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63" r:id="rId2"/>
    <p:sldId id="261" r:id="rId3"/>
  </p:sldIdLst>
  <p:sldSz cx="7775575" cy="10907713"/>
  <p:notesSz cx="6797675" cy="9926638"/>
  <p:defaultTextStyle>
    <a:defPPr>
      <a:defRPr lang="ja-JP"/>
    </a:defPPr>
    <a:lvl1pPr marL="0" algn="l" defTabSz="1018818" rtl="0" eaLnBrk="1" latinLnBrk="0" hangingPunct="1">
      <a:defRPr kumimoji="1" sz="2005" kern="1200">
        <a:solidFill>
          <a:schemeClr val="tx1"/>
        </a:solidFill>
        <a:latin typeface="+mn-lt"/>
        <a:ea typeface="+mn-ea"/>
        <a:cs typeface="+mn-cs"/>
      </a:defRPr>
    </a:lvl1pPr>
    <a:lvl2pPr marL="509408" algn="l" defTabSz="1018818" rtl="0" eaLnBrk="1" latinLnBrk="0" hangingPunct="1">
      <a:defRPr kumimoji="1" sz="2005" kern="1200">
        <a:solidFill>
          <a:schemeClr val="tx1"/>
        </a:solidFill>
        <a:latin typeface="+mn-lt"/>
        <a:ea typeface="+mn-ea"/>
        <a:cs typeface="+mn-cs"/>
      </a:defRPr>
    </a:lvl2pPr>
    <a:lvl3pPr marL="1018818" algn="l" defTabSz="1018818" rtl="0" eaLnBrk="1" latinLnBrk="0" hangingPunct="1">
      <a:defRPr kumimoji="1" sz="2005" kern="1200">
        <a:solidFill>
          <a:schemeClr val="tx1"/>
        </a:solidFill>
        <a:latin typeface="+mn-lt"/>
        <a:ea typeface="+mn-ea"/>
        <a:cs typeface="+mn-cs"/>
      </a:defRPr>
    </a:lvl3pPr>
    <a:lvl4pPr marL="1528227" algn="l" defTabSz="1018818" rtl="0" eaLnBrk="1" latinLnBrk="0" hangingPunct="1">
      <a:defRPr kumimoji="1" sz="2005" kern="1200">
        <a:solidFill>
          <a:schemeClr val="tx1"/>
        </a:solidFill>
        <a:latin typeface="+mn-lt"/>
        <a:ea typeface="+mn-ea"/>
        <a:cs typeface="+mn-cs"/>
      </a:defRPr>
    </a:lvl4pPr>
    <a:lvl5pPr marL="2037634" algn="l" defTabSz="1018818" rtl="0" eaLnBrk="1" latinLnBrk="0" hangingPunct="1">
      <a:defRPr kumimoji="1" sz="2005" kern="1200">
        <a:solidFill>
          <a:schemeClr val="tx1"/>
        </a:solidFill>
        <a:latin typeface="+mn-lt"/>
        <a:ea typeface="+mn-ea"/>
        <a:cs typeface="+mn-cs"/>
      </a:defRPr>
    </a:lvl5pPr>
    <a:lvl6pPr marL="2547044" algn="l" defTabSz="1018818" rtl="0" eaLnBrk="1" latinLnBrk="0" hangingPunct="1">
      <a:defRPr kumimoji="1" sz="2005" kern="1200">
        <a:solidFill>
          <a:schemeClr val="tx1"/>
        </a:solidFill>
        <a:latin typeface="+mn-lt"/>
        <a:ea typeface="+mn-ea"/>
        <a:cs typeface="+mn-cs"/>
      </a:defRPr>
    </a:lvl6pPr>
    <a:lvl7pPr marL="3056452" algn="l" defTabSz="1018818" rtl="0" eaLnBrk="1" latinLnBrk="0" hangingPunct="1">
      <a:defRPr kumimoji="1" sz="2005" kern="1200">
        <a:solidFill>
          <a:schemeClr val="tx1"/>
        </a:solidFill>
        <a:latin typeface="+mn-lt"/>
        <a:ea typeface="+mn-ea"/>
        <a:cs typeface="+mn-cs"/>
      </a:defRPr>
    </a:lvl7pPr>
    <a:lvl8pPr marL="3565861" algn="l" defTabSz="1018818" rtl="0" eaLnBrk="1" latinLnBrk="0" hangingPunct="1">
      <a:defRPr kumimoji="1" sz="2005" kern="1200">
        <a:solidFill>
          <a:schemeClr val="tx1"/>
        </a:solidFill>
        <a:latin typeface="+mn-lt"/>
        <a:ea typeface="+mn-ea"/>
        <a:cs typeface="+mn-cs"/>
      </a:defRPr>
    </a:lvl8pPr>
    <a:lvl9pPr marL="4075270" algn="l" defTabSz="1018818" rtl="0" eaLnBrk="1" latinLnBrk="0" hangingPunct="1">
      <a:defRPr kumimoji="1" sz="20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6" userDrawn="1">
          <p15:clr>
            <a:srgbClr val="A4A3A4"/>
          </p15:clr>
        </p15:guide>
        <p15:guide id="2" pos="2449" userDrawn="1">
          <p15:clr>
            <a:srgbClr val="A4A3A4"/>
          </p15:clr>
        </p15:guide>
        <p15:guide id="3" orient="horz" pos="9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9EBD5F"/>
    <a:srgbClr val="C3D69B"/>
    <a:srgbClr val="FF9900"/>
    <a:srgbClr val="FF9933"/>
    <a:srgbClr val="F57B17"/>
    <a:srgbClr val="F1E03B"/>
    <a:srgbClr val="FDF47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56" autoAdjust="0"/>
    <p:restoredTop sz="94710" autoAdjust="0"/>
  </p:normalViewPr>
  <p:slideViewPr>
    <p:cSldViewPr showGuides="1">
      <p:cViewPr varScale="1">
        <p:scale>
          <a:sx n="58" d="100"/>
          <a:sy n="58" d="100"/>
        </p:scale>
        <p:origin x="2885" y="82"/>
      </p:cViewPr>
      <p:guideLst>
        <p:guide orient="horz" pos="3436"/>
        <p:guide pos="2449"/>
        <p:guide orient="horz" pos="93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2"/>
            <a:ext cx="2945659" cy="496333"/>
          </a:xfrm>
          <a:prstGeom prst="rect">
            <a:avLst/>
          </a:prstGeom>
        </p:spPr>
        <p:txBody>
          <a:bodyPr vert="horz" lIns="95375" tIns="47686" rIns="95375" bIns="47686" rtlCol="0"/>
          <a:lstStyle>
            <a:lvl1pPr algn="l">
              <a:defRPr sz="1400"/>
            </a:lvl1pPr>
          </a:lstStyle>
          <a:p>
            <a:endParaRPr kumimoji="1" lang="ja-JP" altLang="en-US"/>
          </a:p>
        </p:txBody>
      </p:sp>
      <p:sp>
        <p:nvSpPr>
          <p:cNvPr id="3" name="日付プレースホルダー 2"/>
          <p:cNvSpPr>
            <a:spLocks noGrp="1"/>
          </p:cNvSpPr>
          <p:nvPr>
            <p:ph type="dt" idx="1"/>
          </p:nvPr>
        </p:nvSpPr>
        <p:spPr>
          <a:xfrm>
            <a:off x="3850449" y="12"/>
            <a:ext cx="2945659" cy="496333"/>
          </a:xfrm>
          <a:prstGeom prst="rect">
            <a:avLst/>
          </a:prstGeom>
        </p:spPr>
        <p:txBody>
          <a:bodyPr vert="horz" lIns="95375" tIns="47686" rIns="95375" bIns="47686" rtlCol="0"/>
          <a:lstStyle>
            <a:lvl1pPr algn="r">
              <a:defRPr sz="1400"/>
            </a:lvl1pPr>
          </a:lstStyle>
          <a:p>
            <a:fld id="{0B9B47EB-4FF1-47B4-8462-42779E877212}" type="datetimeFigureOut">
              <a:rPr kumimoji="1" lang="ja-JP" altLang="en-US" smtClean="0"/>
              <a:pPr/>
              <a:t>2025/11/6</a:t>
            </a:fld>
            <a:endParaRPr kumimoji="1" lang="ja-JP" altLang="en-US"/>
          </a:p>
        </p:txBody>
      </p:sp>
      <p:sp>
        <p:nvSpPr>
          <p:cNvPr id="4" name="スライド イメージ プレースホルダー 3"/>
          <p:cNvSpPr>
            <a:spLocks noGrp="1" noRot="1" noChangeAspect="1"/>
          </p:cNvSpPr>
          <p:nvPr>
            <p:ph type="sldImg" idx="2"/>
          </p:nvPr>
        </p:nvSpPr>
        <p:spPr>
          <a:xfrm>
            <a:off x="2071688" y="744538"/>
            <a:ext cx="2654300" cy="3722687"/>
          </a:xfrm>
          <a:prstGeom prst="rect">
            <a:avLst/>
          </a:prstGeom>
          <a:noFill/>
          <a:ln w="12700">
            <a:solidFill>
              <a:prstClr val="black"/>
            </a:solidFill>
          </a:ln>
        </p:spPr>
        <p:txBody>
          <a:bodyPr vert="horz" lIns="95375" tIns="47686" rIns="95375" bIns="47686" rtlCol="0" anchor="ctr"/>
          <a:lstStyle/>
          <a:p>
            <a:endParaRPr lang="ja-JP" altLang="en-US"/>
          </a:p>
        </p:txBody>
      </p:sp>
      <p:sp>
        <p:nvSpPr>
          <p:cNvPr id="5" name="ノート プレースホルダー 4"/>
          <p:cNvSpPr>
            <a:spLocks noGrp="1"/>
          </p:cNvSpPr>
          <p:nvPr>
            <p:ph type="body" sz="quarter" idx="3"/>
          </p:nvPr>
        </p:nvSpPr>
        <p:spPr>
          <a:xfrm>
            <a:off x="679768" y="4715159"/>
            <a:ext cx="5438140" cy="4466987"/>
          </a:xfrm>
          <a:prstGeom prst="rect">
            <a:avLst/>
          </a:prstGeom>
        </p:spPr>
        <p:txBody>
          <a:bodyPr vert="horz" lIns="95375" tIns="47686" rIns="95375" bIns="4768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28597"/>
            <a:ext cx="2945659" cy="496333"/>
          </a:xfrm>
          <a:prstGeom prst="rect">
            <a:avLst/>
          </a:prstGeom>
        </p:spPr>
        <p:txBody>
          <a:bodyPr vert="horz" lIns="95375" tIns="47686" rIns="95375" bIns="47686"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3850449" y="9428597"/>
            <a:ext cx="2945659" cy="496333"/>
          </a:xfrm>
          <a:prstGeom prst="rect">
            <a:avLst/>
          </a:prstGeom>
        </p:spPr>
        <p:txBody>
          <a:bodyPr vert="horz" lIns="95375" tIns="47686" rIns="95375" bIns="47686" rtlCol="0" anchor="b"/>
          <a:lstStyle>
            <a:lvl1pPr algn="r">
              <a:defRPr sz="1400"/>
            </a:lvl1pPr>
          </a:lstStyle>
          <a:p>
            <a:fld id="{94C6C71A-2CA9-43F8-9329-FE0928B9438B}" type="slidenum">
              <a:rPr kumimoji="1" lang="ja-JP" altLang="en-US" smtClean="0"/>
              <a:pPr/>
              <a:t>‹#›</a:t>
            </a:fld>
            <a:endParaRPr kumimoji="1" lang="ja-JP" altLang="en-US"/>
          </a:p>
        </p:txBody>
      </p:sp>
    </p:spTree>
    <p:extLst>
      <p:ext uri="{BB962C8B-B14F-4D97-AF65-F5344CB8AC3E}">
        <p14:creationId xmlns:p14="http://schemas.microsoft.com/office/powerpoint/2010/main" val="3242580381"/>
      </p:ext>
    </p:extLst>
  </p:cSld>
  <p:clrMap bg1="lt1" tx1="dk1" bg2="lt2" tx2="dk2" accent1="accent1" accent2="accent2" accent3="accent3" accent4="accent4" accent5="accent5" accent6="accent6" hlink="hlink" folHlink="folHlink"/>
  <p:notesStyle>
    <a:lvl1pPr marL="0" algn="l" defTabSz="1018818" rtl="0" eaLnBrk="1" latinLnBrk="0" hangingPunct="1">
      <a:defRPr kumimoji="1" sz="1337" kern="1200">
        <a:solidFill>
          <a:schemeClr val="tx1"/>
        </a:solidFill>
        <a:latin typeface="+mn-lt"/>
        <a:ea typeface="+mn-ea"/>
        <a:cs typeface="+mn-cs"/>
      </a:defRPr>
    </a:lvl1pPr>
    <a:lvl2pPr marL="509408" algn="l" defTabSz="1018818" rtl="0" eaLnBrk="1" latinLnBrk="0" hangingPunct="1">
      <a:defRPr kumimoji="1" sz="1337" kern="1200">
        <a:solidFill>
          <a:schemeClr val="tx1"/>
        </a:solidFill>
        <a:latin typeface="+mn-lt"/>
        <a:ea typeface="+mn-ea"/>
        <a:cs typeface="+mn-cs"/>
      </a:defRPr>
    </a:lvl2pPr>
    <a:lvl3pPr marL="1018818" algn="l" defTabSz="1018818" rtl="0" eaLnBrk="1" latinLnBrk="0" hangingPunct="1">
      <a:defRPr kumimoji="1" sz="1337" kern="1200">
        <a:solidFill>
          <a:schemeClr val="tx1"/>
        </a:solidFill>
        <a:latin typeface="+mn-lt"/>
        <a:ea typeface="+mn-ea"/>
        <a:cs typeface="+mn-cs"/>
      </a:defRPr>
    </a:lvl3pPr>
    <a:lvl4pPr marL="1528227" algn="l" defTabSz="1018818" rtl="0" eaLnBrk="1" latinLnBrk="0" hangingPunct="1">
      <a:defRPr kumimoji="1" sz="1337" kern="1200">
        <a:solidFill>
          <a:schemeClr val="tx1"/>
        </a:solidFill>
        <a:latin typeface="+mn-lt"/>
        <a:ea typeface="+mn-ea"/>
        <a:cs typeface="+mn-cs"/>
      </a:defRPr>
    </a:lvl4pPr>
    <a:lvl5pPr marL="2037634" algn="l" defTabSz="1018818" rtl="0" eaLnBrk="1" latinLnBrk="0" hangingPunct="1">
      <a:defRPr kumimoji="1" sz="1337" kern="1200">
        <a:solidFill>
          <a:schemeClr val="tx1"/>
        </a:solidFill>
        <a:latin typeface="+mn-lt"/>
        <a:ea typeface="+mn-ea"/>
        <a:cs typeface="+mn-cs"/>
      </a:defRPr>
    </a:lvl5pPr>
    <a:lvl6pPr marL="2547044" algn="l" defTabSz="1018818" rtl="0" eaLnBrk="1" latinLnBrk="0" hangingPunct="1">
      <a:defRPr kumimoji="1" sz="1337" kern="1200">
        <a:solidFill>
          <a:schemeClr val="tx1"/>
        </a:solidFill>
        <a:latin typeface="+mn-lt"/>
        <a:ea typeface="+mn-ea"/>
        <a:cs typeface="+mn-cs"/>
      </a:defRPr>
    </a:lvl6pPr>
    <a:lvl7pPr marL="3056452" algn="l" defTabSz="1018818" rtl="0" eaLnBrk="1" latinLnBrk="0" hangingPunct="1">
      <a:defRPr kumimoji="1" sz="1337" kern="1200">
        <a:solidFill>
          <a:schemeClr val="tx1"/>
        </a:solidFill>
        <a:latin typeface="+mn-lt"/>
        <a:ea typeface="+mn-ea"/>
        <a:cs typeface="+mn-cs"/>
      </a:defRPr>
    </a:lvl7pPr>
    <a:lvl8pPr marL="3565861" algn="l" defTabSz="1018818" rtl="0" eaLnBrk="1" latinLnBrk="0" hangingPunct="1">
      <a:defRPr kumimoji="1" sz="1337" kern="1200">
        <a:solidFill>
          <a:schemeClr val="tx1"/>
        </a:solidFill>
        <a:latin typeface="+mn-lt"/>
        <a:ea typeface="+mn-ea"/>
        <a:cs typeface="+mn-cs"/>
      </a:defRPr>
    </a:lvl8pPr>
    <a:lvl9pPr marL="4075270" algn="l" defTabSz="1018818" rtl="0" eaLnBrk="1" latinLnBrk="0" hangingPunct="1">
      <a:defRPr kumimoji="1"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C6C71A-2CA9-43F8-9329-FE0928B9438B}" type="slidenum">
              <a:rPr kumimoji="1" lang="ja-JP" altLang="en-US" smtClean="0"/>
              <a:pPr/>
              <a:t>1</a:t>
            </a:fld>
            <a:endParaRPr kumimoji="1" lang="ja-JP" altLang="en-US"/>
          </a:p>
        </p:txBody>
      </p:sp>
    </p:spTree>
    <p:extLst>
      <p:ext uri="{BB962C8B-B14F-4D97-AF65-F5344CB8AC3E}">
        <p14:creationId xmlns:p14="http://schemas.microsoft.com/office/powerpoint/2010/main" val="2058788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83169" y="3388464"/>
            <a:ext cx="6609239" cy="2338088"/>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66337" y="6181038"/>
            <a:ext cx="5442903" cy="2787526"/>
          </a:xfrm>
        </p:spPr>
        <p:txBody>
          <a:bodyPr/>
          <a:lstStyle>
            <a:lvl1pPr marL="0" indent="0" algn="ctr">
              <a:buNone/>
              <a:defRPr>
                <a:solidFill>
                  <a:schemeClr val="tx1">
                    <a:tint val="75000"/>
                  </a:schemeClr>
                </a:solidFill>
              </a:defRPr>
            </a:lvl1pPr>
            <a:lvl2pPr marL="333175" indent="0" algn="ctr">
              <a:buNone/>
              <a:defRPr>
                <a:solidFill>
                  <a:schemeClr val="tx1">
                    <a:tint val="75000"/>
                  </a:schemeClr>
                </a:solidFill>
              </a:defRPr>
            </a:lvl2pPr>
            <a:lvl3pPr marL="666350" indent="0" algn="ctr">
              <a:buNone/>
              <a:defRPr>
                <a:solidFill>
                  <a:schemeClr val="tx1">
                    <a:tint val="75000"/>
                  </a:schemeClr>
                </a:solidFill>
              </a:defRPr>
            </a:lvl3pPr>
            <a:lvl4pPr marL="999525" indent="0" algn="ctr">
              <a:buNone/>
              <a:defRPr>
                <a:solidFill>
                  <a:schemeClr val="tx1">
                    <a:tint val="75000"/>
                  </a:schemeClr>
                </a:solidFill>
              </a:defRPr>
            </a:lvl4pPr>
            <a:lvl5pPr marL="1332700" indent="0" algn="ctr">
              <a:buNone/>
              <a:defRPr>
                <a:solidFill>
                  <a:schemeClr val="tx1">
                    <a:tint val="75000"/>
                  </a:schemeClr>
                </a:solidFill>
              </a:defRPr>
            </a:lvl5pPr>
            <a:lvl6pPr marL="1665874" indent="0" algn="ctr">
              <a:buNone/>
              <a:defRPr>
                <a:solidFill>
                  <a:schemeClr val="tx1">
                    <a:tint val="75000"/>
                  </a:schemeClr>
                </a:solidFill>
              </a:defRPr>
            </a:lvl6pPr>
            <a:lvl7pPr marL="1999049" indent="0" algn="ctr">
              <a:buNone/>
              <a:defRPr>
                <a:solidFill>
                  <a:schemeClr val="tx1">
                    <a:tint val="75000"/>
                  </a:schemeClr>
                </a:solidFill>
              </a:defRPr>
            </a:lvl7pPr>
            <a:lvl8pPr marL="2332224" indent="0" algn="ctr">
              <a:buNone/>
              <a:defRPr>
                <a:solidFill>
                  <a:schemeClr val="tx1">
                    <a:tint val="75000"/>
                  </a:schemeClr>
                </a:solidFill>
              </a:defRPr>
            </a:lvl8pPr>
            <a:lvl9pPr marL="266539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2025/11/6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3364135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2025/11/6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286735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227969" y="631233"/>
            <a:ext cx="1312129" cy="1344274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91587" y="631233"/>
            <a:ext cx="3806792" cy="1344274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2025/11/6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43347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2025/11/6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133815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14217" y="7009217"/>
            <a:ext cx="6609239" cy="2166393"/>
          </a:xfrm>
        </p:spPr>
        <p:txBody>
          <a:bodyPr anchor="t"/>
          <a:lstStyle>
            <a:lvl1pPr algn="l">
              <a:defRPr sz="2915"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14217" y="4623157"/>
            <a:ext cx="6609239" cy="2386062"/>
          </a:xfrm>
        </p:spPr>
        <p:txBody>
          <a:bodyPr anchor="b"/>
          <a:lstStyle>
            <a:lvl1pPr marL="0" indent="0">
              <a:buNone/>
              <a:defRPr sz="1458">
                <a:solidFill>
                  <a:schemeClr val="tx1">
                    <a:tint val="75000"/>
                  </a:schemeClr>
                </a:solidFill>
              </a:defRPr>
            </a:lvl1pPr>
            <a:lvl2pPr marL="333175" indent="0">
              <a:buNone/>
              <a:defRPr sz="1312">
                <a:solidFill>
                  <a:schemeClr val="tx1">
                    <a:tint val="75000"/>
                  </a:schemeClr>
                </a:solidFill>
              </a:defRPr>
            </a:lvl2pPr>
            <a:lvl3pPr marL="666350" indent="0">
              <a:buNone/>
              <a:defRPr sz="1166">
                <a:solidFill>
                  <a:schemeClr val="tx1">
                    <a:tint val="75000"/>
                  </a:schemeClr>
                </a:solidFill>
              </a:defRPr>
            </a:lvl3pPr>
            <a:lvl4pPr marL="999525" indent="0">
              <a:buNone/>
              <a:defRPr sz="1020">
                <a:solidFill>
                  <a:schemeClr val="tx1">
                    <a:tint val="75000"/>
                  </a:schemeClr>
                </a:solidFill>
              </a:defRPr>
            </a:lvl4pPr>
            <a:lvl5pPr marL="1332700" indent="0">
              <a:buNone/>
              <a:defRPr sz="1020">
                <a:solidFill>
                  <a:schemeClr val="tx1">
                    <a:tint val="75000"/>
                  </a:schemeClr>
                </a:solidFill>
              </a:defRPr>
            </a:lvl5pPr>
            <a:lvl6pPr marL="1665874" indent="0">
              <a:buNone/>
              <a:defRPr sz="1020">
                <a:solidFill>
                  <a:schemeClr val="tx1">
                    <a:tint val="75000"/>
                  </a:schemeClr>
                </a:solidFill>
              </a:defRPr>
            </a:lvl6pPr>
            <a:lvl7pPr marL="1999049" indent="0">
              <a:buNone/>
              <a:defRPr sz="1020">
                <a:solidFill>
                  <a:schemeClr val="tx1">
                    <a:tint val="75000"/>
                  </a:schemeClr>
                </a:solidFill>
              </a:defRPr>
            </a:lvl7pPr>
            <a:lvl8pPr marL="2332224" indent="0">
              <a:buNone/>
              <a:defRPr sz="1020">
                <a:solidFill>
                  <a:schemeClr val="tx1">
                    <a:tint val="75000"/>
                  </a:schemeClr>
                </a:solidFill>
              </a:defRPr>
            </a:lvl8pPr>
            <a:lvl9pPr marL="2665399" indent="0">
              <a:buNone/>
              <a:defRPr sz="102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2025/11/6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677033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91586" y="3676306"/>
            <a:ext cx="2559460" cy="10397677"/>
          </a:xfrm>
        </p:spPr>
        <p:txBody>
          <a:bodyPr/>
          <a:lstStyle>
            <a:lvl1pPr>
              <a:defRPr sz="2040"/>
            </a:lvl1pPr>
            <a:lvl2pPr>
              <a:defRPr sz="1749"/>
            </a:lvl2pPr>
            <a:lvl3pPr>
              <a:defRPr sz="1458"/>
            </a:lvl3pPr>
            <a:lvl4pPr>
              <a:defRPr sz="1312"/>
            </a:lvl4pPr>
            <a:lvl5pPr>
              <a:defRPr sz="1312"/>
            </a:lvl5pPr>
            <a:lvl6pPr>
              <a:defRPr sz="1312"/>
            </a:lvl6pPr>
            <a:lvl7pPr>
              <a:defRPr sz="1312"/>
            </a:lvl7pPr>
            <a:lvl8pPr>
              <a:defRPr sz="1312"/>
            </a:lvl8pPr>
            <a:lvl9pPr>
              <a:defRPr sz="131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980639" y="3676306"/>
            <a:ext cx="2559460" cy="10397677"/>
          </a:xfrm>
        </p:spPr>
        <p:txBody>
          <a:bodyPr/>
          <a:lstStyle>
            <a:lvl1pPr>
              <a:defRPr sz="2040"/>
            </a:lvl1pPr>
            <a:lvl2pPr>
              <a:defRPr sz="1749"/>
            </a:lvl2pPr>
            <a:lvl3pPr>
              <a:defRPr sz="1458"/>
            </a:lvl3pPr>
            <a:lvl4pPr>
              <a:defRPr sz="1312"/>
            </a:lvl4pPr>
            <a:lvl5pPr>
              <a:defRPr sz="1312"/>
            </a:lvl5pPr>
            <a:lvl6pPr>
              <a:defRPr sz="1312"/>
            </a:lvl6pPr>
            <a:lvl7pPr>
              <a:defRPr sz="1312"/>
            </a:lvl7pPr>
            <a:lvl8pPr>
              <a:defRPr sz="1312"/>
            </a:lvl8pPr>
            <a:lvl9pPr>
              <a:defRPr sz="131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7420E7D-346A-4E68-9045-7E6B396D6F6D}" type="datetimeFigureOut">
              <a:rPr kumimoji="1" lang="ja-JP" altLang="en-US" smtClean="0"/>
              <a:pPr/>
              <a:t>2025/11/6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3028749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8779" y="436815"/>
            <a:ext cx="6998018" cy="1817952"/>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88782" y="2441613"/>
            <a:ext cx="3435562" cy="1017548"/>
          </a:xfrm>
        </p:spPr>
        <p:txBody>
          <a:bodyPr anchor="b"/>
          <a:lstStyle>
            <a:lvl1pPr marL="0" indent="0">
              <a:buNone/>
              <a:defRPr sz="1749" b="1"/>
            </a:lvl1pPr>
            <a:lvl2pPr marL="333175" indent="0">
              <a:buNone/>
              <a:defRPr sz="1458" b="1"/>
            </a:lvl2pPr>
            <a:lvl3pPr marL="666350" indent="0">
              <a:buNone/>
              <a:defRPr sz="1312" b="1"/>
            </a:lvl3pPr>
            <a:lvl4pPr marL="999525" indent="0">
              <a:buNone/>
              <a:defRPr sz="1166" b="1"/>
            </a:lvl4pPr>
            <a:lvl5pPr marL="1332700" indent="0">
              <a:buNone/>
              <a:defRPr sz="1166" b="1"/>
            </a:lvl5pPr>
            <a:lvl6pPr marL="1665874" indent="0">
              <a:buNone/>
              <a:defRPr sz="1166" b="1"/>
            </a:lvl6pPr>
            <a:lvl7pPr marL="1999049" indent="0">
              <a:buNone/>
              <a:defRPr sz="1166" b="1"/>
            </a:lvl7pPr>
            <a:lvl8pPr marL="2332224" indent="0">
              <a:buNone/>
              <a:defRPr sz="1166" b="1"/>
            </a:lvl8pPr>
            <a:lvl9pPr marL="2665399" indent="0">
              <a:buNone/>
              <a:defRPr sz="1166"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88782" y="3459159"/>
            <a:ext cx="3435562" cy="6284560"/>
          </a:xfrm>
        </p:spPr>
        <p:txBody>
          <a:bodyPr/>
          <a:lstStyle>
            <a:lvl1pPr>
              <a:defRPr sz="1749"/>
            </a:lvl1pPr>
            <a:lvl2pPr>
              <a:defRPr sz="1458"/>
            </a:lvl2pPr>
            <a:lvl3pPr>
              <a:defRPr sz="1312"/>
            </a:lvl3pPr>
            <a:lvl4pPr>
              <a:defRPr sz="1166"/>
            </a:lvl4pPr>
            <a:lvl5pPr>
              <a:defRPr sz="1166"/>
            </a:lvl5pPr>
            <a:lvl6pPr>
              <a:defRPr sz="1166"/>
            </a:lvl6pPr>
            <a:lvl7pPr>
              <a:defRPr sz="1166"/>
            </a:lvl7pPr>
            <a:lvl8pPr>
              <a:defRPr sz="1166"/>
            </a:lvl8pPr>
            <a:lvl9pPr>
              <a:defRPr sz="116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949887" y="2441613"/>
            <a:ext cx="3436912" cy="1017548"/>
          </a:xfrm>
        </p:spPr>
        <p:txBody>
          <a:bodyPr anchor="b"/>
          <a:lstStyle>
            <a:lvl1pPr marL="0" indent="0">
              <a:buNone/>
              <a:defRPr sz="1749" b="1"/>
            </a:lvl1pPr>
            <a:lvl2pPr marL="333175" indent="0">
              <a:buNone/>
              <a:defRPr sz="1458" b="1"/>
            </a:lvl2pPr>
            <a:lvl3pPr marL="666350" indent="0">
              <a:buNone/>
              <a:defRPr sz="1312" b="1"/>
            </a:lvl3pPr>
            <a:lvl4pPr marL="999525" indent="0">
              <a:buNone/>
              <a:defRPr sz="1166" b="1"/>
            </a:lvl4pPr>
            <a:lvl5pPr marL="1332700" indent="0">
              <a:buNone/>
              <a:defRPr sz="1166" b="1"/>
            </a:lvl5pPr>
            <a:lvl6pPr marL="1665874" indent="0">
              <a:buNone/>
              <a:defRPr sz="1166" b="1"/>
            </a:lvl6pPr>
            <a:lvl7pPr marL="1999049" indent="0">
              <a:buNone/>
              <a:defRPr sz="1166" b="1"/>
            </a:lvl7pPr>
            <a:lvl8pPr marL="2332224" indent="0">
              <a:buNone/>
              <a:defRPr sz="1166" b="1"/>
            </a:lvl8pPr>
            <a:lvl9pPr marL="2665399" indent="0">
              <a:buNone/>
              <a:defRPr sz="1166"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949887" y="3459159"/>
            <a:ext cx="3436912" cy="6284560"/>
          </a:xfrm>
        </p:spPr>
        <p:txBody>
          <a:bodyPr/>
          <a:lstStyle>
            <a:lvl1pPr>
              <a:defRPr sz="1749"/>
            </a:lvl1pPr>
            <a:lvl2pPr>
              <a:defRPr sz="1458"/>
            </a:lvl2pPr>
            <a:lvl3pPr>
              <a:defRPr sz="1312"/>
            </a:lvl3pPr>
            <a:lvl4pPr>
              <a:defRPr sz="1166"/>
            </a:lvl4pPr>
            <a:lvl5pPr>
              <a:defRPr sz="1166"/>
            </a:lvl5pPr>
            <a:lvl6pPr>
              <a:defRPr sz="1166"/>
            </a:lvl6pPr>
            <a:lvl7pPr>
              <a:defRPr sz="1166"/>
            </a:lvl7pPr>
            <a:lvl8pPr>
              <a:defRPr sz="1166"/>
            </a:lvl8pPr>
            <a:lvl9pPr>
              <a:defRPr sz="116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420E7D-346A-4E68-9045-7E6B396D6F6D}" type="datetimeFigureOut">
              <a:rPr kumimoji="1" lang="ja-JP" altLang="en-US" smtClean="0"/>
              <a:pPr/>
              <a:t>2025/11/6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200516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7420E7D-346A-4E68-9045-7E6B396D6F6D}" type="datetimeFigureOut">
              <a:rPr kumimoji="1" lang="ja-JP" altLang="en-US" smtClean="0"/>
              <a:pPr/>
              <a:t>2025/11/6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408748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7420E7D-346A-4E68-9045-7E6B396D6F6D}" type="datetimeFigureOut">
              <a:rPr kumimoji="1" lang="ja-JP" altLang="en-US" smtClean="0"/>
              <a:pPr/>
              <a:t>2025/11/6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1175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88781" y="434289"/>
            <a:ext cx="2558111" cy="1848252"/>
          </a:xfrm>
        </p:spPr>
        <p:txBody>
          <a:bodyPr anchor="b"/>
          <a:lstStyle>
            <a:lvl1pPr algn="l">
              <a:defRPr sz="1458"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040036" y="434289"/>
            <a:ext cx="4346763" cy="9309432"/>
          </a:xfrm>
        </p:spPr>
        <p:txBody>
          <a:bodyPr/>
          <a:lstStyle>
            <a:lvl1pPr>
              <a:defRPr sz="2332"/>
            </a:lvl1pPr>
            <a:lvl2pPr>
              <a:defRPr sz="2040"/>
            </a:lvl2pPr>
            <a:lvl3pPr>
              <a:defRPr sz="1749"/>
            </a:lvl3pPr>
            <a:lvl4pPr>
              <a:defRPr sz="1458"/>
            </a:lvl4pPr>
            <a:lvl5pPr>
              <a:defRPr sz="1458"/>
            </a:lvl5pPr>
            <a:lvl6pPr>
              <a:defRPr sz="1458"/>
            </a:lvl6pPr>
            <a:lvl7pPr>
              <a:defRPr sz="1458"/>
            </a:lvl7pPr>
            <a:lvl8pPr>
              <a:defRPr sz="1458"/>
            </a:lvl8pPr>
            <a:lvl9pPr>
              <a:defRPr sz="145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88781" y="2282541"/>
            <a:ext cx="2558111" cy="7461180"/>
          </a:xfrm>
        </p:spPr>
        <p:txBody>
          <a:bodyPr/>
          <a:lstStyle>
            <a:lvl1pPr marL="0" indent="0">
              <a:buNone/>
              <a:defRPr sz="1020"/>
            </a:lvl1pPr>
            <a:lvl2pPr marL="333175" indent="0">
              <a:buNone/>
              <a:defRPr sz="874"/>
            </a:lvl2pPr>
            <a:lvl3pPr marL="666350" indent="0">
              <a:buNone/>
              <a:defRPr sz="728"/>
            </a:lvl3pPr>
            <a:lvl4pPr marL="999525" indent="0">
              <a:buNone/>
              <a:defRPr sz="656"/>
            </a:lvl4pPr>
            <a:lvl5pPr marL="1332700" indent="0">
              <a:buNone/>
              <a:defRPr sz="656"/>
            </a:lvl5pPr>
            <a:lvl6pPr marL="1665874" indent="0">
              <a:buNone/>
              <a:defRPr sz="656"/>
            </a:lvl6pPr>
            <a:lvl7pPr marL="1999049" indent="0">
              <a:buNone/>
              <a:defRPr sz="656"/>
            </a:lvl7pPr>
            <a:lvl8pPr marL="2332224" indent="0">
              <a:buNone/>
              <a:defRPr sz="656"/>
            </a:lvl8pPr>
            <a:lvl9pPr marL="2665399" indent="0">
              <a:buNone/>
              <a:defRPr sz="656"/>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7420E7D-346A-4E68-9045-7E6B396D6F6D}" type="datetimeFigureOut">
              <a:rPr kumimoji="1" lang="ja-JP" altLang="en-US" smtClean="0"/>
              <a:pPr/>
              <a:t>2025/11/6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1854372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67" y="7635399"/>
            <a:ext cx="4665345" cy="901403"/>
          </a:xfrm>
        </p:spPr>
        <p:txBody>
          <a:bodyPr anchor="b"/>
          <a:lstStyle>
            <a:lvl1pPr algn="l">
              <a:defRPr sz="1458" b="1"/>
            </a:lvl1pPr>
          </a:lstStyle>
          <a:p>
            <a:r>
              <a:rPr kumimoji="1" lang="ja-JP" altLang="en-US"/>
              <a:t>マスター タイトルの書式設定</a:t>
            </a:r>
          </a:p>
        </p:txBody>
      </p:sp>
      <p:sp>
        <p:nvSpPr>
          <p:cNvPr id="3" name="図プレースホルダー 2"/>
          <p:cNvSpPr>
            <a:spLocks noGrp="1"/>
          </p:cNvSpPr>
          <p:nvPr>
            <p:ph type="pic" idx="1"/>
          </p:nvPr>
        </p:nvSpPr>
        <p:spPr>
          <a:xfrm>
            <a:off x="1524067" y="974624"/>
            <a:ext cx="4665345" cy="6544628"/>
          </a:xfrm>
        </p:spPr>
        <p:txBody>
          <a:bodyPr/>
          <a:lstStyle>
            <a:lvl1pPr marL="0" indent="0">
              <a:buNone/>
              <a:defRPr sz="2332"/>
            </a:lvl1pPr>
            <a:lvl2pPr marL="333175" indent="0">
              <a:buNone/>
              <a:defRPr sz="2040"/>
            </a:lvl2pPr>
            <a:lvl3pPr marL="666350" indent="0">
              <a:buNone/>
              <a:defRPr sz="1749"/>
            </a:lvl3pPr>
            <a:lvl4pPr marL="999525" indent="0">
              <a:buNone/>
              <a:defRPr sz="1458"/>
            </a:lvl4pPr>
            <a:lvl5pPr marL="1332700" indent="0">
              <a:buNone/>
              <a:defRPr sz="1458"/>
            </a:lvl5pPr>
            <a:lvl6pPr marL="1665874" indent="0">
              <a:buNone/>
              <a:defRPr sz="1458"/>
            </a:lvl6pPr>
            <a:lvl7pPr marL="1999049" indent="0">
              <a:buNone/>
              <a:defRPr sz="1458"/>
            </a:lvl7pPr>
            <a:lvl8pPr marL="2332224" indent="0">
              <a:buNone/>
              <a:defRPr sz="1458"/>
            </a:lvl8pPr>
            <a:lvl9pPr marL="2665399" indent="0">
              <a:buNone/>
              <a:defRPr sz="1458"/>
            </a:lvl9pPr>
          </a:lstStyle>
          <a:p>
            <a:endParaRPr kumimoji="1" lang="ja-JP" altLang="en-US"/>
          </a:p>
        </p:txBody>
      </p:sp>
      <p:sp>
        <p:nvSpPr>
          <p:cNvPr id="4" name="テキスト プレースホルダー 3"/>
          <p:cNvSpPr>
            <a:spLocks noGrp="1"/>
          </p:cNvSpPr>
          <p:nvPr>
            <p:ph type="body" sz="half" idx="2"/>
          </p:nvPr>
        </p:nvSpPr>
        <p:spPr>
          <a:xfrm>
            <a:off x="1524067" y="8536802"/>
            <a:ext cx="4665345" cy="1280140"/>
          </a:xfrm>
        </p:spPr>
        <p:txBody>
          <a:bodyPr/>
          <a:lstStyle>
            <a:lvl1pPr marL="0" indent="0">
              <a:buNone/>
              <a:defRPr sz="1020"/>
            </a:lvl1pPr>
            <a:lvl2pPr marL="333175" indent="0">
              <a:buNone/>
              <a:defRPr sz="874"/>
            </a:lvl2pPr>
            <a:lvl3pPr marL="666350" indent="0">
              <a:buNone/>
              <a:defRPr sz="728"/>
            </a:lvl3pPr>
            <a:lvl4pPr marL="999525" indent="0">
              <a:buNone/>
              <a:defRPr sz="656"/>
            </a:lvl4pPr>
            <a:lvl5pPr marL="1332700" indent="0">
              <a:buNone/>
              <a:defRPr sz="656"/>
            </a:lvl5pPr>
            <a:lvl6pPr marL="1665874" indent="0">
              <a:buNone/>
              <a:defRPr sz="656"/>
            </a:lvl6pPr>
            <a:lvl7pPr marL="1999049" indent="0">
              <a:buNone/>
              <a:defRPr sz="656"/>
            </a:lvl7pPr>
            <a:lvl8pPr marL="2332224" indent="0">
              <a:buNone/>
              <a:defRPr sz="656"/>
            </a:lvl8pPr>
            <a:lvl9pPr marL="2665399" indent="0">
              <a:buNone/>
              <a:defRPr sz="656"/>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7420E7D-346A-4E68-9045-7E6B396D6F6D}" type="datetimeFigureOut">
              <a:rPr kumimoji="1" lang="ja-JP" altLang="en-US" smtClean="0"/>
              <a:pPr/>
              <a:t>2025/11/6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1586437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88779" y="436815"/>
            <a:ext cx="6998018" cy="181795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88779" y="2545135"/>
            <a:ext cx="6998018" cy="719858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88779" y="10109836"/>
            <a:ext cx="1814301" cy="580735"/>
          </a:xfrm>
          <a:prstGeom prst="rect">
            <a:avLst/>
          </a:prstGeom>
        </p:spPr>
        <p:txBody>
          <a:bodyPr vert="horz" lIns="91440" tIns="45720" rIns="91440" bIns="45720" rtlCol="0" anchor="ctr"/>
          <a:lstStyle>
            <a:lvl1pPr algn="l">
              <a:defRPr sz="874">
                <a:solidFill>
                  <a:schemeClr val="tx1">
                    <a:tint val="75000"/>
                  </a:schemeClr>
                </a:solidFill>
              </a:defRPr>
            </a:lvl1pPr>
          </a:lstStyle>
          <a:p>
            <a:fld id="{C7420E7D-346A-4E68-9045-7E6B396D6F6D}" type="datetimeFigureOut">
              <a:rPr kumimoji="1" lang="ja-JP" altLang="en-US" smtClean="0"/>
              <a:pPr/>
              <a:t>2025/11/6</a:t>
            </a:fld>
            <a:endParaRPr kumimoji="1" lang="ja-JP" altLang="en-US"/>
          </a:p>
        </p:txBody>
      </p:sp>
      <p:sp>
        <p:nvSpPr>
          <p:cNvPr id="5" name="フッター プレースホルダー 4"/>
          <p:cNvSpPr>
            <a:spLocks noGrp="1"/>
          </p:cNvSpPr>
          <p:nvPr>
            <p:ph type="ftr" sz="quarter" idx="3"/>
          </p:nvPr>
        </p:nvSpPr>
        <p:spPr>
          <a:xfrm>
            <a:off x="2656656" y="10109836"/>
            <a:ext cx="2462265" cy="580735"/>
          </a:xfrm>
          <a:prstGeom prst="rect">
            <a:avLst/>
          </a:prstGeom>
        </p:spPr>
        <p:txBody>
          <a:bodyPr vert="horz" lIns="91440" tIns="45720" rIns="91440" bIns="45720" rtlCol="0" anchor="ctr"/>
          <a:lstStyle>
            <a:lvl1pPr algn="ctr">
              <a:defRPr sz="874">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572495" y="10109836"/>
            <a:ext cx="1814301" cy="580735"/>
          </a:xfrm>
          <a:prstGeom prst="rect">
            <a:avLst/>
          </a:prstGeom>
        </p:spPr>
        <p:txBody>
          <a:bodyPr vert="horz" lIns="91440" tIns="45720" rIns="91440" bIns="45720" rtlCol="0" anchor="ctr"/>
          <a:lstStyle>
            <a:lvl1pPr algn="r">
              <a:defRPr sz="874">
                <a:solidFill>
                  <a:schemeClr val="tx1">
                    <a:tint val="75000"/>
                  </a:schemeClr>
                </a:solidFill>
              </a:defRPr>
            </a:lvl1p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316563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66350" rtl="0" eaLnBrk="1" latinLnBrk="0" hangingPunct="1">
        <a:spcBef>
          <a:spcPct val="0"/>
        </a:spcBef>
        <a:buNone/>
        <a:defRPr kumimoji="1" sz="3206" kern="1200">
          <a:solidFill>
            <a:schemeClr val="tx1"/>
          </a:solidFill>
          <a:latin typeface="+mj-lt"/>
          <a:ea typeface="+mj-ea"/>
          <a:cs typeface="+mj-cs"/>
        </a:defRPr>
      </a:lvl1pPr>
    </p:titleStyle>
    <p:bodyStyle>
      <a:lvl1pPr marL="249881" indent="-249881" algn="l" defTabSz="666350" rtl="0" eaLnBrk="1" latinLnBrk="0" hangingPunct="1">
        <a:spcBef>
          <a:spcPct val="20000"/>
        </a:spcBef>
        <a:buFont typeface="Arial" panose="020B0604020202020204" pitchFamily="34" charset="0"/>
        <a:buChar char="•"/>
        <a:defRPr kumimoji="1" sz="2332" kern="1200">
          <a:solidFill>
            <a:schemeClr val="tx1"/>
          </a:solidFill>
          <a:latin typeface="+mn-lt"/>
          <a:ea typeface="+mn-ea"/>
          <a:cs typeface="+mn-cs"/>
        </a:defRPr>
      </a:lvl1pPr>
      <a:lvl2pPr marL="541409" indent="-208234" algn="l" defTabSz="666350" rtl="0" eaLnBrk="1" latinLnBrk="0" hangingPunct="1">
        <a:spcBef>
          <a:spcPct val="20000"/>
        </a:spcBef>
        <a:buFont typeface="Arial" panose="020B0604020202020204" pitchFamily="34" charset="0"/>
        <a:buChar char="–"/>
        <a:defRPr kumimoji="1" sz="2040" kern="1200">
          <a:solidFill>
            <a:schemeClr val="tx1"/>
          </a:solidFill>
          <a:latin typeface="+mn-lt"/>
          <a:ea typeface="+mn-ea"/>
          <a:cs typeface="+mn-cs"/>
        </a:defRPr>
      </a:lvl2pPr>
      <a:lvl3pPr marL="832937" indent="-166587" algn="l" defTabSz="666350" rtl="0" eaLnBrk="1" latinLnBrk="0" hangingPunct="1">
        <a:spcBef>
          <a:spcPct val="20000"/>
        </a:spcBef>
        <a:buFont typeface="Arial" panose="020B0604020202020204" pitchFamily="34" charset="0"/>
        <a:buChar char="•"/>
        <a:defRPr kumimoji="1" sz="1749" kern="1200">
          <a:solidFill>
            <a:schemeClr val="tx1"/>
          </a:solidFill>
          <a:latin typeface="+mn-lt"/>
          <a:ea typeface="+mn-ea"/>
          <a:cs typeface="+mn-cs"/>
        </a:defRPr>
      </a:lvl3pPr>
      <a:lvl4pPr marL="1166112"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4pPr>
      <a:lvl5pPr marL="1499287"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5pPr>
      <a:lvl6pPr marL="1832462"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6pPr>
      <a:lvl7pPr marL="2165637"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7pPr>
      <a:lvl8pPr marL="2498812"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8pPr>
      <a:lvl9pPr marL="2831986"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9pPr>
    </p:bodyStyle>
    <p:otherStyle>
      <a:defPPr>
        <a:defRPr lang="ja-JP"/>
      </a:defPPr>
      <a:lvl1pPr marL="0" algn="l" defTabSz="666350" rtl="0" eaLnBrk="1" latinLnBrk="0" hangingPunct="1">
        <a:defRPr kumimoji="1" sz="1312" kern="1200">
          <a:solidFill>
            <a:schemeClr val="tx1"/>
          </a:solidFill>
          <a:latin typeface="+mn-lt"/>
          <a:ea typeface="+mn-ea"/>
          <a:cs typeface="+mn-cs"/>
        </a:defRPr>
      </a:lvl1pPr>
      <a:lvl2pPr marL="333175" algn="l" defTabSz="666350" rtl="0" eaLnBrk="1" latinLnBrk="0" hangingPunct="1">
        <a:defRPr kumimoji="1" sz="1312" kern="1200">
          <a:solidFill>
            <a:schemeClr val="tx1"/>
          </a:solidFill>
          <a:latin typeface="+mn-lt"/>
          <a:ea typeface="+mn-ea"/>
          <a:cs typeface="+mn-cs"/>
        </a:defRPr>
      </a:lvl2pPr>
      <a:lvl3pPr marL="666350" algn="l" defTabSz="666350" rtl="0" eaLnBrk="1" latinLnBrk="0" hangingPunct="1">
        <a:defRPr kumimoji="1" sz="1312" kern="1200">
          <a:solidFill>
            <a:schemeClr val="tx1"/>
          </a:solidFill>
          <a:latin typeface="+mn-lt"/>
          <a:ea typeface="+mn-ea"/>
          <a:cs typeface="+mn-cs"/>
        </a:defRPr>
      </a:lvl3pPr>
      <a:lvl4pPr marL="999525" algn="l" defTabSz="666350" rtl="0" eaLnBrk="1" latinLnBrk="0" hangingPunct="1">
        <a:defRPr kumimoji="1" sz="1312" kern="1200">
          <a:solidFill>
            <a:schemeClr val="tx1"/>
          </a:solidFill>
          <a:latin typeface="+mn-lt"/>
          <a:ea typeface="+mn-ea"/>
          <a:cs typeface="+mn-cs"/>
        </a:defRPr>
      </a:lvl4pPr>
      <a:lvl5pPr marL="1332700" algn="l" defTabSz="666350" rtl="0" eaLnBrk="1" latinLnBrk="0" hangingPunct="1">
        <a:defRPr kumimoji="1" sz="1312" kern="1200">
          <a:solidFill>
            <a:schemeClr val="tx1"/>
          </a:solidFill>
          <a:latin typeface="+mn-lt"/>
          <a:ea typeface="+mn-ea"/>
          <a:cs typeface="+mn-cs"/>
        </a:defRPr>
      </a:lvl5pPr>
      <a:lvl6pPr marL="1665874" algn="l" defTabSz="666350" rtl="0" eaLnBrk="1" latinLnBrk="0" hangingPunct="1">
        <a:defRPr kumimoji="1" sz="1312" kern="1200">
          <a:solidFill>
            <a:schemeClr val="tx1"/>
          </a:solidFill>
          <a:latin typeface="+mn-lt"/>
          <a:ea typeface="+mn-ea"/>
          <a:cs typeface="+mn-cs"/>
        </a:defRPr>
      </a:lvl6pPr>
      <a:lvl7pPr marL="1999049" algn="l" defTabSz="666350" rtl="0" eaLnBrk="1" latinLnBrk="0" hangingPunct="1">
        <a:defRPr kumimoji="1" sz="1312" kern="1200">
          <a:solidFill>
            <a:schemeClr val="tx1"/>
          </a:solidFill>
          <a:latin typeface="+mn-lt"/>
          <a:ea typeface="+mn-ea"/>
          <a:cs typeface="+mn-cs"/>
        </a:defRPr>
      </a:lvl7pPr>
      <a:lvl8pPr marL="2332224" algn="l" defTabSz="666350" rtl="0" eaLnBrk="1" latinLnBrk="0" hangingPunct="1">
        <a:defRPr kumimoji="1" sz="1312" kern="1200">
          <a:solidFill>
            <a:schemeClr val="tx1"/>
          </a:solidFill>
          <a:latin typeface="+mn-lt"/>
          <a:ea typeface="+mn-ea"/>
          <a:cs typeface="+mn-cs"/>
        </a:defRPr>
      </a:lvl8pPr>
      <a:lvl9pPr marL="2665399" algn="l" defTabSz="666350" rtl="0" eaLnBrk="1" latinLnBrk="0" hangingPunct="1">
        <a:defRPr kumimoji="1" sz="13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05131" y="639262"/>
            <a:ext cx="906628" cy="1222512"/>
          </a:xfrm>
          <a:prstGeom prst="rect">
            <a:avLst/>
          </a:prstGeom>
        </p:spPr>
      </p:pic>
      <p:sp>
        <p:nvSpPr>
          <p:cNvPr id="97" name="テキスト ボックス 96"/>
          <p:cNvSpPr txBox="1"/>
          <p:nvPr/>
        </p:nvSpPr>
        <p:spPr>
          <a:xfrm>
            <a:off x="6310696" y="122707"/>
            <a:ext cx="1478290" cy="469103"/>
          </a:xfrm>
          <a:prstGeom prst="rect">
            <a:avLst/>
          </a:prstGeom>
          <a:noFill/>
        </p:spPr>
        <p:txBody>
          <a:bodyPr wrap="none" rtlCol="0">
            <a:spAutoFit/>
          </a:bodyPr>
          <a:lstStyle/>
          <a:p>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令和</a:t>
            </a:r>
            <a:r>
              <a:rPr lang="en-US" altLang="ja-JP" sz="1224" dirty="0">
                <a:solidFill>
                  <a:srgbClr val="000000"/>
                </a:solidFill>
                <a:latin typeface="HG丸ｺﾞｼｯｸM-PRO" panose="020F0600000000000000" pitchFamily="50" charset="-128"/>
                <a:ea typeface="HG丸ｺﾞｼｯｸM-PRO" panose="020F0600000000000000" pitchFamily="50" charset="-128"/>
                <a:cs typeface="Times New Roman"/>
              </a:rPr>
              <a:t>7</a:t>
            </a:r>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年</a:t>
            </a:r>
            <a:r>
              <a:rPr lang="en-US" altLang="ja-JP" sz="1224" dirty="0">
                <a:solidFill>
                  <a:srgbClr val="000000"/>
                </a:solidFill>
                <a:latin typeface="HG丸ｺﾞｼｯｸM-PRO" panose="020F0600000000000000" pitchFamily="50" charset="-128"/>
                <a:ea typeface="HG丸ｺﾞｼｯｸM-PRO" panose="020F0600000000000000" pitchFamily="50" charset="-128"/>
                <a:cs typeface="Times New Roman"/>
              </a:rPr>
              <a:t>11</a:t>
            </a:r>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月発行</a:t>
            </a:r>
            <a:endParaRPr lang="en-US" altLang="ja-JP" sz="1224" dirty="0">
              <a:solidFill>
                <a:srgbClr val="000000"/>
              </a:solidFill>
              <a:latin typeface="HG丸ｺﾞｼｯｸM-PRO" panose="020F0600000000000000" pitchFamily="50" charset="-128"/>
              <a:ea typeface="HG丸ｺﾞｼｯｸM-PRO" panose="020F0600000000000000" pitchFamily="50" charset="-128"/>
              <a:cs typeface="Times New Roman"/>
            </a:endParaRPr>
          </a:p>
          <a:p>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第</a:t>
            </a:r>
            <a:r>
              <a:rPr lang="en-US" altLang="ja-JP" sz="1224" dirty="0">
                <a:solidFill>
                  <a:srgbClr val="000000"/>
                </a:solidFill>
                <a:latin typeface="HG丸ｺﾞｼｯｸM-PRO" panose="020F0600000000000000" pitchFamily="50" charset="-128"/>
                <a:ea typeface="HG丸ｺﾞｼｯｸM-PRO" panose="020F0600000000000000" pitchFamily="50" charset="-128"/>
                <a:cs typeface="Times New Roman"/>
              </a:rPr>
              <a:t>119</a:t>
            </a:r>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号</a:t>
            </a:r>
            <a:endParaRPr lang="ja-JP" altLang="en-US" sz="1224" dirty="0">
              <a:latin typeface="HG丸ｺﾞｼｯｸM-PRO" panose="020F0600000000000000" pitchFamily="50" charset="-128"/>
              <a:ea typeface="HG丸ｺﾞｼｯｸM-PRO" panose="020F0600000000000000" pitchFamily="50" charset="-128"/>
              <a:cs typeface="ＭＳ Ｐゴシック"/>
            </a:endParaRPr>
          </a:p>
        </p:txBody>
      </p:sp>
      <p:grpSp>
        <p:nvGrpSpPr>
          <p:cNvPr id="17" name="グループ化 16"/>
          <p:cNvGrpSpPr/>
          <p:nvPr/>
        </p:nvGrpSpPr>
        <p:grpSpPr>
          <a:xfrm>
            <a:off x="2478137" y="651481"/>
            <a:ext cx="3142717" cy="607440"/>
            <a:chOff x="2206240" y="522815"/>
            <a:chExt cx="3080512" cy="595417"/>
          </a:xfrm>
        </p:grpSpPr>
        <p:grpSp>
          <p:nvGrpSpPr>
            <p:cNvPr id="21" name="グループ化 20"/>
            <p:cNvGrpSpPr/>
            <p:nvPr/>
          </p:nvGrpSpPr>
          <p:grpSpPr>
            <a:xfrm>
              <a:off x="2206240" y="522815"/>
              <a:ext cx="2923624" cy="585967"/>
              <a:chOff x="3063909" y="1718429"/>
              <a:chExt cx="3459294" cy="820355"/>
            </a:xfrm>
          </p:grpSpPr>
          <p:sp>
            <p:nvSpPr>
              <p:cNvPr id="8" name="Text Box 40"/>
              <p:cNvSpPr txBox="1">
                <a:spLocks noChangeArrowheads="1"/>
              </p:cNvSpPr>
              <p:nvPr/>
            </p:nvSpPr>
            <p:spPr bwMode="auto">
              <a:xfrm>
                <a:off x="3063909"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solidFill>
                      <a:srgbClr val="00B050"/>
                    </a:solidFill>
                    <a:latin typeface="HGP創英角ﾎﾟｯﾌﾟ体" panose="040B0A00000000000000" pitchFamily="50" charset="-128"/>
                    <a:ea typeface="HGP創英角ﾎﾟｯﾌﾟ体" panose="040B0A00000000000000" pitchFamily="50" charset="-128"/>
                    <a:cs typeface="ＭＳ Ｐゴシック" pitchFamily="50" charset="-128"/>
                  </a:rPr>
                  <a:t>北</a:t>
                </a:r>
              </a:p>
            </p:txBody>
          </p:sp>
          <p:sp>
            <p:nvSpPr>
              <p:cNvPr id="9" name="Text Box 40"/>
              <p:cNvSpPr txBox="1">
                <a:spLocks noChangeArrowheads="1"/>
              </p:cNvSpPr>
              <p:nvPr/>
            </p:nvSpPr>
            <p:spPr bwMode="auto">
              <a:xfrm>
                <a:off x="3612580"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部</a:t>
                </a:r>
              </a:p>
            </p:txBody>
          </p:sp>
          <p:sp>
            <p:nvSpPr>
              <p:cNvPr id="10" name="Text Box 40"/>
              <p:cNvSpPr txBox="1">
                <a:spLocks noChangeArrowheads="1"/>
              </p:cNvSpPr>
              <p:nvPr/>
            </p:nvSpPr>
            <p:spPr bwMode="auto">
              <a:xfrm>
                <a:off x="4161252"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普</a:t>
                </a:r>
              </a:p>
            </p:txBody>
          </p:sp>
          <p:sp>
            <p:nvSpPr>
              <p:cNvPr id="11" name="Text Box 40"/>
              <p:cNvSpPr txBox="1">
                <a:spLocks noChangeArrowheads="1"/>
              </p:cNvSpPr>
              <p:nvPr/>
            </p:nvSpPr>
            <p:spPr bwMode="auto">
              <a:xfrm>
                <a:off x="4709923"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及</a:t>
                </a:r>
              </a:p>
            </p:txBody>
          </p:sp>
          <p:sp>
            <p:nvSpPr>
              <p:cNvPr id="12" name="Text Box 40"/>
              <p:cNvSpPr txBox="1">
                <a:spLocks noChangeArrowheads="1"/>
              </p:cNvSpPr>
              <p:nvPr/>
            </p:nvSpPr>
            <p:spPr bwMode="auto">
              <a:xfrm>
                <a:off x="5258595"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だ</a:t>
                </a:r>
              </a:p>
            </p:txBody>
          </p:sp>
          <p:sp>
            <p:nvSpPr>
              <p:cNvPr id="13" name="Text Box 40"/>
              <p:cNvSpPr txBox="1">
                <a:spLocks noChangeArrowheads="1"/>
              </p:cNvSpPr>
              <p:nvPr/>
            </p:nvSpPr>
            <p:spPr bwMode="auto">
              <a:xfrm>
                <a:off x="5807266"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よ</a:t>
                </a:r>
              </a:p>
            </p:txBody>
          </p:sp>
          <p:sp>
            <p:nvSpPr>
              <p:cNvPr id="37" name="WordArt 36"/>
              <p:cNvSpPr>
                <a:spLocks noChangeArrowheads="1" noChangeShapeType="1" noTextEdit="1"/>
              </p:cNvSpPr>
              <p:nvPr/>
            </p:nvSpPr>
            <p:spPr bwMode="auto">
              <a:xfrm>
                <a:off x="3236863" y="1718429"/>
                <a:ext cx="3286340" cy="547394"/>
              </a:xfrm>
              <a:prstGeom prst="rect">
                <a:avLst/>
              </a:prstGeom>
              <a:ln>
                <a:noFill/>
              </a:ln>
              <a:extLst>
                <a:ext uri="{AF507438-7753-43E0-B8FC-AC1667EBCBE1}">
                  <a14:hiddenEffects xmlns:a14="http://schemas.microsoft.com/office/drawing/2010/main">
                    <a:effectLst/>
                  </a14:hiddenEffects>
                </a:ext>
              </a:extLst>
            </p:spPr>
            <p:txBody>
              <a:bodyPr wrap="none" fromWordArt="1">
                <a:prstTxWarp prst="textArchUp">
                  <a:avLst>
                    <a:gd name="adj" fmla="val 11236171"/>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buNone/>
                </a:pPr>
                <a:r>
                  <a:rPr lang="ja-JP" altLang="en-US" sz="3265" kern="10" spc="37" dirty="0">
                    <a:ln w="11430"/>
                    <a:solidFill>
                      <a:srgbClr val="275C9D"/>
                    </a:solidFill>
                    <a:latin typeface="HG創英角ﾎﾟｯﾌﾟ体"/>
                    <a:ea typeface="HG創英角ﾎﾟｯﾌﾟ体"/>
                  </a:rPr>
                  <a:t>管内農業最新情報</a:t>
                </a:r>
              </a:p>
            </p:txBody>
          </p:sp>
        </p:grpSp>
        <p:sp>
          <p:nvSpPr>
            <p:cNvPr id="58" name="Text Box 40"/>
            <p:cNvSpPr txBox="1">
              <a:spLocks noChangeArrowheads="1"/>
            </p:cNvSpPr>
            <p:nvPr/>
          </p:nvSpPr>
          <p:spPr bwMode="auto">
            <a:xfrm>
              <a:off x="4988500" y="815398"/>
              <a:ext cx="298252" cy="30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り</a:t>
              </a:r>
            </a:p>
          </p:txBody>
        </p:sp>
      </p:grpSp>
      <p:sp>
        <p:nvSpPr>
          <p:cNvPr id="18" name="テキスト ボックス 17"/>
          <p:cNvSpPr txBox="1"/>
          <p:nvPr/>
        </p:nvSpPr>
        <p:spPr>
          <a:xfrm>
            <a:off x="1109442" y="1562980"/>
            <a:ext cx="6037990" cy="280718"/>
          </a:xfrm>
          <a:prstGeom prst="rect">
            <a:avLst/>
          </a:prstGeom>
          <a:noFill/>
        </p:spPr>
        <p:txBody>
          <a:bodyPr wrap="square" rtlCol="0">
            <a:spAutoFit/>
          </a:bodyPr>
          <a:lstStyle/>
          <a:p>
            <a:pPr hangingPunct="0"/>
            <a:r>
              <a:rPr lang="ja-JP" altLang="ja-JP" sz="1224" dirty="0">
                <a:latin typeface="HGP創英角ﾎﾟｯﾌﾟ体" panose="040B0A00000000000000" pitchFamily="50" charset="-128"/>
                <a:ea typeface="HGP創英角ﾎﾟｯﾌﾟ体" panose="040B0A00000000000000" pitchFamily="50" charset="-128"/>
              </a:rPr>
              <a:t>（豊中市、池田市、吹田市、高槻市、茨木市、箕面市、摂津市、島本町、豊能町、能勢町）</a:t>
            </a:r>
          </a:p>
        </p:txBody>
      </p:sp>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038" y="193959"/>
            <a:ext cx="1296000" cy="432918"/>
          </a:xfrm>
          <a:prstGeom prst="rect">
            <a:avLst/>
          </a:prstGeom>
        </p:spPr>
      </p:pic>
      <p:sp>
        <p:nvSpPr>
          <p:cNvPr id="77" name="正方形/長方形 76">
            <a:extLst>
              <a:ext uri="{FF2B5EF4-FFF2-40B4-BE49-F238E27FC236}">
                <a16:creationId xmlns:a16="http://schemas.microsoft.com/office/drawing/2014/main" id="{592D177E-60EC-40E4-8597-7504A4DEDA0A}"/>
              </a:ext>
            </a:extLst>
          </p:cNvPr>
          <p:cNvSpPr/>
          <p:nvPr/>
        </p:nvSpPr>
        <p:spPr>
          <a:xfrm>
            <a:off x="150043" y="2693603"/>
            <a:ext cx="7475487" cy="6173008"/>
          </a:xfrm>
          <a:prstGeom prst="rect">
            <a:avLst/>
          </a:prstGeom>
          <a:solidFill>
            <a:schemeClr val="accent6">
              <a:lumMod val="60000"/>
              <a:lumOff val="40000"/>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solidFill>
                <a:schemeClr val="accent2">
                  <a:lumMod val="20000"/>
                  <a:lumOff val="80000"/>
                </a:schemeClr>
              </a:solidFill>
            </a:endParaRPr>
          </a:p>
        </p:txBody>
      </p:sp>
      <p:sp>
        <p:nvSpPr>
          <p:cNvPr id="78" name="角丸四角形 66">
            <a:extLst>
              <a:ext uri="{FF2B5EF4-FFF2-40B4-BE49-F238E27FC236}">
                <a16:creationId xmlns:a16="http://schemas.microsoft.com/office/drawing/2014/main" id="{8AAB416C-7CA5-4EC2-9231-3EA5880C1C7C}"/>
              </a:ext>
            </a:extLst>
          </p:cNvPr>
          <p:cNvSpPr/>
          <p:nvPr/>
        </p:nvSpPr>
        <p:spPr>
          <a:xfrm>
            <a:off x="150044" y="1890187"/>
            <a:ext cx="7474426" cy="92468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dirty="0"/>
          </a:p>
        </p:txBody>
      </p:sp>
      <p:sp>
        <p:nvSpPr>
          <p:cNvPr id="80" name="テキスト ボックス 79">
            <a:extLst>
              <a:ext uri="{FF2B5EF4-FFF2-40B4-BE49-F238E27FC236}">
                <a16:creationId xmlns:a16="http://schemas.microsoft.com/office/drawing/2014/main" id="{35C3F612-FFFB-4ACB-AACB-5E2706C5BCB2}"/>
              </a:ext>
            </a:extLst>
          </p:cNvPr>
          <p:cNvSpPr txBox="1"/>
          <p:nvPr/>
        </p:nvSpPr>
        <p:spPr>
          <a:xfrm>
            <a:off x="171380" y="1935695"/>
            <a:ext cx="7102017" cy="769441"/>
          </a:xfrm>
          <a:prstGeom prst="rect">
            <a:avLst/>
          </a:prstGeom>
          <a:noFill/>
        </p:spPr>
        <p:txBody>
          <a:bodyPr wrap="square" rtlCol="0">
            <a:spAutoFit/>
          </a:bodyPr>
          <a:lstStyle/>
          <a:p>
            <a:pPr algn="ctr" hangingPunct="0"/>
            <a:r>
              <a:rPr lang="en-US" altLang="ja-JP" sz="2400" b="1" dirty="0">
                <a:latin typeface="+mj-ea"/>
                <a:cs typeface="ＭＳ 明朝" panose="02020609040205080304" pitchFamily="17" charset="-128"/>
              </a:rPr>
              <a:t>SNS</a:t>
            </a:r>
            <a:r>
              <a:rPr lang="ja-JP" altLang="en-US" sz="2400" b="1" dirty="0">
                <a:latin typeface="+mj-ea"/>
                <a:cs typeface="ＭＳ 明朝" panose="02020609040205080304" pitchFamily="17" charset="-128"/>
              </a:rPr>
              <a:t>研修会を開催しました</a:t>
            </a:r>
            <a:endParaRPr lang="en-US" altLang="ja-JP" sz="2400" b="1" dirty="0">
              <a:latin typeface="+mj-ea"/>
              <a:cs typeface="ＭＳ 明朝" panose="02020609040205080304" pitchFamily="17" charset="-128"/>
            </a:endParaRPr>
          </a:p>
          <a:p>
            <a:pPr algn="ctr" hangingPunct="0"/>
            <a:r>
              <a:rPr lang="ja-JP" altLang="en-US" sz="2000" b="1" dirty="0">
                <a:latin typeface="+mj-ea"/>
                <a:cs typeface="ＭＳ 明朝" panose="02020609040205080304" pitchFamily="17" charset="-128"/>
              </a:rPr>
              <a:t>～</a:t>
            </a:r>
            <a:r>
              <a:rPr lang="en-US" altLang="ja-JP" sz="2000" b="1" dirty="0">
                <a:latin typeface="+mj-ea"/>
                <a:cs typeface="ＭＳ 明朝" panose="02020609040205080304" pitchFamily="17" charset="-128"/>
              </a:rPr>
              <a:t>Instagram</a:t>
            </a:r>
            <a:r>
              <a:rPr lang="ja-JP" altLang="en-US" sz="2000" b="1" dirty="0">
                <a:latin typeface="+mj-ea"/>
                <a:cs typeface="ＭＳ 明朝" panose="02020609040205080304" pitchFamily="17" charset="-128"/>
              </a:rPr>
              <a:t>を活用した効果的な情報発信について～</a:t>
            </a:r>
            <a:endParaRPr lang="en-US" altLang="ja-JP" sz="2000" b="1" dirty="0">
              <a:latin typeface="+mj-ea"/>
              <a:cs typeface="ＭＳ 明朝" panose="02020609040205080304" pitchFamily="17" charset="-128"/>
            </a:endParaRPr>
          </a:p>
        </p:txBody>
      </p:sp>
      <p:sp>
        <p:nvSpPr>
          <p:cNvPr id="81" name="テキスト ボックス 80">
            <a:extLst>
              <a:ext uri="{FF2B5EF4-FFF2-40B4-BE49-F238E27FC236}">
                <a16:creationId xmlns:a16="http://schemas.microsoft.com/office/drawing/2014/main" id="{38C8EAC6-4279-417F-938B-6F002C402CFC}"/>
              </a:ext>
            </a:extLst>
          </p:cNvPr>
          <p:cNvSpPr txBox="1"/>
          <p:nvPr/>
        </p:nvSpPr>
        <p:spPr>
          <a:xfrm>
            <a:off x="163617" y="2907431"/>
            <a:ext cx="7460853" cy="1411027"/>
          </a:xfrm>
          <a:prstGeom prst="rect">
            <a:avLst/>
          </a:prstGeom>
          <a:noFill/>
        </p:spPr>
        <p:txBody>
          <a:bodyPr wrap="square" rtlCol="0">
            <a:spAutoFit/>
          </a:bodyPr>
          <a:lstStyle/>
          <a:p>
            <a:pPr algn="just"/>
            <a:r>
              <a:rPr lang="ja-JP" altLang="en-US" sz="1224" dirty="0">
                <a:latin typeface="HG丸ｺﾞｼｯｸM-PRO" panose="020F0600000000000000" pitchFamily="50" charset="-128"/>
                <a:ea typeface="HG丸ｺﾞｼｯｸM-PRO" panose="020F0600000000000000" pitchFamily="50" charset="-128"/>
              </a:rPr>
              <a:t>　消費者への情報発信やコミュニケーションのデジタルツールとして、</a:t>
            </a:r>
            <a:r>
              <a:rPr lang="en-US" altLang="ja-JP" sz="1224" dirty="0">
                <a:latin typeface="HG丸ｺﾞｼｯｸM-PRO" panose="020F0600000000000000" pitchFamily="50" charset="-128"/>
                <a:ea typeface="HG丸ｺﾞｼｯｸM-PRO" panose="020F0600000000000000" pitchFamily="50" charset="-128"/>
              </a:rPr>
              <a:t>SNS</a:t>
            </a:r>
            <a:r>
              <a:rPr lang="ja-JP" altLang="en-US" sz="1224" dirty="0">
                <a:latin typeface="HG丸ｺﾞｼｯｸM-PRO" panose="020F0600000000000000" pitchFamily="50" charset="-128"/>
                <a:ea typeface="HG丸ｺﾞｼｯｸM-PRO" panose="020F0600000000000000" pitchFamily="50" charset="-128"/>
              </a:rPr>
              <a:t>を活用することが、個人農業者においても一般的になっています。特に</a:t>
            </a:r>
            <a:r>
              <a:rPr lang="en-US" altLang="ja-JP" sz="1224" dirty="0">
                <a:latin typeface="HG丸ｺﾞｼｯｸM-PRO" panose="020F0600000000000000" pitchFamily="50" charset="-128"/>
                <a:ea typeface="HG丸ｺﾞｼｯｸM-PRO" panose="020F0600000000000000" pitchFamily="50" charset="-128"/>
              </a:rPr>
              <a:t>Instagram</a:t>
            </a:r>
            <a:r>
              <a:rPr lang="ja-JP" altLang="en-US" sz="1224" dirty="0">
                <a:latin typeface="HG丸ｺﾞｼｯｸM-PRO" panose="020F0600000000000000" pitchFamily="50" charset="-128"/>
                <a:ea typeface="HG丸ｺﾞｼｯｸM-PRO" panose="020F0600000000000000" pitchFamily="50" charset="-128"/>
              </a:rPr>
              <a:t>は、新鮮な農産物や農作業風景の写真を多数投稿できるなど、消費者への視覚的な訴求効果が高く、農業者にとっては効果的な情報発信の手段となっています。</a:t>
            </a:r>
            <a:endParaRPr lang="en-US" altLang="ja-JP" sz="1224" dirty="0">
              <a:latin typeface="HG丸ｺﾞｼｯｸM-PRO" panose="020F0600000000000000" pitchFamily="50" charset="-128"/>
              <a:ea typeface="HG丸ｺﾞｼｯｸM-PRO" panose="020F0600000000000000" pitchFamily="50" charset="-128"/>
            </a:endParaRPr>
          </a:p>
          <a:p>
            <a:pPr algn="just"/>
            <a:r>
              <a:rPr lang="ja-JP" altLang="en-US" sz="1224" dirty="0">
                <a:latin typeface="HG丸ｺﾞｼｯｸM-PRO" panose="020F0600000000000000" pitchFamily="50" charset="-128"/>
                <a:ea typeface="HG丸ｺﾞｼｯｸM-PRO" panose="020F0600000000000000" pitchFamily="50" charset="-128"/>
              </a:rPr>
              <a:t>　しかし、実際に投稿をしていても、農産物や商品の魅力を十分に伝えきれないケースも多いことから、より効果的な情報発信のヒントとしていただくため、</a:t>
            </a:r>
            <a:r>
              <a:rPr lang="en-US" altLang="ja-JP" sz="1224" dirty="0">
                <a:latin typeface="HG丸ｺﾞｼｯｸM-PRO" panose="020F0600000000000000" pitchFamily="50" charset="-128"/>
                <a:ea typeface="HG丸ｺﾞｼｯｸM-PRO" panose="020F0600000000000000" pitchFamily="50" charset="-128"/>
              </a:rPr>
              <a:t>Instagram</a:t>
            </a:r>
            <a:r>
              <a:rPr lang="ja-JP" altLang="en-US" sz="1224" dirty="0">
                <a:latin typeface="HG丸ｺﾞｼｯｸM-PRO" panose="020F0600000000000000" pitchFamily="50" charset="-128"/>
                <a:ea typeface="HG丸ｺﾞｼｯｸM-PRO" panose="020F0600000000000000" pitchFamily="50" charset="-128"/>
              </a:rPr>
              <a:t>活用に関する研修会を、令和</a:t>
            </a:r>
            <a:r>
              <a:rPr lang="en-US" altLang="ja-JP" sz="1224" dirty="0">
                <a:latin typeface="HG丸ｺﾞｼｯｸM-PRO" panose="020F0600000000000000" pitchFamily="50" charset="-128"/>
                <a:ea typeface="HG丸ｺﾞｼｯｸM-PRO" panose="020F0600000000000000" pitchFamily="50" charset="-128"/>
              </a:rPr>
              <a:t>7</a:t>
            </a:r>
            <a:r>
              <a:rPr lang="ja-JP" altLang="en-US" sz="1224" dirty="0">
                <a:latin typeface="HG丸ｺﾞｼｯｸM-PRO" panose="020F0600000000000000" pitchFamily="50" charset="-128"/>
                <a:ea typeface="HG丸ｺﾞｼｯｸM-PRO" panose="020F0600000000000000" pitchFamily="50" charset="-128"/>
              </a:rPr>
              <a:t>年</a:t>
            </a:r>
            <a:r>
              <a:rPr lang="en-US" altLang="ja-JP" sz="1224" dirty="0">
                <a:latin typeface="HG丸ｺﾞｼｯｸM-PRO" panose="020F0600000000000000" pitchFamily="50" charset="-128"/>
                <a:ea typeface="HG丸ｺﾞｼｯｸM-PRO" panose="020F0600000000000000" pitchFamily="50" charset="-128"/>
              </a:rPr>
              <a:t>7</a:t>
            </a:r>
            <a:r>
              <a:rPr lang="ja-JP" altLang="en-US" sz="1224" dirty="0">
                <a:latin typeface="HG丸ｺﾞｼｯｸM-PRO" panose="020F0600000000000000" pitchFamily="50" charset="-128"/>
                <a:ea typeface="HG丸ｺﾞｼｯｸM-PRO" panose="020F0600000000000000" pitchFamily="50" charset="-128"/>
              </a:rPr>
              <a:t>月</a:t>
            </a:r>
            <a:r>
              <a:rPr lang="en-US" altLang="ja-JP" sz="1224" dirty="0">
                <a:latin typeface="HG丸ｺﾞｼｯｸM-PRO" panose="020F0600000000000000" pitchFamily="50" charset="-128"/>
                <a:ea typeface="HG丸ｺﾞｼｯｸM-PRO" panose="020F0600000000000000" pitchFamily="50" charset="-128"/>
              </a:rPr>
              <a:t>16</a:t>
            </a:r>
            <a:r>
              <a:rPr lang="ja-JP" altLang="en-US" sz="1224" dirty="0">
                <a:latin typeface="HG丸ｺﾞｼｯｸM-PRO" panose="020F0600000000000000" pitchFamily="50" charset="-128"/>
                <a:ea typeface="HG丸ｺﾞｼｯｸM-PRO" panose="020F0600000000000000" pitchFamily="50" charset="-128"/>
              </a:rPr>
              <a:t>日に茨木市市民総合センターにて開催しました。</a:t>
            </a:r>
            <a:endParaRPr lang="en-US" altLang="ja-JP" sz="1224" dirty="0">
              <a:latin typeface="HG丸ｺﾞｼｯｸM-PRO" panose="020F0600000000000000" pitchFamily="50" charset="-128"/>
              <a:ea typeface="HG丸ｺﾞｼｯｸM-PRO" panose="020F0600000000000000" pitchFamily="50" charset="-128"/>
            </a:endParaRPr>
          </a:p>
        </p:txBody>
      </p:sp>
      <p:sp>
        <p:nvSpPr>
          <p:cNvPr id="83" name="テキスト ボックス 82">
            <a:extLst>
              <a:ext uri="{FF2B5EF4-FFF2-40B4-BE49-F238E27FC236}">
                <a16:creationId xmlns:a16="http://schemas.microsoft.com/office/drawing/2014/main" id="{4C68D938-ADBA-4CFB-9E61-9FD5AC84B042}"/>
              </a:ext>
            </a:extLst>
          </p:cNvPr>
          <p:cNvSpPr txBox="1"/>
          <p:nvPr/>
        </p:nvSpPr>
        <p:spPr>
          <a:xfrm>
            <a:off x="181534" y="4380591"/>
            <a:ext cx="4057632" cy="3483261"/>
          </a:xfrm>
          <a:prstGeom prst="rect">
            <a:avLst/>
          </a:prstGeom>
          <a:noFill/>
        </p:spPr>
        <p:txBody>
          <a:bodyPr wrap="square" rtlCol="0">
            <a:spAutoFit/>
          </a:bodyPr>
          <a:lstStyle/>
          <a:p>
            <a:pPr algn="just"/>
            <a:r>
              <a:rPr lang="ja-JP" altLang="en-US" sz="1224" dirty="0">
                <a:latin typeface="HG丸ｺﾞｼｯｸM-PRO" panose="020F0600000000000000" pitchFamily="50" charset="-128"/>
                <a:ea typeface="HG丸ｺﾞｼｯｸM-PRO" panose="020F0600000000000000" pitchFamily="50" charset="-128"/>
              </a:rPr>
              <a:t>　講師には、</a:t>
            </a:r>
            <a:r>
              <a:rPr lang="en-US" altLang="ja-JP" sz="1224" dirty="0">
                <a:latin typeface="HG丸ｺﾞｼｯｸM-PRO" panose="020F0600000000000000" pitchFamily="50" charset="-128"/>
                <a:ea typeface="HG丸ｺﾞｼｯｸM-PRO" panose="020F0600000000000000" pitchFamily="50" charset="-128"/>
              </a:rPr>
              <a:t>Instagram</a:t>
            </a:r>
            <a:r>
              <a:rPr lang="ja-JP" altLang="en-US" sz="1224" dirty="0">
                <a:latin typeface="HG丸ｺﾞｼｯｸM-PRO" panose="020F0600000000000000" pitchFamily="50" charset="-128"/>
                <a:ea typeface="HG丸ｺﾞｼｯｸM-PRO" panose="020F0600000000000000" pitchFamily="50" charset="-128"/>
              </a:rPr>
              <a:t>の活用についての研修会経験が豊富な、橘明日香氏を招き、投稿を初めて見る人が必要な情報に確実にたどり着けるような投稿方法、ハッシュタグのつけ方など、フォロワーを増やすためのちょっとした工夫から、生成</a:t>
            </a:r>
            <a:r>
              <a:rPr lang="en-US" altLang="ja-JP" sz="1224" dirty="0">
                <a:latin typeface="HG丸ｺﾞｼｯｸM-PRO" panose="020F0600000000000000" pitchFamily="50" charset="-128"/>
                <a:ea typeface="HG丸ｺﾞｼｯｸM-PRO" panose="020F0600000000000000" pitchFamily="50" charset="-128"/>
              </a:rPr>
              <a:t>AI</a:t>
            </a:r>
            <a:r>
              <a:rPr lang="ja-JP" altLang="en-US" sz="1224" dirty="0">
                <a:latin typeface="HG丸ｺﾞｼｯｸM-PRO" panose="020F0600000000000000" pitchFamily="50" charset="-128"/>
                <a:ea typeface="HG丸ｺﾞｼｯｸM-PRO" panose="020F0600000000000000" pitchFamily="50" charset="-128"/>
              </a:rPr>
              <a:t>を活用した投稿方法の紹介まで、</a:t>
            </a:r>
            <a:r>
              <a:rPr lang="en-US" altLang="ja-JP" sz="1224" dirty="0">
                <a:latin typeface="HG丸ｺﾞｼｯｸM-PRO" panose="020F0600000000000000" pitchFamily="50" charset="-128"/>
                <a:ea typeface="HG丸ｺﾞｼｯｸM-PRO" panose="020F0600000000000000" pitchFamily="50" charset="-128"/>
              </a:rPr>
              <a:t>Instagram</a:t>
            </a:r>
            <a:r>
              <a:rPr lang="ja-JP" altLang="en-US" sz="1224" dirty="0">
                <a:latin typeface="HG丸ｺﾞｼｯｸM-PRO" panose="020F0600000000000000" pitchFamily="50" charset="-128"/>
                <a:ea typeface="HG丸ｺﾞｼｯｸM-PRO" panose="020F0600000000000000" pitchFamily="50" charset="-128"/>
              </a:rPr>
              <a:t>の奥深い世界を幅広く紹介いただきました。</a:t>
            </a:r>
            <a:endParaRPr lang="en-US" altLang="ja-JP" sz="1224" dirty="0">
              <a:latin typeface="HG丸ｺﾞｼｯｸM-PRO" panose="020F0600000000000000" pitchFamily="50" charset="-128"/>
              <a:ea typeface="HG丸ｺﾞｼｯｸM-PRO" panose="020F0600000000000000" pitchFamily="50" charset="-128"/>
            </a:endParaRPr>
          </a:p>
          <a:p>
            <a:pPr algn="just"/>
            <a:r>
              <a:rPr lang="ja-JP" altLang="en-US" sz="1224" dirty="0">
                <a:latin typeface="HG丸ｺﾞｼｯｸM-PRO" panose="020F0600000000000000" pitchFamily="50" charset="-128"/>
                <a:ea typeface="HG丸ｺﾞｼｯｸM-PRO" panose="020F0600000000000000" pitchFamily="50" charset="-128"/>
              </a:rPr>
              <a:t>　また、トラブルにならないための</a:t>
            </a:r>
            <a:r>
              <a:rPr lang="en-US" altLang="ja-JP" sz="1224" dirty="0">
                <a:latin typeface="HG丸ｺﾞｼｯｸM-PRO" panose="020F0600000000000000" pitchFamily="50" charset="-128"/>
                <a:ea typeface="HG丸ｺﾞｼｯｸM-PRO" panose="020F0600000000000000" pitchFamily="50" charset="-128"/>
              </a:rPr>
              <a:t>SNS</a:t>
            </a:r>
            <a:r>
              <a:rPr lang="ja-JP" altLang="en-US" sz="1224" dirty="0">
                <a:latin typeface="HG丸ｺﾞｼｯｸM-PRO" panose="020F0600000000000000" pitchFamily="50" charset="-128"/>
                <a:ea typeface="HG丸ｺﾞｼｯｸM-PRO" panose="020F0600000000000000" pitchFamily="50" charset="-128"/>
              </a:rPr>
              <a:t>を通じたコミュニケーション方法などについても説明いただき、参加した農業者からは、「研修会で学んだことを活かして、よりよい投稿をしていきたい」、「個々の機能についての詳しい説明をもっと聞きたい」等の感想が寄せられました。</a:t>
            </a:r>
          </a:p>
          <a:p>
            <a:pPr algn="just"/>
            <a:r>
              <a:rPr lang="ja-JP" altLang="en-US" sz="1224" dirty="0">
                <a:latin typeface="HG丸ｺﾞｼｯｸM-PRO" panose="020F0600000000000000" pitchFamily="50" charset="-128"/>
                <a:ea typeface="HG丸ｺﾞｼｯｸM-PRO" panose="020F0600000000000000" pitchFamily="50" charset="-128"/>
              </a:rPr>
              <a:t>　大消費地に隣接する北摂地域においては、農業者の効果的な情報発信が重要となることから、当事務所では、今後とも</a:t>
            </a:r>
            <a:r>
              <a:rPr lang="en-US" altLang="ja-JP" sz="1224" dirty="0">
                <a:latin typeface="HG丸ｺﾞｼｯｸM-PRO" panose="020F0600000000000000" pitchFamily="50" charset="-128"/>
                <a:ea typeface="HG丸ｺﾞｼｯｸM-PRO" panose="020F0600000000000000" pitchFamily="50" charset="-128"/>
              </a:rPr>
              <a:t>Instagram</a:t>
            </a:r>
            <a:r>
              <a:rPr lang="ja-JP" altLang="en-US" sz="1224" dirty="0">
                <a:latin typeface="HG丸ｺﾞｼｯｸM-PRO" panose="020F0600000000000000" pitchFamily="50" charset="-128"/>
                <a:ea typeface="HG丸ｺﾞｼｯｸM-PRO" panose="020F0600000000000000" pitchFamily="50" charset="-128"/>
              </a:rPr>
              <a:t>をはじめ情報発信に関する研修会の開催を検討してまいります。</a:t>
            </a:r>
          </a:p>
          <a:p>
            <a:pPr algn="just"/>
            <a:endParaRPr lang="en-US" altLang="ja-JP" sz="1224" dirty="0">
              <a:latin typeface="HG丸ｺﾞｼｯｸM-PRO" panose="020F0600000000000000" pitchFamily="50" charset="-128"/>
              <a:ea typeface="HG丸ｺﾞｼｯｸM-PRO" panose="020F0600000000000000" pitchFamily="50" charset="-128"/>
            </a:endParaRPr>
          </a:p>
        </p:txBody>
      </p:sp>
      <p:sp>
        <p:nvSpPr>
          <p:cNvPr id="84" name="テキスト ボックス 83">
            <a:extLst>
              <a:ext uri="{FF2B5EF4-FFF2-40B4-BE49-F238E27FC236}">
                <a16:creationId xmlns:a16="http://schemas.microsoft.com/office/drawing/2014/main" id="{C0DA5377-4BD3-4C26-AA8D-EB8321DCEFED}"/>
              </a:ext>
            </a:extLst>
          </p:cNvPr>
          <p:cNvSpPr txBox="1"/>
          <p:nvPr/>
        </p:nvSpPr>
        <p:spPr>
          <a:xfrm>
            <a:off x="125366" y="7779481"/>
            <a:ext cx="5836202" cy="1058751"/>
          </a:xfrm>
          <a:prstGeom prst="rect">
            <a:avLst/>
          </a:prstGeom>
          <a:noFill/>
        </p:spPr>
        <p:txBody>
          <a:bodyPr wrap="square" rtlCol="0">
            <a:spAutoFit/>
          </a:bodyPr>
          <a:lstStyle/>
          <a:p>
            <a:pPr algn="just"/>
            <a:r>
              <a:rPr lang="ja-JP" altLang="en-US" sz="1400" b="1" dirty="0">
                <a:latin typeface="HG丸ｺﾞｼｯｸM-PRO" panose="020F0600000000000000" pitchFamily="50" charset="-128"/>
                <a:ea typeface="HG丸ｺﾞｼｯｸM-PRO" panose="020F0600000000000000" pitchFamily="50" charset="-128"/>
              </a:rPr>
              <a:t>〇北部農と緑の総合事務所の</a:t>
            </a:r>
            <a:r>
              <a:rPr lang="en-US" altLang="ja-JP" sz="1400" b="1" dirty="0">
                <a:latin typeface="HG丸ｺﾞｼｯｸM-PRO" panose="020F0600000000000000" pitchFamily="50" charset="-128"/>
                <a:ea typeface="HG丸ｺﾞｼｯｸM-PRO" panose="020F0600000000000000" pitchFamily="50" charset="-128"/>
              </a:rPr>
              <a:t>Instagram</a:t>
            </a:r>
            <a:r>
              <a:rPr lang="ja-JP" altLang="en-US" sz="1400" b="1" dirty="0">
                <a:latin typeface="HG丸ｺﾞｼｯｸM-PRO" panose="020F0600000000000000" pitchFamily="50" charset="-128"/>
                <a:ea typeface="HG丸ｺﾞｼｯｸM-PRO" panose="020F0600000000000000" pitchFamily="50" charset="-128"/>
              </a:rPr>
              <a:t>を開設しました</a:t>
            </a:r>
            <a:endParaRPr lang="en-US" altLang="ja-JP" sz="1400" b="1" dirty="0">
              <a:latin typeface="HG丸ｺﾞｼｯｸM-PRO" panose="020F0600000000000000" pitchFamily="50" charset="-128"/>
              <a:ea typeface="HG丸ｺﾞｼｯｸM-PRO" panose="020F0600000000000000" pitchFamily="50" charset="-128"/>
            </a:endParaRPr>
          </a:p>
          <a:p>
            <a:pPr algn="just"/>
            <a:r>
              <a:rPr lang="ja-JP" altLang="en-US" sz="1220" dirty="0">
                <a:latin typeface="HG丸ｺﾞｼｯｸM-PRO" panose="020F0600000000000000" pitchFamily="50" charset="-128"/>
                <a:ea typeface="HG丸ｺﾞｼｯｸM-PRO" panose="020F0600000000000000" pitchFamily="50" charset="-128"/>
              </a:rPr>
              <a:t>　当事務所では、管内の農業、林業、農地や自然の風景を広く紹介するため、</a:t>
            </a:r>
            <a:endParaRPr lang="en-US" altLang="ja-JP" sz="1220" dirty="0">
              <a:latin typeface="HG丸ｺﾞｼｯｸM-PRO" panose="020F0600000000000000" pitchFamily="50" charset="-128"/>
              <a:ea typeface="HG丸ｺﾞｼｯｸM-PRO" panose="020F0600000000000000" pitchFamily="50" charset="-128"/>
            </a:endParaRPr>
          </a:p>
          <a:p>
            <a:pPr algn="just"/>
            <a:r>
              <a:rPr lang="ja-JP" altLang="en-US" sz="1220" dirty="0">
                <a:latin typeface="HG丸ｺﾞｼｯｸM-PRO" panose="020F0600000000000000" pitchFamily="50" charset="-128"/>
                <a:ea typeface="HG丸ｺﾞｼｯｸM-PRO" panose="020F0600000000000000" pitchFamily="50" charset="-128"/>
              </a:rPr>
              <a:t>令和</a:t>
            </a:r>
            <a:r>
              <a:rPr lang="en-US" altLang="ja-JP" sz="1220" dirty="0">
                <a:latin typeface="HG丸ｺﾞｼｯｸM-PRO" panose="020F0600000000000000" pitchFamily="50" charset="-128"/>
                <a:ea typeface="HG丸ｺﾞｼｯｸM-PRO" panose="020F0600000000000000" pitchFamily="50" charset="-128"/>
              </a:rPr>
              <a:t>7</a:t>
            </a:r>
            <a:r>
              <a:rPr lang="ja-JP" altLang="en-US" sz="1220" dirty="0">
                <a:latin typeface="HG丸ｺﾞｼｯｸM-PRO" panose="020F0600000000000000" pitchFamily="50" charset="-128"/>
                <a:ea typeface="HG丸ｺﾞｼｯｸM-PRO" panose="020F0600000000000000" pitchFamily="50" charset="-128"/>
              </a:rPr>
              <a:t>年</a:t>
            </a:r>
            <a:r>
              <a:rPr lang="en-US" altLang="ja-JP" sz="1220" dirty="0">
                <a:latin typeface="HG丸ｺﾞｼｯｸM-PRO" panose="020F0600000000000000" pitchFamily="50" charset="-128"/>
                <a:ea typeface="HG丸ｺﾞｼｯｸM-PRO" panose="020F0600000000000000" pitchFamily="50" charset="-128"/>
              </a:rPr>
              <a:t>7</a:t>
            </a:r>
            <a:r>
              <a:rPr lang="ja-JP" altLang="en-US" sz="1220" dirty="0">
                <a:latin typeface="HG丸ｺﾞｼｯｸM-PRO" panose="020F0600000000000000" pitchFamily="50" charset="-128"/>
                <a:ea typeface="HG丸ｺﾞｼｯｸM-PRO" panose="020F0600000000000000" pitchFamily="50" charset="-128"/>
              </a:rPr>
              <a:t>月に</a:t>
            </a:r>
            <a:r>
              <a:rPr lang="en-US" altLang="ja-JP" sz="1220" dirty="0">
                <a:latin typeface="HG丸ｺﾞｼｯｸM-PRO" panose="020F0600000000000000" pitchFamily="50" charset="-128"/>
                <a:ea typeface="HG丸ｺﾞｼｯｸM-PRO" panose="020F0600000000000000" pitchFamily="50" charset="-128"/>
              </a:rPr>
              <a:t>Instagram</a:t>
            </a:r>
            <a:r>
              <a:rPr lang="ja-JP" altLang="en-US" sz="1220" dirty="0">
                <a:latin typeface="HG丸ｺﾞｼｯｸM-PRO" panose="020F0600000000000000" pitchFamily="50" charset="-128"/>
                <a:ea typeface="HG丸ｺﾞｼｯｸM-PRO" panose="020F0600000000000000" pitchFamily="50" charset="-128"/>
              </a:rPr>
              <a:t>を開設しました。</a:t>
            </a:r>
            <a:endParaRPr lang="en-US" altLang="ja-JP" sz="1220" dirty="0">
              <a:latin typeface="HG丸ｺﾞｼｯｸM-PRO" panose="020F0600000000000000" pitchFamily="50" charset="-128"/>
              <a:ea typeface="HG丸ｺﾞｼｯｸM-PRO" panose="020F0600000000000000" pitchFamily="50" charset="-128"/>
            </a:endParaRPr>
          </a:p>
          <a:p>
            <a:pPr algn="just"/>
            <a:r>
              <a:rPr lang="ja-JP" altLang="en-US" sz="1220" dirty="0">
                <a:latin typeface="HG丸ｺﾞｼｯｸM-PRO" panose="020F0600000000000000" pitchFamily="50" charset="-128"/>
                <a:ea typeface="HG丸ｺﾞｼｯｸM-PRO" panose="020F0600000000000000" pitchFamily="50" charset="-128"/>
              </a:rPr>
              <a:t>　北部管内の農業情報や開催されるイベント及びセミナーの紹介、地域活性化</a:t>
            </a:r>
            <a:endParaRPr lang="en-US" altLang="ja-JP" sz="1220" dirty="0">
              <a:latin typeface="HG丸ｺﾞｼｯｸM-PRO" panose="020F0600000000000000" pitchFamily="50" charset="-128"/>
              <a:ea typeface="HG丸ｺﾞｼｯｸM-PRO" panose="020F0600000000000000" pitchFamily="50" charset="-128"/>
            </a:endParaRPr>
          </a:p>
          <a:p>
            <a:pPr algn="just"/>
            <a:r>
              <a:rPr lang="ja-JP" altLang="en-US" sz="1220" dirty="0">
                <a:latin typeface="HG丸ｺﾞｼｯｸM-PRO" panose="020F0600000000000000" pitchFamily="50" charset="-128"/>
                <a:ea typeface="HG丸ｺﾞｼｯｸM-PRO" panose="020F0600000000000000" pitchFamily="50" charset="-128"/>
              </a:rPr>
              <a:t>につながる取組み等を積極的に発信していきますので、是非ご覧ください。</a:t>
            </a:r>
          </a:p>
        </p:txBody>
      </p:sp>
      <p:sp>
        <p:nvSpPr>
          <p:cNvPr id="41" name="正方形/長方形 40">
            <a:extLst>
              <a:ext uri="{FF2B5EF4-FFF2-40B4-BE49-F238E27FC236}">
                <a16:creationId xmlns:a16="http://schemas.microsoft.com/office/drawing/2014/main" id="{520A4630-DB33-4BDC-B336-D4C0039D7013}"/>
              </a:ext>
            </a:extLst>
          </p:cNvPr>
          <p:cNvSpPr/>
          <p:nvPr/>
        </p:nvSpPr>
        <p:spPr>
          <a:xfrm>
            <a:off x="145972" y="9012956"/>
            <a:ext cx="7483632" cy="1741122"/>
          </a:xfrm>
          <a:prstGeom prst="rect">
            <a:avLst/>
          </a:prstGeom>
          <a:solidFill>
            <a:schemeClr val="bg1">
              <a:lumMod val="8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p>
        </p:txBody>
      </p:sp>
      <p:sp>
        <p:nvSpPr>
          <p:cNvPr id="42" name="テキスト ボックス 41">
            <a:extLst>
              <a:ext uri="{FF2B5EF4-FFF2-40B4-BE49-F238E27FC236}">
                <a16:creationId xmlns:a16="http://schemas.microsoft.com/office/drawing/2014/main" id="{7F96E39A-8738-4254-848F-8C6815275AF8}"/>
              </a:ext>
            </a:extLst>
          </p:cNvPr>
          <p:cNvSpPr txBox="1"/>
          <p:nvPr/>
        </p:nvSpPr>
        <p:spPr>
          <a:xfrm>
            <a:off x="221996" y="10117382"/>
            <a:ext cx="4216799" cy="645113"/>
          </a:xfrm>
          <a:prstGeom prst="rect">
            <a:avLst/>
          </a:prstGeom>
          <a:noFill/>
        </p:spPr>
        <p:txBody>
          <a:bodyPr wrap="square" rtlCol="0">
            <a:spAutoFit/>
          </a:bodyPr>
          <a:lstStyle/>
          <a:p>
            <a:pPr>
              <a:lnSpc>
                <a:spcPts val="1530"/>
              </a:lnSpc>
            </a:pPr>
            <a:r>
              <a:rPr lang="ja-JP" altLang="en-US" sz="1200" b="1" dirty="0">
                <a:latin typeface="+mn-ea"/>
              </a:rPr>
              <a:t>大阪府北部農と緑の総合事務所　農の普及課</a:t>
            </a:r>
          </a:p>
          <a:p>
            <a:pPr>
              <a:lnSpc>
                <a:spcPts val="1530"/>
              </a:lnSpc>
            </a:pPr>
            <a:r>
              <a:rPr lang="ja-JP" altLang="en-US" sz="1100" dirty="0">
                <a:latin typeface="+mn-ea"/>
              </a:rPr>
              <a:t>〒</a:t>
            </a:r>
            <a:r>
              <a:rPr lang="en-US" altLang="ja-JP" sz="1100" dirty="0">
                <a:latin typeface="+mn-ea"/>
              </a:rPr>
              <a:t>567-0034</a:t>
            </a:r>
            <a:r>
              <a:rPr lang="ja-JP" altLang="en-US" sz="1100" dirty="0">
                <a:latin typeface="+mn-ea"/>
              </a:rPr>
              <a:t>茨木市中穂積</a:t>
            </a:r>
            <a:r>
              <a:rPr lang="en-US" altLang="ja-JP" sz="1100" dirty="0">
                <a:latin typeface="+mn-ea"/>
              </a:rPr>
              <a:t>1-3-43 </a:t>
            </a:r>
            <a:r>
              <a:rPr lang="ja-JP" altLang="en-US" sz="1100" dirty="0">
                <a:latin typeface="+mn-ea"/>
              </a:rPr>
              <a:t>三島府民センタービル内</a:t>
            </a:r>
          </a:p>
          <a:p>
            <a:pPr>
              <a:lnSpc>
                <a:spcPts val="1530"/>
              </a:lnSpc>
            </a:pPr>
            <a:r>
              <a:rPr lang="en-US" altLang="ja-JP" sz="1100" dirty="0">
                <a:latin typeface="+mn-ea"/>
              </a:rPr>
              <a:t>TEL.072(627)1121(</a:t>
            </a:r>
            <a:r>
              <a:rPr lang="ja-JP" altLang="en-US" sz="1100" dirty="0">
                <a:latin typeface="+mn-ea"/>
              </a:rPr>
              <a:t>代</a:t>
            </a:r>
            <a:r>
              <a:rPr lang="en-US" altLang="ja-JP" sz="1100" dirty="0">
                <a:latin typeface="+mn-ea"/>
              </a:rPr>
              <a:t>) </a:t>
            </a:r>
            <a:r>
              <a:rPr lang="ja-JP" altLang="en-US" sz="1100" dirty="0">
                <a:latin typeface="+mn-ea"/>
              </a:rPr>
              <a:t>　</a:t>
            </a:r>
            <a:r>
              <a:rPr lang="en-US" altLang="ja-JP" sz="1100" dirty="0">
                <a:latin typeface="+mn-ea"/>
              </a:rPr>
              <a:t>FAX.072(623)4321</a:t>
            </a:r>
          </a:p>
        </p:txBody>
      </p:sp>
      <p:pic>
        <p:nvPicPr>
          <p:cNvPr id="43" name="図 42">
            <a:extLst>
              <a:ext uri="{FF2B5EF4-FFF2-40B4-BE49-F238E27FC236}">
                <a16:creationId xmlns:a16="http://schemas.microsoft.com/office/drawing/2014/main" id="{018515F6-C114-453D-901A-C023D389E75D}"/>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378406" y="9068110"/>
            <a:ext cx="634218" cy="634218"/>
          </a:xfrm>
          <a:prstGeom prst="rect">
            <a:avLst/>
          </a:prstGeom>
        </p:spPr>
      </p:pic>
      <p:pic>
        <p:nvPicPr>
          <p:cNvPr id="44" name="図 43">
            <a:extLst>
              <a:ext uri="{FF2B5EF4-FFF2-40B4-BE49-F238E27FC236}">
                <a16:creationId xmlns:a16="http://schemas.microsoft.com/office/drawing/2014/main" id="{A4A3DBFB-6098-4108-BAFD-AF6AB55E4A48}"/>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174319" y="9075846"/>
            <a:ext cx="634218" cy="634218"/>
          </a:xfrm>
          <a:prstGeom prst="rect">
            <a:avLst/>
          </a:prstGeom>
        </p:spPr>
      </p:pic>
      <p:pic>
        <p:nvPicPr>
          <p:cNvPr id="45" name="図 44">
            <a:extLst>
              <a:ext uri="{FF2B5EF4-FFF2-40B4-BE49-F238E27FC236}">
                <a16:creationId xmlns:a16="http://schemas.microsoft.com/office/drawing/2014/main" id="{DEFAE426-BE01-4A17-878B-DA2912584E83}"/>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6861723" y="9046694"/>
            <a:ext cx="692522" cy="692522"/>
          </a:xfrm>
          <a:prstGeom prst="rect">
            <a:avLst/>
          </a:prstGeom>
        </p:spPr>
      </p:pic>
      <p:sp>
        <p:nvSpPr>
          <p:cNvPr id="46" name="テキスト ボックス 45">
            <a:extLst>
              <a:ext uri="{FF2B5EF4-FFF2-40B4-BE49-F238E27FC236}">
                <a16:creationId xmlns:a16="http://schemas.microsoft.com/office/drawing/2014/main" id="{CDD39AD8-D953-4426-B059-A60091205360}"/>
              </a:ext>
            </a:extLst>
          </p:cNvPr>
          <p:cNvSpPr txBox="1"/>
          <p:nvPr/>
        </p:nvSpPr>
        <p:spPr>
          <a:xfrm>
            <a:off x="5138580" y="9730254"/>
            <a:ext cx="2491024" cy="1015663"/>
          </a:xfrm>
          <a:prstGeom prst="rect">
            <a:avLst/>
          </a:prstGeom>
          <a:noFill/>
        </p:spPr>
        <p:txBody>
          <a:bodyPr wrap="square" rtlCol="0">
            <a:spAutoFit/>
          </a:bodyPr>
          <a:lstStyle/>
          <a:p>
            <a:r>
              <a:rPr lang="ja-JP" altLang="en-US" sz="1000" dirty="0">
                <a:latin typeface="+mn-ea"/>
              </a:rPr>
              <a:t>国連では、</a:t>
            </a:r>
            <a:r>
              <a:rPr lang="en-US" altLang="ja-JP" sz="1000" dirty="0">
                <a:latin typeface="+mn-ea"/>
              </a:rPr>
              <a:t>2030</a:t>
            </a:r>
            <a:r>
              <a:rPr lang="ja-JP" altLang="en-US" sz="1000" dirty="0">
                <a:latin typeface="+mn-ea"/>
              </a:rPr>
              <a:t>年までの国際目標として「持続可能な開発目標（</a:t>
            </a:r>
            <a:r>
              <a:rPr lang="en-US" altLang="ja-JP" sz="1000" dirty="0">
                <a:latin typeface="+mn-ea"/>
              </a:rPr>
              <a:t>SDG</a:t>
            </a:r>
            <a:r>
              <a:rPr lang="ja-JP" altLang="en-US" sz="1000" dirty="0" err="1">
                <a:latin typeface="+mn-ea"/>
              </a:rPr>
              <a:t>ｓ</a:t>
            </a:r>
            <a:r>
              <a:rPr lang="ja-JP" altLang="en-US" sz="1000" dirty="0">
                <a:latin typeface="+mn-ea"/>
              </a:rPr>
              <a:t>）」が</a:t>
            </a:r>
            <a:r>
              <a:rPr lang="en-US" altLang="ja-JP" sz="1000" dirty="0">
                <a:latin typeface="+mn-ea"/>
              </a:rPr>
              <a:t>2015</a:t>
            </a:r>
            <a:r>
              <a:rPr lang="ja-JP" altLang="en-US" sz="1000" dirty="0">
                <a:latin typeface="+mn-ea"/>
              </a:rPr>
              <a:t>年に策定されました。</a:t>
            </a:r>
            <a:endParaRPr lang="en-US" altLang="ja-JP" sz="1000" dirty="0">
              <a:latin typeface="+mn-ea"/>
            </a:endParaRPr>
          </a:p>
          <a:p>
            <a:r>
              <a:rPr lang="ja-JP" altLang="en-US" sz="1000" dirty="0">
                <a:latin typeface="+mn-ea"/>
              </a:rPr>
              <a:t>北部農と緑の総合事務所　農の普及課の活動は</a:t>
            </a:r>
            <a:r>
              <a:rPr lang="en-US" altLang="ja-JP" sz="1000" dirty="0">
                <a:latin typeface="+mn-ea"/>
              </a:rPr>
              <a:t>SDG</a:t>
            </a:r>
            <a:r>
              <a:rPr lang="ja-JP" altLang="en-US" sz="1000" dirty="0" err="1">
                <a:latin typeface="+mn-ea"/>
              </a:rPr>
              <a:t>ｓ</a:t>
            </a:r>
            <a:r>
              <a:rPr lang="ja-JP" altLang="en-US" sz="1000" dirty="0">
                <a:latin typeface="+mn-ea"/>
              </a:rPr>
              <a:t>に掲げる</a:t>
            </a:r>
            <a:r>
              <a:rPr lang="en-US" altLang="ja-JP" sz="1000" dirty="0">
                <a:latin typeface="+mn-ea"/>
              </a:rPr>
              <a:t>17</a:t>
            </a:r>
            <a:r>
              <a:rPr lang="ja-JP" altLang="en-US" sz="1000" dirty="0">
                <a:latin typeface="+mn-ea"/>
              </a:rPr>
              <a:t>のゴールのうち、上図のゴールの達成に寄与するものです。</a:t>
            </a:r>
          </a:p>
        </p:txBody>
      </p:sp>
      <p:pic>
        <p:nvPicPr>
          <p:cNvPr id="47" name="図 46">
            <a:extLst>
              <a:ext uri="{FF2B5EF4-FFF2-40B4-BE49-F238E27FC236}">
                <a16:creationId xmlns:a16="http://schemas.microsoft.com/office/drawing/2014/main" id="{FDFFBD15-F152-4320-A488-BA7F199647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394" y="9564699"/>
            <a:ext cx="565380" cy="565380"/>
          </a:xfrm>
          <a:prstGeom prst="rect">
            <a:avLst/>
          </a:prstGeom>
        </p:spPr>
      </p:pic>
      <p:sp>
        <p:nvSpPr>
          <p:cNvPr id="48" name="テキスト ボックス 47">
            <a:extLst>
              <a:ext uri="{FF2B5EF4-FFF2-40B4-BE49-F238E27FC236}">
                <a16:creationId xmlns:a16="http://schemas.microsoft.com/office/drawing/2014/main" id="{BEA7DD54-F11A-4C93-B3E1-0F51D1021745}"/>
              </a:ext>
            </a:extLst>
          </p:cNvPr>
          <p:cNvSpPr txBox="1"/>
          <p:nvPr/>
        </p:nvSpPr>
        <p:spPr>
          <a:xfrm>
            <a:off x="891994" y="9126264"/>
            <a:ext cx="4052124" cy="295787"/>
          </a:xfrm>
          <a:prstGeom prst="rect">
            <a:avLst/>
          </a:prstGeom>
          <a:noFill/>
        </p:spPr>
        <p:txBody>
          <a:bodyPr wrap="square" rtlCol="0">
            <a:spAutoFit/>
          </a:bodyPr>
          <a:lstStyle/>
          <a:p>
            <a:pPr>
              <a:lnSpc>
                <a:spcPts val="1800"/>
              </a:lnSpc>
            </a:pPr>
            <a:r>
              <a:rPr lang="ja-JP" altLang="en-US" sz="1400" b="1" dirty="0">
                <a:latin typeface="+mn-ea"/>
              </a:rPr>
              <a:t>北部農と緑の総合事務所のホームページ更新中！</a:t>
            </a:r>
          </a:p>
        </p:txBody>
      </p:sp>
      <p:pic>
        <p:nvPicPr>
          <p:cNvPr id="49" name="図 48">
            <a:extLst>
              <a:ext uri="{FF2B5EF4-FFF2-40B4-BE49-F238E27FC236}">
                <a16:creationId xmlns:a16="http://schemas.microsoft.com/office/drawing/2014/main" id="{3CD186DE-91DC-45C0-9D25-B579E62557A0}"/>
              </a:ext>
            </a:extLst>
          </p:cNvPr>
          <p:cNvPicPr>
            <a:picLocks noChangeAspect="1"/>
          </p:cNvPicPr>
          <p:nvPr/>
        </p:nvPicPr>
        <p:blipFill>
          <a:blip r:embed="rId9"/>
          <a:stretch>
            <a:fillRect/>
          </a:stretch>
        </p:blipFill>
        <p:spPr>
          <a:xfrm>
            <a:off x="808975" y="9530166"/>
            <a:ext cx="2412000" cy="696465"/>
          </a:xfrm>
          <a:prstGeom prst="rect">
            <a:avLst/>
          </a:prstGeom>
        </p:spPr>
      </p:pic>
      <p:sp>
        <p:nvSpPr>
          <p:cNvPr id="50" name="吹き出し: 四角形 49">
            <a:extLst>
              <a:ext uri="{FF2B5EF4-FFF2-40B4-BE49-F238E27FC236}">
                <a16:creationId xmlns:a16="http://schemas.microsoft.com/office/drawing/2014/main" id="{6CDF5B2E-B6BE-4184-B413-10856E3804FC}"/>
              </a:ext>
            </a:extLst>
          </p:cNvPr>
          <p:cNvSpPr/>
          <p:nvPr/>
        </p:nvSpPr>
        <p:spPr>
          <a:xfrm>
            <a:off x="3311723" y="9490610"/>
            <a:ext cx="1811848" cy="667734"/>
          </a:xfrm>
          <a:prstGeom prst="wedgeRectCallout">
            <a:avLst>
              <a:gd name="adj1" fmla="val -59360"/>
              <a:gd name="adj2" fmla="val -572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71" b="1" dirty="0">
                <a:latin typeface="AR P丸ゴシック体M"/>
              </a:rPr>
              <a:t>「北部普及だより」は、</a:t>
            </a:r>
          </a:p>
          <a:p>
            <a:r>
              <a:rPr lang="ja-JP" altLang="en-US" sz="1071" b="1" dirty="0">
                <a:latin typeface="AR P丸ゴシック体M"/>
              </a:rPr>
              <a:t>こちらのホームページからも</a:t>
            </a:r>
          </a:p>
          <a:p>
            <a:r>
              <a:rPr lang="ja-JP" altLang="en-US" sz="1071" b="1" dirty="0">
                <a:latin typeface="AR P丸ゴシック体M"/>
              </a:rPr>
              <a:t>ご覧いただけます</a:t>
            </a:r>
          </a:p>
        </p:txBody>
      </p:sp>
      <p:sp>
        <p:nvSpPr>
          <p:cNvPr id="51" name="テキスト ボックス 50">
            <a:extLst>
              <a:ext uri="{FF2B5EF4-FFF2-40B4-BE49-F238E27FC236}">
                <a16:creationId xmlns:a16="http://schemas.microsoft.com/office/drawing/2014/main" id="{EAD62796-E6D7-4F60-8D17-2483D54A2B7D}"/>
              </a:ext>
            </a:extLst>
          </p:cNvPr>
          <p:cNvSpPr txBox="1"/>
          <p:nvPr/>
        </p:nvSpPr>
        <p:spPr>
          <a:xfrm>
            <a:off x="904978" y="9733782"/>
            <a:ext cx="2067716" cy="276999"/>
          </a:xfrm>
          <a:prstGeom prst="rect">
            <a:avLst/>
          </a:prstGeom>
          <a:noFill/>
        </p:spPr>
        <p:txBody>
          <a:bodyPr wrap="square" rtlCol="0">
            <a:spAutoFit/>
          </a:bodyPr>
          <a:lstStyle/>
          <a:p>
            <a:r>
              <a:rPr lang="ja-JP" altLang="en-US" sz="1200" b="1" dirty="0">
                <a:latin typeface="+mj-ea"/>
                <a:ea typeface="+mj-ea"/>
              </a:rPr>
              <a:t>大阪府  北部普及だより</a:t>
            </a:r>
          </a:p>
        </p:txBody>
      </p:sp>
      <p:pic>
        <p:nvPicPr>
          <p:cNvPr id="52" name="図 51" descr="アイコン&#10;&#10;自動的に生成された説明">
            <a:extLst>
              <a:ext uri="{FF2B5EF4-FFF2-40B4-BE49-F238E27FC236}">
                <a16:creationId xmlns:a16="http://schemas.microsoft.com/office/drawing/2014/main" id="{61962BD0-8C5F-43CA-920F-7351D2A8D80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9687" y="8982248"/>
            <a:ext cx="585159" cy="585159"/>
          </a:xfrm>
          <a:prstGeom prst="rect">
            <a:avLst/>
          </a:prstGeom>
        </p:spPr>
      </p:pic>
      <p:pic>
        <p:nvPicPr>
          <p:cNvPr id="57" name="図 56">
            <a:extLst>
              <a:ext uri="{FF2B5EF4-FFF2-40B4-BE49-F238E27FC236}">
                <a16:creationId xmlns:a16="http://schemas.microsoft.com/office/drawing/2014/main" id="{D8C20825-9852-465F-869E-F8C2073024C3}"/>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1427418" y="569271"/>
            <a:ext cx="869986" cy="996037"/>
          </a:xfrm>
          <a:prstGeom prst="rect">
            <a:avLst/>
          </a:prstGeom>
        </p:spPr>
      </p:pic>
      <p:pic>
        <p:nvPicPr>
          <p:cNvPr id="61" name="図 60">
            <a:extLst>
              <a:ext uri="{FF2B5EF4-FFF2-40B4-BE49-F238E27FC236}">
                <a16:creationId xmlns:a16="http://schemas.microsoft.com/office/drawing/2014/main" id="{38C64954-C8D6-47DE-B154-DD27AF8E7739}"/>
              </a:ext>
            </a:extLst>
          </p:cNvPr>
          <p:cNvPicPr>
            <a:picLocks noChangeAspect="1"/>
          </p:cNvPicPr>
          <p:nvPr/>
        </p:nvPicPr>
        <p:blipFill>
          <a:blip r:embed="rId12" cstate="hqprint">
            <a:extLst>
              <a:ext uri="{28A0092B-C50C-407E-A947-70E740481C1C}">
                <a14:useLocalDpi xmlns:a14="http://schemas.microsoft.com/office/drawing/2010/main"/>
              </a:ext>
            </a:extLst>
          </a:blip>
          <a:srcRect/>
          <a:stretch>
            <a:fillRect/>
          </a:stretch>
        </p:blipFill>
        <p:spPr bwMode="auto">
          <a:xfrm>
            <a:off x="5740669" y="560787"/>
            <a:ext cx="955430" cy="965783"/>
          </a:xfrm>
          <a:prstGeom prst="rect">
            <a:avLst/>
          </a:prstGeom>
          <a:noFill/>
          <a:ln>
            <a:noFill/>
          </a:ln>
        </p:spPr>
      </p:pic>
      <p:sp>
        <p:nvSpPr>
          <p:cNvPr id="62" name="テキスト ボックス 61">
            <a:extLst>
              <a:ext uri="{FF2B5EF4-FFF2-40B4-BE49-F238E27FC236}">
                <a16:creationId xmlns:a16="http://schemas.microsoft.com/office/drawing/2014/main" id="{98AEDD04-F763-470E-9AF8-A37468CFD5CF}"/>
              </a:ext>
            </a:extLst>
          </p:cNvPr>
          <p:cNvSpPr txBox="1"/>
          <p:nvPr/>
        </p:nvSpPr>
        <p:spPr>
          <a:xfrm>
            <a:off x="5311356" y="6784116"/>
            <a:ext cx="1116177" cy="253916"/>
          </a:xfrm>
          <a:prstGeom prst="rect">
            <a:avLst/>
          </a:prstGeom>
          <a:noFill/>
        </p:spPr>
        <p:txBody>
          <a:bodyPr wrap="square" rtlCol="0">
            <a:spAutoFit/>
          </a:bodyPr>
          <a:lstStyle/>
          <a:p>
            <a:r>
              <a:rPr lang="ja-JP" altLang="en-US" sz="1050" dirty="0">
                <a:latin typeface="HG丸ｺﾞｼｯｸM-PRO" panose="020F0600000000000000" pitchFamily="50" charset="-128"/>
                <a:ea typeface="HG丸ｺﾞｼｯｸM-PRO" panose="020F0600000000000000" pitchFamily="50" charset="-128"/>
              </a:rPr>
              <a:t>▲講義の様子</a:t>
            </a:r>
          </a:p>
        </p:txBody>
      </p:sp>
      <p:sp>
        <p:nvSpPr>
          <p:cNvPr id="53" name="テキスト ボックス 52">
            <a:extLst>
              <a:ext uri="{FF2B5EF4-FFF2-40B4-BE49-F238E27FC236}">
                <a16:creationId xmlns:a16="http://schemas.microsoft.com/office/drawing/2014/main" id="{B46E72D6-16ED-498E-8FBD-4EDF850D5CCF}"/>
              </a:ext>
            </a:extLst>
          </p:cNvPr>
          <p:cNvSpPr txBox="1"/>
          <p:nvPr/>
        </p:nvSpPr>
        <p:spPr>
          <a:xfrm>
            <a:off x="5886840" y="8350726"/>
            <a:ext cx="1817371" cy="415498"/>
          </a:xfrm>
          <a:prstGeom prst="rect">
            <a:avLst/>
          </a:prstGeom>
          <a:noFill/>
        </p:spPr>
        <p:txBody>
          <a:bodyPr wrap="square" rtlCol="0">
            <a:spAutoFit/>
          </a:bodyPr>
          <a:lstStyle/>
          <a:p>
            <a:r>
              <a:rPr lang="ja-JP" altLang="en-US" sz="1050" dirty="0">
                <a:latin typeface="HG丸ｺﾞｼｯｸM-PRO" panose="020F0600000000000000" pitchFamily="50" charset="-128"/>
                <a:ea typeface="HG丸ｺﾞｼｯｸM-PRO" panose="020F0600000000000000" pitchFamily="50" charset="-128"/>
              </a:rPr>
              <a:t>▲北部農と緑の総合事務所　</a:t>
            </a:r>
            <a:endParaRPr lang="en-US" altLang="ja-JP" sz="1050" dirty="0">
              <a:latin typeface="HG丸ｺﾞｼｯｸM-PRO" panose="020F0600000000000000" pitchFamily="50" charset="-128"/>
              <a:ea typeface="HG丸ｺﾞｼｯｸM-PRO" panose="020F0600000000000000" pitchFamily="50" charset="-128"/>
            </a:endParaRPr>
          </a:p>
          <a:p>
            <a:r>
              <a:rPr lang="ja-JP" altLang="en-US" sz="1050" dirty="0">
                <a:latin typeface="HG丸ｺﾞｼｯｸM-PRO" panose="020F0600000000000000" pitchFamily="50" charset="-128"/>
                <a:ea typeface="HG丸ｺﾞｼｯｸM-PRO" panose="020F0600000000000000" pitchFamily="50" charset="-128"/>
              </a:rPr>
              <a:t>　 </a:t>
            </a:r>
            <a:r>
              <a:rPr lang="en-US" altLang="ja-JP" sz="1050" dirty="0">
                <a:latin typeface="HG丸ｺﾞｼｯｸM-PRO" panose="020F0600000000000000" pitchFamily="50" charset="-128"/>
                <a:ea typeface="HG丸ｺﾞｼｯｸM-PRO" panose="020F0600000000000000" pitchFamily="50" charset="-128"/>
              </a:rPr>
              <a:t>Instagram</a:t>
            </a:r>
            <a:r>
              <a:rPr lang="ja-JP" altLang="en-US" sz="1050" dirty="0">
                <a:latin typeface="HG丸ｺﾞｼｯｸM-PRO" panose="020F0600000000000000" pitchFamily="50" charset="-128"/>
                <a:ea typeface="HG丸ｺﾞｼｯｸM-PRO" panose="020F0600000000000000" pitchFamily="50" charset="-128"/>
              </a:rPr>
              <a:t>の</a:t>
            </a:r>
            <a:r>
              <a:rPr lang="en-US" altLang="ja-JP" sz="1050" dirty="0">
                <a:latin typeface="HG丸ｺﾞｼｯｸM-PRO" panose="020F0600000000000000" pitchFamily="50" charset="-128"/>
                <a:ea typeface="HG丸ｺﾞｼｯｸM-PRO" panose="020F0600000000000000" pitchFamily="50" charset="-128"/>
              </a:rPr>
              <a:t>QR</a:t>
            </a:r>
            <a:r>
              <a:rPr lang="ja-JP" altLang="en-US" sz="1050" dirty="0">
                <a:latin typeface="HG丸ｺﾞｼｯｸM-PRO" panose="020F0600000000000000" pitchFamily="50" charset="-128"/>
                <a:ea typeface="HG丸ｺﾞｼｯｸM-PRO" panose="020F0600000000000000" pitchFamily="50" charset="-128"/>
              </a:rPr>
              <a:t>コード</a:t>
            </a:r>
          </a:p>
        </p:txBody>
      </p:sp>
      <p:pic>
        <p:nvPicPr>
          <p:cNvPr id="54" name="図 53">
            <a:extLst>
              <a:ext uri="{FF2B5EF4-FFF2-40B4-BE49-F238E27FC236}">
                <a16:creationId xmlns:a16="http://schemas.microsoft.com/office/drawing/2014/main" id="{1F633A8A-347D-4FF1-9A5E-49AC5AED2A1D}"/>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57083" y="4324200"/>
            <a:ext cx="3283588" cy="2425800"/>
          </a:xfrm>
          <a:prstGeom prst="rect">
            <a:avLst/>
          </a:prstGeom>
          <a:noFill/>
          <a:ln>
            <a:noFill/>
          </a:ln>
        </p:spPr>
      </p:pic>
      <p:pic>
        <p:nvPicPr>
          <p:cNvPr id="4" name="図 3">
            <a:extLst>
              <a:ext uri="{FF2B5EF4-FFF2-40B4-BE49-F238E27FC236}">
                <a16:creationId xmlns:a16="http://schemas.microsoft.com/office/drawing/2014/main" id="{196635E0-C94A-4D1D-B1DE-5AE673A5C403}"/>
              </a:ext>
            </a:extLst>
          </p:cNvPr>
          <p:cNvPicPr>
            <a:picLocks noChangeAspect="1"/>
          </p:cNvPicPr>
          <p:nvPr/>
        </p:nvPicPr>
        <p:blipFill>
          <a:blip r:embed="rId14"/>
          <a:stretch>
            <a:fillRect/>
          </a:stretch>
        </p:blipFill>
        <p:spPr>
          <a:xfrm>
            <a:off x="6227994" y="7042552"/>
            <a:ext cx="1116177" cy="1281537"/>
          </a:xfrm>
          <a:prstGeom prst="rect">
            <a:avLst/>
          </a:prstGeom>
        </p:spPr>
      </p:pic>
    </p:spTree>
    <p:extLst>
      <p:ext uri="{BB962C8B-B14F-4D97-AF65-F5344CB8AC3E}">
        <p14:creationId xmlns:p14="http://schemas.microsoft.com/office/powerpoint/2010/main" val="2300677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正方形/長方形 67"/>
          <p:cNvSpPr/>
          <p:nvPr/>
        </p:nvSpPr>
        <p:spPr>
          <a:xfrm>
            <a:off x="143787" y="744152"/>
            <a:ext cx="7487999" cy="3269544"/>
          </a:xfrm>
          <a:prstGeom prst="rect">
            <a:avLst/>
          </a:prstGeom>
          <a:solidFill>
            <a:schemeClr val="tx2">
              <a:lumMod val="40000"/>
              <a:lumOff val="6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solidFill>
                <a:srgbClr val="00B0F0"/>
              </a:solidFill>
            </a:endParaRPr>
          </a:p>
        </p:txBody>
      </p:sp>
      <p:sp>
        <p:nvSpPr>
          <p:cNvPr id="67" name="角丸四角形 66"/>
          <p:cNvSpPr/>
          <p:nvPr/>
        </p:nvSpPr>
        <p:spPr>
          <a:xfrm>
            <a:off x="131846" y="395817"/>
            <a:ext cx="7487999" cy="396083"/>
          </a:xfrm>
          <a:prstGeom prst="roundRect">
            <a:avLst/>
          </a:prstGeom>
          <a:solidFill>
            <a:schemeClr val="tx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solidFill>
                <a:srgbClr val="00B0F0"/>
              </a:solidFill>
            </a:endParaRPr>
          </a:p>
        </p:txBody>
      </p:sp>
      <p:cxnSp>
        <p:nvCxnSpPr>
          <p:cNvPr id="19" name="直線コネクタ 18"/>
          <p:cNvCxnSpPr/>
          <p:nvPr/>
        </p:nvCxnSpPr>
        <p:spPr>
          <a:xfrm flipV="1">
            <a:off x="72219" y="340407"/>
            <a:ext cx="7632000" cy="8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832004" y="52375"/>
            <a:ext cx="1697368" cy="280718"/>
          </a:xfrm>
          <a:prstGeom prst="rect">
            <a:avLst/>
          </a:prstGeom>
          <a:noFill/>
        </p:spPr>
        <p:txBody>
          <a:bodyPr wrap="square" rtlCol="0">
            <a:spAutoFit/>
          </a:bodyPr>
          <a:lstStyle/>
          <a:p>
            <a:r>
              <a:rPr lang="ja-JP" altLang="en-US" sz="1224" dirty="0"/>
              <a:t>北部普及だより</a:t>
            </a:r>
            <a:r>
              <a:rPr lang="en-US" altLang="ja-JP" sz="1224" dirty="0"/>
              <a:t>119</a:t>
            </a:r>
            <a:r>
              <a:rPr lang="ja-JP" altLang="en-US" sz="1224" dirty="0"/>
              <a:t>号</a:t>
            </a:r>
          </a:p>
        </p:txBody>
      </p:sp>
      <p:sp>
        <p:nvSpPr>
          <p:cNvPr id="37" name="角丸四角形 56">
            <a:extLst>
              <a:ext uri="{FF2B5EF4-FFF2-40B4-BE49-F238E27FC236}">
                <a16:creationId xmlns:a16="http://schemas.microsoft.com/office/drawing/2014/main" id="{2A26258E-08FA-49EC-9251-867FC10CF890}"/>
              </a:ext>
            </a:extLst>
          </p:cNvPr>
          <p:cNvSpPr/>
          <p:nvPr/>
        </p:nvSpPr>
        <p:spPr>
          <a:xfrm>
            <a:off x="158384" y="4013696"/>
            <a:ext cx="7487999" cy="40397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p>
        </p:txBody>
      </p:sp>
      <p:sp>
        <p:nvSpPr>
          <p:cNvPr id="29" name="テキスト ボックス 32">
            <a:extLst>
              <a:ext uri="{FF2B5EF4-FFF2-40B4-BE49-F238E27FC236}">
                <a16:creationId xmlns:a16="http://schemas.microsoft.com/office/drawing/2014/main" id="{B84B5DA1-161E-465E-A9FD-E84CE94B8C35}"/>
              </a:ext>
            </a:extLst>
          </p:cNvPr>
          <p:cNvSpPr txBox="1"/>
          <p:nvPr/>
        </p:nvSpPr>
        <p:spPr>
          <a:xfrm>
            <a:off x="131846" y="8069121"/>
            <a:ext cx="7487999" cy="278533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200" dirty="0">
                <a:solidFill>
                  <a:schemeClr val="dk1"/>
                </a:solidFill>
                <a:effectLst/>
                <a:latin typeface="HG丸ｺﾞｼｯｸM-PRO" panose="020F0600000000000000" pitchFamily="50" charset="-128"/>
                <a:ea typeface="HG丸ｺﾞｼｯｸM-PRO" panose="020F0600000000000000" pitchFamily="50" charset="-128"/>
              </a:rPr>
              <a:t>　青色申告を行っている農業者で、自らが生産した農作物の販売収入全体を補償する公的な保険です。</a:t>
            </a:r>
          </a:p>
          <a:p>
            <a:pPr marL="0" marR="0" lvl="0" indent="0" defTabSz="914400" eaLnBrk="1" fontAlgn="auto" latinLnBrk="0" hangingPunct="1">
              <a:lnSpc>
                <a:spcPct val="100000"/>
              </a:lnSpc>
              <a:spcBef>
                <a:spcPts val="0"/>
              </a:spcBef>
              <a:spcAft>
                <a:spcPts val="0"/>
              </a:spcAft>
              <a:buClrTx/>
              <a:buSzTx/>
              <a:buFontTx/>
              <a:buNone/>
              <a:tabLst/>
              <a:defRPr/>
            </a:pPr>
            <a:r>
              <a:rPr lang="ja-JP" altLang="en-US" sz="1200" dirty="0">
                <a:solidFill>
                  <a:schemeClr val="dk1"/>
                </a:solidFill>
                <a:effectLst/>
                <a:latin typeface="HG丸ｺﾞｼｯｸM-PRO" panose="020F0600000000000000" pitchFamily="50" charset="-128"/>
                <a:ea typeface="HG丸ｺﾞｼｯｸM-PRO" panose="020F0600000000000000" pitchFamily="50" charset="-128"/>
              </a:rPr>
              <a:t>　全ての農作物を対象に、自然災害による収穫量の減少や価格低下、病気やケガなど、経営努力では避けられない収入減少を広く補償し、令和６年は約４件に１件の加入者が保険金等を受け取られています。</a:t>
            </a:r>
          </a:p>
          <a:p>
            <a:pPr marL="0" marR="0" lvl="0" indent="0" defTabSz="914400" eaLnBrk="1" fontAlgn="auto" latinLnBrk="0" hangingPunct="1">
              <a:lnSpc>
                <a:spcPct val="100000"/>
              </a:lnSpc>
              <a:spcBef>
                <a:spcPts val="0"/>
              </a:spcBef>
              <a:spcAft>
                <a:spcPts val="0"/>
              </a:spcAft>
              <a:buClrTx/>
              <a:buSzTx/>
              <a:buFontTx/>
              <a:buNone/>
              <a:tabLst/>
              <a:defRPr/>
            </a:pPr>
            <a:r>
              <a:rPr lang="ja-JP" altLang="en-US" sz="1200" dirty="0">
                <a:solidFill>
                  <a:schemeClr val="dk1"/>
                </a:solidFill>
                <a:effectLst/>
                <a:latin typeface="HG丸ｺﾞｼｯｸM-PRO" panose="020F0600000000000000" pitchFamily="50" charset="-128"/>
                <a:ea typeface="HG丸ｺﾞｼｯｸM-PRO" panose="020F0600000000000000" pitchFamily="50" charset="-128"/>
              </a:rPr>
              <a:t>　青色申告の実績が５年間ある方が基本ですが、青色申告の実績がなくても、税務署からの青色申告承認申請書の写しがあれば、令和８年分の収入保険にご加入いただけます。</a:t>
            </a:r>
          </a:p>
          <a:p>
            <a:pPr marL="0" marR="0" lvl="0" indent="0" defTabSz="914400" eaLnBrk="1" fontAlgn="auto" latinLnBrk="0" hangingPunct="1">
              <a:lnSpc>
                <a:spcPct val="100000"/>
              </a:lnSpc>
              <a:spcBef>
                <a:spcPts val="0"/>
              </a:spcBef>
              <a:spcAft>
                <a:spcPts val="0"/>
              </a:spcAft>
              <a:buClrTx/>
              <a:buSzTx/>
              <a:buFontTx/>
              <a:buNone/>
              <a:tabLst/>
              <a:defRPr/>
            </a:pPr>
            <a:r>
              <a:rPr lang="ja-JP" altLang="en-US" sz="1200" dirty="0">
                <a:solidFill>
                  <a:schemeClr val="dk1"/>
                </a:solidFill>
                <a:effectLst/>
                <a:latin typeface="HG丸ｺﾞｼｯｸM-PRO" panose="020F0600000000000000" pitchFamily="50" charset="-128"/>
                <a:ea typeface="HG丸ｺﾞｼｯｸM-PRO" panose="020F0600000000000000" pitchFamily="50" charset="-128"/>
              </a:rPr>
              <a:t>　ご負担いただく保険料の</a:t>
            </a:r>
            <a:r>
              <a:rPr lang="en-US" altLang="ja-JP" sz="1200" dirty="0">
                <a:solidFill>
                  <a:schemeClr val="dk1"/>
                </a:solidFill>
                <a:effectLst/>
                <a:latin typeface="HG丸ｺﾞｼｯｸM-PRO" panose="020F0600000000000000" pitchFamily="50" charset="-128"/>
                <a:ea typeface="HG丸ｺﾞｼｯｸM-PRO" panose="020F0600000000000000" pitchFamily="50" charset="-128"/>
              </a:rPr>
              <a:t>50</a:t>
            </a:r>
            <a:r>
              <a:rPr lang="ja-JP" altLang="en-US" sz="1200" dirty="0">
                <a:solidFill>
                  <a:schemeClr val="dk1"/>
                </a:solidFill>
                <a:effectLst/>
                <a:latin typeface="HG丸ｺﾞｼｯｸM-PRO" panose="020F0600000000000000" pitchFamily="50" charset="-128"/>
                <a:ea typeface="HG丸ｺﾞｼｯｸM-PRO" panose="020F0600000000000000" pitchFamily="50" charset="-128"/>
              </a:rPr>
              <a:t>％、積立金の</a:t>
            </a:r>
            <a:r>
              <a:rPr lang="en-US" altLang="ja-JP" sz="1200" dirty="0">
                <a:solidFill>
                  <a:schemeClr val="dk1"/>
                </a:solidFill>
                <a:effectLst/>
                <a:latin typeface="HG丸ｺﾞｼｯｸM-PRO" panose="020F0600000000000000" pitchFamily="50" charset="-128"/>
                <a:ea typeface="HG丸ｺﾞｼｯｸM-PRO" panose="020F0600000000000000" pitchFamily="50" charset="-128"/>
              </a:rPr>
              <a:t>75</a:t>
            </a:r>
            <a:r>
              <a:rPr lang="ja-JP" altLang="en-US" sz="1200" dirty="0">
                <a:solidFill>
                  <a:schemeClr val="dk1"/>
                </a:solidFill>
                <a:effectLst/>
                <a:latin typeface="HG丸ｺﾞｼｯｸM-PRO" panose="020F0600000000000000" pitchFamily="50" charset="-128"/>
                <a:ea typeface="HG丸ｺﾞｼｯｸM-PRO" panose="020F0600000000000000" pitchFamily="50" charset="-128"/>
              </a:rPr>
              <a:t>％を国庫が補助します。被害が無ければ保険料は翌年から段階的に下がり、補てんに使われなかった積立金は翌年に持ち越せます。平年収入の１</a:t>
            </a:r>
            <a:r>
              <a:rPr lang="en-US" altLang="ja-JP" sz="1200" dirty="0">
                <a:solidFill>
                  <a:schemeClr val="dk1"/>
                </a:solidFill>
                <a:effectLst/>
                <a:latin typeface="HG丸ｺﾞｼｯｸM-PRO" panose="020F0600000000000000" pitchFamily="50" charset="-128"/>
                <a:ea typeface="HG丸ｺﾞｼｯｸM-PRO" panose="020F0600000000000000" pitchFamily="50" charset="-128"/>
              </a:rPr>
              <a:t>.</a:t>
            </a:r>
            <a:r>
              <a:rPr lang="ja-JP" altLang="en-US" sz="1200" dirty="0">
                <a:solidFill>
                  <a:schemeClr val="dk1"/>
                </a:solidFill>
                <a:effectLst/>
                <a:latin typeface="HG丸ｺﾞｼｯｸM-PRO" panose="020F0600000000000000" pitchFamily="50" charset="-128"/>
                <a:ea typeface="HG丸ｺﾞｼｯｸM-PRO" panose="020F0600000000000000" pitchFamily="50" charset="-128"/>
              </a:rPr>
              <a:t>５％程度の経費（保険料等）で農業経営のサイクルが安定します。</a:t>
            </a:r>
          </a:p>
          <a:p>
            <a:pPr marL="0" marR="0" lvl="0" indent="0" defTabSz="914400" eaLnBrk="1" fontAlgn="auto" latinLnBrk="0" hangingPunct="1">
              <a:lnSpc>
                <a:spcPct val="100000"/>
              </a:lnSpc>
              <a:spcBef>
                <a:spcPts val="0"/>
              </a:spcBef>
              <a:spcAft>
                <a:spcPts val="0"/>
              </a:spcAft>
              <a:buClrTx/>
              <a:buSzTx/>
              <a:buFontTx/>
              <a:buNone/>
              <a:tabLst/>
              <a:defRPr/>
            </a:pPr>
            <a:endParaRPr lang="en-US" altLang="ja-JP" sz="1200" dirty="0">
              <a:effectLst/>
              <a:latin typeface="HG丸ｺﾞｼｯｸM-PRO" panose="020F0600000000000000" pitchFamily="50" charset="-128"/>
              <a:ea typeface="HG丸ｺﾞｼｯｸM-PRO" panose="020F0600000000000000" pitchFamily="50" charset="-128"/>
            </a:endParaRPr>
          </a:p>
        </p:txBody>
      </p:sp>
      <p:pic>
        <p:nvPicPr>
          <p:cNvPr id="40" name="図 39">
            <a:extLst>
              <a:ext uri="{FF2B5EF4-FFF2-40B4-BE49-F238E27FC236}">
                <a16:creationId xmlns:a16="http://schemas.microsoft.com/office/drawing/2014/main" id="{97D4B450-3FC7-4FAB-926D-9AB6A330BF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876" y="7830811"/>
            <a:ext cx="280559" cy="223513"/>
          </a:xfrm>
          <a:prstGeom prst="rect">
            <a:avLst/>
          </a:prstGeom>
        </p:spPr>
      </p:pic>
      <p:pic>
        <p:nvPicPr>
          <p:cNvPr id="41" name="図 40">
            <a:extLst>
              <a:ext uri="{FF2B5EF4-FFF2-40B4-BE49-F238E27FC236}">
                <a16:creationId xmlns:a16="http://schemas.microsoft.com/office/drawing/2014/main" id="{72834C15-D1ED-495A-AD3A-1643404160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722" y="7835789"/>
            <a:ext cx="645793" cy="213559"/>
          </a:xfrm>
          <a:prstGeom prst="rect">
            <a:avLst/>
          </a:prstGeom>
          <a:solidFill>
            <a:schemeClr val="accent1">
              <a:alpha val="0"/>
            </a:schemeClr>
          </a:solidFill>
        </p:spPr>
      </p:pic>
      <p:sp>
        <p:nvSpPr>
          <p:cNvPr id="50" name="角丸四角形 56">
            <a:extLst>
              <a:ext uri="{FF2B5EF4-FFF2-40B4-BE49-F238E27FC236}">
                <a16:creationId xmlns:a16="http://schemas.microsoft.com/office/drawing/2014/main" id="{9A96986C-87AD-4307-A747-C88FDDE618F6}"/>
              </a:ext>
            </a:extLst>
          </p:cNvPr>
          <p:cNvSpPr/>
          <p:nvPr/>
        </p:nvSpPr>
        <p:spPr>
          <a:xfrm>
            <a:off x="141720" y="7718512"/>
            <a:ext cx="7487999" cy="37581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dirty="0"/>
          </a:p>
        </p:txBody>
      </p:sp>
      <p:sp>
        <p:nvSpPr>
          <p:cNvPr id="51" name="テキスト ボックス 32">
            <a:extLst>
              <a:ext uri="{FF2B5EF4-FFF2-40B4-BE49-F238E27FC236}">
                <a16:creationId xmlns:a16="http://schemas.microsoft.com/office/drawing/2014/main" id="{112AB69F-4715-4D2B-B503-A27BCC95BC0C}"/>
              </a:ext>
            </a:extLst>
          </p:cNvPr>
          <p:cNvSpPr txBox="1"/>
          <p:nvPr/>
        </p:nvSpPr>
        <p:spPr>
          <a:xfrm>
            <a:off x="2402907" y="7720012"/>
            <a:ext cx="2975023" cy="40884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2050" dirty="0"/>
              <a:t>　</a:t>
            </a:r>
            <a:r>
              <a:rPr lang="ja-JP" altLang="en-US" sz="2050" b="1" dirty="0">
                <a:latin typeface="+mn-ea"/>
              </a:rPr>
              <a:t>収入保険制度</a:t>
            </a:r>
            <a:r>
              <a:rPr kumimoji="1" lang="ja-JP" altLang="en-US" sz="2050" b="1" dirty="0">
                <a:solidFill>
                  <a:schemeClr val="dk1"/>
                </a:solidFill>
                <a:effectLst/>
                <a:latin typeface="+mn-ea"/>
              </a:rPr>
              <a:t>について</a:t>
            </a:r>
            <a:endParaRPr lang="ja-JP" altLang="ja-JP" sz="2050" b="1" dirty="0">
              <a:solidFill>
                <a:schemeClr val="dk1"/>
              </a:solidFill>
              <a:effectLst/>
              <a:latin typeface="+mn-ea"/>
            </a:endParaRPr>
          </a:p>
        </p:txBody>
      </p:sp>
      <p:sp>
        <p:nvSpPr>
          <p:cNvPr id="26" name="テキスト ボックス 32">
            <a:extLst>
              <a:ext uri="{FF2B5EF4-FFF2-40B4-BE49-F238E27FC236}">
                <a16:creationId xmlns:a16="http://schemas.microsoft.com/office/drawing/2014/main" id="{B38F3756-A9B0-4C17-A733-0B9A20C587F0}"/>
              </a:ext>
            </a:extLst>
          </p:cNvPr>
          <p:cNvSpPr txBox="1"/>
          <p:nvPr/>
        </p:nvSpPr>
        <p:spPr>
          <a:xfrm>
            <a:off x="1439515" y="9630938"/>
            <a:ext cx="4925740" cy="1174487"/>
          </a:xfrm>
          <a:prstGeom prst="rect">
            <a:avLst/>
          </a:prstGeom>
          <a:noFill/>
          <a:ln w="12700"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ja-JP" altLang="ja-JP" sz="1200" u="sng" dirty="0">
                <a:solidFill>
                  <a:schemeClr val="dk1"/>
                </a:solidFill>
                <a:effectLst/>
                <a:latin typeface="HG丸ｺﾞｼｯｸM-PRO" panose="020F0600000000000000" pitchFamily="50" charset="-128"/>
                <a:ea typeface="HG丸ｺﾞｼｯｸM-PRO" panose="020F0600000000000000" pitchFamily="50" charset="-128"/>
              </a:rPr>
              <a:t>◎収入保険の加入をお考えの方へ</a:t>
            </a:r>
            <a:r>
              <a:rPr lang="ja-JP" altLang="en-US" sz="1200" u="sng" dirty="0">
                <a:solidFill>
                  <a:schemeClr val="dk1"/>
                </a:solidFill>
                <a:effectLst/>
                <a:latin typeface="HG丸ｺﾞｼｯｸM-PRO" panose="020F0600000000000000" pitchFamily="50" charset="-128"/>
                <a:ea typeface="HG丸ｺﾞｼｯｸM-PRO" panose="020F0600000000000000" pitchFamily="50" charset="-128"/>
              </a:rPr>
              <a:t>　</a:t>
            </a:r>
            <a:r>
              <a:rPr lang="ja-JP" altLang="en-US" sz="1200" dirty="0">
                <a:solidFill>
                  <a:schemeClr val="dk1"/>
                </a:solidFill>
                <a:effectLst/>
                <a:latin typeface="HG丸ｺﾞｼｯｸM-PRO" panose="020F0600000000000000" pitchFamily="50" charset="-128"/>
                <a:ea typeface="HG丸ｺﾞｼｯｸM-PRO" panose="020F0600000000000000" pitchFamily="50" charset="-128"/>
              </a:rPr>
              <a:t>　</a:t>
            </a:r>
            <a:endParaRPr lang="en-US" altLang="ja-JP" sz="1200" dirty="0">
              <a:solidFill>
                <a:schemeClr val="dk1"/>
              </a:solidFill>
              <a:effectLst/>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1200" u="sng" dirty="0">
                <a:solidFill>
                  <a:schemeClr val="dk1"/>
                </a:solidFill>
                <a:effectLst/>
                <a:latin typeface="HG丸ｺﾞｼｯｸM-PRO" panose="020F0600000000000000" pitchFamily="50" charset="-128"/>
                <a:ea typeface="HG丸ｺﾞｼｯｸM-PRO" panose="020F0600000000000000" pitchFamily="50" charset="-128"/>
              </a:rPr>
              <a:t>　令和８年分のお申込期間は、令和７年</a:t>
            </a:r>
            <a:r>
              <a:rPr lang="en-US" altLang="ja-JP" sz="1200" u="sng" dirty="0">
                <a:solidFill>
                  <a:schemeClr val="dk1"/>
                </a:solidFill>
                <a:effectLst/>
                <a:latin typeface="HG丸ｺﾞｼｯｸM-PRO" panose="020F0600000000000000" pitchFamily="50" charset="-128"/>
                <a:ea typeface="HG丸ｺﾞｼｯｸM-PRO" panose="020F0600000000000000" pitchFamily="50" charset="-128"/>
              </a:rPr>
              <a:t>12</a:t>
            </a:r>
            <a:r>
              <a:rPr lang="ja-JP" altLang="en-US" sz="1200" u="sng" dirty="0">
                <a:solidFill>
                  <a:schemeClr val="dk1"/>
                </a:solidFill>
                <a:effectLst/>
                <a:latin typeface="HG丸ｺﾞｼｯｸM-PRO" panose="020F0600000000000000" pitchFamily="50" charset="-128"/>
                <a:ea typeface="HG丸ｺﾞｼｯｸM-PRO" panose="020F0600000000000000" pitchFamily="50" charset="-128"/>
              </a:rPr>
              <a:t>月末までです。</a:t>
            </a:r>
            <a:endParaRPr lang="en-US" altLang="ja-JP" sz="1200" b="1" u="sng" dirty="0">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1200" b="0" i="0" dirty="0">
                <a:solidFill>
                  <a:schemeClr val="dk1"/>
                </a:solidFill>
                <a:effectLst/>
                <a:latin typeface="HG丸ｺﾞｼｯｸM-PRO" panose="020F0600000000000000" pitchFamily="50" charset="-128"/>
                <a:ea typeface="HG丸ｺﾞｼｯｸM-PRO" panose="020F0600000000000000" pitchFamily="50" charset="-128"/>
              </a:rPr>
              <a:t>（</a:t>
            </a:r>
            <a:r>
              <a:rPr lang="ja-JP" altLang="ja-JP" sz="1200" b="0" i="0" dirty="0">
                <a:solidFill>
                  <a:schemeClr val="dk1"/>
                </a:solidFill>
                <a:effectLst/>
                <a:latin typeface="HG丸ｺﾞｼｯｸM-PRO" panose="020F0600000000000000" pitchFamily="50" charset="-128"/>
                <a:ea typeface="HG丸ｺﾞｼｯｸM-PRO" panose="020F0600000000000000" pitchFamily="50" charset="-128"/>
              </a:rPr>
              <a:t>問い合わせ先</a:t>
            </a:r>
            <a:r>
              <a:rPr lang="ja-JP" altLang="en-US" sz="1200" b="0" i="0" dirty="0">
                <a:solidFill>
                  <a:schemeClr val="dk1"/>
                </a:solidFill>
                <a:effectLst/>
                <a:latin typeface="HG丸ｺﾞｼｯｸM-PRO" panose="020F0600000000000000" pitchFamily="50" charset="-128"/>
                <a:ea typeface="HG丸ｺﾞｼｯｸM-PRO" panose="020F0600000000000000" pitchFamily="50" charset="-128"/>
              </a:rPr>
              <a:t>）</a:t>
            </a:r>
            <a:endParaRPr lang="en-US" altLang="ja-JP" sz="1200" b="0" i="0" dirty="0">
              <a:solidFill>
                <a:schemeClr val="dk1"/>
              </a:solidFill>
              <a:effectLst/>
              <a:latin typeface="HG丸ｺﾞｼｯｸM-PRO" panose="020F0600000000000000" pitchFamily="50" charset="-128"/>
              <a:ea typeface="HG丸ｺﾞｼｯｸM-PRO" panose="020F0600000000000000" pitchFamily="50" charset="-128"/>
            </a:endParaRPr>
          </a:p>
          <a:p>
            <a:r>
              <a:rPr lang="ja-JP" altLang="en-US" sz="1200" b="0" i="0" dirty="0">
                <a:solidFill>
                  <a:schemeClr val="dk1"/>
                </a:solidFill>
                <a:effectLst/>
                <a:latin typeface="HG丸ｺﾞｼｯｸM-PRO" panose="020F0600000000000000" pitchFamily="50" charset="-128"/>
                <a:ea typeface="HG丸ｺﾞｼｯｸM-PRO" panose="020F0600000000000000" pitchFamily="50" charset="-128"/>
              </a:rPr>
              <a:t>　</a:t>
            </a:r>
            <a:r>
              <a:rPr lang="en-US" altLang="ja-JP"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NOSAI</a:t>
            </a:r>
            <a:r>
              <a:rPr lang="ja-JP" altLang="en-US"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大阪</a:t>
            </a:r>
            <a:r>
              <a:rPr lang="ja-JP" altLang="en-US" sz="1200" b="0" dirty="0">
                <a:latin typeface="HG丸ｺﾞｼｯｸM-PRO" panose="020F0600000000000000" pitchFamily="50" charset="-128"/>
                <a:ea typeface="HG丸ｺﾞｼｯｸM-PRO" panose="020F0600000000000000" pitchFamily="50" charset="-128"/>
              </a:rPr>
              <a:t> </a:t>
            </a:r>
            <a:endParaRPr lang="en-US" altLang="ja-JP" sz="1200" b="0" i="0" u="none" strike="noStrike" dirty="0">
              <a:solidFill>
                <a:schemeClr val="dk1"/>
              </a:solidFill>
              <a:effectLst/>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a:t>
            </a:r>
            <a:r>
              <a:rPr lang="ja-JP" altLang="en-US"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北部支所</a:t>
            </a:r>
            <a:r>
              <a:rPr lang="ja-JP" altLang="en-US" sz="1200" dirty="0">
                <a:latin typeface="HG丸ｺﾞｼｯｸM-PRO" panose="020F0600000000000000" pitchFamily="50" charset="-128"/>
                <a:ea typeface="HG丸ｺﾞｼｯｸM-PRO" panose="020F0600000000000000" pitchFamily="50" charset="-128"/>
              </a:rPr>
              <a:t>    </a:t>
            </a:r>
            <a:r>
              <a:rPr lang="ja-JP" altLang="en-US"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茨木市西駅前町</a:t>
            </a:r>
            <a:r>
              <a:rPr lang="en-US" altLang="ja-JP"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10</a:t>
            </a:r>
            <a:r>
              <a:rPr lang="ja-JP" altLang="en-US"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a:t>
            </a:r>
            <a:r>
              <a:rPr lang="en-US" altLang="ja-JP"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20</a:t>
            </a:r>
            <a:r>
              <a:rPr lang="ja-JP" altLang="en-US" sz="1200" dirty="0">
                <a:latin typeface="HG丸ｺﾞｼｯｸM-PRO" panose="020F0600000000000000" pitchFamily="50" charset="-128"/>
                <a:ea typeface="HG丸ｺﾞｼｯｸM-PRO" panose="020F0600000000000000" pitchFamily="50" charset="-128"/>
              </a:rPr>
              <a:t> </a:t>
            </a:r>
            <a:r>
              <a:rPr lang="ja-JP" altLang="en-US"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　</a:t>
            </a:r>
            <a:r>
              <a:rPr lang="en-US" altLang="ja-JP"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TEL</a:t>
            </a:r>
            <a:r>
              <a:rPr lang="ja-JP" altLang="en-US"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a:t>
            </a:r>
            <a:r>
              <a:rPr lang="en-US" altLang="ja-JP"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072</a:t>
            </a:r>
            <a:r>
              <a:rPr lang="ja-JP" altLang="en-US"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a:t>
            </a:r>
            <a:r>
              <a:rPr lang="en-US" altLang="ja-JP"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631</a:t>
            </a:r>
            <a:r>
              <a:rPr lang="ja-JP" altLang="en-US"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a:t>
            </a:r>
            <a:r>
              <a:rPr lang="en-US" altLang="ja-JP" sz="1200" b="0" i="0" u="none" strike="noStrike" dirty="0">
                <a:solidFill>
                  <a:schemeClr val="dk1"/>
                </a:solidFill>
                <a:effectLst/>
                <a:latin typeface="HG丸ｺﾞｼｯｸM-PRO" panose="020F0600000000000000" pitchFamily="50" charset="-128"/>
                <a:ea typeface="HG丸ｺﾞｼｯｸM-PRO" panose="020F0600000000000000" pitchFamily="50" charset="-128"/>
              </a:rPr>
              <a:t>7737</a:t>
            </a:r>
            <a:r>
              <a:rPr lang="ja-JP" altLang="en-US" sz="1200" dirty="0">
                <a:latin typeface="HG丸ｺﾞｼｯｸM-PRO" panose="020F0600000000000000" pitchFamily="50" charset="-128"/>
                <a:ea typeface="HG丸ｺﾞｼｯｸM-PRO" panose="020F0600000000000000" pitchFamily="50" charset="-128"/>
              </a:rPr>
              <a:t> </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a:t>
            </a:r>
            <a:r>
              <a:rPr lang="ja-JP" altLang="en-US" sz="1200" i="0" u="none" strike="noStrike" dirty="0">
                <a:solidFill>
                  <a:schemeClr val="tx1"/>
                </a:solidFill>
                <a:effectLst/>
                <a:latin typeface="HG丸ｺﾞｼｯｸM-PRO" panose="020F0600000000000000" pitchFamily="50" charset="-128"/>
                <a:ea typeface="HG丸ｺﾞｼｯｸM-PRO" panose="020F0600000000000000" pitchFamily="50" charset="-128"/>
              </a:rPr>
              <a:t>ホームページ</a:t>
            </a:r>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en-US" altLang="ja-JP" sz="1200" i="0" strike="noStrike" dirty="0">
                <a:solidFill>
                  <a:schemeClr val="tx1"/>
                </a:solidFill>
                <a:effectLst/>
                <a:latin typeface="HG丸ｺﾞｼｯｸM-PRO" panose="020F0600000000000000" pitchFamily="50" charset="-128"/>
                <a:ea typeface="HG丸ｺﾞｼｯｸM-PRO" panose="020F0600000000000000" pitchFamily="50" charset="-128"/>
                <a:hlinkClick r:id="" action="ppaction://noaction">
                  <a:extLst>
                    <a:ext uri="{A12FA001-AC4F-418D-AE19-62706E023703}">
                      <ahyp:hlinkClr xmlns:ahyp="http://schemas.microsoft.com/office/drawing/2018/hyperlinkcolor" val="tx"/>
                    </a:ext>
                  </a:extLst>
                </a:hlinkClick>
              </a:rPr>
              <a:t>http://nosai-osaka.co</a:t>
            </a:r>
            <a:r>
              <a:rPr lang="ja-JP" altLang="en-US" sz="1200" i="0" strike="noStrike" dirty="0">
                <a:solidFill>
                  <a:schemeClr val="tx1"/>
                </a:solidFill>
                <a:effectLst/>
                <a:latin typeface="HG丸ｺﾞｼｯｸM-PRO" panose="020F0600000000000000" pitchFamily="50" charset="-128"/>
                <a:ea typeface="HG丸ｺﾞｼｯｸM-PRO" panose="020F0600000000000000" pitchFamily="50" charset="-128"/>
                <a:hlinkClick r:id="" action="ppaction://noaction">
                  <a:extLst>
                    <a:ext uri="{A12FA001-AC4F-418D-AE19-62706E023703}">
                      <ahyp:hlinkClr xmlns:ahyp="http://schemas.microsoft.com/office/drawing/2018/hyperlinkcolor" val="tx"/>
                    </a:ext>
                  </a:extLst>
                </a:hlinkClick>
              </a:rPr>
              <a:t>ｍ</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 name="図 2">
            <a:extLst>
              <a:ext uri="{FF2B5EF4-FFF2-40B4-BE49-F238E27FC236}">
                <a16:creationId xmlns:a16="http://schemas.microsoft.com/office/drawing/2014/main" id="{C0FE4178-14D0-4E98-9F98-25F3B9210237}"/>
              </a:ext>
            </a:extLst>
          </p:cNvPr>
          <p:cNvPicPr>
            <a:picLocks noChangeAspect="1"/>
          </p:cNvPicPr>
          <p:nvPr/>
        </p:nvPicPr>
        <p:blipFill>
          <a:blip r:embed="rId4"/>
          <a:stretch>
            <a:fillRect/>
          </a:stretch>
        </p:blipFill>
        <p:spPr>
          <a:xfrm>
            <a:off x="411471" y="9745566"/>
            <a:ext cx="1028044" cy="969299"/>
          </a:xfrm>
          <a:prstGeom prst="rect">
            <a:avLst/>
          </a:prstGeom>
        </p:spPr>
      </p:pic>
      <p:pic>
        <p:nvPicPr>
          <p:cNvPr id="4" name="図 3">
            <a:extLst>
              <a:ext uri="{FF2B5EF4-FFF2-40B4-BE49-F238E27FC236}">
                <a16:creationId xmlns:a16="http://schemas.microsoft.com/office/drawing/2014/main" id="{5C98AE35-6923-4E39-A83E-62FBCFB3FE1D}"/>
              </a:ext>
            </a:extLst>
          </p:cNvPr>
          <p:cNvPicPr>
            <a:picLocks noChangeAspect="1"/>
          </p:cNvPicPr>
          <p:nvPr/>
        </p:nvPicPr>
        <p:blipFill>
          <a:blip r:embed="rId5"/>
          <a:stretch>
            <a:fillRect/>
          </a:stretch>
        </p:blipFill>
        <p:spPr>
          <a:xfrm>
            <a:off x="6365255" y="9620110"/>
            <a:ext cx="1045834" cy="1113307"/>
          </a:xfrm>
          <a:prstGeom prst="rect">
            <a:avLst/>
          </a:prstGeom>
        </p:spPr>
      </p:pic>
      <p:sp>
        <p:nvSpPr>
          <p:cNvPr id="16" name="テキスト ボックス 15">
            <a:extLst>
              <a:ext uri="{FF2B5EF4-FFF2-40B4-BE49-F238E27FC236}">
                <a16:creationId xmlns:a16="http://schemas.microsoft.com/office/drawing/2014/main" id="{4F6BF37C-CCDA-4056-A358-582289A7F6DA}"/>
              </a:ext>
            </a:extLst>
          </p:cNvPr>
          <p:cNvSpPr txBox="1"/>
          <p:nvPr/>
        </p:nvSpPr>
        <p:spPr>
          <a:xfrm>
            <a:off x="332482" y="407427"/>
            <a:ext cx="7018027" cy="407163"/>
          </a:xfrm>
          <a:prstGeom prst="rect">
            <a:avLst/>
          </a:prstGeom>
          <a:noFill/>
        </p:spPr>
        <p:txBody>
          <a:bodyPr wrap="square" rtlCol="0">
            <a:spAutoFit/>
          </a:bodyPr>
          <a:lstStyle/>
          <a:p>
            <a:pPr algn="ctr"/>
            <a:r>
              <a:rPr lang="ja-JP" altLang="en-US" sz="2046" b="1" dirty="0"/>
              <a:t>見山の郷での生産振興に向けて研修会を開催！</a:t>
            </a:r>
          </a:p>
        </p:txBody>
      </p:sp>
      <p:sp>
        <p:nvSpPr>
          <p:cNvPr id="17" name="テキスト ボックス 16">
            <a:extLst>
              <a:ext uri="{FF2B5EF4-FFF2-40B4-BE49-F238E27FC236}">
                <a16:creationId xmlns:a16="http://schemas.microsoft.com/office/drawing/2014/main" id="{23B8DD8A-157E-4C86-98B2-B9AEF7EAB907}"/>
              </a:ext>
            </a:extLst>
          </p:cNvPr>
          <p:cNvSpPr txBox="1"/>
          <p:nvPr/>
        </p:nvSpPr>
        <p:spPr>
          <a:xfrm>
            <a:off x="216226" y="760750"/>
            <a:ext cx="7632001" cy="1019382"/>
          </a:xfrm>
          <a:prstGeom prst="rect">
            <a:avLst/>
          </a:prstGeom>
          <a:noFill/>
        </p:spPr>
        <p:txBody>
          <a:bodyPr wrap="square" rtlCol="0">
            <a:spAutoFit/>
          </a:bodyPr>
          <a:lstStyle/>
          <a:p>
            <a:pPr algn="just"/>
            <a:r>
              <a:rPr lang="ja-JP" altLang="en-US" sz="1224" b="1" dirty="0">
                <a:latin typeface="HG丸ｺﾞｼｯｸM-PRO" panose="020F0600000000000000" pitchFamily="50" charset="-128"/>
                <a:ea typeface="HG丸ｺﾞｼｯｸM-PRO" panose="020F0600000000000000" pitchFamily="50" charset="-128"/>
              </a:rPr>
              <a:t>〇直売所向け野菜栽培研修会 </a:t>
            </a:r>
            <a:endParaRPr lang="en-US" altLang="ja-JP" sz="1224" b="1" dirty="0">
              <a:latin typeface="HG丸ｺﾞｼｯｸM-PRO" panose="020F0600000000000000" pitchFamily="50" charset="-128"/>
              <a:ea typeface="HG丸ｺﾞｼｯｸM-PRO" panose="020F0600000000000000" pitchFamily="50" charset="-128"/>
            </a:endParaRPr>
          </a:p>
          <a:p>
            <a:pPr algn="just"/>
            <a:r>
              <a:rPr lang="ja-JP" altLang="en-US" sz="1224"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茨木市の直売所「</a:t>
            </a:r>
            <a:r>
              <a:rPr lang="en-US" altLang="ja-JP" sz="1200" dirty="0">
                <a:latin typeface="HG丸ｺﾞｼｯｸM-PRO" panose="020F0600000000000000" pitchFamily="50" charset="-128"/>
                <a:ea typeface="HG丸ｺﾞｼｯｸM-PRO" panose="020F0600000000000000" pitchFamily="50" charset="-128"/>
              </a:rPr>
              <a:t>de</a:t>
            </a:r>
            <a:r>
              <a:rPr lang="ja-JP" altLang="en-US" sz="1200" dirty="0">
                <a:latin typeface="HG丸ｺﾞｼｯｸM-PRO" panose="020F0600000000000000" pitchFamily="50" charset="-128"/>
                <a:ea typeface="HG丸ｺﾞｼｯｸM-PRO" panose="020F0600000000000000" pitchFamily="50" charset="-128"/>
              </a:rPr>
              <a:t>愛・ほっこり 見山の郷」では、地域で生産された様々な農産物や加工品が出荷、</a:t>
            </a:r>
            <a:endParaRPr lang="en-US" altLang="ja-JP" sz="1200" dirty="0">
              <a:latin typeface="HG丸ｺﾞｼｯｸM-PRO" panose="020F0600000000000000" pitchFamily="50" charset="-128"/>
              <a:ea typeface="HG丸ｺﾞｼｯｸM-PRO" panose="020F0600000000000000" pitchFamily="50" charset="-128"/>
            </a:endParaRPr>
          </a:p>
          <a:p>
            <a:pPr algn="just"/>
            <a:r>
              <a:rPr lang="ja-JP" altLang="en-US" sz="1200" dirty="0">
                <a:latin typeface="HG丸ｺﾞｼｯｸM-PRO" panose="020F0600000000000000" pitchFamily="50" charset="-128"/>
                <a:ea typeface="HG丸ｺﾞｼｯｸM-PRO" panose="020F0600000000000000" pitchFamily="50" charset="-128"/>
              </a:rPr>
              <a:t>販売されています。</a:t>
            </a:r>
            <a:endParaRPr lang="en-US" altLang="ja-JP" sz="1200" dirty="0">
              <a:latin typeface="HG丸ｺﾞｼｯｸM-PRO" panose="020F0600000000000000" pitchFamily="50" charset="-128"/>
              <a:ea typeface="HG丸ｺﾞｼｯｸM-PRO" panose="020F0600000000000000" pitchFamily="50" charset="-128"/>
            </a:endParaRPr>
          </a:p>
          <a:p>
            <a:pPr algn="just"/>
            <a:r>
              <a:rPr lang="ja-JP" altLang="en-US" sz="1200" dirty="0">
                <a:latin typeface="HG丸ｺﾞｼｯｸM-PRO" panose="020F0600000000000000" pitchFamily="50" charset="-128"/>
                <a:ea typeface="HG丸ｺﾞｼｯｸM-PRO" panose="020F0600000000000000" pitchFamily="50" charset="-128"/>
              </a:rPr>
              <a:t>　この度、直売所で販売される野菜類の品質向上を図るため、７月</a:t>
            </a:r>
            <a:r>
              <a:rPr lang="en-US" altLang="ja-JP" sz="1200" dirty="0">
                <a:latin typeface="HG丸ｺﾞｼｯｸM-PRO" panose="020F0600000000000000" pitchFamily="50" charset="-128"/>
                <a:ea typeface="HG丸ｺﾞｼｯｸM-PRO" panose="020F0600000000000000" pitchFamily="50" charset="-128"/>
              </a:rPr>
              <a:t>29</a:t>
            </a:r>
            <a:r>
              <a:rPr lang="ja-JP" altLang="en-US" sz="1200" dirty="0">
                <a:latin typeface="HG丸ｺﾞｼｯｸM-PRO" panose="020F0600000000000000" pitchFamily="50" charset="-128"/>
                <a:ea typeface="HG丸ｺﾞｼｯｸM-PRO" panose="020F0600000000000000" pitchFamily="50" charset="-128"/>
              </a:rPr>
              <a:t>日に直売所向け野菜の栽培研修会</a:t>
            </a:r>
            <a:endParaRPr lang="en-US" altLang="ja-JP" sz="1200" dirty="0">
              <a:latin typeface="HG丸ｺﾞｼｯｸM-PRO" panose="020F0600000000000000" pitchFamily="50" charset="-128"/>
              <a:ea typeface="HG丸ｺﾞｼｯｸM-PRO" panose="020F0600000000000000" pitchFamily="50" charset="-128"/>
            </a:endParaRPr>
          </a:p>
          <a:p>
            <a:pPr algn="just"/>
            <a:r>
              <a:rPr lang="ja-JP" altLang="en-US" sz="1200" dirty="0">
                <a:latin typeface="HG丸ｺﾞｼｯｸM-PRO" panose="020F0600000000000000" pitchFamily="50" charset="-128"/>
                <a:ea typeface="HG丸ｺﾞｼｯｸM-PRO" panose="020F0600000000000000" pitchFamily="50" charset="-128"/>
              </a:rPr>
              <a:t>を開催しました。</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id="{63DEFD9B-AA88-465D-A7CE-9FC0CE8F57FD}"/>
              </a:ext>
            </a:extLst>
          </p:cNvPr>
          <p:cNvSpPr txBox="1"/>
          <p:nvPr/>
        </p:nvSpPr>
        <p:spPr>
          <a:xfrm>
            <a:off x="216226" y="1696854"/>
            <a:ext cx="7545402" cy="646331"/>
          </a:xfrm>
          <a:prstGeom prst="rect">
            <a:avLst/>
          </a:prstGeom>
          <a:noFill/>
        </p:spPr>
        <p:txBody>
          <a:bodyPr wrap="square" rtlCol="0">
            <a:spAutoFit/>
          </a:bodyPr>
          <a:lstStyle/>
          <a:p>
            <a:pPr algn="just"/>
            <a:r>
              <a:rPr lang="ja-JP" altLang="en-US" sz="1200" dirty="0">
                <a:latin typeface="HG丸ｺﾞｼｯｸM-PRO" panose="020F0600000000000000" pitchFamily="50" charset="-128"/>
                <a:ea typeface="HG丸ｺﾞｼｯｸM-PRO" panose="020F0600000000000000" pitchFamily="50" charset="-128"/>
              </a:rPr>
              <a:t>　研修会ではキャベツ、はくさい、レタスといった秋冬野菜の栽培ポイントのほか、病害虫対策について</a:t>
            </a:r>
            <a:endParaRPr lang="en-US" altLang="ja-JP" sz="1200" dirty="0">
              <a:latin typeface="HG丸ｺﾞｼｯｸM-PRO" panose="020F0600000000000000" pitchFamily="50" charset="-128"/>
              <a:ea typeface="HG丸ｺﾞｼｯｸM-PRO" panose="020F0600000000000000" pitchFamily="50" charset="-128"/>
            </a:endParaRPr>
          </a:p>
          <a:p>
            <a:pPr algn="just"/>
            <a:r>
              <a:rPr lang="ja-JP" altLang="en-US" sz="1200" dirty="0">
                <a:latin typeface="HG丸ｺﾞｼｯｸM-PRO" panose="020F0600000000000000" pitchFamily="50" charset="-128"/>
                <a:ea typeface="HG丸ｺﾞｼｯｸM-PRO" panose="020F0600000000000000" pitchFamily="50" charset="-128"/>
              </a:rPr>
              <a:t>説明しました。</a:t>
            </a:r>
          </a:p>
          <a:p>
            <a:pPr algn="just"/>
            <a:r>
              <a:rPr lang="ja-JP" altLang="en-US" sz="1200" dirty="0">
                <a:latin typeface="HG丸ｺﾞｼｯｸM-PRO" panose="020F0600000000000000" pitchFamily="50" charset="-128"/>
                <a:ea typeface="HG丸ｺﾞｼｯｸM-PRO" panose="020F0600000000000000" pitchFamily="50" charset="-128"/>
              </a:rPr>
              <a:t>　</a:t>
            </a:r>
          </a:p>
        </p:txBody>
      </p:sp>
      <p:sp>
        <p:nvSpPr>
          <p:cNvPr id="20" name="テキスト ボックス 19">
            <a:extLst>
              <a:ext uri="{FF2B5EF4-FFF2-40B4-BE49-F238E27FC236}">
                <a16:creationId xmlns:a16="http://schemas.microsoft.com/office/drawing/2014/main" id="{D6395ABB-A5DE-448D-9B64-D22A1F5B77B4}"/>
              </a:ext>
            </a:extLst>
          </p:cNvPr>
          <p:cNvSpPr txBox="1"/>
          <p:nvPr/>
        </p:nvSpPr>
        <p:spPr>
          <a:xfrm>
            <a:off x="230523" y="2076880"/>
            <a:ext cx="7531105" cy="461665"/>
          </a:xfrm>
          <a:prstGeom prst="rect">
            <a:avLst/>
          </a:prstGeom>
          <a:noFill/>
        </p:spPr>
        <p:txBody>
          <a:bodyPr wrap="square" rtlCol="0">
            <a:spAutoFit/>
          </a:bodyPr>
          <a:lstStyle/>
          <a:p>
            <a:pPr lvl="0" algn="just"/>
            <a:r>
              <a:rPr lang="ja-JP" altLang="en-US" sz="1200" dirty="0">
                <a:solidFill>
                  <a:prstClr val="black"/>
                </a:solidFill>
                <a:latin typeface="HG丸ｺﾞｼｯｸM-PRO" panose="020F0600000000000000" pitchFamily="50" charset="-128"/>
                <a:ea typeface="HG丸ｺﾞｼｯｸM-PRO" panose="020F0600000000000000" pitchFamily="50" charset="-128"/>
              </a:rPr>
              <a:t>　研修会後には、「改めて栽培のポイントが分かった」「病害虫について注意していきたい」といった</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lvl="0" algn="just"/>
            <a:r>
              <a:rPr lang="ja-JP" altLang="en-US" sz="1200" dirty="0">
                <a:solidFill>
                  <a:prstClr val="black"/>
                </a:solidFill>
                <a:latin typeface="HG丸ｺﾞｼｯｸM-PRO" panose="020F0600000000000000" pitchFamily="50" charset="-128"/>
                <a:ea typeface="HG丸ｺﾞｼｯｸM-PRO" panose="020F0600000000000000" pitchFamily="50" charset="-128"/>
              </a:rPr>
              <a:t>声を聞くことができました。</a:t>
            </a:r>
          </a:p>
        </p:txBody>
      </p:sp>
      <p:pic>
        <p:nvPicPr>
          <p:cNvPr id="7" name="図 6">
            <a:extLst>
              <a:ext uri="{FF2B5EF4-FFF2-40B4-BE49-F238E27FC236}">
                <a16:creationId xmlns:a16="http://schemas.microsoft.com/office/drawing/2014/main" id="{23091A51-73CC-40F9-9395-D9DC54539E1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058137" y="2401342"/>
            <a:ext cx="2471234" cy="1311736"/>
          </a:xfrm>
          <a:prstGeom prst="rect">
            <a:avLst/>
          </a:prstGeom>
        </p:spPr>
      </p:pic>
      <p:sp>
        <p:nvSpPr>
          <p:cNvPr id="24" name="テキスト ボックス 23">
            <a:extLst>
              <a:ext uri="{FF2B5EF4-FFF2-40B4-BE49-F238E27FC236}">
                <a16:creationId xmlns:a16="http://schemas.microsoft.com/office/drawing/2014/main" id="{2E0FE605-3A86-4C80-8309-EA41F13DFE1A}"/>
              </a:ext>
            </a:extLst>
          </p:cNvPr>
          <p:cNvSpPr txBox="1"/>
          <p:nvPr/>
        </p:nvSpPr>
        <p:spPr>
          <a:xfrm>
            <a:off x="203854" y="3539445"/>
            <a:ext cx="4811596" cy="461665"/>
          </a:xfrm>
          <a:prstGeom prst="rect">
            <a:avLst/>
          </a:prstGeom>
          <a:noFill/>
        </p:spPr>
        <p:txBody>
          <a:bodyPr wrap="square" rtlCol="0">
            <a:spAutoFit/>
          </a:bodyPr>
          <a:lstStyle/>
          <a:p>
            <a:pPr lvl="0" algn="just"/>
            <a:r>
              <a:rPr lang="ja-JP" altLang="en-US" sz="1200" dirty="0">
                <a:solidFill>
                  <a:prstClr val="black"/>
                </a:solidFill>
                <a:latin typeface="HG丸ｺﾞｼｯｸM-PRO" panose="020F0600000000000000" pitchFamily="50" charset="-128"/>
                <a:ea typeface="HG丸ｺﾞｼｯｸM-PRO" panose="020F0600000000000000" pitchFamily="50" charset="-128"/>
              </a:rPr>
              <a:t>　当事務所では、今後も引き続き、直売所で販売される品目の拡充や品質向上</a:t>
            </a:r>
            <a:r>
              <a:rPr lang="ja-JP" altLang="en-US" sz="1200">
                <a:solidFill>
                  <a:prstClr val="black"/>
                </a:solidFill>
                <a:latin typeface="HG丸ｺﾞｼｯｸM-PRO" panose="020F0600000000000000" pitchFamily="50" charset="-128"/>
                <a:ea typeface="HG丸ｺﾞｼｯｸM-PRO" panose="020F0600000000000000" pitchFamily="50" charset="-128"/>
              </a:rPr>
              <a:t>に向けて、生産</a:t>
            </a:r>
            <a:r>
              <a:rPr lang="ja-JP" altLang="en-US" sz="1200" dirty="0">
                <a:solidFill>
                  <a:prstClr val="black"/>
                </a:solidFill>
                <a:latin typeface="HG丸ｺﾞｼｯｸM-PRO" panose="020F0600000000000000" pitchFamily="50" charset="-128"/>
                <a:ea typeface="HG丸ｺﾞｼｯｸM-PRO" panose="020F0600000000000000" pitchFamily="50" charset="-128"/>
              </a:rPr>
              <a:t>を支援していきます。</a:t>
            </a:r>
          </a:p>
        </p:txBody>
      </p:sp>
      <p:sp>
        <p:nvSpPr>
          <p:cNvPr id="27" name="テキスト ボックス 26">
            <a:extLst>
              <a:ext uri="{FF2B5EF4-FFF2-40B4-BE49-F238E27FC236}">
                <a16:creationId xmlns:a16="http://schemas.microsoft.com/office/drawing/2014/main" id="{9E75FD4C-ED48-4E2C-AD24-A38DCC35C9EF}"/>
              </a:ext>
            </a:extLst>
          </p:cNvPr>
          <p:cNvSpPr txBox="1"/>
          <p:nvPr/>
        </p:nvSpPr>
        <p:spPr>
          <a:xfrm>
            <a:off x="213728" y="2475676"/>
            <a:ext cx="4898195" cy="830997"/>
          </a:xfrm>
          <a:prstGeom prst="rect">
            <a:avLst/>
          </a:prstGeom>
          <a:noFill/>
        </p:spPr>
        <p:txBody>
          <a:bodyPr wrap="square" rtlCol="0">
            <a:spAutoFit/>
          </a:bodyPr>
          <a:lstStyle/>
          <a:p>
            <a:pPr lvl="0" algn="just"/>
            <a:r>
              <a:rPr lang="ja-JP" altLang="en-US" sz="1200" b="1" dirty="0">
                <a:solidFill>
                  <a:prstClr val="black"/>
                </a:solidFill>
                <a:latin typeface="HG丸ｺﾞｼｯｸM-PRO" panose="020F0600000000000000" pitchFamily="50" charset="-128"/>
                <a:ea typeface="HG丸ｺﾞｼｯｸM-PRO" panose="020F0600000000000000" pitchFamily="50" charset="-128"/>
              </a:rPr>
              <a:t>〇だいずの現地研修会</a:t>
            </a:r>
            <a:endParaRPr lang="en-US" altLang="ja-JP" sz="1200" b="1" dirty="0">
              <a:solidFill>
                <a:prstClr val="black"/>
              </a:solidFill>
              <a:latin typeface="HG丸ｺﾞｼｯｸM-PRO" panose="020F0600000000000000" pitchFamily="50" charset="-128"/>
              <a:ea typeface="HG丸ｺﾞｼｯｸM-PRO" panose="020F0600000000000000" pitchFamily="50" charset="-128"/>
            </a:endParaRPr>
          </a:p>
          <a:p>
            <a:pPr lvl="0" algn="just"/>
            <a:r>
              <a:rPr lang="ja-JP" altLang="en-US" sz="1200" dirty="0">
                <a:solidFill>
                  <a:prstClr val="black"/>
                </a:solidFill>
                <a:latin typeface="HG丸ｺﾞｼｯｸM-PRO" panose="020F0600000000000000" pitchFamily="50" charset="-128"/>
                <a:ea typeface="HG丸ｺﾞｼｯｸM-PRO" panose="020F0600000000000000" pitchFamily="50" charset="-128"/>
              </a:rPr>
              <a:t>　８月６日には、だいずの現地研修会を開催しました。ほ場を巡回して生育状況を確認した後、だいずの栽培管理や病害虫防除について説明しました。</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8" name="テキスト ボックス 27">
            <a:extLst>
              <a:ext uri="{FF2B5EF4-FFF2-40B4-BE49-F238E27FC236}">
                <a16:creationId xmlns:a16="http://schemas.microsoft.com/office/drawing/2014/main" id="{9D4E291A-6CDF-4001-A1DB-04E216EF6570}"/>
              </a:ext>
            </a:extLst>
          </p:cNvPr>
          <p:cNvSpPr txBox="1"/>
          <p:nvPr/>
        </p:nvSpPr>
        <p:spPr>
          <a:xfrm>
            <a:off x="5570407" y="3675186"/>
            <a:ext cx="1485732" cy="253916"/>
          </a:xfrm>
          <a:prstGeom prst="rect">
            <a:avLst/>
          </a:prstGeom>
          <a:noFill/>
        </p:spPr>
        <p:txBody>
          <a:bodyPr wrap="square" rtlCol="0">
            <a:spAutoFit/>
          </a:bodyPr>
          <a:lstStyle/>
          <a:p>
            <a:r>
              <a:rPr lang="ja-JP" altLang="en-US" sz="1050" dirty="0">
                <a:latin typeface="HG丸ｺﾞｼｯｸM-PRO" panose="020F0600000000000000" pitchFamily="50" charset="-128"/>
                <a:ea typeface="HG丸ｺﾞｼｯｸM-PRO" panose="020F0600000000000000" pitchFamily="50" charset="-128"/>
              </a:rPr>
              <a:t>▲だいずほ場の様子</a:t>
            </a:r>
          </a:p>
        </p:txBody>
      </p:sp>
      <p:sp>
        <p:nvSpPr>
          <p:cNvPr id="25" name="テキスト ボックス 24">
            <a:extLst>
              <a:ext uri="{FF2B5EF4-FFF2-40B4-BE49-F238E27FC236}">
                <a16:creationId xmlns:a16="http://schemas.microsoft.com/office/drawing/2014/main" id="{B985F0AB-B3E1-492D-89B3-DCD7D20B7652}"/>
              </a:ext>
            </a:extLst>
          </p:cNvPr>
          <p:cNvSpPr txBox="1"/>
          <p:nvPr/>
        </p:nvSpPr>
        <p:spPr>
          <a:xfrm>
            <a:off x="213728" y="3179405"/>
            <a:ext cx="4898195" cy="461665"/>
          </a:xfrm>
          <a:prstGeom prst="rect">
            <a:avLst/>
          </a:prstGeom>
          <a:noFill/>
        </p:spPr>
        <p:txBody>
          <a:bodyPr wrap="square" rtlCol="0">
            <a:spAutoFit/>
          </a:bodyPr>
          <a:lstStyle/>
          <a:p>
            <a:pPr lvl="0" algn="just"/>
            <a:r>
              <a:rPr lang="ja-JP" altLang="en-US" sz="1200" dirty="0">
                <a:solidFill>
                  <a:prstClr val="black"/>
                </a:solidFill>
                <a:latin typeface="HG丸ｺﾞｼｯｸM-PRO" panose="020F0600000000000000" pitchFamily="50" charset="-128"/>
                <a:ea typeface="HG丸ｺﾞｼｯｸM-PRO" panose="020F0600000000000000" pitchFamily="50" charset="-128"/>
              </a:rPr>
              <a:t>　生産しただいずは、見山の郷で加工される「</a:t>
            </a:r>
            <a:r>
              <a:rPr lang="en-US" altLang="ja-JP" sz="1200" dirty="0">
                <a:solidFill>
                  <a:prstClr val="black"/>
                </a:solidFill>
                <a:latin typeface="HG丸ｺﾞｼｯｸM-PRO" panose="020F0600000000000000" pitchFamily="50" charset="-128"/>
                <a:ea typeface="HG丸ｺﾞｼｯｸM-PRO" panose="020F0600000000000000" pitchFamily="50" charset="-128"/>
              </a:rPr>
              <a:t>de</a:t>
            </a:r>
            <a:r>
              <a:rPr lang="ja-JP" altLang="en-US" sz="1200" dirty="0">
                <a:solidFill>
                  <a:prstClr val="black"/>
                </a:solidFill>
                <a:latin typeface="HG丸ｺﾞｼｯｸM-PRO" panose="020F0600000000000000" pitchFamily="50" charset="-128"/>
                <a:ea typeface="HG丸ｺﾞｼｯｸM-PRO" panose="020F0600000000000000" pitchFamily="50" charset="-128"/>
              </a:rPr>
              <a:t>愛豆腐」や「龍王みそ」の原料となります。</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0" name="テキスト ボックス 46">
            <a:extLst>
              <a:ext uri="{FF2B5EF4-FFF2-40B4-BE49-F238E27FC236}">
                <a16:creationId xmlns:a16="http://schemas.microsoft.com/office/drawing/2014/main" id="{96670211-570C-4F9A-979F-92669743AF4E}"/>
              </a:ext>
            </a:extLst>
          </p:cNvPr>
          <p:cNvSpPr txBox="1"/>
          <p:nvPr/>
        </p:nvSpPr>
        <p:spPr>
          <a:xfrm>
            <a:off x="420004" y="4013696"/>
            <a:ext cx="7049639" cy="407163"/>
          </a:xfrm>
          <a:prstGeom prst="rect">
            <a:avLst/>
          </a:prstGeom>
          <a:solidFill>
            <a:srgbClr val="FFFF00"/>
          </a:solidFill>
        </p:spPr>
        <p:txBody>
          <a:bodyPr wrap="square" rtlCol="0">
            <a:spAutoFit/>
          </a:bodyPr>
          <a:lstStyle>
            <a:defPPr>
              <a:defRPr lang="ja-JP"/>
            </a:defPPr>
            <a:lvl1pPr marL="0" algn="l" defTabSz="1018818" rtl="0" eaLnBrk="1" latinLnBrk="0" hangingPunct="1">
              <a:defRPr kumimoji="1" sz="2005" kern="1200">
                <a:solidFill>
                  <a:schemeClr val="tx1"/>
                </a:solidFill>
                <a:latin typeface="+mn-lt"/>
                <a:ea typeface="+mn-ea"/>
                <a:cs typeface="+mn-cs"/>
              </a:defRPr>
            </a:lvl1pPr>
            <a:lvl2pPr marL="509408" algn="l" defTabSz="1018818" rtl="0" eaLnBrk="1" latinLnBrk="0" hangingPunct="1">
              <a:defRPr kumimoji="1" sz="2005" kern="1200">
                <a:solidFill>
                  <a:schemeClr val="tx1"/>
                </a:solidFill>
                <a:latin typeface="+mn-lt"/>
                <a:ea typeface="+mn-ea"/>
                <a:cs typeface="+mn-cs"/>
              </a:defRPr>
            </a:lvl2pPr>
            <a:lvl3pPr marL="1018818" algn="l" defTabSz="1018818" rtl="0" eaLnBrk="1" latinLnBrk="0" hangingPunct="1">
              <a:defRPr kumimoji="1" sz="2005" kern="1200">
                <a:solidFill>
                  <a:schemeClr val="tx1"/>
                </a:solidFill>
                <a:latin typeface="+mn-lt"/>
                <a:ea typeface="+mn-ea"/>
                <a:cs typeface="+mn-cs"/>
              </a:defRPr>
            </a:lvl3pPr>
            <a:lvl4pPr marL="1528227" algn="l" defTabSz="1018818" rtl="0" eaLnBrk="1" latinLnBrk="0" hangingPunct="1">
              <a:defRPr kumimoji="1" sz="2005" kern="1200">
                <a:solidFill>
                  <a:schemeClr val="tx1"/>
                </a:solidFill>
                <a:latin typeface="+mn-lt"/>
                <a:ea typeface="+mn-ea"/>
                <a:cs typeface="+mn-cs"/>
              </a:defRPr>
            </a:lvl4pPr>
            <a:lvl5pPr marL="2037634" algn="l" defTabSz="1018818" rtl="0" eaLnBrk="1" latinLnBrk="0" hangingPunct="1">
              <a:defRPr kumimoji="1" sz="2005" kern="1200">
                <a:solidFill>
                  <a:schemeClr val="tx1"/>
                </a:solidFill>
                <a:latin typeface="+mn-lt"/>
                <a:ea typeface="+mn-ea"/>
                <a:cs typeface="+mn-cs"/>
              </a:defRPr>
            </a:lvl5pPr>
            <a:lvl6pPr marL="2547044" algn="l" defTabSz="1018818" rtl="0" eaLnBrk="1" latinLnBrk="0" hangingPunct="1">
              <a:defRPr kumimoji="1" sz="2005" kern="1200">
                <a:solidFill>
                  <a:schemeClr val="tx1"/>
                </a:solidFill>
                <a:latin typeface="+mn-lt"/>
                <a:ea typeface="+mn-ea"/>
                <a:cs typeface="+mn-cs"/>
              </a:defRPr>
            </a:lvl6pPr>
            <a:lvl7pPr marL="3056452" algn="l" defTabSz="1018818" rtl="0" eaLnBrk="1" latinLnBrk="0" hangingPunct="1">
              <a:defRPr kumimoji="1" sz="2005" kern="1200">
                <a:solidFill>
                  <a:schemeClr val="tx1"/>
                </a:solidFill>
                <a:latin typeface="+mn-lt"/>
                <a:ea typeface="+mn-ea"/>
                <a:cs typeface="+mn-cs"/>
              </a:defRPr>
            </a:lvl7pPr>
            <a:lvl8pPr marL="3565861" algn="l" defTabSz="1018818" rtl="0" eaLnBrk="1" latinLnBrk="0" hangingPunct="1">
              <a:defRPr kumimoji="1" sz="2005" kern="1200">
                <a:solidFill>
                  <a:schemeClr val="tx1"/>
                </a:solidFill>
                <a:latin typeface="+mn-lt"/>
                <a:ea typeface="+mn-ea"/>
                <a:cs typeface="+mn-cs"/>
              </a:defRPr>
            </a:lvl8pPr>
            <a:lvl9pPr marL="4075270" algn="l" defTabSz="1018818" rtl="0" eaLnBrk="1" latinLnBrk="0" hangingPunct="1">
              <a:defRPr kumimoji="1" sz="2005" kern="1200">
                <a:solidFill>
                  <a:schemeClr val="tx1"/>
                </a:solidFill>
                <a:latin typeface="+mn-lt"/>
                <a:ea typeface="+mn-ea"/>
                <a:cs typeface="+mn-cs"/>
              </a:defRPr>
            </a:lvl9pPr>
          </a:lstStyle>
          <a:p>
            <a:pPr algn="ctr"/>
            <a:r>
              <a:rPr lang="ja-JP" altLang="en-US" sz="2046" b="1" dirty="0"/>
              <a:t>北摂農業の新たな担い手～新規就農者紹介～</a:t>
            </a:r>
          </a:p>
        </p:txBody>
      </p:sp>
      <p:sp>
        <p:nvSpPr>
          <p:cNvPr id="31" name="正方形/長方形 30">
            <a:extLst>
              <a:ext uri="{FF2B5EF4-FFF2-40B4-BE49-F238E27FC236}">
                <a16:creationId xmlns:a16="http://schemas.microsoft.com/office/drawing/2014/main" id="{76B77EBB-E876-41FC-A4BE-13367AF2AEB8}"/>
              </a:ext>
            </a:extLst>
          </p:cNvPr>
          <p:cNvSpPr/>
          <p:nvPr/>
        </p:nvSpPr>
        <p:spPr>
          <a:xfrm>
            <a:off x="144036" y="4395820"/>
            <a:ext cx="7488167" cy="326954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dirty="0">
              <a:solidFill>
                <a:srgbClr val="FF0000"/>
              </a:solidFill>
            </a:endParaRPr>
          </a:p>
        </p:txBody>
      </p:sp>
      <p:pic>
        <p:nvPicPr>
          <p:cNvPr id="32" name="図 31">
            <a:extLst>
              <a:ext uri="{FF2B5EF4-FFF2-40B4-BE49-F238E27FC236}">
                <a16:creationId xmlns:a16="http://schemas.microsoft.com/office/drawing/2014/main" id="{F0584B80-B7CA-4CC5-986F-A0A5A8A09490}"/>
              </a:ext>
            </a:extLst>
          </p:cNvPr>
          <p:cNvPicPr>
            <a:picLocks noChangeAspect="1"/>
          </p:cNvPicPr>
          <p:nvPr/>
        </p:nvPicPr>
        <p:blipFill rotWithShape="1">
          <a:blip r:embed="rId7"/>
          <a:srcRect l="10697" t="12348" r="14607" b="12957"/>
          <a:stretch/>
        </p:blipFill>
        <p:spPr>
          <a:xfrm>
            <a:off x="332482" y="4877792"/>
            <a:ext cx="2069285" cy="1551964"/>
          </a:xfrm>
          <a:prstGeom prst="rect">
            <a:avLst/>
          </a:prstGeom>
        </p:spPr>
      </p:pic>
      <p:sp>
        <p:nvSpPr>
          <p:cNvPr id="33" name="テキスト ボックス 32">
            <a:extLst>
              <a:ext uri="{FF2B5EF4-FFF2-40B4-BE49-F238E27FC236}">
                <a16:creationId xmlns:a16="http://schemas.microsoft.com/office/drawing/2014/main" id="{74BCE913-F95C-4ED5-BB38-240A28D10217}"/>
              </a:ext>
            </a:extLst>
          </p:cNvPr>
          <p:cNvSpPr txBox="1"/>
          <p:nvPr/>
        </p:nvSpPr>
        <p:spPr>
          <a:xfrm>
            <a:off x="215379" y="4373736"/>
            <a:ext cx="7331333" cy="469103"/>
          </a:xfrm>
          <a:prstGeom prst="rect">
            <a:avLst/>
          </a:prstGeom>
          <a:noFill/>
        </p:spPr>
        <p:txBody>
          <a:bodyPr wrap="square" rtlCol="0">
            <a:spAutoFit/>
          </a:bodyPr>
          <a:lstStyle/>
          <a:p>
            <a:pPr algn="just"/>
            <a:r>
              <a:rPr lang="ja-JP" altLang="en-US" sz="1224" dirty="0">
                <a:latin typeface="HG丸ｺﾞｼｯｸM-PRO" panose="020F0600000000000000" pitchFamily="50" charset="-128"/>
                <a:ea typeface="HG丸ｺﾞｼｯｸM-PRO" panose="020F0600000000000000" pitchFamily="50" charset="-128"/>
              </a:rPr>
              <a:t>　当事務所では、新規就農者の確保・育成に向け取り組んでおり、管内の新規就農者が増えてきています。今回は北摂農業の新たな担い手として、能勢町で頑張る農業者を紹介します。　</a:t>
            </a:r>
            <a:endParaRPr lang="en-US" altLang="ja-JP" sz="1224" dirty="0">
              <a:latin typeface="HG丸ｺﾞｼｯｸM-PRO" panose="020F0600000000000000" pitchFamily="50" charset="-128"/>
              <a:ea typeface="HG丸ｺﾞｼｯｸM-PRO" panose="020F0600000000000000" pitchFamily="50" charset="-128"/>
            </a:endParaRPr>
          </a:p>
        </p:txBody>
      </p:sp>
      <p:sp>
        <p:nvSpPr>
          <p:cNvPr id="34" name="テキスト ボックス 33">
            <a:extLst>
              <a:ext uri="{FF2B5EF4-FFF2-40B4-BE49-F238E27FC236}">
                <a16:creationId xmlns:a16="http://schemas.microsoft.com/office/drawing/2014/main" id="{95C07158-9994-4A41-805B-6655CF4F6EF0}"/>
              </a:ext>
            </a:extLst>
          </p:cNvPr>
          <p:cNvSpPr txBox="1"/>
          <p:nvPr/>
        </p:nvSpPr>
        <p:spPr>
          <a:xfrm>
            <a:off x="308942" y="6416734"/>
            <a:ext cx="2088232" cy="830997"/>
          </a:xfrm>
          <a:prstGeom prst="rect">
            <a:avLst/>
          </a:prstGeom>
          <a:noFill/>
          <a:ln>
            <a:solidFill>
              <a:schemeClr val="tx1"/>
            </a:solidFill>
          </a:ln>
        </p:spPr>
        <p:txBody>
          <a:bodyPr wrap="square" rtlCol="0">
            <a:spAutoFit/>
          </a:bodyPr>
          <a:lstStyle/>
          <a:p>
            <a:pPr algn="ctr"/>
            <a:r>
              <a:rPr lang="ja-JP" altLang="en-US" sz="1200" b="1" dirty="0">
                <a:latin typeface="HG丸ｺﾞｼｯｸM-PRO" panose="020F0600000000000000" pitchFamily="50" charset="-128"/>
                <a:ea typeface="HG丸ｺﾞｼｯｸM-PRO" panose="020F0600000000000000" pitchFamily="50" charset="-128"/>
              </a:rPr>
              <a:t>旭 憲正さん</a:t>
            </a:r>
            <a:endParaRPr lang="en-US" altLang="ja-JP" sz="1200" b="1"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就農年：令和５年</a:t>
            </a:r>
            <a:endParaRPr lang="en-US" altLang="ja-JP" sz="1200" dirty="0">
              <a:latin typeface="HG丸ｺﾞｼｯｸM-PRO" panose="020F0600000000000000" pitchFamily="50" charset="-128"/>
              <a:ea typeface="HG丸ｺﾞｼｯｸM-PRO" panose="020F0600000000000000" pitchFamily="50" charset="-128"/>
            </a:endParaRPr>
          </a:p>
          <a:p>
            <a:pPr marL="0" marR="0" lvl="0" indent="0" algn="l" defTabSz="1018818"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経営作物：</a:t>
            </a:r>
            <a:r>
              <a:rPr lang="ja-JP" altLang="en-US" sz="1200" dirty="0">
                <a:solidFill>
                  <a:prstClr val="black"/>
                </a:solidFill>
                <a:latin typeface="HG丸ｺﾞｼｯｸM-PRO" panose="020F0600000000000000" pitchFamily="50" charset="-128"/>
                <a:ea typeface="HG丸ｺﾞｼｯｸM-PRO" panose="020F0600000000000000" pitchFamily="50" charset="-128"/>
              </a:rPr>
              <a:t>いちご</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018818"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経営規模：</a:t>
            </a:r>
            <a:r>
              <a:rPr lang="ja-JP" altLang="en-US" sz="1200" dirty="0">
                <a:solidFill>
                  <a:prstClr val="black"/>
                </a:solidFill>
                <a:latin typeface="HG丸ｺﾞｼｯｸM-PRO" panose="020F0600000000000000" pitchFamily="50" charset="-128"/>
                <a:ea typeface="HG丸ｺﾞｼｯｸM-PRO" panose="020F0600000000000000" pitchFamily="50" charset="-128"/>
              </a:rPr>
              <a:t>７</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a:t>
            </a:r>
            <a:endParaRPr kumimoji="1" lang="en-US" altLang="ja-JP" sz="12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5" name="テキスト ボックス 34">
            <a:extLst>
              <a:ext uri="{FF2B5EF4-FFF2-40B4-BE49-F238E27FC236}">
                <a16:creationId xmlns:a16="http://schemas.microsoft.com/office/drawing/2014/main" id="{6B83B61B-FA27-44FA-BC16-1B0ADBCBCC75}"/>
              </a:ext>
            </a:extLst>
          </p:cNvPr>
          <p:cNvSpPr txBox="1"/>
          <p:nvPr/>
        </p:nvSpPr>
        <p:spPr>
          <a:xfrm>
            <a:off x="2425121" y="4805784"/>
            <a:ext cx="5070370" cy="2492990"/>
          </a:xfrm>
          <a:prstGeom prst="rect">
            <a:avLst/>
          </a:prstGeom>
          <a:noFill/>
        </p:spPr>
        <p:txBody>
          <a:bodyPr wrap="square" rtlCol="0">
            <a:spAutoFit/>
          </a:bodyPr>
          <a:lstStyle/>
          <a:p>
            <a:r>
              <a:rPr lang="ja-JP" altLang="en-US" sz="1200" b="1" u="sng" dirty="0">
                <a:latin typeface="HG丸ｺﾞｼｯｸM-PRO" panose="020F0600000000000000" pitchFamily="50" charset="-128"/>
                <a:ea typeface="HG丸ｺﾞｼｯｸM-PRO" panose="020F0600000000000000" pitchFamily="50" charset="-128"/>
              </a:rPr>
              <a:t>就農のきっかけは？</a:t>
            </a:r>
            <a:endParaRPr lang="en-US" altLang="ja-JP" sz="1200" b="1" u="sng" dirty="0">
              <a:latin typeface="HG丸ｺﾞｼｯｸM-PRO" panose="020F0600000000000000" pitchFamily="50" charset="-128"/>
              <a:ea typeface="HG丸ｺﾞｼｯｸM-PRO" panose="020F0600000000000000" pitchFamily="50" charset="-128"/>
            </a:endParaRPr>
          </a:p>
          <a:p>
            <a:r>
              <a:rPr lang="ja-JP" altLang="en-US" sz="1200" dirty="0">
                <a:solidFill>
                  <a:srgbClr val="FF0000"/>
                </a:solidFill>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家族のぶどう栽培を手伝っているうちに、農産物を生産する楽しさに気づきました。そんなときにいちごのスタートアカデミーが開講されることを知り、受講したことをきっかけに、就農を目指しました。</a:t>
            </a:r>
            <a:endParaRPr lang="en-US" altLang="ja-JP" sz="1200" dirty="0">
              <a:solidFill>
                <a:srgbClr val="FF0000"/>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sz="1200" b="1" u="sng" dirty="0">
                <a:latin typeface="HG丸ｺﾞｼｯｸM-PRO" panose="020F0600000000000000" pitchFamily="50" charset="-128"/>
                <a:ea typeface="HG丸ｺﾞｼｯｸM-PRO" panose="020F0600000000000000" pitchFamily="50" charset="-128"/>
              </a:rPr>
              <a:t>力を入れていることは？</a:t>
            </a:r>
            <a:endParaRPr lang="en-US" altLang="ja-JP" sz="1200" b="1" u="sng" dirty="0">
              <a:latin typeface="HG丸ｺﾞｼｯｸM-PRO" panose="020F0600000000000000" pitchFamily="50" charset="-128"/>
              <a:ea typeface="HG丸ｺﾞｼｯｸM-PRO" panose="020F0600000000000000" pitchFamily="50" charset="-128"/>
            </a:endParaRPr>
          </a:p>
          <a:p>
            <a:r>
              <a:rPr lang="ja-JP" altLang="en-US" sz="1200" dirty="0">
                <a:solidFill>
                  <a:srgbClr val="FF0000"/>
                </a:solidFill>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自然相手なので栽培がうまくいかないこともありますが、対策を考えながら、トライアンドエラーを繰り返して、設備や技術をアップデートしていくことです。</a:t>
            </a:r>
            <a:endParaRPr lang="en-US" altLang="ja-JP" sz="120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200" b="1" u="sng" dirty="0">
                <a:latin typeface="HG丸ｺﾞｼｯｸM-PRO" panose="020F0600000000000000" pitchFamily="50" charset="-128"/>
                <a:ea typeface="HG丸ｺﾞｼｯｸM-PRO" panose="020F0600000000000000" pitchFamily="50" charset="-128"/>
              </a:rPr>
              <a:t>今後の目標は？</a:t>
            </a:r>
            <a:endParaRPr lang="en-US" altLang="ja-JP" sz="1200" b="1" u="sng" dirty="0">
              <a:latin typeface="HG丸ｺﾞｼｯｸM-PRO" panose="020F0600000000000000" pitchFamily="50" charset="-128"/>
              <a:ea typeface="HG丸ｺﾞｼｯｸM-PRO" panose="020F0600000000000000" pitchFamily="50" charset="-128"/>
            </a:endParaRPr>
          </a:p>
          <a:p>
            <a:pPr algn="just"/>
            <a:r>
              <a:rPr lang="ja-JP" altLang="en-US" sz="1200" b="1"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一株一株しっかりと面倒を見ながら、自分の栽培技術を高め、収量・品質を上げていきたいと考えています。おいしいいちごを食べてもらえるようにさらに頑張っていきたいです。</a:t>
            </a:r>
            <a:endParaRPr lang="en-US" altLang="ja-JP" sz="1200"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36" name="図 35">
            <a:extLst>
              <a:ext uri="{FF2B5EF4-FFF2-40B4-BE49-F238E27FC236}">
                <a16:creationId xmlns:a16="http://schemas.microsoft.com/office/drawing/2014/main" id="{580AA871-D732-44F0-AD41-B1D1F5582AAC}"/>
              </a:ext>
            </a:extLst>
          </p:cNvPr>
          <p:cNvPicPr>
            <a:picLocks noChangeAspect="1"/>
          </p:cNvPicPr>
          <p:nvPr/>
        </p:nvPicPr>
        <p:blipFill>
          <a:blip r:embed="rId8"/>
          <a:stretch>
            <a:fillRect/>
          </a:stretch>
        </p:blipFill>
        <p:spPr>
          <a:xfrm>
            <a:off x="6517523" y="356085"/>
            <a:ext cx="1011848" cy="426312"/>
          </a:xfrm>
          <a:prstGeom prst="rect">
            <a:avLst/>
          </a:prstGeom>
        </p:spPr>
      </p:pic>
      <p:pic>
        <p:nvPicPr>
          <p:cNvPr id="39" name="図 38">
            <a:extLst>
              <a:ext uri="{FF2B5EF4-FFF2-40B4-BE49-F238E27FC236}">
                <a16:creationId xmlns:a16="http://schemas.microsoft.com/office/drawing/2014/main" id="{BEE0039A-06CF-4E94-A672-EBD9ADE45DD0}"/>
              </a:ext>
            </a:extLst>
          </p:cNvPr>
          <p:cNvPicPr>
            <a:picLocks noChangeAspect="1"/>
          </p:cNvPicPr>
          <p:nvPr/>
        </p:nvPicPr>
        <p:blipFill>
          <a:blip r:embed="rId9"/>
          <a:stretch>
            <a:fillRect/>
          </a:stretch>
        </p:blipFill>
        <p:spPr>
          <a:xfrm>
            <a:off x="215379" y="394841"/>
            <a:ext cx="805038" cy="379735"/>
          </a:xfrm>
          <a:prstGeom prst="rect">
            <a:avLst/>
          </a:prstGeom>
        </p:spPr>
      </p:pic>
      <p:sp>
        <p:nvSpPr>
          <p:cNvPr id="47" name="テキスト ボックス 46">
            <a:extLst>
              <a:ext uri="{FF2B5EF4-FFF2-40B4-BE49-F238E27FC236}">
                <a16:creationId xmlns:a16="http://schemas.microsoft.com/office/drawing/2014/main" id="{AD828692-E06F-4654-8568-E9B6D3C62D67}"/>
              </a:ext>
            </a:extLst>
          </p:cNvPr>
          <p:cNvSpPr txBox="1"/>
          <p:nvPr/>
        </p:nvSpPr>
        <p:spPr>
          <a:xfrm>
            <a:off x="314844" y="7239359"/>
            <a:ext cx="7180648" cy="469103"/>
          </a:xfrm>
          <a:prstGeom prst="rect">
            <a:avLst/>
          </a:prstGeom>
          <a:noFill/>
        </p:spPr>
        <p:txBody>
          <a:bodyPr wrap="square" rtlCol="0">
            <a:spAutoFit/>
          </a:bodyPr>
          <a:lstStyle/>
          <a:p>
            <a:pPr algn="just"/>
            <a:r>
              <a:rPr lang="ja-JP" altLang="en-US" sz="1224" dirty="0">
                <a:latin typeface="HG丸ｺﾞｼｯｸM-PRO" panose="020F0600000000000000" pitchFamily="50" charset="-128"/>
                <a:ea typeface="HG丸ｺﾞｼｯｸM-PRO" panose="020F0600000000000000" pitchFamily="50" charset="-128"/>
              </a:rPr>
              <a:t>　農の普及課では、今後も巡回指導等を通じて、管内で頑張る農業者の栽培技術向上・所得向上に取り組んでいきます。</a:t>
            </a:r>
            <a:endParaRPr lang="en-US" altLang="ja-JP" sz="1224"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9270495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4B6B6"/>
        </a:solidFill>
        <a:ln>
          <a:noFill/>
        </a:ln>
      </a:spPr>
      <a:bodyPr rtlCol="0" anchor="ctr"/>
      <a:lstStyle>
        <a:defPPr algn="ctr">
          <a:defRPr sz="1285"/>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8879</TotalTime>
  <Words>1308</Words>
  <Application>Microsoft Office PowerPoint</Application>
  <PresentationFormat>ユーザー設定</PresentationFormat>
  <Paragraphs>78</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AR P丸ゴシック体M</vt:lpstr>
      <vt:lpstr>HGP創英角ﾎﾟｯﾌﾟ体</vt:lpstr>
      <vt:lpstr>HG丸ｺﾞｼｯｸM-PRO</vt:lpstr>
      <vt:lpstr>HG創英角ﾎﾟｯﾌﾟ体</vt:lpstr>
      <vt:lpstr>ＭＳ Ｐゴシック</vt:lpstr>
      <vt:lpstr>Arial</vt:lpstr>
      <vt:lpstr>Calibri</vt:lpstr>
      <vt:lpstr>Office ​​テーマ</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嶋本　さつき</cp:lastModifiedBy>
  <cp:revision>806</cp:revision>
  <cp:lastPrinted>2025-10-24T04:13:16Z</cp:lastPrinted>
  <dcterms:created xsi:type="dcterms:W3CDTF">2014-06-04T02:50:05Z</dcterms:created>
  <dcterms:modified xsi:type="dcterms:W3CDTF">2025-11-06T01:42:15Z</dcterms:modified>
</cp:coreProperties>
</file>