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9" r:id="rId1"/>
    <p:sldMasterId id="2147483701" r:id="rId2"/>
  </p:sldMasterIdLst>
  <p:notesMasterIdLst>
    <p:notesMasterId r:id="rId36"/>
  </p:notesMasterIdLst>
  <p:handoutMasterIdLst>
    <p:handoutMasterId r:id="rId37"/>
  </p:handoutMasterIdLst>
  <p:sldIdLst>
    <p:sldId id="256" r:id="rId3"/>
    <p:sldId id="257" r:id="rId4"/>
    <p:sldId id="300" r:id="rId5"/>
    <p:sldId id="301" r:id="rId6"/>
    <p:sldId id="282" r:id="rId7"/>
    <p:sldId id="284" r:id="rId8"/>
    <p:sldId id="312" r:id="rId9"/>
    <p:sldId id="313" r:id="rId10"/>
    <p:sldId id="285" r:id="rId11"/>
    <p:sldId id="315" r:id="rId12"/>
    <p:sldId id="286" r:id="rId13"/>
    <p:sldId id="287" r:id="rId14"/>
    <p:sldId id="288" r:id="rId15"/>
    <p:sldId id="303" r:id="rId16"/>
    <p:sldId id="304" r:id="rId17"/>
    <p:sldId id="305" r:id="rId18"/>
    <p:sldId id="306" r:id="rId19"/>
    <p:sldId id="307" r:id="rId20"/>
    <p:sldId id="308" r:id="rId21"/>
    <p:sldId id="309" r:id="rId22"/>
    <p:sldId id="310" r:id="rId23"/>
    <p:sldId id="289" r:id="rId24"/>
    <p:sldId id="290" r:id="rId25"/>
    <p:sldId id="291" r:id="rId26"/>
    <p:sldId id="311" r:id="rId27"/>
    <p:sldId id="292" r:id="rId28"/>
    <p:sldId id="293" r:id="rId29"/>
    <p:sldId id="294" r:id="rId30"/>
    <p:sldId id="295" r:id="rId31"/>
    <p:sldId id="302" r:id="rId32"/>
    <p:sldId id="296" r:id="rId33"/>
    <p:sldId id="297" r:id="rId34"/>
    <p:sldId id="314" r:id="rId35"/>
  </p:sldIdLst>
  <p:sldSz cx="12192000" cy="6858000"/>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FFFF"/>
    <a:srgbClr val="FFCCCC"/>
    <a:srgbClr val="FFCCFF"/>
    <a:srgbClr val="FF66FF"/>
    <a:srgbClr val="FF99FF"/>
    <a:srgbClr val="EC5EC7"/>
    <a:srgbClr val="E466DB"/>
    <a:srgbClr val="CC00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1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G0000sv0ns101\d10161$\doc\0200_&#25512;&#36914;&#35506;\0600_&#22320;&#29987;&#22320;&#28040;&#25512;&#36914;&#12464;&#12523;&#12540;&#12503;\0004_&#22290;&#33464;&#65332;\2%20&#22290;&#33464;\01%20&#22290;&#33464;&#20840;&#33324;&#65288;&#21697;&#30446;&#12434;&#12414;&#12383;&#12364;&#12427;&#26696;&#20214;&#65289;\01%20&#22290;&#33464;&#12381;&#12398;&#20182;\R07\&#12464;&#12525;&#12540;&#12450;&#12483;&#12503;&#12503;&#12521;&#12531;\25.06.25.&#12464;&#12525;&#12540;&#12450;&#12483;&#12503;&#12503;&#12521;&#12531;&#21697;&#30446;&#21029;&#12395;&#25972;&#29702;\&#12406;&#12393;&#1235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oleObject" Target="file:///\\G0000sv0ns101\d10161$\doc\0200_&#25512;&#36914;&#35506;\0600_&#22320;&#29987;&#22320;&#28040;&#25512;&#36914;&#12464;&#12523;&#12540;&#12503;\0004_&#22290;&#33464;&#65332;\2%20&#22290;&#33464;\01%20&#22290;&#33464;&#20840;&#33324;&#65288;&#21697;&#30446;&#12434;&#12414;&#12383;&#12364;&#12427;&#26696;&#20214;&#65289;\01%20&#22290;&#33464;&#12381;&#12398;&#20182;\R07\&#12464;&#12525;&#12540;&#12450;&#12483;&#12503;&#12503;&#12521;&#12531;\25.06.26.&#21697;&#30446;&#21029;&#12414;&#12392;&#12417;\&#12356;&#12385;&#12372;\&#12356;&#12385;&#12372;.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G0000sv0ns101\d10161$\doc\0200_&#25512;&#36914;&#35506;\0600_&#22320;&#29987;&#22320;&#28040;&#25512;&#36914;&#12464;&#12523;&#12540;&#12503;\0004_&#22290;&#33464;&#65332;\2%20&#22290;&#33464;\01%20&#22290;&#33464;&#20840;&#33324;&#65288;&#21697;&#30446;&#12434;&#12414;&#12383;&#12364;&#12427;&#26696;&#20214;&#65289;\01%20&#22290;&#33464;&#12381;&#12398;&#20182;\R07\&#12464;&#12525;&#12540;&#12450;&#12483;&#12503;&#12503;&#12521;&#12531;\25.06.26.&#21697;&#30446;&#21029;&#12414;&#12392;&#12417;\&#12356;&#12385;&#12372;\&#12356;&#12385;&#12372;.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253075339362631"/>
          <c:y val="0.18486912665328598"/>
          <c:w val="0.37281153402802075"/>
          <c:h val="0.6691114198960425"/>
        </c:manualLayout>
      </c:layout>
      <c:pieChart>
        <c:varyColors val="1"/>
        <c:ser>
          <c:idx val="0"/>
          <c:order val="0"/>
          <c:tx>
            <c:strRef>
              <c:f>就農者の出身!$B$6</c:f>
              <c:strCache>
                <c:ptCount val="1"/>
                <c:pt idx="0">
                  <c:v>いちご</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67-40A4-ADCF-81AEFF8EF6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67-40A4-ADCF-81AEFF8EF6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467-40A4-ADCF-81AEFF8EF6AC}"/>
              </c:ext>
            </c:extLst>
          </c:dPt>
          <c:dLbls>
            <c:dLbl>
              <c:idx val="0"/>
              <c:layout>
                <c:manualLayout>
                  <c:x val="6.8462301644195422E-2"/>
                  <c:y val="5.4814265863825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67-40A4-ADCF-81AEFF8EF6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就農者の出身!$C$6:$E$6</c:f>
              <c:numCache>
                <c:formatCode>General</c:formatCode>
                <c:ptCount val="3"/>
                <c:pt idx="0">
                  <c:v>0</c:v>
                </c:pt>
                <c:pt idx="1">
                  <c:v>10</c:v>
                </c:pt>
                <c:pt idx="2">
                  <c:v>2</c:v>
                </c:pt>
              </c:numCache>
            </c:numRef>
          </c:val>
          <c:extLst>
            <c:ext xmlns:c16="http://schemas.microsoft.com/office/drawing/2014/chart" uri="{C3380CC4-5D6E-409C-BE32-E72D297353CC}">
              <c16:uniqueId val="{00000006-8467-40A4-ADCF-81AEFF8EF6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ea"/>
                <a:ea typeface="+mn-ea"/>
                <a:cs typeface="+mn-cs"/>
              </a:defRPr>
            </a:pPr>
            <a:r>
              <a:rPr lang="ja-JP" altLang="en-US" sz="1800" b="1" dirty="0">
                <a:latin typeface="+mn-ea"/>
                <a:ea typeface="+mn-ea"/>
              </a:rPr>
              <a:t>ぶどう販売額推移</a:t>
            </a:r>
            <a:endParaRPr lang="ja-JP" sz="1800" b="1" dirty="0">
              <a:latin typeface="+mn-ea"/>
              <a:ea typeface="+mn-ea"/>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barChart>
        <c:barDir val="col"/>
        <c:grouping val="clustered"/>
        <c:varyColors val="0"/>
        <c:ser>
          <c:idx val="0"/>
          <c:order val="0"/>
          <c:spPr>
            <a:solidFill>
              <a:schemeClr val="accent1"/>
            </a:solidFill>
            <a:ln>
              <a:solidFill>
                <a:schemeClr val="bg1">
                  <a:lumMod val="50000"/>
                </a:schemeClr>
              </a:solid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D779-45FE-B730-36C07B26F438}"/>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D779-45FE-B730-36C07B26F43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①金額!$I$2:$O$2</c:f>
              <c:strCache>
                <c:ptCount val="7"/>
                <c:pt idx="0">
                  <c:v>R2</c:v>
                </c:pt>
                <c:pt idx="1">
                  <c:v>R3</c:v>
                </c:pt>
                <c:pt idx="2">
                  <c:v>R4</c:v>
                </c:pt>
                <c:pt idx="3">
                  <c:v>R5</c:v>
                </c:pt>
                <c:pt idx="4">
                  <c:v>R6</c:v>
                </c:pt>
                <c:pt idx="6">
                  <c:v>R8（目標）</c:v>
                </c:pt>
              </c:strCache>
            </c:strRef>
          </c:cat>
          <c:val>
            <c:numRef>
              <c:f>①金額!$I$23:$O$23</c:f>
              <c:numCache>
                <c:formatCode>#,##0_ </c:formatCode>
                <c:ptCount val="7"/>
                <c:pt idx="0">
                  <c:v>44600</c:v>
                </c:pt>
                <c:pt idx="1">
                  <c:v>48750</c:v>
                </c:pt>
                <c:pt idx="2">
                  <c:v>50580</c:v>
                </c:pt>
                <c:pt idx="3">
                  <c:v>52460</c:v>
                </c:pt>
                <c:pt idx="4">
                  <c:v>53207</c:v>
                </c:pt>
                <c:pt idx="6" formatCode="#,##0_);[Red]\(#,##0\)">
                  <c:v>60000</c:v>
                </c:pt>
              </c:numCache>
            </c:numRef>
          </c:val>
          <c:extLst>
            <c:ext xmlns:c16="http://schemas.microsoft.com/office/drawing/2014/chart" uri="{C3380CC4-5D6E-409C-BE32-E72D297353CC}">
              <c16:uniqueId val="{00000000-D779-45FE-B730-36C07B26F438}"/>
            </c:ext>
          </c:extLst>
        </c:ser>
        <c:dLbls>
          <c:dLblPos val="outEnd"/>
          <c:showLegendKey val="0"/>
          <c:showVal val="1"/>
          <c:showCatName val="0"/>
          <c:showSerName val="0"/>
          <c:showPercent val="0"/>
          <c:showBubbleSize val="0"/>
        </c:dLbls>
        <c:gapWidth val="219"/>
        <c:overlap val="-27"/>
        <c:axId val="1302661232"/>
        <c:axId val="1302659568"/>
      </c:barChart>
      <c:catAx>
        <c:axId val="13026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59568"/>
        <c:crosses val="autoZero"/>
        <c:auto val="1"/>
        <c:lblAlgn val="ctr"/>
        <c:lblOffset val="100"/>
        <c:noMultiLvlLbl val="0"/>
      </c:catAx>
      <c:valAx>
        <c:axId val="1302659568"/>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ea"/>
                <a:ea typeface="+mn-ea"/>
                <a:cs typeface="+mn-cs"/>
              </a:defRPr>
            </a:pPr>
            <a:r>
              <a:rPr lang="ja-JP" altLang="en-US" sz="1600" b="1">
                <a:latin typeface="+mn-ea"/>
                <a:ea typeface="+mn-ea"/>
              </a:rPr>
              <a:t>経営体あたり販売額（万円</a:t>
            </a:r>
            <a:r>
              <a:rPr lang="en-US" altLang="ja-JP" sz="1600" b="1">
                <a:latin typeface="+mn-ea"/>
                <a:ea typeface="+mn-ea"/>
              </a:rPr>
              <a:t>/</a:t>
            </a:r>
            <a:r>
              <a:rPr lang="ja-JP" altLang="en-US" sz="1600" b="1">
                <a:latin typeface="+mn-ea"/>
                <a:ea typeface="+mn-ea"/>
              </a:rPr>
              <a:t>経営体）</a:t>
            </a:r>
            <a:endParaRPr lang="ja-JP" sz="1600" b="1">
              <a:latin typeface="+mn-ea"/>
              <a:ea typeface="+mn-ea"/>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ea"/>
              <a:ea typeface="+mn-ea"/>
              <a:cs typeface="+mn-cs"/>
            </a:defRPr>
          </a:pPr>
          <a:endParaRPr lang="ja-JP"/>
        </a:p>
      </c:txPr>
    </c:title>
    <c:autoTitleDeleted val="0"/>
    <c:plotArea>
      <c:layout/>
      <c:barChart>
        <c:barDir val="col"/>
        <c:grouping val="clustered"/>
        <c:varyColors val="0"/>
        <c:ser>
          <c:idx val="0"/>
          <c:order val="0"/>
          <c:tx>
            <c:v>中央値</c:v>
          </c:tx>
          <c:spPr>
            <a:solidFill>
              <a:schemeClr val="accent1"/>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6-1983-40D9-828A-94BF01DA563A}"/>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4-1983-40D9-828A-94BF01DA563A}"/>
                </c:ext>
              </c:extLst>
            </c:dLbl>
            <c:dLbl>
              <c:idx val="5"/>
              <c:delete val="1"/>
              <c:extLst>
                <c:ext xmlns:c15="http://schemas.microsoft.com/office/drawing/2012/chart" uri="{CE6537A1-D6FC-4f65-9D91-7224C49458BB}"/>
                <c:ext xmlns:c16="http://schemas.microsoft.com/office/drawing/2014/chart" uri="{C3380CC4-5D6E-409C-BE32-E72D297353CC}">
                  <c16:uniqueId val="{00000000-1983-40D9-828A-94BF01DA5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①金額!$D$2:$J$2</c:f>
              <c:strCache>
                <c:ptCount val="7"/>
                <c:pt idx="0">
                  <c:v>R2</c:v>
                </c:pt>
                <c:pt idx="1">
                  <c:v>R3</c:v>
                </c:pt>
                <c:pt idx="2">
                  <c:v>R4</c:v>
                </c:pt>
                <c:pt idx="3">
                  <c:v>R5</c:v>
                </c:pt>
                <c:pt idx="4">
                  <c:v>R6</c:v>
                </c:pt>
                <c:pt idx="6">
                  <c:v>R8（目標）</c:v>
                </c:pt>
              </c:strCache>
            </c:strRef>
          </c:cat>
          <c:val>
            <c:numRef>
              <c:f>①金額!$D$24:$J$24</c:f>
              <c:numCache>
                <c:formatCode>#,##0_ </c:formatCode>
                <c:ptCount val="7"/>
                <c:pt idx="0">
                  <c:v>1350</c:v>
                </c:pt>
                <c:pt idx="1">
                  <c:v>1425</c:v>
                </c:pt>
                <c:pt idx="2">
                  <c:v>1550</c:v>
                </c:pt>
                <c:pt idx="3">
                  <c:v>1600</c:v>
                </c:pt>
                <c:pt idx="4">
                  <c:v>1755</c:v>
                </c:pt>
                <c:pt idx="5">
                  <c:v>0</c:v>
                </c:pt>
                <c:pt idx="6">
                  <c:v>1850</c:v>
                </c:pt>
              </c:numCache>
            </c:numRef>
          </c:val>
          <c:extLst>
            <c:ext xmlns:c16="http://schemas.microsoft.com/office/drawing/2014/chart" uri="{C3380CC4-5D6E-409C-BE32-E72D297353CC}">
              <c16:uniqueId val="{00000001-1983-40D9-828A-94BF01DA563A}"/>
            </c:ext>
          </c:extLst>
        </c:ser>
        <c:ser>
          <c:idx val="1"/>
          <c:order val="1"/>
          <c:tx>
            <c:v>平均値</c:v>
          </c:tx>
          <c:spPr>
            <a:solidFill>
              <a:schemeClr val="accent2"/>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5-1983-40D9-828A-94BF01DA563A}"/>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1983-40D9-828A-94BF01DA5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①金額!$D$25:$J$25</c:f>
              <c:numCache>
                <c:formatCode>#,##0_ </c:formatCode>
                <c:ptCount val="7"/>
                <c:pt idx="0">
                  <c:v>2230</c:v>
                </c:pt>
                <c:pt idx="1">
                  <c:v>2437.5</c:v>
                </c:pt>
                <c:pt idx="2">
                  <c:v>2529</c:v>
                </c:pt>
                <c:pt idx="3">
                  <c:v>2623</c:v>
                </c:pt>
                <c:pt idx="4">
                  <c:v>2660.35</c:v>
                </c:pt>
                <c:pt idx="6" formatCode="#,##0_);[Red]\(#,##0\)">
                  <c:v>3000</c:v>
                </c:pt>
              </c:numCache>
            </c:numRef>
          </c:val>
          <c:extLst>
            <c:ext xmlns:c16="http://schemas.microsoft.com/office/drawing/2014/chart" uri="{C3380CC4-5D6E-409C-BE32-E72D297353CC}">
              <c16:uniqueId val="{00000002-1983-40D9-828A-94BF01DA563A}"/>
            </c:ext>
          </c:extLst>
        </c:ser>
        <c:dLbls>
          <c:dLblPos val="outEnd"/>
          <c:showLegendKey val="0"/>
          <c:showVal val="1"/>
          <c:showCatName val="0"/>
          <c:showSerName val="0"/>
          <c:showPercent val="0"/>
          <c:showBubbleSize val="0"/>
        </c:dLbls>
        <c:gapWidth val="219"/>
        <c:overlap val="-27"/>
        <c:axId val="1302661232"/>
        <c:axId val="1302659568"/>
      </c:barChart>
      <c:catAx>
        <c:axId val="13026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59568"/>
        <c:crosses val="autoZero"/>
        <c:auto val="1"/>
        <c:lblAlgn val="ctr"/>
        <c:lblOffset val="100"/>
        <c:noMultiLvlLbl val="0"/>
      </c:catAx>
      <c:valAx>
        <c:axId val="1302659568"/>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61232"/>
        <c:crosses val="autoZero"/>
        <c:crossBetween val="between"/>
      </c:valAx>
      <c:spPr>
        <a:noFill/>
        <a:ln>
          <a:noFill/>
        </a:ln>
        <a:effectLst/>
      </c:spPr>
    </c:plotArea>
    <c:legend>
      <c:legendPos val="r"/>
      <c:layout>
        <c:manualLayout>
          <c:xMode val="edge"/>
          <c:yMode val="edge"/>
          <c:x val="0.87123687664041993"/>
          <c:y val="0.22356034093770991"/>
          <c:w val="0.12218417599115899"/>
          <c:h val="0.175644832941571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ea"/>
                <a:ea typeface="+mn-ea"/>
                <a:cs typeface="+mn-cs"/>
              </a:defRPr>
            </a:pPr>
            <a:r>
              <a:rPr lang="ja-JP" sz="1800" b="1" dirty="0">
                <a:latin typeface="+mn-ea"/>
                <a:ea typeface="+mn-ea"/>
              </a:rPr>
              <a:t>きくな販売額</a:t>
            </a:r>
            <a:r>
              <a:rPr lang="ja-JP" altLang="en-US" sz="1800" b="1" dirty="0">
                <a:latin typeface="+mn-ea"/>
                <a:ea typeface="+mn-ea"/>
              </a:rPr>
              <a:t>推移</a:t>
            </a:r>
            <a:endParaRPr lang="ja-JP" sz="1800" b="1" dirty="0">
              <a:latin typeface="+mn-ea"/>
              <a:ea typeface="+mn-ea"/>
            </a:endParaRPr>
          </a:p>
        </c:rich>
      </c:tx>
      <c:layout>
        <c:manualLayout>
          <c:xMode val="edge"/>
          <c:yMode val="edge"/>
          <c:x val="0.29116823928900926"/>
          <c:y val="4.510725185956015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ea"/>
              <a:ea typeface="+mn-ea"/>
              <a:cs typeface="+mn-cs"/>
            </a:defRPr>
          </a:pPr>
          <a:endParaRPr lang="ja-JP"/>
        </a:p>
      </c:txPr>
    </c:title>
    <c:autoTitleDeleted val="0"/>
    <c:plotArea>
      <c:layout>
        <c:manualLayout>
          <c:layoutTarget val="inner"/>
          <c:xMode val="edge"/>
          <c:yMode val="edge"/>
          <c:x val="0.1507322257911794"/>
          <c:y val="0.2052460096502739"/>
          <c:w val="0.63282573203287429"/>
          <c:h val="0.59859452260077795"/>
        </c:manualLayout>
      </c:layout>
      <c:lineChart>
        <c:grouping val="standard"/>
        <c:varyColors val="0"/>
        <c:ser>
          <c:idx val="2"/>
          <c:order val="0"/>
          <c:tx>
            <c:strRef>
              <c:f>きくな整理!$A$5</c:f>
              <c:strCache>
                <c:ptCount val="1"/>
                <c:pt idx="0">
                  <c:v>JAいずみの</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きくな整理!$D$2:$J$2</c:f>
              <c:strCache>
                <c:ptCount val="7"/>
                <c:pt idx="0">
                  <c:v>R2</c:v>
                </c:pt>
                <c:pt idx="1">
                  <c:v>R3</c:v>
                </c:pt>
                <c:pt idx="2">
                  <c:v>R4</c:v>
                </c:pt>
                <c:pt idx="3">
                  <c:v>R5</c:v>
                </c:pt>
                <c:pt idx="4">
                  <c:v>R6</c:v>
                </c:pt>
                <c:pt idx="5">
                  <c:v>R7</c:v>
                </c:pt>
                <c:pt idx="6">
                  <c:v>R8(目標)</c:v>
                </c:pt>
              </c:strCache>
            </c:strRef>
          </c:cat>
          <c:val>
            <c:numRef>
              <c:f>きくな整理!$D$5:$H$5</c:f>
              <c:numCache>
                <c:formatCode>General</c:formatCode>
                <c:ptCount val="5"/>
                <c:pt idx="0">
                  <c:v>179145923</c:v>
                </c:pt>
                <c:pt idx="1">
                  <c:v>178392560</c:v>
                </c:pt>
                <c:pt idx="2">
                  <c:v>183905515</c:v>
                </c:pt>
                <c:pt idx="3">
                  <c:v>180642384</c:v>
                </c:pt>
                <c:pt idx="4">
                  <c:v>202237726</c:v>
                </c:pt>
              </c:numCache>
            </c:numRef>
          </c:val>
          <c:smooth val="0"/>
          <c:extLst>
            <c:ext xmlns:c16="http://schemas.microsoft.com/office/drawing/2014/chart" uri="{C3380CC4-5D6E-409C-BE32-E72D297353CC}">
              <c16:uniqueId val="{00000000-9E97-4F30-A327-2D5CD35558C6}"/>
            </c:ext>
          </c:extLst>
        </c:ser>
        <c:ser>
          <c:idx val="1"/>
          <c:order val="1"/>
          <c:tx>
            <c:strRef>
              <c:f>きくな整理!$A$4</c:f>
              <c:strCache>
                <c:ptCount val="1"/>
                <c:pt idx="0">
                  <c:v>JA大阪泉州</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きくな整理!$D$2:$J$2</c:f>
              <c:strCache>
                <c:ptCount val="7"/>
                <c:pt idx="0">
                  <c:v>R2</c:v>
                </c:pt>
                <c:pt idx="1">
                  <c:v>R3</c:v>
                </c:pt>
                <c:pt idx="2">
                  <c:v>R4</c:v>
                </c:pt>
                <c:pt idx="3">
                  <c:v>R5</c:v>
                </c:pt>
                <c:pt idx="4">
                  <c:v>R6</c:v>
                </c:pt>
                <c:pt idx="5">
                  <c:v>R7</c:v>
                </c:pt>
                <c:pt idx="6">
                  <c:v>R8(目標)</c:v>
                </c:pt>
              </c:strCache>
            </c:strRef>
          </c:cat>
          <c:val>
            <c:numRef>
              <c:f>きくな整理!$D$4:$H$4</c:f>
              <c:numCache>
                <c:formatCode>General</c:formatCode>
                <c:ptCount val="5"/>
                <c:pt idx="0">
                  <c:v>113741560</c:v>
                </c:pt>
                <c:pt idx="1">
                  <c:v>106627130</c:v>
                </c:pt>
                <c:pt idx="2">
                  <c:v>99222490</c:v>
                </c:pt>
                <c:pt idx="3">
                  <c:v>99473560</c:v>
                </c:pt>
                <c:pt idx="4">
                  <c:v>101751385</c:v>
                </c:pt>
              </c:numCache>
            </c:numRef>
          </c:val>
          <c:smooth val="0"/>
          <c:extLst>
            <c:ext xmlns:c16="http://schemas.microsoft.com/office/drawing/2014/chart" uri="{C3380CC4-5D6E-409C-BE32-E72D297353CC}">
              <c16:uniqueId val="{00000001-9E97-4F30-A327-2D5CD35558C6}"/>
            </c:ext>
          </c:extLst>
        </c:ser>
        <c:ser>
          <c:idx val="0"/>
          <c:order val="2"/>
          <c:tx>
            <c:strRef>
              <c:f>きくな整理!$A$6</c:f>
              <c:strCache>
                <c:ptCount val="1"/>
                <c:pt idx="0">
                  <c:v>JA堺市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きくな整理!$D$2:$J$2</c:f>
              <c:strCache>
                <c:ptCount val="7"/>
                <c:pt idx="0">
                  <c:v>R2</c:v>
                </c:pt>
                <c:pt idx="1">
                  <c:v>R3</c:v>
                </c:pt>
                <c:pt idx="2">
                  <c:v>R4</c:v>
                </c:pt>
                <c:pt idx="3">
                  <c:v>R5</c:v>
                </c:pt>
                <c:pt idx="4">
                  <c:v>R6</c:v>
                </c:pt>
                <c:pt idx="5">
                  <c:v>R7</c:v>
                </c:pt>
                <c:pt idx="6">
                  <c:v>R8(目標)</c:v>
                </c:pt>
              </c:strCache>
            </c:strRef>
          </c:cat>
          <c:val>
            <c:numRef>
              <c:f>きくな整理!$D$6:$H$6</c:f>
              <c:numCache>
                <c:formatCode>General</c:formatCode>
                <c:ptCount val="5"/>
                <c:pt idx="0">
                  <c:v>11705895</c:v>
                </c:pt>
                <c:pt idx="1">
                  <c:v>15949561</c:v>
                </c:pt>
                <c:pt idx="2">
                  <c:v>18680722</c:v>
                </c:pt>
                <c:pt idx="3">
                  <c:v>20503000</c:v>
                </c:pt>
                <c:pt idx="4">
                  <c:v>18468480.201484527</c:v>
                </c:pt>
              </c:numCache>
            </c:numRef>
          </c:val>
          <c:smooth val="0"/>
          <c:extLst>
            <c:ext xmlns:c16="http://schemas.microsoft.com/office/drawing/2014/chart" uri="{C3380CC4-5D6E-409C-BE32-E72D297353CC}">
              <c16:uniqueId val="{00000002-9E97-4F30-A327-2D5CD35558C6}"/>
            </c:ext>
          </c:extLst>
        </c:ser>
        <c:ser>
          <c:idx val="3"/>
          <c:order val="3"/>
          <c:tx>
            <c:v>A</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きくな整理!$D$7:$H$7</c:f>
              <c:numCache>
                <c:formatCode>General</c:formatCode>
                <c:ptCount val="5"/>
                <c:pt idx="0">
                  <c:v>12680000</c:v>
                </c:pt>
                <c:pt idx="1">
                  <c:v>14500000</c:v>
                </c:pt>
                <c:pt idx="2">
                  <c:v>6740750</c:v>
                </c:pt>
                <c:pt idx="3">
                  <c:v>7342773</c:v>
                </c:pt>
                <c:pt idx="4">
                  <c:v>6288000</c:v>
                </c:pt>
              </c:numCache>
            </c:numRef>
          </c:val>
          <c:smooth val="0"/>
          <c:extLst>
            <c:ext xmlns:c16="http://schemas.microsoft.com/office/drawing/2014/chart" uri="{C3380CC4-5D6E-409C-BE32-E72D297353CC}">
              <c16:uniqueId val="{00000003-9E97-4F30-A327-2D5CD35558C6}"/>
            </c:ext>
          </c:extLst>
        </c:ser>
        <c:ser>
          <c:idx val="4"/>
          <c:order val="4"/>
          <c:tx>
            <c:v>B</c:v>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きくな整理!$D$8:$H$8</c:f>
              <c:numCache>
                <c:formatCode>General</c:formatCode>
                <c:ptCount val="5"/>
                <c:pt idx="0">
                  <c:v>0</c:v>
                </c:pt>
                <c:pt idx="1">
                  <c:v>0</c:v>
                </c:pt>
                <c:pt idx="2">
                  <c:v>0</c:v>
                </c:pt>
                <c:pt idx="3">
                  <c:v>163110</c:v>
                </c:pt>
                <c:pt idx="4">
                  <c:v>673522.31353299483</c:v>
                </c:pt>
              </c:numCache>
            </c:numRef>
          </c:val>
          <c:smooth val="0"/>
          <c:extLst>
            <c:ext xmlns:c16="http://schemas.microsoft.com/office/drawing/2014/chart" uri="{C3380CC4-5D6E-409C-BE32-E72D297353CC}">
              <c16:uniqueId val="{00000004-9E97-4F30-A327-2D5CD35558C6}"/>
            </c:ext>
          </c:extLst>
        </c:ser>
        <c:ser>
          <c:idx val="5"/>
          <c:order val="5"/>
          <c:tx>
            <c:v>C</c:v>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きくな整理!$D$9:$H$9</c:f>
              <c:numCache>
                <c:formatCode>General</c:formatCode>
                <c:ptCount val="5"/>
                <c:pt idx="1">
                  <c:v>36804000</c:v>
                </c:pt>
                <c:pt idx="2">
                  <c:v>30726000</c:v>
                </c:pt>
                <c:pt idx="3">
                  <c:v>29800000</c:v>
                </c:pt>
                <c:pt idx="4">
                  <c:v>19650710</c:v>
                </c:pt>
              </c:numCache>
            </c:numRef>
          </c:val>
          <c:smooth val="0"/>
          <c:extLst>
            <c:ext xmlns:c16="http://schemas.microsoft.com/office/drawing/2014/chart" uri="{C3380CC4-5D6E-409C-BE32-E72D297353CC}">
              <c16:uniqueId val="{00000005-9E97-4F30-A327-2D5CD35558C6}"/>
            </c:ext>
          </c:extLst>
        </c:ser>
        <c:dLbls>
          <c:showLegendKey val="0"/>
          <c:showVal val="0"/>
          <c:showCatName val="0"/>
          <c:showSerName val="0"/>
          <c:showPercent val="0"/>
          <c:showBubbleSize val="0"/>
        </c:dLbls>
        <c:marker val="1"/>
        <c:smooth val="0"/>
        <c:axId val="1807527040"/>
        <c:axId val="1807540352"/>
      </c:lineChart>
      <c:catAx>
        <c:axId val="180752704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807540352"/>
        <c:crosses val="autoZero"/>
        <c:auto val="1"/>
        <c:lblAlgn val="ctr"/>
        <c:lblOffset val="100"/>
        <c:noMultiLvlLbl val="0"/>
      </c:catAx>
      <c:valAx>
        <c:axId val="180754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807527040"/>
        <c:crosses val="autoZero"/>
        <c:crossBetween val="between"/>
        <c:dispUnits>
          <c:builtInUnit val="hundredMillions"/>
          <c:dispUnitsLbl>
            <c:tx>
              <c:rich>
                <a:bodyPr rot="-54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1200" dirty="0"/>
                    <a:t>億円</a:t>
                  </a:r>
                  <a:endParaRPr lang="en-US" altLang="ja-JP" sz="1200" dirty="0"/>
                </a:p>
              </c:rich>
            </c:tx>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ispUnitsLbl>
        </c:dispUnits>
      </c:valAx>
      <c:spPr>
        <a:noFill/>
        <a:ln>
          <a:noFill/>
        </a:ln>
        <a:effectLst/>
      </c:spPr>
    </c:plotArea>
    <c:legend>
      <c:legendPos val="r"/>
      <c:layout>
        <c:manualLayout>
          <c:xMode val="edge"/>
          <c:yMode val="edge"/>
          <c:x val="0.76703728382189584"/>
          <c:y val="0.19486913808689968"/>
          <c:w val="0.21741892680172073"/>
          <c:h val="0.6535901687212125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ea"/>
                <a:ea typeface="+mn-ea"/>
                <a:cs typeface="+mn-cs"/>
              </a:defRPr>
            </a:pPr>
            <a:r>
              <a:rPr lang="ja-JP" altLang="en-US" sz="1800" b="1" dirty="0">
                <a:latin typeface="+mn-ea"/>
                <a:ea typeface="+mn-ea"/>
              </a:rPr>
              <a:t>きくな販売額（百万円）</a:t>
            </a:r>
          </a:p>
        </c:rich>
      </c:tx>
      <c:layout>
        <c:manualLayout>
          <c:xMode val="edge"/>
          <c:yMode val="edge"/>
          <c:x val="0.28695412300055401"/>
          <c:y val="2.9955610370151421E-2"/>
        </c:manualLayout>
      </c:layout>
      <c:overlay val="0"/>
      <c:spPr>
        <a:noFill/>
        <a:ln>
          <a:noFill/>
        </a:ln>
        <a:effectLst/>
      </c:spPr>
    </c:title>
    <c:autoTitleDeleted val="0"/>
    <c:plotArea>
      <c:layout>
        <c:manualLayout>
          <c:layoutTarget val="inner"/>
          <c:xMode val="edge"/>
          <c:yMode val="edge"/>
          <c:x val="0.1507322257911794"/>
          <c:y val="0.2052460096502739"/>
          <c:w val="0.64659575966064431"/>
          <c:h val="0.59859452260077795"/>
        </c:manualLayout>
      </c:layout>
      <c:barChart>
        <c:barDir val="col"/>
        <c:grouping val="stacked"/>
        <c:varyColors val="0"/>
        <c:ser>
          <c:idx val="2"/>
          <c:order val="0"/>
          <c:tx>
            <c:strRef>
              <c:f>きくな整理!$A$5</c:f>
              <c:strCache>
                <c:ptCount val="1"/>
                <c:pt idx="0">
                  <c:v>JAいずみの</c:v>
                </c:pt>
              </c:strCache>
            </c:strRef>
          </c:tx>
          <c:spPr>
            <a:ln w="28575" cap="rnd">
              <a:solidFill>
                <a:schemeClr val="accent3"/>
              </a:solidFill>
              <a:round/>
            </a:ln>
            <a:effectLst/>
          </c:spPr>
          <c:invertIfNegative val="0"/>
          <c:dLbls>
            <c:spPr>
              <a:noFill/>
              <a:ln>
                <a:noFill/>
              </a:ln>
              <a:effectLst/>
            </c:spPr>
            <c:txPr>
              <a:bodyPr wrap="square" lIns="38100" tIns="19050" rIns="38100" bIns="19050" anchor="ctr">
                <a:spAutoFit/>
              </a:bodyPr>
              <a:lstStyle/>
              <a:p>
                <a:pPr>
                  <a:defRPr sz="12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きくな整理!$G$2:$H$2</c:f>
              <c:strCache>
                <c:ptCount val="2"/>
                <c:pt idx="0">
                  <c:v>R5</c:v>
                </c:pt>
                <c:pt idx="1">
                  <c:v>R6</c:v>
                </c:pt>
              </c:strCache>
            </c:strRef>
          </c:cat>
          <c:val>
            <c:numRef>
              <c:f>きくな整理!$G$5:$H$5</c:f>
              <c:numCache>
                <c:formatCode>#,##0_);[Red]\(#,##0\)</c:formatCode>
                <c:ptCount val="2"/>
                <c:pt idx="0">
                  <c:v>180642384</c:v>
                </c:pt>
                <c:pt idx="1">
                  <c:v>202237726</c:v>
                </c:pt>
              </c:numCache>
            </c:numRef>
          </c:val>
          <c:extLst>
            <c:ext xmlns:c16="http://schemas.microsoft.com/office/drawing/2014/chart" uri="{C3380CC4-5D6E-409C-BE32-E72D297353CC}">
              <c16:uniqueId val="{00000000-2680-493C-9C85-2DBCBAA11B6C}"/>
            </c:ext>
          </c:extLst>
        </c:ser>
        <c:ser>
          <c:idx val="1"/>
          <c:order val="1"/>
          <c:tx>
            <c:strRef>
              <c:f>きくな整理!$A$4</c:f>
              <c:strCache>
                <c:ptCount val="1"/>
                <c:pt idx="0">
                  <c:v>JA大阪泉州</c:v>
                </c:pt>
              </c:strCache>
            </c:strRef>
          </c:tx>
          <c:spPr>
            <a:ln w="28575" cap="rnd">
              <a:solidFill>
                <a:schemeClr val="accent2"/>
              </a:solidFill>
              <a:round/>
            </a:ln>
            <a:effectLst/>
          </c:spPr>
          <c:invertIfNegative val="0"/>
          <c:dLbls>
            <c:spPr>
              <a:noFill/>
              <a:ln>
                <a:noFill/>
              </a:ln>
              <a:effectLst/>
            </c:spPr>
            <c:txPr>
              <a:bodyPr wrap="square" lIns="38100" tIns="19050" rIns="38100" bIns="19050" anchor="ctr">
                <a:spAutoFit/>
              </a:bodyPr>
              <a:lstStyle/>
              <a:p>
                <a:pPr>
                  <a:defRPr sz="12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きくな整理!$G$2:$H$2</c:f>
              <c:strCache>
                <c:ptCount val="2"/>
                <c:pt idx="0">
                  <c:v>R5</c:v>
                </c:pt>
                <c:pt idx="1">
                  <c:v>R6</c:v>
                </c:pt>
              </c:strCache>
            </c:strRef>
          </c:cat>
          <c:val>
            <c:numRef>
              <c:f>きくな整理!$G$4:$H$4</c:f>
              <c:numCache>
                <c:formatCode>#,##0_);[Red]\(#,##0\)</c:formatCode>
                <c:ptCount val="2"/>
                <c:pt idx="0">
                  <c:v>99473560</c:v>
                </c:pt>
                <c:pt idx="1">
                  <c:v>101751385</c:v>
                </c:pt>
              </c:numCache>
            </c:numRef>
          </c:val>
          <c:extLst>
            <c:ext xmlns:c16="http://schemas.microsoft.com/office/drawing/2014/chart" uri="{C3380CC4-5D6E-409C-BE32-E72D297353CC}">
              <c16:uniqueId val="{00000001-2680-493C-9C85-2DBCBAA11B6C}"/>
            </c:ext>
          </c:extLst>
        </c:ser>
        <c:dLbls>
          <c:dLblPos val="ctr"/>
          <c:showLegendKey val="0"/>
          <c:showVal val="1"/>
          <c:showCatName val="0"/>
          <c:showSerName val="0"/>
          <c:showPercent val="0"/>
          <c:showBubbleSize val="0"/>
        </c:dLbls>
        <c:gapWidth val="150"/>
        <c:overlap val="100"/>
        <c:serLines/>
        <c:axId val="1807527040"/>
        <c:axId val="1807540352"/>
      </c:barChart>
      <c:catAx>
        <c:axId val="180752704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807540352"/>
        <c:crosses val="autoZero"/>
        <c:auto val="1"/>
        <c:lblAlgn val="ctr"/>
        <c:lblOffset val="100"/>
        <c:noMultiLvlLbl val="0"/>
      </c:catAx>
      <c:valAx>
        <c:axId val="180754035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807527040"/>
        <c:crosses val="autoZero"/>
        <c:crossBetween val="between"/>
        <c:dispUnits>
          <c:builtInUnit val="millions"/>
        </c:dispUnits>
      </c:valAx>
    </c:plotArea>
    <c:legend>
      <c:legendPos val="r"/>
      <c:layout>
        <c:manualLayout>
          <c:xMode val="edge"/>
          <c:yMode val="edge"/>
          <c:x val="0.75235127461926687"/>
          <c:y val="0.28156140055822554"/>
          <c:w val="0.20240257595051589"/>
          <c:h val="0.1948492400420622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chart>
  <c:spPr>
    <a:solidFill>
      <a:schemeClr val="bg1"/>
    </a:solidFill>
    <a:ln w="9525" cap="flat" cmpd="sng" algn="ctr">
      <a:noFill/>
      <a:round/>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ja-JP" sz="1800"/>
              <a:t>有機農業取組面積</a:t>
            </a:r>
          </a:p>
        </c:rich>
      </c:tx>
      <c:layout>
        <c:manualLayout>
          <c:xMode val="edge"/>
          <c:yMode val="edge"/>
          <c:x val="0.35349682410172101"/>
          <c:y val="4.439578580868606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824352297818648"/>
          <c:y val="0.20689275968049831"/>
          <c:w val="0.66216477507097271"/>
          <c:h val="0.58034625015481112"/>
        </c:manualLayout>
      </c:layout>
      <c:barChart>
        <c:barDir val="col"/>
        <c:grouping val="stacked"/>
        <c:varyColors val="0"/>
        <c:ser>
          <c:idx val="0"/>
          <c:order val="0"/>
          <c:tx>
            <c:strRef>
              <c:f>'R1-R6'!$A$3</c:f>
              <c:strCache>
                <c:ptCount val="1"/>
                <c:pt idx="0">
                  <c:v>有機JAS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'R1-R6'!$B$2:$G$2</c:f>
              <c:strCache>
                <c:ptCount val="6"/>
                <c:pt idx="0">
                  <c:v>R1</c:v>
                </c:pt>
                <c:pt idx="1">
                  <c:v>R2</c:v>
                </c:pt>
                <c:pt idx="2">
                  <c:v>R3</c:v>
                </c:pt>
                <c:pt idx="3">
                  <c:v>R4</c:v>
                </c:pt>
                <c:pt idx="4">
                  <c:v>R5</c:v>
                </c:pt>
                <c:pt idx="5">
                  <c:v>R6</c:v>
                </c:pt>
              </c:strCache>
            </c:strRef>
          </c:cat>
          <c:val>
            <c:numRef>
              <c:f>'R1-R6'!$B$3:$G$3</c:f>
              <c:numCache>
                <c:formatCode>0.0_ </c:formatCode>
                <c:ptCount val="6"/>
                <c:pt idx="0">
                  <c:v>18.64</c:v>
                </c:pt>
                <c:pt idx="1">
                  <c:v>12.72</c:v>
                </c:pt>
                <c:pt idx="2">
                  <c:v>13.34</c:v>
                </c:pt>
                <c:pt idx="3">
                  <c:v>13.52</c:v>
                </c:pt>
                <c:pt idx="4">
                  <c:v>13.9</c:v>
                </c:pt>
                <c:pt idx="5">
                  <c:v>13</c:v>
                </c:pt>
              </c:numCache>
            </c:numRef>
          </c:val>
          <c:extLst>
            <c:ext xmlns:c16="http://schemas.microsoft.com/office/drawing/2014/chart" uri="{C3380CC4-5D6E-409C-BE32-E72D297353CC}">
              <c16:uniqueId val="{00000000-FBCF-4CF2-BEC7-62828AB3BC21}"/>
            </c:ext>
          </c:extLst>
        </c:ser>
        <c:ser>
          <c:idx val="1"/>
          <c:order val="1"/>
          <c:tx>
            <c:strRef>
              <c:f>'R1-R6'!$A$4</c:f>
              <c:strCache>
                <c:ptCount val="1"/>
                <c:pt idx="0">
                  <c:v>エコ不使用</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'R1-R6'!$B$2:$G$2</c:f>
              <c:strCache>
                <c:ptCount val="6"/>
                <c:pt idx="0">
                  <c:v>R1</c:v>
                </c:pt>
                <c:pt idx="1">
                  <c:v>R2</c:v>
                </c:pt>
                <c:pt idx="2">
                  <c:v>R3</c:v>
                </c:pt>
                <c:pt idx="3">
                  <c:v>R4</c:v>
                </c:pt>
                <c:pt idx="4">
                  <c:v>R5</c:v>
                </c:pt>
                <c:pt idx="5">
                  <c:v>R6</c:v>
                </c:pt>
              </c:strCache>
            </c:strRef>
          </c:cat>
          <c:val>
            <c:numRef>
              <c:f>'R1-R6'!$B$4:$G$4</c:f>
              <c:numCache>
                <c:formatCode>0.0_ </c:formatCode>
                <c:ptCount val="6"/>
                <c:pt idx="0">
                  <c:v>18.2453</c:v>
                </c:pt>
                <c:pt idx="1">
                  <c:v>20.504000000000001</c:v>
                </c:pt>
                <c:pt idx="2">
                  <c:v>23.939899999999998</c:v>
                </c:pt>
                <c:pt idx="3">
                  <c:v>19.547800000000002</c:v>
                </c:pt>
                <c:pt idx="4">
                  <c:v>19.592100000000002</c:v>
                </c:pt>
                <c:pt idx="5">
                  <c:v>71.2</c:v>
                </c:pt>
              </c:numCache>
            </c:numRef>
          </c:val>
          <c:extLst>
            <c:ext xmlns:c16="http://schemas.microsoft.com/office/drawing/2014/chart" uri="{C3380CC4-5D6E-409C-BE32-E72D297353CC}">
              <c16:uniqueId val="{00000001-FBCF-4CF2-BEC7-62828AB3BC21}"/>
            </c:ext>
          </c:extLst>
        </c:ser>
        <c:dLbls>
          <c:showLegendKey val="0"/>
          <c:showVal val="0"/>
          <c:showCatName val="0"/>
          <c:showSerName val="0"/>
          <c:showPercent val="0"/>
          <c:showBubbleSize val="0"/>
        </c:dLbls>
        <c:gapWidth val="150"/>
        <c:overlap val="100"/>
        <c:axId val="2004819951"/>
        <c:axId val="1836658959"/>
      </c:barChart>
      <c:lineChart>
        <c:grouping val="standard"/>
        <c:varyColors val="0"/>
        <c:ser>
          <c:idx val="2"/>
          <c:order val="2"/>
          <c:tx>
            <c:strRef>
              <c:f>'R1-R6'!$A$6</c:f>
              <c:strCache>
                <c:ptCount val="1"/>
                <c:pt idx="0">
                  <c:v>エコ全体</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f>'R1-R6'!$B$2:$F$2</c:f>
              <c:strCache>
                <c:ptCount val="5"/>
                <c:pt idx="0">
                  <c:v>R1</c:v>
                </c:pt>
                <c:pt idx="1">
                  <c:v>R2</c:v>
                </c:pt>
                <c:pt idx="2">
                  <c:v>R3</c:v>
                </c:pt>
                <c:pt idx="3">
                  <c:v>R4</c:v>
                </c:pt>
                <c:pt idx="4">
                  <c:v>R5</c:v>
                </c:pt>
              </c:strCache>
            </c:strRef>
          </c:cat>
          <c:val>
            <c:numRef>
              <c:f>'R1-R6'!$B$6:$G$6</c:f>
              <c:numCache>
                <c:formatCode>0.0_ </c:formatCode>
                <c:ptCount val="6"/>
                <c:pt idx="0">
                  <c:v>525.57259999999997</c:v>
                </c:pt>
                <c:pt idx="1">
                  <c:v>516.28330000000017</c:v>
                </c:pt>
                <c:pt idx="2">
                  <c:v>528.95445000000007</c:v>
                </c:pt>
                <c:pt idx="3">
                  <c:v>517.45210000000009</c:v>
                </c:pt>
                <c:pt idx="4">
                  <c:v>516.11515000000009</c:v>
                </c:pt>
                <c:pt idx="5">
                  <c:v>559.29999999999995</c:v>
                </c:pt>
              </c:numCache>
            </c:numRef>
          </c:val>
          <c:smooth val="0"/>
          <c:extLst>
            <c:ext xmlns:c16="http://schemas.microsoft.com/office/drawing/2014/chart" uri="{C3380CC4-5D6E-409C-BE32-E72D297353CC}">
              <c16:uniqueId val="{00000002-FBCF-4CF2-BEC7-62828AB3BC21}"/>
            </c:ext>
          </c:extLst>
        </c:ser>
        <c:dLbls>
          <c:showLegendKey val="0"/>
          <c:showVal val="0"/>
          <c:showCatName val="0"/>
          <c:showSerName val="0"/>
          <c:showPercent val="0"/>
          <c:showBubbleSize val="0"/>
        </c:dLbls>
        <c:marker val="1"/>
        <c:smooth val="0"/>
        <c:axId val="1677792911"/>
        <c:axId val="2075849039"/>
      </c:lineChart>
      <c:catAx>
        <c:axId val="20048199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6658959"/>
        <c:crosses val="autoZero"/>
        <c:auto val="1"/>
        <c:lblAlgn val="ctr"/>
        <c:lblOffset val="100"/>
        <c:noMultiLvlLbl val="0"/>
      </c:catAx>
      <c:valAx>
        <c:axId val="183665895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ja-JP" altLang="en-US" sz="1200" dirty="0"/>
                  <a:t>有機</a:t>
                </a:r>
                <a:r>
                  <a:rPr lang="en-US" altLang="ja-JP" sz="1200" dirty="0"/>
                  <a:t>JAS</a:t>
                </a:r>
                <a:r>
                  <a:rPr lang="ja-JP" altLang="en-US" sz="1200" dirty="0"/>
                  <a:t>＋エコ不使用     </a:t>
                </a:r>
                <a:r>
                  <a:rPr lang="en-US" altLang="ja-JP" sz="1200" dirty="0"/>
                  <a:t>(ha)</a:t>
                </a:r>
                <a:endParaRPr lang="ja-JP" altLang="en-US"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title>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004819951"/>
        <c:crosses val="autoZero"/>
        <c:crossBetween val="between"/>
      </c:valAx>
      <c:valAx>
        <c:axId val="2075849039"/>
        <c:scaling>
          <c:orientation val="minMax"/>
          <c:max val="600"/>
          <c:min val="40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ja-JP" altLang="en-US" sz="1200" dirty="0"/>
                  <a:t>エコ全体    </a:t>
                </a:r>
                <a:r>
                  <a:rPr lang="en-US" altLang="ja-JP" sz="1200" dirty="0"/>
                  <a:t>(ha)</a:t>
                </a:r>
                <a:endParaRPr lang="ja-JP" altLang="en-US"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title>
        <c:numFmt formatCode="0.0_ "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677792911"/>
        <c:crosses val="max"/>
        <c:crossBetween val="between"/>
      </c:valAx>
      <c:catAx>
        <c:axId val="1677792911"/>
        <c:scaling>
          <c:orientation val="minMax"/>
        </c:scaling>
        <c:delete val="1"/>
        <c:axPos val="b"/>
        <c:numFmt formatCode="General" sourceLinked="1"/>
        <c:majorTickMark val="out"/>
        <c:minorTickMark val="none"/>
        <c:tickLblPos val="nextTo"/>
        <c:crossAx val="2075849039"/>
        <c:crosses val="autoZero"/>
        <c:auto val="1"/>
        <c:lblAlgn val="ctr"/>
        <c:lblOffset val="100"/>
        <c:noMultiLvlLbl val="0"/>
      </c:catAx>
      <c:spPr>
        <a:noFill/>
        <a:ln>
          <a:noFill/>
        </a:ln>
        <a:effectLst/>
      </c:spPr>
    </c:plotArea>
    <c:legend>
      <c:legendPos val="b"/>
      <c:layout>
        <c:manualLayout>
          <c:xMode val="edge"/>
          <c:yMode val="edge"/>
          <c:x val="0.2112383119367196"/>
          <c:y val="0.87258693501064344"/>
          <c:w val="0.58148292142110891"/>
          <c:h val="6.359412288937037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9602336131824586"/>
          <c:y val="0.18389165687182105"/>
          <c:w val="0.42119831047609119"/>
          <c:h val="0.67213680192221692"/>
        </c:manualLayout>
      </c:layout>
      <c:pieChart>
        <c:varyColors val="1"/>
        <c:ser>
          <c:idx val="0"/>
          <c:order val="0"/>
          <c:tx>
            <c:strRef>
              <c:f>就農者の出身!$B$7</c:f>
              <c:strCache>
                <c:ptCount val="1"/>
                <c:pt idx="0">
                  <c:v>ぶどう</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B7-476B-BD48-C277AE720D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B7-476B-BD48-C277AE720D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B7-476B-BD48-C277AE720D6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就農者の出身!$C$7:$E$7</c:f>
              <c:numCache>
                <c:formatCode>General</c:formatCode>
                <c:ptCount val="3"/>
                <c:pt idx="0">
                  <c:v>1</c:v>
                </c:pt>
                <c:pt idx="1">
                  <c:v>1</c:v>
                </c:pt>
                <c:pt idx="2">
                  <c:v>4</c:v>
                </c:pt>
              </c:numCache>
            </c:numRef>
          </c:val>
          <c:extLst>
            <c:ext xmlns:c16="http://schemas.microsoft.com/office/drawing/2014/chart" uri="{C3380CC4-5D6E-409C-BE32-E72D297353CC}">
              <c16:uniqueId val="{00000006-FBB7-476B-BD48-C277AE720D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486312399355877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48560234318536"/>
          <c:y val="0.13181033991590416"/>
          <c:w val="0.44690631062421537"/>
          <c:h val="0.80326720375582561"/>
        </c:manualLayout>
      </c:layout>
      <c:pieChart>
        <c:varyColors val="1"/>
        <c:ser>
          <c:idx val="0"/>
          <c:order val="0"/>
          <c:tx>
            <c:strRef>
              <c:f>就農者の出身!$B$8</c:f>
              <c:strCache>
                <c:ptCount val="1"/>
                <c:pt idx="0">
                  <c:v>水なす・きくな</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7D-4B48-A993-6A28695B08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7D-4B48-A993-6A28695B08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7D-4B48-A993-6A28695B086F}"/>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3-BB7D-4B48-A993-6A28695B08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就農者の出身!$C$8:$E$8</c:f>
              <c:numCache>
                <c:formatCode>General</c:formatCode>
                <c:ptCount val="3"/>
                <c:pt idx="1">
                  <c:v>4</c:v>
                </c:pt>
                <c:pt idx="2">
                  <c:v>1</c:v>
                </c:pt>
              </c:numCache>
            </c:numRef>
          </c:val>
          <c:extLst>
            <c:ext xmlns:c16="http://schemas.microsoft.com/office/drawing/2014/chart" uri="{C3380CC4-5D6E-409C-BE32-E72D297353CC}">
              <c16:uniqueId val="{00000006-BB7D-4B48-A993-6A28695B086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9345505724827875"/>
          <c:y val="0.1609350776678207"/>
          <c:w val="0.4130898855034425"/>
          <c:h val="0.66544440699776342"/>
        </c:manualLayout>
      </c:layout>
      <c:pieChart>
        <c:varyColors val="1"/>
        <c:ser>
          <c:idx val="0"/>
          <c:order val="0"/>
          <c:tx>
            <c:strRef>
              <c:f>就農者の出身!$B$5</c:f>
              <c:strCache>
                <c:ptCount val="1"/>
                <c:pt idx="0">
                  <c:v>有機農産物</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1C-468F-8464-C903A17CE8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1C-468F-8464-C903A17CE8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1C-468F-8464-C903A17CE86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就農者の出身!$C$5:$E$5</c:f>
              <c:numCache>
                <c:formatCode>General</c:formatCode>
                <c:ptCount val="3"/>
                <c:pt idx="1">
                  <c:v>10</c:v>
                </c:pt>
                <c:pt idx="2">
                  <c:v>3</c:v>
                </c:pt>
              </c:numCache>
            </c:numRef>
          </c:val>
          <c:extLst>
            <c:ext xmlns:c16="http://schemas.microsoft.com/office/drawing/2014/chart" uri="{C3380CC4-5D6E-409C-BE32-E72D297353CC}">
              <c16:uniqueId val="{00000006-3E1C-468F-8464-C903A17CE8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8676007223167686E-3"/>
          <c:y val="2.2028861178344926E-2"/>
          <c:w val="0.33589186669113236"/>
          <c:h val="0.9675950039319014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9157076055148279"/>
          <c:y val="0.16577540106951871"/>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030820285395367"/>
          <c:y val="0.2999494715566971"/>
          <c:w val="0.34712305789362535"/>
          <c:h val="0.60560907827698007"/>
        </c:manualLayout>
      </c:layout>
      <c:pieChart>
        <c:varyColors val="1"/>
        <c:ser>
          <c:idx val="0"/>
          <c:order val="0"/>
          <c:tx>
            <c:strRef>
              <c:f>就農者の出身!$B$9</c:f>
              <c:strCache>
                <c:ptCount val="1"/>
                <c:pt idx="0">
                  <c:v>トマト・ミニトマト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C7-4A73-BE10-C4F077E962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C7-4A73-BE10-C4F077E962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9C7-4A73-BE10-C4F077E962A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就農者の出身!$C$9:$E$9</c:f>
              <c:numCache>
                <c:formatCode>General</c:formatCode>
                <c:ptCount val="3"/>
                <c:pt idx="2">
                  <c:v>4</c:v>
                </c:pt>
              </c:numCache>
            </c:numRef>
          </c:val>
          <c:extLst>
            <c:ext xmlns:c16="http://schemas.microsoft.com/office/drawing/2014/chart" uri="{C3380CC4-5D6E-409C-BE32-E72D297353CC}">
              <c16:uniqueId val="{00000006-A9C7-4A73-BE10-C4F077E962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2048387426074768"/>
          <c:y val="0.12415654520917679"/>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就農者の出身!$B$10</c:f>
              <c:strCache>
                <c:ptCount val="1"/>
                <c:pt idx="0">
                  <c:v>なす等</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6D-4AA7-81CA-B110253165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6D-4AA7-81CA-B110253165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6D-4AA7-81CA-B1102531659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就農者の出身!$C$4:$E$4</c:f>
              <c:strCache>
                <c:ptCount val="3"/>
                <c:pt idx="0">
                  <c:v>農大</c:v>
                </c:pt>
                <c:pt idx="1">
                  <c:v>スタアカ（市町村含む）</c:v>
                </c:pt>
                <c:pt idx="2">
                  <c:v>農家指導</c:v>
                </c:pt>
              </c:strCache>
            </c:strRef>
          </c:cat>
          <c:val>
            <c:numRef>
              <c:f>就農者の出身!$C$10:$E$10</c:f>
              <c:numCache>
                <c:formatCode>General</c:formatCode>
                <c:ptCount val="3"/>
                <c:pt idx="0">
                  <c:v>1</c:v>
                </c:pt>
                <c:pt idx="2">
                  <c:v>2</c:v>
                </c:pt>
              </c:numCache>
            </c:numRef>
          </c:val>
          <c:extLst>
            <c:ext xmlns:c16="http://schemas.microsoft.com/office/drawing/2014/chart" uri="{C3380CC4-5D6E-409C-BE32-E72D297353CC}">
              <c16:uniqueId val="{00000006-C26D-4AA7-81CA-B110253165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ja-JP" altLang="en-US" sz="1800" b="1"/>
              <a:t>府内　参入企業数</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3"/>
          <c:order val="0"/>
          <c:tx>
            <c:strRef>
              <c:f>Sheet1!$B$8</c:f>
              <c:strCache>
                <c:ptCount val="1"/>
                <c:pt idx="0">
                  <c:v>泉州</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R4</c:v>
                </c:pt>
                <c:pt idx="1">
                  <c:v>R5</c:v>
                </c:pt>
                <c:pt idx="2">
                  <c:v>R6</c:v>
                </c:pt>
              </c:strCache>
            </c:strRef>
          </c:cat>
          <c:val>
            <c:numRef>
              <c:f>Sheet1!$C$8:$E$8</c:f>
              <c:numCache>
                <c:formatCode>General</c:formatCode>
                <c:ptCount val="3"/>
                <c:pt idx="0">
                  <c:v>1</c:v>
                </c:pt>
                <c:pt idx="1">
                  <c:v>6</c:v>
                </c:pt>
                <c:pt idx="2">
                  <c:v>3</c:v>
                </c:pt>
              </c:numCache>
            </c:numRef>
          </c:val>
          <c:extLst>
            <c:ext xmlns:c16="http://schemas.microsoft.com/office/drawing/2014/chart" uri="{C3380CC4-5D6E-409C-BE32-E72D297353CC}">
              <c16:uniqueId val="{00000000-F25A-4556-8687-0CBBF9B198D1}"/>
            </c:ext>
          </c:extLst>
        </c:ser>
        <c:ser>
          <c:idx val="2"/>
          <c:order val="1"/>
          <c:tx>
            <c:strRef>
              <c:f>Sheet1!$B$7</c:f>
              <c:strCache>
                <c:ptCount val="1"/>
                <c:pt idx="0">
                  <c:v>南河内</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R4</c:v>
                </c:pt>
                <c:pt idx="1">
                  <c:v>R5</c:v>
                </c:pt>
                <c:pt idx="2">
                  <c:v>R6</c:v>
                </c:pt>
              </c:strCache>
            </c:strRef>
          </c:cat>
          <c:val>
            <c:numRef>
              <c:f>Sheet1!$C$7:$E$7</c:f>
              <c:numCache>
                <c:formatCode>General</c:formatCode>
                <c:ptCount val="3"/>
                <c:pt idx="0">
                  <c:v>5</c:v>
                </c:pt>
                <c:pt idx="1">
                  <c:v>1</c:v>
                </c:pt>
                <c:pt idx="2">
                  <c:v>1</c:v>
                </c:pt>
              </c:numCache>
            </c:numRef>
          </c:val>
          <c:extLst>
            <c:ext xmlns:c16="http://schemas.microsoft.com/office/drawing/2014/chart" uri="{C3380CC4-5D6E-409C-BE32-E72D297353CC}">
              <c16:uniqueId val="{00000001-F25A-4556-8687-0CBBF9B198D1}"/>
            </c:ext>
          </c:extLst>
        </c:ser>
        <c:ser>
          <c:idx val="1"/>
          <c:order val="2"/>
          <c:tx>
            <c:strRef>
              <c:f>Sheet1!$B$6</c:f>
              <c:strCache>
                <c:ptCount val="1"/>
                <c:pt idx="0">
                  <c:v>中部</c:v>
                </c:pt>
              </c:strCache>
            </c:strRef>
          </c:tx>
          <c:spPr>
            <a:solidFill>
              <a:schemeClr val="accent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F25A-4556-8687-0CBBF9B198D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R4</c:v>
                </c:pt>
                <c:pt idx="1">
                  <c:v>R5</c:v>
                </c:pt>
                <c:pt idx="2">
                  <c:v>R6</c:v>
                </c:pt>
              </c:strCache>
            </c:strRef>
          </c:cat>
          <c:val>
            <c:numRef>
              <c:f>Sheet1!$C$6:$E$6</c:f>
              <c:numCache>
                <c:formatCode>General</c:formatCode>
                <c:ptCount val="3"/>
                <c:pt idx="0">
                  <c:v>2</c:v>
                </c:pt>
                <c:pt idx="1">
                  <c:v>1</c:v>
                </c:pt>
                <c:pt idx="2">
                  <c:v>0</c:v>
                </c:pt>
              </c:numCache>
            </c:numRef>
          </c:val>
          <c:extLst>
            <c:ext xmlns:c16="http://schemas.microsoft.com/office/drawing/2014/chart" uri="{C3380CC4-5D6E-409C-BE32-E72D297353CC}">
              <c16:uniqueId val="{00000002-F25A-4556-8687-0CBBF9B198D1}"/>
            </c:ext>
          </c:extLst>
        </c:ser>
        <c:ser>
          <c:idx val="0"/>
          <c:order val="3"/>
          <c:tx>
            <c:strRef>
              <c:f>Sheet1!$B$5</c:f>
              <c:strCache>
                <c:ptCount val="1"/>
                <c:pt idx="0">
                  <c:v>北部</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R4</c:v>
                </c:pt>
                <c:pt idx="1">
                  <c:v>R5</c:v>
                </c:pt>
                <c:pt idx="2">
                  <c:v>R6</c:v>
                </c:pt>
              </c:strCache>
            </c:strRef>
          </c:cat>
          <c:val>
            <c:numRef>
              <c:f>Sheet1!$C$5:$E$5</c:f>
              <c:numCache>
                <c:formatCode>General</c:formatCode>
                <c:ptCount val="3"/>
                <c:pt idx="0">
                  <c:v>4</c:v>
                </c:pt>
                <c:pt idx="1">
                  <c:v>7</c:v>
                </c:pt>
                <c:pt idx="2">
                  <c:v>1</c:v>
                </c:pt>
              </c:numCache>
            </c:numRef>
          </c:val>
          <c:extLst>
            <c:ext xmlns:c16="http://schemas.microsoft.com/office/drawing/2014/chart" uri="{C3380CC4-5D6E-409C-BE32-E72D297353CC}">
              <c16:uniqueId val="{00000003-F25A-4556-8687-0CBBF9B198D1}"/>
            </c:ext>
          </c:extLst>
        </c:ser>
        <c:dLbls>
          <c:showLegendKey val="0"/>
          <c:showVal val="0"/>
          <c:showCatName val="0"/>
          <c:showSerName val="0"/>
          <c:showPercent val="0"/>
          <c:showBubbleSize val="0"/>
        </c:dLbls>
        <c:gapWidth val="150"/>
        <c:overlap val="100"/>
        <c:axId val="1324244880"/>
        <c:axId val="1324231984"/>
      </c:barChart>
      <c:catAx>
        <c:axId val="132424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324231984"/>
        <c:crosses val="autoZero"/>
        <c:auto val="1"/>
        <c:lblAlgn val="ctr"/>
        <c:lblOffset val="100"/>
        <c:noMultiLvlLbl val="0"/>
      </c:catAx>
      <c:valAx>
        <c:axId val="1324231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3242448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ea"/>
                <a:ea typeface="+mn-ea"/>
                <a:cs typeface="+mn-cs"/>
              </a:defRPr>
            </a:pPr>
            <a:r>
              <a:rPr lang="ja-JP" altLang="en-US" sz="1800" b="1" dirty="0">
                <a:latin typeface="+mn-ea"/>
                <a:ea typeface="+mn-ea"/>
              </a:rPr>
              <a:t>いちご売上（万円）</a:t>
            </a:r>
          </a:p>
        </c:rich>
      </c:tx>
      <c:overlay val="0"/>
      <c:spPr>
        <a:noFill/>
        <a:ln>
          <a:noFill/>
        </a:ln>
        <a:effectLst/>
      </c:spPr>
    </c:title>
    <c:autoTitleDeleted val="0"/>
    <c:plotArea>
      <c:layout/>
      <c:barChart>
        <c:barDir val="col"/>
        <c:grouping val="clustered"/>
        <c:varyColors val="0"/>
        <c:ser>
          <c:idx val="0"/>
          <c:order val="0"/>
          <c:tx>
            <c:v>売上</c:v>
          </c:tx>
          <c:spPr>
            <a:solidFill>
              <a:schemeClr val="accent1"/>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①金額!$D$2:$G$2</c:f>
              <c:strCache>
                <c:ptCount val="4"/>
                <c:pt idx="0">
                  <c:v>R2</c:v>
                </c:pt>
                <c:pt idx="1">
                  <c:v>R3</c:v>
                </c:pt>
                <c:pt idx="2">
                  <c:v>R4</c:v>
                </c:pt>
                <c:pt idx="3">
                  <c:v>R5</c:v>
                </c:pt>
              </c:strCache>
            </c:strRef>
          </c:cat>
          <c:val>
            <c:numRef>
              <c:f>①金額!$D$25:$G$25</c:f>
              <c:numCache>
                <c:formatCode>#,##0_);[Red]\(#,##0\)</c:formatCode>
                <c:ptCount val="4"/>
                <c:pt idx="0">
                  <c:v>9009</c:v>
                </c:pt>
                <c:pt idx="1">
                  <c:v>12082.836134255689</c:v>
                </c:pt>
                <c:pt idx="2">
                  <c:v>11329.795576559545</c:v>
                </c:pt>
                <c:pt idx="3">
                  <c:v>13144.451739130436</c:v>
                </c:pt>
              </c:numCache>
            </c:numRef>
          </c:val>
          <c:extLst>
            <c:ext xmlns:c16="http://schemas.microsoft.com/office/drawing/2014/chart" uri="{C3380CC4-5D6E-409C-BE32-E72D297353CC}">
              <c16:uniqueId val="{00000000-EE83-4C12-978E-E3121C4BCAC4}"/>
            </c:ext>
          </c:extLst>
        </c:ser>
        <c:dLbls>
          <c:dLblPos val="outEnd"/>
          <c:showLegendKey val="0"/>
          <c:showVal val="1"/>
          <c:showCatName val="0"/>
          <c:showSerName val="0"/>
          <c:showPercent val="0"/>
          <c:showBubbleSize val="0"/>
        </c:dLbls>
        <c:gapWidth val="219"/>
        <c:overlap val="-27"/>
        <c:axId val="1302661232"/>
        <c:axId val="1302659568"/>
      </c:barChart>
      <c:catAx>
        <c:axId val="13026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59568"/>
        <c:crosses val="autoZero"/>
        <c:auto val="1"/>
        <c:lblAlgn val="ctr"/>
        <c:lblOffset val="100"/>
        <c:noMultiLvlLbl val="0"/>
      </c:catAx>
      <c:valAx>
        <c:axId val="1302659568"/>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61232"/>
        <c:crosses val="autoZero"/>
        <c:crossBetween val="between"/>
      </c:valAx>
    </c:plotArea>
    <c:plotVisOnly val="1"/>
    <c:dispBlanksAs val="gap"/>
    <c:showDLblsOverMax val="0"/>
    <c:extLst/>
  </c:chart>
  <c:txPr>
    <a:bodyPr/>
    <a:lstStyle/>
    <a:p>
      <a:pPr>
        <a:defRPr>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ea"/>
                <a:ea typeface="+mn-ea"/>
                <a:cs typeface="+mn-cs"/>
              </a:defRPr>
            </a:pPr>
            <a:r>
              <a:rPr lang="ja-JP" altLang="en-US" sz="1800" b="1">
                <a:latin typeface="+mn-ea"/>
                <a:ea typeface="+mn-ea"/>
              </a:rPr>
              <a:t>いちご売上（万円</a:t>
            </a:r>
            <a:r>
              <a:rPr lang="en-US" altLang="ja-JP" sz="1800" b="1">
                <a:latin typeface="+mn-ea"/>
                <a:ea typeface="+mn-ea"/>
              </a:rPr>
              <a:t>/</a:t>
            </a:r>
            <a:r>
              <a:rPr lang="ja-JP" altLang="en-US" sz="1800" b="1">
                <a:latin typeface="+mn-ea"/>
                <a:ea typeface="+mn-ea"/>
              </a:rPr>
              <a:t>経営体）</a:t>
            </a:r>
          </a:p>
        </c:rich>
      </c:tx>
      <c:overlay val="0"/>
      <c:spPr>
        <a:noFill/>
        <a:ln>
          <a:noFill/>
        </a:ln>
        <a:effectLst/>
      </c:spPr>
    </c:title>
    <c:autoTitleDeleted val="0"/>
    <c:plotArea>
      <c:layout/>
      <c:barChart>
        <c:barDir val="col"/>
        <c:grouping val="clustered"/>
        <c:varyColors val="0"/>
        <c:ser>
          <c:idx val="0"/>
          <c:order val="0"/>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70B5-41A3-8C07-2324BA1E1229}"/>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70B5-41A3-8C07-2324BA1E122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①金額!$D$2:$G$2</c:f>
              <c:strCache>
                <c:ptCount val="4"/>
                <c:pt idx="0">
                  <c:v>R2</c:v>
                </c:pt>
                <c:pt idx="1">
                  <c:v>R3</c:v>
                </c:pt>
                <c:pt idx="2">
                  <c:v>R4</c:v>
                </c:pt>
                <c:pt idx="3">
                  <c:v>R5</c:v>
                </c:pt>
              </c:strCache>
            </c:strRef>
          </c:cat>
          <c:val>
            <c:numRef>
              <c:f>①金額!$D$26:$G$26</c:f>
              <c:numCache>
                <c:formatCode>#,##0_);[Red]\(#,##0\)</c:formatCode>
                <c:ptCount val="4"/>
                <c:pt idx="0">
                  <c:v>750.75</c:v>
                </c:pt>
                <c:pt idx="1">
                  <c:v>863.05972387540635</c:v>
                </c:pt>
                <c:pt idx="2">
                  <c:v>871.52273665842654</c:v>
                </c:pt>
                <c:pt idx="3">
                  <c:v>1011.1116722408028</c:v>
                </c:pt>
              </c:numCache>
            </c:numRef>
          </c:val>
          <c:extLst>
            <c:ext xmlns:c16="http://schemas.microsoft.com/office/drawing/2014/chart" uri="{C3380CC4-5D6E-409C-BE32-E72D297353CC}">
              <c16:uniqueId val="{00000000-70B5-41A3-8C07-2324BA1E1229}"/>
            </c:ext>
          </c:extLst>
        </c:ser>
        <c:dLbls>
          <c:dLblPos val="outEnd"/>
          <c:showLegendKey val="0"/>
          <c:showVal val="1"/>
          <c:showCatName val="0"/>
          <c:showSerName val="0"/>
          <c:showPercent val="0"/>
          <c:showBubbleSize val="0"/>
        </c:dLbls>
        <c:gapWidth val="219"/>
        <c:overlap val="-27"/>
        <c:axId val="1302661232"/>
        <c:axId val="1302659568"/>
      </c:barChart>
      <c:catAx>
        <c:axId val="13026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59568"/>
        <c:crosses val="autoZero"/>
        <c:auto val="1"/>
        <c:lblAlgn val="ctr"/>
        <c:lblOffset val="100"/>
        <c:noMultiLvlLbl val="0"/>
      </c:catAx>
      <c:valAx>
        <c:axId val="1302659568"/>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02661232"/>
        <c:crosses val="autoZero"/>
        <c:crossBetween val="between"/>
      </c:valAx>
    </c:plotArea>
    <c:plotVisOnly val="1"/>
    <c:dispBlanksAs val="gap"/>
    <c:showDLblsOverMax val="0"/>
    <c:extLst/>
  </c:chart>
  <c:txPr>
    <a:bodyPr/>
    <a:lstStyle/>
    <a:p>
      <a:pPr>
        <a:defRPr>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3" y="1"/>
            <a:ext cx="2880101" cy="490354"/>
          </a:xfrm>
          <a:prstGeom prst="rect">
            <a:avLst/>
          </a:prstGeom>
        </p:spPr>
        <p:txBody>
          <a:bodyPr vert="horz" lIns="89675" tIns="44838" rIns="89675" bIns="44838" rtlCol="0"/>
          <a:lstStyle>
            <a:lvl1pPr algn="r">
              <a:defRPr sz="1200"/>
            </a:lvl1pPr>
          </a:lstStyle>
          <a:p>
            <a:fld id="{1FF5520E-2C63-4898-8810-03018772DA97}" type="datetimeFigureOut">
              <a:rPr kumimoji="1" lang="ja-JP" altLang="en-US" smtClean="0"/>
              <a:t>2025/8/19</a:t>
            </a:fld>
            <a:endParaRPr kumimoji="1" lang="ja-JP" altLang="en-US"/>
          </a:p>
        </p:txBody>
      </p:sp>
      <p:sp>
        <p:nvSpPr>
          <p:cNvPr id="4" name="フッター プレースホルダー 3"/>
          <p:cNvSpPr>
            <a:spLocks noGrp="1"/>
          </p:cNvSpPr>
          <p:nvPr>
            <p:ph type="ftr" sz="quarter" idx="2"/>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3" y="9287059"/>
            <a:ext cx="2880101" cy="490354"/>
          </a:xfrm>
          <a:prstGeom prst="rect">
            <a:avLst/>
          </a:prstGeom>
        </p:spPr>
        <p:txBody>
          <a:bodyPr vert="horz" lIns="89675" tIns="44838" rIns="89675" bIns="44838" rtlCol="0" anchor="b"/>
          <a:lstStyle>
            <a:lvl1pPr algn="r">
              <a:defRPr sz="1200"/>
            </a:lvl1pPr>
          </a:lstStyle>
          <a:p>
            <a:fld id="{7DD5A299-61C5-4E8C-974A-672164A704BE}" type="slidenum">
              <a:rPr kumimoji="1" lang="ja-JP" altLang="en-US" smtClean="0"/>
              <a:t>‹#›</a:t>
            </a:fld>
            <a:endParaRPr kumimoji="1" lang="ja-JP" altLang="en-US"/>
          </a:p>
        </p:txBody>
      </p:sp>
    </p:spTree>
    <p:extLst>
      <p:ext uri="{BB962C8B-B14F-4D97-AF65-F5344CB8AC3E}">
        <p14:creationId xmlns:p14="http://schemas.microsoft.com/office/powerpoint/2010/main" val="3516629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3" y="1"/>
            <a:ext cx="2880101" cy="490354"/>
          </a:xfrm>
          <a:prstGeom prst="rect">
            <a:avLst/>
          </a:prstGeom>
        </p:spPr>
        <p:txBody>
          <a:bodyPr vert="horz" lIns="89675" tIns="44838" rIns="89675" bIns="44838" rtlCol="0"/>
          <a:lstStyle>
            <a:lvl1pPr algn="r">
              <a:defRPr sz="1200"/>
            </a:lvl1pPr>
          </a:lstStyle>
          <a:p>
            <a:fld id="{0BFEE85A-12B6-4182-A1AA-5DD20B37548E}" type="datetimeFigureOut">
              <a:rPr kumimoji="1" lang="ja-JP" altLang="en-US" smtClean="0"/>
              <a:t>2025/8/19</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997" y="4705215"/>
            <a:ext cx="5316870" cy="3849436"/>
          </a:xfrm>
          <a:prstGeom prst="rect">
            <a:avLst/>
          </a:prstGeom>
        </p:spPr>
        <p:txBody>
          <a:bodyPr vert="horz" lIns="89675" tIns="44838" rIns="89675" bIns="448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3" y="9287059"/>
            <a:ext cx="2880101" cy="490354"/>
          </a:xfrm>
          <a:prstGeom prst="rect">
            <a:avLst/>
          </a:prstGeom>
        </p:spPr>
        <p:txBody>
          <a:bodyPr vert="horz" lIns="89675" tIns="44838" rIns="89675" bIns="44838" rtlCol="0" anchor="b"/>
          <a:lstStyle>
            <a:lvl1pPr algn="r">
              <a:defRPr sz="1200"/>
            </a:lvl1pPr>
          </a:lstStyle>
          <a:p>
            <a:fld id="{0181E059-965F-43F5-8904-E9DA4F078983}" type="slidenum">
              <a:rPr kumimoji="1" lang="ja-JP" altLang="en-US" smtClean="0"/>
              <a:t>‹#›</a:t>
            </a:fld>
            <a:endParaRPr kumimoji="1" lang="ja-JP" altLang="en-US"/>
          </a:p>
        </p:txBody>
      </p:sp>
    </p:spTree>
    <p:extLst>
      <p:ext uri="{BB962C8B-B14F-4D97-AF65-F5344CB8AC3E}">
        <p14:creationId xmlns:p14="http://schemas.microsoft.com/office/powerpoint/2010/main" val="37051333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AD76C97-35AD-48EF-B556-C2B58D3B2DA9}"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1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A3EA1C-C536-4D6C-9390-B641A95F63B2}"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6763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A536C41-B36D-414F-839D-3D3A1704F93A}"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745424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AD76C97-35AD-48EF-B556-C2B58D3B2DA9}"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41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E6147C-2A3C-46DA-8E73-44F42F797C7D}"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413529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CB0994-6C94-431F-BE43-F0BD590B8719}"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879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42EF97C-A16E-41EF-9261-0906ADC8FFA5}" type="datetime1">
              <a:rPr kumimoji="1" lang="ja-JP" altLang="en-US" smtClean="0"/>
              <a:t>2025/8/19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247619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A1DFA35-CFF9-4B94-8D77-205428AB445F}" type="datetime1">
              <a:rPr kumimoji="1" lang="ja-JP" altLang="en-US" smtClean="0"/>
              <a:t>2025/8/19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865897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5B47BFA-8649-4C57-966D-43C72802F4C2}" type="datetime1">
              <a:rPr kumimoji="1" lang="ja-JP" altLang="en-US" smtClean="0"/>
              <a:t>2025/8/19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832542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22517D-C478-4A7E-9A13-4B9A64B8189D}" type="datetime1">
              <a:rPr kumimoji="1" lang="ja-JP" altLang="en-US" smtClean="0"/>
              <a:t>2025/8/19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4062348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E529B89-6D5F-4155-914A-B52B5DE97CBE}" type="datetime1">
              <a:rPr kumimoji="1" lang="ja-JP" altLang="en-US" smtClean="0"/>
              <a:t>2025/8/19</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52409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E6147C-2A3C-46DA-8E73-44F42F797C7D}"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386238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9DD821-23C0-4AFD-9DEA-05B90DB1FF20}" type="datetime1">
              <a:rPr kumimoji="1" lang="ja-JP" altLang="en-US" smtClean="0"/>
              <a:t>2025/8/19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72768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A3EA1C-C536-4D6C-9390-B641A95F63B2}"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293972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A536C41-B36D-414F-839D-3D3A1704F93A}"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244906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CB0994-6C94-431F-BE43-F0BD590B8719}" type="datetime1">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62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42EF97C-A16E-41EF-9261-0906ADC8FFA5}" type="datetime1">
              <a:rPr kumimoji="1" lang="ja-JP" altLang="en-US" smtClean="0"/>
              <a:t>2025/8/19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424670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A1DFA35-CFF9-4B94-8D77-205428AB445F}" type="datetime1">
              <a:rPr kumimoji="1" lang="ja-JP" altLang="en-US" smtClean="0"/>
              <a:t>2025/8/19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44454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5B47BFA-8649-4C57-966D-43C72802F4C2}" type="datetime1">
              <a:rPr kumimoji="1" lang="ja-JP" altLang="en-US" smtClean="0"/>
              <a:t>2025/8/19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317111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22517D-C478-4A7E-9A13-4B9A64B8189D}" type="datetime1">
              <a:rPr kumimoji="1" lang="ja-JP" altLang="en-US" smtClean="0"/>
              <a:t>2025/8/19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58379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E529B89-6D5F-4155-914A-B52B5DE97CBE}" type="datetime1">
              <a:rPr kumimoji="1" lang="ja-JP" altLang="en-US" smtClean="0"/>
              <a:t>2025/8/19</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70964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9DD821-23C0-4AFD-9DEA-05B90DB1FF20}" type="datetime1">
              <a:rPr kumimoji="1" lang="ja-JP" altLang="en-US" smtClean="0"/>
              <a:t>2025/8/19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678B24-D225-48CB-84C5-697AA65AEC0C}" type="slidenum">
              <a:rPr kumimoji="1" lang="ja-JP" altLang="en-US" smtClean="0"/>
              <a:t>‹#›</a:t>
            </a:fld>
            <a:endParaRPr kumimoji="1" lang="ja-JP" altLang="en-US"/>
          </a:p>
        </p:txBody>
      </p:sp>
    </p:spTree>
    <p:extLst>
      <p:ext uri="{BB962C8B-B14F-4D97-AF65-F5344CB8AC3E}">
        <p14:creationId xmlns:p14="http://schemas.microsoft.com/office/powerpoint/2010/main" val="181825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CA14BF1-67B0-4FEE-AEC6-32B3549C838E}" type="datetime1">
              <a:rPr kumimoji="1" lang="ja-JP" altLang="en-US" smtClean="0"/>
              <a:t>2025/8/19</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10635748" y="6516347"/>
            <a:ext cx="1312025" cy="365125"/>
          </a:xfrm>
          <a:prstGeom prst="rect">
            <a:avLst/>
          </a:prstGeom>
        </p:spPr>
        <p:txBody>
          <a:bodyPr vert="horz" lIns="91440" tIns="45720" rIns="91440" bIns="45720" rtlCol="0" anchor="ctr"/>
          <a:lstStyle>
            <a:lvl1pPr algn="r">
              <a:defRPr sz="2400">
                <a:solidFill>
                  <a:schemeClr val="tx1"/>
                </a:solidFill>
              </a:defRPr>
            </a:lvl1pPr>
          </a:lstStyle>
          <a:p>
            <a:fld id="{C6678B24-D225-48CB-84C5-697AA65AEC0C}" type="slidenum">
              <a:rPr kumimoji="1" lang="ja-JP" altLang="en-US" smtClean="0"/>
              <a:pPr/>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88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CA14BF1-67B0-4FEE-AEC6-32B3549C838E}" type="datetime1">
              <a:rPr kumimoji="1" lang="ja-JP" altLang="en-US" smtClean="0"/>
              <a:t>2025/8/19</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10635748" y="6516347"/>
            <a:ext cx="1312025" cy="365125"/>
          </a:xfrm>
          <a:prstGeom prst="rect">
            <a:avLst/>
          </a:prstGeom>
        </p:spPr>
        <p:txBody>
          <a:bodyPr vert="horz" lIns="91440" tIns="45720" rIns="91440" bIns="45720" rtlCol="0" anchor="ctr"/>
          <a:lstStyle>
            <a:lvl1pPr algn="r">
              <a:defRPr sz="2400">
                <a:solidFill>
                  <a:schemeClr val="tx1"/>
                </a:solidFill>
              </a:defRPr>
            </a:lvl1pPr>
          </a:lstStyle>
          <a:p>
            <a:fld id="{C6678B24-D225-48CB-84C5-697AA65AEC0C}" type="slidenum">
              <a:rPr kumimoji="1" lang="ja-JP" altLang="en-US" smtClean="0"/>
              <a:pPr/>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9775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AF938-F346-4729-8D37-D0605F8F65EC}"/>
              </a:ext>
            </a:extLst>
          </p:cNvPr>
          <p:cNvSpPr>
            <a:spLocks noGrp="1"/>
          </p:cNvSpPr>
          <p:nvPr>
            <p:ph type="ctrTitle"/>
          </p:nvPr>
        </p:nvSpPr>
        <p:spPr/>
        <p:txBody>
          <a:bodyPr>
            <a:normAutofit/>
          </a:bodyPr>
          <a:lstStyle/>
          <a:p>
            <a:pPr algn="ctr"/>
            <a:r>
              <a:rPr kumimoji="1" lang="ja-JP" altLang="en-US" sz="4800" dirty="0"/>
              <a:t>令和７年度</a:t>
            </a:r>
            <a:br>
              <a:rPr kumimoji="1" lang="en-US" altLang="ja-JP" sz="4800" dirty="0"/>
            </a:br>
            <a:r>
              <a:rPr kumimoji="1" lang="ja-JP" altLang="en-US" sz="4800" dirty="0"/>
              <a:t>おおさか農政アクションプラン</a:t>
            </a:r>
            <a:br>
              <a:rPr kumimoji="1" lang="en-US" altLang="ja-JP" sz="4800" dirty="0"/>
            </a:br>
            <a:r>
              <a:rPr kumimoji="1" lang="ja-JP" altLang="en-US" sz="4800" dirty="0"/>
              <a:t>評価・点検部会</a:t>
            </a:r>
          </a:p>
        </p:txBody>
      </p:sp>
      <p:sp>
        <p:nvSpPr>
          <p:cNvPr id="3" name="字幕 2">
            <a:extLst>
              <a:ext uri="{FF2B5EF4-FFF2-40B4-BE49-F238E27FC236}">
                <a16:creationId xmlns:a16="http://schemas.microsoft.com/office/drawing/2014/main" id="{BBE86D83-0F4D-4843-9779-98E495FB7CA4}"/>
              </a:ext>
            </a:extLst>
          </p:cNvPr>
          <p:cNvSpPr>
            <a:spLocks noGrp="1"/>
          </p:cNvSpPr>
          <p:nvPr>
            <p:ph type="subTitle" idx="1"/>
          </p:nvPr>
        </p:nvSpPr>
        <p:spPr/>
        <p:txBody>
          <a:bodyPr>
            <a:normAutofit/>
          </a:bodyPr>
          <a:lstStyle/>
          <a:p>
            <a:pPr algn="ctr"/>
            <a:r>
              <a:rPr kumimoji="1" lang="ja-JP" altLang="en-US" sz="2800" dirty="0"/>
              <a:t>令和６年度の実績について</a:t>
            </a:r>
          </a:p>
        </p:txBody>
      </p:sp>
      <p:sp>
        <p:nvSpPr>
          <p:cNvPr id="4" name="テキスト ボックス 3"/>
          <p:cNvSpPr txBox="1"/>
          <p:nvPr/>
        </p:nvSpPr>
        <p:spPr>
          <a:xfrm>
            <a:off x="10555941" y="416859"/>
            <a:ext cx="1102659" cy="369332"/>
          </a:xfrm>
          <a:prstGeom prst="rect">
            <a:avLst/>
          </a:prstGeom>
          <a:noFill/>
          <a:ln>
            <a:solidFill>
              <a:schemeClr val="tx1"/>
            </a:solidFill>
          </a:ln>
        </p:spPr>
        <p:txBody>
          <a:bodyPr wrap="square" rtlCol="0">
            <a:spAutoFit/>
          </a:bodyPr>
          <a:lstStyle/>
          <a:p>
            <a:pPr algn="ctr"/>
            <a:r>
              <a:rPr kumimoji="1" lang="ja-JP" altLang="en-US" dirty="0"/>
              <a:t>資料３</a:t>
            </a:r>
          </a:p>
        </p:txBody>
      </p:sp>
      <p:sp>
        <p:nvSpPr>
          <p:cNvPr id="6" name="スライド番号プレースホルダー 5">
            <a:extLst>
              <a:ext uri="{FF2B5EF4-FFF2-40B4-BE49-F238E27FC236}">
                <a16:creationId xmlns:a16="http://schemas.microsoft.com/office/drawing/2014/main" id="{905B984A-E3E2-4CCE-B241-62158DA54AFE}"/>
              </a:ext>
            </a:extLst>
          </p:cNvPr>
          <p:cNvSpPr>
            <a:spLocks noGrp="1"/>
          </p:cNvSpPr>
          <p:nvPr>
            <p:ph type="sldNum" sz="quarter" idx="12"/>
          </p:nvPr>
        </p:nvSpPr>
        <p:spPr/>
        <p:txBody>
          <a:bodyPr/>
          <a:lstStyle/>
          <a:p>
            <a:fld id="{C6678B24-D225-48CB-84C5-697AA65AEC0C}" type="slidenum">
              <a:rPr kumimoji="1" lang="ja-JP" altLang="en-US" smtClean="0"/>
              <a:t>1</a:t>
            </a:fld>
            <a:endParaRPr kumimoji="1" lang="ja-JP" altLang="en-US"/>
          </a:p>
        </p:txBody>
      </p:sp>
    </p:spTree>
    <p:extLst>
      <p:ext uri="{BB962C8B-B14F-4D97-AF65-F5344CB8AC3E}">
        <p14:creationId xmlns:p14="http://schemas.microsoft.com/office/powerpoint/2010/main" val="391213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1058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◆大阪府内の企業参入状況（市町村把握分を含む）</a:t>
            </a:r>
          </a:p>
        </p:txBody>
      </p:sp>
      <p:sp>
        <p:nvSpPr>
          <p:cNvPr id="6" name="スライド番号プレースホルダー 5">
            <a:extLst>
              <a:ext uri="{FF2B5EF4-FFF2-40B4-BE49-F238E27FC236}">
                <a16:creationId xmlns:a16="http://schemas.microsoft.com/office/drawing/2014/main" id="{DDBFC8A4-FBA1-4253-9888-7B7526889267}"/>
              </a:ext>
            </a:extLst>
          </p:cNvPr>
          <p:cNvSpPr>
            <a:spLocks noGrp="1"/>
          </p:cNvSpPr>
          <p:nvPr>
            <p:ph type="sldNum" sz="quarter" idx="12"/>
          </p:nvPr>
        </p:nvSpPr>
        <p:spPr/>
        <p:txBody>
          <a:bodyPr/>
          <a:lstStyle/>
          <a:p>
            <a:fld id="{C6678B24-D225-48CB-84C5-697AA65AEC0C}" type="slidenum">
              <a:rPr kumimoji="1" lang="ja-JP" altLang="en-US" smtClean="0"/>
              <a:t>10</a:t>
            </a:fld>
            <a:endParaRPr kumimoji="1" lang="ja-JP" altLang="en-US"/>
          </a:p>
        </p:txBody>
      </p:sp>
      <p:graphicFrame>
        <p:nvGraphicFramePr>
          <p:cNvPr id="11" name="表 9">
            <a:extLst>
              <a:ext uri="{FF2B5EF4-FFF2-40B4-BE49-F238E27FC236}">
                <a16:creationId xmlns:a16="http://schemas.microsoft.com/office/drawing/2014/main" id="{8A82587D-7D6F-4552-9995-FB2AAB0638F4}"/>
              </a:ext>
            </a:extLst>
          </p:cNvPr>
          <p:cNvGraphicFramePr>
            <a:graphicFrameLocks noGrp="1"/>
          </p:cNvGraphicFramePr>
          <p:nvPr>
            <p:extLst>
              <p:ext uri="{D42A27DB-BD31-4B8C-83A1-F6EECF244321}">
                <p14:modId xmlns:p14="http://schemas.microsoft.com/office/powerpoint/2010/main" val="1633259475"/>
              </p:ext>
            </p:extLst>
          </p:nvPr>
        </p:nvGraphicFramePr>
        <p:xfrm>
          <a:off x="3813503" y="1958404"/>
          <a:ext cx="4631497" cy="4257568"/>
        </p:xfrm>
        <a:graphic>
          <a:graphicData uri="http://schemas.openxmlformats.org/drawingml/2006/table">
            <a:tbl>
              <a:tblPr firstRow="1" bandRow="1">
                <a:tableStyleId>{21E4AEA4-8DFA-4A89-87EB-49C32662AFE0}</a:tableStyleId>
              </a:tblPr>
              <a:tblGrid>
                <a:gridCol w="460785">
                  <a:extLst>
                    <a:ext uri="{9D8B030D-6E8A-4147-A177-3AD203B41FA5}">
                      <a16:colId xmlns:a16="http://schemas.microsoft.com/office/drawing/2014/main" val="1973878283"/>
                    </a:ext>
                  </a:extLst>
                </a:gridCol>
                <a:gridCol w="1424763">
                  <a:extLst>
                    <a:ext uri="{9D8B030D-6E8A-4147-A177-3AD203B41FA5}">
                      <a16:colId xmlns:a16="http://schemas.microsoft.com/office/drawing/2014/main" val="2580619566"/>
                    </a:ext>
                  </a:extLst>
                </a:gridCol>
                <a:gridCol w="1533853">
                  <a:extLst>
                    <a:ext uri="{9D8B030D-6E8A-4147-A177-3AD203B41FA5}">
                      <a16:colId xmlns:a16="http://schemas.microsoft.com/office/drawing/2014/main" val="1112237534"/>
                    </a:ext>
                  </a:extLst>
                </a:gridCol>
                <a:gridCol w="724710">
                  <a:extLst>
                    <a:ext uri="{9D8B030D-6E8A-4147-A177-3AD203B41FA5}">
                      <a16:colId xmlns:a16="http://schemas.microsoft.com/office/drawing/2014/main" val="3776511294"/>
                    </a:ext>
                  </a:extLst>
                </a:gridCol>
                <a:gridCol w="487386">
                  <a:extLst>
                    <a:ext uri="{9D8B030D-6E8A-4147-A177-3AD203B41FA5}">
                      <a16:colId xmlns:a16="http://schemas.microsoft.com/office/drawing/2014/main" val="593698874"/>
                    </a:ext>
                  </a:extLst>
                </a:gridCol>
              </a:tblGrid>
              <a:tr h="369251">
                <a:tc>
                  <a:txBody>
                    <a:bodyPr/>
                    <a:lstStyle/>
                    <a:p>
                      <a:pPr algn="ctr"/>
                      <a:r>
                        <a:rPr kumimoji="1" lang="ja-JP" altLang="en-US" sz="900" dirty="0">
                          <a:solidFill>
                            <a:schemeClr val="tx1"/>
                          </a:solidFill>
                        </a:rPr>
                        <a:t>企業</a:t>
                      </a:r>
                    </a:p>
                  </a:txBody>
                  <a:tcPr anchor="ctr"/>
                </a:tc>
                <a:tc>
                  <a:txBody>
                    <a:bodyPr/>
                    <a:lstStyle/>
                    <a:p>
                      <a:pPr algn="ctr"/>
                      <a:r>
                        <a:rPr kumimoji="1" lang="ja-JP" altLang="en-US" sz="900" dirty="0">
                          <a:solidFill>
                            <a:schemeClr val="tx1"/>
                          </a:solidFill>
                        </a:rPr>
                        <a:t>市町村</a:t>
                      </a:r>
                    </a:p>
                  </a:txBody>
                  <a:tcPr anchor="ctr"/>
                </a:tc>
                <a:tc>
                  <a:txBody>
                    <a:bodyPr/>
                    <a:lstStyle/>
                    <a:p>
                      <a:pPr algn="ctr"/>
                      <a:r>
                        <a:rPr kumimoji="1" lang="ja-JP" altLang="en-US" sz="900" dirty="0">
                          <a:solidFill>
                            <a:schemeClr val="tx1"/>
                          </a:solidFill>
                        </a:rPr>
                        <a:t>営農作物</a:t>
                      </a:r>
                      <a:endParaRPr kumimoji="1" lang="en-US" altLang="ja-JP" sz="900" dirty="0">
                        <a:solidFill>
                          <a:schemeClr val="tx1"/>
                        </a:solidFill>
                      </a:endParaRPr>
                    </a:p>
                  </a:txBody>
                  <a:tcPr anchor="ctr"/>
                </a:tc>
                <a:tc>
                  <a:txBody>
                    <a:bodyPr/>
                    <a:lstStyle/>
                    <a:p>
                      <a:pPr algn="ctr"/>
                      <a:r>
                        <a:rPr kumimoji="1" lang="ja-JP" altLang="en-US" sz="900" dirty="0">
                          <a:solidFill>
                            <a:schemeClr val="tx1"/>
                          </a:solidFill>
                        </a:rPr>
                        <a:t>参入面積</a:t>
                      </a:r>
                      <a:r>
                        <a:rPr kumimoji="1" lang="en-US" altLang="ja-JP" sz="900" dirty="0">
                          <a:solidFill>
                            <a:schemeClr val="tx1"/>
                          </a:solidFill>
                        </a:rPr>
                        <a:t>(ha)</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府の関与</a:t>
                      </a:r>
                    </a:p>
                  </a:txBody>
                  <a:tcPr/>
                </a:tc>
                <a:extLst>
                  <a:ext uri="{0D108BD9-81ED-4DB2-BD59-A6C34878D82A}">
                    <a16:rowId xmlns:a16="http://schemas.microsoft.com/office/drawing/2014/main" val="2512486588"/>
                  </a:ext>
                </a:extLst>
              </a:tr>
              <a:tr h="230782">
                <a:tc>
                  <a:txBody>
                    <a:bodyPr/>
                    <a:lstStyle/>
                    <a:p>
                      <a:pPr algn="ctr"/>
                      <a:r>
                        <a:rPr kumimoji="1" lang="en-US" altLang="ja-JP" sz="900" dirty="0"/>
                        <a:t>1</a:t>
                      </a:r>
                    </a:p>
                  </a:txBody>
                  <a:tcPr/>
                </a:tc>
                <a:tc>
                  <a:txBody>
                    <a:bodyPr/>
                    <a:lstStyle/>
                    <a:p>
                      <a:pPr algn="ctr"/>
                      <a:r>
                        <a:rPr kumimoji="1" lang="ja-JP" altLang="en-US" sz="900" dirty="0"/>
                        <a:t>箕面市粟生外院</a:t>
                      </a:r>
                    </a:p>
                  </a:txBody>
                  <a:tcPr/>
                </a:tc>
                <a:tc>
                  <a:txBody>
                    <a:bodyPr/>
                    <a:lstStyle/>
                    <a:p>
                      <a:pPr algn="ctr"/>
                      <a:r>
                        <a:rPr kumimoji="1" lang="ja-JP" altLang="en-US" sz="900" dirty="0"/>
                        <a:t>野菜・果樹</a:t>
                      </a:r>
                    </a:p>
                  </a:txBody>
                  <a:tcPr/>
                </a:tc>
                <a:tc>
                  <a:txBody>
                    <a:bodyPr/>
                    <a:lstStyle/>
                    <a:p>
                      <a:pPr algn="ctr"/>
                      <a:r>
                        <a:rPr kumimoji="1" lang="en-US" altLang="ja-JP" sz="900" dirty="0"/>
                        <a:t>0.16</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1665232188"/>
                  </a:ext>
                </a:extLst>
              </a:tr>
              <a:tr h="230782">
                <a:tc>
                  <a:txBody>
                    <a:bodyPr/>
                    <a:lstStyle/>
                    <a:p>
                      <a:pPr algn="ctr"/>
                      <a:r>
                        <a:rPr kumimoji="1" lang="en-US" altLang="ja-JP" sz="900" dirty="0"/>
                        <a:t>2</a:t>
                      </a:r>
                      <a:endParaRPr kumimoji="1" lang="ja-JP" altLang="en-US" sz="900" dirty="0"/>
                    </a:p>
                  </a:txBody>
                  <a:tcPr/>
                </a:tc>
                <a:tc>
                  <a:txBody>
                    <a:bodyPr/>
                    <a:lstStyle/>
                    <a:p>
                      <a:pPr algn="ctr"/>
                      <a:r>
                        <a:rPr kumimoji="1" lang="ja-JP" altLang="en-US" sz="900" dirty="0"/>
                        <a:t>高槻市大字原</a:t>
                      </a:r>
                    </a:p>
                  </a:txBody>
                  <a:tcPr/>
                </a:tc>
                <a:tc>
                  <a:txBody>
                    <a:bodyPr/>
                    <a:lstStyle/>
                    <a:p>
                      <a:pPr algn="ctr"/>
                      <a:r>
                        <a:rPr kumimoji="1" lang="ja-JP" altLang="en-US" sz="900" dirty="0"/>
                        <a:t>水稲・野菜類・バナナ</a:t>
                      </a:r>
                    </a:p>
                  </a:txBody>
                  <a:tcPr/>
                </a:tc>
                <a:tc>
                  <a:txBody>
                    <a:bodyPr/>
                    <a:lstStyle/>
                    <a:p>
                      <a:pPr algn="ctr"/>
                      <a:r>
                        <a:rPr kumimoji="1" lang="en-US" altLang="ja-JP" sz="900" dirty="0"/>
                        <a:t>0.22</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1039958288"/>
                  </a:ext>
                </a:extLst>
              </a:tr>
              <a:tr h="230782">
                <a:tc>
                  <a:txBody>
                    <a:bodyPr/>
                    <a:lstStyle/>
                    <a:p>
                      <a:pPr algn="ctr"/>
                      <a:r>
                        <a:rPr kumimoji="1" lang="en-US" altLang="ja-JP" sz="900" dirty="0"/>
                        <a:t>3</a:t>
                      </a:r>
                      <a:endParaRPr kumimoji="1" lang="ja-JP" altLang="en-US" sz="900" dirty="0"/>
                    </a:p>
                  </a:txBody>
                  <a:tcPr/>
                </a:tc>
                <a:tc>
                  <a:txBody>
                    <a:bodyPr/>
                    <a:lstStyle/>
                    <a:p>
                      <a:pPr algn="ctr"/>
                      <a:r>
                        <a:rPr kumimoji="1" lang="ja-JP" altLang="en-US" sz="900" dirty="0"/>
                        <a:t>高槻市大字奈佐原</a:t>
                      </a:r>
                    </a:p>
                  </a:txBody>
                  <a:tcPr/>
                </a:tc>
                <a:tc>
                  <a:txBody>
                    <a:bodyPr/>
                    <a:lstStyle/>
                    <a:p>
                      <a:pPr algn="ctr"/>
                      <a:r>
                        <a:rPr kumimoji="1" lang="ja-JP" altLang="en-US" sz="900" dirty="0"/>
                        <a:t>果樹</a:t>
                      </a:r>
                    </a:p>
                  </a:txBody>
                  <a:tcPr/>
                </a:tc>
                <a:tc>
                  <a:txBody>
                    <a:bodyPr/>
                    <a:lstStyle/>
                    <a:p>
                      <a:pPr algn="ctr"/>
                      <a:r>
                        <a:rPr kumimoji="1" lang="en-US" altLang="ja-JP" sz="900" dirty="0"/>
                        <a:t>0.08</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489160676"/>
                  </a:ext>
                </a:extLst>
              </a:tr>
              <a:tr h="230782">
                <a:tc>
                  <a:txBody>
                    <a:bodyPr/>
                    <a:lstStyle/>
                    <a:p>
                      <a:pPr algn="ctr"/>
                      <a:r>
                        <a:rPr kumimoji="1" lang="en-US" altLang="ja-JP" sz="900" dirty="0"/>
                        <a:t>4</a:t>
                      </a:r>
                      <a:endParaRPr kumimoji="1" lang="ja-JP" altLang="en-US" sz="900" dirty="0"/>
                    </a:p>
                  </a:txBody>
                  <a:tcPr/>
                </a:tc>
                <a:tc>
                  <a:txBody>
                    <a:bodyPr/>
                    <a:lstStyle/>
                    <a:p>
                      <a:pPr algn="ctr"/>
                      <a:r>
                        <a:rPr kumimoji="1" lang="ja-JP" altLang="en-US" sz="900" dirty="0"/>
                        <a:t>高槻市唐崎中</a:t>
                      </a:r>
                    </a:p>
                  </a:txBody>
                  <a:tcPr/>
                </a:tc>
                <a:tc>
                  <a:txBody>
                    <a:bodyPr/>
                    <a:lstStyle/>
                    <a:p>
                      <a:pPr algn="ctr"/>
                      <a:r>
                        <a:rPr kumimoji="1" lang="ja-JP" altLang="en-US" sz="900" dirty="0"/>
                        <a:t>きくな</a:t>
                      </a:r>
                    </a:p>
                  </a:txBody>
                  <a:tcPr/>
                </a:tc>
                <a:tc>
                  <a:txBody>
                    <a:bodyPr/>
                    <a:lstStyle/>
                    <a:p>
                      <a:pPr algn="ctr"/>
                      <a:r>
                        <a:rPr kumimoji="1" lang="en-US" altLang="ja-JP" sz="900" dirty="0"/>
                        <a:t>0.25</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396255588"/>
                  </a:ext>
                </a:extLst>
              </a:tr>
              <a:tr h="230782">
                <a:tc>
                  <a:txBody>
                    <a:bodyPr/>
                    <a:lstStyle/>
                    <a:p>
                      <a:pPr algn="ctr"/>
                      <a:r>
                        <a:rPr kumimoji="1" lang="en-US" altLang="ja-JP" sz="900" dirty="0"/>
                        <a:t>5</a:t>
                      </a:r>
                      <a:endParaRPr kumimoji="1" lang="ja-JP" altLang="en-US" sz="900" dirty="0"/>
                    </a:p>
                  </a:txBody>
                  <a:tcPr/>
                </a:tc>
                <a:tc>
                  <a:txBody>
                    <a:bodyPr/>
                    <a:lstStyle/>
                    <a:p>
                      <a:pPr algn="ctr"/>
                      <a:r>
                        <a:rPr kumimoji="1" lang="ja-JP" altLang="en-US" sz="900" dirty="0"/>
                        <a:t>高槻市大字田能小字</a:t>
                      </a:r>
                    </a:p>
                  </a:txBody>
                  <a:tcPr/>
                </a:tc>
                <a:tc>
                  <a:txBody>
                    <a:bodyPr/>
                    <a:lstStyle/>
                    <a:p>
                      <a:pPr algn="ctr"/>
                      <a:r>
                        <a:rPr kumimoji="1" lang="ja-JP" altLang="en-US" sz="900" dirty="0"/>
                        <a:t>水稲・野菜</a:t>
                      </a:r>
                    </a:p>
                  </a:txBody>
                  <a:tcPr/>
                </a:tc>
                <a:tc>
                  <a:txBody>
                    <a:bodyPr/>
                    <a:lstStyle/>
                    <a:p>
                      <a:pPr algn="ctr"/>
                      <a:r>
                        <a:rPr kumimoji="1" lang="en-US" altLang="ja-JP" sz="900" dirty="0"/>
                        <a:t>1.13</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835301469"/>
                  </a:ext>
                </a:extLst>
              </a:tr>
              <a:tr h="230782">
                <a:tc>
                  <a:txBody>
                    <a:bodyPr/>
                    <a:lstStyle/>
                    <a:p>
                      <a:pPr algn="ctr"/>
                      <a:r>
                        <a:rPr kumimoji="1" lang="en-US" altLang="ja-JP" sz="900" dirty="0"/>
                        <a:t>6</a:t>
                      </a:r>
                      <a:endParaRPr kumimoji="1" lang="ja-JP" altLang="en-US" sz="900" dirty="0"/>
                    </a:p>
                  </a:txBody>
                  <a:tcPr/>
                </a:tc>
                <a:tc>
                  <a:txBody>
                    <a:bodyPr/>
                    <a:lstStyle/>
                    <a:p>
                      <a:pPr algn="ctr"/>
                      <a:r>
                        <a:rPr kumimoji="1" lang="ja-JP" altLang="en-US" sz="900" dirty="0"/>
                        <a:t>島本町高浜</a:t>
                      </a:r>
                    </a:p>
                  </a:txBody>
                  <a:tcPr/>
                </a:tc>
                <a:tc>
                  <a:txBody>
                    <a:bodyPr/>
                    <a:lstStyle/>
                    <a:p>
                      <a:pPr algn="ctr"/>
                      <a:r>
                        <a:rPr kumimoji="1" lang="ja-JP" altLang="en-US" sz="900" dirty="0"/>
                        <a:t>いちご・野菜</a:t>
                      </a:r>
                    </a:p>
                  </a:txBody>
                  <a:tcPr/>
                </a:tc>
                <a:tc>
                  <a:txBody>
                    <a:bodyPr/>
                    <a:lstStyle/>
                    <a:p>
                      <a:pPr algn="ctr"/>
                      <a:r>
                        <a:rPr kumimoji="1" lang="en-US" altLang="ja-JP" sz="900" dirty="0"/>
                        <a:t>0.30</a:t>
                      </a:r>
                      <a:endParaRPr kumimoji="1" lang="ja-JP" altLang="en-US" sz="900" dirty="0"/>
                    </a:p>
                  </a:txBody>
                  <a:tcPr/>
                </a:tc>
                <a:tc>
                  <a:txBody>
                    <a:bodyPr/>
                    <a:lstStyle/>
                    <a:p>
                      <a:pPr algn="ctr"/>
                      <a:r>
                        <a:rPr kumimoji="1" lang="ja-JP" altLang="en-US" sz="900" dirty="0"/>
                        <a:t>○</a:t>
                      </a:r>
                    </a:p>
                  </a:txBody>
                  <a:tcPr/>
                </a:tc>
                <a:extLst>
                  <a:ext uri="{0D108BD9-81ED-4DB2-BD59-A6C34878D82A}">
                    <a16:rowId xmlns:a16="http://schemas.microsoft.com/office/drawing/2014/main" val="1020033299"/>
                  </a:ext>
                </a:extLst>
              </a:tr>
              <a:tr h="234686">
                <a:tc>
                  <a:txBody>
                    <a:bodyPr/>
                    <a:lstStyle/>
                    <a:p>
                      <a:pPr algn="ctr"/>
                      <a:r>
                        <a:rPr kumimoji="1" lang="en-US" altLang="ja-JP" sz="900" dirty="0"/>
                        <a:t>7</a:t>
                      </a:r>
                      <a:endParaRPr kumimoji="1" lang="ja-JP" altLang="en-US" sz="900" dirty="0"/>
                    </a:p>
                  </a:txBody>
                  <a:tcPr/>
                </a:tc>
                <a:tc>
                  <a:txBody>
                    <a:bodyPr/>
                    <a:lstStyle/>
                    <a:p>
                      <a:pPr algn="ctr"/>
                      <a:r>
                        <a:rPr kumimoji="1" lang="ja-JP" altLang="en-US" sz="900" dirty="0"/>
                        <a:t>摂津市学園町</a:t>
                      </a:r>
                    </a:p>
                  </a:txBody>
                  <a:tcPr/>
                </a:tc>
                <a:tc>
                  <a:txBody>
                    <a:bodyPr/>
                    <a:lstStyle/>
                    <a:p>
                      <a:pPr algn="ctr"/>
                      <a:r>
                        <a:rPr kumimoji="1" lang="ja-JP" altLang="en-US" sz="900" dirty="0"/>
                        <a:t>クレソン他</a:t>
                      </a:r>
                    </a:p>
                  </a:txBody>
                  <a:tcPr/>
                </a:tc>
                <a:tc>
                  <a:txBody>
                    <a:bodyPr/>
                    <a:lstStyle/>
                    <a:p>
                      <a:pPr algn="ctr"/>
                      <a:r>
                        <a:rPr kumimoji="1" lang="en-US" altLang="ja-JP" sz="900" dirty="0"/>
                        <a:t>0.12</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978615115"/>
                  </a:ext>
                </a:extLst>
              </a:tr>
              <a:tr h="230782">
                <a:tc>
                  <a:txBody>
                    <a:bodyPr/>
                    <a:lstStyle/>
                    <a:p>
                      <a:pPr algn="ctr"/>
                      <a:r>
                        <a:rPr kumimoji="1" lang="en-US" altLang="ja-JP" sz="900" dirty="0"/>
                        <a:t>8</a:t>
                      </a:r>
                      <a:endParaRPr kumimoji="1" lang="ja-JP" altLang="en-US" sz="900" dirty="0"/>
                    </a:p>
                  </a:txBody>
                  <a:tcPr/>
                </a:tc>
                <a:tc>
                  <a:txBody>
                    <a:bodyPr/>
                    <a:lstStyle/>
                    <a:p>
                      <a:pPr algn="ctr"/>
                      <a:r>
                        <a:rPr kumimoji="1" lang="ja-JP" altLang="en-US" sz="900" dirty="0"/>
                        <a:t>寝屋川市河北西町</a:t>
                      </a:r>
                    </a:p>
                  </a:txBody>
                  <a:tcPr/>
                </a:tc>
                <a:tc>
                  <a:txBody>
                    <a:bodyPr/>
                    <a:lstStyle/>
                    <a:p>
                      <a:pPr algn="ctr"/>
                      <a:r>
                        <a:rPr kumimoji="1" lang="ja-JP" altLang="en-US" sz="900" dirty="0"/>
                        <a:t>野菜</a:t>
                      </a:r>
                    </a:p>
                  </a:txBody>
                  <a:tcPr/>
                </a:tc>
                <a:tc>
                  <a:txBody>
                    <a:bodyPr/>
                    <a:lstStyle/>
                    <a:p>
                      <a:pPr algn="ctr"/>
                      <a:r>
                        <a:rPr kumimoji="1" lang="en-US" altLang="ja-JP" sz="900" dirty="0"/>
                        <a:t>0.15</a:t>
                      </a:r>
                      <a:endParaRPr kumimoji="1" lang="ja-JP" altLang="en-US" sz="900" dirty="0"/>
                    </a:p>
                  </a:txBody>
                  <a:tcPr/>
                </a:tc>
                <a:tc>
                  <a:txBody>
                    <a:bodyPr/>
                    <a:lstStyle/>
                    <a:p>
                      <a:pPr algn="ctr"/>
                      <a:r>
                        <a:rPr kumimoji="1" lang="ja-JP" altLang="en-US" sz="900" dirty="0"/>
                        <a:t>○</a:t>
                      </a:r>
                    </a:p>
                  </a:txBody>
                  <a:tcPr/>
                </a:tc>
                <a:extLst>
                  <a:ext uri="{0D108BD9-81ED-4DB2-BD59-A6C34878D82A}">
                    <a16:rowId xmlns:a16="http://schemas.microsoft.com/office/drawing/2014/main" val="2675257714"/>
                  </a:ext>
                </a:extLst>
              </a:tr>
              <a:tr h="230782">
                <a:tc>
                  <a:txBody>
                    <a:bodyPr/>
                    <a:lstStyle/>
                    <a:p>
                      <a:pPr algn="ctr"/>
                      <a:r>
                        <a:rPr kumimoji="1" lang="en-US" altLang="ja-JP" sz="900" dirty="0"/>
                        <a:t>9</a:t>
                      </a:r>
                      <a:endParaRPr kumimoji="1" lang="ja-JP" altLang="en-US" sz="900" dirty="0"/>
                    </a:p>
                  </a:txBody>
                  <a:tcPr/>
                </a:tc>
                <a:tc>
                  <a:txBody>
                    <a:bodyPr/>
                    <a:lstStyle/>
                    <a:p>
                      <a:pPr algn="ctr"/>
                      <a:r>
                        <a:rPr kumimoji="1" lang="ja-JP" altLang="en-US" sz="900" dirty="0"/>
                        <a:t>堺市稲葉</a:t>
                      </a:r>
                    </a:p>
                  </a:txBody>
                  <a:tcPr/>
                </a:tc>
                <a:tc>
                  <a:txBody>
                    <a:bodyPr/>
                    <a:lstStyle/>
                    <a:p>
                      <a:pPr algn="ctr"/>
                      <a:r>
                        <a:rPr kumimoji="1" lang="ja-JP" altLang="en-US" sz="900" dirty="0"/>
                        <a:t>野菜類</a:t>
                      </a:r>
                    </a:p>
                  </a:txBody>
                  <a:tcPr/>
                </a:tc>
                <a:tc>
                  <a:txBody>
                    <a:bodyPr/>
                    <a:lstStyle/>
                    <a:p>
                      <a:pPr algn="ctr"/>
                      <a:r>
                        <a:rPr kumimoji="1" lang="en-US" altLang="ja-JP" sz="900" dirty="0"/>
                        <a:t>0.11</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107141558"/>
                  </a:ext>
                </a:extLst>
              </a:tr>
              <a:tr h="230782">
                <a:tc>
                  <a:txBody>
                    <a:bodyPr/>
                    <a:lstStyle/>
                    <a:p>
                      <a:pPr algn="ctr"/>
                      <a:r>
                        <a:rPr kumimoji="1" lang="en-US" altLang="ja-JP" sz="900" dirty="0"/>
                        <a:t>10</a:t>
                      </a:r>
                      <a:endParaRPr kumimoji="1" lang="ja-JP" altLang="en-US" sz="900" dirty="0"/>
                    </a:p>
                  </a:txBody>
                  <a:tcPr/>
                </a:tc>
                <a:tc>
                  <a:txBody>
                    <a:bodyPr/>
                    <a:lstStyle/>
                    <a:p>
                      <a:pPr algn="ctr"/>
                      <a:r>
                        <a:rPr kumimoji="1" lang="ja-JP" altLang="en-US" sz="900" dirty="0"/>
                        <a:t>堺市陶器北</a:t>
                      </a:r>
                    </a:p>
                  </a:txBody>
                  <a:tcPr/>
                </a:tc>
                <a:tc>
                  <a:txBody>
                    <a:bodyPr/>
                    <a:lstStyle/>
                    <a:p>
                      <a:pPr algn="ctr"/>
                      <a:r>
                        <a:rPr kumimoji="1" lang="ja-JP" altLang="en-US" sz="900" dirty="0"/>
                        <a:t>野菜類</a:t>
                      </a:r>
                    </a:p>
                  </a:txBody>
                  <a:tcPr/>
                </a:tc>
                <a:tc>
                  <a:txBody>
                    <a:bodyPr/>
                    <a:lstStyle/>
                    <a:p>
                      <a:pPr algn="ctr"/>
                      <a:r>
                        <a:rPr kumimoji="1" lang="en-US" altLang="ja-JP" sz="900" dirty="0"/>
                        <a:t>0.09</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673666457"/>
                  </a:ext>
                </a:extLst>
              </a:tr>
              <a:tr h="263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11</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堺市菱木</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野菜類</a:t>
                      </a:r>
                    </a:p>
                  </a:txBody>
                  <a:tcPr/>
                </a:tc>
                <a:tc>
                  <a:txBody>
                    <a:bodyPr/>
                    <a:lstStyle/>
                    <a:p>
                      <a:pPr algn="ctr"/>
                      <a:r>
                        <a:rPr kumimoji="1" lang="en-US" altLang="ja-JP" sz="900" dirty="0"/>
                        <a:t>0.03</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211186325"/>
                  </a:ext>
                </a:extLst>
              </a:tr>
              <a:tr h="230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12</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和泉市坪井町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キャベツ・ピーマン</a:t>
                      </a:r>
                    </a:p>
                  </a:txBody>
                  <a:tcPr/>
                </a:tc>
                <a:tc>
                  <a:txBody>
                    <a:bodyPr/>
                    <a:lstStyle/>
                    <a:p>
                      <a:pPr algn="ctr"/>
                      <a:r>
                        <a:rPr kumimoji="1" lang="en-US" altLang="ja-JP" sz="900" dirty="0"/>
                        <a:t>0.43</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168505115"/>
                  </a:ext>
                </a:extLst>
              </a:tr>
              <a:tr h="239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13</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岸和田市阿間河滝町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じゃがいも・たまねぎ</a:t>
                      </a:r>
                    </a:p>
                  </a:txBody>
                  <a:tcPr/>
                </a:tc>
                <a:tc>
                  <a:txBody>
                    <a:bodyPr/>
                    <a:lstStyle/>
                    <a:p>
                      <a:pPr algn="ctr"/>
                      <a:r>
                        <a:rPr kumimoji="1" lang="en-US" altLang="ja-JP" sz="900" dirty="0"/>
                        <a:t>0.30</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670517394"/>
                  </a:ext>
                </a:extLst>
              </a:tr>
              <a:tr h="233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14</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岸和田市岡山町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じゃがいも・たまねぎ</a:t>
                      </a:r>
                    </a:p>
                  </a:txBody>
                  <a:tcPr/>
                </a:tc>
                <a:tc>
                  <a:txBody>
                    <a:bodyPr/>
                    <a:lstStyle/>
                    <a:p>
                      <a:pPr algn="ctr"/>
                      <a:r>
                        <a:rPr kumimoji="1" lang="en-US" altLang="ja-JP" sz="900" dirty="0"/>
                        <a:t>0.19</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395333062"/>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15</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河南町大字寛弘寺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野菜</a:t>
                      </a:r>
                    </a:p>
                  </a:txBody>
                  <a:tcPr/>
                </a:tc>
                <a:tc>
                  <a:txBody>
                    <a:bodyPr/>
                    <a:lstStyle/>
                    <a:p>
                      <a:pPr algn="ctr"/>
                      <a:r>
                        <a:rPr kumimoji="1" lang="en-US" altLang="ja-JP" sz="900" dirty="0"/>
                        <a:t>0.16</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449617190"/>
                  </a:ext>
                </a:extLst>
              </a:tr>
              <a:tr h="230782">
                <a:tc>
                  <a:txBody>
                    <a:bodyPr/>
                    <a:lstStyle/>
                    <a:p>
                      <a:pPr algn="ctr"/>
                      <a:endParaRPr kumimoji="1" lang="ja-JP" altLang="en-US" sz="900" b="1" dirty="0"/>
                    </a:p>
                  </a:txBody>
                  <a:tcPr/>
                </a:tc>
                <a:tc>
                  <a:txBody>
                    <a:bodyPr/>
                    <a:lstStyle/>
                    <a:p>
                      <a:pPr algn="ctr"/>
                      <a:r>
                        <a:rPr kumimoji="1" lang="ja-JP" altLang="en-US" sz="1000" b="1" dirty="0"/>
                        <a:t>１５社</a:t>
                      </a:r>
                    </a:p>
                  </a:txBody>
                  <a:tcPr/>
                </a:tc>
                <a:tc>
                  <a:txBody>
                    <a:bodyPr/>
                    <a:lstStyle/>
                    <a:p>
                      <a:pPr algn="ctr"/>
                      <a:endParaRPr kumimoji="1" lang="ja-JP" altLang="en-US" sz="900" dirty="0"/>
                    </a:p>
                  </a:txBody>
                  <a:tcPr/>
                </a:tc>
                <a:tc>
                  <a:txBody>
                    <a:bodyPr/>
                    <a:lstStyle/>
                    <a:p>
                      <a:pPr algn="ctr"/>
                      <a:r>
                        <a:rPr kumimoji="1" lang="en-US" altLang="ja-JP" sz="1000" b="1" u="none" dirty="0"/>
                        <a:t>3.74</a:t>
                      </a:r>
                      <a:endParaRPr kumimoji="1" lang="ja-JP" altLang="en-US" sz="1000" b="1" u="none" dirty="0"/>
                    </a:p>
                  </a:txBody>
                  <a:tcPr/>
                </a:tc>
                <a:tc>
                  <a:txBody>
                    <a:bodyPr/>
                    <a:lstStyle/>
                    <a:p>
                      <a:pPr algn="ctr"/>
                      <a:r>
                        <a:rPr kumimoji="1" lang="en-US" altLang="ja-JP" sz="1000" b="1" u="none" dirty="0"/>
                        <a:t>2</a:t>
                      </a:r>
                      <a:r>
                        <a:rPr kumimoji="1" lang="ja-JP" altLang="en-US" sz="1000" b="1" u="none" dirty="0"/>
                        <a:t>社</a:t>
                      </a:r>
                    </a:p>
                  </a:txBody>
                  <a:tcPr/>
                </a:tc>
                <a:extLst>
                  <a:ext uri="{0D108BD9-81ED-4DB2-BD59-A6C34878D82A}">
                    <a16:rowId xmlns:a16="http://schemas.microsoft.com/office/drawing/2014/main" val="296469052"/>
                  </a:ext>
                </a:extLst>
              </a:tr>
            </a:tbl>
          </a:graphicData>
        </a:graphic>
      </p:graphicFrame>
      <p:sp>
        <p:nvSpPr>
          <p:cNvPr id="13" name="テキスト ボックス 12">
            <a:extLst>
              <a:ext uri="{FF2B5EF4-FFF2-40B4-BE49-F238E27FC236}">
                <a16:creationId xmlns:a16="http://schemas.microsoft.com/office/drawing/2014/main" id="{5172A5F8-CE79-4FF9-99CE-1835E6FEDCE2}"/>
              </a:ext>
            </a:extLst>
          </p:cNvPr>
          <p:cNvSpPr txBox="1"/>
          <p:nvPr/>
        </p:nvSpPr>
        <p:spPr>
          <a:xfrm>
            <a:off x="3704704" y="1617196"/>
            <a:ext cx="1583418"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prstClr val="black"/>
                </a:solidFill>
                <a:effectLst/>
                <a:uLnTx/>
                <a:uFillTx/>
                <a:latin typeface="+mn-ea"/>
                <a:cs typeface="+mn-cs"/>
              </a:rPr>
              <a:t>【</a:t>
            </a:r>
            <a:r>
              <a:rPr kumimoji="1" lang="ja-JP" altLang="en-US" dirty="0">
                <a:solidFill>
                  <a:prstClr val="black"/>
                </a:solidFill>
                <a:latin typeface="+mn-ea"/>
              </a:rPr>
              <a:t>令和５年度</a:t>
            </a:r>
            <a:r>
              <a:rPr kumimoji="1" lang="en-US" altLang="ja-JP" i="0" u="none" strike="noStrike" kern="1200" cap="none" spc="0" normalizeH="0" baseline="0" noProof="0" dirty="0">
                <a:ln>
                  <a:noFill/>
                </a:ln>
                <a:solidFill>
                  <a:prstClr val="black"/>
                </a:solidFill>
                <a:effectLst/>
                <a:uLnTx/>
                <a:uFillTx/>
                <a:latin typeface="+mn-ea"/>
                <a:cs typeface="+mn-cs"/>
              </a:rPr>
              <a:t>】</a:t>
            </a:r>
            <a:endParaRPr kumimoji="1" lang="ja-JP" altLang="en-US" i="0" u="none" strike="noStrike" kern="1200" cap="none" spc="0" normalizeH="0" baseline="0" noProof="0" dirty="0">
              <a:ln>
                <a:noFill/>
              </a:ln>
              <a:solidFill>
                <a:prstClr val="black"/>
              </a:solidFill>
              <a:effectLst/>
              <a:uLnTx/>
              <a:uFillTx/>
              <a:latin typeface="+mn-ea"/>
              <a:cs typeface="+mn-cs"/>
            </a:endParaRPr>
          </a:p>
        </p:txBody>
      </p:sp>
      <p:sp>
        <p:nvSpPr>
          <p:cNvPr id="15" name="テキスト ボックス 14">
            <a:extLst>
              <a:ext uri="{FF2B5EF4-FFF2-40B4-BE49-F238E27FC236}">
                <a16:creationId xmlns:a16="http://schemas.microsoft.com/office/drawing/2014/main" id="{C9B7D096-6FFE-41AE-901E-A6D6E7704686}"/>
              </a:ext>
            </a:extLst>
          </p:cNvPr>
          <p:cNvSpPr txBox="1"/>
          <p:nvPr/>
        </p:nvSpPr>
        <p:spPr>
          <a:xfrm>
            <a:off x="-15248" y="1617196"/>
            <a:ext cx="1583418"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prstClr val="black"/>
                </a:solidFill>
                <a:effectLst/>
                <a:uLnTx/>
                <a:uFillTx/>
                <a:latin typeface="+mn-ea"/>
                <a:cs typeface="+mn-cs"/>
              </a:rPr>
              <a:t>【</a:t>
            </a:r>
            <a:r>
              <a:rPr kumimoji="1" lang="ja-JP" altLang="en-US" dirty="0">
                <a:solidFill>
                  <a:prstClr val="black"/>
                </a:solidFill>
                <a:latin typeface="+mn-ea"/>
              </a:rPr>
              <a:t>令和４年度</a:t>
            </a:r>
            <a:r>
              <a:rPr kumimoji="1" lang="en-US" altLang="ja-JP" i="0" u="none" strike="noStrike" kern="1200" cap="none" spc="0" normalizeH="0" baseline="0" noProof="0" dirty="0">
                <a:ln>
                  <a:noFill/>
                </a:ln>
                <a:solidFill>
                  <a:prstClr val="black"/>
                </a:solidFill>
                <a:effectLst/>
                <a:uLnTx/>
                <a:uFillTx/>
                <a:latin typeface="+mn-ea"/>
                <a:cs typeface="+mn-cs"/>
              </a:rPr>
              <a:t>】</a:t>
            </a:r>
            <a:endParaRPr kumimoji="1" lang="ja-JP" altLang="en-US" i="0" u="none" strike="noStrike" kern="1200" cap="none" spc="0" normalizeH="0" baseline="0" noProof="0" dirty="0">
              <a:ln>
                <a:noFill/>
              </a:ln>
              <a:solidFill>
                <a:prstClr val="black"/>
              </a:solidFill>
              <a:effectLst/>
              <a:uLnTx/>
              <a:uFillTx/>
              <a:latin typeface="+mn-ea"/>
              <a:cs typeface="+mn-cs"/>
            </a:endParaRPr>
          </a:p>
        </p:txBody>
      </p:sp>
      <p:graphicFrame>
        <p:nvGraphicFramePr>
          <p:cNvPr id="16" name="表 9">
            <a:extLst>
              <a:ext uri="{FF2B5EF4-FFF2-40B4-BE49-F238E27FC236}">
                <a16:creationId xmlns:a16="http://schemas.microsoft.com/office/drawing/2014/main" id="{77731C6F-AE83-4AAA-89A3-F381A9B9C24E}"/>
              </a:ext>
            </a:extLst>
          </p:cNvPr>
          <p:cNvGraphicFramePr>
            <a:graphicFrameLocks noGrp="1"/>
          </p:cNvGraphicFramePr>
          <p:nvPr>
            <p:extLst>
              <p:ext uri="{D42A27DB-BD31-4B8C-83A1-F6EECF244321}">
                <p14:modId xmlns:p14="http://schemas.microsoft.com/office/powerpoint/2010/main" val="2148901413"/>
              </p:ext>
            </p:extLst>
          </p:nvPr>
        </p:nvGraphicFramePr>
        <p:xfrm>
          <a:off x="57751" y="1958404"/>
          <a:ext cx="3689250" cy="3606960"/>
        </p:xfrm>
        <a:graphic>
          <a:graphicData uri="http://schemas.openxmlformats.org/drawingml/2006/table">
            <a:tbl>
              <a:tblPr firstRow="1" bandRow="1">
                <a:tableStyleId>{5C22544A-7EE6-4342-B048-85BDC9FD1C3A}</a:tableStyleId>
              </a:tblPr>
              <a:tblGrid>
                <a:gridCol w="532799">
                  <a:extLst>
                    <a:ext uri="{9D8B030D-6E8A-4147-A177-3AD203B41FA5}">
                      <a16:colId xmlns:a16="http://schemas.microsoft.com/office/drawing/2014/main" val="1896281101"/>
                    </a:ext>
                  </a:extLst>
                </a:gridCol>
                <a:gridCol w="996950">
                  <a:extLst>
                    <a:ext uri="{9D8B030D-6E8A-4147-A177-3AD203B41FA5}">
                      <a16:colId xmlns:a16="http://schemas.microsoft.com/office/drawing/2014/main" val="2580619566"/>
                    </a:ext>
                  </a:extLst>
                </a:gridCol>
                <a:gridCol w="1104900">
                  <a:extLst>
                    <a:ext uri="{9D8B030D-6E8A-4147-A177-3AD203B41FA5}">
                      <a16:colId xmlns:a16="http://schemas.microsoft.com/office/drawing/2014/main" val="1112237534"/>
                    </a:ext>
                  </a:extLst>
                </a:gridCol>
                <a:gridCol w="641109">
                  <a:extLst>
                    <a:ext uri="{9D8B030D-6E8A-4147-A177-3AD203B41FA5}">
                      <a16:colId xmlns:a16="http://schemas.microsoft.com/office/drawing/2014/main" val="3776511294"/>
                    </a:ext>
                  </a:extLst>
                </a:gridCol>
                <a:gridCol w="413492">
                  <a:extLst>
                    <a:ext uri="{9D8B030D-6E8A-4147-A177-3AD203B41FA5}">
                      <a16:colId xmlns:a16="http://schemas.microsoft.com/office/drawing/2014/main" val="593698874"/>
                    </a:ext>
                  </a:extLst>
                </a:gridCol>
              </a:tblGrid>
              <a:tr h="194596">
                <a:tc>
                  <a:txBody>
                    <a:bodyPr/>
                    <a:lstStyle/>
                    <a:p>
                      <a:pPr algn="ctr"/>
                      <a:r>
                        <a:rPr kumimoji="1" lang="ja-JP" altLang="en-US" sz="900" dirty="0">
                          <a:solidFill>
                            <a:schemeClr val="tx1"/>
                          </a:solidFill>
                        </a:rPr>
                        <a:t>企業</a:t>
                      </a:r>
                    </a:p>
                  </a:txBody>
                  <a:tcPr anchor="ctr"/>
                </a:tc>
                <a:tc>
                  <a:txBody>
                    <a:bodyPr/>
                    <a:lstStyle/>
                    <a:p>
                      <a:pPr algn="ctr"/>
                      <a:r>
                        <a:rPr kumimoji="1" lang="ja-JP" altLang="en-US" sz="900" dirty="0">
                          <a:solidFill>
                            <a:schemeClr val="tx1"/>
                          </a:solidFill>
                        </a:rPr>
                        <a:t>市町村</a:t>
                      </a:r>
                    </a:p>
                  </a:txBody>
                  <a:tcPr anchor="ctr"/>
                </a:tc>
                <a:tc>
                  <a:txBody>
                    <a:bodyPr/>
                    <a:lstStyle/>
                    <a:p>
                      <a:pPr algn="ctr"/>
                      <a:r>
                        <a:rPr kumimoji="1" lang="ja-JP" altLang="en-US" sz="900" dirty="0">
                          <a:solidFill>
                            <a:schemeClr val="tx1"/>
                          </a:solidFill>
                        </a:rPr>
                        <a:t>営農作物</a:t>
                      </a:r>
                    </a:p>
                  </a:txBody>
                  <a:tcPr anchor="ctr"/>
                </a:tc>
                <a:tc>
                  <a:txBody>
                    <a:bodyPr/>
                    <a:lstStyle/>
                    <a:p>
                      <a:pPr algn="ctr"/>
                      <a:r>
                        <a:rPr kumimoji="1" lang="ja-JP" altLang="en-US" sz="900" dirty="0">
                          <a:solidFill>
                            <a:schemeClr val="tx1"/>
                          </a:solidFill>
                        </a:rPr>
                        <a:t>参入面積</a:t>
                      </a:r>
                      <a:endParaRPr kumimoji="1" lang="en-US" altLang="ja-JP" sz="900" dirty="0">
                        <a:solidFill>
                          <a:schemeClr val="tx1"/>
                        </a:solidFill>
                      </a:endParaRPr>
                    </a:p>
                    <a:p>
                      <a:pPr algn="ctr"/>
                      <a:r>
                        <a:rPr kumimoji="1" lang="en-US" altLang="ja-JP" sz="900" dirty="0">
                          <a:solidFill>
                            <a:schemeClr val="tx1"/>
                          </a:solidFill>
                        </a:rPr>
                        <a:t>(ha)</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府の関与</a:t>
                      </a:r>
                    </a:p>
                  </a:txBody>
                  <a:tcPr/>
                </a:tc>
                <a:extLst>
                  <a:ext uri="{0D108BD9-81ED-4DB2-BD59-A6C34878D82A}">
                    <a16:rowId xmlns:a16="http://schemas.microsoft.com/office/drawing/2014/main" val="2273200516"/>
                  </a:ext>
                </a:extLst>
              </a:tr>
              <a:tr h="184842">
                <a:tc>
                  <a:txBody>
                    <a:bodyPr/>
                    <a:lstStyle/>
                    <a:p>
                      <a:pPr algn="ctr"/>
                      <a:r>
                        <a:rPr kumimoji="1" lang="en-US" altLang="ja-JP" sz="900" dirty="0"/>
                        <a:t>1</a:t>
                      </a:r>
                      <a:endParaRPr kumimoji="1" lang="ja-JP" altLang="en-US" sz="900" dirty="0"/>
                    </a:p>
                  </a:txBody>
                  <a:tcPr/>
                </a:tc>
                <a:tc>
                  <a:txBody>
                    <a:bodyPr/>
                    <a:lstStyle/>
                    <a:p>
                      <a:pPr algn="ctr"/>
                      <a:r>
                        <a:rPr kumimoji="1" lang="ja-JP" altLang="en-US" sz="900" dirty="0"/>
                        <a:t>河南町寛弘寺</a:t>
                      </a:r>
                    </a:p>
                  </a:txBody>
                  <a:tcPr/>
                </a:tc>
                <a:tc>
                  <a:txBody>
                    <a:bodyPr/>
                    <a:lstStyle/>
                    <a:p>
                      <a:pPr algn="ctr"/>
                      <a:r>
                        <a:rPr kumimoji="1" lang="ja-JP" altLang="en-US" sz="900" dirty="0"/>
                        <a:t>いちご</a:t>
                      </a:r>
                    </a:p>
                  </a:txBody>
                  <a:tcPr/>
                </a:tc>
                <a:tc>
                  <a:txBody>
                    <a:bodyPr/>
                    <a:lstStyle/>
                    <a:p>
                      <a:pPr algn="ctr"/>
                      <a:r>
                        <a:rPr kumimoji="1" lang="en-US" altLang="ja-JP" sz="900" dirty="0"/>
                        <a:t>0.59</a:t>
                      </a:r>
                      <a:endParaRPr kumimoji="1" lang="ja-JP" altLang="en-US" sz="900" dirty="0"/>
                    </a:p>
                  </a:txBody>
                  <a:tcPr/>
                </a:tc>
                <a:tc>
                  <a:txBody>
                    <a:bodyPr/>
                    <a:lstStyle/>
                    <a:p>
                      <a:pPr algn="ctr"/>
                      <a:r>
                        <a:rPr kumimoji="1" lang="ja-JP" altLang="en-US" sz="900" dirty="0"/>
                        <a:t>○</a:t>
                      </a:r>
                    </a:p>
                  </a:txBody>
                  <a:tcPr/>
                </a:tc>
                <a:extLst>
                  <a:ext uri="{0D108BD9-81ED-4DB2-BD59-A6C34878D82A}">
                    <a16:rowId xmlns:a16="http://schemas.microsoft.com/office/drawing/2014/main" val="1665232188"/>
                  </a:ext>
                </a:extLst>
              </a:tr>
              <a:tr h="187735">
                <a:tc>
                  <a:txBody>
                    <a:bodyPr/>
                    <a:lstStyle/>
                    <a:p>
                      <a:pPr algn="ctr"/>
                      <a:r>
                        <a:rPr kumimoji="1" lang="en-US" altLang="ja-JP" sz="900" dirty="0"/>
                        <a:t>2</a:t>
                      </a:r>
                      <a:endParaRPr kumimoji="1" lang="ja-JP" altLang="en-US" sz="900" dirty="0"/>
                    </a:p>
                  </a:txBody>
                  <a:tcPr/>
                </a:tc>
                <a:tc>
                  <a:txBody>
                    <a:bodyPr/>
                    <a:lstStyle/>
                    <a:p>
                      <a:pPr algn="ctr"/>
                      <a:r>
                        <a:rPr kumimoji="1" lang="ja-JP" altLang="en-US" sz="900" dirty="0"/>
                        <a:t>河南町寺田</a:t>
                      </a:r>
                    </a:p>
                  </a:txBody>
                  <a:tcPr/>
                </a:tc>
                <a:tc>
                  <a:txBody>
                    <a:bodyPr/>
                    <a:lstStyle/>
                    <a:p>
                      <a:pPr algn="ctr"/>
                      <a:r>
                        <a:rPr kumimoji="1" lang="ja-JP" altLang="en-US" sz="900" dirty="0"/>
                        <a:t>アジア野菜</a:t>
                      </a:r>
                    </a:p>
                  </a:txBody>
                  <a:tcPr/>
                </a:tc>
                <a:tc>
                  <a:txBody>
                    <a:bodyPr/>
                    <a:lstStyle/>
                    <a:p>
                      <a:pPr algn="ctr"/>
                      <a:r>
                        <a:rPr kumimoji="1" lang="en-US" altLang="ja-JP" sz="900" dirty="0"/>
                        <a:t>0.07</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1039958288"/>
                  </a:ext>
                </a:extLst>
              </a:tr>
              <a:tr h="179054">
                <a:tc>
                  <a:txBody>
                    <a:bodyPr/>
                    <a:lstStyle/>
                    <a:p>
                      <a:pPr algn="ctr"/>
                      <a:r>
                        <a:rPr kumimoji="1" lang="en-US" altLang="ja-JP" sz="900" dirty="0"/>
                        <a:t>3</a:t>
                      </a:r>
                      <a:endParaRPr kumimoji="1" lang="ja-JP" altLang="en-US" sz="900" dirty="0"/>
                    </a:p>
                  </a:txBody>
                  <a:tcPr/>
                </a:tc>
                <a:tc>
                  <a:txBody>
                    <a:bodyPr/>
                    <a:lstStyle/>
                    <a:p>
                      <a:pPr algn="ctr"/>
                      <a:r>
                        <a:rPr kumimoji="1" lang="ja-JP" altLang="en-US" sz="900" dirty="0"/>
                        <a:t>池田市細河</a:t>
                      </a:r>
                    </a:p>
                  </a:txBody>
                  <a:tcPr/>
                </a:tc>
                <a:tc>
                  <a:txBody>
                    <a:bodyPr/>
                    <a:lstStyle/>
                    <a:p>
                      <a:pPr algn="ctr"/>
                      <a:endParaRPr kumimoji="1" lang="ja-JP" altLang="en-US" sz="900" dirty="0"/>
                    </a:p>
                  </a:txBody>
                  <a:tcPr/>
                </a:tc>
                <a:tc>
                  <a:txBody>
                    <a:bodyPr/>
                    <a:lstStyle/>
                    <a:p>
                      <a:pPr algn="ct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489160676"/>
                  </a:ext>
                </a:extLst>
              </a:tr>
              <a:tr h="0">
                <a:tc>
                  <a:txBody>
                    <a:bodyPr/>
                    <a:lstStyle/>
                    <a:p>
                      <a:pPr algn="ctr"/>
                      <a:r>
                        <a:rPr kumimoji="1" lang="en-US" altLang="ja-JP" sz="900" dirty="0"/>
                        <a:t>4</a:t>
                      </a:r>
                      <a:endParaRPr kumimoji="1" lang="ja-JP" altLang="en-US" sz="900" dirty="0"/>
                    </a:p>
                  </a:txBody>
                  <a:tcPr/>
                </a:tc>
                <a:tc>
                  <a:txBody>
                    <a:bodyPr/>
                    <a:lstStyle/>
                    <a:p>
                      <a:pPr algn="ctr"/>
                      <a:r>
                        <a:rPr kumimoji="1" lang="ja-JP" altLang="en-US" sz="900" dirty="0"/>
                        <a:t>羽曳野市</a:t>
                      </a:r>
                      <a:endParaRPr kumimoji="1" lang="en-US" altLang="ja-JP" sz="900" dirty="0"/>
                    </a:p>
                  </a:txBody>
                  <a:tcPr/>
                </a:tc>
                <a:tc>
                  <a:txBody>
                    <a:bodyPr/>
                    <a:lstStyle/>
                    <a:p>
                      <a:pPr algn="ctr"/>
                      <a:endParaRPr kumimoji="1" lang="ja-JP" altLang="en-US" sz="900" dirty="0"/>
                    </a:p>
                  </a:txBody>
                  <a:tcPr/>
                </a:tc>
                <a:tc>
                  <a:txBody>
                    <a:bodyPr/>
                    <a:lstStyle/>
                    <a:p>
                      <a:pPr algn="ct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396255588"/>
                  </a:ext>
                </a:extLst>
              </a:tr>
              <a:tr h="213778">
                <a:tc>
                  <a:txBody>
                    <a:bodyPr/>
                    <a:lstStyle/>
                    <a:p>
                      <a:pPr algn="ctr"/>
                      <a:r>
                        <a:rPr kumimoji="1" lang="en-US" altLang="ja-JP" sz="900" dirty="0"/>
                        <a:t>5</a:t>
                      </a:r>
                      <a:endParaRPr kumimoji="1" lang="ja-JP" altLang="en-US" sz="900" dirty="0"/>
                    </a:p>
                  </a:txBody>
                  <a:tcPr/>
                </a:tc>
                <a:tc>
                  <a:txBody>
                    <a:bodyPr/>
                    <a:lstStyle/>
                    <a:p>
                      <a:pPr algn="ctr"/>
                      <a:r>
                        <a:rPr kumimoji="1" lang="ja-JP" altLang="en-US" sz="900" dirty="0"/>
                        <a:t>能勢町倉垣</a:t>
                      </a:r>
                    </a:p>
                  </a:txBody>
                  <a:tcPr/>
                </a:tc>
                <a:tc>
                  <a:txBody>
                    <a:bodyPr/>
                    <a:lstStyle/>
                    <a:p>
                      <a:pPr algn="ctr"/>
                      <a:r>
                        <a:rPr kumimoji="1" lang="ja-JP" altLang="en-US" sz="900" dirty="0"/>
                        <a:t>水稲</a:t>
                      </a:r>
                    </a:p>
                  </a:txBody>
                  <a:tcPr/>
                </a:tc>
                <a:tc>
                  <a:txBody>
                    <a:bodyPr/>
                    <a:lstStyle/>
                    <a:p>
                      <a:pPr algn="ctr"/>
                      <a:r>
                        <a:rPr kumimoji="1" lang="en-US" altLang="ja-JP" sz="900" dirty="0"/>
                        <a:t>0.49</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835301469"/>
                  </a:ext>
                </a:extLst>
              </a:tr>
              <a:tr h="181948">
                <a:tc>
                  <a:txBody>
                    <a:bodyPr/>
                    <a:lstStyle/>
                    <a:p>
                      <a:pPr algn="ctr"/>
                      <a:r>
                        <a:rPr kumimoji="1" lang="en-US" altLang="ja-JP" sz="900" dirty="0"/>
                        <a:t>6</a:t>
                      </a:r>
                      <a:endParaRPr kumimoji="1" lang="ja-JP" altLang="en-US" sz="900" dirty="0"/>
                    </a:p>
                  </a:txBody>
                  <a:tcPr/>
                </a:tc>
                <a:tc>
                  <a:txBody>
                    <a:bodyPr/>
                    <a:lstStyle/>
                    <a:p>
                      <a:pPr algn="ctr"/>
                      <a:r>
                        <a:rPr kumimoji="1" lang="ja-JP" altLang="en-US" sz="900" dirty="0"/>
                        <a:t>能勢町片山</a:t>
                      </a:r>
                    </a:p>
                  </a:txBody>
                  <a:tcPr/>
                </a:tc>
                <a:tc>
                  <a:txBody>
                    <a:bodyPr/>
                    <a:lstStyle/>
                    <a:p>
                      <a:pPr algn="ctr"/>
                      <a:r>
                        <a:rPr kumimoji="1" lang="ja-JP" altLang="en-US" sz="900" dirty="0"/>
                        <a:t>野菜・果樹</a:t>
                      </a:r>
                    </a:p>
                  </a:txBody>
                  <a:tcPr/>
                </a:tc>
                <a:tc>
                  <a:txBody>
                    <a:bodyPr/>
                    <a:lstStyle/>
                    <a:p>
                      <a:pPr algn="ctr"/>
                      <a:r>
                        <a:rPr kumimoji="1" lang="en-US" altLang="ja-JP" sz="900" dirty="0"/>
                        <a:t>0.96</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1020033299"/>
                  </a:ext>
                </a:extLst>
              </a:tr>
              <a:tr h="252000">
                <a:tc>
                  <a:txBody>
                    <a:bodyPr/>
                    <a:lstStyle/>
                    <a:p>
                      <a:pPr algn="ctr"/>
                      <a:r>
                        <a:rPr kumimoji="1" lang="en-US" altLang="ja-JP" sz="900" dirty="0"/>
                        <a:t>7</a:t>
                      </a:r>
                      <a:endParaRPr kumimoji="1" lang="ja-JP" altLang="en-US" sz="900" dirty="0"/>
                    </a:p>
                  </a:txBody>
                  <a:tcPr/>
                </a:tc>
                <a:tc>
                  <a:txBody>
                    <a:bodyPr/>
                    <a:lstStyle/>
                    <a:p>
                      <a:pPr algn="ctr"/>
                      <a:r>
                        <a:rPr kumimoji="1" lang="ja-JP" altLang="en-US" sz="900" dirty="0"/>
                        <a:t>能勢町上杉</a:t>
                      </a:r>
                    </a:p>
                  </a:txBody>
                  <a:tcPr/>
                </a:tc>
                <a:tc>
                  <a:txBody>
                    <a:bodyPr/>
                    <a:lstStyle/>
                    <a:p>
                      <a:pPr algn="ctr"/>
                      <a:r>
                        <a:rPr kumimoji="1" lang="ja-JP" altLang="en-US" sz="900" dirty="0"/>
                        <a:t>野菜</a:t>
                      </a:r>
                    </a:p>
                  </a:txBody>
                  <a:tcPr/>
                </a:tc>
                <a:tc>
                  <a:txBody>
                    <a:bodyPr/>
                    <a:lstStyle/>
                    <a:p>
                      <a:pPr algn="ctr"/>
                      <a:r>
                        <a:rPr kumimoji="1" lang="en-US" altLang="ja-JP" sz="900" dirty="0"/>
                        <a:t>0.08</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978615115"/>
                  </a:ext>
                </a:extLst>
              </a:tr>
              <a:tr h="252000">
                <a:tc>
                  <a:txBody>
                    <a:bodyPr/>
                    <a:lstStyle/>
                    <a:p>
                      <a:pPr algn="ctr"/>
                      <a:r>
                        <a:rPr kumimoji="1" lang="en-US" altLang="ja-JP" sz="900" dirty="0"/>
                        <a:t>8</a:t>
                      </a:r>
                    </a:p>
                  </a:txBody>
                  <a:tcPr/>
                </a:tc>
                <a:tc>
                  <a:txBody>
                    <a:bodyPr/>
                    <a:lstStyle/>
                    <a:p>
                      <a:pPr algn="ctr"/>
                      <a:r>
                        <a:rPr kumimoji="1" lang="ja-JP" altLang="en-US" sz="900" dirty="0"/>
                        <a:t>柏原市安堂町</a:t>
                      </a:r>
                    </a:p>
                  </a:txBody>
                  <a:tcPr/>
                </a:tc>
                <a:tc>
                  <a:txBody>
                    <a:bodyPr/>
                    <a:lstStyle/>
                    <a:p>
                      <a:pPr algn="ctr"/>
                      <a:r>
                        <a:rPr kumimoji="1" lang="ja-JP" altLang="en-US" sz="900" dirty="0"/>
                        <a:t>ぶどう</a:t>
                      </a:r>
                    </a:p>
                  </a:txBody>
                  <a:tcPr/>
                </a:tc>
                <a:tc>
                  <a:txBody>
                    <a:bodyPr/>
                    <a:lstStyle/>
                    <a:p>
                      <a:pPr algn="ctr"/>
                      <a:r>
                        <a:rPr kumimoji="1" lang="en-US" altLang="ja-JP" sz="900" dirty="0"/>
                        <a:t>0.29</a:t>
                      </a:r>
                      <a:endParaRPr kumimoji="1" lang="ja-JP" altLang="en-US" sz="900" dirty="0"/>
                    </a:p>
                  </a:txBody>
                  <a:tcPr/>
                </a:tc>
                <a:tc>
                  <a:txBody>
                    <a:bodyPr/>
                    <a:lstStyle/>
                    <a:p>
                      <a:pPr algn="ctr"/>
                      <a:r>
                        <a:rPr kumimoji="1" lang="ja-JP" altLang="en-US" sz="900" dirty="0"/>
                        <a:t>○</a:t>
                      </a:r>
                    </a:p>
                  </a:txBody>
                  <a:tcPr/>
                </a:tc>
                <a:extLst>
                  <a:ext uri="{0D108BD9-81ED-4DB2-BD59-A6C34878D82A}">
                    <a16:rowId xmlns:a16="http://schemas.microsoft.com/office/drawing/2014/main" val="2675257714"/>
                  </a:ext>
                </a:extLst>
              </a:tr>
              <a:tr h="252000">
                <a:tc>
                  <a:txBody>
                    <a:bodyPr/>
                    <a:lstStyle/>
                    <a:p>
                      <a:pPr algn="ctr"/>
                      <a:r>
                        <a:rPr kumimoji="1" lang="en-US" altLang="ja-JP" sz="900" dirty="0"/>
                        <a:t>9</a:t>
                      </a:r>
                      <a:endParaRPr kumimoji="1" lang="ja-JP" altLang="en-US" sz="900" dirty="0"/>
                    </a:p>
                  </a:txBody>
                  <a:tcPr/>
                </a:tc>
                <a:tc>
                  <a:txBody>
                    <a:bodyPr/>
                    <a:lstStyle/>
                    <a:p>
                      <a:pPr algn="ctr"/>
                      <a:r>
                        <a:rPr kumimoji="1" lang="ja-JP" altLang="en-US" sz="900" dirty="0"/>
                        <a:t>柏原市田辺</a:t>
                      </a:r>
                    </a:p>
                  </a:txBody>
                  <a:tcPr/>
                </a:tc>
                <a:tc>
                  <a:txBody>
                    <a:bodyPr/>
                    <a:lstStyle/>
                    <a:p>
                      <a:pPr algn="ctr"/>
                      <a:r>
                        <a:rPr kumimoji="1" lang="ja-JP" altLang="en-US" sz="900" dirty="0"/>
                        <a:t>野菜</a:t>
                      </a:r>
                    </a:p>
                  </a:txBody>
                  <a:tcPr/>
                </a:tc>
                <a:tc>
                  <a:txBody>
                    <a:bodyPr/>
                    <a:lstStyle/>
                    <a:p>
                      <a:pPr algn="ctr"/>
                      <a:r>
                        <a:rPr kumimoji="1" lang="en-US" altLang="ja-JP" sz="900" dirty="0"/>
                        <a:t>0.24</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107141558"/>
                  </a:ext>
                </a:extLst>
              </a:tr>
              <a:tr h="252000">
                <a:tc>
                  <a:txBody>
                    <a:bodyPr/>
                    <a:lstStyle/>
                    <a:p>
                      <a:pPr algn="ctr"/>
                      <a:r>
                        <a:rPr kumimoji="1" lang="en-US" altLang="ja-JP" sz="900" dirty="0"/>
                        <a:t>10</a:t>
                      </a:r>
                      <a:endParaRPr kumimoji="1" lang="ja-JP" altLang="en-US" sz="900" dirty="0"/>
                    </a:p>
                  </a:txBody>
                  <a:tcPr/>
                </a:tc>
                <a:tc>
                  <a:txBody>
                    <a:bodyPr/>
                    <a:lstStyle/>
                    <a:p>
                      <a:pPr algn="ctr"/>
                      <a:r>
                        <a:rPr kumimoji="1" lang="ja-JP" altLang="en-US" sz="900" dirty="0"/>
                        <a:t>松原市三宅西</a:t>
                      </a:r>
                    </a:p>
                  </a:txBody>
                  <a:tcPr/>
                </a:tc>
                <a:tc>
                  <a:txBody>
                    <a:bodyPr/>
                    <a:lstStyle/>
                    <a:p>
                      <a:pPr algn="ctr"/>
                      <a:r>
                        <a:rPr kumimoji="1" lang="ja-JP" altLang="en-US" sz="900" dirty="0"/>
                        <a:t>いちご</a:t>
                      </a:r>
                    </a:p>
                  </a:txBody>
                  <a:tcPr/>
                </a:tc>
                <a:tc>
                  <a:txBody>
                    <a:bodyPr/>
                    <a:lstStyle/>
                    <a:p>
                      <a:pPr algn="ctr"/>
                      <a:r>
                        <a:rPr kumimoji="1" lang="en-US" altLang="ja-JP" sz="900" dirty="0"/>
                        <a:t>0.16</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673666457"/>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11</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松原市小川</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にんにく・しょうが</a:t>
                      </a:r>
                    </a:p>
                  </a:txBody>
                  <a:tcPr/>
                </a:tc>
                <a:tc>
                  <a:txBody>
                    <a:bodyPr/>
                    <a:lstStyle/>
                    <a:p>
                      <a:pPr algn="ctr"/>
                      <a:r>
                        <a:rPr kumimoji="1" lang="en-US" altLang="ja-JP" sz="900" dirty="0"/>
                        <a:t>0.16</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211186325"/>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12</a:t>
                      </a:r>
                      <a:endParaRPr kumimoji="1" lang="ja-JP" altLang="en-US" sz="9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岸和田市内畑町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きゅうり・にんじん・水なす</a:t>
                      </a:r>
                    </a:p>
                  </a:txBody>
                  <a:tcPr/>
                </a:tc>
                <a:tc>
                  <a:txBody>
                    <a:bodyPr/>
                    <a:lstStyle/>
                    <a:p>
                      <a:pPr algn="ctr"/>
                      <a:r>
                        <a:rPr kumimoji="1" lang="en-US" altLang="ja-JP" sz="900" dirty="0"/>
                        <a:t>0.28</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168505115"/>
                  </a:ext>
                </a:extLst>
              </a:tr>
              <a:tr h="135160">
                <a:tc>
                  <a:txBody>
                    <a:bodyPr/>
                    <a:lstStyle/>
                    <a:p>
                      <a:pPr algn="ctr"/>
                      <a:endParaRPr kumimoji="1" lang="ja-JP" altLang="en-US" sz="900" b="1" dirty="0"/>
                    </a:p>
                  </a:txBody>
                  <a:tcPr/>
                </a:tc>
                <a:tc>
                  <a:txBody>
                    <a:bodyPr/>
                    <a:lstStyle/>
                    <a:p>
                      <a:pPr algn="ctr"/>
                      <a:r>
                        <a:rPr kumimoji="1" lang="ja-JP" altLang="en-US" sz="1000" b="1" dirty="0"/>
                        <a:t>１２社</a:t>
                      </a:r>
                    </a:p>
                  </a:txBody>
                  <a:tcPr/>
                </a:tc>
                <a:tc>
                  <a:txBody>
                    <a:bodyPr/>
                    <a:lstStyle/>
                    <a:p>
                      <a:pPr algn="ctr"/>
                      <a:endParaRPr kumimoji="1" lang="ja-JP" altLang="en-US" sz="900" dirty="0"/>
                    </a:p>
                  </a:txBody>
                  <a:tcPr/>
                </a:tc>
                <a:tc>
                  <a:txBody>
                    <a:bodyPr/>
                    <a:lstStyle/>
                    <a:p>
                      <a:pPr algn="ctr"/>
                      <a:r>
                        <a:rPr kumimoji="1" lang="en-US" altLang="ja-JP" sz="1000" b="1" u="none" dirty="0"/>
                        <a:t>3.32</a:t>
                      </a:r>
                      <a:endParaRPr kumimoji="1" lang="ja-JP" altLang="en-US" sz="1000" b="1" u="none" dirty="0"/>
                    </a:p>
                  </a:txBody>
                  <a:tcPr/>
                </a:tc>
                <a:tc>
                  <a:txBody>
                    <a:bodyPr/>
                    <a:lstStyle/>
                    <a:p>
                      <a:pPr algn="ctr"/>
                      <a:r>
                        <a:rPr kumimoji="1" lang="en-US" altLang="ja-JP" sz="1000" b="1" u="none" dirty="0"/>
                        <a:t>2</a:t>
                      </a:r>
                      <a:r>
                        <a:rPr kumimoji="1" lang="ja-JP" altLang="en-US" sz="1000" b="1" u="none" dirty="0"/>
                        <a:t>社</a:t>
                      </a:r>
                    </a:p>
                  </a:txBody>
                  <a:tcPr/>
                </a:tc>
                <a:extLst>
                  <a:ext uri="{0D108BD9-81ED-4DB2-BD59-A6C34878D82A}">
                    <a16:rowId xmlns:a16="http://schemas.microsoft.com/office/drawing/2014/main" val="296469052"/>
                  </a:ext>
                </a:extLst>
              </a:tr>
            </a:tbl>
          </a:graphicData>
        </a:graphic>
      </p:graphicFrame>
      <p:sp>
        <p:nvSpPr>
          <p:cNvPr id="18" name="テキスト ボックス 17">
            <a:extLst>
              <a:ext uri="{FF2B5EF4-FFF2-40B4-BE49-F238E27FC236}">
                <a16:creationId xmlns:a16="http://schemas.microsoft.com/office/drawing/2014/main" id="{603EC57B-8A5C-4633-BE8E-1656CF6D821C}"/>
              </a:ext>
            </a:extLst>
          </p:cNvPr>
          <p:cNvSpPr txBox="1"/>
          <p:nvPr/>
        </p:nvSpPr>
        <p:spPr>
          <a:xfrm>
            <a:off x="8445000" y="1611317"/>
            <a:ext cx="1583418"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prstClr val="black"/>
                </a:solidFill>
                <a:effectLst/>
                <a:uLnTx/>
                <a:uFillTx/>
                <a:latin typeface="+mn-ea"/>
                <a:cs typeface="+mn-cs"/>
              </a:rPr>
              <a:t>【</a:t>
            </a:r>
            <a:r>
              <a:rPr kumimoji="1" lang="ja-JP" altLang="en-US" dirty="0">
                <a:solidFill>
                  <a:prstClr val="black"/>
                </a:solidFill>
                <a:latin typeface="+mn-ea"/>
              </a:rPr>
              <a:t>令和６年度</a:t>
            </a:r>
            <a:r>
              <a:rPr kumimoji="1" lang="en-US" altLang="ja-JP" i="0" u="none" strike="noStrike" kern="1200" cap="none" spc="0" normalizeH="0" baseline="0" noProof="0" dirty="0">
                <a:ln>
                  <a:noFill/>
                </a:ln>
                <a:solidFill>
                  <a:prstClr val="black"/>
                </a:solidFill>
                <a:effectLst/>
                <a:uLnTx/>
                <a:uFillTx/>
                <a:latin typeface="+mn-ea"/>
                <a:cs typeface="+mn-cs"/>
              </a:rPr>
              <a:t>】</a:t>
            </a:r>
            <a:endParaRPr kumimoji="1" lang="ja-JP" altLang="en-US" i="0" u="none" strike="noStrike" kern="1200" cap="none" spc="0" normalizeH="0" baseline="0" noProof="0" dirty="0">
              <a:ln>
                <a:noFill/>
              </a:ln>
              <a:solidFill>
                <a:prstClr val="black"/>
              </a:solidFill>
              <a:effectLst/>
              <a:uLnTx/>
              <a:uFillTx/>
              <a:latin typeface="+mn-ea"/>
              <a:cs typeface="+mn-cs"/>
            </a:endParaRPr>
          </a:p>
        </p:txBody>
      </p:sp>
      <p:graphicFrame>
        <p:nvGraphicFramePr>
          <p:cNvPr id="20" name="表 9">
            <a:extLst>
              <a:ext uri="{FF2B5EF4-FFF2-40B4-BE49-F238E27FC236}">
                <a16:creationId xmlns:a16="http://schemas.microsoft.com/office/drawing/2014/main" id="{402BE441-56D5-4EF2-92FC-79016864E1BE}"/>
              </a:ext>
            </a:extLst>
          </p:cNvPr>
          <p:cNvGraphicFramePr>
            <a:graphicFrameLocks noGrp="1"/>
          </p:cNvGraphicFramePr>
          <p:nvPr>
            <p:extLst>
              <p:ext uri="{D42A27DB-BD31-4B8C-83A1-F6EECF244321}">
                <p14:modId xmlns:p14="http://schemas.microsoft.com/office/powerpoint/2010/main" val="974758077"/>
              </p:ext>
            </p:extLst>
          </p:nvPr>
        </p:nvGraphicFramePr>
        <p:xfrm>
          <a:off x="8501605" y="1960057"/>
          <a:ext cx="3632643" cy="1877760"/>
        </p:xfrm>
        <a:graphic>
          <a:graphicData uri="http://schemas.openxmlformats.org/drawingml/2006/table">
            <a:tbl>
              <a:tblPr firstRow="1" bandRow="1">
                <a:tableStyleId>{F5AB1C69-6EDB-4FF4-983F-18BD219EF322}</a:tableStyleId>
              </a:tblPr>
              <a:tblGrid>
                <a:gridCol w="443921">
                  <a:extLst>
                    <a:ext uri="{9D8B030D-6E8A-4147-A177-3AD203B41FA5}">
                      <a16:colId xmlns:a16="http://schemas.microsoft.com/office/drawing/2014/main" val="2536702792"/>
                    </a:ext>
                  </a:extLst>
                </a:gridCol>
                <a:gridCol w="1197934">
                  <a:extLst>
                    <a:ext uri="{9D8B030D-6E8A-4147-A177-3AD203B41FA5}">
                      <a16:colId xmlns:a16="http://schemas.microsoft.com/office/drawing/2014/main" val="2580619566"/>
                    </a:ext>
                  </a:extLst>
                </a:gridCol>
                <a:gridCol w="850605">
                  <a:extLst>
                    <a:ext uri="{9D8B030D-6E8A-4147-A177-3AD203B41FA5}">
                      <a16:colId xmlns:a16="http://schemas.microsoft.com/office/drawing/2014/main" val="1112237534"/>
                    </a:ext>
                  </a:extLst>
                </a:gridCol>
                <a:gridCol w="696902">
                  <a:extLst>
                    <a:ext uri="{9D8B030D-6E8A-4147-A177-3AD203B41FA5}">
                      <a16:colId xmlns:a16="http://schemas.microsoft.com/office/drawing/2014/main" val="3776511294"/>
                    </a:ext>
                  </a:extLst>
                </a:gridCol>
                <a:gridCol w="443281">
                  <a:extLst>
                    <a:ext uri="{9D8B030D-6E8A-4147-A177-3AD203B41FA5}">
                      <a16:colId xmlns:a16="http://schemas.microsoft.com/office/drawing/2014/main" val="593698874"/>
                    </a:ext>
                  </a:extLst>
                </a:gridCol>
              </a:tblGrid>
              <a:tr h="258357">
                <a:tc>
                  <a:txBody>
                    <a:bodyPr/>
                    <a:lstStyle/>
                    <a:p>
                      <a:pPr algn="ctr"/>
                      <a:r>
                        <a:rPr kumimoji="1" lang="ja-JP" altLang="en-US" sz="900" dirty="0">
                          <a:solidFill>
                            <a:schemeClr val="tx1"/>
                          </a:solidFill>
                        </a:rPr>
                        <a:t>企業</a:t>
                      </a:r>
                    </a:p>
                  </a:txBody>
                  <a:tcPr anchor="ctr"/>
                </a:tc>
                <a:tc>
                  <a:txBody>
                    <a:bodyPr/>
                    <a:lstStyle/>
                    <a:p>
                      <a:pPr algn="ctr"/>
                      <a:r>
                        <a:rPr kumimoji="1" lang="ja-JP" altLang="en-US" sz="900" dirty="0">
                          <a:solidFill>
                            <a:schemeClr val="tx1"/>
                          </a:solidFill>
                        </a:rPr>
                        <a:t>市町村</a:t>
                      </a:r>
                    </a:p>
                  </a:txBody>
                  <a:tcPr anchor="ctr"/>
                </a:tc>
                <a:tc>
                  <a:txBody>
                    <a:bodyPr/>
                    <a:lstStyle/>
                    <a:p>
                      <a:pPr algn="ctr"/>
                      <a:r>
                        <a:rPr kumimoji="1" lang="ja-JP" altLang="en-US" sz="900" dirty="0">
                          <a:solidFill>
                            <a:schemeClr val="tx1"/>
                          </a:solidFill>
                        </a:rPr>
                        <a:t>営農作物</a:t>
                      </a:r>
                    </a:p>
                  </a:txBody>
                  <a:tcPr anchor="ctr"/>
                </a:tc>
                <a:tc>
                  <a:txBody>
                    <a:bodyPr/>
                    <a:lstStyle/>
                    <a:p>
                      <a:pPr algn="ctr"/>
                      <a:r>
                        <a:rPr kumimoji="1" lang="ja-JP" altLang="en-US" sz="900" dirty="0">
                          <a:solidFill>
                            <a:schemeClr val="tx1"/>
                          </a:solidFill>
                        </a:rPr>
                        <a:t>参入面積</a:t>
                      </a:r>
                      <a:r>
                        <a:rPr kumimoji="1" lang="en-US" altLang="ja-JP" sz="900" dirty="0">
                          <a:solidFill>
                            <a:schemeClr val="tx1"/>
                          </a:solidFill>
                        </a:rPr>
                        <a:t>(ha)</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府の関与</a:t>
                      </a:r>
                    </a:p>
                  </a:txBody>
                  <a:tcPr/>
                </a:tc>
                <a:extLst>
                  <a:ext uri="{0D108BD9-81ED-4DB2-BD59-A6C34878D82A}">
                    <a16:rowId xmlns:a16="http://schemas.microsoft.com/office/drawing/2014/main" val="408140953"/>
                  </a:ext>
                </a:extLst>
              </a:tr>
              <a:tr h="252000">
                <a:tc>
                  <a:txBody>
                    <a:bodyPr/>
                    <a:lstStyle/>
                    <a:p>
                      <a:pPr algn="ctr"/>
                      <a:r>
                        <a:rPr kumimoji="1" lang="en-US" altLang="ja-JP" sz="900" dirty="0"/>
                        <a:t>1</a:t>
                      </a:r>
                      <a:endParaRPr kumimoji="1" lang="ja-JP" altLang="en-US" sz="900" dirty="0"/>
                    </a:p>
                  </a:txBody>
                  <a:tcPr/>
                </a:tc>
                <a:tc>
                  <a:txBody>
                    <a:bodyPr/>
                    <a:lstStyle/>
                    <a:p>
                      <a:pPr algn="ctr"/>
                      <a:r>
                        <a:rPr kumimoji="1" lang="ja-JP" altLang="en-US" sz="900" dirty="0"/>
                        <a:t>能勢町田能</a:t>
                      </a:r>
                    </a:p>
                  </a:txBody>
                  <a:tcPr/>
                </a:tc>
                <a:tc>
                  <a:txBody>
                    <a:bodyPr/>
                    <a:lstStyle/>
                    <a:p>
                      <a:pPr algn="ctr"/>
                      <a:r>
                        <a:rPr kumimoji="1" lang="ja-JP" altLang="en-US" sz="900" dirty="0"/>
                        <a:t>ぶどう</a:t>
                      </a:r>
                    </a:p>
                  </a:txBody>
                  <a:tcPr/>
                </a:tc>
                <a:tc>
                  <a:txBody>
                    <a:bodyPr/>
                    <a:lstStyle/>
                    <a:p>
                      <a:pPr algn="ctr"/>
                      <a:r>
                        <a:rPr kumimoji="1" lang="en-US" altLang="ja-JP" sz="900" dirty="0"/>
                        <a:t>0.55</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1665232188"/>
                  </a:ext>
                </a:extLst>
              </a:tr>
              <a:tr h="252000">
                <a:tc>
                  <a:txBody>
                    <a:bodyPr/>
                    <a:lstStyle/>
                    <a:p>
                      <a:pPr algn="ctr"/>
                      <a:r>
                        <a:rPr kumimoji="1" lang="en-US" altLang="ja-JP" sz="900" dirty="0"/>
                        <a:t>2</a:t>
                      </a:r>
                      <a:endParaRPr kumimoji="1" lang="ja-JP" altLang="en-US" sz="900" dirty="0"/>
                    </a:p>
                  </a:txBody>
                  <a:tcPr/>
                </a:tc>
                <a:tc>
                  <a:txBody>
                    <a:bodyPr/>
                    <a:lstStyle/>
                    <a:p>
                      <a:pPr algn="ctr"/>
                      <a:r>
                        <a:rPr kumimoji="1" lang="ja-JP" altLang="en-US" sz="900" dirty="0"/>
                        <a:t>太子町山田</a:t>
                      </a:r>
                    </a:p>
                  </a:txBody>
                  <a:tcPr/>
                </a:tc>
                <a:tc>
                  <a:txBody>
                    <a:bodyPr/>
                    <a:lstStyle/>
                    <a:p>
                      <a:pPr algn="ctr"/>
                      <a:r>
                        <a:rPr kumimoji="1" lang="ja-JP" altLang="en-US" sz="900" dirty="0"/>
                        <a:t>野菜類</a:t>
                      </a:r>
                    </a:p>
                  </a:txBody>
                  <a:tcPr/>
                </a:tc>
                <a:tc>
                  <a:txBody>
                    <a:bodyPr/>
                    <a:lstStyle/>
                    <a:p>
                      <a:pPr algn="ctr"/>
                      <a:r>
                        <a:rPr kumimoji="1" lang="en-US" altLang="ja-JP" sz="900" dirty="0"/>
                        <a:t>0.49</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489160676"/>
                  </a:ext>
                </a:extLst>
              </a:tr>
              <a:tr h="252000">
                <a:tc>
                  <a:txBody>
                    <a:bodyPr/>
                    <a:lstStyle/>
                    <a:p>
                      <a:pPr algn="ctr"/>
                      <a:r>
                        <a:rPr kumimoji="1" lang="en-US" altLang="ja-JP" sz="900" dirty="0"/>
                        <a:t>3</a:t>
                      </a:r>
                      <a:endParaRPr kumimoji="1" lang="ja-JP" altLang="en-US" sz="900" dirty="0"/>
                    </a:p>
                  </a:txBody>
                  <a:tcPr/>
                </a:tc>
                <a:tc>
                  <a:txBody>
                    <a:bodyPr/>
                    <a:lstStyle/>
                    <a:p>
                      <a:pPr algn="ctr"/>
                      <a:r>
                        <a:rPr kumimoji="1" lang="ja-JP" altLang="en-US" sz="900" dirty="0"/>
                        <a:t>堺市南区</a:t>
                      </a:r>
                    </a:p>
                  </a:txBody>
                  <a:tcPr/>
                </a:tc>
                <a:tc>
                  <a:txBody>
                    <a:bodyPr/>
                    <a:lstStyle/>
                    <a:p>
                      <a:pPr algn="ctr"/>
                      <a:r>
                        <a:rPr kumimoji="1" lang="ja-JP" altLang="en-US" sz="900" dirty="0"/>
                        <a:t>野菜類</a:t>
                      </a:r>
                    </a:p>
                  </a:txBody>
                  <a:tcPr/>
                </a:tc>
                <a:tc>
                  <a:txBody>
                    <a:bodyPr/>
                    <a:lstStyle/>
                    <a:p>
                      <a:pPr algn="ctr"/>
                      <a:r>
                        <a:rPr kumimoji="1" lang="en-US" altLang="ja-JP" sz="900" dirty="0"/>
                        <a:t>0.30</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3396255588"/>
                  </a:ext>
                </a:extLst>
              </a:tr>
              <a:tr h="252000">
                <a:tc>
                  <a:txBody>
                    <a:bodyPr/>
                    <a:lstStyle/>
                    <a:p>
                      <a:pPr algn="ctr"/>
                      <a:r>
                        <a:rPr kumimoji="1" lang="en-US" altLang="ja-JP" sz="900" dirty="0"/>
                        <a:t>4</a:t>
                      </a:r>
                    </a:p>
                  </a:txBody>
                  <a:tcPr/>
                </a:tc>
                <a:tc>
                  <a:txBody>
                    <a:bodyPr/>
                    <a:lstStyle/>
                    <a:p>
                      <a:pPr algn="ctr"/>
                      <a:r>
                        <a:rPr kumimoji="1" lang="ja-JP" altLang="en-US" sz="900" dirty="0"/>
                        <a:t>堺市北区</a:t>
                      </a:r>
                    </a:p>
                  </a:txBody>
                  <a:tcPr/>
                </a:tc>
                <a:tc>
                  <a:txBody>
                    <a:bodyPr/>
                    <a:lstStyle/>
                    <a:p>
                      <a:pPr algn="ctr"/>
                      <a:r>
                        <a:rPr kumimoji="1" lang="ja-JP" altLang="en-US" sz="900" dirty="0"/>
                        <a:t>水稲</a:t>
                      </a:r>
                    </a:p>
                  </a:txBody>
                  <a:tcPr/>
                </a:tc>
                <a:tc>
                  <a:txBody>
                    <a:bodyPr/>
                    <a:lstStyle/>
                    <a:p>
                      <a:pPr algn="ctr"/>
                      <a:r>
                        <a:rPr kumimoji="1" lang="en-US" altLang="ja-JP" sz="900" dirty="0"/>
                        <a:t>0.10</a:t>
                      </a:r>
                      <a:endParaRPr kumimoji="1" lang="ja-JP" altLang="en-US" sz="900" dirty="0"/>
                    </a:p>
                  </a:txBody>
                  <a:tcPr/>
                </a:tc>
                <a:tc>
                  <a:txBody>
                    <a:bodyPr/>
                    <a:lstStyle/>
                    <a:p>
                      <a:pPr algn="ctr"/>
                      <a:endParaRPr kumimoji="1" lang="ja-JP" altLang="en-US" sz="900" dirty="0"/>
                    </a:p>
                  </a:txBody>
                  <a:tcPr/>
                </a:tc>
                <a:extLst>
                  <a:ext uri="{0D108BD9-81ED-4DB2-BD59-A6C34878D82A}">
                    <a16:rowId xmlns:a16="http://schemas.microsoft.com/office/drawing/2014/main" val="2835301469"/>
                  </a:ext>
                </a:extLst>
              </a:tr>
              <a:tr h="252000">
                <a:tc>
                  <a:txBody>
                    <a:bodyPr/>
                    <a:lstStyle/>
                    <a:p>
                      <a:pPr algn="ctr"/>
                      <a:r>
                        <a:rPr kumimoji="1" lang="en-US" altLang="ja-JP" sz="900" dirty="0"/>
                        <a:t>5</a:t>
                      </a:r>
                      <a:endParaRPr kumimoji="1" lang="ja-JP" altLang="en-US" sz="900" dirty="0"/>
                    </a:p>
                  </a:txBody>
                  <a:tcPr/>
                </a:tc>
                <a:tc>
                  <a:txBody>
                    <a:bodyPr/>
                    <a:lstStyle/>
                    <a:p>
                      <a:pPr algn="ctr"/>
                      <a:r>
                        <a:rPr kumimoji="1" lang="ja-JP" altLang="en-US" sz="900" dirty="0"/>
                        <a:t>田尻町吉見</a:t>
                      </a:r>
                    </a:p>
                  </a:txBody>
                  <a:tcPr/>
                </a:tc>
                <a:tc>
                  <a:txBody>
                    <a:bodyPr/>
                    <a:lstStyle/>
                    <a:p>
                      <a:pPr algn="ctr"/>
                      <a:r>
                        <a:rPr kumimoji="1" lang="ja-JP" altLang="en-US" sz="900" dirty="0"/>
                        <a:t>いちご</a:t>
                      </a:r>
                    </a:p>
                  </a:txBody>
                  <a:tcPr/>
                </a:tc>
                <a:tc>
                  <a:txBody>
                    <a:bodyPr/>
                    <a:lstStyle/>
                    <a:p>
                      <a:pPr algn="ctr"/>
                      <a:r>
                        <a:rPr kumimoji="1" lang="en-US" altLang="ja-JP" sz="900" dirty="0"/>
                        <a:t>0.31</a:t>
                      </a:r>
                      <a:endParaRPr kumimoji="1" lang="ja-JP" altLang="en-US" sz="900" dirty="0"/>
                    </a:p>
                  </a:txBody>
                  <a:tcPr/>
                </a:tc>
                <a:tc>
                  <a:txBody>
                    <a:bodyPr/>
                    <a:lstStyle/>
                    <a:p>
                      <a:pPr algn="ctr"/>
                      <a:r>
                        <a:rPr kumimoji="1" lang="ja-JP" altLang="en-US" sz="900" dirty="0"/>
                        <a:t>○</a:t>
                      </a:r>
                    </a:p>
                  </a:txBody>
                  <a:tcPr/>
                </a:tc>
                <a:extLst>
                  <a:ext uri="{0D108BD9-81ED-4DB2-BD59-A6C34878D82A}">
                    <a16:rowId xmlns:a16="http://schemas.microsoft.com/office/drawing/2014/main" val="1020033299"/>
                  </a:ext>
                </a:extLst>
              </a:tr>
              <a:tr h="252000">
                <a:tc>
                  <a:txBody>
                    <a:bodyPr/>
                    <a:lstStyle/>
                    <a:p>
                      <a:pPr algn="ctr"/>
                      <a:endParaRPr kumimoji="1" lang="ja-JP" altLang="en-US" sz="900" b="1" dirty="0"/>
                    </a:p>
                  </a:txBody>
                  <a:tcPr/>
                </a:tc>
                <a:tc>
                  <a:txBody>
                    <a:bodyPr/>
                    <a:lstStyle/>
                    <a:p>
                      <a:pPr algn="ctr"/>
                      <a:r>
                        <a:rPr kumimoji="1" lang="ja-JP" altLang="en-US" sz="1000" b="1" dirty="0"/>
                        <a:t>５社</a:t>
                      </a:r>
                    </a:p>
                  </a:txBody>
                  <a:tcPr/>
                </a:tc>
                <a:tc>
                  <a:txBody>
                    <a:bodyPr/>
                    <a:lstStyle/>
                    <a:p>
                      <a:pPr algn="ctr"/>
                      <a:endParaRPr kumimoji="1" lang="ja-JP" altLang="en-US" sz="900" dirty="0"/>
                    </a:p>
                  </a:txBody>
                  <a:tcPr/>
                </a:tc>
                <a:tc>
                  <a:txBody>
                    <a:bodyPr/>
                    <a:lstStyle/>
                    <a:p>
                      <a:pPr algn="ctr"/>
                      <a:r>
                        <a:rPr kumimoji="1" lang="en-US" altLang="ja-JP" sz="1000" b="1" u="none" dirty="0"/>
                        <a:t>1.75</a:t>
                      </a:r>
                      <a:endParaRPr kumimoji="1" lang="ja-JP" altLang="en-US" sz="1000" b="1" u="none" dirty="0"/>
                    </a:p>
                  </a:txBody>
                  <a:tcPr/>
                </a:tc>
                <a:tc>
                  <a:txBody>
                    <a:bodyPr/>
                    <a:lstStyle/>
                    <a:p>
                      <a:pPr algn="ctr"/>
                      <a:r>
                        <a:rPr kumimoji="1" lang="en-US" altLang="ja-JP" sz="1000" b="1" u="none" dirty="0"/>
                        <a:t>1</a:t>
                      </a:r>
                      <a:r>
                        <a:rPr kumimoji="1" lang="ja-JP" altLang="en-US" sz="1000" b="1" u="none" dirty="0"/>
                        <a:t>社</a:t>
                      </a:r>
                    </a:p>
                  </a:txBody>
                  <a:tcPr/>
                </a:tc>
                <a:extLst>
                  <a:ext uri="{0D108BD9-81ED-4DB2-BD59-A6C34878D82A}">
                    <a16:rowId xmlns:a16="http://schemas.microsoft.com/office/drawing/2014/main" val="296469052"/>
                  </a:ext>
                </a:extLst>
              </a:tr>
            </a:tbl>
          </a:graphicData>
        </a:graphic>
      </p:graphicFrame>
      <p:graphicFrame>
        <p:nvGraphicFramePr>
          <p:cNvPr id="14" name="グラフ 13">
            <a:extLst>
              <a:ext uri="{FF2B5EF4-FFF2-40B4-BE49-F238E27FC236}">
                <a16:creationId xmlns:a16="http://schemas.microsoft.com/office/drawing/2014/main" id="{744AB945-391D-483B-B0D6-8BA7FA899843}"/>
              </a:ext>
            </a:extLst>
          </p:cNvPr>
          <p:cNvGraphicFramePr>
            <a:graphicFrameLocks/>
          </p:cNvGraphicFramePr>
          <p:nvPr>
            <p:extLst>
              <p:ext uri="{D42A27DB-BD31-4B8C-83A1-F6EECF244321}">
                <p14:modId xmlns:p14="http://schemas.microsoft.com/office/powerpoint/2010/main" val="104069842"/>
              </p:ext>
            </p:extLst>
          </p:nvPr>
        </p:nvGraphicFramePr>
        <p:xfrm>
          <a:off x="8517999" y="3880238"/>
          <a:ext cx="3531240" cy="2636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457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◆参入企業の分析・さらなる確保育成に向けた今後の取組</a:t>
            </a:r>
          </a:p>
        </p:txBody>
      </p:sp>
      <p:sp>
        <p:nvSpPr>
          <p:cNvPr id="6" name="スライド番号プレースホルダー 5">
            <a:extLst>
              <a:ext uri="{FF2B5EF4-FFF2-40B4-BE49-F238E27FC236}">
                <a16:creationId xmlns:a16="http://schemas.microsoft.com/office/drawing/2014/main" id="{DDBFC8A4-FBA1-4253-9888-7B7526889267}"/>
              </a:ext>
            </a:extLst>
          </p:cNvPr>
          <p:cNvSpPr>
            <a:spLocks noGrp="1"/>
          </p:cNvSpPr>
          <p:nvPr>
            <p:ph type="sldNum" sz="quarter" idx="12"/>
          </p:nvPr>
        </p:nvSpPr>
        <p:spPr/>
        <p:txBody>
          <a:bodyPr/>
          <a:lstStyle/>
          <a:p>
            <a:fld id="{C6678B24-D225-48CB-84C5-697AA65AEC0C}" type="slidenum">
              <a:rPr kumimoji="1" lang="ja-JP" altLang="en-US" smtClean="0"/>
              <a:t>11</a:t>
            </a:fld>
            <a:endParaRPr kumimoji="1" lang="ja-JP" altLang="en-US"/>
          </a:p>
        </p:txBody>
      </p:sp>
      <p:sp>
        <p:nvSpPr>
          <p:cNvPr id="10" name="テキスト ボックス 9">
            <a:extLst>
              <a:ext uri="{FF2B5EF4-FFF2-40B4-BE49-F238E27FC236}">
                <a16:creationId xmlns:a16="http://schemas.microsoft.com/office/drawing/2014/main" id="{2BA44753-8B21-4653-A298-105884AA5C64}"/>
              </a:ext>
            </a:extLst>
          </p:cNvPr>
          <p:cNvSpPr txBox="1"/>
          <p:nvPr/>
        </p:nvSpPr>
        <p:spPr>
          <a:xfrm>
            <a:off x="389640" y="1917555"/>
            <a:ext cx="1141271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令和４～６年度　企業参入に向けた支援状況</a:t>
            </a:r>
            <a:endParaRPr kumimoji="1" lang="en-US" altLang="ja-JP" sz="24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p:txBody>
      </p:sp>
      <p:graphicFrame>
        <p:nvGraphicFramePr>
          <p:cNvPr id="11" name="表 9">
            <a:extLst>
              <a:ext uri="{FF2B5EF4-FFF2-40B4-BE49-F238E27FC236}">
                <a16:creationId xmlns:a16="http://schemas.microsoft.com/office/drawing/2014/main" id="{8A82587D-7D6F-4552-9995-FB2AAB0638F4}"/>
              </a:ext>
            </a:extLst>
          </p:cNvPr>
          <p:cNvGraphicFramePr>
            <a:graphicFrameLocks noGrp="1"/>
          </p:cNvGraphicFramePr>
          <p:nvPr>
            <p:extLst>
              <p:ext uri="{D42A27DB-BD31-4B8C-83A1-F6EECF244321}">
                <p14:modId xmlns:p14="http://schemas.microsoft.com/office/powerpoint/2010/main" val="1651769203"/>
              </p:ext>
            </p:extLst>
          </p:nvPr>
        </p:nvGraphicFramePr>
        <p:xfrm>
          <a:off x="829557" y="2461294"/>
          <a:ext cx="10276114" cy="1483360"/>
        </p:xfrm>
        <a:graphic>
          <a:graphicData uri="http://schemas.openxmlformats.org/drawingml/2006/table">
            <a:tbl>
              <a:tblPr firstRow="1" bandRow="1">
                <a:tableStyleId>{5C22544A-7EE6-4342-B048-85BDC9FD1C3A}</a:tableStyleId>
              </a:tblPr>
              <a:tblGrid>
                <a:gridCol w="2569029">
                  <a:extLst>
                    <a:ext uri="{9D8B030D-6E8A-4147-A177-3AD203B41FA5}">
                      <a16:colId xmlns:a16="http://schemas.microsoft.com/office/drawing/2014/main" val="3698576231"/>
                    </a:ext>
                  </a:extLst>
                </a:gridCol>
                <a:gridCol w="2396319">
                  <a:extLst>
                    <a:ext uri="{9D8B030D-6E8A-4147-A177-3AD203B41FA5}">
                      <a16:colId xmlns:a16="http://schemas.microsoft.com/office/drawing/2014/main" val="1112237534"/>
                    </a:ext>
                  </a:extLst>
                </a:gridCol>
                <a:gridCol w="2666619">
                  <a:extLst>
                    <a:ext uri="{9D8B030D-6E8A-4147-A177-3AD203B41FA5}">
                      <a16:colId xmlns:a16="http://schemas.microsoft.com/office/drawing/2014/main" val="3776511294"/>
                    </a:ext>
                  </a:extLst>
                </a:gridCol>
                <a:gridCol w="2644147">
                  <a:extLst>
                    <a:ext uri="{9D8B030D-6E8A-4147-A177-3AD203B41FA5}">
                      <a16:colId xmlns:a16="http://schemas.microsoft.com/office/drawing/2014/main" val="593698874"/>
                    </a:ext>
                  </a:extLst>
                </a:gridCol>
              </a:tblGrid>
              <a:tr h="370840">
                <a:tc>
                  <a:txBody>
                    <a:bodyPr/>
                    <a:lstStyle/>
                    <a:p>
                      <a:endParaRPr kumimoji="1" lang="ja-JP" altLang="en-US" dirty="0"/>
                    </a:p>
                  </a:txBody>
                  <a:tcPr/>
                </a:tc>
                <a:tc>
                  <a:txBody>
                    <a:bodyPr/>
                    <a:lstStyle/>
                    <a:p>
                      <a:pPr algn="ctr"/>
                      <a:r>
                        <a:rPr kumimoji="1" lang="ja-JP" altLang="en-US" dirty="0">
                          <a:solidFill>
                            <a:schemeClr val="tx1"/>
                          </a:solidFill>
                        </a:rPr>
                        <a:t>令和４年度</a:t>
                      </a:r>
                    </a:p>
                  </a:txBody>
                  <a:tcPr/>
                </a:tc>
                <a:tc>
                  <a:txBody>
                    <a:bodyPr/>
                    <a:lstStyle/>
                    <a:p>
                      <a:pPr algn="ctr"/>
                      <a:r>
                        <a:rPr kumimoji="1" lang="ja-JP" altLang="en-US" dirty="0">
                          <a:solidFill>
                            <a:schemeClr val="tx1"/>
                          </a:solidFill>
                        </a:rPr>
                        <a:t>令和５年度</a:t>
                      </a:r>
                    </a:p>
                  </a:txBody>
                  <a:tcPr/>
                </a:tc>
                <a:tc>
                  <a:txBody>
                    <a:bodyPr/>
                    <a:lstStyle/>
                    <a:p>
                      <a:pPr algn="ctr"/>
                      <a:r>
                        <a:rPr kumimoji="1" lang="ja-JP" altLang="en-US" dirty="0">
                          <a:solidFill>
                            <a:schemeClr val="tx1"/>
                          </a:solidFill>
                        </a:rPr>
                        <a:t>令和６年度</a:t>
                      </a:r>
                    </a:p>
                  </a:txBody>
                  <a:tcPr/>
                </a:tc>
                <a:extLst>
                  <a:ext uri="{0D108BD9-81ED-4DB2-BD59-A6C34878D82A}">
                    <a16:rowId xmlns:a16="http://schemas.microsoft.com/office/drawing/2014/main" val="1605652253"/>
                  </a:ext>
                </a:extLst>
              </a:tr>
              <a:tr h="370840">
                <a:tc>
                  <a:txBody>
                    <a:bodyPr/>
                    <a:lstStyle/>
                    <a:p>
                      <a:pPr algn="ctr"/>
                      <a:r>
                        <a:rPr kumimoji="1" lang="ja-JP" altLang="en-US" dirty="0"/>
                        <a:t>相談件数</a:t>
                      </a:r>
                    </a:p>
                  </a:txBody>
                  <a:tcPr/>
                </a:tc>
                <a:tc>
                  <a:txBody>
                    <a:bodyPr/>
                    <a:lstStyle/>
                    <a:p>
                      <a:pPr algn="ctr"/>
                      <a:r>
                        <a:rPr kumimoji="1" lang="en-US" altLang="ja-JP" dirty="0"/>
                        <a:t>38</a:t>
                      </a:r>
                      <a:endParaRPr kumimoji="1" lang="ja-JP" altLang="en-US" dirty="0"/>
                    </a:p>
                  </a:txBody>
                  <a:tcPr/>
                </a:tc>
                <a:tc>
                  <a:txBody>
                    <a:bodyPr/>
                    <a:lstStyle/>
                    <a:p>
                      <a:pPr algn="ctr"/>
                      <a:r>
                        <a:rPr kumimoji="1" lang="en-US" altLang="ja-JP" dirty="0"/>
                        <a:t>42</a:t>
                      </a:r>
                      <a:endParaRPr kumimoji="1" lang="ja-JP" altLang="en-US" dirty="0"/>
                    </a:p>
                  </a:txBody>
                  <a:tcPr/>
                </a:tc>
                <a:tc>
                  <a:txBody>
                    <a:bodyPr/>
                    <a:lstStyle/>
                    <a:p>
                      <a:pPr algn="ctr"/>
                      <a:r>
                        <a:rPr kumimoji="1" lang="en-US" altLang="ja-JP" dirty="0"/>
                        <a:t>53</a:t>
                      </a:r>
                      <a:endParaRPr kumimoji="1" lang="ja-JP" altLang="en-US" dirty="0"/>
                    </a:p>
                  </a:txBody>
                  <a:tcPr/>
                </a:tc>
                <a:extLst>
                  <a:ext uri="{0D108BD9-81ED-4DB2-BD59-A6C34878D82A}">
                    <a16:rowId xmlns:a16="http://schemas.microsoft.com/office/drawing/2014/main" val="1665232188"/>
                  </a:ext>
                </a:extLst>
              </a:tr>
              <a:tr h="370840">
                <a:tc>
                  <a:txBody>
                    <a:bodyPr/>
                    <a:lstStyle/>
                    <a:p>
                      <a:pPr algn="ctr"/>
                      <a:r>
                        <a:rPr kumimoji="1" lang="ja-JP" altLang="en-US" dirty="0"/>
                        <a:t>うち現場へつないだ件数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2</a:t>
                      </a:r>
                      <a:endParaRPr kumimoji="1" lang="ja-JP" altLang="en-US" dirty="0"/>
                    </a:p>
                  </a:txBody>
                  <a:tcPr/>
                </a:tc>
                <a:tc>
                  <a:txBody>
                    <a:bodyPr/>
                    <a:lstStyle/>
                    <a:p>
                      <a:pPr algn="ctr"/>
                      <a:r>
                        <a:rPr kumimoji="1" lang="en-US" altLang="ja-JP" dirty="0"/>
                        <a:t>5</a:t>
                      </a:r>
                      <a:endParaRPr kumimoji="1" lang="ja-JP" altLang="en-US" dirty="0"/>
                    </a:p>
                  </a:txBody>
                  <a:tcPr/>
                </a:tc>
                <a:tc>
                  <a:txBody>
                    <a:bodyPr/>
                    <a:lstStyle/>
                    <a:p>
                      <a:pPr algn="ctr"/>
                      <a:r>
                        <a:rPr kumimoji="1" lang="en-US" altLang="ja-JP" dirty="0"/>
                        <a:t>2</a:t>
                      </a:r>
                      <a:endParaRPr kumimoji="1" lang="ja-JP" altLang="en-US" dirty="0"/>
                    </a:p>
                  </a:txBody>
                  <a:tcPr/>
                </a:tc>
                <a:extLst>
                  <a:ext uri="{0D108BD9-81ED-4DB2-BD59-A6C34878D82A}">
                    <a16:rowId xmlns:a16="http://schemas.microsoft.com/office/drawing/2014/main" val="3211186325"/>
                  </a:ext>
                </a:extLst>
              </a:tr>
              <a:tr h="370840">
                <a:tc>
                  <a:txBody>
                    <a:bodyPr/>
                    <a:lstStyle/>
                    <a:p>
                      <a:pPr algn="ctr"/>
                      <a:r>
                        <a:rPr kumimoji="1" lang="ja-JP" altLang="en-US" dirty="0"/>
                        <a:t>参入件数</a:t>
                      </a:r>
                    </a:p>
                  </a:txBody>
                  <a:tcPr/>
                </a:tc>
                <a:tc>
                  <a:txBody>
                    <a:bodyPr/>
                    <a:lstStyle/>
                    <a:p>
                      <a:pPr algn="ctr"/>
                      <a:r>
                        <a:rPr kumimoji="1" lang="en-US" altLang="ja-JP" dirty="0"/>
                        <a:t>2</a:t>
                      </a:r>
                      <a:endParaRPr kumimoji="1" lang="ja-JP" altLang="en-US" dirty="0"/>
                    </a:p>
                  </a:txBody>
                  <a:tcPr/>
                </a:tc>
                <a:tc>
                  <a:txBody>
                    <a:bodyPr/>
                    <a:lstStyle/>
                    <a:p>
                      <a:pPr algn="ctr"/>
                      <a:r>
                        <a:rPr kumimoji="1" lang="en-US" altLang="ja-JP" dirty="0"/>
                        <a:t>2</a:t>
                      </a:r>
                      <a:endParaRPr kumimoji="1" lang="ja-JP" altLang="en-US" dirty="0"/>
                    </a:p>
                  </a:txBody>
                  <a:tcPr/>
                </a:tc>
                <a:tc>
                  <a:txBody>
                    <a:bodyPr/>
                    <a:lstStyle/>
                    <a:p>
                      <a:pPr algn="ctr"/>
                      <a:r>
                        <a:rPr kumimoji="1" lang="en-US" altLang="ja-JP" dirty="0"/>
                        <a:t>1</a:t>
                      </a:r>
                      <a:endParaRPr kumimoji="1" lang="ja-JP" altLang="en-US" dirty="0"/>
                    </a:p>
                  </a:txBody>
                  <a:tcPr/>
                </a:tc>
                <a:extLst>
                  <a:ext uri="{0D108BD9-81ED-4DB2-BD59-A6C34878D82A}">
                    <a16:rowId xmlns:a16="http://schemas.microsoft.com/office/drawing/2014/main" val="296469052"/>
                  </a:ext>
                </a:extLst>
              </a:tr>
            </a:tbl>
          </a:graphicData>
        </a:graphic>
      </p:graphicFrame>
      <p:sp>
        <p:nvSpPr>
          <p:cNvPr id="12" name="四角形: 角を丸くする 11">
            <a:extLst>
              <a:ext uri="{FF2B5EF4-FFF2-40B4-BE49-F238E27FC236}">
                <a16:creationId xmlns:a16="http://schemas.microsoft.com/office/drawing/2014/main" id="{923E6325-56DC-4974-9826-1D4FBC2AA7B0}"/>
              </a:ext>
            </a:extLst>
          </p:cNvPr>
          <p:cNvSpPr/>
          <p:nvPr/>
        </p:nvSpPr>
        <p:spPr>
          <a:xfrm>
            <a:off x="239487" y="4246675"/>
            <a:ext cx="11669487" cy="2304394"/>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EAC8670F-EF95-423B-A5ED-F5408FF56813}"/>
              </a:ext>
            </a:extLst>
          </p:cNvPr>
          <p:cNvSpPr txBox="1"/>
          <p:nvPr/>
        </p:nvSpPr>
        <p:spPr>
          <a:xfrm>
            <a:off x="377098" y="4304300"/>
            <a:ext cx="11814902"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企業参入の傾向と今後の方針</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・参入相談は多いが、</a:t>
            </a:r>
            <a:r>
              <a:rPr kumimoji="1" lang="ja-JP" altLang="en-US" sz="2000" dirty="0">
                <a:solidFill>
                  <a:prstClr val="black"/>
                </a:solidFill>
                <a:latin typeface="Calibri" panose="020F0502020204030204"/>
                <a:ea typeface="ＭＳ Ｐゴシック" panose="020B0600070205080204" pitchFamily="50" charset="-128"/>
              </a:rPr>
              <a:t>本気で参入したいという</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意欲の高い企業が少ない　</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意欲の高い企業に向けた広報強化</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（企業団体等への広報、個別相談、企業参入セミナー等）</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具体的な参入事例紹介</a:t>
            </a:r>
            <a:endParaRPr kumimoji="1" lang="en-US" altLang="ja-JP"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・参入の場合、参入時の農地面積が小さく販売実績も低い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農地情報の収集、農地マッチング、地元調整、営農計画作成、定着支援等により、</a:t>
            </a:r>
            <a:endParaRPr kumimoji="1" lang="en-US" altLang="ja-JP"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Calibri" panose="020F0502020204030204"/>
                <a:ea typeface="ＭＳ Ｐゴシック" panose="020B0600070205080204" pitchFamily="50" charset="-128"/>
              </a:rPr>
              <a:t>　　　　</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農業経営の開始から経営が軌道に乗るまでの伴走支援を強化</a:t>
            </a:r>
            <a:endParaRPr kumimoji="1" lang="en-US" altLang="ja-JP" sz="20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8992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533767" y="1107231"/>
            <a:ext cx="1139697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年後の目標：大阪産</a:t>
            </a:r>
            <a:r>
              <a:rPr kumimoji="1" lang="en-US" altLang="ja-JP" sz="2400" dirty="0"/>
              <a:t>(</a:t>
            </a:r>
            <a:r>
              <a:rPr kumimoji="1" lang="ja-JP" altLang="en-US" sz="2400" dirty="0"/>
              <a:t>もん</a:t>
            </a:r>
            <a:r>
              <a:rPr kumimoji="1" lang="en-US" altLang="ja-JP" sz="2400" dirty="0"/>
              <a:t>)</a:t>
            </a:r>
            <a:r>
              <a:rPr kumimoji="1" lang="ja-JP" altLang="en-US" sz="2400" dirty="0"/>
              <a:t>グローアッププランの目標達成　　</a:t>
            </a:r>
            <a:r>
              <a:rPr kumimoji="1" lang="en-US" altLang="ja-JP" sz="2400" dirty="0"/>
              <a:t>10.8</a:t>
            </a:r>
            <a:r>
              <a:rPr kumimoji="1" lang="ja-JP" altLang="en-US" sz="2400" dirty="0"/>
              <a:t>億円　⇒　</a:t>
            </a:r>
            <a:r>
              <a:rPr kumimoji="1" lang="en-US" altLang="ja-JP" sz="2400" dirty="0"/>
              <a:t>15.3</a:t>
            </a:r>
            <a:r>
              <a:rPr kumimoji="1" lang="ja-JP" altLang="en-US" sz="2400" dirty="0"/>
              <a:t>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目標金額　</a:t>
            </a:r>
            <a:r>
              <a:rPr kumimoji="1" lang="en-US" altLang="ja-JP" sz="2400" dirty="0"/>
              <a:t>13.3</a:t>
            </a:r>
            <a:r>
              <a:rPr kumimoji="1" lang="ja-JP" altLang="en-US" sz="2400" dirty="0"/>
              <a:t>億円（＋</a:t>
            </a:r>
            <a:r>
              <a:rPr kumimoji="1" lang="en-US" altLang="ja-JP" sz="2400" dirty="0"/>
              <a:t>2.5</a:t>
            </a:r>
            <a:r>
              <a:rPr kumimoji="1" lang="ja-JP" altLang="en-US" sz="2400" dirty="0"/>
              <a:t>億円）</a:t>
            </a:r>
            <a:endParaRPr kumimoji="1" lang="en-US" altLang="ja-JP" sz="2400" dirty="0"/>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5"/>
            <a:ext cx="6377533"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販売額　</a:t>
            </a:r>
            <a:r>
              <a:rPr kumimoji="1" lang="en-US" altLang="ja-JP" sz="2400" u="sng" dirty="0"/>
              <a:t>13.3</a:t>
            </a:r>
            <a:r>
              <a:rPr kumimoji="1" lang="ja-JP" altLang="en-US" sz="2400" u="sng" dirty="0"/>
              <a:t>億円（＋</a:t>
            </a:r>
            <a:r>
              <a:rPr kumimoji="1" lang="en-US" altLang="ja-JP" sz="2400" u="sng" dirty="0"/>
              <a:t>2.5</a:t>
            </a:r>
            <a:r>
              <a:rPr kumimoji="1" lang="ja-JP" altLang="en-US" sz="2400" u="sng" dirty="0"/>
              <a:t>億円）</a:t>
            </a:r>
            <a:r>
              <a:rPr kumimoji="1" lang="ja-JP" altLang="en-US" sz="2400" dirty="0"/>
              <a:t>　</a:t>
            </a:r>
            <a:r>
              <a:rPr kumimoji="1" lang="en-US" altLang="ja-JP" sz="2400" b="1" dirty="0">
                <a:solidFill>
                  <a:srgbClr val="FF0000"/>
                </a:solidFill>
              </a:rPr>
              <a:t>【</a:t>
            </a:r>
            <a:r>
              <a:rPr kumimoji="1" lang="ja-JP" altLang="en-US" sz="2400" b="1" dirty="0">
                <a:solidFill>
                  <a:srgbClr val="FF0000"/>
                </a:solidFill>
              </a:rPr>
              <a:t>達成</a:t>
            </a:r>
            <a:r>
              <a:rPr kumimoji="1" lang="en-US" altLang="ja-JP" sz="2400" b="1" dirty="0">
                <a:solidFill>
                  <a:srgbClr val="FF0000"/>
                </a:solidFill>
              </a:rPr>
              <a:t>】</a:t>
            </a: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highlight>
                <a:srgbClr val="FFFF00"/>
              </a:highlight>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3372131217"/>
              </p:ext>
            </p:extLst>
          </p:nvPr>
        </p:nvGraphicFramePr>
        <p:xfrm>
          <a:off x="5759491" y="3502709"/>
          <a:ext cx="5938948" cy="2773680"/>
        </p:xfrm>
        <a:graphic>
          <a:graphicData uri="http://schemas.openxmlformats.org/drawingml/2006/table">
            <a:tbl>
              <a:tblPr firstRow="1" bandRow="1">
                <a:tableStyleId>{5C22544A-7EE6-4342-B048-85BDC9FD1C3A}</a:tableStyleId>
              </a:tblPr>
              <a:tblGrid>
                <a:gridCol w="1225771">
                  <a:extLst>
                    <a:ext uri="{9D8B030D-6E8A-4147-A177-3AD203B41FA5}">
                      <a16:colId xmlns:a16="http://schemas.microsoft.com/office/drawing/2014/main" val="399575333"/>
                    </a:ext>
                  </a:extLst>
                </a:gridCol>
                <a:gridCol w="1715678">
                  <a:extLst>
                    <a:ext uri="{9D8B030D-6E8A-4147-A177-3AD203B41FA5}">
                      <a16:colId xmlns:a16="http://schemas.microsoft.com/office/drawing/2014/main" val="3453014793"/>
                    </a:ext>
                  </a:extLst>
                </a:gridCol>
                <a:gridCol w="1574276">
                  <a:extLst>
                    <a:ext uri="{9D8B030D-6E8A-4147-A177-3AD203B41FA5}">
                      <a16:colId xmlns:a16="http://schemas.microsoft.com/office/drawing/2014/main" val="1813708567"/>
                    </a:ext>
                  </a:extLst>
                </a:gridCol>
                <a:gridCol w="1423223">
                  <a:extLst>
                    <a:ext uri="{9D8B030D-6E8A-4147-A177-3AD203B41FA5}">
                      <a16:colId xmlns:a16="http://schemas.microsoft.com/office/drawing/2014/main" val="1505749510"/>
                    </a:ext>
                  </a:extLst>
                </a:gridCol>
              </a:tblGrid>
              <a:tr h="370840">
                <a:tc>
                  <a:txBody>
                    <a:bodyPr/>
                    <a:lstStyle/>
                    <a:p>
                      <a:pPr algn="ctr"/>
                      <a:r>
                        <a:rPr kumimoji="1" lang="ja-JP" altLang="en-US" sz="2000" dirty="0">
                          <a:solidFill>
                            <a:schemeClr val="tx1"/>
                          </a:solidFill>
                        </a:rPr>
                        <a:t>品目名</a:t>
                      </a:r>
                    </a:p>
                  </a:txBody>
                  <a:tcPr anchor="ctr"/>
                </a:tc>
                <a:tc>
                  <a:txBody>
                    <a:bodyPr/>
                    <a:lstStyle/>
                    <a:p>
                      <a:pPr algn="ctr"/>
                      <a:r>
                        <a:rPr kumimoji="1" lang="ja-JP" altLang="en-US" sz="2000" dirty="0">
                          <a:solidFill>
                            <a:schemeClr val="tx1"/>
                          </a:solidFill>
                        </a:rPr>
                        <a:t>地域</a:t>
                      </a:r>
                      <a:endParaRPr kumimoji="1" lang="en-US" altLang="ja-JP" sz="2000" dirty="0">
                        <a:solidFill>
                          <a:schemeClr val="tx1"/>
                        </a:solidFill>
                      </a:endParaRPr>
                    </a:p>
                  </a:txBody>
                  <a:tcPr anchor="ctr"/>
                </a:tc>
                <a:tc>
                  <a:txBody>
                    <a:bodyPr/>
                    <a:lstStyle/>
                    <a:p>
                      <a:pPr algn="ctr"/>
                      <a:r>
                        <a:rPr kumimoji="1" lang="ja-JP" altLang="en-US" sz="2000" dirty="0">
                          <a:solidFill>
                            <a:schemeClr val="tx1"/>
                          </a:solidFill>
                        </a:rPr>
                        <a:t>販売額</a:t>
                      </a:r>
                    </a:p>
                  </a:txBody>
                  <a:tcPr anchor="ctr"/>
                </a:tc>
                <a:tc>
                  <a:txBody>
                    <a:bodyPr/>
                    <a:lstStyle/>
                    <a:p>
                      <a:pPr algn="ctr"/>
                      <a:r>
                        <a:rPr kumimoji="1" lang="en-US" altLang="ja-JP" sz="2000" dirty="0">
                          <a:solidFill>
                            <a:schemeClr val="tx1"/>
                          </a:solidFill>
                        </a:rPr>
                        <a:t>R6</a:t>
                      </a:r>
                      <a:r>
                        <a:rPr kumimoji="1" lang="ja-JP" altLang="en-US" sz="2000" dirty="0">
                          <a:solidFill>
                            <a:schemeClr val="tx1"/>
                          </a:solidFill>
                        </a:rPr>
                        <a:t>増減額</a:t>
                      </a:r>
                    </a:p>
                  </a:txBody>
                  <a:tcPr anchor="ctr"/>
                </a:tc>
                <a:extLst>
                  <a:ext uri="{0D108BD9-81ED-4DB2-BD59-A6C34878D82A}">
                    <a16:rowId xmlns:a16="http://schemas.microsoft.com/office/drawing/2014/main" val="4025770693"/>
                  </a:ext>
                </a:extLst>
              </a:tr>
              <a:tr h="370840">
                <a:tc>
                  <a:txBody>
                    <a:bodyPr/>
                    <a:lstStyle/>
                    <a:p>
                      <a:pPr algn="ctr"/>
                      <a:r>
                        <a:rPr kumimoji="1" lang="ja-JP" altLang="en-US" sz="2000" dirty="0"/>
                        <a:t>いちご</a:t>
                      </a:r>
                    </a:p>
                  </a:txBody>
                  <a:tcPr/>
                </a:tc>
                <a:tc>
                  <a:txBody>
                    <a:bodyPr/>
                    <a:lstStyle/>
                    <a:p>
                      <a:pPr algn="ctr"/>
                      <a:r>
                        <a:rPr kumimoji="1" lang="ja-JP" altLang="en-US" sz="2000" dirty="0"/>
                        <a:t>北部</a:t>
                      </a:r>
                    </a:p>
                  </a:txBody>
                  <a:tcPr/>
                </a:tc>
                <a:tc>
                  <a:txBody>
                    <a:bodyPr/>
                    <a:lstStyle/>
                    <a:p>
                      <a:pPr algn="r"/>
                      <a:r>
                        <a:rPr kumimoji="1" lang="ja-JP" altLang="en-US" sz="2000" dirty="0"/>
                        <a:t>（</a:t>
                      </a:r>
                      <a:r>
                        <a:rPr kumimoji="1" lang="en-US" altLang="ja-JP" sz="2000" dirty="0"/>
                        <a:t>2.0</a:t>
                      </a:r>
                      <a:r>
                        <a:rPr kumimoji="1" lang="ja-JP" altLang="en-US" sz="2000" dirty="0"/>
                        <a:t>）億円</a:t>
                      </a:r>
                    </a:p>
                  </a:txBody>
                  <a:tcPr/>
                </a:tc>
                <a:tc>
                  <a:txBody>
                    <a:bodyPr/>
                    <a:lstStyle/>
                    <a:p>
                      <a:pPr algn="r"/>
                      <a:r>
                        <a:rPr kumimoji="1" lang="en-US" altLang="ja-JP" sz="2000" dirty="0"/>
                        <a:t>+0.6</a:t>
                      </a:r>
                      <a:r>
                        <a:rPr kumimoji="1" lang="ja-JP" altLang="en-US" sz="2000" dirty="0"/>
                        <a:t>億円</a:t>
                      </a:r>
                    </a:p>
                  </a:txBody>
                  <a:tcPr/>
                </a:tc>
                <a:extLst>
                  <a:ext uri="{0D108BD9-81ED-4DB2-BD59-A6C34878D82A}">
                    <a16:rowId xmlns:a16="http://schemas.microsoft.com/office/drawing/2014/main" val="4129899030"/>
                  </a:ext>
                </a:extLst>
              </a:tr>
              <a:tr h="370840">
                <a:tc>
                  <a:txBody>
                    <a:bodyPr/>
                    <a:lstStyle/>
                    <a:p>
                      <a:pPr algn="ctr"/>
                      <a:r>
                        <a:rPr kumimoji="1" lang="ja-JP" altLang="en-US" sz="2000" dirty="0"/>
                        <a:t>えだまめ</a:t>
                      </a:r>
                    </a:p>
                  </a:txBody>
                  <a:tcPr/>
                </a:tc>
                <a:tc>
                  <a:txBody>
                    <a:bodyPr/>
                    <a:lstStyle/>
                    <a:p>
                      <a:pPr algn="ctr"/>
                      <a:r>
                        <a:rPr kumimoji="1" lang="ja-JP" altLang="en-US" sz="2000" dirty="0"/>
                        <a:t>中部</a:t>
                      </a:r>
                    </a:p>
                  </a:txBody>
                  <a:tcPr/>
                </a:tc>
                <a:tc>
                  <a:txBody>
                    <a:bodyPr/>
                    <a:lstStyle/>
                    <a:p>
                      <a:pPr algn="r"/>
                      <a:r>
                        <a:rPr kumimoji="1" lang="en-US" altLang="ja-JP" sz="2000" dirty="0"/>
                        <a:t>0.27</a:t>
                      </a:r>
                      <a:r>
                        <a:rPr kumimoji="1" lang="ja-JP" altLang="en-US" sz="2000" dirty="0"/>
                        <a:t>億円</a:t>
                      </a:r>
                    </a:p>
                  </a:txBody>
                  <a:tcPr/>
                </a:tc>
                <a:tc>
                  <a:txBody>
                    <a:bodyPr/>
                    <a:lstStyle/>
                    <a:p>
                      <a:pPr algn="r"/>
                      <a:r>
                        <a:rPr kumimoji="1" lang="en-US" altLang="ja-JP" sz="2000" dirty="0"/>
                        <a:t>-0.1</a:t>
                      </a:r>
                      <a:r>
                        <a:rPr kumimoji="1" lang="ja-JP" altLang="en-US" sz="2000" dirty="0"/>
                        <a:t>億円</a:t>
                      </a:r>
                    </a:p>
                  </a:txBody>
                  <a:tcPr/>
                </a:tc>
                <a:extLst>
                  <a:ext uri="{0D108BD9-81ED-4DB2-BD59-A6C34878D82A}">
                    <a16:rowId xmlns:a16="http://schemas.microsoft.com/office/drawing/2014/main" val="1707865191"/>
                  </a:ext>
                </a:extLst>
              </a:tr>
              <a:tr h="370840">
                <a:tc>
                  <a:txBody>
                    <a:bodyPr/>
                    <a:lstStyle/>
                    <a:p>
                      <a:pPr algn="ctr"/>
                      <a:r>
                        <a:rPr kumimoji="1" lang="ja-JP" altLang="en-US" sz="2000" dirty="0"/>
                        <a:t>ぶどう</a:t>
                      </a:r>
                    </a:p>
                  </a:txBody>
                  <a:tcPr/>
                </a:tc>
                <a:tc>
                  <a:txBody>
                    <a:bodyPr/>
                    <a:lstStyle/>
                    <a:p>
                      <a:pPr algn="ctr"/>
                      <a:r>
                        <a:rPr kumimoji="1" lang="ja-JP" altLang="en-US" sz="2000" dirty="0"/>
                        <a:t>中部・南河内</a:t>
                      </a:r>
                    </a:p>
                  </a:txBody>
                  <a:tcPr/>
                </a:tc>
                <a:tc>
                  <a:txBody>
                    <a:bodyPr/>
                    <a:lstStyle/>
                    <a:p>
                      <a:pPr algn="r"/>
                      <a:r>
                        <a:rPr kumimoji="1" lang="en-US" altLang="ja-JP" sz="2000" dirty="0"/>
                        <a:t>5.3</a:t>
                      </a:r>
                      <a:r>
                        <a:rPr kumimoji="1" lang="ja-JP" altLang="en-US" sz="2000" dirty="0"/>
                        <a:t>億円</a:t>
                      </a:r>
                    </a:p>
                  </a:txBody>
                  <a:tcPr/>
                </a:tc>
                <a:tc>
                  <a:txBody>
                    <a:bodyPr/>
                    <a:lstStyle/>
                    <a:p>
                      <a:pPr algn="r"/>
                      <a:r>
                        <a:rPr kumimoji="1" lang="en-US" altLang="ja-JP" sz="2000" dirty="0"/>
                        <a:t>+0.1</a:t>
                      </a:r>
                      <a:r>
                        <a:rPr kumimoji="1" lang="ja-JP" altLang="en-US" sz="2000" dirty="0"/>
                        <a:t>億円</a:t>
                      </a:r>
                    </a:p>
                  </a:txBody>
                  <a:tcPr/>
                </a:tc>
                <a:extLst>
                  <a:ext uri="{0D108BD9-81ED-4DB2-BD59-A6C34878D82A}">
                    <a16:rowId xmlns:a16="http://schemas.microsoft.com/office/drawing/2014/main" val="3977654168"/>
                  </a:ext>
                </a:extLst>
              </a:tr>
              <a:tr h="370840">
                <a:tc>
                  <a:txBody>
                    <a:bodyPr/>
                    <a:lstStyle/>
                    <a:p>
                      <a:pPr algn="ctr"/>
                      <a:r>
                        <a:rPr kumimoji="1" lang="ja-JP" altLang="en-US" sz="2000" dirty="0"/>
                        <a:t>なす</a:t>
                      </a:r>
                    </a:p>
                  </a:txBody>
                  <a:tcPr/>
                </a:tc>
                <a:tc>
                  <a:txBody>
                    <a:bodyPr/>
                    <a:lstStyle/>
                    <a:p>
                      <a:pPr algn="ctr"/>
                      <a:r>
                        <a:rPr kumimoji="1" lang="ja-JP" altLang="en-US" sz="2000" dirty="0"/>
                        <a:t>南河内</a:t>
                      </a:r>
                    </a:p>
                  </a:txBody>
                  <a:tcPr/>
                </a:tc>
                <a:tc>
                  <a:txBody>
                    <a:bodyPr/>
                    <a:lstStyle/>
                    <a:p>
                      <a:pPr algn="r"/>
                      <a:r>
                        <a:rPr kumimoji="1" lang="en-US" altLang="ja-JP" sz="2000" dirty="0"/>
                        <a:t>2.21</a:t>
                      </a:r>
                      <a:r>
                        <a:rPr kumimoji="1" lang="ja-JP" altLang="en-US" sz="2000" dirty="0"/>
                        <a:t>億円</a:t>
                      </a:r>
                    </a:p>
                  </a:txBody>
                  <a:tcPr/>
                </a:tc>
                <a:tc>
                  <a:txBody>
                    <a:bodyPr/>
                    <a:lstStyle/>
                    <a:p>
                      <a:pPr algn="r"/>
                      <a:r>
                        <a:rPr kumimoji="1" lang="en-US" altLang="ja-JP" sz="2000" dirty="0"/>
                        <a:t>±0</a:t>
                      </a:r>
                      <a:r>
                        <a:rPr kumimoji="1" lang="ja-JP" altLang="en-US" sz="2000" dirty="0"/>
                        <a:t>億円</a:t>
                      </a:r>
                    </a:p>
                  </a:txBody>
                  <a:tcPr/>
                </a:tc>
                <a:extLst>
                  <a:ext uri="{0D108BD9-81ED-4DB2-BD59-A6C34878D82A}">
                    <a16:rowId xmlns:a16="http://schemas.microsoft.com/office/drawing/2014/main" val="2640422028"/>
                  </a:ext>
                </a:extLst>
              </a:tr>
              <a:tr h="370840">
                <a:tc>
                  <a:txBody>
                    <a:bodyPr/>
                    <a:lstStyle/>
                    <a:p>
                      <a:pPr algn="ctr"/>
                      <a:r>
                        <a:rPr kumimoji="1" lang="ja-JP" altLang="en-US" sz="2000" dirty="0"/>
                        <a:t>きくな</a:t>
                      </a:r>
                    </a:p>
                  </a:txBody>
                  <a:tcPr/>
                </a:tc>
                <a:tc>
                  <a:txBody>
                    <a:bodyPr/>
                    <a:lstStyle/>
                    <a:p>
                      <a:pPr algn="ctr"/>
                      <a:r>
                        <a:rPr kumimoji="1" lang="ja-JP" altLang="en-US" sz="2000" dirty="0"/>
                        <a:t>泉州</a:t>
                      </a:r>
                    </a:p>
                  </a:txBody>
                  <a:tcPr/>
                </a:tc>
                <a:tc>
                  <a:txBody>
                    <a:bodyPr/>
                    <a:lstStyle/>
                    <a:p>
                      <a:pPr algn="r"/>
                      <a:r>
                        <a:rPr kumimoji="1" lang="en-US" altLang="ja-JP" sz="2000" dirty="0"/>
                        <a:t>3.5</a:t>
                      </a:r>
                      <a:r>
                        <a:rPr kumimoji="1" lang="ja-JP" altLang="en-US" sz="2000" dirty="0"/>
                        <a:t>億円</a:t>
                      </a:r>
                    </a:p>
                  </a:txBody>
                  <a:tcPr/>
                </a:tc>
                <a:tc>
                  <a:txBody>
                    <a:bodyPr/>
                    <a:lstStyle/>
                    <a:p>
                      <a:pPr algn="r"/>
                      <a:r>
                        <a:rPr kumimoji="1" lang="en-US" altLang="ja-JP" sz="2000" dirty="0"/>
                        <a:t>+0.1</a:t>
                      </a:r>
                      <a:r>
                        <a:rPr kumimoji="1" lang="ja-JP" altLang="en-US" sz="2000" dirty="0"/>
                        <a:t>億円</a:t>
                      </a:r>
                    </a:p>
                  </a:txBody>
                  <a:tcPr/>
                </a:tc>
                <a:extLst>
                  <a:ext uri="{0D108BD9-81ED-4DB2-BD59-A6C34878D82A}">
                    <a16:rowId xmlns:a16="http://schemas.microsoft.com/office/drawing/2014/main" val="1631908846"/>
                  </a:ext>
                </a:extLst>
              </a:tr>
              <a:tr h="370840">
                <a:tc>
                  <a:txBody>
                    <a:bodyPr/>
                    <a:lstStyle/>
                    <a:p>
                      <a:pPr algn="ctr"/>
                      <a:r>
                        <a:rPr kumimoji="1" lang="ja-JP" altLang="en-US" sz="2000" dirty="0"/>
                        <a:t>合計</a:t>
                      </a:r>
                    </a:p>
                  </a:txBody>
                  <a:tcPr/>
                </a:tc>
                <a:tc>
                  <a:txBody>
                    <a:bodyPr/>
                    <a:lstStyle/>
                    <a:p>
                      <a:pPr algn="ctr"/>
                      <a:endParaRPr kumimoji="1" lang="ja-JP" altLang="en-US" sz="2000" dirty="0">
                        <a:highlight>
                          <a:srgbClr val="FFFF00"/>
                        </a:highlight>
                      </a:endParaRPr>
                    </a:p>
                  </a:txBody>
                  <a:tcPr/>
                </a:tc>
                <a:tc>
                  <a:txBody>
                    <a:bodyPr/>
                    <a:lstStyle/>
                    <a:p>
                      <a:pPr algn="r"/>
                      <a:r>
                        <a:rPr kumimoji="1" lang="en-US" altLang="ja-JP" sz="2000" dirty="0"/>
                        <a:t>13.3</a:t>
                      </a:r>
                      <a:r>
                        <a:rPr kumimoji="1" lang="ja-JP" altLang="en-US" sz="2000" dirty="0"/>
                        <a:t>億円</a:t>
                      </a:r>
                    </a:p>
                  </a:txBody>
                  <a:tcPr/>
                </a:tc>
                <a:tc>
                  <a:txBody>
                    <a:bodyPr/>
                    <a:lstStyle/>
                    <a:p>
                      <a:pPr algn="r"/>
                      <a:r>
                        <a:rPr kumimoji="1" lang="en-US" altLang="ja-JP" sz="2000" dirty="0"/>
                        <a:t>+0.7</a:t>
                      </a:r>
                      <a:r>
                        <a:rPr kumimoji="1" lang="ja-JP" altLang="en-US" sz="2000" dirty="0"/>
                        <a:t>億円</a:t>
                      </a:r>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2969443"/>
            <a:ext cx="4877514" cy="344397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687769" y="3061105"/>
            <a:ext cx="429054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rPr>
              <a:t>大阪産（もん）グローアッププランの取組</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5773940" y="3148511"/>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品目ごとの内訳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CC607AEF-5C81-4F05-A9B0-F596988C73C5}"/>
              </a:ext>
            </a:extLst>
          </p:cNvPr>
          <p:cNvSpPr txBox="1"/>
          <p:nvPr/>
        </p:nvSpPr>
        <p:spPr>
          <a:xfrm>
            <a:off x="493561" y="3303122"/>
            <a:ext cx="4694548" cy="1815882"/>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重点品目を設定し、多様な販売戦略と明確な目標を設定</a:t>
            </a:r>
          </a:p>
          <a:p>
            <a:endParaRPr lang="ja-JP" altLang="en-US" sz="800" dirty="0">
              <a:latin typeface="ＭＳ Ｐゴシック" panose="020B0600070205080204" pitchFamily="50" charset="-128"/>
              <a:ea typeface="ＭＳ Ｐゴシック" panose="020B0600070205080204" pitchFamily="50" charset="-128"/>
            </a:endParaRPr>
          </a:p>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重点品目</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いちご、えだまめ、なす、しゅんぎく、ぶどうの５品目</a:t>
            </a:r>
          </a:p>
          <a:p>
            <a:endParaRPr lang="ja-JP" altLang="en-US" sz="800" dirty="0">
              <a:latin typeface="ＭＳ Ｐゴシック" panose="020B0600070205080204" pitchFamily="50" charset="-128"/>
              <a:ea typeface="ＭＳ Ｐゴシック" panose="020B0600070205080204" pitchFamily="50" charset="-128"/>
            </a:endParaRPr>
          </a:p>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主な取組内容</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・飲食店と連携した大阪産（もん）のイベント開催</a:t>
            </a:r>
          </a:p>
        </p:txBody>
      </p:sp>
      <p:sp>
        <p:nvSpPr>
          <p:cNvPr id="13" name="スライド番号プレースホルダー 12">
            <a:extLst>
              <a:ext uri="{FF2B5EF4-FFF2-40B4-BE49-F238E27FC236}">
                <a16:creationId xmlns:a16="http://schemas.microsoft.com/office/drawing/2014/main" id="{BE82CB4B-CA2A-469A-AC68-460F0DAF9407}"/>
              </a:ext>
            </a:extLst>
          </p:cNvPr>
          <p:cNvSpPr>
            <a:spLocks noGrp="1"/>
          </p:cNvSpPr>
          <p:nvPr>
            <p:ph type="sldNum" sz="quarter" idx="12"/>
          </p:nvPr>
        </p:nvSpPr>
        <p:spPr/>
        <p:txBody>
          <a:bodyPr/>
          <a:lstStyle/>
          <a:p>
            <a:fld id="{C6678B24-D225-48CB-84C5-697AA65AEC0C}" type="slidenum">
              <a:rPr kumimoji="1" lang="ja-JP" altLang="en-US" smtClean="0"/>
              <a:t>12</a:t>
            </a:fld>
            <a:endParaRPr kumimoji="1" lang="ja-JP" altLang="en-US"/>
          </a:p>
        </p:txBody>
      </p:sp>
      <p:pic>
        <p:nvPicPr>
          <p:cNvPr id="20" name="図 19">
            <a:extLst>
              <a:ext uri="{FF2B5EF4-FFF2-40B4-BE49-F238E27FC236}">
                <a16:creationId xmlns:a16="http://schemas.microsoft.com/office/drawing/2014/main" id="{A89C7736-59D5-4A37-B303-A7B0D9496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227" y="5204599"/>
            <a:ext cx="973411" cy="1123220"/>
          </a:xfrm>
          <a:prstGeom prst="rect">
            <a:avLst/>
          </a:prstGeom>
        </p:spPr>
      </p:pic>
      <p:sp>
        <p:nvSpPr>
          <p:cNvPr id="21" name="テキスト ボックス 20">
            <a:extLst>
              <a:ext uri="{FF2B5EF4-FFF2-40B4-BE49-F238E27FC236}">
                <a16:creationId xmlns:a16="http://schemas.microsoft.com/office/drawing/2014/main" id="{7993428D-14EF-4ACC-B2C1-F2E41546163F}"/>
              </a:ext>
            </a:extLst>
          </p:cNvPr>
          <p:cNvSpPr txBox="1"/>
          <p:nvPr/>
        </p:nvSpPr>
        <p:spPr>
          <a:xfrm>
            <a:off x="10013257" y="3168452"/>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いちごは見込額</a:t>
            </a:r>
            <a:endParaRPr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02980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◆取組の分析（いちご）</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13</a:t>
            </a:fld>
            <a:endParaRPr kumimoji="1" lang="ja-JP" altLang="en-US"/>
          </a:p>
        </p:txBody>
      </p:sp>
      <p:pic>
        <p:nvPicPr>
          <p:cNvPr id="8" name="図 7">
            <a:extLst>
              <a:ext uri="{FF2B5EF4-FFF2-40B4-BE49-F238E27FC236}">
                <a16:creationId xmlns:a16="http://schemas.microsoft.com/office/drawing/2014/main" id="{52710154-6091-476A-864C-C3EAEB745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3357" y="712632"/>
            <a:ext cx="937387" cy="937387"/>
          </a:xfrm>
          <a:prstGeom prst="rect">
            <a:avLst/>
          </a:prstGeom>
        </p:spPr>
      </p:pic>
      <p:sp>
        <p:nvSpPr>
          <p:cNvPr id="9" name="テキスト ボックス 8">
            <a:extLst>
              <a:ext uri="{FF2B5EF4-FFF2-40B4-BE49-F238E27FC236}">
                <a16:creationId xmlns:a16="http://schemas.microsoft.com/office/drawing/2014/main" id="{C43D6C35-20BE-4E15-8831-EC9E478EDCF1}"/>
              </a:ext>
            </a:extLst>
          </p:cNvPr>
          <p:cNvSpPr txBox="1"/>
          <p:nvPr/>
        </p:nvSpPr>
        <p:spPr>
          <a:xfrm>
            <a:off x="377358" y="2057514"/>
            <a:ext cx="5156175"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Calibri" panose="020F0502020204030204"/>
                <a:ea typeface="ＭＳ Ｐゴシック" panose="020B0600070205080204" pitchFamily="50" charset="-128"/>
              </a:rPr>
              <a:t>R6</a:t>
            </a:r>
            <a:r>
              <a:rPr lang="ja-JP" altLang="en-US" sz="2000" b="1" dirty="0">
                <a:solidFill>
                  <a:prstClr val="black"/>
                </a:solidFill>
                <a:latin typeface="Calibri" panose="020F0502020204030204"/>
                <a:ea typeface="ＭＳ Ｐゴシック" panose="020B0600070205080204" pitchFamily="50" charset="-128"/>
              </a:rPr>
              <a:t>は見込額のため、実績値のある</a:t>
            </a:r>
            <a:r>
              <a:rPr lang="en-US" altLang="ja-JP" sz="2000" b="1" dirty="0">
                <a:solidFill>
                  <a:prstClr val="black"/>
                </a:solidFill>
                <a:latin typeface="Calibri" panose="020F0502020204030204"/>
                <a:ea typeface="ＭＳ Ｐゴシック" panose="020B0600070205080204" pitchFamily="50" charset="-128"/>
              </a:rPr>
              <a:t>R5</a:t>
            </a:r>
            <a:r>
              <a:rPr lang="ja-JP" altLang="en-US" sz="2000" b="1" dirty="0">
                <a:solidFill>
                  <a:prstClr val="black"/>
                </a:solidFill>
                <a:latin typeface="Calibri" panose="020F0502020204030204"/>
                <a:ea typeface="ＭＳ Ｐゴシック" panose="020B0600070205080204" pitchFamily="50" charset="-128"/>
              </a:rPr>
              <a:t>で分析</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0" name="グラフ 9">
            <a:extLst>
              <a:ext uri="{FF2B5EF4-FFF2-40B4-BE49-F238E27FC236}">
                <a16:creationId xmlns:a16="http://schemas.microsoft.com/office/drawing/2014/main" id="{0732DE8D-1B5A-4BA0-9E7B-4D1839BA57D4}"/>
              </a:ext>
            </a:extLst>
          </p:cNvPr>
          <p:cNvGraphicFramePr>
            <a:graphicFrameLocks/>
          </p:cNvGraphicFramePr>
          <p:nvPr>
            <p:extLst>
              <p:ext uri="{D42A27DB-BD31-4B8C-83A1-F6EECF244321}">
                <p14:modId xmlns:p14="http://schemas.microsoft.com/office/powerpoint/2010/main" val="902982598"/>
              </p:ext>
            </p:extLst>
          </p:nvPr>
        </p:nvGraphicFramePr>
        <p:xfrm>
          <a:off x="843635" y="2546022"/>
          <a:ext cx="4915081" cy="30817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a:extLst>
              <a:ext uri="{FF2B5EF4-FFF2-40B4-BE49-F238E27FC236}">
                <a16:creationId xmlns:a16="http://schemas.microsoft.com/office/drawing/2014/main" id="{BDFF64C8-AAE3-405C-A0FA-A7C255A2F496}"/>
              </a:ext>
            </a:extLst>
          </p:cNvPr>
          <p:cNvGraphicFramePr>
            <a:graphicFrameLocks/>
          </p:cNvGraphicFramePr>
          <p:nvPr>
            <p:extLst>
              <p:ext uri="{D42A27DB-BD31-4B8C-83A1-F6EECF244321}">
                <p14:modId xmlns:p14="http://schemas.microsoft.com/office/powerpoint/2010/main" val="3051628112"/>
              </p:ext>
            </p:extLst>
          </p:nvPr>
        </p:nvGraphicFramePr>
        <p:xfrm>
          <a:off x="5955581" y="2546022"/>
          <a:ext cx="5392784" cy="3081779"/>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16515F0C-89A1-4FD6-AE50-2588087367C5}"/>
              </a:ext>
            </a:extLst>
          </p:cNvPr>
          <p:cNvSpPr txBox="1"/>
          <p:nvPr/>
        </p:nvSpPr>
        <p:spPr>
          <a:xfrm>
            <a:off x="3598421" y="5627801"/>
            <a:ext cx="4714319" cy="461665"/>
          </a:xfrm>
          <a:prstGeom prst="rect">
            <a:avLst/>
          </a:prstGeom>
          <a:solidFill>
            <a:schemeClr val="accent1">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mn-ea"/>
              </a:rPr>
              <a:t>経営体あたりで</a:t>
            </a:r>
            <a:r>
              <a:rPr lang="en-US" altLang="ja-JP" sz="2400" b="1" u="sng" dirty="0">
                <a:solidFill>
                  <a:prstClr val="black"/>
                </a:solidFill>
                <a:latin typeface="+mn-ea"/>
              </a:rPr>
              <a:t>130</a:t>
            </a:r>
            <a:r>
              <a:rPr lang="ja-JP" altLang="en-US" sz="2400" b="1" u="sng" dirty="0">
                <a:solidFill>
                  <a:prstClr val="black"/>
                </a:solidFill>
                <a:latin typeface="+mn-ea"/>
              </a:rPr>
              <a:t>万円（</a:t>
            </a:r>
            <a:r>
              <a:rPr lang="en-US" altLang="ja-JP" sz="2400" b="1" u="sng" dirty="0">
                <a:solidFill>
                  <a:prstClr val="black"/>
                </a:solidFill>
                <a:latin typeface="+mn-ea"/>
              </a:rPr>
              <a:t>34%</a:t>
            </a:r>
            <a:r>
              <a:rPr lang="ja-JP" altLang="en-US" sz="2400" b="1" u="sng" dirty="0">
                <a:solidFill>
                  <a:prstClr val="black"/>
                </a:solidFill>
                <a:latin typeface="+mn-ea"/>
              </a:rPr>
              <a:t>）増加</a:t>
            </a:r>
            <a:endParaRPr kumimoji="1" lang="ja-JP" altLang="en-US" sz="2400" b="1" i="0" u="sng" strike="noStrike" kern="1200" cap="none" spc="0" normalizeH="0" baseline="0" noProof="0" dirty="0">
              <a:ln>
                <a:noFill/>
              </a:ln>
              <a:solidFill>
                <a:prstClr val="black"/>
              </a:solidFill>
              <a:effectLst/>
              <a:uLnTx/>
              <a:uFillTx/>
              <a:latin typeface="+mn-ea"/>
              <a:cs typeface="+mn-cs"/>
            </a:endParaRPr>
          </a:p>
        </p:txBody>
      </p:sp>
    </p:spTree>
    <p:extLst>
      <p:ext uri="{BB962C8B-B14F-4D97-AF65-F5344CB8AC3E}">
        <p14:creationId xmlns:p14="http://schemas.microsoft.com/office/powerpoint/2010/main" val="196748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◆取組の分析（いちご）</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14</a:t>
            </a:fld>
            <a:endParaRPr kumimoji="1" lang="ja-JP" altLang="en-US"/>
          </a:p>
        </p:txBody>
      </p:sp>
      <p:pic>
        <p:nvPicPr>
          <p:cNvPr id="8" name="図 7">
            <a:extLst>
              <a:ext uri="{FF2B5EF4-FFF2-40B4-BE49-F238E27FC236}">
                <a16:creationId xmlns:a16="http://schemas.microsoft.com/office/drawing/2014/main" id="{52710154-6091-476A-864C-C3EAEB745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3357" y="594152"/>
            <a:ext cx="937387" cy="937387"/>
          </a:xfrm>
          <a:prstGeom prst="rect">
            <a:avLst/>
          </a:prstGeom>
        </p:spPr>
      </p:pic>
      <p:sp>
        <p:nvSpPr>
          <p:cNvPr id="9" name="テキスト ボックス 8">
            <a:extLst>
              <a:ext uri="{FF2B5EF4-FFF2-40B4-BE49-F238E27FC236}">
                <a16:creationId xmlns:a16="http://schemas.microsoft.com/office/drawing/2014/main" id="{C43D6C35-20BE-4E15-8831-EC9E478EDCF1}"/>
              </a:ext>
            </a:extLst>
          </p:cNvPr>
          <p:cNvSpPr txBox="1"/>
          <p:nvPr/>
        </p:nvSpPr>
        <p:spPr>
          <a:xfrm>
            <a:off x="443345" y="1551804"/>
            <a:ext cx="2724061"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個別経営体の分析</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3" name="表 12">
            <a:extLst>
              <a:ext uri="{FF2B5EF4-FFF2-40B4-BE49-F238E27FC236}">
                <a16:creationId xmlns:a16="http://schemas.microsoft.com/office/drawing/2014/main" id="{34464AF0-DA69-48C3-A7E6-298F9426249A}"/>
              </a:ext>
            </a:extLst>
          </p:cNvPr>
          <p:cNvGraphicFramePr>
            <a:graphicFrameLocks noGrp="1"/>
          </p:cNvGraphicFramePr>
          <p:nvPr>
            <p:extLst>
              <p:ext uri="{D42A27DB-BD31-4B8C-83A1-F6EECF244321}">
                <p14:modId xmlns:p14="http://schemas.microsoft.com/office/powerpoint/2010/main" val="1214800406"/>
              </p:ext>
            </p:extLst>
          </p:nvPr>
        </p:nvGraphicFramePr>
        <p:xfrm>
          <a:off x="443701" y="1951914"/>
          <a:ext cx="7236001" cy="4746995"/>
        </p:xfrm>
        <a:graphic>
          <a:graphicData uri="http://schemas.openxmlformats.org/drawingml/2006/table">
            <a:tbl>
              <a:tblPr/>
              <a:tblGrid>
                <a:gridCol w="1572125">
                  <a:extLst>
                    <a:ext uri="{9D8B030D-6E8A-4147-A177-3AD203B41FA5}">
                      <a16:colId xmlns:a16="http://schemas.microsoft.com/office/drawing/2014/main" val="2714893051"/>
                    </a:ext>
                  </a:extLst>
                </a:gridCol>
                <a:gridCol w="794969">
                  <a:extLst>
                    <a:ext uri="{9D8B030D-6E8A-4147-A177-3AD203B41FA5}">
                      <a16:colId xmlns:a16="http://schemas.microsoft.com/office/drawing/2014/main" val="2507606138"/>
                    </a:ext>
                  </a:extLst>
                </a:gridCol>
                <a:gridCol w="794969">
                  <a:extLst>
                    <a:ext uri="{9D8B030D-6E8A-4147-A177-3AD203B41FA5}">
                      <a16:colId xmlns:a16="http://schemas.microsoft.com/office/drawing/2014/main" val="3585460738"/>
                    </a:ext>
                  </a:extLst>
                </a:gridCol>
                <a:gridCol w="794969">
                  <a:extLst>
                    <a:ext uri="{9D8B030D-6E8A-4147-A177-3AD203B41FA5}">
                      <a16:colId xmlns:a16="http://schemas.microsoft.com/office/drawing/2014/main" val="2629346878"/>
                    </a:ext>
                  </a:extLst>
                </a:gridCol>
                <a:gridCol w="794969">
                  <a:extLst>
                    <a:ext uri="{9D8B030D-6E8A-4147-A177-3AD203B41FA5}">
                      <a16:colId xmlns:a16="http://schemas.microsoft.com/office/drawing/2014/main" val="2523659856"/>
                    </a:ext>
                  </a:extLst>
                </a:gridCol>
                <a:gridCol w="842633">
                  <a:extLst>
                    <a:ext uri="{9D8B030D-6E8A-4147-A177-3AD203B41FA5}">
                      <a16:colId xmlns:a16="http://schemas.microsoft.com/office/drawing/2014/main" val="2841724920"/>
                    </a:ext>
                  </a:extLst>
                </a:gridCol>
                <a:gridCol w="219615">
                  <a:extLst>
                    <a:ext uri="{9D8B030D-6E8A-4147-A177-3AD203B41FA5}">
                      <a16:colId xmlns:a16="http://schemas.microsoft.com/office/drawing/2014/main" val="4189426263"/>
                    </a:ext>
                  </a:extLst>
                </a:gridCol>
                <a:gridCol w="710876">
                  <a:extLst>
                    <a:ext uri="{9D8B030D-6E8A-4147-A177-3AD203B41FA5}">
                      <a16:colId xmlns:a16="http://schemas.microsoft.com/office/drawing/2014/main" val="2070276677"/>
                    </a:ext>
                  </a:extLst>
                </a:gridCol>
                <a:gridCol w="710876">
                  <a:extLst>
                    <a:ext uri="{9D8B030D-6E8A-4147-A177-3AD203B41FA5}">
                      <a16:colId xmlns:a16="http://schemas.microsoft.com/office/drawing/2014/main" val="2064319851"/>
                    </a:ext>
                  </a:extLst>
                </a:gridCol>
              </a:tblGrid>
              <a:tr h="279235">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経営体名</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4">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売上（万円）</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売上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売上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売上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増加率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32280"/>
                  </a:ext>
                </a:extLst>
              </a:tr>
              <a:tr h="279235">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R5</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R2→R5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9544807"/>
                  </a:ext>
                </a:extLst>
              </a:tr>
              <a:tr h="279235">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4,800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5,240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3390162"/>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B</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1,800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2,423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2,497</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090773"/>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C</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1,350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90%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367699"/>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D</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616</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098801"/>
                  </a:ext>
                </a:extLst>
              </a:tr>
              <a:tr h="279235">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E</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750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23344"/>
                  </a:ext>
                </a:extLst>
              </a:tr>
              <a:tr h="279235">
                <a:tc gridSpan="9">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当初の売上</a:t>
                      </a: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500</a:t>
                      </a: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万円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4044698"/>
                  </a:ext>
                </a:extLst>
              </a:tr>
              <a:tr h="279235">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F</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960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1,000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037628"/>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G</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316</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028752"/>
                  </a:ext>
                </a:extLst>
              </a:tr>
              <a:tr h="279235">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H</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300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972334"/>
                  </a:ext>
                </a:extLst>
              </a:tr>
              <a:tr h="279235">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I</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63</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46629942"/>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J</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571%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363407"/>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K</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5471086"/>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L</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sngStrike" dirty="0">
                          <a:solidFill>
                            <a:srgbClr val="000000"/>
                          </a:solidFill>
                          <a:effectLst/>
                          <a:latin typeface="Meiryo UI" panose="020B0604030504040204" pitchFamily="50" charset="-128"/>
                          <a:ea typeface="Meiryo UI" panose="020B0604030504040204" pitchFamily="50" charset="-128"/>
                        </a:rPr>
                        <a:t>-</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sngStrike" dirty="0">
                          <a:solidFill>
                            <a:srgbClr val="000000"/>
                          </a:solidFill>
                          <a:effectLst/>
                          <a:latin typeface="Meiryo UI" panose="020B0604030504040204" pitchFamily="50" charset="-128"/>
                          <a:ea typeface="Meiryo UI" panose="020B0604030504040204" pitchFamily="50" charset="-128"/>
                        </a:rPr>
                        <a:t>-</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sngStrike" dirty="0">
                          <a:solidFill>
                            <a:srgbClr val="000000"/>
                          </a:solidFill>
                          <a:effectLst/>
                          <a:latin typeface="Meiryo UI" panose="020B0604030504040204" pitchFamily="50" charset="-128"/>
                          <a:ea typeface="Meiryo UI" panose="020B0604030504040204" pitchFamily="50" charset="-128"/>
                        </a:rPr>
                        <a:t>-</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sngStrike" dirty="0">
                          <a:solidFill>
                            <a:srgbClr val="000000"/>
                          </a:solidFill>
                          <a:effectLst/>
                          <a:latin typeface="Meiryo UI" panose="020B0604030504040204" pitchFamily="50" charset="-128"/>
                          <a:ea typeface="Meiryo UI" panose="020B0604030504040204" pitchFamily="50" charset="-128"/>
                        </a:rPr>
                        <a:t>-</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sngStrike" dirty="0">
                          <a:solidFill>
                            <a:srgbClr val="000000"/>
                          </a:solidFill>
                          <a:effectLst/>
                          <a:latin typeface="Meiryo UI" panose="020B0604030504040204" pitchFamily="50" charset="-128"/>
                          <a:ea typeface="Meiryo UI" panose="020B0604030504040204" pitchFamily="50" charset="-128"/>
                        </a:rPr>
                        <a:t>-</a:t>
                      </a:r>
                      <a:r>
                        <a:rPr lang="ja-JP" altLang="en-US" sz="1400" b="0" i="0" u="none" strike="sngStrike" dirty="0">
                          <a:solidFill>
                            <a:srgbClr val="000000"/>
                          </a:solidFill>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961344"/>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M</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199</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2945643"/>
                  </a:ext>
                </a:extLst>
              </a:tr>
              <a:tr h="279235">
                <a:tc>
                  <a:txBody>
                    <a:bodyPr/>
                    <a:lstStyle/>
                    <a:p>
                      <a:pPr algn="ctr" fontAlgn="ctr"/>
                      <a:r>
                        <a:rPr lang="en-US" altLang="zh-TW" sz="1400" b="0" i="0" u="none" strike="noStrike" dirty="0">
                          <a:solidFill>
                            <a:srgbClr val="000000"/>
                          </a:solidFill>
                          <a:effectLst/>
                          <a:latin typeface="Meiryo UI" panose="020B0604030504040204" pitchFamily="50" charset="-128"/>
                          <a:ea typeface="Meiryo UI" panose="020B0604030504040204" pitchFamily="50" charset="-128"/>
                        </a:rPr>
                        <a:t>N</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600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501093"/>
                  </a:ext>
                </a:extLst>
              </a:tr>
            </a:tbl>
          </a:graphicData>
        </a:graphic>
      </p:graphicFrame>
      <p:sp>
        <p:nvSpPr>
          <p:cNvPr id="14" name="テキスト ボックス 13">
            <a:extLst>
              <a:ext uri="{FF2B5EF4-FFF2-40B4-BE49-F238E27FC236}">
                <a16:creationId xmlns:a16="http://schemas.microsoft.com/office/drawing/2014/main" id="{387F13DE-27EB-498F-9CB4-9715A840E1DB}"/>
              </a:ext>
            </a:extLst>
          </p:cNvPr>
          <p:cNvSpPr txBox="1"/>
          <p:nvPr/>
        </p:nvSpPr>
        <p:spPr>
          <a:xfrm>
            <a:off x="7811137" y="3551548"/>
            <a:ext cx="4195023" cy="707886"/>
          </a:xfrm>
          <a:prstGeom prst="rect">
            <a:avLst/>
          </a:prstGeom>
          <a:solidFill>
            <a:schemeClr val="accent1">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面積はほぼ全ての経営体で変更なし</a:t>
            </a:r>
            <a:endParaRPr lang="en-US" altLang="ja-JP" sz="2000" b="1"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→単収 </a:t>
            </a:r>
            <a:r>
              <a:rPr kumimoji="1" lang="en-US" altLang="ja-JP" sz="2000" b="1" dirty="0">
                <a:solidFill>
                  <a:prstClr val="black"/>
                </a:solidFill>
                <a:latin typeface="Calibri" panose="020F0502020204030204"/>
                <a:ea typeface="ＭＳ Ｐゴシック" panose="020B0600070205080204" pitchFamily="50" charset="-128"/>
              </a:rPr>
              <a:t>or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単価が増加</a:t>
            </a:r>
          </a:p>
        </p:txBody>
      </p:sp>
    </p:spTree>
    <p:extLst>
      <p:ext uri="{BB962C8B-B14F-4D97-AF65-F5344CB8AC3E}">
        <p14:creationId xmlns:p14="http://schemas.microsoft.com/office/powerpoint/2010/main" val="293791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◆取組の分析（いちご）</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15</a:t>
            </a:fld>
            <a:endParaRPr kumimoji="1" lang="ja-JP" altLang="en-US"/>
          </a:p>
        </p:txBody>
      </p:sp>
      <p:pic>
        <p:nvPicPr>
          <p:cNvPr id="8" name="図 7">
            <a:extLst>
              <a:ext uri="{FF2B5EF4-FFF2-40B4-BE49-F238E27FC236}">
                <a16:creationId xmlns:a16="http://schemas.microsoft.com/office/drawing/2014/main" id="{52710154-6091-476A-864C-C3EAEB745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3357" y="594152"/>
            <a:ext cx="937387" cy="937387"/>
          </a:xfrm>
          <a:prstGeom prst="rect">
            <a:avLst/>
          </a:prstGeom>
        </p:spPr>
      </p:pic>
      <p:sp>
        <p:nvSpPr>
          <p:cNvPr id="9" name="テキスト ボックス 8">
            <a:extLst>
              <a:ext uri="{FF2B5EF4-FFF2-40B4-BE49-F238E27FC236}">
                <a16:creationId xmlns:a16="http://schemas.microsoft.com/office/drawing/2014/main" id="{C43D6C35-20BE-4E15-8831-EC9E478EDCF1}"/>
              </a:ext>
            </a:extLst>
          </p:cNvPr>
          <p:cNvSpPr txBox="1"/>
          <p:nvPr/>
        </p:nvSpPr>
        <p:spPr>
          <a:xfrm>
            <a:off x="443345" y="1551804"/>
            <a:ext cx="3242535"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Calibri" panose="020F0502020204030204"/>
                <a:ea typeface="ＭＳ Ｐゴシック" panose="020B0600070205080204" pitchFamily="50" charset="-128"/>
              </a:rPr>
              <a:t>売上増加要因と府の施策</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1" name="表 10">
            <a:extLst>
              <a:ext uri="{FF2B5EF4-FFF2-40B4-BE49-F238E27FC236}">
                <a16:creationId xmlns:a16="http://schemas.microsoft.com/office/drawing/2014/main" id="{67406620-936B-49A5-88B0-8EA37316337F}"/>
              </a:ext>
            </a:extLst>
          </p:cNvPr>
          <p:cNvGraphicFramePr>
            <a:graphicFrameLocks noGrp="1"/>
          </p:cNvGraphicFramePr>
          <p:nvPr>
            <p:extLst>
              <p:ext uri="{D42A27DB-BD31-4B8C-83A1-F6EECF244321}">
                <p14:modId xmlns:p14="http://schemas.microsoft.com/office/powerpoint/2010/main" val="2074467059"/>
              </p:ext>
            </p:extLst>
          </p:nvPr>
        </p:nvGraphicFramePr>
        <p:xfrm>
          <a:off x="523171" y="2253572"/>
          <a:ext cx="6938400" cy="4067784"/>
        </p:xfrm>
        <a:graphic>
          <a:graphicData uri="http://schemas.openxmlformats.org/drawingml/2006/table">
            <a:tbl>
              <a:tblPr/>
              <a:tblGrid>
                <a:gridCol w="1932210">
                  <a:extLst>
                    <a:ext uri="{9D8B030D-6E8A-4147-A177-3AD203B41FA5}">
                      <a16:colId xmlns:a16="http://schemas.microsoft.com/office/drawing/2014/main" val="170873059"/>
                    </a:ext>
                  </a:extLst>
                </a:gridCol>
                <a:gridCol w="1001238">
                  <a:extLst>
                    <a:ext uri="{9D8B030D-6E8A-4147-A177-3AD203B41FA5}">
                      <a16:colId xmlns:a16="http://schemas.microsoft.com/office/drawing/2014/main" val="3028009404"/>
                    </a:ext>
                  </a:extLst>
                </a:gridCol>
                <a:gridCol w="1001238">
                  <a:extLst>
                    <a:ext uri="{9D8B030D-6E8A-4147-A177-3AD203B41FA5}">
                      <a16:colId xmlns:a16="http://schemas.microsoft.com/office/drawing/2014/main" val="3198013702"/>
                    </a:ext>
                  </a:extLst>
                </a:gridCol>
                <a:gridCol w="830580">
                  <a:extLst>
                    <a:ext uri="{9D8B030D-6E8A-4147-A177-3AD203B41FA5}">
                      <a16:colId xmlns:a16="http://schemas.microsoft.com/office/drawing/2014/main" val="3572646273"/>
                    </a:ext>
                  </a:extLst>
                </a:gridCol>
                <a:gridCol w="952108">
                  <a:extLst>
                    <a:ext uri="{9D8B030D-6E8A-4147-A177-3AD203B41FA5}">
                      <a16:colId xmlns:a16="http://schemas.microsoft.com/office/drawing/2014/main" val="1061186876"/>
                    </a:ext>
                  </a:extLst>
                </a:gridCol>
                <a:gridCol w="1221026">
                  <a:extLst>
                    <a:ext uri="{9D8B030D-6E8A-4147-A177-3AD203B41FA5}">
                      <a16:colId xmlns:a16="http://schemas.microsoft.com/office/drawing/2014/main" val="1626868966"/>
                    </a:ext>
                  </a:extLst>
                </a:gridCol>
              </a:tblGrid>
              <a:tr h="260076">
                <a:tc>
                  <a:txBody>
                    <a:bodyPr/>
                    <a:lstStyle/>
                    <a:p>
                      <a:pPr algn="ctr"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単収（</a:t>
                      </a:r>
                      <a:r>
                        <a:rPr lang="en-US" sz="1400" b="1" i="0" u="none" strike="noStrike" dirty="0">
                          <a:solidFill>
                            <a:srgbClr val="000000"/>
                          </a:solidFill>
                          <a:effectLst/>
                          <a:latin typeface="Meiryo UI" panose="020B0604030504040204" pitchFamily="50" charset="-128"/>
                          <a:ea typeface="Meiryo UI" panose="020B0604030504040204" pitchFamily="50" charset="-128"/>
                        </a:rPr>
                        <a:t>t/10a）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R２</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R５</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増加率</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リアルタイム</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栄養診断</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環境センシング</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531889197"/>
                  </a:ext>
                </a:extLst>
              </a:tr>
              <a:tr h="260076">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527198"/>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B</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895416"/>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C</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541108"/>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D</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58547069"/>
                  </a:ext>
                </a:extLst>
              </a:tr>
              <a:tr h="260076">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E</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59770"/>
                  </a:ext>
                </a:extLst>
              </a:tr>
              <a:tr h="260076">
                <a:tc>
                  <a:txBody>
                    <a:bodyPr/>
                    <a:lstStyle/>
                    <a:p>
                      <a:pPr algn="ctr"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972706"/>
                  </a:ext>
                </a:extLst>
              </a:tr>
              <a:tr h="260076">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F</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641584"/>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G</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76523"/>
                  </a:ext>
                </a:extLst>
              </a:tr>
              <a:tr h="260076">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581217"/>
                  </a:ext>
                </a:extLst>
              </a:tr>
              <a:tr h="260076">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I</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54071818"/>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J</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947194"/>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K</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334038"/>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L</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008382"/>
                  </a:ext>
                </a:extLst>
              </a:tr>
              <a:tr h="260076">
                <a:tc>
                  <a:txBody>
                    <a:bodyPr/>
                    <a:lstStyle/>
                    <a:p>
                      <a:pPr algn="ctr" fontAlgn="ctr"/>
                      <a:r>
                        <a:rPr lang="en-US" altLang="zh-TW" sz="1200" b="0" i="0" u="none" strike="noStrike" dirty="0">
                          <a:solidFill>
                            <a:srgbClr val="000000"/>
                          </a:solidFill>
                          <a:effectLst/>
                          <a:latin typeface="Meiryo UI" panose="020B0604030504040204" pitchFamily="50" charset="-128"/>
                          <a:ea typeface="Meiryo UI" panose="020B0604030504040204" pitchFamily="50" charset="-128"/>
                        </a:rPr>
                        <a:t>M</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382520"/>
                  </a:ext>
                </a:extLst>
              </a:tr>
            </a:tbl>
          </a:graphicData>
        </a:graphic>
      </p:graphicFrame>
      <p:sp>
        <p:nvSpPr>
          <p:cNvPr id="12" name="テキスト ボックス 11">
            <a:extLst>
              <a:ext uri="{FF2B5EF4-FFF2-40B4-BE49-F238E27FC236}">
                <a16:creationId xmlns:a16="http://schemas.microsoft.com/office/drawing/2014/main" id="{ECF13089-F5A1-465A-893D-8EFE415E39A6}"/>
              </a:ext>
            </a:extLst>
          </p:cNvPr>
          <p:cNvSpPr txBox="1"/>
          <p:nvPr/>
        </p:nvSpPr>
        <p:spPr>
          <a:xfrm>
            <a:off x="5736210" y="6302502"/>
            <a:ext cx="2087992"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a:t>
            </a:r>
            <a:r>
              <a:rPr kumimoji="1" lang="ja-JP" altLang="en-US" sz="140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はベテラン農業者</a:t>
            </a:r>
          </a:p>
        </p:txBody>
      </p:sp>
      <p:sp>
        <p:nvSpPr>
          <p:cNvPr id="15" name="テキスト ボックス 14">
            <a:extLst>
              <a:ext uri="{FF2B5EF4-FFF2-40B4-BE49-F238E27FC236}">
                <a16:creationId xmlns:a16="http://schemas.microsoft.com/office/drawing/2014/main" id="{700B0EEF-8D99-49D0-9900-4F0130BAFB42}"/>
              </a:ext>
            </a:extLst>
          </p:cNvPr>
          <p:cNvSpPr txBox="1"/>
          <p:nvPr/>
        </p:nvSpPr>
        <p:spPr>
          <a:xfrm>
            <a:off x="7541397" y="2384260"/>
            <a:ext cx="4310168" cy="1015663"/>
          </a:xfrm>
          <a:prstGeom prst="rect">
            <a:avLst/>
          </a:prstGeom>
          <a:solidFill>
            <a:schemeClr val="accent1">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単価向上に向けた府の施策として</a:t>
            </a:r>
            <a:endParaRPr lang="en-US" altLang="ja-JP" sz="2000" b="1"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　→北摂いちごの</a:t>
            </a:r>
            <a:r>
              <a:rPr lang="en-US" altLang="ja-JP" sz="2000" b="1" dirty="0">
                <a:solidFill>
                  <a:prstClr val="black"/>
                </a:solidFill>
                <a:latin typeface="Calibri" panose="020F0502020204030204"/>
                <a:ea typeface="ＭＳ Ｐゴシック" panose="020B0600070205080204" pitchFamily="50" charset="-128"/>
              </a:rPr>
              <a:t>PR</a:t>
            </a:r>
            <a:r>
              <a:rPr lang="ja-JP" altLang="en-US" sz="2000" b="1" dirty="0">
                <a:solidFill>
                  <a:prstClr val="black"/>
                </a:solidFill>
                <a:latin typeface="Calibri" panose="020F0502020204030204"/>
                <a:ea typeface="ＭＳ Ｐゴシック" panose="020B0600070205080204" pitchFamily="50" charset="-128"/>
              </a:rPr>
              <a:t>や個別の経営支援を実施</a:t>
            </a:r>
            <a:endParaRPr lang="en-US" altLang="ja-JP" sz="2000" b="1" dirty="0">
              <a:solidFill>
                <a:prstClr val="black"/>
              </a:solidFill>
              <a:latin typeface="Calibri" panose="020F0502020204030204"/>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BBF32E1E-D98F-4B83-A7A7-9C656621DE28}"/>
              </a:ext>
            </a:extLst>
          </p:cNvPr>
          <p:cNvSpPr txBox="1"/>
          <p:nvPr/>
        </p:nvSpPr>
        <p:spPr>
          <a:xfrm>
            <a:off x="7541397" y="3985806"/>
            <a:ext cx="4310168" cy="1323439"/>
          </a:xfrm>
          <a:prstGeom prst="rect">
            <a:avLst/>
          </a:prstGeom>
          <a:solidFill>
            <a:schemeClr val="accent1">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単収増に向けた府の施策として</a:t>
            </a:r>
            <a:endParaRPr lang="en-US" altLang="ja-JP" sz="2000" b="1"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・リアルタイム栄養診断の分析結果</a:t>
            </a:r>
            <a:endParaRPr lang="en-US" altLang="ja-JP" sz="2000" b="1"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・環境センシング機器による測定結果</a:t>
            </a:r>
            <a:endParaRPr lang="en-US" altLang="ja-JP" sz="2000" b="1"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Calibri" panose="020F0502020204030204"/>
                <a:ea typeface="ＭＳ Ｐゴシック" panose="020B0600070205080204" pitchFamily="50" charset="-128"/>
              </a:rPr>
              <a:t>　をベースとした技術指導を実施</a:t>
            </a:r>
            <a:endParaRPr lang="en-US" altLang="ja-JP" sz="2000" b="1" dirty="0">
              <a:solidFill>
                <a:prstClr val="black"/>
              </a:solidFill>
              <a:latin typeface="Calibri" panose="020F0502020204030204"/>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95999289-6B5A-40B1-A6B2-00D0CEB9FB82}"/>
              </a:ext>
            </a:extLst>
          </p:cNvPr>
          <p:cNvSpPr txBox="1"/>
          <p:nvPr/>
        </p:nvSpPr>
        <p:spPr>
          <a:xfrm>
            <a:off x="443345" y="1943269"/>
            <a:ext cx="3242535"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prstClr val="black"/>
                </a:solidFill>
                <a:effectLst/>
                <a:uLnTx/>
                <a:uFillTx/>
                <a:latin typeface="+mn-ea"/>
                <a:cs typeface="+mn-cs"/>
              </a:rPr>
              <a:t>【</a:t>
            </a:r>
            <a:r>
              <a:rPr kumimoji="1" lang="ja-JP" altLang="en-US" i="0" u="none" strike="noStrike" kern="1200" cap="none" spc="0" normalizeH="0" baseline="0" noProof="0" dirty="0">
                <a:ln>
                  <a:noFill/>
                </a:ln>
                <a:solidFill>
                  <a:prstClr val="black"/>
                </a:solidFill>
                <a:effectLst/>
                <a:uLnTx/>
                <a:uFillTx/>
                <a:latin typeface="+mn-ea"/>
                <a:cs typeface="+mn-cs"/>
              </a:rPr>
              <a:t>個別経営体の単収増加</a:t>
            </a:r>
            <a:r>
              <a:rPr kumimoji="1" lang="en-US" altLang="ja-JP" i="0" u="none" strike="noStrike" kern="1200" cap="none" spc="0" normalizeH="0" baseline="0" noProof="0" dirty="0">
                <a:ln>
                  <a:noFill/>
                </a:ln>
                <a:solidFill>
                  <a:prstClr val="black"/>
                </a:solidFill>
                <a:effectLst/>
                <a:uLnTx/>
                <a:uFillTx/>
                <a:latin typeface="+mn-ea"/>
                <a:cs typeface="+mn-cs"/>
              </a:rPr>
              <a:t>】</a:t>
            </a:r>
            <a:endParaRPr kumimoji="1" lang="ja-JP" altLang="en-US" i="0" u="none" strike="noStrike" kern="1200" cap="none" spc="0" normalizeH="0" baseline="0" noProof="0" dirty="0">
              <a:ln>
                <a:noFill/>
              </a:ln>
              <a:solidFill>
                <a:prstClr val="black"/>
              </a:solidFill>
              <a:effectLst/>
              <a:uLnTx/>
              <a:uFillTx/>
              <a:latin typeface="+mn-ea"/>
              <a:cs typeface="+mn-cs"/>
            </a:endParaRPr>
          </a:p>
        </p:txBody>
      </p:sp>
    </p:spTree>
    <p:extLst>
      <p:ext uri="{BB962C8B-B14F-4D97-AF65-F5344CB8AC3E}">
        <p14:creationId xmlns:p14="http://schemas.microsoft.com/office/powerpoint/2010/main" val="363091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◆取組の分析（ぶどう）</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16</a:t>
            </a:fld>
            <a:endParaRPr kumimoji="1" lang="ja-JP" altLang="en-US"/>
          </a:p>
        </p:txBody>
      </p:sp>
      <p:pic>
        <p:nvPicPr>
          <p:cNvPr id="14" name="図 13">
            <a:extLst>
              <a:ext uri="{FF2B5EF4-FFF2-40B4-BE49-F238E27FC236}">
                <a16:creationId xmlns:a16="http://schemas.microsoft.com/office/drawing/2014/main" id="{715BFBD1-BC46-4631-A78C-30A20752B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889" y="612663"/>
            <a:ext cx="859855" cy="859855"/>
          </a:xfrm>
          <a:prstGeom prst="rect">
            <a:avLst/>
          </a:prstGeom>
        </p:spPr>
      </p:pic>
      <p:graphicFrame>
        <p:nvGraphicFramePr>
          <p:cNvPr id="19" name="グラフ 18">
            <a:extLst>
              <a:ext uri="{FF2B5EF4-FFF2-40B4-BE49-F238E27FC236}">
                <a16:creationId xmlns:a16="http://schemas.microsoft.com/office/drawing/2014/main" id="{34C4FCFB-10D9-4A9F-9203-7144EAFDB018}"/>
              </a:ext>
            </a:extLst>
          </p:cNvPr>
          <p:cNvGraphicFramePr>
            <a:graphicFrameLocks/>
          </p:cNvGraphicFramePr>
          <p:nvPr>
            <p:extLst>
              <p:ext uri="{D42A27DB-BD31-4B8C-83A1-F6EECF244321}">
                <p14:modId xmlns:p14="http://schemas.microsoft.com/office/powerpoint/2010/main" val="3873276013"/>
              </p:ext>
            </p:extLst>
          </p:nvPr>
        </p:nvGraphicFramePr>
        <p:xfrm>
          <a:off x="261256" y="1904264"/>
          <a:ext cx="5589140" cy="3049472"/>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9">
            <a:extLst>
              <a:ext uri="{FF2B5EF4-FFF2-40B4-BE49-F238E27FC236}">
                <a16:creationId xmlns:a16="http://schemas.microsoft.com/office/drawing/2014/main" id="{37F4BB9E-D4FD-4273-9E53-6B9D156D8CEC}"/>
              </a:ext>
            </a:extLst>
          </p:cNvPr>
          <p:cNvSpPr txBox="1"/>
          <p:nvPr/>
        </p:nvSpPr>
        <p:spPr>
          <a:xfrm>
            <a:off x="1306589" y="4631136"/>
            <a:ext cx="3301062"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販売額は</a:t>
            </a:r>
            <a:r>
              <a:rPr kumimoji="1" lang="en-US" altLang="ja-JP"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R2</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en-US" altLang="ja-JP"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R6</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で＋</a:t>
            </a:r>
            <a:r>
              <a:rPr lang="ja-JP" altLang="en-US" sz="2000" b="1" u="sng" dirty="0">
                <a:solidFill>
                  <a:prstClr val="black"/>
                </a:solidFill>
                <a:latin typeface="ＭＳ Ｐゴシック" panose="020B0600070205080204" pitchFamily="50" charset="-128"/>
                <a:ea typeface="ＭＳ Ｐゴシック" panose="020B0600070205080204" pitchFamily="50" charset="-128"/>
              </a:rPr>
              <a:t>２０</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a:t>
            </a:r>
          </a:p>
        </p:txBody>
      </p:sp>
      <p:graphicFrame>
        <p:nvGraphicFramePr>
          <p:cNvPr id="21" name="グラフ 20">
            <a:extLst>
              <a:ext uri="{FF2B5EF4-FFF2-40B4-BE49-F238E27FC236}">
                <a16:creationId xmlns:a16="http://schemas.microsoft.com/office/drawing/2014/main" id="{E117B583-F73B-4C61-8A95-C3034CE6C97B}"/>
              </a:ext>
            </a:extLst>
          </p:cNvPr>
          <p:cNvGraphicFramePr>
            <a:graphicFrameLocks/>
          </p:cNvGraphicFramePr>
          <p:nvPr>
            <p:extLst>
              <p:ext uri="{D42A27DB-BD31-4B8C-83A1-F6EECF244321}">
                <p14:modId xmlns:p14="http://schemas.microsoft.com/office/powerpoint/2010/main" val="731290762"/>
              </p:ext>
            </p:extLst>
          </p:nvPr>
        </p:nvGraphicFramePr>
        <p:xfrm>
          <a:off x="6096000" y="1981774"/>
          <a:ext cx="5791200" cy="3049472"/>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a:extLst>
              <a:ext uri="{FF2B5EF4-FFF2-40B4-BE49-F238E27FC236}">
                <a16:creationId xmlns:a16="http://schemas.microsoft.com/office/drawing/2014/main" id="{F5B9AA5E-0E64-4C30-B0B7-58A54C9C2CE1}"/>
              </a:ext>
            </a:extLst>
          </p:cNvPr>
          <p:cNvSpPr txBox="1"/>
          <p:nvPr/>
        </p:nvSpPr>
        <p:spPr>
          <a:xfrm>
            <a:off x="2586638" y="5247799"/>
            <a:ext cx="7302080" cy="1323439"/>
          </a:xfrm>
          <a:prstGeom prst="rect">
            <a:avLst/>
          </a:prstGeom>
          <a:solidFill>
            <a:schemeClr val="accent1">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n-ea"/>
              </a:rPr>
              <a:t>算出元</a:t>
            </a:r>
            <a:r>
              <a:rPr kumimoji="1" lang="en-US" altLang="ja-JP" sz="2000" b="1" i="0" u="none" strike="noStrike" kern="1200" cap="none" spc="0" normalizeH="0" baseline="0" noProof="0" dirty="0">
                <a:ln>
                  <a:noFill/>
                </a:ln>
                <a:solidFill>
                  <a:prstClr val="black"/>
                </a:solidFill>
                <a:effectLst/>
                <a:uLnTx/>
                <a:uFillTx/>
                <a:latin typeface="+mn-ea"/>
              </a:rPr>
              <a:t>20</a:t>
            </a:r>
            <a:r>
              <a:rPr kumimoji="1" lang="ja-JP" altLang="en-US" sz="2000" b="1" i="0" u="none" strike="noStrike" kern="1200" cap="none" spc="0" normalizeH="0" baseline="0" noProof="0" dirty="0">
                <a:ln>
                  <a:noFill/>
                </a:ln>
                <a:solidFill>
                  <a:prstClr val="black"/>
                </a:solidFill>
                <a:effectLst/>
                <a:uLnTx/>
                <a:uFillTx/>
                <a:latin typeface="+mn-ea"/>
              </a:rPr>
              <a:t>経営体のうち、</a:t>
            </a:r>
            <a:r>
              <a:rPr kumimoji="1" lang="en-US" altLang="ja-JP" sz="2000" b="1" i="0" u="none" strike="noStrike" kern="1200" cap="none" spc="0" normalizeH="0" baseline="0" noProof="0" dirty="0">
                <a:ln>
                  <a:noFill/>
                </a:ln>
                <a:solidFill>
                  <a:prstClr val="black"/>
                </a:solidFill>
                <a:effectLst/>
                <a:uLnTx/>
                <a:uFillTx/>
                <a:latin typeface="+mn-ea"/>
              </a:rPr>
              <a:t>R2</a:t>
            </a:r>
            <a:r>
              <a:rPr kumimoji="1" lang="ja-JP" altLang="en-US" sz="2000" b="1" i="0" u="none" strike="noStrike" kern="1200" cap="none" spc="0" normalizeH="0" baseline="0" noProof="0" dirty="0">
                <a:ln>
                  <a:noFill/>
                </a:ln>
                <a:solidFill>
                  <a:prstClr val="black"/>
                </a:solidFill>
                <a:effectLst/>
                <a:uLnTx/>
                <a:uFillTx/>
                <a:latin typeface="+mn-ea"/>
              </a:rPr>
              <a:t>→</a:t>
            </a:r>
            <a:r>
              <a:rPr kumimoji="1" lang="en-US" altLang="ja-JP" sz="2000" b="1" i="0" u="none" strike="noStrike" kern="1200" cap="none" spc="0" normalizeH="0" baseline="0" noProof="0" dirty="0">
                <a:ln>
                  <a:noFill/>
                </a:ln>
                <a:solidFill>
                  <a:prstClr val="black"/>
                </a:solidFill>
                <a:effectLst/>
                <a:uLnTx/>
                <a:uFillTx/>
                <a:latin typeface="+mn-ea"/>
              </a:rPr>
              <a:t>R6</a:t>
            </a:r>
            <a:r>
              <a:rPr lang="ja-JP" altLang="en-US" sz="2000" b="1" dirty="0">
                <a:solidFill>
                  <a:prstClr val="black"/>
                </a:solidFill>
                <a:latin typeface="+mn-ea"/>
              </a:rPr>
              <a:t>の販売額増加率が</a:t>
            </a:r>
            <a:endParaRPr lang="en-US" altLang="ja-JP" sz="2000" b="1" dirty="0">
              <a:solidFill>
                <a:prstClr val="black"/>
              </a:solidFill>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n-ea"/>
              </a:rPr>
              <a:t>～</a:t>
            </a:r>
            <a:r>
              <a:rPr kumimoji="1" lang="en-US" altLang="ja-JP" sz="2000" b="1" i="0" u="none" strike="noStrike" kern="1200" cap="none" spc="0" normalizeH="0" baseline="0" noProof="0" dirty="0">
                <a:ln>
                  <a:noFill/>
                </a:ln>
                <a:solidFill>
                  <a:prstClr val="black"/>
                </a:solidFill>
                <a:effectLst/>
                <a:uLnTx/>
                <a:uFillTx/>
                <a:latin typeface="+mn-ea"/>
              </a:rPr>
              <a:t>105%</a:t>
            </a:r>
            <a:r>
              <a:rPr kumimoji="1" lang="ja-JP" altLang="en-US" sz="2000" b="1" i="0" u="none" strike="noStrike" kern="1200" cap="none" spc="0" normalizeH="0" baseline="0" noProof="0" dirty="0">
                <a:ln>
                  <a:noFill/>
                </a:ln>
                <a:solidFill>
                  <a:prstClr val="black"/>
                </a:solidFill>
                <a:effectLst/>
                <a:uLnTx/>
                <a:uFillTx/>
                <a:latin typeface="+mn-ea"/>
              </a:rPr>
              <a:t>　　 ：</a:t>
            </a:r>
            <a:r>
              <a:rPr kumimoji="1" lang="en-US" altLang="ja-JP" sz="2000" b="1" i="0" u="none" strike="noStrike" kern="1200" cap="none" spc="0" normalizeH="0" baseline="0" noProof="0" dirty="0">
                <a:ln>
                  <a:noFill/>
                </a:ln>
                <a:solidFill>
                  <a:prstClr val="black"/>
                </a:solidFill>
                <a:effectLst/>
                <a:uLnTx/>
                <a:uFillTx/>
                <a:latin typeface="+mn-ea"/>
              </a:rPr>
              <a:t>9</a:t>
            </a:r>
            <a:r>
              <a:rPr kumimoji="1" lang="ja-JP" altLang="en-US" sz="2000" b="1" i="0" u="none" strike="noStrike" kern="1200" cap="none" spc="0" normalizeH="0" baseline="0" noProof="0" dirty="0">
                <a:ln>
                  <a:noFill/>
                </a:ln>
                <a:solidFill>
                  <a:prstClr val="black"/>
                </a:solidFill>
                <a:effectLst/>
                <a:uLnTx/>
                <a:uFillTx/>
                <a:latin typeface="+mn-ea"/>
              </a:rPr>
              <a:t>経営体　</a:t>
            </a:r>
            <a:r>
              <a:rPr kumimoji="1" lang="ja-JP" altLang="en-US" sz="1200" i="0" u="none" strike="noStrike" kern="1200" cap="none" spc="0" normalizeH="0" baseline="0" noProof="0" dirty="0">
                <a:ln>
                  <a:noFill/>
                </a:ln>
                <a:solidFill>
                  <a:prstClr val="black"/>
                </a:solidFill>
                <a:effectLst/>
                <a:uLnTx/>
                <a:uFillTx/>
                <a:latin typeface="+mn-ea"/>
              </a:rPr>
              <a:t>（うち</a:t>
            </a:r>
            <a:r>
              <a:rPr kumimoji="1" lang="en-US" altLang="ja-JP" sz="1200" i="0" u="none" strike="noStrike" kern="1200" cap="none" spc="0" normalizeH="0" baseline="0" noProof="0" dirty="0">
                <a:ln>
                  <a:noFill/>
                </a:ln>
                <a:solidFill>
                  <a:prstClr val="black"/>
                </a:solidFill>
                <a:effectLst/>
                <a:uLnTx/>
                <a:uFillTx/>
                <a:latin typeface="+mn-ea"/>
              </a:rPr>
              <a:t>100%</a:t>
            </a:r>
            <a:r>
              <a:rPr kumimoji="1" lang="ja-JP" altLang="en-US" sz="1200" i="0" u="none" strike="noStrike" kern="1200" cap="none" spc="0" normalizeH="0" baseline="0" noProof="0" dirty="0">
                <a:ln>
                  <a:noFill/>
                </a:ln>
                <a:solidFill>
                  <a:prstClr val="black"/>
                </a:solidFill>
                <a:effectLst/>
                <a:uLnTx/>
                <a:uFillTx/>
                <a:latin typeface="+mn-ea"/>
              </a:rPr>
              <a:t>以下 </a:t>
            </a:r>
            <a:r>
              <a:rPr lang="ja-JP" altLang="en-US" sz="1200" dirty="0">
                <a:solidFill>
                  <a:prstClr val="black"/>
                </a:solidFill>
                <a:latin typeface="+mn-ea"/>
              </a:rPr>
              <a:t>３</a:t>
            </a:r>
            <a:r>
              <a:rPr kumimoji="1" lang="ja-JP" altLang="en-US" sz="1200" i="0" u="none" strike="noStrike" kern="1200" cap="none" spc="0" normalizeH="0" baseline="0" noProof="0" dirty="0">
                <a:ln>
                  <a:noFill/>
                </a:ln>
                <a:solidFill>
                  <a:prstClr val="black"/>
                </a:solidFill>
                <a:effectLst/>
                <a:uLnTx/>
                <a:uFillTx/>
                <a:latin typeface="+mn-ea"/>
              </a:rPr>
              <a:t>経営体、</a:t>
            </a:r>
            <a:r>
              <a:rPr kumimoji="1" lang="en-US" altLang="ja-JP" sz="1200" i="0" u="none" strike="noStrike" kern="1200" cap="none" spc="0" normalizeH="0" baseline="0" noProof="0" dirty="0">
                <a:ln>
                  <a:noFill/>
                </a:ln>
                <a:solidFill>
                  <a:prstClr val="black"/>
                </a:solidFill>
                <a:effectLst/>
                <a:uLnTx/>
                <a:uFillTx/>
                <a:latin typeface="+mn-ea"/>
              </a:rPr>
              <a:t>100%</a:t>
            </a:r>
            <a:r>
              <a:rPr kumimoji="1" lang="ja-JP" altLang="en-US" sz="1200" i="0" u="none" strike="noStrike" kern="1200" cap="none" spc="0" normalizeH="0" baseline="0" noProof="0" dirty="0">
                <a:ln>
                  <a:noFill/>
                </a:ln>
                <a:solidFill>
                  <a:prstClr val="black"/>
                </a:solidFill>
                <a:effectLst/>
                <a:uLnTx/>
                <a:uFillTx/>
                <a:latin typeface="+mn-ea"/>
              </a:rPr>
              <a:t> ４経営体、</a:t>
            </a:r>
            <a:r>
              <a:rPr kumimoji="1" lang="en-US" altLang="ja-JP" sz="1200" i="0" u="none" strike="noStrike" kern="1200" cap="none" spc="0" normalizeH="0" baseline="0" noProof="0" dirty="0">
                <a:ln>
                  <a:noFill/>
                </a:ln>
                <a:solidFill>
                  <a:prstClr val="black"/>
                </a:solidFill>
                <a:effectLst/>
                <a:uLnTx/>
                <a:uFillTx/>
                <a:latin typeface="+mn-ea"/>
              </a:rPr>
              <a:t>100</a:t>
            </a:r>
            <a:r>
              <a:rPr kumimoji="1" lang="ja-JP" altLang="en-US" sz="1200" i="0" u="none" strike="noStrike" kern="1200" cap="none" spc="0" normalizeH="0" baseline="0" noProof="0" dirty="0">
                <a:ln>
                  <a:noFill/>
                </a:ln>
                <a:solidFill>
                  <a:prstClr val="black"/>
                </a:solidFill>
                <a:effectLst/>
                <a:uLnTx/>
                <a:uFillTx/>
                <a:latin typeface="+mn-ea"/>
              </a:rPr>
              <a:t>～</a:t>
            </a:r>
            <a:r>
              <a:rPr kumimoji="1" lang="en-US" altLang="ja-JP" sz="1200" i="0" u="none" strike="noStrike" kern="1200" cap="none" spc="0" normalizeH="0" baseline="0" noProof="0" dirty="0">
                <a:ln>
                  <a:noFill/>
                </a:ln>
                <a:solidFill>
                  <a:prstClr val="black"/>
                </a:solidFill>
                <a:effectLst/>
                <a:uLnTx/>
                <a:uFillTx/>
                <a:latin typeface="+mn-ea"/>
              </a:rPr>
              <a:t>105%</a:t>
            </a:r>
            <a:r>
              <a:rPr kumimoji="1" lang="ja-JP" altLang="en-US" sz="1200" i="0" u="none" strike="noStrike" kern="1200" cap="none" spc="0" normalizeH="0" baseline="0" noProof="0" dirty="0">
                <a:ln>
                  <a:noFill/>
                </a:ln>
                <a:solidFill>
                  <a:prstClr val="black"/>
                </a:solidFill>
                <a:effectLst/>
                <a:uLnTx/>
                <a:uFillTx/>
                <a:latin typeface="+mn-ea"/>
              </a:rPr>
              <a:t> </a:t>
            </a:r>
            <a:r>
              <a:rPr kumimoji="1" lang="en-US" altLang="ja-JP" sz="1200" i="0" u="none" strike="noStrike" kern="1200" cap="none" spc="0" normalizeH="0" baseline="0" noProof="0" dirty="0">
                <a:ln>
                  <a:noFill/>
                </a:ln>
                <a:solidFill>
                  <a:prstClr val="black"/>
                </a:solidFill>
                <a:effectLst/>
                <a:uLnTx/>
                <a:uFillTx/>
                <a:latin typeface="+mn-ea"/>
              </a:rPr>
              <a:t>2</a:t>
            </a:r>
            <a:r>
              <a:rPr kumimoji="1" lang="ja-JP" altLang="en-US" sz="1200" i="0" u="none" strike="noStrike" kern="1200" cap="none" spc="0" normalizeH="0" baseline="0" noProof="0" dirty="0">
                <a:ln>
                  <a:noFill/>
                </a:ln>
                <a:solidFill>
                  <a:prstClr val="black"/>
                </a:solidFill>
                <a:effectLst/>
                <a:uLnTx/>
                <a:uFillTx/>
                <a:latin typeface="+mn-ea"/>
              </a:rPr>
              <a:t>経営体）</a:t>
            </a:r>
            <a:endParaRPr kumimoji="1" lang="en-US" altLang="ja-JP" sz="2000" i="0" u="none" strike="noStrike" kern="1200" cap="none" spc="0" normalizeH="0" baseline="0" noProof="0" dirty="0">
              <a:ln>
                <a:noFill/>
              </a:ln>
              <a:solidFill>
                <a:prstClr val="black"/>
              </a:solidFill>
              <a:effectLst/>
              <a:uLnTx/>
              <a:uFillTx/>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n-ea"/>
              </a:rPr>
              <a:t>105</a:t>
            </a:r>
            <a:r>
              <a:rPr lang="ja-JP" altLang="en-US" sz="2000" b="1" dirty="0">
                <a:solidFill>
                  <a:prstClr val="black"/>
                </a:solidFill>
                <a:latin typeface="+mn-ea"/>
              </a:rPr>
              <a:t>～</a:t>
            </a:r>
            <a:r>
              <a:rPr lang="en-US" altLang="ja-JP" sz="2000" b="1" dirty="0">
                <a:solidFill>
                  <a:prstClr val="black"/>
                </a:solidFill>
                <a:latin typeface="+mn-ea"/>
              </a:rPr>
              <a:t>140%</a:t>
            </a:r>
            <a:r>
              <a:rPr lang="ja-JP" altLang="en-US" sz="2000" b="1" dirty="0">
                <a:solidFill>
                  <a:prstClr val="black"/>
                </a:solidFill>
                <a:latin typeface="+mn-ea"/>
              </a:rPr>
              <a:t>：</a:t>
            </a:r>
            <a:r>
              <a:rPr lang="en-US" altLang="ja-JP" sz="2000" b="1" dirty="0">
                <a:solidFill>
                  <a:prstClr val="black"/>
                </a:solidFill>
                <a:latin typeface="+mn-ea"/>
              </a:rPr>
              <a:t>5</a:t>
            </a:r>
            <a:r>
              <a:rPr lang="ja-JP" altLang="en-US" sz="2000" b="1" dirty="0">
                <a:solidFill>
                  <a:prstClr val="black"/>
                </a:solidFill>
                <a:latin typeface="+mn-ea"/>
              </a:rPr>
              <a:t>経営体</a:t>
            </a:r>
            <a:endParaRPr lang="en-US" altLang="ja-JP" sz="2000" b="1" dirty="0">
              <a:solidFill>
                <a:prstClr val="black"/>
              </a:solidFill>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srgbClr val="FF0000"/>
                </a:solidFill>
                <a:effectLst/>
                <a:uLnTx/>
                <a:uFillTx/>
                <a:latin typeface="+mn-ea"/>
              </a:rPr>
              <a:t>140%</a:t>
            </a:r>
            <a:r>
              <a:rPr kumimoji="1" lang="ja-JP" altLang="en-US" sz="2000" b="1" i="0" u="sng" strike="noStrike" kern="1200" cap="none" spc="0" normalizeH="0" baseline="0" noProof="0" dirty="0">
                <a:ln>
                  <a:noFill/>
                </a:ln>
                <a:solidFill>
                  <a:srgbClr val="FF0000"/>
                </a:solidFill>
                <a:effectLst/>
                <a:uLnTx/>
                <a:uFillTx/>
                <a:latin typeface="+mn-ea"/>
              </a:rPr>
              <a:t>～　　 ：</a:t>
            </a:r>
            <a:r>
              <a:rPr lang="en-US" altLang="ja-JP" sz="2000" b="1" u="sng" dirty="0">
                <a:solidFill>
                  <a:srgbClr val="FF0000"/>
                </a:solidFill>
                <a:latin typeface="+mn-ea"/>
              </a:rPr>
              <a:t>6</a:t>
            </a:r>
            <a:r>
              <a:rPr kumimoji="1" lang="ja-JP" altLang="en-US" sz="2000" b="1" i="0" u="sng" strike="noStrike" kern="1200" cap="none" spc="0" normalizeH="0" baseline="0" noProof="0" dirty="0">
                <a:ln>
                  <a:noFill/>
                </a:ln>
                <a:solidFill>
                  <a:srgbClr val="FF0000"/>
                </a:solidFill>
                <a:effectLst/>
                <a:uLnTx/>
                <a:uFillTx/>
                <a:latin typeface="+mn-ea"/>
              </a:rPr>
              <a:t>経営体</a:t>
            </a:r>
          </a:p>
        </p:txBody>
      </p:sp>
    </p:spTree>
    <p:extLst>
      <p:ext uri="{BB962C8B-B14F-4D97-AF65-F5344CB8AC3E}">
        <p14:creationId xmlns:p14="http://schemas.microsoft.com/office/powerpoint/2010/main" val="116645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◆取組の分析（ぶどう）</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17</a:t>
            </a:fld>
            <a:endParaRPr kumimoji="1" lang="ja-JP" altLang="en-US"/>
          </a:p>
        </p:txBody>
      </p:sp>
      <p:pic>
        <p:nvPicPr>
          <p:cNvPr id="14" name="図 13">
            <a:extLst>
              <a:ext uri="{FF2B5EF4-FFF2-40B4-BE49-F238E27FC236}">
                <a16:creationId xmlns:a16="http://schemas.microsoft.com/office/drawing/2014/main" id="{715BFBD1-BC46-4631-A78C-30A20752B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889" y="612663"/>
            <a:ext cx="859855" cy="859855"/>
          </a:xfrm>
          <a:prstGeom prst="rect">
            <a:avLst/>
          </a:prstGeom>
        </p:spPr>
      </p:pic>
      <p:sp>
        <p:nvSpPr>
          <p:cNvPr id="12" name="テキスト ボックス 11">
            <a:extLst>
              <a:ext uri="{FF2B5EF4-FFF2-40B4-BE49-F238E27FC236}">
                <a16:creationId xmlns:a16="http://schemas.microsoft.com/office/drawing/2014/main" id="{A6F5107B-3B69-467B-B115-3A62340824A5}"/>
              </a:ext>
            </a:extLst>
          </p:cNvPr>
          <p:cNvSpPr txBox="1"/>
          <p:nvPr/>
        </p:nvSpPr>
        <p:spPr>
          <a:xfrm>
            <a:off x="443345" y="1637019"/>
            <a:ext cx="3638461"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増加率が高い６経営体に着目</a:t>
            </a:r>
          </a:p>
        </p:txBody>
      </p:sp>
      <p:graphicFrame>
        <p:nvGraphicFramePr>
          <p:cNvPr id="13" name="表 12">
            <a:extLst>
              <a:ext uri="{FF2B5EF4-FFF2-40B4-BE49-F238E27FC236}">
                <a16:creationId xmlns:a16="http://schemas.microsoft.com/office/drawing/2014/main" id="{77179504-D7BE-41AE-B839-933EB1E0BBC0}"/>
              </a:ext>
            </a:extLst>
          </p:cNvPr>
          <p:cNvGraphicFramePr>
            <a:graphicFrameLocks noGrp="1"/>
          </p:cNvGraphicFramePr>
          <p:nvPr>
            <p:extLst>
              <p:ext uri="{D42A27DB-BD31-4B8C-83A1-F6EECF244321}">
                <p14:modId xmlns:p14="http://schemas.microsoft.com/office/powerpoint/2010/main" val="241704267"/>
              </p:ext>
            </p:extLst>
          </p:nvPr>
        </p:nvGraphicFramePr>
        <p:xfrm>
          <a:off x="1240040" y="2109089"/>
          <a:ext cx="9711920" cy="2400447"/>
        </p:xfrm>
        <a:graphic>
          <a:graphicData uri="http://schemas.openxmlformats.org/drawingml/2006/table">
            <a:tbl>
              <a:tblPr/>
              <a:tblGrid>
                <a:gridCol w="1748257">
                  <a:extLst>
                    <a:ext uri="{9D8B030D-6E8A-4147-A177-3AD203B41FA5}">
                      <a16:colId xmlns:a16="http://schemas.microsoft.com/office/drawing/2014/main" val="3646856536"/>
                    </a:ext>
                  </a:extLst>
                </a:gridCol>
                <a:gridCol w="1527142">
                  <a:extLst>
                    <a:ext uri="{9D8B030D-6E8A-4147-A177-3AD203B41FA5}">
                      <a16:colId xmlns:a16="http://schemas.microsoft.com/office/drawing/2014/main" val="3015557509"/>
                    </a:ext>
                  </a:extLst>
                </a:gridCol>
                <a:gridCol w="1423448">
                  <a:extLst>
                    <a:ext uri="{9D8B030D-6E8A-4147-A177-3AD203B41FA5}">
                      <a16:colId xmlns:a16="http://schemas.microsoft.com/office/drawing/2014/main" val="2438475243"/>
                    </a:ext>
                  </a:extLst>
                </a:gridCol>
                <a:gridCol w="1545995">
                  <a:extLst>
                    <a:ext uri="{9D8B030D-6E8A-4147-A177-3AD203B41FA5}">
                      <a16:colId xmlns:a16="http://schemas.microsoft.com/office/drawing/2014/main" val="831551827"/>
                    </a:ext>
                  </a:extLst>
                </a:gridCol>
                <a:gridCol w="2120588">
                  <a:extLst>
                    <a:ext uri="{9D8B030D-6E8A-4147-A177-3AD203B41FA5}">
                      <a16:colId xmlns:a16="http://schemas.microsoft.com/office/drawing/2014/main" val="1507139688"/>
                    </a:ext>
                  </a:extLst>
                </a:gridCol>
                <a:gridCol w="1346490">
                  <a:extLst>
                    <a:ext uri="{9D8B030D-6E8A-4147-A177-3AD203B41FA5}">
                      <a16:colId xmlns:a16="http://schemas.microsoft.com/office/drawing/2014/main" val="3798205000"/>
                    </a:ext>
                  </a:extLst>
                </a:gridCol>
              </a:tblGrid>
              <a:tr h="339664">
                <a:tc>
                  <a:txBody>
                    <a:bodyPr/>
                    <a:lstStyle/>
                    <a:p>
                      <a:pPr algn="ctr" fontAlgn="ctr"/>
                      <a:r>
                        <a:rPr lang="ja-JP" altLang="en-US" sz="1600" b="0" i="0" u="none" strike="noStrike" dirty="0">
                          <a:solidFill>
                            <a:srgbClr val="000000"/>
                          </a:solidFill>
                          <a:effectLst/>
                          <a:latin typeface="+mn-ea"/>
                          <a:ea typeface="+mn-ea"/>
                        </a:rPr>
                        <a:t>市町村</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経営体</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販売額増加率</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面積増加率</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面積当たり</a:t>
                      </a:r>
                      <a:endParaRPr lang="en-US" altLang="ja-JP" sz="1600" b="0" i="0" u="none" strike="noStrike" dirty="0">
                        <a:solidFill>
                          <a:srgbClr val="000000"/>
                        </a:solidFill>
                        <a:effectLst/>
                        <a:latin typeface="+mn-ea"/>
                        <a:ea typeface="+mn-ea"/>
                      </a:endParaRPr>
                    </a:p>
                    <a:p>
                      <a:pPr algn="ctr" fontAlgn="ctr"/>
                      <a:r>
                        <a:rPr lang="ja-JP" altLang="en-US" sz="1600" b="0" i="0" u="none" strike="noStrike" dirty="0">
                          <a:solidFill>
                            <a:srgbClr val="000000"/>
                          </a:solidFill>
                          <a:effectLst/>
                          <a:latin typeface="+mn-ea"/>
                          <a:ea typeface="+mn-ea"/>
                        </a:rPr>
                        <a:t>売上額の増加率</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販売形態</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9950741"/>
                  </a:ext>
                </a:extLst>
              </a:tr>
              <a:tr h="380162">
                <a:tc>
                  <a:txBody>
                    <a:bodyPr/>
                    <a:lstStyle/>
                    <a:p>
                      <a:pPr algn="ctr" fontAlgn="ctr"/>
                      <a:r>
                        <a:rPr lang="ja-JP" altLang="en-US" sz="1600" b="0" i="0" u="none" strike="noStrike" dirty="0">
                          <a:solidFill>
                            <a:srgbClr val="000000"/>
                          </a:solidFill>
                          <a:effectLst/>
                          <a:latin typeface="+mn-ea"/>
                          <a:ea typeface="+mn-ea"/>
                        </a:rPr>
                        <a:t>柏原市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A</a:t>
                      </a:r>
                      <a:endParaRPr lang="ja-JP" altLang="en-US" sz="1600" b="0" i="0" u="none" strike="noStrike" dirty="0">
                        <a:solidFill>
                          <a:srgbClr val="000000"/>
                        </a:solidFill>
                        <a:effectLst/>
                        <a:latin typeface="+mn-ea"/>
                        <a:ea typeface="+mn-ea"/>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a:solidFill>
                            <a:srgbClr val="000000"/>
                          </a:solidFill>
                          <a:effectLst/>
                          <a:latin typeface="+mn-ea"/>
                          <a:ea typeface="+mn-ea"/>
                        </a:rPr>
                        <a:t>227%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a:solidFill>
                            <a:srgbClr val="000000"/>
                          </a:solidFill>
                          <a:effectLst/>
                          <a:latin typeface="+mn-ea"/>
                          <a:ea typeface="+mn-ea"/>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227%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600" b="0" i="0" u="none" strike="noStrike" dirty="0">
                          <a:solidFill>
                            <a:srgbClr val="000000"/>
                          </a:solidFill>
                          <a:effectLst/>
                          <a:latin typeface="+mn-ea"/>
                          <a:ea typeface="+mn-ea"/>
                        </a:rPr>
                        <a:t>直売</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65294964"/>
                  </a:ext>
                </a:extLst>
              </a:tr>
              <a:tr h="305251">
                <a:tc>
                  <a:txBody>
                    <a:bodyPr/>
                    <a:lstStyle/>
                    <a:p>
                      <a:pPr algn="ctr" fontAlgn="ctr"/>
                      <a:r>
                        <a:rPr lang="ja-JP" altLang="en-US" sz="1600" b="0" i="0" u="none" strike="noStrike" dirty="0">
                          <a:solidFill>
                            <a:srgbClr val="000000"/>
                          </a:solidFill>
                          <a:effectLst/>
                          <a:latin typeface="+mn-ea"/>
                          <a:ea typeface="+mn-ea"/>
                        </a:rPr>
                        <a:t>柏原市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endParaRPr lang="zh-CN"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200%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a:solidFill>
                            <a:srgbClr val="000000"/>
                          </a:solidFill>
                          <a:effectLst/>
                          <a:latin typeface="+mn-ea"/>
                          <a:ea typeface="+mn-ea"/>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200%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600" b="0" i="0" u="none" strike="noStrike" dirty="0">
                          <a:solidFill>
                            <a:srgbClr val="000000"/>
                          </a:solidFill>
                          <a:effectLst/>
                          <a:latin typeface="+mn-ea"/>
                          <a:ea typeface="+mn-ea"/>
                        </a:rPr>
                        <a:t>直売</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699251"/>
                  </a:ext>
                </a:extLst>
              </a:tr>
              <a:tr h="305251">
                <a:tc>
                  <a:txBody>
                    <a:bodyPr/>
                    <a:lstStyle/>
                    <a:p>
                      <a:pPr algn="ctr" fontAlgn="ctr"/>
                      <a:r>
                        <a:rPr lang="ja-JP" altLang="en-US" sz="1600" b="0" i="0" u="none" strike="noStrike" dirty="0">
                          <a:solidFill>
                            <a:srgbClr val="000000"/>
                          </a:solidFill>
                          <a:effectLst/>
                          <a:latin typeface="+mn-ea"/>
                          <a:ea typeface="+mn-ea"/>
                        </a:rPr>
                        <a:t>羽曳野市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C</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rPr>
                        <a:t>176%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153%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altLang="ja-JP" sz="1600" b="0" i="0" u="none" strike="noStrike" dirty="0">
                          <a:solidFill>
                            <a:srgbClr val="000000"/>
                          </a:solidFill>
                          <a:effectLst/>
                          <a:latin typeface="+mn-ea"/>
                          <a:ea typeface="+mn-ea"/>
                        </a:rPr>
                        <a:t>115%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出荷</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701531192"/>
                  </a:ext>
                </a:extLst>
              </a:tr>
              <a:tr h="305251">
                <a:tc>
                  <a:txBody>
                    <a:bodyPr/>
                    <a:lstStyle/>
                    <a:p>
                      <a:pPr algn="ctr" fontAlgn="ctr"/>
                      <a:r>
                        <a:rPr lang="ja-JP" altLang="en-US" sz="1600" b="0" i="0" u="none" strike="noStrike" dirty="0">
                          <a:solidFill>
                            <a:srgbClr val="000000"/>
                          </a:solidFill>
                          <a:effectLst/>
                          <a:latin typeface="+mn-ea"/>
                          <a:ea typeface="+mn-ea"/>
                        </a:rPr>
                        <a:t>羽曳野市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D</a:t>
                      </a:r>
                      <a:endParaRPr lang="ja-JP" altLang="en-US" sz="1600" b="0" i="0" u="none" strike="noStrike" dirty="0">
                        <a:solidFill>
                          <a:srgbClr val="000000"/>
                        </a:solidFill>
                        <a:effectLst/>
                        <a:latin typeface="+mn-ea"/>
                        <a:ea typeface="+mn-ea"/>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a:solidFill>
                            <a:srgbClr val="000000"/>
                          </a:solidFill>
                          <a:effectLst/>
                          <a:latin typeface="+mn-ea"/>
                          <a:ea typeface="+mn-ea"/>
                        </a:rPr>
                        <a:t>257%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400%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altLang="ja-JP" sz="1600" b="0" i="0" u="none" strike="noStrike" dirty="0">
                          <a:solidFill>
                            <a:srgbClr val="000000"/>
                          </a:solidFill>
                          <a:effectLst/>
                          <a:latin typeface="+mn-ea"/>
                          <a:ea typeface="+mn-ea"/>
                        </a:rPr>
                        <a:t>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出荷</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19388204"/>
                  </a:ext>
                </a:extLst>
              </a:tr>
              <a:tr h="305251">
                <a:tc>
                  <a:txBody>
                    <a:bodyPr/>
                    <a:lstStyle/>
                    <a:p>
                      <a:pPr algn="ctr" fontAlgn="ctr"/>
                      <a:r>
                        <a:rPr lang="ja-JP" altLang="en-US" sz="1600" b="0" i="0" u="none" strike="noStrike" dirty="0">
                          <a:solidFill>
                            <a:srgbClr val="000000"/>
                          </a:solidFill>
                          <a:effectLst/>
                          <a:latin typeface="+mn-ea"/>
                          <a:ea typeface="+mn-ea"/>
                        </a:rPr>
                        <a:t>羽曳野市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E</a:t>
                      </a:r>
                      <a:endParaRPr lang="ja-JP" altLang="en-US" sz="1600" b="0" i="0" u="none" strike="noStrike" dirty="0">
                        <a:solidFill>
                          <a:srgbClr val="000000"/>
                        </a:solidFill>
                        <a:effectLst/>
                        <a:latin typeface="+mn-ea"/>
                        <a:ea typeface="+mn-ea"/>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167%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240%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ctr"/>
                      <a:r>
                        <a:rPr lang="en-US" altLang="ja-JP" sz="1600" b="0" i="0" u="none" strike="noStrike" dirty="0">
                          <a:solidFill>
                            <a:srgbClr val="000000"/>
                          </a:solidFill>
                          <a:effectLst/>
                          <a:latin typeface="+mn-ea"/>
                          <a:ea typeface="+mn-ea"/>
                        </a:rPr>
                        <a:t>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600" b="0" i="0" u="none" strike="noStrike" dirty="0">
                          <a:solidFill>
                            <a:srgbClr val="000000"/>
                          </a:solidFill>
                          <a:effectLst/>
                          <a:latin typeface="+mn-ea"/>
                          <a:ea typeface="+mn-ea"/>
                        </a:rPr>
                        <a:t>出荷</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375542653"/>
                  </a:ext>
                </a:extLst>
              </a:tr>
              <a:tr h="305251">
                <a:tc>
                  <a:txBody>
                    <a:bodyPr/>
                    <a:lstStyle/>
                    <a:p>
                      <a:pPr algn="ctr" fontAlgn="ctr"/>
                      <a:r>
                        <a:rPr lang="ja-JP" altLang="en-US" sz="1600" b="0" i="0" u="none" strike="noStrike" dirty="0">
                          <a:solidFill>
                            <a:srgbClr val="000000"/>
                          </a:solidFill>
                          <a:effectLst/>
                          <a:latin typeface="+mn-ea"/>
                          <a:ea typeface="+mn-ea"/>
                        </a:rPr>
                        <a:t>大阪狭山市</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F</a:t>
                      </a:r>
                      <a:endParaRPr lang="ja-JP" altLang="en-US" sz="1600" b="0" i="0" u="none" strike="noStrike" dirty="0">
                        <a:solidFill>
                          <a:srgbClr val="000000"/>
                        </a:solidFill>
                        <a:effectLst/>
                        <a:latin typeface="+mn-ea"/>
                        <a:ea typeface="+mn-ea"/>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144%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1600" b="0" i="0" u="none" strike="noStrike" dirty="0">
                          <a:solidFill>
                            <a:srgbClr val="000000"/>
                          </a:solidFill>
                          <a:effectLst/>
                          <a:latin typeface="+mn-ea"/>
                          <a:ea typeface="+mn-ea"/>
                        </a:rPr>
                        <a:t>144%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600" b="0" i="0" u="none" strike="noStrike" dirty="0">
                          <a:solidFill>
                            <a:srgbClr val="000000"/>
                          </a:solidFill>
                          <a:effectLst/>
                          <a:latin typeface="+mn-ea"/>
                          <a:ea typeface="+mn-ea"/>
                        </a:rPr>
                        <a:t>直売</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86210513"/>
                  </a:ext>
                </a:extLst>
              </a:tr>
            </a:tbl>
          </a:graphicData>
        </a:graphic>
      </p:graphicFrame>
      <p:sp>
        <p:nvSpPr>
          <p:cNvPr id="15" name="テキスト ボックス 14">
            <a:extLst>
              <a:ext uri="{FF2B5EF4-FFF2-40B4-BE49-F238E27FC236}">
                <a16:creationId xmlns:a16="http://schemas.microsoft.com/office/drawing/2014/main" id="{0E89F01F-55F0-4DBF-A673-96D6969CE213}"/>
              </a:ext>
            </a:extLst>
          </p:cNvPr>
          <p:cNvSpPr txBox="1"/>
          <p:nvPr/>
        </p:nvSpPr>
        <p:spPr>
          <a:xfrm>
            <a:off x="1240039" y="4776088"/>
            <a:ext cx="9711919"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出荷がメインの経営体　→　</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面積増加により販売額増</a:t>
            </a:r>
            <a:endParaRPr kumimoji="1" lang="en-US" altLang="ja-JP"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ＭＳ Ｐゴシック" panose="020B0600070205080204" pitchFamily="50" charset="-128"/>
              </a:rPr>
              <a:t>直売がメインの経営体　→　</a:t>
            </a:r>
            <a:r>
              <a:rPr lang="ja-JP" altLang="en-US" sz="2400" u="sng" dirty="0">
                <a:solidFill>
                  <a:prstClr val="black"/>
                </a:solidFill>
                <a:latin typeface="Calibri" panose="020F0502020204030204"/>
                <a:ea typeface="ＭＳ Ｐゴシック" panose="020B0600070205080204" pitchFamily="50" charset="-128"/>
              </a:rPr>
              <a:t>面積当たりの売上額増加により販売額増</a:t>
            </a:r>
            <a:endPar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1335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◆取組の分析（ぶどう）</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18</a:t>
            </a:fld>
            <a:endParaRPr kumimoji="1" lang="ja-JP" altLang="en-US"/>
          </a:p>
        </p:txBody>
      </p:sp>
      <p:pic>
        <p:nvPicPr>
          <p:cNvPr id="14" name="図 13">
            <a:extLst>
              <a:ext uri="{FF2B5EF4-FFF2-40B4-BE49-F238E27FC236}">
                <a16:creationId xmlns:a16="http://schemas.microsoft.com/office/drawing/2014/main" id="{715BFBD1-BC46-4631-A78C-30A20752B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889" y="612663"/>
            <a:ext cx="859855" cy="859855"/>
          </a:xfrm>
          <a:prstGeom prst="rect">
            <a:avLst/>
          </a:prstGeom>
        </p:spPr>
      </p:pic>
      <p:sp>
        <p:nvSpPr>
          <p:cNvPr id="11" name="テキスト ボックス 10">
            <a:extLst>
              <a:ext uri="{FF2B5EF4-FFF2-40B4-BE49-F238E27FC236}">
                <a16:creationId xmlns:a16="http://schemas.microsoft.com/office/drawing/2014/main" id="{07F9897A-7CD6-43CB-9517-A38D5157E25F}"/>
              </a:ext>
            </a:extLst>
          </p:cNvPr>
          <p:cNvSpPr txBox="1"/>
          <p:nvPr/>
        </p:nvSpPr>
        <p:spPr>
          <a:xfrm>
            <a:off x="150992" y="1810134"/>
            <a:ext cx="7322288" cy="830997"/>
          </a:xfrm>
          <a:prstGeom prst="rect">
            <a:avLst/>
          </a:prstGeom>
          <a:noFill/>
          <a:ln>
            <a:noFill/>
          </a:ln>
        </p:spPr>
        <p:txBody>
          <a:bodyPr wrap="square" rtlCol="0">
            <a:spAutoFit/>
          </a:bodyPr>
          <a:lstStyle/>
          <a:p>
            <a:pPr defTabSz="457200">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面積を増やすには</a:t>
            </a:r>
            <a:r>
              <a:rPr lang="ja-JP" altLang="en-US" sz="2400" dirty="0">
                <a:solidFill>
                  <a:prstClr val="black"/>
                </a:solidFill>
                <a:latin typeface="Calibri" panose="020F0502020204030204"/>
                <a:ea typeface="ＭＳ Ｐゴシック" panose="020B0600070205080204" pitchFamily="50" charset="-128"/>
              </a:rPr>
              <a:t>→　</a:t>
            </a:r>
            <a:r>
              <a:rPr lang="ja-JP" altLang="en-US" sz="2400" u="sng" dirty="0">
                <a:solidFill>
                  <a:prstClr val="black"/>
                </a:solidFill>
                <a:latin typeface="Calibri" panose="020F0502020204030204"/>
                <a:ea typeface="ＭＳ Ｐゴシック" panose="020B0600070205080204" pitchFamily="50" charset="-128"/>
              </a:rPr>
              <a:t>労働力</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を増やす</a:t>
            </a:r>
            <a:r>
              <a:rPr kumimoji="1" lang="ja-JP" altLang="en-US" sz="2400" b="0" i="0"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or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効率化</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0CBF6B4E-CC70-45FD-8126-1229A7D04519}"/>
              </a:ext>
            </a:extLst>
          </p:cNvPr>
          <p:cNvSpPr txBox="1"/>
          <p:nvPr/>
        </p:nvSpPr>
        <p:spPr>
          <a:xfrm>
            <a:off x="2902880" y="2289022"/>
            <a:ext cx="2393804"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雇用就農資金の活用</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経営コンサル　等</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C5699CD8-0AE2-4A1C-B157-0B7D8DB6BD5F}"/>
              </a:ext>
            </a:extLst>
          </p:cNvPr>
          <p:cNvSpPr txBox="1"/>
          <p:nvPr/>
        </p:nvSpPr>
        <p:spPr>
          <a:xfrm>
            <a:off x="8952023" y="4383282"/>
            <a:ext cx="3367450"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ぶどうで可能な作業効率化</a:t>
            </a:r>
            <a:endParaRPr kumimoji="1" lang="en-US" altLang="ja-JP"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ＭＳ Ｐゴシック" panose="020B0600070205080204" pitchFamily="50" charset="-128"/>
              </a:rPr>
              <a:t>　→換気、防除、除草</a:t>
            </a:r>
            <a:endParaRPr kumimoji="1" lang="en-US" altLang="ja-JP"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42503F28-A7E8-4508-BE81-787358A2E8DD}"/>
              </a:ext>
            </a:extLst>
          </p:cNvPr>
          <p:cNvSpPr txBox="1"/>
          <p:nvPr/>
        </p:nvSpPr>
        <p:spPr>
          <a:xfrm>
            <a:off x="2902880" y="3025819"/>
            <a:ext cx="4414007" cy="1323439"/>
          </a:xfrm>
          <a:prstGeom prst="rect">
            <a:avLst/>
          </a:prstGeom>
          <a:solidFill>
            <a:schemeClr val="accent2">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ea"/>
                <a:cs typeface="+mn-cs"/>
              </a:rPr>
              <a:t>自動換気装置の設置面積（</a:t>
            </a:r>
            <a:r>
              <a:rPr kumimoji="1" lang="en-US" altLang="ja-JP" sz="2000" b="0" i="0" u="none" strike="noStrike" kern="1200" cap="none" spc="0" normalizeH="0" baseline="0" noProof="0" dirty="0">
                <a:ln>
                  <a:noFill/>
                </a:ln>
                <a:solidFill>
                  <a:prstClr val="black"/>
                </a:solidFill>
                <a:effectLst/>
                <a:uLnTx/>
                <a:uFillTx/>
                <a:latin typeface="+mn-ea"/>
                <a:cs typeface="+mn-cs"/>
              </a:rPr>
              <a:t>R3</a:t>
            </a:r>
            <a:r>
              <a:rPr kumimoji="1" lang="ja-JP" altLang="en-US" sz="2000" b="0" i="0" u="none" strike="noStrike" kern="1200" cap="none" spc="0" normalizeH="0" baseline="0" noProof="0" dirty="0">
                <a:ln>
                  <a:noFill/>
                </a:ln>
                <a:solidFill>
                  <a:prstClr val="black"/>
                </a:solidFill>
                <a:effectLst/>
                <a:uLnTx/>
                <a:uFillTx/>
                <a:latin typeface="+mn-ea"/>
                <a:cs typeface="+mn-cs"/>
              </a:rPr>
              <a:t>→</a:t>
            </a:r>
            <a:r>
              <a:rPr kumimoji="1" lang="en-US" altLang="ja-JP" sz="2000" b="0" i="0" u="none" strike="noStrike" kern="1200" cap="none" spc="0" normalizeH="0" baseline="0" noProof="0" dirty="0">
                <a:ln>
                  <a:noFill/>
                </a:ln>
                <a:solidFill>
                  <a:prstClr val="black"/>
                </a:solidFill>
                <a:effectLst/>
                <a:uLnTx/>
                <a:uFillTx/>
                <a:latin typeface="+mn-ea"/>
                <a:cs typeface="+mn-cs"/>
              </a:rPr>
              <a:t>R6</a:t>
            </a:r>
            <a:r>
              <a:rPr kumimoji="1" lang="ja-JP" altLang="en-US" sz="2000" b="0" i="0" u="none" strike="noStrike" kern="1200" cap="none" spc="0" normalizeH="0" baseline="0" noProof="0" dirty="0">
                <a:ln>
                  <a:noFill/>
                </a:ln>
                <a:solidFill>
                  <a:prstClr val="black"/>
                </a:solidFill>
                <a:effectLst/>
                <a:uLnTx/>
                <a:uFillTx/>
                <a:latin typeface="+mn-ea"/>
                <a:cs typeface="+mn-cs"/>
              </a:rPr>
              <a:t>）</a:t>
            </a:r>
            <a:endParaRPr kumimoji="1" lang="en-US" altLang="ja-JP" sz="20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mn-ea"/>
              </a:rPr>
              <a:t>　　</a:t>
            </a:r>
            <a:r>
              <a:rPr lang="en-US" altLang="ja-JP" sz="2000" dirty="0">
                <a:solidFill>
                  <a:prstClr val="black"/>
                </a:solidFill>
                <a:latin typeface="+mn-ea"/>
              </a:rPr>
              <a:t>C</a:t>
            </a:r>
            <a:r>
              <a:rPr lang="ja-JP" altLang="en-US" sz="2000" dirty="0">
                <a:solidFill>
                  <a:prstClr val="black"/>
                </a:solidFill>
                <a:latin typeface="+mn-ea"/>
              </a:rPr>
              <a:t>：</a:t>
            </a:r>
            <a:r>
              <a:rPr lang="en-US" altLang="ja-JP" sz="2000" dirty="0">
                <a:solidFill>
                  <a:prstClr val="black"/>
                </a:solidFill>
                <a:latin typeface="+mn-ea"/>
              </a:rPr>
              <a:t>114a</a:t>
            </a:r>
            <a:r>
              <a:rPr lang="ja-JP" altLang="en-US" sz="2000" dirty="0">
                <a:solidFill>
                  <a:prstClr val="black"/>
                </a:solidFill>
                <a:latin typeface="+mn-ea"/>
              </a:rPr>
              <a:t>→</a:t>
            </a:r>
            <a:r>
              <a:rPr lang="en-US" altLang="ja-JP" sz="2000" dirty="0">
                <a:solidFill>
                  <a:prstClr val="black"/>
                </a:solidFill>
                <a:latin typeface="+mn-ea"/>
              </a:rPr>
              <a:t>169a</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mn-ea"/>
              </a:rPr>
              <a:t>　　</a:t>
            </a:r>
            <a:r>
              <a:rPr lang="en-US" altLang="ja-JP" sz="2000" dirty="0">
                <a:solidFill>
                  <a:prstClr val="black"/>
                </a:solidFill>
                <a:latin typeface="+mn-ea"/>
              </a:rPr>
              <a:t>D</a:t>
            </a:r>
            <a:r>
              <a:rPr lang="ja-JP" altLang="en-US" sz="2000" dirty="0">
                <a:solidFill>
                  <a:prstClr val="black"/>
                </a:solidFill>
                <a:latin typeface="+mn-ea"/>
              </a:rPr>
              <a:t>： </a:t>
            </a:r>
            <a:r>
              <a:rPr lang="en-US" altLang="ja-JP" sz="2000" dirty="0">
                <a:solidFill>
                  <a:prstClr val="black"/>
                </a:solidFill>
                <a:latin typeface="+mn-ea"/>
              </a:rPr>
              <a:t>42a</a:t>
            </a:r>
            <a:r>
              <a:rPr lang="ja-JP" altLang="en-US" sz="2000" dirty="0">
                <a:solidFill>
                  <a:prstClr val="black"/>
                </a:solidFill>
                <a:latin typeface="+mn-ea"/>
              </a:rPr>
              <a:t>→  </a:t>
            </a:r>
            <a:r>
              <a:rPr lang="en-US" altLang="ja-JP" sz="2000" dirty="0">
                <a:solidFill>
                  <a:prstClr val="black"/>
                </a:solidFill>
                <a:latin typeface="+mn-ea"/>
              </a:rPr>
              <a:t>72a</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mn-ea"/>
              </a:rPr>
              <a:t>　　</a:t>
            </a:r>
            <a:r>
              <a:rPr lang="en-US" altLang="ja-JP" sz="2000" dirty="0">
                <a:solidFill>
                  <a:prstClr val="black"/>
                </a:solidFill>
                <a:latin typeface="+mn-ea"/>
              </a:rPr>
              <a:t>E</a:t>
            </a:r>
            <a:r>
              <a:rPr kumimoji="1" lang="ja-JP" altLang="en-US" sz="2000" b="0" i="0" u="none" strike="noStrike" kern="1200" cap="none" spc="0" normalizeH="0" baseline="0" noProof="0" dirty="0">
                <a:ln>
                  <a:noFill/>
                </a:ln>
                <a:solidFill>
                  <a:prstClr val="black"/>
                </a:solidFill>
                <a:effectLst/>
                <a:uLnTx/>
                <a:uFillTx/>
                <a:latin typeface="+mn-ea"/>
                <a:cs typeface="+mn-cs"/>
              </a:rPr>
              <a:t>：   </a:t>
            </a:r>
            <a:r>
              <a:rPr kumimoji="1" lang="en-US" altLang="ja-JP" sz="2000" b="0" i="0" u="none" strike="noStrike" kern="1200" cap="none" spc="0" normalizeH="0" baseline="0" noProof="0" dirty="0">
                <a:ln>
                  <a:noFill/>
                </a:ln>
                <a:solidFill>
                  <a:prstClr val="black"/>
                </a:solidFill>
                <a:effectLst/>
                <a:uLnTx/>
                <a:uFillTx/>
                <a:latin typeface="+mn-ea"/>
                <a:cs typeface="+mn-cs"/>
              </a:rPr>
              <a:t>8a</a:t>
            </a:r>
            <a:r>
              <a:rPr kumimoji="1" lang="ja-JP" altLang="en-US" sz="2000" b="0" i="0" u="none" strike="noStrike" kern="1200" cap="none" spc="0" normalizeH="0" baseline="0" noProof="0" dirty="0">
                <a:ln>
                  <a:noFill/>
                </a:ln>
                <a:solidFill>
                  <a:prstClr val="black"/>
                </a:solidFill>
                <a:effectLst/>
                <a:uLnTx/>
                <a:uFillTx/>
                <a:latin typeface="+mn-ea"/>
                <a:cs typeface="+mn-cs"/>
              </a:rPr>
              <a:t>→  </a:t>
            </a:r>
            <a:r>
              <a:rPr kumimoji="1" lang="en-US" altLang="ja-JP" sz="2000" b="0" i="0" u="none" strike="noStrike" kern="1200" cap="none" spc="0" normalizeH="0" baseline="0" noProof="0" dirty="0">
                <a:ln>
                  <a:noFill/>
                </a:ln>
                <a:solidFill>
                  <a:prstClr val="black"/>
                </a:solidFill>
                <a:effectLst/>
                <a:uLnTx/>
                <a:uFillTx/>
                <a:latin typeface="+mn-ea"/>
                <a:cs typeface="+mn-cs"/>
              </a:rPr>
              <a:t>42a</a:t>
            </a:r>
          </a:p>
        </p:txBody>
      </p:sp>
      <p:pic>
        <p:nvPicPr>
          <p:cNvPr id="20" name="図 19">
            <a:extLst>
              <a:ext uri="{FF2B5EF4-FFF2-40B4-BE49-F238E27FC236}">
                <a16:creationId xmlns:a16="http://schemas.microsoft.com/office/drawing/2014/main" id="{4DF12590-340E-4EFF-8B94-8C3880054624}"/>
              </a:ext>
            </a:extLst>
          </p:cNvPr>
          <p:cNvPicPr>
            <a:picLocks noChangeAspect="1"/>
          </p:cNvPicPr>
          <p:nvPr/>
        </p:nvPicPr>
        <p:blipFill>
          <a:blip r:embed="rId3"/>
          <a:stretch>
            <a:fillRect/>
          </a:stretch>
        </p:blipFill>
        <p:spPr>
          <a:xfrm>
            <a:off x="7523773" y="1810134"/>
            <a:ext cx="4517236" cy="2539124"/>
          </a:xfrm>
          <a:prstGeom prst="rect">
            <a:avLst/>
          </a:prstGeom>
        </p:spPr>
      </p:pic>
      <p:sp>
        <p:nvSpPr>
          <p:cNvPr id="21" name="テキスト ボックス 20">
            <a:extLst>
              <a:ext uri="{FF2B5EF4-FFF2-40B4-BE49-F238E27FC236}">
                <a16:creationId xmlns:a16="http://schemas.microsoft.com/office/drawing/2014/main" id="{9D40FAB8-79F0-4005-BDE8-D1F32D7F7942}"/>
              </a:ext>
            </a:extLst>
          </p:cNvPr>
          <p:cNvSpPr txBox="1"/>
          <p:nvPr/>
        </p:nvSpPr>
        <p:spPr>
          <a:xfrm>
            <a:off x="261256" y="4475616"/>
            <a:ext cx="6336952" cy="461665"/>
          </a:xfrm>
          <a:prstGeom prst="rect">
            <a:avLst/>
          </a:prstGeom>
          <a:noFill/>
          <a:ln>
            <a:noFill/>
          </a:ln>
        </p:spPr>
        <p:txBody>
          <a:bodyPr wrap="square" rtlCol="0">
            <a:spAutoFit/>
          </a:bodyPr>
          <a:lstStyle/>
          <a:p>
            <a:pPr defTabSz="457200">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面積あたり売上を増やす</a:t>
            </a:r>
            <a:r>
              <a:rPr lang="ja-JP" altLang="en-US" sz="2400" dirty="0">
                <a:solidFill>
                  <a:prstClr val="black"/>
                </a:solidFill>
                <a:latin typeface="Calibri" panose="020F0502020204030204"/>
                <a:ea typeface="ＭＳ Ｐゴシック" panose="020B0600070205080204" pitchFamily="50" charset="-128"/>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単収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単価</a:t>
            </a:r>
            <a:endParaRPr kumimoji="1" lang="en-US" altLang="ja-JP"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067E918F-04E4-4458-874C-50CA66D3AC19}"/>
              </a:ext>
            </a:extLst>
          </p:cNvPr>
          <p:cNvSpPr txBox="1"/>
          <p:nvPr/>
        </p:nvSpPr>
        <p:spPr>
          <a:xfrm>
            <a:off x="3271358" y="4895169"/>
            <a:ext cx="5680665" cy="707886"/>
          </a:xfrm>
          <a:prstGeom prst="rect">
            <a:avLst/>
          </a:prstGeom>
          <a:noFill/>
          <a:ln>
            <a:noFill/>
          </a:ln>
        </p:spPr>
        <p:txBody>
          <a:bodyPr wrap="square" rtlCol="0">
            <a:spAutoFit/>
          </a:bodyPr>
          <a:lstStyle>
            <a:defPPr>
              <a:defRPr lang="ja-JP"/>
            </a:defPPr>
            <a:lvl1pPr marR="0" lvl="0" indent="0" defTabSz="457200" fontAlgn="auto">
              <a:lnSpc>
                <a:spcPct val="100000"/>
              </a:lnSpc>
              <a:spcBef>
                <a:spcPts val="0"/>
              </a:spcBef>
              <a:spcAft>
                <a:spcPts val="0"/>
              </a:spcAft>
              <a:buClrTx/>
              <a:buSzTx/>
              <a:buFontTx/>
              <a:buNone/>
              <a:tabLst/>
              <a:defRPr sz="2000" b="0" i="0" u="none" strike="noStrike" cap="none" spc="0" normalizeH="0" baseline="0">
                <a:ln>
                  <a:noFill/>
                </a:ln>
                <a:solidFill>
                  <a:prstClr val="black"/>
                </a:solidFill>
                <a:effectLst/>
                <a:uLnTx/>
                <a:uFillTx/>
                <a:latin typeface="Calibri" panose="020F0502020204030204"/>
                <a:ea typeface="ＭＳ Ｐゴシック" panose="020B0600070205080204" pitchFamily="50" charset="-128"/>
              </a:defRPr>
            </a:lvl1pPr>
          </a:lstStyle>
          <a:p>
            <a:r>
              <a:rPr lang="ja-JP" altLang="en-US" dirty="0"/>
              <a:t>品種構成（デラウエア→シャインマスカットへ転換）</a:t>
            </a:r>
            <a:endParaRPr lang="en-US" altLang="ja-JP" dirty="0"/>
          </a:p>
          <a:p>
            <a:r>
              <a:rPr lang="ja-JP" altLang="en-US" dirty="0"/>
              <a:t>コンサルタントなどを活用したブランド化支援</a:t>
            </a:r>
            <a:endParaRPr lang="en-US" altLang="ja-JP" dirty="0"/>
          </a:p>
        </p:txBody>
      </p:sp>
      <p:sp>
        <p:nvSpPr>
          <p:cNvPr id="23" name="テキスト ボックス 22">
            <a:extLst>
              <a:ext uri="{FF2B5EF4-FFF2-40B4-BE49-F238E27FC236}">
                <a16:creationId xmlns:a16="http://schemas.microsoft.com/office/drawing/2014/main" id="{3EC6655A-96C4-4B2A-8F5D-4136E2D42BEE}"/>
              </a:ext>
            </a:extLst>
          </p:cNvPr>
          <p:cNvSpPr txBox="1"/>
          <p:nvPr/>
        </p:nvSpPr>
        <p:spPr>
          <a:xfrm>
            <a:off x="1959254" y="5548801"/>
            <a:ext cx="7742110" cy="1200329"/>
          </a:xfrm>
          <a:prstGeom prst="rect">
            <a:avLst/>
          </a:prstGeom>
          <a:solidFill>
            <a:srgbClr val="FFFF00"/>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ＭＳ Ｐゴシック" panose="020B0600070205080204" pitchFamily="50" charset="-128"/>
              </a:rPr>
              <a:t>・換気装置のさらなる展開</a:t>
            </a:r>
            <a:endParaRPr lang="en-US" altLang="ja-JP" sz="2400"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ＭＳ Ｐゴシック" panose="020B0600070205080204" pitchFamily="50" charset="-128"/>
              </a:rPr>
              <a:t>・地域計画を活用した農地の集約化　（点在→集約へ）</a:t>
            </a:r>
            <a:endParaRPr lang="en-US" altLang="ja-JP" sz="2400"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・虹の雫のブランド化</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90260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◆取組の分析（きくな）</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19</a:t>
            </a:fld>
            <a:endParaRPr kumimoji="1" lang="ja-JP" altLang="en-US"/>
          </a:p>
        </p:txBody>
      </p:sp>
      <p:pic>
        <p:nvPicPr>
          <p:cNvPr id="24" name="図 23">
            <a:extLst>
              <a:ext uri="{FF2B5EF4-FFF2-40B4-BE49-F238E27FC236}">
                <a16:creationId xmlns:a16="http://schemas.microsoft.com/office/drawing/2014/main" id="{91415754-FADA-45E7-9744-9DE79AF73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986" y="635285"/>
            <a:ext cx="1011787" cy="855592"/>
          </a:xfrm>
          <a:prstGeom prst="rect">
            <a:avLst/>
          </a:prstGeom>
        </p:spPr>
      </p:pic>
      <p:graphicFrame>
        <p:nvGraphicFramePr>
          <p:cNvPr id="25" name="グラフ 24">
            <a:extLst>
              <a:ext uri="{FF2B5EF4-FFF2-40B4-BE49-F238E27FC236}">
                <a16:creationId xmlns:a16="http://schemas.microsoft.com/office/drawing/2014/main" id="{6D80B576-10B0-4D37-B4A6-4F74B808BE7D}"/>
              </a:ext>
            </a:extLst>
          </p:cNvPr>
          <p:cNvGraphicFramePr>
            <a:graphicFrameLocks/>
          </p:cNvGraphicFramePr>
          <p:nvPr>
            <p:extLst>
              <p:ext uri="{D42A27DB-BD31-4B8C-83A1-F6EECF244321}">
                <p14:modId xmlns:p14="http://schemas.microsoft.com/office/powerpoint/2010/main" val="1291741586"/>
              </p:ext>
            </p:extLst>
          </p:nvPr>
        </p:nvGraphicFramePr>
        <p:xfrm>
          <a:off x="260312" y="1922089"/>
          <a:ext cx="5835688" cy="3352809"/>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25">
            <a:extLst>
              <a:ext uri="{FF2B5EF4-FFF2-40B4-BE49-F238E27FC236}">
                <a16:creationId xmlns:a16="http://schemas.microsoft.com/office/drawing/2014/main" id="{D7053B7C-7B1E-4613-8A37-60508C94BEA2}"/>
              </a:ext>
            </a:extLst>
          </p:cNvPr>
          <p:cNvSpPr txBox="1"/>
          <p:nvPr/>
        </p:nvSpPr>
        <p:spPr>
          <a:xfrm>
            <a:off x="499622" y="5038771"/>
            <a:ext cx="5486400"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JA</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いずみの、</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JA</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大阪泉州が全体の</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87%</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を占める</a:t>
            </a:r>
          </a:p>
        </p:txBody>
      </p:sp>
      <p:graphicFrame>
        <p:nvGraphicFramePr>
          <p:cNvPr id="27" name="グラフ 26">
            <a:extLst>
              <a:ext uri="{FF2B5EF4-FFF2-40B4-BE49-F238E27FC236}">
                <a16:creationId xmlns:a16="http://schemas.microsoft.com/office/drawing/2014/main" id="{C53F2B71-C650-4D83-861D-45522E0E528D}"/>
              </a:ext>
            </a:extLst>
          </p:cNvPr>
          <p:cNvGraphicFramePr>
            <a:graphicFrameLocks/>
          </p:cNvGraphicFramePr>
          <p:nvPr>
            <p:extLst>
              <p:ext uri="{D42A27DB-BD31-4B8C-83A1-F6EECF244321}">
                <p14:modId xmlns:p14="http://schemas.microsoft.com/office/powerpoint/2010/main" val="1634764725"/>
              </p:ext>
            </p:extLst>
          </p:nvPr>
        </p:nvGraphicFramePr>
        <p:xfrm>
          <a:off x="5968355" y="2219412"/>
          <a:ext cx="5724023" cy="2943255"/>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27">
            <a:extLst>
              <a:ext uri="{FF2B5EF4-FFF2-40B4-BE49-F238E27FC236}">
                <a16:creationId xmlns:a16="http://schemas.microsoft.com/office/drawing/2014/main" id="{BA0A55F3-DCA4-469B-B173-9C33912C3D64}"/>
              </a:ext>
            </a:extLst>
          </p:cNvPr>
          <p:cNvSpPr txBox="1"/>
          <p:nvPr/>
        </p:nvSpPr>
        <p:spPr>
          <a:xfrm>
            <a:off x="6436602" y="5018728"/>
            <a:ext cx="5018153"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特に</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JA</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いずみので</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以上の販売額が増加</a:t>
            </a:r>
          </a:p>
        </p:txBody>
      </p:sp>
    </p:spTree>
    <p:extLst>
      <p:ext uri="{BB962C8B-B14F-4D97-AF65-F5344CB8AC3E}">
        <p14:creationId xmlns:p14="http://schemas.microsoft.com/office/powerpoint/2010/main" val="990605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（１）　意欲の高い農業者の経営改善支援</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5" y="1107231"/>
            <a:ext cx="952964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年後の目標：育成対象農業者約</a:t>
            </a:r>
            <a:r>
              <a:rPr kumimoji="1" lang="en-US" altLang="ja-JP" sz="2400" dirty="0"/>
              <a:t>150</a:t>
            </a:r>
            <a:r>
              <a:rPr kumimoji="1" lang="ja-JP" altLang="en-US" sz="2400" dirty="0"/>
              <a:t>名の販売額向上</a:t>
            </a:r>
            <a:r>
              <a:rPr kumimoji="1" lang="en-US" altLang="ja-JP" sz="2400" dirty="0"/>
              <a:t>30</a:t>
            </a:r>
            <a:r>
              <a:rPr kumimoji="1" lang="ja-JP" altLang="en-US" sz="2400" dirty="0"/>
              <a:t>％（＋</a:t>
            </a:r>
            <a:r>
              <a:rPr kumimoji="1" lang="en-US" altLang="ja-JP" sz="2400" dirty="0"/>
              <a:t>6</a:t>
            </a:r>
            <a:r>
              <a:rPr kumimoji="1" lang="ja-JP" altLang="en-US" sz="2400" dirty="0"/>
              <a:t>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1200329"/>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経営強化農業者約</a:t>
            </a:r>
            <a:r>
              <a:rPr kumimoji="1" lang="en-US" altLang="ja-JP" sz="2400" dirty="0"/>
              <a:t>100</a:t>
            </a:r>
            <a:r>
              <a:rPr kumimoji="1" lang="ja-JP" altLang="en-US" sz="2400" dirty="0"/>
              <a:t>名に対し、</a:t>
            </a:r>
            <a:endParaRPr kumimoji="1" lang="en-US" altLang="ja-JP" sz="2400" dirty="0"/>
          </a:p>
          <a:p>
            <a:r>
              <a:rPr kumimoji="1" lang="ja-JP" altLang="en-US" sz="2400" dirty="0"/>
              <a:t>販売額向上支援（</a:t>
            </a:r>
            <a:r>
              <a:rPr kumimoji="1" lang="en-US" altLang="ja-JP" sz="2400" dirty="0"/>
              <a:t>R3</a:t>
            </a:r>
            <a:r>
              <a:rPr kumimoji="1" lang="ja-JP" altLang="en-US" sz="2400" dirty="0"/>
              <a:t>販売額</a:t>
            </a:r>
            <a:r>
              <a:rPr kumimoji="1" lang="en-US" altLang="ja-JP" sz="2400" dirty="0"/>
              <a:t>+3.6</a:t>
            </a:r>
            <a:r>
              <a:rPr kumimoji="1" lang="ja-JP" altLang="en-US" sz="2400" dirty="0"/>
              <a:t>億円）</a:t>
            </a:r>
            <a:endParaRPr kumimoji="1" lang="en-US" altLang="ja-JP"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6"/>
            <a:ext cx="6377533" cy="1200329"/>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経営強化農業者</a:t>
            </a:r>
            <a:r>
              <a:rPr kumimoji="1" lang="en-US" altLang="ja-JP" sz="2400" u="sng" dirty="0"/>
              <a:t>129</a:t>
            </a:r>
            <a:r>
              <a:rPr kumimoji="1" lang="ja-JP" altLang="en-US" sz="2400" u="sng" dirty="0"/>
              <a:t>名</a:t>
            </a:r>
            <a:r>
              <a:rPr kumimoji="1" lang="ja-JP" altLang="en-US" sz="2400" dirty="0"/>
              <a:t>に対し支援を実施し、</a:t>
            </a:r>
            <a:endParaRPr kumimoji="1" lang="en-US" altLang="ja-JP" sz="2400" dirty="0"/>
          </a:p>
          <a:p>
            <a:r>
              <a:rPr kumimoji="1" lang="ja-JP" altLang="en-US" sz="2400" dirty="0"/>
              <a:t>販売額向上を実現（</a:t>
            </a:r>
            <a:r>
              <a:rPr kumimoji="1" lang="en-US" altLang="ja-JP" sz="2400" dirty="0"/>
              <a:t>R3</a:t>
            </a:r>
            <a:r>
              <a:rPr kumimoji="1" lang="ja-JP" altLang="en-US" sz="2400" dirty="0"/>
              <a:t>販売額</a:t>
            </a:r>
            <a:r>
              <a:rPr kumimoji="1" lang="en-US" altLang="ja-JP" sz="2400" u="sng" dirty="0"/>
              <a:t>+5.6</a:t>
            </a:r>
            <a:r>
              <a:rPr kumimoji="1" lang="ja-JP" altLang="en-US" sz="2400" u="sng" dirty="0"/>
              <a:t>億円</a:t>
            </a:r>
            <a:r>
              <a:rPr kumimoji="1" lang="ja-JP" altLang="en-US" sz="2400" dirty="0"/>
              <a:t>） </a:t>
            </a:r>
            <a:r>
              <a:rPr kumimoji="1" lang="en-US" altLang="ja-JP" sz="2400" b="1" dirty="0">
                <a:solidFill>
                  <a:srgbClr val="FF0000"/>
                </a:solidFill>
              </a:rPr>
              <a:t>【</a:t>
            </a:r>
            <a:r>
              <a:rPr kumimoji="1" lang="ja-JP" altLang="en-US" sz="2400" b="1" dirty="0">
                <a:solidFill>
                  <a:srgbClr val="FF0000"/>
                </a:solidFill>
              </a:rPr>
              <a:t>達成</a:t>
            </a:r>
            <a:r>
              <a:rPr kumimoji="1" lang="en-US" altLang="ja-JP" sz="2400" b="1" dirty="0">
                <a:solidFill>
                  <a:srgbClr val="FF0000"/>
                </a:solidFill>
              </a:rPr>
              <a:t>】</a:t>
            </a:r>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3270580582"/>
              </p:ext>
            </p:extLst>
          </p:nvPr>
        </p:nvGraphicFramePr>
        <p:xfrm>
          <a:off x="4385754" y="3593176"/>
          <a:ext cx="7544989" cy="2682240"/>
        </p:xfrm>
        <a:graphic>
          <a:graphicData uri="http://schemas.openxmlformats.org/drawingml/2006/table">
            <a:tbl>
              <a:tblPr firstRow="1" bandRow="1">
                <a:tableStyleId>{5C22544A-7EE6-4342-B048-85BDC9FD1C3A}</a:tableStyleId>
              </a:tblPr>
              <a:tblGrid>
                <a:gridCol w="995407">
                  <a:extLst>
                    <a:ext uri="{9D8B030D-6E8A-4147-A177-3AD203B41FA5}">
                      <a16:colId xmlns:a16="http://schemas.microsoft.com/office/drawing/2014/main" val="399575333"/>
                    </a:ext>
                  </a:extLst>
                </a:gridCol>
                <a:gridCol w="1002668">
                  <a:extLst>
                    <a:ext uri="{9D8B030D-6E8A-4147-A177-3AD203B41FA5}">
                      <a16:colId xmlns:a16="http://schemas.microsoft.com/office/drawing/2014/main" val="3453014793"/>
                    </a:ext>
                  </a:extLst>
                </a:gridCol>
                <a:gridCol w="1740998">
                  <a:extLst>
                    <a:ext uri="{9D8B030D-6E8A-4147-A177-3AD203B41FA5}">
                      <a16:colId xmlns:a16="http://schemas.microsoft.com/office/drawing/2014/main" val="1813708567"/>
                    </a:ext>
                  </a:extLst>
                </a:gridCol>
                <a:gridCol w="1740998">
                  <a:extLst>
                    <a:ext uri="{9D8B030D-6E8A-4147-A177-3AD203B41FA5}">
                      <a16:colId xmlns:a16="http://schemas.microsoft.com/office/drawing/2014/main" val="2298814889"/>
                    </a:ext>
                  </a:extLst>
                </a:gridCol>
                <a:gridCol w="2064918">
                  <a:extLst>
                    <a:ext uri="{9D8B030D-6E8A-4147-A177-3AD203B41FA5}">
                      <a16:colId xmlns:a16="http://schemas.microsoft.com/office/drawing/2014/main" val="608908555"/>
                    </a:ext>
                  </a:extLst>
                </a:gridCol>
              </a:tblGrid>
              <a:tr h="370840">
                <a:tc>
                  <a:txBody>
                    <a:bodyPr/>
                    <a:lstStyle/>
                    <a:p>
                      <a:pPr algn="ctr"/>
                      <a:r>
                        <a:rPr kumimoji="1" lang="ja-JP" altLang="en-US" sz="2000" dirty="0">
                          <a:solidFill>
                            <a:schemeClr val="tx1"/>
                          </a:solidFill>
                        </a:rPr>
                        <a:t>地域</a:t>
                      </a:r>
                    </a:p>
                  </a:txBody>
                  <a:tcPr anchor="ctr"/>
                </a:tc>
                <a:tc>
                  <a:txBody>
                    <a:bodyPr/>
                    <a:lstStyle/>
                    <a:p>
                      <a:pPr algn="ctr"/>
                      <a:r>
                        <a:rPr kumimoji="1" lang="ja-JP" altLang="en-US" sz="2000" dirty="0">
                          <a:solidFill>
                            <a:schemeClr val="tx1"/>
                          </a:solidFill>
                        </a:rPr>
                        <a:t>農業者数</a:t>
                      </a:r>
                      <a:endParaRPr kumimoji="1" lang="en-US" altLang="ja-JP" sz="2000" dirty="0">
                        <a:solidFill>
                          <a:schemeClr val="tx1"/>
                        </a:solidFill>
                      </a:endParaRPr>
                    </a:p>
                  </a:txBody>
                  <a:tcPr anchor="ctr"/>
                </a:tc>
                <a:tc>
                  <a:txBody>
                    <a:bodyPr/>
                    <a:lstStyle/>
                    <a:p>
                      <a:pPr algn="ctr"/>
                      <a:r>
                        <a:rPr kumimoji="1" lang="ja-JP" altLang="en-US" sz="2000" dirty="0">
                          <a:solidFill>
                            <a:schemeClr val="tx1"/>
                          </a:solidFill>
                        </a:rPr>
                        <a:t>販売額増加額</a:t>
                      </a:r>
                      <a:endParaRPr kumimoji="1" lang="en-US" altLang="ja-JP" sz="2000" dirty="0">
                        <a:solidFill>
                          <a:schemeClr val="tx1"/>
                        </a:solidFill>
                      </a:endParaRPr>
                    </a:p>
                    <a:p>
                      <a:pPr algn="ctr"/>
                      <a:r>
                        <a:rPr kumimoji="1" lang="en-US" altLang="ja-JP" sz="2000" dirty="0">
                          <a:solidFill>
                            <a:schemeClr val="tx1"/>
                          </a:solidFill>
                        </a:rPr>
                        <a:t>(R6-R3)</a:t>
                      </a:r>
                      <a:endParaRPr kumimoji="1" lang="ja-JP" altLang="en-US" sz="2000" dirty="0">
                        <a:solidFill>
                          <a:schemeClr val="tx1"/>
                        </a:solidFill>
                      </a:endParaRPr>
                    </a:p>
                  </a:txBody>
                  <a:tcPr/>
                </a:tc>
                <a:tc>
                  <a:txBody>
                    <a:bodyPr/>
                    <a:lstStyle/>
                    <a:p>
                      <a:pPr algn="ctr"/>
                      <a:r>
                        <a:rPr kumimoji="1" lang="ja-JP" altLang="en-US" sz="2000" dirty="0">
                          <a:solidFill>
                            <a:schemeClr val="tx1"/>
                          </a:solidFill>
                        </a:rPr>
                        <a:t>農業者当たりの増減額</a:t>
                      </a:r>
                    </a:p>
                  </a:txBody>
                  <a:tcPr/>
                </a:tc>
                <a:tc>
                  <a:txBody>
                    <a:bodyPr/>
                    <a:lstStyle/>
                    <a:p>
                      <a:pPr algn="ctr"/>
                      <a:r>
                        <a:rPr kumimoji="1" lang="ja-JP" altLang="en-US" sz="2000" dirty="0">
                          <a:solidFill>
                            <a:schemeClr val="tx1"/>
                          </a:solidFill>
                        </a:rPr>
                        <a:t>農業者当たりの</a:t>
                      </a:r>
                      <a:r>
                        <a:rPr kumimoji="1" lang="en-US" altLang="ja-JP" sz="2000" dirty="0">
                          <a:solidFill>
                            <a:schemeClr val="tx1"/>
                          </a:solidFill>
                        </a:rPr>
                        <a:t>R5</a:t>
                      </a:r>
                      <a:r>
                        <a:rPr kumimoji="1" lang="ja-JP" altLang="en-US" sz="2000" dirty="0">
                          <a:solidFill>
                            <a:schemeClr val="tx1"/>
                          </a:solidFill>
                        </a:rPr>
                        <a:t>からの増減額</a:t>
                      </a:r>
                    </a:p>
                  </a:txBody>
                  <a:tcPr/>
                </a:tc>
                <a:extLst>
                  <a:ext uri="{0D108BD9-81ED-4DB2-BD59-A6C34878D82A}">
                    <a16:rowId xmlns:a16="http://schemas.microsoft.com/office/drawing/2014/main" val="4025770693"/>
                  </a:ext>
                </a:extLst>
              </a:tr>
              <a:tr h="370840">
                <a:tc>
                  <a:txBody>
                    <a:bodyPr/>
                    <a:lstStyle/>
                    <a:p>
                      <a:pPr algn="ctr"/>
                      <a:r>
                        <a:rPr kumimoji="1" lang="ja-JP" altLang="en-US" sz="2000" dirty="0"/>
                        <a:t>北部</a:t>
                      </a:r>
                    </a:p>
                  </a:txBody>
                  <a:tcPr/>
                </a:tc>
                <a:tc>
                  <a:txBody>
                    <a:bodyPr/>
                    <a:lstStyle/>
                    <a:p>
                      <a:pPr algn="ctr"/>
                      <a:r>
                        <a:rPr kumimoji="1" lang="en-US" altLang="ja-JP" sz="2000" dirty="0"/>
                        <a:t>11</a:t>
                      </a:r>
                      <a:r>
                        <a:rPr kumimoji="1" lang="ja-JP" altLang="en-US" sz="2000" dirty="0"/>
                        <a:t>名</a:t>
                      </a:r>
                    </a:p>
                  </a:txBody>
                  <a:tcPr/>
                </a:tc>
                <a:tc>
                  <a:txBody>
                    <a:bodyPr/>
                    <a:lstStyle/>
                    <a:p>
                      <a:pPr algn="r"/>
                      <a:r>
                        <a:rPr kumimoji="1" lang="en-US" altLang="ja-JP" sz="2000" dirty="0"/>
                        <a:t>2,820</a:t>
                      </a:r>
                      <a:r>
                        <a:rPr kumimoji="1" lang="ja-JP" altLang="en-US" sz="2000" dirty="0"/>
                        <a:t>万円</a:t>
                      </a:r>
                    </a:p>
                  </a:txBody>
                  <a:tcPr/>
                </a:tc>
                <a:tc>
                  <a:txBody>
                    <a:bodyPr/>
                    <a:lstStyle/>
                    <a:p>
                      <a:pPr algn="r"/>
                      <a:r>
                        <a:rPr kumimoji="1" lang="en-US" altLang="ja-JP" sz="2000" dirty="0">
                          <a:solidFill>
                            <a:schemeClr val="tx1"/>
                          </a:solidFill>
                        </a:rPr>
                        <a:t>256</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p>
                  </a:txBody>
                  <a:tcPr/>
                </a:tc>
                <a:tc>
                  <a:txBody>
                    <a:bodyPr/>
                    <a:lstStyle/>
                    <a:p>
                      <a:pPr algn="r"/>
                      <a:r>
                        <a:rPr kumimoji="1" lang="ja-JP" altLang="en-US" sz="2000" dirty="0">
                          <a:solidFill>
                            <a:srgbClr val="FF0000"/>
                          </a:solidFill>
                        </a:rPr>
                        <a:t>▲</a:t>
                      </a:r>
                      <a:r>
                        <a:rPr kumimoji="1" lang="en-US" altLang="ja-JP" sz="2000" dirty="0">
                          <a:solidFill>
                            <a:srgbClr val="FF0000"/>
                          </a:solidFill>
                        </a:rPr>
                        <a:t>7</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4129899030"/>
                  </a:ext>
                </a:extLst>
              </a:tr>
              <a:tr h="370840">
                <a:tc>
                  <a:txBody>
                    <a:bodyPr/>
                    <a:lstStyle/>
                    <a:p>
                      <a:pPr algn="ctr"/>
                      <a:r>
                        <a:rPr kumimoji="1" lang="ja-JP" altLang="en-US" sz="2000" dirty="0"/>
                        <a:t>中部</a:t>
                      </a:r>
                    </a:p>
                  </a:txBody>
                  <a:tcPr/>
                </a:tc>
                <a:tc>
                  <a:txBody>
                    <a:bodyPr/>
                    <a:lstStyle/>
                    <a:p>
                      <a:pPr algn="ctr"/>
                      <a:r>
                        <a:rPr kumimoji="1" lang="en-US" altLang="ja-JP" sz="2000" dirty="0"/>
                        <a:t>35</a:t>
                      </a:r>
                      <a:r>
                        <a:rPr kumimoji="1" lang="ja-JP" altLang="en-US" sz="2000" dirty="0"/>
                        <a:t>名</a:t>
                      </a:r>
                    </a:p>
                  </a:txBody>
                  <a:tcPr/>
                </a:tc>
                <a:tc>
                  <a:txBody>
                    <a:bodyPr/>
                    <a:lstStyle/>
                    <a:p>
                      <a:pPr algn="r"/>
                      <a:r>
                        <a:rPr kumimoji="1" lang="en-US" altLang="ja-JP" sz="2000" dirty="0"/>
                        <a:t>1</a:t>
                      </a:r>
                      <a:r>
                        <a:rPr kumimoji="1" lang="ja-JP" altLang="en-US" sz="2000" dirty="0"/>
                        <a:t>億</a:t>
                      </a:r>
                      <a:r>
                        <a:rPr kumimoji="1" lang="en-US" altLang="ja-JP" sz="2000" dirty="0"/>
                        <a:t>9,173</a:t>
                      </a:r>
                      <a:r>
                        <a:rPr kumimoji="1" lang="ja-JP" altLang="en-US" sz="2000" dirty="0"/>
                        <a:t>万円</a:t>
                      </a:r>
                    </a:p>
                  </a:txBody>
                  <a:tcPr/>
                </a:tc>
                <a:tc>
                  <a:txBody>
                    <a:bodyPr/>
                    <a:lstStyle/>
                    <a:p>
                      <a:pPr algn="r"/>
                      <a:r>
                        <a:rPr kumimoji="1" lang="en-US" altLang="ja-JP" sz="2000" dirty="0">
                          <a:solidFill>
                            <a:schemeClr val="tx1"/>
                          </a:solidFill>
                        </a:rPr>
                        <a:t>548</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p>
                  </a:txBody>
                  <a:tcPr/>
                </a:tc>
                <a:tc>
                  <a:txBody>
                    <a:bodyPr/>
                    <a:lstStyle/>
                    <a:p>
                      <a:pPr algn="r"/>
                      <a:r>
                        <a:rPr kumimoji="1" lang="en-US" altLang="ja-JP" sz="2000" dirty="0">
                          <a:solidFill>
                            <a:srgbClr val="FF0000"/>
                          </a:solidFill>
                        </a:rPr>
                        <a:t>+295</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1707865191"/>
                  </a:ext>
                </a:extLst>
              </a:tr>
              <a:tr h="370840">
                <a:tc>
                  <a:txBody>
                    <a:bodyPr/>
                    <a:lstStyle/>
                    <a:p>
                      <a:pPr algn="ctr"/>
                      <a:r>
                        <a:rPr kumimoji="1" lang="ja-JP" altLang="en-US" sz="2000" dirty="0"/>
                        <a:t>南河内</a:t>
                      </a:r>
                    </a:p>
                  </a:txBody>
                  <a:tcPr/>
                </a:tc>
                <a:tc>
                  <a:txBody>
                    <a:bodyPr/>
                    <a:lstStyle/>
                    <a:p>
                      <a:pPr algn="ctr"/>
                      <a:r>
                        <a:rPr kumimoji="1" lang="en-US" altLang="ja-JP" sz="2000" dirty="0"/>
                        <a:t>35</a:t>
                      </a:r>
                      <a:r>
                        <a:rPr kumimoji="1" lang="ja-JP" altLang="en-US" sz="2000" dirty="0"/>
                        <a:t>名</a:t>
                      </a:r>
                    </a:p>
                  </a:txBody>
                  <a:tcPr/>
                </a:tc>
                <a:tc>
                  <a:txBody>
                    <a:bodyPr/>
                    <a:lstStyle/>
                    <a:p>
                      <a:pPr algn="r"/>
                      <a:r>
                        <a:rPr kumimoji="1" lang="en-US" altLang="ja-JP" sz="2000" dirty="0"/>
                        <a:t>1</a:t>
                      </a:r>
                      <a:r>
                        <a:rPr kumimoji="1" lang="ja-JP" altLang="en-US" sz="2000" dirty="0"/>
                        <a:t>億</a:t>
                      </a:r>
                      <a:r>
                        <a:rPr kumimoji="1" lang="en-US" altLang="ja-JP" sz="2000" dirty="0"/>
                        <a:t>5,319</a:t>
                      </a:r>
                      <a:r>
                        <a:rPr kumimoji="1" lang="ja-JP" altLang="en-US" sz="2000" dirty="0"/>
                        <a:t>万円</a:t>
                      </a:r>
                    </a:p>
                  </a:txBody>
                  <a:tcPr/>
                </a:tc>
                <a:tc>
                  <a:txBody>
                    <a:bodyPr/>
                    <a:lstStyle/>
                    <a:p>
                      <a:pPr algn="r"/>
                      <a:r>
                        <a:rPr kumimoji="1" lang="en-US" altLang="ja-JP" sz="2000" dirty="0">
                          <a:solidFill>
                            <a:schemeClr val="tx1"/>
                          </a:solidFill>
                        </a:rPr>
                        <a:t>438</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p>
                  </a:txBody>
                  <a:tcPr/>
                </a:tc>
                <a:tc>
                  <a:txBody>
                    <a:bodyPr/>
                    <a:lstStyle/>
                    <a:p>
                      <a:pPr algn="r"/>
                      <a:r>
                        <a:rPr kumimoji="1" lang="en-US" altLang="ja-JP" sz="2000" dirty="0">
                          <a:solidFill>
                            <a:srgbClr val="FF0000"/>
                          </a:solidFill>
                        </a:rPr>
                        <a:t>+178</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3977654168"/>
                  </a:ext>
                </a:extLst>
              </a:tr>
              <a:tr h="370840">
                <a:tc>
                  <a:txBody>
                    <a:bodyPr/>
                    <a:lstStyle/>
                    <a:p>
                      <a:pPr algn="ctr"/>
                      <a:r>
                        <a:rPr kumimoji="1" lang="ja-JP" altLang="en-US" sz="2000" dirty="0"/>
                        <a:t>泉州</a:t>
                      </a:r>
                    </a:p>
                  </a:txBody>
                  <a:tcPr/>
                </a:tc>
                <a:tc>
                  <a:txBody>
                    <a:bodyPr/>
                    <a:lstStyle/>
                    <a:p>
                      <a:pPr algn="ctr"/>
                      <a:r>
                        <a:rPr kumimoji="1" lang="en-US" altLang="ja-JP" sz="2000" dirty="0"/>
                        <a:t>48</a:t>
                      </a:r>
                      <a:r>
                        <a:rPr kumimoji="1" lang="ja-JP" altLang="en-US" sz="2000" dirty="0"/>
                        <a:t>名</a:t>
                      </a:r>
                    </a:p>
                  </a:txBody>
                  <a:tcPr/>
                </a:tc>
                <a:tc>
                  <a:txBody>
                    <a:bodyPr/>
                    <a:lstStyle/>
                    <a:p>
                      <a:pPr algn="r"/>
                      <a:r>
                        <a:rPr kumimoji="1" lang="en-US" altLang="ja-JP" sz="2000" dirty="0"/>
                        <a:t>1</a:t>
                      </a:r>
                      <a:r>
                        <a:rPr kumimoji="1" lang="ja-JP" altLang="en-US" sz="2000" dirty="0"/>
                        <a:t>億</a:t>
                      </a:r>
                      <a:r>
                        <a:rPr kumimoji="1" lang="en-US" altLang="ja-JP" sz="2000" dirty="0"/>
                        <a:t>9,094</a:t>
                      </a:r>
                      <a:r>
                        <a:rPr kumimoji="1" lang="ja-JP" altLang="en-US" sz="2000" dirty="0"/>
                        <a:t>万円</a:t>
                      </a:r>
                    </a:p>
                  </a:txBody>
                  <a:tcPr/>
                </a:tc>
                <a:tc>
                  <a:txBody>
                    <a:bodyPr/>
                    <a:lstStyle/>
                    <a:p>
                      <a:pPr algn="r"/>
                      <a:r>
                        <a:rPr kumimoji="1" lang="en-US" altLang="ja-JP" sz="2000" dirty="0">
                          <a:solidFill>
                            <a:schemeClr val="tx1"/>
                          </a:solidFill>
                        </a:rPr>
                        <a:t>398</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p>
                  </a:txBody>
                  <a:tcPr/>
                </a:tc>
                <a:tc>
                  <a:txBody>
                    <a:bodyPr/>
                    <a:lstStyle/>
                    <a:p>
                      <a:pPr algn="r"/>
                      <a:r>
                        <a:rPr kumimoji="1" lang="en-US" altLang="ja-JP" sz="2000" dirty="0">
                          <a:solidFill>
                            <a:srgbClr val="FF0000"/>
                          </a:solidFill>
                        </a:rPr>
                        <a:t>+201</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2640422028"/>
                  </a:ext>
                </a:extLst>
              </a:tr>
              <a:tr h="370840">
                <a:tc>
                  <a:txBody>
                    <a:bodyPr/>
                    <a:lstStyle/>
                    <a:p>
                      <a:pPr algn="ctr"/>
                      <a:r>
                        <a:rPr kumimoji="1" lang="ja-JP" altLang="en-US" sz="2000" dirty="0"/>
                        <a:t>合計</a:t>
                      </a:r>
                    </a:p>
                  </a:txBody>
                  <a:tcPr/>
                </a:tc>
                <a:tc>
                  <a:txBody>
                    <a:bodyPr/>
                    <a:lstStyle/>
                    <a:p>
                      <a:pPr algn="ctr"/>
                      <a:r>
                        <a:rPr kumimoji="1" lang="en-US" altLang="ja-JP" sz="2000" dirty="0"/>
                        <a:t>129</a:t>
                      </a:r>
                      <a:r>
                        <a:rPr kumimoji="1" lang="ja-JP" altLang="en-US" sz="2000" dirty="0"/>
                        <a:t>名</a:t>
                      </a:r>
                    </a:p>
                  </a:txBody>
                  <a:tcPr/>
                </a:tc>
                <a:tc>
                  <a:txBody>
                    <a:bodyPr/>
                    <a:lstStyle/>
                    <a:p>
                      <a:pPr algn="r"/>
                      <a:r>
                        <a:rPr kumimoji="1" lang="en-US" altLang="ja-JP" sz="2000" dirty="0"/>
                        <a:t>5</a:t>
                      </a:r>
                      <a:r>
                        <a:rPr kumimoji="1" lang="ja-JP" altLang="en-US" sz="2000" dirty="0"/>
                        <a:t>億</a:t>
                      </a:r>
                      <a:r>
                        <a:rPr kumimoji="1" lang="en-US" altLang="ja-JP" sz="2000" dirty="0"/>
                        <a:t>6,406</a:t>
                      </a:r>
                      <a:r>
                        <a:rPr kumimoji="1" lang="ja-JP" altLang="en-US" sz="2000" dirty="0"/>
                        <a:t>万円</a:t>
                      </a:r>
                    </a:p>
                  </a:txBody>
                  <a:tcPr/>
                </a:tc>
                <a:tc>
                  <a:txBody>
                    <a:bodyPr/>
                    <a:lstStyle/>
                    <a:p>
                      <a:pPr algn="r"/>
                      <a:r>
                        <a:rPr kumimoji="1" lang="en-US" altLang="ja-JP" sz="2000" dirty="0">
                          <a:solidFill>
                            <a:schemeClr val="tx1"/>
                          </a:solidFill>
                        </a:rPr>
                        <a:t>437</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p>
                  </a:txBody>
                  <a:tcPr/>
                </a:tc>
                <a:tc>
                  <a:txBody>
                    <a:bodyPr/>
                    <a:lstStyle/>
                    <a:p>
                      <a:pPr algn="r"/>
                      <a:r>
                        <a:rPr kumimoji="1" lang="en-US" altLang="ja-JP" sz="2000" dirty="0">
                          <a:solidFill>
                            <a:srgbClr val="FF0000"/>
                          </a:solidFill>
                        </a:rPr>
                        <a:t>+202</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261256" y="3361961"/>
            <a:ext cx="4027940" cy="3051454"/>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395522" y="3514486"/>
            <a:ext cx="3734480" cy="2550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経営強化コンサルプロジェクト事業</a:t>
            </a:r>
          </a:p>
        </p:txBody>
      </p:sp>
      <p:sp>
        <p:nvSpPr>
          <p:cNvPr id="12" name="テキスト ボックス 11">
            <a:extLst>
              <a:ext uri="{FF2B5EF4-FFF2-40B4-BE49-F238E27FC236}">
                <a16:creationId xmlns:a16="http://schemas.microsoft.com/office/drawing/2014/main" id="{8C8CE863-DCB0-446B-AD93-648E8F7D8A1B}"/>
              </a:ext>
            </a:extLst>
          </p:cNvPr>
          <p:cNvSpPr txBox="1"/>
          <p:nvPr/>
        </p:nvSpPr>
        <p:spPr>
          <a:xfrm>
            <a:off x="261256" y="3773319"/>
            <a:ext cx="3927596" cy="830997"/>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農業者へ専門家を派遣し、普及指導員との個別指導で経営課題を解決し販売額向上を支援</a:t>
            </a:r>
            <a:endParaRPr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39FDAFB7-C692-4A42-A6E6-8F84FD83547B}"/>
              </a:ext>
            </a:extLst>
          </p:cNvPr>
          <p:cNvSpPr txBox="1"/>
          <p:nvPr/>
        </p:nvSpPr>
        <p:spPr>
          <a:xfrm>
            <a:off x="261256" y="4777720"/>
            <a:ext cx="3668671" cy="1661993"/>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【R6</a:t>
            </a:r>
            <a:r>
              <a:rPr lang="ja-JP" altLang="en-US" sz="1600" dirty="0">
                <a:latin typeface="ＭＳ Ｐゴシック" panose="020B0600070205080204" pitchFamily="50" charset="-128"/>
                <a:ea typeface="ＭＳ Ｐゴシック" panose="020B0600070205080204" pitchFamily="50" charset="-128"/>
              </a:rPr>
              <a:t>派遣内容</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　　</a:t>
            </a:r>
            <a:r>
              <a:rPr lang="en-US" altLang="ja-JP" sz="1600" dirty="0">
                <a:latin typeface="ＭＳ Ｐゴシック" panose="020B0600070205080204" pitchFamily="50" charset="-128"/>
                <a:ea typeface="ＭＳ Ｐゴシック" panose="020B0600070205080204" pitchFamily="50" charset="-128"/>
              </a:rPr>
              <a:t>45</a:t>
            </a:r>
            <a:r>
              <a:rPr lang="ja-JP" altLang="en-US" sz="1600" dirty="0">
                <a:latin typeface="ＭＳ Ｐゴシック" panose="020B0600070205080204" pitchFamily="50" charset="-128"/>
                <a:ea typeface="ＭＳ Ｐゴシック" panose="020B0600070205080204" pitchFamily="50" charset="-128"/>
              </a:rPr>
              <a:t>者（うち新規</a:t>
            </a:r>
            <a:r>
              <a:rPr lang="en-US" altLang="ja-JP" sz="1600" dirty="0">
                <a:latin typeface="ＭＳ Ｐゴシック" panose="020B0600070205080204" pitchFamily="50" charset="-128"/>
                <a:ea typeface="ＭＳ Ｐゴシック" panose="020B0600070205080204" pitchFamily="50" charset="-128"/>
              </a:rPr>
              <a:t>22</a:t>
            </a:r>
            <a:r>
              <a:rPr lang="ja-JP" altLang="en-US" sz="1600" dirty="0">
                <a:latin typeface="ＭＳ Ｐゴシック" panose="020B0600070205080204" pitchFamily="50" charset="-128"/>
                <a:ea typeface="ＭＳ Ｐゴシック" panose="020B0600070205080204" pitchFamily="50" charset="-128"/>
              </a:rPr>
              <a:t>者）</a:t>
            </a:r>
            <a:endParaRPr lang="en-US" altLang="ja-JP" sz="1600" dirty="0">
              <a:latin typeface="ＭＳ Ｐゴシック" panose="020B0600070205080204" pitchFamily="50" charset="-128"/>
              <a:ea typeface="ＭＳ Ｐゴシック" panose="020B0600070205080204" pitchFamily="50" charset="-128"/>
            </a:endParaRPr>
          </a:p>
          <a:p>
            <a:endParaRPr lang="en-US" altLang="ja-JP" sz="800" dirty="0">
              <a:latin typeface="ＭＳ Ｐゴシック" panose="020B0600070205080204" pitchFamily="50" charset="-128"/>
              <a:ea typeface="ＭＳ Ｐゴシック" panose="020B0600070205080204" pitchFamily="50" charset="-128"/>
            </a:endParaRPr>
          </a:p>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指導内容</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・規模拡大に向けた経営計画の作成</a:t>
            </a:r>
          </a:p>
          <a:p>
            <a:r>
              <a:rPr lang="ja-JP" altLang="en-US" sz="1600" dirty="0">
                <a:latin typeface="ＭＳ Ｐゴシック" panose="020B0600070205080204" pitchFamily="50" charset="-128"/>
                <a:ea typeface="ＭＳ Ｐゴシック" panose="020B0600070205080204" pitchFamily="50" charset="-128"/>
              </a:rPr>
              <a:t>・常時雇用確保のための環境整備　ほか</a:t>
            </a:r>
          </a:p>
          <a:p>
            <a:endParaRPr lang="ja-JP" altLang="en-US" sz="1400" dirty="0">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pic>
        <p:nvPicPr>
          <p:cNvPr id="16" name="図 15">
            <a:extLst>
              <a:ext uri="{FF2B5EF4-FFF2-40B4-BE49-F238E27FC236}">
                <a16:creationId xmlns:a16="http://schemas.microsoft.com/office/drawing/2014/main" id="{F1F38FA5-FB9F-4A67-86E1-93E1F7E767C0}"/>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2349275" y="4550664"/>
            <a:ext cx="1839577" cy="1095248"/>
          </a:xfrm>
          <a:prstGeom prst="rect">
            <a:avLst/>
          </a:prstGeom>
          <a:noFill/>
          <a:ln>
            <a:noFill/>
          </a:ln>
        </p:spPr>
      </p:pic>
      <p:sp>
        <p:nvSpPr>
          <p:cNvPr id="18" name="テキスト ボックス 17">
            <a:extLst>
              <a:ext uri="{FF2B5EF4-FFF2-40B4-BE49-F238E27FC236}">
                <a16:creationId xmlns:a16="http://schemas.microsoft.com/office/drawing/2014/main" id="{46866134-523E-4F17-8005-A4C5F3D67204}"/>
              </a:ext>
            </a:extLst>
          </p:cNvPr>
          <p:cNvSpPr txBox="1"/>
          <p:nvPr/>
        </p:nvSpPr>
        <p:spPr>
          <a:xfrm>
            <a:off x="4352650" y="3280546"/>
            <a:ext cx="2572583"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【R6</a:t>
            </a:r>
            <a:r>
              <a:rPr lang="ja-JP" altLang="en-US" sz="1600" dirty="0">
                <a:latin typeface="ＭＳ Ｐゴシック" panose="020B0600070205080204" pitchFamily="50" charset="-128"/>
                <a:ea typeface="ＭＳ Ｐゴシック" panose="020B0600070205080204" pitchFamily="50" charset="-128"/>
              </a:rPr>
              <a:t>実績：地域ごとの内訳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BE630729-DCEF-4A78-AC7B-21B8383581CE}"/>
              </a:ext>
            </a:extLst>
          </p:cNvPr>
          <p:cNvSpPr>
            <a:spLocks noGrp="1"/>
          </p:cNvSpPr>
          <p:nvPr>
            <p:ph type="sldNum" sz="quarter" idx="12"/>
          </p:nvPr>
        </p:nvSpPr>
        <p:spPr/>
        <p:txBody>
          <a:bodyPr/>
          <a:lstStyle/>
          <a:p>
            <a:fld id="{C6678B24-D225-48CB-84C5-697AA65AEC0C}" type="slidenum">
              <a:rPr kumimoji="1" lang="ja-JP" altLang="en-US" smtClean="0"/>
              <a:t>2</a:t>
            </a:fld>
            <a:endParaRPr kumimoji="1" lang="ja-JP" altLang="en-US"/>
          </a:p>
        </p:txBody>
      </p:sp>
    </p:spTree>
    <p:extLst>
      <p:ext uri="{BB962C8B-B14F-4D97-AF65-F5344CB8AC3E}">
        <p14:creationId xmlns:p14="http://schemas.microsoft.com/office/powerpoint/2010/main" val="2744942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◆取組の分析（きくな）</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20</a:t>
            </a:fld>
            <a:endParaRPr kumimoji="1" lang="ja-JP" altLang="en-US"/>
          </a:p>
        </p:txBody>
      </p:sp>
      <p:pic>
        <p:nvPicPr>
          <p:cNvPr id="24" name="図 23">
            <a:extLst>
              <a:ext uri="{FF2B5EF4-FFF2-40B4-BE49-F238E27FC236}">
                <a16:creationId xmlns:a16="http://schemas.microsoft.com/office/drawing/2014/main" id="{91415754-FADA-45E7-9744-9DE79AF73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986" y="635285"/>
            <a:ext cx="1011787" cy="855592"/>
          </a:xfrm>
          <a:prstGeom prst="rect">
            <a:avLst/>
          </a:prstGeom>
        </p:spPr>
      </p:pic>
      <p:sp>
        <p:nvSpPr>
          <p:cNvPr id="12" name="テキスト ボックス 11">
            <a:extLst>
              <a:ext uri="{FF2B5EF4-FFF2-40B4-BE49-F238E27FC236}">
                <a16:creationId xmlns:a16="http://schemas.microsoft.com/office/drawing/2014/main" id="{32B45139-58FA-4316-A574-384DF2D9224D}"/>
              </a:ext>
            </a:extLst>
          </p:cNvPr>
          <p:cNvSpPr txBox="1"/>
          <p:nvPr/>
        </p:nvSpPr>
        <p:spPr>
          <a:xfrm>
            <a:off x="443345" y="1637019"/>
            <a:ext cx="3638461"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dirty="0">
                <a:solidFill>
                  <a:prstClr val="black"/>
                </a:solidFill>
                <a:latin typeface="Calibri" panose="020F0502020204030204"/>
                <a:ea typeface="ＭＳ Ｐゴシック" panose="020B0600070205080204" pitchFamily="50" charset="-128"/>
              </a:rPr>
              <a:t>JA</a:t>
            </a:r>
            <a:r>
              <a:rPr kumimoji="1" lang="ja-JP" altLang="en-US" sz="2000" b="1" dirty="0">
                <a:solidFill>
                  <a:prstClr val="black"/>
                </a:solidFill>
                <a:latin typeface="Calibri" panose="020F0502020204030204"/>
                <a:ea typeface="ＭＳ Ｐゴシック" panose="020B0600070205080204" pitchFamily="50" charset="-128"/>
              </a:rPr>
              <a:t>いずみのでの販売額増要因</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3" name="表 8">
            <a:extLst>
              <a:ext uri="{FF2B5EF4-FFF2-40B4-BE49-F238E27FC236}">
                <a16:creationId xmlns:a16="http://schemas.microsoft.com/office/drawing/2014/main" id="{60B99373-116E-4DC6-89A1-90D54928C23F}"/>
              </a:ext>
            </a:extLst>
          </p:cNvPr>
          <p:cNvGraphicFramePr>
            <a:graphicFrameLocks noGrp="1"/>
          </p:cNvGraphicFramePr>
          <p:nvPr>
            <p:extLst>
              <p:ext uri="{D42A27DB-BD31-4B8C-83A1-F6EECF244321}">
                <p14:modId xmlns:p14="http://schemas.microsoft.com/office/powerpoint/2010/main" val="3733849210"/>
              </p:ext>
            </p:extLst>
          </p:nvPr>
        </p:nvGraphicFramePr>
        <p:xfrm>
          <a:off x="443345" y="2365295"/>
          <a:ext cx="4486680" cy="1112520"/>
        </p:xfrm>
        <a:graphic>
          <a:graphicData uri="http://schemas.openxmlformats.org/drawingml/2006/table">
            <a:tbl>
              <a:tblPr firstRow="1" bandRow="1">
                <a:tableStyleId>{5C22544A-7EE6-4342-B048-85BDC9FD1C3A}</a:tableStyleId>
              </a:tblPr>
              <a:tblGrid>
                <a:gridCol w="1495560">
                  <a:extLst>
                    <a:ext uri="{9D8B030D-6E8A-4147-A177-3AD203B41FA5}">
                      <a16:colId xmlns:a16="http://schemas.microsoft.com/office/drawing/2014/main" val="2516932643"/>
                    </a:ext>
                  </a:extLst>
                </a:gridCol>
                <a:gridCol w="1495560">
                  <a:extLst>
                    <a:ext uri="{9D8B030D-6E8A-4147-A177-3AD203B41FA5}">
                      <a16:colId xmlns:a16="http://schemas.microsoft.com/office/drawing/2014/main" val="3222460766"/>
                    </a:ext>
                  </a:extLst>
                </a:gridCol>
                <a:gridCol w="1495560">
                  <a:extLst>
                    <a:ext uri="{9D8B030D-6E8A-4147-A177-3AD203B41FA5}">
                      <a16:colId xmlns:a16="http://schemas.microsoft.com/office/drawing/2014/main" val="3549581320"/>
                    </a:ext>
                  </a:extLst>
                </a:gridCol>
              </a:tblGrid>
              <a:tr h="370840">
                <a:tc>
                  <a:txBody>
                    <a:bodyPr/>
                    <a:lstStyle/>
                    <a:p>
                      <a:pPr algn="ctr"/>
                      <a:r>
                        <a:rPr kumimoji="1" lang="en-US" altLang="ja-JP" sz="1800" dirty="0"/>
                        <a:t>JA</a:t>
                      </a:r>
                      <a:r>
                        <a:rPr kumimoji="1" lang="ja-JP" altLang="en-US" sz="1800" dirty="0"/>
                        <a:t>いずみの</a:t>
                      </a:r>
                    </a:p>
                  </a:txBody>
                  <a:tcPr/>
                </a:tc>
                <a:tc>
                  <a:txBody>
                    <a:bodyPr/>
                    <a:lstStyle/>
                    <a:p>
                      <a:pPr algn="ctr"/>
                      <a:r>
                        <a:rPr kumimoji="1" lang="en-US" altLang="ja-JP" sz="1800" dirty="0"/>
                        <a:t>R5</a:t>
                      </a:r>
                      <a:endParaRPr kumimoji="1" lang="ja-JP" altLang="en-US" sz="1800" dirty="0"/>
                    </a:p>
                  </a:txBody>
                  <a:tcPr/>
                </a:tc>
                <a:tc>
                  <a:txBody>
                    <a:bodyPr/>
                    <a:lstStyle/>
                    <a:p>
                      <a:pPr algn="ctr"/>
                      <a:r>
                        <a:rPr kumimoji="1" lang="en-US" altLang="ja-JP" sz="1800" dirty="0"/>
                        <a:t>R6</a:t>
                      </a:r>
                      <a:endParaRPr kumimoji="1" lang="ja-JP" altLang="en-US" sz="1800" dirty="0"/>
                    </a:p>
                  </a:txBody>
                  <a:tcPr/>
                </a:tc>
                <a:extLst>
                  <a:ext uri="{0D108BD9-81ED-4DB2-BD59-A6C34878D82A}">
                    <a16:rowId xmlns:a16="http://schemas.microsoft.com/office/drawing/2014/main" val="3322089419"/>
                  </a:ext>
                </a:extLst>
              </a:tr>
              <a:tr h="370840">
                <a:tc>
                  <a:txBody>
                    <a:bodyPr/>
                    <a:lstStyle/>
                    <a:p>
                      <a:pPr algn="ctr"/>
                      <a:r>
                        <a:rPr kumimoji="1" lang="ja-JP" altLang="en-US" sz="1800" dirty="0"/>
                        <a:t>出荷量（袋）</a:t>
                      </a:r>
                      <a:endParaRPr kumimoji="1" lang="en-US" altLang="ja-JP" sz="1800" dirty="0"/>
                    </a:p>
                  </a:txBody>
                  <a:tcPr/>
                </a:tc>
                <a:tc>
                  <a:txBody>
                    <a:bodyPr/>
                    <a:lstStyle/>
                    <a:p>
                      <a:pPr algn="ct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rPr>
                        <a:t>1,948,489 </a:t>
                      </a:r>
                    </a:p>
                  </a:txBody>
                  <a:tcPr marL="6350" marR="6350" marT="6350" marB="0" anchor="ctr"/>
                </a:tc>
                <a:tc>
                  <a:txBody>
                    <a:bodyPr/>
                    <a:lstStyle/>
                    <a:p>
                      <a:pPr algn="ctr" fontAlgn="ctr"/>
                      <a:r>
                        <a:rPr lang="en-US" altLang="ja-JP" sz="1800" b="0" i="0" u="none" strike="noStrike" dirty="0">
                          <a:solidFill>
                            <a:srgbClr val="000000"/>
                          </a:solidFill>
                          <a:effectLst/>
                          <a:latin typeface="Meiryo UI" panose="020B0604030504040204" pitchFamily="50" charset="-128"/>
                          <a:ea typeface="Meiryo UI" panose="020B0604030504040204" pitchFamily="50" charset="-128"/>
                        </a:rPr>
                        <a:t>1,862,302 </a:t>
                      </a:r>
                    </a:p>
                  </a:txBody>
                  <a:tcPr marL="6350" marR="6350" marT="6350" marB="0" anchor="ctr"/>
                </a:tc>
                <a:extLst>
                  <a:ext uri="{0D108BD9-81ED-4DB2-BD59-A6C34878D82A}">
                    <a16:rowId xmlns:a16="http://schemas.microsoft.com/office/drawing/2014/main" val="1951079095"/>
                  </a:ext>
                </a:extLst>
              </a:tr>
              <a:tr h="370840">
                <a:tc>
                  <a:txBody>
                    <a:bodyPr/>
                    <a:lstStyle/>
                    <a:p>
                      <a:pPr algn="ctr"/>
                      <a:r>
                        <a:rPr kumimoji="1" lang="ja-JP" altLang="en-US" sz="1800" dirty="0"/>
                        <a:t>袋単価（円）</a:t>
                      </a:r>
                    </a:p>
                  </a:txBody>
                  <a:tcPr/>
                </a:tc>
                <a:tc>
                  <a:txBody>
                    <a:bodyPr/>
                    <a:lstStyle/>
                    <a:p>
                      <a:pPr algn="ctr" fontAlgn="ctr"/>
                      <a:r>
                        <a:rPr lang="en-US" altLang="ja-JP" sz="1800" b="0" i="0" u="none" strike="noStrike" dirty="0">
                          <a:solidFill>
                            <a:srgbClr val="000000"/>
                          </a:solidFill>
                          <a:effectLst/>
                          <a:latin typeface="Meiryo UI" panose="020B0604030504040204" pitchFamily="50" charset="-128"/>
                          <a:ea typeface="Meiryo UI" panose="020B0604030504040204" pitchFamily="50" charset="-128"/>
                        </a:rPr>
                        <a:t>93 </a:t>
                      </a:r>
                    </a:p>
                  </a:txBody>
                  <a:tcPr marL="6350" marR="6350" marT="6350" marB="0" anchor="ctr"/>
                </a:tc>
                <a:tc>
                  <a:txBody>
                    <a:bodyPr/>
                    <a:lstStyle/>
                    <a:p>
                      <a:pPr algn="ctr" fontAlgn="ctr"/>
                      <a:r>
                        <a:rPr lang="en-US" altLang="ja-JP" sz="1800" b="0" i="0" u="none" strike="noStrike" dirty="0">
                          <a:solidFill>
                            <a:srgbClr val="000000"/>
                          </a:solidFill>
                          <a:effectLst/>
                          <a:latin typeface="Meiryo UI" panose="020B0604030504040204" pitchFamily="50" charset="-128"/>
                          <a:ea typeface="Meiryo UI" panose="020B0604030504040204" pitchFamily="50" charset="-128"/>
                        </a:rPr>
                        <a:t>109 </a:t>
                      </a:r>
                    </a:p>
                  </a:txBody>
                  <a:tcPr marL="6350" marR="6350" marT="6350" marB="0" anchor="ctr"/>
                </a:tc>
                <a:extLst>
                  <a:ext uri="{0D108BD9-81ED-4DB2-BD59-A6C34878D82A}">
                    <a16:rowId xmlns:a16="http://schemas.microsoft.com/office/drawing/2014/main" val="1558152389"/>
                  </a:ext>
                </a:extLst>
              </a:tr>
            </a:tbl>
          </a:graphicData>
        </a:graphic>
      </p:graphicFrame>
      <p:sp>
        <p:nvSpPr>
          <p:cNvPr id="14" name="テキスト ボックス 13">
            <a:extLst>
              <a:ext uri="{FF2B5EF4-FFF2-40B4-BE49-F238E27FC236}">
                <a16:creationId xmlns:a16="http://schemas.microsoft.com/office/drawing/2014/main" id="{DDB21762-7F36-4B13-B8C2-AD62F8005C1A}"/>
              </a:ext>
            </a:extLst>
          </p:cNvPr>
          <p:cNvSpPr txBox="1"/>
          <p:nvPr/>
        </p:nvSpPr>
        <p:spPr>
          <a:xfrm>
            <a:off x="443345" y="2037129"/>
            <a:ext cx="3242535"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出荷量と袋単価の増減</a:t>
            </a:r>
            <a:r>
              <a:rPr kumimoji="1" lang="en-US" altLang="ja-JP"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20C95472-9BA5-42B1-8559-24EC9BAB8213}"/>
              </a:ext>
            </a:extLst>
          </p:cNvPr>
          <p:cNvSpPr txBox="1"/>
          <p:nvPr/>
        </p:nvSpPr>
        <p:spPr>
          <a:xfrm>
            <a:off x="4882891" y="2841342"/>
            <a:ext cx="3383937"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Calibri" panose="020F0502020204030204"/>
                <a:ea typeface="ＭＳ Ｐゴシック" panose="020B0600070205080204" pitchFamily="50" charset="-128"/>
              </a:rPr>
              <a:t>→出荷量減だが、単価が向上</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6" name="図 15">
            <a:extLst>
              <a:ext uri="{FF2B5EF4-FFF2-40B4-BE49-F238E27FC236}">
                <a16:creationId xmlns:a16="http://schemas.microsoft.com/office/drawing/2014/main" id="{61280826-BEF9-478E-BD97-B897FB615547}"/>
              </a:ext>
            </a:extLst>
          </p:cNvPr>
          <p:cNvPicPr>
            <a:picLocks noChangeAspect="1"/>
          </p:cNvPicPr>
          <p:nvPr/>
        </p:nvPicPr>
        <p:blipFill>
          <a:blip r:embed="rId3"/>
          <a:stretch>
            <a:fillRect/>
          </a:stretch>
        </p:blipFill>
        <p:spPr>
          <a:xfrm>
            <a:off x="1725722" y="3715568"/>
            <a:ext cx="1921926" cy="1755171"/>
          </a:xfrm>
          <a:prstGeom prst="rect">
            <a:avLst/>
          </a:prstGeom>
        </p:spPr>
      </p:pic>
      <p:sp>
        <p:nvSpPr>
          <p:cNvPr id="18" name="テキスト ボックス 17">
            <a:extLst>
              <a:ext uri="{FF2B5EF4-FFF2-40B4-BE49-F238E27FC236}">
                <a16:creationId xmlns:a16="http://schemas.microsoft.com/office/drawing/2014/main" id="{C174F964-6655-45C5-8523-A6C9A13743F6}"/>
              </a:ext>
            </a:extLst>
          </p:cNvPr>
          <p:cNvSpPr txBox="1"/>
          <p:nvPr/>
        </p:nvSpPr>
        <p:spPr>
          <a:xfrm>
            <a:off x="270489" y="5523826"/>
            <a:ext cx="5561529"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Calibri" panose="020F0502020204030204"/>
                <a:ea typeface="ＭＳ Ｐゴシック" panose="020B0600070205080204" pitchFamily="50" charset="-128"/>
              </a:rPr>
              <a:t>PR</a:t>
            </a:r>
            <a:r>
              <a:rPr lang="ja-JP" altLang="en-US" b="1" dirty="0">
                <a:solidFill>
                  <a:prstClr val="black"/>
                </a:solidFill>
                <a:latin typeface="Calibri" panose="020F0502020204030204"/>
                <a:ea typeface="ＭＳ Ｐゴシック" panose="020B0600070205080204" pitchFamily="50" charset="-128"/>
              </a:rPr>
              <a:t>戦略を展開し、需要のピークが来る前の秋に露出増</a:t>
            </a:r>
            <a:endParaRPr kumimoji="1" lang="ja-JP" altLang="en-US"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9" name="図 18">
            <a:extLst>
              <a:ext uri="{FF2B5EF4-FFF2-40B4-BE49-F238E27FC236}">
                <a16:creationId xmlns:a16="http://schemas.microsoft.com/office/drawing/2014/main" id="{FE56E286-C847-493C-A18B-06BB0B08DB3F}"/>
              </a:ext>
            </a:extLst>
          </p:cNvPr>
          <p:cNvPicPr>
            <a:picLocks noChangeAspect="1"/>
          </p:cNvPicPr>
          <p:nvPr/>
        </p:nvPicPr>
        <p:blipFill>
          <a:blip r:embed="rId4"/>
          <a:stretch>
            <a:fillRect/>
          </a:stretch>
        </p:blipFill>
        <p:spPr>
          <a:xfrm>
            <a:off x="6497501" y="3616792"/>
            <a:ext cx="4138247" cy="1952721"/>
          </a:xfrm>
          <a:prstGeom prst="rect">
            <a:avLst/>
          </a:prstGeom>
        </p:spPr>
      </p:pic>
      <p:sp>
        <p:nvSpPr>
          <p:cNvPr id="20" name="テキスト ボックス 19">
            <a:extLst>
              <a:ext uri="{FF2B5EF4-FFF2-40B4-BE49-F238E27FC236}">
                <a16:creationId xmlns:a16="http://schemas.microsoft.com/office/drawing/2014/main" id="{65C1D863-6440-49CE-A96E-023FFDD451C7}"/>
              </a:ext>
            </a:extLst>
          </p:cNvPr>
          <p:cNvSpPr txBox="1"/>
          <p:nvPr/>
        </p:nvSpPr>
        <p:spPr>
          <a:xfrm>
            <a:off x="6749324" y="5523826"/>
            <a:ext cx="3634600"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講習会で荷姿改善。クレーム０に！</a:t>
            </a:r>
          </a:p>
        </p:txBody>
      </p:sp>
      <p:sp>
        <p:nvSpPr>
          <p:cNvPr id="3" name="矢印: 山形 2">
            <a:extLst>
              <a:ext uri="{FF2B5EF4-FFF2-40B4-BE49-F238E27FC236}">
                <a16:creationId xmlns:a16="http://schemas.microsoft.com/office/drawing/2014/main" id="{5929D5EC-90D0-4B38-9AF3-142E7E3BD620}"/>
              </a:ext>
            </a:extLst>
          </p:cNvPr>
          <p:cNvSpPr/>
          <p:nvPr/>
        </p:nvSpPr>
        <p:spPr>
          <a:xfrm rot="5400000">
            <a:off x="6077471" y="5318767"/>
            <a:ext cx="290828" cy="143961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85BB9F80-1B0D-4367-B217-8C652649B925}"/>
              </a:ext>
            </a:extLst>
          </p:cNvPr>
          <p:cNvSpPr txBox="1"/>
          <p:nvPr/>
        </p:nvSpPr>
        <p:spPr>
          <a:xfrm>
            <a:off x="3647648" y="6237244"/>
            <a:ext cx="4995987" cy="461665"/>
          </a:xfrm>
          <a:prstGeom prst="rect">
            <a:avLst/>
          </a:prstGeom>
          <a:solidFill>
            <a:srgbClr val="FFFF00"/>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ＭＳ Ｐゴシック" panose="020B0600070205080204" pitchFamily="50" charset="-128"/>
              </a:rPr>
              <a:t>単価向上によるきくなの販売額増</a:t>
            </a:r>
            <a:endParaRPr lang="en-US" altLang="ja-JP" sz="2400"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86608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07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（３）　マーケットインの発想による重点品目の生産振興</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◆各品目の取組評価と今後の方針</a:t>
            </a:r>
            <a:endParaRPr kumimoji="1" lang="en-US" altLang="ja-JP" sz="2400" dirty="0"/>
          </a:p>
        </p:txBody>
      </p:sp>
      <p:sp>
        <p:nvSpPr>
          <p:cNvPr id="6" name="スライド番号プレースホルダー 5">
            <a:extLst>
              <a:ext uri="{FF2B5EF4-FFF2-40B4-BE49-F238E27FC236}">
                <a16:creationId xmlns:a16="http://schemas.microsoft.com/office/drawing/2014/main" id="{E120BCD5-F7A5-4C08-AE87-14F2BF12EA9F}"/>
              </a:ext>
            </a:extLst>
          </p:cNvPr>
          <p:cNvSpPr>
            <a:spLocks noGrp="1"/>
          </p:cNvSpPr>
          <p:nvPr>
            <p:ph type="sldNum" sz="quarter" idx="12"/>
          </p:nvPr>
        </p:nvSpPr>
        <p:spPr/>
        <p:txBody>
          <a:bodyPr/>
          <a:lstStyle/>
          <a:p>
            <a:fld id="{C6678B24-D225-48CB-84C5-697AA65AEC0C}" type="slidenum">
              <a:rPr kumimoji="1" lang="ja-JP" altLang="en-US" smtClean="0"/>
              <a:t>21</a:t>
            </a:fld>
            <a:endParaRPr kumimoji="1" lang="ja-JP" altLang="en-US"/>
          </a:p>
        </p:txBody>
      </p:sp>
      <p:graphicFrame>
        <p:nvGraphicFramePr>
          <p:cNvPr id="22" name="表 7">
            <a:extLst>
              <a:ext uri="{FF2B5EF4-FFF2-40B4-BE49-F238E27FC236}">
                <a16:creationId xmlns:a16="http://schemas.microsoft.com/office/drawing/2014/main" id="{947EFBF6-D9F1-4979-B60C-46ACC25585C4}"/>
              </a:ext>
            </a:extLst>
          </p:cNvPr>
          <p:cNvGraphicFramePr>
            <a:graphicFrameLocks noGrp="1"/>
          </p:cNvGraphicFramePr>
          <p:nvPr>
            <p:extLst>
              <p:ext uri="{D42A27DB-BD31-4B8C-83A1-F6EECF244321}">
                <p14:modId xmlns:p14="http://schemas.microsoft.com/office/powerpoint/2010/main" val="1997156316"/>
              </p:ext>
            </p:extLst>
          </p:nvPr>
        </p:nvGraphicFramePr>
        <p:xfrm>
          <a:off x="161787" y="1588277"/>
          <a:ext cx="11785985" cy="4988529"/>
        </p:xfrm>
        <a:graphic>
          <a:graphicData uri="http://schemas.openxmlformats.org/drawingml/2006/table">
            <a:tbl>
              <a:tblPr firstRow="1" bandRow="1">
                <a:tableStyleId>{5C22544A-7EE6-4342-B048-85BDC9FD1C3A}</a:tableStyleId>
              </a:tblPr>
              <a:tblGrid>
                <a:gridCol w="1066920">
                  <a:extLst>
                    <a:ext uri="{9D8B030D-6E8A-4147-A177-3AD203B41FA5}">
                      <a16:colId xmlns:a16="http://schemas.microsoft.com/office/drawing/2014/main" val="3877464357"/>
                    </a:ext>
                  </a:extLst>
                </a:gridCol>
                <a:gridCol w="5520885">
                  <a:extLst>
                    <a:ext uri="{9D8B030D-6E8A-4147-A177-3AD203B41FA5}">
                      <a16:colId xmlns:a16="http://schemas.microsoft.com/office/drawing/2014/main" val="2830801676"/>
                    </a:ext>
                  </a:extLst>
                </a:gridCol>
                <a:gridCol w="5198180">
                  <a:extLst>
                    <a:ext uri="{9D8B030D-6E8A-4147-A177-3AD203B41FA5}">
                      <a16:colId xmlns:a16="http://schemas.microsoft.com/office/drawing/2014/main" val="3731678277"/>
                    </a:ext>
                  </a:extLst>
                </a:gridCol>
              </a:tblGrid>
              <a:tr h="503211">
                <a:tc>
                  <a:txBody>
                    <a:bodyPr/>
                    <a:lstStyle/>
                    <a:p>
                      <a:endParaRPr kumimoji="1" lang="ja-JP" altLang="en-US" sz="1200">
                        <a:solidFill>
                          <a:sysClr val="windowText" lastClr="000000"/>
                        </a:solidFill>
                        <a:latin typeface="+mn-ea"/>
                        <a:ea typeface="+mn-ea"/>
                      </a:endParaRPr>
                    </a:p>
                  </a:txBody>
                  <a:tcPr/>
                </a:tc>
                <a:tc>
                  <a:txBody>
                    <a:bodyPr/>
                    <a:lstStyle/>
                    <a:p>
                      <a:pPr algn="ctr"/>
                      <a:r>
                        <a:rPr kumimoji="1" lang="ja-JP" altLang="en-US" sz="2000" dirty="0">
                          <a:solidFill>
                            <a:sysClr val="windowText" lastClr="000000"/>
                          </a:solidFill>
                          <a:latin typeface="+mn-ea"/>
                          <a:ea typeface="+mn-ea"/>
                        </a:rPr>
                        <a:t>取組評価</a:t>
                      </a:r>
                    </a:p>
                  </a:txBody>
                  <a:tcPr anchor="ctr"/>
                </a:tc>
                <a:tc>
                  <a:txBody>
                    <a:bodyPr/>
                    <a:lstStyle/>
                    <a:p>
                      <a:pPr algn="ctr"/>
                      <a:r>
                        <a:rPr kumimoji="1" lang="ja-JP" altLang="en-US" sz="2000" dirty="0">
                          <a:solidFill>
                            <a:sysClr val="windowText" lastClr="000000"/>
                          </a:solidFill>
                          <a:latin typeface="+mn-ea"/>
                          <a:ea typeface="+mn-ea"/>
                        </a:rPr>
                        <a:t>今後の方針</a:t>
                      </a:r>
                    </a:p>
                  </a:txBody>
                  <a:tcPr anchor="ctr"/>
                </a:tc>
                <a:extLst>
                  <a:ext uri="{0D108BD9-81ED-4DB2-BD59-A6C34878D82A}">
                    <a16:rowId xmlns:a16="http://schemas.microsoft.com/office/drawing/2014/main" val="1886851459"/>
                  </a:ext>
                </a:extLst>
              </a:tr>
              <a:tr h="772234">
                <a:tc>
                  <a:txBody>
                    <a:bodyPr/>
                    <a:lstStyle/>
                    <a:p>
                      <a:pPr algn="ctr"/>
                      <a:r>
                        <a:rPr kumimoji="1" lang="ja-JP" altLang="en-US" sz="1800" dirty="0">
                          <a:solidFill>
                            <a:sysClr val="windowText" lastClr="000000"/>
                          </a:solidFill>
                          <a:latin typeface="+mn-ea"/>
                          <a:ea typeface="+mn-ea"/>
                        </a:rPr>
                        <a:t>いちご</a:t>
                      </a:r>
                    </a:p>
                  </a:txBody>
                  <a:tcPr/>
                </a:tc>
                <a:tc>
                  <a:txBody>
                    <a:bodyPr/>
                    <a:lstStyle/>
                    <a:p>
                      <a:r>
                        <a:rPr kumimoji="1" lang="ja-JP" altLang="en-US" sz="1400" b="1" dirty="0">
                          <a:solidFill>
                            <a:sysClr val="windowText" lastClr="000000"/>
                          </a:solidFill>
                          <a:latin typeface="+mn-ea"/>
                          <a:ea typeface="+mn-ea"/>
                        </a:rPr>
                        <a:t>担い手　　　：</a:t>
                      </a:r>
                      <a:r>
                        <a:rPr kumimoji="1" lang="ja-JP" altLang="en-US" sz="1400" dirty="0">
                          <a:solidFill>
                            <a:sysClr val="windowText" lastClr="000000"/>
                          </a:solidFill>
                          <a:latin typeface="+mn-ea"/>
                          <a:ea typeface="+mn-ea"/>
                        </a:rPr>
                        <a:t>いちごアカデミーや就農相談等で確保してきている</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ブランド作り：</a:t>
                      </a:r>
                      <a:r>
                        <a:rPr kumimoji="1" lang="ja-JP" altLang="en-US" sz="1400" dirty="0">
                          <a:solidFill>
                            <a:sysClr val="windowText" lastClr="000000"/>
                          </a:solidFill>
                          <a:latin typeface="+mn-ea"/>
                          <a:ea typeface="+mn-ea"/>
                        </a:rPr>
                        <a:t>北摂いちごの</a:t>
                      </a:r>
                      <a:r>
                        <a:rPr kumimoji="1" lang="en-US" altLang="ja-JP" sz="1400" dirty="0">
                          <a:solidFill>
                            <a:sysClr val="windowText" lastClr="000000"/>
                          </a:solidFill>
                          <a:latin typeface="+mn-ea"/>
                          <a:ea typeface="+mn-ea"/>
                        </a:rPr>
                        <a:t>PR</a:t>
                      </a:r>
                      <a:r>
                        <a:rPr kumimoji="1" lang="ja-JP" altLang="en-US" sz="1400" dirty="0">
                          <a:solidFill>
                            <a:sysClr val="windowText" lastClr="000000"/>
                          </a:solidFill>
                          <a:latin typeface="+mn-ea"/>
                          <a:ea typeface="+mn-ea"/>
                        </a:rPr>
                        <a:t>による認知度向上と需要喚起を実施</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栽培指導　 ：</a:t>
                      </a:r>
                      <a:r>
                        <a:rPr kumimoji="1" lang="ja-JP" altLang="en-US" sz="1400" dirty="0">
                          <a:solidFill>
                            <a:sysClr val="windowText" lastClr="000000"/>
                          </a:solidFill>
                          <a:latin typeface="+mn-ea"/>
                          <a:ea typeface="+mn-ea"/>
                        </a:rPr>
                        <a:t>新規就農者を中心に環境センシングに基づく指導を展開</a:t>
                      </a:r>
                    </a:p>
                  </a:txBody>
                  <a:tcPr/>
                </a:tc>
                <a:tc>
                  <a:txBody>
                    <a:bodyPr/>
                    <a:lstStyle/>
                    <a:p>
                      <a:r>
                        <a:rPr kumimoji="1" lang="ja-JP" altLang="en-US" sz="1400" dirty="0">
                          <a:solidFill>
                            <a:sysClr val="windowText" lastClr="000000"/>
                          </a:solidFill>
                          <a:latin typeface="+mn-ea"/>
                          <a:ea typeface="+mn-ea"/>
                        </a:rPr>
                        <a:t>・環境センシング機器を活用し、篤農家の栽培データを分析</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　→新規就農者が早期に品質安定化、収量増を図れる体制を整備</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・北摂いちご生産者のイメージアップによるブランド化</a:t>
                      </a:r>
                    </a:p>
                  </a:txBody>
                  <a:tcPr/>
                </a:tc>
                <a:extLst>
                  <a:ext uri="{0D108BD9-81ED-4DB2-BD59-A6C34878D82A}">
                    <a16:rowId xmlns:a16="http://schemas.microsoft.com/office/drawing/2014/main" val="2104567166"/>
                  </a:ext>
                </a:extLst>
              </a:tr>
              <a:tr h="981576">
                <a:tc>
                  <a:txBody>
                    <a:bodyPr/>
                    <a:lstStyle/>
                    <a:p>
                      <a:pPr algn="ctr"/>
                      <a:r>
                        <a:rPr kumimoji="1" lang="ja-JP" altLang="en-US" sz="1800" dirty="0">
                          <a:solidFill>
                            <a:sysClr val="windowText" lastClr="000000"/>
                          </a:solidFill>
                          <a:latin typeface="+mn-ea"/>
                          <a:ea typeface="+mn-ea"/>
                        </a:rPr>
                        <a:t>ぶどう</a:t>
                      </a:r>
                    </a:p>
                  </a:txBody>
                  <a:tcPr/>
                </a:tc>
                <a:tc>
                  <a:txBody>
                    <a:bodyPr/>
                    <a:lstStyle/>
                    <a:p>
                      <a:r>
                        <a:rPr kumimoji="1" lang="ja-JP" altLang="en-US" sz="1400" b="1" dirty="0">
                          <a:solidFill>
                            <a:sysClr val="windowText" lastClr="000000"/>
                          </a:solidFill>
                          <a:latin typeface="+mn-ea"/>
                          <a:ea typeface="+mn-ea"/>
                        </a:rPr>
                        <a:t>販売戦略　：</a:t>
                      </a:r>
                      <a:r>
                        <a:rPr kumimoji="1" lang="en-US" altLang="ja-JP" sz="1400" dirty="0">
                          <a:solidFill>
                            <a:sysClr val="windowText" lastClr="000000"/>
                          </a:solidFill>
                          <a:latin typeface="+mn-ea"/>
                          <a:ea typeface="+mn-ea"/>
                        </a:rPr>
                        <a:t>JA</a:t>
                      </a:r>
                      <a:r>
                        <a:rPr kumimoji="1" lang="ja-JP" altLang="en-US" sz="1400" dirty="0">
                          <a:solidFill>
                            <a:sysClr val="windowText" lastClr="000000"/>
                          </a:solidFill>
                          <a:latin typeface="+mn-ea"/>
                          <a:ea typeface="+mn-ea"/>
                        </a:rPr>
                        <a:t>シャインマスカット出荷部会の設立、虹の雫の立ち上げ</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生産技術　：</a:t>
                      </a:r>
                      <a:r>
                        <a:rPr kumimoji="1" lang="ja-JP" altLang="en-US" sz="1400" dirty="0">
                          <a:solidFill>
                            <a:sysClr val="windowText" lastClr="000000"/>
                          </a:solidFill>
                          <a:latin typeface="+mn-ea"/>
                          <a:ea typeface="+mn-ea"/>
                        </a:rPr>
                        <a:t>自動換気装置が普及、温度管理指針を策定、</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　　　　　　　　指針に基づく指導</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生産体制　：</a:t>
                      </a:r>
                      <a:r>
                        <a:rPr kumimoji="1" lang="ja-JP" altLang="en-US" sz="1400" dirty="0">
                          <a:solidFill>
                            <a:sysClr val="windowText" lastClr="000000"/>
                          </a:solidFill>
                          <a:latin typeface="+mn-ea"/>
                          <a:ea typeface="+mn-ea"/>
                        </a:rPr>
                        <a:t>就農促進協議会を通じた就農支援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ysClr val="windowText" lastClr="000000"/>
                          </a:solidFill>
                          <a:latin typeface="+mn-ea"/>
                          <a:ea typeface="+mn-ea"/>
                        </a:rPr>
                        <a:t>・地域計画等を活用した農地の円滑な引継ぎ</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・自動換気装置の展開による省力化を推進、担い手の規模拡大</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・虹の雫のブランド化</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・共販のシャインマスカット（</a:t>
                      </a:r>
                      <a:r>
                        <a:rPr kumimoji="1" lang="en-US" altLang="ja-JP" sz="1400" dirty="0">
                          <a:solidFill>
                            <a:sysClr val="windowText" lastClr="000000"/>
                          </a:solidFill>
                          <a:latin typeface="+mn-ea"/>
                          <a:ea typeface="+mn-ea"/>
                        </a:rPr>
                        <a:t>JA</a:t>
                      </a:r>
                      <a:r>
                        <a:rPr kumimoji="1" lang="ja-JP" altLang="en-US" sz="1400" dirty="0">
                          <a:solidFill>
                            <a:sysClr val="windowText" lastClr="000000"/>
                          </a:solidFill>
                          <a:latin typeface="+mn-ea"/>
                          <a:ea typeface="+mn-ea"/>
                        </a:rPr>
                        <a:t>大阪南）の品質向上</a:t>
                      </a:r>
                    </a:p>
                  </a:txBody>
                  <a:tcPr/>
                </a:tc>
                <a:extLst>
                  <a:ext uri="{0D108BD9-81ED-4DB2-BD59-A6C34878D82A}">
                    <a16:rowId xmlns:a16="http://schemas.microsoft.com/office/drawing/2014/main" val="1770523649"/>
                  </a:ext>
                </a:extLst>
              </a:tr>
              <a:tr h="625919">
                <a:tc>
                  <a:txBody>
                    <a:bodyPr/>
                    <a:lstStyle/>
                    <a:p>
                      <a:pPr algn="ctr"/>
                      <a:r>
                        <a:rPr kumimoji="1" lang="ja-JP" altLang="en-US" sz="1800" dirty="0">
                          <a:solidFill>
                            <a:sysClr val="windowText" lastClr="000000"/>
                          </a:solidFill>
                          <a:latin typeface="+mn-ea"/>
                          <a:ea typeface="+mn-ea"/>
                        </a:rPr>
                        <a:t>きくな</a:t>
                      </a:r>
                    </a:p>
                  </a:txBody>
                  <a:tcPr/>
                </a:tc>
                <a:tc>
                  <a:txBody>
                    <a:bodyPr/>
                    <a:lstStyle/>
                    <a:p>
                      <a:r>
                        <a:rPr kumimoji="1" lang="ja-JP" altLang="en-US" sz="1400" b="1" dirty="0">
                          <a:solidFill>
                            <a:sysClr val="windowText" lastClr="000000"/>
                          </a:solidFill>
                          <a:latin typeface="+mn-ea"/>
                          <a:ea typeface="+mn-ea"/>
                        </a:rPr>
                        <a:t>需要喚起　：</a:t>
                      </a:r>
                      <a:r>
                        <a:rPr kumimoji="1" lang="ja-JP" altLang="en-US" sz="1400" dirty="0">
                          <a:solidFill>
                            <a:sysClr val="windowText" lastClr="000000"/>
                          </a:solidFill>
                          <a:latin typeface="+mn-ea"/>
                          <a:ea typeface="+mn-ea"/>
                        </a:rPr>
                        <a:t>きくなフェアにより飲食店などへ活用の展開</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出荷調整技術向上　：</a:t>
                      </a:r>
                      <a:r>
                        <a:rPr kumimoji="1" lang="ja-JP" altLang="en-US" sz="1400" dirty="0">
                          <a:solidFill>
                            <a:sysClr val="windowText" lastClr="000000"/>
                          </a:solidFill>
                          <a:latin typeface="+mn-ea"/>
                          <a:ea typeface="+mn-ea"/>
                        </a:rPr>
                        <a:t>荷姿改善により単価向上を実現</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生産者育成　：</a:t>
                      </a:r>
                      <a:r>
                        <a:rPr kumimoji="1" lang="ja-JP" altLang="en-US" sz="1400" dirty="0">
                          <a:solidFill>
                            <a:sysClr val="windowText" lastClr="000000"/>
                          </a:solidFill>
                          <a:latin typeface="+mn-ea"/>
                          <a:ea typeface="+mn-ea"/>
                        </a:rPr>
                        <a:t>水なす・きくなアカデミーを実施。引き続きの支援が必要</a:t>
                      </a:r>
                    </a:p>
                  </a:txBody>
                  <a:tcPr/>
                </a:tc>
                <a:tc>
                  <a:txBody>
                    <a:bodyPr/>
                    <a:lstStyle/>
                    <a:p>
                      <a:r>
                        <a:rPr kumimoji="1" lang="ja-JP" altLang="en-US" sz="1400" dirty="0">
                          <a:solidFill>
                            <a:sysClr val="windowText" lastClr="000000"/>
                          </a:solidFill>
                          <a:latin typeface="+mn-ea"/>
                          <a:ea typeface="+mn-ea"/>
                        </a:rPr>
                        <a:t>・販売ターゲットを絞った販促の強化</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a:t>
                      </a:r>
                      <a:r>
                        <a:rPr kumimoji="1" lang="en-US" altLang="ja-JP" sz="1400" dirty="0">
                          <a:solidFill>
                            <a:sysClr val="windowText" lastClr="000000"/>
                          </a:solidFill>
                          <a:latin typeface="+mn-ea"/>
                          <a:ea typeface="+mn-ea"/>
                        </a:rPr>
                        <a:t>10</a:t>
                      </a:r>
                      <a:r>
                        <a:rPr kumimoji="1" lang="ja-JP" altLang="en-US" sz="1400" dirty="0">
                          <a:solidFill>
                            <a:sysClr val="windowText" lastClr="000000"/>
                          </a:solidFill>
                          <a:latin typeface="+mn-ea"/>
                          <a:ea typeface="+mn-ea"/>
                        </a:rPr>
                        <a:t>～</a:t>
                      </a:r>
                      <a:r>
                        <a:rPr kumimoji="1" lang="en-US" altLang="ja-JP" sz="1400" dirty="0">
                          <a:solidFill>
                            <a:sysClr val="windowText" lastClr="000000"/>
                          </a:solidFill>
                          <a:latin typeface="+mn-ea"/>
                          <a:ea typeface="+mn-ea"/>
                        </a:rPr>
                        <a:t>11</a:t>
                      </a:r>
                      <a:r>
                        <a:rPr kumimoji="1" lang="ja-JP" altLang="en-US" sz="1400" dirty="0">
                          <a:solidFill>
                            <a:sysClr val="windowText" lastClr="000000"/>
                          </a:solidFill>
                          <a:latin typeface="+mn-ea"/>
                          <a:ea typeface="+mn-ea"/>
                        </a:rPr>
                        <a:t>月の生産量確保に向け、高温下の安定的な生産方法確立</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・府スタートアカデミー、</a:t>
                      </a:r>
                      <a:r>
                        <a:rPr kumimoji="1" lang="en-US" altLang="ja-JP" sz="1400" dirty="0">
                          <a:solidFill>
                            <a:sysClr val="windowText" lastClr="000000"/>
                          </a:solidFill>
                          <a:latin typeface="+mn-ea"/>
                          <a:ea typeface="+mn-ea"/>
                        </a:rPr>
                        <a:t>JA</a:t>
                      </a:r>
                      <a:r>
                        <a:rPr kumimoji="1" lang="ja-JP" altLang="en-US" sz="1400" dirty="0">
                          <a:solidFill>
                            <a:sysClr val="windowText" lastClr="000000"/>
                          </a:solidFill>
                          <a:latin typeface="+mn-ea"/>
                          <a:ea typeface="+mn-ea"/>
                        </a:rPr>
                        <a:t>チャレンジファームによる就農者の確保</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・既存の担い手の規模拡大支援</a:t>
                      </a:r>
                    </a:p>
                  </a:txBody>
                  <a:tcPr/>
                </a:tc>
                <a:extLst>
                  <a:ext uri="{0D108BD9-81ED-4DB2-BD59-A6C34878D82A}">
                    <a16:rowId xmlns:a16="http://schemas.microsoft.com/office/drawing/2014/main" val="2659210359"/>
                  </a:ext>
                </a:extLst>
              </a:tr>
              <a:tr h="985868">
                <a:tc>
                  <a:txBody>
                    <a:bodyPr/>
                    <a:lstStyle/>
                    <a:p>
                      <a:pPr algn="ctr"/>
                      <a:r>
                        <a:rPr kumimoji="1" lang="ja-JP" altLang="en-US" sz="1800" dirty="0">
                          <a:solidFill>
                            <a:sysClr val="windowText" lastClr="000000"/>
                          </a:solidFill>
                          <a:latin typeface="+mn-ea"/>
                          <a:ea typeface="+mn-ea"/>
                        </a:rPr>
                        <a:t>なす</a:t>
                      </a:r>
                    </a:p>
                  </a:txBody>
                  <a:tcPr/>
                </a:tc>
                <a:tc>
                  <a:txBody>
                    <a:bodyPr/>
                    <a:lstStyle/>
                    <a:p>
                      <a:r>
                        <a:rPr kumimoji="1" lang="ja-JP" altLang="en-US" sz="1400" b="1" dirty="0">
                          <a:solidFill>
                            <a:sysClr val="windowText" lastClr="000000"/>
                          </a:solidFill>
                          <a:latin typeface="+mn-ea"/>
                          <a:ea typeface="+mn-ea"/>
                        </a:rPr>
                        <a:t>販売戦略　：</a:t>
                      </a:r>
                      <a:r>
                        <a:rPr kumimoji="1" lang="ja-JP" altLang="en-US" sz="1400" dirty="0">
                          <a:solidFill>
                            <a:sysClr val="windowText" lastClr="000000"/>
                          </a:solidFill>
                          <a:latin typeface="+mn-ea"/>
                          <a:ea typeface="+mn-ea"/>
                        </a:rPr>
                        <a:t>メディア等での</a:t>
                      </a:r>
                      <a:r>
                        <a:rPr kumimoji="1" lang="en-US" altLang="ja-JP" sz="1400" dirty="0">
                          <a:solidFill>
                            <a:sysClr val="windowText" lastClr="000000"/>
                          </a:solidFill>
                          <a:latin typeface="+mn-ea"/>
                          <a:ea typeface="+mn-ea"/>
                        </a:rPr>
                        <a:t>PR</a:t>
                      </a:r>
                      <a:r>
                        <a:rPr kumimoji="1" lang="ja-JP" altLang="en-US" sz="1400" dirty="0">
                          <a:solidFill>
                            <a:sysClr val="windowText" lastClr="000000"/>
                          </a:solidFill>
                          <a:latin typeface="+mn-ea"/>
                          <a:ea typeface="+mn-ea"/>
                        </a:rPr>
                        <a:t>、スーパー、コンビニでのコラボ商品販売</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生産技術　：</a:t>
                      </a:r>
                      <a:r>
                        <a:rPr kumimoji="1" lang="ja-JP" altLang="en-US" sz="1400" b="0" dirty="0">
                          <a:solidFill>
                            <a:sysClr val="windowText" lastClr="000000"/>
                          </a:solidFill>
                          <a:latin typeface="+mn-ea"/>
                          <a:ea typeface="+mn-ea"/>
                        </a:rPr>
                        <a:t>総合防除の実施、</a:t>
                      </a:r>
                      <a:r>
                        <a:rPr kumimoji="1" lang="ja-JP" altLang="en-US" sz="1400" dirty="0">
                          <a:solidFill>
                            <a:sysClr val="windowText" lastClr="000000"/>
                          </a:solidFill>
                          <a:latin typeface="+mn-ea"/>
                          <a:ea typeface="+mn-ea"/>
                        </a:rPr>
                        <a:t>自動換気装置導入（電源の問題等有）</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生産体制　：</a:t>
                      </a:r>
                      <a:r>
                        <a:rPr kumimoji="1" lang="ja-JP" altLang="en-US" sz="1400" dirty="0">
                          <a:solidFill>
                            <a:sysClr val="windowText" lastClr="000000"/>
                          </a:solidFill>
                          <a:latin typeface="+mn-ea"/>
                          <a:ea typeface="+mn-ea"/>
                        </a:rPr>
                        <a:t>農業塾による地域の参入者の確保、</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　　　　　　　　４</a:t>
                      </a:r>
                      <a:r>
                        <a:rPr kumimoji="1" lang="en-US" altLang="ja-JP" sz="1400" dirty="0">
                          <a:solidFill>
                            <a:sysClr val="windowText" lastClr="000000"/>
                          </a:solidFill>
                          <a:latin typeface="+mn-ea"/>
                          <a:ea typeface="+mn-ea"/>
                        </a:rPr>
                        <a:t>H</a:t>
                      </a:r>
                      <a:r>
                        <a:rPr kumimoji="1" lang="ja-JP" altLang="en-US" sz="1400" dirty="0">
                          <a:solidFill>
                            <a:sysClr val="windowText" lastClr="000000"/>
                          </a:solidFill>
                          <a:latin typeface="+mn-ea"/>
                          <a:ea typeface="+mn-ea"/>
                        </a:rPr>
                        <a:t>クラブ活動のサポートでの若手育成</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ysClr val="windowText" lastClr="000000"/>
                          </a:solidFill>
                          <a:latin typeface="+mn-ea"/>
                          <a:ea typeface="+mn-ea"/>
                        </a:rPr>
                        <a:t>・土着天敵の利用検討、収量予測モデルを活用した若手育成</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・きらめき農業塾等の支援により地域の主要経営体への雇用支援</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・雇用後の独立支援</a:t>
                      </a:r>
                      <a:endParaRPr kumimoji="1" lang="en-US" altLang="ja-JP" sz="1400" dirty="0">
                        <a:solidFill>
                          <a:sysClr val="windowText" lastClr="000000"/>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ysClr val="windowText" lastClr="000000"/>
                          </a:solidFill>
                          <a:latin typeface="+mn-ea"/>
                          <a:ea typeface="+mn-ea"/>
                        </a:rPr>
                        <a:t>・焼け果対策への支援</a:t>
                      </a:r>
                    </a:p>
                  </a:txBody>
                  <a:tcPr/>
                </a:tc>
                <a:extLst>
                  <a:ext uri="{0D108BD9-81ED-4DB2-BD59-A6C34878D82A}">
                    <a16:rowId xmlns:a16="http://schemas.microsoft.com/office/drawing/2014/main" val="1790315811"/>
                  </a:ext>
                </a:extLst>
              </a:tr>
              <a:tr h="800760">
                <a:tc>
                  <a:txBody>
                    <a:bodyPr/>
                    <a:lstStyle/>
                    <a:p>
                      <a:pPr algn="ctr"/>
                      <a:r>
                        <a:rPr kumimoji="1" lang="ja-JP" altLang="en-US" sz="1800" dirty="0">
                          <a:solidFill>
                            <a:sysClr val="windowText" lastClr="000000"/>
                          </a:solidFill>
                          <a:latin typeface="+mn-ea"/>
                          <a:ea typeface="+mn-ea"/>
                        </a:rPr>
                        <a:t>えだまめ</a:t>
                      </a:r>
                    </a:p>
                  </a:txBody>
                  <a:tcPr/>
                </a:tc>
                <a:tc>
                  <a:txBody>
                    <a:bodyPr/>
                    <a:lstStyle/>
                    <a:p>
                      <a:r>
                        <a:rPr kumimoji="1" lang="ja-JP" altLang="en-US" sz="1400" b="1" dirty="0">
                          <a:solidFill>
                            <a:sysClr val="windowText" lastClr="000000"/>
                          </a:solidFill>
                          <a:latin typeface="+mn-ea"/>
                          <a:ea typeface="+mn-ea"/>
                        </a:rPr>
                        <a:t>八尾えだまめのブランド作り　：</a:t>
                      </a:r>
                      <a:r>
                        <a:rPr kumimoji="1" lang="ja-JP" altLang="en-US" sz="1400" dirty="0">
                          <a:solidFill>
                            <a:sysClr val="windowText" lastClr="000000"/>
                          </a:solidFill>
                          <a:latin typeface="+mn-ea"/>
                          <a:ea typeface="+mn-ea"/>
                        </a:rPr>
                        <a:t>飲食店や市場への</a:t>
                      </a:r>
                      <a:r>
                        <a:rPr kumimoji="1" lang="en-US" altLang="ja-JP" sz="1400" dirty="0">
                          <a:solidFill>
                            <a:sysClr val="windowText" lastClr="000000"/>
                          </a:solidFill>
                          <a:latin typeface="+mn-ea"/>
                          <a:ea typeface="+mn-ea"/>
                        </a:rPr>
                        <a:t>PR</a:t>
                      </a:r>
                      <a:r>
                        <a:rPr kumimoji="1" lang="ja-JP" altLang="en-US" sz="1400" dirty="0">
                          <a:solidFill>
                            <a:sysClr val="windowText" lastClr="000000"/>
                          </a:solidFill>
                          <a:latin typeface="+mn-ea"/>
                          <a:ea typeface="+mn-ea"/>
                        </a:rPr>
                        <a:t>による需要創出　　　　　　　　　　　　　　　　　</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多収技術等の栽培指導　：</a:t>
                      </a:r>
                      <a:r>
                        <a:rPr kumimoji="1" lang="ja-JP" altLang="en-US" sz="1400" dirty="0">
                          <a:solidFill>
                            <a:sysClr val="windowText" lastClr="000000"/>
                          </a:solidFill>
                          <a:latin typeface="+mn-ea"/>
                          <a:ea typeface="+mn-ea"/>
                        </a:rPr>
                        <a:t>食味や高温のため多収性品種導入も限定的</a:t>
                      </a:r>
                      <a:endParaRPr kumimoji="1" lang="en-US" altLang="ja-JP" sz="1400" dirty="0">
                        <a:solidFill>
                          <a:sysClr val="windowText" lastClr="000000"/>
                        </a:solidFill>
                        <a:latin typeface="+mn-ea"/>
                        <a:ea typeface="+mn-ea"/>
                      </a:endParaRPr>
                    </a:p>
                    <a:p>
                      <a:r>
                        <a:rPr kumimoji="1" lang="ja-JP" altLang="en-US" sz="1400" b="1" dirty="0">
                          <a:solidFill>
                            <a:sysClr val="windowText" lastClr="000000"/>
                          </a:solidFill>
                          <a:latin typeface="+mn-ea"/>
                          <a:ea typeface="+mn-ea"/>
                        </a:rPr>
                        <a:t>農地確保および担い手育成　：</a:t>
                      </a:r>
                      <a:r>
                        <a:rPr kumimoji="1" lang="en-US" altLang="ja-JP" sz="1400" dirty="0">
                          <a:solidFill>
                            <a:sysClr val="windowText" lastClr="000000"/>
                          </a:solidFill>
                          <a:latin typeface="+mn-ea"/>
                          <a:ea typeface="+mn-ea"/>
                        </a:rPr>
                        <a:t>JA</a:t>
                      </a:r>
                      <a:r>
                        <a:rPr kumimoji="1" lang="ja-JP" altLang="en-US" sz="1400" dirty="0">
                          <a:solidFill>
                            <a:sysClr val="windowText" lastClr="000000"/>
                          </a:solidFill>
                          <a:latin typeface="+mn-ea"/>
                          <a:ea typeface="+mn-ea"/>
                        </a:rPr>
                        <a:t>による農地マッチングの推進</a:t>
                      </a:r>
                    </a:p>
                  </a:txBody>
                  <a:tcPr/>
                </a:tc>
                <a:tc>
                  <a:txBody>
                    <a:bodyPr/>
                    <a:lstStyle/>
                    <a:p>
                      <a:r>
                        <a:rPr kumimoji="1" lang="ja-JP" altLang="en-US" sz="1400" dirty="0">
                          <a:solidFill>
                            <a:sysClr val="windowText" lastClr="000000"/>
                          </a:solidFill>
                          <a:latin typeface="+mn-ea"/>
                          <a:ea typeface="+mn-ea"/>
                        </a:rPr>
                        <a:t>・産地拡大ではなく産地維持への取組が必要</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・八尾えだまめのブランド化の整理、新たな販路開拓</a:t>
                      </a:r>
                      <a:endParaRPr kumimoji="1" lang="en-US" altLang="ja-JP" sz="1400" dirty="0">
                        <a:solidFill>
                          <a:sysClr val="windowText" lastClr="000000"/>
                        </a:solidFill>
                        <a:latin typeface="+mn-ea"/>
                        <a:ea typeface="+mn-ea"/>
                      </a:endParaRPr>
                    </a:p>
                    <a:p>
                      <a:r>
                        <a:rPr kumimoji="1" lang="ja-JP" altLang="en-US" sz="1400" dirty="0">
                          <a:solidFill>
                            <a:sysClr val="windowText" lastClr="000000"/>
                          </a:solidFill>
                          <a:latin typeface="+mn-ea"/>
                          <a:ea typeface="+mn-ea"/>
                        </a:rPr>
                        <a:t>・新たな担い手の確保に向けた支援</a:t>
                      </a:r>
                      <a:endParaRPr kumimoji="1" lang="en-US" altLang="ja-JP" sz="1400" dirty="0">
                        <a:solidFill>
                          <a:sysClr val="windowText" lastClr="000000"/>
                        </a:solidFill>
                        <a:latin typeface="+mn-ea"/>
                        <a:ea typeface="+mn-ea"/>
                      </a:endParaRPr>
                    </a:p>
                  </a:txBody>
                  <a:tcPr/>
                </a:tc>
                <a:extLst>
                  <a:ext uri="{0D108BD9-81ED-4DB2-BD59-A6C34878D82A}">
                    <a16:rowId xmlns:a16="http://schemas.microsoft.com/office/drawing/2014/main" val="4276682354"/>
                  </a:ext>
                </a:extLst>
              </a:tr>
            </a:tbl>
          </a:graphicData>
        </a:graphic>
      </p:graphicFrame>
    </p:spTree>
    <p:extLst>
      <p:ext uri="{BB962C8B-B14F-4D97-AF65-F5344CB8AC3E}">
        <p14:creationId xmlns:p14="http://schemas.microsoft.com/office/powerpoint/2010/main" val="391090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（４）　成長と持続を支える生産基盤の整備</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832863" y="1095813"/>
            <a:ext cx="8902464"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年後の目標：農地集積集約を目的とした基盤整備の面積　</a:t>
            </a:r>
            <a:r>
              <a:rPr kumimoji="1" lang="en-US" altLang="ja-JP" sz="2400" dirty="0"/>
              <a:t>56ha</a:t>
            </a:r>
            <a:endParaRPr kumimoji="1" lang="ja-JP" altLang="en-US" sz="2400" dirty="0"/>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整備面積　＋</a:t>
            </a:r>
            <a:r>
              <a:rPr kumimoji="1" lang="en-US" altLang="ja-JP" sz="2400" dirty="0"/>
              <a:t>16.8ha </a:t>
            </a:r>
            <a:r>
              <a:rPr kumimoji="1" lang="ja-JP" altLang="en-US" sz="2400" dirty="0"/>
              <a:t>（計 ＋</a:t>
            </a:r>
            <a:r>
              <a:rPr kumimoji="1" lang="en-US" altLang="ja-JP" sz="2400" dirty="0"/>
              <a:t>40.9ha</a:t>
            </a:r>
            <a:r>
              <a:rPr kumimoji="1" lang="ja-JP" altLang="en-US" sz="2400" dirty="0"/>
              <a:t>）</a:t>
            </a:r>
            <a:endParaRPr kumimoji="1" lang="en-US" altLang="ja-JP" sz="2400" dirty="0"/>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4"/>
            <a:ext cx="6377533"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整備面積　</a:t>
            </a:r>
            <a:r>
              <a:rPr kumimoji="1" lang="ja-JP" altLang="en-US" sz="2400" u="sng" dirty="0"/>
              <a:t>＋</a:t>
            </a:r>
            <a:r>
              <a:rPr kumimoji="1" lang="en-US" altLang="ja-JP" sz="2400" u="sng" dirty="0"/>
              <a:t>10.8ha</a:t>
            </a:r>
            <a:r>
              <a:rPr kumimoji="1" lang="ja-JP" altLang="en-US" sz="2400" u="sng" dirty="0"/>
              <a:t>（計 ＋</a:t>
            </a:r>
            <a:r>
              <a:rPr kumimoji="1" lang="en-US" altLang="ja-JP" sz="2400" u="sng" dirty="0"/>
              <a:t>28.8ha</a:t>
            </a:r>
            <a:r>
              <a:rPr kumimoji="1" lang="ja-JP" altLang="en-US" sz="2400" u="sng" dirty="0"/>
              <a:t>）</a:t>
            </a:r>
            <a:r>
              <a:rPr kumimoji="1" lang="ja-JP" altLang="en-US" sz="2400" dirty="0"/>
              <a:t>　</a:t>
            </a:r>
            <a:r>
              <a:rPr kumimoji="1" lang="en-US" altLang="ja-JP" sz="2400" b="1" dirty="0">
                <a:solidFill>
                  <a:srgbClr val="0070C0"/>
                </a:solidFill>
              </a:rPr>
              <a:t>【</a:t>
            </a:r>
            <a:r>
              <a:rPr kumimoji="1" lang="ja-JP" altLang="en-US" sz="2400" b="1" dirty="0">
                <a:solidFill>
                  <a:srgbClr val="0070C0"/>
                </a:solidFill>
              </a:rPr>
              <a:t>未達成</a:t>
            </a:r>
            <a:r>
              <a:rPr kumimoji="1" lang="en-US" altLang="ja-JP" sz="2400" b="1" dirty="0">
                <a:solidFill>
                  <a:srgbClr val="0070C0"/>
                </a:solidFill>
              </a:rPr>
              <a:t>】</a:t>
            </a: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highlight>
                <a:srgbClr val="FFFF00"/>
              </a:highlight>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1077759661"/>
              </p:ext>
            </p:extLst>
          </p:nvPr>
        </p:nvGraphicFramePr>
        <p:xfrm>
          <a:off x="5759491" y="3502709"/>
          <a:ext cx="5938948" cy="1188720"/>
        </p:xfrm>
        <a:graphic>
          <a:graphicData uri="http://schemas.openxmlformats.org/drawingml/2006/table">
            <a:tbl>
              <a:tblPr firstRow="1" bandRow="1">
                <a:tableStyleId>{5C22544A-7EE6-4342-B048-85BDC9FD1C3A}</a:tableStyleId>
              </a:tblPr>
              <a:tblGrid>
                <a:gridCol w="2130744">
                  <a:extLst>
                    <a:ext uri="{9D8B030D-6E8A-4147-A177-3AD203B41FA5}">
                      <a16:colId xmlns:a16="http://schemas.microsoft.com/office/drawing/2014/main" val="399575333"/>
                    </a:ext>
                  </a:extLst>
                </a:gridCol>
                <a:gridCol w="1737763">
                  <a:extLst>
                    <a:ext uri="{9D8B030D-6E8A-4147-A177-3AD203B41FA5}">
                      <a16:colId xmlns:a16="http://schemas.microsoft.com/office/drawing/2014/main" val="3453014793"/>
                    </a:ext>
                  </a:extLst>
                </a:gridCol>
                <a:gridCol w="2070441">
                  <a:extLst>
                    <a:ext uri="{9D8B030D-6E8A-4147-A177-3AD203B41FA5}">
                      <a16:colId xmlns:a16="http://schemas.microsoft.com/office/drawing/2014/main" val="1813708567"/>
                    </a:ext>
                  </a:extLst>
                </a:gridCol>
              </a:tblGrid>
              <a:tr h="370840">
                <a:tc>
                  <a:txBody>
                    <a:bodyPr/>
                    <a:lstStyle/>
                    <a:p>
                      <a:pPr algn="ctr"/>
                      <a:r>
                        <a:rPr kumimoji="1" lang="ja-JP" altLang="en-US" sz="2000" dirty="0">
                          <a:solidFill>
                            <a:schemeClr val="tx1"/>
                          </a:solidFill>
                        </a:rPr>
                        <a:t>地区名</a:t>
                      </a:r>
                    </a:p>
                  </a:txBody>
                  <a:tcPr anchor="ctr"/>
                </a:tc>
                <a:tc>
                  <a:txBody>
                    <a:bodyPr/>
                    <a:lstStyle/>
                    <a:p>
                      <a:pPr algn="ctr"/>
                      <a:r>
                        <a:rPr kumimoji="1" lang="ja-JP" altLang="en-US" sz="2000" dirty="0">
                          <a:solidFill>
                            <a:schemeClr val="tx1"/>
                          </a:solidFill>
                        </a:rPr>
                        <a:t>市町村</a:t>
                      </a:r>
                      <a:endParaRPr kumimoji="1" lang="en-US" altLang="ja-JP" sz="2000" dirty="0">
                        <a:solidFill>
                          <a:schemeClr val="tx1"/>
                        </a:solidFill>
                      </a:endParaRPr>
                    </a:p>
                  </a:txBody>
                  <a:tcPr anchor="ctr"/>
                </a:tc>
                <a:tc>
                  <a:txBody>
                    <a:bodyPr/>
                    <a:lstStyle/>
                    <a:p>
                      <a:pPr algn="ctr"/>
                      <a:r>
                        <a:rPr kumimoji="1" lang="ja-JP" altLang="en-US" sz="2000" dirty="0">
                          <a:solidFill>
                            <a:schemeClr val="tx1"/>
                          </a:solidFill>
                        </a:rPr>
                        <a:t>整備面積</a:t>
                      </a:r>
                    </a:p>
                  </a:txBody>
                  <a:tcPr anchor="ctr"/>
                </a:tc>
                <a:extLst>
                  <a:ext uri="{0D108BD9-81ED-4DB2-BD59-A6C34878D82A}">
                    <a16:rowId xmlns:a16="http://schemas.microsoft.com/office/drawing/2014/main" val="4025770693"/>
                  </a:ext>
                </a:extLst>
              </a:tr>
              <a:tr h="370840">
                <a:tc>
                  <a:txBody>
                    <a:bodyPr/>
                    <a:lstStyle/>
                    <a:p>
                      <a:pPr algn="ctr"/>
                      <a:r>
                        <a:rPr kumimoji="1" lang="ja-JP" altLang="en-US" sz="2000" dirty="0"/>
                        <a:t>伏見堂地区</a:t>
                      </a:r>
                    </a:p>
                  </a:txBody>
                  <a:tcPr/>
                </a:tc>
                <a:tc>
                  <a:txBody>
                    <a:bodyPr/>
                    <a:lstStyle/>
                    <a:p>
                      <a:pPr algn="ctr"/>
                      <a:r>
                        <a:rPr kumimoji="1" lang="ja-JP" altLang="en-US" sz="2000" dirty="0"/>
                        <a:t>富田林市</a:t>
                      </a:r>
                    </a:p>
                  </a:txBody>
                  <a:tcPr/>
                </a:tc>
                <a:tc>
                  <a:txBody>
                    <a:bodyPr/>
                    <a:lstStyle/>
                    <a:p>
                      <a:pPr algn="ctr"/>
                      <a:r>
                        <a:rPr kumimoji="1" lang="en-US" altLang="ja-JP" sz="2000" dirty="0"/>
                        <a:t>10.8ha</a:t>
                      </a:r>
                      <a:endParaRPr kumimoji="1" lang="ja-JP" altLang="en-US" sz="2000" dirty="0"/>
                    </a:p>
                  </a:txBody>
                  <a:tcPr/>
                </a:tc>
                <a:extLst>
                  <a:ext uri="{0D108BD9-81ED-4DB2-BD59-A6C34878D82A}">
                    <a16:rowId xmlns:a16="http://schemas.microsoft.com/office/drawing/2014/main" val="4129899030"/>
                  </a:ext>
                </a:extLst>
              </a:tr>
              <a:tr h="370840">
                <a:tc>
                  <a:txBody>
                    <a:bodyPr/>
                    <a:lstStyle/>
                    <a:p>
                      <a:pPr algn="ctr"/>
                      <a:r>
                        <a:rPr kumimoji="1" lang="ja-JP" altLang="en-US" sz="2000" dirty="0"/>
                        <a:t>合計</a:t>
                      </a:r>
                    </a:p>
                  </a:txBody>
                  <a:tcPr/>
                </a:tc>
                <a:tc>
                  <a:txBody>
                    <a:bodyPr/>
                    <a:lstStyle/>
                    <a:p>
                      <a:pPr algn="ctr"/>
                      <a:endParaRPr kumimoji="1" lang="ja-JP" altLang="en-US" sz="2000" dirty="0">
                        <a:highlight>
                          <a:srgbClr val="FFFF00"/>
                        </a:highlight>
                      </a:endParaRPr>
                    </a:p>
                  </a:txBody>
                  <a:tcPr/>
                </a:tc>
                <a:tc>
                  <a:txBody>
                    <a:bodyPr/>
                    <a:lstStyle/>
                    <a:p>
                      <a:pPr algn="ctr"/>
                      <a:r>
                        <a:rPr kumimoji="1" lang="en-US" altLang="ja-JP" sz="2000" dirty="0"/>
                        <a:t>10.8ha</a:t>
                      </a:r>
                      <a:endParaRPr kumimoji="1" lang="ja-JP" altLang="en-US" sz="2000" dirty="0"/>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2969443"/>
            <a:ext cx="4877514" cy="344397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687769" y="3061105"/>
            <a:ext cx="429054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rPr>
              <a:t>整備地区紹介（牧地区）</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5773940" y="3148511"/>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地区ごとの内訳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CC607AEF-5C81-4F05-A9B0-F596988C73C5}"/>
              </a:ext>
            </a:extLst>
          </p:cNvPr>
          <p:cNvSpPr txBox="1"/>
          <p:nvPr/>
        </p:nvSpPr>
        <p:spPr>
          <a:xfrm>
            <a:off x="493561" y="3303122"/>
            <a:ext cx="4694548" cy="2800767"/>
          </a:xfrm>
          <a:prstGeom prst="rect">
            <a:avLst/>
          </a:prstGeom>
          <a:noFill/>
        </p:spPr>
        <p:txBody>
          <a:bodyPr wrap="square" rtlCol="0">
            <a:spAutoFit/>
          </a:bodyPr>
          <a:lstStyle/>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事業主体：大阪府</a:t>
            </a:r>
          </a:p>
          <a:p>
            <a:r>
              <a:rPr lang="ja-JP" altLang="en-US" sz="1600" dirty="0">
                <a:latin typeface="ＭＳ Ｐゴシック" panose="020B0600070205080204" pitchFamily="50" charset="-128"/>
                <a:ea typeface="ＭＳ Ｐゴシック" panose="020B0600070205080204" pitchFamily="50" charset="-128"/>
              </a:rPr>
              <a:t>市 町 村：豊能町</a:t>
            </a:r>
          </a:p>
          <a:p>
            <a:r>
              <a:rPr lang="ja-JP" altLang="en-US" sz="1600" dirty="0">
                <a:latin typeface="ＭＳ Ｐゴシック" panose="020B0600070205080204" pitchFamily="50" charset="-128"/>
                <a:ea typeface="ＭＳ Ｐゴシック" panose="020B0600070205080204" pitchFamily="50" charset="-128"/>
              </a:rPr>
              <a:t>事業期間：</a:t>
            </a:r>
            <a:r>
              <a:rPr lang="en-US" altLang="ja-JP" sz="1600" dirty="0">
                <a:latin typeface="ＭＳ Ｐゴシック" panose="020B0600070205080204" pitchFamily="50" charset="-128"/>
                <a:ea typeface="ＭＳ Ｐゴシック" panose="020B0600070205080204" pitchFamily="50" charset="-128"/>
              </a:rPr>
              <a:t>R3</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R8</a:t>
            </a:r>
          </a:p>
          <a:p>
            <a:r>
              <a:rPr lang="ja-JP" altLang="en-US" sz="1600" dirty="0">
                <a:latin typeface="ＭＳ Ｐゴシック" panose="020B0600070205080204" pitchFamily="50" charset="-128"/>
                <a:ea typeface="ＭＳ Ｐゴシック" panose="020B0600070205080204" pitchFamily="50" charset="-128"/>
              </a:rPr>
              <a:t>受益者数：</a:t>
            </a:r>
            <a:r>
              <a:rPr lang="en-US" altLang="ja-JP" sz="1600" dirty="0">
                <a:latin typeface="ＭＳ Ｐゴシック" panose="020B0600070205080204" pitchFamily="50" charset="-128"/>
                <a:ea typeface="ＭＳ Ｐゴシック" panose="020B0600070205080204" pitchFamily="50" charset="-128"/>
              </a:rPr>
              <a:t>37</a:t>
            </a:r>
            <a:r>
              <a:rPr lang="ja-JP" altLang="en-US" sz="1600" dirty="0">
                <a:latin typeface="ＭＳ Ｐゴシック" panose="020B0600070205080204" pitchFamily="50" charset="-128"/>
                <a:ea typeface="ＭＳ Ｐゴシック" panose="020B0600070205080204" pitchFamily="50" charset="-128"/>
              </a:rPr>
              <a:t>戸</a:t>
            </a:r>
          </a:p>
          <a:p>
            <a:endParaRPr lang="ja-JP" altLang="en-US"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・担い手不足の解消、高収益農業への転換を図るために、</a:t>
            </a:r>
            <a:r>
              <a:rPr lang="en-US" altLang="ja-JP" sz="1600" dirty="0">
                <a:latin typeface="ＭＳ Ｐゴシック" panose="020B0600070205080204" pitchFamily="50" charset="-128"/>
                <a:ea typeface="ＭＳ Ｐゴシック" panose="020B0600070205080204" pitchFamily="50" charset="-128"/>
              </a:rPr>
              <a:t>16.8ha</a:t>
            </a:r>
            <a:r>
              <a:rPr lang="ja-JP" altLang="en-US" sz="1600" dirty="0">
                <a:latin typeface="ＭＳ Ｐゴシック" panose="020B0600070205080204" pitchFamily="50" charset="-128"/>
                <a:ea typeface="ＭＳ Ｐゴシック" panose="020B0600070205080204" pitchFamily="50" charset="-128"/>
              </a:rPr>
              <a:t>のほ場整備を実施</a:t>
            </a:r>
          </a:p>
          <a:p>
            <a:r>
              <a:rPr lang="ja-JP" altLang="en-US" sz="1600" dirty="0">
                <a:latin typeface="ＭＳ Ｐゴシック" panose="020B0600070205080204" pitchFamily="50" charset="-128"/>
                <a:ea typeface="ＭＳ Ｐゴシック" panose="020B0600070205080204" pitchFamily="50" charset="-128"/>
              </a:rPr>
              <a:t>・整備後の農地は地区の主要農家が設立した合同会社に集積・集約し、きくななどの高収益農業に取り組む予定</a:t>
            </a:r>
          </a:p>
        </p:txBody>
      </p:sp>
      <p:pic>
        <p:nvPicPr>
          <p:cNvPr id="16" name="図 15">
            <a:extLst>
              <a:ext uri="{FF2B5EF4-FFF2-40B4-BE49-F238E27FC236}">
                <a16:creationId xmlns:a16="http://schemas.microsoft.com/office/drawing/2014/main" id="{3FFC7CC1-FFBC-46DB-BE04-0008013A47F4}"/>
              </a:ext>
            </a:extLst>
          </p:cNvPr>
          <p:cNvPicPr>
            <a:picLocks noChangeAspect="1"/>
          </p:cNvPicPr>
          <p:nvPr/>
        </p:nvPicPr>
        <p:blipFill>
          <a:blip r:embed="rId2"/>
          <a:stretch>
            <a:fillRect/>
          </a:stretch>
        </p:blipFill>
        <p:spPr>
          <a:xfrm>
            <a:off x="2695655" y="3429000"/>
            <a:ext cx="2282654" cy="1292515"/>
          </a:xfrm>
          <a:prstGeom prst="rect">
            <a:avLst/>
          </a:prstGeom>
        </p:spPr>
      </p:pic>
      <p:sp>
        <p:nvSpPr>
          <p:cNvPr id="23" name="四角形: 角を丸くする 22">
            <a:extLst>
              <a:ext uri="{FF2B5EF4-FFF2-40B4-BE49-F238E27FC236}">
                <a16:creationId xmlns:a16="http://schemas.microsoft.com/office/drawing/2014/main" id="{F32E1FFD-6779-4B92-8D33-162263AD9879}"/>
              </a:ext>
            </a:extLst>
          </p:cNvPr>
          <p:cNvSpPr/>
          <p:nvPr/>
        </p:nvSpPr>
        <p:spPr>
          <a:xfrm>
            <a:off x="8022131" y="4826188"/>
            <a:ext cx="3845461" cy="1644408"/>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37126EE1-777D-4290-A298-0CC7B9126A29}"/>
              </a:ext>
            </a:extLst>
          </p:cNvPr>
          <p:cNvSpPr txBox="1"/>
          <p:nvPr/>
        </p:nvSpPr>
        <p:spPr>
          <a:xfrm>
            <a:off x="8091777" y="4870320"/>
            <a:ext cx="3684694" cy="1569660"/>
          </a:xfrm>
          <a:prstGeom prst="rect">
            <a:avLst/>
          </a:prstGeom>
          <a:noFill/>
        </p:spPr>
        <p:txBody>
          <a:bodyPr wrap="square" rtlCol="0">
            <a:spAutoFit/>
          </a:bodyPr>
          <a:lstStyle/>
          <a:p>
            <a:r>
              <a:rPr kumimoji="1" lang="ja-JP" altLang="en-US" sz="2400" dirty="0"/>
              <a:t>牧地区での現場対応により実績が少なくなっているが、</a:t>
            </a:r>
            <a:endParaRPr kumimoji="1" lang="en-US" altLang="ja-JP" sz="2400" dirty="0"/>
          </a:p>
          <a:p>
            <a:r>
              <a:rPr kumimoji="1" lang="en-US" altLang="ja-JP" sz="2400" dirty="0"/>
              <a:t>5</a:t>
            </a:r>
            <a:r>
              <a:rPr kumimoji="1" lang="ja-JP" altLang="en-US" sz="2400" dirty="0"/>
              <a:t>年後の目標達成に向け、各地区の事業推進を図る</a:t>
            </a:r>
            <a:endParaRPr kumimoji="1" lang="en-US" altLang="ja-JP" sz="2400" dirty="0"/>
          </a:p>
        </p:txBody>
      </p:sp>
      <p:sp>
        <p:nvSpPr>
          <p:cNvPr id="13" name="スライド番号プレースホルダー 12">
            <a:extLst>
              <a:ext uri="{FF2B5EF4-FFF2-40B4-BE49-F238E27FC236}">
                <a16:creationId xmlns:a16="http://schemas.microsoft.com/office/drawing/2014/main" id="{E412621A-72AA-4C52-8426-4EED62F6F748}"/>
              </a:ext>
            </a:extLst>
          </p:cNvPr>
          <p:cNvSpPr>
            <a:spLocks noGrp="1"/>
          </p:cNvSpPr>
          <p:nvPr>
            <p:ph type="sldNum" sz="quarter" idx="12"/>
          </p:nvPr>
        </p:nvSpPr>
        <p:spPr/>
        <p:txBody>
          <a:bodyPr/>
          <a:lstStyle/>
          <a:p>
            <a:fld id="{C6678B24-D225-48CB-84C5-697AA65AEC0C}" type="slidenum">
              <a:rPr kumimoji="1" lang="ja-JP" altLang="en-US" smtClean="0"/>
              <a:t>22</a:t>
            </a:fld>
            <a:endParaRPr kumimoji="1" lang="ja-JP" altLang="en-US"/>
          </a:p>
        </p:txBody>
      </p:sp>
      <p:pic>
        <p:nvPicPr>
          <p:cNvPr id="22" name="図 86">
            <a:extLst>
              <a:ext uri="{FF2B5EF4-FFF2-40B4-BE49-F238E27FC236}">
                <a16:creationId xmlns:a16="http://schemas.microsoft.com/office/drawing/2014/main" id="{A3D179C9-739F-41C9-ACE2-138FD2FB4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065" y="5053525"/>
            <a:ext cx="2124384" cy="1260661"/>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916322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（４）　成長と持続を支える生産基盤の整備</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◆取組による効果・新たな指標検討</a:t>
            </a:r>
          </a:p>
        </p:txBody>
      </p:sp>
      <p:sp>
        <p:nvSpPr>
          <p:cNvPr id="7" name="テキスト ボックス 6">
            <a:extLst>
              <a:ext uri="{FF2B5EF4-FFF2-40B4-BE49-F238E27FC236}">
                <a16:creationId xmlns:a16="http://schemas.microsoft.com/office/drawing/2014/main" id="{FAE0D8A3-3F42-4F6C-B213-06186D538F09}"/>
              </a:ext>
            </a:extLst>
          </p:cNvPr>
          <p:cNvSpPr txBox="1"/>
          <p:nvPr/>
        </p:nvSpPr>
        <p:spPr>
          <a:xfrm>
            <a:off x="389640" y="1832163"/>
            <a:ext cx="114127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○基盤整備による効果</a:t>
            </a:r>
            <a:endParaRPr kumimoji="1" lang="en-US" altLang="ja-JP" sz="20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56ha</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の基盤整備（５地区）により生産額増</a:t>
            </a:r>
            <a:r>
              <a:rPr kumimoji="1" lang="en-US" altLang="ja-JP" sz="20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　　　　　  　　　　　　　　　　　　</a:t>
            </a:r>
            <a:r>
              <a:rPr kumimoji="1" lang="en-US" altLang="ja-JP" sz="1200" b="0" i="0" u="none" strike="noStrike" kern="1200" cap="none" spc="0" normalizeH="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rPr>
              <a:t>事業計画書及び生産者からのヒアリングにより算出</a:t>
            </a:r>
            <a:endParaRPr kumimoji="1" lang="en-US" altLang="ja-JP" sz="2000" b="0" i="0" u="none" strike="noStrike" kern="1200" cap="none" spc="0" normalizeH="0" noProof="0" dirty="0">
              <a:ln>
                <a:noFill/>
              </a:ln>
              <a:solidFill>
                <a:prstClr val="black">
                  <a:lumMod val="75000"/>
                  <a:lumOff val="25000"/>
                </a:prstClr>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97D8A857-BE58-4333-B854-829F771D2D14}"/>
              </a:ext>
            </a:extLst>
          </p:cNvPr>
          <p:cNvSpPr>
            <a:spLocks noGrp="1"/>
          </p:cNvSpPr>
          <p:nvPr>
            <p:ph type="sldNum" sz="quarter" idx="12"/>
          </p:nvPr>
        </p:nvSpPr>
        <p:spPr/>
        <p:txBody>
          <a:bodyPr/>
          <a:lstStyle/>
          <a:p>
            <a:fld id="{C6678B24-D225-48CB-84C5-697AA65AEC0C}" type="slidenum">
              <a:rPr kumimoji="1" lang="ja-JP" altLang="en-US" smtClean="0"/>
              <a:t>23</a:t>
            </a:fld>
            <a:endParaRPr kumimoji="1" lang="ja-JP" altLang="en-US"/>
          </a:p>
        </p:txBody>
      </p:sp>
      <p:sp>
        <p:nvSpPr>
          <p:cNvPr id="14" name="テキスト ボックス 13">
            <a:extLst>
              <a:ext uri="{FF2B5EF4-FFF2-40B4-BE49-F238E27FC236}">
                <a16:creationId xmlns:a16="http://schemas.microsoft.com/office/drawing/2014/main" id="{02934E57-F435-4FC2-876A-5A26D1A70323}"/>
              </a:ext>
            </a:extLst>
          </p:cNvPr>
          <p:cNvSpPr txBox="1"/>
          <p:nvPr/>
        </p:nvSpPr>
        <p:spPr>
          <a:xfrm>
            <a:off x="389640" y="5603234"/>
            <a:ext cx="11412718" cy="830997"/>
          </a:xfrm>
          <a:prstGeom prst="rect">
            <a:avLst/>
          </a:prstGeom>
          <a:noFill/>
          <a:ln w="25400" cmpd="dbl">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伏見堂地区の整備農地での生産額増加を担い手</a:t>
            </a:r>
            <a:r>
              <a:rPr kumimoji="1" lang="ja-JP" altLang="en-US" sz="2400" dirty="0">
                <a:solidFill>
                  <a:prstClr val="black"/>
                </a:solidFill>
                <a:latin typeface="Calibri" panose="020F0502020204030204"/>
                <a:ea typeface="ＭＳ Ｐゴシック" panose="020B0600070205080204" pitchFamily="50" charset="-128"/>
              </a:rPr>
              <a:t>へ</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のヒアリングにより算出</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今後、</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過年度整備地区についても同様に</a:t>
            </a:r>
            <a:r>
              <a:rPr kumimoji="1" lang="ja-JP" altLang="en-US" sz="2400" u="sng" dirty="0">
                <a:solidFill>
                  <a:prstClr val="black"/>
                </a:solidFill>
                <a:latin typeface="Calibri" panose="020F0502020204030204"/>
                <a:ea typeface="ＭＳ Ｐゴシック" panose="020B0600070205080204" pitchFamily="50" charset="-128"/>
              </a:rPr>
              <a:t>増加額</a:t>
            </a:r>
            <a:r>
              <a:rPr kumimoji="1" lang="ja-JP"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を算出し、進捗管理を実施</a:t>
            </a:r>
            <a:endParaRPr kumimoji="1" lang="en-US" altLang="ja-JP"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3" name="表 8">
            <a:extLst>
              <a:ext uri="{FF2B5EF4-FFF2-40B4-BE49-F238E27FC236}">
                <a16:creationId xmlns:a16="http://schemas.microsoft.com/office/drawing/2014/main" id="{990DAA4E-AB0C-4875-B678-B2020A6074FC}"/>
              </a:ext>
            </a:extLst>
          </p:cNvPr>
          <p:cNvGraphicFramePr>
            <a:graphicFrameLocks noGrp="1"/>
          </p:cNvGraphicFramePr>
          <p:nvPr>
            <p:extLst>
              <p:ext uri="{D42A27DB-BD31-4B8C-83A1-F6EECF244321}">
                <p14:modId xmlns:p14="http://schemas.microsoft.com/office/powerpoint/2010/main" val="1998100891"/>
              </p:ext>
            </p:extLst>
          </p:nvPr>
        </p:nvGraphicFramePr>
        <p:xfrm>
          <a:off x="261256" y="2757460"/>
          <a:ext cx="11772431" cy="2522622"/>
        </p:xfrm>
        <a:graphic>
          <a:graphicData uri="http://schemas.openxmlformats.org/drawingml/2006/table">
            <a:tbl>
              <a:tblPr firstRow="1" bandRow="1">
                <a:tableStyleId>{5C22544A-7EE6-4342-B048-85BDC9FD1C3A}</a:tableStyleId>
              </a:tblPr>
              <a:tblGrid>
                <a:gridCol w="1202771">
                  <a:extLst>
                    <a:ext uri="{9D8B030D-6E8A-4147-A177-3AD203B41FA5}">
                      <a16:colId xmlns:a16="http://schemas.microsoft.com/office/drawing/2014/main" val="3864943112"/>
                    </a:ext>
                  </a:extLst>
                </a:gridCol>
                <a:gridCol w="695929">
                  <a:extLst>
                    <a:ext uri="{9D8B030D-6E8A-4147-A177-3AD203B41FA5}">
                      <a16:colId xmlns:a16="http://schemas.microsoft.com/office/drawing/2014/main" val="1649816747"/>
                    </a:ext>
                  </a:extLst>
                </a:gridCol>
                <a:gridCol w="966360">
                  <a:extLst>
                    <a:ext uri="{9D8B030D-6E8A-4147-A177-3AD203B41FA5}">
                      <a16:colId xmlns:a16="http://schemas.microsoft.com/office/drawing/2014/main" val="2381849627"/>
                    </a:ext>
                  </a:extLst>
                </a:gridCol>
                <a:gridCol w="961457">
                  <a:extLst>
                    <a:ext uri="{9D8B030D-6E8A-4147-A177-3AD203B41FA5}">
                      <a16:colId xmlns:a16="http://schemas.microsoft.com/office/drawing/2014/main" val="3504055638"/>
                    </a:ext>
                  </a:extLst>
                </a:gridCol>
                <a:gridCol w="951648">
                  <a:extLst>
                    <a:ext uri="{9D8B030D-6E8A-4147-A177-3AD203B41FA5}">
                      <a16:colId xmlns:a16="http://schemas.microsoft.com/office/drawing/2014/main" val="449721195"/>
                    </a:ext>
                  </a:extLst>
                </a:gridCol>
                <a:gridCol w="1590058">
                  <a:extLst>
                    <a:ext uri="{9D8B030D-6E8A-4147-A177-3AD203B41FA5}">
                      <a16:colId xmlns:a16="http://schemas.microsoft.com/office/drawing/2014/main" val="1832714089"/>
                    </a:ext>
                  </a:extLst>
                </a:gridCol>
                <a:gridCol w="1356189">
                  <a:extLst>
                    <a:ext uri="{9D8B030D-6E8A-4147-A177-3AD203B41FA5}">
                      <a16:colId xmlns:a16="http://schemas.microsoft.com/office/drawing/2014/main" val="3181915411"/>
                    </a:ext>
                  </a:extLst>
                </a:gridCol>
                <a:gridCol w="1257808">
                  <a:extLst>
                    <a:ext uri="{9D8B030D-6E8A-4147-A177-3AD203B41FA5}">
                      <a16:colId xmlns:a16="http://schemas.microsoft.com/office/drawing/2014/main" val="320352481"/>
                    </a:ext>
                  </a:extLst>
                </a:gridCol>
                <a:gridCol w="1310731">
                  <a:extLst>
                    <a:ext uri="{9D8B030D-6E8A-4147-A177-3AD203B41FA5}">
                      <a16:colId xmlns:a16="http://schemas.microsoft.com/office/drawing/2014/main" val="373079866"/>
                    </a:ext>
                  </a:extLst>
                </a:gridCol>
                <a:gridCol w="1479480">
                  <a:extLst>
                    <a:ext uri="{9D8B030D-6E8A-4147-A177-3AD203B41FA5}">
                      <a16:colId xmlns:a16="http://schemas.microsoft.com/office/drawing/2014/main" val="2543315566"/>
                    </a:ext>
                  </a:extLst>
                </a:gridCol>
              </a:tblGrid>
              <a:tr h="542622">
                <a:tc>
                  <a:txBody>
                    <a:bodyPr/>
                    <a:lstStyle/>
                    <a:p>
                      <a:pPr algn="ctr"/>
                      <a:r>
                        <a:rPr kumimoji="1" lang="ja-JP" altLang="en-US" sz="1400" dirty="0">
                          <a:solidFill>
                            <a:schemeClr val="tx1"/>
                          </a:solidFill>
                        </a:rPr>
                        <a:t>地区名</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面積</a:t>
                      </a:r>
                      <a:endParaRPr kumimoji="1" lang="en-US" altLang="ja-JP" sz="14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a:t>
                      </a:r>
                      <a:r>
                        <a:rPr kumimoji="1" lang="en-US" altLang="ja-JP" sz="1400" dirty="0">
                          <a:solidFill>
                            <a:schemeClr val="tx1"/>
                          </a:solidFill>
                        </a:rPr>
                        <a:t>ha</a:t>
                      </a:r>
                      <a:r>
                        <a:rPr kumimoji="1" lang="ja-JP" altLang="en-US" sz="14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整備済</a:t>
                      </a:r>
                      <a:endParaRPr kumimoji="1" lang="en-US" altLang="ja-JP" sz="14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面積（</a:t>
                      </a:r>
                      <a:r>
                        <a:rPr kumimoji="1" lang="en-US" altLang="ja-JP" sz="1400" dirty="0">
                          <a:solidFill>
                            <a:schemeClr val="tx1"/>
                          </a:solidFill>
                        </a:rPr>
                        <a:t>ha</a:t>
                      </a:r>
                      <a:r>
                        <a:rPr kumimoji="1" lang="ja-JP" altLang="en-US" sz="14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整備前の</a:t>
                      </a:r>
                      <a:endParaRPr kumimoji="1" lang="en-US" altLang="ja-JP" sz="14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農家数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担い手数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主要転換作物</a:t>
                      </a:r>
                    </a:p>
                  </a:txBody>
                  <a:tcPr anchor="ctr"/>
                </a:tc>
                <a:tc>
                  <a:txBody>
                    <a:bodyPr/>
                    <a:lstStyle/>
                    <a:p>
                      <a:pPr algn="ctr"/>
                      <a:r>
                        <a:rPr kumimoji="1" lang="ja-JP" altLang="en-US" sz="1400" dirty="0">
                          <a:solidFill>
                            <a:schemeClr val="tx1"/>
                          </a:solidFill>
                        </a:rPr>
                        <a:t>整備前生産額</a:t>
                      </a:r>
                      <a:endParaRPr kumimoji="1" lang="en-US" altLang="ja-JP" sz="1400" dirty="0">
                        <a:solidFill>
                          <a:schemeClr val="tx1"/>
                        </a:solidFill>
                      </a:endParaRPr>
                    </a:p>
                    <a:p>
                      <a:pPr algn="ctr"/>
                      <a:r>
                        <a:rPr kumimoji="1" lang="ja-JP" altLang="en-US" sz="1400" dirty="0">
                          <a:solidFill>
                            <a:schemeClr val="tx1"/>
                          </a:solidFill>
                        </a:rPr>
                        <a:t>（千円）</a:t>
                      </a:r>
                    </a:p>
                  </a:txBody>
                  <a:tcPr anchor="ctr"/>
                </a:tc>
                <a:tc>
                  <a:txBody>
                    <a:bodyPr/>
                    <a:lstStyle/>
                    <a:p>
                      <a:pPr algn="ctr"/>
                      <a:r>
                        <a:rPr kumimoji="1" lang="ja-JP" altLang="en-US" sz="1400" dirty="0">
                          <a:solidFill>
                            <a:schemeClr val="tx1"/>
                          </a:solidFill>
                        </a:rPr>
                        <a:t>整備後目標</a:t>
                      </a:r>
                      <a:endParaRPr kumimoji="1" lang="en-US" altLang="ja-JP" sz="1400" dirty="0">
                        <a:solidFill>
                          <a:schemeClr val="tx1"/>
                        </a:solidFill>
                      </a:endParaRPr>
                    </a:p>
                    <a:p>
                      <a:pPr algn="ctr"/>
                      <a:r>
                        <a:rPr kumimoji="1" lang="ja-JP" altLang="en-US" sz="1400" dirty="0">
                          <a:solidFill>
                            <a:schemeClr val="tx1"/>
                          </a:solidFill>
                        </a:rPr>
                        <a:t>生産額（千円）</a:t>
                      </a:r>
                      <a:endParaRPr kumimoji="1" lang="en-US" altLang="ja-JP" sz="1400" dirty="0">
                        <a:solidFill>
                          <a:schemeClr val="tx1"/>
                        </a:solidFill>
                      </a:endParaRPr>
                    </a:p>
                  </a:txBody>
                  <a:tcPr anchor="ctr"/>
                </a:tc>
                <a:tc>
                  <a:txBody>
                    <a:bodyPr/>
                    <a:lstStyle/>
                    <a:p>
                      <a:pPr algn="ctr"/>
                      <a:r>
                        <a:rPr kumimoji="1" lang="ja-JP" altLang="en-US" sz="1400" dirty="0">
                          <a:solidFill>
                            <a:schemeClr val="tx1"/>
                          </a:solidFill>
                        </a:rPr>
                        <a:t>整備後実績</a:t>
                      </a:r>
                      <a:endParaRPr kumimoji="1" lang="en-US" altLang="ja-JP" sz="1400" dirty="0">
                        <a:solidFill>
                          <a:schemeClr val="tx1"/>
                        </a:solidFill>
                      </a:endParaRPr>
                    </a:p>
                    <a:p>
                      <a:pPr algn="ctr"/>
                      <a:r>
                        <a:rPr kumimoji="1" lang="ja-JP" altLang="en-US" sz="1400" dirty="0">
                          <a:solidFill>
                            <a:schemeClr val="tx1"/>
                          </a:solidFill>
                        </a:rPr>
                        <a:t>生産額（千円）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面積当たり増加額（千円</a:t>
                      </a:r>
                      <a:r>
                        <a:rPr kumimoji="1" lang="en-US" altLang="ja-JP" sz="1400" dirty="0">
                          <a:solidFill>
                            <a:schemeClr val="tx1"/>
                          </a:solidFill>
                        </a:rPr>
                        <a:t>/ha</a:t>
                      </a:r>
                      <a:r>
                        <a:rPr kumimoji="1" lang="ja-JP" altLang="en-US" sz="1400" dirty="0">
                          <a:solidFill>
                            <a:schemeClr val="tx1"/>
                          </a:solidFill>
                        </a:rPr>
                        <a:t>）</a:t>
                      </a:r>
                    </a:p>
                  </a:txBody>
                  <a:tcPr anchor="ctr"/>
                </a:tc>
                <a:extLst>
                  <a:ext uri="{0D108BD9-81ED-4DB2-BD59-A6C34878D82A}">
                    <a16:rowId xmlns:a16="http://schemas.microsoft.com/office/drawing/2014/main" val="3376575063"/>
                  </a:ext>
                </a:extLst>
              </a:tr>
              <a:tr h="396000">
                <a:tc>
                  <a:txBody>
                    <a:bodyPr/>
                    <a:lstStyle/>
                    <a:p>
                      <a:pPr algn="ctr"/>
                      <a:r>
                        <a:rPr kumimoji="1" lang="ja-JP" altLang="en-US" sz="1600" dirty="0"/>
                        <a:t>岸和田丘陵</a:t>
                      </a:r>
                    </a:p>
                  </a:txBody>
                  <a:tcPr anchor="ctr"/>
                </a:tc>
                <a:tc>
                  <a:txBody>
                    <a:bodyPr/>
                    <a:lstStyle/>
                    <a:p>
                      <a:pPr algn="ctr"/>
                      <a:r>
                        <a:rPr kumimoji="1" lang="en-US" altLang="ja-JP" dirty="0"/>
                        <a:t>13.0</a:t>
                      </a:r>
                      <a:endParaRPr kumimoji="1" lang="ja-JP" altLang="en-US" dirty="0"/>
                    </a:p>
                  </a:txBody>
                  <a:tcPr/>
                </a:tc>
                <a:tc>
                  <a:txBody>
                    <a:bodyPr/>
                    <a:lstStyle/>
                    <a:p>
                      <a:pPr algn="ctr"/>
                      <a:r>
                        <a:rPr kumimoji="1" lang="en-US" altLang="ja-JP" dirty="0"/>
                        <a:t>13.0</a:t>
                      </a:r>
                      <a:endParaRPr kumimoji="1" lang="ja-JP" altLang="en-US" dirty="0"/>
                    </a:p>
                  </a:txBody>
                  <a:tcPr/>
                </a:tc>
                <a:tc>
                  <a:txBody>
                    <a:bodyPr/>
                    <a:lstStyle/>
                    <a:p>
                      <a:pPr algn="ctr"/>
                      <a:r>
                        <a:rPr kumimoji="1" lang="en-US" altLang="ja-JP" dirty="0"/>
                        <a:t>58</a:t>
                      </a:r>
                      <a:endParaRPr kumimoji="1" lang="ja-JP" altLang="en-US" dirty="0"/>
                    </a:p>
                  </a:txBody>
                  <a:tcPr/>
                </a:tc>
                <a:tc>
                  <a:txBody>
                    <a:bodyPr/>
                    <a:lstStyle/>
                    <a:p>
                      <a:pPr algn="ctr"/>
                      <a:r>
                        <a:rPr kumimoji="1" lang="en-US" altLang="ja-JP" dirty="0"/>
                        <a:t>46</a:t>
                      </a:r>
                      <a:endParaRPr kumimoji="1" lang="ja-JP" altLang="en-US" dirty="0"/>
                    </a:p>
                  </a:txBody>
                  <a:tcPr/>
                </a:tc>
                <a:tc>
                  <a:txBody>
                    <a:bodyPr/>
                    <a:lstStyle/>
                    <a:p>
                      <a:pPr algn="ctr"/>
                      <a:r>
                        <a:rPr kumimoji="1" lang="ja-JP" altLang="en-US" dirty="0"/>
                        <a:t>水なす、きくな</a:t>
                      </a:r>
                    </a:p>
                  </a:txBody>
                  <a:tcPr/>
                </a:tc>
                <a:tc>
                  <a:txBody>
                    <a:bodyPr/>
                    <a:lstStyle/>
                    <a:p>
                      <a:pPr algn="ctr"/>
                      <a:r>
                        <a:rPr kumimoji="1" lang="en-US" altLang="ja-JP" dirty="0"/>
                        <a:t>82,362</a:t>
                      </a:r>
                    </a:p>
                  </a:txBody>
                  <a:tcPr anchor="ctr"/>
                </a:tc>
                <a:tc>
                  <a:txBody>
                    <a:bodyPr/>
                    <a:lstStyle/>
                    <a:p>
                      <a:pPr algn="ctr"/>
                      <a:r>
                        <a:rPr kumimoji="1" lang="en-US" altLang="ja-JP" dirty="0"/>
                        <a:t>321,625</a:t>
                      </a:r>
                      <a:endParaRPr kumimoji="1" lang="ja-JP" altLang="en-US" dirty="0"/>
                    </a:p>
                  </a:txBody>
                  <a:tcPr anchor="ctr"/>
                </a:tc>
                <a:tc>
                  <a:txBody>
                    <a:bodyPr/>
                    <a:lstStyle/>
                    <a:p>
                      <a:pPr algn="ctr"/>
                      <a:endParaRPr kumimoji="1" lang="ja-JP" altLang="en-US"/>
                    </a:p>
                  </a:txBody>
                  <a:tcPr anchor="ctr"/>
                </a:tc>
                <a:tc>
                  <a:txBody>
                    <a:bodyPr/>
                    <a:lstStyle/>
                    <a:p>
                      <a:pPr algn="ctr"/>
                      <a:endParaRPr kumimoji="1" lang="ja-JP" altLang="en-US" dirty="0"/>
                    </a:p>
                  </a:txBody>
                  <a:tcPr anchor="ctr"/>
                </a:tc>
                <a:extLst>
                  <a:ext uri="{0D108BD9-81ED-4DB2-BD59-A6C34878D82A}">
                    <a16:rowId xmlns:a16="http://schemas.microsoft.com/office/drawing/2014/main" val="3002673264"/>
                  </a:ext>
                </a:extLst>
              </a:tr>
              <a:tr h="396000">
                <a:tc>
                  <a:txBody>
                    <a:bodyPr/>
                    <a:lstStyle/>
                    <a:p>
                      <a:pPr algn="ctr"/>
                      <a:r>
                        <a:rPr kumimoji="1" lang="ja-JP" altLang="en-US" sz="1600" dirty="0"/>
                        <a:t>牧</a:t>
                      </a:r>
                    </a:p>
                  </a:txBody>
                  <a:tcPr anchor="ctr"/>
                </a:tc>
                <a:tc>
                  <a:txBody>
                    <a:bodyPr/>
                    <a:lstStyle/>
                    <a:p>
                      <a:pPr algn="ctr"/>
                      <a:r>
                        <a:rPr kumimoji="1" lang="en-US" altLang="ja-JP" dirty="0"/>
                        <a:t>16.8</a:t>
                      </a:r>
                      <a:endParaRPr kumimoji="1" lang="ja-JP" altLang="en-US" dirty="0"/>
                    </a:p>
                  </a:txBody>
                  <a:tcPr/>
                </a:tc>
                <a:tc>
                  <a:txBody>
                    <a:bodyPr/>
                    <a:lstStyle/>
                    <a:p>
                      <a:pPr algn="ctr"/>
                      <a:r>
                        <a:rPr kumimoji="1" lang="en-US" altLang="ja-JP" dirty="0"/>
                        <a:t>5.0</a:t>
                      </a:r>
                      <a:endParaRPr kumimoji="1" lang="ja-JP" altLang="en-US" dirty="0"/>
                    </a:p>
                  </a:txBody>
                  <a:tcPr/>
                </a:tc>
                <a:tc>
                  <a:txBody>
                    <a:bodyPr/>
                    <a:lstStyle/>
                    <a:p>
                      <a:pPr algn="ctr"/>
                      <a:r>
                        <a:rPr kumimoji="1" lang="en-US" altLang="ja-JP" dirty="0"/>
                        <a:t>37</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ja-JP" altLang="en-US" dirty="0"/>
                        <a:t>ねぎ、きくな</a:t>
                      </a:r>
                    </a:p>
                  </a:txBody>
                  <a:tcPr/>
                </a:tc>
                <a:tc>
                  <a:txBody>
                    <a:bodyPr/>
                    <a:lstStyle/>
                    <a:p>
                      <a:pPr algn="ctr"/>
                      <a:r>
                        <a:rPr kumimoji="1" lang="en-US" altLang="ja-JP" dirty="0"/>
                        <a:t>24,097</a:t>
                      </a:r>
                      <a:endParaRPr kumimoji="1" lang="ja-JP" altLang="en-US" dirty="0"/>
                    </a:p>
                  </a:txBody>
                  <a:tcPr anchor="ctr"/>
                </a:tc>
                <a:tc>
                  <a:txBody>
                    <a:bodyPr/>
                    <a:lstStyle/>
                    <a:p>
                      <a:pPr algn="ctr"/>
                      <a:r>
                        <a:rPr kumimoji="1" lang="en-US" altLang="ja-JP" dirty="0"/>
                        <a:t>74,616</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3871719879"/>
                  </a:ext>
                </a:extLst>
              </a:tr>
              <a:tr h="396000">
                <a:tc>
                  <a:txBody>
                    <a:bodyPr/>
                    <a:lstStyle/>
                    <a:p>
                      <a:pPr algn="ctr"/>
                      <a:r>
                        <a:rPr kumimoji="1" lang="ja-JP" altLang="en-US" sz="1600" dirty="0"/>
                        <a:t>伏見堂</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11.1</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10.8</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61</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2</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ねぎ、レタス</a:t>
                      </a:r>
                    </a:p>
                  </a:txBody>
                  <a:tcPr/>
                </a:tc>
                <a:tc>
                  <a:txBody>
                    <a:bodyPr/>
                    <a:lstStyle/>
                    <a:p>
                      <a:pPr algn="ctr"/>
                      <a:r>
                        <a:rPr kumimoji="1" lang="en-US" altLang="ja-JP" dirty="0"/>
                        <a:t>45,357</a:t>
                      </a:r>
                      <a:endParaRPr kumimoji="1" lang="ja-JP" altLang="en-US" dirty="0"/>
                    </a:p>
                  </a:txBody>
                  <a:tcPr anchor="ctr"/>
                </a:tc>
                <a:tc>
                  <a:txBody>
                    <a:bodyPr/>
                    <a:lstStyle/>
                    <a:p>
                      <a:pPr algn="ctr"/>
                      <a:r>
                        <a:rPr kumimoji="1" lang="en-US" altLang="ja-JP" dirty="0"/>
                        <a:t>242,984</a:t>
                      </a:r>
                      <a:endParaRPr kumimoji="1" lang="ja-JP" altLang="en-US" dirty="0"/>
                    </a:p>
                  </a:txBody>
                  <a:tcPr anchor="ctr"/>
                </a:tc>
                <a:tc>
                  <a:txBody>
                    <a:bodyPr/>
                    <a:lstStyle/>
                    <a:p>
                      <a:pPr algn="ctr"/>
                      <a:r>
                        <a:rPr kumimoji="1" lang="en-US" altLang="ja-JP" dirty="0"/>
                        <a:t>191,963</a:t>
                      </a:r>
                      <a:endParaRPr kumimoji="1" lang="ja-JP" altLang="en-US" dirty="0"/>
                    </a:p>
                  </a:txBody>
                  <a:tcPr anchor="ctr"/>
                </a:tc>
                <a:tc>
                  <a:txBody>
                    <a:bodyPr/>
                    <a:lstStyle/>
                    <a:p>
                      <a:pPr algn="ctr"/>
                      <a:r>
                        <a:rPr kumimoji="1" lang="en-US" altLang="ja-JP" dirty="0"/>
                        <a:t>13,575</a:t>
                      </a:r>
                      <a:endParaRPr kumimoji="1" lang="ja-JP" altLang="en-US" dirty="0"/>
                    </a:p>
                  </a:txBody>
                  <a:tcPr anchor="ctr"/>
                </a:tc>
                <a:extLst>
                  <a:ext uri="{0D108BD9-81ED-4DB2-BD59-A6C34878D82A}">
                    <a16:rowId xmlns:a16="http://schemas.microsoft.com/office/drawing/2014/main" val="3392284795"/>
                  </a:ext>
                </a:extLst>
              </a:tr>
              <a:tr h="396000">
                <a:tc>
                  <a:txBody>
                    <a:bodyPr/>
                    <a:lstStyle/>
                    <a:p>
                      <a:pPr algn="ctr"/>
                      <a:r>
                        <a:rPr kumimoji="1" lang="ja-JP" altLang="en-US" sz="1600" dirty="0"/>
                        <a:t>高山</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9.2</a:t>
                      </a:r>
                      <a:endParaRPr kumimoji="1" lang="ja-JP" altLang="en-US" dirty="0"/>
                    </a:p>
                  </a:txBody>
                  <a:tcPr/>
                </a:tc>
                <a:tc>
                  <a:txBody>
                    <a:bodyPr/>
                    <a:lstStyle/>
                    <a:p>
                      <a:pPr algn="ctr"/>
                      <a:endParaRPr kumimoji="1" lang="ja-JP" altLang="en-US" dirty="0"/>
                    </a:p>
                  </a:txBody>
                  <a:tcPr/>
                </a:tc>
                <a:tc>
                  <a:txBody>
                    <a:bodyPr/>
                    <a:lstStyle/>
                    <a:p>
                      <a:pPr algn="ctr"/>
                      <a:r>
                        <a:rPr kumimoji="1" lang="en-US" altLang="ja-JP" dirty="0"/>
                        <a:t>35</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ja-JP" altLang="en-US" dirty="0"/>
                        <a:t>トマト、きゅうり</a:t>
                      </a:r>
                    </a:p>
                  </a:txBody>
                  <a:tcPr/>
                </a:tc>
                <a:tc>
                  <a:txBody>
                    <a:bodyPr/>
                    <a:lstStyle/>
                    <a:p>
                      <a:pPr algn="ctr"/>
                      <a:r>
                        <a:rPr kumimoji="1" lang="en-US" altLang="ja-JP" dirty="0"/>
                        <a:t>14,412</a:t>
                      </a:r>
                      <a:endParaRPr kumimoji="1" lang="ja-JP" altLang="en-US" dirty="0"/>
                    </a:p>
                  </a:txBody>
                  <a:tcPr anchor="ctr"/>
                </a:tc>
                <a:tc>
                  <a:txBody>
                    <a:bodyPr/>
                    <a:lstStyle/>
                    <a:p>
                      <a:pPr algn="ctr"/>
                      <a:r>
                        <a:rPr kumimoji="1" lang="en-US" altLang="ja-JP" dirty="0"/>
                        <a:t>44,927</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1137943059"/>
                  </a:ext>
                </a:extLst>
              </a:tr>
              <a:tr h="396000">
                <a:tc>
                  <a:txBody>
                    <a:bodyPr/>
                    <a:lstStyle/>
                    <a:p>
                      <a:pPr algn="ctr"/>
                      <a:r>
                        <a:rPr kumimoji="1" lang="ja-JP" altLang="en-US" sz="1600" dirty="0"/>
                        <a:t>加納・寺田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6.0</a:t>
                      </a:r>
                      <a:endParaRPr kumimoji="1" lang="ja-JP" altLang="en-US" dirty="0"/>
                    </a:p>
                  </a:txBody>
                  <a:tcPr/>
                </a:tc>
                <a:tc>
                  <a:txBody>
                    <a:bodyPr/>
                    <a:lstStyle/>
                    <a:p>
                      <a:pPr algn="ctr"/>
                      <a:endParaRPr kumimoji="1" lang="ja-JP" altLang="en-US" dirty="0"/>
                    </a:p>
                  </a:txBody>
                  <a:tcPr/>
                </a:tc>
                <a:tc>
                  <a:txBody>
                    <a:bodyPr/>
                    <a:lstStyle/>
                    <a:p>
                      <a:pPr algn="ctr"/>
                      <a:r>
                        <a:rPr kumimoji="1" lang="en-US" altLang="ja-JP" dirty="0"/>
                        <a:t>24</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ja-JP" altLang="en-US" dirty="0"/>
                        <a:t>ねぎ、水なす</a:t>
                      </a:r>
                    </a:p>
                  </a:txBody>
                  <a:tcPr/>
                </a:tc>
                <a:tc>
                  <a:txBody>
                    <a:bodyPr/>
                    <a:lstStyle/>
                    <a:p>
                      <a:pPr algn="ctr"/>
                      <a:r>
                        <a:rPr kumimoji="1" lang="en-US" altLang="ja-JP" dirty="0"/>
                        <a:t>9,314</a:t>
                      </a:r>
                      <a:endParaRPr kumimoji="1" lang="ja-JP" altLang="en-US" dirty="0"/>
                    </a:p>
                  </a:txBody>
                  <a:tcPr anchor="ctr"/>
                </a:tc>
                <a:tc>
                  <a:txBody>
                    <a:bodyPr/>
                    <a:lstStyle/>
                    <a:p>
                      <a:pPr algn="ctr"/>
                      <a:r>
                        <a:rPr kumimoji="1" lang="en-US" altLang="ja-JP" dirty="0"/>
                        <a:t>52,632</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226777118"/>
                  </a:ext>
                </a:extLst>
              </a:tr>
            </a:tbl>
          </a:graphicData>
        </a:graphic>
      </p:graphicFrame>
      <p:sp>
        <p:nvSpPr>
          <p:cNvPr id="12" name="正方形/長方形 11">
            <a:extLst>
              <a:ext uri="{FF2B5EF4-FFF2-40B4-BE49-F238E27FC236}">
                <a16:creationId xmlns:a16="http://schemas.microsoft.com/office/drawing/2014/main" id="{3E19E3CA-E18A-4522-862B-16B695B2E609}"/>
              </a:ext>
            </a:extLst>
          </p:cNvPr>
          <p:cNvSpPr/>
          <p:nvPr/>
        </p:nvSpPr>
        <p:spPr>
          <a:xfrm>
            <a:off x="10539167" y="2757460"/>
            <a:ext cx="1494520" cy="2522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四角形: 角を丸くする 14">
            <a:extLst>
              <a:ext uri="{FF2B5EF4-FFF2-40B4-BE49-F238E27FC236}">
                <a16:creationId xmlns:a16="http://schemas.microsoft.com/office/drawing/2014/main" id="{CB1537F8-250D-4059-8B85-9FF65F551440}"/>
              </a:ext>
            </a:extLst>
          </p:cNvPr>
          <p:cNvSpPr/>
          <p:nvPr/>
        </p:nvSpPr>
        <p:spPr>
          <a:xfrm>
            <a:off x="239488" y="5486399"/>
            <a:ext cx="11119812" cy="1064669"/>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3773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（５）　スマート技術導入の推進</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261254" y="1095813"/>
            <a:ext cx="11669489"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年後の目標：スマート農業技術を導入する農業者　</a:t>
            </a:r>
            <a:r>
              <a:rPr kumimoji="1" lang="en-US" altLang="ja-JP" sz="2400" dirty="0"/>
              <a:t>180</a:t>
            </a:r>
            <a:r>
              <a:rPr kumimoji="1" lang="ja-JP" altLang="en-US" sz="2400" dirty="0"/>
              <a:t>名　（令和３年度末時点：</a:t>
            </a:r>
            <a:r>
              <a:rPr kumimoji="1" lang="en-US" altLang="ja-JP" sz="2400" dirty="0"/>
              <a:t>95</a:t>
            </a:r>
            <a:r>
              <a:rPr kumimoji="1" lang="ja-JP" altLang="en-US" sz="2400" dirty="0"/>
              <a:t>名）</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導入した農業者　</a:t>
            </a:r>
            <a:r>
              <a:rPr kumimoji="1" lang="en-US" altLang="ja-JP" sz="2400" dirty="0"/>
              <a:t>15</a:t>
            </a:r>
            <a:r>
              <a:rPr kumimoji="1" lang="ja-JP" altLang="en-US" sz="2400" dirty="0"/>
              <a:t>名</a:t>
            </a:r>
            <a:endParaRPr kumimoji="1" lang="en-US" altLang="ja-JP" sz="2400" dirty="0"/>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4"/>
            <a:ext cx="6377533"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導入した農業者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40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defTabSz="457200">
              <a:defRPr/>
            </a:pPr>
            <a:r>
              <a:rPr lang="ja-JP" altLang="en-US" dirty="0">
                <a:solidFill>
                  <a:prstClr val="black"/>
                </a:solidFill>
                <a:latin typeface="Calibri" panose="020F0502020204030204"/>
                <a:ea typeface="ＭＳ Ｐゴシック" panose="020B0600070205080204" pitchFamily="50" charset="-128"/>
              </a:rPr>
              <a:t>（うち</a:t>
            </a:r>
            <a:r>
              <a:rPr kumimoji="1" lang="ja-JP" altLang="en-US"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新たにスマート農業技術を導入した農業者　</a:t>
            </a:r>
            <a:r>
              <a:rPr kumimoji="1" lang="en-US" altLang="ja-JP"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30</a:t>
            </a:r>
            <a:r>
              <a:rPr kumimoji="1" lang="ja-JP" altLang="en-US"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名</a:t>
            </a:r>
            <a:r>
              <a:rPr kumimoji="1" lang="ja-JP" altLang="en-US" b="0" i="0"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lang="en-US" altLang="ja-JP" b="1" dirty="0">
                <a:solidFill>
                  <a:srgbClr val="FF0000"/>
                </a:solidFill>
              </a:rPr>
              <a:t>【</a:t>
            </a:r>
            <a:r>
              <a:rPr lang="ja-JP" altLang="en-US" b="1" dirty="0">
                <a:solidFill>
                  <a:srgbClr val="FF0000"/>
                </a:solidFill>
              </a:rPr>
              <a:t>達成</a:t>
            </a:r>
            <a:r>
              <a:rPr lang="en-US" altLang="ja-JP" b="1" dirty="0">
                <a:solidFill>
                  <a:srgbClr val="FF0000"/>
                </a:solidFill>
              </a:rPr>
              <a:t>】</a:t>
            </a:r>
            <a:endParaRPr kumimoji="1" lang="en-US" altLang="ja-JP"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defTabSz="457200">
              <a:defRPr/>
            </a:pPr>
            <a:r>
              <a:rPr lang="ja-JP" altLang="en-US" sz="2400" dirty="0">
                <a:solidFill>
                  <a:prstClr val="black"/>
                </a:solidFill>
              </a:rPr>
              <a:t>技術導入件数　</a:t>
            </a:r>
            <a:r>
              <a:rPr lang="en-US" altLang="ja-JP" sz="2400" dirty="0">
                <a:solidFill>
                  <a:prstClr val="black"/>
                </a:solidFill>
              </a:rPr>
              <a:t>48</a:t>
            </a:r>
            <a:r>
              <a:rPr lang="ja-JP" altLang="en-US" sz="2400" dirty="0">
                <a:solidFill>
                  <a:prstClr val="black"/>
                </a:solidFill>
              </a:rPr>
              <a:t>件</a:t>
            </a:r>
            <a:endParaRPr lang="en-US" altLang="ja-JP" sz="2400"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Calibri" panose="020F0502020204030204"/>
                <a:ea typeface="ＭＳ Ｐゴシック" panose="020B0600070205080204" pitchFamily="50" charset="-128"/>
              </a:rPr>
              <a:t>（うち新たにスマート農業技術を導入した農業者の技術導入件数：</a:t>
            </a:r>
            <a:r>
              <a:rPr lang="en-US" altLang="ja-JP" sz="1600" u="sng" dirty="0">
                <a:solidFill>
                  <a:prstClr val="black"/>
                </a:solidFill>
                <a:latin typeface="Calibri" panose="020F0502020204030204"/>
                <a:ea typeface="ＭＳ Ｐゴシック" panose="020B0600070205080204" pitchFamily="50" charset="-128"/>
              </a:rPr>
              <a:t>38</a:t>
            </a:r>
            <a:r>
              <a:rPr lang="ja-JP" altLang="en-US" sz="1600" u="sng" dirty="0">
                <a:solidFill>
                  <a:prstClr val="black"/>
                </a:solidFill>
                <a:latin typeface="Calibri" panose="020F0502020204030204"/>
                <a:ea typeface="ＭＳ Ｐゴシック" panose="020B0600070205080204" pitchFamily="50" charset="-128"/>
              </a:rPr>
              <a:t>件</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endParaRPr kumimoji="1" lang="en-US" altLang="ja-JP" sz="2400" dirty="0"/>
          </a:p>
          <a:p>
            <a:r>
              <a:rPr kumimoji="1" lang="ja-JP" altLang="en-US" sz="1400" dirty="0">
                <a:highlight>
                  <a:srgbClr val="FFFF00"/>
                </a:highlight>
              </a:rPr>
              <a:t>　</a:t>
            </a:r>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2842157207"/>
              </p:ext>
            </p:extLst>
          </p:nvPr>
        </p:nvGraphicFramePr>
        <p:xfrm>
          <a:off x="5710600" y="4018607"/>
          <a:ext cx="6021249" cy="2250440"/>
        </p:xfrm>
        <a:graphic>
          <a:graphicData uri="http://schemas.openxmlformats.org/drawingml/2006/table">
            <a:tbl>
              <a:tblPr firstRow="1" bandRow="1">
                <a:tableStyleId>{5C22544A-7EE6-4342-B048-85BDC9FD1C3A}</a:tableStyleId>
              </a:tblPr>
              <a:tblGrid>
                <a:gridCol w="3777414">
                  <a:extLst>
                    <a:ext uri="{9D8B030D-6E8A-4147-A177-3AD203B41FA5}">
                      <a16:colId xmlns:a16="http://schemas.microsoft.com/office/drawing/2014/main" val="399575333"/>
                    </a:ext>
                  </a:extLst>
                </a:gridCol>
                <a:gridCol w="2243835">
                  <a:extLst>
                    <a:ext uri="{9D8B030D-6E8A-4147-A177-3AD203B41FA5}">
                      <a16:colId xmlns:a16="http://schemas.microsoft.com/office/drawing/2014/main" val="3453014793"/>
                    </a:ext>
                  </a:extLst>
                </a:gridCol>
              </a:tblGrid>
              <a:tr h="370840">
                <a:tc>
                  <a:txBody>
                    <a:bodyPr/>
                    <a:lstStyle/>
                    <a:p>
                      <a:pPr algn="ctr"/>
                      <a:r>
                        <a:rPr kumimoji="1" lang="ja-JP" altLang="en-US" sz="2000" dirty="0">
                          <a:solidFill>
                            <a:schemeClr val="tx1"/>
                          </a:solidFill>
                        </a:rPr>
                        <a:t>導入機器</a:t>
                      </a:r>
                    </a:p>
                  </a:txBody>
                  <a:tcPr anchor="ctr"/>
                </a:tc>
                <a:tc>
                  <a:txBody>
                    <a:bodyPr/>
                    <a:lstStyle/>
                    <a:p>
                      <a:pPr algn="ctr"/>
                      <a:r>
                        <a:rPr kumimoji="1" lang="ja-JP" altLang="en-US" sz="2000" dirty="0">
                          <a:solidFill>
                            <a:schemeClr val="tx1"/>
                          </a:solidFill>
                        </a:rPr>
                        <a:t>件数</a:t>
                      </a:r>
                      <a:endParaRPr kumimoji="1" lang="en-US" altLang="ja-JP" sz="2000" dirty="0">
                        <a:solidFill>
                          <a:schemeClr val="tx1"/>
                        </a:solidFill>
                      </a:endParaRPr>
                    </a:p>
                  </a:txBody>
                  <a:tcPr anchor="ctr"/>
                </a:tc>
                <a:extLst>
                  <a:ext uri="{0D108BD9-81ED-4DB2-BD59-A6C34878D82A}">
                    <a16:rowId xmlns:a16="http://schemas.microsoft.com/office/drawing/2014/main" val="4025770693"/>
                  </a:ext>
                </a:extLst>
              </a:tr>
              <a:tr h="370840">
                <a:tc>
                  <a:txBody>
                    <a:bodyPr/>
                    <a:lstStyle/>
                    <a:p>
                      <a:pPr algn="ctr"/>
                      <a:r>
                        <a:rPr kumimoji="1" lang="en-US" altLang="ja-JP" sz="1800" dirty="0"/>
                        <a:t>CO2</a:t>
                      </a:r>
                      <a:r>
                        <a:rPr kumimoji="1" lang="ja-JP" altLang="en-US" sz="1800" dirty="0"/>
                        <a:t>施肥装置</a:t>
                      </a:r>
                    </a:p>
                  </a:txBody>
                  <a:tcPr/>
                </a:tc>
                <a:tc>
                  <a:txBody>
                    <a:bodyPr/>
                    <a:lstStyle/>
                    <a:p>
                      <a:pPr algn="ctr"/>
                      <a:r>
                        <a:rPr kumimoji="1" lang="ja-JP" altLang="en-US" sz="1800" dirty="0"/>
                        <a:t>５件（４件）</a:t>
                      </a:r>
                    </a:p>
                  </a:txBody>
                  <a:tcPr/>
                </a:tc>
                <a:extLst>
                  <a:ext uri="{0D108BD9-81ED-4DB2-BD59-A6C34878D82A}">
                    <a16:rowId xmlns:a16="http://schemas.microsoft.com/office/drawing/2014/main" val="4129899030"/>
                  </a:ext>
                </a:extLst>
              </a:tr>
              <a:tr h="370840">
                <a:tc>
                  <a:txBody>
                    <a:bodyPr/>
                    <a:lstStyle/>
                    <a:p>
                      <a:pPr algn="ctr"/>
                      <a:r>
                        <a:rPr kumimoji="1" lang="en-US" altLang="ja-JP" sz="1800" dirty="0"/>
                        <a:t>pF</a:t>
                      </a:r>
                      <a:r>
                        <a:rPr kumimoji="1" lang="ja-JP" altLang="en-US" sz="1800" dirty="0"/>
                        <a:t>メーター遠隔監視・自動かん水</a:t>
                      </a:r>
                    </a:p>
                  </a:txBody>
                  <a:tcPr/>
                </a:tc>
                <a:tc>
                  <a:txBody>
                    <a:bodyPr/>
                    <a:lstStyle/>
                    <a:p>
                      <a:pPr algn="ctr"/>
                      <a:r>
                        <a:rPr kumimoji="1" lang="ja-JP" altLang="en-US" sz="1800" dirty="0"/>
                        <a:t>８件（５件）</a:t>
                      </a:r>
                    </a:p>
                  </a:txBody>
                  <a:tcPr/>
                </a:tc>
                <a:extLst>
                  <a:ext uri="{0D108BD9-81ED-4DB2-BD59-A6C34878D82A}">
                    <a16:rowId xmlns:a16="http://schemas.microsoft.com/office/drawing/2014/main" val="1707865191"/>
                  </a:ext>
                </a:extLst>
              </a:tr>
              <a:tr h="370840">
                <a:tc>
                  <a:txBody>
                    <a:bodyPr/>
                    <a:lstStyle/>
                    <a:p>
                      <a:pPr algn="ctr"/>
                      <a:r>
                        <a:rPr kumimoji="1" lang="ja-JP" altLang="en-US" sz="1800" dirty="0"/>
                        <a:t>省力化機器（自動かん水除く）</a:t>
                      </a:r>
                      <a:endParaRPr kumimoji="1" lang="en-US" altLang="ja-JP" sz="1800" dirty="0"/>
                    </a:p>
                  </a:txBody>
                  <a:tcPr/>
                </a:tc>
                <a:tc>
                  <a:txBody>
                    <a:bodyPr/>
                    <a:lstStyle/>
                    <a:p>
                      <a:pPr algn="ctr"/>
                      <a:r>
                        <a:rPr kumimoji="1" lang="en-US" altLang="ja-JP" sz="1800" dirty="0"/>
                        <a:t>16</a:t>
                      </a:r>
                      <a:r>
                        <a:rPr kumimoji="1" lang="ja-JP" altLang="en-US" sz="1800" dirty="0"/>
                        <a:t>件（</a:t>
                      </a:r>
                      <a:r>
                        <a:rPr kumimoji="1" lang="en-US" altLang="ja-JP" sz="1800" dirty="0"/>
                        <a:t>16</a:t>
                      </a:r>
                      <a:r>
                        <a:rPr kumimoji="1" lang="ja-JP" altLang="en-US" sz="1800" dirty="0"/>
                        <a:t>件）</a:t>
                      </a:r>
                    </a:p>
                  </a:txBody>
                  <a:tcPr/>
                </a:tc>
                <a:extLst>
                  <a:ext uri="{0D108BD9-81ED-4DB2-BD59-A6C34878D82A}">
                    <a16:rowId xmlns:a16="http://schemas.microsoft.com/office/drawing/2014/main" val="4045963437"/>
                  </a:ext>
                </a:extLst>
              </a:tr>
              <a:tr h="370840">
                <a:tc>
                  <a:txBody>
                    <a:bodyPr/>
                    <a:lstStyle/>
                    <a:p>
                      <a:pPr algn="ctr"/>
                      <a:r>
                        <a:rPr kumimoji="1" lang="ja-JP" altLang="en-US" sz="1800" dirty="0"/>
                        <a:t>その他（センシング等）</a:t>
                      </a:r>
                      <a:endParaRPr kumimoji="1" lang="en-US" altLang="ja-JP" sz="1800" dirty="0"/>
                    </a:p>
                  </a:txBody>
                  <a:tcPr/>
                </a:tc>
                <a:tc>
                  <a:txBody>
                    <a:bodyPr/>
                    <a:lstStyle/>
                    <a:p>
                      <a:pPr algn="ctr"/>
                      <a:r>
                        <a:rPr kumimoji="1" lang="en-US" altLang="ja-JP" sz="1800" dirty="0"/>
                        <a:t>19</a:t>
                      </a:r>
                      <a:r>
                        <a:rPr kumimoji="1" lang="ja-JP" altLang="en-US" sz="1800" dirty="0"/>
                        <a:t>件（</a:t>
                      </a:r>
                      <a:r>
                        <a:rPr kumimoji="1" lang="en-US" altLang="ja-JP" sz="1800" dirty="0"/>
                        <a:t>13</a:t>
                      </a:r>
                      <a:r>
                        <a:rPr kumimoji="1" lang="ja-JP" altLang="en-US" sz="1800" dirty="0"/>
                        <a:t>件）</a:t>
                      </a:r>
                    </a:p>
                  </a:txBody>
                  <a:tcPr/>
                </a:tc>
                <a:extLst>
                  <a:ext uri="{0D108BD9-81ED-4DB2-BD59-A6C34878D82A}">
                    <a16:rowId xmlns:a16="http://schemas.microsoft.com/office/drawing/2014/main" val="2596049246"/>
                  </a:ext>
                </a:extLst>
              </a:tr>
              <a:tr h="370840">
                <a:tc>
                  <a:txBody>
                    <a:bodyPr/>
                    <a:lstStyle/>
                    <a:p>
                      <a:pPr algn="ctr"/>
                      <a:r>
                        <a:rPr kumimoji="1" lang="ja-JP" altLang="en-US" sz="1800" dirty="0"/>
                        <a:t>合計</a:t>
                      </a:r>
                    </a:p>
                  </a:txBody>
                  <a:tcPr/>
                </a:tc>
                <a:tc>
                  <a:txBody>
                    <a:bodyPr/>
                    <a:lstStyle/>
                    <a:p>
                      <a:pPr algn="ctr"/>
                      <a:r>
                        <a:rPr kumimoji="1" lang="en-US" altLang="ja-JP" sz="1800" dirty="0"/>
                        <a:t>48</a:t>
                      </a:r>
                      <a:r>
                        <a:rPr kumimoji="1" lang="ja-JP" altLang="en-US" sz="1800" dirty="0"/>
                        <a:t>件（</a:t>
                      </a:r>
                      <a:r>
                        <a:rPr kumimoji="1" lang="en-US" altLang="ja-JP" sz="1800" dirty="0"/>
                        <a:t>38</a:t>
                      </a:r>
                      <a:r>
                        <a:rPr kumimoji="1" lang="ja-JP" altLang="en-US" sz="1800" dirty="0"/>
                        <a:t>件）</a:t>
                      </a:r>
                    </a:p>
                  </a:txBody>
                  <a:tcPr/>
                </a:tc>
                <a:extLst>
                  <a:ext uri="{0D108BD9-81ED-4DB2-BD59-A6C34878D82A}">
                    <a16:rowId xmlns:a16="http://schemas.microsoft.com/office/drawing/2014/main" val="1385203922"/>
                  </a:ext>
                </a:extLst>
              </a:tr>
            </a:tbl>
          </a:graphicData>
        </a:graphic>
      </p:graphicFrame>
      <p:sp>
        <p:nvSpPr>
          <p:cNvPr id="11" name="正方形/長方形 10">
            <a:extLst>
              <a:ext uri="{FF2B5EF4-FFF2-40B4-BE49-F238E27FC236}">
                <a16:creationId xmlns:a16="http://schemas.microsoft.com/office/drawing/2014/main" id="{9C5B6067-4402-4BDB-B07C-38D237F4A848}"/>
              </a:ext>
            </a:extLst>
          </p:cNvPr>
          <p:cNvSpPr/>
          <p:nvPr/>
        </p:nvSpPr>
        <p:spPr>
          <a:xfrm>
            <a:off x="660047" y="5011012"/>
            <a:ext cx="2217317" cy="251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導入事例</a:t>
            </a:r>
            <a:r>
              <a:rPr kumimoji="1" lang="ja-JP" altLang="en-US" sz="1800" b="1" dirty="0">
                <a:solidFill>
                  <a:schemeClr val="tx1"/>
                </a:solidFill>
              </a:rPr>
              <a:t>紹介</a:t>
            </a:r>
            <a:endParaRPr kumimoji="1" lang="ja-JP" altLang="en-US" sz="1800" b="1" dirty="0">
              <a:solidFill>
                <a:schemeClr val="tx1"/>
              </a:solidFill>
              <a:highlight>
                <a:srgbClr val="FFFF00"/>
              </a:highlight>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5714792" y="3718620"/>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導入内訳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CC607AEF-5C81-4F05-A9B0-F596988C73C5}"/>
              </a:ext>
            </a:extLst>
          </p:cNvPr>
          <p:cNvSpPr txBox="1"/>
          <p:nvPr/>
        </p:nvSpPr>
        <p:spPr>
          <a:xfrm>
            <a:off x="345170" y="5215585"/>
            <a:ext cx="3973113" cy="1323439"/>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機 器 名：アルスプラウト</a:t>
            </a:r>
          </a:p>
          <a:p>
            <a:r>
              <a:rPr lang="ja-JP" altLang="en-US" sz="1600" dirty="0">
                <a:latin typeface="ＭＳ Ｐゴシック" panose="020B0600070205080204" pitchFamily="50" charset="-128"/>
                <a:ea typeface="ＭＳ Ｐゴシック" panose="020B0600070205080204" pitchFamily="50" charset="-128"/>
              </a:rPr>
              <a:t>品　　 目：水なす</a:t>
            </a:r>
          </a:p>
          <a:p>
            <a:r>
              <a:rPr lang="ja-JP" altLang="en-US" sz="1600" dirty="0">
                <a:latin typeface="ＭＳ Ｐゴシック" panose="020B0600070205080204" pitchFamily="50" charset="-128"/>
                <a:ea typeface="ＭＳ Ｐゴシック" panose="020B0600070205080204" pitchFamily="50" charset="-128"/>
              </a:rPr>
              <a:t>・温度、湿度、土壌水分、</a:t>
            </a:r>
            <a:r>
              <a:rPr lang="en-US" altLang="ja-JP" sz="1600" dirty="0">
                <a:latin typeface="ＭＳ Ｐゴシック" panose="020B0600070205080204" pitchFamily="50" charset="-128"/>
                <a:ea typeface="ＭＳ Ｐゴシック" panose="020B0600070205080204" pitchFamily="50" charset="-128"/>
              </a:rPr>
              <a:t>CO</a:t>
            </a:r>
            <a:r>
              <a:rPr lang="ja-JP" altLang="en-US" sz="1600" dirty="0">
                <a:latin typeface="ＭＳ Ｐゴシック" panose="020B0600070205080204" pitchFamily="50" charset="-128"/>
                <a:ea typeface="ＭＳ Ｐゴシック" panose="020B0600070205080204" pitchFamily="50" charset="-128"/>
              </a:rPr>
              <a:t>２濃度、日射量、</a:t>
            </a:r>
            <a:r>
              <a:rPr lang="en-US" altLang="ja-JP" sz="1600" dirty="0">
                <a:latin typeface="ＭＳ Ｐゴシック" panose="020B0600070205080204" pitchFamily="50" charset="-128"/>
                <a:ea typeface="ＭＳ Ｐゴシック" panose="020B0600070205080204" pitchFamily="50" charset="-128"/>
              </a:rPr>
              <a:t>EC</a:t>
            </a:r>
            <a:r>
              <a:rPr lang="ja-JP" altLang="en-US" sz="1600" dirty="0">
                <a:latin typeface="ＭＳ Ｐゴシック" panose="020B0600070205080204" pitchFamily="50" charset="-128"/>
                <a:ea typeface="ＭＳ Ｐゴシック" panose="020B0600070205080204" pitchFamily="50" charset="-128"/>
              </a:rPr>
              <a:t>のデータをモニタリング</a:t>
            </a:r>
          </a:p>
          <a:p>
            <a:r>
              <a:rPr lang="ja-JP" altLang="en-US" sz="1600" dirty="0">
                <a:latin typeface="ＭＳ Ｐゴシック" panose="020B0600070205080204" pitchFamily="50" charset="-128"/>
                <a:ea typeface="ＭＳ Ｐゴシック" panose="020B0600070205080204" pitchFamily="50" charset="-128"/>
              </a:rPr>
              <a:t>・導入した農業者間でデータ比較が可能</a:t>
            </a:r>
          </a:p>
        </p:txBody>
      </p:sp>
      <p:pic>
        <p:nvPicPr>
          <p:cNvPr id="23" name="図 22">
            <a:extLst>
              <a:ext uri="{FF2B5EF4-FFF2-40B4-BE49-F238E27FC236}">
                <a16:creationId xmlns:a16="http://schemas.microsoft.com/office/drawing/2014/main" id="{F42053BD-78C4-42AF-9CCE-E566E54DFE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18283" y="5215585"/>
            <a:ext cx="973155" cy="1297540"/>
          </a:xfrm>
          <a:prstGeom prst="rect">
            <a:avLst/>
          </a:prstGeom>
        </p:spPr>
      </p:pic>
      <p:sp>
        <p:nvSpPr>
          <p:cNvPr id="13" name="スライド番号プレースホルダー 12">
            <a:extLst>
              <a:ext uri="{FF2B5EF4-FFF2-40B4-BE49-F238E27FC236}">
                <a16:creationId xmlns:a16="http://schemas.microsoft.com/office/drawing/2014/main" id="{28DC98E6-E906-41D8-88C6-EA9C9246DA25}"/>
              </a:ext>
            </a:extLst>
          </p:cNvPr>
          <p:cNvSpPr>
            <a:spLocks noGrp="1"/>
          </p:cNvSpPr>
          <p:nvPr>
            <p:ph type="sldNum" sz="quarter" idx="12"/>
          </p:nvPr>
        </p:nvSpPr>
        <p:spPr/>
        <p:txBody>
          <a:bodyPr/>
          <a:lstStyle/>
          <a:p>
            <a:fld id="{C6678B24-D225-48CB-84C5-697AA65AEC0C}" type="slidenum">
              <a:rPr kumimoji="1" lang="ja-JP" altLang="en-US" smtClean="0"/>
              <a:t>24</a:t>
            </a:fld>
            <a:endParaRPr kumimoji="1" lang="ja-JP" altLang="en-US"/>
          </a:p>
        </p:txBody>
      </p:sp>
      <p:pic>
        <p:nvPicPr>
          <p:cNvPr id="21" name="図 20">
            <a:extLst>
              <a:ext uri="{FF2B5EF4-FFF2-40B4-BE49-F238E27FC236}">
                <a16:creationId xmlns:a16="http://schemas.microsoft.com/office/drawing/2014/main" id="{0C2086C3-8C16-421B-A304-FE8507740DE1}"/>
              </a:ext>
            </a:extLst>
          </p:cNvPr>
          <p:cNvPicPr>
            <a:picLocks noChangeAspect="1"/>
          </p:cNvPicPr>
          <p:nvPr/>
        </p:nvPicPr>
        <p:blipFill>
          <a:blip r:embed="rId3"/>
          <a:stretch>
            <a:fillRect/>
          </a:stretch>
        </p:blipFill>
        <p:spPr>
          <a:xfrm>
            <a:off x="762661" y="2921553"/>
            <a:ext cx="4050012" cy="2046781"/>
          </a:xfrm>
          <a:prstGeom prst="rect">
            <a:avLst/>
          </a:prstGeom>
        </p:spPr>
      </p:pic>
      <p:sp>
        <p:nvSpPr>
          <p:cNvPr id="22" name="テキスト ボックス 1">
            <a:extLst>
              <a:ext uri="{FF2B5EF4-FFF2-40B4-BE49-F238E27FC236}">
                <a16:creationId xmlns:a16="http://schemas.microsoft.com/office/drawing/2014/main" id="{670A2C5F-89D4-4EC7-8555-6D93FE2E70D4}"/>
              </a:ext>
            </a:extLst>
          </p:cNvPr>
          <p:cNvSpPr txBox="1"/>
          <p:nvPr/>
        </p:nvSpPr>
        <p:spPr>
          <a:xfrm>
            <a:off x="4061251" y="3156867"/>
            <a:ext cx="608366" cy="3532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50" dirty="0">
                <a:latin typeface="メイリオ" panose="020B0604030504040204" pitchFamily="50" charset="-128"/>
                <a:ea typeface="メイリオ" panose="020B0604030504040204" pitchFamily="50" charset="-128"/>
              </a:rPr>
              <a:t>158</a:t>
            </a:r>
            <a:endParaRPr lang="ja-JP" altLang="en-US" sz="105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85E56A3A-C333-4F51-984A-C85837A765AC}"/>
              </a:ext>
            </a:extLst>
          </p:cNvPr>
          <p:cNvSpPr txBox="1"/>
          <p:nvPr/>
        </p:nvSpPr>
        <p:spPr>
          <a:xfrm>
            <a:off x="6860576" y="6239572"/>
            <a:ext cx="3758925" cy="338554"/>
          </a:xfrm>
          <a:prstGeom prst="rect">
            <a:avLst/>
          </a:prstGeom>
          <a:noFill/>
        </p:spPr>
        <p:txBody>
          <a:bodyPr wrap="square" rtlCol="0">
            <a:spAutoFit/>
          </a:bodyPr>
          <a:lstStyle/>
          <a:p>
            <a:r>
              <a:rPr kumimoji="1" lang="ja-JP" altLang="en-US" sz="1600" dirty="0">
                <a:highlight>
                  <a:srgbClr val="00FF00"/>
                </a:highlight>
              </a:rPr>
              <a:t>新たな評価指標（後述）該当　</a:t>
            </a:r>
            <a:r>
              <a:rPr kumimoji="1" lang="en-US" altLang="ja-JP" sz="1600" dirty="0">
                <a:highlight>
                  <a:srgbClr val="00FF00"/>
                </a:highlight>
              </a:rPr>
              <a:t>28</a:t>
            </a:r>
            <a:r>
              <a:rPr kumimoji="1" lang="ja-JP" altLang="en-US" sz="1600" dirty="0">
                <a:highlight>
                  <a:srgbClr val="00FF00"/>
                </a:highlight>
              </a:rPr>
              <a:t>件（</a:t>
            </a:r>
            <a:r>
              <a:rPr kumimoji="1" lang="en-US" altLang="ja-JP" sz="1600" dirty="0">
                <a:highlight>
                  <a:srgbClr val="00FF00"/>
                </a:highlight>
              </a:rPr>
              <a:t>21</a:t>
            </a:r>
            <a:r>
              <a:rPr kumimoji="1" lang="ja-JP" altLang="en-US" sz="1600" dirty="0">
                <a:highlight>
                  <a:srgbClr val="00FF00"/>
                </a:highlight>
              </a:rPr>
              <a:t>件</a:t>
            </a:r>
            <a:r>
              <a:rPr kumimoji="1" lang="ja-JP" altLang="en-US" sz="1100" dirty="0">
                <a:highlight>
                  <a:srgbClr val="00FF00"/>
                </a:highlight>
              </a:rPr>
              <a:t>）</a:t>
            </a:r>
          </a:p>
        </p:txBody>
      </p:sp>
    </p:spTree>
    <p:extLst>
      <p:ext uri="{BB962C8B-B14F-4D97-AF65-F5344CB8AC3E}">
        <p14:creationId xmlns:p14="http://schemas.microsoft.com/office/powerpoint/2010/main" val="325326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（５）　スマート技術導入の推進</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5" y="1107231"/>
            <a:ext cx="10237112"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◆取組による効果、スマート農業推進指針改定にあわせた（新たな指標）検討</a:t>
            </a:r>
          </a:p>
        </p:txBody>
      </p:sp>
      <p:sp>
        <p:nvSpPr>
          <p:cNvPr id="13" name="テキスト ボックス 12">
            <a:extLst>
              <a:ext uri="{FF2B5EF4-FFF2-40B4-BE49-F238E27FC236}">
                <a16:creationId xmlns:a16="http://schemas.microsoft.com/office/drawing/2014/main" id="{16A6803F-DD4C-401B-9C87-AD98E19409C4}"/>
              </a:ext>
            </a:extLst>
          </p:cNvPr>
          <p:cNvSpPr txBox="1"/>
          <p:nvPr/>
        </p:nvSpPr>
        <p:spPr>
          <a:xfrm>
            <a:off x="214001" y="1886376"/>
            <a:ext cx="11733772"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◆取組による効果</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1AD33637-DD08-4F00-9A15-CF2BC5E3C1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4FCD3B3B-6E95-4A78-A302-AA7064FF4934}"/>
              </a:ext>
            </a:extLst>
          </p:cNvPr>
          <p:cNvSpPr txBox="1"/>
          <p:nvPr/>
        </p:nvSpPr>
        <p:spPr>
          <a:xfrm>
            <a:off x="323431" y="2240403"/>
            <a:ext cx="60845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①施設園芸データ駆動型スマート農業推進対策事業</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データの収集、蓄積、見える化</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実績</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・センシング機器によるデータ蓄積と分析：分析件数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R6</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21</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件　</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・栽培管理指針等の作成：ぶどう（水なす、ぶどうは作成中）</a:t>
            </a:r>
            <a:endParaRPr kumimoji="1" lang="en-US" altLang="ja-JP"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効果</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ぶどう：データや指針等を活用した指導を実践　　　　</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課題</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水なす、いちご：データに基づき環境制御・生育管理の</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指標値を検討中</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5D8A50FF-0523-4366-8856-709BCC773354}"/>
              </a:ext>
            </a:extLst>
          </p:cNvPr>
          <p:cNvSpPr txBox="1"/>
          <p:nvPr/>
        </p:nvSpPr>
        <p:spPr>
          <a:xfrm>
            <a:off x="323430" y="4959416"/>
            <a:ext cx="632597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②スマート農業</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DIY</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　</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自作することで低コストに自動かん水設備等を導入</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実績</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】R6</a:t>
            </a:r>
            <a:r>
              <a:rPr kumimoji="1" lang="ja-JP" altLang="en-US" sz="1600" dirty="0">
                <a:solidFill>
                  <a:prstClr val="black"/>
                </a:solidFill>
                <a:latin typeface="Calibri" panose="020F0502020204030204"/>
                <a:ea typeface="ＭＳ Ｐゴシック" panose="020B0600070205080204" pitchFamily="50" charset="-128"/>
              </a:rPr>
              <a:t>：</a:t>
            </a:r>
            <a:r>
              <a:rPr kumimoji="1" lang="en-US" altLang="ja-JP" sz="1600" dirty="0">
                <a:solidFill>
                  <a:prstClr val="black"/>
                </a:solidFill>
                <a:latin typeface="Calibri" panose="020F0502020204030204"/>
                <a:ea typeface="ＭＳ Ｐゴシック" panose="020B0600070205080204" pitchFamily="50" charset="-128"/>
              </a:rPr>
              <a:t>6</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件　</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効果</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電気を引けないほ場など現地にあったスマート機器導入が可能</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課題</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高度、専門的な知識が必要</a:t>
            </a:r>
          </a:p>
        </p:txBody>
      </p:sp>
      <p:sp>
        <p:nvSpPr>
          <p:cNvPr id="19" name="テキスト ボックス 18">
            <a:extLst>
              <a:ext uri="{FF2B5EF4-FFF2-40B4-BE49-F238E27FC236}">
                <a16:creationId xmlns:a16="http://schemas.microsoft.com/office/drawing/2014/main" id="{8157CB76-CA5D-43C0-8ADA-D8E2CA8767A9}"/>
              </a:ext>
            </a:extLst>
          </p:cNvPr>
          <p:cNvSpPr txBox="1"/>
          <p:nvPr/>
        </p:nvSpPr>
        <p:spPr>
          <a:xfrm>
            <a:off x="6466056" y="4779982"/>
            <a:ext cx="5348411" cy="1661993"/>
          </a:xfrm>
          <a:prstGeom prst="rect">
            <a:avLst/>
          </a:prstGeom>
          <a:solidFill>
            <a:srgbClr val="FFCC99"/>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◆スマート農業推進指針の改定（方向性）</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①施設園芸での収益性</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収量･品質</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・労働生産性の向上</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指標設定を検討</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②高齢化･担い手減少、気候変動への対策など大阪農業の</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dirty="0">
                <a:solidFill>
                  <a:prstClr val="black"/>
                </a:solidFill>
                <a:latin typeface="Calibri" panose="020F0502020204030204"/>
                <a:ea typeface="ＭＳ Ｐゴシック" panose="020B0600070205080204" pitchFamily="50" charset="-128"/>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持続性を支える技術の開発・普及</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③農業生産に伴う</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CO2</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発生の抑制</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5540849A-1C4C-4BF2-A229-969152D1F5F8}"/>
              </a:ext>
            </a:extLst>
          </p:cNvPr>
          <p:cNvSpPr txBox="1"/>
          <p:nvPr/>
        </p:nvSpPr>
        <p:spPr>
          <a:xfrm>
            <a:off x="5923473" y="2336983"/>
            <a:ext cx="3665563" cy="230832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0B3D35A7-8362-4049-9427-9513971AFF71}"/>
              </a:ext>
            </a:extLst>
          </p:cNvPr>
          <p:cNvSpPr txBox="1"/>
          <p:nvPr/>
        </p:nvSpPr>
        <p:spPr>
          <a:xfrm>
            <a:off x="9701807" y="2279431"/>
            <a:ext cx="2030388" cy="237600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3" name="図 22">
            <a:extLst>
              <a:ext uri="{FF2B5EF4-FFF2-40B4-BE49-F238E27FC236}">
                <a16:creationId xmlns:a16="http://schemas.microsoft.com/office/drawing/2014/main" id="{D9914559-4954-4DFF-BCEC-6229051C4A9D}"/>
              </a:ext>
            </a:extLst>
          </p:cNvPr>
          <p:cNvPicPr>
            <a:picLocks noChangeAspect="1"/>
          </p:cNvPicPr>
          <p:nvPr/>
        </p:nvPicPr>
        <p:blipFill>
          <a:blip r:embed="rId2"/>
          <a:stretch>
            <a:fillRect/>
          </a:stretch>
        </p:blipFill>
        <p:spPr>
          <a:xfrm flipH="1">
            <a:off x="6080887" y="2550459"/>
            <a:ext cx="966618" cy="1354390"/>
          </a:xfrm>
          <a:prstGeom prst="rect">
            <a:avLst/>
          </a:prstGeom>
        </p:spPr>
      </p:pic>
      <p:pic>
        <p:nvPicPr>
          <p:cNvPr id="25" name="図 24">
            <a:extLst>
              <a:ext uri="{FF2B5EF4-FFF2-40B4-BE49-F238E27FC236}">
                <a16:creationId xmlns:a16="http://schemas.microsoft.com/office/drawing/2014/main" id="{8BF10693-8BEF-4707-B4CA-60E8E47836DB}"/>
              </a:ext>
            </a:extLst>
          </p:cNvPr>
          <p:cNvPicPr>
            <a:picLocks noChangeAspect="1"/>
          </p:cNvPicPr>
          <p:nvPr/>
        </p:nvPicPr>
        <p:blipFill>
          <a:blip r:embed="rId3"/>
          <a:stretch>
            <a:fillRect/>
          </a:stretch>
        </p:blipFill>
        <p:spPr>
          <a:xfrm>
            <a:off x="6699354" y="2596321"/>
            <a:ext cx="919963" cy="1354390"/>
          </a:xfrm>
          <a:prstGeom prst="rect">
            <a:avLst/>
          </a:prstGeom>
        </p:spPr>
      </p:pic>
      <p:pic>
        <p:nvPicPr>
          <p:cNvPr id="27" name="図 26">
            <a:extLst>
              <a:ext uri="{FF2B5EF4-FFF2-40B4-BE49-F238E27FC236}">
                <a16:creationId xmlns:a16="http://schemas.microsoft.com/office/drawing/2014/main" id="{A0382568-0FD5-4247-9981-4398B383A240}"/>
              </a:ext>
            </a:extLst>
          </p:cNvPr>
          <p:cNvPicPr>
            <a:picLocks noChangeAspect="1"/>
          </p:cNvPicPr>
          <p:nvPr/>
        </p:nvPicPr>
        <p:blipFill>
          <a:blip r:embed="rId4"/>
          <a:stretch>
            <a:fillRect/>
          </a:stretch>
        </p:blipFill>
        <p:spPr>
          <a:xfrm>
            <a:off x="7760507" y="3085319"/>
            <a:ext cx="1749624" cy="1145329"/>
          </a:xfrm>
          <a:prstGeom prst="rect">
            <a:avLst/>
          </a:prstGeom>
        </p:spPr>
      </p:pic>
      <p:sp>
        <p:nvSpPr>
          <p:cNvPr id="22" name="テキスト ボックス 21">
            <a:extLst>
              <a:ext uri="{FF2B5EF4-FFF2-40B4-BE49-F238E27FC236}">
                <a16:creationId xmlns:a16="http://schemas.microsoft.com/office/drawing/2014/main" id="{7C777147-7AC0-4053-954E-2AF1B1B610F3}"/>
              </a:ext>
            </a:extLst>
          </p:cNvPr>
          <p:cNvSpPr txBox="1"/>
          <p:nvPr/>
        </p:nvSpPr>
        <p:spPr>
          <a:xfrm>
            <a:off x="6218100" y="4252659"/>
            <a:ext cx="15133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水なすマニュアル</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9FC89F88-29B5-4A7D-8AB0-50FFF397A6B7}"/>
              </a:ext>
            </a:extLst>
          </p:cNvPr>
          <p:cNvSpPr txBox="1"/>
          <p:nvPr/>
        </p:nvSpPr>
        <p:spPr>
          <a:xfrm>
            <a:off x="7880985" y="4287216"/>
            <a:ext cx="17080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ぶどう温度管理指針</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AEE6328B-F4AE-41B0-B00A-D2E67D89254C}"/>
              </a:ext>
            </a:extLst>
          </p:cNvPr>
          <p:cNvSpPr txBox="1"/>
          <p:nvPr/>
        </p:nvSpPr>
        <p:spPr>
          <a:xfrm>
            <a:off x="9845807" y="4304060"/>
            <a:ext cx="1985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DIY</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事業によるかん水装置</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58958CAD-F652-4622-94C6-02E7CD8B98CE}"/>
              </a:ext>
            </a:extLst>
          </p:cNvPr>
          <p:cNvPicPr>
            <a:picLocks noChangeAspect="1"/>
          </p:cNvPicPr>
          <p:nvPr/>
        </p:nvPicPr>
        <p:blipFill>
          <a:blip r:embed="rId5"/>
          <a:stretch>
            <a:fillRect/>
          </a:stretch>
        </p:blipFill>
        <p:spPr>
          <a:xfrm>
            <a:off x="10037233" y="2403010"/>
            <a:ext cx="1320757" cy="1754326"/>
          </a:xfrm>
          <a:prstGeom prst="rect">
            <a:avLst/>
          </a:prstGeom>
        </p:spPr>
      </p:pic>
    </p:spTree>
    <p:extLst>
      <p:ext uri="{BB962C8B-B14F-4D97-AF65-F5344CB8AC3E}">
        <p14:creationId xmlns:p14="http://schemas.microsoft.com/office/powerpoint/2010/main" val="2241135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936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8675354" cy="523220"/>
          </a:xfrm>
          <a:prstGeom prst="rect">
            <a:avLst/>
          </a:prstGeom>
          <a:noFill/>
        </p:spPr>
        <p:txBody>
          <a:bodyPr wrap="square" rtlCol="0">
            <a:spAutoFit/>
          </a:bodyPr>
          <a:lstStyle/>
          <a:p>
            <a:r>
              <a:rPr kumimoji="1" lang="ja-JP" altLang="en-US" sz="2800" dirty="0"/>
              <a:t>（５）　スマート技術導入の推進</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◆新たな指標検討</a:t>
            </a:r>
          </a:p>
        </p:txBody>
      </p:sp>
      <p:sp>
        <p:nvSpPr>
          <p:cNvPr id="6" name="スライド番号プレースホルダー 5">
            <a:extLst>
              <a:ext uri="{FF2B5EF4-FFF2-40B4-BE49-F238E27FC236}">
                <a16:creationId xmlns:a16="http://schemas.microsoft.com/office/drawing/2014/main" id="{1AD33637-DD08-4F00-9A15-CF2BC5E3C11F}"/>
              </a:ext>
            </a:extLst>
          </p:cNvPr>
          <p:cNvSpPr>
            <a:spLocks noGrp="1"/>
          </p:cNvSpPr>
          <p:nvPr>
            <p:ph type="sldNum" sz="quarter" idx="12"/>
          </p:nvPr>
        </p:nvSpPr>
        <p:spPr/>
        <p:txBody>
          <a:bodyPr/>
          <a:lstStyle/>
          <a:p>
            <a:fld id="{C6678B24-D225-48CB-84C5-697AA65AEC0C}" type="slidenum">
              <a:rPr kumimoji="1" lang="ja-JP" altLang="en-US" smtClean="0"/>
              <a:t>26</a:t>
            </a:fld>
            <a:endParaRPr kumimoji="1" lang="ja-JP" altLang="en-US"/>
          </a:p>
        </p:txBody>
      </p:sp>
      <p:sp>
        <p:nvSpPr>
          <p:cNvPr id="8" name="テキスト ボックス 7">
            <a:extLst>
              <a:ext uri="{FF2B5EF4-FFF2-40B4-BE49-F238E27FC236}">
                <a16:creationId xmlns:a16="http://schemas.microsoft.com/office/drawing/2014/main" id="{196F51C5-15F6-4C0B-80DD-B43570AFA87C}"/>
              </a:ext>
            </a:extLst>
          </p:cNvPr>
          <p:cNvSpPr txBox="1"/>
          <p:nvPr/>
        </p:nvSpPr>
        <p:spPr>
          <a:xfrm>
            <a:off x="0" y="1648644"/>
            <a:ext cx="119531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施設園芸のスマート農業技術（データ駆動型農業）での品目別指標設定を検討</a:t>
            </a:r>
            <a:endParaRPr kumimoji="1" lang="ja-JP" altLang="en-US" sz="1400" b="0" i="0" u="none" strike="noStrike" kern="1200" cap="none" spc="0" normalizeH="0" baseline="0" noProof="0" dirty="0">
              <a:ln>
                <a:noFill/>
              </a:ln>
              <a:solidFill>
                <a:prstClr val="black"/>
              </a:solidFill>
              <a:effectLst/>
              <a:uLnTx/>
              <a:uFillTx/>
              <a:latin typeface="+mj-ea"/>
              <a:ea typeface="+mj-ea"/>
              <a:cs typeface="+mn-cs"/>
            </a:endParaRPr>
          </a:p>
        </p:txBody>
      </p:sp>
      <p:sp>
        <p:nvSpPr>
          <p:cNvPr id="9" name="テキスト ボックス 8">
            <a:extLst>
              <a:ext uri="{FF2B5EF4-FFF2-40B4-BE49-F238E27FC236}">
                <a16:creationId xmlns:a16="http://schemas.microsoft.com/office/drawing/2014/main" id="{D3E013D3-D17F-4AFD-B394-5254B95282A2}"/>
              </a:ext>
            </a:extLst>
          </p:cNvPr>
          <p:cNvSpPr txBox="1"/>
          <p:nvPr/>
        </p:nvSpPr>
        <p:spPr>
          <a:xfrm>
            <a:off x="9890900" y="1698009"/>
            <a:ext cx="2607733" cy="307777"/>
          </a:xfrm>
          <a:prstGeom prst="rect">
            <a:avLst/>
          </a:prstGeom>
          <a:noFill/>
        </p:spPr>
        <p:txBody>
          <a:bodyPr wrap="square" rtlCol="0">
            <a:spAutoFit/>
          </a:bodyPr>
          <a:lstStyle/>
          <a:p>
            <a:r>
              <a:rPr kumimoji="1" lang="ja-JP" altLang="en-US" sz="1400" dirty="0"/>
              <a:t>網掛け：</a:t>
            </a:r>
            <a:r>
              <a:rPr kumimoji="1" lang="ja-JP" altLang="en-US" sz="1400" dirty="0">
                <a:highlight>
                  <a:srgbClr val="FFFF00"/>
                </a:highlight>
              </a:rPr>
              <a:t>目標値</a:t>
            </a:r>
            <a:r>
              <a:rPr kumimoji="1" lang="ja-JP" altLang="en-US" sz="1400" dirty="0"/>
              <a:t>　　</a:t>
            </a:r>
            <a:r>
              <a:rPr kumimoji="1" lang="ja-JP" altLang="en-US" sz="1400" dirty="0">
                <a:highlight>
                  <a:srgbClr val="00FF00"/>
                </a:highlight>
              </a:rPr>
              <a:t>効果値</a:t>
            </a:r>
          </a:p>
        </p:txBody>
      </p:sp>
      <p:graphicFrame>
        <p:nvGraphicFramePr>
          <p:cNvPr id="10" name="表 9">
            <a:extLst>
              <a:ext uri="{FF2B5EF4-FFF2-40B4-BE49-F238E27FC236}">
                <a16:creationId xmlns:a16="http://schemas.microsoft.com/office/drawing/2014/main" id="{0F7E570E-36FE-45AE-91F8-551FBB4F3F1D}"/>
              </a:ext>
            </a:extLst>
          </p:cNvPr>
          <p:cNvGraphicFramePr>
            <a:graphicFrameLocks noGrp="1"/>
          </p:cNvGraphicFramePr>
          <p:nvPr>
            <p:extLst>
              <p:ext uri="{D42A27DB-BD31-4B8C-83A1-F6EECF244321}">
                <p14:modId xmlns:p14="http://schemas.microsoft.com/office/powerpoint/2010/main" val="935493479"/>
              </p:ext>
            </p:extLst>
          </p:nvPr>
        </p:nvGraphicFramePr>
        <p:xfrm>
          <a:off x="232530" y="1978900"/>
          <a:ext cx="11748942" cy="4557618"/>
        </p:xfrm>
        <a:graphic>
          <a:graphicData uri="http://schemas.openxmlformats.org/drawingml/2006/table">
            <a:tbl>
              <a:tblPr/>
              <a:tblGrid>
                <a:gridCol w="932214">
                  <a:extLst>
                    <a:ext uri="{9D8B030D-6E8A-4147-A177-3AD203B41FA5}">
                      <a16:colId xmlns:a16="http://schemas.microsoft.com/office/drawing/2014/main" val="860166299"/>
                    </a:ext>
                  </a:extLst>
                </a:gridCol>
                <a:gridCol w="719658">
                  <a:extLst>
                    <a:ext uri="{9D8B030D-6E8A-4147-A177-3AD203B41FA5}">
                      <a16:colId xmlns:a16="http://schemas.microsoft.com/office/drawing/2014/main" val="4251721067"/>
                    </a:ext>
                  </a:extLst>
                </a:gridCol>
                <a:gridCol w="2714663">
                  <a:extLst>
                    <a:ext uri="{9D8B030D-6E8A-4147-A177-3AD203B41FA5}">
                      <a16:colId xmlns:a16="http://schemas.microsoft.com/office/drawing/2014/main" val="2092595891"/>
                    </a:ext>
                  </a:extLst>
                </a:gridCol>
                <a:gridCol w="1156920">
                  <a:extLst>
                    <a:ext uri="{9D8B030D-6E8A-4147-A177-3AD203B41FA5}">
                      <a16:colId xmlns:a16="http://schemas.microsoft.com/office/drawing/2014/main" val="3743791106"/>
                    </a:ext>
                  </a:extLst>
                </a:gridCol>
                <a:gridCol w="1120481">
                  <a:extLst>
                    <a:ext uri="{9D8B030D-6E8A-4147-A177-3AD203B41FA5}">
                      <a16:colId xmlns:a16="http://schemas.microsoft.com/office/drawing/2014/main" val="3220136052"/>
                    </a:ext>
                  </a:extLst>
                </a:gridCol>
                <a:gridCol w="1129591">
                  <a:extLst>
                    <a:ext uri="{9D8B030D-6E8A-4147-A177-3AD203B41FA5}">
                      <a16:colId xmlns:a16="http://schemas.microsoft.com/office/drawing/2014/main" val="2276813819"/>
                    </a:ext>
                  </a:extLst>
                </a:gridCol>
                <a:gridCol w="1102263">
                  <a:extLst>
                    <a:ext uri="{9D8B030D-6E8A-4147-A177-3AD203B41FA5}">
                      <a16:colId xmlns:a16="http://schemas.microsoft.com/office/drawing/2014/main" val="1474625115"/>
                    </a:ext>
                  </a:extLst>
                </a:gridCol>
                <a:gridCol w="2873152">
                  <a:extLst>
                    <a:ext uri="{9D8B030D-6E8A-4147-A177-3AD203B41FA5}">
                      <a16:colId xmlns:a16="http://schemas.microsoft.com/office/drawing/2014/main" val="1863197065"/>
                    </a:ext>
                  </a:extLst>
                </a:gridCol>
              </a:tblGrid>
              <a:tr h="422230">
                <a:tc>
                  <a:txBody>
                    <a:bodyPr/>
                    <a:lstStyle/>
                    <a:p>
                      <a:pPr algn="ctr"/>
                      <a:r>
                        <a:rPr kumimoji="1" lang="ja-JP" altLang="en-US" sz="1100" b="1" dirty="0">
                          <a:latin typeface="ＭＳ Ｐゴシック" panose="020B0600070205080204" pitchFamily="50" charset="-128"/>
                          <a:ea typeface="ＭＳ Ｐゴシック" panose="020B0600070205080204" pitchFamily="50" charset="-128"/>
                        </a:rPr>
                        <a:t>品目（作型）</a:t>
                      </a: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800" b="1" dirty="0">
                          <a:latin typeface="ＭＳ Ｐゴシック" panose="020B0600070205080204" pitchFamily="50" charset="-128"/>
                          <a:ea typeface="ＭＳ Ｐゴシック" panose="020B0600070205080204" pitchFamily="50" charset="-128"/>
                        </a:rPr>
                        <a:t>普及対象地域･目標面積</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200" b="1" dirty="0">
                          <a:latin typeface="ＭＳ Ｐゴシック" panose="020B0600070205080204" pitchFamily="50" charset="-128"/>
                          <a:ea typeface="ＭＳ Ｐゴシック" panose="020B0600070205080204" pitchFamily="50" charset="-128"/>
                        </a:rPr>
                        <a:t>導入技術（効果）</a:t>
                      </a:r>
                      <a:endParaRPr kumimoji="1" lang="ja-JP" altLang="en-US" sz="11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200" b="1" dirty="0">
                          <a:latin typeface="ＭＳ Ｐゴシック" panose="020B0600070205080204" pitchFamily="50" charset="-128"/>
                          <a:ea typeface="ＭＳ Ｐゴシック" panose="020B0600070205080204" pitchFamily="50" charset="-128"/>
                        </a:rPr>
                        <a:t>高品質化</a:t>
                      </a:r>
                      <a:endParaRPr kumimoji="1" lang="en-US" altLang="ja-JP" sz="1200" b="1" dirty="0">
                        <a:latin typeface="ＭＳ Ｐゴシック" panose="020B0600070205080204" pitchFamily="50" charset="-128"/>
                        <a:ea typeface="ＭＳ Ｐゴシック" panose="020B0600070205080204" pitchFamily="50" charset="-128"/>
                      </a:endParaRPr>
                    </a:p>
                    <a:p>
                      <a:pPr algn="ctr"/>
                      <a:r>
                        <a:rPr kumimoji="1" lang="ja-JP" altLang="en-US" sz="800" b="0" dirty="0">
                          <a:latin typeface="ＭＳ Ｐゴシック" panose="020B0600070205080204" pitchFamily="50" charset="-128"/>
                          <a:ea typeface="ＭＳ Ｐゴシック" panose="020B0600070205080204" pitchFamily="50" charset="-128"/>
                        </a:rPr>
                        <a:t>（</a:t>
                      </a:r>
                      <a:r>
                        <a:rPr kumimoji="1" lang="en-US" altLang="ja-JP" sz="800" b="0" dirty="0">
                          <a:latin typeface="ＭＳ Ｐゴシック" panose="020B0600070205080204" pitchFamily="50" charset="-128"/>
                          <a:ea typeface="ＭＳ Ｐゴシック" panose="020B0600070205080204" pitchFamily="50" charset="-128"/>
                        </a:rPr>
                        <a:t>10a</a:t>
                      </a:r>
                      <a:r>
                        <a:rPr kumimoji="1" lang="ja-JP" altLang="en-US" sz="800" b="0" dirty="0">
                          <a:latin typeface="ＭＳ Ｐゴシック" panose="020B0600070205080204" pitchFamily="50" charset="-128"/>
                          <a:ea typeface="ＭＳ Ｐゴシック" panose="020B0600070205080204" pitchFamily="50" charset="-128"/>
                        </a:rPr>
                        <a:t>あたり）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200" b="1" dirty="0">
                          <a:latin typeface="ＭＳ Ｐゴシック" panose="020B0600070205080204" pitchFamily="50" charset="-128"/>
                          <a:ea typeface="ＭＳ Ｐゴシック" panose="020B0600070205080204" pitchFamily="50" charset="-128"/>
                        </a:rPr>
                        <a:t>高収量化</a:t>
                      </a:r>
                      <a:endParaRPr kumimoji="1" lang="en-US" altLang="ja-JP" sz="1200" b="1" dirty="0">
                        <a:latin typeface="ＭＳ Ｐゴシック" panose="020B0600070205080204" pitchFamily="50" charset="-128"/>
                        <a:ea typeface="ＭＳ Ｐゴシック" panose="020B0600070205080204" pitchFamily="50" charset="-128"/>
                      </a:endParaRPr>
                    </a:p>
                    <a:p>
                      <a:pPr algn="ctr"/>
                      <a:r>
                        <a:rPr kumimoji="1" lang="ja-JP" altLang="en-US" sz="800" b="0" dirty="0">
                          <a:latin typeface="ＭＳ Ｐゴシック" panose="020B0600070205080204" pitchFamily="50" charset="-128"/>
                          <a:ea typeface="ＭＳ Ｐゴシック" panose="020B0600070205080204" pitchFamily="50" charset="-128"/>
                        </a:rPr>
                        <a:t>（</a:t>
                      </a:r>
                      <a:r>
                        <a:rPr kumimoji="1" lang="en-US" altLang="ja-JP" sz="800" b="0" dirty="0">
                          <a:latin typeface="ＭＳ Ｐゴシック" panose="020B0600070205080204" pitchFamily="50" charset="-128"/>
                          <a:ea typeface="ＭＳ Ｐゴシック" panose="020B0600070205080204" pitchFamily="50" charset="-128"/>
                        </a:rPr>
                        <a:t>10a</a:t>
                      </a:r>
                      <a:r>
                        <a:rPr kumimoji="1" lang="ja-JP" altLang="en-US" sz="800" b="0" dirty="0">
                          <a:latin typeface="ＭＳ Ｐゴシック" panose="020B0600070205080204" pitchFamily="50" charset="-128"/>
                          <a:ea typeface="ＭＳ Ｐゴシック" panose="020B0600070205080204" pitchFamily="50" charset="-128"/>
                        </a:rPr>
                        <a:t>あたり）</a:t>
                      </a:r>
                      <a:endParaRPr kumimoji="1" lang="ja-JP" altLang="en-US" sz="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200" b="1" dirty="0">
                          <a:latin typeface="ＭＳ Ｐゴシック" panose="020B0600070205080204" pitchFamily="50" charset="-128"/>
                          <a:ea typeface="ＭＳ Ｐゴシック" panose="020B0600070205080204" pitchFamily="50" charset="-128"/>
                        </a:rPr>
                        <a:t>省力化</a:t>
                      </a:r>
                      <a:endParaRPr kumimoji="1" lang="en-US" altLang="ja-JP" sz="1200" b="1" dirty="0">
                        <a:latin typeface="ＭＳ Ｐゴシック" panose="020B0600070205080204" pitchFamily="50" charset="-128"/>
                        <a:ea typeface="ＭＳ Ｐゴシック" panose="020B0600070205080204" pitchFamily="50" charset="-128"/>
                      </a:endParaRPr>
                    </a:p>
                    <a:p>
                      <a:pPr algn="ctr"/>
                      <a:r>
                        <a:rPr kumimoji="1" lang="ja-JP" altLang="en-US" sz="800" b="0" dirty="0">
                          <a:latin typeface="ＭＳ Ｐゴシック" panose="020B0600070205080204" pitchFamily="50" charset="-128"/>
                          <a:ea typeface="ＭＳ Ｐゴシック" panose="020B0600070205080204" pitchFamily="50" charset="-128"/>
                        </a:rPr>
                        <a:t>（</a:t>
                      </a:r>
                      <a:r>
                        <a:rPr kumimoji="1" lang="en-US" altLang="ja-JP" sz="800" b="0" dirty="0">
                          <a:latin typeface="ＭＳ Ｐゴシック" panose="020B0600070205080204" pitchFamily="50" charset="-128"/>
                          <a:ea typeface="ＭＳ Ｐゴシック" panose="020B0600070205080204" pitchFamily="50" charset="-128"/>
                        </a:rPr>
                        <a:t>10a</a:t>
                      </a:r>
                      <a:r>
                        <a:rPr kumimoji="1" lang="ja-JP" altLang="en-US" sz="800" b="0" dirty="0">
                          <a:latin typeface="ＭＳ Ｐゴシック" panose="020B0600070205080204" pitchFamily="50" charset="-128"/>
                          <a:ea typeface="ＭＳ Ｐゴシック" panose="020B0600070205080204" pitchFamily="50" charset="-128"/>
                        </a:rPr>
                        <a:t>あたり）</a:t>
                      </a:r>
                      <a:endParaRPr kumimoji="1" lang="ja-JP" altLang="en-US" sz="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000" b="1" dirty="0">
                          <a:latin typeface="ＭＳ Ｐゴシック" panose="020B0600070205080204" pitchFamily="50" charset="-128"/>
                          <a:ea typeface="ＭＳ Ｐゴシック" panose="020B0600070205080204" pitchFamily="50" charset="-128"/>
                        </a:rPr>
                        <a:t>機器導入費用</a:t>
                      </a:r>
                      <a:endParaRPr kumimoji="1" lang="en-US" altLang="ja-JP" sz="1000" b="1" dirty="0">
                        <a:latin typeface="ＭＳ Ｐゴシック" panose="020B0600070205080204" pitchFamily="50" charset="-128"/>
                        <a:ea typeface="ＭＳ Ｐゴシック" panose="020B0600070205080204" pitchFamily="50" charset="-128"/>
                      </a:endParaRPr>
                    </a:p>
                    <a:p>
                      <a:r>
                        <a:rPr kumimoji="1" lang="ja-JP" altLang="en-US" sz="800" b="0" dirty="0">
                          <a:latin typeface="ＭＳ Ｐゴシック" panose="020B0600070205080204" pitchFamily="50" charset="-128"/>
                          <a:ea typeface="ＭＳ Ｐゴシック" panose="020B0600070205080204" pitchFamily="50" charset="-128"/>
                        </a:rPr>
                        <a:t>（償却費＋ランニング</a:t>
                      </a:r>
                      <a:endParaRPr kumimoji="1" lang="en-US" altLang="ja-JP" sz="800" b="0" dirty="0">
                        <a:latin typeface="ＭＳ Ｐゴシック" panose="020B0600070205080204" pitchFamily="50" charset="-128"/>
                        <a:ea typeface="ＭＳ Ｐゴシック" panose="020B0600070205080204" pitchFamily="50" charset="-128"/>
                      </a:endParaRPr>
                    </a:p>
                    <a:p>
                      <a:r>
                        <a:rPr kumimoji="1" lang="ja-JP" altLang="en-US" sz="800" b="0" dirty="0">
                          <a:latin typeface="ＭＳ Ｐゴシック" panose="020B0600070205080204" pitchFamily="50" charset="-128"/>
                          <a:ea typeface="ＭＳ Ｐゴシック" panose="020B0600070205080204" pitchFamily="50" charset="-128"/>
                        </a:rPr>
                        <a:t>　／年　</a:t>
                      </a:r>
                      <a:r>
                        <a:rPr kumimoji="1" lang="en-US" altLang="ja-JP" sz="800" b="0" dirty="0">
                          <a:latin typeface="ＭＳ Ｐゴシック" panose="020B0600070205080204" pitchFamily="50" charset="-128"/>
                          <a:ea typeface="ＭＳ Ｐゴシック" panose="020B0600070205080204" pitchFamily="50" charset="-128"/>
                        </a:rPr>
                        <a:t>10a</a:t>
                      </a:r>
                      <a:r>
                        <a:rPr kumimoji="1" lang="ja-JP" altLang="en-US" sz="800" b="0" dirty="0">
                          <a:latin typeface="ＭＳ Ｐゴシック" panose="020B0600070205080204" pitchFamily="50" charset="-128"/>
                          <a:ea typeface="ＭＳ Ｐゴシック" panose="020B0600070205080204" pitchFamily="50" charset="-128"/>
                        </a:rPr>
                        <a:t>あたり）</a:t>
                      </a:r>
                      <a:endParaRPr kumimoji="1" lang="ja-JP" altLang="en-US" sz="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1200" b="1" dirty="0">
                          <a:latin typeface="+mj-ea"/>
                          <a:ea typeface="+mj-ea"/>
                        </a:rPr>
                        <a:t>実績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188317227"/>
                  </a:ext>
                </a:extLst>
              </a:tr>
              <a:tr h="275178">
                <a:tc gridSpan="8">
                  <a:txBody>
                    <a:bodyPr/>
                    <a:lstStyle/>
                    <a:p>
                      <a:pPr algn="l"/>
                      <a:r>
                        <a:rPr kumimoji="1" lang="ja-JP" altLang="en-US" sz="1200" b="1" dirty="0">
                          <a:latin typeface="ＭＳ Ｐゴシック" panose="020B0600070205080204" pitchFamily="50" charset="-128"/>
                          <a:ea typeface="ＭＳ Ｐゴシック" panose="020B0600070205080204" pitchFamily="50" charset="-128"/>
                        </a:rPr>
                        <a:t>普及段階のスマート技術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kumimoji="1" lang="ja-JP" altLang="en-US" sz="12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874921"/>
                  </a:ext>
                </a:extLst>
              </a:tr>
              <a:tr h="520940">
                <a:tc>
                  <a:txBody>
                    <a:bodyPr/>
                    <a:lstStyle/>
                    <a:p>
                      <a:r>
                        <a:rPr kumimoji="1" lang="ja-JP" altLang="en-US" sz="1100" b="1" dirty="0">
                          <a:latin typeface="ＭＳ Ｐゴシック" panose="020B0600070205080204" pitchFamily="50" charset="-128"/>
                          <a:ea typeface="ＭＳ Ｐゴシック" panose="020B0600070205080204" pitchFamily="50" charset="-128"/>
                        </a:rPr>
                        <a:t>ぶどう（加温・二重無加温）</a:t>
                      </a: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ＭＳ Ｐゴシック" panose="020B0600070205080204" pitchFamily="50" charset="-128"/>
                          <a:ea typeface="+mn-ea"/>
                        </a:rPr>
                        <a:t>羽曳野市</a:t>
                      </a:r>
                    </a:p>
                    <a:p>
                      <a:r>
                        <a:rPr kumimoji="1" lang="ja-JP" altLang="en-US" sz="900" dirty="0">
                          <a:solidFill>
                            <a:schemeClr val="tx1"/>
                          </a:solidFill>
                          <a:latin typeface="ＭＳ Ｐゴシック" panose="020B0600070205080204" pitchFamily="50" charset="-128"/>
                          <a:ea typeface="+mn-ea"/>
                        </a:rPr>
                        <a:t>太子町</a:t>
                      </a:r>
                    </a:p>
                    <a:p>
                      <a:r>
                        <a:rPr kumimoji="1" lang="ja-JP" altLang="en-US" sz="900" dirty="0">
                          <a:solidFill>
                            <a:schemeClr val="tx1"/>
                          </a:solidFill>
                          <a:latin typeface="ＭＳ Ｐゴシック" panose="020B0600070205080204" pitchFamily="50" charset="-128"/>
                          <a:ea typeface="+mn-ea"/>
                        </a:rPr>
                        <a:t>柏原市</a:t>
                      </a:r>
                    </a:p>
                    <a:p>
                      <a:r>
                        <a:rPr kumimoji="1" lang="ja-JP" altLang="en-US" sz="900" dirty="0">
                          <a:solidFill>
                            <a:schemeClr val="tx1"/>
                          </a:solidFill>
                          <a:latin typeface="ＭＳ Ｐゴシック" panose="020B0600070205080204" pitchFamily="50" charset="-128"/>
                          <a:ea typeface="+mn-ea"/>
                        </a:rPr>
                        <a:t>交野市 等</a:t>
                      </a:r>
                    </a:p>
                    <a:p>
                      <a:r>
                        <a:rPr kumimoji="1" lang="ja-JP" altLang="en-US" sz="1050" b="1" dirty="0">
                          <a:solidFill>
                            <a:schemeClr val="tx1"/>
                          </a:solidFill>
                          <a:highlight>
                            <a:srgbClr val="FFFF00"/>
                          </a:highlight>
                          <a:latin typeface="ＭＳ Ｐゴシック" panose="020B0600070205080204" pitchFamily="50" charset="-128"/>
                          <a:ea typeface="+mn-ea"/>
                        </a:rPr>
                        <a:t>計</a:t>
                      </a:r>
                      <a:r>
                        <a:rPr kumimoji="1" lang="en-US" altLang="ja-JP" sz="1050" b="1" dirty="0">
                          <a:solidFill>
                            <a:schemeClr val="tx1"/>
                          </a:solidFill>
                          <a:highlight>
                            <a:srgbClr val="FFFF00"/>
                          </a:highlight>
                          <a:latin typeface="ＭＳ Ｐゴシック" panose="020B0600070205080204" pitchFamily="50" charset="-128"/>
                          <a:ea typeface="+mn-ea"/>
                        </a:rPr>
                        <a:t>20ha</a:t>
                      </a:r>
                      <a:endParaRPr kumimoji="1" lang="ja-JP" altLang="en-US" sz="105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spc="-100" baseline="0" dirty="0">
                          <a:latin typeface="ＭＳ Ｐゴシック" panose="020B0600070205080204" pitchFamily="50" charset="-128"/>
                          <a:ea typeface="+mn-ea"/>
                        </a:rPr>
                        <a:t>波状型ハウス自動開閉（適温保持による収穫期前進・換気作業省力化）</a:t>
                      </a:r>
                    </a:p>
                    <a:p>
                      <a:endParaRPr kumimoji="1" lang="ja-JP" altLang="en-US" sz="1000" spc="-100" baseline="0" dirty="0">
                        <a:latin typeface="ＭＳ Ｐゴシック" panose="020B0600070205080204" pitchFamily="50" charset="-128"/>
                        <a:ea typeface="+mn-ea"/>
                      </a:endParaRPr>
                    </a:p>
                    <a:p>
                      <a:r>
                        <a:rPr kumimoji="1" lang="ja-JP" altLang="en-US" sz="1000" spc="-100" baseline="0" dirty="0">
                          <a:latin typeface="ＭＳ Ｐゴシック" panose="020B0600070205080204" pitchFamily="50" charset="-128"/>
                          <a:ea typeface="+mn-ea"/>
                        </a:rPr>
                        <a:t>環境センシング（環境データ及び「温度管理指針」活用による低温積算確保・高温障害回避等リスク低減、ハウス見回り省力化）</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1" dirty="0">
                          <a:highlight>
                            <a:srgbClr val="00FF00"/>
                          </a:highlight>
                          <a:latin typeface="ＭＳ Ｐゴシック" panose="020B0600070205080204" pitchFamily="50" charset="-128"/>
                          <a:ea typeface="+mn-ea"/>
                        </a:rPr>
                        <a:t>販売額</a:t>
                      </a:r>
                      <a:r>
                        <a:rPr kumimoji="1" lang="en-US" altLang="ja-JP" sz="1000" b="1" dirty="0">
                          <a:highlight>
                            <a:srgbClr val="00FF00"/>
                          </a:highlight>
                          <a:latin typeface="ＭＳ Ｐゴシック" panose="020B0600070205080204" pitchFamily="50" charset="-128"/>
                          <a:ea typeface="+mn-ea"/>
                        </a:rPr>
                        <a:t>370</a:t>
                      </a:r>
                      <a:r>
                        <a:rPr kumimoji="1" lang="ja-JP" altLang="en-US" sz="1000" b="1" dirty="0">
                          <a:highlight>
                            <a:srgbClr val="00FF00"/>
                          </a:highlight>
                          <a:latin typeface="ＭＳ Ｐゴシック" panose="020B0600070205080204" pitchFamily="50" charset="-128"/>
                          <a:ea typeface="+mn-ea"/>
                        </a:rPr>
                        <a:t>千円増</a:t>
                      </a:r>
                    </a:p>
                    <a:p>
                      <a:pPr algn="ctr"/>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収穫前進</a:t>
                      </a:r>
                      <a:r>
                        <a:rPr kumimoji="1" lang="en-US" altLang="ja-JP" sz="1000" dirty="0">
                          <a:latin typeface="ＭＳ Ｐゴシック" panose="020B0600070205080204" pitchFamily="50" charset="-128"/>
                          <a:ea typeface="+mn-ea"/>
                        </a:rPr>
                        <a:t>)</a:t>
                      </a:r>
                    </a:p>
                    <a:p>
                      <a:endParaRPr kumimoji="1" lang="en-US" altLang="ja-JP" sz="1000" dirty="0">
                        <a:latin typeface="ＭＳ Ｐゴシック" panose="020B0600070205080204" pitchFamily="50" charset="-128"/>
                        <a:ea typeface="+mn-ea"/>
                      </a:endParaRPr>
                    </a:p>
                    <a:p>
                      <a:pPr algn="ctr"/>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リスク低減</a:t>
                      </a:r>
                      <a:r>
                        <a:rPr kumimoji="1" lang="en-US" altLang="ja-JP" sz="1000" dirty="0">
                          <a:latin typeface="ＭＳ Ｐゴシック" panose="020B0600070205080204" pitchFamily="50" charset="-128"/>
                          <a:ea typeface="+mn-ea"/>
                        </a:rPr>
                        <a:t>]</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ＭＳ Ｐゴシック" panose="020B0600070205080204" pitchFamily="50" charset="-128"/>
                          <a:ea typeface="+mn-ea"/>
                        </a:rPr>
                        <a:t>－</a:t>
                      </a:r>
                    </a:p>
                    <a:p>
                      <a:endParaRPr kumimoji="1" lang="ja-JP" altLang="en-US" sz="1000" dirty="0">
                        <a:latin typeface="ＭＳ Ｐゴシック" panose="020B0600070205080204" pitchFamily="50" charset="-128"/>
                        <a:ea typeface="+mn-ea"/>
                      </a:endParaRPr>
                    </a:p>
                    <a:p>
                      <a:endParaRPr kumimoji="1" lang="ja-JP" altLang="en-US" sz="1000" dirty="0">
                        <a:latin typeface="ＭＳ Ｐゴシック" panose="020B0600070205080204" pitchFamily="50" charset="-128"/>
                        <a:ea typeface="+mn-ea"/>
                      </a:endParaRPr>
                    </a:p>
                    <a:p>
                      <a:pPr algn="ctr"/>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リスク低減</a:t>
                      </a:r>
                      <a:r>
                        <a:rPr kumimoji="1" lang="en-US" altLang="ja-JP" sz="1000" dirty="0">
                          <a:latin typeface="ＭＳ Ｐゴシック" panose="020B0600070205080204" pitchFamily="50" charset="-128"/>
                          <a:ea typeface="+mn-ea"/>
                        </a:rPr>
                        <a:t>]</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highlight>
                            <a:srgbClr val="00FF00"/>
                          </a:highlight>
                          <a:latin typeface="ＭＳ Ｐゴシック" panose="020B0600070205080204" pitchFamily="50" charset="-128"/>
                          <a:ea typeface="+mn-ea"/>
                        </a:rPr>
                        <a:t>12</a:t>
                      </a:r>
                      <a:r>
                        <a:rPr kumimoji="1" lang="ja-JP" altLang="en-US" sz="1100" b="1" dirty="0">
                          <a:highlight>
                            <a:srgbClr val="00FF00"/>
                          </a:highlight>
                          <a:latin typeface="ＭＳ Ｐゴシック" panose="020B0600070205080204" pitchFamily="50" charset="-128"/>
                          <a:ea typeface="+mn-ea"/>
                        </a:rPr>
                        <a:t>時間減</a:t>
                      </a:r>
                      <a:endParaRPr kumimoji="1" lang="en-US" altLang="ja-JP" sz="1100" b="1" dirty="0">
                        <a:highlight>
                          <a:srgbClr val="00FF00"/>
                        </a:highlight>
                        <a:latin typeface="ＭＳ Ｐゴシック" panose="020B0600070205080204" pitchFamily="50" charset="-128"/>
                        <a:ea typeface="+mn-ea"/>
                      </a:endParaRPr>
                    </a:p>
                    <a:p>
                      <a:pPr algn="l"/>
                      <a:endParaRPr kumimoji="1" lang="en-US" altLang="ja-JP" sz="1100" dirty="0">
                        <a:highlight>
                          <a:srgbClr val="FFFF00"/>
                        </a:highlight>
                        <a:latin typeface="ＭＳ Ｐゴシック" panose="020B0600070205080204" pitchFamily="50" charset="-128"/>
                        <a:ea typeface="+mn-ea"/>
                      </a:endParaRPr>
                    </a:p>
                    <a:p>
                      <a:pPr algn="l"/>
                      <a:endParaRPr kumimoji="1" lang="en-US" altLang="ja-JP" sz="900" dirty="0">
                        <a:latin typeface="ＭＳ Ｐゴシック" panose="020B0600070205080204" pitchFamily="50" charset="-128"/>
                        <a:ea typeface="+mn-ea"/>
                      </a:endParaRPr>
                    </a:p>
                    <a:p>
                      <a:pPr algn="ctr"/>
                      <a:r>
                        <a:rPr kumimoji="1" lang="en-US" altLang="ja-JP" sz="1100" b="1" dirty="0">
                          <a:highlight>
                            <a:srgbClr val="00FF00"/>
                          </a:highlight>
                          <a:latin typeface="ＭＳ Ｐゴシック" panose="020B0600070205080204" pitchFamily="50" charset="-128"/>
                          <a:ea typeface="+mn-ea"/>
                        </a:rPr>
                        <a:t>15</a:t>
                      </a:r>
                      <a:r>
                        <a:rPr kumimoji="1" lang="ja-JP" altLang="en-US" sz="1100" b="1" dirty="0">
                          <a:highlight>
                            <a:srgbClr val="00FF00"/>
                          </a:highlight>
                          <a:latin typeface="ＭＳ Ｐゴシック" panose="020B0600070205080204" pitchFamily="50" charset="-128"/>
                          <a:ea typeface="+mn-ea"/>
                        </a:rPr>
                        <a:t>時間減</a:t>
                      </a:r>
                      <a:endParaRPr kumimoji="1" lang="en-US" altLang="ja-JP" sz="1100" b="1" dirty="0">
                        <a:highlight>
                          <a:srgbClr val="00FF00"/>
                        </a:highlight>
                        <a:latin typeface="ＭＳ Ｐゴシック" panose="020B0600070205080204" pitchFamily="50" charset="-128"/>
                        <a:ea typeface="+mn-ea"/>
                      </a:endParaRPr>
                    </a:p>
                    <a:p>
                      <a:pPr algn="l"/>
                      <a:r>
                        <a:rPr kumimoji="1" lang="ja-JP" altLang="en-US" sz="1000" b="1" dirty="0">
                          <a:latin typeface="ＭＳ Ｐゴシック" panose="020B0600070205080204" pitchFamily="50" charset="-128"/>
                          <a:ea typeface="+mn-ea"/>
                        </a:rPr>
                        <a:t>　</a:t>
                      </a:r>
                      <a:r>
                        <a:rPr kumimoji="1" lang="en-US" altLang="ja-JP" sz="1000" b="1" dirty="0">
                          <a:highlight>
                            <a:srgbClr val="00FF00"/>
                          </a:highlight>
                          <a:latin typeface="ＭＳ Ｐゴシック" panose="020B0600070205080204" pitchFamily="50" charset="-128"/>
                          <a:ea typeface="+mn-ea"/>
                        </a:rPr>
                        <a:t>※</a:t>
                      </a:r>
                      <a:r>
                        <a:rPr kumimoji="1" lang="ja-JP" altLang="en-US" sz="1000" b="1" dirty="0">
                          <a:highlight>
                            <a:srgbClr val="00FF00"/>
                          </a:highlight>
                          <a:latin typeface="ＭＳ Ｐゴシック" panose="020B0600070205080204" pitchFamily="50" charset="-128"/>
                          <a:ea typeface="+mn-ea"/>
                        </a:rPr>
                        <a:t>換気作業全体</a:t>
                      </a:r>
                      <a:endParaRPr kumimoji="1" lang="en-US" altLang="ja-JP" sz="1000" b="1" dirty="0">
                        <a:highlight>
                          <a:srgbClr val="00FF00"/>
                        </a:highlight>
                        <a:latin typeface="ＭＳ Ｐゴシック" panose="020B0600070205080204" pitchFamily="50" charset="-128"/>
                        <a:ea typeface="+mn-ea"/>
                      </a:endParaRPr>
                    </a:p>
                    <a:p>
                      <a:pPr algn="l"/>
                      <a:r>
                        <a:rPr kumimoji="1" lang="ja-JP" altLang="en-US" sz="1000" b="1" dirty="0">
                          <a:latin typeface="ＭＳ Ｐゴシック" panose="020B0600070205080204" pitchFamily="50" charset="-128"/>
                          <a:ea typeface="+mn-ea"/>
                        </a:rPr>
                        <a:t>　　</a:t>
                      </a:r>
                      <a:r>
                        <a:rPr kumimoji="1" lang="en-US" altLang="ja-JP" sz="1000" b="1" dirty="0">
                          <a:highlight>
                            <a:srgbClr val="00FF00"/>
                          </a:highlight>
                          <a:latin typeface="ＭＳ Ｐゴシック" panose="020B0600070205080204" pitchFamily="50" charset="-128"/>
                          <a:ea typeface="+mn-ea"/>
                        </a:rPr>
                        <a:t>30</a:t>
                      </a:r>
                      <a:r>
                        <a:rPr kumimoji="1" lang="ja-JP" altLang="en-US" sz="1000" b="1" dirty="0">
                          <a:highlight>
                            <a:srgbClr val="00FF00"/>
                          </a:highlight>
                          <a:latin typeface="ＭＳ Ｐゴシック" panose="020B0600070205080204" pitchFamily="50" charset="-128"/>
                          <a:ea typeface="+mn-ea"/>
                        </a:rPr>
                        <a:t>時間</a:t>
                      </a:r>
                      <a:endParaRPr kumimoji="1" lang="ja-JP" altLang="en-US" sz="1000" b="1" dirty="0">
                        <a:highlight>
                          <a:srgbClr val="00FF00"/>
                        </a:highlight>
                        <a:latin typeface="ＭＳ Ｐゴシック" panose="020B0600070205080204" pitchFamily="50" charset="-128"/>
                        <a:ea typeface="ＭＳ Ｐゴシック" panose="020B060007020508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r>
                        <a:rPr kumimoji="1" lang="en-US" altLang="zh-TW" sz="1000" dirty="0">
                          <a:latin typeface="ＭＳ Ｐゴシック" panose="020B0600070205080204" pitchFamily="50" charset="-128"/>
                          <a:ea typeface="ＭＳ Ｐゴシック" panose="020B0600070205080204" pitchFamily="50" charset="-128"/>
                        </a:rPr>
                        <a:t>320</a:t>
                      </a:r>
                      <a:r>
                        <a:rPr kumimoji="1" lang="zh-TW" altLang="en-US" sz="1000" dirty="0">
                          <a:latin typeface="ＭＳ Ｐゴシック" panose="020B0600070205080204" pitchFamily="50" charset="-128"/>
                          <a:ea typeface="ＭＳ Ｐゴシック" panose="020B0600070205080204" pitchFamily="50" charset="-128"/>
                        </a:rPr>
                        <a:t>千円</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zh-TW" sz="1000" dirty="0">
                          <a:latin typeface="ＭＳ Ｐゴシック" panose="020B0600070205080204" pitchFamily="50" charset="-128"/>
                          <a:ea typeface="ＭＳ Ｐゴシック" panose="020B0600070205080204" pitchFamily="50" charset="-128"/>
                        </a:rPr>
                        <a:t>46</a:t>
                      </a:r>
                      <a:r>
                        <a:rPr kumimoji="1" lang="zh-TW" altLang="en-US" sz="1000" dirty="0">
                          <a:latin typeface="ＭＳ Ｐゴシック" panose="020B0600070205080204" pitchFamily="50" charset="-128"/>
                          <a:ea typeface="ＭＳ Ｐゴシック" panose="020B0600070205080204" pitchFamily="50" charset="-128"/>
                        </a:rPr>
                        <a:t>千円</a:t>
                      </a:r>
                      <a:r>
                        <a:rPr kumimoji="1" lang="ja-JP" altLang="en-US" sz="1000" dirty="0">
                          <a:latin typeface="ＭＳ Ｐゴシック" panose="020B0600070205080204" pitchFamily="50" charset="-128"/>
                          <a:ea typeface="ＭＳ Ｐゴシック" panose="020B0600070205080204" pitchFamily="50" charset="-128"/>
                        </a:rPr>
                        <a:t>）</a:t>
                      </a:r>
                      <a:endParaRPr kumimoji="1" lang="en-US" altLang="zh-TW" sz="1000" dirty="0">
                        <a:latin typeface="ＭＳ Ｐゴシック" panose="020B0600070205080204" pitchFamily="50" charset="-128"/>
                        <a:ea typeface="ＭＳ Ｐゴシック" panose="020B0600070205080204" pitchFamily="50" charset="-128"/>
                      </a:endParaRPr>
                    </a:p>
                    <a:p>
                      <a:pPr algn="l"/>
                      <a:endParaRPr kumimoji="1" lang="en-US" altLang="zh-TW" sz="1000" dirty="0">
                        <a:latin typeface="ＭＳ Ｐゴシック" panose="020B0600070205080204" pitchFamily="50" charset="-128"/>
                        <a:ea typeface="ＭＳ Ｐゴシック" panose="020B0600070205080204" pitchFamily="50" charset="-128"/>
                      </a:endParaRPr>
                    </a:p>
                    <a:p>
                      <a:pPr algn="l"/>
                      <a:r>
                        <a:rPr kumimoji="1" lang="en-US" altLang="zh-TW" sz="1000" dirty="0">
                          <a:latin typeface="ＭＳ Ｐゴシック" panose="020B0600070205080204" pitchFamily="50" charset="-128"/>
                          <a:ea typeface="ＭＳ Ｐゴシック" panose="020B0600070205080204" pitchFamily="50" charset="-128"/>
                        </a:rPr>
                        <a:t>200</a:t>
                      </a:r>
                      <a:r>
                        <a:rPr kumimoji="1" lang="zh-TW" altLang="en-US" sz="1000" dirty="0">
                          <a:latin typeface="ＭＳ Ｐゴシック" panose="020B0600070205080204" pitchFamily="50" charset="-128"/>
                          <a:ea typeface="ＭＳ Ｐゴシック" panose="020B0600070205080204" pitchFamily="50" charset="-128"/>
                        </a:rPr>
                        <a:t>千円（</a:t>
                      </a:r>
                      <a:r>
                        <a:rPr kumimoji="1" lang="en-US" altLang="zh-TW" sz="1000" dirty="0">
                          <a:latin typeface="ＭＳ Ｐゴシック" panose="020B0600070205080204" pitchFamily="50" charset="-128"/>
                          <a:ea typeface="ＭＳ Ｐゴシック" panose="020B0600070205080204" pitchFamily="50" charset="-128"/>
                        </a:rPr>
                        <a:t>40</a:t>
                      </a:r>
                      <a:r>
                        <a:rPr kumimoji="1" lang="zh-TW" altLang="en-US" sz="1000" dirty="0">
                          <a:latin typeface="ＭＳ Ｐゴシック" panose="020B0600070205080204" pitchFamily="50" charset="-128"/>
                          <a:ea typeface="ＭＳ Ｐゴシック" panose="020B0600070205080204" pitchFamily="50" charset="-128"/>
                        </a:rPr>
                        <a:t>千円）</a:t>
                      </a:r>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latin typeface="ＭＳ Ｐゴシック" panose="020B0600070205080204" pitchFamily="50" charset="-128"/>
                          <a:ea typeface="+mn-ea"/>
                        </a:rPr>
                        <a:t>波状型ハウス自動開閉</a:t>
                      </a:r>
                      <a:endParaRPr kumimoji="1" lang="en-US" altLang="ja-JP" sz="1050" dirty="0">
                        <a:latin typeface="ＭＳ Ｐゴシック" panose="020B0600070205080204" pitchFamily="50" charset="-128"/>
                        <a:ea typeface="+mn-ea"/>
                      </a:endParaRPr>
                    </a:p>
                    <a:p>
                      <a:pPr algn="l"/>
                      <a:r>
                        <a:rPr kumimoji="1" lang="ja-JP" altLang="en-US" sz="1050" dirty="0">
                          <a:latin typeface="ＭＳ Ｐゴシック" panose="020B0600070205080204" pitchFamily="50" charset="-128"/>
                          <a:ea typeface="+mn-ea"/>
                        </a:rPr>
                        <a:t>　　</a:t>
                      </a:r>
                      <a:r>
                        <a:rPr kumimoji="1" lang="en-US" altLang="ja-JP" sz="1050" dirty="0">
                          <a:latin typeface="ＭＳ Ｐゴシック" panose="020B0600070205080204" pitchFamily="50" charset="-128"/>
                          <a:ea typeface="+mn-ea"/>
                        </a:rPr>
                        <a:t>R6</a:t>
                      </a:r>
                      <a:r>
                        <a:rPr kumimoji="1" lang="ja-JP" altLang="en-US" sz="1050" dirty="0">
                          <a:latin typeface="ＭＳ Ｐゴシック" panose="020B0600070205080204" pitchFamily="50" charset="-128"/>
                          <a:ea typeface="+mn-ea"/>
                        </a:rPr>
                        <a:t>：導入面積　</a:t>
                      </a:r>
                      <a:r>
                        <a:rPr kumimoji="1" lang="en-US" altLang="ja-JP" sz="1050" dirty="0">
                          <a:latin typeface="ＭＳ Ｐゴシック" panose="020B0600070205080204" pitchFamily="50" charset="-128"/>
                          <a:ea typeface="+mn-ea"/>
                        </a:rPr>
                        <a:t>2.0ha</a:t>
                      </a:r>
                      <a:r>
                        <a:rPr kumimoji="1" lang="ja-JP" altLang="en-US" sz="1050" dirty="0">
                          <a:latin typeface="ＭＳ Ｐゴシック" panose="020B0600070205080204" pitchFamily="50" charset="-128"/>
                          <a:ea typeface="+mn-ea"/>
                        </a:rPr>
                        <a:t>　</a:t>
                      </a:r>
                      <a:endParaRPr kumimoji="1" lang="en-US" altLang="ja-JP" sz="1050" dirty="0">
                        <a:latin typeface="ＭＳ Ｐゴシック" panose="020B0600070205080204" pitchFamily="50" charset="-128"/>
                        <a:ea typeface="+mn-ea"/>
                      </a:endParaRPr>
                    </a:p>
                    <a:p>
                      <a:pPr algn="l"/>
                      <a:r>
                        <a:rPr kumimoji="1" lang="ja-JP" altLang="en-US" sz="1050" dirty="0">
                          <a:latin typeface="ＭＳ Ｐゴシック" panose="020B0600070205080204" pitchFamily="50" charset="-128"/>
                          <a:ea typeface="+mn-ea"/>
                        </a:rPr>
                        <a:t>　　　　 販売額　</a:t>
                      </a:r>
                      <a:r>
                        <a:rPr kumimoji="1" lang="en-US" altLang="ja-JP" sz="1050" dirty="0">
                          <a:latin typeface="ＭＳ Ｐゴシック" panose="020B0600070205080204" pitchFamily="50" charset="-128"/>
                          <a:ea typeface="+mn-ea"/>
                        </a:rPr>
                        <a:t>7,400</a:t>
                      </a:r>
                      <a:r>
                        <a:rPr kumimoji="1" lang="ja-JP" altLang="en-US" sz="1050" dirty="0">
                          <a:latin typeface="ＭＳ Ｐゴシック" panose="020B0600070205080204" pitchFamily="50" charset="-128"/>
                          <a:ea typeface="+mn-ea"/>
                        </a:rPr>
                        <a:t>千円／年　増</a:t>
                      </a:r>
                      <a:endParaRPr kumimoji="1" lang="en-US" altLang="ja-JP" sz="1050" dirty="0">
                        <a:latin typeface="ＭＳ Ｐゴシック" panose="020B0600070205080204" pitchFamily="50" charset="-128"/>
                        <a:ea typeface="+mn-ea"/>
                      </a:endParaRPr>
                    </a:p>
                    <a:p>
                      <a:pPr algn="l"/>
                      <a:endParaRPr kumimoji="1" lang="en-US" altLang="ja-JP" sz="1050" dirty="0">
                        <a:latin typeface="ＭＳ Ｐゴシック" panose="020B0600070205080204" pitchFamily="50" charset="-128"/>
                        <a:ea typeface="+mn-ea"/>
                      </a:endParaRPr>
                    </a:p>
                    <a:p>
                      <a:pPr algn="l"/>
                      <a:r>
                        <a:rPr kumimoji="1" lang="en-US" altLang="ja-JP" sz="1050" dirty="0">
                          <a:latin typeface="ＭＳ Ｐゴシック" panose="020B0600070205080204" pitchFamily="50" charset="-128"/>
                          <a:ea typeface="+mn-ea"/>
                        </a:rPr>
                        <a:t>(</a:t>
                      </a:r>
                      <a:r>
                        <a:rPr kumimoji="1" lang="ja-JP" altLang="en-US" sz="1050" dirty="0">
                          <a:latin typeface="ＭＳ Ｐゴシック" panose="020B0600070205080204" pitchFamily="50" charset="-128"/>
                          <a:ea typeface="+mn-ea"/>
                        </a:rPr>
                        <a:t>参考</a:t>
                      </a:r>
                      <a:r>
                        <a:rPr kumimoji="1" lang="en-US" altLang="ja-JP" sz="1050" dirty="0">
                          <a:latin typeface="ＭＳ Ｐゴシック" panose="020B0600070205080204" pitchFamily="50" charset="-128"/>
                          <a:ea typeface="+mn-ea"/>
                        </a:rPr>
                        <a:t>)H29</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R6</a:t>
                      </a:r>
                      <a:r>
                        <a:rPr kumimoji="1" lang="ja-JP" altLang="en-US" sz="1050" dirty="0">
                          <a:latin typeface="ＭＳ Ｐゴシック" panose="020B0600070205080204" pitchFamily="50" charset="-128"/>
                          <a:ea typeface="+mn-ea"/>
                        </a:rPr>
                        <a:t>　導入面積　</a:t>
                      </a:r>
                      <a:r>
                        <a:rPr kumimoji="1" lang="en-US" altLang="ja-JP" sz="1050" dirty="0">
                          <a:latin typeface="ＭＳ Ｐゴシック" panose="020B0600070205080204" pitchFamily="50" charset="-128"/>
                          <a:ea typeface="+mn-ea"/>
                        </a:rPr>
                        <a:t>12.2ha</a:t>
                      </a:r>
                    </a:p>
                    <a:p>
                      <a:pPr algn="l"/>
                      <a:r>
                        <a:rPr kumimoji="1" lang="ja-JP" altLang="en-US" sz="1050" dirty="0">
                          <a:latin typeface="ＭＳ Ｐゴシック" panose="020B0600070205080204" pitchFamily="50" charset="-128"/>
                          <a:ea typeface="ＭＳ Ｐゴシック" panose="020B0600070205080204" pitchFamily="50" charset="-128"/>
                        </a:rPr>
                        <a:t>　　　　　　 　　　　販売額　</a:t>
                      </a:r>
                      <a:r>
                        <a:rPr kumimoji="1" lang="en-US" altLang="ja-JP" sz="1050" dirty="0">
                          <a:latin typeface="ＭＳ Ｐゴシック" panose="020B0600070205080204" pitchFamily="50" charset="-128"/>
                          <a:ea typeface="ＭＳ Ｐゴシック" panose="020B0600070205080204" pitchFamily="50" charset="-128"/>
                        </a:rPr>
                        <a:t>45,140</a:t>
                      </a:r>
                      <a:r>
                        <a:rPr kumimoji="1" lang="ja-JP" altLang="en-US" sz="1050" dirty="0">
                          <a:latin typeface="ＭＳ Ｐゴシック" panose="020B0600070205080204" pitchFamily="50" charset="-128"/>
                          <a:ea typeface="ＭＳ Ｐゴシック" panose="020B0600070205080204" pitchFamily="50" charset="-128"/>
                        </a:rPr>
                        <a:t>千円／年 増</a:t>
                      </a:r>
                      <a:endParaRPr kumimoji="1" lang="en-US" altLang="ja-JP" sz="105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3093338"/>
                  </a:ext>
                </a:extLst>
              </a:tr>
              <a:tr h="271204">
                <a:tc gridSpan="8">
                  <a:txBody>
                    <a:bodyPr/>
                    <a:lstStyle/>
                    <a:p>
                      <a:pPr algn="l"/>
                      <a:r>
                        <a:rPr kumimoji="1" lang="ja-JP" altLang="en-US" sz="1200" b="1" dirty="0">
                          <a:latin typeface="ＭＳ Ｐゴシック" panose="020B0600070205080204" pitchFamily="50" charset="-128"/>
                          <a:ea typeface="ＭＳ Ｐゴシック" panose="020B0600070205080204" pitchFamily="50" charset="-128"/>
                        </a:rPr>
                        <a:t>実証段階のスマート技術（個別技術の効果検証</a:t>
                      </a:r>
                      <a:r>
                        <a:rPr kumimoji="1" lang="ja-JP" altLang="en-US" sz="1200" b="1" dirty="0">
                          <a:latin typeface="ＭＳ Ｐゴシック" panose="020B0600070205080204" pitchFamily="50" charset="-128"/>
                          <a:ea typeface="+mn-ea"/>
                        </a:rPr>
                        <a:t>、環境制御・生育管理指標値</a:t>
                      </a:r>
                      <a:r>
                        <a:rPr kumimoji="1" lang="ja-JP" altLang="en-US" sz="1200" b="1" dirty="0">
                          <a:latin typeface="ＭＳ Ｐゴシック" panose="020B0600070205080204" pitchFamily="50" charset="-128"/>
                          <a:ea typeface="ＭＳ Ｐゴシック" panose="020B0600070205080204" pitchFamily="50" charset="-128"/>
                        </a:rPr>
                        <a:t>作成中）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kumimoji="1" lang="ja-JP" altLang="en-US" sz="12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4438948"/>
                  </a:ext>
                </a:extLst>
              </a:tr>
              <a:tr h="1134647">
                <a:tc>
                  <a:txBody>
                    <a:bodyPr/>
                    <a:lstStyle/>
                    <a:p>
                      <a:r>
                        <a:rPr kumimoji="1" lang="ja-JP" altLang="en-US" sz="1100" b="1" dirty="0">
                          <a:latin typeface="ＭＳ Ｐゴシック" panose="020B0600070205080204" pitchFamily="50" charset="-128"/>
                          <a:ea typeface="ＭＳ Ｐゴシック" panose="020B0600070205080204" pitchFamily="50" charset="-128"/>
                        </a:rPr>
                        <a:t>水なす（加温促成・無加温半促成）</a:t>
                      </a: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zh-TW" altLang="en-US" sz="900" dirty="0">
                          <a:latin typeface="ＭＳ Ｐゴシック" panose="020B0600070205080204" pitchFamily="50" charset="-128"/>
                          <a:ea typeface="ＭＳ Ｐゴシック" panose="020B0600070205080204" pitchFamily="50" charset="-128"/>
                        </a:rPr>
                        <a:t>岸和田市</a:t>
                      </a:r>
                    </a:p>
                    <a:p>
                      <a:r>
                        <a:rPr kumimoji="1" lang="zh-TW" altLang="en-US" sz="900" dirty="0">
                          <a:latin typeface="ＭＳ Ｐゴシック" panose="020B0600070205080204" pitchFamily="50" charset="-128"/>
                          <a:ea typeface="ＭＳ Ｐゴシック" panose="020B0600070205080204" pitchFamily="50" charset="-128"/>
                        </a:rPr>
                        <a:t>貝塚市</a:t>
                      </a:r>
                    </a:p>
                    <a:p>
                      <a:r>
                        <a:rPr kumimoji="1" lang="zh-TW" altLang="en-US" sz="900" dirty="0">
                          <a:latin typeface="ＭＳ Ｐゴシック" panose="020B0600070205080204" pitchFamily="50" charset="-128"/>
                          <a:ea typeface="ＭＳ Ｐゴシック" panose="020B0600070205080204" pitchFamily="50" charset="-128"/>
                        </a:rPr>
                        <a:t>泉佐野市 </a:t>
                      </a:r>
                      <a:r>
                        <a:rPr kumimoji="1" lang="ja-JP" altLang="en-US" sz="900" dirty="0">
                          <a:latin typeface="ＭＳ Ｐゴシック" panose="020B0600070205080204" pitchFamily="50" charset="-128"/>
                          <a:ea typeface="ＭＳ Ｐゴシック" panose="020B0600070205080204" pitchFamily="50" charset="-128"/>
                        </a:rPr>
                        <a:t>　　</a:t>
                      </a:r>
                      <a:endParaRPr kumimoji="1" lang="en-US" altLang="ja-JP" sz="900" dirty="0">
                        <a:latin typeface="ＭＳ Ｐゴシック" panose="020B0600070205080204" pitchFamily="50" charset="-128"/>
                        <a:ea typeface="ＭＳ Ｐゴシック" panose="020B0600070205080204" pitchFamily="50" charset="-128"/>
                      </a:endParaRPr>
                    </a:p>
                    <a:p>
                      <a:r>
                        <a:rPr kumimoji="1" lang="ja-JP" altLang="en-US" sz="900" dirty="0">
                          <a:latin typeface="ＭＳ Ｐゴシック" panose="020B0600070205080204" pitchFamily="50" charset="-128"/>
                          <a:ea typeface="ＭＳ Ｐゴシック" panose="020B0600070205080204" pitchFamily="50" charset="-128"/>
                        </a:rPr>
                        <a:t>　　　　　</a:t>
                      </a:r>
                      <a:r>
                        <a:rPr kumimoji="1" lang="zh-TW" altLang="en-US" sz="900" dirty="0">
                          <a:latin typeface="ＭＳ Ｐゴシック" panose="020B0600070205080204" pitchFamily="50" charset="-128"/>
                          <a:ea typeface="ＭＳ Ｐゴシック" panose="020B0600070205080204" pitchFamily="50" charset="-128"/>
                        </a:rPr>
                        <a:t>等</a:t>
                      </a:r>
                    </a:p>
                    <a:p>
                      <a:r>
                        <a:rPr kumimoji="1" lang="zh-TW" altLang="en-US" sz="1050" b="1" dirty="0">
                          <a:highlight>
                            <a:srgbClr val="FFFF00"/>
                          </a:highlight>
                          <a:latin typeface="ＭＳ Ｐゴシック" panose="020B0600070205080204" pitchFamily="50" charset="-128"/>
                          <a:ea typeface="ＭＳ Ｐゴシック" panose="020B0600070205080204" pitchFamily="50" charset="-128"/>
                        </a:rPr>
                        <a:t>計</a:t>
                      </a:r>
                      <a:r>
                        <a:rPr kumimoji="1" lang="en-US" altLang="zh-TW" sz="1050" b="1" dirty="0">
                          <a:highlight>
                            <a:srgbClr val="FFFF00"/>
                          </a:highlight>
                          <a:latin typeface="ＭＳ Ｐゴシック" panose="020B0600070205080204" pitchFamily="50" charset="-128"/>
                          <a:ea typeface="ＭＳ Ｐゴシック" panose="020B0600070205080204" pitchFamily="50" charset="-128"/>
                        </a:rPr>
                        <a:t>3ha</a:t>
                      </a:r>
                      <a:endParaRPr kumimoji="1" lang="ja-JP" altLang="en-US" sz="105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ＭＳ Ｐゴシック" panose="020B0600070205080204" pitchFamily="50" charset="-128"/>
                          <a:ea typeface="+mn-ea"/>
                        </a:rPr>
                        <a:t>環境センシング（環境データ及び環境制御指標値活用によるハウス環境・肥培管理の改善）</a:t>
                      </a:r>
                    </a:p>
                    <a:p>
                      <a:endParaRPr kumimoji="1" lang="en-US" altLang="ja-JP" sz="1000" dirty="0">
                        <a:latin typeface="ＭＳ Ｐゴシック" panose="020B0600070205080204" pitchFamily="50" charset="-128"/>
                        <a:ea typeface="+mn-ea"/>
                      </a:endParaRPr>
                    </a:p>
                    <a:p>
                      <a:r>
                        <a:rPr kumimoji="1" lang="ja-JP" altLang="en-US" sz="1000" dirty="0">
                          <a:latin typeface="ＭＳ Ｐゴシック" panose="020B0600070205080204" pitchFamily="50" charset="-128"/>
                          <a:ea typeface="+mn-ea"/>
                        </a:rPr>
                        <a:t>換気の自動化（温度管理の適正化による生育促進）</a:t>
                      </a:r>
                      <a:endParaRPr kumimoji="1" lang="en-US" altLang="ja-JP" sz="1000" dirty="0">
                        <a:latin typeface="ＭＳ Ｐゴシック" panose="020B0600070205080204" pitchFamily="50" charset="-128"/>
                        <a:ea typeface="+mn-ea"/>
                      </a:endParaRPr>
                    </a:p>
                    <a:p>
                      <a:endParaRPr kumimoji="1" lang="en-US" altLang="ja-JP" sz="1000" dirty="0">
                        <a:latin typeface="ＭＳ Ｐゴシック" panose="020B0600070205080204" pitchFamily="50" charset="-128"/>
                        <a:ea typeface="+mn-ea"/>
                      </a:endParaRPr>
                    </a:p>
                    <a:p>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経営目標に応じて</a:t>
                      </a:r>
                      <a:r>
                        <a:rPr kumimoji="1" lang="en-US" altLang="ja-JP" sz="1000" dirty="0">
                          <a:latin typeface="ＭＳ Ｐゴシック" panose="020B0600070205080204" pitchFamily="50" charset="-128"/>
                          <a:ea typeface="+mn-ea"/>
                        </a:rPr>
                        <a:t>]CO2</a:t>
                      </a:r>
                      <a:r>
                        <a:rPr kumimoji="1" lang="ja-JP" altLang="en-US" sz="1000" dirty="0">
                          <a:latin typeface="ＭＳ Ｐゴシック" panose="020B0600070205080204" pitchFamily="50" charset="-128"/>
                          <a:ea typeface="+mn-ea"/>
                        </a:rPr>
                        <a:t>施用、自動かん水</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000" dirty="0">
                        <a:latin typeface="ＭＳ Ｐゴシック" panose="020B0600070205080204" pitchFamily="50" charset="-128"/>
                        <a:ea typeface="ＭＳ Ｐゴシック" panose="020B0600070205080204" pitchFamily="50" charset="-128"/>
                      </a:endParaRPr>
                    </a:p>
                    <a:p>
                      <a:pPr algn="ctr"/>
                      <a:endParaRPr kumimoji="1" lang="en-US" altLang="ja-JP" sz="1000" dirty="0">
                        <a:latin typeface="ＭＳ Ｐゴシック" panose="020B0600070205080204" pitchFamily="50" charset="-128"/>
                        <a:ea typeface="ＭＳ Ｐゴシック" panose="020B0600070205080204" pitchFamily="50" charset="-128"/>
                      </a:endParaRPr>
                    </a:p>
                    <a:p>
                      <a:pPr algn="ct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リスク低減</a:t>
                      </a:r>
                      <a:r>
                        <a:rPr kumimoji="1" lang="en-US" altLang="ja-JP" sz="1000" dirty="0">
                          <a:latin typeface="ＭＳ Ｐゴシック" panose="020B0600070205080204" pitchFamily="50" charset="-128"/>
                          <a:ea typeface="ＭＳ Ｐゴシック" panose="020B0600070205080204" pitchFamily="50" charset="-128"/>
                        </a:rPr>
                        <a:t>]</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000" dirty="0">
                        <a:highlight>
                          <a:srgbClr val="FFFF00"/>
                        </a:highlight>
                        <a:latin typeface="ＭＳ Ｐゴシック" panose="020B0600070205080204" pitchFamily="50" charset="-128"/>
                        <a:ea typeface="+mn-ea"/>
                      </a:endParaRPr>
                    </a:p>
                    <a:p>
                      <a:endParaRPr kumimoji="1" lang="en-US" altLang="ja-JP" sz="1000" dirty="0">
                        <a:highlight>
                          <a:srgbClr val="FFFF00"/>
                        </a:highlight>
                        <a:latin typeface="ＭＳ Ｐゴシック" panose="020B0600070205080204" pitchFamily="50" charset="-128"/>
                        <a:ea typeface="+mn-ea"/>
                      </a:endParaRPr>
                    </a:p>
                    <a:p>
                      <a:pPr algn="ctr"/>
                      <a:endParaRPr kumimoji="1" lang="en-US" altLang="ja-JP" sz="1000" b="1" dirty="0">
                        <a:highlight>
                          <a:srgbClr val="FFFF00"/>
                        </a:highlight>
                        <a:latin typeface="ＭＳ Ｐゴシック" panose="020B0600070205080204" pitchFamily="50" charset="-128"/>
                        <a:ea typeface="+mn-ea"/>
                      </a:endParaRPr>
                    </a:p>
                    <a:p>
                      <a:pPr algn="ctr"/>
                      <a:r>
                        <a:rPr kumimoji="1" lang="ja-JP" altLang="en-US" sz="1000" b="1" dirty="0">
                          <a:highlight>
                            <a:srgbClr val="FFFF00"/>
                          </a:highlight>
                          <a:latin typeface="ＭＳ Ｐゴシック" panose="020B0600070205080204" pitchFamily="50" charset="-128"/>
                          <a:ea typeface="+mn-ea"/>
                        </a:rPr>
                        <a:t>収量</a:t>
                      </a:r>
                      <a:r>
                        <a:rPr kumimoji="1" lang="en-US" altLang="ja-JP" sz="1000" b="1" dirty="0">
                          <a:highlight>
                            <a:srgbClr val="FFFF00"/>
                          </a:highlight>
                          <a:latin typeface="ＭＳ Ｐゴシック" panose="020B0600070205080204" pitchFamily="50" charset="-128"/>
                          <a:ea typeface="+mn-ea"/>
                        </a:rPr>
                        <a:t>14</a:t>
                      </a:r>
                      <a:r>
                        <a:rPr kumimoji="1" lang="en-US" altLang="ja-JP" sz="1000" b="1" dirty="0">
                          <a:highlight>
                            <a:srgbClr val="FFFF00"/>
                          </a:highlight>
                          <a:latin typeface="ＭＳ Ｐゴシック" panose="020B0600070205080204" pitchFamily="50" charset="-128"/>
                          <a:ea typeface="ＭＳ Ｐゴシック" panose="020B0600070205080204" pitchFamily="50" charset="-128"/>
                        </a:rPr>
                        <a:t> </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ｔ確保</a:t>
                      </a:r>
                      <a:endParaRPr kumimoji="1" lang="en-US" altLang="zh-TW" sz="1000" b="1" dirty="0">
                        <a:highlight>
                          <a:srgbClr val="FFFF00"/>
                        </a:highlight>
                        <a:latin typeface="ＭＳ Ｐゴシック" panose="020B0600070205080204" pitchFamily="50" charset="-128"/>
                        <a:ea typeface="ＭＳ Ｐゴシック" panose="020B0600070205080204" pitchFamily="50" charset="-128"/>
                      </a:endParaRPr>
                    </a:p>
                    <a:p>
                      <a:pPr algn="ctr"/>
                      <a:r>
                        <a:rPr kumimoji="1" lang="ja-JP" altLang="en-US" sz="1000" dirty="0">
                          <a:latin typeface="ＭＳ Ｐゴシック" panose="020B0600070205080204" pitchFamily="50" charset="-128"/>
                          <a:ea typeface="ＭＳ Ｐゴシック" panose="020B0600070205080204" pitchFamily="50" charset="-128"/>
                        </a:rPr>
                        <a:t>（販売額</a:t>
                      </a:r>
                      <a:r>
                        <a:rPr kumimoji="1" lang="en-US" altLang="ja-JP" sz="1000" dirty="0">
                          <a:latin typeface="ＭＳ Ｐゴシック" panose="020B0600070205080204" pitchFamily="50" charset="-128"/>
                          <a:ea typeface="ＭＳ Ｐゴシック" panose="020B0600070205080204" pitchFamily="50" charset="-128"/>
                        </a:rPr>
                        <a:t>6,086</a:t>
                      </a:r>
                      <a:r>
                        <a:rPr kumimoji="1" lang="zh-TW" altLang="en-US" sz="1000" dirty="0">
                          <a:latin typeface="ＭＳ Ｐゴシック" panose="020B0600070205080204" pitchFamily="50" charset="-128"/>
                          <a:ea typeface="ＭＳ Ｐゴシック" panose="020B0600070205080204" pitchFamily="50" charset="-128"/>
                        </a:rPr>
                        <a:t>千円確保</a:t>
                      </a:r>
                      <a:r>
                        <a:rPr kumimoji="1" lang="ja-JP" altLang="en-US" sz="1000" dirty="0">
                          <a:latin typeface="ＭＳ Ｐゴシック" panose="020B0600070205080204" pitchFamily="50" charset="-128"/>
                          <a:ea typeface="ＭＳ Ｐゴシック" panose="020B0600070205080204" pitchFamily="50" charset="-128"/>
                        </a:rPr>
                        <a:t>）</a:t>
                      </a:r>
                      <a:endParaRPr kumimoji="1" lang="zh-TW" altLang="en-US" sz="1000" dirty="0">
                        <a:latin typeface="ＭＳ Ｐゴシック" panose="020B0600070205080204" pitchFamily="50" charset="-128"/>
                        <a:ea typeface="ＭＳ Ｐゴシック" panose="020B0600070205080204" pitchFamily="50" charset="-128"/>
                      </a:endParaRPr>
                    </a:p>
                    <a:p>
                      <a:r>
                        <a:rPr kumimoji="1" lang="en-US" altLang="ja-JP" sz="1000" b="0" dirty="0">
                          <a:latin typeface="ＭＳ Ｐゴシック" panose="020B0600070205080204" pitchFamily="50" charset="-128"/>
                          <a:ea typeface="ＭＳ Ｐゴシック" panose="020B0600070205080204" pitchFamily="50" charset="-128"/>
                        </a:rPr>
                        <a:t>※</a:t>
                      </a:r>
                      <a:r>
                        <a:rPr kumimoji="1" lang="ja-JP" altLang="en-US" sz="1000" b="0" dirty="0">
                          <a:latin typeface="ＭＳ Ｐゴシック" panose="020B0600070205080204" pitchFamily="50" charset="-128"/>
                          <a:ea typeface="ＭＳ Ｐゴシック" panose="020B0600070205080204" pitchFamily="50" charset="-128"/>
                        </a:rPr>
                        <a:t>現状</a:t>
                      </a:r>
                      <a:r>
                        <a:rPr kumimoji="1" lang="en-US" altLang="ja-JP" sz="1000" b="0" dirty="0">
                          <a:latin typeface="ＭＳ Ｐゴシック" panose="020B0600070205080204" pitchFamily="50" charset="-128"/>
                          <a:ea typeface="ＭＳ Ｐゴシック" panose="020B0600070205080204" pitchFamily="50" charset="-128"/>
                        </a:rPr>
                        <a:t>10</a:t>
                      </a:r>
                      <a:r>
                        <a:rPr kumimoji="1" lang="ja-JP" altLang="en-US" sz="1000" b="0" dirty="0">
                          <a:latin typeface="ＭＳ Ｐゴシック" panose="020B0600070205080204" pitchFamily="50" charset="-128"/>
                          <a:ea typeface="ＭＳ Ｐゴシック" panose="020B0600070205080204" pitchFamily="50" charset="-128"/>
                        </a:rPr>
                        <a:t>～</a:t>
                      </a:r>
                      <a:r>
                        <a:rPr kumimoji="1" lang="en-US" altLang="ja-JP" sz="1000" b="0" dirty="0">
                          <a:latin typeface="ＭＳ Ｐゴシック" panose="020B0600070205080204" pitchFamily="50" charset="-128"/>
                          <a:ea typeface="ＭＳ Ｐゴシック" panose="020B0600070205080204" pitchFamily="50" charset="-128"/>
                        </a:rPr>
                        <a:t>12t</a:t>
                      </a:r>
                      <a:endParaRPr kumimoji="1" lang="ja-JP" altLang="en-US" sz="1000" b="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p>
                      <a:endParaRPr kumimoji="1" lang="en-US" altLang="ja-JP" sz="1100" dirty="0">
                        <a:latin typeface="ＭＳ Ｐゴシック" panose="020B0600070205080204" pitchFamily="50" charset="-128"/>
                        <a:ea typeface="ＭＳ Ｐゴシック" panose="020B0600070205080204" pitchFamily="50" charset="-128"/>
                      </a:endParaRPr>
                    </a:p>
                    <a:p>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a:t>
                      </a:r>
                      <a:endParaRPr kumimoji="1" lang="ja-JP" altLang="en-US" sz="12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zh-TW" sz="1000" dirty="0">
                          <a:latin typeface="ＭＳ Ｐゴシック" panose="020B0600070205080204" pitchFamily="50" charset="-128"/>
                          <a:ea typeface="ＭＳ Ｐゴシック" panose="020B0600070205080204" pitchFamily="50" charset="-128"/>
                        </a:rPr>
                        <a:t>250</a:t>
                      </a:r>
                      <a:r>
                        <a:rPr kumimoji="1" lang="zh-TW" altLang="en-US" sz="1000" dirty="0">
                          <a:latin typeface="ＭＳ Ｐゴシック" panose="020B0600070205080204" pitchFamily="50" charset="-128"/>
                          <a:ea typeface="ＭＳ Ｐゴシック" panose="020B0600070205080204" pitchFamily="50" charset="-128"/>
                        </a:rPr>
                        <a:t>千円（</a:t>
                      </a:r>
                      <a:r>
                        <a:rPr kumimoji="1" lang="en-US" altLang="zh-TW" sz="1000" dirty="0">
                          <a:latin typeface="ＭＳ Ｐゴシック" panose="020B0600070205080204" pitchFamily="50" charset="-128"/>
                          <a:ea typeface="ＭＳ Ｐゴシック" panose="020B0600070205080204" pitchFamily="50" charset="-128"/>
                        </a:rPr>
                        <a:t>50</a:t>
                      </a:r>
                      <a:r>
                        <a:rPr kumimoji="1" lang="zh-TW" altLang="en-US" sz="1000" dirty="0">
                          <a:latin typeface="ＭＳ Ｐゴシック" panose="020B0600070205080204" pitchFamily="50" charset="-128"/>
                          <a:ea typeface="ＭＳ Ｐゴシック" panose="020B0600070205080204" pitchFamily="50" charset="-128"/>
                        </a:rPr>
                        <a:t>千円）</a:t>
                      </a:r>
                      <a:endParaRPr kumimoji="1" lang="en-US" altLang="zh-TW" sz="1000" dirty="0">
                        <a:latin typeface="ＭＳ Ｐゴシック" panose="020B0600070205080204" pitchFamily="50" charset="-128"/>
                        <a:ea typeface="ＭＳ Ｐゴシック" panose="020B0600070205080204" pitchFamily="50" charset="-128"/>
                      </a:endParaRPr>
                    </a:p>
                    <a:p>
                      <a:endParaRPr kumimoji="1" lang="zh-TW" altLang="en-US" sz="1000" dirty="0">
                        <a:latin typeface="ＭＳ Ｐゴシック" panose="020B0600070205080204" pitchFamily="50" charset="-128"/>
                        <a:ea typeface="ＭＳ Ｐゴシック" panose="020B0600070205080204" pitchFamily="50" charset="-128"/>
                      </a:endParaRPr>
                    </a:p>
                    <a:p>
                      <a:endParaRPr kumimoji="1" lang="en-US" altLang="zh-TW" sz="1000" dirty="0">
                        <a:latin typeface="ＭＳ Ｐゴシック" panose="020B0600070205080204" pitchFamily="50" charset="-128"/>
                        <a:ea typeface="ＭＳ Ｐゴシック" panose="020B0600070205080204" pitchFamily="50" charset="-128"/>
                      </a:endParaRPr>
                    </a:p>
                    <a:p>
                      <a:r>
                        <a:rPr kumimoji="1" lang="en-US" altLang="zh-TW" sz="1000" dirty="0">
                          <a:latin typeface="ＭＳ Ｐゴシック" panose="020B0600070205080204" pitchFamily="50" charset="-128"/>
                          <a:ea typeface="ＭＳ Ｐゴシック" panose="020B0600070205080204" pitchFamily="50" charset="-128"/>
                        </a:rPr>
                        <a:t>640</a:t>
                      </a:r>
                      <a:r>
                        <a:rPr kumimoji="1" lang="zh-TW" altLang="en-US" sz="1000" dirty="0">
                          <a:latin typeface="ＭＳ Ｐゴシック" panose="020B0600070205080204" pitchFamily="50" charset="-128"/>
                          <a:ea typeface="ＭＳ Ｐゴシック" panose="020B0600070205080204" pitchFamily="50" charset="-128"/>
                        </a:rPr>
                        <a:t>千円</a:t>
                      </a:r>
                      <a:r>
                        <a:rPr kumimoji="1" lang="en-US" altLang="zh-TW" sz="1000" dirty="0">
                          <a:latin typeface="ＭＳ Ｐゴシック" panose="020B0600070205080204" pitchFamily="50" charset="-128"/>
                          <a:ea typeface="ＭＳ Ｐゴシック" panose="020B0600070205080204" pitchFamily="50" charset="-128"/>
                        </a:rPr>
                        <a:t>(92</a:t>
                      </a:r>
                      <a:r>
                        <a:rPr kumimoji="1" lang="zh-TW" altLang="en-US" sz="1000" dirty="0">
                          <a:latin typeface="ＭＳ Ｐゴシック" panose="020B0600070205080204" pitchFamily="50" charset="-128"/>
                          <a:ea typeface="ＭＳ Ｐゴシック" panose="020B0600070205080204" pitchFamily="50" charset="-128"/>
                        </a:rPr>
                        <a:t>千円</a:t>
                      </a:r>
                      <a:r>
                        <a:rPr kumimoji="1" lang="en-US" altLang="zh-TW" sz="1000" dirty="0">
                          <a:latin typeface="ＭＳ Ｐゴシック" panose="020B0600070205080204" pitchFamily="50" charset="-128"/>
                          <a:ea typeface="ＭＳ Ｐゴシック" panose="020B0600070205080204" pitchFamily="50" charset="-128"/>
                        </a:rPr>
                        <a:t>)</a:t>
                      </a:r>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ja-JP" altLang="en-US" sz="1050" dirty="0">
                          <a:latin typeface="ＭＳ Ｐゴシック" panose="020B0600070205080204" pitchFamily="50" charset="-128"/>
                          <a:ea typeface="+mn-ea"/>
                        </a:rPr>
                        <a:t>事例①：環境センシング＋</a:t>
                      </a:r>
                      <a:r>
                        <a:rPr kumimoji="1" lang="en-US" altLang="ja-JP" sz="1050" dirty="0">
                          <a:latin typeface="ＭＳ Ｐゴシック" panose="020B0600070205080204" pitchFamily="50" charset="-128"/>
                          <a:ea typeface="+mn-ea"/>
                        </a:rPr>
                        <a:t>CO2</a:t>
                      </a:r>
                      <a:r>
                        <a:rPr kumimoji="1" lang="ja-JP" altLang="en-US" sz="1050" dirty="0">
                          <a:latin typeface="ＭＳ Ｐゴシック" panose="020B0600070205080204" pitchFamily="50" charset="-128"/>
                          <a:ea typeface="+mn-ea"/>
                        </a:rPr>
                        <a:t>施用</a:t>
                      </a:r>
                      <a:endParaRPr kumimoji="1" lang="en-US" altLang="ja-JP" sz="1050" dirty="0">
                        <a:latin typeface="ＭＳ Ｐゴシック" panose="020B0600070205080204" pitchFamily="50" charset="-128"/>
                        <a:ea typeface="+mn-ea"/>
                      </a:endParaRPr>
                    </a:p>
                    <a:p>
                      <a:r>
                        <a:rPr kumimoji="1" lang="ja-JP" altLang="en-US" sz="1050" dirty="0">
                          <a:latin typeface="ＭＳ Ｐゴシック" panose="020B0600070205080204" pitchFamily="50" charset="-128"/>
                          <a:ea typeface="+mn-ea"/>
                        </a:rPr>
                        <a:t>　　　→収量</a:t>
                      </a:r>
                      <a:r>
                        <a:rPr kumimoji="1" lang="en-US" altLang="ja-JP" sz="1050" dirty="0">
                          <a:latin typeface="ＭＳ Ｐゴシック" panose="020B0600070205080204" pitchFamily="50" charset="-128"/>
                          <a:ea typeface="+mn-ea"/>
                        </a:rPr>
                        <a:t>9</a:t>
                      </a:r>
                      <a:r>
                        <a:rPr kumimoji="1" lang="ja-JP" altLang="en-US" sz="1050" dirty="0">
                          <a:latin typeface="ＭＳ Ｐゴシック" panose="020B0600070205080204" pitchFamily="50" charset="-128"/>
                          <a:ea typeface="+mn-ea"/>
                        </a:rPr>
                        <a:t>％向上（</a:t>
                      </a:r>
                      <a:r>
                        <a:rPr kumimoji="1" lang="en-US" altLang="ja-JP" sz="1050" dirty="0">
                          <a:latin typeface="ＭＳ Ｐゴシック" panose="020B0600070205080204" pitchFamily="50" charset="-128"/>
                          <a:ea typeface="+mn-ea"/>
                        </a:rPr>
                        <a:t>R5</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20</a:t>
                      </a:r>
                      <a:r>
                        <a:rPr kumimoji="1" lang="ja-JP" altLang="en-US" sz="1050" dirty="0">
                          <a:latin typeface="ＭＳ Ｐゴシック" panose="020B0600070205080204" pitchFamily="50" charset="-128"/>
                          <a:ea typeface="+mn-ea"/>
                        </a:rPr>
                        <a:t>ｔ→</a:t>
                      </a:r>
                      <a:r>
                        <a:rPr kumimoji="1" lang="en-US" altLang="ja-JP" sz="1050" dirty="0">
                          <a:latin typeface="ＭＳ Ｐゴシック" panose="020B0600070205080204" pitchFamily="50" charset="-128"/>
                          <a:ea typeface="+mn-ea"/>
                        </a:rPr>
                        <a:t>R6</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21.8</a:t>
                      </a:r>
                      <a:r>
                        <a:rPr kumimoji="1" lang="ja-JP" altLang="en-US" sz="1050" dirty="0">
                          <a:latin typeface="ＭＳ Ｐゴシック" panose="020B0600070205080204" pitchFamily="50" charset="-128"/>
                          <a:ea typeface="+mn-ea"/>
                        </a:rPr>
                        <a:t>ｔ）　</a:t>
                      </a:r>
                      <a:endParaRPr kumimoji="1" lang="en-US" altLang="ja-JP" sz="1050" dirty="0">
                        <a:latin typeface="ＭＳ Ｐゴシック" panose="020B0600070205080204" pitchFamily="50" charset="-128"/>
                        <a:ea typeface="+mn-ea"/>
                      </a:endParaRPr>
                    </a:p>
                    <a:p>
                      <a:endParaRPr kumimoji="1" lang="en-US" altLang="ja-JP" sz="1050" dirty="0">
                        <a:latin typeface="ＭＳ Ｐゴシック" panose="020B0600070205080204" pitchFamily="50" charset="-128"/>
                        <a:ea typeface="+mn-ea"/>
                      </a:endParaRPr>
                    </a:p>
                    <a:p>
                      <a:r>
                        <a:rPr kumimoji="1" lang="ja-JP" altLang="en-US" sz="1050" dirty="0">
                          <a:latin typeface="ＭＳ Ｐゴシック" panose="020B0600070205080204" pitchFamily="50" charset="-128"/>
                          <a:ea typeface="+mn-ea"/>
                        </a:rPr>
                        <a:t>事例②：作型前進＋環境センシング＋</a:t>
                      </a:r>
                      <a:r>
                        <a:rPr kumimoji="1" lang="en-US" altLang="ja-JP" sz="1050" dirty="0">
                          <a:latin typeface="ＭＳ Ｐゴシック" panose="020B0600070205080204" pitchFamily="50" charset="-128"/>
                          <a:ea typeface="+mn-ea"/>
                        </a:rPr>
                        <a:t>CO2</a:t>
                      </a:r>
                      <a:r>
                        <a:rPr kumimoji="1" lang="ja-JP" altLang="en-US" sz="1050" dirty="0">
                          <a:latin typeface="ＭＳ Ｐゴシック" panose="020B0600070205080204" pitchFamily="50" charset="-128"/>
                          <a:ea typeface="+mn-ea"/>
                        </a:rPr>
                        <a:t>施用</a:t>
                      </a:r>
                      <a:endParaRPr kumimoji="1" lang="en-US" altLang="ja-JP" sz="1050" dirty="0">
                        <a:latin typeface="ＭＳ Ｐゴシック" panose="020B0600070205080204" pitchFamily="50" charset="-128"/>
                        <a:ea typeface="+mn-ea"/>
                      </a:endParaRPr>
                    </a:p>
                    <a:p>
                      <a:r>
                        <a:rPr kumimoji="1" lang="ja-JP" altLang="en-US" sz="1050" dirty="0">
                          <a:latin typeface="ＭＳ Ｐゴシック" panose="020B0600070205080204" pitchFamily="50" charset="-128"/>
                          <a:ea typeface="+mn-ea"/>
                        </a:rPr>
                        <a:t>　　　　　＋自動かん水＋細霧冷房</a:t>
                      </a:r>
                      <a:endParaRPr kumimoji="1" lang="en-US" altLang="ja-JP" sz="1050" dirty="0">
                        <a:latin typeface="ＭＳ Ｐゴシック" panose="020B0600070205080204" pitchFamily="50" charset="-128"/>
                        <a:ea typeface="+mn-ea"/>
                      </a:endParaRPr>
                    </a:p>
                    <a:p>
                      <a:r>
                        <a:rPr kumimoji="1" lang="ja-JP" altLang="en-US" sz="1050" dirty="0">
                          <a:latin typeface="ＭＳ Ｐゴシック" panose="020B0600070205080204" pitchFamily="50" charset="-128"/>
                          <a:ea typeface="+mn-ea"/>
                        </a:rPr>
                        <a:t>　　　→収量</a:t>
                      </a:r>
                      <a:r>
                        <a:rPr kumimoji="1" lang="en-US" altLang="ja-JP" sz="1050" dirty="0">
                          <a:latin typeface="ＭＳ Ｐゴシック" panose="020B0600070205080204" pitchFamily="50" charset="-128"/>
                          <a:ea typeface="+mn-ea"/>
                        </a:rPr>
                        <a:t>52</a:t>
                      </a:r>
                      <a:r>
                        <a:rPr kumimoji="1" lang="ja-JP" altLang="en-US" sz="1050" dirty="0">
                          <a:latin typeface="ＭＳ Ｐゴシック" panose="020B0600070205080204" pitchFamily="50" charset="-128"/>
                          <a:ea typeface="+mn-ea"/>
                        </a:rPr>
                        <a:t>％向上（</a:t>
                      </a:r>
                      <a:r>
                        <a:rPr kumimoji="1" lang="en-US" altLang="ja-JP" sz="1050" dirty="0">
                          <a:latin typeface="ＭＳ Ｐゴシック" panose="020B0600070205080204" pitchFamily="50" charset="-128"/>
                          <a:ea typeface="+mn-ea"/>
                        </a:rPr>
                        <a:t>R2</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13.0</a:t>
                      </a:r>
                      <a:r>
                        <a:rPr kumimoji="1" lang="ja-JP" altLang="en-US" sz="1050" dirty="0">
                          <a:latin typeface="ＭＳ Ｐゴシック" panose="020B0600070205080204" pitchFamily="50" charset="-128"/>
                          <a:ea typeface="+mn-ea"/>
                        </a:rPr>
                        <a:t>ｔ→</a:t>
                      </a:r>
                      <a:r>
                        <a:rPr kumimoji="1" lang="en-US" altLang="ja-JP" sz="1050" dirty="0">
                          <a:latin typeface="ＭＳ Ｐゴシック" panose="020B0600070205080204" pitchFamily="50" charset="-128"/>
                          <a:ea typeface="+mn-ea"/>
                        </a:rPr>
                        <a:t>R6</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19.7</a:t>
                      </a:r>
                      <a:r>
                        <a:rPr kumimoji="1" lang="ja-JP" altLang="en-US" sz="1050" dirty="0">
                          <a:latin typeface="ＭＳ Ｐゴシック" panose="020B0600070205080204" pitchFamily="50" charset="-128"/>
                          <a:ea typeface="+mn-ea"/>
                        </a:rPr>
                        <a:t>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570544"/>
                  </a:ext>
                </a:extLst>
              </a:tr>
              <a:tr h="389301">
                <a:tc>
                  <a:txBody>
                    <a:bodyPr/>
                    <a:lstStyle/>
                    <a:p>
                      <a:r>
                        <a:rPr kumimoji="1" lang="ja-JP" altLang="en-US" sz="1100" b="1" dirty="0">
                          <a:latin typeface="ＭＳ Ｐゴシック" panose="020B0600070205080204" pitchFamily="50" charset="-128"/>
                          <a:ea typeface="ＭＳ Ｐゴシック" panose="020B0600070205080204" pitchFamily="50" charset="-128"/>
                        </a:rPr>
                        <a:t>いちご（加温電照促成）</a:t>
                      </a: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noFill/>
                  </a:tcPr>
                </a:tc>
                <a:tc>
                  <a:txBody>
                    <a:bodyPr/>
                    <a:lstStyle/>
                    <a:p>
                      <a:r>
                        <a:rPr kumimoji="1" lang="ja-JP" altLang="en-US" sz="900" dirty="0">
                          <a:latin typeface="ＭＳ Ｐゴシック" panose="020B0600070205080204" pitchFamily="50" charset="-128"/>
                          <a:ea typeface="+mn-ea"/>
                        </a:rPr>
                        <a:t>北部</a:t>
                      </a:r>
                      <a:endParaRPr kumimoji="1" lang="en-US" altLang="ja-JP" sz="900" dirty="0">
                        <a:latin typeface="ＭＳ Ｐゴシック" panose="020B0600070205080204" pitchFamily="50" charset="-128"/>
                        <a:ea typeface="+mn-ea"/>
                      </a:endParaRPr>
                    </a:p>
                    <a:p>
                      <a:r>
                        <a:rPr kumimoji="1" lang="ja-JP" altLang="en-US" sz="900" dirty="0">
                          <a:latin typeface="ＭＳ Ｐゴシック" panose="020B0600070205080204" pitchFamily="50" charset="-128"/>
                          <a:ea typeface="+mn-ea"/>
                        </a:rPr>
                        <a:t>中部</a:t>
                      </a:r>
                      <a:endParaRPr kumimoji="1" lang="en-US" altLang="ja-JP" sz="900" dirty="0">
                        <a:latin typeface="ＭＳ Ｐゴシック" panose="020B0600070205080204" pitchFamily="50" charset="-128"/>
                        <a:ea typeface="+mn-ea"/>
                      </a:endParaRPr>
                    </a:p>
                    <a:p>
                      <a:r>
                        <a:rPr kumimoji="1" lang="ja-JP" altLang="en-US" sz="900" dirty="0">
                          <a:latin typeface="ＭＳ Ｐゴシック" panose="020B0600070205080204" pitchFamily="50" charset="-128"/>
                          <a:ea typeface="+mn-ea"/>
                        </a:rPr>
                        <a:t>南河内</a:t>
                      </a:r>
                      <a:endParaRPr kumimoji="1" lang="en-US" altLang="ja-JP" sz="900" dirty="0">
                        <a:latin typeface="ＭＳ Ｐゴシック" panose="020B0600070205080204" pitchFamily="50" charset="-128"/>
                        <a:ea typeface="+mn-ea"/>
                      </a:endParaRPr>
                    </a:p>
                    <a:p>
                      <a:r>
                        <a:rPr kumimoji="1" lang="ja-JP" altLang="en-US" sz="1050" b="1" dirty="0">
                          <a:highlight>
                            <a:srgbClr val="FFFF00"/>
                          </a:highlight>
                          <a:latin typeface="ＭＳ Ｐゴシック" panose="020B0600070205080204" pitchFamily="50" charset="-128"/>
                          <a:ea typeface="+mn-ea"/>
                        </a:rPr>
                        <a:t>計</a:t>
                      </a:r>
                      <a:r>
                        <a:rPr kumimoji="1" lang="en-US" altLang="ja-JP" sz="1050" b="1" dirty="0">
                          <a:highlight>
                            <a:srgbClr val="FFFF00"/>
                          </a:highlight>
                          <a:latin typeface="ＭＳ Ｐゴシック" panose="020B0600070205080204" pitchFamily="50" charset="-128"/>
                          <a:ea typeface="+mn-ea"/>
                        </a:rPr>
                        <a:t>4ha</a:t>
                      </a:r>
                      <a:endParaRPr kumimoji="1" lang="ja-JP" altLang="en-US" sz="105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ＭＳ Ｐゴシック" panose="020B0600070205080204" pitchFamily="50" charset="-128"/>
                          <a:ea typeface="+mn-ea"/>
                        </a:rPr>
                        <a:t>環境センシング（環境データ及び環境制御指標値活用によるハウス環境・肥培管理の改善）</a:t>
                      </a:r>
                    </a:p>
                    <a:p>
                      <a:endParaRPr kumimoji="1" lang="ja-JP" altLang="en-US" sz="1000" dirty="0">
                        <a:latin typeface="ＭＳ Ｐゴシック" panose="020B0600070205080204" pitchFamily="50" charset="-128"/>
                        <a:ea typeface="+mn-ea"/>
                      </a:endParaRPr>
                    </a:p>
                    <a:p>
                      <a:endParaRPr kumimoji="1" lang="en-US" altLang="ja-JP" sz="1000" dirty="0">
                        <a:latin typeface="ＭＳ Ｐゴシック" panose="020B0600070205080204" pitchFamily="50" charset="-128"/>
                        <a:ea typeface="+mn-ea"/>
                      </a:endParaRPr>
                    </a:p>
                    <a:p>
                      <a:r>
                        <a:rPr kumimoji="1" lang="en-US" altLang="ja-JP" sz="1000" dirty="0">
                          <a:latin typeface="ＭＳ Ｐゴシック" panose="020B0600070205080204" pitchFamily="50" charset="-128"/>
                          <a:ea typeface="+mn-ea"/>
                        </a:rPr>
                        <a:t>CO2</a:t>
                      </a:r>
                      <a:r>
                        <a:rPr kumimoji="1" lang="ja-JP" altLang="en-US" sz="1000" dirty="0">
                          <a:latin typeface="ＭＳ Ｐゴシック" panose="020B0600070205080204" pitchFamily="50" charset="-128"/>
                          <a:ea typeface="+mn-ea"/>
                        </a:rPr>
                        <a:t>施用（成り疲れ防止による連続収穫）</a:t>
                      </a:r>
                      <a:endParaRPr kumimoji="1" lang="en-US" altLang="ja-JP" sz="1000" dirty="0">
                        <a:latin typeface="ＭＳ Ｐゴシック" panose="020B0600070205080204" pitchFamily="50" charset="-128"/>
                        <a:ea typeface="+mn-ea"/>
                      </a:endParaRPr>
                    </a:p>
                    <a:p>
                      <a:endParaRPr kumimoji="1" lang="en-US" altLang="ja-JP" sz="1000" dirty="0">
                        <a:latin typeface="ＭＳ Ｐゴシック" panose="020B0600070205080204" pitchFamily="50" charset="-128"/>
                        <a:ea typeface="+mn-ea"/>
                      </a:endParaRPr>
                    </a:p>
                    <a:p>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経営目標に応じて</a:t>
                      </a:r>
                      <a:r>
                        <a:rPr kumimoji="1" lang="en-US" altLang="ja-JP" sz="1000" dirty="0">
                          <a:latin typeface="ＭＳ Ｐゴシック" panose="020B0600070205080204" pitchFamily="50" charset="-128"/>
                          <a:ea typeface="+mn-ea"/>
                        </a:rPr>
                        <a:t>]</a:t>
                      </a:r>
                      <a:r>
                        <a:rPr kumimoji="1" lang="ja-JP" altLang="en-US" sz="1000" dirty="0">
                          <a:latin typeface="ＭＳ Ｐゴシック" panose="020B0600070205080204" pitchFamily="50" charset="-128"/>
                          <a:ea typeface="+mn-ea"/>
                        </a:rPr>
                        <a:t>日射比例かん水、細霧冷房</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latin typeface="+mj-ea"/>
                          <a:ea typeface="+mj-ea"/>
                        </a:rPr>
                        <a:t>[</a:t>
                      </a:r>
                      <a:r>
                        <a:rPr kumimoji="1" lang="ja-JP" altLang="en-US" sz="1000" dirty="0">
                          <a:latin typeface="+mj-ea"/>
                          <a:ea typeface="+mj-ea"/>
                        </a:rPr>
                        <a:t>リスク低減</a:t>
                      </a:r>
                      <a:r>
                        <a:rPr kumimoji="1" lang="en-US" altLang="ja-JP" sz="1000" dirty="0">
                          <a:latin typeface="+mj-ea"/>
                          <a:ea typeface="+mj-ea"/>
                        </a:rPr>
                        <a:t>]</a:t>
                      </a:r>
                    </a:p>
                    <a:p>
                      <a:endParaRPr kumimoji="1" lang="en-US" altLang="ja-JP" sz="1000" dirty="0">
                        <a:latin typeface="+mj-ea"/>
                        <a:ea typeface="+mj-ea"/>
                      </a:endParaRPr>
                    </a:p>
                    <a:p>
                      <a:endParaRPr kumimoji="1" lang="en-US" altLang="ja-JP" sz="1000" dirty="0">
                        <a:latin typeface="+mj-ea"/>
                        <a:ea typeface="+mj-ea"/>
                      </a:endParaRPr>
                    </a:p>
                    <a:p>
                      <a:pPr algn="ctr"/>
                      <a:endParaRPr kumimoji="1" lang="en-US" altLang="ja-JP" sz="1000" dirty="0">
                        <a:latin typeface="+mj-ea"/>
                        <a:ea typeface="+mj-ea"/>
                      </a:endParaRPr>
                    </a:p>
                    <a:p>
                      <a:pPr algn="ctr"/>
                      <a:r>
                        <a:rPr kumimoji="1" lang="ja-JP" altLang="en-US" sz="1000" dirty="0">
                          <a:latin typeface="+mj-ea"/>
                          <a:ea typeface="+mj-ea"/>
                        </a:rPr>
                        <a:t>－</a:t>
                      </a:r>
                      <a:endParaRPr kumimoji="1" lang="ja-JP" altLang="en-US" sz="10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1" dirty="0">
                          <a:highlight>
                            <a:srgbClr val="FFFF00"/>
                          </a:highlight>
                          <a:latin typeface="ＭＳ Ｐゴシック" panose="020B0600070205080204" pitchFamily="50" charset="-128"/>
                          <a:ea typeface="ＭＳ Ｐゴシック" panose="020B0600070205080204" pitchFamily="50" charset="-128"/>
                        </a:rPr>
                        <a:t>収量</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３</a:t>
                      </a:r>
                      <a:r>
                        <a:rPr kumimoji="1" lang="en-US" altLang="zh-TW" sz="1000" b="1" dirty="0">
                          <a:highlight>
                            <a:srgbClr val="FFFF00"/>
                          </a:highlight>
                          <a:latin typeface="ＭＳ Ｐゴシック" panose="020B0600070205080204" pitchFamily="50" charset="-128"/>
                          <a:ea typeface="ＭＳ Ｐゴシック" panose="020B0600070205080204" pitchFamily="50" charset="-128"/>
                        </a:rPr>
                        <a:t>t</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確保</a:t>
                      </a:r>
                      <a:r>
                        <a:rPr kumimoji="1" lang="ja-JP" altLang="en-US" sz="1000" dirty="0">
                          <a:latin typeface="ＭＳ Ｐゴシック" panose="020B0600070205080204" pitchFamily="50" charset="-128"/>
                          <a:ea typeface="ＭＳ Ｐゴシック" panose="020B0600070205080204" pitchFamily="50" charset="-128"/>
                        </a:rPr>
                        <a:t>・</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ja-JP" altLang="en-US" sz="1000" dirty="0">
                          <a:latin typeface="ＭＳ Ｐゴシック" panose="020B0600070205080204" pitchFamily="50" charset="-128"/>
                          <a:ea typeface="ＭＳ Ｐゴシック" panose="020B0600070205080204" pitchFamily="50" charset="-128"/>
                        </a:rPr>
                        <a:t>販売額</a:t>
                      </a:r>
                      <a:r>
                        <a:rPr kumimoji="1" lang="en-US" altLang="zh-TW" sz="1000" dirty="0">
                          <a:latin typeface="ＭＳ Ｐゴシック" panose="020B0600070205080204" pitchFamily="50" charset="-128"/>
                          <a:ea typeface="ＭＳ Ｐゴシック" panose="020B0600070205080204" pitchFamily="50" charset="-128"/>
                        </a:rPr>
                        <a:t>4,800</a:t>
                      </a:r>
                      <a:r>
                        <a:rPr kumimoji="1" lang="zh-TW" altLang="en-US" sz="1000" dirty="0">
                          <a:latin typeface="ＭＳ Ｐゴシック" panose="020B0600070205080204" pitchFamily="50" charset="-128"/>
                          <a:ea typeface="ＭＳ Ｐゴシック" panose="020B0600070205080204" pitchFamily="50" charset="-128"/>
                        </a:rPr>
                        <a:t>千円確保</a:t>
                      </a:r>
                      <a:endParaRPr kumimoji="1" lang="en-US" altLang="zh-TW" sz="1000" dirty="0">
                        <a:latin typeface="ＭＳ Ｐゴシック" panose="020B0600070205080204" pitchFamily="50" charset="-128"/>
                        <a:ea typeface="ＭＳ Ｐゴシック" panose="020B0600070205080204" pitchFamily="50" charset="-128"/>
                      </a:endParaRPr>
                    </a:p>
                    <a:p>
                      <a:endParaRPr kumimoji="1" lang="en-US" altLang="zh-TW" sz="1000" dirty="0">
                        <a:latin typeface="ＭＳ Ｐゴシック" panose="020B0600070205080204" pitchFamily="50" charset="-128"/>
                        <a:ea typeface="ＭＳ Ｐゴシック" panose="020B0600070205080204" pitchFamily="50" charset="-128"/>
                      </a:endParaRPr>
                    </a:p>
                    <a:p>
                      <a:pPr algn="ctr"/>
                      <a:r>
                        <a:rPr kumimoji="1" lang="ja-JP" altLang="en-US" sz="1000" b="1" dirty="0">
                          <a:highlight>
                            <a:srgbClr val="FFFF00"/>
                          </a:highlight>
                          <a:latin typeface="ＭＳ Ｐゴシック" panose="020B0600070205080204" pitchFamily="50" charset="-128"/>
                          <a:ea typeface="ＭＳ Ｐゴシック" panose="020B0600070205080204" pitchFamily="50" charset="-128"/>
                        </a:rPr>
                        <a:t>収量</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３</a:t>
                      </a:r>
                      <a:r>
                        <a:rPr kumimoji="1" lang="en-US" altLang="zh-TW" sz="1000" b="1" dirty="0">
                          <a:highlight>
                            <a:srgbClr val="FFFF00"/>
                          </a:highlight>
                          <a:latin typeface="ＭＳ Ｐゴシック" panose="020B0600070205080204" pitchFamily="50" charset="-128"/>
                          <a:ea typeface="ＭＳ Ｐゴシック" panose="020B0600070205080204" pitchFamily="50" charset="-128"/>
                        </a:rPr>
                        <a:t>.</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６</a:t>
                      </a:r>
                      <a:r>
                        <a:rPr kumimoji="1" lang="en-US" altLang="zh-TW" sz="1000" b="1" dirty="0">
                          <a:highlight>
                            <a:srgbClr val="FFFF00"/>
                          </a:highlight>
                          <a:latin typeface="ＭＳ Ｐゴシック" panose="020B0600070205080204" pitchFamily="50" charset="-128"/>
                          <a:ea typeface="ＭＳ Ｐゴシック" panose="020B0600070205080204" pitchFamily="50" charset="-128"/>
                        </a:rPr>
                        <a:t>t</a:t>
                      </a:r>
                      <a:r>
                        <a:rPr kumimoji="1" lang="zh-TW" altLang="en-US" sz="1000" b="1" dirty="0">
                          <a:highlight>
                            <a:srgbClr val="FFFF00"/>
                          </a:highlight>
                          <a:latin typeface="ＭＳ Ｐゴシック" panose="020B0600070205080204" pitchFamily="50" charset="-128"/>
                          <a:ea typeface="ＭＳ Ｐゴシック" panose="020B0600070205080204" pitchFamily="50" charset="-128"/>
                        </a:rPr>
                        <a:t>確保</a:t>
                      </a:r>
                      <a:r>
                        <a:rPr kumimoji="1" lang="ja-JP" altLang="en-US" sz="1000" dirty="0">
                          <a:latin typeface="ＭＳ Ｐゴシック" panose="020B0600070205080204" pitchFamily="50" charset="-128"/>
                          <a:ea typeface="ＭＳ Ｐゴシック" panose="020B0600070205080204" pitchFamily="50" charset="-128"/>
                        </a:rPr>
                        <a:t>・販売額</a:t>
                      </a:r>
                      <a:r>
                        <a:rPr kumimoji="1" lang="en-US" altLang="zh-TW" sz="1000" dirty="0">
                          <a:latin typeface="ＭＳ Ｐゴシック" panose="020B0600070205080204" pitchFamily="50" charset="-128"/>
                          <a:ea typeface="ＭＳ Ｐゴシック" panose="020B0600070205080204" pitchFamily="50" charset="-128"/>
                        </a:rPr>
                        <a:t>5,880</a:t>
                      </a:r>
                      <a:r>
                        <a:rPr kumimoji="1" lang="zh-TW" altLang="en-US" sz="1000" dirty="0">
                          <a:latin typeface="ＭＳ Ｐゴシック" panose="020B0600070205080204" pitchFamily="50" charset="-128"/>
                          <a:ea typeface="ＭＳ Ｐゴシック" panose="020B0600070205080204" pitchFamily="50" charset="-128"/>
                        </a:rPr>
                        <a:t>千円</a:t>
                      </a:r>
                      <a:r>
                        <a:rPr kumimoji="1" lang="ja-JP" altLang="en-US" sz="1000" dirty="0">
                          <a:latin typeface="ＭＳ Ｐゴシック" panose="020B0600070205080204" pitchFamily="50" charset="-128"/>
                          <a:ea typeface="ＭＳ Ｐゴシック" panose="020B0600070205080204" pitchFamily="50" charset="-128"/>
                        </a:rPr>
                        <a:t>に向上</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b="0" dirty="0">
                          <a:latin typeface="ＭＳ Ｐゴシック" panose="020B0600070205080204" pitchFamily="50" charset="-128"/>
                          <a:ea typeface="ＭＳ Ｐゴシック" panose="020B0600070205080204" pitchFamily="50" charset="-128"/>
                        </a:rPr>
                        <a:t>※</a:t>
                      </a:r>
                      <a:r>
                        <a:rPr kumimoji="1" lang="ja-JP" altLang="en-US" sz="1000" b="0" dirty="0">
                          <a:latin typeface="ＭＳ Ｐゴシック" panose="020B0600070205080204" pitchFamily="50" charset="-128"/>
                          <a:ea typeface="ＭＳ Ｐゴシック" panose="020B0600070205080204" pitchFamily="50" charset="-128"/>
                        </a:rPr>
                        <a:t>現状約</a:t>
                      </a:r>
                      <a:r>
                        <a:rPr kumimoji="1" lang="en-US" altLang="ja-JP" sz="1000" b="0" dirty="0">
                          <a:latin typeface="ＭＳ Ｐゴシック" panose="020B0600070205080204" pitchFamily="50" charset="-128"/>
                          <a:ea typeface="ＭＳ Ｐゴシック" panose="020B0600070205080204" pitchFamily="50" charset="-128"/>
                        </a:rPr>
                        <a:t>2.5</a:t>
                      </a:r>
                      <a:r>
                        <a:rPr kumimoji="1" lang="ja-JP" altLang="en-US" sz="1000" b="0" dirty="0">
                          <a:latin typeface="ＭＳ Ｐゴシック" panose="020B0600070205080204" pitchFamily="50" charset="-128"/>
                          <a:ea typeface="ＭＳ Ｐゴシック" panose="020B0600070205080204" pitchFamily="50" charset="-128"/>
                        </a:rPr>
                        <a:t>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p>
                      <a:endParaRPr kumimoji="1" lang="en-US" altLang="ja-JP" sz="1100" dirty="0">
                        <a:latin typeface="ＭＳ Ｐゴシック" panose="020B0600070205080204" pitchFamily="50" charset="-128"/>
                        <a:ea typeface="ＭＳ Ｐゴシック" panose="020B0600070205080204" pitchFamily="50" charset="-128"/>
                      </a:endParaRPr>
                    </a:p>
                    <a:p>
                      <a:endParaRPr kumimoji="1" lang="en-US" altLang="ja-JP" sz="1100" dirty="0">
                        <a:latin typeface="ＭＳ Ｐゴシック" panose="020B0600070205080204" pitchFamily="50" charset="-128"/>
                        <a:ea typeface="ＭＳ Ｐゴシック" panose="020B0600070205080204" pitchFamily="50" charset="-128"/>
                      </a:endParaRPr>
                    </a:p>
                    <a:p>
                      <a:pPr algn="ctr"/>
                      <a:endParaRPr kumimoji="1" lang="en-US" altLang="ja-JP" sz="11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p>
                      <a:pPr algn="ctr"/>
                      <a:endParaRPr kumimoji="1" lang="en-US" altLang="ja-JP" sz="11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000" dirty="0">
                          <a:latin typeface="ＭＳ Ｐゴシック" panose="020B0600070205080204" pitchFamily="50" charset="-128"/>
                          <a:ea typeface="+mn-ea"/>
                        </a:rPr>
                        <a:t>250</a:t>
                      </a:r>
                      <a:r>
                        <a:rPr kumimoji="1" lang="ja-JP" altLang="en-US" sz="1000" dirty="0">
                          <a:latin typeface="ＭＳ Ｐゴシック" panose="020B0600070205080204" pitchFamily="50" charset="-128"/>
                          <a:ea typeface="+mn-ea"/>
                        </a:rPr>
                        <a:t>千円（</a:t>
                      </a:r>
                      <a:r>
                        <a:rPr kumimoji="1" lang="en-US" altLang="ja-JP" sz="1000" dirty="0">
                          <a:latin typeface="ＭＳ Ｐゴシック" panose="020B0600070205080204" pitchFamily="50" charset="-128"/>
                          <a:ea typeface="+mn-ea"/>
                        </a:rPr>
                        <a:t>50</a:t>
                      </a:r>
                      <a:r>
                        <a:rPr kumimoji="1" lang="ja-JP" altLang="en-US" sz="1000" dirty="0">
                          <a:latin typeface="ＭＳ Ｐゴシック" panose="020B0600070205080204" pitchFamily="50" charset="-128"/>
                          <a:ea typeface="+mn-ea"/>
                        </a:rPr>
                        <a:t>千円）</a:t>
                      </a:r>
                      <a:endParaRPr kumimoji="1" lang="en-US" altLang="ja-JP" sz="1000" dirty="0">
                        <a:latin typeface="ＭＳ Ｐゴシック" panose="020B0600070205080204" pitchFamily="50" charset="-128"/>
                        <a:ea typeface="+mn-ea"/>
                      </a:endParaRPr>
                    </a:p>
                    <a:p>
                      <a:endParaRPr kumimoji="1" lang="ja-JP" altLang="en-US" sz="1000" dirty="0">
                        <a:latin typeface="ＭＳ Ｐゴシック" panose="020B0600070205080204" pitchFamily="50" charset="-128"/>
                        <a:ea typeface="+mn-ea"/>
                      </a:endParaRPr>
                    </a:p>
                    <a:p>
                      <a:endParaRPr kumimoji="1" lang="ja-JP" altLang="en-US" sz="1000" dirty="0">
                        <a:latin typeface="ＭＳ Ｐゴシック" panose="020B0600070205080204" pitchFamily="50" charset="-128"/>
                        <a:ea typeface="+mn-ea"/>
                      </a:endParaRPr>
                    </a:p>
                    <a:p>
                      <a:r>
                        <a:rPr kumimoji="1" lang="en-US" altLang="ja-JP" sz="1000" dirty="0">
                          <a:latin typeface="ＭＳ Ｐゴシック" panose="020B0600070205080204" pitchFamily="50" charset="-128"/>
                          <a:ea typeface="+mn-ea"/>
                        </a:rPr>
                        <a:t>1,000</a:t>
                      </a:r>
                      <a:r>
                        <a:rPr kumimoji="1" lang="ja-JP" altLang="en-US" sz="1000" dirty="0">
                          <a:latin typeface="ＭＳ Ｐゴシック" panose="020B0600070205080204" pitchFamily="50" charset="-128"/>
                          <a:ea typeface="+mn-ea"/>
                        </a:rPr>
                        <a:t>千円</a:t>
                      </a:r>
                      <a:r>
                        <a:rPr kumimoji="1" lang="en-US" altLang="ja-JP" sz="1000" dirty="0">
                          <a:latin typeface="ＭＳ Ｐゴシック" panose="020B0600070205080204" pitchFamily="50" charset="-128"/>
                          <a:ea typeface="+mn-ea"/>
                        </a:rPr>
                        <a:t>(250</a:t>
                      </a:r>
                      <a:r>
                        <a:rPr kumimoji="1" lang="ja-JP" altLang="en-US" sz="1000" dirty="0">
                          <a:latin typeface="ＭＳ Ｐゴシック" panose="020B0600070205080204" pitchFamily="50" charset="-128"/>
                          <a:ea typeface="+mn-ea"/>
                        </a:rPr>
                        <a:t>千円</a:t>
                      </a:r>
                      <a:r>
                        <a:rPr kumimoji="1" lang="en-US" altLang="ja-JP" sz="1000" dirty="0">
                          <a:latin typeface="ＭＳ Ｐゴシック" panose="020B0600070205080204" pitchFamily="50" charset="-128"/>
                          <a:ea typeface="+mn-ea"/>
                        </a:rPr>
                        <a:t>)</a:t>
                      </a:r>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50" dirty="0">
                          <a:latin typeface="ＭＳ Ｐゴシック" panose="020B0600070205080204" pitchFamily="50" charset="-128"/>
                          <a:ea typeface="+mn-ea"/>
                        </a:rPr>
                        <a:t>事例①：</a:t>
                      </a:r>
                      <a:r>
                        <a:rPr kumimoji="1" lang="en-US" altLang="ja-JP" sz="1050" dirty="0">
                          <a:latin typeface="ＭＳ Ｐゴシック" panose="020B0600070205080204" pitchFamily="50" charset="-128"/>
                          <a:ea typeface="+mn-ea"/>
                        </a:rPr>
                        <a:t>CO2</a:t>
                      </a:r>
                      <a:r>
                        <a:rPr kumimoji="1" lang="ja-JP" altLang="en-US" sz="1050" dirty="0">
                          <a:latin typeface="ＭＳ Ｐゴシック" panose="020B0600070205080204" pitchFamily="50" charset="-128"/>
                          <a:ea typeface="+mn-ea"/>
                        </a:rPr>
                        <a:t>施用</a:t>
                      </a:r>
                      <a:endParaRPr kumimoji="1" lang="en-US" altLang="ja-JP" sz="1050" dirty="0">
                        <a:latin typeface="ＭＳ Ｐゴシック" panose="020B0600070205080204" pitchFamily="50" charset="-128"/>
                        <a:ea typeface="+mn-ea"/>
                      </a:endParaRPr>
                    </a:p>
                    <a:p>
                      <a:r>
                        <a:rPr kumimoji="1" lang="ja-JP" altLang="en-US" sz="1050" dirty="0">
                          <a:latin typeface="ＭＳ Ｐゴシック" panose="020B0600070205080204" pitchFamily="50" charset="-128"/>
                          <a:ea typeface="+mn-ea"/>
                        </a:rPr>
                        <a:t>　　　→収量</a:t>
                      </a:r>
                      <a:r>
                        <a:rPr kumimoji="1" lang="en-US" altLang="ja-JP" sz="1050" dirty="0">
                          <a:latin typeface="ＭＳ Ｐゴシック" panose="020B0600070205080204" pitchFamily="50" charset="-128"/>
                          <a:ea typeface="+mn-ea"/>
                        </a:rPr>
                        <a:t>30</a:t>
                      </a:r>
                      <a:r>
                        <a:rPr kumimoji="1" lang="ja-JP" altLang="en-US" sz="1050" dirty="0">
                          <a:latin typeface="ＭＳ Ｐゴシック" panose="020B0600070205080204" pitchFamily="50" charset="-128"/>
                          <a:ea typeface="+mn-ea"/>
                        </a:rPr>
                        <a:t>％向上（</a:t>
                      </a:r>
                      <a:r>
                        <a:rPr kumimoji="1" lang="en-US" altLang="ja-JP" sz="1050" dirty="0">
                          <a:latin typeface="ＭＳ Ｐゴシック" panose="020B0600070205080204" pitchFamily="50" charset="-128"/>
                          <a:ea typeface="+mn-ea"/>
                        </a:rPr>
                        <a:t>R3</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0.6</a:t>
                      </a:r>
                      <a:r>
                        <a:rPr kumimoji="1" lang="ja-JP" altLang="en-US" sz="1050" dirty="0">
                          <a:latin typeface="ＭＳ Ｐゴシック" panose="020B0600070205080204" pitchFamily="50" charset="-128"/>
                          <a:ea typeface="+mn-ea"/>
                        </a:rPr>
                        <a:t>ｔ→</a:t>
                      </a:r>
                      <a:r>
                        <a:rPr kumimoji="1" lang="en-US" altLang="ja-JP" sz="1050" dirty="0">
                          <a:latin typeface="ＭＳ Ｐゴシック" panose="020B0600070205080204" pitchFamily="50" charset="-128"/>
                          <a:ea typeface="+mn-ea"/>
                        </a:rPr>
                        <a:t>R4</a:t>
                      </a:r>
                      <a:r>
                        <a:rPr kumimoji="1" lang="ja-JP" altLang="en-US" sz="1050" dirty="0">
                          <a:latin typeface="ＭＳ Ｐゴシック" panose="020B0600070205080204" pitchFamily="50" charset="-128"/>
                          <a:ea typeface="+mn-ea"/>
                        </a:rPr>
                        <a:t>：</a:t>
                      </a:r>
                      <a:r>
                        <a:rPr kumimoji="1" lang="en-US" altLang="ja-JP" sz="1050" dirty="0">
                          <a:latin typeface="ＭＳ Ｐゴシック" panose="020B0600070205080204" pitchFamily="50" charset="-128"/>
                          <a:ea typeface="+mn-ea"/>
                        </a:rPr>
                        <a:t>0.8</a:t>
                      </a:r>
                      <a:r>
                        <a:rPr kumimoji="1" lang="ja-JP" altLang="en-US" sz="1050" dirty="0">
                          <a:latin typeface="ＭＳ Ｐゴシック" panose="020B0600070205080204" pitchFamily="50" charset="-128"/>
                          <a:ea typeface="+mn-ea"/>
                        </a:rPr>
                        <a:t>ｔ）　</a:t>
                      </a:r>
                      <a:endParaRPr kumimoji="1" lang="en-US" altLang="ja-JP" sz="1050" dirty="0">
                        <a:latin typeface="ＭＳ Ｐゴシック" panose="020B0600070205080204"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5286255"/>
                  </a:ext>
                </a:extLst>
              </a:tr>
            </a:tbl>
          </a:graphicData>
        </a:graphic>
      </p:graphicFrame>
    </p:spTree>
    <p:extLst>
      <p:ext uri="{BB962C8B-B14F-4D97-AF65-F5344CB8AC3E}">
        <p14:creationId xmlns:p14="http://schemas.microsoft.com/office/powerpoint/2010/main" val="85369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くらし</a:t>
            </a:r>
            <a:r>
              <a:rPr kumimoji="1" lang="en-US" altLang="ja-JP" sz="2800" dirty="0">
                <a:solidFill>
                  <a:schemeClr val="tx1"/>
                </a:solidFill>
              </a:rPr>
              <a:t>】</a:t>
            </a:r>
            <a:r>
              <a:rPr kumimoji="1" lang="ja-JP" altLang="en-US" sz="2800" dirty="0">
                <a:solidFill>
                  <a:schemeClr val="tx1"/>
                </a:solidFill>
              </a:rPr>
              <a:t>　豊かな食や農に接する機会の充実 </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（１）　大阪産</a:t>
            </a:r>
            <a:r>
              <a:rPr kumimoji="1" lang="en-US" altLang="ja-JP" sz="2800" dirty="0"/>
              <a:t>(</a:t>
            </a:r>
            <a:r>
              <a:rPr kumimoji="1" lang="ja-JP" altLang="en-US" sz="2800" dirty="0"/>
              <a:t>もん</a:t>
            </a:r>
            <a:r>
              <a:rPr kumimoji="1" lang="en-US" altLang="ja-JP" sz="2800" dirty="0"/>
              <a:t>)</a:t>
            </a:r>
            <a:r>
              <a:rPr kumimoji="1" lang="ja-JP" altLang="en-US" sz="2800" dirty="0"/>
              <a:t>購入拠点の充実</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533873" y="1104146"/>
            <a:ext cx="9721732"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年後の目標：大阪産（もん）ロゴマークの申請登録者数　</a:t>
            </a:r>
            <a:r>
              <a:rPr kumimoji="1" lang="en-US" altLang="ja-JP" sz="2400" dirty="0"/>
              <a:t>958</a:t>
            </a:r>
            <a:r>
              <a:rPr kumimoji="1" lang="ja-JP" altLang="en-US" sz="2400" dirty="0"/>
              <a:t>件⇒</a:t>
            </a:r>
            <a:r>
              <a:rPr kumimoji="1" lang="en-US" altLang="ja-JP" sz="2400" dirty="0"/>
              <a:t>1,200</a:t>
            </a:r>
            <a:r>
              <a:rPr kumimoji="1" lang="ja-JP" altLang="en-US" sz="2400" dirty="0"/>
              <a:t>件</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登録者数　</a:t>
            </a:r>
            <a:r>
              <a:rPr kumimoji="1" lang="en-US" altLang="ja-JP" sz="2400" dirty="0"/>
              <a:t>60</a:t>
            </a:r>
            <a:r>
              <a:rPr kumimoji="1" lang="ja-JP" altLang="en-US" sz="2400" dirty="0"/>
              <a:t>者</a:t>
            </a:r>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5"/>
            <a:ext cx="6377533"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登録者数　</a:t>
            </a:r>
            <a:r>
              <a:rPr kumimoji="1" lang="en-US" altLang="ja-JP" sz="2400" u="sng" dirty="0"/>
              <a:t>243</a:t>
            </a:r>
            <a:r>
              <a:rPr kumimoji="1" lang="ja-JP" altLang="en-US" sz="2400" u="sng" dirty="0"/>
              <a:t>者</a:t>
            </a:r>
            <a:r>
              <a:rPr kumimoji="1" lang="ja-JP" altLang="en-US" sz="2400" dirty="0"/>
              <a:t>　</a:t>
            </a:r>
            <a:r>
              <a:rPr kumimoji="1" lang="en-US" altLang="ja-JP" sz="2400" b="1" dirty="0">
                <a:solidFill>
                  <a:srgbClr val="FF0000"/>
                </a:solidFill>
              </a:rPr>
              <a:t>【</a:t>
            </a:r>
            <a:r>
              <a:rPr kumimoji="1" lang="ja-JP" altLang="en-US" sz="2400" b="1" dirty="0">
                <a:solidFill>
                  <a:srgbClr val="FF0000"/>
                </a:solidFill>
              </a:rPr>
              <a:t>達成</a:t>
            </a:r>
            <a:r>
              <a:rPr kumimoji="1" lang="en-US" altLang="ja-JP" sz="2400" b="1" dirty="0">
                <a:solidFill>
                  <a:srgbClr val="FF0000"/>
                </a:solidFill>
              </a:rPr>
              <a:t>】</a:t>
            </a:r>
            <a:r>
              <a:rPr kumimoji="1" lang="ja-JP" altLang="en-US" sz="2400" b="1" dirty="0">
                <a:solidFill>
                  <a:srgbClr val="FF0000"/>
                </a:solidFill>
              </a:rPr>
              <a:t>　</a:t>
            </a:r>
            <a:endParaRPr kumimoji="1" lang="en-US" altLang="ja-JP" sz="2400" b="1" dirty="0">
              <a:solidFill>
                <a:srgbClr val="FF0000"/>
              </a:solidFill>
            </a:endParaRP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highlight>
                <a:srgbClr val="FFFF00"/>
              </a:highlight>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2969443"/>
            <a:ext cx="4877514" cy="344397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503938" y="3300291"/>
            <a:ext cx="4694548" cy="334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rPr>
              <a:t>購入拠点等の見える化（おおさかもんマップ）</a:t>
            </a: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9" name="テキスト ボックス 18">
            <a:extLst>
              <a:ext uri="{FF2B5EF4-FFF2-40B4-BE49-F238E27FC236}">
                <a16:creationId xmlns:a16="http://schemas.microsoft.com/office/drawing/2014/main" id="{CC607AEF-5C81-4F05-A9B0-F596988C73C5}"/>
              </a:ext>
            </a:extLst>
          </p:cNvPr>
          <p:cNvSpPr txBox="1"/>
          <p:nvPr/>
        </p:nvSpPr>
        <p:spPr>
          <a:xfrm>
            <a:off x="626358" y="4942623"/>
            <a:ext cx="4694548" cy="1323439"/>
          </a:xfrm>
          <a:prstGeom prst="rect">
            <a:avLst/>
          </a:prstGeom>
          <a:noFill/>
        </p:spPr>
        <p:txBody>
          <a:bodyPr wrap="square" rtlCol="0">
            <a:spAutoFit/>
          </a:bodyPr>
          <a:lstStyle/>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大阪産</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もん</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の購入拠点（販売店・直売所）、飲食店及び観光農園等を</a:t>
            </a:r>
            <a:r>
              <a:rPr lang="en-US" altLang="ja-JP" sz="1600" dirty="0">
                <a:latin typeface="ＭＳ Ｐゴシック" panose="020B0600070205080204" pitchFamily="50" charset="-128"/>
                <a:ea typeface="ＭＳ Ｐゴシック" panose="020B0600070205080204" pitchFamily="50" charset="-128"/>
              </a:rPr>
              <a:t>Google Map</a:t>
            </a:r>
            <a:r>
              <a:rPr lang="ja-JP" altLang="en-US" sz="1600" dirty="0">
                <a:latin typeface="ＭＳ Ｐゴシック" panose="020B0600070205080204" pitchFamily="50" charset="-128"/>
                <a:ea typeface="ＭＳ Ｐゴシック" panose="020B0600070205080204" pitchFamily="50" charset="-128"/>
              </a:rPr>
              <a:t>上に表示</a:t>
            </a:r>
          </a:p>
        </p:txBody>
      </p:sp>
      <p:pic>
        <p:nvPicPr>
          <p:cNvPr id="16" name="図 15">
            <a:extLst>
              <a:ext uri="{FF2B5EF4-FFF2-40B4-BE49-F238E27FC236}">
                <a16:creationId xmlns:a16="http://schemas.microsoft.com/office/drawing/2014/main" id="{F92DA04F-88EF-4499-8D08-0EA10A509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42" y="3679866"/>
            <a:ext cx="4199793" cy="2012035"/>
          </a:xfrm>
          <a:prstGeom prst="rect">
            <a:avLst/>
          </a:prstGeom>
        </p:spPr>
      </p:pic>
      <p:sp>
        <p:nvSpPr>
          <p:cNvPr id="12" name="スライド番号プレースホルダー 11">
            <a:extLst>
              <a:ext uri="{FF2B5EF4-FFF2-40B4-BE49-F238E27FC236}">
                <a16:creationId xmlns:a16="http://schemas.microsoft.com/office/drawing/2014/main" id="{8FA0F8DE-158E-43ED-A014-347FAD4DDF24}"/>
              </a:ext>
            </a:extLst>
          </p:cNvPr>
          <p:cNvSpPr>
            <a:spLocks noGrp="1"/>
          </p:cNvSpPr>
          <p:nvPr>
            <p:ph type="sldNum" sz="quarter" idx="12"/>
          </p:nvPr>
        </p:nvSpPr>
        <p:spPr/>
        <p:txBody>
          <a:bodyPr/>
          <a:lstStyle/>
          <a:p>
            <a:fld id="{C6678B24-D225-48CB-84C5-697AA65AEC0C}" type="slidenum">
              <a:rPr kumimoji="1" lang="ja-JP" altLang="en-US" smtClean="0"/>
              <a:t>27</a:t>
            </a:fld>
            <a:endParaRPr kumimoji="1" lang="ja-JP" altLang="en-US"/>
          </a:p>
        </p:txBody>
      </p:sp>
      <p:pic>
        <p:nvPicPr>
          <p:cNvPr id="20" name="図 19">
            <a:extLst>
              <a:ext uri="{FF2B5EF4-FFF2-40B4-BE49-F238E27FC236}">
                <a16:creationId xmlns:a16="http://schemas.microsoft.com/office/drawing/2014/main" id="{42C64310-703A-4600-B0A6-8E6AEF650D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3387" y="2867593"/>
            <a:ext cx="3930368" cy="1818180"/>
          </a:xfrm>
          <a:prstGeom prst="rect">
            <a:avLst/>
          </a:prstGeom>
        </p:spPr>
      </p:pic>
      <p:pic>
        <p:nvPicPr>
          <p:cNvPr id="21" name="図 20">
            <a:extLst>
              <a:ext uri="{FF2B5EF4-FFF2-40B4-BE49-F238E27FC236}">
                <a16:creationId xmlns:a16="http://schemas.microsoft.com/office/drawing/2014/main" id="{7CF5BE40-8E28-4D34-8BE3-02C953F0CC3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9795087" y="2543692"/>
            <a:ext cx="1018793" cy="1818180"/>
          </a:xfrm>
          <a:prstGeom prst="rect">
            <a:avLst/>
          </a:prstGeom>
        </p:spPr>
      </p:pic>
      <p:pic>
        <p:nvPicPr>
          <p:cNvPr id="22" name="図 21">
            <a:extLst>
              <a:ext uri="{FF2B5EF4-FFF2-40B4-BE49-F238E27FC236}">
                <a16:creationId xmlns:a16="http://schemas.microsoft.com/office/drawing/2014/main" id="{E64D59CF-4D04-4574-A249-6CC95AF5F3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880" y="3192073"/>
            <a:ext cx="1067906" cy="1064370"/>
          </a:xfrm>
          <a:prstGeom prst="rect">
            <a:avLst/>
          </a:prstGeom>
        </p:spPr>
      </p:pic>
      <p:sp>
        <p:nvSpPr>
          <p:cNvPr id="23" name="テキスト ボックス 22">
            <a:extLst>
              <a:ext uri="{FF2B5EF4-FFF2-40B4-BE49-F238E27FC236}">
                <a16:creationId xmlns:a16="http://schemas.microsoft.com/office/drawing/2014/main" id="{C23284D3-45D8-4601-B91F-33F0BC5A71D7}"/>
              </a:ext>
            </a:extLst>
          </p:cNvPr>
          <p:cNvSpPr txBox="1"/>
          <p:nvPr/>
        </p:nvSpPr>
        <p:spPr>
          <a:xfrm>
            <a:off x="9726399" y="4389239"/>
            <a:ext cx="2268590" cy="276999"/>
          </a:xfrm>
          <a:prstGeom prst="rect">
            <a:avLst/>
          </a:prstGeom>
          <a:noFill/>
        </p:spPr>
        <p:txBody>
          <a:bodyPr wrap="square" rtlCol="0">
            <a:spAutoFit/>
          </a:bodyPr>
          <a:lstStyle/>
          <a:p>
            <a:r>
              <a:rPr kumimoji="1" lang="ja-JP" altLang="en-US" sz="1200" dirty="0"/>
              <a:t>店頭でのぼり、ステッカーの掲出</a:t>
            </a:r>
          </a:p>
        </p:txBody>
      </p:sp>
      <p:sp>
        <p:nvSpPr>
          <p:cNvPr id="24" name="テキスト ボックス 23">
            <a:extLst>
              <a:ext uri="{FF2B5EF4-FFF2-40B4-BE49-F238E27FC236}">
                <a16:creationId xmlns:a16="http://schemas.microsoft.com/office/drawing/2014/main" id="{D5536C85-EABB-4CE0-A335-C0CC840992E3}"/>
              </a:ext>
            </a:extLst>
          </p:cNvPr>
          <p:cNvSpPr txBox="1"/>
          <p:nvPr/>
        </p:nvSpPr>
        <p:spPr>
          <a:xfrm>
            <a:off x="5628364" y="4652511"/>
            <a:ext cx="219673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dirty="0">
                <a:solidFill>
                  <a:prstClr val="black"/>
                </a:solidFill>
                <a:latin typeface="ＭＳ Ｐゴシック" panose="020B0600070205080204" pitchFamily="50" charset="-128"/>
                <a:ea typeface="ＭＳ Ｐゴシック" panose="020B0600070205080204" pitchFamily="50" charset="-128"/>
              </a:rPr>
              <a:t>掲載情報例</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a:extLst>
              <a:ext uri="{FF2B5EF4-FFF2-40B4-BE49-F238E27FC236}">
                <a16:creationId xmlns:a16="http://schemas.microsoft.com/office/drawing/2014/main" id="{1CBB12BE-D49D-4578-B589-4CFEA713F7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26601" y="4977414"/>
            <a:ext cx="1942686" cy="1381297"/>
          </a:xfrm>
          <a:prstGeom prst="rect">
            <a:avLst/>
          </a:prstGeom>
        </p:spPr>
      </p:pic>
      <p:pic>
        <p:nvPicPr>
          <p:cNvPr id="26" name="図 25">
            <a:extLst>
              <a:ext uri="{FF2B5EF4-FFF2-40B4-BE49-F238E27FC236}">
                <a16:creationId xmlns:a16="http://schemas.microsoft.com/office/drawing/2014/main" id="{76386F97-C70D-4442-B2F9-1C84F684B6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6260" y="4979339"/>
            <a:ext cx="2017942" cy="1345724"/>
          </a:xfrm>
          <a:prstGeom prst="rect">
            <a:avLst/>
          </a:prstGeom>
        </p:spPr>
      </p:pic>
      <p:pic>
        <p:nvPicPr>
          <p:cNvPr id="27" name="図 26">
            <a:extLst>
              <a:ext uri="{FF2B5EF4-FFF2-40B4-BE49-F238E27FC236}">
                <a16:creationId xmlns:a16="http://schemas.microsoft.com/office/drawing/2014/main" id="{225CD3E8-8B42-427B-9AE0-FBA61C0CE58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024315" y="4972291"/>
            <a:ext cx="1906428" cy="1282149"/>
          </a:xfrm>
          <a:prstGeom prst="rect">
            <a:avLst/>
          </a:prstGeom>
        </p:spPr>
      </p:pic>
      <p:sp>
        <p:nvSpPr>
          <p:cNvPr id="28" name="テキスト ボックス 27">
            <a:extLst>
              <a:ext uri="{FF2B5EF4-FFF2-40B4-BE49-F238E27FC236}">
                <a16:creationId xmlns:a16="http://schemas.microsoft.com/office/drawing/2014/main" id="{4AC3A958-F30E-4088-BBEF-191A54400193}"/>
              </a:ext>
            </a:extLst>
          </p:cNvPr>
          <p:cNvSpPr txBox="1"/>
          <p:nvPr/>
        </p:nvSpPr>
        <p:spPr>
          <a:xfrm>
            <a:off x="6096000" y="6306849"/>
            <a:ext cx="1561484" cy="276999"/>
          </a:xfrm>
          <a:prstGeom prst="rect">
            <a:avLst/>
          </a:prstGeom>
          <a:noFill/>
        </p:spPr>
        <p:txBody>
          <a:bodyPr wrap="square" rtlCol="0">
            <a:spAutoFit/>
          </a:bodyPr>
          <a:lstStyle/>
          <a:p>
            <a:r>
              <a:rPr lang="ja-JP" altLang="en-US" sz="1200" dirty="0"/>
              <a:t>直売所</a:t>
            </a:r>
            <a:r>
              <a:rPr kumimoji="1" lang="ja-JP" altLang="en-US" sz="1200" dirty="0"/>
              <a:t>（河内長野市）</a:t>
            </a:r>
          </a:p>
        </p:txBody>
      </p:sp>
      <p:sp>
        <p:nvSpPr>
          <p:cNvPr id="29" name="テキスト ボックス 28">
            <a:extLst>
              <a:ext uri="{FF2B5EF4-FFF2-40B4-BE49-F238E27FC236}">
                <a16:creationId xmlns:a16="http://schemas.microsoft.com/office/drawing/2014/main" id="{E7E1BBEF-5F31-4FF9-BBB2-338BEBD1D852}"/>
              </a:ext>
            </a:extLst>
          </p:cNvPr>
          <p:cNvSpPr txBox="1"/>
          <p:nvPr/>
        </p:nvSpPr>
        <p:spPr>
          <a:xfrm>
            <a:off x="8180679" y="6318412"/>
            <a:ext cx="1561484" cy="276999"/>
          </a:xfrm>
          <a:prstGeom prst="rect">
            <a:avLst/>
          </a:prstGeom>
          <a:noFill/>
        </p:spPr>
        <p:txBody>
          <a:bodyPr wrap="square" rtlCol="0">
            <a:spAutoFit/>
          </a:bodyPr>
          <a:lstStyle/>
          <a:p>
            <a:r>
              <a:rPr kumimoji="1" lang="ja-JP" altLang="en-US" sz="1200" dirty="0"/>
              <a:t>観光農園（河南町）</a:t>
            </a:r>
          </a:p>
        </p:txBody>
      </p:sp>
      <p:sp>
        <p:nvSpPr>
          <p:cNvPr id="30" name="テキスト ボックス 29">
            <a:extLst>
              <a:ext uri="{FF2B5EF4-FFF2-40B4-BE49-F238E27FC236}">
                <a16:creationId xmlns:a16="http://schemas.microsoft.com/office/drawing/2014/main" id="{47914EEB-44FC-437F-ACE9-EA5EC7A51215}"/>
              </a:ext>
            </a:extLst>
          </p:cNvPr>
          <p:cNvSpPr txBox="1"/>
          <p:nvPr/>
        </p:nvSpPr>
        <p:spPr>
          <a:xfrm>
            <a:off x="10369259" y="6298420"/>
            <a:ext cx="1561484" cy="276999"/>
          </a:xfrm>
          <a:prstGeom prst="rect">
            <a:avLst/>
          </a:prstGeom>
          <a:noFill/>
        </p:spPr>
        <p:txBody>
          <a:bodyPr wrap="square" rtlCol="0">
            <a:spAutoFit/>
          </a:bodyPr>
          <a:lstStyle/>
          <a:p>
            <a:r>
              <a:rPr lang="ja-JP" altLang="en-US" sz="1200" dirty="0"/>
              <a:t>レストラン</a:t>
            </a:r>
            <a:r>
              <a:rPr kumimoji="1" lang="ja-JP" altLang="en-US" sz="1200" dirty="0"/>
              <a:t>（大阪市）</a:t>
            </a:r>
          </a:p>
        </p:txBody>
      </p:sp>
    </p:spTree>
    <p:extLst>
      <p:ext uri="{BB962C8B-B14F-4D97-AF65-F5344CB8AC3E}">
        <p14:creationId xmlns:p14="http://schemas.microsoft.com/office/powerpoint/2010/main" val="2819263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くらし</a:t>
            </a:r>
            <a:r>
              <a:rPr kumimoji="1" lang="en-US" altLang="ja-JP" sz="2800" dirty="0">
                <a:solidFill>
                  <a:schemeClr val="tx1"/>
                </a:solidFill>
              </a:rPr>
              <a:t>】</a:t>
            </a:r>
            <a:r>
              <a:rPr kumimoji="1" lang="ja-JP" altLang="en-US" sz="2800" dirty="0">
                <a:solidFill>
                  <a:schemeClr val="tx1"/>
                </a:solidFill>
              </a:rPr>
              <a:t>　豊かな食や農に接する機会の充実</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（２）　食と農の連携による大阪産</a:t>
            </a:r>
            <a:r>
              <a:rPr kumimoji="1" lang="en-US" altLang="ja-JP" sz="2800" dirty="0"/>
              <a:t>(</a:t>
            </a:r>
            <a:r>
              <a:rPr kumimoji="1" lang="ja-JP" altLang="en-US" sz="2800" dirty="0"/>
              <a:t>もん</a:t>
            </a:r>
            <a:r>
              <a:rPr kumimoji="1" lang="en-US" altLang="ja-JP" sz="2800" dirty="0"/>
              <a:t>)</a:t>
            </a:r>
            <a:r>
              <a:rPr kumimoji="1" lang="ja-JP" altLang="en-US" sz="2800" dirty="0"/>
              <a:t>の魅力向上</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533873" y="1104146"/>
            <a:ext cx="899586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年後の目標：農業者と事業者のマッチング数　</a:t>
            </a:r>
            <a:r>
              <a:rPr kumimoji="1" lang="en-US" altLang="ja-JP" sz="2400" dirty="0"/>
              <a:t>1,500</a:t>
            </a:r>
            <a:r>
              <a:rPr kumimoji="1" lang="ja-JP" altLang="en-US" sz="2400" dirty="0"/>
              <a:t>件（</a:t>
            </a:r>
            <a:r>
              <a:rPr kumimoji="1" lang="en-US" altLang="ja-JP" sz="2400" dirty="0"/>
              <a:t>R4-R8</a:t>
            </a:r>
            <a:r>
              <a:rPr kumimoji="1" lang="ja-JP" altLang="en-US" sz="2400" dirty="0"/>
              <a:t>累計）</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マッチング数　</a:t>
            </a:r>
            <a:r>
              <a:rPr kumimoji="1" lang="en-US" altLang="ja-JP" sz="2400" dirty="0"/>
              <a:t>380</a:t>
            </a:r>
            <a:r>
              <a:rPr kumimoji="1" lang="ja-JP" altLang="en-US" sz="2400" dirty="0"/>
              <a:t>件</a:t>
            </a:r>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5"/>
            <a:ext cx="6377533"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マッチング数　</a:t>
            </a:r>
            <a:r>
              <a:rPr kumimoji="1" lang="en-US" altLang="ja-JP" sz="2400" u="sng" dirty="0"/>
              <a:t>803</a:t>
            </a:r>
            <a:r>
              <a:rPr kumimoji="1" lang="ja-JP" altLang="en-US" sz="2400" u="sng" dirty="0"/>
              <a:t>件</a:t>
            </a:r>
            <a:r>
              <a:rPr kumimoji="1" lang="ja-JP" altLang="en-US" sz="2400" dirty="0"/>
              <a:t>　</a:t>
            </a:r>
            <a:r>
              <a:rPr kumimoji="1" lang="en-US" altLang="ja-JP" sz="2400" b="1" dirty="0">
                <a:solidFill>
                  <a:srgbClr val="FF0000"/>
                </a:solidFill>
              </a:rPr>
              <a:t>【</a:t>
            </a:r>
            <a:r>
              <a:rPr kumimoji="1" lang="ja-JP" altLang="en-US" sz="2400" b="1" dirty="0">
                <a:solidFill>
                  <a:srgbClr val="FF0000"/>
                </a:solidFill>
              </a:rPr>
              <a:t>達成</a:t>
            </a:r>
            <a:r>
              <a:rPr kumimoji="1" lang="en-US" altLang="ja-JP" sz="2400" b="1" dirty="0">
                <a:solidFill>
                  <a:srgbClr val="FF0000"/>
                </a:solidFill>
              </a:rPr>
              <a:t>】</a:t>
            </a: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highlight>
                <a:srgbClr val="FFFF00"/>
              </a:highlight>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2969443"/>
            <a:ext cx="4877514" cy="344397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792935" y="3061105"/>
            <a:ext cx="4140000" cy="334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商談機会の確保状況</a:t>
            </a:r>
            <a:endParaRPr kumimoji="1" lang="ja-JP" altLang="en-US" sz="1800" b="1" dirty="0">
              <a:solidFill>
                <a:schemeClr val="tx1"/>
              </a:solidFill>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5759491" y="2926870"/>
            <a:ext cx="2196732"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件数内訳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CC607AEF-5C81-4F05-A9B0-F596988C73C5}"/>
              </a:ext>
            </a:extLst>
          </p:cNvPr>
          <p:cNvSpPr txBox="1"/>
          <p:nvPr/>
        </p:nvSpPr>
        <p:spPr>
          <a:xfrm>
            <a:off x="626358" y="4997487"/>
            <a:ext cx="4694548" cy="1323439"/>
          </a:xfrm>
          <a:prstGeom prst="rect">
            <a:avLst/>
          </a:prstGeom>
          <a:noFill/>
        </p:spPr>
        <p:txBody>
          <a:bodyPr wrap="square" rtlCol="0">
            <a:spAutoFit/>
          </a:bodyPr>
          <a:lstStyle/>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endParaRPr lang="en-US" altLang="ja-JP" sz="1600" dirty="0">
              <a:highlight>
                <a:srgbClr val="FFFF00"/>
              </a:highlight>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各商談会において農業者と食品事業者等との商談機会を確保</a:t>
            </a:r>
          </a:p>
        </p:txBody>
      </p:sp>
      <p:graphicFrame>
        <p:nvGraphicFramePr>
          <p:cNvPr id="15" name="表 9">
            <a:extLst>
              <a:ext uri="{FF2B5EF4-FFF2-40B4-BE49-F238E27FC236}">
                <a16:creationId xmlns:a16="http://schemas.microsoft.com/office/drawing/2014/main" id="{5ECC128A-9B5A-4739-9FC3-73E8F01483D3}"/>
              </a:ext>
            </a:extLst>
          </p:cNvPr>
          <p:cNvGraphicFramePr>
            <a:graphicFrameLocks noGrp="1"/>
          </p:cNvGraphicFramePr>
          <p:nvPr>
            <p:extLst>
              <p:ext uri="{D42A27DB-BD31-4B8C-83A1-F6EECF244321}">
                <p14:modId xmlns:p14="http://schemas.microsoft.com/office/powerpoint/2010/main" val="821380611"/>
              </p:ext>
            </p:extLst>
          </p:nvPr>
        </p:nvGraphicFramePr>
        <p:xfrm>
          <a:off x="5670448" y="3282574"/>
          <a:ext cx="6239075" cy="2901192"/>
        </p:xfrm>
        <a:graphic>
          <a:graphicData uri="http://schemas.openxmlformats.org/drawingml/2006/table">
            <a:tbl>
              <a:tblPr firstRow="1" bandRow="1">
                <a:tableStyleId>{93296810-A885-4BE3-A3E7-6D5BEEA58F35}</a:tableStyleId>
              </a:tblPr>
              <a:tblGrid>
                <a:gridCol w="2503477">
                  <a:extLst>
                    <a:ext uri="{9D8B030D-6E8A-4147-A177-3AD203B41FA5}">
                      <a16:colId xmlns:a16="http://schemas.microsoft.com/office/drawing/2014/main" val="3453014793"/>
                    </a:ext>
                  </a:extLst>
                </a:gridCol>
                <a:gridCol w="2227945">
                  <a:extLst>
                    <a:ext uri="{9D8B030D-6E8A-4147-A177-3AD203B41FA5}">
                      <a16:colId xmlns:a16="http://schemas.microsoft.com/office/drawing/2014/main" val="1813708567"/>
                    </a:ext>
                  </a:extLst>
                </a:gridCol>
                <a:gridCol w="1507653">
                  <a:extLst>
                    <a:ext uri="{9D8B030D-6E8A-4147-A177-3AD203B41FA5}">
                      <a16:colId xmlns:a16="http://schemas.microsoft.com/office/drawing/2014/main" val="1671344915"/>
                    </a:ext>
                  </a:extLst>
                </a:gridCol>
              </a:tblGrid>
              <a:tr h="414456">
                <a:tc>
                  <a:txBody>
                    <a:bodyPr/>
                    <a:lstStyle/>
                    <a:p>
                      <a:pPr algn="ctr"/>
                      <a:r>
                        <a:rPr kumimoji="1" lang="ja-JP" altLang="en-US" sz="2000" dirty="0">
                          <a:solidFill>
                            <a:schemeClr val="tx1"/>
                          </a:solidFill>
                        </a:rPr>
                        <a:t>人材研修・展示会</a:t>
                      </a:r>
                      <a:endParaRPr kumimoji="1" lang="en-US" altLang="ja-JP" sz="2000" dirty="0">
                        <a:solidFill>
                          <a:schemeClr val="tx1"/>
                        </a:solidFill>
                      </a:endParaRPr>
                    </a:p>
                  </a:txBody>
                  <a:tcPr/>
                </a:tc>
                <a:tc>
                  <a:txBody>
                    <a:bodyPr/>
                    <a:lstStyle/>
                    <a:p>
                      <a:pPr algn="ctr"/>
                      <a:r>
                        <a:rPr kumimoji="1" lang="ja-JP" altLang="en-US" sz="2000" dirty="0">
                          <a:solidFill>
                            <a:schemeClr val="tx1"/>
                          </a:solidFill>
                        </a:rPr>
                        <a:t>マッチング件数</a:t>
                      </a:r>
                      <a:endParaRPr kumimoji="1" lang="en-US" altLang="ja-JP" sz="2000" dirty="0">
                        <a:solidFill>
                          <a:schemeClr val="tx1"/>
                        </a:solidFill>
                      </a:endParaRPr>
                    </a:p>
                  </a:txBody>
                  <a:tcPr/>
                </a:tc>
                <a:tc>
                  <a:txBody>
                    <a:bodyPr/>
                    <a:lstStyle/>
                    <a:p>
                      <a:pPr algn="ctr"/>
                      <a:r>
                        <a:rPr kumimoji="1" lang="ja-JP" altLang="en-US" sz="2000" dirty="0">
                          <a:solidFill>
                            <a:schemeClr val="tx1"/>
                          </a:solidFill>
                        </a:rPr>
                        <a:t>商談件数</a:t>
                      </a:r>
                      <a:endParaRPr kumimoji="1" lang="en-US" altLang="ja-JP" sz="2000" dirty="0">
                        <a:solidFill>
                          <a:schemeClr val="tx1"/>
                        </a:solidFill>
                      </a:endParaRPr>
                    </a:p>
                  </a:txBody>
                  <a:tcPr/>
                </a:tc>
                <a:extLst>
                  <a:ext uri="{0D108BD9-81ED-4DB2-BD59-A6C34878D82A}">
                    <a16:rowId xmlns:a16="http://schemas.microsoft.com/office/drawing/2014/main" val="4025770693"/>
                  </a:ext>
                </a:extLst>
              </a:tr>
              <a:tr h="414456">
                <a:tc>
                  <a:txBody>
                    <a:bodyPr/>
                    <a:lstStyle/>
                    <a:p>
                      <a:pPr algn="ctr"/>
                      <a:r>
                        <a:rPr kumimoji="1" lang="ja-JP" altLang="en-US" sz="2000" dirty="0"/>
                        <a:t>人材育成研修</a:t>
                      </a:r>
                    </a:p>
                  </a:txBody>
                  <a:tcPr/>
                </a:tc>
                <a:tc>
                  <a:txBody>
                    <a:bodyPr/>
                    <a:lstStyle/>
                    <a:p>
                      <a:pPr algn="r"/>
                      <a:r>
                        <a:rPr kumimoji="1" lang="en-US" altLang="ja-JP" sz="2000" dirty="0"/>
                        <a:t>60</a:t>
                      </a:r>
                      <a:r>
                        <a:rPr kumimoji="1" lang="ja-JP" altLang="en-US" sz="2000" dirty="0"/>
                        <a:t>件  </a:t>
                      </a:r>
                      <a:r>
                        <a:rPr kumimoji="1" lang="en-US" altLang="ja-JP" sz="2000" dirty="0"/>
                        <a:t>(15</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ja-JP" altLang="en-US" sz="2000" dirty="0"/>
                        <a:t>－</a:t>
                      </a:r>
                    </a:p>
                  </a:txBody>
                  <a:tcPr/>
                </a:tc>
                <a:extLst>
                  <a:ext uri="{0D108BD9-81ED-4DB2-BD59-A6C34878D82A}">
                    <a16:rowId xmlns:a16="http://schemas.microsoft.com/office/drawing/2014/main" val="4129899030"/>
                  </a:ext>
                </a:extLst>
              </a:tr>
              <a:tr h="414456">
                <a:tc>
                  <a:txBody>
                    <a:bodyPr/>
                    <a:lstStyle/>
                    <a:p>
                      <a:pPr algn="ctr"/>
                      <a:r>
                        <a:rPr kumimoji="1" lang="en-US" altLang="ja-JP" sz="2000" dirty="0"/>
                        <a:t>FOODEX JAPAN </a:t>
                      </a:r>
                      <a:endParaRPr kumimoji="1" lang="ja-JP" altLang="en-US" sz="2000" dirty="0"/>
                    </a:p>
                  </a:txBody>
                  <a:tcPr/>
                </a:tc>
                <a:tc>
                  <a:txBody>
                    <a:bodyPr/>
                    <a:lstStyle/>
                    <a:p>
                      <a:pPr algn="r"/>
                      <a:r>
                        <a:rPr kumimoji="1" lang="en-US" altLang="ja-JP" sz="2000" dirty="0"/>
                        <a:t>88</a:t>
                      </a:r>
                      <a:r>
                        <a:rPr kumimoji="1" lang="ja-JP" altLang="en-US" sz="2000" dirty="0"/>
                        <a:t>件    </a:t>
                      </a:r>
                      <a:r>
                        <a:rPr kumimoji="1" lang="en-US" altLang="ja-JP" sz="2000" dirty="0"/>
                        <a:t>(1</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5</a:t>
                      </a:r>
                      <a:r>
                        <a:rPr kumimoji="1" lang="ja-JP" altLang="en-US" sz="2000" dirty="0"/>
                        <a:t>件</a:t>
                      </a:r>
                    </a:p>
                  </a:txBody>
                  <a:tcPr/>
                </a:tc>
                <a:extLst>
                  <a:ext uri="{0D108BD9-81ED-4DB2-BD59-A6C34878D82A}">
                    <a16:rowId xmlns:a16="http://schemas.microsoft.com/office/drawing/2014/main" val="1707865191"/>
                  </a:ext>
                </a:extLst>
              </a:tr>
              <a:tr h="414456">
                <a:tc>
                  <a:txBody>
                    <a:bodyPr/>
                    <a:lstStyle/>
                    <a:p>
                      <a:pPr algn="ctr"/>
                      <a:r>
                        <a:rPr kumimoji="1" lang="en-US" altLang="ja-JP" sz="2000" dirty="0"/>
                        <a:t>FABEX </a:t>
                      </a:r>
                      <a:r>
                        <a:rPr kumimoji="1" lang="ja-JP" altLang="en-US" sz="2000" dirty="0"/>
                        <a:t>関西</a:t>
                      </a:r>
                    </a:p>
                  </a:txBody>
                  <a:tcPr/>
                </a:tc>
                <a:tc>
                  <a:txBody>
                    <a:bodyPr/>
                    <a:lstStyle/>
                    <a:p>
                      <a:pPr algn="r"/>
                      <a:r>
                        <a:rPr kumimoji="1" lang="en-US" altLang="ja-JP" sz="2000" dirty="0"/>
                        <a:t>180</a:t>
                      </a:r>
                      <a:r>
                        <a:rPr kumimoji="1" lang="ja-JP" altLang="en-US" sz="2000" dirty="0"/>
                        <a:t>件    </a:t>
                      </a:r>
                      <a:r>
                        <a:rPr kumimoji="1" lang="en-US" altLang="ja-JP" sz="2000" dirty="0"/>
                        <a:t>(5</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49</a:t>
                      </a:r>
                      <a:r>
                        <a:rPr kumimoji="1" lang="ja-JP" altLang="en-US" sz="2000" dirty="0"/>
                        <a:t>件</a:t>
                      </a:r>
                    </a:p>
                  </a:txBody>
                  <a:tcPr/>
                </a:tc>
                <a:extLst>
                  <a:ext uri="{0D108BD9-81ED-4DB2-BD59-A6C34878D82A}">
                    <a16:rowId xmlns:a16="http://schemas.microsoft.com/office/drawing/2014/main" val="3977654168"/>
                  </a:ext>
                </a:extLst>
              </a:tr>
              <a:tr h="414456">
                <a:tc>
                  <a:txBody>
                    <a:bodyPr/>
                    <a:lstStyle/>
                    <a:p>
                      <a:pPr algn="ctr"/>
                      <a:r>
                        <a:rPr kumimoji="1" lang="en-US" altLang="ja-JP" sz="2000" dirty="0"/>
                        <a:t>FOOD STYLE </a:t>
                      </a:r>
                      <a:r>
                        <a:rPr kumimoji="1" lang="en-US" altLang="ja-JP" sz="2000" dirty="0" err="1"/>
                        <a:t>kansai</a:t>
                      </a:r>
                      <a:endParaRPr kumimoji="1" lang="ja-JP" altLang="en-US" sz="2000" dirty="0"/>
                    </a:p>
                  </a:txBody>
                  <a:tcPr/>
                </a:tc>
                <a:tc>
                  <a:txBody>
                    <a:bodyPr/>
                    <a:lstStyle/>
                    <a:p>
                      <a:pPr algn="r"/>
                      <a:r>
                        <a:rPr kumimoji="1" lang="en-US" altLang="ja-JP" sz="2000" dirty="0"/>
                        <a:t>246</a:t>
                      </a:r>
                      <a:r>
                        <a:rPr kumimoji="1" lang="ja-JP" altLang="en-US" sz="2000" dirty="0"/>
                        <a:t>件  </a:t>
                      </a:r>
                      <a:r>
                        <a:rPr kumimoji="1" lang="en-US" altLang="ja-JP" sz="2000" dirty="0"/>
                        <a:t>(10</a:t>
                      </a:r>
                      <a:r>
                        <a:rPr kumimoji="1" lang="ja-JP" altLang="en-US" sz="2000" dirty="0"/>
                        <a:t>事業者</a:t>
                      </a:r>
                      <a:r>
                        <a:rPr kumimoji="1" lang="en-US" altLang="ja-JP" sz="2000" dirty="0"/>
                        <a:t>)</a:t>
                      </a:r>
                      <a:endParaRPr kumimoji="1" lang="ja-JP" altLang="en-US" sz="2000" dirty="0"/>
                    </a:p>
                  </a:txBody>
                  <a:tcPr/>
                </a:tc>
                <a:tc>
                  <a:txBody>
                    <a:bodyPr/>
                    <a:lstStyle/>
                    <a:p>
                      <a:pPr algn="ctr"/>
                      <a:r>
                        <a:rPr kumimoji="1" lang="en-US" altLang="ja-JP" sz="2000" dirty="0"/>
                        <a:t>18</a:t>
                      </a:r>
                      <a:r>
                        <a:rPr kumimoji="1" lang="ja-JP" altLang="en-US" sz="2000" dirty="0"/>
                        <a:t>件</a:t>
                      </a:r>
                    </a:p>
                  </a:txBody>
                  <a:tcPr/>
                </a:tc>
                <a:extLst>
                  <a:ext uri="{0D108BD9-81ED-4DB2-BD59-A6C34878D82A}">
                    <a16:rowId xmlns:a16="http://schemas.microsoft.com/office/drawing/2014/main" val="2640422028"/>
                  </a:ext>
                </a:extLst>
              </a:tr>
              <a:tr h="414456">
                <a:tc>
                  <a:txBody>
                    <a:bodyPr/>
                    <a:lstStyle/>
                    <a:p>
                      <a:pPr algn="ctr"/>
                      <a:r>
                        <a:rPr kumimoji="1" lang="ja-JP" altLang="en-US" sz="2000" dirty="0"/>
                        <a:t>居酒屋</a:t>
                      </a:r>
                      <a:r>
                        <a:rPr kumimoji="1" lang="en-US" altLang="ja-JP" sz="2000" dirty="0"/>
                        <a:t>JAPAN</a:t>
                      </a:r>
                      <a:endParaRPr kumimoji="1" lang="ja-JP" altLang="en-US" sz="2000"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dirty="0"/>
                        <a:t>229</a:t>
                      </a:r>
                      <a:r>
                        <a:rPr kumimoji="1" lang="ja-JP" altLang="en-US" sz="2000" dirty="0"/>
                        <a:t>件    </a:t>
                      </a:r>
                      <a:r>
                        <a:rPr kumimoji="1" lang="en-US" altLang="ja-JP" sz="2000" dirty="0"/>
                        <a:t>(2</a:t>
                      </a:r>
                      <a:r>
                        <a:rPr kumimoji="1" lang="ja-JP" altLang="en-US" sz="2000" dirty="0"/>
                        <a:t>事業者</a:t>
                      </a:r>
                      <a:r>
                        <a:rPr kumimoji="1" lang="en-US" altLang="ja-JP" sz="2000" dirty="0"/>
                        <a:t>)</a:t>
                      </a:r>
                      <a:endParaRPr kumimoji="1" lang="ja-JP" alt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22</a:t>
                      </a:r>
                      <a:r>
                        <a:rPr kumimoji="1" lang="ja-JP" altLang="en-US" sz="2000" dirty="0"/>
                        <a:t>件</a:t>
                      </a:r>
                    </a:p>
                  </a:txBody>
                  <a:tcPr/>
                </a:tc>
                <a:extLst>
                  <a:ext uri="{0D108BD9-81ED-4DB2-BD59-A6C34878D82A}">
                    <a16:rowId xmlns:a16="http://schemas.microsoft.com/office/drawing/2014/main" val="1501376827"/>
                  </a:ext>
                </a:extLst>
              </a:tr>
              <a:tr h="414456">
                <a:tc>
                  <a:txBody>
                    <a:bodyPr/>
                    <a:lstStyle/>
                    <a:p>
                      <a:pPr algn="ctr"/>
                      <a:r>
                        <a:rPr kumimoji="1" lang="ja-JP" altLang="en-US" sz="2000" dirty="0"/>
                        <a:t>合計</a:t>
                      </a:r>
                    </a:p>
                  </a:txBody>
                  <a:tcPr/>
                </a:tc>
                <a:tc>
                  <a:txBody>
                    <a:bodyPr/>
                    <a:lstStyle/>
                    <a:p>
                      <a:pPr algn="ctr"/>
                      <a:r>
                        <a:rPr kumimoji="1" lang="en-US" altLang="ja-JP" sz="2000" dirty="0"/>
                        <a:t>803</a:t>
                      </a:r>
                      <a:r>
                        <a:rPr kumimoji="1" lang="ja-JP" altLang="en-US" sz="2000" dirty="0"/>
                        <a:t>件</a:t>
                      </a:r>
                    </a:p>
                  </a:txBody>
                  <a:tcPr/>
                </a:tc>
                <a:tc>
                  <a:txBody>
                    <a:bodyPr/>
                    <a:lstStyle/>
                    <a:p>
                      <a:pPr algn="ctr"/>
                      <a:r>
                        <a:rPr kumimoji="1" lang="en-US" altLang="ja-JP" sz="2000" dirty="0"/>
                        <a:t>94</a:t>
                      </a:r>
                      <a:r>
                        <a:rPr kumimoji="1" lang="ja-JP" altLang="en-US" sz="2000" dirty="0"/>
                        <a:t>件</a:t>
                      </a:r>
                    </a:p>
                  </a:txBody>
                  <a:tcPr/>
                </a:tc>
                <a:extLst>
                  <a:ext uri="{0D108BD9-81ED-4DB2-BD59-A6C34878D82A}">
                    <a16:rowId xmlns:a16="http://schemas.microsoft.com/office/drawing/2014/main" val="4103435677"/>
                  </a:ext>
                </a:extLst>
              </a:tr>
            </a:tbl>
          </a:graphicData>
        </a:graphic>
      </p:graphicFrame>
      <p:sp>
        <p:nvSpPr>
          <p:cNvPr id="12" name="スライド番号プレースホルダー 11">
            <a:extLst>
              <a:ext uri="{FF2B5EF4-FFF2-40B4-BE49-F238E27FC236}">
                <a16:creationId xmlns:a16="http://schemas.microsoft.com/office/drawing/2014/main" id="{765FDEF1-110B-416E-87AD-69751808D6C9}"/>
              </a:ext>
            </a:extLst>
          </p:cNvPr>
          <p:cNvSpPr>
            <a:spLocks noGrp="1"/>
          </p:cNvSpPr>
          <p:nvPr>
            <p:ph type="sldNum" sz="quarter" idx="12"/>
          </p:nvPr>
        </p:nvSpPr>
        <p:spPr/>
        <p:txBody>
          <a:bodyPr/>
          <a:lstStyle/>
          <a:p>
            <a:fld id="{C6678B24-D225-48CB-84C5-697AA65AEC0C}" type="slidenum">
              <a:rPr kumimoji="1" lang="ja-JP" altLang="en-US" smtClean="0"/>
              <a:t>28</a:t>
            </a:fld>
            <a:endParaRPr kumimoji="1" lang="ja-JP" altLang="en-US"/>
          </a:p>
        </p:txBody>
      </p:sp>
      <p:pic>
        <p:nvPicPr>
          <p:cNvPr id="16" name="図 15">
            <a:extLst>
              <a:ext uri="{FF2B5EF4-FFF2-40B4-BE49-F238E27FC236}">
                <a16:creationId xmlns:a16="http://schemas.microsoft.com/office/drawing/2014/main" id="{0B6863EF-69E6-4708-B21D-308622E333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2935" y="3574552"/>
            <a:ext cx="2351269" cy="1735091"/>
          </a:xfrm>
          <a:prstGeom prst="rect">
            <a:avLst/>
          </a:prstGeom>
        </p:spPr>
      </p:pic>
      <p:pic>
        <p:nvPicPr>
          <p:cNvPr id="20" name="図 19">
            <a:extLst>
              <a:ext uri="{FF2B5EF4-FFF2-40B4-BE49-F238E27FC236}">
                <a16:creationId xmlns:a16="http://schemas.microsoft.com/office/drawing/2014/main" id="{A1EE5941-A24F-431A-B972-5C8ACE645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80848" y="3784455"/>
            <a:ext cx="1783962" cy="1337972"/>
          </a:xfrm>
          <a:prstGeom prst="rect">
            <a:avLst/>
          </a:prstGeom>
        </p:spPr>
      </p:pic>
      <p:sp>
        <p:nvSpPr>
          <p:cNvPr id="21" name="テキスト ボックス 20">
            <a:extLst>
              <a:ext uri="{FF2B5EF4-FFF2-40B4-BE49-F238E27FC236}">
                <a16:creationId xmlns:a16="http://schemas.microsoft.com/office/drawing/2014/main" id="{8394F0FC-FE6B-4B3E-9AAD-0293A09ABB9C}"/>
              </a:ext>
            </a:extLst>
          </p:cNvPr>
          <p:cNvSpPr txBox="1"/>
          <p:nvPr/>
        </p:nvSpPr>
        <p:spPr>
          <a:xfrm>
            <a:off x="991497" y="5271333"/>
            <a:ext cx="2461498" cy="461665"/>
          </a:xfrm>
          <a:prstGeom prst="rect">
            <a:avLst/>
          </a:prstGeom>
          <a:noFill/>
        </p:spPr>
        <p:txBody>
          <a:bodyPr wrap="square">
            <a:spAutoFit/>
          </a:bodyPr>
          <a:lstStyle/>
          <a:p>
            <a:r>
              <a:rPr lang="en-US" altLang="ja-JP" sz="1200" dirty="0">
                <a:latin typeface="+mj-ea"/>
                <a:ea typeface="+mj-ea"/>
              </a:rPr>
              <a:t>FOOD STYLE kansai2024</a:t>
            </a:r>
            <a:r>
              <a:rPr lang="ja-JP" altLang="en-US" sz="1200" dirty="0">
                <a:latin typeface="+mj-ea"/>
                <a:ea typeface="+mj-ea"/>
              </a:rPr>
              <a:t>での</a:t>
            </a:r>
            <a:endParaRPr lang="en-US" altLang="ja-JP" sz="1200" dirty="0">
              <a:latin typeface="+mj-ea"/>
              <a:ea typeface="+mj-ea"/>
            </a:endParaRPr>
          </a:p>
          <a:p>
            <a:r>
              <a:rPr lang="ja-JP" altLang="en-US" sz="1200" dirty="0">
                <a:latin typeface="+mj-ea"/>
                <a:ea typeface="+mj-ea"/>
              </a:rPr>
              <a:t>商談ブースの様子</a:t>
            </a:r>
            <a:endParaRPr lang="en-US" altLang="ja-JP" sz="1200" dirty="0">
              <a:latin typeface="+mj-ea"/>
              <a:ea typeface="+mj-ea"/>
            </a:endParaRPr>
          </a:p>
        </p:txBody>
      </p:sp>
      <p:sp>
        <p:nvSpPr>
          <p:cNvPr id="22" name="テキスト ボックス 21">
            <a:extLst>
              <a:ext uri="{FF2B5EF4-FFF2-40B4-BE49-F238E27FC236}">
                <a16:creationId xmlns:a16="http://schemas.microsoft.com/office/drawing/2014/main" id="{DACA1413-8978-43E0-915A-884C21365EE4}"/>
              </a:ext>
            </a:extLst>
          </p:cNvPr>
          <p:cNvSpPr txBox="1"/>
          <p:nvPr/>
        </p:nvSpPr>
        <p:spPr>
          <a:xfrm>
            <a:off x="3395525" y="5292189"/>
            <a:ext cx="1934748" cy="461665"/>
          </a:xfrm>
          <a:prstGeom prst="rect">
            <a:avLst/>
          </a:prstGeom>
          <a:noFill/>
        </p:spPr>
        <p:txBody>
          <a:bodyPr wrap="square" rtlCol="0">
            <a:spAutoFit/>
          </a:bodyPr>
          <a:lstStyle/>
          <a:p>
            <a:r>
              <a:rPr kumimoji="1" lang="en-US" altLang="ja-JP" sz="1200" dirty="0">
                <a:latin typeface="+mn-ea"/>
              </a:rPr>
              <a:t>FOODEX JAPAN</a:t>
            </a:r>
            <a:r>
              <a:rPr lang="ja-JP" altLang="en-US" sz="1200" dirty="0">
                <a:latin typeface="+mn-ea"/>
              </a:rPr>
              <a:t>（東京）における</a:t>
            </a:r>
            <a:r>
              <a:rPr kumimoji="1" lang="en-US" altLang="ja-JP" sz="1200" dirty="0">
                <a:latin typeface="+mn-ea"/>
              </a:rPr>
              <a:t>PR </a:t>
            </a:r>
          </a:p>
        </p:txBody>
      </p:sp>
    </p:spTree>
    <p:extLst>
      <p:ext uri="{BB962C8B-B14F-4D97-AF65-F5344CB8AC3E}">
        <p14:creationId xmlns:p14="http://schemas.microsoft.com/office/powerpoint/2010/main" val="3904580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5878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くらし</a:t>
            </a:r>
            <a:r>
              <a:rPr kumimoji="1" lang="en-US" altLang="ja-JP" sz="2800" dirty="0">
                <a:solidFill>
                  <a:schemeClr val="tx1"/>
                </a:solidFill>
              </a:rPr>
              <a:t>】</a:t>
            </a:r>
            <a:r>
              <a:rPr kumimoji="1" lang="ja-JP" altLang="en-US" sz="2800" dirty="0">
                <a:solidFill>
                  <a:schemeClr val="tx1"/>
                </a:solidFill>
              </a:rPr>
              <a:t>　豊かな食や農に接する機会の充実</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（３）　脱炭素社会に貢献する農業生産　</a:t>
            </a:r>
            <a:r>
              <a:rPr kumimoji="1" lang="en-US" altLang="ja-JP" sz="2800" dirty="0"/>
              <a:t>【</a:t>
            </a:r>
            <a:r>
              <a:rPr kumimoji="1" lang="ja-JP" altLang="en-US" sz="2800" dirty="0"/>
              <a:t>参考</a:t>
            </a:r>
            <a:r>
              <a:rPr kumimoji="1" lang="en-US" altLang="ja-JP" sz="2800" dirty="0"/>
              <a:t>】</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4" y="1357541"/>
            <a:ext cx="11680373" cy="2923877"/>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endParaRPr kumimoji="1" lang="ja-JP" altLang="en-US" sz="2400" dirty="0"/>
          </a:p>
          <a:p>
            <a:endParaRPr kumimoji="1" lang="en-US" altLang="ja-JP" sz="2400" dirty="0"/>
          </a:p>
          <a:p>
            <a:endParaRPr kumimoji="1" lang="en-US" altLang="ja-JP" sz="2400" dirty="0"/>
          </a:p>
          <a:p>
            <a:endParaRPr kumimoji="1" lang="ja-JP" altLang="en-US" sz="1000" dirty="0"/>
          </a:p>
          <a:p>
            <a:endParaRPr kumimoji="1" lang="en-US" altLang="ja-JP" sz="2400" dirty="0"/>
          </a:p>
          <a:p>
            <a:endParaRPr kumimoji="1" lang="en-US" altLang="ja-JP" sz="2400" dirty="0"/>
          </a:p>
          <a:p>
            <a:endParaRPr kumimoji="1" lang="en-US" altLang="ja-JP"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261254" y="4572537"/>
            <a:ext cx="11669493" cy="1944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highlight>
                  <a:srgbClr val="FFFF00"/>
                </a:highlight>
              </a:rPr>
              <a:t>　</a:t>
            </a:r>
            <a:endParaRPr kumimoji="1" lang="en-US" altLang="ja-JP" sz="2400" dirty="0">
              <a:highlight>
                <a:srgbClr val="FFFF00"/>
              </a:highlight>
            </a:endParaRP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p>
          <a:p>
            <a:endParaRPr kumimoji="1" lang="en-US" altLang="ja-JP" sz="2400" dirty="0"/>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5" y="1164984"/>
            <a:ext cx="7874078"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府基本計画での環境負荷低減の最終目標（</a:t>
            </a:r>
            <a:r>
              <a:rPr kumimoji="1" lang="en-US" altLang="ja-JP" sz="2400" dirty="0">
                <a:solidFill>
                  <a:schemeClr val="tx1"/>
                </a:solidFill>
              </a:rPr>
              <a:t>R8</a:t>
            </a:r>
            <a:r>
              <a:rPr kumimoji="1" lang="ja-JP" altLang="en-US" sz="2400" dirty="0">
                <a:solidFill>
                  <a:schemeClr val="tx1"/>
                </a:solidFill>
              </a:rPr>
              <a:t>）と</a:t>
            </a:r>
            <a:r>
              <a:rPr kumimoji="1" lang="en-US" altLang="ja-JP" sz="2400" dirty="0">
                <a:solidFill>
                  <a:schemeClr val="tx1"/>
                </a:solidFill>
              </a:rPr>
              <a:t>R6</a:t>
            </a:r>
            <a:r>
              <a:rPr kumimoji="1" lang="ja-JP" altLang="en-US" sz="2400" dirty="0">
                <a:solidFill>
                  <a:schemeClr val="tx1"/>
                </a:solidFill>
              </a:rPr>
              <a:t>実績</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261253" y="4388753"/>
            <a:ext cx="6214961" cy="5040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脱炭素社会実現に向けた農業関連の取組</a:t>
            </a:r>
          </a:p>
        </p:txBody>
      </p:sp>
      <p:graphicFrame>
        <p:nvGraphicFramePr>
          <p:cNvPr id="20" name="表 9">
            <a:extLst>
              <a:ext uri="{FF2B5EF4-FFF2-40B4-BE49-F238E27FC236}">
                <a16:creationId xmlns:a16="http://schemas.microsoft.com/office/drawing/2014/main" id="{5D65E202-A3E3-4CD7-92EB-D9CC3AB61841}"/>
              </a:ext>
            </a:extLst>
          </p:cNvPr>
          <p:cNvGraphicFramePr>
            <a:graphicFrameLocks noGrp="1"/>
          </p:cNvGraphicFramePr>
          <p:nvPr>
            <p:extLst>
              <p:ext uri="{D42A27DB-BD31-4B8C-83A1-F6EECF244321}">
                <p14:modId xmlns:p14="http://schemas.microsoft.com/office/powerpoint/2010/main" val="4205559345"/>
              </p:ext>
            </p:extLst>
          </p:nvPr>
        </p:nvGraphicFramePr>
        <p:xfrm>
          <a:off x="478765" y="1776319"/>
          <a:ext cx="11234469" cy="2377440"/>
        </p:xfrm>
        <a:graphic>
          <a:graphicData uri="http://schemas.openxmlformats.org/drawingml/2006/table">
            <a:tbl>
              <a:tblPr firstRow="1" bandRow="1">
                <a:tableStyleId>{93296810-A885-4BE3-A3E7-6D5BEEA58F35}</a:tableStyleId>
              </a:tblPr>
              <a:tblGrid>
                <a:gridCol w="5399932">
                  <a:extLst>
                    <a:ext uri="{9D8B030D-6E8A-4147-A177-3AD203B41FA5}">
                      <a16:colId xmlns:a16="http://schemas.microsoft.com/office/drawing/2014/main" val="3453014793"/>
                    </a:ext>
                  </a:extLst>
                </a:gridCol>
                <a:gridCol w="2931640">
                  <a:extLst>
                    <a:ext uri="{9D8B030D-6E8A-4147-A177-3AD203B41FA5}">
                      <a16:colId xmlns:a16="http://schemas.microsoft.com/office/drawing/2014/main" val="1813708567"/>
                    </a:ext>
                  </a:extLst>
                </a:gridCol>
                <a:gridCol w="2902897">
                  <a:extLst>
                    <a:ext uri="{9D8B030D-6E8A-4147-A177-3AD203B41FA5}">
                      <a16:colId xmlns:a16="http://schemas.microsoft.com/office/drawing/2014/main" val="1671344915"/>
                    </a:ext>
                  </a:extLst>
                </a:gridCol>
              </a:tblGrid>
              <a:tr h="228347">
                <a:tc>
                  <a:txBody>
                    <a:bodyPr/>
                    <a:lstStyle/>
                    <a:p>
                      <a:pPr algn="ctr"/>
                      <a:r>
                        <a:rPr kumimoji="1" lang="ja-JP" altLang="en-US" sz="2000" dirty="0">
                          <a:solidFill>
                            <a:schemeClr val="tx1"/>
                          </a:solidFill>
                        </a:rPr>
                        <a:t>項目</a:t>
                      </a:r>
                      <a:endParaRPr kumimoji="1" lang="en-US" altLang="ja-JP" sz="2000" dirty="0">
                        <a:solidFill>
                          <a:schemeClr val="tx1"/>
                        </a:solidFill>
                      </a:endParaRPr>
                    </a:p>
                  </a:txBody>
                  <a:tcPr/>
                </a:tc>
                <a:tc>
                  <a:txBody>
                    <a:bodyPr/>
                    <a:lstStyle/>
                    <a:p>
                      <a:pPr algn="ctr"/>
                      <a:r>
                        <a:rPr kumimoji="1" lang="ja-JP" altLang="en-US" sz="2000" dirty="0">
                          <a:solidFill>
                            <a:schemeClr val="tx1"/>
                          </a:solidFill>
                        </a:rPr>
                        <a:t>最終目標（</a:t>
                      </a:r>
                      <a:r>
                        <a:rPr kumimoji="1" lang="en-US" altLang="ja-JP" sz="2000" dirty="0">
                          <a:solidFill>
                            <a:schemeClr val="tx1"/>
                          </a:solidFill>
                        </a:rPr>
                        <a:t>R8</a:t>
                      </a:r>
                      <a:r>
                        <a:rPr kumimoji="1" lang="ja-JP" altLang="en-US" sz="2000" dirty="0">
                          <a:solidFill>
                            <a:schemeClr val="tx1"/>
                          </a:solidFill>
                        </a:rPr>
                        <a:t>）</a:t>
                      </a:r>
                      <a:endParaRPr kumimoji="1" lang="en-US" altLang="ja-JP" sz="2000" dirty="0">
                        <a:solidFill>
                          <a:schemeClr val="tx1"/>
                        </a:solidFill>
                      </a:endParaRPr>
                    </a:p>
                  </a:txBody>
                  <a:tcPr/>
                </a:tc>
                <a:tc>
                  <a:txBody>
                    <a:bodyPr/>
                    <a:lstStyle/>
                    <a:p>
                      <a:pPr algn="ctr"/>
                      <a:r>
                        <a:rPr kumimoji="1" lang="en-US" altLang="ja-JP" sz="2000" dirty="0">
                          <a:solidFill>
                            <a:schemeClr val="tx1"/>
                          </a:solidFill>
                        </a:rPr>
                        <a:t>R6</a:t>
                      </a:r>
                      <a:r>
                        <a:rPr kumimoji="1" lang="ja-JP" altLang="en-US" sz="2000" dirty="0">
                          <a:solidFill>
                            <a:schemeClr val="tx1"/>
                          </a:solidFill>
                        </a:rPr>
                        <a:t>実績</a:t>
                      </a:r>
                      <a:endParaRPr kumimoji="1" lang="en-US" altLang="ja-JP" sz="2000" dirty="0">
                        <a:solidFill>
                          <a:schemeClr val="tx1"/>
                        </a:solidFill>
                      </a:endParaRPr>
                    </a:p>
                  </a:txBody>
                  <a:tcPr/>
                </a:tc>
                <a:extLst>
                  <a:ext uri="{0D108BD9-81ED-4DB2-BD59-A6C34878D82A}">
                    <a16:rowId xmlns:a16="http://schemas.microsoft.com/office/drawing/2014/main" val="4025770693"/>
                  </a:ext>
                </a:extLst>
              </a:tr>
              <a:tr h="228347">
                <a:tc>
                  <a:txBody>
                    <a:bodyPr/>
                    <a:lstStyle/>
                    <a:p>
                      <a:pPr algn="ctr"/>
                      <a:r>
                        <a:rPr kumimoji="1" lang="ja-JP" altLang="en-US" sz="2000" dirty="0"/>
                        <a:t>有機農業取組面積</a:t>
                      </a:r>
                    </a:p>
                  </a:txBody>
                  <a:tcPr/>
                </a:tc>
                <a:tc>
                  <a:txBody>
                    <a:bodyPr/>
                    <a:lstStyle/>
                    <a:p>
                      <a:pPr algn="ctr"/>
                      <a:r>
                        <a:rPr kumimoji="1" lang="en-US" altLang="ja-JP" sz="2000" dirty="0"/>
                        <a:t>0.6%</a:t>
                      </a:r>
                      <a:r>
                        <a:rPr kumimoji="1" lang="ja-JP" altLang="en-US" sz="2000" dirty="0"/>
                        <a:t>（</a:t>
                      </a:r>
                      <a:r>
                        <a:rPr kumimoji="1" lang="en-US" altLang="ja-JP" sz="2000" dirty="0"/>
                        <a:t>74ha</a:t>
                      </a:r>
                      <a:r>
                        <a:rPr kumimoji="1" lang="ja-JP" altLang="en-US" sz="2000" dirty="0"/>
                        <a:t>）</a:t>
                      </a:r>
                    </a:p>
                  </a:txBody>
                  <a:tcPr/>
                </a:tc>
                <a:tc>
                  <a:txBody>
                    <a:bodyPr/>
                    <a:lstStyle/>
                    <a:p>
                      <a:pPr algn="ctr"/>
                      <a:r>
                        <a:rPr kumimoji="1" lang="en-US" altLang="ja-JP" sz="2000" dirty="0"/>
                        <a:t>0.7%</a:t>
                      </a:r>
                      <a:r>
                        <a:rPr kumimoji="1" lang="ja-JP" altLang="en-US" sz="2000" dirty="0"/>
                        <a:t>（</a:t>
                      </a:r>
                      <a:r>
                        <a:rPr kumimoji="1" lang="en-US" altLang="ja-JP" sz="2000" dirty="0"/>
                        <a:t>84.2ha</a:t>
                      </a:r>
                      <a:r>
                        <a:rPr kumimoji="1" lang="ja-JP" altLang="en-US" sz="2000" dirty="0"/>
                        <a:t>）</a:t>
                      </a:r>
                    </a:p>
                  </a:txBody>
                  <a:tcPr/>
                </a:tc>
                <a:extLst>
                  <a:ext uri="{0D108BD9-81ED-4DB2-BD59-A6C34878D82A}">
                    <a16:rowId xmlns:a16="http://schemas.microsoft.com/office/drawing/2014/main" val="4129899030"/>
                  </a:ext>
                </a:extLst>
              </a:tr>
              <a:tr h="228347">
                <a:tc>
                  <a:txBody>
                    <a:bodyPr/>
                    <a:lstStyle/>
                    <a:p>
                      <a:pPr algn="ctr"/>
                      <a:r>
                        <a:rPr kumimoji="1" lang="ja-JP" altLang="en-US" sz="2000" dirty="0"/>
                        <a:t>有機農業に取組む新規就農者割合</a:t>
                      </a:r>
                    </a:p>
                  </a:txBody>
                  <a:tcPr/>
                </a:tc>
                <a:tc>
                  <a:txBody>
                    <a:bodyPr/>
                    <a:lstStyle/>
                    <a:p>
                      <a:pPr algn="ctr"/>
                      <a:r>
                        <a:rPr kumimoji="1" lang="en-US" altLang="ja-JP" sz="2000" dirty="0"/>
                        <a:t>25%</a:t>
                      </a:r>
                      <a:r>
                        <a:rPr kumimoji="1" lang="ja-JP" altLang="en-US" sz="2000" dirty="0"/>
                        <a:t>（</a:t>
                      </a:r>
                      <a:r>
                        <a:rPr kumimoji="1" lang="en-US" altLang="ja-JP" sz="2000" dirty="0"/>
                        <a:t>15</a:t>
                      </a:r>
                      <a:r>
                        <a:rPr kumimoji="1" lang="ja-JP" altLang="en-US" sz="2000" dirty="0"/>
                        <a:t>人）</a:t>
                      </a:r>
                    </a:p>
                  </a:txBody>
                  <a:tcPr/>
                </a:tc>
                <a:tc>
                  <a:txBody>
                    <a:bodyPr/>
                    <a:lstStyle/>
                    <a:p>
                      <a:pPr algn="ctr"/>
                      <a:r>
                        <a:rPr kumimoji="1" lang="en-US" altLang="ja-JP" sz="2000" dirty="0"/>
                        <a:t>20%</a:t>
                      </a:r>
                      <a:r>
                        <a:rPr kumimoji="1" lang="ja-JP" altLang="en-US" sz="2000" dirty="0"/>
                        <a:t>（</a:t>
                      </a:r>
                      <a:r>
                        <a:rPr kumimoji="1" lang="en-US" altLang="ja-JP" sz="2000" dirty="0"/>
                        <a:t>13</a:t>
                      </a:r>
                      <a:r>
                        <a:rPr kumimoji="1" lang="ja-JP" altLang="en-US" sz="2000" dirty="0"/>
                        <a:t>人）</a:t>
                      </a:r>
                    </a:p>
                  </a:txBody>
                  <a:tcPr/>
                </a:tc>
                <a:extLst>
                  <a:ext uri="{0D108BD9-81ED-4DB2-BD59-A6C34878D82A}">
                    <a16:rowId xmlns:a16="http://schemas.microsoft.com/office/drawing/2014/main" val="1707865191"/>
                  </a:ext>
                </a:extLst>
              </a:tr>
              <a:tr h="228347">
                <a:tc>
                  <a:txBody>
                    <a:bodyPr/>
                    <a:lstStyle/>
                    <a:p>
                      <a:pPr algn="ctr"/>
                      <a:r>
                        <a:rPr kumimoji="1" lang="ja-JP" altLang="en-US" sz="2000" dirty="0"/>
                        <a:t>有機農業栽培マニュアルの作成</a:t>
                      </a:r>
                    </a:p>
                  </a:txBody>
                  <a:tcPr/>
                </a:tc>
                <a:tc>
                  <a:txBody>
                    <a:bodyPr/>
                    <a:lstStyle/>
                    <a:p>
                      <a:pPr algn="ctr"/>
                      <a:r>
                        <a:rPr kumimoji="1" lang="en-US" altLang="ja-JP" sz="2000" dirty="0"/>
                        <a:t>5</a:t>
                      </a:r>
                      <a:r>
                        <a:rPr kumimoji="1" lang="ja-JP" altLang="en-US" sz="2000" dirty="0"/>
                        <a:t>品目</a:t>
                      </a:r>
                    </a:p>
                  </a:txBody>
                  <a:tcPr/>
                </a:tc>
                <a:tc>
                  <a:txBody>
                    <a:bodyPr/>
                    <a:lstStyle/>
                    <a:p>
                      <a:pPr algn="ctr"/>
                      <a:r>
                        <a:rPr kumimoji="1" lang="en-US" altLang="ja-JP" sz="2000" dirty="0"/>
                        <a:t>3</a:t>
                      </a:r>
                      <a:r>
                        <a:rPr kumimoji="1" lang="ja-JP" altLang="en-US" sz="2000" dirty="0"/>
                        <a:t>品目</a:t>
                      </a:r>
                    </a:p>
                  </a:txBody>
                  <a:tcPr/>
                </a:tc>
                <a:extLst>
                  <a:ext uri="{0D108BD9-81ED-4DB2-BD59-A6C34878D82A}">
                    <a16:rowId xmlns:a16="http://schemas.microsoft.com/office/drawing/2014/main" val="3977654168"/>
                  </a:ext>
                </a:extLst>
              </a:tr>
              <a:tr h="228347">
                <a:tc>
                  <a:txBody>
                    <a:bodyPr/>
                    <a:lstStyle/>
                    <a:p>
                      <a:pPr algn="ctr"/>
                      <a:r>
                        <a:rPr kumimoji="1" lang="en-US" altLang="ja-JP" sz="2000" dirty="0"/>
                        <a:t>Osaka </a:t>
                      </a:r>
                      <a:r>
                        <a:rPr kumimoji="1" lang="en-US" altLang="ja-JP" sz="2000" dirty="0" err="1"/>
                        <a:t>AGreen</a:t>
                      </a:r>
                      <a:r>
                        <a:rPr kumimoji="1" lang="en-US" altLang="ja-JP" sz="2000" dirty="0"/>
                        <a:t> Action </a:t>
                      </a:r>
                      <a:r>
                        <a:rPr kumimoji="1" lang="ja-JP" altLang="en-US" sz="2000" dirty="0"/>
                        <a:t>パートナーズ数</a:t>
                      </a:r>
                    </a:p>
                  </a:txBody>
                  <a:tcPr/>
                </a:tc>
                <a:tc>
                  <a:txBody>
                    <a:bodyPr/>
                    <a:lstStyle/>
                    <a:p>
                      <a:pPr algn="ctr"/>
                      <a:r>
                        <a:rPr kumimoji="1" lang="en-US" altLang="ja-JP" sz="2000" dirty="0"/>
                        <a:t>100</a:t>
                      </a:r>
                      <a:r>
                        <a:rPr kumimoji="1" lang="ja-JP" altLang="en-US" sz="2000" dirty="0"/>
                        <a:t>団体</a:t>
                      </a:r>
                    </a:p>
                  </a:txBody>
                  <a:tcPr/>
                </a:tc>
                <a:tc>
                  <a:txBody>
                    <a:bodyPr/>
                    <a:lstStyle/>
                    <a:p>
                      <a:pPr algn="ctr"/>
                      <a:r>
                        <a:rPr kumimoji="1" lang="en-US" altLang="ja-JP" sz="2000" dirty="0"/>
                        <a:t>34</a:t>
                      </a:r>
                      <a:r>
                        <a:rPr kumimoji="1" lang="ja-JP" altLang="en-US" sz="2000" dirty="0"/>
                        <a:t>団体</a:t>
                      </a:r>
                    </a:p>
                  </a:txBody>
                  <a:tcPr/>
                </a:tc>
                <a:extLst>
                  <a:ext uri="{0D108BD9-81ED-4DB2-BD59-A6C34878D82A}">
                    <a16:rowId xmlns:a16="http://schemas.microsoft.com/office/drawing/2014/main" val="2640422028"/>
                  </a:ext>
                </a:extLst>
              </a:tr>
              <a:tr h="228347">
                <a:tc>
                  <a:txBody>
                    <a:bodyPr/>
                    <a:lstStyle/>
                    <a:p>
                      <a:pPr algn="ctr"/>
                      <a:r>
                        <a:rPr kumimoji="1" lang="en-US" altLang="ja-JP" sz="2000" dirty="0"/>
                        <a:t>Osaka </a:t>
                      </a:r>
                      <a:r>
                        <a:rPr kumimoji="1" lang="en-US" altLang="ja-JP" sz="2000" dirty="0" err="1"/>
                        <a:t>AGreen</a:t>
                      </a:r>
                      <a:r>
                        <a:rPr kumimoji="1" lang="en-US" altLang="ja-JP" sz="2000" dirty="0"/>
                        <a:t> Action </a:t>
                      </a:r>
                      <a:r>
                        <a:rPr kumimoji="1" lang="ja-JP" altLang="en-US" sz="2000" dirty="0"/>
                        <a:t>実施箇所数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300</a:t>
                      </a:r>
                      <a:r>
                        <a:rPr kumimoji="1" lang="ja-JP" altLang="en-US" sz="2000" dirty="0"/>
                        <a:t>箇所</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212</a:t>
                      </a:r>
                      <a:r>
                        <a:rPr kumimoji="1" lang="ja-JP" altLang="en-US" sz="2000" dirty="0"/>
                        <a:t>箇所</a:t>
                      </a:r>
                    </a:p>
                  </a:txBody>
                  <a:tcPr/>
                </a:tc>
                <a:extLst>
                  <a:ext uri="{0D108BD9-81ED-4DB2-BD59-A6C34878D82A}">
                    <a16:rowId xmlns:a16="http://schemas.microsoft.com/office/drawing/2014/main" val="1501376827"/>
                  </a:ext>
                </a:extLst>
              </a:tr>
            </a:tbl>
          </a:graphicData>
        </a:graphic>
      </p:graphicFrame>
      <p:pic>
        <p:nvPicPr>
          <p:cNvPr id="21" name="図 20">
            <a:extLst>
              <a:ext uri="{FF2B5EF4-FFF2-40B4-BE49-F238E27FC236}">
                <a16:creationId xmlns:a16="http://schemas.microsoft.com/office/drawing/2014/main" id="{27AFF3B4-6BAB-446B-8E35-B32960FE01CA}"/>
              </a:ext>
            </a:extLst>
          </p:cNvPr>
          <p:cNvPicPr>
            <a:picLocks noChangeAspect="1"/>
          </p:cNvPicPr>
          <p:nvPr/>
        </p:nvPicPr>
        <p:blipFill>
          <a:blip r:embed="rId2"/>
          <a:stretch>
            <a:fillRect/>
          </a:stretch>
        </p:blipFill>
        <p:spPr>
          <a:xfrm>
            <a:off x="9994721" y="4932533"/>
            <a:ext cx="1590695" cy="1403314"/>
          </a:xfrm>
          <a:prstGeom prst="rect">
            <a:avLst/>
          </a:prstGeom>
          <a:ln>
            <a:noFill/>
          </a:ln>
        </p:spPr>
      </p:pic>
      <p:pic>
        <p:nvPicPr>
          <p:cNvPr id="22" name="図 21">
            <a:extLst>
              <a:ext uri="{FF2B5EF4-FFF2-40B4-BE49-F238E27FC236}">
                <a16:creationId xmlns:a16="http://schemas.microsoft.com/office/drawing/2014/main" id="{23B82734-159A-480D-B23F-D55E4E5AA7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01498" y="4704076"/>
            <a:ext cx="927899" cy="665801"/>
          </a:xfrm>
          <a:prstGeom prst="rect">
            <a:avLst/>
          </a:prstGeom>
          <a:ln>
            <a:noFill/>
          </a:ln>
        </p:spPr>
      </p:pic>
      <p:sp>
        <p:nvSpPr>
          <p:cNvPr id="23" name="テキスト ボックス 22">
            <a:extLst>
              <a:ext uri="{FF2B5EF4-FFF2-40B4-BE49-F238E27FC236}">
                <a16:creationId xmlns:a16="http://schemas.microsoft.com/office/drawing/2014/main" id="{E37EC1A5-4865-4B5E-9D34-C8C72F8964A2}"/>
              </a:ext>
            </a:extLst>
          </p:cNvPr>
          <p:cNvSpPr txBox="1"/>
          <p:nvPr/>
        </p:nvSpPr>
        <p:spPr>
          <a:xfrm>
            <a:off x="261253" y="4896552"/>
            <a:ext cx="9759937" cy="1631216"/>
          </a:xfrm>
          <a:prstGeom prst="rect">
            <a:avLst/>
          </a:prstGeom>
          <a:noFill/>
        </p:spPr>
        <p:txBody>
          <a:bodyPr wrap="square" rtlCol="0">
            <a:spAutoFit/>
          </a:bodyPr>
          <a:lstStyle/>
          <a:p>
            <a:pPr marL="342900" indent="-342900">
              <a:buFont typeface="Wingdings" panose="05000000000000000000" pitchFamily="2" charset="2"/>
              <a:buChar char="Ø"/>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カーボンフットプリント（</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CFP</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）ラベルの</a:t>
            </a:r>
            <a:r>
              <a:rPr kumimoji="1" lang="ja-JP" altLang="en-US" sz="2000" dirty="0">
                <a:solidFill>
                  <a:prstClr val="black"/>
                </a:solidFill>
              </a:rPr>
              <a:t>掲示促進  （府内全</a:t>
            </a:r>
            <a:r>
              <a:rPr kumimoji="1" lang="en-US" altLang="ja-JP" sz="2000" dirty="0">
                <a:solidFill>
                  <a:prstClr val="black"/>
                </a:solidFill>
              </a:rPr>
              <a:t>JA</a:t>
            </a:r>
            <a:r>
              <a:rPr kumimoji="1" lang="ja-JP" altLang="en-US" sz="2000" dirty="0">
                <a:solidFill>
                  <a:prstClr val="black"/>
                </a:solidFill>
              </a:rPr>
              <a:t>直売所：</a:t>
            </a:r>
            <a:r>
              <a:rPr lang="en-US" altLang="ja-JP" sz="2000" dirty="0">
                <a:solidFill>
                  <a:prstClr val="black"/>
                </a:solidFill>
              </a:rPr>
              <a:t>22</a:t>
            </a:r>
            <a:r>
              <a:rPr kumimoji="1" lang="ja-JP" altLang="en-US" sz="2000" dirty="0">
                <a:solidFill>
                  <a:prstClr val="black"/>
                </a:solidFill>
              </a:rPr>
              <a:t>件）</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lvl="0" indent="-342900">
              <a:buFont typeface="Wingdings" panose="05000000000000000000" pitchFamily="2" charset="2"/>
              <a:buChar char="Ø"/>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Osaka </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AGreen</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Action</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a:t>
            </a:r>
            <a:r>
              <a:rPr kumimoji="1" lang="ja-JP" altLang="en-US" sz="2000" dirty="0">
                <a:solidFill>
                  <a:prstClr val="black"/>
                </a:solidFill>
              </a:rPr>
              <a:t>つながる行動やパートナーズの取組</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紹介・呼びかけ</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indent="-342900">
              <a:buFont typeface="Wingdings" panose="05000000000000000000" pitchFamily="2" charset="2"/>
              <a:buChar char="Ø"/>
              <a:defRPr/>
            </a:pPr>
            <a:r>
              <a:rPr kumimoji="1" lang="ja-JP" altLang="en-US" sz="2000" dirty="0">
                <a:solidFill>
                  <a:prstClr val="black"/>
                </a:solidFill>
              </a:rPr>
              <a:t>パートナーズ増加に向けた啓発セミナーの開催</a:t>
            </a:r>
            <a:endParaRPr kumimoji="1" lang="en-US" altLang="ja-JP" sz="2000" dirty="0">
              <a:solidFill>
                <a:prstClr val="black"/>
              </a:solidFill>
            </a:endParaRPr>
          </a:p>
          <a:p>
            <a:pPr marL="342900" lvl="0" indent="-342900">
              <a:buFont typeface="Wingdings" panose="05000000000000000000" pitchFamily="2" charset="2"/>
              <a:buChar char="Ø"/>
              <a:defRPr/>
            </a:pPr>
            <a:r>
              <a:rPr lang="ja-JP" altLang="en-US" sz="2000" dirty="0">
                <a:solidFill>
                  <a:prstClr val="black"/>
                </a:solidFill>
                <a:latin typeface="Calibri" panose="020F0502020204030204"/>
                <a:ea typeface="ＭＳ Ｐゴシック" panose="020B0600070205080204" pitchFamily="50" charset="-128"/>
              </a:rPr>
              <a:t>生産者の技術向上等を目的とした有機農業交流会の開催</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大阪産農産物（有機農産物・エコ農産物を含む）購入呼びかけによる地産地消の推進</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スライド番号プレースホルダー 8">
            <a:extLst>
              <a:ext uri="{FF2B5EF4-FFF2-40B4-BE49-F238E27FC236}">
                <a16:creationId xmlns:a16="http://schemas.microsoft.com/office/drawing/2014/main" id="{76C27DE1-8FF3-4191-AF78-116F413C4C52}"/>
              </a:ext>
            </a:extLst>
          </p:cNvPr>
          <p:cNvSpPr>
            <a:spLocks noGrp="1"/>
          </p:cNvSpPr>
          <p:nvPr>
            <p:ph type="sldNum" sz="quarter" idx="12"/>
          </p:nvPr>
        </p:nvSpPr>
        <p:spPr/>
        <p:txBody>
          <a:bodyPr/>
          <a:lstStyle/>
          <a:p>
            <a:fld id="{C6678B24-D225-48CB-84C5-697AA65AEC0C}"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1B852F76-7BF7-451A-8EA1-B463E9C5DAAF}"/>
              </a:ext>
            </a:extLst>
          </p:cNvPr>
          <p:cNvSpPr txBox="1"/>
          <p:nvPr/>
        </p:nvSpPr>
        <p:spPr>
          <a:xfrm>
            <a:off x="10948670" y="2184826"/>
            <a:ext cx="992957" cy="369332"/>
          </a:xfrm>
          <a:prstGeom prst="rect">
            <a:avLst/>
          </a:prstGeom>
          <a:noFill/>
        </p:spPr>
        <p:txBody>
          <a:bodyPr wrap="square" rtlCol="0">
            <a:spAutoFit/>
          </a:bodyPr>
          <a:lstStyle/>
          <a:p>
            <a:r>
              <a:rPr kumimoji="1" lang="en-US" altLang="ja-JP" b="1" dirty="0">
                <a:solidFill>
                  <a:srgbClr val="FF0000"/>
                </a:solidFill>
              </a:rPr>
              <a:t>【</a:t>
            </a:r>
            <a:r>
              <a:rPr kumimoji="1" lang="ja-JP" altLang="en-US" b="1" dirty="0">
                <a:solidFill>
                  <a:srgbClr val="FF0000"/>
                </a:solidFill>
              </a:rPr>
              <a:t>達成</a:t>
            </a:r>
            <a:r>
              <a:rPr kumimoji="1" lang="en-US" altLang="ja-JP" b="1" dirty="0">
                <a:solidFill>
                  <a:srgbClr val="FF0000"/>
                </a:solidFill>
              </a:rPr>
              <a:t>】</a:t>
            </a:r>
            <a:endParaRPr kumimoji="1" lang="ja-JP" altLang="en-US" b="1" dirty="0">
              <a:solidFill>
                <a:srgbClr val="FF0000"/>
              </a:solidFill>
            </a:endParaRPr>
          </a:p>
        </p:txBody>
      </p:sp>
    </p:spTree>
    <p:extLst>
      <p:ext uri="{BB962C8B-B14F-4D97-AF65-F5344CB8AC3E}">
        <p14:creationId xmlns:p14="http://schemas.microsoft.com/office/powerpoint/2010/main" val="30505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693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（１）　意欲の高い農業者の経営改善支援</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9908324"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◆経営改善内容の分析・今後の取組～販売額増加した担い手～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3844FCA9-417E-449D-AD82-40218B696F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7" name="表 7">
            <a:extLst>
              <a:ext uri="{FF2B5EF4-FFF2-40B4-BE49-F238E27FC236}">
                <a16:creationId xmlns:a16="http://schemas.microsoft.com/office/drawing/2014/main" id="{C2621D97-392E-44AE-B0F5-134D373B6BCC}"/>
              </a:ext>
            </a:extLst>
          </p:cNvPr>
          <p:cNvGraphicFramePr>
            <a:graphicFrameLocks noGrp="1"/>
          </p:cNvGraphicFramePr>
          <p:nvPr>
            <p:extLst>
              <p:ext uri="{D42A27DB-BD31-4B8C-83A1-F6EECF244321}">
                <p14:modId xmlns:p14="http://schemas.microsoft.com/office/powerpoint/2010/main" val="1943666463"/>
              </p:ext>
            </p:extLst>
          </p:nvPr>
        </p:nvGraphicFramePr>
        <p:xfrm>
          <a:off x="103695" y="1637019"/>
          <a:ext cx="11972040" cy="4462911"/>
        </p:xfrm>
        <a:graphic>
          <a:graphicData uri="http://schemas.openxmlformats.org/drawingml/2006/table">
            <a:tbl>
              <a:tblPr firstRow="1" bandRow="1">
                <a:tableStyleId>{5C22544A-7EE6-4342-B048-85BDC9FD1C3A}</a:tableStyleId>
              </a:tblPr>
              <a:tblGrid>
                <a:gridCol w="997323">
                  <a:extLst>
                    <a:ext uri="{9D8B030D-6E8A-4147-A177-3AD203B41FA5}">
                      <a16:colId xmlns:a16="http://schemas.microsoft.com/office/drawing/2014/main" val="3202017980"/>
                    </a:ext>
                  </a:extLst>
                </a:gridCol>
                <a:gridCol w="1975091">
                  <a:extLst>
                    <a:ext uri="{9D8B030D-6E8A-4147-A177-3AD203B41FA5}">
                      <a16:colId xmlns:a16="http://schemas.microsoft.com/office/drawing/2014/main" val="426248557"/>
                    </a:ext>
                  </a:extLst>
                </a:gridCol>
                <a:gridCol w="1153766">
                  <a:extLst>
                    <a:ext uri="{9D8B030D-6E8A-4147-A177-3AD203B41FA5}">
                      <a16:colId xmlns:a16="http://schemas.microsoft.com/office/drawing/2014/main" val="1721184567"/>
                    </a:ext>
                  </a:extLst>
                </a:gridCol>
                <a:gridCol w="1036434">
                  <a:extLst>
                    <a:ext uri="{9D8B030D-6E8A-4147-A177-3AD203B41FA5}">
                      <a16:colId xmlns:a16="http://schemas.microsoft.com/office/drawing/2014/main" val="2924589706"/>
                    </a:ext>
                  </a:extLst>
                </a:gridCol>
                <a:gridCol w="2317311">
                  <a:extLst>
                    <a:ext uri="{9D8B030D-6E8A-4147-A177-3AD203B41FA5}">
                      <a16:colId xmlns:a16="http://schemas.microsoft.com/office/drawing/2014/main" val="3550557108"/>
                    </a:ext>
                  </a:extLst>
                </a:gridCol>
                <a:gridCol w="2474780">
                  <a:extLst>
                    <a:ext uri="{9D8B030D-6E8A-4147-A177-3AD203B41FA5}">
                      <a16:colId xmlns:a16="http://schemas.microsoft.com/office/drawing/2014/main" val="3224524922"/>
                    </a:ext>
                  </a:extLst>
                </a:gridCol>
                <a:gridCol w="2017335">
                  <a:extLst>
                    <a:ext uri="{9D8B030D-6E8A-4147-A177-3AD203B41FA5}">
                      <a16:colId xmlns:a16="http://schemas.microsoft.com/office/drawing/2014/main" val="779011256"/>
                    </a:ext>
                  </a:extLst>
                </a:gridCol>
              </a:tblGrid>
              <a:tr h="363654">
                <a:tc>
                  <a:txBody>
                    <a:bodyPr/>
                    <a:lstStyle/>
                    <a:p>
                      <a:pPr algn="ctr"/>
                      <a:r>
                        <a:rPr kumimoji="1" lang="ja-JP" altLang="en-US" sz="1600" dirty="0">
                          <a:latin typeface="+mn-ea"/>
                          <a:ea typeface="+mn-ea"/>
                        </a:rPr>
                        <a:t>市町村</a:t>
                      </a:r>
                    </a:p>
                  </a:txBody>
                  <a:tcPr anchor="ctr"/>
                </a:tc>
                <a:tc>
                  <a:txBody>
                    <a:bodyPr/>
                    <a:lstStyle/>
                    <a:p>
                      <a:pPr algn="ctr"/>
                      <a:r>
                        <a:rPr kumimoji="1" lang="ja-JP" altLang="en-US" sz="1600" dirty="0">
                          <a:latin typeface="+mn-ea"/>
                          <a:ea typeface="+mn-ea"/>
                        </a:rPr>
                        <a:t>品目</a:t>
                      </a:r>
                    </a:p>
                  </a:txBody>
                  <a:tcPr anchor="ctr"/>
                </a:tc>
                <a:tc>
                  <a:txBody>
                    <a:bodyPr/>
                    <a:lstStyle/>
                    <a:p>
                      <a:pPr algn="ctr"/>
                      <a:r>
                        <a:rPr kumimoji="1" lang="en-US" altLang="ja-JP" sz="1600" dirty="0">
                          <a:latin typeface="+mn-ea"/>
                          <a:ea typeface="+mn-ea"/>
                        </a:rPr>
                        <a:t>R6</a:t>
                      </a:r>
                      <a:r>
                        <a:rPr kumimoji="1" lang="ja-JP" altLang="en-US" sz="1600" dirty="0">
                          <a:latin typeface="+mn-ea"/>
                          <a:ea typeface="+mn-ea"/>
                        </a:rPr>
                        <a:t>増加額</a:t>
                      </a:r>
                      <a:r>
                        <a:rPr kumimoji="1" lang="en-US" altLang="ja-JP" sz="1600" dirty="0">
                          <a:latin typeface="+mn-ea"/>
                          <a:ea typeface="+mn-ea"/>
                        </a:rPr>
                        <a:t>(</a:t>
                      </a:r>
                      <a:r>
                        <a:rPr kumimoji="1" lang="ja-JP" altLang="en-US" sz="1600" dirty="0">
                          <a:latin typeface="+mn-ea"/>
                          <a:ea typeface="+mn-ea"/>
                        </a:rPr>
                        <a:t>万円</a:t>
                      </a:r>
                      <a:r>
                        <a:rPr kumimoji="1" lang="en-US" altLang="ja-JP" sz="1600" dirty="0">
                          <a:latin typeface="+mn-ea"/>
                          <a:ea typeface="+mn-ea"/>
                        </a:rPr>
                        <a:t>)</a:t>
                      </a:r>
                      <a:endParaRPr kumimoji="1" lang="ja-JP" altLang="en-US" sz="1600" dirty="0">
                        <a:latin typeface="+mn-ea"/>
                        <a:ea typeface="+mn-ea"/>
                      </a:endParaRPr>
                    </a:p>
                  </a:txBody>
                  <a:tcPr anchor="ctr"/>
                </a:tc>
                <a:tc>
                  <a:txBody>
                    <a:bodyPr/>
                    <a:lstStyle/>
                    <a:p>
                      <a:pPr algn="ctr"/>
                      <a:r>
                        <a:rPr kumimoji="1" lang="ja-JP" altLang="en-US" sz="1600" dirty="0">
                          <a:latin typeface="+mn-ea"/>
                          <a:ea typeface="+mn-ea"/>
                        </a:rPr>
                        <a:t>増加率</a:t>
                      </a:r>
                      <a:r>
                        <a:rPr kumimoji="1" lang="en-US" altLang="ja-JP" sz="1600" dirty="0">
                          <a:latin typeface="+mn-ea"/>
                          <a:ea typeface="+mn-ea"/>
                        </a:rPr>
                        <a:t>(</a:t>
                      </a:r>
                      <a:r>
                        <a:rPr kumimoji="1" lang="ja-JP" altLang="en-US" sz="1600" dirty="0">
                          <a:latin typeface="+mn-ea"/>
                          <a:ea typeface="+mn-ea"/>
                        </a:rPr>
                        <a:t>％</a:t>
                      </a:r>
                      <a:r>
                        <a:rPr kumimoji="1" lang="en-US" altLang="ja-JP" sz="1600" dirty="0">
                          <a:latin typeface="+mn-ea"/>
                          <a:ea typeface="+mn-ea"/>
                        </a:rPr>
                        <a:t>)</a:t>
                      </a:r>
                      <a:endParaRPr kumimoji="1" lang="ja-JP" altLang="en-US" sz="1600" dirty="0">
                        <a:latin typeface="+mn-ea"/>
                        <a:ea typeface="+mn-ea"/>
                      </a:endParaRPr>
                    </a:p>
                  </a:txBody>
                  <a:tcPr anchor="ctr"/>
                </a:tc>
                <a:tc>
                  <a:txBody>
                    <a:bodyPr/>
                    <a:lstStyle/>
                    <a:p>
                      <a:pPr algn="ctr"/>
                      <a:r>
                        <a:rPr kumimoji="1" lang="ja-JP" altLang="en-US" sz="1600" dirty="0">
                          <a:latin typeface="+mn-ea"/>
                          <a:ea typeface="+mn-ea"/>
                        </a:rPr>
                        <a:t>販売額増加要因</a:t>
                      </a:r>
                    </a:p>
                  </a:txBody>
                  <a:tcPr anchor="ctr"/>
                </a:tc>
                <a:tc>
                  <a:txBody>
                    <a:bodyPr/>
                    <a:lstStyle/>
                    <a:p>
                      <a:pPr algn="ctr"/>
                      <a:r>
                        <a:rPr kumimoji="1" lang="ja-JP" altLang="en-US" sz="1600" dirty="0">
                          <a:latin typeface="+mn-ea"/>
                          <a:ea typeface="+mn-ea"/>
                        </a:rPr>
                        <a:t>指導内容</a:t>
                      </a:r>
                    </a:p>
                  </a:txBody>
                  <a:tcPr anchor="ctr"/>
                </a:tc>
                <a:tc>
                  <a:txBody>
                    <a:bodyPr/>
                    <a:lstStyle/>
                    <a:p>
                      <a:pPr algn="ctr"/>
                      <a:r>
                        <a:rPr kumimoji="1" lang="ja-JP" altLang="en-US" sz="1600" dirty="0">
                          <a:latin typeface="+mn-ea"/>
                          <a:ea typeface="+mn-ea"/>
                        </a:rPr>
                        <a:t>活用事業</a:t>
                      </a:r>
                    </a:p>
                  </a:txBody>
                  <a:tcPr anchor="ctr"/>
                </a:tc>
                <a:extLst>
                  <a:ext uri="{0D108BD9-81ED-4DB2-BD59-A6C34878D82A}">
                    <a16:rowId xmlns:a16="http://schemas.microsoft.com/office/drawing/2014/main" val="3296113015"/>
                  </a:ext>
                </a:extLst>
              </a:tr>
              <a:tr h="503521">
                <a:tc>
                  <a:txBody>
                    <a:bodyPr/>
                    <a:lstStyle/>
                    <a:p>
                      <a:pPr algn="ctr" fontAlgn="ctr"/>
                      <a:r>
                        <a:rPr lang="ja-JP" altLang="en-US" sz="1200" b="0" i="0" u="none" strike="noStrike" dirty="0">
                          <a:solidFill>
                            <a:srgbClr val="000000"/>
                          </a:solidFill>
                          <a:effectLst/>
                          <a:latin typeface="+mn-ea"/>
                          <a:ea typeface="+mn-ea"/>
                        </a:rPr>
                        <a:t>富田林市</a:t>
                      </a:r>
                    </a:p>
                  </a:txBody>
                  <a:tcPr marL="0" marR="0" marT="0" marB="0" anchor="ctr"/>
                </a:tc>
                <a:tc>
                  <a:txBody>
                    <a:bodyPr/>
                    <a:lstStyle/>
                    <a:p>
                      <a:pPr algn="ctr"/>
                      <a:r>
                        <a:rPr kumimoji="1" lang="ja-JP" altLang="en-US" sz="1200" dirty="0">
                          <a:latin typeface="+mn-ea"/>
                          <a:ea typeface="+mn-ea"/>
                        </a:rPr>
                        <a:t>施設野菜（なす・きゅうり）、えびいも</a:t>
                      </a:r>
                    </a:p>
                  </a:txBody>
                  <a:tcPr anchor="ctr"/>
                </a:tc>
                <a:tc>
                  <a:txBody>
                    <a:bodyPr/>
                    <a:lstStyle/>
                    <a:p>
                      <a:pPr algn="ctr"/>
                      <a:r>
                        <a:rPr kumimoji="1" lang="en-US" altLang="ja-JP" sz="1400" dirty="0">
                          <a:latin typeface="+mn-ea"/>
                          <a:ea typeface="+mn-ea"/>
                        </a:rPr>
                        <a:t>3,000</a:t>
                      </a:r>
                    </a:p>
                  </a:txBody>
                  <a:tcPr anchor="ctr"/>
                </a:tc>
                <a:tc>
                  <a:txBody>
                    <a:bodyPr/>
                    <a:lstStyle/>
                    <a:p>
                      <a:pPr algn="ctr"/>
                      <a:r>
                        <a:rPr kumimoji="1" lang="en-US" altLang="ja-JP" sz="1400" dirty="0">
                          <a:latin typeface="+mn-ea"/>
                          <a:ea typeface="+mn-ea"/>
                        </a:rPr>
                        <a:t>200</a:t>
                      </a:r>
                      <a:endParaRPr kumimoji="1" lang="ja-JP" altLang="en-US" sz="1400" dirty="0">
                        <a:latin typeface="+mn-ea"/>
                        <a:ea typeface="+mn-ea"/>
                      </a:endParaRPr>
                    </a:p>
                  </a:txBody>
                  <a:tcPr anchor="ctr"/>
                </a:tc>
                <a:tc>
                  <a:txBody>
                    <a:bodyPr/>
                    <a:lstStyle/>
                    <a:p>
                      <a:pPr algn="ctr"/>
                      <a:r>
                        <a:rPr kumimoji="1" lang="ja-JP" altLang="en-US" sz="1200" b="1" u="sng" dirty="0">
                          <a:latin typeface="+mn-ea"/>
                          <a:ea typeface="+mn-ea"/>
                        </a:rPr>
                        <a:t>規模拡大</a:t>
                      </a:r>
                      <a:endParaRPr kumimoji="1" lang="en-US" altLang="ja-JP" sz="1200" b="1" u="sng"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単価アップ（物価高騰）</a:t>
                      </a:r>
                      <a:endParaRPr kumimoji="1" lang="en-US" altLang="ja-JP" sz="12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規模拡大</a:t>
                      </a:r>
                      <a:endParaRPr kumimoji="1" lang="en-US" altLang="ja-JP" sz="1200"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販路拡大支援</a:t>
                      </a:r>
                      <a:endParaRPr kumimoji="1" lang="en-US" altLang="ja-JP" sz="1200" dirty="0">
                        <a:latin typeface="+mn-ea"/>
                        <a:ea typeface="+mn-ea"/>
                      </a:endParaRPr>
                    </a:p>
                  </a:txBody>
                  <a:tcPr anchor="ctr"/>
                </a:tc>
                <a:tc>
                  <a:txBody>
                    <a:bodyPr/>
                    <a:lstStyle/>
                    <a:p>
                      <a:pPr algn="ctr"/>
                      <a:r>
                        <a:rPr kumimoji="1" lang="ja-JP" altLang="en-US" sz="1200" dirty="0">
                          <a:latin typeface="+mn-ea"/>
                          <a:ea typeface="+mn-ea"/>
                        </a:rPr>
                        <a:t>雇用就農資金</a:t>
                      </a:r>
                      <a:endParaRPr kumimoji="1" lang="en-US" altLang="ja-JP" sz="1200" dirty="0">
                        <a:latin typeface="+mn-ea"/>
                        <a:ea typeface="+mn-ea"/>
                      </a:endParaRPr>
                    </a:p>
                    <a:p>
                      <a:pPr algn="ctr"/>
                      <a:r>
                        <a:rPr kumimoji="1" lang="ja-JP" altLang="en-US" sz="1200" dirty="0">
                          <a:latin typeface="+mn-ea"/>
                          <a:ea typeface="+mn-ea"/>
                        </a:rPr>
                        <a:t>トップセールス農業経営セミナー</a:t>
                      </a:r>
                    </a:p>
                  </a:txBody>
                  <a:tcPr anchor="ctr"/>
                </a:tc>
                <a:extLst>
                  <a:ext uri="{0D108BD9-81ED-4DB2-BD59-A6C34878D82A}">
                    <a16:rowId xmlns:a16="http://schemas.microsoft.com/office/drawing/2014/main" val="41781554"/>
                  </a:ext>
                </a:extLst>
              </a:tr>
              <a:tr h="363654">
                <a:tc>
                  <a:txBody>
                    <a:bodyPr/>
                    <a:lstStyle/>
                    <a:p>
                      <a:pPr algn="ctr" fontAlgn="ctr"/>
                      <a:r>
                        <a:rPr lang="ja-JP" altLang="en-US" sz="1200" b="0" i="0" u="none" strike="noStrike" dirty="0">
                          <a:solidFill>
                            <a:srgbClr val="000000"/>
                          </a:solidFill>
                          <a:effectLst/>
                          <a:latin typeface="+mn-ea"/>
                          <a:ea typeface="+mn-ea"/>
                        </a:rPr>
                        <a:t>河南町</a:t>
                      </a:r>
                    </a:p>
                  </a:txBody>
                  <a:tcPr marL="0" marR="0" marT="0" marB="0" anchor="ctr"/>
                </a:tc>
                <a:tc>
                  <a:txBody>
                    <a:bodyPr/>
                    <a:lstStyle/>
                    <a:p>
                      <a:pPr algn="ctr"/>
                      <a:r>
                        <a:rPr kumimoji="1" lang="ja-JP" altLang="en-US" sz="1200" dirty="0">
                          <a:latin typeface="+mn-ea"/>
                          <a:ea typeface="+mn-ea"/>
                        </a:rPr>
                        <a:t>施設野菜（いちご）</a:t>
                      </a:r>
                    </a:p>
                  </a:txBody>
                  <a:tcPr anchor="ctr"/>
                </a:tc>
                <a:tc>
                  <a:txBody>
                    <a:bodyPr/>
                    <a:lstStyle/>
                    <a:p>
                      <a:pPr algn="ctr"/>
                      <a:r>
                        <a:rPr kumimoji="1" lang="en-US" altLang="ja-JP" sz="1400" dirty="0">
                          <a:latin typeface="+mn-ea"/>
                          <a:ea typeface="+mn-ea"/>
                        </a:rPr>
                        <a:t>400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173</a:t>
                      </a:r>
                      <a:endParaRPr kumimoji="1" lang="ja-JP" altLang="en-US" sz="1400" dirty="0">
                        <a:latin typeface="+mn-ea"/>
                        <a:ea typeface="+mn-ea"/>
                      </a:endParaRPr>
                    </a:p>
                  </a:txBody>
                  <a:tcPr anchor="ctr"/>
                </a:tc>
                <a:tc>
                  <a:txBody>
                    <a:bodyPr/>
                    <a:lstStyle/>
                    <a:p>
                      <a:pPr algn="ctr"/>
                      <a:r>
                        <a:rPr kumimoji="1" lang="ja-JP" altLang="en-US" sz="1200" b="1" u="sng" dirty="0">
                          <a:latin typeface="+mn-ea"/>
                          <a:ea typeface="+mn-ea"/>
                        </a:rPr>
                        <a:t>規模拡大</a:t>
                      </a:r>
                      <a:endParaRPr kumimoji="1" lang="en-US" altLang="ja-JP" sz="1200" b="1" u="sng" dirty="0">
                        <a:latin typeface="+mn-ea"/>
                        <a:ea typeface="+mn-ea"/>
                      </a:endParaRPr>
                    </a:p>
                    <a:p>
                      <a:pPr algn="ctr"/>
                      <a:r>
                        <a:rPr kumimoji="1" lang="ja-JP" altLang="en-US" sz="1200" dirty="0">
                          <a:latin typeface="+mn-ea"/>
                          <a:ea typeface="+mn-ea"/>
                        </a:rPr>
                        <a:t>単価アップ（有利販売）</a:t>
                      </a:r>
                      <a:endParaRPr kumimoji="1" lang="en-US" altLang="ja-JP" sz="1200" dirty="0">
                        <a:latin typeface="+mn-ea"/>
                        <a:ea typeface="+mn-ea"/>
                      </a:endParaRPr>
                    </a:p>
                  </a:txBody>
                  <a:tcPr anchor="ctr"/>
                </a:tc>
                <a:tc>
                  <a:txBody>
                    <a:bodyPr/>
                    <a:lstStyle/>
                    <a:p>
                      <a:pPr algn="ctr"/>
                      <a:r>
                        <a:rPr kumimoji="1" lang="ja-JP" altLang="en-US" sz="1200" dirty="0">
                          <a:latin typeface="+mn-ea"/>
                          <a:ea typeface="+mn-ea"/>
                        </a:rPr>
                        <a:t>栽培指導</a:t>
                      </a:r>
                      <a:endParaRPr kumimoji="1" lang="en-US" altLang="ja-JP" sz="1200" dirty="0">
                        <a:latin typeface="+mn-ea"/>
                        <a:ea typeface="+mn-ea"/>
                      </a:endParaRPr>
                    </a:p>
                  </a:txBody>
                  <a:tcPr anchor="ctr"/>
                </a:tc>
                <a:tc>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944917401"/>
                  </a:ext>
                </a:extLst>
              </a:tr>
              <a:tr h="643388">
                <a:tc>
                  <a:txBody>
                    <a:bodyPr/>
                    <a:lstStyle/>
                    <a:p>
                      <a:pPr algn="ctr" fontAlgn="ctr"/>
                      <a:r>
                        <a:rPr lang="ja-JP" altLang="en-US" sz="1200" b="0" i="0" u="none" strike="noStrike" dirty="0">
                          <a:solidFill>
                            <a:srgbClr val="000000"/>
                          </a:solidFill>
                          <a:effectLst/>
                          <a:latin typeface="+mn-ea"/>
                          <a:ea typeface="+mn-ea"/>
                        </a:rPr>
                        <a:t>羽曳野市</a:t>
                      </a:r>
                    </a:p>
                  </a:txBody>
                  <a:tcPr marL="0" marR="0" marT="0" marB="0" anchor="ctr"/>
                </a:tc>
                <a:tc>
                  <a:txBody>
                    <a:bodyPr/>
                    <a:lstStyle/>
                    <a:p>
                      <a:pPr algn="ctr"/>
                      <a:r>
                        <a:rPr kumimoji="1" lang="ja-JP" altLang="en-US" sz="1200" dirty="0">
                          <a:latin typeface="+mn-ea"/>
                          <a:ea typeface="+mn-ea"/>
                        </a:rPr>
                        <a:t>果樹（ぶどう）</a:t>
                      </a:r>
                    </a:p>
                  </a:txBody>
                  <a:tcPr anchor="ctr"/>
                </a:tc>
                <a:tc>
                  <a:txBody>
                    <a:bodyPr/>
                    <a:lstStyle/>
                    <a:p>
                      <a:pPr algn="ctr"/>
                      <a:r>
                        <a:rPr kumimoji="1" lang="en-US" altLang="ja-JP" sz="1400" dirty="0">
                          <a:latin typeface="+mn-ea"/>
                          <a:ea typeface="+mn-ea"/>
                        </a:rPr>
                        <a:t>1,000</a:t>
                      </a:r>
                    </a:p>
                  </a:txBody>
                  <a:tcPr anchor="ctr"/>
                </a:tc>
                <a:tc>
                  <a:txBody>
                    <a:bodyPr/>
                    <a:lstStyle/>
                    <a:p>
                      <a:pPr algn="ctr"/>
                      <a:r>
                        <a:rPr kumimoji="1" lang="en-US" altLang="ja-JP" sz="1400" dirty="0">
                          <a:latin typeface="+mn-ea"/>
                          <a:ea typeface="+mn-ea"/>
                        </a:rPr>
                        <a:t>150</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u="sng" dirty="0">
                          <a:latin typeface="+mn-ea"/>
                          <a:ea typeface="+mn-ea"/>
                        </a:rPr>
                        <a:t>規模拡大</a:t>
                      </a:r>
                      <a:endParaRPr kumimoji="1" lang="en-US" altLang="ja-JP" sz="1200" b="1" u="sng"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latin typeface="+mn-ea"/>
                          <a:ea typeface="+mn-ea"/>
                        </a:rPr>
                        <a:t>省力化支援</a:t>
                      </a:r>
                      <a:endParaRPr kumimoji="1" lang="en-US" altLang="ja-JP" sz="1200" b="0" u="none"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latin typeface="+mn-ea"/>
                          <a:ea typeface="+mn-ea"/>
                        </a:rPr>
                        <a:t>雇用支援</a:t>
                      </a:r>
                      <a:endParaRPr kumimoji="1" lang="en-US" altLang="ja-JP" sz="1200" b="0" u="none" dirty="0">
                        <a:latin typeface="+mn-ea"/>
                        <a:ea typeface="+mn-ea"/>
                      </a:endParaRPr>
                    </a:p>
                  </a:txBody>
                  <a:tcPr anchor="ctr"/>
                </a:tc>
                <a:tc>
                  <a:txBody>
                    <a:bodyPr/>
                    <a:lstStyle/>
                    <a:p>
                      <a:pPr algn="ctr"/>
                      <a:r>
                        <a:rPr kumimoji="1" lang="ja-JP" altLang="en-US" sz="1200" dirty="0">
                          <a:latin typeface="+mn-ea"/>
                          <a:ea typeface="+mn-ea"/>
                        </a:rPr>
                        <a:t>コンサル事業</a:t>
                      </a:r>
                      <a:endParaRPr kumimoji="1" lang="en-US" altLang="ja-JP" sz="1200" dirty="0">
                        <a:latin typeface="+mn-ea"/>
                        <a:ea typeface="+mn-ea"/>
                      </a:endParaRPr>
                    </a:p>
                    <a:p>
                      <a:pPr algn="ctr"/>
                      <a:r>
                        <a:rPr kumimoji="1" lang="ja-JP" altLang="en-US" sz="1200" dirty="0">
                          <a:latin typeface="+mn-ea"/>
                          <a:ea typeface="+mn-ea"/>
                        </a:rPr>
                        <a:t>大阪版認定農業者支援事業</a:t>
                      </a:r>
                      <a:endParaRPr kumimoji="1" lang="en-US" altLang="ja-JP" sz="1200" dirty="0">
                        <a:latin typeface="+mn-ea"/>
                        <a:ea typeface="+mn-ea"/>
                      </a:endParaRPr>
                    </a:p>
                    <a:p>
                      <a:pPr algn="ctr"/>
                      <a:r>
                        <a:rPr kumimoji="1" lang="ja-JP" altLang="en-US" sz="1200" dirty="0">
                          <a:latin typeface="+mn-ea"/>
                          <a:ea typeface="+mn-ea"/>
                        </a:rPr>
                        <a:t>雇用就農資金</a:t>
                      </a:r>
                    </a:p>
                  </a:txBody>
                  <a:tcPr anchor="ctr"/>
                </a:tc>
                <a:extLst>
                  <a:ext uri="{0D108BD9-81ED-4DB2-BD59-A6C34878D82A}">
                    <a16:rowId xmlns:a16="http://schemas.microsoft.com/office/drawing/2014/main" val="2298305945"/>
                  </a:ext>
                </a:extLst>
              </a:tr>
              <a:tr h="503521">
                <a:tc>
                  <a:txBody>
                    <a:bodyPr/>
                    <a:lstStyle/>
                    <a:p>
                      <a:pPr algn="ctr" fontAlgn="ctr"/>
                      <a:r>
                        <a:rPr lang="ja-JP" altLang="en-US" sz="1200" b="0" i="0" u="none" strike="noStrike" dirty="0">
                          <a:solidFill>
                            <a:srgbClr val="000000"/>
                          </a:solidFill>
                          <a:effectLst/>
                          <a:latin typeface="+mn-ea"/>
                          <a:ea typeface="+mn-ea"/>
                        </a:rPr>
                        <a:t>堺市</a:t>
                      </a:r>
                    </a:p>
                  </a:txBody>
                  <a:tcPr marL="0" marR="0" marT="0" marB="0" anchor="ctr"/>
                </a:tc>
                <a:tc>
                  <a:txBody>
                    <a:bodyPr/>
                    <a:lstStyle/>
                    <a:p>
                      <a:pPr algn="ctr"/>
                      <a:r>
                        <a:rPr kumimoji="1" lang="ja-JP" altLang="en-US" sz="1200" dirty="0">
                          <a:latin typeface="+mn-ea"/>
                          <a:ea typeface="+mn-ea"/>
                        </a:rPr>
                        <a:t>露地</a:t>
                      </a:r>
                      <a:r>
                        <a:rPr kumimoji="1" lang="en-US" altLang="ja-JP" sz="1200" dirty="0">
                          <a:latin typeface="+mn-ea"/>
                          <a:ea typeface="+mn-ea"/>
                        </a:rPr>
                        <a:t>+</a:t>
                      </a:r>
                      <a:r>
                        <a:rPr kumimoji="1" lang="ja-JP" altLang="en-US" sz="1200" dirty="0">
                          <a:latin typeface="+mn-ea"/>
                          <a:ea typeface="+mn-ea"/>
                        </a:rPr>
                        <a:t>施設野菜（葉ねぎ、</a:t>
                      </a:r>
                      <a:endParaRPr kumimoji="1" lang="en-US" altLang="ja-JP" sz="1200" dirty="0">
                        <a:latin typeface="+mn-ea"/>
                        <a:ea typeface="+mn-ea"/>
                      </a:endParaRPr>
                    </a:p>
                    <a:p>
                      <a:pPr algn="ctr"/>
                      <a:r>
                        <a:rPr kumimoji="1" lang="ja-JP" altLang="en-US" sz="1200" dirty="0">
                          <a:latin typeface="+mn-ea"/>
                          <a:ea typeface="+mn-ea"/>
                        </a:rPr>
                        <a:t>さつまいも等）</a:t>
                      </a:r>
                    </a:p>
                  </a:txBody>
                  <a:tcPr anchor="ctr"/>
                </a:tc>
                <a:tc>
                  <a:txBody>
                    <a:bodyPr/>
                    <a:lstStyle/>
                    <a:p>
                      <a:pPr algn="ctr"/>
                      <a:r>
                        <a:rPr kumimoji="1" lang="en-US" altLang="ja-JP" sz="1400" dirty="0">
                          <a:latin typeface="+mn-ea"/>
                          <a:ea typeface="+mn-ea"/>
                        </a:rPr>
                        <a:t>350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240</a:t>
                      </a:r>
                      <a:endParaRPr kumimoji="1" lang="ja-JP" altLang="en-US" sz="1400" dirty="0">
                        <a:latin typeface="+mn-ea"/>
                        <a:ea typeface="+mn-ea"/>
                      </a:endParaRPr>
                    </a:p>
                  </a:txBody>
                  <a:tcPr anchor="ctr"/>
                </a:tc>
                <a:tc>
                  <a:txBody>
                    <a:bodyPr/>
                    <a:lstStyle/>
                    <a:p>
                      <a:pPr algn="ctr"/>
                      <a:r>
                        <a:rPr kumimoji="1" lang="ja-JP" altLang="en-US" sz="1200" dirty="0">
                          <a:latin typeface="+mn-ea"/>
                          <a:ea typeface="+mn-ea"/>
                        </a:rPr>
                        <a:t>単価アップ（物価高騰）</a:t>
                      </a:r>
                    </a:p>
                  </a:txBody>
                  <a:tcPr anchor="ctr"/>
                </a:tc>
                <a:tc>
                  <a:txBody>
                    <a:bodyPr/>
                    <a:lstStyle/>
                    <a:p>
                      <a:pPr algn="ctr"/>
                      <a:r>
                        <a:rPr kumimoji="1" lang="ja-JP" altLang="en-US" sz="1200" dirty="0">
                          <a:latin typeface="+mn-ea"/>
                          <a:ea typeface="+mn-ea"/>
                        </a:rPr>
                        <a:t>栽培指導</a:t>
                      </a:r>
                      <a:endParaRPr kumimoji="1" lang="en-US" altLang="ja-JP" sz="1200" dirty="0">
                        <a:latin typeface="+mn-ea"/>
                        <a:ea typeface="+mn-ea"/>
                      </a:endParaRPr>
                    </a:p>
                  </a:txBody>
                  <a:tcPr anchor="ctr"/>
                </a:tc>
                <a:tc>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3850903221"/>
                  </a:ext>
                </a:extLst>
              </a:tr>
              <a:tr h="249441">
                <a:tc>
                  <a:txBody>
                    <a:bodyPr/>
                    <a:lstStyle/>
                    <a:p>
                      <a:pPr algn="ctr" fontAlgn="ctr"/>
                      <a:r>
                        <a:rPr lang="ja-JP" altLang="en-US" sz="1200" b="0" i="0" u="none" strike="noStrike" dirty="0">
                          <a:solidFill>
                            <a:srgbClr val="000000"/>
                          </a:solidFill>
                          <a:effectLst/>
                          <a:latin typeface="+mn-ea"/>
                          <a:ea typeface="+mn-ea"/>
                        </a:rPr>
                        <a:t>和泉市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施設いちご</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400 </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272</a:t>
                      </a:r>
                    </a:p>
                  </a:txBody>
                  <a:tcPr marL="0" marR="0" marT="0" marB="0" anchor="ctr"/>
                </a:tc>
                <a:tc>
                  <a:txBody>
                    <a:bodyPr/>
                    <a:lstStyle/>
                    <a:p>
                      <a:pPr algn="ctr"/>
                      <a:r>
                        <a:rPr kumimoji="1" lang="ja-JP" altLang="en-US" sz="1200" dirty="0">
                          <a:latin typeface="+mn-ea"/>
                          <a:ea typeface="+mn-ea"/>
                        </a:rPr>
                        <a:t>反収アップ（生産技術向上）</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経営改善計画策定</a:t>
                      </a:r>
                      <a:endParaRPr kumimoji="1" lang="en-US" altLang="ja-JP" sz="12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コンサル事業</a:t>
                      </a:r>
                    </a:p>
                  </a:txBody>
                  <a:tcPr anchor="ctr"/>
                </a:tc>
                <a:extLst>
                  <a:ext uri="{0D108BD9-81ED-4DB2-BD59-A6C34878D82A}">
                    <a16:rowId xmlns:a16="http://schemas.microsoft.com/office/drawing/2014/main" val="1392838948"/>
                  </a:ext>
                </a:extLst>
              </a:tr>
              <a:tr h="223787">
                <a:tc>
                  <a:txBody>
                    <a:bodyPr/>
                    <a:lstStyle/>
                    <a:p>
                      <a:pPr algn="ctr" fontAlgn="ctr"/>
                      <a:r>
                        <a:rPr lang="ja-JP" altLang="en-US" sz="1200" b="0" i="0" u="none" strike="noStrike" dirty="0">
                          <a:solidFill>
                            <a:srgbClr val="000000"/>
                          </a:solidFill>
                          <a:effectLst/>
                          <a:latin typeface="+mn-ea"/>
                          <a:ea typeface="+mn-ea"/>
                        </a:rPr>
                        <a:t>和泉市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野菜</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200 </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167</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反収アップ（生産技術向上）</a:t>
                      </a:r>
                    </a:p>
                  </a:txBody>
                  <a:tcPr anchor="ctr"/>
                </a:tc>
                <a:tc>
                  <a:txBody>
                    <a:bodyPr/>
                    <a:lstStyle/>
                    <a:p>
                      <a:pPr algn="ctr"/>
                      <a:r>
                        <a:rPr kumimoji="1" lang="ja-JP" altLang="en-US" sz="1200" dirty="0">
                          <a:latin typeface="+mn-ea"/>
                          <a:ea typeface="+mn-ea"/>
                        </a:rPr>
                        <a:t>栽培指導</a:t>
                      </a:r>
                    </a:p>
                  </a:txBody>
                  <a:tcPr anchor="ctr"/>
                </a:tc>
                <a:tc>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3117016675"/>
                  </a:ext>
                </a:extLst>
              </a:tr>
              <a:tr h="363654">
                <a:tc>
                  <a:txBody>
                    <a:bodyPr/>
                    <a:lstStyle/>
                    <a:p>
                      <a:pPr algn="ctr" fontAlgn="ctr"/>
                      <a:r>
                        <a:rPr lang="ja-JP" altLang="en-US" sz="1200" b="0" i="0" u="none" strike="noStrike" dirty="0">
                          <a:solidFill>
                            <a:srgbClr val="000000"/>
                          </a:solidFill>
                          <a:effectLst/>
                          <a:latin typeface="+mn-ea"/>
                          <a:ea typeface="+mn-ea"/>
                        </a:rPr>
                        <a:t>泉佐野市</a:t>
                      </a:r>
                      <a:endParaRPr lang="en-US" altLang="ja-JP" sz="1200" b="0" i="0" u="none" strike="noStrike" dirty="0">
                        <a:solidFill>
                          <a:srgbClr val="000000"/>
                        </a:solidFill>
                        <a:effectLst/>
                        <a:latin typeface="+mn-ea"/>
                        <a:ea typeface="+mn-ea"/>
                      </a:endParaRPr>
                    </a:p>
                  </a:txBody>
                  <a:tcPr marL="0" marR="0" marT="0" marB="0" anchor="ctr"/>
                </a:tc>
                <a:tc>
                  <a:txBody>
                    <a:bodyPr/>
                    <a:lstStyle/>
                    <a:p>
                      <a:pPr algn="ctr"/>
                      <a:r>
                        <a:rPr kumimoji="1" lang="ja-JP" altLang="en-US" sz="1200" dirty="0">
                          <a:latin typeface="+mn-ea"/>
                          <a:ea typeface="+mn-ea"/>
                        </a:rPr>
                        <a:t>作業受託</a:t>
                      </a:r>
                    </a:p>
                  </a:txBody>
                  <a:tcPr anchor="ctr"/>
                </a:tc>
                <a:tc>
                  <a:txBody>
                    <a:bodyPr/>
                    <a:lstStyle/>
                    <a:p>
                      <a:pPr algn="ctr"/>
                      <a:r>
                        <a:rPr kumimoji="1" lang="en-US" altLang="ja-JP" sz="1400" dirty="0">
                          <a:latin typeface="+mn-ea"/>
                          <a:ea typeface="+mn-ea"/>
                        </a:rPr>
                        <a:t>9,500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272</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u="sng" dirty="0">
                          <a:latin typeface="+mn-ea"/>
                          <a:ea typeface="+mn-ea"/>
                        </a:rPr>
                        <a:t>規模拡大</a:t>
                      </a:r>
                      <a:endParaRPr kumimoji="1" lang="en-US" altLang="ja-JP" sz="1200" b="1" u="sng"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latin typeface="+mn-ea"/>
                          <a:ea typeface="+mn-ea"/>
                        </a:rPr>
                        <a:t>生産効率増に向けた実証</a:t>
                      </a:r>
                      <a:endParaRPr kumimoji="1" lang="en-US" altLang="ja-JP" sz="1200" b="0" u="none" dirty="0">
                        <a:latin typeface="+mn-ea"/>
                        <a:ea typeface="+mn-ea"/>
                      </a:endParaRPr>
                    </a:p>
                  </a:txBody>
                  <a:tcPr anchor="ctr"/>
                </a:tc>
                <a:tc>
                  <a:txBody>
                    <a:bodyPr/>
                    <a:lstStyle/>
                    <a:p>
                      <a:pPr algn="ctr"/>
                      <a:r>
                        <a:rPr kumimoji="1" lang="ja-JP" altLang="en-US" sz="1200" dirty="0">
                          <a:latin typeface="+mn-ea"/>
                          <a:ea typeface="+mn-ea"/>
                        </a:rPr>
                        <a:t>雇用就農資金</a:t>
                      </a:r>
                    </a:p>
                  </a:txBody>
                  <a:tcPr anchor="ctr"/>
                </a:tc>
                <a:extLst>
                  <a:ext uri="{0D108BD9-81ED-4DB2-BD59-A6C34878D82A}">
                    <a16:rowId xmlns:a16="http://schemas.microsoft.com/office/drawing/2014/main" val="2295635397"/>
                  </a:ext>
                </a:extLst>
              </a:tr>
              <a:tr h="363654">
                <a:tc>
                  <a:txBody>
                    <a:bodyPr/>
                    <a:lstStyle/>
                    <a:p>
                      <a:pPr algn="ctr" fontAlgn="ctr"/>
                      <a:r>
                        <a:rPr lang="ja-JP" altLang="en-US" sz="1200" b="0" i="0" u="none" strike="noStrike">
                          <a:solidFill>
                            <a:srgbClr val="000000"/>
                          </a:solidFill>
                          <a:effectLst/>
                          <a:latin typeface="+mn-ea"/>
                          <a:ea typeface="+mn-ea"/>
                        </a:rPr>
                        <a:t>泉佐野市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露地野菜</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400 </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200</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u="sng" dirty="0">
                          <a:latin typeface="+mn-ea"/>
                          <a:ea typeface="+mn-ea"/>
                        </a:rPr>
                        <a:t>規模拡大</a:t>
                      </a:r>
                      <a:endParaRPr kumimoji="1" lang="en-US" altLang="ja-JP" sz="1200" b="1" u="sng"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latin typeface="+mn-ea"/>
                          <a:ea typeface="+mn-ea"/>
                        </a:rPr>
                        <a:t>経営安定に向けたアドバイス</a:t>
                      </a:r>
                      <a:endParaRPr kumimoji="1" lang="en-US" altLang="ja-JP" sz="1200" b="0" u="none" dirty="0">
                        <a:latin typeface="+mn-ea"/>
                        <a:ea typeface="+mn-ea"/>
                      </a:endParaRPr>
                    </a:p>
                  </a:txBody>
                  <a:tcPr anchor="ctr"/>
                </a:tc>
                <a:tc>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2296459101"/>
                  </a:ext>
                </a:extLst>
              </a:tr>
              <a:tr h="363654">
                <a:tc>
                  <a:txBody>
                    <a:bodyPr/>
                    <a:lstStyle/>
                    <a:p>
                      <a:pPr algn="ctr" fontAlgn="ctr"/>
                      <a:r>
                        <a:rPr lang="ja-JP" altLang="en-US" sz="1200" b="0" i="0" u="none" strike="noStrike" dirty="0">
                          <a:solidFill>
                            <a:srgbClr val="000000"/>
                          </a:solidFill>
                          <a:effectLst/>
                          <a:latin typeface="+mn-ea"/>
                          <a:ea typeface="+mn-ea"/>
                        </a:rPr>
                        <a:t>泉佐野市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カットねぎ</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1,000 </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167</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u="sng" dirty="0">
                          <a:latin typeface="+mn-ea"/>
                          <a:ea typeface="+mn-ea"/>
                        </a:rPr>
                        <a:t>規模拡大</a:t>
                      </a:r>
                      <a:endParaRPr kumimoji="1" lang="en-US" altLang="ja-JP" sz="1200" b="1" u="sng"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latin typeface="+mn-ea"/>
                          <a:ea typeface="+mn-ea"/>
                        </a:rPr>
                        <a:t>プロジェクト活動（収量増）支援</a:t>
                      </a:r>
                      <a:endParaRPr kumimoji="1" lang="en-US" altLang="ja-JP" sz="1200" b="0" u="none" dirty="0">
                        <a:latin typeface="+mn-ea"/>
                        <a:ea typeface="+mn-ea"/>
                      </a:endParaRPr>
                    </a:p>
                  </a:txBody>
                  <a:tcPr anchor="ctr"/>
                </a:tc>
                <a:tc>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444376729"/>
                  </a:ext>
                </a:extLst>
              </a:tr>
            </a:tbl>
          </a:graphicData>
        </a:graphic>
      </p:graphicFrame>
      <p:sp>
        <p:nvSpPr>
          <p:cNvPr id="8" name="テキスト ボックス 7">
            <a:extLst>
              <a:ext uri="{FF2B5EF4-FFF2-40B4-BE49-F238E27FC236}">
                <a16:creationId xmlns:a16="http://schemas.microsoft.com/office/drawing/2014/main" id="{BEFF2BFB-3B48-476C-893F-A2D5F4756828}"/>
              </a:ext>
            </a:extLst>
          </p:cNvPr>
          <p:cNvSpPr txBox="1"/>
          <p:nvPr/>
        </p:nvSpPr>
        <p:spPr>
          <a:xfrm>
            <a:off x="103694" y="6142581"/>
            <a:ext cx="11972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経営強化農業者の販売額増加率上位９名の増加要因を分析したところ、</a:t>
            </a:r>
            <a:r>
              <a:rPr kumimoji="1" lang="ja-JP" altLang="en-US"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９名中６名が規模拡大により販売額が増加</a:t>
            </a:r>
            <a:endPar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84298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21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くらし</a:t>
            </a:r>
            <a:r>
              <a:rPr kumimoji="1" lang="en-US" altLang="ja-JP" sz="2800" dirty="0">
                <a:solidFill>
                  <a:schemeClr val="tx1"/>
                </a:solidFill>
              </a:rPr>
              <a:t>】</a:t>
            </a:r>
            <a:r>
              <a:rPr kumimoji="1" lang="ja-JP" altLang="en-US" sz="2800" dirty="0">
                <a:solidFill>
                  <a:schemeClr val="tx1"/>
                </a:solidFill>
              </a:rPr>
              <a:t>　豊かな食や農に接する機会の充実</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8731915" cy="523220"/>
          </a:xfrm>
          <a:prstGeom prst="rect">
            <a:avLst/>
          </a:prstGeom>
          <a:noFill/>
        </p:spPr>
        <p:txBody>
          <a:bodyPr wrap="square" rtlCol="0">
            <a:spAutoFit/>
          </a:bodyPr>
          <a:lstStyle/>
          <a:p>
            <a:r>
              <a:rPr kumimoji="1" lang="ja-JP" altLang="en-US" sz="2800" dirty="0"/>
              <a:t>（３）　脱炭素社会に貢献する農業生産　</a:t>
            </a:r>
            <a:r>
              <a:rPr kumimoji="1" lang="en-US" altLang="ja-JP" sz="2800" dirty="0"/>
              <a:t>【</a:t>
            </a:r>
            <a:r>
              <a:rPr kumimoji="1" lang="ja-JP" altLang="en-US" sz="2800" dirty="0"/>
              <a:t>参考</a:t>
            </a:r>
            <a:r>
              <a:rPr kumimoji="1" lang="en-US" altLang="ja-JP" sz="2800" dirty="0"/>
              <a:t>】</a:t>
            </a:r>
          </a:p>
        </p:txBody>
      </p:sp>
      <p:graphicFrame>
        <p:nvGraphicFramePr>
          <p:cNvPr id="20" name="表 9">
            <a:extLst>
              <a:ext uri="{FF2B5EF4-FFF2-40B4-BE49-F238E27FC236}">
                <a16:creationId xmlns:a16="http://schemas.microsoft.com/office/drawing/2014/main" id="{5D65E202-A3E3-4CD7-92EB-D9CC3AB61841}"/>
              </a:ext>
            </a:extLst>
          </p:cNvPr>
          <p:cNvGraphicFramePr>
            <a:graphicFrameLocks noGrp="1"/>
          </p:cNvGraphicFramePr>
          <p:nvPr>
            <p:extLst>
              <p:ext uri="{D42A27DB-BD31-4B8C-83A1-F6EECF244321}">
                <p14:modId xmlns:p14="http://schemas.microsoft.com/office/powerpoint/2010/main" val="2734159467"/>
              </p:ext>
            </p:extLst>
          </p:nvPr>
        </p:nvGraphicFramePr>
        <p:xfrm>
          <a:off x="261255" y="2472291"/>
          <a:ext cx="5479670" cy="2377440"/>
        </p:xfrm>
        <a:graphic>
          <a:graphicData uri="http://schemas.openxmlformats.org/drawingml/2006/table">
            <a:tbl>
              <a:tblPr firstRow="1" bandRow="1">
                <a:tableStyleId>{93296810-A885-4BE3-A3E7-6D5BEEA58F35}</a:tableStyleId>
              </a:tblPr>
              <a:tblGrid>
                <a:gridCol w="1095934">
                  <a:extLst>
                    <a:ext uri="{9D8B030D-6E8A-4147-A177-3AD203B41FA5}">
                      <a16:colId xmlns:a16="http://schemas.microsoft.com/office/drawing/2014/main" val="3453014793"/>
                    </a:ext>
                  </a:extLst>
                </a:gridCol>
                <a:gridCol w="1095934">
                  <a:extLst>
                    <a:ext uri="{9D8B030D-6E8A-4147-A177-3AD203B41FA5}">
                      <a16:colId xmlns:a16="http://schemas.microsoft.com/office/drawing/2014/main" val="1813708567"/>
                    </a:ext>
                  </a:extLst>
                </a:gridCol>
                <a:gridCol w="1095934">
                  <a:extLst>
                    <a:ext uri="{9D8B030D-6E8A-4147-A177-3AD203B41FA5}">
                      <a16:colId xmlns:a16="http://schemas.microsoft.com/office/drawing/2014/main" val="2257939742"/>
                    </a:ext>
                  </a:extLst>
                </a:gridCol>
                <a:gridCol w="1095934">
                  <a:extLst>
                    <a:ext uri="{9D8B030D-6E8A-4147-A177-3AD203B41FA5}">
                      <a16:colId xmlns:a16="http://schemas.microsoft.com/office/drawing/2014/main" val="3332470380"/>
                    </a:ext>
                  </a:extLst>
                </a:gridCol>
                <a:gridCol w="1095934">
                  <a:extLst>
                    <a:ext uri="{9D8B030D-6E8A-4147-A177-3AD203B41FA5}">
                      <a16:colId xmlns:a16="http://schemas.microsoft.com/office/drawing/2014/main" val="1671344915"/>
                    </a:ext>
                  </a:extLst>
                </a:gridCol>
              </a:tblGrid>
              <a:tr h="228347">
                <a:tc>
                  <a:txBody>
                    <a:bodyPr/>
                    <a:lstStyle/>
                    <a:p>
                      <a:pPr algn="ctr"/>
                      <a:r>
                        <a:rPr kumimoji="1" lang="ja-JP" altLang="en-US" sz="2000" dirty="0">
                          <a:solidFill>
                            <a:schemeClr val="tx1"/>
                          </a:solidFill>
                        </a:rPr>
                        <a:t>地域</a:t>
                      </a:r>
                      <a:endParaRPr kumimoji="1" lang="en-US" altLang="ja-JP" sz="2000" dirty="0">
                        <a:solidFill>
                          <a:schemeClr val="tx1"/>
                        </a:solidFill>
                      </a:endParaRPr>
                    </a:p>
                  </a:txBody>
                  <a:tcPr/>
                </a:tc>
                <a:tc>
                  <a:txBody>
                    <a:bodyPr/>
                    <a:lstStyle/>
                    <a:p>
                      <a:pPr algn="ctr"/>
                      <a:r>
                        <a:rPr kumimoji="1" lang="en-US" altLang="ja-JP" sz="2000" dirty="0">
                          <a:solidFill>
                            <a:schemeClr val="tx1"/>
                          </a:solidFill>
                        </a:rPr>
                        <a:t>R4</a:t>
                      </a:r>
                    </a:p>
                  </a:txBody>
                  <a:tcPr/>
                </a:tc>
                <a:tc>
                  <a:txBody>
                    <a:bodyPr/>
                    <a:lstStyle/>
                    <a:p>
                      <a:pPr algn="ctr"/>
                      <a:r>
                        <a:rPr kumimoji="1" lang="en-US" altLang="ja-JP" sz="2000" dirty="0">
                          <a:solidFill>
                            <a:schemeClr val="tx1"/>
                          </a:solidFill>
                        </a:rPr>
                        <a:t>R5</a:t>
                      </a:r>
                    </a:p>
                  </a:txBody>
                  <a:tcPr/>
                </a:tc>
                <a:tc>
                  <a:txBody>
                    <a:bodyPr/>
                    <a:lstStyle/>
                    <a:p>
                      <a:pPr algn="ctr"/>
                      <a:r>
                        <a:rPr kumimoji="1" lang="en-US" altLang="ja-JP" sz="2000" dirty="0">
                          <a:solidFill>
                            <a:schemeClr val="tx1"/>
                          </a:solidFill>
                        </a:rPr>
                        <a:t>R6</a:t>
                      </a:r>
                    </a:p>
                  </a:txBody>
                  <a:tcPr/>
                </a:tc>
                <a:tc>
                  <a:txBody>
                    <a:bodyPr/>
                    <a:lstStyle/>
                    <a:p>
                      <a:pPr algn="ctr"/>
                      <a:r>
                        <a:rPr kumimoji="1" lang="ja-JP" altLang="en-US" sz="2000" dirty="0">
                          <a:solidFill>
                            <a:schemeClr val="tx1"/>
                          </a:solidFill>
                        </a:rPr>
                        <a:t>合計</a:t>
                      </a:r>
                      <a:endParaRPr kumimoji="1" lang="en-US" altLang="ja-JP" sz="2000" dirty="0">
                        <a:solidFill>
                          <a:schemeClr val="tx1"/>
                        </a:solidFill>
                      </a:endParaRPr>
                    </a:p>
                  </a:txBody>
                  <a:tcPr/>
                </a:tc>
                <a:extLst>
                  <a:ext uri="{0D108BD9-81ED-4DB2-BD59-A6C34878D82A}">
                    <a16:rowId xmlns:a16="http://schemas.microsoft.com/office/drawing/2014/main" val="4025770693"/>
                  </a:ext>
                </a:extLst>
              </a:tr>
              <a:tr h="228347">
                <a:tc>
                  <a:txBody>
                    <a:bodyPr/>
                    <a:lstStyle/>
                    <a:p>
                      <a:pPr algn="ctr"/>
                      <a:r>
                        <a:rPr kumimoji="1" lang="ja-JP" altLang="en-US" sz="2000" dirty="0"/>
                        <a:t>北部</a:t>
                      </a:r>
                    </a:p>
                  </a:txBody>
                  <a:tcPr/>
                </a:tc>
                <a:tc>
                  <a:txBody>
                    <a:bodyPr/>
                    <a:lstStyle/>
                    <a:p>
                      <a:pPr algn="ctr"/>
                      <a:r>
                        <a:rPr kumimoji="1" lang="en-US" altLang="ja-JP" sz="2000" dirty="0"/>
                        <a:t>2</a:t>
                      </a:r>
                      <a:r>
                        <a:rPr kumimoji="1" lang="ja-JP" altLang="en-US" sz="2000" dirty="0"/>
                        <a:t>（</a:t>
                      </a:r>
                      <a:r>
                        <a:rPr kumimoji="1" lang="en-US" altLang="ja-JP" sz="2000" dirty="0"/>
                        <a:t>1</a:t>
                      </a:r>
                      <a:r>
                        <a:rPr kumimoji="1" lang="ja-JP" altLang="en-US" sz="2000" dirty="0"/>
                        <a:t>）</a:t>
                      </a:r>
                    </a:p>
                  </a:txBody>
                  <a:tcPr/>
                </a:tc>
                <a:tc>
                  <a:txBody>
                    <a:bodyPr/>
                    <a:lstStyle/>
                    <a:p>
                      <a:pPr algn="ctr"/>
                      <a:r>
                        <a:rPr kumimoji="1" lang="en-US" altLang="ja-JP" sz="2000" dirty="0"/>
                        <a:t>0</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4</a:t>
                      </a:r>
                      <a:r>
                        <a:rPr kumimoji="1" lang="ja-JP" altLang="en-US" sz="2000" dirty="0"/>
                        <a:t>（</a:t>
                      </a:r>
                      <a:r>
                        <a:rPr kumimoji="1" lang="en-US" altLang="ja-JP" sz="2000" dirty="0"/>
                        <a:t>4</a:t>
                      </a:r>
                      <a:r>
                        <a:rPr kumimoji="1" lang="ja-JP" altLang="en-US" sz="2000" dirty="0"/>
                        <a:t>）</a:t>
                      </a:r>
                    </a:p>
                  </a:txBody>
                  <a:tcPr/>
                </a:tc>
                <a:tc>
                  <a:txBody>
                    <a:bodyPr/>
                    <a:lstStyle/>
                    <a:p>
                      <a:pPr algn="ctr"/>
                      <a:r>
                        <a:rPr kumimoji="1" lang="en-US" altLang="ja-JP" sz="2000" dirty="0"/>
                        <a:t>6</a:t>
                      </a:r>
                      <a:r>
                        <a:rPr kumimoji="1" lang="ja-JP" altLang="en-US" sz="2000" dirty="0"/>
                        <a:t>（</a:t>
                      </a:r>
                      <a:r>
                        <a:rPr kumimoji="1" lang="en-US" altLang="ja-JP" sz="2000" dirty="0"/>
                        <a:t>5</a:t>
                      </a:r>
                      <a:r>
                        <a:rPr kumimoji="1" lang="ja-JP" altLang="en-US" sz="2000" dirty="0"/>
                        <a:t>）</a:t>
                      </a:r>
                    </a:p>
                  </a:txBody>
                  <a:tcPr/>
                </a:tc>
                <a:extLst>
                  <a:ext uri="{0D108BD9-81ED-4DB2-BD59-A6C34878D82A}">
                    <a16:rowId xmlns:a16="http://schemas.microsoft.com/office/drawing/2014/main" val="4129899030"/>
                  </a:ext>
                </a:extLst>
              </a:tr>
              <a:tr h="228347">
                <a:tc>
                  <a:txBody>
                    <a:bodyPr/>
                    <a:lstStyle/>
                    <a:p>
                      <a:pPr algn="ctr"/>
                      <a:r>
                        <a:rPr kumimoji="1" lang="ja-JP" altLang="en-US" sz="2000" dirty="0"/>
                        <a:t>中部</a:t>
                      </a:r>
                    </a:p>
                  </a:txBody>
                  <a:tcPr/>
                </a:tc>
                <a:tc>
                  <a:txBody>
                    <a:bodyPr/>
                    <a:lstStyle/>
                    <a:p>
                      <a:pPr algn="ctr"/>
                      <a:r>
                        <a:rPr kumimoji="1" lang="en-US" altLang="ja-JP" sz="2000" dirty="0"/>
                        <a:t>1</a:t>
                      </a:r>
                      <a:r>
                        <a:rPr kumimoji="1" lang="ja-JP" altLang="en-US" sz="2000" dirty="0"/>
                        <a:t>（</a:t>
                      </a:r>
                      <a:r>
                        <a:rPr kumimoji="1" lang="en-US" altLang="ja-JP" sz="2000" dirty="0"/>
                        <a:t>1</a:t>
                      </a:r>
                      <a:r>
                        <a:rPr kumimoji="1" lang="ja-JP" altLang="en-US" sz="2000" dirty="0"/>
                        <a:t>）</a:t>
                      </a:r>
                    </a:p>
                  </a:txBody>
                  <a:tcPr/>
                </a:tc>
                <a:tc>
                  <a:txBody>
                    <a:bodyPr/>
                    <a:lstStyle/>
                    <a:p>
                      <a:pPr algn="ctr"/>
                      <a:r>
                        <a:rPr kumimoji="1" lang="en-US" altLang="ja-JP" sz="2000" dirty="0"/>
                        <a:t>2</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0</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3</a:t>
                      </a:r>
                      <a:r>
                        <a:rPr kumimoji="1" lang="ja-JP" altLang="en-US" sz="2000" dirty="0"/>
                        <a:t>（</a:t>
                      </a:r>
                      <a:r>
                        <a:rPr kumimoji="1" lang="en-US" altLang="ja-JP" sz="2000" dirty="0"/>
                        <a:t>1</a:t>
                      </a:r>
                      <a:r>
                        <a:rPr kumimoji="1" lang="ja-JP" altLang="en-US" sz="2000" dirty="0"/>
                        <a:t>）</a:t>
                      </a:r>
                    </a:p>
                  </a:txBody>
                  <a:tcPr/>
                </a:tc>
                <a:extLst>
                  <a:ext uri="{0D108BD9-81ED-4DB2-BD59-A6C34878D82A}">
                    <a16:rowId xmlns:a16="http://schemas.microsoft.com/office/drawing/2014/main" val="1707865191"/>
                  </a:ext>
                </a:extLst>
              </a:tr>
              <a:tr h="228347">
                <a:tc>
                  <a:txBody>
                    <a:bodyPr/>
                    <a:lstStyle/>
                    <a:p>
                      <a:pPr algn="ctr"/>
                      <a:r>
                        <a:rPr kumimoji="1" lang="ja-JP" altLang="en-US" sz="2000" dirty="0"/>
                        <a:t>南河内</a:t>
                      </a:r>
                    </a:p>
                  </a:txBody>
                  <a:tcPr/>
                </a:tc>
                <a:tc>
                  <a:txBody>
                    <a:bodyPr/>
                    <a:lstStyle/>
                    <a:p>
                      <a:pPr algn="ctr"/>
                      <a:r>
                        <a:rPr kumimoji="1" lang="en-US" altLang="ja-JP" sz="2000" dirty="0"/>
                        <a:t>0</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0</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1</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1</a:t>
                      </a:r>
                      <a:r>
                        <a:rPr kumimoji="1" lang="ja-JP" altLang="en-US" sz="2000" dirty="0"/>
                        <a:t>（</a:t>
                      </a:r>
                      <a:r>
                        <a:rPr kumimoji="1" lang="en-US" altLang="ja-JP" sz="2000" dirty="0"/>
                        <a:t>0</a:t>
                      </a:r>
                      <a:r>
                        <a:rPr kumimoji="1" lang="ja-JP" altLang="en-US" sz="2000" dirty="0"/>
                        <a:t>）</a:t>
                      </a:r>
                    </a:p>
                  </a:txBody>
                  <a:tcPr/>
                </a:tc>
                <a:extLst>
                  <a:ext uri="{0D108BD9-81ED-4DB2-BD59-A6C34878D82A}">
                    <a16:rowId xmlns:a16="http://schemas.microsoft.com/office/drawing/2014/main" val="3977654168"/>
                  </a:ext>
                </a:extLst>
              </a:tr>
              <a:tr h="228347">
                <a:tc>
                  <a:txBody>
                    <a:bodyPr/>
                    <a:lstStyle/>
                    <a:p>
                      <a:pPr algn="ctr"/>
                      <a:r>
                        <a:rPr kumimoji="1" lang="ja-JP" altLang="en-US" sz="2000" dirty="0"/>
                        <a:t>泉州</a:t>
                      </a:r>
                    </a:p>
                  </a:txBody>
                  <a:tcPr/>
                </a:tc>
                <a:tc>
                  <a:txBody>
                    <a:bodyPr/>
                    <a:lstStyle/>
                    <a:p>
                      <a:pPr algn="ctr"/>
                      <a:r>
                        <a:rPr kumimoji="1" lang="en-US" altLang="ja-JP" sz="2000" dirty="0"/>
                        <a:t>2</a:t>
                      </a:r>
                      <a:r>
                        <a:rPr kumimoji="1" lang="ja-JP" altLang="en-US" sz="2000" dirty="0"/>
                        <a:t>（</a:t>
                      </a:r>
                      <a:r>
                        <a:rPr kumimoji="1" lang="en-US" altLang="ja-JP" sz="2000" dirty="0"/>
                        <a:t>2</a:t>
                      </a:r>
                      <a:r>
                        <a:rPr kumimoji="1" lang="ja-JP" altLang="en-US" sz="2000" dirty="0"/>
                        <a:t>）</a:t>
                      </a:r>
                    </a:p>
                  </a:txBody>
                  <a:tcPr/>
                </a:tc>
                <a:tc>
                  <a:txBody>
                    <a:bodyPr/>
                    <a:lstStyle/>
                    <a:p>
                      <a:pPr algn="ctr"/>
                      <a:r>
                        <a:rPr kumimoji="1" lang="en-US" altLang="ja-JP" sz="2000" dirty="0"/>
                        <a:t>1</a:t>
                      </a:r>
                      <a:r>
                        <a:rPr kumimoji="1" lang="ja-JP" altLang="en-US" sz="2000" dirty="0"/>
                        <a:t>（</a:t>
                      </a:r>
                      <a:r>
                        <a:rPr kumimoji="1" lang="en-US" altLang="ja-JP" sz="2000" dirty="0"/>
                        <a:t>1</a:t>
                      </a:r>
                      <a:r>
                        <a:rPr kumimoji="1" lang="ja-JP" altLang="en-US" sz="2000" dirty="0"/>
                        <a:t>）</a:t>
                      </a:r>
                    </a:p>
                  </a:txBody>
                  <a:tcPr/>
                </a:tc>
                <a:tc>
                  <a:txBody>
                    <a:bodyPr/>
                    <a:lstStyle/>
                    <a:p>
                      <a:pPr algn="ctr"/>
                      <a:r>
                        <a:rPr kumimoji="1" lang="en-US" altLang="ja-JP" sz="2000" dirty="0"/>
                        <a:t>0</a:t>
                      </a:r>
                      <a:r>
                        <a:rPr kumimoji="1" lang="ja-JP" altLang="en-US" sz="2000" dirty="0"/>
                        <a:t>（</a:t>
                      </a:r>
                      <a:r>
                        <a:rPr kumimoji="1" lang="en-US" altLang="ja-JP" sz="2000" dirty="0"/>
                        <a:t>0</a:t>
                      </a:r>
                      <a:r>
                        <a:rPr kumimoji="1" lang="ja-JP" altLang="en-US" sz="2000" dirty="0"/>
                        <a:t>）</a:t>
                      </a:r>
                    </a:p>
                  </a:txBody>
                  <a:tcPr/>
                </a:tc>
                <a:tc>
                  <a:txBody>
                    <a:bodyPr/>
                    <a:lstStyle/>
                    <a:p>
                      <a:pPr algn="ctr"/>
                      <a:r>
                        <a:rPr kumimoji="1" lang="en-US" altLang="ja-JP" sz="2000" dirty="0"/>
                        <a:t>3</a:t>
                      </a:r>
                      <a:r>
                        <a:rPr kumimoji="1" lang="ja-JP" altLang="en-US" sz="2000" dirty="0"/>
                        <a:t>（</a:t>
                      </a:r>
                      <a:r>
                        <a:rPr kumimoji="1" lang="en-US" altLang="ja-JP" sz="2000" dirty="0"/>
                        <a:t>3</a:t>
                      </a:r>
                      <a:r>
                        <a:rPr kumimoji="1" lang="ja-JP" altLang="en-US" sz="2000" dirty="0"/>
                        <a:t>）</a:t>
                      </a:r>
                    </a:p>
                  </a:txBody>
                  <a:tcPr/>
                </a:tc>
                <a:extLst>
                  <a:ext uri="{0D108BD9-81ED-4DB2-BD59-A6C34878D82A}">
                    <a16:rowId xmlns:a16="http://schemas.microsoft.com/office/drawing/2014/main" val="2640422028"/>
                  </a:ext>
                </a:extLst>
              </a:tr>
              <a:tr h="228347">
                <a:tc>
                  <a:txBody>
                    <a:bodyPr/>
                    <a:lstStyle/>
                    <a:p>
                      <a:pPr algn="ctr"/>
                      <a:r>
                        <a:rPr kumimoji="1" lang="ja-JP" altLang="en-US" sz="2000" dirty="0"/>
                        <a:t>合計</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5</a:t>
                      </a:r>
                      <a:r>
                        <a:rPr kumimoji="1" lang="ja-JP" altLang="en-US" sz="2000" dirty="0"/>
                        <a:t>（</a:t>
                      </a:r>
                      <a:r>
                        <a:rPr kumimoji="1" lang="en-US" altLang="ja-JP" sz="2000" dirty="0"/>
                        <a:t>4</a:t>
                      </a:r>
                      <a:r>
                        <a:rPr kumimoji="1" lang="ja-JP" altLang="en-US" sz="20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3</a:t>
                      </a:r>
                      <a:r>
                        <a:rPr kumimoji="1" lang="ja-JP" altLang="en-US" sz="2000" dirty="0"/>
                        <a:t>（</a:t>
                      </a:r>
                      <a:r>
                        <a:rPr kumimoji="1" lang="en-US" altLang="ja-JP" sz="2000" dirty="0"/>
                        <a:t>1</a:t>
                      </a:r>
                      <a:r>
                        <a:rPr kumimoji="1" lang="ja-JP" altLang="en-US" sz="20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5</a:t>
                      </a:r>
                      <a:r>
                        <a:rPr kumimoji="1" lang="ja-JP" altLang="en-US" sz="2000" dirty="0"/>
                        <a:t>（</a:t>
                      </a:r>
                      <a:r>
                        <a:rPr kumimoji="1" lang="en-US" altLang="ja-JP" sz="2000" dirty="0"/>
                        <a:t>4</a:t>
                      </a:r>
                      <a:r>
                        <a:rPr kumimoji="1" lang="ja-JP" altLang="en-US" sz="20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13</a:t>
                      </a:r>
                      <a:r>
                        <a:rPr kumimoji="1" lang="ja-JP" altLang="en-US" sz="2000" dirty="0"/>
                        <a:t>（</a:t>
                      </a:r>
                      <a:r>
                        <a:rPr kumimoji="1" lang="en-US" altLang="ja-JP" sz="2000" dirty="0"/>
                        <a:t>9</a:t>
                      </a:r>
                      <a:r>
                        <a:rPr kumimoji="1" lang="ja-JP" altLang="en-US" sz="2000" dirty="0"/>
                        <a:t>）</a:t>
                      </a:r>
                    </a:p>
                  </a:txBody>
                  <a:tcPr/>
                </a:tc>
                <a:extLst>
                  <a:ext uri="{0D108BD9-81ED-4DB2-BD59-A6C34878D82A}">
                    <a16:rowId xmlns:a16="http://schemas.microsoft.com/office/drawing/2014/main" val="1501376827"/>
                  </a:ext>
                </a:extLst>
              </a:tr>
            </a:tbl>
          </a:graphicData>
        </a:graphic>
      </p:graphicFrame>
      <p:sp>
        <p:nvSpPr>
          <p:cNvPr id="9" name="スライド番号プレースホルダー 8">
            <a:extLst>
              <a:ext uri="{FF2B5EF4-FFF2-40B4-BE49-F238E27FC236}">
                <a16:creationId xmlns:a16="http://schemas.microsoft.com/office/drawing/2014/main" id="{76C27DE1-8FF3-4191-AF78-116F413C4C52}"/>
              </a:ext>
            </a:extLst>
          </p:cNvPr>
          <p:cNvSpPr>
            <a:spLocks noGrp="1"/>
          </p:cNvSpPr>
          <p:nvPr>
            <p:ph type="sldNum" sz="quarter" idx="12"/>
          </p:nvPr>
        </p:nvSpPr>
        <p:spPr/>
        <p:txBody>
          <a:bodyPr/>
          <a:lstStyle/>
          <a:p>
            <a:fld id="{C6678B24-D225-48CB-84C5-697AA65AEC0C}" type="slidenum">
              <a:rPr kumimoji="1" lang="ja-JP" altLang="en-US" smtClean="0"/>
              <a:t>30</a:t>
            </a:fld>
            <a:endParaRPr kumimoji="1" lang="ja-JP" altLang="en-US"/>
          </a:p>
        </p:txBody>
      </p:sp>
      <p:sp>
        <p:nvSpPr>
          <p:cNvPr id="14" name="テキスト ボックス 13">
            <a:extLst>
              <a:ext uri="{FF2B5EF4-FFF2-40B4-BE49-F238E27FC236}">
                <a16:creationId xmlns:a16="http://schemas.microsoft.com/office/drawing/2014/main" id="{76A4C31A-BFB2-4F25-B025-0FE5466DE849}"/>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◆有機農業の新規就農者・取組面積の推移</a:t>
            </a:r>
          </a:p>
        </p:txBody>
      </p:sp>
      <p:sp>
        <p:nvSpPr>
          <p:cNvPr id="15" name="テキスト ボックス 14">
            <a:extLst>
              <a:ext uri="{FF2B5EF4-FFF2-40B4-BE49-F238E27FC236}">
                <a16:creationId xmlns:a16="http://schemas.microsoft.com/office/drawing/2014/main" id="{1D9102A5-5C00-4CCB-861F-C3FB326981DF}"/>
              </a:ext>
            </a:extLst>
          </p:cNvPr>
          <p:cNvSpPr txBox="1"/>
          <p:nvPr/>
        </p:nvSpPr>
        <p:spPr>
          <a:xfrm>
            <a:off x="261255" y="1830007"/>
            <a:ext cx="5479670" cy="646331"/>
          </a:xfrm>
          <a:prstGeom prst="rect">
            <a:avLst/>
          </a:prstGeom>
          <a:noFill/>
        </p:spPr>
        <p:txBody>
          <a:bodyPr wrap="square" rtlCol="0">
            <a:spAutoFit/>
          </a:bodyPr>
          <a:lstStyle/>
          <a:p>
            <a:pPr algn="ctr"/>
            <a:r>
              <a:rPr lang="ja-JP" altLang="en-US" dirty="0"/>
              <a:t>有機農業に取り組む新規就農者数の推移</a:t>
            </a:r>
            <a:endParaRPr lang="en-US" altLang="ja-JP" dirty="0"/>
          </a:p>
          <a:p>
            <a:pPr algn="ctr"/>
            <a:r>
              <a:rPr kumimoji="1" lang="ja-JP" altLang="en-US" dirty="0"/>
              <a:t>（カッコ内は有機農産物スタートアカデミー等卒業生）</a:t>
            </a:r>
          </a:p>
        </p:txBody>
      </p:sp>
      <p:graphicFrame>
        <p:nvGraphicFramePr>
          <p:cNvPr id="16" name="グラフ 15">
            <a:extLst>
              <a:ext uri="{FF2B5EF4-FFF2-40B4-BE49-F238E27FC236}">
                <a16:creationId xmlns:a16="http://schemas.microsoft.com/office/drawing/2014/main" id="{D81421C4-AF8B-4DD6-AE6A-2C79DBE14C64}"/>
              </a:ext>
            </a:extLst>
          </p:cNvPr>
          <p:cNvGraphicFramePr>
            <a:graphicFrameLocks/>
          </p:cNvGraphicFramePr>
          <p:nvPr>
            <p:extLst>
              <p:ext uri="{D42A27DB-BD31-4B8C-83A1-F6EECF244321}">
                <p14:modId xmlns:p14="http://schemas.microsoft.com/office/powerpoint/2010/main" val="4158459307"/>
              </p:ext>
            </p:extLst>
          </p:nvPr>
        </p:nvGraphicFramePr>
        <p:xfrm>
          <a:off x="5664870" y="1620301"/>
          <a:ext cx="6414878" cy="4435344"/>
        </p:xfrm>
        <a:graphic>
          <a:graphicData uri="http://schemas.openxmlformats.org/drawingml/2006/chart">
            <c:chart xmlns:c="http://schemas.openxmlformats.org/drawingml/2006/chart" xmlns:r="http://schemas.openxmlformats.org/officeDocument/2006/relationships" r:id="rId2"/>
          </a:graphicData>
        </a:graphic>
      </p:graphicFrame>
      <p:sp>
        <p:nvSpPr>
          <p:cNvPr id="18" name="テキスト ボックス 17">
            <a:extLst>
              <a:ext uri="{FF2B5EF4-FFF2-40B4-BE49-F238E27FC236}">
                <a16:creationId xmlns:a16="http://schemas.microsoft.com/office/drawing/2014/main" id="{403DF7F4-BB07-4787-88FB-BAD0721D5AC8}"/>
              </a:ext>
            </a:extLst>
          </p:cNvPr>
          <p:cNvSpPr txBox="1"/>
          <p:nvPr/>
        </p:nvSpPr>
        <p:spPr>
          <a:xfrm>
            <a:off x="5891754" y="5750769"/>
            <a:ext cx="6495689" cy="830997"/>
          </a:xfrm>
          <a:prstGeom prst="rect">
            <a:avLst/>
          </a:prstGeom>
          <a:noFill/>
        </p:spPr>
        <p:txBody>
          <a:bodyPr wrap="none" rtlCol="0">
            <a:spAutoFit/>
          </a:bodyPr>
          <a:lstStyle/>
          <a:p>
            <a:r>
              <a:rPr kumimoji="1" lang="ja-JP" altLang="en-US" sz="1600" dirty="0"/>
              <a:t>（</a:t>
            </a:r>
            <a:r>
              <a:rPr kumimoji="1" lang="en-US" altLang="ja-JP" sz="1600" dirty="0"/>
              <a:t>R6</a:t>
            </a:r>
            <a:r>
              <a:rPr kumimoji="1" lang="ja-JP" altLang="en-US" sz="1600" dirty="0"/>
              <a:t>に急増した理由）</a:t>
            </a:r>
            <a:endParaRPr kumimoji="1" lang="en-US" altLang="ja-JP" sz="1600" dirty="0"/>
          </a:p>
          <a:p>
            <a:pPr marL="285750" indent="-285750">
              <a:buFont typeface="Arial" panose="020B0604020202020204" pitchFamily="34" charset="0"/>
              <a:buChar char="•"/>
            </a:pPr>
            <a:r>
              <a:rPr lang="ja-JP" altLang="en-US" sz="1600" dirty="0"/>
              <a:t>酒造会社による酒米の申請</a:t>
            </a:r>
            <a:endParaRPr lang="en-US" altLang="ja-JP" sz="1600" dirty="0"/>
          </a:p>
          <a:p>
            <a:pPr marL="285750" indent="-285750">
              <a:buFont typeface="Arial" panose="020B0604020202020204" pitchFamily="34" charset="0"/>
              <a:buChar char="•"/>
            </a:pPr>
            <a:r>
              <a:rPr kumimoji="1" lang="ja-JP" altLang="en-US" sz="1600" dirty="0"/>
              <a:t>エコ認証基準の設定がない品目でエコ不使用の申請が可能となった</a:t>
            </a:r>
          </a:p>
        </p:txBody>
      </p:sp>
      <p:sp>
        <p:nvSpPr>
          <p:cNvPr id="19" name="テキスト ボックス 18">
            <a:extLst>
              <a:ext uri="{FF2B5EF4-FFF2-40B4-BE49-F238E27FC236}">
                <a16:creationId xmlns:a16="http://schemas.microsoft.com/office/drawing/2014/main" id="{9B654E49-C585-42DD-BB8E-D98EDC676C9A}"/>
              </a:ext>
            </a:extLst>
          </p:cNvPr>
          <p:cNvSpPr txBox="1"/>
          <p:nvPr/>
        </p:nvSpPr>
        <p:spPr>
          <a:xfrm>
            <a:off x="244227" y="4978427"/>
            <a:ext cx="3160676" cy="1077218"/>
          </a:xfrm>
          <a:prstGeom prst="rect">
            <a:avLst/>
          </a:prstGeom>
          <a:noFill/>
        </p:spPr>
        <p:txBody>
          <a:bodyPr wrap="square" rtlCol="0">
            <a:spAutoFit/>
          </a:bodyPr>
          <a:lstStyle/>
          <a:p>
            <a:r>
              <a:rPr kumimoji="1" lang="en-US" altLang="ja-JP" sz="1600" dirty="0"/>
              <a:t>※</a:t>
            </a:r>
            <a:r>
              <a:rPr kumimoji="1" lang="ja-JP" altLang="en-US" sz="1600" dirty="0"/>
              <a:t>有機農産物スタートアカデミー</a:t>
            </a:r>
            <a:endParaRPr kumimoji="1" lang="en-US" altLang="ja-JP" sz="1600" dirty="0"/>
          </a:p>
          <a:p>
            <a:r>
              <a:rPr lang="ja-JP" altLang="en-US" sz="1600" dirty="0"/>
              <a:t>　　</a:t>
            </a:r>
            <a:r>
              <a:rPr lang="en-US" altLang="ja-JP" sz="1600" dirty="0"/>
              <a:t>R5</a:t>
            </a:r>
            <a:r>
              <a:rPr lang="ja-JP" altLang="en-US" sz="1600" dirty="0"/>
              <a:t>～</a:t>
            </a:r>
            <a:r>
              <a:rPr lang="en-US" altLang="ja-JP" sz="1600" dirty="0"/>
              <a:t>R6</a:t>
            </a:r>
            <a:r>
              <a:rPr lang="ja-JP" altLang="en-US" sz="1600" dirty="0"/>
              <a:t>　北部地域　（能勢町）</a:t>
            </a:r>
            <a:endParaRPr lang="en-US" altLang="ja-JP" sz="1600" dirty="0"/>
          </a:p>
          <a:p>
            <a:r>
              <a:rPr kumimoji="1" lang="ja-JP" altLang="en-US" sz="1600" dirty="0"/>
              <a:t>　　</a:t>
            </a:r>
            <a:r>
              <a:rPr kumimoji="1" lang="en-US" altLang="ja-JP" sz="1600" dirty="0"/>
              <a:t>R5</a:t>
            </a:r>
            <a:r>
              <a:rPr kumimoji="1" lang="ja-JP" altLang="en-US" sz="1600" dirty="0"/>
              <a:t>　　　　中部地域　（枚方市）</a:t>
            </a:r>
            <a:endParaRPr kumimoji="1" lang="en-US" altLang="ja-JP" sz="1600" dirty="0"/>
          </a:p>
          <a:p>
            <a:r>
              <a:rPr kumimoji="1" lang="ja-JP" altLang="en-US" sz="1600" dirty="0"/>
              <a:t>　　</a:t>
            </a:r>
            <a:r>
              <a:rPr kumimoji="1" lang="en-US" altLang="ja-JP" sz="1600" dirty="0"/>
              <a:t>R4</a:t>
            </a:r>
            <a:r>
              <a:rPr kumimoji="1" lang="ja-JP" altLang="en-US" sz="1600" dirty="0"/>
              <a:t>～</a:t>
            </a:r>
            <a:r>
              <a:rPr kumimoji="1" lang="en-US" altLang="ja-JP" sz="1600" dirty="0"/>
              <a:t>R5</a:t>
            </a:r>
            <a:r>
              <a:rPr kumimoji="1" lang="ja-JP" altLang="en-US" sz="1600" dirty="0"/>
              <a:t>　泉州地域　（堺市）</a:t>
            </a:r>
          </a:p>
        </p:txBody>
      </p:sp>
      <p:sp>
        <p:nvSpPr>
          <p:cNvPr id="24" name="テキスト ボックス 23">
            <a:extLst>
              <a:ext uri="{FF2B5EF4-FFF2-40B4-BE49-F238E27FC236}">
                <a16:creationId xmlns:a16="http://schemas.microsoft.com/office/drawing/2014/main" id="{E60600AD-2FF3-424F-BA9D-F1E4B0AF3347}"/>
              </a:ext>
            </a:extLst>
          </p:cNvPr>
          <p:cNvSpPr txBox="1"/>
          <p:nvPr/>
        </p:nvSpPr>
        <p:spPr>
          <a:xfrm>
            <a:off x="244227" y="5950275"/>
            <a:ext cx="3884397" cy="338554"/>
          </a:xfrm>
          <a:prstGeom prst="rect">
            <a:avLst/>
          </a:prstGeom>
          <a:noFill/>
        </p:spPr>
        <p:txBody>
          <a:bodyPr wrap="none" rtlCol="0">
            <a:spAutoFit/>
          </a:bodyPr>
          <a:lstStyle/>
          <a:p>
            <a:r>
              <a:rPr kumimoji="1" lang="ja-JP" altLang="en-US" sz="1600" dirty="0"/>
              <a:t>（今年度も北部地域でアカデミー開催予定）</a:t>
            </a:r>
            <a:endParaRPr kumimoji="1" lang="en-US" altLang="ja-JP" sz="1600" dirty="0"/>
          </a:p>
        </p:txBody>
      </p:sp>
    </p:spTree>
    <p:extLst>
      <p:ext uri="{BB962C8B-B14F-4D97-AF65-F5344CB8AC3E}">
        <p14:creationId xmlns:p14="http://schemas.microsoft.com/office/powerpoint/2010/main" val="703792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地域</a:t>
            </a:r>
            <a:r>
              <a:rPr kumimoji="1" lang="en-US" altLang="ja-JP" sz="2800" dirty="0">
                <a:solidFill>
                  <a:schemeClr val="tx1"/>
                </a:solidFill>
              </a:rPr>
              <a:t>】</a:t>
            </a:r>
            <a:r>
              <a:rPr kumimoji="1" lang="ja-JP" altLang="en-US" sz="2800" dirty="0">
                <a:solidFill>
                  <a:schemeClr val="tx1"/>
                </a:solidFill>
              </a:rPr>
              <a:t>　農業・農空間を活かした新たな価値創造</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9599182" cy="523220"/>
          </a:xfrm>
          <a:prstGeom prst="rect">
            <a:avLst/>
          </a:prstGeom>
          <a:noFill/>
        </p:spPr>
        <p:txBody>
          <a:bodyPr wrap="square" rtlCol="0">
            <a:spAutoFit/>
          </a:bodyPr>
          <a:lstStyle/>
          <a:p>
            <a:r>
              <a:rPr kumimoji="1" lang="ja-JP" altLang="en-US" sz="2800" dirty="0"/>
              <a:t>（２）　農を活かした地域づくりの推進　</a:t>
            </a:r>
            <a:r>
              <a:rPr kumimoji="1" lang="en-US" altLang="ja-JP" sz="2800" dirty="0"/>
              <a:t>【R6</a:t>
            </a:r>
            <a:r>
              <a:rPr kumimoji="1" lang="ja-JP" altLang="en-US" sz="2800" dirty="0"/>
              <a:t>は成果指標参考</a:t>
            </a:r>
            <a:r>
              <a:rPr kumimoji="1" lang="en-US" altLang="ja-JP" sz="2800" dirty="0"/>
              <a:t>】</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533874" y="1104146"/>
            <a:ext cx="8024906"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年後の目標：農空間づくり協議会の増加　</a:t>
            </a:r>
            <a:r>
              <a:rPr kumimoji="1" lang="en-US" altLang="ja-JP" sz="2400" dirty="0"/>
              <a:t>31</a:t>
            </a:r>
            <a:r>
              <a:rPr kumimoji="1" lang="ja-JP" altLang="en-US" sz="2400" dirty="0"/>
              <a:t>（</a:t>
            </a:r>
            <a:r>
              <a:rPr kumimoji="1" lang="en-US" altLang="ja-JP" sz="2400" dirty="0"/>
              <a:t>R3</a:t>
            </a:r>
            <a:r>
              <a:rPr kumimoji="1" lang="ja-JP" altLang="en-US" sz="2400" dirty="0"/>
              <a:t>）⇒</a:t>
            </a:r>
            <a:r>
              <a:rPr kumimoji="1" lang="en-US" altLang="ja-JP" sz="2400" dirty="0"/>
              <a:t>71</a:t>
            </a:r>
            <a:r>
              <a:rPr kumimoji="1" lang="ja-JP" altLang="en-US" sz="2400" dirty="0"/>
              <a:t>（</a:t>
            </a:r>
            <a:r>
              <a:rPr kumimoji="1" lang="en-US" altLang="ja-JP" sz="2400" dirty="0"/>
              <a:t>R8</a:t>
            </a:r>
            <a:r>
              <a:rPr kumimoji="1" lang="ja-JP" altLang="en-US" sz="2400" dirty="0"/>
              <a:t>）</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830997"/>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協議会設立　８地区</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5"/>
            <a:ext cx="6377533" cy="830997"/>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協議会設立地区　なし　</a:t>
            </a:r>
            <a:endParaRPr kumimoji="1" lang="en-US" altLang="ja-JP" sz="2400" dirty="0"/>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22" name="四角形: 角を丸くする 21">
            <a:extLst>
              <a:ext uri="{FF2B5EF4-FFF2-40B4-BE49-F238E27FC236}">
                <a16:creationId xmlns:a16="http://schemas.microsoft.com/office/drawing/2014/main" id="{9A8709DE-30BF-40E5-B404-A9BC16EFA30F}"/>
              </a:ext>
            </a:extLst>
          </p:cNvPr>
          <p:cNvSpPr/>
          <p:nvPr/>
        </p:nvSpPr>
        <p:spPr>
          <a:xfrm>
            <a:off x="261255" y="2969443"/>
            <a:ext cx="11680373" cy="3444643"/>
          </a:xfrm>
          <a:prstGeom prst="round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正方形/長方形 22">
            <a:extLst>
              <a:ext uri="{FF2B5EF4-FFF2-40B4-BE49-F238E27FC236}">
                <a16:creationId xmlns:a16="http://schemas.microsoft.com/office/drawing/2014/main" id="{C2890961-F41E-4FB0-88B5-1206670EB567}"/>
              </a:ext>
            </a:extLst>
          </p:cNvPr>
          <p:cNvSpPr/>
          <p:nvPr/>
        </p:nvSpPr>
        <p:spPr>
          <a:xfrm>
            <a:off x="791852" y="3076324"/>
            <a:ext cx="6287678" cy="306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地域計画策定を踏まえた今後の協議会設立について</a:t>
            </a:r>
          </a:p>
        </p:txBody>
      </p:sp>
      <p:sp>
        <p:nvSpPr>
          <p:cNvPr id="10" name="スライド番号プレースホルダー 9">
            <a:extLst>
              <a:ext uri="{FF2B5EF4-FFF2-40B4-BE49-F238E27FC236}">
                <a16:creationId xmlns:a16="http://schemas.microsoft.com/office/drawing/2014/main" id="{AEDA1146-21AF-4664-AD9F-3585D97625B6}"/>
              </a:ext>
            </a:extLst>
          </p:cNvPr>
          <p:cNvSpPr>
            <a:spLocks noGrp="1"/>
          </p:cNvSpPr>
          <p:nvPr>
            <p:ph type="sldNum" sz="quarter" idx="12"/>
          </p:nvPr>
        </p:nvSpPr>
        <p:spPr/>
        <p:txBody>
          <a:bodyPr/>
          <a:lstStyle/>
          <a:p>
            <a:fld id="{C6678B24-D225-48CB-84C5-697AA65AEC0C}" type="slidenum">
              <a:rPr kumimoji="1" lang="ja-JP" altLang="en-US" smtClean="0"/>
              <a:t>31</a:t>
            </a:fld>
            <a:endParaRPr kumimoji="1" lang="ja-JP" altLang="en-US"/>
          </a:p>
        </p:txBody>
      </p:sp>
      <p:sp>
        <p:nvSpPr>
          <p:cNvPr id="14" name="テキスト ボックス 13">
            <a:extLst>
              <a:ext uri="{FF2B5EF4-FFF2-40B4-BE49-F238E27FC236}">
                <a16:creationId xmlns:a16="http://schemas.microsoft.com/office/drawing/2014/main" id="{25E90B38-EA32-4DF0-8221-7DC58B14B944}"/>
              </a:ext>
            </a:extLst>
          </p:cNvPr>
          <p:cNvSpPr txBox="1"/>
          <p:nvPr/>
        </p:nvSpPr>
        <p:spPr>
          <a:xfrm>
            <a:off x="462116" y="3475332"/>
            <a:ext cx="11267768" cy="267765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府内３５市町村　３３１地区／３４６地区（令和７年５月末時点）で地域計画を策定</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2400" dirty="0">
                <a:solidFill>
                  <a:prstClr val="black"/>
                </a:solidFill>
                <a:latin typeface="Calibri" panose="020F0502020204030204"/>
                <a:ea typeface="ＭＳ Ｐゴシック" panose="020B0600070205080204" pitchFamily="50" charset="-128"/>
              </a:rPr>
              <a:t>地域計画を検討した地域の協議の場における話し合いの継続、地域計画のブラッシュアップを通じ、</a:t>
            </a:r>
            <a:r>
              <a:rPr lang="ja-JP" altLang="en-US" sz="2400" u="sng" dirty="0">
                <a:solidFill>
                  <a:prstClr val="black"/>
                </a:solidFill>
                <a:latin typeface="Calibri" panose="020F0502020204030204"/>
                <a:ea typeface="ＭＳ Ｐゴシック" panose="020B0600070205080204" pitchFamily="50" charset="-128"/>
              </a:rPr>
              <a:t>協議の場から条例に基づく協議会へのステップアップを促進</a:t>
            </a:r>
            <a:endParaRPr lang="en-US" altLang="ja-JP" sz="2400" u="sng" dirty="0">
              <a:solidFill>
                <a:prstClr val="black"/>
              </a:solidFill>
              <a:latin typeface="Calibri" panose="020F0502020204030204"/>
              <a:ea typeface="ＭＳ Ｐゴシック" panose="020B060007020508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2400" dirty="0">
              <a:solidFill>
                <a:prstClr val="black"/>
              </a:solidFill>
              <a:latin typeface="Calibri" panose="020F0502020204030204"/>
              <a:ea typeface="ＭＳ Ｐゴシック" panose="020B060007020508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2400" u="sng" dirty="0">
                <a:solidFill>
                  <a:prstClr val="black"/>
                </a:solidFill>
                <a:latin typeface="Calibri" panose="020F0502020204030204"/>
                <a:ea typeface="ＭＳ Ｐゴシック" panose="020B0600070205080204" pitchFamily="50" charset="-128"/>
              </a:rPr>
              <a:t>対象とする地域については、今後の施策方針を踏まえ市町村及び</a:t>
            </a:r>
            <a:endParaRPr lang="en-US" altLang="ja-JP" sz="2400" u="sng" dirty="0">
              <a:solidFill>
                <a:prstClr val="black"/>
              </a:solidFill>
              <a:latin typeface="Calibri" panose="020F0502020204030204"/>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tabLst/>
              <a:defRPr/>
            </a:pPr>
            <a:r>
              <a:rPr lang="ja-JP" altLang="en-US" sz="2400" dirty="0">
                <a:solidFill>
                  <a:prstClr val="black"/>
                </a:solidFill>
                <a:latin typeface="Calibri" panose="020F0502020204030204"/>
                <a:ea typeface="ＭＳ Ｐゴシック" panose="020B0600070205080204" pitchFamily="50" charset="-128"/>
              </a:rPr>
              <a:t>　　</a:t>
            </a:r>
            <a:r>
              <a:rPr lang="ja-JP" altLang="en-US" sz="2400" u="sng" dirty="0">
                <a:solidFill>
                  <a:prstClr val="black"/>
                </a:solidFill>
                <a:latin typeface="Calibri" panose="020F0502020204030204"/>
                <a:ea typeface="ＭＳ Ｐゴシック" panose="020B0600070205080204" pitchFamily="50" charset="-128"/>
              </a:rPr>
              <a:t>各農と緑の総合事務所と協議・選定し、協議会設立を加速化させていく</a:t>
            </a:r>
            <a:endParaRPr lang="en-US" altLang="ja-JP" sz="2400" u="sng"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047786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34721412-3FBB-47B4-A291-9673346B2E49}"/>
              </a:ext>
            </a:extLst>
          </p:cNvPr>
          <p:cNvSpPr txBox="1"/>
          <p:nvPr/>
        </p:nvSpPr>
        <p:spPr>
          <a:xfrm>
            <a:off x="5564095" y="2039023"/>
            <a:ext cx="6377533"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府民参加</a:t>
            </a:r>
            <a:r>
              <a:rPr kumimoji="1" lang="en-US" altLang="ja-JP" sz="2400" u="sng" dirty="0"/>
              <a:t>46,383</a:t>
            </a:r>
            <a:r>
              <a:rPr kumimoji="1" lang="ja-JP" altLang="en-US" sz="2400" u="sng" dirty="0"/>
              <a:t>人</a:t>
            </a:r>
            <a:r>
              <a:rPr kumimoji="1" lang="en-US" altLang="ja-JP" sz="2400" u="sng" dirty="0"/>
              <a:t>(</a:t>
            </a:r>
            <a:r>
              <a:rPr kumimoji="1" lang="ja-JP" altLang="en-US" sz="2400" u="sng" dirty="0"/>
              <a:t>前年度</a:t>
            </a:r>
            <a:r>
              <a:rPr kumimoji="1" lang="en-US" altLang="ja-JP" sz="2400" u="sng" dirty="0"/>
              <a:t>+2,915</a:t>
            </a:r>
            <a:r>
              <a:rPr kumimoji="1" lang="ja-JP" altLang="en-US" sz="2400" u="sng" dirty="0"/>
              <a:t>人</a:t>
            </a:r>
            <a:r>
              <a:rPr kumimoji="1" lang="en-US" altLang="ja-JP" sz="2400" u="sng" dirty="0"/>
              <a:t>)</a:t>
            </a:r>
            <a:r>
              <a:rPr kumimoji="1" lang="en-US" altLang="ja-JP" sz="2400" b="1" dirty="0">
                <a:solidFill>
                  <a:srgbClr val="0070C0"/>
                </a:solidFill>
              </a:rPr>
              <a:t>【</a:t>
            </a:r>
            <a:r>
              <a:rPr kumimoji="1" lang="ja-JP" altLang="en-US" sz="2400" b="1" dirty="0">
                <a:solidFill>
                  <a:srgbClr val="0070C0"/>
                </a:solidFill>
              </a:rPr>
              <a:t>概ね達成</a:t>
            </a:r>
            <a:r>
              <a:rPr kumimoji="1" lang="en-US" altLang="ja-JP" sz="2400" b="1" dirty="0">
                <a:solidFill>
                  <a:srgbClr val="0070C0"/>
                </a:solidFill>
              </a:rPr>
              <a:t>】</a:t>
            </a:r>
            <a:r>
              <a:rPr kumimoji="1" lang="ja-JP" altLang="en-US" sz="2400" b="1" dirty="0">
                <a:solidFill>
                  <a:srgbClr val="0070C0"/>
                </a:solidFill>
              </a:rPr>
              <a:t>　</a:t>
            </a:r>
            <a:endParaRPr kumimoji="1" lang="en-US" altLang="ja-JP" sz="2400" b="1" dirty="0">
              <a:solidFill>
                <a:srgbClr val="0070C0"/>
              </a:solidFill>
            </a:endParaRPr>
          </a:p>
          <a:p>
            <a:endParaRPr kumimoji="1" lang="en-US" altLang="ja-JP" sz="2400" dirty="0">
              <a:highlight>
                <a:srgbClr val="FFFF00"/>
              </a:highlight>
            </a:endParaRPr>
          </a:p>
          <a:p>
            <a:r>
              <a:rPr kumimoji="1" lang="ja-JP" altLang="en-US" sz="1400" dirty="0">
                <a:highlight>
                  <a:srgbClr val="FFFF00"/>
                </a:highlight>
              </a:rPr>
              <a:t>　 </a:t>
            </a:r>
            <a:endParaRPr kumimoji="1" lang="en-US" altLang="ja-JP" sz="2400" dirty="0">
              <a:highlight>
                <a:srgbClr val="FFFF00"/>
              </a:highlight>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13" name="テキスト ボックス 12">
            <a:extLst>
              <a:ext uri="{FF2B5EF4-FFF2-40B4-BE49-F238E27FC236}">
                <a16:creationId xmlns:a16="http://schemas.microsoft.com/office/drawing/2014/main" id="{6AF3CF76-6873-4958-8329-82745CFD5C23}"/>
              </a:ext>
            </a:extLst>
          </p:cNvPr>
          <p:cNvSpPr txBox="1"/>
          <p:nvPr/>
        </p:nvSpPr>
        <p:spPr>
          <a:xfrm>
            <a:off x="261257" y="2039026"/>
            <a:ext cx="5159156" cy="4500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府民参加　</a:t>
            </a:r>
            <a:r>
              <a:rPr kumimoji="1" lang="en-US" altLang="ja-JP" sz="2400" dirty="0"/>
              <a:t>57,000</a:t>
            </a:r>
            <a:r>
              <a:rPr kumimoji="1" lang="ja-JP" altLang="en-US" sz="2400" dirty="0"/>
              <a:t>人　（</a:t>
            </a:r>
            <a:r>
              <a:rPr kumimoji="1" lang="en-US" altLang="ja-JP" sz="2400" dirty="0"/>
              <a:t>+7,500</a:t>
            </a:r>
            <a:r>
              <a:rPr kumimoji="1" lang="ja-JP" altLang="en-US" sz="2400" dirty="0"/>
              <a:t>人）</a:t>
            </a:r>
          </a:p>
          <a:p>
            <a:endParaRPr kumimoji="1" lang="ja-JP" altLang="en-US"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地域</a:t>
            </a:r>
            <a:r>
              <a:rPr kumimoji="1" lang="en-US" altLang="ja-JP" sz="2800" dirty="0">
                <a:solidFill>
                  <a:schemeClr val="tx1"/>
                </a:solidFill>
              </a:rPr>
              <a:t>】</a:t>
            </a:r>
            <a:r>
              <a:rPr kumimoji="1" lang="ja-JP" altLang="en-US" sz="2800" dirty="0">
                <a:solidFill>
                  <a:schemeClr val="tx1"/>
                </a:solidFill>
              </a:rPr>
              <a:t>　農業・農空間を活かした新たな価値創造</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9599182" cy="523220"/>
          </a:xfrm>
          <a:prstGeom prst="rect">
            <a:avLst/>
          </a:prstGeom>
          <a:noFill/>
        </p:spPr>
        <p:txBody>
          <a:bodyPr wrap="square" rtlCol="0">
            <a:spAutoFit/>
          </a:bodyPr>
          <a:lstStyle/>
          <a:p>
            <a:r>
              <a:rPr kumimoji="1" lang="ja-JP" altLang="en-US" sz="2800" dirty="0"/>
              <a:t>（３）　農を知り、農に参画する機会の充実</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383356" y="1123410"/>
            <a:ext cx="1142528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年後の目標：農空間づくりに参加する府民の増加　</a:t>
            </a:r>
            <a:r>
              <a:rPr kumimoji="1" lang="en-US" altLang="ja-JP" sz="2400" dirty="0"/>
              <a:t>49,500</a:t>
            </a:r>
            <a:r>
              <a:rPr kumimoji="1" lang="ja-JP" altLang="en-US" sz="2400" dirty="0"/>
              <a:t>人（</a:t>
            </a:r>
            <a:r>
              <a:rPr kumimoji="1" lang="en-US" altLang="ja-JP" sz="2400" dirty="0"/>
              <a:t>H30</a:t>
            </a:r>
            <a:r>
              <a:rPr kumimoji="1" lang="ja-JP" altLang="en-US" sz="2400" dirty="0"/>
              <a:t>）　➡　</a:t>
            </a:r>
            <a:r>
              <a:rPr kumimoji="1" lang="en-US" altLang="ja-JP" sz="2400" dirty="0"/>
              <a:t>62,000</a:t>
            </a:r>
            <a:r>
              <a:rPr kumimoji="1" lang="ja-JP" altLang="en-US" sz="2400" dirty="0"/>
              <a:t>人（</a:t>
            </a:r>
            <a:r>
              <a:rPr kumimoji="1" lang="en-US" altLang="ja-JP" sz="2400" dirty="0"/>
              <a:t>R8</a:t>
            </a:r>
            <a:r>
              <a:rPr kumimoji="1" lang="ja-JP" altLang="en-US" sz="2400" dirty="0"/>
              <a:t>）</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4" name="四角形: 角を丸くする 13">
            <a:extLst>
              <a:ext uri="{FF2B5EF4-FFF2-40B4-BE49-F238E27FC236}">
                <a16:creationId xmlns:a16="http://schemas.microsoft.com/office/drawing/2014/main" id="{7F861329-E0DE-4DE6-9DB7-776A687DBA08}"/>
              </a:ext>
            </a:extLst>
          </p:cNvPr>
          <p:cNvSpPr/>
          <p:nvPr/>
        </p:nvSpPr>
        <p:spPr>
          <a:xfrm>
            <a:off x="394282" y="2969443"/>
            <a:ext cx="4877514" cy="344397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E62E5F3A-42D4-49CB-9499-6E153F5C43AF}"/>
              </a:ext>
            </a:extLst>
          </p:cNvPr>
          <p:cNvSpPr/>
          <p:nvPr/>
        </p:nvSpPr>
        <p:spPr>
          <a:xfrm>
            <a:off x="792935" y="3061105"/>
            <a:ext cx="4140000" cy="334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tx1"/>
                </a:solidFill>
              </a:rPr>
              <a:t>農空間訪問ツアー</a:t>
            </a:r>
          </a:p>
        </p:txBody>
      </p:sp>
      <p:sp>
        <p:nvSpPr>
          <p:cNvPr id="19" name="テキスト ボックス 18">
            <a:extLst>
              <a:ext uri="{FF2B5EF4-FFF2-40B4-BE49-F238E27FC236}">
                <a16:creationId xmlns:a16="http://schemas.microsoft.com/office/drawing/2014/main" id="{4CAC87BC-A235-4D01-B73A-92FD9978762C}"/>
              </a:ext>
            </a:extLst>
          </p:cNvPr>
          <p:cNvSpPr txBox="1"/>
          <p:nvPr/>
        </p:nvSpPr>
        <p:spPr>
          <a:xfrm>
            <a:off x="5759491" y="2926870"/>
            <a:ext cx="2196732"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人数内訳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graphicFrame>
        <p:nvGraphicFramePr>
          <p:cNvPr id="20" name="表 9">
            <a:extLst>
              <a:ext uri="{FF2B5EF4-FFF2-40B4-BE49-F238E27FC236}">
                <a16:creationId xmlns:a16="http://schemas.microsoft.com/office/drawing/2014/main" id="{A7B7E51E-7DC6-4C86-B67D-3CCA033DA9DE}"/>
              </a:ext>
            </a:extLst>
          </p:cNvPr>
          <p:cNvGraphicFramePr>
            <a:graphicFrameLocks noGrp="1"/>
          </p:cNvGraphicFramePr>
          <p:nvPr>
            <p:extLst>
              <p:ext uri="{D42A27DB-BD31-4B8C-83A1-F6EECF244321}">
                <p14:modId xmlns:p14="http://schemas.microsoft.com/office/powerpoint/2010/main" val="1686714033"/>
              </p:ext>
            </p:extLst>
          </p:nvPr>
        </p:nvGraphicFramePr>
        <p:xfrm>
          <a:off x="5603471" y="3262859"/>
          <a:ext cx="6298779" cy="2895600"/>
        </p:xfrm>
        <a:graphic>
          <a:graphicData uri="http://schemas.openxmlformats.org/drawingml/2006/table">
            <a:tbl>
              <a:tblPr firstRow="1" bandRow="1">
                <a:tableStyleId>{5C22544A-7EE6-4342-B048-85BDC9FD1C3A}</a:tableStyleId>
              </a:tblPr>
              <a:tblGrid>
                <a:gridCol w="4480755">
                  <a:extLst>
                    <a:ext uri="{9D8B030D-6E8A-4147-A177-3AD203B41FA5}">
                      <a16:colId xmlns:a16="http://schemas.microsoft.com/office/drawing/2014/main" val="3453014793"/>
                    </a:ext>
                  </a:extLst>
                </a:gridCol>
                <a:gridCol w="1818024">
                  <a:extLst>
                    <a:ext uri="{9D8B030D-6E8A-4147-A177-3AD203B41FA5}">
                      <a16:colId xmlns:a16="http://schemas.microsoft.com/office/drawing/2014/main" val="1813708567"/>
                    </a:ext>
                  </a:extLst>
                </a:gridCol>
              </a:tblGrid>
              <a:tr h="370840">
                <a:tc>
                  <a:txBody>
                    <a:bodyPr/>
                    <a:lstStyle/>
                    <a:p>
                      <a:pPr algn="ctr"/>
                      <a:r>
                        <a:rPr kumimoji="1" lang="ja-JP" altLang="en-US" sz="2000" dirty="0">
                          <a:solidFill>
                            <a:schemeClr val="tx1"/>
                          </a:solidFill>
                        </a:rPr>
                        <a:t>取組</a:t>
                      </a:r>
                      <a:endParaRPr kumimoji="1" lang="en-US" altLang="ja-JP" sz="2000" dirty="0">
                        <a:solidFill>
                          <a:schemeClr val="tx1"/>
                        </a:solidFill>
                      </a:endParaRPr>
                    </a:p>
                  </a:txBody>
                  <a:tcPr>
                    <a:solidFill>
                      <a:srgbClr val="FF66FF"/>
                    </a:solidFill>
                  </a:tcPr>
                </a:tc>
                <a:tc>
                  <a:txBody>
                    <a:bodyPr/>
                    <a:lstStyle/>
                    <a:p>
                      <a:pPr algn="ctr"/>
                      <a:r>
                        <a:rPr kumimoji="1" lang="ja-JP" altLang="en-US" sz="2000" dirty="0">
                          <a:solidFill>
                            <a:schemeClr val="tx1"/>
                          </a:solidFill>
                        </a:rPr>
                        <a:t>人数</a:t>
                      </a:r>
                      <a:endParaRPr kumimoji="1" lang="en-US" altLang="ja-JP" sz="2000" dirty="0">
                        <a:solidFill>
                          <a:schemeClr val="tx1"/>
                        </a:solidFill>
                      </a:endParaRPr>
                    </a:p>
                  </a:txBody>
                  <a:tcPr>
                    <a:solidFill>
                      <a:srgbClr val="FF66FF"/>
                    </a:solidFill>
                  </a:tcPr>
                </a:tc>
                <a:extLst>
                  <a:ext uri="{0D108BD9-81ED-4DB2-BD59-A6C34878D82A}">
                    <a16:rowId xmlns:a16="http://schemas.microsoft.com/office/drawing/2014/main" val="4025770693"/>
                  </a:ext>
                </a:extLst>
              </a:tr>
              <a:tr h="370840">
                <a:tc>
                  <a:txBody>
                    <a:bodyPr/>
                    <a:lstStyle/>
                    <a:p>
                      <a:pPr algn="ctr"/>
                      <a:r>
                        <a:rPr kumimoji="1" lang="ja-JP" altLang="en-US" sz="2000" dirty="0">
                          <a:latin typeface="ＭＳ Ｐゴシック" panose="020B0600070205080204" pitchFamily="50" charset="-128"/>
                          <a:ea typeface="ＭＳ Ｐゴシック" panose="020B0600070205080204" pitchFamily="50" charset="-128"/>
                        </a:rPr>
                        <a:t>府民活動</a:t>
                      </a:r>
                      <a:endParaRPr kumimoji="1" lang="en-US" altLang="ja-JP" sz="2000" dirty="0">
                        <a:latin typeface="ＭＳ Ｐゴシック" panose="020B0600070205080204" pitchFamily="50" charset="-128"/>
                        <a:ea typeface="ＭＳ Ｐゴシック" panose="020B0600070205080204" pitchFamily="50" charset="-128"/>
                      </a:endParaRPr>
                    </a:p>
                    <a:p>
                      <a:pPr algn="ctr"/>
                      <a:r>
                        <a:rPr kumimoji="1" lang="ja-JP" altLang="en-US" sz="2000" dirty="0">
                          <a:latin typeface="ＭＳ Ｐゴシック" panose="020B0600070205080204" pitchFamily="50" charset="-128"/>
                          <a:ea typeface="+mn-ea"/>
                        </a:rPr>
                        <a:t>（地域で定着した保全活動）</a:t>
                      </a:r>
                      <a:endParaRPr kumimoji="1" lang="ja-JP" altLang="en-US" sz="2000" dirty="0">
                        <a:latin typeface="ＭＳ Ｐゴシック" panose="020B0600070205080204" pitchFamily="50" charset="-128"/>
                        <a:ea typeface="ＭＳ Ｐゴシック" panose="020B0600070205080204" pitchFamily="50" charset="-128"/>
                      </a:endParaRPr>
                    </a:p>
                  </a:txBody>
                  <a:tcP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rPr>
                        <a:t>34,991</a:t>
                      </a:r>
                      <a:r>
                        <a:rPr kumimoji="1" lang="ja-JP" altLang="en-US" sz="2000" dirty="0">
                          <a:solidFill>
                            <a:schemeClr val="tx1"/>
                          </a:solidFill>
                        </a:rPr>
                        <a:t>人</a:t>
                      </a:r>
                      <a:endParaRPr kumimoji="1" lang="en-US" altLang="ja-JP"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rPr>
                        <a:t>（</a:t>
                      </a:r>
                      <a:r>
                        <a:rPr kumimoji="1" lang="en-US" altLang="ja-JP" sz="2000" dirty="0">
                          <a:solidFill>
                            <a:schemeClr val="tx1"/>
                          </a:solidFill>
                        </a:rPr>
                        <a:t>+1,593</a:t>
                      </a:r>
                      <a:r>
                        <a:rPr kumimoji="1" lang="ja-JP" altLang="en-US" sz="2000" dirty="0">
                          <a:solidFill>
                            <a:schemeClr val="tx1"/>
                          </a:solidFill>
                        </a:rPr>
                        <a:t>人）</a:t>
                      </a:r>
                    </a:p>
                  </a:txBody>
                  <a:tcPr anchor="b">
                    <a:solidFill>
                      <a:srgbClr val="FFCCFF"/>
                    </a:solidFill>
                  </a:tcPr>
                </a:tc>
                <a:extLst>
                  <a:ext uri="{0D108BD9-81ED-4DB2-BD59-A6C34878D82A}">
                    <a16:rowId xmlns:a16="http://schemas.microsoft.com/office/drawing/2014/main" val="1819219094"/>
                  </a:ext>
                </a:extLst>
              </a:tr>
              <a:tr h="370840">
                <a:tc>
                  <a:txBody>
                    <a:bodyPr/>
                    <a:lstStyle/>
                    <a:p>
                      <a:pPr algn="ctr"/>
                      <a:r>
                        <a:rPr kumimoji="1" lang="ja-JP" altLang="en-US" sz="2000" dirty="0">
                          <a:latin typeface="ＭＳ Ｐゴシック" panose="020B0600070205080204" pitchFamily="50" charset="-128"/>
                          <a:ea typeface="ＭＳ Ｐゴシック" panose="020B0600070205080204" pitchFamily="50" charset="-128"/>
                        </a:rPr>
                        <a:t>府有施設での農業体験者</a:t>
                      </a:r>
                      <a:endParaRPr kumimoji="1" lang="en-US" altLang="ja-JP" sz="2000" dirty="0">
                        <a:latin typeface="ＭＳ Ｐゴシック" panose="020B0600070205080204" pitchFamily="50" charset="-128"/>
                        <a:ea typeface="ＭＳ Ｐゴシック" panose="020B0600070205080204" pitchFamily="50" charset="-128"/>
                      </a:endParaRPr>
                    </a:p>
                    <a:p>
                      <a:pPr algn="ctr"/>
                      <a:r>
                        <a:rPr kumimoji="1" lang="ja-JP" altLang="en-US" sz="2000" dirty="0">
                          <a:latin typeface="ＭＳ Ｐゴシック" panose="020B0600070205080204" pitchFamily="50" charset="-128"/>
                          <a:ea typeface="ＭＳ Ｐゴシック" panose="020B0600070205080204" pitchFamily="50" charset="-128"/>
                        </a:rPr>
                        <a:t>（府立花の文化園＆府立農業公園）</a:t>
                      </a:r>
                    </a:p>
                  </a:txBody>
                  <a:tcPr>
                    <a:solidFill>
                      <a:srgbClr val="FFFFFF"/>
                    </a:solidFill>
                  </a:tcPr>
                </a:tc>
                <a:tc>
                  <a:txBody>
                    <a:bodyPr/>
                    <a:lstStyle/>
                    <a:p>
                      <a:pPr algn="ctr"/>
                      <a:r>
                        <a:rPr kumimoji="1" lang="en-US" altLang="ja-JP" sz="2000" dirty="0">
                          <a:solidFill>
                            <a:schemeClr val="tx1"/>
                          </a:solidFill>
                        </a:rPr>
                        <a:t>10,877</a:t>
                      </a:r>
                      <a:r>
                        <a:rPr kumimoji="1" lang="ja-JP" altLang="en-US" sz="2000" dirty="0">
                          <a:solidFill>
                            <a:schemeClr val="tx1"/>
                          </a:solidFill>
                        </a:rPr>
                        <a:t>人</a:t>
                      </a:r>
                      <a:endParaRPr kumimoji="1" lang="en-US" altLang="ja-JP" sz="2000" dirty="0">
                        <a:solidFill>
                          <a:schemeClr val="tx1"/>
                        </a:solidFill>
                      </a:endParaRPr>
                    </a:p>
                    <a:p>
                      <a:pPr algn="ctr"/>
                      <a:r>
                        <a:rPr kumimoji="1" lang="ja-JP" altLang="en-US" sz="2000" dirty="0">
                          <a:solidFill>
                            <a:schemeClr val="tx1"/>
                          </a:solidFill>
                        </a:rPr>
                        <a:t>（</a:t>
                      </a:r>
                      <a:r>
                        <a:rPr kumimoji="1" lang="en-US" altLang="ja-JP" sz="2000" dirty="0">
                          <a:solidFill>
                            <a:schemeClr val="tx1"/>
                          </a:solidFill>
                        </a:rPr>
                        <a:t>+1,011</a:t>
                      </a:r>
                      <a:r>
                        <a:rPr kumimoji="1" lang="ja-JP" altLang="en-US" sz="2000" dirty="0">
                          <a:solidFill>
                            <a:schemeClr val="tx1"/>
                          </a:solidFill>
                        </a:rPr>
                        <a:t>人）</a:t>
                      </a:r>
                    </a:p>
                  </a:txBody>
                  <a:tcPr anchor="b">
                    <a:solidFill>
                      <a:srgbClr val="FFFFFF"/>
                    </a:solidFill>
                  </a:tcPr>
                </a:tc>
                <a:extLst>
                  <a:ext uri="{0D108BD9-81ED-4DB2-BD59-A6C34878D82A}">
                    <a16:rowId xmlns:a16="http://schemas.microsoft.com/office/drawing/2014/main" val="41298990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mn-lt"/>
                          <a:ea typeface="+mn-ea"/>
                          <a:cs typeface="+mn-cs"/>
                        </a:rPr>
                        <a:t>民間活力を活かした機会提供</a:t>
                      </a:r>
                      <a:endParaRPr kumimoji="1" lang="en-US" altLang="ja-JP"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mn-lt"/>
                          <a:ea typeface="+mn-ea"/>
                          <a:cs typeface="+mn-cs"/>
                        </a:rPr>
                        <a:t>（農空間訪問ツアー等）</a:t>
                      </a:r>
                    </a:p>
                  </a:txBody>
                  <a:tcPr>
                    <a:solidFill>
                      <a:srgbClr val="FFCCFF"/>
                    </a:solidFill>
                  </a:tcPr>
                </a:tc>
                <a:tc>
                  <a:txBody>
                    <a:bodyPr/>
                    <a:lstStyle/>
                    <a:p>
                      <a:pPr algn="ctr"/>
                      <a:r>
                        <a:rPr kumimoji="1" lang="en-US" altLang="ja-JP" sz="2000" dirty="0">
                          <a:solidFill>
                            <a:schemeClr val="tx1"/>
                          </a:solidFill>
                        </a:rPr>
                        <a:t>515</a:t>
                      </a:r>
                      <a:r>
                        <a:rPr kumimoji="1" lang="ja-JP" altLang="en-US" sz="2000" dirty="0">
                          <a:solidFill>
                            <a:schemeClr val="tx1"/>
                          </a:solidFill>
                        </a:rPr>
                        <a:t>人</a:t>
                      </a:r>
                      <a:endParaRPr kumimoji="1" lang="en-US" altLang="ja-JP" sz="2000" dirty="0">
                        <a:solidFill>
                          <a:schemeClr val="tx1"/>
                        </a:solidFill>
                      </a:endParaRPr>
                    </a:p>
                    <a:p>
                      <a:pPr algn="ctr"/>
                      <a:r>
                        <a:rPr kumimoji="1" lang="ja-JP" altLang="en-US" sz="2000" dirty="0">
                          <a:solidFill>
                            <a:schemeClr val="tx1"/>
                          </a:solidFill>
                        </a:rPr>
                        <a:t>（</a:t>
                      </a:r>
                      <a:r>
                        <a:rPr kumimoji="1" lang="en-US" altLang="ja-JP" sz="2000" dirty="0">
                          <a:solidFill>
                            <a:schemeClr val="tx1"/>
                          </a:solidFill>
                        </a:rPr>
                        <a:t>+311</a:t>
                      </a:r>
                      <a:r>
                        <a:rPr kumimoji="1" lang="ja-JP" altLang="en-US" sz="2000" dirty="0">
                          <a:solidFill>
                            <a:schemeClr val="tx1"/>
                          </a:solidFill>
                        </a:rPr>
                        <a:t>人）</a:t>
                      </a:r>
                    </a:p>
                  </a:txBody>
                  <a:tcPr anchor="b">
                    <a:solidFill>
                      <a:srgbClr val="FFCCFF"/>
                    </a:solidFill>
                  </a:tcPr>
                </a:tc>
                <a:extLst>
                  <a:ext uri="{0D108BD9-81ED-4DB2-BD59-A6C34878D82A}">
                    <a16:rowId xmlns:a16="http://schemas.microsoft.com/office/drawing/2014/main" val="866083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合計</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rPr>
                        <a:t>46,383</a:t>
                      </a:r>
                      <a:r>
                        <a:rPr kumimoji="1" lang="ja-JP" altLang="en-US" sz="2000" dirty="0">
                          <a:solidFill>
                            <a:schemeClr val="tx1"/>
                          </a:solidFill>
                        </a:rPr>
                        <a:t>人</a:t>
                      </a:r>
                    </a:p>
                  </a:txBody>
                  <a:tcPr>
                    <a:solidFill>
                      <a:schemeClr val="bg1">
                        <a:lumMod val="95000"/>
                      </a:schemeClr>
                    </a:solidFill>
                  </a:tcPr>
                </a:tc>
                <a:extLst>
                  <a:ext uri="{0D108BD9-81ED-4DB2-BD59-A6C34878D82A}">
                    <a16:rowId xmlns:a16="http://schemas.microsoft.com/office/drawing/2014/main" val="810389122"/>
                  </a:ext>
                </a:extLst>
              </a:tr>
            </a:tbl>
          </a:graphicData>
        </a:graphic>
      </p:graphicFrame>
      <p:sp>
        <p:nvSpPr>
          <p:cNvPr id="8" name="スライド番号プレースホルダー 7">
            <a:extLst>
              <a:ext uri="{FF2B5EF4-FFF2-40B4-BE49-F238E27FC236}">
                <a16:creationId xmlns:a16="http://schemas.microsoft.com/office/drawing/2014/main" id="{9F3F7F5D-8CA0-43C3-B52F-8DE773827FD8}"/>
              </a:ext>
            </a:extLst>
          </p:cNvPr>
          <p:cNvSpPr>
            <a:spLocks noGrp="1"/>
          </p:cNvSpPr>
          <p:nvPr>
            <p:ph type="sldNum" sz="quarter" idx="12"/>
          </p:nvPr>
        </p:nvSpPr>
        <p:spPr/>
        <p:txBody>
          <a:bodyPr/>
          <a:lstStyle/>
          <a:p>
            <a:fld id="{C6678B24-D225-48CB-84C5-697AA65AEC0C}" type="slidenum">
              <a:rPr kumimoji="1" lang="ja-JP" altLang="en-US" smtClean="0"/>
              <a:t>32</a:t>
            </a:fld>
            <a:endParaRPr kumimoji="1" lang="ja-JP" altLang="en-US"/>
          </a:p>
        </p:txBody>
      </p:sp>
      <p:sp>
        <p:nvSpPr>
          <p:cNvPr id="22" name="テキスト ボックス 21">
            <a:extLst>
              <a:ext uri="{FF2B5EF4-FFF2-40B4-BE49-F238E27FC236}">
                <a16:creationId xmlns:a16="http://schemas.microsoft.com/office/drawing/2014/main" id="{94E5DB50-7BA2-4A7C-BE18-C20D4F4CD002}"/>
              </a:ext>
            </a:extLst>
          </p:cNvPr>
          <p:cNvSpPr txBox="1"/>
          <p:nvPr/>
        </p:nvSpPr>
        <p:spPr>
          <a:xfrm>
            <a:off x="261257" y="2039026"/>
            <a:ext cx="5159156" cy="4499998"/>
          </a:xfrm>
          <a:prstGeom prst="rect">
            <a:avLst/>
          </a:prstGeom>
          <a:noFill/>
          <a:ln>
            <a:solidFill>
              <a:schemeClr val="tx1"/>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府民参加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57,000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+7,500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mj-e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mj-ea"/>
                <a:ea typeface="+mj-ea"/>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j-ea"/>
                <a:ea typeface="+mj-ea"/>
              </a:rPr>
              <a:t>     </a:t>
            </a:r>
            <a:r>
              <a:rPr kumimoji="1" lang="ja-JP" altLang="en-US" sz="1600" b="1" i="0" u="none" strike="noStrike" kern="1200" cap="none" spc="0" normalizeH="0" baseline="0" noProof="0" dirty="0">
                <a:ln>
                  <a:noFill/>
                </a:ln>
                <a:effectLst/>
                <a:uLnTx/>
                <a:uFillTx/>
                <a:latin typeface="+mj-ea"/>
                <a:ea typeface="+mj-ea"/>
              </a:rPr>
              <a:t>生産者の想いや、地域の風景、気候、風土　歴史、</a:t>
            </a:r>
            <a:endParaRPr kumimoji="1" lang="en-US" altLang="ja-JP" sz="1600" b="1" i="0" u="none" strike="noStrike" kern="1200" cap="none" spc="0" normalizeH="0" baseline="0" noProof="0" dirty="0">
              <a:ln>
                <a:noFill/>
              </a:ln>
              <a:effectLst/>
              <a:uLnTx/>
              <a:uFillTx/>
              <a:latin typeface="+mj-e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dirty="0">
                <a:latin typeface="+mj-ea"/>
                <a:ea typeface="+mj-ea"/>
              </a:rPr>
              <a:t>　　</a:t>
            </a:r>
            <a:r>
              <a:rPr kumimoji="1" lang="ja-JP" altLang="en-US" sz="1600" b="1" i="0" u="none" strike="noStrike" kern="1200" cap="none" spc="0" normalizeH="0" baseline="0" noProof="0" dirty="0">
                <a:ln>
                  <a:noFill/>
                </a:ln>
                <a:effectLst/>
                <a:uLnTx/>
                <a:uFillTx/>
                <a:latin typeface="+mj-ea"/>
                <a:ea typeface="+mj-ea"/>
              </a:rPr>
              <a:t>文化などの魅力を五感で感じ、「食」と「農」の繋がり</a:t>
            </a:r>
            <a:endParaRPr kumimoji="1" lang="en-US" altLang="ja-JP" sz="1600" b="1" i="0" u="none" strike="noStrike" kern="1200" cap="none" spc="0" normalizeH="0" baseline="0" noProof="0" dirty="0">
              <a:ln>
                <a:noFill/>
              </a:ln>
              <a:effectLst/>
              <a:uLnTx/>
              <a:uFillTx/>
              <a:latin typeface="+mj-e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dirty="0">
                <a:latin typeface="+mj-ea"/>
                <a:ea typeface="+mj-ea"/>
              </a:rPr>
              <a:t>　　</a:t>
            </a:r>
            <a:r>
              <a:rPr kumimoji="1" lang="ja-JP" altLang="en-US" sz="1600" b="1" i="0" u="none" strike="noStrike" kern="1200" cap="none" spc="0" normalizeH="0" baseline="0" noProof="0" dirty="0">
                <a:ln>
                  <a:noFill/>
                </a:ln>
                <a:effectLst/>
                <a:uLnTx/>
                <a:uFillTx/>
                <a:latin typeface="+mj-ea"/>
                <a:ea typeface="+mj-ea"/>
              </a:rPr>
              <a:t>を現場で体感してもらう「農空間訪問ツアー」を実施</a:t>
            </a:r>
            <a:endParaRPr kumimoji="1" lang="en-US" altLang="ja-JP" sz="1600" b="1" i="0" u="none" strike="noStrike" kern="1200" cap="none" spc="0" normalizeH="0" baseline="0" noProof="0" dirty="0">
              <a:ln>
                <a:noFill/>
              </a:ln>
              <a:effectLst/>
              <a:uLnTx/>
              <a:uFillTx/>
              <a:latin typeface="+mj-e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UD デジタル 教科書体 NP-R" panose="02020400000000000000" pitchFamily="18" charset="-128"/>
              <a:ea typeface="UD デジタル 教科書体 NP-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defTabSz="457200">
              <a:defRPr/>
            </a:pPr>
            <a:r>
              <a:rPr kumimoji="1" lang="ja-JP" altLang="en-US" sz="1200" dirty="0">
                <a:latin typeface="UD デジタル 教科書体 N-R" panose="02020400000000000000" pitchFamily="17" charset="-128"/>
                <a:ea typeface="UD デジタル 教科書体 N-R" panose="02020400000000000000" pitchFamily="17" charset="-128"/>
              </a:rPr>
              <a:t>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pic>
        <p:nvPicPr>
          <p:cNvPr id="23" name="図 22">
            <a:extLst>
              <a:ext uri="{FF2B5EF4-FFF2-40B4-BE49-F238E27FC236}">
                <a16:creationId xmlns:a16="http://schemas.microsoft.com/office/drawing/2014/main" id="{C1591343-1087-4A72-BE76-2B87D0674650}"/>
              </a:ext>
            </a:extLst>
          </p:cNvPr>
          <p:cNvPicPr>
            <a:picLocks noChangeAspect="1"/>
          </p:cNvPicPr>
          <p:nvPr/>
        </p:nvPicPr>
        <p:blipFill rotWithShape="1">
          <a:blip r:embed="rId2"/>
          <a:srcRect l="46270" t="33918" r="37492" b="44871"/>
          <a:stretch>
            <a:fillRect/>
          </a:stretch>
        </p:blipFill>
        <p:spPr>
          <a:xfrm>
            <a:off x="703721" y="4548262"/>
            <a:ext cx="2021472" cy="1399856"/>
          </a:xfrm>
          <a:prstGeom prst="rect">
            <a:avLst/>
          </a:prstGeom>
        </p:spPr>
      </p:pic>
      <p:pic>
        <p:nvPicPr>
          <p:cNvPr id="24" name="図 23">
            <a:extLst>
              <a:ext uri="{FF2B5EF4-FFF2-40B4-BE49-F238E27FC236}">
                <a16:creationId xmlns:a16="http://schemas.microsoft.com/office/drawing/2014/main" id="{B822A821-B15E-4498-B700-5BF0139D4F33}"/>
              </a:ext>
            </a:extLst>
          </p:cNvPr>
          <p:cNvPicPr>
            <a:picLocks noChangeAspect="1"/>
          </p:cNvPicPr>
          <p:nvPr/>
        </p:nvPicPr>
        <p:blipFill rotWithShape="1">
          <a:blip r:embed="rId3"/>
          <a:srcRect l="11954" t="70833" r="71724" b="8471"/>
          <a:stretch/>
        </p:blipFill>
        <p:spPr>
          <a:xfrm>
            <a:off x="2926271" y="4562794"/>
            <a:ext cx="1990003" cy="1419324"/>
          </a:xfrm>
          <a:prstGeom prst="rect">
            <a:avLst/>
          </a:prstGeom>
        </p:spPr>
      </p:pic>
      <p:sp>
        <p:nvSpPr>
          <p:cNvPr id="25" name="正方形/長方形 24">
            <a:extLst>
              <a:ext uri="{FF2B5EF4-FFF2-40B4-BE49-F238E27FC236}">
                <a16:creationId xmlns:a16="http://schemas.microsoft.com/office/drawing/2014/main" id="{B2EC9262-6EAB-42CD-AFB0-CE94D7527D7F}"/>
              </a:ext>
            </a:extLst>
          </p:cNvPr>
          <p:cNvSpPr/>
          <p:nvPr/>
        </p:nvSpPr>
        <p:spPr>
          <a:xfrm>
            <a:off x="595359" y="5916707"/>
            <a:ext cx="2330911" cy="419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ぶどうの収穫・商品化体験</a:t>
            </a:r>
            <a:endParaRPr kumimoji="1" lang="en-US" altLang="ja-JP" sz="1400" b="1" dirty="0">
              <a:solidFill>
                <a:schemeClr val="tx1"/>
              </a:solidFill>
            </a:endParaRPr>
          </a:p>
        </p:txBody>
      </p:sp>
      <p:sp>
        <p:nvSpPr>
          <p:cNvPr id="26" name="正方形/長方形 25">
            <a:extLst>
              <a:ext uri="{FF2B5EF4-FFF2-40B4-BE49-F238E27FC236}">
                <a16:creationId xmlns:a16="http://schemas.microsoft.com/office/drawing/2014/main" id="{08A9959B-F6E5-4803-A832-52BCB9CEE90C}"/>
              </a:ext>
            </a:extLst>
          </p:cNvPr>
          <p:cNvSpPr/>
          <p:nvPr/>
        </p:nvSpPr>
        <p:spPr>
          <a:xfrm>
            <a:off x="2877555" y="5921074"/>
            <a:ext cx="2021472" cy="419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野菜の収穫・料理体験</a:t>
            </a:r>
          </a:p>
        </p:txBody>
      </p:sp>
    </p:spTree>
    <p:extLst>
      <p:ext uri="{BB962C8B-B14F-4D97-AF65-F5344CB8AC3E}">
        <p14:creationId xmlns:p14="http://schemas.microsoft.com/office/powerpoint/2010/main" val="2652479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農業・農空間を活かした新たな価値創造</a:t>
            </a: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5" y="580926"/>
            <a:ext cx="959918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（３）　農を知り、農に参画する機会の充実</a:t>
            </a:r>
          </a:p>
        </p:txBody>
      </p:sp>
      <p:sp>
        <p:nvSpPr>
          <p:cNvPr id="21" name="テキスト ボックス 20">
            <a:extLst>
              <a:ext uri="{FF2B5EF4-FFF2-40B4-BE49-F238E27FC236}">
                <a16:creationId xmlns:a16="http://schemas.microsoft.com/office/drawing/2014/main" id="{8829DE1E-0460-449A-BEBE-98A54E80C0AE}"/>
              </a:ext>
            </a:extLst>
          </p:cNvPr>
          <p:cNvSpPr txBox="1"/>
          <p:nvPr/>
        </p:nvSpPr>
        <p:spPr>
          <a:xfrm>
            <a:off x="147533" y="1822178"/>
            <a:ext cx="11968480" cy="4598792"/>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目標達成に向け、府民の関心度概念図によりターゲット層を整理</a:t>
            </a:r>
            <a:endParaRPr kumimoji="1" lang="en-US" altLang="ja-JP" sz="2400" b="0" i="0" u="none" strike="sng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a:t>
            </a:r>
            <a:r>
              <a:rPr kumimoji="1" lang="ja-JP" altLang="en-US" sz="2400"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各施策をターゲット層に効果的に働きかけ</a:t>
            </a:r>
            <a:endParaRPr kumimoji="1" lang="en-US" altLang="ja-JP" sz="2400" b="0" i="0" u="sng" strike="noStrike" kern="1200" cap="none" spc="0" normalizeH="0" baseline="0" noProof="0" dirty="0">
              <a:ln>
                <a:noFill/>
              </a:ln>
              <a:solidFill>
                <a:srgbClr val="FF0000"/>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01301E26-0593-45ED-987D-EEB0BF018ADB}"/>
              </a:ext>
            </a:extLst>
          </p:cNvPr>
          <p:cNvSpPr>
            <a:spLocks noGrp="1"/>
          </p:cNvSpPr>
          <p:nvPr>
            <p:ph type="sldNum" sz="quarter" idx="12"/>
          </p:nvPr>
        </p:nvSpPr>
        <p:spPr>
          <a:xfrm>
            <a:off x="10594225" y="6431234"/>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8" name="テキスト ボックス 37">
            <a:extLst>
              <a:ext uri="{FF2B5EF4-FFF2-40B4-BE49-F238E27FC236}">
                <a16:creationId xmlns:a16="http://schemas.microsoft.com/office/drawing/2014/main" id="{EBE5C8EA-817B-40FF-B343-58EB08AC5A6E}"/>
              </a:ext>
            </a:extLst>
          </p:cNvPr>
          <p:cNvSpPr txBox="1"/>
          <p:nvPr/>
        </p:nvSpPr>
        <p:spPr>
          <a:xfrm>
            <a:off x="1331176" y="1107231"/>
            <a:ext cx="8425566"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◆取組のターゲット層整理、今後の取組検討</a:t>
            </a:r>
          </a:p>
        </p:txBody>
      </p:sp>
      <p:sp>
        <p:nvSpPr>
          <p:cNvPr id="32" name="スライド番号プレースホルダー 5">
            <a:extLst>
              <a:ext uri="{FF2B5EF4-FFF2-40B4-BE49-F238E27FC236}">
                <a16:creationId xmlns:a16="http://schemas.microsoft.com/office/drawing/2014/main" id="{DE4A4006-0A99-493B-8B61-E69AFD913D59}"/>
              </a:ext>
            </a:extLst>
          </p:cNvPr>
          <p:cNvSpPr txBox="1">
            <a:spLocks/>
          </p:cNvSpPr>
          <p:nvPr/>
        </p:nvSpPr>
        <p:spPr>
          <a:xfrm>
            <a:off x="10594225" y="6431234"/>
            <a:ext cx="131202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5" name="二等辺三角形 34">
            <a:extLst>
              <a:ext uri="{FF2B5EF4-FFF2-40B4-BE49-F238E27FC236}">
                <a16:creationId xmlns:a16="http://schemas.microsoft.com/office/drawing/2014/main" id="{6AC4E934-9564-4295-954B-316A4B6B497C}"/>
              </a:ext>
            </a:extLst>
          </p:cNvPr>
          <p:cNvSpPr/>
          <p:nvPr/>
        </p:nvSpPr>
        <p:spPr>
          <a:xfrm>
            <a:off x="2683510" y="3044675"/>
            <a:ext cx="710946" cy="537782"/>
          </a:xfrm>
          <a:prstGeom prst="triangle">
            <a:avLst>
              <a:gd name="adj" fmla="val 48794"/>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台形 35">
            <a:extLst>
              <a:ext uri="{FF2B5EF4-FFF2-40B4-BE49-F238E27FC236}">
                <a16:creationId xmlns:a16="http://schemas.microsoft.com/office/drawing/2014/main" id="{C4C60D26-D520-44F1-B3BB-18581E7F3B26}"/>
              </a:ext>
            </a:extLst>
          </p:cNvPr>
          <p:cNvSpPr/>
          <p:nvPr/>
        </p:nvSpPr>
        <p:spPr>
          <a:xfrm>
            <a:off x="2266950" y="3650211"/>
            <a:ext cx="1544764" cy="530924"/>
          </a:xfrm>
          <a:prstGeom prst="trapezoid">
            <a:avLst>
              <a:gd name="adj" fmla="val 73196"/>
            </a:avLst>
          </a:prstGeom>
          <a:solidFill>
            <a:srgbClr val="F0A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7" name="台形 36">
            <a:extLst>
              <a:ext uri="{FF2B5EF4-FFF2-40B4-BE49-F238E27FC236}">
                <a16:creationId xmlns:a16="http://schemas.microsoft.com/office/drawing/2014/main" id="{04A9353C-B51D-47CD-8D7E-C5D8DBB3BED1}"/>
              </a:ext>
            </a:extLst>
          </p:cNvPr>
          <p:cNvSpPr/>
          <p:nvPr/>
        </p:nvSpPr>
        <p:spPr>
          <a:xfrm>
            <a:off x="1598295" y="4258287"/>
            <a:ext cx="2882646" cy="841248"/>
          </a:xfrm>
          <a:prstGeom prst="trapezoid">
            <a:avLst>
              <a:gd name="adj" fmla="val 75475"/>
            </a:avLst>
          </a:prstGeom>
          <a:solidFill>
            <a:srgbClr val="F0CE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台形 38">
            <a:extLst>
              <a:ext uri="{FF2B5EF4-FFF2-40B4-BE49-F238E27FC236}">
                <a16:creationId xmlns:a16="http://schemas.microsoft.com/office/drawing/2014/main" id="{B92E9B35-AAAC-4CF3-9557-EBC87736945D}"/>
              </a:ext>
            </a:extLst>
          </p:cNvPr>
          <p:cNvSpPr/>
          <p:nvPr/>
        </p:nvSpPr>
        <p:spPr>
          <a:xfrm>
            <a:off x="855345" y="5194785"/>
            <a:ext cx="4369689" cy="884682"/>
          </a:xfrm>
          <a:prstGeom prst="trapezoid">
            <a:avLst>
              <a:gd name="adj" fmla="val 82170"/>
            </a:avLst>
          </a:prstGeom>
          <a:solidFill>
            <a:srgbClr val="F8E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1" name="右矢印 13">
            <a:extLst>
              <a:ext uri="{FF2B5EF4-FFF2-40B4-BE49-F238E27FC236}">
                <a16:creationId xmlns:a16="http://schemas.microsoft.com/office/drawing/2014/main" id="{1C10CF27-2F67-441D-9BFC-4820DDB9B1FD}"/>
              </a:ext>
            </a:extLst>
          </p:cNvPr>
          <p:cNvSpPr/>
          <p:nvPr/>
        </p:nvSpPr>
        <p:spPr>
          <a:xfrm rot="16200000">
            <a:off x="-711917" y="4477467"/>
            <a:ext cx="3024000" cy="18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四角形 14">
            <a:extLst>
              <a:ext uri="{FF2B5EF4-FFF2-40B4-BE49-F238E27FC236}">
                <a16:creationId xmlns:a16="http://schemas.microsoft.com/office/drawing/2014/main" id="{ACB9764B-2A94-4F98-8D4D-E8437C4E26B2}"/>
              </a:ext>
            </a:extLst>
          </p:cNvPr>
          <p:cNvSpPr/>
          <p:nvPr/>
        </p:nvSpPr>
        <p:spPr>
          <a:xfrm>
            <a:off x="-262042" y="4348441"/>
            <a:ext cx="1224280" cy="432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関心度</a:t>
            </a:r>
          </a:p>
        </p:txBody>
      </p:sp>
      <p:sp>
        <p:nvSpPr>
          <p:cNvPr id="43" name="四角形 15">
            <a:extLst>
              <a:ext uri="{FF2B5EF4-FFF2-40B4-BE49-F238E27FC236}">
                <a16:creationId xmlns:a16="http://schemas.microsoft.com/office/drawing/2014/main" id="{CCDF6FCB-0545-4283-81AE-9BDFA10C83EC}"/>
              </a:ext>
            </a:extLst>
          </p:cNvPr>
          <p:cNvSpPr/>
          <p:nvPr/>
        </p:nvSpPr>
        <p:spPr>
          <a:xfrm>
            <a:off x="605934" y="2700328"/>
            <a:ext cx="710946" cy="432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高</a:t>
            </a:r>
          </a:p>
        </p:txBody>
      </p:sp>
      <p:sp>
        <p:nvSpPr>
          <p:cNvPr id="44" name="四角形 21">
            <a:extLst>
              <a:ext uri="{FF2B5EF4-FFF2-40B4-BE49-F238E27FC236}">
                <a16:creationId xmlns:a16="http://schemas.microsoft.com/office/drawing/2014/main" id="{88302ADC-AF33-48CC-8E41-1CBCE07E0F76}"/>
              </a:ext>
            </a:extLst>
          </p:cNvPr>
          <p:cNvSpPr/>
          <p:nvPr/>
        </p:nvSpPr>
        <p:spPr>
          <a:xfrm>
            <a:off x="5276110" y="2741240"/>
            <a:ext cx="4516360" cy="432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①　農業・農空間での活動に</a:t>
            </a:r>
            <a:r>
              <a:rPr kumimoji="1" lang="ja-JP" altLang="en-US" sz="1600" b="1" i="0" u="sng" strike="noStrike" kern="1200" cap="none" spc="0" normalizeH="0" baseline="0" noProof="0" dirty="0">
                <a:ln>
                  <a:noFill/>
                </a:ln>
                <a:solidFill>
                  <a:srgbClr val="FF0000"/>
                </a:solidFill>
                <a:effectLst/>
                <a:uLnTx/>
                <a:uFillTx/>
                <a:latin typeface="BIZ UDPゴシック" panose="020B0400000000000000" charset="-128"/>
                <a:ea typeface="BIZ UDPゴシック" panose="020B0400000000000000" charset="-128"/>
                <a:cs typeface="+mn-cs"/>
              </a:rPr>
              <a:t>参加している層</a:t>
            </a:r>
          </a:p>
        </p:txBody>
      </p:sp>
      <p:sp>
        <p:nvSpPr>
          <p:cNvPr id="46" name="四角形 24">
            <a:extLst>
              <a:ext uri="{FF2B5EF4-FFF2-40B4-BE49-F238E27FC236}">
                <a16:creationId xmlns:a16="http://schemas.microsoft.com/office/drawing/2014/main" id="{2B4F15EA-4233-460B-A777-FC68305D3DDE}"/>
              </a:ext>
            </a:extLst>
          </p:cNvPr>
          <p:cNvSpPr/>
          <p:nvPr/>
        </p:nvSpPr>
        <p:spPr>
          <a:xfrm>
            <a:off x="5248818" y="3600073"/>
            <a:ext cx="4965827" cy="432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②　農業・農空間での活動に</a:t>
            </a:r>
            <a:r>
              <a:rPr kumimoji="1" lang="ja-JP" altLang="en-US" sz="1600" b="1" i="0" u="sng" strike="noStrike" kern="1200" cap="none" spc="0" normalizeH="0" baseline="0" noProof="0" dirty="0">
                <a:ln>
                  <a:noFill/>
                </a:ln>
                <a:solidFill>
                  <a:srgbClr val="FF0000"/>
                </a:solidFill>
                <a:effectLst/>
                <a:uLnTx/>
                <a:uFillTx/>
                <a:latin typeface="BIZ UDPゴシック" panose="020B0400000000000000" charset="-128"/>
                <a:ea typeface="BIZ UDPゴシック" panose="020B0400000000000000" charset="-128"/>
                <a:cs typeface="+mn-cs"/>
              </a:rPr>
              <a:t>参加を検討している層</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endParaRPr>
          </a:p>
        </p:txBody>
      </p:sp>
      <p:sp>
        <p:nvSpPr>
          <p:cNvPr id="47" name="四角形 26">
            <a:extLst>
              <a:ext uri="{FF2B5EF4-FFF2-40B4-BE49-F238E27FC236}">
                <a16:creationId xmlns:a16="http://schemas.microsoft.com/office/drawing/2014/main" id="{1F0F205B-B9C0-436E-AC0D-BD6236007DD3}"/>
              </a:ext>
            </a:extLst>
          </p:cNvPr>
          <p:cNvSpPr/>
          <p:nvPr/>
        </p:nvSpPr>
        <p:spPr>
          <a:xfrm>
            <a:off x="5261290" y="4219308"/>
            <a:ext cx="7264298" cy="56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③　</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農業・農空間に</a:t>
            </a:r>
            <a:r>
              <a:rPr kumimoji="1" lang="ja-JP" altLang="en-US" sz="1600" b="1" i="0" u="sng" strike="noStrike" kern="1200" cap="none" spc="0" normalizeH="0" baseline="0" noProof="0" dirty="0">
                <a:ln>
                  <a:noFill/>
                </a:ln>
                <a:solidFill>
                  <a:srgbClr val="FF0000"/>
                </a:solidFill>
                <a:effectLst/>
                <a:uLnTx/>
                <a:uFillTx/>
                <a:latin typeface="BIZ UDPゴシック" panose="020B0400000000000000" charset="-128"/>
                <a:ea typeface="BIZ UDPゴシック" panose="020B0400000000000000" charset="-128"/>
                <a:cs typeface="+mn-cs"/>
              </a:rPr>
              <a:t>関心はあるが参加は検討していない層</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endParaRPr>
          </a:p>
        </p:txBody>
      </p:sp>
      <p:sp>
        <p:nvSpPr>
          <p:cNvPr id="48" name="四角形 28">
            <a:extLst>
              <a:ext uri="{FF2B5EF4-FFF2-40B4-BE49-F238E27FC236}">
                <a16:creationId xmlns:a16="http://schemas.microsoft.com/office/drawing/2014/main" id="{FB09BF52-FBB5-4B19-81C6-D6C9EA5D4621}"/>
              </a:ext>
            </a:extLst>
          </p:cNvPr>
          <p:cNvSpPr/>
          <p:nvPr/>
        </p:nvSpPr>
        <p:spPr>
          <a:xfrm>
            <a:off x="5276110" y="5433244"/>
            <a:ext cx="4788535" cy="432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charset="-128"/>
                <a:ea typeface="BIZ UDPゴシック" panose="020B0400000000000000" charset="-128"/>
                <a:cs typeface="+mn-cs"/>
              </a:rPr>
              <a:t>④　農業・農空間に</a:t>
            </a:r>
            <a:r>
              <a:rPr kumimoji="1" lang="ja-JP" altLang="en-US" sz="1600" b="1" i="0" u="sng" strike="noStrike" kern="1200" cap="none" spc="0" normalizeH="0" baseline="0" noProof="0" dirty="0">
                <a:ln>
                  <a:noFill/>
                </a:ln>
                <a:solidFill>
                  <a:srgbClr val="FF0000"/>
                </a:solidFill>
                <a:effectLst/>
                <a:uLnTx/>
                <a:uFillTx/>
                <a:latin typeface="BIZ UDPゴシック" panose="020B0400000000000000" charset="-128"/>
                <a:ea typeface="BIZ UDPゴシック" panose="020B0400000000000000" charset="-128"/>
                <a:cs typeface="+mn-cs"/>
              </a:rPr>
              <a:t>関心を持っていない層</a:t>
            </a:r>
            <a:endParaRPr kumimoji="1" lang="ja-JP" altLang="en-US" sz="1600" b="0" i="0" u="none" strike="noStrike" kern="1200" cap="none" spc="0" normalizeH="0" baseline="0" noProof="0" dirty="0">
              <a:ln>
                <a:noFill/>
              </a:ln>
              <a:solidFill>
                <a:srgbClr val="FF0000"/>
              </a:solidFill>
              <a:effectLst/>
              <a:uLnTx/>
              <a:uFillTx/>
              <a:latin typeface="BIZ UDPゴシック" panose="020B0400000000000000" charset="-128"/>
              <a:ea typeface="BIZ UDPゴシック" panose="020B0400000000000000" charset="-128"/>
              <a:cs typeface="+mn-cs"/>
            </a:endParaRPr>
          </a:p>
        </p:txBody>
      </p:sp>
      <p:sp>
        <p:nvSpPr>
          <p:cNvPr id="49" name="正方形/長方形 48">
            <a:extLst>
              <a:ext uri="{FF2B5EF4-FFF2-40B4-BE49-F238E27FC236}">
                <a16:creationId xmlns:a16="http://schemas.microsoft.com/office/drawing/2014/main" id="{1DFC03CE-762A-49B1-98A9-D54E3A5F11DF}"/>
              </a:ext>
            </a:extLst>
          </p:cNvPr>
          <p:cNvSpPr/>
          <p:nvPr/>
        </p:nvSpPr>
        <p:spPr>
          <a:xfrm>
            <a:off x="5603027" y="4573118"/>
            <a:ext cx="6338570" cy="1002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→府有施設での農業体験　（府立花の文化園、府立農業公園）</a:t>
            </a:r>
            <a:endPar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→民間活力を活かした機会提供　（農空間訪問ツアー等）</a:t>
            </a:r>
            <a:endPar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→万博催事での</a:t>
            </a:r>
            <a:r>
              <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PR</a:t>
            </a: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　（</a:t>
            </a:r>
            <a:r>
              <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9/10</a:t>
            </a: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　フードスケープおおさか）</a:t>
            </a:r>
            <a:endPar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lumMod val="65000"/>
                    <a:lumOff val="35000"/>
                  </a:prstClr>
                </a:solidFill>
                <a:latin typeface="BIZ UDPゴシック" panose="020B0400000000000000" charset="-128"/>
                <a:ea typeface="BIZ UDPゴシック" panose="020B0400000000000000" charset="-128"/>
              </a:rPr>
              <a:t>そのほか、農業祭来場者、直売所のユーザー等</a:t>
            </a:r>
            <a:endPar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endParaRPr>
          </a:p>
        </p:txBody>
      </p:sp>
      <p:sp>
        <p:nvSpPr>
          <p:cNvPr id="51" name="正方形/長方形 50">
            <a:extLst>
              <a:ext uri="{FF2B5EF4-FFF2-40B4-BE49-F238E27FC236}">
                <a16:creationId xmlns:a16="http://schemas.microsoft.com/office/drawing/2014/main" id="{8CC310E9-EDE3-4ADA-AF4C-5C9DFF85C21A}"/>
              </a:ext>
            </a:extLst>
          </p:cNvPr>
          <p:cNvSpPr/>
          <p:nvPr/>
        </p:nvSpPr>
        <p:spPr>
          <a:xfrm>
            <a:off x="5603027" y="2991358"/>
            <a:ext cx="6338570" cy="603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→地域で定着した保全活動</a:t>
            </a:r>
            <a:endPar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　（多面的機能支払交付金、棚田保全、学習農園、ため池クリーンアップ等）</a:t>
            </a:r>
          </a:p>
        </p:txBody>
      </p:sp>
      <p:sp>
        <p:nvSpPr>
          <p:cNvPr id="52" name="正方形/長方形 51">
            <a:extLst>
              <a:ext uri="{FF2B5EF4-FFF2-40B4-BE49-F238E27FC236}">
                <a16:creationId xmlns:a16="http://schemas.microsoft.com/office/drawing/2014/main" id="{37428628-DF80-4FBE-A6D0-9BD077FBDE57}"/>
              </a:ext>
            </a:extLst>
          </p:cNvPr>
          <p:cNvSpPr/>
          <p:nvPr/>
        </p:nvSpPr>
        <p:spPr>
          <a:xfrm>
            <a:off x="5593283" y="3787984"/>
            <a:ext cx="4257410" cy="603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→農空間</a:t>
            </a:r>
            <a:r>
              <a:rPr kumimoji="1" lang="en-US" altLang="ja-JP"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HOTORI</a:t>
            </a:r>
            <a:r>
              <a:rPr kumimoji="1" lang="ja-JP" altLang="en-US" sz="1400" b="0" i="0" u="none" strike="noStrike" kern="1200" cap="none" spc="0" normalizeH="0" baseline="0" noProof="0" dirty="0">
                <a:ln>
                  <a:noFill/>
                </a:ln>
                <a:solidFill>
                  <a:prstClr val="black">
                    <a:lumMod val="65000"/>
                    <a:lumOff val="35000"/>
                  </a:prstClr>
                </a:solidFill>
                <a:effectLst/>
                <a:uLnTx/>
                <a:uFillTx/>
                <a:latin typeface="BIZ UDPゴシック" panose="020B0400000000000000" charset="-128"/>
                <a:ea typeface="BIZ UDPゴシック" panose="020B0400000000000000" charset="-128"/>
                <a:cs typeface="+mn-cs"/>
              </a:rPr>
              <a:t>での活動周知</a:t>
            </a:r>
          </a:p>
        </p:txBody>
      </p:sp>
      <p:sp>
        <p:nvSpPr>
          <p:cNvPr id="53" name="二等辺三角形 52">
            <a:extLst>
              <a:ext uri="{FF2B5EF4-FFF2-40B4-BE49-F238E27FC236}">
                <a16:creationId xmlns:a16="http://schemas.microsoft.com/office/drawing/2014/main" id="{5A87E1D8-2F21-4D23-BA7C-5F96422CBDFC}"/>
              </a:ext>
            </a:extLst>
          </p:cNvPr>
          <p:cNvSpPr/>
          <p:nvPr/>
        </p:nvSpPr>
        <p:spPr>
          <a:xfrm>
            <a:off x="1447085" y="2899221"/>
            <a:ext cx="3167935" cy="2254979"/>
          </a:xfrm>
          <a:prstGeom prst="triangl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4" name="直線矢印コネクタ 53">
            <a:extLst>
              <a:ext uri="{FF2B5EF4-FFF2-40B4-BE49-F238E27FC236}">
                <a16:creationId xmlns:a16="http://schemas.microsoft.com/office/drawing/2014/main" id="{7506CF7C-F16A-490A-976B-586F0A8C0253}"/>
              </a:ext>
            </a:extLst>
          </p:cNvPr>
          <p:cNvCxnSpPr>
            <a:cxnSpLocks/>
          </p:cNvCxnSpPr>
          <p:nvPr/>
        </p:nvCxnSpPr>
        <p:spPr>
          <a:xfrm flipH="1">
            <a:off x="2999302" y="2997099"/>
            <a:ext cx="2381022" cy="3967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801DAEC6-2C42-4DEB-8141-B515DFC1C766}"/>
              </a:ext>
            </a:extLst>
          </p:cNvPr>
          <p:cNvCxnSpPr>
            <a:cxnSpLocks/>
          </p:cNvCxnSpPr>
          <p:nvPr/>
        </p:nvCxnSpPr>
        <p:spPr>
          <a:xfrm flipH="1">
            <a:off x="2991073" y="3839671"/>
            <a:ext cx="2360216" cy="8920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2A318E1C-AC80-4907-85FC-9E655213A4CE}"/>
              </a:ext>
            </a:extLst>
          </p:cNvPr>
          <p:cNvCxnSpPr>
            <a:cxnSpLocks/>
          </p:cNvCxnSpPr>
          <p:nvPr/>
        </p:nvCxnSpPr>
        <p:spPr>
          <a:xfrm flipH="1">
            <a:off x="3024420" y="4523810"/>
            <a:ext cx="2334809" cy="22528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FB1B00E0-36D1-47AF-9522-F7D0B9125C24}"/>
              </a:ext>
            </a:extLst>
          </p:cNvPr>
          <p:cNvCxnSpPr>
            <a:cxnSpLocks/>
          </p:cNvCxnSpPr>
          <p:nvPr/>
        </p:nvCxnSpPr>
        <p:spPr>
          <a:xfrm flipH="1">
            <a:off x="3024421" y="5656625"/>
            <a:ext cx="2297277" cy="1111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95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096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（１）　意欲の高い農業者の経営改善支援</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742464"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◆経営改善内容の分析・今後の取組～販売額減少した担い手～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3844FCA9-417E-449D-AD82-40218B696F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7" name="表 7">
            <a:extLst>
              <a:ext uri="{FF2B5EF4-FFF2-40B4-BE49-F238E27FC236}">
                <a16:creationId xmlns:a16="http://schemas.microsoft.com/office/drawing/2014/main" id="{C2621D97-392E-44AE-B0F5-134D373B6BCC}"/>
              </a:ext>
            </a:extLst>
          </p:cNvPr>
          <p:cNvGraphicFramePr>
            <a:graphicFrameLocks noGrp="1"/>
          </p:cNvGraphicFramePr>
          <p:nvPr>
            <p:extLst>
              <p:ext uri="{D42A27DB-BD31-4B8C-83A1-F6EECF244321}">
                <p14:modId xmlns:p14="http://schemas.microsoft.com/office/powerpoint/2010/main" val="4036921928"/>
              </p:ext>
            </p:extLst>
          </p:nvPr>
        </p:nvGraphicFramePr>
        <p:xfrm>
          <a:off x="141402" y="1675713"/>
          <a:ext cx="11915480" cy="4258230"/>
        </p:xfrm>
        <a:graphic>
          <a:graphicData uri="http://schemas.openxmlformats.org/drawingml/2006/table">
            <a:tbl>
              <a:tblPr firstRow="1" bandRow="1">
                <a:tableStyleId>{5C22544A-7EE6-4342-B048-85BDC9FD1C3A}</a:tableStyleId>
              </a:tblPr>
              <a:tblGrid>
                <a:gridCol w="1207496">
                  <a:extLst>
                    <a:ext uri="{9D8B030D-6E8A-4147-A177-3AD203B41FA5}">
                      <a16:colId xmlns:a16="http://schemas.microsoft.com/office/drawing/2014/main" val="3202017980"/>
                    </a:ext>
                  </a:extLst>
                </a:gridCol>
                <a:gridCol w="1959910">
                  <a:extLst>
                    <a:ext uri="{9D8B030D-6E8A-4147-A177-3AD203B41FA5}">
                      <a16:colId xmlns:a16="http://schemas.microsoft.com/office/drawing/2014/main" val="426248557"/>
                    </a:ext>
                  </a:extLst>
                </a:gridCol>
                <a:gridCol w="1555423">
                  <a:extLst>
                    <a:ext uri="{9D8B030D-6E8A-4147-A177-3AD203B41FA5}">
                      <a16:colId xmlns:a16="http://schemas.microsoft.com/office/drawing/2014/main" val="1721184567"/>
                    </a:ext>
                  </a:extLst>
                </a:gridCol>
                <a:gridCol w="1489435">
                  <a:extLst>
                    <a:ext uri="{9D8B030D-6E8A-4147-A177-3AD203B41FA5}">
                      <a16:colId xmlns:a16="http://schemas.microsoft.com/office/drawing/2014/main" val="2924589706"/>
                    </a:ext>
                  </a:extLst>
                </a:gridCol>
                <a:gridCol w="2828041">
                  <a:extLst>
                    <a:ext uri="{9D8B030D-6E8A-4147-A177-3AD203B41FA5}">
                      <a16:colId xmlns:a16="http://schemas.microsoft.com/office/drawing/2014/main" val="3550557108"/>
                    </a:ext>
                  </a:extLst>
                </a:gridCol>
                <a:gridCol w="2875175">
                  <a:extLst>
                    <a:ext uri="{9D8B030D-6E8A-4147-A177-3AD203B41FA5}">
                      <a16:colId xmlns:a16="http://schemas.microsoft.com/office/drawing/2014/main" val="1852875199"/>
                    </a:ext>
                  </a:extLst>
                </a:gridCol>
              </a:tblGrid>
              <a:tr h="592552">
                <a:tc>
                  <a:txBody>
                    <a:bodyPr/>
                    <a:lstStyle/>
                    <a:p>
                      <a:pPr algn="ctr"/>
                      <a:r>
                        <a:rPr kumimoji="1" lang="ja-JP" altLang="en-US" sz="1600" dirty="0">
                          <a:latin typeface="+mn-ea"/>
                          <a:ea typeface="+mn-ea"/>
                        </a:rPr>
                        <a:t>市町村</a:t>
                      </a:r>
                    </a:p>
                  </a:txBody>
                  <a:tcPr anchor="ctr"/>
                </a:tc>
                <a:tc>
                  <a:txBody>
                    <a:bodyPr/>
                    <a:lstStyle/>
                    <a:p>
                      <a:pPr algn="ctr"/>
                      <a:r>
                        <a:rPr kumimoji="1" lang="ja-JP" altLang="en-US" sz="1600" dirty="0">
                          <a:latin typeface="+mn-ea"/>
                          <a:ea typeface="+mn-ea"/>
                        </a:rPr>
                        <a:t>品目</a:t>
                      </a:r>
                    </a:p>
                  </a:txBody>
                  <a:tcPr anchor="ctr"/>
                </a:tc>
                <a:tc>
                  <a:txBody>
                    <a:bodyPr/>
                    <a:lstStyle/>
                    <a:p>
                      <a:pPr algn="ctr"/>
                      <a:r>
                        <a:rPr kumimoji="1" lang="en-US" altLang="ja-JP" sz="1600" dirty="0">
                          <a:latin typeface="+mn-ea"/>
                          <a:ea typeface="+mn-ea"/>
                        </a:rPr>
                        <a:t>R6</a:t>
                      </a:r>
                      <a:r>
                        <a:rPr kumimoji="1" lang="ja-JP" altLang="en-US" sz="1600" dirty="0">
                          <a:latin typeface="+mn-ea"/>
                          <a:ea typeface="+mn-ea"/>
                        </a:rPr>
                        <a:t>増加額</a:t>
                      </a:r>
                      <a:endParaRPr kumimoji="1" lang="en-US" altLang="ja-JP" sz="1600" dirty="0">
                        <a:latin typeface="+mn-ea"/>
                        <a:ea typeface="+mn-ea"/>
                      </a:endParaRPr>
                    </a:p>
                    <a:p>
                      <a:pPr algn="ctr"/>
                      <a:r>
                        <a:rPr kumimoji="1" lang="en-US" altLang="ja-JP" sz="1600" dirty="0">
                          <a:latin typeface="+mn-ea"/>
                          <a:ea typeface="+mn-ea"/>
                        </a:rPr>
                        <a:t>(</a:t>
                      </a:r>
                      <a:r>
                        <a:rPr kumimoji="1" lang="ja-JP" altLang="en-US" sz="1600" dirty="0">
                          <a:latin typeface="+mn-ea"/>
                          <a:ea typeface="+mn-ea"/>
                        </a:rPr>
                        <a:t>万円</a:t>
                      </a:r>
                      <a:r>
                        <a:rPr kumimoji="1" lang="en-US" altLang="ja-JP" sz="1600" dirty="0">
                          <a:latin typeface="+mn-ea"/>
                          <a:ea typeface="+mn-ea"/>
                        </a:rPr>
                        <a:t>)</a:t>
                      </a:r>
                      <a:endParaRPr kumimoji="1" lang="ja-JP" altLang="en-US" sz="1600" dirty="0">
                        <a:latin typeface="+mn-ea"/>
                        <a:ea typeface="+mn-ea"/>
                      </a:endParaRPr>
                    </a:p>
                  </a:txBody>
                  <a:tcPr anchor="ctr"/>
                </a:tc>
                <a:tc>
                  <a:txBody>
                    <a:bodyPr/>
                    <a:lstStyle/>
                    <a:p>
                      <a:pPr algn="ctr"/>
                      <a:r>
                        <a:rPr kumimoji="1" lang="ja-JP" altLang="en-US" sz="1600" dirty="0">
                          <a:latin typeface="+mn-ea"/>
                          <a:ea typeface="+mn-ea"/>
                        </a:rPr>
                        <a:t>増加率</a:t>
                      </a:r>
                      <a:endParaRPr kumimoji="1" lang="en-US" altLang="ja-JP" sz="1600" dirty="0">
                        <a:latin typeface="+mn-ea"/>
                        <a:ea typeface="+mn-ea"/>
                      </a:endParaRPr>
                    </a:p>
                    <a:p>
                      <a:pPr algn="ctr"/>
                      <a:r>
                        <a:rPr kumimoji="1" lang="en-US" altLang="ja-JP" sz="1600" dirty="0">
                          <a:latin typeface="+mn-ea"/>
                          <a:ea typeface="+mn-ea"/>
                        </a:rPr>
                        <a:t>(</a:t>
                      </a:r>
                      <a:r>
                        <a:rPr kumimoji="1" lang="ja-JP" altLang="en-US" sz="1600" dirty="0">
                          <a:latin typeface="+mn-ea"/>
                          <a:ea typeface="+mn-ea"/>
                        </a:rPr>
                        <a:t>％</a:t>
                      </a:r>
                      <a:r>
                        <a:rPr kumimoji="1" lang="en-US" altLang="ja-JP" sz="1600" dirty="0">
                          <a:latin typeface="+mn-ea"/>
                          <a:ea typeface="+mn-ea"/>
                        </a:rPr>
                        <a:t>)</a:t>
                      </a:r>
                      <a:endParaRPr kumimoji="1" lang="ja-JP" altLang="en-US" sz="1600" dirty="0">
                        <a:latin typeface="+mn-ea"/>
                        <a:ea typeface="+mn-ea"/>
                      </a:endParaRPr>
                    </a:p>
                  </a:txBody>
                  <a:tcPr anchor="ctr"/>
                </a:tc>
                <a:tc>
                  <a:txBody>
                    <a:bodyPr/>
                    <a:lstStyle/>
                    <a:p>
                      <a:pPr algn="ctr"/>
                      <a:r>
                        <a:rPr kumimoji="1" lang="ja-JP" altLang="en-US" sz="1600" dirty="0">
                          <a:latin typeface="+mn-ea"/>
                          <a:ea typeface="+mn-ea"/>
                        </a:rPr>
                        <a:t>販売額減少要因</a:t>
                      </a:r>
                    </a:p>
                  </a:txBody>
                  <a:tcPr anchor="ctr"/>
                </a:tc>
                <a:tc>
                  <a:txBody>
                    <a:bodyPr/>
                    <a:lstStyle/>
                    <a:p>
                      <a:pPr algn="ctr"/>
                      <a:r>
                        <a:rPr kumimoji="1" lang="ja-JP" altLang="en-US" sz="1600" dirty="0">
                          <a:latin typeface="+mn-ea"/>
                          <a:ea typeface="+mn-ea"/>
                        </a:rPr>
                        <a:t>改善方針</a:t>
                      </a:r>
                    </a:p>
                  </a:txBody>
                  <a:tcPr anchor="ctr"/>
                </a:tc>
                <a:extLst>
                  <a:ext uri="{0D108BD9-81ED-4DB2-BD59-A6C34878D82A}">
                    <a16:rowId xmlns:a16="http://schemas.microsoft.com/office/drawing/2014/main" val="3296113015"/>
                  </a:ext>
                </a:extLst>
              </a:tr>
              <a:tr h="374243">
                <a:tc>
                  <a:txBody>
                    <a:bodyPr/>
                    <a:lstStyle/>
                    <a:p>
                      <a:pPr algn="ctr" fontAlgn="ctr"/>
                      <a:r>
                        <a:rPr lang="ja-JP" altLang="en-US" sz="1200" b="0" i="0" u="none" strike="noStrike" dirty="0">
                          <a:solidFill>
                            <a:srgbClr val="000000"/>
                          </a:solidFill>
                          <a:effectLst/>
                          <a:latin typeface="+mn-ea"/>
                          <a:ea typeface="+mn-ea"/>
                        </a:rPr>
                        <a:t>富田林市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施設野菜（いちご）</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150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77</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反収減少：人材不足</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endPar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経営戦略の見直し</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41781554"/>
                  </a:ext>
                </a:extLst>
              </a:tr>
              <a:tr h="348992">
                <a:tc>
                  <a:txBody>
                    <a:bodyPr/>
                    <a:lstStyle/>
                    <a:p>
                      <a:pPr algn="ctr" fontAlgn="ctr"/>
                      <a:r>
                        <a:rPr lang="ja-JP" altLang="en-US" sz="1200" b="0" i="0" u="none" strike="noStrike" dirty="0">
                          <a:solidFill>
                            <a:srgbClr val="000000"/>
                          </a:solidFill>
                          <a:effectLst/>
                          <a:latin typeface="+mn-ea"/>
                          <a:ea typeface="+mn-ea"/>
                        </a:rPr>
                        <a:t>富田林市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施設野菜（なす・きゅうり）</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130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78</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mn-ea"/>
                        </a:rPr>
                        <a:t>反収減少：生産技術が安定しない</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1169825328"/>
                  </a:ext>
                </a:extLst>
              </a:tr>
              <a:tr h="348992">
                <a:tc>
                  <a:txBody>
                    <a:bodyPr/>
                    <a:lstStyle/>
                    <a:p>
                      <a:pPr algn="ctr" fontAlgn="ctr"/>
                      <a:r>
                        <a:rPr lang="ja-JP" altLang="en-US" sz="1200" b="0" i="0" u="none" strike="noStrike">
                          <a:solidFill>
                            <a:srgbClr val="000000"/>
                          </a:solidFill>
                          <a:effectLst/>
                          <a:latin typeface="+mn-ea"/>
                          <a:ea typeface="+mn-ea"/>
                        </a:rPr>
                        <a:t>大阪狭山市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果樹（ぶどう）</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1,200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68</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反収減少：人材不足</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後継者育成</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944917401"/>
                  </a:ext>
                </a:extLst>
              </a:tr>
              <a:tr h="617445">
                <a:tc>
                  <a:txBody>
                    <a:bodyPr/>
                    <a:lstStyle/>
                    <a:p>
                      <a:pPr algn="ctr" fontAlgn="ctr"/>
                      <a:r>
                        <a:rPr lang="ja-JP" altLang="en-US" sz="1200" b="0" i="0" u="none" strike="noStrike">
                          <a:solidFill>
                            <a:srgbClr val="000000"/>
                          </a:solidFill>
                          <a:effectLst/>
                          <a:latin typeface="+mn-ea"/>
                          <a:ea typeface="+mn-ea"/>
                        </a:rPr>
                        <a:t>箕面市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野菜</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300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75</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反収減少：生産技術が安定しない</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栽培指導、作付け体系策定支援</a:t>
                      </a:r>
                    </a:p>
                  </a:txBody>
                  <a:tcPr marL="0" marR="0" marT="0" marB="0" anchor="ctr"/>
                </a:tc>
                <a:extLst>
                  <a:ext uri="{0D108BD9-81ED-4DB2-BD59-A6C34878D82A}">
                    <a16:rowId xmlns:a16="http://schemas.microsoft.com/office/drawing/2014/main" val="2298305945"/>
                  </a:ext>
                </a:extLst>
              </a:tr>
              <a:tr h="348992">
                <a:tc>
                  <a:txBody>
                    <a:bodyPr/>
                    <a:lstStyle/>
                    <a:p>
                      <a:pPr algn="ctr" fontAlgn="ctr"/>
                      <a:r>
                        <a:rPr lang="ja-JP" altLang="en-US" sz="1200" b="0" i="0" u="none" strike="noStrike">
                          <a:solidFill>
                            <a:srgbClr val="000000"/>
                          </a:solidFill>
                          <a:effectLst/>
                          <a:latin typeface="+mn-ea"/>
                          <a:ea typeface="+mn-ea"/>
                        </a:rPr>
                        <a:t>八尾市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えだまめ</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350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77</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高温によるもの</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高温対策技術の実証・普及</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3850903221"/>
                  </a:ext>
                </a:extLst>
              </a:tr>
              <a:tr h="282450">
                <a:tc>
                  <a:txBody>
                    <a:bodyPr/>
                    <a:lstStyle/>
                    <a:p>
                      <a:pPr algn="ctr" fontAlgn="ctr"/>
                      <a:r>
                        <a:rPr lang="ja-JP" altLang="en-US" sz="1200" b="0" i="0" u="none" strike="noStrike">
                          <a:solidFill>
                            <a:srgbClr val="000000"/>
                          </a:solidFill>
                          <a:effectLst/>
                          <a:latin typeface="+mn-ea"/>
                          <a:ea typeface="+mn-ea"/>
                        </a:rPr>
                        <a:t>八尾市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えだまめ</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250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77</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a:t>
                      </a:r>
                      <a:r>
                        <a:rPr lang="ja-JP" altLang="en-US" sz="1200" b="0" i="0" u="none" strike="noStrike" dirty="0">
                          <a:solidFill>
                            <a:srgbClr val="000000"/>
                          </a:solidFill>
                          <a:effectLst/>
                          <a:latin typeface="ＭＳ Ｐゴシック" panose="020B0600070205080204" pitchFamily="50" charset="-128"/>
                          <a:ea typeface="+mn-ea"/>
                        </a:rPr>
                        <a:t>高温によるもの</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rgbClr val="000000"/>
                          </a:solidFill>
                          <a:effectLst/>
                          <a:latin typeface="ＭＳ Ｐゴシック" panose="020B0600070205080204" pitchFamily="50" charset="-128"/>
                          <a:ea typeface="+mn-ea"/>
                        </a:rPr>
                        <a:t>高温対策技術の実証・普及</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1392838948"/>
                  </a:ext>
                </a:extLst>
              </a:tr>
              <a:tr h="374243">
                <a:tc>
                  <a:txBody>
                    <a:bodyPr/>
                    <a:lstStyle/>
                    <a:p>
                      <a:pPr algn="ctr" fontAlgn="ctr"/>
                      <a:r>
                        <a:rPr lang="ja-JP" altLang="en-US" sz="1200" b="0" i="0" u="none" strike="noStrike">
                          <a:solidFill>
                            <a:srgbClr val="000000"/>
                          </a:solidFill>
                          <a:effectLst/>
                          <a:latin typeface="+mn-ea"/>
                          <a:ea typeface="+mn-ea"/>
                        </a:rPr>
                        <a:t>貝塚市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施設水なす、水耕軟弱、</a:t>
                      </a:r>
                      <a:endParaRPr lang="en-US" altLang="ja-JP" sz="1200" b="0" i="0" u="none" strike="noStrike" dirty="0">
                        <a:solidFill>
                          <a:srgbClr val="000000"/>
                        </a:solidFill>
                        <a:effectLst/>
                        <a:latin typeface="+mn-ea"/>
                        <a:ea typeface="+mn-ea"/>
                      </a:endParaRPr>
                    </a:p>
                    <a:p>
                      <a:pPr algn="ctr" fontAlgn="ctr"/>
                      <a:r>
                        <a:rPr lang="ja-JP" altLang="en-US" sz="1200" b="0" i="0" u="none" strike="noStrike" dirty="0">
                          <a:solidFill>
                            <a:srgbClr val="000000"/>
                          </a:solidFill>
                          <a:effectLst/>
                          <a:latin typeface="+mn-ea"/>
                          <a:ea typeface="+mn-ea"/>
                        </a:rPr>
                        <a:t>露地野菜</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250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76</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反収減少：人材不足</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人材確保</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3117016675"/>
                  </a:ext>
                </a:extLst>
              </a:tr>
              <a:tr h="296488">
                <a:tc>
                  <a:txBody>
                    <a:bodyPr/>
                    <a:lstStyle/>
                    <a:p>
                      <a:pPr algn="ctr" fontAlgn="ctr"/>
                      <a:r>
                        <a:rPr lang="ja-JP" altLang="en-US" sz="1200" b="0" i="0" u="none" strike="noStrike" dirty="0">
                          <a:solidFill>
                            <a:srgbClr val="000000"/>
                          </a:solidFill>
                          <a:effectLst/>
                          <a:latin typeface="+mn-ea"/>
                          <a:ea typeface="+mn-ea"/>
                        </a:rPr>
                        <a:t>貝塚市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施設水なす・軟弱野菜等</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400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81</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a:t>
                      </a:r>
                      <a:r>
                        <a:rPr lang="ja-JP" altLang="en-US" sz="1200" b="0" i="0" u="none" strike="noStrike" dirty="0">
                          <a:solidFill>
                            <a:srgbClr val="000000"/>
                          </a:solidFill>
                          <a:effectLst/>
                          <a:latin typeface="ＭＳ Ｐゴシック" panose="020B0600070205080204" pitchFamily="50" charset="-128"/>
                          <a:ea typeface="+mn-ea"/>
                        </a:rPr>
                        <a:t>高温によるもの</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2295635397"/>
                  </a:ext>
                </a:extLst>
              </a:tr>
              <a:tr h="224611">
                <a:tc>
                  <a:txBody>
                    <a:bodyPr/>
                    <a:lstStyle/>
                    <a:p>
                      <a:pPr algn="ctr" fontAlgn="ctr"/>
                      <a:r>
                        <a:rPr lang="ja-JP" altLang="en-US" sz="1200" b="0" i="0" u="none" strike="noStrike">
                          <a:solidFill>
                            <a:srgbClr val="000000"/>
                          </a:solidFill>
                          <a:effectLst/>
                          <a:latin typeface="+mn-ea"/>
                          <a:ea typeface="+mn-ea"/>
                        </a:rPr>
                        <a:t>泉南市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施設養液トマト</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700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66</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p>
                  </a:txBody>
                  <a:tcPr marL="0" marR="0" marT="0" marB="0" anchor="ctr"/>
                </a:tc>
                <a:extLst>
                  <a:ext uri="{0D108BD9-81ED-4DB2-BD59-A6C34878D82A}">
                    <a16:rowId xmlns:a16="http://schemas.microsoft.com/office/drawing/2014/main" val="2296459101"/>
                  </a:ext>
                </a:extLst>
              </a:tr>
              <a:tr h="224611">
                <a:tc>
                  <a:txBody>
                    <a:bodyPr/>
                    <a:lstStyle/>
                    <a:p>
                      <a:pPr algn="ctr" fontAlgn="ctr"/>
                      <a:r>
                        <a:rPr lang="ja-JP" altLang="en-US" sz="1200" b="0" i="0" u="none" strike="noStrike">
                          <a:solidFill>
                            <a:srgbClr val="000000"/>
                          </a:solidFill>
                          <a:effectLst/>
                          <a:latin typeface="+mn-ea"/>
                          <a:ea typeface="+mn-ea"/>
                        </a:rPr>
                        <a:t>熊取町</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水稲、水なす　等</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139</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74</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a:t>
                      </a:r>
                      <a:r>
                        <a:rPr lang="ja-JP" altLang="en-US" sz="1200" b="0" i="0" u="none" strike="noStrike" dirty="0">
                          <a:solidFill>
                            <a:srgbClr val="000000"/>
                          </a:solidFill>
                          <a:effectLst/>
                          <a:latin typeface="ＭＳ Ｐゴシック" panose="020B0600070205080204" pitchFamily="50" charset="-128"/>
                          <a:ea typeface="+mn-ea"/>
                        </a:rPr>
                        <a:t>高温によるもの</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444376729"/>
                  </a:ext>
                </a:extLst>
              </a:tr>
              <a:tr h="224611">
                <a:tc>
                  <a:txBody>
                    <a:bodyPr/>
                    <a:lstStyle/>
                    <a:p>
                      <a:pPr algn="ctr" fontAlgn="ctr"/>
                      <a:r>
                        <a:rPr lang="ja-JP" altLang="en-US" sz="1200" b="0" i="0" u="none" strike="noStrike" dirty="0">
                          <a:solidFill>
                            <a:srgbClr val="000000"/>
                          </a:solidFill>
                          <a:effectLst/>
                          <a:latin typeface="+mn-ea"/>
                          <a:ea typeface="+mn-ea"/>
                        </a:rPr>
                        <a:t>和泉市</a:t>
                      </a:r>
                    </a:p>
                  </a:txBody>
                  <a:tcPr marL="0" marR="0" marT="0" marB="0" anchor="ctr"/>
                </a:tc>
                <a:tc>
                  <a:txBody>
                    <a:bodyPr/>
                    <a:lstStyle/>
                    <a:p>
                      <a:pPr algn="ctr" fontAlgn="ctr"/>
                      <a:r>
                        <a:rPr lang="ja-JP" altLang="en-US" sz="1200" b="0" i="0" u="none" strike="noStrike" dirty="0">
                          <a:solidFill>
                            <a:srgbClr val="000000"/>
                          </a:solidFill>
                          <a:effectLst/>
                          <a:latin typeface="+mn-ea"/>
                          <a:ea typeface="+mn-ea"/>
                        </a:rPr>
                        <a:t>露地野菜、みかん</a:t>
                      </a:r>
                    </a:p>
                  </a:txBody>
                  <a:tcPr marL="0" marR="0" marT="0" marB="0" anchor="ctr"/>
                </a:tc>
                <a:tc>
                  <a:txBody>
                    <a:bodyPr/>
                    <a:lstStyle/>
                    <a:p>
                      <a:pPr algn="ctr" fontAlgn="ctr"/>
                      <a:r>
                        <a:rPr lang="ja-JP" altLang="en-US" sz="1400" b="0" i="0" u="none" strike="noStrike" dirty="0">
                          <a:solidFill>
                            <a:srgbClr val="000000"/>
                          </a:solidFill>
                          <a:effectLst/>
                          <a:latin typeface="+mn-ea"/>
                          <a:ea typeface="+mn-ea"/>
                        </a:rPr>
                        <a:t>▲</a:t>
                      </a:r>
                      <a:r>
                        <a:rPr lang="en-US" altLang="ja-JP" sz="1400" b="0" i="0" u="none" strike="noStrike" dirty="0">
                          <a:solidFill>
                            <a:srgbClr val="000000"/>
                          </a:solidFill>
                          <a:effectLst/>
                          <a:latin typeface="+mn-ea"/>
                          <a:ea typeface="+mn-ea"/>
                        </a:rPr>
                        <a:t>240</a:t>
                      </a:r>
                    </a:p>
                  </a:txBody>
                  <a:tcPr marL="0" marR="0" marT="0" marB="0" anchor="ctr"/>
                </a:tc>
                <a:tc>
                  <a:txBody>
                    <a:bodyPr/>
                    <a:lstStyle/>
                    <a:p>
                      <a:pPr algn="ctr" fontAlgn="ctr"/>
                      <a:r>
                        <a:rPr lang="en-US" altLang="ja-JP" sz="1400" b="0" i="0" u="none" strike="noStrike" dirty="0">
                          <a:solidFill>
                            <a:srgbClr val="000000"/>
                          </a:solidFill>
                          <a:effectLst/>
                          <a:latin typeface="+mn-ea"/>
                          <a:ea typeface="+mn-ea"/>
                        </a:rPr>
                        <a:t>66</a:t>
                      </a:r>
                    </a:p>
                  </a:txBody>
                  <a:tcPr marL="0" marR="0" marT="0" marB="0" anchor="ctr"/>
                </a:tc>
                <a:tc>
                  <a:txBody>
                    <a:bodyPr/>
                    <a:lstStyle/>
                    <a:p>
                      <a:pPr algn="ctr" fontAlgn="ctr"/>
                      <a:r>
                        <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反収減少：</a:t>
                      </a:r>
                      <a:r>
                        <a:rPr lang="ja-JP" altLang="en-US" sz="1200" b="0" i="0" u="none" strike="noStrike" dirty="0">
                          <a:solidFill>
                            <a:srgbClr val="000000"/>
                          </a:solidFill>
                          <a:effectLst/>
                          <a:latin typeface="ＭＳ Ｐゴシック" panose="020B0600070205080204" pitchFamily="50" charset="-128"/>
                          <a:ea typeface="+mn-ea"/>
                        </a:rPr>
                        <a:t>高温によるもの</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栽培指導</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extLst>
                  <a:ext uri="{0D108BD9-81ED-4DB2-BD59-A6C34878D82A}">
                    <a16:rowId xmlns:a16="http://schemas.microsoft.com/office/drawing/2014/main" val="4090542555"/>
                  </a:ext>
                </a:extLst>
              </a:tr>
            </a:tbl>
          </a:graphicData>
        </a:graphic>
      </p:graphicFrame>
      <p:sp>
        <p:nvSpPr>
          <p:cNvPr id="8" name="テキスト ボックス 7">
            <a:extLst>
              <a:ext uri="{FF2B5EF4-FFF2-40B4-BE49-F238E27FC236}">
                <a16:creationId xmlns:a16="http://schemas.microsoft.com/office/drawing/2014/main" id="{BEFF2BFB-3B48-476C-893F-A2D5F4756828}"/>
              </a:ext>
            </a:extLst>
          </p:cNvPr>
          <p:cNvSpPr txBox="1"/>
          <p:nvPr/>
        </p:nvSpPr>
        <p:spPr>
          <a:xfrm>
            <a:off x="135117" y="5919970"/>
            <a:ext cx="11915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経営強化農業者の販売額増加</a:t>
            </a:r>
            <a:r>
              <a:rPr kumimoji="1" lang="ja-JP" altLang="en-US" dirty="0">
                <a:solidFill>
                  <a:srgbClr val="FF0000"/>
                </a:solidFill>
                <a:latin typeface="Calibri" panose="020F0502020204030204"/>
                <a:ea typeface="ＭＳ Ｐゴシック" panose="020B0600070205080204" pitchFamily="50" charset="-128"/>
              </a:rPr>
              <a:t>率下位</a:t>
            </a:r>
            <a:r>
              <a:rPr kumimoji="1" lang="en-US" altLang="ja-JP"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11</a:t>
            </a:r>
            <a:r>
              <a:rPr kumimoji="1" lang="ja-JP" altLang="en-US"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名の減少要因を分析したところ、</a:t>
            </a:r>
            <a:r>
              <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11</a:t>
            </a:r>
            <a:r>
              <a:rPr kumimoji="1" lang="ja-JP" altLang="en-US"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名中</a:t>
            </a:r>
            <a:r>
              <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10</a:t>
            </a:r>
            <a:r>
              <a:rPr kumimoji="1" lang="ja-JP" altLang="en-US"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名が反収減少</a:t>
            </a:r>
            <a:endPar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FF0000"/>
                </a:solidFill>
                <a:latin typeface="Calibri" panose="020F0502020204030204"/>
                <a:ea typeface="ＭＳ Ｐゴシック" panose="020B0600070205080204" pitchFamily="50" charset="-128"/>
              </a:rPr>
              <a:t>　反収減少</a:t>
            </a:r>
            <a:r>
              <a:rPr kumimoji="1" lang="ja-JP" altLang="en-US"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要因は</a:t>
            </a:r>
            <a:r>
              <a:rPr kumimoji="1" lang="ja-JP" altLang="en-US"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高温によるもの：５名、人材不足：３名、生産技術要因：２名、その他（施設の故障）：</a:t>
            </a:r>
            <a:r>
              <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a:t>
            </a:r>
            <a:r>
              <a:rPr kumimoji="1" lang="ja-JP" altLang="en-US"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名</a:t>
            </a:r>
            <a:endParaRPr kumimoji="1" lang="en-US" altLang="ja-JP"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985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5" y="1107231"/>
            <a:ext cx="952964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年後の目標：新規就農者</a:t>
            </a:r>
            <a:r>
              <a:rPr kumimoji="1" lang="en-US" altLang="ja-JP" sz="2400" dirty="0"/>
              <a:t>70</a:t>
            </a:r>
            <a:r>
              <a:rPr kumimoji="1" lang="ja-JP" altLang="en-US" sz="2400" dirty="0"/>
              <a:t>名の確保と生産力強化（＋３億円）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4524315"/>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新規就農者</a:t>
            </a:r>
            <a:r>
              <a:rPr kumimoji="1" lang="en-US" altLang="ja-JP" sz="2400" dirty="0"/>
              <a:t>10</a:t>
            </a:r>
            <a:r>
              <a:rPr kumimoji="1" lang="ja-JP" altLang="en-US" sz="2400" dirty="0"/>
              <a:t>名（累計</a:t>
            </a:r>
            <a:r>
              <a:rPr kumimoji="1" lang="en-US" altLang="ja-JP" sz="2400" dirty="0"/>
              <a:t>30</a:t>
            </a:r>
            <a:r>
              <a:rPr kumimoji="1" lang="ja-JP" altLang="en-US" sz="2400" dirty="0"/>
              <a:t>名）を確保・育成し、生産力を強化（＋</a:t>
            </a:r>
            <a:r>
              <a:rPr kumimoji="1" lang="en-US" altLang="ja-JP" sz="2400" dirty="0"/>
              <a:t>1.3</a:t>
            </a:r>
            <a:r>
              <a:rPr kumimoji="1" lang="ja-JP" altLang="en-US" sz="2400" dirty="0"/>
              <a:t>億円）</a:t>
            </a: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6"/>
            <a:ext cx="6377533" cy="453600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新規就農者</a:t>
            </a:r>
            <a:r>
              <a:rPr kumimoji="1" lang="en-US" altLang="ja-JP" sz="2400" u="sng" dirty="0"/>
              <a:t>22</a:t>
            </a:r>
            <a:r>
              <a:rPr kumimoji="1" lang="ja-JP" altLang="en-US" sz="2400" u="sng" dirty="0"/>
              <a:t>名（累計</a:t>
            </a:r>
            <a:r>
              <a:rPr kumimoji="1" lang="en-US" altLang="ja-JP" sz="2400" u="sng" dirty="0"/>
              <a:t>65</a:t>
            </a:r>
            <a:r>
              <a:rPr kumimoji="1" lang="ja-JP" altLang="en-US" sz="2400" u="sng" dirty="0"/>
              <a:t>名）</a:t>
            </a:r>
            <a:r>
              <a:rPr kumimoji="1" lang="ja-JP" altLang="en-US" sz="2400" dirty="0"/>
              <a:t>を確保し、</a:t>
            </a:r>
          </a:p>
          <a:p>
            <a:r>
              <a:rPr kumimoji="1" lang="ja-JP" altLang="en-US" sz="2400" dirty="0"/>
              <a:t>販売額向上を実現（</a:t>
            </a:r>
            <a:r>
              <a:rPr kumimoji="1" lang="ja-JP" altLang="en-US" sz="2400" u="sng" dirty="0"/>
              <a:t>＋</a:t>
            </a:r>
            <a:r>
              <a:rPr kumimoji="1" lang="en-US" altLang="ja-JP" sz="2400" u="sng" dirty="0"/>
              <a:t>1.46</a:t>
            </a:r>
            <a:r>
              <a:rPr kumimoji="1" lang="ja-JP" altLang="en-US" sz="2400" u="sng" dirty="0"/>
              <a:t>億円</a:t>
            </a:r>
            <a:r>
              <a:rPr kumimoji="1" lang="ja-JP" altLang="en-US" sz="2400" dirty="0"/>
              <a:t>）　</a:t>
            </a:r>
            <a:r>
              <a:rPr kumimoji="1" lang="en-US" altLang="ja-JP" sz="2400" b="1" dirty="0">
                <a:solidFill>
                  <a:srgbClr val="FF0000"/>
                </a:solidFill>
              </a:rPr>
              <a:t>【</a:t>
            </a:r>
            <a:r>
              <a:rPr kumimoji="1" lang="ja-JP" altLang="en-US" sz="2400" b="1" dirty="0">
                <a:solidFill>
                  <a:srgbClr val="FF0000"/>
                </a:solidFill>
              </a:rPr>
              <a:t>達成</a:t>
            </a:r>
            <a:r>
              <a:rPr kumimoji="1" lang="en-US" altLang="ja-JP" sz="2400" b="1" dirty="0">
                <a:solidFill>
                  <a:srgbClr val="FF0000"/>
                </a:solidFill>
              </a:rPr>
              <a:t>】</a:t>
            </a:r>
            <a:endParaRPr kumimoji="1" lang="ja-JP" altLang="en-US" sz="2400" b="1" dirty="0">
              <a:solidFill>
                <a:srgbClr val="FF0000"/>
              </a:solidFill>
            </a:endParaRPr>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en-US" altLang="ja-JP" sz="2400" dirty="0"/>
          </a:p>
          <a:p>
            <a:endParaRPr kumimoji="1" lang="ja-JP" altLang="en-US" sz="2400" dirty="0"/>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3266812460"/>
              </p:ext>
            </p:extLst>
          </p:nvPr>
        </p:nvGraphicFramePr>
        <p:xfrm>
          <a:off x="5767287" y="3731175"/>
          <a:ext cx="5938947" cy="2682240"/>
        </p:xfrm>
        <a:graphic>
          <a:graphicData uri="http://schemas.openxmlformats.org/drawingml/2006/table">
            <a:tbl>
              <a:tblPr firstRow="1" bandRow="1">
                <a:tableStyleId>{5C22544A-7EE6-4342-B048-85BDC9FD1C3A}</a:tableStyleId>
              </a:tblPr>
              <a:tblGrid>
                <a:gridCol w="1020012">
                  <a:extLst>
                    <a:ext uri="{9D8B030D-6E8A-4147-A177-3AD203B41FA5}">
                      <a16:colId xmlns:a16="http://schemas.microsoft.com/office/drawing/2014/main" val="399575333"/>
                    </a:ext>
                  </a:extLst>
                </a:gridCol>
                <a:gridCol w="1517715">
                  <a:extLst>
                    <a:ext uri="{9D8B030D-6E8A-4147-A177-3AD203B41FA5}">
                      <a16:colId xmlns:a16="http://schemas.microsoft.com/office/drawing/2014/main" val="3453014793"/>
                    </a:ext>
                  </a:extLst>
                </a:gridCol>
                <a:gridCol w="1668545">
                  <a:extLst>
                    <a:ext uri="{9D8B030D-6E8A-4147-A177-3AD203B41FA5}">
                      <a16:colId xmlns:a16="http://schemas.microsoft.com/office/drawing/2014/main" val="1813708567"/>
                    </a:ext>
                  </a:extLst>
                </a:gridCol>
                <a:gridCol w="1732675">
                  <a:extLst>
                    <a:ext uri="{9D8B030D-6E8A-4147-A177-3AD203B41FA5}">
                      <a16:colId xmlns:a16="http://schemas.microsoft.com/office/drawing/2014/main" val="3482280644"/>
                    </a:ext>
                  </a:extLst>
                </a:gridCol>
              </a:tblGrid>
              <a:tr h="370840">
                <a:tc>
                  <a:txBody>
                    <a:bodyPr/>
                    <a:lstStyle/>
                    <a:p>
                      <a:pPr algn="ctr"/>
                      <a:r>
                        <a:rPr kumimoji="1" lang="ja-JP" altLang="en-US" sz="2000" dirty="0">
                          <a:solidFill>
                            <a:schemeClr val="tx1"/>
                          </a:solidFill>
                        </a:rPr>
                        <a:t>地域</a:t>
                      </a:r>
                    </a:p>
                  </a:txBody>
                  <a:tcPr anchor="ctr"/>
                </a:tc>
                <a:tc>
                  <a:txBody>
                    <a:bodyPr/>
                    <a:lstStyle/>
                    <a:p>
                      <a:pPr algn="ctr"/>
                      <a:r>
                        <a:rPr kumimoji="1" lang="ja-JP" altLang="en-US" sz="2000" dirty="0">
                          <a:solidFill>
                            <a:schemeClr val="tx1"/>
                          </a:solidFill>
                        </a:rPr>
                        <a:t>就農者数（累計）</a:t>
                      </a:r>
                      <a:endParaRPr kumimoji="1" lang="en-US" altLang="ja-JP" sz="2000" dirty="0">
                        <a:solidFill>
                          <a:schemeClr val="tx1"/>
                        </a:solidFill>
                      </a:endParaRPr>
                    </a:p>
                  </a:txBody>
                  <a:tcPr anchor="ctr"/>
                </a:tc>
                <a:tc>
                  <a:txBody>
                    <a:bodyPr/>
                    <a:lstStyle/>
                    <a:p>
                      <a:pPr algn="ctr"/>
                      <a:r>
                        <a:rPr kumimoji="1" lang="ja-JP" altLang="en-US" sz="2000" dirty="0">
                          <a:solidFill>
                            <a:schemeClr val="tx1"/>
                          </a:solidFill>
                        </a:rPr>
                        <a:t>販売増加額</a:t>
                      </a:r>
                      <a:endParaRPr kumimoji="1" lang="en-US" altLang="ja-JP"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rPr>
                        <a:t>販売増加額</a:t>
                      </a:r>
                      <a:endParaRPr kumimoji="1" lang="en-US" altLang="ja-JP"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rPr>
                        <a:t>(</a:t>
                      </a:r>
                      <a:r>
                        <a:rPr kumimoji="1" lang="ja-JP" altLang="en-US" sz="2000" dirty="0">
                          <a:solidFill>
                            <a:schemeClr val="tx1"/>
                          </a:solidFill>
                        </a:rPr>
                        <a:t>万円</a:t>
                      </a:r>
                      <a:r>
                        <a:rPr kumimoji="1" lang="en-US" altLang="ja-JP" sz="2000" dirty="0">
                          <a:solidFill>
                            <a:schemeClr val="tx1"/>
                          </a:solidFill>
                        </a:rPr>
                        <a:t>/</a:t>
                      </a:r>
                      <a:r>
                        <a:rPr kumimoji="1" lang="ja-JP" altLang="en-US" sz="2000" dirty="0">
                          <a:solidFill>
                            <a:schemeClr val="tx1"/>
                          </a:solidFill>
                        </a:rPr>
                        <a:t>人</a:t>
                      </a:r>
                      <a:r>
                        <a:rPr kumimoji="1" lang="en-US" altLang="ja-JP" sz="2000" dirty="0">
                          <a:solidFill>
                            <a:schemeClr val="tx1"/>
                          </a:solidFill>
                        </a:rPr>
                        <a:t>)</a:t>
                      </a:r>
                      <a:endParaRPr kumimoji="1" lang="ja-JP" altLang="en-US" sz="2000" dirty="0">
                        <a:solidFill>
                          <a:schemeClr val="tx1"/>
                        </a:solidFill>
                      </a:endParaRPr>
                    </a:p>
                  </a:txBody>
                  <a:tcPr anchor="ctr"/>
                </a:tc>
                <a:extLst>
                  <a:ext uri="{0D108BD9-81ED-4DB2-BD59-A6C34878D82A}">
                    <a16:rowId xmlns:a16="http://schemas.microsoft.com/office/drawing/2014/main" val="4025770693"/>
                  </a:ext>
                </a:extLst>
              </a:tr>
              <a:tr h="370840">
                <a:tc>
                  <a:txBody>
                    <a:bodyPr/>
                    <a:lstStyle/>
                    <a:p>
                      <a:pPr algn="ctr"/>
                      <a:r>
                        <a:rPr kumimoji="1" lang="ja-JP" altLang="en-US" sz="2000" dirty="0"/>
                        <a:t>北部</a:t>
                      </a:r>
                    </a:p>
                  </a:txBody>
                  <a:tcPr/>
                </a:tc>
                <a:tc>
                  <a:txBody>
                    <a:bodyPr/>
                    <a:lstStyle/>
                    <a:p>
                      <a:pPr algn="r"/>
                      <a:r>
                        <a:rPr kumimoji="1" lang="en-US" altLang="ja-JP" sz="2000" dirty="0"/>
                        <a:t>5</a:t>
                      </a:r>
                      <a:r>
                        <a:rPr kumimoji="1" lang="ja-JP" altLang="en-US" sz="2000" dirty="0"/>
                        <a:t>名（</a:t>
                      </a:r>
                      <a:r>
                        <a:rPr kumimoji="1" lang="en-US" altLang="ja-JP" sz="2000" dirty="0"/>
                        <a:t>13</a:t>
                      </a:r>
                      <a:r>
                        <a:rPr kumimoji="1" lang="ja-JP" altLang="en-US" sz="2000" dirty="0"/>
                        <a:t>名）</a:t>
                      </a:r>
                    </a:p>
                  </a:txBody>
                  <a:tcPr/>
                </a:tc>
                <a:tc>
                  <a:txBody>
                    <a:bodyPr/>
                    <a:lstStyle/>
                    <a:p>
                      <a:pPr algn="r"/>
                      <a:r>
                        <a:rPr kumimoji="1" lang="en-US" altLang="ja-JP" sz="2000" dirty="0"/>
                        <a:t>1,899</a:t>
                      </a:r>
                      <a:r>
                        <a:rPr kumimoji="1" lang="ja-JP" altLang="en-US" sz="2000" dirty="0"/>
                        <a:t>万円</a:t>
                      </a:r>
                    </a:p>
                  </a:txBody>
                  <a:tcPr/>
                </a:tc>
                <a:tc>
                  <a:txBody>
                    <a:bodyPr/>
                    <a:lstStyle/>
                    <a:p>
                      <a:pPr algn="r"/>
                      <a:r>
                        <a:rPr kumimoji="1" lang="en-US" altLang="ja-JP" sz="2000" dirty="0">
                          <a:solidFill>
                            <a:srgbClr val="FF0000"/>
                          </a:solidFill>
                        </a:rPr>
                        <a:t>136</a:t>
                      </a:r>
                      <a:r>
                        <a:rPr kumimoji="1" lang="ja-JP" altLang="en-US" sz="2000" dirty="0">
                          <a:solidFill>
                            <a:srgbClr val="FF0000"/>
                          </a:solidFill>
                        </a:rPr>
                        <a:t>万円</a:t>
                      </a:r>
                      <a:r>
                        <a:rPr kumimoji="1" lang="en-US" altLang="ja-JP" sz="2000" dirty="0">
                          <a:solidFill>
                            <a:srgbClr val="FF0000"/>
                          </a:solidFill>
                        </a:rPr>
                        <a:t>/</a:t>
                      </a:r>
                      <a:r>
                        <a:rPr kumimoji="1" lang="ja-JP" altLang="en-US" sz="2000" dirty="0">
                          <a:solidFill>
                            <a:srgbClr val="FF0000"/>
                          </a:solidFill>
                        </a:rPr>
                        <a:t>人</a:t>
                      </a:r>
                    </a:p>
                  </a:txBody>
                  <a:tcPr/>
                </a:tc>
                <a:extLst>
                  <a:ext uri="{0D108BD9-81ED-4DB2-BD59-A6C34878D82A}">
                    <a16:rowId xmlns:a16="http://schemas.microsoft.com/office/drawing/2014/main" val="4129899030"/>
                  </a:ext>
                </a:extLst>
              </a:tr>
              <a:tr h="370840">
                <a:tc>
                  <a:txBody>
                    <a:bodyPr/>
                    <a:lstStyle/>
                    <a:p>
                      <a:pPr algn="ctr"/>
                      <a:r>
                        <a:rPr kumimoji="1" lang="ja-JP" altLang="en-US" sz="2000" dirty="0"/>
                        <a:t>中部</a:t>
                      </a:r>
                    </a:p>
                  </a:txBody>
                  <a:tcPr/>
                </a:tc>
                <a:tc>
                  <a:txBody>
                    <a:bodyPr/>
                    <a:lstStyle/>
                    <a:p>
                      <a:pPr algn="r"/>
                      <a:r>
                        <a:rPr kumimoji="1" lang="en-US" altLang="ja-JP" sz="2000" dirty="0"/>
                        <a:t>2</a:t>
                      </a:r>
                      <a:r>
                        <a:rPr kumimoji="1" lang="ja-JP" altLang="en-US" sz="2000" dirty="0"/>
                        <a:t>名（</a:t>
                      </a:r>
                      <a:r>
                        <a:rPr kumimoji="1" lang="en-US" altLang="ja-JP" sz="2000" dirty="0"/>
                        <a:t>11</a:t>
                      </a:r>
                      <a:r>
                        <a:rPr kumimoji="1" lang="ja-JP" altLang="en-US" sz="2000" dirty="0"/>
                        <a:t>名）</a:t>
                      </a:r>
                    </a:p>
                  </a:txBody>
                  <a:tcPr/>
                </a:tc>
                <a:tc>
                  <a:txBody>
                    <a:bodyPr/>
                    <a:lstStyle/>
                    <a:p>
                      <a:pPr algn="r"/>
                      <a:r>
                        <a:rPr kumimoji="1" lang="en-US" altLang="ja-JP" sz="2000" dirty="0"/>
                        <a:t>4,721</a:t>
                      </a:r>
                      <a:r>
                        <a:rPr kumimoji="1" lang="ja-JP" altLang="en-US" sz="2000" dirty="0"/>
                        <a:t>万円</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429</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万円</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人</a:t>
                      </a:r>
                    </a:p>
                  </a:txBody>
                  <a:tcPr/>
                </a:tc>
                <a:extLst>
                  <a:ext uri="{0D108BD9-81ED-4DB2-BD59-A6C34878D82A}">
                    <a16:rowId xmlns:a16="http://schemas.microsoft.com/office/drawing/2014/main" val="1707865191"/>
                  </a:ext>
                </a:extLst>
              </a:tr>
              <a:tr h="370840">
                <a:tc>
                  <a:txBody>
                    <a:bodyPr/>
                    <a:lstStyle/>
                    <a:p>
                      <a:pPr algn="ctr"/>
                      <a:r>
                        <a:rPr kumimoji="1" lang="ja-JP" altLang="en-US" sz="2000" dirty="0"/>
                        <a:t>南河内</a:t>
                      </a:r>
                    </a:p>
                  </a:txBody>
                  <a:tcPr/>
                </a:tc>
                <a:tc>
                  <a:txBody>
                    <a:bodyPr/>
                    <a:lstStyle/>
                    <a:p>
                      <a:pPr algn="r"/>
                      <a:r>
                        <a:rPr kumimoji="1" lang="en-US" altLang="ja-JP" sz="2000" dirty="0"/>
                        <a:t>5</a:t>
                      </a:r>
                      <a:r>
                        <a:rPr kumimoji="1" lang="ja-JP" altLang="en-US" sz="2000" dirty="0"/>
                        <a:t>名（</a:t>
                      </a:r>
                      <a:r>
                        <a:rPr kumimoji="1" lang="en-US" altLang="ja-JP" sz="2000" dirty="0"/>
                        <a:t>20</a:t>
                      </a:r>
                      <a:r>
                        <a:rPr kumimoji="1" lang="ja-JP" altLang="en-US" sz="2000" dirty="0"/>
                        <a:t>名）</a:t>
                      </a:r>
                    </a:p>
                  </a:txBody>
                  <a:tcPr/>
                </a:tc>
                <a:tc>
                  <a:txBody>
                    <a:bodyPr/>
                    <a:lstStyle/>
                    <a:p>
                      <a:pPr algn="r"/>
                      <a:r>
                        <a:rPr kumimoji="1" lang="en-US" altLang="ja-JP" sz="2000" dirty="0"/>
                        <a:t>5,438</a:t>
                      </a:r>
                      <a:r>
                        <a:rPr kumimoji="1" lang="ja-JP" altLang="en-US" sz="2000" dirty="0"/>
                        <a:t>万円</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272</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万円</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人</a:t>
                      </a:r>
                    </a:p>
                  </a:txBody>
                  <a:tcPr/>
                </a:tc>
                <a:extLst>
                  <a:ext uri="{0D108BD9-81ED-4DB2-BD59-A6C34878D82A}">
                    <a16:rowId xmlns:a16="http://schemas.microsoft.com/office/drawing/2014/main" val="3977654168"/>
                  </a:ext>
                </a:extLst>
              </a:tr>
              <a:tr h="370840">
                <a:tc>
                  <a:txBody>
                    <a:bodyPr/>
                    <a:lstStyle/>
                    <a:p>
                      <a:pPr algn="ctr"/>
                      <a:r>
                        <a:rPr kumimoji="1" lang="ja-JP" altLang="en-US" sz="2000" dirty="0"/>
                        <a:t>泉州</a:t>
                      </a:r>
                    </a:p>
                  </a:txBody>
                  <a:tcPr/>
                </a:tc>
                <a:tc>
                  <a:txBody>
                    <a:bodyPr/>
                    <a:lstStyle/>
                    <a:p>
                      <a:pPr algn="r"/>
                      <a:r>
                        <a:rPr kumimoji="1" lang="en-US" altLang="ja-JP" sz="2000" dirty="0"/>
                        <a:t>10</a:t>
                      </a:r>
                      <a:r>
                        <a:rPr kumimoji="1" lang="ja-JP" altLang="en-US" sz="2000" dirty="0"/>
                        <a:t>名（</a:t>
                      </a:r>
                      <a:r>
                        <a:rPr kumimoji="1" lang="en-US" altLang="ja-JP" sz="2000" dirty="0"/>
                        <a:t>21</a:t>
                      </a:r>
                      <a:r>
                        <a:rPr kumimoji="1" lang="ja-JP" altLang="en-US" sz="2000" dirty="0"/>
                        <a:t>名）</a:t>
                      </a:r>
                    </a:p>
                  </a:txBody>
                  <a:tcPr/>
                </a:tc>
                <a:tc>
                  <a:txBody>
                    <a:bodyPr/>
                    <a:lstStyle/>
                    <a:p>
                      <a:pPr algn="r"/>
                      <a:r>
                        <a:rPr kumimoji="1" lang="en-US" altLang="ja-JP" sz="2000" dirty="0"/>
                        <a:t>2,492</a:t>
                      </a:r>
                      <a:r>
                        <a:rPr kumimoji="1" lang="ja-JP" altLang="en-US" sz="2000" dirty="0"/>
                        <a:t>万円</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119</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万円</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人</a:t>
                      </a:r>
                    </a:p>
                  </a:txBody>
                  <a:tcPr/>
                </a:tc>
                <a:extLst>
                  <a:ext uri="{0D108BD9-81ED-4DB2-BD59-A6C34878D82A}">
                    <a16:rowId xmlns:a16="http://schemas.microsoft.com/office/drawing/2014/main" val="2640422028"/>
                  </a:ext>
                </a:extLst>
              </a:tr>
              <a:tr h="370840">
                <a:tc>
                  <a:txBody>
                    <a:bodyPr/>
                    <a:lstStyle/>
                    <a:p>
                      <a:pPr algn="ctr"/>
                      <a:r>
                        <a:rPr kumimoji="1" lang="ja-JP" altLang="en-US" sz="2000" dirty="0"/>
                        <a:t>合計</a:t>
                      </a:r>
                    </a:p>
                  </a:txBody>
                  <a:tcPr/>
                </a:tc>
                <a:tc>
                  <a:txBody>
                    <a:bodyPr/>
                    <a:lstStyle/>
                    <a:p>
                      <a:pPr algn="r"/>
                      <a:r>
                        <a:rPr kumimoji="1" lang="en-US" altLang="ja-JP" sz="2000" dirty="0"/>
                        <a:t>22</a:t>
                      </a:r>
                      <a:r>
                        <a:rPr kumimoji="1" lang="ja-JP" altLang="en-US" sz="2000" dirty="0"/>
                        <a:t>名（</a:t>
                      </a:r>
                      <a:r>
                        <a:rPr kumimoji="1" lang="en-US" altLang="ja-JP" sz="2000" dirty="0"/>
                        <a:t>65</a:t>
                      </a:r>
                      <a:r>
                        <a:rPr kumimoji="1" lang="ja-JP" altLang="en-US" sz="2000" dirty="0"/>
                        <a:t>名）</a:t>
                      </a:r>
                    </a:p>
                  </a:txBody>
                  <a:tcPr/>
                </a:tc>
                <a:tc>
                  <a:txBody>
                    <a:bodyPr/>
                    <a:lstStyle/>
                    <a:p>
                      <a:pPr algn="r"/>
                      <a:r>
                        <a:rPr kumimoji="1" lang="en-US" altLang="ja-JP" sz="2000" dirty="0"/>
                        <a:t>1</a:t>
                      </a:r>
                      <a:r>
                        <a:rPr kumimoji="1" lang="ja-JP" altLang="en-US" sz="2000" dirty="0"/>
                        <a:t>億</a:t>
                      </a:r>
                      <a:r>
                        <a:rPr kumimoji="1" lang="en-US" altLang="ja-JP" sz="2000" dirty="0"/>
                        <a:t>4,550</a:t>
                      </a:r>
                      <a:r>
                        <a:rPr kumimoji="1" lang="ja-JP" altLang="en-US" sz="2000" dirty="0"/>
                        <a:t>万円</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220</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万円</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人</a:t>
                      </a:r>
                    </a:p>
                  </a:txBody>
                  <a:tcPr/>
                </a:tc>
                <a:extLst>
                  <a:ext uri="{0D108BD9-81ED-4DB2-BD59-A6C34878D82A}">
                    <a16:rowId xmlns:a16="http://schemas.microsoft.com/office/drawing/2014/main" val="4103435677"/>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394282" y="3233394"/>
            <a:ext cx="4877514" cy="328295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687769" y="3315631"/>
            <a:ext cx="429054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大阪産（もん）スタートアカデミー運営事業</a:t>
            </a:r>
          </a:p>
        </p:txBody>
      </p:sp>
      <p:sp>
        <p:nvSpPr>
          <p:cNvPr id="12" name="テキスト ボックス 11">
            <a:extLst>
              <a:ext uri="{FF2B5EF4-FFF2-40B4-BE49-F238E27FC236}">
                <a16:creationId xmlns:a16="http://schemas.microsoft.com/office/drawing/2014/main" id="{8C8CE863-DCB0-446B-AD93-648E8F7D8A1B}"/>
              </a:ext>
            </a:extLst>
          </p:cNvPr>
          <p:cNvSpPr txBox="1"/>
          <p:nvPr/>
        </p:nvSpPr>
        <p:spPr>
          <a:xfrm>
            <a:off x="485765" y="3570917"/>
            <a:ext cx="4694548" cy="584775"/>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大阪の戦略品目を中心とした、地域密着型の新規就農研修プログラム</a:t>
            </a:r>
          </a:p>
        </p:txBody>
      </p:sp>
      <p:sp>
        <p:nvSpPr>
          <p:cNvPr id="14" name="テキスト ボックス 13">
            <a:extLst>
              <a:ext uri="{FF2B5EF4-FFF2-40B4-BE49-F238E27FC236}">
                <a16:creationId xmlns:a16="http://schemas.microsoft.com/office/drawing/2014/main" id="{39FDAFB7-C692-4A42-A6E6-8F84FD83547B}"/>
              </a:ext>
            </a:extLst>
          </p:cNvPr>
          <p:cNvSpPr txBox="1"/>
          <p:nvPr/>
        </p:nvSpPr>
        <p:spPr>
          <a:xfrm>
            <a:off x="485765" y="4096801"/>
            <a:ext cx="4614136" cy="2031325"/>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【R6</a:t>
            </a:r>
            <a:r>
              <a:rPr lang="ja-JP" altLang="en-US" sz="1600" dirty="0">
                <a:latin typeface="ＭＳ Ｐゴシック" panose="020B0600070205080204" pitchFamily="50" charset="-128"/>
                <a:ea typeface="ＭＳ Ｐゴシック" panose="020B0600070205080204" pitchFamily="50" charset="-128"/>
              </a:rPr>
              <a:t>受講者</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　　</a:t>
            </a:r>
            <a:r>
              <a:rPr lang="en-US" altLang="ja-JP" sz="1600" dirty="0">
                <a:latin typeface="ＭＳ Ｐゴシック" panose="020B0600070205080204" pitchFamily="50" charset="-128"/>
                <a:ea typeface="ＭＳ Ｐゴシック" panose="020B0600070205080204" pitchFamily="50" charset="-128"/>
              </a:rPr>
              <a:t>20</a:t>
            </a:r>
            <a:r>
              <a:rPr lang="ja-JP" altLang="en-US" sz="1600" dirty="0">
                <a:latin typeface="ＭＳ Ｐゴシック" panose="020B0600070205080204" pitchFamily="50" charset="-128"/>
                <a:ea typeface="ＭＳ Ｐゴシック" panose="020B0600070205080204" pitchFamily="50" charset="-128"/>
              </a:rPr>
              <a:t>名</a:t>
            </a:r>
          </a:p>
          <a:p>
            <a:r>
              <a:rPr lang="ja-JP" altLang="en-US" sz="1600" dirty="0">
                <a:latin typeface="ＭＳ Ｐゴシック" panose="020B0600070205080204" pitchFamily="50" charset="-128"/>
                <a:ea typeface="ＭＳ Ｐゴシック" panose="020B0600070205080204" pitchFamily="50" charset="-128"/>
              </a:rPr>
              <a:t>（いちご</a:t>
            </a:r>
            <a:r>
              <a:rPr lang="en-US" altLang="ja-JP" sz="1600" dirty="0">
                <a:latin typeface="ＭＳ Ｐゴシック" panose="020B0600070205080204" pitchFamily="50" charset="-128"/>
                <a:ea typeface="ＭＳ Ｐゴシック" panose="020B0600070205080204" pitchFamily="50" charset="-128"/>
              </a:rPr>
              <a:t>5</a:t>
            </a:r>
            <a:r>
              <a:rPr lang="ja-JP" altLang="en-US" sz="1600" dirty="0">
                <a:latin typeface="ＭＳ Ｐゴシック" panose="020B0600070205080204" pitchFamily="50" charset="-128"/>
                <a:ea typeface="ＭＳ Ｐゴシック" panose="020B0600070205080204" pitchFamily="50" charset="-128"/>
              </a:rPr>
              <a:t>名、有機農産物</a:t>
            </a:r>
            <a:r>
              <a:rPr lang="en-US" altLang="ja-JP" sz="1600" dirty="0">
                <a:latin typeface="ＭＳ Ｐゴシック" panose="020B0600070205080204" pitchFamily="50" charset="-128"/>
                <a:ea typeface="ＭＳ Ｐゴシック" panose="020B0600070205080204" pitchFamily="50" charset="-128"/>
              </a:rPr>
              <a:t>13</a:t>
            </a:r>
            <a:r>
              <a:rPr lang="ja-JP" altLang="en-US" sz="1600" dirty="0">
                <a:latin typeface="ＭＳ Ｐゴシック" panose="020B0600070205080204" pitchFamily="50" charset="-128"/>
                <a:ea typeface="ＭＳ Ｐゴシック" panose="020B0600070205080204" pitchFamily="50" charset="-128"/>
              </a:rPr>
              <a:t>名、</a:t>
            </a:r>
          </a:p>
          <a:p>
            <a:r>
              <a:rPr lang="ja-JP" altLang="en-US" sz="1600" dirty="0">
                <a:latin typeface="ＭＳ Ｐゴシック" panose="020B0600070205080204" pitchFamily="50" charset="-128"/>
                <a:ea typeface="ＭＳ Ｐゴシック" panose="020B0600070205080204" pitchFamily="50" charset="-128"/>
              </a:rPr>
              <a:t>　水なす・きくな </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名）</a:t>
            </a:r>
          </a:p>
          <a:p>
            <a:r>
              <a:rPr lang="en-US" altLang="ja-JP" sz="1600" dirty="0">
                <a:latin typeface="ＭＳ Ｐゴシック" panose="020B0600070205080204" pitchFamily="50" charset="-128"/>
                <a:ea typeface="ＭＳ Ｐゴシック" panose="020B0600070205080204" pitchFamily="50" charset="-128"/>
              </a:rPr>
              <a:t>【R6</a:t>
            </a:r>
            <a:r>
              <a:rPr lang="ja-JP" altLang="en-US" sz="1600" dirty="0">
                <a:latin typeface="ＭＳ Ｐゴシック" panose="020B0600070205080204" pitchFamily="50" charset="-128"/>
                <a:ea typeface="ＭＳ Ｐゴシック" panose="020B0600070205080204" pitchFamily="50" charset="-128"/>
              </a:rPr>
              <a:t>年度に就農した卒業生</a:t>
            </a:r>
            <a:r>
              <a:rPr lang="en-US" altLang="ja-JP" sz="1600" dirty="0">
                <a:latin typeface="ＭＳ Ｐゴシック" panose="020B0600070205080204" pitchFamily="50" charset="-128"/>
                <a:ea typeface="ＭＳ Ｐゴシック" panose="020B0600070205080204" pitchFamily="50" charset="-128"/>
              </a:rPr>
              <a:t>】</a:t>
            </a:r>
          </a:p>
          <a:p>
            <a:r>
              <a:rPr lang="ja-JP" altLang="en-US" sz="1600" dirty="0">
                <a:latin typeface="ＭＳ Ｐゴシック" panose="020B0600070205080204" pitchFamily="50" charset="-128"/>
                <a:ea typeface="ＭＳ Ｐゴシック" panose="020B0600070205080204" pitchFamily="50" charset="-128"/>
              </a:rPr>
              <a:t>　    </a:t>
            </a:r>
            <a:r>
              <a:rPr lang="en-US" altLang="ja-JP" sz="1600" dirty="0">
                <a:latin typeface="ＭＳ Ｐゴシック" panose="020B0600070205080204" pitchFamily="50" charset="-128"/>
                <a:ea typeface="ＭＳ Ｐゴシック" panose="020B0600070205080204" pitchFamily="50" charset="-128"/>
              </a:rPr>
              <a:t>8</a:t>
            </a:r>
            <a:r>
              <a:rPr lang="ja-JP" altLang="en-US" sz="1600" dirty="0">
                <a:latin typeface="ＭＳ Ｐゴシック" panose="020B0600070205080204" pitchFamily="50" charset="-128"/>
                <a:ea typeface="ＭＳ Ｐゴシック" panose="020B0600070205080204" pitchFamily="50" charset="-128"/>
              </a:rPr>
              <a:t>名</a:t>
            </a:r>
          </a:p>
          <a:p>
            <a:r>
              <a:rPr lang="ja-JP" altLang="en-US" sz="1600" dirty="0">
                <a:latin typeface="ＭＳ Ｐゴシック" panose="020B0600070205080204" pitchFamily="50" charset="-128"/>
                <a:ea typeface="ＭＳ Ｐゴシック" panose="020B0600070205080204" pitchFamily="50" charset="-128"/>
              </a:rPr>
              <a:t>（いちご </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名、有機農産物 </a:t>
            </a:r>
            <a:r>
              <a:rPr lang="en-US" altLang="ja-JP" sz="1600" dirty="0">
                <a:latin typeface="ＭＳ Ｐゴシック" panose="020B0600070205080204" pitchFamily="50" charset="-128"/>
                <a:ea typeface="ＭＳ Ｐゴシック" panose="020B0600070205080204" pitchFamily="50" charset="-128"/>
              </a:rPr>
              <a:t>5</a:t>
            </a:r>
            <a:r>
              <a:rPr lang="ja-JP" altLang="en-US" sz="1600" dirty="0">
                <a:latin typeface="ＭＳ Ｐゴシック" panose="020B0600070205080204" pitchFamily="50" charset="-128"/>
                <a:ea typeface="ＭＳ Ｐゴシック" panose="020B0600070205080204" pitchFamily="50" charset="-128"/>
              </a:rPr>
              <a:t>名、水なす＋きくな </a:t>
            </a:r>
            <a:r>
              <a:rPr lang="en-US" altLang="ja-JP" sz="1600" dirty="0">
                <a:latin typeface="ＭＳ Ｐゴシック" panose="020B0600070205080204" pitchFamily="50" charset="-128"/>
                <a:ea typeface="ＭＳ Ｐゴシック" panose="020B0600070205080204" pitchFamily="50" charset="-128"/>
              </a:rPr>
              <a:t>1</a:t>
            </a:r>
            <a:r>
              <a:rPr lang="ja-JP" altLang="en-US" sz="1600" dirty="0">
                <a:latin typeface="ＭＳ Ｐゴシック" panose="020B0600070205080204" pitchFamily="50" charset="-128"/>
                <a:ea typeface="ＭＳ Ｐゴシック" panose="020B0600070205080204" pitchFamily="50" charset="-128"/>
              </a:rPr>
              <a:t>名）</a:t>
            </a:r>
          </a:p>
          <a:p>
            <a:endParaRPr lang="ja-JP" altLang="en-US" sz="1400" dirty="0">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5767287" y="3423899"/>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地域ごとの内訳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pic>
        <p:nvPicPr>
          <p:cNvPr id="19" name="図 18">
            <a:extLst>
              <a:ext uri="{FF2B5EF4-FFF2-40B4-BE49-F238E27FC236}">
                <a16:creationId xmlns:a16="http://schemas.microsoft.com/office/drawing/2014/main" id="{E6B782FE-B7E4-41EE-A089-17708870A6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58690" y="4301183"/>
            <a:ext cx="1218106" cy="1214867"/>
          </a:xfrm>
          <a:prstGeom prst="rect">
            <a:avLst/>
          </a:prstGeom>
          <a:ln>
            <a:noFill/>
          </a:ln>
        </p:spPr>
      </p:pic>
      <p:sp>
        <p:nvSpPr>
          <p:cNvPr id="15" name="スライド番号プレースホルダー 14">
            <a:extLst>
              <a:ext uri="{FF2B5EF4-FFF2-40B4-BE49-F238E27FC236}">
                <a16:creationId xmlns:a16="http://schemas.microsoft.com/office/drawing/2014/main" id="{0002DABC-3D11-45EB-BEA0-47636276EDF4}"/>
              </a:ext>
            </a:extLst>
          </p:cNvPr>
          <p:cNvSpPr>
            <a:spLocks noGrp="1"/>
          </p:cNvSpPr>
          <p:nvPr>
            <p:ph type="sldNum" sz="quarter" idx="12"/>
          </p:nvPr>
        </p:nvSpPr>
        <p:spPr/>
        <p:txBody>
          <a:bodyPr/>
          <a:lstStyle/>
          <a:p>
            <a:fld id="{C6678B24-D225-48CB-84C5-697AA65AEC0C}" type="slidenum">
              <a:rPr kumimoji="1" lang="ja-JP" altLang="en-US" smtClean="0"/>
              <a:t>5</a:t>
            </a:fld>
            <a:endParaRPr kumimoji="1" lang="ja-JP" altLang="en-US"/>
          </a:p>
        </p:txBody>
      </p:sp>
      <p:sp>
        <p:nvSpPr>
          <p:cNvPr id="20" name="正方形/長方形 19">
            <a:extLst>
              <a:ext uri="{FF2B5EF4-FFF2-40B4-BE49-F238E27FC236}">
                <a16:creationId xmlns:a16="http://schemas.microsoft.com/office/drawing/2014/main" id="{E01AE64B-C519-43C5-A6C1-D72492745BFD}"/>
              </a:ext>
            </a:extLst>
          </p:cNvPr>
          <p:cNvSpPr/>
          <p:nvPr/>
        </p:nvSpPr>
        <p:spPr>
          <a:xfrm>
            <a:off x="566852" y="5957440"/>
            <a:ext cx="4590172" cy="213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Calibri" panose="020F0502020204030204"/>
                <a:ea typeface="ＭＳ Ｐゴシック" panose="020B0600070205080204" pitchFamily="50" charset="-128"/>
              </a:rPr>
              <a:t>市町村スタートアカデミー</a:t>
            </a:r>
            <a:endParaRPr lang="en-US" altLang="ja-JP" b="1" dirty="0">
              <a:solidFill>
                <a:prstClr val="black"/>
              </a:solidFill>
              <a:latin typeface="Calibri" panose="020F0502020204030204"/>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96D13CB7-9603-4AD9-A00D-03C3775D9056}"/>
              </a:ext>
            </a:extLst>
          </p:cNvPr>
          <p:cNvSpPr txBox="1"/>
          <p:nvPr/>
        </p:nvSpPr>
        <p:spPr>
          <a:xfrm>
            <a:off x="755302" y="6145296"/>
            <a:ext cx="469454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dirty="0">
                <a:solidFill>
                  <a:prstClr val="black"/>
                </a:solidFill>
                <a:latin typeface="ＭＳ Ｐゴシック" panose="020B0600070205080204" pitchFamily="50" charset="-128"/>
                <a:ea typeface="ＭＳ Ｐゴシック" panose="020B0600070205080204" pitchFamily="50" charset="-128"/>
              </a:rPr>
              <a:t>市町村等が地元農業者のもとで行う技術研修</a:t>
            </a:r>
            <a:endPar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006743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6" y="1107231"/>
            <a:ext cx="8425566" cy="461665"/>
          </a:xfrm>
          <a:prstGeom prst="rect">
            <a:avLst/>
          </a:prstGeom>
          <a:noFill/>
          <a:ln>
            <a:noFill/>
          </a:ln>
        </p:spPr>
        <p:txBody>
          <a:bodyPr wrap="square" rtlCol="0">
            <a:spAutoFit/>
          </a:bodyPr>
          <a:lstStyle/>
          <a:p>
            <a:r>
              <a:rPr kumimoji="1" lang="ja-JP" altLang="en-US" sz="2400" dirty="0"/>
              <a:t>◆新規就農者の分析・さらなる確保育成に向けた今後の取組</a:t>
            </a:r>
          </a:p>
        </p:txBody>
      </p:sp>
      <p:sp>
        <p:nvSpPr>
          <p:cNvPr id="6" name="スライド番号プレースホルダー 5">
            <a:extLst>
              <a:ext uri="{FF2B5EF4-FFF2-40B4-BE49-F238E27FC236}">
                <a16:creationId xmlns:a16="http://schemas.microsoft.com/office/drawing/2014/main" id="{63596FF7-2907-4113-B3E4-074219E1EF9B}"/>
              </a:ext>
            </a:extLst>
          </p:cNvPr>
          <p:cNvSpPr>
            <a:spLocks noGrp="1"/>
          </p:cNvSpPr>
          <p:nvPr>
            <p:ph type="sldNum" sz="quarter" idx="12"/>
          </p:nvPr>
        </p:nvSpPr>
        <p:spPr/>
        <p:txBody>
          <a:bodyPr/>
          <a:lstStyle/>
          <a:p>
            <a:fld id="{C6678B24-D225-48CB-84C5-697AA65AEC0C}" type="slidenum">
              <a:rPr kumimoji="1" lang="ja-JP" altLang="en-US" smtClean="0"/>
              <a:t>6</a:t>
            </a:fld>
            <a:endParaRPr kumimoji="1" lang="ja-JP" altLang="en-US"/>
          </a:p>
        </p:txBody>
      </p:sp>
      <p:sp>
        <p:nvSpPr>
          <p:cNvPr id="8" name="テキスト ボックス 7">
            <a:extLst>
              <a:ext uri="{FF2B5EF4-FFF2-40B4-BE49-F238E27FC236}">
                <a16:creationId xmlns:a16="http://schemas.microsoft.com/office/drawing/2014/main" id="{F11E575E-9313-4000-AF9A-574E5FDA70CC}"/>
              </a:ext>
            </a:extLst>
          </p:cNvPr>
          <p:cNvSpPr txBox="1"/>
          <p:nvPr/>
        </p:nvSpPr>
        <p:spPr>
          <a:xfrm>
            <a:off x="389641" y="1810834"/>
            <a:ext cx="11412718"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①主要品目別の就農状況及び販売額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400"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400" dirty="0">
              <a:solidFill>
                <a:prstClr val="black"/>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00138BD1-D3EF-4FC2-9F2D-F34F221FC2E7}"/>
              </a:ext>
            </a:extLst>
          </p:cNvPr>
          <p:cNvPicPr>
            <a:picLocks noChangeAspect="1"/>
          </p:cNvPicPr>
          <p:nvPr/>
        </p:nvPicPr>
        <p:blipFill>
          <a:blip r:embed="rId2"/>
          <a:stretch>
            <a:fillRect/>
          </a:stretch>
        </p:blipFill>
        <p:spPr>
          <a:xfrm>
            <a:off x="547403" y="2326857"/>
            <a:ext cx="7198570" cy="2663747"/>
          </a:xfrm>
          <a:prstGeom prst="rect">
            <a:avLst/>
          </a:prstGeom>
        </p:spPr>
      </p:pic>
      <p:sp>
        <p:nvSpPr>
          <p:cNvPr id="10" name="テキスト ボックス 9">
            <a:extLst>
              <a:ext uri="{FF2B5EF4-FFF2-40B4-BE49-F238E27FC236}">
                <a16:creationId xmlns:a16="http://schemas.microsoft.com/office/drawing/2014/main" id="{CF68863E-086A-4E31-9914-ACE8F9878F04}"/>
              </a:ext>
            </a:extLst>
          </p:cNvPr>
          <p:cNvSpPr txBox="1"/>
          <p:nvPr/>
        </p:nvSpPr>
        <p:spPr>
          <a:xfrm>
            <a:off x="389641" y="5047166"/>
            <a:ext cx="11644597" cy="1323439"/>
          </a:xfrm>
          <a:prstGeom prst="rect">
            <a:avLst/>
          </a:prstGeom>
          <a:noFill/>
        </p:spPr>
        <p:txBody>
          <a:bodyPr wrap="square" rtlCol="0">
            <a:spAutoFit/>
          </a:bodyPr>
          <a:lstStyle/>
          <a:p>
            <a:r>
              <a:rPr lang="ja-JP" altLang="en-US" sz="1600" dirty="0"/>
              <a:t>①スタートアカデミーの対象品目は新規就農者が多い　</a:t>
            </a:r>
            <a:endParaRPr lang="en-US" altLang="ja-JP" sz="1600" dirty="0"/>
          </a:p>
          <a:p>
            <a:r>
              <a:rPr lang="ja-JP" altLang="en-US" sz="1600" dirty="0"/>
              <a:t>②有機農産物は、アカデミー修了生の２年目平均売上額は</a:t>
            </a:r>
            <a:r>
              <a:rPr lang="en-US" altLang="ja-JP" sz="1600" dirty="0"/>
              <a:t>568,453</a:t>
            </a:r>
            <a:r>
              <a:rPr lang="ja-JP" altLang="en-US" sz="1600" dirty="0"/>
              <a:t>円に対し、農家での研修修了者の平均は</a:t>
            </a:r>
            <a:r>
              <a:rPr lang="en-US" altLang="ja-JP" sz="1600" dirty="0"/>
              <a:t>4,290,000</a:t>
            </a:r>
            <a:r>
              <a:rPr lang="ja-JP" altLang="en-US" sz="1600" dirty="0"/>
              <a:t>円と差が大きい</a:t>
            </a:r>
            <a:endParaRPr lang="en-US" altLang="ja-JP" sz="1600" u="sng" strike="sngStrike" dirty="0">
              <a:solidFill>
                <a:srgbClr val="FF0000"/>
              </a:solidFill>
            </a:endParaRPr>
          </a:p>
          <a:p>
            <a:r>
              <a:rPr lang="ja-JP" altLang="en-US" sz="1600" dirty="0"/>
              <a:t>③いちごは２年目から売上が上がりやすく、新規就農者も多くアカデミー実施の効果が大きい</a:t>
            </a:r>
            <a:endParaRPr lang="en-US" altLang="ja-JP" sz="1600" dirty="0"/>
          </a:p>
          <a:p>
            <a:r>
              <a:rPr lang="ja-JP" altLang="en-US" sz="1600" dirty="0"/>
              <a:t>④ぶどうはスタートアカデミーの品目ではないが、地域支援により新規就農者が一定数おり、農家実習の効果が出ていると思われる</a:t>
            </a:r>
          </a:p>
          <a:p>
            <a:r>
              <a:rPr lang="ja-JP" altLang="en-US" sz="1600" dirty="0"/>
              <a:t>⑤水なす・きくなの新規就農者数は少ないが、３年目から認定新規就農者の売上（所得）目標を達成</a:t>
            </a:r>
            <a:endParaRPr lang="en-US" altLang="ja-JP" sz="1600" strike="sngStrike" dirty="0">
              <a:solidFill>
                <a:srgbClr val="FF0000"/>
              </a:solidFill>
            </a:endParaRPr>
          </a:p>
        </p:txBody>
      </p:sp>
      <p:sp>
        <p:nvSpPr>
          <p:cNvPr id="11" name="正方形/長方形 10">
            <a:extLst>
              <a:ext uri="{FF2B5EF4-FFF2-40B4-BE49-F238E27FC236}">
                <a16:creationId xmlns:a16="http://schemas.microsoft.com/office/drawing/2014/main" id="{AD7997F6-BD7E-4F97-A2AA-F2F603698F92}"/>
              </a:ext>
            </a:extLst>
          </p:cNvPr>
          <p:cNvSpPr/>
          <p:nvPr/>
        </p:nvSpPr>
        <p:spPr>
          <a:xfrm>
            <a:off x="6677891" y="3382789"/>
            <a:ext cx="1002384" cy="83099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6220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971948" y="1107980"/>
            <a:ext cx="10343752"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◆新規就農者の分析・さらなる確保育成に向けた今後の取組　～研修～</a:t>
            </a:r>
          </a:p>
        </p:txBody>
      </p:sp>
      <p:sp>
        <p:nvSpPr>
          <p:cNvPr id="13" name="テキスト ボックス 12">
            <a:extLst>
              <a:ext uri="{FF2B5EF4-FFF2-40B4-BE49-F238E27FC236}">
                <a16:creationId xmlns:a16="http://schemas.microsoft.com/office/drawing/2014/main" id="{16A6803F-DD4C-401B-9C87-AD98E19409C4}"/>
              </a:ext>
            </a:extLst>
          </p:cNvPr>
          <p:cNvSpPr txBox="1"/>
          <p:nvPr/>
        </p:nvSpPr>
        <p:spPr>
          <a:xfrm>
            <a:off x="389641" y="1967665"/>
            <a:ext cx="11412718"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②就農者の研修先</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63596FF7-2907-4113-B3E4-074219E1EF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B9479A01-A728-4C37-8A46-092810770DB8}"/>
              </a:ext>
            </a:extLst>
          </p:cNvPr>
          <p:cNvSpPr txBox="1"/>
          <p:nvPr/>
        </p:nvSpPr>
        <p:spPr>
          <a:xfrm>
            <a:off x="264796" y="6118839"/>
            <a:ext cx="8898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・有機農産物、いちご、水なす・きくな　は</a:t>
            </a:r>
            <a:r>
              <a:rPr kumimoji="1" lang="ja-JP" altLang="en-US" dirty="0">
                <a:latin typeface="Calibri" panose="020F0502020204030204"/>
                <a:ea typeface="ＭＳ Ｐゴシック" panose="020B0600070205080204" pitchFamily="50" charset="-128"/>
              </a:rPr>
              <a:t>スタートアカデミー</a:t>
            </a:r>
            <a:r>
              <a:rPr kumimoji="1" lang="ja-JP" altLang="en-US"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出身者が大部分を占める</a:t>
            </a:r>
            <a:endParaRPr kumimoji="1" lang="en-US" altLang="ja-JP"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・トマト・ミニトマト、なす等、ぶどうは、農家指導が大部分を占める</a:t>
            </a:r>
            <a:endParaRPr kumimoji="1" lang="en-US" altLang="ja-JP" sz="18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p:txBody>
      </p:sp>
      <p:graphicFrame>
        <p:nvGraphicFramePr>
          <p:cNvPr id="16" name="グラフ 15">
            <a:extLst>
              <a:ext uri="{FF2B5EF4-FFF2-40B4-BE49-F238E27FC236}">
                <a16:creationId xmlns:a16="http://schemas.microsoft.com/office/drawing/2014/main" id="{4787572E-D702-4511-9986-1C9AC812BC2F}"/>
              </a:ext>
            </a:extLst>
          </p:cNvPr>
          <p:cNvGraphicFramePr>
            <a:graphicFrameLocks/>
          </p:cNvGraphicFramePr>
          <p:nvPr>
            <p:extLst>
              <p:ext uri="{D42A27DB-BD31-4B8C-83A1-F6EECF244321}">
                <p14:modId xmlns:p14="http://schemas.microsoft.com/office/powerpoint/2010/main" val="1038572815"/>
              </p:ext>
            </p:extLst>
          </p:nvPr>
        </p:nvGraphicFramePr>
        <p:xfrm>
          <a:off x="3220412" y="2492450"/>
          <a:ext cx="4359275" cy="2428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a:extLst>
              <a:ext uri="{FF2B5EF4-FFF2-40B4-BE49-F238E27FC236}">
                <a16:creationId xmlns:a16="http://schemas.microsoft.com/office/drawing/2014/main" id="{32CAA330-486A-4559-80DE-2D861857FBCC}"/>
              </a:ext>
            </a:extLst>
          </p:cNvPr>
          <p:cNvGraphicFramePr>
            <a:graphicFrameLocks/>
          </p:cNvGraphicFramePr>
          <p:nvPr>
            <p:extLst>
              <p:ext uri="{D42A27DB-BD31-4B8C-83A1-F6EECF244321}">
                <p14:modId xmlns:p14="http://schemas.microsoft.com/office/powerpoint/2010/main" val="3886844302"/>
              </p:ext>
            </p:extLst>
          </p:nvPr>
        </p:nvGraphicFramePr>
        <p:xfrm>
          <a:off x="7929494" y="4011750"/>
          <a:ext cx="3835400" cy="2403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E971C850-BACC-4592-AE09-31C0C98BDB69}"/>
              </a:ext>
            </a:extLst>
          </p:cNvPr>
          <p:cNvGraphicFramePr>
            <a:graphicFrameLocks/>
          </p:cNvGraphicFramePr>
          <p:nvPr>
            <p:extLst>
              <p:ext uri="{D42A27DB-BD31-4B8C-83A1-F6EECF244321}">
                <p14:modId xmlns:p14="http://schemas.microsoft.com/office/powerpoint/2010/main" val="19584827"/>
              </p:ext>
            </p:extLst>
          </p:nvPr>
        </p:nvGraphicFramePr>
        <p:xfrm>
          <a:off x="6143824" y="2515614"/>
          <a:ext cx="3943350" cy="21939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a:extLst>
              <a:ext uri="{FF2B5EF4-FFF2-40B4-BE49-F238E27FC236}">
                <a16:creationId xmlns:a16="http://schemas.microsoft.com/office/drawing/2014/main" id="{0C7940BD-EF79-4B8E-853E-2EAFD4EB05EE}"/>
              </a:ext>
            </a:extLst>
          </p:cNvPr>
          <p:cNvGraphicFramePr>
            <a:graphicFrameLocks/>
          </p:cNvGraphicFramePr>
          <p:nvPr>
            <p:extLst>
              <p:ext uri="{D42A27DB-BD31-4B8C-83A1-F6EECF244321}">
                <p14:modId xmlns:p14="http://schemas.microsoft.com/office/powerpoint/2010/main" val="620565119"/>
              </p:ext>
            </p:extLst>
          </p:nvPr>
        </p:nvGraphicFramePr>
        <p:xfrm>
          <a:off x="0" y="2503030"/>
          <a:ext cx="5079212" cy="24479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グラフ 23">
            <a:extLst>
              <a:ext uri="{FF2B5EF4-FFF2-40B4-BE49-F238E27FC236}">
                <a16:creationId xmlns:a16="http://schemas.microsoft.com/office/drawing/2014/main" id="{AB33A485-DC54-4C2E-B932-945E8376CEB0}"/>
              </a:ext>
            </a:extLst>
          </p:cNvPr>
          <p:cNvGraphicFramePr>
            <a:graphicFrameLocks/>
          </p:cNvGraphicFramePr>
          <p:nvPr>
            <p:extLst>
              <p:ext uri="{D42A27DB-BD31-4B8C-83A1-F6EECF244321}">
                <p14:modId xmlns:p14="http://schemas.microsoft.com/office/powerpoint/2010/main" val="3614484455"/>
              </p:ext>
            </p:extLst>
          </p:nvPr>
        </p:nvGraphicFramePr>
        <p:xfrm>
          <a:off x="1856242" y="3847026"/>
          <a:ext cx="4143375" cy="23749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グラフ 24">
            <a:extLst>
              <a:ext uri="{FF2B5EF4-FFF2-40B4-BE49-F238E27FC236}">
                <a16:creationId xmlns:a16="http://schemas.microsoft.com/office/drawing/2014/main" id="{8E1F1AD7-11E8-4ABD-8192-95822F82499F}"/>
              </a:ext>
            </a:extLst>
          </p:cNvPr>
          <p:cNvGraphicFramePr>
            <a:graphicFrameLocks/>
          </p:cNvGraphicFramePr>
          <p:nvPr>
            <p:extLst>
              <p:ext uri="{D42A27DB-BD31-4B8C-83A1-F6EECF244321}">
                <p14:modId xmlns:p14="http://schemas.microsoft.com/office/powerpoint/2010/main" val="3482533779"/>
              </p:ext>
            </p:extLst>
          </p:nvPr>
        </p:nvGraphicFramePr>
        <p:xfrm>
          <a:off x="4947147" y="3923226"/>
          <a:ext cx="3673475" cy="2352675"/>
        </p:xfrm>
        <a:graphic>
          <a:graphicData uri="http://schemas.openxmlformats.org/drawingml/2006/chart">
            <c:chart xmlns:c="http://schemas.openxmlformats.org/drawingml/2006/chart" xmlns:r="http://schemas.openxmlformats.org/officeDocument/2006/relationships" r:id="rId7"/>
          </a:graphicData>
        </a:graphic>
      </p:graphicFrame>
      <p:sp>
        <p:nvSpPr>
          <p:cNvPr id="3" name="テキスト ボックス 2">
            <a:extLst>
              <a:ext uri="{FF2B5EF4-FFF2-40B4-BE49-F238E27FC236}">
                <a16:creationId xmlns:a16="http://schemas.microsoft.com/office/drawing/2014/main" id="{83047E5D-F5D1-4EAE-9B89-0B42E8CAFF7D}"/>
              </a:ext>
            </a:extLst>
          </p:cNvPr>
          <p:cNvSpPr txBox="1"/>
          <p:nvPr/>
        </p:nvSpPr>
        <p:spPr>
          <a:xfrm>
            <a:off x="10572119" y="5349910"/>
            <a:ext cx="14634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羽曳野市ぶどう就農</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促進協議会</a:t>
            </a:r>
          </a:p>
        </p:txBody>
      </p:sp>
    </p:spTree>
    <p:extLst>
      <p:ext uri="{BB962C8B-B14F-4D97-AF65-F5344CB8AC3E}">
        <p14:creationId xmlns:p14="http://schemas.microsoft.com/office/powerpoint/2010/main" val="283993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しごと</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力強い大阪農業の実現</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5" y="1107231"/>
            <a:ext cx="10180467"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◆新規就農者の分析・さらなる確保育成に向けた今後の取組　～支援策～</a:t>
            </a:r>
          </a:p>
        </p:txBody>
      </p:sp>
      <p:sp>
        <p:nvSpPr>
          <p:cNvPr id="13" name="テキスト ボックス 12">
            <a:extLst>
              <a:ext uri="{FF2B5EF4-FFF2-40B4-BE49-F238E27FC236}">
                <a16:creationId xmlns:a16="http://schemas.microsoft.com/office/drawing/2014/main" id="{16A6803F-DD4C-401B-9C87-AD98E19409C4}"/>
              </a:ext>
            </a:extLst>
          </p:cNvPr>
          <p:cNvSpPr txBox="1"/>
          <p:nvPr/>
        </p:nvSpPr>
        <p:spPr>
          <a:xfrm>
            <a:off x="389641" y="1967665"/>
            <a:ext cx="11412718"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ＭＳ Ｐゴシック" panose="020B0600070205080204" pitchFamily="50" charset="-128"/>
              </a:rPr>
              <a:t>③</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研修以外の支援策の活用状況</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63596FF7-2907-4113-B3E4-074219E1EF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678B24-D225-48CB-84C5-697AA65AEC0C}" type="slidenum">
              <a:rPr kumimoji="1" lang="ja-JP" altLang="en-US" sz="24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4D56267F-0E50-4FB6-AD16-A6E7A6242533}"/>
              </a:ext>
            </a:extLst>
          </p:cNvPr>
          <p:cNvSpPr txBox="1"/>
          <p:nvPr/>
        </p:nvSpPr>
        <p:spPr>
          <a:xfrm>
            <a:off x="389642" y="5302411"/>
            <a:ext cx="11122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・施設の必要ないちご、ぶどう、なす等は、事業や融資を活用</a:t>
            </a:r>
            <a:endParaRPr kumimoji="1" lang="en-US" altLang="ja-JP"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・水なすは経営発展支援事業や融資を活用していないが施設有であるため、</a:t>
            </a:r>
            <a:r>
              <a:rPr kumimoji="1" lang="ja-JP" altLang="en-US" sz="2000" dirty="0">
                <a:latin typeface="Calibri" panose="020F0502020204030204"/>
                <a:ea typeface="ＭＳ Ｐゴシック" panose="020B0600070205080204" pitchFamily="50" charset="-128"/>
              </a:rPr>
              <a:t>居抜き</a:t>
            </a:r>
            <a:r>
              <a:rPr kumimoji="1" lang="ja-JP" altLang="en-US"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で就農の可能性</a:t>
            </a:r>
            <a:endParaRPr kumimoji="1" lang="en-US" altLang="ja-JP"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rPr>
              <a:t>・なす等は各事業を効果的に活用し早期に売上アップを実現</a:t>
            </a:r>
            <a:endParaRPr kumimoji="1" lang="en-US" altLang="ja-JP" sz="2000" b="0" i="0" u="none" strike="noStrike" kern="1200" cap="none" spc="0" normalizeH="0" baseline="0" noProof="0" dirty="0">
              <a:ln>
                <a:noFill/>
              </a:ln>
              <a:effectLst/>
              <a:uLnTx/>
              <a:uFillTx/>
              <a:latin typeface="Calibri" panose="020F0502020204030204"/>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32A1558D-2C81-4DBE-A9C9-0F03BD13DEB6}"/>
              </a:ext>
            </a:extLst>
          </p:cNvPr>
          <p:cNvGraphicFramePr>
            <a:graphicFrameLocks noGrp="1"/>
          </p:cNvGraphicFramePr>
          <p:nvPr>
            <p:extLst>
              <p:ext uri="{D42A27DB-BD31-4B8C-83A1-F6EECF244321}">
                <p14:modId xmlns:p14="http://schemas.microsoft.com/office/powerpoint/2010/main" val="2111046165"/>
              </p:ext>
            </p:extLst>
          </p:nvPr>
        </p:nvGraphicFramePr>
        <p:xfrm>
          <a:off x="970960" y="2345579"/>
          <a:ext cx="9756740" cy="2886265"/>
        </p:xfrm>
        <a:graphic>
          <a:graphicData uri="http://schemas.openxmlformats.org/drawingml/2006/table">
            <a:tbl>
              <a:tblPr/>
              <a:tblGrid>
                <a:gridCol w="2264579">
                  <a:extLst>
                    <a:ext uri="{9D8B030D-6E8A-4147-A177-3AD203B41FA5}">
                      <a16:colId xmlns:a16="http://schemas.microsoft.com/office/drawing/2014/main" val="2304358994"/>
                    </a:ext>
                  </a:extLst>
                </a:gridCol>
                <a:gridCol w="846572">
                  <a:extLst>
                    <a:ext uri="{9D8B030D-6E8A-4147-A177-3AD203B41FA5}">
                      <a16:colId xmlns:a16="http://schemas.microsoft.com/office/drawing/2014/main" val="2030185403"/>
                    </a:ext>
                  </a:extLst>
                </a:gridCol>
                <a:gridCol w="1566157">
                  <a:extLst>
                    <a:ext uri="{9D8B030D-6E8A-4147-A177-3AD203B41FA5}">
                      <a16:colId xmlns:a16="http://schemas.microsoft.com/office/drawing/2014/main" val="3533077972"/>
                    </a:ext>
                  </a:extLst>
                </a:gridCol>
                <a:gridCol w="2074101">
                  <a:extLst>
                    <a:ext uri="{9D8B030D-6E8A-4147-A177-3AD203B41FA5}">
                      <a16:colId xmlns:a16="http://schemas.microsoft.com/office/drawing/2014/main" val="1085438768"/>
                    </a:ext>
                  </a:extLst>
                </a:gridCol>
                <a:gridCol w="1820130">
                  <a:extLst>
                    <a:ext uri="{9D8B030D-6E8A-4147-A177-3AD203B41FA5}">
                      <a16:colId xmlns:a16="http://schemas.microsoft.com/office/drawing/2014/main" val="1567256819"/>
                    </a:ext>
                  </a:extLst>
                </a:gridCol>
                <a:gridCol w="1185201">
                  <a:extLst>
                    <a:ext uri="{9D8B030D-6E8A-4147-A177-3AD203B41FA5}">
                      <a16:colId xmlns:a16="http://schemas.microsoft.com/office/drawing/2014/main" val="535796061"/>
                    </a:ext>
                  </a:extLst>
                </a:gridCol>
              </a:tblGrid>
              <a:tr h="403039">
                <a:tc>
                  <a:txBody>
                    <a:bodyPr/>
                    <a:lstStyle/>
                    <a:p>
                      <a:pPr algn="l" fontAlgn="ctr"/>
                      <a:endParaRPr lang="ja-JP" altLang="en-US" sz="1800" b="1"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800" b="1"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（人）</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729890"/>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メイン品目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就農者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経営開始資金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経営発展支援事業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大阪版</a:t>
                      </a: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認定</a:t>
                      </a:r>
                      <a:endPar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農業者</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支援事業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融資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6855582"/>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有機農産物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3108341"/>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いちご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0696717"/>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ぶどう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3923042"/>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水なす・きくな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3788777"/>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トマト・ミニトマト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4529606"/>
                  </a:ext>
                </a:extLst>
              </a:tr>
              <a:tr h="322431">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なす等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1146057"/>
                  </a:ext>
                </a:extLst>
              </a:tr>
            </a:tbl>
          </a:graphicData>
        </a:graphic>
      </p:graphicFrame>
    </p:spTree>
    <p:extLst>
      <p:ext uri="{BB962C8B-B14F-4D97-AF65-F5344CB8AC3E}">
        <p14:creationId xmlns:p14="http://schemas.microsoft.com/office/powerpoint/2010/main" val="156816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8934490-B241-4CFE-B4A2-C120C72FF10E}"/>
              </a:ext>
            </a:extLst>
          </p:cNvPr>
          <p:cNvSpPr/>
          <p:nvPr/>
        </p:nvSpPr>
        <p:spPr>
          <a:xfrm>
            <a:off x="0" y="543814"/>
            <a:ext cx="12192000" cy="12444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endParaRPr>
          </a:p>
        </p:txBody>
      </p:sp>
      <p:sp>
        <p:nvSpPr>
          <p:cNvPr id="4" name="正方形/長方形 3">
            <a:extLst>
              <a:ext uri="{FF2B5EF4-FFF2-40B4-BE49-F238E27FC236}">
                <a16:creationId xmlns:a16="http://schemas.microsoft.com/office/drawing/2014/main" id="{CB9A3981-1ADA-499B-8BF4-074076C9EF8B}"/>
              </a:ext>
            </a:extLst>
          </p:cNvPr>
          <p:cNvSpPr/>
          <p:nvPr/>
        </p:nvSpPr>
        <p:spPr>
          <a:xfrm>
            <a:off x="0" y="-13471"/>
            <a:ext cx="12192000" cy="587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a:t>
            </a:r>
            <a:r>
              <a:rPr kumimoji="1" lang="ja-JP" altLang="en-US" sz="2800" dirty="0">
                <a:solidFill>
                  <a:schemeClr val="tx1"/>
                </a:solidFill>
              </a:rPr>
              <a:t>しごと</a:t>
            </a:r>
            <a:r>
              <a:rPr kumimoji="1" lang="en-US" altLang="ja-JP" sz="2800" dirty="0">
                <a:solidFill>
                  <a:schemeClr val="tx1"/>
                </a:solidFill>
              </a:rPr>
              <a:t>】</a:t>
            </a:r>
            <a:r>
              <a:rPr kumimoji="1" lang="ja-JP" altLang="en-US" sz="2800" dirty="0">
                <a:solidFill>
                  <a:schemeClr val="tx1"/>
                </a:solidFill>
              </a:rPr>
              <a:t>　</a:t>
            </a:r>
            <a:r>
              <a:rPr kumimoji="1" lang="ja-JP" altLang="en-US" sz="2800" b="1" dirty="0">
                <a:solidFill>
                  <a:schemeClr val="tx1"/>
                </a:solidFill>
              </a:rPr>
              <a:t>力強い大阪農業の実現</a:t>
            </a:r>
            <a:endParaRPr kumimoji="1" lang="ja-JP" altLang="en-US" sz="2800" dirty="0">
              <a:solidFill>
                <a:schemeClr val="tx1"/>
              </a:solidFill>
            </a:endParaRPr>
          </a:p>
        </p:txBody>
      </p:sp>
      <p:sp>
        <p:nvSpPr>
          <p:cNvPr id="5" name="テキスト ボックス 4">
            <a:extLst>
              <a:ext uri="{FF2B5EF4-FFF2-40B4-BE49-F238E27FC236}">
                <a16:creationId xmlns:a16="http://schemas.microsoft.com/office/drawing/2014/main" id="{6DE4E13B-10B3-42A3-8170-79593AAC4DF7}"/>
              </a:ext>
            </a:extLst>
          </p:cNvPr>
          <p:cNvSpPr txBox="1"/>
          <p:nvPr/>
        </p:nvSpPr>
        <p:spPr>
          <a:xfrm>
            <a:off x="261256" y="580926"/>
            <a:ext cx="6663978" cy="523220"/>
          </a:xfrm>
          <a:prstGeom prst="rect">
            <a:avLst/>
          </a:prstGeom>
          <a:noFill/>
        </p:spPr>
        <p:txBody>
          <a:bodyPr wrap="square" rtlCol="0">
            <a:spAutoFit/>
          </a:bodyPr>
          <a:lstStyle/>
          <a:p>
            <a:r>
              <a:rPr kumimoji="1" lang="ja-JP" altLang="en-US" sz="2800" dirty="0"/>
              <a:t>（２）　新規就農者・企業の確保育成</a:t>
            </a:r>
          </a:p>
        </p:txBody>
      </p:sp>
      <p:sp>
        <p:nvSpPr>
          <p:cNvPr id="2" name="テキスト ボックス 1">
            <a:extLst>
              <a:ext uri="{FF2B5EF4-FFF2-40B4-BE49-F238E27FC236}">
                <a16:creationId xmlns:a16="http://schemas.microsoft.com/office/drawing/2014/main" id="{F37A38F1-1CD0-4DB8-928F-8848B6586288}"/>
              </a:ext>
            </a:extLst>
          </p:cNvPr>
          <p:cNvSpPr txBox="1"/>
          <p:nvPr/>
        </p:nvSpPr>
        <p:spPr>
          <a:xfrm>
            <a:off x="1331175" y="1107231"/>
            <a:ext cx="9529647" cy="461665"/>
          </a:xfrm>
          <a:prstGeom prst="rect">
            <a:avLst/>
          </a:prstGeom>
          <a:noFill/>
          <a:ln>
            <a:solidFill>
              <a:schemeClr val="tx1"/>
            </a:solidFill>
          </a:ln>
        </p:spPr>
        <p:txBody>
          <a:bodyPr wrap="square" rtlCol="0">
            <a:spAutoFit/>
          </a:bodyPr>
          <a:lstStyle/>
          <a:p>
            <a:r>
              <a:rPr kumimoji="1" lang="en-US" altLang="ja-JP" sz="2400" dirty="0"/>
              <a:t>5</a:t>
            </a:r>
            <a:r>
              <a:rPr kumimoji="1" lang="ja-JP" altLang="en-US" sz="2400" dirty="0"/>
              <a:t>年後の目標：新規参入企業</a:t>
            </a:r>
            <a:r>
              <a:rPr kumimoji="1" lang="en-US" altLang="ja-JP" sz="2400" dirty="0"/>
              <a:t>30</a:t>
            </a:r>
            <a:r>
              <a:rPr kumimoji="1" lang="ja-JP" altLang="en-US" sz="2400" dirty="0"/>
              <a:t>社の確保と生産力強化（＋４億円）</a:t>
            </a:r>
          </a:p>
        </p:txBody>
      </p:sp>
      <p:sp>
        <p:nvSpPr>
          <p:cNvPr id="6" name="テキスト ボックス 5">
            <a:extLst>
              <a:ext uri="{FF2B5EF4-FFF2-40B4-BE49-F238E27FC236}">
                <a16:creationId xmlns:a16="http://schemas.microsoft.com/office/drawing/2014/main" id="{B58B1775-A04F-4E6A-90D6-50A1E037DF6C}"/>
              </a:ext>
            </a:extLst>
          </p:cNvPr>
          <p:cNvSpPr txBox="1"/>
          <p:nvPr/>
        </p:nvSpPr>
        <p:spPr>
          <a:xfrm>
            <a:off x="261257" y="2039026"/>
            <a:ext cx="5159156" cy="1200329"/>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新規参入企業７社（累計</a:t>
            </a:r>
            <a:r>
              <a:rPr kumimoji="1" lang="en-US" altLang="ja-JP" sz="2400" dirty="0"/>
              <a:t>16</a:t>
            </a:r>
            <a:r>
              <a:rPr kumimoji="1" lang="ja-JP" altLang="en-US" sz="2400" dirty="0"/>
              <a:t>社）を確保・育成し、生産力を強化（＋</a:t>
            </a:r>
            <a:r>
              <a:rPr kumimoji="1" lang="en-US" altLang="ja-JP" sz="2400" dirty="0"/>
              <a:t>2.1</a:t>
            </a:r>
            <a:r>
              <a:rPr kumimoji="1" lang="ja-JP" altLang="en-US" sz="2400" dirty="0"/>
              <a:t>億円）</a:t>
            </a:r>
          </a:p>
        </p:txBody>
      </p:sp>
      <p:sp>
        <p:nvSpPr>
          <p:cNvPr id="8" name="テキスト ボックス 7">
            <a:extLst>
              <a:ext uri="{FF2B5EF4-FFF2-40B4-BE49-F238E27FC236}">
                <a16:creationId xmlns:a16="http://schemas.microsoft.com/office/drawing/2014/main" id="{20FE8885-D8B9-44D8-A611-12C1368B5E34}"/>
              </a:ext>
            </a:extLst>
          </p:cNvPr>
          <p:cNvSpPr txBox="1"/>
          <p:nvPr/>
        </p:nvSpPr>
        <p:spPr>
          <a:xfrm>
            <a:off x="5564095" y="2039025"/>
            <a:ext cx="6377533" cy="1569660"/>
          </a:xfrm>
          <a:prstGeom prst="rect">
            <a:avLst/>
          </a:prstGeom>
          <a:noFill/>
          <a:ln>
            <a:solidFill>
              <a:schemeClr val="tx1"/>
            </a:solidFill>
          </a:ln>
        </p:spPr>
        <p:txBody>
          <a:bodyPr wrap="square" rtlCol="0">
            <a:spAutoFit/>
          </a:bodyPr>
          <a:lstStyle/>
          <a:p>
            <a:endParaRPr kumimoji="1" lang="en-US" altLang="ja-JP" sz="1200" dirty="0"/>
          </a:p>
          <a:p>
            <a:endParaRPr kumimoji="1" lang="en-US" altLang="ja-JP" sz="1200" dirty="0"/>
          </a:p>
          <a:p>
            <a:r>
              <a:rPr kumimoji="1" lang="ja-JP" altLang="en-US" sz="2400" dirty="0"/>
              <a:t>府関与の新規参入企業</a:t>
            </a:r>
            <a:r>
              <a:rPr kumimoji="1" lang="ja-JP" altLang="en-US" sz="2400" u="sng" dirty="0"/>
              <a:t>１社（累計５社）</a:t>
            </a:r>
            <a:r>
              <a:rPr kumimoji="1" lang="ja-JP" altLang="en-US" sz="2400" dirty="0"/>
              <a:t>を確保したが、販売実績が目標未達成（</a:t>
            </a:r>
            <a:r>
              <a:rPr kumimoji="1" lang="ja-JP" altLang="en-US" sz="2400" u="sng" dirty="0"/>
              <a:t>＋</a:t>
            </a:r>
            <a:r>
              <a:rPr kumimoji="1" lang="en-US" altLang="ja-JP" sz="2400" u="sng" dirty="0"/>
              <a:t>0.44</a:t>
            </a:r>
            <a:r>
              <a:rPr kumimoji="1" lang="ja-JP" altLang="en-US" sz="2400" u="sng" dirty="0"/>
              <a:t>億円</a:t>
            </a:r>
            <a:r>
              <a:rPr kumimoji="1" lang="ja-JP" altLang="en-US" sz="2400" dirty="0"/>
              <a:t>）</a:t>
            </a:r>
            <a:endParaRPr kumimoji="1" lang="en-US" altLang="ja-JP" sz="2400" dirty="0"/>
          </a:p>
          <a:p>
            <a:r>
              <a:rPr kumimoji="1" lang="ja-JP" altLang="en-US" sz="2400" dirty="0"/>
              <a:t>　　　　　　　　　　　　　　　　　　　　　　　</a:t>
            </a:r>
            <a:r>
              <a:rPr kumimoji="1" lang="ja-JP" altLang="en-US" sz="1400" dirty="0"/>
              <a:t>　</a:t>
            </a:r>
            <a:r>
              <a:rPr kumimoji="1" lang="en-US" altLang="ja-JP" sz="2400" b="1" dirty="0">
                <a:solidFill>
                  <a:srgbClr val="0070C0"/>
                </a:solidFill>
              </a:rPr>
              <a:t>【</a:t>
            </a:r>
            <a:r>
              <a:rPr kumimoji="1" lang="ja-JP" altLang="en-US" sz="2400" b="1" dirty="0">
                <a:solidFill>
                  <a:srgbClr val="0070C0"/>
                </a:solidFill>
              </a:rPr>
              <a:t>未達成</a:t>
            </a:r>
            <a:r>
              <a:rPr kumimoji="1" lang="en-US" altLang="ja-JP" sz="2400" b="1" dirty="0">
                <a:solidFill>
                  <a:srgbClr val="0070C0"/>
                </a:solidFill>
              </a:rPr>
              <a:t>】</a:t>
            </a:r>
            <a:endParaRPr kumimoji="1" lang="en-US" altLang="ja-JP" sz="2400" dirty="0"/>
          </a:p>
        </p:txBody>
      </p:sp>
      <p:graphicFrame>
        <p:nvGraphicFramePr>
          <p:cNvPr id="9" name="表 9">
            <a:extLst>
              <a:ext uri="{FF2B5EF4-FFF2-40B4-BE49-F238E27FC236}">
                <a16:creationId xmlns:a16="http://schemas.microsoft.com/office/drawing/2014/main" id="{B6E89B5F-4FA4-4EEC-A496-B77C99573A0C}"/>
              </a:ext>
            </a:extLst>
          </p:cNvPr>
          <p:cNvGraphicFramePr>
            <a:graphicFrameLocks noGrp="1"/>
          </p:cNvGraphicFramePr>
          <p:nvPr>
            <p:extLst>
              <p:ext uri="{D42A27DB-BD31-4B8C-83A1-F6EECF244321}">
                <p14:modId xmlns:p14="http://schemas.microsoft.com/office/powerpoint/2010/main" val="257194493"/>
              </p:ext>
            </p:extLst>
          </p:nvPr>
        </p:nvGraphicFramePr>
        <p:xfrm>
          <a:off x="4967926" y="3860957"/>
          <a:ext cx="6964276" cy="2667000"/>
        </p:xfrm>
        <a:graphic>
          <a:graphicData uri="http://schemas.openxmlformats.org/drawingml/2006/table">
            <a:tbl>
              <a:tblPr firstRow="1" bandRow="1">
                <a:tableStyleId>{5C22544A-7EE6-4342-B048-85BDC9FD1C3A}</a:tableStyleId>
              </a:tblPr>
              <a:tblGrid>
                <a:gridCol w="1385740">
                  <a:extLst>
                    <a:ext uri="{9D8B030D-6E8A-4147-A177-3AD203B41FA5}">
                      <a16:colId xmlns:a16="http://schemas.microsoft.com/office/drawing/2014/main" val="399575333"/>
                    </a:ext>
                  </a:extLst>
                </a:gridCol>
                <a:gridCol w="1857080">
                  <a:extLst>
                    <a:ext uri="{9D8B030D-6E8A-4147-A177-3AD203B41FA5}">
                      <a16:colId xmlns:a16="http://schemas.microsoft.com/office/drawing/2014/main" val="3453014793"/>
                    </a:ext>
                  </a:extLst>
                </a:gridCol>
                <a:gridCol w="1866507">
                  <a:extLst>
                    <a:ext uri="{9D8B030D-6E8A-4147-A177-3AD203B41FA5}">
                      <a16:colId xmlns:a16="http://schemas.microsoft.com/office/drawing/2014/main" val="1813708567"/>
                    </a:ext>
                  </a:extLst>
                </a:gridCol>
                <a:gridCol w="1854949">
                  <a:extLst>
                    <a:ext uri="{9D8B030D-6E8A-4147-A177-3AD203B41FA5}">
                      <a16:colId xmlns:a16="http://schemas.microsoft.com/office/drawing/2014/main" val="1836599129"/>
                    </a:ext>
                  </a:extLst>
                </a:gridCol>
              </a:tblGrid>
              <a:tr h="370840">
                <a:tc>
                  <a:txBody>
                    <a:bodyPr/>
                    <a:lstStyle/>
                    <a:p>
                      <a:pPr algn="ctr"/>
                      <a:r>
                        <a:rPr kumimoji="1" lang="ja-JP" altLang="en-US" sz="1800" dirty="0">
                          <a:solidFill>
                            <a:schemeClr val="tx1"/>
                          </a:solidFill>
                        </a:rPr>
                        <a:t>地域</a:t>
                      </a:r>
                    </a:p>
                  </a:txBody>
                  <a:tcPr anchor="ctr"/>
                </a:tc>
                <a:tc>
                  <a:txBody>
                    <a:bodyPr/>
                    <a:lstStyle/>
                    <a:p>
                      <a:pPr algn="ctr"/>
                      <a:r>
                        <a:rPr kumimoji="1" lang="ja-JP" altLang="en-US" sz="1800" dirty="0">
                          <a:solidFill>
                            <a:schemeClr val="tx1"/>
                          </a:solidFill>
                        </a:rPr>
                        <a:t>令和４年度</a:t>
                      </a:r>
                      <a:endParaRPr kumimoji="1" lang="en-US" altLang="ja-JP" sz="1800" dirty="0">
                        <a:solidFill>
                          <a:schemeClr val="tx1"/>
                        </a:solidFill>
                      </a:endParaRPr>
                    </a:p>
                  </a:txBody>
                  <a:tcPr anchor="ctr"/>
                </a:tc>
                <a:tc>
                  <a:txBody>
                    <a:bodyPr/>
                    <a:lstStyle/>
                    <a:p>
                      <a:pPr algn="ctr"/>
                      <a:r>
                        <a:rPr kumimoji="1" lang="ja-JP" altLang="en-US" sz="1800" dirty="0">
                          <a:solidFill>
                            <a:schemeClr val="tx1"/>
                          </a:solidFill>
                        </a:rPr>
                        <a:t>令和５年度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rPr>
                        <a:t>令和６年度</a:t>
                      </a:r>
                      <a:endParaRPr kumimoji="1" lang="en-US" altLang="ja-JP" sz="1800" dirty="0">
                        <a:solidFill>
                          <a:schemeClr val="tx1"/>
                        </a:solidFill>
                      </a:endParaRPr>
                    </a:p>
                  </a:txBody>
                  <a:tcPr anchor="ctr"/>
                </a:tc>
                <a:extLst>
                  <a:ext uri="{0D108BD9-81ED-4DB2-BD59-A6C34878D82A}">
                    <a16:rowId xmlns:a16="http://schemas.microsoft.com/office/drawing/2014/main" val="4025770693"/>
                  </a:ext>
                </a:extLst>
              </a:tr>
              <a:tr h="370840">
                <a:tc>
                  <a:txBody>
                    <a:bodyPr/>
                    <a:lstStyle/>
                    <a:p>
                      <a:pPr algn="ctr"/>
                      <a:r>
                        <a:rPr kumimoji="1" lang="ja-JP" altLang="en-US" sz="1800" dirty="0"/>
                        <a:t>参入企業数</a:t>
                      </a:r>
                    </a:p>
                  </a:txBody>
                  <a:tcPr/>
                </a:tc>
                <a:tc>
                  <a:txBody>
                    <a:bodyPr/>
                    <a:lstStyle/>
                    <a:p>
                      <a:pPr algn="ctr"/>
                      <a:r>
                        <a:rPr kumimoji="1" lang="en-US" altLang="ja-JP" sz="1800" dirty="0"/>
                        <a:t>12</a:t>
                      </a:r>
                      <a:r>
                        <a:rPr kumimoji="1" lang="ja-JP" altLang="en-US" sz="1800" dirty="0"/>
                        <a:t>社</a:t>
                      </a:r>
                      <a:endParaRPr kumimoji="1" lang="en-US" altLang="ja-JP" sz="1800" dirty="0"/>
                    </a:p>
                    <a:p>
                      <a:pPr algn="ctr"/>
                      <a:r>
                        <a:rPr kumimoji="1" lang="ja-JP" altLang="en-US" sz="1800" dirty="0"/>
                        <a:t>（うち府関与２社）</a:t>
                      </a:r>
                    </a:p>
                  </a:txBody>
                  <a:tcPr/>
                </a:tc>
                <a:tc>
                  <a:txBody>
                    <a:bodyPr/>
                    <a:lstStyle/>
                    <a:p>
                      <a:pPr algn="ctr"/>
                      <a:r>
                        <a:rPr kumimoji="1" lang="en-US" altLang="ja-JP" sz="1800" dirty="0"/>
                        <a:t>15</a:t>
                      </a:r>
                      <a:r>
                        <a:rPr kumimoji="1" lang="ja-JP" altLang="en-US" sz="1800" dirty="0"/>
                        <a:t>社</a:t>
                      </a:r>
                      <a:endParaRPr kumimoji="1" lang="en-US" altLang="ja-JP" sz="1800" dirty="0"/>
                    </a:p>
                    <a:p>
                      <a:pPr algn="ctr"/>
                      <a:r>
                        <a:rPr kumimoji="1" lang="ja-JP" altLang="en-US" sz="1800" dirty="0"/>
                        <a:t>（うち府関与２社）</a:t>
                      </a:r>
                    </a:p>
                  </a:txBody>
                  <a:tcPr/>
                </a:tc>
                <a:tc>
                  <a:txBody>
                    <a:bodyPr/>
                    <a:lstStyle/>
                    <a:p>
                      <a:pPr algn="ctr"/>
                      <a:r>
                        <a:rPr kumimoji="1" lang="ja-JP" altLang="en-US" sz="1800" dirty="0">
                          <a:solidFill>
                            <a:srgbClr val="FF0000"/>
                          </a:solidFill>
                        </a:rPr>
                        <a:t>５社</a:t>
                      </a:r>
                      <a:endParaRPr kumimoji="1" lang="en-US" altLang="ja-JP" sz="1800" dirty="0">
                        <a:solidFill>
                          <a:srgbClr val="FF0000"/>
                        </a:solidFill>
                      </a:endParaRPr>
                    </a:p>
                    <a:p>
                      <a:pPr algn="ctr"/>
                      <a:r>
                        <a:rPr kumimoji="1" lang="ja-JP" altLang="en-US" sz="1800" dirty="0">
                          <a:solidFill>
                            <a:srgbClr val="FF0000"/>
                          </a:solidFill>
                        </a:rPr>
                        <a:t>（うち府関与１社）</a:t>
                      </a:r>
                    </a:p>
                  </a:txBody>
                  <a:tcPr/>
                </a:tc>
                <a:extLst>
                  <a:ext uri="{0D108BD9-81ED-4DB2-BD59-A6C34878D82A}">
                    <a16:rowId xmlns:a16="http://schemas.microsoft.com/office/drawing/2014/main" val="4129899030"/>
                  </a:ext>
                </a:extLst>
              </a:tr>
              <a:tr h="370840">
                <a:tc>
                  <a:txBody>
                    <a:bodyPr/>
                    <a:lstStyle/>
                    <a:p>
                      <a:pPr algn="ctr"/>
                      <a:r>
                        <a:rPr kumimoji="1" lang="ja-JP" altLang="en-US" sz="1800" dirty="0"/>
                        <a:t>参入時面積</a:t>
                      </a:r>
                    </a:p>
                  </a:txBody>
                  <a:tcPr/>
                </a:tc>
                <a:tc>
                  <a:txBody>
                    <a:bodyPr/>
                    <a:lstStyle/>
                    <a:p>
                      <a:pPr algn="ctr"/>
                      <a:r>
                        <a:rPr kumimoji="1" lang="en-US" altLang="ja-JP" sz="1800" dirty="0"/>
                        <a:t>3.32ha</a:t>
                      </a:r>
                      <a:endParaRPr kumimoji="1" lang="ja-JP" alt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t>3.74ha</a:t>
                      </a:r>
                      <a:endParaRPr kumimoji="1" lang="ja-JP" alt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FF0000"/>
                          </a:solidFill>
                        </a:rPr>
                        <a:t>1.75ha</a:t>
                      </a:r>
                      <a:endParaRPr kumimoji="1" lang="ja-JP" altLang="en-US" sz="1800" dirty="0">
                        <a:solidFill>
                          <a:srgbClr val="FF0000"/>
                        </a:solidFill>
                      </a:endParaRPr>
                    </a:p>
                  </a:txBody>
                  <a:tcPr/>
                </a:tc>
                <a:extLst>
                  <a:ext uri="{0D108BD9-81ED-4DB2-BD59-A6C34878D82A}">
                    <a16:rowId xmlns:a16="http://schemas.microsoft.com/office/drawing/2014/main" val="1707865191"/>
                  </a:ext>
                </a:extLst>
              </a:tr>
              <a:tr h="370840">
                <a:tc>
                  <a:txBody>
                    <a:bodyPr/>
                    <a:lstStyle/>
                    <a:p>
                      <a:pPr algn="ctr"/>
                      <a:r>
                        <a:rPr kumimoji="1" lang="ja-JP" altLang="en-US" sz="1800" dirty="0"/>
                        <a:t>平均面積</a:t>
                      </a:r>
                    </a:p>
                  </a:txBody>
                  <a:tcPr/>
                </a:tc>
                <a:tc>
                  <a:txBody>
                    <a:bodyPr/>
                    <a:lstStyle/>
                    <a:p>
                      <a:pPr algn="ctr"/>
                      <a:r>
                        <a:rPr kumimoji="1" lang="en-US" altLang="ja-JP" sz="1800" dirty="0"/>
                        <a:t>0.28ha/</a:t>
                      </a:r>
                      <a:r>
                        <a:rPr kumimoji="1" lang="ja-JP" altLang="en-US" sz="1800" dirty="0"/>
                        <a:t>社</a:t>
                      </a:r>
                    </a:p>
                  </a:txBody>
                  <a:tcPr/>
                </a:tc>
                <a:tc>
                  <a:txBody>
                    <a:bodyPr/>
                    <a:lstStyle/>
                    <a:p>
                      <a:pPr algn="ctr"/>
                      <a:r>
                        <a:rPr kumimoji="1" lang="en-US" altLang="ja-JP" sz="1800" dirty="0"/>
                        <a:t>0.25ha/</a:t>
                      </a:r>
                      <a:r>
                        <a:rPr kumimoji="1" lang="ja-JP" altLang="en-US" sz="1800" dirty="0"/>
                        <a:t>社</a:t>
                      </a:r>
                    </a:p>
                  </a:txBody>
                  <a:tcPr/>
                </a:tc>
                <a:tc>
                  <a:txBody>
                    <a:bodyPr/>
                    <a:lstStyle/>
                    <a:p>
                      <a:pPr algn="ctr"/>
                      <a:r>
                        <a:rPr kumimoji="1" lang="en-US" altLang="ja-JP" sz="1800" dirty="0">
                          <a:solidFill>
                            <a:srgbClr val="FF0000"/>
                          </a:solidFill>
                        </a:rPr>
                        <a:t>0.35ha/</a:t>
                      </a:r>
                      <a:r>
                        <a:rPr kumimoji="1" lang="ja-JP" altLang="en-US" sz="1800" dirty="0">
                          <a:solidFill>
                            <a:srgbClr val="FF0000"/>
                          </a:solidFill>
                        </a:rPr>
                        <a:t>社</a:t>
                      </a:r>
                    </a:p>
                  </a:txBody>
                  <a:tcPr/>
                </a:tc>
                <a:extLst>
                  <a:ext uri="{0D108BD9-81ED-4DB2-BD59-A6C34878D82A}">
                    <a16:rowId xmlns:a16="http://schemas.microsoft.com/office/drawing/2014/main" val="3977654168"/>
                  </a:ext>
                </a:extLst>
              </a:tr>
              <a:tr h="370840">
                <a:tc>
                  <a:txBody>
                    <a:bodyPr/>
                    <a:lstStyle/>
                    <a:p>
                      <a:pPr algn="ctr"/>
                      <a:r>
                        <a:rPr kumimoji="1" lang="ja-JP" altLang="en-US" sz="1800" dirty="0"/>
                        <a:t>府関与企業の</a:t>
                      </a:r>
                      <a:r>
                        <a:rPr kumimoji="1" lang="en-US" altLang="ja-JP" sz="1800" dirty="0"/>
                        <a:t>R6</a:t>
                      </a:r>
                      <a:r>
                        <a:rPr kumimoji="1" lang="ja-JP" altLang="en-US" sz="1800" dirty="0"/>
                        <a:t>販売増加額</a:t>
                      </a:r>
                    </a:p>
                  </a:txBody>
                  <a:tcPr/>
                </a:tc>
                <a:tc>
                  <a:txBody>
                    <a:bodyPr/>
                    <a:lstStyle/>
                    <a:p>
                      <a:pPr algn="ctr"/>
                      <a:r>
                        <a:rPr kumimoji="1" lang="en-US" altLang="ja-JP" sz="1800" dirty="0"/>
                        <a:t>3,600</a:t>
                      </a:r>
                      <a:r>
                        <a:rPr kumimoji="1" lang="ja-JP" altLang="en-US" sz="1800" dirty="0"/>
                        <a:t>万円</a:t>
                      </a:r>
                    </a:p>
                  </a:txBody>
                  <a:tcPr/>
                </a:tc>
                <a:tc>
                  <a:txBody>
                    <a:bodyPr/>
                    <a:lstStyle/>
                    <a:p>
                      <a:pPr algn="ctr"/>
                      <a:r>
                        <a:rPr kumimoji="1" lang="en-US" altLang="ja-JP" sz="1800" dirty="0"/>
                        <a:t>840</a:t>
                      </a:r>
                      <a:r>
                        <a:rPr kumimoji="1" lang="ja-JP" altLang="en-US" sz="1800" dirty="0"/>
                        <a:t>万円　</a:t>
                      </a:r>
                      <a:endParaRPr kumimoji="1" lang="en-US" altLang="ja-JP"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mn-lt"/>
                          <a:ea typeface="+mn-ea"/>
                          <a:cs typeface="+mn-cs"/>
                        </a:rPr>
                        <a:t>0</a:t>
                      </a:r>
                      <a:r>
                        <a:rPr kumimoji="1" lang="ja-JP" altLang="en-US" sz="1800" b="0" i="0" u="none" strike="noStrike" kern="1200" cap="none" spc="0" normalizeH="0" baseline="0" noProof="0" dirty="0">
                          <a:ln>
                            <a:noFill/>
                          </a:ln>
                          <a:solidFill>
                            <a:srgbClr val="FF0000"/>
                          </a:solidFill>
                          <a:effectLst/>
                          <a:uLnTx/>
                          <a:uFillTx/>
                          <a:latin typeface="+mn-lt"/>
                          <a:ea typeface="+mn-ea"/>
                          <a:cs typeface="+mn-cs"/>
                        </a:rPr>
                        <a:t>万円</a:t>
                      </a:r>
                    </a:p>
                  </a:txBody>
                  <a:tcPr/>
                </a:tc>
                <a:extLst>
                  <a:ext uri="{0D108BD9-81ED-4DB2-BD59-A6C34878D82A}">
                    <a16:rowId xmlns:a16="http://schemas.microsoft.com/office/drawing/2014/main" val="2640422028"/>
                  </a:ext>
                </a:extLst>
              </a:tr>
            </a:tbl>
          </a:graphicData>
        </a:graphic>
      </p:graphicFrame>
      <p:sp>
        <p:nvSpPr>
          <p:cNvPr id="10" name="四角形: 角を丸くする 9">
            <a:extLst>
              <a:ext uri="{FF2B5EF4-FFF2-40B4-BE49-F238E27FC236}">
                <a16:creationId xmlns:a16="http://schemas.microsoft.com/office/drawing/2014/main" id="{5D07326E-BABD-4CF5-90D6-59AE1FE2F21C}"/>
              </a:ext>
            </a:extLst>
          </p:cNvPr>
          <p:cNvSpPr/>
          <p:nvPr/>
        </p:nvSpPr>
        <p:spPr>
          <a:xfrm>
            <a:off x="286118" y="3418248"/>
            <a:ext cx="4504957" cy="3051454"/>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C5B6067-4402-4BDB-B07C-38D237F4A848}"/>
              </a:ext>
            </a:extLst>
          </p:cNvPr>
          <p:cNvSpPr/>
          <p:nvPr/>
        </p:nvSpPr>
        <p:spPr>
          <a:xfrm>
            <a:off x="605807" y="3586892"/>
            <a:ext cx="3843645" cy="273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企業参入・定着に向けた取組</a:t>
            </a:r>
          </a:p>
        </p:txBody>
      </p:sp>
      <p:sp>
        <p:nvSpPr>
          <p:cNvPr id="12" name="テキスト ボックス 11">
            <a:extLst>
              <a:ext uri="{FF2B5EF4-FFF2-40B4-BE49-F238E27FC236}">
                <a16:creationId xmlns:a16="http://schemas.microsoft.com/office/drawing/2014/main" id="{8C8CE863-DCB0-446B-AD93-648E8F7D8A1B}"/>
              </a:ext>
            </a:extLst>
          </p:cNvPr>
          <p:cNvSpPr txBox="1"/>
          <p:nvPr/>
        </p:nvSpPr>
        <p:spPr>
          <a:xfrm>
            <a:off x="407844" y="3945923"/>
            <a:ext cx="412644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・つなぐセンター相談対応：</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R5</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42</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　</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R6:53</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a:t>
            </a:r>
            <a:endPar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・企業参入セミナー　</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R5</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26</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　</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R6:19</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a:t>
            </a:r>
            <a:endPar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・農業体験交流会　　</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R5</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　</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R6</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a:t>
            </a:r>
          </a:p>
          <a:p>
            <a:r>
              <a:rPr lang="ja-JP" altLang="en-US" sz="1600" dirty="0">
                <a:latin typeface="ＭＳ Ｐゴシック" panose="020B0600070205080204" pitchFamily="50" charset="-128"/>
                <a:ea typeface="ＭＳ Ｐゴシック" panose="020B0600070205080204" pitchFamily="50" charset="-128"/>
              </a:rPr>
              <a:t>・企業参入・定着アドバイザー制度</a:t>
            </a:r>
          </a:p>
        </p:txBody>
      </p:sp>
      <p:sp>
        <p:nvSpPr>
          <p:cNvPr id="14" name="テキスト ボックス 13">
            <a:extLst>
              <a:ext uri="{FF2B5EF4-FFF2-40B4-BE49-F238E27FC236}">
                <a16:creationId xmlns:a16="http://schemas.microsoft.com/office/drawing/2014/main" id="{39FDAFB7-C692-4A42-A6E6-8F84FD83547B}"/>
              </a:ext>
            </a:extLst>
          </p:cNvPr>
          <p:cNvSpPr txBox="1"/>
          <p:nvPr/>
        </p:nvSpPr>
        <p:spPr>
          <a:xfrm>
            <a:off x="556102" y="4950550"/>
            <a:ext cx="4126449" cy="800219"/>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【R6</a:t>
            </a:r>
            <a:r>
              <a:rPr lang="ja-JP" altLang="en-US" sz="1600" dirty="0">
                <a:latin typeface="ＭＳ Ｐゴシック" panose="020B0600070205080204" pitchFamily="50" charset="-128"/>
                <a:ea typeface="ＭＳ Ｐゴシック" panose="020B0600070205080204" pitchFamily="50" charset="-128"/>
              </a:rPr>
              <a:t>派遣内容</a:t>
            </a:r>
            <a:r>
              <a:rPr lang="en-US" altLang="ja-JP" sz="1600" dirty="0">
                <a:latin typeface="ＭＳ Ｐゴシック" panose="020B0600070205080204" pitchFamily="50" charset="-128"/>
                <a:ea typeface="ＭＳ Ｐゴシック" panose="020B060007020508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５社に対し計</a:t>
            </a:r>
            <a:r>
              <a:rPr kumimoji="0"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40</a:t>
            </a:r>
            <a:r>
              <a:rPr kumimoji="0"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回</a:t>
            </a:r>
          </a:p>
          <a:p>
            <a:endParaRPr lang="ja-JP" altLang="en-US" sz="1400" dirty="0">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6E088F35-0092-4D7B-BE6E-909D8BBCA2BE}"/>
              </a:ext>
            </a:extLst>
          </p:cNvPr>
          <p:cNvSpPr/>
          <p:nvPr/>
        </p:nvSpPr>
        <p:spPr>
          <a:xfrm>
            <a:off x="261256"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目標</a:t>
            </a:r>
          </a:p>
        </p:txBody>
      </p:sp>
      <p:sp>
        <p:nvSpPr>
          <p:cNvPr id="7" name="四角形: 角を丸くする 6">
            <a:extLst>
              <a:ext uri="{FF2B5EF4-FFF2-40B4-BE49-F238E27FC236}">
                <a16:creationId xmlns:a16="http://schemas.microsoft.com/office/drawing/2014/main" id="{6B21CD51-CE32-4FCA-A735-7F4B539306DE}"/>
              </a:ext>
            </a:extLst>
          </p:cNvPr>
          <p:cNvSpPr/>
          <p:nvPr/>
        </p:nvSpPr>
        <p:spPr>
          <a:xfrm>
            <a:off x="5564095" y="1860133"/>
            <a:ext cx="1440000" cy="504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R6</a:t>
            </a:r>
            <a:r>
              <a:rPr kumimoji="1" lang="ja-JP" altLang="en-US" sz="2400" dirty="0">
                <a:solidFill>
                  <a:schemeClr val="tx1"/>
                </a:solidFill>
              </a:rPr>
              <a:t>実績</a:t>
            </a:r>
          </a:p>
        </p:txBody>
      </p:sp>
      <p:sp>
        <p:nvSpPr>
          <p:cNvPr id="18" name="テキスト ボックス 17">
            <a:extLst>
              <a:ext uri="{FF2B5EF4-FFF2-40B4-BE49-F238E27FC236}">
                <a16:creationId xmlns:a16="http://schemas.microsoft.com/office/drawing/2014/main" id="{46866134-523E-4F17-8005-A4C5F3D67204}"/>
              </a:ext>
            </a:extLst>
          </p:cNvPr>
          <p:cNvSpPr txBox="1"/>
          <p:nvPr/>
        </p:nvSpPr>
        <p:spPr>
          <a:xfrm>
            <a:off x="4941923" y="3586892"/>
            <a:ext cx="1931444" cy="338554"/>
          </a:xfrm>
          <a:prstGeom prst="rect">
            <a:avLst/>
          </a:prstGeom>
          <a:noFill/>
        </p:spPr>
        <p:txBody>
          <a:bodyPr wrap="square" rtlCol="0">
            <a:spAutoFit/>
          </a:bodyPr>
          <a:lstStyle/>
          <a:p>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年度内訳</a:t>
            </a:r>
            <a:r>
              <a:rPr lang="en-US" altLang="ja-JP" sz="16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pic>
        <p:nvPicPr>
          <p:cNvPr id="22" name="図 21">
            <a:extLst>
              <a:ext uri="{FF2B5EF4-FFF2-40B4-BE49-F238E27FC236}">
                <a16:creationId xmlns:a16="http://schemas.microsoft.com/office/drawing/2014/main" id="{45C3910C-E739-415F-9A0B-B8A78D294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758" y="5054863"/>
            <a:ext cx="1436290" cy="1077218"/>
          </a:xfrm>
          <a:prstGeom prst="rect">
            <a:avLst/>
          </a:prstGeom>
        </p:spPr>
      </p:pic>
      <p:sp>
        <p:nvSpPr>
          <p:cNvPr id="15" name="スライド番号プレースホルダー 14">
            <a:extLst>
              <a:ext uri="{FF2B5EF4-FFF2-40B4-BE49-F238E27FC236}">
                <a16:creationId xmlns:a16="http://schemas.microsoft.com/office/drawing/2014/main" id="{34928FA5-B44C-43D9-84AE-15E7B72D5357}"/>
              </a:ext>
            </a:extLst>
          </p:cNvPr>
          <p:cNvSpPr>
            <a:spLocks noGrp="1"/>
          </p:cNvSpPr>
          <p:nvPr>
            <p:ph type="sldNum" sz="quarter" idx="12"/>
          </p:nvPr>
        </p:nvSpPr>
        <p:spPr/>
        <p:txBody>
          <a:bodyPr/>
          <a:lstStyle/>
          <a:p>
            <a:fld id="{C6678B24-D225-48CB-84C5-697AA65AEC0C}" type="slidenum">
              <a:rPr kumimoji="1" lang="ja-JP" altLang="en-US" smtClean="0"/>
              <a:t>9</a:t>
            </a:fld>
            <a:endParaRPr kumimoji="1" lang="ja-JP" altLang="en-US"/>
          </a:p>
        </p:txBody>
      </p:sp>
      <p:sp>
        <p:nvSpPr>
          <p:cNvPr id="23" name="テキスト ボックス 22">
            <a:extLst>
              <a:ext uri="{FF2B5EF4-FFF2-40B4-BE49-F238E27FC236}">
                <a16:creationId xmlns:a16="http://schemas.microsoft.com/office/drawing/2014/main" id="{E74F1F12-7C24-4E98-B33E-AB1BB648DA68}"/>
              </a:ext>
            </a:extLst>
          </p:cNvPr>
          <p:cNvSpPr txBox="1"/>
          <p:nvPr/>
        </p:nvSpPr>
        <p:spPr>
          <a:xfrm>
            <a:off x="2819451" y="6138574"/>
            <a:ext cx="13646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企業参入セミナー</a:t>
            </a:r>
          </a:p>
        </p:txBody>
      </p:sp>
    </p:spTree>
    <p:extLst>
      <p:ext uri="{BB962C8B-B14F-4D97-AF65-F5344CB8AC3E}">
        <p14:creationId xmlns:p14="http://schemas.microsoft.com/office/powerpoint/2010/main" val="169859185"/>
      </p:ext>
    </p:extLst>
  </p:cSld>
  <p:clrMapOvr>
    <a:masterClrMapping/>
  </p:clrMapOvr>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6738</Words>
  <Application>Microsoft Office PowerPoint</Application>
  <PresentationFormat>ワイド画面</PresentationFormat>
  <Paragraphs>1705</Paragraphs>
  <Slides>33</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33</vt:i4>
      </vt:variant>
    </vt:vector>
  </HeadingPairs>
  <TitlesOfParts>
    <vt:vector size="47" baseType="lpstr">
      <vt:lpstr>Aptos Narrow</vt:lpstr>
      <vt:lpstr>BIZ UDPゴシック</vt:lpstr>
      <vt:lpstr>Meiryo UI</vt:lpstr>
      <vt:lpstr>ＭＳ Ｐゴシック</vt:lpstr>
      <vt:lpstr>UD デジタル 教科書体 NP-R</vt:lpstr>
      <vt:lpstr>UD デジタル 教科書体 N-R</vt:lpstr>
      <vt:lpstr>メイリオ</vt:lpstr>
      <vt:lpstr>游ゴシック</vt:lpstr>
      <vt:lpstr>Arial</vt:lpstr>
      <vt:lpstr>Calibri</vt:lpstr>
      <vt:lpstr>Calibri Light</vt:lpstr>
      <vt:lpstr>Wingdings</vt:lpstr>
      <vt:lpstr>レトロスペクト</vt:lpstr>
      <vt:lpstr>1_レトロスペクト</vt:lpstr>
      <vt:lpstr>令和７年度 おおさか農政アクションプラン 評価・点検部会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2025-08-19T05:51:27Z</dcterms:created>
  <dcterms:modified xsi:type="dcterms:W3CDTF">2025-08-19T05:51:57Z</dcterms:modified>
</cp:coreProperties>
</file>