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24" r:id="rId1"/>
  </p:sldMasterIdLst>
  <p:notesMasterIdLst>
    <p:notesMasterId r:id="rId49"/>
  </p:notesMasterIdLst>
  <p:handoutMasterIdLst>
    <p:handoutMasterId r:id="rId50"/>
  </p:handoutMasterIdLst>
  <p:sldIdLst>
    <p:sldId id="399" r:id="rId2"/>
    <p:sldId id="356" r:id="rId3"/>
    <p:sldId id="313" r:id="rId4"/>
    <p:sldId id="314" r:id="rId5"/>
    <p:sldId id="350" r:id="rId6"/>
    <p:sldId id="352" r:id="rId7"/>
    <p:sldId id="351" r:id="rId8"/>
    <p:sldId id="357" r:id="rId9"/>
    <p:sldId id="353" r:id="rId10"/>
    <p:sldId id="361" r:id="rId11"/>
    <p:sldId id="362" r:id="rId12"/>
    <p:sldId id="363" r:id="rId13"/>
    <p:sldId id="364" r:id="rId14"/>
    <p:sldId id="365" r:id="rId15"/>
    <p:sldId id="366" r:id="rId16"/>
    <p:sldId id="367" r:id="rId17"/>
    <p:sldId id="368" r:id="rId18"/>
    <p:sldId id="369" r:id="rId19"/>
    <p:sldId id="392" r:id="rId20"/>
    <p:sldId id="384" r:id="rId21"/>
    <p:sldId id="391" r:id="rId22"/>
    <p:sldId id="386" r:id="rId23"/>
    <p:sldId id="388" r:id="rId24"/>
    <p:sldId id="387" r:id="rId25"/>
    <p:sldId id="389" r:id="rId26"/>
    <p:sldId id="390" r:id="rId27"/>
    <p:sldId id="385" r:id="rId28"/>
    <p:sldId id="358" r:id="rId29"/>
    <p:sldId id="354" r:id="rId30"/>
    <p:sldId id="370" r:id="rId31"/>
    <p:sldId id="371" r:id="rId32"/>
    <p:sldId id="373" r:id="rId33"/>
    <p:sldId id="374" r:id="rId34"/>
    <p:sldId id="375" r:id="rId35"/>
    <p:sldId id="376" r:id="rId36"/>
    <p:sldId id="377" r:id="rId37"/>
    <p:sldId id="378" r:id="rId38"/>
    <p:sldId id="380" r:id="rId39"/>
    <p:sldId id="379" r:id="rId40"/>
    <p:sldId id="381" r:id="rId41"/>
    <p:sldId id="382" r:id="rId42"/>
    <p:sldId id="398" r:id="rId43"/>
    <p:sldId id="360" r:id="rId44"/>
    <p:sldId id="393" r:id="rId45"/>
    <p:sldId id="400" r:id="rId46"/>
    <p:sldId id="397" r:id="rId47"/>
    <p:sldId id="401" r:id="rId48"/>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表紙" id="{F23E3874-8859-413D-8530-DBBA821A2120}">
          <p14:sldIdLst>
            <p14:sldId id="399"/>
          </p14:sldIdLst>
        </p14:section>
        <p14:section name="はじめに" id="{6F800217-625F-4E16-8B4F-05894A3752BB}">
          <p14:sldIdLst>
            <p14:sldId id="356"/>
          </p14:sldIdLst>
        </p14:section>
        <p14:section name="大阪湾の歴史･環境" id="{291C3E3C-1734-4EC1-83F0-6B352FC46A1D}">
          <p14:sldIdLst>
            <p14:sldId id="313"/>
          </p14:sldIdLst>
        </p14:section>
        <p14:section name="大阪湾の環境と魚がおいしい理由" id="{7190FAE2-0EED-43EF-8DE2-D98E47FCA7CD}">
          <p14:sldIdLst>
            <p14:sldId id="314"/>
            <p14:sldId id="350"/>
            <p14:sldId id="352"/>
            <p14:sldId id="351"/>
          </p14:sldIdLst>
        </p14:section>
        <p14:section name="大阪湾のお魚図鑑" id="{CADD5828-48C6-4DD1-9802-81235B30AB6D}">
          <p14:sldIdLst>
            <p14:sldId id="357"/>
            <p14:sldId id="353"/>
            <p14:sldId id="361"/>
            <p14:sldId id="362"/>
            <p14:sldId id="363"/>
            <p14:sldId id="364"/>
            <p14:sldId id="365"/>
            <p14:sldId id="366"/>
            <p14:sldId id="367"/>
            <p14:sldId id="368"/>
            <p14:sldId id="369"/>
          </p14:sldIdLst>
        </p14:section>
        <p14:section name="大阪湾お魚エリアマップ" id="{95942CF2-0DCE-44CD-B554-4AC1D08C64E5}">
          <p14:sldIdLst>
            <p14:sldId id="392"/>
            <p14:sldId id="384"/>
            <p14:sldId id="391"/>
            <p14:sldId id="386"/>
            <p14:sldId id="388"/>
            <p14:sldId id="387"/>
            <p14:sldId id="389"/>
            <p14:sldId id="390"/>
            <p14:sldId id="385"/>
          </p14:sldIdLst>
        </p14:section>
        <p14:section name="大阪湾のいろいろな漁法" id="{B9721ABE-ECBB-404F-8E17-9ABDC18280F3}">
          <p14:sldIdLst>
            <p14:sldId id="358"/>
            <p14:sldId id="354"/>
            <p14:sldId id="370"/>
            <p14:sldId id="371"/>
            <p14:sldId id="373"/>
            <p14:sldId id="374"/>
            <p14:sldId id="375"/>
            <p14:sldId id="376"/>
            <p14:sldId id="377"/>
            <p14:sldId id="378"/>
            <p14:sldId id="380"/>
            <p14:sldId id="379"/>
            <p14:sldId id="381"/>
            <p14:sldId id="382"/>
            <p14:sldId id="398"/>
          </p14:sldIdLst>
        </p14:section>
        <p14:section name="豊かな大阪湾" id="{3483B8D8-1016-4FEA-B0D4-358B3D384B5E}">
          <p14:sldIdLst>
            <p14:sldId id="360"/>
            <p14:sldId id="393"/>
            <p14:sldId id="400"/>
            <p14:sldId id="397"/>
            <p14:sldId id="4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F5F0"/>
    <a:srgbClr val="39C838"/>
    <a:srgbClr val="016DB3"/>
    <a:srgbClr val="FFC000"/>
    <a:srgbClr val="18A19F"/>
    <a:srgbClr val="006600"/>
    <a:srgbClr val="DCF2F2"/>
    <a:srgbClr val="F0FAFA"/>
    <a:srgbClr val="9FD8F6"/>
    <a:srgbClr val="E0D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87387" autoAdjust="0"/>
  </p:normalViewPr>
  <p:slideViewPr>
    <p:cSldViewPr snapToGrid="0">
      <p:cViewPr varScale="1">
        <p:scale>
          <a:sx n="39" d="100"/>
          <a:sy n="39" d="100"/>
        </p:scale>
        <p:origin x="1356" y="42"/>
      </p:cViewPr>
      <p:guideLst/>
    </p:cSldViewPr>
  </p:slideViewPr>
  <p:outlineViewPr>
    <p:cViewPr>
      <p:scale>
        <a:sx n="33" d="100"/>
        <a:sy n="33" d="100"/>
      </p:scale>
      <p:origin x="0" y="-3044"/>
    </p:cViewPr>
  </p:outlineViewPr>
  <p:notesTextViewPr>
    <p:cViewPr>
      <p:scale>
        <a:sx n="133" d="100"/>
        <a:sy n="133" d="100"/>
      </p:scale>
      <p:origin x="0" y="0"/>
    </p:cViewPr>
  </p:notesTextViewPr>
  <p:sorterViewPr>
    <p:cViewPr>
      <p:scale>
        <a:sx n="100" d="100"/>
        <a:sy n="100" d="100"/>
      </p:scale>
      <p:origin x="0" y="-3372"/>
    </p:cViewPr>
  </p:sorterViewPr>
  <p:notesViewPr>
    <p:cSldViewPr snapToGrid="0">
      <p:cViewPr>
        <p:scale>
          <a:sx n="104" d="100"/>
          <a:sy n="104" d="100"/>
        </p:scale>
        <p:origin x="1404" y="-60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696F33B-AE26-4BA1-A07F-71861115D33A}"/>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1E1CBA10-275A-4585-9676-8720E6EB2C12}"/>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1EBA776C-7A8F-4805-B874-6AD81DC2EE78}" type="datetimeFigureOut">
              <a:rPr kumimoji="1" lang="ja-JP" altLang="en-US" smtClean="0"/>
              <a:t>2021/3/13</a:t>
            </a:fld>
            <a:endParaRPr kumimoji="1" lang="ja-JP" altLang="en-US"/>
          </a:p>
        </p:txBody>
      </p:sp>
      <p:sp>
        <p:nvSpPr>
          <p:cNvPr id="4" name="フッター プレースホルダー 3">
            <a:extLst>
              <a:ext uri="{FF2B5EF4-FFF2-40B4-BE49-F238E27FC236}">
                <a16:creationId xmlns:a16="http://schemas.microsoft.com/office/drawing/2014/main" id="{9841B517-894F-47C3-BE8D-A366DCBB60A0}"/>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0815CB53-8D46-4A1C-BB1A-EFE364CDAEB7}"/>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E8273C72-7D59-41BC-BA2F-A9FDCC1094A1}" type="slidenum">
              <a:rPr kumimoji="1" lang="ja-JP" altLang="en-US" smtClean="0"/>
              <a:t>‹#›</a:t>
            </a:fld>
            <a:endParaRPr kumimoji="1" lang="ja-JP" altLang="en-US"/>
          </a:p>
        </p:txBody>
      </p:sp>
    </p:spTree>
    <p:extLst>
      <p:ext uri="{BB962C8B-B14F-4D97-AF65-F5344CB8AC3E}">
        <p14:creationId xmlns:p14="http://schemas.microsoft.com/office/powerpoint/2010/main" val="1692877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6"/>
            <a:ext cx="3076363" cy="513508"/>
          </a:xfrm>
          <a:prstGeom prst="rect">
            <a:avLst/>
          </a:prstGeom>
        </p:spPr>
        <p:txBody>
          <a:bodyPr vert="horz" lIns="98958" tIns="49480" rIns="98958" bIns="49480"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8" y="6"/>
            <a:ext cx="3076363" cy="513508"/>
          </a:xfrm>
          <a:prstGeom prst="rect">
            <a:avLst/>
          </a:prstGeom>
        </p:spPr>
        <p:txBody>
          <a:bodyPr vert="horz" lIns="98958" tIns="49480" rIns="98958" bIns="49480" rtlCol="0"/>
          <a:lstStyle>
            <a:lvl1pPr algn="r">
              <a:defRPr sz="1300"/>
            </a:lvl1pPr>
          </a:lstStyle>
          <a:p>
            <a:fld id="{5B4CCBA6-C99A-43D9-8F80-3B7C63F42D64}" type="datetimeFigureOut">
              <a:rPr kumimoji="1" lang="ja-JP" altLang="en-US" smtClean="0"/>
              <a:t>2021/3/13</a:t>
            </a:fld>
            <a:endParaRPr kumimoji="1" lang="ja-JP" altLang="en-US"/>
          </a:p>
        </p:txBody>
      </p:sp>
      <p:sp>
        <p:nvSpPr>
          <p:cNvPr id="4" name="スライド イメージ プレースホルダー 3"/>
          <p:cNvSpPr>
            <a:spLocks noGrp="1" noRot="1" noChangeAspect="1"/>
          </p:cNvSpPr>
          <p:nvPr>
            <p:ph type="sldImg" idx="2"/>
          </p:nvPr>
        </p:nvSpPr>
        <p:spPr>
          <a:xfrm>
            <a:off x="1247775" y="1277938"/>
            <a:ext cx="4603750" cy="3452812"/>
          </a:xfrm>
          <a:prstGeom prst="rect">
            <a:avLst/>
          </a:prstGeom>
          <a:noFill/>
          <a:ln w="12700">
            <a:solidFill>
              <a:prstClr val="black"/>
            </a:solidFill>
          </a:ln>
        </p:spPr>
        <p:txBody>
          <a:bodyPr vert="horz" lIns="98958" tIns="49480" rIns="98958" bIns="49480" rtlCol="0" anchor="ctr"/>
          <a:lstStyle/>
          <a:p>
            <a:endParaRPr lang="ja-JP" altLang="en-US"/>
          </a:p>
        </p:txBody>
      </p:sp>
      <p:sp>
        <p:nvSpPr>
          <p:cNvPr id="5" name="ノート プレースホルダー 4"/>
          <p:cNvSpPr>
            <a:spLocks noGrp="1"/>
          </p:cNvSpPr>
          <p:nvPr>
            <p:ph type="body" sz="quarter" idx="3"/>
          </p:nvPr>
        </p:nvSpPr>
        <p:spPr>
          <a:xfrm>
            <a:off x="709931" y="4925416"/>
            <a:ext cx="5679440" cy="4029879"/>
          </a:xfrm>
          <a:prstGeom prst="rect">
            <a:avLst/>
          </a:prstGeom>
        </p:spPr>
        <p:txBody>
          <a:bodyPr vert="horz" lIns="98958" tIns="49480" rIns="98958" bIns="4948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721112"/>
            <a:ext cx="3076363" cy="513508"/>
          </a:xfrm>
          <a:prstGeom prst="rect">
            <a:avLst/>
          </a:prstGeom>
        </p:spPr>
        <p:txBody>
          <a:bodyPr vert="horz" lIns="98958" tIns="49480" rIns="98958" bIns="49480"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8" y="9721112"/>
            <a:ext cx="3076363" cy="513508"/>
          </a:xfrm>
          <a:prstGeom prst="rect">
            <a:avLst/>
          </a:prstGeom>
        </p:spPr>
        <p:txBody>
          <a:bodyPr vert="horz" lIns="98958" tIns="49480" rIns="98958" bIns="49480" rtlCol="0" anchor="b"/>
          <a:lstStyle>
            <a:lvl1pPr algn="r">
              <a:defRPr sz="1300"/>
            </a:lvl1pPr>
          </a:lstStyle>
          <a:p>
            <a:fld id="{BBC9C986-3CC5-412D-BEBB-3287A999FB72}" type="slidenum">
              <a:rPr kumimoji="1" lang="ja-JP" altLang="en-US" smtClean="0"/>
              <a:t>‹#›</a:t>
            </a:fld>
            <a:endParaRPr kumimoji="1" lang="ja-JP" altLang="en-US"/>
          </a:p>
        </p:txBody>
      </p:sp>
    </p:spTree>
    <p:extLst>
      <p:ext uri="{BB962C8B-B14F-4D97-AF65-F5344CB8AC3E}">
        <p14:creationId xmlns:p14="http://schemas.microsoft.com/office/powerpoint/2010/main" val="20162187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pref.osaka.lg.jp/suisan/fish/f01.html#madako"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www.kannousuiken-osaka.or.jp/zukan/zukan_database/osakawanikimono/385c4e95fd0b200/775c4e979420c79.html" TargetMode="External"/><Relationship Id="rId4" Type="http://schemas.openxmlformats.org/officeDocument/2006/relationships/hyperlink" Target="http://www.pride-fish.jp/JPF/pref/detail.php?pk=1407221321"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pref.osaka.lg.jp/suisan/fish/f01.html#hamo"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pref.osaka.lg.jp/suisan/fish/f01.html#sawara"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pride-fish.jp/JPF/pref/detail.php?pk=1415872761"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pref.osaka.lg.jp/suisan/fish/f01.html#maiwashi"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pride-fish.jp/JPF/pref/detail.php?pk=1458975924"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pref.osaka.lg.jp/suisan/fish/f01.html#shitabirame"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pride-fish.jp/JPF/pref/detail.php?pk=1428053700"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pref.osaka.lg.jp/suisan/fish/f01.html#kurodai"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pride-fish.jp/JPF/pref/detail.php?pk=1458975523"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pref.osaka.lg.jp/suisan/fish/f01.html#maanago"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pride-fish.jp/JPF/pref/detail.php?pk=1483703263"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pref.osaka.lg.jp/suisan/fish/f01.html#suzuki"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pride-fish.jp/JPF/pref/detail.php?pk=1484045490"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pref.osaka.lg.jp/suisan/fish/f01.html#kijihata"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www.kannousuiken-osaka.or.jp/suisan/kijihata/index.html" TargetMode="External"/><Relationship Id="rId4" Type="http://schemas.openxmlformats.org/officeDocument/2006/relationships/hyperlink" Target="http://www.osakagyoren.or.jp/osakamon/naniwaakou.html"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pref.osaka.lg.jp/suisan/pamphlet/index.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s://youtu.be/1KbJw5j0pUg" TargetMode="External"/><Relationship Id="rId3" Type="http://schemas.openxmlformats.org/officeDocument/2006/relationships/hyperlink" Target="http://kouwan.pa.kkr.mlit.go.jp/kankyo-db/data/engan/sangyou/gyogyou/b2_08omona.aspx" TargetMode="External"/><Relationship Id="rId7" Type="http://schemas.openxmlformats.org/officeDocument/2006/relationships/hyperlink" Target="https://youtu.be/QPyMiFbsDq0"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youtu.be/8Fpgca9xCyU" TargetMode="External"/><Relationship Id="rId5" Type="http://schemas.openxmlformats.org/officeDocument/2006/relationships/hyperlink" Target="https://youtu.be/WMijvK5oDtc" TargetMode="External"/><Relationship Id="rId4" Type="http://schemas.openxmlformats.org/officeDocument/2006/relationships/hyperlink" Target="http://www.pref.osaka.lg.jp/suisan/o-gyogyou/gyoho.html"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iwashikincyaku.com/"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www.pref.osaka.lg.jp/suisan/o-gyogyou/gyoho.html"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kouwan.pa.kkr.mlit.go.jp/kankyo-db/data/engan/kouwan/kouwan/b1_01kouwan.aspx"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pref.osaka.lg.jp/toukei/2018gyogyou_k/" TargetMode="External"/><Relationship Id="rId5" Type="http://schemas.openxmlformats.org/officeDocument/2006/relationships/hyperlink" Target="http://www.pref.osaka.lg.jp/suisan/o-gyogyou/g-gaiyou.html" TargetMode="External"/><Relationship Id="rId4" Type="http://schemas.openxmlformats.org/officeDocument/2006/relationships/hyperlink" Target="https://www.city.osaka.lg.jp/contents/wdu180/pamphlet.pdf" TargetMode="Externa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pref.osaka.lg.jp/suisan/o-gyogyou/gyoho.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pref.osaka.lg.jp/suisan/o-gyogyou/gyoho.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pref.osaka.lg.jp/suisan/o-gyogyou/gyoho.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pref.osaka.lg.jp/suisan/o-gyogyou/gyoho.htm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pref.osaka.lg.jp/suisan/o-gyogyou/gyoho.htm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pref.osaka.lg.jp/suisan/o-gyogyou/gyoho.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pref.osaka.lg.jp/suisan/o-gyogyou/gyoho.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pref.osaka.lg.jp/suisan/o-gyogyou/gyoho.html"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pref.osaka.lg.jp/suisan/o-gyogyou/gyoho.htm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pref.osaka.lg.jp/suisan/o-gyogyou/gyoho.html"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uito-osaka.jp/history/history_2.html"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museum.osaka-u.ac.jp/feature/machikanewani/" TargetMode="External"/><Relationship Id="rId5" Type="http://schemas.openxmlformats.org/officeDocument/2006/relationships/hyperlink" Target="https://www.city.toyonaka.osaka.jp/joho/shoukai/gaiyou/wani.html" TargetMode="External"/><Relationship Id="rId4" Type="http://schemas.openxmlformats.org/officeDocument/2006/relationships/hyperlink" Target="http://kouwan.pa.kkr.mlit.go.jp/kankyo-db/intro/detail/rekishi/detail_p07.aspx" TargetMode="Externa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pref.osaka.lg.jp/suisan/o-gyogyou/gyoho.html"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pref.osaka.lg.jp/suisan/o-gyogyou/gyoho.html"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osakagyoren.or.jp/about/" TargetMode="External"/><Relationship Id="rId2" Type="http://schemas.openxmlformats.org/officeDocument/2006/relationships/slide" Target="../slides/slide42.xml"/><Relationship Id="rId1" Type="http://schemas.openxmlformats.org/officeDocument/2006/relationships/notesMaster" Target="../notesMasters/notesMaster1.xml"/><Relationship Id="rId5" Type="http://schemas.openxmlformats.org/officeDocument/2006/relationships/hyperlink" Target="http://www.pref.osaka.lg.jp/suisan/tab/asa.html" TargetMode="External"/><Relationship Id="rId4" Type="http://schemas.openxmlformats.org/officeDocument/2006/relationships/hyperlink" Target="http://www.pref.osaka.lg.jp/suisan/o-gyogyou/g-gaiyou.html"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oskz.com/" TargetMode="External"/><Relationship Id="rId7" Type="http://schemas.openxmlformats.org/officeDocument/2006/relationships/hyperlink" Target="http://kouwan.pa.kkr.mlit.go.jp/kankyo-db/amuse/arekore/tatste_top.aspx"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www.pref.osaka.lg.jp/ryutai/osaka_mon/index.html" TargetMode="External"/><Relationship Id="rId5" Type="http://schemas.openxmlformats.org/officeDocument/2006/relationships/hyperlink" Target="http://www.pref.osaka.lg.jp/suisan/dem/index.html" TargetMode="External"/><Relationship Id="rId4" Type="http://schemas.openxmlformats.org/officeDocument/2006/relationships/hyperlink" Target="http://www.oskz.com/kyuusyokuteikyoujigyou/top.html" TargetMode="External"/></Relationships>
</file>

<file path=ppt/notesSlides/_rels/notesSlide44.xml.rels><?xml version="1.0" encoding="UTF-8" standalone="yes"?>
<Relationships xmlns="http://schemas.openxmlformats.org/package/2006/relationships"><Relationship Id="rId8" Type="http://schemas.openxmlformats.org/officeDocument/2006/relationships/hyperlink" Target="http://www.town.misaki.osaka.jp/soshiki/toshi_seibi/sangyo/oshirase/2630.html" TargetMode="External"/><Relationship Id="rId3" Type="http://schemas.openxmlformats.org/officeDocument/2006/relationships/hyperlink" Target="https://www.kaiyukan.com/connect/laboratory/sunameri/" TargetMode="External"/><Relationship Id="rId7" Type="http://schemas.openxmlformats.org/officeDocument/2006/relationships/hyperlink" Target="https://www.asahi.com/articles/ASM103RSXM10PTIL006.html"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s://youtu.be/kSV0tf-M8sk" TargetMode="External"/><Relationship Id="rId11" Type="http://schemas.openxmlformats.org/officeDocument/2006/relationships/hyperlink" Target="http://www.pref.osaka.lg.jp/suisan/pamphlet/index.html" TargetMode="External"/><Relationship Id="rId5" Type="http://schemas.openxmlformats.org/officeDocument/2006/relationships/hyperlink" Target="https://www.asahi.com/articles/ASM1455LLM14PPTB00G.html" TargetMode="External"/><Relationship Id="rId10" Type="http://schemas.openxmlformats.org/officeDocument/2006/relationships/hyperlink" Target="https://www.library.pref.osaka.jp/site/osaka/osakawan2020.html" TargetMode="External"/><Relationship Id="rId4" Type="http://schemas.openxmlformats.org/officeDocument/2006/relationships/hyperlink" Target="https://www.kaiyukan.com/program/osakabay/" TargetMode="External"/><Relationship Id="rId9" Type="http://schemas.openxmlformats.org/officeDocument/2006/relationships/hyperlink" Target="https://youtu.be/b9fvv__6mRo"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8" Type="http://schemas.openxmlformats.org/officeDocument/2006/relationships/hyperlink" Target="http://www.pref.osaka.lg.jp/suisan/fish/index.html" TargetMode="External"/><Relationship Id="rId13" Type="http://schemas.openxmlformats.org/officeDocument/2006/relationships/hyperlink" Target="http://www.kannousuiken-osaka.or.jp/zukan/zukan_database/osakawanikimono/list.html" TargetMode="External"/><Relationship Id="rId3" Type="http://schemas.openxmlformats.org/officeDocument/2006/relationships/hyperlink" Target="http://www.osakagyoren.or.jp/" TargetMode="External"/><Relationship Id="rId7" Type="http://schemas.openxmlformats.org/officeDocument/2006/relationships/hyperlink" Target="http://www.pref.osaka.lg.jp/suisan/o-gyogyou/gyoho.html" TargetMode="External"/><Relationship Id="rId12" Type="http://schemas.openxmlformats.org/officeDocument/2006/relationships/hyperlink" Target="http://www.kannousuiken-osaka.or.jp/zukan/zukan_database/osakawan/list.html"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http://www.pref.osaka.lg.jp/suisan/pamphlet/index.html" TargetMode="External"/><Relationship Id="rId11" Type="http://schemas.openxmlformats.org/officeDocument/2006/relationships/hyperlink" Target="http://www.pride-fish.jp/JPF/pref/index.php?pk=1407221321" TargetMode="External"/><Relationship Id="rId5" Type="http://schemas.openxmlformats.org/officeDocument/2006/relationships/hyperlink" Target="http://www.pref.osaka.lg.jp/suisan/" TargetMode="External"/><Relationship Id="rId10" Type="http://schemas.openxmlformats.org/officeDocument/2006/relationships/hyperlink" Target="http://www.pref.osaka.lg.jp/toukei/2018gyogyou_k/" TargetMode="External"/><Relationship Id="rId4" Type="http://schemas.openxmlformats.org/officeDocument/2006/relationships/hyperlink" Target="http://kouwan.pa.kkr.mlit.go.jp/kankyo-db/" TargetMode="External"/><Relationship Id="rId9" Type="http://schemas.openxmlformats.org/officeDocument/2006/relationships/hyperlink" Target="http://www.pref.osaka.lg.jp/suisan/o-gyogyou/g-gaiyou.html"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kouwan.pa.kkr.mlit.go.jp/kankyo-db/data/kankyou/shuhen/suishitu/b1_09osaka.asp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kouwan.pa.kkr.mlit.go.jp/kankyo-db/data/gaikyo/chikei/b1_03chikei.aspx"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gsj.jp/data/bull-gsj/34-05_01.pdf" TargetMode="External"/><Relationship Id="rId4" Type="http://schemas.openxmlformats.org/officeDocument/2006/relationships/hyperlink" Target="http://www.pref.osaka.lg.jp/kasenseibi/seibi/neyakyogikai_01.htm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kouwan.pa.kkr.mlit.go.jp/kankyo-db/data/kankyou/kaiiki/chouryu/b1_10kouryuu.aspx"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jstage.jst.go.jp/article/proce1989/36/0/36_0_209/_pdf"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pref.osaka.lg.jp/suisan/fish/index.html"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www.pride-fish.jp/JPF/pref/index.php?pk=1407221321" TargetMode="External"/><Relationship Id="rId4" Type="http://schemas.openxmlformats.org/officeDocument/2006/relationships/hyperlink" Target="http://www.kannousuiken-osaka.or.jp/zukan/zukan_database/index.htm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pref.osaka.lg.jp/suisan/fish/index.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pride-fish.jp/JPF/pref/detail.php?pk=145897598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p:txBody>
          <a:bodyPr/>
          <a:lstStyle/>
          <a:p>
            <a:r>
              <a:rPr kumimoji="1" lang="ja-JP" altLang="en-US" sz="1050" dirty="0">
                <a:latin typeface="メイリオ" panose="020B0604030504040204" pitchFamily="50" charset="-128"/>
                <a:ea typeface="メイリオ" panose="020B0604030504040204" pitchFamily="50" charset="-128"/>
              </a:rPr>
              <a:t>学校向け食育ウェブ教材</a:t>
            </a:r>
          </a:p>
          <a:p>
            <a:r>
              <a:rPr kumimoji="1" lang="ja-JP" altLang="en-US" sz="1050" dirty="0">
                <a:latin typeface="メイリオ" panose="020B0604030504040204" pitchFamily="50" charset="-128"/>
                <a:ea typeface="メイリオ" panose="020B0604030504040204" pitchFamily="50" charset="-128"/>
              </a:rPr>
              <a:t>なにわの魚・大阪の漁業</a:t>
            </a:r>
          </a:p>
          <a:p>
            <a:r>
              <a:rPr kumimoji="1" lang="ja-JP" altLang="en-US" sz="1050" dirty="0">
                <a:latin typeface="メイリオ" panose="020B0604030504040204" pitchFamily="50" charset="-128"/>
                <a:ea typeface="メイリオ" panose="020B0604030504040204" pitchFamily="50" charset="-128"/>
              </a:rPr>
              <a:t>大阪湾お魚探検隊</a:t>
            </a:r>
            <a:endParaRPr kumimoji="1" lang="en-US" altLang="ja-JP" sz="1050" dirty="0">
              <a:latin typeface="メイリオ" panose="020B0604030504040204" pitchFamily="50" charset="-128"/>
              <a:ea typeface="メイリオ" panose="020B0604030504040204" pitchFamily="50" charset="-128"/>
            </a:endParaRPr>
          </a:p>
          <a:p>
            <a:endParaRPr kumimoji="1" lang="ja-JP" altLang="en-US"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令和３年３月 大阪府漁業協同組合連合会</a:t>
            </a:r>
            <a:endParaRPr kumimoji="1" lang="en-US" altLang="ja-JP" sz="1050"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最終更新日：</a:t>
            </a:r>
            <a:r>
              <a:rPr lang="en-US" altLang="ja-JP" sz="1050" dirty="0">
                <a:latin typeface="メイリオ" panose="020B0604030504040204" pitchFamily="50" charset="-128"/>
                <a:ea typeface="メイリオ" panose="020B0604030504040204" pitchFamily="50" charset="-128"/>
              </a:rPr>
              <a:t>2021/03/10】</a:t>
            </a:r>
            <a:endParaRPr kumimoji="1" lang="en-US" altLang="ja-JP" sz="1050" dirty="0">
              <a:latin typeface="メイリオ" panose="020B0604030504040204" pitchFamily="50" charset="-128"/>
              <a:ea typeface="メイリオ" panose="020B0604030504040204" pitchFamily="50" charset="-128"/>
            </a:endParaRPr>
          </a:p>
          <a:p>
            <a:endParaRPr kumimoji="1" lang="en-US" altLang="ja-JP" sz="1050" dirty="0">
              <a:latin typeface="メイリオ" panose="020B0604030504040204" pitchFamily="50" charset="-128"/>
              <a:ea typeface="メイリオ" panose="020B0604030504040204" pitchFamily="50" charset="-128"/>
            </a:endParaRPr>
          </a:p>
          <a:p>
            <a:endParaRPr kumimoji="1" lang="en-US" altLang="ja-JP" sz="105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1</a:t>
            </a:fld>
            <a:endParaRPr kumimoji="1" lang="ja-JP" altLang="en-US"/>
          </a:p>
        </p:txBody>
      </p:sp>
    </p:spTree>
    <p:extLst>
      <p:ext uri="{BB962C8B-B14F-4D97-AF65-F5344CB8AC3E}">
        <p14:creationId xmlns:p14="http://schemas.microsoft.com/office/powerpoint/2010/main" val="3963742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a:xfrm>
            <a:off x="709931" y="4925417"/>
            <a:ext cx="5679440" cy="4690072"/>
          </a:xfrm>
        </p:spPr>
        <p:txBody>
          <a:bodyPr/>
          <a:lstStyle/>
          <a:p>
            <a:pPr>
              <a:lnSpc>
                <a:spcPts val="1600"/>
              </a:lnSpc>
            </a:pPr>
            <a:r>
              <a:rPr lang="ja-JP" altLang="en-US" sz="1050" dirty="0">
                <a:latin typeface="メイリオ" panose="020B0604030504040204" pitchFamily="50" charset="-128"/>
                <a:ea typeface="メイリオ" panose="020B0604030504040204" pitchFamily="50" charset="-128"/>
              </a:rPr>
              <a:t>和泉市の池上曽根遺跡からは</a:t>
            </a:r>
            <a:r>
              <a:rPr lang="en-US" altLang="ja-JP" sz="1050" dirty="0">
                <a:latin typeface="メイリオ" panose="020B0604030504040204" pitchFamily="50" charset="-128"/>
                <a:ea typeface="メイリオ" panose="020B0604030504040204" pitchFamily="50" charset="-128"/>
              </a:rPr>
              <a:t>2300</a:t>
            </a:r>
            <a:r>
              <a:rPr lang="ja-JP" altLang="en-US" sz="1050" dirty="0">
                <a:latin typeface="メイリオ" panose="020B0604030504040204" pitchFamily="50" charset="-128"/>
                <a:ea typeface="メイリオ" panose="020B0604030504040204" pitchFamily="50" charset="-128"/>
              </a:rPr>
              <a:t>年前（弥生時代）のいいだこつぼが発掘されています。</a:t>
            </a:r>
            <a:endParaRPr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dirty="0">
                <a:latin typeface="メイリオ" panose="020B0604030504040204" pitchFamily="50" charset="-128"/>
                <a:ea typeface="メイリオ" panose="020B0604030504040204" pitchFamily="50" charset="-128"/>
              </a:rPr>
              <a:t>大阪人ははるか昔から、たこが隠れ家に潜む性質を利用した漁業をしていたようです。</a:t>
            </a:r>
            <a:endParaRPr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dirty="0">
                <a:latin typeface="メイリオ" panose="020B0604030504040204" pitchFamily="50" charset="-128"/>
                <a:ea typeface="メイリオ" panose="020B0604030504040204" pitchFamily="50" charset="-128"/>
              </a:rPr>
              <a:t>関西では、赤ちゃんの生後</a:t>
            </a:r>
            <a:r>
              <a:rPr lang="en-US" altLang="ja-JP" sz="1050" dirty="0">
                <a:latin typeface="メイリオ" panose="020B0604030504040204" pitchFamily="50" charset="-128"/>
                <a:ea typeface="メイリオ" panose="020B0604030504040204" pitchFamily="50" charset="-128"/>
              </a:rPr>
              <a:t>100</a:t>
            </a:r>
            <a:r>
              <a:rPr lang="ja-JP" altLang="en-US" sz="1050" dirty="0">
                <a:latin typeface="メイリオ" panose="020B0604030504040204" pitchFamily="50" charset="-128"/>
                <a:ea typeface="メイリオ" panose="020B0604030504040204" pitchFamily="50" charset="-128"/>
              </a:rPr>
              <a:t>日を祝うお食い初めや、</a:t>
            </a:r>
            <a:r>
              <a:rPr lang="en-US" altLang="ja-JP" sz="1050" dirty="0">
                <a:latin typeface="メイリオ" panose="020B0604030504040204" pitchFamily="50" charset="-128"/>
                <a:ea typeface="メイリオ" panose="020B0604030504040204" pitchFamily="50" charset="-128"/>
              </a:rPr>
              <a:t>7</a:t>
            </a:r>
            <a:r>
              <a:rPr lang="ja-JP" altLang="en-US" sz="1050" dirty="0">
                <a:latin typeface="メイリオ" panose="020B0604030504040204" pitchFamily="50" charset="-128"/>
                <a:ea typeface="メイリオ" panose="020B0604030504040204" pitchFamily="50" charset="-128"/>
              </a:rPr>
              <a:t>月上旬の半夏生（はんげしょう）にたこを食べる風習があります。</a:t>
            </a:r>
            <a:endParaRPr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dirty="0">
                <a:latin typeface="メイリオ" panose="020B0604030504040204" pitchFamily="50" charset="-128"/>
                <a:ea typeface="メイリオ" panose="020B0604030504040204" pitchFamily="50" charset="-128"/>
              </a:rPr>
              <a:t>「泉だこ」は大阪府漁業協同組合連合会が地域団体商標に登録しています。</a:t>
            </a:r>
            <a:endParaRPr lang="en-US" altLang="ja-JP" sz="1050" dirty="0">
              <a:latin typeface="メイリオ" panose="020B0604030504040204" pitchFamily="50" charset="-128"/>
              <a:ea typeface="メイリオ" panose="020B0604030504040204" pitchFamily="50" charset="-128"/>
            </a:endParaRPr>
          </a:p>
          <a:p>
            <a:pPr>
              <a:lnSpc>
                <a:spcPts val="1600"/>
              </a:lnSpc>
            </a:pPr>
            <a:endParaRPr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dirty="0">
                <a:latin typeface="メイリオ" panose="020B0604030504040204" pitchFamily="50" charset="-128"/>
                <a:ea typeface="メイリオ" panose="020B0604030504040204" pitchFamily="50" charset="-128"/>
              </a:rPr>
              <a:t>（参考）</a:t>
            </a:r>
            <a:endParaRPr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dirty="0">
                <a:latin typeface="メイリオ" panose="020B0604030504040204" pitchFamily="50" charset="-128"/>
                <a:ea typeface="メイリオ" panose="020B0604030504040204" pitchFamily="50" charset="-128"/>
              </a:rPr>
              <a:t>◆大阪府水産課：大阪産</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もん</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魚介類の紹介おすすめ</a:t>
            </a:r>
            <a:r>
              <a:rPr lang="en-US" altLang="ja-JP" sz="1050" dirty="0">
                <a:latin typeface="メイリオ" panose="020B0604030504040204" pitchFamily="50" charset="-128"/>
                <a:ea typeface="メイリオ" panose="020B0604030504040204" pitchFamily="50" charset="-128"/>
              </a:rPr>
              <a:t>10</a:t>
            </a:r>
            <a:r>
              <a:rPr lang="ja-JP" altLang="en-US" sz="1050" dirty="0">
                <a:latin typeface="メイリオ" panose="020B0604030504040204" pitchFamily="50" charset="-128"/>
                <a:ea typeface="メイリオ" panose="020B0604030504040204" pitchFamily="50" charset="-128"/>
              </a:rPr>
              <a:t>種：マダコ</a:t>
            </a:r>
            <a:r>
              <a:rPr lang="en-US" altLang="ja-JP" sz="1050" dirty="0">
                <a:latin typeface="メイリオ" panose="020B0604030504040204" pitchFamily="50" charset="-128"/>
                <a:ea typeface="メイリオ" panose="020B0604030504040204" pitchFamily="50" charset="-128"/>
                <a:hlinkClick r:id="rId3"/>
              </a:rPr>
              <a:t>http://www.pref.osaka.lg.jp/suisan/fish/f01.html#madako</a:t>
            </a:r>
            <a:endParaRPr lang="en-US" altLang="ja-JP" sz="1050" dirty="0">
              <a:latin typeface="メイリオ" panose="020B0604030504040204" pitchFamily="50" charset="-128"/>
              <a:ea typeface="メイリオ" panose="020B0604030504040204" pitchFamily="50" charset="-128"/>
            </a:endParaRPr>
          </a:p>
          <a:p>
            <a:pPr>
              <a:lnSpc>
                <a:spcPts val="1600"/>
              </a:lnSpc>
            </a:pPr>
            <a:endParaRPr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dirty="0">
                <a:latin typeface="メイリオ" panose="020B0604030504040204" pitchFamily="50" charset="-128"/>
                <a:ea typeface="メイリオ" panose="020B0604030504040204" pitchFamily="50" charset="-128"/>
              </a:rPr>
              <a:t>◆</a:t>
            </a:r>
            <a:r>
              <a:rPr kumimoji="1" lang="zh-TW" altLang="en-US" sz="1050" dirty="0">
                <a:latin typeface="メイリオ" panose="020B0604030504040204" pitchFamily="50" charset="-128"/>
                <a:ea typeface="メイリオ" panose="020B0604030504040204" pitchFamily="50" charset="-128"/>
              </a:rPr>
              <a:t>全国漁業協同組合連合会 </a:t>
            </a:r>
            <a:r>
              <a:rPr kumimoji="1" lang="ja-JP" altLang="en-US" sz="1050" dirty="0">
                <a:latin typeface="メイリオ" panose="020B0604030504040204" pitchFamily="50" charset="-128"/>
                <a:ea typeface="メイリオ" panose="020B0604030504040204" pitchFamily="50" charset="-128"/>
              </a:rPr>
              <a:t>プライドフィッシュ：</a:t>
            </a:r>
            <a:r>
              <a:rPr lang="ja-JP" altLang="en-US" sz="1050" dirty="0">
                <a:latin typeface="メイリオ" panose="020B0604030504040204" pitchFamily="50" charset="-128"/>
                <a:ea typeface="メイリオ" panose="020B0604030504040204" pitchFamily="50" charset="-128"/>
              </a:rPr>
              <a:t>魚庭のマダコ　</a:t>
            </a:r>
            <a:endParaRPr lang="en-US" altLang="ja-JP" sz="1050" dirty="0">
              <a:latin typeface="メイリオ" panose="020B0604030504040204" pitchFamily="50" charset="-128"/>
              <a:ea typeface="メイリオ" panose="020B0604030504040204" pitchFamily="50" charset="-128"/>
            </a:endParaRPr>
          </a:p>
          <a:p>
            <a:pPr>
              <a:lnSpc>
                <a:spcPts val="1600"/>
              </a:lnSpc>
            </a:pPr>
            <a:r>
              <a:rPr lang="en-US" altLang="ja-JP" sz="1050" dirty="0">
                <a:latin typeface="メイリオ" panose="020B0604030504040204" pitchFamily="50" charset="-128"/>
                <a:ea typeface="メイリオ" panose="020B0604030504040204" pitchFamily="50" charset="-128"/>
                <a:hlinkClick r:id="rId4"/>
              </a:rPr>
              <a:t>http://www.pride-fish.jp/JPF/pref/detail.php?pk=1407221321</a:t>
            </a:r>
            <a:endParaRPr lang="en-US" altLang="ja-JP" sz="1050" dirty="0">
              <a:latin typeface="メイリオ" panose="020B0604030504040204" pitchFamily="50" charset="-128"/>
              <a:ea typeface="メイリオ" panose="020B0604030504040204" pitchFamily="50" charset="-128"/>
            </a:endParaRPr>
          </a:p>
          <a:p>
            <a:pPr>
              <a:lnSpc>
                <a:spcPts val="1600"/>
              </a:lnSpc>
            </a:pPr>
            <a:endParaRPr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dirty="0">
                <a:latin typeface="メイリオ" panose="020B0604030504040204" pitchFamily="50" charset="-128"/>
                <a:ea typeface="メイリオ" panose="020B0604030504040204" pitchFamily="50" charset="-128"/>
              </a:rPr>
              <a:t>◆水産技術センター（大阪湾の生き物図鑑・マダコ）</a:t>
            </a:r>
            <a:endParaRPr lang="en-US" altLang="ja-JP" sz="1050" dirty="0">
              <a:latin typeface="メイリオ" panose="020B0604030504040204" pitchFamily="50" charset="-128"/>
              <a:ea typeface="メイリオ" panose="020B0604030504040204" pitchFamily="50" charset="-128"/>
            </a:endParaRPr>
          </a:p>
          <a:p>
            <a:pPr>
              <a:lnSpc>
                <a:spcPts val="1600"/>
              </a:lnSpc>
            </a:pPr>
            <a:r>
              <a:rPr lang="en-US" altLang="ja-JP" sz="1050" dirty="0">
                <a:latin typeface="メイリオ" panose="020B0604030504040204" pitchFamily="50" charset="-128"/>
                <a:ea typeface="メイリオ" panose="020B0604030504040204" pitchFamily="50" charset="-128"/>
                <a:hlinkClick r:id="rId5"/>
              </a:rPr>
              <a:t>http://www.kannousuiken-osaka.or.jp/zukan/zukan_database/osakawanikimono/385c4e95fd0b200/775c4e979420c79.html</a:t>
            </a:r>
            <a:endParaRPr lang="en-US" altLang="ja-JP" sz="105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10</a:t>
            </a:fld>
            <a:endParaRPr kumimoji="1" lang="ja-JP" altLang="en-US"/>
          </a:p>
        </p:txBody>
      </p:sp>
    </p:spTree>
    <p:extLst>
      <p:ext uri="{BB962C8B-B14F-4D97-AF65-F5344CB8AC3E}">
        <p14:creationId xmlns:p14="http://schemas.microsoft.com/office/powerpoint/2010/main" val="1569899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p:txBody>
          <a:bodyPr/>
          <a:lstStyle/>
          <a:p>
            <a:pPr>
              <a:lnSpc>
                <a:spcPts val="1600"/>
              </a:lnSpc>
            </a:pPr>
            <a:r>
              <a:rPr lang="ja-JP" altLang="en-US" sz="1050" dirty="0">
                <a:latin typeface="メイリオ" panose="020B0604030504040204" pitchFamily="50" charset="-128"/>
                <a:ea typeface="メイリオ" panose="020B0604030504040204" pitchFamily="50" charset="-128"/>
              </a:rPr>
              <a:t>徳島の外海などで生まれ、海流にのりやってきて大阪湾で育ちます。夏と秋にとくにおいしくなります。湯通ししたハモは梅肉で食べたり、泉州地域ではたまねぎやマツタケと一緒に鍋で炊くハモすきが好まれています。 </a:t>
            </a:r>
            <a:endParaRPr lang="en-US" altLang="ja-JP" sz="1050" dirty="0">
              <a:latin typeface="メイリオ" panose="020B0604030504040204" pitchFamily="50" charset="-128"/>
              <a:ea typeface="メイリオ" panose="020B0604030504040204" pitchFamily="50" charset="-128"/>
            </a:endParaRPr>
          </a:p>
          <a:p>
            <a:pPr>
              <a:lnSpc>
                <a:spcPts val="1600"/>
              </a:lnSpc>
            </a:pPr>
            <a:endParaRPr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dirty="0">
                <a:latin typeface="メイリオ" panose="020B0604030504040204" pitchFamily="50" charset="-128"/>
                <a:ea typeface="メイリオ" panose="020B0604030504040204" pitchFamily="50" charset="-128"/>
              </a:rPr>
              <a:t>（参考）</a:t>
            </a:r>
            <a:endParaRPr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dirty="0">
                <a:latin typeface="メイリオ" panose="020B0604030504040204" pitchFamily="50" charset="-128"/>
                <a:ea typeface="メイリオ" panose="020B0604030504040204" pitchFamily="50" charset="-128"/>
              </a:rPr>
              <a:t>◆大阪府水産課：大阪産</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もん</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魚介類の紹介おすすめ</a:t>
            </a:r>
            <a:r>
              <a:rPr lang="en-US" altLang="ja-JP" sz="1050" dirty="0">
                <a:latin typeface="メイリオ" panose="020B0604030504040204" pitchFamily="50" charset="-128"/>
                <a:ea typeface="メイリオ" panose="020B0604030504040204" pitchFamily="50" charset="-128"/>
              </a:rPr>
              <a:t>10</a:t>
            </a:r>
            <a:r>
              <a:rPr lang="ja-JP" altLang="en-US" sz="1050" dirty="0">
                <a:latin typeface="メイリオ" panose="020B0604030504040204" pitchFamily="50" charset="-128"/>
                <a:ea typeface="メイリオ" panose="020B0604030504040204" pitchFamily="50" charset="-128"/>
              </a:rPr>
              <a:t>種：ハモ</a:t>
            </a:r>
          </a:p>
          <a:p>
            <a:pPr>
              <a:lnSpc>
                <a:spcPts val="1600"/>
              </a:lnSpc>
            </a:pPr>
            <a:r>
              <a:rPr lang="en-US" altLang="ja-JP" sz="1050" dirty="0">
                <a:latin typeface="メイリオ" panose="020B0604030504040204" pitchFamily="50" charset="-128"/>
                <a:ea typeface="メイリオ" panose="020B0604030504040204" pitchFamily="50" charset="-128"/>
                <a:hlinkClick r:id="rId3"/>
              </a:rPr>
              <a:t>http://www.pref.osaka.lg.jp/suisan/fish/f01.html#hamo</a:t>
            </a:r>
            <a:endParaRPr lang="en-US" altLang="ja-JP" sz="105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11</a:t>
            </a:fld>
            <a:endParaRPr kumimoji="1" lang="ja-JP" altLang="en-US"/>
          </a:p>
        </p:txBody>
      </p:sp>
    </p:spTree>
    <p:extLst>
      <p:ext uri="{BB962C8B-B14F-4D97-AF65-F5344CB8AC3E}">
        <p14:creationId xmlns:p14="http://schemas.microsoft.com/office/powerpoint/2010/main" val="3594300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p:txBody>
          <a:bodyPr/>
          <a:lstStyle/>
          <a:p>
            <a:pPr>
              <a:lnSpc>
                <a:spcPts val="1600"/>
              </a:lnSpc>
            </a:pPr>
            <a:r>
              <a:rPr kumimoji="1" lang="ja-JP" altLang="en-US" sz="1050" dirty="0">
                <a:latin typeface="メイリオ" panose="020B0604030504040204" pitchFamily="50" charset="-128"/>
                <a:ea typeface="メイリオ" panose="020B0604030504040204" pitchFamily="50" charset="-128"/>
              </a:rPr>
              <a:t>春に産卵のため南から大阪湾にやってきて、イワシやアジなどをたくさん食べて大きくなります。秋に越冬のため大阪湾から南へむかいます。身がやわらかいため、みそ漬けや塩焼きにするほか、新鮮なものは刺身を軽くあぶって食べるとおいしいです。</a:t>
            </a:r>
            <a:endParaRPr kumimoji="1" lang="en-US" altLang="ja-JP" sz="1050" dirty="0">
              <a:latin typeface="メイリオ" panose="020B0604030504040204" pitchFamily="50" charset="-128"/>
              <a:ea typeface="メイリオ" panose="020B0604030504040204" pitchFamily="50" charset="-128"/>
            </a:endParaRPr>
          </a:p>
          <a:p>
            <a:pPr>
              <a:lnSpc>
                <a:spcPts val="1600"/>
              </a:lnSpc>
            </a:pPr>
            <a:endParaRPr lang="en-US" altLang="ja-JP" sz="1050" dirty="0">
              <a:latin typeface="メイリオ" panose="020B0604030504040204" pitchFamily="50" charset="-128"/>
              <a:ea typeface="メイリオ" panose="020B0604030504040204" pitchFamily="50" charset="-128"/>
            </a:endParaRPr>
          </a:p>
          <a:p>
            <a:pPr>
              <a:lnSpc>
                <a:spcPts val="1600"/>
              </a:lnSpc>
            </a:pPr>
            <a:r>
              <a:rPr kumimoji="1" lang="ja-JP" altLang="en-US" sz="1050" dirty="0">
                <a:latin typeface="メイリオ" panose="020B0604030504040204" pitchFamily="50" charset="-128"/>
                <a:ea typeface="メイリオ" panose="020B0604030504040204" pitchFamily="50" charset="-128"/>
              </a:rPr>
              <a:t>（参考）</a:t>
            </a:r>
          </a:p>
          <a:p>
            <a:pPr>
              <a:lnSpc>
                <a:spcPts val="1600"/>
              </a:lnSpc>
            </a:pPr>
            <a:r>
              <a:rPr kumimoji="1" lang="ja-JP" altLang="en-US" sz="1050" dirty="0">
                <a:latin typeface="メイリオ" panose="020B0604030504040204" pitchFamily="50" charset="-128"/>
                <a:ea typeface="メイリオ" panose="020B0604030504040204" pitchFamily="50" charset="-128"/>
              </a:rPr>
              <a:t>◆大阪府水産課</a:t>
            </a:r>
            <a:r>
              <a:rPr lang="ja-JP" altLang="en-US"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大阪産</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もん</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魚介類の紹介おすすめ</a:t>
            </a:r>
            <a:r>
              <a:rPr kumimoji="1" lang="en-US" altLang="ja-JP" sz="1050" dirty="0">
                <a:latin typeface="メイリオ" panose="020B0604030504040204" pitchFamily="50" charset="-128"/>
                <a:ea typeface="メイリオ" panose="020B0604030504040204" pitchFamily="50" charset="-128"/>
              </a:rPr>
              <a:t>10</a:t>
            </a:r>
            <a:r>
              <a:rPr kumimoji="1" lang="ja-JP" altLang="en-US" sz="1050" dirty="0">
                <a:latin typeface="メイリオ" panose="020B0604030504040204" pitchFamily="50" charset="-128"/>
                <a:ea typeface="メイリオ" panose="020B0604030504040204" pitchFamily="50" charset="-128"/>
              </a:rPr>
              <a:t>種</a:t>
            </a:r>
            <a:r>
              <a:rPr lang="ja-JP" altLang="en-US"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サワラ</a:t>
            </a:r>
          </a:p>
          <a:p>
            <a:pPr>
              <a:lnSpc>
                <a:spcPts val="1600"/>
              </a:lnSpc>
            </a:pPr>
            <a:r>
              <a:rPr kumimoji="1" lang="en-US" altLang="ja-JP" sz="1050" dirty="0">
                <a:latin typeface="メイリオ" panose="020B0604030504040204" pitchFamily="50" charset="-128"/>
                <a:ea typeface="メイリオ" panose="020B0604030504040204" pitchFamily="50" charset="-128"/>
                <a:hlinkClick r:id="rId3"/>
              </a:rPr>
              <a:t>http://www.pref.osaka.lg.jp/suisan/fish/f01.html#sawara</a:t>
            </a:r>
            <a:endParaRPr kumimoji="1" lang="en-US" altLang="ja-JP" sz="1050" dirty="0">
              <a:latin typeface="メイリオ" panose="020B0604030504040204" pitchFamily="50" charset="-128"/>
              <a:ea typeface="メイリオ" panose="020B0604030504040204" pitchFamily="50" charset="-128"/>
            </a:endParaRPr>
          </a:p>
          <a:p>
            <a:pPr>
              <a:lnSpc>
                <a:spcPts val="1600"/>
              </a:lnSpc>
            </a:pPr>
            <a:r>
              <a:rPr kumimoji="1" lang="en-US" altLang="ja-JP" sz="1050" dirty="0">
                <a:latin typeface="メイリオ" panose="020B0604030504040204" pitchFamily="50" charset="-128"/>
                <a:ea typeface="メイリオ" panose="020B0604030504040204" pitchFamily="50" charset="-128"/>
              </a:rPr>
              <a:t>◆</a:t>
            </a:r>
            <a:r>
              <a:rPr kumimoji="1" lang="zh-TW" altLang="en-US" sz="1050" dirty="0">
                <a:latin typeface="メイリオ" panose="020B0604030504040204" pitchFamily="50" charset="-128"/>
                <a:ea typeface="メイリオ" panose="020B0604030504040204" pitchFamily="50" charset="-128"/>
              </a:rPr>
              <a:t>全国漁業協同組合連合会 </a:t>
            </a:r>
            <a:r>
              <a:rPr kumimoji="1" lang="ja-JP" altLang="en-US" sz="1050" dirty="0">
                <a:latin typeface="メイリオ" panose="020B0604030504040204" pitchFamily="50" charset="-128"/>
                <a:ea typeface="メイリオ" panose="020B0604030504040204" pitchFamily="50" charset="-128"/>
              </a:rPr>
              <a:t>プライドフィッシュ</a:t>
            </a:r>
            <a:r>
              <a:rPr lang="ja-JP" altLang="en-US"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魚庭のサワラ</a:t>
            </a:r>
          </a:p>
          <a:p>
            <a:pPr>
              <a:lnSpc>
                <a:spcPts val="1600"/>
              </a:lnSpc>
            </a:pPr>
            <a:r>
              <a:rPr kumimoji="1" lang="en-US" altLang="ja-JP" sz="1050" dirty="0">
                <a:latin typeface="メイリオ" panose="020B0604030504040204" pitchFamily="50" charset="-128"/>
                <a:ea typeface="メイリオ" panose="020B0604030504040204" pitchFamily="50" charset="-128"/>
                <a:hlinkClick r:id="rId4"/>
              </a:rPr>
              <a:t>http://www.pride-fish.jp/JPF/pref/detail.php?pk=1415872761</a:t>
            </a:r>
            <a:endParaRPr kumimoji="1" lang="en-US" altLang="ja-JP" sz="1050" dirty="0">
              <a:latin typeface="メイリオ" panose="020B0604030504040204" pitchFamily="50" charset="-128"/>
              <a:ea typeface="メイリオ" panose="020B0604030504040204" pitchFamily="50" charset="-128"/>
            </a:endParaRPr>
          </a:p>
          <a:p>
            <a:pPr>
              <a:lnSpc>
                <a:spcPts val="1600"/>
              </a:lnSpc>
            </a:pPr>
            <a:endParaRPr kumimoji="1" lang="en-US" altLang="ja-JP" sz="1050" dirty="0">
              <a:latin typeface="メイリオ" panose="020B0604030504040204" pitchFamily="50" charset="-128"/>
              <a:ea typeface="メイリオ" panose="020B0604030504040204" pitchFamily="50" charset="-128"/>
            </a:endParaRPr>
          </a:p>
          <a:p>
            <a:endParaRPr kumimoji="1" lang="ja-JP" altLang="en-US" sz="1050" dirty="0"/>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12</a:t>
            </a:fld>
            <a:endParaRPr kumimoji="1" lang="ja-JP" altLang="en-US"/>
          </a:p>
        </p:txBody>
      </p:sp>
    </p:spTree>
    <p:extLst>
      <p:ext uri="{BB962C8B-B14F-4D97-AF65-F5344CB8AC3E}">
        <p14:creationId xmlns:p14="http://schemas.microsoft.com/office/powerpoint/2010/main" val="1138443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p:txBody>
          <a:bodyPr/>
          <a:lstStyle/>
          <a:p>
            <a:pPr>
              <a:lnSpc>
                <a:spcPts val="1600"/>
              </a:lnSpc>
            </a:pPr>
            <a:r>
              <a:rPr kumimoji="1" lang="ja-JP" altLang="en-US" sz="1050" dirty="0">
                <a:latin typeface="メイリオ" panose="020B0604030504040204" pitchFamily="50" charset="-128"/>
                <a:ea typeface="メイリオ" panose="020B0604030504040204" pitchFamily="50" charset="-128"/>
              </a:rPr>
              <a:t>弱りやすく鮮度落ちが早いため魚へんに弱いと書く</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鰯</a:t>
            </a:r>
            <a:r>
              <a:rPr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。大阪では新鮮なイワシが昔からよくとれたため</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手々かむ鰯</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手をかむほど新鮮</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と言って売り歩いたそうです。夏に脂がのるイワシは、梅や生姜と砂糖や醤油でやわらかく煮て骨ごと食べます。</a:t>
            </a:r>
            <a:endParaRPr kumimoji="1" lang="en-US" altLang="ja-JP" sz="1050" dirty="0">
              <a:latin typeface="メイリオ" panose="020B0604030504040204" pitchFamily="50" charset="-128"/>
              <a:ea typeface="メイリオ" panose="020B0604030504040204" pitchFamily="50" charset="-128"/>
            </a:endParaRPr>
          </a:p>
          <a:p>
            <a:pPr>
              <a:lnSpc>
                <a:spcPts val="1600"/>
              </a:lnSpc>
            </a:pPr>
            <a:endParaRPr kumimoji="1" lang="en-US" altLang="ja-JP" sz="1050" dirty="0">
              <a:latin typeface="メイリオ" panose="020B0604030504040204" pitchFamily="50" charset="-128"/>
              <a:ea typeface="メイリオ" panose="020B0604030504040204" pitchFamily="50" charset="-128"/>
            </a:endParaRPr>
          </a:p>
          <a:p>
            <a:pPr>
              <a:lnSpc>
                <a:spcPts val="1600"/>
              </a:lnSpc>
            </a:pPr>
            <a:r>
              <a:rPr kumimoji="1" lang="ja-JP" altLang="en-US" sz="1050" dirty="0">
                <a:latin typeface="メイリオ" panose="020B0604030504040204" pitchFamily="50" charset="-128"/>
                <a:ea typeface="メイリオ" panose="020B0604030504040204" pitchFamily="50" charset="-128"/>
              </a:rPr>
              <a:t>（参考）</a:t>
            </a:r>
          </a:p>
          <a:p>
            <a:pPr>
              <a:lnSpc>
                <a:spcPts val="1600"/>
              </a:lnSpc>
            </a:pPr>
            <a:r>
              <a:rPr kumimoji="1" lang="ja-JP" altLang="en-US" sz="1050" dirty="0">
                <a:latin typeface="メイリオ" panose="020B0604030504040204" pitchFamily="50" charset="-128"/>
                <a:ea typeface="メイリオ" panose="020B0604030504040204" pitchFamily="50" charset="-128"/>
              </a:rPr>
              <a:t>◆大阪府水産課</a:t>
            </a:r>
            <a:r>
              <a:rPr lang="ja-JP" altLang="en-US"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大阪産</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もん</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魚介類の紹介おすすめ</a:t>
            </a:r>
            <a:r>
              <a:rPr kumimoji="1" lang="en-US" altLang="ja-JP" sz="1050" dirty="0">
                <a:latin typeface="メイリオ" panose="020B0604030504040204" pitchFamily="50" charset="-128"/>
                <a:ea typeface="メイリオ" panose="020B0604030504040204" pitchFamily="50" charset="-128"/>
              </a:rPr>
              <a:t>10</a:t>
            </a:r>
            <a:r>
              <a:rPr kumimoji="1" lang="ja-JP" altLang="en-US" sz="1050" dirty="0">
                <a:latin typeface="メイリオ" panose="020B0604030504040204" pitchFamily="50" charset="-128"/>
                <a:ea typeface="メイリオ" panose="020B0604030504040204" pitchFamily="50" charset="-128"/>
              </a:rPr>
              <a:t>種</a:t>
            </a:r>
            <a:r>
              <a:rPr lang="ja-JP" altLang="en-US"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マイワシ</a:t>
            </a:r>
          </a:p>
          <a:p>
            <a:pPr>
              <a:lnSpc>
                <a:spcPts val="1600"/>
              </a:lnSpc>
            </a:pPr>
            <a:r>
              <a:rPr kumimoji="1" lang="en-US" altLang="ja-JP" sz="1050" dirty="0">
                <a:latin typeface="メイリオ" panose="020B0604030504040204" pitchFamily="50" charset="-128"/>
                <a:ea typeface="メイリオ" panose="020B0604030504040204" pitchFamily="50" charset="-128"/>
                <a:hlinkClick r:id="rId3"/>
              </a:rPr>
              <a:t>http://www.pref.osaka.lg.jp/suisan/fish/f01.html#maiwashi</a:t>
            </a:r>
            <a:endParaRPr kumimoji="1" lang="en-US" altLang="ja-JP" sz="1050" dirty="0">
              <a:latin typeface="メイリオ" panose="020B0604030504040204" pitchFamily="50" charset="-128"/>
              <a:ea typeface="メイリオ" panose="020B0604030504040204" pitchFamily="50" charset="-128"/>
            </a:endParaRPr>
          </a:p>
          <a:p>
            <a:pPr>
              <a:lnSpc>
                <a:spcPts val="1600"/>
              </a:lnSpc>
            </a:pPr>
            <a:endParaRPr kumimoji="1" lang="en-US" altLang="ja-JP" sz="1050" dirty="0">
              <a:latin typeface="メイリオ" panose="020B0604030504040204" pitchFamily="50" charset="-128"/>
              <a:ea typeface="メイリオ" panose="020B0604030504040204" pitchFamily="50" charset="-128"/>
            </a:endParaRPr>
          </a:p>
          <a:p>
            <a:pPr>
              <a:lnSpc>
                <a:spcPts val="1600"/>
              </a:lnSpc>
            </a:pPr>
            <a:r>
              <a:rPr kumimoji="1" lang="en-US" altLang="ja-JP" sz="1050" dirty="0">
                <a:latin typeface="メイリオ" panose="020B0604030504040204" pitchFamily="50" charset="-128"/>
                <a:ea typeface="メイリオ" panose="020B0604030504040204" pitchFamily="50" charset="-128"/>
              </a:rPr>
              <a:t>◆</a:t>
            </a:r>
            <a:r>
              <a:rPr kumimoji="1" lang="zh-TW" altLang="en-US" sz="1050" dirty="0">
                <a:latin typeface="メイリオ" panose="020B0604030504040204" pitchFamily="50" charset="-128"/>
                <a:ea typeface="メイリオ" panose="020B0604030504040204" pitchFamily="50" charset="-128"/>
              </a:rPr>
              <a:t>全国漁業協同組合連合会 </a:t>
            </a:r>
            <a:r>
              <a:rPr kumimoji="1" lang="ja-JP" altLang="en-US" sz="1050" dirty="0">
                <a:latin typeface="メイリオ" panose="020B0604030504040204" pitchFamily="50" charset="-128"/>
                <a:ea typeface="メイリオ" panose="020B0604030504040204" pitchFamily="50" charset="-128"/>
              </a:rPr>
              <a:t>プライドフィッシュ</a:t>
            </a:r>
            <a:r>
              <a:rPr lang="ja-JP" altLang="en-US"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大阪のマイワシ</a:t>
            </a:r>
          </a:p>
          <a:p>
            <a:pPr>
              <a:lnSpc>
                <a:spcPts val="1600"/>
              </a:lnSpc>
            </a:pPr>
            <a:r>
              <a:rPr kumimoji="1" lang="en-US" altLang="ja-JP" sz="1050" dirty="0">
                <a:latin typeface="メイリオ" panose="020B0604030504040204" pitchFamily="50" charset="-128"/>
                <a:ea typeface="メイリオ" panose="020B0604030504040204" pitchFamily="50" charset="-128"/>
                <a:hlinkClick r:id="rId4"/>
              </a:rPr>
              <a:t>http://www.pride-fish.jp/JPF/pref/detail.php?pk=1458975924</a:t>
            </a:r>
            <a:endParaRPr kumimoji="1" lang="en-US" altLang="ja-JP" sz="1050" dirty="0">
              <a:latin typeface="メイリオ" panose="020B0604030504040204" pitchFamily="50" charset="-128"/>
              <a:ea typeface="メイリオ" panose="020B0604030504040204" pitchFamily="50" charset="-128"/>
            </a:endParaRPr>
          </a:p>
          <a:p>
            <a:endParaRPr kumimoji="1" lang="en-US" altLang="ja-JP" sz="1050" dirty="0">
              <a:latin typeface="メイリオ" panose="020B0604030504040204" pitchFamily="50" charset="-128"/>
              <a:ea typeface="メイリオ" panose="020B0604030504040204" pitchFamily="50" charset="-128"/>
            </a:endParaRPr>
          </a:p>
          <a:p>
            <a:endParaRPr kumimoji="1" lang="ja-JP" altLang="en-US" sz="105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13</a:t>
            </a:fld>
            <a:endParaRPr kumimoji="1" lang="ja-JP" altLang="en-US"/>
          </a:p>
        </p:txBody>
      </p:sp>
    </p:spTree>
    <p:extLst>
      <p:ext uri="{BB962C8B-B14F-4D97-AF65-F5344CB8AC3E}">
        <p14:creationId xmlns:p14="http://schemas.microsoft.com/office/powerpoint/2010/main" val="198506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p:txBody>
          <a:bodyPr/>
          <a:lstStyle/>
          <a:p>
            <a:pPr>
              <a:lnSpc>
                <a:spcPts val="1600"/>
              </a:lnSpc>
            </a:pPr>
            <a:r>
              <a:rPr lang="ja-JP" altLang="en-US" sz="1050" dirty="0">
                <a:latin typeface="メイリオ" panose="020B0604030504040204" pitchFamily="50" charset="-128"/>
                <a:ea typeface="メイリオ" panose="020B0604030504040204" pitchFamily="50" charset="-128"/>
              </a:rPr>
              <a:t>海底にすんでおり、見た目がひらべったく「舌」に似ています。あっさりとした白身で、皮も食べられます。煮付けや唐揚げ、刺身がおいしく、フランス料理で有名なムニエルにもなります。名前に注意が必要で、大阪では</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あかした</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、アカシタビラメを</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あおした</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と呼んでいます。</a:t>
            </a:r>
            <a:endParaRPr lang="en-US" altLang="ja-JP" sz="1050" dirty="0">
              <a:latin typeface="メイリオ" panose="020B0604030504040204" pitchFamily="50" charset="-128"/>
              <a:ea typeface="メイリオ" panose="020B0604030504040204" pitchFamily="50" charset="-128"/>
            </a:endParaRPr>
          </a:p>
          <a:p>
            <a:pPr>
              <a:lnSpc>
                <a:spcPts val="1600"/>
              </a:lnSpc>
            </a:pPr>
            <a:endParaRPr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dirty="0">
                <a:latin typeface="メイリオ" panose="020B0604030504040204" pitchFamily="50" charset="-128"/>
                <a:ea typeface="メイリオ" panose="020B0604030504040204" pitchFamily="50" charset="-128"/>
              </a:rPr>
              <a:t>（参考）</a:t>
            </a:r>
            <a:endParaRPr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dirty="0">
                <a:latin typeface="メイリオ" panose="020B0604030504040204" pitchFamily="50" charset="-128"/>
                <a:ea typeface="メイリオ" panose="020B0604030504040204" pitchFamily="50" charset="-128"/>
              </a:rPr>
              <a:t>◆大阪府水産課</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大阪産</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もん</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魚介類の紹介おすすめ</a:t>
            </a:r>
            <a:r>
              <a:rPr lang="en-US" altLang="ja-JP" sz="1050" dirty="0">
                <a:latin typeface="メイリオ" panose="020B0604030504040204" pitchFamily="50" charset="-128"/>
                <a:ea typeface="メイリオ" panose="020B0604030504040204" pitchFamily="50" charset="-128"/>
              </a:rPr>
              <a:t>10</a:t>
            </a:r>
            <a:r>
              <a:rPr lang="ja-JP" altLang="en-US" sz="1050" dirty="0">
                <a:latin typeface="メイリオ" panose="020B0604030504040204" pitchFamily="50" charset="-128"/>
                <a:ea typeface="メイリオ" panose="020B0604030504040204" pitchFamily="50" charset="-128"/>
              </a:rPr>
              <a:t>種：シタビラメ</a:t>
            </a:r>
          </a:p>
          <a:p>
            <a:pPr>
              <a:lnSpc>
                <a:spcPts val="1600"/>
              </a:lnSpc>
            </a:pPr>
            <a:r>
              <a:rPr lang="en-US" altLang="ja-JP" sz="1050" dirty="0">
                <a:latin typeface="メイリオ" panose="020B0604030504040204" pitchFamily="50" charset="-128"/>
                <a:ea typeface="メイリオ" panose="020B0604030504040204" pitchFamily="50" charset="-128"/>
                <a:hlinkClick r:id="rId3"/>
              </a:rPr>
              <a:t>http://www.pref.osaka.lg.jp/suisan/fish/f01.html#shitabirame</a:t>
            </a:r>
            <a:endParaRPr lang="en-US" altLang="ja-JP" sz="1050" dirty="0">
              <a:latin typeface="メイリオ" panose="020B0604030504040204" pitchFamily="50" charset="-128"/>
              <a:ea typeface="メイリオ" panose="020B0604030504040204" pitchFamily="50" charset="-128"/>
            </a:endParaRPr>
          </a:p>
          <a:p>
            <a:pPr>
              <a:lnSpc>
                <a:spcPts val="1600"/>
              </a:lnSpc>
            </a:pPr>
            <a:endParaRPr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dirty="0">
                <a:latin typeface="メイリオ" panose="020B0604030504040204" pitchFamily="50" charset="-128"/>
                <a:ea typeface="メイリオ" panose="020B0604030504040204" pitchFamily="50" charset="-128"/>
              </a:rPr>
              <a:t>◆</a:t>
            </a:r>
            <a:r>
              <a:rPr kumimoji="1" lang="zh-TW" altLang="en-US" sz="1050" dirty="0">
                <a:latin typeface="メイリオ" panose="020B0604030504040204" pitchFamily="50" charset="-128"/>
                <a:ea typeface="メイリオ" panose="020B0604030504040204" pitchFamily="50" charset="-128"/>
              </a:rPr>
              <a:t>全国漁業協同組合連合会 </a:t>
            </a:r>
            <a:r>
              <a:rPr kumimoji="1" lang="ja-JP" altLang="en-US" sz="1050" dirty="0">
                <a:latin typeface="メイリオ" panose="020B0604030504040204" pitchFamily="50" charset="-128"/>
                <a:ea typeface="メイリオ" panose="020B0604030504040204" pitchFamily="50" charset="-128"/>
              </a:rPr>
              <a:t>プライドフィッシュ：</a:t>
            </a:r>
            <a:r>
              <a:rPr lang="ja-JP" altLang="en-US" sz="1050" dirty="0">
                <a:latin typeface="メイリオ" panose="020B0604030504040204" pitchFamily="50" charset="-128"/>
                <a:ea typeface="メイリオ" panose="020B0604030504040204" pitchFamily="50" charset="-128"/>
              </a:rPr>
              <a:t>魚庭のアカシタ（イヌノシタ）</a:t>
            </a:r>
            <a:endParaRPr lang="en-US" altLang="ja-JP" sz="1050" dirty="0">
              <a:latin typeface="メイリオ" panose="020B0604030504040204" pitchFamily="50" charset="-128"/>
              <a:ea typeface="メイリオ" panose="020B0604030504040204" pitchFamily="50" charset="-128"/>
            </a:endParaRPr>
          </a:p>
          <a:p>
            <a:pPr>
              <a:lnSpc>
                <a:spcPts val="1600"/>
              </a:lnSpc>
            </a:pPr>
            <a:r>
              <a:rPr lang="en-US" altLang="ja-JP" sz="1050" dirty="0">
                <a:latin typeface="メイリオ" panose="020B0604030504040204" pitchFamily="50" charset="-128"/>
                <a:ea typeface="メイリオ" panose="020B0604030504040204" pitchFamily="50" charset="-128"/>
                <a:hlinkClick r:id="rId4"/>
              </a:rPr>
              <a:t>http://www.pride-fish.jp/JPF/pref/detail.php?pk=1428053700</a:t>
            </a:r>
            <a:endParaRPr lang="en-US" altLang="ja-JP" sz="1050" dirty="0">
              <a:latin typeface="メイリオ" panose="020B0604030504040204" pitchFamily="50" charset="-128"/>
              <a:ea typeface="メイリオ" panose="020B0604030504040204" pitchFamily="50" charset="-128"/>
            </a:endParaRPr>
          </a:p>
          <a:p>
            <a:endParaRPr kumimoji="1" lang="ja-JP" altLang="en-US" sz="1050" dirty="0"/>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14</a:t>
            </a:fld>
            <a:endParaRPr kumimoji="1" lang="ja-JP" altLang="en-US"/>
          </a:p>
        </p:txBody>
      </p:sp>
    </p:spTree>
    <p:extLst>
      <p:ext uri="{BB962C8B-B14F-4D97-AF65-F5344CB8AC3E}">
        <p14:creationId xmlns:p14="http://schemas.microsoft.com/office/powerpoint/2010/main" val="706472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p:txBody>
          <a:bodyPr/>
          <a:lstStyle/>
          <a:p>
            <a:pPr>
              <a:lnSpc>
                <a:spcPts val="1600"/>
              </a:lnSpc>
            </a:pPr>
            <a:r>
              <a:rPr lang="ja-JP" altLang="en-US" sz="1050" dirty="0">
                <a:latin typeface="メイリオ" panose="020B0604030504040204" pitchFamily="50" charset="-128"/>
                <a:ea typeface="メイリオ" panose="020B0604030504040204" pitchFamily="50" charset="-128"/>
              </a:rPr>
              <a:t>沿岸の浅いところや、海水と川の水が混ざる河口あたりを好み、一生を大阪湾ですごします。</a:t>
            </a:r>
          </a:p>
          <a:p>
            <a:pPr>
              <a:lnSpc>
                <a:spcPts val="1600"/>
              </a:lnSpc>
            </a:pPr>
            <a:r>
              <a:rPr lang="ja-JP" altLang="en-US" sz="1050" dirty="0">
                <a:latin typeface="メイリオ" panose="020B0604030504040204" pitchFamily="50" charset="-128"/>
                <a:ea typeface="メイリオ" panose="020B0604030504040204" pitchFamily="50" charset="-128"/>
              </a:rPr>
              <a:t>生まれたときは全てオスで、その後オスになるものとメスになるものがいます。</a:t>
            </a:r>
            <a:endParaRPr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dirty="0">
                <a:latin typeface="メイリオ" panose="020B0604030504040204" pitchFamily="50" charset="-128"/>
                <a:ea typeface="メイリオ" panose="020B0604030504040204" pitchFamily="50" charset="-128"/>
              </a:rPr>
              <a:t>刺身や塩焼き、ムニエルなどで食べるとおいしいです。</a:t>
            </a:r>
            <a:endParaRPr lang="en-US" altLang="ja-JP" sz="1050" dirty="0">
              <a:latin typeface="メイリオ" panose="020B0604030504040204" pitchFamily="50" charset="-128"/>
              <a:ea typeface="メイリオ" panose="020B0604030504040204" pitchFamily="50" charset="-128"/>
            </a:endParaRPr>
          </a:p>
          <a:p>
            <a:pPr>
              <a:lnSpc>
                <a:spcPts val="1600"/>
              </a:lnSpc>
            </a:pPr>
            <a:endParaRPr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dirty="0">
                <a:latin typeface="メイリオ" panose="020B0604030504040204" pitchFamily="50" charset="-128"/>
                <a:ea typeface="メイリオ" panose="020B0604030504040204" pitchFamily="50" charset="-128"/>
              </a:rPr>
              <a:t>（参考）</a:t>
            </a:r>
            <a:endParaRPr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dirty="0">
                <a:latin typeface="メイリオ" panose="020B0604030504040204" pitchFamily="50" charset="-128"/>
                <a:ea typeface="メイリオ" panose="020B0604030504040204" pitchFamily="50" charset="-128"/>
              </a:rPr>
              <a:t>◆大阪府水産課：大阪産</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もん</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魚介類の紹介おすすめ</a:t>
            </a:r>
            <a:r>
              <a:rPr lang="en-US" altLang="ja-JP" sz="1050" dirty="0">
                <a:latin typeface="メイリオ" panose="020B0604030504040204" pitchFamily="50" charset="-128"/>
                <a:ea typeface="メイリオ" panose="020B0604030504040204" pitchFamily="50" charset="-128"/>
              </a:rPr>
              <a:t>10</a:t>
            </a:r>
            <a:r>
              <a:rPr lang="ja-JP" altLang="en-US" sz="1050" dirty="0">
                <a:latin typeface="メイリオ" panose="020B0604030504040204" pitchFamily="50" charset="-128"/>
                <a:ea typeface="メイリオ" panose="020B0604030504040204" pitchFamily="50" charset="-128"/>
              </a:rPr>
              <a:t>種：クロダイ</a:t>
            </a:r>
            <a:r>
              <a:rPr lang="en-US" altLang="ja-JP" sz="1050" dirty="0">
                <a:latin typeface="メイリオ" panose="020B0604030504040204" pitchFamily="50" charset="-128"/>
                <a:ea typeface="メイリオ" panose="020B0604030504040204" pitchFamily="50" charset="-128"/>
                <a:hlinkClick r:id="rId3"/>
              </a:rPr>
              <a:t>http://www.pref.osaka.lg.jp/suisan/fish/f01.html#kurodai</a:t>
            </a:r>
            <a:endParaRPr lang="en-US" altLang="ja-JP" sz="1050" dirty="0">
              <a:latin typeface="メイリオ" panose="020B0604030504040204" pitchFamily="50" charset="-128"/>
              <a:ea typeface="メイリオ" panose="020B0604030504040204" pitchFamily="50" charset="-128"/>
            </a:endParaRPr>
          </a:p>
          <a:p>
            <a:pPr>
              <a:lnSpc>
                <a:spcPts val="1600"/>
              </a:lnSpc>
            </a:pPr>
            <a:endParaRPr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dirty="0">
                <a:latin typeface="メイリオ" panose="020B0604030504040204" pitchFamily="50" charset="-128"/>
                <a:ea typeface="メイリオ" panose="020B0604030504040204" pitchFamily="50" charset="-128"/>
              </a:rPr>
              <a:t>◆</a:t>
            </a:r>
            <a:r>
              <a:rPr kumimoji="1" lang="zh-TW" altLang="en-US" sz="1050" dirty="0">
                <a:latin typeface="メイリオ" panose="020B0604030504040204" pitchFamily="50" charset="-128"/>
                <a:ea typeface="メイリオ" panose="020B0604030504040204" pitchFamily="50" charset="-128"/>
              </a:rPr>
              <a:t>全国漁業協同組合連合会 </a:t>
            </a:r>
            <a:r>
              <a:rPr kumimoji="1" lang="ja-JP" altLang="en-US" sz="1050" dirty="0">
                <a:latin typeface="メイリオ" panose="020B0604030504040204" pitchFamily="50" charset="-128"/>
                <a:ea typeface="メイリオ" panose="020B0604030504040204" pitchFamily="50" charset="-128"/>
              </a:rPr>
              <a:t>プライドフィッシュ：</a:t>
            </a:r>
            <a:r>
              <a:rPr lang="ja-JP" altLang="en-US" sz="1050" dirty="0">
                <a:latin typeface="メイリオ" panose="020B0604030504040204" pitchFamily="50" charset="-128"/>
                <a:ea typeface="メイリオ" panose="020B0604030504040204" pitchFamily="50" charset="-128"/>
              </a:rPr>
              <a:t>茅渟の海のクロダイ</a:t>
            </a:r>
            <a:endParaRPr lang="en-US" altLang="ja-JP" sz="1050" dirty="0">
              <a:latin typeface="メイリオ" panose="020B0604030504040204" pitchFamily="50" charset="-128"/>
              <a:ea typeface="メイリオ" panose="020B0604030504040204" pitchFamily="50" charset="-128"/>
            </a:endParaRPr>
          </a:p>
          <a:p>
            <a:pPr>
              <a:lnSpc>
                <a:spcPts val="1600"/>
              </a:lnSpc>
            </a:pPr>
            <a:r>
              <a:rPr lang="en-US" altLang="ja-JP" sz="1050" dirty="0">
                <a:latin typeface="メイリオ" panose="020B0604030504040204" pitchFamily="50" charset="-128"/>
                <a:ea typeface="メイリオ" panose="020B0604030504040204" pitchFamily="50" charset="-128"/>
                <a:hlinkClick r:id="rId4"/>
              </a:rPr>
              <a:t>http://www.pride-fish.jp/JPF/pref/detail.php?pk=1458975523</a:t>
            </a:r>
            <a:endParaRPr lang="en-US" altLang="ja-JP" sz="1050" dirty="0">
              <a:latin typeface="メイリオ" panose="020B0604030504040204" pitchFamily="50" charset="-128"/>
              <a:ea typeface="メイリオ" panose="020B0604030504040204" pitchFamily="50" charset="-128"/>
            </a:endParaRPr>
          </a:p>
          <a:p>
            <a:endParaRPr kumimoji="1" lang="ja-JP" altLang="en-US" sz="1050" dirty="0"/>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15</a:t>
            </a:fld>
            <a:endParaRPr kumimoji="1" lang="ja-JP" altLang="en-US"/>
          </a:p>
        </p:txBody>
      </p:sp>
    </p:spTree>
    <p:extLst>
      <p:ext uri="{BB962C8B-B14F-4D97-AF65-F5344CB8AC3E}">
        <p14:creationId xmlns:p14="http://schemas.microsoft.com/office/powerpoint/2010/main" val="874337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p:txBody>
          <a:bodyPr/>
          <a:lstStyle/>
          <a:p>
            <a:pPr>
              <a:lnSpc>
                <a:spcPts val="1600"/>
              </a:lnSpc>
            </a:pPr>
            <a:r>
              <a:rPr lang="ja-JP" altLang="en-US" sz="1050" dirty="0">
                <a:latin typeface="メイリオ" panose="020B0604030504040204" pitchFamily="50" charset="-128"/>
                <a:ea typeface="メイリオ" panose="020B0604030504040204" pitchFamily="50" charset="-128"/>
              </a:rPr>
              <a:t>海底にすんでいます。夜行性で魚やエビを好んで食べ、昼間は穴や砂泥中にひそんでいます。天ぷらにねぎ醤油、蒲焼などで食べるとおいしいです。</a:t>
            </a:r>
          </a:p>
          <a:p>
            <a:pPr>
              <a:lnSpc>
                <a:spcPts val="1600"/>
              </a:lnSpc>
            </a:pPr>
            <a:endParaRPr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dirty="0">
                <a:latin typeface="メイリオ" panose="020B0604030504040204" pitchFamily="50" charset="-128"/>
                <a:ea typeface="メイリオ" panose="020B0604030504040204" pitchFamily="50" charset="-128"/>
              </a:rPr>
              <a:t>（参考）</a:t>
            </a:r>
            <a:endParaRPr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dirty="0">
                <a:latin typeface="メイリオ" panose="020B0604030504040204" pitchFamily="50" charset="-128"/>
                <a:ea typeface="メイリオ" panose="020B0604030504040204" pitchFamily="50" charset="-128"/>
              </a:rPr>
              <a:t>◆大阪府水産課：大阪産</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もん</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魚介類の紹介おすすめ</a:t>
            </a:r>
            <a:r>
              <a:rPr lang="en-US" altLang="ja-JP" sz="1050" dirty="0">
                <a:latin typeface="メイリオ" panose="020B0604030504040204" pitchFamily="50" charset="-128"/>
                <a:ea typeface="メイリオ" panose="020B0604030504040204" pitchFamily="50" charset="-128"/>
              </a:rPr>
              <a:t>10</a:t>
            </a:r>
            <a:r>
              <a:rPr lang="ja-JP" altLang="en-US" sz="1050" dirty="0">
                <a:latin typeface="メイリオ" panose="020B0604030504040204" pitchFamily="50" charset="-128"/>
                <a:ea typeface="メイリオ" panose="020B0604030504040204" pitchFamily="50" charset="-128"/>
              </a:rPr>
              <a:t>種：マアナゴ</a:t>
            </a:r>
            <a:endParaRPr lang="en-US" altLang="ja-JP" sz="1050" dirty="0">
              <a:latin typeface="メイリオ" panose="020B0604030504040204" pitchFamily="50" charset="-128"/>
              <a:ea typeface="メイリオ" panose="020B0604030504040204" pitchFamily="50" charset="-128"/>
            </a:endParaRPr>
          </a:p>
          <a:p>
            <a:pPr>
              <a:lnSpc>
                <a:spcPts val="1600"/>
              </a:lnSpc>
            </a:pPr>
            <a:r>
              <a:rPr lang="en-US" altLang="ja-JP" sz="1050" dirty="0">
                <a:latin typeface="メイリオ" panose="020B0604030504040204" pitchFamily="50" charset="-128"/>
                <a:ea typeface="メイリオ" panose="020B0604030504040204" pitchFamily="50" charset="-128"/>
                <a:hlinkClick r:id="rId3"/>
              </a:rPr>
              <a:t>http://www.pref.osaka.lg.jp/suisan/fish/f01.html#maanago</a:t>
            </a:r>
            <a:endParaRPr lang="en-US" altLang="ja-JP" sz="1050" dirty="0">
              <a:latin typeface="メイリオ" panose="020B0604030504040204" pitchFamily="50" charset="-128"/>
              <a:ea typeface="メイリオ" panose="020B0604030504040204" pitchFamily="50" charset="-128"/>
            </a:endParaRPr>
          </a:p>
          <a:p>
            <a:pPr>
              <a:lnSpc>
                <a:spcPts val="1600"/>
              </a:lnSpc>
            </a:pPr>
            <a:endParaRPr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dirty="0">
                <a:latin typeface="メイリオ" panose="020B0604030504040204" pitchFamily="50" charset="-128"/>
                <a:ea typeface="メイリオ" panose="020B0604030504040204" pitchFamily="50" charset="-128"/>
              </a:rPr>
              <a:t>◆</a:t>
            </a:r>
            <a:r>
              <a:rPr kumimoji="1" lang="zh-TW" altLang="en-US" sz="1050" dirty="0">
                <a:latin typeface="メイリオ" panose="020B0604030504040204" pitchFamily="50" charset="-128"/>
                <a:ea typeface="メイリオ" panose="020B0604030504040204" pitchFamily="50" charset="-128"/>
              </a:rPr>
              <a:t>全国漁業協同組合連合会 </a:t>
            </a:r>
            <a:r>
              <a:rPr kumimoji="1" lang="ja-JP" altLang="en-US" sz="1050" dirty="0">
                <a:latin typeface="メイリオ" panose="020B0604030504040204" pitchFamily="50" charset="-128"/>
                <a:ea typeface="メイリオ" panose="020B0604030504040204" pitchFamily="50" charset="-128"/>
              </a:rPr>
              <a:t>プライドフィッシュ：</a:t>
            </a:r>
            <a:r>
              <a:rPr lang="ja-JP" altLang="en-US" sz="1050" dirty="0">
                <a:latin typeface="メイリオ" panose="020B0604030504040204" pitchFamily="50" charset="-128"/>
                <a:ea typeface="メイリオ" panose="020B0604030504040204" pitchFamily="50" charset="-128"/>
              </a:rPr>
              <a:t>大阪のマアナゴ</a:t>
            </a:r>
            <a:endParaRPr lang="en-US" altLang="ja-JP" sz="1050" dirty="0">
              <a:latin typeface="メイリオ" panose="020B0604030504040204" pitchFamily="50" charset="-128"/>
              <a:ea typeface="メイリオ" panose="020B0604030504040204" pitchFamily="50" charset="-128"/>
            </a:endParaRPr>
          </a:p>
          <a:p>
            <a:pPr>
              <a:lnSpc>
                <a:spcPts val="1600"/>
              </a:lnSpc>
            </a:pPr>
            <a:r>
              <a:rPr lang="en-US" altLang="ja-JP" sz="1050" dirty="0">
                <a:latin typeface="メイリオ" panose="020B0604030504040204" pitchFamily="50" charset="-128"/>
                <a:ea typeface="メイリオ" panose="020B0604030504040204" pitchFamily="50" charset="-128"/>
                <a:hlinkClick r:id="rId4"/>
              </a:rPr>
              <a:t>http://www.pride-fish.jp/JPF/pref/detail.php?pk=1483703263</a:t>
            </a:r>
            <a:endParaRPr lang="en-US" altLang="ja-JP" sz="1050" dirty="0">
              <a:latin typeface="メイリオ" panose="020B0604030504040204" pitchFamily="50" charset="-128"/>
              <a:ea typeface="メイリオ" panose="020B0604030504040204" pitchFamily="50" charset="-128"/>
            </a:endParaRPr>
          </a:p>
          <a:p>
            <a:pPr>
              <a:lnSpc>
                <a:spcPts val="1600"/>
              </a:lnSpc>
            </a:pPr>
            <a:endParaRPr kumimoji="1" lang="ja-JP" altLang="en-US" sz="1050" dirty="0"/>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16</a:t>
            </a:fld>
            <a:endParaRPr kumimoji="1" lang="ja-JP" altLang="en-US"/>
          </a:p>
        </p:txBody>
      </p:sp>
    </p:spTree>
    <p:extLst>
      <p:ext uri="{BB962C8B-B14F-4D97-AF65-F5344CB8AC3E}">
        <p14:creationId xmlns:p14="http://schemas.microsoft.com/office/powerpoint/2010/main" val="3276092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a:xfrm>
            <a:off x="672318" y="4926796"/>
            <a:ext cx="5754664" cy="4029879"/>
          </a:xfrm>
        </p:spPr>
        <p:txBody>
          <a:bodyPr/>
          <a:lstStyle/>
          <a:p>
            <a:pPr>
              <a:lnSpc>
                <a:spcPts val="1600"/>
              </a:lnSpc>
            </a:pPr>
            <a:r>
              <a:rPr lang="ja-JP" altLang="en-US" sz="1050" dirty="0">
                <a:latin typeface="メイリオ" panose="020B0604030504040204" pitchFamily="50" charset="-128"/>
                <a:ea typeface="メイリオ" panose="020B0604030504040204" pitchFamily="50" charset="-128"/>
              </a:rPr>
              <a:t>大きいものは最大</a:t>
            </a:r>
            <a:r>
              <a:rPr lang="en-US" altLang="ja-JP" sz="1050" dirty="0">
                <a:latin typeface="メイリオ" panose="020B0604030504040204" pitchFamily="50" charset="-128"/>
                <a:ea typeface="メイリオ" panose="020B0604030504040204" pitchFamily="50" charset="-128"/>
              </a:rPr>
              <a:t>1</a:t>
            </a:r>
            <a:r>
              <a:rPr lang="ja-JP" altLang="en-US" sz="1050" dirty="0">
                <a:latin typeface="メイリオ" panose="020B0604030504040204" pitchFamily="50" charset="-128"/>
                <a:ea typeface="メイリオ" panose="020B0604030504040204" pitchFamily="50" charset="-128"/>
              </a:rPr>
              <a:t>ｍ近くまで育ちます。大きくなるにつれてセイゴ、ハネ、スズキと名前がかわる出世魚です。夏、子どもの頃は淀川や大和川などの河口で暮らし、秋ごろ深いところへ移動します。塩焼きや、洗いという薄く切って氷水であらう刺身で食べるとおいしいです。</a:t>
            </a:r>
            <a:endParaRPr lang="en-US" altLang="ja-JP" sz="1050" dirty="0">
              <a:latin typeface="メイリオ" panose="020B0604030504040204" pitchFamily="50" charset="-128"/>
              <a:ea typeface="メイリオ" panose="020B0604030504040204" pitchFamily="50" charset="-128"/>
            </a:endParaRPr>
          </a:p>
          <a:p>
            <a:pPr>
              <a:lnSpc>
                <a:spcPts val="1600"/>
              </a:lnSpc>
            </a:pPr>
            <a:endParaRPr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dirty="0">
                <a:latin typeface="メイリオ" panose="020B0604030504040204" pitchFamily="50" charset="-128"/>
                <a:ea typeface="メイリオ" panose="020B0604030504040204" pitchFamily="50" charset="-128"/>
              </a:rPr>
              <a:t>（参考）</a:t>
            </a:r>
            <a:endParaRPr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dirty="0">
                <a:latin typeface="メイリオ" panose="020B0604030504040204" pitchFamily="50" charset="-128"/>
                <a:ea typeface="メイリオ" panose="020B0604030504040204" pitchFamily="50" charset="-128"/>
              </a:rPr>
              <a:t>◆大阪府水産課：大阪産</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もん</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魚介類の紹介おすすめ</a:t>
            </a:r>
            <a:r>
              <a:rPr lang="en-US" altLang="ja-JP" sz="1050" dirty="0">
                <a:latin typeface="メイリオ" panose="020B0604030504040204" pitchFamily="50" charset="-128"/>
                <a:ea typeface="メイリオ" panose="020B0604030504040204" pitchFamily="50" charset="-128"/>
              </a:rPr>
              <a:t>10</a:t>
            </a:r>
            <a:r>
              <a:rPr lang="ja-JP" altLang="en-US" sz="1050" dirty="0">
                <a:latin typeface="メイリオ" panose="020B0604030504040204" pitchFamily="50" charset="-128"/>
                <a:ea typeface="メイリオ" panose="020B0604030504040204" pitchFamily="50" charset="-128"/>
              </a:rPr>
              <a:t>種：スズキ</a:t>
            </a:r>
            <a:endParaRPr lang="en-US" altLang="ja-JP" sz="1050" dirty="0">
              <a:latin typeface="メイリオ" panose="020B0604030504040204" pitchFamily="50" charset="-128"/>
              <a:ea typeface="メイリオ" panose="020B0604030504040204" pitchFamily="50" charset="-128"/>
            </a:endParaRPr>
          </a:p>
          <a:p>
            <a:pPr>
              <a:lnSpc>
                <a:spcPts val="1600"/>
              </a:lnSpc>
            </a:pPr>
            <a:r>
              <a:rPr lang="en-US" altLang="ja-JP" sz="1050" dirty="0">
                <a:latin typeface="メイリオ" panose="020B0604030504040204" pitchFamily="50" charset="-128"/>
                <a:ea typeface="メイリオ" panose="020B0604030504040204" pitchFamily="50" charset="-128"/>
                <a:hlinkClick r:id="rId3"/>
              </a:rPr>
              <a:t>http://www.pref.osaka.lg.jp/suisan/fish/f01.html#suzuki</a:t>
            </a:r>
            <a:endParaRPr lang="en-US" altLang="ja-JP" sz="1050" dirty="0">
              <a:latin typeface="メイリオ" panose="020B0604030504040204" pitchFamily="50" charset="-128"/>
              <a:ea typeface="メイリオ" panose="020B0604030504040204" pitchFamily="50" charset="-128"/>
            </a:endParaRPr>
          </a:p>
          <a:p>
            <a:pPr>
              <a:lnSpc>
                <a:spcPts val="1600"/>
              </a:lnSpc>
            </a:pPr>
            <a:endParaRPr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dirty="0">
                <a:latin typeface="メイリオ" panose="020B0604030504040204" pitchFamily="50" charset="-128"/>
                <a:ea typeface="メイリオ" panose="020B0604030504040204" pitchFamily="50" charset="-128"/>
              </a:rPr>
              <a:t>◆</a:t>
            </a:r>
            <a:r>
              <a:rPr kumimoji="1" lang="zh-TW" altLang="en-US" sz="1050" dirty="0">
                <a:latin typeface="メイリオ" panose="020B0604030504040204" pitchFamily="50" charset="-128"/>
                <a:ea typeface="メイリオ" panose="020B0604030504040204" pitchFamily="50" charset="-128"/>
              </a:rPr>
              <a:t>全国漁業協同組合連合会 </a:t>
            </a:r>
            <a:r>
              <a:rPr kumimoji="1" lang="ja-JP" altLang="en-US" sz="1050" dirty="0">
                <a:latin typeface="メイリオ" panose="020B0604030504040204" pitchFamily="50" charset="-128"/>
                <a:ea typeface="メイリオ" panose="020B0604030504040204" pitchFamily="50" charset="-128"/>
              </a:rPr>
              <a:t>プライドフィッシュ：</a:t>
            </a:r>
            <a:r>
              <a:rPr lang="ja-JP" altLang="en-US" sz="1050" dirty="0">
                <a:latin typeface="メイリオ" panose="020B0604030504040204" pitchFamily="50" charset="-128"/>
                <a:ea typeface="メイリオ" panose="020B0604030504040204" pitchFamily="50" charset="-128"/>
              </a:rPr>
              <a:t>大阪のスズキ</a:t>
            </a:r>
            <a:endParaRPr lang="en-US" altLang="ja-JP" sz="1050" dirty="0">
              <a:latin typeface="メイリオ" panose="020B0604030504040204" pitchFamily="50" charset="-128"/>
              <a:ea typeface="メイリオ" panose="020B0604030504040204" pitchFamily="50" charset="-128"/>
            </a:endParaRPr>
          </a:p>
          <a:p>
            <a:pPr>
              <a:lnSpc>
                <a:spcPts val="1600"/>
              </a:lnSpc>
            </a:pPr>
            <a:r>
              <a:rPr lang="en-US" altLang="ja-JP" sz="1050" dirty="0">
                <a:latin typeface="メイリオ" panose="020B0604030504040204" pitchFamily="50" charset="-128"/>
                <a:ea typeface="メイリオ" panose="020B0604030504040204" pitchFamily="50" charset="-128"/>
                <a:hlinkClick r:id="rId4"/>
              </a:rPr>
              <a:t>http://www.pride-fish.jp/JPF/pref/detail.php?pk=1484045490</a:t>
            </a:r>
            <a:endParaRPr lang="en-US" altLang="ja-JP" sz="1050" dirty="0">
              <a:latin typeface="メイリオ" panose="020B0604030504040204" pitchFamily="50" charset="-128"/>
              <a:ea typeface="メイリオ" panose="020B0604030504040204" pitchFamily="50" charset="-128"/>
            </a:endParaRPr>
          </a:p>
          <a:p>
            <a:endParaRPr kumimoji="1" lang="ja-JP" altLang="en-US" sz="1050" dirty="0"/>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17</a:t>
            </a:fld>
            <a:endParaRPr kumimoji="1" lang="ja-JP" altLang="en-US"/>
          </a:p>
        </p:txBody>
      </p:sp>
    </p:spTree>
    <p:extLst>
      <p:ext uri="{BB962C8B-B14F-4D97-AF65-F5344CB8AC3E}">
        <p14:creationId xmlns:p14="http://schemas.microsoft.com/office/powerpoint/2010/main" val="109797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a:xfrm>
            <a:off x="709931" y="4925416"/>
            <a:ext cx="5857846" cy="4210633"/>
          </a:xfrm>
        </p:spPr>
        <p:txBody>
          <a:bodyPr/>
          <a:lstStyle/>
          <a:p>
            <a:pPr>
              <a:lnSpc>
                <a:spcPts val="1600"/>
              </a:lnSpc>
            </a:pPr>
            <a:r>
              <a:rPr lang="ja-JP" altLang="en-US" sz="1050" dirty="0">
                <a:latin typeface="メイリオ" panose="020B0604030504040204" pitchFamily="50" charset="-128"/>
                <a:ea typeface="メイリオ" panose="020B0604030504040204" pitchFamily="50" charset="-128"/>
              </a:rPr>
              <a:t>名前の由来は、雉（キジの雌）の羽根のような色模様をしているためで、最大で全長約</a:t>
            </a:r>
            <a:r>
              <a:rPr lang="en-US" altLang="ja-JP" sz="1050" dirty="0">
                <a:latin typeface="メイリオ" panose="020B0604030504040204" pitchFamily="50" charset="-128"/>
                <a:ea typeface="メイリオ" panose="020B0604030504040204" pitchFamily="50" charset="-128"/>
              </a:rPr>
              <a:t>50cm</a:t>
            </a:r>
            <a:r>
              <a:rPr lang="ja-JP" altLang="en-US" sz="1050" dirty="0">
                <a:latin typeface="メイリオ" panose="020B0604030504040204" pitchFamily="50" charset="-128"/>
                <a:ea typeface="メイリオ" panose="020B0604030504040204" pitchFamily="50" charset="-128"/>
              </a:rPr>
              <a:t>になります。小さなものはすべて雌で、体長</a:t>
            </a:r>
            <a:r>
              <a:rPr lang="en-US" altLang="ja-JP" sz="1050" dirty="0">
                <a:latin typeface="メイリオ" panose="020B0604030504040204" pitchFamily="50" charset="-128"/>
                <a:ea typeface="メイリオ" panose="020B0604030504040204" pitchFamily="50" charset="-128"/>
              </a:rPr>
              <a:t>30cm</a:t>
            </a:r>
            <a:r>
              <a:rPr lang="ja-JP" altLang="en-US" sz="1050" dirty="0">
                <a:latin typeface="メイリオ" panose="020B0604030504040204" pitchFamily="50" charset="-128"/>
                <a:ea typeface="メイリオ" panose="020B0604030504040204" pitchFamily="50" charset="-128"/>
              </a:rPr>
              <a:t>位で雌から雄に性転換します。キジハタは、関西では「あこう」と呼ばれる夏の高級魚です。</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一時は幻の魚となっていましたが、稚魚を放流するなどの取組み</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により</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近年漁獲量が回復してきました。</a:t>
            </a:r>
            <a:endParaRPr lang="en-US" altLang="ja-JP" sz="1050" dirty="0">
              <a:latin typeface="メイリオ" panose="020B0604030504040204" pitchFamily="50" charset="-128"/>
              <a:ea typeface="メイリオ" panose="020B0604030504040204" pitchFamily="50" charset="-128"/>
            </a:endParaRPr>
          </a:p>
          <a:p>
            <a:pPr>
              <a:lnSpc>
                <a:spcPts val="1600"/>
              </a:lnSpc>
            </a:pPr>
            <a:endParaRPr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dirty="0">
                <a:latin typeface="メイリオ" panose="020B0604030504040204" pitchFamily="50" charset="-128"/>
                <a:ea typeface="メイリオ" panose="020B0604030504040204" pitchFamily="50" charset="-128"/>
              </a:rPr>
              <a:t>（参考）</a:t>
            </a:r>
            <a:endParaRPr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dirty="0">
                <a:latin typeface="メイリオ" panose="020B0604030504040204" pitchFamily="50" charset="-128"/>
                <a:ea typeface="メイリオ" panose="020B0604030504040204" pitchFamily="50" charset="-128"/>
              </a:rPr>
              <a:t>◆大阪府水産課：大阪産</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もん</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魚介類の紹介おすすめ</a:t>
            </a:r>
            <a:r>
              <a:rPr lang="en-US" altLang="ja-JP" sz="1050" dirty="0">
                <a:latin typeface="メイリオ" panose="020B0604030504040204" pitchFamily="50" charset="-128"/>
                <a:ea typeface="メイリオ" panose="020B0604030504040204" pitchFamily="50" charset="-128"/>
              </a:rPr>
              <a:t>10</a:t>
            </a:r>
            <a:r>
              <a:rPr lang="ja-JP" altLang="en-US" sz="1050" dirty="0">
                <a:latin typeface="メイリオ" panose="020B0604030504040204" pitchFamily="50" charset="-128"/>
                <a:ea typeface="メイリオ" panose="020B0604030504040204" pitchFamily="50" charset="-128"/>
              </a:rPr>
              <a:t>種：キジハタ</a:t>
            </a:r>
            <a:endParaRPr lang="en-US" altLang="ja-JP" sz="1050" dirty="0">
              <a:latin typeface="メイリオ" panose="020B0604030504040204" pitchFamily="50" charset="-128"/>
              <a:ea typeface="メイリオ" panose="020B0604030504040204" pitchFamily="50" charset="-128"/>
            </a:endParaRPr>
          </a:p>
          <a:p>
            <a:pPr>
              <a:lnSpc>
                <a:spcPts val="1600"/>
              </a:lnSpc>
            </a:pPr>
            <a:r>
              <a:rPr lang="en-US" altLang="ja-JP" sz="1050" dirty="0">
                <a:latin typeface="メイリオ" panose="020B0604030504040204" pitchFamily="50" charset="-128"/>
                <a:ea typeface="メイリオ" panose="020B0604030504040204" pitchFamily="50" charset="-128"/>
                <a:hlinkClick r:id="rId3"/>
              </a:rPr>
              <a:t>http://www.pref.osaka.lg.jp/suisan/fish/f01.html#kijihata</a:t>
            </a:r>
            <a:endParaRPr lang="en-US" altLang="ja-JP" sz="1050" dirty="0">
              <a:latin typeface="メイリオ" panose="020B0604030504040204" pitchFamily="50" charset="-128"/>
              <a:ea typeface="メイリオ" panose="020B0604030504040204" pitchFamily="50" charset="-128"/>
            </a:endParaRPr>
          </a:p>
          <a:p>
            <a:pPr>
              <a:lnSpc>
                <a:spcPts val="1600"/>
              </a:lnSpc>
            </a:pPr>
            <a:endParaRPr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dirty="0">
                <a:latin typeface="メイリオ" panose="020B0604030504040204" pitchFamily="50" charset="-128"/>
                <a:ea typeface="メイリオ" panose="020B0604030504040204" pitchFamily="50" charset="-128"/>
              </a:rPr>
              <a:t>◆大阪府漁業協同組合連合会：魚庭あこう　　</a:t>
            </a:r>
            <a:r>
              <a:rPr lang="en-US" altLang="ja-JP" sz="1050" dirty="0">
                <a:latin typeface="メイリオ" panose="020B0604030504040204" pitchFamily="50" charset="-128"/>
                <a:ea typeface="メイリオ" panose="020B0604030504040204" pitchFamily="50" charset="-128"/>
                <a:hlinkClick r:id="rId4"/>
              </a:rPr>
              <a:t>http://www.osakagyoren.or.jp/osakamon/naniwaakou.html</a:t>
            </a:r>
            <a:endParaRPr lang="en-US" altLang="ja-JP" sz="1050" dirty="0">
              <a:latin typeface="メイリオ" panose="020B0604030504040204" pitchFamily="50" charset="-128"/>
              <a:ea typeface="メイリオ" panose="020B0604030504040204" pitchFamily="50" charset="-128"/>
            </a:endParaRPr>
          </a:p>
          <a:p>
            <a:pPr>
              <a:lnSpc>
                <a:spcPts val="1600"/>
              </a:lnSpc>
            </a:pPr>
            <a:endParaRPr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dirty="0">
                <a:latin typeface="メイリオ" panose="020B0604030504040204" pitchFamily="50" charset="-128"/>
                <a:ea typeface="メイリオ" panose="020B0604030504040204" pitchFamily="50" charset="-128"/>
              </a:rPr>
              <a:t>◆</a:t>
            </a:r>
            <a:r>
              <a:rPr lang="zh-TW" altLang="en-US" sz="1050" b="0" i="0" dirty="0">
                <a:solidFill>
                  <a:srgbClr val="000000"/>
                </a:solidFill>
                <a:effectLst/>
                <a:latin typeface="メイリオ" panose="020B0604030504040204" pitchFamily="50" charset="-128"/>
                <a:ea typeface="メイリオ" panose="020B0604030504040204" pitchFamily="50" charset="-128"/>
              </a:rPr>
              <a:t>大阪府立環境農林水産総合研究所</a:t>
            </a:r>
            <a:r>
              <a:rPr lang="ja-JP" altLang="en-US" sz="1050" dirty="0">
                <a:solidFill>
                  <a:srgbClr val="000000"/>
                </a:solidFill>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あこうってどんな魚？</a:t>
            </a:r>
            <a:endParaRPr lang="en-US" altLang="ja-JP" sz="1050" dirty="0">
              <a:latin typeface="メイリオ" panose="020B0604030504040204" pitchFamily="50" charset="-128"/>
              <a:ea typeface="メイリオ" panose="020B0604030504040204" pitchFamily="50" charset="-128"/>
            </a:endParaRPr>
          </a:p>
          <a:p>
            <a:pPr>
              <a:lnSpc>
                <a:spcPts val="1600"/>
              </a:lnSpc>
            </a:pPr>
            <a:r>
              <a:rPr lang="en-US" altLang="ja-JP" sz="1050" dirty="0">
                <a:latin typeface="メイリオ" panose="020B0604030504040204" pitchFamily="50" charset="-128"/>
                <a:ea typeface="メイリオ" panose="020B0604030504040204" pitchFamily="50" charset="-128"/>
                <a:hlinkClick r:id="rId5"/>
              </a:rPr>
              <a:t>http://www.kannousuiken-osaka.or.jp/suisan/kijihata/index.html</a:t>
            </a:r>
            <a:endParaRPr lang="en-US" altLang="ja-JP" sz="1050" dirty="0">
              <a:latin typeface="メイリオ" panose="020B0604030504040204" pitchFamily="50" charset="-128"/>
              <a:ea typeface="メイリオ" panose="020B0604030504040204" pitchFamily="50" charset="-128"/>
            </a:endParaRPr>
          </a:p>
          <a:p>
            <a:pPr>
              <a:lnSpc>
                <a:spcPts val="1600"/>
              </a:lnSpc>
            </a:pPr>
            <a:endParaRPr lang="en-US" altLang="ja-JP" sz="105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18</a:t>
            </a:fld>
            <a:endParaRPr kumimoji="1" lang="ja-JP" altLang="en-US"/>
          </a:p>
        </p:txBody>
      </p:sp>
    </p:spTree>
    <p:extLst>
      <p:ext uri="{BB962C8B-B14F-4D97-AF65-F5344CB8AC3E}">
        <p14:creationId xmlns:p14="http://schemas.microsoft.com/office/powerpoint/2010/main" val="1544450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a:xfrm>
            <a:off x="311150" y="4925416"/>
            <a:ext cx="6546850" cy="5126634"/>
          </a:xfrm>
        </p:spPr>
        <p:txBody>
          <a:bodyPr/>
          <a:lstStyle/>
          <a:p>
            <a:pPr>
              <a:lnSpc>
                <a:spcPts val="1600"/>
              </a:lnSpc>
            </a:pPr>
            <a:r>
              <a:rPr lang="ja-JP" altLang="en-US" sz="1050" dirty="0">
                <a:latin typeface="メイリオ" panose="020B0604030504040204" pitchFamily="50" charset="-128"/>
                <a:ea typeface="メイリオ" panose="020B0604030504040204" pitchFamily="50" charset="-128"/>
              </a:rPr>
              <a:t>大阪湾を９つのエリアに分け、それぞれのエリアにすむ代表的なお魚を紹介します。</a:t>
            </a:r>
            <a:endParaRPr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dirty="0">
                <a:latin typeface="メイリオ" panose="020B0604030504040204" pitchFamily="50" charset="-128"/>
                <a:ea typeface="メイリオ" panose="020B0604030504040204" pitchFamily="50" charset="-128"/>
              </a:rPr>
              <a:t>各エリアの説明は、以下のとおりです。</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内は読み方</a:t>
            </a:r>
            <a:endParaRPr kumimoji="1" lang="en-US" altLang="ja-JP" sz="1050" dirty="0">
              <a:latin typeface="メイリオ" panose="020B0604030504040204" pitchFamily="50" charset="-128"/>
              <a:ea typeface="メイリオ" panose="020B0604030504040204" pitchFamily="50" charset="-128"/>
            </a:endParaRPr>
          </a:p>
          <a:p>
            <a:pPr>
              <a:lnSpc>
                <a:spcPts val="1600"/>
              </a:lnSpc>
            </a:pPr>
            <a:r>
              <a:rPr kumimoji="1" lang="ja-JP" altLang="en-US" sz="1050" b="1" dirty="0">
                <a:latin typeface="メイリオ" panose="020B0604030504040204" pitchFamily="50" charset="-128"/>
                <a:ea typeface="メイリオ" panose="020B0604030504040204" pitchFamily="50" charset="-128"/>
              </a:rPr>
              <a:t>■湾奥部（表層）</a:t>
            </a:r>
            <a:r>
              <a:rPr kumimoji="1" lang="en-US" altLang="ja-JP" sz="1050" b="1" dirty="0">
                <a:latin typeface="メイリオ" panose="020B0604030504040204" pitchFamily="50" charset="-128"/>
                <a:ea typeface="メイリオ" panose="020B0604030504040204" pitchFamily="50" charset="-128"/>
              </a:rPr>
              <a:t>〔</a:t>
            </a:r>
            <a:r>
              <a:rPr kumimoji="1" lang="ja-JP" altLang="en-US" sz="1050" b="1" dirty="0">
                <a:latin typeface="メイリオ" panose="020B0604030504040204" pitchFamily="50" charset="-128"/>
                <a:ea typeface="メイリオ" panose="020B0604030504040204" pitchFamily="50" charset="-128"/>
              </a:rPr>
              <a:t>わんおうぶ（ひょうそう）</a:t>
            </a:r>
            <a:r>
              <a:rPr kumimoji="1" lang="en-US" altLang="ja-JP" sz="1050" b="1" dirty="0">
                <a:latin typeface="メイリオ" panose="020B0604030504040204" pitchFamily="50" charset="-128"/>
                <a:ea typeface="メイリオ" panose="020B0604030504040204" pitchFamily="50" charset="-128"/>
              </a:rPr>
              <a:t>〕</a:t>
            </a:r>
            <a:endParaRPr kumimoji="1" lang="ja-JP" altLang="en-US" sz="1050" b="1" dirty="0">
              <a:latin typeface="メイリオ" panose="020B0604030504040204" pitchFamily="50" charset="-128"/>
              <a:ea typeface="メイリオ" panose="020B0604030504040204" pitchFamily="50" charset="-128"/>
            </a:endParaRPr>
          </a:p>
          <a:p>
            <a:pPr>
              <a:lnSpc>
                <a:spcPts val="1600"/>
              </a:lnSpc>
            </a:pPr>
            <a:r>
              <a:rPr kumimoji="1" lang="ja-JP" altLang="en-US" sz="1050" dirty="0">
                <a:latin typeface="メイリオ" panose="020B0604030504040204" pitchFamily="50" charset="-128"/>
                <a:ea typeface="メイリオ" panose="020B0604030504040204" pitchFamily="50" charset="-128"/>
              </a:rPr>
              <a:t>大阪湾の奥の方で海の表面に近いところ。栄養が多くプランクトンを食べる魚などが多く回遊</a:t>
            </a:r>
            <a:r>
              <a:rPr lang="ja-JP" altLang="en-US" sz="1050" dirty="0">
                <a:latin typeface="メイリオ" panose="020B0604030504040204" pitchFamily="50" charset="-128"/>
                <a:ea typeface="メイリオ" panose="020B0604030504040204" pitchFamily="50" charset="-128"/>
              </a:rPr>
              <a:t>します</a:t>
            </a:r>
            <a:r>
              <a:rPr kumimoji="1" lang="ja-JP" altLang="en-US" sz="1050" dirty="0">
                <a:latin typeface="メイリオ" panose="020B0604030504040204" pitchFamily="50" charset="-128"/>
                <a:ea typeface="メイリオ" panose="020B0604030504040204" pitchFamily="50" charset="-128"/>
              </a:rPr>
              <a:t>。</a:t>
            </a:r>
          </a:p>
          <a:p>
            <a:pPr>
              <a:lnSpc>
                <a:spcPts val="1600"/>
              </a:lnSpc>
            </a:pPr>
            <a:r>
              <a:rPr kumimoji="1" lang="ja-JP" altLang="en-US" sz="1050" b="1" dirty="0">
                <a:latin typeface="メイリオ" panose="020B0604030504040204" pitchFamily="50" charset="-128"/>
                <a:ea typeface="メイリオ" panose="020B0604030504040204" pitchFamily="50" charset="-128"/>
              </a:rPr>
              <a:t>■淀川河口　</a:t>
            </a:r>
            <a:r>
              <a:rPr kumimoji="1" lang="en-US" altLang="ja-JP" sz="1050" b="1" dirty="0">
                <a:latin typeface="メイリオ" panose="020B0604030504040204" pitchFamily="50" charset="-128"/>
                <a:ea typeface="メイリオ" panose="020B0604030504040204" pitchFamily="50" charset="-128"/>
              </a:rPr>
              <a:t>〔</a:t>
            </a:r>
            <a:r>
              <a:rPr kumimoji="1" lang="ja-JP" altLang="en-US" sz="1050" b="1" dirty="0">
                <a:latin typeface="メイリオ" panose="020B0604030504040204" pitchFamily="50" charset="-128"/>
                <a:ea typeface="メイリオ" panose="020B0604030504040204" pitchFamily="50" charset="-128"/>
              </a:rPr>
              <a:t>よどがわかこう</a:t>
            </a:r>
            <a:r>
              <a:rPr kumimoji="1" lang="en-US" altLang="ja-JP" sz="1050" b="1" dirty="0">
                <a:latin typeface="メイリオ" panose="020B0604030504040204" pitchFamily="50" charset="-128"/>
                <a:ea typeface="メイリオ" panose="020B0604030504040204" pitchFamily="50" charset="-128"/>
              </a:rPr>
              <a:t>〕</a:t>
            </a:r>
            <a:endParaRPr kumimoji="1" lang="ja-JP" altLang="en-US" sz="1050" b="1" dirty="0">
              <a:latin typeface="メイリオ" panose="020B0604030504040204" pitchFamily="50" charset="-128"/>
              <a:ea typeface="メイリオ" panose="020B0604030504040204" pitchFamily="50" charset="-128"/>
            </a:endParaRPr>
          </a:p>
          <a:p>
            <a:pPr>
              <a:lnSpc>
                <a:spcPts val="1600"/>
              </a:lnSpc>
            </a:pPr>
            <a:r>
              <a:rPr kumimoji="1" lang="ja-JP" altLang="en-US" sz="1050" dirty="0">
                <a:latin typeface="メイリオ" panose="020B0604030504040204" pitchFamily="50" charset="-128"/>
                <a:ea typeface="メイリオ" panose="020B0604030504040204" pitchFamily="50" charset="-128"/>
              </a:rPr>
              <a:t>淀川下流の淀川大堰から海までの間。水深が浅く干潟やヨシ原がある。</a:t>
            </a:r>
            <a:r>
              <a:rPr lang="ja-JP" altLang="en-US" sz="1050" dirty="0">
                <a:latin typeface="メイリオ" panose="020B0604030504040204" pitchFamily="50" charset="-128"/>
                <a:ea typeface="メイリオ" panose="020B0604030504040204" pitchFamily="50" charset="-128"/>
              </a:rPr>
              <a:t>汽水</a:t>
            </a:r>
            <a:r>
              <a:rPr kumimoji="1" lang="ja-JP" altLang="en-US" sz="1050" dirty="0">
                <a:latin typeface="メイリオ" panose="020B0604030504040204" pitchFamily="50" charset="-128"/>
                <a:ea typeface="メイリオ" panose="020B0604030504040204" pitchFamily="50" charset="-128"/>
              </a:rPr>
              <a:t>を好む魚や二枚貝などがすんでいます。</a:t>
            </a:r>
          </a:p>
          <a:p>
            <a:pPr>
              <a:lnSpc>
                <a:spcPts val="1600"/>
              </a:lnSpc>
            </a:pPr>
            <a:r>
              <a:rPr kumimoji="1" lang="ja-JP" altLang="en-US" sz="1050" b="1" dirty="0">
                <a:latin typeface="メイリオ" panose="020B0604030504040204" pitchFamily="50" charset="-128"/>
                <a:ea typeface="メイリオ" panose="020B0604030504040204" pitchFamily="50" charset="-128"/>
              </a:rPr>
              <a:t>■汽水～沿岸域　</a:t>
            </a:r>
            <a:r>
              <a:rPr kumimoji="1" lang="en-US" altLang="ja-JP" sz="1050" b="1" dirty="0">
                <a:latin typeface="メイリオ" panose="020B0604030504040204" pitchFamily="50" charset="-128"/>
                <a:ea typeface="メイリオ" panose="020B0604030504040204" pitchFamily="50" charset="-128"/>
              </a:rPr>
              <a:t>〔</a:t>
            </a:r>
            <a:r>
              <a:rPr kumimoji="1" lang="ja-JP" altLang="en-US" sz="1050" b="1" dirty="0">
                <a:latin typeface="メイリオ" panose="020B0604030504040204" pitchFamily="50" charset="-128"/>
                <a:ea typeface="メイリオ" panose="020B0604030504040204" pitchFamily="50" charset="-128"/>
              </a:rPr>
              <a:t>きすい～えんがんいき</a:t>
            </a:r>
            <a:r>
              <a:rPr kumimoji="1" lang="en-US" altLang="ja-JP" sz="1050" b="1" dirty="0">
                <a:latin typeface="メイリオ" panose="020B0604030504040204" pitchFamily="50" charset="-128"/>
                <a:ea typeface="メイリオ" panose="020B0604030504040204" pitchFamily="50" charset="-128"/>
              </a:rPr>
              <a:t>〕</a:t>
            </a:r>
            <a:endParaRPr kumimoji="1" lang="ja-JP" altLang="en-US" sz="1050" b="1" dirty="0">
              <a:latin typeface="メイリオ" panose="020B0604030504040204" pitchFamily="50" charset="-128"/>
              <a:ea typeface="メイリオ" panose="020B0604030504040204" pitchFamily="50" charset="-128"/>
            </a:endParaRPr>
          </a:p>
          <a:p>
            <a:pPr>
              <a:lnSpc>
                <a:spcPts val="1600"/>
              </a:lnSpc>
            </a:pPr>
            <a:r>
              <a:rPr kumimoji="1" lang="ja-JP" altLang="en-US" sz="1050" dirty="0">
                <a:latin typeface="メイリオ" panose="020B0604030504040204" pitchFamily="50" charset="-128"/>
                <a:ea typeface="メイリオ" panose="020B0604030504040204" pitchFamily="50" charset="-128"/>
              </a:rPr>
              <a:t>陸地に近く河川から流れ込む淡水の影響を受けやすいところ。護岸のすきまなどに魚などがすんでいます。</a:t>
            </a:r>
          </a:p>
          <a:p>
            <a:pPr>
              <a:lnSpc>
                <a:spcPts val="1600"/>
              </a:lnSpc>
            </a:pPr>
            <a:r>
              <a:rPr kumimoji="1" lang="ja-JP" altLang="en-US" sz="1050" b="1" dirty="0">
                <a:latin typeface="メイリオ" panose="020B0604030504040204" pitchFamily="50" charset="-128"/>
                <a:ea typeface="メイリオ" panose="020B0604030504040204" pitchFamily="50" charset="-128"/>
              </a:rPr>
              <a:t>■泥底　</a:t>
            </a:r>
            <a:r>
              <a:rPr kumimoji="1" lang="en-US" altLang="ja-JP" sz="1050" b="1" dirty="0">
                <a:latin typeface="メイリオ" panose="020B0604030504040204" pitchFamily="50" charset="-128"/>
                <a:ea typeface="メイリオ" panose="020B0604030504040204" pitchFamily="50" charset="-128"/>
              </a:rPr>
              <a:t>〔</a:t>
            </a:r>
            <a:r>
              <a:rPr kumimoji="1" lang="ja-JP" altLang="en-US" sz="1050" b="1" dirty="0">
                <a:latin typeface="メイリオ" panose="020B0604030504040204" pitchFamily="50" charset="-128"/>
                <a:ea typeface="メイリオ" panose="020B0604030504040204" pitchFamily="50" charset="-128"/>
              </a:rPr>
              <a:t>でいてい</a:t>
            </a:r>
            <a:r>
              <a:rPr kumimoji="1" lang="en-US" altLang="ja-JP" sz="1050" b="1" dirty="0">
                <a:latin typeface="メイリオ" panose="020B0604030504040204" pitchFamily="50" charset="-128"/>
                <a:ea typeface="メイリオ" panose="020B0604030504040204" pitchFamily="50" charset="-128"/>
              </a:rPr>
              <a:t>〕</a:t>
            </a:r>
            <a:endParaRPr kumimoji="1" lang="ja-JP" altLang="en-US" sz="1050" b="1" dirty="0">
              <a:latin typeface="メイリオ" panose="020B0604030504040204" pitchFamily="50" charset="-128"/>
              <a:ea typeface="メイリオ" panose="020B0604030504040204" pitchFamily="50" charset="-128"/>
            </a:endParaRPr>
          </a:p>
          <a:p>
            <a:pPr>
              <a:lnSpc>
                <a:spcPts val="1600"/>
              </a:lnSpc>
            </a:pPr>
            <a:r>
              <a:rPr kumimoji="1" lang="ja-JP" altLang="en-US" sz="1050" dirty="0">
                <a:latin typeface="メイリオ" panose="020B0604030504040204" pitchFamily="50" charset="-128"/>
                <a:ea typeface="メイリオ" panose="020B0604030504040204" pitchFamily="50" charset="-128"/>
              </a:rPr>
              <a:t>海の底が主に泥のところ。水の流れはゆるやかで、水深はやや浅い。泥に潜ってエビ･カニ・貝などがすんでいます。</a:t>
            </a:r>
          </a:p>
          <a:p>
            <a:pPr>
              <a:lnSpc>
                <a:spcPts val="1600"/>
              </a:lnSpc>
            </a:pPr>
            <a:r>
              <a:rPr kumimoji="1" lang="ja-JP" altLang="en-US" sz="1050" b="1" dirty="0">
                <a:latin typeface="メイリオ" panose="020B0604030504040204" pitchFamily="50" charset="-128"/>
                <a:ea typeface="メイリオ" panose="020B0604030504040204" pitchFamily="50" charset="-128"/>
              </a:rPr>
              <a:t>■湾中南部（表層）</a:t>
            </a:r>
            <a:r>
              <a:rPr kumimoji="1" lang="en-US" altLang="ja-JP" sz="1050" b="1" dirty="0">
                <a:latin typeface="メイリオ" panose="020B0604030504040204" pitchFamily="50" charset="-128"/>
                <a:ea typeface="メイリオ" panose="020B0604030504040204" pitchFamily="50" charset="-128"/>
              </a:rPr>
              <a:t>〔</a:t>
            </a:r>
            <a:r>
              <a:rPr kumimoji="1" lang="ja-JP" altLang="en-US" sz="1050" b="1" dirty="0">
                <a:latin typeface="メイリオ" panose="020B0604030504040204" pitchFamily="50" charset="-128"/>
                <a:ea typeface="メイリオ" panose="020B0604030504040204" pitchFamily="50" charset="-128"/>
              </a:rPr>
              <a:t>わんちゅうなんぶ（ひょうそう）</a:t>
            </a:r>
            <a:r>
              <a:rPr kumimoji="1" lang="en-US" altLang="ja-JP" sz="1050" b="1" dirty="0">
                <a:latin typeface="メイリオ" panose="020B0604030504040204" pitchFamily="50" charset="-128"/>
                <a:ea typeface="メイリオ" panose="020B0604030504040204" pitchFamily="50" charset="-128"/>
              </a:rPr>
              <a:t>〕</a:t>
            </a:r>
            <a:endParaRPr kumimoji="1" lang="ja-JP" altLang="en-US" sz="1050" b="1" dirty="0">
              <a:latin typeface="メイリオ" panose="020B0604030504040204" pitchFamily="50" charset="-128"/>
              <a:ea typeface="メイリオ" panose="020B0604030504040204" pitchFamily="50" charset="-128"/>
            </a:endParaRPr>
          </a:p>
          <a:p>
            <a:pPr>
              <a:lnSpc>
                <a:spcPts val="1600"/>
              </a:lnSpc>
            </a:pPr>
            <a:r>
              <a:rPr kumimoji="1" lang="ja-JP" altLang="en-US" sz="1050" dirty="0">
                <a:latin typeface="メイリオ" panose="020B0604030504040204" pitchFamily="50" charset="-128"/>
                <a:ea typeface="メイリオ" panose="020B0604030504040204" pitchFamily="50" charset="-128"/>
              </a:rPr>
              <a:t>大阪湾の中ほどから南の海域で、海の表面に近いところ。様々な魚などが利用しています。</a:t>
            </a:r>
          </a:p>
          <a:p>
            <a:pPr>
              <a:lnSpc>
                <a:spcPts val="1600"/>
              </a:lnSpc>
            </a:pPr>
            <a:r>
              <a:rPr kumimoji="1" lang="ja-JP" altLang="en-US" sz="1050" b="1" dirty="0">
                <a:latin typeface="メイリオ" panose="020B0604030504040204" pitchFamily="50" charset="-128"/>
                <a:ea typeface="メイリオ" panose="020B0604030504040204" pitchFamily="50" charset="-128"/>
              </a:rPr>
              <a:t>■湾中南部（底層）　</a:t>
            </a:r>
            <a:r>
              <a:rPr kumimoji="1" lang="en-US" altLang="ja-JP" sz="1050" b="1" dirty="0">
                <a:latin typeface="メイリオ" panose="020B0604030504040204" pitchFamily="50" charset="-128"/>
                <a:ea typeface="メイリオ" panose="020B0604030504040204" pitchFamily="50" charset="-128"/>
              </a:rPr>
              <a:t>〔</a:t>
            </a:r>
            <a:r>
              <a:rPr kumimoji="1" lang="ja-JP" altLang="en-US" sz="1050" b="1" dirty="0">
                <a:latin typeface="メイリオ" panose="020B0604030504040204" pitchFamily="50" charset="-128"/>
                <a:ea typeface="メイリオ" panose="020B0604030504040204" pitchFamily="50" charset="-128"/>
              </a:rPr>
              <a:t>わんちゅうなんぶ（ていそう）</a:t>
            </a:r>
            <a:r>
              <a:rPr kumimoji="1" lang="en-US" altLang="ja-JP" sz="1050" b="1" dirty="0">
                <a:latin typeface="メイリオ" panose="020B0604030504040204" pitchFamily="50" charset="-128"/>
                <a:ea typeface="メイリオ" panose="020B0604030504040204" pitchFamily="50" charset="-128"/>
              </a:rPr>
              <a:t>〕</a:t>
            </a:r>
            <a:endParaRPr kumimoji="1" lang="ja-JP" altLang="en-US" sz="1050" b="1" dirty="0">
              <a:latin typeface="メイリオ" panose="020B0604030504040204" pitchFamily="50" charset="-128"/>
              <a:ea typeface="メイリオ" panose="020B0604030504040204" pitchFamily="50" charset="-128"/>
            </a:endParaRPr>
          </a:p>
          <a:p>
            <a:pPr>
              <a:lnSpc>
                <a:spcPts val="1600"/>
              </a:lnSpc>
            </a:pPr>
            <a:r>
              <a:rPr kumimoji="1" lang="ja-JP" altLang="en-US" sz="1050" dirty="0">
                <a:latin typeface="メイリオ" panose="020B0604030504040204" pitchFamily="50" charset="-128"/>
                <a:ea typeface="メイリオ" panose="020B0604030504040204" pitchFamily="50" charset="-128"/>
              </a:rPr>
              <a:t>大阪湾の中ほどから南の海域で、海の底に近いところ。様々な魚などが利用</a:t>
            </a:r>
            <a:r>
              <a:rPr lang="ja-JP" altLang="en-US" sz="1050" dirty="0">
                <a:latin typeface="メイリオ" panose="020B0604030504040204" pitchFamily="50" charset="-128"/>
                <a:ea typeface="メイリオ" panose="020B0604030504040204" pitchFamily="50" charset="-128"/>
              </a:rPr>
              <a:t>しています</a:t>
            </a:r>
            <a:r>
              <a:rPr kumimoji="1" lang="ja-JP" altLang="en-US" sz="1050" dirty="0">
                <a:latin typeface="メイリオ" panose="020B0604030504040204" pitchFamily="50" charset="-128"/>
                <a:ea typeface="メイリオ" panose="020B0604030504040204" pitchFamily="50" charset="-128"/>
              </a:rPr>
              <a:t>。</a:t>
            </a:r>
          </a:p>
          <a:p>
            <a:pPr>
              <a:lnSpc>
                <a:spcPts val="1600"/>
              </a:lnSpc>
            </a:pPr>
            <a:r>
              <a:rPr kumimoji="1" lang="ja-JP" altLang="en-US" sz="1050" b="1" dirty="0">
                <a:latin typeface="メイリオ" panose="020B0604030504040204" pitchFamily="50" charset="-128"/>
                <a:ea typeface="メイリオ" panose="020B0604030504040204" pitchFamily="50" charset="-128"/>
              </a:rPr>
              <a:t>■砂底　</a:t>
            </a:r>
            <a:r>
              <a:rPr kumimoji="1" lang="en-US" altLang="ja-JP" sz="1050" b="1" dirty="0">
                <a:latin typeface="メイリオ" panose="020B0604030504040204" pitchFamily="50" charset="-128"/>
                <a:ea typeface="メイリオ" panose="020B0604030504040204" pitchFamily="50" charset="-128"/>
              </a:rPr>
              <a:t>〔</a:t>
            </a:r>
            <a:r>
              <a:rPr kumimoji="1" lang="ja-JP" altLang="en-US" sz="1050" b="1" dirty="0">
                <a:latin typeface="メイリオ" panose="020B0604030504040204" pitchFamily="50" charset="-128"/>
                <a:ea typeface="メイリオ" panose="020B0604030504040204" pitchFamily="50" charset="-128"/>
              </a:rPr>
              <a:t>さてい</a:t>
            </a:r>
            <a:r>
              <a:rPr kumimoji="1" lang="en-US" altLang="ja-JP" sz="1050" b="1" dirty="0">
                <a:latin typeface="メイリオ" panose="020B0604030504040204" pitchFamily="50" charset="-128"/>
                <a:ea typeface="メイリオ" panose="020B0604030504040204" pitchFamily="50" charset="-128"/>
              </a:rPr>
              <a:t>〕</a:t>
            </a:r>
            <a:endParaRPr kumimoji="1" lang="ja-JP" altLang="en-US" sz="1050" b="1" dirty="0">
              <a:latin typeface="メイリオ" panose="020B0604030504040204" pitchFamily="50" charset="-128"/>
              <a:ea typeface="メイリオ" panose="020B0604030504040204" pitchFamily="50" charset="-128"/>
            </a:endParaRPr>
          </a:p>
          <a:p>
            <a:pPr>
              <a:lnSpc>
                <a:spcPts val="1600"/>
              </a:lnSpc>
            </a:pPr>
            <a:r>
              <a:rPr kumimoji="1" lang="ja-JP" altLang="en-US" sz="1050" dirty="0">
                <a:latin typeface="メイリオ" panose="020B0604030504040204" pitchFamily="50" charset="-128"/>
                <a:ea typeface="メイリオ" panose="020B0604030504040204" pitchFamily="50" charset="-128"/>
              </a:rPr>
              <a:t>海の底が主に砂のところ。浅いところには魚のえさ場や隠れ家となるアマモという海草が育つことがあります。</a:t>
            </a:r>
          </a:p>
          <a:p>
            <a:pPr>
              <a:lnSpc>
                <a:spcPts val="1600"/>
              </a:lnSpc>
            </a:pPr>
            <a:r>
              <a:rPr kumimoji="1" lang="ja-JP" altLang="en-US" sz="1050" b="1" dirty="0">
                <a:latin typeface="メイリオ" panose="020B0604030504040204" pitchFamily="50" charset="-128"/>
                <a:ea typeface="メイリオ" panose="020B0604030504040204" pitchFamily="50" charset="-128"/>
              </a:rPr>
              <a:t>■岩礁　</a:t>
            </a:r>
            <a:r>
              <a:rPr kumimoji="1" lang="en-US" altLang="ja-JP" sz="1050" b="1" dirty="0">
                <a:latin typeface="メイリオ" panose="020B0604030504040204" pitchFamily="50" charset="-128"/>
                <a:ea typeface="メイリオ" panose="020B0604030504040204" pitchFamily="50" charset="-128"/>
              </a:rPr>
              <a:t>〔</a:t>
            </a:r>
            <a:r>
              <a:rPr kumimoji="1" lang="ja-JP" altLang="en-US" sz="1050" b="1" dirty="0">
                <a:latin typeface="メイリオ" panose="020B0604030504040204" pitchFamily="50" charset="-128"/>
                <a:ea typeface="メイリオ" panose="020B0604030504040204" pitchFamily="50" charset="-128"/>
              </a:rPr>
              <a:t>がんしょう</a:t>
            </a:r>
            <a:r>
              <a:rPr kumimoji="1" lang="en-US" altLang="ja-JP" sz="1050" b="1" dirty="0">
                <a:latin typeface="メイリオ" panose="020B0604030504040204" pitchFamily="50" charset="-128"/>
                <a:ea typeface="メイリオ" panose="020B0604030504040204" pitchFamily="50" charset="-128"/>
              </a:rPr>
              <a:t>〕</a:t>
            </a:r>
            <a:endParaRPr kumimoji="1" lang="ja-JP" altLang="en-US" sz="1050" b="1" dirty="0">
              <a:latin typeface="メイリオ" panose="020B0604030504040204" pitchFamily="50" charset="-128"/>
              <a:ea typeface="メイリオ" panose="020B0604030504040204" pitchFamily="50" charset="-128"/>
            </a:endParaRPr>
          </a:p>
          <a:p>
            <a:pPr>
              <a:lnSpc>
                <a:spcPts val="1600"/>
              </a:lnSpc>
            </a:pPr>
            <a:r>
              <a:rPr kumimoji="1" lang="ja-JP" altLang="en-US" sz="1050" dirty="0">
                <a:latin typeface="メイリオ" panose="020B0604030504040204" pitchFamily="50" charset="-128"/>
                <a:ea typeface="メイリオ" panose="020B0604030504040204" pitchFamily="50" charset="-128"/>
              </a:rPr>
              <a:t>海の底が主に岩場のところ。水の流れは速く水深は深い。岩のすきまを隠れ家とする魚などがすんでいます。</a:t>
            </a:r>
          </a:p>
          <a:p>
            <a:pPr>
              <a:lnSpc>
                <a:spcPts val="1600"/>
              </a:lnSpc>
            </a:pPr>
            <a:r>
              <a:rPr kumimoji="1" lang="ja-JP" altLang="en-US" sz="1050" b="1" dirty="0">
                <a:latin typeface="メイリオ" panose="020B0604030504040204" pitchFamily="50" charset="-128"/>
                <a:ea typeface="メイリオ" panose="020B0604030504040204" pitchFamily="50" charset="-128"/>
              </a:rPr>
              <a:t>■養殖場　</a:t>
            </a:r>
            <a:r>
              <a:rPr kumimoji="1" lang="en-US" altLang="ja-JP" sz="1050" b="1" dirty="0">
                <a:latin typeface="メイリオ" panose="020B0604030504040204" pitchFamily="50" charset="-128"/>
                <a:ea typeface="メイリオ" panose="020B0604030504040204" pitchFamily="50" charset="-128"/>
              </a:rPr>
              <a:t>〔</a:t>
            </a:r>
            <a:r>
              <a:rPr kumimoji="1" lang="ja-JP" altLang="en-US" sz="1050" b="1" dirty="0">
                <a:latin typeface="メイリオ" panose="020B0604030504040204" pitchFamily="50" charset="-128"/>
                <a:ea typeface="メイリオ" panose="020B0604030504040204" pitchFamily="50" charset="-128"/>
              </a:rPr>
              <a:t>ようしょくじょう</a:t>
            </a:r>
            <a:r>
              <a:rPr kumimoji="1" lang="en-US" altLang="ja-JP" sz="1050" b="1" dirty="0">
                <a:latin typeface="メイリオ" panose="020B0604030504040204" pitchFamily="50" charset="-128"/>
                <a:ea typeface="メイリオ" panose="020B0604030504040204" pitchFamily="50" charset="-128"/>
              </a:rPr>
              <a:t>〕</a:t>
            </a:r>
            <a:endParaRPr kumimoji="1" lang="ja-JP" altLang="en-US" sz="1050" b="1" dirty="0">
              <a:latin typeface="メイリオ" panose="020B0604030504040204" pitchFamily="50" charset="-128"/>
              <a:ea typeface="メイリオ" panose="020B0604030504040204" pitchFamily="50" charset="-128"/>
            </a:endParaRPr>
          </a:p>
          <a:p>
            <a:pPr>
              <a:lnSpc>
                <a:spcPts val="1600"/>
              </a:lnSpc>
            </a:pPr>
            <a:r>
              <a:rPr kumimoji="1" lang="ja-JP" altLang="en-US" sz="1050" dirty="0">
                <a:latin typeface="メイリオ" panose="020B0604030504040204" pitchFamily="50" charset="-128"/>
                <a:ea typeface="メイリオ" panose="020B0604030504040204" pitchFamily="50" charset="-128"/>
              </a:rPr>
              <a:t>海面に網やロープ、いかだなどを浮かべて養殖を行っているところです。</a:t>
            </a:r>
          </a:p>
          <a:p>
            <a:endParaRPr kumimoji="1" lang="ja-JP" altLang="en-US" sz="1050" dirty="0">
              <a:latin typeface="メイリオ" panose="020B0604030504040204" pitchFamily="50" charset="-128"/>
              <a:ea typeface="メイリオ" panose="020B0604030504040204" pitchFamily="50" charset="-128"/>
            </a:endParaRPr>
          </a:p>
          <a:p>
            <a:endParaRPr kumimoji="1" lang="ja-JP" altLang="en-US" sz="1100" dirty="0"/>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19</a:t>
            </a:fld>
            <a:endParaRPr kumimoji="1" lang="ja-JP" altLang="en-US" dirty="0"/>
          </a:p>
        </p:txBody>
      </p:sp>
    </p:spTree>
    <p:extLst>
      <p:ext uri="{BB962C8B-B14F-4D97-AF65-F5344CB8AC3E}">
        <p14:creationId xmlns:p14="http://schemas.microsoft.com/office/powerpoint/2010/main" val="1370877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p:txBody>
          <a:bodyPr/>
          <a:lstStyle/>
          <a:p>
            <a:pPr>
              <a:lnSpc>
                <a:spcPts val="1600"/>
              </a:lnSpc>
            </a:pPr>
            <a:r>
              <a:rPr lang="ja-JP" altLang="en-US" sz="1050" dirty="0">
                <a:latin typeface="メイリオ" panose="020B0604030504040204" pitchFamily="50" charset="-128"/>
                <a:ea typeface="メイリオ" panose="020B0604030504040204" pitchFamily="50" charset="-128"/>
              </a:rPr>
              <a:t>大阪を示す「なにわ」の語源については、魚に起源をもつ魚場</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なにわ</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＝魚庭が語源であり「茅渟（ちぬ）の海」とともに、大阪府沿岸海域が魚介類の豊富な海であったことに由来するという説があります。</a:t>
            </a:r>
            <a:endParaRPr lang="en-US" altLang="ja-JP" sz="1050" dirty="0">
              <a:latin typeface="メイリオ" panose="020B0604030504040204" pitchFamily="50" charset="-128"/>
              <a:ea typeface="メイリオ" panose="020B0604030504040204" pitchFamily="50" charset="-128"/>
            </a:endParaRPr>
          </a:p>
          <a:p>
            <a:endParaRPr kumimoji="1" lang="en-US" altLang="ja-JP" sz="1050" dirty="0"/>
          </a:p>
          <a:p>
            <a:r>
              <a:rPr lang="ja-JP" altLang="en-US" sz="1050" dirty="0">
                <a:latin typeface="メイリオ" panose="020B0604030504040204" pitchFamily="50" charset="-128"/>
                <a:ea typeface="メイリオ" panose="020B0604030504040204" pitchFamily="50" charset="-128"/>
              </a:rPr>
              <a:t>（参考）</a:t>
            </a:r>
            <a:endParaRPr kumimoji="1"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◆大阪府水産課：</a:t>
            </a:r>
            <a:r>
              <a:rPr lang="ja-JP" altLang="en-US" sz="1050" i="0" dirty="0">
                <a:solidFill>
                  <a:srgbClr val="111111"/>
                </a:solidFill>
                <a:effectLst/>
                <a:latin typeface="Meiryo" panose="020B0604030504040204" pitchFamily="50" charset="-128"/>
                <a:ea typeface="Meiryo" panose="020B0604030504040204" pitchFamily="50" charset="-128"/>
              </a:rPr>
              <a:t>大阪の魚と漁業を</a:t>
            </a:r>
            <a:r>
              <a:rPr lang="en-US" altLang="ja-JP" sz="1050" i="0" dirty="0">
                <a:solidFill>
                  <a:srgbClr val="111111"/>
                </a:solidFill>
                <a:effectLst/>
                <a:latin typeface="Meiryo" panose="020B0604030504040204" pitchFamily="50" charset="-128"/>
                <a:ea typeface="Meiryo" panose="020B0604030504040204" pitchFamily="50" charset="-128"/>
              </a:rPr>
              <a:t>10</a:t>
            </a:r>
            <a:r>
              <a:rPr lang="ja-JP" altLang="en-US" sz="1050" i="0" dirty="0">
                <a:solidFill>
                  <a:srgbClr val="111111"/>
                </a:solidFill>
                <a:effectLst/>
                <a:latin typeface="Meiryo" panose="020B0604030504040204" pitchFamily="50" charset="-128"/>
                <a:ea typeface="Meiryo" panose="020B0604030504040204" pitchFamily="50" charset="-128"/>
              </a:rPr>
              <a:t>倍楽しむ本（第３版）パンフレット より</a:t>
            </a:r>
            <a:endParaRPr kumimoji="1" lang="en-US" altLang="ja-JP" sz="1050" dirty="0">
              <a:latin typeface="メイリオ" panose="020B0604030504040204" pitchFamily="50" charset="-128"/>
              <a:ea typeface="メイリオ" panose="020B0604030504040204" pitchFamily="50" charset="-128"/>
            </a:endParaRPr>
          </a:p>
          <a:p>
            <a:r>
              <a:rPr kumimoji="1" lang="en-US" altLang="ja-JP" sz="1050" dirty="0">
                <a:latin typeface="メイリオ" panose="020B0604030504040204" pitchFamily="50" charset="-128"/>
                <a:ea typeface="メイリオ" panose="020B0604030504040204" pitchFamily="50" charset="-128"/>
                <a:hlinkClick r:id="rId3"/>
              </a:rPr>
              <a:t>http://www.pref.osaka.lg.jp/suisan/pamphlet/index.html</a:t>
            </a:r>
            <a:endParaRPr kumimoji="1" lang="en-US" altLang="ja-JP" sz="105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2</a:t>
            </a:fld>
            <a:endParaRPr kumimoji="1" lang="ja-JP" altLang="en-US"/>
          </a:p>
        </p:txBody>
      </p:sp>
    </p:spTree>
    <p:extLst>
      <p:ext uri="{BB962C8B-B14F-4D97-AF65-F5344CB8AC3E}">
        <p14:creationId xmlns:p14="http://schemas.microsoft.com/office/powerpoint/2010/main" val="1752856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a:xfrm>
            <a:off x="709931" y="4925416"/>
            <a:ext cx="5679440" cy="4332884"/>
          </a:xfrm>
        </p:spPr>
        <p:txBody>
          <a:bodyPr/>
          <a:lstStyle/>
          <a:p>
            <a:pPr algn="just"/>
            <a:r>
              <a:rPr lang="ja-JP" altLang="en-US" sz="1050" b="1" kern="100" dirty="0">
                <a:latin typeface="メイリオ" panose="020B0604030504040204" pitchFamily="50" charset="-128"/>
                <a:ea typeface="メイリオ" panose="020B0604030504040204" pitchFamily="50" charset="-128"/>
                <a:cs typeface="Times New Roman" panose="02020603050405020304" pitchFamily="18" charset="0"/>
              </a:rPr>
              <a:t>◆いわししらす（カタクチシラス）</a:t>
            </a:r>
            <a:endParaRPr lang="en-US" altLang="ja-JP" sz="105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全長</a:t>
            </a:r>
            <a:r>
              <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rPr>
              <a:t>35mm</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以下のいわし類の子どもは「いわししらす」と呼ばれ、大阪で漁獲されるものはほとんどが「かたくちしらす」（カタクチイワシの子ども）です。春は湾外からやってきたもの、夏から秋には湾内で産卵されて育つものがいます。成長したカタクチイワシは、大阪府では主に養殖魚の餌として出荷されます。</a:t>
            </a:r>
          </a:p>
          <a:p>
            <a:pPr algn="just"/>
            <a:r>
              <a:rPr lang="ja-JP" altLang="en-US" sz="105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カタクチイワシ</a:t>
            </a: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片口鰯」と書き、下のアゴが上のアゴに比べて極端に短いためこのように呼ばれています。大阪湾で漁獲されるカタクチイワシは、太平洋で生まれた群（外海発生群）と大阪湾で生まれた群（大阪湾発生群）の２群があります。</a:t>
            </a:r>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◆マイワシ　</a:t>
            </a:r>
            <a:endParaRPr lang="en-US"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kumimoji="1" lang="ja-JP" altLang="en-US" sz="1050" dirty="0">
                <a:latin typeface="メイリオ" panose="020B0604030504040204" pitchFamily="50" charset="-128"/>
                <a:ea typeface="メイリオ" panose="020B0604030504040204" pitchFamily="50" charset="-128"/>
              </a:rPr>
              <a:t>弱りやすく鮮度落ちが早いため魚へんに弱いと書く「鰯」。大阪では新鮮なイワシが昔からよくとれたため「手々かむ鰯」（手をかむほど新鮮）と言って売り歩いたそうです。夏に脂がのるイワシは、梅や生姜と砂糖や醤油でやわらかく煮て骨ごと食べます。</a:t>
            </a:r>
          </a:p>
          <a:p>
            <a:pPr algn="just"/>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◆マアジ</a:t>
            </a:r>
            <a:endParaRPr lang="en-US"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050" dirty="0">
                <a:solidFill>
                  <a:srgbClr val="000000"/>
                </a:solidFill>
                <a:latin typeface="メイリオ" panose="020B0604030504040204" pitchFamily="50" charset="-128"/>
                <a:ea typeface="メイリオ" panose="020B0604030504040204" pitchFamily="50" charset="-128"/>
              </a:rPr>
              <a:t>「</a:t>
            </a:r>
            <a:r>
              <a:rPr lang="ja-JP" altLang="en-US" sz="1050" b="0" i="0" dirty="0">
                <a:solidFill>
                  <a:srgbClr val="000000"/>
                </a:solidFill>
                <a:effectLst/>
                <a:latin typeface="メイリオ" panose="020B0604030504040204" pitchFamily="50" charset="-128"/>
                <a:ea typeface="メイリオ" panose="020B0604030504040204" pitchFamily="50" charset="-128"/>
              </a:rPr>
              <a:t>ゼイゴ</a:t>
            </a:r>
            <a:r>
              <a:rPr lang="ja-JP" altLang="en-US" sz="1050" dirty="0">
                <a:solidFill>
                  <a:srgbClr val="000000"/>
                </a:solidFill>
                <a:latin typeface="メイリオ" panose="020B0604030504040204" pitchFamily="50" charset="-128"/>
                <a:ea typeface="メイリオ" panose="020B0604030504040204" pitchFamily="50" charset="-128"/>
              </a:rPr>
              <a:t>」</a:t>
            </a:r>
            <a:r>
              <a:rPr lang="ja-JP" altLang="en-US" sz="1050" b="0" i="0" dirty="0">
                <a:solidFill>
                  <a:srgbClr val="000000"/>
                </a:solidFill>
                <a:effectLst/>
                <a:latin typeface="メイリオ" panose="020B0604030504040204" pitchFamily="50" charset="-128"/>
                <a:ea typeface="メイリオ" panose="020B0604030504040204" pitchFamily="50" charset="-128"/>
              </a:rPr>
              <a:t>と呼ばれる堅いトゲのあるウロコが体側に並んでいるのがアジ類の特徴です。</a:t>
            </a:r>
            <a:endParaRPr lang="en-US" altLang="ja-JP" sz="1050" b="0" i="0" dirty="0">
              <a:solidFill>
                <a:srgbClr val="000000"/>
              </a:solidFill>
              <a:effectLst/>
              <a:latin typeface="メイリオ" panose="020B0604030504040204" pitchFamily="50" charset="-128"/>
              <a:ea typeface="メイリオ" panose="020B0604030504040204" pitchFamily="50" charset="-128"/>
            </a:endParaRPr>
          </a:p>
          <a:p>
            <a:pPr algn="l"/>
            <a:r>
              <a:rPr lang="ja-JP" altLang="en-US" sz="1050" b="0" i="0" dirty="0">
                <a:solidFill>
                  <a:srgbClr val="000000"/>
                </a:solidFill>
                <a:effectLst/>
                <a:latin typeface="メイリオ" panose="020B0604030504040204" pitchFamily="50" charset="-128"/>
                <a:ea typeface="メイリオ" panose="020B0604030504040204" pitchFamily="50" charset="-128"/>
              </a:rPr>
              <a:t>大阪湾へは、太平洋で生まれた稚魚が餌を求めて来遊してきます。これらの稚魚は水温が低くなる初冬まで大阪湾で成長し、その後太平洋に帰っていきます。</a:t>
            </a:r>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◆マルアジ</a:t>
            </a:r>
            <a:endParaRPr lang="en-US"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大阪湾で漁獲されるアジは、「マアジ」と「マルアジ」の</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2</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種類あります。見た目はそっくりですが、マルアジはムロアジ属でその名の通り断面の丸さが特徴です。</a:t>
            </a:r>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◆コノシロ</a:t>
            </a:r>
            <a:endParaRPr lang="en-US"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大阪湾で多く漁獲されている魚のひとつで、体は平たく、背びれの後端が長く延びているのが特徴です。一生涯大阪湾で生活します。酢じめなどで食べます。</a:t>
            </a:r>
            <a:endParaRPr kumimoji="1" lang="ja-JP" altLang="en-US" sz="105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20</a:t>
            </a:fld>
            <a:endParaRPr kumimoji="1" lang="ja-JP" altLang="en-US"/>
          </a:p>
        </p:txBody>
      </p:sp>
    </p:spTree>
    <p:extLst>
      <p:ext uri="{BB962C8B-B14F-4D97-AF65-F5344CB8AC3E}">
        <p14:creationId xmlns:p14="http://schemas.microsoft.com/office/powerpoint/2010/main" val="1231115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a:xfrm>
            <a:off x="473149" y="4925416"/>
            <a:ext cx="6193464" cy="5088534"/>
          </a:xfrm>
        </p:spPr>
        <p:txBody>
          <a:bodyPr/>
          <a:lstStyle/>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＜淀川河口＞</a:t>
            </a:r>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◆ヤマトシジミ</a:t>
            </a:r>
            <a:endParaRPr lang="en-US"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古くから肝臓に良い食品として知られています。淀川河口域の干潟などに多く生息しています。</a:t>
            </a:r>
            <a:endPar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味噌汁や吸物などにされます。</a:t>
            </a:r>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◆マハゼ</a:t>
            </a:r>
            <a:endParaRPr lang="en-US"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河川の汽水域や内湾に生息し、淡水域にも侵入します。雑食性で小動物から藻類まで食べます。</a:t>
            </a:r>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産卵期には、内湾や汽水域</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の海底</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にオスが細長い穴を掘り、雌はその壁面に産卵します。</a:t>
            </a:r>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卵のふ化まではオスが保護します。</a:t>
            </a:r>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◆ニホンウナギ</a:t>
            </a:r>
            <a:endParaRPr lang="en-US"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西マリアナ海嶺で産卵・孵化し、レプトケファルス（透明な柳の葉のような形の幼生）として海流に乗り、日本沿岸にやってくる頃には細長いシラスウナギへと成長し、大阪湾の河口域で冬から春頃見つかります。</a:t>
            </a:r>
            <a:endPar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＜汽水～沿岸域＞</a:t>
            </a:r>
            <a:endPar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b="1" kern="100" dirty="0">
                <a:latin typeface="メイリオ" panose="020B0604030504040204" pitchFamily="50" charset="-128"/>
                <a:ea typeface="メイリオ" panose="020B0604030504040204" pitchFamily="50" charset="-128"/>
                <a:cs typeface="Times New Roman" panose="02020603050405020304" pitchFamily="18" charset="0"/>
              </a:rPr>
              <a:t>◆クロダイ（ちぬ）</a:t>
            </a:r>
            <a:endParaRPr lang="en-US" altLang="ja-JP" sz="105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沿岸の浅いところや、海水と川の水が混ざる河口あたりを好み、一生を大阪湾ですごします。</a:t>
            </a:r>
          </a:p>
          <a:p>
            <a:pPr algn="just"/>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生まれたときは全てオスで、その後オスになるものとメスになるものがいます。</a:t>
            </a:r>
          </a:p>
          <a:p>
            <a:pPr algn="just"/>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刺身や塩焼き、ムニエルなどで食べるとおいしいです。</a:t>
            </a:r>
          </a:p>
          <a:p>
            <a:pPr algn="just"/>
            <a:r>
              <a:rPr lang="ja-JP" altLang="en-US" sz="1050" b="1" kern="100" dirty="0">
                <a:latin typeface="メイリオ" panose="020B0604030504040204" pitchFamily="50" charset="-128"/>
                <a:ea typeface="メイリオ" panose="020B0604030504040204" pitchFamily="50" charset="-128"/>
                <a:cs typeface="Times New Roman" panose="02020603050405020304" pitchFamily="18" charset="0"/>
              </a:rPr>
              <a:t>◆スズキ</a:t>
            </a:r>
            <a:endParaRPr lang="en-US" altLang="ja-JP" sz="105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大きいものは最大</a:t>
            </a:r>
            <a:r>
              <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rPr>
              <a:t>1</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ｍ近くまで育ちます。大きくなるにつれてセイゴ、ハネ、スズキと名前がかわる出世魚です。夏、子どもの頃は淀川や大和川などの河口で暮らし、秋ごろ深いところへ移動します。塩焼きや、洗いという薄く切って氷水であらう刺身で食べるとおいしいです。</a:t>
            </a:r>
          </a:p>
          <a:p>
            <a:pPr algn="just"/>
            <a:r>
              <a:rPr lang="ja-JP" altLang="en-US" sz="1050" b="1" kern="100" dirty="0">
                <a:latin typeface="メイリオ" panose="020B0604030504040204" pitchFamily="50" charset="-128"/>
                <a:ea typeface="メイリオ" panose="020B0604030504040204" pitchFamily="50" charset="-128"/>
                <a:cs typeface="Times New Roman" panose="02020603050405020304" pitchFamily="18" charset="0"/>
              </a:rPr>
              <a:t>◆キチヌ　</a:t>
            </a:r>
            <a:endParaRPr lang="en-US" altLang="ja-JP" sz="105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大阪湾では、赤くないタイの仲間として、体色が黒っぽいクロダイと、体色が銀色で腹鰭と臀鰭、尾鰭の下部が黄色いキチヌの２種がいます。両種ともマダイに比べて口先がとがった顔つきをしています。</a:t>
            </a:r>
            <a:r>
              <a:rPr lang="ja-JP" altLang="en-US" sz="1050" b="0" i="0" dirty="0">
                <a:solidFill>
                  <a:srgbClr val="000000"/>
                </a:solidFill>
                <a:effectLst/>
                <a:latin typeface="メイリオ" panose="020B0604030504040204" pitchFamily="50" charset="-128"/>
                <a:ea typeface="メイリオ" panose="020B0604030504040204" pitchFamily="50" charset="-128"/>
              </a:rPr>
              <a:t>キチヌは、クロダイよりも塩分の低い河口域を好みます。産卵期は、９月から</a:t>
            </a:r>
            <a:r>
              <a:rPr lang="en-US" altLang="ja-JP" sz="1050" b="0" i="0" dirty="0">
                <a:solidFill>
                  <a:srgbClr val="000000"/>
                </a:solidFill>
                <a:effectLst/>
                <a:latin typeface="メイリオ" panose="020B0604030504040204" pitchFamily="50" charset="-128"/>
                <a:ea typeface="メイリオ" panose="020B0604030504040204" pitchFamily="50" charset="-128"/>
              </a:rPr>
              <a:t>11</a:t>
            </a:r>
            <a:r>
              <a:rPr lang="ja-JP" altLang="en-US" sz="1050" b="0" i="0" dirty="0">
                <a:solidFill>
                  <a:srgbClr val="000000"/>
                </a:solidFill>
                <a:effectLst/>
                <a:latin typeface="メイリオ" panose="020B0604030504040204" pitchFamily="50" charset="-128"/>
                <a:ea typeface="メイリオ" panose="020B0604030504040204" pitchFamily="50" charset="-128"/>
              </a:rPr>
              <a:t>月の秋季です。</a:t>
            </a:r>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b="1" kern="100" dirty="0">
                <a:latin typeface="メイリオ" panose="020B0604030504040204" pitchFamily="50" charset="-128"/>
                <a:ea typeface="メイリオ" panose="020B0604030504040204" pitchFamily="50" charset="-128"/>
                <a:cs typeface="Times New Roman" panose="02020603050405020304" pitchFamily="18" charset="0"/>
              </a:rPr>
              <a:t>◆ボラ</a:t>
            </a:r>
            <a:endParaRPr lang="en-US" altLang="ja-JP" sz="105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沿岸の浅い所に生息します。幼魚は河川で過ごします。雑食性で動物プランクトンや珪藻、付着藻類などを底泥ごと食べます。市内河川に広く分布し、水面をはねる姿を見かけることができます。</a:t>
            </a:r>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21</a:t>
            </a:fld>
            <a:endParaRPr kumimoji="1" lang="ja-JP" altLang="en-US"/>
          </a:p>
        </p:txBody>
      </p:sp>
    </p:spTree>
    <p:extLst>
      <p:ext uri="{BB962C8B-B14F-4D97-AF65-F5344CB8AC3E}">
        <p14:creationId xmlns:p14="http://schemas.microsoft.com/office/powerpoint/2010/main" val="3190962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a:xfrm>
            <a:off x="412556" y="4991217"/>
            <a:ext cx="6274187" cy="5192284"/>
          </a:xfrm>
        </p:spPr>
        <p:txBody>
          <a:bodyPr/>
          <a:lstStyle/>
          <a:p>
            <a:pPr algn="just">
              <a:lnSpc>
                <a:spcPts val="1200"/>
              </a:lnSpc>
            </a:pPr>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◆クマエビ</a:t>
            </a:r>
            <a:endParaRPr lang="en-US"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pP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触角に赤と白の縞模様があり、歩脚や腹脚が綺麗な紅白に見えるのでアシアカエビやアカアシエビとも呼ばれます。</a:t>
            </a:r>
          </a:p>
          <a:p>
            <a:pPr algn="just">
              <a:lnSpc>
                <a:spcPts val="1200"/>
              </a:lnSpc>
            </a:pPr>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◆ヨシエビ</a:t>
            </a:r>
            <a:endParaRPr lang="en-US"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pP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稚エビはヨシの生えている河口などで育ちます。最大で</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19</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㎝にもなります。体色は雌雄で異なり、メスは薄紫色、オスは薄いオレンジ色です。夏から秋にかけて多く漁獲されます。</a:t>
            </a:r>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pPr>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◆サルエビ</a:t>
            </a:r>
            <a:endParaRPr lang="en-US"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pP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比較的小型で体長</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10cm</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くらい。大阪では大きいものを「とびあら」、小さいものを「じゃこ」といい「じゃここうこ」</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サルエビとナスや大根の古漬けを炊く）などの郷土料理にも使います。</a:t>
            </a:r>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pPr>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◆マアナゴ</a:t>
            </a:r>
            <a:endParaRPr lang="en-US"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nSpc>
                <a:spcPts val="1200"/>
              </a:lnSpc>
            </a:pPr>
            <a:r>
              <a:rPr lang="ja-JP" altLang="en-US" sz="1050" dirty="0">
                <a:latin typeface="メイリオ" panose="020B0604030504040204" pitchFamily="50" charset="-128"/>
                <a:ea typeface="メイリオ" panose="020B0604030504040204" pitchFamily="50" charset="-128"/>
              </a:rPr>
              <a:t>海底にすんでいます。夜行性で魚やエビを好んで食べ、昼間は穴や砂泥中にひそんでいます。天ぷらにねぎ醤油、蒲焼などで食べるとおいしいです。</a:t>
            </a:r>
          </a:p>
          <a:p>
            <a:pPr marL="0" marR="0" lvl="0" indent="0" algn="just" defTabSz="914400" rtl="0" eaLnBrk="1" fontAlgn="auto" latinLnBrk="0" hangingPunct="1">
              <a:lnSpc>
                <a:spcPts val="1200"/>
              </a:lnSpc>
              <a:spcBef>
                <a:spcPts val="0"/>
              </a:spcBef>
              <a:spcAft>
                <a:spcPts val="0"/>
              </a:spcAft>
              <a:buClrTx/>
              <a:buSzTx/>
              <a:buFontTx/>
              <a:buNone/>
              <a:tabLst/>
              <a:defRPr/>
            </a:pPr>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◆シャコ</a:t>
            </a:r>
            <a:endParaRPr lang="en-US"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pP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水深</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10</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ｍから</a:t>
            </a:r>
            <a:r>
              <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rPr>
              <a:t>20</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ｍの泥の海底に穴</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を掘ってす</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んでいます。特に卵巣が成熟する</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4</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月から</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5</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月頃が一番美味といわれます。</a:t>
            </a:r>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pPr>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◆ガザミ（わたりがに）</a:t>
            </a:r>
            <a:endParaRPr lang="en-US"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pP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古くから親しまれる、岸和田の秋の風物詩として、祭りの時期に欠かせないご馳走。海を泳ぎ渡り、生息場所を大きく移動させることから「わたりがに」とも呼ばれます。</a:t>
            </a:r>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pPr>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◆ミヤコボラ（沖さざえ）</a:t>
            </a:r>
            <a:endParaRPr lang="en-US"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pP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殻長</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7cm</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前後。大阪湾から紀伊半島、瀬戸内海に多い貝。煮つけなどに使われます。</a:t>
            </a:r>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pPr>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◆マコガレイ</a:t>
            </a:r>
            <a:endParaRPr lang="en-US"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pP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ふ化直後の仔魚は体の両側に眼があり、成長すると頭がねじれ始め左眼が体の右側に移動します。体長</a:t>
            </a:r>
            <a:r>
              <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rPr>
              <a:t>45cm</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、大きいものでは</a:t>
            </a:r>
            <a:r>
              <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rPr>
              <a:t>50cm</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を超えます。</a:t>
            </a:r>
            <a:endPar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pPr>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◆イヌノシタ（あかした）</a:t>
            </a:r>
            <a:endParaRPr lang="en-US"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nSpc>
                <a:spcPts val="1200"/>
              </a:lnSpc>
            </a:pPr>
            <a:r>
              <a:rPr lang="ja-JP" altLang="en-US" sz="1050" dirty="0">
                <a:latin typeface="メイリオ" panose="020B0604030504040204" pitchFamily="50" charset="-128"/>
                <a:ea typeface="メイリオ" panose="020B0604030504040204" pitchFamily="50" charset="-128"/>
              </a:rPr>
              <a:t>海底にすんでおり、見た目がひらべったく「舌」に似ています。あっさりとした白身で、皮も食べられます。煮付けや唐揚げ、刺身がおいしく、フランス料理で有名なムニエルにもなります。名前に注意が必要で、大阪では</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あかした</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、アカシタビラメを</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あおした</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と呼んでいます。</a:t>
            </a:r>
            <a:endParaRPr lang="en-US" altLang="ja-JP" sz="1050" dirty="0">
              <a:latin typeface="メイリオ" panose="020B0604030504040204" pitchFamily="50" charset="-128"/>
              <a:ea typeface="メイリオ" panose="020B0604030504040204" pitchFamily="50" charset="-128"/>
            </a:endParaRPr>
          </a:p>
          <a:p>
            <a:pPr marL="0" marR="0" lvl="0" indent="0" algn="just" defTabSz="914400" rtl="0" eaLnBrk="1" fontAlgn="auto" latinLnBrk="0" hangingPunct="1">
              <a:lnSpc>
                <a:spcPts val="1200"/>
              </a:lnSpc>
              <a:spcBef>
                <a:spcPts val="0"/>
              </a:spcBef>
              <a:spcAft>
                <a:spcPts val="0"/>
              </a:spcAft>
              <a:buClrTx/>
              <a:buSzTx/>
              <a:buFontTx/>
              <a:buNone/>
              <a:tabLst/>
              <a:defRPr/>
            </a:pPr>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◆アカガイ</a:t>
            </a:r>
            <a:endParaRPr lang="en-US"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pP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アカガイ（赤貝）は大きさが殻長</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10</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12cm</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程になる二枚貝。アカガイは真っ赤な血とオレンジの肉をもつので、その名があります。</a:t>
            </a:r>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pPr>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◆トリガイ</a:t>
            </a:r>
            <a:endParaRPr lang="en-US"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pP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トリガイは殻長</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6</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10cm</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程で殻幅がふっくらとした二枚貝。寿司ネタや刺身で美味です。</a:t>
            </a:r>
            <a:endParaRPr kumimoji="1" lang="ja-JP" altLang="en-US" sz="1050" dirty="0"/>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22</a:t>
            </a:fld>
            <a:endParaRPr kumimoji="1" lang="ja-JP" altLang="en-US" dirty="0"/>
          </a:p>
        </p:txBody>
      </p:sp>
    </p:spTree>
    <p:extLst>
      <p:ext uri="{BB962C8B-B14F-4D97-AF65-F5344CB8AC3E}">
        <p14:creationId xmlns:p14="http://schemas.microsoft.com/office/powerpoint/2010/main" val="1649167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a:xfrm>
            <a:off x="381000" y="4911240"/>
            <a:ext cx="6343650" cy="5115410"/>
          </a:xfrm>
        </p:spPr>
        <p:txBody>
          <a:bodyPr/>
          <a:lstStyle/>
          <a:p>
            <a:pPr algn="just"/>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◆サワラ</a:t>
            </a:r>
          </a:p>
          <a:p>
            <a:r>
              <a:rPr kumimoji="1" lang="ja-JP" altLang="en-US" sz="1050" dirty="0">
                <a:latin typeface="メイリオ" panose="020B0604030504040204" pitchFamily="50" charset="-128"/>
                <a:ea typeface="メイリオ" panose="020B0604030504040204" pitchFamily="50" charset="-128"/>
              </a:rPr>
              <a:t>春に産卵のため南から大阪湾にやってきて、イワシやアジなどをたくさん食べて大きくなります。秋は越冬のため大阪湾から南へむかいます。身がやわらかいため、みそ漬けや塩焼きにするほか、新鮮なものは刺身を軽くあぶって食べるとおいしいです。</a:t>
            </a:r>
            <a:endParaRPr kumimoji="1" lang="en-US" altLang="ja-JP" sz="1050" dirty="0">
              <a:latin typeface="メイリオ" panose="020B0604030504040204" pitchFamily="50" charset="-128"/>
              <a:ea typeface="メイリオ" panose="020B0604030504040204" pitchFamily="50" charset="-128"/>
            </a:endParaRPr>
          </a:p>
          <a:p>
            <a:pPr algn="just"/>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◆ブリ</a:t>
            </a: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大きさによって呼び方がかわる出世魚です。全長</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1m</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ほどになります。上顎後端の上角が角ばっているのが特徴です。</a:t>
            </a:r>
          </a:p>
          <a:p>
            <a:pPr algn="just"/>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◆マサバ</a:t>
            </a: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脂質の含有量が多く、</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DHA</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EPA</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が</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豊富です</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。体側の青緑色を呈する背側に虫食い状の斑紋があることが特徴的です。</a:t>
            </a:r>
          </a:p>
          <a:p>
            <a:pPr algn="just"/>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◆マナガツオ</a:t>
            </a: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西日本で多く漁獲されます。瀬戸内海には</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6</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月の梅雨頃から産卵のため外洋から入ってきて産卵後、秋口の</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9</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月にはまた外洋に戻っていきます。体に対して頭が小さく、それに合わせて目や口も小</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さくなっています</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a:t>
            </a:r>
          </a:p>
          <a:p>
            <a:pPr algn="just"/>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◆タチウオ</a:t>
            </a: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体が偏平で細長く、銀白色に光っていることから「太刀魚」の名前が付けられています。春、紀伊水道から友ヶ島水道を通って湾内 に入り、冬になると再び南の海へ移動します。通常、海底に群れていますが、朝夕には水面に浮上して通りかかる魚を下からかみつき食べます。</a:t>
            </a:r>
          </a:p>
          <a:p>
            <a:pPr algn="just"/>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◆イボダイ</a:t>
            </a: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体表は銀白色で、漁獲されると体表から多量の粘液を出します。ウロコはとてもはがれやすく、市場に並んでいるものはほとんどウロコが付いていない状態で、体側には木の葉の葉脈の様に筋節が現れています。</a:t>
            </a:r>
          </a:p>
          <a:p>
            <a:pPr algn="just"/>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◆イカナゴ／イカナゴシラス（稚魚）</a:t>
            </a: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大阪湾の春の風物詩といえばイカナゴ漁。じつは</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1</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年の半分近くを寝て過ごすという変わった習性を持つ魚です。もともと寒い北の海の魚で、お正月前後が産卵期です。卵は明石海峡や紀淡海峡近くの海底の砂つぶに産み付けられます。卵は</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10</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日ほどでふ化し、海中に出た稚魚は、海流にのって湾内に広がり、餌（海中のプランクトン）を食べながらぐんぐん大きくなります。</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2</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月下旬から</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3</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月初めになると、体長</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3cm</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程に成長して、漁獲され始めます。これが、新仔（しんこ）とよばれ、生のものが「くぎ煮」用として店頭に並ぶようになります。地元の郷土料理である醤油と砂糖で甘辛く炊いた「くぎ煮」や、湯引きした「釜揚げ」、干した「かなぎちりめん」として珍重されています。</a:t>
            </a:r>
            <a:endParaRPr kumimoji="1" lang="ja-JP" altLang="en-US" sz="1050" dirty="0"/>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23</a:t>
            </a:fld>
            <a:endParaRPr kumimoji="1" lang="ja-JP" altLang="en-US" dirty="0"/>
          </a:p>
        </p:txBody>
      </p:sp>
    </p:spTree>
    <p:extLst>
      <p:ext uri="{BB962C8B-B14F-4D97-AF65-F5344CB8AC3E}">
        <p14:creationId xmlns:p14="http://schemas.microsoft.com/office/powerpoint/2010/main" val="3536315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a:xfrm>
            <a:off x="304801" y="4925416"/>
            <a:ext cx="6445250" cy="5037291"/>
          </a:xfrm>
        </p:spPr>
        <p:txBody>
          <a:bodyPr/>
          <a:lstStyle/>
          <a:p>
            <a:pPr algn="just"/>
            <a:r>
              <a:rPr lang="ja-JP" altLang="en-US" sz="1050" b="1" kern="100" dirty="0">
                <a:latin typeface="メイリオ" panose="020B0604030504040204" pitchFamily="50" charset="-128"/>
                <a:ea typeface="メイリオ" panose="020B0604030504040204" pitchFamily="50" charset="-128"/>
                <a:cs typeface="Times New Roman" panose="02020603050405020304" pitchFamily="18" charset="0"/>
              </a:rPr>
              <a:t>◆カワハギ</a:t>
            </a:r>
          </a:p>
          <a:p>
            <a:pPr algn="just"/>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体表は非常にざらざらした皮で覆われ、どこかに切り込みを入れれば、そこから手で簡単に全体の皮をはぐことができます。</a:t>
            </a:r>
          </a:p>
          <a:p>
            <a:pPr algn="just"/>
            <a:r>
              <a:rPr lang="ja-JP" altLang="en-US" sz="1050" b="1" kern="100" dirty="0">
                <a:latin typeface="メイリオ" panose="020B0604030504040204" pitchFamily="50" charset="-128"/>
                <a:ea typeface="メイリオ" panose="020B0604030504040204" pitchFamily="50" charset="-128"/>
                <a:cs typeface="Times New Roman" panose="02020603050405020304" pitchFamily="18" charset="0"/>
              </a:rPr>
              <a:t>◆ウマヅラハギ</a:t>
            </a:r>
          </a:p>
          <a:p>
            <a:pPr algn="just"/>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横から見るとひし形、正面や真上から見ると極端に側扁。頭部にあるツノのようなものは背びれが変化したものです。</a:t>
            </a:r>
          </a:p>
          <a:p>
            <a:pPr algn="just"/>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◆シログチ</a:t>
            </a: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銀白色で釣り上げると浮き袋でグーグーと鳴いて愚痴をこぼすのでシログチといいます。</a:t>
            </a:r>
          </a:p>
          <a:p>
            <a:pPr algn="just"/>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◆アカエイ</a:t>
            </a: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尾はムチのようになっており、そこに毒をもった大きなトゲがあります。</a:t>
            </a:r>
          </a:p>
          <a:p>
            <a:pPr algn="just"/>
            <a:r>
              <a:rPr lang="ja-JP" altLang="en-US" sz="1050" b="1" kern="100" dirty="0">
                <a:latin typeface="メイリオ" panose="020B0604030504040204" pitchFamily="50" charset="-128"/>
                <a:ea typeface="メイリオ" panose="020B0604030504040204" pitchFamily="50" charset="-128"/>
                <a:cs typeface="Times New Roman" panose="02020603050405020304" pitchFamily="18" charset="0"/>
              </a:rPr>
              <a:t>◆シロザメ</a:t>
            </a:r>
          </a:p>
          <a:p>
            <a:pPr algn="just"/>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「ふかの湯引き」で辛子酢みそで食べます。</a:t>
            </a:r>
          </a:p>
          <a:p>
            <a:pPr algn="just"/>
            <a:r>
              <a:rPr lang="ja-JP" altLang="en-US" sz="1050" b="1" kern="100" dirty="0">
                <a:latin typeface="メイリオ" panose="020B0604030504040204" pitchFamily="50" charset="-128"/>
                <a:ea typeface="メイリオ" panose="020B0604030504040204" pitchFamily="50" charset="-128"/>
                <a:cs typeface="Times New Roman" panose="02020603050405020304" pitchFamily="18" charset="0"/>
              </a:rPr>
              <a:t>◆コウイカ</a:t>
            </a:r>
            <a:endParaRPr lang="en-US" altLang="ja-JP" sz="105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背中に大きな甲（貝殻）をもちます。マイカ、ハリイカ、スミイカとも呼ばれます。旬は冬～春とされますが、刺身、天ぷら、煮物など年中何に使ってもおいしいです。</a:t>
            </a:r>
            <a:endParaRPr lang="en-US" altLang="ja-JP" sz="105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b="1" kern="100" dirty="0">
                <a:latin typeface="メイリオ" panose="020B0604030504040204" pitchFamily="50" charset="-128"/>
                <a:ea typeface="メイリオ" panose="020B0604030504040204" pitchFamily="50" charset="-128"/>
                <a:cs typeface="Times New Roman" panose="02020603050405020304" pitchFamily="18" charset="0"/>
              </a:rPr>
              <a:t>◆アオリイカ</a:t>
            </a:r>
          </a:p>
          <a:p>
            <a:pPr algn="just"/>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アオリイカは沿岸で獲れるイカの中では大型になる種で、大きいものだと胴の長さが</a:t>
            </a:r>
            <a:r>
              <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rPr>
              <a:t>50㎝</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を超え、重量が</a:t>
            </a:r>
            <a:r>
              <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rPr>
              <a:t>5kg</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にもなります。</a:t>
            </a:r>
            <a:endPar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◆トラフグ</a:t>
            </a: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潮通しのよい湾口部の海底で産卵し、その稚魚は一定期間を内湾で過ごした後、主に東シナ海へ回遊する。漁獲量が減少しており、増やす試みが行われています。</a:t>
            </a:r>
          </a:p>
          <a:p>
            <a:pPr algn="just"/>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◆メイタガレイ</a:t>
            </a: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目と目の間にトゲがあり、さわると痛いので「メイタ</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ガレイと呼ばれています。</a:t>
            </a:r>
          </a:p>
          <a:p>
            <a:pPr algn="just"/>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◆ヒラメ</a:t>
            </a: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魚食性で大型になり希に</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80cm</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を越えるものもいます。美味な魚で、刺身、寿司ネタにも</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なります</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。栽培漁業対象種として種苗放流が行われるようになり、漁獲は増加傾向に</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あり</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ます。</a:t>
            </a:r>
          </a:p>
          <a:p>
            <a:pPr algn="just"/>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◆マダコ　</a:t>
            </a:r>
          </a:p>
          <a:p>
            <a:r>
              <a:rPr lang="ja-JP" altLang="en-US" sz="1050" dirty="0">
                <a:latin typeface="メイリオ" panose="020B0604030504040204" pitchFamily="50" charset="-128"/>
                <a:ea typeface="メイリオ" panose="020B0604030504040204" pitchFamily="50" charset="-128"/>
              </a:rPr>
              <a:t>和泉市の池上曽根遺跡からは</a:t>
            </a:r>
            <a:r>
              <a:rPr lang="en-US" altLang="ja-JP" sz="1050" dirty="0">
                <a:latin typeface="メイリオ" panose="020B0604030504040204" pitchFamily="50" charset="-128"/>
                <a:ea typeface="メイリオ" panose="020B0604030504040204" pitchFamily="50" charset="-128"/>
              </a:rPr>
              <a:t>2300</a:t>
            </a:r>
            <a:r>
              <a:rPr lang="ja-JP" altLang="en-US" sz="1050" dirty="0">
                <a:latin typeface="メイリオ" panose="020B0604030504040204" pitchFamily="50" charset="-128"/>
                <a:ea typeface="メイリオ" panose="020B0604030504040204" pitchFamily="50" charset="-128"/>
              </a:rPr>
              <a:t>年前の弥生時代のいいだこつぼが発掘されています。大阪人ははるか昔から、たこが隠れ家に潜む性質を利用した漁業をしていたようです。関西では、赤ちゃんの生後</a:t>
            </a:r>
            <a:r>
              <a:rPr lang="en-US" altLang="ja-JP" sz="1050" dirty="0">
                <a:latin typeface="メイリオ" panose="020B0604030504040204" pitchFamily="50" charset="-128"/>
                <a:ea typeface="メイリオ" panose="020B0604030504040204" pitchFamily="50" charset="-128"/>
              </a:rPr>
              <a:t>100</a:t>
            </a:r>
            <a:r>
              <a:rPr lang="ja-JP" altLang="en-US" sz="1050" dirty="0">
                <a:latin typeface="メイリオ" panose="020B0604030504040204" pitchFamily="50" charset="-128"/>
                <a:ea typeface="メイリオ" panose="020B0604030504040204" pitchFamily="50" charset="-128"/>
              </a:rPr>
              <a:t>日を祝うお食い初めや、</a:t>
            </a:r>
            <a:r>
              <a:rPr lang="en-US" altLang="ja-JP" sz="1050" dirty="0">
                <a:latin typeface="メイリオ" panose="020B0604030504040204" pitchFamily="50" charset="-128"/>
                <a:ea typeface="メイリオ" panose="020B0604030504040204" pitchFamily="50" charset="-128"/>
              </a:rPr>
              <a:t>7</a:t>
            </a:r>
            <a:r>
              <a:rPr lang="ja-JP" altLang="en-US" sz="1050" dirty="0">
                <a:latin typeface="メイリオ" panose="020B0604030504040204" pitchFamily="50" charset="-128"/>
                <a:ea typeface="メイリオ" panose="020B0604030504040204" pitchFamily="50" charset="-128"/>
              </a:rPr>
              <a:t>月上旬の半夏生（はんげしょう）にたこを食べる風習があります。</a:t>
            </a:r>
            <a:endParaRPr lang="en-US" altLang="ja-JP" sz="105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24</a:t>
            </a:fld>
            <a:endParaRPr kumimoji="1" lang="ja-JP" altLang="en-US"/>
          </a:p>
        </p:txBody>
      </p:sp>
    </p:spTree>
    <p:extLst>
      <p:ext uri="{BB962C8B-B14F-4D97-AF65-F5344CB8AC3E}">
        <p14:creationId xmlns:p14="http://schemas.microsoft.com/office/powerpoint/2010/main" val="920104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a:xfrm>
            <a:off x="709930" y="4925416"/>
            <a:ext cx="5779769" cy="4721858"/>
          </a:xfrm>
        </p:spPr>
        <p:txBody>
          <a:bodyPr/>
          <a:lstStyle/>
          <a:p>
            <a:pPr algn="just"/>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◆ハモ　</a:t>
            </a: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徳島の外海などで生まれ、海流にのりやってきて大阪湾で育ちます。夏と秋にとくにおいしくなります。湯通ししたハモは梅肉で食べたり、泉州地域ではたまねぎやマツタケと一緒に鍋で炊くハモすきが好まれています。 </a:t>
            </a:r>
          </a:p>
          <a:p>
            <a:pPr algn="just"/>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◆ホウボウ</a:t>
            </a:r>
            <a:endParaRPr lang="en-US"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胸鰭（むなびれ）内面は鮮やかなウグイス色で、縁辺部は青色。内面には小さな青斑点が散らばります。稚魚期は体色が黒く、成長に従い赤くなります。</a:t>
            </a:r>
          </a:p>
          <a:p>
            <a:pPr algn="just"/>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◆クルマエビ</a:t>
            </a:r>
            <a:endParaRPr lang="en-US"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050" b="0" i="0" dirty="0">
                <a:effectLst/>
                <a:latin typeface="メイリオ" panose="020B0604030504040204" pitchFamily="50" charset="-128"/>
                <a:ea typeface="メイリオ" panose="020B0604030504040204" pitchFamily="50" charset="-128"/>
              </a:rPr>
              <a:t>最大で体長</a:t>
            </a:r>
            <a:r>
              <a:rPr lang="en-US" altLang="ja-JP" sz="1050" b="0" i="0" dirty="0">
                <a:effectLst/>
                <a:latin typeface="メイリオ" panose="020B0604030504040204" pitchFamily="50" charset="-128"/>
                <a:ea typeface="メイリオ" panose="020B0604030504040204" pitchFamily="50" charset="-128"/>
              </a:rPr>
              <a:t>25cm</a:t>
            </a:r>
            <a:r>
              <a:rPr lang="ja-JP" altLang="en-US" sz="1050" b="0" i="0" dirty="0">
                <a:effectLst/>
                <a:latin typeface="メイリオ" panose="020B0604030504040204" pitchFamily="50" charset="-128"/>
                <a:ea typeface="メイリオ" panose="020B0604030504040204" pitchFamily="50" charset="-128"/>
              </a:rPr>
              <a:t>ほどにまで成長する大型のエビで、体にしま模様があるのが特徴です。</a:t>
            </a:r>
            <a:endParaRPr lang="en-US" altLang="ja-JP" sz="1050" b="0" i="0" dirty="0">
              <a:effectLst/>
              <a:latin typeface="メイリオ" panose="020B0604030504040204" pitchFamily="50" charset="-128"/>
              <a:ea typeface="メイリオ" panose="020B0604030504040204" pitchFamily="50" charset="-128"/>
            </a:endParaRPr>
          </a:p>
          <a:p>
            <a:pPr algn="l"/>
            <a:r>
              <a:rPr lang="ja-JP" altLang="en-US" sz="1050" b="0" i="0" dirty="0">
                <a:effectLst/>
                <a:latin typeface="メイリオ" panose="020B0604030504040204" pitchFamily="50" charset="-128"/>
                <a:ea typeface="メイリオ" panose="020B0604030504040204" pitchFamily="50" charset="-128"/>
              </a:rPr>
              <a:t>産卵期は夏で、稚エビは干潟や砂浜などのごく浅い水域で生活します。</a:t>
            </a:r>
            <a:endParaRPr lang="en-US" altLang="ja-JP" sz="1050" b="0" i="0" dirty="0">
              <a:effectLst/>
              <a:latin typeface="メイリオ" panose="020B0604030504040204" pitchFamily="50" charset="-128"/>
              <a:ea typeface="メイリオ" panose="020B0604030504040204" pitchFamily="50" charset="-128"/>
            </a:endParaRPr>
          </a:p>
          <a:p>
            <a:pPr algn="l"/>
            <a:r>
              <a:rPr lang="ja-JP" altLang="en-US" sz="1050" b="0" i="0" dirty="0">
                <a:effectLst/>
                <a:latin typeface="メイリオ" panose="020B0604030504040204" pitchFamily="50" charset="-128"/>
                <a:ea typeface="メイリオ" panose="020B0604030504040204" pitchFamily="50" charset="-128"/>
              </a:rPr>
              <a:t>大阪湾では主に夏に石げた網で漁獲されます。たいへん美味なエビで、刺身、天ぷら、塩ゆで、焼きものなどで</a:t>
            </a:r>
            <a:r>
              <a:rPr lang="ja-JP" altLang="en-US" sz="1050" dirty="0">
                <a:latin typeface="メイリオ" panose="020B0604030504040204" pitchFamily="50" charset="-128"/>
                <a:ea typeface="メイリオ" panose="020B0604030504040204" pitchFamily="50" charset="-128"/>
              </a:rPr>
              <a:t>賞味</a:t>
            </a:r>
            <a:r>
              <a:rPr lang="ja-JP" altLang="en-US" sz="1050" b="0" i="0" dirty="0">
                <a:effectLst/>
                <a:latin typeface="メイリオ" panose="020B0604030504040204" pitchFamily="50" charset="-128"/>
                <a:ea typeface="メイリオ" panose="020B0604030504040204" pitchFamily="50" charset="-128"/>
              </a:rPr>
              <a:t>されます。</a:t>
            </a:r>
          </a:p>
          <a:p>
            <a:pPr algn="just"/>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◆イシガレイ</a:t>
            </a:r>
            <a:endParaRPr lang="en-US"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表も裏側もウロコはありません。目が付いている表側の体側には背や側線に沿って腹側など部分的に骨質状の固い板があります（名前の由来にもなっています）。</a:t>
            </a:r>
          </a:p>
          <a:p>
            <a:pPr algn="just"/>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◆ネズミゴチ（がっちょ）</a:t>
            </a:r>
            <a:endParaRPr lang="en-US"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050" b="0" i="0" dirty="0">
                <a:effectLst/>
                <a:latin typeface="メイリオ" panose="020B0604030504040204" pitchFamily="50" charset="-128"/>
                <a:ea typeface="メイリオ" panose="020B0604030504040204" pitchFamily="50" charset="-128"/>
              </a:rPr>
              <a:t>大阪では</a:t>
            </a:r>
            <a:r>
              <a:rPr lang="ja-JP" altLang="en-US" sz="1050" dirty="0">
                <a:latin typeface="メイリオ" panose="020B0604030504040204" pitchFamily="50" charset="-128"/>
                <a:ea typeface="メイリオ" panose="020B0604030504040204" pitchFamily="50" charset="-128"/>
              </a:rPr>
              <a:t>「がっちょ」</a:t>
            </a:r>
            <a:r>
              <a:rPr lang="ja-JP" altLang="en-US" sz="1050" b="0" i="0" dirty="0">
                <a:effectLst/>
                <a:latin typeface="メイリオ" panose="020B0604030504040204" pitchFamily="50" charset="-128"/>
                <a:ea typeface="メイリオ" panose="020B0604030504040204" pitchFamily="50" charset="-128"/>
              </a:rPr>
              <a:t>と呼ばれています。体が平らで、口は小さく、エラのところにトゲがあるのが特徴です。また、メスの背びれには大きな黒点がありますがオスにはありません。</a:t>
            </a:r>
            <a:endParaRPr lang="en-US" altLang="ja-JP" sz="1050" b="0" i="0" dirty="0">
              <a:effectLst/>
              <a:latin typeface="メイリオ" panose="020B0604030504040204" pitchFamily="50" charset="-128"/>
              <a:ea typeface="メイリオ" panose="020B0604030504040204" pitchFamily="50" charset="-128"/>
            </a:endParaRPr>
          </a:p>
          <a:p>
            <a:pPr algn="l"/>
            <a:r>
              <a:rPr lang="ja-JP" altLang="en-US" sz="1050" b="0" i="0" dirty="0">
                <a:effectLst/>
                <a:latin typeface="メイリオ" panose="020B0604030504040204" pitchFamily="50" charset="-128"/>
                <a:ea typeface="メイリオ" panose="020B0604030504040204" pitchFamily="50" charset="-128"/>
              </a:rPr>
              <a:t>おもに水深</a:t>
            </a:r>
            <a:r>
              <a:rPr lang="en-US" altLang="ja-JP" sz="1050" b="0" i="0" dirty="0">
                <a:effectLst/>
                <a:latin typeface="メイリオ" panose="020B0604030504040204" pitchFamily="50" charset="-128"/>
                <a:ea typeface="メイリオ" panose="020B0604030504040204" pitchFamily="50" charset="-128"/>
              </a:rPr>
              <a:t>10</a:t>
            </a:r>
            <a:r>
              <a:rPr lang="ja-JP" altLang="en-US" sz="1050" b="0" i="0" dirty="0">
                <a:effectLst/>
                <a:latin typeface="メイリオ" panose="020B0604030504040204" pitchFamily="50" charset="-128"/>
                <a:ea typeface="メイリオ" panose="020B0604030504040204" pitchFamily="50" charset="-128"/>
              </a:rPr>
              <a:t>ｍあたりの沿岸域に生息し、春から秋に産卵します。底びき網では全長</a:t>
            </a:r>
            <a:r>
              <a:rPr lang="en-US" altLang="ja-JP" sz="1050" b="0" i="0" dirty="0">
                <a:effectLst/>
                <a:latin typeface="メイリオ" panose="020B0604030504040204" pitchFamily="50" charset="-128"/>
                <a:ea typeface="メイリオ" panose="020B0604030504040204" pitchFamily="50" charset="-128"/>
              </a:rPr>
              <a:t>10</a:t>
            </a:r>
            <a:r>
              <a:rPr lang="ja-JP" altLang="en-US" sz="1050" b="0" i="0" dirty="0">
                <a:effectLst/>
                <a:latin typeface="メイリオ" panose="020B0604030504040204" pitchFamily="50" charset="-128"/>
                <a:ea typeface="メイリオ" panose="020B0604030504040204" pitchFamily="50" charset="-128"/>
              </a:rPr>
              <a:t>～</a:t>
            </a:r>
            <a:r>
              <a:rPr lang="en-US" altLang="ja-JP" sz="1050" b="0" i="0" dirty="0">
                <a:effectLst/>
                <a:latin typeface="メイリオ" panose="020B0604030504040204" pitchFamily="50" charset="-128"/>
                <a:ea typeface="メイリオ" panose="020B0604030504040204" pitchFamily="50" charset="-128"/>
              </a:rPr>
              <a:t>25cm</a:t>
            </a:r>
            <a:r>
              <a:rPr lang="ja-JP" altLang="en-US" sz="1050" b="0" i="0" dirty="0">
                <a:effectLst/>
                <a:latin typeface="メイリオ" panose="020B0604030504040204" pitchFamily="50" charset="-128"/>
                <a:ea typeface="メイリオ" panose="020B0604030504040204" pitchFamily="50" charset="-128"/>
              </a:rPr>
              <a:t>のものが漁獲されます。大阪では似た仲間にハタタテヌメリ、トビヌメリなどがいます。また、関東で</a:t>
            </a:r>
            <a:r>
              <a:rPr lang="ja-JP" altLang="en-US" sz="1050" dirty="0">
                <a:latin typeface="メイリオ" panose="020B0604030504040204" pitchFamily="50" charset="-128"/>
                <a:ea typeface="メイリオ" panose="020B0604030504040204" pitchFamily="50" charset="-128"/>
              </a:rPr>
              <a:t>「</a:t>
            </a:r>
            <a:r>
              <a:rPr lang="ja-JP" altLang="en-US" sz="1050" b="0" i="0" dirty="0">
                <a:effectLst/>
                <a:latin typeface="メイリオ" panose="020B0604030504040204" pitchFamily="50" charset="-128"/>
                <a:ea typeface="メイリオ" panose="020B0604030504040204" pitchFamily="50" charset="-128"/>
              </a:rPr>
              <a:t>メゴチ</a:t>
            </a:r>
            <a:r>
              <a:rPr lang="ja-JP" altLang="en-US" sz="1050" dirty="0">
                <a:latin typeface="メイリオ" panose="020B0604030504040204" pitchFamily="50" charset="-128"/>
                <a:ea typeface="メイリオ" panose="020B0604030504040204" pitchFamily="50" charset="-128"/>
              </a:rPr>
              <a:t>」</a:t>
            </a:r>
            <a:r>
              <a:rPr lang="ja-JP" altLang="en-US" sz="1050" b="0" i="0" dirty="0">
                <a:effectLst/>
                <a:latin typeface="メイリオ" panose="020B0604030504040204" pitchFamily="50" charset="-128"/>
                <a:ea typeface="メイリオ" panose="020B0604030504040204" pitchFamily="50" charset="-128"/>
              </a:rPr>
              <a:t>、神戸で「テンコチ</a:t>
            </a:r>
            <a:r>
              <a:rPr lang="ja-JP" altLang="en-US" sz="1050" dirty="0">
                <a:latin typeface="メイリオ" panose="020B0604030504040204" pitchFamily="50" charset="-128"/>
                <a:ea typeface="メイリオ" panose="020B0604030504040204" pitchFamily="50" charset="-128"/>
              </a:rPr>
              <a:t>」</a:t>
            </a:r>
            <a:r>
              <a:rPr lang="ja-JP" altLang="en-US" sz="1050" b="0" i="0" dirty="0">
                <a:effectLst/>
                <a:latin typeface="メイリオ" panose="020B0604030504040204" pitchFamily="50" charset="-128"/>
                <a:ea typeface="メイリオ" panose="020B0604030504040204" pitchFamily="50" charset="-128"/>
              </a:rPr>
              <a:t>と呼ばれているのはネズミゴチのことです。唐揚げ、天ぷら、煮つけにしておいしい魚です。</a:t>
            </a:r>
            <a:endParaRPr lang="en-US" altLang="ja-JP" sz="1050" b="0" i="0" dirty="0">
              <a:effectLst/>
              <a:latin typeface="メイリオ" panose="020B0604030504040204" pitchFamily="50" charset="-128"/>
              <a:ea typeface="メイリオ" panose="020B0604030504040204" pitchFamily="50" charset="-128"/>
            </a:endParaRPr>
          </a:p>
          <a:p>
            <a:pPr algn="just"/>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◆シロギス</a:t>
            </a:r>
            <a:endParaRPr lang="en-US"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背面</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は黄みがった</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色で、砂地と同化するような色合いになっており、腹面は白色。海中を泳いでいる際には</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体側背側に数個の金色の斑点が見られたり、青色の縦線が見られることもあります。</a:t>
            </a:r>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endParaRPr kumimoji="1" lang="ja-JP" altLang="en-US" sz="105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25</a:t>
            </a:fld>
            <a:endParaRPr kumimoji="1" lang="ja-JP" altLang="en-US"/>
          </a:p>
        </p:txBody>
      </p:sp>
    </p:spTree>
    <p:extLst>
      <p:ext uri="{BB962C8B-B14F-4D97-AF65-F5344CB8AC3E}">
        <p14:creationId xmlns:p14="http://schemas.microsoft.com/office/powerpoint/2010/main" val="3098227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a:xfrm>
            <a:off x="613692" y="4925416"/>
            <a:ext cx="5939508" cy="4795696"/>
          </a:xfrm>
        </p:spPr>
        <p:txBody>
          <a:bodyPr/>
          <a:lstStyle/>
          <a:p>
            <a:pPr algn="just"/>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◆マダイ</a:t>
            </a:r>
            <a:endParaRPr lang="en-US"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昔から海産魚の王様として日本人に親しまれてきた、お祝い事には欠かせない魚です。大阪湾では、明石海峡や紀淡海峡近くの流れの速い海域で主に漁獲されます。天然ものは鮮やかな桜色にブルーの斑点が輝き、色の黒い養殖ものとはひと目で区別できます。</a:t>
            </a:r>
            <a:endPar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◆アイナメ</a:t>
            </a:r>
            <a:endParaRPr lang="en-US"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アブラメとも呼ばれ、岩礁域を主なすみかにし、冬に産卵します。</a:t>
            </a:r>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◆キジハタ（あこう）</a:t>
            </a: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名前の由来は、雉（キジの雌）の羽根のような色模様をしているためで、最大で全長約</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50cm</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になります。小さなものはすべて雌で、体長</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30cm</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位で雌から雄に性転換します。</a:t>
            </a:r>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キジハタは、関西では「あこう」と呼ばれる夏の高級魚です。一時は幻の魚となっていましたが、稚魚を放流するなどの取組みにより近年漁獲量が回復してきました。</a:t>
            </a:r>
          </a:p>
          <a:p>
            <a:pPr algn="just"/>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◆メバル</a:t>
            </a:r>
            <a:endParaRPr lang="en-US"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カサゴに似ていますが、頭のトゲが少ないのが特徴です</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体内で卵からふ化してから外に出てきます。現在では「クロメバル」「アカメバル」「シロメバル」の</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3</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種に分類されています。</a:t>
            </a:r>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大阪の沿岸域の調査では「クロメバル」</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が獲れる</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ことが多いようです。</a:t>
            </a:r>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◆オニオコゼ</a:t>
            </a:r>
            <a:endParaRPr lang="en-US"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背びれのトゲに毒があり、刺されると大変痛みます。グロテスクな姿をしていますが、白身の美味な魚で、刺身や唐揚げにして賞味されます。</a:t>
            </a:r>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◆カサゴ（がしら）</a:t>
            </a:r>
            <a:endParaRPr lang="en-US"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「がしら」とも呼ばれ、頭が大きく、トゲが多く、体色は生息場所によって黒かっ色から赤かっ色に変化します。他の多くの魚類とは異なり、メバルと同様に卵胎生魚で卵は親魚の体の中でふ化し、</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1</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rPr>
              <a:t>3</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月に親から仔魚が産出されます。</a:t>
            </a:r>
          </a:p>
          <a:p>
            <a:pPr algn="just"/>
            <a:r>
              <a:rPr lang="ja-JP" altLang="en-US" sz="1050" b="1" kern="100" dirty="0">
                <a:latin typeface="メイリオ" panose="020B0604030504040204" pitchFamily="50" charset="-128"/>
                <a:ea typeface="メイリオ" panose="020B0604030504040204" pitchFamily="50" charset="-128"/>
                <a:cs typeface="Times New Roman" panose="02020603050405020304" pitchFamily="18" charset="0"/>
              </a:rPr>
              <a:t>◆マナマコ</a:t>
            </a:r>
            <a:endParaRPr lang="en-US" altLang="ja-JP" sz="105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b="0" i="0" dirty="0">
                <a:effectLst/>
                <a:latin typeface="メイリオ" panose="020B0604030504040204" pitchFamily="50" charset="-128"/>
                <a:ea typeface="メイリオ" panose="020B0604030504040204" pitchFamily="50" charset="-128"/>
              </a:rPr>
              <a:t>マナマコの色には赤、青緑、黒、白があり、アカは外海に近い磯に多く、アオとクロは砂泥底に棲みます。</a:t>
            </a:r>
            <a:endParaRPr lang="en-US" altLang="ja-JP" sz="1050" b="0" i="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マナマコは夏になると岩の下や海底の障害物などに潜り込み、何も食べずに冬眠ならぬ「夏眠</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をし、水温が</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23℃</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以下になるのを待って起きだし、秋から春に活発に活動します。</a:t>
            </a:r>
            <a:endParaRPr kumimoji="1" lang="ja-JP" altLang="en-US" sz="105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26</a:t>
            </a:fld>
            <a:endParaRPr kumimoji="1" lang="ja-JP" altLang="en-US"/>
          </a:p>
        </p:txBody>
      </p:sp>
    </p:spTree>
    <p:extLst>
      <p:ext uri="{BB962C8B-B14F-4D97-AF65-F5344CB8AC3E}">
        <p14:creationId xmlns:p14="http://schemas.microsoft.com/office/powerpoint/2010/main" val="4103102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a:xfrm>
            <a:off x="590107" y="4925416"/>
            <a:ext cx="5799264" cy="4029879"/>
          </a:xfrm>
        </p:spPr>
        <p:txBody>
          <a:bodyPr/>
          <a:lstStyle/>
          <a:p>
            <a:pPr algn="just"/>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◆ワカメ</a:t>
            </a:r>
            <a:endParaRPr lang="en-US"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大阪府の養殖ワカメの生産量は近年比較的多く全国でも</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10</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位以内に入ります。田尻町、泉南市、阪南市、岬町の漁協でわかめ養殖がおこなわれています。</a:t>
            </a:r>
            <a:endPar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大阪湾で育つワカメは潮の流れが穏やかであることから葉が</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やわ</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らかく、さっと湯にくぐらせてポン酢と共にいただくとおいしいです。</a:t>
            </a:r>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◆ノリ</a:t>
            </a:r>
            <a:endParaRPr lang="en-US"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最盛期には</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40</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軒ほどあった大阪府阪南市の大阪湾ののり養殖業者は、現在はわずか</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3</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軒でノリの生産を守っています。</a:t>
            </a:r>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◆マガキ</a:t>
            </a:r>
            <a:endParaRPr lang="en-US"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水質改善が進んだ大阪湾の泉州沖で平成</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28</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年ごろから阪南市の西鳥取漁協の漁業者らがカキ養殖の試みをはじめ、続いて同市の下荘漁協も続いて養殖に取り組んでいます。</a:t>
            </a:r>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endParaRPr kumimoji="1" lang="ja-JP" altLang="en-US" sz="1050" dirty="0"/>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27</a:t>
            </a:fld>
            <a:endParaRPr kumimoji="1" lang="ja-JP" altLang="en-US"/>
          </a:p>
        </p:txBody>
      </p:sp>
    </p:spTree>
    <p:extLst>
      <p:ext uri="{BB962C8B-B14F-4D97-AF65-F5344CB8AC3E}">
        <p14:creationId xmlns:p14="http://schemas.microsoft.com/office/powerpoint/2010/main" val="33112761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a:xfrm>
            <a:off x="709930" y="4925416"/>
            <a:ext cx="5817869" cy="4029879"/>
          </a:xfrm>
        </p:spPr>
        <p:txBody>
          <a:bodyPr/>
          <a:lstStyle/>
          <a:p>
            <a:pPr>
              <a:lnSpc>
                <a:spcPts val="1600"/>
              </a:lnSpc>
            </a:pPr>
            <a:r>
              <a:rPr kumimoji="1" lang="ja-JP" altLang="en-US" sz="1050" dirty="0">
                <a:latin typeface="メイリオ" panose="020B0604030504040204" pitchFamily="50" charset="-128"/>
                <a:ea typeface="メイリオ" panose="020B0604030504040204" pitchFamily="50" charset="-128"/>
              </a:rPr>
              <a:t>（参考）</a:t>
            </a:r>
            <a:endParaRPr kumimoji="1" lang="en-US" altLang="ja-JP" sz="1050" dirty="0">
              <a:latin typeface="メイリオ" panose="020B0604030504040204" pitchFamily="50" charset="-128"/>
              <a:ea typeface="メイリオ" panose="020B0604030504040204" pitchFamily="50" charset="-128"/>
            </a:endParaRPr>
          </a:p>
          <a:p>
            <a:pPr>
              <a:lnSpc>
                <a:spcPts val="1600"/>
              </a:lnSpc>
            </a:pPr>
            <a:r>
              <a:rPr kumimoji="1" lang="ja-JP" altLang="en-US" sz="1050" dirty="0">
                <a:latin typeface="メイリオ" panose="020B0604030504040204" pitchFamily="50" charset="-128"/>
                <a:ea typeface="メイリオ" panose="020B0604030504040204" pitchFamily="50" charset="-128"/>
              </a:rPr>
              <a:t>◆大阪湾環境データベース（国土交通省近畿地方整備局）：大阪湾の沿岸域 </a:t>
            </a:r>
            <a:r>
              <a:rPr kumimoji="1" lang="en-US" altLang="ja-JP" sz="1050" dirty="0">
                <a:latin typeface="メイリオ" panose="020B0604030504040204" pitchFamily="50" charset="-128"/>
                <a:ea typeface="メイリオ" panose="020B0604030504040204" pitchFamily="50" charset="-128"/>
              </a:rPr>
              <a:t>3.</a:t>
            </a:r>
            <a:r>
              <a:rPr kumimoji="1" lang="ja-JP" altLang="en-US" sz="1050" dirty="0">
                <a:latin typeface="メイリオ" panose="020B0604030504040204" pitchFamily="50" charset="-128"/>
                <a:ea typeface="メイリオ" panose="020B0604030504040204" pitchFamily="50" charset="-128"/>
              </a:rPr>
              <a:t>産業「漁業」</a:t>
            </a:r>
          </a:p>
          <a:p>
            <a:pPr>
              <a:lnSpc>
                <a:spcPts val="1600"/>
              </a:lnSpc>
            </a:pPr>
            <a:r>
              <a:rPr kumimoji="1" lang="en-US" altLang="ja-JP" sz="1050" dirty="0">
                <a:latin typeface="メイリオ" panose="020B0604030504040204" pitchFamily="50" charset="-128"/>
                <a:ea typeface="メイリオ" panose="020B0604030504040204" pitchFamily="50" charset="-128"/>
                <a:hlinkClick r:id="rId3"/>
              </a:rPr>
              <a:t>http://kouwan.pa.kkr.mlit.go.jp/kankyo-db/data/engan/sangyou/gyogyou/b2_08omona.aspx</a:t>
            </a:r>
            <a:endParaRPr kumimoji="1" lang="en-US" altLang="ja-JP" sz="1050" dirty="0">
              <a:latin typeface="メイリオ" panose="020B0604030504040204" pitchFamily="50" charset="-128"/>
              <a:ea typeface="メイリオ" panose="020B0604030504040204" pitchFamily="50" charset="-128"/>
            </a:endParaRPr>
          </a:p>
          <a:p>
            <a:pPr>
              <a:lnSpc>
                <a:spcPts val="1600"/>
              </a:lnSpc>
            </a:pP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◆大阪府水産課：大阪湾での漁法　</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hlinkClick r:id="rId4"/>
              </a:rPr>
              <a:t>http://www.pref.osaka.lg.jp/suisan/o-gyogyou/gyoho.html</a:t>
            </a:r>
            <a:endParaRPr lang="en-US" altLang="ja-JP" sz="1050"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◆動画資料</a:t>
            </a:r>
          </a:p>
          <a:p>
            <a:r>
              <a:rPr lang="ja-JP" altLang="en-US" sz="1050" dirty="0">
                <a:latin typeface="メイリオ" panose="020B0604030504040204" pitchFamily="50" charset="-128"/>
                <a:ea typeface="メイリオ" panose="020B0604030504040204" pitchFamily="50" charset="-128"/>
              </a:rPr>
              <a:t>「なにわの魚・大阪の漁業</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大阪湾ってすごいやん！」（</a:t>
            </a:r>
            <a:r>
              <a:rPr lang="en-US" altLang="ja-JP" sz="1050" dirty="0">
                <a:latin typeface="メイリオ" panose="020B0604030504040204" pitchFamily="50" charset="-128"/>
                <a:ea typeface="メイリオ" panose="020B0604030504040204" pitchFamily="50" charset="-128"/>
              </a:rPr>
              <a:t>YouTube</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日本語　   </a:t>
            </a:r>
            <a:r>
              <a:rPr lang="en-US" altLang="ja-JP" sz="1050" dirty="0">
                <a:latin typeface="メイリオ" panose="020B0604030504040204" pitchFamily="50" charset="-128"/>
                <a:ea typeface="メイリオ" panose="020B0604030504040204" pitchFamily="50" charset="-128"/>
                <a:hlinkClick r:id="rId5"/>
              </a:rPr>
              <a:t>https://youtu.be/WMijvK5oDtc</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rPr>
              <a:t>English</a:t>
            </a: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hlinkClick r:id="rId6"/>
              </a:rPr>
              <a:t>https://youtu.be/8Fpgca9xCyU</a:t>
            </a:r>
            <a:endParaRPr lang="en-US" altLang="ja-JP" sz="1050" dirty="0">
              <a:latin typeface="メイリオ" panose="020B0604030504040204" pitchFamily="50" charset="-128"/>
              <a:ea typeface="メイリオ" panose="020B0604030504040204" pitchFamily="50" charset="-128"/>
            </a:endParaRPr>
          </a:p>
          <a:p>
            <a:r>
              <a:rPr lang="ko-KR" altLang="en-US" sz="1050" dirty="0">
                <a:latin typeface="メイリオ" panose="020B0604030504040204" pitchFamily="50" charset="-128"/>
                <a:ea typeface="メイリオ" panose="020B0604030504040204" pitchFamily="50" charset="-128"/>
              </a:rPr>
              <a:t>한국　</a:t>
            </a: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hlinkClick r:id="rId7"/>
              </a:rPr>
              <a:t>https://youtu.be/QPyMiFbsDq0</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简体中文　</a:t>
            </a:r>
            <a:r>
              <a:rPr lang="en-US" altLang="ja-JP" sz="1050" dirty="0">
                <a:latin typeface="メイリオ" panose="020B0604030504040204" pitchFamily="50" charset="-128"/>
                <a:ea typeface="メイリオ" panose="020B0604030504040204" pitchFamily="50" charset="-128"/>
                <a:hlinkClick r:id="rId8"/>
              </a:rPr>
              <a:t>https://youtu.be/1KbJw5j0pUg</a:t>
            </a:r>
            <a:endParaRPr lang="en-US" altLang="ja-JP" sz="1050" dirty="0">
              <a:latin typeface="メイリオ" panose="020B0604030504040204" pitchFamily="50" charset="-128"/>
              <a:ea typeface="メイリオ" panose="020B0604030504040204" pitchFamily="50" charset="-128"/>
            </a:endParaRPr>
          </a:p>
          <a:p>
            <a:endParaRPr kumimoji="1" lang="en-US" altLang="ja-JP" dirty="0">
              <a:solidFill>
                <a:srgbClr val="FF0000"/>
              </a:solidFill>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28</a:t>
            </a:fld>
            <a:endParaRPr kumimoji="1" lang="ja-JP" altLang="en-US"/>
          </a:p>
        </p:txBody>
      </p:sp>
    </p:spTree>
    <p:extLst>
      <p:ext uri="{BB962C8B-B14F-4D97-AF65-F5344CB8AC3E}">
        <p14:creationId xmlns:p14="http://schemas.microsoft.com/office/powerpoint/2010/main" val="24767790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p:txBody>
          <a:bodyPr/>
          <a:lstStyle/>
          <a:p>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この漁業は網を入れる船が</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2</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隻、魚群を探す船、獲った魚を運ぶ船など</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5</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隻程度の船団を組んで操業し、大阪湾では最も規模の大きい漁業です。魚群を発見すると、網船は現場に急行します。そして、魚群を長さ</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1,000</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ｍの巨大な網で囲みます。その後、網のすそを絞り込んで魚の退路を遮断します。最後に、網をたぐり寄せ、獲った魚をフィッシュポンプで運搬船に移し、港へ運び水揚げします。</a:t>
            </a:r>
          </a:p>
          <a:p>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（参考）</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a:t>
            </a:r>
            <a:r>
              <a:rPr lang="zh-TW" altLang="en-US" sz="1050" dirty="0">
                <a:latin typeface="メイリオ" panose="020B0604030504040204" pitchFamily="50" charset="-128"/>
                <a:ea typeface="メイリオ" panose="020B0604030504040204" pitchFamily="50" charset="-128"/>
              </a:rPr>
              <a:t>大阪府鰮巾着網漁業協同組合</a:t>
            </a:r>
            <a:r>
              <a:rPr lang="ja-JP" altLang="en-US" sz="1050" dirty="0">
                <a:latin typeface="メイリオ" panose="020B0604030504040204" pitchFamily="50" charset="-128"/>
                <a:ea typeface="メイリオ" panose="020B0604030504040204" pitchFamily="50" charset="-128"/>
              </a:rPr>
              <a:t>　</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hlinkClick r:id="rId3"/>
              </a:rPr>
              <a:t>http://www.iwashikincyaku.com/</a:t>
            </a:r>
            <a:endParaRPr lang="en-US" altLang="ja-JP" sz="1050"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◆大阪府水産課：大阪湾での漁法　</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hlinkClick r:id="rId4"/>
              </a:rPr>
              <a:t>http://www.pref.osaka.lg.jp/suisan/o-gyogyou/gyoho.html</a:t>
            </a:r>
            <a:endParaRPr lang="en-US" altLang="ja-JP" sz="1050"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endParaRPr kumimoji="1" lang="en-US" altLang="ja-JP" sz="1050" dirty="0">
              <a:latin typeface="メイリオ" panose="020B0604030504040204" pitchFamily="50" charset="-128"/>
              <a:ea typeface="メイリオ" panose="020B0604030504040204" pitchFamily="50" charset="-128"/>
            </a:endParaRPr>
          </a:p>
          <a:p>
            <a:endParaRPr kumimoji="1" lang="ja-JP" altLang="en-US" sz="105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29</a:t>
            </a:fld>
            <a:endParaRPr kumimoji="1" lang="ja-JP" altLang="en-US"/>
          </a:p>
        </p:txBody>
      </p:sp>
    </p:spTree>
    <p:extLst>
      <p:ext uri="{BB962C8B-B14F-4D97-AF65-F5344CB8AC3E}">
        <p14:creationId xmlns:p14="http://schemas.microsoft.com/office/powerpoint/2010/main" val="2289011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a:xfrm>
            <a:off x="709930" y="4925416"/>
            <a:ext cx="5925820" cy="4795696"/>
          </a:xfrm>
        </p:spPr>
        <p:txBody>
          <a:bodyPr/>
          <a:lstStyle/>
          <a:p>
            <a:pPr>
              <a:lnSpc>
                <a:spcPts val="1600"/>
              </a:lnSpc>
            </a:pPr>
            <a:r>
              <a:rPr lang="ja-JP" altLang="en-US" sz="1050" dirty="0">
                <a:latin typeface="メイリオ" panose="020B0604030504040204" pitchFamily="50" charset="-128"/>
                <a:ea typeface="メイリオ" panose="020B0604030504040204" pitchFamily="50" charset="-128"/>
              </a:rPr>
              <a:t>大阪湾には２つの国際戦略港湾（大阪港・神⼾港）と</a:t>
            </a:r>
            <a:r>
              <a:rPr lang="en-US" altLang="ja-JP" sz="1050" dirty="0">
                <a:latin typeface="メイリオ" panose="020B0604030504040204" pitchFamily="50" charset="-128"/>
                <a:ea typeface="メイリオ" panose="020B0604030504040204" pitchFamily="50" charset="-128"/>
              </a:rPr>
              <a:t>1</a:t>
            </a:r>
            <a:r>
              <a:rPr lang="ja-JP" altLang="en-US" sz="1050" dirty="0">
                <a:latin typeface="メイリオ" panose="020B0604030504040204" pitchFamily="50" charset="-128"/>
                <a:ea typeface="メイリオ" panose="020B0604030504040204" pitchFamily="50" charset="-128"/>
              </a:rPr>
              <a:t>つの国際拠点港湾（堺泉北港）があります。大阪府内の各港では平成</a:t>
            </a:r>
            <a:r>
              <a:rPr lang="en-US" altLang="ja-JP" sz="1050" dirty="0">
                <a:latin typeface="メイリオ" panose="020B0604030504040204" pitchFamily="50" charset="-128"/>
                <a:ea typeface="メイリオ" panose="020B0604030504040204" pitchFamily="50" charset="-128"/>
              </a:rPr>
              <a:t>30</a:t>
            </a:r>
            <a:r>
              <a:rPr lang="ja-JP" altLang="en-US" sz="1050" dirty="0">
                <a:latin typeface="メイリオ" panose="020B0604030504040204" pitchFamily="50" charset="-128"/>
                <a:ea typeface="メイリオ" panose="020B0604030504040204" pitchFamily="50" charset="-128"/>
              </a:rPr>
              <a:t>年現在、年間約</a:t>
            </a:r>
            <a:r>
              <a:rPr lang="en-US" altLang="ja-JP" sz="1050" dirty="0">
                <a:latin typeface="メイリオ" panose="020B0604030504040204" pitchFamily="50" charset="-128"/>
                <a:ea typeface="メイリオ" panose="020B0604030504040204" pitchFamily="50" charset="-128"/>
              </a:rPr>
              <a:t>16,000</a:t>
            </a:r>
            <a:r>
              <a:rPr lang="ja-JP" altLang="en-US" sz="1050" dirty="0">
                <a:latin typeface="メイリオ" panose="020B0604030504040204" pitchFamily="50" charset="-128"/>
                <a:ea typeface="メイリオ" panose="020B0604030504040204" pitchFamily="50" charset="-128"/>
              </a:rPr>
              <a:t>トンの貨物を取り扱い、世界約</a:t>
            </a:r>
            <a:r>
              <a:rPr lang="en-US" altLang="ja-JP" sz="1050" dirty="0">
                <a:latin typeface="メイリオ" panose="020B0604030504040204" pitchFamily="50" charset="-128"/>
                <a:ea typeface="メイリオ" panose="020B0604030504040204" pitchFamily="50" charset="-128"/>
              </a:rPr>
              <a:t>150</a:t>
            </a:r>
            <a:r>
              <a:rPr lang="ja-JP" altLang="en-US" sz="1050" dirty="0">
                <a:latin typeface="メイリオ" panose="020B0604030504040204" pitchFamily="50" charset="-128"/>
                <a:ea typeface="メイリオ" panose="020B0604030504040204" pitchFamily="50" charset="-128"/>
              </a:rPr>
              <a:t>の国と地域、約</a:t>
            </a:r>
            <a:r>
              <a:rPr lang="en-US" altLang="ja-JP" sz="1050" dirty="0">
                <a:latin typeface="メイリオ" panose="020B0604030504040204" pitchFamily="50" charset="-128"/>
                <a:ea typeface="メイリオ" panose="020B0604030504040204" pitchFamily="50" charset="-128"/>
              </a:rPr>
              <a:t>700</a:t>
            </a:r>
            <a:r>
              <a:rPr lang="ja-JP" altLang="en-US" sz="1050" dirty="0">
                <a:latin typeface="メイリオ" panose="020B0604030504040204" pitchFamily="50" charset="-128"/>
                <a:ea typeface="メイリオ" panose="020B0604030504040204" pitchFamily="50" charset="-128"/>
              </a:rPr>
              <a:t>の港と結ばれています。</a:t>
            </a:r>
            <a:endParaRPr lang="en-US" altLang="ja-JP" sz="1050" dirty="0">
              <a:latin typeface="メイリオ" panose="020B0604030504040204" pitchFamily="50" charset="-128"/>
              <a:ea typeface="メイリオ" panose="020B0604030504040204" pitchFamily="50" charset="-128"/>
            </a:endParaRPr>
          </a:p>
          <a:p>
            <a:pPr>
              <a:lnSpc>
                <a:spcPts val="1600"/>
              </a:lnSpc>
            </a:pPr>
            <a:endParaRPr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dirty="0">
                <a:latin typeface="メイリオ" panose="020B0604030504040204" pitchFamily="50" charset="-128"/>
                <a:ea typeface="メイリオ" panose="020B0604030504040204" pitchFamily="50" charset="-128"/>
              </a:rPr>
              <a:t>（参考）</a:t>
            </a:r>
            <a:br>
              <a:rPr lang="en-US" altLang="ja-JP" sz="1050" dirty="0">
                <a:latin typeface="メイリオ" panose="020B0604030504040204" pitchFamily="50" charset="-128"/>
                <a:ea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rPr>
              <a:t>港湾の数</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大阪湾環境データベース（国土交通省近畿地方整備局）</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大阪湾の沿岸域　</a:t>
            </a:r>
            <a:r>
              <a:rPr lang="en-US" altLang="ja-JP" sz="1050" dirty="0">
                <a:latin typeface="メイリオ" panose="020B0604030504040204" pitchFamily="50" charset="-128"/>
                <a:ea typeface="メイリオ" panose="020B0604030504040204" pitchFamily="50" charset="-128"/>
              </a:rPr>
              <a:t>2.</a:t>
            </a:r>
            <a:r>
              <a:rPr lang="ja-JP" altLang="en-US" sz="1050" dirty="0">
                <a:latin typeface="メイリオ" panose="020B0604030504040204" pitchFamily="50" charset="-128"/>
                <a:ea typeface="メイリオ" panose="020B0604030504040204" pitchFamily="50" charset="-128"/>
              </a:rPr>
              <a:t>港湾　</a:t>
            </a:r>
            <a:endParaRPr lang="en-US" altLang="ja-JP" sz="1050" dirty="0">
              <a:latin typeface="メイリオ" panose="020B0604030504040204" pitchFamily="50" charset="-128"/>
              <a:ea typeface="メイリオ" panose="020B0604030504040204" pitchFamily="50" charset="-128"/>
            </a:endParaRPr>
          </a:p>
          <a:p>
            <a:pPr>
              <a:lnSpc>
                <a:spcPts val="1600"/>
              </a:lnSpc>
            </a:pPr>
            <a:r>
              <a:rPr lang="en-US" altLang="ja-JP" sz="1050" dirty="0">
                <a:latin typeface="メイリオ" panose="020B0604030504040204" pitchFamily="50" charset="-128"/>
                <a:ea typeface="メイリオ" panose="020B0604030504040204" pitchFamily="50" charset="-128"/>
                <a:hlinkClick r:id="rId3"/>
              </a:rPr>
              <a:t>http://kouwan.pa.kkr.mlit.go.jp/kankyo-db/data/engan/kouwan/kouwan/b1_01kouwan.aspx</a:t>
            </a:r>
            <a:endParaRPr lang="en-US" altLang="ja-JP" sz="1050" dirty="0">
              <a:latin typeface="メイリオ" panose="020B0604030504040204" pitchFamily="50" charset="-128"/>
              <a:ea typeface="メイリオ" panose="020B0604030504040204" pitchFamily="50" charset="-128"/>
            </a:endParaRPr>
          </a:p>
          <a:p>
            <a:pPr>
              <a:lnSpc>
                <a:spcPts val="1600"/>
              </a:lnSpc>
            </a:pPr>
            <a:r>
              <a:rPr lang="zh-TW" altLang="en-US" sz="1050" dirty="0">
                <a:latin typeface="メイリオ" panose="020B0604030504040204" pitchFamily="50" charset="-128"/>
                <a:ea typeface="メイリオ" panose="020B0604030504040204" pitchFamily="50" charset="-128"/>
              </a:rPr>
              <a:t>取扱貨物量等</a:t>
            </a:r>
            <a:r>
              <a:rPr lang="en-US" altLang="zh-TW"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◆大阪港湾局パンフレット（</a:t>
            </a:r>
            <a:r>
              <a:rPr lang="en-US" altLang="ja-JP" sz="1050" dirty="0">
                <a:latin typeface="メイリオ" panose="020B0604030504040204" pitchFamily="50" charset="-128"/>
                <a:ea typeface="メイリオ" panose="020B0604030504040204" pitchFamily="50" charset="-128"/>
              </a:rPr>
              <a:t>2020</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10⽉</a:t>
            </a:r>
            <a:r>
              <a:rPr lang="ja-JP" altLang="en-US" sz="1050" dirty="0">
                <a:latin typeface="メイリオ" panose="020B0604030504040204" pitchFamily="50" charset="-128"/>
                <a:ea typeface="メイリオ" panose="020B0604030504040204" pitchFamily="50" charset="-128"/>
              </a:rPr>
              <a:t>発⾏，</a:t>
            </a:r>
            <a:r>
              <a:rPr lang="en-US" altLang="ja-JP" sz="1050" dirty="0">
                <a:latin typeface="メイリオ" panose="020B0604030504040204" pitchFamily="50" charset="-128"/>
                <a:ea typeface="メイリオ" panose="020B0604030504040204" pitchFamily="50" charset="-128"/>
              </a:rPr>
              <a:t>p.2</a:t>
            </a:r>
            <a:r>
              <a:rPr lang="ja-JP" altLang="en-US" sz="1050" dirty="0">
                <a:latin typeface="メイリオ" panose="020B0604030504040204" pitchFamily="50" charset="-128"/>
                <a:ea typeface="メイリオ" panose="020B0604030504040204" pitchFamily="50" charset="-128"/>
              </a:rPr>
              <a:t>あらまし）</a:t>
            </a:r>
          </a:p>
          <a:p>
            <a:pPr>
              <a:lnSpc>
                <a:spcPts val="1600"/>
              </a:lnSpc>
            </a:pPr>
            <a:r>
              <a:rPr lang="en-US" altLang="ja-JP" sz="1050" dirty="0">
                <a:latin typeface="メイリオ" panose="020B0604030504040204" pitchFamily="50" charset="-128"/>
                <a:ea typeface="メイリオ" panose="020B0604030504040204" pitchFamily="50" charset="-128"/>
                <a:hlinkClick r:id="rId4"/>
              </a:rPr>
              <a:t>https://www.city.osaka.lg.jp/contents/wdu180/pamphlet.pdf</a:t>
            </a:r>
            <a:endParaRPr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dirty="0">
                <a:latin typeface="メイリオ" panose="020B0604030504040204" pitchFamily="50" charset="-128"/>
                <a:ea typeface="メイリオ" panose="020B0604030504040204" pitchFamily="50" charset="-128"/>
              </a:rPr>
              <a:t>◆大阪府水産課</a:t>
            </a:r>
            <a:r>
              <a:rPr lang="en-US" altLang="zh-TW"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大阪の漁業の概要</a:t>
            </a:r>
            <a:br>
              <a:rPr lang="en-US" altLang="ja-JP" sz="1050" dirty="0">
                <a:latin typeface="メイリオ" panose="020B0604030504040204" pitchFamily="50" charset="-128"/>
                <a:ea typeface="メイリオ" panose="020B0604030504040204" pitchFamily="50" charset="-128"/>
              </a:rPr>
            </a:br>
            <a:r>
              <a:rPr lang="en-US" altLang="ja-JP" sz="1050" dirty="0">
                <a:latin typeface="メイリオ" panose="020B0604030504040204" pitchFamily="50" charset="-128"/>
                <a:ea typeface="メイリオ" panose="020B0604030504040204" pitchFamily="50" charset="-128"/>
                <a:hlinkClick r:id="rId5"/>
              </a:rPr>
              <a:t>http://www.pref.osaka.lg.jp/suisan/o-gyogyou/g-gaiyou.html</a:t>
            </a:r>
            <a:endParaRPr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dirty="0">
                <a:latin typeface="メイリオ" panose="020B0604030504040204" pitchFamily="50" charset="-128"/>
                <a:ea typeface="メイリオ" panose="020B0604030504040204" pitchFamily="50" charset="-128"/>
              </a:rPr>
              <a:t>◆大阪府統計課</a:t>
            </a:r>
            <a:r>
              <a:rPr lang="en-US" altLang="zh-TW"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2018</a:t>
            </a:r>
            <a:r>
              <a:rPr lang="ja-JP" altLang="en-US" sz="1050" dirty="0">
                <a:latin typeface="メイリオ" panose="020B0604030504040204" pitchFamily="50" charset="-128"/>
                <a:ea typeface="メイリオ" panose="020B0604030504040204" pitchFamily="50" charset="-128"/>
              </a:rPr>
              <a:t>年大阪の漁業</a:t>
            </a:r>
            <a:r>
              <a:rPr lang="en-US" altLang="ja-JP" sz="1050" dirty="0">
                <a:latin typeface="メイリオ" panose="020B0604030504040204" pitchFamily="50" charset="-128"/>
                <a:ea typeface="メイリオ" panose="020B0604030504040204" pitchFamily="50" charset="-128"/>
              </a:rPr>
              <a:t>(2018</a:t>
            </a:r>
            <a:r>
              <a:rPr lang="ja-JP" altLang="en-US" sz="1050" dirty="0">
                <a:latin typeface="メイリオ" panose="020B0604030504040204" pitchFamily="50" charset="-128"/>
                <a:ea typeface="メイリオ" panose="020B0604030504040204" pitchFamily="50" charset="-128"/>
              </a:rPr>
              <a:t>年漁業センサス調査結果）</a:t>
            </a:r>
            <a:endParaRPr lang="en-US" altLang="ja-JP" sz="1050" dirty="0">
              <a:latin typeface="メイリオ" panose="020B0604030504040204" pitchFamily="50" charset="-128"/>
              <a:ea typeface="メイリオ" panose="020B0604030504040204" pitchFamily="50" charset="-128"/>
            </a:endParaRPr>
          </a:p>
          <a:p>
            <a:pPr>
              <a:lnSpc>
                <a:spcPts val="1600"/>
              </a:lnSpc>
            </a:pPr>
            <a:r>
              <a:rPr lang="en-US" altLang="ja-JP" sz="1050" dirty="0">
                <a:latin typeface="メイリオ" panose="020B0604030504040204" pitchFamily="50" charset="-128"/>
                <a:ea typeface="メイリオ" panose="020B0604030504040204" pitchFamily="50" charset="-128"/>
                <a:hlinkClick r:id="rId6"/>
              </a:rPr>
              <a:t>http://www.pref.osaka.lg.jp/toukei/2018gyogyou_k/</a:t>
            </a:r>
            <a:endParaRPr lang="en-US" altLang="ja-JP" sz="105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3</a:t>
            </a:fld>
            <a:endParaRPr kumimoji="1" lang="ja-JP" altLang="en-US"/>
          </a:p>
        </p:txBody>
      </p:sp>
    </p:spTree>
    <p:extLst>
      <p:ext uri="{BB962C8B-B14F-4D97-AF65-F5344CB8AC3E}">
        <p14:creationId xmlns:p14="http://schemas.microsoft.com/office/powerpoint/2010/main" val="4224441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p:txBody>
          <a:bodyPr/>
          <a:lstStyle/>
          <a:p>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大阪では、バッチ網漁業とも呼ばれています。網の形が、パッチ（ももひきの長くて足首まであるもの）に似ている</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ため</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です。</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2</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隻の網船が魚群を抱え込むように投網し、平行に並んで網をひきます</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進行方向右側の船が緑の旗を、左側の船が赤い旗を</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揚げ</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ています。網の先は、目の細かい袋状になって</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おり、</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ここに魚がたまります。しばらく網をひいた後、袋網にたまった魚を運搬船がとりあげ、港へ運びます。</a:t>
            </a:r>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2</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月から</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3</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月頃はいかなごしらすを、</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5</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月から</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11</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月頃はいわし</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しらす</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を漁獲します。</a:t>
            </a:r>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endPar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endParaRPr>
          </a:p>
          <a:p>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（参考）</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◆大阪府水産課：大阪湾での漁法　</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hlinkClick r:id="rId3"/>
              </a:rPr>
              <a:t>http://www.pref.osaka.lg.jp/suisan/o-gyogyou/gyoho.html</a:t>
            </a:r>
            <a:endParaRPr lang="en-US" altLang="ja-JP" sz="1050" dirty="0">
              <a:latin typeface="メイリオ" panose="020B0604030504040204" pitchFamily="50" charset="-128"/>
              <a:ea typeface="メイリオ" panose="020B0604030504040204" pitchFamily="50" charset="-128"/>
            </a:endParaRPr>
          </a:p>
          <a:p>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endParaRPr kumimoji="1" lang="ja-JP" altLang="en-US" sz="105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30</a:t>
            </a:fld>
            <a:endParaRPr kumimoji="1" lang="ja-JP" altLang="en-US"/>
          </a:p>
        </p:txBody>
      </p:sp>
    </p:spTree>
    <p:extLst>
      <p:ext uri="{BB962C8B-B14F-4D97-AF65-F5344CB8AC3E}">
        <p14:creationId xmlns:p14="http://schemas.microsoft.com/office/powerpoint/2010/main" val="3461892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２本のロープに結び付けられた開口板（かいこうばん）が特徴です。網の口を大きく開かせる役割をしています。網の口の下部に沈子（ちんし＝おもり）が取り付けられています。この網で海底をひいて操業します。</a:t>
            </a: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主に、ハモ、タチウオ、マナガツオなどを</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4</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月から</a:t>
            </a:r>
            <a:r>
              <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rPr>
              <a:t>11</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月頃に漁獲します。</a:t>
            </a:r>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050" dirty="0">
                <a:latin typeface="メイリオ" panose="020B0604030504040204" pitchFamily="50" charset="-128"/>
                <a:ea typeface="メイリオ" panose="020B0604030504040204" pitchFamily="50" charset="-128"/>
              </a:rPr>
              <a:t>（参考）</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◆大阪府水産課：大阪湾での漁法　</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hlinkClick r:id="rId3"/>
              </a:rPr>
              <a:t>http://www.pref.osaka.lg.jp/suisan/o-gyogyou/gyoho.html</a:t>
            </a:r>
            <a:endParaRPr lang="en-US" altLang="ja-JP" sz="1050" dirty="0">
              <a:latin typeface="メイリオ" panose="020B0604030504040204" pitchFamily="50" charset="-128"/>
              <a:ea typeface="メイリオ" panose="020B0604030504040204" pitchFamily="50" charset="-128"/>
            </a:endParaRPr>
          </a:p>
          <a:p>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endParaRPr kumimoji="1" lang="ja-JP" altLang="en-US" sz="1050" dirty="0"/>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31</a:t>
            </a:fld>
            <a:endParaRPr kumimoji="1" lang="ja-JP" altLang="en-US"/>
          </a:p>
        </p:txBody>
      </p:sp>
    </p:spTree>
    <p:extLst>
      <p:ext uri="{BB962C8B-B14F-4D97-AF65-F5344CB8AC3E}">
        <p14:creationId xmlns:p14="http://schemas.microsoft.com/office/powerpoint/2010/main" val="922955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p:txBody>
          <a:bodyPr/>
          <a:lstStyle/>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漁具は鉄の爪のついた鉄枠に袋状の網を取り付けたものです。鉄枠</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けたと言います</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の両端には、おもりとして大きな石を付けているので、石げた網の名前がついています。この石げた</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4</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丁をワイヤーロープで漁船から張り出した棒にかけ、海底をひっぱります。このとき、爪が海底の砂泥をひっかき、おどろいて出てきた魚介類を袋網の中に取り込んで漁獲します。</a:t>
            </a: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主にしたびらめ類、エビ、カニ、シャコを漁獲の対象としています。漁期は、一年中です。</a:t>
            </a:r>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050" dirty="0">
                <a:latin typeface="メイリオ" panose="020B0604030504040204" pitchFamily="50" charset="-128"/>
                <a:ea typeface="メイリオ" panose="020B0604030504040204" pitchFamily="50" charset="-128"/>
              </a:rPr>
              <a:t>（参考）</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◆大阪府水産課：大阪湾での漁法　</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hlinkClick r:id="rId3"/>
              </a:rPr>
              <a:t>http://www.pref.osaka.lg.jp/suisan/o-gyogyou/gyoho.html</a:t>
            </a:r>
            <a:endParaRPr lang="en-US" altLang="ja-JP" sz="1050" dirty="0">
              <a:latin typeface="メイリオ" panose="020B0604030504040204" pitchFamily="50" charset="-128"/>
              <a:ea typeface="メイリオ" panose="020B0604030504040204" pitchFamily="50" charset="-128"/>
            </a:endParaRPr>
          </a:p>
          <a:p>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32</a:t>
            </a:fld>
            <a:endParaRPr kumimoji="1" lang="ja-JP" altLang="en-US"/>
          </a:p>
        </p:txBody>
      </p:sp>
    </p:spTree>
    <p:extLst>
      <p:ext uri="{BB962C8B-B14F-4D97-AF65-F5344CB8AC3E}">
        <p14:creationId xmlns:p14="http://schemas.microsoft.com/office/powerpoint/2010/main" val="18270901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p:txBody>
          <a:bodyPr/>
          <a:lstStyle/>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網を錨（いかり）などで固定しないで、潮流、風によって表・中層を流します。網を水中に吊るすために、浮子や浮標を多く使用します。獲る魚の種類によって、網目の大きさや網を流す水深がちがいます。網は長いもので</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3</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ｋｍにもなり、夜は灯火をつけて網の位置を示します。</a:t>
            </a: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主にサワラ、ツバス（ブリの子）などの回遊魚を</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5</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月から</a:t>
            </a:r>
            <a:r>
              <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rPr>
              <a:t>11</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月頃に漁獲します。</a:t>
            </a:r>
          </a:p>
          <a:p>
            <a:endParaRPr kumimoji="1"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（参考）</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◆大阪府水産課：大阪湾での漁法　</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hlinkClick r:id="rId3"/>
              </a:rPr>
              <a:t>http://www.pref.osaka.lg.jp/suisan/o-gyogyou/gyoho.html</a:t>
            </a:r>
            <a:endParaRPr lang="en-US" altLang="ja-JP" sz="1050" dirty="0">
              <a:latin typeface="メイリオ" panose="020B0604030504040204" pitchFamily="50" charset="-128"/>
              <a:ea typeface="メイリオ" panose="020B0604030504040204" pitchFamily="50" charset="-128"/>
            </a:endParaRPr>
          </a:p>
          <a:p>
            <a:endParaRPr lang="en-US"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33</a:t>
            </a:fld>
            <a:endParaRPr kumimoji="1" lang="ja-JP" altLang="en-US"/>
          </a:p>
        </p:txBody>
      </p:sp>
    </p:spTree>
    <p:extLst>
      <p:ext uri="{BB962C8B-B14F-4D97-AF65-F5344CB8AC3E}">
        <p14:creationId xmlns:p14="http://schemas.microsoft.com/office/powerpoint/2010/main" val="12330073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a:xfrm>
            <a:off x="709930" y="4925416"/>
            <a:ext cx="5836919" cy="4029879"/>
          </a:xfrm>
        </p:spPr>
        <p:txBody>
          <a:bodyPr/>
          <a:lstStyle/>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魚が泳ぐところをさえぎるように、網を海底に張ります。魚を網の目にからませて獲ります。獲る魚の種類によって、網の目の大きさや網を張る深さが異なります。呼び名もいろいろあり、一枚建網（たてあみ）、三枚建網、かに建網、した建網などと呼ばれる網が使用されます。</a:t>
            </a: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カサゴ、メバル、カレイ類、カニ類、キジハタなどを漁獲しています。漁期は、一年中です。</a:t>
            </a:r>
          </a:p>
          <a:p>
            <a:endParaRPr kumimoji="1"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（参考）</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◆大阪府水産課：大阪湾での漁法　</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hlinkClick r:id="rId3"/>
              </a:rPr>
              <a:t>http://www.pref.osaka.lg.jp/suisan/o-gyogyou/gyoho.html</a:t>
            </a:r>
            <a:endParaRPr lang="en-US" altLang="ja-JP" sz="1050" dirty="0">
              <a:latin typeface="メイリオ" panose="020B0604030504040204" pitchFamily="50" charset="-128"/>
              <a:ea typeface="メイリオ" panose="020B0604030504040204" pitchFamily="50" charset="-128"/>
            </a:endParaRPr>
          </a:p>
          <a:p>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endParaRPr kumimoji="1" lang="ja-JP" altLang="en-US" sz="105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34</a:t>
            </a:fld>
            <a:endParaRPr kumimoji="1" lang="ja-JP" altLang="en-US"/>
          </a:p>
        </p:txBody>
      </p:sp>
    </p:spTree>
    <p:extLst>
      <p:ext uri="{BB962C8B-B14F-4D97-AF65-F5344CB8AC3E}">
        <p14:creationId xmlns:p14="http://schemas.microsoft.com/office/powerpoint/2010/main" val="2535565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p:txBody>
          <a:bodyPr/>
          <a:lstStyle/>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刺網の一種で、魚群の周りを囲むように網を入れます。次に、水面を竹竿などでたたいたり、水中で鉄輪を鳴らし、魚をおどろかせて、網にからませて漁獲します。</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5</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月から</a:t>
            </a:r>
            <a:r>
              <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rPr>
              <a:t>11</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月にかけて、スズキなどを漁獲します。</a:t>
            </a:r>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050" dirty="0">
                <a:latin typeface="メイリオ" panose="020B0604030504040204" pitchFamily="50" charset="-128"/>
                <a:ea typeface="メイリオ" panose="020B0604030504040204" pitchFamily="50" charset="-128"/>
              </a:rPr>
              <a:t>（参考）</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◆大阪府水産課：大阪湾での漁法　</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hlinkClick r:id="rId3"/>
              </a:rPr>
              <a:t>http://www.pref.osaka.lg.jp/suisan/o-gyogyou/gyoho.html</a:t>
            </a:r>
            <a:endParaRPr lang="en-US" altLang="ja-JP" sz="1050" dirty="0">
              <a:latin typeface="メイリオ" panose="020B0604030504040204" pitchFamily="50" charset="-128"/>
              <a:ea typeface="メイリオ" panose="020B0604030504040204" pitchFamily="50" charset="-128"/>
            </a:endParaRPr>
          </a:p>
          <a:p>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endParaRPr kumimoji="1" lang="ja-JP" altLang="en-US" sz="1050" dirty="0"/>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35</a:t>
            </a:fld>
            <a:endParaRPr kumimoji="1" lang="ja-JP" altLang="en-US"/>
          </a:p>
        </p:txBody>
      </p:sp>
    </p:spTree>
    <p:extLst>
      <p:ext uri="{BB962C8B-B14F-4D97-AF65-F5344CB8AC3E}">
        <p14:creationId xmlns:p14="http://schemas.microsoft.com/office/powerpoint/2010/main" val="14738609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p:txBody>
          <a:bodyPr/>
          <a:lstStyle/>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漁船から竿を張り出し、これに釣糸をつけ、エサの魚の形に似せた擬餌針</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ぎじばり</a:t>
            </a:r>
            <a:r>
              <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をひきまわして、これに食いつく魚を漁獲します。</a:t>
            </a: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大阪湾ではサワラを</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5</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7</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月、タチウオを</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8</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11</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月頃に漁獲します。</a:t>
            </a:r>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050" dirty="0">
                <a:latin typeface="メイリオ" panose="020B0604030504040204" pitchFamily="50" charset="-128"/>
                <a:ea typeface="メイリオ" panose="020B0604030504040204" pitchFamily="50" charset="-128"/>
              </a:rPr>
              <a:t>（参考）</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◆大阪府水産課：大阪湾での漁法　</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hlinkClick r:id="rId3"/>
              </a:rPr>
              <a:t>http://www.pref.osaka.lg.jp/suisan/o-gyogyou/gyoho.html</a:t>
            </a:r>
            <a:endParaRPr lang="en-US" altLang="ja-JP" sz="1050" dirty="0">
              <a:latin typeface="メイリオ" panose="020B0604030504040204" pitchFamily="50" charset="-128"/>
              <a:ea typeface="メイリオ" panose="020B0604030504040204" pitchFamily="50" charset="-128"/>
            </a:endParaRPr>
          </a:p>
          <a:p>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endParaRPr kumimoji="1" lang="ja-JP" altLang="en-US" sz="1050" dirty="0"/>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36</a:t>
            </a:fld>
            <a:endParaRPr kumimoji="1" lang="ja-JP" altLang="en-US"/>
          </a:p>
        </p:txBody>
      </p:sp>
    </p:spTree>
    <p:extLst>
      <p:ext uri="{BB962C8B-B14F-4D97-AF65-F5344CB8AC3E}">
        <p14:creationId xmlns:p14="http://schemas.microsoft.com/office/powerpoint/2010/main" val="39940543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p:txBody>
          <a:bodyPr/>
          <a:lstStyle/>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魚介類は、餌を探したり、産卵のため、群れで行動する種類が多く、定置網はこの習性を利用して、効率よく漁獲する漁具の一つです。</a:t>
            </a:r>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岸からのびる棚状の網で、沖の囲い網に魚を誘導し、そこにしかけたもんどり網（入ると出られない）に入った魚を獲ります。府内の沿岸では、規模の小さい桝網（ますあみ）などが使われています。</a:t>
            </a:r>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この漁法ではスズキ、マアジ、メバル、クロダイ、コウイカなど多くの種類の魚介類を漁獲します。主な漁期は</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4</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月から</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12</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月です。</a:t>
            </a:r>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050" dirty="0">
                <a:latin typeface="メイリオ" panose="020B0604030504040204" pitchFamily="50" charset="-128"/>
                <a:ea typeface="メイリオ" panose="020B0604030504040204" pitchFamily="50" charset="-128"/>
              </a:rPr>
              <a:t>（参考）</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◆大阪府水産課：大阪湾での漁法　</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hlinkClick r:id="rId3"/>
              </a:rPr>
              <a:t>http://www.pref.osaka.lg.jp/suisan/o-gyogyou/gyoho.html</a:t>
            </a:r>
            <a:endParaRPr lang="en-US" altLang="ja-JP" sz="1050" dirty="0">
              <a:latin typeface="メイリオ" panose="020B0604030504040204" pitchFamily="50" charset="-128"/>
              <a:ea typeface="メイリオ" panose="020B0604030504040204" pitchFamily="50" charset="-128"/>
            </a:endParaRPr>
          </a:p>
          <a:p>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endParaRPr kumimoji="1" lang="ja-JP" altLang="en-US" sz="1050" dirty="0"/>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37</a:t>
            </a:fld>
            <a:endParaRPr kumimoji="1" lang="ja-JP" altLang="en-US"/>
          </a:p>
        </p:txBody>
      </p:sp>
    </p:spTree>
    <p:extLst>
      <p:ext uri="{BB962C8B-B14F-4D97-AF65-F5344CB8AC3E}">
        <p14:creationId xmlns:p14="http://schemas.microsoft.com/office/powerpoint/2010/main" val="40380841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p:txBody>
          <a:bodyPr/>
          <a:lstStyle/>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ネズミ捕りの籠（かご）を大きくしたような網の籠を使います。イワシなどのエサを入れた籠をロープに結び付けて海底に沈めます。夕方から夜間に漁を行います。</a:t>
            </a:r>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漁期は、ほぼ一年中です。この漁法で獲れるのは名前のとおりアナゴです。</a:t>
            </a:r>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050" dirty="0">
                <a:latin typeface="メイリオ" panose="020B0604030504040204" pitchFamily="50" charset="-128"/>
                <a:ea typeface="メイリオ" panose="020B0604030504040204" pitchFamily="50" charset="-128"/>
              </a:rPr>
              <a:t>（参考）</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◆大阪府水産課：大阪湾での漁法　</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hlinkClick r:id="rId3"/>
              </a:rPr>
              <a:t>http://www.pref.osaka.lg.jp/suisan/o-gyogyou/gyoho.html</a:t>
            </a:r>
            <a:endParaRPr lang="en-US" altLang="ja-JP" sz="1050" dirty="0">
              <a:latin typeface="メイリオ" panose="020B0604030504040204" pitchFamily="50" charset="-128"/>
              <a:ea typeface="メイリオ" panose="020B0604030504040204" pitchFamily="50" charset="-128"/>
            </a:endParaRPr>
          </a:p>
          <a:p>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endParaRPr kumimoji="1" lang="ja-JP" altLang="en-US" sz="1050" dirty="0"/>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38</a:t>
            </a:fld>
            <a:endParaRPr kumimoji="1" lang="ja-JP" altLang="en-US"/>
          </a:p>
        </p:txBody>
      </p:sp>
    </p:spTree>
    <p:extLst>
      <p:ext uri="{BB962C8B-B14F-4D97-AF65-F5344CB8AC3E}">
        <p14:creationId xmlns:p14="http://schemas.microsoft.com/office/powerpoint/2010/main" val="10981049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p:txBody>
          <a:bodyPr/>
          <a:lstStyle/>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海底の岩の割れ目や穴にかくれて生活するタコの習性を利用しています。</a:t>
            </a:r>
            <a:r>
              <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rPr>
              <a:t>50</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個から</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100</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個ほどの素焼きやプラスチック製のたこつぼを海底に沈めます。</a:t>
            </a:r>
          </a:p>
          <a:p>
            <a:pPr algn="just"/>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漁期は</a:t>
            </a:r>
            <a:r>
              <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rPr>
              <a:t>10</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月から翌年</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4</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月です。この漁法で獲れるのは名前のとおりタコです。</a:t>
            </a:r>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050" dirty="0">
                <a:latin typeface="メイリオ" panose="020B0604030504040204" pitchFamily="50" charset="-128"/>
                <a:ea typeface="メイリオ" panose="020B0604030504040204" pitchFamily="50" charset="-128"/>
              </a:rPr>
              <a:t>（参考）</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◆大阪府水産課：大阪湾での漁法　</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hlinkClick r:id="rId3"/>
              </a:rPr>
              <a:t>http://www.pref.osaka.lg.jp/suisan/o-gyogyou/gyoho.html</a:t>
            </a:r>
            <a:endParaRPr lang="en-US" altLang="ja-JP" sz="105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39</a:t>
            </a:fld>
            <a:endParaRPr kumimoji="1" lang="ja-JP" altLang="en-US"/>
          </a:p>
        </p:txBody>
      </p:sp>
    </p:spTree>
    <p:extLst>
      <p:ext uri="{BB962C8B-B14F-4D97-AF65-F5344CB8AC3E}">
        <p14:creationId xmlns:p14="http://schemas.microsoft.com/office/powerpoint/2010/main" val="2211215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a:xfrm>
            <a:off x="709930" y="4925416"/>
            <a:ext cx="5824220" cy="4654519"/>
          </a:xfrm>
        </p:spPr>
        <p:txBody>
          <a:bodyPr/>
          <a:lstStyle/>
          <a:p>
            <a:pPr>
              <a:lnSpc>
                <a:spcPts val="1600"/>
              </a:lnSpc>
            </a:pPr>
            <a:r>
              <a:rPr kumimoji="1" lang="ja-JP" altLang="en-US" sz="1050" dirty="0">
                <a:latin typeface="メイリオ" panose="020B0604030504040204" pitchFamily="50" charset="-128"/>
                <a:ea typeface="メイリオ" panose="020B0604030504040204" pitchFamily="50" charset="-128"/>
              </a:rPr>
              <a:t>およそ</a:t>
            </a:r>
            <a:r>
              <a:rPr kumimoji="1" lang="en-US" altLang="ja-JP" sz="1050" dirty="0">
                <a:latin typeface="メイリオ" panose="020B0604030504040204" pitchFamily="50" charset="-128"/>
                <a:ea typeface="メイリオ" panose="020B0604030504040204" pitchFamily="50" charset="-128"/>
              </a:rPr>
              <a:t>45</a:t>
            </a:r>
            <a:r>
              <a:rPr kumimoji="1" lang="ja-JP" altLang="en-US" sz="1050" dirty="0">
                <a:latin typeface="メイリオ" panose="020B0604030504040204" pitchFamily="50" charset="-128"/>
                <a:ea typeface="メイリオ" panose="020B0604030504040204" pitchFamily="50" charset="-128"/>
              </a:rPr>
              <a:t>万年前に日本にすんでいたマチカネワニの化石が豊中市から発掘されています。</a:t>
            </a:r>
            <a:endParaRPr kumimoji="1" lang="en-US" altLang="ja-JP" sz="1050" dirty="0">
              <a:latin typeface="メイリオ" panose="020B0604030504040204" pitchFamily="50" charset="-128"/>
              <a:ea typeface="メイリオ" panose="020B0604030504040204" pitchFamily="50" charset="-128"/>
            </a:endParaRPr>
          </a:p>
          <a:p>
            <a:pPr>
              <a:lnSpc>
                <a:spcPts val="1600"/>
              </a:lnSpc>
            </a:pPr>
            <a:r>
              <a:rPr kumimoji="1" lang="ja-JP" altLang="en-US" sz="1050" dirty="0">
                <a:latin typeface="メイリオ" panose="020B0604030504040204" pitchFamily="50" charset="-128"/>
                <a:ea typeface="メイリオ" panose="020B0604030504040204" pitchFamily="50" charset="-128"/>
              </a:rPr>
              <a:t>古代大阪湾の水位が徐々に上がり、約</a:t>
            </a:r>
            <a:r>
              <a:rPr kumimoji="1" lang="en-US" altLang="ja-JP" sz="1050" dirty="0">
                <a:latin typeface="メイリオ" panose="020B0604030504040204" pitchFamily="50" charset="-128"/>
                <a:ea typeface="メイリオ" panose="020B0604030504040204" pitchFamily="50" charset="-128"/>
              </a:rPr>
              <a:t>7000</a:t>
            </a:r>
            <a:r>
              <a:rPr kumimoji="1" lang="ja-JP" altLang="en-US" sz="1050" dirty="0">
                <a:latin typeface="メイリオ" panose="020B0604030504040204" pitchFamily="50" charset="-128"/>
                <a:ea typeface="メイリオ" panose="020B0604030504040204" pitchFamily="50" charset="-128"/>
              </a:rPr>
              <a:t>～</a:t>
            </a:r>
            <a:r>
              <a:rPr kumimoji="1" lang="en-US" altLang="ja-JP" sz="1050" dirty="0">
                <a:latin typeface="メイリオ" panose="020B0604030504040204" pitchFamily="50" charset="-128"/>
                <a:ea typeface="メイリオ" panose="020B0604030504040204" pitchFamily="50" charset="-128"/>
              </a:rPr>
              <a:t>6000</a:t>
            </a:r>
            <a:r>
              <a:rPr kumimoji="1" lang="ja-JP" altLang="en-US" sz="1050" dirty="0">
                <a:latin typeface="メイリオ" panose="020B0604030504040204" pitchFamily="50" charset="-128"/>
                <a:ea typeface="メイリオ" panose="020B0604030504040204" pitchFamily="50" charset="-128"/>
              </a:rPr>
              <a:t>年前には河内湾ができました。</a:t>
            </a:r>
            <a:endParaRPr kumimoji="1" lang="en-US" altLang="ja-JP" sz="1050" dirty="0">
              <a:latin typeface="メイリオ" panose="020B0604030504040204" pitchFamily="50" charset="-128"/>
              <a:ea typeface="メイリオ" panose="020B0604030504040204" pitchFamily="50" charset="-128"/>
            </a:endParaRPr>
          </a:p>
          <a:p>
            <a:pPr>
              <a:lnSpc>
                <a:spcPts val="1600"/>
              </a:lnSpc>
            </a:pPr>
            <a:r>
              <a:rPr kumimoji="1" lang="ja-JP" altLang="en-US" sz="1050" dirty="0">
                <a:latin typeface="メイリオ" panose="020B0604030504040204" pitchFamily="50" charset="-128"/>
                <a:ea typeface="メイリオ" panose="020B0604030504040204" pitchFamily="50" charset="-128"/>
              </a:rPr>
              <a:t>その後さらに河川の水が入り、約</a:t>
            </a:r>
            <a:r>
              <a:rPr kumimoji="1" lang="en-US" altLang="ja-JP" sz="1050" dirty="0">
                <a:latin typeface="メイリオ" panose="020B0604030504040204" pitchFamily="50" charset="-128"/>
                <a:ea typeface="メイリオ" panose="020B0604030504040204" pitchFamily="50" charset="-128"/>
              </a:rPr>
              <a:t>1800</a:t>
            </a:r>
            <a:r>
              <a:rPr kumimoji="1" lang="ja-JP" altLang="en-US" sz="1050" dirty="0">
                <a:latin typeface="メイリオ" panose="020B0604030504040204" pitchFamily="50" charset="-128"/>
                <a:ea typeface="メイリオ" panose="020B0604030504040204" pitchFamily="50" charset="-128"/>
              </a:rPr>
              <a:t>～</a:t>
            </a:r>
            <a:r>
              <a:rPr kumimoji="1" lang="en-US" altLang="ja-JP" sz="1050" dirty="0">
                <a:latin typeface="メイリオ" panose="020B0604030504040204" pitchFamily="50" charset="-128"/>
                <a:ea typeface="メイリオ" panose="020B0604030504040204" pitchFamily="50" charset="-128"/>
              </a:rPr>
              <a:t>1600</a:t>
            </a:r>
            <a:r>
              <a:rPr kumimoji="1" lang="ja-JP" altLang="en-US" sz="1050" dirty="0">
                <a:latin typeface="メイリオ" panose="020B0604030504040204" pitchFamily="50" charset="-128"/>
                <a:ea typeface="メイリオ" panose="020B0604030504040204" pitchFamily="50" charset="-128"/>
              </a:rPr>
              <a:t>年前には河内湖になりました。</a:t>
            </a:r>
            <a:endParaRPr kumimoji="1" lang="en-US" altLang="ja-JP" sz="1050" dirty="0">
              <a:latin typeface="メイリオ" panose="020B0604030504040204" pitchFamily="50" charset="-128"/>
              <a:ea typeface="メイリオ" panose="020B0604030504040204" pitchFamily="50" charset="-128"/>
            </a:endParaRPr>
          </a:p>
          <a:p>
            <a:pPr>
              <a:lnSpc>
                <a:spcPts val="1600"/>
              </a:lnSpc>
            </a:pPr>
            <a:r>
              <a:rPr kumimoji="1" lang="ja-JP" altLang="en-US" sz="1050" dirty="0">
                <a:latin typeface="メイリオ" panose="020B0604030504040204" pitchFamily="50" charset="-128"/>
                <a:ea typeface="メイリオ" panose="020B0604030504040204" pitchFamily="50" charset="-128"/>
              </a:rPr>
              <a:t>長い時間をかけて山などから少しずつ土砂が流れこみ砂州になり、平野と今の大阪湾ができていきました。</a:t>
            </a:r>
            <a:endParaRPr kumimoji="1" lang="en-US" altLang="ja-JP" sz="1050" dirty="0">
              <a:latin typeface="メイリオ" panose="020B0604030504040204" pitchFamily="50" charset="-128"/>
              <a:ea typeface="メイリオ" panose="020B0604030504040204" pitchFamily="50" charset="-128"/>
            </a:endParaRPr>
          </a:p>
          <a:p>
            <a:pPr>
              <a:lnSpc>
                <a:spcPts val="1600"/>
              </a:lnSpc>
            </a:pPr>
            <a:endParaRPr kumimoji="1"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dirty="0">
                <a:latin typeface="メイリオ" panose="020B0604030504040204" pitchFamily="50" charset="-128"/>
                <a:ea typeface="メイリオ" panose="020B0604030504040204" pitchFamily="50" charset="-128"/>
              </a:rPr>
              <a:t>（参考）</a:t>
            </a:r>
            <a:endParaRPr lang="en-US" altLang="ja-JP" sz="1050" dirty="0">
              <a:latin typeface="メイリオ" panose="020B0604030504040204" pitchFamily="50" charset="-128"/>
              <a:ea typeface="メイリオ" panose="020B0604030504040204" pitchFamily="50" charset="-128"/>
            </a:endParaRPr>
          </a:p>
          <a:p>
            <a:pPr>
              <a:lnSpc>
                <a:spcPts val="1600"/>
              </a:lnSpc>
            </a:pPr>
            <a:r>
              <a:rPr kumimoji="1" lang="ja-JP" altLang="en-US" sz="1050" dirty="0">
                <a:latin typeface="メイリオ" panose="020B0604030504040204" pitchFamily="50" charset="-128"/>
                <a:ea typeface="メイリオ" panose="020B0604030504040204" pitchFamily="50" charset="-128"/>
              </a:rPr>
              <a:t>◆古代大阪の変遷（水都大阪コンソーシアム）：河内湖</a:t>
            </a:r>
            <a:r>
              <a:rPr kumimoji="1" lang="en-US" altLang="ja-JP" sz="1050" dirty="0">
                <a:latin typeface="メイリオ" panose="020B0604030504040204" pitchFamily="50" charset="-128"/>
                <a:ea typeface="メイリオ" panose="020B0604030504040204" pitchFamily="50" charset="-128"/>
              </a:rPr>
              <a:t>I</a:t>
            </a:r>
            <a:r>
              <a:rPr kumimoji="1" lang="ja-JP" altLang="en-US" sz="1050" dirty="0">
                <a:latin typeface="メイリオ" panose="020B0604030504040204" pitchFamily="50" charset="-128"/>
                <a:ea typeface="メイリオ" panose="020B0604030504040204" pitchFamily="50" charset="-128"/>
              </a:rPr>
              <a:t>の時代</a:t>
            </a:r>
            <a:endParaRPr kumimoji="1" lang="en-US" altLang="ja-JP" sz="1050" dirty="0">
              <a:latin typeface="メイリオ" panose="020B0604030504040204" pitchFamily="50" charset="-128"/>
              <a:ea typeface="メイリオ" panose="020B0604030504040204" pitchFamily="50" charset="-128"/>
            </a:endParaRPr>
          </a:p>
          <a:p>
            <a:pPr>
              <a:lnSpc>
                <a:spcPts val="1600"/>
              </a:lnSpc>
            </a:pPr>
            <a:r>
              <a:rPr kumimoji="1" lang="en-US" altLang="ja-JP" sz="1050" dirty="0">
                <a:latin typeface="メイリオ" panose="020B0604030504040204" pitchFamily="50" charset="-128"/>
                <a:ea typeface="メイリオ" panose="020B0604030504040204" pitchFamily="50" charset="-128"/>
                <a:hlinkClick r:id="rId3"/>
              </a:rPr>
              <a:t>https://www.suito-osaka.jp/history/history_2.html</a:t>
            </a:r>
            <a:endParaRPr kumimoji="1" lang="en-US" altLang="ja-JP" sz="1050" dirty="0">
              <a:latin typeface="メイリオ" panose="020B0604030504040204" pitchFamily="50" charset="-128"/>
              <a:ea typeface="メイリオ" panose="020B0604030504040204" pitchFamily="50" charset="-128"/>
            </a:endParaRPr>
          </a:p>
          <a:p>
            <a:pPr>
              <a:lnSpc>
                <a:spcPts val="1600"/>
              </a:lnSpc>
            </a:pPr>
            <a:endParaRPr kumimoji="1" lang="en-US" altLang="ja-JP" sz="1050" dirty="0">
              <a:latin typeface="メイリオ" panose="020B0604030504040204" pitchFamily="50" charset="-128"/>
              <a:ea typeface="メイリオ" panose="020B0604030504040204" pitchFamily="50" charset="-128"/>
            </a:endParaRPr>
          </a:p>
          <a:p>
            <a:pPr>
              <a:lnSpc>
                <a:spcPts val="1600"/>
              </a:lnSpc>
            </a:pPr>
            <a:r>
              <a:rPr kumimoji="1" lang="ja-JP" altLang="en-US" sz="1050" dirty="0">
                <a:latin typeface="メイリオ" panose="020B0604030504040204" pitchFamily="50" charset="-128"/>
                <a:ea typeface="メイリオ" panose="020B0604030504040204" pitchFamily="50" charset="-128"/>
              </a:rPr>
              <a:t>◆大阪湾環境データベース（国土交通省近畿地方整備局）：大阪湾の歴史 </a:t>
            </a:r>
          </a:p>
          <a:p>
            <a:pPr>
              <a:lnSpc>
                <a:spcPts val="1600"/>
              </a:lnSpc>
            </a:pPr>
            <a:r>
              <a:rPr kumimoji="1" lang="en-US" altLang="ja-JP" sz="1050" dirty="0">
                <a:latin typeface="メイリオ" panose="020B0604030504040204" pitchFamily="50" charset="-128"/>
                <a:ea typeface="メイリオ" panose="020B0604030504040204" pitchFamily="50" charset="-128"/>
                <a:hlinkClick r:id="rId4"/>
              </a:rPr>
              <a:t>http://kouwan.pa.kkr.mlit.go.jp/kankyo-db/intro/detail/rekishi/detail_p07.aspx</a:t>
            </a:r>
            <a:endParaRPr kumimoji="1" lang="en-US" altLang="ja-JP" sz="1050" dirty="0">
              <a:latin typeface="メイリオ" panose="020B0604030504040204" pitchFamily="50" charset="-128"/>
              <a:ea typeface="メイリオ" panose="020B0604030504040204" pitchFamily="50" charset="-128"/>
            </a:endParaRPr>
          </a:p>
          <a:p>
            <a:pPr>
              <a:lnSpc>
                <a:spcPts val="1600"/>
              </a:lnSpc>
            </a:pPr>
            <a:endParaRPr kumimoji="1"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dirty="0">
                <a:latin typeface="メイリオ" panose="020B0604030504040204" pitchFamily="50" charset="-128"/>
                <a:ea typeface="メイリオ" panose="020B0604030504040204" pitchFamily="50" charset="-128"/>
              </a:rPr>
              <a:t>◆豊中市：</a:t>
            </a:r>
            <a:r>
              <a:rPr lang="ja-JP" altLang="en-US" sz="1050" dirty="0">
                <a:solidFill>
                  <a:srgbClr val="333333"/>
                </a:solidFill>
                <a:latin typeface="メイリオ" panose="020B0604030504040204" pitchFamily="50" charset="-128"/>
                <a:ea typeface="メイリオ" panose="020B0604030504040204" pitchFamily="50" charset="-128"/>
              </a:rPr>
              <a:t>マチカネワニ化石　　</a:t>
            </a:r>
            <a:r>
              <a:rPr lang="en-US" altLang="ja-JP" sz="1050" dirty="0">
                <a:solidFill>
                  <a:srgbClr val="333333"/>
                </a:solidFill>
                <a:latin typeface="メイリオ" panose="020B0604030504040204" pitchFamily="50" charset="-128"/>
                <a:ea typeface="メイリオ" panose="020B0604030504040204" pitchFamily="50" charset="-128"/>
                <a:hlinkClick r:id="rId5"/>
              </a:rPr>
              <a:t>https://www.city.toyonaka.osaka.jp/joho/shoukai/gaiyou/wani.html</a:t>
            </a:r>
            <a:endParaRPr lang="en-US" altLang="ja-JP" sz="1050" dirty="0">
              <a:solidFill>
                <a:srgbClr val="333333"/>
              </a:solidFill>
              <a:latin typeface="メイリオ" panose="020B0604030504040204" pitchFamily="50" charset="-128"/>
              <a:ea typeface="メイリオ" panose="020B0604030504040204" pitchFamily="50" charset="-128"/>
            </a:endParaRPr>
          </a:p>
          <a:p>
            <a:pPr>
              <a:lnSpc>
                <a:spcPts val="1600"/>
              </a:lnSpc>
            </a:pPr>
            <a:endParaRPr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dirty="0">
                <a:latin typeface="メイリオ" panose="020B0604030504040204" pitchFamily="50" charset="-128"/>
                <a:ea typeface="メイリオ" panose="020B0604030504040204" pitchFamily="50" charset="-128"/>
              </a:rPr>
              <a:t>◆大阪大学総合学術博物館：特集 </a:t>
            </a:r>
            <a:r>
              <a:rPr lang="ja-JP" altLang="en-US" sz="1050" dirty="0">
                <a:solidFill>
                  <a:srgbClr val="000000"/>
                </a:solidFill>
                <a:latin typeface="メイリオ" panose="020B0604030504040204" pitchFamily="50" charset="-128"/>
                <a:ea typeface="メイリオ" panose="020B0604030504040204" pitchFamily="50" charset="-128"/>
              </a:rPr>
              <a:t>マチカネワニ　　</a:t>
            </a:r>
            <a:endParaRPr lang="en-US" altLang="ja-JP" sz="1050" dirty="0">
              <a:solidFill>
                <a:srgbClr val="000000"/>
              </a:solidFill>
              <a:latin typeface="メイリオ" panose="020B0604030504040204" pitchFamily="50" charset="-128"/>
              <a:ea typeface="メイリオ" panose="020B0604030504040204" pitchFamily="50" charset="-128"/>
            </a:endParaRPr>
          </a:p>
          <a:p>
            <a:pPr>
              <a:lnSpc>
                <a:spcPts val="1600"/>
              </a:lnSpc>
            </a:pPr>
            <a:r>
              <a:rPr lang="en-US" altLang="ja-JP" sz="1050" dirty="0">
                <a:solidFill>
                  <a:srgbClr val="000000"/>
                </a:solidFill>
                <a:latin typeface="メイリオ" panose="020B0604030504040204" pitchFamily="50" charset="-128"/>
                <a:ea typeface="メイリオ" panose="020B0604030504040204" pitchFamily="50" charset="-128"/>
                <a:hlinkClick r:id="rId6"/>
              </a:rPr>
              <a:t>https://www.museum.osaka-u.ac.jp/feature/machikanewani/</a:t>
            </a:r>
            <a:endParaRPr lang="en-US" altLang="ja-JP" sz="1050" dirty="0">
              <a:solidFill>
                <a:srgbClr val="000000"/>
              </a:solidFill>
              <a:latin typeface="メイリオ" panose="020B0604030504040204" pitchFamily="50" charset="-128"/>
              <a:ea typeface="メイリオ" panose="020B0604030504040204" pitchFamily="50" charset="-128"/>
            </a:endParaRPr>
          </a:p>
          <a:p>
            <a:pPr>
              <a:lnSpc>
                <a:spcPct val="150000"/>
              </a:lnSpc>
            </a:pPr>
            <a:endParaRPr lang="en-US" altLang="ja-JP" sz="1050" dirty="0">
              <a:solidFill>
                <a:srgbClr val="000000"/>
              </a:solidFill>
              <a:latin typeface="メイリオ" panose="020B0604030504040204" pitchFamily="50" charset="-128"/>
              <a:ea typeface="メイリオ" panose="020B0604030504040204" pitchFamily="50" charset="-128"/>
            </a:endParaRPr>
          </a:p>
          <a:p>
            <a:pPr>
              <a:lnSpc>
                <a:spcPct val="150000"/>
              </a:lnSpc>
            </a:pPr>
            <a:endParaRPr kumimoji="1" lang="ja-JP" altLang="en-US" sz="1050" dirty="0">
              <a:latin typeface="メイリオ" panose="020B0604030504040204" pitchFamily="50" charset="-128"/>
              <a:ea typeface="メイリオ" panose="020B0604030504040204" pitchFamily="50" charset="-128"/>
            </a:endParaRPr>
          </a:p>
          <a:p>
            <a:pPr>
              <a:lnSpc>
                <a:spcPct val="150000"/>
              </a:lnSpc>
            </a:pPr>
            <a:endParaRPr kumimoji="1" lang="ja-JP" altLang="en-US" sz="105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4</a:t>
            </a:fld>
            <a:endParaRPr kumimoji="1" lang="ja-JP" altLang="en-US"/>
          </a:p>
        </p:txBody>
      </p:sp>
    </p:spTree>
    <p:extLst>
      <p:ext uri="{BB962C8B-B14F-4D97-AF65-F5344CB8AC3E}">
        <p14:creationId xmlns:p14="http://schemas.microsoft.com/office/powerpoint/2010/main" val="23858421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p:txBody>
          <a:bodyPr/>
          <a:lstStyle/>
          <a:p>
            <a:pPr algn="just"/>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秋の終わりに、ノリの胞子をつけた網を海面に張ります。冬に成長したのりをつみとり、</a:t>
            </a:r>
            <a:endPar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板ノリにします。冷凍保存したノリ芽がついた網と張り替えて、何度も収穫します。</a:t>
            </a:r>
          </a:p>
          <a:p>
            <a:pPr algn="just"/>
            <a:endPar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050" dirty="0">
                <a:latin typeface="メイリオ" panose="020B0604030504040204" pitchFamily="50" charset="-128"/>
                <a:ea typeface="メイリオ" panose="020B0604030504040204" pitchFamily="50" charset="-128"/>
              </a:rPr>
              <a:t>（参考）</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◆大阪府水産課：大阪湾での漁法　</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hlinkClick r:id="rId3"/>
              </a:rPr>
              <a:t>http://www.pref.osaka.lg.jp/suisan/o-gyogyou/gyoho.html</a:t>
            </a:r>
            <a:endParaRPr lang="en-US" altLang="ja-JP" sz="1050" dirty="0">
              <a:latin typeface="メイリオ" panose="020B0604030504040204" pitchFamily="50" charset="-128"/>
              <a:ea typeface="メイリオ" panose="020B0604030504040204" pitchFamily="50" charset="-128"/>
            </a:endParaRPr>
          </a:p>
          <a:p>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endParaRPr kumimoji="1" lang="ja-JP" altLang="en-US" sz="1050" dirty="0"/>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40</a:t>
            </a:fld>
            <a:endParaRPr kumimoji="1" lang="ja-JP" altLang="en-US"/>
          </a:p>
        </p:txBody>
      </p:sp>
    </p:spTree>
    <p:extLst>
      <p:ext uri="{BB962C8B-B14F-4D97-AF65-F5344CB8AC3E}">
        <p14:creationId xmlns:p14="http://schemas.microsoft.com/office/powerpoint/2010/main" val="26596534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a:xfrm>
            <a:off x="555359" y="4926796"/>
            <a:ext cx="5988581" cy="4029879"/>
          </a:xfrm>
        </p:spPr>
        <p:txBody>
          <a:bodyPr/>
          <a:lstStyle/>
          <a:p>
            <a:r>
              <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rPr>
              <a:t>10</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月下旬頃に、幼芽のはえそろった種糸をロープに長いまま巻きつけるか、短く切ってはさんだものを海面近くに水平に張ります。府内では、泉南市、阪南市、岬町で養殖が行われています。</a:t>
            </a:r>
          </a:p>
          <a:p>
            <a:endParaRPr kumimoji="1"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（参考）</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◆大阪府水産課</a:t>
            </a:r>
            <a:r>
              <a:rPr lang="ja-JP" altLang="en-US" sz="1050" dirty="0">
                <a:solidFill>
                  <a:srgbClr val="FF0000"/>
                </a:solidFill>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大阪湾での漁法　</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hlinkClick r:id="rId3"/>
              </a:rPr>
              <a:t>http://www.pref.osaka.lg.jp/suisan/o-gyogyou/gyoho.html</a:t>
            </a:r>
            <a:endParaRPr lang="en-US" altLang="ja-JP" sz="1050" dirty="0">
              <a:latin typeface="メイリオ" panose="020B0604030504040204" pitchFamily="50" charset="-128"/>
              <a:ea typeface="メイリオ" panose="020B0604030504040204" pitchFamily="50" charset="-128"/>
            </a:endParaRPr>
          </a:p>
          <a:p>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endParaRPr kumimoji="1" lang="ja-JP" altLang="en-US" sz="105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41</a:t>
            </a:fld>
            <a:endParaRPr kumimoji="1" lang="ja-JP" altLang="en-US"/>
          </a:p>
        </p:txBody>
      </p:sp>
    </p:spTree>
    <p:extLst>
      <p:ext uri="{BB962C8B-B14F-4D97-AF65-F5344CB8AC3E}">
        <p14:creationId xmlns:p14="http://schemas.microsoft.com/office/powerpoint/2010/main" val="24690897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a:xfrm>
            <a:off x="709931" y="4887411"/>
            <a:ext cx="5679440" cy="5090455"/>
          </a:xfrm>
        </p:spPr>
        <p:txBody>
          <a:bodyPr/>
          <a:lstStyle/>
          <a:p>
            <a:r>
              <a:rPr lang="ja-JP" altLang="en-US" sz="1050" dirty="0">
                <a:latin typeface="メイリオ" panose="020B0604030504040204" pitchFamily="50" charset="-128"/>
                <a:ea typeface="メイリオ" panose="020B0604030504040204" pitchFamily="50" charset="-128"/>
              </a:rPr>
              <a:t>大阪には新鮮な魚を食卓に届ける</a:t>
            </a:r>
            <a:r>
              <a:rPr lang="en-US" altLang="ja-JP" sz="1050" dirty="0">
                <a:latin typeface="メイリオ" panose="020B0604030504040204" pitchFamily="50" charset="-128"/>
                <a:ea typeface="メイリオ" panose="020B0604030504040204" pitchFamily="50" charset="-128"/>
              </a:rPr>
              <a:t>24</a:t>
            </a:r>
            <a:r>
              <a:rPr lang="ja-JP" altLang="en-US" sz="1050" dirty="0">
                <a:latin typeface="メイリオ" panose="020B0604030504040204" pitchFamily="50" charset="-128"/>
                <a:ea typeface="メイリオ" panose="020B0604030504040204" pitchFamily="50" charset="-128"/>
              </a:rPr>
              <a:t>の漁協と</a:t>
            </a:r>
            <a:r>
              <a:rPr lang="en-US" altLang="ja-JP" sz="1050" dirty="0">
                <a:latin typeface="メイリオ" panose="020B0604030504040204" pitchFamily="50" charset="-128"/>
                <a:ea typeface="メイリオ" panose="020B0604030504040204" pitchFamily="50" charset="-128"/>
              </a:rPr>
              <a:t>2</a:t>
            </a:r>
            <a:r>
              <a:rPr lang="ja-JP" altLang="en-US" sz="1050" dirty="0">
                <a:latin typeface="メイリオ" panose="020B0604030504040204" pitchFamily="50" charset="-128"/>
                <a:ea typeface="メイリオ" panose="020B0604030504040204" pitchFamily="50" charset="-128"/>
              </a:rPr>
              <a:t>つの漁業協同組合連合会があります。漁港が</a:t>
            </a:r>
            <a:r>
              <a:rPr lang="en-US" altLang="ja-JP" sz="1050" dirty="0">
                <a:latin typeface="メイリオ" panose="020B0604030504040204" pitchFamily="50" charset="-128"/>
                <a:ea typeface="メイリオ" panose="020B0604030504040204" pitchFamily="50" charset="-128"/>
              </a:rPr>
              <a:t>13</a:t>
            </a:r>
            <a:r>
              <a:rPr lang="ja-JP" altLang="en-US" sz="1050" dirty="0">
                <a:latin typeface="メイリオ" panose="020B0604030504040204" pitchFamily="50" charset="-128"/>
                <a:ea typeface="メイリオ" panose="020B0604030504040204" pitchFamily="50" charset="-128"/>
              </a:rPr>
              <a:t>と、港湾や河川内で漁船が利用する</a:t>
            </a:r>
            <a:r>
              <a:rPr lang="en-US" altLang="ja-JP" sz="1050" dirty="0">
                <a:latin typeface="メイリオ" panose="020B0604030504040204" pitchFamily="50" charset="-128"/>
                <a:ea typeface="メイリオ" panose="020B0604030504040204" pitchFamily="50" charset="-128"/>
              </a:rPr>
              <a:t>10</a:t>
            </a:r>
            <a:r>
              <a:rPr lang="ja-JP" altLang="en-US" sz="1050" dirty="0">
                <a:latin typeface="メイリオ" panose="020B0604030504040204" pitchFamily="50" charset="-128"/>
                <a:ea typeface="メイリオ" panose="020B0604030504040204" pitchFamily="50" charset="-128"/>
              </a:rPr>
              <a:t>の港があります。また漁協や漁連が運営している朝市・青空市場などで大阪産の鮮魚や水産加工品の販売も行われています。</a:t>
            </a:r>
            <a:endParaRPr lang="en-US" altLang="ja-JP" sz="1050" dirty="0">
              <a:latin typeface="メイリオ" panose="020B0604030504040204" pitchFamily="50" charset="-128"/>
              <a:ea typeface="メイリオ" panose="020B0604030504040204" pitchFamily="50" charset="-128"/>
            </a:endParaRPr>
          </a:p>
          <a:p>
            <a:endParaRPr kumimoji="1" lang="en-US" altLang="ja-JP" sz="1050" dirty="0">
              <a:latin typeface="メイリオ" panose="020B0604030504040204" pitchFamily="50" charset="-128"/>
              <a:ea typeface="メイリオ" panose="020B0604030504040204" pitchFamily="50" charset="-128"/>
            </a:endParaRPr>
          </a:p>
          <a:p>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参考）</a:t>
            </a:r>
            <a:endParaRPr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◆大阪府漁業協同組合連合会</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大阪府漁連について</a:t>
            </a:r>
            <a:br>
              <a:rPr kumimoji="1" lang="en-US" altLang="ja-JP" sz="1050" dirty="0">
                <a:latin typeface="メイリオ" panose="020B0604030504040204" pitchFamily="50" charset="-128"/>
                <a:ea typeface="メイリオ" panose="020B0604030504040204" pitchFamily="50" charset="-128"/>
              </a:rPr>
            </a:br>
            <a:r>
              <a:rPr kumimoji="1" lang="en-US" altLang="ja-JP" sz="1050" dirty="0">
                <a:latin typeface="メイリオ" panose="020B0604030504040204" pitchFamily="50" charset="-128"/>
                <a:ea typeface="メイリオ" panose="020B0604030504040204" pitchFamily="50" charset="-128"/>
                <a:hlinkClick r:id="rId3"/>
              </a:rPr>
              <a:t>http://www.osakagyoren.or.jp/about/</a:t>
            </a:r>
            <a:endParaRPr kumimoji="1" lang="en-US" altLang="ja-JP" sz="1050" dirty="0">
              <a:latin typeface="メイリオ" panose="020B0604030504040204" pitchFamily="50" charset="-128"/>
              <a:ea typeface="メイリオ" panose="020B0604030504040204" pitchFamily="50" charset="-128"/>
            </a:endParaRPr>
          </a:p>
          <a:p>
            <a:endParaRPr kumimoji="1" lang="en-US" altLang="ja-JP" sz="1050" dirty="0">
              <a:latin typeface="メイリオ" panose="020B0604030504040204" pitchFamily="50" charset="-128"/>
              <a:ea typeface="メイリオ" panose="020B0604030504040204" pitchFamily="50" charset="-128"/>
            </a:endParaRPr>
          </a:p>
          <a:p>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漁業協同組合</a:t>
            </a:r>
            <a:r>
              <a:rPr kumimoji="1" lang="en-US" altLang="ja-JP"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24</a:t>
            </a:r>
            <a:r>
              <a:rPr kumimoji="1" lang="ja-JP" altLang="en-US" sz="1050" dirty="0">
                <a:latin typeface="メイリオ" panose="020B0604030504040204" pitchFamily="50" charset="-128"/>
                <a:ea typeface="メイリオ" panose="020B0604030504040204" pitchFamily="50" charset="-128"/>
              </a:rPr>
              <a:t>漁協</a:t>
            </a:r>
            <a:endParaRPr kumimoji="1" lang="en-US" altLang="ja-JP" sz="1050" dirty="0">
              <a:latin typeface="メイリオ" panose="020B0604030504040204" pitchFamily="50" charset="-128"/>
              <a:ea typeface="メイリオ" panose="020B0604030504040204" pitchFamily="50" charset="-128"/>
            </a:endParaRPr>
          </a:p>
          <a:p>
            <a:r>
              <a:rPr kumimoji="1" lang="zh-TW" altLang="en-US" sz="1050" dirty="0">
                <a:latin typeface="メイリオ" panose="020B0604030504040204" pitchFamily="50" charset="-128"/>
                <a:ea typeface="メイリオ" panose="020B0604030504040204" pitchFamily="50" charset="-128"/>
              </a:rPr>
              <a:t>大阪市漁業協同組合</a:t>
            </a:r>
            <a:r>
              <a:rPr kumimoji="1" lang="ja-JP" altLang="en-US" sz="1050" dirty="0">
                <a:latin typeface="メイリオ" panose="020B0604030504040204" pitchFamily="50" charset="-128"/>
                <a:ea typeface="メイリオ" panose="020B0604030504040204" pitchFamily="50" charset="-128"/>
              </a:rPr>
              <a:t>　</a:t>
            </a:r>
            <a:r>
              <a:rPr kumimoji="1" lang="zh-TW" altLang="en-US" sz="1050" dirty="0">
                <a:latin typeface="メイリオ" panose="020B0604030504040204" pitchFamily="50" charset="-128"/>
                <a:ea typeface="メイリオ" panose="020B0604030504040204" pitchFamily="50" charset="-128"/>
              </a:rPr>
              <a:t>大阪住吉漁業協同組合</a:t>
            </a:r>
            <a:r>
              <a:rPr kumimoji="1" lang="ja-JP" altLang="en-US" sz="1050" dirty="0">
                <a:latin typeface="メイリオ" panose="020B0604030504040204" pitchFamily="50" charset="-128"/>
                <a:ea typeface="メイリオ" panose="020B0604030504040204" pitchFamily="50" charset="-128"/>
              </a:rPr>
              <a:t>　　</a:t>
            </a:r>
            <a:r>
              <a:rPr kumimoji="1" lang="zh-TW" altLang="en-US" sz="1050" dirty="0">
                <a:latin typeface="メイリオ" panose="020B0604030504040204" pitchFamily="50" charset="-128"/>
                <a:ea typeface="メイリオ" panose="020B0604030504040204" pitchFamily="50" charset="-128"/>
              </a:rPr>
              <a:t>堺市沿岸漁業協同組合</a:t>
            </a:r>
          </a:p>
          <a:p>
            <a:r>
              <a:rPr kumimoji="1" lang="zh-TW" altLang="en-US" sz="1050" dirty="0">
                <a:latin typeface="メイリオ" panose="020B0604030504040204" pitchFamily="50" charset="-128"/>
                <a:ea typeface="メイリオ" panose="020B0604030504040204" pitchFamily="50" charset="-128"/>
              </a:rPr>
              <a:t>堺市漁業協同組合</a:t>
            </a:r>
            <a:r>
              <a:rPr kumimoji="1" lang="ja-JP" altLang="en-US" sz="1050" dirty="0">
                <a:latin typeface="メイリオ" panose="020B0604030504040204" pitchFamily="50" charset="-128"/>
                <a:ea typeface="メイリオ" panose="020B0604030504040204" pitchFamily="50" charset="-128"/>
              </a:rPr>
              <a:t>　　</a:t>
            </a:r>
            <a:r>
              <a:rPr kumimoji="1" lang="zh-TW" altLang="en-US" sz="1050" dirty="0">
                <a:latin typeface="メイリオ" panose="020B0604030504040204" pitchFamily="50" charset="-128"/>
                <a:ea typeface="メイリオ" panose="020B0604030504040204" pitchFamily="50" charset="-128"/>
              </a:rPr>
              <a:t>堺市出島漁業協同組合</a:t>
            </a:r>
            <a:r>
              <a:rPr kumimoji="1" lang="ja-JP" altLang="en-US" sz="1050" dirty="0">
                <a:latin typeface="メイリオ" panose="020B0604030504040204" pitchFamily="50" charset="-128"/>
                <a:ea typeface="メイリオ" panose="020B0604030504040204" pitchFamily="50" charset="-128"/>
              </a:rPr>
              <a:t>　　</a:t>
            </a:r>
            <a:r>
              <a:rPr kumimoji="1" lang="zh-TW" altLang="en-US" sz="1050" dirty="0">
                <a:latin typeface="メイリオ" panose="020B0604030504040204" pitchFamily="50" charset="-128"/>
                <a:ea typeface="メイリオ" panose="020B0604030504040204" pitchFamily="50" charset="-128"/>
              </a:rPr>
              <a:t>堺市浜寺漁業協同組合</a:t>
            </a:r>
          </a:p>
          <a:p>
            <a:r>
              <a:rPr kumimoji="1" lang="zh-TW" altLang="en-US" sz="1050" dirty="0">
                <a:latin typeface="メイリオ" panose="020B0604030504040204" pitchFamily="50" charset="-128"/>
                <a:ea typeface="メイリオ" panose="020B0604030504040204" pitchFamily="50" charset="-128"/>
              </a:rPr>
              <a:t>高石市漁業協同組合</a:t>
            </a:r>
            <a:r>
              <a:rPr kumimoji="1" lang="ja-JP" altLang="en-US" sz="1050" dirty="0">
                <a:latin typeface="メイリオ" panose="020B0604030504040204" pitchFamily="50" charset="-128"/>
                <a:ea typeface="メイリオ" panose="020B0604030504040204" pitchFamily="50" charset="-128"/>
              </a:rPr>
              <a:t>　</a:t>
            </a:r>
            <a:r>
              <a:rPr kumimoji="1" lang="zh-TW" altLang="en-US" sz="1050" dirty="0">
                <a:latin typeface="メイリオ" panose="020B0604030504040204" pitchFamily="50" charset="-128"/>
                <a:ea typeface="メイリオ" panose="020B0604030504040204" pitchFamily="50" charset="-128"/>
              </a:rPr>
              <a:t>泉大津漁業協同組合</a:t>
            </a:r>
            <a:r>
              <a:rPr kumimoji="1" lang="ja-JP" altLang="en-US" sz="1050" dirty="0">
                <a:latin typeface="メイリオ" panose="020B0604030504040204" pitchFamily="50" charset="-128"/>
                <a:ea typeface="メイリオ" panose="020B0604030504040204" pitchFamily="50" charset="-128"/>
              </a:rPr>
              <a:t>　　　</a:t>
            </a:r>
            <a:r>
              <a:rPr kumimoji="1" lang="zh-TW" altLang="en-US" sz="1050" dirty="0">
                <a:latin typeface="メイリオ" panose="020B0604030504040204" pitchFamily="50" charset="-128"/>
                <a:ea typeface="メイリオ" panose="020B0604030504040204" pitchFamily="50" charset="-128"/>
              </a:rPr>
              <a:t>忠岡漁業協同組合</a:t>
            </a:r>
          </a:p>
          <a:p>
            <a:r>
              <a:rPr kumimoji="1" lang="zh-TW" altLang="en-US" sz="1050" dirty="0">
                <a:latin typeface="メイリオ" panose="020B0604030504040204" pitchFamily="50" charset="-128"/>
                <a:ea typeface="メイリオ" panose="020B0604030504040204" pitchFamily="50" charset="-128"/>
              </a:rPr>
              <a:t>春木漁業協同組合</a:t>
            </a:r>
            <a:r>
              <a:rPr kumimoji="1" lang="ja-JP" altLang="en-US" sz="1050" dirty="0">
                <a:latin typeface="メイリオ" panose="020B0604030504040204" pitchFamily="50" charset="-128"/>
                <a:ea typeface="メイリオ" panose="020B0604030504040204" pitchFamily="50" charset="-128"/>
              </a:rPr>
              <a:t>　　</a:t>
            </a:r>
            <a:r>
              <a:rPr kumimoji="1" lang="zh-TW" altLang="en-US" sz="1050" dirty="0">
                <a:latin typeface="メイリオ" panose="020B0604030504040204" pitchFamily="50" charset="-128"/>
                <a:ea typeface="メイリオ" panose="020B0604030504040204" pitchFamily="50" charset="-128"/>
              </a:rPr>
              <a:t>岸和田市漁業協同組合</a:t>
            </a:r>
            <a:r>
              <a:rPr kumimoji="1" lang="ja-JP" altLang="en-US" sz="1050" dirty="0">
                <a:latin typeface="メイリオ" panose="020B0604030504040204" pitchFamily="50" charset="-128"/>
                <a:ea typeface="メイリオ" panose="020B0604030504040204" pitchFamily="50" charset="-128"/>
              </a:rPr>
              <a:t>　　</a:t>
            </a:r>
            <a:r>
              <a:rPr kumimoji="1" lang="zh-TW" altLang="en-US" sz="1050" dirty="0">
                <a:latin typeface="メイリオ" panose="020B0604030504040204" pitchFamily="50" charset="-128"/>
                <a:ea typeface="メイリオ" panose="020B0604030504040204" pitchFamily="50" charset="-128"/>
              </a:rPr>
              <a:t>北中通漁業協同組合</a:t>
            </a:r>
          </a:p>
          <a:p>
            <a:r>
              <a:rPr kumimoji="1" lang="zh-TW" altLang="en-US" sz="1050" dirty="0">
                <a:latin typeface="メイリオ" panose="020B0604030504040204" pitchFamily="50" charset="-128"/>
                <a:ea typeface="メイリオ" panose="020B0604030504040204" pitchFamily="50" charset="-128"/>
              </a:rPr>
              <a:t>泉佐野漁業協同組合</a:t>
            </a:r>
            <a:r>
              <a:rPr kumimoji="1" lang="ja-JP" altLang="en-US" sz="1050" dirty="0">
                <a:latin typeface="メイリオ" panose="020B0604030504040204" pitchFamily="50" charset="-128"/>
                <a:ea typeface="メイリオ" panose="020B0604030504040204" pitchFamily="50" charset="-128"/>
              </a:rPr>
              <a:t>　</a:t>
            </a:r>
            <a:r>
              <a:rPr kumimoji="1" lang="zh-TW" altLang="en-US" sz="1050" dirty="0">
                <a:latin typeface="メイリオ" panose="020B0604030504040204" pitchFamily="50" charset="-128"/>
                <a:ea typeface="メイリオ" panose="020B0604030504040204" pitchFamily="50" charset="-128"/>
              </a:rPr>
              <a:t>田尻漁業協同組合</a:t>
            </a:r>
            <a:r>
              <a:rPr kumimoji="1" lang="ja-JP" altLang="en-US" sz="1050" dirty="0">
                <a:latin typeface="メイリオ" panose="020B0604030504040204" pitchFamily="50" charset="-128"/>
                <a:ea typeface="メイリオ" panose="020B0604030504040204" pitchFamily="50" charset="-128"/>
              </a:rPr>
              <a:t>　　　　</a:t>
            </a:r>
            <a:r>
              <a:rPr kumimoji="1" lang="zh-TW" altLang="en-US" sz="1050" dirty="0">
                <a:latin typeface="メイリオ" panose="020B0604030504040204" pitchFamily="50" charset="-128"/>
                <a:ea typeface="メイリオ" panose="020B0604030504040204" pitchFamily="50" charset="-128"/>
              </a:rPr>
              <a:t>岡田浦漁業協同組合</a:t>
            </a:r>
          </a:p>
          <a:p>
            <a:r>
              <a:rPr kumimoji="1" lang="zh-TW" altLang="en-US" sz="1050" dirty="0">
                <a:latin typeface="メイリオ" panose="020B0604030504040204" pitchFamily="50" charset="-128"/>
                <a:ea typeface="メイリオ" panose="020B0604030504040204" pitchFamily="50" charset="-128"/>
              </a:rPr>
              <a:t>樽井漁業協同組合</a:t>
            </a:r>
            <a:r>
              <a:rPr kumimoji="1" lang="ja-JP" altLang="en-US" sz="1050" dirty="0">
                <a:latin typeface="メイリオ" panose="020B0604030504040204" pitchFamily="50" charset="-128"/>
                <a:ea typeface="メイリオ" panose="020B0604030504040204" pitchFamily="50" charset="-128"/>
              </a:rPr>
              <a:t>　　</a:t>
            </a:r>
            <a:r>
              <a:rPr kumimoji="1" lang="zh-TW" altLang="en-US" sz="1050" dirty="0">
                <a:latin typeface="メイリオ" panose="020B0604030504040204" pitchFamily="50" charset="-128"/>
                <a:ea typeface="メイリオ" panose="020B0604030504040204" pitchFamily="50" charset="-128"/>
              </a:rPr>
              <a:t>尾崎漁業協同組合</a:t>
            </a:r>
            <a:r>
              <a:rPr kumimoji="1" lang="ja-JP" altLang="en-US" sz="1050" dirty="0">
                <a:latin typeface="メイリオ" panose="020B0604030504040204" pitchFamily="50" charset="-128"/>
                <a:ea typeface="メイリオ" panose="020B0604030504040204" pitchFamily="50" charset="-128"/>
              </a:rPr>
              <a:t>　　　　</a:t>
            </a:r>
            <a:r>
              <a:rPr kumimoji="1" lang="zh-TW" altLang="en-US" sz="1050" dirty="0">
                <a:latin typeface="メイリオ" panose="020B0604030504040204" pitchFamily="50" charset="-128"/>
                <a:ea typeface="メイリオ" panose="020B0604030504040204" pitchFamily="50" charset="-128"/>
              </a:rPr>
              <a:t>西鳥取漁業協同組合</a:t>
            </a:r>
          </a:p>
          <a:p>
            <a:r>
              <a:rPr kumimoji="1" lang="zh-TW" altLang="en-US" sz="1050" dirty="0">
                <a:latin typeface="メイリオ" panose="020B0604030504040204" pitchFamily="50" charset="-128"/>
                <a:ea typeface="メイリオ" panose="020B0604030504040204" pitchFamily="50" charset="-128"/>
              </a:rPr>
              <a:t>下荘漁業協同組合</a:t>
            </a:r>
            <a:r>
              <a:rPr kumimoji="1" lang="ja-JP" altLang="en-US" sz="1050" dirty="0">
                <a:latin typeface="メイリオ" panose="020B0604030504040204" pitchFamily="50" charset="-128"/>
                <a:ea typeface="メイリオ" panose="020B0604030504040204" pitchFamily="50" charset="-128"/>
              </a:rPr>
              <a:t>　　</a:t>
            </a:r>
            <a:r>
              <a:rPr kumimoji="1" lang="zh-TW" altLang="en-US" sz="1050" dirty="0">
                <a:latin typeface="メイリオ" panose="020B0604030504040204" pitchFamily="50" charset="-128"/>
                <a:ea typeface="メイリオ" panose="020B0604030504040204" pitchFamily="50" charset="-128"/>
              </a:rPr>
              <a:t>淡輪漁業協同組合</a:t>
            </a:r>
            <a:r>
              <a:rPr kumimoji="1" lang="ja-JP" altLang="en-US" sz="1050" dirty="0">
                <a:latin typeface="メイリオ" panose="020B0604030504040204" pitchFamily="50" charset="-128"/>
                <a:ea typeface="メイリオ" panose="020B0604030504040204" pitchFamily="50" charset="-128"/>
              </a:rPr>
              <a:t>　　　　</a:t>
            </a:r>
            <a:r>
              <a:rPr kumimoji="1" lang="zh-TW" altLang="en-US" sz="1050" dirty="0">
                <a:latin typeface="メイリオ" panose="020B0604030504040204" pitchFamily="50" charset="-128"/>
                <a:ea typeface="メイリオ" panose="020B0604030504040204" pitchFamily="50" charset="-128"/>
              </a:rPr>
              <a:t>深日漁業協同組合</a:t>
            </a:r>
          </a:p>
          <a:p>
            <a:r>
              <a:rPr kumimoji="1" lang="zh-TW" altLang="en-US" sz="1050" dirty="0">
                <a:latin typeface="メイリオ" panose="020B0604030504040204" pitchFamily="50" charset="-128"/>
                <a:ea typeface="メイリオ" panose="020B0604030504040204" pitchFamily="50" charset="-128"/>
              </a:rPr>
              <a:t>谷川漁業協同組合</a:t>
            </a:r>
            <a:r>
              <a:rPr kumimoji="1" lang="ja-JP" altLang="en-US" sz="1050" dirty="0">
                <a:latin typeface="メイリオ" panose="020B0604030504040204" pitchFamily="50" charset="-128"/>
                <a:ea typeface="メイリオ" panose="020B0604030504040204" pitchFamily="50" charset="-128"/>
              </a:rPr>
              <a:t>　　</a:t>
            </a:r>
            <a:r>
              <a:rPr kumimoji="1" lang="zh-TW" altLang="en-US" sz="1050" dirty="0">
                <a:latin typeface="メイリオ" panose="020B0604030504040204" pitchFamily="50" charset="-128"/>
                <a:ea typeface="メイリオ" panose="020B0604030504040204" pitchFamily="50" charset="-128"/>
              </a:rPr>
              <a:t>小島漁業協同組合</a:t>
            </a:r>
            <a:r>
              <a:rPr kumimoji="1" lang="ja-JP" altLang="en-US" sz="1050" dirty="0">
                <a:latin typeface="メイリオ" panose="020B0604030504040204" pitchFamily="50" charset="-128"/>
                <a:ea typeface="メイリオ" panose="020B0604030504040204" pitchFamily="50" charset="-128"/>
              </a:rPr>
              <a:t>　　　　</a:t>
            </a:r>
            <a:r>
              <a:rPr kumimoji="1" lang="zh-TW" altLang="en-US" sz="1050" dirty="0">
                <a:latin typeface="メイリオ" panose="020B0604030504040204" pitchFamily="50" charset="-128"/>
                <a:ea typeface="メイリオ" panose="020B0604030504040204" pitchFamily="50" charset="-128"/>
              </a:rPr>
              <a:t>大阪府鰮巾着網漁業協同組合</a:t>
            </a:r>
            <a:endParaRPr kumimoji="1" lang="en-US" altLang="zh-TW" sz="1050" dirty="0">
              <a:latin typeface="メイリオ" panose="020B0604030504040204" pitchFamily="50" charset="-128"/>
              <a:ea typeface="メイリオ" panose="020B0604030504040204" pitchFamily="50" charset="-128"/>
            </a:endParaRPr>
          </a:p>
          <a:p>
            <a:endParaRPr lang="en-US" altLang="zh-TW" sz="1050" dirty="0">
              <a:latin typeface="メイリオ" panose="020B0604030504040204" pitchFamily="50" charset="-128"/>
              <a:ea typeface="メイリオ" panose="020B0604030504040204" pitchFamily="50" charset="-128"/>
            </a:endParaRPr>
          </a:p>
          <a:p>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漁業協同組合連合会</a:t>
            </a:r>
            <a:r>
              <a:rPr kumimoji="1" lang="en-US" altLang="ja-JP" sz="1050" dirty="0">
                <a:latin typeface="メイリオ" panose="020B0604030504040204" pitchFamily="50" charset="-128"/>
                <a:ea typeface="メイリオ" panose="020B0604030504040204" pitchFamily="50" charset="-128"/>
              </a:rPr>
              <a:t>】※2</a:t>
            </a:r>
            <a:r>
              <a:rPr kumimoji="1" lang="ja-JP" altLang="en-US" sz="1050" dirty="0">
                <a:latin typeface="メイリオ" panose="020B0604030504040204" pitchFamily="50" charset="-128"/>
                <a:ea typeface="メイリオ" panose="020B0604030504040204" pitchFamily="50" charset="-128"/>
              </a:rPr>
              <a:t>漁連</a:t>
            </a:r>
            <a:br>
              <a:rPr kumimoji="1" lang="en-US" altLang="ja-JP" sz="1050" dirty="0">
                <a:latin typeface="メイリオ" panose="020B0604030504040204" pitchFamily="50" charset="-128"/>
                <a:ea typeface="メイリオ" panose="020B0604030504040204" pitchFamily="50" charset="-128"/>
              </a:rPr>
            </a:br>
            <a:r>
              <a:rPr kumimoji="1" lang="zh-TW" altLang="en-US" sz="1050" dirty="0">
                <a:latin typeface="メイリオ" panose="020B0604030504040204" pitchFamily="50" charset="-128"/>
                <a:ea typeface="メイリオ" panose="020B0604030504040204" pitchFamily="50" charset="-128"/>
              </a:rPr>
              <a:t>大阪府漁業協同組合連合会</a:t>
            </a:r>
            <a:r>
              <a:rPr kumimoji="1" lang="ja-JP" altLang="en-US" sz="1050" dirty="0">
                <a:latin typeface="メイリオ" panose="020B0604030504040204" pitchFamily="50" charset="-128"/>
                <a:ea typeface="メイリオ" panose="020B0604030504040204" pitchFamily="50" charset="-128"/>
              </a:rPr>
              <a:t>　　堺市漁業協同組合連合会</a:t>
            </a:r>
            <a:endParaRPr kumimoji="1" lang="en-US" altLang="zh-TW" sz="1050" dirty="0">
              <a:latin typeface="メイリオ" panose="020B0604030504040204" pitchFamily="50" charset="-128"/>
              <a:ea typeface="メイリオ" panose="020B0604030504040204" pitchFamily="50" charset="-128"/>
            </a:endParaRPr>
          </a:p>
          <a:p>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◆大阪府</a:t>
            </a:r>
            <a:r>
              <a:rPr lang="ja-JP" altLang="en-US" sz="1050" dirty="0">
                <a:latin typeface="メイリオ" panose="020B0604030504040204" pitchFamily="50" charset="-128"/>
                <a:ea typeface="メイリオ" panose="020B0604030504040204" pitchFamily="50" charset="-128"/>
              </a:rPr>
              <a:t>水産課：</a:t>
            </a:r>
            <a:r>
              <a:rPr kumimoji="1" lang="ja-JP" altLang="en-US" sz="1050" dirty="0">
                <a:latin typeface="メイリオ" panose="020B0604030504040204" pitchFamily="50" charset="-128"/>
                <a:ea typeface="メイリオ" panose="020B0604030504040204" pitchFamily="50" charset="-128"/>
              </a:rPr>
              <a:t>大阪の漁業の概要</a:t>
            </a:r>
            <a:endParaRPr kumimoji="1" lang="en-US" altLang="ja-JP" sz="1050" dirty="0">
              <a:latin typeface="メイリオ" panose="020B0604030504040204" pitchFamily="50" charset="-128"/>
              <a:ea typeface="メイリオ" panose="020B0604030504040204" pitchFamily="50" charset="-128"/>
            </a:endParaRPr>
          </a:p>
          <a:p>
            <a:r>
              <a:rPr kumimoji="1" lang="en-US" altLang="ja-JP" sz="1050" dirty="0">
                <a:latin typeface="メイリオ" panose="020B0604030504040204" pitchFamily="50" charset="-128"/>
                <a:ea typeface="メイリオ" panose="020B0604030504040204" pitchFamily="50" charset="-128"/>
                <a:hlinkClick r:id="rId4"/>
              </a:rPr>
              <a:t>http://www.pref.osaka.lg.jp/suisan/o-gyogyou/g-gaiyou.html</a:t>
            </a:r>
            <a:endParaRPr kumimoji="1" lang="en-US" altLang="ja-JP" sz="1050" dirty="0">
              <a:latin typeface="メイリオ" panose="020B0604030504040204" pitchFamily="50" charset="-128"/>
              <a:ea typeface="メイリオ" panose="020B0604030504040204" pitchFamily="50" charset="-128"/>
            </a:endParaRPr>
          </a:p>
          <a:p>
            <a:endParaRPr kumimoji="1" lang="en-US" altLang="ja-JP" sz="1050" dirty="0">
              <a:latin typeface="メイリオ" panose="020B0604030504040204" pitchFamily="50" charset="-128"/>
              <a:ea typeface="メイリオ" panose="020B0604030504040204" pitchFamily="50" charset="-128"/>
            </a:endParaRPr>
          </a:p>
          <a:p>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漁港</a:t>
            </a:r>
            <a:r>
              <a:rPr kumimoji="1" lang="en-US" altLang="ja-JP" sz="1050" dirty="0">
                <a:latin typeface="メイリオ" panose="020B0604030504040204" pitchFamily="50" charset="-128"/>
                <a:ea typeface="メイリオ" panose="020B0604030504040204" pitchFamily="50" charset="-128"/>
              </a:rPr>
              <a:t>】※13</a:t>
            </a:r>
            <a:r>
              <a:rPr kumimoji="1" lang="ja-JP" altLang="en-US" sz="1050" dirty="0">
                <a:latin typeface="メイリオ" panose="020B0604030504040204" pitchFamily="50" charset="-128"/>
                <a:ea typeface="メイリオ" panose="020B0604030504040204" pitchFamily="50" charset="-128"/>
              </a:rPr>
              <a:t>漁港</a:t>
            </a:r>
            <a:endParaRPr kumimoji="1" lang="en-US" altLang="ja-JP" sz="1050" dirty="0">
              <a:latin typeface="メイリオ" panose="020B0604030504040204" pitchFamily="50" charset="-128"/>
              <a:ea typeface="メイリオ" panose="020B0604030504040204" pitchFamily="50" charset="-128"/>
            </a:endParaRPr>
          </a:p>
          <a:p>
            <a:r>
              <a:rPr kumimoji="1" lang="zh-TW" altLang="en-US" sz="1050" dirty="0">
                <a:latin typeface="メイリオ" panose="020B0604030504040204" pitchFamily="50" charset="-128"/>
                <a:ea typeface="メイリオ" panose="020B0604030504040204" pitchFamily="50" charset="-128"/>
              </a:rPr>
              <a:t>堺</a:t>
            </a:r>
            <a:r>
              <a:rPr kumimoji="1" lang="en-US" altLang="zh-TW" sz="1050" dirty="0">
                <a:latin typeface="メイリオ" panose="020B0604030504040204" pitchFamily="50" charset="-128"/>
                <a:ea typeface="メイリオ" panose="020B0604030504040204" pitchFamily="50" charset="-128"/>
              </a:rPr>
              <a:t>(</a:t>
            </a:r>
            <a:r>
              <a:rPr kumimoji="1" lang="zh-TW" altLang="en-US" sz="1050" dirty="0">
                <a:latin typeface="メイリオ" panose="020B0604030504040204" pitchFamily="50" charset="-128"/>
                <a:ea typeface="メイリオ" panose="020B0604030504040204" pitchFamily="50" charset="-128"/>
              </a:rPr>
              <a:t>出島</a:t>
            </a:r>
            <a:r>
              <a:rPr kumimoji="1" lang="en-US" altLang="zh-TW" sz="1050" dirty="0">
                <a:latin typeface="メイリオ" panose="020B0604030504040204" pitchFamily="50" charset="-128"/>
                <a:ea typeface="メイリオ" panose="020B0604030504040204" pitchFamily="50" charset="-128"/>
              </a:rPr>
              <a:t>)</a:t>
            </a:r>
            <a:r>
              <a:rPr kumimoji="1" lang="zh-TW" altLang="en-US" sz="1050" dirty="0">
                <a:latin typeface="メイリオ" panose="020B0604030504040204" pitchFamily="50" charset="-128"/>
                <a:ea typeface="メイリオ" panose="020B0604030504040204" pitchFamily="50" charset="-128"/>
              </a:rPr>
              <a:t>漁港</a:t>
            </a:r>
            <a:r>
              <a:rPr kumimoji="1" lang="ja-JP" altLang="en-US" sz="1050" dirty="0">
                <a:latin typeface="メイリオ" panose="020B0604030504040204" pitchFamily="50" charset="-128"/>
                <a:ea typeface="メイリオ" panose="020B0604030504040204" pitchFamily="50" charset="-128"/>
              </a:rPr>
              <a:t>　 </a:t>
            </a:r>
            <a:r>
              <a:rPr kumimoji="1" lang="zh-TW" altLang="en-US" sz="1050" dirty="0">
                <a:latin typeface="メイリオ" panose="020B0604030504040204" pitchFamily="50" charset="-128"/>
                <a:ea typeface="メイリオ" panose="020B0604030504040204" pitchFamily="50" charset="-128"/>
              </a:rPr>
              <a:t>石津漁港</a:t>
            </a:r>
            <a:r>
              <a:rPr kumimoji="1" lang="ja-JP" altLang="en-US" sz="1050" dirty="0">
                <a:latin typeface="メイリオ" panose="020B0604030504040204" pitchFamily="50" charset="-128"/>
                <a:ea typeface="メイリオ" panose="020B0604030504040204" pitchFamily="50" charset="-128"/>
              </a:rPr>
              <a:t>　   </a:t>
            </a:r>
            <a:r>
              <a:rPr kumimoji="1" lang="zh-TW" altLang="en-US" sz="1050" dirty="0">
                <a:latin typeface="メイリオ" panose="020B0604030504040204" pitchFamily="50" charset="-128"/>
                <a:ea typeface="メイリオ" panose="020B0604030504040204" pitchFamily="50" charset="-128"/>
              </a:rPr>
              <a:t>高石漁港</a:t>
            </a:r>
            <a:r>
              <a:rPr kumimoji="1" lang="ja-JP" altLang="en-US" sz="1050" dirty="0">
                <a:latin typeface="メイリオ" panose="020B0604030504040204" pitchFamily="50" charset="-128"/>
                <a:ea typeface="メイリオ" panose="020B0604030504040204" pitchFamily="50" charset="-128"/>
              </a:rPr>
              <a:t>　    </a:t>
            </a:r>
            <a:r>
              <a:rPr kumimoji="1" lang="zh-TW" altLang="en-US" sz="1050" dirty="0">
                <a:latin typeface="メイリオ" panose="020B0604030504040204" pitchFamily="50" charset="-128"/>
                <a:ea typeface="メイリオ" panose="020B0604030504040204" pitchFamily="50" charset="-128"/>
              </a:rPr>
              <a:t>岸和田漁港</a:t>
            </a:r>
            <a:r>
              <a:rPr kumimoji="1" lang="ja-JP" altLang="en-US" sz="1050" dirty="0">
                <a:latin typeface="メイリオ" panose="020B0604030504040204" pitchFamily="50" charset="-128"/>
                <a:ea typeface="メイリオ" panose="020B0604030504040204" pitchFamily="50" charset="-128"/>
              </a:rPr>
              <a:t>　     </a:t>
            </a:r>
            <a:r>
              <a:rPr kumimoji="1" lang="zh-TW" altLang="en-US" sz="1050" dirty="0">
                <a:latin typeface="メイリオ" panose="020B0604030504040204" pitchFamily="50" charset="-128"/>
                <a:ea typeface="メイリオ" panose="020B0604030504040204" pitchFamily="50" charset="-128"/>
              </a:rPr>
              <a:t>佐野漁港</a:t>
            </a:r>
            <a:r>
              <a:rPr kumimoji="1" lang="ja-JP" altLang="en-US" sz="1050" dirty="0">
                <a:latin typeface="メイリオ" panose="020B0604030504040204" pitchFamily="50" charset="-128"/>
                <a:ea typeface="メイリオ" panose="020B0604030504040204" pitchFamily="50" charset="-128"/>
              </a:rPr>
              <a:t>　</a:t>
            </a:r>
            <a:endParaRPr kumimoji="1" lang="en-US" altLang="ja-JP" sz="1050" dirty="0">
              <a:latin typeface="メイリオ" panose="020B0604030504040204" pitchFamily="50" charset="-128"/>
              <a:ea typeface="メイリオ" panose="020B0604030504040204" pitchFamily="50" charset="-128"/>
            </a:endParaRPr>
          </a:p>
          <a:p>
            <a:r>
              <a:rPr kumimoji="1" lang="zh-TW" altLang="en-US" sz="1050" dirty="0">
                <a:latin typeface="メイリオ" panose="020B0604030504040204" pitchFamily="50" charset="-128"/>
                <a:ea typeface="メイリオ" panose="020B0604030504040204" pitchFamily="50" charset="-128"/>
              </a:rPr>
              <a:t>田尻漁港</a:t>
            </a:r>
            <a:r>
              <a:rPr kumimoji="1"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a:t>
            </a:r>
            <a:r>
              <a:rPr kumimoji="1" lang="zh-TW" altLang="en-US" sz="1050" dirty="0">
                <a:latin typeface="メイリオ" panose="020B0604030504040204" pitchFamily="50" charset="-128"/>
                <a:ea typeface="メイリオ" panose="020B0604030504040204" pitchFamily="50" charset="-128"/>
              </a:rPr>
              <a:t>岡田漁港</a:t>
            </a:r>
            <a:r>
              <a:rPr kumimoji="1" lang="ja-JP" altLang="en-US" sz="1050" dirty="0">
                <a:latin typeface="メイリオ" panose="020B0604030504040204" pitchFamily="50" charset="-128"/>
                <a:ea typeface="メイリオ" panose="020B0604030504040204" pitchFamily="50" charset="-128"/>
              </a:rPr>
              <a:t>　   </a:t>
            </a:r>
            <a:r>
              <a:rPr kumimoji="1" lang="zh-TW" altLang="en-US" sz="1050" dirty="0">
                <a:latin typeface="メイリオ" panose="020B0604030504040204" pitchFamily="50" charset="-128"/>
                <a:ea typeface="メイリオ" panose="020B0604030504040204" pitchFamily="50" charset="-128"/>
              </a:rPr>
              <a:t>樽井漁港</a:t>
            </a:r>
            <a:r>
              <a:rPr kumimoji="1" lang="ja-JP" altLang="en-US" sz="1050" dirty="0">
                <a:latin typeface="メイリオ" panose="020B0604030504040204" pitchFamily="50" charset="-128"/>
                <a:ea typeface="メイリオ" panose="020B0604030504040204" pitchFamily="50" charset="-128"/>
              </a:rPr>
              <a:t>　　 </a:t>
            </a:r>
            <a:r>
              <a:rPr kumimoji="1" lang="zh-TW" altLang="en-US" sz="1050" dirty="0">
                <a:latin typeface="メイリオ" panose="020B0604030504040204" pitchFamily="50" charset="-128"/>
                <a:ea typeface="メイリオ" panose="020B0604030504040204" pitchFamily="50" charset="-128"/>
              </a:rPr>
              <a:t>西鳥取漁港</a:t>
            </a:r>
            <a:r>
              <a:rPr kumimoji="1" lang="ja-JP" altLang="en-US" sz="1050" dirty="0">
                <a:latin typeface="メイリオ" panose="020B0604030504040204" pitchFamily="50" charset="-128"/>
                <a:ea typeface="メイリオ" panose="020B0604030504040204" pitchFamily="50" charset="-128"/>
              </a:rPr>
              <a:t>　　 </a:t>
            </a:r>
            <a:r>
              <a:rPr kumimoji="1" lang="zh-TW" altLang="en-US" sz="1050" dirty="0">
                <a:latin typeface="メイリオ" panose="020B0604030504040204" pitchFamily="50" charset="-128"/>
                <a:ea typeface="メイリオ" panose="020B0604030504040204" pitchFamily="50" charset="-128"/>
              </a:rPr>
              <a:t>下荘漁港</a:t>
            </a:r>
            <a:r>
              <a:rPr kumimoji="1" lang="ja-JP" altLang="en-US" sz="1050" dirty="0">
                <a:latin typeface="メイリオ" panose="020B0604030504040204" pitchFamily="50" charset="-128"/>
                <a:ea typeface="メイリオ" panose="020B0604030504040204" pitchFamily="50" charset="-128"/>
              </a:rPr>
              <a:t>　　</a:t>
            </a:r>
            <a:endParaRPr kumimoji="1" lang="en-US" altLang="ja-JP" sz="1050" dirty="0">
              <a:latin typeface="メイリオ" panose="020B0604030504040204" pitchFamily="50" charset="-128"/>
              <a:ea typeface="メイリオ" panose="020B0604030504040204" pitchFamily="50" charset="-128"/>
            </a:endParaRPr>
          </a:p>
          <a:p>
            <a:r>
              <a:rPr kumimoji="1" lang="zh-TW" altLang="en-US" sz="1050" dirty="0">
                <a:latin typeface="メイリオ" panose="020B0604030504040204" pitchFamily="50" charset="-128"/>
                <a:ea typeface="メイリオ" panose="020B0604030504040204" pitchFamily="50" charset="-128"/>
              </a:rPr>
              <a:t>淡輪漁港</a:t>
            </a:r>
            <a:r>
              <a:rPr kumimoji="1" lang="ja-JP" altLang="en-US" sz="1050" dirty="0">
                <a:latin typeface="メイリオ" panose="020B0604030504040204" pitchFamily="50" charset="-128"/>
                <a:ea typeface="メイリオ" panose="020B0604030504040204" pitchFamily="50" charset="-128"/>
              </a:rPr>
              <a:t>　　    </a:t>
            </a:r>
            <a:r>
              <a:rPr kumimoji="1" lang="zh-TW" altLang="en-US" sz="1050" dirty="0">
                <a:latin typeface="メイリオ" panose="020B0604030504040204" pitchFamily="50" charset="-128"/>
                <a:ea typeface="メイリオ" panose="020B0604030504040204" pitchFamily="50" charset="-128"/>
              </a:rPr>
              <a:t>深日漁港</a:t>
            </a:r>
            <a:r>
              <a:rPr kumimoji="1" lang="ja-JP" altLang="en-US" sz="1050" dirty="0">
                <a:latin typeface="メイリオ" panose="020B0604030504040204" pitchFamily="50" charset="-128"/>
                <a:ea typeface="メイリオ" panose="020B0604030504040204" pitchFamily="50" charset="-128"/>
              </a:rPr>
              <a:t>　　</a:t>
            </a:r>
            <a:r>
              <a:rPr kumimoji="1" lang="zh-TW" altLang="en-US" sz="1050" dirty="0">
                <a:latin typeface="メイリオ" panose="020B0604030504040204" pitchFamily="50" charset="-128"/>
                <a:ea typeface="メイリオ" panose="020B0604030504040204" pitchFamily="50" charset="-128"/>
              </a:rPr>
              <a:t>小島漁港</a:t>
            </a:r>
            <a:endParaRPr kumimoji="1" lang="en-US" altLang="ja-JP" sz="1050"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◆大阪府水産課：大阪湾で食べよう・遊ぼう：朝市・青空市場</a:t>
            </a:r>
            <a:endParaRPr kumimoji="1" lang="en-US" altLang="ja-JP" sz="1050" dirty="0">
              <a:latin typeface="メイリオ" panose="020B0604030504040204" pitchFamily="50" charset="-128"/>
              <a:ea typeface="メイリオ" panose="020B0604030504040204" pitchFamily="50" charset="-128"/>
            </a:endParaRPr>
          </a:p>
          <a:p>
            <a:r>
              <a:rPr kumimoji="1" lang="en-US" altLang="ja-JP" sz="1050" dirty="0">
                <a:latin typeface="メイリオ" panose="020B0604030504040204" pitchFamily="50" charset="-128"/>
                <a:ea typeface="メイリオ" panose="020B0604030504040204" pitchFamily="50" charset="-128"/>
                <a:hlinkClick r:id="rId5"/>
              </a:rPr>
              <a:t>http://www.pref.osaka.lg.jp/suisan/tab/asa.html</a:t>
            </a:r>
            <a:endParaRPr kumimoji="1" lang="en-US" altLang="ja-JP" sz="1050" dirty="0">
              <a:latin typeface="メイリオ" panose="020B0604030504040204" pitchFamily="50" charset="-128"/>
              <a:ea typeface="メイリオ" panose="020B0604030504040204" pitchFamily="50" charset="-128"/>
            </a:endParaRPr>
          </a:p>
          <a:p>
            <a:endParaRPr kumimoji="1" lang="ja-JP" altLang="en-US" sz="105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42</a:t>
            </a:fld>
            <a:endParaRPr kumimoji="1" lang="ja-JP" altLang="en-US"/>
          </a:p>
        </p:txBody>
      </p:sp>
    </p:spTree>
    <p:extLst>
      <p:ext uri="{BB962C8B-B14F-4D97-AF65-F5344CB8AC3E}">
        <p14:creationId xmlns:p14="http://schemas.microsoft.com/office/powerpoint/2010/main" val="14651521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a:xfrm>
            <a:off x="431165" y="4926796"/>
            <a:ext cx="6236970" cy="4029879"/>
          </a:xfrm>
        </p:spPr>
        <p:txBody>
          <a:bodyPr/>
          <a:lstStyle/>
          <a:p>
            <a:r>
              <a:rPr lang="ja-JP" altLang="en-US" sz="1050" dirty="0">
                <a:latin typeface="メイリオ" panose="020B0604030504040204" pitchFamily="50" charset="-128"/>
                <a:ea typeface="メイリオ" panose="020B0604030504040204" pitchFamily="50" charset="-128"/>
              </a:rPr>
              <a:t>大阪府内の学校で登場した大阪のお魚をつかった給食を紹介します。大阪産</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もん</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のしらすと泉だこを使った献立です。</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令和</a:t>
            </a:r>
            <a:r>
              <a:rPr lang="en-US" altLang="ja-JP" sz="1050" dirty="0">
                <a:latin typeface="メイリオ" panose="020B0604030504040204" pitchFamily="50" charset="-128"/>
                <a:ea typeface="メイリオ" panose="020B0604030504040204" pitchFamily="50" charset="-128"/>
              </a:rPr>
              <a:t>2</a:t>
            </a:r>
            <a:r>
              <a:rPr lang="ja-JP" altLang="en-US" sz="1050" dirty="0">
                <a:latin typeface="メイリオ" panose="020B0604030504040204" pitchFamily="50" charset="-128"/>
                <a:ea typeface="メイリオ" panose="020B0604030504040204" pitchFamily="50" charset="-128"/>
              </a:rPr>
              <a:t>年度）</a:t>
            </a:r>
          </a:p>
          <a:p>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（参考）</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◆公益財団法人大阪府学校給食会</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hlinkClick r:id="rId3"/>
              </a:rPr>
              <a:t>http://www.oskz.com/</a:t>
            </a:r>
            <a:endParaRPr lang="en-US" altLang="ja-JP" sz="1050" dirty="0">
              <a:latin typeface="メイリオ" panose="020B0604030504040204" pitchFamily="50" charset="-128"/>
              <a:ea typeface="メイリオ" panose="020B0604030504040204" pitchFamily="50" charset="-128"/>
            </a:endParaRPr>
          </a:p>
          <a:p>
            <a:r>
              <a:rPr lang="zh-TW" altLang="en-US" sz="1050" dirty="0">
                <a:latin typeface="メイリオ" panose="020B0604030504040204" pitchFamily="50" charset="-128"/>
                <a:ea typeface="メイリオ" panose="020B0604030504040204" pitchFamily="50" charset="-128"/>
              </a:rPr>
              <a:t>国産農林水産物学校給食提供事業紹介</a:t>
            </a:r>
            <a:endParaRPr lang="en-US" altLang="zh-TW"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hlinkClick r:id="rId4"/>
              </a:rPr>
              <a:t>http://www.oskz.com/kyuusyokuteikyoujigyou/top.html</a:t>
            </a:r>
            <a:endParaRPr lang="en-US" altLang="ja-JP" sz="1050"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◆大阪府水産課：</a:t>
            </a:r>
            <a:r>
              <a:rPr lang="zh-TW" altLang="en-US" sz="1050" dirty="0">
                <a:latin typeface="メイリオ" panose="020B0604030504040204" pitchFamily="50" charset="-128"/>
                <a:ea typeface="メイリオ" panose="020B0604030504040204" pitchFamily="50" charset="-128"/>
              </a:rPr>
              <a:t>出前魚講習会</a:t>
            </a:r>
            <a:endParaRPr lang="en-US" altLang="zh-TW" sz="1050" dirty="0">
              <a:latin typeface="メイリオ" panose="020B0604030504040204" pitchFamily="50" charset="-128"/>
              <a:ea typeface="メイリオ" panose="020B0604030504040204" pitchFamily="50" charset="-128"/>
            </a:endParaRPr>
          </a:p>
          <a:p>
            <a:r>
              <a:rPr lang="en-US" altLang="zh-TW" sz="1050" dirty="0">
                <a:latin typeface="メイリオ" panose="020B0604030504040204" pitchFamily="50" charset="-128"/>
                <a:ea typeface="メイリオ" panose="020B0604030504040204" pitchFamily="50" charset="-128"/>
                <a:hlinkClick r:id="rId5"/>
              </a:rPr>
              <a:t>http://www.pref.osaka.lg.jp/suisan/dem/index.html</a:t>
            </a:r>
            <a:endParaRPr lang="en-US" altLang="zh-TW" sz="1050"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◆大阪府：大阪産（もん）・大阪産（もん）名品 </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共通トップページ</a:t>
            </a:r>
            <a:r>
              <a:rPr lang="en-US" altLang="ja-JP" sz="1050" dirty="0">
                <a:latin typeface="メイリオ" panose="020B0604030504040204" pitchFamily="50" charset="-128"/>
                <a:ea typeface="メイリオ" panose="020B0604030504040204" pitchFamily="50" charset="-128"/>
              </a:rPr>
              <a:t>〕</a:t>
            </a:r>
          </a:p>
          <a:p>
            <a:r>
              <a:rPr lang="en-US" altLang="ja-JP" sz="1050" dirty="0">
                <a:latin typeface="メイリオ" panose="020B0604030504040204" pitchFamily="50" charset="-128"/>
                <a:ea typeface="メイリオ" panose="020B0604030504040204" pitchFamily="50" charset="-128"/>
                <a:hlinkClick r:id="rId6"/>
              </a:rPr>
              <a:t>http://www.pref.osaka.lg.jp/ryutai/osaka_mon/index.html</a:t>
            </a:r>
            <a:endParaRPr lang="en-US" altLang="ja-JP" sz="1050"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◆大阪湾データベース（国土交通省近畿地方整備局）：大阪湾を楽しむ 大阪湾を味わう</a:t>
            </a:r>
            <a:r>
              <a:rPr lang="en-US" altLang="ja-JP" sz="1050" dirty="0">
                <a:latin typeface="メイリオ" panose="020B0604030504040204" pitchFamily="50" charset="-128"/>
                <a:ea typeface="メイリオ" panose="020B0604030504040204" pitchFamily="50" charset="-128"/>
                <a:hlinkClick r:id="rId7"/>
              </a:rPr>
              <a:t>http://kouwan.pa.kkr.mlit.go.jp/kankyo-db/amuse/arekore/tatste_top.aspx</a:t>
            </a:r>
            <a:endParaRPr lang="en-US" altLang="ja-JP" sz="1050"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endParaRPr kumimoji="1" lang="ja-JP" altLang="en-US" sz="1050" dirty="0"/>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43</a:t>
            </a:fld>
            <a:endParaRPr kumimoji="1" lang="ja-JP" altLang="en-US"/>
          </a:p>
        </p:txBody>
      </p:sp>
    </p:spTree>
    <p:extLst>
      <p:ext uri="{BB962C8B-B14F-4D97-AF65-F5344CB8AC3E}">
        <p14:creationId xmlns:p14="http://schemas.microsoft.com/office/powerpoint/2010/main" val="42130862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a:xfrm>
            <a:off x="654050" y="4925416"/>
            <a:ext cx="6009217" cy="5050434"/>
          </a:xfrm>
        </p:spPr>
        <p:txBody>
          <a:bodyPr/>
          <a:lstStyle/>
          <a:p>
            <a:r>
              <a:rPr lang="ja-JP" altLang="en-US" sz="1050" dirty="0">
                <a:latin typeface="メイリオ" panose="020B0604030504040204" pitchFamily="50" charset="-128"/>
                <a:ea typeface="メイリオ" panose="020B0604030504040204" pitchFamily="50" charset="-128"/>
              </a:rPr>
              <a:t>大阪湾ではスナメリやイルカの姿が目撃されています。彼らが暮らせる海は、生きものが豊富な海だからです。これからも豊かな大阪湾を一緒に守り育てていきましょう。</a:t>
            </a:r>
            <a:endParaRPr lang="en-US" altLang="ja-JP" sz="1050"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（参考）</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◆海遊館の大阪湾スナメリ調査</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hlinkClick r:id="rId3"/>
              </a:rPr>
              <a:t>https://www.kaiyukan.com/connect/laboratory/sunameri/</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◆海遊館：大阪湾スナメリ調査</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hlinkClick r:id="rId4"/>
              </a:rPr>
              <a:t>https://www.kaiyukan.com/program/osakabay/</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◆朝日新聞デジタル</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大阪</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 泉佐野沖にイルカの群れ　夏から大阪湾で目撃</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hlinkClick r:id="rId5"/>
              </a:rPr>
              <a:t>https://www.asahi.com/articles/ASM1455LLM14PPTB00G.html</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◆朝日新聞</a:t>
            </a:r>
            <a:r>
              <a:rPr lang="en-US" altLang="ja-JP" sz="1050" dirty="0">
                <a:latin typeface="メイリオ" panose="020B0604030504040204" pitchFamily="50" charset="-128"/>
                <a:ea typeface="メイリオ" panose="020B0604030504040204" pitchFamily="50" charset="-128"/>
              </a:rPr>
              <a:t>YouTube</a:t>
            </a:r>
            <a:r>
              <a:rPr lang="ja-JP" altLang="en-US" sz="1050" dirty="0">
                <a:latin typeface="メイリオ" panose="020B0604030504040204" pitchFamily="50" charset="-128"/>
                <a:ea typeface="メイリオ" panose="020B0604030504040204" pitchFamily="50" charset="-128"/>
              </a:rPr>
              <a:t>チャンネル：大阪湾でスナメリ繁殖か最大で２０頭以上の群れ</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hlinkClick r:id="rId6"/>
              </a:rPr>
              <a:t>https://youtu.be/kSV0tf-M8sk</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◆朝日新聞デジタル：イルカの群れ、また大阪湾に現る　海保の巡視艇が確認</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hlinkClick r:id="rId7"/>
              </a:rPr>
              <a:t>https://www.asahi.com/articles/ASM103RSXM10PTIL006.html</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◆岬町：深日港のイルカについて</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hlinkClick r:id="rId8"/>
              </a:rPr>
              <a:t>http://www.town.misaki.osaka.jp/soshiki/toshi_seibi/sangyo/oshirase/2630.html</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◆深日漁業協同組合公式チャンネル：大阪湾定住イルカ　ルカちゃん　元気です！　</a:t>
            </a:r>
            <a:r>
              <a:rPr lang="en-US" altLang="ja-JP" sz="1050" dirty="0">
                <a:latin typeface="メイリオ" panose="020B0604030504040204" pitchFamily="50" charset="-128"/>
                <a:ea typeface="メイリオ" panose="020B0604030504040204" pitchFamily="50" charset="-128"/>
                <a:hlinkClick r:id="rId9"/>
              </a:rPr>
              <a:t>https://youtu.be/b9fvv__6mRo</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◆大阪府立中之島図書館：大阪資料・古典籍室内企画展示「大阪湾に関する本」</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hlinkClick r:id="rId10"/>
              </a:rPr>
              <a:t>https://www.library.pref.osaka.jp/site/osaka/osakawan2020.html</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◆大阪府水産課：</a:t>
            </a:r>
            <a:r>
              <a:rPr lang="ja-JP" altLang="en-US" sz="1050" i="0" dirty="0">
                <a:solidFill>
                  <a:srgbClr val="111111"/>
                </a:solidFill>
                <a:effectLst/>
                <a:latin typeface="メイリオ" panose="020B0604030504040204" pitchFamily="50" charset="-128"/>
                <a:ea typeface="メイリオ" panose="020B0604030504040204" pitchFamily="50" charset="-128"/>
              </a:rPr>
              <a:t>大阪の魚と漁業を</a:t>
            </a:r>
            <a:r>
              <a:rPr lang="en-US" altLang="ja-JP" sz="1050" i="0" dirty="0">
                <a:solidFill>
                  <a:srgbClr val="111111"/>
                </a:solidFill>
                <a:effectLst/>
                <a:latin typeface="メイリオ" panose="020B0604030504040204" pitchFamily="50" charset="-128"/>
                <a:ea typeface="メイリオ" panose="020B0604030504040204" pitchFamily="50" charset="-128"/>
              </a:rPr>
              <a:t>10</a:t>
            </a:r>
            <a:r>
              <a:rPr lang="ja-JP" altLang="en-US" sz="1050" i="0" dirty="0">
                <a:solidFill>
                  <a:srgbClr val="111111"/>
                </a:solidFill>
                <a:effectLst/>
                <a:latin typeface="メイリオ" panose="020B0604030504040204" pitchFamily="50" charset="-128"/>
                <a:ea typeface="メイリオ" panose="020B0604030504040204" pitchFamily="50" charset="-128"/>
              </a:rPr>
              <a:t>倍楽しむ本（第３版）パンフレット</a:t>
            </a:r>
            <a:endParaRPr kumimoji="1" lang="en-US" altLang="ja-JP" sz="1050" dirty="0">
              <a:latin typeface="メイリオ" panose="020B0604030504040204" pitchFamily="50" charset="-128"/>
              <a:ea typeface="メイリオ" panose="020B0604030504040204" pitchFamily="50" charset="-128"/>
            </a:endParaRPr>
          </a:p>
          <a:p>
            <a:r>
              <a:rPr kumimoji="1" lang="en-US" altLang="ja-JP" sz="1050" dirty="0">
                <a:latin typeface="メイリオ" panose="020B0604030504040204" pitchFamily="50" charset="-128"/>
                <a:ea typeface="メイリオ" panose="020B0604030504040204" pitchFamily="50" charset="-128"/>
                <a:hlinkClick r:id="rId11"/>
              </a:rPr>
              <a:t>http://www.pref.osaka.lg.jp/suisan/pamphlet/index.html</a:t>
            </a:r>
            <a:endParaRPr lang="en-US" altLang="ja-JP" sz="1050" dirty="0">
              <a:latin typeface="メイリオ" panose="020B0604030504040204" pitchFamily="50" charset="-128"/>
              <a:ea typeface="メイリオ" panose="020B0604030504040204" pitchFamily="50" charset="-128"/>
            </a:endParaRPr>
          </a:p>
          <a:p>
            <a:endParaRPr kumimoji="1" lang="ja-JP" altLang="en-US" sz="105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44</a:t>
            </a:fld>
            <a:endParaRPr kumimoji="1" lang="ja-JP" altLang="en-US"/>
          </a:p>
        </p:txBody>
      </p:sp>
    </p:spTree>
    <p:extLst>
      <p:ext uri="{BB962C8B-B14F-4D97-AF65-F5344CB8AC3E}">
        <p14:creationId xmlns:p14="http://schemas.microsoft.com/office/powerpoint/2010/main" val="5023597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p:txBody>
          <a:bodyPr/>
          <a:lstStyle/>
          <a:p>
            <a:r>
              <a:rPr kumimoji="1" lang="ja-JP" altLang="en-US" sz="1050" dirty="0">
                <a:latin typeface="メイリオ" panose="020B0604030504040204" pitchFamily="50" charset="-128"/>
                <a:ea typeface="メイリオ" panose="020B0604030504040204" pitchFamily="50" charset="-128"/>
              </a:rPr>
              <a:t>学校向け食育ウェブ教材</a:t>
            </a:r>
          </a:p>
          <a:p>
            <a:r>
              <a:rPr kumimoji="1" lang="ja-JP" altLang="en-US" sz="1050" dirty="0">
                <a:latin typeface="メイリオ" panose="020B0604030504040204" pitchFamily="50" charset="-128"/>
                <a:ea typeface="メイリオ" panose="020B0604030504040204" pitchFamily="50" charset="-128"/>
              </a:rPr>
              <a:t>なにわの魚・大阪の漁業</a:t>
            </a:r>
          </a:p>
          <a:p>
            <a:r>
              <a:rPr kumimoji="1" lang="ja-JP" altLang="en-US" sz="1050" dirty="0">
                <a:latin typeface="メイリオ" panose="020B0604030504040204" pitchFamily="50" charset="-128"/>
                <a:ea typeface="メイリオ" panose="020B0604030504040204" pitchFamily="50" charset="-128"/>
              </a:rPr>
              <a:t>大阪湾お魚探検隊</a:t>
            </a:r>
            <a:endParaRPr kumimoji="1" lang="en-US" altLang="ja-JP" sz="1050" dirty="0">
              <a:latin typeface="メイリオ" panose="020B0604030504040204" pitchFamily="50" charset="-128"/>
              <a:ea typeface="メイリオ" panose="020B0604030504040204" pitchFamily="50" charset="-128"/>
            </a:endParaRPr>
          </a:p>
          <a:p>
            <a:endParaRPr kumimoji="1" lang="ja-JP" altLang="en-US"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令和３年３月 大阪府漁業協同組合連合会</a:t>
            </a:r>
            <a:endParaRPr kumimoji="1" lang="en-US" altLang="ja-JP" sz="105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45</a:t>
            </a:fld>
            <a:endParaRPr kumimoji="1" lang="ja-JP" altLang="en-US"/>
          </a:p>
        </p:txBody>
      </p:sp>
    </p:spTree>
    <p:extLst>
      <p:ext uri="{BB962C8B-B14F-4D97-AF65-F5344CB8AC3E}">
        <p14:creationId xmlns:p14="http://schemas.microsoft.com/office/powerpoint/2010/main" val="22996423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a:xfrm>
            <a:off x="709931" y="4925416"/>
            <a:ext cx="5679440" cy="4835272"/>
          </a:xfrm>
        </p:spPr>
        <p:txBody>
          <a:bodyPr/>
          <a:lstStyle/>
          <a:p>
            <a:pPr>
              <a:lnSpc>
                <a:spcPts val="1000"/>
              </a:lnSpc>
            </a:pP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参考リンク</a:t>
            </a:r>
            <a:r>
              <a:rPr kumimoji="1" lang="en-US" altLang="ja-JP" sz="1050" dirty="0">
                <a:latin typeface="メイリオ" panose="020B0604030504040204" pitchFamily="50" charset="-128"/>
                <a:ea typeface="メイリオ" panose="020B0604030504040204" pitchFamily="50" charset="-128"/>
              </a:rPr>
              <a:t>】</a:t>
            </a:r>
          </a:p>
          <a:p>
            <a:pPr>
              <a:lnSpc>
                <a:spcPts val="1000"/>
              </a:lnSpc>
            </a:pP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大阪府漁業協同組合連合会</a:t>
            </a:r>
          </a:p>
          <a:p>
            <a:pPr>
              <a:lnSpc>
                <a:spcPts val="1000"/>
              </a:lnSpc>
            </a:pPr>
            <a:r>
              <a:rPr kumimoji="1" lang="en-US" altLang="ja-JP" sz="1050" dirty="0">
                <a:latin typeface="メイリオ" panose="020B0604030504040204" pitchFamily="50" charset="-128"/>
                <a:ea typeface="メイリオ" panose="020B0604030504040204" pitchFamily="50" charset="-128"/>
                <a:hlinkClick r:id="rId3"/>
              </a:rPr>
              <a:t>http://www.osakagyoren.or.jp/</a:t>
            </a:r>
            <a:endParaRPr kumimoji="1" lang="en-US" altLang="ja-JP" sz="1050" dirty="0">
              <a:latin typeface="メイリオ" panose="020B0604030504040204" pitchFamily="50" charset="-128"/>
              <a:ea typeface="メイリオ" panose="020B0604030504040204" pitchFamily="50" charset="-128"/>
            </a:endParaRPr>
          </a:p>
          <a:p>
            <a:pPr>
              <a:lnSpc>
                <a:spcPts val="1000"/>
              </a:lnSpc>
            </a:pPr>
            <a:endParaRPr kumimoji="1" lang="en-US" altLang="ja-JP" sz="1050" dirty="0">
              <a:latin typeface="メイリオ" panose="020B0604030504040204" pitchFamily="50" charset="-128"/>
              <a:ea typeface="メイリオ" panose="020B0604030504040204" pitchFamily="50" charset="-128"/>
            </a:endParaRPr>
          </a:p>
          <a:p>
            <a:pPr>
              <a:lnSpc>
                <a:spcPts val="1000"/>
              </a:lnSpc>
            </a:pP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大阪湾環境データベース（国土交通省近畿地方整備局）</a:t>
            </a:r>
          </a:p>
          <a:p>
            <a:pPr>
              <a:lnSpc>
                <a:spcPts val="1000"/>
              </a:lnSpc>
            </a:pPr>
            <a:r>
              <a:rPr kumimoji="1" lang="en-US" altLang="ja-JP" sz="1050" dirty="0">
                <a:latin typeface="メイリオ" panose="020B0604030504040204" pitchFamily="50" charset="-128"/>
                <a:ea typeface="メイリオ" panose="020B0604030504040204" pitchFamily="50" charset="-128"/>
                <a:hlinkClick r:id="rId4"/>
              </a:rPr>
              <a:t>http://kouwan.pa.kkr.mlit.go.jp/kankyo-db/</a:t>
            </a:r>
            <a:endParaRPr kumimoji="1" lang="en-US" altLang="ja-JP" sz="1050" dirty="0">
              <a:latin typeface="メイリオ" panose="020B0604030504040204" pitchFamily="50" charset="-128"/>
              <a:ea typeface="メイリオ" panose="020B0604030504040204" pitchFamily="50" charset="-128"/>
            </a:endParaRPr>
          </a:p>
          <a:p>
            <a:pPr>
              <a:lnSpc>
                <a:spcPts val="1000"/>
              </a:lnSpc>
            </a:pPr>
            <a:endParaRPr kumimoji="1" lang="en-US" altLang="ja-JP" sz="1050" dirty="0">
              <a:latin typeface="メイリオ" panose="020B0604030504040204" pitchFamily="50" charset="-128"/>
              <a:ea typeface="メイリオ" panose="020B0604030504040204" pitchFamily="50" charset="-128"/>
            </a:endParaRPr>
          </a:p>
          <a:p>
            <a:pPr>
              <a:lnSpc>
                <a:spcPts val="1000"/>
              </a:lnSpc>
            </a:pP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大阪府水産課</a:t>
            </a:r>
          </a:p>
          <a:p>
            <a:pPr>
              <a:lnSpc>
                <a:spcPts val="1000"/>
              </a:lnSpc>
            </a:pPr>
            <a:r>
              <a:rPr kumimoji="1" lang="en-US" altLang="ja-JP" sz="1050" dirty="0">
                <a:latin typeface="メイリオ" panose="020B0604030504040204" pitchFamily="50" charset="-128"/>
                <a:ea typeface="メイリオ" panose="020B0604030504040204" pitchFamily="50" charset="-128"/>
                <a:hlinkClick r:id="rId5"/>
              </a:rPr>
              <a:t>http://www.pref.osaka.lg.jp/suisan/</a:t>
            </a:r>
            <a:endParaRPr kumimoji="1" lang="en-US" altLang="ja-JP" sz="1050" dirty="0">
              <a:latin typeface="メイリオ" panose="020B0604030504040204" pitchFamily="50" charset="-128"/>
              <a:ea typeface="メイリオ" panose="020B0604030504040204" pitchFamily="50" charset="-128"/>
            </a:endParaRPr>
          </a:p>
          <a:p>
            <a:pPr>
              <a:lnSpc>
                <a:spcPts val="1000"/>
              </a:lnSpc>
            </a:pPr>
            <a:endParaRPr kumimoji="1" lang="en-US" altLang="ja-JP" sz="1050" dirty="0">
              <a:latin typeface="メイリオ" panose="020B0604030504040204" pitchFamily="50" charset="-128"/>
              <a:ea typeface="メイリオ" panose="020B0604030504040204" pitchFamily="50" charset="-128"/>
            </a:endParaRPr>
          </a:p>
          <a:p>
            <a:pPr>
              <a:lnSpc>
                <a:spcPts val="1000"/>
              </a:lnSpc>
            </a:pP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大阪府水産課：大阪の魚と漁業を</a:t>
            </a:r>
            <a:r>
              <a:rPr kumimoji="1" lang="en-US" altLang="ja-JP" sz="1050" dirty="0">
                <a:latin typeface="メイリオ" panose="020B0604030504040204" pitchFamily="50" charset="-128"/>
                <a:ea typeface="メイリオ" panose="020B0604030504040204" pitchFamily="50" charset="-128"/>
              </a:rPr>
              <a:t>10</a:t>
            </a:r>
            <a:r>
              <a:rPr kumimoji="1" lang="ja-JP" altLang="en-US" sz="1050" dirty="0">
                <a:latin typeface="メイリオ" panose="020B0604030504040204" pitchFamily="50" charset="-128"/>
                <a:ea typeface="メイリオ" panose="020B0604030504040204" pitchFamily="50" charset="-128"/>
              </a:rPr>
              <a:t>倍楽しむ本（第３版）パンフレット</a:t>
            </a:r>
          </a:p>
          <a:p>
            <a:pPr>
              <a:lnSpc>
                <a:spcPts val="1000"/>
              </a:lnSpc>
            </a:pPr>
            <a:r>
              <a:rPr kumimoji="1" lang="en-US" altLang="ja-JP" sz="1050" dirty="0">
                <a:latin typeface="メイリオ" panose="020B0604030504040204" pitchFamily="50" charset="-128"/>
                <a:ea typeface="メイリオ" panose="020B0604030504040204" pitchFamily="50" charset="-128"/>
                <a:hlinkClick r:id="rId6"/>
              </a:rPr>
              <a:t>http://www.pref.osaka.lg.jp/suisan/pamphlet/index.html</a:t>
            </a:r>
            <a:endParaRPr kumimoji="1" lang="en-US" altLang="ja-JP" sz="1050" dirty="0">
              <a:latin typeface="メイリオ" panose="020B0604030504040204" pitchFamily="50" charset="-128"/>
              <a:ea typeface="メイリオ" panose="020B0604030504040204" pitchFamily="50" charset="-128"/>
            </a:endParaRPr>
          </a:p>
          <a:p>
            <a:pPr>
              <a:lnSpc>
                <a:spcPts val="1000"/>
              </a:lnSpc>
            </a:pPr>
            <a:endParaRPr kumimoji="1" lang="en-US" altLang="ja-JP" sz="1050" dirty="0">
              <a:latin typeface="メイリオ" panose="020B0604030504040204" pitchFamily="50" charset="-128"/>
              <a:ea typeface="メイリオ" panose="020B0604030504040204" pitchFamily="50" charset="-128"/>
            </a:endParaRPr>
          </a:p>
          <a:p>
            <a:pPr>
              <a:lnSpc>
                <a:spcPts val="1000"/>
              </a:lnSpc>
            </a:pP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大阪府水産課：大阪湾での漁法</a:t>
            </a:r>
          </a:p>
          <a:p>
            <a:pPr>
              <a:lnSpc>
                <a:spcPts val="1000"/>
              </a:lnSpc>
            </a:pPr>
            <a:r>
              <a:rPr kumimoji="1" lang="en-US" altLang="ja-JP" sz="1050" dirty="0">
                <a:latin typeface="メイリオ" panose="020B0604030504040204" pitchFamily="50" charset="-128"/>
                <a:ea typeface="メイリオ" panose="020B0604030504040204" pitchFamily="50" charset="-128"/>
                <a:hlinkClick r:id="rId7"/>
              </a:rPr>
              <a:t>http://www.pref.osaka.lg.jp/suisan/o-gyogyou/gyoho.html</a:t>
            </a:r>
            <a:endParaRPr kumimoji="1" lang="en-US" altLang="ja-JP" sz="1050" dirty="0">
              <a:latin typeface="メイリオ" panose="020B0604030504040204" pitchFamily="50" charset="-128"/>
              <a:ea typeface="メイリオ" panose="020B0604030504040204" pitchFamily="50" charset="-128"/>
            </a:endParaRPr>
          </a:p>
          <a:p>
            <a:pPr>
              <a:lnSpc>
                <a:spcPts val="1000"/>
              </a:lnSpc>
            </a:pPr>
            <a:endParaRPr kumimoji="1" lang="en-US" altLang="ja-JP" sz="1050" dirty="0">
              <a:latin typeface="メイリオ" panose="020B0604030504040204" pitchFamily="50" charset="-128"/>
              <a:ea typeface="メイリオ" panose="020B0604030504040204" pitchFamily="50" charset="-128"/>
            </a:endParaRPr>
          </a:p>
          <a:p>
            <a:pPr>
              <a:lnSpc>
                <a:spcPts val="1000"/>
              </a:lnSpc>
            </a:pP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大阪府水産課：大阪産</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もん</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魚介類の紹介おすすめ</a:t>
            </a:r>
            <a:r>
              <a:rPr kumimoji="1" lang="en-US" altLang="ja-JP" sz="1050" dirty="0">
                <a:latin typeface="メイリオ" panose="020B0604030504040204" pitchFamily="50" charset="-128"/>
                <a:ea typeface="メイリオ" panose="020B0604030504040204" pitchFamily="50" charset="-128"/>
              </a:rPr>
              <a:t>10</a:t>
            </a:r>
            <a:r>
              <a:rPr kumimoji="1" lang="ja-JP" altLang="en-US" sz="1050" dirty="0">
                <a:latin typeface="メイリオ" panose="020B0604030504040204" pitchFamily="50" charset="-128"/>
                <a:ea typeface="メイリオ" panose="020B0604030504040204" pitchFamily="50" charset="-128"/>
              </a:rPr>
              <a:t>種</a:t>
            </a:r>
          </a:p>
          <a:p>
            <a:pPr>
              <a:lnSpc>
                <a:spcPts val="1000"/>
              </a:lnSpc>
            </a:pPr>
            <a:r>
              <a:rPr kumimoji="1" lang="en-US" altLang="ja-JP" sz="1050" dirty="0">
                <a:latin typeface="メイリオ" panose="020B0604030504040204" pitchFamily="50" charset="-128"/>
                <a:ea typeface="メイリオ" panose="020B0604030504040204" pitchFamily="50" charset="-128"/>
                <a:hlinkClick r:id="rId8"/>
              </a:rPr>
              <a:t>http://www.pref.osaka.lg.jp/suisan/fish/index.html</a:t>
            </a:r>
            <a:endParaRPr kumimoji="1" lang="en-US" altLang="ja-JP" sz="1050" dirty="0">
              <a:latin typeface="メイリオ" panose="020B0604030504040204" pitchFamily="50" charset="-128"/>
              <a:ea typeface="メイリオ" panose="020B0604030504040204" pitchFamily="50" charset="-128"/>
            </a:endParaRPr>
          </a:p>
          <a:p>
            <a:pPr>
              <a:lnSpc>
                <a:spcPts val="1000"/>
              </a:lnSpc>
            </a:pPr>
            <a:endParaRPr kumimoji="1" lang="en-US" altLang="ja-JP" sz="1050" dirty="0">
              <a:latin typeface="メイリオ" panose="020B0604030504040204" pitchFamily="50" charset="-128"/>
              <a:ea typeface="メイリオ" panose="020B0604030504040204" pitchFamily="50" charset="-128"/>
            </a:endParaRPr>
          </a:p>
          <a:p>
            <a:pPr>
              <a:lnSpc>
                <a:spcPts val="1000"/>
              </a:lnSpc>
            </a:pP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大阪府水産課：大阪の漁業の概要</a:t>
            </a:r>
          </a:p>
          <a:p>
            <a:pPr>
              <a:lnSpc>
                <a:spcPts val="1000"/>
              </a:lnSpc>
            </a:pPr>
            <a:r>
              <a:rPr kumimoji="1" lang="en-US" altLang="ja-JP" sz="1050" dirty="0">
                <a:latin typeface="メイリオ" panose="020B0604030504040204" pitchFamily="50" charset="-128"/>
                <a:ea typeface="メイリオ" panose="020B0604030504040204" pitchFamily="50" charset="-128"/>
                <a:hlinkClick r:id="rId9"/>
              </a:rPr>
              <a:t>http://www.pref.osaka.lg.jp/suisan/o-gyogyou/g-gaiyou.html</a:t>
            </a:r>
            <a:endParaRPr kumimoji="1" lang="en-US" altLang="ja-JP" sz="1050" dirty="0">
              <a:latin typeface="メイリオ" panose="020B0604030504040204" pitchFamily="50" charset="-128"/>
              <a:ea typeface="メイリオ" panose="020B0604030504040204" pitchFamily="50" charset="-128"/>
            </a:endParaRPr>
          </a:p>
          <a:p>
            <a:pPr>
              <a:lnSpc>
                <a:spcPts val="1000"/>
              </a:lnSpc>
            </a:pPr>
            <a:endParaRPr kumimoji="1" lang="en-US" altLang="ja-JP" sz="1050" dirty="0">
              <a:latin typeface="メイリオ" panose="020B0604030504040204" pitchFamily="50" charset="-128"/>
              <a:ea typeface="メイリオ" panose="020B0604030504040204" pitchFamily="50" charset="-128"/>
            </a:endParaRPr>
          </a:p>
          <a:p>
            <a:pPr>
              <a:lnSpc>
                <a:spcPts val="1000"/>
              </a:lnSpc>
            </a:pP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大阪府統計課：</a:t>
            </a:r>
            <a:r>
              <a:rPr kumimoji="1" lang="en-US" altLang="ja-JP" sz="1050" dirty="0">
                <a:latin typeface="メイリオ" panose="020B0604030504040204" pitchFamily="50" charset="-128"/>
                <a:ea typeface="メイリオ" panose="020B0604030504040204" pitchFamily="50" charset="-128"/>
              </a:rPr>
              <a:t>2018</a:t>
            </a:r>
            <a:r>
              <a:rPr kumimoji="1" lang="ja-JP" altLang="en-US" sz="1050" dirty="0">
                <a:latin typeface="メイリオ" panose="020B0604030504040204" pitchFamily="50" charset="-128"/>
                <a:ea typeface="メイリオ" panose="020B0604030504040204" pitchFamily="50" charset="-128"/>
              </a:rPr>
              <a:t>年大阪の漁業</a:t>
            </a:r>
            <a:r>
              <a:rPr kumimoji="1" lang="en-US" altLang="ja-JP" sz="1050" dirty="0">
                <a:latin typeface="メイリオ" panose="020B0604030504040204" pitchFamily="50" charset="-128"/>
                <a:ea typeface="メイリオ" panose="020B0604030504040204" pitchFamily="50" charset="-128"/>
              </a:rPr>
              <a:t>(2018</a:t>
            </a:r>
            <a:r>
              <a:rPr kumimoji="1" lang="ja-JP" altLang="en-US" sz="1050" dirty="0">
                <a:latin typeface="メイリオ" panose="020B0604030504040204" pitchFamily="50" charset="-128"/>
                <a:ea typeface="メイリオ" panose="020B0604030504040204" pitchFamily="50" charset="-128"/>
              </a:rPr>
              <a:t>年漁業センサス調査結果）</a:t>
            </a:r>
          </a:p>
          <a:p>
            <a:pPr>
              <a:lnSpc>
                <a:spcPts val="1000"/>
              </a:lnSpc>
            </a:pPr>
            <a:r>
              <a:rPr kumimoji="1" lang="en-US" altLang="ja-JP" sz="1050" dirty="0">
                <a:latin typeface="メイリオ" panose="020B0604030504040204" pitchFamily="50" charset="-128"/>
                <a:ea typeface="メイリオ" panose="020B0604030504040204" pitchFamily="50" charset="-128"/>
                <a:hlinkClick r:id="rId10"/>
              </a:rPr>
              <a:t>http://www.pref.osaka.lg.jp/toukei/2018gyogyou_k/</a:t>
            </a:r>
            <a:endParaRPr kumimoji="1" lang="en-US" altLang="ja-JP" sz="1050" dirty="0">
              <a:latin typeface="メイリオ" panose="020B0604030504040204" pitchFamily="50" charset="-128"/>
              <a:ea typeface="メイリオ" panose="020B0604030504040204" pitchFamily="50" charset="-128"/>
            </a:endParaRPr>
          </a:p>
          <a:p>
            <a:pPr>
              <a:lnSpc>
                <a:spcPts val="1000"/>
              </a:lnSpc>
            </a:pPr>
            <a:endParaRPr kumimoji="1" lang="en-US" altLang="ja-JP" sz="1050" dirty="0">
              <a:latin typeface="メイリオ" panose="020B0604030504040204" pitchFamily="50" charset="-128"/>
              <a:ea typeface="メイリオ" panose="020B0604030504040204" pitchFamily="50" charset="-128"/>
            </a:endParaRPr>
          </a:p>
          <a:p>
            <a:pPr>
              <a:lnSpc>
                <a:spcPts val="1000"/>
              </a:lnSpc>
            </a:pP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全国漁業協同組合連合会 プライドフィッシュ：大阪府</a:t>
            </a:r>
          </a:p>
          <a:p>
            <a:pPr>
              <a:lnSpc>
                <a:spcPts val="1000"/>
              </a:lnSpc>
            </a:pPr>
            <a:r>
              <a:rPr kumimoji="1" lang="en-US" altLang="ja-JP" sz="1050" dirty="0">
                <a:latin typeface="メイリオ" panose="020B0604030504040204" pitchFamily="50" charset="-128"/>
                <a:ea typeface="メイリオ" panose="020B0604030504040204" pitchFamily="50" charset="-128"/>
                <a:hlinkClick r:id="rId11"/>
              </a:rPr>
              <a:t>http://www.pride-fish.jp/JPF/pref/index.php?pk=1407221321</a:t>
            </a:r>
            <a:endParaRPr kumimoji="1" lang="en-US" altLang="ja-JP" sz="1050" dirty="0">
              <a:latin typeface="メイリオ" panose="020B0604030504040204" pitchFamily="50" charset="-128"/>
              <a:ea typeface="メイリオ" panose="020B0604030504040204" pitchFamily="50" charset="-128"/>
            </a:endParaRPr>
          </a:p>
          <a:p>
            <a:pPr>
              <a:lnSpc>
                <a:spcPts val="1000"/>
              </a:lnSpc>
            </a:pPr>
            <a:endParaRPr kumimoji="1" lang="en-US" altLang="ja-JP" sz="1050" dirty="0">
              <a:latin typeface="メイリオ" panose="020B0604030504040204" pitchFamily="50" charset="-128"/>
              <a:ea typeface="メイリオ" panose="020B0604030504040204" pitchFamily="50" charset="-128"/>
            </a:endParaRPr>
          </a:p>
          <a:p>
            <a:pPr>
              <a:lnSpc>
                <a:spcPts val="1000"/>
              </a:lnSpc>
            </a:pP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地方独立行政法人大阪府立環境農林水産総合研究所：大阪湾のさかな図鑑</a:t>
            </a:r>
          </a:p>
          <a:p>
            <a:pPr>
              <a:lnSpc>
                <a:spcPts val="1000"/>
              </a:lnSpc>
            </a:pPr>
            <a:r>
              <a:rPr kumimoji="1" lang="en-US" altLang="ja-JP" sz="1050" dirty="0">
                <a:latin typeface="メイリオ" panose="020B0604030504040204" pitchFamily="50" charset="-128"/>
                <a:ea typeface="メイリオ" panose="020B0604030504040204" pitchFamily="50" charset="-128"/>
                <a:hlinkClick r:id="rId12"/>
              </a:rPr>
              <a:t>http://www.kannousuiken-osaka.or.jp/zukan/zukan_database/osakawan/list.html</a:t>
            </a:r>
            <a:endParaRPr kumimoji="1" lang="en-US" altLang="ja-JP" sz="1050" dirty="0">
              <a:latin typeface="メイリオ" panose="020B0604030504040204" pitchFamily="50" charset="-128"/>
              <a:ea typeface="メイリオ" panose="020B0604030504040204" pitchFamily="50" charset="-128"/>
            </a:endParaRPr>
          </a:p>
          <a:p>
            <a:pPr>
              <a:lnSpc>
                <a:spcPts val="1000"/>
              </a:lnSpc>
            </a:pPr>
            <a:endParaRPr kumimoji="1" lang="en-US" altLang="ja-JP" sz="1050" dirty="0">
              <a:latin typeface="メイリオ" panose="020B0604030504040204" pitchFamily="50" charset="-128"/>
              <a:ea typeface="メイリオ" panose="020B0604030504040204" pitchFamily="50" charset="-128"/>
            </a:endParaRPr>
          </a:p>
          <a:p>
            <a:pPr>
              <a:lnSpc>
                <a:spcPts val="1000"/>
              </a:lnSpc>
            </a:pP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地方独立行政法人大阪府立環境農林水産総合研究所：大阪湾の生き物図鑑</a:t>
            </a:r>
          </a:p>
          <a:p>
            <a:pPr>
              <a:lnSpc>
                <a:spcPts val="1000"/>
              </a:lnSpc>
            </a:pPr>
            <a:r>
              <a:rPr kumimoji="1" lang="en-US" altLang="ja-JP" sz="1050" dirty="0">
                <a:latin typeface="メイリオ" panose="020B0604030504040204" pitchFamily="50" charset="-128"/>
                <a:ea typeface="メイリオ" panose="020B0604030504040204" pitchFamily="50" charset="-128"/>
                <a:hlinkClick r:id="rId13"/>
              </a:rPr>
              <a:t>http://www.kannousuiken-osaka.or.jp/zukan/zukan_database/osakawanikimono/list.html</a:t>
            </a:r>
            <a:endParaRPr kumimoji="1" lang="en-US" altLang="ja-JP" sz="1050" dirty="0">
              <a:latin typeface="メイリオ" panose="020B0604030504040204" pitchFamily="50" charset="-128"/>
              <a:ea typeface="メイリオ" panose="020B0604030504040204" pitchFamily="50" charset="-128"/>
            </a:endParaRPr>
          </a:p>
          <a:p>
            <a:endParaRPr kumimoji="1" lang="en-US" altLang="ja-JP" sz="900" dirty="0">
              <a:latin typeface="メイリオ" panose="020B0604030504040204" pitchFamily="50" charset="-128"/>
              <a:ea typeface="メイリオ" panose="020B0604030504040204" pitchFamily="50" charset="-128"/>
            </a:endParaRPr>
          </a:p>
          <a:p>
            <a:endParaRPr kumimoji="1" lang="en-US" altLang="ja-JP" sz="900" dirty="0">
              <a:latin typeface="メイリオ" panose="020B0604030504040204" pitchFamily="50" charset="-128"/>
              <a:ea typeface="メイリオ" panose="020B0604030504040204" pitchFamily="50" charset="-128"/>
            </a:endParaRPr>
          </a:p>
          <a:p>
            <a:endParaRPr kumimoji="1" lang="ja-JP" altLang="en-US" sz="9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46</a:t>
            </a:fld>
            <a:endParaRPr kumimoji="1" lang="ja-JP" altLang="en-US"/>
          </a:p>
        </p:txBody>
      </p:sp>
    </p:spTree>
    <p:extLst>
      <p:ext uri="{BB962C8B-B14F-4D97-AF65-F5344CB8AC3E}">
        <p14:creationId xmlns:p14="http://schemas.microsoft.com/office/powerpoint/2010/main" val="42626929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a:xfrm>
            <a:off x="514142" y="4926796"/>
            <a:ext cx="6071016" cy="4029879"/>
          </a:xfrm>
        </p:spPr>
        <p:txBody>
          <a:bodyPr/>
          <a:lstStyle/>
          <a:p>
            <a:pPr>
              <a:lnSpc>
                <a:spcPts val="1600"/>
              </a:lnSpc>
            </a:pPr>
            <a:r>
              <a:rPr lang="ja-JP" altLang="en-US" sz="1050" dirty="0">
                <a:latin typeface="メイリオ" panose="020B0604030504040204" pitchFamily="50" charset="-128"/>
                <a:ea typeface="メイリオ" panose="020B0604030504040204" pitchFamily="50" charset="-128"/>
              </a:rPr>
              <a:t>【ご利用にあたって】</a:t>
            </a:r>
            <a:endParaRPr lang="en-US" altLang="ja-JP" sz="1050" dirty="0">
              <a:latin typeface="メイリオ" panose="020B0604030504040204" pitchFamily="50" charset="-128"/>
              <a:ea typeface="メイリオ" panose="020B0604030504040204" pitchFamily="50" charset="-128"/>
            </a:endParaRPr>
          </a:p>
          <a:p>
            <a:pPr>
              <a:lnSpc>
                <a:spcPts val="1600"/>
              </a:lnSpc>
            </a:pPr>
            <a:endParaRPr lang="ja-JP" altLang="en-US" sz="1050" dirty="0">
              <a:latin typeface="メイリオ" panose="020B0604030504040204" pitchFamily="50" charset="-128"/>
              <a:ea typeface="メイリオ" panose="020B0604030504040204" pitchFamily="50" charset="-128"/>
            </a:endParaRPr>
          </a:p>
          <a:p>
            <a:pPr marL="171450" indent="-171450">
              <a:lnSpc>
                <a:spcPts val="1600"/>
              </a:lnSpc>
              <a:buFont typeface="Arial" panose="020B0604020202020204" pitchFamily="34" charset="0"/>
              <a:buChar char="•"/>
            </a:pPr>
            <a:r>
              <a:rPr lang="ja-JP" altLang="en-US" sz="1050" dirty="0">
                <a:latin typeface="メイリオ" panose="020B0604030504040204" pitchFamily="50" charset="-128"/>
                <a:ea typeface="メイリオ" panose="020B0604030504040204" pitchFamily="50" charset="-128"/>
              </a:rPr>
              <a:t>ウェブ教材「大阪湾お魚探検隊」はPowerPointで作成されています。</a:t>
            </a:r>
          </a:p>
          <a:p>
            <a:pPr marL="171450" indent="-171450">
              <a:lnSpc>
                <a:spcPts val="1600"/>
              </a:lnSpc>
              <a:buFont typeface="Arial" panose="020B0604020202020204" pitchFamily="34" charset="0"/>
              <a:buChar char="•"/>
            </a:pPr>
            <a:r>
              <a:rPr lang="en-US" altLang="ja-JP" sz="1050" dirty="0">
                <a:latin typeface="メイリオ" panose="020B0604030504040204" pitchFamily="50" charset="-128"/>
                <a:ea typeface="メイリオ" panose="020B0604030504040204" pitchFamily="50" charset="-128"/>
              </a:rPr>
              <a:t>PowerPoint</a:t>
            </a:r>
            <a:r>
              <a:rPr lang="ja-JP" altLang="en-US" sz="1050" dirty="0">
                <a:latin typeface="メイリオ" panose="020B0604030504040204" pitchFamily="50" charset="-128"/>
                <a:ea typeface="メイリオ" panose="020B0604030504040204" pitchFamily="50" charset="-128"/>
              </a:rPr>
              <a:t>発表者ツールを使って、ノート（メモ）機能を先生用の解説を見ることができます</a:t>
            </a:r>
          </a:p>
          <a:p>
            <a:pPr marL="171450" indent="-171450">
              <a:lnSpc>
                <a:spcPts val="1600"/>
              </a:lnSpc>
              <a:buFont typeface="Arial" panose="020B0604020202020204" pitchFamily="34" charset="0"/>
              <a:buChar char="•"/>
            </a:pPr>
            <a:r>
              <a:rPr lang="ja-JP" altLang="en-US" sz="1050" dirty="0">
                <a:latin typeface="メイリオ" panose="020B0604030504040204" pitchFamily="50" charset="-128"/>
                <a:ea typeface="メイリオ" panose="020B0604030504040204" pitchFamily="50" charset="-128"/>
              </a:rPr>
              <a:t>当教材は著作権があります。全ての内容、テキスト、画像等の無断転載・複製・転用、無断使用を固く禁じます。著作物の無断転載・複製・転用、無断使用は法律により罰せられます。</a:t>
            </a:r>
          </a:p>
          <a:p>
            <a:pPr>
              <a:lnSpc>
                <a:spcPts val="1600"/>
              </a:lnSpc>
            </a:pPr>
            <a:r>
              <a:rPr lang="en-US" altLang="ja-JP" sz="1050" dirty="0">
                <a:latin typeface="メイリオ" panose="020B0604030504040204" pitchFamily="50" charset="-128"/>
                <a:ea typeface="メイリオ" panose="020B0604030504040204" pitchFamily="50" charset="-128"/>
              </a:rPr>
              <a:t>This teaching material is copyrighted. Unauthorized reproduction, duplication, diversion, or unauthorized use of contents, texts, images, etc. is strictly prohibited. </a:t>
            </a:r>
            <a:br>
              <a:rPr lang="en-US" altLang="ja-JP" sz="1050" dirty="0">
                <a:latin typeface="メイリオ" panose="020B0604030504040204" pitchFamily="50" charset="-128"/>
                <a:ea typeface="メイリオ" panose="020B0604030504040204" pitchFamily="50" charset="-128"/>
              </a:rPr>
            </a:br>
            <a:r>
              <a:rPr lang="en-US" altLang="ja-JP" sz="1050" dirty="0">
                <a:latin typeface="メイリオ" panose="020B0604030504040204" pitchFamily="50" charset="-128"/>
                <a:ea typeface="メイリオ" panose="020B0604030504040204" pitchFamily="50" charset="-128"/>
              </a:rPr>
              <a:t>Unauthorized reproduction, duplication, diversion, or unauthorized use of all contents, texts, images, etc. is strictly prohibited. Unauthorized reproduction, duplication, diversion, or unauthorized use of copyrighted material is punishable by law.</a:t>
            </a:r>
            <a:endParaRPr lang="ja-JP" altLang="en-US" sz="1050" dirty="0">
              <a:latin typeface="メイリオ" panose="020B0604030504040204" pitchFamily="50" charset="-128"/>
              <a:ea typeface="メイリオ" panose="020B0604030504040204" pitchFamily="50" charset="-128"/>
            </a:endParaRPr>
          </a:p>
          <a:p>
            <a:endParaRPr kumimoji="1" lang="ja-JP" altLang="en-US" sz="1050" dirty="0"/>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47</a:t>
            </a:fld>
            <a:endParaRPr kumimoji="1" lang="ja-JP" altLang="en-US"/>
          </a:p>
        </p:txBody>
      </p:sp>
    </p:spTree>
    <p:extLst>
      <p:ext uri="{BB962C8B-B14F-4D97-AF65-F5344CB8AC3E}">
        <p14:creationId xmlns:p14="http://schemas.microsoft.com/office/powerpoint/2010/main" val="4222342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a:xfrm>
            <a:off x="709931" y="4925416"/>
            <a:ext cx="5601969" cy="4029879"/>
          </a:xfrm>
        </p:spPr>
        <p:txBody>
          <a:bodyPr/>
          <a:lstStyle/>
          <a:p>
            <a:pPr>
              <a:lnSpc>
                <a:spcPts val="1600"/>
              </a:lnSpc>
            </a:pPr>
            <a:r>
              <a:rPr kumimoji="1" lang="ja-JP" altLang="en-US" sz="1050" dirty="0">
                <a:latin typeface="メイリオ" panose="020B0604030504040204" pitchFamily="50" charset="-128"/>
                <a:ea typeface="メイリオ" panose="020B0604030504040204" pitchFamily="50" charset="-128"/>
              </a:rPr>
              <a:t>大阪湾の集水域は、大阪府、兵庫県、和歌山県、京都府、奈良県、滋賀県および三重県の７府県に及び、集水面積は約</a:t>
            </a:r>
            <a:r>
              <a:rPr kumimoji="1" lang="en-US" altLang="ja-JP" sz="1050" dirty="0">
                <a:latin typeface="メイリオ" panose="020B0604030504040204" pitchFamily="50" charset="-128"/>
                <a:ea typeface="メイリオ" panose="020B0604030504040204" pitchFamily="50" charset="-128"/>
              </a:rPr>
              <a:t>11,200</a:t>
            </a:r>
            <a:r>
              <a:rPr kumimoji="1" lang="ja-JP" altLang="en-US" sz="1050" dirty="0">
                <a:latin typeface="メイリオ" panose="020B0604030504040204" pitchFamily="50" charset="-128"/>
                <a:ea typeface="メイリオ" panose="020B0604030504040204" pitchFamily="50" charset="-128"/>
              </a:rPr>
              <a:t>㎢となっています。</a:t>
            </a:r>
            <a:endParaRPr kumimoji="1" lang="en-US" altLang="ja-JP" sz="1050" dirty="0">
              <a:latin typeface="メイリオ" panose="020B0604030504040204" pitchFamily="50" charset="-128"/>
              <a:ea typeface="メイリオ" panose="020B0604030504040204" pitchFamily="50" charset="-128"/>
            </a:endParaRPr>
          </a:p>
          <a:p>
            <a:pPr>
              <a:lnSpc>
                <a:spcPts val="1600"/>
              </a:lnSpc>
            </a:pP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海に書かれている</a:t>
            </a:r>
            <a:r>
              <a:rPr lang="ja-JP" altLang="en-US" sz="1050" dirty="0">
                <a:latin typeface="メイリオ" panose="020B0604030504040204" pitchFamily="50" charset="-128"/>
                <a:ea typeface="メイリオ" panose="020B0604030504040204" pitchFamily="50" charset="-128"/>
              </a:rPr>
              <a:t>数字は</a:t>
            </a:r>
            <a:r>
              <a:rPr kumimoji="1" lang="ja-JP" altLang="en-US" sz="1050" dirty="0">
                <a:latin typeface="メイリオ" panose="020B0604030504040204" pitchFamily="50" charset="-128"/>
                <a:ea typeface="メイリオ" panose="020B0604030504040204" pitchFamily="50" charset="-128"/>
              </a:rPr>
              <a:t>水深（</a:t>
            </a:r>
            <a:r>
              <a:rPr kumimoji="1" lang="en-US" altLang="ja-JP" sz="1050" dirty="0">
                <a:latin typeface="メイリオ" panose="020B0604030504040204" pitchFamily="50" charset="-128"/>
                <a:ea typeface="メイリオ" panose="020B0604030504040204" pitchFamily="50" charset="-128"/>
              </a:rPr>
              <a:t>m)</a:t>
            </a:r>
            <a:r>
              <a:rPr kumimoji="1" lang="ja-JP" altLang="en-US" sz="1050" dirty="0">
                <a:latin typeface="メイリオ" panose="020B0604030504040204" pitchFamily="50" charset="-128"/>
                <a:ea typeface="メイリオ" panose="020B0604030504040204" pitchFamily="50" charset="-128"/>
              </a:rPr>
              <a:t>です。矢印の大きさはイメージです。</a:t>
            </a:r>
            <a:endParaRPr lang="en-US" altLang="ja-JP" sz="1050" dirty="0"/>
          </a:p>
          <a:p>
            <a:pPr>
              <a:lnSpc>
                <a:spcPts val="1600"/>
              </a:lnSpc>
            </a:pPr>
            <a:endParaRPr kumimoji="1" lang="en-US" altLang="ja-JP" sz="1050" dirty="0">
              <a:latin typeface="メイリオ" panose="020B0604030504040204" pitchFamily="50" charset="-128"/>
              <a:ea typeface="メイリオ" panose="020B0604030504040204" pitchFamily="50" charset="-128"/>
            </a:endParaRPr>
          </a:p>
          <a:p>
            <a:pPr>
              <a:lnSpc>
                <a:spcPts val="1600"/>
              </a:lnSpc>
            </a:pP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引用</a:t>
            </a:r>
            <a:r>
              <a:rPr kumimoji="1" lang="en-US" altLang="ja-JP" sz="1050" dirty="0">
                <a:latin typeface="メイリオ" panose="020B0604030504040204" pitchFamily="50" charset="-128"/>
                <a:ea typeface="メイリオ" panose="020B0604030504040204" pitchFamily="50" charset="-128"/>
              </a:rPr>
              <a:t>】</a:t>
            </a:r>
          </a:p>
          <a:p>
            <a:pPr>
              <a:lnSpc>
                <a:spcPts val="1600"/>
              </a:lnSpc>
            </a:pPr>
            <a:r>
              <a:rPr kumimoji="1" lang="ja-JP" altLang="en-US" sz="1050" dirty="0">
                <a:latin typeface="メイリオ" panose="020B0604030504040204" pitchFamily="50" charset="-128"/>
                <a:ea typeface="メイリオ" panose="020B0604030504040204" pitchFamily="50" charset="-128"/>
              </a:rPr>
              <a:t>◆大阪湾環境データベース（国土交通省近畿地方整備局）：大阪湾の環境</a:t>
            </a:r>
            <a:endParaRPr kumimoji="1" lang="en-US" altLang="ja-JP" sz="1050" dirty="0">
              <a:latin typeface="メイリオ" panose="020B0604030504040204" pitchFamily="50" charset="-128"/>
              <a:ea typeface="メイリオ" panose="020B0604030504040204" pitchFamily="50" charset="-128"/>
            </a:endParaRPr>
          </a:p>
          <a:p>
            <a:pPr>
              <a:lnSpc>
                <a:spcPts val="1600"/>
              </a:lnSpc>
            </a:pPr>
            <a:r>
              <a:rPr kumimoji="1" lang="en-US" altLang="ja-JP" sz="1050" dirty="0">
                <a:latin typeface="メイリオ" panose="020B0604030504040204" pitchFamily="50" charset="-128"/>
                <a:ea typeface="メイリオ" panose="020B0604030504040204" pitchFamily="50" charset="-128"/>
              </a:rPr>
              <a:t>3.</a:t>
            </a:r>
            <a:r>
              <a:rPr kumimoji="1" lang="ja-JP" altLang="en-US" sz="1050" dirty="0">
                <a:latin typeface="メイリオ" panose="020B0604030504040204" pitchFamily="50" charset="-128"/>
                <a:ea typeface="メイリオ" panose="020B0604030504040204" pitchFamily="50" charset="-128"/>
              </a:rPr>
              <a:t>大阪湾周辺の環境「河川流量（水質）」</a:t>
            </a:r>
          </a:p>
          <a:p>
            <a:pPr>
              <a:lnSpc>
                <a:spcPts val="1600"/>
              </a:lnSpc>
            </a:pPr>
            <a:r>
              <a:rPr kumimoji="1" lang="en-US" altLang="ja-JP" sz="1050" dirty="0">
                <a:latin typeface="メイリオ" panose="020B0604030504040204" pitchFamily="50" charset="-128"/>
                <a:ea typeface="メイリオ" panose="020B0604030504040204" pitchFamily="50" charset="-128"/>
                <a:hlinkClick r:id="rId3"/>
              </a:rPr>
              <a:t>http://kouwan.pa.kkr.mlit.go.jp/kankyo-db/data/kankyou/shuhen/suishitu/b1_09osaka.aspx</a:t>
            </a:r>
            <a:endParaRPr kumimoji="1" lang="en-US" altLang="ja-JP" sz="1050" dirty="0">
              <a:latin typeface="メイリオ" panose="020B0604030504040204" pitchFamily="50" charset="-128"/>
              <a:ea typeface="メイリオ" panose="020B0604030504040204" pitchFamily="50" charset="-128"/>
            </a:endParaRPr>
          </a:p>
          <a:p>
            <a:pPr>
              <a:lnSpc>
                <a:spcPts val="1600"/>
              </a:lnSpc>
            </a:pPr>
            <a:endParaRPr lang="en-US" altLang="ja-JP" sz="105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5</a:t>
            </a:fld>
            <a:endParaRPr kumimoji="1" lang="ja-JP" altLang="en-US"/>
          </a:p>
        </p:txBody>
      </p:sp>
    </p:spTree>
    <p:extLst>
      <p:ext uri="{BB962C8B-B14F-4D97-AF65-F5344CB8AC3E}">
        <p14:creationId xmlns:p14="http://schemas.microsoft.com/office/powerpoint/2010/main" val="4078949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p:txBody>
          <a:bodyPr/>
          <a:lstStyle/>
          <a:p>
            <a:pPr>
              <a:lnSpc>
                <a:spcPts val="1600"/>
              </a:lnSpc>
            </a:pPr>
            <a:r>
              <a:rPr kumimoji="1" lang="ja-JP" altLang="en-US" sz="1050" dirty="0">
                <a:latin typeface="メイリオ" panose="020B0604030504040204" pitchFamily="50" charset="-128"/>
                <a:ea typeface="メイリオ" panose="020B0604030504040204" pitchFamily="50" charset="-128"/>
              </a:rPr>
              <a:t>海底の地形は、東側には水深</a:t>
            </a:r>
            <a:r>
              <a:rPr kumimoji="1" lang="en-US" altLang="ja-JP" sz="1050" dirty="0">
                <a:latin typeface="メイリオ" panose="020B0604030504040204" pitchFamily="50" charset="-128"/>
                <a:ea typeface="メイリオ" panose="020B0604030504040204" pitchFamily="50" charset="-128"/>
              </a:rPr>
              <a:t>20</a:t>
            </a:r>
            <a:r>
              <a:rPr kumimoji="1" lang="ja-JP" altLang="en-US" sz="1050" dirty="0">
                <a:latin typeface="メイリオ" panose="020B0604030504040204" pitchFamily="50" charset="-128"/>
                <a:ea typeface="メイリオ" panose="020B0604030504040204" pitchFamily="50" charset="-128"/>
              </a:rPr>
              <a:t>ｍより浅い平坦な海底面が拡がり、西側に向かうにつれて深くなり、海峡部では複雑な地形をしています。</a:t>
            </a:r>
            <a:endParaRPr lang="en-US" altLang="ja-JP" sz="1050" dirty="0">
              <a:latin typeface="メイリオ" panose="020B0604030504040204" pitchFamily="50" charset="-128"/>
              <a:ea typeface="メイリオ" panose="020B0604030504040204" pitchFamily="50" charset="-128"/>
            </a:endParaRPr>
          </a:p>
          <a:p>
            <a:pPr>
              <a:lnSpc>
                <a:spcPts val="1600"/>
              </a:lnSpc>
            </a:pPr>
            <a:endParaRPr kumimoji="1" lang="en-US" altLang="ja-JP" sz="1050" dirty="0">
              <a:latin typeface="メイリオ" panose="020B0604030504040204" pitchFamily="50" charset="-128"/>
              <a:ea typeface="メイリオ" panose="020B0604030504040204" pitchFamily="50" charset="-128"/>
            </a:endParaRPr>
          </a:p>
          <a:p>
            <a:pPr>
              <a:lnSpc>
                <a:spcPts val="1600"/>
              </a:lnSpc>
            </a:pP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参考）</a:t>
            </a:r>
            <a:endParaRPr kumimoji="1" lang="en-US" altLang="ja-JP" sz="1050" dirty="0">
              <a:latin typeface="メイリオ" panose="020B0604030504040204" pitchFamily="50" charset="-128"/>
              <a:ea typeface="メイリオ" panose="020B0604030504040204" pitchFamily="50" charset="-128"/>
            </a:endParaRPr>
          </a:p>
          <a:p>
            <a:pPr>
              <a:lnSpc>
                <a:spcPts val="1600"/>
              </a:lnSpc>
            </a:pPr>
            <a:r>
              <a:rPr kumimoji="1" lang="ja-JP" altLang="en-US" sz="1050" dirty="0">
                <a:latin typeface="メイリオ" panose="020B0604030504040204" pitchFamily="50" charset="-128"/>
                <a:ea typeface="メイリオ" panose="020B0604030504040204" pitchFamily="50" charset="-128"/>
              </a:rPr>
              <a:t>本文：◆大阪湾環境データベース：</a:t>
            </a:r>
            <a:r>
              <a:rPr lang="ja-JP" altLang="en-US" sz="1050" dirty="0">
                <a:latin typeface="メイリオ" panose="020B0604030504040204" pitchFamily="50" charset="-128"/>
                <a:ea typeface="メイリオ" panose="020B0604030504040204" pitchFamily="50" charset="-128"/>
              </a:rPr>
              <a:t>大阪湾の概況「地形」</a:t>
            </a:r>
            <a:endParaRPr kumimoji="1" lang="en-US" altLang="ja-JP" sz="1050" dirty="0">
              <a:latin typeface="メイリオ" panose="020B0604030504040204" pitchFamily="50" charset="-128"/>
              <a:ea typeface="メイリオ" panose="020B0604030504040204" pitchFamily="50" charset="-128"/>
            </a:endParaRPr>
          </a:p>
          <a:p>
            <a:pPr>
              <a:lnSpc>
                <a:spcPts val="1600"/>
              </a:lnSpc>
            </a:pPr>
            <a:r>
              <a:rPr kumimoji="1" lang="en-US" altLang="ja-JP" sz="1050" dirty="0">
                <a:latin typeface="メイリオ" panose="020B0604030504040204" pitchFamily="50" charset="-128"/>
                <a:ea typeface="メイリオ" panose="020B0604030504040204" pitchFamily="50" charset="-128"/>
                <a:hlinkClick r:id="rId3"/>
              </a:rPr>
              <a:t>http://kouwan.pa.kkr.mlit.go.jp/kankyo-db/data/gaikyo/chikei/b1_03chikei.aspx</a:t>
            </a:r>
            <a:endParaRPr kumimoji="1" lang="en-US" altLang="ja-JP" sz="1050" dirty="0">
              <a:latin typeface="メイリオ" panose="020B0604030504040204" pitchFamily="50" charset="-128"/>
              <a:ea typeface="メイリオ" panose="020B0604030504040204" pitchFamily="50" charset="-128"/>
            </a:endParaRPr>
          </a:p>
          <a:p>
            <a:pPr>
              <a:lnSpc>
                <a:spcPts val="1600"/>
              </a:lnSpc>
            </a:pPr>
            <a:endParaRPr kumimoji="1" lang="en-US" altLang="ja-JP" sz="1050" dirty="0">
              <a:latin typeface="メイリオ" panose="020B0604030504040204" pitchFamily="50" charset="-128"/>
              <a:ea typeface="メイリオ" panose="020B0604030504040204" pitchFamily="50" charset="-128"/>
            </a:endParaRPr>
          </a:p>
          <a:p>
            <a:pPr>
              <a:lnSpc>
                <a:spcPts val="1600"/>
              </a:lnSpc>
            </a:pPr>
            <a:r>
              <a:rPr kumimoji="1" lang="ja-JP" altLang="en-US" sz="1050" dirty="0">
                <a:latin typeface="メイリオ" panose="020B0604030504040204" pitchFamily="50" charset="-128"/>
                <a:ea typeface="メイリオ" panose="020B0604030504040204" pitchFamily="50" charset="-128"/>
              </a:rPr>
              <a:t>断面図：◆大阪府：寝屋川流域について</a:t>
            </a:r>
          </a:p>
          <a:p>
            <a:pPr>
              <a:lnSpc>
                <a:spcPts val="1600"/>
              </a:lnSpc>
            </a:pPr>
            <a:r>
              <a:rPr kumimoji="1" lang="en-US" altLang="ja-JP" sz="1050" dirty="0">
                <a:latin typeface="メイリオ" panose="020B0604030504040204" pitchFamily="50" charset="-128"/>
                <a:ea typeface="メイリオ" panose="020B0604030504040204" pitchFamily="50" charset="-128"/>
                <a:hlinkClick r:id="rId4"/>
              </a:rPr>
              <a:t>http://www.pref.osaka.lg.jp/kasenseibi/seibi/neyakyogikai_01.html</a:t>
            </a:r>
            <a:endParaRPr kumimoji="1" lang="en-US" altLang="ja-JP" sz="1050" dirty="0">
              <a:latin typeface="メイリオ" panose="020B0604030504040204" pitchFamily="50" charset="-128"/>
              <a:ea typeface="メイリオ" panose="020B0604030504040204" pitchFamily="50" charset="-128"/>
            </a:endParaRPr>
          </a:p>
          <a:p>
            <a:pPr>
              <a:lnSpc>
                <a:spcPts val="1600"/>
              </a:lnSpc>
            </a:pPr>
            <a:endParaRPr lang="en-US" altLang="ja-JP" sz="1050" dirty="0">
              <a:latin typeface="メイリオ" panose="020B0604030504040204" pitchFamily="50" charset="-128"/>
              <a:ea typeface="メイリオ" panose="020B0604030504040204" pitchFamily="50" charset="-128"/>
            </a:endParaRPr>
          </a:p>
          <a:p>
            <a:pPr>
              <a:lnSpc>
                <a:spcPts val="1600"/>
              </a:lnSpc>
            </a:pPr>
            <a:r>
              <a:rPr kumimoji="1" lang="ja-JP" altLang="en-US" sz="1050" dirty="0">
                <a:latin typeface="メイリオ" panose="020B0604030504040204" pitchFamily="50" charset="-128"/>
                <a:ea typeface="メイリオ" panose="020B0604030504040204" pitchFamily="50" charset="-128"/>
              </a:rPr>
              <a:t>断面図： </a:t>
            </a:r>
            <a:r>
              <a:rPr lang="ja-JP" altLang="en-US" sz="1050" dirty="0">
                <a:latin typeface="メイリオ" panose="020B0604030504040204" pitchFamily="50" charset="-128"/>
                <a:ea typeface="メイリオ" panose="020B0604030504040204" pitchFamily="50" charset="-128"/>
              </a:rPr>
              <a:t>◆「瀬戸内海東部海域の地形発達史」</a:t>
            </a:r>
            <a:r>
              <a:rPr lang="en-US" altLang="ja-JP" sz="1050" dirty="0">
                <a:latin typeface="メイリオ" panose="020B0604030504040204" pitchFamily="50" charset="-128"/>
                <a:ea typeface="メイリオ" panose="020B0604030504040204" pitchFamily="50" charset="-128"/>
              </a:rPr>
              <a:t> p220 </a:t>
            </a:r>
            <a:r>
              <a:rPr lang="ja-JP" altLang="en-US" sz="1050" dirty="0">
                <a:latin typeface="メイリオ" panose="020B0604030504040204" pitchFamily="50" charset="-128"/>
                <a:ea typeface="メイリオ" panose="020B0604030504040204" pitchFamily="50" charset="-128"/>
              </a:rPr>
              <a:t>第</a:t>
            </a:r>
            <a:r>
              <a:rPr lang="en-US" altLang="ja-JP" sz="1050" dirty="0">
                <a:latin typeface="メイリオ" panose="020B0604030504040204" pitchFamily="50" charset="-128"/>
                <a:ea typeface="メイリオ" panose="020B0604030504040204" pitchFamily="50" charset="-128"/>
              </a:rPr>
              <a:t>4</a:t>
            </a:r>
            <a:r>
              <a:rPr lang="ja-JP" altLang="en-US" sz="1050" dirty="0">
                <a:latin typeface="メイリオ" panose="020B0604030504040204" pitchFamily="50" charset="-128"/>
                <a:ea typeface="メイリオ" panose="020B0604030504040204" pitchFamily="50" charset="-128"/>
              </a:rPr>
              <a:t>図 大阪湾海底の地層分布</a:t>
            </a:r>
            <a:endParaRPr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dirty="0">
                <a:latin typeface="メイリオ" panose="020B0604030504040204" pitchFamily="50" charset="-128"/>
                <a:ea typeface="メイリオ" panose="020B0604030504040204" pitchFamily="50" charset="-128"/>
              </a:rPr>
              <a:t>小野寺公児、大嶋和雄 </a:t>
            </a:r>
            <a:r>
              <a:rPr lang="en-US" altLang="ja-JP" sz="1050" dirty="0">
                <a:latin typeface="メイリオ" panose="020B0604030504040204" pitchFamily="50" charset="-128"/>
                <a:ea typeface="メイリオ" panose="020B0604030504040204" pitchFamily="50" charset="-128"/>
              </a:rPr>
              <a:t>(</a:t>
            </a:r>
            <a:r>
              <a:rPr lang="en-US" altLang="zh-TW" sz="1050" dirty="0">
                <a:latin typeface="メイリオ" panose="020B0604030504040204" pitchFamily="50" charset="-128"/>
                <a:ea typeface="メイリオ" panose="020B0604030504040204" pitchFamily="50" charset="-128"/>
              </a:rPr>
              <a:t>1983</a:t>
            </a:r>
            <a:r>
              <a:rPr lang="ja-JP" altLang="en-US" sz="1050" dirty="0">
                <a:latin typeface="メイリオ" panose="020B0604030504040204" pitchFamily="50" charset="-128"/>
                <a:ea typeface="メイリオ" panose="020B0604030504040204" pitchFamily="50" charset="-128"/>
              </a:rPr>
              <a:t>年 産総研地質調査総合センター </a:t>
            </a:r>
            <a:r>
              <a:rPr lang="zh-TW" altLang="en-US" sz="1050" dirty="0">
                <a:latin typeface="メイリオ" panose="020B0604030504040204" pitchFamily="50" charset="-128"/>
                <a:ea typeface="メイリオ" panose="020B0604030504040204" pitchFamily="50" charset="-128"/>
              </a:rPr>
              <a:t>地質調査所月報第</a:t>
            </a:r>
            <a:r>
              <a:rPr lang="en-US" altLang="zh-TW" sz="1050" dirty="0">
                <a:latin typeface="メイリオ" panose="020B0604030504040204" pitchFamily="50" charset="-128"/>
                <a:ea typeface="メイリオ" panose="020B0604030504040204" pitchFamily="50" charset="-128"/>
              </a:rPr>
              <a:t>34</a:t>
            </a:r>
            <a:r>
              <a:rPr lang="zh-TW" altLang="en-US" sz="1050" dirty="0">
                <a:latin typeface="メイリオ" panose="020B0604030504040204" pitchFamily="50" charset="-128"/>
                <a:ea typeface="メイリオ" panose="020B0604030504040204" pitchFamily="50" charset="-128"/>
              </a:rPr>
              <a:t>巻第</a:t>
            </a:r>
            <a:r>
              <a:rPr lang="en-US" altLang="zh-TW" sz="1050" dirty="0">
                <a:latin typeface="メイリオ" panose="020B0604030504040204" pitchFamily="50" charset="-128"/>
                <a:ea typeface="メイリオ" panose="020B0604030504040204" pitchFamily="50" charset="-128"/>
              </a:rPr>
              <a:t>5</a:t>
            </a:r>
            <a:r>
              <a:rPr lang="zh-TW" altLang="en-US" sz="1050" dirty="0">
                <a:latin typeface="メイリオ" panose="020B0604030504040204" pitchFamily="50" charset="-128"/>
                <a:ea typeface="メイリオ" panose="020B0604030504040204" pitchFamily="50" charset="-128"/>
              </a:rPr>
              <a:t>号</a:t>
            </a:r>
            <a:r>
              <a:rPr lang="en-US" altLang="zh-TW" sz="1050" dirty="0">
                <a:latin typeface="メイリオ" panose="020B0604030504040204" pitchFamily="50" charset="-128"/>
                <a:ea typeface="メイリオ" panose="020B0604030504040204" pitchFamily="50" charset="-128"/>
              </a:rPr>
              <a:t>)</a:t>
            </a:r>
            <a:r>
              <a:rPr lang="zh-TW" altLang="en-US" sz="1050" dirty="0">
                <a:latin typeface="メイリオ" panose="020B0604030504040204" pitchFamily="50" charset="-128"/>
                <a:ea typeface="メイリオ" panose="020B0604030504040204" pitchFamily="50" charset="-128"/>
              </a:rPr>
              <a:t> </a:t>
            </a:r>
            <a:endParaRPr lang="en-US" altLang="zh-TW" sz="1050" dirty="0">
              <a:latin typeface="メイリオ" panose="020B0604030504040204" pitchFamily="50" charset="-128"/>
              <a:ea typeface="メイリオ" panose="020B0604030504040204" pitchFamily="50" charset="-128"/>
            </a:endParaRPr>
          </a:p>
          <a:p>
            <a:pPr>
              <a:lnSpc>
                <a:spcPts val="1600"/>
              </a:lnSpc>
            </a:pPr>
            <a:r>
              <a:rPr kumimoji="1" lang="en-US" altLang="ja-JP" sz="1050" dirty="0">
                <a:latin typeface="メイリオ" panose="020B0604030504040204" pitchFamily="50" charset="-128"/>
                <a:ea typeface="メイリオ" panose="020B0604030504040204" pitchFamily="50" charset="-128"/>
                <a:hlinkClick r:id="rId5"/>
              </a:rPr>
              <a:t>https://www.gsj.jp/data/bull-gsj/34-05_01.pdf</a:t>
            </a:r>
            <a:endParaRPr kumimoji="1" lang="en-US" altLang="ja-JP" sz="1050" dirty="0">
              <a:latin typeface="メイリオ" panose="020B0604030504040204" pitchFamily="50" charset="-128"/>
              <a:ea typeface="メイリオ" panose="020B0604030504040204" pitchFamily="50" charset="-128"/>
            </a:endParaRPr>
          </a:p>
          <a:p>
            <a:pPr>
              <a:lnSpc>
                <a:spcPts val="1600"/>
              </a:lnSpc>
            </a:pPr>
            <a:endParaRPr kumimoji="1" lang="en-US" altLang="ja-JP" sz="1050" dirty="0">
              <a:latin typeface="メイリオ" panose="020B0604030504040204" pitchFamily="50" charset="-128"/>
              <a:ea typeface="メイリオ" panose="020B0604030504040204" pitchFamily="50" charset="-128"/>
            </a:endParaRPr>
          </a:p>
          <a:p>
            <a:pPr>
              <a:lnSpc>
                <a:spcPts val="1600"/>
              </a:lnSpc>
            </a:pPr>
            <a:endParaRPr kumimoji="1" lang="en-US" altLang="ja-JP" sz="1050" dirty="0">
              <a:latin typeface="メイリオ" panose="020B0604030504040204" pitchFamily="50" charset="-128"/>
              <a:ea typeface="メイリオ" panose="020B0604030504040204" pitchFamily="50" charset="-128"/>
            </a:endParaRPr>
          </a:p>
          <a:p>
            <a:pPr>
              <a:lnSpc>
                <a:spcPts val="1600"/>
              </a:lnSpc>
            </a:pPr>
            <a:endParaRPr kumimoji="1" lang="en-US" altLang="ja-JP" sz="1050" dirty="0">
              <a:latin typeface="メイリオ" panose="020B0604030504040204" pitchFamily="50" charset="-128"/>
              <a:ea typeface="メイリオ" panose="020B0604030504040204" pitchFamily="50" charset="-128"/>
            </a:endParaRPr>
          </a:p>
          <a:p>
            <a:pPr>
              <a:lnSpc>
                <a:spcPts val="1600"/>
              </a:lnSpc>
            </a:pPr>
            <a:endParaRPr kumimoji="1" lang="ja-JP" altLang="en-US" sz="105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6</a:t>
            </a:fld>
            <a:endParaRPr kumimoji="1" lang="ja-JP" altLang="en-US"/>
          </a:p>
        </p:txBody>
      </p:sp>
    </p:spTree>
    <p:extLst>
      <p:ext uri="{BB962C8B-B14F-4D97-AF65-F5344CB8AC3E}">
        <p14:creationId xmlns:p14="http://schemas.microsoft.com/office/powerpoint/2010/main" val="3773711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p:txBody>
          <a:bodyPr/>
          <a:lstStyle/>
          <a:p>
            <a:pPr>
              <a:lnSpc>
                <a:spcPts val="1600"/>
              </a:lnSpc>
            </a:pPr>
            <a:r>
              <a:rPr kumimoji="1" lang="ja-JP" altLang="en-US" sz="1050" dirty="0">
                <a:latin typeface="メイリオ" panose="020B0604030504040204" pitchFamily="50" charset="-128"/>
                <a:ea typeface="メイリオ" panose="020B0604030504040204" pitchFamily="50" charset="-128"/>
              </a:rPr>
              <a:t>湾内の流れを大きくみると（恒流）、湾西部の沖ノ瀬周辺や湾奥部の西宮沖などに時計回りの流れがあります。</a:t>
            </a:r>
            <a:endParaRPr lang="en-US" altLang="ja-JP" sz="1050" dirty="0">
              <a:latin typeface="メイリオ" panose="020B0604030504040204" pitchFamily="50" charset="-128"/>
              <a:ea typeface="メイリオ" panose="020B0604030504040204" pitchFamily="50" charset="-128"/>
            </a:endParaRPr>
          </a:p>
          <a:p>
            <a:pPr>
              <a:lnSpc>
                <a:spcPts val="1600"/>
              </a:lnSpc>
            </a:pP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図における実線の矢印は上層</a:t>
            </a:r>
            <a:r>
              <a:rPr lang="ja-JP" altLang="en-US"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点線の矢印は下層および底層です。</a:t>
            </a:r>
            <a:endParaRPr kumimoji="1" lang="en-US" altLang="ja-JP" sz="1050" dirty="0">
              <a:latin typeface="メイリオ" panose="020B0604030504040204" pitchFamily="50" charset="-128"/>
              <a:ea typeface="メイリオ" panose="020B0604030504040204" pitchFamily="50" charset="-128"/>
            </a:endParaRPr>
          </a:p>
          <a:p>
            <a:pPr>
              <a:lnSpc>
                <a:spcPts val="1600"/>
              </a:lnSpc>
            </a:pPr>
            <a:endParaRPr kumimoji="1" lang="en-US" altLang="ja-JP" sz="1050" dirty="0">
              <a:latin typeface="メイリオ" panose="020B0604030504040204" pitchFamily="50" charset="-128"/>
              <a:ea typeface="メイリオ" panose="020B0604030504040204" pitchFamily="50" charset="-128"/>
            </a:endParaRPr>
          </a:p>
          <a:p>
            <a:pPr>
              <a:lnSpc>
                <a:spcPts val="1600"/>
              </a:lnSpc>
            </a:pP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引用図</a:t>
            </a:r>
            <a:r>
              <a:rPr kumimoji="1" lang="en-US" altLang="ja-JP" sz="1050" dirty="0">
                <a:latin typeface="メイリオ" panose="020B0604030504040204" pitchFamily="50" charset="-128"/>
                <a:ea typeface="メイリオ" panose="020B0604030504040204" pitchFamily="50" charset="-128"/>
              </a:rPr>
              <a:t>】</a:t>
            </a:r>
          </a:p>
          <a:p>
            <a:pPr>
              <a:lnSpc>
                <a:spcPts val="1600"/>
              </a:lnSpc>
            </a:pPr>
            <a:r>
              <a:rPr lang="ja-JP" altLang="en-US" sz="1050" dirty="0">
                <a:latin typeface="メイリオ" panose="020B0604030504040204" pitchFamily="50" charset="-128"/>
                <a:ea typeface="メイリオ" panose="020B0604030504040204" pitchFamily="50" charset="-128"/>
              </a:rPr>
              <a:t>◆大阪湾環境データベース：大阪湾の環境</a:t>
            </a:r>
            <a:r>
              <a:rPr lang="en-US" altLang="ja-JP" sz="1050" dirty="0">
                <a:latin typeface="メイリオ" panose="020B0604030504040204" pitchFamily="50" charset="-128"/>
                <a:ea typeface="メイリオ" panose="020B0604030504040204" pitchFamily="50" charset="-128"/>
              </a:rPr>
              <a:t>2.</a:t>
            </a:r>
            <a:r>
              <a:rPr lang="ja-JP" altLang="en-US" sz="1050" dirty="0">
                <a:latin typeface="メイリオ" panose="020B0604030504040204" pitchFamily="50" charset="-128"/>
                <a:ea typeface="メイリオ" panose="020B0604030504040204" pitchFamily="50" charset="-128"/>
              </a:rPr>
              <a:t>大阪湾の海域環境「潮流」</a:t>
            </a:r>
            <a:endParaRPr lang="en-US" altLang="ja-JP" sz="1050" dirty="0">
              <a:latin typeface="メイリオ" panose="020B0604030504040204" pitchFamily="50" charset="-128"/>
              <a:ea typeface="メイリオ" panose="020B0604030504040204" pitchFamily="50" charset="-128"/>
            </a:endParaRPr>
          </a:p>
          <a:p>
            <a:pPr>
              <a:lnSpc>
                <a:spcPts val="1600"/>
              </a:lnSpc>
            </a:pPr>
            <a:r>
              <a:rPr kumimoji="1" lang="en-US" altLang="ja-JP" sz="1050" dirty="0">
                <a:latin typeface="メイリオ" panose="020B0604030504040204" pitchFamily="50" charset="-128"/>
                <a:ea typeface="メイリオ" panose="020B0604030504040204" pitchFamily="50" charset="-128"/>
                <a:hlinkClick r:id="rId3"/>
              </a:rPr>
              <a:t>http://kouwan.pa.kkr.mlit.go.jp/kankyo-db/data/kankyou/kaiiki/chouryu/b1_10kouryuu.aspx</a:t>
            </a:r>
            <a:endParaRPr kumimoji="1" lang="en-US" altLang="ja-JP" sz="1050" dirty="0">
              <a:latin typeface="メイリオ" panose="020B0604030504040204" pitchFamily="50" charset="-128"/>
              <a:ea typeface="メイリオ" panose="020B0604030504040204" pitchFamily="50" charset="-128"/>
            </a:endParaRPr>
          </a:p>
          <a:p>
            <a:pPr>
              <a:lnSpc>
                <a:spcPts val="1600"/>
              </a:lnSpc>
            </a:pPr>
            <a:endParaRPr lang="en-US" altLang="ja-JP" sz="1050" dirty="0">
              <a:latin typeface="メイリオ" panose="020B0604030504040204" pitchFamily="50" charset="-128"/>
              <a:ea typeface="メイリオ" panose="020B0604030504040204" pitchFamily="50" charset="-128"/>
            </a:endParaRPr>
          </a:p>
          <a:p>
            <a:pPr>
              <a:lnSpc>
                <a:spcPts val="1600"/>
              </a:lnSpc>
            </a:pPr>
            <a:r>
              <a:rPr kumimoji="1" lang="ja-JP" altLang="en-US" sz="1050" dirty="0">
                <a:latin typeface="メイリオ" panose="020B0604030504040204" pitchFamily="50" charset="-128"/>
                <a:ea typeface="メイリオ" panose="020B0604030504040204" pitchFamily="50" charset="-128"/>
              </a:rPr>
              <a:t>海流図：◆</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大阪湾の恒流と潮流・渦</a:t>
            </a:r>
            <a:r>
              <a:rPr kumimoji="1" lang="en-US" altLang="ja-JP" sz="1050" dirty="0">
                <a:latin typeface="メイリオ" panose="020B0604030504040204" pitchFamily="50" charset="-128"/>
                <a:ea typeface="メイリオ" panose="020B0604030504040204" pitchFamily="50" charset="-128"/>
              </a:rPr>
              <a:t>｣ p210 </a:t>
            </a:r>
            <a:r>
              <a:rPr kumimoji="1" lang="ja-JP" altLang="en-US" sz="1050" dirty="0">
                <a:latin typeface="メイリオ" panose="020B0604030504040204" pitchFamily="50" charset="-128"/>
                <a:ea typeface="メイリオ" panose="020B0604030504040204" pitchFamily="50" charset="-128"/>
              </a:rPr>
              <a:t>図</a:t>
            </a:r>
            <a:r>
              <a:rPr kumimoji="1" lang="en-US" altLang="ja-JP" sz="1050" dirty="0">
                <a:latin typeface="メイリオ" panose="020B0604030504040204" pitchFamily="50" charset="-128"/>
                <a:ea typeface="メイリオ" panose="020B0604030504040204" pitchFamily="50" charset="-128"/>
              </a:rPr>
              <a:t>-2</a:t>
            </a:r>
            <a:r>
              <a:rPr kumimoji="1" lang="ja-JP" altLang="en-US" sz="1050" dirty="0">
                <a:latin typeface="メイリオ" panose="020B0604030504040204" pitchFamily="50" charset="-128"/>
                <a:ea typeface="メイリオ" panose="020B0604030504040204" pitchFamily="50" charset="-128"/>
              </a:rPr>
              <a:t> 大阪湾の恒流系 </a:t>
            </a:r>
            <a:endParaRPr kumimoji="1" lang="en-US" altLang="ja-JP" sz="1050" dirty="0">
              <a:latin typeface="メイリオ" panose="020B0604030504040204" pitchFamily="50" charset="-128"/>
              <a:ea typeface="メイリオ" panose="020B0604030504040204" pitchFamily="50" charset="-128"/>
            </a:endParaRPr>
          </a:p>
          <a:p>
            <a:pPr>
              <a:lnSpc>
                <a:spcPts val="1600"/>
              </a:lnSpc>
            </a:pPr>
            <a:r>
              <a:rPr kumimoji="1" lang="ja-JP" altLang="en-US" sz="1050" dirty="0">
                <a:latin typeface="メイリオ" panose="020B0604030504040204" pitchFamily="50" charset="-128"/>
                <a:ea typeface="メイリオ" panose="020B0604030504040204" pitchFamily="50" charset="-128"/>
              </a:rPr>
              <a:t>藤原建紀・肥後竹彦・高杉由夫</a:t>
            </a:r>
            <a:r>
              <a:rPr lang="en-US" altLang="ja-JP" sz="1050" dirty="0">
                <a:effectLst/>
                <a:ea typeface="メイリオ" panose="020B0604030504040204" pitchFamily="50" charset="-128"/>
                <a:cs typeface="Times New Roman" panose="02020603050405020304" pitchFamily="18" charset="0"/>
              </a:rPr>
              <a:t> (1989</a:t>
            </a:r>
            <a:r>
              <a:rPr lang="ja-JP" altLang="en-US" sz="1050" dirty="0">
                <a:effectLst/>
                <a:ea typeface="メイリオ" panose="020B0604030504040204" pitchFamily="50" charset="-128"/>
                <a:cs typeface="Times New Roman" panose="02020603050405020304" pitchFamily="18" charset="0"/>
              </a:rPr>
              <a:t>年海岸工学論文集</a:t>
            </a:r>
            <a:r>
              <a:rPr lang="en-US" altLang="ja-JP" sz="1050" dirty="0">
                <a:effectLst/>
                <a:ea typeface="メイリオ" panose="020B0604030504040204" pitchFamily="50" charset="-128"/>
                <a:cs typeface="Times New Roman" panose="02020603050405020304" pitchFamily="18" charset="0"/>
              </a:rPr>
              <a:t>36</a:t>
            </a:r>
            <a:r>
              <a:rPr lang="ja-JP" altLang="en-US" sz="1050" dirty="0">
                <a:effectLst/>
                <a:ea typeface="メイリオ" panose="020B0604030504040204" pitchFamily="50" charset="-128"/>
                <a:cs typeface="Times New Roman" panose="02020603050405020304" pitchFamily="18" charset="0"/>
              </a:rPr>
              <a:t>巻</a:t>
            </a:r>
            <a:r>
              <a:rPr lang="en-US" altLang="ja-JP" sz="1050" dirty="0">
                <a:effectLst/>
                <a:ea typeface="メイリオ" panose="020B0604030504040204" pitchFamily="50" charset="-128"/>
                <a:cs typeface="Times New Roman" panose="02020603050405020304" pitchFamily="18" charset="0"/>
              </a:rPr>
              <a:t>)</a:t>
            </a:r>
            <a:endParaRPr kumimoji="1" lang="en-US" altLang="ja-JP" sz="1050" dirty="0">
              <a:latin typeface="メイリオ" panose="020B0604030504040204" pitchFamily="50" charset="-128"/>
              <a:ea typeface="メイリオ" panose="020B0604030504040204" pitchFamily="50" charset="-128"/>
            </a:endParaRPr>
          </a:p>
          <a:p>
            <a:pPr>
              <a:lnSpc>
                <a:spcPts val="1600"/>
              </a:lnSpc>
            </a:pPr>
            <a:r>
              <a:rPr kumimoji="1" lang="en-US" altLang="ja-JP" sz="1050" dirty="0">
                <a:latin typeface="メイリオ" panose="020B0604030504040204" pitchFamily="50" charset="-128"/>
                <a:ea typeface="メイリオ" panose="020B0604030504040204" pitchFamily="50" charset="-128"/>
                <a:hlinkClick r:id="rId4"/>
              </a:rPr>
              <a:t>https://www.jstage.jst.go.jp/article/proce1989/36/0/36_0_209/_pdf</a:t>
            </a:r>
            <a:endParaRPr kumimoji="1" lang="en-US" altLang="ja-JP" sz="1050" dirty="0">
              <a:latin typeface="メイリオ" panose="020B0604030504040204" pitchFamily="50" charset="-128"/>
              <a:ea typeface="メイリオ" panose="020B0604030504040204" pitchFamily="50" charset="-128"/>
            </a:endParaRPr>
          </a:p>
          <a:p>
            <a:pPr>
              <a:lnSpc>
                <a:spcPts val="1600"/>
              </a:lnSpc>
            </a:pPr>
            <a:endParaRPr kumimoji="1" lang="en-US" altLang="ja-JP" sz="105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7</a:t>
            </a:fld>
            <a:endParaRPr kumimoji="1" lang="ja-JP" altLang="en-US"/>
          </a:p>
        </p:txBody>
      </p:sp>
    </p:spTree>
    <p:extLst>
      <p:ext uri="{BB962C8B-B14F-4D97-AF65-F5344CB8AC3E}">
        <p14:creationId xmlns:p14="http://schemas.microsoft.com/office/powerpoint/2010/main" val="638285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a:xfrm>
            <a:off x="709930" y="4925416"/>
            <a:ext cx="5868669" cy="4431235"/>
          </a:xfrm>
        </p:spPr>
        <p:txBody>
          <a:bodyPr/>
          <a:lstStyle/>
          <a:p>
            <a:pPr>
              <a:lnSpc>
                <a:spcPts val="1600"/>
              </a:lnSpc>
            </a:pPr>
            <a:r>
              <a:rPr lang="ja-JP" altLang="en-US" sz="1050" dirty="0">
                <a:latin typeface="メイリオ" panose="020B0604030504040204" pitchFamily="50" charset="-128"/>
                <a:ea typeface="メイリオ" panose="020B0604030504040204" pitchFamily="50" charset="-128"/>
              </a:rPr>
              <a:t>大阪湾で食用とされる魚介類は約</a:t>
            </a:r>
            <a:r>
              <a:rPr lang="en-US" altLang="ja-JP" sz="1050" dirty="0">
                <a:latin typeface="メイリオ" panose="020B0604030504040204" pitchFamily="50" charset="-128"/>
                <a:ea typeface="メイリオ" panose="020B0604030504040204" pitchFamily="50" charset="-128"/>
              </a:rPr>
              <a:t>230</a:t>
            </a:r>
            <a:r>
              <a:rPr lang="ja-JP" altLang="en-US" sz="1050" dirty="0">
                <a:latin typeface="メイリオ" panose="020B0604030504040204" pitchFamily="50" charset="-128"/>
                <a:ea typeface="メイリオ" panose="020B0604030504040204" pitchFamily="50" charset="-128"/>
              </a:rPr>
              <a:t>種類との報告があります。</a:t>
            </a:r>
          </a:p>
          <a:p>
            <a:pPr>
              <a:lnSpc>
                <a:spcPts val="1600"/>
              </a:lnSpc>
            </a:pPr>
            <a:r>
              <a:rPr lang="ja-JP" altLang="en-US" sz="1050" dirty="0">
                <a:latin typeface="メイリオ" panose="020B0604030504040204" pitchFamily="50" charset="-128"/>
                <a:ea typeface="メイリオ" panose="020B0604030504040204" pitchFamily="50" charset="-128"/>
              </a:rPr>
              <a:t>そのうち、代表的な</a:t>
            </a:r>
            <a:r>
              <a:rPr lang="en-US" altLang="ja-JP" sz="1050" dirty="0">
                <a:latin typeface="メイリオ" panose="020B0604030504040204" pitchFamily="50" charset="-128"/>
                <a:ea typeface="メイリオ" panose="020B0604030504040204" pitchFamily="50" charset="-128"/>
              </a:rPr>
              <a:t>10</a:t>
            </a:r>
            <a:r>
              <a:rPr lang="ja-JP" altLang="en-US" sz="1050" dirty="0">
                <a:latin typeface="メイリオ" panose="020B0604030504040204" pitchFamily="50" charset="-128"/>
                <a:ea typeface="メイリオ" panose="020B0604030504040204" pitchFamily="50" charset="-128"/>
              </a:rPr>
              <a:t>種類と、大阪湾内の９つのエリア別に</a:t>
            </a:r>
            <a:r>
              <a:rPr lang="en-US" altLang="ja-JP" sz="1050" dirty="0">
                <a:latin typeface="メイリオ" panose="020B0604030504040204" pitchFamily="50" charset="-128"/>
                <a:ea typeface="メイリオ" panose="020B0604030504040204" pitchFamily="50" charset="-128"/>
              </a:rPr>
              <a:t>59</a:t>
            </a:r>
            <a:r>
              <a:rPr lang="ja-JP" altLang="en-US" sz="1050" dirty="0">
                <a:latin typeface="メイリオ" panose="020B0604030504040204" pitchFamily="50" charset="-128"/>
                <a:ea typeface="メイリオ" panose="020B0604030504040204" pitchFamily="50" charset="-128"/>
              </a:rPr>
              <a:t>種類の魚介類を紹介します。</a:t>
            </a:r>
          </a:p>
          <a:p>
            <a:pPr>
              <a:lnSpc>
                <a:spcPts val="1600"/>
              </a:lnSpc>
            </a:pPr>
            <a:r>
              <a:rPr lang="ja-JP" altLang="en-US" sz="1050" dirty="0">
                <a:latin typeface="メイリオ" panose="020B0604030504040204" pitchFamily="50" charset="-128"/>
                <a:ea typeface="メイリオ" panose="020B0604030504040204" pitchFamily="50" charset="-128"/>
              </a:rPr>
              <a:t>なお、本資料では魚介類（魚類、甲殻類、貝類、イカ・タコ類等）を</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お魚</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と表記しています。</a:t>
            </a:r>
          </a:p>
          <a:p>
            <a:pPr>
              <a:lnSpc>
                <a:spcPts val="1600"/>
              </a:lnSpc>
            </a:pPr>
            <a:endParaRPr kumimoji="1" lang="en-US" altLang="ja-JP" sz="1050" dirty="0">
              <a:latin typeface="メイリオ" panose="020B0604030504040204" pitchFamily="50" charset="-128"/>
              <a:ea typeface="メイリオ" panose="020B0604030504040204" pitchFamily="50" charset="-128"/>
            </a:endParaRPr>
          </a:p>
          <a:p>
            <a:pPr>
              <a:lnSpc>
                <a:spcPts val="1600"/>
              </a:lnSpc>
            </a:pPr>
            <a:r>
              <a:rPr kumimoji="1" lang="ja-JP" altLang="en-US" sz="1050" dirty="0">
                <a:latin typeface="メイリオ" panose="020B0604030504040204" pitchFamily="50" charset="-128"/>
                <a:ea typeface="メイリオ" panose="020B0604030504040204" pitchFamily="50" charset="-128"/>
              </a:rPr>
              <a:t>（参考）</a:t>
            </a:r>
            <a:endParaRPr kumimoji="1" lang="en-US" altLang="ja-JP" sz="1050" dirty="0">
              <a:latin typeface="メイリオ" panose="020B0604030504040204" pitchFamily="50" charset="-128"/>
              <a:ea typeface="メイリオ" panose="020B0604030504040204" pitchFamily="50" charset="-128"/>
            </a:endParaRPr>
          </a:p>
          <a:p>
            <a:pPr>
              <a:lnSpc>
                <a:spcPts val="1600"/>
              </a:lnSpc>
            </a:pPr>
            <a:r>
              <a:rPr kumimoji="1" lang="ja-JP" altLang="en-US" sz="1050" dirty="0">
                <a:latin typeface="メイリオ" panose="020B0604030504040204" pitchFamily="50" charset="-128"/>
                <a:ea typeface="メイリオ" panose="020B0604030504040204" pitchFamily="50" charset="-128"/>
              </a:rPr>
              <a:t>◆大阪府水産課：大阪産</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もん</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魚介類の紹介　おすすめ</a:t>
            </a:r>
            <a:r>
              <a:rPr kumimoji="1" lang="en-US" altLang="ja-JP" sz="1050" dirty="0">
                <a:latin typeface="メイリオ" panose="020B0604030504040204" pitchFamily="50" charset="-128"/>
                <a:ea typeface="メイリオ" panose="020B0604030504040204" pitchFamily="50" charset="-128"/>
              </a:rPr>
              <a:t>10</a:t>
            </a:r>
            <a:r>
              <a:rPr kumimoji="1" lang="ja-JP" altLang="en-US" sz="1050" dirty="0">
                <a:latin typeface="メイリオ" panose="020B0604030504040204" pitchFamily="50" charset="-128"/>
                <a:ea typeface="メイリオ" panose="020B0604030504040204" pitchFamily="50" charset="-128"/>
              </a:rPr>
              <a:t>種</a:t>
            </a:r>
          </a:p>
          <a:p>
            <a:pPr>
              <a:lnSpc>
                <a:spcPts val="1600"/>
              </a:lnSpc>
            </a:pPr>
            <a:r>
              <a:rPr kumimoji="1" lang="en-US" altLang="ja-JP" sz="1050" dirty="0">
                <a:latin typeface="メイリオ" panose="020B0604030504040204" pitchFamily="50" charset="-128"/>
                <a:ea typeface="メイリオ" panose="020B0604030504040204" pitchFamily="50" charset="-128"/>
                <a:hlinkClick r:id="rId3"/>
              </a:rPr>
              <a:t>http://www.pref.osaka.lg.jp/suisan/fish/index.html</a:t>
            </a:r>
            <a:endParaRPr kumimoji="1" lang="en-US" altLang="ja-JP" sz="1050" dirty="0">
              <a:latin typeface="メイリオ" panose="020B0604030504040204" pitchFamily="50" charset="-128"/>
              <a:ea typeface="メイリオ" panose="020B0604030504040204" pitchFamily="50" charset="-128"/>
            </a:endParaRPr>
          </a:p>
          <a:p>
            <a:pPr>
              <a:lnSpc>
                <a:spcPts val="1600"/>
              </a:lnSpc>
            </a:pP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大阪府立環境農林水産総合研究所：大阪湾の生き物</a:t>
            </a:r>
          </a:p>
          <a:p>
            <a:pPr>
              <a:lnSpc>
                <a:spcPts val="1600"/>
              </a:lnSpc>
            </a:pPr>
            <a:r>
              <a:rPr lang="en-US" altLang="ja-JP" sz="1050" dirty="0">
                <a:latin typeface="メイリオ" panose="020B0604030504040204" pitchFamily="50" charset="-128"/>
                <a:ea typeface="メイリオ" panose="020B0604030504040204" pitchFamily="50" charset="-128"/>
                <a:hlinkClick r:id="rId4"/>
              </a:rPr>
              <a:t>http://www.kannousuiken-osaka.or.jp/zukan/zukan_database/index.html</a:t>
            </a:r>
            <a:endParaRPr lang="en-US" altLang="ja-JP" sz="1050" dirty="0">
              <a:latin typeface="メイリオ" panose="020B0604030504040204" pitchFamily="50" charset="-128"/>
              <a:ea typeface="メイリオ" panose="020B0604030504040204" pitchFamily="50" charset="-128"/>
            </a:endParaRPr>
          </a:p>
          <a:p>
            <a:pPr>
              <a:lnSpc>
                <a:spcPts val="1600"/>
              </a:lnSpc>
            </a:pPr>
            <a:r>
              <a:rPr kumimoji="1" lang="en-US" altLang="ja-JP" sz="1050" dirty="0">
                <a:latin typeface="メイリオ" panose="020B0604030504040204" pitchFamily="50" charset="-128"/>
                <a:ea typeface="メイリオ" panose="020B0604030504040204" pitchFamily="50" charset="-128"/>
              </a:rPr>
              <a:t>◆</a:t>
            </a:r>
            <a:r>
              <a:rPr kumimoji="1" lang="zh-TW" altLang="en-US" sz="1050" dirty="0">
                <a:latin typeface="メイリオ" panose="020B0604030504040204" pitchFamily="50" charset="-128"/>
                <a:ea typeface="メイリオ" panose="020B0604030504040204" pitchFamily="50" charset="-128"/>
              </a:rPr>
              <a:t>全国漁業協同組合連合会 </a:t>
            </a:r>
            <a:r>
              <a:rPr kumimoji="1" lang="ja-JP" altLang="en-US" sz="1050" dirty="0">
                <a:latin typeface="メイリオ" panose="020B0604030504040204" pitchFamily="50" charset="-128"/>
                <a:ea typeface="メイリオ" panose="020B0604030504040204" pitchFamily="50" charset="-128"/>
              </a:rPr>
              <a:t>プライドフィッシュ：大阪府</a:t>
            </a:r>
          </a:p>
          <a:p>
            <a:pPr>
              <a:lnSpc>
                <a:spcPts val="1600"/>
              </a:lnSpc>
            </a:pPr>
            <a:r>
              <a:rPr kumimoji="1" lang="en-US" altLang="ja-JP" sz="1050" dirty="0">
                <a:latin typeface="メイリオ" panose="020B0604030504040204" pitchFamily="50" charset="-128"/>
                <a:ea typeface="メイリオ" panose="020B0604030504040204" pitchFamily="50" charset="-128"/>
                <a:hlinkClick r:id="rId5"/>
              </a:rPr>
              <a:t>http://www.pride-fish.jp/JPF/pref/index.php?pk=1407221321</a:t>
            </a:r>
            <a:endParaRPr kumimoji="1" lang="en-US" altLang="ja-JP" sz="1050" dirty="0">
              <a:latin typeface="メイリオ" panose="020B0604030504040204" pitchFamily="50" charset="-128"/>
              <a:ea typeface="メイリオ" panose="020B0604030504040204" pitchFamily="50" charset="-128"/>
            </a:endParaRPr>
          </a:p>
          <a:p>
            <a:pPr>
              <a:lnSpc>
                <a:spcPts val="1600"/>
              </a:lnSpc>
            </a:pPr>
            <a:endParaRPr lang="en-US" altLang="ja-JP" sz="1050" dirty="0">
              <a:latin typeface="メイリオ" panose="020B0604030504040204" pitchFamily="50" charset="-128"/>
              <a:ea typeface="メイリオ" panose="020B0604030504040204" pitchFamily="50" charset="-128"/>
            </a:endParaRPr>
          </a:p>
          <a:p>
            <a:pPr>
              <a:lnSpc>
                <a:spcPts val="1600"/>
              </a:lnSpc>
            </a:pPr>
            <a:endParaRPr kumimoji="1" lang="ja-JP" altLang="en-US" sz="105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8</a:t>
            </a:fld>
            <a:endParaRPr kumimoji="1" lang="ja-JP" altLang="en-US"/>
          </a:p>
        </p:txBody>
      </p:sp>
    </p:spTree>
    <p:extLst>
      <p:ext uri="{BB962C8B-B14F-4D97-AF65-F5344CB8AC3E}">
        <p14:creationId xmlns:p14="http://schemas.microsoft.com/office/powerpoint/2010/main" val="4214398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603750" cy="3452812"/>
          </a:xfrm>
        </p:spPr>
      </p:sp>
      <p:sp>
        <p:nvSpPr>
          <p:cNvPr id="3" name="ノート プレースホルダー 2"/>
          <p:cNvSpPr>
            <a:spLocks noGrp="1"/>
          </p:cNvSpPr>
          <p:nvPr>
            <p:ph type="body" idx="1"/>
          </p:nvPr>
        </p:nvSpPr>
        <p:spPr/>
        <p:txBody>
          <a:bodyPr/>
          <a:lstStyle/>
          <a:p>
            <a:pPr marL="0" marR="0">
              <a:spcBef>
                <a:spcPts val="0"/>
              </a:spcBef>
              <a:spcAft>
                <a:spcPts val="0"/>
              </a:spcAft>
            </a:pPr>
            <a:r>
              <a:rPr lang="ja-JP" altLang="en-US" sz="1050" dirty="0">
                <a:effectLst/>
                <a:latin typeface="メイリオ" panose="020B0604030504040204" pitchFamily="50" charset="-128"/>
                <a:ea typeface="メイリオ" panose="020B0604030504040204" pitchFamily="50" charset="-128"/>
              </a:rPr>
              <a:t>全長</a:t>
            </a:r>
            <a:r>
              <a:rPr lang="en-US" altLang="ja-JP" sz="1050" dirty="0">
                <a:effectLst/>
                <a:latin typeface="メイリオ" panose="020B0604030504040204" pitchFamily="50" charset="-128"/>
                <a:ea typeface="メイリオ" panose="020B0604030504040204" pitchFamily="50" charset="-128"/>
              </a:rPr>
              <a:t>35mm</a:t>
            </a:r>
            <a:r>
              <a:rPr lang="ja-JP" altLang="en-US" sz="1050" dirty="0">
                <a:effectLst/>
                <a:latin typeface="メイリオ" panose="020B0604030504040204" pitchFamily="50" charset="-128"/>
                <a:ea typeface="メイリオ" panose="020B0604030504040204" pitchFamily="50" charset="-128"/>
              </a:rPr>
              <a:t>以下のいわし類の子どもは</a:t>
            </a:r>
            <a:r>
              <a:rPr lang="en-US" altLang="ja-JP" sz="1050" dirty="0">
                <a:effectLst/>
                <a:latin typeface="メイリオ" panose="020B0604030504040204" pitchFamily="50" charset="-128"/>
                <a:ea typeface="メイリオ" panose="020B0604030504040204" pitchFamily="50" charset="-128"/>
              </a:rPr>
              <a:t>｢</a:t>
            </a:r>
            <a:r>
              <a:rPr lang="ja-JP" altLang="en-US" sz="1050" dirty="0">
                <a:effectLst/>
                <a:latin typeface="メイリオ" panose="020B0604030504040204" pitchFamily="50" charset="-128"/>
                <a:ea typeface="メイリオ" panose="020B0604030504040204" pitchFamily="50" charset="-128"/>
              </a:rPr>
              <a:t>いわししらす</a:t>
            </a:r>
            <a:r>
              <a:rPr lang="en-US" altLang="ja-JP" sz="1050" dirty="0">
                <a:effectLst/>
                <a:latin typeface="メイリオ" panose="020B0604030504040204" pitchFamily="50" charset="-128"/>
                <a:ea typeface="メイリオ" panose="020B0604030504040204" pitchFamily="50" charset="-128"/>
              </a:rPr>
              <a:t>｣</a:t>
            </a:r>
            <a:r>
              <a:rPr lang="ja-JP" altLang="en-US" sz="1050" dirty="0">
                <a:effectLst/>
                <a:latin typeface="メイリオ" panose="020B0604030504040204" pitchFamily="50" charset="-128"/>
                <a:ea typeface="メイリオ" panose="020B0604030504040204" pitchFamily="50" charset="-128"/>
              </a:rPr>
              <a:t>と呼ばれ、大阪で漁獲されるものはほとんどが</a:t>
            </a:r>
            <a:r>
              <a:rPr lang="en-US" altLang="ja-JP" sz="1050" dirty="0">
                <a:effectLst/>
                <a:latin typeface="メイリオ" panose="020B0604030504040204" pitchFamily="50" charset="-128"/>
                <a:ea typeface="メイリオ" panose="020B0604030504040204" pitchFamily="50" charset="-128"/>
              </a:rPr>
              <a:t>｢</a:t>
            </a:r>
            <a:r>
              <a:rPr lang="ja-JP" altLang="en-US" sz="1050" dirty="0">
                <a:effectLst/>
                <a:latin typeface="メイリオ" panose="020B0604030504040204" pitchFamily="50" charset="-128"/>
                <a:ea typeface="メイリオ" panose="020B0604030504040204" pitchFamily="50" charset="-128"/>
              </a:rPr>
              <a:t>かたくちしらす</a:t>
            </a:r>
            <a:r>
              <a:rPr lang="en-US" altLang="ja-JP" sz="1050" dirty="0">
                <a:effectLst/>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a:t>
            </a:r>
            <a:r>
              <a:rPr lang="ja-JP" altLang="en-US" sz="1050" dirty="0">
                <a:effectLst/>
                <a:latin typeface="メイリオ" panose="020B0604030504040204" pitchFamily="50" charset="-128"/>
                <a:ea typeface="メイリオ" panose="020B0604030504040204" pitchFamily="50" charset="-128"/>
              </a:rPr>
              <a:t>カタクチイワシの子ども</a:t>
            </a:r>
            <a:r>
              <a:rPr lang="en-US" altLang="ja-JP" sz="1050" dirty="0">
                <a:effectLst/>
                <a:latin typeface="メイリオ" panose="020B0604030504040204" pitchFamily="50" charset="-128"/>
                <a:ea typeface="メイリオ" panose="020B0604030504040204" pitchFamily="50" charset="-128"/>
              </a:rPr>
              <a:t>)</a:t>
            </a:r>
            <a:r>
              <a:rPr lang="ja-JP" altLang="en-US" sz="1050" dirty="0">
                <a:effectLst/>
                <a:latin typeface="メイリオ" panose="020B0604030504040204" pitchFamily="50" charset="-128"/>
                <a:ea typeface="メイリオ" panose="020B0604030504040204" pitchFamily="50" charset="-128"/>
              </a:rPr>
              <a:t>です。春は湾外からやってきたもの、夏から秋には湾内で産卵されて育つものがいます。成長したカタクチイワシは、大阪府では主に養殖魚の餌として出荷されます。</a:t>
            </a:r>
          </a:p>
          <a:p>
            <a:pPr marL="0" marR="0">
              <a:spcBef>
                <a:spcPts val="0"/>
              </a:spcBef>
              <a:spcAft>
                <a:spcPts val="0"/>
              </a:spcAft>
            </a:pPr>
            <a:endParaRPr lang="en-US" altLang="ja-JP" sz="1050" dirty="0">
              <a:effectLst/>
              <a:latin typeface="メイリオ" panose="020B0604030504040204" pitchFamily="50" charset="-128"/>
              <a:ea typeface="メイリオ" panose="020B0604030504040204" pitchFamily="50" charset="-128"/>
            </a:endParaRPr>
          </a:p>
          <a:p>
            <a:pPr marL="0" marR="0">
              <a:spcBef>
                <a:spcPts val="0"/>
              </a:spcBef>
              <a:spcAft>
                <a:spcPts val="0"/>
              </a:spcAft>
            </a:pPr>
            <a:r>
              <a:rPr lang="en-US" altLang="ja-JP" sz="1050" dirty="0">
                <a:effectLst/>
                <a:latin typeface="メイリオ" panose="020B0604030504040204" pitchFamily="50" charset="-128"/>
                <a:ea typeface="メイリオ" panose="020B0604030504040204" pitchFamily="50" charset="-128"/>
              </a:rPr>
              <a:t>※</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大きくなる</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つれ</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て呼び名が変わります。</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シラス</a:t>
            </a:r>
            <a:r>
              <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全長約</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18mm</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から</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35mm</a:t>
            </a:r>
            <a:r>
              <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カエリ</a:t>
            </a:r>
            <a:endPar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marR="0">
              <a:spcBef>
                <a:spcPts val="0"/>
              </a:spcBef>
              <a:spcAft>
                <a:spcPts val="0"/>
              </a:spcAft>
            </a:pP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（約</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35mm</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から</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45mm</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）、成魚になるとカタクチイワシ（</a:t>
            </a:r>
            <a:r>
              <a:rPr lang="ja-JP" altLang="en-US" sz="1050" b="0" i="0" dirty="0">
                <a:solidFill>
                  <a:srgbClr val="000000"/>
                </a:solidFill>
                <a:effectLst/>
                <a:latin typeface="メイリオ" panose="020B0604030504040204" pitchFamily="50" charset="-128"/>
                <a:ea typeface="メイリオ" panose="020B0604030504040204" pitchFamily="50" charset="-128"/>
              </a:rPr>
              <a:t>体長</a:t>
            </a:r>
            <a:r>
              <a:rPr lang="en-US" altLang="ja-JP" sz="1050" b="0" i="0" dirty="0">
                <a:solidFill>
                  <a:srgbClr val="000000"/>
                </a:solidFill>
                <a:effectLst/>
                <a:latin typeface="メイリオ" panose="020B0604030504040204" pitchFamily="50" charset="-128"/>
                <a:ea typeface="メイリオ" panose="020B0604030504040204" pitchFamily="50" charset="-128"/>
              </a:rPr>
              <a:t>10cm</a:t>
            </a:r>
            <a:r>
              <a:rPr lang="ja-JP" altLang="en-US" sz="1050" b="0" i="0" dirty="0">
                <a:solidFill>
                  <a:srgbClr val="000000"/>
                </a:solidFill>
                <a:effectLst/>
                <a:latin typeface="メイリオ" panose="020B0604030504040204" pitchFamily="50" charset="-128"/>
                <a:ea typeface="メイリオ" panose="020B0604030504040204" pitchFamily="50" charset="-128"/>
              </a:rPr>
              <a:t>前後）</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0" marR="0">
              <a:spcBef>
                <a:spcPts val="0"/>
              </a:spcBef>
              <a:spcAft>
                <a:spcPts val="0"/>
              </a:spcAft>
            </a:pP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シラスは船びき網で、カエリよりも大きなものは巾着網で主に漁獲されます。</a:t>
            </a:r>
          </a:p>
          <a:p>
            <a:pPr marL="0" marR="0">
              <a:spcBef>
                <a:spcPts val="0"/>
              </a:spcBef>
              <a:spcAft>
                <a:spcPts val="0"/>
              </a:spcAft>
            </a:pP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（参考）</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◆大阪府水産課：大阪産</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もん</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魚介類の紹介おすすめ</a:t>
            </a:r>
            <a:r>
              <a:rPr lang="en-US" altLang="ja-JP" sz="1050" dirty="0">
                <a:latin typeface="メイリオ" panose="020B0604030504040204" pitchFamily="50" charset="-128"/>
                <a:ea typeface="メイリオ" panose="020B0604030504040204" pitchFamily="50" charset="-128"/>
              </a:rPr>
              <a:t>10</a:t>
            </a:r>
            <a:r>
              <a:rPr lang="ja-JP" altLang="en-US" sz="1050" dirty="0">
                <a:latin typeface="メイリオ" panose="020B0604030504040204" pitchFamily="50" charset="-128"/>
                <a:ea typeface="メイリオ" panose="020B0604030504040204" pitchFamily="50" charset="-128"/>
              </a:rPr>
              <a:t>種：いわししらす</a:t>
            </a:r>
          </a:p>
          <a:p>
            <a:r>
              <a:rPr lang="en-US" altLang="ja-JP" sz="1050" dirty="0">
                <a:latin typeface="メイリオ" panose="020B0604030504040204" pitchFamily="50" charset="-128"/>
                <a:ea typeface="メイリオ" panose="020B0604030504040204" pitchFamily="50" charset="-128"/>
                <a:hlinkClick r:id="rId3"/>
              </a:rPr>
              <a:t>http://www.pref.osaka.lg.jp/suisan/fish/index.html</a:t>
            </a:r>
            <a:endParaRPr lang="en-US" altLang="ja-JP" sz="1050" dirty="0">
              <a:latin typeface="メイリオ" panose="020B0604030504040204" pitchFamily="50" charset="-128"/>
              <a:ea typeface="メイリオ" panose="020B0604030504040204" pitchFamily="50" charset="-128"/>
            </a:endParaRPr>
          </a:p>
          <a:p>
            <a:pPr>
              <a:lnSpc>
                <a:spcPts val="1600"/>
              </a:lnSpc>
            </a:pPr>
            <a:r>
              <a:rPr kumimoji="1" lang="en-US" altLang="ja-JP" sz="1050" dirty="0">
                <a:latin typeface="メイリオ" panose="020B0604030504040204" pitchFamily="50" charset="-128"/>
                <a:ea typeface="メイリオ" panose="020B0604030504040204" pitchFamily="50" charset="-128"/>
              </a:rPr>
              <a:t>◆</a:t>
            </a:r>
            <a:r>
              <a:rPr kumimoji="1" lang="zh-TW" altLang="en-US" sz="1050" dirty="0">
                <a:latin typeface="メイリオ" panose="020B0604030504040204" pitchFamily="50" charset="-128"/>
                <a:ea typeface="メイリオ" panose="020B0604030504040204" pitchFamily="50" charset="-128"/>
              </a:rPr>
              <a:t>全国漁業協同組合連合会 </a:t>
            </a:r>
            <a:r>
              <a:rPr kumimoji="1" lang="ja-JP" altLang="en-US" sz="1050" dirty="0">
                <a:latin typeface="メイリオ" panose="020B0604030504040204" pitchFamily="50" charset="-128"/>
                <a:ea typeface="メイリオ" panose="020B0604030504040204" pitchFamily="50" charset="-128"/>
              </a:rPr>
              <a:t>プライドフィッシュ</a:t>
            </a:r>
            <a:r>
              <a:rPr lang="ja-JP" altLang="en-US"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大阪府　大阪のイワシシラス</a:t>
            </a:r>
          </a:p>
          <a:p>
            <a:pPr>
              <a:lnSpc>
                <a:spcPts val="1600"/>
              </a:lnSpc>
            </a:pPr>
            <a:r>
              <a:rPr kumimoji="1" lang="en-US" altLang="ja-JP" sz="1050" dirty="0">
                <a:latin typeface="メイリオ" panose="020B0604030504040204" pitchFamily="50" charset="-128"/>
                <a:ea typeface="メイリオ" panose="020B0604030504040204" pitchFamily="50" charset="-128"/>
                <a:hlinkClick r:id="rId4"/>
              </a:rPr>
              <a:t>http://www.pride-fish.jp/JPF/pref/detail.php?pk=1458975987</a:t>
            </a:r>
            <a:endParaRPr kumimoji="1" lang="en-US" altLang="ja-JP" sz="1050" dirty="0">
              <a:latin typeface="メイリオ" panose="020B0604030504040204" pitchFamily="50" charset="-128"/>
              <a:ea typeface="メイリオ" panose="020B0604030504040204" pitchFamily="50" charset="-128"/>
            </a:endParaRPr>
          </a:p>
          <a:p>
            <a:pPr>
              <a:lnSpc>
                <a:spcPts val="1600"/>
              </a:lnSpc>
            </a:pPr>
            <a:endParaRPr lang="en-US" altLang="ja-JP" sz="1050" dirty="0">
              <a:latin typeface="メイリオ" panose="020B0604030504040204" pitchFamily="50" charset="-128"/>
              <a:ea typeface="メイリオ" panose="020B0604030504040204" pitchFamily="50" charset="-128"/>
            </a:endParaRPr>
          </a:p>
          <a:p>
            <a:pPr marL="0" marR="0">
              <a:spcBef>
                <a:spcPts val="0"/>
              </a:spcBef>
              <a:spcAft>
                <a:spcPts val="0"/>
              </a:spcAft>
            </a:pPr>
            <a:endParaRPr lang="en-US" altLang="ja-JP" sz="1050" dirty="0">
              <a:effectLst/>
              <a:latin typeface="メイリオ" panose="020B0604030504040204" pitchFamily="50" charset="-128"/>
              <a:ea typeface="メイリオ" panose="020B0604030504040204" pitchFamily="50" charset="-128"/>
            </a:endParaRPr>
          </a:p>
          <a:p>
            <a:pPr marL="0" marR="0">
              <a:spcBef>
                <a:spcPts val="0"/>
              </a:spcBef>
              <a:spcAft>
                <a:spcPts val="0"/>
              </a:spcAft>
            </a:pPr>
            <a:endParaRPr lang="ja-JP" altLang="ja-JP" sz="1050" dirty="0">
              <a:effectLst/>
              <a:latin typeface="メイリオ" panose="020B0604030504040204" pitchFamily="50" charset="-128"/>
              <a:ea typeface="メイリオ" panose="020B0604030504040204" pitchFamily="50" charset="-128"/>
            </a:endParaRPr>
          </a:p>
          <a:p>
            <a:endParaRPr kumimoji="1" lang="ja-JP" altLang="en-US" sz="105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BC9C986-3CC5-412D-BEBB-3287A999FB72}" type="slidenum">
              <a:rPr kumimoji="1" lang="ja-JP" altLang="en-US" smtClean="0"/>
              <a:t>9</a:t>
            </a:fld>
            <a:endParaRPr kumimoji="1" lang="ja-JP" altLang="en-US"/>
          </a:p>
        </p:txBody>
      </p:sp>
    </p:spTree>
    <p:extLst>
      <p:ext uri="{BB962C8B-B14F-4D97-AF65-F5344CB8AC3E}">
        <p14:creationId xmlns:p14="http://schemas.microsoft.com/office/powerpoint/2010/main" val="3251645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D1A19DD-DC1B-47AB-B572-1EEDB1F47460}" type="datetime1">
              <a:rPr kumimoji="1" lang="ja-JP" altLang="en-US" smtClean="0"/>
              <a:t>2021/3/13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3ED91D-5A58-46E3-8BDA-7DEC88C27604}" type="slidenum">
              <a:rPr kumimoji="1" lang="ja-JP" altLang="en-US" smtClean="0"/>
              <a:t>‹#›</a:t>
            </a:fld>
            <a:endParaRPr kumimoji="1" lang="ja-JP" altLang="en-US"/>
          </a:p>
        </p:txBody>
      </p:sp>
    </p:spTree>
    <p:extLst>
      <p:ext uri="{BB962C8B-B14F-4D97-AF65-F5344CB8AC3E}">
        <p14:creationId xmlns:p14="http://schemas.microsoft.com/office/powerpoint/2010/main" val="3474422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CA71FCD-4CF1-404C-BC0E-60C257C38133}" type="datetime1">
              <a:rPr kumimoji="1" lang="ja-JP" altLang="en-US" smtClean="0"/>
              <a:t>2021/3/13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3ED91D-5A58-46E3-8BDA-7DEC88C27604}" type="slidenum">
              <a:rPr kumimoji="1" lang="ja-JP" altLang="en-US" smtClean="0"/>
              <a:t>‹#›</a:t>
            </a:fld>
            <a:endParaRPr kumimoji="1" lang="ja-JP" altLang="en-US"/>
          </a:p>
        </p:txBody>
      </p:sp>
    </p:spTree>
    <p:extLst>
      <p:ext uri="{BB962C8B-B14F-4D97-AF65-F5344CB8AC3E}">
        <p14:creationId xmlns:p14="http://schemas.microsoft.com/office/powerpoint/2010/main" val="2248994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AC5F906-7E0E-48F2-A0AA-D557BC916D70}" type="datetime1">
              <a:rPr kumimoji="1" lang="ja-JP" altLang="en-US" smtClean="0"/>
              <a:t>2021/3/13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3ED91D-5A58-46E3-8BDA-7DEC88C27604}" type="slidenum">
              <a:rPr kumimoji="1" lang="ja-JP" altLang="en-US" smtClean="0"/>
              <a:t>‹#›</a:t>
            </a:fld>
            <a:endParaRPr kumimoji="1" lang="ja-JP" altLang="en-US"/>
          </a:p>
        </p:txBody>
      </p:sp>
    </p:spTree>
    <p:extLst>
      <p:ext uri="{BB962C8B-B14F-4D97-AF65-F5344CB8AC3E}">
        <p14:creationId xmlns:p14="http://schemas.microsoft.com/office/powerpoint/2010/main" val="218824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B59BF77-12F5-4D6D-9CB4-667D98DE7962}" type="datetime1">
              <a:rPr kumimoji="1" lang="ja-JP" altLang="en-US" smtClean="0"/>
              <a:t>2021/3/13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3ED91D-5A58-46E3-8BDA-7DEC88C27604}" type="slidenum">
              <a:rPr kumimoji="1" lang="ja-JP" altLang="en-US" smtClean="0"/>
              <a:t>‹#›</a:t>
            </a:fld>
            <a:endParaRPr kumimoji="1" lang="ja-JP" altLang="en-US"/>
          </a:p>
        </p:txBody>
      </p:sp>
    </p:spTree>
    <p:extLst>
      <p:ext uri="{BB962C8B-B14F-4D97-AF65-F5344CB8AC3E}">
        <p14:creationId xmlns:p14="http://schemas.microsoft.com/office/powerpoint/2010/main" val="1206197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7"/>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72"/>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1E1FA2B-67EF-480F-99EF-1C266FC0D155}" type="datetime1">
              <a:rPr kumimoji="1" lang="ja-JP" altLang="en-US" smtClean="0"/>
              <a:t>2021/3/13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3ED91D-5A58-46E3-8BDA-7DEC88C27604}" type="slidenum">
              <a:rPr kumimoji="1" lang="ja-JP" altLang="en-US" smtClean="0"/>
              <a:t>‹#›</a:t>
            </a:fld>
            <a:endParaRPr kumimoji="1" lang="ja-JP" altLang="en-US"/>
          </a:p>
        </p:txBody>
      </p:sp>
    </p:spTree>
    <p:extLst>
      <p:ext uri="{BB962C8B-B14F-4D97-AF65-F5344CB8AC3E}">
        <p14:creationId xmlns:p14="http://schemas.microsoft.com/office/powerpoint/2010/main" val="1948789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C9FF256-BA62-464D-B8C3-F0F8E42C73A6}" type="datetime1">
              <a:rPr kumimoji="1" lang="ja-JP" altLang="en-US" smtClean="0"/>
              <a:t>2021/3/13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83ED91D-5A58-46E3-8BDA-7DEC88C27604}" type="slidenum">
              <a:rPr kumimoji="1" lang="ja-JP" altLang="en-US" smtClean="0"/>
              <a:t>‹#›</a:t>
            </a:fld>
            <a:endParaRPr kumimoji="1" lang="ja-JP" altLang="en-US"/>
          </a:p>
        </p:txBody>
      </p:sp>
    </p:spTree>
    <p:extLst>
      <p:ext uri="{BB962C8B-B14F-4D97-AF65-F5344CB8AC3E}">
        <p14:creationId xmlns:p14="http://schemas.microsoft.com/office/powerpoint/2010/main" val="1140557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2"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4FCCB61-1A08-491D-9E25-251118658156}" type="datetime1">
              <a:rPr kumimoji="1" lang="ja-JP" altLang="en-US" smtClean="0"/>
              <a:t>2021/3/13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83ED91D-5A58-46E3-8BDA-7DEC88C27604}" type="slidenum">
              <a:rPr kumimoji="1" lang="ja-JP" altLang="en-US" smtClean="0"/>
              <a:t>‹#›</a:t>
            </a:fld>
            <a:endParaRPr kumimoji="1" lang="ja-JP" altLang="en-US"/>
          </a:p>
        </p:txBody>
      </p:sp>
    </p:spTree>
    <p:extLst>
      <p:ext uri="{BB962C8B-B14F-4D97-AF65-F5344CB8AC3E}">
        <p14:creationId xmlns:p14="http://schemas.microsoft.com/office/powerpoint/2010/main" val="2391591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48C8BFF-B4B1-4705-9831-38511CBF9547}" type="datetime1">
              <a:rPr kumimoji="1" lang="ja-JP" altLang="en-US" smtClean="0"/>
              <a:t>2021/3/13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83ED91D-5A58-46E3-8BDA-7DEC88C27604}" type="slidenum">
              <a:rPr kumimoji="1" lang="ja-JP" altLang="en-US" smtClean="0"/>
              <a:t>‹#›</a:t>
            </a:fld>
            <a:endParaRPr kumimoji="1" lang="ja-JP" altLang="en-US"/>
          </a:p>
        </p:txBody>
      </p:sp>
    </p:spTree>
    <p:extLst>
      <p:ext uri="{BB962C8B-B14F-4D97-AF65-F5344CB8AC3E}">
        <p14:creationId xmlns:p14="http://schemas.microsoft.com/office/powerpoint/2010/main" val="1331881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D5E034-3A59-4E41-9AD5-00AFAE3C3C8C}" type="datetime1">
              <a:rPr kumimoji="1" lang="ja-JP" altLang="en-US" smtClean="0"/>
              <a:t>2021/3/13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83ED91D-5A58-46E3-8BDA-7DEC88C27604}" type="slidenum">
              <a:rPr kumimoji="1" lang="ja-JP" altLang="en-US" smtClean="0"/>
              <a:t>‹#›</a:t>
            </a:fld>
            <a:endParaRPr kumimoji="1" lang="ja-JP" altLang="en-US"/>
          </a:p>
        </p:txBody>
      </p:sp>
    </p:spTree>
    <p:extLst>
      <p:ext uri="{BB962C8B-B14F-4D97-AF65-F5344CB8AC3E}">
        <p14:creationId xmlns:p14="http://schemas.microsoft.com/office/powerpoint/2010/main" val="3353814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3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4D73086-76BB-4E29-A971-0E28D5C5E1A7}" type="datetime1">
              <a:rPr kumimoji="1" lang="ja-JP" altLang="en-US" smtClean="0"/>
              <a:t>2021/3/13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83ED91D-5A58-46E3-8BDA-7DEC88C27604}" type="slidenum">
              <a:rPr kumimoji="1" lang="ja-JP" altLang="en-US" smtClean="0"/>
              <a:t>‹#›</a:t>
            </a:fld>
            <a:endParaRPr kumimoji="1" lang="ja-JP" altLang="en-US"/>
          </a:p>
        </p:txBody>
      </p:sp>
    </p:spTree>
    <p:extLst>
      <p:ext uri="{BB962C8B-B14F-4D97-AF65-F5344CB8AC3E}">
        <p14:creationId xmlns:p14="http://schemas.microsoft.com/office/powerpoint/2010/main" val="2969505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34"/>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2A6CF88-6F90-4647-A33C-F7AC4700F5DA}" type="datetime1">
              <a:rPr kumimoji="1" lang="ja-JP" altLang="en-US" smtClean="0"/>
              <a:t>2021/3/13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83ED91D-5A58-46E3-8BDA-7DEC88C27604}" type="slidenum">
              <a:rPr kumimoji="1" lang="ja-JP" altLang="en-US" smtClean="0"/>
              <a:t>‹#›</a:t>
            </a:fld>
            <a:endParaRPr kumimoji="1" lang="ja-JP" altLang="en-US"/>
          </a:p>
        </p:txBody>
      </p:sp>
    </p:spTree>
    <p:extLst>
      <p:ext uri="{BB962C8B-B14F-4D97-AF65-F5344CB8AC3E}">
        <p14:creationId xmlns:p14="http://schemas.microsoft.com/office/powerpoint/2010/main" val="3699227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276F16-808A-43F0-AB3B-511879AFD080}" type="datetime1">
              <a:rPr kumimoji="1" lang="ja-JP" altLang="en-US" smtClean="0"/>
              <a:t>2021/3/13</a:t>
            </a:fld>
            <a:endParaRPr kumimoji="1" lang="ja-JP" altLang="en-US"/>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ED91D-5A58-46E3-8BDA-7DEC88C27604}" type="slidenum">
              <a:rPr kumimoji="1" lang="ja-JP" altLang="en-US" smtClean="0"/>
              <a:t>‹#›</a:t>
            </a:fld>
            <a:endParaRPr kumimoji="1" lang="ja-JP" altLang="en-US"/>
          </a:p>
        </p:txBody>
      </p:sp>
    </p:spTree>
    <p:extLst>
      <p:ext uri="{BB962C8B-B14F-4D97-AF65-F5344CB8AC3E}">
        <p14:creationId xmlns:p14="http://schemas.microsoft.com/office/powerpoint/2010/main" val="31854061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32.xml"/><Relationship Id="rId5" Type="http://schemas.openxmlformats.org/officeDocument/2006/relationships/slide" Target="slide31.xml"/><Relationship Id="rId4" Type="http://schemas.openxmlformats.org/officeDocument/2006/relationships/slide" Target="slide39.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slide" Target="slide3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slide" Target="slide3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slide" Target="slide29.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slide" Target="slide3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slide" Target="slide34.xml"/><Relationship Id="rId4" Type="http://schemas.openxmlformats.org/officeDocument/2006/relationships/slide" Target="slide31.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slide" Target="slide32.xml"/><Relationship Id="rId4" Type="http://schemas.openxmlformats.org/officeDocument/2006/relationships/slide" Target="slide38.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slide" Target="slide31.xml"/><Relationship Id="rId4" Type="http://schemas.openxmlformats.org/officeDocument/2006/relationships/slide" Target="slide34.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slide" Target="slide34.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slide" Target="slide9.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image" Target="../media/image53.jpg"/><Relationship Id="rId7" Type="http://schemas.openxmlformats.org/officeDocument/2006/relationships/image" Target="../media/image57.jp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jpg"/><Relationship Id="rId9" Type="http://schemas.openxmlformats.org/officeDocument/2006/relationships/image" Target="../media/image59.jpg"/></Relationships>
</file>

<file path=ppt/slides/_rels/slide4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www.pref.osaka.lg.jp/suisan/o-gyogyou/gyoho.html" TargetMode="External"/><Relationship Id="rId13" Type="http://schemas.openxmlformats.org/officeDocument/2006/relationships/hyperlink" Target="http://www.kannousuiken-osaka.or.jp/zukan/zukan_database/osakawan/list.html" TargetMode="External"/><Relationship Id="rId3" Type="http://schemas.openxmlformats.org/officeDocument/2006/relationships/image" Target="../media/image61.jpg"/><Relationship Id="rId7" Type="http://schemas.openxmlformats.org/officeDocument/2006/relationships/hyperlink" Target="http://www.pref.osaka.lg.jp/suisan/pamphlet/index.html" TargetMode="External"/><Relationship Id="rId12" Type="http://schemas.openxmlformats.org/officeDocument/2006/relationships/hyperlink" Target="http://www.pride-fish.jp/JPF/pref/index.php?pk=1407221321"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www.pref.osaka.lg.jp/suisan/" TargetMode="External"/><Relationship Id="rId11" Type="http://schemas.openxmlformats.org/officeDocument/2006/relationships/hyperlink" Target="http://www.pref.osaka.lg.jp/toukei/2018gyogyou_k/" TargetMode="External"/><Relationship Id="rId5" Type="http://schemas.openxmlformats.org/officeDocument/2006/relationships/hyperlink" Target="http://kouwan.pa.kkr.mlit.go.jp/kankyo-db/" TargetMode="External"/><Relationship Id="rId10" Type="http://schemas.openxmlformats.org/officeDocument/2006/relationships/hyperlink" Target="http://www.pref.osaka.lg.jp/suisan/o-gyogyou/g-gaiyou.html" TargetMode="External"/><Relationship Id="rId4" Type="http://schemas.openxmlformats.org/officeDocument/2006/relationships/hyperlink" Target="http://www.osakagyoren.or.jp/" TargetMode="External"/><Relationship Id="rId9" Type="http://schemas.openxmlformats.org/officeDocument/2006/relationships/hyperlink" Target="http://www.pref.osaka.lg.jp/suisan/fish/index.html" TargetMode="External"/><Relationship Id="rId14" Type="http://schemas.openxmlformats.org/officeDocument/2006/relationships/hyperlink" Target="http://www.kannousuiken-osaka.or.jp/zukan/zukan_database/osakawanikimono/list.html"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slide" Target="slide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D1C7B48-21F4-4DE8-89FA-DE978CD9169E}"/>
              </a:ext>
            </a:extLst>
          </p:cNvPr>
          <p:cNvSpPr/>
          <p:nvPr/>
        </p:nvSpPr>
        <p:spPr>
          <a:xfrm>
            <a:off x="2570679" y="1514497"/>
            <a:ext cx="4105275" cy="165735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dirty="0"/>
          </a:p>
        </p:txBody>
      </p:sp>
      <p:pic>
        <p:nvPicPr>
          <p:cNvPr id="7" name="図 6">
            <a:extLst>
              <a:ext uri="{FF2B5EF4-FFF2-40B4-BE49-F238E27FC236}">
                <a16:creationId xmlns:a16="http://schemas.microsoft.com/office/drawing/2014/main" id="{B53F2853-D0B5-431F-AF4B-8505BC0957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5" y="-33894"/>
            <a:ext cx="9183405" cy="6891894"/>
          </a:xfrm>
          <a:prstGeom prst="rect">
            <a:avLst/>
          </a:prstGeom>
        </p:spPr>
      </p:pic>
      <p:sp>
        <p:nvSpPr>
          <p:cNvPr id="9" name="テキスト ボックス 8">
            <a:extLst>
              <a:ext uri="{FF2B5EF4-FFF2-40B4-BE49-F238E27FC236}">
                <a16:creationId xmlns:a16="http://schemas.microsoft.com/office/drawing/2014/main" id="{A83D82AA-48DA-40F6-8789-64A0CC28129D}"/>
              </a:ext>
            </a:extLst>
          </p:cNvPr>
          <p:cNvSpPr txBox="1"/>
          <p:nvPr/>
        </p:nvSpPr>
        <p:spPr>
          <a:xfrm>
            <a:off x="2504794" y="401486"/>
            <a:ext cx="4134465" cy="830997"/>
          </a:xfrm>
          <a:prstGeom prst="rect">
            <a:avLst/>
          </a:prstGeom>
          <a:noFill/>
        </p:spPr>
        <p:txBody>
          <a:bodyPr wrap="none" rtlCol="0">
            <a:spAutoFit/>
          </a:bodyPr>
          <a:lstStyle/>
          <a:p>
            <a:pPr algn="ctr"/>
            <a:r>
              <a:rPr lang="ja-JP" altLang="ja-JP" sz="2000" b="1" dirty="0">
                <a:ea typeface="メイリオ" panose="020B0604030504040204" pitchFamily="50" charset="-128"/>
                <a:cs typeface="Times New Roman" panose="02020603050405020304" pitchFamily="18" charset="0"/>
              </a:rPr>
              <a:t>学校向け食育ウェブ教材</a:t>
            </a:r>
            <a:endParaRPr lang="en-US" altLang="ja-JP" sz="2000" b="1" dirty="0">
              <a:ea typeface="メイリオ" panose="020B0604030504040204" pitchFamily="50" charset="-128"/>
              <a:cs typeface="Times New Roman" panose="02020603050405020304" pitchFamily="18" charset="0"/>
            </a:endParaRPr>
          </a:p>
          <a:p>
            <a:pPr algn="ctr"/>
            <a:r>
              <a:rPr lang="ja-JP" altLang="ja-JP" sz="2800" b="1" dirty="0">
                <a:ea typeface="メイリオ" panose="020B0604030504040204" pitchFamily="50" charset="-128"/>
                <a:cs typeface="Times New Roman" panose="02020603050405020304" pitchFamily="18" charset="0"/>
              </a:rPr>
              <a:t>なにわの魚・大阪の漁業</a:t>
            </a:r>
            <a:endParaRPr lang="ja-JP" altLang="en-US" sz="2800" b="1" dirty="0"/>
          </a:p>
        </p:txBody>
      </p:sp>
      <p:sp>
        <p:nvSpPr>
          <p:cNvPr id="11" name="テキスト ボックス 10">
            <a:extLst>
              <a:ext uri="{FF2B5EF4-FFF2-40B4-BE49-F238E27FC236}">
                <a16:creationId xmlns:a16="http://schemas.microsoft.com/office/drawing/2014/main" id="{006AACDC-5B71-45A8-82AA-EBDF79335F3C}"/>
              </a:ext>
            </a:extLst>
          </p:cNvPr>
          <p:cNvSpPr txBox="1"/>
          <p:nvPr/>
        </p:nvSpPr>
        <p:spPr>
          <a:xfrm>
            <a:off x="2655397" y="5766912"/>
            <a:ext cx="3975664" cy="769441"/>
          </a:xfrm>
          <a:prstGeom prst="rect">
            <a:avLst/>
          </a:prstGeom>
          <a:noFill/>
        </p:spPr>
        <p:txBody>
          <a:bodyPr wrap="square">
            <a:spAutoFit/>
          </a:bodyPr>
          <a:lstStyle/>
          <a:p>
            <a:pPr algn="ctr"/>
            <a:r>
              <a:rPr lang="ja-JP" altLang="ja-JP" sz="2000" b="1" dirty="0">
                <a:ea typeface="メイリオ" panose="020B0604030504040204" pitchFamily="50" charset="-128"/>
                <a:cs typeface="Times New Roman" panose="02020603050405020304" pitchFamily="18" charset="0"/>
              </a:rPr>
              <a:t>令和３年３月</a:t>
            </a:r>
            <a:endParaRPr lang="en-US" altLang="ja-JP" sz="2000" b="1" dirty="0">
              <a:ea typeface="メイリオ" panose="020B0604030504040204" pitchFamily="50" charset="-128"/>
              <a:cs typeface="Times New Roman" panose="02020603050405020304" pitchFamily="18" charset="0"/>
            </a:endParaRPr>
          </a:p>
          <a:p>
            <a:pPr algn="ctr"/>
            <a:r>
              <a:rPr lang="ja-JP" altLang="en-US" sz="2400" b="1" dirty="0">
                <a:ea typeface="メイリオ" panose="020B0604030504040204" pitchFamily="50" charset="-128"/>
                <a:cs typeface="Times New Roman" panose="02020603050405020304" pitchFamily="18" charset="0"/>
              </a:rPr>
              <a:t>大阪府漁業協同組合連合会</a:t>
            </a:r>
            <a:endParaRPr lang="ja-JP" altLang="en-US" sz="2400" b="1" dirty="0"/>
          </a:p>
        </p:txBody>
      </p:sp>
    </p:spTree>
    <p:extLst>
      <p:ext uri="{BB962C8B-B14F-4D97-AF65-F5344CB8AC3E}">
        <p14:creationId xmlns:p14="http://schemas.microsoft.com/office/powerpoint/2010/main" val="907875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0190EE7-389B-451F-82A1-60FD02826A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79" y="0"/>
            <a:ext cx="9138240" cy="6857999"/>
          </a:xfrm>
          <a:prstGeom prst="rect">
            <a:avLst/>
          </a:prstGeom>
        </p:spPr>
      </p:pic>
      <p:sp>
        <p:nvSpPr>
          <p:cNvPr id="13" name="四角形: 角を丸くする 12">
            <a:extLst>
              <a:ext uri="{FF2B5EF4-FFF2-40B4-BE49-F238E27FC236}">
                <a16:creationId xmlns:a16="http://schemas.microsoft.com/office/drawing/2014/main" id="{5C65C29A-5A97-4C53-9734-AA7C92C157B8}"/>
              </a:ext>
            </a:extLst>
          </p:cNvPr>
          <p:cNvSpPr/>
          <p:nvPr/>
        </p:nvSpPr>
        <p:spPr>
          <a:xfrm>
            <a:off x="5527114" y="3602235"/>
            <a:ext cx="2112487" cy="540004"/>
          </a:xfrm>
          <a:prstGeom prst="roundRect">
            <a:avLst/>
          </a:prstGeom>
          <a:solidFill>
            <a:srgbClr val="DC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タイトル 1">
            <a:extLst>
              <a:ext uri="{FF2B5EF4-FFF2-40B4-BE49-F238E27FC236}">
                <a16:creationId xmlns:a16="http://schemas.microsoft.com/office/drawing/2014/main" id="{9CE6FCC4-8E58-47B7-8E28-B07704FD9501}"/>
              </a:ext>
            </a:extLst>
          </p:cNvPr>
          <p:cNvSpPr txBox="1">
            <a:spLocks/>
          </p:cNvSpPr>
          <p:nvPr/>
        </p:nvSpPr>
        <p:spPr>
          <a:xfrm>
            <a:off x="3085123" y="73735"/>
            <a:ext cx="4883971" cy="3326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400" b="1" dirty="0">
                <a:latin typeface="メイリオ" panose="020B0604030504040204" pitchFamily="50" charset="-128"/>
                <a:ea typeface="メイリオ" panose="020B0604030504040204" pitchFamily="50" charset="-128"/>
              </a:rPr>
              <a:t>大阪湾お魚図鑑（代表</a:t>
            </a:r>
            <a:r>
              <a:rPr lang="en-US" altLang="ja-JP" sz="1400" b="1" dirty="0">
                <a:latin typeface="メイリオ" panose="020B0604030504040204" pitchFamily="50" charset="-128"/>
                <a:ea typeface="メイリオ" panose="020B0604030504040204" pitchFamily="50" charset="-128"/>
              </a:rPr>
              <a:t>10</a:t>
            </a:r>
            <a:r>
              <a:rPr lang="ja-JP" altLang="en-US" sz="1400" b="1" dirty="0">
                <a:latin typeface="メイリオ" panose="020B0604030504040204" pitchFamily="50" charset="-128"/>
                <a:ea typeface="メイリオ" panose="020B0604030504040204" pitchFamily="50" charset="-128"/>
              </a:rPr>
              <a:t>種）</a:t>
            </a:r>
            <a:endParaRPr lang="ja-JP" altLang="en-US" sz="1800" b="1"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D7EC8F4E-1DAA-4C45-AB6F-134A3A987330}"/>
              </a:ext>
            </a:extLst>
          </p:cNvPr>
          <p:cNvSpPr/>
          <p:nvPr/>
        </p:nvSpPr>
        <p:spPr>
          <a:xfrm>
            <a:off x="5527114" y="3583968"/>
            <a:ext cx="2064333" cy="62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200" kern="100" dirty="0">
                <a:solidFill>
                  <a:srgbClr val="000000"/>
                </a:solidFill>
                <a:ea typeface="メイリオ" panose="020B0604030504040204" pitchFamily="50" charset="-128"/>
                <a:cs typeface="Times New Roman" panose="02020603050405020304" pitchFamily="18" charset="0"/>
              </a:rPr>
              <a:t>弥生時代の遺せきから</a:t>
            </a:r>
          </a:p>
          <a:p>
            <a:r>
              <a:rPr lang="ja-JP" altLang="en-US" sz="1200" kern="100" dirty="0">
                <a:solidFill>
                  <a:srgbClr val="000000"/>
                </a:solidFill>
                <a:ea typeface="メイリオ" panose="020B0604030504040204" pitchFamily="50" charset="-128"/>
                <a:cs typeface="Times New Roman" panose="02020603050405020304" pitchFamily="18" charset="0"/>
              </a:rPr>
              <a:t>たこつぼが発見されました</a:t>
            </a:r>
            <a:endParaRPr lang="ja-JP" altLang="en-US" sz="1200" kern="100" dirty="0">
              <a:ea typeface="游明朝" panose="02020400000000000000" pitchFamily="18"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99952F59-E699-4097-8A4B-F069D9979B20}"/>
              </a:ext>
            </a:extLst>
          </p:cNvPr>
          <p:cNvSpPr txBox="1"/>
          <p:nvPr/>
        </p:nvSpPr>
        <p:spPr>
          <a:xfrm>
            <a:off x="1408053" y="4263933"/>
            <a:ext cx="6186309" cy="1219565"/>
          </a:xfrm>
          <a:prstGeom prst="rect">
            <a:avLst/>
          </a:prstGeom>
          <a:noFill/>
        </p:spPr>
        <p:txBody>
          <a:bodyPr wrap="none" rtlCol="0">
            <a:spAutoFit/>
          </a:bodyPr>
          <a:lstStyle/>
          <a:p>
            <a:pPr>
              <a:lnSpc>
                <a:spcPts val="3000"/>
              </a:lnSpc>
            </a:pPr>
            <a:r>
              <a:rPr lang="ja-JP" altLang="en-US" b="1" dirty="0">
                <a:latin typeface="メイリオ" panose="020B0604030504040204" pitchFamily="50" charset="-128"/>
                <a:ea typeface="メイリオ" panose="020B0604030504040204" pitchFamily="50" charset="-128"/>
              </a:rPr>
              <a:t>流れのおだやかな大阪湾の「泉だこ」は、身がやわらかく</a:t>
            </a:r>
            <a:endParaRPr lang="en-US" altLang="ja-JP" b="1" dirty="0">
              <a:latin typeface="メイリオ" panose="020B0604030504040204" pitchFamily="50" charset="-128"/>
              <a:ea typeface="メイリオ" panose="020B0604030504040204" pitchFamily="50" charset="-128"/>
            </a:endParaRPr>
          </a:p>
          <a:p>
            <a:pPr>
              <a:lnSpc>
                <a:spcPts val="3000"/>
              </a:lnSpc>
            </a:pPr>
            <a:r>
              <a:rPr lang="ja-JP" altLang="en-US" b="1" dirty="0">
                <a:latin typeface="メイリオ" panose="020B0604030504040204" pitchFamily="50" charset="-128"/>
                <a:ea typeface="メイリオ" panose="020B0604030504040204" pitchFamily="50" charset="-128"/>
              </a:rPr>
              <a:t>風味がよい。大阪にはタコにまつわるさまざまな行事や</a:t>
            </a:r>
            <a:endParaRPr lang="en-US" altLang="ja-JP" b="1" dirty="0">
              <a:latin typeface="メイリオ" panose="020B0604030504040204" pitchFamily="50" charset="-128"/>
              <a:ea typeface="メイリオ" panose="020B0604030504040204" pitchFamily="50" charset="-128"/>
            </a:endParaRPr>
          </a:p>
          <a:p>
            <a:pPr>
              <a:lnSpc>
                <a:spcPts val="3000"/>
              </a:lnSpc>
            </a:pPr>
            <a:r>
              <a:rPr lang="ja-JP" altLang="en-US" b="1" dirty="0">
                <a:latin typeface="メイリオ" panose="020B0604030504040204" pitchFamily="50" charset="-128"/>
                <a:ea typeface="メイリオ" panose="020B0604030504040204" pitchFamily="50" charset="-128"/>
              </a:rPr>
              <a:t>風習が今ものこっています。</a:t>
            </a:r>
            <a:endParaRPr lang="ja-JP" altLang="en-US" sz="2000" b="1" dirty="0">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317CE8E9-BBCA-4544-A20E-A46871AD57F9}"/>
              </a:ext>
            </a:extLst>
          </p:cNvPr>
          <p:cNvSpPr/>
          <p:nvPr/>
        </p:nvSpPr>
        <p:spPr>
          <a:xfrm>
            <a:off x="1408054" y="5721045"/>
            <a:ext cx="5307093" cy="62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600" kern="100" dirty="0">
                <a:solidFill>
                  <a:srgbClr val="000000"/>
                </a:solidFill>
                <a:ea typeface="メイリオ" panose="020B0604030504040204" pitchFamily="50" charset="-128"/>
                <a:cs typeface="Times New Roman" panose="02020603050405020304" pitchFamily="18" charset="0"/>
              </a:rPr>
              <a:t>食べ方：タコ飯、唐揚げ、カルパッチョ</a:t>
            </a:r>
          </a:p>
          <a:p>
            <a:r>
              <a:rPr lang="ja-JP" altLang="en-US" sz="1600" kern="100" dirty="0">
                <a:solidFill>
                  <a:srgbClr val="000000"/>
                </a:solidFill>
                <a:ea typeface="メイリオ" panose="020B0604030504040204" pitchFamily="50" charset="-128"/>
                <a:cs typeface="Times New Roman" panose="02020603050405020304" pitchFamily="18" charset="0"/>
              </a:rPr>
              <a:t>　旬　：</a:t>
            </a:r>
            <a:r>
              <a:rPr lang="ja-JP" altLang="en-US" sz="1600" kern="100" dirty="0">
                <a:solidFill>
                  <a:schemeClr val="tx1"/>
                </a:solidFill>
                <a:ea typeface="メイリオ" panose="020B0604030504040204" pitchFamily="50" charset="-128"/>
                <a:cs typeface="Times New Roman" panose="02020603050405020304" pitchFamily="18" charset="0"/>
              </a:rPr>
              <a:t>梅雨</a:t>
            </a:r>
            <a:r>
              <a:rPr lang="ja-JP" altLang="en-US" sz="1600" kern="100" dirty="0">
                <a:solidFill>
                  <a:srgbClr val="000000"/>
                </a:solidFill>
                <a:ea typeface="メイリオ" panose="020B0604030504040204" pitchFamily="50" charset="-128"/>
                <a:cs typeface="Times New Roman" panose="02020603050405020304" pitchFamily="18" charset="0"/>
              </a:rPr>
              <a:t>ごろから秋（</a:t>
            </a:r>
            <a:r>
              <a:rPr lang="en-US" altLang="ja-JP" sz="1600" kern="100" dirty="0">
                <a:solidFill>
                  <a:srgbClr val="000000"/>
                </a:solidFill>
                <a:ea typeface="メイリオ" panose="020B0604030504040204" pitchFamily="50" charset="-128"/>
                <a:cs typeface="Times New Roman" panose="02020603050405020304" pitchFamily="18" charset="0"/>
              </a:rPr>
              <a:t>6</a:t>
            </a:r>
            <a:r>
              <a:rPr lang="ja-JP" altLang="en-US" sz="1600" kern="100" dirty="0">
                <a:solidFill>
                  <a:srgbClr val="000000"/>
                </a:solidFill>
                <a:ea typeface="メイリオ" panose="020B0604030504040204" pitchFamily="50" charset="-128"/>
                <a:cs typeface="Times New Roman" panose="02020603050405020304" pitchFamily="18" charset="0"/>
              </a:rPr>
              <a:t>月から</a:t>
            </a:r>
            <a:r>
              <a:rPr lang="en-US" altLang="ja-JP" sz="1600" kern="100" dirty="0">
                <a:solidFill>
                  <a:srgbClr val="000000"/>
                </a:solidFill>
                <a:ea typeface="メイリオ" panose="020B0604030504040204" pitchFamily="50" charset="-128"/>
                <a:cs typeface="Times New Roman" panose="02020603050405020304" pitchFamily="18" charset="0"/>
              </a:rPr>
              <a:t>10</a:t>
            </a:r>
            <a:r>
              <a:rPr lang="ja-JP" altLang="en-US" sz="1600" kern="100" dirty="0">
                <a:solidFill>
                  <a:srgbClr val="000000"/>
                </a:solidFill>
                <a:ea typeface="メイリオ" panose="020B0604030504040204" pitchFamily="50" charset="-128"/>
                <a:cs typeface="Times New Roman" panose="02020603050405020304" pitchFamily="18" charset="0"/>
              </a:rPr>
              <a:t>月）</a:t>
            </a:r>
          </a:p>
          <a:p>
            <a:r>
              <a:rPr lang="ja-JP" altLang="en-US" sz="1600" kern="100" dirty="0">
                <a:solidFill>
                  <a:srgbClr val="000000"/>
                </a:solidFill>
                <a:ea typeface="メイリオ" panose="020B0604030504040204" pitchFamily="50" charset="-128"/>
                <a:cs typeface="Times New Roman" panose="02020603050405020304" pitchFamily="18" charset="0"/>
              </a:rPr>
              <a:t>漁　法：</a:t>
            </a:r>
            <a:r>
              <a:rPr lang="ja-JP" altLang="en-US" sz="1600" kern="100" dirty="0">
                <a:solidFill>
                  <a:srgbClr val="000000"/>
                </a:solidFill>
                <a:ea typeface="メイリオ" panose="020B0604030504040204" pitchFamily="50" charset="-128"/>
                <a:cs typeface="Times New Roman" panose="02020603050405020304" pitchFamily="18" charset="0"/>
                <a:hlinkClick r:id="rId4" action="ppaction://hlinksldjump"/>
              </a:rPr>
              <a:t>たこつぼ</a:t>
            </a:r>
            <a:r>
              <a:rPr lang="ja-JP" altLang="en-US"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hlinkClick r:id="rId5" action="ppaction://hlinksldjump"/>
              </a:rPr>
              <a:t>板びき網</a:t>
            </a:r>
            <a:r>
              <a:rPr lang="ja-JP" altLang="en-US"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hlinkClick r:id="rId6" action="ppaction://hlinksldjump"/>
              </a:rPr>
              <a:t>石げた網</a:t>
            </a:r>
            <a:endParaRPr lang="ja-JP" altLang="en-US" sz="1600" kern="100" dirty="0">
              <a:ea typeface="游明朝" panose="02020400000000000000" pitchFamily="18" charset="-128"/>
              <a:cs typeface="Times New Roman" panose="02020603050405020304" pitchFamily="18" charset="0"/>
            </a:endParaRPr>
          </a:p>
        </p:txBody>
      </p:sp>
      <p:sp>
        <p:nvSpPr>
          <p:cNvPr id="10" name="タイトル 1">
            <a:extLst>
              <a:ext uri="{FF2B5EF4-FFF2-40B4-BE49-F238E27FC236}">
                <a16:creationId xmlns:a16="http://schemas.microsoft.com/office/drawing/2014/main" id="{A718D9BE-85BE-4CC0-8F8A-AD30CC8E1B04}"/>
              </a:ext>
            </a:extLst>
          </p:cNvPr>
          <p:cNvSpPr txBox="1">
            <a:spLocks/>
          </p:cNvSpPr>
          <p:nvPr/>
        </p:nvSpPr>
        <p:spPr>
          <a:xfrm>
            <a:off x="0" y="1028888"/>
            <a:ext cx="9144000" cy="6492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2000"/>
              </a:lnSpc>
            </a:pPr>
            <a:r>
              <a:rPr lang="ja-JP" altLang="en-US" sz="2400" b="1" dirty="0">
                <a:latin typeface="メイリオ" panose="020B0604030504040204" pitchFamily="50" charset="-128"/>
                <a:ea typeface="メイリオ" panose="020B0604030504040204" pitchFamily="50" charset="-128"/>
              </a:rPr>
              <a:t>マダコ</a:t>
            </a:r>
          </a:p>
        </p:txBody>
      </p:sp>
      <p:sp>
        <p:nvSpPr>
          <p:cNvPr id="9" name="タイトル 1">
            <a:extLst>
              <a:ext uri="{FF2B5EF4-FFF2-40B4-BE49-F238E27FC236}">
                <a16:creationId xmlns:a16="http://schemas.microsoft.com/office/drawing/2014/main" id="{6E3AF38F-07C4-48D6-87F9-1C7E7633FD7C}"/>
              </a:ext>
            </a:extLst>
          </p:cNvPr>
          <p:cNvSpPr>
            <a:spLocks noGrp="1"/>
          </p:cNvSpPr>
          <p:nvPr>
            <p:ph type="title"/>
          </p:nvPr>
        </p:nvSpPr>
        <p:spPr>
          <a:xfrm>
            <a:off x="3056548" y="346502"/>
            <a:ext cx="4883971" cy="511076"/>
          </a:xfrm>
        </p:spPr>
        <p:txBody>
          <a:bodyPr>
            <a:noAutofit/>
          </a:bodyPr>
          <a:lstStyle/>
          <a:p>
            <a:pPr>
              <a:lnSpc>
                <a:spcPts val="2000"/>
              </a:lnSpc>
            </a:pPr>
            <a:r>
              <a:rPr lang="ja-JP" altLang="en-US" sz="2000" b="1" dirty="0">
                <a:latin typeface="メイリオ" panose="020B0604030504040204" pitchFamily="50" charset="-128"/>
                <a:ea typeface="メイリオ" panose="020B0604030504040204" pitchFamily="50" charset="-128"/>
              </a:rPr>
              <a:t>マダコ</a:t>
            </a:r>
          </a:p>
        </p:txBody>
      </p:sp>
      <p:pic>
        <p:nvPicPr>
          <p:cNvPr id="14" name="図 13">
            <a:extLst>
              <a:ext uri="{FF2B5EF4-FFF2-40B4-BE49-F238E27FC236}">
                <a16:creationId xmlns:a16="http://schemas.microsoft.com/office/drawing/2014/main" id="{541D3695-B6BF-4AA6-B7C2-11B2F70754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12972" y="5483506"/>
            <a:ext cx="1223011" cy="942975"/>
          </a:xfrm>
          <a:prstGeom prst="rect">
            <a:avLst/>
          </a:prstGeom>
        </p:spPr>
      </p:pic>
      <p:sp>
        <p:nvSpPr>
          <p:cNvPr id="11" name="テキスト ボックス 10">
            <a:extLst>
              <a:ext uri="{FF2B5EF4-FFF2-40B4-BE49-F238E27FC236}">
                <a16:creationId xmlns:a16="http://schemas.microsoft.com/office/drawing/2014/main" id="{01A07B00-7794-4B6E-9759-C89C886EDF07}"/>
              </a:ext>
            </a:extLst>
          </p:cNvPr>
          <p:cNvSpPr txBox="1"/>
          <p:nvPr/>
        </p:nvSpPr>
        <p:spPr>
          <a:xfrm>
            <a:off x="3686567" y="4195918"/>
            <a:ext cx="441146" cy="246221"/>
          </a:xfrm>
          <a:prstGeom prst="rect">
            <a:avLst/>
          </a:prstGeom>
          <a:noFill/>
        </p:spPr>
        <p:txBody>
          <a:bodyPr wrap="none" rtlCol="0">
            <a:spAutoFit/>
          </a:bodyPr>
          <a:lstStyle/>
          <a:p>
            <a:r>
              <a:rPr lang="ja-JP" altLang="en-US" sz="1000" dirty="0">
                <a:latin typeface="メイリオ" panose="020B0604030504040204" pitchFamily="50" charset="-128"/>
                <a:ea typeface="メイリオ" panose="020B0604030504040204" pitchFamily="50" charset="-128"/>
              </a:rPr>
              <a:t>わん</a:t>
            </a:r>
          </a:p>
        </p:txBody>
      </p:sp>
      <p:sp>
        <p:nvSpPr>
          <p:cNvPr id="12" name="テキスト ボックス 11">
            <a:extLst>
              <a:ext uri="{FF2B5EF4-FFF2-40B4-BE49-F238E27FC236}">
                <a16:creationId xmlns:a16="http://schemas.microsoft.com/office/drawing/2014/main" id="{56E58BC7-78C4-4448-B581-F7060A88B0EC}"/>
              </a:ext>
            </a:extLst>
          </p:cNvPr>
          <p:cNvSpPr txBox="1"/>
          <p:nvPr/>
        </p:nvSpPr>
        <p:spPr>
          <a:xfrm>
            <a:off x="4301481" y="4187104"/>
            <a:ext cx="569387" cy="246221"/>
          </a:xfrm>
          <a:prstGeom prst="rect">
            <a:avLst/>
          </a:prstGeom>
          <a:noFill/>
        </p:spPr>
        <p:txBody>
          <a:bodyPr wrap="none" rtlCol="0">
            <a:spAutoFit/>
          </a:bodyPr>
          <a:lstStyle/>
          <a:p>
            <a:r>
              <a:rPr lang="ja-JP" altLang="en-US" sz="1000" dirty="0">
                <a:latin typeface="メイリオ" panose="020B0604030504040204" pitchFamily="50" charset="-128"/>
                <a:ea typeface="メイリオ" panose="020B0604030504040204" pitchFamily="50" charset="-128"/>
              </a:rPr>
              <a:t>いずみ</a:t>
            </a:r>
          </a:p>
        </p:txBody>
      </p:sp>
      <p:sp>
        <p:nvSpPr>
          <p:cNvPr id="15" name="テキスト ボックス 14">
            <a:extLst>
              <a:ext uri="{FF2B5EF4-FFF2-40B4-BE49-F238E27FC236}">
                <a16:creationId xmlns:a16="http://schemas.microsoft.com/office/drawing/2014/main" id="{07875D6C-AE00-4425-A3CD-0A7E282F79D5}"/>
              </a:ext>
            </a:extLst>
          </p:cNvPr>
          <p:cNvSpPr txBox="1"/>
          <p:nvPr/>
        </p:nvSpPr>
        <p:spPr>
          <a:xfrm>
            <a:off x="5527955" y="3565053"/>
            <a:ext cx="492443" cy="215444"/>
          </a:xfrm>
          <a:prstGeom prst="rect">
            <a:avLst/>
          </a:prstGeom>
          <a:noFill/>
        </p:spPr>
        <p:txBody>
          <a:bodyPr wrap="none" rtlCol="0">
            <a:spAutoFit/>
          </a:bodyPr>
          <a:lstStyle/>
          <a:p>
            <a:r>
              <a:rPr lang="ja-JP" altLang="en-US" sz="800" dirty="0">
                <a:latin typeface="メイリオ" panose="020B0604030504040204" pitchFamily="50" charset="-128"/>
                <a:ea typeface="メイリオ" panose="020B0604030504040204" pitchFamily="50" charset="-128"/>
              </a:rPr>
              <a:t>やよい</a:t>
            </a:r>
          </a:p>
        </p:txBody>
      </p:sp>
      <p:sp>
        <p:nvSpPr>
          <p:cNvPr id="16" name="テキスト ボックス 15">
            <a:extLst>
              <a:ext uri="{FF2B5EF4-FFF2-40B4-BE49-F238E27FC236}">
                <a16:creationId xmlns:a16="http://schemas.microsoft.com/office/drawing/2014/main" id="{CAD49791-2692-4552-9F9C-7AAC775DF811}"/>
              </a:ext>
            </a:extLst>
          </p:cNvPr>
          <p:cNvSpPr txBox="1"/>
          <p:nvPr/>
        </p:nvSpPr>
        <p:spPr>
          <a:xfrm>
            <a:off x="6308651" y="3565053"/>
            <a:ext cx="250339" cy="215444"/>
          </a:xfrm>
          <a:prstGeom prst="rect">
            <a:avLst/>
          </a:prstGeom>
          <a:noFill/>
        </p:spPr>
        <p:txBody>
          <a:bodyPr wrap="square" rtlCol="0">
            <a:spAutoFit/>
          </a:bodyPr>
          <a:lstStyle/>
          <a:p>
            <a:r>
              <a:rPr lang="ja-JP" altLang="en-US" sz="800" dirty="0">
                <a:latin typeface="メイリオ" panose="020B0604030504040204" pitchFamily="50" charset="-128"/>
                <a:ea typeface="メイリオ" panose="020B0604030504040204" pitchFamily="50" charset="-128"/>
              </a:rPr>
              <a:t>い</a:t>
            </a:r>
          </a:p>
        </p:txBody>
      </p:sp>
    </p:spTree>
    <p:extLst>
      <p:ext uri="{BB962C8B-B14F-4D97-AF65-F5344CB8AC3E}">
        <p14:creationId xmlns:p14="http://schemas.microsoft.com/office/powerpoint/2010/main" val="705432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2FE35B45-3038-495A-B5A3-F6B118D7B4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79" y="0"/>
            <a:ext cx="9138240" cy="6857999"/>
          </a:xfrm>
          <a:prstGeom prst="rect">
            <a:avLst/>
          </a:prstGeom>
        </p:spPr>
      </p:pic>
      <p:sp>
        <p:nvSpPr>
          <p:cNvPr id="13" name="四角形: 角を丸くする 12">
            <a:extLst>
              <a:ext uri="{FF2B5EF4-FFF2-40B4-BE49-F238E27FC236}">
                <a16:creationId xmlns:a16="http://schemas.microsoft.com/office/drawing/2014/main" id="{C02EF0F7-1227-485A-ADB2-0D6E8FCAB8F1}"/>
              </a:ext>
            </a:extLst>
          </p:cNvPr>
          <p:cNvSpPr/>
          <p:nvPr/>
        </p:nvSpPr>
        <p:spPr>
          <a:xfrm>
            <a:off x="5658903" y="3547171"/>
            <a:ext cx="2112487" cy="776739"/>
          </a:xfrm>
          <a:prstGeom prst="roundRect">
            <a:avLst/>
          </a:prstGeom>
          <a:solidFill>
            <a:srgbClr val="DC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タイトル 1">
            <a:extLst>
              <a:ext uri="{FF2B5EF4-FFF2-40B4-BE49-F238E27FC236}">
                <a16:creationId xmlns:a16="http://schemas.microsoft.com/office/drawing/2014/main" id="{9CE6FCC4-8E58-47B7-8E28-B07704FD9501}"/>
              </a:ext>
            </a:extLst>
          </p:cNvPr>
          <p:cNvSpPr txBox="1">
            <a:spLocks/>
          </p:cNvSpPr>
          <p:nvPr/>
        </p:nvSpPr>
        <p:spPr>
          <a:xfrm>
            <a:off x="3085123" y="73735"/>
            <a:ext cx="4883971" cy="27172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400" b="1" dirty="0">
                <a:latin typeface="メイリオ" panose="020B0604030504040204" pitchFamily="50" charset="-128"/>
                <a:ea typeface="メイリオ" panose="020B0604030504040204" pitchFamily="50" charset="-128"/>
              </a:rPr>
              <a:t>大阪湾お魚図鑑（代表</a:t>
            </a:r>
            <a:r>
              <a:rPr lang="en-US" altLang="ja-JP" sz="1400" b="1" dirty="0">
                <a:latin typeface="メイリオ" panose="020B0604030504040204" pitchFamily="50" charset="-128"/>
                <a:ea typeface="メイリオ" panose="020B0604030504040204" pitchFamily="50" charset="-128"/>
              </a:rPr>
              <a:t>10</a:t>
            </a:r>
            <a:r>
              <a:rPr lang="ja-JP" altLang="en-US" sz="1400" b="1" dirty="0">
                <a:latin typeface="メイリオ" panose="020B0604030504040204" pitchFamily="50" charset="-128"/>
                <a:ea typeface="メイリオ" panose="020B0604030504040204" pitchFamily="50" charset="-128"/>
              </a:rPr>
              <a:t>種）</a:t>
            </a:r>
            <a:endParaRPr lang="ja-JP" altLang="en-US" sz="1800" b="1"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147E0F2C-5E37-48AE-AD05-E88917E80021}"/>
              </a:ext>
            </a:extLst>
          </p:cNvPr>
          <p:cNvSpPr/>
          <p:nvPr/>
        </p:nvSpPr>
        <p:spPr>
          <a:xfrm>
            <a:off x="5656238" y="3683066"/>
            <a:ext cx="2064333" cy="62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200" kern="100" dirty="0">
                <a:solidFill>
                  <a:srgbClr val="000000"/>
                </a:solidFill>
                <a:ea typeface="メイリオ" panose="020B0604030504040204" pitchFamily="50" charset="-128"/>
                <a:cs typeface="Times New Roman" panose="02020603050405020304" pitchFamily="18" charset="0"/>
              </a:rPr>
              <a:t>京都･祇園祭や大阪･天神祭</a:t>
            </a:r>
          </a:p>
          <a:p>
            <a:r>
              <a:rPr lang="ja-JP" altLang="en-US" sz="1200" kern="100" dirty="0">
                <a:solidFill>
                  <a:srgbClr val="000000"/>
                </a:solidFill>
                <a:ea typeface="メイリオ" panose="020B0604030504040204" pitchFamily="50" charset="-128"/>
                <a:cs typeface="Times New Roman" panose="02020603050405020304" pitchFamily="18" charset="0"/>
              </a:rPr>
              <a:t>にも欠かせない夏の味。</a:t>
            </a:r>
            <a:endParaRPr lang="en-US" altLang="ja-JP" sz="1200" kern="100" dirty="0">
              <a:solidFill>
                <a:srgbClr val="000000"/>
              </a:solidFill>
              <a:ea typeface="メイリオ" panose="020B0604030504040204" pitchFamily="50" charset="-128"/>
              <a:cs typeface="Times New Roman" panose="02020603050405020304" pitchFamily="18" charset="0"/>
            </a:endParaRPr>
          </a:p>
          <a:p>
            <a:r>
              <a:rPr lang="ja-JP" altLang="en-US" sz="1200" kern="100" dirty="0">
                <a:solidFill>
                  <a:srgbClr val="000000"/>
                </a:solidFill>
                <a:ea typeface="メイリオ" panose="020B0604030504040204" pitchFamily="50" charset="-128"/>
                <a:cs typeface="Times New Roman" panose="02020603050405020304" pitchFamily="18" charset="0"/>
              </a:rPr>
              <a:t>秋もおいしい。</a:t>
            </a:r>
            <a:endParaRPr lang="ja-JP" altLang="en-US" sz="1200" kern="100" dirty="0">
              <a:ea typeface="游明朝" panose="02020400000000000000" pitchFamily="18"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CD6CEB4C-FADD-4E81-9FF9-BAD0155E7C9A}"/>
              </a:ext>
            </a:extLst>
          </p:cNvPr>
          <p:cNvSpPr txBox="1"/>
          <p:nvPr/>
        </p:nvSpPr>
        <p:spPr>
          <a:xfrm>
            <a:off x="1408054" y="4263921"/>
            <a:ext cx="6482599" cy="834844"/>
          </a:xfrm>
          <a:prstGeom prst="rect">
            <a:avLst/>
          </a:prstGeom>
          <a:noFill/>
        </p:spPr>
        <p:txBody>
          <a:bodyPr wrap="square" rtlCol="0">
            <a:spAutoFit/>
          </a:bodyPr>
          <a:lstStyle/>
          <a:p>
            <a:pPr>
              <a:lnSpc>
                <a:spcPts val="3000"/>
              </a:lnSpc>
            </a:pPr>
            <a:r>
              <a:rPr lang="ja-JP" altLang="en-US" b="1" dirty="0">
                <a:latin typeface="メイリオ" panose="020B0604030504040204" pitchFamily="50" charset="-128"/>
                <a:ea typeface="メイリオ" panose="020B0604030504040204" pitchFamily="50" charset="-128"/>
              </a:rPr>
              <a:t>陸にあげてもかみついてくるほど気があらい。</a:t>
            </a:r>
          </a:p>
          <a:p>
            <a:pPr>
              <a:lnSpc>
                <a:spcPts val="3000"/>
              </a:lnSpc>
            </a:pPr>
            <a:r>
              <a:rPr lang="ja-JP" altLang="en-US" b="1" dirty="0">
                <a:latin typeface="メイリオ" panose="020B0604030504040204" pitchFamily="50" charset="-128"/>
                <a:ea typeface="メイリオ" panose="020B0604030504040204" pitchFamily="50" charset="-128"/>
              </a:rPr>
              <a:t>小骨が多いので骨切りをして湯びきや</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はもすきで食べます。</a:t>
            </a:r>
          </a:p>
        </p:txBody>
      </p:sp>
      <p:sp>
        <p:nvSpPr>
          <p:cNvPr id="8" name="正方形/長方形 7">
            <a:extLst>
              <a:ext uri="{FF2B5EF4-FFF2-40B4-BE49-F238E27FC236}">
                <a16:creationId xmlns:a16="http://schemas.microsoft.com/office/drawing/2014/main" id="{324D7C0E-A073-46BA-A0EF-77BE9E22F47D}"/>
              </a:ext>
            </a:extLst>
          </p:cNvPr>
          <p:cNvSpPr/>
          <p:nvPr/>
        </p:nvSpPr>
        <p:spPr>
          <a:xfrm>
            <a:off x="1408054" y="5721045"/>
            <a:ext cx="5307093" cy="62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600" kern="100" dirty="0">
                <a:solidFill>
                  <a:schemeClr val="tx1"/>
                </a:solidFill>
                <a:ea typeface="メイリオ" panose="020B0604030504040204" pitchFamily="50" charset="-128"/>
                <a:cs typeface="Times New Roman" panose="02020603050405020304" pitchFamily="18" charset="0"/>
              </a:rPr>
              <a:t>食べ方：はもの湯びき、天ぷら、ハモすき</a:t>
            </a:r>
          </a:p>
          <a:p>
            <a:r>
              <a:rPr lang="ja-JP" altLang="en-US" sz="1600" kern="100" dirty="0">
                <a:solidFill>
                  <a:schemeClr val="tx1"/>
                </a:solidFill>
                <a:ea typeface="メイリオ" panose="020B0604030504040204" pitchFamily="50" charset="-128"/>
                <a:cs typeface="Times New Roman" panose="02020603050405020304" pitchFamily="18" charset="0"/>
              </a:rPr>
              <a:t>　旬　：夏から秋（</a:t>
            </a:r>
            <a:r>
              <a:rPr lang="en-US" altLang="ja-JP" sz="1600" kern="100" dirty="0">
                <a:solidFill>
                  <a:schemeClr val="tx1"/>
                </a:solidFill>
                <a:ea typeface="メイリオ" panose="020B0604030504040204" pitchFamily="50" charset="-128"/>
                <a:cs typeface="Times New Roman" panose="02020603050405020304" pitchFamily="18" charset="0"/>
              </a:rPr>
              <a:t>6</a:t>
            </a:r>
            <a:r>
              <a:rPr lang="ja-JP" altLang="en-US" sz="1600" kern="100" dirty="0">
                <a:solidFill>
                  <a:schemeClr val="tx1"/>
                </a:solidFill>
                <a:ea typeface="メイリオ" panose="020B0604030504040204" pitchFamily="50" charset="-128"/>
                <a:cs typeface="Times New Roman" panose="02020603050405020304" pitchFamily="18" charset="0"/>
              </a:rPr>
              <a:t>月から</a:t>
            </a:r>
            <a:r>
              <a:rPr lang="en-US" altLang="ja-JP" sz="1600" kern="100" dirty="0">
                <a:solidFill>
                  <a:schemeClr val="tx1"/>
                </a:solidFill>
                <a:ea typeface="メイリオ" panose="020B0604030504040204" pitchFamily="50" charset="-128"/>
                <a:cs typeface="Times New Roman" panose="02020603050405020304" pitchFamily="18" charset="0"/>
              </a:rPr>
              <a:t>8</a:t>
            </a:r>
            <a:r>
              <a:rPr lang="ja-JP" altLang="en-US" sz="1600" kern="100" dirty="0">
                <a:solidFill>
                  <a:schemeClr val="tx1"/>
                </a:solidFill>
                <a:ea typeface="メイリオ" panose="020B0604030504040204" pitchFamily="50" charset="-128"/>
                <a:cs typeface="Times New Roman" panose="02020603050405020304" pitchFamily="18" charset="0"/>
              </a:rPr>
              <a:t>月、</a:t>
            </a:r>
            <a:r>
              <a:rPr lang="en-US" altLang="ja-JP" sz="1600" kern="100" dirty="0">
                <a:solidFill>
                  <a:schemeClr val="tx1"/>
                </a:solidFill>
                <a:ea typeface="メイリオ" panose="020B0604030504040204" pitchFamily="50" charset="-128"/>
                <a:cs typeface="Times New Roman" panose="02020603050405020304" pitchFamily="18" charset="0"/>
              </a:rPr>
              <a:t>10</a:t>
            </a:r>
            <a:r>
              <a:rPr lang="ja-JP" altLang="en-US" sz="1600" kern="100" dirty="0">
                <a:solidFill>
                  <a:schemeClr val="tx1"/>
                </a:solidFill>
                <a:ea typeface="メイリオ" panose="020B0604030504040204" pitchFamily="50" charset="-128"/>
                <a:cs typeface="Times New Roman" panose="02020603050405020304" pitchFamily="18" charset="0"/>
              </a:rPr>
              <a:t>月から</a:t>
            </a:r>
            <a:r>
              <a:rPr lang="en-US" altLang="ja-JP" sz="1600" kern="100" dirty="0">
                <a:solidFill>
                  <a:schemeClr val="tx1"/>
                </a:solidFill>
                <a:ea typeface="メイリオ" panose="020B0604030504040204" pitchFamily="50" charset="-128"/>
                <a:cs typeface="Times New Roman" panose="02020603050405020304" pitchFamily="18" charset="0"/>
              </a:rPr>
              <a:t>11</a:t>
            </a:r>
            <a:r>
              <a:rPr lang="ja-JP" altLang="en-US" sz="1600" kern="100" dirty="0">
                <a:solidFill>
                  <a:schemeClr val="tx1"/>
                </a:solidFill>
                <a:ea typeface="メイリオ" panose="020B0604030504040204" pitchFamily="50" charset="-128"/>
                <a:cs typeface="Times New Roman" panose="02020603050405020304" pitchFamily="18" charset="0"/>
              </a:rPr>
              <a:t>月）</a:t>
            </a:r>
          </a:p>
          <a:p>
            <a:r>
              <a:rPr lang="ja-JP" altLang="en-US" sz="1600" kern="100" dirty="0">
                <a:solidFill>
                  <a:schemeClr val="tx1"/>
                </a:solidFill>
                <a:ea typeface="メイリオ" panose="020B0604030504040204" pitchFamily="50" charset="-128"/>
                <a:cs typeface="Times New Roman" panose="02020603050405020304" pitchFamily="18" charset="0"/>
              </a:rPr>
              <a:t>漁　法：</a:t>
            </a:r>
            <a:r>
              <a:rPr lang="ja-JP" altLang="en-US" sz="1600" kern="100" dirty="0">
                <a:solidFill>
                  <a:schemeClr val="tx1"/>
                </a:solidFill>
                <a:ea typeface="メイリオ" panose="020B0604030504040204" pitchFamily="50" charset="-128"/>
                <a:cs typeface="Times New Roman" panose="02020603050405020304" pitchFamily="18" charset="0"/>
                <a:hlinkClick r:id="rId4" action="ppaction://hlinksldjump">
                  <a:extLst>
                    <a:ext uri="{A12FA001-AC4F-418D-AE19-62706E023703}">
                      <ahyp:hlinkClr xmlns:ahyp="http://schemas.microsoft.com/office/drawing/2018/hyperlinkcolor" val="tx"/>
                    </a:ext>
                  </a:extLst>
                </a:hlinkClick>
              </a:rPr>
              <a:t>板びき網</a:t>
            </a:r>
            <a:endParaRPr lang="ja-JP" altLang="en-US" sz="1600" kern="100" dirty="0">
              <a:solidFill>
                <a:schemeClr val="tx1"/>
              </a:solidFill>
              <a:ea typeface="游明朝" panose="02020400000000000000" pitchFamily="18" charset="-128"/>
              <a:cs typeface="Times New Roman" panose="02020603050405020304" pitchFamily="18" charset="0"/>
            </a:endParaRPr>
          </a:p>
        </p:txBody>
      </p:sp>
      <p:sp>
        <p:nvSpPr>
          <p:cNvPr id="10" name="タイトル 1">
            <a:extLst>
              <a:ext uri="{FF2B5EF4-FFF2-40B4-BE49-F238E27FC236}">
                <a16:creationId xmlns:a16="http://schemas.microsoft.com/office/drawing/2014/main" id="{4E3E261C-A38A-4D86-B5FF-BB2D0D58269A}"/>
              </a:ext>
            </a:extLst>
          </p:cNvPr>
          <p:cNvSpPr txBox="1">
            <a:spLocks/>
          </p:cNvSpPr>
          <p:nvPr/>
        </p:nvSpPr>
        <p:spPr>
          <a:xfrm>
            <a:off x="0" y="1028888"/>
            <a:ext cx="9144000" cy="6492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2000"/>
              </a:lnSpc>
            </a:pPr>
            <a:r>
              <a:rPr lang="ja-JP" altLang="en-US" sz="2400" b="1" dirty="0">
                <a:latin typeface="メイリオ" panose="020B0604030504040204" pitchFamily="50" charset="-128"/>
                <a:ea typeface="メイリオ" panose="020B0604030504040204" pitchFamily="50" charset="-128"/>
              </a:rPr>
              <a:t>ハモ</a:t>
            </a:r>
          </a:p>
        </p:txBody>
      </p:sp>
      <p:sp>
        <p:nvSpPr>
          <p:cNvPr id="9" name="タイトル 1">
            <a:extLst>
              <a:ext uri="{FF2B5EF4-FFF2-40B4-BE49-F238E27FC236}">
                <a16:creationId xmlns:a16="http://schemas.microsoft.com/office/drawing/2014/main" id="{A1109399-ADE5-476C-BA5D-8CFEF62ED80E}"/>
              </a:ext>
            </a:extLst>
          </p:cNvPr>
          <p:cNvSpPr>
            <a:spLocks noGrp="1"/>
          </p:cNvSpPr>
          <p:nvPr>
            <p:ph type="title"/>
          </p:nvPr>
        </p:nvSpPr>
        <p:spPr>
          <a:xfrm>
            <a:off x="3056548" y="346502"/>
            <a:ext cx="4883971" cy="511076"/>
          </a:xfrm>
        </p:spPr>
        <p:txBody>
          <a:bodyPr>
            <a:noAutofit/>
          </a:bodyPr>
          <a:lstStyle/>
          <a:p>
            <a:pPr>
              <a:lnSpc>
                <a:spcPts val="2000"/>
              </a:lnSpc>
            </a:pPr>
            <a:r>
              <a:rPr lang="ja-JP" altLang="en-US" sz="2000" b="1" dirty="0">
                <a:latin typeface="メイリオ" panose="020B0604030504040204" pitchFamily="50" charset="-128"/>
                <a:ea typeface="メイリオ" panose="020B0604030504040204" pitchFamily="50" charset="-128"/>
              </a:rPr>
              <a:t>ハモ</a:t>
            </a:r>
          </a:p>
        </p:txBody>
      </p:sp>
      <p:sp>
        <p:nvSpPr>
          <p:cNvPr id="11" name="テキスト ボックス 10">
            <a:extLst>
              <a:ext uri="{FF2B5EF4-FFF2-40B4-BE49-F238E27FC236}">
                <a16:creationId xmlns:a16="http://schemas.microsoft.com/office/drawing/2014/main" id="{112A532D-3C77-4C23-B607-C7C11E78358A}"/>
              </a:ext>
            </a:extLst>
          </p:cNvPr>
          <p:cNvSpPr txBox="1"/>
          <p:nvPr/>
        </p:nvSpPr>
        <p:spPr>
          <a:xfrm>
            <a:off x="5970346" y="3533919"/>
            <a:ext cx="800219" cy="215444"/>
          </a:xfrm>
          <a:prstGeom prst="rect">
            <a:avLst/>
          </a:prstGeom>
          <a:noFill/>
        </p:spPr>
        <p:txBody>
          <a:bodyPr wrap="none" rtlCol="0">
            <a:spAutoFit/>
          </a:bodyPr>
          <a:lstStyle/>
          <a:p>
            <a:r>
              <a:rPr lang="ja-JP" altLang="en-US" sz="800" dirty="0">
                <a:latin typeface="メイリオ" panose="020B0604030504040204" pitchFamily="50" charset="-128"/>
                <a:ea typeface="メイリオ" panose="020B0604030504040204" pitchFamily="50" charset="-128"/>
              </a:rPr>
              <a:t>ぎおんまつり</a:t>
            </a:r>
          </a:p>
        </p:txBody>
      </p:sp>
      <p:sp>
        <p:nvSpPr>
          <p:cNvPr id="12" name="テキスト ボックス 11">
            <a:extLst>
              <a:ext uri="{FF2B5EF4-FFF2-40B4-BE49-F238E27FC236}">
                <a16:creationId xmlns:a16="http://schemas.microsoft.com/office/drawing/2014/main" id="{31501ADE-D422-4BA6-AC85-280E52E34948}"/>
              </a:ext>
            </a:extLst>
          </p:cNvPr>
          <p:cNvSpPr txBox="1"/>
          <p:nvPr/>
        </p:nvSpPr>
        <p:spPr>
          <a:xfrm>
            <a:off x="1431906" y="4593635"/>
            <a:ext cx="569387" cy="246221"/>
          </a:xfrm>
          <a:prstGeom prst="rect">
            <a:avLst/>
          </a:prstGeom>
          <a:noFill/>
        </p:spPr>
        <p:txBody>
          <a:bodyPr wrap="none" rtlCol="0">
            <a:spAutoFit/>
          </a:bodyPr>
          <a:lstStyle/>
          <a:p>
            <a:r>
              <a:rPr lang="ja-JP" altLang="en-US" sz="1000" dirty="0">
                <a:latin typeface="メイリオ" panose="020B0604030504040204" pitchFamily="50" charset="-128"/>
                <a:ea typeface="メイリオ" panose="020B0604030504040204" pitchFamily="50" charset="-128"/>
              </a:rPr>
              <a:t>こぼね</a:t>
            </a:r>
          </a:p>
        </p:txBody>
      </p:sp>
      <p:sp>
        <p:nvSpPr>
          <p:cNvPr id="15" name="テキスト ボックス 14">
            <a:extLst>
              <a:ext uri="{FF2B5EF4-FFF2-40B4-BE49-F238E27FC236}">
                <a16:creationId xmlns:a16="http://schemas.microsoft.com/office/drawing/2014/main" id="{221C61BB-F52C-46D3-843C-A9800E1E5D3A}"/>
              </a:ext>
            </a:extLst>
          </p:cNvPr>
          <p:cNvSpPr txBox="1"/>
          <p:nvPr/>
        </p:nvSpPr>
        <p:spPr>
          <a:xfrm>
            <a:off x="3037557" y="4585682"/>
            <a:ext cx="569387" cy="246221"/>
          </a:xfrm>
          <a:prstGeom prst="rect">
            <a:avLst/>
          </a:prstGeom>
          <a:noFill/>
        </p:spPr>
        <p:txBody>
          <a:bodyPr wrap="none" rtlCol="0">
            <a:spAutoFit/>
          </a:bodyPr>
          <a:lstStyle/>
          <a:p>
            <a:r>
              <a:rPr lang="ja-JP" altLang="en-US" sz="1000" dirty="0">
                <a:latin typeface="メイリオ" panose="020B0604030504040204" pitchFamily="50" charset="-128"/>
                <a:ea typeface="メイリオ" panose="020B0604030504040204" pitchFamily="50" charset="-128"/>
              </a:rPr>
              <a:t>ほねぎ</a:t>
            </a:r>
          </a:p>
        </p:txBody>
      </p:sp>
      <p:pic>
        <p:nvPicPr>
          <p:cNvPr id="3" name="図 2">
            <a:extLst>
              <a:ext uri="{FF2B5EF4-FFF2-40B4-BE49-F238E27FC236}">
                <a16:creationId xmlns:a16="http://schemas.microsoft.com/office/drawing/2014/main" id="{25614AD3-300C-4506-A73B-9764B922E6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2972" y="5489272"/>
            <a:ext cx="1223011" cy="942975"/>
          </a:xfrm>
          <a:prstGeom prst="rect">
            <a:avLst/>
          </a:prstGeom>
        </p:spPr>
      </p:pic>
    </p:spTree>
    <p:extLst>
      <p:ext uri="{BB962C8B-B14F-4D97-AF65-F5344CB8AC3E}">
        <p14:creationId xmlns:p14="http://schemas.microsoft.com/office/powerpoint/2010/main" val="3230050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7F73B670-0047-4011-92B1-9B25E44CF9B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79" y="0"/>
            <a:ext cx="9138240" cy="6857999"/>
          </a:xfrm>
          <a:prstGeom prst="rect">
            <a:avLst/>
          </a:prstGeom>
        </p:spPr>
      </p:pic>
      <p:sp>
        <p:nvSpPr>
          <p:cNvPr id="5" name="タイトル 1">
            <a:extLst>
              <a:ext uri="{FF2B5EF4-FFF2-40B4-BE49-F238E27FC236}">
                <a16:creationId xmlns:a16="http://schemas.microsoft.com/office/drawing/2014/main" id="{9CE6FCC4-8E58-47B7-8E28-B07704FD9501}"/>
              </a:ext>
            </a:extLst>
          </p:cNvPr>
          <p:cNvSpPr txBox="1">
            <a:spLocks/>
          </p:cNvSpPr>
          <p:nvPr/>
        </p:nvSpPr>
        <p:spPr>
          <a:xfrm>
            <a:off x="3085123" y="73735"/>
            <a:ext cx="4883971" cy="30220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400" b="1" dirty="0">
                <a:latin typeface="メイリオ" panose="020B0604030504040204" pitchFamily="50" charset="-128"/>
                <a:ea typeface="メイリオ" panose="020B0604030504040204" pitchFamily="50" charset="-128"/>
              </a:rPr>
              <a:t>大阪湾お魚図鑑（代表</a:t>
            </a:r>
            <a:r>
              <a:rPr lang="en-US" altLang="ja-JP" sz="1400" b="1" dirty="0">
                <a:latin typeface="メイリオ" panose="020B0604030504040204" pitchFamily="50" charset="-128"/>
                <a:ea typeface="メイリオ" panose="020B0604030504040204" pitchFamily="50" charset="-128"/>
              </a:rPr>
              <a:t>10</a:t>
            </a:r>
            <a:r>
              <a:rPr lang="ja-JP" altLang="en-US" sz="1400" b="1" dirty="0">
                <a:latin typeface="メイリオ" panose="020B0604030504040204" pitchFamily="50" charset="-128"/>
                <a:ea typeface="メイリオ" panose="020B0604030504040204" pitchFamily="50" charset="-128"/>
              </a:rPr>
              <a:t>種）</a:t>
            </a:r>
            <a:endParaRPr lang="ja-JP" altLang="en-US" sz="1800" b="1"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3AA4F10C-7308-403B-9A40-980915F5DF69}"/>
              </a:ext>
            </a:extLst>
          </p:cNvPr>
          <p:cNvSpPr txBox="1"/>
          <p:nvPr/>
        </p:nvSpPr>
        <p:spPr>
          <a:xfrm>
            <a:off x="1408053" y="4263933"/>
            <a:ext cx="6417141" cy="1219565"/>
          </a:xfrm>
          <a:prstGeom prst="rect">
            <a:avLst/>
          </a:prstGeom>
          <a:noFill/>
        </p:spPr>
        <p:txBody>
          <a:bodyPr wrap="none" rtlCol="0">
            <a:spAutoFit/>
          </a:bodyPr>
          <a:lstStyle/>
          <a:p>
            <a:pPr>
              <a:lnSpc>
                <a:spcPts val="3000"/>
              </a:lnSpc>
            </a:pPr>
            <a:r>
              <a:rPr lang="ja-JP" altLang="en-US" b="1" dirty="0">
                <a:latin typeface="メイリオ" panose="020B0604030504040204" pitchFamily="50" charset="-128"/>
                <a:ea typeface="メイリオ" panose="020B0604030504040204" pitchFamily="50" charset="-128"/>
              </a:rPr>
              <a:t>春に産卵のため南から大阪湾にやってきて、イワシやアジ</a:t>
            </a:r>
            <a:endParaRPr lang="en-US" altLang="ja-JP" b="1" dirty="0">
              <a:latin typeface="メイリオ" panose="020B0604030504040204" pitchFamily="50" charset="-128"/>
              <a:ea typeface="メイリオ" panose="020B0604030504040204" pitchFamily="50" charset="-128"/>
            </a:endParaRPr>
          </a:p>
          <a:p>
            <a:pPr>
              <a:lnSpc>
                <a:spcPts val="3000"/>
              </a:lnSpc>
            </a:pPr>
            <a:r>
              <a:rPr lang="ja-JP" altLang="en-US" b="1" dirty="0">
                <a:latin typeface="メイリオ" panose="020B0604030504040204" pitchFamily="50" charset="-128"/>
                <a:ea typeface="メイリオ" panose="020B0604030504040204" pitchFamily="50" charset="-128"/>
              </a:rPr>
              <a:t>などをたくさん食べて大きくなります。</a:t>
            </a:r>
          </a:p>
          <a:p>
            <a:pPr>
              <a:lnSpc>
                <a:spcPts val="3000"/>
              </a:lnSpc>
            </a:pPr>
            <a:r>
              <a:rPr lang="ja-JP" altLang="en-US" b="1" dirty="0">
                <a:latin typeface="メイリオ" panose="020B0604030504040204" pitchFamily="50" charset="-128"/>
                <a:ea typeface="メイリオ" panose="020B0604030504040204" pitchFamily="50" charset="-128"/>
              </a:rPr>
              <a:t>秋に越冬のため大阪湾から南へむかいます。</a:t>
            </a:r>
            <a:endParaRPr lang="ja-JP" altLang="en-US" sz="2000" b="1"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79D44E83-C284-43F4-A50C-144B404AF6BA}"/>
              </a:ext>
            </a:extLst>
          </p:cNvPr>
          <p:cNvSpPr/>
          <p:nvPr/>
        </p:nvSpPr>
        <p:spPr>
          <a:xfrm>
            <a:off x="1408054" y="5721045"/>
            <a:ext cx="5307093" cy="62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600" kern="100" dirty="0">
                <a:solidFill>
                  <a:srgbClr val="000000"/>
                </a:solidFill>
                <a:ea typeface="メイリオ" panose="020B0604030504040204" pitchFamily="50" charset="-128"/>
                <a:cs typeface="Times New Roman" panose="02020603050405020304" pitchFamily="18" charset="0"/>
              </a:rPr>
              <a:t>食べ方：みそづけ</a:t>
            </a:r>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塩焼き</a:t>
            </a:r>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さしみ</a:t>
            </a:r>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アクアパッツア</a:t>
            </a:r>
          </a:p>
          <a:p>
            <a:r>
              <a:rPr lang="ja-JP" altLang="en-US" sz="1600" kern="100" dirty="0">
                <a:solidFill>
                  <a:srgbClr val="000000"/>
                </a:solidFill>
                <a:ea typeface="メイリオ" panose="020B0604030504040204" pitchFamily="50" charset="-128"/>
                <a:cs typeface="Times New Roman" panose="02020603050405020304" pitchFamily="18" charset="0"/>
              </a:rPr>
              <a:t>　旬　：春と秋（</a:t>
            </a:r>
            <a:r>
              <a:rPr lang="en-US" altLang="ja-JP" sz="1600" kern="100" dirty="0">
                <a:solidFill>
                  <a:srgbClr val="000000"/>
                </a:solidFill>
                <a:ea typeface="メイリオ" panose="020B0604030504040204" pitchFamily="50" charset="-128"/>
                <a:cs typeface="Times New Roman" panose="02020603050405020304" pitchFamily="18" charset="0"/>
              </a:rPr>
              <a:t>9</a:t>
            </a:r>
            <a:r>
              <a:rPr lang="ja-JP" altLang="en-US" sz="1600" kern="100" dirty="0">
                <a:solidFill>
                  <a:srgbClr val="000000"/>
                </a:solidFill>
                <a:ea typeface="メイリオ" panose="020B0604030504040204" pitchFamily="50" charset="-128"/>
                <a:cs typeface="Times New Roman" panose="02020603050405020304" pitchFamily="18" charset="0"/>
              </a:rPr>
              <a:t>月から</a:t>
            </a:r>
            <a:r>
              <a:rPr lang="en-US" altLang="ja-JP" sz="1600" kern="100" dirty="0">
                <a:solidFill>
                  <a:srgbClr val="000000"/>
                </a:solidFill>
                <a:ea typeface="メイリオ" panose="020B0604030504040204" pitchFamily="50" charset="-128"/>
                <a:cs typeface="Times New Roman" panose="02020603050405020304" pitchFamily="18" charset="0"/>
              </a:rPr>
              <a:t>11</a:t>
            </a:r>
            <a:r>
              <a:rPr lang="ja-JP" altLang="en-US" sz="1600" kern="100" dirty="0">
                <a:solidFill>
                  <a:srgbClr val="000000"/>
                </a:solidFill>
                <a:ea typeface="メイリオ" panose="020B0604030504040204" pitchFamily="50" charset="-128"/>
                <a:cs typeface="Times New Roman" panose="02020603050405020304" pitchFamily="18" charset="0"/>
              </a:rPr>
              <a:t>月）</a:t>
            </a:r>
          </a:p>
          <a:p>
            <a:r>
              <a:rPr lang="ja-JP" altLang="en-US" sz="1600" kern="100" dirty="0">
                <a:solidFill>
                  <a:srgbClr val="000000"/>
                </a:solidFill>
                <a:ea typeface="メイリオ" panose="020B0604030504040204" pitchFamily="50" charset="-128"/>
                <a:cs typeface="Times New Roman" panose="02020603050405020304" pitchFamily="18" charset="0"/>
              </a:rPr>
              <a:t>漁　法：</a:t>
            </a:r>
            <a:r>
              <a:rPr lang="ja-JP" altLang="en-US" sz="1600" kern="100" dirty="0">
                <a:solidFill>
                  <a:srgbClr val="000000"/>
                </a:solidFill>
                <a:ea typeface="メイリオ" panose="020B0604030504040204" pitchFamily="50" charset="-128"/>
                <a:cs typeface="Times New Roman" panose="02020603050405020304" pitchFamily="18" charset="0"/>
                <a:hlinkClick r:id="rId4" action="ppaction://hlinksldjump"/>
              </a:rPr>
              <a:t>流し網</a:t>
            </a:r>
            <a:endParaRPr lang="ja-JP" altLang="en-US" sz="1600" kern="100" dirty="0">
              <a:ea typeface="游明朝" panose="02020400000000000000" pitchFamily="18" charset="-128"/>
              <a:cs typeface="Times New Roman" panose="02020603050405020304" pitchFamily="18" charset="0"/>
            </a:endParaRPr>
          </a:p>
        </p:txBody>
      </p:sp>
      <p:sp>
        <p:nvSpPr>
          <p:cNvPr id="10" name="タイトル 1">
            <a:extLst>
              <a:ext uri="{FF2B5EF4-FFF2-40B4-BE49-F238E27FC236}">
                <a16:creationId xmlns:a16="http://schemas.microsoft.com/office/drawing/2014/main" id="{CBDDB1C9-7C26-41B5-B375-7AC3A5EE8877}"/>
              </a:ext>
            </a:extLst>
          </p:cNvPr>
          <p:cNvSpPr txBox="1">
            <a:spLocks/>
          </p:cNvSpPr>
          <p:nvPr/>
        </p:nvSpPr>
        <p:spPr>
          <a:xfrm>
            <a:off x="0" y="1028888"/>
            <a:ext cx="9144000" cy="6492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2000"/>
              </a:lnSpc>
            </a:pPr>
            <a:r>
              <a:rPr lang="ja-JP" altLang="en-US" sz="2400" b="1" dirty="0">
                <a:latin typeface="メイリオ" panose="020B0604030504040204" pitchFamily="50" charset="-128"/>
                <a:ea typeface="メイリオ" panose="020B0604030504040204" pitchFamily="50" charset="-128"/>
              </a:rPr>
              <a:t>サワラ</a:t>
            </a:r>
          </a:p>
        </p:txBody>
      </p:sp>
      <p:sp>
        <p:nvSpPr>
          <p:cNvPr id="8" name="タイトル 1">
            <a:extLst>
              <a:ext uri="{FF2B5EF4-FFF2-40B4-BE49-F238E27FC236}">
                <a16:creationId xmlns:a16="http://schemas.microsoft.com/office/drawing/2014/main" id="{659D2F3B-9281-4969-A578-9908D85E23E6}"/>
              </a:ext>
            </a:extLst>
          </p:cNvPr>
          <p:cNvSpPr>
            <a:spLocks noGrp="1"/>
          </p:cNvSpPr>
          <p:nvPr>
            <p:ph type="title"/>
          </p:nvPr>
        </p:nvSpPr>
        <p:spPr>
          <a:xfrm>
            <a:off x="3056548" y="346502"/>
            <a:ext cx="4883971" cy="511076"/>
          </a:xfrm>
        </p:spPr>
        <p:txBody>
          <a:bodyPr>
            <a:noAutofit/>
          </a:bodyPr>
          <a:lstStyle/>
          <a:p>
            <a:pPr>
              <a:lnSpc>
                <a:spcPts val="2000"/>
              </a:lnSpc>
            </a:pPr>
            <a:r>
              <a:rPr lang="ja-JP" altLang="en-US" sz="2000" b="1" dirty="0">
                <a:latin typeface="メイリオ" panose="020B0604030504040204" pitchFamily="50" charset="-128"/>
                <a:ea typeface="メイリオ" panose="020B0604030504040204" pitchFamily="50" charset="-128"/>
              </a:rPr>
              <a:t>サワラ</a:t>
            </a:r>
          </a:p>
        </p:txBody>
      </p:sp>
      <p:sp>
        <p:nvSpPr>
          <p:cNvPr id="9" name="テキスト ボックス 8">
            <a:extLst>
              <a:ext uri="{FF2B5EF4-FFF2-40B4-BE49-F238E27FC236}">
                <a16:creationId xmlns:a16="http://schemas.microsoft.com/office/drawing/2014/main" id="{2FCE2081-3AD1-4BA7-A0CB-A643FDE7B441}"/>
              </a:ext>
            </a:extLst>
          </p:cNvPr>
          <p:cNvSpPr txBox="1"/>
          <p:nvPr/>
        </p:nvSpPr>
        <p:spPr>
          <a:xfrm>
            <a:off x="1831399" y="4985112"/>
            <a:ext cx="697627" cy="246221"/>
          </a:xfrm>
          <a:prstGeom prst="rect">
            <a:avLst/>
          </a:prstGeom>
          <a:noFill/>
        </p:spPr>
        <p:txBody>
          <a:bodyPr wrap="none" rtlCol="0">
            <a:spAutoFit/>
          </a:bodyPr>
          <a:lstStyle/>
          <a:p>
            <a:r>
              <a:rPr lang="ja-JP" altLang="en-US" sz="1000" dirty="0">
                <a:latin typeface="メイリオ" panose="020B0604030504040204" pitchFamily="50" charset="-128"/>
                <a:ea typeface="メイリオ" panose="020B0604030504040204" pitchFamily="50" charset="-128"/>
              </a:rPr>
              <a:t>えっとう</a:t>
            </a:r>
          </a:p>
        </p:txBody>
      </p:sp>
      <p:sp>
        <p:nvSpPr>
          <p:cNvPr id="11" name="テキスト ボックス 10">
            <a:extLst>
              <a:ext uri="{FF2B5EF4-FFF2-40B4-BE49-F238E27FC236}">
                <a16:creationId xmlns:a16="http://schemas.microsoft.com/office/drawing/2014/main" id="{D1C374F9-589E-4B06-BCE1-9E004FF81E8B}"/>
              </a:ext>
            </a:extLst>
          </p:cNvPr>
          <p:cNvSpPr txBox="1"/>
          <p:nvPr/>
        </p:nvSpPr>
        <p:spPr>
          <a:xfrm>
            <a:off x="1831399" y="4210189"/>
            <a:ext cx="697627" cy="246221"/>
          </a:xfrm>
          <a:prstGeom prst="rect">
            <a:avLst/>
          </a:prstGeom>
          <a:noFill/>
        </p:spPr>
        <p:txBody>
          <a:bodyPr wrap="none" rtlCol="0">
            <a:spAutoFit/>
          </a:bodyPr>
          <a:lstStyle/>
          <a:p>
            <a:r>
              <a:rPr lang="ja-JP" altLang="en-US" sz="1000" dirty="0">
                <a:latin typeface="メイリオ" panose="020B0604030504040204" pitchFamily="50" charset="-128"/>
                <a:ea typeface="メイリオ" panose="020B0604030504040204" pitchFamily="50" charset="-128"/>
              </a:rPr>
              <a:t>さんらん</a:t>
            </a:r>
          </a:p>
        </p:txBody>
      </p:sp>
      <p:pic>
        <p:nvPicPr>
          <p:cNvPr id="3" name="図 2">
            <a:extLst>
              <a:ext uri="{FF2B5EF4-FFF2-40B4-BE49-F238E27FC236}">
                <a16:creationId xmlns:a16="http://schemas.microsoft.com/office/drawing/2014/main" id="{D6EAE0F5-B8C0-4C94-8512-A9154FE7A9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6008" y="5432068"/>
            <a:ext cx="1223011" cy="942975"/>
          </a:xfrm>
          <a:prstGeom prst="rect">
            <a:avLst/>
          </a:prstGeom>
        </p:spPr>
      </p:pic>
      <p:sp>
        <p:nvSpPr>
          <p:cNvPr id="14" name="テキスト ボックス 13">
            <a:extLst>
              <a:ext uri="{FF2B5EF4-FFF2-40B4-BE49-F238E27FC236}">
                <a16:creationId xmlns:a16="http://schemas.microsoft.com/office/drawing/2014/main" id="{EEE83A6A-B88A-4364-897A-4FAD5D6BC288}"/>
              </a:ext>
            </a:extLst>
          </p:cNvPr>
          <p:cNvSpPr txBox="1"/>
          <p:nvPr/>
        </p:nvSpPr>
        <p:spPr>
          <a:xfrm>
            <a:off x="4140267" y="4210189"/>
            <a:ext cx="441146" cy="246221"/>
          </a:xfrm>
          <a:prstGeom prst="rect">
            <a:avLst/>
          </a:prstGeom>
          <a:noFill/>
        </p:spPr>
        <p:txBody>
          <a:bodyPr wrap="none" rtlCol="0">
            <a:spAutoFit/>
          </a:bodyPr>
          <a:lstStyle/>
          <a:p>
            <a:r>
              <a:rPr lang="ja-JP" altLang="en-US" sz="1000" dirty="0">
                <a:latin typeface="メイリオ" panose="020B0604030504040204" pitchFamily="50" charset="-128"/>
                <a:ea typeface="メイリオ" panose="020B0604030504040204" pitchFamily="50" charset="-128"/>
              </a:rPr>
              <a:t>わん</a:t>
            </a:r>
          </a:p>
        </p:txBody>
      </p:sp>
      <p:sp>
        <p:nvSpPr>
          <p:cNvPr id="15" name="テキスト ボックス 14">
            <a:extLst>
              <a:ext uri="{FF2B5EF4-FFF2-40B4-BE49-F238E27FC236}">
                <a16:creationId xmlns:a16="http://schemas.microsoft.com/office/drawing/2014/main" id="{4E913DDA-EC9F-462F-8D79-ABE8837C6252}"/>
              </a:ext>
            </a:extLst>
          </p:cNvPr>
          <p:cNvSpPr txBox="1"/>
          <p:nvPr/>
        </p:nvSpPr>
        <p:spPr>
          <a:xfrm>
            <a:off x="3471306" y="4997254"/>
            <a:ext cx="389850" cy="215444"/>
          </a:xfrm>
          <a:prstGeom prst="rect">
            <a:avLst/>
          </a:prstGeom>
          <a:noFill/>
        </p:spPr>
        <p:txBody>
          <a:bodyPr wrap="none" rtlCol="0">
            <a:spAutoFit/>
          </a:bodyPr>
          <a:lstStyle/>
          <a:p>
            <a:r>
              <a:rPr lang="ja-JP" altLang="en-US" sz="800" dirty="0">
                <a:latin typeface="メイリオ" panose="020B0604030504040204" pitchFamily="50" charset="-128"/>
                <a:ea typeface="メイリオ" panose="020B0604030504040204" pitchFamily="50" charset="-128"/>
              </a:rPr>
              <a:t>わん</a:t>
            </a:r>
          </a:p>
        </p:txBody>
      </p:sp>
    </p:spTree>
    <p:extLst>
      <p:ext uri="{BB962C8B-B14F-4D97-AF65-F5344CB8AC3E}">
        <p14:creationId xmlns:p14="http://schemas.microsoft.com/office/powerpoint/2010/main" val="3708709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1CC78548-2D9D-4EBF-96BF-731CB55AD28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79" y="0"/>
            <a:ext cx="9138240" cy="6857999"/>
          </a:xfrm>
          <a:prstGeom prst="rect">
            <a:avLst/>
          </a:prstGeom>
        </p:spPr>
      </p:pic>
      <p:sp>
        <p:nvSpPr>
          <p:cNvPr id="16" name="四角形: 角を丸くする 15">
            <a:extLst>
              <a:ext uri="{FF2B5EF4-FFF2-40B4-BE49-F238E27FC236}">
                <a16:creationId xmlns:a16="http://schemas.microsoft.com/office/drawing/2014/main" id="{615B8D6D-838B-42CF-BB31-B0F436D6A777}"/>
              </a:ext>
            </a:extLst>
          </p:cNvPr>
          <p:cNvSpPr/>
          <p:nvPr/>
        </p:nvSpPr>
        <p:spPr>
          <a:xfrm>
            <a:off x="5527114" y="3536080"/>
            <a:ext cx="2112487" cy="708407"/>
          </a:xfrm>
          <a:prstGeom prst="roundRect">
            <a:avLst/>
          </a:prstGeom>
          <a:solidFill>
            <a:srgbClr val="DC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タイトル 1">
            <a:extLst>
              <a:ext uri="{FF2B5EF4-FFF2-40B4-BE49-F238E27FC236}">
                <a16:creationId xmlns:a16="http://schemas.microsoft.com/office/drawing/2014/main" id="{9CE6FCC4-8E58-47B7-8E28-B07704FD9501}"/>
              </a:ext>
            </a:extLst>
          </p:cNvPr>
          <p:cNvSpPr txBox="1">
            <a:spLocks/>
          </p:cNvSpPr>
          <p:nvPr/>
        </p:nvSpPr>
        <p:spPr>
          <a:xfrm>
            <a:off x="3085123" y="73735"/>
            <a:ext cx="4883971" cy="34284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400" b="1" dirty="0">
                <a:latin typeface="メイリオ" panose="020B0604030504040204" pitchFamily="50" charset="-128"/>
                <a:ea typeface="メイリオ" panose="020B0604030504040204" pitchFamily="50" charset="-128"/>
              </a:rPr>
              <a:t>大阪湾お魚図鑑（代表</a:t>
            </a:r>
            <a:r>
              <a:rPr lang="en-US" altLang="ja-JP" sz="1400" b="1" dirty="0">
                <a:latin typeface="メイリオ" panose="020B0604030504040204" pitchFamily="50" charset="-128"/>
                <a:ea typeface="メイリオ" panose="020B0604030504040204" pitchFamily="50" charset="-128"/>
              </a:rPr>
              <a:t>10</a:t>
            </a:r>
            <a:r>
              <a:rPr lang="ja-JP" altLang="en-US" sz="1400" b="1" dirty="0">
                <a:latin typeface="メイリオ" panose="020B0604030504040204" pitchFamily="50" charset="-128"/>
                <a:ea typeface="メイリオ" panose="020B0604030504040204" pitchFamily="50" charset="-128"/>
              </a:rPr>
              <a:t>種）</a:t>
            </a:r>
            <a:endParaRPr lang="ja-JP" altLang="en-US" sz="1800" b="1"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8E4342A0-5C99-4DAD-984B-1CF80332F5DD}"/>
              </a:ext>
            </a:extLst>
          </p:cNvPr>
          <p:cNvSpPr txBox="1"/>
          <p:nvPr/>
        </p:nvSpPr>
        <p:spPr>
          <a:xfrm>
            <a:off x="1408040" y="4263933"/>
            <a:ext cx="6647974" cy="1219565"/>
          </a:xfrm>
          <a:prstGeom prst="rect">
            <a:avLst/>
          </a:prstGeom>
          <a:noFill/>
        </p:spPr>
        <p:txBody>
          <a:bodyPr wrap="none" rtlCol="0">
            <a:spAutoFit/>
          </a:bodyPr>
          <a:lstStyle/>
          <a:p>
            <a:pPr>
              <a:lnSpc>
                <a:spcPts val="3000"/>
              </a:lnSpc>
            </a:pPr>
            <a:r>
              <a:rPr lang="ja-JP" altLang="en-US" b="1" dirty="0">
                <a:latin typeface="メイリオ" panose="020B0604030504040204" pitchFamily="50" charset="-128"/>
                <a:ea typeface="メイリオ" panose="020B0604030504040204" pitchFamily="50" charset="-128"/>
              </a:rPr>
              <a:t>体の横に</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七つ星</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がある。早春、四国沖で産卵された稚魚</a:t>
            </a:r>
          </a:p>
          <a:p>
            <a:pPr>
              <a:lnSpc>
                <a:spcPts val="3000"/>
              </a:lnSpc>
            </a:pPr>
            <a:r>
              <a:rPr lang="ja-JP" altLang="en-US" b="1" dirty="0">
                <a:latin typeface="メイリオ" panose="020B0604030504040204" pitchFamily="50" charset="-128"/>
                <a:ea typeface="メイリオ" panose="020B0604030504040204" pitchFamily="50" charset="-128"/>
              </a:rPr>
              <a:t>が海流にのって南から入ってきます。夏は群れで湾を回遊し</a:t>
            </a:r>
          </a:p>
          <a:p>
            <a:pPr>
              <a:lnSpc>
                <a:spcPts val="3000"/>
              </a:lnSpc>
            </a:pPr>
            <a:r>
              <a:rPr lang="ja-JP" altLang="en-US" b="1" dirty="0">
                <a:latin typeface="メイリオ" panose="020B0604030504040204" pitchFamily="50" charset="-128"/>
                <a:ea typeface="メイリオ" panose="020B0604030504040204" pitchFamily="50" charset="-128"/>
              </a:rPr>
              <a:t>大きく育ち、冬に南下して湾外へ。骨ごとたべられる魚です。</a:t>
            </a:r>
            <a:endParaRPr lang="ja-JP" altLang="en-US" sz="2000" b="1"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92EAFC03-A4B1-4590-857C-4F37AC3BC952}"/>
              </a:ext>
            </a:extLst>
          </p:cNvPr>
          <p:cNvSpPr/>
          <p:nvPr/>
        </p:nvSpPr>
        <p:spPr>
          <a:xfrm>
            <a:off x="1408054" y="5721045"/>
            <a:ext cx="5307093" cy="62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600" kern="100" dirty="0">
                <a:solidFill>
                  <a:srgbClr val="000000"/>
                </a:solidFill>
                <a:ea typeface="メイリオ" panose="020B0604030504040204" pitchFamily="50" charset="-128"/>
                <a:cs typeface="Times New Roman" panose="02020603050405020304" pitchFamily="18" charset="0"/>
              </a:rPr>
              <a:t>食べ方：</a:t>
            </a:r>
            <a:r>
              <a:rPr lang="ja-JP" altLang="en-US" sz="1600" kern="100" dirty="0">
                <a:solidFill>
                  <a:schemeClr val="tx1"/>
                </a:solidFill>
                <a:ea typeface="メイリオ" panose="020B0604030504040204" pitchFamily="50" charset="-128"/>
                <a:cs typeface="Times New Roman" panose="02020603050405020304" pitchFamily="18" charset="0"/>
              </a:rPr>
              <a:t>梅煮、しょうが煮、</a:t>
            </a:r>
            <a:r>
              <a:rPr lang="ja-JP" altLang="en-US" sz="1600" kern="100" dirty="0">
                <a:solidFill>
                  <a:srgbClr val="000000"/>
                </a:solidFill>
                <a:ea typeface="メイリオ" panose="020B0604030504040204" pitchFamily="50" charset="-128"/>
                <a:cs typeface="Times New Roman" panose="02020603050405020304" pitchFamily="18" charset="0"/>
              </a:rPr>
              <a:t>さしみ、塩焼き</a:t>
            </a:r>
          </a:p>
          <a:p>
            <a:r>
              <a:rPr lang="ja-JP" altLang="en-US" sz="1600" kern="100" dirty="0">
                <a:solidFill>
                  <a:srgbClr val="000000"/>
                </a:solidFill>
                <a:ea typeface="メイリオ" panose="020B0604030504040204" pitchFamily="50" charset="-128"/>
                <a:cs typeface="Times New Roman" panose="02020603050405020304" pitchFamily="18" charset="0"/>
              </a:rPr>
              <a:t>　旬　：夏から秋（</a:t>
            </a:r>
            <a:r>
              <a:rPr lang="en-US" altLang="ja-JP" sz="1600" kern="100" dirty="0">
                <a:solidFill>
                  <a:srgbClr val="000000"/>
                </a:solidFill>
                <a:ea typeface="メイリオ" panose="020B0604030504040204" pitchFamily="50" charset="-128"/>
                <a:cs typeface="Times New Roman" panose="02020603050405020304" pitchFamily="18" charset="0"/>
              </a:rPr>
              <a:t>6</a:t>
            </a:r>
            <a:r>
              <a:rPr lang="ja-JP" altLang="en-US" sz="1600" kern="100" dirty="0">
                <a:solidFill>
                  <a:srgbClr val="000000"/>
                </a:solidFill>
                <a:ea typeface="メイリオ" panose="020B0604030504040204" pitchFamily="50" charset="-128"/>
                <a:cs typeface="Times New Roman" panose="02020603050405020304" pitchFamily="18" charset="0"/>
              </a:rPr>
              <a:t>月から</a:t>
            </a:r>
            <a:r>
              <a:rPr lang="en-US" altLang="ja-JP" sz="1600" kern="100" dirty="0">
                <a:solidFill>
                  <a:srgbClr val="000000"/>
                </a:solidFill>
                <a:ea typeface="メイリオ" panose="020B0604030504040204" pitchFamily="50" charset="-128"/>
                <a:cs typeface="Times New Roman" panose="02020603050405020304" pitchFamily="18" charset="0"/>
              </a:rPr>
              <a:t>10</a:t>
            </a:r>
            <a:r>
              <a:rPr lang="ja-JP" altLang="en-US" sz="1600" kern="100" dirty="0">
                <a:solidFill>
                  <a:srgbClr val="000000"/>
                </a:solidFill>
                <a:ea typeface="メイリオ" panose="020B0604030504040204" pitchFamily="50" charset="-128"/>
                <a:cs typeface="Times New Roman" panose="02020603050405020304" pitchFamily="18" charset="0"/>
              </a:rPr>
              <a:t>月）</a:t>
            </a:r>
          </a:p>
          <a:p>
            <a:r>
              <a:rPr lang="ja-JP" altLang="en-US" sz="1600" kern="100" dirty="0">
                <a:solidFill>
                  <a:srgbClr val="000000"/>
                </a:solidFill>
                <a:ea typeface="メイリオ" panose="020B0604030504040204" pitchFamily="50" charset="-128"/>
                <a:cs typeface="Times New Roman" panose="02020603050405020304" pitchFamily="18" charset="0"/>
              </a:rPr>
              <a:t>漁　法：</a:t>
            </a:r>
            <a:r>
              <a:rPr lang="ja-JP" altLang="en-US" sz="1600" kern="100" dirty="0">
                <a:solidFill>
                  <a:srgbClr val="000000"/>
                </a:solidFill>
                <a:ea typeface="メイリオ" panose="020B0604030504040204" pitchFamily="50" charset="-128"/>
                <a:cs typeface="Times New Roman" panose="02020603050405020304" pitchFamily="18" charset="0"/>
                <a:hlinkClick r:id="rId4" action="ppaction://hlinksldjump"/>
              </a:rPr>
              <a:t>巾着網</a:t>
            </a:r>
            <a:endParaRPr lang="ja-JP" altLang="en-US" sz="1600" kern="100" dirty="0">
              <a:ea typeface="游明朝" panose="02020400000000000000" pitchFamily="18"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DF444C23-8E50-4AE9-8944-06E9A973DE64}"/>
              </a:ext>
            </a:extLst>
          </p:cNvPr>
          <p:cNvSpPr/>
          <p:nvPr/>
        </p:nvSpPr>
        <p:spPr>
          <a:xfrm>
            <a:off x="5480257" y="3598758"/>
            <a:ext cx="2263977" cy="62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200" kern="100" dirty="0">
                <a:solidFill>
                  <a:srgbClr val="000000"/>
                </a:solidFill>
                <a:ea typeface="メイリオ" panose="020B0604030504040204" pitchFamily="50" charset="-128"/>
                <a:cs typeface="Times New Roman" panose="02020603050405020304" pitchFamily="18" charset="0"/>
              </a:rPr>
              <a:t>かつては新せんなイワシを</a:t>
            </a:r>
          </a:p>
          <a:p>
            <a:r>
              <a:rPr lang="ja-JP" altLang="en-US" sz="1200" kern="100" dirty="0">
                <a:solidFill>
                  <a:srgbClr val="000000"/>
                </a:solidFill>
                <a:ea typeface="メイリオ" panose="020B0604030504040204" pitchFamily="50" charset="-128"/>
                <a:cs typeface="Times New Roman" panose="02020603050405020304" pitchFamily="18" charset="0"/>
              </a:rPr>
              <a:t>「手々（てて）かむイワシ」</a:t>
            </a:r>
            <a:endParaRPr lang="en-US" altLang="ja-JP" sz="1200" kern="100" dirty="0">
              <a:solidFill>
                <a:srgbClr val="000000"/>
              </a:solidFill>
              <a:ea typeface="メイリオ" panose="020B0604030504040204" pitchFamily="50" charset="-128"/>
              <a:cs typeface="Times New Roman" panose="02020603050405020304" pitchFamily="18" charset="0"/>
            </a:endParaRPr>
          </a:p>
          <a:p>
            <a:r>
              <a:rPr lang="ja-JP" altLang="en-US" sz="1200" kern="100" dirty="0">
                <a:solidFill>
                  <a:srgbClr val="000000"/>
                </a:solidFill>
                <a:ea typeface="メイリオ" panose="020B0604030504040204" pitchFamily="50" charset="-128"/>
                <a:cs typeface="Times New Roman" panose="02020603050405020304" pitchFamily="18" charset="0"/>
              </a:rPr>
              <a:t>と売りあるきました。</a:t>
            </a:r>
          </a:p>
        </p:txBody>
      </p:sp>
      <p:sp>
        <p:nvSpPr>
          <p:cNvPr id="10" name="タイトル 1">
            <a:extLst>
              <a:ext uri="{FF2B5EF4-FFF2-40B4-BE49-F238E27FC236}">
                <a16:creationId xmlns:a16="http://schemas.microsoft.com/office/drawing/2014/main" id="{FCBDE2B2-90DD-441B-A2C7-43621B770A20}"/>
              </a:ext>
            </a:extLst>
          </p:cNvPr>
          <p:cNvSpPr txBox="1">
            <a:spLocks/>
          </p:cNvSpPr>
          <p:nvPr/>
        </p:nvSpPr>
        <p:spPr>
          <a:xfrm>
            <a:off x="0" y="1028888"/>
            <a:ext cx="9144000" cy="6492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2000"/>
              </a:lnSpc>
            </a:pPr>
            <a:r>
              <a:rPr lang="ja-JP" altLang="en-US" sz="2400" b="1" dirty="0">
                <a:latin typeface="メイリオ" panose="020B0604030504040204" pitchFamily="50" charset="-128"/>
                <a:ea typeface="メイリオ" panose="020B0604030504040204" pitchFamily="50" charset="-128"/>
              </a:rPr>
              <a:t>マイワシ</a:t>
            </a:r>
          </a:p>
        </p:txBody>
      </p:sp>
      <p:sp>
        <p:nvSpPr>
          <p:cNvPr id="11" name="タイトル 1">
            <a:extLst>
              <a:ext uri="{FF2B5EF4-FFF2-40B4-BE49-F238E27FC236}">
                <a16:creationId xmlns:a16="http://schemas.microsoft.com/office/drawing/2014/main" id="{5F3123BC-EEFD-4516-902F-9CC4F5CACF67}"/>
              </a:ext>
            </a:extLst>
          </p:cNvPr>
          <p:cNvSpPr>
            <a:spLocks noGrp="1"/>
          </p:cNvSpPr>
          <p:nvPr>
            <p:ph type="title"/>
          </p:nvPr>
        </p:nvSpPr>
        <p:spPr>
          <a:xfrm>
            <a:off x="3056548" y="346502"/>
            <a:ext cx="4883971" cy="511076"/>
          </a:xfrm>
        </p:spPr>
        <p:txBody>
          <a:bodyPr>
            <a:noAutofit/>
          </a:bodyPr>
          <a:lstStyle/>
          <a:p>
            <a:pPr>
              <a:lnSpc>
                <a:spcPts val="2000"/>
              </a:lnSpc>
            </a:pPr>
            <a:r>
              <a:rPr lang="ja-JP" altLang="en-US" sz="2000" b="1" dirty="0">
                <a:latin typeface="メイリオ" panose="020B0604030504040204" pitchFamily="50" charset="-128"/>
                <a:ea typeface="メイリオ" panose="020B0604030504040204" pitchFamily="50" charset="-128"/>
              </a:rPr>
              <a:t>マイワシ</a:t>
            </a:r>
          </a:p>
        </p:txBody>
      </p:sp>
      <p:sp>
        <p:nvSpPr>
          <p:cNvPr id="9" name="テキスト ボックス 8">
            <a:extLst>
              <a:ext uri="{FF2B5EF4-FFF2-40B4-BE49-F238E27FC236}">
                <a16:creationId xmlns:a16="http://schemas.microsoft.com/office/drawing/2014/main" id="{32EFEE83-1EFF-4558-9DF0-FDFB2FD15AB2}"/>
              </a:ext>
            </a:extLst>
          </p:cNvPr>
          <p:cNvSpPr txBox="1"/>
          <p:nvPr/>
        </p:nvSpPr>
        <p:spPr>
          <a:xfrm>
            <a:off x="5725605" y="4218682"/>
            <a:ext cx="697627" cy="246221"/>
          </a:xfrm>
          <a:prstGeom prst="rect">
            <a:avLst/>
          </a:prstGeom>
          <a:noFill/>
        </p:spPr>
        <p:txBody>
          <a:bodyPr wrap="none" rtlCol="0">
            <a:spAutoFit/>
          </a:bodyPr>
          <a:lstStyle/>
          <a:p>
            <a:r>
              <a:rPr lang="ja-JP" altLang="en-US" sz="1000" dirty="0">
                <a:latin typeface="メイリオ" panose="020B0604030504040204" pitchFamily="50" charset="-128"/>
                <a:ea typeface="メイリオ" panose="020B0604030504040204" pitchFamily="50" charset="-128"/>
              </a:rPr>
              <a:t>さんらん</a:t>
            </a:r>
          </a:p>
        </p:txBody>
      </p:sp>
      <p:sp>
        <p:nvSpPr>
          <p:cNvPr id="12" name="テキスト ボックス 11">
            <a:extLst>
              <a:ext uri="{FF2B5EF4-FFF2-40B4-BE49-F238E27FC236}">
                <a16:creationId xmlns:a16="http://schemas.microsoft.com/office/drawing/2014/main" id="{41314F58-2EBA-4E66-90C2-20FB98A1B964}"/>
              </a:ext>
            </a:extLst>
          </p:cNvPr>
          <p:cNvSpPr txBox="1"/>
          <p:nvPr/>
        </p:nvSpPr>
        <p:spPr>
          <a:xfrm>
            <a:off x="6894997" y="4227365"/>
            <a:ext cx="569387" cy="246221"/>
          </a:xfrm>
          <a:prstGeom prst="rect">
            <a:avLst/>
          </a:prstGeom>
          <a:noFill/>
        </p:spPr>
        <p:txBody>
          <a:bodyPr wrap="none" rtlCol="0">
            <a:spAutoFit/>
          </a:bodyPr>
          <a:lstStyle/>
          <a:p>
            <a:r>
              <a:rPr lang="ja-JP" altLang="en-US" sz="1000" dirty="0">
                <a:latin typeface="メイリオ" panose="020B0604030504040204" pitchFamily="50" charset="-128"/>
                <a:ea typeface="メイリオ" panose="020B0604030504040204" pitchFamily="50" charset="-128"/>
              </a:rPr>
              <a:t>ちぎょ</a:t>
            </a:r>
          </a:p>
        </p:txBody>
      </p:sp>
      <p:sp>
        <p:nvSpPr>
          <p:cNvPr id="13" name="テキスト ボックス 12">
            <a:extLst>
              <a:ext uri="{FF2B5EF4-FFF2-40B4-BE49-F238E27FC236}">
                <a16:creationId xmlns:a16="http://schemas.microsoft.com/office/drawing/2014/main" id="{35180D1C-AAA2-4B9D-A089-89CFDF01865C}"/>
              </a:ext>
            </a:extLst>
          </p:cNvPr>
          <p:cNvSpPr txBox="1"/>
          <p:nvPr/>
        </p:nvSpPr>
        <p:spPr>
          <a:xfrm>
            <a:off x="6440649" y="4580832"/>
            <a:ext cx="54899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わん</a:t>
            </a:r>
          </a:p>
        </p:txBody>
      </p:sp>
      <p:pic>
        <p:nvPicPr>
          <p:cNvPr id="3" name="図 2">
            <a:extLst>
              <a:ext uri="{FF2B5EF4-FFF2-40B4-BE49-F238E27FC236}">
                <a16:creationId xmlns:a16="http://schemas.microsoft.com/office/drawing/2014/main" id="{3AA90962-5564-4611-B7C3-C4B4E2BEA4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2972" y="5502956"/>
            <a:ext cx="1223011" cy="942975"/>
          </a:xfrm>
          <a:prstGeom prst="rect">
            <a:avLst/>
          </a:prstGeom>
        </p:spPr>
      </p:pic>
      <p:sp>
        <p:nvSpPr>
          <p:cNvPr id="18" name="テキスト ボックス 17">
            <a:extLst>
              <a:ext uri="{FF2B5EF4-FFF2-40B4-BE49-F238E27FC236}">
                <a16:creationId xmlns:a16="http://schemas.microsoft.com/office/drawing/2014/main" id="{DA2436BD-81DF-43B7-A686-7B9E79883FD6}"/>
              </a:ext>
            </a:extLst>
          </p:cNvPr>
          <p:cNvSpPr txBox="1"/>
          <p:nvPr/>
        </p:nvSpPr>
        <p:spPr>
          <a:xfrm>
            <a:off x="4141011" y="4966476"/>
            <a:ext cx="54899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わん</a:t>
            </a:r>
          </a:p>
        </p:txBody>
      </p:sp>
      <p:sp>
        <p:nvSpPr>
          <p:cNvPr id="19" name="テキスト ボックス 18">
            <a:extLst>
              <a:ext uri="{FF2B5EF4-FFF2-40B4-BE49-F238E27FC236}">
                <a16:creationId xmlns:a16="http://schemas.microsoft.com/office/drawing/2014/main" id="{616EFDC0-493C-4A82-8797-5AE2914ECF8F}"/>
              </a:ext>
            </a:extLst>
          </p:cNvPr>
          <p:cNvSpPr txBox="1"/>
          <p:nvPr/>
        </p:nvSpPr>
        <p:spPr>
          <a:xfrm>
            <a:off x="5066043" y="4966476"/>
            <a:ext cx="54899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ほね</a:t>
            </a:r>
          </a:p>
        </p:txBody>
      </p:sp>
    </p:spTree>
    <p:extLst>
      <p:ext uri="{BB962C8B-B14F-4D97-AF65-F5344CB8AC3E}">
        <p14:creationId xmlns:p14="http://schemas.microsoft.com/office/powerpoint/2010/main" val="2376953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78AA54FE-6938-4EEA-8ED7-FDD8A3C2501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79" y="0"/>
            <a:ext cx="9138240" cy="6857999"/>
          </a:xfrm>
          <a:prstGeom prst="rect">
            <a:avLst/>
          </a:prstGeom>
        </p:spPr>
      </p:pic>
      <p:sp>
        <p:nvSpPr>
          <p:cNvPr id="5" name="タイトル 1">
            <a:extLst>
              <a:ext uri="{FF2B5EF4-FFF2-40B4-BE49-F238E27FC236}">
                <a16:creationId xmlns:a16="http://schemas.microsoft.com/office/drawing/2014/main" id="{9CE6FCC4-8E58-47B7-8E28-B07704FD9501}"/>
              </a:ext>
            </a:extLst>
          </p:cNvPr>
          <p:cNvSpPr txBox="1">
            <a:spLocks/>
          </p:cNvSpPr>
          <p:nvPr/>
        </p:nvSpPr>
        <p:spPr>
          <a:xfrm>
            <a:off x="3085123" y="73735"/>
            <a:ext cx="4883971" cy="34284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400" b="1" dirty="0">
                <a:latin typeface="メイリオ" panose="020B0604030504040204" pitchFamily="50" charset="-128"/>
                <a:ea typeface="メイリオ" panose="020B0604030504040204" pitchFamily="50" charset="-128"/>
              </a:rPr>
              <a:t>大阪湾お魚図鑑（代表</a:t>
            </a:r>
            <a:r>
              <a:rPr lang="en-US" altLang="ja-JP" sz="1400" b="1" dirty="0">
                <a:latin typeface="メイリオ" panose="020B0604030504040204" pitchFamily="50" charset="-128"/>
                <a:ea typeface="メイリオ" panose="020B0604030504040204" pitchFamily="50" charset="-128"/>
              </a:rPr>
              <a:t>10</a:t>
            </a:r>
            <a:r>
              <a:rPr lang="ja-JP" altLang="en-US" sz="1400" b="1" dirty="0">
                <a:latin typeface="メイリオ" panose="020B0604030504040204" pitchFamily="50" charset="-128"/>
                <a:ea typeface="メイリオ" panose="020B0604030504040204" pitchFamily="50" charset="-128"/>
              </a:rPr>
              <a:t>種）</a:t>
            </a:r>
            <a:endParaRPr lang="ja-JP" altLang="en-US" sz="1800" b="1"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9ADA382D-A57F-4532-B4AF-A6E4FF789434}"/>
              </a:ext>
            </a:extLst>
          </p:cNvPr>
          <p:cNvSpPr txBox="1"/>
          <p:nvPr/>
        </p:nvSpPr>
        <p:spPr>
          <a:xfrm>
            <a:off x="1408032" y="4263933"/>
            <a:ext cx="6417141" cy="1219565"/>
          </a:xfrm>
          <a:prstGeom prst="rect">
            <a:avLst/>
          </a:prstGeom>
          <a:noFill/>
        </p:spPr>
        <p:txBody>
          <a:bodyPr wrap="none" rtlCol="0">
            <a:spAutoFit/>
          </a:bodyPr>
          <a:lstStyle/>
          <a:p>
            <a:pPr>
              <a:lnSpc>
                <a:spcPts val="3000"/>
              </a:lnSpc>
            </a:pPr>
            <a:r>
              <a:rPr lang="ja-JP" altLang="en-US" b="1" dirty="0">
                <a:latin typeface="メイリオ" panose="020B0604030504040204" pitchFamily="50" charset="-128"/>
                <a:ea typeface="メイリオ" panose="020B0604030504040204" pitchFamily="50" charset="-128"/>
              </a:rPr>
              <a:t>見た目がひらべったく「舌」ににている。海底近くにすみ、</a:t>
            </a:r>
          </a:p>
          <a:p>
            <a:pPr>
              <a:lnSpc>
                <a:spcPts val="3000"/>
              </a:lnSpc>
            </a:pPr>
            <a:r>
              <a:rPr lang="ja-JP" altLang="en-US" b="1" dirty="0">
                <a:latin typeface="メイリオ" panose="020B0604030504040204" pitchFamily="50" charset="-128"/>
                <a:ea typeface="メイリオ" panose="020B0604030504040204" pitchFamily="50" charset="-128"/>
              </a:rPr>
              <a:t>夜になると下むきの口で二枚貝やエビなどを食べます。</a:t>
            </a:r>
          </a:p>
          <a:p>
            <a:pPr>
              <a:lnSpc>
                <a:spcPts val="3000"/>
              </a:lnSpc>
            </a:pPr>
            <a:r>
              <a:rPr lang="ja-JP" altLang="en-US" b="1" dirty="0">
                <a:latin typeface="メイリオ" panose="020B0604030504040204" pitchFamily="50" charset="-128"/>
                <a:ea typeface="メイリオ" panose="020B0604030504040204" pitchFamily="50" charset="-128"/>
              </a:rPr>
              <a:t>身は上品な白身です。</a:t>
            </a:r>
            <a:endParaRPr lang="ja-JP" altLang="en-US" sz="2000" b="1"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C4CB0FAB-DD2A-4DD4-9A3D-01EFA82BDBCE}"/>
              </a:ext>
            </a:extLst>
          </p:cNvPr>
          <p:cNvSpPr/>
          <p:nvPr/>
        </p:nvSpPr>
        <p:spPr>
          <a:xfrm>
            <a:off x="1408054" y="5721045"/>
            <a:ext cx="5307093" cy="62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600" kern="100" dirty="0">
                <a:solidFill>
                  <a:srgbClr val="000000"/>
                </a:solidFill>
                <a:ea typeface="メイリオ" panose="020B0604030504040204" pitchFamily="50" charset="-128"/>
                <a:cs typeface="Times New Roman" panose="02020603050405020304" pitchFamily="18" charset="0"/>
              </a:rPr>
              <a:t>食べ方：煮つけ、からあげ、さしみ、ムニエル</a:t>
            </a:r>
          </a:p>
          <a:p>
            <a:r>
              <a:rPr lang="ja-JP" altLang="en-US" sz="1600" kern="100" dirty="0">
                <a:solidFill>
                  <a:srgbClr val="000000"/>
                </a:solidFill>
                <a:ea typeface="メイリオ" panose="020B0604030504040204" pitchFamily="50" charset="-128"/>
                <a:cs typeface="Times New Roman" panose="02020603050405020304" pitchFamily="18" charset="0"/>
              </a:rPr>
              <a:t>　旬　：冬から春（</a:t>
            </a:r>
            <a:r>
              <a:rPr lang="en-US" altLang="ja-JP" sz="1600" kern="100" dirty="0">
                <a:solidFill>
                  <a:srgbClr val="000000"/>
                </a:solidFill>
                <a:ea typeface="メイリオ" panose="020B0604030504040204" pitchFamily="50" charset="-128"/>
                <a:cs typeface="Times New Roman" panose="02020603050405020304" pitchFamily="18" charset="0"/>
              </a:rPr>
              <a:t>12</a:t>
            </a:r>
            <a:r>
              <a:rPr lang="ja-JP" altLang="en-US" sz="1600" kern="100" dirty="0">
                <a:solidFill>
                  <a:srgbClr val="000000"/>
                </a:solidFill>
                <a:ea typeface="メイリオ" panose="020B0604030504040204" pitchFamily="50" charset="-128"/>
                <a:cs typeface="Times New Roman" panose="02020603050405020304" pitchFamily="18" charset="0"/>
              </a:rPr>
              <a:t>月から翌</a:t>
            </a:r>
            <a:r>
              <a:rPr lang="en-US" altLang="ja-JP" sz="1600" kern="100" dirty="0">
                <a:solidFill>
                  <a:srgbClr val="000000"/>
                </a:solidFill>
                <a:ea typeface="メイリオ" panose="020B0604030504040204" pitchFamily="50" charset="-128"/>
                <a:cs typeface="Times New Roman" panose="02020603050405020304" pitchFamily="18" charset="0"/>
              </a:rPr>
              <a:t>5</a:t>
            </a:r>
            <a:r>
              <a:rPr lang="ja-JP" altLang="en-US" sz="1600" kern="100" dirty="0">
                <a:solidFill>
                  <a:srgbClr val="000000"/>
                </a:solidFill>
                <a:ea typeface="メイリオ" panose="020B0604030504040204" pitchFamily="50" charset="-128"/>
                <a:cs typeface="Times New Roman" panose="02020603050405020304" pitchFamily="18" charset="0"/>
              </a:rPr>
              <a:t>月）</a:t>
            </a:r>
          </a:p>
          <a:p>
            <a:r>
              <a:rPr lang="ja-JP" altLang="en-US" sz="1600" kern="100" dirty="0">
                <a:solidFill>
                  <a:srgbClr val="000000"/>
                </a:solidFill>
                <a:ea typeface="メイリオ" panose="020B0604030504040204" pitchFamily="50" charset="-128"/>
                <a:cs typeface="Times New Roman" panose="02020603050405020304" pitchFamily="18" charset="0"/>
              </a:rPr>
              <a:t>漁　法：</a:t>
            </a:r>
            <a:r>
              <a:rPr lang="ja-JP" altLang="en-US" sz="1600" kern="100" dirty="0">
                <a:solidFill>
                  <a:srgbClr val="000000"/>
                </a:solidFill>
                <a:ea typeface="メイリオ" panose="020B0604030504040204" pitchFamily="50" charset="-128"/>
                <a:cs typeface="Times New Roman" panose="02020603050405020304" pitchFamily="18" charset="0"/>
                <a:hlinkClick r:id="rId4" action="ppaction://hlinksldjump"/>
              </a:rPr>
              <a:t>石げた網</a:t>
            </a:r>
            <a:endParaRPr lang="ja-JP" altLang="en-US" sz="1600" kern="100" dirty="0">
              <a:ea typeface="游明朝" panose="02020400000000000000" pitchFamily="18" charset="-128"/>
              <a:cs typeface="Times New Roman" panose="02020603050405020304" pitchFamily="18" charset="0"/>
            </a:endParaRPr>
          </a:p>
        </p:txBody>
      </p:sp>
      <p:sp>
        <p:nvSpPr>
          <p:cNvPr id="10" name="タイトル 1">
            <a:extLst>
              <a:ext uri="{FF2B5EF4-FFF2-40B4-BE49-F238E27FC236}">
                <a16:creationId xmlns:a16="http://schemas.microsoft.com/office/drawing/2014/main" id="{3D5F0048-6787-4357-8848-7D009D118A37}"/>
              </a:ext>
            </a:extLst>
          </p:cNvPr>
          <p:cNvSpPr txBox="1">
            <a:spLocks/>
          </p:cNvSpPr>
          <p:nvPr/>
        </p:nvSpPr>
        <p:spPr>
          <a:xfrm>
            <a:off x="0" y="1028888"/>
            <a:ext cx="9144000" cy="6492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2000"/>
              </a:lnSpc>
            </a:pPr>
            <a:r>
              <a:rPr lang="ja-JP" altLang="en-US" sz="2400" b="1" dirty="0">
                <a:latin typeface="メイリオ" panose="020B0604030504040204" pitchFamily="50" charset="-128"/>
                <a:ea typeface="メイリオ" panose="020B0604030504040204" pitchFamily="50" charset="-128"/>
              </a:rPr>
              <a:t>イヌノシタ</a:t>
            </a:r>
            <a:endParaRPr lang="en-US" altLang="ja-JP" sz="2400" b="1" dirty="0">
              <a:latin typeface="メイリオ" panose="020B0604030504040204" pitchFamily="50" charset="-128"/>
              <a:ea typeface="メイリオ" panose="020B0604030504040204" pitchFamily="50" charset="-128"/>
            </a:endParaRPr>
          </a:p>
          <a:p>
            <a:pPr algn="ctr">
              <a:lnSpc>
                <a:spcPts val="2000"/>
              </a:lnSpc>
            </a:pPr>
            <a:r>
              <a:rPr lang="ja-JP" altLang="en-US" sz="1600" b="1" dirty="0">
                <a:latin typeface="メイリオ" panose="020B0604030504040204" pitchFamily="50" charset="-128"/>
                <a:ea typeface="メイリオ" panose="020B0604030504040204" pitchFamily="50" charset="-128"/>
              </a:rPr>
              <a:t>（あかした）</a:t>
            </a:r>
          </a:p>
        </p:txBody>
      </p:sp>
      <p:sp>
        <p:nvSpPr>
          <p:cNvPr id="8" name="タイトル 1">
            <a:extLst>
              <a:ext uri="{FF2B5EF4-FFF2-40B4-BE49-F238E27FC236}">
                <a16:creationId xmlns:a16="http://schemas.microsoft.com/office/drawing/2014/main" id="{98053D1B-43D4-49E3-A5B7-072F9D792820}"/>
              </a:ext>
            </a:extLst>
          </p:cNvPr>
          <p:cNvSpPr>
            <a:spLocks noGrp="1"/>
          </p:cNvSpPr>
          <p:nvPr>
            <p:ph type="title"/>
          </p:nvPr>
        </p:nvSpPr>
        <p:spPr>
          <a:xfrm>
            <a:off x="3056548" y="346502"/>
            <a:ext cx="4883971" cy="511076"/>
          </a:xfrm>
        </p:spPr>
        <p:txBody>
          <a:bodyPr>
            <a:noAutofit/>
          </a:bodyPr>
          <a:lstStyle/>
          <a:p>
            <a:pPr>
              <a:lnSpc>
                <a:spcPts val="2000"/>
              </a:lnSpc>
            </a:pPr>
            <a:r>
              <a:rPr lang="ja-JP" altLang="en-US" sz="2000" b="1" dirty="0">
                <a:latin typeface="メイリオ" panose="020B0604030504040204" pitchFamily="50" charset="-128"/>
                <a:ea typeface="メイリオ" panose="020B0604030504040204" pitchFamily="50" charset="-128"/>
              </a:rPr>
              <a:t>イヌノシタ（あかした）</a:t>
            </a:r>
            <a:endParaRPr lang="en-US" altLang="ja-JP" sz="2000" b="1"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792F617E-F74E-4F1B-ACDF-2B24919D5DA9}"/>
              </a:ext>
            </a:extLst>
          </p:cNvPr>
          <p:cNvSpPr txBox="1"/>
          <p:nvPr/>
        </p:nvSpPr>
        <p:spPr>
          <a:xfrm>
            <a:off x="3900779" y="4187107"/>
            <a:ext cx="707804"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した</a:t>
            </a:r>
          </a:p>
        </p:txBody>
      </p:sp>
      <p:pic>
        <p:nvPicPr>
          <p:cNvPr id="3" name="図 2">
            <a:extLst>
              <a:ext uri="{FF2B5EF4-FFF2-40B4-BE49-F238E27FC236}">
                <a16:creationId xmlns:a16="http://schemas.microsoft.com/office/drawing/2014/main" id="{50025807-2EA4-403A-9D9A-1F83D9A1AC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2972" y="5483506"/>
            <a:ext cx="1223011" cy="942975"/>
          </a:xfrm>
          <a:prstGeom prst="rect">
            <a:avLst/>
          </a:prstGeom>
        </p:spPr>
      </p:pic>
      <p:sp>
        <p:nvSpPr>
          <p:cNvPr id="13" name="テキスト ボックス 12">
            <a:extLst>
              <a:ext uri="{FF2B5EF4-FFF2-40B4-BE49-F238E27FC236}">
                <a16:creationId xmlns:a16="http://schemas.microsoft.com/office/drawing/2014/main" id="{94C07525-E4F4-415A-AD5E-0082288785AE}"/>
              </a:ext>
            </a:extLst>
          </p:cNvPr>
          <p:cNvSpPr txBox="1"/>
          <p:nvPr/>
        </p:nvSpPr>
        <p:spPr>
          <a:xfrm>
            <a:off x="3949592" y="4580293"/>
            <a:ext cx="865572"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にまいがい</a:t>
            </a:r>
          </a:p>
        </p:txBody>
      </p:sp>
    </p:spTree>
    <p:extLst>
      <p:ext uri="{BB962C8B-B14F-4D97-AF65-F5344CB8AC3E}">
        <p14:creationId xmlns:p14="http://schemas.microsoft.com/office/powerpoint/2010/main" val="3684956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4FBED03B-EB75-4EBD-B8AE-3780B625A62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79" y="0"/>
            <a:ext cx="9138240" cy="6857999"/>
          </a:xfrm>
          <a:prstGeom prst="rect">
            <a:avLst/>
          </a:prstGeom>
        </p:spPr>
      </p:pic>
      <p:sp>
        <p:nvSpPr>
          <p:cNvPr id="13" name="四角形: 角を丸くする 12">
            <a:extLst>
              <a:ext uri="{FF2B5EF4-FFF2-40B4-BE49-F238E27FC236}">
                <a16:creationId xmlns:a16="http://schemas.microsoft.com/office/drawing/2014/main" id="{E8E978D3-9D7A-41E6-8A43-1B03417266EA}"/>
              </a:ext>
            </a:extLst>
          </p:cNvPr>
          <p:cNvSpPr/>
          <p:nvPr/>
        </p:nvSpPr>
        <p:spPr>
          <a:xfrm>
            <a:off x="5527114" y="3562495"/>
            <a:ext cx="2112487" cy="708407"/>
          </a:xfrm>
          <a:prstGeom prst="roundRect">
            <a:avLst/>
          </a:prstGeom>
          <a:solidFill>
            <a:srgbClr val="DC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タイトル 1">
            <a:extLst>
              <a:ext uri="{FF2B5EF4-FFF2-40B4-BE49-F238E27FC236}">
                <a16:creationId xmlns:a16="http://schemas.microsoft.com/office/drawing/2014/main" id="{9CE6FCC4-8E58-47B7-8E28-B07704FD9501}"/>
              </a:ext>
            </a:extLst>
          </p:cNvPr>
          <p:cNvSpPr txBox="1">
            <a:spLocks/>
          </p:cNvSpPr>
          <p:nvPr/>
        </p:nvSpPr>
        <p:spPr>
          <a:xfrm>
            <a:off x="3085123" y="73735"/>
            <a:ext cx="4883971" cy="32252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400" b="1" dirty="0">
                <a:latin typeface="メイリオ" panose="020B0604030504040204" pitchFamily="50" charset="-128"/>
                <a:ea typeface="メイリオ" panose="020B0604030504040204" pitchFamily="50" charset="-128"/>
              </a:rPr>
              <a:t>大阪湾お魚図鑑（代表</a:t>
            </a:r>
            <a:r>
              <a:rPr lang="en-US" altLang="ja-JP" sz="1400" b="1" dirty="0">
                <a:latin typeface="メイリオ" panose="020B0604030504040204" pitchFamily="50" charset="-128"/>
                <a:ea typeface="メイリオ" panose="020B0604030504040204" pitchFamily="50" charset="-128"/>
              </a:rPr>
              <a:t>10</a:t>
            </a:r>
            <a:r>
              <a:rPr lang="ja-JP" altLang="en-US" sz="1400" b="1" dirty="0">
                <a:latin typeface="メイリオ" panose="020B0604030504040204" pitchFamily="50" charset="-128"/>
                <a:ea typeface="メイリオ" panose="020B0604030504040204" pitchFamily="50" charset="-128"/>
              </a:rPr>
              <a:t>種）</a:t>
            </a:r>
            <a:endParaRPr lang="ja-JP" altLang="en-US" sz="1800" b="1"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106D2CAC-0B0A-4E53-89EE-77694B336CF1}"/>
              </a:ext>
            </a:extLst>
          </p:cNvPr>
          <p:cNvSpPr txBox="1"/>
          <p:nvPr/>
        </p:nvSpPr>
        <p:spPr>
          <a:xfrm>
            <a:off x="1408032" y="4322013"/>
            <a:ext cx="6263784" cy="1219565"/>
          </a:xfrm>
          <a:prstGeom prst="rect">
            <a:avLst/>
          </a:prstGeom>
          <a:noFill/>
        </p:spPr>
        <p:txBody>
          <a:bodyPr wrap="square" rtlCol="0">
            <a:spAutoFit/>
          </a:bodyPr>
          <a:lstStyle/>
          <a:p>
            <a:pPr>
              <a:lnSpc>
                <a:spcPts val="3000"/>
              </a:lnSpc>
            </a:pPr>
            <a:r>
              <a:rPr lang="ja-JP" altLang="en-US" b="1" dirty="0">
                <a:latin typeface="メイリオ" panose="020B0604030504040204" pitchFamily="50" charset="-128"/>
                <a:ea typeface="メイリオ" panose="020B0604030504040204" pitchFamily="50" charset="-128"/>
              </a:rPr>
              <a:t>沿岸の浅いところや、海水と川の水が混ざる河口あたりにすんでいます。生まれたときは全てオスですが、その後</a:t>
            </a:r>
            <a:endParaRPr lang="en-US" altLang="ja-JP" b="1" dirty="0">
              <a:latin typeface="メイリオ" panose="020B0604030504040204" pitchFamily="50" charset="-128"/>
              <a:ea typeface="メイリオ" panose="020B0604030504040204" pitchFamily="50" charset="-128"/>
            </a:endParaRPr>
          </a:p>
          <a:p>
            <a:pPr>
              <a:lnSpc>
                <a:spcPts val="3000"/>
              </a:lnSpc>
            </a:pPr>
            <a:r>
              <a:rPr lang="ja-JP" altLang="en-US" b="1" dirty="0">
                <a:latin typeface="メイリオ" panose="020B0604030504040204" pitchFamily="50" charset="-128"/>
                <a:ea typeface="メイリオ" panose="020B0604030504040204" pitchFamily="50" charset="-128"/>
              </a:rPr>
              <a:t>メスになるものがいます。</a:t>
            </a:r>
          </a:p>
        </p:txBody>
      </p:sp>
      <p:sp>
        <p:nvSpPr>
          <p:cNvPr id="7" name="正方形/長方形 6">
            <a:extLst>
              <a:ext uri="{FF2B5EF4-FFF2-40B4-BE49-F238E27FC236}">
                <a16:creationId xmlns:a16="http://schemas.microsoft.com/office/drawing/2014/main" id="{5AF39EA1-9FAC-4512-AF29-578A38920AB7}"/>
              </a:ext>
            </a:extLst>
          </p:cNvPr>
          <p:cNvSpPr/>
          <p:nvPr/>
        </p:nvSpPr>
        <p:spPr>
          <a:xfrm>
            <a:off x="1408054" y="5721045"/>
            <a:ext cx="5307093" cy="62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600" kern="100" dirty="0">
                <a:solidFill>
                  <a:srgbClr val="000000"/>
                </a:solidFill>
                <a:ea typeface="メイリオ" panose="020B0604030504040204" pitchFamily="50" charset="-128"/>
                <a:cs typeface="Times New Roman" panose="02020603050405020304" pitchFamily="18" charset="0"/>
              </a:rPr>
              <a:t>食べ方：さしみ、塩焼き、ムニエル</a:t>
            </a:r>
          </a:p>
          <a:p>
            <a:r>
              <a:rPr lang="ja-JP" altLang="en-US" sz="1600" kern="100" dirty="0">
                <a:solidFill>
                  <a:srgbClr val="000000"/>
                </a:solidFill>
                <a:ea typeface="メイリオ" panose="020B0604030504040204" pitchFamily="50" charset="-128"/>
                <a:cs typeface="Times New Roman" panose="02020603050405020304" pitchFamily="18" charset="0"/>
              </a:rPr>
              <a:t>　旬　：秋から春（</a:t>
            </a:r>
            <a:r>
              <a:rPr lang="en-US" altLang="ja-JP" sz="1600" kern="100" dirty="0">
                <a:solidFill>
                  <a:srgbClr val="000000"/>
                </a:solidFill>
                <a:ea typeface="メイリオ" panose="020B0604030504040204" pitchFamily="50" charset="-128"/>
                <a:cs typeface="Times New Roman" panose="02020603050405020304" pitchFamily="18" charset="0"/>
              </a:rPr>
              <a:t>10</a:t>
            </a:r>
            <a:r>
              <a:rPr lang="ja-JP" altLang="en-US" sz="1600" kern="100" dirty="0">
                <a:solidFill>
                  <a:srgbClr val="000000"/>
                </a:solidFill>
                <a:ea typeface="メイリオ" panose="020B0604030504040204" pitchFamily="50" charset="-128"/>
                <a:cs typeface="Times New Roman" panose="02020603050405020304" pitchFamily="18" charset="0"/>
              </a:rPr>
              <a:t>月から翌</a:t>
            </a:r>
            <a:r>
              <a:rPr lang="en-US" altLang="ja-JP" sz="1600" kern="100" dirty="0">
                <a:solidFill>
                  <a:srgbClr val="000000"/>
                </a:solidFill>
                <a:ea typeface="メイリオ" panose="020B0604030504040204" pitchFamily="50" charset="-128"/>
                <a:cs typeface="Times New Roman" panose="02020603050405020304" pitchFamily="18" charset="0"/>
              </a:rPr>
              <a:t>3</a:t>
            </a:r>
            <a:r>
              <a:rPr lang="ja-JP" altLang="en-US" sz="1600" kern="100" dirty="0">
                <a:solidFill>
                  <a:srgbClr val="000000"/>
                </a:solidFill>
                <a:ea typeface="メイリオ" panose="020B0604030504040204" pitchFamily="50" charset="-128"/>
                <a:cs typeface="Times New Roman" panose="02020603050405020304" pitchFamily="18" charset="0"/>
              </a:rPr>
              <a:t>月）</a:t>
            </a:r>
          </a:p>
          <a:p>
            <a:r>
              <a:rPr lang="ja-JP" altLang="en-US" sz="1600" kern="100" dirty="0">
                <a:solidFill>
                  <a:srgbClr val="000000"/>
                </a:solidFill>
                <a:ea typeface="メイリオ" panose="020B0604030504040204" pitchFamily="50" charset="-128"/>
                <a:cs typeface="Times New Roman" panose="02020603050405020304" pitchFamily="18" charset="0"/>
              </a:rPr>
              <a:t>漁　法：</a:t>
            </a:r>
            <a:r>
              <a:rPr lang="ja-JP" altLang="en-US" sz="1600" kern="100" dirty="0">
                <a:solidFill>
                  <a:srgbClr val="000000"/>
                </a:solidFill>
                <a:ea typeface="メイリオ" panose="020B0604030504040204" pitchFamily="50" charset="-128"/>
                <a:cs typeface="Times New Roman" panose="02020603050405020304" pitchFamily="18" charset="0"/>
                <a:hlinkClick r:id="rId4" action="ppaction://hlinksldjump"/>
              </a:rPr>
              <a:t>板びき網</a:t>
            </a:r>
            <a:r>
              <a:rPr lang="ja-JP" altLang="en-US"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hlinkClick r:id="rId5" action="ppaction://hlinksldjump"/>
              </a:rPr>
              <a:t>刺網</a:t>
            </a:r>
            <a:endParaRPr lang="ja-JP" altLang="en-US" sz="1600" kern="100" dirty="0">
              <a:ea typeface="游明朝" panose="02020400000000000000" pitchFamily="18"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BFAFDF97-EBCD-410A-B6DE-54CCB526BB6B}"/>
              </a:ext>
            </a:extLst>
          </p:cNvPr>
          <p:cNvSpPr/>
          <p:nvPr/>
        </p:nvSpPr>
        <p:spPr>
          <a:xfrm>
            <a:off x="5652883" y="3543428"/>
            <a:ext cx="1911933" cy="62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200" kern="100" dirty="0">
              <a:solidFill>
                <a:srgbClr val="000000"/>
              </a:solidFill>
              <a:ea typeface="メイリオ" panose="020B0604030504040204" pitchFamily="50" charset="-128"/>
              <a:cs typeface="Times New Roman" panose="02020603050405020304" pitchFamily="18" charset="0"/>
            </a:endParaRPr>
          </a:p>
          <a:p>
            <a:r>
              <a:rPr lang="ja-JP" altLang="en-US" sz="1200" kern="100" dirty="0">
                <a:solidFill>
                  <a:srgbClr val="000000"/>
                </a:solidFill>
                <a:ea typeface="メイリオ" panose="020B0604030504040204" pitchFamily="50" charset="-128"/>
                <a:cs typeface="Times New Roman" panose="02020603050405020304" pitchFamily="18" charset="0"/>
              </a:rPr>
              <a:t>大阪湾は古くから</a:t>
            </a:r>
          </a:p>
          <a:p>
            <a:r>
              <a:rPr lang="en-US" altLang="ja-JP" sz="1200" kern="100" dirty="0">
                <a:solidFill>
                  <a:srgbClr val="000000"/>
                </a:solidFill>
                <a:ea typeface="メイリオ" panose="020B0604030504040204" pitchFamily="50" charset="-128"/>
                <a:cs typeface="Times New Roman" panose="02020603050405020304" pitchFamily="18" charset="0"/>
              </a:rPr>
              <a:t>｢</a:t>
            </a:r>
            <a:r>
              <a:rPr lang="ja-JP" altLang="en-US" sz="1200" kern="100" dirty="0">
                <a:solidFill>
                  <a:srgbClr val="000000"/>
                </a:solidFill>
                <a:ea typeface="メイリオ" panose="020B0604030504040204" pitchFamily="50" charset="-128"/>
                <a:cs typeface="Times New Roman" panose="02020603050405020304" pitchFamily="18" charset="0"/>
              </a:rPr>
              <a:t>茅渟（ちぬ）の海</a:t>
            </a:r>
            <a:r>
              <a:rPr lang="en-US" altLang="ja-JP" sz="1200" kern="100" dirty="0">
                <a:solidFill>
                  <a:srgbClr val="000000"/>
                </a:solidFill>
                <a:ea typeface="メイリオ" panose="020B0604030504040204" pitchFamily="50" charset="-128"/>
                <a:cs typeface="Times New Roman" panose="02020603050405020304" pitchFamily="18" charset="0"/>
              </a:rPr>
              <a:t>｣</a:t>
            </a:r>
            <a:r>
              <a:rPr lang="ja-JP" altLang="en-US" sz="1200" kern="100" dirty="0">
                <a:solidFill>
                  <a:srgbClr val="000000"/>
                </a:solidFill>
                <a:ea typeface="メイリオ" panose="020B0604030504040204" pitchFamily="50" charset="-128"/>
                <a:cs typeface="Times New Roman" panose="02020603050405020304" pitchFamily="18" charset="0"/>
              </a:rPr>
              <a:t>と</a:t>
            </a:r>
          </a:p>
          <a:p>
            <a:r>
              <a:rPr lang="ja-JP" altLang="en-US" sz="1200" kern="100" dirty="0">
                <a:solidFill>
                  <a:srgbClr val="000000"/>
                </a:solidFill>
                <a:ea typeface="メイリオ" panose="020B0604030504040204" pitchFamily="50" charset="-128"/>
                <a:cs typeface="Times New Roman" panose="02020603050405020304" pitchFamily="18" charset="0"/>
              </a:rPr>
              <a:t>呼ばれていました</a:t>
            </a:r>
          </a:p>
        </p:txBody>
      </p:sp>
      <p:sp>
        <p:nvSpPr>
          <p:cNvPr id="12" name="タイトル 1">
            <a:extLst>
              <a:ext uri="{FF2B5EF4-FFF2-40B4-BE49-F238E27FC236}">
                <a16:creationId xmlns:a16="http://schemas.microsoft.com/office/drawing/2014/main" id="{49A5D6D8-B1B1-4F45-9231-5778AA4AE3EA}"/>
              </a:ext>
            </a:extLst>
          </p:cNvPr>
          <p:cNvSpPr txBox="1">
            <a:spLocks/>
          </p:cNvSpPr>
          <p:nvPr/>
        </p:nvSpPr>
        <p:spPr>
          <a:xfrm>
            <a:off x="0" y="1028888"/>
            <a:ext cx="9144000" cy="6492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2000"/>
              </a:lnSpc>
            </a:pPr>
            <a:r>
              <a:rPr lang="ja-JP" altLang="en-US" sz="2400" b="1" dirty="0">
                <a:latin typeface="メイリオ" panose="020B0604030504040204" pitchFamily="50" charset="-128"/>
                <a:ea typeface="メイリオ" panose="020B0604030504040204" pitchFamily="50" charset="-128"/>
              </a:rPr>
              <a:t>クロダイ</a:t>
            </a:r>
            <a:endParaRPr lang="en-US" altLang="ja-JP" sz="2400" b="1" dirty="0">
              <a:latin typeface="メイリオ" panose="020B0604030504040204" pitchFamily="50" charset="-128"/>
              <a:ea typeface="メイリオ" panose="020B0604030504040204" pitchFamily="50" charset="-128"/>
            </a:endParaRPr>
          </a:p>
          <a:p>
            <a:pPr algn="ctr">
              <a:lnSpc>
                <a:spcPts val="2000"/>
              </a:lnSpc>
            </a:pPr>
            <a:r>
              <a:rPr lang="ja-JP" altLang="en-US" sz="1600" b="1" dirty="0">
                <a:latin typeface="メイリオ" panose="020B0604030504040204" pitchFamily="50" charset="-128"/>
                <a:ea typeface="メイリオ" panose="020B0604030504040204" pitchFamily="50" charset="-128"/>
              </a:rPr>
              <a:t>（ちぬ）</a:t>
            </a:r>
          </a:p>
        </p:txBody>
      </p:sp>
      <p:sp>
        <p:nvSpPr>
          <p:cNvPr id="8" name="タイトル 1">
            <a:extLst>
              <a:ext uri="{FF2B5EF4-FFF2-40B4-BE49-F238E27FC236}">
                <a16:creationId xmlns:a16="http://schemas.microsoft.com/office/drawing/2014/main" id="{BAC89029-31F1-4D99-BBB7-BBF438A8ADF3}"/>
              </a:ext>
            </a:extLst>
          </p:cNvPr>
          <p:cNvSpPr>
            <a:spLocks noGrp="1"/>
          </p:cNvSpPr>
          <p:nvPr>
            <p:ph type="title"/>
          </p:nvPr>
        </p:nvSpPr>
        <p:spPr>
          <a:xfrm>
            <a:off x="3056548" y="346502"/>
            <a:ext cx="4883971" cy="511076"/>
          </a:xfrm>
        </p:spPr>
        <p:txBody>
          <a:bodyPr>
            <a:noAutofit/>
          </a:bodyPr>
          <a:lstStyle/>
          <a:p>
            <a:pPr>
              <a:lnSpc>
                <a:spcPts val="2000"/>
              </a:lnSpc>
            </a:pPr>
            <a:r>
              <a:rPr lang="ja-JP" altLang="en-US" sz="2000" b="1" dirty="0">
                <a:latin typeface="メイリオ" panose="020B0604030504040204" pitchFamily="50" charset="-128"/>
                <a:ea typeface="メイリオ" panose="020B0604030504040204" pitchFamily="50" charset="-128"/>
              </a:rPr>
              <a:t>クロダイ（ちぬ）</a:t>
            </a:r>
            <a:endParaRPr lang="en-US" altLang="ja-JP" sz="20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D545790-2D87-4AA8-B298-E74ED578F000}"/>
              </a:ext>
            </a:extLst>
          </p:cNvPr>
          <p:cNvSpPr txBox="1"/>
          <p:nvPr/>
        </p:nvSpPr>
        <p:spPr>
          <a:xfrm>
            <a:off x="1394783" y="4243231"/>
            <a:ext cx="868680"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えんがん</a:t>
            </a:r>
          </a:p>
        </p:txBody>
      </p:sp>
      <p:sp>
        <p:nvSpPr>
          <p:cNvPr id="11" name="テキスト ボックス 10">
            <a:extLst>
              <a:ext uri="{FF2B5EF4-FFF2-40B4-BE49-F238E27FC236}">
                <a16:creationId xmlns:a16="http://schemas.microsoft.com/office/drawing/2014/main" id="{15711D05-39E0-41AF-918A-0D7A222409F5}"/>
              </a:ext>
            </a:extLst>
          </p:cNvPr>
          <p:cNvSpPr txBox="1"/>
          <p:nvPr/>
        </p:nvSpPr>
        <p:spPr>
          <a:xfrm>
            <a:off x="5993569" y="4259135"/>
            <a:ext cx="868680"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かこう</a:t>
            </a:r>
          </a:p>
        </p:txBody>
      </p:sp>
      <p:pic>
        <p:nvPicPr>
          <p:cNvPr id="3" name="図 2">
            <a:extLst>
              <a:ext uri="{FF2B5EF4-FFF2-40B4-BE49-F238E27FC236}">
                <a16:creationId xmlns:a16="http://schemas.microsoft.com/office/drawing/2014/main" id="{CB96821B-F31E-483B-8F11-FE6C4F57EC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0312" y="5440400"/>
            <a:ext cx="1223011" cy="942975"/>
          </a:xfrm>
          <a:prstGeom prst="rect">
            <a:avLst/>
          </a:prstGeom>
        </p:spPr>
      </p:pic>
      <p:sp>
        <p:nvSpPr>
          <p:cNvPr id="15" name="テキスト ボックス 14">
            <a:extLst>
              <a:ext uri="{FF2B5EF4-FFF2-40B4-BE49-F238E27FC236}">
                <a16:creationId xmlns:a16="http://schemas.microsoft.com/office/drawing/2014/main" id="{A7029857-8DD3-4B30-8FD3-EF98331772FB}"/>
              </a:ext>
            </a:extLst>
          </p:cNvPr>
          <p:cNvSpPr txBox="1"/>
          <p:nvPr/>
        </p:nvSpPr>
        <p:spPr>
          <a:xfrm>
            <a:off x="5336541" y="4260094"/>
            <a:ext cx="397952"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ま</a:t>
            </a:r>
          </a:p>
        </p:txBody>
      </p:sp>
    </p:spTree>
    <p:extLst>
      <p:ext uri="{BB962C8B-B14F-4D97-AF65-F5344CB8AC3E}">
        <p14:creationId xmlns:p14="http://schemas.microsoft.com/office/powerpoint/2010/main" val="2451580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95DE613E-B359-4C1D-BE89-B7BA24D7C1F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79" y="0"/>
            <a:ext cx="9138240" cy="6857999"/>
          </a:xfrm>
          <a:prstGeom prst="rect">
            <a:avLst/>
          </a:prstGeom>
        </p:spPr>
      </p:pic>
      <p:sp>
        <p:nvSpPr>
          <p:cNvPr id="5" name="タイトル 1">
            <a:extLst>
              <a:ext uri="{FF2B5EF4-FFF2-40B4-BE49-F238E27FC236}">
                <a16:creationId xmlns:a16="http://schemas.microsoft.com/office/drawing/2014/main" id="{9CE6FCC4-8E58-47B7-8E28-B07704FD9501}"/>
              </a:ext>
            </a:extLst>
          </p:cNvPr>
          <p:cNvSpPr txBox="1">
            <a:spLocks/>
          </p:cNvSpPr>
          <p:nvPr/>
        </p:nvSpPr>
        <p:spPr>
          <a:xfrm>
            <a:off x="3085123" y="73735"/>
            <a:ext cx="4883971" cy="29204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400" b="1" dirty="0">
                <a:latin typeface="メイリオ" panose="020B0604030504040204" pitchFamily="50" charset="-128"/>
                <a:ea typeface="メイリオ" panose="020B0604030504040204" pitchFamily="50" charset="-128"/>
              </a:rPr>
              <a:t>大阪湾お魚図鑑（代表</a:t>
            </a:r>
            <a:r>
              <a:rPr lang="en-US" altLang="ja-JP" sz="1400" b="1" dirty="0">
                <a:latin typeface="メイリオ" panose="020B0604030504040204" pitchFamily="50" charset="-128"/>
                <a:ea typeface="メイリオ" panose="020B0604030504040204" pitchFamily="50" charset="-128"/>
              </a:rPr>
              <a:t>10</a:t>
            </a:r>
            <a:r>
              <a:rPr lang="ja-JP" altLang="en-US" sz="1400" b="1" dirty="0">
                <a:latin typeface="メイリオ" panose="020B0604030504040204" pitchFamily="50" charset="-128"/>
                <a:ea typeface="メイリオ" panose="020B0604030504040204" pitchFamily="50" charset="-128"/>
              </a:rPr>
              <a:t>種）</a:t>
            </a:r>
            <a:endParaRPr lang="ja-JP" altLang="en-US" sz="1800" b="1"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6C662D0D-849A-4FA7-885E-1594D7F06994}"/>
              </a:ext>
            </a:extLst>
          </p:cNvPr>
          <p:cNvSpPr txBox="1"/>
          <p:nvPr/>
        </p:nvSpPr>
        <p:spPr>
          <a:xfrm>
            <a:off x="1408032" y="4263933"/>
            <a:ext cx="5955476" cy="1219565"/>
          </a:xfrm>
          <a:prstGeom prst="rect">
            <a:avLst/>
          </a:prstGeom>
          <a:noFill/>
        </p:spPr>
        <p:txBody>
          <a:bodyPr wrap="none" rtlCol="0">
            <a:spAutoFit/>
          </a:bodyPr>
          <a:lstStyle/>
          <a:p>
            <a:pPr>
              <a:lnSpc>
                <a:spcPts val="3000"/>
              </a:lnSpc>
            </a:pPr>
            <a:r>
              <a:rPr lang="ja-JP" altLang="en-US" b="1" dirty="0">
                <a:latin typeface="メイリオ" panose="020B0604030504040204" pitchFamily="50" charset="-128"/>
                <a:ea typeface="メイリオ" panose="020B0604030504040204" pitchFamily="50" charset="-128"/>
              </a:rPr>
              <a:t>昼間は海底の穴や泥の中にひそみ、夜になると小魚や</a:t>
            </a:r>
          </a:p>
          <a:p>
            <a:pPr>
              <a:lnSpc>
                <a:spcPts val="3000"/>
              </a:lnSpc>
            </a:pPr>
            <a:r>
              <a:rPr lang="ja-JP" altLang="en-US" b="1" dirty="0">
                <a:latin typeface="メイリオ" panose="020B0604030504040204" pitchFamily="50" charset="-128"/>
                <a:ea typeface="メイリオ" panose="020B0604030504040204" pitchFamily="50" charset="-128"/>
              </a:rPr>
              <a:t>エビなどを食べます。沖ノ鳥のはるか南方沖で生まれ、</a:t>
            </a:r>
          </a:p>
          <a:p>
            <a:pPr>
              <a:lnSpc>
                <a:spcPts val="3000"/>
              </a:lnSpc>
            </a:pPr>
            <a:r>
              <a:rPr lang="ja-JP" altLang="en-US" b="1" dirty="0">
                <a:latin typeface="メイリオ" panose="020B0604030504040204" pitchFamily="50" charset="-128"/>
                <a:ea typeface="メイリオ" panose="020B0604030504040204" pitchFamily="50" charset="-128"/>
              </a:rPr>
              <a:t>透明なやなぎの葉のような姿でやってきます。</a:t>
            </a:r>
          </a:p>
        </p:txBody>
      </p:sp>
      <p:sp>
        <p:nvSpPr>
          <p:cNvPr id="8" name="正方形/長方形 7">
            <a:extLst>
              <a:ext uri="{FF2B5EF4-FFF2-40B4-BE49-F238E27FC236}">
                <a16:creationId xmlns:a16="http://schemas.microsoft.com/office/drawing/2014/main" id="{D48631C6-6FD1-41EA-B8DC-84DCE2CD58F4}"/>
              </a:ext>
            </a:extLst>
          </p:cNvPr>
          <p:cNvSpPr/>
          <p:nvPr/>
        </p:nvSpPr>
        <p:spPr>
          <a:xfrm>
            <a:off x="1408054" y="5721045"/>
            <a:ext cx="5307093" cy="62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600" kern="100" dirty="0">
                <a:solidFill>
                  <a:srgbClr val="000000"/>
                </a:solidFill>
                <a:ea typeface="メイリオ" panose="020B0604030504040204" pitchFamily="50" charset="-128"/>
                <a:cs typeface="Times New Roman" panose="02020603050405020304" pitchFamily="18" charset="0"/>
              </a:rPr>
              <a:t>食べ方：寿司、天ぷら、かば焼き、白焼き</a:t>
            </a:r>
          </a:p>
          <a:p>
            <a:r>
              <a:rPr lang="ja-JP" altLang="en-US" sz="1600" kern="100" dirty="0">
                <a:solidFill>
                  <a:srgbClr val="000000"/>
                </a:solidFill>
                <a:ea typeface="メイリオ" panose="020B0604030504040204" pitchFamily="50" charset="-128"/>
                <a:cs typeface="Times New Roman" panose="02020603050405020304" pitchFamily="18" charset="0"/>
              </a:rPr>
              <a:t>　旬　：春から夏（</a:t>
            </a:r>
            <a:r>
              <a:rPr lang="en-US" altLang="ja-JP" sz="1600" kern="100" dirty="0">
                <a:solidFill>
                  <a:srgbClr val="000000"/>
                </a:solidFill>
                <a:ea typeface="メイリオ" panose="020B0604030504040204" pitchFamily="50" charset="-128"/>
                <a:cs typeface="Times New Roman" panose="02020603050405020304" pitchFamily="18" charset="0"/>
              </a:rPr>
              <a:t>5</a:t>
            </a:r>
            <a:r>
              <a:rPr lang="ja-JP" altLang="en-US" sz="1600" kern="100" dirty="0">
                <a:solidFill>
                  <a:srgbClr val="000000"/>
                </a:solidFill>
                <a:ea typeface="メイリオ" panose="020B0604030504040204" pitchFamily="50" charset="-128"/>
                <a:cs typeface="Times New Roman" panose="02020603050405020304" pitchFamily="18" charset="0"/>
              </a:rPr>
              <a:t>月から</a:t>
            </a:r>
            <a:r>
              <a:rPr lang="en-US" altLang="ja-JP" sz="1600" kern="100" dirty="0">
                <a:solidFill>
                  <a:srgbClr val="000000"/>
                </a:solidFill>
                <a:ea typeface="メイリオ" panose="020B0604030504040204" pitchFamily="50" charset="-128"/>
                <a:cs typeface="Times New Roman" panose="02020603050405020304" pitchFamily="18" charset="0"/>
              </a:rPr>
              <a:t>7</a:t>
            </a:r>
            <a:r>
              <a:rPr lang="ja-JP" altLang="en-US" sz="1600" kern="100" dirty="0">
                <a:solidFill>
                  <a:srgbClr val="000000"/>
                </a:solidFill>
                <a:ea typeface="メイリオ" panose="020B0604030504040204" pitchFamily="50" charset="-128"/>
                <a:cs typeface="Times New Roman" panose="02020603050405020304" pitchFamily="18" charset="0"/>
              </a:rPr>
              <a:t>月）</a:t>
            </a:r>
          </a:p>
          <a:p>
            <a:r>
              <a:rPr lang="ja-JP" altLang="en-US" sz="1600" kern="100" dirty="0">
                <a:solidFill>
                  <a:srgbClr val="000000"/>
                </a:solidFill>
                <a:ea typeface="メイリオ" panose="020B0604030504040204" pitchFamily="50" charset="-128"/>
                <a:cs typeface="Times New Roman" panose="02020603050405020304" pitchFamily="18" charset="0"/>
              </a:rPr>
              <a:t>漁　法：</a:t>
            </a:r>
            <a:r>
              <a:rPr lang="ja-JP" altLang="en-US" sz="1600" kern="100" dirty="0">
                <a:solidFill>
                  <a:srgbClr val="000000"/>
                </a:solidFill>
                <a:ea typeface="メイリオ" panose="020B0604030504040204" pitchFamily="50" charset="-128"/>
                <a:cs typeface="Times New Roman" panose="02020603050405020304" pitchFamily="18" charset="0"/>
                <a:hlinkClick r:id="rId4" action="ppaction://hlinksldjump"/>
              </a:rPr>
              <a:t>あなご籠</a:t>
            </a:r>
            <a:r>
              <a:rPr lang="ja-JP" altLang="en-US"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hlinkClick r:id="rId5" action="ppaction://hlinksldjump"/>
              </a:rPr>
              <a:t>石げた網</a:t>
            </a:r>
            <a:endParaRPr lang="ja-JP" altLang="en-US" sz="1600" kern="100" dirty="0">
              <a:solidFill>
                <a:srgbClr val="000000"/>
              </a:solidFill>
              <a:ea typeface="メイリオ" panose="020B0604030504040204" pitchFamily="50" charset="-128"/>
              <a:cs typeface="Times New Roman" panose="02020603050405020304" pitchFamily="18" charset="0"/>
            </a:endParaRPr>
          </a:p>
        </p:txBody>
      </p:sp>
      <p:sp>
        <p:nvSpPr>
          <p:cNvPr id="10" name="タイトル 1">
            <a:extLst>
              <a:ext uri="{FF2B5EF4-FFF2-40B4-BE49-F238E27FC236}">
                <a16:creationId xmlns:a16="http://schemas.microsoft.com/office/drawing/2014/main" id="{49E5F206-70C7-4673-A39E-2635818FDAD5}"/>
              </a:ext>
            </a:extLst>
          </p:cNvPr>
          <p:cNvSpPr txBox="1">
            <a:spLocks/>
          </p:cNvSpPr>
          <p:nvPr/>
        </p:nvSpPr>
        <p:spPr>
          <a:xfrm>
            <a:off x="0" y="1028888"/>
            <a:ext cx="9144000" cy="6492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2000"/>
              </a:lnSpc>
            </a:pPr>
            <a:r>
              <a:rPr lang="ja-JP" altLang="en-US" sz="2400" b="1" dirty="0">
                <a:latin typeface="メイリオ" panose="020B0604030504040204" pitchFamily="50" charset="-128"/>
                <a:ea typeface="メイリオ" panose="020B0604030504040204" pitchFamily="50" charset="-128"/>
              </a:rPr>
              <a:t>マアナゴ</a:t>
            </a:r>
          </a:p>
        </p:txBody>
      </p:sp>
      <p:sp>
        <p:nvSpPr>
          <p:cNvPr id="7" name="タイトル 1">
            <a:extLst>
              <a:ext uri="{FF2B5EF4-FFF2-40B4-BE49-F238E27FC236}">
                <a16:creationId xmlns:a16="http://schemas.microsoft.com/office/drawing/2014/main" id="{44D533AC-5C1A-4989-BEA4-D9685477BE77}"/>
              </a:ext>
            </a:extLst>
          </p:cNvPr>
          <p:cNvSpPr>
            <a:spLocks noGrp="1"/>
          </p:cNvSpPr>
          <p:nvPr>
            <p:ph type="title"/>
          </p:nvPr>
        </p:nvSpPr>
        <p:spPr>
          <a:xfrm>
            <a:off x="3056548" y="346502"/>
            <a:ext cx="4883971" cy="511076"/>
          </a:xfrm>
        </p:spPr>
        <p:txBody>
          <a:bodyPr>
            <a:noAutofit/>
          </a:bodyPr>
          <a:lstStyle/>
          <a:p>
            <a:pPr>
              <a:lnSpc>
                <a:spcPts val="2000"/>
              </a:lnSpc>
            </a:pPr>
            <a:r>
              <a:rPr lang="ja-JP" altLang="en-US" sz="2000" b="1" dirty="0">
                <a:latin typeface="メイリオ" panose="020B0604030504040204" pitchFamily="50" charset="-128"/>
                <a:ea typeface="メイリオ" panose="020B0604030504040204" pitchFamily="50" charset="-128"/>
              </a:rPr>
              <a:t>マアナゴ</a:t>
            </a:r>
          </a:p>
        </p:txBody>
      </p:sp>
      <p:sp>
        <p:nvSpPr>
          <p:cNvPr id="9" name="テキスト ボックス 8">
            <a:extLst>
              <a:ext uri="{FF2B5EF4-FFF2-40B4-BE49-F238E27FC236}">
                <a16:creationId xmlns:a16="http://schemas.microsoft.com/office/drawing/2014/main" id="{DEA3C64E-0D16-4251-B7C5-71CEFC667EC7}"/>
              </a:ext>
            </a:extLst>
          </p:cNvPr>
          <p:cNvSpPr txBox="1"/>
          <p:nvPr/>
        </p:nvSpPr>
        <p:spPr>
          <a:xfrm>
            <a:off x="2773187" y="4187104"/>
            <a:ext cx="43784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あな</a:t>
            </a:r>
          </a:p>
        </p:txBody>
      </p:sp>
      <p:sp>
        <p:nvSpPr>
          <p:cNvPr id="11" name="テキスト ボックス 10">
            <a:extLst>
              <a:ext uri="{FF2B5EF4-FFF2-40B4-BE49-F238E27FC236}">
                <a16:creationId xmlns:a16="http://schemas.microsoft.com/office/drawing/2014/main" id="{F1CC2EA9-0042-4FA2-8C20-FBB1761ED75D}"/>
              </a:ext>
            </a:extLst>
          </p:cNvPr>
          <p:cNvSpPr txBox="1"/>
          <p:nvPr/>
        </p:nvSpPr>
        <p:spPr>
          <a:xfrm>
            <a:off x="1389388" y="4969884"/>
            <a:ext cx="868680"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とうめい</a:t>
            </a:r>
          </a:p>
        </p:txBody>
      </p:sp>
      <p:pic>
        <p:nvPicPr>
          <p:cNvPr id="3" name="図 2">
            <a:extLst>
              <a:ext uri="{FF2B5EF4-FFF2-40B4-BE49-F238E27FC236}">
                <a16:creationId xmlns:a16="http://schemas.microsoft.com/office/drawing/2014/main" id="{ACD3DB1F-EFA5-471F-B7C1-000B199727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0879" y="5483506"/>
            <a:ext cx="1223011" cy="942975"/>
          </a:xfrm>
          <a:prstGeom prst="rect">
            <a:avLst/>
          </a:prstGeom>
        </p:spPr>
      </p:pic>
      <p:sp>
        <p:nvSpPr>
          <p:cNvPr id="13" name="テキスト ボックス 12">
            <a:extLst>
              <a:ext uri="{FF2B5EF4-FFF2-40B4-BE49-F238E27FC236}">
                <a16:creationId xmlns:a16="http://schemas.microsoft.com/office/drawing/2014/main" id="{1248D8BA-AD64-47B7-A562-E16CE6BAC3EE}"/>
              </a:ext>
            </a:extLst>
          </p:cNvPr>
          <p:cNvSpPr txBox="1"/>
          <p:nvPr/>
        </p:nvSpPr>
        <p:spPr>
          <a:xfrm>
            <a:off x="3222589" y="4183474"/>
            <a:ext cx="43784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どろ</a:t>
            </a:r>
          </a:p>
        </p:txBody>
      </p:sp>
      <p:sp>
        <p:nvSpPr>
          <p:cNvPr id="14" name="テキスト ボックス 13">
            <a:extLst>
              <a:ext uri="{FF2B5EF4-FFF2-40B4-BE49-F238E27FC236}">
                <a16:creationId xmlns:a16="http://schemas.microsoft.com/office/drawing/2014/main" id="{156253B5-26CC-47B9-B4DD-5D2C22052DF7}"/>
              </a:ext>
            </a:extLst>
          </p:cNvPr>
          <p:cNvSpPr txBox="1"/>
          <p:nvPr/>
        </p:nvSpPr>
        <p:spPr>
          <a:xfrm>
            <a:off x="4061600" y="4969884"/>
            <a:ext cx="66467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すがた</a:t>
            </a:r>
          </a:p>
        </p:txBody>
      </p:sp>
    </p:spTree>
    <p:extLst>
      <p:ext uri="{BB962C8B-B14F-4D97-AF65-F5344CB8AC3E}">
        <p14:creationId xmlns:p14="http://schemas.microsoft.com/office/powerpoint/2010/main" val="4086783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404FB0C8-1B40-4E06-B55D-BDD6D444EFA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79" y="0"/>
            <a:ext cx="9138240" cy="6857999"/>
          </a:xfrm>
          <a:prstGeom prst="rect">
            <a:avLst/>
          </a:prstGeom>
        </p:spPr>
      </p:pic>
      <p:sp>
        <p:nvSpPr>
          <p:cNvPr id="5" name="タイトル 1">
            <a:extLst>
              <a:ext uri="{FF2B5EF4-FFF2-40B4-BE49-F238E27FC236}">
                <a16:creationId xmlns:a16="http://schemas.microsoft.com/office/drawing/2014/main" id="{9CE6FCC4-8E58-47B7-8E28-B07704FD9501}"/>
              </a:ext>
            </a:extLst>
          </p:cNvPr>
          <p:cNvSpPr txBox="1">
            <a:spLocks/>
          </p:cNvSpPr>
          <p:nvPr/>
        </p:nvSpPr>
        <p:spPr>
          <a:xfrm>
            <a:off x="3085123" y="73722"/>
            <a:ext cx="4883971" cy="67026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400" b="1" dirty="0">
                <a:latin typeface="メイリオ" panose="020B0604030504040204" pitchFamily="50" charset="-128"/>
                <a:ea typeface="メイリオ" panose="020B0604030504040204" pitchFamily="50" charset="-128"/>
              </a:rPr>
              <a:t>大阪湾お魚図鑑（代表</a:t>
            </a:r>
            <a:r>
              <a:rPr lang="en-US" altLang="ja-JP" sz="1400" b="1" dirty="0">
                <a:latin typeface="メイリオ" panose="020B0604030504040204" pitchFamily="50" charset="-128"/>
                <a:ea typeface="メイリオ" panose="020B0604030504040204" pitchFamily="50" charset="-128"/>
              </a:rPr>
              <a:t>10</a:t>
            </a:r>
            <a:r>
              <a:rPr lang="ja-JP" altLang="en-US" sz="1400" b="1" dirty="0">
                <a:latin typeface="メイリオ" panose="020B0604030504040204" pitchFamily="50" charset="-128"/>
                <a:ea typeface="メイリオ" panose="020B0604030504040204" pitchFamily="50" charset="-128"/>
              </a:rPr>
              <a:t>種）</a:t>
            </a:r>
            <a:endParaRPr lang="ja-JP" altLang="en-US" sz="1800" b="1"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AEE0F890-B1D3-4C1A-82FC-8A9D88507EFA}"/>
              </a:ext>
            </a:extLst>
          </p:cNvPr>
          <p:cNvSpPr txBox="1"/>
          <p:nvPr/>
        </p:nvSpPr>
        <p:spPr>
          <a:xfrm>
            <a:off x="1408053" y="4263933"/>
            <a:ext cx="6186309" cy="1219565"/>
          </a:xfrm>
          <a:prstGeom prst="rect">
            <a:avLst/>
          </a:prstGeom>
          <a:noFill/>
        </p:spPr>
        <p:txBody>
          <a:bodyPr wrap="none" rtlCol="0">
            <a:spAutoFit/>
          </a:bodyPr>
          <a:lstStyle/>
          <a:p>
            <a:pPr>
              <a:lnSpc>
                <a:spcPts val="3000"/>
              </a:lnSpc>
            </a:pPr>
            <a:r>
              <a:rPr lang="ja-JP" altLang="en-US" b="1" dirty="0">
                <a:latin typeface="メイリオ" panose="020B0604030504040204" pitchFamily="50" charset="-128"/>
                <a:ea typeface="メイリオ" panose="020B0604030504040204" pitchFamily="50" charset="-128"/>
              </a:rPr>
              <a:t>大きくなるにつれてセイゴ、ハネ、スズキと名前がかわる</a:t>
            </a:r>
            <a:endParaRPr lang="en-US" altLang="ja-JP" b="1" dirty="0">
              <a:latin typeface="メイリオ" panose="020B0604030504040204" pitchFamily="50" charset="-128"/>
              <a:ea typeface="メイリオ" panose="020B0604030504040204" pitchFamily="50" charset="-128"/>
            </a:endParaRPr>
          </a:p>
          <a:p>
            <a:pPr>
              <a:lnSpc>
                <a:spcPts val="3000"/>
              </a:lnSpc>
            </a:pPr>
            <a:r>
              <a:rPr lang="ja-JP" altLang="en-US" b="1" dirty="0">
                <a:latin typeface="メイリオ" panose="020B0604030504040204" pitchFamily="50" charset="-128"/>
                <a:ea typeface="メイリオ" panose="020B0604030504040204" pitchFamily="50" charset="-128"/>
              </a:rPr>
              <a:t>出世魚。夏は浅い河口で暮らし、秋ごろ深いところへと</a:t>
            </a:r>
            <a:endParaRPr lang="en-US" altLang="ja-JP" b="1" dirty="0">
              <a:latin typeface="メイリオ" panose="020B0604030504040204" pitchFamily="50" charset="-128"/>
              <a:ea typeface="メイリオ" panose="020B0604030504040204" pitchFamily="50" charset="-128"/>
            </a:endParaRPr>
          </a:p>
          <a:p>
            <a:pPr>
              <a:lnSpc>
                <a:spcPts val="3000"/>
              </a:lnSpc>
            </a:pPr>
            <a:r>
              <a:rPr lang="ja-JP" altLang="en-US" b="1" dirty="0">
                <a:latin typeface="メイリオ" panose="020B0604030504040204" pitchFamily="50" charset="-128"/>
                <a:ea typeface="メイリオ" panose="020B0604030504040204" pitchFamily="50" charset="-128"/>
              </a:rPr>
              <a:t>移動します。</a:t>
            </a:r>
          </a:p>
        </p:txBody>
      </p:sp>
      <p:sp>
        <p:nvSpPr>
          <p:cNvPr id="7" name="正方形/長方形 6">
            <a:extLst>
              <a:ext uri="{FF2B5EF4-FFF2-40B4-BE49-F238E27FC236}">
                <a16:creationId xmlns:a16="http://schemas.microsoft.com/office/drawing/2014/main" id="{21AF6634-D83A-46BE-BB24-652FB106509F}"/>
              </a:ext>
            </a:extLst>
          </p:cNvPr>
          <p:cNvSpPr/>
          <p:nvPr/>
        </p:nvSpPr>
        <p:spPr>
          <a:xfrm>
            <a:off x="1408054" y="5721045"/>
            <a:ext cx="5307093" cy="62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600" kern="100" dirty="0">
                <a:solidFill>
                  <a:schemeClr val="tx1"/>
                </a:solidFill>
                <a:ea typeface="メイリオ" panose="020B0604030504040204" pitchFamily="50" charset="-128"/>
                <a:cs typeface="Times New Roman" panose="02020603050405020304" pitchFamily="18" charset="0"/>
              </a:rPr>
              <a:t>食べ方：塩焼き、さしみ（洗い）、アクアパッツァ</a:t>
            </a:r>
          </a:p>
          <a:p>
            <a:r>
              <a:rPr lang="ja-JP" altLang="en-US" sz="1600" kern="100" dirty="0">
                <a:solidFill>
                  <a:schemeClr val="tx1"/>
                </a:solidFill>
                <a:ea typeface="メイリオ" panose="020B0604030504040204" pitchFamily="50" charset="-128"/>
                <a:cs typeface="Times New Roman" panose="02020603050405020304" pitchFamily="18" charset="0"/>
              </a:rPr>
              <a:t>　旬　：夏から秋（</a:t>
            </a:r>
            <a:r>
              <a:rPr lang="en-US" altLang="ja-JP" sz="1600" kern="100" dirty="0">
                <a:solidFill>
                  <a:schemeClr val="tx1"/>
                </a:solidFill>
                <a:ea typeface="メイリオ" panose="020B0604030504040204" pitchFamily="50" charset="-128"/>
                <a:cs typeface="Times New Roman" panose="02020603050405020304" pitchFamily="18" charset="0"/>
              </a:rPr>
              <a:t>6</a:t>
            </a:r>
            <a:r>
              <a:rPr lang="ja-JP" altLang="en-US" sz="1600" kern="100" dirty="0">
                <a:solidFill>
                  <a:schemeClr val="tx1"/>
                </a:solidFill>
                <a:ea typeface="メイリオ" panose="020B0604030504040204" pitchFamily="50" charset="-128"/>
                <a:cs typeface="Times New Roman" panose="02020603050405020304" pitchFamily="18" charset="0"/>
              </a:rPr>
              <a:t>月から</a:t>
            </a:r>
            <a:r>
              <a:rPr lang="en-US" altLang="ja-JP" sz="1600" kern="100" dirty="0">
                <a:solidFill>
                  <a:schemeClr val="tx1"/>
                </a:solidFill>
                <a:ea typeface="メイリオ" panose="020B0604030504040204" pitchFamily="50" charset="-128"/>
                <a:cs typeface="Times New Roman" panose="02020603050405020304" pitchFamily="18" charset="0"/>
              </a:rPr>
              <a:t>8</a:t>
            </a:r>
            <a:r>
              <a:rPr lang="ja-JP" altLang="en-US" sz="1600" kern="100" dirty="0">
                <a:solidFill>
                  <a:schemeClr val="tx1"/>
                </a:solidFill>
                <a:ea typeface="メイリオ" panose="020B0604030504040204" pitchFamily="50" charset="-128"/>
                <a:cs typeface="Times New Roman" panose="02020603050405020304" pitchFamily="18" charset="0"/>
              </a:rPr>
              <a:t>月、</a:t>
            </a:r>
            <a:r>
              <a:rPr lang="en-US" altLang="ja-JP" sz="1600" kern="100" dirty="0">
                <a:solidFill>
                  <a:schemeClr val="tx1"/>
                </a:solidFill>
                <a:ea typeface="メイリオ" panose="020B0604030504040204" pitchFamily="50" charset="-128"/>
                <a:cs typeface="Times New Roman" panose="02020603050405020304" pitchFamily="18" charset="0"/>
              </a:rPr>
              <a:t>10</a:t>
            </a:r>
            <a:r>
              <a:rPr lang="ja-JP" altLang="en-US" sz="1600" kern="100" dirty="0">
                <a:solidFill>
                  <a:schemeClr val="tx1"/>
                </a:solidFill>
                <a:ea typeface="メイリオ" panose="020B0604030504040204" pitchFamily="50" charset="-128"/>
                <a:cs typeface="Times New Roman" panose="02020603050405020304" pitchFamily="18" charset="0"/>
              </a:rPr>
              <a:t>月から</a:t>
            </a:r>
            <a:r>
              <a:rPr lang="en-US" altLang="ja-JP" sz="1600" kern="100" dirty="0">
                <a:solidFill>
                  <a:schemeClr val="tx1"/>
                </a:solidFill>
                <a:ea typeface="メイリオ" panose="020B0604030504040204" pitchFamily="50" charset="-128"/>
                <a:cs typeface="Times New Roman" panose="02020603050405020304" pitchFamily="18" charset="0"/>
              </a:rPr>
              <a:t>11</a:t>
            </a:r>
            <a:r>
              <a:rPr lang="ja-JP" altLang="en-US" sz="1600" kern="100" dirty="0">
                <a:solidFill>
                  <a:schemeClr val="tx1"/>
                </a:solidFill>
                <a:ea typeface="メイリオ" panose="020B0604030504040204" pitchFamily="50" charset="-128"/>
                <a:cs typeface="Times New Roman" panose="02020603050405020304" pitchFamily="18" charset="0"/>
              </a:rPr>
              <a:t>月）</a:t>
            </a:r>
          </a:p>
          <a:p>
            <a:r>
              <a:rPr lang="ja-JP" altLang="en-US" sz="1600" kern="100" dirty="0">
                <a:solidFill>
                  <a:schemeClr val="tx1"/>
                </a:solidFill>
                <a:ea typeface="メイリオ" panose="020B0604030504040204" pitchFamily="50" charset="-128"/>
                <a:cs typeface="Times New Roman" panose="02020603050405020304" pitchFamily="18" charset="0"/>
              </a:rPr>
              <a:t>漁　法：</a:t>
            </a:r>
            <a:r>
              <a:rPr lang="ja-JP" altLang="en-US" sz="1600" kern="100" dirty="0">
                <a:solidFill>
                  <a:schemeClr val="tx1"/>
                </a:solidFill>
                <a:ea typeface="メイリオ" panose="020B0604030504040204" pitchFamily="50" charset="-128"/>
                <a:cs typeface="Times New Roman" panose="02020603050405020304" pitchFamily="18" charset="0"/>
                <a:hlinkClick r:id="rId4" action="ppaction://hlinksldjump"/>
              </a:rPr>
              <a:t>刺網</a:t>
            </a:r>
            <a:r>
              <a:rPr lang="ja-JP" altLang="en-US" sz="1600" kern="100" dirty="0">
                <a:solidFill>
                  <a:schemeClr val="tx1"/>
                </a:solidFill>
                <a:ea typeface="メイリオ" panose="020B0604030504040204" pitchFamily="50" charset="-128"/>
                <a:cs typeface="Times New Roman" panose="02020603050405020304" pitchFamily="18" charset="0"/>
              </a:rPr>
              <a:t>、</a:t>
            </a:r>
            <a:r>
              <a:rPr lang="ja-JP" altLang="en-US" sz="1600" kern="100" dirty="0">
                <a:solidFill>
                  <a:schemeClr val="tx1"/>
                </a:solidFill>
                <a:ea typeface="メイリオ" panose="020B0604030504040204" pitchFamily="50" charset="-128"/>
                <a:cs typeface="Times New Roman" panose="02020603050405020304" pitchFamily="18" charset="0"/>
                <a:hlinkClick r:id="rId5" action="ppaction://hlinksldjump"/>
              </a:rPr>
              <a:t>底びき網</a:t>
            </a:r>
            <a:endParaRPr lang="ja-JP" altLang="en-US" sz="1600" kern="100" dirty="0">
              <a:solidFill>
                <a:schemeClr val="tx1"/>
              </a:solidFill>
              <a:ea typeface="メイリオ" panose="020B0604030504040204" pitchFamily="50" charset="-128"/>
              <a:cs typeface="Times New Roman" panose="02020603050405020304" pitchFamily="18" charset="0"/>
            </a:endParaRPr>
          </a:p>
        </p:txBody>
      </p:sp>
      <p:sp>
        <p:nvSpPr>
          <p:cNvPr id="8" name="タイトル 1">
            <a:extLst>
              <a:ext uri="{FF2B5EF4-FFF2-40B4-BE49-F238E27FC236}">
                <a16:creationId xmlns:a16="http://schemas.microsoft.com/office/drawing/2014/main" id="{CA9A372E-F0C1-4973-B262-31F76D18033E}"/>
              </a:ext>
            </a:extLst>
          </p:cNvPr>
          <p:cNvSpPr txBox="1">
            <a:spLocks/>
          </p:cNvSpPr>
          <p:nvPr/>
        </p:nvSpPr>
        <p:spPr>
          <a:xfrm>
            <a:off x="0" y="1028888"/>
            <a:ext cx="9144000" cy="6492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2000"/>
              </a:lnSpc>
            </a:pPr>
            <a:r>
              <a:rPr lang="ja-JP" altLang="en-US" sz="2400" b="1" dirty="0">
                <a:latin typeface="メイリオ" panose="020B0604030504040204" pitchFamily="50" charset="-128"/>
                <a:ea typeface="メイリオ" panose="020B0604030504040204" pitchFamily="50" charset="-128"/>
              </a:rPr>
              <a:t>スズキ</a:t>
            </a:r>
          </a:p>
        </p:txBody>
      </p:sp>
      <p:sp>
        <p:nvSpPr>
          <p:cNvPr id="9" name="タイトル 1">
            <a:extLst>
              <a:ext uri="{FF2B5EF4-FFF2-40B4-BE49-F238E27FC236}">
                <a16:creationId xmlns:a16="http://schemas.microsoft.com/office/drawing/2014/main" id="{2DAC56A3-9E73-4602-901E-78C452454264}"/>
              </a:ext>
            </a:extLst>
          </p:cNvPr>
          <p:cNvSpPr>
            <a:spLocks noGrp="1"/>
          </p:cNvSpPr>
          <p:nvPr>
            <p:ph type="title"/>
          </p:nvPr>
        </p:nvSpPr>
        <p:spPr>
          <a:xfrm>
            <a:off x="3056548" y="346502"/>
            <a:ext cx="4883971" cy="511076"/>
          </a:xfrm>
        </p:spPr>
        <p:txBody>
          <a:bodyPr>
            <a:noAutofit/>
          </a:bodyPr>
          <a:lstStyle/>
          <a:p>
            <a:pPr>
              <a:lnSpc>
                <a:spcPts val="2000"/>
              </a:lnSpc>
            </a:pPr>
            <a:r>
              <a:rPr lang="ja-JP" altLang="en-US" sz="2000" b="1" dirty="0">
                <a:latin typeface="メイリオ" panose="020B0604030504040204" pitchFamily="50" charset="-128"/>
                <a:ea typeface="メイリオ" panose="020B0604030504040204" pitchFamily="50" charset="-128"/>
              </a:rPr>
              <a:t>スズキ</a:t>
            </a:r>
          </a:p>
        </p:txBody>
      </p:sp>
      <p:sp>
        <p:nvSpPr>
          <p:cNvPr id="10" name="テキスト ボックス 9">
            <a:extLst>
              <a:ext uri="{FF2B5EF4-FFF2-40B4-BE49-F238E27FC236}">
                <a16:creationId xmlns:a16="http://schemas.microsoft.com/office/drawing/2014/main" id="{BA47BD14-2559-4F49-9996-12EF86D53A61}"/>
              </a:ext>
            </a:extLst>
          </p:cNvPr>
          <p:cNvSpPr txBox="1"/>
          <p:nvPr/>
        </p:nvSpPr>
        <p:spPr>
          <a:xfrm>
            <a:off x="1417176" y="4974306"/>
            <a:ext cx="868680"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いどう</a:t>
            </a:r>
          </a:p>
        </p:txBody>
      </p:sp>
      <p:pic>
        <p:nvPicPr>
          <p:cNvPr id="3" name="図 2">
            <a:extLst>
              <a:ext uri="{FF2B5EF4-FFF2-40B4-BE49-F238E27FC236}">
                <a16:creationId xmlns:a16="http://schemas.microsoft.com/office/drawing/2014/main" id="{11E28C17-4CF7-458F-9D45-E2275AD715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6008" y="5483506"/>
            <a:ext cx="1223011" cy="942975"/>
          </a:xfrm>
          <a:prstGeom prst="rect">
            <a:avLst/>
          </a:prstGeom>
        </p:spPr>
      </p:pic>
      <p:sp>
        <p:nvSpPr>
          <p:cNvPr id="13" name="テキスト ボックス 12">
            <a:extLst>
              <a:ext uri="{FF2B5EF4-FFF2-40B4-BE49-F238E27FC236}">
                <a16:creationId xmlns:a16="http://schemas.microsoft.com/office/drawing/2014/main" id="{02A4D210-F829-4701-A1CE-B1AE7018FE92}"/>
              </a:ext>
            </a:extLst>
          </p:cNvPr>
          <p:cNvSpPr txBox="1"/>
          <p:nvPr/>
        </p:nvSpPr>
        <p:spPr>
          <a:xfrm>
            <a:off x="3256611" y="4581764"/>
            <a:ext cx="631577"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かこう</a:t>
            </a:r>
          </a:p>
        </p:txBody>
      </p:sp>
      <p:sp>
        <p:nvSpPr>
          <p:cNvPr id="14" name="テキスト ボックス 13">
            <a:extLst>
              <a:ext uri="{FF2B5EF4-FFF2-40B4-BE49-F238E27FC236}">
                <a16:creationId xmlns:a16="http://schemas.microsoft.com/office/drawing/2014/main" id="{3579676F-E0FE-4061-9020-8A8B10620BDC}"/>
              </a:ext>
            </a:extLst>
          </p:cNvPr>
          <p:cNvSpPr txBox="1"/>
          <p:nvPr/>
        </p:nvSpPr>
        <p:spPr>
          <a:xfrm>
            <a:off x="3954815" y="4581764"/>
            <a:ext cx="503771"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く</a:t>
            </a:r>
          </a:p>
        </p:txBody>
      </p:sp>
    </p:spTree>
    <p:extLst>
      <p:ext uri="{BB962C8B-B14F-4D97-AF65-F5344CB8AC3E}">
        <p14:creationId xmlns:p14="http://schemas.microsoft.com/office/powerpoint/2010/main" val="3007050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F012C1DD-D65A-4985-A378-F4EA9104EB7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79" y="0"/>
            <a:ext cx="9138240" cy="6857999"/>
          </a:xfrm>
          <a:prstGeom prst="rect">
            <a:avLst/>
          </a:prstGeom>
        </p:spPr>
      </p:pic>
      <p:sp>
        <p:nvSpPr>
          <p:cNvPr id="5" name="タイトル 1">
            <a:extLst>
              <a:ext uri="{FF2B5EF4-FFF2-40B4-BE49-F238E27FC236}">
                <a16:creationId xmlns:a16="http://schemas.microsoft.com/office/drawing/2014/main" id="{9CE6FCC4-8E58-47B7-8E28-B07704FD9501}"/>
              </a:ext>
            </a:extLst>
          </p:cNvPr>
          <p:cNvSpPr txBox="1">
            <a:spLocks/>
          </p:cNvSpPr>
          <p:nvPr/>
        </p:nvSpPr>
        <p:spPr>
          <a:xfrm>
            <a:off x="3085123" y="73735"/>
            <a:ext cx="4883971" cy="3326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400" b="1" dirty="0">
                <a:latin typeface="メイリオ" panose="020B0604030504040204" pitchFamily="50" charset="-128"/>
                <a:ea typeface="メイリオ" panose="020B0604030504040204" pitchFamily="50" charset="-128"/>
              </a:rPr>
              <a:t>大阪湾お魚図鑑（代表</a:t>
            </a:r>
            <a:r>
              <a:rPr lang="en-US" altLang="ja-JP" sz="1400" b="1" dirty="0">
                <a:latin typeface="メイリオ" panose="020B0604030504040204" pitchFamily="50" charset="-128"/>
                <a:ea typeface="メイリオ" panose="020B0604030504040204" pitchFamily="50" charset="-128"/>
              </a:rPr>
              <a:t>10</a:t>
            </a:r>
            <a:r>
              <a:rPr lang="ja-JP" altLang="en-US" sz="1400" b="1" dirty="0">
                <a:latin typeface="メイリオ" panose="020B0604030504040204" pitchFamily="50" charset="-128"/>
                <a:ea typeface="メイリオ" panose="020B0604030504040204" pitchFamily="50" charset="-128"/>
              </a:rPr>
              <a:t>種）</a:t>
            </a:r>
            <a:endParaRPr lang="ja-JP" altLang="en-US" sz="1800" b="1" dirty="0">
              <a:latin typeface="メイリオ" panose="020B0604030504040204" pitchFamily="50" charset="-128"/>
              <a:ea typeface="メイリオ" panose="020B0604030504040204" pitchFamily="50" charset="-128"/>
            </a:endParaRPr>
          </a:p>
        </p:txBody>
      </p:sp>
      <p:sp>
        <p:nvSpPr>
          <p:cNvPr id="4" name="タイトル 1">
            <a:extLst>
              <a:ext uri="{FF2B5EF4-FFF2-40B4-BE49-F238E27FC236}">
                <a16:creationId xmlns:a16="http://schemas.microsoft.com/office/drawing/2014/main" id="{E440A52A-1FEB-4C32-9612-CECF1070D8C8}"/>
              </a:ext>
            </a:extLst>
          </p:cNvPr>
          <p:cNvSpPr txBox="1">
            <a:spLocks/>
          </p:cNvSpPr>
          <p:nvPr/>
        </p:nvSpPr>
        <p:spPr>
          <a:xfrm>
            <a:off x="0" y="1028888"/>
            <a:ext cx="9144000" cy="6492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2000"/>
              </a:lnSpc>
            </a:pPr>
            <a:r>
              <a:rPr lang="ja-JP" altLang="en-US" sz="2400" b="1" dirty="0">
                <a:latin typeface="メイリオ" panose="020B0604030504040204" pitchFamily="50" charset="-128"/>
                <a:ea typeface="メイリオ" panose="020B0604030504040204" pitchFamily="50" charset="-128"/>
              </a:rPr>
              <a:t>キジハタ</a:t>
            </a:r>
          </a:p>
          <a:p>
            <a:pPr algn="ctr">
              <a:lnSpc>
                <a:spcPts val="2000"/>
              </a:lnSpc>
            </a:pPr>
            <a:r>
              <a:rPr lang="ja-JP" altLang="en-US" sz="1600" b="1" dirty="0">
                <a:latin typeface="メイリオ" panose="020B0604030504040204" pitchFamily="50" charset="-128"/>
                <a:ea typeface="メイリオ" panose="020B0604030504040204" pitchFamily="50" charset="-128"/>
              </a:rPr>
              <a:t>（あこう）</a:t>
            </a:r>
          </a:p>
        </p:txBody>
      </p:sp>
      <p:sp>
        <p:nvSpPr>
          <p:cNvPr id="7" name="テキスト ボックス 6">
            <a:extLst>
              <a:ext uri="{FF2B5EF4-FFF2-40B4-BE49-F238E27FC236}">
                <a16:creationId xmlns:a16="http://schemas.microsoft.com/office/drawing/2014/main" id="{DEDE5703-29C0-4F9C-9570-BB98346940C3}"/>
              </a:ext>
            </a:extLst>
          </p:cNvPr>
          <p:cNvSpPr txBox="1"/>
          <p:nvPr/>
        </p:nvSpPr>
        <p:spPr>
          <a:xfrm>
            <a:off x="1408053" y="4263933"/>
            <a:ext cx="6399509" cy="1219565"/>
          </a:xfrm>
          <a:prstGeom prst="rect">
            <a:avLst/>
          </a:prstGeom>
          <a:noFill/>
        </p:spPr>
        <p:txBody>
          <a:bodyPr wrap="none" rtlCol="0">
            <a:spAutoFit/>
          </a:bodyPr>
          <a:lstStyle/>
          <a:p>
            <a:pPr>
              <a:lnSpc>
                <a:spcPts val="3000"/>
              </a:lnSpc>
            </a:pPr>
            <a:r>
              <a:rPr lang="ja-JP" altLang="en-US" b="1" dirty="0">
                <a:latin typeface="メイリオ" panose="020B0604030504040204" pitchFamily="50" charset="-128"/>
                <a:ea typeface="メイリオ" panose="020B0604030504040204" pitchFamily="50" charset="-128"/>
              </a:rPr>
              <a:t>キジの羽根のような色もよう。全長約</a:t>
            </a:r>
            <a:r>
              <a:rPr lang="en-US" altLang="ja-JP" b="1" dirty="0">
                <a:latin typeface="メイリオ" panose="020B0604030504040204" pitchFamily="50" charset="-128"/>
                <a:ea typeface="メイリオ" panose="020B0604030504040204" pitchFamily="50" charset="-128"/>
              </a:rPr>
              <a:t>50cm</a:t>
            </a:r>
            <a:r>
              <a:rPr lang="ja-JP" altLang="en-US" b="1" dirty="0">
                <a:latin typeface="メイリオ" panose="020B0604030504040204" pitchFamily="50" charset="-128"/>
                <a:ea typeface="メイリオ" panose="020B0604030504040204" pitchFamily="50" charset="-128"/>
              </a:rPr>
              <a:t>にもなります。</a:t>
            </a:r>
          </a:p>
          <a:p>
            <a:pPr>
              <a:lnSpc>
                <a:spcPts val="3000"/>
              </a:lnSpc>
            </a:pPr>
            <a:r>
              <a:rPr lang="ja-JP" altLang="en-US" b="1" dirty="0">
                <a:latin typeface="メイリオ" panose="020B0604030504040204" pitchFamily="50" charset="-128"/>
                <a:ea typeface="メイリオ" panose="020B0604030504040204" pitchFamily="50" charset="-128"/>
              </a:rPr>
              <a:t>関西で</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あこう</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とよばれる夏の高級魚。まぼろしの魚と</a:t>
            </a:r>
            <a:endParaRPr lang="en-US" altLang="ja-JP" b="1" dirty="0">
              <a:latin typeface="メイリオ" panose="020B0604030504040204" pitchFamily="50" charset="-128"/>
              <a:ea typeface="メイリオ" panose="020B0604030504040204" pitchFamily="50" charset="-128"/>
            </a:endParaRPr>
          </a:p>
          <a:p>
            <a:pPr>
              <a:lnSpc>
                <a:spcPts val="3000"/>
              </a:lnSpc>
            </a:pPr>
            <a:r>
              <a:rPr lang="ja-JP" altLang="en-US" b="1" dirty="0">
                <a:latin typeface="メイリオ" panose="020B0604030504040204" pitchFamily="50" charset="-128"/>
                <a:ea typeface="メイリオ" panose="020B0604030504040204" pitchFamily="50" charset="-128"/>
              </a:rPr>
              <a:t>言われたが、稚魚を放流し最近数が増えています。</a:t>
            </a:r>
          </a:p>
        </p:txBody>
      </p:sp>
      <p:sp>
        <p:nvSpPr>
          <p:cNvPr id="8" name="正方形/長方形 7">
            <a:extLst>
              <a:ext uri="{FF2B5EF4-FFF2-40B4-BE49-F238E27FC236}">
                <a16:creationId xmlns:a16="http://schemas.microsoft.com/office/drawing/2014/main" id="{45E46D05-6930-4297-BC30-09B1F81D20A3}"/>
              </a:ext>
            </a:extLst>
          </p:cNvPr>
          <p:cNvSpPr/>
          <p:nvPr/>
        </p:nvSpPr>
        <p:spPr>
          <a:xfrm>
            <a:off x="1408054" y="5721045"/>
            <a:ext cx="5307093" cy="62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600" kern="100" dirty="0">
                <a:solidFill>
                  <a:srgbClr val="000000"/>
                </a:solidFill>
                <a:ea typeface="メイリオ" panose="020B0604030504040204" pitchFamily="50" charset="-128"/>
                <a:cs typeface="Times New Roman" panose="02020603050405020304" pitchFamily="18" charset="0"/>
              </a:rPr>
              <a:t>食べ方：</a:t>
            </a:r>
            <a:r>
              <a:rPr lang="ja-JP" altLang="en-US" sz="1600" kern="100" dirty="0">
                <a:solidFill>
                  <a:schemeClr val="tx1"/>
                </a:solidFill>
                <a:ea typeface="メイリオ" panose="020B0604030504040204" pitchFamily="50" charset="-128"/>
                <a:cs typeface="Times New Roman" panose="02020603050405020304" pitchFamily="18" charset="0"/>
              </a:rPr>
              <a:t>すがたづくり、すいもの、むしもの、鍋もの</a:t>
            </a:r>
          </a:p>
          <a:p>
            <a:r>
              <a:rPr lang="ja-JP" altLang="en-US" sz="1600" kern="100" dirty="0">
                <a:solidFill>
                  <a:srgbClr val="000000"/>
                </a:solidFill>
                <a:ea typeface="メイリオ" panose="020B0604030504040204" pitchFamily="50" charset="-128"/>
                <a:cs typeface="Times New Roman" panose="02020603050405020304" pitchFamily="18" charset="0"/>
              </a:rPr>
              <a:t>　旬　： 夏（７月から８月ごろ）</a:t>
            </a:r>
          </a:p>
          <a:p>
            <a:r>
              <a:rPr lang="ja-JP" altLang="en-US" sz="1600" kern="100" dirty="0">
                <a:solidFill>
                  <a:srgbClr val="000000"/>
                </a:solidFill>
                <a:ea typeface="メイリオ" panose="020B0604030504040204" pitchFamily="50" charset="-128"/>
                <a:cs typeface="Times New Roman" panose="02020603050405020304" pitchFamily="18" charset="0"/>
              </a:rPr>
              <a:t>漁　法：</a:t>
            </a:r>
            <a:r>
              <a:rPr lang="ja-JP" altLang="en-US" sz="1600" kern="100" dirty="0">
                <a:solidFill>
                  <a:srgbClr val="000000"/>
                </a:solidFill>
                <a:ea typeface="メイリオ" panose="020B0604030504040204" pitchFamily="50" charset="-128"/>
                <a:cs typeface="Times New Roman" panose="02020603050405020304" pitchFamily="18" charset="0"/>
                <a:hlinkClick r:id="rId4" action="ppaction://hlinksldjump"/>
              </a:rPr>
              <a:t>刺網</a:t>
            </a:r>
            <a:r>
              <a:rPr lang="ja-JP" altLang="en-US" sz="1600" kern="100" dirty="0">
                <a:solidFill>
                  <a:srgbClr val="000000"/>
                </a:solidFill>
                <a:ea typeface="メイリオ" panose="020B0604030504040204" pitchFamily="50" charset="-128"/>
                <a:cs typeface="Times New Roman" panose="02020603050405020304" pitchFamily="18" charset="0"/>
              </a:rPr>
              <a:t>、魚かご</a:t>
            </a:r>
          </a:p>
        </p:txBody>
      </p:sp>
      <p:sp>
        <p:nvSpPr>
          <p:cNvPr id="9" name="タイトル 1">
            <a:extLst>
              <a:ext uri="{FF2B5EF4-FFF2-40B4-BE49-F238E27FC236}">
                <a16:creationId xmlns:a16="http://schemas.microsoft.com/office/drawing/2014/main" id="{A429BBC0-4F47-4994-B96F-C1B25E8DF600}"/>
              </a:ext>
            </a:extLst>
          </p:cNvPr>
          <p:cNvSpPr>
            <a:spLocks noGrp="1"/>
          </p:cNvSpPr>
          <p:nvPr>
            <p:ph type="title"/>
          </p:nvPr>
        </p:nvSpPr>
        <p:spPr>
          <a:xfrm>
            <a:off x="3056548" y="346502"/>
            <a:ext cx="4883971" cy="511076"/>
          </a:xfrm>
        </p:spPr>
        <p:txBody>
          <a:bodyPr>
            <a:noAutofit/>
          </a:bodyPr>
          <a:lstStyle/>
          <a:p>
            <a:pPr>
              <a:lnSpc>
                <a:spcPts val="2000"/>
              </a:lnSpc>
            </a:pPr>
            <a:r>
              <a:rPr lang="ja-JP" altLang="en-US" sz="2000" b="1" dirty="0">
                <a:latin typeface="メイリオ" panose="020B0604030504040204" pitchFamily="50" charset="-128"/>
                <a:ea typeface="メイリオ" panose="020B0604030504040204" pitchFamily="50" charset="-128"/>
              </a:rPr>
              <a:t>キジハタ（あこう）</a:t>
            </a:r>
          </a:p>
        </p:txBody>
      </p:sp>
      <p:sp>
        <p:nvSpPr>
          <p:cNvPr id="10" name="テキスト ボックス 9">
            <a:extLst>
              <a:ext uri="{FF2B5EF4-FFF2-40B4-BE49-F238E27FC236}">
                <a16:creationId xmlns:a16="http://schemas.microsoft.com/office/drawing/2014/main" id="{67AFFA1F-53A2-41A0-BB75-A6CE743FBB58}"/>
              </a:ext>
            </a:extLst>
          </p:cNvPr>
          <p:cNvSpPr txBox="1"/>
          <p:nvPr/>
        </p:nvSpPr>
        <p:spPr>
          <a:xfrm>
            <a:off x="2799990" y="4972755"/>
            <a:ext cx="570279"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ちぎょ</a:t>
            </a:r>
          </a:p>
        </p:txBody>
      </p:sp>
      <p:pic>
        <p:nvPicPr>
          <p:cNvPr id="3" name="図 2">
            <a:extLst>
              <a:ext uri="{FF2B5EF4-FFF2-40B4-BE49-F238E27FC236}">
                <a16:creationId xmlns:a16="http://schemas.microsoft.com/office/drawing/2014/main" id="{9A00EACF-B1CF-4EDE-9DDE-37706A9BE9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2972" y="5483506"/>
            <a:ext cx="1223011" cy="942975"/>
          </a:xfrm>
          <a:prstGeom prst="rect">
            <a:avLst/>
          </a:prstGeom>
        </p:spPr>
      </p:pic>
      <p:sp>
        <p:nvSpPr>
          <p:cNvPr id="12" name="テキスト ボックス 11">
            <a:extLst>
              <a:ext uri="{FF2B5EF4-FFF2-40B4-BE49-F238E27FC236}">
                <a16:creationId xmlns:a16="http://schemas.microsoft.com/office/drawing/2014/main" id="{EEA1F79E-C8C6-438F-B59A-C082DEA400FE}"/>
              </a:ext>
            </a:extLst>
          </p:cNvPr>
          <p:cNvSpPr txBox="1"/>
          <p:nvPr/>
        </p:nvSpPr>
        <p:spPr>
          <a:xfrm>
            <a:off x="5128519" y="4962546"/>
            <a:ext cx="492559"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ふ</a:t>
            </a:r>
          </a:p>
        </p:txBody>
      </p:sp>
    </p:spTree>
    <p:extLst>
      <p:ext uri="{BB962C8B-B14F-4D97-AF65-F5344CB8AC3E}">
        <p14:creationId xmlns:p14="http://schemas.microsoft.com/office/powerpoint/2010/main" val="2145601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DB9B541-EFF6-42A1-964C-40FAC58BA09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5" y="0"/>
            <a:ext cx="9143570" cy="6861999"/>
          </a:xfrm>
          <a:prstGeom prst="rect">
            <a:avLst/>
          </a:prstGeom>
        </p:spPr>
      </p:pic>
      <p:sp>
        <p:nvSpPr>
          <p:cNvPr id="4" name="四角形: 角を丸くする 3">
            <a:extLst>
              <a:ext uri="{FF2B5EF4-FFF2-40B4-BE49-F238E27FC236}">
                <a16:creationId xmlns:a16="http://schemas.microsoft.com/office/drawing/2014/main" id="{FEF2DE0C-3A64-4D09-B314-A04259623CBA}"/>
              </a:ext>
            </a:extLst>
          </p:cNvPr>
          <p:cNvSpPr/>
          <p:nvPr/>
        </p:nvSpPr>
        <p:spPr>
          <a:xfrm>
            <a:off x="5624012" y="5029666"/>
            <a:ext cx="2161208" cy="14034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63AA84AF-67E2-4B81-9EB8-63513471618E}"/>
              </a:ext>
            </a:extLst>
          </p:cNvPr>
          <p:cNvSpPr/>
          <p:nvPr/>
        </p:nvSpPr>
        <p:spPr>
          <a:xfrm>
            <a:off x="5776713" y="5181622"/>
            <a:ext cx="1914680" cy="1123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2800"/>
              </a:lnSpc>
            </a:pPr>
            <a:r>
              <a:rPr lang="ja-JP" altLang="en-US" sz="1600" kern="100" dirty="0">
                <a:solidFill>
                  <a:srgbClr val="000000"/>
                </a:solidFill>
                <a:ea typeface="メイリオ" panose="020B0604030504040204" pitchFamily="50" charset="-128"/>
                <a:cs typeface="Times New Roman" panose="02020603050405020304" pitchFamily="18" charset="0"/>
              </a:rPr>
              <a:t>大阪湾の特徴的な</a:t>
            </a:r>
          </a:p>
          <a:p>
            <a:pPr>
              <a:lnSpc>
                <a:spcPts val="2800"/>
              </a:lnSpc>
            </a:pPr>
            <a:r>
              <a:rPr lang="ja-JP" altLang="en-US" sz="1600" kern="100" dirty="0">
                <a:solidFill>
                  <a:srgbClr val="000000"/>
                </a:solidFill>
                <a:ea typeface="メイリオ" panose="020B0604030504040204" pitchFamily="50" charset="-128"/>
                <a:cs typeface="Times New Roman" panose="02020603050405020304" pitchFamily="18" charset="0"/>
              </a:rPr>
              <a:t>９つの環境にすむ</a:t>
            </a:r>
          </a:p>
          <a:p>
            <a:pPr>
              <a:lnSpc>
                <a:spcPts val="2800"/>
              </a:lnSpc>
            </a:pPr>
            <a:r>
              <a:rPr lang="ja-JP" altLang="en-US" sz="1600" kern="100" dirty="0">
                <a:solidFill>
                  <a:srgbClr val="000000"/>
                </a:solidFill>
                <a:ea typeface="メイリオ" panose="020B0604030504040204" pitchFamily="50" charset="-128"/>
                <a:cs typeface="Times New Roman" panose="02020603050405020304" pitchFamily="18" charset="0"/>
              </a:rPr>
              <a:t>お魚を紹介。</a:t>
            </a:r>
          </a:p>
        </p:txBody>
      </p:sp>
      <p:sp>
        <p:nvSpPr>
          <p:cNvPr id="8" name="正方形/長方形 7">
            <a:extLst>
              <a:ext uri="{FF2B5EF4-FFF2-40B4-BE49-F238E27FC236}">
                <a16:creationId xmlns:a16="http://schemas.microsoft.com/office/drawing/2014/main" id="{C160A518-2141-4080-87D8-F46593004CA7}"/>
              </a:ext>
            </a:extLst>
          </p:cNvPr>
          <p:cNvSpPr/>
          <p:nvPr/>
        </p:nvSpPr>
        <p:spPr>
          <a:xfrm>
            <a:off x="5790493" y="2027764"/>
            <a:ext cx="1043188"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2400"/>
              </a:lnSpc>
            </a:pPr>
            <a:r>
              <a:rPr lang="ja-JP" altLang="en-US" sz="1600" b="1" kern="100" dirty="0">
                <a:solidFill>
                  <a:srgbClr val="000000"/>
                </a:solidFill>
                <a:ea typeface="メイリオ" panose="020B0604030504040204" pitchFamily="50" charset="-128"/>
                <a:cs typeface="Times New Roman" panose="02020603050405020304" pitchFamily="18" charset="0"/>
              </a:rPr>
              <a:t>淀川河口</a:t>
            </a:r>
          </a:p>
        </p:txBody>
      </p:sp>
      <p:sp>
        <p:nvSpPr>
          <p:cNvPr id="9" name="正方形/長方形 8">
            <a:extLst>
              <a:ext uri="{FF2B5EF4-FFF2-40B4-BE49-F238E27FC236}">
                <a16:creationId xmlns:a16="http://schemas.microsoft.com/office/drawing/2014/main" id="{6D54B33A-30CB-493B-9A4A-3AAFBADB8D86}"/>
              </a:ext>
            </a:extLst>
          </p:cNvPr>
          <p:cNvSpPr/>
          <p:nvPr/>
        </p:nvSpPr>
        <p:spPr>
          <a:xfrm>
            <a:off x="5564161" y="2932850"/>
            <a:ext cx="862212"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2400"/>
              </a:lnSpc>
            </a:pPr>
            <a:r>
              <a:rPr lang="ja-JP" altLang="en-US" sz="1600" b="1" kern="100" dirty="0">
                <a:solidFill>
                  <a:srgbClr val="000000"/>
                </a:solidFill>
                <a:ea typeface="メイリオ" panose="020B0604030504040204" pitchFamily="50" charset="-128"/>
                <a:cs typeface="Times New Roman" panose="02020603050405020304" pitchFamily="18" charset="0"/>
              </a:rPr>
              <a:t>汽水～</a:t>
            </a:r>
            <a:endParaRPr lang="en-US" altLang="ja-JP" sz="1600" b="1" kern="100" dirty="0">
              <a:solidFill>
                <a:srgbClr val="000000"/>
              </a:solidFill>
              <a:ea typeface="メイリオ" panose="020B0604030504040204" pitchFamily="50" charset="-128"/>
              <a:cs typeface="Times New Roman" panose="02020603050405020304" pitchFamily="18" charset="0"/>
            </a:endParaRPr>
          </a:p>
          <a:p>
            <a:pPr>
              <a:lnSpc>
                <a:spcPts val="2400"/>
              </a:lnSpc>
            </a:pPr>
            <a:r>
              <a:rPr lang="ja-JP" altLang="en-US" sz="1600" b="1" kern="100" dirty="0">
                <a:solidFill>
                  <a:srgbClr val="000000"/>
                </a:solidFill>
                <a:ea typeface="メイリオ" panose="020B0604030504040204" pitchFamily="50" charset="-128"/>
                <a:cs typeface="Times New Roman" panose="02020603050405020304" pitchFamily="18" charset="0"/>
              </a:rPr>
              <a:t>沿岸域</a:t>
            </a:r>
          </a:p>
        </p:txBody>
      </p:sp>
      <p:sp>
        <p:nvSpPr>
          <p:cNvPr id="10" name="正方形/長方形 9">
            <a:extLst>
              <a:ext uri="{FF2B5EF4-FFF2-40B4-BE49-F238E27FC236}">
                <a16:creationId xmlns:a16="http://schemas.microsoft.com/office/drawing/2014/main" id="{31EBBC08-C72D-4B0B-B60E-DFF4ADBD2646}"/>
              </a:ext>
            </a:extLst>
          </p:cNvPr>
          <p:cNvSpPr/>
          <p:nvPr/>
        </p:nvSpPr>
        <p:spPr>
          <a:xfrm>
            <a:off x="4180431" y="2418767"/>
            <a:ext cx="1109863" cy="628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b="1" kern="100" dirty="0">
                <a:solidFill>
                  <a:srgbClr val="000000"/>
                </a:solidFill>
                <a:ea typeface="メイリオ" panose="020B0604030504040204" pitchFamily="50" charset="-128"/>
                <a:cs typeface="Times New Roman" panose="02020603050405020304" pitchFamily="18" charset="0"/>
              </a:rPr>
              <a:t>湾奥部</a:t>
            </a:r>
            <a:endParaRPr lang="en-US" altLang="ja-JP" sz="1600" b="1" kern="100" dirty="0">
              <a:solidFill>
                <a:srgbClr val="000000"/>
              </a:solidFill>
              <a:ea typeface="メイリオ" panose="020B0604030504040204" pitchFamily="50" charset="-128"/>
              <a:cs typeface="Times New Roman" panose="02020603050405020304" pitchFamily="18" charset="0"/>
            </a:endParaRPr>
          </a:p>
          <a:p>
            <a:pPr algn="ctr">
              <a:lnSpc>
                <a:spcPts val="2400"/>
              </a:lnSpc>
            </a:pPr>
            <a:r>
              <a:rPr lang="ja-JP" altLang="en-US" sz="1600" b="1" kern="100" dirty="0">
                <a:solidFill>
                  <a:srgbClr val="000000"/>
                </a:solidFill>
                <a:ea typeface="メイリオ" panose="020B0604030504040204" pitchFamily="50" charset="-128"/>
                <a:cs typeface="Times New Roman" panose="02020603050405020304" pitchFamily="18" charset="0"/>
              </a:rPr>
              <a:t>（表層）</a:t>
            </a:r>
          </a:p>
        </p:txBody>
      </p:sp>
      <p:sp>
        <p:nvSpPr>
          <p:cNvPr id="11" name="正方形/長方形 10">
            <a:extLst>
              <a:ext uri="{FF2B5EF4-FFF2-40B4-BE49-F238E27FC236}">
                <a16:creationId xmlns:a16="http://schemas.microsoft.com/office/drawing/2014/main" id="{8A92E32A-4338-4355-B11D-A90E19EED6FC}"/>
              </a:ext>
            </a:extLst>
          </p:cNvPr>
          <p:cNvSpPr/>
          <p:nvPr/>
        </p:nvSpPr>
        <p:spPr>
          <a:xfrm>
            <a:off x="2975869" y="3358741"/>
            <a:ext cx="1109863" cy="628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b="1" kern="100" dirty="0">
                <a:solidFill>
                  <a:srgbClr val="000000"/>
                </a:solidFill>
                <a:ea typeface="メイリオ" panose="020B0604030504040204" pitchFamily="50" charset="-128"/>
                <a:cs typeface="Times New Roman" panose="02020603050405020304" pitchFamily="18" charset="0"/>
              </a:rPr>
              <a:t>湾中南部</a:t>
            </a:r>
            <a:endParaRPr lang="en-US" altLang="ja-JP" sz="1600" b="1" kern="100" dirty="0">
              <a:solidFill>
                <a:srgbClr val="000000"/>
              </a:solidFill>
              <a:ea typeface="メイリオ" panose="020B0604030504040204" pitchFamily="50" charset="-128"/>
              <a:cs typeface="Times New Roman" panose="02020603050405020304" pitchFamily="18" charset="0"/>
            </a:endParaRPr>
          </a:p>
          <a:p>
            <a:pPr algn="ctr">
              <a:lnSpc>
                <a:spcPts val="2400"/>
              </a:lnSpc>
            </a:pPr>
            <a:r>
              <a:rPr lang="ja-JP" altLang="en-US" sz="1600" b="1" kern="100" dirty="0">
                <a:solidFill>
                  <a:srgbClr val="000000"/>
                </a:solidFill>
                <a:ea typeface="メイリオ" panose="020B0604030504040204" pitchFamily="50" charset="-128"/>
                <a:cs typeface="Times New Roman" panose="02020603050405020304" pitchFamily="18" charset="0"/>
              </a:rPr>
              <a:t>（表層）</a:t>
            </a:r>
          </a:p>
        </p:txBody>
      </p:sp>
      <p:sp>
        <p:nvSpPr>
          <p:cNvPr id="12" name="正方形/長方形 11">
            <a:extLst>
              <a:ext uri="{FF2B5EF4-FFF2-40B4-BE49-F238E27FC236}">
                <a16:creationId xmlns:a16="http://schemas.microsoft.com/office/drawing/2014/main" id="{763F3EA8-586F-4149-904B-4BCE9CB1539C}"/>
              </a:ext>
            </a:extLst>
          </p:cNvPr>
          <p:cNvSpPr/>
          <p:nvPr/>
        </p:nvSpPr>
        <p:spPr>
          <a:xfrm>
            <a:off x="2420938" y="4401015"/>
            <a:ext cx="1109863" cy="628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b="1" kern="100" dirty="0">
                <a:solidFill>
                  <a:srgbClr val="000000"/>
                </a:solidFill>
                <a:ea typeface="メイリオ" panose="020B0604030504040204" pitchFamily="50" charset="-128"/>
                <a:cs typeface="Times New Roman" panose="02020603050405020304" pitchFamily="18" charset="0"/>
              </a:rPr>
              <a:t>湾中南部</a:t>
            </a:r>
            <a:endParaRPr lang="en-US" altLang="ja-JP" sz="1600" b="1" kern="100" dirty="0">
              <a:solidFill>
                <a:srgbClr val="000000"/>
              </a:solidFill>
              <a:ea typeface="メイリオ" panose="020B0604030504040204" pitchFamily="50" charset="-128"/>
              <a:cs typeface="Times New Roman" panose="02020603050405020304" pitchFamily="18" charset="0"/>
            </a:endParaRPr>
          </a:p>
          <a:p>
            <a:pPr algn="ctr">
              <a:lnSpc>
                <a:spcPts val="2400"/>
              </a:lnSpc>
            </a:pPr>
            <a:r>
              <a:rPr lang="ja-JP" altLang="en-US" sz="1600" b="1" kern="100" dirty="0">
                <a:solidFill>
                  <a:srgbClr val="000000"/>
                </a:solidFill>
                <a:ea typeface="メイリオ" panose="020B0604030504040204" pitchFamily="50" charset="-128"/>
                <a:cs typeface="Times New Roman" panose="02020603050405020304" pitchFamily="18" charset="0"/>
              </a:rPr>
              <a:t>（底層）</a:t>
            </a:r>
          </a:p>
        </p:txBody>
      </p:sp>
      <p:sp>
        <p:nvSpPr>
          <p:cNvPr id="13" name="正方形/長方形 12">
            <a:extLst>
              <a:ext uri="{FF2B5EF4-FFF2-40B4-BE49-F238E27FC236}">
                <a16:creationId xmlns:a16="http://schemas.microsoft.com/office/drawing/2014/main" id="{5F5EC7F1-E787-411B-B4C6-FAF0200ACA73}"/>
              </a:ext>
            </a:extLst>
          </p:cNvPr>
          <p:cNvSpPr/>
          <p:nvPr/>
        </p:nvSpPr>
        <p:spPr>
          <a:xfrm>
            <a:off x="4244376" y="3772364"/>
            <a:ext cx="1109863" cy="628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b="1" kern="100" dirty="0">
                <a:solidFill>
                  <a:srgbClr val="000000"/>
                </a:solidFill>
                <a:ea typeface="メイリオ" panose="020B0604030504040204" pitchFamily="50" charset="-128"/>
                <a:cs typeface="Times New Roman" panose="02020603050405020304" pitchFamily="18" charset="0"/>
              </a:rPr>
              <a:t>泥底</a:t>
            </a:r>
          </a:p>
        </p:txBody>
      </p:sp>
      <p:sp>
        <p:nvSpPr>
          <p:cNvPr id="14" name="正方形/長方形 13">
            <a:extLst>
              <a:ext uri="{FF2B5EF4-FFF2-40B4-BE49-F238E27FC236}">
                <a16:creationId xmlns:a16="http://schemas.microsoft.com/office/drawing/2014/main" id="{EC595809-DC0E-4081-9A92-1DC154C99DFB}"/>
              </a:ext>
            </a:extLst>
          </p:cNvPr>
          <p:cNvSpPr/>
          <p:nvPr/>
        </p:nvSpPr>
        <p:spPr>
          <a:xfrm>
            <a:off x="4347978" y="4565426"/>
            <a:ext cx="1109863" cy="628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b="1" kern="100" dirty="0">
                <a:solidFill>
                  <a:srgbClr val="000000"/>
                </a:solidFill>
                <a:ea typeface="メイリオ" panose="020B0604030504040204" pitchFamily="50" charset="-128"/>
                <a:cs typeface="Times New Roman" panose="02020603050405020304" pitchFamily="18" charset="0"/>
              </a:rPr>
              <a:t>砂底</a:t>
            </a:r>
          </a:p>
        </p:txBody>
      </p:sp>
      <p:sp>
        <p:nvSpPr>
          <p:cNvPr id="15" name="正方形/長方形 14">
            <a:extLst>
              <a:ext uri="{FF2B5EF4-FFF2-40B4-BE49-F238E27FC236}">
                <a16:creationId xmlns:a16="http://schemas.microsoft.com/office/drawing/2014/main" id="{AB5FC871-EA56-408C-BD3F-A1A398860B93}"/>
              </a:ext>
            </a:extLst>
          </p:cNvPr>
          <p:cNvSpPr/>
          <p:nvPr/>
        </p:nvSpPr>
        <p:spPr>
          <a:xfrm>
            <a:off x="3530801" y="5194077"/>
            <a:ext cx="1109863" cy="628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b="1" kern="100" dirty="0">
                <a:solidFill>
                  <a:srgbClr val="000000"/>
                </a:solidFill>
                <a:ea typeface="メイリオ" panose="020B0604030504040204" pitchFamily="50" charset="-128"/>
                <a:cs typeface="Times New Roman" panose="02020603050405020304" pitchFamily="18" charset="0"/>
              </a:rPr>
              <a:t>養殖場</a:t>
            </a:r>
          </a:p>
        </p:txBody>
      </p:sp>
      <p:sp>
        <p:nvSpPr>
          <p:cNvPr id="16" name="正方形/長方形 15">
            <a:extLst>
              <a:ext uri="{FF2B5EF4-FFF2-40B4-BE49-F238E27FC236}">
                <a16:creationId xmlns:a16="http://schemas.microsoft.com/office/drawing/2014/main" id="{8C6719B2-4860-4E03-BFE1-859F32498D6C}"/>
              </a:ext>
            </a:extLst>
          </p:cNvPr>
          <p:cNvSpPr/>
          <p:nvPr/>
        </p:nvSpPr>
        <p:spPr>
          <a:xfrm>
            <a:off x="2006375" y="5443289"/>
            <a:ext cx="1109863" cy="628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b="1" kern="100" dirty="0">
                <a:solidFill>
                  <a:srgbClr val="000000"/>
                </a:solidFill>
                <a:ea typeface="メイリオ" panose="020B0604030504040204" pitchFamily="50" charset="-128"/>
                <a:cs typeface="Times New Roman" panose="02020603050405020304" pitchFamily="18" charset="0"/>
              </a:rPr>
              <a:t>岩礁</a:t>
            </a:r>
          </a:p>
        </p:txBody>
      </p:sp>
      <p:sp>
        <p:nvSpPr>
          <p:cNvPr id="17" name="タイトル 1">
            <a:extLst>
              <a:ext uri="{FF2B5EF4-FFF2-40B4-BE49-F238E27FC236}">
                <a16:creationId xmlns:a16="http://schemas.microsoft.com/office/drawing/2014/main" id="{763EE8B8-FB20-4E0A-B789-CEAA76BC5235}"/>
              </a:ext>
            </a:extLst>
          </p:cNvPr>
          <p:cNvSpPr>
            <a:spLocks noGrp="1"/>
          </p:cNvSpPr>
          <p:nvPr>
            <p:ph type="title"/>
          </p:nvPr>
        </p:nvSpPr>
        <p:spPr>
          <a:xfrm>
            <a:off x="3015856" y="79482"/>
            <a:ext cx="4883971" cy="511076"/>
          </a:xfrm>
        </p:spPr>
        <p:txBody>
          <a:bodyPr>
            <a:noAutofit/>
          </a:bodyPr>
          <a:lstStyle/>
          <a:p>
            <a:pPr algn="l">
              <a:lnSpc>
                <a:spcPct val="100000"/>
              </a:lnSpc>
            </a:pPr>
            <a:r>
              <a:rPr lang="ja-JP" altLang="en-US" sz="2000" b="1" dirty="0">
                <a:latin typeface="メイリオ" panose="020B0604030504040204" pitchFamily="50" charset="-128"/>
                <a:ea typeface="メイリオ" panose="020B0604030504040204" pitchFamily="50" charset="-128"/>
              </a:rPr>
              <a:t>大阪湾お魚エリアマップ</a:t>
            </a:r>
          </a:p>
        </p:txBody>
      </p:sp>
      <p:sp>
        <p:nvSpPr>
          <p:cNvPr id="18" name="テキスト ボックス 17">
            <a:extLst>
              <a:ext uri="{FF2B5EF4-FFF2-40B4-BE49-F238E27FC236}">
                <a16:creationId xmlns:a16="http://schemas.microsoft.com/office/drawing/2014/main" id="{D44199AA-742F-46B2-A25E-97C7742A2BCB}"/>
              </a:ext>
            </a:extLst>
          </p:cNvPr>
          <p:cNvSpPr txBox="1"/>
          <p:nvPr/>
        </p:nvSpPr>
        <p:spPr>
          <a:xfrm>
            <a:off x="6529055" y="5129071"/>
            <a:ext cx="1200465"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とくちょうてき</a:t>
            </a:r>
          </a:p>
        </p:txBody>
      </p:sp>
      <p:sp>
        <p:nvSpPr>
          <p:cNvPr id="19" name="テキスト ボックス 18">
            <a:extLst>
              <a:ext uri="{FF2B5EF4-FFF2-40B4-BE49-F238E27FC236}">
                <a16:creationId xmlns:a16="http://schemas.microsoft.com/office/drawing/2014/main" id="{3568FFFB-F836-4ED0-B541-2CB6DF799119}"/>
              </a:ext>
            </a:extLst>
          </p:cNvPr>
          <p:cNvSpPr txBox="1"/>
          <p:nvPr/>
        </p:nvSpPr>
        <p:spPr>
          <a:xfrm>
            <a:off x="6312087" y="5508403"/>
            <a:ext cx="1057995"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かんきょう</a:t>
            </a:r>
          </a:p>
        </p:txBody>
      </p:sp>
    </p:spTree>
    <p:extLst>
      <p:ext uri="{BB962C8B-B14F-4D97-AF65-F5344CB8AC3E}">
        <p14:creationId xmlns:p14="http://schemas.microsoft.com/office/powerpoint/2010/main" val="3443759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48E67273-EE2E-451F-9FF8-A5877314A8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6" y="-33894"/>
            <a:ext cx="9183404" cy="6891893"/>
          </a:xfrm>
          <a:prstGeom prst="rect">
            <a:avLst/>
          </a:prstGeom>
        </p:spPr>
      </p:pic>
      <p:sp>
        <p:nvSpPr>
          <p:cNvPr id="2" name="テキスト ボックス 1">
            <a:extLst>
              <a:ext uri="{FF2B5EF4-FFF2-40B4-BE49-F238E27FC236}">
                <a16:creationId xmlns:a16="http://schemas.microsoft.com/office/drawing/2014/main" id="{B9C7C920-FC58-43C9-880D-BB1FCE52BB3B}"/>
              </a:ext>
            </a:extLst>
          </p:cNvPr>
          <p:cNvSpPr txBox="1"/>
          <p:nvPr/>
        </p:nvSpPr>
        <p:spPr>
          <a:xfrm>
            <a:off x="1863571" y="1892196"/>
            <a:ext cx="5416868" cy="3502882"/>
          </a:xfrm>
          <a:prstGeom prst="rect">
            <a:avLst/>
          </a:prstGeom>
          <a:noFill/>
        </p:spPr>
        <p:txBody>
          <a:bodyPr wrap="none" rtlCol="0">
            <a:spAutoFit/>
          </a:bodyPr>
          <a:lstStyle/>
          <a:p>
            <a:pPr algn="ctr">
              <a:lnSpc>
                <a:spcPts val="4500"/>
              </a:lnSpc>
            </a:pPr>
            <a:r>
              <a:rPr lang="ja-JP" altLang="en-US" sz="2400" dirty="0">
                <a:latin typeface="メイリオ" panose="020B0604030504040204" pitchFamily="50" charset="-128"/>
                <a:ea typeface="メイリオ" panose="020B0604030504040204" pitchFamily="50" charset="-128"/>
              </a:rPr>
              <a:t>大阪湾はどんな海？</a:t>
            </a:r>
            <a:endParaRPr lang="en-US" altLang="ja-JP" sz="2400" dirty="0">
              <a:latin typeface="メイリオ" panose="020B0604030504040204" pitchFamily="50" charset="-128"/>
              <a:ea typeface="メイリオ" panose="020B0604030504040204" pitchFamily="50" charset="-128"/>
            </a:endParaRPr>
          </a:p>
          <a:p>
            <a:pPr algn="ctr">
              <a:lnSpc>
                <a:spcPts val="4500"/>
              </a:lnSpc>
            </a:pPr>
            <a:r>
              <a:rPr lang="ja-JP" altLang="en-US" sz="2400" dirty="0">
                <a:latin typeface="メイリオ" panose="020B0604030504040204" pitchFamily="50" charset="-128"/>
                <a:ea typeface="メイリオ" panose="020B0604030504040204" pitchFamily="50" charset="-128"/>
              </a:rPr>
              <a:t>どんな魚がいるの？</a:t>
            </a:r>
          </a:p>
          <a:p>
            <a:pPr algn="ctr">
              <a:lnSpc>
                <a:spcPts val="4500"/>
              </a:lnSpc>
            </a:pPr>
            <a:r>
              <a:rPr lang="ja-JP" altLang="en-US" sz="2400" dirty="0">
                <a:latin typeface="メイリオ" panose="020B0604030504040204" pitchFamily="50" charset="-128"/>
                <a:ea typeface="メイリオ" panose="020B0604030504040204" pitchFamily="50" charset="-128"/>
              </a:rPr>
              <a:t>漁師さんはいるの？</a:t>
            </a:r>
          </a:p>
          <a:p>
            <a:pPr algn="ctr">
              <a:lnSpc>
                <a:spcPts val="4500"/>
              </a:lnSpc>
            </a:pPr>
            <a:r>
              <a:rPr lang="ja-JP" altLang="en-US" sz="2400" dirty="0">
                <a:latin typeface="メイリオ" panose="020B0604030504040204" pitchFamily="50" charset="-128"/>
                <a:ea typeface="メイリオ" panose="020B0604030504040204" pitchFamily="50" charset="-128"/>
              </a:rPr>
              <a:t>「魚庭（なにわ）の海」ともよばれる</a:t>
            </a:r>
            <a:endParaRPr lang="en-US" altLang="ja-JP" sz="2400" dirty="0">
              <a:latin typeface="メイリオ" panose="020B0604030504040204" pitchFamily="50" charset="-128"/>
              <a:ea typeface="メイリオ" panose="020B0604030504040204" pitchFamily="50" charset="-128"/>
            </a:endParaRPr>
          </a:p>
          <a:p>
            <a:pPr algn="ctr">
              <a:lnSpc>
                <a:spcPts val="4500"/>
              </a:lnSpc>
            </a:pPr>
            <a:r>
              <a:rPr lang="ja-JP" altLang="en-US" sz="2400" dirty="0">
                <a:latin typeface="メイリオ" panose="020B0604030504040204" pitchFamily="50" charset="-128"/>
                <a:ea typeface="メイリオ" panose="020B0604030504040204" pitchFamily="50" charset="-128"/>
              </a:rPr>
              <a:t>私たちの豊かな大阪湾を</a:t>
            </a:r>
            <a:endParaRPr lang="en-US" altLang="ja-JP" sz="2400" dirty="0">
              <a:latin typeface="メイリオ" panose="020B0604030504040204" pitchFamily="50" charset="-128"/>
              <a:ea typeface="メイリオ" panose="020B0604030504040204" pitchFamily="50" charset="-128"/>
            </a:endParaRPr>
          </a:p>
          <a:p>
            <a:pPr algn="ctr">
              <a:lnSpc>
                <a:spcPts val="4500"/>
              </a:lnSpc>
            </a:pPr>
            <a:r>
              <a:rPr lang="ja-JP" altLang="en-US" sz="2400" dirty="0">
                <a:latin typeface="メイリオ" panose="020B0604030504040204" pitchFamily="50" charset="-128"/>
                <a:ea typeface="メイリオ" panose="020B0604030504040204" pitchFamily="50" charset="-128"/>
              </a:rPr>
              <a:t>「大阪湾お魚探検隊」が紹介します。</a:t>
            </a:r>
            <a:endParaRPr lang="ja-JP" altLang="en-US" sz="2800" dirty="0">
              <a:latin typeface="メイリオ" panose="020B0604030504040204" pitchFamily="50" charset="-128"/>
              <a:ea typeface="メイリオ" panose="020B0604030504040204" pitchFamily="50" charset="-128"/>
            </a:endParaRPr>
          </a:p>
        </p:txBody>
      </p:sp>
      <p:sp>
        <p:nvSpPr>
          <p:cNvPr id="7" name="タイトル 1">
            <a:extLst>
              <a:ext uri="{FF2B5EF4-FFF2-40B4-BE49-F238E27FC236}">
                <a16:creationId xmlns:a16="http://schemas.microsoft.com/office/drawing/2014/main" id="{EC716398-F742-4128-93C5-DA043AD8C845}"/>
              </a:ext>
            </a:extLst>
          </p:cNvPr>
          <p:cNvSpPr txBox="1">
            <a:spLocks/>
          </p:cNvSpPr>
          <p:nvPr/>
        </p:nvSpPr>
        <p:spPr>
          <a:xfrm>
            <a:off x="0" y="1166729"/>
            <a:ext cx="9144000" cy="6492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b="1" dirty="0">
                <a:latin typeface="メイリオ" panose="020B0604030504040204" pitchFamily="50" charset="-128"/>
                <a:ea typeface="メイリオ" panose="020B0604030504040204" pitchFamily="50" charset="-128"/>
              </a:rPr>
              <a:t>はじめに</a:t>
            </a:r>
          </a:p>
        </p:txBody>
      </p:sp>
      <p:sp>
        <p:nvSpPr>
          <p:cNvPr id="9" name="タイトル 1">
            <a:extLst>
              <a:ext uri="{FF2B5EF4-FFF2-40B4-BE49-F238E27FC236}">
                <a16:creationId xmlns:a16="http://schemas.microsoft.com/office/drawing/2014/main" id="{40C3E3B7-6DA3-49E6-BDB6-BD03A777D634}"/>
              </a:ext>
            </a:extLst>
          </p:cNvPr>
          <p:cNvSpPr>
            <a:spLocks noGrp="1"/>
          </p:cNvSpPr>
          <p:nvPr>
            <p:ph type="title"/>
          </p:nvPr>
        </p:nvSpPr>
        <p:spPr>
          <a:xfrm>
            <a:off x="3085123" y="73722"/>
            <a:ext cx="4883971" cy="488260"/>
          </a:xfrm>
        </p:spPr>
        <p:txBody>
          <a:bodyPr>
            <a:noAutofit/>
          </a:bodyPr>
          <a:lstStyle/>
          <a:p>
            <a:r>
              <a:rPr lang="ja-JP" altLang="en-US" sz="2000" b="1" dirty="0">
                <a:latin typeface="メイリオ" panose="020B0604030504040204" pitchFamily="50" charset="-128"/>
                <a:ea typeface="メイリオ" panose="020B0604030504040204" pitchFamily="50" charset="-128"/>
              </a:rPr>
              <a:t>はじめに</a:t>
            </a:r>
          </a:p>
        </p:txBody>
      </p:sp>
      <p:sp>
        <p:nvSpPr>
          <p:cNvPr id="3" name="テキスト ボックス 2">
            <a:extLst>
              <a:ext uri="{FF2B5EF4-FFF2-40B4-BE49-F238E27FC236}">
                <a16:creationId xmlns:a16="http://schemas.microsoft.com/office/drawing/2014/main" id="{E1227D7F-C68F-4052-A041-8D6AAFEBD03C}"/>
              </a:ext>
            </a:extLst>
          </p:cNvPr>
          <p:cNvSpPr txBox="1"/>
          <p:nvPr/>
        </p:nvSpPr>
        <p:spPr>
          <a:xfrm>
            <a:off x="3725097" y="1864127"/>
            <a:ext cx="466794" cy="261610"/>
          </a:xfrm>
          <a:prstGeom prst="rect">
            <a:avLst/>
          </a:prstGeom>
          <a:noFill/>
        </p:spPr>
        <p:txBody>
          <a:bodyPr wrap="none" rtlCol="0">
            <a:spAutoFit/>
          </a:bodyPr>
          <a:lstStyle/>
          <a:p>
            <a:r>
              <a:rPr lang="ja-JP" altLang="en-US" sz="1100" dirty="0">
                <a:latin typeface="メイリオ" panose="020B0604030504040204" pitchFamily="50" charset="-128"/>
                <a:ea typeface="メイリオ" panose="020B0604030504040204" pitchFamily="50" charset="-128"/>
              </a:rPr>
              <a:t>わん</a:t>
            </a:r>
          </a:p>
        </p:txBody>
      </p:sp>
      <p:sp>
        <p:nvSpPr>
          <p:cNvPr id="11" name="テキスト ボックス 10">
            <a:extLst>
              <a:ext uri="{FF2B5EF4-FFF2-40B4-BE49-F238E27FC236}">
                <a16:creationId xmlns:a16="http://schemas.microsoft.com/office/drawing/2014/main" id="{B9D23147-5AC8-4DFD-9DD0-EA17948E562F}"/>
              </a:ext>
            </a:extLst>
          </p:cNvPr>
          <p:cNvSpPr txBox="1"/>
          <p:nvPr/>
        </p:nvSpPr>
        <p:spPr>
          <a:xfrm>
            <a:off x="3725097" y="4732263"/>
            <a:ext cx="466794" cy="261610"/>
          </a:xfrm>
          <a:prstGeom prst="rect">
            <a:avLst/>
          </a:prstGeom>
          <a:noFill/>
        </p:spPr>
        <p:txBody>
          <a:bodyPr wrap="none" rtlCol="0">
            <a:spAutoFit/>
          </a:bodyPr>
          <a:lstStyle/>
          <a:p>
            <a:r>
              <a:rPr lang="ja-JP" altLang="en-US" sz="1100" dirty="0">
                <a:latin typeface="メイリオ" panose="020B0604030504040204" pitchFamily="50" charset="-128"/>
                <a:ea typeface="メイリオ" panose="020B0604030504040204" pitchFamily="50" charset="-128"/>
              </a:rPr>
              <a:t>たん</a:t>
            </a:r>
          </a:p>
        </p:txBody>
      </p:sp>
      <p:sp>
        <p:nvSpPr>
          <p:cNvPr id="13" name="テキスト ボックス 12">
            <a:extLst>
              <a:ext uri="{FF2B5EF4-FFF2-40B4-BE49-F238E27FC236}">
                <a16:creationId xmlns:a16="http://schemas.microsoft.com/office/drawing/2014/main" id="{B1D550FC-5D67-4056-8F91-6E5682474E39}"/>
              </a:ext>
            </a:extLst>
          </p:cNvPr>
          <p:cNvSpPr txBox="1"/>
          <p:nvPr/>
        </p:nvSpPr>
        <p:spPr>
          <a:xfrm>
            <a:off x="4007197" y="4153124"/>
            <a:ext cx="466794" cy="261610"/>
          </a:xfrm>
          <a:prstGeom prst="rect">
            <a:avLst/>
          </a:prstGeom>
          <a:noFill/>
        </p:spPr>
        <p:txBody>
          <a:bodyPr wrap="none" rtlCol="0">
            <a:spAutoFit/>
          </a:bodyPr>
          <a:lstStyle/>
          <a:p>
            <a:r>
              <a:rPr lang="ja-JP" altLang="en-US" sz="1100" dirty="0">
                <a:latin typeface="メイリオ" panose="020B0604030504040204" pitchFamily="50" charset="-128"/>
                <a:ea typeface="メイリオ" panose="020B0604030504040204" pitchFamily="50" charset="-128"/>
              </a:rPr>
              <a:t>ゆた</a:t>
            </a:r>
          </a:p>
        </p:txBody>
      </p:sp>
      <p:sp>
        <p:nvSpPr>
          <p:cNvPr id="14" name="テキスト ボックス 13">
            <a:extLst>
              <a:ext uri="{FF2B5EF4-FFF2-40B4-BE49-F238E27FC236}">
                <a16:creationId xmlns:a16="http://schemas.microsoft.com/office/drawing/2014/main" id="{7D1BA76B-1E29-45DE-A96C-CCBFF2EC938D}"/>
              </a:ext>
            </a:extLst>
          </p:cNvPr>
          <p:cNvSpPr txBox="1"/>
          <p:nvPr/>
        </p:nvSpPr>
        <p:spPr>
          <a:xfrm>
            <a:off x="5164893" y="4732263"/>
            <a:ext cx="889987" cy="261610"/>
          </a:xfrm>
          <a:prstGeom prst="rect">
            <a:avLst/>
          </a:prstGeom>
          <a:noFill/>
        </p:spPr>
        <p:txBody>
          <a:bodyPr wrap="none" rtlCol="0">
            <a:spAutoFit/>
          </a:bodyPr>
          <a:lstStyle/>
          <a:p>
            <a:r>
              <a:rPr lang="ja-JP" altLang="en-US" sz="1100" dirty="0">
                <a:latin typeface="メイリオ" panose="020B0604030504040204" pitchFamily="50" charset="-128"/>
                <a:ea typeface="メイリオ" panose="020B0604030504040204" pitchFamily="50" charset="-128"/>
              </a:rPr>
              <a:t>しょうかい</a:t>
            </a:r>
          </a:p>
        </p:txBody>
      </p:sp>
      <p:sp>
        <p:nvSpPr>
          <p:cNvPr id="15" name="テキスト ボックス 14">
            <a:extLst>
              <a:ext uri="{FF2B5EF4-FFF2-40B4-BE49-F238E27FC236}">
                <a16:creationId xmlns:a16="http://schemas.microsoft.com/office/drawing/2014/main" id="{E7B1536E-0EFF-4422-8DC0-6D44D30796BB}"/>
              </a:ext>
            </a:extLst>
          </p:cNvPr>
          <p:cNvSpPr txBox="1"/>
          <p:nvPr/>
        </p:nvSpPr>
        <p:spPr>
          <a:xfrm>
            <a:off x="5531521" y="4153124"/>
            <a:ext cx="466794" cy="261610"/>
          </a:xfrm>
          <a:prstGeom prst="rect">
            <a:avLst/>
          </a:prstGeom>
          <a:noFill/>
        </p:spPr>
        <p:txBody>
          <a:bodyPr wrap="none" rtlCol="0">
            <a:spAutoFit/>
          </a:bodyPr>
          <a:lstStyle/>
          <a:p>
            <a:r>
              <a:rPr lang="ja-JP" altLang="en-US" sz="1100" dirty="0">
                <a:latin typeface="メイリオ" panose="020B0604030504040204" pitchFamily="50" charset="-128"/>
                <a:ea typeface="メイリオ" panose="020B0604030504040204" pitchFamily="50" charset="-128"/>
              </a:rPr>
              <a:t>わん</a:t>
            </a:r>
          </a:p>
        </p:txBody>
      </p:sp>
      <p:sp>
        <p:nvSpPr>
          <p:cNvPr id="16" name="テキスト ボックス 15">
            <a:extLst>
              <a:ext uri="{FF2B5EF4-FFF2-40B4-BE49-F238E27FC236}">
                <a16:creationId xmlns:a16="http://schemas.microsoft.com/office/drawing/2014/main" id="{535813E9-E284-4A4D-A9F3-4367D06D3F29}"/>
              </a:ext>
            </a:extLst>
          </p:cNvPr>
          <p:cNvSpPr txBox="1"/>
          <p:nvPr/>
        </p:nvSpPr>
        <p:spPr>
          <a:xfrm>
            <a:off x="2769403" y="4146484"/>
            <a:ext cx="607859" cy="261610"/>
          </a:xfrm>
          <a:prstGeom prst="rect">
            <a:avLst/>
          </a:prstGeom>
          <a:noFill/>
        </p:spPr>
        <p:txBody>
          <a:bodyPr wrap="none" rtlCol="0">
            <a:spAutoFit/>
          </a:bodyPr>
          <a:lstStyle/>
          <a:p>
            <a:r>
              <a:rPr lang="ja-JP" altLang="en-US" sz="1100" dirty="0">
                <a:latin typeface="メイリオ" panose="020B0604030504040204" pitchFamily="50" charset="-128"/>
                <a:ea typeface="メイリオ" panose="020B0604030504040204" pitchFamily="50" charset="-128"/>
              </a:rPr>
              <a:t>わたし</a:t>
            </a:r>
          </a:p>
        </p:txBody>
      </p:sp>
      <p:sp>
        <p:nvSpPr>
          <p:cNvPr id="17" name="テキスト ボックス 16">
            <a:extLst>
              <a:ext uri="{FF2B5EF4-FFF2-40B4-BE49-F238E27FC236}">
                <a16:creationId xmlns:a16="http://schemas.microsoft.com/office/drawing/2014/main" id="{A9F9931A-96DF-4A52-AAC7-62FCD6BDAA9C}"/>
              </a:ext>
            </a:extLst>
          </p:cNvPr>
          <p:cNvSpPr txBox="1"/>
          <p:nvPr/>
        </p:nvSpPr>
        <p:spPr>
          <a:xfrm>
            <a:off x="2801301" y="4755782"/>
            <a:ext cx="466794" cy="261610"/>
          </a:xfrm>
          <a:prstGeom prst="rect">
            <a:avLst/>
          </a:prstGeom>
          <a:noFill/>
        </p:spPr>
        <p:txBody>
          <a:bodyPr wrap="none" rtlCol="0">
            <a:spAutoFit/>
          </a:bodyPr>
          <a:lstStyle/>
          <a:p>
            <a:r>
              <a:rPr lang="ja-JP" altLang="en-US" sz="1100" dirty="0">
                <a:latin typeface="メイリオ" panose="020B0604030504040204" pitchFamily="50" charset="-128"/>
                <a:ea typeface="メイリオ" panose="020B0604030504040204" pitchFamily="50" charset="-128"/>
              </a:rPr>
              <a:t>わん</a:t>
            </a:r>
          </a:p>
        </p:txBody>
      </p:sp>
    </p:spTree>
    <p:extLst>
      <p:ext uri="{BB962C8B-B14F-4D97-AF65-F5344CB8AC3E}">
        <p14:creationId xmlns:p14="http://schemas.microsoft.com/office/powerpoint/2010/main" val="4260165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1902757-DEC5-48D5-8385-57EEA25573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5" y="-1999"/>
            <a:ext cx="9140905" cy="6859999"/>
          </a:xfrm>
          <a:prstGeom prst="rect">
            <a:avLst/>
          </a:prstGeom>
        </p:spPr>
      </p:pic>
      <p:sp>
        <p:nvSpPr>
          <p:cNvPr id="5" name="タイトル 1">
            <a:extLst>
              <a:ext uri="{FF2B5EF4-FFF2-40B4-BE49-F238E27FC236}">
                <a16:creationId xmlns:a16="http://schemas.microsoft.com/office/drawing/2014/main" id="{9CE6FCC4-8E58-47B7-8E28-B07704FD9501}"/>
              </a:ext>
            </a:extLst>
          </p:cNvPr>
          <p:cNvSpPr txBox="1">
            <a:spLocks/>
          </p:cNvSpPr>
          <p:nvPr/>
        </p:nvSpPr>
        <p:spPr>
          <a:xfrm>
            <a:off x="3085123" y="73735"/>
            <a:ext cx="4883971" cy="27172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400" b="1">
                <a:latin typeface="メイリオ" panose="020B0604030504040204" pitchFamily="50" charset="-128"/>
                <a:ea typeface="メイリオ" panose="020B0604030504040204" pitchFamily="50" charset="-128"/>
              </a:rPr>
              <a:t>大阪湾お魚エリアマップ</a:t>
            </a:r>
            <a:endParaRPr lang="ja-JP" altLang="en-US" sz="1800" b="1"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F0FEC486-C9AA-4F01-9F8A-E7F1C05F6FD9}"/>
              </a:ext>
            </a:extLst>
          </p:cNvPr>
          <p:cNvSpPr txBox="1"/>
          <p:nvPr/>
        </p:nvSpPr>
        <p:spPr>
          <a:xfrm>
            <a:off x="2162175" y="1130764"/>
            <a:ext cx="4572000" cy="377026"/>
          </a:xfrm>
          <a:prstGeom prst="rect">
            <a:avLst/>
          </a:prstGeom>
          <a:noFill/>
        </p:spPr>
        <p:txBody>
          <a:bodyPr wrap="square">
            <a:spAutoFit/>
          </a:bodyPr>
          <a:lstStyle/>
          <a:p>
            <a:pPr algn="ctr">
              <a:lnSpc>
                <a:spcPts val="2000"/>
              </a:lnSpc>
            </a:pPr>
            <a:r>
              <a:rPr lang="ja-JP" altLang="en-US" sz="2400" b="1" dirty="0">
                <a:latin typeface="メイリオ" panose="020B0604030504040204" pitchFamily="50" charset="-128"/>
                <a:ea typeface="メイリオ" panose="020B0604030504040204" pitchFamily="50" charset="-128"/>
              </a:rPr>
              <a:t>湾奥部</a:t>
            </a: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表層</a:t>
            </a:r>
            <a:r>
              <a:rPr lang="en-US" altLang="ja-JP" sz="2400" b="1" dirty="0">
                <a:latin typeface="メイリオ" panose="020B0604030504040204" pitchFamily="50" charset="-128"/>
                <a:ea typeface="メイリオ" panose="020B0604030504040204" pitchFamily="50" charset="-128"/>
              </a:rPr>
              <a:t>)</a:t>
            </a:r>
            <a:endParaRPr lang="ja-JP" altLang="en-US" sz="1600" b="1" dirty="0">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7102C60A-9CF8-42B9-980D-74E5AFC56827}"/>
              </a:ext>
            </a:extLst>
          </p:cNvPr>
          <p:cNvSpPr/>
          <p:nvPr/>
        </p:nvSpPr>
        <p:spPr>
          <a:xfrm>
            <a:off x="1705905" y="2437917"/>
            <a:ext cx="2036534" cy="615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いわししらす</a:t>
            </a:r>
            <a:endParaRPr lang="en-US" altLang="ja-JP" sz="1600" kern="100" dirty="0">
              <a:solidFill>
                <a:srgbClr val="000000"/>
              </a:solidFill>
              <a:ea typeface="メイリオ" panose="020B0604030504040204" pitchFamily="50" charset="-128"/>
              <a:cs typeface="Times New Roman" panose="02020603050405020304" pitchFamily="18" charset="0"/>
            </a:endParaRPr>
          </a:p>
          <a:p>
            <a:pPr algn="ctr">
              <a:lnSpc>
                <a:spcPts val="2400"/>
              </a:lnSpc>
            </a:pPr>
            <a:r>
              <a:rPr lang="ja-JP" altLang="en-US" sz="1400" kern="100" dirty="0">
                <a:solidFill>
                  <a:srgbClr val="000000"/>
                </a:solidFill>
                <a:ea typeface="メイリオ" panose="020B0604030504040204" pitchFamily="50" charset="-128"/>
                <a:cs typeface="Times New Roman" panose="02020603050405020304" pitchFamily="18" charset="0"/>
              </a:rPr>
              <a:t>（カタクチシラス）</a:t>
            </a:r>
          </a:p>
        </p:txBody>
      </p:sp>
      <p:sp>
        <p:nvSpPr>
          <p:cNvPr id="9" name="正方形/長方形 8">
            <a:extLst>
              <a:ext uri="{FF2B5EF4-FFF2-40B4-BE49-F238E27FC236}">
                <a16:creationId xmlns:a16="http://schemas.microsoft.com/office/drawing/2014/main" id="{8C54F656-DAB4-4EEB-AE40-5323158008DC}"/>
              </a:ext>
            </a:extLst>
          </p:cNvPr>
          <p:cNvSpPr/>
          <p:nvPr/>
        </p:nvSpPr>
        <p:spPr>
          <a:xfrm>
            <a:off x="1800247" y="3976923"/>
            <a:ext cx="1847851"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マイワシ</a:t>
            </a:r>
          </a:p>
        </p:txBody>
      </p:sp>
      <p:sp>
        <p:nvSpPr>
          <p:cNvPr id="10" name="正方形/長方形 9">
            <a:extLst>
              <a:ext uri="{FF2B5EF4-FFF2-40B4-BE49-F238E27FC236}">
                <a16:creationId xmlns:a16="http://schemas.microsoft.com/office/drawing/2014/main" id="{C8F3A0A0-CBE4-419C-AC34-828B492BD7C0}"/>
              </a:ext>
            </a:extLst>
          </p:cNvPr>
          <p:cNvSpPr/>
          <p:nvPr/>
        </p:nvSpPr>
        <p:spPr>
          <a:xfrm>
            <a:off x="1800247" y="5580572"/>
            <a:ext cx="1847851"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マルアジ</a:t>
            </a:r>
          </a:p>
        </p:txBody>
      </p:sp>
      <p:sp>
        <p:nvSpPr>
          <p:cNvPr id="11" name="正方形/長方形 10">
            <a:extLst>
              <a:ext uri="{FF2B5EF4-FFF2-40B4-BE49-F238E27FC236}">
                <a16:creationId xmlns:a16="http://schemas.microsoft.com/office/drawing/2014/main" id="{DFC725AD-2489-4CA3-8A70-5EDD27E361AC}"/>
              </a:ext>
            </a:extLst>
          </p:cNvPr>
          <p:cNvSpPr/>
          <p:nvPr/>
        </p:nvSpPr>
        <p:spPr>
          <a:xfrm>
            <a:off x="4298228" y="2369876"/>
            <a:ext cx="1673963"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カタクチイワシ</a:t>
            </a:r>
          </a:p>
        </p:txBody>
      </p:sp>
      <p:sp>
        <p:nvSpPr>
          <p:cNvPr id="12" name="正方形/長方形 11">
            <a:extLst>
              <a:ext uri="{FF2B5EF4-FFF2-40B4-BE49-F238E27FC236}">
                <a16:creationId xmlns:a16="http://schemas.microsoft.com/office/drawing/2014/main" id="{D6CD6A51-0809-489B-8DF5-0274C01DF5A8}"/>
              </a:ext>
            </a:extLst>
          </p:cNvPr>
          <p:cNvSpPr/>
          <p:nvPr/>
        </p:nvSpPr>
        <p:spPr>
          <a:xfrm>
            <a:off x="4124347" y="3975059"/>
            <a:ext cx="1847851"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マアジ</a:t>
            </a:r>
          </a:p>
        </p:txBody>
      </p:sp>
      <p:sp>
        <p:nvSpPr>
          <p:cNvPr id="13" name="正方形/長方形 12">
            <a:extLst>
              <a:ext uri="{FF2B5EF4-FFF2-40B4-BE49-F238E27FC236}">
                <a16:creationId xmlns:a16="http://schemas.microsoft.com/office/drawing/2014/main" id="{421EF2B0-4084-4C6C-A072-D9DA0985D419}"/>
              </a:ext>
            </a:extLst>
          </p:cNvPr>
          <p:cNvSpPr/>
          <p:nvPr/>
        </p:nvSpPr>
        <p:spPr>
          <a:xfrm>
            <a:off x="4124347" y="5578708"/>
            <a:ext cx="1847851"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コノシロ</a:t>
            </a:r>
          </a:p>
        </p:txBody>
      </p:sp>
      <p:sp>
        <p:nvSpPr>
          <p:cNvPr id="16" name="タイトル 1">
            <a:extLst>
              <a:ext uri="{FF2B5EF4-FFF2-40B4-BE49-F238E27FC236}">
                <a16:creationId xmlns:a16="http://schemas.microsoft.com/office/drawing/2014/main" id="{1D4EAFA4-856E-4632-8015-B81F60E723DD}"/>
              </a:ext>
            </a:extLst>
          </p:cNvPr>
          <p:cNvSpPr>
            <a:spLocks noGrp="1"/>
          </p:cNvSpPr>
          <p:nvPr>
            <p:ph type="title"/>
          </p:nvPr>
        </p:nvSpPr>
        <p:spPr>
          <a:xfrm>
            <a:off x="3056548" y="346502"/>
            <a:ext cx="4883971" cy="511076"/>
          </a:xfrm>
        </p:spPr>
        <p:txBody>
          <a:bodyPr anchor="t">
            <a:noAutofit/>
          </a:bodyPr>
          <a:lstStyle/>
          <a:p>
            <a:pPr>
              <a:lnSpc>
                <a:spcPts val="2000"/>
              </a:lnSpc>
            </a:pPr>
            <a:r>
              <a:rPr lang="ja-JP" altLang="en-US" sz="1800" b="1" dirty="0">
                <a:latin typeface="メイリオ" panose="020B0604030504040204" pitchFamily="50" charset="-128"/>
                <a:ea typeface="メイリオ" panose="020B0604030504040204" pitchFamily="50" charset="-128"/>
              </a:rPr>
              <a:t>湾奥部</a:t>
            </a:r>
            <a:r>
              <a:rPr lang="en-US" altLang="ja-JP" sz="1800" b="1" dirty="0">
                <a:latin typeface="メイリオ" panose="020B0604030504040204" pitchFamily="50" charset="-128"/>
                <a:ea typeface="メイリオ" panose="020B0604030504040204" pitchFamily="50" charset="-128"/>
              </a:rPr>
              <a:t>(</a:t>
            </a:r>
            <a:r>
              <a:rPr lang="ja-JP" altLang="en-US" sz="1800" b="1" dirty="0">
                <a:latin typeface="メイリオ" panose="020B0604030504040204" pitchFamily="50" charset="-128"/>
                <a:ea typeface="メイリオ" panose="020B0604030504040204" pitchFamily="50" charset="-128"/>
              </a:rPr>
              <a:t>表層</a:t>
            </a:r>
            <a:r>
              <a:rPr lang="en-US" altLang="ja-JP" sz="1800" b="1" dirty="0">
                <a:latin typeface="メイリオ" panose="020B0604030504040204" pitchFamily="50" charset="-128"/>
                <a:ea typeface="メイリオ" panose="020B0604030504040204" pitchFamily="50" charset="-128"/>
              </a:rPr>
              <a:t>)</a:t>
            </a:r>
            <a:endParaRPr lang="ja-JP" altLang="en-US" sz="1200"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C38896A8-760D-4D33-B48A-2CD761921646}"/>
              </a:ext>
            </a:extLst>
          </p:cNvPr>
          <p:cNvSpPr txBox="1"/>
          <p:nvPr/>
        </p:nvSpPr>
        <p:spPr>
          <a:xfrm>
            <a:off x="3560965" y="856956"/>
            <a:ext cx="1815735"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わんおうぶ　 　ひょうそう</a:t>
            </a:r>
          </a:p>
        </p:txBody>
      </p:sp>
    </p:spTree>
    <p:extLst>
      <p:ext uri="{BB962C8B-B14F-4D97-AF65-F5344CB8AC3E}">
        <p14:creationId xmlns:p14="http://schemas.microsoft.com/office/powerpoint/2010/main" val="2926815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488BD62-727D-4507-AC14-0654B377A1C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5" y="-1999"/>
            <a:ext cx="9140905" cy="6859999"/>
          </a:xfrm>
          <a:prstGeom prst="rect">
            <a:avLst/>
          </a:prstGeom>
        </p:spPr>
      </p:pic>
      <p:sp>
        <p:nvSpPr>
          <p:cNvPr id="5" name="タイトル 1">
            <a:extLst>
              <a:ext uri="{FF2B5EF4-FFF2-40B4-BE49-F238E27FC236}">
                <a16:creationId xmlns:a16="http://schemas.microsoft.com/office/drawing/2014/main" id="{9CE6FCC4-8E58-47B7-8E28-B07704FD9501}"/>
              </a:ext>
            </a:extLst>
          </p:cNvPr>
          <p:cNvSpPr txBox="1">
            <a:spLocks/>
          </p:cNvSpPr>
          <p:nvPr/>
        </p:nvSpPr>
        <p:spPr>
          <a:xfrm>
            <a:off x="3085123" y="73722"/>
            <a:ext cx="4883971" cy="3239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400" b="1">
                <a:latin typeface="メイリオ" panose="020B0604030504040204" pitchFamily="50" charset="-128"/>
                <a:ea typeface="メイリオ" panose="020B0604030504040204" pitchFamily="50" charset="-128"/>
              </a:rPr>
              <a:t>大阪湾お魚エリアマップ</a:t>
            </a:r>
            <a:endParaRPr lang="ja-JP" altLang="en-US" sz="1800" b="1"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DC75995E-7D09-4C43-BC04-3E0E04D47E69}"/>
              </a:ext>
            </a:extLst>
          </p:cNvPr>
          <p:cNvSpPr/>
          <p:nvPr/>
        </p:nvSpPr>
        <p:spPr>
          <a:xfrm>
            <a:off x="1557152" y="2447940"/>
            <a:ext cx="1527971"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ヤマトシジミ</a:t>
            </a:r>
          </a:p>
        </p:txBody>
      </p:sp>
      <p:sp>
        <p:nvSpPr>
          <p:cNvPr id="7" name="正方形/長方形 6">
            <a:extLst>
              <a:ext uri="{FF2B5EF4-FFF2-40B4-BE49-F238E27FC236}">
                <a16:creationId xmlns:a16="http://schemas.microsoft.com/office/drawing/2014/main" id="{6864B0BF-2D7E-4AAC-8210-52E9A8C0631D}"/>
              </a:ext>
            </a:extLst>
          </p:cNvPr>
          <p:cNvSpPr/>
          <p:nvPr/>
        </p:nvSpPr>
        <p:spPr>
          <a:xfrm>
            <a:off x="3281179" y="2133616"/>
            <a:ext cx="1527971"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マハゼ</a:t>
            </a:r>
          </a:p>
        </p:txBody>
      </p:sp>
      <p:sp>
        <p:nvSpPr>
          <p:cNvPr id="8" name="正方形/長方形 7">
            <a:extLst>
              <a:ext uri="{FF2B5EF4-FFF2-40B4-BE49-F238E27FC236}">
                <a16:creationId xmlns:a16="http://schemas.microsoft.com/office/drawing/2014/main" id="{E72D2B07-6EFD-4739-A6BF-CD61B26B8064}"/>
              </a:ext>
            </a:extLst>
          </p:cNvPr>
          <p:cNvSpPr/>
          <p:nvPr/>
        </p:nvSpPr>
        <p:spPr>
          <a:xfrm>
            <a:off x="1601524" y="3695716"/>
            <a:ext cx="1527971"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ニホンウナギ</a:t>
            </a:r>
          </a:p>
        </p:txBody>
      </p:sp>
      <p:sp>
        <p:nvSpPr>
          <p:cNvPr id="9" name="正方形/長方形 8">
            <a:extLst>
              <a:ext uri="{FF2B5EF4-FFF2-40B4-BE49-F238E27FC236}">
                <a16:creationId xmlns:a16="http://schemas.microsoft.com/office/drawing/2014/main" id="{02027D5D-9D2E-4A4E-931F-839A20D2C139}"/>
              </a:ext>
            </a:extLst>
          </p:cNvPr>
          <p:cNvSpPr/>
          <p:nvPr/>
        </p:nvSpPr>
        <p:spPr>
          <a:xfrm>
            <a:off x="3808031" y="4248167"/>
            <a:ext cx="1527971"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クロダイ</a:t>
            </a:r>
          </a:p>
        </p:txBody>
      </p:sp>
      <p:sp>
        <p:nvSpPr>
          <p:cNvPr id="10" name="正方形/長方形 9">
            <a:extLst>
              <a:ext uri="{FF2B5EF4-FFF2-40B4-BE49-F238E27FC236}">
                <a16:creationId xmlns:a16="http://schemas.microsoft.com/office/drawing/2014/main" id="{FAC9FDAC-59E9-472D-A911-6EE4205CDC4D}"/>
              </a:ext>
            </a:extLst>
          </p:cNvPr>
          <p:cNvSpPr/>
          <p:nvPr/>
        </p:nvSpPr>
        <p:spPr>
          <a:xfrm>
            <a:off x="5851363" y="4248167"/>
            <a:ext cx="1527971"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キチヌ</a:t>
            </a:r>
          </a:p>
        </p:txBody>
      </p:sp>
      <p:sp>
        <p:nvSpPr>
          <p:cNvPr id="11" name="正方形/長方形 10">
            <a:extLst>
              <a:ext uri="{FF2B5EF4-FFF2-40B4-BE49-F238E27FC236}">
                <a16:creationId xmlns:a16="http://schemas.microsoft.com/office/drawing/2014/main" id="{B018909C-4185-453E-B551-5AE6D97C86C8}"/>
              </a:ext>
            </a:extLst>
          </p:cNvPr>
          <p:cNvSpPr/>
          <p:nvPr/>
        </p:nvSpPr>
        <p:spPr>
          <a:xfrm>
            <a:off x="3808031" y="5886468"/>
            <a:ext cx="1527971"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スズキ</a:t>
            </a:r>
          </a:p>
        </p:txBody>
      </p:sp>
      <p:sp>
        <p:nvSpPr>
          <p:cNvPr id="12" name="正方形/長方形 11">
            <a:extLst>
              <a:ext uri="{FF2B5EF4-FFF2-40B4-BE49-F238E27FC236}">
                <a16:creationId xmlns:a16="http://schemas.microsoft.com/office/drawing/2014/main" id="{F1BDDAFA-BB0F-4894-AF17-F0DA1B40E337}"/>
              </a:ext>
            </a:extLst>
          </p:cNvPr>
          <p:cNvSpPr/>
          <p:nvPr/>
        </p:nvSpPr>
        <p:spPr>
          <a:xfrm>
            <a:off x="5851363" y="5886468"/>
            <a:ext cx="1527971"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ボラ</a:t>
            </a:r>
          </a:p>
        </p:txBody>
      </p:sp>
      <p:sp>
        <p:nvSpPr>
          <p:cNvPr id="13" name="テキスト ボックス 12">
            <a:extLst>
              <a:ext uri="{FF2B5EF4-FFF2-40B4-BE49-F238E27FC236}">
                <a16:creationId xmlns:a16="http://schemas.microsoft.com/office/drawing/2014/main" id="{5FB87117-360F-48EB-A40B-50E865582EEB}"/>
              </a:ext>
            </a:extLst>
          </p:cNvPr>
          <p:cNvSpPr txBox="1"/>
          <p:nvPr/>
        </p:nvSpPr>
        <p:spPr>
          <a:xfrm>
            <a:off x="2162175" y="1121621"/>
            <a:ext cx="4572000" cy="377026"/>
          </a:xfrm>
          <a:prstGeom prst="rect">
            <a:avLst/>
          </a:prstGeom>
          <a:noFill/>
        </p:spPr>
        <p:txBody>
          <a:bodyPr wrap="square">
            <a:spAutoFit/>
          </a:bodyPr>
          <a:lstStyle/>
          <a:p>
            <a:pPr algn="ctr">
              <a:lnSpc>
                <a:spcPts val="2000"/>
              </a:lnSpc>
            </a:pPr>
            <a:r>
              <a:rPr lang="ja-JP" altLang="en-US" sz="2400" b="1" dirty="0">
                <a:latin typeface="メイリオ" panose="020B0604030504040204" pitchFamily="50" charset="-128"/>
                <a:ea typeface="メイリオ" panose="020B0604030504040204" pitchFamily="50" charset="-128"/>
              </a:rPr>
              <a:t>淀川河口・汽水～沿岸域</a:t>
            </a:r>
            <a:endParaRPr lang="ja-JP" altLang="en-US" sz="1600" b="1" dirty="0">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4F76121B-A830-4323-8C70-C6D4304A2A91}"/>
              </a:ext>
            </a:extLst>
          </p:cNvPr>
          <p:cNvSpPr/>
          <p:nvPr/>
        </p:nvSpPr>
        <p:spPr>
          <a:xfrm>
            <a:off x="6437928" y="812859"/>
            <a:ext cx="108783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淀川河口</a:t>
            </a:r>
          </a:p>
        </p:txBody>
      </p:sp>
      <p:sp>
        <p:nvSpPr>
          <p:cNvPr id="15" name="正方形/長方形 14">
            <a:extLst>
              <a:ext uri="{FF2B5EF4-FFF2-40B4-BE49-F238E27FC236}">
                <a16:creationId xmlns:a16="http://schemas.microsoft.com/office/drawing/2014/main" id="{499C7AFD-C250-41F6-9231-373462A7E94E}"/>
              </a:ext>
            </a:extLst>
          </p:cNvPr>
          <p:cNvSpPr/>
          <p:nvPr/>
        </p:nvSpPr>
        <p:spPr>
          <a:xfrm>
            <a:off x="6881264" y="1657980"/>
            <a:ext cx="1087835" cy="377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汽水</a:t>
            </a:r>
            <a:endParaRPr lang="en-US" altLang="ja-JP" sz="1600" kern="100" dirty="0">
              <a:solidFill>
                <a:srgbClr val="000000"/>
              </a:solidFill>
              <a:ea typeface="メイリオ" panose="020B0604030504040204" pitchFamily="50" charset="-128"/>
              <a:cs typeface="Times New Roman" panose="02020603050405020304" pitchFamily="18" charset="0"/>
            </a:endParaRPr>
          </a:p>
          <a:p>
            <a:pP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～沿岸域</a:t>
            </a:r>
          </a:p>
        </p:txBody>
      </p:sp>
      <p:sp>
        <p:nvSpPr>
          <p:cNvPr id="16" name="正方形/長方形 15">
            <a:extLst>
              <a:ext uri="{FF2B5EF4-FFF2-40B4-BE49-F238E27FC236}">
                <a16:creationId xmlns:a16="http://schemas.microsoft.com/office/drawing/2014/main" id="{D6E23A60-12F8-4B4E-AAA4-C4BF31513F79}"/>
              </a:ext>
            </a:extLst>
          </p:cNvPr>
          <p:cNvSpPr/>
          <p:nvPr/>
        </p:nvSpPr>
        <p:spPr>
          <a:xfrm>
            <a:off x="4983196" y="1570935"/>
            <a:ext cx="108783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淀川河口</a:t>
            </a:r>
          </a:p>
        </p:txBody>
      </p:sp>
      <p:sp>
        <p:nvSpPr>
          <p:cNvPr id="17" name="正方形/長方形 16">
            <a:extLst>
              <a:ext uri="{FF2B5EF4-FFF2-40B4-BE49-F238E27FC236}">
                <a16:creationId xmlns:a16="http://schemas.microsoft.com/office/drawing/2014/main" id="{AAE34336-2B89-4407-9FEB-B0A3AF4B543B}"/>
              </a:ext>
            </a:extLst>
          </p:cNvPr>
          <p:cNvSpPr/>
          <p:nvPr/>
        </p:nvSpPr>
        <p:spPr>
          <a:xfrm>
            <a:off x="6217860" y="2873276"/>
            <a:ext cx="1527971" cy="57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汽水～沿岸域</a:t>
            </a:r>
          </a:p>
        </p:txBody>
      </p:sp>
      <p:sp>
        <p:nvSpPr>
          <p:cNvPr id="19" name="タイトル 1">
            <a:extLst>
              <a:ext uri="{FF2B5EF4-FFF2-40B4-BE49-F238E27FC236}">
                <a16:creationId xmlns:a16="http://schemas.microsoft.com/office/drawing/2014/main" id="{6A6E8289-4F95-4921-9952-0DC48334D98F}"/>
              </a:ext>
            </a:extLst>
          </p:cNvPr>
          <p:cNvSpPr>
            <a:spLocks noGrp="1"/>
          </p:cNvSpPr>
          <p:nvPr>
            <p:ph type="title"/>
          </p:nvPr>
        </p:nvSpPr>
        <p:spPr>
          <a:xfrm>
            <a:off x="3056548" y="346502"/>
            <a:ext cx="4883971" cy="511076"/>
          </a:xfrm>
        </p:spPr>
        <p:txBody>
          <a:bodyPr anchor="t">
            <a:noAutofit/>
          </a:bodyPr>
          <a:lstStyle/>
          <a:p>
            <a:pPr>
              <a:lnSpc>
                <a:spcPts val="2000"/>
              </a:lnSpc>
            </a:pPr>
            <a:r>
              <a:rPr lang="ja-JP" altLang="en-US" sz="1800" b="1" dirty="0">
                <a:latin typeface="メイリオ" panose="020B0604030504040204" pitchFamily="50" charset="-128"/>
                <a:ea typeface="メイリオ" panose="020B0604030504040204" pitchFamily="50" charset="-128"/>
              </a:rPr>
              <a:t>淀川河口・汽水～沿岸域</a:t>
            </a:r>
            <a:endParaRPr lang="ja-JP" altLang="en-US" sz="1200" b="1"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F0273ED8-DF88-407D-B02F-2CB1E608E7BB}"/>
              </a:ext>
            </a:extLst>
          </p:cNvPr>
          <p:cNvSpPr txBox="1"/>
          <p:nvPr/>
        </p:nvSpPr>
        <p:spPr>
          <a:xfrm>
            <a:off x="2815759" y="868052"/>
            <a:ext cx="1161899"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よどがわかこう</a:t>
            </a:r>
          </a:p>
        </p:txBody>
      </p:sp>
      <p:sp>
        <p:nvSpPr>
          <p:cNvPr id="22" name="テキスト ボックス 21">
            <a:extLst>
              <a:ext uri="{FF2B5EF4-FFF2-40B4-BE49-F238E27FC236}">
                <a16:creationId xmlns:a16="http://schemas.microsoft.com/office/drawing/2014/main" id="{6067B149-747A-4ECF-8018-67DD0DE255C0}"/>
              </a:ext>
            </a:extLst>
          </p:cNvPr>
          <p:cNvSpPr txBox="1"/>
          <p:nvPr/>
        </p:nvSpPr>
        <p:spPr>
          <a:xfrm>
            <a:off x="4292679" y="876840"/>
            <a:ext cx="2145257"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きすい　　　　えんがんいき</a:t>
            </a:r>
          </a:p>
        </p:txBody>
      </p:sp>
    </p:spTree>
    <p:extLst>
      <p:ext uri="{BB962C8B-B14F-4D97-AF65-F5344CB8AC3E}">
        <p14:creationId xmlns:p14="http://schemas.microsoft.com/office/powerpoint/2010/main" val="1869956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B2BA36B-A66E-4E6B-B7D1-BB1B49F81D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07" y="-2000"/>
            <a:ext cx="9143570" cy="6861999"/>
          </a:xfrm>
          <a:prstGeom prst="rect">
            <a:avLst/>
          </a:prstGeom>
        </p:spPr>
      </p:pic>
      <p:sp>
        <p:nvSpPr>
          <p:cNvPr id="5" name="タイトル 1">
            <a:extLst>
              <a:ext uri="{FF2B5EF4-FFF2-40B4-BE49-F238E27FC236}">
                <a16:creationId xmlns:a16="http://schemas.microsoft.com/office/drawing/2014/main" id="{9CE6FCC4-8E58-47B7-8E28-B07704FD9501}"/>
              </a:ext>
            </a:extLst>
          </p:cNvPr>
          <p:cNvSpPr txBox="1">
            <a:spLocks/>
          </p:cNvSpPr>
          <p:nvPr/>
        </p:nvSpPr>
        <p:spPr>
          <a:xfrm>
            <a:off x="3085123" y="73722"/>
            <a:ext cx="4883971" cy="28904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400" b="1" dirty="0">
                <a:latin typeface="メイリオ" panose="020B0604030504040204" pitchFamily="50" charset="-128"/>
                <a:ea typeface="メイリオ" panose="020B0604030504040204" pitchFamily="50" charset="-128"/>
              </a:rPr>
              <a:t>大阪湾お魚エリアマップ</a:t>
            </a:r>
            <a:endParaRPr lang="ja-JP" altLang="en-US" sz="1800" b="1"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E0A39AB8-DC1C-40CF-A8D5-98F29FEF2C44}"/>
              </a:ext>
            </a:extLst>
          </p:cNvPr>
          <p:cNvSpPr/>
          <p:nvPr/>
        </p:nvSpPr>
        <p:spPr>
          <a:xfrm>
            <a:off x="1781204" y="3974292"/>
            <a:ext cx="140017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マアナゴ</a:t>
            </a:r>
          </a:p>
        </p:txBody>
      </p:sp>
      <p:sp>
        <p:nvSpPr>
          <p:cNvPr id="8" name="正方形/長方形 7">
            <a:extLst>
              <a:ext uri="{FF2B5EF4-FFF2-40B4-BE49-F238E27FC236}">
                <a16:creationId xmlns:a16="http://schemas.microsoft.com/office/drawing/2014/main" id="{4842DB04-46BF-44E1-B5C8-AFEDF1861827}"/>
              </a:ext>
            </a:extLst>
          </p:cNvPr>
          <p:cNvSpPr/>
          <p:nvPr/>
        </p:nvSpPr>
        <p:spPr>
          <a:xfrm>
            <a:off x="1781204" y="5464408"/>
            <a:ext cx="140017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マコガレイ</a:t>
            </a:r>
          </a:p>
        </p:txBody>
      </p:sp>
      <p:sp>
        <p:nvSpPr>
          <p:cNvPr id="9" name="正方形/長方形 8">
            <a:extLst>
              <a:ext uri="{FF2B5EF4-FFF2-40B4-BE49-F238E27FC236}">
                <a16:creationId xmlns:a16="http://schemas.microsoft.com/office/drawing/2014/main" id="{E61846F5-CB4C-4E2B-AAB4-65D69E5AE284}"/>
              </a:ext>
            </a:extLst>
          </p:cNvPr>
          <p:cNvSpPr/>
          <p:nvPr/>
        </p:nvSpPr>
        <p:spPr>
          <a:xfrm>
            <a:off x="1857404" y="2639235"/>
            <a:ext cx="124777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クマエビ</a:t>
            </a:r>
          </a:p>
        </p:txBody>
      </p:sp>
      <p:sp>
        <p:nvSpPr>
          <p:cNvPr id="10" name="正方形/長方形 9">
            <a:extLst>
              <a:ext uri="{FF2B5EF4-FFF2-40B4-BE49-F238E27FC236}">
                <a16:creationId xmlns:a16="http://schemas.microsoft.com/office/drawing/2014/main" id="{EBC5EEC1-F841-484C-9D3F-2F55B152EE3E}"/>
              </a:ext>
            </a:extLst>
          </p:cNvPr>
          <p:cNvSpPr/>
          <p:nvPr/>
        </p:nvSpPr>
        <p:spPr>
          <a:xfrm>
            <a:off x="3248053" y="3974292"/>
            <a:ext cx="147637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シャコ</a:t>
            </a:r>
          </a:p>
        </p:txBody>
      </p:sp>
      <p:sp>
        <p:nvSpPr>
          <p:cNvPr id="11" name="正方形/長方形 10">
            <a:extLst>
              <a:ext uri="{FF2B5EF4-FFF2-40B4-BE49-F238E27FC236}">
                <a16:creationId xmlns:a16="http://schemas.microsoft.com/office/drawing/2014/main" id="{67A49DE7-05F8-4847-B4F3-FFFF8104E882}"/>
              </a:ext>
            </a:extLst>
          </p:cNvPr>
          <p:cNvSpPr/>
          <p:nvPr/>
        </p:nvSpPr>
        <p:spPr>
          <a:xfrm>
            <a:off x="3248053" y="5614208"/>
            <a:ext cx="147637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000"/>
              </a:lnSpc>
            </a:pPr>
            <a:r>
              <a:rPr lang="ja-JP" altLang="en-US" sz="1600" kern="100" dirty="0">
                <a:solidFill>
                  <a:srgbClr val="000000"/>
                </a:solidFill>
                <a:ea typeface="メイリオ" panose="020B0604030504040204" pitchFamily="50" charset="-128"/>
                <a:cs typeface="Times New Roman" panose="02020603050405020304" pitchFamily="18" charset="0"/>
              </a:rPr>
              <a:t>イヌノシタ</a:t>
            </a:r>
            <a:br>
              <a:rPr lang="en-US" altLang="ja-JP" sz="1600" kern="100" dirty="0">
                <a:solidFill>
                  <a:srgbClr val="000000"/>
                </a:solidFill>
                <a:ea typeface="メイリオ" panose="020B0604030504040204" pitchFamily="50" charset="-128"/>
                <a:cs typeface="Times New Roman" panose="02020603050405020304" pitchFamily="18" charset="0"/>
              </a:rPr>
            </a:br>
            <a:r>
              <a:rPr lang="ja-JP" altLang="en-US" sz="1400" kern="100" dirty="0">
                <a:solidFill>
                  <a:srgbClr val="000000"/>
                </a:solidFill>
                <a:ea typeface="メイリオ" panose="020B0604030504040204" pitchFamily="50" charset="-128"/>
                <a:cs typeface="Times New Roman" panose="02020603050405020304" pitchFamily="18" charset="0"/>
              </a:rPr>
              <a:t>（あかした）</a:t>
            </a:r>
            <a:endParaRPr lang="ja-JP" altLang="en-US" sz="1600" kern="100" dirty="0">
              <a:solidFill>
                <a:srgbClr val="000000"/>
              </a:solidFill>
              <a:ea typeface="メイリオ" panose="020B0604030504040204" pitchFamily="50" charset="-128"/>
              <a:cs typeface="Times New Roman" panose="02020603050405020304" pitchFamily="18" charset="0"/>
            </a:endParaRPr>
          </a:p>
        </p:txBody>
      </p:sp>
      <p:sp>
        <p:nvSpPr>
          <p:cNvPr id="12" name="正方形/長方形 11">
            <a:extLst>
              <a:ext uri="{FF2B5EF4-FFF2-40B4-BE49-F238E27FC236}">
                <a16:creationId xmlns:a16="http://schemas.microsoft.com/office/drawing/2014/main" id="{7444B786-43EA-49C4-87B9-0BE725E0FBCC}"/>
              </a:ext>
            </a:extLst>
          </p:cNvPr>
          <p:cNvSpPr/>
          <p:nvPr/>
        </p:nvSpPr>
        <p:spPr>
          <a:xfrm>
            <a:off x="3248053" y="2639235"/>
            <a:ext cx="147637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ヨシエビ</a:t>
            </a:r>
          </a:p>
        </p:txBody>
      </p:sp>
      <p:sp>
        <p:nvSpPr>
          <p:cNvPr id="13" name="正方形/長方形 12">
            <a:extLst>
              <a:ext uri="{FF2B5EF4-FFF2-40B4-BE49-F238E27FC236}">
                <a16:creationId xmlns:a16="http://schemas.microsoft.com/office/drawing/2014/main" id="{45AEAD6F-A6B3-4E04-B7F8-A9F057F8054C}"/>
              </a:ext>
            </a:extLst>
          </p:cNvPr>
          <p:cNvSpPr/>
          <p:nvPr/>
        </p:nvSpPr>
        <p:spPr>
          <a:xfrm>
            <a:off x="4862531" y="4078299"/>
            <a:ext cx="1500189"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000"/>
              </a:lnSpc>
            </a:pPr>
            <a:r>
              <a:rPr lang="ja-JP" altLang="en-US" sz="1600" kern="100" dirty="0">
                <a:solidFill>
                  <a:srgbClr val="000000"/>
                </a:solidFill>
                <a:ea typeface="メイリオ" panose="020B0604030504040204" pitchFamily="50" charset="-128"/>
                <a:cs typeface="Times New Roman" panose="02020603050405020304" pitchFamily="18" charset="0"/>
              </a:rPr>
              <a:t>ガザミ</a:t>
            </a:r>
          </a:p>
          <a:p>
            <a:pPr algn="ctr">
              <a:lnSpc>
                <a:spcPts val="2000"/>
              </a:lnSpc>
            </a:pPr>
            <a:r>
              <a:rPr lang="ja-JP" altLang="en-US" sz="1400" kern="100" dirty="0">
                <a:solidFill>
                  <a:srgbClr val="000000"/>
                </a:solidFill>
                <a:ea typeface="メイリオ" panose="020B0604030504040204" pitchFamily="50" charset="-128"/>
                <a:cs typeface="Times New Roman" panose="02020603050405020304" pitchFamily="18" charset="0"/>
              </a:rPr>
              <a:t>（わたりがに）</a:t>
            </a:r>
          </a:p>
        </p:txBody>
      </p:sp>
      <p:sp>
        <p:nvSpPr>
          <p:cNvPr id="14" name="正方形/長方形 13">
            <a:extLst>
              <a:ext uri="{FF2B5EF4-FFF2-40B4-BE49-F238E27FC236}">
                <a16:creationId xmlns:a16="http://schemas.microsoft.com/office/drawing/2014/main" id="{AD0505F3-EA7F-4FC0-ADD6-C967B8A3EA7A}"/>
              </a:ext>
            </a:extLst>
          </p:cNvPr>
          <p:cNvSpPr/>
          <p:nvPr/>
        </p:nvSpPr>
        <p:spPr>
          <a:xfrm>
            <a:off x="4922065" y="5472680"/>
            <a:ext cx="1381127"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アカガイ</a:t>
            </a:r>
          </a:p>
        </p:txBody>
      </p:sp>
      <p:sp>
        <p:nvSpPr>
          <p:cNvPr id="15" name="正方形/長方形 14">
            <a:extLst>
              <a:ext uri="{FF2B5EF4-FFF2-40B4-BE49-F238E27FC236}">
                <a16:creationId xmlns:a16="http://schemas.microsoft.com/office/drawing/2014/main" id="{F9F6EB21-2BD6-40D2-8084-667A87D266A8}"/>
              </a:ext>
            </a:extLst>
          </p:cNvPr>
          <p:cNvSpPr/>
          <p:nvPr/>
        </p:nvSpPr>
        <p:spPr>
          <a:xfrm>
            <a:off x="4950619" y="2639235"/>
            <a:ext cx="1323976"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サルエビ</a:t>
            </a:r>
          </a:p>
        </p:txBody>
      </p:sp>
      <p:sp>
        <p:nvSpPr>
          <p:cNvPr id="16" name="正方形/長方形 15">
            <a:extLst>
              <a:ext uri="{FF2B5EF4-FFF2-40B4-BE49-F238E27FC236}">
                <a16:creationId xmlns:a16="http://schemas.microsoft.com/office/drawing/2014/main" id="{049FD754-B4F0-400E-83DE-4E0BF6FDA743}"/>
              </a:ext>
            </a:extLst>
          </p:cNvPr>
          <p:cNvSpPr/>
          <p:nvPr/>
        </p:nvSpPr>
        <p:spPr>
          <a:xfrm>
            <a:off x="6303192" y="4059738"/>
            <a:ext cx="1643900"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000"/>
              </a:lnSpc>
            </a:pPr>
            <a:r>
              <a:rPr lang="ja-JP" altLang="en-US" sz="1600" kern="100" dirty="0">
                <a:solidFill>
                  <a:srgbClr val="000000"/>
                </a:solidFill>
                <a:ea typeface="メイリオ" panose="020B0604030504040204" pitchFamily="50" charset="-128"/>
                <a:cs typeface="Times New Roman" panose="02020603050405020304" pitchFamily="18" charset="0"/>
              </a:rPr>
              <a:t>ミヤコボラ</a:t>
            </a:r>
            <a:br>
              <a:rPr lang="en-US" altLang="ja-JP" sz="1600" kern="100" dirty="0">
                <a:solidFill>
                  <a:srgbClr val="000000"/>
                </a:solidFill>
                <a:ea typeface="メイリオ" panose="020B0604030504040204" pitchFamily="50" charset="-128"/>
                <a:cs typeface="Times New Roman" panose="02020603050405020304" pitchFamily="18" charset="0"/>
              </a:rPr>
            </a:br>
            <a:r>
              <a:rPr lang="ja-JP" altLang="en-US" sz="1400" kern="100" dirty="0">
                <a:solidFill>
                  <a:srgbClr val="000000"/>
                </a:solidFill>
                <a:ea typeface="メイリオ" panose="020B0604030504040204" pitchFamily="50" charset="-128"/>
                <a:cs typeface="Times New Roman" panose="02020603050405020304" pitchFamily="18" charset="0"/>
              </a:rPr>
              <a:t>（沖さざえ）</a:t>
            </a:r>
            <a:endParaRPr lang="ja-JP" altLang="en-US" sz="1600" kern="100" dirty="0">
              <a:solidFill>
                <a:srgbClr val="000000"/>
              </a:solidFill>
              <a:ea typeface="メイリオ" panose="020B0604030504040204" pitchFamily="50" charset="-128"/>
              <a:cs typeface="Times New Roman" panose="02020603050405020304" pitchFamily="18" charset="0"/>
            </a:endParaRPr>
          </a:p>
        </p:txBody>
      </p:sp>
      <p:sp>
        <p:nvSpPr>
          <p:cNvPr id="17" name="正方形/長方形 16">
            <a:extLst>
              <a:ext uri="{FF2B5EF4-FFF2-40B4-BE49-F238E27FC236}">
                <a16:creationId xmlns:a16="http://schemas.microsoft.com/office/drawing/2014/main" id="{27B0D983-8F01-4C7F-971C-08E761882989}"/>
              </a:ext>
            </a:extLst>
          </p:cNvPr>
          <p:cNvSpPr/>
          <p:nvPr/>
        </p:nvSpPr>
        <p:spPr>
          <a:xfrm>
            <a:off x="6429397" y="5472680"/>
            <a:ext cx="1381127"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トリガイ</a:t>
            </a:r>
          </a:p>
        </p:txBody>
      </p:sp>
      <p:sp>
        <p:nvSpPr>
          <p:cNvPr id="18" name="テキスト ボックス 17">
            <a:extLst>
              <a:ext uri="{FF2B5EF4-FFF2-40B4-BE49-F238E27FC236}">
                <a16:creationId xmlns:a16="http://schemas.microsoft.com/office/drawing/2014/main" id="{DAEF4432-1780-4990-9861-C2B54BE142AB}"/>
              </a:ext>
            </a:extLst>
          </p:cNvPr>
          <p:cNvSpPr txBox="1"/>
          <p:nvPr/>
        </p:nvSpPr>
        <p:spPr>
          <a:xfrm>
            <a:off x="2200276" y="1107612"/>
            <a:ext cx="4572000" cy="377026"/>
          </a:xfrm>
          <a:prstGeom prst="rect">
            <a:avLst/>
          </a:prstGeom>
          <a:noFill/>
        </p:spPr>
        <p:txBody>
          <a:bodyPr wrap="square">
            <a:spAutoFit/>
          </a:bodyPr>
          <a:lstStyle/>
          <a:p>
            <a:pPr algn="ctr">
              <a:lnSpc>
                <a:spcPts val="2000"/>
              </a:lnSpc>
            </a:pPr>
            <a:r>
              <a:rPr lang="ja-JP" altLang="en-US" sz="2400" b="1" dirty="0">
                <a:latin typeface="メイリオ" panose="020B0604030504040204" pitchFamily="50" charset="-128"/>
                <a:ea typeface="メイリオ" panose="020B0604030504040204" pitchFamily="50" charset="-128"/>
              </a:rPr>
              <a:t>泥底</a:t>
            </a:r>
            <a:endParaRPr lang="ja-JP" altLang="en-US" sz="1600" b="1" dirty="0">
              <a:latin typeface="メイリオ" panose="020B0604030504040204" pitchFamily="50" charset="-128"/>
              <a:ea typeface="メイリオ" panose="020B0604030504040204" pitchFamily="50" charset="-128"/>
            </a:endParaRPr>
          </a:p>
        </p:txBody>
      </p:sp>
      <p:sp>
        <p:nvSpPr>
          <p:cNvPr id="19" name="タイトル 1">
            <a:extLst>
              <a:ext uri="{FF2B5EF4-FFF2-40B4-BE49-F238E27FC236}">
                <a16:creationId xmlns:a16="http://schemas.microsoft.com/office/drawing/2014/main" id="{A32455F3-0F2D-4A8B-9433-C8CB1CA595F4}"/>
              </a:ext>
            </a:extLst>
          </p:cNvPr>
          <p:cNvSpPr>
            <a:spLocks noGrp="1"/>
          </p:cNvSpPr>
          <p:nvPr>
            <p:ph type="title"/>
          </p:nvPr>
        </p:nvSpPr>
        <p:spPr>
          <a:xfrm>
            <a:off x="3056548" y="346502"/>
            <a:ext cx="4883971" cy="511076"/>
          </a:xfrm>
        </p:spPr>
        <p:txBody>
          <a:bodyPr anchor="t">
            <a:noAutofit/>
          </a:bodyPr>
          <a:lstStyle/>
          <a:p>
            <a:pPr>
              <a:lnSpc>
                <a:spcPts val="2000"/>
              </a:lnSpc>
            </a:pPr>
            <a:r>
              <a:rPr lang="ja-JP" altLang="en-US" sz="1800" b="1" dirty="0">
                <a:latin typeface="メイリオ" panose="020B0604030504040204" pitchFamily="50" charset="-128"/>
                <a:ea typeface="メイリオ" panose="020B0604030504040204" pitchFamily="50" charset="-128"/>
              </a:rPr>
              <a:t>泥底</a:t>
            </a:r>
            <a:endParaRPr lang="ja-JP" altLang="en-US" sz="1200" b="1"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643AE02A-5CA5-4042-AF9E-C0EB9F875D73}"/>
              </a:ext>
            </a:extLst>
          </p:cNvPr>
          <p:cNvSpPr txBox="1"/>
          <p:nvPr/>
        </p:nvSpPr>
        <p:spPr>
          <a:xfrm>
            <a:off x="4095072" y="857596"/>
            <a:ext cx="782463"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でいてい</a:t>
            </a:r>
          </a:p>
        </p:txBody>
      </p:sp>
    </p:spTree>
    <p:extLst>
      <p:ext uri="{BB962C8B-B14F-4D97-AF65-F5344CB8AC3E}">
        <p14:creationId xmlns:p14="http://schemas.microsoft.com/office/powerpoint/2010/main" val="2335704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10ED5D59-D0F1-40C1-B1B4-2C6D4835C2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5" y="-1999"/>
            <a:ext cx="9143569" cy="6861997"/>
          </a:xfrm>
          <a:prstGeom prst="rect">
            <a:avLst/>
          </a:prstGeom>
        </p:spPr>
      </p:pic>
      <p:sp>
        <p:nvSpPr>
          <p:cNvPr id="5" name="タイトル 1">
            <a:extLst>
              <a:ext uri="{FF2B5EF4-FFF2-40B4-BE49-F238E27FC236}">
                <a16:creationId xmlns:a16="http://schemas.microsoft.com/office/drawing/2014/main" id="{9CE6FCC4-8E58-47B7-8E28-B07704FD9501}"/>
              </a:ext>
            </a:extLst>
          </p:cNvPr>
          <p:cNvSpPr txBox="1">
            <a:spLocks/>
          </p:cNvSpPr>
          <p:nvPr/>
        </p:nvSpPr>
        <p:spPr>
          <a:xfrm>
            <a:off x="3085123" y="73735"/>
            <a:ext cx="4883971" cy="2615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400" b="1" dirty="0">
                <a:latin typeface="メイリオ" panose="020B0604030504040204" pitchFamily="50" charset="-128"/>
                <a:ea typeface="メイリオ" panose="020B0604030504040204" pitchFamily="50" charset="-128"/>
              </a:rPr>
              <a:t>大阪湾お魚エリアマップ</a:t>
            </a:r>
            <a:endParaRPr lang="ja-JP" altLang="en-US" sz="1800" b="1"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A141AAE0-8587-441F-A1B1-B5D1955D1873}"/>
              </a:ext>
            </a:extLst>
          </p:cNvPr>
          <p:cNvSpPr/>
          <p:nvPr/>
        </p:nvSpPr>
        <p:spPr>
          <a:xfrm>
            <a:off x="1733082" y="3974292"/>
            <a:ext cx="140017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マサバ</a:t>
            </a:r>
          </a:p>
        </p:txBody>
      </p:sp>
      <p:sp>
        <p:nvSpPr>
          <p:cNvPr id="7" name="正方形/長方形 6">
            <a:extLst>
              <a:ext uri="{FF2B5EF4-FFF2-40B4-BE49-F238E27FC236}">
                <a16:creationId xmlns:a16="http://schemas.microsoft.com/office/drawing/2014/main" id="{E50809AD-F65A-49E1-A7D5-C676F92CA561}"/>
              </a:ext>
            </a:extLst>
          </p:cNvPr>
          <p:cNvSpPr/>
          <p:nvPr/>
        </p:nvSpPr>
        <p:spPr>
          <a:xfrm>
            <a:off x="1733082" y="2407488"/>
            <a:ext cx="140017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サワラ</a:t>
            </a:r>
          </a:p>
        </p:txBody>
      </p:sp>
      <p:sp>
        <p:nvSpPr>
          <p:cNvPr id="8" name="正方形/長方形 7">
            <a:extLst>
              <a:ext uri="{FF2B5EF4-FFF2-40B4-BE49-F238E27FC236}">
                <a16:creationId xmlns:a16="http://schemas.microsoft.com/office/drawing/2014/main" id="{09D011B3-E3D9-4744-9026-687CDD6FAF79}"/>
              </a:ext>
            </a:extLst>
          </p:cNvPr>
          <p:cNvSpPr/>
          <p:nvPr/>
        </p:nvSpPr>
        <p:spPr>
          <a:xfrm>
            <a:off x="1733082" y="5541096"/>
            <a:ext cx="140017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イボダイ</a:t>
            </a:r>
          </a:p>
        </p:txBody>
      </p:sp>
      <p:sp>
        <p:nvSpPr>
          <p:cNvPr id="9" name="正方形/長方形 8">
            <a:extLst>
              <a:ext uri="{FF2B5EF4-FFF2-40B4-BE49-F238E27FC236}">
                <a16:creationId xmlns:a16="http://schemas.microsoft.com/office/drawing/2014/main" id="{88DFADB8-4EB8-4505-BB91-5C26BD6CE746}"/>
              </a:ext>
            </a:extLst>
          </p:cNvPr>
          <p:cNvSpPr/>
          <p:nvPr/>
        </p:nvSpPr>
        <p:spPr>
          <a:xfrm>
            <a:off x="3533308" y="3974292"/>
            <a:ext cx="140017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マナガツオ</a:t>
            </a:r>
          </a:p>
        </p:txBody>
      </p:sp>
      <p:sp>
        <p:nvSpPr>
          <p:cNvPr id="10" name="正方形/長方形 9">
            <a:extLst>
              <a:ext uri="{FF2B5EF4-FFF2-40B4-BE49-F238E27FC236}">
                <a16:creationId xmlns:a16="http://schemas.microsoft.com/office/drawing/2014/main" id="{3D0D7BB5-95AE-45C5-9576-22AD5D469B02}"/>
              </a:ext>
            </a:extLst>
          </p:cNvPr>
          <p:cNvSpPr/>
          <p:nvPr/>
        </p:nvSpPr>
        <p:spPr>
          <a:xfrm>
            <a:off x="4126945" y="2407488"/>
            <a:ext cx="140017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ブリ</a:t>
            </a:r>
          </a:p>
        </p:txBody>
      </p:sp>
      <p:sp>
        <p:nvSpPr>
          <p:cNvPr id="11" name="正方形/長方形 10">
            <a:extLst>
              <a:ext uri="{FF2B5EF4-FFF2-40B4-BE49-F238E27FC236}">
                <a16:creationId xmlns:a16="http://schemas.microsoft.com/office/drawing/2014/main" id="{C919DFF7-1A3C-4481-B285-55E125A22055}"/>
              </a:ext>
            </a:extLst>
          </p:cNvPr>
          <p:cNvSpPr/>
          <p:nvPr/>
        </p:nvSpPr>
        <p:spPr>
          <a:xfrm>
            <a:off x="3733773" y="5541095"/>
            <a:ext cx="140017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イカナゴ</a:t>
            </a:r>
          </a:p>
        </p:txBody>
      </p:sp>
      <p:sp>
        <p:nvSpPr>
          <p:cNvPr id="13" name="正方形/長方形 12">
            <a:extLst>
              <a:ext uri="{FF2B5EF4-FFF2-40B4-BE49-F238E27FC236}">
                <a16:creationId xmlns:a16="http://schemas.microsoft.com/office/drawing/2014/main" id="{87B75010-5CE9-4DAD-BB8E-E8F5DB8B44EB}"/>
              </a:ext>
            </a:extLst>
          </p:cNvPr>
          <p:cNvSpPr/>
          <p:nvPr/>
        </p:nvSpPr>
        <p:spPr>
          <a:xfrm>
            <a:off x="5527120" y="3974292"/>
            <a:ext cx="140017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タチウオ</a:t>
            </a:r>
          </a:p>
        </p:txBody>
      </p:sp>
      <p:sp>
        <p:nvSpPr>
          <p:cNvPr id="14" name="正方形/長方形 13">
            <a:extLst>
              <a:ext uri="{FF2B5EF4-FFF2-40B4-BE49-F238E27FC236}">
                <a16:creationId xmlns:a16="http://schemas.microsoft.com/office/drawing/2014/main" id="{CE0C6412-7728-40EA-BFD3-BD8609258C38}"/>
              </a:ext>
            </a:extLst>
          </p:cNvPr>
          <p:cNvSpPr/>
          <p:nvPr/>
        </p:nvSpPr>
        <p:spPr>
          <a:xfrm>
            <a:off x="5410228" y="5541096"/>
            <a:ext cx="164782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イカナゴシラス</a:t>
            </a:r>
          </a:p>
        </p:txBody>
      </p:sp>
      <p:sp>
        <p:nvSpPr>
          <p:cNvPr id="15" name="テキスト ボックス 14">
            <a:extLst>
              <a:ext uri="{FF2B5EF4-FFF2-40B4-BE49-F238E27FC236}">
                <a16:creationId xmlns:a16="http://schemas.microsoft.com/office/drawing/2014/main" id="{DF74B9AC-7D1C-40E1-9900-F542110235D2}"/>
              </a:ext>
            </a:extLst>
          </p:cNvPr>
          <p:cNvSpPr txBox="1"/>
          <p:nvPr/>
        </p:nvSpPr>
        <p:spPr>
          <a:xfrm>
            <a:off x="2162175" y="1075900"/>
            <a:ext cx="4572000" cy="377026"/>
          </a:xfrm>
          <a:prstGeom prst="rect">
            <a:avLst/>
          </a:prstGeom>
          <a:noFill/>
        </p:spPr>
        <p:txBody>
          <a:bodyPr wrap="square">
            <a:spAutoFit/>
          </a:bodyPr>
          <a:lstStyle/>
          <a:p>
            <a:pPr algn="ctr">
              <a:lnSpc>
                <a:spcPts val="2000"/>
              </a:lnSpc>
            </a:pPr>
            <a:r>
              <a:rPr lang="ja-JP" altLang="en-US" sz="2400" b="1" dirty="0">
                <a:latin typeface="メイリオ" panose="020B0604030504040204" pitchFamily="50" charset="-128"/>
                <a:ea typeface="メイリオ" panose="020B0604030504040204" pitchFamily="50" charset="-128"/>
              </a:rPr>
              <a:t>湾中南部（表層）</a:t>
            </a:r>
            <a:endParaRPr lang="ja-JP" altLang="en-US" sz="1600" b="1" dirty="0">
              <a:latin typeface="メイリオ" panose="020B0604030504040204" pitchFamily="50" charset="-128"/>
              <a:ea typeface="メイリオ" panose="020B0604030504040204" pitchFamily="50" charset="-128"/>
            </a:endParaRPr>
          </a:p>
        </p:txBody>
      </p:sp>
      <p:sp>
        <p:nvSpPr>
          <p:cNvPr id="16" name="タイトル 1">
            <a:extLst>
              <a:ext uri="{FF2B5EF4-FFF2-40B4-BE49-F238E27FC236}">
                <a16:creationId xmlns:a16="http://schemas.microsoft.com/office/drawing/2014/main" id="{EF4F9372-7300-42FA-867B-83F5FE7A221E}"/>
              </a:ext>
            </a:extLst>
          </p:cNvPr>
          <p:cNvSpPr>
            <a:spLocks noGrp="1"/>
          </p:cNvSpPr>
          <p:nvPr>
            <p:ph type="title"/>
          </p:nvPr>
        </p:nvSpPr>
        <p:spPr>
          <a:xfrm>
            <a:off x="3056548" y="346502"/>
            <a:ext cx="4883971" cy="511076"/>
          </a:xfrm>
        </p:spPr>
        <p:txBody>
          <a:bodyPr anchor="t">
            <a:noAutofit/>
          </a:bodyPr>
          <a:lstStyle/>
          <a:p>
            <a:pPr>
              <a:lnSpc>
                <a:spcPts val="2000"/>
              </a:lnSpc>
            </a:pPr>
            <a:r>
              <a:rPr lang="ja-JP" altLang="en-US" sz="1800" b="1" dirty="0">
                <a:latin typeface="メイリオ" panose="020B0604030504040204" pitchFamily="50" charset="-128"/>
                <a:ea typeface="メイリオ" panose="020B0604030504040204" pitchFamily="50" charset="-128"/>
              </a:rPr>
              <a:t>湾中南部（表層）</a:t>
            </a:r>
            <a:endParaRPr lang="ja-JP" altLang="en-US" sz="1200" b="1"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E5F61C6E-E291-4744-8205-588A0851F96B}"/>
              </a:ext>
            </a:extLst>
          </p:cNvPr>
          <p:cNvSpPr txBox="1"/>
          <p:nvPr/>
        </p:nvSpPr>
        <p:spPr>
          <a:xfrm>
            <a:off x="3267800" y="829699"/>
            <a:ext cx="2374071"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わんちゅうなんぶ　　　ひょうそう</a:t>
            </a:r>
          </a:p>
        </p:txBody>
      </p:sp>
    </p:spTree>
    <p:extLst>
      <p:ext uri="{BB962C8B-B14F-4D97-AF65-F5344CB8AC3E}">
        <p14:creationId xmlns:p14="http://schemas.microsoft.com/office/powerpoint/2010/main" val="3380662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B9CF2A1-17B6-47CD-89A0-D3F5482894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5" y="-1999"/>
            <a:ext cx="9143569" cy="6861998"/>
          </a:xfrm>
          <a:prstGeom prst="rect">
            <a:avLst/>
          </a:prstGeom>
        </p:spPr>
      </p:pic>
      <p:sp>
        <p:nvSpPr>
          <p:cNvPr id="5" name="タイトル 1">
            <a:extLst>
              <a:ext uri="{FF2B5EF4-FFF2-40B4-BE49-F238E27FC236}">
                <a16:creationId xmlns:a16="http://schemas.microsoft.com/office/drawing/2014/main" id="{9CE6FCC4-8E58-47B7-8E28-B07704FD9501}"/>
              </a:ext>
            </a:extLst>
          </p:cNvPr>
          <p:cNvSpPr txBox="1">
            <a:spLocks/>
          </p:cNvSpPr>
          <p:nvPr/>
        </p:nvSpPr>
        <p:spPr>
          <a:xfrm>
            <a:off x="3085123" y="73722"/>
            <a:ext cx="4883971" cy="30788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400" b="1" dirty="0">
                <a:latin typeface="メイリオ" panose="020B0604030504040204" pitchFamily="50" charset="-128"/>
                <a:ea typeface="メイリオ" panose="020B0604030504040204" pitchFamily="50" charset="-128"/>
              </a:rPr>
              <a:t>大阪湾お魚エリアマップ</a:t>
            </a:r>
            <a:endParaRPr lang="ja-JP" altLang="en-US" sz="1800" b="1"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07D77888-138D-44F0-9BCD-C2C7CC9BE923}"/>
              </a:ext>
            </a:extLst>
          </p:cNvPr>
          <p:cNvSpPr/>
          <p:nvPr/>
        </p:nvSpPr>
        <p:spPr>
          <a:xfrm>
            <a:off x="1447332" y="4172244"/>
            <a:ext cx="140017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アカエイ</a:t>
            </a:r>
          </a:p>
        </p:txBody>
      </p:sp>
      <p:sp>
        <p:nvSpPr>
          <p:cNvPr id="7" name="正方形/長方形 6">
            <a:extLst>
              <a:ext uri="{FF2B5EF4-FFF2-40B4-BE49-F238E27FC236}">
                <a16:creationId xmlns:a16="http://schemas.microsoft.com/office/drawing/2014/main" id="{70913563-7B00-4039-8DF8-85AD0F68089A}"/>
              </a:ext>
            </a:extLst>
          </p:cNvPr>
          <p:cNvSpPr/>
          <p:nvPr/>
        </p:nvSpPr>
        <p:spPr>
          <a:xfrm>
            <a:off x="1447332" y="2350339"/>
            <a:ext cx="140017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カワハギ</a:t>
            </a:r>
          </a:p>
        </p:txBody>
      </p:sp>
      <p:sp>
        <p:nvSpPr>
          <p:cNvPr id="8" name="正方形/長方形 7">
            <a:extLst>
              <a:ext uri="{FF2B5EF4-FFF2-40B4-BE49-F238E27FC236}">
                <a16:creationId xmlns:a16="http://schemas.microsoft.com/office/drawing/2014/main" id="{430775A4-ACFA-4CD2-B077-16BB8DEA321C}"/>
              </a:ext>
            </a:extLst>
          </p:cNvPr>
          <p:cNvSpPr/>
          <p:nvPr/>
        </p:nvSpPr>
        <p:spPr>
          <a:xfrm>
            <a:off x="1447332" y="5756024"/>
            <a:ext cx="140017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トラフグ</a:t>
            </a:r>
          </a:p>
        </p:txBody>
      </p:sp>
      <p:sp>
        <p:nvSpPr>
          <p:cNvPr id="9" name="正方形/長方形 8">
            <a:extLst>
              <a:ext uri="{FF2B5EF4-FFF2-40B4-BE49-F238E27FC236}">
                <a16:creationId xmlns:a16="http://schemas.microsoft.com/office/drawing/2014/main" id="{5686F0E8-CB98-4AD2-8BAD-F8D47EC04730}"/>
              </a:ext>
            </a:extLst>
          </p:cNvPr>
          <p:cNvSpPr/>
          <p:nvPr/>
        </p:nvSpPr>
        <p:spPr>
          <a:xfrm>
            <a:off x="3038602" y="4172244"/>
            <a:ext cx="140017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シロザメ</a:t>
            </a:r>
          </a:p>
        </p:txBody>
      </p:sp>
      <p:sp>
        <p:nvSpPr>
          <p:cNvPr id="10" name="正方形/長方形 9">
            <a:extLst>
              <a:ext uri="{FF2B5EF4-FFF2-40B4-BE49-F238E27FC236}">
                <a16:creationId xmlns:a16="http://schemas.microsoft.com/office/drawing/2014/main" id="{440797C0-0BAA-460E-9EC8-F6087E957DD2}"/>
              </a:ext>
            </a:extLst>
          </p:cNvPr>
          <p:cNvSpPr/>
          <p:nvPr/>
        </p:nvSpPr>
        <p:spPr>
          <a:xfrm>
            <a:off x="2847502" y="2350339"/>
            <a:ext cx="1591271"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ウマヅラハギ</a:t>
            </a:r>
          </a:p>
        </p:txBody>
      </p:sp>
      <p:sp>
        <p:nvSpPr>
          <p:cNvPr id="11" name="正方形/長方形 10">
            <a:extLst>
              <a:ext uri="{FF2B5EF4-FFF2-40B4-BE49-F238E27FC236}">
                <a16:creationId xmlns:a16="http://schemas.microsoft.com/office/drawing/2014/main" id="{267EC400-7229-4EB6-AAE9-2AEF6C26A727}"/>
              </a:ext>
            </a:extLst>
          </p:cNvPr>
          <p:cNvSpPr/>
          <p:nvPr/>
        </p:nvSpPr>
        <p:spPr>
          <a:xfrm>
            <a:off x="2969281" y="5756024"/>
            <a:ext cx="1591271"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メイタガレイ</a:t>
            </a:r>
          </a:p>
        </p:txBody>
      </p:sp>
      <p:sp>
        <p:nvSpPr>
          <p:cNvPr id="12" name="正方形/長方形 11">
            <a:extLst>
              <a:ext uri="{FF2B5EF4-FFF2-40B4-BE49-F238E27FC236}">
                <a16:creationId xmlns:a16="http://schemas.microsoft.com/office/drawing/2014/main" id="{5ACA3653-442D-40C4-A14B-91AD3A5E80B3}"/>
              </a:ext>
            </a:extLst>
          </p:cNvPr>
          <p:cNvSpPr/>
          <p:nvPr/>
        </p:nvSpPr>
        <p:spPr>
          <a:xfrm>
            <a:off x="4766641" y="4172244"/>
            <a:ext cx="140017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コウイカ</a:t>
            </a:r>
          </a:p>
        </p:txBody>
      </p:sp>
      <p:sp>
        <p:nvSpPr>
          <p:cNvPr id="13" name="正方形/長方形 12">
            <a:extLst>
              <a:ext uri="{FF2B5EF4-FFF2-40B4-BE49-F238E27FC236}">
                <a16:creationId xmlns:a16="http://schemas.microsoft.com/office/drawing/2014/main" id="{1455F613-C217-476F-BF7C-A74FEF6D5BD8}"/>
              </a:ext>
            </a:extLst>
          </p:cNvPr>
          <p:cNvSpPr/>
          <p:nvPr/>
        </p:nvSpPr>
        <p:spPr>
          <a:xfrm>
            <a:off x="4572028" y="2350339"/>
            <a:ext cx="140017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シログチ</a:t>
            </a:r>
          </a:p>
        </p:txBody>
      </p:sp>
      <p:sp>
        <p:nvSpPr>
          <p:cNvPr id="14" name="正方形/長方形 13">
            <a:extLst>
              <a:ext uri="{FF2B5EF4-FFF2-40B4-BE49-F238E27FC236}">
                <a16:creationId xmlns:a16="http://schemas.microsoft.com/office/drawing/2014/main" id="{08215A6C-D241-4DE1-BFE0-9B7BA285C61A}"/>
              </a:ext>
            </a:extLst>
          </p:cNvPr>
          <p:cNvSpPr/>
          <p:nvPr/>
        </p:nvSpPr>
        <p:spPr>
          <a:xfrm>
            <a:off x="4682327" y="5756024"/>
            <a:ext cx="140017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ヒラメ</a:t>
            </a:r>
          </a:p>
        </p:txBody>
      </p:sp>
      <p:sp>
        <p:nvSpPr>
          <p:cNvPr id="15" name="正方形/長方形 14">
            <a:extLst>
              <a:ext uri="{FF2B5EF4-FFF2-40B4-BE49-F238E27FC236}">
                <a16:creationId xmlns:a16="http://schemas.microsoft.com/office/drawing/2014/main" id="{B4C28316-9695-4555-A0E5-530AD464B6D4}"/>
              </a:ext>
            </a:extLst>
          </p:cNvPr>
          <p:cNvSpPr/>
          <p:nvPr/>
        </p:nvSpPr>
        <p:spPr>
          <a:xfrm>
            <a:off x="6296552" y="4172244"/>
            <a:ext cx="140017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アオリイカ</a:t>
            </a:r>
          </a:p>
        </p:txBody>
      </p:sp>
      <p:sp>
        <p:nvSpPr>
          <p:cNvPr id="16" name="正方形/長方形 15">
            <a:extLst>
              <a:ext uri="{FF2B5EF4-FFF2-40B4-BE49-F238E27FC236}">
                <a16:creationId xmlns:a16="http://schemas.microsoft.com/office/drawing/2014/main" id="{5C5C3E0E-2A0E-4B16-B280-E0510ACC51B2}"/>
              </a:ext>
            </a:extLst>
          </p:cNvPr>
          <p:cNvSpPr/>
          <p:nvPr/>
        </p:nvSpPr>
        <p:spPr>
          <a:xfrm>
            <a:off x="6296552" y="5756024"/>
            <a:ext cx="140017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マダコ</a:t>
            </a:r>
          </a:p>
        </p:txBody>
      </p:sp>
      <p:sp>
        <p:nvSpPr>
          <p:cNvPr id="17" name="テキスト ボックス 16">
            <a:extLst>
              <a:ext uri="{FF2B5EF4-FFF2-40B4-BE49-F238E27FC236}">
                <a16:creationId xmlns:a16="http://schemas.microsoft.com/office/drawing/2014/main" id="{427E2B3B-45D5-4A6D-B7D9-6388A7400CDB}"/>
              </a:ext>
            </a:extLst>
          </p:cNvPr>
          <p:cNvSpPr txBox="1"/>
          <p:nvPr/>
        </p:nvSpPr>
        <p:spPr>
          <a:xfrm>
            <a:off x="2162175" y="1075900"/>
            <a:ext cx="4572000" cy="377026"/>
          </a:xfrm>
          <a:prstGeom prst="rect">
            <a:avLst/>
          </a:prstGeom>
          <a:noFill/>
        </p:spPr>
        <p:txBody>
          <a:bodyPr wrap="square">
            <a:spAutoFit/>
          </a:bodyPr>
          <a:lstStyle/>
          <a:p>
            <a:pPr algn="ctr">
              <a:lnSpc>
                <a:spcPts val="2000"/>
              </a:lnSpc>
            </a:pPr>
            <a:r>
              <a:rPr lang="ja-JP" altLang="en-US" sz="2400" b="1" dirty="0">
                <a:latin typeface="メイリオ" panose="020B0604030504040204" pitchFamily="50" charset="-128"/>
                <a:ea typeface="メイリオ" panose="020B0604030504040204" pitchFamily="50" charset="-128"/>
              </a:rPr>
              <a:t>湾中南部（底層）</a:t>
            </a:r>
            <a:endParaRPr lang="ja-JP" altLang="en-US" sz="1600" b="1" dirty="0">
              <a:latin typeface="メイリオ" panose="020B0604030504040204" pitchFamily="50" charset="-128"/>
              <a:ea typeface="メイリオ" panose="020B0604030504040204" pitchFamily="50" charset="-128"/>
            </a:endParaRPr>
          </a:p>
        </p:txBody>
      </p:sp>
      <p:sp>
        <p:nvSpPr>
          <p:cNvPr id="18" name="タイトル 1">
            <a:extLst>
              <a:ext uri="{FF2B5EF4-FFF2-40B4-BE49-F238E27FC236}">
                <a16:creationId xmlns:a16="http://schemas.microsoft.com/office/drawing/2014/main" id="{6F0E7978-6048-4393-A49C-8A5E0D12AF66}"/>
              </a:ext>
            </a:extLst>
          </p:cNvPr>
          <p:cNvSpPr>
            <a:spLocks noGrp="1"/>
          </p:cNvSpPr>
          <p:nvPr>
            <p:ph type="title"/>
          </p:nvPr>
        </p:nvSpPr>
        <p:spPr>
          <a:xfrm>
            <a:off x="3056548" y="346502"/>
            <a:ext cx="4883971" cy="511076"/>
          </a:xfrm>
        </p:spPr>
        <p:txBody>
          <a:bodyPr anchor="t">
            <a:noAutofit/>
          </a:bodyPr>
          <a:lstStyle/>
          <a:p>
            <a:pPr>
              <a:lnSpc>
                <a:spcPts val="2000"/>
              </a:lnSpc>
            </a:pPr>
            <a:r>
              <a:rPr lang="ja-JP" altLang="en-US" sz="1800" b="1" dirty="0">
                <a:latin typeface="メイリオ" panose="020B0604030504040204" pitchFamily="50" charset="-128"/>
                <a:ea typeface="メイリオ" panose="020B0604030504040204" pitchFamily="50" charset="-128"/>
              </a:rPr>
              <a:t>湾中南部（底層）</a:t>
            </a:r>
            <a:endParaRPr lang="ja-JP" altLang="en-US" sz="1200" b="1"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1D9927E2-D2D6-444B-BD2C-C400EB4B1E86}"/>
              </a:ext>
            </a:extLst>
          </p:cNvPr>
          <p:cNvSpPr txBox="1"/>
          <p:nvPr/>
        </p:nvSpPr>
        <p:spPr>
          <a:xfrm>
            <a:off x="3267800" y="829699"/>
            <a:ext cx="2374071"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わんちゅうなんぶ　　　ていそう</a:t>
            </a:r>
          </a:p>
        </p:txBody>
      </p:sp>
    </p:spTree>
    <p:extLst>
      <p:ext uri="{BB962C8B-B14F-4D97-AF65-F5344CB8AC3E}">
        <p14:creationId xmlns:p14="http://schemas.microsoft.com/office/powerpoint/2010/main" val="603896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2B4AED3-521D-4CC5-829A-2060F5CFC0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5" y="-1999"/>
            <a:ext cx="9140905" cy="6859999"/>
          </a:xfrm>
          <a:prstGeom prst="rect">
            <a:avLst/>
          </a:prstGeom>
        </p:spPr>
      </p:pic>
      <p:sp>
        <p:nvSpPr>
          <p:cNvPr id="5" name="タイトル 1">
            <a:extLst>
              <a:ext uri="{FF2B5EF4-FFF2-40B4-BE49-F238E27FC236}">
                <a16:creationId xmlns:a16="http://schemas.microsoft.com/office/drawing/2014/main" id="{9CE6FCC4-8E58-47B7-8E28-B07704FD9501}"/>
              </a:ext>
            </a:extLst>
          </p:cNvPr>
          <p:cNvSpPr txBox="1">
            <a:spLocks/>
          </p:cNvSpPr>
          <p:nvPr/>
        </p:nvSpPr>
        <p:spPr>
          <a:xfrm>
            <a:off x="3085123" y="73736"/>
            <a:ext cx="4883971" cy="35205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400" b="1" dirty="0">
                <a:latin typeface="メイリオ" panose="020B0604030504040204" pitchFamily="50" charset="-128"/>
                <a:ea typeface="メイリオ" panose="020B0604030504040204" pitchFamily="50" charset="-128"/>
              </a:rPr>
              <a:t>大阪湾お魚エリアマップ</a:t>
            </a:r>
            <a:endParaRPr lang="ja-JP" altLang="en-US" sz="1800" b="1"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B3C81807-9E7B-4074-87CD-A73C83BCFF4D}"/>
              </a:ext>
            </a:extLst>
          </p:cNvPr>
          <p:cNvSpPr/>
          <p:nvPr/>
        </p:nvSpPr>
        <p:spPr>
          <a:xfrm>
            <a:off x="1990257" y="4096044"/>
            <a:ext cx="140017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クルマエビ</a:t>
            </a:r>
          </a:p>
        </p:txBody>
      </p:sp>
      <p:sp>
        <p:nvSpPr>
          <p:cNvPr id="7" name="正方形/長方形 6">
            <a:extLst>
              <a:ext uri="{FF2B5EF4-FFF2-40B4-BE49-F238E27FC236}">
                <a16:creationId xmlns:a16="http://schemas.microsoft.com/office/drawing/2014/main" id="{CFAA43A8-4EFB-4479-8E13-0DFD98F73057}"/>
              </a:ext>
            </a:extLst>
          </p:cNvPr>
          <p:cNvSpPr/>
          <p:nvPr/>
        </p:nvSpPr>
        <p:spPr>
          <a:xfrm>
            <a:off x="1990257" y="2531312"/>
            <a:ext cx="140017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ハモ</a:t>
            </a:r>
          </a:p>
        </p:txBody>
      </p:sp>
      <p:sp>
        <p:nvSpPr>
          <p:cNvPr id="8" name="正方形/長方形 7">
            <a:extLst>
              <a:ext uri="{FF2B5EF4-FFF2-40B4-BE49-F238E27FC236}">
                <a16:creationId xmlns:a16="http://schemas.microsoft.com/office/drawing/2014/main" id="{55FBF246-A048-4956-9E1A-FA6EDF062815}"/>
              </a:ext>
            </a:extLst>
          </p:cNvPr>
          <p:cNvSpPr/>
          <p:nvPr/>
        </p:nvSpPr>
        <p:spPr>
          <a:xfrm>
            <a:off x="1874034" y="5527424"/>
            <a:ext cx="1632620"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ネズミゴチ</a:t>
            </a:r>
            <a:br>
              <a:rPr lang="en-US" altLang="ja-JP" sz="1600" kern="100" dirty="0">
                <a:solidFill>
                  <a:srgbClr val="000000"/>
                </a:solidFill>
                <a:ea typeface="メイリオ" panose="020B0604030504040204" pitchFamily="50" charset="-128"/>
                <a:cs typeface="Times New Roman" panose="02020603050405020304" pitchFamily="18" charset="0"/>
              </a:rPr>
            </a:br>
            <a:r>
              <a:rPr lang="ja-JP" altLang="en-US" sz="1400" kern="100" dirty="0">
                <a:solidFill>
                  <a:srgbClr val="000000"/>
                </a:solidFill>
                <a:ea typeface="メイリオ" panose="020B0604030504040204" pitchFamily="50" charset="-128"/>
                <a:cs typeface="Times New Roman" panose="02020603050405020304" pitchFamily="18" charset="0"/>
              </a:rPr>
              <a:t>（がっちょ）</a:t>
            </a:r>
            <a:endParaRPr lang="ja-JP" altLang="en-US" sz="1600" kern="100" dirty="0">
              <a:solidFill>
                <a:srgbClr val="000000"/>
              </a:solidFill>
              <a:ea typeface="メイリオ" panose="020B0604030504040204" pitchFamily="50" charset="-128"/>
              <a:cs typeface="Times New Roman" panose="02020603050405020304" pitchFamily="18" charset="0"/>
            </a:endParaRPr>
          </a:p>
        </p:txBody>
      </p:sp>
      <p:sp>
        <p:nvSpPr>
          <p:cNvPr id="12" name="正方形/長方形 11">
            <a:extLst>
              <a:ext uri="{FF2B5EF4-FFF2-40B4-BE49-F238E27FC236}">
                <a16:creationId xmlns:a16="http://schemas.microsoft.com/office/drawing/2014/main" id="{89BACAFA-9D3F-4C0C-9D98-F7C8BB1FBE30}"/>
              </a:ext>
            </a:extLst>
          </p:cNvPr>
          <p:cNvSpPr/>
          <p:nvPr/>
        </p:nvSpPr>
        <p:spPr>
          <a:xfrm>
            <a:off x="4495332" y="4096044"/>
            <a:ext cx="140017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イシガレイ</a:t>
            </a:r>
          </a:p>
        </p:txBody>
      </p:sp>
      <p:sp>
        <p:nvSpPr>
          <p:cNvPr id="13" name="正方形/長方形 12">
            <a:extLst>
              <a:ext uri="{FF2B5EF4-FFF2-40B4-BE49-F238E27FC236}">
                <a16:creationId xmlns:a16="http://schemas.microsoft.com/office/drawing/2014/main" id="{BF312447-0FFA-4352-AB53-A03087C2174A}"/>
              </a:ext>
            </a:extLst>
          </p:cNvPr>
          <p:cNvSpPr/>
          <p:nvPr/>
        </p:nvSpPr>
        <p:spPr>
          <a:xfrm>
            <a:off x="4495332" y="2531312"/>
            <a:ext cx="140017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ホウボウ</a:t>
            </a:r>
          </a:p>
        </p:txBody>
      </p:sp>
      <p:sp>
        <p:nvSpPr>
          <p:cNvPr id="14" name="正方形/長方形 13">
            <a:extLst>
              <a:ext uri="{FF2B5EF4-FFF2-40B4-BE49-F238E27FC236}">
                <a16:creationId xmlns:a16="http://schemas.microsoft.com/office/drawing/2014/main" id="{8699EFB0-8970-4206-8BE9-744BDDF4BD3F}"/>
              </a:ext>
            </a:extLst>
          </p:cNvPr>
          <p:cNvSpPr/>
          <p:nvPr/>
        </p:nvSpPr>
        <p:spPr>
          <a:xfrm>
            <a:off x="4495332" y="5527424"/>
            <a:ext cx="140017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シロギス</a:t>
            </a:r>
          </a:p>
        </p:txBody>
      </p:sp>
      <p:sp>
        <p:nvSpPr>
          <p:cNvPr id="15" name="テキスト ボックス 14">
            <a:extLst>
              <a:ext uri="{FF2B5EF4-FFF2-40B4-BE49-F238E27FC236}">
                <a16:creationId xmlns:a16="http://schemas.microsoft.com/office/drawing/2014/main" id="{7785E8F4-6B31-453D-AE5E-722C0DAB27BE}"/>
              </a:ext>
            </a:extLst>
          </p:cNvPr>
          <p:cNvSpPr txBox="1"/>
          <p:nvPr/>
        </p:nvSpPr>
        <p:spPr>
          <a:xfrm>
            <a:off x="2162175" y="1103332"/>
            <a:ext cx="4572000" cy="377026"/>
          </a:xfrm>
          <a:prstGeom prst="rect">
            <a:avLst/>
          </a:prstGeom>
          <a:noFill/>
        </p:spPr>
        <p:txBody>
          <a:bodyPr wrap="square">
            <a:spAutoFit/>
          </a:bodyPr>
          <a:lstStyle/>
          <a:p>
            <a:pPr algn="ctr">
              <a:lnSpc>
                <a:spcPts val="2000"/>
              </a:lnSpc>
            </a:pPr>
            <a:r>
              <a:rPr lang="ja-JP" altLang="en-US" sz="2400" b="1" dirty="0">
                <a:latin typeface="メイリオ" panose="020B0604030504040204" pitchFamily="50" charset="-128"/>
                <a:ea typeface="メイリオ" panose="020B0604030504040204" pitchFamily="50" charset="-128"/>
              </a:rPr>
              <a:t>砂底</a:t>
            </a:r>
            <a:endParaRPr lang="ja-JP" altLang="en-US" sz="1600" b="1" dirty="0">
              <a:latin typeface="メイリオ" panose="020B0604030504040204" pitchFamily="50" charset="-128"/>
              <a:ea typeface="メイリオ" panose="020B0604030504040204" pitchFamily="50" charset="-128"/>
            </a:endParaRPr>
          </a:p>
        </p:txBody>
      </p:sp>
      <p:sp>
        <p:nvSpPr>
          <p:cNvPr id="17" name="タイトル 1">
            <a:extLst>
              <a:ext uri="{FF2B5EF4-FFF2-40B4-BE49-F238E27FC236}">
                <a16:creationId xmlns:a16="http://schemas.microsoft.com/office/drawing/2014/main" id="{9E4E7947-D0E6-4A5B-9ADF-FA4BF4D1AF77}"/>
              </a:ext>
            </a:extLst>
          </p:cNvPr>
          <p:cNvSpPr>
            <a:spLocks noGrp="1"/>
          </p:cNvSpPr>
          <p:nvPr>
            <p:ph type="title"/>
          </p:nvPr>
        </p:nvSpPr>
        <p:spPr>
          <a:xfrm>
            <a:off x="3056548" y="346502"/>
            <a:ext cx="4883971" cy="511076"/>
          </a:xfrm>
        </p:spPr>
        <p:txBody>
          <a:bodyPr anchor="t">
            <a:noAutofit/>
          </a:bodyPr>
          <a:lstStyle/>
          <a:p>
            <a:pPr>
              <a:lnSpc>
                <a:spcPts val="2000"/>
              </a:lnSpc>
            </a:pPr>
            <a:r>
              <a:rPr lang="ja-JP" altLang="en-US" sz="1800" b="1" dirty="0">
                <a:latin typeface="メイリオ" panose="020B0604030504040204" pitchFamily="50" charset="-128"/>
                <a:ea typeface="メイリオ" panose="020B0604030504040204" pitchFamily="50" charset="-128"/>
              </a:rPr>
              <a:t>砂底</a:t>
            </a:r>
            <a:endParaRPr lang="ja-JP" altLang="en-US" sz="1200" b="1"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2CDB630D-CF89-48A7-885A-FF71E1DFBE2E}"/>
              </a:ext>
            </a:extLst>
          </p:cNvPr>
          <p:cNvSpPr txBox="1"/>
          <p:nvPr/>
        </p:nvSpPr>
        <p:spPr>
          <a:xfrm>
            <a:off x="4131648" y="857598"/>
            <a:ext cx="782463"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さてい</a:t>
            </a:r>
          </a:p>
        </p:txBody>
      </p:sp>
    </p:spTree>
    <p:extLst>
      <p:ext uri="{BB962C8B-B14F-4D97-AF65-F5344CB8AC3E}">
        <p14:creationId xmlns:p14="http://schemas.microsoft.com/office/powerpoint/2010/main" val="674450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AB34AD1-EA9E-4834-B807-BD61B9F537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5" y="0"/>
            <a:ext cx="9140905" cy="6859999"/>
          </a:xfrm>
          <a:prstGeom prst="rect">
            <a:avLst/>
          </a:prstGeom>
        </p:spPr>
      </p:pic>
      <p:sp>
        <p:nvSpPr>
          <p:cNvPr id="5" name="タイトル 1">
            <a:extLst>
              <a:ext uri="{FF2B5EF4-FFF2-40B4-BE49-F238E27FC236}">
                <a16:creationId xmlns:a16="http://schemas.microsoft.com/office/drawing/2014/main" id="{9CE6FCC4-8E58-47B7-8E28-B07704FD9501}"/>
              </a:ext>
            </a:extLst>
          </p:cNvPr>
          <p:cNvSpPr txBox="1">
            <a:spLocks/>
          </p:cNvSpPr>
          <p:nvPr/>
        </p:nvSpPr>
        <p:spPr>
          <a:xfrm>
            <a:off x="3085123" y="73736"/>
            <a:ext cx="4883971" cy="35205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400" b="1" dirty="0">
                <a:latin typeface="メイリオ" panose="020B0604030504040204" pitchFamily="50" charset="-128"/>
                <a:ea typeface="メイリオ" panose="020B0604030504040204" pitchFamily="50" charset="-128"/>
              </a:rPr>
              <a:t>大阪湾お魚エリアマップ</a:t>
            </a:r>
            <a:endParaRPr lang="ja-JP" altLang="en-US" sz="1800" b="1"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0DAF7C22-634B-424E-85FC-5E9F0197AF16}"/>
              </a:ext>
            </a:extLst>
          </p:cNvPr>
          <p:cNvSpPr/>
          <p:nvPr/>
        </p:nvSpPr>
        <p:spPr>
          <a:xfrm>
            <a:off x="1990256" y="3988549"/>
            <a:ext cx="140017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キジハタ</a:t>
            </a:r>
          </a:p>
        </p:txBody>
      </p:sp>
      <p:sp>
        <p:nvSpPr>
          <p:cNvPr id="7" name="正方形/長方形 6">
            <a:extLst>
              <a:ext uri="{FF2B5EF4-FFF2-40B4-BE49-F238E27FC236}">
                <a16:creationId xmlns:a16="http://schemas.microsoft.com/office/drawing/2014/main" id="{594A3398-061D-4E50-B0F2-F9EA0C2AC4E9}"/>
              </a:ext>
            </a:extLst>
          </p:cNvPr>
          <p:cNvSpPr/>
          <p:nvPr/>
        </p:nvSpPr>
        <p:spPr>
          <a:xfrm>
            <a:off x="1990257" y="2607514"/>
            <a:ext cx="140017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マダイ</a:t>
            </a:r>
          </a:p>
        </p:txBody>
      </p:sp>
      <p:sp>
        <p:nvSpPr>
          <p:cNvPr id="8" name="正方形/長方形 7">
            <a:extLst>
              <a:ext uri="{FF2B5EF4-FFF2-40B4-BE49-F238E27FC236}">
                <a16:creationId xmlns:a16="http://schemas.microsoft.com/office/drawing/2014/main" id="{44008FF4-CA74-4A7D-8135-588D8472CBF8}"/>
              </a:ext>
            </a:extLst>
          </p:cNvPr>
          <p:cNvSpPr/>
          <p:nvPr/>
        </p:nvSpPr>
        <p:spPr>
          <a:xfrm>
            <a:off x="1990256" y="5622294"/>
            <a:ext cx="140017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オニオコゼ</a:t>
            </a:r>
          </a:p>
        </p:txBody>
      </p:sp>
      <p:sp>
        <p:nvSpPr>
          <p:cNvPr id="9" name="正方形/長方形 8">
            <a:extLst>
              <a:ext uri="{FF2B5EF4-FFF2-40B4-BE49-F238E27FC236}">
                <a16:creationId xmlns:a16="http://schemas.microsoft.com/office/drawing/2014/main" id="{83C66F32-3FC4-497A-B7E1-A290C831A4AC}"/>
              </a:ext>
            </a:extLst>
          </p:cNvPr>
          <p:cNvSpPr/>
          <p:nvPr/>
        </p:nvSpPr>
        <p:spPr>
          <a:xfrm>
            <a:off x="4242389" y="3988549"/>
            <a:ext cx="140017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メバル</a:t>
            </a:r>
          </a:p>
        </p:txBody>
      </p:sp>
      <p:sp>
        <p:nvSpPr>
          <p:cNvPr id="10" name="正方形/長方形 9">
            <a:extLst>
              <a:ext uri="{FF2B5EF4-FFF2-40B4-BE49-F238E27FC236}">
                <a16:creationId xmlns:a16="http://schemas.microsoft.com/office/drawing/2014/main" id="{3337894E-7E51-4971-92A4-1029AFF6D71B}"/>
              </a:ext>
            </a:extLst>
          </p:cNvPr>
          <p:cNvSpPr/>
          <p:nvPr/>
        </p:nvSpPr>
        <p:spPr>
          <a:xfrm>
            <a:off x="4242392" y="2607514"/>
            <a:ext cx="140017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アイナメ</a:t>
            </a:r>
          </a:p>
        </p:txBody>
      </p:sp>
      <p:sp>
        <p:nvSpPr>
          <p:cNvPr id="11" name="正方形/長方形 10">
            <a:extLst>
              <a:ext uri="{FF2B5EF4-FFF2-40B4-BE49-F238E27FC236}">
                <a16:creationId xmlns:a16="http://schemas.microsoft.com/office/drawing/2014/main" id="{20C8A06C-A740-4C32-981F-643E9D57C67A}"/>
              </a:ext>
            </a:extLst>
          </p:cNvPr>
          <p:cNvSpPr/>
          <p:nvPr/>
        </p:nvSpPr>
        <p:spPr>
          <a:xfrm>
            <a:off x="4242390" y="5763812"/>
            <a:ext cx="140017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600" kern="100" dirty="0">
                <a:solidFill>
                  <a:srgbClr val="000000"/>
                </a:solidFill>
                <a:ea typeface="メイリオ" panose="020B0604030504040204" pitchFamily="50" charset="-128"/>
                <a:cs typeface="Times New Roman" panose="02020603050405020304" pitchFamily="18" charset="0"/>
              </a:rPr>
              <a:t>カサゴ</a:t>
            </a:r>
            <a:br>
              <a:rPr lang="en-US" altLang="ja-JP" sz="1600" kern="100" dirty="0">
                <a:solidFill>
                  <a:srgbClr val="000000"/>
                </a:solidFill>
                <a:ea typeface="メイリオ" panose="020B0604030504040204" pitchFamily="50" charset="-128"/>
                <a:cs typeface="Times New Roman" panose="02020603050405020304" pitchFamily="18" charset="0"/>
              </a:rPr>
            </a:br>
            <a:r>
              <a:rPr lang="ja-JP" altLang="en-US" sz="1400" kern="100" dirty="0">
                <a:solidFill>
                  <a:srgbClr val="000000"/>
                </a:solidFill>
                <a:ea typeface="メイリオ" panose="020B0604030504040204" pitchFamily="50" charset="-128"/>
                <a:cs typeface="Times New Roman" panose="02020603050405020304" pitchFamily="18" charset="0"/>
              </a:rPr>
              <a:t>（がしら）</a:t>
            </a:r>
            <a:endParaRPr lang="ja-JP" altLang="en-US" sz="1600" kern="100" dirty="0">
              <a:solidFill>
                <a:srgbClr val="000000"/>
              </a:solidFill>
              <a:ea typeface="メイリオ" panose="020B0604030504040204" pitchFamily="50" charset="-128"/>
              <a:cs typeface="Times New Roman" panose="02020603050405020304" pitchFamily="18" charset="0"/>
            </a:endParaRPr>
          </a:p>
        </p:txBody>
      </p:sp>
      <p:sp>
        <p:nvSpPr>
          <p:cNvPr id="12" name="正方形/長方形 11">
            <a:extLst>
              <a:ext uri="{FF2B5EF4-FFF2-40B4-BE49-F238E27FC236}">
                <a16:creationId xmlns:a16="http://schemas.microsoft.com/office/drawing/2014/main" id="{E376E799-3393-4D65-8FDB-DA9C0DF2A397}"/>
              </a:ext>
            </a:extLst>
          </p:cNvPr>
          <p:cNvSpPr/>
          <p:nvPr/>
        </p:nvSpPr>
        <p:spPr>
          <a:xfrm>
            <a:off x="6252736" y="5622294"/>
            <a:ext cx="140017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マナマコ</a:t>
            </a:r>
          </a:p>
        </p:txBody>
      </p:sp>
      <p:sp>
        <p:nvSpPr>
          <p:cNvPr id="13" name="テキスト ボックス 12">
            <a:extLst>
              <a:ext uri="{FF2B5EF4-FFF2-40B4-BE49-F238E27FC236}">
                <a16:creationId xmlns:a16="http://schemas.microsoft.com/office/drawing/2014/main" id="{B5A9D770-2E57-47E0-B21F-FD2B25E815BD}"/>
              </a:ext>
            </a:extLst>
          </p:cNvPr>
          <p:cNvSpPr txBox="1"/>
          <p:nvPr/>
        </p:nvSpPr>
        <p:spPr>
          <a:xfrm>
            <a:off x="2162175" y="1094188"/>
            <a:ext cx="4572000" cy="377026"/>
          </a:xfrm>
          <a:prstGeom prst="rect">
            <a:avLst/>
          </a:prstGeom>
          <a:noFill/>
        </p:spPr>
        <p:txBody>
          <a:bodyPr wrap="square">
            <a:spAutoFit/>
          </a:bodyPr>
          <a:lstStyle/>
          <a:p>
            <a:pPr algn="ctr">
              <a:lnSpc>
                <a:spcPts val="2000"/>
              </a:lnSpc>
            </a:pPr>
            <a:r>
              <a:rPr lang="ja-JP" altLang="en-US" sz="2400" b="1" dirty="0">
                <a:latin typeface="メイリオ" panose="020B0604030504040204" pitchFamily="50" charset="-128"/>
                <a:ea typeface="メイリオ" panose="020B0604030504040204" pitchFamily="50" charset="-128"/>
              </a:rPr>
              <a:t>岩礁</a:t>
            </a:r>
            <a:endParaRPr lang="ja-JP" altLang="en-US" sz="1600" b="1" dirty="0">
              <a:latin typeface="メイリオ" panose="020B0604030504040204" pitchFamily="50" charset="-128"/>
              <a:ea typeface="メイリオ" panose="020B0604030504040204" pitchFamily="50" charset="-128"/>
            </a:endParaRPr>
          </a:p>
        </p:txBody>
      </p:sp>
      <p:sp>
        <p:nvSpPr>
          <p:cNvPr id="14" name="タイトル 1">
            <a:extLst>
              <a:ext uri="{FF2B5EF4-FFF2-40B4-BE49-F238E27FC236}">
                <a16:creationId xmlns:a16="http://schemas.microsoft.com/office/drawing/2014/main" id="{5C24A59F-6487-4045-8C73-77D899C58302}"/>
              </a:ext>
            </a:extLst>
          </p:cNvPr>
          <p:cNvSpPr>
            <a:spLocks noGrp="1"/>
          </p:cNvSpPr>
          <p:nvPr>
            <p:ph type="title"/>
          </p:nvPr>
        </p:nvSpPr>
        <p:spPr>
          <a:xfrm>
            <a:off x="3056548" y="346502"/>
            <a:ext cx="4883971" cy="511076"/>
          </a:xfrm>
        </p:spPr>
        <p:txBody>
          <a:bodyPr anchor="t">
            <a:noAutofit/>
          </a:bodyPr>
          <a:lstStyle/>
          <a:p>
            <a:pPr>
              <a:lnSpc>
                <a:spcPts val="2000"/>
              </a:lnSpc>
            </a:pPr>
            <a:r>
              <a:rPr lang="ja-JP" altLang="en-US" sz="1800" b="1" dirty="0">
                <a:latin typeface="メイリオ" panose="020B0604030504040204" pitchFamily="50" charset="-128"/>
                <a:ea typeface="メイリオ" panose="020B0604030504040204" pitchFamily="50" charset="-128"/>
              </a:rPr>
              <a:t>岩礁</a:t>
            </a:r>
            <a:endParaRPr lang="ja-JP" altLang="en-US" sz="1200" b="1"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61535DEE-AE7F-47BC-A0C2-CB98A2506D5E}"/>
              </a:ext>
            </a:extLst>
          </p:cNvPr>
          <p:cNvSpPr txBox="1"/>
          <p:nvPr/>
        </p:nvSpPr>
        <p:spPr>
          <a:xfrm>
            <a:off x="4032524" y="857596"/>
            <a:ext cx="918155"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がんしょう</a:t>
            </a:r>
          </a:p>
        </p:txBody>
      </p:sp>
    </p:spTree>
    <p:extLst>
      <p:ext uri="{BB962C8B-B14F-4D97-AF65-F5344CB8AC3E}">
        <p14:creationId xmlns:p14="http://schemas.microsoft.com/office/powerpoint/2010/main" val="681571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D44532B-BC0B-49A5-AC6F-2EE01E0176C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5" y="-1999"/>
            <a:ext cx="9143570" cy="6861999"/>
          </a:xfrm>
          <a:prstGeom prst="rect">
            <a:avLst/>
          </a:prstGeom>
        </p:spPr>
      </p:pic>
      <p:sp>
        <p:nvSpPr>
          <p:cNvPr id="5" name="タイトル 1">
            <a:extLst>
              <a:ext uri="{FF2B5EF4-FFF2-40B4-BE49-F238E27FC236}">
                <a16:creationId xmlns:a16="http://schemas.microsoft.com/office/drawing/2014/main" id="{9CE6FCC4-8E58-47B7-8E28-B07704FD9501}"/>
              </a:ext>
            </a:extLst>
          </p:cNvPr>
          <p:cNvSpPr txBox="1">
            <a:spLocks/>
          </p:cNvSpPr>
          <p:nvPr/>
        </p:nvSpPr>
        <p:spPr>
          <a:xfrm>
            <a:off x="3085123" y="73735"/>
            <a:ext cx="4883971" cy="29204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400" b="1" dirty="0">
                <a:latin typeface="メイリオ" panose="020B0604030504040204" pitchFamily="50" charset="-128"/>
                <a:ea typeface="メイリオ" panose="020B0604030504040204" pitchFamily="50" charset="-128"/>
              </a:rPr>
              <a:t>大阪湾お魚エリアマップ</a:t>
            </a:r>
            <a:endParaRPr lang="ja-JP" altLang="en-US" sz="1800" b="1"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2A1D8074-6904-42DC-A58E-33B3715338E7}"/>
              </a:ext>
            </a:extLst>
          </p:cNvPr>
          <p:cNvSpPr/>
          <p:nvPr/>
        </p:nvSpPr>
        <p:spPr>
          <a:xfrm>
            <a:off x="1451044" y="3314045"/>
            <a:ext cx="140017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ワカメ</a:t>
            </a:r>
          </a:p>
        </p:txBody>
      </p:sp>
      <p:sp>
        <p:nvSpPr>
          <p:cNvPr id="7" name="正方形/長方形 6">
            <a:extLst>
              <a:ext uri="{FF2B5EF4-FFF2-40B4-BE49-F238E27FC236}">
                <a16:creationId xmlns:a16="http://schemas.microsoft.com/office/drawing/2014/main" id="{8BD9598C-6C95-4899-873A-06B6624CD113}"/>
              </a:ext>
            </a:extLst>
          </p:cNvPr>
          <p:cNvSpPr/>
          <p:nvPr/>
        </p:nvSpPr>
        <p:spPr>
          <a:xfrm>
            <a:off x="3155744" y="3314045"/>
            <a:ext cx="140017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ノリ</a:t>
            </a:r>
          </a:p>
        </p:txBody>
      </p:sp>
      <p:sp>
        <p:nvSpPr>
          <p:cNvPr id="8" name="正方形/長方形 7">
            <a:extLst>
              <a:ext uri="{FF2B5EF4-FFF2-40B4-BE49-F238E27FC236}">
                <a16:creationId xmlns:a16="http://schemas.microsoft.com/office/drawing/2014/main" id="{6BA3DB94-139F-4DC9-8179-A9C9EEF48773}"/>
              </a:ext>
            </a:extLst>
          </p:cNvPr>
          <p:cNvSpPr/>
          <p:nvPr/>
        </p:nvSpPr>
        <p:spPr>
          <a:xfrm>
            <a:off x="4708180" y="3314045"/>
            <a:ext cx="1400175" cy="4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マガキ</a:t>
            </a:r>
          </a:p>
        </p:txBody>
      </p:sp>
      <p:sp>
        <p:nvSpPr>
          <p:cNvPr id="10" name="テキスト ボックス 9">
            <a:extLst>
              <a:ext uri="{FF2B5EF4-FFF2-40B4-BE49-F238E27FC236}">
                <a16:creationId xmlns:a16="http://schemas.microsoft.com/office/drawing/2014/main" id="{4F1D438A-A2E9-4C36-93F5-95475D19730F}"/>
              </a:ext>
            </a:extLst>
          </p:cNvPr>
          <p:cNvSpPr txBox="1"/>
          <p:nvPr/>
        </p:nvSpPr>
        <p:spPr>
          <a:xfrm>
            <a:off x="2162175" y="1121620"/>
            <a:ext cx="4572000" cy="377026"/>
          </a:xfrm>
          <a:prstGeom prst="rect">
            <a:avLst/>
          </a:prstGeom>
          <a:noFill/>
        </p:spPr>
        <p:txBody>
          <a:bodyPr wrap="square">
            <a:spAutoFit/>
          </a:bodyPr>
          <a:lstStyle/>
          <a:p>
            <a:pPr algn="ctr">
              <a:lnSpc>
                <a:spcPts val="2000"/>
              </a:lnSpc>
            </a:pPr>
            <a:r>
              <a:rPr lang="ja-JP" altLang="en-US" sz="2400" b="1" dirty="0">
                <a:latin typeface="メイリオ" panose="020B0604030504040204" pitchFamily="50" charset="-128"/>
                <a:ea typeface="メイリオ" panose="020B0604030504040204" pitchFamily="50" charset="-128"/>
              </a:rPr>
              <a:t>養殖場</a:t>
            </a:r>
            <a:endParaRPr lang="ja-JP" altLang="en-US" sz="1600" b="1" dirty="0">
              <a:latin typeface="メイリオ" panose="020B0604030504040204" pitchFamily="50" charset="-128"/>
              <a:ea typeface="メイリオ" panose="020B0604030504040204" pitchFamily="50" charset="-128"/>
            </a:endParaRPr>
          </a:p>
        </p:txBody>
      </p:sp>
      <p:sp>
        <p:nvSpPr>
          <p:cNvPr id="12" name="タイトル 1">
            <a:extLst>
              <a:ext uri="{FF2B5EF4-FFF2-40B4-BE49-F238E27FC236}">
                <a16:creationId xmlns:a16="http://schemas.microsoft.com/office/drawing/2014/main" id="{067C857A-AEB8-4F1F-A16D-CF34D12707BA}"/>
              </a:ext>
            </a:extLst>
          </p:cNvPr>
          <p:cNvSpPr>
            <a:spLocks noGrp="1"/>
          </p:cNvSpPr>
          <p:nvPr>
            <p:ph type="title"/>
          </p:nvPr>
        </p:nvSpPr>
        <p:spPr>
          <a:xfrm>
            <a:off x="3056548" y="346502"/>
            <a:ext cx="4883971" cy="511076"/>
          </a:xfrm>
        </p:spPr>
        <p:txBody>
          <a:bodyPr anchor="t">
            <a:noAutofit/>
          </a:bodyPr>
          <a:lstStyle/>
          <a:p>
            <a:pPr>
              <a:lnSpc>
                <a:spcPts val="2000"/>
              </a:lnSpc>
            </a:pPr>
            <a:r>
              <a:rPr lang="ja-JP" altLang="en-US" sz="1800" b="1" dirty="0">
                <a:latin typeface="メイリオ" panose="020B0604030504040204" pitchFamily="50" charset="-128"/>
                <a:ea typeface="メイリオ" panose="020B0604030504040204" pitchFamily="50" charset="-128"/>
              </a:rPr>
              <a:t>養殖場</a:t>
            </a:r>
            <a:endParaRPr lang="ja-JP" altLang="en-US" sz="1200"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B95A42E1-E520-4F59-A08E-0E104522458E}"/>
              </a:ext>
            </a:extLst>
          </p:cNvPr>
          <p:cNvSpPr txBox="1"/>
          <p:nvPr/>
        </p:nvSpPr>
        <p:spPr>
          <a:xfrm>
            <a:off x="3855831" y="857578"/>
            <a:ext cx="1309308"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ようしょくじょう</a:t>
            </a:r>
          </a:p>
        </p:txBody>
      </p:sp>
    </p:spTree>
    <p:extLst>
      <p:ext uri="{BB962C8B-B14F-4D97-AF65-F5344CB8AC3E}">
        <p14:creationId xmlns:p14="http://schemas.microsoft.com/office/powerpoint/2010/main" val="1822702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2998B6D1-E20C-400E-A615-373B06B7D2E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5" y="-1999"/>
            <a:ext cx="9140905" cy="6859999"/>
          </a:xfrm>
          <a:prstGeom prst="rect">
            <a:avLst/>
          </a:prstGeom>
        </p:spPr>
      </p:pic>
      <p:sp>
        <p:nvSpPr>
          <p:cNvPr id="9" name="タイトル 1">
            <a:extLst>
              <a:ext uri="{FF2B5EF4-FFF2-40B4-BE49-F238E27FC236}">
                <a16:creationId xmlns:a16="http://schemas.microsoft.com/office/drawing/2014/main" id="{266FFAF6-EA41-4C74-AF22-C0923D4710E9}"/>
              </a:ext>
            </a:extLst>
          </p:cNvPr>
          <p:cNvSpPr>
            <a:spLocks noGrp="1"/>
          </p:cNvSpPr>
          <p:nvPr>
            <p:ph type="title"/>
          </p:nvPr>
        </p:nvSpPr>
        <p:spPr>
          <a:xfrm>
            <a:off x="3085123" y="73735"/>
            <a:ext cx="4883971" cy="532341"/>
          </a:xfrm>
        </p:spPr>
        <p:txBody>
          <a:bodyPr>
            <a:noAutofit/>
          </a:bodyPr>
          <a:lstStyle/>
          <a:p>
            <a:pPr>
              <a:lnSpc>
                <a:spcPct val="100000"/>
              </a:lnSpc>
            </a:pPr>
            <a:r>
              <a:rPr lang="ja-JP" altLang="en-US" sz="2000" b="1" dirty="0">
                <a:latin typeface="メイリオ" panose="020B0604030504040204" pitchFamily="50" charset="-128"/>
                <a:ea typeface="メイリオ" panose="020B0604030504040204" pitchFamily="50" charset="-128"/>
              </a:rPr>
              <a:t>大阪湾のいろいろな漁法</a:t>
            </a:r>
            <a:endParaRPr lang="ja-JP" altLang="en-US" sz="1800" b="1"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23AA904A-1F89-4593-B566-0D9052F0726A}"/>
              </a:ext>
            </a:extLst>
          </p:cNvPr>
          <p:cNvSpPr txBox="1"/>
          <p:nvPr/>
        </p:nvSpPr>
        <p:spPr>
          <a:xfrm>
            <a:off x="2442276" y="2517515"/>
            <a:ext cx="4259499" cy="2348720"/>
          </a:xfrm>
          <a:prstGeom prst="rect">
            <a:avLst/>
          </a:prstGeom>
          <a:noFill/>
        </p:spPr>
        <p:txBody>
          <a:bodyPr wrap="none" rtlCol="0">
            <a:spAutoFit/>
          </a:bodyPr>
          <a:lstStyle/>
          <a:p>
            <a:pPr algn="ctr">
              <a:lnSpc>
                <a:spcPts val="4500"/>
              </a:lnSpc>
            </a:pPr>
            <a:r>
              <a:rPr lang="ja-JP" altLang="en-US" sz="2400" dirty="0">
                <a:latin typeface="メイリオ" panose="020B0604030504040204" pitchFamily="50" charset="-128"/>
                <a:ea typeface="メイリオ" panose="020B0604030504040204" pitchFamily="50" charset="-128"/>
              </a:rPr>
              <a:t>大阪湾の他種多様なお魚。</a:t>
            </a:r>
          </a:p>
          <a:p>
            <a:pPr algn="ctr">
              <a:lnSpc>
                <a:spcPts val="4500"/>
              </a:lnSpc>
            </a:pPr>
            <a:r>
              <a:rPr lang="ja-JP" altLang="en-US" sz="2400" dirty="0">
                <a:latin typeface="メイリオ" panose="020B0604030504040204" pitchFamily="50" charset="-128"/>
                <a:ea typeface="メイリオ" panose="020B0604030504040204" pitchFamily="50" charset="-128"/>
              </a:rPr>
              <a:t>漁師さんはどうやって</a:t>
            </a:r>
          </a:p>
          <a:p>
            <a:pPr algn="ctr">
              <a:lnSpc>
                <a:spcPts val="4500"/>
              </a:lnSpc>
            </a:pPr>
            <a:r>
              <a:rPr lang="ja-JP" altLang="en-US" sz="2400" dirty="0">
                <a:latin typeface="メイリオ" panose="020B0604030504040204" pitchFamily="50" charset="-128"/>
                <a:ea typeface="メイリオ" panose="020B0604030504040204" pitchFamily="50" charset="-128"/>
              </a:rPr>
              <a:t>漁をしているのでしょうか？</a:t>
            </a:r>
          </a:p>
          <a:p>
            <a:pPr algn="ctr">
              <a:lnSpc>
                <a:spcPts val="4500"/>
              </a:lnSpc>
            </a:pPr>
            <a:r>
              <a:rPr lang="en-US" altLang="ja-JP" sz="2400" dirty="0">
                <a:latin typeface="メイリオ" panose="020B0604030504040204" pitchFamily="50" charset="-128"/>
                <a:ea typeface="メイリオ" panose="020B0604030504040204" pitchFamily="50" charset="-128"/>
              </a:rPr>
              <a:t>13</a:t>
            </a:r>
            <a:r>
              <a:rPr lang="ja-JP" altLang="en-US" sz="2400" dirty="0">
                <a:latin typeface="メイリオ" panose="020B0604030504040204" pitchFamily="50" charset="-128"/>
                <a:ea typeface="メイリオ" panose="020B0604030504040204" pitchFamily="50" charset="-128"/>
              </a:rPr>
              <a:t>種類の漁法を紹介します。</a:t>
            </a:r>
            <a:endParaRPr lang="ja-JP" altLang="en-US" sz="2800" dirty="0">
              <a:latin typeface="メイリオ" panose="020B0604030504040204" pitchFamily="50" charset="-128"/>
              <a:ea typeface="メイリオ" panose="020B0604030504040204" pitchFamily="50" charset="-128"/>
            </a:endParaRPr>
          </a:p>
        </p:txBody>
      </p:sp>
      <p:sp>
        <p:nvSpPr>
          <p:cNvPr id="5" name="タイトル 1">
            <a:extLst>
              <a:ext uri="{FF2B5EF4-FFF2-40B4-BE49-F238E27FC236}">
                <a16:creationId xmlns:a16="http://schemas.microsoft.com/office/drawing/2014/main" id="{03786E5C-B1EE-4470-B52B-21E01952E9A3}"/>
              </a:ext>
            </a:extLst>
          </p:cNvPr>
          <p:cNvSpPr txBox="1">
            <a:spLocks/>
          </p:cNvSpPr>
          <p:nvPr/>
        </p:nvSpPr>
        <p:spPr>
          <a:xfrm>
            <a:off x="0" y="1166729"/>
            <a:ext cx="9144000" cy="6492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b="1" dirty="0">
                <a:latin typeface="メイリオ" panose="020B0604030504040204" pitchFamily="50" charset="-128"/>
                <a:ea typeface="メイリオ" panose="020B0604030504040204" pitchFamily="50" charset="-128"/>
              </a:rPr>
              <a:t>大阪湾のいろいろな漁法</a:t>
            </a:r>
          </a:p>
        </p:txBody>
      </p:sp>
      <p:sp>
        <p:nvSpPr>
          <p:cNvPr id="6" name="テキスト ボックス 5">
            <a:extLst>
              <a:ext uri="{FF2B5EF4-FFF2-40B4-BE49-F238E27FC236}">
                <a16:creationId xmlns:a16="http://schemas.microsoft.com/office/drawing/2014/main" id="{3D84185B-5F2A-47F4-869B-BACD0E45BA63}"/>
              </a:ext>
            </a:extLst>
          </p:cNvPr>
          <p:cNvSpPr txBox="1"/>
          <p:nvPr/>
        </p:nvSpPr>
        <p:spPr>
          <a:xfrm>
            <a:off x="5795856" y="1010815"/>
            <a:ext cx="782463"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ぎょほう</a:t>
            </a:r>
          </a:p>
        </p:txBody>
      </p:sp>
      <p:sp>
        <p:nvSpPr>
          <p:cNvPr id="8" name="テキスト ボックス 7">
            <a:extLst>
              <a:ext uri="{FF2B5EF4-FFF2-40B4-BE49-F238E27FC236}">
                <a16:creationId xmlns:a16="http://schemas.microsoft.com/office/drawing/2014/main" id="{D5BFF62B-AA87-4F08-BF9C-4DB63A5FEBA7}"/>
              </a:ext>
            </a:extLst>
          </p:cNvPr>
          <p:cNvSpPr txBox="1"/>
          <p:nvPr/>
        </p:nvSpPr>
        <p:spPr>
          <a:xfrm>
            <a:off x="3278596" y="2507295"/>
            <a:ext cx="527862"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わん</a:t>
            </a:r>
          </a:p>
        </p:txBody>
      </p:sp>
      <p:sp>
        <p:nvSpPr>
          <p:cNvPr id="10" name="テキスト ボックス 9">
            <a:extLst>
              <a:ext uri="{FF2B5EF4-FFF2-40B4-BE49-F238E27FC236}">
                <a16:creationId xmlns:a16="http://schemas.microsoft.com/office/drawing/2014/main" id="{5621F629-255D-4E5D-92E3-AA5C5E42302F}"/>
              </a:ext>
            </a:extLst>
          </p:cNvPr>
          <p:cNvSpPr txBox="1"/>
          <p:nvPr/>
        </p:nvSpPr>
        <p:spPr>
          <a:xfrm>
            <a:off x="2983415" y="3063115"/>
            <a:ext cx="783933"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りょうし</a:t>
            </a:r>
          </a:p>
        </p:txBody>
      </p:sp>
      <p:sp>
        <p:nvSpPr>
          <p:cNvPr id="11" name="テキスト ボックス 10">
            <a:extLst>
              <a:ext uri="{FF2B5EF4-FFF2-40B4-BE49-F238E27FC236}">
                <a16:creationId xmlns:a16="http://schemas.microsoft.com/office/drawing/2014/main" id="{EF498565-D949-4A33-974F-B068F601F652}"/>
              </a:ext>
            </a:extLst>
          </p:cNvPr>
          <p:cNvSpPr txBox="1"/>
          <p:nvPr/>
        </p:nvSpPr>
        <p:spPr>
          <a:xfrm>
            <a:off x="2464790" y="3636765"/>
            <a:ext cx="627260"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りょう</a:t>
            </a:r>
          </a:p>
        </p:txBody>
      </p:sp>
      <p:sp>
        <p:nvSpPr>
          <p:cNvPr id="12" name="テキスト ボックス 11">
            <a:extLst>
              <a:ext uri="{FF2B5EF4-FFF2-40B4-BE49-F238E27FC236}">
                <a16:creationId xmlns:a16="http://schemas.microsoft.com/office/drawing/2014/main" id="{47E5CAAD-10CE-41E5-9EA9-58636A8775F2}"/>
              </a:ext>
            </a:extLst>
          </p:cNvPr>
          <p:cNvSpPr txBox="1"/>
          <p:nvPr/>
        </p:nvSpPr>
        <p:spPr>
          <a:xfrm>
            <a:off x="3767328" y="4224270"/>
            <a:ext cx="804672"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ぎょほう</a:t>
            </a:r>
          </a:p>
        </p:txBody>
      </p:sp>
      <p:sp>
        <p:nvSpPr>
          <p:cNvPr id="13" name="テキスト ボックス 12">
            <a:extLst>
              <a:ext uri="{FF2B5EF4-FFF2-40B4-BE49-F238E27FC236}">
                <a16:creationId xmlns:a16="http://schemas.microsoft.com/office/drawing/2014/main" id="{E757230E-754A-42C5-B5BC-379A239025C4}"/>
              </a:ext>
            </a:extLst>
          </p:cNvPr>
          <p:cNvSpPr txBox="1"/>
          <p:nvPr/>
        </p:nvSpPr>
        <p:spPr>
          <a:xfrm>
            <a:off x="4612017" y="4224270"/>
            <a:ext cx="938392"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しょうかい</a:t>
            </a:r>
          </a:p>
        </p:txBody>
      </p:sp>
      <p:sp>
        <p:nvSpPr>
          <p:cNvPr id="15" name="テキスト ボックス 14">
            <a:extLst>
              <a:ext uri="{FF2B5EF4-FFF2-40B4-BE49-F238E27FC236}">
                <a16:creationId xmlns:a16="http://schemas.microsoft.com/office/drawing/2014/main" id="{7B7F2463-1082-4652-8416-D79D4F28EE45}"/>
              </a:ext>
            </a:extLst>
          </p:cNvPr>
          <p:cNvSpPr txBox="1"/>
          <p:nvPr/>
        </p:nvSpPr>
        <p:spPr>
          <a:xfrm>
            <a:off x="3991741" y="2511570"/>
            <a:ext cx="1240552"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た しゅ た よう</a:t>
            </a:r>
          </a:p>
        </p:txBody>
      </p:sp>
    </p:spTree>
    <p:extLst>
      <p:ext uri="{BB962C8B-B14F-4D97-AF65-F5344CB8AC3E}">
        <p14:creationId xmlns:p14="http://schemas.microsoft.com/office/powerpoint/2010/main" val="539458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87D2682-E627-4FFD-991D-D83DBECF615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79" y="0"/>
            <a:ext cx="9138240" cy="6857999"/>
          </a:xfrm>
          <a:prstGeom prst="rect">
            <a:avLst/>
          </a:prstGeom>
        </p:spPr>
      </p:pic>
      <p:sp>
        <p:nvSpPr>
          <p:cNvPr id="4" name="タイトル 1">
            <a:extLst>
              <a:ext uri="{FF2B5EF4-FFF2-40B4-BE49-F238E27FC236}">
                <a16:creationId xmlns:a16="http://schemas.microsoft.com/office/drawing/2014/main" id="{CA4241AD-C492-4513-B7F3-2FF5462082D2}"/>
              </a:ext>
            </a:extLst>
          </p:cNvPr>
          <p:cNvSpPr txBox="1">
            <a:spLocks/>
          </p:cNvSpPr>
          <p:nvPr/>
        </p:nvSpPr>
        <p:spPr>
          <a:xfrm>
            <a:off x="3085123" y="73736"/>
            <a:ext cx="4883971" cy="27277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400" b="1" dirty="0">
                <a:latin typeface="メイリオ" panose="020B0604030504040204" pitchFamily="50" charset="-128"/>
                <a:ea typeface="メイリオ" panose="020B0604030504040204" pitchFamily="50" charset="-128"/>
              </a:rPr>
              <a:t>大阪湾のいろいろな漁法</a:t>
            </a:r>
            <a:endParaRPr lang="ja-JP" altLang="en-US" sz="1800" b="1"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DDBAC606-471E-47E1-8B42-46F5FD8EAE97}"/>
              </a:ext>
            </a:extLst>
          </p:cNvPr>
          <p:cNvSpPr txBox="1"/>
          <p:nvPr/>
        </p:nvSpPr>
        <p:spPr>
          <a:xfrm>
            <a:off x="1478860" y="4471580"/>
            <a:ext cx="6169731" cy="1219565"/>
          </a:xfrm>
          <a:prstGeom prst="rect">
            <a:avLst/>
          </a:prstGeom>
          <a:noFill/>
        </p:spPr>
        <p:txBody>
          <a:bodyPr wrap="square" rtlCol="0">
            <a:spAutoFit/>
          </a:bodyPr>
          <a:lstStyle/>
          <a:p>
            <a:pPr>
              <a:lnSpc>
                <a:spcPts val="3000"/>
              </a:lnSpc>
            </a:pPr>
            <a:r>
              <a:rPr lang="ja-JP" altLang="en-US" b="1" dirty="0">
                <a:latin typeface="メイリオ" panose="020B0604030504040204" pitchFamily="50" charset="-128"/>
                <a:ea typeface="メイリオ" panose="020B0604030504040204" pitchFamily="50" charset="-128"/>
              </a:rPr>
              <a:t>魚を見つける船が合図を送り、</a:t>
            </a:r>
            <a:r>
              <a:rPr lang="en-US" altLang="ja-JP" b="1" dirty="0">
                <a:latin typeface="メイリオ" panose="020B0604030504040204" pitchFamily="50" charset="-128"/>
                <a:ea typeface="メイリオ" panose="020B0604030504040204" pitchFamily="50" charset="-128"/>
              </a:rPr>
              <a:t>2</a:t>
            </a:r>
            <a:r>
              <a:rPr lang="ja-JP" altLang="en-US" b="1" dirty="0">
                <a:latin typeface="メイリオ" panose="020B0604030504040204" pitchFamily="50" charset="-128"/>
                <a:ea typeface="メイリオ" panose="020B0604030504040204" pitchFamily="50" charset="-128"/>
              </a:rPr>
              <a:t>せきが巨大な網で</a:t>
            </a:r>
          </a:p>
          <a:p>
            <a:pPr>
              <a:lnSpc>
                <a:spcPts val="3000"/>
              </a:lnSpc>
            </a:pPr>
            <a:r>
              <a:rPr lang="ja-JP" altLang="en-US" b="1" dirty="0">
                <a:latin typeface="メイリオ" panose="020B0604030504040204" pitchFamily="50" charset="-128"/>
                <a:ea typeface="メイリオ" panose="020B0604030504040204" pitchFamily="50" charset="-128"/>
              </a:rPr>
              <a:t>群れを丸くかこみます。網のすそをしぼり魚をひきあげ、</a:t>
            </a:r>
          </a:p>
          <a:p>
            <a:pPr>
              <a:lnSpc>
                <a:spcPts val="3000"/>
              </a:lnSpc>
            </a:pPr>
            <a:r>
              <a:rPr lang="ja-JP" altLang="en-US" b="1" dirty="0">
                <a:latin typeface="メイリオ" panose="020B0604030504040204" pitchFamily="50" charset="-128"/>
                <a:ea typeface="メイリオ" panose="020B0604030504040204" pitchFamily="50" charset="-128"/>
              </a:rPr>
              <a:t>運ぱん船がフィッシュポンプですい上げます。</a:t>
            </a:r>
          </a:p>
        </p:txBody>
      </p:sp>
      <p:sp>
        <p:nvSpPr>
          <p:cNvPr id="8" name="タイトル 1">
            <a:extLst>
              <a:ext uri="{FF2B5EF4-FFF2-40B4-BE49-F238E27FC236}">
                <a16:creationId xmlns:a16="http://schemas.microsoft.com/office/drawing/2014/main" id="{7F69ED1B-84BB-4420-8F01-92FEAE245206}"/>
              </a:ext>
            </a:extLst>
          </p:cNvPr>
          <p:cNvSpPr txBox="1">
            <a:spLocks/>
          </p:cNvSpPr>
          <p:nvPr/>
        </p:nvSpPr>
        <p:spPr>
          <a:xfrm>
            <a:off x="0" y="1028888"/>
            <a:ext cx="9144000" cy="6492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2000"/>
              </a:lnSpc>
            </a:pPr>
            <a:r>
              <a:rPr lang="ja-JP" altLang="en-US" sz="2400" b="1" dirty="0">
                <a:latin typeface="メイリオ" panose="020B0604030504040204" pitchFamily="50" charset="-128"/>
                <a:ea typeface="メイリオ" panose="020B0604030504040204" pitchFamily="50" charset="-128"/>
              </a:rPr>
              <a:t>巾着網漁業</a:t>
            </a:r>
          </a:p>
          <a:p>
            <a:pPr algn="ctr">
              <a:lnSpc>
                <a:spcPts val="2000"/>
              </a:lnSpc>
            </a:pPr>
            <a:r>
              <a:rPr lang="ja-JP" altLang="en-US" sz="1600" b="1" dirty="0">
                <a:latin typeface="メイリオ" panose="020B0604030504040204" pitchFamily="50" charset="-128"/>
                <a:ea typeface="メイリオ" panose="020B0604030504040204" pitchFamily="50" charset="-128"/>
              </a:rPr>
              <a:t>（まき網漁業）</a:t>
            </a:r>
          </a:p>
        </p:txBody>
      </p:sp>
      <p:sp>
        <p:nvSpPr>
          <p:cNvPr id="10" name="正方形/長方形 9">
            <a:extLst>
              <a:ext uri="{FF2B5EF4-FFF2-40B4-BE49-F238E27FC236}">
                <a16:creationId xmlns:a16="http://schemas.microsoft.com/office/drawing/2014/main" id="{BB8D515B-B216-45A7-8C0B-4D0B8CD066A5}"/>
              </a:ext>
            </a:extLst>
          </p:cNvPr>
          <p:cNvSpPr/>
          <p:nvPr/>
        </p:nvSpPr>
        <p:spPr>
          <a:xfrm>
            <a:off x="1478851" y="5807344"/>
            <a:ext cx="6418676" cy="62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とれる魚</a:t>
            </a:r>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hlinkClick r:id="rId4" action="ppaction://hlinksldjump"/>
              </a:rPr>
              <a:t>イワシ</a:t>
            </a:r>
            <a:r>
              <a:rPr lang="ja-JP" altLang="en-US" sz="1600" kern="100" dirty="0">
                <a:solidFill>
                  <a:srgbClr val="000000"/>
                </a:solidFill>
                <a:ea typeface="メイリオ" panose="020B0604030504040204" pitchFamily="50" charset="-128"/>
                <a:cs typeface="Times New Roman" panose="02020603050405020304" pitchFamily="18" charset="0"/>
              </a:rPr>
              <a:t>類、アジ・サバ類、コノシロ</a:t>
            </a:r>
          </a:p>
          <a:p>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漁の時期</a:t>
            </a:r>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夏から秋（</a:t>
            </a:r>
            <a:r>
              <a:rPr lang="en-US" altLang="ja-JP" sz="1600" kern="100" dirty="0">
                <a:solidFill>
                  <a:srgbClr val="000000"/>
                </a:solidFill>
                <a:ea typeface="メイリオ" panose="020B0604030504040204" pitchFamily="50" charset="-128"/>
                <a:cs typeface="Times New Roman" panose="02020603050405020304" pitchFamily="18" charset="0"/>
              </a:rPr>
              <a:t>6</a:t>
            </a:r>
            <a:r>
              <a:rPr lang="ja-JP" altLang="en-US" sz="1600" kern="100" dirty="0">
                <a:solidFill>
                  <a:srgbClr val="000000"/>
                </a:solidFill>
                <a:ea typeface="メイリオ" panose="020B0604030504040204" pitchFamily="50" charset="-128"/>
                <a:cs typeface="Times New Roman" panose="02020603050405020304" pitchFamily="18" charset="0"/>
              </a:rPr>
              <a:t>月から</a:t>
            </a:r>
            <a:r>
              <a:rPr lang="en-US" altLang="ja-JP" sz="1600" kern="100" dirty="0">
                <a:solidFill>
                  <a:srgbClr val="000000"/>
                </a:solidFill>
                <a:ea typeface="メイリオ" panose="020B0604030504040204" pitchFamily="50" charset="-128"/>
                <a:cs typeface="Times New Roman" panose="02020603050405020304" pitchFamily="18" charset="0"/>
              </a:rPr>
              <a:t>10</a:t>
            </a:r>
            <a:r>
              <a:rPr lang="ja-JP" altLang="en-US" sz="1600" kern="100" dirty="0">
                <a:solidFill>
                  <a:srgbClr val="000000"/>
                </a:solidFill>
                <a:ea typeface="メイリオ" panose="020B0604030504040204" pitchFamily="50" charset="-128"/>
                <a:cs typeface="Times New Roman" panose="02020603050405020304" pitchFamily="18" charset="0"/>
              </a:rPr>
              <a:t>月ごろ）</a:t>
            </a:r>
            <a:endParaRPr lang="en-US" altLang="ja-JP" sz="1600" kern="100" dirty="0">
              <a:solidFill>
                <a:srgbClr val="000000"/>
              </a:solidFill>
              <a:ea typeface="メイリオ" panose="020B0604030504040204" pitchFamily="50" charset="-128"/>
              <a:cs typeface="Times New Roman" panose="02020603050405020304" pitchFamily="18" charset="0"/>
            </a:endParaRPr>
          </a:p>
        </p:txBody>
      </p:sp>
      <p:sp>
        <p:nvSpPr>
          <p:cNvPr id="12" name="タイトル 1">
            <a:extLst>
              <a:ext uri="{FF2B5EF4-FFF2-40B4-BE49-F238E27FC236}">
                <a16:creationId xmlns:a16="http://schemas.microsoft.com/office/drawing/2014/main" id="{3F2E387E-3997-442F-8715-40F5434C5F54}"/>
              </a:ext>
            </a:extLst>
          </p:cNvPr>
          <p:cNvSpPr>
            <a:spLocks noGrp="1"/>
          </p:cNvSpPr>
          <p:nvPr>
            <p:ph type="title"/>
          </p:nvPr>
        </p:nvSpPr>
        <p:spPr>
          <a:xfrm>
            <a:off x="3056548" y="346502"/>
            <a:ext cx="4883971" cy="511076"/>
          </a:xfrm>
        </p:spPr>
        <p:txBody>
          <a:bodyPr anchor="t">
            <a:noAutofit/>
          </a:bodyPr>
          <a:lstStyle/>
          <a:p>
            <a:pPr>
              <a:lnSpc>
                <a:spcPts val="2000"/>
              </a:lnSpc>
            </a:pPr>
            <a:r>
              <a:rPr lang="ja-JP" altLang="en-US" sz="1800" b="1" dirty="0">
                <a:latin typeface="メイリオ" panose="020B0604030504040204" pitchFamily="50" charset="-128"/>
                <a:ea typeface="メイリオ" panose="020B0604030504040204" pitchFamily="50" charset="-128"/>
              </a:rPr>
              <a:t>巾着網漁業（まき網漁業）</a:t>
            </a:r>
            <a:endParaRPr lang="ja-JP" altLang="en-US" sz="1200" b="1"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60B25D8D-E9E5-4D94-B7A0-C2682857553E}"/>
              </a:ext>
            </a:extLst>
          </p:cNvPr>
          <p:cNvSpPr txBox="1"/>
          <p:nvPr/>
        </p:nvSpPr>
        <p:spPr>
          <a:xfrm>
            <a:off x="3679288" y="801019"/>
            <a:ext cx="1221919"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きんちゃくあみ</a:t>
            </a:r>
          </a:p>
        </p:txBody>
      </p:sp>
      <p:sp>
        <p:nvSpPr>
          <p:cNvPr id="13" name="テキスト ボックス 12">
            <a:extLst>
              <a:ext uri="{FF2B5EF4-FFF2-40B4-BE49-F238E27FC236}">
                <a16:creationId xmlns:a16="http://schemas.microsoft.com/office/drawing/2014/main" id="{5F7DB803-F561-4274-AAA2-602CD65D843F}"/>
              </a:ext>
            </a:extLst>
          </p:cNvPr>
          <p:cNvSpPr txBox="1"/>
          <p:nvPr/>
        </p:nvSpPr>
        <p:spPr>
          <a:xfrm>
            <a:off x="4349766" y="1537957"/>
            <a:ext cx="444484"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あみ</a:t>
            </a:r>
          </a:p>
        </p:txBody>
      </p:sp>
      <p:sp>
        <p:nvSpPr>
          <p:cNvPr id="14" name="テキスト ボックス 13">
            <a:extLst>
              <a:ext uri="{FF2B5EF4-FFF2-40B4-BE49-F238E27FC236}">
                <a16:creationId xmlns:a16="http://schemas.microsoft.com/office/drawing/2014/main" id="{F2662B76-80DA-4FEF-BEB6-FAC35DD342FA}"/>
              </a:ext>
            </a:extLst>
          </p:cNvPr>
          <p:cNvSpPr txBox="1"/>
          <p:nvPr/>
        </p:nvSpPr>
        <p:spPr>
          <a:xfrm>
            <a:off x="5470401" y="4421964"/>
            <a:ext cx="746101"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きょだい</a:t>
            </a:r>
          </a:p>
        </p:txBody>
      </p:sp>
      <p:sp>
        <p:nvSpPr>
          <p:cNvPr id="15" name="テキスト ボックス 14">
            <a:extLst>
              <a:ext uri="{FF2B5EF4-FFF2-40B4-BE49-F238E27FC236}">
                <a16:creationId xmlns:a16="http://schemas.microsoft.com/office/drawing/2014/main" id="{AC4B0BD7-F9AB-43E7-8410-278C249B32A1}"/>
              </a:ext>
            </a:extLst>
          </p:cNvPr>
          <p:cNvSpPr txBox="1"/>
          <p:nvPr/>
        </p:nvSpPr>
        <p:spPr>
          <a:xfrm>
            <a:off x="6189255" y="4421963"/>
            <a:ext cx="504978"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あみ</a:t>
            </a:r>
          </a:p>
        </p:txBody>
      </p:sp>
      <p:sp>
        <p:nvSpPr>
          <p:cNvPr id="16" name="テキスト ボックス 15">
            <a:extLst>
              <a:ext uri="{FF2B5EF4-FFF2-40B4-BE49-F238E27FC236}">
                <a16:creationId xmlns:a16="http://schemas.microsoft.com/office/drawing/2014/main" id="{A55127A0-A7E7-4EE8-AA14-31F13C53E7BE}"/>
              </a:ext>
            </a:extLst>
          </p:cNvPr>
          <p:cNvSpPr txBox="1"/>
          <p:nvPr/>
        </p:nvSpPr>
        <p:spPr>
          <a:xfrm>
            <a:off x="4002318" y="4794039"/>
            <a:ext cx="504978"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あみ</a:t>
            </a:r>
          </a:p>
        </p:txBody>
      </p:sp>
    </p:spTree>
    <p:extLst>
      <p:ext uri="{BB962C8B-B14F-4D97-AF65-F5344CB8AC3E}">
        <p14:creationId xmlns:p14="http://schemas.microsoft.com/office/powerpoint/2010/main" val="3523768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0A613EA1-8281-4C74-9D56-CA757A5AD1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6" y="-33894"/>
            <a:ext cx="9183404" cy="6891893"/>
          </a:xfrm>
          <a:prstGeom prst="rect">
            <a:avLst/>
          </a:prstGeom>
        </p:spPr>
      </p:pic>
      <p:sp>
        <p:nvSpPr>
          <p:cNvPr id="3" name="吹き出し: 角を丸めた四角形 2">
            <a:extLst>
              <a:ext uri="{FF2B5EF4-FFF2-40B4-BE49-F238E27FC236}">
                <a16:creationId xmlns:a16="http://schemas.microsoft.com/office/drawing/2014/main" id="{34C3F389-530D-4B87-BE90-E72E743216F5}"/>
              </a:ext>
            </a:extLst>
          </p:cNvPr>
          <p:cNvSpPr/>
          <p:nvPr/>
        </p:nvSpPr>
        <p:spPr>
          <a:xfrm>
            <a:off x="4465232" y="964560"/>
            <a:ext cx="2543696" cy="1183359"/>
          </a:xfrm>
          <a:prstGeom prst="wedgeRoundRectCallout">
            <a:avLst>
              <a:gd name="adj1" fmla="val 595"/>
              <a:gd name="adj2" fmla="val 6876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タイトル 1">
            <a:extLst>
              <a:ext uri="{FF2B5EF4-FFF2-40B4-BE49-F238E27FC236}">
                <a16:creationId xmlns:a16="http://schemas.microsoft.com/office/drawing/2014/main" id="{266FFAF6-EA41-4C74-AF22-C0923D4710E9}"/>
              </a:ext>
            </a:extLst>
          </p:cNvPr>
          <p:cNvSpPr>
            <a:spLocks noGrp="1"/>
          </p:cNvSpPr>
          <p:nvPr>
            <p:ph type="title"/>
          </p:nvPr>
        </p:nvSpPr>
        <p:spPr>
          <a:xfrm>
            <a:off x="3085123" y="73722"/>
            <a:ext cx="4883971" cy="488260"/>
          </a:xfrm>
        </p:spPr>
        <p:txBody>
          <a:bodyPr>
            <a:noAutofit/>
          </a:bodyPr>
          <a:lstStyle/>
          <a:p>
            <a:pPr>
              <a:lnSpc>
                <a:spcPct val="100000"/>
              </a:lnSpc>
            </a:pPr>
            <a:r>
              <a:rPr lang="ja-JP" altLang="en-US" sz="2000" b="1" dirty="0">
                <a:latin typeface="メイリオ" panose="020B0604030504040204" pitchFamily="50" charset="-128"/>
                <a:ea typeface="メイリオ" panose="020B0604030504040204" pitchFamily="50" charset="-128"/>
              </a:rPr>
              <a:t>世界につながる大阪湾</a:t>
            </a:r>
            <a:endParaRPr lang="ja-JP" altLang="en-US" sz="1800" b="1"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3A50AC4F-53A2-4D00-AB13-AFBE9C40E98C}"/>
              </a:ext>
            </a:extLst>
          </p:cNvPr>
          <p:cNvSpPr/>
          <p:nvPr/>
        </p:nvSpPr>
        <p:spPr>
          <a:xfrm>
            <a:off x="4572020" y="1071491"/>
            <a:ext cx="2399835" cy="896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2800"/>
              </a:lnSpc>
            </a:pPr>
            <a:r>
              <a:rPr lang="ja-JP" altLang="en-US" sz="1600" kern="100" dirty="0">
                <a:solidFill>
                  <a:srgbClr val="000000"/>
                </a:solidFill>
                <a:ea typeface="メイリオ" panose="020B0604030504040204" pitchFamily="50" charset="-128"/>
                <a:cs typeface="Times New Roman" panose="02020603050405020304" pitchFamily="18" charset="0"/>
              </a:rPr>
              <a:t>じつは世界を旅する</a:t>
            </a:r>
          </a:p>
          <a:p>
            <a:pPr>
              <a:lnSpc>
                <a:spcPts val="2800"/>
              </a:lnSpc>
            </a:pPr>
            <a:r>
              <a:rPr lang="ja-JP" altLang="en-US" sz="1600" kern="100" dirty="0">
                <a:solidFill>
                  <a:srgbClr val="000000"/>
                </a:solidFill>
                <a:ea typeface="メイリオ" panose="020B0604030504040204" pitchFamily="50" charset="-128"/>
                <a:cs typeface="Times New Roman" panose="02020603050405020304" pitchFamily="18" charset="0"/>
              </a:rPr>
              <a:t>客船が到着する</a:t>
            </a:r>
          </a:p>
          <a:p>
            <a:pPr>
              <a:lnSpc>
                <a:spcPts val="2800"/>
              </a:lnSpc>
            </a:pPr>
            <a:r>
              <a:rPr lang="ja-JP" altLang="en-US" sz="1600" kern="100" dirty="0">
                <a:solidFill>
                  <a:srgbClr val="000000"/>
                </a:solidFill>
                <a:ea typeface="メイリオ" panose="020B0604030504040204" pitchFamily="50" charset="-128"/>
                <a:cs typeface="Times New Roman" panose="02020603050405020304" pitchFamily="18" charset="0"/>
              </a:rPr>
              <a:t>ターミナルがあります。</a:t>
            </a:r>
            <a:endParaRPr lang="ja-JP" altLang="en-US" sz="1600" kern="100" dirty="0">
              <a:ea typeface="游明朝" panose="02020400000000000000" pitchFamily="18"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0BD369E0-A4EC-4591-87BA-008AB654E746}"/>
              </a:ext>
            </a:extLst>
          </p:cNvPr>
          <p:cNvSpPr txBox="1"/>
          <p:nvPr/>
        </p:nvSpPr>
        <p:spPr>
          <a:xfrm>
            <a:off x="5169157" y="1273331"/>
            <a:ext cx="389850" cy="215444"/>
          </a:xfrm>
          <a:prstGeom prst="rect">
            <a:avLst/>
          </a:prstGeom>
          <a:noFill/>
        </p:spPr>
        <p:txBody>
          <a:bodyPr wrap="none" rtlCol="0">
            <a:spAutoFit/>
          </a:bodyPr>
          <a:lstStyle/>
          <a:p>
            <a:r>
              <a:rPr lang="ja-JP" altLang="en-US" sz="800" dirty="0">
                <a:latin typeface="メイリオ" panose="020B0604030504040204" pitchFamily="50" charset="-128"/>
                <a:ea typeface="メイリオ" panose="020B0604030504040204" pitchFamily="50" charset="-128"/>
              </a:rPr>
              <a:t>とう</a:t>
            </a:r>
          </a:p>
        </p:txBody>
      </p:sp>
      <p:sp>
        <p:nvSpPr>
          <p:cNvPr id="15" name="テキスト ボックス 14">
            <a:extLst>
              <a:ext uri="{FF2B5EF4-FFF2-40B4-BE49-F238E27FC236}">
                <a16:creationId xmlns:a16="http://schemas.microsoft.com/office/drawing/2014/main" id="{99B2FCE3-5CB2-43B5-8FD8-AE53DE7424FF}"/>
              </a:ext>
            </a:extLst>
          </p:cNvPr>
          <p:cNvSpPr txBox="1"/>
          <p:nvPr/>
        </p:nvSpPr>
        <p:spPr>
          <a:xfrm>
            <a:off x="5885445" y="3735293"/>
            <a:ext cx="492443" cy="215444"/>
          </a:xfrm>
          <a:prstGeom prst="rect">
            <a:avLst/>
          </a:prstGeom>
          <a:noFill/>
        </p:spPr>
        <p:txBody>
          <a:bodyPr wrap="none" rtlCol="0">
            <a:spAutoFit/>
          </a:bodyPr>
          <a:lstStyle/>
          <a:p>
            <a:r>
              <a:rPr lang="ja-JP" altLang="en-US" sz="800" dirty="0">
                <a:latin typeface="メイリオ" panose="020B0604030504040204" pitchFamily="50" charset="-128"/>
                <a:ea typeface="メイリオ" panose="020B0604030504040204" pitchFamily="50" charset="-128"/>
              </a:rPr>
              <a:t>りょう</a:t>
            </a:r>
          </a:p>
        </p:txBody>
      </p:sp>
      <p:sp>
        <p:nvSpPr>
          <p:cNvPr id="16" name="吹き出し: 角を丸めた四角形 15">
            <a:extLst>
              <a:ext uri="{FF2B5EF4-FFF2-40B4-BE49-F238E27FC236}">
                <a16:creationId xmlns:a16="http://schemas.microsoft.com/office/drawing/2014/main" id="{9EC47137-9613-41F3-AF3B-DCCF4B1DD400}"/>
              </a:ext>
            </a:extLst>
          </p:cNvPr>
          <p:cNvSpPr/>
          <p:nvPr/>
        </p:nvSpPr>
        <p:spPr>
          <a:xfrm>
            <a:off x="5487627" y="3299256"/>
            <a:ext cx="2285820" cy="1069631"/>
          </a:xfrm>
          <a:prstGeom prst="wedgeRoundRectCallout">
            <a:avLst>
              <a:gd name="adj1" fmla="val -58569"/>
              <a:gd name="adj2" fmla="val 24479"/>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正方形/長方形 7">
            <a:extLst>
              <a:ext uri="{FF2B5EF4-FFF2-40B4-BE49-F238E27FC236}">
                <a16:creationId xmlns:a16="http://schemas.microsoft.com/office/drawing/2014/main" id="{5C3EC514-45FE-4A37-80CE-FF22ACF560EE}"/>
              </a:ext>
            </a:extLst>
          </p:cNvPr>
          <p:cNvSpPr/>
          <p:nvPr/>
        </p:nvSpPr>
        <p:spPr>
          <a:xfrm>
            <a:off x="5527112" y="3251364"/>
            <a:ext cx="2240099" cy="11833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2800"/>
              </a:lnSpc>
            </a:pPr>
            <a:r>
              <a:rPr lang="ja-JP" altLang="en-US" sz="1600" kern="100" dirty="0">
                <a:solidFill>
                  <a:srgbClr val="000000"/>
                </a:solidFill>
                <a:ea typeface="メイリオ" panose="020B0604030504040204" pitchFamily="50" charset="-128"/>
                <a:cs typeface="Times New Roman" panose="02020603050405020304" pitchFamily="18" charset="0"/>
              </a:rPr>
              <a:t>たくさんの漁船が海に</a:t>
            </a:r>
          </a:p>
          <a:p>
            <a:pPr>
              <a:lnSpc>
                <a:spcPts val="2800"/>
              </a:lnSpc>
            </a:pPr>
            <a:r>
              <a:rPr lang="ja-JP" altLang="en-US" sz="1600" kern="100" dirty="0">
                <a:solidFill>
                  <a:srgbClr val="000000"/>
                </a:solidFill>
                <a:ea typeface="メイリオ" panose="020B0604030504040204" pitchFamily="50" charset="-128"/>
                <a:cs typeface="Times New Roman" panose="02020603050405020304" pitchFamily="18" charset="0"/>
              </a:rPr>
              <a:t>出て漁をしています。</a:t>
            </a:r>
          </a:p>
        </p:txBody>
      </p:sp>
      <p:sp>
        <p:nvSpPr>
          <p:cNvPr id="17" name="吹き出し: 角を丸めた四角形 16">
            <a:extLst>
              <a:ext uri="{FF2B5EF4-FFF2-40B4-BE49-F238E27FC236}">
                <a16:creationId xmlns:a16="http://schemas.microsoft.com/office/drawing/2014/main" id="{FE235D38-B4BA-475A-943A-9BE3C8030ECA}"/>
              </a:ext>
            </a:extLst>
          </p:cNvPr>
          <p:cNvSpPr/>
          <p:nvPr/>
        </p:nvSpPr>
        <p:spPr>
          <a:xfrm>
            <a:off x="1403695" y="1488775"/>
            <a:ext cx="2628180" cy="917493"/>
          </a:xfrm>
          <a:prstGeom prst="wedgeRoundRectCallout">
            <a:avLst>
              <a:gd name="adj1" fmla="val 31680"/>
              <a:gd name="adj2" fmla="val 9150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正方形/長方形 10">
            <a:extLst>
              <a:ext uri="{FF2B5EF4-FFF2-40B4-BE49-F238E27FC236}">
                <a16:creationId xmlns:a16="http://schemas.microsoft.com/office/drawing/2014/main" id="{9D68F077-0E2B-4821-93E0-37835AFBB27A}"/>
              </a:ext>
            </a:extLst>
          </p:cNvPr>
          <p:cNvSpPr/>
          <p:nvPr/>
        </p:nvSpPr>
        <p:spPr>
          <a:xfrm>
            <a:off x="1504925" y="1556218"/>
            <a:ext cx="2543696" cy="782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世界の荷物を運んでいる</a:t>
            </a:r>
          </a:p>
          <a:p>
            <a:pP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貨物船もやってきます。</a:t>
            </a:r>
            <a:endParaRPr lang="ja-JP" altLang="en-US" sz="1600" kern="100" dirty="0">
              <a:ea typeface="游明朝" panose="02020400000000000000" pitchFamily="18" charset="-128"/>
              <a:cs typeface="Times New Roman" panose="02020603050405020304" pitchFamily="18" charset="0"/>
            </a:endParaRPr>
          </a:p>
        </p:txBody>
      </p:sp>
      <p:sp>
        <p:nvSpPr>
          <p:cNvPr id="18" name="吹き出し: 角を丸めた四角形 17">
            <a:extLst>
              <a:ext uri="{FF2B5EF4-FFF2-40B4-BE49-F238E27FC236}">
                <a16:creationId xmlns:a16="http://schemas.microsoft.com/office/drawing/2014/main" id="{B3331152-25C5-4B80-9736-80EAB4768E90}"/>
              </a:ext>
            </a:extLst>
          </p:cNvPr>
          <p:cNvSpPr/>
          <p:nvPr/>
        </p:nvSpPr>
        <p:spPr>
          <a:xfrm>
            <a:off x="1518904" y="4211314"/>
            <a:ext cx="2134703" cy="917493"/>
          </a:xfrm>
          <a:prstGeom prst="wedgeRoundRectCallout">
            <a:avLst>
              <a:gd name="adj1" fmla="val 41491"/>
              <a:gd name="adj2" fmla="val 6960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正方形/長方形 13">
            <a:extLst>
              <a:ext uri="{FF2B5EF4-FFF2-40B4-BE49-F238E27FC236}">
                <a16:creationId xmlns:a16="http://schemas.microsoft.com/office/drawing/2014/main" id="{396E98A9-CB68-45F6-9F4D-28458526A721}"/>
              </a:ext>
            </a:extLst>
          </p:cNvPr>
          <p:cNvSpPr/>
          <p:nvPr/>
        </p:nvSpPr>
        <p:spPr>
          <a:xfrm>
            <a:off x="1638792" y="4307203"/>
            <a:ext cx="2276003" cy="7257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2800"/>
              </a:lnSpc>
            </a:pPr>
            <a:r>
              <a:rPr lang="ja-JP" altLang="en-US" sz="1600" kern="100" dirty="0">
                <a:solidFill>
                  <a:schemeClr val="tx1"/>
                </a:solidFill>
                <a:ea typeface="メイリオ" panose="020B0604030504040204" pitchFamily="50" charset="-128"/>
                <a:cs typeface="Times New Roman" panose="02020603050405020304" pitchFamily="18" charset="0"/>
              </a:rPr>
              <a:t>大阪湾には様々な</a:t>
            </a:r>
          </a:p>
          <a:p>
            <a:pPr>
              <a:lnSpc>
                <a:spcPts val="2800"/>
              </a:lnSpc>
            </a:pPr>
            <a:r>
              <a:rPr lang="ja-JP" altLang="en-US" sz="1600" kern="100" dirty="0">
                <a:solidFill>
                  <a:schemeClr val="tx1"/>
                </a:solidFill>
                <a:ea typeface="メイリオ" panose="020B0604030504040204" pitchFamily="50" charset="-128"/>
                <a:cs typeface="Times New Roman" panose="02020603050405020304" pitchFamily="18" charset="0"/>
              </a:rPr>
              <a:t>お魚がすんでいます</a:t>
            </a:r>
          </a:p>
        </p:txBody>
      </p:sp>
      <p:sp>
        <p:nvSpPr>
          <p:cNvPr id="19" name="テキスト ボックス 18">
            <a:extLst>
              <a:ext uri="{FF2B5EF4-FFF2-40B4-BE49-F238E27FC236}">
                <a16:creationId xmlns:a16="http://schemas.microsoft.com/office/drawing/2014/main" id="{171C8871-2792-4544-8817-7DCDE14E2B47}"/>
              </a:ext>
            </a:extLst>
          </p:cNvPr>
          <p:cNvSpPr txBox="1"/>
          <p:nvPr/>
        </p:nvSpPr>
        <p:spPr>
          <a:xfrm>
            <a:off x="2033463" y="4251309"/>
            <a:ext cx="389850" cy="215444"/>
          </a:xfrm>
          <a:prstGeom prst="rect">
            <a:avLst/>
          </a:prstGeom>
          <a:noFill/>
        </p:spPr>
        <p:txBody>
          <a:bodyPr wrap="none" rtlCol="0">
            <a:spAutoFit/>
          </a:bodyPr>
          <a:lstStyle/>
          <a:p>
            <a:r>
              <a:rPr lang="ja-JP" altLang="en-US" sz="800" dirty="0">
                <a:latin typeface="メイリオ" panose="020B0604030504040204" pitchFamily="50" charset="-128"/>
                <a:ea typeface="メイリオ" panose="020B0604030504040204" pitchFamily="50" charset="-128"/>
              </a:rPr>
              <a:t>わん</a:t>
            </a:r>
          </a:p>
        </p:txBody>
      </p:sp>
    </p:spTree>
    <p:extLst>
      <p:ext uri="{BB962C8B-B14F-4D97-AF65-F5344CB8AC3E}">
        <p14:creationId xmlns:p14="http://schemas.microsoft.com/office/powerpoint/2010/main" val="1209331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0D06B32-6914-4369-A13A-8813AA5712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79" y="0"/>
            <a:ext cx="9138240" cy="6857999"/>
          </a:xfrm>
          <a:prstGeom prst="rect">
            <a:avLst/>
          </a:prstGeom>
        </p:spPr>
      </p:pic>
      <p:sp>
        <p:nvSpPr>
          <p:cNvPr id="4" name="タイトル 1">
            <a:extLst>
              <a:ext uri="{FF2B5EF4-FFF2-40B4-BE49-F238E27FC236}">
                <a16:creationId xmlns:a16="http://schemas.microsoft.com/office/drawing/2014/main" id="{CA4241AD-C492-4513-B7F3-2FF5462082D2}"/>
              </a:ext>
            </a:extLst>
          </p:cNvPr>
          <p:cNvSpPr txBox="1">
            <a:spLocks/>
          </p:cNvSpPr>
          <p:nvPr/>
        </p:nvSpPr>
        <p:spPr>
          <a:xfrm>
            <a:off x="3085123" y="73735"/>
            <a:ext cx="4883971" cy="25140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400" b="1" dirty="0">
                <a:latin typeface="メイリオ" panose="020B0604030504040204" pitchFamily="50" charset="-128"/>
                <a:ea typeface="メイリオ" panose="020B0604030504040204" pitchFamily="50" charset="-128"/>
              </a:rPr>
              <a:t>大阪湾のいろいろな漁法</a:t>
            </a:r>
            <a:endParaRPr lang="ja-JP" altLang="en-US" sz="1800" b="1"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EDB9389-9923-464E-BFF0-A3210658838E}"/>
              </a:ext>
            </a:extLst>
          </p:cNvPr>
          <p:cNvSpPr txBox="1"/>
          <p:nvPr/>
        </p:nvSpPr>
        <p:spPr>
          <a:xfrm>
            <a:off x="1478872" y="4471578"/>
            <a:ext cx="6179255" cy="1219565"/>
          </a:xfrm>
          <a:prstGeom prst="rect">
            <a:avLst/>
          </a:prstGeom>
          <a:noFill/>
        </p:spPr>
        <p:txBody>
          <a:bodyPr wrap="square" rtlCol="0">
            <a:spAutoFit/>
          </a:bodyPr>
          <a:lstStyle/>
          <a:p>
            <a:pPr>
              <a:lnSpc>
                <a:spcPts val="3000"/>
              </a:lnSpc>
            </a:pPr>
            <a:r>
              <a:rPr lang="ja-JP" altLang="en-US" b="1" dirty="0">
                <a:latin typeface="メイリオ" panose="020B0604030504040204" pitchFamily="50" charset="-128"/>
                <a:ea typeface="メイリオ" panose="020B0604030504040204" pitchFamily="50" charset="-128"/>
              </a:rPr>
              <a:t>小さなシラスなどの魚の群れをみつけ、</a:t>
            </a:r>
            <a:r>
              <a:rPr lang="en-US" altLang="ja-JP" b="1" dirty="0">
                <a:latin typeface="メイリオ" panose="020B0604030504040204" pitchFamily="50" charset="-128"/>
                <a:ea typeface="メイリオ" panose="020B0604030504040204" pitchFamily="50" charset="-128"/>
              </a:rPr>
              <a:t>2</a:t>
            </a:r>
            <a:r>
              <a:rPr lang="ja-JP" altLang="en-US" b="1" dirty="0">
                <a:latin typeface="メイリオ" panose="020B0604030504040204" pitchFamily="50" charset="-128"/>
                <a:ea typeface="メイリオ" panose="020B0604030504040204" pitchFamily="50" charset="-128"/>
              </a:rPr>
              <a:t>せきの船が</a:t>
            </a:r>
          </a:p>
          <a:p>
            <a:pPr>
              <a:lnSpc>
                <a:spcPts val="3000"/>
              </a:lnSpc>
            </a:pPr>
            <a:r>
              <a:rPr lang="ja-JP" altLang="en-US" b="1" dirty="0">
                <a:latin typeface="メイリオ" panose="020B0604030504040204" pitchFamily="50" charset="-128"/>
                <a:ea typeface="メイリオ" panose="020B0604030504040204" pitchFamily="50" charset="-128"/>
              </a:rPr>
              <a:t>平行に走って袋網に集めます。網の形がパッチ</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ももひき</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に似ており「バッチ網」ともいいます。</a:t>
            </a:r>
          </a:p>
        </p:txBody>
      </p:sp>
      <p:sp>
        <p:nvSpPr>
          <p:cNvPr id="7" name="正方形/長方形 6">
            <a:extLst>
              <a:ext uri="{FF2B5EF4-FFF2-40B4-BE49-F238E27FC236}">
                <a16:creationId xmlns:a16="http://schemas.microsoft.com/office/drawing/2014/main" id="{2B0751C4-F1B2-49E6-9DEE-EDE291CE4011}"/>
              </a:ext>
            </a:extLst>
          </p:cNvPr>
          <p:cNvSpPr/>
          <p:nvPr/>
        </p:nvSpPr>
        <p:spPr>
          <a:xfrm>
            <a:off x="1478851" y="5709357"/>
            <a:ext cx="6418676" cy="809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とれる魚</a:t>
            </a:r>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いかなごしらす、</a:t>
            </a:r>
            <a:r>
              <a:rPr lang="ja-JP" altLang="en-US" sz="1600" kern="100" dirty="0">
                <a:solidFill>
                  <a:srgbClr val="000000"/>
                </a:solidFill>
                <a:ea typeface="メイリオ" panose="020B0604030504040204" pitchFamily="50" charset="-128"/>
                <a:cs typeface="Times New Roman" panose="02020603050405020304" pitchFamily="18" charset="0"/>
                <a:hlinkClick r:id="rId4" action="ppaction://hlinksldjump"/>
              </a:rPr>
              <a:t>いわししらす</a:t>
            </a:r>
            <a:endParaRPr lang="ja-JP" altLang="en-US" sz="1600" kern="100" dirty="0">
              <a:solidFill>
                <a:srgbClr val="000000"/>
              </a:solidFill>
              <a:ea typeface="メイリオ" panose="020B0604030504040204" pitchFamily="50" charset="-128"/>
              <a:cs typeface="Times New Roman" panose="02020603050405020304" pitchFamily="18" charset="0"/>
            </a:endParaRPr>
          </a:p>
          <a:p>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漁の時期</a:t>
            </a:r>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冬から春（</a:t>
            </a:r>
            <a:r>
              <a:rPr lang="en-US" altLang="ja-JP" sz="1600" kern="100" dirty="0">
                <a:solidFill>
                  <a:srgbClr val="000000"/>
                </a:solidFill>
                <a:ea typeface="メイリオ" panose="020B0604030504040204" pitchFamily="50" charset="-128"/>
                <a:cs typeface="Times New Roman" panose="02020603050405020304" pitchFamily="18" charset="0"/>
              </a:rPr>
              <a:t>2</a:t>
            </a:r>
            <a:r>
              <a:rPr lang="ja-JP" altLang="en-US" sz="1600" kern="100" dirty="0">
                <a:solidFill>
                  <a:srgbClr val="000000"/>
                </a:solidFill>
                <a:ea typeface="メイリオ" panose="020B0604030504040204" pitchFamily="50" charset="-128"/>
                <a:cs typeface="Times New Roman" panose="02020603050405020304" pitchFamily="18" charset="0"/>
              </a:rPr>
              <a:t>月から</a:t>
            </a:r>
            <a:r>
              <a:rPr lang="en-US" altLang="ja-JP" sz="1600" kern="100" dirty="0">
                <a:solidFill>
                  <a:srgbClr val="000000"/>
                </a:solidFill>
                <a:ea typeface="メイリオ" panose="020B0604030504040204" pitchFamily="50" charset="-128"/>
                <a:cs typeface="Times New Roman" panose="02020603050405020304" pitchFamily="18" charset="0"/>
              </a:rPr>
              <a:t>3</a:t>
            </a:r>
            <a:r>
              <a:rPr lang="ja-JP" altLang="en-US" sz="1600" kern="100" dirty="0">
                <a:solidFill>
                  <a:srgbClr val="000000"/>
                </a:solidFill>
                <a:ea typeface="メイリオ" panose="020B0604030504040204" pitchFamily="50" charset="-128"/>
                <a:cs typeface="Times New Roman" panose="02020603050405020304" pitchFamily="18" charset="0"/>
              </a:rPr>
              <a:t>月ごろ）いかなごしらす　 </a:t>
            </a:r>
          </a:p>
          <a:p>
            <a:r>
              <a:rPr lang="ja-JP" altLang="en-US" sz="1600" kern="100" dirty="0">
                <a:solidFill>
                  <a:srgbClr val="000000"/>
                </a:solidFill>
                <a:ea typeface="メイリオ" panose="020B0604030504040204" pitchFamily="50" charset="-128"/>
                <a:cs typeface="Times New Roman" panose="02020603050405020304" pitchFamily="18" charset="0"/>
              </a:rPr>
              <a:t>　　　　　　春から冬（</a:t>
            </a:r>
            <a:r>
              <a:rPr lang="en-US" altLang="ja-JP" sz="1600" kern="100" dirty="0">
                <a:solidFill>
                  <a:srgbClr val="000000"/>
                </a:solidFill>
                <a:ea typeface="メイリオ" panose="020B0604030504040204" pitchFamily="50" charset="-128"/>
                <a:cs typeface="Times New Roman" panose="02020603050405020304" pitchFamily="18" charset="0"/>
              </a:rPr>
              <a:t>5</a:t>
            </a:r>
            <a:r>
              <a:rPr lang="ja-JP" altLang="en-US" sz="1600" kern="100" dirty="0">
                <a:solidFill>
                  <a:srgbClr val="000000"/>
                </a:solidFill>
                <a:ea typeface="メイリオ" panose="020B0604030504040204" pitchFamily="50" charset="-128"/>
                <a:cs typeface="Times New Roman" panose="02020603050405020304" pitchFamily="18" charset="0"/>
              </a:rPr>
              <a:t>月から</a:t>
            </a:r>
            <a:r>
              <a:rPr lang="en-US" altLang="ja-JP" sz="1600" kern="100" dirty="0">
                <a:solidFill>
                  <a:srgbClr val="000000"/>
                </a:solidFill>
                <a:ea typeface="メイリオ" panose="020B0604030504040204" pitchFamily="50" charset="-128"/>
                <a:cs typeface="Times New Roman" panose="02020603050405020304" pitchFamily="18" charset="0"/>
              </a:rPr>
              <a:t>11</a:t>
            </a:r>
            <a:r>
              <a:rPr lang="ja-JP" altLang="en-US" sz="1600" kern="100" dirty="0">
                <a:solidFill>
                  <a:srgbClr val="000000"/>
                </a:solidFill>
                <a:ea typeface="メイリオ" panose="020B0604030504040204" pitchFamily="50" charset="-128"/>
                <a:cs typeface="Times New Roman" panose="02020603050405020304" pitchFamily="18" charset="0"/>
              </a:rPr>
              <a:t>月ごろ）いわししらす</a:t>
            </a:r>
          </a:p>
        </p:txBody>
      </p:sp>
      <p:sp>
        <p:nvSpPr>
          <p:cNvPr id="8" name="タイトル 1">
            <a:extLst>
              <a:ext uri="{FF2B5EF4-FFF2-40B4-BE49-F238E27FC236}">
                <a16:creationId xmlns:a16="http://schemas.microsoft.com/office/drawing/2014/main" id="{F59B4955-CA06-4E18-92DA-43BE5517F9D6}"/>
              </a:ext>
            </a:extLst>
          </p:cNvPr>
          <p:cNvSpPr txBox="1">
            <a:spLocks/>
          </p:cNvSpPr>
          <p:nvPr/>
        </p:nvSpPr>
        <p:spPr>
          <a:xfrm>
            <a:off x="0" y="1028888"/>
            <a:ext cx="9144000" cy="6492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2000"/>
              </a:lnSpc>
            </a:pPr>
            <a:r>
              <a:rPr lang="ja-JP" altLang="en-US" sz="2400" b="1" dirty="0">
                <a:latin typeface="メイリオ" panose="020B0604030504040204" pitchFamily="50" charset="-128"/>
                <a:ea typeface="メイリオ" panose="020B0604030504040204" pitchFamily="50" charset="-128"/>
              </a:rPr>
              <a:t>船びき網漁業</a:t>
            </a:r>
            <a:br>
              <a:rPr lang="en-US" altLang="ja-JP" sz="2400" b="1" dirty="0">
                <a:latin typeface="メイリオ" panose="020B0604030504040204" pitchFamily="50" charset="-128"/>
                <a:ea typeface="メイリオ" panose="020B0604030504040204" pitchFamily="50" charset="-128"/>
              </a:rPr>
            </a:br>
            <a:r>
              <a:rPr lang="ja-JP" altLang="en-US" sz="1600" b="1" dirty="0">
                <a:latin typeface="メイリオ" panose="020B0604030504040204" pitchFamily="50" charset="-128"/>
                <a:ea typeface="メイリオ" panose="020B0604030504040204" pitchFamily="50" charset="-128"/>
              </a:rPr>
              <a:t>（バッチ網漁業）</a:t>
            </a:r>
          </a:p>
        </p:txBody>
      </p:sp>
      <p:sp>
        <p:nvSpPr>
          <p:cNvPr id="9" name="タイトル 1">
            <a:extLst>
              <a:ext uri="{FF2B5EF4-FFF2-40B4-BE49-F238E27FC236}">
                <a16:creationId xmlns:a16="http://schemas.microsoft.com/office/drawing/2014/main" id="{F28CAFDA-1B14-48D7-B918-D6949DF8426F}"/>
              </a:ext>
            </a:extLst>
          </p:cNvPr>
          <p:cNvSpPr>
            <a:spLocks noGrp="1"/>
          </p:cNvSpPr>
          <p:nvPr>
            <p:ph type="title"/>
          </p:nvPr>
        </p:nvSpPr>
        <p:spPr>
          <a:xfrm>
            <a:off x="3056548" y="346502"/>
            <a:ext cx="4883971" cy="511076"/>
          </a:xfrm>
        </p:spPr>
        <p:txBody>
          <a:bodyPr anchor="t">
            <a:noAutofit/>
          </a:bodyPr>
          <a:lstStyle/>
          <a:p>
            <a:pPr>
              <a:lnSpc>
                <a:spcPts val="2000"/>
              </a:lnSpc>
            </a:pPr>
            <a:r>
              <a:rPr lang="ja-JP" altLang="en-US" sz="1800" b="1" dirty="0">
                <a:latin typeface="メイリオ" panose="020B0604030504040204" pitchFamily="50" charset="-128"/>
                <a:ea typeface="メイリオ" panose="020B0604030504040204" pitchFamily="50" charset="-128"/>
              </a:rPr>
              <a:t>船びき網漁業（バッチ網漁業）</a:t>
            </a:r>
          </a:p>
        </p:txBody>
      </p:sp>
      <p:sp>
        <p:nvSpPr>
          <p:cNvPr id="13" name="テキスト ボックス 12">
            <a:extLst>
              <a:ext uri="{FF2B5EF4-FFF2-40B4-BE49-F238E27FC236}">
                <a16:creationId xmlns:a16="http://schemas.microsoft.com/office/drawing/2014/main" id="{D884DDA1-BD75-434E-AB04-D69B025ACF42}"/>
              </a:ext>
            </a:extLst>
          </p:cNvPr>
          <p:cNvSpPr txBox="1"/>
          <p:nvPr/>
        </p:nvSpPr>
        <p:spPr>
          <a:xfrm>
            <a:off x="4474995" y="1537956"/>
            <a:ext cx="444484"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あみ</a:t>
            </a:r>
          </a:p>
        </p:txBody>
      </p:sp>
      <p:sp>
        <p:nvSpPr>
          <p:cNvPr id="14" name="テキスト ボックス 13">
            <a:extLst>
              <a:ext uri="{FF2B5EF4-FFF2-40B4-BE49-F238E27FC236}">
                <a16:creationId xmlns:a16="http://schemas.microsoft.com/office/drawing/2014/main" id="{94475678-9E8E-43D2-AAB1-EC72E3E0ECFB}"/>
              </a:ext>
            </a:extLst>
          </p:cNvPr>
          <p:cNvSpPr txBox="1"/>
          <p:nvPr/>
        </p:nvSpPr>
        <p:spPr>
          <a:xfrm>
            <a:off x="3569559" y="809457"/>
            <a:ext cx="563549"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ふな</a:t>
            </a:r>
          </a:p>
        </p:txBody>
      </p:sp>
      <p:sp>
        <p:nvSpPr>
          <p:cNvPr id="15" name="テキスト ボックス 14">
            <a:extLst>
              <a:ext uri="{FF2B5EF4-FFF2-40B4-BE49-F238E27FC236}">
                <a16:creationId xmlns:a16="http://schemas.microsoft.com/office/drawing/2014/main" id="{581BDA6A-1557-4706-9B3E-550090E21526}"/>
              </a:ext>
            </a:extLst>
          </p:cNvPr>
          <p:cNvSpPr txBox="1"/>
          <p:nvPr/>
        </p:nvSpPr>
        <p:spPr>
          <a:xfrm>
            <a:off x="4504464" y="822810"/>
            <a:ext cx="1119096"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あみ</a:t>
            </a:r>
          </a:p>
        </p:txBody>
      </p:sp>
      <p:sp>
        <p:nvSpPr>
          <p:cNvPr id="16" name="テキスト ボックス 15">
            <a:extLst>
              <a:ext uri="{FF2B5EF4-FFF2-40B4-BE49-F238E27FC236}">
                <a16:creationId xmlns:a16="http://schemas.microsoft.com/office/drawing/2014/main" id="{8C414187-E1AA-4C81-9926-4C68FBD9A58F}"/>
              </a:ext>
            </a:extLst>
          </p:cNvPr>
          <p:cNvSpPr txBox="1"/>
          <p:nvPr/>
        </p:nvSpPr>
        <p:spPr>
          <a:xfrm>
            <a:off x="4688094" y="4806724"/>
            <a:ext cx="444484"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あみ</a:t>
            </a:r>
          </a:p>
        </p:txBody>
      </p:sp>
      <p:sp>
        <p:nvSpPr>
          <p:cNvPr id="17" name="テキスト ボックス 16">
            <a:extLst>
              <a:ext uri="{FF2B5EF4-FFF2-40B4-BE49-F238E27FC236}">
                <a16:creationId xmlns:a16="http://schemas.microsoft.com/office/drawing/2014/main" id="{DC1526AC-7BD9-4E26-8C53-EAA19CFD5DAE}"/>
              </a:ext>
            </a:extLst>
          </p:cNvPr>
          <p:cNvSpPr txBox="1"/>
          <p:nvPr/>
        </p:nvSpPr>
        <p:spPr>
          <a:xfrm>
            <a:off x="3531687" y="5192583"/>
            <a:ext cx="444484"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あみ</a:t>
            </a:r>
          </a:p>
        </p:txBody>
      </p:sp>
      <p:sp>
        <p:nvSpPr>
          <p:cNvPr id="18" name="テキスト ボックス 17">
            <a:extLst>
              <a:ext uri="{FF2B5EF4-FFF2-40B4-BE49-F238E27FC236}">
                <a16:creationId xmlns:a16="http://schemas.microsoft.com/office/drawing/2014/main" id="{BA1EC6C0-C272-478B-A604-11AD54803398}"/>
              </a:ext>
            </a:extLst>
          </p:cNvPr>
          <p:cNvSpPr txBox="1"/>
          <p:nvPr/>
        </p:nvSpPr>
        <p:spPr>
          <a:xfrm>
            <a:off x="2842411" y="4806724"/>
            <a:ext cx="877032"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ふくろあみ</a:t>
            </a:r>
          </a:p>
        </p:txBody>
      </p:sp>
      <p:sp>
        <p:nvSpPr>
          <p:cNvPr id="19" name="テキスト ボックス 18">
            <a:extLst>
              <a:ext uri="{FF2B5EF4-FFF2-40B4-BE49-F238E27FC236}">
                <a16:creationId xmlns:a16="http://schemas.microsoft.com/office/drawing/2014/main" id="{CC20CC11-39C8-4D61-B0E0-3AE5309645FF}"/>
              </a:ext>
            </a:extLst>
          </p:cNvPr>
          <p:cNvSpPr txBox="1"/>
          <p:nvPr/>
        </p:nvSpPr>
        <p:spPr>
          <a:xfrm>
            <a:off x="1764464" y="5198259"/>
            <a:ext cx="292959"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に</a:t>
            </a:r>
          </a:p>
        </p:txBody>
      </p:sp>
    </p:spTree>
    <p:extLst>
      <p:ext uri="{BB962C8B-B14F-4D97-AF65-F5344CB8AC3E}">
        <p14:creationId xmlns:p14="http://schemas.microsoft.com/office/powerpoint/2010/main" val="710765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38B88437-A940-4865-B58F-0D60F028DD1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79" y="0"/>
            <a:ext cx="9138240" cy="6857999"/>
          </a:xfrm>
          <a:prstGeom prst="rect">
            <a:avLst/>
          </a:prstGeom>
        </p:spPr>
      </p:pic>
      <p:sp>
        <p:nvSpPr>
          <p:cNvPr id="4" name="タイトル 1">
            <a:extLst>
              <a:ext uri="{FF2B5EF4-FFF2-40B4-BE49-F238E27FC236}">
                <a16:creationId xmlns:a16="http://schemas.microsoft.com/office/drawing/2014/main" id="{CA4241AD-C492-4513-B7F3-2FF5462082D2}"/>
              </a:ext>
            </a:extLst>
          </p:cNvPr>
          <p:cNvSpPr txBox="1">
            <a:spLocks/>
          </p:cNvSpPr>
          <p:nvPr/>
        </p:nvSpPr>
        <p:spPr>
          <a:xfrm>
            <a:off x="3085123" y="73722"/>
            <a:ext cx="4883971" cy="67026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400" b="1" dirty="0">
                <a:latin typeface="メイリオ" panose="020B0604030504040204" pitchFamily="50" charset="-128"/>
                <a:ea typeface="メイリオ" panose="020B0604030504040204" pitchFamily="50" charset="-128"/>
              </a:rPr>
              <a:t>大阪湾のいろいろな漁法</a:t>
            </a:r>
            <a:endParaRPr lang="ja-JP" altLang="en-US" sz="1800" b="1"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C222E134-CDEC-4A2B-A3B3-E0A7132C4D17}"/>
              </a:ext>
            </a:extLst>
          </p:cNvPr>
          <p:cNvSpPr txBox="1"/>
          <p:nvPr/>
        </p:nvSpPr>
        <p:spPr>
          <a:xfrm>
            <a:off x="1478845" y="4471578"/>
            <a:ext cx="6150680" cy="1219565"/>
          </a:xfrm>
          <a:prstGeom prst="rect">
            <a:avLst/>
          </a:prstGeom>
          <a:noFill/>
        </p:spPr>
        <p:txBody>
          <a:bodyPr wrap="square" rtlCol="0">
            <a:spAutoFit/>
          </a:bodyPr>
          <a:lstStyle/>
          <a:p>
            <a:pPr>
              <a:lnSpc>
                <a:spcPts val="3000"/>
              </a:lnSpc>
            </a:pPr>
            <a:r>
              <a:rPr lang="ja-JP" altLang="en-US" b="1" dirty="0">
                <a:latin typeface="メイリオ" panose="020B0604030504040204" pitchFamily="50" charset="-128"/>
                <a:ea typeface="メイリオ" panose="020B0604030504040204" pitchFamily="50" charset="-128"/>
              </a:rPr>
              <a:t>網を沈めて海の底にいる魚をとる漁法。</a:t>
            </a:r>
          </a:p>
          <a:p>
            <a:pPr>
              <a:lnSpc>
                <a:spcPts val="3000"/>
              </a:lnSpc>
            </a:pPr>
            <a:r>
              <a:rPr lang="ja-JP" altLang="en-US" b="1" dirty="0">
                <a:latin typeface="メイリオ" panose="020B0604030504040204" pitchFamily="50" charset="-128"/>
                <a:ea typeface="メイリオ" panose="020B0604030504040204" pitchFamily="50" charset="-128"/>
              </a:rPr>
              <a:t>魚が入りやすいよう入口をひろげる開口板とおもりが</a:t>
            </a:r>
            <a:endParaRPr lang="en-US" altLang="ja-JP" b="1" dirty="0">
              <a:latin typeface="メイリオ" panose="020B0604030504040204" pitchFamily="50" charset="-128"/>
              <a:ea typeface="メイリオ" panose="020B0604030504040204" pitchFamily="50" charset="-128"/>
            </a:endParaRPr>
          </a:p>
          <a:p>
            <a:pPr>
              <a:lnSpc>
                <a:spcPts val="3000"/>
              </a:lnSpc>
            </a:pPr>
            <a:r>
              <a:rPr lang="ja-JP" altLang="en-US" b="1" dirty="0">
                <a:latin typeface="メイリオ" panose="020B0604030504040204" pitchFamily="50" charset="-128"/>
                <a:ea typeface="メイリオ" panose="020B0604030504040204" pitchFamily="50" charset="-128"/>
              </a:rPr>
              <a:t>ついています。</a:t>
            </a:r>
          </a:p>
        </p:txBody>
      </p:sp>
      <p:sp>
        <p:nvSpPr>
          <p:cNvPr id="8" name="タイトル 1">
            <a:extLst>
              <a:ext uri="{FF2B5EF4-FFF2-40B4-BE49-F238E27FC236}">
                <a16:creationId xmlns:a16="http://schemas.microsoft.com/office/drawing/2014/main" id="{419010F1-3BE2-4DDC-A77E-DC223A35697E}"/>
              </a:ext>
            </a:extLst>
          </p:cNvPr>
          <p:cNvSpPr txBox="1">
            <a:spLocks/>
          </p:cNvSpPr>
          <p:nvPr/>
        </p:nvSpPr>
        <p:spPr>
          <a:xfrm>
            <a:off x="0" y="1028888"/>
            <a:ext cx="9144000" cy="6492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2000"/>
              </a:lnSpc>
            </a:pPr>
            <a:r>
              <a:rPr lang="ja-JP" altLang="en-US" sz="2400" b="1" dirty="0">
                <a:latin typeface="メイリオ" panose="020B0604030504040204" pitchFamily="50" charset="-128"/>
                <a:ea typeface="メイリオ" panose="020B0604030504040204" pitchFamily="50" charset="-128"/>
              </a:rPr>
              <a:t>底びき網漁業</a:t>
            </a:r>
            <a:br>
              <a:rPr lang="en-US" altLang="ja-JP" sz="2400" b="1" dirty="0">
                <a:latin typeface="メイリオ" panose="020B0604030504040204" pitchFamily="50" charset="-128"/>
                <a:ea typeface="メイリオ" panose="020B0604030504040204" pitchFamily="50" charset="-128"/>
              </a:rPr>
            </a:b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板びき網</a:t>
            </a:r>
            <a:r>
              <a:rPr lang="en-US" altLang="ja-JP" sz="1600" b="1" dirty="0">
                <a:latin typeface="メイリオ" panose="020B0604030504040204" pitchFamily="50" charset="-128"/>
                <a:ea typeface="メイリオ" panose="020B0604030504040204" pitchFamily="50" charset="-128"/>
              </a:rPr>
              <a:t>)</a:t>
            </a:r>
          </a:p>
        </p:txBody>
      </p:sp>
      <p:sp>
        <p:nvSpPr>
          <p:cNvPr id="10" name="正方形/長方形 9">
            <a:extLst>
              <a:ext uri="{FF2B5EF4-FFF2-40B4-BE49-F238E27FC236}">
                <a16:creationId xmlns:a16="http://schemas.microsoft.com/office/drawing/2014/main" id="{06BEB030-64E2-4507-B482-0CD419479454}"/>
              </a:ext>
            </a:extLst>
          </p:cNvPr>
          <p:cNvSpPr/>
          <p:nvPr/>
        </p:nvSpPr>
        <p:spPr>
          <a:xfrm>
            <a:off x="1478851" y="5807344"/>
            <a:ext cx="6418676" cy="62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とれる魚</a:t>
            </a:r>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16DB3"/>
                </a:solidFill>
                <a:ea typeface="メイリオ" panose="020B0604030504040204" pitchFamily="50" charset="-128"/>
                <a:cs typeface="Times New Roman" panose="02020603050405020304" pitchFamily="18" charset="0"/>
                <a:hlinkClick r:id="rId4" action="ppaction://hlinksldjump">
                  <a:extLst>
                    <a:ext uri="{A12FA001-AC4F-418D-AE19-62706E023703}">
                      <ahyp:hlinkClr xmlns:ahyp="http://schemas.microsoft.com/office/drawing/2018/hyperlinkcolor" val="tx"/>
                    </a:ext>
                  </a:extLst>
                </a:hlinkClick>
              </a:rPr>
              <a:t>ハモ</a:t>
            </a:r>
            <a:r>
              <a:rPr lang="ja-JP" altLang="en-US" sz="1600" kern="100" dirty="0">
                <a:solidFill>
                  <a:schemeClr val="tx1"/>
                </a:solidFill>
                <a:ea typeface="メイリオ" panose="020B0604030504040204" pitchFamily="50" charset="-128"/>
                <a:cs typeface="Times New Roman" panose="02020603050405020304" pitchFamily="18" charset="0"/>
              </a:rPr>
              <a:t>、タチウオ、マナガツオ</a:t>
            </a:r>
          </a:p>
          <a:p>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漁の時期</a:t>
            </a:r>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春から秋（</a:t>
            </a:r>
            <a:r>
              <a:rPr lang="en-US" altLang="ja-JP" sz="1600" kern="100" dirty="0">
                <a:solidFill>
                  <a:srgbClr val="000000"/>
                </a:solidFill>
                <a:ea typeface="メイリオ" panose="020B0604030504040204" pitchFamily="50" charset="-128"/>
                <a:cs typeface="Times New Roman" panose="02020603050405020304" pitchFamily="18" charset="0"/>
              </a:rPr>
              <a:t>4</a:t>
            </a:r>
            <a:r>
              <a:rPr lang="ja-JP" altLang="en-US" sz="1600" kern="100" dirty="0">
                <a:solidFill>
                  <a:srgbClr val="000000"/>
                </a:solidFill>
                <a:ea typeface="メイリオ" panose="020B0604030504040204" pitchFamily="50" charset="-128"/>
                <a:cs typeface="Times New Roman" panose="02020603050405020304" pitchFamily="18" charset="0"/>
              </a:rPr>
              <a:t>～</a:t>
            </a:r>
            <a:r>
              <a:rPr lang="en-US" altLang="ja-JP" sz="1600" kern="100" dirty="0">
                <a:solidFill>
                  <a:srgbClr val="000000"/>
                </a:solidFill>
                <a:ea typeface="メイリオ" panose="020B0604030504040204" pitchFamily="50" charset="-128"/>
                <a:cs typeface="Times New Roman" panose="02020603050405020304" pitchFamily="18" charset="0"/>
              </a:rPr>
              <a:t>11</a:t>
            </a:r>
            <a:r>
              <a:rPr lang="ja-JP" altLang="en-US" sz="1600" kern="100" dirty="0">
                <a:solidFill>
                  <a:srgbClr val="000000"/>
                </a:solidFill>
                <a:ea typeface="メイリオ" panose="020B0604030504040204" pitchFamily="50" charset="-128"/>
                <a:cs typeface="Times New Roman" panose="02020603050405020304" pitchFamily="18" charset="0"/>
              </a:rPr>
              <a:t>月頃）</a:t>
            </a:r>
          </a:p>
        </p:txBody>
      </p:sp>
      <p:sp>
        <p:nvSpPr>
          <p:cNvPr id="11" name="タイトル 1">
            <a:extLst>
              <a:ext uri="{FF2B5EF4-FFF2-40B4-BE49-F238E27FC236}">
                <a16:creationId xmlns:a16="http://schemas.microsoft.com/office/drawing/2014/main" id="{2C31F14B-1F1D-4683-9125-1F7DA44DB612}"/>
              </a:ext>
            </a:extLst>
          </p:cNvPr>
          <p:cNvSpPr>
            <a:spLocks noGrp="1"/>
          </p:cNvSpPr>
          <p:nvPr>
            <p:ph type="title"/>
          </p:nvPr>
        </p:nvSpPr>
        <p:spPr>
          <a:xfrm>
            <a:off x="3056548" y="346523"/>
            <a:ext cx="4883971" cy="420049"/>
          </a:xfrm>
        </p:spPr>
        <p:txBody>
          <a:bodyPr anchor="t">
            <a:noAutofit/>
          </a:bodyPr>
          <a:lstStyle/>
          <a:p>
            <a:pPr>
              <a:lnSpc>
                <a:spcPts val="2000"/>
              </a:lnSpc>
            </a:pPr>
            <a:r>
              <a:rPr lang="ja-JP" altLang="en-US" sz="1800" b="1" dirty="0">
                <a:latin typeface="メイリオ" panose="020B0604030504040204" pitchFamily="50" charset="-128"/>
                <a:ea typeface="メイリオ" panose="020B0604030504040204" pitchFamily="50" charset="-128"/>
              </a:rPr>
              <a:t>底びき網漁業</a:t>
            </a:r>
            <a:r>
              <a:rPr lang="en-US" altLang="ja-JP" sz="1800" b="1" dirty="0">
                <a:latin typeface="メイリオ" panose="020B0604030504040204" pitchFamily="50" charset="-128"/>
                <a:ea typeface="メイリオ" panose="020B0604030504040204" pitchFamily="50" charset="-128"/>
              </a:rPr>
              <a:t>(</a:t>
            </a:r>
            <a:r>
              <a:rPr lang="ja-JP" altLang="en-US" sz="1800" b="1" dirty="0">
                <a:latin typeface="メイリオ" panose="020B0604030504040204" pitchFamily="50" charset="-128"/>
                <a:ea typeface="メイリオ" panose="020B0604030504040204" pitchFamily="50" charset="-128"/>
              </a:rPr>
              <a:t>板びき網</a:t>
            </a:r>
            <a:r>
              <a:rPr lang="en-US" altLang="ja-JP" sz="1800" b="1" dirty="0">
                <a:latin typeface="メイリオ" panose="020B0604030504040204" pitchFamily="50" charset="-128"/>
                <a:ea typeface="メイリオ" panose="020B0604030504040204" pitchFamily="50" charset="-128"/>
              </a:rPr>
              <a:t>)</a:t>
            </a:r>
          </a:p>
        </p:txBody>
      </p:sp>
      <p:sp>
        <p:nvSpPr>
          <p:cNvPr id="12" name="テキスト ボックス 11">
            <a:extLst>
              <a:ext uri="{FF2B5EF4-FFF2-40B4-BE49-F238E27FC236}">
                <a16:creationId xmlns:a16="http://schemas.microsoft.com/office/drawing/2014/main" id="{F5614188-571D-481F-BAB3-1D374BE2D4E0}"/>
              </a:ext>
            </a:extLst>
          </p:cNvPr>
          <p:cNvSpPr txBox="1"/>
          <p:nvPr/>
        </p:nvSpPr>
        <p:spPr>
          <a:xfrm>
            <a:off x="3569559" y="809455"/>
            <a:ext cx="554405" cy="254044"/>
          </a:xfrm>
          <a:prstGeom prst="rect">
            <a:avLst/>
          </a:prstGeom>
          <a:noFill/>
        </p:spPr>
        <p:txBody>
          <a:bodyPr wrap="square" rtlCol="0">
            <a:spAutoFit/>
          </a:bodyPr>
          <a:lstStyle/>
          <a:p>
            <a:r>
              <a:rPr lang="ja-JP" altLang="en-US" sz="1051" dirty="0">
                <a:latin typeface="メイリオ" panose="020B0604030504040204" pitchFamily="50" charset="-128"/>
                <a:ea typeface="メイリオ" panose="020B0604030504040204" pitchFamily="50" charset="-128"/>
              </a:rPr>
              <a:t>そこ</a:t>
            </a:r>
          </a:p>
        </p:txBody>
      </p:sp>
      <p:sp>
        <p:nvSpPr>
          <p:cNvPr id="13" name="テキスト ボックス 12">
            <a:extLst>
              <a:ext uri="{FF2B5EF4-FFF2-40B4-BE49-F238E27FC236}">
                <a16:creationId xmlns:a16="http://schemas.microsoft.com/office/drawing/2014/main" id="{29E1F036-7D1C-4E6B-AEE7-B9663EA40D11}"/>
              </a:ext>
            </a:extLst>
          </p:cNvPr>
          <p:cNvSpPr txBox="1"/>
          <p:nvPr/>
        </p:nvSpPr>
        <p:spPr>
          <a:xfrm>
            <a:off x="4504464" y="822808"/>
            <a:ext cx="1119096" cy="254044"/>
          </a:xfrm>
          <a:prstGeom prst="rect">
            <a:avLst/>
          </a:prstGeom>
          <a:noFill/>
        </p:spPr>
        <p:txBody>
          <a:bodyPr wrap="square" rtlCol="0">
            <a:spAutoFit/>
          </a:bodyPr>
          <a:lstStyle/>
          <a:p>
            <a:r>
              <a:rPr lang="ja-JP" altLang="en-US" sz="1051" dirty="0">
                <a:latin typeface="メイリオ" panose="020B0604030504040204" pitchFamily="50" charset="-128"/>
                <a:ea typeface="メイリオ" panose="020B0604030504040204" pitchFamily="50" charset="-128"/>
              </a:rPr>
              <a:t>あみ</a:t>
            </a:r>
          </a:p>
        </p:txBody>
      </p:sp>
      <p:sp>
        <p:nvSpPr>
          <p:cNvPr id="14" name="テキスト ボックス 13">
            <a:extLst>
              <a:ext uri="{FF2B5EF4-FFF2-40B4-BE49-F238E27FC236}">
                <a16:creationId xmlns:a16="http://schemas.microsoft.com/office/drawing/2014/main" id="{201A9821-E233-4C42-977D-82DF0E834687}"/>
              </a:ext>
            </a:extLst>
          </p:cNvPr>
          <p:cNvSpPr txBox="1"/>
          <p:nvPr/>
        </p:nvSpPr>
        <p:spPr>
          <a:xfrm>
            <a:off x="4669902" y="1537956"/>
            <a:ext cx="444484"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あみ</a:t>
            </a:r>
          </a:p>
        </p:txBody>
      </p:sp>
      <p:sp>
        <p:nvSpPr>
          <p:cNvPr id="15" name="テキスト ボックス 14">
            <a:extLst>
              <a:ext uri="{FF2B5EF4-FFF2-40B4-BE49-F238E27FC236}">
                <a16:creationId xmlns:a16="http://schemas.microsoft.com/office/drawing/2014/main" id="{EBEC0227-B124-47D3-9EE6-0D550799CFE6}"/>
              </a:ext>
            </a:extLst>
          </p:cNvPr>
          <p:cNvSpPr txBox="1"/>
          <p:nvPr/>
        </p:nvSpPr>
        <p:spPr>
          <a:xfrm>
            <a:off x="1462502" y="4417493"/>
            <a:ext cx="444484"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あみ</a:t>
            </a:r>
          </a:p>
        </p:txBody>
      </p:sp>
      <p:sp>
        <p:nvSpPr>
          <p:cNvPr id="16" name="テキスト ボックス 15">
            <a:extLst>
              <a:ext uri="{FF2B5EF4-FFF2-40B4-BE49-F238E27FC236}">
                <a16:creationId xmlns:a16="http://schemas.microsoft.com/office/drawing/2014/main" id="{8D18184A-AAC7-4366-8973-3658CA04F8AE}"/>
              </a:ext>
            </a:extLst>
          </p:cNvPr>
          <p:cNvSpPr txBox="1"/>
          <p:nvPr/>
        </p:nvSpPr>
        <p:spPr>
          <a:xfrm>
            <a:off x="1906986" y="4417493"/>
            <a:ext cx="444484"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しず</a:t>
            </a:r>
          </a:p>
        </p:txBody>
      </p:sp>
      <p:sp>
        <p:nvSpPr>
          <p:cNvPr id="18" name="テキスト ボックス 17">
            <a:extLst>
              <a:ext uri="{FF2B5EF4-FFF2-40B4-BE49-F238E27FC236}">
                <a16:creationId xmlns:a16="http://schemas.microsoft.com/office/drawing/2014/main" id="{F1FE6226-E3B9-40CC-BDF4-D803AC136ACB}"/>
              </a:ext>
            </a:extLst>
          </p:cNvPr>
          <p:cNvSpPr txBox="1"/>
          <p:nvPr/>
        </p:nvSpPr>
        <p:spPr>
          <a:xfrm>
            <a:off x="5133709" y="4815894"/>
            <a:ext cx="955363"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かいこうばん</a:t>
            </a:r>
          </a:p>
        </p:txBody>
      </p:sp>
    </p:spTree>
    <p:extLst>
      <p:ext uri="{BB962C8B-B14F-4D97-AF65-F5344CB8AC3E}">
        <p14:creationId xmlns:p14="http://schemas.microsoft.com/office/powerpoint/2010/main" val="1549793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B45E742-6796-4B02-8172-BEA7175FEB1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79" y="0"/>
            <a:ext cx="9138240" cy="6857999"/>
          </a:xfrm>
          <a:prstGeom prst="rect">
            <a:avLst/>
          </a:prstGeom>
        </p:spPr>
      </p:pic>
      <p:sp>
        <p:nvSpPr>
          <p:cNvPr id="4" name="タイトル 1">
            <a:extLst>
              <a:ext uri="{FF2B5EF4-FFF2-40B4-BE49-F238E27FC236}">
                <a16:creationId xmlns:a16="http://schemas.microsoft.com/office/drawing/2014/main" id="{CA4241AD-C492-4513-B7F3-2FF5462082D2}"/>
              </a:ext>
            </a:extLst>
          </p:cNvPr>
          <p:cNvSpPr txBox="1">
            <a:spLocks/>
          </p:cNvSpPr>
          <p:nvPr/>
        </p:nvSpPr>
        <p:spPr>
          <a:xfrm>
            <a:off x="3085123" y="73736"/>
            <a:ext cx="4883971" cy="3483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400" b="1" dirty="0">
                <a:latin typeface="メイリオ" panose="020B0604030504040204" pitchFamily="50" charset="-128"/>
                <a:ea typeface="メイリオ" panose="020B0604030504040204" pitchFamily="50" charset="-128"/>
              </a:rPr>
              <a:t>大阪湾のいろいろな漁法</a:t>
            </a:r>
            <a:endParaRPr lang="ja-JP" altLang="en-US" sz="1800" b="1"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35F86AB2-04D3-4098-8A5D-60E6E18254B4}"/>
              </a:ext>
            </a:extLst>
          </p:cNvPr>
          <p:cNvSpPr txBox="1"/>
          <p:nvPr/>
        </p:nvSpPr>
        <p:spPr>
          <a:xfrm>
            <a:off x="1478845" y="4471580"/>
            <a:ext cx="6150680" cy="1219565"/>
          </a:xfrm>
          <a:prstGeom prst="rect">
            <a:avLst/>
          </a:prstGeom>
          <a:noFill/>
        </p:spPr>
        <p:txBody>
          <a:bodyPr wrap="square" rtlCol="0">
            <a:spAutoFit/>
          </a:bodyPr>
          <a:lstStyle/>
          <a:p>
            <a:pPr>
              <a:lnSpc>
                <a:spcPts val="3000"/>
              </a:lnSpc>
            </a:pPr>
            <a:r>
              <a:rPr lang="ja-JP" altLang="en-US" b="1" dirty="0">
                <a:latin typeface="メイリオ" panose="020B0604030504040204" pitchFamily="50" charset="-128"/>
                <a:ea typeface="メイリオ" panose="020B0604030504040204" pitchFamily="50" charset="-128"/>
              </a:rPr>
              <a:t>ワイヤーロープの先に、鉄のつめや石のおもり、網のついた鉄枠を海の底にしずめて船でひっぱります。砂や泥をひっかき、おどろいて出てきた海底の魚をとります。</a:t>
            </a:r>
          </a:p>
        </p:txBody>
      </p:sp>
      <p:sp>
        <p:nvSpPr>
          <p:cNvPr id="7" name="正方形/長方形 6">
            <a:extLst>
              <a:ext uri="{FF2B5EF4-FFF2-40B4-BE49-F238E27FC236}">
                <a16:creationId xmlns:a16="http://schemas.microsoft.com/office/drawing/2014/main" id="{228953A6-5E91-47AA-9085-91C4E5A127A0}"/>
              </a:ext>
            </a:extLst>
          </p:cNvPr>
          <p:cNvSpPr/>
          <p:nvPr/>
        </p:nvSpPr>
        <p:spPr>
          <a:xfrm>
            <a:off x="1478851" y="5807344"/>
            <a:ext cx="6418676" cy="62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altLang="ja-JP" sz="1600" kern="100" dirty="0">
                <a:solidFill>
                  <a:schemeClr val="tx1"/>
                </a:solidFill>
                <a:ea typeface="メイリオ" panose="020B0604030504040204" pitchFamily="50" charset="-128"/>
                <a:cs typeface="Times New Roman" panose="02020603050405020304" pitchFamily="18" charset="0"/>
              </a:rPr>
              <a:t>【</a:t>
            </a:r>
            <a:r>
              <a:rPr lang="ja-JP" altLang="en-US" sz="1600" kern="100" dirty="0">
                <a:solidFill>
                  <a:schemeClr val="tx1"/>
                </a:solidFill>
                <a:ea typeface="メイリオ" panose="020B0604030504040204" pitchFamily="50" charset="-128"/>
                <a:cs typeface="Times New Roman" panose="02020603050405020304" pitchFamily="18" charset="0"/>
              </a:rPr>
              <a:t>とれる魚</a:t>
            </a:r>
            <a:r>
              <a:rPr lang="en-US" altLang="ja-JP" sz="1600" kern="100" dirty="0">
                <a:solidFill>
                  <a:schemeClr val="tx1"/>
                </a:solidFill>
                <a:ea typeface="メイリオ" panose="020B0604030504040204" pitchFamily="50" charset="-128"/>
                <a:cs typeface="Times New Roman" panose="02020603050405020304" pitchFamily="18" charset="0"/>
              </a:rPr>
              <a:t>】</a:t>
            </a:r>
            <a:r>
              <a:rPr lang="ja-JP" altLang="en-US" sz="1600" kern="100" dirty="0">
                <a:solidFill>
                  <a:schemeClr val="tx1"/>
                </a:solidFill>
                <a:ea typeface="メイリオ" panose="020B0604030504040204" pitchFamily="50" charset="-128"/>
                <a:cs typeface="Times New Roman" panose="02020603050405020304" pitchFamily="18" charset="0"/>
              </a:rPr>
              <a:t>したびらめ類、エビ、カニ、シャコ</a:t>
            </a:r>
          </a:p>
          <a:p>
            <a:r>
              <a:rPr lang="en-US" altLang="ja-JP" sz="1600" kern="100" dirty="0">
                <a:solidFill>
                  <a:schemeClr val="tx1"/>
                </a:solidFill>
                <a:ea typeface="メイリオ" panose="020B0604030504040204" pitchFamily="50" charset="-128"/>
                <a:cs typeface="Times New Roman" panose="02020603050405020304" pitchFamily="18" charset="0"/>
              </a:rPr>
              <a:t>【</a:t>
            </a:r>
            <a:r>
              <a:rPr lang="ja-JP" altLang="en-US" sz="1600" kern="100" dirty="0">
                <a:solidFill>
                  <a:schemeClr val="tx1"/>
                </a:solidFill>
                <a:ea typeface="メイリオ" panose="020B0604030504040204" pitchFamily="50" charset="-128"/>
                <a:cs typeface="Times New Roman" panose="02020603050405020304" pitchFamily="18" charset="0"/>
              </a:rPr>
              <a:t>漁の時期</a:t>
            </a:r>
            <a:r>
              <a:rPr lang="en-US" altLang="ja-JP" sz="1600" kern="100" dirty="0">
                <a:solidFill>
                  <a:schemeClr val="tx1"/>
                </a:solidFill>
                <a:ea typeface="メイリオ" panose="020B0604030504040204" pitchFamily="50" charset="-128"/>
                <a:cs typeface="Times New Roman" panose="02020603050405020304" pitchFamily="18" charset="0"/>
              </a:rPr>
              <a:t>】</a:t>
            </a:r>
            <a:r>
              <a:rPr lang="ja-JP" altLang="en-US" sz="1600" kern="100" dirty="0">
                <a:solidFill>
                  <a:schemeClr val="tx1"/>
                </a:solidFill>
                <a:ea typeface="メイリオ" panose="020B0604030504040204" pitchFamily="50" charset="-128"/>
                <a:cs typeface="Times New Roman" panose="02020603050405020304" pitchFamily="18" charset="0"/>
              </a:rPr>
              <a:t>一年中</a:t>
            </a:r>
          </a:p>
        </p:txBody>
      </p:sp>
      <p:sp>
        <p:nvSpPr>
          <p:cNvPr id="8" name="タイトル 1">
            <a:extLst>
              <a:ext uri="{FF2B5EF4-FFF2-40B4-BE49-F238E27FC236}">
                <a16:creationId xmlns:a16="http://schemas.microsoft.com/office/drawing/2014/main" id="{1A85DD5C-F455-474D-BF6C-0D2F369423C8}"/>
              </a:ext>
            </a:extLst>
          </p:cNvPr>
          <p:cNvSpPr txBox="1">
            <a:spLocks/>
          </p:cNvSpPr>
          <p:nvPr/>
        </p:nvSpPr>
        <p:spPr>
          <a:xfrm>
            <a:off x="0" y="1028888"/>
            <a:ext cx="9144000" cy="6492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2000"/>
              </a:lnSpc>
            </a:pPr>
            <a:r>
              <a:rPr lang="ja-JP" altLang="en-US" sz="2400" b="1" dirty="0">
                <a:latin typeface="メイリオ" panose="020B0604030504040204" pitchFamily="50" charset="-128"/>
                <a:ea typeface="メイリオ" panose="020B0604030504040204" pitchFamily="50" charset="-128"/>
              </a:rPr>
              <a:t>底びき網漁業</a:t>
            </a:r>
            <a:br>
              <a:rPr lang="en-US" altLang="ja-JP" sz="2400" b="1" dirty="0">
                <a:latin typeface="メイリオ" panose="020B0604030504040204" pitchFamily="50" charset="-128"/>
                <a:ea typeface="メイリオ" panose="020B0604030504040204" pitchFamily="50" charset="-128"/>
              </a:rPr>
            </a:b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石げた網</a:t>
            </a:r>
            <a:r>
              <a:rPr lang="en-US" altLang="ja-JP" sz="1600" b="1" dirty="0">
                <a:latin typeface="メイリオ" panose="020B0604030504040204" pitchFamily="50" charset="-128"/>
                <a:ea typeface="メイリオ" panose="020B0604030504040204" pitchFamily="50" charset="-128"/>
              </a:rPr>
              <a:t>)</a:t>
            </a:r>
            <a:endParaRPr lang="ja-JP" altLang="en-US" sz="1600" b="1" dirty="0">
              <a:latin typeface="メイリオ" panose="020B0604030504040204" pitchFamily="50" charset="-128"/>
              <a:ea typeface="メイリオ" panose="020B0604030504040204" pitchFamily="50" charset="-128"/>
            </a:endParaRPr>
          </a:p>
        </p:txBody>
      </p:sp>
      <p:sp>
        <p:nvSpPr>
          <p:cNvPr id="9" name="タイトル 1">
            <a:extLst>
              <a:ext uri="{FF2B5EF4-FFF2-40B4-BE49-F238E27FC236}">
                <a16:creationId xmlns:a16="http://schemas.microsoft.com/office/drawing/2014/main" id="{8FD4CD68-EBFB-4163-8CBE-43A25665A326}"/>
              </a:ext>
            </a:extLst>
          </p:cNvPr>
          <p:cNvSpPr>
            <a:spLocks noGrp="1"/>
          </p:cNvSpPr>
          <p:nvPr>
            <p:ph type="title"/>
          </p:nvPr>
        </p:nvSpPr>
        <p:spPr>
          <a:xfrm>
            <a:off x="3056548" y="346523"/>
            <a:ext cx="4883971" cy="420049"/>
          </a:xfrm>
        </p:spPr>
        <p:txBody>
          <a:bodyPr anchor="t">
            <a:noAutofit/>
          </a:bodyPr>
          <a:lstStyle/>
          <a:p>
            <a:pPr>
              <a:lnSpc>
                <a:spcPts val="2000"/>
              </a:lnSpc>
            </a:pPr>
            <a:r>
              <a:rPr lang="ja-JP" altLang="en-US" sz="1800" b="1" dirty="0">
                <a:latin typeface="メイリオ" panose="020B0604030504040204" pitchFamily="50" charset="-128"/>
                <a:ea typeface="メイリオ" panose="020B0604030504040204" pitchFamily="50" charset="-128"/>
              </a:rPr>
              <a:t>底びき網漁業</a:t>
            </a:r>
            <a:r>
              <a:rPr lang="en-US" altLang="ja-JP" sz="1800" b="1" dirty="0">
                <a:latin typeface="メイリオ" panose="020B0604030504040204" pitchFamily="50" charset="-128"/>
                <a:ea typeface="メイリオ" panose="020B0604030504040204" pitchFamily="50" charset="-128"/>
              </a:rPr>
              <a:t>(</a:t>
            </a:r>
            <a:r>
              <a:rPr lang="ja-JP" altLang="en-US" sz="1800" b="1" dirty="0">
                <a:latin typeface="メイリオ" panose="020B0604030504040204" pitchFamily="50" charset="-128"/>
                <a:ea typeface="メイリオ" panose="020B0604030504040204" pitchFamily="50" charset="-128"/>
              </a:rPr>
              <a:t>石げた網</a:t>
            </a:r>
            <a:r>
              <a:rPr lang="en-US" altLang="ja-JP" sz="1800" b="1" dirty="0">
                <a:latin typeface="メイリオ" panose="020B0604030504040204" pitchFamily="50" charset="-128"/>
                <a:ea typeface="メイリオ" panose="020B0604030504040204" pitchFamily="50" charset="-128"/>
              </a:rPr>
              <a:t>)</a:t>
            </a:r>
          </a:p>
        </p:txBody>
      </p:sp>
      <p:sp>
        <p:nvSpPr>
          <p:cNvPr id="10" name="テキスト ボックス 9">
            <a:extLst>
              <a:ext uri="{FF2B5EF4-FFF2-40B4-BE49-F238E27FC236}">
                <a16:creationId xmlns:a16="http://schemas.microsoft.com/office/drawing/2014/main" id="{2BB15D95-A1C1-4BEE-A65D-E646646D6B6E}"/>
              </a:ext>
            </a:extLst>
          </p:cNvPr>
          <p:cNvSpPr txBox="1"/>
          <p:nvPr/>
        </p:nvSpPr>
        <p:spPr>
          <a:xfrm>
            <a:off x="6505168" y="4418307"/>
            <a:ext cx="444484"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あみ</a:t>
            </a:r>
          </a:p>
        </p:txBody>
      </p:sp>
      <p:sp>
        <p:nvSpPr>
          <p:cNvPr id="11" name="テキスト ボックス 10">
            <a:extLst>
              <a:ext uri="{FF2B5EF4-FFF2-40B4-BE49-F238E27FC236}">
                <a16:creationId xmlns:a16="http://schemas.microsoft.com/office/drawing/2014/main" id="{C56DDE12-3D87-42ED-B25F-E9E7DD9040DF}"/>
              </a:ext>
            </a:extLst>
          </p:cNvPr>
          <p:cNvSpPr txBox="1"/>
          <p:nvPr/>
        </p:nvSpPr>
        <p:spPr>
          <a:xfrm>
            <a:off x="4679046" y="1537956"/>
            <a:ext cx="444484"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あみ</a:t>
            </a:r>
          </a:p>
        </p:txBody>
      </p:sp>
      <p:sp>
        <p:nvSpPr>
          <p:cNvPr id="12" name="テキスト ボックス 11">
            <a:extLst>
              <a:ext uri="{FF2B5EF4-FFF2-40B4-BE49-F238E27FC236}">
                <a16:creationId xmlns:a16="http://schemas.microsoft.com/office/drawing/2014/main" id="{559D2CA5-C664-4648-A361-EE4BD1ECCB2A}"/>
              </a:ext>
            </a:extLst>
          </p:cNvPr>
          <p:cNvSpPr txBox="1"/>
          <p:nvPr/>
        </p:nvSpPr>
        <p:spPr>
          <a:xfrm>
            <a:off x="3569561" y="809455"/>
            <a:ext cx="517831" cy="254044"/>
          </a:xfrm>
          <a:prstGeom prst="rect">
            <a:avLst/>
          </a:prstGeom>
          <a:noFill/>
        </p:spPr>
        <p:txBody>
          <a:bodyPr wrap="square" rtlCol="0">
            <a:spAutoFit/>
          </a:bodyPr>
          <a:lstStyle/>
          <a:p>
            <a:r>
              <a:rPr lang="ja-JP" altLang="en-US" sz="1051" dirty="0">
                <a:latin typeface="メイリオ" panose="020B0604030504040204" pitchFamily="50" charset="-128"/>
                <a:ea typeface="メイリオ" panose="020B0604030504040204" pitchFamily="50" charset="-128"/>
              </a:rPr>
              <a:t>そこ</a:t>
            </a:r>
          </a:p>
        </p:txBody>
      </p:sp>
      <p:sp>
        <p:nvSpPr>
          <p:cNvPr id="13" name="テキスト ボックス 12">
            <a:extLst>
              <a:ext uri="{FF2B5EF4-FFF2-40B4-BE49-F238E27FC236}">
                <a16:creationId xmlns:a16="http://schemas.microsoft.com/office/drawing/2014/main" id="{8C3EF81F-0253-4D16-B588-FEF7BE2651C4}"/>
              </a:ext>
            </a:extLst>
          </p:cNvPr>
          <p:cNvSpPr txBox="1"/>
          <p:nvPr/>
        </p:nvSpPr>
        <p:spPr>
          <a:xfrm>
            <a:off x="4504486" y="822810"/>
            <a:ext cx="517831" cy="254044"/>
          </a:xfrm>
          <a:prstGeom prst="rect">
            <a:avLst/>
          </a:prstGeom>
          <a:noFill/>
        </p:spPr>
        <p:txBody>
          <a:bodyPr wrap="square" rtlCol="0">
            <a:spAutoFit/>
          </a:bodyPr>
          <a:lstStyle/>
          <a:p>
            <a:r>
              <a:rPr lang="ja-JP" altLang="en-US" sz="1051" dirty="0">
                <a:latin typeface="メイリオ" panose="020B0604030504040204" pitchFamily="50" charset="-128"/>
                <a:ea typeface="メイリオ" panose="020B0604030504040204" pitchFamily="50" charset="-128"/>
              </a:rPr>
              <a:t>あみ</a:t>
            </a:r>
          </a:p>
        </p:txBody>
      </p:sp>
      <p:sp>
        <p:nvSpPr>
          <p:cNvPr id="14" name="テキスト ボックス 13">
            <a:extLst>
              <a:ext uri="{FF2B5EF4-FFF2-40B4-BE49-F238E27FC236}">
                <a16:creationId xmlns:a16="http://schemas.microsoft.com/office/drawing/2014/main" id="{B64435F9-F759-4B84-BD28-688B91E0CE40}"/>
              </a:ext>
            </a:extLst>
          </p:cNvPr>
          <p:cNvSpPr txBox="1"/>
          <p:nvPr/>
        </p:nvSpPr>
        <p:spPr>
          <a:xfrm>
            <a:off x="6269779" y="4823894"/>
            <a:ext cx="444484"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すな</a:t>
            </a:r>
          </a:p>
        </p:txBody>
      </p:sp>
      <p:sp>
        <p:nvSpPr>
          <p:cNvPr id="15" name="テキスト ボックス 14">
            <a:extLst>
              <a:ext uri="{FF2B5EF4-FFF2-40B4-BE49-F238E27FC236}">
                <a16:creationId xmlns:a16="http://schemas.microsoft.com/office/drawing/2014/main" id="{E50F42ED-1EC9-409E-B60A-A05E8DB49A73}"/>
              </a:ext>
            </a:extLst>
          </p:cNvPr>
          <p:cNvSpPr txBox="1"/>
          <p:nvPr/>
        </p:nvSpPr>
        <p:spPr>
          <a:xfrm>
            <a:off x="6727410" y="4823894"/>
            <a:ext cx="444484"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どろ</a:t>
            </a:r>
          </a:p>
        </p:txBody>
      </p:sp>
      <p:sp>
        <p:nvSpPr>
          <p:cNvPr id="16" name="テキスト ボックス 15">
            <a:extLst>
              <a:ext uri="{FF2B5EF4-FFF2-40B4-BE49-F238E27FC236}">
                <a16:creationId xmlns:a16="http://schemas.microsoft.com/office/drawing/2014/main" id="{586EF051-6ED2-4A3A-8E94-38D4E27ABAC1}"/>
              </a:ext>
            </a:extLst>
          </p:cNvPr>
          <p:cNvSpPr txBox="1"/>
          <p:nvPr/>
        </p:nvSpPr>
        <p:spPr>
          <a:xfrm>
            <a:off x="1944398" y="4810089"/>
            <a:ext cx="444484"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わく</a:t>
            </a:r>
          </a:p>
        </p:txBody>
      </p:sp>
    </p:spTree>
    <p:extLst>
      <p:ext uri="{BB962C8B-B14F-4D97-AF65-F5344CB8AC3E}">
        <p14:creationId xmlns:p14="http://schemas.microsoft.com/office/powerpoint/2010/main" val="4038017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0976D3A-E99C-4257-886D-0CB299D40B0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65" y="0"/>
            <a:ext cx="9138669" cy="6857999"/>
          </a:xfrm>
          <a:prstGeom prst="rect">
            <a:avLst/>
          </a:prstGeom>
        </p:spPr>
      </p:pic>
      <p:sp>
        <p:nvSpPr>
          <p:cNvPr id="4" name="タイトル 1">
            <a:extLst>
              <a:ext uri="{FF2B5EF4-FFF2-40B4-BE49-F238E27FC236}">
                <a16:creationId xmlns:a16="http://schemas.microsoft.com/office/drawing/2014/main" id="{CA4241AD-C492-4513-B7F3-2FF5462082D2}"/>
              </a:ext>
            </a:extLst>
          </p:cNvPr>
          <p:cNvSpPr txBox="1">
            <a:spLocks/>
          </p:cNvSpPr>
          <p:nvPr/>
        </p:nvSpPr>
        <p:spPr>
          <a:xfrm>
            <a:off x="3085123" y="73736"/>
            <a:ext cx="4883971" cy="3483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400" b="1" dirty="0">
                <a:latin typeface="メイリオ" panose="020B0604030504040204" pitchFamily="50" charset="-128"/>
                <a:ea typeface="メイリオ" panose="020B0604030504040204" pitchFamily="50" charset="-128"/>
              </a:rPr>
              <a:t>大阪湾のいろいろな漁法</a:t>
            </a:r>
            <a:endParaRPr lang="ja-JP" altLang="en-US" sz="1800" b="1"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730EFE8-9F2F-4013-8465-06FEC9FE29B7}"/>
              </a:ext>
            </a:extLst>
          </p:cNvPr>
          <p:cNvSpPr txBox="1"/>
          <p:nvPr/>
        </p:nvSpPr>
        <p:spPr>
          <a:xfrm>
            <a:off x="1478845" y="4471578"/>
            <a:ext cx="6150680" cy="1219565"/>
          </a:xfrm>
          <a:prstGeom prst="rect">
            <a:avLst/>
          </a:prstGeom>
          <a:noFill/>
        </p:spPr>
        <p:txBody>
          <a:bodyPr wrap="square" rtlCol="0">
            <a:spAutoFit/>
          </a:bodyPr>
          <a:lstStyle/>
          <a:p>
            <a:pPr>
              <a:lnSpc>
                <a:spcPts val="3000"/>
              </a:lnSpc>
            </a:pPr>
            <a:r>
              <a:rPr lang="ja-JP" altLang="en-US" b="1" dirty="0">
                <a:latin typeface="メイリオ" panose="020B0604030504040204" pitchFamily="50" charset="-128"/>
                <a:ea typeface="メイリオ" panose="020B0604030504040204" pitchFamily="50" charset="-128"/>
              </a:rPr>
              <a:t>魚の通り道をふせぐように網をはります。波や風で網が</a:t>
            </a:r>
          </a:p>
          <a:p>
            <a:pPr>
              <a:lnSpc>
                <a:spcPts val="3000"/>
              </a:lnSpc>
            </a:pPr>
            <a:r>
              <a:rPr lang="ja-JP" altLang="en-US" b="1" dirty="0">
                <a:latin typeface="メイリオ" panose="020B0604030504040204" pitchFamily="50" charset="-128"/>
                <a:ea typeface="メイリオ" panose="020B0604030504040204" pitchFamily="50" charset="-128"/>
              </a:rPr>
              <a:t>ながれるので浮きが目印。回遊する魚が網にからまった</a:t>
            </a:r>
            <a:endParaRPr lang="en-US" altLang="ja-JP" b="1" dirty="0">
              <a:latin typeface="メイリオ" panose="020B0604030504040204" pitchFamily="50" charset="-128"/>
              <a:ea typeface="メイリオ" panose="020B0604030504040204" pitchFamily="50" charset="-128"/>
            </a:endParaRPr>
          </a:p>
          <a:p>
            <a:pPr>
              <a:lnSpc>
                <a:spcPts val="3000"/>
              </a:lnSpc>
            </a:pPr>
            <a:r>
              <a:rPr lang="ja-JP" altLang="en-US" b="1" dirty="0">
                <a:latin typeface="メイリオ" panose="020B0604030504040204" pitchFamily="50" charset="-128"/>
                <a:ea typeface="メイリオ" panose="020B0604030504040204" pitchFamily="50" charset="-128"/>
              </a:rPr>
              <a:t>ところをつかまえる漁法。</a:t>
            </a:r>
          </a:p>
        </p:txBody>
      </p:sp>
      <p:sp>
        <p:nvSpPr>
          <p:cNvPr id="7" name="正方形/長方形 6">
            <a:extLst>
              <a:ext uri="{FF2B5EF4-FFF2-40B4-BE49-F238E27FC236}">
                <a16:creationId xmlns:a16="http://schemas.microsoft.com/office/drawing/2014/main" id="{C60EC293-F425-49FF-8CB5-1904BDCFCC0E}"/>
              </a:ext>
            </a:extLst>
          </p:cNvPr>
          <p:cNvSpPr/>
          <p:nvPr/>
        </p:nvSpPr>
        <p:spPr>
          <a:xfrm>
            <a:off x="1478851" y="5807344"/>
            <a:ext cx="6418676" cy="62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とれる魚</a:t>
            </a:r>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hlinkClick r:id="rId4" action="ppaction://hlinksldjump"/>
              </a:rPr>
              <a:t>サワラ</a:t>
            </a:r>
            <a:r>
              <a:rPr lang="ja-JP" altLang="en-US" sz="1600" kern="100" dirty="0">
                <a:solidFill>
                  <a:srgbClr val="000000"/>
                </a:solidFill>
                <a:ea typeface="メイリオ" panose="020B0604030504040204" pitchFamily="50" charset="-128"/>
                <a:cs typeface="Times New Roman" panose="02020603050405020304" pitchFamily="18" charset="0"/>
              </a:rPr>
              <a:t>、ツバス（ブリの子）などの回遊魚</a:t>
            </a:r>
          </a:p>
          <a:p>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漁の時期</a:t>
            </a:r>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春から冬（</a:t>
            </a:r>
            <a:r>
              <a:rPr lang="en-US" altLang="ja-JP" sz="1600" kern="100" dirty="0">
                <a:solidFill>
                  <a:srgbClr val="000000"/>
                </a:solidFill>
                <a:ea typeface="メイリオ" panose="020B0604030504040204" pitchFamily="50" charset="-128"/>
                <a:cs typeface="Times New Roman" panose="02020603050405020304" pitchFamily="18" charset="0"/>
              </a:rPr>
              <a:t>5</a:t>
            </a:r>
            <a:r>
              <a:rPr lang="ja-JP" altLang="en-US" sz="1600" kern="100" dirty="0">
                <a:solidFill>
                  <a:srgbClr val="000000"/>
                </a:solidFill>
                <a:ea typeface="メイリオ" panose="020B0604030504040204" pitchFamily="50" charset="-128"/>
                <a:cs typeface="Times New Roman" panose="02020603050405020304" pitchFamily="18" charset="0"/>
              </a:rPr>
              <a:t>～</a:t>
            </a:r>
            <a:r>
              <a:rPr lang="en-US" altLang="ja-JP" sz="1600" kern="100" dirty="0">
                <a:solidFill>
                  <a:srgbClr val="000000"/>
                </a:solidFill>
                <a:ea typeface="メイリオ" panose="020B0604030504040204" pitchFamily="50" charset="-128"/>
                <a:cs typeface="Times New Roman" panose="02020603050405020304" pitchFamily="18" charset="0"/>
              </a:rPr>
              <a:t>11</a:t>
            </a:r>
            <a:r>
              <a:rPr lang="ja-JP" altLang="en-US" sz="1600" kern="100" dirty="0">
                <a:solidFill>
                  <a:srgbClr val="000000"/>
                </a:solidFill>
                <a:ea typeface="メイリオ" panose="020B0604030504040204" pitchFamily="50" charset="-128"/>
                <a:cs typeface="Times New Roman" panose="02020603050405020304" pitchFamily="18" charset="0"/>
              </a:rPr>
              <a:t>月ごろ）</a:t>
            </a:r>
          </a:p>
        </p:txBody>
      </p:sp>
      <p:sp>
        <p:nvSpPr>
          <p:cNvPr id="8" name="タイトル 1">
            <a:extLst>
              <a:ext uri="{FF2B5EF4-FFF2-40B4-BE49-F238E27FC236}">
                <a16:creationId xmlns:a16="http://schemas.microsoft.com/office/drawing/2014/main" id="{25DD6D41-0D7D-440A-9693-C46C93516F00}"/>
              </a:ext>
            </a:extLst>
          </p:cNvPr>
          <p:cNvSpPr txBox="1">
            <a:spLocks/>
          </p:cNvSpPr>
          <p:nvPr/>
        </p:nvSpPr>
        <p:spPr>
          <a:xfrm>
            <a:off x="0" y="1028888"/>
            <a:ext cx="9144000" cy="64928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2000"/>
              </a:lnSpc>
            </a:pPr>
            <a:r>
              <a:rPr lang="ja-JP" altLang="en-US" sz="2400" b="1" dirty="0">
                <a:latin typeface="メイリオ" panose="020B0604030504040204" pitchFamily="50" charset="-128"/>
                <a:ea typeface="メイリオ" panose="020B0604030504040204" pitchFamily="50" charset="-128"/>
              </a:rPr>
              <a:t>流し網漁業</a:t>
            </a:r>
            <a:endParaRPr lang="ja-JP" altLang="en-US" sz="1600" b="1" dirty="0">
              <a:latin typeface="メイリオ" panose="020B0604030504040204" pitchFamily="50" charset="-128"/>
              <a:ea typeface="メイリオ" panose="020B0604030504040204" pitchFamily="50" charset="-128"/>
            </a:endParaRPr>
          </a:p>
        </p:txBody>
      </p:sp>
      <p:sp>
        <p:nvSpPr>
          <p:cNvPr id="9" name="タイトル 1">
            <a:extLst>
              <a:ext uri="{FF2B5EF4-FFF2-40B4-BE49-F238E27FC236}">
                <a16:creationId xmlns:a16="http://schemas.microsoft.com/office/drawing/2014/main" id="{4D679DA5-797A-4296-8D79-7F861CC13431}"/>
              </a:ext>
            </a:extLst>
          </p:cNvPr>
          <p:cNvSpPr>
            <a:spLocks noGrp="1"/>
          </p:cNvSpPr>
          <p:nvPr>
            <p:ph type="title"/>
          </p:nvPr>
        </p:nvSpPr>
        <p:spPr>
          <a:xfrm>
            <a:off x="3056548" y="346523"/>
            <a:ext cx="4883971" cy="420049"/>
          </a:xfrm>
        </p:spPr>
        <p:txBody>
          <a:bodyPr anchor="t">
            <a:noAutofit/>
          </a:bodyPr>
          <a:lstStyle/>
          <a:p>
            <a:pPr>
              <a:lnSpc>
                <a:spcPts val="2000"/>
              </a:lnSpc>
            </a:pPr>
            <a:r>
              <a:rPr lang="ja-JP" altLang="en-US" sz="1800" b="1" dirty="0">
                <a:latin typeface="メイリオ" panose="020B0604030504040204" pitchFamily="50" charset="-128"/>
                <a:ea typeface="メイリオ" panose="020B0604030504040204" pitchFamily="50" charset="-128"/>
              </a:rPr>
              <a:t>流し網漁業</a:t>
            </a:r>
            <a:endParaRPr lang="ja-JP" altLang="en-US" sz="12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42A18BEC-8C1C-49A7-9981-3652FF2EE6C7}"/>
              </a:ext>
            </a:extLst>
          </p:cNvPr>
          <p:cNvSpPr txBox="1"/>
          <p:nvPr/>
        </p:nvSpPr>
        <p:spPr>
          <a:xfrm>
            <a:off x="4234562" y="4426687"/>
            <a:ext cx="444484"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あみ</a:t>
            </a:r>
          </a:p>
        </p:txBody>
      </p:sp>
      <p:sp>
        <p:nvSpPr>
          <p:cNvPr id="11" name="テキスト ボックス 10">
            <a:extLst>
              <a:ext uri="{FF2B5EF4-FFF2-40B4-BE49-F238E27FC236}">
                <a16:creationId xmlns:a16="http://schemas.microsoft.com/office/drawing/2014/main" id="{6AA63833-0365-41B2-9F5C-CC968726E699}"/>
              </a:ext>
            </a:extLst>
          </p:cNvPr>
          <p:cNvSpPr txBox="1"/>
          <p:nvPr/>
        </p:nvSpPr>
        <p:spPr>
          <a:xfrm>
            <a:off x="6749341" y="4405423"/>
            <a:ext cx="444484"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あみ</a:t>
            </a:r>
          </a:p>
        </p:txBody>
      </p:sp>
      <p:sp>
        <p:nvSpPr>
          <p:cNvPr id="14" name="テキスト ボックス 13">
            <a:extLst>
              <a:ext uri="{FF2B5EF4-FFF2-40B4-BE49-F238E27FC236}">
                <a16:creationId xmlns:a16="http://schemas.microsoft.com/office/drawing/2014/main" id="{07750F51-DAB1-4E4C-A9A2-C1F4B6A21A88}"/>
              </a:ext>
            </a:extLst>
          </p:cNvPr>
          <p:cNvSpPr txBox="1"/>
          <p:nvPr/>
        </p:nvSpPr>
        <p:spPr>
          <a:xfrm>
            <a:off x="5615439" y="4807727"/>
            <a:ext cx="444484"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あみ</a:t>
            </a:r>
          </a:p>
        </p:txBody>
      </p:sp>
      <p:sp>
        <p:nvSpPr>
          <p:cNvPr id="15" name="テキスト ボックス 14">
            <a:extLst>
              <a:ext uri="{FF2B5EF4-FFF2-40B4-BE49-F238E27FC236}">
                <a16:creationId xmlns:a16="http://schemas.microsoft.com/office/drawing/2014/main" id="{BBB283CF-B85E-4736-BC13-73A8BC3AE0DE}"/>
              </a:ext>
            </a:extLst>
          </p:cNvPr>
          <p:cNvSpPr txBox="1"/>
          <p:nvPr/>
        </p:nvSpPr>
        <p:spPr>
          <a:xfrm>
            <a:off x="2880419" y="4828072"/>
            <a:ext cx="444484"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う</a:t>
            </a:r>
          </a:p>
        </p:txBody>
      </p:sp>
      <p:sp>
        <p:nvSpPr>
          <p:cNvPr id="16" name="テキスト ボックス 15">
            <a:extLst>
              <a:ext uri="{FF2B5EF4-FFF2-40B4-BE49-F238E27FC236}">
                <a16:creationId xmlns:a16="http://schemas.microsoft.com/office/drawing/2014/main" id="{AB3BEA3A-0CAB-4245-9E0C-D0687D9D504C}"/>
              </a:ext>
            </a:extLst>
          </p:cNvPr>
          <p:cNvSpPr txBox="1"/>
          <p:nvPr/>
        </p:nvSpPr>
        <p:spPr>
          <a:xfrm>
            <a:off x="3740340" y="809457"/>
            <a:ext cx="515592"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なが</a:t>
            </a:r>
          </a:p>
        </p:txBody>
      </p:sp>
      <p:sp>
        <p:nvSpPr>
          <p:cNvPr id="17" name="テキスト ボックス 16">
            <a:extLst>
              <a:ext uri="{FF2B5EF4-FFF2-40B4-BE49-F238E27FC236}">
                <a16:creationId xmlns:a16="http://schemas.microsoft.com/office/drawing/2014/main" id="{3BB1C707-4410-4AB1-B70A-E51119184BFF}"/>
              </a:ext>
            </a:extLst>
          </p:cNvPr>
          <p:cNvSpPr txBox="1"/>
          <p:nvPr/>
        </p:nvSpPr>
        <p:spPr>
          <a:xfrm>
            <a:off x="4330728" y="813666"/>
            <a:ext cx="515592"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あみ</a:t>
            </a:r>
          </a:p>
        </p:txBody>
      </p:sp>
    </p:spTree>
    <p:extLst>
      <p:ext uri="{BB962C8B-B14F-4D97-AF65-F5344CB8AC3E}">
        <p14:creationId xmlns:p14="http://schemas.microsoft.com/office/powerpoint/2010/main" val="1027806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B94FBC6-131B-4A3E-A2BA-C3A4AC8952A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79" y="0"/>
            <a:ext cx="9138240" cy="6857999"/>
          </a:xfrm>
          <a:prstGeom prst="rect">
            <a:avLst/>
          </a:prstGeom>
        </p:spPr>
      </p:pic>
      <p:sp>
        <p:nvSpPr>
          <p:cNvPr id="4" name="タイトル 1">
            <a:extLst>
              <a:ext uri="{FF2B5EF4-FFF2-40B4-BE49-F238E27FC236}">
                <a16:creationId xmlns:a16="http://schemas.microsoft.com/office/drawing/2014/main" id="{CA4241AD-C492-4513-B7F3-2FF5462082D2}"/>
              </a:ext>
            </a:extLst>
          </p:cNvPr>
          <p:cNvSpPr txBox="1">
            <a:spLocks/>
          </p:cNvSpPr>
          <p:nvPr/>
        </p:nvSpPr>
        <p:spPr>
          <a:xfrm>
            <a:off x="3085123" y="73736"/>
            <a:ext cx="4883971" cy="3483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400" b="1" dirty="0">
                <a:latin typeface="メイリオ" panose="020B0604030504040204" pitchFamily="50" charset="-128"/>
                <a:ea typeface="メイリオ" panose="020B0604030504040204" pitchFamily="50" charset="-128"/>
              </a:rPr>
              <a:t>大阪湾のいろいろな漁法</a:t>
            </a:r>
            <a:endParaRPr lang="ja-JP" altLang="en-US" sz="1800" b="1" dirty="0">
              <a:latin typeface="メイリオ" panose="020B0604030504040204" pitchFamily="50" charset="-128"/>
              <a:ea typeface="メイリオ" panose="020B0604030504040204" pitchFamily="50" charset="-128"/>
            </a:endParaRPr>
          </a:p>
        </p:txBody>
      </p:sp>
      <p:sp>
        <p:nvSpPr>
          <p:cNvPr id="7" name="タイトル 1">
            <a:extLst>
              <a:ext uri="{FF2B5EF4-FFF2-40B4-BE49-F238E27FC236}">
                <a16:creationId xmlns:a16="http://schemas.microsoft.com/office/drawing/2014/main" id="{8832F5F5-9A9E-4470-85F0-DDA5448566F0}"/>
              </a:ext>
            </a:extLst>
          </p:cNvPr>
          <p:cNvSpPr txBox="1">
            <a:spLocks/>
          </p:cNvSpPr>
          <p:nvPr/>
        </p:nvSpPr>
        <p:spPr>
          <a:xfrm>
            <a:off x="0" y="1028888"/>
            <a:ext cx="9144000" cy="64928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2000"/>
              </a:lnSpc>
            </a:pPr>
            <a:r>
              <a:rPr lang="ja-JP" altLang="en-US" sz="2400" b="1" dirty="0">
                <a:latin typeface="メイリオ" panose="020B0604030504040204" pitchFamily="50" charset="-128"/>
                <a:ea typeface="メイリオ" panose="020B0604030504040204" pitchFamily="50" charset="-128"/>
              </a:rPr>
              <a:t>刺網漁業</a:t>
            </a:r>
            <a:endParaRPr lang="ja-JP" altLang="en-US" sz="1600" b="1"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6A831F59-4B3A-431F-B3FE-43EB9C52945F}"/>
              </a:ext>
            </a:extLst>
          </p:cNvPr>
          <p:cNvSpPr txBox="1"/>
          <p:nvPr/>
        </p:nvSpPr>
        <p:spPr>
          <a:xfrm>
            <a:off x="1478845" y="4471578"/>
            <a:ext cx="6150680" cy="1219565"/>
          </a:xfrm>
          <a:prstGeom prst="rect">
            <a:avLst/>
          </a:prstGeom>
          <a:noFill/>
        </p:spPr>
        <p:txBody>
          <a:bodyPr wrap="square" rtlCol="0">
            <a:spAutoFit/>
          </a:bodyPr>
          <a:lstStyle/>
          <a:p>
            <a:pPr>
              <a:lnSpc>
                <a:spcPts val="3000"/>
              </a:lnSpc>
            </a:pPr>
            <a:r>
              <a:rPr lang="en-US" altLang="ja-JP" b="1" dirty="0">
                <a:latin typeface="メイリオ" panose="020B0604030504040204" pitchFamily="50" charset="-128"/>
                <a:ea typeface="メイリオ" panose="020B0604030504040204" pitchFamily="50" charset="-128"/>
              </a:rPr>
              <a:t>1</a:t>
            </a:r>
            <a:r>
              <a:rPr lang="ja-JP" altLang="en-US" b="1" dirty="0">
                <a:latin typeface="メイリオ" panose="020B0604030504040204" pitchFamily="50" charset="-128"/>
                <a:ea typeface="メイリオ" panose="020B0604030504040204" pitchFamily="50" charset="-128"/>
              </a:rPr>
              <a:t>枚の網をかべのようにしかけ、海底にイカリを固定して、およいでくる魚をつかまえます。</a:t>
            </a:r>
          </a:p>
          <a:p>
            <a:pPr>
              <a:lnSpc>
                <a:spcPts val="3000"/>
              </a:lnSpc>
            </a:pPr>
            <a:r>
              <a:rPr lang="ja-JP" altLang="en-US" b="1" dirty="0">
                <a:latin typeface="メイリオ" panose="020B0604030504040204" pitchFamily="50" charset="-128"/>
                <a:ea typeface="メイリオ" panose="020B0604030504040204" pitchFamily="50" charset="-128"/>
              </a:rPr>
              <a:t>魚の種類によって網の目の大きさや深さを変えます。</a:t>
            </a:r>
          </a:p>
        </p:txBody>
      </p:sp>
      <p:sp>
        <p:nvSpPr>
          <p:cNvPr id="9" name="正方形/長方形 8">
            <a:extLst>
              <a:ext uri="{FF2B5EF4-FFF2-40B4-BE49-F238E27FC236}">
                <a16:creationId xmlns:a16="http://schemas.microsoft.com/office/drawing/2014/main" id="{BDC94812-3E72-4FF5-8AE3-93A301BE518F}"/>
              </a:ext>
            </a:extLst>
          </p:cNvPr>
          <p:cNvSpPr/>
          <p:nvPr/>
        </p:nvSpPr>
        <p:spPr>
          <a:xfrm>
            <a:off x="1478851" y="5807344"/>
            <a:ext cx="6418676" cy="62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とれる魚</a:t>
            </a:r>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カサゴ、メバル、カレイ類、カニ類など</a:t>
            </a:r>
          </a:p>
          <a:p>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漁の時期</a:t>
            </a:r>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一年中</a:t>
            </a:r>
          </a:p>
        </p:txBody>
      </p:sp>
      <p:sp>
        <p:nvSpPr>
          <p:cNvPr id="10" name="タイトル 1">
            <a:extLst>
              <a:ext uri="{FF2B5EF4-FFF2-40B4-BE49-F238E27FC236}">
                <a16:creationId xmlns:a16="http://schemas.microsoft.com/office/drawing/2014/main" id="{AF00B6E2-A330-4342-8A9F-62B4D6CFDD3F}"/>
              </a:ext>
            </a:extLst>
          </p:cNvPr>
          <p:cNvSpPr>
            <a:spLocks noGrp="1"/>
          </p:cNvSpPr>
          <p:nvPr>
            <p:ph type="title"/>
          </p:nvPr>
        </p:nvSpPr>
        <p:spPr>
          <a:xfrm>
            <a:off x="3056548" y="346523"/>
            <a:ext cx="4883971" cy="420049"/>
          </a:xfrm>
        </p:spPr>
        <p:txBody>
          <a:bodyPr anchor="t">
            <a:noAutofit/>
          </a:bodyPr>
          <a:lstStyle/>
          <a:p>
            <a:pPr>
              <a:lnSpc>
                <a:spcPts val="2000"/>
              </a:lnSpc>
            </a:pPr>
            <a:r>
              <a:rPr lang="ja-JP" altLang="en-US" sz="1800" b="1" dirty="0">
                <a:latin typeface="メイリオ" panose="020B0604030504040204" pitchFamily="50" charset="-128"/>
                <a:ea typeface="メイリオ" panose="020B0604030504040204" pitchFamily="50" charset="-128"/>
              </a:rPr>
              <a:t>刺網漁業</a:t>
            </a:r>
            <a:endParaRPr lang="ja-JP" altLang="en-US" sz="1200" b="1"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BD7A236C-9808-43B2-92B2-D50F6FDC0E96}"/>
              </a:ext>
            </a:extLst>
          </p:cNvPr>
          <p:cNvSpPr txBox="1"/>
          <p:nvPr/>
        </p:nvSpPr>
        <p:spPr>
          <a:xfrm>
            <a:off x="2076578" y="4419516"/>
            <a:ext cx="444484"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あみ</a:t>
            </a:r>
          </a:p>
        </p:txBody>
      </p:sp>
      <p:sp>
        <p:nvSpPr>
          <p:cNvPr id="13" name="テキスト ボックス 12">
            <a:extLst>
              <a:ext uri="{FF2B5EF4-FFF2-40B4-BE49-F238E27FC236}">
                <a16:creationId xmlns:a16="http://schemas.microsoft.com/office/drawing/2014/main" id="{E8C92E55-5AF0-48D7-AD2C-7DF23810C5E9}"/>
              </a:ext>
            </a:extLst>
          </p:cNvPr>
          <p:cNvSpPr txBox="1"/>
          <p:nvPr/>
        </p:nvSpPr>
        <p:spPr>
          <a:xfrm>
            <a:off x="3311018" y="5199143"/>
            <a:ext cx="444484"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あみ</a:t>
            </a:r>
          </a:p>
        </p:txBody>
      </p:sp>
      <p:sp>
        <p:nvSpPr>
          <p:cNvPr id="14" name="テキスト ボックス 13">
            <a:extLst>
              <a:ext uri="{FF2B5EF4-FFF2-40B4-BE49-F238E27FC236}">
                <a16:creationId xmlns:a16="http://schemas.microsoft.com/office/drawing/2014/main" id="{AF2AC4CF-E9A1-4DF8-96D6-F770E83C3621}"/>
              </a:ext>
            </a:extLst>
          </p:cNvPr>
          <p:cNvSpPr txBox="1"/>
          <p:nvPr/>
        </p:nvSpPr>
        <p:spPr>
          <a:xfrm>
            <a:off x="3905200" y="801185"/>
            <a:ext cx="746431"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さしあみ</a:t>
            </a:r>
          </a:p>
        </p:txBody>
      </p:sp>
      <p:sp>
        <p:nvSpPr>
          <p:cNvPr id="11" name="テキスト ボックス 10">
            <a:extLst>
              <a:ext uri="{FF2B5EF4-FFF2-40B4-BE49-F238E27FC236}">
                <a16:creationId xmlns:a16="http://schemas.microsoft.com/office/drawing/2014/main" id="{6E6F8402-43DE-4D6D-B628-FA8251B984ED}"/>
              </a:ext>
            </a:extLst>
          </p:cNvPr>
          <p:cNvSpPr txBox="1"/>
          <p:nvPr/>
        </p:nvSpPr>
        <p:spPr>
          <a:xfrm>
            <a:off x="1629429" y="4419516"/>
            <a:ext cx="444484"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まい</a:t>
            </a:r>
          </a:p>
        </p:txBody>
      </p:sp>
    </p:spTree>
    <p:extLst>
      <p:ext uri="{BB962C8B-B14F-4D97-AF65-F5344CB8AC3E}">
        <p14:creationId xmlns:p14="http://schemas.microsoft.com/office/powerpoint/2010/main" val="815267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312B8F6-49DC-4AD9-A9C1-3949F0697C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79" y="0"/>
            <a:ext cx="9138240" cy="6857999"/>
          </a:xfrm>
          <a:prstGeom prst="rect">
            <a:avLst/>
          </a:prstGeom>
        </p:spPr>
      </p:pic>
      <p:sp>
        <p:nvSpPr>
          <p:cNvPr id="4" name="タイトル 1">
            <a:extLst>
              <a:ext uri="{FF2B5EF4-FFF2-40B4-BE49-F238E27FC236}">
                <a16:creationId xmlns:a16="http://schemas.microsoft.com/office/drawing/2014/main" id="{CA4241AD-C492-4513-B7F3-2FF5462082D2}"/>
              </a:ext>
            </a:extLst>
          </p:cNvPr>
          <p:cNvSpPr txBox="1">
            <a:spLocks/>
          </p:cNvSpPr>
          <p:nvPr/>
        </p:nvSpPr>
        <p:spPr>
          <a:xfrm>
            <a:off x="3085123" y="73735"/>
            <a:ext cx="4883971" cy="24124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400" b="1" dirty="0">
                <a:latin typeface="メイリオ" panose="020B0604030504040204" pitchFamily="50" charset="-128"/>
                <a:ea typeface="メイリオ" panose="020B0604030504040204" pitchFamily="50" charset="-128"/>
              </a:rPr>
              <a:t>大阪湾のいろいろな漁法</a:t>
            </a:r>
            <a:endParaRPr lang="ja-JP" altLang="en-US" sz="1800" b="1"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7DC578C8-E921-40E1-8918-6B6FA71AAD3A}"/>
              </a:ext>
            </a:extLst>
          </p:cNvPr>
          <p:cNvSpPr txBox="1"/>
          <p:nvPr/>
        </p:nvSpPr>
        <p:spPr>
          <a:xfrm>
            <a:off x="1478845" y="4471578"/>
            <a:ext cx="6150680" cy="1219565"/>
          </a:xfrm>
          <a:prstGeom prst="rect">
            <a:avLst/>
          </a:prstGeom>
          <a:noFill/>
        </p:spPr>
        <p:txBody>
          <a:bodyPr wrap="square" rtlCol="0">
            <a:spAutoFit/>
          </a:bodyPr>
          <a:lstStyle/>
          <a:p>
            <a:pPr>
              <a:lnSpc>
                <a:spcPts val="3000"/>
              </a:lnSpc>
            </a:pPr>
            <a:r>
              <a:rPr lang="ja-JP" altLang="en-US" b="1" dirty="0">
                <a:latin typeface="メイリオ" panose="020B0604030504040204" pitchFamily="50" charset="-128"/>
                <a:ea typeface="メイリオ" panose="020B0604030504040204" pitchFamily="50" charset="-128"/>
              </a:rPr>
              <a:t>魚の群れを網で囲い、水面でさおをたたくなど音を鳴らし、</a:t>
            </a:r>
          </a:p>
          <a:p>
            <a:pPr>
              <a:lnSpc>
                <a:spcPts val="3000"/>
              </a:lnSpc>
            </a:pPr>
            <a:r>
              <a:rPr lang="ja-JP" altLang="en-US" b="1" dirty="0">
                <a:latin typeface="メイリオ" panose="020B0604030504040204" pitchFamily="50" charset="-128"/>
                <a:ea typeface="メイリオ" panose="020B0604030504040204" pitchFamily="50" charset="-128"/>
              </a:rPr>
              <a:t>おどろいて逃げようと網にからまった魚をとります。</a:t>
            </a:r>
          </a:p>
          <a:p>
            <a:pPr>
              <a:lnSpc>
                <a:spcPts val="3000"/>
              </a:lnSpc>
            </a:pPr>
            <a:r>
              <a:rPr lang="ja-JP" altLang="en-US" b="1" dirty="0">
                <a:latin typeface="メイリオ" panose="020B0604030504040204" pitchFamily="50" charset="-128"/>
                <a:ea typeface="メイリオ" panose="020B0604030504040204" pitchFamily="50" charset="-128"/>
              </a:rPr>
              <a:t>大阪では“たたき”とよばれる漁法。</a:t>
            </a:r>
          </a:p>
        </p:txBody>
      </p:sp>
      <p:sp>
        <p:nvSpPr>
          <p:cNvPr id="7" name="正方形/長方形 6">
            <a:extLst>
              <a:ext uri="{FF2B5EF4-FFF2-40B4-BE49-F238E27FC236}">
                <a16:creationId xmlns:a16="http://schemas.microsoft.com/office/drawing/2014/main" id="{3DE97BC8-F3AB-47A2-B792-2EB73C8075F0}"/>
              </a:ext>
            </a:extLst>
          </p:cNvPr>
          <p:cNvSpPr/>
          <p:nvPr/>
        </p:nvSpPr>
        <p:spPr>
          <a:xfrm>
            <a:off x="1478851" y="5807344"/>
            <a:ext cx="6418676" cy="62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とれる魚</a:t>
            </a:r>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hlinkClick r:id="rId4" action="ppaction://hlinksldjump"/>
              </a:rPr>
              <a:t>スズキ</a:t>
            </a:r>
            <a:r>
              <a:rPr lang="ja-JP" altLang="en-US" sz="1600" kern="100" dirty="0">
                <a:solidFill>
                  <a:srgbClr val="000000"/>
                </a:solidFill>
                <a:ea typeface="メイリオ" panose="020B0604030504040204" pitchFamily="50" charset="-128"/>
                <a:cs typeface="Times New Roman" panose="02020603050405020304" pitchFamily="18" charset="0"/>
              </a:rPr>
              <a:t>など</a:t>
            </a:r>
          </a:p>
          <a:p>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漁の時期</a:t>
            </a:r>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春から冬（</a:t>
            </a:r>
            <a:r>
              <a:rPr lang="en-US" altLang="ja-JP" sz="1600" kern="100" dirty="0">
                <a:solidFill>
                  <a:srgbClr val="000000"/>
                </a:solidFill>
                <a:ea typeface="メイリオ" panose="020B0604030504040204" pitchFamily="50" charset="-128"/>
                <a:cs typeface="Times New Roman" panose="02020603050405020304" pitchFamily="18" charset="0"/>
              </a:rPr>
              <a:t>5</a:t>
            </a:r>
            <a:r>
              <a:rPr lang="ja-JP" altLang="en-US" sz="1600" kern="100" dirty="0">
                <a:solidFill>
                  <a:srgbClr val="000000"/>
                </a:solidFill>
                <a:ea typeface="メイリオ" panose="020B0604030504040204" pitchFamily="50" charset="-128"/>
                <a:cs typeface="Times New Roman" panose="02020603050405020304" pitchFamily="18" charset="0"/>
              </a:rPr>
              <a:t>～</a:t>
            </a:r>
            <a:r>
              <a:rPr lang="en-US" altLang="ja-JP" sz="1600" kern="100" dirty="0">
                <a:solidFill>
                  <a:srgbClr val="000000"/>
                </a:solidFill>
                <a:ea typeface="メイリオ" panose="020B0604030504040204" pitchFamily="50" charset="-128"/>
                <a:cs typeface="Times New Roman" panose="02020603050405020304" pitchFamily="18" charset="0"/>
              </a:rPr>
              <a:t>11</a:t>
            </a:r>
            <a:r>
              <a:rPr lang="ja-JP" altLang="en-US" sz="1600" kern="100" dirty="0">
                <a:solidFill>
                  <a:srgbClr val="000000"/>
                </a:solidFill>
                <a:ea typeface="メイリオ" panose="020B0604030504040204" pitchFamily="50" charset="-128"/>
                <a:cs typeface="Times New Roman" panose="02020603050405020304" pitchFamily="18" charset="0"/>
              </a:rPr>
              <a:t>月ごろ）</a:t>
            </a:r>
          </a:p>
        </p:txBody>
      </p:sp>
      <p:sp>
        <p:nvSpPr>
          <p:cNvPr id="8" name="タイトル 1">
            <a:extLst>
              <a:ext uri="{FF2B5EF4-FFF2-40B4-BE49-F238E27FC236}">
                <a16:creationId xmlns:a16="http://schemas.microsoft.com/office/drawing/2014/main" id="{11488605-7B6C-41DB-B4F3-578610BBA89A}"/>
              </a:ext>
            </a:extLst>
          </p:cNvPr>
          <p:cNvSpPr txBox="1">
            <a:spLocks/>
          </p:cNvSpPr>
          <p:nvPr/>
        </p:nvSpPr>
        <p:spPr>
          <a:xfrm>
            <a:off x="0" y="1028888"/>
            <a:ext cx="9144000" cy="64928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2000"/>
              </a:lnSpc>
            </a:pPr>
            <a:r>
              <a:rPr lang="ja-JP" altLang="en-US" sz="2400" b="1" dirty="0">
                <a:latin typeface="メイリオ" panose="020B0604030504040204" pitchFamily="50" charset="-128"/>
                <a:ea typeface="メイリオ" panose="020B0604030504040204" pitchFamily="50" charset="-128"/>
              </a:rPr>
              <a:t>囲刺網漁業</a:t>
            </a:r>
            <a:endParaRPr lang="ja-JP" altLang="en-US" sz="1600" b="1" dirty="0">
              <a:latin typeface="メイリオ" panose="020B0604030504040204" pitchFamily="50" charset="-128"/>
              <a:ea typeface="メイリオ" panose="020B0604030504040204" pitchFamily="50" charset="-128"/>
            </a:endParaRPr>
          </a:p>
        </p:txBody>
      </p:sp>
      <p:sp>
        <p:nvSpPr>
          <p:cNvPr id="9" name="タイトル 1">
            <a:extLst>
              <a:ext uri="{FF2B5EF4-FFF2-40B4-BE49-F238E27FC236}">
                <a16:creationId xmlns:a16="http://schemas.microsoft.com/office/drawing/2014/main" id="{F62344A5-D26E-41CC-8C1B-DA9546E92FCF}"/>
              </a:ext>
            </a:extLst>
          </p:cNvPr>
          <p:cNvSpPr>
            <a:spLocks noGrp="1"/>
          </p:cNvSpPr>
          <p:nvPr>
            <p:ph type="title"/>
          </p:nvPr>
        </p:nvSpPr>
        <p:spPr>
          <a:xfrm>
            <a:off x="3056548" y="346523"/>
            <a:ext cx="4883971" cy="420049"/>
          </a:xfrm>
        </p:spPr>
        <p:txBody>
          <a:bodyPr anchor="t">
            <a:noAutofit/>
          </a:bodyPr>
          <a:lstStyle/>
          <a:p>
            <a:pPr>
              <a:lnSpc>
                <a:spcPts val="2000"/>
              </a:lnSpc>
            </a:pPr>
            <a:r>
              <a:rPr lang="ja-JP" altLang="en-US" sz="1800" b="1" dirty="0">
                <a:latin typeface="メイリオ" panose="020B0604030504040204" pitchFamily="50" charset="-128"/>
                <a:ea typeface="メイリオ" panose="020B0604030504040204" pitchFamily="50" charset="-128"/>
              </a:rPr>
              <a:t>囲刺網漁業</a:t>
            </a:r>
            <a:endParaRPr lang="ja-JP" altLang="en-US" sz="12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56E452F1-FC9D-4FDC-985E-96950D9DA1CA}"/>
              </a:ext>
            </a:extLst>
          </p:cNvPr>
          <p:cNvSpPr txBox="1"/>
          <p:nvPr/>
        </p:nvSpPr>
        <p:spPr>
          <a:xfrm>
            <a:off x="3721608" y="800314"/>
            <a:ext cx="1234440"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かこいさしあみ</a:t>
            </a:r>
          </a:p>
        </p:txBody>
      </p:sp>
      <p:sp>
        <p:nvSpPr>
          <p:cNvPr id="11" name="テキスト ボックス 10">
            <a:extLst>
              <a:ext uri="{FF2B5EF4-FFF2-40B4-BE49-F238E27FC236}">
                <a16:creationId xmlns:a16="http://schemas.microsoft.com/office/drawing/2014/main" id="{40FCF6B6-0431-4B2F-AF02-0E453410E783}"/>
              </a:ext>
            </a:extLst>
          </p:cNvPr>
          <p:cNvSpPr txBox="1"/>
          <p:nvPr/>
        </p:nvSpPr>
        <p:spPr>
          <a:xfrm>
            <a:off x="2639307" y="4412428"/>
            <a:ext cx="444484"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あみ</a:t>
            </a:r>
          </a:p>
        </p:txBody>
      </p:sp>
      <p:sp>
        <p:nvSpPr>
          <p:cNvPr id="12" name="テキスト ボックス 11">
            <a:extLst>
              <a:ext uri="{FF2B5EF4-FFF2-40B4-BE49-F238E27FC236}">
                <a16:creationId xmlns:a16="http://schemas.microsoft.com/office/drawing/2014/main" id="{C8170545-F6E1-44EF-BE11-3BFBCF216F94}"/>
              </a:ext>
            </a:extLst>
          </p:cNvPr>
          <p:cNvSpPr txBox="1"/>
          <p:nvPr/>
        </p:nvSpPr>
        <p:spPr>
          <a:xfrm>
            <a:off x="3085123" y="4412428"/>
            <a:ext cx="444484"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かこ</a:t>
            </a:r>
          </a:p>
        </p:txBody>
      </p:sp>
      <p:sp>
        <p:nvSpPr>
          <p:cNvPr id="13" name="テキスト ボックス 12">
            <a:extLst>
              <a:ext uri="{FF2B5EF4-FFF2-40B4-BE49-F238E27FC236}">
                <a16:creationId xmlns:a16="http://schemas.microsoft.com/office/drawing/2014/main" id="{B71D2E48-552C-4A15-8467-9272CC6AC195}"/>
              </a:ext>
            </a:extLst>
          </p:cNvPr>
          <p:cNvSpPr txBox="1"/>
          <p:nvPr/>
        </p:nvSpPr>
        <p:spPr>
          <a:xfrm>
            <a:off x="2661903" y="4790974"/>
            <a:ext cx="444484"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に</a:t>
            </a:r>
          </a:p>
        </p:txBody>
      </p:sp>
      <p:sp>
        <p:nvSpPr>
          <p:cNvPr id="15" name="テキスト ボックス 14">
            <a:extLst>
              <a:ext uri="{FF2B5EF4-FFF2-40B4-BE49-F238E27FC236}">
                <a16:creationId xmlns:a16="http://schemas.microsoft.com/office/drawing/2014/main" id="{07314FCD-3AA9-4C4B-B3F7-8B7A890C3868}"/>
              </a:ext>
            </a:extLst>
          </p:cNvPr>
          <p:cNvSpPr txBox="1"/>
          <p:nvPr/>
        </p:nvSpPr>
        <p:spPr>
          <a:xfrm>
            <a:off x="3778312" y="4780325"/>
            <a:ext cx="444484"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あみ</a:t>
            </a:r>
          </a:p>
        </p:txBody>
      </p:sp>
    </p:spTree>
    <p:extLst>
      <p:ext uri="{BB962C8B-B14F-4D97-AF65-F5344CB8AC3E}">
        <p14:creationId xmlns:p14="http://schemas.microsoft.com/office/powerpoint/2010/main" val="2431372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548C706-F211-46D5-BAE8-D4D00D53B9B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79" y="0"/>
            <a:ext cx="9138240" cy="6857999"/>
          </a:xfrm>
          <a:prstGeom prst="rect">
            <a:avLst/>
          </a:prstGeom>
        </p:spPr>
      </p:pic>
      <p:sp>
        <p:nvSpPr>
          <p:cNvPr id="4" name="タイトル 1">
            <a:extLst>
              <a:ext uri="{FF2B5EF4-FFF2-40B4-BE49-F238E27FC236}">
                <a16:creationId xmlns:a16="http://schemas.microsoft.com/office/drawing/2014/main" id="{CA4241AD-C492-4513-B7F3-2FF5462082D2}"/>
              </a:ext>
            </a:extLst>
          </p:cNvPr>
          <p:cNvSpPr txBox="1">
            <a:spLocks/>
          </p:cNvSpPr>
          <p:nvPr/>
        </p:nvSpPr>
        <p:spPr>
          <a:xfrm>
            <a:off x="3085123" y="73736"/>
            <a:ext cx="4883971" cy="3483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400" b="1" dirty="0">
                <a:latin typeface="メイリオ" panose="020B0604030504040204" pitchFamily="50" charset="-128"/>
                <a:ea typeface="メイリオ" panose="020B0604030504040204" pitchFamily="50" charset="-128"/>
              </a:rPr>
              <a:t>大阪湾のいろいろな漁法</a:t>
            </a:r>
            <a:endParaRPr lang="ja-JP" altLang="en-US" sz="1800" b="1"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90383B32-FCBC-4400-ADB2-FDCC9D8204BD}"/>
              </a:ext>
            </a:extLst>
          </p:cNvPr>
          <p:cNvSpPr txBox="1"/>
          <p:nvPr/>
        </p:nvSpPr>
        <p:spPr>
          <a:xfrm>
            <a:off x="1478864" y="4471578"/>
            <a:ext cx="6238691" cy="1219565"/>
          </a:xfrm>
          <a:prstGeom prst="rect">
            <a:avLst/>
          </a:prstGeom>
          <a:noFill/>
        </p:spPr>
        <p:txBody>
          <a:bodyPr wrap="square" rtlCol="0">
            <a:spAutoFit/>
          </a:bodyPr>
          <a:lstStyle/>
          <a:p>
            <a:pPr>
              <a:lnSpc>
                <a:spcPts val="3000"/>
              </a:lnSpc>
            </a:pPr>
            <a:r>
              <a:rPr lang="ja-JP" altLang="en-US" b="1" dirty="0">
                <a:latin typeface="メイリオ" panose="020B0604030504040204" pitchFamily="50" charset="-128"/>
                <a:ea typeface="メイリオ" panose="020B0604030504040204" pitchFamily="50" charset="-128"/>
              </a:rPr>
              <a:t>船から出したさおから魚に似せたエサ</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ぎじばり</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を多数</a:t>
            </a:r>
            <a:endParaRPr lang="en-US" altLang="ja-JP" b="1" dirty="0">
              <a:latin typeface="メイリオ" panose="020B0604030504040204" pitchFamily="50" charset="-128"/>
              <a:ea typeface="メイリオ" panose="020B0604030504040204" pitchFamily="50" charset="-128"/>
            </a:endParaRPr>
          </a:p>
          <a:p>
            <a:pPr>
              <a:lnSpc>
                <a:spcPts val="3000"/>
              </a:lnSpc>
            </a:pPr>
            <a:r>
              <a:rPr lang="ja-JP" altLang="en-US" b="1" dirty="0">
                <a:latin typeface="メイリオ" panose="020B0604030504040204" pitchFamily="50" charset="-128"/>
                <a:ea typeface="メイリオ" panose="020B0604030504040204" pitchFamily="50" charset="-128"/>
              </a:rPr>
              <a:t>つけた仕掛けを流し、船をゆっくり走らせ、かかった魚をひきあげる漁法。</a:t>
            </a:r>
          </a:p>
        </p:txBody>
      </p:sp>
      <p:sp>
        <p:nvSpPr>
          <p:cNvPr id="7" name="正方形/長方形 6">
            <a:extLst>
              <a:ext uri="{FF2B5EF4-FFF2-40B4-BE49-F238E27FC236}">
                <a16:creationId xmlns:a16="http://schemas.microsoft.com/office/drawing/2014/main" id="{78D3AC5A-06F9-4909-BB9B-AA500953E371}"/>
              </a:ext>
            </a:extLst>
          </p:cNvPr>
          <p:cNvSpPr/>
          <p:nvPr/>
        </p:nvSpPr>
        <p:spPr>
          <a:xfrm>
            <a:off x="1478851" y="5807344"/>
            <a:ext cx="6418676" cy="62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とれる魚</a:t>
            </a:r>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タチウオ、</a:t>
            </a:r>
            <a:r>
              <a:rPr lang="ja-JP" altLang="en-US" sz="1600" kern="100" dirty="0">
                <a:solidFill>
                  <a:srgbClr val="000000"/>
                </a:solidFill>
                <a:ea typeface="メイリオ" panose="020B0604030504040204" pitchFamily="50" charset="-128"/>
                <a:cs typeface="Times New Roman" panose="02020603050405020304" pitchFamily="18" charset="0"/>
                <a:hlinkClick r:id="rId4" action="ppaction://hlinksldjump"/>
              </a:rPr>
              <a:t>サワラ</a:t>
            </a:r>
            <a:endParaRPr lang="ja-JP" altLang="en-US" sz="1600" kern="100" dirty="0">
              <a:solidFill>
                <a:srgbClr val="000000"/>
              </a:solidFill>
              <a:ea typeface="メイリオ" panose="020B0604030504040204" pitchFamily="50" charset="-128"/>
              <a:cs typeface="Times New Roman" panose="02020603050405020304" pitchFamily="18" charset="0"/>
            </a:endParaRPr>
          </a:p>
          <a:p>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漁の時期</a:t>
            </a:r>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夏から冬（</a:t>
            </a:r>
            <a:r>
              <a:rPr lang="en-US" altLang="ja-JP" sz="1600" kern="100" dirty="0">
                <a:solidFill>
                  <a:srgbClr val="000000"/>
                </a:solidFill>
                <a:ea typeface="メイリオ" panose="020B0604030504040204" pitchFamily="50" charset="-128"/>
                <a:cs typeface="Times New Roman" panose="02020603050405020304" pitchFamily="18" charset="0"/>
              </a:rPr>
              <a:t>5</a:t>
            </a:r>
            <a:r>
              <a:rPr lang="ja-JP" altLang="en-US" sz="1600" kern="100" dirty="0">
                <a:solidFill>
                  <a:srgbClr val="000000"/>
                </a:solidFill>
                <a:ea typeface="メイリオ" panose="020B0604030504040204" pitchFamily="50" charset="-128"/>
                <a:cs typeface="Times New Roman" panose="02020603050405020304" pitchFamily="18" charset="0"/>
              </a:rPr>
              <a:t>～</a:t>
            </a:r>
            <a:r>
              <a:rPr lang="en-US" altLang="ja-JP" sz="1600" kern="100" dirty="0">
                <a:solidFill>
                  <a:srgbClr val="000000"/>
                </a:solidFill>
                <a:ea typeface="メイリオ" panose="020B0604030504040204" pitchFamily="50" charset="-128"/>
                <a:cs typeface="Times New Roman" panose="02020603050405020304" pitchFamily="18" charset="0"/>
              </a:rPr>
              <a:t>11</a:t>
            </a:r>
            <a:r>
              <a:rPr lang="ja-JP" altLang="en-US" sz="1600" kern="100" dirty="0">
                <a:solidFill>
                  <a:srgbClr val="000000"/>
                </a:solidFill>
                <a:ea typeface="メイリオ" panose="020B0604030504040204" pitchFamily="50" charset="-128"/>
                <a:cs typeface="Times New Roman" panose="02020603050405020304" pitchFamily="18" charset="0"/>
              </a:rPr>
              <a:t>月ごろ）</a:t>
            </a:r>
          </a:p>
        </p:txBody>
      </p:sp>
      <p:sp>
        <p:nvSpPr>
          <p:cNvPr id="8" name="タイトル 1">
            <a:extLst>
              <a:ext uri="{FF2B5EF4-FFF2-40B4-BE49-F238E27FC236}">
                <a16:creationId xmlns:a16="http://schemas.microsoft.com/office/drawing/2014/main" id="{8A02DD2C-5EC1-4920-89E8-EFA2F4DD4DE0}"/>
              </a:ext>
            </a:extLst>
          </p:cNvPr>
          <p:cNvSpPr txBox="1">
            <a:spLocks/>
          </p:cNvSpPr>
          <p:nvPr/>
        </p:nvSpPr>
        <p:spPr>
          <a:xfrm>
            <a:off x="0" y="1028888"/>
            <a:ext cx="9144000" cy="64928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2000"/>
              </a:lnSpc>
            </a:pPr>
            <a:r>
              <a:rPr lang="ja-JP" altLang="en-US" sz="2400" b="1" dirty="0">
                <a:latin typeface="メイリオ" panose="020B0604030504040204" pitchFamily="50" charset="-128"/>
                <a:ea typeface="メイリオ" panose="020B0604030504040204" pitchFamily="50" charset="-128"/>
              </a:rPr>
              <a:t>ひきなわ漁業</a:t>
            </a:r>
            <a:endParaRPr lang="ja-JP" altLang="en-US" sz="1600" b="1" dirty="0">
              <a:latin typeface="メイリオ" panose="020B0604030504040204" pitchFamily="50" charset="-128"/>
              <a:ea typeface="メイリオ" panose="020B0604030504040204" pitchFamily="50" charset="-128"/>
            </a:endParaRPr>
          </a:p>
        </p:txBody>
      </p:sp>
      <p:sp>
        <p:nvSpPr>
          <p:cNvPr id="9" name="タイトル 1">
            <a:extLst>
              <a:ext uri="{FF2B5EF4-FFF2-40B4-BE49-F238E27FC236}">
                <a16:creationId xmlns:a16="http://schemas.microsoft.com/office/drawing/2014/main" id="{BDF9E1D1-A830-4CBD-89E7-9F22D326A5C5}"/>
              </a:ext>
            </a:extLst>
          </p:cNvPr>
          <p:cNvSpPr>
            <a:spLocks noGrp="1"/>
          </p:cNvSpPr>
          <p:nvPr>
            <p:ph type="title"/>
          </p:nvPr>
        </p:nvSpPr>
        <p:spPr>
          <a:xfrm>
            <a:off x="3056548" y="346523"/>
            <a:ext cx="4883971" cy="420049"/>
          </a:xfrm>
        </p:spPr>
        <p:txBody>
          <a:bodyPr anchor="t">
            <a:noAutofit/>
          </a:bodyPr>
          <a:lstStyle/>
          <a:p>
            <a:pPr>
              <a:lnSpc>
                <a:spcPts val="2000"/>
              </a:lnSpc>
            </a:pPr>
            <a:r>
              <a:rPr lang="ja-JP" altLang="en-US" sz="1800" b="1" dirty="0">
                <a:latin typeface="メイリオ" panose="020B0604030504040204" pitchFamily="50" charset="-128"/>
                <a:ea typeface="メイリオ" panose="020B0604030504040204" pitchFamily="50" charset="-128"/>
              </a:rPr>
              <a:t>ひきなわ漁業</a:t>
            </a:r>
            <a:endParaRPr lang="ja-JP" altLang="en-US" sz="12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51C72988-C3FB-4615-9F74-A7133767EF45}"/>
              </a:ext>
            </a:extLst>
          </p:cNvPr>
          <p:cNvSpPr txBox="1"/>
          <p:nvPr/>
        </p:nvSpPr>
        <p:spPr>
          <a:xfrm>
            <a:off x="4257559" y="4428136"/>
            <a:ext cx="444484"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に</a:t>
            </a:r>
          </a:p>
        </p:txBody>
      </p:sp>
      <p:sp>
        <p:nvSpPr>
          <p:cNvPr id="11" name="テキスト ボックス 10">
            <a:extLst>
              <a:ext uri="{FF2B5EF4-FFF2-40B4-BE49-F238E27FC236}">
                <a16:creationId xmlns:a16="http://schemas.microsoft.com/office/drawing/2014/main" id="{3E3E64C3-D304-4E5A-8FC5-D9282F7C81B0}"/>
              </a:ext>
            </a:extLst>
          </p:cNvPr>
          <p:cNvSpPr txBox="1"/>
          <p:nvPr/>
        </p:nvSpPr>
        <p:spPr>
          <a:xfrm>
            <a:off x="2269432" y="4815893"/>
            <a:ext cx="444484"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しか</a:t>
            </a:r>
          </a:p>
        </p:txBody>
      </p:sp>
    </p:spTree>
    <p:extLst>
      <p:ext uri="{BB962C8B-B14F-4D97-AF65-F5344CB8AC3E}">
        <p14:creationId xmlns:p14="http://schemas.microsoft.com/office/powerpoint/2010/main" val="27779409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04ADB9A-F4C9-407A-A84A-65BCDCEC88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79" y="0"/>
            <a:ext cx="9138240" cy="6857999"/>
          </a:xfrm>
          <a:prstGeom prst="rect">
            <a:avLst/>
          </a:prstGeom>
        </p:spPr>
      </p:pic>
      <p:sp>
        <p:nvSpPr>
          <p:cNvPr id="4" name="タイトル 1">
            <a:extLst>
              <a:ext uri="{FF2B5EF4-FFF2-40B4-BE49-F238E27FC236}">
                <a16:creationId xmlns:a16="http://schemas.microsoft.com/office/drawing/2014/main" id="{CA4241AD-C492-4513-B7F3-2FF5462082D2}"/>
              </a:ext>
            </a:extLst>
          </p:cNvPr>
          <p:cNvSpPr txBox="1">
            <a:spLocks/>
          </p:cNvSpPr>
          <p:nvPr/>
        </p:nvSpPr>
        <p:spPr>
          <a:xfrm>
            <a:off x="3085123" y="73735"/>
            <a:ext cx="4883971" cy="2615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400" b="1" dirty="0">
                <a:latin typeface="メイリオ" panose="020B0604030504040204" pitchFamily="50" charset="-128"/>
                <a:ea typeface="メイリオ" panose="020B0604030504040204" pitchFamily="50" charset="-128"/>
              </a:rPr>
              <a:t>大阪湾のいろいろな漁法</a:t>
            </a:r>
            <a:endParaRPr lang="ja-JP" altLang="en-US" sz="1800" b="1"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7590B182-C433-49C1-B4F3-193E993C1F49}"/>
              </a:ext>
            </a:extLst>
          </p:cNvPr>
          <p:cNvSpPr txBox="1"/>
          <p:nvPr/>
        </p:nvSpPr>
        <p:spPr>
          <a:xfrm>
            <a:off x="1478845" y="4471580"/>
            <a:ext cx="6150680" cy="1219565"/>
          </a:xfrm>
          <a:prstGeom prst="rect">
            <a:avLst/>
          </a:prstGeom>
          <a:noFill/>
        </p:spPr>
        <p:txBody>
          <a:bodyPr wrap="square" rtlCol="0">
            <a:spAutoFit/>
          </a:bodyPr>
          <a:lstStyle/>
          <a:p>
            <a:pPr>
              <a:lnSpc>
                <a:spcPts val="3000"/>
              </a:lnSpc>
            </a:pPr>
            <a:r>
              <a:rPr lang="ja-JP" altLang="en-US" b="1" dirty="0">
                <a:latin typeface="メイリオ" panose="020B0604030504040204" pitchFamily="50" charset="-128"/>
                <a:ea typeface="メイリオ" panose="020B0604030504040204" pitchFamily="50" charset="-128"/>
              </a:rPr>
              <a:t>あらかじめ迷路のようにしかけた網に魚を追い込んで</a:t>
            </a:r>
          </a:p>
          <a:p>
            <a:pPr>
              <a:lnSpc>
                <a:spcPts val="3000"/>
              </a:lnSpc>
            </a:pPr>
            <a:r>
              <a:rPr lang="ja-JP" altLang="en-US" b="1" dirty="0">
                <a:latin typeface="メイリオ" panose="020B0604030504040204" pitchFamily="50" charset="-128"/>
                <a:ea typeface="メイリオ" panose="020B0604030504040204" pitchFamily="50" charset="-128"/>
              </a:rPr>
              <a:t>出られなかった魚をつかまえる漁法。</a:t>
            </a:r>
            <a:endParaRPr lang="en-US" altLang="ja-JP" b="1" dirty="0">
              <a:latin typeface="メイリオ" panose="020B0604030504040204" pitchFamily="50" charset="-128"/>
              <a:ea typeface="メイリオ" panose="020B0604030504040204" pitchFamily="50" charset="-128"/>
            </a:endParaRPr>
          </a:p>
          <a:p>
            <a:pPr>
              <a:lnSpc>
                <a:spcPts val="3000"/>
              </a:lnSpc>
            </a:pPr>
            <a:r>
              <a:rPr lang="ja-JP" altLang="en-US" b="1" dirty="0">
                <a:latin typeface="メイリオ" panose="020B0604030504040204" pitchFamily="50" charset="-128"/>
                <a:ea typeface="メイリオ" panose="020B0604030504040204" pitchFamily="50" charset="-128"/>
              </a:rPr>
              <a:t>多くの魚種が漁獲されます。</a:t>
            </a:r>
          </a:p>
        </p:txBody>
      </p:sp>
      <p:sp>
        <p:nvSpPr>
          <p:cNvPr id="7" name="正方形/長方形 6">
            <a:extLst>
              <a:ext uri="{FF2B5EF4-FFF2-40B4-BE49-F238E27FC236}">
                <a16:creationId xmlns:a16="http://schemas.microsoft.com/office/drawing/2014/main" id="{04384CF0-18EA-4C36-8028-AF6364A24E05}"/>
              </a:ext>
            </a:extLst>
          </p:cNvPr>
          <p:cNvSpPr/>
          <p:nvPr/>
        </p:nvSpPr>
        <p:spPr>
          <a:xfrm>
            <a:off x="1478851" y="5807344"/>
            <a:ext cx="6418676" cy="62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とれる魚</a:t>
            </a:r>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hlinkClick r:id="rId4" action="ppaction://hlinksldjump"/>
              </a:rPr>
              <a:t>スズキ</a:t>
            </a:r>
            <a:r>
              <a:rPr lang="ja-JP" altLang="en-US" sz="1600" kern="100" dirty="0">
                <a:solidFill>
                  <a:srgbClr val="000000"/>
                </a:solidFill>
                <a:ea typeface="メイリオ" panose="020B0604030504040204" pitchFamily="50" charset="-128"/>
                <a:cs typeface="Times New Roman" panose="02020603050405020304" pitchFamily="18" charset="0"/>
              </a:rPr>
              <a:t>、マアジ、メバル、クロダイ、コウイカなど</a:t>
            </a:r>
          </a:p>
          <a:p>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漁の時期</a:t>
            </a:r>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春から冬（</a:t>
            </a:r>
            <a:r>
              <a:rPr lang="en-US" altLang="ja-JP" sz="1600" kern="100" dirty="0">
                <a:solidFill>
                  <a:srgbClr val="000000"/>
                </a:solidFill>
                <a:ea typeface="メイリオ" panose="020B0604030504040204" pitchFamily="50" charset="-128"/>
                <a:cs typeface="Times New Roman" panose="02020603050405020304" pitchFamily="18" charset="0"/>
              </a:rPr>
              <a:t>4</a:t>
            </a:r>
            <a:r>
              <a:rPr lang="ja-JP" altLang="en-US" sz="1600" kern="100" dirty="0">
                <a:solidFill>
                  <a:srgbClr val="000000"/>
                </a:solidFill>
                <a:ea typeface="メイリオ" panose="020B0604030504040204" pitchFamily="50" charset="-128"/>
                <a:cs typeface="Times New Roman" panose="02020603050405020304" pitchFamily="18" charset="0"/>
              </a:rPr>
              <a:t>月から</a:t>
            </a:r>
            <a:r>
              <a:rPr lang="en-US" altLang="ja-JP" sz="1600" kern="100" dirty="0">
                <a:solidFill>
                  <a:srgbClr val="000000"/>
                </a:solidFill>
                <a:ea typeface="メイリオ" panose="020B0604030504040204" pitchFamily="50" charset="-128"/>
                <a:cs typeface="Times New Roman" panose="02020603050405020304" pitchFamily="18" charset="0"/>
              </a:rPr>
              <a:t>12</a:t>
            </a:r>
            <a:r>
              <a:rPr lang="ja-JP" altLang="en-US" sz="1600" kern="100" dirty="0">
                <a:solidFill>
                  <a:srgbClr val="000000"/>
                </a:solidFill>
                <a:ea typeface="メイリオ" panose="020B0604030504040204" pitchFamily="50" charset="-128"/>
                <a:cs typeface="Times New Roman" panose="02020603050405020304" pitchFamily="18" charset="0"/>
              </a:rPr>
              <a:t>月）</a:t>
            </a:r>
          </a:p>
        </p:txBody>
      </p:sp>
      <p:sp>
        <p:nvSpPr>
          <p:cNvPr id="8" name="タイトル 1">
            <a:extLst>
              <a:ext uri="{FF2B5EF4-FFF2-40B4-BE49-F238E27FC236}">
                <a16:creationId xmlns:a16="http://schemas.microsoft.com/office/drawing/2014/main" id="{18B278F1-5F00-4CB7-A6E9-A7D993EBF5CE}"/>
              </a:ext>
            </a:extLst>
          </p:cNvPr>
          <p:cNvSpPr txBox="1">
            <a:spLocks/>
          </p:cNvSpPr>
          <p:nvPr/>
        </p:nvSpPr>
        <p:spPr>
          <a:xfrm>
            <a:off x="0" y="1028888"/>
            <a:ext cx="9144000" cy="64928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2000"/>
              </a:lnSpc>
            </a:pPr>
            <a:r>
              <a:rPr lang="zh-TW" altLang="en-US" sz="2400" b="1" dirty="0">
                <a:latin typeface="メイリオ" panose="020B0604030504040204" pitchFamily="50" charset="-128"/>
                <a:ea typeface="メイリオ" panose="020B0604030504040204" pitchFamily="50" charset="-128"/>
              </a:rPr>
              <a:t>小型定置網漁業</a:t>
            </a:r>
            <a:endParaRPr lang="ja-JP" altLang="en-US" sz="1600" b="1" dirty="0">
              <a:latin typeface="メイリオ" panose="020B0604030504040204" pitchFamily="50" charset="-128"/>
              <a:ea typeface="メイリオ" panose="020B0604030504040204" pitchFamily="50" charset="-128"/>
            </a:endParaRPr>
          </a:p>
        </p:txBody>
      </p:sp>
      <p:sp>
        <p:nvSpPr>
          <p:cNvPr id="9" name="タイトル 1">
            <a:extLst>
              <a:ext uri="{FF2B5EF4-FFF2-40B4-BE49-F238E27FC236}">
                <a16:creationId xmlns:a16="http://schemas.microsoft.com/office/drawing/2014/main" id="{72424F8C-F8E9-45D6-BA48-62009834C3AA}"/>
              </a:ext>
            </a:extLst>
          </p:cNvPr>
          <p:cNvSpPr>
            <a:spLocks noGrp="1"/>
          </p:cNvSpPr>
          <p:nvPr>
            <p:ph type="title"/>
          </p:nvPr>
        </p:nvSpPr>
        <p:spPr>
          <a:xfrm>
            <a:off x="3056548" y="346523"/>
            <a:ext cx="4883971" cy="420049"/>
          </a:xfrm>
        </p:spPr>
        <p:txBody>
          <a:bodyPr anchor="t">
            <a:noAutofit/>
          </a:bodyPr>
          <a:lstStyle/>
          <a:p>
            <a:pPr>
              <a:lnSpc>
                <a:spcPts val="2000"/>
              </a:lnSpc>
            </a:pPr>
            <a:r>
              <a:rPr lang="zh-TW" altLang="en-US" sz="1800" b="1" dirty="0">
                <a:latin typeface="メイリオ" panose="020B0604030504040204" pitchFamily="50" charset="-128"/>
                <a:ea typeface="メイリオ" panose="020B0604030504040204" pitchFamily="50" charset="-128"/>
              </a:rPr>
              <a:t>小型定置網漁業</a:t>
            </a:r>
            <a:endParaRPr lang="ja-JP" altLang="en-US" sz="12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5D86FF9C-6090-4F45-86CA-AEAA8CA44F35}"/>
              </a:ext>
            </a:extLst>
          </p:cNvPr>
          <p:cNvSpPr txBox="1"/>
          <p:nvPr/>
        </p:nvSpPr>
        <p:spPr>
          <a:xfrm>
            <a:off x="4944311" y="4427872"/>
            <a:ext cx="444484"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あみ</a:t>
            </a:r>
          </a:p>
        </p:txBody>
      </p:sp>
      <p:sp>
        <p:nvSpPr>
          <p:cNvPr id="11" name="テキスト ボックス 10">
            <a:extLst>
              <a:ext uri="{FF2B5EF4-FFF2-40B4-BE49-F238E27FC236}">
                <a16:creationId xmlns:a16="http://schemas.microsoft.com/office/drawing/2014/main" id="{76CF940B-93BD-4C0A-9E1F-BBDF429A9F4D}"/>
              </a:ext>
            </a:extLst>
          </p:cNvPr>
          <p:cNvSpPr txBox="1"/>
          <p:nvPr/>
        </p:nvSpPr>
        <p:spPr>
          <a:xfrm>
            <a:off x="2640651" y="4425792"/>
            <a:ext cx="559777"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めいろ</a:t>
            </a:r>
          </a:p>
        </p:txBody>
      </p:sp>
      <p:sp>
        <p:nvSpPr>
          <p:cNvPr id="12" name="テキスト ボックス 11">
            <a:extLst>
              <a:ext uri="{FF2B5EF4-FFF2-40B4-BE49-F238E27FC236}">
                <a16:creationId xmlns:a16="http://schemas.microsoft.com/office/drawing/2014/main" id="{CBFECF06-0711-4684-A1A4-173608C34E60}"/>
              </a:ext>
            </a:extLst>
          </p:cNvPr>
          <p:cNvSpPr txBox="1"/>
          <p:nvPr/>
        </p:nvSpPr>
        <p:spPr>
          <a:xfrm>
            <a:off x="2857764" y="5188039"/>
            <a:ext cx="685327"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ぎょかく</a:t>
            </a:r>
          </a:p>
        </p:txBody>
      </p:sp>
      <p:sp>
        <p:nvSpPr>
          <p:cNvPr id="13" name="テキスト ボックス 12">
            <a:extLst>
              <a:ext uri="{FF2B5EF4-FFF2-40B4-BE49-F238E27FC236}">
                <a16:creationId xmlns:a16="http://schemas.microsoft.com/office/drawing/2014/main" id="{F0422790-B1D7-4830-8AF4-78D932EA0D2C}"/>
              </a:ext>
            </a:extLst>
          </p:cNvPr>
          <p:cNvSpPr txBox="1"/>
          <p:nvPr/>
        </p:nvSpPr>
        <p:spPr>
          <a:xfrm>
            <a:off x="3563588" y="816325"/>
            <a:ext cx="1630231"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こがた　ていちあみ</a:t>
            </a:r>
          </a:p>
        </p:txBody>
      </p:sp>
      <p:sp>
        <p:nvSpPr>
          <p:cNvPr id="14" name="テキスト ボックス 13">
            <a:extLst>
              <a:ext uri="{FF2B5EF4-FFF2-40B4-BE49-F238E27FC236}">
                <a16:creationId xmlns:a16="http://schemas.microsoft.com/office/drawing/2014/main" id="{3A7826D6-DF76-4899-9370-AB60E0293800}"/>
              </a:ext>
            </a:extLst>
          </p:cNvPr>
          <p:cNvSpPr txBox="1"/>
          <p:nvPr/>
        </p:nvSpPr>
        <p:spPr>
          <a:xfrm>
            <a:off x="6350714" y="4425792"/>
            <a:ext cx="444484"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こ</a:t>
            </a:r>
          </a:p>
        </p:txBody>
      </p:sp>
    </p:spTree>
    <p:extLst>
      <p:ext uri="{BB962C8B-B14F-4D97-AF65-F5344CB8AC3E}">
        <p14:creationId xmlns:p14="http://schemas.microsoft.com/office/powerpoint/2010/main" val="2101170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CB3EE9E-D27A-4322-B58C-8330D61290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79" y="0"/>
            <a:ext cx="9138240" cy="6857999"/>
          </a:xfrm>
          <a:prstGeom prst="rect">
            <a:avLst/>
          </a:prstGeom>
        </p:spPr>
      </p:pic>
      <p:sp>
        <p:nvSpPr>
          <p:cNvPr id="4" name="タイトル 1">
            <a:extLst>
              <a:ext uri="{FF2B5EF4-FFF2-40B4-BE49-F238E27FC236}">
                <a16:creationId xmlns:a16="http://schemas.microsoft.com/office/drawing/2014/main" id="{CA4241AD-C492-4513-B7F3-2FF5462082D2}"/>
              </a:ext>
            </a:extLst>
          </p:cNvPr>
          <p:cNvSpPr txBox="1">
            <a:spLocks/>
          </p:cNvSpPr>
          <p:nvPr/>
        </p:nvSpPr>
        <p:spPr>
          <a:xfrm>
            <a:off x="3085123" y="73736"/>
            <a:ext cx="4883971" cy="3483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400" b="1" dirty="0">
                <a:latin typeface="メイリオ" panose="020B0604030504040204" pitchFamily="50" charset="-128"/>
                <a:ea typeface="メイリオ" panose="020B0604030504040204" pitchFamily="50" charset="-128"/>
              </a:rPr>
              <a:t>大阪湾のいろいろな漁法</a:t>
            </a:r>
            <a:endParaRPr lang="ja-JP" altLang="en-US" sz="1800" b="1"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3BFFDF8-DD34-4D49-8C45-82F41F1B7A91}"/>
              </a:ext>
            </a:extLst>
          </p:cNvPr>
          <p:cNvSpPr txBox="1"/>
          <p:nvPr/>
        </p:nvSpPr>
        <p:spPr>
          <a:xfrm>
            <a:off x="1478845" y="4425858"/>
            <a:ext cx="6150680" cy="1219565"/>
          </a:xfrm>
          <a:prstGeom prst="rect">
            <a:avLst/>
          </a:prstGeom>
          <a:noFill/>
        </p:spPr>
        <p:txBody>
          <a:bodyPr wrap="square" rtlCol="0">
            <a:spAutoFit/>
          </a:bodyPr>
          <a:lstStyle/>
          <a:p>
            <a:pPr>
              <a:lnSpc>
                <a:spcPts val="3000"/>
              </a:lnSpc>
            </a:pPr>
            <a:r>
              <a:rPr lang="ja-JP" altLang="en-US" b="1" dirty="0">
                <a:latin typeface="メイリオ" panose="020B0604030504040204" pitchFamily="50" charset="-128"/>
                <a:ea typeface="メイリオ" panose="020B0604030504040204" pitchFamily="50" charset="-128"/>
              </a:rPr>
              <a:t>夕方にアミのかごにえさであるイワシなどを入れて、</a:t>
            </a:r>
            <a:endParaRPr lang="en-US" altLang="ja-JP" b="1" dirty="0">
              <a:latin typeface="メイリオ" panose="020B0604030504040204" pitchFamily="50" charset="-128"/>
              <a:ea typeface="メイリオ" panose="020B0604030504040204" pitchFamily="50" charset="-128"/>
            </a:endParaRPr>
          </a:p>
          <a:p>
            <a:pPr>
              <a:lnSpc>
                <a:spcPts val="3000"/>
              </a:lnSpc>
            </a:pPr>
            <a:r>
              <a:rPr lang="ja-JP" altLang="en-US" b="1" dirty="0">
                <a:latin typeface="メイリオ" panose="020B0604030504040204" pitchFamily="50" charset="-128"/>
                <a:ea typeface="メイリオ" panose="020B0604030504040204" pitchFamily="50" charset="-128"/>
              </a:rPr>
              <a:t>ロープに結びつけ海の底にしかけます。</a:t>
            </a:r>
          </a:p>
          <a:p>
            <a:pPr>
              <a:lnSpc>
                <a:spcPts val="3000"/>
              </a:lnSpc>
            </a:pPr>
            <a:r>
              <a:rPr lang="ja-JP" altLang="en-US" b="1" dirty="0">
                <a:latin typeface="メイリオ" panose="020B0604030504040204" pitchFamily="50" charset="-128"/>
                <a:ea typeface="メイリオ" panose="020B0604030504040204" pitchFamily="50" charset="-128"/>
              </a:rPr>
              <a:t>夜</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えさを食べにでてくるアナゴをさそいこむ漁法。</a:t>
            </a:r>
          </a:p>
        </p:txBody>
      </p:sp>
      <p:sp>
        <p:nvSpPr>
          <p:cNvPr id="7" name="正方形/長方形 6">
            <a:extLst>
              <a:ext uri="{FF2B5EF4-FFF2-40B4-BE49-F238E27FC236}">
                <a16:creationId xmlns:a16="http://schemas.microsoft.com/office/drawing/2014/main" id="{3B3BDAFB-6FFB-4C3F-BB57-01C0714C73C9}"/>
              </a:ext>
            </a:extLst>
          </p:cNvPr>
          <p:cNvSpPr/>
          <p:nvPr/>
        </p:nvSpPr>
        <p:spPr>
          <a:xfrm>
            <a:off x="1478851" y="5807344"/>
            <a:ext cx="6418676" cy="62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とれる魚</a:t>
            </a:r>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hlinkClick r:id="rId4" action="ppaction://hlinksldjump"/>
              </a:rPr>
              <a:t>マアナゴ</a:t>
            </a:r>
            <a:endParaRPr lang="ja-JP" altLang="en-US" sz="1600" kern="100" dirty="0">
              <a:solidFill>
                <a:srgbClr val="000000"/>
              </a:solidFill>
              <a:ea typeface="メイリオ" panose="020B0604030504040204" pitchFamily="50" charset="-128"/>
              <a:cs typeface="Times New Roman" panose="02020603050405020304" pitchFamily="18" charset="0"/>
            </a:endParaRPr>
          </a:p>
          <a:p>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漁の時期</a:t>
            </a:r>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一年中</a:t>
            </a:r>
          </a:p>
        </p:txBody>
      </p:sp>
      <p:sp>
        <p:nvSpPr>
          <p:cNvPr id="8" name="タイトル 1">
            <a:extLst>
              <a:ext uri="{FF2B5EF4-FFF2-40B4-BE49-F238E27FC236}">
                <a16:creationId xmlns:a16="http://schemas.microsoft.com/office/drawing/2014/main" id="{4887F794-FD72-4ADE-AF98-1171445CE321}"/>
              </a:ext>
            </a:extLst>
          </p:cNvPr>
          <p:cNvSpPr txBox="1">
            <a:spLocks/>
          </p:cNvSpPr>
          <p:nvPr/>
        </p:nvSpPr>
        <p:spPr>
          <a:xfrm>
            <a:off x="0" y="1028888"/>
            <a:ext cx="9144000" cy="64928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2000"/>
              </a:lnSpc>
            </a:pPr>
            <a:r>
              <a:rPr lang="ja-JP" altLang="en-US" sz="2400" b="1" dirty="0">
                <a:latin typeface="メイリオ" panose="020B0604030504040204" pitchFamily="50" charset="-128"/>
                <a:ea typeface="メイリオ" panose="020B0604030504040204" pitchFamily="50" charset="-128"/>
              </a:rPr>
              <a:t>あなご籠漁業</a:t>
            </a:r>
            <a:endParaRPr lang="ja-JP" altLang="en-US" sz="1600" b="1" dirty="0">
              <a:latin typeface="メイリオ" panose="020B0604030504040204" pitchFamily="50" charset="-128"/>
              <a:ea typeface="メイリオ" panose="020B0604030504040204" pitchFamily="50" charset="-128"/>
            </a:endParaRPr>
          </a:p>
        </p:txBody>
      </p:sp>
      <p:sp>
        <p:nvSpPr>
          <p:cNvPr id="9" name="タイトル 1">
            <a:extLst>
              <a:ext uri="{FF2B5EF4-FFF2-40B4-BE49-F238E27FC236}">
                <a16:creationId xmlns:a16="http://schemas.microsoft.com/office/drawing/2014/main" id="{6EB30E7B-3BE3-4777-88EB-68BAB5576F68}"/>
              </a:ext>
            </a:extLst>
          </p:cNvPr>
          <p:cNvSpPr>
            <a:spLocks noGrp="1"/>
          </p:cNvSpPr>
          <p:nvPr>
            <p:ph type="title"/>
          </p:nvPr>
        </p:nvSpPr>
        <p:spPr>
          <a:xfrm>
            <a:off x="3056548" y="346523"/>
            <a:ext cx="4883971" cy="420049"/>
          </a:xfrm>
        </p:spPr>
        <p:txBody>
          <a:bodyPr anchor="t">
            <a:noAutofit/>
          </a:bodyPr>
          <a:lstStyle/>
          <a:p>
            <a:pPr>
              <a:lnSpc>
                <a:spcPts val="2000"/>
              </a:lnSpc>
            </a:pPr>
            <a:r>
              <a:rPr lang="ja-JP" altLang="en-US" sz="1800" b="1" dirty="0">
                <a:latin typeface="メイリオ" panose="020B0604030504040204" pitchFamily="50" charset="-128"/>
                <a:ea typeface="メイリオ" panose="020B0604030504040204" pitchFamily="50" charset="-128"/>
              </a:rPr>
              <a:t>あなご籠漁業</a:t>
            </a:r>
            <a:endParaRPr lang="ja-JP" altLang="en-US" sz="1200" b="1"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216AF308-1EB6-428A-91F6-91C2FD0480BE}"/>
              </a:ext>
            </a:extLst>
          </p:cNvPr>
          <p:cNvSpPr txBox="1"/>
          <p:nvPr/>
        </p:nvSpPr>
        <p:spPr>
          <a:xfrm>
            <a:off x="4471416" y="785718"/>
            <a:ext cx="566928"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かご</a:t>
            </a:r>
          </a:p>
        </p:txBody>
      </p:sp>
    </p:spTree>
    <p:extLst>
      <p:ext uri="{BB962C8B-B14F-4D97-AF65-F5344CB8AC3E}">
        <p14:creationId xmlns:p14="http://schemas.microsoft.com/office/powerpoint/2010/main" val="782981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245F013-A684-4260-A99E-16C433B3EA1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79" y="0"/>
            <a:ext cx="9138240" cy="6857999"/>
          </a:xfrm>
          <a:prstGeom prst="rect">
            <a:avLst/>
          </a:prstGeom>
        </p:spPr>
      </p:pic>
      <p:sp>
        <p:nvSpPr>
          <p:cNvPr id="4" name="タイトル 1">
            <a:extLst>
              <a:ext uri="{FF2B5EF4-FFF2-40B4-BE49-F238E27FC236}">
                <a16:creationId xmlns:a16="http://schemas.microsoft.com/office/drawing/2014/main" id="{CA4241AD-C492-4513-B7F3-2FF5462082D2}"/>
              </a:ext>
            </a:extLst>
          </p:cNvPr>
          <p:cNvSpPr txBox="1">
            <a:spLocks/>
          </p:cNvSpPr>
          <p:nvPr/>
        </p:nvSpPr>
        <p:spPr>
          <a:xfrm>
            <a:off x="3085123" y="73736"/>
            <a:ext cx="4883971" cy="3483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400" b="1" dirty="0">
                <a:latin typeface="メイリオ" panose="020B0604030504040204" pitchFamily="50" charset="-128"/>
                <a:ea typeface="メイリオ" panose="020B0604030504040204" pitchFamily="50" charset="-128"/>
              </a:rPr>
              <a:t>大阪湾のいろいろな漁法</a:t>
            </a:r>
            <a:endParaRPr lang="ja-JP" altLang="en-US" sz="1800" b="1"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6D54478D-E087-4C5C-9AB9-E1B6077E8CD5}"/>
              </a:ext>
            </a:extLst>
          </p:cNvPr>
          <p:cNvSpPr txBox="1"/>
          <p:nvPr/>
        </p:nvSpPr>
        <p:spPr>
          <a:xfrm>
            <a:off x="1478845" y="4482565"/>
            <a:ext cx="6150680" cy="1219565"/>
          </a:xfrm>
          <a:prstGeom prst="rect">
            <a:avLst/>
          </a:prstGeom>
          <a:noFill/>
        </p:spPr>
        <p:txBody>
          <a:bodyPr wrap="square" rtlCol="0">
            <a:spAutoFit/>
          </a:bodyPr>
          <a:lstStyle/>
          <a:p>
            <a:pPr>
              <a:lnSpc>
                <a:spcPts val="3000"/>
              </a:lnSpc>
            </a:pPr>
            <a:r>
              <a:rPr lang="ja-JP" altLang="en-US" b="1" dirty="0">
                <a:latin typeface="メイリオ" panose="020B0604030504040204" pitchFamily="50" charset="-128"/>
                <a:ea typeface="メイリオ" panose="020B0604030504040204" pitchFamily="50" charset="-128"/>
              </a:rPr>
              <a:t>素焼きやプラスチック製のつぼを海の底に沈めて</a:t>
            </a:r>
          </a:p>
          <a:p>
            <a:pPr>
              <a:lnSpc>
                <a:spcPts val="3000"/>
              </a:lnSpc>
            </a:pPr>
            <a:r>
              <a:rPr lang="ja-JP" altLang="en-US" b="1" dirty="0">
                <a:latin typeface="メイリオ" panose="020B0604030504040204" pitchFamily="50" charset="-128"/>
                <a:ea typeface="メイリオ" panose="020B0604030504040204" pitchFamily="50" charset="-128"/>
              </a:rPr>
              <a:t>数日後にひきあげます。海底の岩の割れ目や穴に</a:t>
            </a:r>
          </a:p>
          <a:p>
            <a:pPr>
              <a:lnSpc>
                <a:spcPts val="3000"/>
              </a:lnSpc>
            </a:pPr>
            <a:r>
              <a:rPr lang="ja-JP" altLang="en-US" b="1" dirty="0">
                <a:latin typeface="メイリオ" panose="020B0604030504040204" pitchFamily="50" charset="-128"/>
                <a:ea typeface="メイリオ" panose="020B0604030504040204" pitchFamily="50" charset="-128"/>
              </a:rPr>
              <a:t>かくれてくらすタコの習性を利用した漁法。</a:t>
            </a:r>
          </a:p>
        </p:txBody>
      </p:sp>
      <p:sp>
        <p:nvSpPr>
          <p:cNvPr id="7" name="正方形/長方形 6">
            <a:extLst>
              <a:ext uri="{FF2B5EF4-FFF2-40B4-BE49-F238E27FC236}">
                <a16:creationId xmlns:a16="http://schemas.microsoft.com/office/drawing/2014/main" id="{675EA1B6-5A69-43FF-AC29-CE01A0681E0B}"/>
              </a:ext>
            </a:extLst>
          </p:cNvPr>
          <p:cNvSpPr/>
          <p:nvPr/>
        </p:nvSpPr>
        <p:spPr>
          <a:xfrm>
            <a:off x="1478851" y="5807344"/>
            <a:ext cx="6418676" cy="62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とれる魚</a:t>
            </a:r>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hlinkClick r:id="rId4" action="ppaction://hlinksldjump"/>
              </a:rPr>
              <a:t>マダコ</a:t>
            </a:r>
            <a:endParaRPr lang="ja-JP" altLang="en-US" sz="1600" kern="100" dirty="0">
              <a:solidFill>
                <a:srgbClr val="000000"/>
              </a:solidFill>
              <a:ea typeface="メイリオ" panose="020B0604030504040204" pitchFamily="50" charset="-128"/>
              <a:cs typeface="Times New Roman" panose="02020603050405020304" pitchFamily="18" charset="0"/>
            </a:endParaRPr>
          </a:p>
          <a:p>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漁の時期</a:t>
            </a:r>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秋から春（</a:t>
            </a:r>
            <a:r>
              <a:rPr lang="en-US" altLang="ja-JP" sz="1600" kern="100" dirty="0">
                <a:solidFill>
                  <a:srgbClr val="000000"/>
                </a:solidFill>
                <a:ea typeface="メイリオ" panose="020B0604030504040204" pitchFamily="50" charset="-128"/>
                <a:cs typeface="Times New Roman" panose="02020603050405020304" pitchFamily="18" charset="0"/>
              </a:rPr>
              <a:t>10</a:t>
            </a:r>
            <a:r>
              <a:rPr lang="ja-JP" altLang="en-US" sz="1600" kern="100" dirty="0">
                <a:solidFill>
                  <a:srgbClr val="000000"/>
                </a:solidFill>
                <a:ea typeface="メイリオ" panose="020B0604030504040204" pitchFamily="50" charset="-128"/>
                <a:cs typeface="Times New Roman" panose="02020603050405020304" pitchFamily="18" charset="0"/>
              </a:rPr>
              <a:t>月～</a:t>
            </a:r>
            <a:r>
              <a:rPr lang="en-US" altLang="ja-JP" sz="1600" kern="100" dirty="0">
                <a:solidFill>
                  <a:srgbClr val="000000"/>
                </a:solidFill>
                <a:ea typeface="メイリオ" panose="020B0604030504040204" pitchFamily="50" charset="-128"/>
                <a:cs typeface="Times New Roman" panose="02020603050405020304" pitchFamily="18" charset="0"/>
              </a:rPr>
              <a:t>4</a:t>
            </a:r>
            <a:r>
              <a:rPr lang="ja-JP" altLang="en-US" sz="1600" kern="100" dirty="0">
                <a:solidFill>
                  <a:srgbClr val="000000"/>
                </a:solidFill>
                <a:ea typeface="メイリオ" panose="020B0604030504040204" pitchFamily="50" charset="-128"/>
                <a:cs typeface="Times New Roman" panose="02020603050405020304" pitchFamily="18" charset="0"/>
              </a:rPr>
              <a:t>月ごろ）</a:t>
            </a:r>
          </a:p>
        </p:txBody>
      </p:sp>
      <p:sp>
        <p:nvSpPr>
          <p:cNvPr id="8" name="タイトル 1">
            <a:extLst>
              <a:ext uri="{FF2B5EF4-FFF2-40B4-BE49-F238E27FC236}">
                <a16:creationId xmlns:a16="http://schemas.microsoft.com/office/drawing/2014/main" id="{53950B44-A0E6-481D-8354-D37AF9E52859}"/>
              </a:ext>
            </a:extLst>
          </p:cNvPr>
          <p:cNvSpPr txBox="1">
            <a:spLocks/>
          </p:cNvSpPr>
          <p:nvPr/>
        </p:nvSpPr>
        <p:spPr>
          <a:xfrm>
            <a:off x="0" y="1028888"/>
            <a:ext cx="9144000" cy="64928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2000"/>
              </a:lnSpc>
            </a:pPr>
            <a:r>
              <a:rPr lang="ja-JP" altLang="en-US" sz="2400" b="1" dirty="0">
                <a:latin typeface="メイリオ" panose="020B0604030504040204" pitchFamily="50" charset="-128"/>
                <a:ea typeface="メイリオ" panose="020B0604030504040204" pitchFamily="50" charset="-128"/>
              </a:rPr>
              <a:t>たこつぼ漁業</a:t>
            </a:r>
            <a:endParaRPr lang="ja-JP" altLang="en-US" sz="1600" b="1" dirty="0">
              <a:latin typeface="メイリオ" panose="020B0604030504040204" pitchFamily="50" charset="-128"/>
              <a:ea typeface="メイリオ" panose="020B0604030504040204" pitchFamily="50" charset="-128"/>
            </a:endParaRPr>
          </a:p>
        </p:txBody>
      </p:sp>
      <p:sp>
        <p:nvSpPr>
          <p:cNvPr id="9" name="タイトル 1">
            <a:extLst>
              <a:ext uri="{FF2B5EF4-FFF2-40B4-BE49-F238E27FC236}">
                <a16:creationId xmlns:a16="http://schemas.microsoft.com/office/drawing/2014/main" id="{465359F4-C84A-47AB-90A2-A93EE0B4632D}"/>
              </a:ext>
            </a:extLst>
          </p:cNvPr>
          <p:cNvSpPr>
            <a:spLocks noGrp="1"/>
          </p:cNvSpPr>
          <p:nvPr>
            <p:ph type="title"/>
          </p:nvPr>
        </p:nvSpPr>
        <p:spPr>
          <a:xfrm>
            <a:off x="3056548" y="346523"/>
            <a:ext cx="4883971" cy="420049"/>
          </a:xfrm>
        </p:spPr>
        <p:txBody>
          <a:bodyPr anchor="t">
            <a:noAutofit/>
          </a:bodyPr>
          <a:lstStyle/>
          <a:p>
            <a:pPr>
              <a:lnSpc>
                <a:spcPts val="2000"/>
              </a:lnSpc>
            </a:pPr>
            <a:r>
              <a:rPr lang="ja-JP" altLang="en-US" sz="1800" b="1" dirty="0">
                <a:latin typeface="メイリオ" panose="020B0604030504040204" pitchFamily="50" charset="-128"/>
                <a:ea typeface="メイリオ" panose="020B0604030504040204" pitchFamily="50" charset="-128"/>
              </a:rPr>
              <a:t>たこつぼ漁業</a:t>
            </a:r>
            <a:endParaRPr lang="ja-JP" altLang="en-US" sz="1200" b="1"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1A410068-0C6D-4FD6-A8DA-8000083A8FE9}"/>
              </a:ext>
            </a:extLst>
          </p:cNvPr>
          <p:cNvSpPr txBox="1"/>
          <p:nvPr/>
        </p:nvSpPr>
        <p:spPr>
          <a:xfrm>
            <a:off x="1531836" y="4441639"/>
            <a:ext cx="559777"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す　や</a:t>
            </a:r>
          </a:p>
        </p:txBody>
      </p:sp>
      <p:sp>
        <p:nvSpPr>
          <p:cNvPr id="12" name="テキスト ボックス 11">
            <a:extLst>
              <a:ext uri="{FF2B5EF4-FFF2-40B4-BE49-F238E27FC236}">
                <a16:creationId xmlns:a16="http://schemas.microsoft.com/office/drawing/2014/main" id="{B98AE32D-BA26-495F-BC4E-E1014D4A68C3}"/>
              </a:ext>
            </a:extLst>
          </p:cNvPr>
          <p:cNvSpPr txBox="1"/>
          <p:nvPr/>
        </p:nvSpPr>
        <p:spPr>
          <a:xfrm>
            <a:off x="5806008" y="4424897"/>
            <a:ext cx="559777"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しず</a:t>
            </a:r>
          </a:p>
        </p:txBody>
      </p:sp>
      <p:sp>
        <p:nvSpPr>
          <p:cNvPr id="13" name="テキスト ボックス 12">
            <a:extLst>
              <a:ext uri="{FF2B5EF4-FFF2-40B4-BE49-F238E27FC236}">
                <a16:creationId xmlns:a16="http://schemas.microsoft.com/office/drawing/2014/main" id="{8E3184A1-3B4D-4A18-A0AA-1B021978BBAF}"/>
              </a:ext>
            </a:extLst>
          </p:cNvPr>
          <p:cNvSpPr txBox="1"/>
          <p:nvPr/>
        </p:nvSpPr>
        <p:spPr>
          <a:xfrm>
            <a:off x="5172103" y="4822209"/>
            <a:ext cx="559777"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わ</a:t>
            </a:r>
          </a:p>
        </p:txBody>
      </p:sp>
      <p:sp>
        <p:nvSpPr>
          <p:cNvPr id="15" name="テキスト ボックス 14">
            <a:extLst>
              <a:ext uri="{FF2B5EF4-FFF2-40B4-BE49-F238E27FC236}">
                <a16:creationId xmlns:a16="http://schemas.microsoft.com/office/drawing/2014/main" id="{71F554BA-693F-4720-B084-DFDC25D6FDFA}"/>
              </a:ext>
            </a:extLst>
          </p:cNvPr>
          <p:cNvSpPr txBox="1"/>
          <p:nvPr/>
        </p:nvSpPr>
        <p:spPr>
          <a:xfrm>
            <a:off x="6041664" y="4822209"/>
            <a:ext cx="559777"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あな</a:t>
            </a:r>
          </a:p>
        </p:txBody>
      </p:sp>
      <p:sp>
        <p:nvSpPr>
          <p:cNvPr id="16" name="テキスト ボックス 15">
            <a:extLst>
              <a:ext uri="{FF2B5EF4-FFF2-40B4-BE49-F238E27FC236}">
                <a16:creationId xmlns:a16="http://schemas.microsoft.com/office/drawing/2014/main" id="{2CD9A9D4-5AAF-4579-A333-75C6DD07A092}"/>
              </a:ext>
            </a:extLst>
          </p:cNvPr>
          <p:cNvSpPr txBox="1"/>
          <p:nvPr/>
        </p:nvSpPr>
        <p:spPr>
          <a:xfrm>
            <a:off x="3696490" y="5208496"/>
            <a:ext cx="815163"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しゅうせい</a:t>
            </a:r>
          </a:p>
        </p:txBody>
      </p:sp>
      <p:sp>
        <p:nvSpPr>
          <p:cNvPr id="14" name="テキスト ボックス 13">
            <a:extLst>
              <a:ext uri="{FF2B5EF4-FFF2-40B4-BE49-F238E27FC236}">
                <a16:creationId xmlns:a16="http://schemas.microsoft.com/office/drawing/2014/main" id="{B58DC3BE-D21C-478D-8E86-CDD47C131A83}"/>
              </a:ext>
            </a:extLst>
          </p:cNvPr>
          <p:cNvSpPr txBox="1"/>
          <p:nvPr/>
        </p:nvSpPr>
        <p:spPr>
          <a:xfrm>
            <a:off x="3752317" y="4435852"/>
            <a:ext cx="559777"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せい</a:t>
            </a:r>
          </a:p>
        </p:txBody>
      </p:sp>
    </p:spTree>
    <p:extLst>
      <p:ext uri="{BB962C8B-B14F-4D97-AF65-F5344CB8AC3E}">
        <p14:creationId xmlns:p14="http://schemas.microsoft.com/office/powerpoint/2010/main" val="3978255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607E6A88-D2B0-45FD-98A7-1031C7EECDE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5" y="-33894"/>
            <a:ext cx="9183404" cy="6891893"/>
          </a:xfrm>
          <a:prstGeom prst="rect">
            <a:avLst/>
          </a:prstGeom>
        </p:spPr>
      </p:pic>
      <p:sp>
        <p:nvSpPr>
          <p:cNvPr id="15" name="吹き出し: 角を丸めた四角形 14">
            <a:extLst>
              <a:ext uri="{FF2B5EF4-FFF2-40B4-BE49-F238E27FC236}">
                <a16:creationId xmlns:a16="http://schemas.microsoft.com/office/drawing/2014/main" id="{67ED2923-0843-4DCB-89E2-04C813C836A4}"/>
              </a:ext>
            </a:extLst>
          </p:cNvPr>
          <p:cNvSpPr/>
          <p:nvPr/>
        </p:nvSpPr>
        <p:spPr>
          <a:xfrm>
            <a:off x="3950460" y="2783056"/>
            <a:ext cx="3885755" cy="3557769"/>
          </a:xfrm>
          <a:custGeom>
            <a:avLst/>
            <a:gdLst>
              <a:gd name="connsiteX0" fmla="*/ 0 w 3511010"/>
              <a:gd name="connsiteY0" fmla="*/ 585180 h 3649501"/>
              <a:gd name="connsiteX1" fmla="*/ 585180 w 3511010"/>
              <a:gd name="connsiteY1" fmla="*/ 0 h 3649501"/>
              <a:gd name="connsiteX2" fmla="*/ 585168 w 3511010"/>
              <a:gd name="connsiteY2" fmla="*/ 0 h 3649501"/>
              <a:gd name="connsiteX3" fmla="*/ 585168 w 3511010"/>
              <a:gd name="connsiteY3" fmla="*/ 0 h 3649501"/>
              <a:gd name="connsiteX4" fmla="*/ 1462921 w 3511010"/>
              <a:gd name="connsiteY4" fmla="*/ 0 h 3649501"/>
              <a:gd name="connsiteX5" fmla="*/ 2925830 w 3511010"/>
              <a:gd name="connsiteY5" fmla="*/ 0 h 3649501"/>
              <a:gd name="connsiteX6" fmla="*/ 3511010 w 3511010"/>
              <a:gd name="connsiteY6" fmla="*/ 585180 h 3649501"/>
              <a:gd name="connsiteX7" fmla="*/ 3511010 w 3511010"/>
              <a:gd name="connsiteY7" fmla="*/ 2128876 h 3649501"/>
              <a:gd name="connsiteX8" fmla="*/ 3511010 w 3511010"/>
              <a:gd name="connsiteY8" fmla="*/ 2128876 h 3649501"/>
              <a:gd name="connsiteX9" fmla="*/ 3511010 w 3511010"/>
              <a:gd name="connsiteY9" fmla="*/ 3041251 h 3649501"/>
              <a:gd name="connsiteX10" fmla="*/ 3511010 w 3511010"/>
              <a:gd name="connsiteY10" fmla="*/ 3064321 h 3649501"/>
              <a:gd name="connsiteX11" fmla="*/ 2925830 w 3511010"/>
              <a:gd name="connsiteY11" fmla="*/ 3649501 h 3649501"/>
              <a:gd name="connsiteX12" fmla="*/ 1462921 w 3511010"/>
              <a:gd name="connsiteY12" fmla="*/ 3649501 h 3649501"/>
              <a:gd name="connsiteX13" fmla="*/ 585168 w 3511010"/>
              <a:gd name="connsiteY13" fmla="*/ 3649501 h 3649501"/>
              <a:gd name="connsiteX14" fmla="*/ 585168 w 3511010"/>
              <a:gd name="connsiteY14" fmla="*/ 3649501 h 3649501"/>
              <a:gd name="connsiteX15" fmla="*/ 585180 w 3511010"/>
              <a:gd name="connsiteY15" fmla="*/ 3649501 h 3649501"/>
              <a:gd name="connsiteX16" fmla="*/ 0 w 3511010"/>
              <a:gd name="connsiteY16" fmla="*/ 3064321 h 3649501"/>
              <a:gd name="connsiteX17" fmla="*/ 0 w 3511010"/>
              <a:gd name="connsiteY17" fmla="*/ 3041251 h 3649501"/>
              <a:gd name="connsiteX18" fmla="*/ -365601 w 3511010"/>
              <a:gd name="connsiteY18" fmla="*/ 2916353 h 3649501"/>
              <a:gd name="connsiteX19" fmla="*/ 0 w 3511010"/>
              <a:gd name="connsiteY19" fmla="*/ 2128876 h 3649501"/>
              <a:gd name="connsiteX20" fmla="*/ 0 w 3511010"/>
              <a:gd name="connsiteY20" fmla="*/ 585180 h 3649501"/>
              <a:gd name="connsiteX0" fmla="*/ 365601 w 3876611"/>
              <a:gd name="connsiteY0" fmla="*/ 374868 h 3649501"/>
              <a:gd name="connsiteX1" fmla="*/ 950781 w 3876611"/>
              <a:gd name="connsiteY1" fmla="*/ 0 h 3649501"/>
              <a:gd name="connsiteX2" fmla="*/ 950769 w 3876611"/>
              <a:gd name="connsiteY2" fmla="*/ 0 h 3649501"/>
              <a:gd name="connsiteX3" fmla="*/ 950769 w 3876611"/>
              <a:gd name="connsiteY3" fmla="*/ 0 h 3649501"/>
              <a:gd name="connsiteX4" fmla="*/ 1828522 w 3876611"/>
              <a:gd name="connsiteY4" fmla="*/ 0 h 3649501"/>
              <a:gd name="connsiteX5" fmla="*/ 3291431 w 3876611"/>
              <a:gd name="connsiteY5" fmla="*/ 0 h 3649501"/>
              <a:gd name="connsiteX6" fmla="*/ 3876611 w 3876611"/>
              <a:gd name="connsiteY6" fmla="*/ 585180 h 3649501"/>
              <a:gd name="connsiteX7" fmla="*/ 3876611 w 3876611"/>
              <a:gd name="connsiteY7" fmla="*/ 2128876 h 3649501"/>
              <a:gd name="connsiteX8" fmla="*/ 3876611 w 3876611"/>
              <a:gd name="connsiteY8" fmla="*/ 2128876 h 3649501"/>
              <a:gd name="connsiteX9" fmla="*/ 3876611 w 3876611"/>
              <a:gd name="connsiteY9" fmla="*/ 3041251 h 3649501"/>
              <a:gd name="connsiteX10" fmla="*/ 3876611 w 3876611"/>
              <a:gd name="connsiteY10" fmla="*/ 3064321 h 3649501"/>
              <a:gd name="connsiteX11" fmla="*/ 3291431 w 3876611"/>
              <a:gd name="connsiteY11" fmla="*/ 3649501 h 3649501"/>
              <a:gd name="connsiteX12" fmla="*/ 1828522 w 3876611"/>
              <a:gd name="connsiteY12" fmla="*/ 3649501 h 3649501"/>
              <a:gd name="connsiteX13" fmla="*/ 950769 w 3876611"/>
              <a:gd name="connsiteY13" fmla="*/ 3649501 h 3649501"/>
              <a:gd name="connsiteX14" fmla="*/ 950769 w 3876611"/>
              <a:gd name="connsiteY14" fmla="*/ 3649501 h 3649501"/>
              <a:gd name="connsiteX15" fmla="*/ 950781 w 3876611"/>
              <a:gd name="connsiteY15" fmla="*/ 3649501 h 3649501"/>
              <a:gd name="connsiteX16" fmla="*/ 365601 w 3876611"/>
              <a:gd name="connsiteY16" fmla="*/ 3064321 h 3649501"/>
              <a:gd name="connsiteX17" fmla="*/ 365601 w 3876611"/>
              <a:gd name="connsiteY17" fmla="*/ 3041251 h 3649501"/>
              <a:gd name="connsiteX18" fmla="*/ 0 w 3876611"/>
              <a:gd name="connsiteY18" fmla="*/ 2916353 h 3649501"/>
              <a:gd name="connsiteX19" fmla="*/ 365601 w 3876611"/>
              <a:gd name="connsiteY19" fmla="*/ 2128876 h 3649501"/>
              <a:gd name="connsiteX20" fmla="*/ 365601 w 3876611"/>
              <a:gd name="connsiteY20" fmla="*/ 374868 h 3649501"/>
              <a:gd name="connsiteX0" fmla="*/ 365601 w 3885755"/>
              <a:gd name="connsiteY0" fmla="*/ 374868 h 3649501"/>
              <a:gd name="connsiteX1" fmla="*/ 950781 w 3885755"/>
              <a:gd name="connsiteY1" fmla="*/ 0 h 3649501"/>
              <a:gd name="connsiteX2" fmla="*/ 950769 w 3885755"/>
              <a:gd name="connsiteY2" fmla="*/ 0 h 3649501"/>
              <a:gd name="connsiteX3" fmla="*/ 950769 w 3885755"/>
              <a:gd name="connsiteY3" fmla="*/ 0 h 3649501"/>
              <a:gd name="connsiteX4" fmla="*/ 1828522 w 3885755"/>
              <a:gd name="connsiteY4" fmla="*/ 0 h 3649501"/>
              <a:gd name="connsiteX5" fmla="*/ 3291431 w 3885755"/>
              <a:gd name="connsiteY5" fmla="*/ 0 h 3649501"/>
              <a:gd name="connsiteX6" fmla="*/ 3885755 w 3885755"/>
              <a:gd name="connsiteY6" fmla="*/ 393156 h 3649501"/>
              <a:gd name="connsiteX7" fmla="*/ 3876611 w 3885755"/>
              <a:gd name="connsiteY7" fmla="*/ 2128876 h 3649501"/>
              <a:gd name="connsiteX8" fmla="*/ 3876611 w 3885755"/>
              <a:gd name="connsiteY8" fmla="*/ 2128876 h 3649501"/>
              <a:gd name="connsiteX9" fmla="*/ 3876611 w 3885755"/>
              <a:gd name="connsiteY9" fmla="*/ 3041251 h 3649501"/>
              <a:gd name="connsiteX10" fmla="*/ 3876611 w 3885755"/>
              <a:gd name="connsiteY10" fmla="*/ 3064321 h 3649501"/>
              <a:gd name="connsiteX11" fmla="*/ 3291431 w 3885755"/>
              <a:gd name="connsiteY11" fmla="*/ 3649501 h 3649501"/>
              <a:gd name="connsiteX12" fmla="*/ 1828522 w 3885755"/>
              <a:gd name="connsiteY12" fmla="*/ 3649501 h 3649501"/>
              <a:gd name="connsiteX13" fmla="*/ 950769 w 3885755"/>
              <a:gd name="connsiteY13" fmla="*/ 3649501 h 3649501"/>
              <a:gd name="connsiteX14" fmla="*/ 950769 w 3885755"/>
              <a:gd name="connsiteY14" fmla="*/ 3649501 h 3649501"/>
              <a:gd name="connsiteX15" fmla="*/ 950781 w 3885755"/>
              <a:gd name="connsiteY15" fmla="*/ 3649501 h 3649501"/>
              <a:gd name="connsiteX16" fmla="*/ 365601 w 3885755"/>
              <a:gd name="connsiteY16" fmla="*/ 3064321 h 3649501"/>
              <a:gd name="connsiteX17" fmla="*/ 365601 w 3885755"/>
              <a:gd name="connsiteY17" fmla="*/ 3041251 h 3649501"/>
              <a:gd name="connsiteX18" fmla="*/ 0 w 3885755"/>
              <a:gd name="connsiteY18" fmla="*/ 2916353 h 3649501"/>
              <a:gd name="connsiteX19" fmla="*/ 365601 w 3885755"/>
              <a:gd name="connsiteY19" fmla="*/ 2128876 h 3649501"/>
              <a:gd name="connsiteX20" fmla="*/ 365601 w 3885755"/>
              <a:gd name="connsiteY20" fmla="*/ 374868 h 3649501"/>
              <a:gd name="connsiteX0" fmla="*/ 365601 w 3885755"/>
              <a:gd name="connsiteY0" fmla="*/ 374868 h 3649501"/>
              <a:gd name="connsiteX1" fmla="*/ 950781 w 3885755"/>
              <a:gd name="connsiteY1" fmla="*/ 0 h 3649501"/>
              <a:gd name="connsiteX2" fmla="*/ 950769 w 3885755"/>
              <a:gd name="connsiteY2" fmla="*/ 0 h 3649501"/>
              <a:gd name="connsiteX3" fmla="*/ 950769 w 3885755"/>
              <a:gd name="connsiteY3" fmla="*/ 0 h 3649501"/>
              <a:gd name="connsiteX4" fmla="*/ 1828522 w 3885755"/>
              <a:gd name="connsiteY4" fmla="*/ 0 h 3649501"/>
              <a:gd name="connsiteX5" fmla="*/ 3291431 w 3885755"/>
              <a:gd name="connsiteY5" fmla="*/ 0 h 3649501"/>
              <a:gd name="connsiteX6" fmla="*/ 3885755 w 3885755"/>
              <a:gd name="connsiteY6" fmla="*/ 393156 h 3649501"/>
              <a:gd name="connsiteX7" fmla="*/ 3876611 w 3885755"/>
              <a:gd name="connsiteY7" fmla="*/ 2128876 h 3649501"/>
              <a:gd name="connsiteX8" fmla="*/ 3876611 w 3885755"/>
              <a:gd name="connsiteY8" fmla="*/ 2128876 h 3649501"/>
              <a:gd name="connsiteX9" fmla="*/ 3876611 w 3885755"/>
              <a:gd name="connsiteY9" fmla="*/ 3041251 h 3649501"/>
              <a:gd name="connsiteX10" fmla="*/ 3876611 w 3885755"/>
              <a:gd name="connsiteY10" fmla="*/ 3064321 h 3649501"/>
              <a:gd name="connsiteX11" fmla="*/ 3291431 w 3885755"/>
              <a:gd name="connsiteY11" fmla="*/ 3649501 h 3649501"/>
              <a:gd name="connsiteX12" fmla="*/ 1828522 w 3885755"/>
              <a:gd name="connsiteY12" fmla="*/ 3649501 h 3649501"/>
              <a:gd name="connsiteX13" fmla="*/ 950769 w 3885755"/>
              <a:gd name="connsiteY13" fmla="*/ 3649501 h 3649501"/>
              <a:gd name="connsiteX14" fmla="*/ 950769 w 3885755"/>
              <a:gd name="connsiteY14" fmla="*/ 3649501 h 3649501"/>
              <a:gd name="connsiteX15" fmla="*/ 950781 w 3885755"/>
              <a:gd name="connsiteY15" fmla="*/ 3649501 h 3649501"/>
              <a:gd name="connsiteX16" fmla="*/ 365601 w 3885755"/>
              <a:gd name="connsiteY16" fmla="*/ 3064321 h 3649501"/>
              <a:gd name="connsiteX17" fmla="*/ 365601 w 3885755"/>
              <a:gd name="connsiteY17" fmla="*/ 3041251 h 3649501"/>
              <a:gd name="connsiteX18" fmla="*/ 0 w 3885755"/>
              <a:gd name="connsiteY18" fmla="*/ 2916353 h 3649501"/>
              <a:gd name="connsiteX19" fmla="*/ 374745 w 3885755"/>
              <a:gd name="connsiteY19" fmla="*/ 2366620 h 3649501"/>
              <a:gd name="connsiteX20" fmla="*/ 365601 w 3885755"/>
              <a:gd name="connsiteY20" fmla="*/ 374868 h 3649501"/>
              <a:gd name="connsiteX0" fmla="*/ 365601 w 3885755"/>
              <a:gd name="connsiteY0" fmla="*/ 374868 h 3649501"/>
              <a:gd name="connsiteX1" fmla="*/ 950781 w 3885755"/>
              <a:gd name="connsiteY1" fmla="*/ 0 h 3649501"/>
              <a:gd name="connsiteX2" fmla="*/ 950769 w 3885755"/>
              <a:gd name="connsiteY2" fmla="*/ 0 h 3649501"/>
              <a:gd name="connsiteX3" fmla="*/ 950769 w 3885755"/>
              <a:gd name="connsiteY3" fmla="*/ 0 h 3649501"/>
              <a:gd name="connsiteX4" fmla="*/ 1828522 w 3885755"/>
              <a:gd name="connsiteY4" fmla="*/ 0 h 3649501"/>
              <a:gd name="connsiteX5" fmla="*/ 3291431 w 3885755"/>
              <a:gd name="connsiteY5" fmla="*/ 0 h 3649501"/>
              <a:gd name="connsiteX6" fmla="*/ 3885755 w 3885755"/>
              <a:gd name="connsiteY6" fmla="*/ 393156 h 3649501"/>
              <a:gd name="connsiteX7" fmla="*/ 3876611 w 3885755"/>
              <a:gd name="connsiteY7" fmla="*/ 2128876 h 3649501"/>
              <a:gd name="connsiteX8" fmla="*/ 3876611 w 3885755"/>
              <a:gd name="connsiteY8" fmla="*/ 2128876 h 3649501"/>
              <a:gd name="connsiteX9" fmla="*/ 3876611 w 3885755"/>
              <a:gd name="connsiteY9" fmla="*/ 3041251 h 3649501"/>
              <a:gd name="connsiteX10" fmla="*/ 3876611 w 3885755"/>
              <a:gd name="connsiteY10" fmla="*/ 3064321 h 3649501"/>
              <a:gd name="connsiteX11" fmla="*/ 3291431 w 3885755"/>
              <a:gd name="connsiteY11" fmla="*/ 3649501 h 3649501"/>
              <a:gd name="connsiteX12" fmla="*/ 1828522 w 3885755"/>
              <a:gd name="connsiteY12" fmla="*/ 3649501 h 3649501"/>
              <a:gd name="connsiteX13" fmla="*/ 950769 w 3885755"/>
              <a:gd name="connsiteY13" fmla="*/ 3649501 h 3649501"/>
              <a:gd name="connsiteX14" fmla="*/ 950769 w 3885755"/>
              <a:gd name="connsiteY14" fmla="*/ 3649501 h 3649501"/>
              <a:gd name="connsiteX15" fmla="*/ 950781 w 3885755"/>
              <a:gd name="connsiteY15" fmla="*/ 3649501 h 3649501"/>
              <a:gd name="connsiteX16" fmla="*/ 365601 w 3885755"/>
              <a:gd name="connsiteY16" fmla="*/ 3064321 h 3649501"/>
              <a:gd name="connsiteX17" fmla="*/ 383889 w 3885755"/>
              <a:gd name="connsiteY17" fmla="*/ 2748643 h 3649501"/>
              <a:gd name="connsiteX18" fmla="*/ 0 w 3885755"/>
              <a:gd name="connsiteY18" fmla="*/ 2916353 h 3649501"/>
              <a:gd name="connsiteX19" fmla="*/ 374745 w 3885755"/>
              <a:gd name="connsiteY19" fmla="*/ 2366620 h 3649501"/>
              <a:gd name="connsiteX20" fmla="*/ 365601 w 3885755"/>
              <a:gd name="connsiteY20" fmla="*/ 374868 h 3649501"/>
              <a:gd name="connsiteX0" fmla="*/ 365601 w 3885755"/>
              <a:gd name="connsiteY0" fmla="*/ 374868 h 3649501"/>
              <a:gd name="connsiteX1" fmla="*/ 950781 w 3885755"/>
              <a:gd name="connsiteY1" fmla="*/ 0 h 3649501"/>
              <a:gd name="connsiteX2" fmla="*/ 950769 w 3885755"/>
              <a:gd name="connsiteY2" fmla="*/ 0 h 3649501"/>
              <a:gd name="connsiteX3" fmla="*/ 1161081 w 3885755"/>
              <a:gd name="connsiteY3" fmla="*/ 0 h 3649501"/>
              <a:gd name="connsiteX4" fmla="*/ 1828522 w 3885755"/>
              <a:gd name="connsiteY4" fmla="*/ 0 h 3649501"/>
              <a:gd name="connsiteX5" fmla="*/ 3291431 w 3885755"/>
              <a:gd name="connsiteY5" fmla="*/ 0 h 3649501"/>
              <a:gd name="connsiteX6" fmla="*/ 3885755 w 3885755"/>
              <a:gd name="connsiteY6" fmla="*/ 393156 h 3649501"/>
              <a:gd name="connsiteX7" fmla="*/ 3876611 w 3885755"/>
              <a:gd name="connsiteY7" fmla="*/ 2128876 h 3649501"/>
              <a:gd name="connsiteX8" fmla="*/ 3876611 w 3885755"/>
              <a:gd name="connsiteY8" fmla="*/ 2128876 h 3649501"/>
              <a:gd name="connsiteX9" fmla="*/ 3876611 w 3885755"/>
              <a:gd name="connsiteY9" fmla="*/ 3041251 h 3649501"/>
              <a:gd name="connsiteX10" fmla="*/ 3876611 w 3885755"/>
              <a:gd name="connsiteY10" fmla="*/ 3064321 h 3649501"/>
              <a:gd name="connsiteX11" fmla="*/ 3291431 w 3885755"/>
              <a:gd name="connsiteY11" fmla="*/ 3649501 h 3649501"/>
              <a:gd name="connsiteX12" fmla="*/ 1828522 w 3885755"/>
              <a:gd name="connsiteY12" fmla="*/ 3649501 h 3649501"/>
              <a:gd name="connsiteX13" fmla="*/ 950769 w 3885755"/>
              <a:gd name="connsiteY13" fmla="*/ 3649501 h 3649501"/>
              <a:gd name="connsiteX14" fmla="*/ 950769 w 3885755"/>
              <a:gd name="connsiteY14" fmla="*/ 3649501 h 3649501"/>
              <a:gd name="connsiteX15" fmla="*/ 950781 w 3885755"/>
              <a:gd name="connsiteY15" fmla="*/ 3649501 h 3649501"/>
              <a:gd name="connsiteX16" fmla="*/ 365601 w 3885755"/>
              <a:gd name="connsiteY16" fmla="*/ 3064321 h 3649501"/>
              <a:gd name="connsiteX17" fmla="*/ 383889 w 3885755"/>
              <a:gd name="connsiteY17" fmla="*/ 2748643 h 3649501"/>
              <a:gd name="connsiteX18" fmla="*/ 0 w 3885755"/>
              <a:gd name="connsiteY18" fmla="*/ 2916353 h 3649501"/>
              <a:gd name="connsiteX19" fmla="*/ 374745 w 3885755"/>
              <a:gd name="connsiteY19" fmla="*/ 2366620 h 3649501"/>
              <a:gd name="connsiteX20" fmla="*/ 365601 w 3885755"/>
              <a:gd name="connsiteY20" fmla="*/ 374868 h 3649501"/>
              <a:gd name="connsiteX0" fmla="*/ 365601 w 3885755"/>
              <a:gd name="connsiteY0" fmla="*/ 374868 h 3649501"/>
              <a:gd name="connsiteX1" fmla="*/ 950781 w 3885755"/>
              <a:gd name="connsiteY1" fmla="*/ 0 h 3649501"/>
              <a:gd name="connsiteX2" fmla="*/ 612441 w 3885755"/>
              <a:gd name="connsiteY2" fmla="*/ 0 h 3649501"/>
              <a:gd name="connsiteX3" fmla="*/ 1161081 w 3885755"/>
              <a:gd name="connsiteY3" fmla="*/ 0 h 3649501"/>
              <a:gd name="connsiteX4" fmla="*/ 1828522 w 3885755"/>
              <a:gd name="connsiteY4" fmla="*/ 0 h 3649501"/>
              <a:gd name="connsiteX5" fmla="*/ 3291431 w 3885755"/>
              <a:gd name="connsiteY5" fmla="*/ 0 h 3649501"/>
              <a:gd name="connsiteX6" fmla="*/ 3885755 w 3885755"/>
              <a:gd name="connsiteY6" fmla="*/ 393156 h 3649501"/>
              <a:gd name="connsiteX7" fmla="*/ 3876611 w 3885755"/>
              <a:gd name="connsiteY7" fmla="*/ 2128876 h 3649501"/>
              <a:gd name="connsiteX8" fmla="*/ 3876611 w 3885755"/>
              <a:gd name="connsiteY8" fmla="*/ 2128876 h 3649501"/>
              <a:gd name="connsiteX9" fmla="*/ 3876611 w 3885755"/>
              <a:gd name="connsiteY9" fmla="*/ 3041251 h 3649501"/>
              <a:gd name="connsiteX10" fmla="*/ 3876611 w 3885755"/>
              <a:gd name="connsiteY10" fmla="*/ 3064321 h 3649501"/>
              <a:gd name="connsiteX11" fmla="*/ 3291431 w 3885755"/>
              <a:gd name="connsiteY11" fmla="*/ 3649501 h 3649501"/>
              <a:gd name="connsiteX12" fmla="*/ 1828522 w 3885755"/>
              <a:gd name="connsiteY12" fmla="*/ 3649501 h 3649501"/>
              <a:gd name="connsiteX13" fmla="*/ 950769 w 3885755"/>
              <a:gd name="connsiteY13" fmla="*/ 3649501 h 3649501"/>
              <a:gd name="connsiteX14" fmla="*/ 950769 w 3885755"/>
              <a:gd name="connsiteY14" fmla="*/ 3649501 h 3649501"/>
              <a:gd name="connsiteX15" fmla="*/ 950781 w 3885755"/>
              <a:gd name="connsiteY15" fmla="*/ 3649501 h 3649501"/>
              <a:gd name="connsiteX16" fmla="*/ 365601 w 3885755"/>
              <a:gd name="connsiteY16" fmla="*/ 3064321 h 3649501"/>
              <a:gd name="connsiteX17" fmla="*/ 383889 w 3885755"/>
              <a:gd name="connsiteY17" fmla="*/ 2748643 h 3649501"/>
              <a:gd name="connsiteX18" fmla="*/ 0 w 3885755"/>
              <a:gd name="connsiteY18" fmla="*/ 2916353 h 3649501"/>
              <a:gd name="connsiteX19" fmla="*/ 374745 w 3885755"/>
              <a:gd name="connsiteY19" fmla="*/ 2366620 h 3649501"/>
              <a:gd name="connsiteX20" fmla="*/ 365601 w 3885755"/>
              <a:gd name="connsiteY20" fmla="*/ 374868 h 3649501"/>
              <a:gd name="connsiteX0" fmla="*/ 365601 w 3885755"/>
              <a:gd name="connsiteY0" fmla="*/ 374868 h 3658645"/>
              <a:gd name="connsiteX1" fmla="*/ 950781 w 3885755"/>
              <a:gd name="connsiteY1" fmla="*/ 0 h 3658645"/>
              <a:gd name="connsiteX2" fmla="*/ 612441 w 3885755"/>
              <a:gd name="connsiteY2" fmla="*/ 0 h 3658645"/>
              <a:gd name="connsiteX3" fmla="*/ 1161081 w 3885755"/>
              <a:gd name="connsiteY3" fmla="*/ 0 h 3658645"/>
              <a:gd name="connsiteX4" fmla="*/ 1828522 w 3885755"/>
              <a:gd name="connsiteY4" fmla="*/ 0 h 3658645"/>
              <a:gd name="connsiteX5" fmla="*/ 3291431 w 3885755"/>
              <a:gd name="connsiteY5" fmla="*/ 0 h 3658645"/>
              <a:gd name="connsiteX6" fmla="*/ 3885755 w 3885755"/>
              <a:gd name="connsiteY6" fmla="*/ 393156 h 3658645"/>
              <a:gd name="connsiteX7" fmla="*/ 3876611 w 3885755"/>
              <a:gd name="connsiteY7" fmla="*/ 2128876 h 3658645"/>
              <a:gd name="connsiteX8" fmla="*/ 3876611 w 3885755"/>
              <a:gd name="connsiteY8" fmla="*/ 2128876 h 3658645"/>
              <a:gd name="connsiteX9" fmla="*/ 3876611 w 3885755"/>
              <a:gd name="connsiteY9" fmla="*/ 3041251 h 3658645"/>
              <a:gd name="connsiteX10" fmla="*/ 3876611 w 3885755"/>
              <a:gd name="connsiteY10" fmla="*/ 3064321 h 3658645"/>
              <a:gd name="connsiteX11" fmla="*/ 3291431 w 3885755"/>
              <a:gd name="connsiteY11" fmla="*/ 3649501 h 3658645"/>
              <a:gd name="connsiteX12" fmla="*/ 1828522 w 3885755"/>
              <a:gd name="connsiteY12" fmla="*/ 3649501 h 3658645"/>
              <a:gd name="connsiteX13" fmla="*/ 950769 w 3885755"/>
              <a:gd name="connsiteY13" fmla="*/ 3649501 h 3658645"/>
              <a:gd name="connsiteX14" fmla="*/ 950769 w 3885755"/>
              <a:gd name="connsiteY14" fmla="*/ 3649501 h 3658645"/>
              <a:gd name="connsiteX15" fmla="*/ 777045 w 3885755"/>
              <a:gd name="connsiteY15" fmla="*/ 3658645 h 3658645"/>
              <a:gd name="connsiteX16" fmla="*/ 365601 w 3885755"/>
              <a:gd name="connsiteY16" fmla="*/ 3064321 h 3658645"/>
              <a:gd name="connsiteX17" fmla="*/ 383889 w 3885755"/>
              <a:gd name="connsiteY17" fmla="*/ 2748643 h 3658645"/>
              <a:gd name="connsiteX18" fmla="*/ 0 w 3885755"/>
              <a:gd name="connsiteY18" fmla="*/ 2916353 h 3658645"/>
              <a:gd name="connsiteX19" fmla="*/ 374745 w 3885755"/>
              <a:gd name="connsiteY19" fmla="*/ 2366620 h 3658645"/>
              <a:gd name="connsiteX20" fmla="*/ 365601 w 3885755"/>
              <a:gd name="connsiteY20" fmla="*/ 374868 h 3658645"/>
              <a:gd name="connsiteX0" fmla="*/ 365601 w 3885755"/>
              <a:gd name="connsiteY0" fmla="*/ 374868 h 3658645"/>
              <a:gd name="connsiteX1" fmla="*/ 950781 w 3885755"/>
              <a:gd name="connsiteY1" fmla="*/ 0 h 3658645"/>
              <a:gd name="connsiteX2" fmla="*/ 612441 w 3885755"/>
              <a:gd name="connsiteY2" fmla="*/ 0 h 3658645"/>
              <a:gd name="connsiteX3" fmla="*/ 1161081 w 3885755"/>
              <a:gd name="connsiteY3" fmla="*/ 0 h 3658645"/>
              <a:gd name="connsiteX4" fmla="*/ 1828522 w 3885755"/>
              <a:gd name="connsiteY4" fmla="*/ 0 h 3658645"/>
              <a:gd name="connsiteX5" fmla="*/ 3291431 w 3885755"/>
              <a:gd name="connsiteY5" fmla="*/ 0 h 3658645"/>
              <a:gd name="connsiteX6" fmla="*/ 3885755 w 3885755"/>
              <a:gd name="connsiteY6" fmla="*/ 393156 h 3658645"/>
              <a:gd name="connsiteX7" fmla="*/ 3876611 w 3885755"/>
              <a:gd name="connsiteY7" fmla="*/ 2128876 h 3658645"/>
              <a:gd name="connsiteX8" fmla="*/ 3876611 w 3885755"/>
              <a:gd name="connsiteY8" fmla="*/ 2128876 h 3658645"/>
              <a:gd name="connsiteX9" fmla="*/ 3876611 w 3885755"/>
              <a:gd name="connsiteY9" fmla="*/ 3041251 h 3658645"/>
              <a:gd name="connsiteX10" fmla="*/ 3876611 w 3885755"/>
              <a:gd name="connsiteY10" fmla="*/ 3064321 h 3658645"/>
              <a:gd name="connsiteX11" fmla="*/ 3556607 w 3885755"/>
              <a:gd name="connsiteY11" fmla="*/ 3649501 h 3658645"/>
              <a:gd name="connsiteX12" fmla="*/ 1828522 w 3885755"/>
              <a:gd name="connsiteY12" fmla="*/ 3649501 h 3658645"/>
              <a:gd name="connsiteX13" fmla="*/ 950769 w 3885755"/>
              <a:gd name="connsiteY13" fmla="*/ 3649501 h 3658645"/>
              <a:gd name="connsiteX14" fmla="*/ 950769 w 3885755"/>
              <a:gd name="connsiteY14" fmla="*/ 3649501 h 3658645"/>
              <a:gd name="connsiteX15" fmla="*/ 777045 w 3885755"/>
              <a:gd name="connsiteY15" fmla="*/ 3658645 h 3658645"/>
              <a:gd name="connsiteX16" fmla="*/ 365601 w 3885755"/>
              <a:gd name="connsiteY16" fmla="*/ 3064321 h 3658645"/>
              <a:gd name="connsiteX17" fmla="*/ 383889 w 3885755"/>
              <a:gd name="connsiteY17" fmla="*/ 2748643 h 3658645"/>
              <a:gd name="connsiteX18" fmla="*/ 0 w 3885755"/>
              <a:gd name="connsiteY18" fmla="*/ 2916353 h 3658645"/>
              <a:gd name="connsiteX19" fmla="*/ 374745 w 3885755"/>
              <a:gd name="connsiteY19" fmla="*/ 2366620 h 3658645"/>
              <a:gd name="connsiteX20" fmla="*/ 365601 w 3885755"/>
              <a:gd name="connsiteY20" fmla="*/ 374868 h 3658645"/>
              <a:gd name="connsiteX0" fmla="*/ 365601 w 3885755"/>
              <a:gd name="connsiteY0" fmla="*/ 374868 h 3658645"/>
              <a:gd name="connsiteX1" fmla="*/ 950781 w 3885755"/>
              <a:gd name="connsiteY1" fmla="*/ 0 h 3658645"/>
              <a:gd name="connsiteX2" fmla="*/ 612441 w 3885755"/>
              <a:gd name="connsiteY2" fmla="*/ 0 h 3658645"/>
              <a:gd name="connsiteX3" fmla="*/ 1161081 w 3885755"/>
              <a:gd name="connsiteY3" fmla="*/ 0 h 3658645"/>
              <a:gd name="connsiteX4" fmla="*/ 1828522 w 3885755"/>
              <a:gd name="connsiteY4" fmla="*/ 0 h 3658645"/>
              <a:gd name="connsiteX5" fmla="*/ 3291431 w 3885755"/>
              <a:gd name="connsiteY5" fmla="*/ 0 h 3658645"/>
              <a:gd name="connsiteX6" fmla="*/ 3885755 w 3885755"/>
              <a:gd name="connsiteY6" fmla="*/ 393156 h 3658645"/>
              <a:gd name="connsiteX7" fmla="*/ 3876611 w 3885755"/>
              <a:gd name="connsiteY7" fmla="*/ 2128876 h 3658645"/>
              <a:gd name="connsiteX8" fmla="*/ 3876611 w 3885755"/>
              <a:gd name="connsiteY8" fmla="*/ 2128876 h 3658645"/>
              <a:gd name="connsiteX9" fmla="*/ 3876611 w 3885755"/>
              <a:gd name="connsiteY9" fmla="*/ 3041251 h 3658645"/>
              <a:gd name="connsiteX10" fmla="*/ 3876611 w 3885755"/>
              <a:gd name="connsiteY10" fmla="*/ 3064321 h 3658645"/>
              <a:gd name="connsiteX11" fmla="*/ 3556607 w 3885755"/>
              <a:gd name="connsiteY11" fmla="*/ 3649501 h 3658645"/>
              <a:gd name="connsiteX12" fmla="*/ 1828522 w 3885755"/>
              <a:gd name="connsiteY12" fmla="*/ 3649501 h 3658645"/>
              <a:gd name="connsiteX13" fmla="*/ 950769 w 3885755"/>
              <a:gd name="connsiteY13" fmla="*/ 3649501 h 3658645"/>
              <a:gd name="connsiteX14" fmla="*/ 950769 w 3885755"/>
              <a:gd name="connsiteY14" fmla="*/ 3649501 h 3658645"/>
              <a:gd name="connsiteX15" fmla="*/ 777045 w 3885755"/>
              <a:gd name="connsiteY15" fmla="*/ 3658645 h 3658645"/>
              <a:gd name="connsiteX16" fmla="*/ 383889 w 3885755"/>
              <a:gd name="connsiteY16" fmla="*/ 3183193 h 3658645"/>
              <a:gd name="connsiteX17" fmla="*/ 383889 w 3885755"/>
              <a:gd name="connsiteY17" fmla="*/ 2748643 h 3658645"/>
              <a:gd name="connsiteX18" fmla="*/ 0 w 3885755"/>
              <a:gd name="connsiteY18" fmla="*/ 2916353 h 3658645"/>
              <a:gd name="connsiteX19" fmla="*/ 374745 w 3885755"/>
              <a:gd name="connsiteY19" fmla="*/ 2366620 h 3658645"/>
              <a:gd name="connsiteX20" fmla="*/ 365601 w 3885755"/>
              <a:gd name="connsiteY20" fmla="*/ 374868 h 365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85755" h="3658645">
                <a:moveTo>
                  <a:pt x="365601" y="374868"/>
                </a:moveTo>
                <a:cubicBezTo>
                  <a:pt x="365601" y="51682"/>
                  <a:pt x="627595" y="0"/>
                  <a:pt x="950781" y="0"/>
                </a:cubicBezTo>
                <a:lnTo>
                  <a:pt x="612441" y="0"/>
                </a:lnTo>
                <a:lnTo>
                  <a:pt x="1161081" y="0"/>
                </a:lnTo>
                <a:lnTo>
                  <a:pt x="1828522" y="0"/>
                </a:lnTo>
                <a:lnTo>
                  <a:pt x="3291431" y="0"/>
                </a:lnTo>
                <a:cubicBezTo>
                  <a:pt x="3614617" y="0"/>
                  <a:pt x="3885755" y="69970"/>
                  <a:pt x="3885755" y="393156"/>
                </a:cubicBezTo>
                <a:lnTo>
                  <a:pt x="3876611" y="2128876"/>
                </a:lnTo>
                <a:lnTo>
                  <a:pt x="3876611" y="2128876"/>
                </a:lnTo>
                <a:lnTo>
                  <a:pt x="3876611" y="3041251"/>
                </a:lnTo>
                <a:lnTo>
                  <a:pt x="3876611" y="3064321"/>
                </a:lnTo>
                <a:cubicBezTo>
                  <a:pt x="3876611" y="3387507"/>
                  <a:pt x="3879793" y="3649501"/>
                  <a:pt x="3556607" y="3649501"/>
                </a:cubicBezTo>
                <a:lnTo>
                  <a:pt x="1828522" y="3649501"/>
                </a:lnTo>
                <a:lnTo>
                  <a:pt x="950769" y="3649501"/>
                </a:lnTo>
                <a:lnTo>
                  <a:pt x="950769" y="3649501"/>
                </a:lnTo>
                <a:lnTo>
                  <a:pt x="777045" y="3658645"/>
                </a:lnTo>
                <a:cubicBezTo>
                  <a:pt x="453859" y="3658645"/>
                  <a:pt x="383889" y="3506379"/>
                  <a:pt x="383889" y="3183193"/>
                </a:cubicBezTo>
                <a:lnTo>
                  <a:pt x="383889" y="2748643"/>
                </a:lnTo>
                <a:lnTo>
                  <a:pt x="0" y="2916353"/>
                </a:lnTo>
                <a:lnTo>
                  <a:pt x="374745" y="2366620"/>
                </a:lnTo>
                <a:lnTo>
                  <a:pt x="365601" y="3748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タイトル 1">
            <a:extLst>
              <a:ext uri="{FF2B5EF4-FFF2-40B4-BE49-F238E27FC236}">
                <a16:creationId xmlns:a16="http://schemas.microsoft.com/office/drawing/2014/main" id="{266FFAF6-EA41-4C74-AF22-C0923D4710E9}"/>
              </a:ext>
            </a:extLst>
          </p:cNvPr>
          <p:cNvSpPr>
            <a:spLocks noGrp="1"/>
          </p:cNvSpPr>
          <p:nvPr>
            <p:ph type="title"/>
          </p:nvPr>
        </p:nvSpPr>
        <p:spPr>
          <a:xfrm>
            <a:off x="3085128" y="73722"/>
            <a:ext cx="6058895" cy="670260"/>
          </a:xfrm>
        </p:spPr>
        <p:txBody>
          <a:bodyPr>
            <a:noAutofit/>
          </a:bodyPr>
          <a:lstStyle/>
          <a:p>
            <a:pPr>
              <a:lnSpc>
                <a:spcPct val="100000"/>
              </a:lnSpc>
            </a:pPr>
            <a:r>
              <a:rPr lang="ja-JP" altLang="en-US" sz="1400" b="1" dirty="0">
                <a:latin typeface="メイリオ" panose="020B0604030504040204" pitchFamily="50" charset="-128"/>
                <a:ea typeface="メイリオ" panose="020B0604030504040204" pitchFamily="50" charset="-128"/>
              </a:rPr>
              <a:t>大阪湾の歴史･環境</a:t>
            </a:r>
            <a:br>
              <a:rPr lang="en-US" altLang="ja-JP" sz="1800" b="1" dirty="0">
                <a:latin typeface="メイリオ" panose="020B0604030504040204" pitchFamily="50" charset="-128"/>
                <a:ea typeface="メイリオ" panose="020B0604030504040204" pitchFamily="50" charset="-128"/>
              </a:rPr>
            </a:br>
            <a:r>
              <a:rPr lang="ja-JP" altLang="en-US" sz="1800" b="1" dirty="0">
                <a:latin typeface="メイリオ" panose="020B0604030504040204" pitchFamily="50" charset="-128"/>
                <a:ea typeface="メイリオ" panose="020B0604030504040204" pitchFamily="50" charset="-128"/>
              </a:rPr>
              <a:t>古代の大阪湾（</a:t>
            </a:r>
            <a:r>
              <a:rPr lang="ja-JP" altLang="en-US" sz="2000" b="1" dirty="0">
                <a:latin typeface="メイリオ" panose="020B0604030504040204" pitchFamily="50" charset="-128"/>
                <a:ea typeface="メイリオ" panose="020B0604030504040204" pitchFamily="50" charset="-128"/>
              </a:rPr>
              <a:t>河内湖～今の大阪湾へ）</a:t>
            </a:r>
            <a:endParaRPr lang="ja-JP" altLang="en-US" sz="1800" b="1"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A4BD231E-3A50-4503-98C0-7B2C47F79F6F}"/>
              </a:ext>
            </a:extLst>
          </p:cNvPr>
          <p:cNvSpPr/>
          <p:nvPr/>
        </p:nvSpPr>
        <p:spPr>
          <a:xfrm>
            <a:off x="4383691" y="2939561"/>
            <a:ext cx="3511011" cy="3296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2700"/>
              </a:lnSpc>
            </a:pPr>
            <a:r>
              <a:rPr lang="ja-JP" altLang="en-US" sz="1600" kern="100" dirty="0">
                <a:solidFill>
                  <a:srgbClr val="000000"/>
                </a:solidFill>
                <a:ea typeface="メイリオ" panose="020B0604030504040204" pitchFamily="50" charset="-128"/>
                <a:cs typeface="Times New Roman" panose="02020603050405020304" pitchFamily="18" charset="0"/>
              </a:rPr>
              <a:t>太古大阪に住んでいたマチカネワニ</a:t>
            </a:r>
          </a:p>
          <a:p>
            <a:pPr>
              <a:lnSpc>
                <a:spcPts val="2700"/>
              </a:lnSpc>
            </a:pPr>
            <a:r>
              <a:rPr lang="ja-JP" altLang="en-US" sz="1600" kern="100" dirty="0">
                <a:solidFill>
                  <a:srgbClr val="000000"/>
                </a:solidFill>
                <a:ea typeface="メイリオ" panose="020B0604030504040204" pitchFamily="50" charset="-128"/>
                <a:cs typeface="Times New Roman" panose="02020603050405020304" pitchFamily="18" charset="0"/>
              </a:rPr>
              <a:t>です。古代大阪湾の水位が</a:t>
            </a:r>
          </a:p>
          <a:p>
            <a:pPr>
              <a:lnSpc>
                <a:spcPts val="2700"/>
              </a:lnSpc>
            </a:pPr>
            <a:r>
              <a:rPr lang="ja-JP" altLang="en-US" sz="1600" kern="100" dirty="0">
                <a:solidFill>
                  <a:srgbClr val="000000"/>
                </a:solidFill>
                <a:ea typeface="メイリオ" panose="020B0604030504040204" pitchFamily="50" charset="-128"/>
                <a:cs typeface="Times New Roman" panose="02020603050405020304" pitchFamily="18" charset="0"/>
              </a:rPr>
              <a:t>じょじょに上がり、海水が流れこみ</a:t>
            </a:r>
          </a:p>
          <a:p>
            <a:pPr>
              <a:lnSpc>
                <a:spcPts val="2700"/>
              </a:lnSpc>
            </a:pPr>
            <a:r>
              <a:rPr lang="ja-JP" altLang="en-US" sz="1600" kern="100" dirty="0">
                <a:solidFill>
                  <a:srgbClr val="000000"/>
                </a:solidFill>
                <a:ea typeface="メイリオ" panose="020B0604030504040204" pitchFamily="50" charset="-128"/>
                <a:cs typeface="Times New Roman" panose="02020603050405020304" pitchFamily="18" charset="0"/>
              </a:rPr>
              <a:t>河内湾ができました。</a:t>
            </a:r>
          </a:p>
          <a:p>
            <a:pPr>
              <a:lnSpc>
                <a:spcPts val="2700"/>
              </a:lnSpc>
            </a:pPr>
            <a:r>
              <a:rPr lang="ja-JP" altLang="en-US" sz="1600" kern="100" dirty="0">
                <a:solidFill>
                  <a:srgbClr val="000000"/>
                </a:solidFill>
                <a:ea typeface="メイリオ" panose="020B0604030504040204" pitchFamily="50" charset="-128"/>
                <a:cs typeface="Times New Roman" panose="02020603050405020304" pitchFamily="18" charset="0"/>
              </a:rPr>
              <a:t>その後さらに河川の水が入り、</a:t>
            </a:r>
          </a:p>
          <a:p>
            <a:pPr>
              <a:lnSpc>
                <a:spcPts val="2700"/>
              </a:lnSpc>
            </a:pPr>
            <a:r>
              <a:rPr lang="ja-JP" altLang="en-US" sz="1600" kern="100" dirty="0">
                <a:solidFill>
                  <a:srgbClr val="000000"/>
                </a:solidFill>
                <a:ea typeface="メイリオ" panose="020B0604030504040204" pitchFamily="50" charset="-128"/>
                <a:cs typeface="Times New Roman" panose="02020603050405020304" pitchFamily="18" charset="0"/>
              </a:rPr>
              <a:t>河内湖になりました。</a:t>
            </a:r>
          </a:p>
          <a:p>
            <a:pPr>
              <a:lnSpc>
                <a:spcPts val="2700"/>
              </a:lnSpc>
            </a:pPr>
            <a:r>
              <a:rPr lang="ja-JP" altLang="en-US" sz="1600" kern="100" dirty="0">
                <a:solidFill>
                  <a:srgbClr val="000000"/>
                </a:solidFill>
                <a:ea typeface="メイリオ" panose="020B0604030504040204" pitchFamily="50" charset="-128"/>
                <a:cs typeface="Times New Roman" panose="02020603050405020304" pitchFamily="18" charset="0"/>
              </a:rPr>
              <a:t>長い時間をかけて山などから</a:t>
            </a:r>
            <a:endParaRPr lang="en-US" altLang="ja-JP" sz="1600" kern="100" dirty="0">
              <a:solidFill>
                <a:srgbClr val="000000"/>
              </a:solidFill>
              <a:ea typeface="メイリオ" panose="020B0604030504040204" pitchFamily="50" charset="-128"/>
              <a:cs typeface="Times New Roman" panose="02020603050405020304" pitchFamily="18" charset="0"/>
            </a:endParaRPr>
          </a:p>
          <a:p>
            <a:pPr>
              <a:lnSpc>
                <a:spcPts val="2700"/>
              </a:lnSpc>
            </a:pPr>
            <a:r>
              <a:rPr lang="ja-JP" altLang="en-US" sz="1600" kern="100" dirty="0">
                <a:solidFill>
                  <a:srgbClr val="000000"/>
                </a:solidFill>
                <a:ea typeface="メイリオ" panose="020B0604030504040204" pitchFamily="50" charset="-128"/>
                <a:cs typeface="Times New Roman" panose="02020603050405020304" pitchFamily="18" charset="0"/>
              </a:rPr>
              <a:t>少しずつ土砂が流れこみ</a:t>
            </a:r>
          </a:p>
          <a:p>
            <a:pPr>
              <a:lnSpc>
                <a:spcPts val="2700"/>
              </a:lnSpc>
            </a:pPr>
            <a:r>
              <a:rPr lang="ja-JP" altLang="en-US" sz="1600" kern="100" dirty="0">
                <a:solidFill>
                  <a:srgbClr val="000000"/>
                </a:solidFill>
                <a:ea typeface="メイリオ" panose="020B0604030504040204" pitchFamily="50" charset="-128"/>
                <a:cs typeface="Times New Roman" panose="02020603050405020304" pitchFamily="18" charset="0"/>
              </a:rPr>
              <a:t>砂州になり、平野と今の大阪湾が</a:t>
            </a:r>
          </a:p>
          <a:p>
            <a:pPr>
              <a:lnSpc>
                <a:spcPts val="2700"/>
              </a:lnSpc>
            </a:pPr>
            <a:r>
              <a:rPr lang="ja-JP" altLang="en-US" sz="1600" kern="100" dirty="0">
                <a:solidFill>
                  <a:srgbClr val="000000"/>
                </a:solidFill>
                <a:ea typeface="メイリオ" panose="020B0604030504040204" pitchFamily="50" charset="-128"/>
                <a:cs typeface="Times New Roman" panose="02020603050405020304" pitchFamily="18" charset="0"/>
              </a:rPr>
              <a:t>できていきました。</a:t>
            </a:r>
            <a:endParaRPr lang="ja-JP" altLang="en-US" sz="1600" kern="100" dirty="0">
              <a:ea typeface="游明朝" panose="02020400000000000000" pitchFamily="18"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CC34E9C8-0195-4304-BB81-FB74BFF3BA6B}"/>
              </a:ext>
            </a:extLst>
          </p:cNvPr>
          <p:cNvSpPr txBox="1"/>
          <p:nvPr/>
        </p:nvSpPr>
        <p:spPr>
          <a:xfrm>
            <a:off x="2618973" y="2758599"/>
            <a:ext cx="646331" cy="230832"/>
          </a:xfrm>
          <a:prstGeom prst="rect">
            <a:avLst/>
          </a:prstGeom>
          <a:noFill/>
        </p:spPr>
        <p:txBody>
          <a:bodyPr wrap="none" rtlCol="0">
            <a:spAutoFit/>
          </a:bodyPr>
          <a:lstStyle/>
          <a:p>
            <a:r>
              <a:rPr lang="ja-JP" altLang="en-US" sz="900" dirty="0">
                <a:latin typeface="メイリオ" panose="020B0604030504040204" pitchFamily="50" charset="-128"/>
                <a:ea typeface="メイリオ" panose="020B0604030504040204" pitchFamily="50" charset="-128"/>
              </a:rPr>
              <a:t>かわちこ</a:t>
            </a:r>
          </a:p>
        </p:txBody>
      </p:sp>
      <p:sp>
        <p:nvSpPr>
          <p:cNvPr id="7" name="テキスト ボックス 6">
            <a:extLst>
              <a:ext uri="{FF2B5EF4-FFF2-40B4-BE49-F238E27FC236}">
                <a16:creationId xmlns:a16="http://schemas.microsoft.com/office/drawing/2014/main" id="{280A2072-0E59-4300-8A00-807267F85DEE}"/>
              </a:ext>
            </a:extLst>
          </p:cNvPr>
          <p:cNvSpPr txBox="1"/>
          <p:nvPr/>
        </p:nvSpPr>
        <p:spPr>
          <a:xfrm>
            <a:off x="4416712" y="2790659"/>
            <a:ext cx="492443" cy="215444"/>
          </a:xfrm>
          <a:prstGeom prst="rect">
            <a:avLst/>
          </a:prstGeom>
          <a:noFill/>
        </p:spPr>
        <p:txBody>
          <a:bodyPr wrap="none" rtlCol="0">
            <a:spAutoFit/>
          </a:bodyPr>
          <a:lstStyle/>
          <a:p>
            <a:r>
              <a:rPr lang="ja-JP" altLang="en-US" sz="800" dirty="0">
                <a:latin typeface="メイリオ" panose="020B0604030504040204" pitchFamily="50" charset="-128"/>
                <a:ea typeface="メイリオ" panose="020B0604030504040204" pitchFamily="50" charset="-128"/>
              </a:rPr>
              <a:t>たいこ</a:t>
            </a:r>
          </a:p>
        </p:txBody>
      </p:sp>
      <p:sp>
        <p:nvSpPr>
          <p:cNvPr id="8" name="テキスト ボックス 7">
            <a:extLst>
              <a:ext uri="{FF2B5EF4-FFF2-40B4-BE49-F238E27FC236}">
                <a16:creationId xmlns:a16="http://schemas.microsoft.com/office/drawing/2014/main" id="{042CD742-9FC3-4254-9DC0-58923340748A}"/>
              </a:ext>
            </a:extLst>
          </p:cNvPr>
          <p:cNvSpPr txBox="1"/>
          <p:nvPr/>
        </p:nvSpPr>
        <p:spPr>
          <a:xfrm>
            <a:off x="5010933" y="3153968"/>
            <a:ext cx="492443" cy="215444"/>
          </a:xfrm>
          <a:prstGeom prst="rect">
            <a:avLst/>
          </a:prstGeom>
          <a:noFill/>
        </p:spPr>
        <p:txBody>
          <a:bodyPr wrap="none" rtlCol="0">
            <a:spAutoFit/>
          </a:bodyPr>
          <a:lstStyle/>
          <a:p>
            <a:r>
              <a:rPr lang="ja-JP" altLang="en-US" sz="800" dirty="0">
                <a:latin typeface="メイリオ" panose="020B0604030504040204" pitchFamily="50" charset="-128"/>
                <a:ea typeface="メイリオ" panose="020B0604030504040204" pitchFamily="50" charset="-128"/>
              </a:rPr>
              <a:t>こだい</a:t>
            </a:r>
          </a:p>
        </p:txBody>
      </p:sp>
      <p:sp>
        <p:nvSpPr>
          <p:cNvPr id="10" name="テキスト ボックス 9">
            <a:extLst>
              <a:ext uri="{FF2B5EF4-FFF2-40B4-BE49-F238E27FC236}">
                <a16:creationId xmlns:a16="http://schemas.microsoft.com/office/drawing/2014/main" id="{8BFC5A52-0B17-48F9-8691-2BC3DD83B3FF}"/>
              </a:ext>
            </a:extLst>
          </p:cNvPr>
          <p:cNvSpPr txBox="1"/>
          <p:nvPr/>
        </p:nvSpPr>
        <p:spPr>
          <a:xfrm>
            <a:off x="4427345" y="3830604"/>
            <a:ext cx="697627" cy="215444"/>
          </a:xfrm>
          <a:prstGeom prst="rect">
            <a:avLst/>
          </a:prstGeom>
          <a:noFill/>
        </p:spPr>
        <p:txBody>
          <a:bodyPr wrap="none" rtlCol="0">
            <a:spAutoFit/>
          </a:bodyPr>
          <a:lstStyle/>
          <a:p>
            <a:r>
              <a:rPr lang="ja-JP" altLang="en-US" sz="800" dirty="0">
                <a:latin typeface="メイリオ" panose="020B0604030504040204" pitchFamily="50" charset="-128"/>
                <a:ea typeface="メイリオ" panose="020B0604030504040204" pitchFamily="50" charset="-128"/>
              </a:rPr>
              <a:t>かわちわん</a:t>
            </a:r>
          </a:p>
        </p:txBody>
      </p:sp>
      <p:sp>
        <p:nvSpPr>
          <p:cNvPr id="12" name="テキスト ボックス 11">
            <a:extLst>
              <a:ext uri="{FF2B5EF4-FFF2-40B4-BE49-F238E27FC236}">
                <a16:creationId xmlns:a16="http://schemas.microsoft.com/office/drawing/2014/main" id="{5C4B306A-252E-414B-BB61-020118FF52D6}"/>
              </a:ext>
            </a:extLst>
          </p:cNvPr>
          <p:cNvSpPr txBox="1"/>
          <p:nvPr/>
        </p:nvSpPr>
        <p:spPr>
          <a:xfrm>
            <a:off x="5249203" y="5185091"/>
            <a:ext cx="492443" cy="215444"/>
          </a:xfrm>
          <a:prstGeom prst="rect">
            <a:avLst/>
          </a:prstGeom>
          <a:noFill/>
        </p:spPr>
        <p:txBody>
          <a:bodyPr wrap="none" rtlCol="0">
            <a:spAutoFit/>
          </a:bodyPr>
          <a:lstStyle/>
          <a:p>
            <a:r>
              <a:rPr lang="ja-JP" altLang="en-US" sz="800" dirty="0">
                <a:latin typeface="メイリオ" panose="020B0604030504040204" pitchFamily="50" charset="-128"/>
                <a:ea typeface="メイリオ" panose="020B0604030504040204" pitchFamily="50" charset="-128"/>
              </a:rPr>
              <a:t>どしゃ</a:t>
            </a:r>
          </a:p>
        </p:txBody>
      </p:sp>
      <p:sp>
        <p:nvSpPr>
          <p:cNvPr id="13" name="テキスト ボックス 12">
            <a:extLst>
              <a:ext uri="{FF2B5EF4-FFF2-40B4-BE49-F238E27FC236}">
                <a16:creationId xmlns:a16="http://schemas.microsoft.com/office/drawing/2014/main" id="{259272A7-71E2-4C6B-8703-F2996A480729}"/>
              </a:ext>
            </a:extLst>
          </p:cNvPr>
          <p:cNvSpPr txBox="1"/>
          <p:nvPr/>
        </p:nvSpPr>
        <p:spPr>
          <a:xfrm>
            <a:off x="4465352" y="4511427"/>
            <a:ext cx="595035" cy="215444"/>
          </a:xfrm>
          <a:prstGeom prst="rect">
            <a:avLst/>
          </a:prstGeom>
          <a:noFill/>
        </p:spPr>
        <p:txBody>
          <a:bodyPr wrap="none" rtlCol="0">
            <a:spAutoFit/>
          </a:bodyPr>
          <a:lstStyle/>
          <a:p>
            <a:r>
              <a:rPr lang="ja-JP" altLang="en-US" sz="800" dirty="0">
                <a:latin typeface="メイリオ" panose="020B0604030504040204" pitchFamily="50" charset="-128"/>
                <a:ea typeface="メイリオ" panose="020B0604030504040204" pitchFamily="50" charset="-128"/>
              </a:rPr>
              <a:t>かわちこ</a:t>
            </a:r>
          </a:p>
        </p:txBody>
      </p:sp>
      <p:sp>
        <p:nvSpPr>
          <p:cNvPr id="14" name="テキスト ボックス 13">
            <a:extLst>
              <a:ext uri="{FF2B5EF4-FFF2-40B4-BE49-F238E27FC236}">
                <a16:creationId xmlns:a16="http://schemas.microsoft.com/office/drawing/2014/main" id="{C6A191DA-B070-4020-BAA4-70D31EF845EF}"/>
              </a:ext>
            </a:extLst>
          </p:cNvPr>
          <p:cNvSpPr txBox="1"/>
          <p:nvPr/>
        </p:nvSpPr>
        <p:spPr>
          <a:xfrm>
            <a:off x="4496621" y="5534071"/>
            <a:ext cx="492443" cy="215444"/>
          </a:xfrm>
          <a:prstGeom prst="rect">
            <a:avLst/>
          </a:prstGeom>
          <a:noFill/>
        </p:spPr>
        <p:txBody>
          <a:bodyPr wrap="square" rtlCol="0">
            <a:spAutoFit/>
          </a:bodyPr>
          <a:lstStyle/>
          <a:p>
            <a:r>
              <a:rPr lang="ja-JP" altLang="en-US" sz="800" dirty="0">
                <a:latin typeface="メイリオ" panose="020B0604030504040204" pitchFamily="50" charset="-128"/>
                <a:ea typeface="メイリオ" panose="020B0604030504040204" pitchFamily="50" charset="-128"/>
              </a:rPr>
              <a:t>さす</a:t>
            </a:r>
          </a:p>
        </p:txBody>
      </p:sp>
      <p:sp>
        <p:nvSpPr>
          <p:cNvPr id="16" name="テキスト ボックス 15">
            <a:extLst>
              <a:ext uri="{FF2B5EF4-FFF2-40B4-BE49-F238E27FC236}">
                <a16:creationId xmlns:a16="http://schemas.microsoft.com/office/drawing/2014/main" id="{9FAC1721-DB42-42E3-A0A8-839BAFB3B15D}"/>
              </a:ext>
            </a:extLst>
          </p:cNvPr>
          <p:cNvSpPr txBox="1"/>
          <p:nvPr/>
        </p:nvSpPr>
        <p:spPr>
          <a:xfrm>
            <a:off x="5788311" y="3134430"/>
            <a:ext cx="389850" cy="215444"/>
          </a:xfrm>
          <a:prstGeom prst="rect">
            <a:avLst/>
          </a:prstGeom>
          <a:noFill/>
        </p:spPr>
        <p:txBody>
          <a:bodyPr wrap="none" rtlCol="0">
            <a:spAutoFit/>
          </a:bodyPr>
          <a:lstStyle/>
          <a:p>
            <a:r>
              <a:rPr lang="ja-JP" altLang="en-US" sz="800" dirty="0">
                <a:latin typeface="メイリオ" panose="020B0604030504040204" pitchFamily="50" charset="-128"/>
                <a:ea typeface="メイリオ" panose="020B0604030504040204" pitchFamily="50" charset="-128"/>
              </a:rPr>
              <a:t>わん</a:t>
            </a:r>
          </a:p>
        </p:txBody>
      </p:sp>
      <p:sp>
        <p:nvSpPr>
          <p:cNvPr id="17" name="テキスト ボックス 16">
            <a:extLst>
              <a:ext uri="{FF2B5EF4-FFF2-40B4-BE49-F238E27FC236}">
                <a16:creationId xmlns:a16="http://schemas.microsoft.com/office/drawing/2014/main" id="{ED7536BC-421E-49F4-8B95-0FE5C5D0C188}"/>
              </a:ext>
            </a:extLst>
          </p:cNvPr>
          <p:cNvSpPr txBox="1"/>
          <p:nvPr/>
        </p:nvSpPr>
        <p:spPr>
          <a:xfrm>
            <a:off x="7024079" y="5522358"/>
            <a:ext cx="389850" cy="215444"/>
          </a:xfrm>
          <a:prstGeom prst="rect">
            <a:avLst/>
          </a:prstGeom>
          <a:noFill/>
        </p:spPr>
        <p:txBody>
          <a:bodyPr wrap="none" rtlCol="0">
            <a:spAutoFit/>
          </a:bodyPr>
          <a:lstStyle/>
          <a:p>
            <a:r>
              <a:rPr lang="ja-JP" altLang="en-US" sz="800" dirty="0">
                <a:latin typeface="メイリオ" panose="020B0604030504040204" pitchFamily="50" charset="-128"/>
                <a:ea typeface="メイリオ" panose="020B0604030504040204" pitchFamily="50" charset="-128"/>
              </a:rPr>
              <a:t>わん</a:t>
            </a:r>
          </a:p>
        </p:txBody>
      </p:sp>
      <p:sp>
        <p:nvSpPr>
          <p:cNvPr id="18" name="テキスト ボックス 17">
            <a:extLst>
              <a:ext uri="{FF2B5EF4-FFF2-40B4-BE49-F238E27FC236}">
                <a16:creationId xmlns:a16="http://schemas.microsoft.com/office/drawing/2014/main" id="{62F37AB2-5627-485C-A37F-83F2CFEE8256}"/>
              </a:ext>
            </a:extLst>
          </p:cNvPr>
          <p:cNvSpPr txBox="1"/>
          <p:nvPr/>
        </p:nvSpPr>
        <p:spPr>
          <a:xfrm>
            <a:off x="2570509" y="2923667"/>
            <a:ext cx="1016007" cy="338554"/>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rPr>
              <a:t>河内湖</a:t>
            </a:r>
          </a:p>
        </p:txBody>
      </p:sp>
      <p:sp>
        <p:nvSpPr>
          <p:cNvPr id="19" name="テキスト ボックス 18">
            <a:extLst>
              <a:ext uri="{FF2B5EF4-FFF2-40B4-BE49-F238E27FC236}">
                <a16:creationId xmlns:a16="http://schemas.microsoft.com/office/drawing/2014/main" id="{0F22BD66-6530-4970-B03D-C8C68C74BB0D}"/>
              </a:ext>
            </a:extLst>
          </p:cNvPr>
          <p:cNvSpPr txBox="1"/>
          <p:nvPr/>
        </p:nvSpPr>
        <p:spPr>
          <a:xfrm>
            <a:off x="2773757" y="3553398"/>
            <a:ext cx="1261884" cy="276999"/>
          </a:xfrm>
          <a:prstGeom prst="rect">
            <a:avLst/>
          </a:prstGeom>
          <a:noFill/>
        </p:spPr>
        <p:txBody>
          <a:bodyPr wrap="none" rtlCol="0">
            <a:spAutoFit/>
          </a:bodyPr>
          <a:lstStyle/>
          <a:p>
            <a:r>
              <a:rPr lang="en-US" altLang="ja-JP" sz="1200" dirty="0">
                <a:solidFill>
                  <a:srgbClr val="FF0000"/>
                </a:solidFill>
                <a:latin typeface="メイリオ" panose="020B0604030504040204" pitchFamily="50" charset="-128"/>
                <a:ea typeface="メイリオ" panose="020B0604030504040204" pitchFamily="50" charset="-128"/>
              </a:rPr>
              <a:t>※</a:t>
            </a:r>
            <a:r>
              <a:rPr lang="ja-JP" altLang="en-US" sz="1200" dirty="0">
                <a:solidFill>
                  <a:srgbClr val="FF0000"/>
                </a:solidFill>
                <a:latin typeface="メイリオ" panose="020B0604030504040204" pitchFamily="50" charset="-128"/>
                <a:ea typeface="メイリオ" panose="020B0604030504040204" pitchFamily="50" charset="-128"/>
              </a:rPr>
              <a:t>今の河内平野</a:t>
            </a:r>
          </a:p>
        </p:txBody>
      </p:sp>
      <p:sp>
        <p:nvSpPr>
          <p:cNvPr id="20" name="テキスト ボックス 19">
            <a:extLst>
              <a:ext uri="{FF2B5EF4-FFF2-40B4-BE49-F238E27FC236}">
                <a16:creationId xmlns:a16="http://schemas.microsoft.com/office/drawing/2014/main" id="{60A7C99A-4881-407E-AFE0-6267807A19C1}"/>
              </a:ext>
            </a:extLst>
          </p:cNvPr>
          <p:cNvSpPr txBox="1"/>
          <p:nvPr/>
        </p:nvSpPr>
        <p:spPr>
          <a:xfrm>
            <a:off x="1842490" y="3370518"/>
            <a:ext cx="646331" cy="276999"/>
          </a:xfrm>
          <a:prstGeom prst="rect">
            <a:avLst/>
          </a:prstGeom>
          <a:noFill/>
        </p:spPr>
        <p:txBody>
          <a:bodyPr wrap="non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大阪城</a:t>
            </a:r>
          </a:p>
        </p:txBody>
      </p:sp>
      <p:sp>
        <p:nvSpPr>
          <p:cNvPr id="21" name="テキスト ボックス 20">
            <a:extLst>
              <a:ext uri="{FF2B5EF4-FFF2-40B4-BE49-F238E27FC236}">
                <a16:creationId xmlns:a16="http://schemas.microsoft.com/office/drawing/2014/main" id="{05DBBC12-D693-4C9A-B5A8-6C0A2672B99C}"/>
              </a:ext>
            </a:extLst>
          </p:cNvPr>
          <p:cNvSpPr txBox="1"/>
          <p:nvPr/>
        </p:nvSpPr>
        <p:spPr>
          <a:xfrm>
            <a:off x="1299118" y="6355126"/>
            <a:ext cx="6644151" cy="230832"/>
          </a:xfrm>
          <a:prstGeom prst="rect">
            <a:avLst/>
          </a:prstGeom>
          <a:noFill/>
        </p:spPr>
        <p:txBody>
          <a:bodyPr wrap="square">
            <a:spAutoFit/>
          </a:bodyPr>
          <a:lstStyle/>
          <a:p>
            <a:pPr algn="r"/>
            <a:r>
              <a:rPr lang="ja-JP" altLang="ja-JP" sz="900" dirty="0">
                <a:ea typeface="メイリオ" panose="020B0604030504040204" pitchFamily="50" charset="-128"/>
                <a:cs typeface="Times New Roman" panose="02020603050405020304" pitchFamily="18" charset="0"/>
              </a:rPr>
              <a:t>出典：</a:t>
            </a:r>
            <a:r>
              <a:rPr lang="ja-JP" altLang="en-US" sz="900" dirty="0">
                <a:ea typeface="メイリオ" panose="020B0604030504040204" pitchFamily="50" charset="-128"/>
                <a:cs typeface="Times New Roman" panose="02020603050405020304" pitchFamily="18" charset="0"/>
              </a:rPr>
              <a:t>古代大阪の変遷（水都大阪コンソーシアム）を基に作成　</a:t>
            </a:r>
            <a:endParaRPr lang="ja-JP" altLang="en-US" sz="900" dirty="0"/>
          </a:p>
        </p:txBody>
      </p:sp>
    </p:spTree>
    <p:extLst>
      <p:ext uri="{BB962C8B-B14F-4D97-AF65-F5344CB8AC3E}">
        <p14:creationId xmlns:p14="http://schemas.microsoft.com/office/powerpoint/2010/main" val="3242954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33E21E6-4F16-48C3-9EA5-5F19FBFCD5A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79" y="0"/>
            <a:ext cx="9138240" cy="6857999"/>
          </a:xfrm>
          <a:prstGeom prst="rect">
            <a:avLst/>
          </a:prstGeom>
        </p:spPr>
      </p:pic>
      <p:sp>
        <p:nvSpPr>
          <p:cNvPr id="4" name="タイトル 1">
            <a:extLst>
              <a:ext uri="{FF2B5EF4-FFF2-40B4-BE49-F238E27FC236}">
                <a16:creationId xmlns:a16="http://schemas.microsoft.com/office/drawing/2014/main" id="{CA4241AD-C492-4513-B7F3-2FF5462082D2}"/>
              </a:ext>
            </a:extLst>
          </p:cNvPr>
          <p:cNvSpPr txBox="1">
            <a:spLocks/>
          </p:cNvSpPr>
          <p:nvPr/>
        </p:nvSpPr>
        <p:spPr>
          <a:xfrm>
            <a:off x="3085123" y="73736"/>
            <a:ext cx="4883971" cy="3483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400" b="1" dirty="0">
                <a:latin typeface="メイリオ" panose="020B0604030504040204" pitchFamily="50" charset="-128"/>
                <a:ea typeface="メイリオ" panose="020B0604030504040204" pitchFamily="50" charset="-128"/>
              </a:rPr>
              <a:t>大阪湾のいろいろな漁法</a:t>
            </a:r>
            <a:endParaRPr lang="ja-JP" altLang="en-US" sz="2000" b="1"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81CE249D-44B5-4BF2-8EAE-90965D15E22C}"/>
              </a:ext>
            </a:extLst>
          </p:cNvPr>
          <p:cNvSpPr txBox="1"/>
          <p:nvPr/>
        </p:nvSpPr>
        <p:spPr>
          <a:xfrm>
            <a:off x="1478845" y="4475479"/>
            <a:ext cx="6150680" cy="1219565"/>
          </a:xfrm>
          <a:prstGeom prst="rect">
            <a:avLst/>
          </a:prstGeom>
          <a:noFill/>
        </p:spPr>
        <p:txBody>
          <a:bodyPr wrap="square" rtlCol="0">
            <a:spAutoFit/>
          </a:bodyPr>
          <a:lstStyle/>
          <a:p>
            <a:pPr>
              <a:lnSpc>
                <a:spcPts val="3000"/>
              </a:lnSpc>
            </a:pPr>
            <a:r>
              <a:rPr lang="ja-JP" altLang="en-US" b="1" dirty="0">
                <a:latin typeface="メイリオ" panose="020B0604030504040204" pitchFamily="50" charset="-128"/>
                <a:ea typeface="メイリオ" panose="020B0604030504040204" pitchFamily="50" charset="-128"/>
              </a:rPr>
              <a:t>秋の終わりに、ノリの胞子をつけた網を海面に張ります。</a:t>
            </a:r>
          </a:p>
          <a:p>
            <a:pPr>
              <a:lnSpc>
                <a:spcPts val="3000"/>
              </a:lnSpc>
            </a:pPr>
            <a:r>
              <a:rPr lang="ja-JP" altLang="en-US" b="1" dirty="0">
                <a:latin typeface="メイリオ" panose="020B0604030504040204" pitchFamily="50" charset="-128"/>
                <a:ea typeface="メイリオ" panose="020B0604030504040204" pitchFamily="50" charset="-128"/>
              </a:rPr>
              <a:t>冬に成長したのりをつみとり、板ノリにします。冷凍保存</a:t>
            </a:r>
            <a:endParaRPr lang="en-US" altLang="ja-JP" b="1" dirty="0">
              <a:latin typeface="メイリオ" panose="020B0604030504040204" pitchFamily="50" charset="-128"/>
              <a:ea typeface="メイリオ" panose="020B0604030504040204" pitchFamily="50" charset="-128"/>
            </a:endParaRPr>
          </a:p>
          <a:p>
            <a:pPr>
              <a:lnSpc>
                <a:spcPts val="3000"/>
              </a:lnSpc>
            </a:pPr>
            <a:r>
              <a:rPr lang="ja-JP" altLang="en-US" b="1" dirty="0">
                <a:latin typeface="メイリオ" panose="020B0604030504040204" pitchFamily="50" charset="-128"/>
                <a:ea typeface="メイリオ" panose="020B0604030504040204" pitchFamily="50" charset="-128"/>
              </a:rPr>
              <a:t>したノリ芽がついた網と張り替えて、何度も収穫します。</a:t>
            </a:r>
          </a:p>
        </p:txBody>
      </p:sp>
      <p:sp>
        <p:nvSpPr>
          <p:cNvPr id="7" name="正方形/長方形 6">
            <a:extLst>
              <a:ext uri="{FF2B5EF4-FFF2-40B4-BE49-F238E27FC236}">
                <a16:creationId xmlns:a16="http://schemas.microsoft.com/office/drawing/2014/main" id="{A0C1967D-388E-4D7F-85D5-5EC1E92864AC}"/>
              </a:ext>
            </a:extLst>
          </p:cNvPr>
          <p:cNvSpPr/>
          <p:nvPr/>
        </p:nvSpPr>
        <p:spPr>
          <a:xfrm>
            <a:off x="1478851" y="5807344"/>
            <a:ext cx="6418676" cy="62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とれる種類</a:t>
            </a:r>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のり</a:t>
            </a:r>
          </a:p>
          <a:p>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漁の時期</a:t>
            </a:r>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秋から（</a:t>
            </a:r>
            <a:r>
              <a:rPr lang="en-US" altLang="ja-JP" sz="1600" kern="100" dirty="0">
                <a:solidFill>
                  <a:srgbClr val="000000"/>
                </a:solidFill>
                <a:ea typeface="メイリオ" panose="020B0604030504040204" pitchFamily="50" charset="-128"/>
                <a:cs typeface="Times New Roman" panose="02020603050405020304" pitchFamily="18" charset="0"/>
              </a:rPr>
              <a:t>10</a:t>
            </a:r>
            <a:r>
              <a:rPr lang="ja-JP" altLang="en-US" sz="1600" kern="100" dirty="0">
                <a:solidFill>
                  <a:srgbClr val="000000"/>
                </a:solidFill>
                <a:ea typeface="メイリオ" panose="020B0604030504040204" pitchFamily="50" charset="-128"/>
                <a:cs typeface="Times New Roman" panose="02020603050405020304" pitchFamily="18" charset="0"/>
              </a:rPr>
              <a:t>月上旬から</a:t>
            </a:r>
            <a:r>
              <a:rPr lang="en-US" altLang="ja-JP" sz="1600" kern="100" dirty="0">
                <a:solidFill>
                  <a:srgbClr val="000000"/>
                </a:solidFill>
                <a:ea typeface="メイリオ" panose="020B0604030504040204" pitchFamily="50" charset="-128"/>
                <a:cs typeface="Times New Roman" panose="02020603050405020304" pitchFamily="18" charset="0"/>
              </a:rPr>
              <a:t>11</a:t>
            </a:r>
            <a:r>
              <a:rPr lang="ja-JP" altLang="en-US" sz="1600" kern="100" dirty="0">
                <a:solidFill>
                  <a:srgbClr val="000000"/>
                </a:solidFill>
                <a:ea typeface="メイリオ" panose="020B0604030504040204" pitchFamily="50" charset="-128"/>
                <a:cs typeface="Times New Roman" panose="02020603050405020304" pitchFamily="18" charset="0"/>
              </a:rPr>
              <a:t>月中旬ごろ）春まで</a:t>
            </a:r>
          </a:p>
        </p:txBody>
      </p:sp>
      <p:sp>
        <p:nvSpPr>
          <p:cNvPr id="8" name="タイトル 1">
            <a:extLst>
              <a:ext uri="{FF2B5EF4-FFF2-40B4-BE49-F238E27FC236}">
                <a16:creationId xmlns:a16="http://schemas.microsoft.com/office/drawing/2014/main" id="{3CE77E5A-F38F-4CEF-9E79-262760B01016}"/>
              </a:ext>
            </a:extLst>
          </p:cNvPr>
          <p:cNvSpPr txBox="1">
            <a:spLocks/>
          </p:cNvSpPr>
          <p:nvPr/>
        </p:nvSpPr>
        <p:spPr>
          <a:xfrm>
            <a:off x="0" y="1028888"/>
            <a:ext cx="9144000" cy="64928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2000"/>
              </a:lnSpc>
            </a:pPr>
            <a:r>
              <a:rPr lang="ja-JP" altLang="en-US" sz="2400" b="1" dirty="0">
                <a:latin typeface="メイリオ" panose="020B0604030504040204" pitchFamily="50" charset="-128"/>
                <a:ea typeface="メイリオ" panose="020B0604030504040204" pitchFamily="50" charset="-128"/>
              </a:rPr>
              <a:t>のり養殖</a:t>
            </a:r>
            <a:endParaRPr lang="ja-JP" altLang="en-US" sz="1600" b="1" dirty="0">
              <a:latin typeface="メイリオ" panose="020B0604030504040204" pitchFamily="50" charset="-128"/>
              <a:ea typeface="メイリオ" panose="020B0604030504040204" pitchFamily="50" charset="-128"/>
            </a:endParaRPr>
          </a:p>
        </p:txBody>
      </p:sp>
      <p:sp>
        <p:nvSpPr>
          <p:cNvPr id="9" name="タイトル 1">
            <a:extLst>
              <a:ext uri="{FF2B5EF4-FFF2-40B4-BE49-F238E27FC236}">
                <a16:creationId xmlns:a16="http://schemas.microsoft.com/office/drawing/2014/main" id="{422B3591-3E6E-4D80-9001-E6B7C650B4C4}"/>
              </a:ext>
            </a:extLst>
          </p:cNvPr>
          <p:cNvSpPr>
            <a:spLocks noGrp="1"/>
          </p:cNvSpPr>
          <p:nvPr>
            <p:ph type="title"/>
          </p:nvPr>
        </p:nvSpPr>
        <p:spPr>
          <a:xfrm>
            <a:off x="3056548" y="346523"/>
            <a:ext cx="4883971" cy="420049"/>
          </a:xfrm>
        </p:spPr>
        <p:txBody>
          <a:bodyPr anchor="t">
            <a:noAutofit/>
          </a:bodyPr>
          <a:lstStyle/>
          <a:p>
            <a:pPr>
              <a:lnSpc>
                <a:spcPts val="2000"/>
              </a:lnSpc>
            </a:pPr>
            <a:r>
              <a:rPr lang="ja-JP" altLang="en-US" sz="1800" b="1" dirty="0">
                <a:latin typeface="メイリオ" panose="020B0604030504040204" pitchFamily="50" charset="-128"/>
                <a:ea typeface="メイリオ" panose="020B0604030504040204" pitchFamily="50" charset="-128"/>
              </a:rPr>
              <a:t>のり養殖</a:t>
            </a:r>
            <a:endParaRPr lang="ja-JP" altLang="en-US" sz="12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12649A17-7DB9-42F2-86F0-A70ED7274BBE}"/>
              </a:ext>
            </a:extLst>
          </p:cNvPr>
          <p:cNvSpPr txBox="1"/>
          <p:nvPr/>
        </p:nvSpPr>
        <p:spPr>
          <a:xfrm>
            <a:off x="4425696" y="777721"/>
            <a:ext cx="932688"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ようしょく</a:t>
            </a:r>
          </a:p>
        </p:txBody>
      </p:sp>
      <p:sp>
        <p:nvSpPr>
          <p:cNvPr id="12" name="テキスト ボックス 11">
            <a:extLst>
              <a:ext uri="{FF2B5EF4-FFF2-40B4-BE49-F238E27FC236}">
                <a16:creationId xmlns:a16="http://schemas.microsoft.com/office/drawing/2014/main" id="{311A3488-457A-42C3-98C4-E9D375586516}"/>
              </a:ext>
            </a:extLst>
          </p:cNvPr>
          <p:cNvSpPr txBox="1"/>
          <p:nvPr/>
        </p:nvSpPr>
        <p:spPr>
          <a:xfrm>
            <a:off x="3560367" y="5188871"/>
            <a:ext cx="559777"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あみ</a:t>
            </a:r>
          </a:p>
        </p:txBody>
      </p:sp>
      <p:sp>
        <p:nvSpPr>
          <p:cNvPr id="13" name="テキスト ボックス 12">
            <a:extLst>
              <a:ext uri="{FF2B5EF4-FFF2-40B4-BE49-F238E27FC236}">
                <a16:creationId xmlns:a16="http://schemas.microsoft.com/office/drawing/2014/main" id="{C68CD46B-ED06-4FC6-BB8C-8DD9C0306711}"/>
              </a:ext>
            </a:extLst>
          </p:cNvPr>
          <p:cNvSpPr txBox="1"/>
          <p:nvPr/>
        </p:nvSpPr>
        <p:spPr>
          <a:xfrm>
            <a:off x="6559274" y="4806276"/>
            <a:ext cx="1105881"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れいとうほぞん</a:t>
            </a:r>
          </a:p>
        </p:txBody>
      </p:sp>
      <p:sp>
        <p:nvSpPr>
          <p:cNvPr id="14" name="テキスト ボックス 13">
            <a:extLst>
              <a:ext uri="{FF2B5EF4-FFF2-40B4-BE49-F238E27FC236}">
                <a16:creationId xmlns:a16="http://schemas.microsoft.com/office/drawing/2014/main" id="{252EED59-9B3F-4CEE-BDF7-A84FBADE6C77}"/>
              </a:ext>
            </a:extLst>
          </p:cNvPr>
          <p:cNvSpPr txBox="1"/>
          <p:nvPr/>
        </p:nvSpPr>
        <p:spPr>
          <a:xfrm>
            <a:off x="6036224" y="5192952"/>
            <a:ext cx="788379"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しゅうかく</a:t>
            </a:r>
          </a:p>
        </p:txBody>
      </p:sp>
      <p:sp>
        <p:nvSpPr>
          <p:cNvPr id="15" name="テキスト ボックス 14">
            <a:extLst>
              <a:ext uri="{FF2B5EF4-FFF2-40B4-BE49-F238E27FC236}">
                <a16:creationId xmlns:a16="http://schemas.microsoft.com/office/drawing/2014/main" id="{2E6066FB-EB81-49B9-8FC6-AFF97C9F9C49}"/>
              </a:ext>
            </a:extLst>
          </p:cNvPr>
          <p:cNvSpPr txBox="1"/>
          <p:nvPr/>
        </p:nvSpPr>
        <p:spPr>
          <a:xfrm>
            <a:off x="3840256" y="4428925"/>
            <a:ext cx="559777"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ほうし</a:t>
            </a:r>
          </a:p>
        </p:txBody>
      </p:sp>
      <p:sp>
        <p:nvSpPr>
          <p:cNvPr id="16" name="テキスト ボックス 15">
            <a:extLst>
              <a:ext uri="{FF2B5EF4-FFF2-40B4-BE49-F238E27FC236}">
                <a16:creationId xmlns:a16="http://schemas.microsoft.com/office/drawing/2014/main" id="{34E30253-2D87-4594-90C0-748FF8D47C14}"/>
              </a:ext>
            </a:extLst>
          </p:cNvPr>
          <p:cNvSpPr txBox="1"/>
          <p:nvPr/>
        </p:nvSpPr>
        <p:spPr>
          <a:xfrm>
            <a:off x="5133551" y="4428925"/>
            <a:ext cx="559777"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あみ</a:t>
            </a:r>
          </a:p>
        </p:txBody>
      </p:sp>
      <p:sp>
        <p:nvSpPr>
          <p:cNvPr id="17" name="テキスト ボックス 16">
            <a:extLst>
              <a:ext uri="{FF2B5EF4-FFF2-40B4-BE49-F238E27FC236}">
                <a16:creationId xmlns:a16="http://schemas.microsoft.com/office/drawing/2014/main" id="{E699A162-557D-4026-891A-970993803028}"/>
              </a:ext>
            </a:extLst>
          </p:cNvPr>
          <p:cNvSpPr txBox="1"/>
          <p:nvPr/>
        </p:nvSpPr>
        <p:spPr>
          <a:xfrm>
            <a:off x="2457626" y="5192952"/>
            <a:ext cx="559777"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め</a:t>
            </a:r>
          </a:p>
        </p:txBody>
      </p:sp>
      <p:sp>
        <p:nvSpPr>
          <p:cNvPr id="18" name="テキスト ボックス 17">
            <a:extLst>
              <a:ext uri="{FF2B5EF4-FFF2-40B4-BE49-F238E27FC236}">
                <a16:creationId xmlns:a16="http://schemas.microsoft.com/office/drawing/2014/main" id="{B8F8EAF6-D8F3-4A97-A9F2-6966F86F2F5E}"/>
              </a:ext>
            </a:extLst>
          </p:cNvPr>
          <p:cNvSpPr txBox="1"/>
          <p:nvPr/>
        </p:nvSpPr>
        <p:spPr>
          <a:xfrm>
            <a:off x="4065058" y="5192952"/>
            <a:ext cx="334975"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は</a:t>
            </a:r>
          </a:p>
        </p:txBody>
      </p:sp>
      <p:sp>
        <p:nvSpPr>
          <p:cNvPr id="19" name="テキスト ボックス 18">
            <a:extLst>
              <a:ext uri="{FF2B5EF4-FFF2-40B4-BE49-F238E27FC236}">
                <a16:creationId xmlns:a16="http://schemas.microsoft.com/office/drawing/2014/main" id="{6C86CDE8-09A8-49FE-ACC2-22581D90F1BD}"/>
              </a:ext>
            </a:extLst>
          </p:cNvPr>
          <p:cNvSpPr txBox="1"/>
          <p:nvPr/>
        </p:nvSpPr>
        <p:spPr>
          <a:xfrm>
            <a:off x="4495620" y="5192952"/>
            <a:ext cx="334975"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か</a:t>
            </a:r>
          </a:p>
        </p:txBody>
      </p:sp>
    </p:spTree>
    <p:extLst>
      <p:ext uri="{BB962C8B-B14F-4D97-AF65-F5344CB8AC3E}">
        <p14:creationId xmlns:p14="http://schemas.microsoft.com/office/powerpoint/2010/main" val="685614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CA834D1-94EA-4712-8FF2-EB35206CEF3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79" y="0"/>
            <a:ext cx="9138240" cy="6857999"/>
          </a:xfrm>
          <a:prstGeom prst="rect">
            <a:avLst/>
          </a:prstGeom>
        </p:spPr>
      </p:pic>
      <p:sp>
        <p:nvSpPr>
          <p:cNvPr id="4" name="タイトル 1">
            <a:extLst>
              <a:ext uri="{FF2B5EF4-FFF2-40B4-BE49-F238E27FC236}">
                <a16:creationId xmlns:a16="http://schemas.microsoft.com/office/drawing/2014/main" id="{CA4241AD-C492-4513-B7F3-2FF5462082D2}"/>
              </a:ext>
            </a:extLst>
          </p:cNvPr>
          <p:cNvSpPr txBox="1">
            <a:spLocks/>
          </p:cNvSpPr>
          <p:nvPr/>
        </p:nvSpPr>
        <p:spPr>
          <a:xfrm>
            <a:off x="3085123" y="73735"/>
            <a:ext cx="4883971" cy="27172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400" b="1" dirty="0">
                <a:latin typeface="メイリオ" panose="020B0604030504040204" pitchFamily="50" charset="-128"/>
                <a:ea typeface="メイリオ" panose="020B0604030504040204" pitchFamily="50" charset="-128"/>
              </a:rPr>
              <a:t>大阪湾のいろいろな漁法</a:t>
            </a:r>
            <a:endParaRPr lang="ja-JP" altLang="en-US" sz="1800" b="1"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5752AB1F-FA2E-412F-90A8-8AA763F0436A}"/>
              </a:ext>
            </a:extLst>
          </p:cNvPr>
          <p:cNvSpPr txBox="1"/>
          <p:nvPr/>
        </p:nvSpPr>
        <p:spPr>
          <a:xfrm>
            <a:off x="1478845" y="4471580"/>
            <a:ext cx="6150680" cy="1219565"/>
          </a:xfrm>
          <a:prstGeom prst="rect">
            <a:avLst/>
          </a:prstGeom>
          <a:noFill/>
        </p:spPr>
        <p:txBody>
          <a:bodyPr wrap="square" rtlCol="0">
            <a:spAutoFit/>
          </a:bodyPr>
          <a:lstStyle/>
          <a:p>
            <a:pPr>
              <a:lnSpc>
                <a:spcPts val="3000"/>
              </a:lnSpc>
            </a:pPr>
            <a:r>
              <a:rPr lang="ja-JP" altLang="en-US" b="1" dirty="0">
                <a:latin typeface="メイリオ" panose="020B0604030504040204" pitchFamily="50" charset="-128"/>
                <a:ea typeface="メイリオ" panose="020B0604030504040204" pitchFamily="50" charset="-128"/>
              </a:rPr>
              <a:t>秋ごろから、小さなワカメの芽がついた糸</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種糸</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を</a:t>
            </a:r>
          </a:p>
          <a:p>
            <a:pPr>
              <a:lnSpc>
                <a:spcPts val="3000"/>
              </a:lnSpc>
            </a:pPr>
            <a:r>
              <a:rPr lang="ja-JP" altLang="en-US" b="1" dirty="0">
                <a:latin typeface="メイリオ" panose="020B0604030504040204" pitchFamily="50" charset="-128"/>
                <a:ea typeface="メイリオ" panose="020B0604030504040204" pitchFamily="50" charset="-128"/>
              </a:rPr>
              <a:t>太いロープに巻きつけて、海面に固定します。</a:t>
            </a:r>
          </a:p>
          <a:p>
            <a:pPr>
              <a:lnSpc>
                <a:spcPts val="3000"/>
              </a:lnSpc>
            </a:pPr>
            <a:r>
              <a:rPr lang="ja-JP" altLang="en-US" b="1" dirty="0">
                <a:latin typeface="メイリオ" panose="020B0604030504040204" pitchFamily="50" charset="-128"/>
                <a:ea typeface="メイリオ" panose="020B0604030504040204" pitchFamily="50" charset="-128"/>
              </a:rPr>
              <a:t>海中で育て生長したら、船でひきあげ収穫します。</a:t>
            </a:r>
          </a:p>
        </p:txBody>
      </p:sp>
      <p:sp>
        <p:nvSpPr>
          <p:cNvPr id="7" name="正方形/長方形 6">
            <a:extLst>
              <a:ext uri="{FF2B5EF4-FFF2-40B4-BE49-F238E27FC236}">
                <a16:creationId xmlns:a16="http://schemas.microsoft.com/office/drawing/2014/main" id="{6518FBE3-F984-4F0C-A8D6-F38400831A3A}"/>
              </a:ext>
            </a:extLst>
          </p:cNvPr>
          <p:cNvSpPr/>
          <p:nvPr/>
        </p:nvSpPr>
        <p:spPr>
          <a:xfrm>
            <a:off x="1478851" y="5807344"/>
            <a:ext cx="6418676" cy="62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とれる種類</a:t>
            </a:r>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わかめ</a:t>
            </a:r>
          </a:p>
          <a:p>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漁の時期</a:t>
            </a:r>
            <a:r>
              <a:rPr lang="en-US" altLang="ja-JP" sz="1600" kern="100" dirty="0">
                <a:solidFill>
                  <a:srgbClr val="000000"/>
                </a:solidFill>
                <a:ea typeface="メイリオ" panose="020B0604030504040204" pitchFamily="50" charset="-128"/>
                <a:cs typeface="Times New Roman" panose="02020603050405020304" pitchFamily="18" charset="0"/>
              </a:rPr>
              <a:t>】</a:t>
            </a:r>
            <a:r>
              <a:rPr lang="ja-JP" altLang="en-US" sz="1600" kern="100" dirty="0">
                <a:solidFill>
                  <a:srgbClr val="000000"/>
                </a:solidFill>
                <a:ea typeface="メイリオ" panose="020B0604030504040204" pitchFamily="50" charset="-128"/>
                <a:cs typeface="Times New Roman" panose="02020603050405020304" pitchFamily="18" charset="0"/>
              </a:rPr>
              <a:t>秋から（</a:t>
            </a:r>
            <a:r>
              <a:rPr lang="en-US" altLang="ja-JP" sz="1600" kern="100" dirty="0">
                <a:solidFill>
                  <a:srgbClr val="000000"/>
                </a:solidFill>
                <a:ea typeface="メイリオ" panose="020B0604030504040204" pitchFamily="50" charset="-128"/>
                <a:cs typeface="Times New Roman" panose="02020603050405020304" pitchFamily="18" charset="0"/>
              </a:rPr>
              <a:t>10</a:t>
            </a:r>
            <a:r>
              <a:rPr lang="ja-JP" altLang="en-US" sz="1600" kern="100" dirty="0">
                <a:solidFill>
                  <a:srgbClr val="000000"/>
                </a:solidFill>
                <a:ea typeface="メイリオ" panose="020B0604030504040204" pitchFamily="50" charset="-128"/>
                <a:cs typeface="Times New Roman" panose="02020603050405020304" pitchFamily="18" charset="0"/>
              </a:rPr>
              <a:t>月上旬から</a:t>
            </a:r>
            <a:r>
              <a:rPr lang="en-US" altLang="ja-JP" sz="1600" kern="100" dirty="0">
                <a:solidFill>
                  <a:srgbClr val="000000"/>
                </a:solidFill>
                <a:ea typeface="メイリオ" panose="020B0604030504040204" pitchFamily="50" charset="-128"/>
                <a:cs typeface="Times New Roman" panose="02020603050405020304" pitchFamily="18" charset="0"/>
              </a:rPr>
              <a:t>11</a:t>
            </a:r>
            <a:r>
              <a:rPr lang="ja-JP" altLang="en-US" sz="1600" kern="100" dirty="0">
                <a:solidFill>
                  <a:srgbClr val="000000"/>
                </a:solidFill>
                <a:ea typeface="メイリオ" panose="020B0604030504040204" pitchFamily="50" charset="-128"/>
                <a:cs typeface="Times New Roman" panose="02020603050405020304" pitchFamily="18" charset="0"/>
              </a:rPr>
              <a:t>月中旬ごろ）春まで</a:t>
            </a:r>
          </a:p>
        </p:txBody>
      </p:sp>
      <p:sp>
        <p:nvSpPr>
          <p:cNvPr id="8" name="タイトル 1">
            <a:extLst>
              <a:ext uri="{FF2B5EF4-FFF2-40B4-BE49-F238E27FC236}">
                <a16:creationId xmlns:a16="http://schemas.microsoft.com/office/drawing/2014/main" id="{0553F3E7-FDB1-4104-BBDD-2507E44D03EF}"/>
              </a:ext>
            </a:extLst>
          </p:cNvPr>
          <p:cNvSpPr txBox="1">
            <a:spLocks/>
          </p:cNvSpPr>
          <p:nvPr/>
        </p:nvSpPr>
        <p:spPr>
          <a:xfrm>
            <a:off x="0" y="1028888"/>
            <a:ext cx="9144000" cy="64928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2000"/>
              </a:lnSpc>
            </a:pPr>
            <a:r>
              <a:rPr lang="ja-JP" altLang="en-US" sz="2400" b="1" dirty="0">
                <a:latin typeface="メイリオ" panose="020B0604030504040204" pitchFamily="50" charset="-128"/>
                <a:ea typeface="メイリオ" panose="020B0604030504040204" pitchFamily="50" charset="-128"/>
              </a:rPr>
              <a:t>わかめ養殖</a:t>
            </a:r>
            <a:endParaRPr lang="ja-JP" altLang="en-US" sz="1600" b="1" dirty="0">
              <a:latin typeface="メイリオ" panose="020B0604030504040204" pitchFamily="50" charset="-128"/>
              <a:ea typeface="メイリオ" panose="020B0604030504040204" pitchFamily="50" charset="-128"/>
            </a:endParaRPr>
          </a:p>
        </p:txBody>
      </p:sp>
      <p:sp>
        <p:nvSpPr>
          <p:cNvPr id="9" name="タイトル 1">
            <a:extLst>
              <a:ext uri="{FF2B5EF4-FFF2-40B4-BE49-F238E27FC236}">
                <a16:creationId xmlns:a16="http://schemas.microsoft.com/office/drawing/2014/main" id="{07F932C9-E5F2-4D7F-BCC3-8B176AA1F011}"/>
              </a:ext>
            </a:extLst>
          </p:cNvPr>
          <p:cNvSpPr>
            <a:spLocks noGrp="1"/>
          </p:cNvSpPr>
          <p:nvPr>
            <p:ph type="title"/>
          </p:nvPr>
        </p:nvSpPr>
        <p:spPr>
          <a:xfrm>
            <a:off x="3056548" y="346523"/>
            <a:ext cx="4883971" cy="420049"/>
          </a:xfrm>
        </p:spPr>
        <p:txBody>
          <a:bodyPr anchor="t">
            <a:noAutofit/>
          </a:bodyPr>
          <a:lstStyle/>
          <a:p>
            <a:pPr>
              <a:lnSpc>
                <a:spcPts val="2000"/>
              </a:lnSpc>
            </a:pPr>
            <a:r>
              <a:rPr lang="ja-JP" altLang="en-US" sz="1800" b="1" dirty="0">
                <a:latin typeface="メイリオ" panose="020B0604030504040204" pitchFamily="50" charset="-128"/>
                <a:ea typeface="メイリオ" panose="020B0604030504040204" pitchFamily="50" charset="-128"/>
              </a:rPr>
              <a:t>わかめ養殖</a:t>
            </a:r>
            <a:endParaRPr lang="ja-JP" altLang="en-US" sz="12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8256DA28-5DD2-48B8-BF26-85BB9975705C}"/>
              </a:ext>
            </a:extLst>
          </p:cNvPr>
          <p:cNvSpPr txBox="1"/>
          <p:nvPr/>
        </p:nvSpPr>
        <p:spPr>
          <a:xfrm>
            <a:off x="5319828" y="5182067"/>
            <a:ext cx="788379"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しゅうかく</a:t>
            </a:r>
          </a:p>
        </p:txBody>
      </p:sp>
      <p:sp>
        <p:nvSpPr>
          <p:cNvPr id="11" name="テキスト ボックス 10">
            <a:extLst>
              <a:ext uri="{FF2B5EF4-FFF2-40B4-BE49-F238E27FC236}">
                <a16:creationId xmlns:a16="http://schemas.microsoft.com/office/drawing/2014/main" id="{87F141A8-C9FE-4835-9EA9-71C9039F8C27}"/>
              </a:ext>
            </a:extLst>
          </p:cNvPr>
          <p:cNvSpPr txBox="1"/>
          <p:nvPr/>
        </p:nvSpPr>
        <p:spPr>
          <a:xfrm>
            <a:off x="4594404" y="799078"/>
            <a:ext cx="932688"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ようしょく</a:t>
            </a:r>
          </a:p>
        </p:txBody>
      </p:sp>
      <p:sp>
        <p:nvSpPr>
          <p:cNvPr id="12" name="テキスト ボックス 11">
            <a:extLst>
              <a:ext uri="{FF2B5EF4-FFF2-40B4-BE49-F238E27FC236}">
                <a16:creationId xmlns:a16="http://schemas.microsoft.com/office/drawing/2014/main" id="{110633DE-A3B7-42F3-9DFB-264F0BAAD063}"/>
              </a:ext>
            </a:extLst>
          </p:cNvPr>
          <p:cNvSpPr txBox="1"/>
          <p:nvPr/>
        </p:nvSpPr>
        <p:spPr>
          <a:xfrm>
            <a:off x="2887292" y="4802452"/>
            <a:ext cx="559777"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ま</a:t>
            </a:r>
          </a:p>
        </p:txBody>
      </p:sp>
    </p:spTree>
    <p:extLst>
      <p:ext uri="{BB962C8B-B14F-4D97-AF65-F5344CB8AC3E}">
        <p14:creationId xmlns:p14="http://schemas.microsoft.com/office/powerpoint/2010/main" val="2945702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475E2FB-313B-4B5E-91E9-4BC640D9CBC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5" y="-1999"/>
            <a:ext cx="9140904" cy="6859998"/>
          </a:xfrm>
          <a:prstGeom prst="rect">
            <a:avLst/>
          </a:prstGeom>
        </p:spPr>
      </p:pic>
      <p:sp>
        <p:nvSpPr>
          <p:cNvPr id="6" name="タイトル 1">
            <a:extLst>
              <a:ext uri="{FF2B5EF4-FFF2-40B4-BE49-F238E27FC236}">
                <a16:creationId xmlns:a16="http://schemas.microsoft.com/office/drawing/2014/main" id="{05D5C592-A575-4657-AB47-9AE8B1A786BF}"/>
              </a:ext>
            </a:extLst>
          </p:cNvPr>
          <p:cNvSpPr txBox="1">
            <a:spLocks/>
          </p:cNvSpPr>
          <p:nvPr/>
        </p:nvSpPr>
        <p:spPr>
          <a:xfrm>
            <a:off x="3085123" y="73735"/>
            <a:ext cx="4883971" cy="27172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400" b="1" dirty="0">
                <a:latin typeface="メイリオ" panose="020B0604030504040204" pitchFamily="50" charset="-128"/>
                <a:ea typeface="メイリオ" panose="020B0604030504040204" pitchFamily="50" charset="-128"/>
              </a:rPr>
              <a:t>大阪湾のいろいろな漁法</a:t>
            </a:r>
            <a:endParaRPr lang="ja-JP" altLang="en-US" sz="1800" b="1" dirty="0">
              <a:latin typeface="メイリオ" panose="020B0604030504040204" pitchFamily="50" charset="-128"/>
              <a:ea typeface="メイリオ" panose="020B0604030504040204" pitchFamily="50" charset="-128"/>
            </a:endParaRPr>
          </a:p>
        </p:txBody>
      </p:sp>
      <p:sp>
        <p:nvSpPr>
          <p:cNvPr id="7" name="タイトル 1">
            <a:extLst>
              <a:ext uri="{FF2B5EF4-FFF2-40B4-BE49-F238E27FC236}">
                <a16:creationId xmlns:a16="http://schemas.microsoft.com/office/drawing/2014/main" id="{7810F4AA-6408-44E4-A878-3444E62272EF}"/>
              </a:ext>
            </a:extLst>
          </p:cNvPr>
          <p:cNvSpPr txBox="1">
            <a:spLocks/>
          </p:cNvSpPr>
          <p:nvPr/>
        </p:nvSpPr>
        <p:spPr>
          <a:xfrm>
            <a:off x="3056548" y="346523"/>
            <a:ext cx="4883971" cy="42004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2000"/>
              </a:lnSpc>
            </a:pPr>
            <a:r>
              <a:rPr lang="ja-JP" altLang="en-US" sz="1800" b="1" dirty="0">
                <a:latin typeface="メイリオ" panose="020B0604030504040204" pitchFamily="50" charset="-128"/>
                <a:ea typeface="メイリオ" panose="020B0604030504040204" pitchFamily="50" charset="-128"/>
              </a:rPr>
              <a:t>大阪府の港と漁協</a:t>
            </a:r>
            <a:endParaRPr lang="ja-JP" altLang="en-US" sz="1200" b="1"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7DB5CABC-71EA-4605-9CFD-0F04A90F498A}"/>
              </a:ext>
            </a:extLst>
          </p:cNvPr>
          <p:cNvSpPr txBox="1"/>
          <p:nvPr/>
        </p:nvSpPr>
        <p:spPr>
          <a:xfrm>
            <a:off x="1710302" y="919131"/>
            <a:ext cx="5934322" cy="1219565"/>
          </a:xfrm>
          <a:prstGeom prst="rect">
            <a:avLst/>
          </a:prstGeom>
          <a:noFill/>
        </p:spPr>
        <p:txBody>
          <a:bodyPr wrap="square" rtlCol="0">
            <a:spAutoFit/>
          </a:bodyPr>
          <a:lstStyle/>
          <a:p>
            <a:pPr>
              <a:lnSpc>
                <a:spcPts val="3000"/>
              </a:lnSpc>
            </a:pPr>
            <a:r>
              <a:rPr lang="ja-JP" altLang="en-US" sz="1800" b="1" dirty="0">
                <a:latin typeface="メイリオ" panose="020B0604030504040204" pitchFamily="50" charset="-128"/>
                <a:ea typeface="メイリオ" panose="020B0604030504040204" pitchFamily="50" charset="-128"/>
              </a:rPr>
              <a:t>大阪には新鮮な魚を食卓に届ける</a:t>
            </a:r>
            <a:r>
              <a:rPr lang="en-US" altLang="ja-JP" sz="1800" b="1" dirty="0">
                <a:latin typeface="メイリオ" panose="020B0604030504040204" pitchFamily="50" charset="-128"/>
                <a:ea typeface="メイリオ" panose="020B0604030504040204" pitchFamily="50" charset="-128"/>
              </a:rPr>
              <a:t>24</a:t>
            </a:r>
            <a:r>
              <a:rPr lang="ja-JP" altLang="en-US" sz="1800" b="1" dirty="0">
                <a:latin typeface="メイリオ" panose="020B0604030504040204" pitchFamily="50" charset="-128"/>
                <a:ea typeface="メイリオ" panose="020B0604030504040204" pitchFamily="50" charset="-128"/>
              </a:rPr>
              <a:t>の漁協と</a:t>
            </a:r>
            <a:r>
              <a:rPr lang="en-US" altLang="ja-JP" sz="1800" b="1" dirty="0">
                <a:latin typeface="メイリオ" panose="020B0604030504040204" pitchFamily="50" charset="-128"/>
                <a:ea typeface="メイリオ" panose="020B0604030504040204" pitchFamily="50" charset="-128"/>
              </a:rPr>
              <a:t>2</a:t>
            </a:r>
            <a:r>
              <a:rPr lang="ja-JP" altLang="en-US" sz="1800" b="1" dirty="0">
                <a:latin typeface="メイリオ" panose="020B0604030504040204" pitchFamily="50" charset="-128"/>
                <a:ea typeface="メイリオ" panose="020B0604030504040204" pitchFamily="50" charset="-128"/>
              </a:rPr>
              <a:t>つの</a:t>
            </a:r>
            <a:endParaRPr lang="en-US" altLang="ja-JP" sz="1800" b="1" dirty="0">
              <a:latin typeface="メイリオ" panose="020B0604030504040204" pitchFamily="50" charset="-128"/>
              <a:ea typeface="メイリオ" panose="020B0604030504040204" pitchFamily="50" charset="-128"/>
            </a:endParaRPr>
          </a:p>
          <a:p>
            <a:pPr>
              <a:lnSpc>
                <a:spcPts val="3000"/>
              </a:lnSpc>
            </a:pPr>
            <a:r>
              <a:rPr lang="ja-JP" altLang="en-US" sz="1800" b="1" dirty="0">
                <a:latin typeface="メイリオ" panose="020B0604030504040204" pitchFamily="50" charset="-128"/>
                <a:ea typeface="メイリオ" panose="020B0604030504040204" pitchFamily="50" charset="-128"/>
              </a:rPr>
              <a:t>漁業協同組合連合会があります。漁港が</a:t>
            </a:r>
            <a:r>
              <a:rPr lang="en-US" altLang="ja-JP" b="1" dirty="0">
                <a:latin typeface="メイリオ" panose="020B0604030504040204" pitchFamily="50" charset="-128"/>
                <a:ea typeface="メイリオ" panose="020B0604030504040204" pitchFamily="50" charset="-128"/>
              </a:rPr>
              <a:t>13</a:t>
            </a:r>
            <a:r>
              <a:rPr lang="ja-JP" altLang="en-US" b="1" dirty="0">
                <a:latin typeface="メイリオ" panose="020B0604030504040204" pitchFamily="50" charset="-128"/>
                <a:ea typeface="メイリオ" panose="020B0604030504040204" pitchFamily="50" charset="-128"/>
              </a:rPr>
              <a:t>と、</a:t>
            </a:r>
            <a:r>
              <a:rPr lang="ja-JP" altLang="en-US" sz="1800" b="1" dirty="0">
                <a:latin typeface="メイリオ" panose="020B0604030504040204" pitchFamily="50" charset="-128"/>
                <a:ea typeface="メイリオ" panose="020B0604030504040204" pitchFamily="50" charset="-128"/>
              </a:rPr>
              <a:t>港湾や</a:t>
            </a:r>
            <a:endParaRPr lang="en-US" altLang="ja-JP" sz="1800" b="1" dirty="0">
              <a:latin typeface="メイリオ" panose="020B0604030504040204" pitchFamily="50" charset="-128"/>
              <a:ea typeface="メイリオ" panose="020B0604030504040204" pitchFamily="50" charset="-128"/>
            </a:endParaRPr>
          </a:p>
          <a:p>
            <a:pPr>
              <a:lnSpc>
                <a:spcPts val="3000"/>
              </a:lnSpc>
            </a:pPr>
            <a:r>
              <a:rPr lang="ja-JP" altLang="en-US" sz="1800" b="1" dirty="0">
                <a:latin typeface="メイリオ" panose="020B0604030504040204" pitchFamily="50" charset="-128"/>
                <a:ea typeface="メイリオ" panose="020B0604030504040204" pitchFamily="50" charset="-128"/>
              </a:rPr>
              <a:t>河川内で漁船が利用する</a:t>
            </a:r>
            <a:r>
              <a:rPr lang="en-US" altLang="ja-JP" sz="1800" b="1" dirty="0">
                <a:latin typeface="メイリオ" panose="020B0604030504040204" pitchFamily="50" charset="-128"/>
                <a:ea typeface="メイリオ" panose="020B0604030504040204" pitchFamily="50" charset="-128"/>
              </a:rPr>
              <a:t>10</a:t>
            </a:r>
            <a:r>
              <a:rPr lang="ja-JP" altLang="en-US" sz="1800" b="1" dirty="0">
                <a:latin typeface="メイリオ" panose="020B0604030504040204" pitchFamily="50" charset="-128"/>
                <a:ea typeface="メイリオ" panose="020B0604030504040204" pitchFamily="50" charset="-128"/>
              </a:rPr>
              <a:t>の港があります。</a:t>
            </a:r>
            <a:endParaRPr lang="en-US" altLang="ja-JP" sz="1800" b="1" dirty="0">
              <a:latin typeface="メイリオ" panose="020B0604030504040204" pitchFamily="50" charset="-128"/>
              <a:ea typeface="メイリオ" panose="020B0604030504040204" pitchFamily="50" charset="-128"/>
            </a:endParaRPr>
          </a:p>
        </p:txBody>
      </p:sp>
      <p:sp>
        <p:nvSpPr>
          <p:cNvPr id="9" name="四角形: 角を丸くする 8">
            <a:extLst>
              <a:ext uri="{FF2B5EF4-FFF2-40B4-BE49-F238E27FC236}">
                <a16:creationId xmlns:a16="http://schemas.microsoft.com/office/drawing/2014/main" id="{44329314-804F-4A36-AC63-5815070F5EEE}"/>
              </a:ext>
            </a:extLst>
          </p:cNvPr>
          <p:cNvSpPr/>
          <p:nvPr/>
        </p:nvSpPr>
        <p:spPr>
          <a:xfrm>
            <a:off x="5467300" y="5450197"/>
            <a:ext cx="2362249" cy="10077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正方形/長方形 15">
            <a:extLst>
              <a:ext uri="{FF2B5EF4-FFF2-40B4-BE49-F238E27FC236}">
                <a16:creationId xmlns:a16="http://schemas.microsoft.com/office/drawing/2014/main" id="{5A8C049E-1F02-4CEF-807D-DFCC97F4643F}"/>
              </a:ext>
            </a:extLst>
          </p:cNvPr>
          <p:cNvSpPr/>
          <p:nvPr/>
        </p:nvSpPr>
        <p:spPr>
          <a:xfrm>
            <a:off x="5733070" y="5450197"/>
            <a:ext cx="2293196" cy="1061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800"/>
              </a:lnSpc>
            </a:pPr>
            <a:r>
              <a:rPr lang="ja-JP" altLang="en-US" sz="12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漁港</a:t>
            </a:r>
            <a:endParaRPr lang="en-US" altLang="ja-JP" sz="12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a:lnSpc>
                <a:spcPts val="1800"/>
              </a:lnSpc>
            </a:pPr>
            <a:r>
              <a:rPr lang="ja-JP" altLang="en-US" sz="12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漁船が利用する港</a:t>
            </a:r>
            <a:endParaRPr lang="en-US" altLang="ja-JP" sz="12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a:lnSpc>
                <a:spcPts val="1800"/>
              </a:lnSpc>
            </a:pPr>
            <a:r>
              <a:rPr lang="ja-JP" altLang="en-US" sz="12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漁業協同組合（漁協）</a:t>
            </a:r>
            <a:endParaRPr lang="en-US" altLang="ja-JP" sz="12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a:lnSpc>
                <a:spcPts val="1800"/>
              </a:lnSpc>
            </a:pPr>
            <a:r>
              <a:rPr lang="ja-JP" altLang="en-US" sz="12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漁業協同組合連合会（漁連）</a:t>
            </a:r>
          </a:p>
        </p:txBody>
      </p:sp>
      <p:grpSp>
        <p:nvGrpSpPr>
          <p:cNvPr id="4" name="グループ化 3">
            <a:extLst>
              <a:ext uri="{FF2B5EF4-FFF2-40B4-BE49-F238E27FC236}">
                <a16:creationId xmlns:a16="http://schemas.microsoft.com/office/drawing/2014/main" id="{D69D7C78-C574-4CED-BDC4-0C66C18871EE}"/>
              </a:ext>
            </a:extLst>
          </p:cNvPr>
          <p:cNvGrpSpPr/>
          <p:nvPr/>
        </p:nvGrpSpPr>
        <p:grpSpPr>
          <a:xfrm>
            <a:off x="5636681" y="5542084"/>
            <a:ext cx="141384" cy="817348"/>
            <a:chOff x="5860133" y="5542084"/>
            <a:chExt cx="141384" cy="817348"/>
          </a:xfrm>
        </p:grpSpPr>
        <p:sp>
          <p:nvSpPr>
            <p:cNvPr id="17" name="正方形/長方形 16">
              <a:extLst>
                <a:ext uri="{FF2B5EF4-FFF2-40B4-BE49-F238E27FC236}">
                  <a16:creationId xmlns:a16="http://schemas.microsoft.com/office/drawing/2014/main" id="{B7DE47AF-3940-4827-878A-04D5E0124374}"/>
                </a:ext>
              </a:extLst>
            </p:cNvPr>
            <p:cNvSpPr/>
            <p:nvPr/>
          </p:nvSpPr>
          <p:spPr>
            <a:xfrm>
              <a:off x="5860133" y="5542084"/>
              <a:ext cx="135023" cy="1350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正方形/長方形 17">
              <a:extLst>
                <a:ext uri="{FF2B5EF4-FFF2-40B4-BE49-F238E27FC236}">
                  <a16:creationId xmlns:a16="http://schemas.microsoft.com/office/drawing/2014/main" id="{44C49ECA-263D-4421-8DD2-5E6B96722ECC}"/>
                </a:ext>
              </a:extLst>
            </p:cNvPr>
            <p:cNvSpPr/>
            <p:nvPr/>
          </p:nvSpPr>
          <p:spPr>
            <a:xfrm rot="2700000">
              <a:off x="5868484" y="5755608"/>
              <a:ext cx="126553" cy="12655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楕円 18">
              <a:extLst>
                <a:ext uri="{FF2B5EF4-FFF2-40B4-BE49-F238E27FC236}">
                  <a16:creationId xmlns:a16="http://schemas.microsoft.com/office/drawing/2014/main" id="{4CD077BF-081B-4430-AFDB-24F6D595200C}"/>
                </a:ext>
              </a:extLst>
            </p:cNvPr>
            <p:cNvSpPr/>
            <p:nvPr/>
          </p:nvSpPr>
          <p:spPr>
            <a:xfrm>
              <a:off x="5877832" y="6012068"/>
              <a:ext cx="99619" cy="996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grpSp>
          <p:nvGrpSpPr>
            <p:cNvPr id="24" name="グループ化 23">
              <a:extLst>
                <a:ext uri="{FF2B5EF4-FFF2-40B4-BE49-F238E27FC236}">
                  <a16:creationId xmlns:a16="http://schemas.microsoft.com/office/drawing/2014/main" id="{AF40B248-6A9C-4C63-9D3D-DF9DB4754718}"/>
                </a:ext>
              </a:extLst>
            </p:cNvPr>
            <p:cNvGrpSpPr/>
            <p:nvPr/>
          </p:nvGrpSpPr>
          <p:grpSpPr>
            <a:xfrm>
              <a:off x="5864053" y="6221968"/>
              <a:ext cx="137464" cy="137464"/>
              <a:chOff x="5868286" y="6221968"/>
              <a:chExt cx="137464" cy="137464"/>
            </a:xfrm>
          </p:grpSpPr>
          <p:sp>
            <p:nvSpPr>
              <p:cNvPr id="21" name="楕円 20">
                <a:extLst>
                  <a:ext uri="{FF2B5EF4-FFF2-40B4-BE49-F238E27FC236}">
                    <a16:creationId xmlns:a16="http://schemas.microsoft.com/office/drawing/2014/main" id="{7BED47D2-5AF8-4688-9159-78394419A4B7}"/>
                  </a:ext>
                </a:extLst>
              </p:cNvPr>
              <p:cNvSpPr/>
              <p:nvPr/>
            </p:nvSpPr>
            <p:spPr>
              <a:xfrm>
                <a:off x="5868286" y="6221968"/>
                <a:ext cx="137464" cy="1374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楕円 19">
                <a:extLst>
                  <a:ext uri="{FF2B5EF4-FFF2-40B4-BE49-F238E27FC236}">
                    <a16:creationId xmlns:a16="http://schemas.microsoft.com/office/drawing/2014/main" id="{81243E83-264A-4295-A288-1D96549AA023}"/>
                  </a:ext>
                </a:extLst>
              </p:cNvPr>
              <p:cNvSpPr/>
              <p:nvPr/>
            </p:nvSpPr>
            <p:spPr>
              <a:xfrm>
                <a:off x="5898198" y="6253603"/>
                <a:ext cx="77639" cy="7763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grpSp>
      </p:grpSp>
      <p:sp>
        <p:nvSpPr>
          <p:cNvPr id="15" name="テキスト ボックス 14">
            <a:extLst>
              <a:ext uri="{FF2B5EF4-FFF2-40B4-BE49-F238E27FC236}">
                <a16:creationId xmlns:a16="http://schemas.microsoft.com/office/drawing/2014/main" id="{F7E5BB8E-50C2-4593-92C7-C4207E5926DB}"/>
              </a:ext>
            </a:extLst>
          </p:cNvPr>
          <p:cNvSpPr txBox="1"/>
          <p:nvPr/>
        </p:nvSpPr>
        <p:spPr>
          <a:xfrm>
            <a:off x="6584816" y="1250688"/>
            <a:ext cx="762728"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こうわん</a:t>
            </a:r>
          </a:p>
        </p:txBody>
      </p:sp>
      <p:sp>
        <p:nvSpPr>
          <p:cNvPr id="22" name="テキスト ボックス 21">
            <a:extLst>
              <a:ext uri="{FF2B5EF4-FFF2-40B4-BE49-F238E27FC236}">
                <a16:creationId xmlns:a16="http://schemas.microsoft.com/office/drawing/2014/main" id="{638F0247-E91C-4AAA-90D9-1C84EDF9EF8F}"/>
              </a:ext>
            </a:extLst>
          </p:cNvPr>
          <p:cNvSpPr txBox="1"/>
          <p:nvPr/>
        </p:nvSpPr>
        <p:spPr>
          <a:xfrm>
            <a:off x="1742106" y="1632814"/>
            <a:ext cx="762728"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かせんない</a:t>
            </a:r>
          </a:p>
        </p:txBody>
      </p:sp>
      <p:sp>
        <p:nvSpPr>
          <p:cNvPr id="23" name="テキスト ボックス 22">
            <a:extLst>
              <a:ext uri="{FF2B5EF4-FFF2-40B4-BE49-F238E27FC236}">
                <a16:creationId xmlns:a16="http://schemas.microsoft.com/office/drawing/2014/main" id="{3AB4C07C-B18E-463F-8B57-331566B59F13}"/>
              </a:ext>
            </a:extLst>
          </p:cNvPr>
          <p:cNvSpPr txBox="1"/>
          <p:nvPr/>
        </p:nvSpPr>
        <p:spPr>
          <a:xfrm>
            <a:off x="3744922" y="858459"/>
            <a:ext cx="762728"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しょくたく</a:t>
            </a:r>
          </a:p>
        </p:txBody>
      </p:sp>
      <p:sp>
        <p:nvSpPr>
          <p:cNvPr id="25" name="テキスト ボックス 24">
            <a:extLst>
              <a:ext uri="{FF2B5EF4-FFF2-40B4-BE49-F238E27FC236}">
                <a16:creationId xmlns:a16="http://schemas.microsoft.com/office/drawing/2014/main" id="{5D7000B6-25D9-4E28-A897-F40290E59A29}"/>
              </a:ext>
            </a:extLst>
          </p:cNvPr>
          <p:cNvSpPr txBox="1"/>
          <p:nvPr/>
        </p:nvSpPr>
        <p:spPr>
          <a:xfrm>
            <a:off x="4480974" y="985101"/>
            <a:ext cx="504292"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とど</a:t>
            </a:r>
          </a:p>
        </p:txBody>
      </p:sp>
      <p:sp>
        <p:nvSpPr>
          <p:cNvPr id="26" name="テキスト ボックス 25">
            <a:extLst>
              <a:ext uri="{FF2B5EF4-FFF2-40B4-BE49-F238E27FC236}">
                <a16:creationId xmlns:a16="http://schemas.microsoft.com/office/drawing/2014/main" id="{7AA47A4E-A2D9-485C-AEB3-357067B2CCF5}"/>
              </a:ext>
            </a:extLst>
          </p:cNvPr>
          <p:cNvSpPr txBox="1"/>
          <p:nvPr/>
        </p:nvSpPr>
        <p:spPr>
          <a:xfrm>
            <a:off x="2856830" y="860645"/>
            <a:ext cx="504292"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せん</a:t>
            </a:r>
          </a:p>
        </p:txBody>
      </p:sp>
      <p:sp>
        <p:nvSpPr>
          <p:cNvPr id="27" name="テキスト ボックス 26">
            <a:extLst>
              <a:ext uri="{FF2B5EF4-FFF2-40B4-BE49-F238E27FC236}">
                <a16:creationId xmlns:a16="http://schemas.microsoft.com/office/drawing/2014/main" id="{7730AB02-5252-46C5-9D25-705AE03A7D07}"/>
              </a:ext>
            </a:extLst>
          </p:cNvPr>
          <p:cNvSpPr txBox="1"/>
          <p:nvPr/>
        </p:nvSpPr>
        <p:spPr>
          <a:xfrm>
            <a:off x="1694400" y="1241907"/>
            <a:ext cx="2511841"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ぎょぎょうきょうどうくみあいれんごうかい</a:t>
            </a:r>
          </a:p>
        </p:txBody>
      </p:sp>
    </p:spTree>
    <p:extLst>
      <p:ext uri="{BB962C8B-B14F-4D97-AF65-F5344CB8AC3E}">
        <p14:creationId xmlns:p14="http://schemas.microsoft.com/office/powerpoint/2010/main" val="7593011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B30AA08-5104-44FC-A17F-72FFEB5C5C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79" y="0"/>
            <a:ext cx="9138240" cy="6857999"/>
          </a:xfrm>
          <a:prstGeom prst="rect">
            <a:avLst/>
          </a:prstGeom>
        </p:spPr>
      </p:pic>
      <p:sp>
        <p:nvSpPr>
          <p:cNvPr id="7" name="タイトル 1">
            <a:extLst>
              <a:ext uri="{FF2B5EF4-FFF2-40B4-BE49-F238E27FC236}">
                <a16:creationId xmlns:a16="http://schemas.microsoft.com/office/drawing/2014/main" id="{6E638CA0-05C2-4380-AB95-9E314F51F603}"/>
              </a:ext>
            </a:extLst>
          </p:cNvPr>
          <p:cNvSpPr txBox="1">
            <a:spLocks/>
          </p:cNvSpPr>
          <p:nvPr/>
        </p:nvSpPr>
        <p:spPr>
          <a:xfrm>
            <a:off x="3085123" y="67393"/>
            <a:ext cx="4883971" cy="29103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1400" b="1" dirty="0">
                <a:latin typeface="メイリオ" panose="020B0604030504040204" pitchFamily="50" charset="-128"/>
                <a:ea typeface="メイリオ" panose="020B0604030504040204" pitchFamily="50" charset="-128"/>
              </a:rPr>
              <a:t>豊かな大阪湾</a:t>
            </a:r>
            <a:endParaRPr lang="ja-JP" altLang="en-US" sz="1800" b="1"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C7233395-9EB6-46CE-BF53-189B26611113}"/>
              </a:ext>
            </a:extLst>
          </p:cNvPr>
          <p:cNvSpPr txBox="1"/>
          <p:nvPr/>
        </p:nvSpPr>
        <p:spPr>
          <a:xfrm>
            <a:off x="1253378" y="1019885"/>
            <a:ext cx="6637260" cy="1219565"/>
          </a:xfrm>
          <a:prstGeom prst="rect">
            <a:avLst/>
          </a:prstGeom>
          <a:noFill/>
        </p:spPr>
        <p:txBody>
          <a:bodyPr wrap="square" rtlCol="0">
            <a:spAutoFit/>
          </a:bodyPr>
          <a:lstStyle/>
          <a:p>
            <a:pPr algn="ctr">
              <a:lnSpc>
                <a:spcPts val="3000"/>
              </a:lnSpc>
            </a:pPr>
            <a:r>
              <a:rPr lang="ja-JP" altLang="en-US" b="1" dirty="0">
                <a:latin typeface="メイリオ" panose="020B0604030504040204" pitchFamily="50" charset="-128"/>
                <a:ea typeface="メイリオ" panose="020B0604030504040204" pitchFamily="50" charset="-128"/>
              </a:rPr>
              <a:t>大阪府内の学校で登場した大阪のお魚をつかった給食を紹介</a:t>
            </a:r>
            <a:endParaRPr lang="en-US" altLang="ja-JP" b="1" dirty="0">
              <a:latin typeface="メイリオ" panose="020B0604030504040204" pitchFamily="50" charset="-128"/>
              <a:ea typeface="メイリオ" panose="020B0604030504040204" pitchFamily="50" charset="-128"/>
            </a:endParaRPr>
          </a:p>
          <a:p>
            <a:pPr algn="ctr">
              <a:lnSpc>
                <a:spcPts val="3000"/>
              </a:lnSpc>
            </a:pPr>
            <a:r>
              <a:rPr lang="ja-JP" altLang="en-US" b="1" dirty="0">
                <a:latin typeface="メイリオ" panose="020B0604030504040204" pitchFamily="50" charset="-128"/>
                <a:ea typeface="メイリオ" panose="020B0604030504040204" pitchFamily="50" charset="-128"/>
              </a:rPr>
              <a:t>します。大阪産</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もん</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のしらすと泉だこを使った献立です。</a:t>
            </a:r>
            <a:endParaRPr lang="en-US" altLang="ja-JP" b="1" dirty="0">
              <a:latin typeface="メイリオ" panose="020B0604030504040204" pitchFamily="50" charset="-128"/>
              <a:ea typeface="メイリオ" panose="020B0604030504040204" pitchFamily="50" charset="-128"/>
            </a:endParaRPr>
          </a:p>
          <a:p>
            <a:pPr>
              <a:lnSpc>
                <a:spcPts val="3000"/>
              </a:lnSpc>
            </a:pPr>
            <a:r>
              <a:rPr lang="ja-JP" altLang="en-US" b="1" dirty="0">
                <a:latin typeface="メイリオ" panose="020B0604030504040204" pitchFamily="50" charset="-128"/>
                <a:ea typeface="メイリオ" panose="020B0604030504040204" pitchFamily="50" charset="-128"/>
              </a:rPr>
              <a:t>（令和</a:t>
            </a:r>
            <a:r>
              <a:rPr lang="en-US" altLang="ja-JP" b="1" dirty="0">
                <a:latin typeface="メイリオ" panose="020B0604030504040204" pitchFamily="50" charset="-128"/>
                <a:ea typeface="メイリオ" panose="020B0604030504040204" pitchFamily="50" charset="-128"/>
              </a:rPr>
              <a:t>2</a:t>
            </a:r>
            <a:r>
              <a:rPr lang="ja-JP" altLang="en-US" b="1" dirty="0">
                <a:latin typeface="メイリオ" panose="020B0604030504040204" pitchFamily="50" charset="-128"/>
                <a:ea typeface="メイリオ" panose="020B0604030504040204" pitchFamily="50" charset="-128"/>
              </a:rPr>
              <a:t>年度）</a:t>
            </a:r>
          </a:p>
        </p:txBody>
      </p:sp>
      <p:sp>
        <p:nvSpPr>
          <p:cNvPr id="5" name="正方形/長方形 4">
            <a:extLst>
              <a:ext uri="{FF2B5EF4-FFF2-40B4-BE49-F238E27FC236}">
                <a16:creationId xmlns:a16="http://schemas.microsoft.com/office/drawing/2014/main" id="{8272046A-6A31-42F7-8E4D-993DBE1E5560}"/>
              </a:ext>
            </a:extLst>
          </p:cNvPr>
          <p:cNvSpPr/>
          <p:nvPr/>
        </p:nvSpPr>
        <p:spPr>
          <a:xfrm>
            <a:off x="1362619" y="3845376"/>
            <a:ext cx="2125275" cy="62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600" kern="100" dirty="0">
                <a:solidFill>
                  <a:srgbClr val="000000"/>
                </a:solidFill>
                <a:ea typeface="メイリオ" panose="020B0604030504040204" pitchFamily="50" charset="-128"/>
                <a:cs typeface="Times New Roman" panose="02020603050405020304" pitchFamily="18" charset="0"/>
              </a:rPr>
              <a:t>キャベツのかまあげしらす和え（岬町）</a:t>
            </a:r>
          </a:p>
        </p:txBody>
      </p:sp>
      <p:sp>
        <p:nvSpPr>
          <p:cNvPr id="8" name="正方形/長方形 7">
            <a:extLst>
              <a:ext uri="{FF2B5EF4-FFF2-40B4-BE49-F238E27FC236}">
                <a16:creationId xmlns:a16="http://schemas.microsoft.com/office/drawing/2014/main" id="{6FC682C5-9B5D-4395-8FD9-AD432071A6BD}"/>
              </a:ext>
            </a:extLst>
          </p:cNvPr>
          <p:cNvSpPr/>
          <p:nvPr/>
        </p:nvSpPr>
        <p:spPr>
          <a:xfrm>
            <a:off x="3664936" y="3845376"/>
            <a:ext cx="1814171" cy="62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600" kern="100" dirty="0">
                <a:solidFill>
                  <a:srgbClr val="000000"/>
                </a:solidFill>
                <a:ea typeface="メイリオ" panose="020B0604030504040204" pitchFamily="50" charset="-128"/>
                <a:cs typeface="Times New Roman" panose="02020603050405020304" pitchFamily="18" charset="0"/>
              </a:rPr>
              <a:t>小松菜じゃこ炒め</a:t>
            </a:r>
            <a:endParaRPr lang="en-US" altLang="ja-JP" sz="1600" kern="100" dirty="0">
              <a:solidFill>
                <a:srgbClr val="000000"/>
              </a:solidFill>
              <a:ea typeface="メイリオ" panose="020B0604030504040204" pitchFamily="50" charset="-128"/>
              <a:cs typeface="Times New Roman" panose="02020603050405020304" pitchFamily="18" charset="0"/>
            </a:endParaRPr>
          </a:p>
          <a:p>
            <a:pPr algn="ctr"/>
            <a:r>
              <a:rPr lang="ja-JP" altLang="en-US" sz="1600" kern="100" dirty="0">
                <a:solidFill>
                  <a:srgbClr val="000000"/>
                </a:solidFill>
                <a:ea typeface="メイリオ" panose="020B0604030504040204" pitchFamily="50" charset="-128"/>
                <a:cs typeface="Times New Roman" panose="02020603050405020304" pitchFamily="18" charset="0"/>
              </a:rPr>
              <a:t>（和泉市）</a:t>
            </a:r>
          </a:p>
        </p:txBody>
      </p:sp>
      <p:sp>
        <p:nvSpPr>
          <p:cNvPr id="9" name="正方形/長方形 8">
            <a:extLst>
              <a:ext uri="{FF2B5EF4-FFF2-40B4-BE49-F238E27FC236}">
                <a16:creationId xmlns:a16="http://schemas.microsoft.com/office/drawing/2014/main" id="{18698346-F5D1-48AE-986D-FA29AFE0B165}"/>
              </a:ext>
            </a:extLst>
          </p:cNvPr>
          <p:cNvSpPr/>
          <p:nvPr/>
        </p:nvSpPr>
        <p:spPr>
          <a:xfrm>
            <a:off x="5656149" y="3845376"/>
            <a:ext cx="2234489" cy="62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600" kern="100" dirty="0">
                <a:solidFill>
                  <a:srgbClr val="000000"/>
                </a:solidFill>
                <a:ea typeface="メイリオ" panose="020B0604030504040204" pitchFamily="50" charset="-128"/>
                <a:cs typeface="Times New Roman" panose="02020603050405020304" pitchFamily="18" charset="0"/>
              </a:rPr>
              <a:t>泉だこと大根の</a:t>
            </a:r>
          </a:p>
          <a:p>
            <a:pPr algn="ctr"/>
            <a:r>
              <a:rPr lang="ja-JP" altLang="en-US" sz="1600" kern="100" dirty="0">
                <a:solidFill>
                  <a:srgbClr val="000000"/>
                </a:solidFill>
                <a:ea typeface="メイリオ" panose="020B0604030504040204" pitchFamily="50" charset="-128"/>
                <a:cs typeface="Times New Roman" panose="02020603050405020304" pitchFamily="18" charset="0"/>
              </a:rPr>
              <a:t>ごまみそ煮（豊中市）</a:t>
            </a:r>
          </a:p>
        </p:txBody>
      </p:sp>
      <p:sp>
        <p:nvSpPr>
          <p:cNvPr id="13" name="正方形/長方形 12">
            <a:extLst>
              <a:ext uri="{FF2B5EF4-FFF2-40B4-BE49-F238E27FC236}">
                <a16:creationId xmlns:a16="http://schemas.microsoft.com/office/drawing/2014/main" id="{78ECC7D5-9532-40ED-97D3-73FD4BCC1F8F}"/>
              </a:ext>
            </a:extLst>
          </p:cNvPr>
          <p:cNvSpPr/>
          <p:nvPr/>
        </p:nvSpPr>
        <p:spPr>
          <a:xfrm>
            <a:off x="1536991" y="5921819"/>
            <a:ext cx="1814171" cy="305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600" kern="100" dirty="0">
                <a:solidFill>
                  <a:srgbClr val="000000"/>
                </a:solidFill>
                <a:ea typeface="メイリオ" panose="020B0604030504040204" pitchFamily="50" charset="-128"/>
                <a:cs typeface="Times New Roman" panose="02020603050405020304" pitchFamily="18" charset="0"/>
              </a:rPr>
              <a:t>泉だこのたこ飯</a:t>
            </a:r>
            <a:br>
              <a:rPr lang="en-US" altLang="ja-JP" sz="1600" kern="100" dirty="0">
                <a:solidFill>
                  <a:srgbClr val="000000"/>
                </a:solidFill>
                <a:ea typeface="メイリオ" panose="020B0604030504040204" pitchFamily="50" charset="-128"/>
                <a:cs typeface="Times New Roman" panose="02020603050405020304" pitchFamily="18" charset="0"/>
              </a:rPr>
            </a:br>
            <a:r>
              <a:rPr lang="ja-JP" altLang="en-US" sz="1600" kern="100" dirty="0">
                <a:solidFill>
                  <a:srgbClr val="000000"/>
                </a:solidFill>
                <a:ea typeface="メイリオ" panose="020B0604030504040204" pitchFamily="50" charset="-128"/>
                <a:cs typeface="Times New Roman" panose="02020603050405020304" pitchFamily="18" charset="0"/>
              </a:rPr>
              <a:t>（能勢町）</a:t>
            </a:r>
          </a:p>
        </p:txBody>
      </p:sp>
      <p:sp>
        <p:nvSpPr>
          <p:cNvPr id="14" name="正方形/長方形 13">
            <a:extLst>
              <a:ext uri="{FF2B5EF4-FFF2-40B4-BE49-F238E27FC236}">
                <a16:creationId xmlns:a16="http://schemas.microsoft.com/office/drawing/2014/main" id="{B7FFAB47-1EF0-4467-AA12-CE671231430A}"/>
              </a:ext>
            </a:extLst>
          </p:cNvPr>
          <p:cNvSpPr/>
          <p:nvPr/>
        </p:nvSpPr>
        <p:spPr>
          <a:xfrm>
            <a:off x="3705244" y="5921825"/>
            <a:ext cx="1814171" cy="62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600" kern="100" dirty="0">
                <a:solidFill>
                  <a:srgbClr val="000000"/>
                </a:solidFill>
                <a:ea typeface="メイリオ" panose="020B0604030504040204" pitchFamily="50" charset="-128"/>
                <a:cs typeface="Times New Roman" panose="02020603050405020304" pitchFamily="18" charset="0"/>
              </a:rPr>
              <a:t>泉だこからあげ</a:t>
            </a:r>
            <a:endParaRPr lang="en-US" altLang="ja-JP" sz="1600" kern="100" dirty="0">
              <a:solidFill>
                <a:srgbClr val="000000"/>
              </a:solidFill>
              <a:ea typeface="メイリオ" panose="020B0604030504040204" pitchFamily="50" charset="-128"/>
              <a:cs typeface="Times New Roman" panose="02020603050405020304" pitchFamily="18" charset="0"/>
            </a:endParaRPr>
          </a:p>
          <a:p>
            <a:pPr algn="ctr"/>
            <a:r>
              <a:rPr lang="ja-JP" altLang="en-US" sz="1600" kern="100" dirty="0">
                <a:solidFill>
                  <a:srgbClr val="000000"/>
                </a:solidFill>
                <a:ea typeface="メイリオ" panose="020B0604030504040204" pitchFamily="50" charset="-128"/>
                <a:cs typeface="Times New Roman" panose="02020603050405020304" pitchFamily="18" charset="0"/>
              </a:rPr>
              <a:t>（太子町）</a:t>
            </a:r>
          </a:p>
        </p:txBody>
      </p:sp>
      <p:sp>
        <p:nvSpPr>
          <p:cNvPr id="15" name="正方形/長方形 14">
            <a:extLst>
              <a:ext uri="{FF2B5EF4-FFF2-40B4-BE49-F238E27FC236}">
                <a16:creationId xmlns:a16="http://schemas.microsoft.com/office/drawing/2014/main" id="{BAF1E5DF-A328-4D25-97AD-9F0A592EB91C}"/>
              </a:ext>
            </a:extLst>
          </p:cNvPr>
          <p:cNvSpPr/>
          <p:nvPr/>
        </p:nvSpPr>
        <p:spPr>
          <a:xfrm>
            <a:off x="5873500" y="5921825"/>
            <a:ext cx="1814171" cy="62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600" kern="100" dirty="0">
                <a:solidFill>
                  <a:srgbClr val="000000"/>
                </a:solidFill>
                <a:ea typeface="メイリオ" panose="020B0604030504040204" pitchFamily="50" charset="-128"/>
                <a:cs typeface="Times New Roman" panose="02020603050405020304" pitchFamily="18" charset="0"/>
              </a:rPr>
              <a:t>泉だこ入り関東煮</a:t>
            </a:r>
            <a:endParaRPr lang="en-US" altLang="ja-JP" sz="1600" kern="100" dirty="0">
              <a:solidFill>
                <a:srgbClr val="000000"/>
              </a:solidFill>
              <a:ea typeface="メイリオ" panose="020B0604030504040204" pitchFamily="50" charset="-128"/>
              <a:cs typeface="Times New Roman" panose="02020603050405020304" pitchFamily="18" charset="0"/>
            </a:endParaRPr>
          </a:p>
          <a:p>
            <a:pPr algn="ctr"/>
            <a:r>
              <a:rPr lang="ja-JP" altLang="en-US" sz="1600" kern="100" dirty="0">
                <a:solidFill>
                  <a:srgbClr val="000000"/>
                </a:solidFill>
                <a:ea typeface="メイリオ" panose="020B0604030504040204" pitchFamily="50" charset="-128"/>
                <a:cs typeface="Times New Roman" panose="02020603050405020304" pitchFamily="18" charset="0"/>
              </a:rPr>
              <a:t>（和泉市）</a:t>
            </a:r>
          </a:p>
        </p:txBody>
      </p:sp>
      <p:sp>
        <p:nvSpPr>
          <p:cNvPr id="16" name="タイトル 1">
            <a:extLst>
              <a:ext uri="{FF2B5EF4-FFF2-40B4-BE49-F238E27FC236}">
                <a16:creationId xmlns:a16="http://schemas.microsoft.com/office/drawing/2014/main" id="{2F461E49-9694-4E95-9F03-DAE9D58DDB4E}"/>
              </a:ext>
            </a:extLst>
          </p:cNvPr>
          <p:cNvSpPr>
            <a:spLocks noGrp="1"/>
          </p:cNvSpPr>
          <p:nvPr>
            <p:ph type="title"/>
          </p:nvPr>
        </p:nvSpPr>
        <p:spPr>
          <a:xfrm>
            <a:off x="3056548" y="346523"/>
            <a:ext cx="4883971" cy="420049"/>
          </a:xfrm>
        </p:spPr>
        <p:txBody>
          <a:bodyPr anchor="t">
            <a:noAutofit/>
          </a:bodyPr>
          <a:lstStyle/>
          <a:p>
            <a:pPr>
              <a:lnSpc>
                <a:spcPts val="2000"/>
              </a:lnSpc>
            </a:pPr>
            <a:r>
              <a:rPr lang="ja-JP" altLang="en-US" sz="1800" b="1" dirty="0">
                <a:latin typeface="メイリオ" panose="020B0604030504040204" pitchFamily="50" charset="-128"/>
                <a:ea typeface="メイリオ" panose="020B0604030504040204" pitchFamily="50" charset="-128"/>
              </a:rPr>
              <a:t>大阪の魚と給食の献立</a:t>
            </a:r>
            <a:br>
              <a:rPr lang="ja-JP" altLang="en-US" sz="1800" b="1" dirty="0">
                <a:latin typeface="メイリオ" panose="020B0604030504040204" pitchFamily="50" charset="-128"/>
                <a:ea typeface="メイリオ" panose="020B0604030504040204" pitchFamily="50" charset="-128"/>
              </a:rPr>
            </a:br>
            <a:endParaRPr lang="ja-JP" altLang="en-US" sz="1200" b="1" dirty="0">
              <a:latin typeface="メイリオ" panose="020B0604030504040204" pitchFamily="50" charset="-128"/>
              <a:ea typeface="メイリオ" panose="020B0604030504040204" pitchFamily="50" charset="-128"/>
            </a:endParaRPr>
          </a:p>
        </p:txBody>
      </p:sp>
      <p:pic>
        <p:nvPicPr>
          <p:cNvPr id="17" name="図 16">
            <a:extLst>
              <a:ext uri="{FF2B5EF4-FFF2-40B4-BE49-F238E27FC236}">
                <a16:creationId xmlns:a16="http://schemas.microsoft.com/office/drawing/2014/main" id="{8DB5BF7E-9313-48CD-A600-1FEEB2C126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848" y="2475756"/>
            <a:ext cx="1792455" cy="1253739"/>
          </a:xfrm>
          <a:prstGeom prst="rect">
            <a:avLst/>
          </a:prstGeom>
        </p:spPr>
      </p:pic>
      <p:pic>
        <p:nvPicPr>
          <p:cNvPr id="19" name="図 18">
            <a:extLst>
              <a:ext uri="{FF2B5EF4-FFF2-40B4-BE49-F238E27FC236}">
                <a16:creationId xmlns:a16="http://schemas.microsoft.com/office/drawing/2014/main" id="{F1A9D7B8-CD52-4D81-B3D7-FB7AA193B9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0093" y="2475754"/>
            <a:ext cx="1743482" cy="1253740"/>
          </a:xfrm>
          <a:prstGeom prst="rect">
            <a:avLst/>
          </a:prstGeom>
        </p:spPr>
      </p:pic>
      <p:pic>
        <p:nvPicPr>
          <p:cNvPr id="21" name="図 20">
            <a:extLst>
              <a:ext uri="{FF2B5EF4-FFF2-40B4-BE49-F238E27FC236}">
                <a16:creationId xmlns:a16="http://schemas.microsoft.com/office/drawing/2014/main" id="{4B9B5CE9-1380-402E-B923-44C2D2E970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8516" y="2475754"/>
            <a:ext cx="1743482" cy="1253740"/>
          </a:xfrm>
          <a:prstGeom prst="rect">
            <a:avLst/>
          </a:prstGeom>
        </p:spPr>
      </p:pic>
      <p:pic>
        <p:nvPicPr>
          <p:cNvPr id="23" name="図 22">
            <a:extLst>
              <a:ext uri="{FF2B5EF4-FFF2-40B4-BE49-F238E27FC236}">
                <a16:creationId xmlns:a16="http://schemas.microsoft.com/office/drawing/2014/main" id="{479E0A76-F901-4D7D-96FE-9E05CDB0A4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9028" y="4571035"/>
            <a:ext cx="1792455" cy="1253739"/>
          </a:xfrm>
          <a:prstGeom prst="rect">
            <a:avLst/>
          </a:prstGeom>
        </p:spPr>
      </p:pic>
      <p:pic>
        <p:nvPicPr>
          <p:cNvPr id="25" name="図 24">
            <a:extLst>
              <a:ext uri="{FF2B5EF4-FFF2-40B4-BE49-F238E27FC236}">
                <a16:creationId xmlns:a16="http://schemas.microsoft.com/office/drawing/2014/main" id="{94A3BB87-7486-4C82-A32D-DDA0A32CD7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5107" y="4573547"/>
            <a:ext cx="1743482" cy="1253740"/>
          </a:xfrm>
          <a:prstGeom prst="rect">
            <a:avLst/>
          </a:prstGeom>
        </p:spPr>
      </p:pic>
      <p:pic>
        <p:nvPicPr>
          <p:cNvPr id="27" name="図 26">
            <a:extLst>
              <a:ext uri="{FF2B5EF4-FFF2-40B4-BE49-F238E27FC236}">
                <a16:creationId xmlns:a16="http://schemas.microsoft.com/office/drawing/2014/main" id="{BF540C65-69B4-48A0-A5A7-26FF66059A3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48516" y="4571034"/>
            <a:ext cx="1743482" cy="1253740"/>
          </a:xfrm>
          <a:prstGeom prst="rect">
            <a:avLst/>
          </a:prstGeom>
        </p:spPr>
      </p:pic>
      <p:sp>
        <p:nvSpPr>
          <p:cNvPr id="18" name="テキスト ボックス 17">
            <a:extLst>
              <a:ext uri="{FF2B5EF4-FFF2-40B4-BE49-F238E27FC236}">
                <a16:creationId xmlns:a16="http://schemas.microsoft.com/office/drawing/2014/main" id="{DE96473B-0653-4326-9E76-284B8CB9627F}"/>
              </a:ext>
            </a:extLst>
          </p:cNvPr>
          <p:cNvSpPr txBox="1"/>
          <p:nvPr/>
        </p:nvSpPr>
        <p:spPr>
          <a:xfrm>
            <a:off x="7053799" y="944025"/>
            <a:ext cx="762728"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しょうかい</a:t>
            </a:r>
          </a:p>
        </p:txBody>
      </p:sp>
      <p:sp>
        <p:nvSpPr>
          <p:cNvPr id="20" name="テキスト ボックス 19">
            <a:extLst>
              <a:ext uri="{FF2B5EF4-FFF2-40B4-BE49-F238E27FC236}">
                <a16:creationId xmlns:a16="http://schemas.microsoft.com/office/drawing/2014/main" id="{CD2D0154-40A0-43DC-8376-F9B6EC078882}"/>
              </a:ext>
            </a:extLst>
          </p:cNvPr>
          <p:cNvSpPr txBox="1"/>
          <p:nvPr/>
        </p:nvSpPr>
        <p:spPr>
          <a:xfrm>
            <a:off x="4779216" y="1343751"/>
            <a:ext cx="762728"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いずみ</a:t>
            </a:r>
          </a:p>
        </p:txBody>
      </p:sp>
      <p:sp>
        <p:nvSpPr>
          <p:cNvPr id="22" name="テキスト ボックス 21">
            <a:extLst>
              <a:ext uri="{FF2B5EF4-FFF2-40B4-BE49-F238E27FC236}">
                <a16:creationId xmlns:a16="http://schemas.microsoft.com/office/drawing/2014/main" id="{0E2A5C88-E702-42BD-A02F-D73625A7EED4}"/>
              </a:ext>
            </a:extLst>
          </p:cNvPr>
          <p:cNvSpPr txBox="1"/>
          <p:nvPr/>
        </p:nvSpPr>
        <p:spPr>
          <a:xfrm>
            <a:off x="6411294" y="1352310"/>
            <a:ext cx="762728"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こんだて</a:t>
            </a:r>
          </a:p>
        </p:txBody>
      </p:sp>
    </p:spTree>
    <p:extLst>
      <p:ext uri="{BB962C8B-B14F-4D97-AF65-F5344CB8AC3E}">
        <p14:creationId xmlns:p14="http://schemas.microsoft.com/office/powerpoint/2010/main" val="14796462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657FFC1F-FC28-4F1B-9ACF-8B4EAB6BA6D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6" y="-33894"/>
            <a:ext cx="9183404" cy="6891893"/>
          </a:xfrm>
          <a:prstGeom prst="rect">
            <a:avLst/>
          </a:prstGeom>
        </p:spPr>
      </p:pic>
      <p:sp>
        <p:nvSpPr>
          <p:cNvPr id="12" name="吹き出し: 角を丸めた四角形 11">
            <a:extLst>
              <a:ext uri="{FF2B5EF4-FFF2-40B4-BE49-F238E27FC236}">
                <a16:creationId xmlns:a16="http://schemas.microsoft.com/office/drawing/2014/main" id="{C5921AA9-A49E-4A22-A1AD-A0C8E9B672CC}"/>
              </a:ext>
            </a:extLst>
          </p:cNvPr>
          <p:cNvSpPr/>
          <p:nvPr/>
        </p:nvSpPr>
        <p:spPr>
          <a:xfrm>
            <a:off x="1460659" y="4652423"/>
            <a:ext cx="1660779" cy="732648"/>
          </a:xfrm>
          <a:prstGeom prst="wedgeRoundRectCallout">
            <a:avLst>
              <a:gd name="adj1" fmla="val -23003"/>
              <a:gd name="adj2" fmla="val 7951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吹き出し: 角を丸めた四角形 1">
            <a:extLst>
              <a:ext uri="{FF2B5EF4-FFF2-40B4-BE49-F238E27FC236}">
                <a16:creationId xmlns:a16="http://schemas.microsoft.com/office/drawing/2014/main" id="{E05B444B-27CC-4C73-8836-DFEFE4533EC3}"/>
              </a:ext>
            </a:extLst>
          </p:cNvPr>
          <p:cNvSpPr/>
          <p:nvPr/>
        </p:nvSpPr>
        <p:spPr>
          <a:xfrm>
            <a:off x="2587752" y="1920262"/>
            <a:ext cx="4215384" cy="1289687"/>
          </a:xfrm>
          <a:prstGeom prst="wedgeRoundRectCallout">
            <a:avLst>
              <a:gd name="adj1" fmla="val -23003"/>
              <a:gd name="adj2" fmla="val 7951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正方形/長方形 7">
            <a:extLst>
              <a:ext uri="{FF2B5EF4-FFF2-40B4-BE49-F238E27FC236}">
                <a16:creationId xmlns:a16="http://schemas.microsoft.com/office/drawing/2014/main" id="{FF243BA3-4BDB-4865-B5B2-F5FD23DE8A19}"/>
              </a:ext>
            </a:extLst>
          </p:cNvPr>
          <p:cNvSpPr/>
          <p:nvPr/>
        </p:nvSpPr>
        <p:spPr>
          <a:xfrm>
            <a:off x="2771802" y="2011770"/>
            <a:ext cx="3914775" cy="1198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2400"/>
              </a:lnSpc>
            </a:pPr>
            <a:r>
              <a:rPr lang="ja-JP" altLang="en-US" sz="2000" kern="100" dirty="0">
                <a:solidFill>
                  <a:srgbClr val="000000"/>
                </a:solidFill>
                <a:ea typeface="メイリオ" panose="020B0604030504040204" pitchFamily="50" charset="-128"/>
                <a:cs typeface="Times New Roman" panose="02020603050405020304" pitchFamily="18" charset="0"/>
              </a:rPr>
              <a:t>スナメリの親子も住む大阪湾を</a:t>
            </a:r>
          </a:p>
          <a:p>
            <a:pPr>
              <a:lnSpc>
                <a:spcPts val="2400"/>
              </a:lnSpc>
            </a:pPr>
            <a:r>
              <a:rPr lang="ja-JP" altLang="en-US" sz="2000" kern="100" dirty="0">
                <a:solidFill>
                  <a:srgbClr val="000000"/>
                </a:solidFill>
                <a:ea typeface="メイリオ" panose="020B0604030504040204" pitchFamily="50" charset="-128"/>
                <a:cs typeface="Times New Roman" panose="02020603050405020304" pitchFamily="18" charset="0"/>
              </a:rPr>
              <a:t>これからもみんなで</a:t>
            </a:r>
          </a:p>
          <a:p>
            <a:pPr>
              <a:lnSpc>
                <a:spcPts val="2400"/>
              </a:lnSpc>
            </a:pPr>
            <a:r>
              <a:rPr lang="ja-JP" altLang="en-US" sz="2000" kern="100" dirty="0">
                <a:solidFill>
                  <a:srgbClr val="000000"/>
                </a:solidFill>
                <a:ea typeface="メイリオ" panose="020B0604030504040204" pitchFamily="50" charset="-128"/>
                <a:cs typeface="Times New Roman" panose="02020603050405020304" pitchFamily="18" charset="0"/>
              </a:rPr>
              <a:t>大切に守ってください。</a:t>
            </a:r>
            <a:endParaRPr lang="ja-JP" altLang="en-US" sz="2000" kern="100" dirty="0">
              <a:ea typeface="游明朝" panose="02020400000000000000" pitchFamily="18"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A6810B56-0300-43B4-8F6E-152A43DE9B5C}"/>
              </a:ext>
            </a:extLst>
          </p:cNvPr>
          <p:cNvSpPr/>
          <p:nvPr/>
        </p:nvSpPr>
        <p:spPr>
          <a:xfrm>
            <a:off x="1471968" y="4570630"/>
            <a:ext cx="1660779" cy="858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イルカの群れも</a:t>
            </a:r>
          </a:p>
          <a:p>
            <a:pP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発見されました。</a:t>
            </a:r>
            <a:endParaRPr lang="ja-JP" altLang="en-US" sz="1600" kern="100" dirty="0">
              <a:ea typeface="游明朝" panose="02020400000000000000" pitchFamily="18" charset="-128"/>
              <a:cs typeface="Times New Roman" panose="02020603050405020304" pitchFamily="18" charset="0"/>
            </a:endParaRPr>
          </a:p>
        </p:txBody>
      </p:sp>
      <p:sp>
        <p:nvSpPr>
          <p:cNvPr id="10" name="タイトル 1">
            <a:extLst>
              <a:ext uri="{FF2B5EF4-FFF2-40B4-BE49-F238E27FC236}">
                <a16:creationId xmlns:a16="http://schemas.microsoft.com/office/drawing/2014/main" id="{762A8310-3F87-4441-9F1C-70FDB74F9B76}"/>
              </a:ext>
            </a:extLst>
          </p:cNvPr>
          <p:cNvSpPr txBox="1">
            <a:spLocks/>
          </p:cNvSpPr>
          <p:nvPr/>
        </p:nvSpPr>
        <p:spPr>
          <a:xfrm>
            <a:off x="3085123" y="67393"/>
            <a:ext cx="4883971" cy="29103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1400" b="1" dirty="0">
                <a:latin typeface="メイリオ" panose="020B0604030504040204" pitchFamily="50" charset="-128"/>
                <a:ea typeface="メイリオ" panose="020B0604030504040204" pitchFamily="50" charset="-128"/>
              </a:rPr>
              <a:t>豊かな大阪湾</a:t>
            </a:r>
            <a:endParaRPr lang="ja-JP" altLang="en-US" sz="1800" b="1" dirty="0">
              <a:latin typeface="メイリオ" panose="020B0604030504040204" pitchFamily="50" charset="-128"/>
              <a:ea typeface="メイリオ" panose="020B0604030504040204" pitchFamily="50" charset="-128"/>
            </a:endParaRPr>
          </a:p>
        </p:txBody>
      </p:sp>
      <p:sp>
        <p:nvSpPr>
          <p:cNvPr id="11" name="タイトル 1">
            <a:extLst>
              <a:ext uri="{FF2B5EF4-FFF2-40B4-BE49-F238E27FC236}">
                <a16:creationId xmlns:a16="http://schemas.microsoft.com/office/drawing/2014/main" id="{6B38BA80-AD84-4ACF-9EDC-0B2B43C61C47}"/>
              </a:ext>
            </a:extLst>
          </p:cNvPr>
          <p:cNvSpPr>
            <a:spLocks noGrp="1"/>
          </p:cNvSpPr>
          <p:nvPr>
            <p:ph type="title"/>
          </p:nvPr>
        </p:nvSpPr>
        <p:spPr>
          <a:xfrm>
            <a:off x="3056548" y="346523"/>
            <a:ext cx="4883971" cy="420049"/>
          </a:xfrm>
        </p:spPr>
        <p:txBody>
          <a:bodyPr anchor="t">
            <a:noAutofit/>
          </a:bodyPr>
          <a:lstStyle/>
          <a:p>
            <a:pPr>
              <a:lnSpc>
                <a:spcPts val="2000"/>
              </a:lnSpc>
            </a:pPr>
            <a:r>
              <a:rPr lang="ja-JP" altLang="en-US" sz="1800" b="1" dirty="0">
                <a:latin typeface="メイリオ" panose="020B0604030504040204" pitchFamily="50" charset="-128"/>
                <a:ea typeface="メイリオ" panose="020B0604030504040204" pitchFamily="50" charset="-128"/>
              </a:rPr>
              <a:t>わたしたちの</a:t>
            </a:r>
            <a:r>
              <a:rPr lang="ja-JP" altLang="en-US" sz="2000" b="1" dirty="0">
                <a:latin typeface="メイリオ" panose="020B0604030504040204" pitchFamily="50" charset="-128"/>
                <a:ea typeface="メイリオ" panose="020B0604030504040204" pitchFamily="50" charset="-128"/>
              </a:rPr>
              <a:t>大阪湾</a:t>
            </a:r>
            <a:endParaRPr lang="ja-JP" altLang="en-US" sz="1200"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CF7C4E9B-480F-4C70-AF24-789F5D590D99}"/>
              </a:ext>
            </a:extLst>
          </p:cNvPr>
          <p:cNvSpPr txBox="1"/>
          <p:nvPr/>
        </p:nvSpPr>
        <p:spPr>
          <a:xfrm>
            <a:off x="5816991" y="1969748"/>
            <a:ext cx="464539"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わん</a:t>
            </a:r>
          </a:p>
        </p:txBody>
      </p:sp>
    </p:spTree>
    <p:extLst>
      <p:ext uri="{BB962C8B-B14F-4D97-AF65-F5344CB8AC3E}">
        <p14:creationId xmlns:p14="http://schemas.microsoft.com/office/powerpoint/2010/main" val="34455539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1061633A-4940-4676-8455-2D6AFE15C69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5" y="-33894"/>
            <a:ext cx="9183405" cy="6891894"/>
          </a:xfrm>
          <a:prstGeom prst="rect">
            <a:avLst/>
          </a:prstGeom>
        </p:spPr>
      </p:pic>
      <p:sp>
        <p:nvSpPr>
          <p:cNvPr id="3" name="正方形/長方形 2">
            <a:extLst>
              <a:ext uri="{FF2B5EF4-FFF2-40B4-BE49-F238E27FC236}">
                <a16:creationId xmlns:a16="http://schemas.microsoft.com/office/drawing/2014/main" id="{0D1C7B48-21F4-4DE8-89FA-DE978CD9169E}"/>
              </a:ext>
            </a:extLst>
          </p:cNvPr>
          <p:cNvSpPr/>
          <p:nvPr/>
        </p:nvSpPr>
        <p:spPr>
          <a:xfrm>
            <a:off x="2570679" y="1514497"/>
            <a:ext cx="4105275" cy="165735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dirty="0"/>
          </a:p>
        </p:txBody>
      </p:sp>
      <p:sp>
        <p:nvSpPr>
          <p:cNvPr id="2" name="テキスト ボックス 1">
            <a:extLst>
              <a:ext uri="{FF2B5EF4-FFF2-40B4-BE49-F238E27FC236}">
                <a16:creationId xmlns:a16="http://schemas.microsoft.com/office/drawing/2014/main" id="{C97B85BE-1734-40B6-B378-B1470D5BF411}"/>
              </a:ext>
            </a:extLst>
          </p:cNvPr>
          <p:cNvSpPr txBox="1"/>
          <p:nvPr/>
        </p:nvSpPr>
        <p:spPr>
          <a:xfrm>
            <a:off x="4191808" y="5029766"/>
            <a:ext cx="800219" cy="830997"/>
          </a:xfrm>
          <a:prstGeom prst="rect">
            <a:avLst/>
          </a:prstGeom>
          <a:noFill/>
        </p:spPr>
        <p:txBody>
          <a:bodyPr wrap="none" rtlCol="0">
            <a:spAutoFit/>
          </a:bodyPr>
          <a:lstStyle/>
          <a:p>
            <a:r>
              <a:rPr lang="ja-JP" altLang="en-US" sz="4800" b="1" dirty="0">
                <a:latin typeface="メイリオ" panose="020B0604030504040204" pitchFamily="50" charset="-128"/>
                <a:ea typeface="メイリオ" panose="020B0604030504040204" pitchFamily="50" charset="-128"/>
              </a:rPr>
              <a:t>完</a:t>
            </a:r>
          </a:p>
        </p:txBody>
      </p:sp>
      <p:sp>
        <p:nvSpPr>
          <p:cNvPr id="5" name="テキスト ボックス 4">
            <a:extLst>
              <a:ext uri="{FF2B5EF4-FFF2-40B4-BE49-F238E27FC236}">
                <a16:creationId xmlns:a16="http://schemas.microsoft.com/office/drawing/2014/main" id="{DBCFC623-FA0A-491E-99D3-D40F93DD4481}"/>
              </a:ext>
            </a:extLst>
          </p:cNvPr>
          <p:cNvSpPr txBox="1"/>
          <p:nvPr/>
        </p:nvSpPr>
        <p:spPr>
          <a:xfrm>
            <a:off x="2504794" y="401486"/>
            <a:ext cx="4134465" cy="830997"/>
          </a:xfrm>
          <a:prstGeom prst="rect">
            <a:avLst/>
          </a:prstGeom>
          <a:noFill/>
        </p:spPr>
        <p:txBody>
          <a:bodyPr wrap="none" rtlCol="0">
            <a:spAutoFit/>
          </a:bodyPr>
          <a:lstStyle/>
          <a:p>
            <a:pPr algn="ctr"/>
            <a:r>
              <a:rPr lang="ja-JP" altLang="ja-JP" sz="2000" b="1" dirty="0">
                <a:ea typeface="メイリオ" panose="020B0604030504040204" pitchFamily="50" charset="-128"/>
                <a:cs typeface="Times New Roman" panose="02020603050405020304" pitchFamily="18" charset="0"/>
              </a:rPr>
              <a:t>学校向け食育ウェブ教材</a:t>
            </a:r>
            <a:endParaRPr lang="en-US" altLang="ja-JP" sz="2000" b="1" dirty="0">
              <a:ea typeface="メイリオ" panose="020B0604030504040204" pitchFamily="50" charset="-128"/>
              <a:cs typeface="Times New Roman" panose="02020603050405020304" pitchFamily="18" charset="0"/>
            </a:endParaRPr>
          </a:p>
          <a:p>
            <a:pPr algn="ctr"/>
            <a:r>
              <a:rPr lang="ja-JP" altLang="ja-JP" sz="2800" b="1" dirty="0">
                <a:ea typeface="メイリオ" panose="020B0604030504040204" pitchFamily="50" charset="-128"/>
                <a:cs typeface="Times New Roman" panose="02020603050405020304" pitchFamily="18" charset="0"/>
              </a:rPr>
              <a:t>なにわの魚・大阪の漁業</a:t>
            </a:r>
            <a:endParaRPr lang="ja-JP" altLang="en-US" sz="2800" b="1" dirty="0"/>
          </a:p>
        </p:txBody>
      </p:sp>
      <p:sp>
        <p:nvSpPr>
          <p:cNvPr id="8" name="テキスト ボックス 7">
            <a:extLst>
              <a:ext uri="{FF2B5EF4-FFF2-40B4-BE49-F238E27FC236}">
                <a16:creationId xmlns:a16="http://schemas.microsoft.com/office/drawing/2014/main" id="{A47933C4-B6D1-481E-A5FA-BA03A4F2997A}"/>
              </a:ext>
            </a:extLst>
          </p:cNvPr>
          <p:cNvSpPr txBox="1"/>
          <p:nvPr/>
        </p:nvSpPr>
        <p:spPr>
          <a:xfrm>
            <a:off x="2655397" y="5766912"/>
            <a:ext cx="3975664" cy="769441"/>
          </a:xfrm>
          <a:prstGeom prst="rect">
            <a:avLst/>
          </a:prstGeom>
          <a:noFill/>
        </p:spPr>
        <p:txBody>
          <a:bodyPr wrap="square">
            <a:spAutoFit/>
          </a:bodyPr>
          <a:lstStyle/>
          <a:p>
            <a:pPr algn="ctr"/>
            <a:r>
              <a:rPr lang="ja-JP" altLang="ja-JP" sz="2000" b="1" dirty="0">
                <a:ea typeface="メイリオ" panose="020B0604030504040204" pitchFamily="50" charset="-128"/>
                <a:cs typeface="Times New Roman" panose="02020603050405020304" pitchFamily="18" charset="0"/>
              </a:rPr>
              <a:t>令和３年３月</a:t>
            </a:r>
            <a:endParaRPr lang="en-US" altLang="ja-JP" sz="2000" b="1" dirty="0">
              <a:ea typeface="メイリオ" panose="020B0604030504040204" pitchFamily="50" charset="-128"/>
              <a:cs typeface="Times New Roman" panose="02020603050405020304" pitchFamily="18" charset="0"/>
            </a:endParaRPr>
          </a:p>
          <a:p>
            <a:pPr algn="ctr"/>
            <a:r>
              <a:rPr lang="ja-JP" altLang="en-US" sz="2400" b="1" dirty="0">
                <a:ea typeface="メイリオ" panose="020B0604030504040204" pitchFamily="50" charset="-128"/>
                <a:cs typeface="Times New Roman" panose="02020603050405020304" pitchFamily="18" charset="0"/>
              </a:rPr>
              <a:t>大阪府漁業協同組合連合会</a:t>
            </a:r>
            <a:endParaRPr lang="ja-JP" altLang="en-US" sz="2400" b="1" dirty="0"/>
          </a:p>
        </p:txBody>
      </p:sp>
    </p:spTree>
    <p:extLst>
      <p:ext uri="{BB962C8B-B14F-4D97-AF65-F5344CB8AC3E}">
        <p14:creationId xmlns:p14="http://schemas.microsoft.com/office/powerpoint/2010/main" val="3019356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718EB25-3938-4AD5-BAA5-8083FB0F644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5" y="-33894"/>
            <a:ext cx="9183404" cy="6891893"/>
          </a:xfrm>
          <a:prstGeom prst="rect">
            <a:avLst/>
          </a:prstGeom>
        </p:spPr>
      </p:pic>
      <p:sp>
        <p:nvSpPr>
          <p:cNvPr id="9" name="テキスト ボックス 8">
            <a:extLst>
              <a:ext uri="{FF2B5EF4-FFF2-40B4-BE49-F238E27FC236}">
                <a16:creationId xmlns:a16="http://schemas.microsoft.com/office/drawing/2014/main" id="{26A41679-9A44-48BE-A8A3-83A138210BD3}"/>
              </a:ext>
            </a:extLst>
          </p:cNvPr>
          <p:cNvSpPr txBox="1"/>
          <p:nvPr/>
        </p:nvSpPr>
        <p:spPr>
          <a:xfrm>
            <a:off x="1536192" y="898508"/>
            <a:ext cx="6227064" cy="5752216"/>
          </a:xfrm>
          <a:prstGeom prst="rect">
            <a:avLst/>
          </a:prstGeom>
          <a:noFill/>
        </p:spPr>
        <p:txBody>
          <a:bodyPr wrap="square">
            <a:spAutoFit/>
          </a:bodyPr>
          <a:lstStyle/>
          <a:p>
            <a:r>
              <a:rPr lang="en-US" altLang="ja-JP" sz="1051" b="1" dirty="0">
                <a:latin typeface="メイリオ" panose="020B0604030504040204" pitchFamily="50" charset="-128"/>
                <a:ea typeface="メイリオ" panose="020B0604030504040204" pitchFamily="50" charset="-128"/>
              </a:rPr>
              <a:t>【</a:t>
            </a:r>
            <a:r>
              <a:rPr lang="ja-JP" altLang="en-US" sz="1051" b="1" dirty="0">
                <a:latin typeface="メイリオ" panose="020B0604030504040204" pitchFamily="50" charset="-128"/>
                <a:ea typeface="メイリオ" panose="020B0604030504040204" pitchFamily="50" charset="-128"/>
              </a:rPr>
              <a:t>参考リンク</a:t>
            </a:r>
            <a:r>
              <a:rPr lang="en-US" altLang="ja-JP" sz="1051" b="1" dirty="0">
                <a:latin typeface="メイリオ" panose="020B0604030504040204" pitchFamily="50" charset="-128"/>
                <a:ea typeface="メイリオ" panose="020B0604030504040204" pitchFamily="50" charset="-128"/>
              </a:rPr>
              <a:t>】</a:t>
            </a:r>
          </a:p>
          <a:p>
            <a:r>
              <a:rPr lang="ja-JP" altLang="en-US" sz="1051" dirty="0">
                <a:latin typeface="メイリオ" panose="020B0604030504040204" pitchFamily="50" charset="-128"/>
                <a:ea typeface="メイリオ" panose="020B0604030504040204" pitchFamily="50" charset="-128"/>
              </a:rPr>
              <a:t>◆大阪府漁業協同組合連合会</a:t>
            </a:r>
          </a:p>
          <a:p>
            <a:r>
              <a:rPr lang="ja-JP" altLang="en-US" sz="1051" dirty="0">
                <a:latin typeface="メイリオ" panose="020B0604030504040204" pitchFamily="50" charset="-128"/>
                <a:ea typeface="メイリオ" panose="020B0604030504040204" pitchFamily="50" charset="-128"/>
                <a:hlinkClick r:id="rId4"/>
              </a:rPr>
              <a:t>http://www.osakagyoren.or.jp/</a:t>
            </a:r>
            <a:endParaRPr lang="en-US" altLang="ja-JP" sz="1051" dirty="0">
              <a:latin typeface="メイリオ" panose="020B0604030504040204" pitchFamily="50" charset="-128"/>
              <a:ea typeface="メイリオ" panose="020B0604030504040204" pitchFamily="50" charset="-128"/>
            </a:endParaRPr>
          </a:p>
          <a:p>
            <a:endParaRPr lang="ja-JP" altLang="en-US" sz="1051" dirty="0">
              <a:latin typeface="メイリオ" panose="020B0604030504040204" pitchFamily="50" charset="-128"/>
              <a:ea typeface="メイリオ" panose="020B0604030504040204" pitchFamily="50" charset="-128"/>
            </a:endParaRPr>
          </a:p>
          <a:p>
            <a:r>
              <a:rPr lang="ja-JP" altLang="en-US" sz="1051" dirty="0">
                <a:latin typeface="メイリオ" panose="020B0604030504040204" pitchFamily="50" charset="-128"/>
                <a:ea typeface="メイリオ" panose="020B0604030504040204" pitchFamily="50" charset="-128"/>
              </a:rPr>
              <a:t>◆大阪湾環境データベース（国土交通省近畿地方整備局）</a:t>
            </a:r>
          </a:p>
          <a:p>
            <a:r>
              <a:rPr lang="ja-JP" altLang="en-US" sz="1051" dirty="0">
                <a:latin typeface="メイリオ" panose="020B0604030504040204" pitchFamily="50" charset="-128"/>
                <a:ea typeface="メイリオ" panose="020B0604030504040204" pitchFamily="50" charset="-128"/>
                <a:hlinkClick r:id="rId5"/>
              </a:rPr>
              <a:t>http://kouwan.pa.kkr.mlit.go.jp/kankyo-db/</a:t>
            </a:r>
            <a:endParaRPr lang="en-US" altLang="ja-JP" sz="1051" dirty="0">
              <a:latin typeface="メイリオ" panose="020B0604030504040204" pitchFamily="50" charset="-128"/>
              <a:ea typeface="メイリオ" panose="020B0604030504040204" pitchFamily="50" charset="-128"/>
            </a:endParaRPr>
          </a:p>
          <a:p>
            <a:endParaRPr lang="ja-JP" altLang="en-US" sz="1051" dirty="0">
              <a:latin typeface="メイリオ" panose="020B0604030504040204" pitchFamily="50" charset="-128"/>
              <a:ea typeface="メイリオ" panose="020B0604030504040204" pitchFamily="50" charset="-128"/>
            </a:endParaRPr>
          </a:p>
          <a:p>
            <a:r>
              <a:rPr lang="ja-JP" altLang="en-US" sz="1051" dirty="0">
                <a:latin typeface="メイリオ" panose="020B0604030504040204" pitchFamily="50" charset="-128"/>
                <a:ea typeface="メイリオ" panose="020B0604030504040204" pitchFamily="50" charset="-128"/>
              </a:rPr>
              <a:t>◆大阪府水産課</a:t>
            </a:r>
          </a:p>
          <a:p>
            <a:r>
              <a:rPr lang="ja-JP" altLang="en-US" sz="1051" dirty="0">
                <a:latin typeface="メイリオ" panose="020B0604030504040204" pitchFamily="50" charset="-128"/>
                <a:ea typeface="メイリオ" panose="020B0604030504040204" pitchFamily="50" charset="-128"/>
                <a:hlinkClick r:id="rId6"/>
              </a:rPr>
              <a:t>http://www.pref.osaka.lg.jp/suisan/</a:t>
            </a:r>
            <a:endParaRPr lang="en-US" altLang="ja-JP" sz="1051" dirty="0">
              <a:latin typeface="メイリオ" panose="020B0604030504040204" pitchFamily="50" charset="-128"/>
              <a:ea typeface="メイリオ" panose="020B0604030504040204" pitchFamily="50" charset="-128"/>
            </a:endParaRPr>
          </a:p>
          <a:p>
            <a:endParaRPr lang="ja-JP" altLang="en-US" sz="1051" dirty="0">
              <a:latin typeface="メイリオ" panose="020B0604030504040204" pitchFamily="50" charset="-128"/>
              <a:ea typeface="メイリオ" panose="020B0604030504040204" pitchFamily="50" charset="-128"/>
            </a:endParaRPr>
          </a:p>
          <a:p>
            <a:r>
              <a:rPr lang="ja-JP" altLang="en-US" sz="1051" dirty="0">
                <a:latin typeface="メイリオ" panose="020B0604030504040204" pitchFamily="50" charset="-128"/>
                <a:ea typeface="メイリオ" panose="020B0604030504040204" pitchFamily="50" charset="-128"/>
              </a:rPr>
              <a:t>◆大阪府水産課：大阪の魚と漁業を10倍楽しむ本（第３版）パンフレット</a:t>
            </a:r>
          </a:p>
          <a:p>
            <a:r>
              <a:rPr lang="ja-JP" altLang="en-US" sz="1051" dirty="0">
                <a:latin typeface="メイリオ" panose="020B0604030504040204" pitchFamily="50" charset="-128"/>
                <a:ea typeface="メイリオ" panose="020B0604030504040204" pitchFamily="50" charset="-128"/>
                <a:hlinkClick r:id="rId7"/>
              </a:rPr>
              <a:t>http://www.pref.osaka.lg.jp/suisan/pamphlet/index.html</a:t>
            </a:r>
            <a:endParaRPr lang="en-US" altLang="ja-JP" sz="1051" dirty="0">
              <a:latin typeface="メイリオ" panose="020B0604030504040204" pitchFamily="50" charset="-128"/>
              <a:ea typeface="メイリオ" panose="020B0604030504040204" pitchFamily="50" charset="-128"/>
            </a:endParaRPr>
          </a:p>
          <a:p>
            <a:endParaRPr lang="ja-JP" altLang="en-US" sz="1051" dirty="0">
              <a:latin typeface="メイリオ" panose="020B0604030504040204" pitchFamily="50" charset="-128"/>
              <a:ea typeface="メイリオ" panose="020B0604030504040204" pitchFamily="50" charset="-128"/>
            </a:endParaRPr>
          </a:p>
          <a:p>
            <a:r>
              <a:rPr lang="ja-JP" altLang="en-US" sz="1051" dirty="0">
                <a:latin typeface="メイリオ" panose="020B0604030504040204" pitchFamily="50" charset="-128"/>
                <a:ea typeface="メイリオ" panose="020B0604030504040204" pitchFamily="50" charset="-128"/>
              </a:rPr>
              <a:t>◆大阪府水産課：大阪湾での漁法</a:t>
            </a:r>
          </a:p>
          <a:p>
            <a:r>
              <a:rPr lang="ja-JP" altLang="en-US" sz="1051" dirty="0">
                <a:latin typeface="メイリオ" panose="020B0604030504040204" pitchFamily="50" charset="-128"/>
                <a:ea typeface="メイリオ" panose="020B0604030504040204" pitchFamily="50" charset="-128"/>
                <a:hlinkClick r:id="rId8"/>
              </a:rPr>
              <a:t>http://www.pref.osaka.lg.jp/suisan/o-gyogyou/gyoho.html</a:t>
            </a:r>
            <a:endParaRPr lang="en-US" altLang="ja-JP" sz="1051" dirty="0">
              <a:latin typeface="メイリオ" panose="020B0604030504040204" pitchFamily="50" charset="-128"/>
              <a:ea typeface="メイリオ" panose="020B0604030504040204" pitchFamily="50" charset="-128"/>
            </a:endParaRPr>
          </a:p>
          <a:p>
            <a:endParaRPr lang="en-US" altLang="ja-JP" sz="1051" dirty="0">
              <a:latin typeface="メイリオ" panose="020B0604030504040204" pitchFamily="50" charset="-128"/>
              <a:ea typeface="メイリオ" panose="020B0604030504040204" pitchFamily="50" charset="-128"/>
            </a:endParaRPr>
          </a:p>
          <a:p>
            <a:r>
              <a:rPr lang="ja-JP" altLang="en-US" sz="1051" dirty="0">
                <a:latin typeface="メイリオ" panose="020B0604030504040204" pitchFamily="50" charset="-128"/>
                <a:ea typeface="メイリオ" panose="020B0604030504040204" pitchFamily="50" charset="-128"/>
              </a:rPr>
              <a:t>◆大阪府水産課：大阪産</a:t>
            </a:r>
            <a:r>
              <a:rPr lang="en-US" altLang="ja-JP" sz="1051" dirty="0">
                <a:latin typeface="メイリオ" panose="020B0604030504040204" pitchFamily="50" charset="-128"/>
                <a:ea typeface="メイリオ" panose="020B0604030504040204" pitchFamily="50" charset="-128"/>
              </a:rPr>
              <a:t>(</a:t>
            </a:r>
            <a:r>
              <a:rPr lang="ja-JP" altLang="en-US" sz="1051" dirty="0">
                <a:latin typeface="メイリオ" panose="020B0604030504040204" pitchFamily="50" charset="-128"/>
                <a:ea typeface="メイリオ" panose="020B0604030504040204" pitchFamily="50" charset="-128"/>
              </a:rPr>
              <a:t>もん</a:t>
            </a:r>
            <a:r>
              <a:rPr lang="en-US" altLang="ja-JP" sz="1051" dirty="0">
                <a:latin typeface="メイリオ" panose="020B0604030504040204" pitchFamily="50" charset="-128"/>
                <a:ea typeface="メイリオ" panose="020B0604030504040204" pitchFamily="50" charset="-128"/>
              </a:rPr>
              <a:t>)</a:t>
            </a:r>
            <a:r>
              <a:rPr lang="ja-JP" altLang="en-US" sz="1051" dirty="0">
                <a:latin typeface="メイリオ" panose="020B0604030504040204" pitchFamily="50" charset="-128"/>
                <a:ea typeface="メイリオ" panose="020B0604030504040204" pitchFamily="50" charset="-128"/>
              </a:rPr>
              <a:t>魚介類の紹介おすすめ</a:t>
            </a:r>
            <a:r>
              <a:rPr lang="en-US" altLang="ja-JP" sz="1051" dirty="0">
                <a:latin typeface="メイリオ" panose="020B0604030504040204" pitchFamily="50" charset="-128"/>
                <a:ea typeface="メイリオ" panose="020B0604030504040204" pitchFamily="50" charset="-128"/>
              </a:rPr>
              <a:t>10</a:t>
            </a:r>
            <a:r>
              <a:rPr lang="ja-JP" altLang="en-US" sz="1051" dirty="0">
                <a:latin typeface="メイリオ" panose="020B0604030504040204" pitchFamily="50" charset="-128"/>
                <a:ea typeface="メイリオ" panose="020B0604030504040204" pitchFamily="50" charset="-128"/>
              </a:rPr>
              <a:t>種</a:t>
            </a:r>
          </a:p>
          <a:p>
            <a:r>
              <a:rPr lang="en-US" altLang="ja-JP" sz="1051" dirty="0">
                <a:latin typeface="メイリオ" panose="020B0604030504040204" pitchFamily="50" charset="-128"/>
                <a:ea typeface="メイリオ" panose="020B0604030504040204" pitchFamily="50" charset="-128"/>
                <a:hlinkClick r:id="rId9"/>
              </a:rPr>
              <a:t>http://www.pref.osaka.lg.jp/suisan/fish/index.html</a:t>
            </a:r>
            <a:endParaRPr lang="en-US" altLang="ja-JP" sz="1051" dirty="0">
              <a:latin typeface="メイリオ" panose="020B0604030504040204" pitchFamily="50" charset="-128"/>
              <a:ea typeface="メイリオ" panose="020B0604030504040204" pitchFamily="50" charset="-128"/>
            </a:endParaRPr>
          </a:p>
          <a:p>
            <a:endParaRPr lang="en-US" altLang="ja-JP" sz="1051" dirty="0">
              <a:latin typeface="メイリオ" panose="020B0604030504040204" pitchFamily="50" charset="-128"/>
              <a:ea typeface="メイリオ" panose="020B0604030504040204" pitchFamily="50" charset="-128"/>
            </a:endParaRPr>
          </a:p>
          <a:p>
            <a:r>
              <a:rPr lang="ja-JP" altLang="en-US" sz="1051" dirty="0">
                <a:latin typeface="メイリオ" panose="020B0604030504040204" pitchFamily="50" charset="-128"/>
                <a:ea typeface="メイリオ" panose="020B0604030504040204" pitchFamily="50" charset="-128"/>
              </a:rPr>
              <a:t>◆大阪府水産課：大阪の漁業の概要</a:t>
            </a:r>
          </a:p>
          <a:p>
            <a:r>
              <a:rPr lang="ja-JP" altLang="en-US" sz="1051" dirty="0">
                <a:latin typeface="メイリオ" panose="020B0604030504040204" pitchFamily="50" charset="-128"/>
                <a:ea typeface="メイリオ" panose="020B0604030504040204" pitchFamily="50" charset="-128"/>
                <a:hlinkClick r:id="rId10"/>
              </a:rPr>
              <a:t>http://www.pref.osaka.lg.jp/suisan/o-gyogyou/g-gaiyou.html</a:t>
            </a:r>
            <a:endParaRPr lang="en-US" altLang="ja-JP" sz="1051" dirty="0">
              <a:latin typeface="メイリオ" panose="020B0604030504040204" pitchFamily="50" charset="-128"/>
              <a:ea typeface="メイリオ" panose="020B0604030504040204" pitchFamily="50" charset="-128"/>
            </a:endParaRPr>
          </a:p>
          <a:p>
            <a:endParaRPr lang="en-US" altLang="ja-JP" sz="1051" dirty="0">
              <a:latin typeface="メイリオ" panose="020B0604030504040204" pitchFamily="50" charset="-128"/>
              <a:ea typeface="メイリオ" panose="020B0604030504040204" pitchFamily="50" charset="-128"/>
            </a:endParaRPr>
          </a:p>
          <a:p>
            <a:r>
              <a:rPr lang="ja-JP" altLang="en-US" sz="1051" dirty="0">
                <a:latin typeface="メイリオ" panose="020B0604030504040204" pitchFamily="50" charset="-128"/>
                <a:ea typeface="メイリオ" panose="020B0604030504040204" pitchFamily="50" charset="-128"/>
              </a:rPr>
              <a:t>◆大阪府統計課：</a:t>
            </a:r>
            <a:r>
              <a:rPr lang="en-US" altLang="ja-JP" sz="1051" dirty="0">
                <a:latin typeface="メイリオ" panose="020B0604030504040204" pitchFamily="50" charset="-128"/>
                <a:ea typeface="メイリオ" panose="020B0604030504040204" pitchFamily="50" charset="-128"/>
              </a:rPr>
              <a:t>2018</a:t>
            </a:r>
            <a:r>
              <a:rPr lang="ja-JP" altLang="en-US" sz="1051" dirty="0">
                <a:latin typeface="メイリオ" panose="020B0604030504040204" pitchFamily="50" charset="-128"/>
                <a:ea typeface="メイリオ" panose="020B0604030504040204" pitchFamily="50" charset="-128"/>
              </a:rPr>
              <a:t>年大阪の漁業</a:t>
            </a:r>
            <a:r>
              <a:rPr lang="en-US" altLang="ja-JP" sz="1051" dirty="0">
                <a:latin typeface="メイリオ" panose="020B0604030504040204" pitchFamily="50" charset="-128"/>
                <a:ea typeface="メイリオ" panose="020B0604030504040204" pitchFamily="50" charset="-128"/>
              </a:rPr>
              <a:t>(2018</a:t>
            </a:r>
            <a:r>
              <a:rPr lang="ja-JP" altLang="en-US" sz="1051" dirty="0">
                <a:latin typeface="メイリオ" panose="020B0604030504040204" pitchFamily="50" charset="-128"/>
                <a:ea typeface="メイリオ" panose="020B0604030504040204" pitchFamily="50" charset="-128"/>
              </a:rPr>
              <a:t>年漁業センサス調査結果）</a:t>
            </a:r>
          </a:p>
          <a:p>
            <a:r>
              <a:rPr lang="ja-JP" altLang="en-US" sz="1051" dirty="0">
                <a:latin typeface="メイリオ" panose="020B0604030504040204" pitchFamily="50" charset="-128"/>
                <a:ea typeface="メイリオ" panose="020B0604030504040204" pitchFamily="50" charset="-128"/>
                <a:hlinkClick r:id="rId11"/>
              </a:rPr>
              <a:t>http://www.pref.osaka.lg.jp/toukei/2018gyogyou_k/</a:t>
            </a:r>
            <a:endParaRPr lang="en-US" altLang="ja-JP" sz="1051" dirty="0">
              <a:latin typeface="メイリオ" panose="020B0604030504040204" pitchFamily="50" charset="-128"/>
              <a:ea typeface="メイリオ" panose="020B0604030504040204" pitchFamily="50" charset="-128"/>
            </a:endParaRPr>
          </a:p>
          <a:p>
            <a:endParaRPr lang="en-US" altLang="ja-JP" sz="1051" dirty="0">
              <a:latin typeface="メイリオ" panose="020B0604030504040204" pitchFamily="50" charset="-128"/>
              <a:ea typeface="メイリオ" panose="020B0604030504040204" pitchFamily="50" charset="-128"/>
            </a:endParaRPr>
          </a:p>
          <a:p>
            <a:r>
              <a:rPr lang="ja-JP" altLang="en-US" sz="1051" dirty="0">
                <a:latin typeface="メイリオ" panose="020B0604030504040204" pitchFamily="50" charset="-128"/>
                <a:ea typeface="メイリオ" panose="020B0604030504040204" pitchFamily="50" charset="-128"/>
              </a:rPr>
              <a:t>◆全国漁業協同組合連合会 プライドフィッシュ：大阪府</a:t>
            </a:r>
          </a:p>
          <a:p>
            <a:r>
              <a:rPr lang="ja-JP" altLang="en-US" sz="1051" dirty="0">
                <a:latin typeface="メイリオ" panose="020B0604030504040204" pitchFamily="50" charset="-128"/>
                <a:ea typeface="メイリオ" panose="020B0604030504040204" pitchFamily="50" charset="-128"/>
                <a:hlinkClick r:id="rId12"/>
              </a:rPr>
              <a:t>http://www.pride-fish.jp/JPF/pref/index.php?pk=1407221321</a:t>
            </a:r>
            <a:endParaRPr lang="en-US" altLang="ja-JP" sz="1051" dirty="0">
              <a:latin typeface="メイリオ" panose="020B0604030504040204" pitchFamily="50" charset="-128"/>
              <a:ea typeface="メイリオ" panose="020B0604030504040204" pitchFamily="50" charset="-128"/>
            </a:endParaRPr>
          </a:p>
          <a:p>
            <a:endParaRPr lang="ja-JP" altLang="en-US" sz="1051" dirty="0">
              <a:latin typeface="メイリオ" panose="020B0604030504040204" pitchFamily="50" charset="-128"/>
              <a:ea typeface="メイリオ" panose="020B0604030504040204" pitchFamily="50" charset="-128"/>
            </a:endParaRPr>
          </a:p>
          <a:p>
            <a:r>
              <a:rPr lang="ja-JP" altLang="en-US" sz="1051" dirty="0">
                <a:latin typeface="メイリオ" panose="020B0604030504040204" pitchFamily="50" charset="-128"/>
                <a:ea typeface="メイリオ" panose="020B0604030504040204" pitchFamily="50" charset="-128"/>
              </a:rPr>
              <a:t>◆</a:t>
            </a:r>
            <a:r>
              <a:rPr lang="zh-CN" altLang="en-US" sz="1051" dirty="0">
                <a:solidFill>
                  <a:srgbClr val="000000"/>
                </a:solidFill>
                <a:latin typeface="Meiryo" panose="020B0604030504040204" pitchFamily="50" charset="-128"/>
                <a:ea typeface="Meiryo" panose="020B0604030504040204" pitchFamily="50" charset="-128"/>
              </a:rPr>
              <a:t>地方独立行政法人</a:t>
            </a:r>
            <a:r>
              <a:rPr lang="ja-JP" altLang="en-US" sz="1051" dirty="0">
                <a:latin typeface="メイリオ" panose="020B0604030504040204" pitchFamily="50" charset="-128"/>
                <a:ea typeface="メイリオ" panose="020B0604030504040204" pitchFamily="50" charset="-128"/>
              </a:rPr>
              <a:t>大阪府立環境農林水産総合研究所：大阪湾のさかな図鑑</a:t>
            </a:r>
          </a:p>
          <a:p>
            <a:r>
              <a:rPr lang="ja-JP" altLang="en-US" sz="1051" dirty="0">
                <a:latin typeface="メイリオ" panose="020B0604030504040204" pitchFamily="50" charset="-128"/>
                <a:ea typeface="メイリオ" panose="020B0604030504040204" pitchFamily="50" charset="-128"/>
                <a:hlinkClick r:id="rId13"/>
              </a:rPr>
              <a:t>http://www.kannousuiken-osaka.or.jp/zukan/zukan_database/osakawan/list.html</a:t>
            </a:r>
            <a:endParaRPr lang="en-US" altLang="ja-JP" sz="1051" dirty="0">
              <a:latin typeface="メイリオ" panose="020B0604030504040204" pitchFamily="50" charset="-128"/>
              <a:ea typeface="メイリオ" panose="020B0604030504040204" pitchFamily="50" charset="-128"/>
            </a:endParaRPr>
          </a:p>
          <a:p>
            <a:endParaRPr lang="ja-JP" altLang="en-US" sz="1051" dirty="0">
              <a:latin typeface="メイリオ" panose="020B0604030504040204" pitchFamily="50" charset="-128"/>
              <a:ea typeface="メイリオ" panose="020B0604030504040204" pitchFamily="50" charset="-128"/>
            </a:endParaRPr>
          </a:p>
          <a:p>
            <a:r>
              <a:rPr lang="ja-JP" altLang="en-US" sz="1051" dirty="0">
                <a:latin typeface="メイリオ" panose="020B0604030504040204" pitchFamily="50" charset="-128"/>
                <a:ea typeface="メイリオ" panose="020B0604030504040204" pitchFamily="50" charset="-128"/>
              </a:rPr>
              <a:t>◆</a:t>
            </a:r>
            <a:r>
              <a:rPr lang="zh-CN" altLang="en-US" sz="1051" dirty="0">
                <a:solidFill>
                  <a:srgbClr val="000000"/>
                </a:solidFill>
                <a:latin typeface="Meiryo" panose="020B0604030504040204" pitchFamily="50" charset="-128"/>
                <a:ea typeface="Meiryo" panose="020B0604030504040204" pitchFamily="50" charset="-128"/>
              </a:rPr>
              <a:t>地方独立行政法人</a:t>
            </a:r>
            <a:r>
              <a:rPr lang="ja-JP" altLang="en-US" sz="1051" dirty="0">
                <a:latin typeface="メイリオ" panose="020B0604030504040204" pitchFamily="50" charset="-128"/>
                <a:ea typeface="メイリオ" panose="020B0604030504040204" pitchFamily="50" charset="-128"/>
              </a:rPr>
              <a:t>大阪府立環境農林水産総合研究所：大阪湾の生き物図鑑</a:t>
            </a:r>
          </a:p>
          <a:p>
            <a:r>
              <a:rPr lang="ja-JP" altLang="en-US" sz="1051" dirty="0">
                <a:latin typeface="メイリオ" panose="020B0604030504040204" pitchFamily="50" charset="-128"/>
                <a:ea typeface="メイリオ" panose="020B0604030504040204" pitchFamily="50" charset="-128"/>
                <a:hlinkClick r:id="rId14"/>
              </a:rPr>
              <a:t>http://www.kannousuiken-osaka.or.jp/zukan/zukan_database/osakawanikimono/list.html</a:t>
            </a:r>
            <a:endParaRPr lang="en-US" altLang="ja-JP" sz="1051" dirty="0">
              <a:latin typeface="メイリオ" panose="020B0604030504040204" pitchFamily="50" charset="-128"/>
              <a:ea typeface="メイリオ" panose="020B0604030504040204" pitchFamily="50" charset="-128"/>
            </a:endParaRPr>
          </a:p>
          <a:p>
            <a:endParaRPr lang="ja-JP" altLang="en-US" sz="105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55621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0B8B53F-8476-4BD3-A6A2-169A6170437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79" y="0"/>
            <a:ext cx="9138241" cy="6858000"/>
          </a:xfrm>
          <a:prstGeom prst="rect">
            <a:avLst/>
          </a:prstGeom>
        </p:spPr>
      </p:pic>
      <p:sp>
        <p:nvSpPr>
          <p:cNvPr id="5" name="テキスト ボックス 4">
            <a:extLst>
              <a:ext uri="{FF2B5EF4-FFF2-40B4-BE49-F238E27FC236}">
                <a16:creationId xmlns:a16="http://schemas.microsoft.com/office/drawing/2014/main" id="{C4B52FDD-892F-42EA-85FC-2607542788F6}"/>
              </a:ext>
            </a:extLst>
          </p:cNvPr>
          <p:cNvSpPr txBox="1"/>
          <p:nvPr/>
        </p:nvSpPr>
        <p:spPr>
          <a:xfrm>
            <a:off x="1350333" y="921189"/>
            <a:ext cx="6475229" cy="2338461"/>
          </a:xfrm>
          <a:prstGeom prst="rect">
            <a:avLst/>
          </a:prstGeom>
          <a:noFill/>
        </p:spPr>
        <p:txBody>
          <a:bodyPr wrap="square">
            <a:spAutoFit/>
          </a:bodyPr>
          <a:lstStyle/>
          <a:p>
            <a:pPr>
              <a:lnSpc>
                <a:spcPts val="1600"/>
              </a:lnSpc>
            </a:pPr>
            <a:r>
              <a:rPr lang="ja-JP" altLang="en-US" sz="1050" dirty="0">
                <a:latin typeface="メイリオ" panose="020B0604030504040204" pitchFamily="50" charset="-128"/>
                <a:ea typeface="メイリオ" panose="020B0604030504040204" pitchFamily="50" charset="-128"/>
              </a:rPr>
              <a:t>【ご利用にあたって】</a:t>
            </a:r>
            <a:endParaRPr lang="en-US" altLang="ja-JP" sz="1050" dirty="0">
              <a:latin typeface="メイリオ" panose="020B0604030504040204" pitchFamily="50" charset="-128"/>
              <a:ea typeface="メイリオ" panose="020B0604030504040204" pitchFamily="50" charset="-128"/>
            </a:endParaRPr>
          </a:p>
          <a:p>
            <a:pPr>
              <a:lnSpc>
                <a:spcPts val="1600"/>
              </a:lnSpc>
            </a:pPr>
            <a:endParaRPr lang="ja-JP" altLang="en-US" sz="1050" dirty="0">
              <a:latin typeface="メイリオ" panose="020B0604030504040204" pitchFamily="50" charset="-128"/>
              <a:ea typeface="メイリオ" panose="020B0604030504040204" pitchFamily="50" charset="-128"/>
            </a:endParaRPr>
          </a:p>
          <a:p>
            <a:pPr marL="171450" indent="-171450">
              <a:lnSpc>
                <a:spcPts val="1600"/>
              </a:lnSpc>
              <a:buFont typeface="Arial" panose="020B0604020202020204" pitchFamily="34" charset="0"/>
              <a:buChar char="•"/>
            </a:pPr>
            <a:r>
              <a:rPr lang="ja-JP" altLang="en-US" sz="1050" dirty="0">
                <a:latin typeface="メイリオ" panose="020B0604030504040204" pitchFamily="50" charset="-128"/>
                <a:ea typeface="メイリオ" panose="020B0604030504040204" pitchFamily="50" charset="-128"/>
              </a:rPr>
              <a:t>ウェブ教材「大阪湾お魚探検隊」はPowerPointで作成されています。</a:t>
            </a:r>
          </a:p>
          <a:p>
            <a:pPr marL="171450" indent="-171450">
              <a:lnSpc>
                <a:spcPts val="1600"/>
              </a:lnSpc>
              <a:buFont typeface="Arial" panose="020B0604020202020204" pitchFamily="34" charset="0"/>
              <a:buChar char="•"/>
            </a:pPr>
            <a:r>
              <a:rPr lang="en-US" altLang="ja-JP" sz="1050" dirty="0">
                <a:latin typeface="メイリオ" panose="020B0604030504040204" pitchFamily="50" charset="-128"/>
                <a:ea typeface="メイリオ" panose="020B0604030504040204" pitchFamily="50" charset="-128"/>
              </a:rPr>
              <a:t>PowerPoint</a:t>
            </a:r>
            <a:r>
              <a:rPr lang="ja-JP" altLang="en-US" sz="1050" dirty="0">
                <a:latin typeface="メイリオ" panose="020B0604030504040204" pitchFamily="50" charset="-128"/>
                <a:ea typeface="メイリオ" panose="020B0604030504040204" pitchFamily="50" charset="-128"/>
              </a:rPr>
              <a:t>発表者ツールを使って、ノート（メモ）機能を先生用の解説を見ることができます</a:t>
            </a:r>
          </a:p>
          <a:p>
            <a:pPr marL="171450" indent="-171450">
              <a:lnSpc>
                <a:spcPts val="1600"/>
              </a:lnSpc>
              <a:buFont typeface="Arial" panose="020B0604020202020204" pitchFamily="34" charset="0"/>
              <a:buChar char="•"/>
            </a:pPr>
            <a:r>
              <a:rPr lang="ja-JP" altLang="en-US" sz="1050" dirty="0">
                <a:latin typeface="メイリオ" panose="020B0604030504040204" pitchFamily="50" charset="-128"/>
                <a:ea typeface="メイリオ" panose="020B0604030504040204" pitchFamily="50" charset="-128"/>
              </a:rPr>
              <a:t>当教材は著作権があります。全ての内容、テキスト、画像等の無断転載・複製・転用、無断使用を固く禁じます。著作物の無断転載・複製・転用、無断使用は法律により罰せられます。</a:t>
            </a:r>
          </a:p>
          <a:p>
            <a:pPr>
              <a:lnSpc>
                <a:spcPts val="1600"/>
              </a:lnSpc>
            </a:pPr>
            <a:r>
              <a:rPr lang="en-US" altLang="ja-JP" sz="1050" dirty="0">
                <a:latin typeface="メイリオ" panose="020B0604030504040204" pitchFamily="50" charset="-128"/>
                <a:ea typeface="メイリオ" panose="020B0604030504040204" pitchFamily="50" charset="-128"/>
              </a:rPr>
              <a:t>This teaching material is copyrighted. Unauthorized reproduction, duplication, diversion, or unauthorized use of contents, texts, images, etc. is strictly prohibited. </a:t>
            </a:r>
            <a:br>
              <a:rPr lang="en-US" altLang="ja-JP" sz="1050" dirty="0">
                <a:latin typeface="メイリオ" panose="020B0604030504040204" pitchFamily="50" charset="-128"/>
                <a:ea typeface="メイリオ" panose="020B0604030504040204" pitchFamily="50" charset="-128"/>
              </a:rPr>
            </a:br>
            <a:r>
              <a:rPr lang="en-US" altLang="ja-JP" sz="1050" dirty="0">
                <a:latin typeface="メイリオ" panose="020B0604030504040204" pitchFamily="50" charset="-128"/>
                <a:ea typeface="メイリオ" panose="020B0604030504040204" pitchFamily="50" charset="-128"/>
              </a:rPr>
              <a:t>Unauthorized reproduction, duplication, diversion, or unauthorized use of all contents, texts, images, etc. is strictly prohibited. Unauthorized reproduction, duplication, diversion, or unauthorized use of copyrighted material is punishable by law.</a:t>
            </a:r>
            <a:endParaRPr lang="ja-JP" altLang="en-US" sz="105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06223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45">
            <a:extLst>
              <a:ext uri="{FF2B5EF4-FFF2-40B4-BE49-F238E27FC236}">
                <a16:creationId xmlns:a16="http://schemas.microsoft.com/office/drawing/2014/main" id="{36876638-1F88-4FE1-84CD-837A66E2DF4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6" y="-33894"/>
            <a:ext cx="9183402" cy="6891892"/>
          </a:xfrm>
          <a:prstGeom prst="rect">
            <a:avLst/>
          </a:prstGeom>
        </p:spPr>
      </p:pic>
      <p:sp>
        <p:nvSpPr>
          <p:cNvPr id="14" name="吹き出し: 角を丸めた四角形 13">
            <a:extLst>
              <a:ext uri="{FF2B5EF4-FFF2-40B4-BE49-F238E27FC236}">
                <a16:creationId xmlns:a16="http://schemas.microsoft.com/office/drawing/2014/main" id="{F953D760-9B77-4F04-A5ED-2667140C9E92}"/>
              </a:ext>
            </a:extLst>
          </p:cNvPr>
          <p:cNvSpPr/>
          <p:nvPr/>
        </p:nvSpPr>
        <p:spPr>
          <a:xfrm>
            <a:off x="1490499" y="1234467"/>
            <a:ext cx="2230873" cy="1380745"/>
          </a:xfrm>
          <a:prstGeom prst="wedgeRoundRectCallout">
            <a:avLst>
              <a:gd name="adj1" fmla="val -50168"/>
              <a:gd name="adj2" fmla="val 2191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吹き出し: 角を丸めた四角形 12">
            <a:extLst>
              <a:ext uri="{FF2B5EF4-FFF2-40B4-BE49-F238E27FC236}">
                <a16:creationId xmlns:a16="http://schemas.microsoft.com/office/drawing/2014/main" id="{8CE8BF48-D8B7-4C3D-8587-85A52E259CB4}"/>
              </a:ext>
            </a:extLst>
          </p:cNvPr>
          <p:cNvSpPr/>
          <p:nvPr/>
        </p:nvSpPr>
        <p:spPr>
          <a:xfrm>
            <a:off x="5600186" y="4068209"/>
            <a:ext cx="2159348" cy="2351632"/>
          </a:xfrm>
          <a:prstGeom prst="wedgeRoundRectCallout">
            <a:avLst>
              <a:gd name="adj1" fmla="val -48968"/>
              <a:gd name="adj2" fmla="val 2362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タイトル 1">
            <a:extLst>
              <a:ext uri="{FF2B5EF4-FFF2-40B4-BE49-F238E27FC236}">
                <a16:creationId xmlns:a16="http://schemas.microsoft.com/office/drawing/2014/main" id="{266FFAF6-EA41-4C74-AF22-C0923D4710E9}"/>
              </a:ext>
            </a:extLst>
          </p:cNvPr>
          <p:cNvSpPr>
            <a:spLocks noGrp="1"/>
          </p:cNvSpPr>
          <p:nvPr>
            <p:ph type="title"/>
          </p:nvPr>
        </p:nvSpPr>
        <p:spPr>
          <a:xfrm>
            <a:off x="3085123" y="73722"/>
            <a:ext cx="4883971" cy="670260"/>
          </a:xfrm>
        </p:spPr>
        <p:txBody>
          <a:bodyPr>
            <a:noAutofit/>
          </a:bodyPr>
          <a:lstStyle/>
          <a:p>
            <a:pPr>
              <a:lnSpc>
                <a:spcPct val="100000"/>
              </a:lnSpc>
            </a:pPr>
            <a:r>
              <a:rPr lang="ja-JP" altLang="en-US" sz="1400" b="1" dirty="0">
                <a:latin typeface="メイリオ" panose="020B0604030504040204" pitchFamily="50" charset="-128"/>
                <a:ea typeface="メイリオ" panose="020B0604030504040204" pitchFamily="50" charset="-128"/>
              </a:rPr>
              <a:t>大阪湾の環境と魚がおいしい理由</a:t>
            </a:r>
            <a:br>
              <a:rPr lang="en-US" altLang="ja-JP" sz="1800" b="1" dirty="0">
                <a:latin typeface="メイリオ" panose="020B0604030504040204" pitchFamily="50" charset="-128"/>
                <a:ea typeface="メイリオ" panose="020B0604030504040204" pitchFamily="50" charset="-128"/>
              </a:rPr>
            </a:br>
            <a:r>
              <a:rPr lang="ja-JP" altLang="en-US" sz="2000" b="1" dirty="0">
                <a:latin typeface="メイリオ" panose="020B0604030504040204" pitchFamily="50" charset="-128"/>
                <a:ea typeface="メイリオ" panose="020B0604030504040204" pitchFamily="50" charset="-128"/>
              </a:rPr>
              <a:t>大阪湾に流れ込む河川と汽水域</a:t>
            </a:r>
            <a:endParaRPr lang="ja-JP" altLang="en-US" sz="1800" b="1"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406CC28E-E704-4E40-85BB-7E8E68D8B89F}"/>
              </a:ext>
            </a:extLst>
          </p:cNvPr>
          <p:cNvSpPr/>
          <p:nvPr/>
        </p:nvSpPr>
        <p:spPr>
          <a:xfrm>
            <a:off x="1599679" y="1453896"/>
            <a:ext cx="2162696" cy="984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2800"/>
              </a:lnSpc>
            </a:pPr>
            <a:r>
              <a:rPr lang="ja-JP" altLang="en-US" sz="1600" kern="100" dirty="0">
                <a:solidFill>
                  <a:schemeClr val="tx1"/>
                </a:solidFill>
                <a:ea typeface="メイリオ" panose="020B0604030504040204" pitchFamily="50" charset="-128"/>
                <a:cs typeface="Times New Roman" panose="02020603050405020304" pitchFamily="18" charset="0"/>
              </a:rPr>
              <a:t>大阪湾奥には淀川や大和川などの大きな河川があります。</a:t>
            </a:r>
          </a:p>
        </p:txBody>
      </p:sp>
      <p:sp>
        <p:nvSpPr>
          <p:cNvPr id="5" name="正方形/長方形 4">
            <a:extLst>
              <a:ext uri="{FF2B5EF4-FFF2-40B4-BE49-F238E27FC236}">
                <a16:creationId xmlns:a16="http://schemas.microsoft.com/office/drawing/2014/main" id="{6D481467-3FA5-4B8E-AD8F-2C4693B13DA3}"/>
              </a:ext>
            </a:extLst>
          </p:cNvPr>
          <p:cNvSpPr/>
          <p:nvPr/>
        </p:nvSpPr>
        <p:spPr>
          <a:xfrm>
            <a:off x="5662735" y="4123331"/>
            <a:ext cx="2076357" cy="2252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2800"/>
              </a:lnSpc>
            </a:pPr>
            <a:r>
              <a:rPr lang="ja-JP" altLang="en-US" sz="16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山などから流れこむ</a:t>
            </a:r>
            <a:endParaRPr lang="en-US" altLang="ja-JP" sz="16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p>
            <a:pPr>
              <a:lnSpc>
                <a:spcPts val="2800"/>
              </a:lnSpc>
            </a:pPr>
            <a:r>
              <a:rPr lang="ja-JP" altLang="en-US" sz="16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河川の水には栄養がたっぷりふくまれています。その栄養をとりこみ植物プランクトンが増殖します。</a:t>
            </a:r>
          </a:p>
        </p:txBody>
      </p:sp>
      <p:sp>
        <p:nvSpPr>
          <p:cNvPr id="8" name="テキスト ボックス 7">
            <a:extLst>
              <a:ext uri="{FF2B5EF4-FFF2-40B4-BE49-F238E27FC236}">
                <a16:creationId xmlns:a16="http://schemas.microsoft.com/office/drawing/2014/main" id="{3C3572DA-630D-4A1F-BE15-4ED7E4BA6CBD}"/>
              </a:ext>
            </a:extLst>
          </p:cNvPr>
          <p:cNvSpPr txBox="1"/>
          <p:nvPr/>
        </p:nvSpPr>
        <p:spPr>
          <a:xfrm>
            <a:off x="1637389" y="2053260"/>
            <a:ext cx="492443" cy="215444"/>
          </a:xfrm>
          <a:prstGeom prst="rect">
            <a:avLst/>
          </a:prstGeom>
          <a:noFill/>
        </p:spPr>
        <p:txBody>
          <a:bodyPr wrap="none" rtlCol="0">
            <a:spAutoFit/>
          </a:bodyPr>
          <a:lstStyle/>
          <a:p>
            <a:r>
              <a:rPr lang="ja-JP" altLang="en-US" sz="800" dirty="0">
                <a:latin typeface="メイリオ" panose="020B0604030504040204" pitchFamily="50" charset="-128"/>
                <a:ea typeface="メイリオ" panose="020B0604030504040204" pitchFamily="50" charset="-128"/>
              </a:rPr>
              <a:t>かせん</a:t>
            </a:r>
          </a:p>
        </p:txBody>
      </p:sp>
      <p:sp>
        <p:nvSpPr>
          <p:cNvPr id="10" name="テキスト ボックス 9">
            <a:extLst>
              <a:ext uri="{FF2B5EF4-FFF2-40B4-BE49-F238E27FC236}">
                <a16:creationId xmlns:a16="http://schemas.microsoft.com/office/drawing/2014/main" id="{9AF5E75A-7FAE-4BBC-90DB-4A41726649F0}"/>
              </a:ext>
            </a:extLst>
          </p:cNvPr>
          <p:cNvSpPr txBox="1"/>
          <p:nvPr/>
        </p:nvSpPr>
        <p:spPr>
          <a:xfrm>
            <a:off x="6432319" y="5894042"/>
            <a:ext cx="697627" cy="215444"/>
          </a:xfrm>
          <a:prstGeom prst="rect">
            <a:avLst/>
          </a:prstGeom>
          <a:noFill/>
        </p:spPr>
        <p:txBody>
          <a:bodyPr wrap="none" rtlCol="0">
            <a:spAutoFit/>
          </a:bodyPr>
          <a:lstStyle/>
          <a:p>
            <a:r>
              <a:rPr lang="ja-JP" altLang="en-US" sz="800" dirty="0">
                <a:latin typeface="メイリオ" panose="020B0604030504040204" pitchFamily="50" charset="-128"/>
                <a:ea typeface="メイリオ" panose="020B0604030504040204" pitchFamily="50" charset="-128"/>
              </a:rPr>
              <a:t>ぞうしょく</a:t>
            </a:r>
          </a:p>
        </p:txBody>
      </p:sp>
      <p:sp>
        <p:nvSpPr>
          <p:cNvPr id="12" name="テキスト ボックス 11">
            <a:extLst>
              <a:ext uri="{FF2B5EF4-FFF2-40B4-BE49-F238E27FC236}">
                <a16:creationId xmlns:a16="http://schemas.microsoft.com/office/drawing/2014/main" id="{36212F22-F235-4909-979D-3FBA4D7E5BB7}"/>
              </a:ext>
            </a:extLst>
          </p:cNvPr>
          <p:cNvSpPr txBox="1"/>
          <p:nvPr/>
        </p:nvSpPr>
        <p:spPr>
          <a:xfrm>
            <a:off x="2011090" y="1347635"/>
            <a:ext cx="595035" cy="215444"/>
          </a:xfrm>
          <a:prstGeom prst="rect">
            <a:avLst/>
          </a:prstGeom>
          <a:noFill/>
        </p:spPr>
        <p:txBody>
          <a:bodyPr wrap="none" rtlCol="0">
            <a:spAutoFit/>
          </a:bodyPr>
          <a:lstStyle/>
          <a:p>
            <a:r>
              <a:rPr lang="ja-JP" altLang="en-US" sz="800" dirty="0">
                <a:latin typeface="メイリオ" panose="020B0604030504040204" pitchFamily="50" charset="-128"/>
                <a:ea typeface="メイリオ" panose="020B0604030504040204" pitchFamily="50" charset="-128"/>
              </a:rPr>
              <a:t>わんおく</a:t>
            </a:r>
          </a:p>
        </p:txBody>
      </p:sp>
      <p:sp>
        <p:nvSpPr>
          <p:cNvPr id="15" name="矢印: 左 14">
            <a:extLst>
              <a:ext uri="{FF2B5EF4-FFF2-40B4-BE49-F238E27FC236}">
                <a16:creationId xmlns:a16="http://schemas.microsoft.com/office/drawing/2014/main" id="{8D3C7661-69A0-44E8-A19D-C75280D808D3}"/>
              </a:ext>
            </a:extLst>
          </p:cNvPr>
          <p:cNvSpPr/>
          <p:nvPr/>
        </p:nvSpPr>
        <p:spPr>
          <a:xfrm rot="20334490">
            <a:off x="4817264" y="2282124"/>
            <a:ext cx="1106787" cy="871795"/>
          </a:xfrm>
          <a:prstGeom prst="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矢印: 左 15">
            <a:extLst>
              <a:ext uri="{FF2B5EF4-FFF2-40B4-BE49-F238E27FC236}">
                <a16:creationId xmlns:a16="http://schemas.microsoft.com/office/drawing/2014/main" id="{17CD52AC-2176-4986-AE09-DAD808867E19}"/>
              </a:ext>
            </a:extLst>
          </p:cNvPr>
          <p:cNvSpPr/>
          <p:nvPr/>
        </p:nvSpPr>
        <p:spPr>
          <a:xfrm rot="21032055">
            <a:off x="5359963" y="2778107"/>
            <a:ext cx="851232" cy="679596"/>
          </a:xfrm>
          <a:prstGeom prst="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矢印: 左 16">
            <a:extLst>
              <a:ext uri="{FF2B5EF4-FFF2-40B4-BE49-F238E27FC236}">
                <a16:creationId xmlns:a16="http://schemas.microsoft.com/office/drawing/2014/main" id="{32ABBB68-24AF-4FCD-BB4C-C3F9169B711E}"/>
              </a:ext>
            </a:extLst>
          </p:cNvPr>
          <p:cNvSpPr/>
          <p:nvPr/>
        </p:nvSpPr>
        <p:spPr>
          <a:xfrm rot="19775276">
            <a:off x="5536478" y="1810582"/>
            <a:ext cx="545957" cy="679596"/>
          </a:xfrm>
          <a:prstGeom prst="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矢印: 左 17">
            <a:extLst>
              <a:ext uri="{FF2B5EF4-FFF2-40B4-BE49-F238E27FC236}">
                <a16:creationId xmlns:a16="http://schemas.microsoft.com/office/drawing/2014/main" id="{27B57C42-6C4A-466A-83DF-9A58ACC574E7}"/>
              </a:ext>
            </a:extLst>
          </p:cNvPr>
          <p:cNvSpPr/>
          <p:nvPr/>
        </p:nvSpPr>
        <p:spPr>
          <a:xfrm rot="18088743">
            <a:off x="4988088" y="1821191"/>
            <a:ext cx="686267" cy="679596"/>
          </a:xfrm>
          <a:prstGeom prst="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3" name="直線矢印コネクタ 2">
            <a:extLst>
              <a:ext uri="{FF2B5EF4-FFF2-40B4-BE49-F238E27FC236}">
                <a16:creationId xmlns:a16="http://schemas.microsoft.com/office/drawing/2014/main" id="{C51079A0-E7C6-4BC5-B4B7-78F8DF51CECF}"/>
              </a:ext>
            </a:extLst>
          </p:cNvPr>
          <p:cNvCxnSpPr>
            <a:cxnSpLocks/>
          </p:cNvCxnSpPr>
          <p:nvPr/>
        </p:nvCxnSpPr>
        <p:spPr>
          <a:xfrm flipH="1" flipV="1">
            <a:off x="5309875" y="4068208"/>
            <a:ext cx="225896" cy="14647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5B8CC638-9510-4C8E-B8AA-4B20A8B6A886}"/>
              </a:ext>
            </a:extLst>
          </p:cNvPr>
          <p:cNvCxnSpPr>
            <a:cxnSpLocks/>
          </p:cNvCxnSpPr>
          <p:nvPr/>
        </p:nvCxnSpPr>
        <p:spPr>
          <a:xfrm flipH="1" flipV="1">
            <a:off x="5146159" y="4239899"/>
            <a:ext cx="233792" cy="14004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31657969-9969-4E52-A83C-F8193372B31C}"/>
              </a:ext>
            </a:extLst>
          </p:cNvPr>
          <p:cNvCxnSpPr>
            <a:cxnSpLocks/>
          </p:cNvCxnSpPr>
          <p:nvPr/>
        </p:nvCxnSpPr>
        <p:spPr>
          <a:xfrm flipH="1" flipV="1">
            <a:off x="5015303" y="4484711"/>
            <a:ext cx="233792" cy="14004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67800A5C-70B3-4578-8121-6E2F099B8B48}"/>
              </a:ext>
            </a:extLst>
          </p:cNvPr>
          <p:cNvCxnSpPr>
            <a:cxnSpLocks/>
          </p:cNvCxnSpPr>
          <p:nvPr/>
        </p:nvCxnSpPr>
        <p:spPr>
          <a:xfrm flipH="1" flipV="1">
            <a:off x="4667506" y="4962736"/>
            <a:ext cx="155820" cy="17681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50BAF612-0B3C-4900-B9E6-572D848220EA}"/>
              </a:ext>
            </a:extLst>
          </p:cNvPr>
          <p:cNvCxnSpPr>
            <a:cxnSpLocks/>
          </p:cNvCxnSpPr>
          <p:nvPr/>
        </p:nvCxnSpPr>
        <p:spPr>
          <a:xfrm flipH="1" flipV="1">
            <a:off x="4407702" y="5203787"/>
            <a:ext cx="155820" cy="17681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AEB74300-AF72-4378-8568-2A5C2A34AF11}"/>
              </a:ext>
            </a:extLst>
          </p:cNvPr>
          <p:cNvCxnSpPr>
            <a:cxnSpLocks/>
          </p:cNvCxnSpPr>
          <p:nvPr/>
        </p:nvCxnSpPr>
        <p:spPr>
          <a:xfrm flipH="1" flipV="1">
            <a:off x="3975135" y="5484224"/>
            <a:ext cx="80120" cy="25729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9B127795-8155-4C99-A58D-6BB73A3EB95A}"/>
              </a:ext>
            </a:extLst>
          </p:cNvPr>
          <p:cNvCxnSpPr>
            <a:cxnSpLocks/>
          </p:cNvCxnSpPr>
          <p:nvPr/>
        </p:nvCxnSpPr>
        <p:spPr>
          <a:xfrm flipH="1" flipV="1">
            <a:off x="3488823" y="5592641"/>
            <a:ext cx="80120" cy="25729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222520FA-A9E3-4DE8-900E-AD369930EC5E}"/>
              </a:ext>
            </a:extLst>
          </p:cNvPr>
          <p:cNvCxnSpPr>
            <a:cxnSpLocks/>
          </p:cNvCxnSpPr>
          <p:nvPr/>
        </p:nvCxnSpPr>
        <p:spPr>
          <a:xfrm flipH="1" flipV="1">
            <a:off x="3361763" y="5652441"/>
            <a:ext cx="80120" cy="25729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251B9E76-341E-4E20-BF59-EFD420E82B65}"/>
              </a:ext>
            </a:extLst>
          </p:cNvPr>
          <p:cNvCxnSpPr>
            <a:cxnSpLocks/>
          </p:cNvCxnSpPr>
          <p:nvPr/>
        </p:nvCxnSpPr>
        <p:spPr>
          <a:xfrm flipH="1" flipV="1">
            <a:off x="4206366" y="5410852"/>
            <a:ext cx="155820" cy="17681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CE8A17B6-0492-4DDE-B168-8A0FFF991096}"/>
              </a:ext>
            </a:extLst>
          </p:cNvPr>
          <p:cNvCxnSpPr>
            <a:cxnSpLocks/>
          </p:cNvCxnSpPr>
          <p:nvPr/>
        </p:nvCxnSpPr>
        <p:spPr>
          <a:xfrm flipH="1" flipV="1">
            <a:off x="4932339" y="4659235"/>
            <a:ext cx="155820" cy="17681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6CE09356-3655-4B27-A4BE-DBF417F63F5C}"/>
              </a:ext>
            </a:extLst>
          </p:cNvPr>
          <p:cNvCxnSpPr>
            <a:cxnSpLocks/>
          </p:cNvCxnSpPr>
          <p:nvPr/>
        </p:nvCxnSpPr>
        <p:spPr>
          <a:xfrm flipH="1" flipV="1">
            <a:off x="3780847" y="5554148"/>
            <a:ext cx="80120" cy="25729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BA3B8CE1-DE8A-470C-9E95-D4C20B50165B}"/>
              </a:ext>
            </a:extLst>
          </p:cNvPr>
          <p:cNvCxnSpPr>
            <a:cxnSpLocks/>
          </p:cNvCxnSpPr>
          <p:nvPr/>
        </p:nvCxnSpPr>
        <p:spPr>
          <a:xfrm flipH="1" flipV="1">
            <a:off x="5144747" y="3405400"/>
            <a:ext cx="257279" cy="6325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2916A9FA-B49A-4D7A-8153-8E0659E4B2F7}"/>
              </a:ext>
            </a:extLst>
          </p:cNvPr>
          <p:cNvCxnSpPr>
            <a:cxnSpLocks/>
          </p:cNvCxnSpPr>
          <p:nvPr/>
        </p:nvCxnSpPr>
        <p:spPr>
          <a:xfrm flipH="1" flipV="1">
            <a:off x="5422830" y="3864760"/>
            <a:ext cx="177356" cy="13185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94F3DF49-CC38-4421-80BA-772F8BA76034}"/>
              </a:ext>
            </a:extLst>
          </p:cNvPr>
          <p:cNvCxnSpPr>
            <a:cxnSpLocks/>
          </p:cNvCxnSpPr>
          <p:nvPr/>
        </p:nvCxnSpPr>
        <p:spPr>
          <a:xfrm>
            <a:off x="3873460" y="2700157"/>
            <a:ext cx="101691" cy="23445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DF531A66-6815-4975-AB58-3E5DA573596C}"/>
              </a:ext>
            </a:extLst>
          </p:cNvPr>
          <p:cNvCxnSpPr>
            <a:cxnSpLocks/>
          </p:cNvCxnSpPr>
          <p:nvPr/>
        </p:nvCxnSpPr>
        <p:spPr>
          <a:xfrm>
            <a:off x="3670519" y="2817372"/>
            <a:ext cx="136877" cy="209379"/>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27716CF3-9C57-4F4A-B07B-246ED0509DB4}"/>
              </a:ext>
            </a:extLst>
          </p:cNvPr>
          <p:cNvCxnSpPr>
            <a:cxnSpLocks/>
          </p:cNvCxnSpPr>
          <p:nvPr/>
        </p:nvCxnSpPr>
        <p:spPr>
          <a:xfrm>
            <a:off x="4537526" y="2244860"/>
            <a:ext cx="81935" cy="20368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082EC6FC-AEC8-4313-9F46-14C34A57D8E4}"/>
              </a:ext>
            </a:extLst>
          </p:cNvPr>
          <p:cNvCxnSpPr>
            <a:cxnSpLocks/>
          </p:cNvCxnSpPr>
          <p:nvPr/>
        </p:nvCxnSpPr>
        <p:spPr>
          <a:xfrm flipH="1">
            <a:off x="5075740" y="2071794"/>
            <a:ext cx="4024" cy="24091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2C21E104-8810-45B2-80A1-0C4DB75517E6}"/>
              </a:ext>
            </a:extLst>
          </p:cNvPr>
          <p:cNvCxnSpPr>
            <a:cxnSpLocks/>
          </p:cNvCxnSpPr>
          <p:nvPr/>
        </p:nvCxnSpPr>
        <p:spPr>
          <a:xfrm>
            <a:off x="4141645" y="2487168"/>
            <a:ext cx="81935" cy="20368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a16="http://schemas.microsoft.com/office/drawing/2014/main" id="{EC085958-26FF-4B56-B93F-9A86214F025A}"/>
              </a:ext>
            </a:extLst>
          </p:cNvPr>
          <p:cNvCxnSpPr>
            <a:cxnSpLocks/>
          </p:cNvCxnSpPr>
          <p:nvPr/>
        </p:nvCxnSpPr>
        <p:spPr>
          <a:xfrm>
            <a:off x="2096080" y="4623170"/>
            <a:ext cx="164905" cy="122876"/>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23574E45-DFD7-4C0B-B4BD-4136B01673CD}"/>
              </a:ext>
            </a:extLst>
          </p:cNvPr>
          <p:cNvCxnSpPr>
            <a:cxnSpLocks/>
          </p:cNvCxnSpPr>
          <p:nvPr/>
        </p:nvCxnSpPr>
        <p:spPr>
          <a:xfrm>
            <a:off x="1954059" y="4804945"/>
            <a:ext cx="168929" cy="86055"/>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C02804D7-B37C-443C-8560-81C88C078ADF}"/>
              </a:ext>
            </a:extLst>
          </p:cNvPr>
          <p:cNvCxnSpPr>
            <a:cxnSpLocks/>
          </p:cNvCxnSpPr>
          <p:nvPr/>
        </p:nvCxnSpPr>
        <p:spPr>
          <a:xfrm>
            <a:off x="1800812" y="5066771"/>
            <a:ext cx="190791"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1" name="テキスト ボックス 70">
            <a:extLst>
              <a:ext uri="{FF2B5EF4-FFF2-40B4-BE49-F238E27FC236}">
                <a16:creationId xmlns:a16="http://schemas.microsoft.com/office/drawing/2014/main" id="{002AAB6F-4309-4925-B4FF-FEE335660051}"/>
              </a:ext>
            </a:extLst>
          </p:cNvPr>
          <p:cNvSpPr txBox="1"/>
          <p:nvPr/>
        </p:nvSpPr>
        <p:spPr>
          <a:xfrm>
            <a:off x="2787617" y="1344406"/>
            <a:ext cx="595035" cy="215444"/>
          </a:xfrm>
          <a:prstGeom prst="rect">
            <a:avLst/>
          </a:prstGeom>
          <a:noFill/>
        </p:spPr>
        <p:txBody>
          <a:bodyPr wrap="none" rtlCol="0">
            <a:spAutoFit/>
          </a:bodyPr>
          <a:lstStyle/>
          <a:p>
            <a:r>
              <a:rPr lang="ja-JP" altLang="en-US" sz="800" dirty="0">
                <a:latin typeface="メイリオ" panose="020B0604030504040204" pitchFamily="50" charset="-128"/>
                <a:ea typeface="メイリオ" panose="020B0604030504040204" pitchFamily="50" charset="-128"/>
              </a:rPr>
              <a:t>よどがわ</a:t>
            </a:r>
          </a:p>
        </p:txBody>
      </p:sp>
      <p:sp>
        <p:nvSpPr>
          <p:cNvPr id="72" name="テキスト ボックス 71">
            <a:extLst>
              <a:ext uri="{FF2B5EF4-FFF2-40B4-BE49-F238E27FC236}">
                <a16:creationId xmlns:a16="http://schemas.microsoft.com/office/drawing/2014/main" id="{1FCC333B-2FFA-4998-AE38-EF29433DDA1D}"/>
              </a:ext>
            </a:extLst>
          </p:cNvPr>
          <p:cNvSpPr txBox="1"/>
          <p:nvPr/>
        </p:nvSpPr>
        <p:spPr>
          <a:xfrm>
            <a:off x="3895184" y="3863678"/>
            <a:ext cx="377026" cy="2769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rPr>
              <a:t>30</a:t>
            </a:r>
            <a:endParaRPr lang="ja-JP" altLang="en-US" sz="1200" dirty="0">
              <a:latin typeface="メイリオ" panose="020B0604030504040204" pitchFamily="50" charset="-128"/>
              <a:ea typeface="メイリオ" panose="020B0604030504040204" pitchFamily="50" charset="-128"/>
            </a:endParaRPr>
          </a:p>
        </p:txBody>
      </p:sp>
      <p:sp>
        <p:nvSpPr>
          <p:cNvPr id="73" name="テキスト ボックス 72">
            <a:extLst>
              <a:ext uri="{FF2B5EF4-FFF2-40B4-BE49-F238E27FC236}">
                <a16:creationId xmlns:a16="http://schemas.microsoft.com/office/drawing/2014/main" id="{3A66CFBD-8FD9-4376-80C9-AA15AE7D4804}"/>
              </a:ext>
            </a:extLst>
          </p:cNvPr>
          <p:cNvSpPr txBox="1"/>
          <p:nvPr/>
        </p:nvSpPr>
        <p:spPr>
          <a:xfrm>
            <a:off x="4223576" y="3785685"/>
            <a:ext cx="524503" cy="2769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rPr>
              <a:t>20m</a:t>
            </a:r>
            <a:endParaRPr lang="ja-JP" altLang="en-US" sz="1200" dirty="0">
              <a:latin typeface="メイリオ" panose="020B0604030504040204" pitchFamily="50" charset="-128"/>
              <a:ea typeface="メイリオ" panose="020B0604030504040204" pitchFamily="50" charset="-128"/>
            </a:endParaRPr>
          </a:p>
        </p:txBody>
      </p:sp>
      <p:sp>
        <p:nvSpPr>
          <p:cNvPr id="74" name="テキスト ボックス 73">
            <a:extLst>
              <a:ext uri="{FF2B5EF4-FFF2-40B4-BE49-F238E27FC236}">
                <a16:creationId xmlns:a16="http://schemas.microsoft.com/office/drawing/2014/main" id="{958AC63C-52FC-4700-8FE5-ACE9613DAFE4}"/>
              </a:ext>
            </a:extLst>
          </p:cNvPr>
          <p:cNvSpPr txBox="1"/>
          <p:nvPr/>
        </p:nvSpPr>
        <p:spPr>
          <a:xfrm>
            <a:off x="3328463" y="3990665"/>
            <a:ext cx="377026" cy="2769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rPr>
              <a:t>40</a:t>
            </a:r>
            <a:endParaRPr lang="ja-JP" altLang="en-US" sz="1200" dirty="0">
              <a:latin typeface="メイリオ" panose="020B0604030504040204" pitchFamily="50" charset="-128"/>
              <a:ea typeface="メイリオ" panose="020B0604030504040204" pitchFamily="50" charset="-128"/>
            </a:endParaRPr>
          </a:p>
        </p:txBody>
      </p:sp>
      <p:sp>
        <p:nvSpPr>
          <p:cNvPr id="42" name="テキスト ボックス 41">
            <a:extLst>
              <a:ext uri="{FF2B5EF4-FFF2-40B4-BE49-F238E27FC236}">
                <a16:creationId xmlns:a16="http://schemas.microsoft.com/office/drawing/2014/main" id="{2C409655-F44B-4388-8B7B-FBE26F5E3EA9}"/>
              </a:ext>
            </a:extLst>
          </p:cNvPr>
          <p:cNvSpPr txBox="1"/>
          <p:nvPr/>
        </p:nvSpPr>
        <p:spPr>
          <a:xfrm>
            <a:off x="3061531" y="4037326"/>
            <a:ext cx="377026" cy="2769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rPr>
              <a:t>50</a:t>
            </a:r>
            <a:endParaRPr lang="ja-JP" altLang="en-US" sz="1200" dirty="0">
              <a:latin typeface="メイリオ" panose="020B0604030504040204" pitchFamily="50" charset="-128"/>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AD7E7589-2122-4746-A1EB-411391DC1E23}"/>
              </a:ext>
            </a:extLst>
          </p:cNvPr>
          <p:cNvSpPr txBox="1"/>
          <p:nvPr/>
        </p:nvSpPr>
        <p:spPr>
          <a:xfrm>
            <a:off x="2468451" y="4140677"/>
            <a:ext cx="377026" cy="2769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rPr>
              <a:t>60</a:t>
            </a:r>
            <a:endParaRPr lang="ja-JP" altLang="en-US" sz="1200" dirty="0">
              <a:latin typeface="メイリオ" panose="020B0604030504040204" pitchFamily="50" charset="-128"/>
              <a:ea typeface="メイリオ" panose="020B0604030504040204" pitchFamily="50" charset="-128"/>
            </a:endParaRPr>
          </a:p>
        </p:txBody>
      </p:sp>
      <p:sp>
        <p:nvSpPr>
          <p:cNvPr id="43" name="テキスト ボックス 42">
            <a:extLst>
              <a:ext uri="{FF2B5EF4-FFF2-40B4-BE49-F238E27FC236}">
                <a16:creationId xmlns:a16="http://schemas.microsoft.com/office/drawing/2014/main" id="{2A472D32-4EB8-4591-8D6F-C924FA651294}"/>
              </a:ext>
            </a:extLst>
          </p:cNvPr>
          <p:cNvSpPr txBox="1"/>
          <p:nvPr/>
        </p:nvSpPr>
        <p:spPr>
          <a:xfrm>
            <a:off x="5705020" y="4454658"/>
            <a:ext cx="492443" cy="215444"/>
          </a:xfrm>
          <a:prstGeom prst="rect">
            <a:avLst/>
          </a:prstGeom>
          <a:noFill/>
        </p:spPr>
        <p:txBody>
          <a:bodyPr wrap="none" rtlCol="0">
            <a:spAutoFit/>
          </a:bodyPr>
          <a:lstStyle/>
          <a:p>
            <a:r>
              <a:rPr lang="ja-JP" altLang="en-US" sz="800" dirty="0">
                <a:latin typeface="メイリオ" panose="020B0604030504040204" pitchFamily="50" charset="-128"/>
                <a:ea typeface="メイリオ" panose="020B0604030504040204" pitchFamily="50" charset="-128"/>
              </a:rPr>
              <a:t>かせん</a:t>
            </a:r>
          </a:p>
        </p:txBody>
      </p:sp>
    </p:spTree>
    <p:extLst>
      <p:ext uri="{BB962C8B-B14F-4D97-AF65-F5344CB8AC3E}">
        <p14:creationId xmlns:p14="http://schemas.microsoft.com/office/powerpoint/2010/main" val="3315945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F45682DA-199F-417B-A7BF-426B7DB9FC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6" y="-33894"/>
            <a:ext cx="9183401" cy="6891891"/>
          </a:xfrm>
          <a:prstGeom prst="rect">
            <a:avLst/>
          </a:prstGeom>
        </p:spPr>
      </p:pic>
      <p:sp>
        <p:nvSpPr>
          <p:cNvPr id="14" name="吹き出し: 角を丸めた四角形 13">
            <a:extLst>
              <a:ext uri="{FF2B5EF4-FFF2-40B4-BE49-F238E27FC236}">
                <a16:creationId xmlns:a16="http://schemas.microsoft.com/office/drawing/2014/main" id="{72F85B8D-58E8-4836-B4F0-863245B479D5}"/>
              </a:ext>
            </a:extLst>
          </p:cNvPr>
          <p:cNvSpPr/>
          <p:nvPr/>
        </p:nvSpPr>
        <p:spPr>
          <a:xfrm>
            <a:off x="1690165" y="4260151"/>
            <a:ext cx="5757503" cy="1747035"/>
          </a:xfrm>
          <a:custGeom>
            <a:avLst/>
            <a:gdLst>
              <a:gd name="connsiteX0" fmla="*/ 0 w 5757502"/>
              <a:gd name="connsiteY0" fmla="*/ 237676 h 1426025"/>
              <a:gd name="connsiteX1" fmla="*/ 237676 w 5757502"/>
              <a:gd name="connsiteY1" fmla="*/ 0 h 1426025"/>
              <a:gd name="connsiteX2" fmla="*/ 959584 w 5757502"/>
              <a:gd name="connsiteY2" fmla="*/ 0 h 1426025"/>
              <a:gd name="connsiteX3" fmla="*/ 887519 w 5757502"/>
              <a:gd name="connsiteY3" fmla="*/ -330153 h 1426025"/>
              <a:gd name="connsiteX4" fmla="*/ 2398959 w 5757502"/>
              <a:gd name="connsiteY4" fmla="*/ 0 h 1426025"/>
              <a:gd name="connsiteX5" fmla="*/ 5519826 w 5757502"/>
              <a:gd name="connsiteY5" fmla="*/ 0 h 1426025"/>
              <a:gd name="connsiteX6" fmla="*/ 5757502 w 5757502"/>
              <a:gd name="connsiteY6" fmla="*/ 237676 h 1426025"/>
              <a:gd name="connsiteX7" fmla="*/ 5757502 w 5757502"/>
              <a:gd name="connsiteY7" fmla="*/ 237671 h 1426025"/>
              <a:gd name="connsiteX8" fmla="*/ 5757502 w 5757502"/>
              <a:gd name="connsiteY8" fmla="*/ 237671 h 1426025"/>
              <a:gd name="connsiteX9" fmla="*/ 5757502 w 5757502"/>
              <a:gd name="connsiteY9" fmla="*/ 594177 h 1426025"/>
              <a:gd name="connsiteX10" fmla="*/ 5757502 w 5757502"/>
              <a:gd name="connsiteY10" fmla="*/ 1188349 h 1426025"/>
              <a:gd name="connsiteX11" fmla="*/ 5519826 w 5757502"/>
              <a:gd name="connsiteY11" fmla="*/ 1426025 h 1426025"/>
              <a:gd name="connsiteX12" fmla="*/ 2398959 w 5757502"/>
              <a:gd name="connsiteY12" fmla="*/ 1426025 h 1426025"/>
              <a:gd name="connsiteX13" fmla="*/ 959584 w 5757502"/>
              <a:gd name="connsiteY13" fmla="*/ 1426025 h 1426025"/>
              <a:gd name="connsiteX14" fmla="*/ 959584 w 5757502"/>
              <a:gd name="connsiteY14" fmla="*/ 1426025 h 1426025"/>
              <a:gd name="connsiteX15" fmla="*/ 237676 w 5757502"/>
              <a:gd name="connsiteY15" fmla="*/ 1426025 h 1426025"/>
              <a:gd name="connsiteX16" fmla="*/ 0 w 5757502"/>
              <a:gd name="connsiteY16" fmla="*/ 1188349 h 1426025"/>
              <a:gd name="connsiteX17" fmla="*/ 0 w 5757502"/>
              <a:gd name="connsiteY17" fmla="*/ 594177 h 1426025"/>
              <a:gd name="connsiteX18" fmla="*/ 0 w 5757502"/>
              <a:gd name="connsiteY18" fmla="*/ 237671 h 1426025"/>
              <a:gd name="connsiteX19" fmla="*/ 0 w 5757502"/>
              <a:gd name="connsiteY19" fmla="*/ 237671 h 1426025"/>
              <a:gd name="connsiteX20" fmla="*/ 0 w 5757502"/>
              <a:gd name="connsiteY20" fmla="*/ 237676 h 1426025"/>
              <a:gd name="connsiteX0" fmla="*/ 0 w 5757502"/>
              <a:gd name="connsiteY0" fmla="*/ 567829 h 1756178"/>
              <a:gd name="connsiteX1" fmla="*/ 237676 w 5757502"/>
              <a:gd name="connsiteY1" fmla="*/ 330153 h 1756178"/>
              <a:gd name="connsiteX2" fmla="*/ 1279624 w 5757502"/>
              <a:gd name="connsiteY2" fmla="*/ 348441 h 1756178"/>
              <a:gd name="connsiteX3" fmla="*/ 887519 w 5757502"/>
              <a:gd name="connsiteY3" fmla="*/ 0 h 1756178"/>
              <a:gd name="connsiteX4" fmla="*/ 2398959 w 5757502"/>
              <a:gd name="connsiteY4" fmla="*/ 330153 h 1756178"/>
              <a:gd name="connsiteX5" fmla="*/ 5519826 w 5757502"/>
              <a:gd name="connsiteY5" fmla="*/ 330153 h 1756178"/>
              <a:gd name="connsiteX6" fmla="*/ 5757502 w 5757502"/>
              <a:gd name="connsiteY6" fmla="*/ 567829 h 1756178"/>
              <a:gd name="connsiteX7" fmla="*/ 5757502 w 5757502"/>
              <a:gd name="connsiteY7" fmla="*/ 567824 h 1756178"/>
              <a:gd name="connsiteX8" fmla="*/ 5757502 w 5757502"/>
              <a:gd name="connsiteY8" fmla="*/ 567824 h 1756178"/>
              <a:gd name="connsiteX9" fmla="*/ 5757502 w 5757502"/>
              <a:gd name="connsiteY9" fmla="*/ 924330 h 1756178"/>
              <a:gd name="connsiteX10" fmla="*/ 5757502 w 5757502"/>
              <a:gd name="connsiteY10" fmla="*/ 1518502 h 1756178"/>
              <a:gd name="connsiteX11" fmla="*/ 5519826 w 5757502"/>
              <a:gd name="connsiteY11" fmla="*/ 1756178 h 1756178"/>
              <a:gd name="connsiteX12" fmla="*/ 2398959 w 5757502"/>
              <a:gd name="connsiteY12" fmla="*/ 1756178 h 1756178"/>
              <a:gd name="connsiteX13" fmla="*/ 959584 w 5757502"/>
              <a:gd name="connsiteY13" fmla="*/ 1756178 h 1756178"/>
              <a:gd name="connsiteX14" fmla="*/ 959584 w 5757502"/>
              <a:gd name="connsiteY14" fmla="*/ 1756178 h 1756178"/>
              <a:gd name="connsiteX15" fmla="*/ 237676 w 5757502"/>
              <a:gd name="connsiteY15" fmla="*/ 1756178 h 1756178"/>
              <a:gd name="connsiteX16" fmla="*/ 0 w 5757502"/>
              <a:gd name="connsiteY16" fmla="*/ 1518502 h 1756178"/>
              <a:gd name="connsiteX17" fmla="*/ 0 w 5757502"/>
              <a:gd name="connsiteY17" fmla="*/ 924330 h 1756178"/>
              <a:gd name="connsiteX18" fmla="*/ 0 w 5757502"/>
              <a:gd name="connsiteY18" fmla="*/ 567824 h 1756178"/>
              <a:gd name="connsiteX19" fmla="*/ 0 w 5757502"/>
              <a:gd name="connsiteY19" fmla="*/ 567824 h 1756178"/>
              <a:gd name="connsiteX20" fmla="*/ 0 w 5757502"/>
              <a:gd name="connsiteY20" fmla="*/ 567829 h 1756178"/>
              <a:gd name="connsiteX0" fmla="*/ 0 w 5757502"/>
              <a:gd name="connsiteY0" fmla="*/ 567829 h 1756178"/>
              <a:gd name="connsiteX1" fmla="*/ 237676 w 5757502"/>
              <a:gd name="connsiteY1" fmla="*/ 330153 h 1756178"/>
              <a:gd name="connsiteX2" fmla="*/ 1279624 w 5757502"/>
              <a:gd name="connsiteY2" fmla="*/ 348441 h 1756178"/>
              <a:gd name="connsiteX3" fmla="*/ 887519 w 5757502"/>
              <a:gd name="connsiteY3" fmla="*/ 0 h 1756178"/>
              <a:gd name="connsiteX4" fmla="*/ 1914327 w 5757502"/>
              <a:gd name="connsiteY4" fmla="*/ 321009 h 1756178"/>
              <a:gd name="connsiteX5" fmla="*/ 5519826 w 5757502"/>
              <a:gd name="connsiteY5" fmla="*/ 330153 h 1756178"/>
              <a:gd name="connsiteX6" fmla="*/ 5757502 w 5757502"/>
              <a:gd name="connsiteY6" fmla="*/ 567829 h 1756178"/>
              <a:gd name="connsiteX7" fmla="*/ 5757502 w 5757502"/>
              <a:gd name="connsiteY7" fmla="*/ 567824 h 1756178"/>
              <a:gd name="connsiteX8" fmla="*/ 5757502 w 5757502"/>
              <a:gd name="connsiteY8" fmla="*/ 567824 h 1756178"/>
              <a:gd name="connsiteX9" fmla="*/ 5757502 w 5757502"/>
              <a:gd name="connsiteY9" fmla="*/ 924330 h 1756178"/>
              <a:gd name="connsiteX10" fmla="*/ 5757502 w 5757502"/>
              <a:gd name="connsiteY10" fmla="*/ 1518502 h 1756178"/>
              <a:gd name="connsiteX11" fmla="*/ 5519826 w 5757502"/>
              <a:gd name="connsiteY11" fmla="*/ 1756178 h 1756178"/>
              <a:gd name="connsiteX12" fmla="*/ 2398959 w 5757502"/>
              <a:gd name="connsiteY12" fmla="*/ 1756178 h 1756178"/>
              <a:gd name="connsiteX13" fmla="*/ 959584 w 5757502"/>
              <a:gd name="connsiteY13" fmla="*/ 1756178 h 1756178"/>
              <a:gd name="connsiteX14" fmla="*/ 959584 w 5757502"/>
              <a:gd name="connsiteY14" fmla="*/ 1756178 h 1756178"/>
              <a:gd name="connsiteX15" fmla="*/ 237676 w 5757502"/>
              <a:gd name="connsiteY15" fmla="*/ 1756178 h 1756178"/>
              <a:gd name="connsiteX16" fmla="*/ 0 w 5757502"/>
              <a:gd name="connsiteY16" fmla="*/ 1518502 h 1756178"/>
              <a:gd name="connsiteX17" fmla="*/ 0 w 5757502"/>
              <a:gd name="connsiteY17" fmla="*/ 924330 h 1756178"/>
              <a:gd name="connsiteX18" fmla="*/ 0 w 5757502"/>
              <a:gd name="connsiteY18" fmla="*/ 567824 h 1756178"/>
              <a:gd name="connsiteX19" fmla="*/ 0 w 5757502"/>
              <a:gd name="connsiteY19" fmla="*/ 567824 h 1756178"/>
              <a:gd name="connsiteX20" fmla="*/ 0 w 5757502"/>
              <a:gd name="connsiteY20" fmla="*/ 567829 h 1756178"/>
              <a:gd name="connsiteX0" fmla="*/ 0 w 5757502"/>
              <a:gd name="connsiteY0" fmla="*/ 558685 h 1747034"/>
              <a:gd name="connsiteX1" fmla="*/ 237676 w 5757502"/>
              <a:gd name="connsiteY1" fmla="*/ 321009 h 1747034"/>
              <a:gd name="connsiteX2" fmla="*/ 1279624 w 5757502"/>
              <a:gd name="connsiteY2" fmla="*/ 339297 h 1747034"/>
              <a:gd name="connsiteX3" fmla="*/ 1088687 w 5757502"/>
              <a:gd name="connsiteY3" fmla="*/ 0 h 1747034"/>
              <a:gd name="connsiteX4" fmla="*/ 1914327 w 5757502"/>
              <a:gd name="connsiteY4" fmla="*/ 311865 h 1747034"/>
              <a:gd name="connsiteX5" fmla="*/ 5519826 w 5757502"/>
              <a:gd name="connsiteY5" fmla="*/ 321009 h 1747034"/>
              <a:gd name="connsiteX6" fmla="*/ 5757502 w 5757502"/>
              <a:gd name="connsiteY6" fmla="*/ 558685 h 1747034"/>
              <a:gd name="connsiteX7" fmla="*/ 5757502 w 5757502"/>
              <a:gd name="connsiteY7" fmla="*/ 558680 h 1747034"/>
              <a:gd name="connsiteX8" fmla="*/ 5757502 w 5757502"/>
              <a:gd name="connsiteY8" fmla="*/ 558680 h 1747034"/>
              <a:gd name="connsiteX9" fmla="*/ 5757502 w 5757502"/>
              <a:gd name="connsiteY9" fmla="*/ 915186 h 1747034"/>
              <a:gd name="connsiteX10" fmla="*/ 5757502 w 5757502"/>
              <a:gd name="connsiteY10" fmla="*/ 1509358 h 1747034"/>
              <a:gd name="connsiteX11" fmla="*/ 5519826 w 5757502"/>
              <a:gd name="connsiteY11" fmla="*/ 1747034 h 1747034"/>
              <a:gd name="connsiteX12" fmla="*/ 2398959 w 5757502"/>
              <a:gd name="connsiteY12" fmla="*/ 1747034 h 1747034"/>
              <a:gd name="connsiteX13" fmla="*/ 959584 w 5757502"/>
              <a:gd name="connsiteY13" fmla="*/ 1747034 h 1747034"/>
              <a:gd name="connsiteX14" fmla="*/ 959584 w 5757502"/>
              <a:gd name="connsiteY14" fmla="*/ 1747034 h 1747034"/>
              <a:gd name="connsiteX15" fmla="*/ 237676 w 5757502"/>
              <a:gd name="connsiteY15" fmla="*/ 1747034 h 1747034"/>
              <a:gd name="connsiteX16" fmla="*/ 0 w 5757502"/>
              <a:gd name="connsiteY16" fmla="*/ 1509358 h 1747034"/>
              <a:gd name="connsiteX17" fmla="*/ 0 w 5757502"/>
              <a:gd name="connsiteY17" fmla="*/ 915186 h 1747034"/>
              <a:gd name="connsiteX18" fmla="*/ 0 w 5757502"/>
              <a:gd name="connsiteY18" fmla="*/ 558680 h 1747034"/>
              <a:gd name="connsiteX19" fmla="*/ 0 w 5757502"/>
              <a:gd name="connsiteY19" fmla="*/ 558680 h 1747034"/>
              <a:gd name="connsiteX20" fmla="*/ 0 w 5757502"/>
              <a:gd name="connsiteY20" fmla="*/ 558685 h 174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57502" h="1747034">
                <a:moveTo>
                  <a:pt x="0" y="558685"/>
                </a:moveTo>
                <a:cubicBezTo>
                  <a:pt x="0" y="427420"/>
                  <a:pt x="106411" y="321009"/>
                  <a:pt x="237676" y="321009"/>
                </a:cubicBezTo>
                <a:lnTo>
                  <a:pt x="1279624" y="339297"/>
                </a:lnTo>
                <a:lnTo>
                  <a:pt x="1088687" y="0"/>
                </a:lnTo>
                <a:lnTo>
                  <a:pt x="1914327" y="311865"/>
                </a:lnTo>
                <a:lnTo>
                  <a:pt x="5519826" y="321009"/>
                </a:lnTo>
                <a:cubicBezTo>
                  <a:pt x="5651091" y="321009"/>
                  <a:pt x="5757502" y="427420"/>
                  <a:pt x="5757502" y="558685"/>
                </a:cubicBezTo>
                <a:lnTo>
                  <a:pt x="5757502" y="558680"/>
                </a:lnTo>
                <a:lnTo>
                  <a:pt x="5757502" y="558680"/>
                </a:lnTo>
                <a:lnTo>
                  <a:pt x="5757502" y="915186"/>
                </a:lnTo>
                <a:lnTo>
                  <a:pt x="5757502" y="1509358"/>
                </a:lnTo>
                <a:cubicBezTo>
                  <a:pt x="5757502" y="1640623"/>
                  <a:pt x="5651091" y="1747034"/>
                  <a:pt x="5519826" y="1747034"/>
                </a:cubicBezTo>
                <a:lnTo>
                  <a:pt x="2398959" y="1747034"/>
                </a:lnTo>
                <a:lnTo>
                  <a:pt x="959584" y="1747034"/>
                </a:lnTo>
                <a:lnTo>
                  <a:pt x="959584" y="1747034"/>
                </a:lnTo>
                <a:lnTo>
                  <a:pt x="237676" y="1747034"/>
                </a:lnTo>
                <a:cubicBezTo>
                  <a:pt x="106411" y="1747034"/>
                  <a:pt x="0" y="1640623"/>
                  <a:pt x="0" y="1509358"/>
                </a:cubicBezTo>
                <a:lnTo>
                  <a:pt x="0" y="915186"/>
                </a:lnTo>
                <a:lnTo>
                  <a:pt x="0" y="558680"/>
                </a:lnTo>
                <a:lnTo>
                  <a:pt x="0" y="558680"/>
                </a:lnTo>
                <a:lnTo>
                  <a:pt x="0" y="558685"/>
                </a:lnTo>
                <a:close/>
              </a:path>
            </a:pathLst>
          </a:cu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吹き出し: 角を丸めた四角形 12">
            <a:extLst>
              <a:ext uri="{FF2B5EF4-FFF2-40B4-BE49-F238E27FC236}">
                <a16:creationId xmlns:a16="http://schemas.microsoft.com/office/drawing/2014/main" id="{27984282-8E55-4F6A-8C54-FA5F5A923F02}"/>
              </a:ext>
            </a:extLst>
          </p:cNvPr>
          <p:cNvSpPr/>
          <p:nvPr/>
        </p:nvSpPr>
        <p:spPr>
          <a:xfrm>
            <a:off x="3411201" y="3738348"/>
            <a:ext cx="2551176" cy="705131"/>
          </a:xfrm>
          <a:custGeom>
            <a:avLst/>
            <a:gdLst>
              <a:gd name="connsiteX0" fmla="*/ 0 w 2551176"/>
              <a:gd name="connsiteY0" fmla="*/ 85106 h 510628"/>
              <a:gd name="connsiteX1" fmla="*/ 85106 w 2551176"/>
              <a:gd name="connsiteY1" fmla="*/ 0 h 510628"/>
              <a:gd name="connsiteX2" fmla="*/ 1488186 w 2551176"/>
              <a:gd name="connsiteY2" fmla="*/ 0 h 510628"/>
              <a:gd name="connsiteX3" fmla="*/ 1434042 w 2551176"/>
              <a:gd name="connsiteY3" fmla="*/ -194503 h 510628"/>
              <a:gd name="connsiteX4" fmla="*/ 2125980 w 2551176"/>
              <a:gd name="connsiteY4" fmla="*/ 0 h 510628"/>
              <a:gd name="connsiteX5" fmla="*/ 2466070 w 2551176"/>
              <a:gd name="connsiteY5" fmla="*/ 0 h 510628"/>
              <a:gd name="connsiteX6" fmla="*/ 2551176 w 2551176"/>
              <a:gd name="connsiteY6" fmla="*/ 85106 h 510628"/>
              <a:gd name="connsiteX7" fmla="*/ 2551176 w 2551176"/>
              <a:gd name="connsiteY7" fmla="*/ 85105 h 510628"/>
              <a:gd name="connsiteX8" fmla="*/ 2551176 w 2551176"/>
              <a:gd name="connsiteY8" fmla="*/ 85105 h 510628"/>
              <a:gd name="connsiteX9" fmla="*/ 2551176 w 2551176"/>
              <a:gd name="connsiteY9" fmla="*/ 212762 h 510628"/>
              <a:gd name="connsiteX10" fmla="*/ 2551176 w 2551176"/>
              <a:gd name="connsiteY10" fmla="*/ 425522 h 510628"/>
              <a:gd name="connsiteX11" fmla="*/ 2466070 w 2551176"/>
              <a:gd name="connsiteY11" fmla="*/ 510628 h 510628"/>
              <a:gd name="connsiteX12" fmla="*/ 2125980 w 2551176"/>
              <a:gd name="connsiteY12" fmla="*/ 510628 h 510628"/>
              <a:gd name="connsiteX13" fmla="*/ 1488186 w 2551176"/>
              <a:gd name="connsiteY13" fmla="*/ 510628 h 510628"/>
              <a:gd name="connsiteX14" fmla="*/ 1488186 w 2551176"/>
              <a:gd name="connsiteY14" fmla="*/ 510628 h 510628"/>
              <a:gd name="connsiteX15" fmla="*/ 85106 w 2551176"/>
              <a:gd name="connsiteY15" fmla="*/ 510628 h 510628"/>
              <a:gd name="connsiteX16" fmla="*/ 0 w 2551176"/>
              <a:gd name="connsiteY16" fmla="*/ 425522 h 510628"/>
              <a:gd name="connsiteX17" fmla="*/ 0 w 2551176"/>
              <a:gd name="connsiteY17" fmla="*/ 212762 h 510628"/>
              <a:gd name="connsiteX18" fmla="*/ 0 w 2551176"/>
              <a:gd name="connsiteY18" fmla="*/ 85105 h 510628"/>
              <a:gd name="connsiteX19" fmla="*/ 0 w 2551176"/>
              <a:gd name="connsiteY19" fmla="*/ 85105 h 510628"/>
              <a:gd name="connsiteX20" fmla="*/ 0 w 2551176"/>
              <a:gd name="connsiteY20" fmla="*/ 85106 h 510628"/>
              <a:gd name="connsiteX0" fmla="*/ 0 w 2551176"/>
              <a:gd name="connsiteY0" fmla="*/ 279609 h 705131"/>
              <a:gd name="connsiteX1" fmla="*/ 85106 w 2551176"/>
              <a:gd name="connsiteY1" fmla="*/ 194503 h 705131"/>
              <a:gd name="connsiteX2" fmla="*/ 1680210 w 2551176"/>
              <a:gd name="connsiteY2" fmla="*/ 194503 h 705131"/>
              <a:gd name="connsiteX3" fmla="*/ 1434042 w 2551176"/>
              <a:gd name="connsiteY3" fmla="*/ 0 h 705131"/>
              <a:gd name="connsiteX4" fmla="*/ 2125980 w 2551176"/>
              <a:gd name="connsiteY4" fmla="*/ 194503 h 705131"/>
              <a:gd name="connsiteX5" fmla="*/ 2466070 w 2551176"/>
              <a:gd name="connsiteY5" fmla="*/ 194503 h 705131"/>
              <a:gd name="connsiteX6" fmla="*/ 2551176 w 2551176"/>
              <a:gd name="connsiteY6" fmla="*/ 279609 h 705131"/>
              <a:gd name="connsiteX7" fmla="*/ 2551176 w 2551176"/>
              <a:gd name="connsiteY7" fmla="*/ 279608 h 705131"/>
              <a:gd name="connsiteX8" fmla="*/ 2551176 w 2551176"/>
              <a:gd name="connsiteY8" fmla="*/ 279608 h 705131"/>
              <a:gd name="connsiteX9" fmla="*/ 2551176 w 2551176"/>
              <a:gd name="connsiteY9" fmla="*/ 407265 h 705131"/>
              <a:gd name="connsiteX10" fmla="*/ 2551176 w 2551176"/>
              <a:gd name="connsiteY10" fmla="*/ 620025 h 705131"/>
              <a:gd name="connsiteX11" fmla="*/ 2466070 w 2551176"/>
              <a:gd name="connsiteY11" fmla="*/ 705131 h 705131"/>
              <a:gd name="connsiteX12" fmla="*/ 2125980 w 2551176"/>
              <a:gd name="connsiteY12" fmla="*/ 705131 h 705131"/>
              <a:gd name="connsiteX13" fmla="*/ 1488186 w 2551176"/>
              <a:gd name="connsiteY13" fmla="*/ 705131 h 705131"/>
              <a:gd name="connsiteX14" fmla="*/ 1488186 w 2551176"/>
              <a:gd name="connsiteY14" fmla="*/ 705131 h 705131"/>
              <a:gd name="connsiteX15" fmla="*/ 85106 w 2551176"/>
              <a:gd name="connsiteY15" fmla="*/ 705131 h 705131"/>
              <a:gd name="connsiteX16" fmla="*/ 0 w 2551176"/>
              <a:gd name="connsiteY16" fmla="*/ 620025 h 705131"/>
              <a:gd name="connsiteX17" fmla="*/ 0 w 2551176"/>
              <a:gd name="connsiteY17" fmla="*/ 407265 h 705131"/>
              <a:gd name="connsiteX18" fmla="*/ 0 w 2551176"/>
              <a:gd name="connsiteY18" fmla="*/ 279608 h 705131"/>
              <a:gd name="connsiteX19" fmla="*/ 0 w 2551176"/>
              <a:gd name="connsiteY19" fmla="*/ 279608 h 705131"/>
              <a:gd name="connsiteX20" fmla="*/ 0 w 2551176"/>
              <a:gd name="connsiteY20" fmla="*/ 279609 h 70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51176" h="705131">
                <a:moveTo>
                  <a:pt x="0" y="279609"/>
                </a:moveTo>
                <a:cubicBezTo>
                  <a:pt x="0" y="232606"/>
                  <a:pt x="38103" y="194503"/>
                  <a:pt x="85106" y="194503"/>
                </a:cubicBezTo>
                <a:lnTo>
                  <a:pt x="1680210" y="194503"/>
                </a:lnTo>
                <a:lnTo>
                  <a:pt x="1434042" y="0"/>
                </a:lnTo>
                <a:lnTo>
                  <a:pt x="2125980" y="194503"/>
                </a:lnTo>
                <a:lnTo>
                  <a:pt x="2466070" y="194503"/>
                </a:lnTo>
                <a:cubicBezTo>
                  <a:pt x="2513073" y="194503"/>
                  <a:pt x="2551176" y="232606"/>
                  <a:pt x="2551176" y="279609"/>
                </a:cubicBezTo>
                <a:lnTo>
                  <a:pt x="2551176" y="279608"/>
                </a:lnTo>
                <a:lnTo>
                  <a:pt x="2551176" y="279608"/>
                </a:lnTo>
                <a:lnTo>
                  <a:pt x="2551176" y="407265"/>
                </a:lnTo>
                <a:lnTo>
                  <a:pt x="2551176" y="620025"/>
                </a:lnTo>
                <a:cubicBezTo>
                  <a:pt x="2551176" y="667028"/>
                  <a:pt x="2513073" y="705131"/>
                  <a:pt x="2466070" y="705131"/>
                </a:cubicBezTo>
                <a:lnTo>
                  <a:pt x="2125980" y="705131"/>
                </a:lnTo>
                <a:lnTo>
                  <a:pt x="1488186" y="705131"/>
                </a:lnTo>
                <a:lnTo>
                  <a:pt x="1488186" y="705131"/>
                </a:lnTo>
                <a:lnTo>
                  <a:pt x="85106" y="705131"/>
                </a:lnTo>
                <a:cubicBezTo>
                  <a:pt x="38103" y="705131"/>
                  <a:pt x="0" y="667028"/>
                  <a:pt x="0" y="620025"/>
                </a:cubicBezTo>
                <a:lnTo>
                  <a:pt x="0" y="407265"/>
                </a:lnTo>
                <a:lnTo>
                  <a:pt x="0" y="279608"/>
                </a:lnTo>
                <a:lnTo>
                  <a:pt x="0" y="279608"/>
                </a:lnTo>
                <a:lnTo>
                  <a:pt x="0" y="279609"/>
                </a:lnTo>
                <a:close/>
              </a:path>
            </a:pathLst>
          </a:cu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吹き出し: 角を丸めた四角形 10">
            <a:extLst>
              <a:ext uri="{FF2B5EF4-FFF2-40B4-BE49-F238E27FC236}">
                <a16:creationId xmlns:a16="http://schemas.microsoft.com/office/drawing/2014/main" id="{9E42A899-D9A3-43E2-B006-66FC9186BB73}"/>
              </a:ext>
            </a:extLst>
          </p:cNvPr>
          <p:cNvSpPr/>
          <p:nvPr/>
        </p:nvSpPr>
        <p:spPr>
          <a:xfrm>
            <a:off x="3771399" y="1874520"/>
            <a:ext cx="3315221" cy="1181664"/>
          </a:xfrm>
          <a:custGeom>
            <a:avLst/>
            <a:gdLst>
              <a:gd name="connsiteX0" fmla="*/ 0 w 3191635"/>
              <a:gd name="connsiteY0" fmla="*/ 157293 h 943742"/>
              <a:gd name="connsiteX1" fmla="*/ 157293 w 3191635"/>
              <a:gd name="connsiteY1" fmla="*/ 0 h 943742"/>
              <a:gd name="connsiteX2" fmla="*/ 1861787 w 3191635"/>
              <a:gd name="connsiteY2" fmla="*/ 0 h 943742"/>
              <a:gd name="connsiteX3" fmla="*/ 1861787 w 3191635"/>
              <a:gd name="connsiteY3" fmla="*/ 0 h 943742"/>
              <a:gd name="connsiteX4" fmla="*/ 2659696 w 3191635"/>
              <a:gd name="connsiteY4" fmla="*/ 0 h 943742"/>
              <a:gd name="connsiteX5" fmla="*/ 3034342 w 3191635"/>
              <a:gd name="connsiteY5" fmla="*/ 0 h 943742"/>
              <a:gd name="connsiteX6" fmla="*/ 3191635 w 3191635"/>
              <a:gd name="connsiteY6" fmla="*/ 157293 h 943742"/>
              <a:gd name="connsiteX7" fmla="*/ 3191635 w 3191635"/>
              <a:gd name="connsiteY7" fmla="*/ 550516 h 943742"/>
              <a:gd name="connsiteX8" fmla="*/ 3191635 w 3191635"/>
              <a:gd name="connsiteY8" fmla="*/ 550516 h 943742"/>
              <a:gd name="connsiteX9" fmla="*/ 3191635 w 3191635"/>
              <a:gd name="connsiteY9" fmla="*/ 786452 h 943742"/>
              <a:gd name="connsiteX10" fmla="*/ 3191635 w 3191635"/>
              <a:gd name="connsiteY10" fmla="*/ 786449 h 943742"/>
              <a:gd name="connsiteX11" fmla="*/ 3034342 w 3191635"/>
              <a:gd name="connsiteY11" fmla="*/ 943742 h 943742"/>
              <a:gd name="connsiteX12" fmla="*/ 2659696 w 3191635"/>
              <a:gd name="connsiteY12" fmla="*/ 943742 h 943742"/>
              <a:gd name="connsiteX13" fmla="*/ 1742824 w 3191635"/>
              <a:gd name="connsiteY13" fmla="*/ 1139134 h 943742"/>
              <a:gd name="connsiteX14" fmla="*/ 1861787 w 3191635"/>
              <a:gd name="connsiteY14" fmla="*/ 943742 h 943742"/>
              <a:gd name="connsiteX15" fmla="*/ 157293 w 3191635"/>
              <a:gd name="connsiteY15" fmla="*/ 943742 h 943742"/>
              <a:gd name="connsiteX16" fmla="*/ 0 w 3191635"/>
              <a:gd name="connsiteY16" fmla="*/ 786449 h 943742"/>
              <a:gd name="connsiteX17" fmla="*/ 0 w 3191635"/>
              <a:gd name="connsiteY17" fmla="*/ 786452 h 943742"/>
              <a:gd name="connsiteX18" fmla="*/ 0 w 3191635"/>
              <a:gd name="connsiteY18" fmla="*/ 550516 h 943742"/>
              <a:gd name="connsiteX19" fmla="*/ 0 w 3191635"/>
              <a:gd name="connsiteY19" fmla="*/ 550516 h 943742"/>
              <a:gd name="connsiteX20" fmla="*/ 0 w 3191635"/>
              <a:gd name="connsiteY20" fmla="*/ 157293 h 943742"/>
              <a:gd name="connsiteX0" fmla="*/ 0 w 3191635"/>
              <a:gd name="connsiteY0" fmla="*/ 157293 h 1139134"/>
              <a:gd name="connsiteX1" fmla="*/ 157293 w 3191635"/>
              <a:gd name="connsiteY1" fmla="*/ 0 h 1139134"/>
              <a:gd name="connsiteX2" fmla="*/ 1861787 w 3191635"/>
              <a:gd name="connsiteY2" fmla="*/ 0 h 1139134"/>
              <a:gd name="connsiteX3" fmla="*/ 1861787 w 3191635"/>
              <a:gd name="connsiteY3" fmla="*/ 0 h 1139134"/>
              <a:gd name="connsiteX4" fmla="*/ 2659696 w 3191635"/>
              <a:gd name="connsiteY4" fmla="*/ 0 h 1139134"/>
              <a:gd name="connsiteX5" fmla="*/ 3034342 w 3191635"/>
              <a:gd name="connsiteY5" fmla="*/ 0 h 1139134"/>
              <a:gd name="connsiteX6" fmla="*/ 3191635 w 3191635"/>
              <a:gd name="connsiteY6" fmla="*/ 157293 h 1139134"/>
              <a:gd name="connsiteX7" fmla="*/ 3191635 w 3191635"/>
              <a:gd name="connsiteY7" fmla="*/ 550516 h 1139134"/>
              <a:gd name="connsiteX8" fmla="*/ 3191635 w 3191635"/>
              <a:gd name="connsiteY8" fmla="*/ 550516 h 1139134"/>
              <a:gd name="connsiteX9" fmla="*/ 3191635 w 3191635"/>
              <a:gd name="connsiteY9" fmla="*/ 786452 h 1139134"/>
              <a:gd name="connsiteX10" fmla="*/ 3191635 w 3191635"/>
              <a:gd name="connsiteY10" fmla="*/ 786449 h 1139134"/>
              <a:gd name="connsiteX11" fmla="*/ 3034342 w 3191635"/>
              <a:gd name="connsiteY11" fmla="*/ 943742 h 1139134"/>
              <a:gd name="connsiteX12" fmla="*/ 2348800 w 3191635"/>
              <a:gd name="connsiteY12" fmla="*/ 943742 h 1139134"/>
              <a:gd name="connsiteX13" fmla="*/ 1742824 w 3191635"/>
              <a:gd name="connsiteY13" fmla="*/ 1139134 h 1139134"/>
              <a:gd name="connsiteX14" fmla="*/ 1861787 w 3191635"/>
              <a:gd name="connsiteY14" fmla="*/ 943742 h 1139134"/>
              <a:gd name="connsiteX15" fmla="*/ 157293 w 3191635"/>
              <a:gd name="connsiteY15" fmla="*/ 943742 h 1139134"/>
              <a:gd name="connsiteX16" fmla="*/ 0 w 3191635"/>
              <a:gd name="connsiteY16" fmla="*/ 786449 h 1139134"/>
              <a:gd name="connsiteX17" fmla="*/ 0 w 3191635"/>
              <a:gd name="connsiteY17" fmla="*/ 786452 h 1139134"/>
              <a:gd name="connsiteX18" fmla="*/ 0 w 3191635"/>
              <a:gd name="connsiteY18" fmla="*/ 550516 h 1139134"/>
              <a:gd name="connsiteX19" fmla="*/ 0 w 3191635"/>
              <a:gd name="connsiteY19" fmla="*/ 550516 h 1139134"/>
              <a:gd name="connsiteX20" fmla="*/ 0 w 3191635"/>
              <a:gd name="connsiteY20" fmla="*/ 157293 h 1139134"/>
              <a:gd name="connsiteX0" fmla="*/ 0 w 3191635"/>
              <a:gd name="connsiteY0" fmla="*/ 157293 h 1181664"/>
              <a:gd name="connsiteX1" fmla="*/ 157293 w 3191635"/>
              <a:gd name="connsiteY1" fmla="*/ 0 h 1181664"/>
              <a:gd name="connsiteX2" fmla="*/ 1861787 w 3191635"/>
              <a:gd name="connsiteY2" fmla="*/ 0 h 1181664"/>
              <a:gd name="connsiteX3" fmla="*/ 1861787 w 3191635"/>
              <a:gd name="connsiteY3" fmla="*/ 0 h 1181664"/>
              <a:gd name="connsiteX4" fmla="*/ 2659696 w 3191635"/>
              <a:gd name="connsiteY4" fmla="*/ 0 h 1181664"/>
              <a:gd name="connsiteX5" fmla="*/ 3034342 w 3191635"/>
              <a:gd name="connsiteY5" fmla="*/ 0 h 1181664"/>
              <a:gd name="connsiteX6" fmla="*/ 3191635 w 3191635"/>
              <a:gd name="connsiteY6" fmla="*/ 157293 h 1181664"/>
              <a:gd name="connsiteX7" fmla="*/ 3191635 w 3191635"/>
              <a:gd name="connsiteY7" fmla="*/ 550516 h 1181664"/>
              <a:gd name="connsiteX8" fmla="*/ 3191635 w 3191635"/>
              <a:gd name="connsiteY8" fmla="*/ 550516 h 1181664"/>
              <a:gd name="connsiteX9" fmla="*/ 3191635 w 3191635"/>
              <a:gd name="connsiteY9" fmla="*/ 786452 h 1181664"/>
              <a:gd name="connsiteX10" fmla="*/ 3191635 w 3191635"/>
              <a:gd name="connsiteY10" fmla="*/ 786449 h 1181664"/>
              <a:gd name="connsiteX11" fmla="*/ 3034342 w 3191635"/>
              <a:gd name="connsiteY11" fmla="*/ 943742 h 1181664"/>
              <a:gd name="connsiteX12" fmla="*/ 2348800 w 3191635"/>
              <a:gd name="connsiteY12" fmla="*/ 943742 h 1181664"/>
              <a:gd name="connsiteX13" fmla="*/ 2326287 w 3191635"/>
              <a:gd name="connsiteY13" fmla="*/ 1181664 h 1181664"/>
              <a:gd name="connsiteX14" fmla="*/ 1861787 w 3191635"/>
              <a:gd name="connsiteY14" fmla="*/ 943742 h 1181664"/>
              <a:gd name="connsiteX15" fmla="*/ 157293 w 3191635"/>
              <a:gd name="connsiteY15" fmla="*/ 943742 h 1181664"/>
              <a:gd name="connsiteX16" fmla="*/ 0 w 3191635"/>
              <a:gd name="connsiteY16" fmla="*/ 786449 h 1181664"/>
              <a:gd name="connsiteX17" fmla="*/ 0 w 3191635"/>
              <a:gd name="connsiteY17" fmla="*/ 786452 h 1181664"/>
              <a:gd name="connsiteX18" fmla="*/ 0 w 3191635"/>
              <a:gd name="connsiteY18" fmla="*/ 550516 h 1181664"/>
              <a:gd name="connsiteX19" fmla="*/ 0 w 3191635"/>
              <a:gd name="connsiteY19" fmla="*/ 550516 h 1181664"/>
              <a:gd name="connsiteX20" fmla="*/ 0 w 3191635"/>
              <a:gd name="connsiteY20" fmla="*/ 157293 h 1181664"/>
              <a:gd name="connsiteX0" fmla="*/ 0 w 3191635"/>
              <a:gd name="connsiteY0" fmla="*/ 157293 h 1181664"/>
              <a:gd name="connsiteX1" fmla="*/ 157293 w 3191635"/>
              <a:gd name="connsiteY1" fmla="*/ 0 h 1181664"/>
              <a:gd name="connsiteX2" fmla="*/ 1861787 w 3191635"/>
              <a:gd name="connsiteY2" fmla="*/ 0 h 1181664"/>
              <a:gd name="connsiteX3" fmla="*/ 1861787 w 3191635"/>
              <a:gd name="connsiteY3" fmla="*/ 0 h 1181664"/>
              <a:gd name="connsiteX4" fmla="*/ 2659696 w 3191635"/>
              <a:gd name="connsiteY4" fmla="*/ 0 h 1181664"/>
              <a:gd name="connsiteX5" fmla="*/ 3034342 w 3191635"/>
              <a:gd name="connsiteY5" fmla="*/ 0 h 1181664"/>
              <a:gd name="connsiteX6" fmla="*/ 3191635 w 3191635"/>
              <a:gd name="connsiteY6" fmla="*/ 157293 h 1181664"/>
              <a:gd name="connsiteX7" fmla="*/ 3191635 w 3191635"/>
              <a:gd name="connsiteY7" fmla="*/ 550516 h 1181664"/>
              <a:gd name="connsiteX8" fmla="*/ 3191635 w 3191635"/>
              <a:gd name="connsiteY8" fmla="*/ 550516 h 1181664"/>
              <a:gd name="connsiteX9" fmla="*/ 3191635 w 3191635"/>
              <a:gd name="connsiteY9" fmla="*/ 786452 h 1181664"/>
              <a:gd name="connsiteX10" fmla="*/ 3191635 w 3191635"/>
              <a:gd name="connsiteY10" fmla="*/ 786449 h 1181664"/>
              <a:gd name="connsiteX11" fmla="*/ 3034342 w 3191635"/>
              <a:gd name="connsiteY11" fmla="*/ 943742 h 1181664"/>
              <a:gd name="connsiteX12" fmla="*/ 2799193 w 3191635"/>
              <a:gd name="connsiteY12" fmla="*/ 901211 h 1181664"/>
              <a:gd name="connsiteX13" fmla="*/ 2326287 w 3191635"/>
              <a:gd name="connsiteY13" fmla="*/ 1181664 h 1181664"/>
              <a:gd name="connsiteX14" fmla="*/ 1861787 w 3191635"/>
              <a:gd name="connsiteY14" fmla="*/ 943742 h 1181664"/>
              <a:gd name="connsiteX15" fmla="*/ 157293 w 3191635"/>
              <a:gd name="connsiteY15" fmla="*/ 943742 h 1181664"/>
              <a:gd name="connsiteX16" fmla="*/ 0 w 3191635"/>
              <a:gd name="connsiteY16" fmla="*/ 786449 h 1181664"/>
              <a:gd name="connsiteX17" fmla="*/ 0 w 3191635"/>
              <a:gd name="connsiteY17" fmla="*/ 786452 h 1181664"/>
              <a:gd name="connsiteX18" fmla="*/ 0 w 3191635"/>
              <a:gd name="connsiteY18" fmla="*/ 550516 h 1181664"/>
              <a:gd name="connsiteX19" fmla="*/ 0 w 3191635"/>
              <a:gd name="connsiteY19" fmla="*/ 550516 h 1181664"/>
              <a:gd name="connsiteX20" fmla="*/ 0 w 3191635"/>
              <a:gd name="connsiteY20" fmla="*/ 157293 h 1181664"/>
              <a:gd name="connsiteX0" fmla="*/ 0 w 3191635"/>
              <a:gd name="connsiteY0" fmla="*/ 157293 h 1181664"/>
              <a:gd name="connsiteX1" fmla="*/ 157293 w 3191635"/>
              <a:gd name="connsiteY1" fmla="*/ 0 h 1181664"/>
              <a:gd name="connsiteX2" fmla="*/ 1861787 w 3191635"/>
              <a:gd name="connsiteY2" fmla="*/ 0 h 1181664"/>
              <a:gd name="connsiteX3" fmla="*/ 1861787 w 3191635"/>
              <a:gd name="connsiteY3" fmla="*/ 0 h 1181664"/>
              <a:gd name="connsiteX4" fmla="*/ 2659696 w 3191635"/>
              <a:gd name="connsiteY4" fmla="*/ 0 h 1181664"/>
              <a:gd name="connsiteX5" fmla="*/ 3034342 w 3191635"/>
              <a:gd name="connsiteY5" fmla="*/ 0 h 1181664"/>
              <a:gd name="connsiteX6" fmla="*/ 3191635 w 3191635"/>
              <a:gd name="connsiteY6" fmla="*/ 157293 h 1181664"/>
              <a:gd name="connsiteX7" fmla="*/ 3191635 w 3191635"/>
              <a:gd name="connsiteY7" fmla="*/ 550516 h 1181664"/>
              <a:gd name="connsiteX8" fmla="*/ 3191635 w 3191635"/>
              <a:gd name="connsiteY8" fmla="*/ 550516 h 1181664"/>
              <a:gd name="connsiteX9" fmla="*/ 3191635 w 3191635"/>
              <a:gd name="connsiteY9" fmla="*/ 786452 h 1181664"/>
              <a:gd name="connsiteX10" fmla="*/ 3191635 w 3191635"/>
              <a:gd name="connsiteY10" fmla="*/ 786449 h 1181664"/>
              <a:gd name="connsiteX11" fmla="*/ 3034342 w 3191635"/>
              <a:gd name="connsiteY11" fmla="*/ 943742 h 1181664"/>
              <a:gd name="connsiteX12" fmla="*/ 2799193 w 3191635"/>
              <a:gd name="connsiteY12" fmla="*/ 901211 h 1181664"/>
              <a:gd name="connsiteX13" fmla="*/ 2919986 w 3191635"/>
              <a:gd name="connsiteY13" fmla="*/ 1181664 h 1181664"/>
              <a:gd name="connsiteX14" fmla="*/ 1861787 w 3191635"/>
              <a:gd name="connsiteY14" fmla="*/ 943742 h 1181664"/>
              <a:gd name="connsiteX15" fmla="*/ 157293 w 3191635"/>
              <a:gd name="connsiteY15" fmla="*/ 943742 h 1181664"/>
              <a:gd name="connsiteX16" fmla="*/ 0 w 3191635"/>
              <a:gd name="connsiteY16" fmla="*/ 786449 h 1181664"/>
              <a:gd name="connsiteX17" fmla="*/ 0 w 3191635"/>
              <a:gd name="connsiteY17" fmla="*/ 786452 h 1181664"/>
              <a:gd name="connsiteX18" fmla="*/ 0 w 3191635"/>
              <a:gd name="connsiteY18" fmla="*/ 550516 h 1181664"/>
              <a:gd name="connsiteX19" fmla="*/ 0 w 3191635"/>
              <a:gd name="connsiteY19" fmla="*/ 550516 h 1181664"/>
              <a:gd name="connsiteX20" fmla="*/ 0 w 3191635"/>
              <a:gd name="connsiteY20" fmla="*/ 157293 h 1181664"/>
              <a:gd name="connsiteX0" fmla="*/ 0 w 3191635"/>
              <a:gd name="connsiteY0" fmla="*/ 157293 h 1181664"/>
              <a:gd name="connsiteX1" fmla="*/ 157293 w 3191635"/>
              <a:gd name="connsiteY1" fmla="*/ 0 h 1181664"/>
              <a:gd name="connsiteX2" fmla="*/ 1861787 w 3191635"/>
              <a:gd name="connsiteY2" fmla="*/ 0 h 1181664"/>
              <a:gd name="connsiteX3" fmla="*/ 1861787 w 3191635"/>
              <a:gd name="connsiteY3" fmla="*/ 0 h 1181664"/>
              <a:gd name="connsiteX4" fmla="*/ 2659696 w 3191635"/>
              <a:gd name="connsiteY4" fmla="*/ 0 h 1181664"/>
              <a:gd name="connsiteX5" fmla="*/ 3034342 w 3191635"/>
              <a:gd name="connsiteY5" fmla="*/ 0 h 1181664"/>
              <a:gd name="connsiteX6" fmla="*/ 3191635 w 3191635"/>
              <a:gd name="connsiteY6" fmla="*/ 157293 h 1181664"/>
              <a:gd name="connsiteX7" fmla="*/ 3191635 w 3191635"/>
              <a:gd name="connsiteY7" fmla="*/ 550516 h 1181664"/>
              <a:gd name="connsiteX8" fmla="*/ 3191635 w 3191635"/>
              <a:gd name="connsiteY8" fmla="*/ 550516 h 1181664"/>
              <a:gd name="connsiteX9" fmla="*/ 3191635 w 3191635"/>
              <a:gd name="connsiteY9" fmla="*/ 786452 h 1181664"/>
              <a:gd name="connsiteX10" fmla="*/ 3191635 w 3191635"/>
              <a:gd name="connsiteY10" fmla="*/ 786449 h 1181664"/>
              <a:gd name="connsiteX11" fmla="*/ 3034342 w 3191635"/>
              <a:gd name="connsiteY11" fmla="*/ 943742 h 1181664"/>
              <a:gd name="connsiteX12" fmla="*/ 2717303 w 3191635"/>
              <a:gd name="connsiteY12" fmla="*/ 965006 h 1181664"/>
              <a:gd name="connsiteX13" fmla="*/ 2919986 w 3191635"/>
              <a:gd name="connsiteY13" fmla="*/ 1181664 h 1181664"/>
              <a:gd name="connsiteX14" fmla="*/ 1861787 w 3191635"/>
              <a:gd name="connsiteY14" fmla="*/ 943742 h 1181664"/>
              <a:gd name="connsiteX15" fmla="*/ 157293 w 3191635"/>
              <a:gd name="connsiteY15" fmla="*/ 943742 h 1181664"/>
              <a:gd name="connsiteX16" fmla="*/ 0 w 3191635"/>
              <a:gd name="connsiteY16" fmla="*/ 786449 h 1181664"/>
              <a:gd name="connsiteX17" fmla="*/ 0 w 3191635"/>
              <a:gd name="connsiteY17" fmla="*/ 786452 h 1181664"/>
              <a:gd name="connsiteX18" fmla="*/ 0 w 3191635"/>
              <a:gd name="connsiteY18" fmla="*/ 550516 h 1181664"/>
              <a:gd name="connsiteX19" fmla="*/ 0 w 3191635"/>
              <a:gd name="connsiteY19" fmla="*/ 550516 h 1181664"/>
              <a:gd name="connsiteX20" fmla="*/ 0 w 3191635"/>
              <a:gd name="connsiteY20" fmla="*/ 157293 h 1181664"/>
              <a:gd name="connsiteX0" fmla="*/ 0 w 3191635"/>
              <a:gd name="connsiteY0" fmla="*/ 157293 h 1181664"/>
              <a:gd name="connsiteX1" fmla="*/ 157293 w 3191635"/>
              <a:gd name="connsiteY1" fmla="*/ 0 h 1181664"/>
              <a:gd name="connsiteX2" fmla="*/ 1861787 w 3191635"/>
              <a:gd name="connsiteY2" fmla="*/ 0 h 1181664"/>
              <a:gd name="connsiteX3" fmla="*/ 1861787 w 3191635"/>
              <a:gd name="connsiteY3" fmla="*/ 0 h 1181664"/>
              <a:gd name="connsiteX4" fmla="*/ 2659696 w 3191635"/>
              <a:gd name="connsiteY4" fmla="*/ 0 h 1181664"/>
              <a:gd name="connsiteX5" fmla="*/ 3034342 w 3191635"/>
              <a:gd name="connsiteY5" fmla="*/ 0 h 1181664"/>
              <a:gd name="connsiteX6" fmla="*/ 3191635 w 3191635"/>
              <a:gd name="connsiteY6" fmla="*/ 157293 h 1181664"/>
              <a:gd name="connsiteX7" fmla="*/ 3191635 w 3191635"/>
              <a:gd name="connsiteY7" fmla="*/ 550516 h 1181664"/>
              <a:gd name="connsiteX8" fmla="*/ 3191635 w 3191635"/>
              <a:gd name="connsiteY8" fmla="*/ 550516 h 1181664"/>
              <a:gd name="connsiteX9" fmla="*/ 3191635 w 3191635"/>
              <a:gd name="connsiteY9" fmla="*/ 786452 h 1181664"/>
              <a:gd name="connsiteX10" fmla="*/ 3191635 w 3191635"/>
              <a:gd name="connsiteY10" fmla="*/ 786449 h 1181664"/>
              <a:gd name="connsiteX11" fmla="*/ 3034342 w 3191635"/>
              <a:gd name="connsiteY11" fmla="*/ 943742 h 1181664"/>
              <a:gd name="connsiteX12" fmla="*/ 2717303 w 3191635"/>
              <a:gd name="connsiteY12" fmla="*/ 965006 h 1181664"/>
              <a:gd name="connsiteX13" fmla="*/ 2919986 w 3191635"/>
              <a:gd name="connsiteY13" fmla="*/ 1181664 h 1181664"/>
              <a:gd name="connsiteX14" fmla="*/ 2281471 w 3191635"/>
              <a:gd name="connsiteY14" fmla="*/ 933109 h 1181664"/>
              <a:gd name="connsiteX15" fmla="*/ 157293 w 3191635"/>
              <a:gd name="connsiteY15" fmla="*/ 943742 h 1181664"/>
              <a:gd name="connsiteX16" fmla="*/ 0 w 3191635"/>
              <a:gd name="connsiteY16" fmla="*/ 786449 h 1181664"/>
              <a:gd name="connsiteX17" fmla="*/ 0 w 3191635"/>
              <a:gd name="connsiteY17" fmla="*/ 786452 h 1181664"/>
              <a:gd name="connsiteX18" fmla="*/ 0 w 3191635"/>
              <a:gd name="connsiteY18" fmla="*/ 550516 h 1181664"/>
              <a:gd name="connsiteX19" fmla="*/ 0 w 3191635"/>
              <a:gd name="connsiteY19" fmla="*/ 550516 h 1181664"/>
              <a:gd name="connsiteX20" fmla="*/ 0 w 3191635"/>
              <a:gd name="connsiteY20" fmla="*/ 157293 h 1181664"/>
              <a:gd name="connsiteX0" fmla="*/ 0 w 3191635"/>
              <a:gd name="connsiteY0" fmla="*/ 157293 h 1181664"/>
              <a:gd name="connsiteX1" fmla="*/ 157293 w 3191635"/>
              <a:gd name="connsiteY1" fmla="*/ 0 h 1181664"/>
              <a:gd name="connsiteX2" fmla="*/ 1861787 w 3191635"/>
              <a:gd name="connsiteY2" fmla="*/ 0 h 1181664"/>
              <a:gd name="connsiteX3" fmla="*/ 1861787 w 3191635"/>
              <a:gd name="connsiteY3" fmla="*/ 0 h 1181664"/>
              <a:gd name="connsiteX4" fmla="*/ 2659696 w 3191635"/>
              <a:gd name="connsiteY4" fmla="*/ 0 h 1181664"/>
              <a:gd name="connsiteX5" fmla="*/ 3034342 w 3191635"/>
              <a:gd name="connsiteY5" fmla="*/ 0 h 1181664"/>
              <a:gd name="connsiteX6" fmla="*/ 3191635 w 3191635"/>
              <a:gd name="connsiteY6" fmla="*/ 157293 h 1181664"/>
              <a:gd name="connsiteX7" fmla="*/ 3191635 w 3191635"/>
              <a:gd name="connsiteY7" fmla="*/ 550516 h 1181664"/>
              <a:gd name="connsiteX8" fmla="*/ 3191635 w 3191635"/>
              <a:gd name="connsiteY8" fmla="*/ 550516 h 1181664"/>
              <a:gd name="connsiteX9" fmla="*/ 3191635 w 3191635"/>
              <a:gd name="connsiteY9" fmla="*/ 786452 h 1181664"/>
              <a:gd name="connsiteX10" fmla="*/ 3191635 w 3191635"/>
              <a:gd name="connsiteY10" fmla="*/ 786449 h 1181664"/>
              <a:gd name="connsiteX11" fmla="*/ 3034342 w 3191635"/>
              <a:gd name="connsiteY11" fmla="*/ 943742 h 1181664"/>
              <a:gd name="connsiteX12" fmla="*/ 2717303 w 3191635"/>
              <a:gd name="connsiteY12" fmla="*/ 965006 h 1181664"/>
              <a:gd name="connsiteX13" fmla="*/ 2919986 w 3191635"/>
              <a:gd name="connsiteY13" fmla="*/ 1181664 h 1181664"/>
              <a:gd name="connsiteX14" fmla="*/ 2271236 w 3191635"/>
              <a:gd name="connsiteY14" fmla="*/ 965007 h 1181664"/>
              <a:gd name="connsiteX15" fmla="*/ 157293 w 3191635"/>
              <a:gd name="connsiteY15" fmla="*/ 943742 h 1181664"/>
              <a:gd name="connsiteX16" fmla="*/ 0 w 3191635"/>
              <a:gd name="connsiteY16" fmla="*/ 786449 h 1181664"/>
              <a:gd name="connsiteX17" fmla="*/ 0 w 3191635"/>
              <a:gd name="connsiteY17" fmla="*/ 786452 h 1181664"/>
              <a:gd name="connsiteX18" fmla="*/ 0 w 3191635"/>
              <a:gd name="connsiteY18" fmla="*/ 550516 h 1181664"/>
              <a:gd name="connsiteX19" fmla="*/ 0 w 3191635"/>
              <a:gd name="connsiteY19" fmla="*/ 550516 h 1181664"/>
              <a:gd name="connsiteX20" fmla="*/ 0 w 3191635"/>
              <a:gd name="connsiteY20" fmla="*/ 157293 h 118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91635" h="1181664">
                <a:moveTo>
                  <a:pt x="0" y="157293"/>
                </a:moveTo>
                <a:cubicBezTo>
                  <a:pt x="0" y="70422"/>
                  <a:pt x="70422" y="0"/>
                  <a:pt x="157293" y="0"/>
                </a:cubicBezTo>
                <a:lnTo>
                  <a:pt x="1861787" y="0"/>
                </a:lnTo>
                <a:lnTo>
                  <a:pt x="1861787" y="0"/>
                </a:lnTo>
                <a:lnTo>
                  <a:pt x="2659696" y="0"/>
                </a:lnTo>
                <a:lnTo>
                  <a:pt x="3034342" y="0"/>
                </a:lnTo>
                <a:cubicBezTo>
                  <a:pt x="3121213" y="0"/>
                  <a:pt x="3191635" y="70422"/>
                  <a:pt x="3191635" y="157293"/>
                </a:cubicBezTo>
                <a:lnTo>
                  <a:pt x="3191635" y="550516"/>
                </a:lnTo>
                <a:lnTo>
                  <a:pt x="3191635" y="550516"/>
                </a:lnTo>
                <a:lnTo>
                  <a:pt x="3191635" y="786452"/>
                </a:lnTo>
                <a:lnTo>
                  <a:pt x="3191635" y="786449"/>
                </a:lnTo>
                <a:cubicBezTo>
                  <a:pt x="3191635" y="873320"/>
                  <a:pt x="3121213" y="943742"/>
                  <a:pt x="3034342" y="943742"/>
                </a:cubicBezTo>
                <a:lnTo>
                  <a:pt x="2717303" y="965006"/>
                </a:lnTo>
                <a:lnTo>
                  <a:pt x="2919986" y="1181664"/>
                </a:lnTo>
                <a:lnTo>
                  <a:pt x="2271236" y="965007"/>
                </a:lnTo>
                <a:lnTo>
                  <a:pt x="157293" y="943742"/>
                </a:lnTo>
                <a:cubicBezTo>
                  <a:pt x="70422" y="943742"/>
                  <a:pt x="0" y="873320"/>
                  <a:pt x="0" y="786449"/>
                </a:cubicBezTo>
                <a:lnTo>
                  <a:pt x="0" y="786452"/>
                </a:lnTo>
                <a:lnTo>
                  <a:pt x="0" y="550516"/>
                </a:lnTo>
                <a:lnTo>
                  <a:pt x="0" y="550516"/>
                </a:lnTo>
                <a:lnTo>
                  <a:pt x="0" y="157293"/>
                </a:lnTo>
                <a:close/>
              </a:path>
            </a:pathLst>
          </a:cu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タイトル 1">
            <a:extLst>
              <a:ext uri="{FF2B5EF4-FFF2-40B4-BE49-F238E27FC236}">
                <a16:creationId xmlns:a16="http://schemas.microsoft.com/office/drawing/2014/main" id="{266FFAF6-EA41-4C74-AF22-C0923D4710E9}"/>
              </a:ext>
            </a:extLst>
          </p:cNvPr>
          <p:cNvSpPr>
            <a:spLocks noGrp="1"/>
          </p:cNvSpPr>
          <p:nvPr>
            <p:ph type="title"/>
          </p:nvPr>
        </p:nvSpPr>
        <p:spPr>
          <a:xfrm>
            <a:off x="3085123" y="73722"/>
            <a:ext cx="4883971" cy="670260"/>
          </a:xfrm>
        </p:spPr>
        <p:txBody>
          <a:bodyPr>
            <a:noAutofit/>
          </a:bodyPr>
          <a:lstStyle/>
          <a:p>
            <a:pPr>
              <a:lnSpc>
                <a:spcPct val="100000"/>
              </a:lnSpc>
            </a:pPr>
            <a:r>
              <a:rPr lang="ja-JP" altLang="en-US" sz="1400" b="1" dirty="0">
                <a:latin typeface="メイリオ" panose="020B0604030504040204" pitchFamily="50" charset="-128"/>
                <a:ea typeface="メイリオ" panose="020B0604030504040204" pitchFamily="50" charset="-128"/>
              </a:rPr>
              <a:t>大阪湾の環境と魚がおいしい理由</a:t>
            </a:r>
            <a:br>
              <a:rPr lang="en-US" altLang="ja-JP" sz="1800" b="1" dirty="0">
                <a:latin typeface="メイリオ" panose="020B0604030504040204" pitchFamily="50" charset="-128"/>
                <a:ea typeface="メイリオ" panose="020B0604030504040204" pitchFamily="50" charset="-128"/>
              </a:rPr>
            </a:br>
            <a:r>
              <a:rPr lang="ja-JP" altLang="en-US" sz="2000" b="1" dirty="0">
                <a:latin typeface="メイリオ" panose="020B0604030504040204" pitchFamily="50" charset="-128"/>
                <a:ea typeface="メイリオ" panose="020B0604030504040204" pitchFamily="50" charset="-128"/>
              </a:rPr>
              <a:t>大阪湾の断面図と海底</a:t>
            </a:r>
            <a:endParaRPr lang="ja-JP" altLang="en-US" sz="1800" b="1"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EA7ECB15-C064-43E5-BF41-83FB87AC24A4}"/>
              </a:ext>
            </a:extLst>
          </p:cNvPr>
          <p:cNvSpPr/>
          <p:nvPr/>
        </p:nvSpPr>
        <p:spPr>
          <a:xfrm>
            <a:off x="3771399" y="1942355"/>
            <a:ext cx="3315221" cy="943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上町台地は古代から小高い場所で</a:t>
            </a:r>
          </a:p>
          <a:p>
            <a:pPr>
              <a:lnSpc>
                <a:spcPts val="2400"/>
              </a:lnSpc>
            </a:pPr>
            <a:r>
              <a:rPr lang="ja-JP" altLang="en-US" sz="1600" kern="100" dirty="0">
                <a:solidFill>
                  <a:srgbClr val="000000"/>
                </a:solidFill>
                <a:ea typeface="メイリオ" panose="020B0604030504040204" pitchFamily="50" charset="-128"/>
                <a:cs typeface="Times New Roman" panose="02020603050405020304" pitchFamily="18" charset="0"/>
              </a:rPr>
              <a:t>その近くまで海でした。</a:t>
            </a:r>
            <a:endParaRPr lang="ja-JP" altLang="en-US" sz="1600" kern="100" dirty="0">
              <a:ea typeface="游明朝" panose="02020400000000000000" pitchFamily="18"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A0BD633C-B32F-4211-A2A9-6CC887915BD1}"/>
              </a:ext>
            </a:extLst>
          </p:cNvPr>
          <p:cNvSpPr/>
          <p:nvPr/>
        </p:nvSpPr>
        <p:spPr>
          <a:xfrm>
            <a:off x="3530715" y="3919831"/>
            <a:ext cx="2482737" cy="535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2400"/>
              </a:lnSpc>
            </a:pPr>
            <a:r>
              <a:rPr lang="ja-JP" altLang="en-US" sz="1400" kern="100" dirty="0">
                <a:solidFill>
                  <a:srgbClr val="000000"/>
                </a:solidFill>
                <a:ea typeface="メイリオ" panose="020B0604030504040204" pitchFamily="50" charset="-128"/>
                <a:cs typeface="Times New Roman" panose="02020603050405020304" pitchFamily="18" charset="0"/>
              </a:rPr>
              <a:t>様々なお魚がすんでいます。</a:t>
            </a:r>
          </a:p>
        </p:txBody>
      </p:sp>
      <p:sp>
        <p:nvSpPr>
          <p:cNvPr id="7" name="正方形/長方形 6">
            <a:extLst>
              <a:ext uri="{FF2B5EF4-FFF2-40B4-BE49-F238E27FC236}">
                <a16:creationId xmlns:a16="http://schemas.microsoft.com/office/drawing/2014/main" id="{F51EF3A0-5053-4155-9390-6630C52B141C}"/>
              </a:ext>
            </a:extLst>
          </p:cNvPr>
          <p:cNvSpPr/>
          <p:nvPr/>
        </p:nvSpPr>
        <p:spPr>
          <a:xfrm>
            <a:off x="1696375" y="4743079"/>
            <a:ext cx="5637133" cy="1124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2800"/>
              </a:lnSpc>
            </a:pPr>
            <a:r>
              <a:rPr lang="ja-JP" altLang="en-US" sz="1600" kern="100" dirty="0">
                <a:solidFill>
                  <a:schemeClr val="tx1"/>
                </a:solidFill>
                <a:ea typeface="メイリオ" panose="020B0604030504040204" pitchFamily="50" charset="-128"/>
                <a:cs typeface="Times New Roman" panose="02020603050405020304" pitchFamily="18" charset="0"/>
              </a:rPr>
              <a:t>大阪湾の深さは平均</a:t>
            </a:r>
            <a:r>
              <a:rPr lang="en-US" altLang="ja-JP" sz="1600" kern="100" dirty="0">
                <a:solidFill>
                  <a:schemeClr val="tx1"/>
                </a:solidFill>
                <a:ea typeface="メイリオ" panose="020B0604030504040204" pitchFamily="50" charset="-128"/>
                <a:cs typeface="Times New Roman" panose="02020603050405020304" pitchFamily="18" charset="0"/>
              </a:rPr>
              <a:t>28m</a:t>
            </a:r>
            <a:r>
              <a:rPr lang="ja-JP" altLang="en-US" sz="1600" kern="100" dirty="0">
                <a:solidFill>
                  <a:schemeClr val="tx1"/>
                </a:solidFill>
                <a:ea typeface="メイリオ" panose="020B0604030504040204" pitchFamily="50" charset="-128"/>
                <a:cs typeface="Times New Roman" panose="02020603050405020304" pitchFamily="18" charset="0"/>
              </a:rPr>
              <a:t>、東半分は約</a:t>
            </a:r>
            <a:r>
              <a:rPr lang="en-US" altLang="ja-JP" sz="1600" kern="100" dirty="0">
                <a:solidFill>
                  <a:schemeClr val="tx1"/>
                </a:solidFill>
                <a:ea typeface="メイリオ" panose="020B0604030504040204" pitchFamily="50" charset="-128"/>
                <a:cs typeface="Times New Roman" panose="02020603050405020304" pitchFamily="18" charset="0"/>
              </a:rPr>
              <a:t>20</a:t>
            </a:r>
            <a:r>
              <a:rPr lang="ja-JP" altLang="en-US" sz="1600" kern="100" dirty="0">
                <a:solidFill>
                  <a:schemeClr val="tx1"/>
                </a:solidFill>
                <a:ea typeface="メイリオ" panose="020B0604030504040204" pitchFamily="50" charset="-128"/>
                <a:cs typeface="Times New Roman" panose="02020603050405020304" pitchFamily="18" charset="0"/>
              </a:rPr>
              <a:t>ｍより浅いところが</a:t>
            </a:r>
            <a:endParaRPr lang="en-US" altLang="ja-JP" sz="1600" kern="100" dirty="0">
              <a:solidFill>
                <a:schemeClr val="tx1"/>
              </a:solidFill>
              <a:ea typeface="メイリオ" panose="020B0604030504040204" pitchFamily="50" charset="-128"/>
              <a:cs typeface="Times New Roman" panose="02020603050405020304" pitchFamily="18" charset="0"/>
            </a:endParaRPr>
          </a:p>
          <a:p>
            <a:pPr>
              <a:lnSpc>
                <a:spcPts val="2800"/>
              </a:lnSpc>
            </a:pPr>
            <a:r>
              <a:rPr lang="ja-JP" altLang="en-US" sz="1600" kern="100" dirty="0">
                <a:solidFill>
                  <a:schemeClr val="tx1"/>
                </a:solidFill>
                <a:ea typeface="メイリオ" panose="020B0604030504040204" pitchFamily="50" charset="-128"/>
                <a:cs typeface="Times New Roman" panose="02020603050405020304" pitchFamily="18" charset="0"/>
              </a:rPr>
              <a:t>大部分です。海底には古代大阪湾のころから、だんだんと流れこんだ土砂や泥があります。</a:t>
            </a:r>
            <a:endParaRPr lang="ja-JP" altLang="en-US" sz="1600" kern="100" dirty="0">
              <a:solidFill>
                <a:schemeClr val="tx1"/>
              </a:solidFill>
              <a:ea typeface="游明朝" panose="02020400000000000000" pitchFamily="18"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D36BD0ED-74D5-4093-8162-B82F0B0362D2}"/>
              </a:ext>
            </a:extLst>
          </p:cNvPr>
          <p:cNvSpPr txBox="1"/>
          <p:nvPr/>
        </p:nvSpPr>
        <p:spPr>
          <a:xfrm>
            <a:off x="2113559" y="4722773"/>
            <a:ext cx="389850" cy="215444"/>
          </a:xfrm>
          <a:prstGeom prst="rect">
            <a:avLst/>
          </a:prstGeom>
          <a:noFill/>
        </p:spPr>
        <p:txBody>
          <a:bodyPr wrap="none" rtlCol="0">
            <a:spAutoFit/>
          </a:bodyPr>
          <a:lstStyle/>
          <a:p>
            <a:r>
              <a:rPr lang="ja-JP" altLang="en-US" sz="800" dirty="0">
                <a:latin typeface="メイリオ" panose="020B0604030504040204" pitchFamily="50" charset="-128"/>
                <a:ea typeface="メイリオ" panose="020B0604030504040204" pitchFamily="50" charset="-128"/>
              </a:rPr>
              <a:t>わん</a:t>
            </a:r>
          </a:p>
        </p:txBody>
      </p:sp>
      <p:sp>
        <p:nvSpPr>
          <p:cNvPr id="15" name="テキスト ボックス 14">
            <a:extLst>
              <a:ext uri="{FF2B5EF4-FFF2-40B4-BE49-F238E27FC236}">
                <a16:creationId xmlns:a16="http://schemas.microsoft.com/office/drawing/2014/main" id="{42247D9C-844B-4404-9928-BB898D23E0CE}"/>
              </a:ext>
            </a:extLst>
          </p:cNvPr>
          <p:cNvSpPr txBox="1"/>
          <p:nvPr/>
        </p:nvSpPr>
        <p:spPr>
          <a:xfrm>
            <a:off x="7168924" y="2818282"/>
            <a:ext cx="646331" cy="276999"/>
          </a:xfrm>
          <a:prstGeom prst="rect">
            <a:avLst/>
          </a:prstGeom>
          <a:noFill/>
        </p:spPr>
        <p:txBody>
          <a:bodyPr wrap="none" rtlCol="0">
            <a:spAutoFit/>
          </a:bodyPr>
          <a:lstStyle/>
          <a:p>
            <a:r>
              <a:rPr lang="ja-JP" altLang="en-US" sz="1200" dirty="0">
                <a:latin typeface="メイリオ" panose="020B0604030504040204" pitchFamily="50" charset="-128"/>
                <a:ea typeface="メイリオ" panose="020B0604030504040204" pitchFamily="50" charset="-128"/>
              </a:rPr>
              <a:t>大阪城</a:t>
            </a:r>
          </a:p>
        </p:txBody>
      </p:sp>
      <p:sp>
        <p:nvSpPr>
          <p:cNvPr id="16" name="テキスト ボックス 15">
            <a:extLst>
              <a:ext uri="{FF2B5EF4-FFF2-40B4-BE49-F238E27FC236}">
                <a16:creationId xmlns:a16="http://schemas.microsoft.com/office/drawing/2014/main" id="{A9B4F3BC-9012-4CD0-A5A1-8C9F6C395543}"/>
              </a:ext>
            </a:extLst>
          </p:cNvPr>
          <p:cNvSpPr txBox="1"/>
          <p:nvPr/>
        </p:nvSpPr>
        <p:spPr>
          <a:xfrm>
            <a:off x="5867350" y="3052614"/>
            <a:ext cx="800219" cy="276999"/>
          </a:xfrm>
          <a:prstGeom prst="rect">
            <a:avLst/>
          </a:prstGeom>
          <a:noFill/>
        </p:spPr>
        <p:txBody>
          <a:bodyPr wrap="none" rtlCol="0">
            <a:spAutoFit/>
          </a:bodyPr>
          <a:lstStyle/>
          <a:p>
            <a:r>
              <a:rPr lang="ja-JP" altLang="en-US" sz="1200" dirty="0">
                <a:latin typeface="メイリオ" panose="020B0604030504040204" pitchFamily="50" charset="-128"/>
                <a:ea typeface="メイリオ" panose="020B0604030504040204" pitchFamily="50" charset="-128"/>
              </a:rPr>
              <a:t>大阪府側</a:t>
            </a:r>
          </a:p>
        </p:txBody>
      </p:sp>
      <p:sp>
        <p:nvSpPr>
          <p:cNvPr id="17" name="テキスト ボックス 16">
            <a:extLst>
              <a:ext uri="{FF2B5EF4-FFF2-40B4-BE49-F238E27FC236}">
                <a16:creationId xmlns:a16="http://schemas.microsoft.com/office/drawing/2014/main" id="{C1A66D2C-42DF-49DE-9392-3404EE10F67B}"/>
              </a:ext>
            </a:extLst>
          </p:cNvPr>
          <p:cNvSpPr txBox="1"/>
          <p:nvPr/>
        </p:nvSpPr>
        <p:spPr>
          <a:xfrm>
            <a:off x="1202352" y="2962954"/>
            <a:ext cx="800219" cy="276999"/>
          </a:xfrm>
          <a:prstGeom prst="rect">
            <a:avLst/>
          </a:prstGeom>
          <a:noFill/>
        </p:spPr>
        <p:txBody>
          <a:bodyPr wrap="none" rtlCol="0">
            <a:spAutoFit/>
          </a:bodyPr>
          <a:lstStyle/>
          <a:p>
            <a:r>
              <a:rPr lang="ja-JP" altLang="en-US" sz="1200" dirty="0">
                <a:latin typeface="メイリオ" panose="020B0604030504040204" pitchFamily="50" charset="-128"/>
                <a:ea typeface="メイリオ" panose="020B0604030504040204" pitchFamily="50" charset="-128"/>
              </a:rPr>
              <a:t>淡路島側</a:t>
            </a:r>
          </a:p>
        </p:txBody>
      </p:sp>
      <p:sp>
        <p:nvSpPr>
          <p:cNvPr id="18" name="テキスト ボックス 17">
            <a:extLst>
              <a:ext uri="{FF2B5EF4-FFF2-40B4-BE49-F238E27FC236}">
                <a16:creationId xmlns:a16="http://schemas.microsoft.com/office/drawing/2014/main" id="{C35AF1CC-9FD3-4095-869D-B60629CFA9A5}"/>
              </a:ext>
            </a:extLst>
          </p:cNvPr>
          <p:cNvSpPr txBox="1"/>
          <p:nvPr/>
        </p:nvSpPr>
        <p:spPr>
          <a:xfrm>
            <a:off x="3371296" y="2969316"/>
            <a:ext cx="800219" cy="338554"/>
          </a:xfrm>
          <a:prstGeom prst="rect">
            <a:avLst/>
          </a:prstGeom>
          <a:noFill/>
        </p:spPr>
        <p:txBody>
          <a:bodyPr wrap="none" rtlCol="0">
            <a:spAutoFit/>
          </a:bodyPr>
          <a:lstStyle/>
          <a:p>
            <a:r>
              <a:rPr lang="ja-JP" altLang="en-US" sz="1600" b="1" dirty="0">
                <a:latin typeface="メイリオ" panose="020B0604030504040204" pitchFamily="50" charset="-128"/>
                <a:ea typeface="メイリオ" panose="020B0604030504040204" pitchFamily="50" charset="-128"/>
              </a:rPr>
              <a:t>大阪湾</a:t>
            </a:r>
          </a:p>
        </p:txBody>
      </p:sp>
      <p:sp>
        <p:nvSpPr>
          <p:cNvPr id="19" name="テキスト ボックス 18">
            <a:extLst>
              <a:ext uri="{FF2B5EF4-FFF2-40B4-BE49-F238E27FC236}">
                <a16:creationId xmlns:a16="http://schemas.microsoft.com/office/drawing/2014/main" id="{5414306C-6EB0-422A-B287-4661D260AAB0}"/>
              </a:ext>
            </a:extLst>
          </p:cNvPr>
          <p:cNvSpPr txBox="1"/>
          <p:nvPr/>
        </p:nvSpPr>
        <p:spPr>
          <a:xfrm>
            <a:off x="6875048" y="3297101"/>
            <a:ext cx="800219" cy="276999"/>
          </a:xfrm>
          <a:prstGeom prst="rect">
            <a:avLst/>
          </a:prstGeom>
          <a:noFill/>
        </p:spPr>
        <p:txBody>
          <a:bodyPr wrap="none" rtlCol="0">
            <a:spAutoFit/>
          </a:bodyPr>
          <a:lstStyle/>
          <a:p>
            <a:r>
              <a:rPr lang="ja-JP" altLang="en-US" sz="1200" dirty="0">
                <a:latin typeface="メイリオ" panose="020B0604030504040204" pitchFamily="50" charset="-128"/>
                <a:ea typeface="メイリオ" panose="020B0604030504040204" pitchFamily="50" charset="-128"/>
              </a:rPr>
              <a:t>上町台地</a:t>
            </a:r>
          </a:p>
        </p:txBody>
      </p:sp>
      <p:sp>
        <p:nvSpPr>
          <p:cNvPr id="20" name="テキスト ボックス 19">
            <a:extLst>
              <a:ext uri="{FF2B5EF4-FFF2-40B4-BE49-F238E27FC236}">
                <a16:creationId xmlns:a16="http://schemas.microsoft.com/office/drawing/2014/main" id="{F5BF565C-FE52-4D8F-8224-FC1BD9563778}"/>
              </a:ext>
            </a:extLst>
          </p:cNvPr>
          <p:cNvSpPr txBox="1"/>
          <p:nvPr/>
        </p:nvSpPr>
        <p:spPr>
          <a:xfrm>
            <a:off x="5936876" y="4008047"/>
            <a:ext cx="1935145" cy="254044"/>
          </a:xfrm>
          <a:prstGeom prst="rect">
            <a:avLst/>
          </a:prstGeom>
          <a:noFill/>
        </p:spPr>
        <p:txBody>
          <a:bodyPr wrap="none" rtlCol="0">
            <a:spAutoFit/>
          </a:bodyPr>
          <a:lstStyle/>
          <a:p>
            <a:r>
              <a:rPr lang="en-US" altLang="ja-JP" sz="1051" dirty="0">
                <a:latin typeface="メイリオ" panose="020B0604030504040204" pitchFamily="50" charset="-128"/>
                <a:ea typeface="メイリオ" panose="020B0604030504040204" pitchFamily="50" charset="-128"/>
              </a:rPr>
              <a:t>※</a:t>
            </a:r>
            <a:r>
              <a:rPr lang="ja-JP" altLang="en-US" sz="1051" dirty="0">
                <a:latin typeface="メイリオ" panose="020B0604030504040204" pitchFamily="50" charset="-128"/>
                <a:ea typeface="メイリオ" panose="020B0604030504040204" pitchFamily="50" charset="-128"/>
              </a:rPr>
              <a:t>高さと距離はイメージです</a:t>
            </a:r>
          </a:p>
        </p:txBody>
      </p:sp>
      <p:sp>
        <p:nvSpPr>
          <p:cNvPr id="22" name="テキスト ボックス 21">
            <a:extLst>
              <a:ext uri="{FF2B5EF4-FFF2-40B4-BE49-F238E27FC236}">
                <a16:creationId xmlns:a16="http://schemas.microsoft.com/office/drawing/2014/main" id="{364CDC13-ACAA-42F2-94B8-F6D7DC89B1AE}"/>
              </a:ext>
            </a:extLst>
          </p:cNvPr>
          <p:cNvSpPr txBox="1"/>
          <p:nvPr/>
        </p:nvSpPr>
        <p:spPr>
          <a:xfrm>
            <a:off x="1299118" y="6249531"/>
            <a:ext cx="6644151" cy="230832"/>
          </a:xfrm>
          <a:prstGeom prst="rect">
            <a:avLst/>
          </a:prstGeom>
          <a:noFill/>
        </p:spPr>
        <p:txBody>
          <a:bodyPr wrap="square">
            <a:spAutoFit/>
          </a:bodyPr>
          <a:lstStyle/>
          <a:p>
            <a:pPr algn="r"/>
            <a:r>
              <a:rPr lang="ja-JP" altLang="ja-JP" sz="900" dirty="0">
                <a:ea typeface="メイリオ" panose="020B0604030504040204" pitchFamily="50" charset="-128"/>
                <a:cs typeface="Times New Roman" panose="02020603050405020304" pitchFamily="18" charset="0"/>
              </a:rPr>
              <a:t>出典：</a:t>
            </a:r>
            <a:r>
              <a:rPr lang="ja-JP" altLang="en-US" sz="900" dirty="0">
                <a:ea typeface="メイリオ" panose="020B0604030504040204" pitchFamily="50" charset="-128"/>
                <a:cs typeface="Times New Roman" panose="02020603050405020304" pitchFamily="18" charset="0"/>
              </a:rPr>
              <a:t>瀬戸内海東部海域の地形発達史（大阪湾海底の地層分布）、大阪府：寝屋川流域について（東西断面図）を基に作成</a:t>
            </a:r>
            <a:endParaRPr lang="ja-JP" altLang="en-US" sz="900" dirty="0"/>
          </a:p>
        </p:txBody>
      </p:sp>
      <p:pic>
        <p:nvPicPr>
          <p:cNvPr id="29" name="図 28">
            <a:extLst>
              <a:ext uri="{FF2B5EF4-FFF2-40B4-BE49-F238E27FC236}">
                <a16:creationId xmlns:a16="http://schemas.microsoft.com/office/drawing/2014/main" id="{0B4D7A59-666F-4D75-A7D7-20C52587BC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91823" y="1055654"/>
            <a:ext cx="1331763" cy="998822"/>
          </a:xfrm>
          <a:prstGeom prst="rect">
            <a:avLst/>
          </a:prstGeom>
        </p:spPr>
      </p:pic>
      <p:cxnSp>
        <p:nvCxnSpPr>
          <p:cNvPr id="3" name="直線コネクタ 2">
            <a:extLst>
              <a:ext uri="{FF2B5EF4-FFF2-40B4-BE49-F238E27FC236}">
                <a16:creationId xmlns:a16="http://schemas.microsoft.com/office/drawing/2014/main" id="{3F3C0DAF-4218-4DD3-80C9-D008C597D556}"/>
              </a:ext>
            </a:extLst>
          </p:cNvPr>
          <p:cNvCxnSpPr>
            <a:cxnSpLocks/>
          </p:cNvCxnSpPr>
          <p:nvPr/>
        </p:nvCxnSpPr>
        <p:spPr>
          <a:xfrm flipV="1">
            <a:off x="1750850" y="1134156"/>
            <a:ext cx="1072741" cy="489099"/>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21" name="テキスト ボックス 20">
            <a:extLst>
              <a:ext uri="{FF2B5EF4-FFF2-40B4-BE49-F238E27FC236}">
                <a16:creationId xmlns:a16="http://schemas.microsoft.com/office/drawing/2014/main" id="{82DF9AE0-E162-421C-BD11-57B408531165}"/>
              </a:ext>
            </a:extLst>
          </p:cNvPr>
          <p:cNvSpPr txBox="1"/>
          <p:nvPr/>
        </p:nvSpPr>
        <p:spPr>
          <a:xfrm>
            <a:off x="1392349" y="2104243"/>
            <a:ext cx="1454244" cy="369332"/>
          </a:xfrm>
          <a:prstGeom prst="rect">
            <a:avLst/>
          </a:prstGeom>
          <a:noFill/>
        </p:spPr>
        <p:txBody>
          <a:bodyPr wrap="none" rtlCol="0">
            <a:spAutoFit/>
          </a:bodyPr>
          <a:lstStyle/>
          <a:p>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大阪湾の断面図は上の</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　場所のイメージです</a:t>
            </a:r>
          </a:p>
        </p:txBody>
      </p:sp>
      <p:sp>
        <p:nvSpPr>
          <p:cNvPr id="23" name="テキスト ボックス 22">
            <a:extLst>
              <a:ext uri="{FF2B5EF4-FFF2-40B4-BE49-F238E27FC236}">
                <a16:creationId xmlns:a16="http://schemas.microsoft.com/office/drawing/2014/main" id="{2949B543-0562-4B29-8913-44C066854545}"/>
              </a:ext>
            </a:extLst>
          </p:cNvPr>
          <p:cNvSpPr txBox="1"/>
          <p:nvPr/>
        </p:nvSpPr>
        <p:spPr>
          <a:xfrm>
            <a:off x="3804759" y="1999997"/>
            <a:ext cx="902811" cy="215444"/>
          </a:xfrm>
          <a:prstGeom prst="rect">
            <a:avLst/>
          </a:prstGeom>
          <a:noFill/>
        </p:spPr>
        <p:txBody>
          <a:bodyPr wrap="none" rtlCol="0">
            <a:spAutoFit/>
          </a:bodyPr>
          <a:lstStyle/>
          <a:p>
            <a:r>
              <a:rPr lang="ja-JP" altLang="en-US" sz="800" dirty="0">
                <a:latin typeface="メイリオ" panose="020B0604030504040204" pitchFamily="50" charset="-128"/>
                <a:ea typeface="メイリオ" panose="020B0604030504040204" pitchFamily="50" charset="-128"/>
              </a:rPr>
              <a:t>うえまちだいち</a:t>
            </a:r>
          </a:p>
        </p:txBody>
      </p:sp>
      <p:sp>
        <p:nvSpPr>
          <p:cNvPr id="24" name="テキスト ボックス 23">
            <a:extLst>
              <a:ext uri="{FF2B5EF4-FFF2-40B4-BE49-F238E27FC236}">
                <a16:creationId xmlns:a16="http://schemas.microsoft.com/office/drawing/2014/main" id="{34B31149-2AE8-4E5F-9E23-F4DC2D17033B}"/>
              </a:ext>
            </a:extLst>
          </p:cNvPr>
          <p:cNvSpPr txBox="1"/>
          <p:nvPr/>
        </p:nvSpPr>
        <p:spPr>
          <a:xfrm>
            <a:off x="3335790" y="4722773"/>
            <a:ext cx="389850" cy="215444"/>
          </a:xfrm>
          <a:prstGeom prst="rect">
            <a:avLst/>
          </a:prstGeom>
          <a:noFill/>
        </p:spPr>
        <p:txBody>
          <a:bodyPr wrap="none" rtlCol="0">
            <a:spAutoFit/>
          </a:bodyPr>
          <a:lstStyle/>
          <a:p>
            <a:r>
              <a:rPr lang="ja-JP" altLang="en-US" sz="800" dirty="0">
                <a:latin typeface="メイリオ" panose="020B0604030504040204" pitchFamily="50" charset="-128"/>
                <a:ea typeface="メイリオ" panose="020B0604030504040204" pitchFamily="50" charset="-128"/>
              </a:rPr>
              <a:t>きん</a:t>
            </a:r>
          </a:p>
        </p:txBody>
      </p:sp>
      <p:sp>
        <p:nvSpPr>
          <p:cNvPr id="25" name="テキスト ボックス 24">
            <a:extLst>
              <a:ext uri="{FF2B5EF4-FFF2-40B4-BE49-F238E27FC236}">
                <a16:creationId xmlns:a16="http://schemas.microsoft.com/office/drawing/2014/main" id="{5E6ECFAB-A4EB-4964-9661-4E6B623FA6A7}"/>
              </a:ext>
            </a:extLst>
          </p:cNvPr>
          <p:cNvSpPr txBox="1"/>
          <p:nvPr/>
        </p:nvSpPr>
        <p:spPr>
          <a:xfrm>
            <a:off x="2747346" y="5425183"/>
            <a:ext cx="492443" cy="215444"/>
          </a:xfrm>
          <a:prstGeom prst="rect">
            <a:avLst/>
          </a:prstGeom>
          <a:noFill/>
        </p:spPr>
        <p:txBody>
          <a:bodyPr wrap="none" rtlCol="0">
            <a:spAutoFit/>
          </a:bodyPr>
          <a:lstStyle/>
          <a:p>
            <a:r>
              <a:rPr lang="ja-JP" altLang="en-US" sz="800" dirty="0">
                <a:latin typeface="メイリオ" panose="020B0604030504040204" pitchFamily="50" charset="-128"/>
                <a:ea typeface="メイリオ" panose="020B0604030504040204" pitchFamily="50" charset="-128"/>
              </a:rPr>
              <a:t>どしゃ</a:t>
            </a:r>
          </a:p>
        </p:txBody>
      </p:sp>
      <p:sp>
        <p:nvSpPr>
          <p:cNvPr id="26" name="テキスト ボックス 25">
            <a:extLst>
              <a:ext uri="{FF2B5EF4-FFF2-40B4-BE49-F238E27FC236}">
                <a16:creationId xmlns:a16="http://schemas.microsoft.com/office/drawing/2014/main" id="{07D5ED6B-95A7-4F91-BD78-1F1B119A5474}"/>
              </a:ext>
            </a:extLst>
          </p:cNvPr>
          <p:cNvSpPr txBox="1"/>
          <p:nvPr/>
        </p:nvSpPr>
        <p:spPr>
          <a:xfrm>
            <a:off x="4543324" y="5067039"/>
            <a:ext cx="389850" cy="215444"/>
          </a:xfrm>
          <a:prstGeom prst="rect">
            <a:avLst/>
          </a:prstGeom>
          <a:noFill/>
        </p:spPr>
        <p:txBody>
          <a:bodyPr wrap="none" rtlCol="0">
            <a:spAutoFit/>
          </a:bodyPr>
          <a:lstStyle/>
          <a:p>
            <a:r>
              <a:rPr lang="ja-JP" altLang="en-US" sz="800" dirty="0">
                <a:latin typeface="メイリオ" panose="020B0604030504040204" pitchFamily="50" charset="-128"/>
                <a:ea typeface="メイリオ" panose="020B0604030504040204" pitchFamily="50" charset="-128"/>
              </a:rPr>
              <a:t>わん</a:t>
            </a:r>
          </a:p>
        </p:txBody>
      </p:sp>
    </p:spTree>
    <p:extLst>
      <p:ext uri="{BB962C8B-B14F-4D97-AF65-F5344CB8AC3E}">
        <p14:creationId xmlns:p14="http://schemas.microsoft.com/office/powerpoint/2010/main" val="160397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AA51DF38-2246-4865-8BCB-F62C0AD28B9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6" y="-33894"/>
            <a:ext cx="9183401" cy="6891891"/>
          </a:xfrm>
          <a:prstGeom prst="rect">
            <a:avLst/>
          </a:prstGeom>
        </p:spPr>
      </p:pic>
      <p:sp>
        <p:nvSpPr>
          <p:cNvPr id="21" name="吹き出し: 角を丸めた四角形 20">
            <a:extLst>
              <a:ext uri="{FF2B5EF4-FFF2-40B4-BE49-F238E27FC236}">
                <a16:creationId xmlns:a16="http://schemas.microsoft.com/office/drawing/2014/main" id="{491E49B8-B9CA-451B-985D-826B27189B07}"/>
              </a:ext>
            </a:extLst>
          </p:cNvPr>
          <p:cNvSpPr/>
          <p:nvPr/>
        </p:nvSpPr>
        <p:spPr>
          <a:xfrm>
            <a:off x="5538964" y="3870747"/>
            <a:ext cx="2178635" cy="2352581"/>
          </a:xfrm>
          <a:prstGeom prst="wedgeRoundRectCallout">
            <a:avLst>
              <a:gd name="adj1" fmla="val -48968"/>
              <a:gd name="adj2" fmla="val 2362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2" name="吹き出し: 角を丸めた四角形 21">
            <a:extLst>
              <a:ext uri="{FF2B5EF4-FFF2-40B4-BE49-F238E27FC236}">
                <a16:creationId xmlns:a16="http://schemas.microsoft.com/office/drawing/2014/main" id="{DD777B24-B099-4EB6-A408-09BF56C03121}"/>
              </a:ext>
            </a:extLst>
          </p:cNvPr>
          <p:cNvSpPr/>
          <p:nvPr/>
        </p:nvSpPr>
        <p:spPr>
          <a:xfrm>
            <a:off x="1477336" y="874004"/>
            <a:ext cx="3413319" cy="1370432"/>
          </a:xfrm>
          <a:prstGeom prst="wedgeRoundRectCallout">
            <a:avLst>
              <a:gd name="adj1" fmla="val -48968"/>
              <a:gd name="adj2" fmla="val 2362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 name="タイトル 1">
            <a:extLst>
              <a:ext uri="{FF2B5EF4-FFF2-40B4-BE49-F238E27FC236}">
                <a16:creationId xmlns:a16="http://schemas.microsoft.com/office/drawing/2014/main" id="{266FFAF6-EA41-4C74-AF22-C0923D4710E9}"/>
              </a:ext>
            </a:extLst>
          </p:cNvPr>
          <p:cNvSpPr>
            <a:spLocks noGrp="1"/>
          </p:cNvSpPr>
          <p:nvPr>
            <p:ph type="title"/>
          </p:nvPr>
        </p:nvSpPr>
        <p:spPr>
          <a:xfrm>
            <a:off x="3085123" y="73722"/>
            <a:ext cx="4883971" cy="670260"/>
          </a:xfrm>
        </p:spPr>
        <p:txBody>
          <a:bodyPr>
            <a:noAutofit/>
          </a:bodyPr>
          <a:lstStyle/>
          <a:p>
            <a:pPr>
              <a:lnSpc>
                <a:spcPct val="100000"/>
              </a:lnSpc>
            </a:pPr>
            <a:r>
              <a:rPr lang="ja-JP" altLang="en-US" sz="1400" b="1" dirty="0">
                <a:latin typeface="メイリオ" panose="020B0604030504040204" pitchFamily="50" charset="-128"/>
                <a:ea typeface="メイリオ" panose="020B0604030504040204" pitchFamily="50" charset="-128"/>
              </a:rPr>
              <a:t>大阪湾の環境と魚がおいしい理由</a:t>
            </a:r>
            <a:br>
              <a:rPr lang="en-US" altLang="ja-JP" sz="1800" b="1" dirty="0">
                <a:latin typeface="メイリオ" panose="020B0604030504040204" pitchFamily="50" charset="-128"/>
                <a:ea typeface="メイリオ" panose="020B0604030504040204" pitchFamily="50" charset="-128"/>
              </a:rPr>
            </a:br>
            <a:r>
              <a:rPr lang="ja-JP" altLang="en-US" sz="2000" b="1" dirty="0">
                <a:latin typeface="メイリオ" panose="020B0604030504040204" pitchFamily="50" charset="-128"/>
                <a:ea typeface="メイリオ" panose="020B0604030504040204" pitchFamily="50" charset="-128"/>
              </a:rPr>
              <a:t>大阪湾の海流と潮流</a:t>
            </a:r>
            <a:endParaRPr lang="ja-JP" altLang="en-US" sz="1800" b="1"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8C61F84D-5434-4FFB-8C53-3A8E7C1800E0}"/>
              </a:ext>
            </a:extLst>
          </p:cNvPr>
          <p:cNvSpPr/>
          <p:nvPr/>
        </p:nvSpPr>
        <p:spPr>
          <a:xfrm>
            <a:off x="1595555" y="960424"/>
            <a:ext cx="3195908" cy="1191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2800"/>
              </a:lnSpc>
            </a:pPr>
            <a:r>
              <a:rPr lang="ja-JP" altLang="en-US" sz="1600" kern="100" dirty="0">
                <a:solidFill>
                  <a:srgbClr val="000000"/>
                </a:solidFill>
                <a:ea typeface="メイリオ" panose="020B0604030504040204" pitchFamily="50" charset="-128"/>
                <a:cs typeface="Times New Roman" panose="02020603050405020304" pitchFamily="18" charset="0"/>
              </a:rPr>
              <a:t>大阪湾は胃ぶくろのような形をしていて、出入口が</a:t>
            </a:r>
            <a:r>
              <a:rPr lang="en-US" altLang="ja-JP" sz="1600" kern="100" dirty="0">
                <a:solidFill>
                  <a:srgbClr val="000000"/>
                </a:solidFill>
                <a:ea typeface="メイリオ" panose="020B0604030504040204" pitchFamily="50" charset="-128"/>
                <a:cs typeface="Times New Roman" panose="02020603050405020304" pitchFamily="18" charset="0"/>
              </a:rPr>
              <a:t>2</a:t>
            </a:r>
            <a:r>
              <a:rPr lang="ja-JP" altLang="en-US" sz="1600" kern="100" dirty="0">
                <a:solidFill>
                  <a:srgbClr val="000000"/>
                </a:solidFill>
                <a:ea typeface="メイリオ" panose="020B0604030504040204" pitchFamily="50" charset="-128"/>
                <a:cs typeface="Times New Roman" panose="02020603050405020304" pitchFamily="18" charset="0"/>
              </a:rPr>
              <a:t>か所あり、つねに海水が移動しています。</a:t>
            </a:r>
            <a:endParaRPr lang="ja-JP" altLang="en-US" sz="1600" kern="100" dirty="0">
              <a:ea typeface="游明朝" panose="02020400000000000000" pitchFamily="18"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4F442C1D-BD6D-47BB-9CE0-CDF6D987BA75}"/>
              </a:ext>
            </a:extLst>
          </p:cNvPr>
          <p:cNvSpPr/>
          <p:nvPr/>
        </p:nvSpPr>
        <p:spPr>
          <a:xfrm>
            <a:off x="5628949" y="4135602"/>
            <a:ext cx="2178633" cy="1916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2800"/>
              </a:lnSpc>
            </a:pPr>
            <a:r>
              <a:rPr lang="ja-JP" altLang="en-US" sz="1600" kern="100" dirty="0">
                <a:solidFill>
                  <a:srgbClr val="000000"/>
                </a:solidFill>
                <a:ea typeface="メイリオ" panose="020B0604030504040204" pitchFamily="50" charset="-128"/>
                <a:cs typeface="Times New Roman" panose="02020603050405020304" pitchFamily="18" charset="0"/>
              </a:rPr>
              <a:t>海流にのり大阪湾の</a:t>
            </a:r>
          </a:p>
          <a:p>
            <a:pPr>
              <a:lnSpc>
                <a:spcPts val="2800"/>
              </a:lnSpc>
            </a:pPr>
            <a:r>
              <a:rPr lang="ja-JP" altLang="en-US" sz="1600" kern="100" dirty="0">
                <a:solidFill>
                  <a:srgbClr val="000000"/>
                </a:solidFill>
                <a:ea typeface="メイリオ" panose="020B0604030504040204" pitchFamily="50" charset="-128"/>
                <a:cs typeface="Times New Roman" panose="02020603050405020304" pitchFamily="18" charset="0"/>
              </a:rPr>
              <a:t>外からやってくる魚、</a:t>
            </a:r>
          </a:p>
          <a:p>
            <a:pPr>
              <a:lnSpc>
                <a:spcPts val="2800"/>
              </a:lnSpc>
            </a:pPr>
            <a:r>
              <a:rPr lang="ja-JP" altLang="en-US" sz="1600" kern="100" dirty="0">
                <a:solidFill>
                  <a:srgbClr val="000000"/>
                </a:solidFill>
                <a:ea typeface="メイリオ" panose="020B0604030504040204" pitchFamily="50" charset="-128"/>
                <a:cs typeface="Times New Roman" panose="02020603050405020304" pitchFamily="18" charset="0"/>
              </a:rPr>
              <a:t>大阪湾で生まれて</a:t>
            </a:r>
          </a:p>
          <a:p>
            <a:pPr>
              <a:lnSpc>
                <a:spcPts val="2800"/>
              </a:lnSpc>
            </a:pPr>
            <a:r>
              <a:rPr lang="ja-JP" altLang="en-US" sz="1600" kern="100" dirty="0">
                <a:solidFill>
                  <a:srgbClr val="000000"/>
                </a:solidFill>
                <a:ea typeface="メイリオ" panose="020B0604030504040204" pitchFamily="50" charset="-128"/>
                <a:cs typeface="Times New Roman" panose="02020603050405020304" pitchFamily="18" charset="0"/>
              </a:rPr>
              <a:t>湾内で育つ魚、</a:t>
            </a:r>
          </a:p>
          <a:p>
            <a:pPr>
              <a:lnSpc>
                <a:spcPts val="2800"/>
              </a:lnSpc>
            </a:pPr>
            <a:r>
              <a:rPr lang="ja-JP" altLang="en-US" sz="1600" kern="100" dirty="0">
                <a:solidFill>
                  <a:srgbClr val="000000"/>
                </a:solidFill>
                <a:ea typeface="メイリオ" panose="020B0604030504040204" pitchFamily="50" charset="-128"/>
                <a:cs typeface="Times New Roman" panose="02020603050405020304" pitchFamily="18" charset="0"/>
              </a:rPr>
              <a:t>それぞれ一生懸命</a:t>
            </a:r>
          </a:p>
          <a:p>
            <a:pPr>
              <a:lnSpc>
                <a:spcPts val="2800"/>
              </a:lnSpc>
            </a:pPr>
            <a:r>
              <a:rPr lang="ja-JP" altLang="en-US" sz="1600" kern="100" dirty="0">
                <a:solidFill>
                  <a:srgbClr val="000000"/>
                </a:solidFill>
                <a:ea typeface="メイリオ" panose="020B0604030504040204" pitchFamily="50" charset="-128"/>
                <a:cs typeface="Times New Roman" panose="02020603050405020304" pitchFamily="18" charset="0"/>
              </a:rPr>
              <a:t>くらしています。</a:t>
            </a:r>
            <a:endParaRPr lang="ja-JP" altLang="en-US" sz="1600" kern="100" dirty="0">
              <a:ea typeface="游明朝" panose="02020400000000000000" pitchFamily="18"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54AA8433-DBE0-443B-ABC9-FDE1063341B8}"/>
              </a:ext>
            </a:extLst>
          </p:cNvPr>
          <p:cNvSpPr txBox="1"/>
          <p:nvPr/>
        </p:nvSpPr>
        <p:spPr>
          <a:xfrm>
            <a:off x="2444185" y="960424"/>
            <a:ext cx="287258" cy="215444"/>
          </a:xfrm>
          <a:prstGeom prst="rect">
            <a:avLst/>
          </a:prstGeom>
          <a:noFill/>
        </p:spPr>
        <p:txBody>
          <a:bodyPr wrap="none" rtlCol="0">
            <a:spAutoFit/>
          </a:bodyPr>
          <a:lstStyle/>
          <a:p>
            <a:r>
              <a:rPr lang="ja-JP" altLang="en-US" sz="800" dirty="0">
                <a:latin typeface="メイリオ" panose="020B0604030504040204" pitchFamily="50" charset="-128"/>
                <a:ea typeface="メイリオ" panose="020B0604030504040204" pitchFamily="50" charset="-128"/>
              </a:rPr>
              <a:t>い</a:t>
            </a:r>
          </a:p>
        </p:txBody>
      </p:sp>
      <p:sp>
        <p:nvSpPr>
          <p:cNvPr id="10" name="テキスト ボックス 9">
            <a:extLst>
              <a:ext uri="{FF2B5EF4-FFF2-40B4-BE49-F238E27FC236}">
                <a16:creationId xmlns:a16="http://schemas.microsoft.com/office/drawing/2014/main" id="{56425643-E4B5-4ACE-BC8E-78C31A1D9B53}"/>
              </a:ext>
            </a:extLst>
          </p:cNvPr>
          <p:cNvSpPr txBox="1"/>
          <p:nvPr/>
        </p:nvSpPr>
        <p:spPr>
          <a:xfrm>
            <a:off x="2838901" y="1690406"/>
            <a:ext cx="492443" cy="215444"/>
          </a:xfrm>
          <a:prstGeom prst="rect">
            <a:avLst/>
          </a:prstGeom>
          <a:noFill/>
        </p:spPr>
        <p:txBody>
          <a:bodyPr wrap="none" rtlCol="0">
            <a:spAutoFit/>
          </a:bodyPr>
          <a:lstStyle/>
          <a:p>
            <a:r>
              <a:rPr lang="ja-JP" altLang="en-US" sz="800" dirty="0">
                <a:latin typeface="メイリオ" panose="020B0604030504040204" pitchFamily="50" charset="-128"/>
                <a:ea typeface="メイリオ" panose="020B0604030504040204" pitchFamily="50" charset="-128"/>
              </a:rPr>
              <a:t>いどう</a:t>
            </a:r>
          </a:p>
        </p:txBody>
      </p:sp>
      <p:sp>
        <p:nvSpPr>
          <p:cNvPr id="12" name="テキスト ボックス 11">
            <a:extLst>
              <a:ext uri="{FF2B5EF4-FFF2-40B4-BE49-F238E27FC236}">
                <a16:creationId xmlns:a16="http://schemas.microsoft.com/office/drawing/2014/main" id="{831AC1F4-A388-43FE-B77D-14685EA653D8}"/>
              </a:ext>
            </a:extLst>
          </p:cNvPr>
          <p:cNvSpPr txBox="1"/>
          <p:nvPr/>
        </p:nvSpPr>
        <p:spPr>
          <a:xfrm>
            <a:off x="5628949" y="5047017"/>
            <a:ext cx="595035" cy="215444"/>
          </a:xfrm>
          <a:prstGeom prst="rect">
            <a:avLst/>
          </a:prstGeom>
          <a:noFill/>
        </p:spPr>
        <p:txBody>
          <a:bodyPr wrap="none" rtlCol="0">
            <a:spAutoFit/>
          </a:bodyPr>
          <a:lstStyle/>
          <a:p>
            <a:r>
              <a:rPr lang="ja-JP" altLang="en-US" sz="800" dirty="0">
                <a:latin typeface="メイリオ" panose="020B0604030504040204" pitchFamily="50" charset="-128"/>
                <a:ea typeface="メイリオ" panose="020B0604030504040204" pitchFamily="50" charset="-128"/>
              </a:rPr>
              <a:t>わんない</a:t>
            </a:r>
          </a:p>
        </p:txBody>
      </p:sp>
      <p:sp>
        <p:nvSpPr>
          <p:cNvPr id="24" name="テキスト ボックス 23">
            <a:extLst>
              <a:ext uri="{FF2B5EF4-FFF2-40B4-BE49-F238E27FC236}">
                <a16:creationId xmlns:a16="http://schemas.microsoft.com/office/drawing/2014/main" id="{19D1CB39-331D-4D5F-A463-0743E7D4DA70}"/>
              </a:ext>
            </a:extLst>
          </p:cNvPr>
          <p:cNvSpPr txBox="1"/>
          <p:nvPr/>
        </p:nvSpPr>
        <p:spPr>
          <a:xfrm>
            <a:off x="1324943" y="6293845"/>
            <a:ext cx="6644151" cy="230832"/>
          </a:xfrm>
          <a:prstGeom prst="rect">
            <a:avLst/>
          </a:prstGeom>
          <a:noFill/>
        </p:spPr>
        <p:txBody>
          <a:bodyPr wrap="square">
            <a:spAutoFit/>
          </a:bodyPr>
          <a:lstStyle/>
          <a:p>
            <a:pPr algn="r"/>
            <a:r>
              <a:rPr lang="ja-JP" altLang="en-US" sz="900" dirty="0">
                <a:ea typeface="メイリオ" panose="020B0604030504040204" pitchFamily="50" charset="-128"/>
                <a:cs typeface="Times New Roman" panose="02020603050405020304" pitchFamily="18" charset="0"/>
              </a:rPr>
              <a:t>出典：出典：藤原建紀ら「大阪湾の恒流と潮流･渦」</a:t>
            </a:r>
            <a:r>
              <a:rPr lang="en-US" altLang="ja-JP" sz="900" dirty="0">
                <a:ea typeface="メイリオ" panose="020B0604030504040204" pitchFamily="50" charset="-128"/>
                <a:cs typeface="Times New Roman" panose="02020603050405020304" pitchFamily="18" charset="0"/>
              </a:rPr>
              <a:t>(1989</a:t>
            </a:r>
            <a:r>
              <a:rPr lang="ja-JP" altLang="en-US" sz="900" dirty="0">
                <a:ea typeface="メイリオ" panose="020B0604030504040204" pitchFamily="50" charset="-128"/>
                <a:cs typeface="Times New Roman" panose="02020603050405020304" pitchFamily="18" charset="0"/>
              </a:rPr>
              <a:t>年海岸工学論文集</a:t>
            </a:r>
            <a:r>
              <a:rPr lang="en-US" altLang="ja-JP" sz="900" dirty="0">
                <a:ea typeface="メイリオ" panose="020B0604030504040204" pitchFamily="50" charset="-128"/>
                <a:cs typeface="Times New Roman" panose="02020603050405020304" pitchFamily="18" charset="0"/>
              </a:rPr>
              <a:t>36</a:t>
            </a:r>
            <a:r>
              <a:rPr lang="ja-JP" altLang="en-US" sz="900" dirty="0">
                <a:ea typeface="メイリオ" panose="020B0604030504040204" pitchFamily="50" charset="-128"/>
                <a:cs typeface="Times New Roman" panose="02020603050405020304" pitchFamily="18" charset="0"/>
              </a:rPr>
              <a:t>巻</a:t>
            </a:r>
            <a:r>
              <a:rPr lang="en-US" altLang="ja-JP" sz="900" dirty="0">
                <a:ea typeface="メイリオ" panose="020B0604030504040204" pitchFamily="50" charset="-128"/>
                <a:cs typeface="Times New Roman" panose="02020603050405020304" pitchFamily="18" charset="0"/>
              </a:rPr>
              <a:t>)</a:t>
            </a:r>
            <a:r>
              <a:rPr lang="ja-JP" altLang="en-US" sz="900" dirty="0">
                <a:ea typeface="メイリオ" panose="020B0604030504040204" pitchFamily="50" charset="-128"/>
                <a:cs typeface="Times New Roman" panose="02020603050405020304" pitchFamily="18" charset="0"/>
              </a:rPr>
              <a:t>を基に作成</a:t>
            </a:r>
            <a:endParaRPr lang="ja-JP" altLang="en-US" sz="900" dirty="0"/>
          </a:p>
        </p:txBody>
      </p:sp>
      <p:sp>
        <p:nvSpPr>
          <p:cNvPr id="14" name="テキスト ボックス 13">
            <a:extLst>
              <a:ext uri="{FF2B5EF4-FFF2-40B4-BE49-F238E27FC236}">
                <a16:creationId xmlns:a16="http://schemas.microsoft.com/office/drawing/2014/main" id="{079BA280-EC65-4F46-B64C-E4749CAFD126}"/>
              </a:ext>
            </a:extLst>
          </p:cNvPr>
          <p:cNvSpPr txBox="1"/>
          <p:nvPr/>
        </p:nvSpPr>
        <p:spPr>
          <a:xfrm>
            <a:off x="2013043" y="960424"/>
            <a:ext cx="389850" cy="215444"/>
          </a:xfrm>
          <a:prstGeom prst="rect">
            <a:avLst/>
          </a:prstGeom>
          <a:noFill/>
        </p:spPr>
        <p:txBody>
          <a:bodyPr wrap="none" rtlCol="0">
            <a:spAutoFit/>
          </a:bodyPr>
          <a:lstStyle/>
          <a:p>
            <a:r>
              <a:rPr lang="ja-JP" altLang="en-US" sz="800" dirty="0">
                <a:latin typeface="メイリオ" panose="020B0604030504040204" pitchFamily="50" charset="-128"/>
                <a:ea typeface="メイリオ" panose="020B0604030504040204" pitchFamily="50" charset="-128"/>
              </a:rPr>
              <a:t>わん</a:t>
            </a:r>
          </a:p>
        </p:txBody>
      </p:sp>
      <p:sp>
        <p:nvSpPr>
          <p:cNvPr id="15" name="テキスト ボックス 14">
            <a:extLst>
              <a:ext uri="{FF2B5EF4-FFF2-40B4-BE49-F238E27FC236}">
                <a16:creationId xmlns:a16="http://schemas.microsoft.com/office/drawing/2014/main" id="{B9F7F60C-B109-47ED-9DE0-8F3DC961A8A9}"/>
              </a:ext>
            </a:extLst>
          </p:cNvPr>
          <p:cNvSpPr txBox="1"/>
          <p:nvPr/>
        </p:nvSpPr>
        <p:spPr>
          <a:xfrm>
            <a:off x="6420555" y="5383715"/>
            <a:ext cx="1107996" cy="215444"/>
          </a:xfrm>
          <a:prstGeom prst="rect">
            <a:avLst/>
          </a:prstGeom>
          <a:noFill/>
        </p:spPr>
        <p:txBody>
          <a:bodyPr wrap="none" rtlCol="0">
            <a:spAutoFit/>
          </a:bodyPr>
          <a:lstStyle/>
          <a:p>
            <a:r>
              <a:rPr lang="ja-JP" altLang="en-US" sz="800" dirty="0">
                <a:latin typeface="メイリオ" panose="020B0604030504040204" pitchFamily="50" charset="-128"/>
                <a:ea typeface="メイリオ" panose="020B0604030504040204" pitchFamily="50" charset="-128"/>
              </a:rPr>
              <a:t>いっしょうけんめい</a:t>
            </a:r>
          </a:p>
        </p:txBody>
      </p:sp>
      <p:sp>
        <p:nvSpPr>
          <p:cNvPr id="16" name="テキスト ボックス 15">
            <a:extLst>
              <a:ext uri="{FF2B5EF4-FFF2-40B4-BE49-F238E27FC236}">
                <a16:creationId xmlns:a16="http://schemas.microsoft.com/office/drawing/2014/main" id="{B65BDE67-6F48-4F18-BE00-7BE8A12E573A}"/>
              </a:ext>
            </a:extLst>
          </p:cNvPr>
          <p:cNvSpPr txBox="1"/>
          <p:nvPr/>
        </p:nvSpPr>
        <p:spPr>
          <a:xfrm>
            <a:off x="7035157" y="3935517"/>
            <a:ext cx="389850" cy="215444"/>
          </a:xfrm>
          <a:prstGeom prst="rect">
            <a:avLst/>
          </a:prstGeom>
          <a:noFill/>
        </p:spPr>
        <p:txBody>
          <a:bodyPr wrap="none" rtlCol="0">
            <a:spAutoFit/>
          </a:bodyPr>
          <a:lstStyle/>
          <a:p>
            <a:r>
              <a:rPr lang="ja-JP" altLang="en-US" sz="800" dirty="0">
                <a:latin typeface="メイリオ" panose="020B0604030504040204" pitchFamily="50" charset="-128"/>
                <a:ea typeface="メイリオ" panose="020B0604030504040204" pitchFamily="50" charset="-128"/>
              </a:rPr>
              <a:t>わん</a:t>
            </a:r>
          </a:p>
        </p:txBody>
      </p:sp>
      <p:sp>
        <p:nvSpPr>
          <p:cNvPr id="17" name="テキスト ボックス 16">
            <a:extLst>
              <a:ext uri="{FF2B5EF4-FFF2-40B4-BE49-F238E27FC236}">
                <a16:creationId xmlns:a16="http://schemas.microsoft.com/office/drawing/2014/main" id="{8F81E428-ADC2-409D-9408-EDF7A32B9FE8}"/>
              </a:ext>
            </a:extLst>
          </p:cNvPr>
          <p:cNvSpPr txBox="1"/>
          <p:nvPr/>
        </p:nvSpPr>
        <p:spPr>
          <a:xfrm>
            <a:off x="6029059" y="4660396"/>
            <a:ext cx="389850" cy="215444"/>
          </a:xfrm>
          <a:prstGeom prst="rect">
            <a:avLst/>
          </a:prstGeom>
          <a:noFill/>
        </p:spPr>
        <p:txBody>
          <a:bodyPr wrap="none" rtlCol="0">
            <a:spAutoFit/>
          </a:bodyPr>
          <a:lstStyle/>
          <a:p>
            <a:r>
              <a:rPr lang="ja-JP" altLang="en-US" sz="800" dirty="0">
                <a:latin typeface="メイリオ" panose="020B0604030504040204" pitchFamily="50" charset="-128"/>
                <a:ea typeface="メイリオ" panose="020B0604030504040204" pitchFamily="50" charset="-128"/>
              </a:rPr>
              <a:t>わん</a:t>
            </a:r>
          </a:p>
        </p:txBody>
      </p:sp>
    </p:spTree>
    <p:extLst>
      <p:ext uri="{BB962C8B-B14F-4D97-AF65-F5344CB8AC3E}">
        <p14:creationId xmlns:p14="http://schemas.microsoft.com/office/powerpoint/2010/main" val="2197944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D2CE7B1B-1140-4801-AC7A-523E362F56C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6" y="-33894"/>
            <a:ext cx="9183404" cy="6891893"/>
          </a:xfrm>
          <a:prstGeom prst="rect">
            <a:avLst/>
          </a:prstGeom>
        </p:spPr>
      </p:pic>
      <p:sp>
        <p:nvSpPr>
          <p:cNvPr id="9" name="タイトル 1">
            <a:extLst>
              <a:ext uri="{FF2B5EF4-FFF2-40B4-BE49-F238E27FC236}">
                <a16:creationId xmlns:a16="http://schemas.microsoft.com/office/drawing/2014/main" id="{266FFAF6-EA41-4C74-AF22-C0923D4710E9}"/>
              </a:ext>
            </a:extLst>
          </p:cNvPr>
          <p:cNvSpPr>
            <a:spLocks noGrp="1"/>
          </p:cNvSpPr>
          <p:nvPr>
            <p:ph type="title"/>
          </p:nvPr>
        </p:nvSpPr>
        <p:spPr>
          <a:xfrm>
            <a:off x="3085123" y="73722"/>
            <a:ext cx="4883971" cy="511076"/>
          </a:xfrm>
        </p:spPr>
        <p:txBody>
          <a:bodyPr>
            <a:noAutofit/>
          </a:bodyPr>
          <a:lstStyle/>
          <a:p>
            <a:pPr>
              <a:lnSpc>
                <a:spcPct val="100000"/>
              </a:lnSpc>
            </a:pPr>
            <a:r>
              <a:rPr lang="ja-JP" altLang="en-US" sz="2000" b="1" dirty="0">
                <a:latin typeface="メイリオ" panose="020B0604030504040204" pitchFamily="50" charset="-128"/>
                <a:ea typeface="メイリオ" panose="020B0604030504040204" pitchFamily="50" charset="-128"/>
              </a:rPr>
              <a:t>大阪湾のお魚図鑑</a:t>
            </a:r>
            <a:endParaRPr lang="ja-JP" altLang="en-US" sz="1800" b="1"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515BC315-4421-447F-8AD6-E590D67D01DF}"/>
              </a:ext>
            </a:extLst>
          </p:cNvPr>
          <p:cNvSpPr txBox="1"/>
          <p:nvPr/>
        </p:nvSpPr>
        <p:spPr>
          <a:xfrm>
            <a:off x="2442274" y="2250910"/>
            <a:ext cx="4259499" cy="2925801"/>
          </a:xfrm>
          <a:prstGeom prst="rect">
            <a:avLst/>
          </a:prstGeom>
          <a:noFill/>
        </p:spPr>
        <p:txBody>
          <a:bodyPr wrap="none" rtlCol="0">
            <a:spAutoFit/>
          </a:bodyPr>
          <a:lstStyle/>
          <a:p>
            <a:pPr algn="ctr">
              <a:lnSpc>
                <a:spcPts val="4500"/>
              </a:lnSpc>
            </a:pPr>
            <a:r>
              <a:rPr lang="ja-JP" altLang="en-US" sz="2400" dirty="0">
                <a:latin typeface="メイリオ" panose="020B0604030504040204" pitchFamily="50" charset="-128"/>
                <a:ea typeface="メイリオ" panose="020B0604030504040204" pitchFamily="50" charset="-128"/>
              </a:rPr>
              <a:t>大阪湾で食用とされる</a:t>
            </a:r>
          </a:p>
          <a:p>
            <a:pPr algn="ctr">
              <a:lnSpc>
                <a:spcPts val="4500"/>
              </a:lnSpc>
            </a:pPr>
            <a:r>
              <a:rPr lang="ja-JP" altLang="en-US" sz="2400" dirty="0">
                <a:latin typeface="メイリオ" panose="020B0604030504040204" pitchFamily="50" charset="-128"/>
                <a:ea typeface="メイリオ" panose="020B0604030504040204" pitchFamily="50" charset="-128"/>
              </a:rPr>
              <a:t>魚介類は約</a:t>
            </a:r>
            <a:r>
              <a:rPr lang="en-US" altLang="ja-JP" sz="2400" dirty="0">
                <a:latin typeface="メイリオ" panose="020B0604030504040204" pitchFamily="50" charset="-128"/>
                <a:ea typeface="メイリオ" panose="020B0604030504040204" pitchFamily="50" charset="-128"/>
              </a:rPr>
              <a:t>230</a:t>
            </a:r>
            <a:r>
              <a:rPr lang="ja-JP" altLang="en-US" sz="2400" dirty="0">
                <a:latin typeface="メイリオ" panose="020B0604030504040204" pitchFamily="50" charset="-128"/>
                <a:ea typeface="メイリオ" panose="020B0604030504040204" pitchFamily="50" charset="-128"/>
              </a:rPr>
              <a:t>種類と</a:t>
            </a:r>
          </a:p>
          <a:p>
            <a:pPr algn="ctr">
              <a:lnSpc>
                <a:spcPts val="4500"/>
              </a:lnSpc>
            </a:pPr>
            <a:r>
              <a:rPr lang="ja-JP" altLang="en-US" sz="2400" dirty="0">
                <a:latin typeface="メイリオ" panose="020B0604030504040204" pitchFamily="50" charset="-128"/>
                <a:ea typeface="メイリオ" panose="020B0604030504040204" pitchFamily="50" charset="-128"/>
              </a:rPr>
              <a:t>言われています。</a:t>
            </a:r>
          </a:p>
          <a:p>
            <a:pPr algn="ctr">
              <a:lnSpc>
                <a:spcPts val="4500"/>
              </a:lnSpc>
            </a:pPr>
            <a:r>
              <a:rPr lang="ja-JP" altLang="en-US" sz="2400" dirty="0">
                <a:latin typeface="メイリオ" panose="020B0604030504040204" pitchFamily="50" charset="-128"/>
                <a:ea typeface="メイリオ" panose="020B0604030504040204" pitchFamily="50" charset="-128"/>
              </a:rPr>
              <a:t>代表的な</a:t>
            </a:r>
            <a:r>
              <a:rPr lang="en-US" altLang="ja-JP" sz="2400" dirty="0">
                <a:latin typeface="メイリオ" panose="020B0604030504040204" pitchFamily="50" charset="-128"/>
                <a:ea typeface="メイリオ" panose="020B0604030504040204" pitchFamily="50" charset="-128"/>
              </a:rPr>
              <a:t>10</a:t>
            </a:r>
            <a:r>
              <a:rPr lang="ja-JP" altLang="en-US" sz="2400" dirty="0">
                <a:latin typeface="メイリオ" panose="020B0604030504040204" pitchFamily="50" charset="-128"/>
                <a:ea typeface="メイリオ" panose="020B0604030504040204" pitchFamily="50" charset="-128"/>
              </a:rPr>
              <a:t>種類と、</a:t>
            </a:r>
          </a:p>
          <a:p>
            <a:pPr algn="ctr">
              <a:lnSpc>
                <a:spcPts val="4500"/>
              </a:lnSpc>
            </a:pPr>
            <a:r>
              <a:rPr lang="ja-JP" altLang="en-US" sz="2400" dirty="0">
                <a:latin typeface="メイリオ" panose="020B0604030504040204" pitchFamily="50" charset="-128"/>
                <a:ea typeface="メイリオ" panose="020B0604030504040204" pitchFamily="50" charset="-128"/>
              </a:rPr>
              <a:t>その他</a:t>
            </a:r>
            <a:r>
              <a:rPr lang="en-US" altLang="ja-JP" sz="2400" dirty="0">
                <a:latin typeface="メイリオ" panose="020B0604030504040204" pitchFamily="50" charset="-128"/>
                <a:ea typeface="メイリオ" panose="020B0604030504040204" pitchFamily="50" charset="-128"/>
              </a:rPr>
              <a:t>49</a:t>
            </a:r>
            <a:r>
              <a:rPr lang="ja-JP" altLang="en-US" sz="2400" dirty="0">
                <a:latin typeface="メイリオ" panose="020B0604030504040204" pitchFamily="50" charset="-128"/>
                <a:ea typeface="メイリオ" panose="020B0604030504040204" pitchFamily="50" charset="-128"/>
              </a:rPr>
              <a:t>種類を紹介します。</a:t>
            </a:r>
            <a:endParaRPr lang="ja-JP" altLang="en-US" sz="2800" dirty="0">
              <a:latin typeface="メイリオ" panose="020B0604030504040204" pitchFamily="50" charset="-128"/>
              <a:ea typeface="メイリオ" panose="020B0604030504040204" pitchFamily="50" charset="-128"/>
            </a:endParaRPr>
          </a:p>
        </p:txBody>
      </p:sp>
      <p:sp>
        <p:nvSpPr>
          <p:cNvPr id="7" name="タイトル 1">
            <a:extLst>
              <a:ext uri="{FF2B5EF4-FFF2-40B4-BE49-F238E27FC236}">
                <a16:creationId xmlns:a16="http://schemas.microsoft.com/office/drawing/2014/main" id="{7EC60B72-91FF-4445-90AB-374DF5005B57}"/>
              </a:ext>
            </a:extLst>
          </p:cNvPr>
          <p:cNvSpPr txBox="1">
            <a:spLocks/>
          </p:cNvSpPr>
          <p:nvPr/>
        </p:nvSpPr>
        <p:spPr>
          <a:xfrm>
            <a:off x="0" y="1166729"/>
            <a:ext cx="9144000" cy="6492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b="1" dirty="0">
                <a:latin typeface="メイリオ" panose="020B0604030504040204" pitchFamily="50" charset="-128"/>
                <a:ea typeface="メイリオ" panose="020B0604030504040204" pitchFamily="50" charset="-128"/>
              </a:rPr>
              <a:t>大阪湾のお魚図鑑</a:t>
            </a:r>
          </a:p>
        </p:txBody>
      </p:sp>
      <p:sp>
        <p:nvSpPr>
          <p:cNvPr id="6" name="テキスト ボックス 5">
            <a:extLst>
              <a:ext uri="{FF2B5EF4-FFF2-40B4-BE49-F238E27FC236}">
                <a16:creationId xmlns:a16="http://schemas.microsoft.com/office/drawing/2014/main" id="{A9D13A93-5C93-4F86-BF04-9B5BAA6F4F8C}"/>
              </a:ext>
            </a:extLst>
          </p:cNvPr>
          <p:cNvSpPr txBox="1"/>
          <p:nvPr/>
        </p:nvSpPr>
        <p:spPr>
          <a:xfrm>
            <a:off x="3011984" y="2777666"/>
            <a:ext cx="1031051" cy="261610"/>
          </a:xfrm>
          <a:prstGeom prst="rect">
            <a:avLst/>
          </a:prstGeom>
          <a:noFill/>
        </p:spPr>
        <p:txBody>
          <a:bodyPr wrap="none" rtlCol="0">
            <a:spAutoFit/>
          </a:bodyPr>
          <a:lstStyle/>
          <a:p>
            <a:r>
              <a:rPr lang="ja-JP" altLang="en-US" sz="1100" dirty="0">
                <a:latin typeface="メイリオ" panose="020B0604030504040204" pitchFamily="50" charset="-128"/>
                <a:ea typeface="メイリオ" panose="020B0604030504040204" pitchFamily="50" charset="-128"/>
              </a:rPr>
              <a:t>ぎょかいるい</a:t>
            </a:r>
          </a:p>
        </p:txBody>
      </p:sp>
      <p:sp>
        <p:nvSpPr>
          <p:cNvPr id="10" name="テキスト ボックス 9">
            <a:extLst>
              <a:ext uri="{FF2B5EF4-FFF2-40B4-BE49-F238E27FC236}">
                <a16:creationId xmlns:a16="http://schemas.microsoft.com/office/drawing/2014/main" id="{9B7677EC-3880-48F3-87DC-A24F09062A1B}"/>
              </a:ext>
            </a:extLst>
          </p:cNvPr>
          <p:cNvSpPr txBox="1"/>
          <p:nvPr/>
        </p:nvSpPr>
        <p:spPr>
          <a:xfrm>
            <a:off x="5293722" y="1011119"/>
            <a:ext cx="607859" cy="261610"/>
          </a:xfrm>
          <a:prstGeom prst="rect">
            <a:avLst/>
          </a:prstGeom>
          <a:noFill/>
        </p:spPr>
        <p:txBody>
          <a:bodyPr wrap="none" rtlCol="0">
            <a:spAutoFit/>
          </a:bodyPr>
          <a:lstStyle/>
          <a:p>
            <a:r>
              <a:rPr lang="ja-JP" altLang="en-US" sz="1100" dirty="0">
                <a:latin typeface="メイリオ" panose="020B0604030504040204" pitchFamily="50" charset="-128"/>
                <a:ea typeface="メイリオ" panose="020B0604030504040204" pitchFamily="50" charset="-128"/>
              </a:rPr>
              <a:t>ずかん</a:t>
            </a:r>
          </a:p>
        </p:txBody>
      </p:sp>
      <p:sp>
        <p:nvSpPr>
          <p:cNvPr id="11" name="テキスト ボックス 10">
            <a:extLst>
              <a:ext uri="{FF2B5EF4-FFF2-40B4-BE49-F238E27FC236}">
                <a16:creationId xmlns:a16="http://schemas.microsoft.com/office/drawing/2014/main" id="{282596A8-7333-4E89-9A99-FA9FAA8BAD40}"/>
              </a:ext>
            </a:extLst>
          </p:cNvPr>
          <p:cNvSpPr txBox="1"/>
          <p:nvPr/>
        </p:nvSpPr>
        <p:spPr>
          <a:xfrm>
            <a:off x="3576241" y="2222558"/>
            <a:ext cx="466794" cy="261610"/>
          </a:xfrm>
          <a:prstGeom prst="rect">
            <a:avLst/>
          </a:prstGeom>
          <a:noFill/>
        </p:spPr>
        <p:txBody>
          <a:bodyPr wrap="none" rtlCol="0">
            <a:spAutoFit/>
          </a:bodyPr>
          <a:lstStyle/>
          <a:p>
            <a:r>
              <a:rPr lang="ja-JP" altLang="en-US" sz="1100" dirty="0">
                <a:latin typeface="メイリオ" panose="020B0604030504040204" pitchFamily="50" charset="-128"/>
                <a:ea typeface="メイリオ" panose="020B0604030504040204" pitchFamily="50" charset="-128"/>
              </a:rPr>
              <a:t>わん</a:t>
            </a:r>
          </a:p>
        </p:txBody>
      </p:sp>
    </p:spTree>
    <p:extLst>
      <p:ext uri="{BB962C8B-B14F-4D97-AF65-F5344CB8AC3E}">
        <p14:creationId xmlns:p14="http://schemas.microsoft.com/office/powerpoint/2010/main" val="3950141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8E875C2-4312-4E40-8710-A2AC4CFC48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65" y="0"/>
            <a:ext cx="9138669" cy="6857999"/>
          </a:xfrm>
          <a:prstGeom prst="rect">
            <a:avLst/>
          </a:prstGeom>
        </p:spPr>
      </p:pic>
      <p:sp>
        <p:nvSpPr>
          <p:cNvPr id="13" name="四角形: 角を丸くする 12">
            <a:extLst>
              <a:ext uri="{FF2B5EF4-FFF2-40B4-BE49-F238E27FC236}">
                <a16:creationId xmlns:a16="http://schemas.microsoft.com/office/drawing/2014/main" id="{37185E1C-3622-4C7A-A959-7C3EDB599847}"/>
              </a:ext>
            </a:extLst>
          </p:cNvPr>
          <p:cNvSpPr/>
          <p:nvPr/>
        </p:nvSpPr>
        <p:spPr>
          <a:xfrm>
            <a:off x="5512494" y="3522195"/>
            <a:ext cx="2127092" cy="679973"/>
          </a:xfrm>
          <a:prstGeom prst="roundRect">
            <a:avLst/>
          </a:prstGeom>
          <a:solidFill>
            <a:srgbClr val="DC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タイトル 1">
            <a:extLst>
              <a:ext uri="{FF2B5EF4-FFF2-40B4-BE49-F238E27FC236}">
                <a16:creationId xmlns:a16="http://schemas.microsoft.com/office/drawing/2014/main" id="{9CE6FCC4-8E58-47B7-8E28-B07704FD9501}"/>
              </a:ext>
            </a:extLst>
          </p:cNvPr>
          <p:cNvSpPr txBox="1">
            <a:spLocks/>
          </p:cNvSpPr>
          <p:nvPr/>
        </p:nvSpPr>
        <p:spPr>
          <a:xfrm>
            <a:off x="3085123" y="73722"/>
            <a:ext cx="4883971" cy="67026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400" b="1" dirty="0">
                <a:latin typeface="メイリオ" panose="020B0604030504040204" pitchFamily="50" charset="-128"/>
                <a:ea typeface="メイリオ" panose="020B0604030504040204" pitchFamily="50" charset="-128"/>
              </a:rPr>
              <a:t>大阪湾お魚図鑑（代表</a:t>
            </a:r>
            <a:r>
              <a:rPr lang="en-US" altLang="ja-JP" sz="1400" b="1" dirty="0">
                <a:latin typeface="メイリオ" panose="020B0604030504040204" pitchFamily="50" charset="-128"/>
                <a:ea typeface="メイリオ" panose="020B0604030504040204" pitchFamily="50" charset="-128"/>
              </a:rPr>
              <a:t>10</a:t>
            </a:r>
            <a:r>
              <a:rPr lang="ja-JP" altLang="en-US" sz="1400" b="1" dirty="0">
                <a:latin typeface="メイリオ" panose="020B0604030504040204" pitchFamily="50" charset="-128"/>
                <a:ea typeface="メイリオ" panose="020B0604030504040204" pitchFamily="50" charset="-128"/>
              </a:rPr>
              <a:t>種）</a:t>
            </a:r>
            <a:endParaRPr lang="ja-JP" altLang="en-US" sz="1800" b="1"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C708106D-62E3-434E-8FB9-32BD063028A6}"/>
              </a:ext>
            </a:extLst>
          </p:cNvPr>
          <p:cNvSpPr txBox="1"/>
          <p:nvPr/>
        </p:nvSpPr>
        <p:spPr>
          <a:xfrm>
            <a:off x="1408053" y="4263933"/>
            <a:ext cx="6417141" cy="1219565"/>
          </a:xfrm>
          <a:prstGeom prst="rect">
            <a:avLst/>
          </a:prstGeom>
          <a:noFill/>
        </p:spPr>
        <p:txBody>
          <a:bodyPr wrap="none" rtlCol="0">
            <a:spAutoFit/>
          </a:bodyPr>
          <a:lstStyle/>
          <a:p>
            <a:pPr>
              <a:lnSpc>
                <a:spcPts val="3000"/>
              </a:lnSpc>
            </a:pPr>
            <a:r>
              <a:rPr lang="ja-JP" altLang="en-US" b="1" dirty="0">
                <a:latin typeface="メイリオ" panose="020B0604030504040204" pitchFamily="50" charset="-128"/>
                <a:ea typeface="メイリオ" panose="020B0604030504040204" pitchFamily="50" charset="-128"/>
              </a:rPr>
              <a:t>ちりめんじゃこや釜あげしらすでおなじみ。</a:t>
            </a:r>
          </a:p>
          <a:p>
            <a:pPr>
              <a:lnSpc>
                <a:spcPts val="3000"/>
              </a:lnSpc>
            </a:pPr>
            <a:r>
              <a:rPr lang="ja-JP" altLang="en-US" b="1" dirty="0">
                <a:latin typeface="メイリオ" panose="020B0604030504040204" pitchFamily="50" charset="-128"/>
                <a:ea typeface="メイリオ" panose="020B0604030504040204" pitchFamily="50" charset="-128"/>
              </a:rPr>
              <a:t>春は湾外から海流にのって大阪湾に入ってきます。</a:t>
            </a:r>
          </a:p>
          <a:p>
            <a:pPr>
              <a:lnSpc>
                <a:spcPts val="3000"/>
              </a:lnSpc>
            </a:pPr>
            <a:r>
              <a:rPr lang="ja-JP" altLang="en-US" b="1" dirty="0">
                <a:latin typeface="メイリオ" panose="020B0604030504040204" pitchFamily="50" charset="-128"/>
                <a:ea typeface="メイリオ" panose="020B0604030504040204" pitchFamily="50" charset="-128"/>
              </a:rPr>
              <a:t>夏～秋は湾内で産卵され成長し、海峡部から出ていきます。</a:t>
            </a:r>
            <a:endParaRPr lang="ja-JP" altLang="en-US" sz="2000" b="1"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9821157E-0C49-487E-A317-98A0A59B94F9}"/>
              </a:ext>
            </a:extLst>
          </p:cNvPr>
          <p:cNvSpPr/>
          <p:nvPr/>
        </p:nvSpPr>
        <p:spPr>
          <a:xfrm>
            <a:off x="5526127" y="3583968"/>
            <a:ext cx="2264581" cy="62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2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シラスは卵からかえった</a:t>
            </a:r>
          </a:p>
          <a:p>
            <a:r>
              <a:rPr lang="ja-JP" altLang="en-US" sz="12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ばかりの魚の赤ちゃんです</a:t>
            </a:r>
            <a:endParaRPr lang="en-US" altLang="ja-JP" sz="12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2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（全長約</a:t>
            </a:r>
            <a:r>
              <a:rPr lang="en-US" altLang="ja-JP" sz="12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18mm</a:t>
            </a:r>
            <a:r>
              <a:rPr lang="ja-JP" altLang="en-US" sz="12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2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35mm</a:t>
            </a:r>
            <a:r>
              <a:rPr lang="ja-JP" altLang="en-US" sz="12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a:t>
            </a:r>
          </a:p>
        </p:txBody>
      </p:sp>
      <p:sp>
        <p:nvSpPr>
          <p:cNvPr id="8" name="正方形/長方形 7">
            <a:extLst>
              <a:ext uri="{FF2B5EF4-FFF2-40B4-BE49-F238E27FC236}">
                <a16:creationId xmlns:a16="http://schemas.microsoft.com/office/drawing/2014/main" id="{0122447E-4110-4F30-B015-574B42C55DE8}"/>
              </a:ext>
            </a:extLst>
          </p:cNvPr>
          <p:cNvSpPr/>
          <p:nvPr/>
        </p:nvSpPr>
        <p:spPr>
          <a:xfrm>
            <a:off x="1589014" y="3287671"/>
            <a:ext cx="2440068" cy="296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200" kern="100" dirty="0">
                <a:solidFill>
                  <a:schemeClr val="tx1"/>
                </a:solidFill>
                <a:ea typeface="メイリオ" panose="020B0604030504040204" pitchFamily="50" charset="-128"/>
                <a:cs typeface="Times New Roman" panose="02020603050405020304" pitchFamily="18" charset="0"/>
              </a:rPr>
              <a:t>成長するとカタクチイワシ</a:t>
            </a:r>
          </a:p>
          <a:p>
            <a:r>
              <a:rPr lang="ja-JP" altLang="en-US" sz="12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200" dirty="0">
                <a:solidFill>
                  <a:schemeClr val="tx1"/>
                </a:solidFill>
                <a:latin typeface="メイリオ" panose="020B0604030504040204" pitchFamily="50" charset="-128"/>
                <a:ea typeface="メイリオ" panose="020B0604030504040204" pitchFamily="50" charset="-128"/>
              </a:rPr>
              <a:t>体長</a:t>
            </a:r>
            <a:r>
              <a:rPr lang="en-US" altLang="ja-JP" sz="1200" dirty="0">
                <a:solidFill>
                  <a:schemeClr val="tx1"/>
                </a:solidFill>
                <a:latin typeface="メイリオ" panose="020B0604030504040204" pitchFamily="50" charset="-128"/>
                <a:ea typeface="メイリオ" panose="020B0604030504040204" pitchFamily="50" charset="-128"/>
              </a:rPr>
              <a:t>10cm</a:t>
            </a:r>
            <a:r>
              <a:rPr lang="ja-JP" altLang="en-US" sz="1200" dirty="0">
                <a:solidFill>
                  <a:schemeClr val="tx1"/>
                </a:solidFill>
                <a:latin typeface="メイリオ" panose="020B0604030504040204" pitchFamily="50" charset="-128"/>
                <a:ea typeface="メイリオ" panose="020B0604030504040204" pitchFamily="50" charset="-128"/>
              </a:rPr>
              <a:t>前後）になります</a:t>
            </a:r>
            <a:endParaRPr lang="ja-JP" altLang="en-US" sz="1200" kern="100" dirty="0">
              <a:solidFill>
                <a:schemeClr val="tx1"/>
              </a:solidFill>
              <a:ea typeface="游明朝" panose="02020400000000000000" pitchFamily="18"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30DE7689-89B8-4C25-8429-BF6A16E7FE4A}"/>
              </a:ext>
            </a:extLst>
          </p:cNvPr>
          <p:cNvSpPr/>
          <p:nvPr/>
        </p:nvSpPr>
        <p:spPr>
          <a:xfrm>
            <a:off x="1408054" y="5721045"/>
            <a:ext cx="5307093" cy="62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600" kern="100" dirty="0">
                <a:solidFill>
                  <a:schemeClr val="tx1"/>
                </a:solidFill>
                <a:ea typeface="メイリオ" panose="020B0604030504040204" pitchFamily="50" charset="-128"/>
                <a:cs typeface="Times New Roman" panose="02020603050405020304" pitchFamily="18" charset="0"/>
              </a:rPr>
              <a:t>食べ方：ちりめんじゃこ、釜揚げしらす、しらす丼</a:t>
            </a:r>
          </a:p>
          <a:p>
            <a:r>
              <a:rPr lang="ja-JP" altLang="en-US" sz="1600" kern="100" dirty="0">
                <a:solidFill>
                  <a:schemeClr val="tx1"/>
                </a:solidFill>
                <a:ea typeface="メイリオ" panose="020B0604030504040204" pitchFamily="50" charset="-128"/>
                <a:cs typeface="Times New Roman" panose="02020603050405020304" pitchFamily="18" charset="0"/>
              </a:rPr>
              <a:t>　旬　：春から秋（</a:t>
            </a:r>
            <a:r>
              <a:rPr lang="en-US" altLang="ja-JP" sz="1600" kern="100" dirty="0">
                <a:solidFill>
                  <a:schemeClr val="tx1"/>
                </a:solidFill>
                <a:ea typeface="メイリオ" panose="020B0604030504040204" pitchFamily="50" charset="-128"/>
                <a:cs typeface="Times New Roman" panose="02020603050405020304" pitchFamily="18" charset="0"/>
              </a:rPr>
              <a:t>4</a:t>
            </a:r>
            <a:r>
              <a:rPr lang="ja-JP" altLang="en-US" sz="1600" kern="100" dirty="0">
                <a:solidFill>
                  <a:schemeClr val="tx1"/>
                </a:solidFill>
                <a:ea typeface="メイリオ" panose="020B0604030504040204" pitchFamily="50" charset="-128"/>
                <a:cs typeface="Times New Roman" panose="02020603050405020304" pitchFamily="18" charset="0"/>
              </a:rPr>
              <a:t>月から</a:t>
            </a:r>
            <a:r>
              <a:rPr lang="en-US" altLang="ja-JP" sz="1600" kern="100" dirty="0">
                <a:solidFill>
                  <a:schemeClr val="tx1"/>
                </a:solidFill>
                <a:ea typeface="メイリオ" panose="020B0604030504040204" pitchFamily="50" charset="-128"/>
                <a:cs typeface="Times New Roman" panose="02020603050405020304" pitchFamily="18" charset="0"/>
              </a:rPr>
              <a:t>11</a:t>
            </a:r>
            <a:r>
              <a:rPr lang="ja-JP" altLang="en-US" sz="1600" kern="100" dirty="0">
                <a:solidFill>
                  <a:schemeClr val="tx1"/>
                </a:solidFill>
                <a:ea typeface="メイリオ" panose="020B0604030504040204" pitchFamily="50" charset="-128"/>
                <a:cs typeface="Times New Roman" panose="02020603050405020304" pitchFamily="18" charset="0"/>
              </a:rPr>
              <a:t>月）</a:t>
            </a:r>
          </a:p>
          <a:p>
            <a:r>
              <a:rPr lang="ja-JP" altLang="en-US" sz="1600" kern="100" dirty="0">
                <a:solidFill>
                  <a:schemeClr val="tx1"/>
                </a:solidFill>
                <a:ea typeface="メイリオ" panose="020B0604030504040204" pitchFamily="50" charset="-128"/>
                <a:cs typeface="Times New Roman" panose="02020603050405020304" pitchFamily="18" charset="0"/>
              </a:rPr>
              <a:t>漁　法：</a:t>
            </a:r>
            <a:r>
              <a:rPr lang="ja-JP" altLang="en-US" sz="1600" kern="100" dirty="0">
                <a:solidFill>
                  <a:schemeClr val="tx1"/>
                </a:solidFill>
                <a:ea typeface="メイリオ" panose="020B0604030504040204" pitchFamily="50" charset="-128"/>
                <a:cs typeface="Times New Roman" panose="02020603050405020304" pitchFamily="18" charset="0"/>
                <a:hlinkClick r:id="rId4" action="ppaction://hlinksldjump"/>
              </a:rPr>
              <a:t>船びき網</a:t>
            </a:r>
            <a:endParaRPr lang="ja-JP" altLang="en-US" sz="1600" kern="100" dirty="0">
              <a:solidFill>
                <a:schemeClr val="tx1"/>
              </a:solidFill>
              <a:ea typeface="游明朝" panose="02020400000000000000" pitchFamily="18" charset="-128"/>
              <a:cs typeface="Times New Roman" panose="02020603050405020304" pitchFamily="18" charset="0"/>
            </a:endParaRPr>
          </a:p>
        </p:txBody>
      </p:sp>
      <p:sp>
        <p:nvSpPr>
          <p:cNvPr id="11" name="タイトル 1">
            <a:extLst>
              <a:ext uri="{FF2B5EF4-FFF2-40B4-BE49-F238E27FC236}">
                <a16:creationId xmlns:a16="http://schemas.microsoft.com/office/drawing/2014/main" id="{3A0B65FF-D7E4-4737-85E1-895EB4ABA51C}"/>
              </a:ext>
            </a:extLst>
          </p:cNvPr>
          <p:cNvSpPr txBox="1">
            <a:spLocks/>
          </p:cNvSpPr>
          <p:nvPr/>
        </p:nvSpPr>
        <p:spPr>
          <a:xfrm>
            <a:off x="0" y="1028888"/>
            <a:ext cx="9144000" cy="6492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2000"/>
              </a:lnSpc>
            </a:pPr>
            <a:r>
              <a:rPr lang="ja-JP" altLang="en-US" sz="2400" b="1" dirty="0">
                <a:latin typeface="メイリオ" panose="020B0604030504040204" pitchFamily="50" charset="-128"/>
                <a:ea typeface="メイリオ" panose="020B0604030504040204" pitchFamily="50" charset="-128"/>
              </a:rPr>
              <a:t>いわししらす（かたくちしらす）</a:t>
            </a:r>
          </a:p>
        </p:txBody>
      </p:sp>
      <p:sp>
        <p:nvSpPr>
          <p:cNvPr id="9" name="タイトル 1">
            <a:extLst>
              <a:ext uri="{FF2B5EF4-FFF2-40B4-BE49-F238E27FC236}">
                <a16:creationId xmlns:a16="http://schemas.microsoft.com/office/drawing/2014/main" id="{B2CBFF04-86D5-4281-B63A-BDC16DF059B3}"/>
              </a:ext>
            </a:extLst>
          </p:cNvPr>
          <p:cNvSpPr>
            <a:spLocks noGrp="1"/>
          </p:cNvSpPr>
          <p:nvPr>
            <p:ph type="title"/>
          </p:nvPr>
        </p:nvSpPr>
        <p:spPr>
          <a:xfrm>
            <a:off x="3056548" y="235410"/>
            <a:ext cx="4883971" cy="511076"/>
          </a:xfrm>
        </p:spPr>
        <p:txBody>
          <a:bodyPr>
            <a:noAutofit/>
          </a:bodyPr>
          <a:lstStyle/>
          <a:p>
            <a:pPr>
              <a:lnSpc>
                <a:spcPct val="100000"/>
              </a:lnSpc>
            </a:pPr>
            <a:r>
              <a:rPr lang="ja-JP" altLang="en-US" sz="2000" b="1" dirty="0">
                <a:latin typeface="メイリオ" panose="020B0604030504040204" pitchFamily="50" charset="-128"/>
                <a:ea typeface="メイリオ" panose="020B0604030504040204" pitchFamily="50" charset="-128"/>
              </a:rPr>
              <a:t>いわししらす（かたくちしらす）</a:t>
            </a:r>
          </a:p>
        </p:txBody>
      </p:sp>
      <p:sp>
        <p:nvSpPr>
          <p:cNvPr id="12" name="テキスト ボックス 11">
            <a:extLst>
              <a:ext uri="{FF2B5EF4-FFF2-40B4-BE49-F238E27FC236}">
                <a16:creationId xmlns:a16="http://schemas.microsoft.com/office/drawing/2014/main" id="{AFCAC3DE-F672-4FA6-8B04-712618C02037}"/>
              </a:ext>
            </a:extLst>
          </p:cNvPr>
          <p:cNvSpPr txBox="1"/>
          <p:nvPr/>
        </p:nvSpPr>
        <p:spPr>
          <a:xfrm>
            <a:off x="3239685" y="4192166"/>
            <a:ext cx="441146" cy="246221"/>
          </a:xfrm>
          <a:prstGeom prst="rect">
            <a:avLst/>
          </a:prstGeom>
          <a:noFill/>
        </p:spPr>
        <p:txBody>
          <a:bodyPr wrap="none" rtlCol="0">
            <a:spAutoFit/>
          </a:bodyPr>
          <a:lstStyle/>
          <a:p>
            <a:r>
              <a:rPr lang="ja-JP" altLang="en-US" sz="1000" dirty="0">
                <a:latin typeface="メイリオ" panose="020B0604030504040204" pitchFamily="50" charset="-128"/>
                <a:ea typeface="メイリオ" panose="020B0604030504040204" pitchFamily="50" charset="-128"/>
              </a:rPr>
              <a:t>かま</a:t>
            </a:r>
          </a:p>
        </p:txBody>
      </p:sp>
      <p:sp>
        <p:nvSpPr>
          <p:cNvPr id="14" name="テキスト ボックス 13">
            <a:extLst>
              <a:ext uri="{FF2B5EF4-FFF2-40B4-BE49-F238E27FC236}">
                <a16:creationId xmlns:a16="http://schemas.microsoft.com/office/drawing/2014/main" id="{3B478661-99E7-4E3C-9C9A-391FD22D8C25}"/>
              </a:ext>
            </a:extLst>
          </p:cNvPr>
          <p:cNvSpPr txBox="1"/>
          <p:nvPr/>
        </p:nvSpPr>
        <p:spPr>
          <a:xfrm>
            <a:off x="1799657" y="4591926"/>
            <a:ext cx="697627" cy="246221"/>
          </a:xfrm>
          <a:prstGeom prst="rect">
            <a:avLst/>
          </a:prstGeom>
          <a:noFill/>
        </p:spPr>
        <p:txBody>
          <a:bodyPr wrap="none" rtlCol="0">
            <a:spAutoFit/>
          </a:bodyPr>
          <a:lstStyle/>
          <a:p>
            <a:r>
              <a:rPr lang="ja-JP" altLang="en-US" sz="1000" dirty="0">
                <a:latin typeface="メイリオ" panose="020B0604030504040204" pitchFamily="50" charset="-128"/>
                <a:ea typeface="メイリオ" panose="020B0604030504040204" pitchFamily="50" charset="-128"/>
              </a:rPr>
              <a:t>わんがい</a:t>
            </a:r>
          </a:p>
        </p:txBody>
      </p:sp>
      <p:sp>
        <p:nvSpPr>
          <p:cNvPr id="17" name="テキスト ボックス 16">
            <a:extLst>
              <a:ext uri="{FF2B5EF4-FFF2-40B4-BE49-F238E27FC236}">
                <a16:creationId xmlns:a16="http://schemas.microsoft.com/office/drawing/2014/main" id="{4DF99466-CC7D-4AE3-8546-60853E698E9D}"/>
              </a:ext>
            </a:extLst>
          </p:cNvPr>
          <p:cNvSpPr txBox="1"/>
          <p:nvPr/>
        </p:nvSpPr>
        <p:spPr>
          <a:xfrm>
            <a:off x="2290385" y="4963166"/>
            <a:ext cx="697627" cy="246221"/>
          </a:xfrm>
          <a:prstGeom prst="rect">
            <a:avLst/>
          </a:prstGeom>
          <a:noFill/>
        </p:spPr>
        <p:txBody>
          <a:bodyPr wrap="none" rtlCol="0">
            <a:spAutoFit/>
          </a:bodyPr>
          <a:lstStyle/>
          <a:p>
            <a:r>
              <a:rPr lang="ja-JP" altLang="en-US" sz="1000" dirty="0">
                <a:latin typeface="メイリオ" panose="020B0604030504040204" pitchFamily="50" charset="-128"/>
                <a:ea typeface="メイリオ" panose="020B0604030504040204" pitchFamily="50" charset="-128"/>
              </a:rPr>
              <a:t>わんない</a:t>
            </a:r>
          </a:p>
        </p:txBody>
      </p:sp>
      <p:sp>
        <p:nvSpPr>
          <p:cNvPr id="18" name="テキスト ボックス 17">
            <a:extLst>
              <a:ext uri="{FF2B5EF4-FFF2-40B4-BE49-F238E27FC236}">
                <a16:creationId xmlns:a16="http://schemas.microsoft.com/office/drawing/2014/main" id="{4A528F36-F438-43F2-8122-B25A70D6CEDE}"/>
              </a:ext>
            </a:extLst>
          </p:cNvPr>
          <p:cNvSpPr txBox="1"/>
          <p:nvPr/>
        </p:nvSpPr>
        <p:spPr>
          <a:xfrm>
            <a:off x="4798924" y="4973168"/>
            <a:ext cx="954107" cy="246221"/>
          </a:xfrm>
          <a:prstGeom prst="rect">
            <a:avLst/>
          </a:prstGeom>
          <a:noFill/>
        </p:spPr>
        <p:txBody>
          <a:bodyPr wrap="none" rtlCol="0">
            <a:spAutoFit/>
          </a:bodyPr>
          <a:lstStyle/>
          <a:p>
            <a:r>
              <a:rPr lang="ja-JP" altLang="en-US" sz="1000" dirty="0">
                <a:latin typeface="メイリオ" panose="020B0604030504040204" pitchFamily="50" charset="-128"/>
                <a:ea typeface="メイリオ" panose="020B0604030504040204" pitchFamily="50" charset="-128"/>
              </a:rPr>
              <a:t>かいきょうぶ</a:t>
            </a:r>
          </a:p>
        </p:txBody>
      </p:sp>
      <p:sp>
        <p:nvSpPr>
          <p:cNvPr id="19" name="テキスト ボックス 18">
            <a:extLst>
              <a:ext uri="{FF2B5EF4-FFF2-40B4-BE49-F238E27FC236}">
                <a16:creationId xmlns:a16="http://schemas.microsoft.com/office/drawing/2014/main" id="{D0282912-5758-4CF9-AF67-77656EC5DCD4}"/>
              </a:ext>
            </a:extLst>
          </p:cNvPr>
          <p:cNvSpPr txBox="1"/>
          <p:nvPr/>
        </p:nvSpPr>
        <p:spPr>
          <a:xfrm>
            <a:off x="2983233" y="4961321"/>
            <a:ext cx="697627" cy="246221"/>
          </a:xfrm>
          <a:prstGeom prst="rect">
            <a:avLst/>
          </a:prstGeom>
          <a:noFill/>
        </p:spPr>
        <p:txBody>
          <a:bodyPr wrap="none" rtlCol="0">
            <a:spAutoFit/>
          </a:bodyPr>
          <a:lstStyle/>
          <a:p>
            <a:r>
              <a:rPr lang="ja-JP" altLang="en-US" sz="1000" dirty="0">
                <a:latin typeface="メイリオ" panose="020B0604030504040204" pitchFamily="50" charset="-128"/>
                <a:ea typeface="メイリオ" panose="020B0604030504040204" pitchFamily="50" charset="-128"/>
              </a:rPr>
              <a:t>さんらん</a:t>
            </a:r>
          </a:p>
        </p:txBody>
      </p:sp>
      <p:pic>
        <p:nvPicPr>
          <p:cNvPr id="24" name="図 23">
            <a:extLst>
              <a:ext uri="{FF2B5EF4-FFF2-40B4-BE49-F238E27FC236}">
                <a16:creationId xmlns:a16="http://schemas.microsoft.com/office/drawing/2014/main" id="{3293B63C-4667-4025-A0CB-E1D6A9AAAD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6584" y="5483506"/>
            <a:ext cx="1223011" cy="942975"/>
          </a:xfrm>
          <a:prstGeom prst="rect">
            <a:avLst/>
          </a:prstGeom>
        </p:spPr>
      </p:pic>
      <p:sp>
        <p:nvSpPr>
          <p:cNvPr id="20" name="テキスト ボックス 19">
            <a:extLst>
              <a:ext uri="{FF2B5EF4-FFF2-40B4-BE49-F238E27FC236}">
                <a16:creationId xmlns:a16="http://schemas.microsoft.com/office/drawing/2014/main" id="{59D3D3EB-E567-4D03-BF98-E3F0ADC04C59}"/>
              </a:ext>
            </a:extLst>
          </p:cNvPr>
          <p:cNvSpPr txBox="1"/>
          <p:nvPr/>
        </p:nvSpPr>
        <p:spPr>
          <a:xfrm>
            <a:off x="4593879" y="4581173"/>
            <a:ext cx="466794" cy="261610"/>
          </a:xfrm>
          <a:prstGeom prst="rect">
            <a:avLst/>
          </a:prstGeom>
          <a:noFill/>
        </p:spPr>
        <p:txBody>
          <a:bodyPr wrap="none" rtlCol="0">
            <a:spAutoFit/>
          </a:bodyPr>
          <a:lstStyle/>
          <a:p>
            <a:r>
              <a:rPr lang="ja-JP" altLang="en-US" sz="1050" dirty="0">
                <a:latin typeface="メイリオ" panose="020B0604030504040204" pitchFamily="50" charset="-128"/>
                <a:ea typeface="メイリオ" panose="020B0604030504040204" pitchFamily="50" charset="-128"/>
              </a:rPr>
              <a:t>わん</a:t>
            </a:r>
          </a:p>
        </p:txBody>
      </p:sp>
    </p:spTree>
    <p:extLst>
      <p:ext uri="{BB962C8B-B14F-4D97-AF65-F5344CB8AC3E}">
        <p14:creationId xmlns:p14="http://schemas.microsoft.com/office/powerpoint/2010/main" val="2428239584"/>
      </p:ext>
    </p:extLst>
  </p:cSld>
  <p:clrMapOvr>
    <a:masterClrMapping/>
  </p:clrMapOvr>
</p:sld>
</file>

<file path=ppt/theme/theme1.xml><?xml version="1.0" encoding="utf-8"?>
<a:theme xmlns:a="http://schemas.openxmlformats.org/drawingml/2006/main" name="osakawan">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akawan" id="{282C5D20-DE6F-426B-8513-C2154F200230}" vid="{CEDDE6BC-248C-434E-B8EC-FC8C0E8A748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osakawan</Template>
  <TotalTime>0</TotalTime>
  <Words>10068</Words>
  <Application>Microsoft Office PowerPoint</Application>
  <PresentationFormat>画面に合わせる (4:3)</PresentationFormat>
  <Paragraphs>1221</Paragraphs>
  <Slides>47</Slides>
  <Notes>47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47</vt:i4>
      </vt:variant>
    </vt:vector>
  </HeadingPairs>
  <TitlesOfParts>
    <vt:vector size="54" baseType="lpstr">
      <vt:lpstr>Meiryo</vt:lpstr>
      <vt:lpstr>Meiryo</vt:lpstr>
      <vt:lpstr>游ゴシック</vt:lpstr>
      <vt:lpstr>Arial</vt:lpstr>
      <vt:lpstr>Calibri</vt:lpstr>
      <vt:lpstr>Calibri Light</vt:lpstr>
      <vt:lpstr>osakawan</vt:lpstr>
      <vt:lpstr>PowerPoint プレゼンテーション</vt:lpstr>
      <vt:lpstr>はじめに</vt:lpstr>
      <vt:lpstr>世界につながる大阪湾</vt:lpstr>
      <vt:lpstr>大阪湾の歴史･環境 古代の大阪湾（河内湖～今の大阪湾へ）</vt:lpstr>
      <vt:lpstr>大阪湾の環境と魚がおいしい理由 大阪湾に流れ込む河川と汽水域</vt:lpstr>
      <vt:lpstr>大阪湾の環境と魚がおいしい理由 大阪湾の断面図と海底</vt:lpstr>
      <vt:lpstr>大阪湾の環境と魚がおいしい理由 大阪湾の海流と潮流</vt:lpstr>
      <vt:lpstr>大阪湾のお魚図鑑</vt:lpstr>
      <vt:lpstr>いわししらす（かたくちしらす）</vt:lpstr>
      <vt:lpstr>マダコ</vt:lpstr>
      <vt:lpstr>ハモ</vt:lpstr>
      <vt:lpstr>サワラ</vt:lpstr>
      <vt:lpstr>マイワシ</vt:lpstr>
      <vt:lpstr>イヌノシタ（あかした）</vt:lpstr>
      <vt:lpstr>クロダイ（ちぬ）</vt:lpstr>
      <vt:lpstr>マアナゴ</vt:lpstr>
      <vt:lpstr>スズキ</vt:lpstr>
      <vt:lpstr>キジハタ（あこう）</vt:lpstr>
      <vt:lpstr>大阪湾お魚エリアマップ</vt:lpstr>
      <vt:lpstr>湾奥部(表層)</vt:lpstr>
      <vt:lpstr>淀川河口・汽水～沿岸域</vt:lpstr>
      <vt:lpstr>泥底</vt:lpstr>
      <vt:lpstr>湾中南部（表層）</vt:lpstr>
      <vt:lpstr>湾中南部（底層）</vt:lpstr>
      <vt:lpstr>砂底</vt:lpstr>
      <vt:lpstr>岩礁</vt:lpstr>
      <vt:lpstr>養殖場</vt:lpstr>
      <vt:lpstr>大阪湾のいろいろな漁法</vt:lpstr>
      <vt:lpstr>巾着網漁業（まき網漁業）</vt:lpstr>
      <vt:lpstr>船びき網漁業（バッチ網漁業）</vt:lpstr>
      <vt:lpstr>底びき網漁業(板びき網)</vt:lpstr>
      <vt:lpstr>底びき網漁業(石げた網)</vt:lpstr>
      <vt:lpstr>流し網漁業</vt:lpstr>
      <vt:lpstr>刺網漁業</vt:lpstr>
      <vt:lpstr>囲刺網漁業</vt:lpstr>
      <vt:lpstr>ひきなわ漁業</vt:lpstr>
      <vt:lpstr>小型定置網漁業</vt:lpstr>
      <vt:lpstr>あなご籠漁業</vt:lpstr>
      <vt:lpstr>たこつぼ漁業</vt:lpstr>
      <vt:lpstr>のり養殖</vt:lpstr>
      <vt:lpstr>わかめ養殖</vt:lpstr>
      <vt:lpstr>PowerPoint プレゼンテーション</vt:lpstr>
      <vt:lpstr>大阪の魚と給食の献立 </vt:lpstr>
      <vt:lpstr>わたしたちの大阪湾</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2021-03-12T09:51:26Z</dcterms:created>
  <dcterms:modified xsi:type="dcterms:W3CDTF">2021-03-13T13:44:08Z</dcterms:modified>
</cp:coreProperties>
</file>