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7068800" cy="9601200"/>
  <p:notesSz cx="9939338" cy="143684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46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1571308"/>
            <a:ext cx="1280160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5042853"/>
            <a:ext cx="128016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E6973-6E35-4B28-A597-C778FF6EE83D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6D53D-E869-442B-BDFE-C3068B5C70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2919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E6973-6E35-4B28-A597-C778FF6EE83D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6D53D-E869-442B-BDFE-C3068B5C70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594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214860" y="511175"/>
            <a:ext cx="3680460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3480" y="511175"/>
            <a:ext cx="10828020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E6973-6E35-4B28-A597-C778FF6EE83D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6D53D-E869-442B-BDFE-C3068B5C70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914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E6973-6E35-4B28-A597-C778FF6EE83D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6D53D-E869-442B-BDFE-C3068B5C70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0650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4590" y="2393634"/>
            <a:ext cx="1472184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4590" y="6425249"/>
            <a:ext cx="1472184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E6973-6E35-4B28-A597-C778FF6EE83D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6D53D-E869-442B-BDFE-C3068B5C70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2288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3480" y="2555875"/>
            <a:ext cx="725424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41080" y="2555875"/>
            <a:ext cx="725424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E6973-6E35-4B28-A597-C778FF6EE83D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6D53D-E869-442B-BDFE-C3068B5C70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0486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5703" y="511176"/>
            <a:ext cx="1472184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5704" y="2353628"/>
            <a:ext cx="7220902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5704" y="3507105"/>
            <a:ext cx="7220902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641080" y="2353628"/>
            <a:ext cx="7256463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641080" y="3507105"/>
            <a:ext cx="7256463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E6973-6E35-4B28-A597-C778FF6EE83D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6D53D-E869-442B-BDFE-C3068B5C70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0285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E6973-6E35-4B28-A597-C778FF6EE83D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6D53D-E869-442B-BDFE-C3068B5C70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2250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E6973-6E35-4B28-A597-C778FF6EE83D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6D53D-E869-442B-BDFE-C3068B5C70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4087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5704" y="640080"/>
            <a:ext cx="5505132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56463" y="1382396"/>
            <a:ext cx="864108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5704" y="2880360"/>
            <a:ext cx="5505132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E6973-6E35-4B28-A597-C778FF6EE83D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6D53D-E869-442B-BDFE-C3068B5C70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8714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5704" y="640080"/>
            <a:ext cx="5505132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256463" y="1382396"/>
            <a:ext cx="864108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5704" y="2880360"/>
            <a:ext cx="5505132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E6973-6E35-4B28-A597-C778FF6EE83D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6D53D-E869-442B-BDFE-C3068B5C70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0404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3480" y="511176"/>
            <a:ext cx="1472184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3480" y="2555875"/>
            <a:ext cx="1472184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73480" y="8898891"/>
            <a:ext cx="38404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E6973-6E35-4B28-A597-C778FF6EE83D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54040" y="8898891"/>
            <a:ext cx="576072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054840" y="8898891"/>
            <a:ext cx="38404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6D53D-E869-442B-BDFE-C3068B5C70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0830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グループ化 56">
            <a:extLst>
              <a:ext uri="{FF2B5EF4-FFF2-40B4-BE49-F238E27FC236}">
                <a16:creationId xmlns:a16="http://schemas.microsoft.com/office/drawing/2014/main" id="{6B107C3D-6403-4381-9714-9B3CC485ED6B}"/>
              </a:ext>
            </a:extLst>
          </p:cNvPr>
          <p:cNvGrpSpPr/>
          <p:nvPr/>
        </p:nvGrpSpPr>
        <p:grpSpPr>
          <a:xfrm>
            <a:off x="11692082" y="3924813"/>
            <a:ext cx="4350447" cy="1690072"/>
            <a:chOff x="8357184" y="3885377"/>
            <a:chExt cx="4671108" cy="1475355"/>
          </a:xfrm>
        </p:grpSpPr>
        <p:pic>
          <p:nvPicPr>
            <p:cNvPr id="47" name="図 46">
              <a:extLst>
                <a:ext uri="{FF2B5EF4-FFF2-40B4-BE49-F238E27FC236}">
                  <a16:creationId xmlns:a16="http://schemas.microsoft.com/office/drawing/2014/main" id="{7A0DF055-74D2-4050-93FE-61397277A6F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57184" y="3885377"/>
              <a:ext cx="1794584" cy="1475355"/>
            </a:xfrm>
            <a:prstGeom prst="rect">
              <a:avLst/>
            </a:prstGeom>
          </p:spPr>
        </p:pic>
        <p:pic>
          <p:nvPicPr>
            <p:cNvPr id="48" name="図 47">
              <a:extLst>
                <a:ext uri="{FF2B5EF4-FFF2-40B4-BE49-F238E27FC236}">
                  <a16:creationId xmlns:a16="http://schemas.microsoft.com/office/drawing/2014/main" id="{8B4049BC-D280-449E-8095-C343173F530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257323" y="3896178"/>
              <a:ext cx="2770969" cy="1438586"/>
            </a:xfrm>
            <a:prstGeom prst="rect">
              <a:avLst/>
            </a:prstGeom>
          </p:spPr>
        </p:pic>
        <p:sp>
          <p:nvSpPr>
            <p:cNvPr id="52" name="テキスト ボックス 51">
              <a:extLst>
                <a:ext uri="{FF2B5EF4-FFF2-40B4-BE49-F238E27FC236}">
                  <a16:creationId xmlns:a16="http://schemas.microsoft.com/office/drawing/2014/main" id="{70291FC5-A151-4991-9CA9-DD2933DAB646}"/>
                </a:ext>
              </a:extLst>
            </p:cNvPr>
            <p:cNvSpPr txBox="1"/>
            <p:nvPr/>
          </p:nvSpPr>
          <p:spPr>
            <a:xfrm>
              <a:off x="11598820" y="5081473"/>
              <a:ext cx="1429472" cy="268675"/>
            </a:xfrm>
            <a:prstGeom prst="rect">
              <a:avLst/>
            </a:prstGeom>
            <a:solidFill>
              <a:srgbClr val="00B05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400" b="1" dirty="0">
                  <a:solidFill>
                    <a:schemeClr val="bg1"/>
                  </a:solidFill>
                </a:rPr>
                <a:t>草刈ロボット</a:t>
              </a:r>
            </a:p>
          </p:txBody>
        </p:sp>
      </p:grp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781A8296-6BC9-491B-A218-685B5DFF11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685642"/>
              </p:ext>
            </p:extLst>
          </p:nvPr>
        </p:nvGraphicFramePr>
        <p:xfrm>
          <a:off x="5342481" y="348049"/>
          <a:ext cx="10965231" cy="1094169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069567">
                  <a:extLst>
                    <a:ext uri="{9D8B030D-6E8A-4147-A177-3AD203B41FA5}">
                      <a16:colId xmlns:a16="http://schemas.microsoft.com/office/drawing/2014/main" val="3846621527"/>
                    </a:ext>
                  </a:extLst>
                </a:gridCol>
                <a:gridCol w="2069567">
                  <a:extLst>
                    <a:ext uri="{9D8B030D-6E8A-4147-A177-3AD203B41FA5}">
                      <a16:colId xmlns:a16="http://schemas.microsoft.com/office/drawing/2014/main" val="2436268950"/>
                    </a:ext>
                  </a:extLst>
                </a:gridCol>
                <a:gridCol w="1984671">
                  <a:extLst>
                    <a:ext uri="{9D8B030D-6E8A-4147-A177-3AD203B41FA5}">
                      <a16:colId xmlns:a16="http://schemas.microsoft.com/office/drawing/2014/main" val="852762378"/>
                    </a:ext>
                  </a:extLst>
                </a:gridCol>
                <a:gridCol w="2307771">
                  <a:extLst>
                    <a:ext uri="{9D8B030D-6E8A-4147-A177-3AD203B41FA5}">
                      <a16:colId xmlns:a16="http://schemas.microsoft.com/office/drawing/2014/main" val="1095441489"/>
                    </a:ext>
                  </a:extLst>
                </a:gridCol>
                <a:gridCol w="2533655">
                  <a:extLst>
                    <a:ext uri="{9D8B030D-6E8A-4147-A177-3AD203B41FA5}">
                      <a16:colId xmlns:a16="http://schemas.microsoft.com/office/drawing/2014/main" val="3179944037"/>
                    </a:ext>
                  </a:extLst>
                </a:gridCol>
              </a:tblGrid>
              <a:tr h="347479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kumimoji="1" lang="ja-JP" altLang="en-US" sz="2000" b="0" dirty="0"/>
                        <a:t>品目名</a:t>
                      </a:r>
                      <a:endParaRPr kumimoji="1" lang="en-US" altLang="ja-JP" sz="2000" b="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kumimoji="1" lang="ja-JP" altLang="en-US" sz="2000" dirty="0"/>
                        <a:t>ぶどう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kumimoji="1" lang="ja-JP" altLang="en-US" sz="2000" dirty="0"/>
                        <a:t>温州みかん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82737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kumimoji="1" lang="ja-JP" altLang="en-US" sz="2000" dirty="0"/>
                        <a:t>機種名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kumimoji="1" lang="ja-JP" altLang="en-US" sz="1800" b="1" dirty="0">
                          <a:solidFill>
                            <a:schemeClr val="bg1"/>
                          </a:solidFill>
                        </a:rPr>
                        <a:t>①運搬ロボット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kumimoji="1" lang="ja-JP" altLang="en-US" sz="1800" b="1" dirty="0">
                          <a:solidFill>
                            <a:schemeClr val="bg1"/>
                          </a:solidFill>
                        </a:rPr>
                        <a:t>②草刈ロボット</a:t>
                      </a: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kumimoji="1" lang="ja-JP" altLang="en-US" sz="1800" b="1" dirty="0">
                          <a:solidFill>
                            <a:schemeClr val="bg1"/>
                          </a:solidFill>
                        </a:rPr>
                        <a:t>③農薬散布ロボット</a:t>
                      </a: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kumimoji="1" lang="ja-JP" altLang="en-US" sz="1800" b="1" dirty="0">
                          <a:solidFill>
                            <a:schemeClr val="bg1"/>
                          </a:solidFill>
                        </a:rPr>
                        <a:t> ④農薬散布用ドローン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6367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kumimoji="1" lang="ja-JP" altLang="en-US" sz="1800" b="1" dirty="0"/>
                        <a:t>省力化効果（</a:t>
                      </a:r>
                      <a:r>
                        <a:rPr kumimoji="1" lang="en-US" altLang="ja-JP" sz="1800" b="1" dirty="0"/>
                        <a:t>※</a:t>
                      </a:r>
                      <a:r>
                        <a:rPr kumimoji="1" lang="ja-JP" altLang="en-US" sz="1800" b="1" dirty="0"/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</a:rPr>
                        <a:t>７０％削減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</a:rPr>
                        <a:t>８４％削減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</a:rPr>
                        <a:t>５３％削減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</a:rPr>
                        <a:t>９３％削減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9235125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371A156-33FA-4D59-BA14-71DC492B7FB4}"/>
              </a:ext>
            </a:extLst>
          </p:cNvPr>
          <p:cNvSpPr txBox="1"/>
          <p:nvPr/>
        </p:nvSpPr>
        <p:spPr>
          <a:xfrm>
            <a:off x="629966" y="332343"/>
            <a:ext cx="4572000" cy="111825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2000" b="1" dirty="0"/>
              <a:t>南河内ぶどう・みかんスマート農業</a:t>
            </a:r>
            <a:endParaRPr lang="en-US" altLang="ja-JP" sz="2000" b="1" dirty="0"/>
          </a:p>
          <a:p>
            <a:pPr>
              <a:lnSpc>
                <a:spcPts val="2000"/>
              </a:lnSpc>
            </a:pPr>
            <a:r>
              <a:rPr lang="ja-JP" altLang="en-US" sz="2000" b="1" dirty="0"/>
              <a:t>実証結果概要</a:t>
            </a:r>
            <a:endParaRPr lang="en-US" altLang="ja-JP" sz="2000" b="1" dirty="0"/>
          </a:p>
          <a:p>
            <a:pPr>
              <a:lnSpc>
                <a:spcPts val="2000"/>
              </a:lnSpc>
            </a:pPr>
            <a:r>
              <a:rPr lang="ja-JP" altLang="en-US" sz="1400" dirty="0"/>
              <a:t>実施地域：太子町　実施時期：</a:t>
            </a:r>
            <a:r>
              <a:rPr lang="en-US" altLang="ja-JP" sz="1400" dirty="0"/>
              <a:t>R2</a:t>
            </a:r>
            <a:r>
              <a:rPr lang="ja-JP" altLang="en-US" sz="1400" dirty="0"/>
              <a:t>年</a:t>
            </a:r>
            <a:r>
              <a:rPr lang="en-US" altLang="ja-JP" sz="1400" dirty="0"/>
              <a:t>7</a:t>
            </a:r>
            <a:r>
              <a:rPr lang="ja-JP" altLang="en-US" sz="1400" dirty="0"/>
              <a:t>月～</a:t>
            </a:r>
            <a:r>
              <a:rPr lang="en-US" altLang="ja-JP" sz="1400" dirty="0"/>
              <a:t>10</a:t>
            </a:r>
            <a:r>
              <a:rPr lang="ja-JP" altLang="en-US" sz="1400" dirty="0"/>
              <a:t>月　　</a:t>
            </a:r>
            <a:endParaRPr lang="en-US" altLang="ja-JP" sz="1400" dirty="0"/>
          </a:p>
          <a:p>
            <a:pPr>
              <a:lnSpc>
                <a:spcPts val="2000"/>
              </a:lnSpc>
            </a:pPr>
            <a:r>
              <a:rPr lang="ja-JP" altLang="en-US" sz="1400" dirty="0"/>
              <a:t>事業名：労働力不足の解消に向けたスマート農業実証 </a:t>
            </a:r>
            <a:r>
              <a:rPr lang="ja-JP" altLang="en-US" dirty="0"/>
              <a:t>　</a:t>
            </a: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B2064D8A-FD57-41CA-A4C8-043B437C6C52}"/>
              </a:ext>
            </a:extLst>
          </p:cNvPr>
          <p:cNvGrpSpPr/>
          <p:nvPr/>
        </p:nvGrpSpPr>
        <p:grpSpPr>
          <a:xfrm>
            <a:off x="4587710" y="3799050"/>
            <a:ext cx="3168177" cy="1993128"/>
            <a:chOff x="379790" y="654862"/>
            <a:chExt cx="2641907" cy="1492034"/>
          </a:xfrm>
        </p:grpSpPr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BB330522-40C4-4001-900B-522638286DF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266802" y="661130"/>
              <a:ext cx="1754895" cy="1476245"/>
            </a:xfrm>
            <a:prstGeom prst="rect">
              <a:avLst/>
            </a:prstGeom>
          </p:spPr>
        </p:pic>
        <p:grpSp>
          <p:nvGrpSpPr>
            <p:cNvPr id="10" name="グループ化 9">
              <a:extLst>
                <a:ext uri="{FF2B5EF4-FFF2-40B4-BE49-F238E27FC236}">
                  <a16:creationId xmlns:a16="http://schemas.microsoft.com/office/drawing/2014/main" id="{297DBD53-E0DD-43CF-96DA-B4D26DC8BEF1}"/>
                </a:ext>
              </a:extLst>
            </p:cNvPr>
            <p:cNvGrpSpPr/>
            <p:nvPr/>
          </p:nvGrpSpPr>
          <p:grpSpPr>
            <a:xfrm>
              <a:off x="379790" y="654862"/>
              <a:ext cx="2630504" cy="1492034"/>
              <a:chOff x="379790" y="654862"/>
              <a:chExt cx="2630504" cy="1492034"/>
            </a:xfrm>
          </p:grpSpPr>
          <p:pic>
            <p:nvPicPr>
              <p:cNvPr id="11" name="図 10">
                <a:extLst>
                  <a:ext uri="{FF2B5EF4-FFF2-40B4-BE49-F238E27FC236}">
                    <a16:creationId xmlns:a16="http://schemas.microsoft.com/office/drawing/2014/main" id="{D6D0F2E6-687C-4E69-8E47-6C176A2244B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79790" y="661131"/>
                <a:ext cx="840140" cy="1485765"/>
              </a:xfrm>
              <a:prstGeom prst="rect">
                <a:avLst/>
              </a:prstGeom>
            </p:spPr>
          </p:pic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D43F822A-A83D-418A-B750-25C6117620B2}"/>
                  </a:ext>
                </a:extLst>
              </p:cNvPr>
              <p:cNvSpPr txBox="1"/>
              <p:nvPr/>
            </p:nvSpPr>
            <p:spPr>
              <a:xfrm>
                <a:off x="1961468" y="654862"/>
                <a:ext cx="1048826" cy="230398"/>
              </a:xfrm>
              <a:prstGeom prst="rect">
                <a:avLst/>
              </a:prstGeom>
              <a:solidFill>
                <a:srgbClr val="0070C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1400" b="1" dirty="0">
                    <a:solidFill>
                      <a:schemeClr val="bg1"/>
                    </a:solidFill>
                  </a:rPr>
                  <a:t>運搬ロボット</a:t>
                </a:r>
              </a:p>
            </p:txBody>
          </p:sp>
        </p:grpSp>
      </p:grpSp>
      <p:graphicFrame>
        <p:nvGraphicFramePr>
          <p:cNvPr id="14" name="表 13">
            <a:extLst>
              <a:ext uri="{FF2B5EF4-FFF2-40B4-BE49-F238E27FC236}">
                <a16:creationId xmlns:a16="http://schemas.microsoft.com/office/drawing/2014/main" id="{BF17A7DD-A186-4318-91F0-8D76FB9187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8057876"/>
              </p:ext>
            </p:extLst>
          </p:nvPr>
        </p:nvGraphicFramePr>
        <p:xfrm>
          <a:off x="936504" y="3768292"/>
          <a:ext cx="3488464" cy="201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9173">
                  <a:extLst>
                    <a:ext uri="{9D8B030D-6E8A-4147-A177-3AD203B41FA5}">
                      <a16:colId xmlns:a16="http://schemas.microsoft.com/office/drawing/2014/main" val="1164161541"/>
                    </a:ext>
                  </a:extLst>
                </a:gridCol>
                <a:gridCol w="1242922">
                  <a:extLst>
                    <a:ext uri="{9D8B030D-6E8A-4147-A177-3AD203B41FA5}">
                      <a16:colId xmlns:a16="http://schemas.microsoft.com/office/drawing/2014/main" val="3629689770"/>
                    </a:ext>
                  </a:extLst>
                </a:gridCol>
                <a:gridCol w="1276369">
                  <a:extLst>
                    <a:ext uri="{9D8B030D-6E8A-4147-A177-3AD203B41FA5}">
                      <a16:colId xmlns:a16="http://schemas.microsoft.com/office/drawing/2014/main" val="507512287"/>
                    </a:ext>
                  </a:extLst>
                </a:gridCol>
              </a:tblGrid>
              <a:tr h="256625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項　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人力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運搬ロボット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106118"/>
                  </a:ext>
                </a:extLst>
              </a:tr>
              <a:tr h="256625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労働強度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きつい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楽である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2194182"/>
                  </a:ext>
                </a:extLst>
              </a:tr>
              <a:tr h="427708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運搬時間</a:t>
                      </a:r>
                      <a:r>
                        <a:rPr kumimoji="1" lang="en-US" altLang="ja-JP" sz="1200" dirty="0"/>
                        <a:t>/</a:t>
                      </a:r>
                      <a:r>
                        <a:rPr kumimoji="1" lang="ja-JP" altLang="en-US" sz="1200" dirty="0"/>
                        <a:t>　　　　　</a:t>
                      </a:r>
                      <a:endParaRPr kumimoji="1" lang="en-US" altLang="ja-JP" sz="1200" dirty="0"/>
                    </a:p>
                    <a:p>
                      <a:r>
                        <a:rPr kumimoji="1" lang="en-US" altLang="ja-JP" sz="1200" dirty="0"/>
                        <a:t>360kg</a:t>
                      </a:r>
                      <a:r>
                        <a:rPr kumimoji="1" lang="ja-JP" altLang="en-US" sz="1200" dirty="0"/>
                        <a:t>・日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延べ約</a:t>
                      </a:r>
                      <a:r>
                        <a:rPr kumimoji="1" lang="en-US" altLang="ja-JP" sz="1200" dirty="0"/>
                        <a:t>30</a:t>
                      </a:r>
                      <a:r>
                        <a:rPr kumimoji="1" lang="ja-JP" altLang="en-US" sz="1200" dirty="0"/>
                        <a:t>分</a:t>
                      </a:r>
                      <a:endParaRPr kumimoji="1" lang="en-US" altLang="ja-JP" sz="1200" dirty="0"/>
                    </a:p>
                    <a:p>
                      <a:pPr algn="ctr"/>
                      <a:r>
                        <a:rPr kumimoji="1" lang="ja-JP" altLang="en-US" sz="1200" dirty="0"/>
                        <a:t>（</a:t>
                      </a:r>
                      <a:r>
                        <a:rPr kumimoji="1" lang="en-US" altLang="ja-JP" sz="1200" dirty="0"/>
                        <a:t>15</a:t>
                      </a:r>
                      <a:r>
                        <a:rPr kumimoji="1" lang="ja-JP" altLang="en-US" sz="1200" dirty="0"/>
                        <a:t>分</a:t>
                      </a:r>
                      <a:r>
                        <a:rPr kumimoji="1" lang="en-US" altLang="ja-JP" sz="1200" dirty="0"/>
                        <a:t>×2</a:t>
                      </a:r>
                      <a:r>
                        <a:rPr kumimoji="1" lang="ja-JP" altLang="en-US" sz="1200" dirty="0"/>
                        <a:t>人）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約</a:t>
                      </a:r>
                      <a:r>
                        <a:rPr kumimoji="1" lang="en-US" altLang="ja-JP" sz="1200" b="1" dirty="0">
                          <a:solidFill>
                            <a:schemeClr val="bg1"/>
                          </a:solidFill>
                        </a:rPr>
                        <a:t>20</a:t>
                      </a: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分</a:t>
                      </a:r>
                      <a:endParaRPr kumimoji="1" lang="en-US" altLang="ja-JP" sz="1200" b="1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（</a:t>
                      </a:r>
                      <a:r>
                        <a:rPr kumimoji="1" lang="en-US" altLang="ja-JP" sz="1200" b="1" dirty="0">
                          <a:solidFill>
                            <a:schemeClr val="bg1"/>
                          </a:solidFill>
                        </a:rPr>
                        <a:t>33</a:t>
                      </a: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％削減）</a:t>
                      </a:r>
                      <a:endParaRPr kumimoji="1" lang="en-US" altLang="ja-JP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2576005"/>
                  </a:ext>
                </a:extLst>
              </a:tr>
              <a:tr h="427708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必要労働力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2</a:t>
                      </a:r>
                      <a:r>
                        <a:rPr kumimoji="1" lang="ja-JP" altLang="en-US" sz="1200" dirty="0"/>
                        <a:t>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solidFill>
                            <a:schemeClr val="bg1"/>
                          </a:solidFill>
                        </a:rPr>
                        <a:t>1</a:t>
                      </a: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人</a:t>
                      </a:r>
                      <a:endParaRPr kumimoji="1" lang="en-US" altLang="ja-JP" sz="1200" b="1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（</a:t>
                      </a:r>
                      <a:r>
                        <a:rPr kumimoji="1" lang="en-US" altLang="ja-JP" sz="1200" b="1" dirty="0">
                          <a:solidFill>
                            <a:schemeClr val="bg1"/>
                          </a:solidFill>
                        </a:rPr>
                        <a:t>50%</a:t>
                      </a: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削減）</a:t>
                      </a:r>
                      <a:endParaRPr kumimoji="1" lang="en-US" altLang="ja-JP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909391"/>
                  </a:ext>
                </a:extLst>
              </a:tr>
              <a:tr h="256625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体への負荷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約</a:t>
                      </a:r>
                      <a:r>
                        <a:rPr kumimoji="1" lang="en-US" altLang="ja-JP" sz="1200" b="1" dirty="0">
                          <a:solidFill>
                            <a:schemeClr val="bg1"/>
                          </a:solidFill>
                        </a:rPr>
                        <a:t>30</a:t>
                      </a: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％軽減</a:t>
                      </a:r>
                      <a:endParaRPr kumimoji="1" lang="ja-JP" altLang="en-US" sz="1200" b="1" dirty="0">
                        <a:highlight>
                          <a:srgbClr val="FFFF00"/>
                        </a:highlight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373271"/>
                  </a:ext>
                </a:extLst>
              </a:tr>
              <a:tr h="256625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移動距離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約</a:t>
                      </a:r>
                      <a:r>
                        <a:rPr kumimoji="1" lang="en-US" altLang="ja-JP" sz="1200" b="1" dirty="0">
                          <a:solidFill>
                            <a:schemeClr val="bg1"/>
                          </a:solidFill>
                        </a:rPr>
                        <a:t>4</a:t>
                      </a: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分の１に軽減</a:t>
                      </a:r>
                      <a:endParaRPr kumimoji="1" lang="ja-JP" altLang="en-US" sz="1200" b="1" dirty="0">
                        <a:highlight>
                          <a:srgbClr val="FFFF00"/>
                        </a:highlight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0279766"/>
                  </a:ext>
                </a:extLst>
              </a:tr>
            </a:tbl>
          </a:graphicData>
        </a:graphic>
      </p:graphicFrame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68516F02-35CF-4A70-9F45-83E5B253353F}"/>
              </a:ext>
            </a:extLst>
          </p:cNvPr>
          <p:cNvSpPr/>
          <p:nvPr/>
        </p:nvSpPr>
        <p:spPr>
          <a:xfrm>
            <a:off x="8296661" y="1523379"/>
            <a:ext cx="4693105" cy="1276688"/>
          </a:xfrm>
          <a:prstGeom prst="rect">
            <a:avLst/>
          </a:prstGeom>
          <a:noFill/>
          <a:ln w="5715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700"/>
              </a:lnSpc>
            </a:pPr>
            <a:r>
              <a:rPr lang="ja-JP" altLang="en-US" sz="2000" b="1" spc="100" dirty="0">
                <a:solidFill>
                  <a:schemeClr val="tx1"/>
                </a:solidFill>
                <a:latin typeface="+mn-ea"/>
              </a:rPr>
              <a:t>課題</a:t>
            </a:r>
            <a:endParaRPr lang="en-US" altLang="ja-JP" sz="2000" b="1" spc="100" dirty="0">
              <a:solidFill>
                <a:schemeClr val="tx1"/>
              </a:solidFill>
              <a:latin typeface="+mn-ea"/>
            </a:endParaRPr>
          </a:p>
          <a:p>
            <a:pPr>
              <a:lnSpc>
                <a:spcPts val="2500"/>
              </a:lnSpc>
            </a:pPr>
            <a:r>
              <a:rPr lang="ja-JP" altLang="en-US" spc="100" dirty="0">
                <a:solidFill>
                  <a:schemeClr val="tx1"/>
                </a:solidFill>
                <a:latin typeface="+mn-ea"/>
              </a:rPr>
              <a:t>・農家１戸あたりの投資額が大きくなる</a:t>
            </a:r>
            <a:endParaRPr lang="en-US" altLang="ja-JP" spc="100" dirty="0">
              <a:solidFill>
                <a:schemeClr val="tx1"/>
              </a:solidFill>
              <a:latin typeface="+mn-ea"/>
            </a:endParaRPr>
          </a:p>
          <a:p>
            <a:pPr>
              <a:lnSpc>
                <a:spcPts val="2500"/>
              </a:lnSpc>
            </a:pPr>
            <a:r>
              <a:rPr lang="ja-JP" altLang="en-US" spc="100" dirty="0">
                <a:solidFill>
                  <a:schemeClr val="tx1"/>
                </a:solidFill>
                <a:latin typeface="+mn-ea"/>
              </a:rPr>
              <a:t>・ロボットが走行できる条件整備が必要</a:t>
            </a:r>
            <a:r>
              <a:rPr lang="ja-JP" altLang="en-US" sz="1600" spc="100" dirty="0">
                <a:solidFill>
                  <a:schemeClr val="tx1"/>
                </a:solidFill>
                <a:latin typeface="+mn-ea"/>
              </a:rPr>
              <a:t>　　　</a:t>
            </a:r>
            <a:endParaRPr lang="en-US" altLang="ja-JP" sz="1600" spc="1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DDEA4416-0528-4A2A-A6E1-651EC63FFA1F}"/>
              </a:ext>
            </a:extLst>
          </p:cNvPr>
          <p:cNvSpPr/>
          <p:nvPr/>
        </p:nvSpPr>
        <p:spPr>
          <a:xfrm>
            <a:off x="778211" y="5880550"/>
            <a:ext cx="7090736" cy="3340243"/>
          </a:xfrm>
          <a:prstGeom prst="rect">
            <a:avLst/>
          </a:prstGeom>
          <a:noFill/>
          <a:ln w="44450" cmpd="dbl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graphicFrame>
        <p:nvGraphicFramePr>
          <p:cNvPr id="34" name="表 33">
            <a:extLst>
              <a:ext uri="{FF2B5EF4-FFF2-40B4-BE49-F238E27FC236}">
                <a16:creationId xmlns:a16="http://schemas.microsoft.com/office/drawing/2014/main" id="{78B56FA1-B81A-4026-95A2-46B1CB1753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2613495"/>
              </p:ext>
            </p:extLst>
          </p:nvPr>
        </p:nvGraphicFramePr>
        <p:xfrm>
          <a:off x="8063133" y="6540060"/>
          <a:ext cx="5040124" cy="25967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208">
                  <a:extLst>
                    <a:ext uri="{9D8B030D-6E8A-4147-A177-3AD203B41FA5}">
                      <a16:colId xmlns:a16="http://schemas.microsoft.com/office/drawing/2014/main" val="1164161541"/>
                    </a:ext>
                  </a:extLst>
                </a:gridCol>
                <a:gridCol w="780347">
                  <a:extLst>
                    <a:ext uri="{9D8B030D-6E8A-4147-A177-3AD203B41FA5}">
                      <a16:colId xmlns:a16="http://schemas.microsoft.com/office/drawing/2014/main" val="3629689770"/>
                    </a:ext>
                  </a:extLst>
                </a:gridCol>
                <a:gridCol w="947564">
                  <a:extLst>
                    <a:ext uri="{9D8B030D-6E8A-4147-A177-3AD203B41FA5}">
                      <a16:colId xmlns:a16="http://schemas.microsoft.com/office/drawing/2014/main" val="3016755398"/>
                    </a:ext>
                  </a:extLst>
                </a:gridCol>
                <a:gridCol w="891826">
                  <a:extLst>
                    <a:ext uri="{9D8B030D-6E8A-4147-A177-3AD203B41FA5}">
                      <a16:colId xmlns:a16="http://schemas.microsoft.com/office/drawing/2014/main" val="3548488114"/>
                    </a:ext>
                  </a:extLst>
                </a:gridCol>
                <a:gridCol w="908179">
                  <a:extLst>
                    <a:ext uri="{9D8B030D-6E8A-4147-A177-3AD203B41FA5}">
                      <a16:colId xmlns:a16="http://schemas.microsoft.com/office/drawing/2014/main" val="282866727"/>
                    </a:ext>
                  </a:extLst>
                </a:gridCol>
              </a:tblGrid>
              <a:tr h="249943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200" dirty="0">
                          <a:latin typeface="+mn-lt"/>
                        </a:rPr>
                        <a:t>項　目</a:t>
                      </a:r>
                    </a:p>
                  </a:txBody>
                  <a:tcPr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kumimoji="1" lang="ja-JP" altLang="en-US" sz="1200" dirty="0">
                          <a:latin typeface="+mn-lt"/>
                        </a:rPr>
                        <a:t>人力</a:t>
                      </a: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+mn-lt"/>
                        </a:rPr>
                        <a:t>ドローン</a:t>
                      </a:r>
                    </a:p>
                  </a:txBody>
                  <a:tcPr anchor="b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9505861"/>
                  </a:ext>
                </a:extLst>
              </a:tr>
              <a:tr h="217022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200" dirty="0">
                          <a:latin typeface="+mn-lt"/>
                        </a:rPr>
                        <a:t>労働強度</a:t>
                      </a:r>
                    </a:p>
                  </a:txBody>
                  <a:tcPr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kumimoji="1" lang="ja-JP" altLang="en-US" sz="1200" dirty="0">
                          <a:latin typeface="+mn-lt"/>
                        </a:rPr>
                        <a:t>楽である</a:t>
                      </a: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楽である</a:t>
                      </a:r>
                      <a:endParaRPr kumimoji="1" lang="en-US" altLang="ja-JP" sz="1200" b="1" dirty="0">
                        <a:solidFill>
                          <a:schemeClr val="bg1"/>
                        </a:solidFill>
                        <a:effectLst/>
                        <a:highlight>
                          <a:srgbClr val="FFFF00"/>
                        </a:highlight>
                      </a:endParaRPr>
                    </a:p>
                  </a:txBody>
                  <a:tcPr anchor="b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2194182"/>
                  </a:ext>
                </a:extLst>
              </a:tr>
              <a:tr h="370691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200" dirty="0">
                          <a:latin typeface="+mn-lt"/>
                        </a:rPr>
                        <a:t>散布時間</a:t>
                      </a:r>
                      <a:r>
                        <a:rPr kumimoji="1" lang="en-US" altLang="ja-JP" sz="1200" dirty="0">
                          <a:latin typeface="+mn-lt"/>
                        </a:rPr>
                        <a:t>/</a:t>
                      </a:r>
                      <a:r>
                        <a:rPr kumimoji="1" lang="en-US" altLang="ja-JP" sz="1200" dirty="0" err="1">
                          <a:latin typeface="+mn-lt"/>
                        </a:rPr>
                        <a:t>10a</a:t>
                      </a:r>
                      <a:endParaRPr kumimoji="1" lang="ja-JP" altLang="en-US" sz="1200" dirty="0">
                        <a:latin typeface="+mn-lt"/>
                      </a:endParaRPr>
                    </a:p>
                  </a:txBody>
                  <a:tcPr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kumimoji="1" lang="en-US" altLang="ja-JP" sz="1100" dirty="0">
                          <a:latin typeface="+mn-lt"/>
                        </a:rPr>
                        <a:t>60</a:t>
                      </a:r>
                      <a:r>
                        <a:rPr kumimoji="1" lang="ja-JP" altLang="en-US" sz="1100" dirty="0">
                          <a:latin typeface="+mn-lt"/>
                        </a:rPr>
                        <a:t>分</a:t>
                      </a: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+mn-lt"/>
                        </a:rPr>
                        <a:t>約</a:t>
                      </a:r>
                      <a:r>
                        <a:rPr kumimoji="1" lang="en-US" altLang="ja-JP" sz="1200" b="1" dirty="0">
                          <a:solidFill>
                            <a:schemeClr val="bg1"/>
                          </a:solidFill>
                          <a:latin typeface="+mn-lt"/>
                        </a:rPr>
                        <a:t>8.5</a:t>
                      </a: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+mn-lt"/>
                        </a:rPr>
                        <a:t>分</a:t>
                      </a:r>
                      <a:endParaRPr kumimoji="1" lang="en-US" altLang="ja-JP" sz="12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（</a:t>
                      </a:r>
                      <a:r>
                        <a:rPr kumimoji="1" lang="en-US" altLang="ja-JP" sz="1200" b="1" dirty="0">
                          <a:solidFill>
                            <a:schemeClr val="bg1"/>
                          </a:solidFill>
                        </a:rPr>
                        <a:t>86</a:t>
                      </a: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％削減）</a:t>
                      </a:r>
                      <a:endParaRPr kumimoji="1" lang="en-US" altLang="ja-JP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2576005"/>
                  </a:ext>
                </a:extLst>
              </a:tr>
              <a:tr h="370691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200" dirty="0">
                          <a:latin typeface="+mn-lt"/>
                        </a:rPr>
                        <a:t>必要労働力</a:t>
                      </a:r>
                    </a:p>
                  </a:txBody>
                  <a:tcPr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kumimoji="1" lang="en-US" altLang="ja-JP" sz="1200" dirty="0">
                          <a:latin typeface="+mn-lt"/>
                        </a:rPr>
                        <a:t>2</a:t>
                      </a:r>
                      <a:r>
                        <a:rPr kumimoji="1" lang="ja-JP" altLang="en-US" sz="1200" dirty="0">
                          <a:latin typeface="+mn-lt"/>
                        </a:rPr>
                        <a:t>人</a:t>
                      </a: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+mn-lt"/>
                        </a:rPr>
                        <a:t>人</a:t>
                      </a:r>
                      <a:endParaRPr kumimoji="1" lang="en-US" altLang="ja-JP" sz="12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（</a:t>
                      </a:r>
                      <a:r>
                        <a:rPr kumimoji="1" lang="en-US" altLang="ja-JP" sz="1200" b="1" dirty="0">
                          <a:solidFill>
                            <a:schemeClr val="bg1"/>
                          </a:solidFill>
                        </a:rPr>
                        <a:t>50</a:t>
                      </a: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％削減）</a:t>
                      </a:r>
                      <a:endParaRPr kumimoji="1" lang="en-US" altLang="ja-JP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909391"/>
                  </a:ext>
                </a:extLst>
              </a:tr>
              <a:tr h="326325"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</a:pPr>
                      <a:r>
                        <a:rPr kumimoji="1" lang="ja-JP" altLang="en-US" sz="1200" dirty="0">
                          <a:latin typeface="+mn-lt"/>
                        </a:rPr>
                        <a:t>散布薬液量</a:t>
                      </a:r>
                      <a:r>
                        <a:rPr kumimoji="1" lang="en-US" altLang="ja-JP" sz="1200" dirty="0">
                          <a:latin typeface="+mn-lt"/>
                        </a:rPr>
                        <a:t>/</a:t>
                      </a:r>
                      <a:r>
                        <a:rPr kumimoji="1" lang="en-US" altLang="ja-JP" sz="1200" dirty="0" err="1">
                          <a:latin typeface="+mn-lt"/>
                        </a:rPr>
                        <a:t>10a</a:t>
                      </a:r>
                      <a:endParaRPr kumimoji="1" lang="ja-JP" altLang="en-US" sz="1200" dirty="0">
                        <a:latin typeface="+mn-lt"/>
                      </a:endParaRPr>
                    </a:p>
                  </a:txBody>
                  <a:tcPr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kumimoji="1" lang="en-US" altLang="ja-JP" sz="1200" dirty="0">
                          <a:latin typeface="+mn-lt"/>
                        </a:rPr>
                        <a:t>400</a:t>
                      </a:r>
                      <a:r>
                        <a:rPr kumimoji="1" lang="ja-JP" altLang="en-US" sz="1200" dirty="0">
                          <a:latin typeface="+mn-lt"/>
                        </a:rPr>
                        <a:t>㍑</a:t>
                      </a: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dirty="0">
                          <a:solidFill>
                            <a:schemeClr val="bg1"/>
                          </a:solidFill>
                          <a:latin typeface="+mn-lt"/>
                        </a:rPr>
                        <a:t>5</a:t>
                      </a: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+mn-lt"/>
                        </a:rPr>
                        <a:t>㍑</a:t>
                      </a:r>
                      <a:endParaRPr kumimoji="1" lang="en-US" altLang="ja-JP" sz="12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</a:rPr>
                        <a:t>（</a:t>
                      </a:r>
                      <a:r>
                        <a:rPr kumimoji="1" lang="en-US" altLang="ja-JP" sz="1100" b="1" dirty="0">
                          <a:solidFill>
                            <a:schemeClr val="bg1"/>
                          </a:solidFill>
                        </a:rPr>
                        <a:t>8</a:t>
                      </a:r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</a:rPr>
                        <a:t>分の</a:t>
                      </a:r>
                      <a:r>
                        <a:rPr kumimoji="1" lang="en-US" altLang="ja-JP" sz="1100" b="1" dirty="0">
                          <a:solidFill>
                            <a:schemeClr val="bg1"/>
                          </a:solidFill>
                        </a:rPr>
                        <a:t>1</a:t>
                      </a:r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</a:rPr>
                        <a:t>に削減）</a:t>
                      </a:r>
                      <a:endParaRPr kumimoji="1" lang="en-US" altLang="ja-JP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373271"/>
                  </a:ext>
                </a:extLst>
              </a:tr>
              <a:tr h="313498"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</a:pPr>
                      <a:r>
                        <a:rPr kumimoji="1" lang="ja-JP" altLang="en-US" sz="1100" dirty="0">
                          <a:latin typeface="+mn-lt"/>
                        </a:rPr>
                        <a:t>有効成分付着量</a:t>
                      </a:r>
                      <a:endParaRPr kumimoji="1" lang="en-US" altLang="ja-JP" sz="1100" dirty="0">
                        <a:latin typeface="+mn-lt"/>
                      </a:endParaRPr>
                    </a:p>
                    <a:p>
                      <a:pPr algn="l">
                        <a:lnSpc>
                          <a:spcPts val="1000"/>
                        </a:lnSpc>
                      </a:pPr>
                      <a:r>
                        <a:rPr kumimoji="1" lang="ja-JP" altLang="en-US" sz="700" dirty="0">
                          <a:latin typeface="+mn-lt"/>
                        </a:rPr>
                        <a:t>（例アドマイヤーフロアブル）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kumimoji="1" lang="en-US" altLang="ja-JP" sz="1200" dirty="0">
                          <a:latin typeface="+mn-lt"/>
                        </a:rPr>
                        <a:t>300ul</a:t>
                      </a:r>
                      <a:endParaRPr kumimoji="1" lang="ja-JP" altLang="en-US" sz="1200" dirty="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kumimoji="1" lang="en-US" altLang="ja-JP" sz="1200" dirty="0">
                          <a:latin typeface="+mn-lt"/>
                        </a:rPr>
                        <a:t>50ul</a:t>
                      </a:r>
                      <a:endParaRPr kumimoji="1" lang="ja-JP" altLang="en-US" sz="1200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0650750"/>
                  </a:ext>
                </a:extLst>
              </a:tr>
              <a:tr h="329856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100" dirty="0">
                          <a:latin typeface="+mn-lt"/>
                        </a:rPr>
                        <a:t>葉への薬液付着率</a:t>
                      </a:r>
                      <a:r>
                        <a:rPr kumimoji="1" lang="en-US" altLang="ja-JP" sz="1200" dirty="0">
                          <a:latin typeface="+mn-lt"/>
                        </a:rPr>
                        <a:t>(%)</a:t>
                      </a:r>
                      <a:endParaRPr kumimoji="1" lang="ja-JP" altLang="en-US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kumimoji="1" lang="ja-JP" altLang="en-US" sz="1200" dirty="0">
                          <a:latin typeface="+mn-lt"/>
                        </a:rPr>
                        <a:t>表</a:t>
                      </a:r>
                      <a:endParaRPr kumimoji="1" lang="en-US" altLang="ja-JP" sz="1200" dirty="0">
                        <a:latin typeface="+mn-lt"/>
                      </a:endParaRPr>
                    </a:p>
                    <a:p>
                      <a:pPr algn="ctr">
                        <a:lnSpc>
                          <a:spcPts val="1000"/>
                        </a:lnSpc>
                      </a:pPr>
                      <a:r>
                        <a:rPr kumimoji="1" lang="en-US" altLang="ja-JP" sz="1200" dirty="0">
                          <a:latin typeface="+mn-lt"/>
                        </a:rPr>
                        <a:t>70</a:t>
                      </a:r>
                      <a:r>
                        <a:rPr kumimoji="1" lang="ja-JP" altLang="en-US" sz="1200" dirty="0">
                          <a:latin typeface="+mn-lt"/>
                        </a:rPr>
                        <a:t>～</a:t>
                      </a:r>
                      <a:r>
                        <a:rPr kumimoji="1" lang="en-US" altLang="ja-JP" sz="1200" dirty="0">
                          <a:latin typeface="+mn-lt"/>
                        </a:rPr>
                        <a:t>80</a:t>
                      </a:r>
                      <a:endParaRPr kumimoji="1" lang="ja-JP" altLang="en-US" sz="1200" dirty="0">
                        <a:latin typeface="+mn-lt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kumimoji="1" lang="ja-JP" altLang="en-US" sz="1200" dirty="0">
                          <a:latin typeface="+mn-lt"/>
                        </a:rPr>
                        <a:t>裏</a:t>
                      </a:r>
                      <a:endParaRPr kumimoji="1" lang="en-US" altLang="ja-JP" sz="1200" dirty="0">
                        <a:latin typeface="+mn-lt"/>
                      </a:endParaRPr>
                    </a:p>
                    <a:p>
                      <a:pPr algn="ctr">
                        <a:lnSpc>
                          <a:spcPts val="1000"/>
                        </a:lnSpc>
                      </a:pPr>
                      <a:r>
                        <a:rPr kumimoji="1" lang="en-US" altLang="ja-JP" sz="1200" dirty="0">
                          <a:latin typeface="+mn-lt"/>
                        </a:rPr>
                        <a:t>20</a:t>
                      </a:r>
                      <a:r>
                        <a:rPr kumimoji="1" lang="ja-JP" altLang="en-US" sz="1200" dirty="0">
                          <a:latin typeface="+mn-lt"/>
                        </a:rPr>
                        <a:t>～</a:t>
                      </a:r>
                      <a:r>
                        <a:rPr kumimoji="1" lang="en-US" altLang="ja-JP" sz="1200" dirty="0">
                          <a:latin typeface="+mn-lt"/>
                        </a:rPr>
                        <a:t>50</a:t>
                      </a:r>
                      <a:endParaRPr kumimoji="1" lang="ja-JP" altLang="en-US" sz="1200" dirty="0">
                        <a:latin typeface="+mn-lt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kumimoji="1" lang="ja-JP" altLang="en-US" sz="1200" dirty="0"/>
                        <a:t>表</a:t>
                      </a:r>
                      <a:endParaRPr kumimoji="1" lang="en-US" altLang="ja-JP" sz="1200" dirty="0"/>
                    </a:p>
                    <a:p>
                      <a:pPr algn="ctr">
                        <a:lnSpc>
                          <a:spcPts val="1000"/>
                        </a:lnSpc>
                      </a:pPr>
                      <a:r>
                        <a:rPr kumimoji="1" lang="en-US" altLang="ja-JP" sz="1200" dirty="0"/>
                        <a:t>11</a:t>
                      </a:r>
                      <a:r>
                        <a:rPr kumimoji="1" lang="ja-JP" altLang="en-US" sz="1200" dirty="0"/>
                        <a:t>～</a:t>
                      </a:r>
                      <a:r>
                        <a:rPr kumimoji="1" lang="en-US" altLang="ja-JP" sz="1200" dirty="0"/>
                        <a:t>16</a:t>
                      </a:r>
                      <a:endParaRPr kumimoji="1" lang="ja-JP" altLang="en-US" sz="1200" dirty="0"/>
                    </a:p>
                  </a:txBody>
                  <a:tcPr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kumimoji="1" lang="ja-JP" altLang="en-US" sz="1200" dirty="0"/>
                        <a:t>裏</a:t>
                      </a:r>
                      <a:endParaRPr kumimoji="1" lang="en-US" altLang="ja-JP" sz="1200" dirty="0"/>
                    </a:p>
                    <a:p>
                      <a:pPr algn="ctr">
                        <a:lnSpc>
                          <a:spcPts val="1000"/>
                        </a:lnSpc>
                      </a:pPr>
                      <a:r>
                        <a:rPr kumimoji="1" lang="en-US" altLang="ja-JP" sz="1200" dirty="0"/>
                        <a:t>2</a:t>
                      </a:r>
                      <a:r>
                        <a:rPr kumimoji="1" lang="ja-JP" altLang="en-US" sz="1200" dirty="0"/>
                        <a:t>～</a:t>
                      </a:r>
                      <a:r>
                        <a:rPr kumimoji="1" lang="en-US" altLang="ja-JP" sz="1200" dirty="0"/>
                        <a:t>3</a:t>
                      </a:r>
                      <a:endParaRPr kumimoji="1" lang="ja-JP" altLang="en-US" sz="1200" dirty="0"/>
                    </a:p>
                  </a:txBody>
                  <a:tcPr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0741443"/>
                  </a:ext>
                </a:extLst>
              </a:tr>
              <a:tr h="271273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100" dirty="0">
                          <a:latin typeface="+mn-lt"/>
                        </a:rPr>
                        <a:t>体への薬液付着量</a:t>
                      </a:r>
                      <a:r>
                        <a:rPr kumimoji="1" lang="en-US" altLang="ja-JP" sz="1200" dirty="0">
                          <a:latin typeface="+mn-lt"/>
                        </a:rPr>
                        <a:t>/ha</a:t>
                      </a:r>
                      <a:endParaRPr kumimoji="1" lang="ja-JP" altLang="en-US" sz="1200" dirty="0">
                        <a:latin typeface="+mn-lt"/>
                      </a:endParaRPr>
                    </a:p>
                  </a:txBody>
                  <a:tcPr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kumimoji="1" lang="en-US" altLang="ja-JP" sz="1200" dirty="0">
                          <a:latin typeface="+mn-lt"/>
                        </a:rPr>
                        <a:t>1.5</a:t>
                      </a:r>
                      <a:r>
                        <a:rPr kumimoji="1" lang="ja-JP" altLang="en-US" sz="1200" dirty="0">
                          <a:latin typeface="+mn-lt"/>
                        </a:rPr>
                        <a:t>㍑</a:t>
                      </a: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kumimoji="1" lang="ja-JP" altLang="en-US" sz="1200" dirty="0"/>
                        <a:t>　</a:t>
                      </a:r>
                      <a:r>
                        <a:rPr kumimoji="1" lang="en-US" altLang="ja-JP" sz="1200" b="1" dirty="0">
                          <a:solidFill>
                            <a:schemeClr val="bg1"/>
                          </a:solidFill>
                        </a:rPr>
                        <a:t>0</a:t>
                      </a: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（</a:t>
                      </a:r>
                      <a:r>
                        <a:rPr kumimoji="1" lang="en-US" altLang="ja-JP" sz="1200" b="1" dirty="0">
                          <a:solidFill>
                            <a:schemeClr val="bg1"/>
                          </a:solidFill>
                        </a:rPr>
                        <a:t>100%</a:t>
                      </a: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削減）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anchor="b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1754168"/>
                  </a:ext>
                </a:extLst>
              </a:tr>
            </a:tbl>
          </a:graphicData>
        </a:graphic>
      </p:graphicFrame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9BBA5506-3044-44C5-8973-3F6588B9B10C}"/>
              </a:ext>
            </a:extLst>
          </p:cNvPr>
          <p:cNvGrpSpPr/>
          <p:nvPr/>
        </p:nvGrpSpPr>
        <p:grpSpPr>
          <a:xfrm>
            <a:off x="13222640" y="6721528"/>
            <a:ext cx="2930033" cy="2389368"/>
            <a:chOff x="8255529" y="4399020"/>
            <a:chExt cx="2622657" cy="2045358"/>
          </a:xfrm>
        </p:grpSpPr>
        <p:pic>
          <p:nvPicPr>
            <p:cNvPr id="35" name="図 34">
              <a:extLst>
                <a:ext uri="{FF2B5EF4-FFF2-40B4-BE49-F238E27FC236}">
                  <a16:creationId xmlns:a16="http://schemas.microsoft.com/office/drawing/2014/main" id="{A290443D-B7B6-4034-A072-DB6661A758B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255529" y="4399020"/>
              <a:ext cx="1010870" cy="1759176"/>
            </a:xfrm>
            <a:prstGeom prst="rect">
              <a:avLst/>
            </a:prstGeom>
          </p:spPr>
        </p:pic>
        <p:pic>
          <p:nvPicPr>
            <p:cNvPr id="36" name="図 35">
              <a:extLst>
                <a:ext uri="{FF2B5EF4-FFF2-40B4-BE49-F238E27FC236}">
                  <a16:creationId xmlns:a16="http://schemas.microsoft.com/office/drawing/2014/main" id="{C2954CDE-2DB6-4C99-8DD6-C4350E854DE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9307422" y="4408766"/>
              <a:ext cx="1570764" cy="1749430"/>
            </a:xfrm>
            <a:prstGeom prst="rect">
              <a:avLst/>
            </a:prstGeom>
          </p:spPr>
        </p:pic>
        <p:sp>
          <p:nvSpPr>
            <p:cNvPr id="38" name="テキスト ボックス 37">
              <a:extLst>
                <a:ext uri="{FF2B5EF4-FFF2-40B4-BE49-F238E27FC236}">
                  <a16:creationId xmlns:a16="http://schemas.microsoft.com/office/drawing/2014/main" id="{2FE4875D-F4B7-4AFE-AFCE-DCCF08B726E5}"/>
                </a:ext>
              </a:extLst>
            </p:cNvPr>
            <p:cNvSpPr txBox="1"/>
            <p:nvPr/>
          </p:nvSpPr>
          <p:spPr>
            <a:xfrm>
              <a:off x="9163987" y="6180913"/>
              <a:ext cx="1693218" cy="263465"/>
            </a:xfrm>
            <a:prstGeom prst="rect">
              <a:avLst/>
            </a:prstGeom>
            <a:solidFill>
              <a:srgbClr val="C000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400" b="1" dirty="0">
                  <a:solidFill>
                    <a:schemeClr val="bg1"/>
                  </a:solidFill>
                </a:rPr>
                <a:t>農薬散布用ドローン</a:t>
              </a:r>
              <a:endParaRPr lang="ja-JP" altLang="en-US" sz="11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F91E0EF0-D1A7-4A1E-B607-C8EE313237AA}"/>
              </a:ext>
            </a:extLst>
          </p:cNvPr>
          <p:cNvSpPr/>
          <p:nvPr/>
        </p:nvSpPr>
        <p:spPr>
          <a:xfrm>
            <a:off x="7987386" y="5880550"/>
            <a:ext cx="8223652" cy="3340244"/>
          </a:xfrm>
          <a:prstGeom prst="rect">
            <a:avLst/>
          </a:prstGeom>
          <a:noFill/>
          <a:ln w="44450" cmpd="dbl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7AFB40AD-FB6E-4213-8BF7-2286A8D0021A}"/>
              </a:ext>
            </a:extLst>
          </p:cNvPr>
          <p:cNvSpPr txBox="1"/>
          <p:nvPr/>
        </p:nvSpPr>
        <p:spPr>
          <a:xfrm>
            <a:off x="8063133" y="5922295"/>
            <a:ext cx="7885502" cy="58477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bg1"/>
                </a:solidFill>
                <a:latin typeface="+mn-ea"/>
              </a:rPr>
              <a:t>④農薬散布用ドローン</a:t>
            </a:r>
            <a:endParaRPr kumimoji="1" lang="en-US" altLang="ja-JP" sz="1600" b="1" dirty="0">
              <a:solidFill>
                <a:schemeClr val="bg1"/>
              </a:solidFill>
              <a:latin typeface="+mn-ea"/>
            </a:endParaRPr>
          </a:p>
          <a:p>
            <a:r>
              <a:rPr kumimoji="1" lang="ja-JP" altLang="en-US" sz="1600" b="1" dirty="0">
                <a:solidFill>
                  <a:schemeClr val="bg1"/>
                </a:solidFill>
                <a:latin typeface="+mn-ea"/>
              </a:rPr>
              <a:t>　散布作業時間が</a:t>
            </a:r>
            <a:r>
              <a:rPr kumimoji="1" lang="en-US" altLang="ja-JP" sz="1600" b="1" dirty="0">
                <a:solidFill>
                  <a:schemeClr val="bg1"/>
                </a:solidFill>
                <a:latin typeface="+mn-ea"/>
              </a:rPr>
              <a:t>86%</a:t>
            </a:r>
            <a:r>
              <a:rPr kumimoji="1" lang="ja-JP" altLang="en-US" sz="1600" b="1" dirty="0">
                <a:solidFill>
                  <a:schemeClr val="bg1"/>
                </a:solidFill>
                <a:latin typeface="+mn-ea"/>
              </a:rPr>
              <a:t>削減と大きく短縮　</a:t>
            </a:r>
            <a:r>
              <a:rPr kumimoji="1" lang="ja-JP" altLang="en-US" sz="1400" dirty="0">
                <a:solidFill>
                  <a:schemeClr val="bg1"/>
                </a:solidFill>
              </a:rPr>
              <a:t>　</a:t>
            </a:r>
            <a:r>
              <a:rPr kumimoji="1" lang="ja-JP" altLang="en-US" sz="1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課題：ドローン操作に高度な操作技術必要</a:t>
            </a:r>
            <a:endParaRPr kumimoji="1" lang="en-US" altLang="ja-JP" sz="14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46" name="表 45">
            <a:extLst>
              <a:ext uri="{FF2B5EF4-FFF2-40B4-BE49-F238E27FC236}">
                <a16:creationId xmlns:a16="http://schemas.microsoft.com/office/drawing/2014/main" id="{ECB8DCBA-23EC-4B20-AF1A-0D05897A7E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834099"/>
              </p:ext>
            </p:extLst>
          </p:nvPr>
        </p:nvGraphicFramePr>
        <p:xfrm>
          <a:off x="8063133" y="3975667"/>
          <a:ext cx="3479683" cy="15653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8567">
                  <a:extLst>
                    <a:ext uri="{9D8B030D-6E8A-4147-A177-3AD203B41FA5}">
                      <a16:colId xmlns:a16="http://schemas.microsoft.com/office/drawing/2014/main" val="1164161541"/>
                    </a:ext>
                  </a:extLst>
                </a:gridCol>
                <a:gridCol w="1190573">
                  <a:extLst>
                    <a:ext uri="{9D8B030D-6E8A-4147-A177-3AD203B41FA5}">
                      <a16:colId xmlns:a16="http://schemas.microsoft.com/office/drawing/2014/main" val="3629689770"/>
                    </a:ext>
                  </a:extLst>
                </a:gridCol>
                <a:gridCol w="1370543">
                  <a:extLst>
                    <a:ext uri="{9D8B030D-6E8A-4147-A177-3AD203B41FA5}">
                      <a16:colId xmlns:a16="http://schemas.microsoft.com/office/drawing/2014/main" val="507512287"/>
                    </a:ext>
                  </a:extLst>
                </a:gridCol>
              </a:tblGrid>
              <a:tr h="301200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項　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人力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草刈ロボット</a:t>
                      </a: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106118"/>
                  </a:ext>
                </a:extLst>
              </a:tr>
              <a:tr h="319327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労働強度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きつい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楽である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</a:endParaRP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2194182"/>
                  </a:ext>
                </a:extLst>
              </a:tr>
              <a:tr h="472431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/>
                        <a:t>草刈時間</a:t>
                      </a:r>
                      <a:endParaRPr kumimoji="1" lang="en-US" altLang="ja-JP" sz="1200" dirty="0"/>
                    </a:p>
                    <a:p>
                      <a:pPr algn="r"/>
                      <a:r>
                        <a:rPr kumimoji="1" lang="en-US" altLang="ja-JP" sz="1200" dirty="0"/>
                        <a:t>/</a:t>
                      </a:r>
                      <a:r>
                        <a:rPr kumimoji="1" lang="en-US" altLang="ja-JP" sz="1200" dirty="0" err="1"/>
                        <a:t>10a</a:t>
                      </a:r>
                      <a:r>
                        <a:rPr kumimoji="1" lang="ja-JP" altLang="en-US" sz="1200" dirty="0"/>
                        <a:t>・人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約</a:t>
                      </a:r>
                      <a:r>
                        <a:rPr kumimoji="1" lang="en-US" altLang="ja-JP" sz="1200" dirty="0"/>
                        <a:t>113</a:t>
                      </a:r>
                      <a:r>
                        <a:rPr kumimoji="1" lang="ja-JP" altLang="en-US" sz="1200" dirty="0"/>
                        <a:t>分</a:t>
                      </a:r>
                      <a:endParaRPr kumimoji="1" lang="en-US" altLang="ja-JP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約</a:t>
                      </a:r>
                      <a:r>
                        <a:rPr kumimoji="1" lang="en-US" altLang="ja-JP" sz="1200" b="1" dirty="0">
                          <a:solidFill>
                            <a:schemeClr val="bg1"/>
                          </a:solidFill>
                        </a:rPr>
                        <a:t>37</a:t>
                      </a: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分</a:t>
                      </a:r>
                      <a:endParaRPr kumimoji="1" lang="en-US" altLang="ja-JP" sz="1200" b="1" dirty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（</a:t>
                      </a:r>
                      <a:r>
                        <a:rPr kumimoji="1" lang="en-US" altLang="ja-JP" sz="1200" b="1" dirty="0">
                          <a:solidFill>
                            <a:schemeClr val="bg1"/>
                          </a:solidFill>
                        </a:rPr>
                        <a:t>68%</a:t>
                      </a: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削減）</a:t>
                      </a:r>
                      <a:endParaRPr kumimoji="1" lang="en-US" altLang="ja-JP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2576005"/>
                  </a:ext>
                </a:extLst>
              </a:tr>
              <a:tr h="472431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dirty="0"/>
                        <a:t>必要労働力</a:t>
                      </a:r>
                      <a:r>
                        <a:rPr kumimoji="1" lang="en-US" altLang="ja-JP" sz="1200" dirty="0"/>
                        <a:t>/ha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2</a:t>
                      </a:r>
                      <a:r>
                        <a:rPr kumimoji="1" lang="ja-JP" altLang="en-US" sz="1200" dirty="0"/>
                        <a:t>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dirty="0">
                          <a:solidFill>
                            <a:schemeClr val="bg1"/>
                          </a:solidFill>
                        </a:rPr>
                        <a:t>1</a:t>
                      </a: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人</a:t>
                      </a:r>
                      <a:endParaRPr kumimoji="1" lang="en-US" altLang="ja-JP" sz="1200" b="1" dirty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（</a:t>
                      </a:r>
                      <a:r>
                        <a:rPr kumimoji="1" lang="en-US" altLang="ja-JP" sz="1200" b="1" dirty="0">
                          <a:solidFill>
                            <a:schemeClr val="bg1"/>
                          </a:solidFill>
                        </a:rPr>
                        <a:t>50%</a:t>
                      </a: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削減）</a:t>
                      </a:r>
                      <a:endParaRPr kumimoji="1" lang="en-US" altLang="ja-JP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909391"/>
                  </a:ext>
                </a:extLst>
              </a:tr>
            </a:tbl>
          </a:graphicData>
        </a:graphic>
      </p:graphicFrame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AA884F7-03C7-4599-A94C-BF0726288226}"/>
              </a:ext>
            </a:extLst>
          </p:cNvPr>
          <p:cNvSpPr txBox="1"/>
          <p:nvPr/>
        </p:nvSpPr>
        <p:spPr>
          <a:xfrm>
            <a:off x="8063133" y="3206354"/>
            <a:ext cx="7949852" cy="58477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kumimoji="1" lang="ja-JP" altLang="en-US" sz="1600" b="1" dirty="0">
                <a:solidFill>
                  <a:schemeClr val="bg1"/>
                </a:solidFill>
              </a:rPr>
              <a:t>②草刈ロボット</a:t>
            </a:r>
            <a:endParaRPr kumimoji="1" lang="en-US" altLang="ja-JP" sz="1600" b="1" dirty="0">
              <a:solidFill>
                <a:schemeClr val="bg1"/>
              </a:solidFill>
            </a:endParaRPr>
          </a:p>
          <a:p>
            <a:r>
              <a:rPr kumimoji="1" lang="ja-JP" altLang="en-US" sz="1600" b="1" dirty="0">
                <a:solidFill>
                  <a:schemeClr val="bg1"/>
                </a:solidFill>
              </a:rPr>
              <a:t>　</a:t>
            </a:r>
            <a:r>
              <a:rPr kumimoji="1" lang="en-US" altLang="ja-JP" sz="1600" b="1" dirty="0">
                <a:solidFill>
                  <a:schemeClr val="bg1"/>
                </a:solidFill>
              </a:rPr>
              <a:t>3</a:t>
            </a:r>
            <a:r>
              <a:rPr kumimoji="1" lang="ja-JP" altLang="en-US" sz="1600" b="1" dirty="0">
                <a:solidFill>
                  <a:schemeClr val="bg1"/>
                </a:solidFill>
              </a:rPr>
              <a:t>倍のスピードで作業可能</a:t>
            </a:r>
            <a:r>
              <a:rPr kumimoji="1" lang="ja-JP" altLang="en-US" sz="1400" b="1" dirty="0">
                <a:solidFill>
                  <a:schemeClr val="bg1"/>
                </a:solidFill>
              </a:rPr>
              <a:t>。</a:t>
            </a:r>
            <a:r>
              <a:rPr kumimoji="1" lang="ja-JP" altLang="en-US" sz="1600" b="1" dirty="0">
                <a:solidFill>
                  <a:schemeClr val="bg1"/>
                </a:solidFill>
              </a:rPr>
              <a:t>軽労働化効果も高い。</a:t>
            </a:r>
            <a:r>
              <a:rPr kumimoji="1" lang="ja-JP" altLang="en-US" sz="1400" dirty="0">
                <a:solidFill>
                  <a:schemeClr val="bg1"/>
                </a:solidFill>
              </a:rPr>
              <a:t>　</a:t>
            </a:r>
            <a:endParaRPr kumimoji="1" lang="ja-JP" altLang="en-US" sz="14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23" name="表 22">
            <a:extLst>
              <a:ext uri="{FF2B5EF4-FFF2-40B4-BE49-F238E27FC236}">
                <a16:creationId xmlns:a16="http://schemas.microsoft.com/office/drawing/2014/main" id="{398B8CD9-F276-4079-AB89-8D9DE01DEA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930230"/>
              </p:ext>
            </p:extLst>
          </p:nvPr>
        </p:nvGraphicFramePr>
        <p:xfrm>
          <a:off x="936504" y="6761890"/>
          <a:ext cx="4178652" cy="22761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26168">
                  <a:extLst>
                    <a:ext uri="{9D8B030D-6E8A-4147-A177-3AD203B41FA5}">
                      <a16:colId xmlns:a16="http://schemas.microsoft.com/office/drawing/2014/main" val="1164161541"/>
                    </a:ext>
                  </a:extLst>
                </a:gridCol>
                <a:gridCol w="1196917">
                  <a:extLst>
                    <a:ext uri="{9D8B030D-6E8A-4147-A177-3AD203B41FA5}">
                      <a16:colId xmlns:a16="http://schemas.microsoft.com/office/drawing/2014/main" val="3629689770"/>
                    </a:ext>
                  </a:extLst>
                </a:gridCol>
                <a:gridCol w="1555567">
                  <a:extLst>
                    <a:ext uri="{9D8B030D-6E8A-4147-A177-3AD203B41FA5}">
                      <a16:colId xmlns:a16="http://schemas.microsoft.com/office/drawing/2014/main" val="1449871734"/>
                    </a:ext>
                  </a:extLst>
                </a:gridCol>
              </a:tblGrid>
              <a:tr h="402026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>
                          <a:latin typeface="+mn-lt"/>
                        </a:rPr>
                        <a:t>項　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>
                          <a:latin typeface="+mn-lt"/>
                        </a:rPr>
                        <a:t>人力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+mn-lt"/>
                        </a:rPr>
                        <a:t>農薬散布</a:t>
                      </a:r>
                      <a:endParaRPr kumimoji="1" lang="en-US" altLang="ja-JP" sz="12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+mn-lt"/>
                        </a:rPr>
                        <a:t>ロボット</a:t>
                      </a: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505861"/>
                  </a:ext>
                </a:extLst>
              </a:tr>
              <a:tr h="26605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>
                          <a:latin typeface="+mn-lt"/>
                        </a:rPr>
                        <a:t>労働強度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>
                          <a:latin typeface="+mn-lt"/>
                        </a:rPr>
                        <a:t>きつい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楽である</a:t>
                      </a:r>
                      <a:endParaRPr kumimoji="1" lang="en-US" altLang="ja-JP" sz="1200" b="1" dirty="0">
                        <a:solidFill>
                          <a:schemeClr val="bg1"/>
                        </a:solidFill>
                        <a:effectLst/>
                        <a:highlight>
                          <a:srgbClr val="FFFF00"/>
                        </a:highlight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2194182"/>
                  </a:ext>
                </a:extLst>
              </a:tr>
              <a:tr h="402026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>
                          <a:latin typeface="+mn-lt"/>
                        </a:rPr>
                        <a:t>散布時間</a:t>
                      </a:r>
                      <a:r>
                        <a:rPr kumimoji="1" lang="en-US" altLang="ja-JP" sz="1200" dirty="0">
                          <a:latin typeface="+mn-lt"/>
                        </a:rPr>
                        <a:t>/</a:t>
                      </a:r>
                      <a:r>
                        <a:rPr kumimoji="1" lang="en-US" altLang="ja-JP" sz="1200" dirty="0" err="1">
                          <a:latin typeface="+mn-lt"/>
                        </a:rPr>
                        <a:t>10a</a:t>
                      </a:r>
                      <a:endParaRPr kumimoji="1" lang="ja-JP" altLang="en-US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>
                          <a:latin typeface="+mn-lt"/>
                        </a:rPr>
                        <a:t>延べ約</a:t>
                      </a:r>
                      <a:r>
                        <a:rPr kumimoji="1" lang="en-US" altLang="ja-JP" sz="1200" dirty="0">
                          <a:latin typeface="+mn-lt"/>
                        </a:rPr>
                        <a:t>74</a:t>
                      </a:r>
                      <a:r>
                        <a:rPr kumimoji="1" lang="ja-JP" altLang="en-US" sz="1200" dirty="0">
                          <a:latin typeface="+mn-lt"/>
                        </a:rPr>
                        <a:t>分</a:t>
                      </a:r>
                      <a:endParaRPr kumimoji="1" lang="en-US" altLang="ja-JP" sz="1200" dirty="0">
                        <a:latin typeface="+mn-lt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>
                          <a:latin typeface="+mn-lt"/>
                        </a:rPr>
                        <a:t>（</a:t>
                      </a:r>
                      <a:r>
                        <a:rPr kumimoji="1" lang="en-US" altLang="ja-JP" sz="1200" dirty="0">
                          <a:latin typeface="+mn-lt"/>
                        </a:rPr>
                        <a:t>37</a:t>
                      </a:r>
                      <a:r>
                        <a:rPr kumimoji="1" lang="ja-JP" altLang="en-US" sz="1200" dirty="0">
                          <a:latin typeface="+mn-lt"/>
                        </a:rPr>
                        <a:t>分</a:t>
                      </a:r>
                      <a:r>
                        <a:rPr kumimoji="1" lang="en-US" altLang="ja-JP" sz="1200" dirty="0">
                          <a:latin typeface="+mn-lt"/>
                        </a:rPr>
                        <a:t>×2</a:t>
                      </a:r>
                      <a:r>
                        <a:rPr kumimoji="1" lang="ja-JP" altLang="en-US" sz="1200" dirty="0">
                          <a:latin typeface="+mn-lt"/>
                        </a:rPr>
                        <a:t>人）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+mn-lt"/>
                        </a:rPr>
                        <a:t>約</a:t>
                      </a:r>
                      <a:r>
                        <a:rPr kumimoji="1" lang="en-US" altLang="ja-JP" sz="1200" b="1" dirty="0">
                          <a:solidFill>
                            <a:schemeClr val="bg1"/>
                          </a:solidFill>
                          <a:latin typeface="+mn-lt"/>
                        </a:rPr>
                        <a:t>65</a:t>
                      </a: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+mn-lt"/>
                        </a:rPr>
                        <a:t>分</a:t>
                      </a:r>
                      <a:endParaRPr kumimoji="1" lang="en-US" altLang="ja-JP" sz="12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（</a:t>
                      </a:r>
                      <a:r>
                        <a:rPr kumimoji="1" lang="en-US" altLang="ja-JP" sz="1200" b="1" dirty="0">
                          <a:solidFill>
                            <a:schemeClr val="bg1"/>
                          </a:solidFill>
                        </a:rPr>
                        <a:t>13</a:t>
                      </a: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％削減）</a:t>
                      </a:r>
                      <a:endParaRPr kumimoji="1" lang="en-US" altLang="ja-JP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2576005"/>
                  </a:ext>
                </a:extLst>
              </a:tr>
              <a:tr h="402026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>
                          <a:latin typeface="+mn-lt"/>
                        </a:rPr>
                        <a:t>必要労働力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>
                          <a:latin typeface="+mn-lt"/>
                        </a:rPr>
                        <a:t>2</a:t>
                      </a:r>
                      <a:r>
                        <a:rPr kumimoji="1" lang="ja-JP" altLang="en-US" sz="1200" dirty="0">
                          <a:latin typeface="+mn-lt"/>
                        </a:rPr>
                        <a:t>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+mn-lt"/>
                        </a:rPr>
                        <a:t>人</a:t>
                      </a:r>
                      <a:endParaRPr kumimoji="1" lang="en-US" altLang="ja-JP" sz="12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（</a:t>
                      </a:r>
                      <a:r>
                        <a:rPr kumimoji="1" lang="en-US" altLang="ja-JP" sz="1200" b="1" dirty="0">
                          <a:solidFill>
                            <a:schemeClr val="bg1"/>
                          </a:solidFill>
                        </a:rPr>
                        <a:t>50</a:t>
                      </a: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％削減）</a:t>
                      </a:r>
                      <a:endParaRPr kumimoji="1" lang="en-US" altLang="ja-JP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909391"/>
                  </a:ext>
                </a:extLst>
              </a:tr>
              <a:tr h="402026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>
                          <a:latin typeface="+mn-lt"/>
                        </a:rPr>
                        <a:t>散布薬液量</a:t>
                      </a:r>
                      <a:r>
                        <a:rPr kumimoji="1" lang="en-US" altLang="ja-JP" sz="1200" dirty="0">
                          <a:latin typeface="+mn-lt"/>
                        </a:rPr>
                        <a:t>/</a:t>
                      </a:r>
                      <a:r>
                        <a:rPr kumimoji="1" lang="en-US" altLang="ja-JP" sz="1200" dirty="0" err="1">
                          <a:latin typeface="+mn-lt"/>
                        </a:rPr>
                        <a:t>10a</a:t>
                      </a:r>
                      <a:endParaRPr kumimoji="1" lang="ja-JP" altLang="en-US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>
                          <a:latin typeface="+mn-lt"/>
                        </a:rPr>
                        <a:t>200</a:t>
                      </a:r>
                      <a:r>
                        <a:rPr kumimoji="1" lang="ja-JP" altLang="en-US" sz="1200" dirty="0">
                          <a:latin typeface="+mn-lt"/>
                        </a:rPr>
                        <a:t>㍑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dirty="0">
                          <a:solidFill>
                            <a:schemeClr val="bg1"/>
                          </a:solidFill>
                          <a:latin typeface="+mn-lt"/>
                        </a:rPr>
                        <a:t>112.5㍑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（</a:t>
                      </a:r>
                      <a:r>
                        <a:rPr kumimoji="1" lang="en-US" altLang="ja-JP" sz="1200" b="1" dirty="0">
                          <a:solidFill>
                            <a:schemeClr val="bg1"/>
                          </a:solidFill>
                        </a:rPr>
                        <a:t>44</a:t>
                      </a: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％削減）</a:t>
                      </a:r>
                      <a:endParaRPr kumimoji="1" lang="en-US" altLang="ja-JP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373271"/>
                  </a:ext>
                </a:extLst>
              </a:tr>
              <a:tr h="402026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>
                          <a:latin typeface="+mn-lt"/>
                        </a:rPr>
                        <a:t>体への薬液</a:t>
                      </a:r>
                      <a:endParaRPr kumimoji="1" lang="en-US" altLang="ja-JP" sz="1200" dirty="0">
                        <a:latin typeface="+mn-lt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>
                          <a:latin typeface="+mn-lt"/>
                        </a:rPr>
                        <a:t>付着量</a:t>
                      </a:r>
                      <a:r>
                        <a:rPr kumimoji="1" lang="en-US" altLang="ja-JP" sz="1200" dirty="0">
                          <a:latin typeface="+mn-lt"/>
                        </a:rPr>
                        <a:t>/ha</a:t>
                      </a:r>
                      <a:endParaRPr kumimoji="1" lang="ja-JP" altLang="en-US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 err="1">
                          <a:latin typeface="+mn-lt"/>
                        </a:rPr>
                        <a:t>500cc</a:t>
                      </a:r>
                      <a:endParaRPr kumimoji="1" lang="ja-JP" altLang="en-US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　０</a:t>
                      </a:r>
                      <a:endParaRPr kumimoji="1" lang="en-US" altLang="ja-JP" sz="1200" b="1" dirty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（</a:t>
                      </a:r>
                      <a:r>
                        <a:rPr kumimoji="1" lang="en-US" altLang="ja-JP" sz="1200" b="1" dirty="0">
                          <a:solidFill>
                            <a:schemeClr val="bg1"/>
                          </a:solidFill>
                        </a:rPr>
                        <a:t>100</a:t>
                      </a: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％削減）</a:t>
                      </a:r>
                      <a:endParaRPr kumimoji="1" lang="en-US" altLang="ja-JP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1754168"/>
                  </a:ext>
                </a:extLst>
              </a:tr>
            </a:tbl>
          </a:graphicData>
        </a:graphic>
      </p:graphicFrame>
      <p:pic>
        <p:nvPicPr>
          <p:cNvPr id="24" name="図 23">
            <a:extLst>
              <a:ext uri="{FF2B5EF4-FFF2-40B4-BE49-F238E27FC236}">
                <a16:creationId xmlns:a16="http://schemas.microsoft.com/office/drawing/2014/main" id="{573164FF-4C19-4A9F-B2D5-23C406BB3DD9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11" r="-1168"/>
          <a:stretch/>
        </p:blipFill>
        <p:spPr>
          <a:xfrm>
            <a:off x="5257800" y="5985795"/>
            <a:ext cx="2501900" cy="1350883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574A5DE3-1292-4098-B3C2-A59A5254289E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-581"/>
          <a:stretch/>
        </p:blipFill>
        <p:spPr>
          <a:xfrm>
            <a:off x="5257800" y="7453683"/>
            <a:ext cx="2487697" cy="1624315"/>
          </a:xfrm>
          <a:prstGeom prst="rect">
            <a:avLst/>
          </a:prstGeom>
        </p:spPr>
      </p:pic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FEA79FB-01E3-4CD3-802B-393B1CF57730}"/>
              </a:ext>
            </a:extLst>
          </p:cNvPr>
          <p:cNvSpPr txBox="1"/>
          <p:nvPr/>
        </p:nvSpPr>
        <p:spPr>
          <a:xfrm>
            <a:off x="6778035" y="7469945"/>
            <a:ext cx="964581" cy="431320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1300"/>
              </a:lnSpc>
            </a:pPr>
            <a:r>
              <a:rPr lang="ja-JP" altLang="en-US" sz="1400" b="1" dirty="0">
                <a:solidFill>
                  <a:schemeClr val="bg1"/>
                </a:solidFill>
              </a:rPr>
              <a:t>農薬散布</a:t>
            </a:r>
            <a:endParaRPr lang="en-US" altLang="ja-JP" sz="1400" b="1" dirty="0">
              <a:solidFill>
                <a:schemeClr val="bg1"/>
              </a:solidFill>
            </a:endParaRPr>
          </a:p>
          <a:p>
            <a:pPr algn="ctr">
              <a:lnSpc>
                <a:spcPts val="1300"/>
              </a:lnSpc>
            </a:pPr>
            <a:r>
              <a:rPr lang="ja-JP" altLang="en-US" sz="1400" b="1" dirty="0">
                <a:solidFill>
                  <a:schemeClr val="bg1"/>
                </a:solidFill>
              </a:rPr>
              <a:t>ロボット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4F6DA83E-86CC-40A6-9D6C-A5A130187A82}"/>
              </a:ext>
            </a:extLst>
          </p:cNvPr>
          <p:cNvSpPr txBox="1"/>
          <p:nvPr/>
        </p:nvSpPr>
        <p:spPr>
          <a:xfrm>
            <a:off x="936504" y="5985795"/>
            <a:ext cx="4178652" cy="707886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b">
            <a:spAutoFit/>
          </a:bodyPr>
          <a:lstStyle/>
          <a:p>
            <a:pPr>
              <a:lnSpc>
                <a:spcPts val="1600"/>
              </a:lnSpc>
            </a:pPr>
            <a:r>
              <a:rPr lang="ja-JP" altLang="en-US" sz="1400" b="1" dirty="0">
                <a:solidFill>
                  <a:schemeClr val="bg1"/>
                </a:solidFill>
              </a:rPr>
              <a:t>③農薬散布ロボット</a:t>
            </a:r>
            <a:endParaRPr lang="en-US" altLang="ja-JP" sz="1400" b="1" dirty="0">
              <a:solidFill>
                <a:schemeClr val="bg1"/>
              </a:solidFill>
            </a:endParaRPr>
          </a:p>
          <a:p>
            <a:pPr>
              <a:lnSpc>
                <a:spcPts val="1600"/>
              </a:lnSpc>
            </a:pPr>
            <a:r>
              <a:rPr lang="ja-JP" altLang="en-US" sz="1400" b="1" dirty="0">
                <a:solidFill>
                  <a:schemeClr val="bg1"/>
                </a:solidFill>
              </a:rPr>
              <a:t>　作業時、農薬の体への暴露を防ぐ　</a:t>
            </a:r>
            <a:endParaRPr lang="en-US" altLang="ja-JP" sz="1400" b="1" dirty="0">
              <a:solidFill>
                <a:schemeClr val="bg1"/>
              </a:solidFill>
            </a:endParaRPr>
          </a:p>
          <a:p>
            <a:pPr>
              <a:lnSpc>
                <a:spcPts val="1600"/>
              </a:lnSpc>
            </a:pPr>
            <a:r>
              <a:rPr lang="ja-JP" altLang="en-US" sz="1400" dirty="0">
                <a:solidFill>
                  <a:schemeClr val="bg1"/>
                </a:solidFill>
              </a:rPr>
              <a:t>　</a:t>
            </a:r>
            <a:r>
              <a:rPr lang="ja-JP" altLang="en-US" sz="1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課題：ロボットが入らないスペースは手散布が必要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629966" y="2999767"/>
            <a:ext cx="15677747" cy="633270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43397" y="2808930"/>
            <a:ext cx="6625764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各種ロボット、ドローンの省力化・軽労働化効果データ</a:t>
            </a: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7224769C-05A9-4EA9-8619-F562C286BDA3}"/>
              </a:ext>
            </a:extLst>
          </p:cNvPr>
          <p:cNvSpPr/>
          <p:nvPr/>
        </p:nvSpPr>
        <p:spPr>
          <a:xfrm>
            <a:off x="7987386" y="3141106"/>
            <a:ext cx="8223652" cy="2651071"/>
          </a:xfrm>
          <a:prstGeom prst="rect">
            <a:avLst/>
          </a:prstGeom>
          <a:noFill/>
          <a:ln w="44450" cmpd="dbl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A202DDE3-C65A-4057-ACA9-F209933E8D4E}"/>
              </a:ext>
            </a:extLst>
          </p:cNvPr>
          <p:cNvSpPr/>
          <p:nvPr/>
        </p:nvSpPr>
        <p:spPr>
          <a:xfrm>
            <a:off x="778211" y="3147100"/>
            <a:ext cx="7090736" cy="2645077"/>
          </a:xfrm>
          <a:prstGeom prst="rect">
            <a:avLst/>
          </a:prstGeom>
          <a:noFill/>
          <a:ln w="44450"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AA884F7-03C7-4599-A94C-BF0726288226}"/>
              </a:ext>
            </a:extLst>
          </p:cNvPr>
          <p:cNvSpPr txBox="1"/>
          <p:nvPr/>
        </p:nvSpPr>
        <p:spPr>
          <a:xfrm>
            <a:off x="13140455" y="3269477"/>
            <a:ext cx="280818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kumimoji="1" lang="ja-JP" altLang="en-US" sz="1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課題：支柱近くは刈れないため、　</a:t>
            </a:r>
            <a:endParaRPr kumimoji="1" lang="en-US" altLang="ja-JP" sz="14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人力による草刈が必要</a:t>
            </a:r>
            <a:endParaRPr kumimoji="1" lang="ja-JP" altLang="en-US" sz="16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1263087" y="9375321"/>
            <a:ext cx="54019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/>
              <a:t>（</a:t>
            </a:r>
            <a:r>
              <a:rPr lang="en-US" altLang="ja-JP" sz="1000" dirty="0"/>
              <a:t>※</a:t>
            </a:r>
            <a:r>
              <a:rPr lang="ja-JP" altLang="en-US" sz="1000" dirty="0"/>
              <a:t>）</a:t>
            </a:r>
            <a:r>
              <a:rPr lang="ja-JP" altLang="ja-JP" sz="1000" dirty="0"/>
              <a:t>労働時間、心拍数等の測定データから人力時と比較して算出された労働力削減効果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29966" y="19050"/>
            <a:ext cx="31270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大阪府南河内農と緑の総合事務所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02B52FD-28C6-4245-9DFF-2BE4465F2608}"/>
              </a:ext>
            </a:extLst>
          </p:cNvPr>
          <p:cNvSpPr txBox="1"/>
          <p:nvPr/>
        </p:nvSpPr>
        <p:spPr>
          <a:xfrm>
            <a:off x="936504" y="3206354"/>
            <a:ext cx="6826578" cy="52322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chemeClr val="bg1"/>
                </a:solidFill>
              </a:rPr>
              <a:t>①運搬ロボット</a:t>
            </a:r>
            <a:endParaRPr kumimoji="1" lang="en-US" altLang="ja-JP" sz="1400" b="1" dirty="0">
              <a:solidFill>
                <a:schemeClr val="bg1"/>
              </a:solidFill>
            </a:endParaRPr>
          </a:p>
          <a:p>
            <a:r>
              <a:rPr kumimoji="1" lang="ja-JP" altLang="en-US" sz="1400" b="1" dirty="0">
                <a:solidFill>
                  <a:schemeClr val="bg1"/>
                </a:solidFill>
              </a:rPr>
              <a:t>　運搬に伴う体への負荷、移動距離が軽減</a:t>
            </a:r>
            <a:r>
              <a:rPr kumimoji="1" lang="ja-JP" altLang="en-US" sz="1100" dirty="0">
                <a:solidFill>
                  <a:schemeClr val="bg1"/>
                </a:solidFill>
              </a:rPr>
              <a:t>　　</a:t>
            </a:r>
            <a:r>
              <a:rPr kumimoji="1" lang="ja-JP" altLang="en-US" sz="1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課題：園内道整備が必要</a:t>
            </a:r>
            <a:endParaRPr kumimoji="1" lang="en-US" altLang="ja-JP" sz="12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CD4982DC-307B-48A4-A2CD-4FCC53A0B1EE}"/>
              </a:ext>
            </a:extLst>
          </p:cNvPr>
          <p:cNvSpPr/>
          <p:nvPr/>
        </p:nvSpPr>
        <p:spPr>
          <a:xfrm>
            <a:off x="661482" y="1528058"/>
            <a:ext cx="7401652" cy="1262515"/>
          </a:xfrm>
          <a:prstGeom prst="rect">
            <a:avLst/>
          </a:prstGeom>
          <a:noFill/>
          <a:ln w="5715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dirty="0">
                <a:solidFill>
                  <a:schemeClr val="tx1"/>
                </a:solidFill>
              </a:rPr>
              <a:t>実証結果</a:t>
            </a:r>
            <a:endParaRPr lang="en-US" altLang="ja-JP" sz="2000" b="1" dirty="0">
              <a:solidFill>
                <a:schemeClr val="tx1"/>
              </a:solidFill>
            </a:endParaRPr>
          </a:p>
          <a:p>
            <a:r>
              <a:rPr lang="ja-JP" altLang="en-US" spc="-1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●各種ロボット、ドローンにより、労働力を大幅に</a:t>
            </a:r>
            <a:r>
              <a:rPr lang="ja-JP" altLang="en-US" sz="1400" spc="-1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（５０％以上）</a:t>
            </a:r>
            <a:r>
              <a:rPr lang="ja-JP" altLang="en-US" spc="-1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削減。</a:t>
            </a:r>
            <a:endParaRPr lang="en-US" altLang="ja-JP" spc="-100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pc="-1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●省力化、軽労働効果で、女性や高齢者による作業が可能であることが</a:t>
            </a:r>
            <a:endParaRPr lang="en-US" altLang="ja-JP" spc="-100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pc="-1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 わかった。</a:t>
            </a:r>
            <a:endParaRPr lang="en-US" altLang="ja-JP" spc="-100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51" name="図 5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1133" y="448346"/>
            <a:ext cx="387814" cy="387814"/>
          </a:xfrm>
          <a:prstGeom prst="rect">
            <a:avLst/>
          </a:prstGeom>
          <a:noFill/>
        </p:spPr>
      </p:pic>
      <p:pic>
        <p:nvPicPr>
          <p:cNvPr id="54" name="図 5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9984" y="464363"/>
            <a:ext cx="387814" cy="387814"/>
          </a:xfrm>
          <a:prstGeom prst="rect">
            <a:avLst/>
          </a:prstGeom>
          <a:noFill/>
        </p:spPr>
      </p:pic>
      <p:pic>
        <p:nvPicPr>
          <p:cNvPr id="55" name="図 5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8909" y="431032"/>
            <a:ext cx="387814" cy="387814"/>
          </a:xfrm>
          <a:prstGeom prst="rect">
            <a:avLst/>
          </a:prstGeom>
          <a:noFill/>
        </p:spPr>
      </p:pic>
      <p:pic>
        <p:nvPicPr>
          <p:cNvPr id="56" name="図 55"/>
          <p:cNvPicPr>
            <a:picLocks noChangeAspect="1"/>
          </p:cNvPicPr>
          <p:nvPr/>
        </p:nvPicPr>
        <p:blipFill>
          <a:blip r:embed="rId11" cstate="print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05027" y="463160"/>
            <a:ext cx="340696" cy="340696"/>
          </a:xfrm>
          <a:prstGeom prst="rect">
            <a:avLst/>
          </a:prstGeom>
          <a:noFill/>
        </p:spPr>
      </p:pic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D40FE83D-8880-4EC4-8C9E-EE23CFBD4E72}"/>
              </a:ext>
            </a:extLst>
          </p:cNvPr>
          <p:cNvSpPr/>
          <p:nvPr/>
        </p:nvSpPr>
        <p:spPr>
          <a:xfrm>
            <a:off x="13249232" y="1530591"/>
            <a:ext cx="3043168" cy="1276688"/>
          </a:xfrm>
          <a:prstGeom prst="rect">
            <a:avLst/>
          </a:prstGeom>
          <a:noFill/>
          <a:ln w="5715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ja-JP" altLang="en-US" sz="2000" b="1" spc="100" dirty="0">
                <a:solidFill>
                  <a:schemeClr val="tx1"/>
                </a:solidFill>
                <a:latin typeface="+mn-ea"/>
              </a:rPr>
              <a:t>対策</a:t>
            </a:r>
            <a:endParaRPr lang="en-US" altLang="ja-JP" sz="2000" b="1" spc="100" dirty="0">
              <a:solidFill>
                <a:schemeClr val="tx1"/>
              </a:solidFill>
              <a:latin typeface="+mn-ea"/>
            </a:endParaRPr>
          </a:p>
          <a:p>
            <a:pPr>
              <a:lnSpc>
                <a:spcPts val="2400"/>
              </a:lnSpc>
            </a:pPr>
            <a:r>
              <a:rPr lang="ja-JP" altLang="en-US" spc="-100" dirty="0">
                <a:solidFill>
                  <a:schemeClr val="tx1"/>
                </a:solidFill>
                <a:latin typeface="+mn-ea"/>
              </a:rPr>
              <a:t>・共同利用の推進</a:t>
            </a:r>
            <a:endParaRPr lang="en-US" altLang="ja-JP" spc="-100" dirty="0">
              <a:solidFill>
                <a:schemeClr val="tx1"/>
              </a:solidFill>
              <a:latin typeface="+mn-ea"/>
            </a:endParaRPr>
          </a:p>
          <a:p>
            <a:pPr>
              <a:lnSpc>
                <a:spcPts val="2400"/>
              </a:lnSpc>
            </a:pPr>
            <a:r>
              <a:rPr lang="ja-JP" altLang="en-US" spc="-100" dirty="0">
                <a:solidFill>
                  <a:schemeClr val="tx1"/>
                </a:solidFill>
                <a:latin typeface="+mn-ea"/>
              </a:rPr>
              <a:t>・他品目農家の活用</a:t>
            </a:r>
            <a:endParaRPr lang="en-US" altLang="ja-JP" spc="-100" dirty="0">
              <a:solidFill>
                <a:schemeClr val="tx1"/>
              </a:solidFill>
              <a:latin typeface="+mn-ea"/>
            </a:endParaRPr>
          </a:p>
          <a:p>
            <a:pPr>
              <a:lnSpc>
                <a:spcPts val="2400"/>
              </a:lnSpc>
            </a:pPr>
            <a:r>
              <a:rPr lang="ja-JP" altLang="en-US" spc="-100" dirty="0">
                <a:solidFill>
                  <a:schemeClr val="tx1"/>
                </a:solidFill>
                <a:latin typeface="+mn-ea"/>
              </a:rPr>
              <a:t>・園地の整備・改良への啓発</a:t>
            </a:r>
            <a:r>
              <a:rPr lang="ja-JP" altLang="en-US" sz="1600" spc="100" dirty="0">
                <a:solidFill>
                  <a:schemeClr val="tx1"/>
                </a:solidFill>
                <a:latin typeface="+mn-ea"/>
              </a:rPr>
              <a:t>　　</a:t>
            </a:r>
            <a:endParaRPr lang="en-US" altLang="ja-JP" sz="1600" spc="1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" name="二等辺三角形 1">
            <a:extLst>
              <a:ext uri="{FF2B5EF4-FFF2-40B4-BE49-F238E27FC236}">
                <a16:creationId xmlns:a16="http://schemas.microsoft.com/office/drawing/2014/main" id="{62A7D56C-34EF-45C5-B458-5C98E04D78FD}"/>
              </a:ext>
            </a:extLst>
          </p:cNvPr>
          <p:cNvSpPr/>
          <p:nvPr/>
        </p:nvSpPr>
        <p:spPr>
          <a:xfrm rot="5400000">
            <a:off x="7872059" y="2010677"/>
            <a:ext cx="640373" cy="409720"/>
          </a:xfrm>
          <a:prstGeom prst="triangl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二等辺三角形 58">
            <a:extLst>
              <a:ext uri="{FF2B5EF4-FFF2-40B4-BE49-F238E27FC236}">
                <a16:creationId xmlns:a16="http://schemas.microsoft.com/office/drawing/2014/main" id="{54657B5A-5E00-4DB9-8B4E-00CBC66AC3CA}"/>
              </a:ext>
            </a:extLst>
          </p:cNvPr>
          <p:cNvSpPr/>
          <p:nvPr/>
        </p:nvSpPr>
        <p:spPr>
          <a:xfrm rot="5400000">
            <a:off x="12828441" y="2000692"/>
            <a:ext cx="640373" cy="429689"/>
          </a:xfrm>
          <a:prstGeom prst="triangl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7896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720</TotalTime>
  <Words>457</Words>
  <Application>Microsoft Office PowerPoint</Application>
  <PresentationFormat>ユーザー設定</PresentationFormat>
  <Paragraphs>141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山口　洋史</dc:creator>
  <cp:lastModifiedBy>山野　和則</cp:lastModifiedBy>
  <cp:revision>99</cp:revision>
  <cp:lastPrinted>2020-11-05T09:07:31Z</cp:lastPrinted>
  <dcterms:created xsi:type="dcterms:W3CDTF">2020-10-23T05:25:39Z</dcterms:created>
  <dcterms:modified xsi:type="dcterms:W3CDTF">2021-03-03T08:17:28Z</dcterms:modified>
</cp:coreProperties>
</file>