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sldIdLst>
    <p:sldId id="270" r:id="rId2"/>
    <p:sldId id="267" r:id="rId3"/>
  </p:sldIdLst>
  <p:sldSz cx="6858000" cy="9906000" type="A4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FF99"/>
    <a:srgbClr val="CCFF99"/>
    <a:srgbClr val="CCFFCC"/>
    <a:srgbClr val="66FF66"/>
    <a:srgbClr val="006600"/>
    <a:srgbClr val="003300"/>
    <a:srgbClr val="FF00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0"/>
    <p:restoredTop sz="94660"/>
  </p:normalViewPr>
  <p:slideViewPr>
    <p:cSldViewPr snapToGrid="0">
      <p:cViewPr>
        <p:scale>
          <a:sx n="90" d="100"/>
          <a:sy n="90" d="100"/>
        </p:scale>
        <p:origin x="1396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8" cy="354965"/>
          </a:xfrm>
          <a:prstGeom prst="rect">
            <a:avLst/>
          </a:prstGeom>
        </p:spPr>
        <p:txBody>
          <a:bodyPr vert="horz" lIns="94616" tIns="47308" rIns="94616" bIns="473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5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45" y="0"/>
            <a:ext cx="4434998" cy="354965"/>
          </a:xfrm>
          <a:prstGeom prst="rect">
            <a:avLst/>
          </a:prstGeom>
        </p:spPr>
        <p:txBody>
          <a:bodyPr vert="horz" lIns="94616" tIns="47308" rIns="94616" bIns="47308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15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95763" y="533400"/>
            <a:ext cx="184150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6" tIns="47308" rIns="94616" bIns="47308" rtlCol="0" anchor="ctr"/>
          <a:lstStyle/>
          <a:p>
            <a:endParaRPr lang="ja-JP" altLang="en-US"/>
          </a:p>
        </p:txBody>
      </p:sp>
      <p:sp>
        <p:nvSpPr>
          <p:cNvPr id="115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372171"/>
            <a:ext cx="8187690" cy="3194685"/>
          </a:xfrm>
          <a:prstGeom prst="rect">
            <a:avLst/>
          </a:prstGeom>
        </p:spPr>
        <p:txBody>
          <a:bodyPr vert="horz" lIns="94616" tIns="47308" rIns="94616" bIns="47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5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8" cy="354965"/>
          </a:xfrm>
          <a:prstGeom prst="rect">
            <a:avLst/>
          </a:prstGeom>
        </p:spPr>
        <p:txBody>
          <a:bodyPr vert="horz" lIns="94616" tIns="47308" rIns="94616" bIns="473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5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45" y="6743103"/>
            <a:ext cx="4434998" cy="354965"/>
          </a:xfrm>
          <a:prstGeom prst="rect">
            <a:avLst/>
          </a:prstGeom>
        </p:spPr>
        <p:txBody>
          <a:bodyPr vert="horz" lIns="94616" tIns="47308" rIns="94616" bIns="47308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16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2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8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3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467919" y="2469626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467919" y="6629227"/>
            <a:ext cx="5915025" cy="216693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34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85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472384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3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618443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26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18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0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2915546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9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15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471491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D536-81E1-4312-8AEA-381190026929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398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8189-5FF9-4BFC-95BC-6987513A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93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>
            <a:extLst>
              <a:ext uri="{FF2B5EF4-FFF2-40B4-BE49-F238E27FC236}">
                <a16:creationId xmlns:a16="http://schemas.microsoft.com/office/drawing/2014/main" id="{B898C61D-00E1-46B3-88B7-5F92FF121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12779" r="16200" b="41784"/>
          <a:stretch/>
        </p:blipFill>
        <p:spPr>
          <a:xfrm>
            <a:off x="21225" y="2236"/>
            <a:ext cx="6836775" cy="2619946"/>
          </a:xfrm>
          <a:prstGeom prst="rect">
            <a:avLst/>
          </a:prstGeom>
        </p:spPr>
      </p:pic>
      <p:grpSp>
        <p:nvGrpSpPr>
          <p:cNvPr id="1106" name="グループ化 90"/>
          <p:cNvGrpSpPr/>
          <p:nvPr/>
        </p:nvGrpSpPr>
        <p:grpSpPr>
          <a:xfrm>
            <a:off x="148300" y="164201"/>
            <a:ext cx="3168292" cy="380385"/>
            <a:chOff x="1344769" y="96067"/>
            <a:chExt cx="3554841" cy="380385"/>
          </a:xfrm>
        </p:grpSpPr>
        <p:sp>
          <p:nvSpPr>
            <p:cNvPr id="1107" name="角丸四角形 7"/>
            <p:cNvSpPr/>
            <p:nvPr/>
          </p:nvSpPr>
          <p:spPr>
            <a:xfrm>
              <a:off x="1344769" y="96067"/>
              <a:ext cx="3554841" cy="365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08" name="テキスト ボックス 8"/>
            <p:cNvSpPr txBox="1"/>
            <p:nvPr/>
          </p:nvSpPr>
          <p:spPr>
            <a:xfrm>
              <a:off x="1475797" y="107120"/>
              <a:ext cx="3414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大阪府スマート農業交流会</a:t>
              </a:r>
              <a:endParaRPr lang="en-US" altLang="ja-JP" sz="1000" dirty="0">
                <a:gradFill>
                  <a:gsLst>
                    <a:gs pos="0">
                      <a:srgbClr val="003300"/>
                    </a:gs>
                    <a:gs pos="100000">
                      <a:srgbClr val="00B05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6566DE0-5F1E-4D59-80D9-C5DCA961408F}"/>
              </a:ext>
            </a:extLst>
          </p:cNvPr>
          <p:cNvGrpSpPr/>
          <p:nvPr/>
        </p:nvGrpSpPr>
        <p:grpSpPr>
          <a:xfrm>
            <a:off x="233714" y="479451"/>
            <a:ext cx="6801862" cy="2255944"/>
            <a:chOff x="113685" y="1527057"/>
            <a:chExt cx="6801862" cy="2420625"/>
          </a:xfrm>
        </p:grpSpPr>
        <p:sp>
          <p:nvSpPr>
            <p:cNvPr id="1104" name="正方形/長方形 4"/>
            <p:cNvSpPr/>
            <p:nvPr/>
          </p:nvSpPr>
          <p:spPr>
            <a:xfrm>
              <a:off x="113685" y="1530986"/>
              <a:ext cx="6801862" cy="2416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ja-JP" altLang="en-US" sz="60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スマート技術</a:t>
              </a:r>
              <a:r>
                <a:rPr lang="ja-JP" altLang="en-US" sz="44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で</a:t>
              </a:r>
              <a:endParaRPr lang="en-US" altLang="ja-JP" sz="4400" dirty="0">
                <a:ln w="146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ja-JP" altLang="en-US" sz="44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60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農業</a:t>
              </a:r>
              <a:r>
                <a:rPr lang="ja-JP" altLang="en-US" sz="4400" dirty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は楽に、楽しく！</a:t>
              </a:r>
            </a:p>
          </p:txBody>
        </p:sp>
        <p:sp>
          <p:nvSpPr>
            <p:cNvPr id="37" name="正方形/長方形 6">
              <a:extLst>
                <a:ext uri="{FF2B5EF4-FFF2-40B4-BE49-F238E27FC236}">
                  <a16:creationId xmlns:a16="http://schemas.microsoft.com/office/drawing/2014/main" id="{CD9EE278-A85C-4C6B-AA59-573B763BCB63}"/>
                </a:ext>
              </a:extLst>
            </p:cNvPr>
            <p:cNvSpPr/>
            <p:nvPr/>
          </p:nvSpPr>
          <p:spPr>
            <a:xfrm>
              <a:off x="113685" y="1527057"/>
              <a:ext cx="6801862" cy="2416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ja-JP" altLang="en-US" sz="60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スマート技術</a:t>
              </a:r>
              <a:r>
                <a:rPr lang="ja-JP" altLang="en-US" sz="44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で</a:t>
              </a:r>
              <a:endParaRPr lang="en-US" altLang="ja-JP" sz="4400" dirty="0">
                <a:gradFill>
                  <a:gsLst>
                    <a:gs pos="0">
                      <a:srgbClr val="003300"/>
                    </a:gs>
                    <a:gs pos="100000">
                      <a:srgbClr val="00B05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ja-JP" altLang="en-US" sz="44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60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農業</a:t>
              </a:r>
              <a:r>
                <a:rPr lang="ja-JP" altLang="en-US" sz="4400" dirty="0">
                  <a:gradFill>
                    <a:gsLst>
                      <a:gs pos="0">
                        <a:srgbClr val="003300"/>
                      </a:gs>
                      <a:gs pos="100000">
                        <a:srgbClr val="00B050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は楽に、楽しく！</a:t>
              </a:r>
              <a:endParaRPr lang="en-US" altLang="ja-JP" sz="4400" dirty="0">
                <a:gradFill>
                  <a:gsLst>
                    <a:gs pos="0">
                      <a:srgbClr val="003300"/>
                    </a:gs>
                    <a:gs pos="100000">
                      <a:srgbClr val="00B05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7" name="グループ化 12"/>
          <p:cNvGrpSpPr/>
          <p:nvPr/>
        </p:nvGrpSpPr>
        <p:grpSpPr>
          <a:xfrm>
            <a:off x="-405812" y="9485916"/>
            <a:ext cx="7394232" cy="509701"/>
            <a:chOff x="-435969" y="8628524"/>
            <a:chExt cx="7267574" cy="341204"/>
          </a:xfrm>
        </p:grpSpPr>
        <p:sp>
          <p:nvSpPr>
            <p:cNvPr id="1118" name="正方形/長方形 67"/>
            <p:cNvSpPr/>
            <p:nvPr/>
          </p:nvSpPr>
          <p:spPr>
            <a:xfrm>
              <a:off x="-49252" y="8628524"/>
              <a:ext cx="6858000" cy="318659"/>
            </a:xfrm>
            <a:prstGeom prst="rect">
              <a:avLst/>
            </a:prstGeom>
            <a:gradFill flip="none" rotWithShape="1">
              <a:gsLst>
                <a:gs pos="0">
                  <a:srgbClr val="00330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19" name="正方形/長方形 27"/>
            <p:cNvSpPr/>
            <p:nvPr/>
          </p:nvSpPr>
          <p:spPr>
            <a:xfrm>
              <a:off x="-435969" y="8692729"/>
              <a:ext cx="72675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ja-JP" sz="12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【</a:t>
              </a:r>
              <a:r>
                <a:rPr lang="ja-JP" altLang="en-US" sz="12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主催</a:t>
              </a:r>
              <a:r>
                <a:rPr lang="en-US" altLang="ja-JP" sz="12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】</a:t>
              </a:r>
              <a:r>
                <a:rPr lang="ja-JP" altLang="en-US" sz="12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 大阪府、（地独）大阪府立環境農林水産総合研究所</a:t>
              </a:r>
            </a:p>
          </p:txBody>
        </p:sp>
      </p:grpSp>
      <p:grpSp>
        <p:nvGrpSpPr>
          <p:cNvPr id="1120" name="グループ化 66"/>
          <p:cNvGrpSpPr/>
          <p:nvPr/>
        </p:nvGrpSpPr>
        <p:grpSpPr>
          <a:xfrm>
            <a:off x="18346" y="2534870"/>
            <a:ext cx="2051018" cy="1612926"/>
            <a:chOff x="4956877" y="2798503"/>
            <a:chExt cx="1827348" cy="1431971"/>
          </a:xfrm>
        </p:grpSpPr>
        <p:sp>
          <p:nvSpPr>
            <p:cNvPr id="1121" name="楕円 19"/>
            <p:cNvSpPr/>
            <p:nvPr/>
          </p:nvSpPr>
          <p:spPr>
            <a:xfrm>
              <a:off x="5154786" y="2798503"/>
              <a:ext cx="1425742" cy="1431971"/>
            </a:xfrm>
            <a:prstGeom prst="ellipse">
              <a:avLst/>
            </a:prstGeom>
            <a:gradFill>
              <a:gsLst>
                <a:gs pos="0">
                  <a:srgbClr val="003300"/>
                </a:gs>
                <a:gs pos="100000">
                  <a:srgbClr val="00B05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22" name="正方形/長方形 60"/>
            <p:cNvSpPr/>
            <p:nvPr/>
          </p:nvSpPr>
          <p:spPr>
            <a:xfrm>
              <a:off x="4956877" y="3034126"/>
              <a:ext cx="1827348" cy="98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ja-JP" altLang="en-US" sz="2000" kern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定員８０名</a:t>
              </a:r>
              <a:endParaRPr lang="en-US" altLang="ja-JP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en-US" kern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先着順</a:t>
              </a:r>
              <a:endParaRPr lang="en-US" altLang="ja-JP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en-US" kern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参加無料</a:t>
              </a:r>
              <a:endParaRPr lang="en-US" altLang="ja-JP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6064FF6-124F-4427-91DB-394B9A87E873}"/>
              </a:ext>
            </a:extLst>
          </p:cNvPr>
          <p:cNvGrpSpPr/>
          <p:nvPr/>
        </p:nvGrpSpPr>
        <p:grpSpPr>
          <a:xfrm>
            <a:off x="262849" y="4972890"/>
            <a:ext cx="738478" cy="369332"/>
            <a:chOff x="561128" y="7482617"/>
            <a:chExt cx="738478" cy="369332"/>
          </a:xfrm>
        </p:grpSpPr>
        <p:sp>
          <p:nvSpPr>
            <p:cNvPr id="1133" name="角丸四角形 84"/>
            <p:cNvSpPr/>
            <p:nvPr/>
          </p:nvSpPr>
          <p:spPr>
            <a:xfrm>
              <a:off x="561128" y="7482617"/>
              <a:ext cx="738478" cy="369332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100000">
                  <a:srgbClr val="00B05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134" name="正方形/長方形 48"/>
            <p:cNvSpPr/>
            <p:nvPr/>
          </p:nvSpPr>
          <p:spPr>
            <a:xfrm>
              <a:off x="645798" y="7515809"/>
              <a:ext cx="595035" cy="328739"/>
            </a:xfrm>
            <a:prstGeom prst="rect">
              <a:avLst/>
            </a:prstGeom>
          </p:spPr>
          <p:txBody>
            <a:bodyPr wrap="none" tIns="36000">
              <a:spAutoFit/>
            </a:bodyPr>
            <a:lstStyle/>
            <a:p>
              <a:pPr lvl="0"/>
              <a:r>
                <a:rPr lang="ja-JP" altLang="en-US" sz="16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内容</a:t>
              </a:r>
              <a:endParaRPr lang="ja-JP" altLang="ja-JP" sz="1600" kern="1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44" name="テキスト ボックス 26">
            <a:extLst>
              <a:ext uri="{FF2B5EF4-FFF2-40B4-BE49-F238E27FC236}">
                <a16:creationId xmlns:a16="http://schemas.microsoft.com/office/drawing/2014/main" id="{B6D32DBC-28BE-45CB-BC17-47E83EB05523}"/>
              </a:ext>
            </a:extLst>
          </p:cNvPr>
          <p:cNvSpPr txBox="1"/>
          <p:nvPr/>
        </p:nvSpPr>
        <p:spPr>
          <a:xfrm>
            <a:off x="982235" y="4931315"/>
            <a:ext cx="6357282" cy="740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■ スマート農業技術展示会</a:t>
            </a:r>
            <a:endParaRPr lang="en-US" altLang="ja-JP" b="1" kern="1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ja-JP" altLang="en-US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■ 出展企業からスマート農業技術</a:t>
            </a:r>
            <a:r>
              <a:rPr lang="ja-JP" altLang="en-US" sz="14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（機器・サービス）</a:t>
            </a:r>
            <a:r>
              <a:rPr lang="ja-JP" altLang="en-US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の紹介</a:t>
            </a:r>
            <a:endParaRPr lang="en-US" altLang="ja-JP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67" name="正方形/長方形 65">
            <a:extLst>
              <a:ext uri="{FF2B5EF4-FFF2-40B4-BE49-F238E27FC236}">
                <a16:creationId xmlns:a16="http://schemas.microsoft.com/office/drawing/2014/main" id="{3A56824E-4848-4D4F-A409-DCFFA19DAAC1}"/>
              </a:ext>
            </a:extLst>
          </p:cNvPr>
          <p:cNvSpPr/>
          <p:nvPr/>
        </p:nvSpPr>
        <p:spPr>
          <a:xfrm>
            <a:off x="6509552" y="5541762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endParaRPr lang="ja-JP" altLang="ja-JP" sz="1200" kern="1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2826330-05E3-4A54-BB5B-BEA3E769D442}"/>
              </a:ext>
            </a:extLst>
          </p:cNvPr>
          <p:cNvGrpSpPr/>
          <p:nvPr/>
        </p:nvGrpSpPr>
        <p:grpSpPr>
          <a:xfrm>
            <a:off x="240479" y="4383643"/>
            <a:ext cx="738478" cy="370796"/>
            <a:chOff x="561128" y="7482617"/>
            <a:chExt cx="738478" cy="370796"/>
          </a:xfrm>
        </p:grpSpPr>
        <p:sp>
          <p:nvSpPr>
            <p:cNvPr id="39" name="角丸四角形 84">
              <a:extLst>
                <a:ext uri="{FF2B5EF4-FFF2-40B4-BE49-F238E27FC236}">
                  <a16:creationId xmlns:a16="http://schemas.microsoft.com/office/drawing/2014/main" id="{95E562E9-6A01-4A00-A1C4-6DF75B86AFD7}"/>
                </a:ext>
              </a:extLst>
            </p:cNvPr>
            <p:cNvSpPr/>
            <p:nvPr/>
          </p:nvSpPr>
          <p:spPr>
            <a:xfrm>
              <a:off x="561128" y="7482617"/>
              <a:ext cx="738478" cy="369332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100000">
                  <a:srgbClr val="00B05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3" name="正方形/長方形 48">
              <a:extLst>
                <a:ext uri="{FF2B5EF4-FFF2-40B4-BE49-F238E27FC236}">
                  <a16:creationId xmlns:a16="http://schemas.microsoft.com/office/drawing/2014/main" id="{1186EB24-1E54-483C-8398-28AF7C7CCE3E}"/>
                </a:ext>
              </a:extLst>
            </p:cNvPr>
            <p:cNvSpPr/>
            <p:nvPr/>
          </p:nvSpPr>
          <p:spPr>
            <a:xfrm>
              <a:off x="645798" y="7524674"/>
              <a:ext cx="595035" cy="328739"/>
            </a:xfrm>
            <a:prstGeom prst="rect">
              <a:avLst/>
            </a:prstGeom>
          </p:spPr>
          <p:txBody>
            <a:bodyPr wrap="none" tIns="36000">
              <a:spAutoFit/>
            </a:bodyPr>
            <a:lstStyle/>
            <a:p>
              <a:pPr lvl="0"/>
              <a:r>
                <a:rPr lang="ja-JP" altLang="en-US" sz="1600" kern="1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対象</a:t>
              </a:r>
              <a:endParaRPr lang="ja-JP" altLang="ja-JP" sz="1600" kern="1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46" name="正方形/長方形 81">
            <a:extLst>
              <a:ext uri="{FF2B5EF4-FFF2-40B4-BE49-F238E27FC236}">
                <a16:creationId xmlns:a16="http://schemas.microsoft.com/office/drawing/2014/main" id="{19EA795B-6D32-4A03-B429-98558730DCB3}"/>
              </a:ext>
            </a:extLst>
          </p:cNvPr>
          <p:cNvSpPr/>
          <p:nvPr/>
        </p:nvSpPr>
        <p:spPr>
          <a:xfrm>
            <a:off x="1001327" y="4298212"/>
            <a:ext cx="590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kern="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スマート農業に関心のある農業者、農業法人、</a:t>
            </a:r>
            <a:endParaRPr lang="en-US" altLang="ja-JP" kern="1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  <a:p>
            <a:pPr lvl="0"/>
            <a:r>
              <a:rPr lang="ja-JP" altLang="en-US" kern="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rPr>
              <a:t>ＪＡや市町村の担当者　等</a:t>
            </a:r>
            <a:endParaRPr lang="en-US" altLang="ja-JP" kern="1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79237F1-E592-4337-B61D-1CA252008D61}"/>
              </a:ext>
            </a:extLst>
          </p:cNvPr>
          <p:cNvGrpSpPr/>
          <p:nvPr/>
        </p:nvGrpSpPr>
        <p:grpSpPr>
          <a:xfrm>
            <a:off x="1825960" y="2575869"/>
            <a:ext cx="4775957" cy="1409292"/>
            <a:chOff x="2072577" y="4258702"/>
            <a:chExt cx="4775957" cy="1409292"/>
          </a:xfrm>
        </p:grpSpPr>
        <p:sp>
          <p:nvSpPr>
            <p:cNvPr id="58" name="正方形/長方形 10">
              <a:extLst>
                <a:ext uri="{FF2B5EF4-FFF2-40B4-BE49-F238E27FC236}">
                  <a16:creationId xmlns:a16="http://schemas.microsoft.com/office/drawing/2014/main" id="{24861A26-E8A9-4111-86CD-C38CBAF9E868}"/>
                </a:ext>
              </a:extLst>
            </p:cNvPr>
            <p:cNvSpPr/>
            <p:nvPr/>
          </p:nvSpPr>
          <p:spPr>
            <a:xfrm>
              <a:off x="3216929" y="4258702"/>
              <a:ext cx="3631605" cy="1398476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60" name="正方形/長方形 9">
              <a:extLst>
                <a:ext uri="{FF2B5EF4-FFF2-40B4-BE49-F238E27FC236}">
                  <a16:creationId xmlns:a16="http://schemas.microsoft.com/office/drawing/2014/main" id="{90FADCBD-C2F2-4AF0-84DE-6ADC02646C6E}"/>
                </a:ext>
              </a:extLst>
            </p:cNvPr>
            <p:cNvSpPr/>
            <p:nvPr/>
          </p:nvSpPr>
          <p:spPr>
            <a:xfrm>
              <a:off x="5208731" y="4609342"/>
              <a:ext cx="10185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ja-JP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[</a:t>
              </a:r>
              <a:r>
                <a:rPr lang="ja-JP" altLang="en-US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火</a:t>
              </a:r>
              <a:r>
                <a:rPr lang="en-US" altLang="ja-JP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] </a:t>
              </a:r>
              <a:endParaRPr lang="ja-JP" altLang="ja-JP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61" name="正方形/長方形 11">
              <a:extLst>
                <a:ext uri="{FF2B5EF4-FFF2-40B4-BE49-F238E27FC236}">
                  <a16:creationId xmlns:a16="http://schemas.microsoft.com/office/drawing/2014/main" id="{751E33AA-C8B4-4DAA-BFE5-D95534CBC52B}"/>
                </a:ext>
              </a:extLst>
            </p:cNvPr>
            <p:cNvSpPr/>
            <p:nvPr/>
          </p:nvSpPr>
          <p:spPr>
            <a:xfrm>
              <a:off x="3367291" y="4491977"/>
              <a:ext cx="67518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5400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1</a:t>
              </a:r>
              <a:endPara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62" name="直線コネクタ 13">
              <a:extLst>
                <a:ext uri="{FF2B5EF4-FFF2-40B4-BE49-F238E27FC236}">
                  <a16:creationId xmlns:a16="http://schemas.microsoft.com/office/drawing/2014/main" id="{9CD62D6C-CFD6-47AF-8146-E54F262C8C71}"/>
                </a:ext>
              </a:extLst>
            </p:cNvPr>
            <p:cNvCxnSpPr/>
            <p:nvPr/>
          </p:nvCxnSpPr>
          <p:spPr>
            <a:xfrm flipH="1">
              <a:off x="4042477" y="4609741"/>
              <a:ext cx="224735" cy="6061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16">
              <a:extLst>
                <a:ext uri="{FF2B5EF4-FFF2-40B4-BE49-F238E27FC236}">
                  <a16:creationId xmlns:a16="http://schemas.microsoft.com/office/drawing/2014/main" id="{0CFDF8E9-0EB0-4C61-B0C5-FB020E794A0B}"/>
                </a:ext>
              </a:extLst>
            </p:cNvPr>
            <p:cNvSpPr/>
            <p:nvPr/>
          </p:nvSpPr>
          <p:spPr>
            <a:xfrm>
              <a:off x="5169266" y="4900088"/>
              <a:ext cx="16193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ja-JP" sz="1600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13:30-16:30</a:t>
              </a:r>
              <a:endParaRPr lang="ja-JP" altLang="ja-JP" sz="16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64" name="正方形/長方形 17">
              <a:extLst>
                <a:ext uri="{FF2B5EF4-FFF2-40B4-BE49-F238E27FC236}">
                  <a16:creationId xmlns:a16="http://schemas.microsoft.com/office/drawing/2014/main" id="{28BF8DCC-29F6-4BC5-AD17-86B1B6B47EDE}"/>
                </a:ext>
              </a:extLst>
            </p:cNvPr>
            <p:cNvSpPr/>
            <p:nvPr/>
          </p:nvSpPr>
          <p:spPr>
            <a:xfrm>
              <a:off x="4195608" y="4467614"/>
              <a:ext cx="116570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5400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65" name="正方形/長方形 18">
              <a:extLst>
                <a:ext uri="{FF2B5EF4-FFF2-40B4-BE49-F238E27FC236}">
                  <a16:creationId xmlns:a16="http://schemas.microsoft.com/office/drawing/2014/main" id="{EC4FF556-A6B8-456E-9B89-A2E545A461F6}"/>
                </a:ext>
              </a:extLst>
            </p:cNvPr>
            <p:cNvSpPr/>
            <p:nvPr/>
          </p:nvSpPr>
          <p:spPr>
            <a:xfrm>
              <a:off x="2429644" y="4602760"/>
              <a:ext cx="10515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sz="2000" kern="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2026</a:t>
              </a:r>
              <a:endParaRPr lang="ja-JP" altLang="ja-JP" sz="20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66" name="正方形/長方形 61">
              <a:extLst>
                <a:ext uri="{FF2B5EF4-FFF2-40B4-BE49-F238E27FC236}">
                  <a16:creationId xmlns:a16="http://schemas.microsoft.com/office/drawing/2014/main" id="{738111EA-1EF8-43A9-8DC5-8EAEF5905D46}"/>
                </a:ext>
              </a:extLst>
            </p:cNvPr>
            <p:cNvSpPr/>
            <p:nvPr/>
          </p:nvSpPr>
          <p:spPr>
            <a:xfrm>
              <a:off x="2072578" y="5298662"/>
              <a:ext cx="46698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ja-JP" altLang="en-US" kern="100" dirty="0"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（地独）</a:t>
              </a:r>
              <a:r>
                <a:rPr lang="ja-JP" altLang="ja-JP" kern="100" dirty="0"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大阪府立環境農林水産総合研究所</a:t>
              </a:r>
            </a:p>
          </p:txBody>
        </p:sp>
        <p:sp>
          <p:nvSpPr>
            <p:cNvPr id="41" name="正方形/長方形 80">
              <a:extLst>
                <a:ext uri="{FF2B5EF4-FFF2-40B4-BE49-F238E27FC236}">
                  <a16:creationId xmlns:a16="http://schemas.microsoft.com/office/drawing/2014/main" id="{9440DE16-0746-461B-83E1-4D85F260C098}"/>
                </a:ext>
              </a:extLst>
            </p:cNvPr>
            <p:cNvSpPr/>
            <p:nvPr/>
          </p:nvSpPr>
          <p:spPr>
            <a:xfrm>
              <a:off x="2072577" y="5068055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＜場所＞</a:t>
              </a:r>
            </a:p>
          </p:txBody>
        </p:sp>
        <p:sp>
          <p:nvSpPr>
            <p:cNvPr id="42" name="正方形/長方形 80">
              <a:extLst>
                <a:ext uri="{FF2B5EF4-FFF2-40B4-BE49-F238E27FC236}">
                  <a16:creationId xmlns:a16="http://schemas.microsoft.com/office/drawing/2014/main" id="{F4CE76D6-903E-426F-9632-0E08B84A6D75}"/>
                </a:ext>
              </a:extLst>
            </p:cNvPr>
            <p:cNvSpPr/>
            <p:nvPr/>
          </p:nvSpPr>
          <p:spPr>
            <a:xfrm>
              <a:off x="2072577" y="436492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＜日時＞</a:t>
              </a: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9868A95-C1AE-477A-9C59-3850B07DE040}"/>
              </a:ext>
            </a:extLst>
          </p:cNvPr>
          <p:cNvSpPr txBox="1"/>
          <p:nvPr/>
        </p:nvSpPr>
        <p:spPr>
          <a:xfrm>
            <a:off x="-236862" y="5961446"/>
            <a:ext cx="7143635" cy="363423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E516C0-6D83-4D0D-AD63-E364D55CC0D7}"/>
              </a:ext>
            </a:extLst>
          </p:cNvPr>
          <p:cNvSpPr txBox="1"/>
          <p:nvPr/>
        </p:nvSpPr>
        <p:spPr>
          <a:xfrm>
            <a:off x="3734459" y="6271020"/>
            <a:ext cx="3243378" cy="21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省力化機器</a:t>
            </a: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（アシストスーツ、</a:t>
            </a:r>
            <a:endParaRPr kumimoji="1" lang="en-US" altLang="ja-JP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自走式草刈機、ドローン、運搬ロボット等）</a:t>
            </a:r>
            <a:endParaRPr kumimoji="1" lang="en-US" altLang="ja-JP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・株式会社東海近畿クボタ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</a:t>
            </a: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ダイドー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・株式会社レンタルコトス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・山田工業株式会社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・八洲電業株式会社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・株式会社未来図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・株式会社アイテム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grpSp>
        <p:nvGrpSpPr>
          <p:cNvPr id="47" name="グループ化 12">
            <a:extLst>
              <a:ext uri="{FF2B5EF4-FFF2-40B4-BE49-F238E27FC236}">
                <a16:creationId xmlns:a16="http://schemas.microsoft.com/office/drawing/2014/main" id="{4280F0B1-33D1-42B1-AA7E-666FE1F30A0C}"/>
              </a:ext>
            </a:extLst>
          </p:cNvPr>
          <p:cNvGrpSpPr/>
          <p:nvPr/>
        </p:nvGrpSpPr>
        <p:grpSpPr>
          <a:xfrm>
            <a:off x="268232" y="5596510"/>
            <a:ext cx="6241320" cy="663767"/>
            <a:chOff x="28185" y="6495888"/>
            <a:chExt cx="8123154" cy="248612"/>
          </a:xfrm>
        </p:grpSpPr>
        <p:sp>
          <p:nvSpPr>
            <p:cNvPr id="48" name="正方形/長方形 67">
              <a:extLst>
                <a:ext uri="{FF2B5EF4-FFF2-40B4-BE49-F238E27FC236}">
                  <a16:creationId xmlns:a16="http://schemas.microsoft.com/office/drawing/2014/main" id="{F851C825-0F16-48B6-839D-3746E1346A4C}"/>
                </a:ext>
              </a:extLst>
            </p:cNvPr>
            <p:cNvSpPr/>
            <p:nvPr/>
          </p:nvSpPr>
          <p:spPr>
            <a:xfrm>
              <a:off x="425013" y="6495888"/>
              <a:ext cx="7580611" cy="248084"/>
            </a:xfrm>
            <a:prstGeom prst="rect">
              <a:avLst/>
            </a:prstGeom>
            <a:gradFill flip="none" rotWithShape="1">
              <a:gsLst>
                <a:gs pos="0">
                  <a:srgbClr val="00330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49" name="正方形/長方形 27">
              <a:extLst>
                <a:ext uri="{FF2B5EF4-FFF2-40B4-BE49-F238E27FC236}">
                  <a16:creationId xmlns:a16="http://schemas.microsoft.com/office/drawing/2014/main" id="{99E5630F-E137-4C5E-8B96-EAE88D0F51B2}"/>
                </a:ext>
              </a:extLst>
            </p:cNvPr>
            <p:cNvSpPr/>
            <p:nvPr/>
          </p:nvSpPr>
          <p:spPr>
            <a:xfrm>
              <a:off x="28185" y="6525474"/>
              <a:ext cx="8123154" cy="219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1600" kern="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　出展予定企業</a:t>
              </a:r>
              <a:endParaRPr lang="en-US" altLang="ja-JP" sz="1600" kern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  <a:p>
              <a:pPr lvl="0" algn="ctr"/>
              <a:r>
                <a:rPr lang="ja-JP" altLang="en-US" sz="1600" kern="1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Calibri" panose="020F0502020204030204" pitchFamily="34" charset="0"/>
                </a:rPr>
                <a:t>～最先端のスマート機器、最新技術が大集合</a:t>
              </a:r>
              <a:r>
                <a:rPr lang="en-US" altLang="ja-JP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!!</a:t>
              </a:r>
              <a:r>
                <a:rPr lang="ja-JP" altLang="en-US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Times New Roman" panose="02020603050405020304" pitchFamily="18" charset="0"/>
                </a:rPr>
                <a:t>～</a:t>
              </a:r>
              <a:endParaRPr lang="ja-JP" altLang="en-US" sz="1600" kern="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312AD23-FDFA-4D3E-9F03-59031BBDAD28}"/>
              </a:ext>
            </a:extLst>
          </p:cNvPr>
          <p:cNvSpPr txBox="1"/>
          <p:nvPr/>
        </p:nvSpPr>
        <p:spPr>
          <a:xfrm>
            <a:off x="90442" y="6300057"/>
            <a:ext cx="3982797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環境モニタリング機器</a:t>
            </a:r>
            <a:r>
              <a:rPr kumimoji="1" lang="ja-JP" altLang="en-US" sz="1200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（温湿度・日射計等）</a:t>
            </a:r>
            <a:endParaRPr kumimoji="1" lang="en-US" altLang="ja-JP" sz="1400" u="sng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・株式会社サカタのタネ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環境制御機器</a:t>
            </a: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（自動開閉装置、自動かん水等）</a:t>
            </a:r>
            <a:endParaRPr kumimoji="1" lang="en-US" altLang="ja-JP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・株式会社ニッポー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・株式会社誠和</a:t>
            </a:r>
            <a:endParaRPr kumimoji="1" lang="en-US" altLang="ja-JP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85918B4-8423-429B-82CB-2FCA1F0C2CF3}"/>
              </a:ext>
            </a:extLst>
          </p:cNvPr>
          <p:cNvSpPr txBox="1"/>
          <p:nvPr/>
        </p:nvSpPr>
        <p:spPr>
          <a:xfrm>
            <a:off x="79618" y="7986542"/>
            <a:ext cx="711005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その他</a:t>
            </a:r>
            <a:endParaRPr kumimoji="1" lang="en-US" altLang="ja-JP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（</a:t>
            </a:r>
            <a:r>
              <a:rPr kumimoji="1" lang="en-US" altLang="ja-JP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LED</a:t>
            </a:r>
            <a:r>
              <a:rPr kumimoji="1" lang="ja-JP" altLang="en-US" sz="1200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照明</a:t>
            </a:r>
            <a:r>
              <a:rPr kumimoji="1" lang="ja-JP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、自動抑草ロボット、クラウドシステム等）</a:t>
            </a:r>
            <a:endParaRPr kumimoji="1" lang="en-US" altLang="ja-JP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・シーシーエス株式会社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・株式会社ヰセキ関西中部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・テラスマイル株式会社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・スタンシステム株式会社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66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9F390E-8312-4D18-9248-B9E65AC03951}"/>
              </a:ext>
            </a:extLst>
          </p:cNvPr>
          <p:cNvSpPr/>
          <p:nvPr/>
        </p:nvSpPr>
        <p:spPr>
          <a:xfrm>
            <a:off x="-2" y="8463030"/>
            <a:ext cx="6858002" cy="1457711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テキスト ボックス 1"/>
          <p:cNvSpPr txBox="1"/>
          <p:nvPr/>
        </p:nvSpPr>
        <p:spPr>
          <a:xfrm>
            <a:off x="211138" y="4405960"/>
            <a:ext cx="6542323" cy="186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</a:t>
            </a:r>
            <a:r>
              <a:rPr kumimoji="1" lang="ja-JP" altLang="en-US" sz="1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公共交通機関でお越しの場合</a:t>
            </a:r>
            <a:endParaRPr kumimoji="1" lang="en-US" altLang="ja-JP" sz="14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近鉄南大阪線藤井寺駅下車　　近鉄バス（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62,65,66,72,75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番系統）に乗車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羽曳が丘８丁目で下車　南へ約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　または</a:t>
            </a: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近鉄南大阪線古市駅下車タクシーで約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</a:t>
            </a:r>
            <a:r>
              <a:rPr kumimoji="1" lang="ja-JP" altLang="en-US" sz="1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お車でお越しの場合　　</a:t>
            </a:r>
            <a:endParaRPr kumimoji="1" lang="en-US" altLang="ja-JP" sz="14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南阪奈道路羽曳野ＩＣから約５分</a:t>
            </a:r>
          </a:p>
        </p:txBody>
      </p:sp>
      <p:sp>
        <p:nvSpPr>
          <p:cNvPr id="1139" name="テキスト ボックス 9"/>
          <p:cNvSpPr txBox="1"/>
          <p:nvPr/>
        </p:nvSpPr>
        <p:spPr>
          <a:xfrm>
            <a:off x="254833" y="145665"/>
            <a:ext cx="6392032" cy="369332"/>
          </a:xfrm>
          <a:prstGeom prst="rect">
            <a:avLst/>
          </a:prstGeom>
          <a:gradFill>
            <a:gsLst>
              <a:gs pos="0">
                <a:srgbClr val="003300"/>
              </a:gs>
              <a:gs pos="100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40" name="テキスト ボックス 8"/>
          <p:cNvSpPr txBox="1"/>
          <p:nvPr/>
        </p:nvSpPr>
        <p:spPr>
          <a:xfrm>
            <a:off x="315677" y="195693"/>
            <a:ext cx="2355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会場へのアクセス</a:t>
            </a:r>
          </a:p>
        </p:txBody>
      </p:sp>
      <p:sp>
        <p:nvSpPr>
          <p:cNvPr id="1141" name="テキスト ボックス 10"/>
          <p:cNvSpPr txBox="1"/>
          <p:nvPr/>
        </p:nvSpPr>
        <p:spPr>
          <a:xfrm>
            <a:off x="286087" y="6420715"/>
            <a:ext cx="6392423" cy="286527"/>
          </a:xfrm>
          <a:prstGeom prst="rect">
            <a:avLst/>
          </a:prstGeom>
          <a:gradFill>
            <a:gsLst>
              <a:gs pos="0">
                <a:srgbClr val="003300"/>
              </a:gs>
              <a:gs pos="100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42" name="テキスト ボックス 11"/>
          <p:cNvSpPr txBox="1"/>
          <p:nvPr/>
        </p:nvSpPr>
        <p:spPr>
          <a:xfrm>
            <a:off x="249781" y="6424144"/>
            <a:ext cx="425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交流会への参加申込</a:t>
            </a:r>
            <a:endParaRPr kumimoji="1" lang="en-US" altLang="ja-JP" sz="1600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43" name="テキスト ボックス 12"/>
          <p:cNvSpPr txBox="1"/>
          <p:nvPr/>
        </p:nvSpPr>
        <p:spPr>
          <a:xfrm>
            <a:off x="119478" y="6836616"/>
            <a:ext cx="7248321" cy="161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右記ＱＲコードから、申込フォームに必要事項を記入の上、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日（月）までにお申込みください。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申込用紙（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HP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よりダウンロード）でもお申込みいただけます。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000"/>
              </a:lnSpc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HP</a:t>
            </a:r>
          </a:p>
          <a:p>
            <a:pPr>
              <a:lnSpc>
                <a:spcPts val="2000"/>
              </a:lnSpc>
            </a:pPr>
            <a:r>
              <a:rPr kumimoji="1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https://www.pref.osaka.lg.jp/o120090/nosei/osaka_smart_nougyo/index.html</a:t>
            </a:r>
          </a:p>
        </p:txBody>
      </p:sp>
      <p:sp>
        <p:nvSpPr>
          <p:cNvPr id="1145" name="テキスト ボックス 16"/>
          <p:cNvSpPr txBox="1"/>
          <p:nvPr/>
        </p:nvSpPr>
        <p:spPr>
          <a:xfrm>
            <a:off x="211138" y="8558802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＜問い合わせ先＞</a:t>
            </a:r>
            <a:endParaRPr kumimoji="1" lang="en-US" altLang="ja-JP" sz="1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大阪府環境農林水産部　</a:t>
            </a:r>
            <a:endParaRPr kumimoji="1" lang="en-US" altLang="ja-JP" sz="1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農政室推進課地産地消推進グループ　（担当：山本・和田守・奥野）</a:t>
            </a:r>
            <a:endParaRPr kumimoji="1" lang="en-US" altLang="ja-JP" sz="1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T E L : 06-6210-9595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1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メール：</a:t>
            </a:r>
            <a:r>
              <a:rPr kumimoji="1" lang="en-US" altLang="ja-JP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CHISAN-CHISHOU@gbox.pref.osaka.lg.jp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FC5AD64-ED23-457C-88CB-119729E0E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62" y="6798117"/>
            <a:ext cx="1320718" cy="132071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1A9563E-9A61-456B-8786-0FA4927B1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7" y="555772"/>
            <a:ext cx="4394426" cy="328311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A1E6D3-7FD7-43E4-9492-BFC48B80EC90}"/>
              </a:ext>
            </a:extLst>
          </p:cNvPr>
          <p:cNvSpPr txBox="1"/>
          <p:nvPr/>
        </p:nvSpPr>
        <p:spPr>
          <a:xfrm>
            <a:off x="2985355" y="625908"/>
            <a:ext cx="3794180" cy="72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600">
              <a:lnSpc>
                <a:spcPct val="120000"/>
              </a:lnSpc>
            </a:pP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（地独）大阪府立環境農林水産総合研究所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indent="609600">
              <a:lnSpc>
                <a:spcPct val="120000"/>
              </a:lnSpc>
            </a:pP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（大阪府羽曳野市尺度</a:t>
            </a:r>
            <a:r>
              <a:rPr kumimoji="1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442</a:t>
            </a: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indent="609600">
              <a:lnSpc>
                <a:spcPct val="120000"/>
              </a:lnSpc>
            </a:pPr>
            <a:r>
              <a:rPr kumimoji="1"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ja-JP" altLang="ja-JP" sz="1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31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A4 210 x 297 mm</PresentationFormat>
  <Paragraphs>82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2022-07-15T04:29:42Z</dcterms:created>
  <dcterms:modified xsi:type="dcterms:W3CDTF">2026-01-07T08:59:00Z</dcterms:modified>
</cp:coreProperties>
</file>