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CFF"/>
    <a:srgbClr val="FBE7D9"/>
    <a:srgbClr val="FF6600"/>
    <a:srgbClr val="FFA161"/>
    <a:srgbClr val="FF9933"/>
    <a:srgbClr val="385723"/>
    <a:srgbClr val="99FF66"/>
    <a:srgbClr val="66FF33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8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6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6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2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69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0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702C6-813A-419E-8A35-E56C40451FD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98D6-A714-4E96-8ACD-A290FAE8C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8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microsoft.com/office/2007/relationships/hdphoto" Target="../media/hdphoto2.wdp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291361" y="1606390"/>
            <a:ext cx="1639833" cy="71185"/>
          </a:xfrm>
          <a:prstGeom prst="roundRect">
            <a:avLst/>
          </a:prstGeom>
          <a:solidFill>
            <a:srgbClr val="97DCFF"/>
          </a:solidFill>
          <a:ln>
            <a:solidFill>
              <a:srgbClr val="97D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-723" y="1322443"/>
            <a:ext cx="352047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b="1" dirty="0">
                <a:latin typeface="游ゴシック" panose="020B0400000000000000" pitchFamily="50" charset="-128"/>
              </a:rPr>
              <a:t>～現地事前相談会～</a:t>
            </a:r>
            <a:endParaRPr kumimoji="1" lang="ja-JP" altLang="en-US" b="1" dirty="0">
              <a:latin typeface="游ゴシック" panose="020B04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76651" y="3007169"/>
            <a:ext cx="2493625" cy="2121936"/>
          </a:xfrm>
          <a:prstGeom prst="rect">
            <a:avLst/>
          </a:prstGeom>
          <a:solidFill>
            <a:srgbClr val="97D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0393" y="5417256"/>
            <a:ext cx="6717215" cy="233929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0" y="7868523"/>
            <a:ext cx="6858000" cy="2037477"/>
          </a:xfrm>
          <a:prstGeom prst="rect">
            <a:avLst/>
          </a:prstGeom>
          <a:solidFill>
            <a:srgbClr val="97D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225447"/>
            <a:ext cx="6858000" cy="1062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1946" y="330999"/>
            <a:ext cx="6023053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</a:rPr>
              <a:t>ＤＩＹでスマート農業機器の導入を</a:t>
            </a:r>
            <a:endParaRPr lang="en-US" altLang="ja-JP" sz="28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游ゴシック" panose="020B0400000000000000" pitchFamily="50" charset="-128"/>
            </a:endParaRPr>
          </a:p>
          <a:p>
            <a:pPr algn="ctr">
              <a:lnSpc>
                <a:spcPts val="3200"/>
              </a:lnSpc>
            </a:pPr>
            <a:r>
              <a:rPr lang="ja-JP" altLang="en-US" sz="2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</a:rPr>
              <a:t>検討されている農業者のみなさま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游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6761" y="1757696"/>
            <a:ext cx="664943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200" b="1" dirty="0">
                <a:latin typeface="游ゴシック" panose="020B0400000000000000" pitchFamily="50" charset="-128"/>
              </a:rPr>
              <a:t>補助事業の実施にあたり、専門の技術者が</a:t>
            </a:r>
            <a:endParaRPr lang="en-US" altLang="ja-JP" sz="2200" b="1" dirty="0">
              <a:latin typeface="游ゴシック" panose="020B04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200" b="1" dirty="0">
                <a:latin typeface="游ゴシック" panose="020B0400000000000000" pitchFamily="50" charset="-128"/>
              </a:rPr>
              <a:t>あなたのほ場に訪問し、アドバイスを行います！</a:t>
            </a:r>
            <a:endParaRPr kumimoji="1" lang="ja-JP" altLang="en-US" sz="2200" b="1" dirty="0">
              <a:latin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6719" y="8685482"/>
            <a:ext cx="637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右記ＱＲコードからお申し込みください。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事業に関するお問い合わせは最寄りの農と緑の総合事務所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またはこちらまで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游ゴシック" panose="020B0400000000000000" pitchFamily="50" charset="-128"/>
              </a:rPr>
              <a:t>大阪府 環境農林水産部 農政室推進課 地産地消推進グループ</a:t>
            </a:r>
            <a:endParaRPr kumimoji="1" lang="en-US" altLang="ja-JP" sz="1400" b="1" dirty="0">
              <a:latin typeface="游ゴシック" panose="020B0400000000000000" pitchFamily="50" charset="-128"/>
            </a:endParaRPr>
          </a:p>
          <a:p>
            <a:r>
              <a:rPr kumimoji="1" lang="en-US" altLang="ja-JP" sz="1400" b="1" dirty="0">
                <a:latin typeface="游ゴシック" panose="020B0400000000000000" pitchFamily="50" charset="-128"/>
              </a:rPr>
              <a:t>TEL</a:t>
            </a:r>
            <a:r>
              <a:rPr kumimoji="1" lang="ja-JP" altLang="en-US" sz="1400" b="1" dirty="0">
                <a:latin typeface="游ゴシック" panose="020B0400000000000000" pitchFamily="50" charset="-128"/>
              </a:rPr>
              <a:t> </a:t>
            </a:r>
            <a:r>
              <a:rPr kumimoji="1" lang="en-US" altLang="ja-JP" sz="1400" b="1" dirty="0">
                <a:latin typeface="游ゴシック" panose="020B0400000000000000" pitchFamily="50" charset="-128"/>
              </a:rPr>
              <a:t>06-6210-9595</a:t>
            </a:r>
            <a:endParaRPr kumimoji="1" lang="ja-JP" altLang="en-US" sz="1400" b="1" dirty="0">
              <a:latin typeface="游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0003" y="7325667"/>
            <a:ext cx="1729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阪本英俊氏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100" b="1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FabLab</a:t>
            </a:r>
            <a:r>
              <a:rPr kumimoji="1" lang="en-US" altLang="ja-JP" sz="11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en-US" altLang="ja-JP" sz="1100" b="1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Kitakagaya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56385" y="7325667"/>
            <a:ext cx="1729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西嶋大作氏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松虫通り電脳工作室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56576" y="7325667"/>
            <a:ext cx="2614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寺久保寿光氏</a:t>
            </a:r>
            <a:endParaRPr kumimoji="1" lang="en-US" altLang="ja-JP" sz="1100" b="1" dirty="0">
              <a:solidFill>
                <a:srgbClr val="002060"/>
              </a:solidFill>
              <a:latin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rgbClr val="002060"/>
                </a:solidFill>
                <a:latin typeface="游ゴシック" panose="020B0400000000000000" pitchFamily="50" charset="-128"/>
              </a:rPr>
              <a:t>（株）ﾌﾞﾘｯｼﾞ・ｿﾘｭｰｼｮﾝ</a:t>
            </a:r>
            <a:endParaRPr kumimoji="1" lang="ja-JP" altLang="en-US" sz="11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6761" y="5647330"/>
            <a:ext cx="22838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回路基板設計、プログラム開発</a:t>
            </a:r>
            <a:endParaRPr kumimoji="1" lang="en-US" altLang="ja-JP" sz="1050" b="1" dirty="0">
              <a:solidFill>
                <a:srgbClr val="002060"/>
              </a:solidFill>
            </a:endParaRP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ものづくり支援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77133" y="5637639"/>
            <a:ext cx="2267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マイコンを使ったシステム</a:t>
            </a:r>
            <a:endParaRPr kumimoji="1" lang="en-US" altLang="ja-JP" sz="1050" b="1" dirty="0">
              <a:solidFill>
                <a:srgbClr val="002060"/>
              </a:solidFill>
            </a:endParaRP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開発、プログラミング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16347" y="5634778"/>
            <a:ext cx="22607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ロボットシステム設計・製作</a:t>
            </a:r>
          </a:p>
          <a:p>
            <a:r>
              <a:rPr kumimoji="1" lang="ja-JP" altLang="en-US" sz="1050" b="1" dirty="0">
                <a:solidFill>
                  <a:srgbClr val="002060"/>
                </a:solidFill>
              </a:rPr>
              <a:t>工場の</a:t>
            </a:r>
            <a:r>
              <a:rPr kumimoji="1" lang="en-US" altLang="ja-JP" sz="1050" b="1" dirty="0">
                <a:solidFill>
                  <a:srgbClr val="002060"/>
                </a:solidFill>
              </a:rPr>
              <a:t>IOT</a:t>
            </a:r>
            <a:r>
              <a:rPr kumimoji="1" lang="ja-JP" altLang="en-US" sz="1050" b="1" dirty="0">
                <a:solidFill>
                  <a:srgbClr val="002060"/>
                </a:solidFill>
              </a:rPr>
              <a:t>化　設計・製作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4509" y="2490638"/>
            <a:ext cx="601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>
                <a:latin typeface="游ゴシック" panose="020B0400000000000000" pitchFamily="50" charset="-128"/>
              </a:rPr>
              <a:t>今回のアドバイザー派遣は補助事業の採択の要件ではありません。</a:t>
            </a:r>
            <a:endParaRPr lang="en-US" altLang="ja-JP" sz="1200" b="1" dirty="0">
              <a:latin typeface="游ゴシック" panose="020B0400000000000000" pitchFamily="50" charset="-128"/>
            </a:endParaRPr>
          </a:p>
          <a:p>
            <a:r>
              <a:rPr lang="en-US" altLang="ja-JP" sz="1200" b="1" dirty="0"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>
                <a:latin typeface="游ゴシック" panose="020B0400000000000000" pitchFamily="50" charset="-128"/>
              </a:rPr>
              <a:t>派遣を受けなくても事業の応募は可能で、派遣のみ利用いただくことも可能です。</a:t>
            </a:r>
            <a:endParaRPr kumimoji="1" lang="ja-JP" altLang="en-US" sz="1200" b="1" dirty="0">
              <a:latin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0828" y="8018652"/>
            <a:ext cx="63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</a:rPr>
              <a:t>申込期間　７月８日（月）から８月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16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日（金）まで</a:t>
            </a:r>
            <a:endParaRPr kumimoji="1" lang="en-US" altLang="ja-JP" b="1" dirty="0">
              <a:latin typeface="游ゴシック" panose="020B0400000000000000" pitchFamily="50" charset="-128"/>
            </a:endParaRPr>
          </a:p>
          <a:p>
            <a:r>
              <a:rPr kumimoji="1" lang="ja-JP" altLang="en-US" b="1" dirty="0">
                <a:latin typeface="游ゴシック" panose="020B0400000000000000" pitchFamily="50" charset="-128"/>
              </a:rPr>
              <a:t>実施期間　７月８日（月）から８月</a:t>
            </a:r>
            <a:r>
              <a:rPr kumimoji="1" lang="en-US" altLang="ja-JP" b="1" dirty="0">
                <a:latin typeface="游ゴシック" panose="020B0400000000000000" pitchFamily="50" charset="-128"/>
              </a:rPr>
              <a:t>23</a:t>
            </a:r>
            <a:r>
              <a:rPr kumimoji="1" lang="ja-JP" altLang="en-US" b="1" dirty="0">
                <a:latin typeface="游ゴシック" panose="020B0400000000000000" pitchFamily="50" charset="-128"/>
              </a:rPr>
              <a:t>日（金）まで</a:t>
            </a:r>
            <a:endParaRPr kumimoji="1" lang="en-US" altLang="ja-JP" b="1" dirty="0">
              <a:latin typeface="游ゴシック" panose="020B04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D78B1F-4BFE-411D-AD75-DE187FCE7998}"/>
              </a:ext>
            </a:extLst>
          </p:cNvPr>
          <p:cNvSpPr txBox="1"/>
          <p:nvPr/>
        </p:nvSpPr>
        <p:spPr>
          <a:xfrm>
            <a:off x="1369510" y="0"/>
            <a:ext cx="5618896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大阪府・ＪＡグループ大阪共同事業「令和６年度経営強化チャレンジプロジェクト事業」</a:t>
            </a:r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92" b="93878" l="5584" r="96447">
                        <a14:foregroundMark x1="67513" y1="41327" x2="67513" y2="41327"/>
                        <a14:foregroundMark x1="19797" y1="37245" x2="19797" y2="37245"/>
                        <a14:foregroundMark x1="21827" y1="14796" x2="21827" y2="14796"/>
                        <a14:foregroundMark x1="18274" y1="27551" x2="18274" y2="27551"/>
                        <a14:foregroundMark x1="71574" y1="23980" x2="78680" y2="30102"/>
                        <a14:foregroundMark x1="75635" y1="51020" x2="75635" y2="51020"/>
                        <a14:foregroundMark x1="70051" y1="83673" x2="70051" y2="83673"/>
                        <a14:foregroundMark x1="96954" y1="59694" x2="96954" y2="59694"/>
                        <a14:foregroundMark x1="85787" y1="26020" x2="85787" y2="26020"/>
                        <a14:foregroundMark x1="5584" y1="60714" x2="5584" y2="60714"/>
                        <a14:foregroundMark x1="60406" y1="4592" x2="60406" y2="4592"/>
                        <a14:foregroundMark x1="88325" y1="76531" x2="88325" y2="76531"/>
                        <a14:foregroundMark x1="45178" y1="75000" x2="45178" y2="75000"/>
                        <a14:foregroundMark x1="37563" y1="62755" x2="37563" y2="62755"/>
                        <a14:foregroundMark x1="50254" y1="73469" x2="50254" y2="73469"/>
                        <a14:foregroundMark x1="57868" y1="70918" x2="57868" y2="70918"/>
                        <a14:foregroundMark x1="58883" y1="83673" x2="58883" y2="83673"/>
                        <a14:foregroundMark x1="61929" y1="93878" x2="61929" y2="93878"/>
                        <a14:foregroundMark x1="70051" y1="14286" x2="70051" y2="14286"/>
                        <a14:foregroundMark x1="65990" y1="25510" x2="65990" y2="25510"/>
                        <a14:foregroundMark x1="54315" y1="48469" x2="54315" y2="48469"/>
                        <a14:foregroundMark x1="54315" y1="41327" x2="54315" y2="41327"/>
                        <a14:foregroundMark x1="60406" y1="33163" x2="60406" y2="33163"/>
                        <a14:foregroundMark x1="63452" y1="31122" x2="63452" y2="31122"/>
                        <a14:foregroundMark x1="67513" y1="34694" x2="67513" y2="34694"/>
                        <a14:foregroundMark x1="80203" y1="21429" x2="80203" y2="21429"/>
                        <a14:foregroundMark x1="78173" y1="18367" x2="78173" y2="18367"/>
                        <a14:foregroundMark x1="92893" y1="34694" x2="92893" y2="34694"/>
                        <a14:foregroundMark x1="92386" y1="67857" x2="92386" y2="67857"/>
                        <a14:foregroundMark x1="82741" y1="82143" x2="82741" y2="82143"/>
                        <a14:foregroundMark x1="74619" y1="87755" x2="74619" y2="877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302" y="6075125"/>
            <a:ext cx="1258736" cy="125054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807875" y="6098124"/>
            <a:ext cx="1247794" cy="1207297"/>
          </a:xfrm>
          <a:prstGeom prst="ellipse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7488" y="6045299"/>
            <a:ext cx="1288684" cy="1280371"/>
          </a:xfrm>
          <a:prstGeom prst="ellipse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140029" y="5257031"/>
            <a:ext cx="2676899" cy="296140"/>
          </a:xfrm>
          <a:prstGeom prst="roundRect">
            <a:avLst/>
          </a:prstGeom>
          <a:solidFill>
            <a:srgbClr val="97D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現地事前相談会アドバイザー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133941" y="3009225"/>
            <a:ext cx="1555200" cy="781048"/>
          </a:xfrm>
          <a:prstGeom prst="roundRect">
            <a:avLst/>
          </a:prstGeom>
          <a:solidFill>
            <a:srgbClr val="97D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1727388" y="3185632"/>
            <a:ext cx="346776" cy="380319"/>
          </a:xfrm>
          <a:prstGeom prst="rightArrow">
            <a:avLst/>
          </a:prstGeom>
          <a:solidFill>
            <a:srgbClr val="97D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69287" y="3286601"/>
            <a:ext cx="6060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YES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2101616" y="3007169"/>
            <a:ext cx="1556799" cy="781048"/>
          </a:xfrm>
          <a:prstGeom prst="roundRect">
            <a:avLst/>
          </a:prstGeom>
          <a:solidFill>
            <a:srgbClr val="97D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solidFill>
                <a:srgbClr val="FF6600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5400000">
            <a:off x="735964" y="3833401"/>
            <a:ext cx="346776" cy="458072"/>
          </a:xfrm>
          <a:prstGeom prst="rightArrow">
            <a:avLst/>
          </a:prstGeom>
          <a:solidFill>
            <a:srgbClr val="97D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4854" y="3947558"/>
            <a:ext cx="6060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NO</a:t>
            </a:r>
            <a:endPara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826" y="3138939"/>
            <a:ext cx="510250" cy="696042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167" y="3134548"/>
            <a:ext cx="514108" cy="693046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965" y="3096997"/>
            <a:ext cx="652032" cy="761858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4390191" y="3971239"/>
            <a:ext cx="23512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/>
              <a:t>アドバイザーの指導を受けながら</a:t>
            </a:r>
            <a:endParaRPr kumimoji="1" lang="en-US" altLang="ja-JP" sz="1050" b="1" dirty="0"/>
          </a:p>
          <a:p>
            <a:pPr algn="ctr"/>
            <a:r>
              <a:rPr kumimoji="1" lang="ja-JP" altLang="en-US" sz="1050" b="1" dirty="0"/>
              <a:t>スマート農業機器を共同で制作</a:t>
            </a: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726" y="3141254"/>
            <a:ext cx="514108" cy="693046"/>
          </a:xfrm>
          <a:prstGeom prst="rect">
            <a:avLst/>
          </a:prstGeom>
        </p:spPr>
      </p:pic>
      <p:sp>
        <p:nvSpPr>
          <p:cNvPr id="64" name="右矢印 63"/>
          <p:cNvSpPr/>
          <p:nvPr/>
        </p:nvSpPr>
        <p:spPr>
          <a:xfrm>
            <a:off x="3708333" y="3173902"/>
            <a:ext cx="517632" cy="417761"/>
          </a:xfrm>
          <a:prstGeom prst="rightArrow">
            <a:avLst/>
          </a:prstGeom>
          <a:solidFill>
            <a:srgbClr val="97D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629074" y="3276290"/>
            <a:ext cx="8103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事業実施</a:t>
            </a: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BF405811-75E8-4BC8-9289-B4886460848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2000" b="90333" l="22667" r="68000">
                        <a14:foregroundMark x1="43667" y1="39333" x2="43667" y2="39333"/>
                        <a14:foregroundMark x1="51333" y1="69000" x2="51333" y2="69000"/>
                        <a14:foregroundMark x1="59667" y1="12000" x2="59667" y2="12000"/>
                        <a14:foregroundMark x1="22667" y1="60333" x2="22667" y2="60333"/>
                        <a14:foregroundMark x1="60667" y1="90333" x2="60667" y2="90333"/>
                      </a14:backgroundRemoval>
                    </a14:imgEffect>
                  </a14:imgLayer>
                </a14:imgProps>
              </a:ext>
            </a:extLst>
          </a:blip>
          <a:srcRect l="29355" t="12554" r="27445" b="10703"/>
          <a:stretch/>
        </p:blipFill>
        <p:spPr>
          <a:xfrm>
            <a:off x="6221271" y="4506166"/>
            <a:ext cx="349225" cy="52985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0" y="4400397"/>
            <a:ext cx="813236" cy="60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D0D2BD72-7D90-48C9-85DB-AAE47C015F4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3997" r="9263"/>
          <a:stretch/>
        </p:blipFill>
        <p:spPr>
          <a:xfrm>
            <a:off x="5270982" y="4482421"/>
            <a:ext cx="789944" cy="520194"/>
          </a:xfrm>
          <a:prstGeom prst="rect">
            <a:avLst/>
          </a:prstGeom>
        </p:spPr>
      </p:pic>
      <p:sp>
        <p:nvSpPr>
          <p:cNvPr id="75" name="角丸四角形 74"/>
          <p:cNvSpPr/>
          <p:nvPr/>
        </p:nvSpPr>
        <p:spPr>
          <a:xfrm>
            <a:off x="132080" y="4336657"/>
            <a:ext cx="3578859" cy="781048"/>
          </a:xfrm>
          <a:prstGeom prst="roundRect">
            <a:avLst/>
          </a:prstGeom>
          <a:solidFill>
            <a:srgbClr val="97DC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b="1" dirty="0">
              <a:solidFill>
                <a:srgbClr val="FF66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9435" y="3123909"/>
            <a:ext cx="15391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アドバイザーと相談し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導入する技術や機器が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固まっていますか？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14788" y="3209195"/>
            <a:ext cx="16833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府内農業者３名以上で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事業申請してください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435" y="4388133"/>
            <a:ext cx="3554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○現地事前相談会にて機器製作についてのアドバイスが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　受けられます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○右下のＱＲコードから、アドバイザー派遣の手続きを</a:t>
            </a:r>
            <a:endParaRPr kumimoji="1" lang="en-US" altLang="ja-JP" sz="1050" b="1" dirty="0"/>
          </a:p>
          <a:p>
            <a:r>
              <a:rPr kumimoji="1" lang="ja-JP" altLang="en-US" sz="1050" b="1" dirty="0"/>
              <a:t>　確認してください</a:t>
            </a:r>
          </a:p>
          <a:p>
            <a:endParaRPr kumimoji="1" lang="ja-JP" altLang="en-US" dirty="0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29" y="8705071"/>
            <a:ext cx="1074493" cy="1074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635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2022-06-17T02:51:08Z</dcterms:created>
  <dcterms:modified xsi:type="dcterms:W3CDTF">2024-07-01T01:26:42Z</dcterms:modified>
</cp:coreProperties>
</file>