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89" r:id="rId2"/>
    <p:sldId id="390" r:id="rId3"/>
    <p:sldId id="391" r:id="rId4"/>
    <p:sldId id="403" r:id="rId5"/>
    <p:sldId id="291" r:id="rId6"/>
    <p:sldId id="392" r:id="rId7"/>
    <p:sldId id="393" r:id="rId8"/>
    <p:sldId id="394" r:id="rId9"/>
    <p:sldId id="395" r:id="rId10"/>
    <p:sldId id="396" r:id="rId11"/>
    <p:sldId id="401" r:id="rId12"/>
    <p:sldId id="399" r:id="rId13"/>
    <p:sldId id="400" r:id="rId14"/>
    <p:sldId id="398" r:id="rId15"/>
    <p:sldId id="404" r:id="rId16"/>
    <p:sldId id="294" r:id="rId17"/>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阪府" initials="大阪府" lastIdx="1" clrIdx="0">
    <p:extLst>
      <p:ext uri="{19B8F6BF-5375-455C-9EA6-DF929625EA0E}">
        <p15:presenceInfo xmlns:p15="http://schemas.microsoft.com/office/powerpoint/2012/main" userId="大阪府"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660"/>
  </p:normalViewPr>
  <p:slideViewPr>
    <p:cSldViewPr snapToGrid="0">
      <p:cViewPr>
        <p:scale>
          <a:sx n="70" d="100"/>
          <a:sy n="70" d="100"/>
        </p:scale>
        <p:origin x="1200" y="84"/>
      </p:cViewPr>
      <p:guideLst>
        <p:guide orient="horz" pos="2160"/>
        <p:guide pos="284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49575" cy="498475"/>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4"/>
            <a:ext cx="2949575" cy="498475"/>
          </a:xfrm>
          <a:prstGeom prst="rect">
            <a:avLst/>
          </a:prstGeom>
        </p:spPr>
        <p:txBody>
          <a:bodyPr vert="horz" lIns="91410" tIns="45707" rIns="91410" bIns="45707" rtlCol="0"/>
          <a:lstStyle>
            <a:lvl1pPr algn="r">
              <a:defRPr sz="1200"/>
            </a:lvl1pPr>
          </a:lstStyle>
          <a:p>
            <a:fld id="{73B08C3F-8089-4887-8174-069A576DB345}" type="datetimeFigureOut">
              <a:rPr kumimoji="1" lang="ja-JP" altLang="en-US" smtClean="0"/>
              <a:t>2023/2/17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9" y="4783141"/>
            <a:ext cx="5445125" cy="3913187"/>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4"/>
            <a:ext cx="2949575" cy="498475"/>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10" tIns="45707" rIns="91410" bIns="45707" rtlCol="0" anchor="b"/>
          <a:lstStyle>
            <a:lvl1pPr algn="r">
              <a:defRPr sz="1200"/>
            </a:lvl1pPr>
          </a:lstStyle>
          <a:p>
            <a:fld id="{2A705579-0A44-4AE8-808C-45A2AF370E19}" type="slidenum">
              <a:rPr kumimoji="1" lang="ja-JP" altLang="en-US" smtClean="0"/>
              <a:t>‹#›</a:t>
            </a:fld>
            <a:endParaRPr kumimoji="1" lang="ja-JP" altLang="en-US"/>
          </a:p>
        </p:txBody>
      </p:sp>
    </p:spTree>
    <p:extLst>
      <p:ext uri="{BB962C8B-B14F-4D97-AF65-F5344CB8AC3E}">
        <p14:creationId xmlns:p14="http://schemas.microsoft.com/office/powerpoint/2010/main" val="30151601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25B2D6-62A6-E54E-B859-33D16273652F}" type="slidenum">
              <a:rPr lang="en-US" altLang="ja-JP" smtClean="0"/>
              <a:t>2</a:t>
            </a:fld>
            <a:endParaRPr kumimoji="1" lang="ja-JP" altLang="en-US"/>
          </a:p>
        </p:txBody>
      </p:sp>
    </p:spTree>
    <p:extLst>
      <p:ext uri="{BB962C8B-B14F-4D97-AF65-F5344CB8AC3E}">
        <p14:creationId xmlns:p14="http://schemas.microsoft.com/office/powerpoint/2010/main" val="235952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13</a:t>
            </a:fld>
            <a:endParaRPr kumimoji="1" lang="ja-JP" altLang="en-US"/>
          </a:p>
        </p:txBody>
      </p:sp>
    </p:spTree>
    <p:extLst>
      <p:ext uri="{BB962C8B-B14F-4D97-AF65-F5344CB8AC3E}">
        <p14:creationId xmlns:p14="http://schemas.microsoft.com/office/powerpoint/2010/main" val="3937197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14</a:t>
            </a:fld>
            <a:endParaRPr kumimoji="1" lang="ja-JP" altLang="en-US"/>
          </a:p>
        </p:txBody>
      </p:sp>
    </p:spTree>
    <p:extLst>
      <p:ext uri="{BB962C8B-B14F-4D97-AF65-F5344CB8AC3E}">
        <p14:creationId xmlns:p14="http://schemas.microsoft.com/office/powerpoint/2010/main" val="1056627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15</a:t>
            </a:fld>
            <a:endParaRPr kumimoji="1" lang="ja-JP" altLang="en-US"/>
          </a:p>
        </p:txBody>
      </p:sp>
    </p:spTree>
    <p:extLst>
      <p:ext uri="{BB962C8B-B14F-4D97-AF65-F5344CB8AC3E}">
        <p14:creationId xmlns:p14="http://schemas.microsoft.com/office/powerpoint/2010/main" val="212235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925B2D6-62A6-E54E-B859-33D16273652F}" type="slidenum">
              <a:t>3</a:t>
            </a:fld>
            <a:endParaRPr kumimoji="1" lang="ja-JP" altLang="en-US"/>
          </a:p>
        </p:txBody>
      </p:sp>
    </p:spTree>
    <p:extLst>
      <p:ext uri="{BB962C8B-B14F-4D97-AF65-F5344CB8AC3E}">
        <p14:creationId xmlns:p14="http://schemas.microsoft.com/office/powerpoint/2010/main" val="15527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6</a:t>
            </a:fld>
            <a:endParaRPr kumimoji="1" lang="ja-JP" altLang="en-US"/>
          </a:p>
        </p:txBody>
      </p:sp>
    </p:spTree>
    <p:extLst>
      <p:ext uri="{BB962C8B-B14F-4D97-AF65-F5344CB8AC3E}">
        <p14:creationId xmlns:p14="http://schemas.microsoft.com/office/powerpoint/2010/main" val="294336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7</a:t>
            </a:fld>
            <a:endParaRPr kumimoji="1" lang="ja-JP" altLang="en-US"/>
          </a:p>
        </p:txBody>
      </p:sp>
    </p:spTree>
    <p:extLst>
      <p:ext uri="{BB962C8B-B14F-4D97-AF65-F5344CB8AC3E}">
        <p14:creationId xmlns:p14="http://schemas.microsoft.com/office/powerpoint/2010/main" val="3211371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8</a:t>
            </a:fld>
            <a:endParaRPr kumimoji="1" lang="ja-JP" altLang="en-US"/>
          </a:p>
        </p:txBody>
      </p:sp>
    </p:spTree>
    <p:extLst>
      <p:ext uri="{BB962C8B-B14F-4D97-AF65-F5344CB8AC3E}">
        <p14:creationId xmlns:p14="http://schemas.microsoft.com/office/powerpoint/2010/main" val="3740451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9</a:t>
            </a:fld>
            <a:endParaRPr kumimoji="1" lang="ja-JP" altLang="en-US"/>
          </a:p>
        </p:txBody>
      </p:sp>
    </p:spTree>
    <p:extLst>
      <p:ext uri="{BB962C8B-B14F-4D97-AF65-F5344CB8AC3E}">
        <p14:creationId xmlns:p14="http://schemas.microsoft.com/office/powerpoint/2010/main" val="520345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10</a:t>
            </a:fld>
            <a:endParaRPr kumimoji="1" lang="ja-JP" altLang="en-US"/>
          </a:p>
        </p:txBody>
      </p:sp>
    </p:spTree>
    <p:extLst>
      <p:ext uri="{BB962C8B-B14F-4D97-AF65-F5344CB8AC3E}">
        <p14:creationId xmlns:p14="http://schemas.microsoft.com/office/powerpoint/2010/main" val="2742481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11</a:t>
            </a:fld>
            <a:endParaRPr kumimoji="1" lang="ja-JP" altLang="en-US"/>
          </a:p>
        </p:txBody>
      </p:sp>
    </p:spTree>
    <p:extLst>
      <p:ext uri="{BB962C8B-B14F-4D97-AF65-F5344CB8AC3E}">
        <p14:creationId xmlns:p14="http://schemas.microsoft.com/office/powerpoint/2010/main" val="215745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4E6526-D31A-4DA7-91DF-EEDB048C4447}" type="slidenum">
              <a:rPr kumimoji="1" lang="ja-JP" altLang="en-US" smtClean="0"/>
              <a:t>12</a:t>
            </a:fld>
            <a:endParaRPr kumimoji="1" lang="ja-JP" altLang="en-US"/>
          </a:p>
        </p:txBody>
      </p:sp>
    </p:spTree>
    <p:extLst>
      <p:ext uri="{BB962C8B-B14F-4D97-AF65-F5344CB8AC3E}">
        <p14:creationId xmlns:p14="http://schemas.microsoft.com/office/powerpoint/2010/main" val="3479485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30B18BD-7047-4AFF-9304-F63F9A5B17A4}" type="datetime1">
              <a:rPr kumimoji="1" lang="ja-JP" altLang="en-US" smtClean="0"/>
              <a:t>2023/2/17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996113" y="6375402"/>
            <a:ext cx="2228850" cy="365125"/>
          </a:xfrm>
        </p:spPr>
        <p:txBody>
          <a:bodyPr/>
          <a:lstStyle/>
          <a:p>
            <a:fld id="{21461F1A-1205-4851-90BB-2426AD762957}" type="slidenum">
              <a:rPr kumimoji="1" lang="ja-JP" altLang="en-US" smtClean="0"/>
              <a:t>‹#›</a:t>
            </a:fld>
            <a:endParaRPr kumimoji="1" lang="ja-JP" altLang="en-US" dirty="0"/>
          </a:p>
        </p:txBody>
      </p:sp>
    </p:spTree>
    <p:extLst>
      <p:ext uri="{BB962C8B-B14F-4D97-AF65-F5344CB8AC3E}">
        <p14:creationId xmlns:p14="http://schemas.microsoft.com/office/powerpoint/2010/main" val="360436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FBC59EA-F7A4-49A9-9AFD-CEE2E8754FB4}" type="datetime1">
              <a:rPr kumimoji="1" lang="ja-JP" altLang="en-US" smtClean="0"/>
              <a:t>2023/2/17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31790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8533A5-B4AF-4E31-B8A2-D1FFDE7F9C58}" type="datetime1">
              <a:rPr kumimoji="1" lang="ja-JP" altLang="en-US" smtClean="0"/>
              <a:t>2023/2/17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4067424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18FC72C-DAE4-42B4-8E01-A298444117AB}" type="datetime1">
              <a:rPr lang="ja-JP" altLang="en-US" smtClean="0"/>
              <a:t>2023/2/17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2998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683805-7514-412C-B4CE-17FF57985C78}" type="datetime1">
              <a:rPr kumimoji="1" lang="ja-JP" altLang="en-US" smtClean="0"/>
              <a:t>2023/2/17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411100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58805A4-B3D5-41A5-A875-A19E462CE94F}" type="datetime1">
              <a:rPr kumimoji="1" lang="ja-JP" altLang="en-US" smtClean="0"/>
              <a:t>2023/2/17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175271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CE77DD3-B7C8-4F04-AED2-79A0271731CE}" type="datetime1">
              <a:rPr kumimoji="1" lang="ja-JP" altLang="en-US" smtClean="0"/>
              <a:t>2023/2/17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141966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46B3A0-59AA-48B0-B36B-6B48856F5F09}" type="datetime1">
              <a:rPr kumimoji="1" lang="ja-JP" altLang="en-US" smtClean="0"/>
              <a:t>2023/2/17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33491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286C63A-9B76-42C2-830A-7D93281F4534}" type="datetime1">
              <a:rPr kumimoji="1" lang="ja-JP" altLang="en-US" smtClean="0"/>
              <a:t>2023/2/17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325596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C8DC1-4AA5-481F-B769-748C799CED33}" type="datetime1">
              <a:rPr kumimoji="1" lang="ja-JP" altLang="en-US" smtClean="0"/>
              <a:t>2023/2/17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312540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798D6A-5052-48EA-AE39-A85017F741B9}" type="datetime1">
              <a:rPr kumimoji="1" lang="ja-JP" altLang="en-US" smtClean="0"/>
              <a:t>2023/2/17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675764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FF1EDD-5CDB-4FD0-9BE8-573D2F531941}" type="datetime1">
              <a:rPr kumimoji="1" lang="ja-JP" altLang="en-US" smtClean="0"/>
              <a:t>2023/2/17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61526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CB3D1-BBA0-407C-AE90-BD08B75EA477}" type="datetime1">
              <a:rPr kumimoji="1" lang="ja-JP" altLang="en-US" smtClean="0"/>
              <a:t>2023/2/17</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39038" y="652780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461F1A-1205-4851-90BB-2426AD762957}" type="slidenum">
              <a:rPr kumimoji="1" lang="ja-JP" altLang="en-US" smtClean="0"/>
              <a:t>‹#›</a:t>
            </a:fld>
            <a:endParaRPr kumimoji="1" lang="ja-JP" altLang="en-US"/>
          </a:p>
        </p:txBody>
      </p:sp>
    </p:spTree>
    <p:extLst>
      <p:ext uri="{BB962C8B-B14F-4D97-AF65-F5344CB8AC3E}">
        <p14:creationId xmlns:p14="http://schemas.microsoft.com/office/powerpoint/2010/main" val="650514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24.emf"/><Relationship Id="rId7"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17.emf"/><Relationship Id="rId10" Type="http://schemas.openxmlformats.org/officeDocument/2006/relationships/image" Target="../media/image62.png"/><Relationship Id="rId4" Type="http://schemas.openxmlformats.org/officeDocument/2006/relationships/image" Target="../media/image22.emf"/><Relationship Id="rId9" Type="http://schemas.openxmlformats.org/officeDocument/2006/relationships/image" Target="../media/image61.jpeg"/></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63.jpeg"/><Relationship Id="rId7"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65.jpeg"/><Relationship Id="rId10" Type="http://schemas.openxmlformats.org/officeDocument/2006/relationships/image" Target="../media/image66.png"/><Relationship Id="rId4" Type="http://schemas.openxmlformats.org/officeDocument/2006/relationships/image" Target="../media/image64.png"/><Relationship Id="rId9" Type="http://schemas.openxmlformats.org/officeDocument/2006/relationships/image" Target="../media/image23.emf"/></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6.emf"/><Relationship Id="rId7" Type="http://schemas.openxmlformats.org/officeDocument/2006/relationships/image" Target="../media/image67.png"/><Relationship Id="rId12" Type="http://schemas.openxmlformats.org/officeDocument/2006/relationships/image" Target="../media/image7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69.jpeg"/><Relationship Id="rId5" Type="http://schemas.openxmlformats.org/officeDocument/2006/relationships/image" Target="../media/image17.emf"/><Relationship Id="rId10" Type="http://schemas.openxmlformats.org/officeDocument/2006/relationships/image" Target="../media/image68.png"/><Relationship Id="rId4" Type="http://schemas.openxmlformats.org/officeDocument/2006/relationships/image" Target="../media/image24.emf"/><Relationship Id="rId9" Type="http://schemas.openxmlformats.org/officeDocument/2006/relationships/image" Target="../media/image23.emf"/></Relationships>
</file>

<file path=ppt/slides/_rels/slide1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6.emf"/><Relationship Id="rId7" Type="http://schemas.openxmlformats.org/officeDocument/2006/relationships/image" Target="../media/image71.jpeg"/><Relationship Id="rId12" Type="http://schemas.openxmlformats.org/officeDocument/2006/relationships/image" Target="../media/image7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73.jpeg"/><Relationship Id="rId5" Type="http://schemas.openxmlformats.org/officeDocument/2006/relationships/image" Target="../media/image17.emf"/><Relationship Id="rId10" Type="http://schemas.openxmlformats.org/officeDocument/2006/relationships/image" Target="../media/image72.emf"/><Relationship Id="rId4" Type="http://schemas.openxmlformats.org/officeDocument/2006/relationships/image" Target="../media/image24.emf"/><Relationship Id="rId9" Type="http://schemas.openxmlformats.org/officeDocument/2006/relationships/image" Target="../media/image23.emf"/></Relationships>
</file>

<file path=ppt/slides/_rels/slide14.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5.jpeg"/><Relationship Id="rId7"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7.emf"/><Relationship Id="rId4" Type="http://schemas.openxmlformats.org/officeDocument/2006/relationships/image" Target="../media/image6.emf"/><Relationship Id="rId9" Type="http://schemas.openxmlformats.org/officeDocument/2006/relationships/image" Target="../media/image78.jpeg"/></Relationships>
</file>

<file path=ppt/slides/_rels/slide15.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80.jpeg"/><Relationship Id="rId3" Type="http://schemas.openxmlformats.org/officeDocument/2006/relationships/image" Target="../media/image6.emf"/><Relationship Id="rId7" Type="http://schemas.openxmlformats.org/officeDocument/2006/relationships/image" Target="../media/image9.emf"/><Relationship Id="rId12" Type="http://schemas.openxmlformats.org/officeDocument/2006/relationships/image" Target="../media/image7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emf"/><Relationship Id="rId11" Type="http://schemas.openxmlformats.org/officeDocument/2006/relationships/image" Target="../media/image72.emf"/><Relationship Id="rId5" Type="http://schemas.openxmlformats.org/officeDocument/2006/relationships/image" Target="../media/image24.emf"/><Relationship Id="rId10" Type="http://schemas.openxmlformats.org/officeDocument/2006/relationships/image" Target="../media/image30.emf"/><Relationship Id="rId4" Type="http://schemas.openxmlformats.org/officeDocument/2006/relationships/image" Target="../media/image23.emf"/><Relationship Id="rId9" Type="http://schemas.openxmlformats.org/officeDocument/2006/relationships/image" Target="../media/image13.emf"/><Relationship Id="rId14"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pref.osaka.lg.jp/shogyoshien/modelhukyu/r3moderujireisyu.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17.emf"/><Relationship Id="rId26" Type="http://schemas.openxmlformats.org/officeDocument/2006/relationships/image" Target="../media/image25.emf"/><Relationship Id="rId3" Type="http://schemas.openxmlformats.org/officeDocument/2006/relationships/image" Target="../media/image2.emf"/><Relationship Id="rId21" Type="http://schemas.openxmlformats.org/officeDocument/2006/relationships/image" Target="../media/image20.emf"/><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emf"/><Relationship Id="rId25" Type="http://schemas.openxmlformats.org/officeDocument/2006/relationships/image" Target="../media/image24.emf"/><Relationship Id="rId2" Type="http://schemas.openxmlformats.org/officeDocument/2006/relationships/notesSlide" Target="../notesSlides/notesSlide1.xml"/><Relationship Id="rId16" Type="http://schemas.openxmlformats.org/officeDocument/2006/relationships/image" Target="../media/image15.emf"/><Relationship Id="rId20" Type="http://schemas.openxmlformats.org/officeDocument/2006/relationships/image" Target="../media/image19.emf"/><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emf"/><Relationship Id="rId24" Type="http://schemas.openxmlformats.org/officeDocument/2006/relationships/image" Target="../media/image23.emf"/><Relationship Id="rId5" Type="http://schemas.openxmlformats.org/officeDocument/2006/relationships/image" Target="../media/image4.png"/><Relationship Id="rId15" Type="http://schemas.openxmlformats.org/officeDocument/2006/relationships/image" Target="../media/image14.emf"/><Relationship Id="rId23" Type="http://schemas.openxmlformats.org/officeDocument/2006/relationships/image" Target="../media/image22.emf"/><Relationship Id="rId28" Type="http://schemas.openxmlformats.org/officeDocument/2006/relationships/hyperlink" Target="https://www.pref.osaka.lg.jp/shogyoshien/modelhukyu/r3moderujireisyu.html" TargetMode="External"/><Relationship Id="rId10" Type="http://schemas.openxmlformats.org/officeDocument/2006/relationships/image" Target="../media/image9.emf"/><Relationship Id="rId19" Type="http://schemas.openxmlformats.org/officeDocument/2006/relationships/image" Target="../media/image18.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emf"/><Relationship Id="rId22" Type="http://schemas.openxmlformats.org/officeDocument/2006/relationships/image" Target="../media/image21.emf"/><Relationship Id="rId27" Type="http://schemas.openxmlformats.org/officeDocument/2006/relationships/image" Target="../media/image26.emf"/></Relationships>
</file>

<file path=ppt/slides/_rels/slide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30.emf"/><Relationship Id="rId18" Type="http://schemas.openxmlformats.org/officeDocument/2006/relationships/image" Target="../media/image25.emf"/><Relationship Id="rId3" Type="http://schemas.openxmlformats.org/officeDocument/2006/relationships/image" Target="../media/image28.emf"/><Relationship Id="rId21" Type="http://schemas.openxmlformats.org/officeDocument/2006/relationships/image" Target="../media/image35.emf"/><Relationship Id="rId7" Type="http://schemas.openxmlformats.org/officeDocument/2006/relationships/image" Target="../media/image29.emf"/><Relationship Id="rId12" Type="http://schemas.openxmlformats.org/officeDocument/2006/relationships/image" Target="../media/image14.emf"/><Relationship Id="rId17" Type="http://schemas.openxmlformats.org/officeDocument/2006/relationships/image" Target="../media/image33.emf"/><Relationship Id="rId2" Type="http://schemas.openxmlformats.org/officeDocument/2006/relationships/notesSlide" Target="../notesSlides/notesSlide2.xml"/><Relationship Id="rId16" Type="http://schemas.openxmlformats.org/officeDocument/2006/relationships/image" Target="../media/image9.emf"/><Relationship Id="rId20" Type="http://schemas.openxmlformats.org/officeDocument/2006/relationships/image" Target="../media/image22.emf"/><Relationship Id="rId1" Type="http://schemas.openxmlformats.org/officeDocument/2006/relationships/slideLayout" Target="../slideLayouts/slideLayout12.xml"/><Relationship Id="rId6" Type="http://schemas.openxmlformats.org/officeDocument/2006/relationships/image" Target="../media/image7.emf"/><Relationship Id="rId11" Type="http://schemas.openxmlformats.org/officeDocument/2006/relationships/image" Target="../media/image16.emf"/><Relationship Id="rId24" Type="http://schemas.openxmlformats.org/officeDocument/2006/relationships/image" Target="../media/image24.emf"/><Relationship Id="rId5" Type="http://schemas.openxmlformats.org/officeDocument/2006/relationships/image" Target="../media/image5.emf"/><Relationship Id="rId15" Type="http://schemas.openxmlformats.org/officeDocument/2006/relationships/image" Target="../media/image32.emf"/><Relationship Id="rId23" Type="http://schemas.openxmlformats.org/officeDocument/2006/relationships/image" Target="../media/image23.emf"/><Relationship Id="rId10" Type="http://schemas.openxmlformats.org/officeDocument/2006/relationships/image" Target="../media/image17.emf"/><Relationship Id="rId19" Type="http://schemas.openxmlformats.org/officeDocument/2006/relationships/image" Target="../media/image34.emf"/><Relationship Id="rId4" Type="http://schemas.openxmlformats.org/officeDocument/2006/relationships/image" Target="../media/image6.emf"/><Relationship Id="rId9" Type="http://schemas.openxmlformats.org/officeDocument/2006/relationships/image" Target="../media/image8.emf"/><Relationship Id="rId14" Type="http://schemas.openxmlformats.org/officeDocument/2006/relationships/image" Target="../media/image31.emf"/><Relationship Id="rId22"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8.emf"/><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emf"/><Relationship Id="rId10" Type="http://schemas.openxmlformats.org/officeDocument/2006/relationships/image" Target="../media/image19.emf"/><Relationship Id="rId4" Type="http://schemas.openxmlformats.org/officeDocument/2006/relationships/image" Target="../media/image9.emf"/><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42.jpeg"/><Relationship Id="rId7"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jpeg"/><Relationship Id="rId11" Type="http://schemas.openxmlformats.org/officeDocument/2006/relationships/image" Target="../media/image46.jpeg"/><Relationship Id="rId5" Type="http://schemas.openxmlformats.org/officeDocument/2006/relationships/image" Target="../media/image44.jpeg"/><Relationship Id="rId10" Type="http://schemas.openxmlformats.org/officeDocument/2006/relationships/image" Target="../media/image23.emf"/><Relationship Id="rId4" Type="http://schemas.openxmlformats.org/officeDocument/2006/relationships/image" Target="../media/image43.jpeg"/><Relationship Id="rId9"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2.jpeg"/><Relationship Id="rId4" Type="http://schemas.openxmlformats.org/officeDocument/2006/relationships/image" Target="../media/image48.png"/><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53.jpeg"/><Relationship Id="rId7"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57.png"/><Relationship Id="rId5" Type="http://schemas.openxmlformats.org/officeDocument/2006/relationships/image" Target="../media/image55.jpeg"/><Relationship Id="rId10" Type="http://schemas.openxmlformats.org/officeDocument/2006/relationships/image" Target="../media/image23.emf"/><Relationship Id="rId4" Type="http://schemas.openxmlformats.org/officeDocument/2006/relationships/image" Target="../media/image54.jpeg"/><Relationship Id="rId9"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92608" y="564776"/>
            <a:ext cx="379745" cy="678808"/>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4" name="テキスト ボックス 3"/>
          <p:cNvSpPr txBox="1"/>
          <p:nvPr/>
        </p:nvSpPr>
        <p:spPr>
          <a:xfrm>
            <a:off x="672353" y="594461"/>
            <a:ext cx="1649933" cy="646331"/>
          </a:xfrm>
          <a:prstGeom prst="rect">
            <a:avLst/>
          </a:prstGeom>
          <a:noFill/>
        </p:spPr>
        <p:txBody>
          <a:bodyPr wrap="square" rtlCol="0" anchor="ctr">
            <a:spAutoFit/>
          </a:bodyPr>
          <a:lstStyle/>
          <a:p>
            <a:pPr algn="ctr"/>
            <a:r>
              <a:rPr kumimoji="1" lang="ja-JP" altLang="en-US" sz="3600" dirty="0">
                <a:latin typeface="UD デジタル 教科書体 NK-R" panose="02020400000000000000" pitchFamily="18" charset="-128"/>
                <a:ea typeface="UD デジタル 教科書体 NK-R" panose="02020400000000000000" pitchFamily="18" charset="-128"/>
              </a:rPr>
              <a:t>事例集</a:t>
            </a:r>
          </a:p>
        </p:txBody>
      </p:sp>
      <p:sp>
        <p:nvSpPr>
          <p:cNvPr id="5" name="テキスト ボックス 4"/>
          <p:cNvSpPr txBox="1"/>
          <p:nvPr/>
        </p:nvSpPr>
        <p:spPr>
          <a:xfrm>
            <a:off x="672353" y="2963762"/>
            <a:ext cx="3953435" cy="1569660"/>
          </a:xfrm>
          <a:prstGeom prst="rect">
            <a:avLst/>
          </a:prstGeom>
          <a:noFill/>
        </p:spPr>
        <p:txBody>
          <a:bodyPr wrap="square" rtlCol="0">
            <a:spAutoFit/>
          </a:bodyPr>
          <a:lstStyle/>
          <a:p>
            <a:r>
              <a:rPr kumimoji="1" lang="ja-JP" altLang="en-US" sz="2400" dirty="0" smtClean="0">
                <a:latin typeface="UD デジタル 教科書体 NK-R" panose="02020400000000000000" pitchFamily="18" charset="-128"/>
                <a:ea typeface="UD デジタル 教科書体 NK-R" panose="02020400000000000000" pitchFamily="18" charset="-128"/>
              </a:rPr>
              <a:t>令和４年度</a:t>
            </a:r>
            <a:endParaRPr kumimoji="1" lang="en-US" altLang="ja-JP" sz="2400" dirty="0" smtClean="0">
              <a:latin typeface="UD デジタル 教科書体 NK-R" panose="02020400000000000000" pitchFamily="18" charset="-128"/>
              <a:ea typeface="UD デジタル 教科書体 NK-R" panose="02020400000000000000" pitchFamily="18" charset="-128"/>
            </a:endParaRPr>
          </a:p>
          <a:p>
            <a:r>
              <a:rPr kumimoji="1" lang="ja-JP" altLang="en-US" sz="2400" dirty="0" smtClean="0">
                <a:latin typeface="UD デジタル 教科書体 NK-R" panose="02020400000000000000" pitchFamily="18" charset="-128"/>
                <a:ea typeface="UD デジタル 教科書体 NK-R" panose="02020400000000000000" pitchFamily="18" charset="-128"/>
              </a:rPr>
              <a:t>大阪府</a:t>
            </a:r>
            <a:r>
              <a:rPr kumimoji="1" lang="ja-JP" altLang="en-US" sz="2400" dirty="0">
                <a:latin typeface="UD デジタル 教科書体 NK-R" panose="02020400000000000000" pitchFamily="18" charset="-128"/>
                <a:ea typeface="UD デジタル 教科書体 NK-R" panose="02020400000000000000" pitchFamily="18" charset="-128"/>
              </a:rPr>
              <a:t>商店街等</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smtClean="0">
                <a:latin typeface="UD デジタル 教科書体 NK-R" panose="02020400000000000000" pitchFamily="18" charset="-128"/>
                <a:ea typeface="UD デジタル 教科書体 NK-R" panose="02020400000000000000" pitchFamily="18" charset="-128"/>
              </a:rPr>
              <a:t>モデル</a:t>
            </a:r>
            <a:r>
              <a:rPr kumimoji="1" lang="ja-JP" altLang="en-US" sz="2400" dirty="0">
                <a:latin typeface="UD デジタル 教科書体 NK-R" panose="02020400000000000000" pitchFamily="18" charset="-128"/>
                <a:ea typeface="UD デジタル 教科書体 NK-R" panose="02020400000000000000" pitchFamily="18" charset="-128"/>
              </a:rPr>
              <a:t>創出普及事業</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kumimoji="1" lang="ja-JP" altLang="en-US" sz="2400" dirty="0">
                <a:latin typeface="UD デジタル 教科書体 NK-R" panose="02020400000000000000" pitchFamily="18" charset="-128"/>
                <a:ea typeface="UD デジタル 教科書体 NK-R" panose="02020400000000000000" pitchFamily="18" charset="-128"/>
              </a:rPr>
              <a:t>取組み事例集</a:t>
            </a:r>
          </a:p>
        </p:txBody>
      </p:sp>
      <p:sp>
        <p:nvSpPr>
          <p:cNvPr id="6" name="テキスト ボックス 5"/>
          <p:cNvSpPr txBox="1"/>
          <p:nvPr/>
        </p:nvSpPr>
        <p:spPr>
          <a:xfrm>
            <a:off x="4102101" y="6345936"/>
            <a:ext cx="5499100" cy="253916"/>
          </a:xfrm>
          <a:prstGeom prst="rect">
            <a:avLst/>
          </a:prstGeom>
          <a:noFill/>
        </p:spPr>
        <p:txBody>
          <a:bodyPr wrap="square" rtlCol="0">
            <a:spAutoFit/>
          </a:bodyPr>
          <a:lstStyle/>
          <a:p>
            <a:pPr algn="r"/>
            <a:r>
              <a:rPr kumimoji="1" lang="ja-JP" altLang="en-US" sz="1050" dirty="0" smtClean="0">
                <a:latin typeface="UD デジタル 教科書体 NK-R" panose="02020400000000000000" pitchFamily="18" charset="-128"/>
                <a:ea typeface="UD デジタル 教科書体 NK-R" panose="02020400000000000000" pitchFamily="18" charset="-128"/>
              </a:rPr>
              <a:t>令和５年２月</a:t>
            </a:r>
            <a:r>
              <a:rPr kumimoji="1" lang="ja-JP" altLang="en-US" sz="1050" dirty="0">
                <a:latin typeface="UD デジタル 教科書体 NK-R" panose="02020400000000000000" pitchFamily="18" charset="-128"/>
                <a:ea typeface="UD デジタル 教科書体 NK-R" panose="02020400000000000000" pitchFamily="18" charset="-128"/>
              </a:rPr>
              <a:t>　大阪府商工労働部中小企業支援室商業・サービス産業課</a:t>
            </a:r>
            <a:endParaRPr kumimoji="1"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8" name="正方形/長方形 7"/>
          <p:cNvSpPr/>
          <p:nvPr/>
        </p:nvSpPr>
        <p:spPr>
          <a:xfrm>
            <a:off x="292608" y="6135328"/>
            <a:ext cx="9308592" cy="207815"/>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9" name="テキスト ボックス 8"/>
          <p:cNvSpPr txBox="1"/>
          <p:nvPr/>
        </p:nvSpPr>
        <p:spPr>
          <a:xfrm>
            <a:off x="4901185" y="2132765"/>
            <a:ext cx="4242815" cy="2862322"/>
          </a:xfrm>
          <a:prstGeom prst="rect">
            <a:avLst/>
          </a:prstGeom>
          <a:noFill/>
        </p:spPr>
        <p:txBody>
          <a:bodyPr wrap="square" rtlCol="0">
            <a:spAutoFit/>
          </a:bodyPr>
          <a:lstStyle/>
          <a:p>
            <a:r>
              <a:rPr kumimoji="1" lang="en-US" altLang="ja-JP" sz="6000" dirty="0">
                <a:solidFill>
                  <a:srgbClr val="327EC4"/>
                </a:solidFill>
              </a:rPr>
              <a:t>Shopping District</a:t>
            </a:r>
          </a:p>
          <a:p>
            <a:r>
              <a:rPr kumimoji="1" lang="en-US" altLang="ja-JP" sz="6000" dirty="0">
                <a:solidFill>
                  <a:srgbClr val="327EC4"/>
                </a:solidFill>
              </a:rPr>
              <a:t>Case</a:t>
            </a:r>
            <a:r>
              <a:rPr kumimoji="1" lang="ja-JP" altLang="en-US" sz="6000" dirty="0">
                <a:solidFill>
                  <a:srgbClr val="327EC4"/>
                </a:solidFill>
              </a:rPr>
              <a:t> </a:t>
            </a:r>
            <a:r>
              <a:rPr kumimoji="1" lang="en-US" altLang="ja-JP" sz="6000" dirty="0">
                <a:solidFill>
                  <a:srgbClr val="327EC4"/>
                </a:solidFill>
              </a:rPr>
              <a:t>Studies</a:t>
            </a:r>
          </a:p>
        </p:txBody>
      </p:sp>
      <p:sp>
        <p:nvSpPr>
          <p:cNvPr id="10" name="正方形/長方形 9"/>
          <p:cNvSpPr/>
          <p:nvPr/>
        </p:nvSpPr>
        <p:spPr>
          <a:xfrm>
            <a:off x="2322286" y="564776"/>
            <a:ext cx="7278914" cy="678808"/>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solidFill>
                <a:srgbClr val="98BCE4"/>
              </a:solidFill>
            </a:endParaRPr>
          </a:p>
        </p:txBody>
      </p:sp>
      <p:pic>
        <p:nvPicPr>
          <p:cNvPr id="11" name="Picture 2">
            <a:extLst>
              <a:ext uri="{FF2B5EF4-FFF2-40B4-BE49-F238E27FC236}">
                <a16:creationId xmlns:a16="http://schemas.microsoft.com/office/drawing/2014/main" id="{1813DD7E-5ED7-4C1F-9CA9-B0B7D761B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3" y="1640210"/>
            <a:ext cx="1065409" cy="1044163"/>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5203370" y="6568419"/>
            <a:ext cx="4397830" cy="230832"/>
          </a:xfrm>
          <a:prstGeom prst="rect">
            <a:avLst/>
          </a:prstGeom>
          <a:noFill/>
        </p:spPr>
        <p:txBody>
          <a:bodyPr wrap="square" rtlCol="0">
            <a:spAutoFit/>
          </a:bodyPr>
          <a:lstStyle/>
          <a:p>
            <a:pPr algn="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ja-JP" altLang="en-US" sz="900" dirty="0" smtClean="0">
                <a:latin typeface="UD デジタル 教科書体 NK-R" panose="02020400000000000000" pitchFamily="18" charset="-128"/>
                <a:ea typeface="UD デジタル 教科書体 NK-R" panose="02020400000000000000" pitchFamily="18" charset="-128"/>
              </a:rPr>
              <a:t>本事例集は</a:t>
            </a:r>
            <a:r>
              <a:rPr kumimoji="1" lang="ja-JP" altLang="en-US" sz="900" dirty="0">
                <a:latin typeface="UD デジタル 教科書体 NK-R" panose="02020400000000000000" pitchFamily="18" charset="-128"/>
                <a:ea typeface="UD デジタル 教科書体 NK-R" panose="02020400000000000000" pitchFamily="18" charset="-128"/>
              </a:rPr>
              <a:t>、今後様々な取組み事例を加えながら、バージョンアップしていきます。）</a:t>
            </a:r>
          </a:p>
        </p:txBody>
      </p:sp>
    </p:spTree>
    <p:extLst>
      <p:ext uri="{BB962C8B-B14F-4D97-AF65-F5344CB8AC3E}">
        <p14:creationId xmlns:p14="http://schemas.microsoft.com/office/powerpoint/2010/main" val="73099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2187" y="4158115"/>
            <a:ext cx="7126851" cy="113877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92075" indent="-92075"/>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①</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学生がデザインした「な」のロゴマークを公式</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Instagram</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のアイコンに活用するなどにより、ブランディングにつなげた。３店舗のスタンプを集めて応募するデジタルスタンプラリーでは、商店街の回遊性が高まった。また、ホームページや公式</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の活用により、認知度向上、新規顧客の獲得、リピーターの獲得につながった。さらに、「新しい浮世絵展」では、学生たちの作品の展示はもちろん</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開催</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趣旨に賛同したプロ</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が多数参画した展示会が実現でき、新たな</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客層への</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を行うことができた。</a:t>
            </a: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indent="93663">
              <a:lnSpc>
                <a:spcPts val="600"/>
              </a:lnSpc>
            </a:pP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92075" indent="-92075"/>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②</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多言語対応のホームページ制作により、インバウンド対応の基盤ができた。また、学生たちに</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よる</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Instagram</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活用</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で、若年層に向けた魅力発信ができ、新たな商店街のファン獲得に</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つながった</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p>
        </p:txBody>
      </p:sp>
      <p:graphicFrame>
        <p:nvGraphicFramePr>
          <p:cNvPr id="7" name="表 6"/>
          <p:cNvGraphicFramePr>
            <a:graphicFrameLocks noGrp="1"/>
          </p:cNvGraphicFramePr>
          <p:nvPr>
            <p:extLst>
              <p:ext uri="{D42A27DB-BD31-4B8C-83A1-F6EECF244321}">
                <p14:modId xmlns:p14="http://schemas.microsoft.com/office/powerpoint/2010/main" val="114042798"/>
              </p:ext>
            </p:extLst>
          </p:nvPr>
        </p:nvGraphicFramePr>
        <p:xfrm>
          <a:off x="205402" y="301216"/>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840">
                <a:tc>
                  <a:txBody>
                    <a:bodyPr/>
                    <a:lstStyle/>
                    <a:p>
                      <a:pPr algn="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事例⑤</a:t>
                      </a:r>
                      <a:endParaRPr kumimoji="1" lang="ja-JP" altLang="en-US" sz="1000" b="1"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産学連携　南地中筋商店街ブランディングプロジェクト</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26" name="テキスト ボックス 25"/>
          <p:cNvSpPr txBox="1"/>
          <p:nvPr/>
        </p:nvSpPr>
        <p:spPr>
          <a:xfrm>
            <a:off x="417385" y="1308809"/>
            <a:ext cx="6974432" cy="4227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ts val="1300"/>
              </a:lnSpc>
            </a:pPr>
            <a:r>
              <a:rPr kumimoji="1" lang="ja-JP" altLang="en-US" sz="1050" dirty="0">
                <a:latin typeface="UD デジタル 教科書体 NK-R" panose="02020400000000000000" pitchFamily="18" charset="-128"/>
                <a:ea typeface="UD デジタル 教科書体 NK-R" panose="02020400000000000000" pitchFamily="18" charset="-128"/>
              </a:rPr>
              <a:t>地元専門学校「バンタンデザイン研究所」とタイアップ</a:t>
            </a:r>
            <a:r>
              <a:rPr kumimoji="1" lang="ja-JP" altLang="en-US" sz="1050" dirty="0" smtClean="0">
                <a:latin typeface="UD デジタル 教科書体 NK-R" panose="02020400000000000000" pitchFamily="18" charset="-128"/>
                <a:ea typeface="UD デジタル 教科書体 NK-R" panose="02020400000000000000" pitchFamily="18" charset="-128"/>
              </a:rPr>
              <a:t>したブランディング化と</a:t>
            </a:r>
            <a:r>
              <a:rPr kumimoji="1" lang="en-US" altLang="ja-JP" sz="1050" dirty="0" smtClean="0">
                <a:latin typeface="UD デジタル 教科書体 NK-R" panose="02020400000000000000" pitchFamily="18" charset="-128"/>
                <a:ea typeface="UD デジタル 教科書体 NK-R" panose="02020400000000000000" pitchFamily="18" charset="-128"/>
              </a:rPr>
              <a:t>ICT</a:t>
            </a:r>
            <a:r>
              <a:rPr kumimoji="1" lang="ja-JP" altLang="en-US" sz="1050" dirty="0" smtClean="0">
                <a:latin typeface="UD デジタル 教科書体 NK-R" panose="02020400000000000000" pitchFamily="18" charset="-128"/>
                <a:ea typeface="UD デジタル 教科書体 NK-R" panose="02020400000000000000" pitchFamily="18" charset="-128"/>
              </a:rPr>
              <a:t>活用による商店街活性化プロジェクト</a:t>
            </a:r>
            <a:r>
              <a:rPr kumimoji="1" lang="ja-JP" altLang="en-US" sz="1050" dirty="0">
                <a:latin typeface="UD デジタル 教科書体 NK-R" panose="02020400000000000000" pitchFamily="18" charset="-128"/>
                <a:ea typeface="UD デジタル 教科書体 NK-R" panose="02020400000000000000" pitchFamily="18" charset="-128"/>
              </a:rPr>
              <a:t>。南地中筋商店街のブランディングを学生たちと共に企画立案から実施</a:t>
            </a:r>
            <a:r>
              <a:rPr kumimoji="1" lang="ja-JP" altLang="en-US" sz="1050" dirty="0" smtClean="0">
                <a:latin typeface="UD デジタル 教科書体 NK-R" panose="02020400000000000000" pitchFamily="18" charset="-128"/>
                <a:ea typeface="UD デジタル 教科書体 NK-R" panose="02020400000000000000" pitchFamily="18" charset="-128"/>
              </a:rPr>
              <a:t>まで行った。</a:t>
            </a:r>
            <a:endParaRPr kumimoji="1"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38" name="角丸四角形 37"/>
          <p:cNvSpPr/>
          <p:nvPr/>
        </p:nvSpPr>
        <p:spPr>
          <a:xfrm>
            <a:off x="5243513" y="5300809"/>
            <a:ext cx="3228133"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95">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バンタンデザイン研究所から</a:t>
            </a:r>
            <a:r>
              <a:rPr lang="ja-JP" altLang="en-US"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ひとこと</a:t>
            </a:r>
            <a:endParaRPr lang="en-US" altLang="ja-JP"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algn="ctr" defTabSz="914395">
              <a:buClr>
                <a:schemeClr val="accent1"/>
              </a:buClr>
              <a:defRPr/>
            </a:pPr>
            <a:endPar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266700" indent="-169863" defTabSz="914395">
              <a:lnSpc>
                <a:spcPts val="1200"/>
              </a:lnSpc>
              <a:buClr>
                <a:srgbClr val="327EC4"/>
              </a:buClr>
              <a:buFont typeface="Wingdings" panose="05000000000000000000" pitchFamily="2" charset="2"/>
              <a:buChar char="l"/>
              <a:defRPr/>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日常の授業で学ぶ課題と違い、南地中筋商店街からの提案に基づき、問題発見から企画提案をする経験をすることで、クリエイターやデザイナーとしてのスキルの幅を広げるためのプロジェクトとして同商店街と連携して</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取組み</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をさせていただきました。今後も連携した</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取組み</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を続けていきたいと思います</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p:txBody>
      </p:sp>
      <p:sp>
        <p:nvSpPr>
          <p:cNvPr id="34" name="テキスト ボックス 33"/>
          <p:cNvSpPr txBox="1"/>
          <p:nvPr/>
        </p:nvSpPr>
        <p:spPr>
          <a:xfrm>
            <a:off x="412187" y="1855241"/>
            <a:ext cx="7075890" cy="235705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①地元専門学校「バンタンデザイン研究所」の学生とタイアップ</a:t>
            </a:r>
          </a:p>
          <a:p>
            <a:pPr marL="92075" indent="90488">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同商店街の近隣に位置する「バンタンデザイン研究所」の学生と連携し、授業の一環として商店街と学生らで意見交換をしながら、デザインの力を活用した商店街のブランディングを実施した。</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92075" indent="90488">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南地中筋の「な」をもとに、商店街のロゴマーク（アイコン）を学生がデザインし、</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のアイコンなどに活用した。また、学生らの提案により、スマホアプリとＱＲコードを用いたデジタルスタンプラリーを実施。デジタルスタンプラリーのチラシや</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などを学生がデザインした。また、同校がデザイン系の専門学校であることから、商店街内にある美術館「上方浮世絵館」において、学生アーティストらによる新しい現代アートをテーマとした特別展「新しい浮世絵展－いまを知る」を</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10/1</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11/30</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に開</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催した。</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600"/>
              </a:lnSpc>
            </a:pP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②商店街公式ホームページのリニューアル・</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による学生視点での商店街</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PR</a:t>
            </a:r>
          </a:p>
          <a:p>
            <a:pPr marL="92075" indent="90488">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学生とプロのデザイナーがホームページのリニューアルを監修。インバウンド復活も見据え、無料の翻訳サービスを利用した多言語化対応に。また、商店街公式</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Instagram</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を開設。学生らが店舗取材・撮影を行い、若者視点の発信で、若年層への</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にも</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注力した。</a:t>
            </a:r>
          </a:p>
          <a:p>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3" name="直線コネクタ 42"/>
          <p:cNvCxnSpPr/>
          <p:nvPr/>
        </p:nvCxnSpPr>
        <p:spPr>
          <a:xfrm>
            <a:off x="398124"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289061" y="5300809"/>
            <a:ext cx="5164002"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1">
              <a:buClr>
                <a:srgbClr val="327EC4"/>
              </a:buCl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55" indent="-187324">
              <a:lnSpc>
                <a:spcPts val="1000"/>
              </a:lnSpc>
              <a:buClr>
                <a:srgbClr val="327EC4"/>
              </a:buClr>
              <a:buFont typeface="Wingdings" panose="05000000000000000000" pitchFamily="2" charset="2"/>
              <a:buChar char="l"/>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今回の事業は近隣のデザイン系の専門学校の学生とリアル</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とオンラインの</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活用により意見交換を行いました。成果として、数年後まで見据えたブランディングが出来たと思います。商店街の</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公式</a:t>
            </a:r>
            <a:r>
              <a:rPr kumimoji="1" lang="en-US" altLang="ja-JP" sz="1000" dirty="0" smtClean="0">
                <a:solidFill>
                  <a:schemeClr val="tx1"/>
                </a:solidFill>
                <a:latin typeface="UD デジタル 教科書体 NK-R" panose="02020400000000000000" pitchFamily="18" charset="-128"/>
                <a:ea typeface="UD デジタル 教科書体 NK-R" panose="02020400000000000000" pitchFamily="18" charset="-128"/>
              </a:rPr>
              <a:t>Instagram</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の</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開設では取材をしてくれた</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学生自身も商店街</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の魅力に触れファンになっていただくことを願っています。</a:t>
            </a:r>
          </a:p>
          <a:p>
            <a:pPr marL="1262055" indent="-187324">
              <a:lnSpc>
                <a:spcPts val="1000"/>
              </a:lnSpc>
              <a:buClr>
                <a:srgbClr val="327EC4"/>
              </a:buClr>
              <a:buFont typeface="Wingdings" panose="05000000000000000000" pitchFamily="2" charset="2"/>
              <a:buChar char="l"/>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商店街として商店街の美化に努めています。スタンプラリーの取組みと合わせ、快適な商店街を訪れる人を増やすための取組みを今後も継続していきたいと思います。</a:t>
            </a:r>
          </a:p>
        </p:txBody>
      </p:sp>
      <p:cxnSp>
        <p:nvCxnSpPr>
          <p:cNvPr id="49" name="直線コネクタ 48"/>
          <p:cNvCxnSpPr/>
          <p:nvPr/>
        </p:nvCxnSpPr>
        <p:spPr>
          <a:xfrm>
            <a:off x="5562126" y="5510240"/>
            <a:ext cx="2748156"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509" y="6397086"/>
            <a:ext cx="828206" cy="3382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zh-TW" altLang="en-US" sz="799" dirty="0" smtClean="0">
                <a:solidFill>
                  <a:schemeClr val="tx1"/>
                </a:solidFill>
                <a:latin typeface="UD デジタル 教科書体 NK-R" panose="02020400000000000000" pitchFamily="18" charset="-128"/>
                <a:ea typeface="UD デジタル 教科書体 NK-R" panose="02020400000000000000" pitchFamily="18" charset="-128"/>
              </a:rPr>
              <a:t>真鍋</a:t>
            </a:r>
            <a:endParaRPr kumimoji="1" lang="zh-TW" altLang="en-US" sz="799"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zh-TW" altLang="en-US" sz="799" dirty="0">
                <a:solidFill>
                  <a:schemeClr val="tx1"/>
                </a:solidFill>
                <a:latin typeface="UD デジタル 教科書体 NK-R" panose="02020400000000000000" pitchFamily="18" charset="-128"/>
                <a:ea typeface="UD デジタル 教科書体 NK-R" panose="02020400000000000000" pitchFamily="18" charset="-128"/>
              </a:rPr>
              <a:t>理事長</a:t>
            </a:r>
          </a:p>
        </p:txBody>
      </p:sp>
      <p:sp>
        <p:nvSpPr>
          <p:cNvPr id="11" name="正方形/長方形 10"/>
          <p:cNvSpPr/>
          <p:nvPr/>
        </p:nvSpPr>
        <p:spPr>
          <a:xfrm>
            <a:off x="289065" y="735269"/>
            <a:ext cx="947411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デザイン系の学生とタイアップしたブランディング化により商店街の魅力を発信！</a:t>
            </a:r>
          </a:p>
        </p:txBody>
      </p:sp>
      <p:cxnSp>
        <p:nvCxnSpPr>
          <p:cNvPr id="32" name="直線コネクタ 31"/>
          <p:cNvCxnSpPr/>
          <p:nvPr/>
        </p:nvCxnSpPr>
        <p:spPr>
          <a:xfrm flipV="1">
            <a:off x="289066" y="572617"/>
            <a:ext cx="9474116" cy="1035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567083" y="102752"/>
            <a:ext cx="4196100"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事業</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実施商店街：南地中筋</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中央区（</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㉛）</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アクセス：大阪メトロなんば駅すぐ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33</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　</a:t>
            </a: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a:t>
            </a:r>
          </a:p>
        </p:txBody>
      </p:sp>
      <p:cxnSp>
        <p:nvCxnSpPr>
          <p:cNvPr id="35" name="直線コネクタ 34"/>
          <p:cNvCxnSpPr/>
          <p:nvPr/>
        </p:nvCxnSpPr>
        <p:spPr>
          <a:xfrm flipV="1">
            <a:off x="398124" y="5510240"/>
            <a:ext cx="4935876"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1000" y="1157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76519" y="3978705"/>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sp>
        <p:nvSpPr>
          <p:cNvPr id="50" name="角丸四角形 49"/>
          <p:cNvSpPr/>
          <p:nvPr/>
        </p:nvSpPr>
        <p:spPr>
          <a:xfrm>
            <a:off x="381000" y="1707816"/>
            <a:ext cx="2738718" cy="169629"/>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smtClean="0">
                <a:solidFill>
                  <a:schemeClr val="bg1"/>
                </a:solidFill>
                <a:latin typeface="UD デジタル 教科書体 NK-R" panose="02020400000000000000" pitchFamily="18" charset="-128"/>
                <a:ea typeface="UD デジタル 教科書体 NK-R" panose="02020400000000000000" pitchFamily="18" charset="-128"/>
              </a:rPr>
              <a:t>取組み</a:t>
            </a:r>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内容</a:t>
            </a:r>
          </a:p>
        </p:txBody>
      </p:sp>
      <p:sp>
        <p:nvSpPr>
          <p:cNvPr id="14" name="テキスト ボックス 13"/>
          <p:cNvSpPr txBox="1"/>
          <p:nvPr/>
        </p:nvSpPr>
        <p:spPr>
          <a:xfrm>
            <a:off x="7666275" y="4894175"/>
            <a:ext cx="1943099"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学生たちの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デザインポスターと</a:t>
            </a:r>
            <a:endPar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デジタルスタンプラリー</a:t>
            </a: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p:cNvSpPr txBox="1"/>
          <p:nvPr/>
        </p:nvSpPr>
        <p:spPr>
          <a:xfrm>
            <a:off x="7361235" y="2427155"/>
            <a:ext cx="2377625"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多言語化対応したポータルサイト</a:t>
            </a:r>
          </a:p>
        </p:txBody>
      </p:sp>
      <p:sp>
        <p:nvSpPr>
          <p:cNvPr id="58" name="テキスト ボックス 57"/>
          <p:cNvSpPr txBox="1"/>
          <p:nvPr/>
        </p:nvSpPr>
        <p:spPr>
          <a:xfrm>
            <a:off x="8617804" y="6327681"/>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36" name="テキスト ボックス 35">
            <a:extLst>
              <a:ext uri="{FF2B5EF4-FFF2-40B4-BE49-F238E27FC236}">
                <a16:creationId xmlns:a16="http://schemas.microsoft.com/office/drawing/2014/main" id="{E67AB1FF-27E3-449C-9577-C42C28A92C0D}"/>
              </a:ext>
            </a:extLst>
          </p:cNvPr>
          <p:cNvSpPr txBox="1"/>
          <p:nvPr/>
        </p:nvSpPr>
        <p:spPr>
          <a:xfrm>
            <a:off x="9186190" y="91411"/>
            <a:ext cx="434381" cy="230832"/>
          </a:xfrm>
          <a:prstGeom prst="rect">
            <a:avLst/>
          </a:prstGeom>
          <a:noFill/>
        </p:spPr>
        <p:txBody>
          <a:bodyPr wrap="square" rtlCol="0">
            <a:spAutoFit/>
          </a:bodyPr>
          <a:lstStyle/>
          <a:p>
            <a:pPr algn="ctr"/>
            <a:r>
              <a:rPr kumimoji="1" lang="en-US" altLang="ja-JP" sz="900" dirty="0">
                <a:latin typeface="UD デジタル 教科書体 NK-R" panose="02020400000000000000" pitchFamily="18" charset="-128"/>
                <a:ea typeface="UD デジタル 教科書体 NK-R" panose="02020400000000000000" pitchFamily="18" charset="-128"/>
              </a:rPr>
              <a:t>QR</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44" name="テキスト ボックス 43">
            <a:extLst>
              <a:ext uri="{FF2B5EF4-FFF2-40B4-BE49-F238E27FC236}">
                <a16:creationId xmlns:a16="http://schemas.microsoft.com/office/drawing/2014/main" id="{96C57A3E-3DF3-4F2D-953B-0C5C7A6D71BF}"/>
              </a:ext>
            </a:extLst>
          </p:cNvPr>
          <p:cNvSpPr txBox="1"/>
          <p:nvPr/>
        </p:nvSpPr>
        <p:spPr>
          <a:xfrm>
            <a:off x="7945228" y="88146"/>
            <a:ext cx="676695" cy="230832"/>
          </a:xfrm>
          <a:prstGeom prst="rect">
            <a:avLst/>
          </a:prstGeom>
          <a:noFill/>
        </p:spPr>
        <p:txBody>
          <a:bodyPr wrap="square" rtlCol="0">
            <a:spAutoFit/>
          </a:bodyPr>
          <a:lstStyle/>
          <a:p>
            <a:pPr algn="ctr"/>
            <a:r>
              <a:rPr kumimoji="1" lang="ja-JP" altLang="en-US" sz="900" spc="-149" dirty="0">
                <a:latin typeface="UD デジタル 教科書体 NK-R" panose="02020400000000000000" pitchFamily="18" charset="-128"/>
                <a:ea typeface="UD デジタル 教科書体 NK-R" panose="02020400000000000000" pitchFamily="18" charset="-128"/>
              </a:rPr>
              <a:t>名所</a:t>
            </a:r>
          </a:p>
        </p:txBody>
      </p:sp>
      <p:sp>
        <p:nvSpPr>
          <p:cNvPr id="46" name="テキスト ボックス 45">
            <a:extLst>
              <a:ext uri="{FF2B5EF4-FFF2-40B4-BE49-F238E27FC236}">
                <a16:creationId xmlns:a16="http://schemas.microsoft.com/office/drawing/2014/main" id="{687DBE9B-B4D4-4332-A4A6-63858479DB26}"/>
              </a:ext>
            </a:extLst>
          </p:cNvPr>
          <p:cNvSpPr txBox="1"/>
          <p:nvPr/>
        </p:nvSpPr>
        <p:spPr>
          <a:xfrm>
            <a:off x="8587029" y="88519"/>
            <a:ext cx="646331" cy="230832"/>
          </a:xfrm>
          <a:prstGeom prst="rect">
            <a:avLst/>
          </a:prstGeom>
          <a:noFill/>
        </p:spPr>
        <p:txBody>
          <a:bodyPr wrap="non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地元</a:t>
            </a:r>
            <a:r>
              <a:rPr kumimoji="1" lang="ja-JP" altLang="en-US" sz="900" dirty="0" smtClean="0">
                <a:latin typeface="UD デジタル 教科書体 NK-R" panose="02020400000000000000" pitchFamily="18" charset="-128"/>
                <a:ea typeface="UD デジタル 教科書体 NK-R" panose="02020400000000000000" pitchFamily="18" charset="-128"/>
              </a:rPr>
              <a:t>学校</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grpSp>
        <p:nvGrpSpPr>
          <p:cNvPr id="48" name="グループ化 47">
            <a:extLst>
              <a:ext uri="{FF2B5EF4-FFF2-40B4-BE49-F238E27FC236}">
                <a16:creationId xmlns:a16="http://schemas.microsoft.com/office/drawing/2014/main" id="{156280BD-56EF-3D49-89D5-997421E19B27}"/>
              </a:ext>
            </a:extLst>
          </p:cNvPr>
          <p:cNvGrpSpPr/>
          <p:nvPr/>
        </p:nvGrpSpPr>
        <p:grpSpPr>
          <a:xfrm>
            <a:off x="8553881" y="426919"/>
            <a:ext cx="1180323" cy="100777"/>
            <a:chOff x="5907277" y="5678358"/>
            <a:chExt cx="1180323" cy="100777"/>
          </a:xfrm>
        </p:grpSpPr>
        <p:sp>
          <p:nvSpPr>
            <p:cNvPr id="51" name="十字形 50">
              <a:extLst>
                <a:ext uri="{FF2B5EF4-FFF2-40B4-BE49-F238E27FC236}">
                  <a16:creationId xmlns:a16="http://schemas.microsoft.com/office/drawing/2014/main" id="{AE56CE2E-3253-554E-8E1A-E1FB6860D406}"/>
                </a:ext>
              </a:extLst>
            </p:cNvPr>
            <p:cNvSpPr/>
            <p:nvPr/>
          </p:nvSpPr>
          <p:spPr>
            <a:xfrm>
              <a:off x="5907277" y="5678358"/>
              <a:ext cx="100777" cy="100777"/>
            </a:xfrm>
            <a:prstGeom prst="plus">
              <a:avLst>
                <a:gd name="adj" fmla="val 36575"/>
              </a:avLst>
            </a:prstGeom>
            <a:solidFill>
              <a:schemeClr val="accent5">
                <a:lumMod val="75000"/>
              </a:schemeClr>
            </a:solidFill>
            <a:ln>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55" name="二等辺三角形 58">
              <a:extLst>
                <a:ext uri="{FF2B5EF4-FFF2-40B4-BE49-F238E27FC236}">
                  <a16:creationId xmlns:a16="http://schemas.microsoft.com/office/drawing/2014/main" id="{D5F40C1A-5065-FF4E-AAC4-57840C605B6D}"/>
                </a:ext>
              </a:extLst>
            </p:cNvPr>
            <p:cNvSpPr/>
            <p:nvPr/>
          </p:nvSpPr>
          <p:spPr>
            <a:xfrm rot="5400000">
              <a:off x="7010702" y="5693145"/>
              <a:ext cx="82594" cy="7120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7" name="図 56">
            <a:extLst>
              <a:ext uri="{FF2B5EF4-FFF2-40B4-BE49-F238E27FC236}">
                <a16:creationId xmlns:a16="http://schemas.microsoft.com/office/drawing/2014/main" id="{4131055D-86A9-B15D-202D-1D56E05DDD84}"/>
              </a:ext>
            </a:extLst>
          </p:cNvPr>
          <p:cNvPicPr>
            <a:picLocks noChangeAspect="1"/>
          </p:cNvPicPr>
          <p:nvPr/>
        </p:nvPicPr>
        <p:blipFill>
          <a:blip r:embed="rId3"/>
          <a:stretch>
            <a:fillRect/>
          </a:stretch>
        </p:blipFill>
        <p:spPr>
          <a:xfrm>
            <a:off x="9194620" y="271595"/>
            <a:ext cx="419529" cy="425654"/>
          </a:xfrm>
          <a:prstGeom prst="rect">
            <a:avLst/>
          </a:prstGeom>
        </p:spPr>
      </p:pic>
      <p:pic>
        <p:nvPicPr>
          <p:cNvPr id="63" name="図 62">
            <a:extLst>
              <a:ext uri="{FF2B5EF4-FFF2-40B4-BE49-F238E27FC236}">
                <a16:creationId xmlns:a16="http://schemas.microsoft.com/office/drawing/2014/main" id="{26DF4E8C-FFBF-01A3-C427-872DDF3F4820}"/>
              </a:ext>
            </a:extLst>
          </p:cNvPr>
          <p:cNvPicPr>
            <a:picLocks noChangeAspect="1"/>
          </p:cNvPicPr>
          <p:nvPr/>
        </p:nvPicPr>
        <p:blipFill>
          <a:blip r:embed="rId4"/>
          <a:stretch>
            <a:fillRect/>
          </a:stretch>
        </p:blipFill>
        <p:spPr>
          <a:xfrm>
            <a:off x="8707151" y="270169"/>
            <a:ext cx="419100" cy="424249"/>
          </a:xfrm>
          <a:prstGeom prst="rect">
            <a:avLst/>
          </a:prstGeom>
        </p:spPr>
      </p:pic>
      <p:pic>
        <p:nvPicPr>
          <p:cNvPr id="64" name="図 63">
            <a:extLst>
              <a:ext uri="{FF2B5EF4-FFF2-40B4-BE49-F238E27FC236}">
                <a16:creationId xmlns:a16="http://schemas.microsoft.com/office/drawing/2014/main" id="{E6C4683C-46C2-9DB9-8967-AD2605FF5E4B}"/>
              </a:ext>
            </a:extLst>
          </p:cNvPr>
          <p:cNvPicPr>
            <a:picLocks noChangeAspect="1"/>
          </p:cNvPicPr>
          <p:nvPr/>
        </p:nvPicPr>
        <p:blipFill>
          <a:blip r:embed="rId5"/>
          <a:stretch>
            <a:fillRect/>
          </a:stretch>
        </p:blipFill>
        <p:spPr>
          <a:xfrm>
            <a:off x="8090763" y="278643"/>
            <a:ext cx="419529" cy="419100"/>
          </a:xfrm>
          <a:prstGeom prst="rect">
            <a:avLst/>
          </a:prstGeom>
        </p:spPr>
      </p:pic>
      <p:pic>
        <p:nvPicPr>
          <p:cNvPr id="52" name="図 51">
            <a:extLst>
              <a:ext uri="{FF2B5EF4-FFF2-40B4-BE49-F238E27FC236}">
                <a16:creationId xmlns:a16="http://schemas.microsoft.com/office/drawing/2014/main" id="{A5CBA2F9-9366-51DF-3080-4A1CC4E754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5886"/>
          <a:stretch/>
        </p:blipFill>
        <p:spPr>
          <a:xfrm>
            <a:off x="7570225" y="1184725"/>
            <a:ext cx="2158480" cy="1208012"/>
          </a:xfrm>
          <a:prstGeom prst="rect">
            <a:avLst/>
          </a:prstGeom>
          <a:effectLst>
            <a:outerShdw blurRad="50800" dist="38100" dir="2700000" algn="tl" rotWithShape="0">
              <a:prstClr val="black">
                <a:alpha val="40000"/>
              </a:prstClr>
            </a:outerShdw>
          </a:effectLst>
        </p:spPr>
      </p:pic>
      <p:pic>
        <p:nvPicPr>
          <p:cNvPr id="59" name="図 58">
            <a:extLst>
              <a:ext uri="{FF2B5EF4-FFF2-40B4-BE49-F238E27FC236}">
                <a16:creationId xmlns:a16="http://schemas.microsoft.com/office/drawing/2014/main" id="{C3FC4B34-2062-817A-C634-73D147E085A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3459"/>
          <a:stretch/>
        </p:blipFill>
        <p:spPr>
          <a:xfrm rot="5400000">
            <a:off x="8383287" y="3488629"/>
            <a:ext cx="1359097" cy="1331739"/>
          </a:xfrm>
          <a:prstGeom prst="rect">
            <a:avLst/>
          </a:prstGeom>
          <a:effectLst>
            <a:outerShdw blurRad="50800" dist="38100" dir="2700000" algn="tl" rotWithShape="0">
              <a:prstClr val="black">
                <a:alpha val="40000"/>
              </a:prstClr>
            </a:outerShdw>
          </a:effectLst>
        </p:spPr>
      </p:pic>
      <p:pic>
        <p:nvPicPr>
          <p:cNvPr id="54" name="図 53">
            <a:extLst>
              <a:ext uri="{FF2B5EF4-FFF2-40B4-BE49-F238E27FC236}">
                <a16:creationId xmlns:a16="http://schemas.microsoft.com/office/drawing/2014/main" id="{75C5C767-F8CE-D8C8-7C6A-10C2602979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0225" y="2688958"/>
            <a:ext cx="1265646" cy="1649384"/>
          </a:xfrm>
          <a:prstGeom prst="rect">
            <a:avLst/>
          </a:prstGeom>
          <a:effectLst>
            <a:outerShdw blurRad="50800" dist="38100" dir="2700000" algn="tl" rotWithShape="0">
              <a:prstClr val="black">
                <a:alpha val="40000"/>
              </a:prstClr>
            </a:outerShdw>
          </a:effectLst>
        </p:spPr>
      </p:pic>
      <p:pic>
        <p:nvPicPr>
          <p:cNvPr id="60" name="図 59">
            <a:extLst>
              <a:ext uri="{FF2B5EF4-FFF2-40B4-BE49-F238E27FC236}">
                <a16:creationId xmlns:a16="http://schemas.microsoft.com/office/drawing/2014/main" id="{61D4831E-2137-34C6-F77D-5D8E5293CB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9866" y="5554938"/>
            <a:ext cx="749491" cy="878521"/>
          </a:xfrm>
          <a:prstGeom prst="rect">
            <a:avLst/>
          </a:prstGeom>
        </p:spPr>
      </p:pic>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10</a:t>
            </a:fld>
            <a:endParaRPr kumimoji="1" lang="ja-JP" altLang="en-US"/>
          </a:p>
        </p:txBody>
      </p:sp>
      <p:pic>
        <p:nvPicPr>
          <p:cNvPr id="3" name="図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45654" y="5540613"/>
            <a:ext cx="820568" cy="820568"/>
          </a:xfrm>
          <a:prstGeom prst="rect">
            <a:avLst/>
          </a:prstGeom>
        </p:spPr>
      </p:pic>
    </p:spTree>
    <p:extLst>
      <p:ext uri="{BB962C8B-B14F-4D97-AF65-F5344CB8AC3E}">
        <p14:creationId xmlns:p14="http://schemas.microsoft.com/office/powerpoint/2010/main" val="1047974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2187" y="4320159"/>
            <a:ext cx="7012339" cy="86177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ts val="1200"/>
              </a:lnSpc>
            </a:pPr>
            <a:r>
              <a:rPr kumimoji="1" lang="ja-JP" altLang="en-US" sz="1050" dirty="0" smtClean="0">
                <a:latin typeface="UD デジタル 教科書体 NK-R" panose="02020400000000000000" pitchFamily="18" charset="-128"/>
                <a:ea typeface="UD デジタル 教科書体 NK-R" panose="02020400000000000000" pitchFamily="18" charset="-128"/>
              </a:rPr>
              <a:t>これ</a:t>
            </a:r>
            <a:r>
              <a:rPr kumimoji="1" lang="ja-JP" altLang="en-US" sz="1050" dirty="0">
                <a:latin typeface="UD デジタル 教科書体 NK-R" panose="02020400000000000000" pitchFamily="18" charset="-128"/>
                <a:ea typeface="UD デジタル 教科書体 NK-R" panose="02020400000000000000" pitchFamily="18" charset="-128"/>
              </a:rPr>
              <a:t>まで、広報手段が紙媒体のみに限られていたため、若い世代への情報発信が課題となっていたが、本事業でＷｅｂサイトを制作したことにより、今後、若い世代に情報発信を行っていくための基盤が構築された。事業終了時の</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サイト閲覧数は約</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2,000</a:t>
            </a:r>
            <a:r>
              <a:rPr kumimoji="1" lang="ja-JP" altLang="en-US" sz="1050" dirty="0" smtClean="0">
                <a:latin typeface="UD デジタル 教科書体 NK-R" panose="02020400000000000000" pitchFamily="18" charset="-128"/>
                <a:ea typeface="UD デジタル 教科書体 NK-R" panose="02020400000000000000" pitchFamily="18" charset="-128"/>
              </a:rPr>
              <a:t>回。また、大阪府立農芸高等学校の</a:t>
            </a:r>
            <a:r>
              <a:rPr kumimoji="1" lang="ja-JP" altLang="en-US" sz="1050" dirty="0">
                <a:latin typeface="UD デジタル 教科書体 NK-R" panose="02020400000000000000" pitchFamily="18" charset="-128"/>
                <a:ea typeface="UD デジタル 教科書体 NK-R" panose="02020400000000000000" pitchFamily="18" charset="-128"/>
              </a:rPr>
              <a:t>生徒に</a:t>
            </a:r>
            <a:r>
              <a:rPr kumimoji="1" lang="ja-JP" altLang="en-US" sz="1050" dirty="0" smtClean="0">
                <a:latin typeface="UD デジタル 教科書体 NK-R" panose="02020400000000000000" pitchFamily="18" charset="-128"/>
                <a:ea typeface="UD デジタル 教科書体 NK-R" panose="02020400000000000000" pitchFamily="18" charset="-128"/>
              </a:rPr>
              <a:t>、</a:t>
            </a:r>
            <a:r>
              <a:rPr kumimoji="1" lang="en-US" altLang="ja-JP" sz="1050" dirty="0" smtClean="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や口コミで協力してもらったことにより、商店街情報が拡散され、若い世代の集客力が向上した</a:t>
            </a:r>
            <a:r>
              <a:rPr kumimoji="1" lang="ja-JP" altLang="en-US" sz="1050" dirty="0" smtClean="0">
                <a:latin typeface="UD デジタル 教科書体 NK-R" panose="02020400000000000000" pitchFamily="18" charset="-128"/>
                <a:ea typeface="UD デジタル 教科書体 NK-R" panose="02020400000000000000" pitchFamily="18" charset="-128"/>
              </a:rPr>
              <a:t>。つどい</a:t>
            </a:r>
            <a:r>
              <a:rPr kumimoji="1" lang="ja-JP" altLang="en-US" sz="1050" dirty="0">
                <a:latin typeface="UD デジタル 教科書体 NK-R" panose="02020400000000000000" pitchFamily="18" charset="-128"/>
                <a:ea typeface="UD デジタル 教科書体 NK-R" panose="02020400000000000000" pitchFamily="18" charset="-128"/>
              </a:rPr>
              <a:t>のお店</a:t>
            </a:r>
            <a:r>
              <a:rPr kumimoji="1" lang="ja-JP" altLang="en-US" sz="1050" dirty="0" err="1">
                <a:latin typeface="UD デジタル 教科書体 NK-R" panose="02020400000000000000" pitchFamily="18" charset="-128"/>
                <a:ea typeface="UD デジタル 教科書体 NK-R" panose="02020400000000000000" pitchFamily="18" charset="-128"/>
              </a:rPr>
              <a:t>みっぱらを</a:t>
            </a:r>
            <a:r>
              <a:rPr kumimoji="1" lang="ja-JP" altLang="en-US" sz="1050" dirty="0">
                <a:latin typeface="UD デジタル 教科書体 NK-R" panose="02020400000000000000" pitchFamily="18" charset="-128"/>
                <a:ea typeface="UD デジタル 教科書体 NK-R" panose="02020400000000000000" pitchFamily="18" charset="-128"/>
              </a:rPr>
              <a:t>活用した</a:t>
            </a:r>
            <a:r>
              <a:rPr kumimoji="1" lang="ja-JP" altLang="en-US" sz="1050" dirty="0" smtClean="0">
                <a:latin typeface="UD デジタル 教科書体 NK-R" panose="02020400000000000000" pitchFamily="18" charset="-128"/>
                <a:ea typeface="UD デジタル 教科書体 NK-R" panose="02020400000000000000" pitchFamily="18" charset="-128"/>
              </a:rPr>
              <a:t>イベントを３回開催したが</a:t>
            </a:r>
            <a:r>
              <a:rPr kumimoji="1" lang="ja-JP" altLang="en-US" sz="1050" dirty="0">
                <a:latin typeface="UD デジタル 教科書体 NK-R" panose="02020400000000000000" pitchFamily="18" charset="-128"/>
                <a:ea typeface="UD デジタル 教科書体 NK-R" panose="02020400000000000000" pitchFamily="18" charset="-128"/>
              </a:rPr>
              <a:t>、いずれもイベント開始前から行列ができるとともに、学生や遠方からのお客様など、普段とは異なる層のお客様</a:t>
            </a:r>
            <a:r>
              <a:rPr kumimoji="1" lang="ja-JP" altLang="en-US" sz="1050" dirty="0" smtClean="0">
                <a:latin typeface="UD デジタル 教科書体 NK-R" panose="02020400000000000000" pitchFamily="18" charset="-128"/>
                <a:ea typeface="UD デジタル 教科書体 NK-R" panose="02020400000000000000" pitchFamily="18" charset="-128"/>
              </a:rPr>
              <a:t>にも商店街</a:t>
            </a:r>
            <a:r>
              <a:rPr kumimoji="1" lang="ja-JP" altLang="en-US" sz="1050" dirty="0">
                <a:latin typeface="UD デジタル 教科書体 NK-R" panose="02020400000000000000" pitchFamily="18" charset="-128"/>
                <a:ea typeface="UD デジタル 教科書体 NK-R" panose="02020400000000000000" pitchFamily="18" charset="-128"/>
              </a:rPr>
              <a:t>に訪れてもらうことが</a:t>
            </a:r>
            <a:r>
              <a:rPr kumimoji="1" lang="ja-JP" altLang="en-US" sz="1050" dirty="0" smtClean="0">
                <a:latin typeface="UD デジタル 教科書体 NK-R" panose="02020400000000000000" pitchFamily="18" charset="-128"/>
                <a:ea typeface="UD デジタル 教科書体 NK-R" panose="02020400000000000000" pitchFamily="18" charset="-128"/>
              </a:rPr>
              <a:t>できた</a:t>
            </a:r>
            <a:r>
              <a:rPr kumimoji="1" lang="ja-JP" altLang="en-US" sz="1050" dirty="0">
                <a:latin typeface="UD デジタル 教科書体 NK-R" panose="02020400000000000000" pitchFamily="18" charset="-128"/>
                <a:ea typeface="UD デジタル 教科書体 NK-R" panose="02020400000000000000" pitchFamily="18" charset="-128"/>
              </a:rPr>
              <a:t>。</a:t>
            </a:r>
            <a:endParaRPr kumimoji="1" lang="en-US" altLang="ja-JP" sz="1050" dirty="0" smtClean="0">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566346215"/>
              </p:ext>
            </p:extLst>
          </p:nvPr>
        </p:nvGraphicFramePr>
        <p:xfrm>
          <a:off x="205402" y="301216"/>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840">
                <a:tc>
                  <a:txBody>
                    <a:bodyPr/>
                    <a:lstStyle/>
                    <a:p>
                      <a:pPr algn="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事例⑥</a:t>
                      </a:r>
                      <a:endParaRPr kumimoji="1" lang="ja-JP" altLang="en-US" sz="1000" b="1"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学生と連携し「つどいのお店</a:t>
                      </a:r>
                      <a:r>
                        <a:rPr kumimoji="1" lang="ja-JP" altLang="en-US" sz="1000" b="1" dirty="0" err="1" smtClean="0">
                          <a:solidFill>
                            <a:schemeClr val="tx1"/>
                          </a:solidFill>
                          <a:latin typeface="UD デジタル 教科書体 NK-R" panose="02020400000000000000" pitchFamily="18" charset="-128"/>
                          <a:ea typeface="UD デジタル 教科書体 NK-R" panose="02020400000000000000" pitchFamily="18" charset="-128"/>
                        </a:rPr>
                        <a:t>みっぱら</a:t>
                      </a: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」を活用したメイドインミハラの魅力発信</a:t>
                      </a:r>
                      <a:endPar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26" name="テキスト ボックス 25"/>
          <p:cNvSpPr txBox="1"/>
          <p:nvPr/>
        </p:nvSpPr>
        <p:spPr>
          <a:xfrm>
            <a:off x="417385" y="1323323"/>
            <a:ext cx="6974432" cy="70807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ts val="1200"/>
              </a:lnSpc>
            </a:pPr>
            <a:r>
              <a:rPr kumimoji="1" lang="ja-JP" altLang="en-US" sz="1050" dirty="0">
                <a:latin typeface="UD デジタル 教科書体 NK-R" panose="02020400000000000000" pitchFamily="18" charset="-128"/>
                <a:ea typeface="UD デジタル 教科書体 NK-R" panose="02020400000000000000" pitchFamily="18" charset="-128"/>
              </a:rPr>
              <a:t>商店街店舗やイベント情報に加えて、地域資源である農業をコンセプトに、古代米や朝市</a:t>
            </a:r>
            <a:r>
              <a:rPr kumimoji="1" lang="ja-JP" altLang="en-US" sz="1050" dirty="0" smtClean="0">
                <a:latin typeface="UD デジタル 教科書体 NK-R" panose="02020400000000000000" pitchFamily="18" charset="-128"/>
                <a:ea typeface="UD デジタル 教科書体 NK-R" panose="02020400000000000000" pitchFamily="18" charset="-128"/>
              </a:rPr>
              <a:t>、大阪府立</a:t>
            </a:r>
            <a:r>
              <a:rPr kumimoji="1" lang="ja-JP" altLang="en-US" sz="1050" dirty="0">
                <a:latin typeface="UD デジタル 教科書体 NK-R" panose="02020400000000000000" pitchFamily="18" charset="-128"/>
                <a:ea typeface="UD デジタル 教科書体 NK-R" panose="02020400000000000000" pitchFamily="18" charset="-128"/>
              </a:rPr>
              <a:t>農芸高等学校などの地域情報を掲載した</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サイトを構築。あわせて、商店街中央部に</a:t>
            </a:r>
            <a:r>
              <a:rPr kumimoji="1" lang="ja-JP" altLang="en-US" sz="1050" dirty="0" smtClean="0">
                <a:latin typeface="UD デジタル 教科書体 NK-R" panose="02020400000000000000" pitchFamily="18" charset="-128"/>
                <a:ea typeface="UD デジタル 教科書体 NK-R" panose="02020400000000000000" pitchFamily="18" charset="-128"/>
              </a:rPr>
              <a:t>ある</a:t>
            </a:r>
            <a:r>
              <a:rPr kumimoji="1" lang="ja-JP" altLang="en-US" sz="1050" dirty="0">
                <a:latin typeface="UD デジタル 教科書体 NK-R" panose="02020400000000000000" pitchFamily="18" charset="-128"/>
                <a:ea typeface="UD デジタル 教科書体 NK-R" panose="02020400000000000000" pitchFamily="18" charset="-128"/>
              </a:rPr>
              <a:t>商店街施設</a:t>
            </a:r>
            <a:r>
              <a:rPr kumimoji="1" lang="ja-JP" altLang="en-US" sz="1050" dirty="0" smtClean="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つどいのお店</a:t>
            </a:r>
            <a:r>
              <a:rPr kumimoji="1" lang="ja-JP" altLang="en-US" sz="1050" dirty="0" err="1">
                <a:latin typeface="UD デジタル 教科書体 NK-R" panose="02020400000000000000" pitchFamily="18" charset="-128"/>
                <a:ea typeface="UD デジタル 教科書体 NK-R" panose="02020400000000000000" pitchFamily="18" charset="-128"/>
              </a:rPr>
              <a:t>みっぱら</a:t>
            </a:r>
            <a:r>
              <a:rPr kumimoji="1" lang="ja-JP" altLang="en-US" sz="1050" dirty="0">
                <a:latin typeface="UD デジタル 教科書体 NK-R" panose="02020400000000000000" pitchFamily="18" charset="-128"/>
                <a:ea typeface="UD デジタル 教科書体 NK-R" panose="02020400000000000000" pitchFamily="18" charset="-128"/>
              </a:rPr>
              <a:t>」を活用し、毎月第３土曜日に地元農家グループと連携した美原朝市を開催するとともに、府立農芸高校とも連携し、高校生が作ったベーカリーの販売やピザづくりの体験イベント等を開催</a:t>
            </a:r>
            <a:r>
              <a:rPr kumimoji="1" lang="ja-JP" altLang="en-US" sz="1050" dirty="0" smtClean="0">
                <a:latin typeface="UD デジタル 教科書体 NK-R" panose="02020400000000000000" pitchFamily="18" charset="-128"/>
                <a:ea typeface="UD デジタル 教科書体 NK-R" panose="02020400000000000000" pitchFamily="18" charset="-128"/>
              </a:rPr>
              <a:t>した。</a:t>
            </a:r>
            <a:endParaRPr kumimoji="1"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412187" y="2154276"/>
            <a:ext cx="6994499" cy="20903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50" dirty="0" smtClean="0">
                <a:latin typeface="UD デジタル 教科書体 NK-R" panose="02020400000000000000" pitchFamily="18" charset="-128"/>
                <a:ea typeface="UD デジタル 教科書体 NK-R" panose="02020400000000000000" pitchFamily="18" charset="-128"/>
              </a:rPr>
              <a:t>①</a:t>
            </a:r>
            <a:r>
              <a:rPr kumimoji="1" lang="en-US" altLang="ja-JP" sz="1050" dirty="0" smtClean="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サイトの開設</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88900" indent="88900">
              <a:lnSpc>
                <a:spcPts val="1200"/>
              </a:lnSpc>
            </a:pPr>
            <a:r>
              <a:rPr kumimoji="1" lang="ja-JP" altLang="en-US" sz="1050" dirty="0" smtClean="0">
                <a:latin typeface="UD デジタル 教科書体 NK-R" panose="02020400000000000000" pitchFamily="18" charset="-128"/>
                <a:ea typeface="UD デジタル 教科書体 NK-R" panose="02020400000000000000" pitchFamily="18" charset="-128"/>
              </a:rPr>
              <a:t>若い</a:t>
            </a:r>
            <a:r>
              <a:rPr kumimoji="1" lang="ja-JP" altLang="en-US" sz="1050" dirty="0">
                <a:latin typeface="UD デジタル 教科書体 NK-R" panose="02020400000000000000" pitchFamily="18" charset="-128"/>
                <a:ea typeface="UD デジタル 教科書体 NK-R" panose="02020400000000000000" pitchFamily="18" charset="-128"/>
              </a:rPr>
              <a:t>世代への情報発信力を強化するため、商店街の</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サイトを開設。店舗や商店街イベントなどの基本情報に加えて、古代米や</a:t>
            </a:r>
            <a:r>
              <a:rPr kumimoji="1" lang="ja-JP" altLang="en-US" sz="1050" dirty="0" smtClean="0">
                <a:latin typeface="UD デジタル 教科書体 NK-R" panose="02020400000000000000" pitchFamily="18" charset="-128"/>
                <a:ea typeface="UD デジタル 教科書体 NK-R" panose="02020400000000000000" pitchFamily="18" charset="-128"/>
              </a:rPr>
              <a:t>美原朝市、府立</a:t>
            </a:r>
            <a:r>
              <a:rPr kumimoji="1" lang="ja-JP" altLang="en-US" sz="1050" dirty="0">
                <a:latin typeface="UD デジタル 教科書体 NK-R" panose="02020400000000000000" pitchFamily="18" charset="-128"/>
                <a:ea typeface="UD デジタル 教科書体 NK-R" panose="02020400000000000000" pitchFamily="18" charset="-128"/>
              </a:rPr>
              <a:t>農芸高等学校の紹介など、地域情報を取り入れて制作を行った。企画制作にあたっては、</a:t>
            </a:r>
            <a:r>
              <a:rPr kumimoji="1" lang="en-US" altLang="ja-JP" sz="1050" dirty="0" err="1">
                <a:latin typeface="UD デジタル 教科書体 NK-R" panose="02020400000000000000" pitchFamily="18" charset="-128"/>
                <a:ea typeface="UD デジタル 教科書体 NK-R" panose="02020400000000000000" pitchFamily="18" charset="-128"/>
              </a:rPr>
              <a:t>GoTo</a:t>
            </a:r>
            <a:r>
              <a:rPr kumimoji="1" lang="ja-JP" altLang="en-US" sz="1050" dirty="0">
                <a:latin typeface="UD デジタル 教科書体 NK-R" panose="02020400000000000000" pitchFamily="18" charset="-128"/>
                <a:ea typeface="UD デジタル 教科書体 NK-R" panose="02020400000000000000" pitchFamily="18" charset="-128"/>
              </a:rPr>
              <a:t>商店街事業で制作し好評であった地域情報誌「みはらす」の一部を電子化して活用するとともに、府立農芸高等学校教諭のアイディアや意見を取り入れながら制作を行った</a:t>
            </a:r>
            <a:r>
              <a:rPr kumimoji="1" lang="ja-JP" altLang="en-US" sz="1050" dirty="0" smtClean="0">
                <a:latin typeface="UD デジタル 教科書体 NK-R" panose="02020400000000000000" pitchFamily="18" charset="-128"/>
                <a:ea typeface="UD デジタル 教科書体 NK-R" panose="02020400000000000000" pitchFamily="18" charset="-128"/>
              </a:rPr>
              <a:t>。</a:t>
            </a:r>
            <a:endParaRPr kumimoji="1" lang="en-US" altLang="ja-JP" sz="1050" dirty="0" smtClean="0">
              <a:latin typeface="UD デジタル 教科書体 NK-R" panose="02020400000000000000" pitchFamily="18" charset="-128"/>
              <a:ea typeface="UD デジタル 教科書体 NK-R" panose="02020400000000000000" pitchFamily="18" charset="-128"/>
            </a:endParaRPr>
          </a:p>
          <a:p>
            <a:pPr>
              <a:lnSpc>
                <a:spcPts val="600"/>
              </a:lnSpc>
            </a:pPr>
            <a:endParaRPr kumimoji="1" lang="en-US" altLang="ja-JP" sz="400" dirty="0">
              <a:latin typeface="UD デジタル 教科書体 NK-R" panose="02020400000000000000" pitchFamily="18" charset="-128"/>
              <a:ea typeface="UD デジタル 教科書体 NK-R" panose="02020400000000000000" pitchFamily="18" charset="-128"/>
            </a:endParaRPr>
          </a:p>
          <a:p>
            <a:r>
              <a:rPr kumimoji="1" lang="ja-JP" altLang="en-US" sz="1050" dirty="0" smtClean="0">
                <a:latin typeface="UD デジタル 教科書体 NK-R" panose="02020400000000000000" pitchFamily="18" charset="-128"/>
                <a:ea typeface="UD デジタル 教科書体 NK-R" panose="02020400000000000000" pitchFamily="18" charset="-128"/>
              </a:rPr>
              <a:t>②学生</a:t>
            </a:r>
            <a:r>
              <a:rPr kumimoji="1" lang="ja-JP" altLang="en-US" sz="1050" dirty="0">
                <a:latin typeface="UD デジタル 教科書体 NK-R" panose="02020400000000000000" pitchFamily="18" charset="-128"/>
                <a:ea typeface="UD デジタル 教科書体 NK-R" panose="02020400000000000000" pitchFamily="18" charset="-128"/>
              </a:rPr>
              <a:t>を巻き込んだ地域活性化イベントの開催</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marL="88900" indent="88900">
              <a:lnSpc>
                <a:spcPts val="1200"/>
              </a:lnSpc>
            </a:pPr>
            <a:r>
              <a:rPr kumimoji="1" lang="ja-JP" altLang="en-US" sz="1050" dirty="0" smtClean="0">
                <a:latin typeface="UD デジタル 教科書体 NK-R" panose="02020400000000000000" pitchFamily="18" charset="-128"/>
                <a:ea typeface="UD デジタル 教科書体 NK-R" panose="02020400000000000000" pitchFamily="18" charset="-128"/>
              </a:rPr>
              <a:t>毎月</a:t>
            </a:r>
            <a:r>
              <a:rPr kumimoji="1" lang="ja-JP" altLang="en-US" sz="1050" dirty="0">
                <a:latin typeface="UD デジタル 教科書体 NK-R" panose="02020400000000000000" pitchFamily="18" charset="-128"/>
                <a:ea typeface="UD デジタル 教科書体 NK-R" panose="02020400000000000000" pitchFamily="18" charset="-128"/>
              </a:rPr>
              <a:t>第３土曜日に、地元農家グループと連携して地元産新鮮野菜等を販売する美原</a:t>
            </a:r>
            <a:r>
              <a:rPr kumimoji="1" lang="ja-JP" altLang="en-US" sz="1050" dirty="0" smtClean="0">
                <a:latin typeface="UD デジタル 教科書体 NK-R" panose="02020400000000000000" pitchFamily="18" charset="-128"/>
                <a:ea typeface="UD デジタル 教科書体 NK-R" panose="02020400000000000000" pitchFamily="18" charset="-128"/>
              </a:rPr>
              <a:t>朝市（</a:t>
            </a:r>
            <a:r>
              <a:rPr kumimoji="1" lang="ja-JP" altLang="en-US" sz="1050" dirty="0">
                <a:latin typeface="UD デジタル 教科書体 NK-R" panose="02020400000000000000" pitchFamily="18" charset="-128"/>
                <a:ea typeface="UD デジタル 教科書体 NK-R" panose="02020400000000000000" pitchFamily="18" charset="-128"/>
              </a:rPr>
              <a:t>自主事業</a:t>
            </a:r>
            <a:r>
              <a:rPr kumimoji="1" lang="ja-JP" altLang="en-US" sz="1050" dirty="0" smtClean="0">
                <a:latin typeface="UD デジタル 教科書体 NK-R" panose="02020400000000000000" pitchFamily="18" charset="-128"/>
                <a:ea typeface="UD デジタル 教科書体 NK-R" panose="02020400000000000000" pitchFamily="18" charset="-128"/>
              </a:rPr>
              <a:t>）の開催にあわせて</a:t>
            </a:r>
            <a:r>
              <a:rPr kumimoji="1" lang="ja-JP" altLang="en-US" sz="1050" dirty="0">
                <a:latin typeface="UD デジタル 教科書体 NK-R" panose="02020400000000000000" pitchFamily="18" charset="-128"/>
                <a:ea typeface="UD デジタル 教科書体 NK-R" panose="02020400000000000000" pitchFamily="18" charset="-128"/>
              </a:rPr>
              <a:t>、府立農芸高等学校と連携し、商店街中央部に位置</a:t>
            </a:r>
            <a:r>
              <a:rPr kumimoji="1" lang="ja-JP" altLang="en-US" sz="1050" dirty="0" smtClean="0">
                <a:latin typeface="UD デジタル 教科書体 NK-R" panose="02020400000000000000" pitchFamily="18" charset="-128"/>
                <a:ea typeface="UD デジタル 教科書体 NK-R" panose="02020400000000000000" pitchFamily="18" charset="-128"/>
              </a:rPr>
              <a:t>する</a:t>
            </a:r>
            <a:r>
              <a:rPr kumimoji="1" lang="ja-JP" altLang="en-US" sz="1050" dirty="0">
                <a:latin typeface="UD デジタル 教科書体 NK-R" panose="02020400000000000000" pitchFamily="18" charset="-128"/>
                <a:ea typeface="UD デジタル 教科書体 NK-R" panose="02020400000000000000" pitchFamily="18" charset="-128"/>
              </a:rPr>
              <a:t>商店街施設</a:t>
            </a:r>
            <a:r>
              <a:rPr kumimoji="1" lang="ja-JP" altLang="en-US" sz="1050" dirty="0" smtClean="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つどいのお店みっぱら」にて、生徒たちが企画から販売まですべてを行うベーカリー販売イベントを１回（７</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１９）、地域の子どもを対象にしたピザ作り体験イベントを</a:t>
            </a:r>
            <a:r>
              <a:rPr kumimoji="1" lang="en-US" altLang="ja-JP" sz="1050" dirty="0">
                <a:latin typeface="UD デジタル 教科書体 NK-R" panose="02020400000000000000" pitchFamily="18" charset="-128"/>
                <a:ea typeface="UD デジタル 教科書体 NK-R" panose="02020400000000000000" pitchFamily="18" charset="-128"/>
              </a:rPr>
              <a:t>2</a:t>
            </a:r>
            <a:r>
              <a:rPr kumimoji="1" lang="ja-JP" altLang="en-US" sz="1050" dirty="0">
                <a:latin typeface="UD デジタル 教科書体 NK-R" panose="02020400000000000000" pitchFamily="18" charset="-128"/>
                <a:ea typeface="UD デジタル 教科書体 NK-R" panose="02020400000000000000" pitchFamily="18" charset="-128"/>
              </a:rPr>
              <a:t>回（７</a:t>
            </a:r>
            <a:r>
              <a:rPr kumimoji="1" lang="en-US" altLang="ja-JP" sz="1050" dirty="0">
                <a:latin typeface="UD デジタル 教科書体 NK-R" panose="02020400000000000000" pitchFamily="18" charset="-128"/>
                <a:ea typeface="UD デジタル 教科書体 NK-R" panose="02020400000000000000" pitchFamily="18" charset="-128"/>
              </a:rPr>
              <a:t>/9</a:t>
            </a:r>
            <a:r>
              <a:rPr kumimoji="1" lang="ja-JP" altLang="en-US" sz="1050" dirty="0" err="1">
                <a:latin typeface="UD デジタル 教科書体 NK-R" panose="02020400000000000000" pitchFamily="18" charset="-128"/>
                <a:ea typeface="UD デジタル 教科書体 NK-R" panose="02020400000000000000" pitchFamily="18" charset="-128"/>
              </a:rPr>
              <a:t>、</a:t>
            </a:r>
            <a:r>
              <a:rPr kumimoji="1" lang="en-US" altLang="ja-JP" sz="1050" dirty="0">
                <a:latin typeface="UD デジタル 教科書体 NK-R" panose="02020400000000000000" pitchFamily="18" charset="-128"/>
                <a:ea typeface="UD デジタル 教科書体 NK-R" panose="02020400000000000000" pitchFamily="18" charset="-128"/>
              </a:rPr>
              <a:t>10/</a:t>
            </a:r>
            <a:r>
              <a:rPr kumimoji="1" lang="ja-JP" altLang="en-US" sz="1050" dirty="0">
                <a:latin typeface="UD デジタル 教科書体 NK-R" panose="02020400000000000000" pitchFamily="18" charset="-128"/>
                <a:ea typeface="UD デジタル 教科書体 NK-R" panose="02020400000000000000" pitchFamily="18" charset="-128"/>
              </a:rPr>
              <a:t>２９）開催した。</a:t>
            </a:r>
            <a:r>
              <a:rPr kumimoji="1" lang="en-US" altLang="ja-JP" sz="1050" dirty="0">
                <a:latin typeface="UD デジタル 教科書体 NK-R" panose="02020400000000000000" pitchFamily="18" charset="-128"/>
                <a:ea typeface="UD デジタル 教科書体 NK-R" panose="02020400000000000000" pitchFamily="18" charset="-128"/>
              </a:rPr>
              <a:t>10</a:t>
            </a:r>
            <a:r>
              <a:rPr kumimoji="1" lang="ja-JP" altLang="en-US" sz="1050" dirty="0">
                <a:latin typeface="UD デジタル 教科書体 NK-R" panose="02020400000000000000" pitchFamily="18" charset="-128"/>
                <a:ea typeface="UD デジタル 教科書体 NK-R" panose="02020400000000000000" pitchFamily="18" charset="-128"/>
              </a:rPr>
              <a:t>月に開催したハロウィンピザづくり体験にあわせてハロウィンスタンプラリーを開催</a:t>
            </a:r>
            <a:r>
              <a:rPr kumimoji="1" lang="en-US" altLang="ja-JP" sz="1050" dirty="0">
                <a:latin typeface="UD デジタル 教科書体 NK-R" panose="02020400000000000000" pitchFamily="18" charset="-128"/>
                <a:ea typeface="UD デジタル 教科書体 NK-R" panose="02020400000000000000" pitchFamily="18" charset="-128"/>
              </a:rPr>
              <a:t>(10/25</a:t>
            </a:r>
            <a:r>
              <a:rPr kumimoji="1" lang="ja-JP" altLang="en-US" sz="1050" dirty="0">
                <a:latin typeface="UD デジタル 教科書体 NK-R" panose="02020400000000000000" pitchFamily="18" charset="-128"/>
                <a:ea typeface="UD デジタル 教科書体 NK-R" panose="02020400000000000000" pitchFamily="18" charset="-128"/>
              </a:rPr>
              <a:t>～</a:t>
            </a:r>
            <a:r>
              <a:rPr kumimoji="1" lang="en-US" altLang="ja-JP" sz="1050" dirty="0">
                <a:latin typeface="UD デジタル 教科書体 NK-R" panose="02020400000000000000" pitchFamily="18" charset="-128"/>
                <a:ea typeface="UD デジタル 教科書体 NK-R" panose="02020400000000000000" pitchFamily="18" charset="-128"/>
              </a:rPr>
              <a:t>29)</a:t>
            </a:r>
            <a:r>
              <a:rPr kumimoji="1" lang="ja-JP" altLang="en-US" sz="1050" dirty="0">
                <a:latin typeface="UD デジタル 教科書体 NK-R" panose="02020400000000000000" pitchFamily="18" charset="-128"/>
                <a:ea typeface="UD デジタル 教科書体 NK-R" panose="02020400000000000000" pitchFamily="18" charset="-128"/>
              </a:rPr>
              <a:t>し、ハロウィンのイベントに合わせクリアした子どもたちにお菓子を配布する</a:t>
            </a:r>
            <a:r>
              <a:rPr kumimoji="1" lang="ja-JP" altLang="en-US" sz="1050" dirty="0" smtClean="0">
                <a:latin typeface="UD デジタル 教科書体 NK-R" panose="02020400000000000000" pitchFamily="18" charset="-128"/>
                <a:ea typeface="UD デジタル 教科書体 NK-R" panose="02020400000000000000" pitchFamily="18" charset="-128"/>
              </a:rPr>
              <a:t>など、商店街</a:t>
            </a:r>
            <a:r>
              <a:rPr kumimoji="1" lang="ja-JP" altLang="en-US" sz="1050" dirty="0">
                <a:latin typeface="UD デジタル 教科書体 NK-R" panose="02020400000000000000" pitchFamily="18" charset="-128"/>
                <a:ea typeface="UD デジタル 教科書体 NK-R" panose="02020400000000000000" pitchFamily="18" charset="-128"/>
              </a:rPr>
              <a:t>をより身近に感じてもらえるよう子育て世代の集客を図った。</a:t>
            </a:r>
          </a:p>
        </p:txBody>
      </p:sp>
      <p:sp>
        <p:nvSpPr>
          <p:cNvPr id="38" name="角丸四角形 37"/>
          <p:cNvSpPr/>
          <p:nvPr/>
        </p:nvSpPr>
        <p:spPr>
          <a:xfrm>
            <a:off x="4443049" y="5300809"/>
            <a:ext cx="4028598"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95">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大阪府立農芸高等学校からひとこと</a:t>
            </a:r>
            <a:endParaRPr lang="en-US" altLang="ja-JP"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defTabSz="914395">
              <a:buClr>
                <a:schemeClr val="accent1"/>
              </a:buClr>
              <a:defRPr/>
            </a:pPr>
            <a:endPar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266700" indent="-169863" defTabSz="914395">
              <a:lnSpc>
                <a:spcPts val="1200"/>
              </a:lnSpc>
              <a:buClr>
                <a:srgbClr val="327EC4"/>
              </a:buClr>
              <a:buFont typeface="Wingdings" panose="05000000000000000000" pitchFamily="2" charset="2"/>
              <a:buChar char="l"/>
              <a:defRPr/>
            </a:pP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本校</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は、大阪府内に</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２校</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ある</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農業専門の高校</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の１つで、実習や研修が中心の実践的なカリキュラムを展開していることが特徴です。本事業では、ベーカリー運営とピザ作り体験イベントの開催で商店街にお世話になりましたが、何より地元の商店街が学びの場となり生徒が成長する姿が非常に印象的でした。これからも、地域の方や団体、企業との交流を通して、生徒の想像力や課題解決能力を養っていきたいと考えています。</a:t>
            </a:r>
          </a:p>
        </p:txBody>
      </p:sp>
      <p:cxnSp>
        <p:nvCxnSpPr>
          <p:cNvPr id="43" name="直線コネクタ 42"/>
          <p:cNvCxnSpPr/>
          <p:nvPr/>
        </p:nvCxnSpPr>
        <p:spPr>
          <a:xfrm>
            <a:off x="398124"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289062" y="5300809"/>
            <a:ext cx="4333738"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1">
              <a:buClr>
                <a:srgbClr val="327EC4"/>
              </a:buCl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55" indent="-187324">
              <a:lnSpc>
                <a:spcPts val="1500"/>
              </a:lnSpc>
              <a:buClr>
                <a:srgbClr val="327EC4"/>
              </a:buClr>
              <a:buFont typeface="Wingdings" panose="05000000000000000000" pitchFamily="2" charset="2"/>
              <a:buChar char="l"/>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商店街のすぐ近くに大型店が出店するなど、商店街を取り巻く環境は厳しいですが、堺市</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美原区内で唯一の商店街であり、地域</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の団体と連携して活性化に取り組むことで、この街を守り、次世代につなげていけるよう、頑張っていきたいです。</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9" name="直線コネクタ 48"/>
          <p:cNvCxnSpPr/>
          <p:nvPr/>
        </p:nvCxnSpPr>
        <p:spPr>
          <a:xfrm>
            <a:off x="4648514" y="5510240"/>
            <a:ext cx="3661768"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509" y="6397086"/>
            <a:ext cx="828206" cy="3382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zh-TW" altLang="en-US" sz="799" dirty="0">
                <a:solidFill>
                  <a:schemeClr val="tx1"/>
                </a:solidFill>
                <a:latin typeface="UD デジタル 教科書体 NK-R" panose="02020400000000000000" pitchFamily="18" charset="-128"/>
                <a:ea typeface="UD デジタル 教科書体 NK-R" panose="02020400000000000000" pitchFamily="18" charset="-128"/>
              </a:rPr>
              <a:t>南</a:t>
            </a:r>
          </a:p>
          <a:p>
            <a:pPr algn="ctr"/>
            <a:r>
              <a:rPr kumimoji="1" lang="zh-TW" altLang="en-US" sz="799" dirty="0">
                <a:solidFill>
                  <a:schemeClr val="tx1"/>
                </a:solidFill>
                <a:latin typeface="UD デジタル 教科書体 NK-R" panose="02020400000000000000" pitchFamily="18" charset="-128"/>
                <a:ea typeface="UD デジタル 教科書体 NK-R" panose="02020400000000000000" pitchFamily="18" charset="-128"/>
              </a:rPr>
              <a:t>理事長</a:t>
            </a:r>
          </a:p>
        </p:txBody>
      </p:sp>
      <p:sp>
        <p:nvSpPr>
          <p:cNvPr id="11" name="正方形/長方形 10"/>
          <p:cNvSpPr/>
          <p:nvPr/>
        </p:nvSpPr>
        <p:spPr>
          <a:xfrm>
            <a:off x="289065" y="735269"/>
            <a:ext cx="947411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「つどいのお店</a:t>
            </a:r>
            <a:r>
              <a:rPr kumimoji="1" lang="ja-JP" altLang="en-US" b="1" dirty="0" err="1">
                <a:solidFill>
                  <a:srgbClr val="327EC4"/>
                </a:solidFill>
                <a:latin typeface="UD デジタル 教科書体 NK-R" panose="02020400000000000000" pitchFamily="18" charset="-128"/>
                <a:ea typeface="UD デジタル 教科書体 NK-R" panose="02020400000000000000" pitchFamily="18" charset="-128"/>
              </a:rPr>
              <a:t>みっぱら</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」を活用した学生連携イベント開催！デジタルを活用した</a:t>
            </a:r>
            <a:r>
              <a:rPr kumimoji="1" lang="ja-JP" altLang="en-US" b="1" dirty="0" smtClean="0">
                <a:solidFill>
                  <a:srgbClr val="327EC4"/>
                </a:solidFill>
                <a:latin typeface="UD デジタル 教科書体 NK-R" panose="02020400000000000000" pitchFamily="18" charset="-128"/>
                <a:ea typeface="UD デジタル 教科書体 NK-R" panose="02020400000000000000" pitchFamily="18" charset="-128"/>
              </a:rPr>
              <a:t>情報発信</a:t>
            </a:r>
            <a:endPar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p:cNvCxnSpPr/>
          <p:nvPr/>
        </p:nvCxnSpPr>
        <p:spPr>
          <a:xfrm flipV="1">
            <a:off x="289066" y="572617"/>
            <a:ext cx="9474116" cy="1035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567083" y="102752"/>
            <a:ext cx="4196100"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事業</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実施商店街： </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美原本通り</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所在地：</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堺市</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美原区（</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㉜）</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アクセス：</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南海高野線萩原天神駅から東へ約１キロ</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２８</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店</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a:t>
            </a:r>
          </a:p>
        </p:txBody>
      </p:sp>
      <p:cxnSp>
        <p:nvCxnSpPr>
          <p:cNvPr id="35" name="直線コネクタ 34"/>
          <p:cNvCxnSpPr/>
          <p:nvPr/>
        </p:nvCxnSpPr>
        <p:spPr>
          <a:xfrm flipV="1">
            <a:off x="398124" y="5510240"/>
            <a:ext cx="4126637"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1000" y="1157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76519" y="415115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sp>
        <p:nvSpPr>
          <p:cNvPr id="50" name="角丸四角形 49"/>
          <p:cNvSpPr/>
          <p:nvPr/>
        </p:nvSpPr>
        <p:spPr>
          <a:xfrm>
            <a:off x="381000" y="2006851"/>
            <a:ext cx="2738718" cy="169629"/>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smtClean="0">
                <a:solidFill>
                  <a:schemeClr val="bg1"/>
                </a:solidFill>
                <a:latin typeface="UD デジタル 教科書体 NK-R" panose="02020400000000000000" pitchFamily="18" charset="-128"/>
                <a:ea typeface="UD デジタル 教科書体 NK-R" panose="02020400000000000000" pitchFamily="18" charset="-128"/>
              </a:rPr>
              <a:t>取組み</a:t>
            </a:r>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内容</a:t>
            </a:r>
          </a:p>
        </p:txBody>
      </p:sp>
      <p:sp>
        <p:nvSpPr>
          <p:cNvPr id="14" name="テキスト ボックス 13"/>
          <p:cNvSpPr txBox="1"/>
          <p:nvPr/>
        </p:nvSpPr>
        <p:spPr>
          <a:xfrm>
            <a:off x="7908792" y="4926272"/>
            <a:ext cx="1432907" cy="2539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ピザづくり体験の様子</a:t>
            </a:r>
          </a:p>
        </p:txBody>
      </p:sp>
      <p:sp>
        <p:nvSpPr>
          <p:cNvPr id="45" name="テキスト ボックス 44"/>
          <p:cNvSpPr txBox="1"/>
          <p:nvPr/>
        </p:nvSpPr>
        <p:spPr>
          <a:xfrm>
            <a:off x="7381051" y="2595915"/>
            <a:ext cx="2377625"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商店街の</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a:t>
            </a:r>
          </a:p>
        </p:txBody>
      </p:sp>
      <p:sp>
        <p:nvSpPr>
          <p:cNvPr id="58" name="テキスト ボックス 57"/>
          <p:cNvSpPr txBox="1"/>
          <p:nvPr/>
        </p:nvSpPr>
        <p:spPr>
          <a:xfrm>
            <a:off x="8617804" y="6327681"/>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pic>
        <p:nvPicPr>
          <p:cNvPr id="67" name="図 66"/>
          <p:cNvPicPr>
            <a:picLocks noChangeAspect="1"/>
          </p:cNvPicPr>
          <p:nvPr/>
        </p:nvPicPr>
        <p:blipFill rotWithShape="1">
          <a:blip r:embed="rId3" cstate="print">
            <a:extLst>
              <a:ext uri="{28A0092B-C50C-407E-A947-70E740481C1C}">
                <a14:useLocalDpi xmlns:a14="http://schemas.microsoft.com/office/drawing/2010/main" val="0"/>
              </a:ext>
            </a:extLst>
          </a:blip>
          <a:srcRect l="1" r="2119" b="30573"/>
          <a:stretch/>
        </p:blipFill>
        <p:spPr>
          <a:xfrm>
            <a:off x="594202" y="5562391"/>
            <a:ext cx="754513" cy="841298"/>
          </a:xfrm>
          <a:prstGeom prst="rect">
            <a:avLst/>
          </a:prstGeom>
        </p:spPr>
      </p:pic>
      <p:pic>
        <p:nvPicPr>
          <p:cNvPr id="68" name="図 67"/>
          <p:cNvPicPr/>
          <p:nvPr/>
        </p:nvPicPr>
        <p:blipFill rotWithShape="1">
          <a:blip r:embed="rId4" cstate="print">
            <a:extLst>
              <a:ext uri="{28A0092B-C50C-407E-A947-70E740481C1C}">
                <a14:useLocalDpi xmlns:a14="http://schemas.microsoft.com/office/drawing/2010/main" val="0"/>
              </a:ext>
            </a:extLst>
          </a:blip>
          <a:srcRect l="4597" t="13700" r="1625" b="9810"/>
          <a:stretch/>
        </p:blipFill>
        <p:spPr bwMode="auto">
          <a:xfrm>
            <a:off x="7372743" y="1135293"/>
            <a:ext cx="2385933" cy="1447102"/>
          </a:xfrm>
          <a:prstGeom prst="rect">
            <a:avLst/>
          </a:prstGeom>
          <a:ln>
            <a:solidFill>
              <a:schemeClr val="bg1">
                <a:lumMod val="50000"/>
              </a:schemeClr>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pic>
        <p:nvPicPr>
          <p:cNvPr id="69" name="図 68" descr="C:\Users\R10\Downloads\IMG_5877.jpg"/>
          <p:cNvPicPr/>
          <p:nvPr/>
        </p:nvPicPr>
        <p:blipFill rotWithShape="1">
          <a:blip r:embed="rId5" cstate="print">
            <a:extLst>
              <a:ext uri="{28A0092B-C50C-407E-A947-70E740481C1C}">
                <a14:useLocalDpi xmlns:a14="http://schemas.microsoft.com/office/drawing/2010/main" val="0"/>
              </a:ext>
            </a:extLst>
          </a:blip>
          <a:srcRect l="5457" t="6329" r="6011" b="12614"/>
          <a:stretch/>
        </p:blipFill>
        <p:spPr bwMode="auto">
          <a:xfrm rot="5400000">
            <a:off x="7613696" y="3151845"/>
            <a:ext cx="1937969" cy="1576558"/>
          </a:xfrm>
          <a:prstGeom prst="rect">
            <a:avLst/>
          </a:prstGeom>
          <a:noFill/>
          <a:ln>
            <a:noFill/>
          </a:ln>
          <a:effectLst>
            <a:outerShdw blurRad="50800" dist="38100" dir="2700000" algn="tl" rotWithShape="0">
              <a:prstClr val="black">
                <a:alpha val="40000"/>
              </a:prstClr>
            </a:outerShdw>
          </a:effectLst>
        </p:spPr>
      </p:pic>
      <p:sp>
        <p:nvSpPr>
          <p:cNvPr id="36" name="テキスト ボックス 35">
            <a:extLst>
              <a:ext uri="{FF2B5EF4-FFF2-40B4-BE49-F238E27FC236}">
                <a16:creationId xmlns:a16="http://schemas.microsoft.com/office/drawing/2014/main" id="{E67AB1FF-27E3-449C-9577-C42C28A92C0D}"/>
              </a:ext>
            </a:extLst>
          </p:cNvPr>
          <p:cNvSpPr txBox="1"/>
          <p:nvPr/>
        </p:nvSpPr>
        <p:spPr>
          <a:xfrm>
            <a:off x="9098425" y="91168"/>
            <a:ext cx="611164"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イベント</a:t>
            </a:r>
          </a:p>
        </p:txBody>
      </p:sp>
      <p:sp>
        <p:nvSpPr>
          <p:cNvPr id="44" name="テキスト ボックス 43">
            <a:extLst>
              <a:ext uri="{FF2B5EF4-FFF2-40B4-BE49-F238E27FC236}">
                <a16:creationId xmlns:a16="http://schemas.microsoft.com/office/drawing/2014/main" id="{96C57A3E-3DF3-4F2D-953B-0C5C7A6D71BF}"/>
              </a:ext>
            </a:extLst>
          </p:cNvPr>
          <p:cNvSpPr txBox="1"/>
          <p:nvPr/>
        </p:nvSpPr>
        <p:spPr>
          <a:xfrm>
            <a:off x="8046890" y="93546"/>
            <a:ext cx="55371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p>
        </p:txBody>
      </p:sp>
      <p:sp>
        <p:nvSpPr>
          <p:cNvPr id="46" name="テキスト ボックス 45">
            <a:extLst>
              <a:ext uri="{FF2B5EF4-FFF2-40B4-BE49-F238E27FC236}">
                <a16:creationId xmlns:a16="http://schemas.microsoft.com/office/drawing/2014/main" id="{687DBE9B-B4D4-4332-A4A6-63858479DB26}"/>
              </a:ext>
            </a:extLst>
          </p:cNvPr>
          <p:cNvSpPr txBox="1"/>
          <p:nvPr/>
        </p:nvSpPr>
        <p:spPr>
          <a:xfrm>
            <a:off x="8625246" y="88519"/>
            <a:ext cx="569900" cy="230832"/>
          </a:xfrm>
          <a:prstGeom prst="rect">
            <a:avLst/>
          </a:prstGeom>
          <a:noFill/>
        </p:spPr>
        <p:txBody>
          <a:bodyPr wrap="none" rtlCol="0">
            <a:spAutoFit/>
          </a:bodyPr>
          <a:lstStyle/>
          <a:p>
            <a:pPr algn="ctr"/>
            <a:r>
              <a:rPr kumimoji="1" lang="ja-JP" altLang="en-US" sz="900" spc="-149" dirty="0" smtClean="0">
                <a:latin typeface="UD デジタル 教科書体 NK-R" panose="02020400000000000000" pitchFamily="18" charset="-128"/>
                <a:ea typeface="UD デジタル 教科書体 NK-R" panose="02020400000000000000" pitchFamily="18" charset="-128"/>
              </a:rPr>
              <a:t>地元学校</a:t>
            </a:r>
            <a:endParaRPr kumimoji="1" lang="ja-JP" altLang="en-US" sz="900" spc="-149" dirty="0">
              <a:latin typeface="UD デジタル 教科書体 NK-R" panose="02020400000000000000" pitchFamily="18" charset="-128"/>
              <a:ea typeface="UD デジタル 教科書体 NK-R" panose="02020400000000000000" pitchFamily="18" charset="-128"/>
            </a:endParaRPr>
          </a:p>
        </p:txBody>
      </p:sp>
      <p:pic>
        <p:nvPicPr>
          <p:cNvPr id="47" name="図 46">
            <a:extLst>
              <a:ext uri="{FF2B5EF4-FFF2-40B4-BE49-F238E27FC236}">
                <a16:creationId xmlns:a16="http://schemas.microsoft.com/office/drawing/2014/main" id="{6EC06957-EF14-5441-9039-878296EB78F9}"/>
              </a:ext>
            </a:extLst>
          </p:cNvPr>
          <p:cNvPicPr>
            <a:picLocks noChangeAspect="1"/>
          </p:cNvPicPr>
          <p:nvPr/>
        </p:nvPicPr>
        <p:blipFill>
          <a:blip r:embed="rId6"/>
          <a:stretch>
            <a:fillRect/>
          </a:stretch>
        </p:blipFill>
        <p:spPr>
          <a:xfrm>
            <a:off x="8703939" y="271595"/>
            <a:ext cx="419101" cy="419101"/>
          </a:xfrm>
          <a:prstGeom prst="rect">
            <a:avLst/>
          </a:prstGeom>
        </p:spPr>
      </p:pic>
      <p:grpSp>
        <p:nvGrpSpPr>
          <p:cNvPr id="48" name="グループ化 47">
            <a:extLst>
              <a:ext uri="{FF2B5EF4-FFF2-40B4-BE49-F238E27FC236}">
                <a16:creationId xmlns:a16="http://schemas.microsoft.com/office/drawing/2014/main" id="{156280BD-56EF-3D49-89D5-997421E19B27}"/>
              </a:ext>
            </a:extLst>
          </p:cNvPr>
          <p:cNvGrpSpPr/>
          <p:nvPr/>
        </p:nvGrpSpPr>
        <p:grpSpPr>
          <a:xfrm>
            <a:off x="8553881" y="426919"/>
            <a:ext cx="1180323" cy="100777"/>
            <a:chOff x="5907277" y="5678358"/>
            <a:chExt cx="1180323" cy="100777"/>
          </a:xfrm>
        </p:grpSpPr>
        <p:sp>
          <p:nvSpPr>
            <p:cNvPr id="51" name="十字形 50">
              <a:extLst>
                <a:ext uri="{FF2B5EF4-FFF2-40B4-BE49-F238E27FC236}">
                  <a16:creationId xmlns:a16="http://schemas.microsoft.com/office/drawing/2014/main" id="{AE56CE2E-3253-554E-8E1A-E1FB6860D406}"/>
                </a:ext>
              </a:extLst>
            </p:cNvPr>
            <p:cNvSpPr/>
            <p:nvPr/>
          </p:nvSpPr>
          <p:spPr>
            <a:xfrm>
              <a:off x="5907277" y="5678358"/>
              <a:ext cx="100777" cy="100777"/>
            </a:xfrm>
            <a:prstGeom prst="plus">
              <a:avLst>
                <a:gd name="adj" fmla="val 36575"/>
              </a:avLst>
            </a:prstGeom>
            <a:solidFill>
              <a:schemeClr val="accent5">
                <a:lumMod val="75000"/>
              </a:schemeClr>
            </a:solidFill>
            <a:ln>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55" name="二等辺三角形 58">
              <a:extLst>
                <a:ext uri="{FF2B5EF4-FFF2-40B4-BE49-F238E27FC236}">
                  <a16:creationId xmlns:a16="http://schemas.microsoft.com/office/drawing/2014/main" id="{D5F40C1A-5065-FF4E-AAC4-57840C605B6D}"/>
                </a:ext>
              </a:extLst>
            </p:cNvPr>
            <p:cNvSpPr/>
            <p:nvPr/>
          </p:nvSpPr>
          <p:spPr>
            <a:xfrm rot="5400000">
              <a:off x="7010702" y="5693145"/>
              <a:ext cx="82594" cy="7120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7" name="図 56">
            <a:extLst>
              <a:ext uri="{FF2B5EF4-FFF2-40B4-BE49-F238E27FC236}">
                <a16:creationId xmlns:a16="http://schemas.microsoft.com/office/drawing/2014/main" id="{4131055D-86A9-B15D-202D-1D56E05DDD84}"/>
              </a:ext>
            </a:extLst>
          </p:cNvPr>
          <p:cNvPicPr>
            <a:picLocks noChangeAspect="1"/>
          </p:cNvPicPr>
          <p:nvPr/>
        </p:nvPicPr>
        <p:blipFill>
          <a:blip r:embed="rId7"/>
          <a:stretch>
            <a:fillRect/>
          </a:stretch>
        </p:blipFill>
        <p:spPr>
          <a:xfrm>
            <a:off x="9192314" y="275206"/>
            <a:ext cx="419529" cy="419100"/>
          </a:xfrm>
          <a:prstGeom prst="rect">
            <a:avLst/>
          </a:prstGeom>
        </p:spPr>
      </p:pic>
      <p:pic>
        <p:nvPicPr>
          <p:cNvPr id="63" name="図 62">
            <a:extLst>
              <a:ext uri="{FF2B5EF4-FFF2-40B4-BE49-F238E27FC236}">
                <a16:creationId xmlns:a16="http://schemas.microsoft.com/office/drawing/2014/main" id="{A64C565C-7E2B-CF9E-D606-8595A98B9E8D}"/>
              </a:ext>
            </a:extLst>
          </p:cNvPr>
          <p:cNvPicPr>
            <a:picLocks noChangeAspect="1"/>
          </p:cNvPicPr>
          <p:nvPr/>
        </p:nvPicPr>
        <p:blipFill>
          <a:blip r:embed="rId6"/>
          <a:stretch>
            <a:fillRect/>
          </a:stretch>
        </p:blipFill>
        <p:spPr>
          <a:xfrm>
            <a:off x="8115786" y="273823"/>
            <a:ext cx="416873" cy="416873"/>
          </a:xfrm>
          <a:prstGeom prst="rect">
            <a:avLst/>
          </a:prstGeom>
        </p:spPr>
      </p:pic>
      <p:pic>
        <p:nvPicPr>
          <p:cNvPr id="64" name="図 63">
            <a:extLst>
              <a:ext uri="{FF2B5EF4-FFF2-40B4-BE49-F238E27FC236}">
                <a16:creationId xmlns:a16="http://schemas.microsoft.com/office/drawing/2014/main" id="{C15F85F1-EB84-2D87-00C4-085641410510}"/>
              </a:ext>
            </a:extLst>
          </p:cNvPr>
          <p:cNvPicPr>
            <a:picLocks noChangeAspect="1"/>
          </p:cNvPicPr>
          <p:nvPr/>
        </p:nvPicPr>
        <p:blipFill>
          <a:blip r:embed="rId8"/>
          <a:stretch>
            <a:fillRect/>
          </a:stretch>
        </p:blipFill>
        <p:spPr>
          <a:xfrm>
            <a:off x="8706573" y="276894"/>
            <a:ext cx="419100" cy="419100"/>
          </a:xfrm>
          <a:prstGeom prst="rect">
            <a:avLst/>
          </a:prstGeom>
        </p:spPr>
      </p:pic>
      <p:pic>
        <p:nvPicPr>
          <p:cNvPr id="65" name="図 64">
            <a:extLst>
              <a:ext uri="{FF2B5EF4-FFF2-40B4-BE49-F238E27FC236}">
                <a16:creationId xmlns:a16="http://schemas.microsoft.com/office/drawing/2014/main" id="{E66D0BBD-6F1C-9103-C137-DF3A438123EE}"/>
              </a:ext>
            </a:extLst>
          </p:cNvPr>
          <p:cNvPicPr>
            <a:picLocks noChangeAspect="1"/>
          </p:cNvPicPr>
          <p:nvPr/>
        </p:nvPicPr>
        <p:blipFill>
          <a:blip r:embed="rId9"/>
          <a:stretch>
            <a:fillRect/>
          </a:stretch>
        </p:blipFill>
        <p:spPr>
          <a:xfrm>
            <a:off x="9192314" y="274330"/>
            <a:ext cx="419529" cy="419100"/>
          </a:xfrm>
          <a:prstGeom prst="rect">
            <a:avLst/>
          </a:prstGeom>
        </p:spPr>
      </p:pic>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11</a:t>
            </a:fld>
            <a:endParaRPr kumimoji="1" lang="ja-JP" altLang="en-US"/>
          </a:p>
        </p:txBody>
      </p:sp>
      <p:pic>
        <p:nvPicPr>
          <p:cNvPr id="3" name="図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9789" y="5510240"/>
            <a:ext cx="858221" cy="858221"/>
          </a:xfrm>
          <a:prstGeom prst="rect">
            <a:avLst/>
          </a:prstGeom>
        </p:spPr>
      </p:pic>
    </p:spTree>
    <p:extLst>
      <p:ext uri="{BB962C8B-B14F-4D97-AF65-F5344CB8AC3E}">
        <p14:creationId xmlns:p14="http://schemas.microsoft.com/office/powerpoint/2010/main" val="2254024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2187" y="4271504"/>
            <a:ext cx="7012339" cy="9837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ts val="1400"/>
              </a:lnSpc>
            </a:pPr>
            <a:r>
              <a:rPr kumimoji="1" lang="ja-JP" altLang="en-US" sz="1050" dirty="0">
                <a:latin typeface="UD デジタル 教科書体 NK-R" panose="02020400000000000000" pitchFamily="18" charset="-128"/>
                <a:ea typeface="UD デジタル 教科書体 NK-R" panose="02020400000000000000" pitchFamily="18" charset="-128"/>
              </a:rPr>
              <a:t>動画は、令和４年９月に配信開始し、動画再生回数は約</a:t>
            </a:r>
            <a:r>
              <a:rPr kumimoji="1" lang="en-US" altLang="ja-JP" sz="1050" dirty="0" smtClean="0">
                <a:latin typeface="UD デジタル 教科書体 NK-R" panose="02020400000000000000" pitchFamily="18" charset="-128"/>
                <a:ea typeface="UD デジタル 教科書体 NK-R" panose="02020400000000000000" pitchFamily="18" charset="-128"/>
              </a:rPr>
              <a:t>3</a:t>
            </a:r>
            <a:r>
              <a:rPr kumimoji="1" lang="ja-JP" altLang="en-US" sz="1050" dirty="0" smtClean="0">
                <a:latin typeface="UD デジタル 教科書体 NK-R" panose="02020400000000000000" pitchFamily="18" charset="-128"/>
                <a:ea typeface="UD デジタル 教科書体 NK-R" panose="02020400000000000000" pitchFamily="18" charset="-128"/>
              </a:rPr>
              <a:t>８</a:t>
            </a:r>
            <a:r>
              <a:rPr kumimoji="1" lang="en-US" altLang="ja-JP" sz="1050" dirty="0" smtClean="0">
                <a:latin typeface="UD デジタル 教科書体 NK-R" panose="02020400000000000000" pitchFamily="18" charset="-128"/>
                <a:ea typeface="UD デジタル 教科書体 NK-R" panose="02020400000000000000" pitchFamily="18" charset="-128"/>
              </a:rPr>
              <a:t>,000</a:t>
            </a:r>
            <a:r>
              <a:rPr kumimoji="1" lang="ja-JP" altLang="en-US" sz="1050" dirty="0">
                <a:latin typeface="UD デジタル 教科書体 NK-R" panose="02020400000000000000" pitchFamily="18" charset="-128"/>
                <a:ea typeface="UD デジタル 教科書体 NK-R" panose="02020400000000000000" pitchFamily="18" charset="-128"/>
              </a:rPr>
              <a:t>回</a:t>
            </a:r>
            <a:r>
              <a:rPr kumimoji="1" lang="ja-JP" altLang="en-US" sz="1050" dirty="0" smtClean="0">
                <a:latin typeface="UD デジタル 教科書体 NK-R" panose="02020400000000000000" pitchFamily="18" charset="-128"/>
                <a:ea typeface="UD デジタル 教科書体 NK-R" panose="02020400000000000000" pitchFamily="18" charset="-128"/>
              </a:rPr>
              <a:t>（発行日時点</a:t>
            </a:r>
            <a:r>
              <a:rPr kumimoji="1" lang="ja-JP" altLang="en-US" sz="1050" dirty="0">
                <a:latin typeface="UD デジタル 教科書体 NK-R" panose="02020400000000000000" pitchFamily="18" charset="-128"/>
                <a:ea typeface="UD デジタル 教科書体 NK-R" panose="02020400000000000000" pitchFamily="18" charset="-128"/>
              </a:rPr>
              <a:t>）に達し、同商店街が配信する動画としては、これまでで最高数の高評価が付いた。動画制作に関わったサークル生からは、「商店街活動をサポートしているが、店舗の取材等を通じて、店舗の名品の由来など、商店街の新たな魅力が発見できた」「動画は友人からのレスポンスも良かった」という意見があった。また、商店街の店舗からは、「地域密着の石橋商店街を、情緒あるテイストで紹介しており、自慢できるＰＲツールが完成した」「デジタルの媒体での</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は新たな顧客開拓につながる」という意見があった。</a:t>
            </a:r>
          </a:p>
        </p:txBody>
      </p:sp>
      <p:graphicFrame>
        <p:nvGraphicFramePr>
          <p:cNvPr id="7" name="表 6"/>
          <p:cNvGraphicFramePr>
            <a:graphicFrameLocks noGrp="1"/>
          </p:cNvGraphicFramePr>
          <p:nvPr>
            <p:extLst>
              <p:ext uri="{D42A27DB-BD31-4B8C-83A1-F6EECF244321}">
                <p14:modId xmlns:p14="http://schemas.microsoft.com/office/powerpoint/2010/main" val="403950288"/>
              </p:ext>
            </p:extLst>
          </p:nvPr>
        </p:nvGraphicFramePr>
        <p:xfrm>
          <a:off x="205402" y="301216"/>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840">
                <a:tc>
                  <a:txBody>
                    <a:bodyPr/>
                    <a:lstStyle/>
                    <a:p>
                      <a:pPr algn="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事例⑦</a:t>
                      </a:r>
                      <a:endParaRPr kumimoji="1" lang="ja-JP" altLang="en-US" sz="1000" b="1"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おはこ市　</a:t>
                      </a:r>
                      <a:r>
                        <a:rPr kumimoji="1" lang="en-US" altLang="ja-JP" sz="1000" b="1" dirty="0" smtClean="0">
                          <a:solidFill>
                            <a:schemeClr val="tx1"/>
                          </a:solidFill>
                          <a:latin typeface="UD デジタル 教科書体 NK-R" panose="02020400000000000000" pitchFamily="18" charset="-128"/>
                          <a:ea typeface="UD デジタル 教科書体 NK-R" panose="02020400000000000000" pitchFamily="18" charset="-128"/>
                        </a:rPr>
                        <a:t>the</a:t>
                      </a: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　ムービー制作とオンラインを活用したプロモーション</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26" name="テキスト ボックス 25"/>
          <p:cNvSpPr txBox="1"/>
          <p:nvPr/>
        </p:nvSpPr>
        <p:spPr>
          <a:xfrm>
            <a:off x="417385" y="1352351"/>
            <a:ext cx="6974432" cy="75616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商店街では毎月</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18</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日に「</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おはこ</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十八番</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市」として特別セールを開催。今では、人気店舗には行列が出来るほどの好評行事になっている。その恒例行事や人気店舗を魅力的に紹介し、若年層の来街につなげることを目的に、大阪大学の学生が取材や撮影などを協力し、</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おはこ</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市のプロモーション動画を制作。動画は、商店街のホームページにおいて</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YouTube</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で配信するとともに、大学生も</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等の媒体を使って幅広い年代への情報発信に協力した。</a:t>
            </a:r>
          </a:p>
        </p:txBody>
      </p:sp>
      <p:sp>
        <p:nvSpPr>
          <p:cNvPr id="34" name="テキスト ボックス 33"/>
          <p:cNvSpPr txBox="1"/>
          <p:nvPr/>
        </p:nvSpPr>
        <p:spPr>
          <a:xfrm>
            <a:off x="412187" y="2320464"/>
            <a:ext cx="6994499" cy="175644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6213" indent="-176213">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①	「</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おはこ</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市」プロモーション動画制作</a:t>
            </a:r>
          </a:p>
          <a:p>
            <a:pPr marL="85725" indent="95250">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日ごろから石橋商店街を中心に活動している大阪大学「石橋</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阪大」のサークル生と協働し、若者世代に「</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おはこ</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市」や人気</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店舗の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魅力を</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することを目的に、</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Vlog</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（動画ブログ）のようなオシャレなイメージで、ビジュアル面を重視した動画を作成。若者視点・消費者視点で制作し、学生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やファミリー層の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新規顧客を獲得するため、大学生が企画段階から店舗の選定（８店舗）、取材などに関わるとともに、モデルとして出演するなど、企画制作の全体に商店街・大学生の両方の意見を織り交ぜながら実施した。</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176213" indent="-176213">
              <a:lnSpc>
                <a:spcPts val="1300"/>
              </a:lnSpc>
            </a:pP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marL="176213" indent="-176213">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②	プロモーション動画の</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YouTube</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配信、</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での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情報発信</a:t>
            </a:r>
          </a:p>
          <a:p>
            <a:pPr marL="85725" indent="95250">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おはこ</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市」プロモーション動画は、</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YouTube</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で配信するとともに、商店街の</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Instagram</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でも配信。また、動画制作に関わった大学生が</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により動画</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を拡散し</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、大阪</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大学の学生をはじめ、若者</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世代に広く</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することができた。</a:t>
            </a:r>
          </a:p>
        </p:txBody>
      </p:sp>
      <p:sp>
        <p:nvSpPr>
          <p:cNvPr id="38" name="角丸四角形 37"/>
          <p:cNvSpPr/>
          <p:nvPr/>
        </p:nvSpPr>
        <p:spPr>
          <a:xfrm>
            <a:off x="5248895" y="5300809"/>
            <a:ext cx="3222751"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defTabSz="914395">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大阪大学「石橋</a:t>
            </a:r>
            <a:r>
              <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a:t>
            </a: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阪大」サークルから</a:t>
            </a:r>
            <a:r>
              <a:rPr lang="ja-JP" altLang="en-US"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ひとこと</a:t>
            </a:r>
            <a:endParaRPr lang="en-US" altLang="ja-JP"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algn="ctr" defTabSz="914395">
              <a:buClr>
                <a:schemeClr val="accent1"/>
              </a:buClr>
              <a:defRPr/>
            </a:pPr>
            <a:endPar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48" indent="-171448" defTabSz="914395">
              <a:lnSpc>
                <a:spcPts val="1100"/>
              </a:lnSpc>
              <a:buClr>
                <a:srgbClr val="327EC4"/>
              </a:buClr>
              <a:buFont typeface="Wingdings" panose="05000000000000000000" pitchFamily="2" charset="2"/>
              <a:buChar char="l"/>
              <a:defRPr/>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若い世代の商店街</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認知度向上</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のため</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に制作</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された「</a:t>
            </a:r>
            <a:r>
              <a:rPr lang="ja-JP" altLang="en-US" sz="1000" dirty="0" err="1">
                <a:solidFill>
                  <a:schemeClr val="tx1"/>
                </a:solidFill>
                <a:latin typeface="UD デジタル 教科書体 NK-R" panose="02020400000000000000" pitchFamily="18" charset="-128"/>
                <a:ea typeface="UD デジタル 教科書体 NK-R" panose="02020400000000000000" pitchFamily="18" charset="-128"/>
                <a:sym typeface="+mn-ea"/>
              </a:rPr>
              <a:t>おはこ</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市」プロモーションムービーで</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は、店舗</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選び</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から事前</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取材、最後の収録では現役サークル生が出演するなど、楽しく参加しました。</a:t>
            </a:r>
          </a:p>
          <a:p>
            <a:pPr marL="171448" indent="-171448" defTabSz="914395">
              <a:lnSpc>
                <a:spcPts val="1100"/>
              </a:lnSpc>
              <a:buClr>
                <a:srgbClr val="327EC4"/>
              </a:buClr>
              <a:buFont typeface="Wingdings" panose="05000000000000000000" pitchFamily="2" charset="2"/>
              <a:buChar char="l"/>
              <a:defRPr/>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私たちがキャンパスを飛び出して、自由にチャレンジできる機会を商店街から提供いただき、そうして活動した結果が、商店街の役に立てば嬉しいです！</a:t>
            </a:r>
          </a:p>
        </p:txBody>
      </p:sp>
      <p:cxnSp>
        <p:nvCxnSpPr>
          <p:cNvPr id="43" name="直線コネクタ 42"/>
          <p:cNvCxnSpPr/>
          <p:nvPr/>
        </p:nvCxnSpPr>
        <p:spPr>
          <a:xfrm>
            <a:off x="398124"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289061" y="5300809"/>
            <a:ext cx="5083039"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1">
              <a:buClr>
                <a:srgbClr val="327EC4"/>
              </a:buCl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55" indent="-187324">
              <a:lnSpc>
                <a:spcPts val="1200"/>
              </a:lnSpc>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阪大生と商店街</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が</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協働</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で取り組めば面白い</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ことが出来るのでは・・・そんな思いで、大学生と</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交流</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す</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る</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中で、商店街内に阪大生のたまり場となる居場所を作りたいと思い、商店街のオープンスペース「クルル石橋」を石橋</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阪大サークルの部室として提供しました。今では商店街事業にも積極的に参画していただき、今回の動画作成にも協力いただいたことに感謝しています。</a:t>
            </a:r>
          </a:p>
          <a:p>
            <a:pPr marL="1262055" indent="-187324">
              <a:lnSpc>
                <a:spcPts val="1200"/>
              </a:lnSpc>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今後は他の大学生や高校生にも呼び掛け、サポーターの裾野を広げていきたいと考えています。</a:t>
            </a:r>
          </a:p>
        </p:txBody>
      </p:sp>
      <p:cxnSp>
        <p:nvCxnSpPr>
          <p:cNvPr id="49" name="直線コネクタ 48"/>
          <p:cNvCxnSpPr/>
          <p:nvPr/>
        </p:nvCxnSpPr>
        <p:spPr>
          <a:xfrm>
            <a:off x="5285990" y="5510240"/>
            <a:ext cx="3024292"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509" y="6397086"/>
            <a:ext cx="828206" cy="3382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99" dirty="0" smtClean="0">
                <a:latin typeface="UD デジタル 教科書体 NK-R" panose="02020400000000000000" pitchFamily="18" charset="-128"/>
                <a:ea typeface="UD デジタル 教科書体 NK-R" panose="02020400000000000000" pitchFamily="18" charset="-128"/>
              </a:rPr>
              <a:t>堤</a:t>
            </a:r>
            <a:endParaRPr kumimoji="1" lang="en-US" altLang="ja-JP" sz="799" dirty="0" smtClean="0">
              <a:latin typeface="UD デジタル 教科書体 NK-R" panose="02020400000000000000" pitchFamily="18" charset="-128"/>
              <a:ea typeface="UD デジタル 教科書体 NK-R" panose="02020400000000000000" pitchFamily="18" charset="-128"/>
            </a:endParaRPr>
          </a:p>
          <a:p>
            <a:pPr algn="ctr"/>
            <a:r>
              <a:rPr kumimoji="1" lang="ja-JP" altLang="en-US" sz="799" dirty="0" smtClean="0">
                <a:latin typeface="UD デジタル 教科書体 NK-R" panose="02020400000000000000" pitchFamily="18" charset="-128"/>
                <a:ea typeface="UD デジタル 教科書体 NK-R" panose="02020400000000000000" pitchFamily="18" charset="-128"/>
              </a:rPr>
              <a:t>副会長</a:t>
            </a:r>
            <a:endParaRPr kumimoji="1" lang="en-US" altLang="zh-TW" sz="799"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289065" y="735269"/>
            <a:ext cx="947411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過去最高の「いいね！」を獲得した「</a:t>
            </a:r>
            <a:r>
              <a:rPr kumimoji="1" lang="ja-JP" altLang="en-US" b="1" dirty="0" err="1">
                <a:solidFill>
                  <a:srgbClr val="327EC4"/>
                </a:solidFill>
                <a:latin typeface="UD デジタル 教科書体 NK-R" panose="02020400000000000000" pitchFamily="18" charset="-128"/>
                <a:ea typeface="UD デジタル 教科書体 NK-R" panose="02020400000000000000" pitchFamily="18" charset="-128"/>
              </a:rPr>
              <a:t>おはこ</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市」のプロモーション動画制作による</a:t>
            </a:r>
            <a:r>
              <a:rPr kumimoji="1" lang="ja-JP" altLang="en-US" b="1" dirty="0" smtClean="0">
                <a:solidFill>
                  <a:srgbClr val="327EC4"/>
                </a:solidFill>
                <a:latin typeface="UD デジタル 教科書体 NK-R" panose="02020400000000000000" pitchFamily="18" charset="-128"/>
                <a:ea typeface="UD デジタル 教科書体 NK-R" panose="02020400000000000000" pitchFamily="18" charset="-128"/>
              </a:rPr>
              <a:t>ブランディング化</a:t>
            </a:r>
            <a:endPar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p:cNvCxnSpPr/>
          <p:nvPr/>
        </p:nvCxnSpPr>
        <p:spPr>
          <a:xfrm flipV="1">
            <a:off x="289066" y="572617"/>
            <a:ext cx="9474116" cy="1035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567083" y="102752"/>
            <a:ext cx="4196100"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事業</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実施商店街：石橋</a:t>
            </a:r>
            <a:r>
              <a:rPr kumimoji="1" lang="zh-TW"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商店</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会</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池田市（</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㉝）</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アクセス：阪急宝塚線石橋阪大前駅すぐ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店舗数：１００店　　　</a:t>
            </a:r>
          </a:p>
        </p:txBody>
      </p:sp>
      <p:cxnSp>
        <p:nvCxnSpPr>
          <p:cNvPr id="35" name="直線コネクタ 34"/>
          <p:cNvCxnSpPr/>
          <p:nvPr/>
        </p:nvCxnSpPr>
        <p:spPr>
          <a:xfrm flipV="1">
            <a:off x="318788" y="5510240"/>
            <a:ext cx="4821044"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1000" y="1157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76519" y="4071326"/>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sp>
        <p:nvSpPr>
          <p:cNvPr id="50" name="角丸四角形 49"/>
          <p:cNvSpPr/>
          <p:nvPr/>
        </p:nvSpPr>
        <p:spPr>
          <a:xfrm>
            <a:off x="381000" y="2144011"/>
            <a:ext cx="2738718" cy="169629"/>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smtClean="0">
                <a:solidFill>
                  <a:schemeClr val="bg1"/>
                </a:solidFill>
                <a:latin typeface="UD デジタル 教科書体 NK-R" panose="02020400000000000000" pitchFamily="18" charset="-128"/>
                <a:ea typeface="UD デジタル 教科書体 NK-R" panose="02020400000000000000" pitchFamily="18" charset="-128"/>
              </a:rPr>
              <a:t>取組み</a:t>
            </a:r>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内容</a:t>
            </a:r>
          </a:p>
        </p:txBody>
      </p:sp>
      <p:sp>
        <p:nvSpPr>
          <p:cNvPr id="14" name="テキスト ボックス 13"/>
          <p:cNvSpPr txBox="1"/>
          <p:nvPr/>
        </p:nvSpPr>
        <p:spPr>
          <a:xfrm>
            <a:off x="7317749" y="4868123"/>
            <a:ext cx="2512738"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a:t>
            </a:r>
            <a:r>
              <a:rPr kumimoji="1" lang="ja-JP" altLang="en-US" sz="1050" dirty="0" err="1">
                <a:latin typeface="UD デジタル 教科書体 NK-R" panose="02020400000000000000" pitchFamily="18" charset="-128"/>
                <a:ea typeface="UD デジタル 教科書体 NK-R" panose="02020400000000000000" pitchFamily="18" charset="-128"/>
              </a:rPr>
              <a:t>おはこ</a:t>
            </a:r>
            <a:r>
              <a:rPr kumimoji="1" lang="ja-JP" altLang="en-US" sz="1050" dirty="0">
                <a:latin typeface="UD デジタル 教科書体 NK-R" panose="02020400000000000000" pitchFamily="18" charset="-128"/>
                <a:ea typeface="UD デジタル 教科書体 NK-R" panose="02020400000000000000" pitchFamily="18" charset="-128"/>
              </a:rPr>
              <a:t>市</a:t>
            </a:r>
            <a:r>
              <a:rPr kumimoji="1" lang="ja-JP" altLang="en-US" sz="1050" dirty="0" smtClean="0">
                <a:latin typeface="UD デジタル 教科書体 NK-R" panose="02020400000000000000" pitchFamily="18" charset="-128"/>
                <a:ea typeface="UD デジタル 教科書体 NK-R" panose="02020400000000000000" pitchFamily="18" charset="-128"/>
              </a:rPr>
              <a:t>」プロモーション動画</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p:cNvSpPr txBox="1"/>
          <p:nvPr/>
        </p:nvSpPr>
        <p:spPr>
          <a:xfrm>
            <a:off x="7424526" y="3029267"/>
            <a:ext cx="2377625"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撮影当日</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の様子</a:t>
            </a: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58" name="テキスト ボックス 57"/>
          <p:cNvSpPr txBox="1"/>
          <p:nvPr/>
        </p:nvSpPr>
        <p:spPr>
          <a:xfrm>
            <a:off x="8617804" y="6327681"/>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48" name="テキスト ボックス 47">
            <a:extLst>
              <a:ext uri="{FF2B5EF4-FFF2-40B4-BE49-F238E27FC236}">
                <a16:creationId xmlns:a16="http://schemas.microsoft.com/office/drawing/2014/main" id="{E67AB1FF-27E3-449C-9577-C42C28A92C0D}"/>
              </a:ext>
            </a:extLst>
          </p:cNvPr>
          <p:cNvSpPr txBox="1"/>
          <p:nvPr/>
        </p:nvSpPr>
        <p:spPr>
          <a:xfrm>
            <a:off x="9186190" y="91411"/>
            <a:ext cx="434381"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動画</a:t>
            </a:r>
          </a:p>
        </p:txBody>
      </p:sp>
      <p:sp>
        <p:nvSpPr>
          <p:cNvPr id="51" name="テキスト ボックス 50">
            <a:extLst>
              <a:ext uri="{FF2B5EF4-FFF2-40B4-BE49-F238E27FC236}">
                <a16:creationId xmlns:a16="http://schemas.microsoft.com/office/drawing/2014/main" id="{96C57A3E-3DF3-4F2D-953B-0C5C7A6D71BF}"/>
              </a:ext>
            </a:extLst>
          </p:cNvPr>
          <p:cNvSpPr txBox="1"/>
          <p:nvPr/>
        </p:nvSpPr>
        <p:spPr>
          <a:xfrm>
            <a:off x="8031122" y="83016"/>
            <a:ext cx="55371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イベント</a:t>
            </a:r>
          </a:p>
        </p:txBody>
      </p:sp>
      <p:sp>
        <p:nvSpPr>
          <p:cNvPr id="55" name="テキスト ボックス 54">
            <a:extLst>
              <a:ext uri="{FF2B5EF4-FFF2-40B4-BE49-F238E27FC236}">
                <a16:creationId xmlns:a16="http://schemas.microsoft.com/office/drawing/2014/main" id="{687DBE9B-B4D4-4332-A4A6-63858479DB26}"/>
              </a:ext>
            </a:extLst>
          </p:cNvPr>
          <p:cNvSpPr txBox="1"/>
          <p:nvPr/>
        </p:nvSpPr>
        <p:spPr>
          <a:xfrm>
            <a:off x="8625248" y="88519"/>
            <a:ext cx="569900" cy="230832"/>
          </a:xfrm>
          <a:prstGeom prst="rect">
            <a:avLst/>
          </a:prstGeom>
          <a:noFill/>
        </p:spPr>
        <p:txBody>
          <a:bodyPr wrap="none" rtlCol="0">
            <a:spAutoFit/>
          </a:bodyPr>
          <a:lstStyle/>
          <a:p>
            <a:pPr algn="ctr"/>
            <a:r>
              <a:rPr kumimoji="1" lang="ja-JP" altLang="en-US" sz="900" spc="-149" dirty="0" smtClean="0">
                <a:latin typeface="UD デジタル 教科書体 NK-R" panose="02020400000000000000" pitchFamily="18" charset="-128"/>
                <a:ea typeface="UD デジタル 教科書体 NK-R" panose="02020400000000000000" pitchFamily="18" charset="-128"/>
              </a:rPr>
              <a:t>地元大学</a:t>
            </a:r>
            <a:endParaRPr kumimoji="1" lang="ja-JP" altLang="en-US" sz="900" spc="-149" dirty="0">
              <a:latin typeface="UD デジタル 教科書体 NK-R" panose="02020400000000000000" pitchFamily="18" charset="-128"/>
              <a:ea typeface="UD デジタル 教科書体 NK-R" panose="02020400000000000000" pitchFamily="18" charset="-128"/>
            </a:endParaRPr>
          </a:p>
        </p:txBody>
      </p:sp>
      <p:pic>
        <p:nvPicPr>
          <p:cNvPr id="56" name="図 55">
            <a:extLst>
              <a:ext uri="{FF2B5EF4-FFF2-40B4-BE49-F238E27FC236}">
                <a16:creationId xmlns:a16="http://schemas.microsoft.com/office/drawing/2014/main" id="{6EC06957-EF14-5441-9039-878296EB78F9}"/>
              </a:ext>
            </a:extLst>
          </p:cNvPr>
          <p:cNvPicPr>
            <a:picLocks noChangeAspect="1"/>
          </p:cNvPicPr>
          <p:nvPr/>
        </p:nvPicPr>
        <p:blipFill>
          <a:blip r:embed="rId3"/>
          <a:stretch>
            <a:fillRect/>
          </a:stretch>
        </p:blipFill>
        <p:spPr>
          <a:xfrm>
            <a:off x="8703939" y="271595"/>
            <a:ext cx="419101" cy="419101"/>
          </a:xfrm>
          <a:prstGeom prst="rect">
            <a:avLst/>
          </a:prstGeom>
        </p:spPr>
      </p:pic>
      <p:grpSp>
        <p:nvGrpSpPr>
          <p:cNvPr id="57" name="グループ化 56">
            <a:extLst>
              <a:ext uri="{FF2B5EF4-FFF2-40B4-BE49-F238E27FC236}">
                <a16:creationId xmlns:a16="http://schemas.microsoft.com/office/drawing/2014/main" id="{156280BD-56EF-3D49-89D5-997421E19B27}"/>
              </a:ext>
            </a:extLst>
          </p:cNvPr>
          <p:cNvGrpSpPr/>
          <p:nvPr/>
        </p:nvGrpSpPr>
        <p:grpSpPr>
          <a:xfrm>
            <a:off x="8553881" y="426919"/>
            <a:ext cx="1180323" cy="100777"/>
            <a:chOff x="5907277" y="5678358"/>
            <a:chExt cx="1180323" cy="100777"/>
          </a:xfrm>
        </p:grpSpPr>
        <p:sp>
          <p:nvSpPr>
            <p:cNvPr id="63" name="十字形 62">
              <a:extLst>
                <a:ext uri="{FF2B5EF4-FFF2-40B4-BE49-F238E27FC236}">
                  <a16:creationId xmlns:a16="http://schemas.microsoft.com/office/drawing/2014/main" id="{AE56CE2E-3253-554E-8E1A-E1FB6860D406}"/>
                </a:ext>
              </a:extLst>
            </p:cNvPr>
            <p:cNvSpPr/>
            <p:nvPr/>
          </p:nvSpPr>
          <p:spPr>
            <a:xfrm>
              <a:off x="5907277" y="5678358"/>
              <a:ext cx="100777" cy="100777"/>
            </a:xfrm>
            <a:prstGeom prst="plus">
              <a:avLst>
                <a:gd name="adj" fmla="val 36575"/>
              </a:avLst>
            </a:prstGeom>
            <a:solidFill>
              <a:schemeClr val="accent5">
                <a:lumMod val="75000"/>
              </a:schemeClr>
            </a:solidFill>
            <a:ln>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4" name="二等辺三角形 58">
              <a:extLst>
                <a:ext uri="{FF2B5EF4-FFF2-40B4-BE49-F238E27FC236}">
                  <a16:creationId xmlns:a16="http://schemas.microsoft.com/office/drawing/2014/main" id="{D5F40C1A-5065-FF4E-AAC4-57840C605B6D}"/>
                </a:ext>
              </a:extLst>
            </p:cNvPr>
            <p:cNvSpPr/>
            <p:nvPr/>
          </p:nvSpPr>
          <p:spPr>
            <a:xfrm rot="5400000">
              <a:off x="7010702" y="5693145"/>
              <a:ext cx="82594" cy="7120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6" name="図 65">
            <a:extLst>
              <a:ext uri="{FF2B5EF4-FFF2-40B4-BE49-F238E27FC236}">
                <a16:creationId xmlns:a16="http://schemas.microsoft.com/office/drawing/2014/main" id="{4131055D-86A9-B15D-202D-1D56E05DDD84}"/>
              </a:ext>
            </a:extLst>
          </p:cNvPr>
          <p:cNvPicPr>
            <a:picLocks noChangeAspect="1"/>
          </p:cNvPicPr>
          <p:nvPr/>
        </p:nvPicPr>
        <p:blipFill>
          <a:blip r:embed="rId4"/>
          <a:stretch>
            <a:fillRect/>
          </a:stretch>
        </p:blipFill>
        <p:spPr>
          <a:xfrm>
            <a:off x="9192314" y="275206"/>
            <a:ext cx="419529" cy="419100"/>
          </a:xfrm>
          <a:prstGeom prst="rect">
            <a:avLst/>
          </a:prstGeom>
        </p:spPr>
      </p:pic>
      <p:pic>
        <p:nvPicPr>
          <p:cNvPr id="68" name="図 67">
            <a:extLst>
              <a:ext uri="{FF2B5EF4-FFF2-40B4-BE49-F238E27FC236}">
                <a16:creationId xmlns:a16="http://schemas.microsoft.com/office/drawing/2014/main" id="{834BDA2E-2B6C-F73B-A450-ABC82157A9D3}"/>
              </a:ext>
            </a:extLst>
          </p:cNvPr>
          <p:cNvPicPr>
            <a:picLocks noChangeAspect="1"/>
          </p:cNvPicPr>
          <p:nvPr/>
        </p:nvPicPr>
        <p:blipFill>
          <a:blip r:embed="rId5"/>
          <a:stretch>
            <a:fillRect/>
          </a:stretch>
        </p:blipFill>
        <p:spPr>
          <a:xfrm>
            <a:off x="8703441" y="273633"/>
            <a:ext cx="419529" cy="419100"/>
          </a:xfrm>
          <a:prstGeom prst="rect">
            <a:avLst/>
          </a:prstGeom>
        </p:spPr>
      </p:pic>
      <p:pic>
        <p:nvPicPr>
          <p:cNvPr id="69" name="図 68">
            <a:extLst>
              <a:ext uri="{FF2B5EF4-FFF2-40B4-BE49-F238E27FC236}">
                <a16:creationId xmlns:a16="http://schemas.microsoft.com/office/drawing/2014/main" id="{361A7625-7F53-1B44-88D6-383F9E9E841D}"/>
              </a:ext>
            </a:extLst>
          </p:cNvPr>
          <p:cNvPicPr>
            <a:picLocks noChangeAspect="1"/>
          </p:cNvPicPr>
          <p:nvPr/>
        </p:nvPicPr>
        <p:blipFill>
          <a:blip r:embed="rId6"/>
          <a:stretch>
            <a:fillRect/>
          </a:stretch>
        </p:blipFill>
        <p:spPr>
          <a:xfrm>
            <a:off x="9190186" y="273055"/>
            <a:ext cx="419101" cy="419101"/>
          </a:xfrm>
          <a:prstGeom prst="rect">
            <a:avLst/>
          </a:prstGeom>
        </p:spPr>
      </p:pic>
      <p:pic>
        <p:nvPicPr>
          <p:cNvPr id="52" name="図 51">
            <a:extLst>
              <a:ext uri="{FF2B5EF4-FFF2-40B4-BE49-F238E27FC236}">
                <a16:creationId xmlns:a16="http://schemas.microsoft.com/office/drawing/2014/main" id="{70557ED2-84F6-4084-301F-8B36A76573DE}"/>
              </a:ext>
            </a:extLst>
          </p:cNvPr>
          <p:cNvPicPr>
            <a:picLocks noChangeAspect="1"/>
          </p:cNvPicPr>
          <p:nvPr/>
        </p:nvPicPr>
        <p:blipFill rotWithShape="1">
          <a:blip r:embed="rId7">
            <a:extLst>
              <a:ext uri="{28A0092B-C50C-407E-A947-70E740481C1C}">
                <a14:useLocalDpi xmlns:a14="http://schemas.microsoft.com/office/drawing/2010/main" val="0"/>
              </a:ext>
            </a:extLst>
          </a:blip>
          <a:srcRect l="9103" r="13583"/>
          <a:stretch/>
        </p:blipFill>
        <p:spPr>
          <a:xfrm>
            <a:off x="609403" y="5572797"/>
            <a:ext cx="674564" cy="816796"/>
          </a:xfrm>
          <a:prstGeom prst="rect">
            <a:avLst/>
          </a:prstGeom>
        </p:spPr>
      </p:pic>
      <p:pic>
        <p:nvPicPr>
          <p:cNvPr id="53" name="図 52">
            <a:extLst>
              <a:ext uri="{FF2B5EF4-FFF2-40B4-BE49-F238E27FC236}">
                <a16:creationId xmlns:a16="http://schemas.microsoft.com/office/drawing/2014/main" id="{C15F85F1-EB84-2D87-00C4-085641410510}"/>
              </a:ext>
            </a:extLst>
          </p:cNvPr>
          <p:cNvPicPr>
            <a:picLocks noChangeAspect="1"/>
          </p:cNvPicPr>
          <p:nvPr/>
        </p:nvPicPr>
        <p:blipFill>
          <a:blip r:embed="rId8"/>
          <a:stretch>
            <a:fillRect/>
          </a:stretch>
        </p:blipFill>
        <p:spPr>
          <a:xfrm>
            <a:off x="8706573" y="276894"/>
            <a:ext cx="419100" cy="419100"/>
          </a:xfrm>
          <a:prstGeom prst="rect">
            <a:avLst/>
          </a:prstGeom>
        </p:spPr>
      </p:pic>
      <p:pic>
        <p:nvPicPr>
          <p:cNvPr id="54" name="図 53">
            <a:extLst>
              <a:ext uri="{FF2B5EF4-FFF2-40B4-BE49-F238E27FC236}">
                <a16:creationId xmlns:a16="http://schemas.microsoft.com/office/drawing/2014/main" id="{E66D0BBD-6F1C-9103-C137-DF3A438123EE}"/>
              </a:ext>
            </a:extLst>
          </p:cNvPr>
          <p:cNvPicPr>
            <a:picLocks noChangeAspect="1"/>
          </p:cNvPicPr>
          <p:nvPr/>
        </p:nvPicPr>
        <p:blipFill>
          <a:blip r:embed="rId9"/>
          <a:stretch>
            <a:fillRect/>
          </a:stretch>
        </p:blipFill>
        <p:spPr>
          <a:xfrm>
            <a:off x="8101034" y="271033"/>
            <a:ext cx="419529" cy="419100"/>
          </a:xfrm>
          <a:prstGeom prst="rect">
            <a:avLst/>
          </a:prstGeom>
        </p:spPr>
      </p:pic>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12</a:t>
            </a:fld>
            <a:endParaRPr kumimoji="1" lang="ja-JP" altLang="en-US"/>
          </a:p>
        </p:txBody>
      </p:sp>
      <p:pic>
        <p:nvPicPr>
          <p:cNvPr id="3" name="図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98987" y="5583652"/>
            <a:ext cx="795086" cy="795086"/>
          </a:xfrm>
          <a:prstGeom prst="rect">
            <a:avLst/>
          </a:prstGeom>
        </p:spPr>
      </p:pic>
      <p:pic>
        <p:nvPicPr>
          <p:cNvPr id="4" name="図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38897" y="1283371"/>
            <a:ext cx="2263169" cy="1697377"/>
          </a:xfrm>
          <a:prstGeom prst="rect">
            <a:avLst/>
          </a:prstGeom>
          <a:effectLst>
            <a:outerShdw blurRad="50800" dist="38100" dir="2700000" algn="tl" rotWithShape="0">
              <a:prstClr val="black">
                <a:alpha val="40000"/>
              </a:prstClr>
            </a:outerShdw>
          </a:effectLst>
        </p:spPr>
      </p:pic>
      <p:pic>
        <p:nvPicPr>
          <p:cNvPr id="6" name="図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19193" y="3472546"/>
            <a:ext cx="2269376" cy="1340448"/>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2602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2187" y="4279900"/>
            <a:ext cx="7012339" cy="101566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90488" indent="-90488"/>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①スタンプラリーには、約</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500</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名が参加。地域のサポーターからは、歴史ある国分の魅力を発信する機会を</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いただいた。スタンプラリー</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参加者からは、自分の知らなかった新しい発見ができた、スタンプラリーをしながらウォーキングするのは健康的でよかった、などの意見があった。アプリを活用して地域の情報を発信するプラットフォームができた。</a:t>
            </a:r>
          </a:p>
          <a:p>
            <a:pPr indent="93663">
              <a:lnSpc>
                <a:spcPts val="800"/>
              </a:lnSpc>
            </a:pP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90488" indent="-84138"/>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②感染症対策を講じながら開催した</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3</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年ぶりのイベントは、地域からも多くの人が参加。国分エリアの団体、企業、大学がつながる催しにより、さらなる魅力発信と、「国分」エリアのリ・ブランディングにつながった。</a:t>
            </a:r>
          </a:p>
        </p:txBody>
      </p:sp>
      <p:graphicFrame>
        <p:nvGraphicFramePr>
          <p:cNvPr id="7" name="表 6"/>
          <p:cNvGraphicFramePr>
            <a:graphicFrameLocks noGrp="1"/>
          </p:cNvGraphicFramePr>
          <p:nvPr>
            <p:extLst>
              <p:ext uri="{D42A27DB-BD31-4B8C-83A1-F6EECF244321}">
                <p14:modId xmlns:p14="http://schemas.microsoft.com/office/powerpoint/2010/main" val="3907189631"/>
              </p:ext>
            </p:extLst>
          </p:nvPr>
        </p:nvGraphicFramePr>
        <p:xfrm>
          <a:off x="205402" y="301216"/>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840">
                <a:tc>
                  <a:txBody>
                    <a:bodyPr/>
                    <a:lstStyle/>
                    <a:p>
                      <a:pPr algn="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事例⑧</a:t>
                      </a:r>
                      <a:endParaRPr kumimoji="1" lang="ja-JP" altLang="en-US" sz="1000" b="1"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地域をつなぐデジタルスタンプラリーによる「国分」エリアのリ・ブランディング！</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26" name="テキスト ボックス 25"/>
          <p:cNvSpPr txBox="1"/>
          <p:nvPr/>
        </p:nvSpPr>
        <p:spPr>
          <a:xfrm>
            <a:off x="417385" y="1349150"/>
            <a:ext cx="6974432" cy="75616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ts val="1260"/>
              </a:lnSpc>
            </a:pPr>
            <a:r>
              <a:rPr kumimoji="1" lang="ja-JP" altLang="en-US" sz="1050" dirty="0">
                <a:latin typeface="UD デジタル 教科書体 NK-R" panose="02020400000000000000" pitchFamily="18" charset="-128"/>
                <a:ea typeface="UD デジタル 教科書体 NK-R" panose="02020400000000000000" pitchFamily="18" charset="-128"/>
              </a:rPr>
              <a:t>国分西商店会が主催し、地域の恒例事業として実施してきた「おいな～</a:t>
            </a:r>
            <a:r>
              <a:rPr kumimoji="1" lang="ja-JP" altLang="en-US" sz="1050" dirty="0" err="1">
                <a:latin typeface="UD デジタル 教科書体 NK-R" panose="02020400000000000000" pitchFamily="18" charset="-128"/>
                <a:ea typeface="UD デジタル 教科書体 NK-R" panose="02020400000000000000" pitchFamily="18" charset="-128"/>
              </a:rPr>
              <a:t>れ</a:t>
            </a:r>
            <a:r>
              <a:rPr kumimoji="1" lang="ja-JP" altLang="en-US" sz="1050" dirty="0">
                <a:latin typeface="UD デジタル 教科書体 NK-R" panose="02020400000000000000" pitchFamily="18" charset="-128"/>
                <a:ea typeface="UD デジタル 教科書体 NK-R" panose="02020400000000000000" pitchFamily="18" charset="-128"/>
              </a:rPr>
              <a:t>国分祭」を盛り上げるため、地域の諸団体、企業、関西福祉科学大学、大阪教育大学の協力のもとに、柏原市の公認アプリを活用。国分エリアの店舗や歴史的名所をめぐることで、地域の魅力を知りながら抽選</a:t>
            </a:r>
            <a:r>
              <a:rPr kumimoji="1" lang="ja-JP" altLang="en-US" sz="1050" dirty="0" smtClean="0">
                <a:latin typeface="UD デジタル 教科書体 NK-R" panose="02020400000000000000" pitchFamily="18" charset="-128"/>
                <a:ea typeface="UD デジタル 教科書体 NK-R" panose="02020400000000000000" pitchFamily="18" charset="-128"/>
              </a:rPr>
              <a:t>ポイントとなるスタンプを</a:t>
            </a:r>
            <a:r>
              <a:rPr kumimoji="1" lang="ja-JP" altLang="en-US" sz="1050" dirty="0">
                <a:latin typeface="UD デジタル 教科書体 NK-R" panose="02020400000000000000" pitchFamily="18" charset="-128"/>
                <a:ea typeface="UD デジタル 教科書体 NK-R" panose="02020400000000000000" pitchFamily="18" charset="-128"/>
              </a:rPr>
              <a:t>獲得できるデジタルスタンプラリーを開催し、周辺エリアとの連携を強めながら従来より広範囲への魅力発信に取り組んだ。</a:t>
            </a:r>
          </a:p>
        </p:txBody>
      </p:sp>
      <p:sp>
        <p:nvSpPr>
          <p:cNvPr id="34" name="テキスト ボックス 33"/>
          <p:cNvSpPr txBox="1"/>
          <p:nvPr/>
        </p:nvSpPr>
        <p:spPr>
          <a:xfrm>
            <a:off x="412187" y="2278647"/>
            <a:ext cx="6994499" cy="186974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6213" indent="-176213"/>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①	柏原市の公認アプリ「</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ｋ</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ｓｈ</a:t>
            </a:r>
            <a:r>
              <a:rPr kumimoji="1" lang="en-US" altLang="ja-JP" sz="1050" dirty="0" err="1">
                <a:solidFill>
                  <a:schemeClr val="tx1"/>
                </a:solidFill>
                <a:latin typeface="UD デジタル 教科書体 NK-R" panose="02020400000000000000" pitchFamily="18" charset="-128"/>
                <a:ea typeface="UD デジタル 教科書体 NK-R" panose="02020400000000000000" pitchFamily="18" charset="-128"/>
              </a:rPr>
              <a:t>i</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ｍ</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o</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」を活用したデジタルスタンプラリーの実施</a:t>
            </a:r>
          </a:p>
          <a:p>
            <a:pPr marL="93663" indent="80963"/>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国分エリアの店舗や歴史的名所を巡ってデジタルスタンプを集め、オンライン抽選会に参加できるスタンプラリーを開催。スタンプラリー</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のスポットは、商店会</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店舗の他にも、地域のサポーターの協力により魅力ある店舗を選定。関西福祉科学大学の学生は地域企業を選定し、柏原歴史資料館と大阪教育大学の学生が、国分エリアの歴史を学べる史跡など、多彩</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な</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スポット</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を</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選定。</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GPS</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や</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QR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コードを活用しながら、商店街周辺を回遊できるスタンプラリーコースを設定した。</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marL="176213" indent="-176213">
              <a:lnSpc>
                <a:spcPts val="1000"/>
              </a:lnSpc>
            </a:pP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marL="176213" indent="-176213"/>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②	地域恒例イベント「おいな～</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れ</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国分祭」開催</a:t>
            </a:r>
          </a:p>
          <a:p>
            <a:pPr marL="93663" indent="80963"/>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特設会場において、商店会の店舗が協力して飲食コーナーを開設。ステージイベントでは、地域の子どもたちによる楽器演奏などでイベントを盛り上げた。柏原市の協力で、ご当地コーラ「亀の甲羅（コーラ）」を出店し、大阪教育大学の学生が国分エリアの魅力を紹介するために制作した「おしえて！こく</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ぶの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ＥＥＴＯＫＯ ＭＡＰ」の展示イベントを実施するなど、従来以上に地域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一体となって協力</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しながら、国分エリアの新たな魅力を発信した。</a:t>
            </a:r>
          </a:p>
        </p:txBody>
      </p:sp>
      <p:sp>
        <p:nvSpPr>
          <p:cNvPr id="38" name="角丸四角形 37"/>
          <p:cNvSpPr/>
          <p:nvPr/>
        </p:nvSpPr>
        <p:spPr>
          <a:xfrm>
            <a:off x="6139544" y="5300809"/>
            <a:ext cx="3166926"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95">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大阪教育</a:t>
            </a:r>
            <a:r>
              <a:rPr lang="ja-JP" altLang="en-US"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大学から</a:t>
            </a: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defTabSz="914395">
              <a:buClr>
                <a:schemeClr val="accent1"/>
              </a:buClr>
              <a:defRPr/>
            </a:pPr>
            <a:endPar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48" indent="-171448" defTabSz="914395">
              <a:lnSpc>
                <a:spcPts val="1100"/>
              </a:lnSpc>
              <a:buClr>
                <a:srgbClr val="327EC4"/>
              </a:buClr>
              <a:buFont typeface="Wingdings" panose="05000000000000000000" pitchFamily="2" charset="2"/>
              <a:buChar char="l"/>
              <a:defRPr/>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おいなー</a:t>
            </a:r>
            <a:r>
              <a:rPr lang="ja-JP" altLang="en-US" sz="1000" dirty="0" err="1">
                <a:solidFill>
                  <a:schemeClr val="tx1"/>
                </a:solidFill>
                <a:latin typeface="UD デジタル 教科書体 NK-R" panose="02020400000000000000" pitchFamily="18" charset="-128"/>
                <a:ea typeface="UD デジタル 教科書体 NK-R" panose="02020400000000000000" pitchFamily="18" charset="-128"/>
                <a:sym typeface="+mn-ea"/>
              </a:rPr>
              <a:t>れ</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国分祭で、国分エリアの魅力を</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楽しく子ども</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たちに伝えるために、「おしえて！こくぶのＥＥＴＯＫＯ ＭＡＰ」というイベントを実施しました</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。子ども</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たちがおススメのスポットに、</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柏原</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市の名産であるブドウシールを貼り、その分布を</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sym typeface="+mn-ea"/>
              </a:rPr>
              <a:t>MAP</a:t>
            </a:r>
            <a:r>
              <a:rPr lang="ja-JP" altLang="en-US" sz="1000" dirty="0" err="1">
                <a:solidFill>
                  <a:schemeClr val="tx1"/>
                </a:solidFill>
                <a:latin typeface="UD デジタル 教科書体 NK-R" panose="02020400000000000000" pitchFamily="18" charset="-128"/>
                <a:ea typeface="UD デジタル 教科書体 NK-R" panose="02020400000000000000" pitchFamily="18" charset="-128"/>
                <a:sym typeface="+mn-ea"/>
              </a:rPr>
              <a:t>で紹</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介する内容でした。“学生</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sym typeface="+mn-ea"/>
              </a:rPr>
              <a:t>×</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地域</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sym typeface="+mn-ea"/>
              </a:rPr>
              <a:t>×</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アートイベント”をテーマに商店街と協働できました。</a:t>
            </a:r>
          </a:p>
        </p:txBody>
      </p:sp>
      <p:cxnSp>
        <p:nvCxnSpPr>
          <p:cNvPr id="43" name="直線コネクタ 42"/>
          <p:cNvCxnSpPr/>
          <p:nvPr/>
        </p:nvCxnSpPr>
        <p:spPr>
          <a:xfrm>
            <a:off x="398124"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227379" y="5300809"/>
            <a:ext cx="596456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1">
              <a:buClr>
                <a:srgbClr val="327EC4"/>
              </a:buCl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55" indent="-187324">
              <a:buClr>
                <a:srgbClr val="327EC4"/>
              </a:buClr>
              <a:buFont typeface="Wingdings" panose="05000000000000000000" pitchFamily="2" charset="2"/>
              <a:buChar char="l"/>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アプリを活用したデジタルスタンプラリーは大盛況でした。今後は、アプリの機能を充実させ、スタンプラリーのゲーム性を高めたり、国分の魅力発信に役立てていきます。</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a:p>
            <a:pPr marL="1262055" indent="-187324">
              <a:buClr>
                <a:srgbClr val="327EC4"/>
              </a:buClr>
              <a:buFont typeface="Wingdings" panose="05000000000000000000" pitchFamily="2" charset="2"/>
              <a:buChar char="l"/>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デジタルスタンプラリーはどれだけの人が参加してくれるか不安もあったが、予想以上の方に参加いただき、高齢の方からも好評の声をいただきました。また、地元の企業や団体、学生にも積極的に協力してもらい、充実したスタンプラリーが開催できたことに感謝しています。今後も地域とのつながりを増やせるイベントを企画していきたいと思います</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9" name="直線コネクタ 48"/>
          <p:cNvCxnSpPr/>
          <p:nvPr/>
        </p:nvCxnSpPr>
        <p:spPr>
          <a:xfrm>
            <a:off x="6191944" y="5510240"/>
            <a:ext cx="2994246"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509" y="6397086"/>
            <a:ext cx="828206" cy="3382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zh-TW" altLang="en-US" sz="799" dirty="0" smtClean="0">
                <a:latin typeface="UD デジタル 教科書体 NK-R" panose="02020400000000000000" pitchFamily="18" charset="-128"/>
                <a:ea typeface="UD デジタル 教科書体 NK-R" panose="02020400000000000000" pitchFamily="18" charset="-128"/>
              </a:rPr>
              <a:t>岡崎</a:t>
            </a:r>
            <a:endParaRPr kumimoji="1" lang="en-US" altLang="zh-TW" sz="799" dirty="0" smtClean="0">
              <a:latin typeface="UD デジタル 教科書体 NK-R" panose="02020400000000000000" pitchFamily="18" charset="-128"/>
              <a:ea typeface="UD デジタル 教科書体 NK-R" panose="02020400000000000000" pitchFamily="18" charset="-128"/>
            </a:endParaRPr>
          </a:p>
          <a:p>
            <a:pPr algn="ctr"/>
            <a:r>
              <a:rPr kumimoji="1" lang="zh-TW" altLang="en-US" sz="799" dirty="0" smtClean="0">
                <a:latin typeface="UD デジタル 教科書体 NK-R" panose="02020400000000000000" pitchFamily="18" charset="-128"/>
                <a:ea typeface="UD デジタル 教科書体 NK-R" panose="02020400000000000000" pitchFamily="18" charset="-128"/>
              </a:rPr>
              <a:t>会長</a:t>
            </a:r>
            <a:endParaRPr kumimoji="1" lang="zh-TW" altLang="en-US" sz="799"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289065" y="735269"/>
            <a:ext cx="947411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地域サポーターや学生協力によるデジタルスタンプラリーを通じて地域で新しいつながりが！</a:t>
            </a:r>
          </a:p>
        </p:txBody>
      </p:sp>
      <p:cxnSp>
        <p:nvCxnSpPr>
          <p:cNvPr id="32" name="直線コネクタ 31"/>
          <p:cNvCxnSpPr/>
          <p:nvPr/>
        </p:nvCxnSpPr>
        <p:spPr>
          <a:xfrm flipV="1">
            <a:off x="289066" y="572617"/>
            <a:ext cx="9474116" cy="1035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567083" y="102752"/>
            <a:ext cx="4196100"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事業</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実施商店街：国分西</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商店会</a:t>
            </a: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所在地</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柏原市（</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㉞）</a:t>
            </a: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アクセス</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：近鉄大阪線国分駅すぐ</a:t>
            </a: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店舗数：３３店</a:t>
            </a:r>
          </a:p>
        </p:txBody>
      </p:sp>
      <p:cxnSp>
        <p:nvCxnSpPr>
          <p:cNvPr id="35" name="直線コネクタ 34"/>
          <p:cNvCxnSpPr/>
          <p:nvPr/>
        </p:nvCxnSpPr>
        <p:spPr>
          <a:xfrm flipV="1">
            <a:off x="398124" y="5510240"/>
            <a:ext cx="5631201"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1000" y="1157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1000" y="4098992"/>
            <a:ext cx="2738718" cy="180908"/>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sp>
        <p:nvSpPr>
          <p:cNvPr id="50" name="角丸四角形 49"/>
          <p:cNvSpPr/>
          <p:nvPr/>
        </p:nvSpPr>
        <p:spPr>
          <a:xfrm>
            <a:off x="381000" y="2104328"/>
            <a:ext cx="2738718" cy="169629"/>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smtClean="0">
                <a:solidFill>
                  <a:schemeClr val="bg1"/>
                </a:solidFill>
                <a:latin typeface="UD デジタル 教科書体 NK-R" panose="02020400000000000000" pitchFamily="18" charset="-128"/>
                <a:ea typeface="UD デジタル 教科書体 NK-R" panose="02020400000000000000" pitchFamily="18" charset="-128"/>
              </a:rPr>
              <a:t>取組み</a:t>
            </a:r>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内容</a:t>
            </a:r>
          </a:p>
        </p:txBody>
      </p:sp>
      <p:sp>
        <p:nvSpPr>
          <p:cNvPr id="14" name="テキスト ボックス 13"/>
          <p:cNvSpPr txBox="1"/>
          <p:nvPr/>
        </p:nvSpPr>
        <p:spPr>
          <a:xfrm>
            <a:off x="7338613" y="5008815"/>
            <a:ext cx="2512738"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商店街プロモーション動画</a:t>
            </a:r>
          </a:p>
        </p:txBody>
      </p:sp>
      <p:sp>
        <p:nvSpPr>
          <p:cNvPr id="45" name="テキスト ボックス 44"/>
          <p:cNvSpPr txBox="1"/>
          <p:nvPr/>
        </p:nvSpPr>
        <p:spPr>
          <a:xfrm>
            <a:off x="7491872" y="3215861"/>
            <a:ext cx="2377625"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smtClean="0">
                <a:latin typeface="UD デジタル 教科書体 NK-R" panose="02020400000000000000" pitchFamily="18" charset="-128"/>
                <a:ea typeface="UD デジタル 教科書体 NK-R" panose="02020400000000000000" pitchFamily="18" charset="-128"/>
              </a:rPr>
              <a:t>デジタルスタンプラリー</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smtClean="0">
                <a:latin typeface="UD デジタル 教科書体 NK-R" panose="02020400000000000000" pitchFamily="18" charset="-128"/>
                <a:ea typeface="UD デジタル 教科書体 NK-R" panose="02020400000000000000" pitchFamily="18" charset="-128"/>
              </a:rPr>
              <a:t>ポスター</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48" name="テキスト ボックス 47">
            <a:extLst>
              <a:ext uri="{FF2B5EF4-FFF2-40B4-BE49-F238E27FC236}">
                <a16:creationId xmlns:a16="http://schemas.microsoft.com/office/drawing/2014/main" id="{E67AB1FF-27E3-449C-9577-C42C28A92C0D}"/>
              </a:ext>
            </a:extLst>
          </p:cNvPr>
          <p:cNvSpPr txBox="1"/>
          <p:nvPr/>
        </p:nvSpPr>
        <p:spPr>
          <a:xfrm>
            <a:off x="9136776" y="92555"/>
            <a:ext cx="498195" cy="230832"/>
          </a:xfrm>
          <a:prstGeom prst="rect">
            <a:avLst/>
          </a:prstGeom>
          <a:noFill/>
        </p:spPr>
        <p:txBody>
          <a:bodyPr wrap="square" rtlCol="0">
            <a:spAutoFit/>
          </a:bodyPr>
          <a:lstStyle/>
          <a:p>
            <a:pPr algn="ctr"/>
            <a:r>
              <a:rPr kumimoji="1" lang="ja-JP" altLang="en-US" sz="900" smtClean="0">
                <a:latin typeface="UD デジタル 教科書体 NK-R" panose="02020400000000000000" pitchFamily="18" charset="-128"/>
                <a:ea typeface="UD デジタル 教科書体 NK-R" panose="02020400000000000000" pitchFamily="18" charset="-128"/>
              </a:rPr>
              <a:t>アプり</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1" name="テキスト ボックス 50">
            <a:extLst>
              <a:ext uri="{FF2B5EF4-FFF2-40B4-BE49-F238E27FC236}">
                <a16:creationId xmlns:a16="http://schemas.microsoft.com/office/drawing/2014/main" id="{96C57A3E-3DF3-4F2D-953B-0C5C7A6D71BF}"/>
              </a:ext>
            </a:extLst>
          </p:cNvPr>
          <p:cNvSpPr txBox="1"/>
          <p:nvPr/>
        </p:nvSpPr>
        <p:spPr>
          <a:xfrm>
            <a:off x="8031122" y="84224"/>
            <a:ext cx="553716" cy="230832"/>
          </a:xfrm>
          <a:prstGeom prst="rect">
            <a:avLst/>
          </a:prstGeom>
          <a:noFill/>
        </p:spPr>
        <p:txBody>
          <a:bodyPr wrap="square" rtlCol="0">
            <a:spAutoFit/>
          </a:bodyPr>
          <a:lstStyle/>
          <a:p>
            <a:pPr algn="ctr"/>
            <a:r>
              <a:rPr kumimoji="1" lang="ja-JP" altLang="en-US" sz="900" dirty="0" smtClean="0">
                <a:latin typeface="UD デジタル 教科書体 NK-R" panose="02020400000000000000" pitchFamily="18" charset="-128"/>
                <a:ea typeface="UD デジタル 教科書体 NK-R" panose="02020400000000000000" pitchFamily="18" charset="-128"/>
              </a:rPr>
              <a:t>イベント</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5" name="テキスト ボックス 54">
            <a:extLst>
              <a:ext uri="{FF2B5EF4-FFF2-40B4-BE49-F238E27FC236}">
                <a16:creationId xmlns:a16="http://schemas.microsoft.com/office/drawing/2014/main" id="{687DBE9B-B4D4-4332-A4A6-63858479DB26}"/>
              </a:ext>
            </a:extLst>
          </p:cNvPr>
          <p:cNvSpPr txBox="1"/>
          <p:nvPr/>
        </p:nvSpPr>
        <p:spPr>
          <a:xfrm>
            <a:off x="8625247" y="88519"/>
            <a:ext cx="569900" cy="230832"/>
          </a:xfrm>
          <a:prstGeom prst="rect">
            <a:avLst/>
          </a:prstGeom>
          <a:noFill/>
        </p:spPr>
        <p:txBody>
          <a:bodyPr wrap="none" rtlCol="0">
            <a:spAutoFit/>
          </a:bodyPr>
          <a:lstStyle/>
          <a:p>
            <a:pPr algn="ctr"/>
            <a:r>
              <a:rPr kumimoji="1" lang="ja-JP" altLang="en-US" sz="900" spc="-149" dirty="0" smtClean="0">
                <a:latin typeface="UD デジタル 教科書体 NK-R" panose="02020400000000000000" pitchFamily="18" charset="-128"/>
                <a:ea typeface="UD デジタル 教科書体 NK-R" panose="02020400000000000000" pitchFamily="18" charset="-128"/>
              </a:rPr>
              <a:t>地元学校</a:t>
            </a:r>
            <a:endParaRPr kumimoji="1" lang="ja-JP" altLang="en-US" sz="900" spc="-149" dirty="0">
              <a:latin typeface="UD デジタル 教科書体 NK-R" panose="02020400000000000000" pitchFamily="18" charset="-128"/>
              <a:ea typeface="UD デジタル 教科書体 NK-R" panose="02020400000000000000" pitchFamily="18" charset="-128"/>
            </a:endParaRPr>
          </a:p>
        </p:txBody>
      </p:sp>
      <p:pic>
        <p:nvPicPr>
          <p:cNvPr id="56" name="図 55">
            <a:extLst>
              <a:ext uri="{FF2B5EF4-FFF2-40B4-BE49-F238E27FC236}">
                <a16:creationId xmlns:a16="http://schemas.microsoft.com/office/drawing/2014/main" id="{6EC06957-EF14-5441-9039-878296EB78F9}"/>
              </a:ext>
            </a:extLst>
          </p:cNvPr>
          <p:cNvPicPr>
            <a:picLocks noChangeAspect="1"/>
          </p:cNvPicPr>
          <p:nvPr/>
        </p:nvPicPr>
        <p:blipFill>
          <a:blip r:embed="rId3"/>
          <a:stretch>
            <a:fillRect/>
          </a:stretch>
        </p:blipFill>
        <p:spPr>
          <a:xfrm>
            <a:off x="8703939" y="271595"/>
            <a:ext cx="419101" cy="419101"/>
          </a:xfrm>
          <a:prstGeom prst="rect">
            <a:avLst/>
          </a:prstGeom>
        </p:spPr>
      </p:pic>
      <p:grpSp>
        <p:nvGrpSpPr>
          <p:cNvPr id="57" name="グループ化 56">
            <a:extLst>
              <a:ext uri="{FF2B5EF4-FFF2-40B4-BE49-F238E27FC236}">
                <a16:creationId xmlns:a16="http://schemas.microsoft.com/office/drawing/2014/main" id="{156280BD-56EF-3D49-89D5-997421E19B27}"/>
              </a:ext>
            </a:extLst>
          </p:cNvPr>
          <p:cNvGrpSpPr/>
          <p:nvPr/>
        </p:nvGrpSpPr>
        <p:grpSpPr>
          <a:xfrm>
            <a:off x="8553881" y="426919"/>
            <a:ext cx="1180323" cy="100777"/>
            <a:chOff x="5907277" y="5678358"/>
            <a:chExt cx="1180323" cy="100777"/>
          </a:xfrm>
        </p:grpSpPr>
        <p:sp>
          <p:nvSpPr>
            <p:cNvPr id="63" name="十字形 62">
              <a:extLst>
                <a:ext uri="{FF2B5EF4-FFF2-40B4-BE49-F238E27FC236}">
                  <a16:creationId xmlns:a16="http://schemas.microsoft.com/office/drawing/2014/main" id="{AE56CE2E-3253-554E-8E1A-E1FB6860D406}"/>
                </a:ext>
              </a:extLst>
            </p:cNvPr>
            <p:cNvSpPr/>
            <p:nvPr/>
          </p:nvSpPr>
          <p:spPr>
            <a:xfrm>
              <a:off x="5907277" y="5678358"/>
              <a:ext cx="100777" cy="100777"/>
            </a:xfrm>
            <a:prstGeom prst="plus">
              <a:avLst>
                <a:gd name="adj" fmla="val 36575"/>
              </a:avLst>
            </a:prstGeom>
            <a:solidFill>
              <a:schemeClr val="accent5">
                <a:lumMod val="75000"/>
              </a:schemeClr>
            </a:solidFill>
            <a:ln>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4" name="二等辺三角形 58">
              <a:extLst>
                <a:ext uri="{FF2B5EF4-FFF2-40B4-BE49-F238E27FC236}">
                  <a16:creationId xmlns:a16="http://schemas.microsoft.com/office/drawing/2014/main" id="{D5F40C1A-5065-FF4E-AAC4-57840C605B6D}"/>
                </a:ext>
              </a:extLst>
            </p:cNvPr>
            <p:cNvSpPr/>
            <p:nvPr/>
          </p:nvSpPr>
          <p:spPr>
            <a:xfrm rot="5400000">
              <a:off x="7010702" y="5693145"/>
              <a:ext cx="82594" cy="7120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6" name="図 65">
            <a:extLst>
              <a:ext uri="{FF2B5EF4-FFF2-40B4-BE49-F238E27FC236}">
                <a16:creationId xmlns:a16="http://schemas.microsoft.com/office/drawing/2014/main" id="{4131055D-86A9-B15D-202D-1D56E05DDD84}"/>
              </a:ext>
            </a:extLst>
          </p:cNvPr>
          <p:cNvPicPr>
            <a:picLocks noChangeAspect="1"/>
          </p:cNvPicPr>
          <p:nvPr/>
        </p:nvPicPr>
        <p:blipFill>
          <a:blip r:embed="rId4"/>
          <a:stretch>
            <a:fillRect/>
          </a:stretch>
        </p:blipFill>
        <p:spPr>
          <a:xfrm>
            <a:off x="9192314" y="275206"/>
            <a:ext cx="419529" cy="419100"/>
          </a:xfrm>
          <a:prstGeom prst="rect">
            <a:avLst/>
          </a:prstGeom>
        </p:spPr>
      </p:pic>
      <p:pic>
        <p:nvPicPr>
          <p:cNvPr id="67" name="図 66">
            <a:extLst>
              <a:ext uri="{FF2B5EF4-FFF2-40B4-BE49-F238E27FC236}">
                <a16:creationId xmlns:a16="http://schemas.microsoft.com/office/drawing/2014/main" id="{A64C565C-7E2B-CF9E-D606-8595A98B9E8D}"/>
              </a:ext>
            </a:extLst>
          </p:cNvPr>
          <p:cNvPicPr>
            <a:picLocks noChangeAspect="1"/>
          </p:cNvPicPr>
          <p:nvPr/>
        </p:nvPicPr>
        <p:blipFill>
          <a:blip r:embed="rId3"/>
          <a:stretch>
            <a:fillRect/>
          </a:stretch>
        </p:blipFill>
        <p:spPr>
          <a:xfrm>
            <a:off x="8095660" y="273826"/>
            <a:ext cx="416870" cy="416870"/>
          </a:xfrm>
          <a:prstGeom prst="rect">
            <a:avLst/>
          </a:prstGeom>
        </p:spPr>
      </p:pic>
      <p:pic>
        <p:nvPicPr>
          <p:cNvPr id="68" name="図 67">
            <a:extLst>
              <a:ext uri="{FF2B5EF4-FFF2-40B4-BE49-F238E27FC236}">
                <a16:creationId xmlns:a16="http://schemas.microsoft.com/office/drawing/2014/main" id="{834BDA2E-2B6C-F73B-A450-ABC82157A9D3}"/>
              </a:ext>
            </a:extLst>
          </p:cNvPr>
          <p:cNvPicPr>
            <a:picLocks noChangeAspect="1"/>
          </p:cNvPicPr>
          <p:nvPr/>
        </p:nvPicPr>
        <p:blipFill>
          <a:blip r:embed="rId5"/>
          <a:stretch>
            <a:fillRect/>
          </a:stretch>
        </p:blipFill>
        <p:spPr>
          <a:xfrm>
            <a:off x="8703441" y="273633"/>
            <a:ext cx="419529" cy="419100"/>
          </a:xfrm>
          <a:prstGeom prst="rect">
            <a:avLst/>
          </a:prstGeom>
        </p:spPr>
      </p:pic>
      <p:pic>
        <p:nvPicPr>
          <p:cNvPr id="69" name="図 68">
            <a:extLst>
              <a:ext uri="{FF2B5EF4-FFF2-40B4-BE49-F238E27FC236}">
                <a16:creationId xmlns:a16="http://schemas.microsoft.com/office/drawing/2014/main" id="{361A7625-7F53-1B44-88D6-383F9E9E841D}"/>
              </a:ext>
            </a:extLst>
          </p:cNvPr>
          <p:cNvPicPr>
            <a:picLocks noChangeAspect="1"/>
          </p:cNvPicPr>
          <p:nvPr/>
        </p:nvPicPr>
        <p:blipFill>
          <a:blip r:embed="rId6"/>
          <a:stretch>
            <a:fillRect/>
          </a:stretch>
        </p:blipFill>
        <p:spPr>
          <a:xfrm>
            <a:off x="9190186" y="273055"/>
            <a:ext cx="419101" cy="419101"/>
          </a:xfrm>
          <a:prstGeom prst="rect">
            <a:avLst/>
          </a:prstGeom>
        </p:spPr>
      </p:pic>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13</a:t>
            </a:fld>
            <a:endParaRPr kumimoji="1" lang="ja-JP" altLang="en-US"/>
          </a:p>
        </p:txBody>
      </p:sp>
      <p:pic>
        <p:nvPicPr>
          <p:cNvPr id="36" name="図 35"/>
          <p:cNvPicPr>
            <a:picLocks noChangeAspect="1"/>
          </p:cNvPicPr>
          <p:nvPr/>
        </p:nvPicPr>
        <p:blipFill rotWithShape="1">
          <a:blip r:embed="rId7" cstate="print">
            <a:extLst>
              <a:ext uri="{28A0092B-C50C-407E-A947-70E740481C1C}">
                <a14:useLocalDpi xmlns:a14="http://schemas.microsoft.com/office/drawing/2010/main" val="0"/>
              </a:ext>
            </a:extLst>
          </a:blip>
          <a:srcRect t="10808" r="23316" b="3503"/>
          <a:stretch/>
        </p:blipFill>
        <p:spPr>
          <a:xfrm rot="5400000">
            <a:off x="534056" y="5631033"/>
            <a:ext cx="855936" cy="717551"/>
          </a:xfrm>
          <a:prstGeom prst="rect">
            <a:avLst/>
          </a:prstGeom>
        </p:spPr>
      </p:pic>
      <p:pic>
        <p:nvPicPr>
          <p:cNvPr id="44" name="図 43">
            <a:extLst>
              <a:ext uri="{FF2B5EF4-FFF2-40B4-BE49-F238E27FC236}">
                <a16:creationId xmlns:a16="http://schemas.microsoft.com/office/drawing/2014/main" id="{C15F85F1-EB84-2D87-00C4-085641410510}"/>
              </a:ext>
            </a:extLst>
          </p:cNvPr>
          <p:cNvPicPr>
            <a:picLocks noChangeAspect="1"/>
          </p:cNvPicPr>
          <p:nvPr/>
        </p:nvPicPr>
        <p:blipFill>
          <a:blip r:embed="rId8"/>
          <a:stretch>
            <a:fillRect/>
          </a:stretch>
        </p:blipFill>
        <p:spPr>
          <a:xfrm>
            <a:off x="8703870" y="275206"/>
            <a:ext cx="419100" cy="419100"/>
          </a:xfrm>
          <a:prstGeom prst="rect">
            <a:avLst/>
          </a:prstGeom>
        </p:spPr>
      </p:pic>
      <p:pic>
        <p:nvPicPr>
          <p:cNvPr id="46" name="図 45">
            <a:extLst>
              <a:ext uri="{FF2B5EF4-FFF2-40B4-BE49-F238E27FC236}">
                <a16:creationId xmlns:a16="http://schemas.microsoft.com/office/drawing/2014/main" id="{E66D0BBD-6F1C-9103-C137-DF3A438123EE}"/>
              </a:ext>
            </a:extLst>
          </p:cNvPr>
          <p:cNvPicPr>
            <a:picLocks noChangeAspect="1"/>
          </p:cNvPicPr>
          <p:nvPr/>
        </p:nvPicPr>
        <p:blipFill>
          <a:blip r:embed="rId9"/>
          <a:stretch>
            <a:fillRect/>
          </a:stretch>
        </p:blipFill>
        <p:spPr>
          <a:xfrm>
            <a:off x="8097365" y="275206"/>
            <a:ext cx="419529" cy="419100"/>
          </a:xfrm>
          <a:prstGeom prst="rect">
            <a:avLst/>
          </a:prstGeom>
        </p:spPr>
      </p:pic>
      <p:pic>
        <p:nvPicPr>
          <p:cNvPr id="47" name="図 46">
            <a:extLst>
              <a:ext uri="{FF2B5EF4-FFF2-40B4-BE49-F238E27FC236}">
                <a16:creationId xmlns:a16="http://schemas.microsoft.com/office/drawing/2014/main" id="{0572BAD8-44FA-CA48-9DB8-36404C71AF21}"/>
              </a:ext>
            </a:extLst>
          </p:cNvPr>
          <p:cNvPicPr>
            <a:picLocks noChangeAspect="1"/>
          </p:cNvPicPr>
          <p:nvPr/>
        </p:nvPicPr>
        <p:blipFill>
          <a:blip r:embed="rId10"/>
          <a:stretch>
            <a:fillRect/>
          </a:stretch>
        </p:blipFill>
        <p:spPr>
          <a:xfrm>
            <a:off x="9190187" y="271596"/>
            <a:ext cx="419100" cy="419100"/>
          </a:xfrm>
          <a:prstGeom prst="rect">
            <a:avLst/>
          </a:prstGeom>
        </p:spPr>
      </p:pic>
      <p:pic>
        <p:nvPicPr>
          <p:cNvPr id="3" name="図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01238" y="1132269"/>
            <a:ext cx="1448017" cy="2038835"/>
          </a:xfrm>
          <a:prstGeom prst="rect">
            <a:avLst/>
          </a:prstGeom>
          <a:effectLst>
            <a:outerShdw blurRad="50800" dist="38100" dir="2700000" algn="tl" rotWithShape="0">
              <a:prstClr val="black">
                <a:alpha val="40000"/>
              </a:prstClr>
            </a:outerShdw>
          </a:effectLst>
        </p:spPr>
      </p:pic>
      <p:pic>
        <p:nvPicPr>
          <p:cNvPr id="4" name="図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91872" y="3497446"/>
            <a:ext cx="2224793" cy="14825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53136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2187" y="4268007"/>
            <a:ext cx="7012339" cy="10618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イラストマップの制作については、組合員から「マップを片手に商店街等を散策する人が増えた」といった声が寄せられるなど、集客や滞在時間の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増加に一定</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の効果があった。また、マップに商店街の</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サイトと</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LINE</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アカウントにリンクする</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QR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コードを掲載したことにより</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LINE</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の友達登録数が短期間で</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600</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人から</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677</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人に増加した。プロモーション動画の制作については、動画を閲覧した地域の方や出演者から「私も出たい」、「第２弾をつくってほしい」といった声が寄せられるなど、大きな反響があった。また、両事業の制作過程で、地域の様々な団体と連携に向けた交渉を行った。今回は残念ながら日程の都合等で連携に至らなかった団体もあったが、地域の様々な団体とつながりが出来たことは、今後に向けた大きな成果となった。</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085684989"/>
              </p:ext>
            </p:extLst>
          </p:nvPr>
        </p:nvGraphicFramePr>
        <p:xfrm>
          <a:off x="205402" y="301216"/>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840">
                <a:tc>
                  <a:txBody>
                    <a:bodyPr/>
                    <a:lstStyle/>
                    <a:p>
                      <a:pPr algn="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事例⑨</a:t>
                      </a:r>
                      <a:endParaRPr kumimoji="1" lang="ja-JP" altLang="en-US" sz="1000" b="1"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地域と協働で行う商店街や地域資源の魅力発信！</a:t>
                      </a:r>
                      <a:endParaRPr kumimoji="1" lang="ja-JP" altLang="en-US" sz="100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26" name="テキスト ボックス 25"/>
          <p:cNvSpPr txBox="1"/>
          <p:nvPr/>
        </p:nvSpPr>
        <p:spPr>
          <a:xfrm>
            <a:off x="417385" y="1310943"/>
            <a:ext cx="6974432"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r>
              <a:rPr kumimoji="1" lang="ja-JP" altLang="en-US" sz="1050" dirty="0">
                <a:latin typeface="UD デジタル 教科書体 NK-R" panose="02020400000000000000" pitchFamily="18" charset="-128"/>
                <a:ea typeface="UD デジタル 教科書体 NK-R" panose="02020400000000000000" pitchFamily="18" charset="-128"/>
              </a:rPr>
              <a:t>助松神社</a:t>
            </a:r>
            <a:r>
              <a:rPr kumimoji="1" lang="ja-JP" altLang="en-US" sz="1050" dirty="0" smtClean="0">
                <a:latin typeface="UD デジタル 教科書体 NK-R" panose="02020400000000000000" pitchFamily="18" charset="-128"/>
                <a:ea typeface="UD デジタル 教科書体 NK-R" panose="02020400000000000000" pitchFamily="18" charset="-128"/>
              </a:rPr>
              <a:t>や周辺スポット、</a:t>
            </a:r>
            <a:r>
              <a:rPr kumimoji="1" lang="ja-JP" altLang="en-US" sz="1050" dirty="0">
                <a:latin typeface="UD デジタル 教科書体 NK-R" panose="02020400000000000000" pitchFamily="18" charset="-128"/>
                <a:ea typeface="UD デジタル 教科書体 NK-R" panose="02020400000000000000" pitchFamily="18" charset="-128"/>
              </a:rPr>
              <a:t>泉大津市役所等と連携し、イラストマップとプロモーション動画を制作。商店街の魅力や地域の伝統文化、観光資源等を紙媒体とデジタル媒体で発信することで、集客力の向上を図った。</a:t>
            </a:r>
          </a:p>
        </p:txBody>
      </p:sp>
      <p:sp>
        <p:nvSpPr>
          <p:cNvPr id="34" name="テキスト ボックス 33"/>
          <p:cNvSpPr txBox="1"/>
          <p:nvPr/>
        </p:nvSpPr>
        <p:spPr>
          <a:xfrm>
            <a:off x="412187" y="1861770"/>
            <a:ext cx="6994499" cy="235449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①イラストマップの制作配布</a:t>
            </a:r>
          </a:p>
          <a:p>
            <a:pPr indent="93663"/>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地域住民等の声を収集し、</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商店街内店舗</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を掲載したイラストマップを制作。地域資源である「助松神社」をはじめ、商店街の交差点に設置された泉大津市のマスコットキャラクター「おづ</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みん」の石像、子宝</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に恵まれる言い伝えがある「楠子安地蔵」や池上曽根遺跡の出土品を展示する「市立池上曽根弥生学習館」など、北助松周辺地域の魅力スポット等も掲載することで、商店街を起点に地域の回遊を促す工夫を行った。あわせて、商店街の年間イベント情報や北助松商店街の昔の写真を掲載したほか、商店街</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サイト及び</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LINE</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公式アカウントにリンクする</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QR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コードを掲載することで、</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との相乗効果を図った。イラストマップは</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2</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万部制作し、</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11</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月に北助松商店街で開催された「わいわいフェスタ」で配布を行ったほか、南海北助松駅や泉大津市役所等に配架し、商店街への集客を図った。</a:t>
            </a:r>
          </a:p>
          <a:p>
            <a:endParaRPr kumimoji="1" lang="en-US" altLang="ja-JP" sz="5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②プロモーション動画</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の制作配信</a:t>
            </a:r>
          </a:p>
          <a:p>
            <a:pPr indent="88900"/>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北助松商店街の「店舗」をはじめ、「助松神社」や「</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だんじり</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祭り」、「商店街イベント」などを紹介するプロモーション動画を制作した。撮影時に、ドローンを活用したことで、ダイナミックで臨場感のある動画に仕上がった。制作した動画は、</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ICT</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活用の一環として、商店街</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サイトの</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TOP</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ページで配信するとともに、テーマごとに分割した短編動画も制作しており、今後、商店街の</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等で発信していく予定。</a:t>
            </a:r>
          </a:p>
        </p:txBody>
      </p:sp>
      <p:sp>
        <p:nvSpPr>
          <p:cNvPr id="38" name="角丸四角形 37"/>
          <p:cNvSpPr/>
          <p:nvPr/>
        </p:nvSpPr>
        <p:spPr>
          <a:xfrm>
            <a:off x="5046524" y="5300809"/>
            <a:ext cx="3425122"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95">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助松神社からひとこと</a:t>
            </a:r>
            <a:endParaRPr lang="en-US" altLang="ja-JP"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defTabSz="914395">
              <a:buClr>
                <a:schemeClr val="accent1"/>
              </a:buClr>
              <a:defRPr/>
            </a:pPr>
            <a:endPar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48" indent="-171448" defTabSz="914395">
              <a:lnSpc>
                <a:spcPts val="1000"/>
              </a:lnSpc>
              <a:buClr>
                <a:srgbClr val="327EC4"/>
              </a:buClr>
              <a:buFont typeface="Wingdings" panose="05000000000000000000" pitchFamily="2" charset="2"/>
              <a:buChar char="l"/>
              <a:defRPr/>
            </a:pP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助松</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神社は、約</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sym typeface="+mn-ea"/>
              </a:rPr>
              <a:t>1200</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年前に小津助松地区の氏神として創建されたと伝えられています。ご本殿には、菅原道真公・天神さんと春日神社をお祀りしており、お正月の初詣や十日戎にはたくさんの参拝者が訪れます。</a:t>
            </a:r>
          </a:p>
          <a:p>
            <a:pPr marL="171448" indent="-171448" defTabSz="914395">
              <a:lnSpc>
                <a:spcPts val="1000"/>
              </a:lnSpc>
              <a:buClr>
                <a:srgbClr val="327EC4"/>
              </a:buClr>
              <a:buFont typeface="Wingdings" panose="05000000000000000000" pitchFamily="2" charset="2"/>
              <a:buChar char="l"/>
              <a:defRPr/>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北助松商店街は</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地域</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でも</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人通りの多い活気のある商店街だと思います。今後も、商店街とともに、地域の伝統文化を守りながら、地域の活性化に貢献していきたいと考えています。</a:t>
            </a:r>
            <a:endParaRPr lang="en-US" altLang="ja-JP" sz="10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p:txBody>
      </p:sp>
      <p:cxnSp>
        <p:nvCxnSpPr>
          <p:cNvPr id="43" name="直線コネクタ 42"/>
          <p:cNvCxnSpPr/>
          <p:nvPr/>
        </p:nvCxnSpPr>
        <p:spPr>
          <a:xfrm>
            <a:off x="398124"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289061" y="5300809"/>
            <a:ext cx="4879839"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1">
              <a:buClr>
                <a:srgbClr val="327EC4"/>
              </a:buCl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168400" indent="-185738">
              <a:lnSpc>
                <a:spcPts val="1100"/>
              </a:lnSpc>
              <a:buClr>
                <a:srgbClr val="327EC4"/>
              </a:buClr>
              <a:buFont typeface="Wingdings" panose="05000000000000000000" pitchFamily="2" charset="2"/>
              <a:buChar char="l"/>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イラストマップについては、商店街に親しみを感じてもらえるよう、商店街キャラクターである「きぃすけ」とその妹「きっぴぃ」を積極的に活用しました。「きっぴぃ」は新たに作り、名前は地域住民からの公募で選びました。動画については、出演者や地域の皆さまからの反響が思いのほか大きく、さらなる活用の可能性を感じています。今後も、地域住民の皆さまとのつながりを大切に、地域の皆さんとともに商店街・地域の活性化に取り組んでいきたいと考えています。</a:t>
            </a:r>
          </a:p>
        </p:txBody>
      </p:sp>
      <p:cxnSp>
        <p:nvCxnSpPr>
          <p:cNvPr id="49" name="直線コネクタ 48"/>
          <p:cNvCxnSpPr/>
          <p:nvPr/>
        </p:nvCxnSpPr>
        <p:spPr>
          <a:xfrm>
            <a:off x="5168900" y="5510240"/>
            <a:ext cx="3141382"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509" y="6397086"/>
            <a:ext cx="828206" cy="3382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99" dirty="0">
                <a:latin typeface="UD デジタル 教科書体 NK-R" panose="02020400000000000000" pitchFamily="18" charset="-128"/>
                <a:ea typeface="UD デジタル 教科書体 NK-R" panose="02020400000000000000" pitchFamily="18" charset="-128"/>
              </a:rPr>
              <a:t>松尾</a:t>
            </a:r>
            <a:endParaRPr kumimoji="1" lang="en-US" altLang="ja-JP" sz="799" dirty="0">
              <a:latin typeface="UD デジタル 教科書体 NK-R" panose="02020400000000000000" pitchFamily="18" charset="-128"/>
              <a:ea typeface="UD デジタル 教科書体 NK-R" panose="02020400000000000000" pitchFamily="18" charset="-128"/>
            </a:endParaRPr>
          </a:p>
          <a:p>
            <a:pPr algn="ctr"/>
            <a:r>
              <a:rPr kumimoji="1" lang="ja-JP" altLang="en-US" sz="799" dirty="0" smtClean="0">
                <a:latin typeface="UD デジタル 教科書体 NK-R" panose="02020400000000000000" pitchFamily="18" charset="-128"/>
                <a:ea typeface="UD デジタル 教科書体 NK-R" panose="02020400000000000000" pitchFamily="18" charset="-128"/>
              </a:rPr>
              <a:t>理事長</a:t>
            </a:r>
            <a:endParaRPr kumimoji="1" lang="en-US" altLang="zh-TW" sz="799"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289065" y="735269"/>
            <a:ext cx="947411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b="1" dirty="0" smtClean="0">
                <a:solidFill>
                  <a:srgbClr val="327EC4"/>
                </a:solidFill>
                <a:latin typeface="UD デジタル 教科書体 NK-R" panose="02020400000000000000" pitchFamily="18" charset="-128"/>
                <a:ea typeface="UD デジタル 教科書体 NK-R" panose="02020400000000000000" pitchFamily="18" charset="-128"/>
              </a:rPr>
              <a:t>地域と商店街が一体となった、</a:t>
            </a:r>
            <a:r>
              <a:rPr kumimoji="1" lang="en-US" altLang="ja-JP" b="1" dirty="0" smtClean="0">
                <a:solidFill>
                  <a:srgbClr val="327EC4"/>
                </a:solidFill>
                <a:latin typeface="UD デジタル 教科書体 NK-R" panose="02020400000000000000" pitchFamily="18" charset="-128"/>
                <a:ea typeface="UD デジタル 教科書体 NK-R" panose="02020400000000000000" pitchFamily="18" charset="-128"/>
              </a:rPr>
              <a:t>MAP</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や</a:t>
            </a:r>
            <a:r>
              <a:rPr kumimoji="1" lang="ja-JP" altLang="en-US" b="1" dirty="0" smtClean="0">
                <a:solidFill>
                  <a:srgbClr val="327EC4"/>
                </a:solidFill>
                <a:latin typeface="UD デジタル 教科書体 NK-R" panose="02020400000000000000" pitchFamily="18" charset="-128"/>
                <a:ea typeface="UD デジタル 教科書体 NK-R" panose="02020400000000000000" pitchFamily="18" charset="-128"/>
              </a:rPr>
              <a:t>プロモーション</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動画</a:t>
            </a:r>
            <a:r>
              <a:rPr kumimoji="1" lang="ja-JP" altLang="en-US" b="1" dirty="0" smtClean="0">
                <a:solidFill>
                  <a:srgbClr val="327EC4"/>
                </a:solidFill>
                <a:latin typeface="UD デジタル 教科書体 NK-R" panose="02020400000000000000" pitchFamily="18" charset="-128"/>
                <a:ea typeface="UD デジタル 教科書体 NK-R" panose="02020400000000000000" pitchFamily="18" charset="-128"/>
              </a:rPr>
              <a:t>制作、</a:t>
            </a:r>
            <a:r>
              <a:rPr kumimoji="1" lang="en-US" altLang="ja-JP" b="1" dirty="0" smtClean="0">
                <a:solidFill>
                  <a:srgbClr val="327EC4"/>
                </a:solidFill>
                <a:latin typeface="UD デジタル 教科書体 NK-R" panose="02020400000000000000" pitchFamily="18" charset="-128"/>
                <a:ea typeface="UD デジタル 教科書体 NK-R" panose="02020400000000000000" pitchFamily="18" charset="-128"/>
              </a:rPr>
              <a:t>SNS</a:t>
            </a:r>
            <a:r>
              <a:rPr kumimoji="1" lang="ja-JP" altLang="en-US" b="1" dirty="0" smtClean="0">
                <a:solidFill>
                  <a:srgbClr val="327EC4"/>
                </a:solidFill>
                <a:latin typeface="UD デジタル 教科書体 NK-R" panose="02020400000000000000" pitchFamily="18" charset="-128"/>
                <a:ea typeface="UD デジタル 教科書体 NK-R" panose="02020400000000000000" pitchFamily="18" charset="-128"/>
              </a:rPr>
              <a:t>活用に</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よる情報</a:t>
            </a:r>
            <a:r>
              <a:rPr kumimoji="1" lang="ja-JP" altLang="en-US" b="1" dirty="0" smtClean="0">
                <a:solidFill>
                  <a:srgbClr val="327EC4"/>
                </a:solidFill>
                <a:latin typeface="UD デジタル 教科書体 NK-R" panose="02020400000000000000" pitchFamily="18" charset="-128"/>
                <a:ea typeface="UD デジタル 教科書体 NK-R" panose="02020400000000000000" pitchFamily="18" charset="-128"/>
              </a:rPr>
              <a:t>発信</a:t>
            </a:r>
            <a:endPar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p:cNvCxnSpPr/>
          <p:nvPr/>
        </p:nvCxnSpPr>
        <p:spPr>
          <a:xfrm flipV="1">
            <a:off x="289066" y="572617"/>
            <a:ext cx="9474116" cy="1035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567083" y="102752"/>
            <a:ext cx="4196100"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事業</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実施商店街： </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北助松</a:t>
            </a:r>
            <a:r>
              <a:rPr kumimoji="1" lang="zh-TW"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所在地：</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泉大津市、</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高石市（</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㉟）</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アクセス：</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南海本線北助松駅</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４１店　　　</a:t>
            </a:r>
          </a:p>
        </p:txBody>
      </p:sp>
      <p:cxnSp>
        <p:nvCxnSpPr>
          <p:cNvPr id="35" name="直線コネクタ 34"/>
          <p:cNvCxnSpPr/>
          <p:nvPr/>
        </p:nvCxnSpPr>
        <p:spPr>
          <a:xfrm flipV="1">
            <a:off x="398124" y="5510240"/>
            <a:ext cx="4609412"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1000" y="1157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76519" y="410035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sp>
        <p:nvSpPr>
          <p:cNvPr id="50" name="角丸四角形 49"/>
          <p:cNvSpPr/>
          <p:nvPr/>
        </p:nvSpPr>
        <p:spPr>
          <a:xfrm>
            <a:off x="381000" y="1714345"/>
            <a:ext cx="2738718" cy="169629"/>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smtClean="0">
                <a:solidFill>
                  <a:schemeClr val="bg1"/>
                </a:solidFill>
                <a:latin typeface="UD デジタル 教科書体 NK-R" panose="02020400000000000000" pitchFamily="18" charset="-128"/>
                <a:ea typeface="UD デジタル 教科書体 NK-R" panose="02020400000000000000" pitchFamily="18" charset="-128"/>
              </a:rPr>
              <a:t>取組み</a:t>
            </a:r>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内容</a:t>
            </a:r>
          </a:p>
        </p:txBody>
      </p:sp>
      <p:sp>
        <p:nvSpPr>
          <p:cNvPr id="14" name="テキスト ボックス 13"/>
          <p:cNvSpPr txBox="1"/>
          <p:nvPr/>
        </p:nvSpPr>
        <p:spPr>
          <a:xfrm>
            <a:off x="7317749" y="4868123"/>
            <a:ext cx="2512738"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商店街プロモーション動画</a:t>
            </a:r>
          </a:p>
        </p:txBody>
      </p:sp>
      <p:sp>
        <p:nvSpPr>
          <p:cNvPr id="45" name="テキスト ボックス 44"/>
          <p:cNvSpPr txBox="1"/>
          <p:nvPr/>
        </p:nvSpPr>
        <p:spPr>
          <a:xfrm>
            <a:off x="7424526" y="3029267"/>
            <a:ext cx="2377625"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北助松駅に配架したイラストマップ</a:t>
            </a:r>
          </a:p>
        </p:txBody>
      </p:sp>
      <p:sp>
        <p:nvSpPr>
          <p:cNvPr id="58" name="テキスト ボックス 57"/>
          <p:cNvSpPr txBox="1"/>
          <p:nvPr/>
        </p:nvSpPr>
        <p:spPr>
          <a:xfrm>
            <a:off x="8617804" y="6327681"/>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pic>
        <p:nvPicPr>
          <p:cNvPr id="36" name="Picture 2" descr="image1.jpeg"/>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4666" t="1" r="3276" b="17977"/>
          <a:stretch/>
        </p:blipFill>
        <p:spPr bwMode="auto">
          <a:xfrm>
            <a:off x="567515" y="5553414"/>
            <a:ext cx="781200" cy="87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テキスト ボックス 47">
            <a:extLst>
              <a:ext uri="{FF2B5EF4-FFF2-40B4-BE49-F238E27FC236}">
                <a16:creationId xmlns:a16="http://schemas.microsoft.com/office/drawing/2014/main" id="{E67AB1FF-27E3-449C-9577-C42C28A92C0D}"/>
              </a:ext>
            </a:extLst>
          </p:cNvPr>
          <p:cNvSpPr txBox="1"/>
          <p:nvPr/>
        </p:nvSpPr>
        <p:spPr>
          <a:xfrm>
            <a:off x="9186190" y="91411"/>
            <a:ext cx="434381"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動画</a:t>
            </a:r>
          </a:p>
        </p:txBody>
      </p:sp>
      <p:sp>
        <p:nvSpPr>
          <p:cNvPr id="51" name="テキスト ボックス 50">
            <a:extLst>
              <a:ext uri="{FF2B5EF4-FFF2-40B4-BE49-F238E27FC236}">
                <a16:creationId xmlns:a16="http://schemas.microsoft.com/office/drawing/2014/main" id="{96C57A3E-3DF3-4F2D-953B-0C5C7A6D71BF}"/>
              </a:ext>
            </a:extLst>
          </p:cNvPr>
          <p:cNvSpPr txBox="1"/>
          <p:nvPr/>
        </p:nvSpPr>
        <p:spPr>
          <a:xfrm>
            <a:off x="8031122" y="84224"/>
            <a:ext cx="55371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p>
        </p:txBody>
      </p:sp>
      <p:sp>
        <p:nvSpPr>
          <p:cNvPr id="55" name="テキスト ボックス 54">
            <a:extLst>
              <a:ext uri="{FF2B5EF4-FFF2-40B4-BE49-F238E27FC236}">
                <a16:creationId xmlns:a16="http://schemas.microsoft.com/office/drawing/2014/main" id="{687DBE9B-B4D4-4332-A4A6-63858479DB26}"/>
              </a:ext>
            </a:extLst>
          </p:cNvPr>
          <p:cNvSpPr txBox="1"/>
          <p:nvPr/>
        </p:nvSpPr>
        <p:spPr>
          <a:xfrm>
            <a:off x="8721553" y="88519"/>
            <a:ext cx="377283" cy="230832"/>
          </a:xfrm>
          <a:prstGeom prst="rect">
            <a:avLst/>
          </a:prstGeom>
          <a:noFill/>
        </p:spPr>
        <p:txBody>
          <a:bodyPr wrap="none" rtlCol="0">
            <a:spAutoFit/>
          </a:bodyPr>
          <a:lstStyle/>
          <a:p>
            <a:pPr algn="ctr"/>
            <a:r>
              <a:rPr kumimoji="1" lang="ja-JP" altLang="en-US" sz="900" spc="-149" dirty="0">
                <a:latin typeface="UD デジタル 教科書体 NK-R" panose="02020400000000000000" pitchFamily="18" charset="-128"/>
                <a:ea typeface="UD デジタル 教科書体 NK-R" panose="02020400000000000000" pitchFamily="18" charset="-128"/>
              </a:rPr>
              <a:t>名所</a:t>
            </a:r>
          </a:p>
        </p:txBody>
      </p:sp>
      <p:pic>
        <p:nvPicPr>
          <p:cNvPr id="56" name="図 55">
            <a:extLst>
              <a:ext uri="{FF2B5EF4-FFF2-40B4-BE49-F238E27FC236}">
                <a16:creationId xmlns:a16="http://schemas.microsoft.com/office/drawing/2014/main" id="{6EC06957-EF14-5441-9039-878296EB78F9}"/>
              </a:ext>
            </a:extLst>
          </p:cNvPr>
          <p:cNvPicPr>
            <a:picLocks noChangeAspect="1"/>
          </p:cNvPicPr>
          <p:nvPr/>
        </p:nvPicPr>
        <p:blipFill>
          <a:blip r:embed="rId4"/>
          <a:stretch>
            <a:fillRect/>
          </a:stretch>
        </p:blipFill>
        <p:spPr>
          <a:xfrm>
            <a:off x="8703939" y="271595"/>
            <a:ext cx="419101" cy="419101"/>
          </a:xfrm>
          <a:prstGeom prst="rect">
            <a:avLst/>
          </a:prstGeom>
        </p:spPr>
      </p:pic>
      <p:grpSp>
        <p:nvGrpSpPr>
          <p:cNvPr id="57" name="グループ化 56">
            <a:extLst>
              <a:ext uri="{FF2B5EF4-FFF2-40B4-BE49-F238E27FC236}">
                <a16:creationId xmlns:a16="http://schemas.microsoft.com/office/drawing/2014/main" id="{156280BD-56EF-3D49-89D5-997421E19B27}"/>
              </a:ext>
            </a:extLst>
          </p:cNvPr>
          <p:cNvGrpSpPr/>
          <p:nvPr/>
        </p:nvGrpSpPr>
        <p:grpSpPr>
          <a:xfrm>
            <a:off x="8553881" y="426919"/>
            <a:ext cx="1180323" cy="100777"/>
            <a:chOff x="5907277" y="5678358"/>
            <a:chExt cx="1180323" cy="100777"/>
          </a:xfrm>
        </p:grpSpPr>
        <p:sp>
          <p:nvSpPr>
            <p:cNvPr id="63" name="十字形 62">
              <a:extLst>
                <a:ext uri="{FF2B5EF4-FFF2-40B4-BE49-F238E27FC236}">
                  <a16:creationId xmlns:a16="http://schemas.microsoft.com/office/drawing/2014/main" id="{AE56CE2E-3253-554E-8E1A-E1FB6860D406}"/>
                </a:ext>
              </a:extLst>
            </p:cNvPr>
            <p:cNvSpPr/>
            <p:nvPr/>
          </p:nvSpPr>
          <p:spPr>
            <a:xfrm>
              <a:off x="5907277" y="5678358"/>
              <a:ext cx="100777" cy="100777"/>
            </a:xfrm>
            <a:prstGeom prst="plus">
              <a:avLst>
                <a:gd name="adj" fmla="val 36575"/>
              </a:avLst>
            </a:prstGeom>
            <a:solidFill>
              <a:schemeClr val="accent5">
                <a:lumMod val="75000"/>
              </a:schemeClr>
            </a:solidFill>
            <a:ln>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4" name="二等辺三角形 58">
              <a:extLst>
                <a:ext uri="{FF2B5EF4-FFF2-40B4-BE49-F238E27FC236}">
                  <a16:creationId xmlns:a16="http://schemas.microsoft.com/office/drawing/2014/main" id="{D5F40C1A-5065-FF4E-AAC4-57840C605B6D}"/>
                </a:ext>
              </a:extLst>
            </p:cNvPr>
            <p:cNvSpPr/>
            <p:nvPr/>
          </p:nvSpPr>
          <p:spPr>
            <a:xfrm rot="5400000">
              <a:off x="7010702" y="5693145"/>
              <a:ext cx="82594" cy="7120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7" name="図 66">
            <a:extLst>
              <a:ext uri="{FF2B5EF4-FFF2-40B4-BE49-F238E27FC236}">
                <a16:creationId xmlns:a16="http://schemas.microsoft.com/office/drawing/2014/main" id="{A64C565C-7E2B-CF9E-D606-8595A98B9E8D}"/>
              </a:ext>
            </a:extLst>
          </p:cNvPr>
          <p:cNvPicPr>
            <a:picLocks noChangeAspect="1"/>
          </p:cNvPicPr>
          <p:nvPr/>
        </p:nvPicPr>
        <p:blipFill>
          <a:blip r:embed="rId4"/>
          <a:stretch>
            <a:fillRect/>
          </a:stretch>
        </p:blipFill>
        <p:spPr>
          <a:xfrm>
            <a:off x="8100659" y="269024"/>
            <a:ext cx="416870" cy="421297"/>
          </a:xfrm>
          <a:prstGeom prst="rect">
            <a:avLst/>
          </a:prstGeom>
        </p:spPr>
      </p:pic>
      <p:pic>
        <p:nvPicPr>
          <p:cNvPr id="68" name="図 67">
            <a:extLst>
              <a:ext uri="{FF2B5EF4-FFF2-40B4-BE49-F238E27FC236}">
                <a16:creationId xmlns:a16="http://schemas.microsoft.com/office/drawing/2014/main" id="{834BDA2E-2B6C-F73B-A450-ABC82157A9D3}"/>
              </a:ext>
            </a:extLst>
          </p:cNvPr>
          <p:cNvPicPr>
            <a:picLocks noChangeAspect="1"/>
          </p:cNvPicPr>
          <p:nvPr/>
        </p:nvPicPr>
        <p:blipFill>
          <a:blip r:embed="rId5"/>
          <a:stretch>
            <a:fillRect/>
          </a:stretch>
        </p:blipFill>
        <p:spPr>
          <a:xfrm>
            <a:off x="8703441" y="273633"/>
            <a:ext cx="419529" cy="419100"/>
          </a:xfrm>
          <a:prstGeom prst="rect">
            <a:avLst/>
          </a:prstGeom>
        </p:spPr>
      </p:pic>
      <p:pic>
        <p:nvPicPr>
          <p:cNvPr id="69" name="図 68">
            <a:extLst>
              <a:ext uri="{FF2B5EF4-FFF2-40B4-BE49-F238E27FC236}">
                <a16:creationId xmlns:a16="http://schemas.microsoft.com/office/drawing/2014/main" id="{361A7625-7F53-1B44-88D6-383F9E9E841D}"/>
              </a:ext>
            </a:extLst>
          </p:cNvPr>
          <p:cNvPicPr>
            <a:picLocks noChangeAspect="1"/>
          </p:cNvPicPr>
          <p:nvPr/>
        </p:nvPicPr>
        <p:blipFill>
          <a:blip r:embed="rId6"/>
          <a:stretch>
            <a:fillRect/>
          </a:stretch>
        </p:blipFill>
        <p:spPr>
          <a:xfrm>
            <a:off x="9191709" y="272337"/>
            <a:ext cx="419101" cy="417983"/>
          </a:xfrm>
          <a:prstGeom prst="rect">
            <a:avLst/>
          </a:prstGeom>
        </p:spPr>
      </p:pic>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14</a:t>
            </a:fld>
            <a:endParaRPr kumimoji="1" lang="ja-JP" altLang="en-US"/>
          </a:p>
        </p:txBody>
      </p:sp>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7465" y="5485833"/>
            <a:ext cx="856945" cy="856945"/>
          </a:xfrm>
          <a:prstGeom prst="rect">
            <a:avLst/>
          </a:prstGeom>
        </p:spPr>
      </p:pic>
      <p:pic>
        <p:nvPicPr>
          <p:cNvPr id="4" name="図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8722" y="1327959"/>
            <a:ext cx="2042088" cy="165636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5" name="図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7985" y="3529145"/>
            <a:ext cx="2212266" cy="1330418"/>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8990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2187" y="4188152"/>
            <a:ext cx="7012339" cy="10618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ct val="150000"/>
              </a:lnSpc>
            </a:pPr>
            <a:r>
              <a:rPr kumimoji="1" lang="en-US" altLang="ja-JP" sz="1050" dirty="0">
                <a:latin typeface="UD デジタル 教科書体 NK-R" panose="02020400000000000000" pitchFamily="18" charset="-128"/>
                <a:ea typeface="UD デジタル 教科書体 NK-R" panose="02020400000000000000" pitchFamily="18" charset="-128"/>
              </a:rPr>
              <a:t>DIY</a:t>
            </a:r>
            <a:r>
              <a:rPr kumimoji="1" lang="ja-JP" altLang="en-US" sz="1050" dirty="0">
                <a:latin typeface="UD デジタル 教科書体 NK-R" panose="02020400000000000000" pitchFamily="18" charset="-128"/>
                <a:ea typeface="UD デジタル 教科書体 NK-R" panose="02020400000000000000" pitchFamily="18" charset="-128"/>
              </a:rPr>
              <a:t>ワークショップを通じて、地元の若手クリエイターと地域の</a:t>
            </a:r>
            <a:r>
              <a:rPr kumimoji="1" lang="ja-JP" altLang="en-US" sz="1050" dirty="0" smtClean="0">
                <a:latin typeface="UD デジタル 教科書体 NK-R" panose="02020400000000000000" pitchFamily="18" charset="-128"/>
                <a:ea typeface="UD デジタル 教科書体 NK-R" panose="02020400000000000000" pitchFamily="18" charset="-128"/>
              </a:rPr>
              <a:t>サポーターとの</a:t>
            </a:r>
            <a:r>
              <a:rPr kumimoji="1" lang="ja-JP" altLang="en-US" sz="1050" dirty="0">
                <a:latin typeface="UD デジタル 教科書体 NK-R" panose="02020400000000000000" pitchFamily="18" charset="-128"/>
                <a:ea typeface="UD デジタル 教科書体 NK-R" panose="02020400000000000000" pitchFamily="18" charset="-128"/>
              </a:rPr>
              <a:t>連携</a:t>
            </a:r>
            <a:r>
              <a:rPr kumimoji="1" lang="ja-JP" altLang="en-US" sz="1050" dirty="0" smtClean="0">
                <a:latin typeface="UD デジタル 教科書体 NK-R" panose="02020400000000000000" pitchFamily="18" charset="-128"/>
                <a:ea typeface="UD デジタル 教科書体 NK-R" panose="02020400000000000000" pitchFamily="18" charset="-128"/>
              </a:rPr>
              <a:t>が</a:t>
            </a:r>
            <a:r>
              <a:rPr kumimoji="1" lang="ja-JP" altLang="en-US" sz="1050" dirty="0">
                <a:latin typeface="UD デジタル 教科書体 NK-R" panose="02020400000000000000" pitchFamily="18" charset="-128"/>
                <a:ea typeface="UD デジタル 教科書体 NK-R" panose="02020400000000000000" pitchFamily="18" charset="-128"/>
              </a:rPr>
              <a:t>出来たことにより、今後も地域で商店街活動を支援できるつながりが出来た。また、</a:t>
            </a:r>
            <a:r>
              <a:rPr kumimoji="1" lang="en-US" altLang="ja-JP" sz="1050" dirty="0">
                <a:latin typeface="UD デジタル 教科書体 NK-R" panose="02020400000000000000" pitchFamily="18" charset="-128"/>
                <a:ea typeface="UD デジタル 教科書体 NK-R" panose="02020400000000000000" pitchFamily="18" charset="-128"/>
              </a:rPr>
              <a:t>DIY</a:t>
            </a:r>
            <a:r>
              <a:rPr kumimoji="1" lang="ja-JP" altLang="en-US" sz="1050" dirty="0">
                <a:latin typeface="UD デジタル 教科書体 NK-R" panose="02020400000000000000" pitchFamily="18" charset="-128"/>
                <a:ea typeface="UD デジタル 教科書体 NK-R" panose="02020400000000000000" pitchFamily="18" charset="-128"/>
              </a:rPr>
              <a:t>ワークショップの</a:t>
            </a:r>
            <a:r>
              <a:rPr kumimoji="1" lang="ja-JP" altLang="en-US" sz="1050" dirty="0" smtClean="0">
                <a:latin typeface="UD デジタル 教科書体 NK-R" panose="02020400000000000000" pitchFamily="18" charset="-128"/>
                <a:ea typeface="UD デジタル 教科書体 NK-R" panose="02020400000000000000" pitchFamily="18" charset="-128"/>
              </a:rPr>
              <a:t>取組みが</a:t>
            </a:r>
            <a:r>
              <a:rPr kumimoji="1" lang="ja-JP" altLang="en-US" sz="1050" dirty="0">
                <a:latin typeface="UD デジタル 教科書体 NK-R" panose="02020400000000000000" pitchFamily="18" charset="-128"/>
                <a:ea typeface="UD デジタル 教科書体 NK-R" panose="02020400000000000000" pitchFamily="18" charset="-128"/>
              </a:rPr>
              <a:t>地域メディア（コミュニティテレビ）で紹介されるなど、商店街の認知度向上にも繋がった。また子育て世代のサポーターの</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を活用した</a:t>
            </a:r>
            <a:r>
              <a:rPr kumimoji="1" lang="ja-JP" altLang="en-US" sz="1050" dirty="0" smtClean="0">
                <a:latin typeface="UD デジタル 教科書体 NK-R" panose="02020400000000000000" pitchFamily="18" charset="-128"/>
                <a:ea typeface="UD デジタル 教科書体 NK-R" panose="02020400000000000000" pitchFamily="18" charset="-128"/>
              </a:rPr>
              <a:t>情報拡散の取組みにより、多く</a:t>
            </a:r>
            <a:r>
              <a:rPr kumimoji="1" lang="ja-JP" altLang="en-US" sz="1050" dirty="0">
                <a:latin typeface="UD デジタル 教科書体 NK-R" panose="02020400000000000000" pitchFamily="18" charset="-128"/>
                <a:ea typeface="UD デジタル 教科書体 NK-R" panose="02020400000000000000" pitchFamily="18" charset="-128"/>
              </a:rPr>
              <a:t>の方の協力で「映える」商店街の</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smtClean="0">
                <a:latin typeface="UD デジタル 教科書体 NK-R" panose="02020400000000000000" pitchFamily="18" charset="-128"/>
                <a:ea typeface="UD デジタル 教科書体 NK-R" panose="02020400000000000000" pitchFamily="18" charset="-128"/>
              </a:rPr>
              <a:t>を行うことが出来た</a:t>
            </a:r>
            <a:r>
              <a:rPr kumimoji="1" lang="ja-JP" altLang="en-US" sz="1050" dirty="0">
                <a:latin typeface="UD デジタル 教科書体 NK-R" panose="02020400000000000000" pitchFamily="18" charset="-128"/>
                <a:ea typeface="UD デジタル 教科書体 NK-R" panose="02020400000000000000" pitchFamily="18" charset="-128"/>
              </a:rPr>
              <a:t>。</a:t>
            </a:r>
          </a:p>
        </p:txBody>
      </p:sp>
      <p:graphicFrame>
        <p:nvGraphicFramePr>
          <p:cNvPr id="7" name="表 6"/>
          <p:cNvGraphicFramePr>
            <a:graphicFrameLocks noGrp="1"/>
          </p:cNvGraphicFramePr>
          <p:nvPr>
            <p:extLst/>
          </p:nvPr>
        </p:nvGraphicFramePr>
        <p:xfrm>
          <a:off x="205402" y="301216"/>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840">
                <a:tc>
                  <a:txBody>
                    <a:bodyPr/>
                    <a:lstStyle/>
                    <a:p>
                      <a:pPr algn="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事例⑩</a:t>
                      </a:r>
                      <a:endParaRPr kumimoji="1" lang="ja-JP" altLang="en-US" sz="1000" b="1"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1000" b="1" dirty="0" smtClean="0">
                          <a:solidFill>
                            <a:schemeClr val="tx1"/>
                          </a:solidFill>
                          <a:latin typeface="UD デジタル 教科書体 NK-R" panose="02020400000000000000" pitchFamily="18" charset="-128"/>
                          <a:ea typeface="UD デジタル 教科書体 NK-R" panose="02020400000000000000" pitchFamily="18" charset="-128"/>
                        </a:rPr>
                        <a:t>SHOW!TENGAI!</a:t>
                      </a: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地元クリエイターと子育て世代サポーターの連携での地域魅力発信</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26" name="テキスト ボックス 25"/>
          <p:cNvSpPr txBox="1"/>
          <p:nvPr/>
        </p:nvSpPr>
        <p:spPr>
          <a:xfrm>
            <a:off x="417385" y="1280234"/>
            <a:ext cx="6974432" cy="81945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ct val="150000"/>
              </a:lnSpc>
            </a:pPr>
            <a:r>
              <a:rPr kumimoji="1" lang="ja-JP" altLang="en-US" sz="1050" dirty="0">
                <a:latin typeface="UD デジタル 教科書体 NK-R" panose="02020400000000000000" pitchFamily="18" charset="-128"/>
                <a:ea typeface="UD デジタル 教科書体 NK-R" panose="02020400000000000000" pitchFamily="18" charset="-128"/>
              </a:rPr>
              <a:t>昭和レトロな佇まいを残す商店街を「映えスポット」として発信するため、地域交流を目的としたスペースを整備。情報発信のスキルとノウハウを持った地元インフルエンサーの活動場所を提供し、</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ユーザーが</a:t>
            </a:r>
            <a:r>
              <a:rPr kumimoji="1" lang="ja-JP" altLang="en-US" sz="1050" dirty="0" smtClean="0">
                <a:latin typeface="UD デジタル 教科書体 NK-R" panose="02020400000000000000" pitchFamily="18" charset="-128"/>
                <a:ea typeface="UD デジタル 教科書体 NK-R" panose="02020400000000000000" pitchFamily="18" charset="-128"/>
              </a:rPr>
              <a:t>商店街を訪れたくなる</a:t>
            </a:r>
            <a:r>
              <a:rPr kumimoji="1" lang="ja-JP" altLang="en-US" sz="1050" dirty="0">
                <a:latin typeface="UD デジタル 教科書体 NK-R" panose="02020400000000000000" pitchFamily="18" charset="-128"/>
                <a:ea typeface="UD デジタル 教科書体 NK-R" panose="02020400000000000000" pitchFamily="18" charset="-128"/>
              </a:rPr>
              <a:t>流れをつくるための拠点づくりを、地域住民が参画するワークショップイベントとして実施した。</a:t>
            </a:r>
          </a:p>
        </p:txBody>
      </p:sp>
      <p:sp>
        <p:nvSpPr>
          <p:cNvPr id="34" name="テキスト ボックス 33"/>
          <p:cNvSpPr txBox="1"/>
          <p:nvPr/>
        </p:nvSpPr>
        <p:spPr>
          <a:xfrm>
            <a:off x="412187" y="2281911"/>
            <a:ext cx="6994499" cy="17722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6213" indent="-176213">
              <a:lnSpc>
                <a:spcPts val="1300"/>
              </a:lnSpc>
            </a:pPr>
            <a:r>
              <a:rPr kumimoji="1" lang="ja-JP" altLang="en-US" sz="1050" dirty="0">
                <a:latin typeface="UD デジタル 教科書体 NK-R" panose="02020400000000000000" pitchFamily="18" charset="-128"/>
                <a:ea typeface="UD デジタル 教科書体 NK-R" panose="02020400000000000000" pitchFamily="18" charset="-128"/>
              </a:rPr>
              <a:t>①	クリエイターと地域住民が連携し商店街に「私の居場所」をつくるための拠点整備を</a:t>
            </a:r>
            <a:r>
              <a:rPr kumimoji="1" lang="en-US" altLang="ja-JP" sz="1050" dirty="0">
                <a:latin typeface="UD デジタル 教科書体 NK-R" panose="02020400000000000000" pitchFamily="18" charset="-128"/>
                <a:ea typeface="UD デジタル 教科書体 NK-R" panose="02020400000000000000" pitchFamily="18" charset="-128"/>
              </a:rPr>
              <a:t>DIY</a:t>
            </a:r>
            <a:r>
              <a:rPr kumimoji="1" lang="ja-JP" altLang="en-US" sz="1050" dirty="0">
                <a:latin typeface="UD デジタル 教科書体 NK-R" panose="02020400000000000000" pitchFamily="18" charset="-128"/>
                <a:ea typeface="UD デジタル 教科書体 NK-R" panose="02020400000000000000" pitchFamily="18" charset="-128"/>
              </a:rPr>
              <a:t>ワークショップにより実施</a:t>
            </a:r>
          </a:p>
          <a:p>
            <a:pPr marL="85725" indent="95250">
              <a:lnSpc>
                <a:spcPts val="1500"/>
              </a:lnSpc>
            </a:pPr>
            <a:r>
              <a:rPr kumimoji="1" lang="ja-JP" altLang="en-US" sz="1050" dirty="0" smtClean="0">
                <a:latin typeface="UD デジタル 教科書体 NK-R" panose="02020400000000000000" pitchFamily="18" charset="-128"/>
                <a:ea typeface="UD デジタル 教科書体 NK-R" panose="02020400000000000000" pitchFamily="18" charset="-128"/>
              </a:rPr>
              <a:t>クリエイター</a:t>
            </a:r>
            <a:r>
              <a:rPr kumimoji="1" lang="ja-JP" altLang="en-US" sz="1050" dirty="0">
                <a:latin typeface="UD デジタル 教科書体 NK-R" panose="02020400000000000000" pitchFamily="18" charset="-128"/>
                <a:ea typeface="UD デジタル 教科書体 NK-R" panose="02020400000000000000" pitchFamily="18" charset="-128"/>
              </a:rPr>
              <a:t>や地域のサポーターの協力により“インスタ映え・エキソバ”を整備。あわせて、商店街内の空き店舗のシャッター等に、クリエイターの協力のもと「映える」ペイントアート作品を制作した。これらの取組みにより、</a:t>
            </a:r>
            <a:r>
              <a:rPr kumimoji="1" lang="en-US" altLang="ja-JP" sz="1050" dirty="0">
                <a:latin typeface="UD デジタル 教科書体 NK-R" panose="02020400000000000000" pitchFamily="18" charset="-128"/>
                <a:ea typeface="UD デジタル 教科書体 NK-R" panose="02020400000000000000" pitchFamily="18" charset="-128"/>
              </a:rPr>
              <a:t>Instagram</a:t>
            </a:r>
            <a:r>
              <a:rPr kumimoji="1" lang="ja-JP" altLang="en-US" sz="1050" dirty="0">
                <a:latin typeface="UD デジタル 教科書体 NK-R" panose="02020400000000000000" pitchFamily="18" charset="-128"/>
                <a:ea typeface="UD デジタル 教科書体 NK-R" panose="02020400000000000000" pitchFamily="18" charset="-128"/>
              </a:rPr>
              <a:t>など</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smtClean="0">
                <a:latin typeface="UD デジタル 教科書体 NK-R" panose="02020400000000000000" pitchFamily="18" charset="-128"/>
                <a:ea typeface="UD デジタル 教科書体 NK-R" panose="02020400000000000000" pitchFamily="18" charset="-128"/>
              </a:rPr>
              <a:t>ユーザーが商店街に訪れたくなる</a:t>
            </a:r>
            <a:r>
              <a:rPr kumimoji="1" lang="ja-JP" altLang="en-US" sz="1050" dirty="0">
                <a:latin typeface="UD デジタル 教科書体 NK-R" panose="02020400000000000000" pitchFamily="18" charset="-128"/>
                <a:ea typeface="UD デジタル 教科書体 NK-R" panose="02020400000000000000" pitchFamily="18" charset="-128"/>
              </a:rPr>
              <a:t>状況を発信し、「発信される商店街」としてＰＲして</a:t>
            </a:r>
            <a:r>
              <a:rPr kumimoji="1" lang="ja-JP" altLang="en-US" sz="1050" dirty="0" smtClean="0">
                <a:latin typeface="UD デジタル 教科書体 NK-R" panose="02020400000000000000" pitchFamily="18" charset="-128"/>
                <a:ea typeface="UD デジタル 教科書体 NK-R" panose="02020400000000000000" pitchFamily="18" charset="-128"/>
              </a:rPr>
              <a:t>いく</a:t>
            </a:r>
            <a:r>
              <a:rPr kumimoji="1" lang="ja-JP" altLang="en-US" sz="1050" dirty="0">
                <a:latin typeface="UD デジタル 教科書体 NK-R" panose="02020400000000000000" pitchFamily="18" charset="-128"/>
                <a:ea typeface="UD デジタル 教科書体 NK-R" panose="02020400000000000000" pitchFamily="18" charset="-128"/>
              </a:rPr>
              <a:t>基盤</a:t>
            </a:r>
            <a:r>
              <a:rPr kumimoji="1" lang="ja-JP" altLang="en-US" sz="1050" dirty="0" smtClean="0">
                <a:latin typeface="UD デジタル 教科書体 NK-R" panose="02020400000000000000" pitchFamily="18" charset="-128"/>
                <a:ea typeface="UD デジタル 教科書体 NK-R" panose="02020400000000000000" pitchFamily="18" charset="-128"/>
              </a:rPr>
              <a:t>が</a:t>
            </a:r>
            <a:r>
              <a:rPr kumimoji="1" lang="ja-JP" altLang="en-US" sz="1050" dirty="0">
                <a:latin typeface="UD デジタル 教科書体 NK-R" panose="02020400000000000000" pitchFamily="18" charset="-128"/>
                <a:ea typeface="UD デジタル 教科書体 NK-R" panose="02020400000000000000" pitchFamily="18" charset="-128"/>
              </a:rPr>
              <a:t>出来た。</a:t>
            </a:r>
          </a:p>
          <a:p>
            <a:pPr marL="176213" indent="-176213">
              <a:lnSpc>
                <a:spcPts val="1500"/>
              </a:lnSpc>
            </a:pPr>
            <a:endParaRPr kumimoji="1" lang="ja-JP" altLang="en-US" sz="1050" dirty="0">
              <a:latin typeface="UD デジタル 教科書体 NK-R" panose="02020400000000000000" pitchFamily="18" charset="-128"/>
              <a:ea typeface="UD デジタル 教科書体 NK-R" panose="02020400000000000000" pitchFamily="18" charset="-128"/>
            </a:endParaRPr>
          </a:p>
          <a:p>
            <a:pPr marL="176213" indent="-176213">
              <a:lnSpc>
                <a:spcPts val="1300"/>
              </a:lnSpc>
            </a:pPr>
            <a:r>
              <a:rPr kumimoji="1" lang="ja-JP" altLang="en-US" sz="1050" dirty="0">
                <a:latin typeface="UD デジタル 教科書体 NK-R" panose="02020400000000000000" pitchFamily="18" charset="-128"/>
                <a:ea typeface="UD デジタル 教科書体 NK-R" panose="02020400000000000000" pitchFamily="18" charset="-128"/>
              </a:rPr>
              <a:t>②	</a:t>
            </a:r>
            <a:r>
              <a:rPr kumimoji="1" lang="en-US" altLang="ja-JP" sz="1050" dirty="0">
                <a:latin typeface="UD デジタル 教科書体 NK-R" panose="02020400000000000000" pitchFamily="18" charset="-128"/>
                <a:ea typeface="UD デジタル 教科書体 NK-R" panose="02020400000000000000" pitchFamily="18" charset="-128"/>
              </a:rPr>
              <a:t>Google</a:t>
            </a:r>
            <a:r>
              <a:rPr kumimoji="1" lang="ja-JP" altLang="en-US" sz="1050" dirty="0">
                <a:latin typeface="UD デジタル 教科書体 NK-R" panose="02020400000000000000" pitchFamily="18" charset="-128"/>
                <a:ea typeface="UD デジタル 教科書体 NK-R" panose="02020400000000000000" pitchFamily="18" charset="-128"/>
              </a:rPr>
              <a:t>マイビジネス・</a:t>
            </a:r>
            <a:r>
              <a:rPr kumimoji="1" lang="en-US" altLang="ja-JP" sz="1050" dirty="0" err="1">
                <a:latin typeface="UD デジタル 教科書体 NK-R" panose="02020400000000000000" pitchFamily="18" charset="-128"/>
                <a:ea typeface="UD デジタル 教科書体 NK-R" panose="02020400000000000000" pitchFamily="18" charset="-128"/>
              </a:rPr>
              <a:t>GoogleMAP</a:t>
            </a:r>
            <a:r>
              <a:rPr kumimoji="1" lang="ja-JP" altLang="en-US" sz="1050" dirty="0">
                <a:latin typeface="UD デジタル 教科書体 NK-R" panose="02020400000000000000" pitchFamily="18" charset="-128"/>
                <a:ea typeface="UD デジタル 教科書体 NK-R" panose="02020400000000000000" pitchFamily="18" charset="-128"/>
              </a:rPr>
              <a:t>・</a:t>
            </a:r>
            <a:r>
              <a:rPr kumimoji="1" lang="en-US" altLang="ja-JP" sz="1050" dirty="0" smtClean="0">
                <a:latin typeface="UD デジタル 教科書体 NK-R" panose="02020400000000000000" pitchFamily="18" charset="-128"/>
                <a:ea typeface="UD デジタル 教科書体 NK-R" panose="02020400000000000000" pitchFamily="18" charset="-128"/>
              </a:rPr>
              <a:t>SNS</a:t>
            </a:r>
            <a:r>
              <a:rPr kumimoji="1" lang="ja-JP" altLang="en-US" sz="1050" dirty="0" smtClean="0">
                <a:latin typeface="UD デジタル 教科書体 NK-R" panose="02020400000000000000" pitchFamily="18" charset="-128"/>
                <a:ea typeface="UD デジタル 教科書体 NK-R" panose="02020400000000000000" pitchFamily="18" charset="-128"/>
              </a:rPr>
              <a:t>を活用した商店街情報のデジタル発信</a:t>
            </a:r>
          </a:p>
          <a:p>
            <a:pPr marL="85725" indent="95250">
              <a:lnSpc>
                <a:spcPts val="1500"/>
              </a:lnSpc>
            </a:pPr>
            <a:r>
              <a:rPr kumimoji="1" lang="ja-JP" altLang="en-US" sz="1050" dirty="0" smtClean="0">
                <a:latin typeface="UD デジタル 教科書体 NK-R" panose="02020400000000000000" pitchFamily="18" charset="-128"/>
                <a:ea typeface="UD デジタル 教科書体 NK-R" panose="02020400000000000000" pitchFamily="18" charset="-128"/>
              </a:rPr>
              <a:t>商店街内の店舗情報を</a:t>
            </a:r>
            <a:r>
              <a:rPr kumimoji="1" lang="en-US" altLang="ja-JP" sz="1050" dirty="0" err="1" smtClean="0">
                <a:latin typeface="UD デジタル 教科書体 NK-R" panose="02020400000000000000" pitchFamily="18" charset="-128"/>
                <a:ea typeface="UD デジタル 教科書体 NK-R" panose="02020400000000000000" pitchFamily="18" charset="-128"/>
              </a:rPr>
              <a:t>GoogleMAP</a:t>
            </a:r>
            <a:r>
              <a:rPr kumimoji="1" lang="ja-JP" altLang="en-US" sz="1050" dirty="0" smtClean="0">
                <a:latin typeface="UD デジタル 教科書体 NK-R" panose="02020400000000000000" pitchFamily="18" charset="-128"/>
                <a:ea typeface="UD デジタル 教科書体 NK-R" panose="02020400000000000000" pitchFamily="18" charset="-128"/>
              </a:rPr>
              <a:t>＆</a:t>
            </a:r>
            <a:r>
              <a:rPr kumimoji="1" lang="en-US" altLang="ja-JP" sz="1050" dirty="0" smtClean="0">
                <a:latin typeface="UD デジタル 教科書体 NK-R" panose="02020400000000000000" pitchFamily="18" charset="-128"/>
                <a:ea typeface="UD デジタル 教科書体 NK-R" panose="02020400000000000000" pitchFamily="18" charset="-128"/>
              </a:rPr>
              <a:t>Google</a:t>
            </a:r>
            <a:r>
              <a:rPr kumimoji="1" lang="ja-JP" altLang="en-US" sz="1050" dirty="0" smtClean="0">
                <a:latin typeface="UD デジタル 教科書体 NK-R" panose="02020400000000000000" pitchFamily="18" charset="-128"/>
                <a:ea typeface="UD デジタル 教科書体 NK-R" panose="02020400000000000000" pitchFamily="18" charset="-128"/>
              </a:rPr>
              <a:t>マイビジネスに登録し、子育て世代のサポーター（河内長野小学校区まちづくり協議会）の協力を得て、その情報を</a:t>
            </a:r>
            <a:r>
              <a:rPr kumimoji="1" lang="en-US" altLang="ja-JP" sz="1050" dirty="0" smtClean="0">
                <a:latin typeface="UD デジタル 教科書体 NK-R" panose="02020400000000000000" pitchFamily="18" charset="-128"/>
                <a:ea typeface="UD デジタル 教科書体 NK-R" panose="02020400000000000000" pitchFamily="18" charset="-128"/>
              </a:rPr>
              <a:t>Instagram</a:t>
            </a:r>
            <a:r>
              <a:rPr kumimoji="1" lang="ja-JP" altLang="en-US" sz="1050" dirty="0" smtClean="0">
                <a:latin typeface="UD デジタル 教科書体 NK-R" panose="02020400000000000000" pitchFamily="18" charset="-128"/>
                <a:ea typeface="UD デジタル 教科書体 NK-R" panose="02020400000000000000" pitchFamily="18" charset="-128"/>
              </a:rPr>
              <a:t>などで広範に情報発信し、商店街のファンづくりを行う仕組みを構築することが出来た。</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38" name="角丸四角形 37"/>
          <p:cNvSpPr/>
          <p:nvPr/>
        </p:nvSpPr>
        <p:spPr>
          <a:xfrm>
            <a:off x="4916488" y="5300809"/>
            <a:ext cx="4379912"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95">
              <a:buClr>
                <a:schemeClr val="accent1"/>
              </a:buClr>
              <a:defRPr/>
            </a:pPr>
            <a:r>
              <a:rPr lang="zh-CN"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株式会社一善堂</a:t>
            </a:r>
            <a:endParaRPr lang="en-US" altLang="zh-CN"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48" indent="-171448" defTabSz="914395">
              <a:lnSpc>
                <a:spcPts val="1100"/>
              </a:lnSpc>
              <a:buClr>
                <a:srgbClr val="327EC4"/>
              </a:buClr>
              <a:buFont typeface="Wingdings" panose="05000000000000000000" pitchFamily="2" charset="2"/>
              <a:buChar char="l"/>
              <a:defRPr/>
            </a:pPr>
            <a:endParaRPr lang="en-US" altLang="ja-JP"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48" indent="-171448" defTabSz="914395">
              <a:lnSpc>
                <a:spcPct val="150000"/>
              </a:lnSpc>
              <a:buClr>
                <a:srgbClr val="327EC4"/>
              </a:buClr>
              <a:buFont typeface="Wingdings" panose="05000000000000000000" pitchFamily="2" charset="2"/>
              <a:buChar char="l"/>
              <a:defRPr/>
            </a:pPr>
            <a:r>
              <a:rPr lang="en-US" altLang="ja-JP"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Twitter</a:t>
            </a:r>
            <a:r>
              <a:rPr lang="ja-JP" altLang="en-US" sz="1000" dirty="0" err="1" smtClean="0">
                <a:solidFill>
                  <a:schemeClr val="tx1"/>
                </a:solidFill>
                <a:latin typeface="UD デジタル 教科書体 NK-R" panose="02020400000000000000" pitchFamily="18" charset="-128"/>
                <a:ea typeface="UD デジタル 教科書体 NK-R" panose="02020400000000000000" pitchFamily="18" charset="-128"/>
                <a:sym typeface="+mn-ea"/>
              </a:rPr>
              <a:t>での</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情報発信を通じて商店街の魅力を発信しました</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。これまで、情報</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は</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商店街を訪れない</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と見れなかったのです</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が今回</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の</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sym typeface="+mn-ea"/>
              </a:rPr>
              <a:t>Twitter</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の情報発信をきっかけに多様な世代に届けることができました</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。実際</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に壁面塗装ワークショップでは１００名近い</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方に参加</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いただけ</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ました</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a:t>
            </a:r>
          </a:p>
          <a:p>
            <a:pPr marL="171448" indent="-171448" defTabSz="914395">
              <a:lnSpc>
                <a:spcPts val="1100"/>
              </a:lnSpc>
              <a:buClr>
                <a:srgbClr val="327EC4"/>
              </a:buClr>
              <a:buFont typeface="Wingdings" panose="05000000000000000000" pitchFamily="2" charset="2"/>
              <a:buChar char="l"/>
              <a:defRPr/>
            </a:pPr>
            <a:endPar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p:txBody>
      </p:sp>
      <p:cxnSp>
        <p:nvCxnSpPr>
          <p:cNvPr id="43" name="直線コネクタ 42"/>
          <p:cNvCxnSpPr/>
          <p:nvPr/>
        </p:nvCxnSpPr>
        <p:spPr>
          <a:xfrm>
            <a:off x="398124"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289061" y="5300809"/>
            <a:ext cx="4627427"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1">
              <a:buClr>
                <a:srgbClr val="327EC4"/>
              </a:buCl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55" indent="-187324">
              <a:lnSpc>
                <a:spcPct val="150000"/>
              </a:lnSpc>
              <a:buClr>
                <a:srgbClr val="327EC4"/>
              </a:buClr>
              <a:buFont typeface="Wingdings" panose="05000000000000000000" pitchFamily="2" charset="2"/>
              <a:buChar char="l"/>
            </a:pP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レトロ</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な街並みの魅力を活かした商店街ブランドの構築に向けて一歩を踏み出せたと思っている。ファミリー層や若者をターゲットに、お洒落なスポットが集積する商店街として認知されるよう、エリア内の団体やサークルにも声を掛け、</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900" dirty="0" err="1">
                <a:solidFill>
                  <a:schemeClr val="tx1"/>
                </a:solidFill>
                <a:latin typeface="UD デジタル 教科書体 NK-R" panose="02020400000000000000" pitchFamily="18" charset="-128"/>
                <a:ea typeface="UD デジタル 教科書体 NK-R" panose="02020400000000000000" pitchFamily="18" charset="-128"/>
              </a:rPr>
              <a:t>の充</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実に努めていきたい。</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9" name="直線コネクタ 48"/>
          <p:cNvCxnSpPr/>
          <p:nvPr/>
        </p:nvCxnSpPr>
        <p:spPr>
          <a:xfrm>
            <a:off x="5025551" y="5510240"/>
            <a:ext cx="4090825"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509" y="6397086"/>
            <a:ext cx="828206" cy="3382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99" dirty="0" smtClean="0">
                <a:solidFill>
                  <a:schemeClr val="tx1"/>
                </a:solidFill>
                <a:latin typeface="UD デジタル 教科書体 NK-R" panose="02020400000000000000" pitchFamily="18" charset="-128"/>
                <a:ea typeface="UD デジタル 教科書体 NK-R" panose="02020400000000000000" pitchFamily="18" charset="-128"/>
              </a:rPr>
              <a:t>藤原</a:t>
            </a:r>
            <a:endParaRPr kumimoji="1" lang="en-US" altLang="ja-JP" sz="799"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799" dirty="0" smtClean="0">
                <a:solidFill>
                  <a:schemeClr val="tx1"/>
                </a:solidFill>
                <a:latin typeface="UD デジタル 教科書体 NK-R" panose="02020400000000000000" pitchFamily="18" charset="-128"/>
                <a:ea typeface="UD デジタル 教科書体 NK-R" panose="02020400000000000000" pitchFamily="18" charset="-128"/>
              </a:rPr>
              <a:t>会長</a:t>
            </a:r>
            <a:endParaRPr kumimoji="1" lang="en-US" altLang="zh-TW" sz="79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289065" y="735269"/>
            <a:ext cx="947411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地元クリエイターやサポーターがペイントアートにチャレンジ！デジタルを活用した情報発信</a:t>
            </a:r>
          </a:p>
        </p:txBody>
      </p:sp>
      <p:cxnSp>
        <p:nvCxnSpPr>
          <p:cNvPr id="32" name="直線コネクタ 31"/>
          <p:cNvCxnSpPr/>
          <p:nvPr/>
        </p:nvCxnSpPr>
        <p:spPr>
          <a:xfrm flipV="1">
            <a:off x="289066" y="572617"/>
            <a:ext cx="9474116" cy="1035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567083" y="102752"/>
            <a:ext cx="4196100"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事業実施商店街：長野商店街西商栄通り</a:t>
            </a:r>
            <a:endParaRPr kumimoji="1" lang="en-US" altLang="zh-TW" sz="9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河内長野市（</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㊱）</a:t>
            </a:r>
            <a:endPar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アクセス：南海高野線近鉄河内長野駅すぐ</a:t>
            </a:r>
            <a:endPar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23</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　　　</a:t>
            </a:r>
          </a:p>
        </p:txBody>
      </p:sp>
      <p:cxnSp>
        <p:nvCxnSpPr>
          <p:cNvPr id="35" name="直線コネクタ 34"/>
          <p:cNvCxnSpPr/>
          <p:nvPr/>
        </p:nvCxnSpPr>
        <p:spPr>
          <a:xfrm flipV="1">
            <a:off x="318788" y="5510240"/>
            <a:ext cx="4510387"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1000" y="1157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76519" y="4061801"/>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sp>
        <p:nvSpPr>
          <p:cNvPr id="50" name="角丸四角形 49"/>
          <p:cNvSpPr/>
          <p:nvPr/>
        </p:nvSpPr>
        <p:spPr>
          <a:xfrm>
            <a:off x="381000" y="2086861"/>
            <a:ext cx="2738718" cy="169629"/>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smtClean="0">
                <a:solidFill>
                  <a:schemeClr val="bg1"/>
                </a:solidFill>
                <a:latin typeface="UD デジタル 教科書体 NK-R" panose="02020400000000000000" pitchFamily="18" charset="-128"/>
                <a:ea typeface="UD デジタル 教科書体 NK-R" panose="02020400000000000000" pitchFamily="18" charset="-128"/>
              </a:rPr>
              <a:t>取組み</a:t>
            </a:r>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内容</a:t>
            </a:r>
          </a:p>
        </p:txBody>
      </p:sp>
      <p:sp>
        <p:nvSpPr>
          <p:cNvPr id="14" name="テキスト ボックス 13"/>
          <p:cNvSpPr txBox="1"/>
          <p:nvPr/>
        </p:nvSpPr>
        <p:spPr>
          <a:xfrm>
            <a:off x="7406686" y="4964653"/>
            <a:ext cx="2512738"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サポーターが商店街</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を</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で拡散</a:t>
            </a:r>
          </a:p>
        </p:txBody>
      </p:sp>
      <p:sp>
        <p:nvSpPr>
          <p:cNvPr id="45" name="テキスト ボックス 44"/>
          <p:cNvSpPr txBox="1"/>
          <p:nvPr/>
        </p:nvSpPr>
        <p:spPr>
          <a:xfrm>
            <a:off x="7391817" y="2737187"/>
            <a:ext cx="2410334"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大阪暁光高等学校学生が参加した</a:t>
            </a:r>
          </a:p>
          <a:p>
            <a:pPr algn="ctr"/>
            <a:r>
              <a:rPr kumimoji="1" lang="ja-JP" altLang="en-US" sz="1050" dirty="0">
                <a:latin typeface="UD デジタル 教科書体 NK-R" panose="02020400000000000000" pitchFamily="18" charset="-128"/>
                <a:ea typeface="UD デジタル 教科書体 NK-R" panose="02020400000000000000" pitchFamily="18" charset="-128"/>
              </a:rPr>
              <a:t>ワークショップ</a:t>
            </a:r>
          </a:p>
        </p:txBody>
      </p:sp>
      <p:sp>
        <p:nvSpPr>
          <p:cNvPr id="48" name="テキスト ボックス 47">
            <a:extLst>
              <a:ext uri="{FF2B5EF4-FFF2-40B4-BE49-F238E27FC236}">
                <a16:creationId xmlns:a16="http://schemas.microsoft.com/office/drawing/2014/main" id="{E67AB1FF-27E3-449C-9577-C42C28A92C0D}"/>
              </a:ext>
            </a:extLst>
          </p:cNvPr>
          <p:cNvSpPr txBox="1"/>
          <p:nvPr/>
        </p:nvSpPr>
        <p:spPr>
          <a:xfrm>
            <a:off x="9186190" y="91411"/>
            <a:ext cx="434381" cy="230832"/>
          </a:xfrm>
          <a:prstGeom prst="rect">
            <a:avLst/>
          </a:prstGeom>
          <a:noFill/>
        </p:spPr>
        <p:txBody>
          <a:bodyPr wrap="square" rtlCol="0">
            <a:spAutoFit/>
          </a:bodyPr>
          <a:lstStyle/>
          <a:p>
            <a:pPr algn="ctr"/>
            <a:r>
              <a:rPr kumimoji="1" lang="en-US" altLang="ja-JP" sz="900" dirty="0" smtClean="0">
                <a:latin typeface="UD デジタル 教科書体 NK-R" panose="02020400000000000000" pitchFamily="18" charset="-128"/>
                <a:ea typeface="UD デジタル 教科書体 NK-R" panose="02020400000000000000" pitchFamily="18" charset="-128"/>
              </a:rPr>
              <a:t>SNS</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1" name="テキスト ボックス 50">
            <a:extLst>
              <a:ext uri="{FF2B5EF4-FFF2-40B4-BE49-F238E27FC236}">
                <a16:creationId xmlns:a16="http://schemas.microsoft.com/office/drawing/2014/main" id="{96C57A3E-3DF3-4F2D-953B-0C5C7A6D71BF}"/>
              </a:ext>
            </a:extLst>
          </p:cNvPr>
          <p:cNvSpPr txBox="1"/>
          <p:nvPr/>
        </p:nvSpPr>
        <p:spPr>
          <a:xfrm>
            <a:off x="8031122" y="83016"/>
            <a:ext cx="55371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p>
        </p:txBody>
      </p:sp>
      <p:sp>
        <p:nvSpPr>
          <p:cNvPr id="55" name="テキスト ボックス 54">
            <a:extLst>
              <a:ext uri="{FF2B5EF4-FFF2-40B4-BE49-F238E27FC236}">
                <a16:creationId xmlns:a16="http://schemas.microsoft.com/office/drawing/2014/main" id="{687DBE9B-B4D4-4332-A4A6-63858479DB26}"/>
              </a:ext>
            </a:extLst>
          </p:cNvPr>
          <p:cNvSpPr txBox="1"/>
          <p:nvPr/>
        </p:nvSpPr>
        <p:spPr>
          <a:xfrm>
            <a:off x="8721556" y="88519"/>
            <a:ext cx="377283" cy="230832"/>
          </a:xfrm>
          <a:prstGeom prst="rect">
            <a:avLst/>
          </a:prstGeom>
          <a:noFill/>
        </p:spPr>
        <p:txBody>
          <a:bodyPr wrap="none" rtlCol="0">
            <a:spAutoFit/>
          </a:bodyPr>
          <a:lstStyle/>
          <a:p>
            <a:pPr algn="ctr"/>
            <a:r>
              <a:rPr kumimoji="1" lang="ja-JP" altLang="en-US" sz="900" spc="-149" dirty="0" smtClean="0">
                <a:latin typeface="UD デジタル 教科書体 NK-R" panose="02020400000000000000" pitchFamily="18" charset="-128"/>
                <a:ea typeface="UD デジタル 教科書体 NK-R" panose="02020400000000000000" pitchFamily="18" charset="-128"/>
              </a:rPr>
              <a:t>交流</a:t>
            </a:r>
            <a:endParaRPr kumimoji="1" lang="ja-JP" altLang="en-US" sz="900" spc="-149" dirty="0">
              <a:latin typeface="UD デジタル 教科書体 NK-R" panose="02020400000000000000" pitchFamily="18" charset="-128"/>
              <a:ea typeface="UD デジタル 教科書体 NK-R" panose="02020400000000000000" pitchFamily="18" charset="-128"/>
            </a:endParaRPr>
          </a:p>
        </p:txBody>
      </p:sp>
      <p:pic>
        <p:nvPicPr>
          <p:cNvPr id="56" name="図 55">
            <a:extLst>
              <a:ext uri="{FF2B5EF4-FFF2-40B4-BE49-F238E27FC236}">
                <a16:creationId xmlns:a16="http://schemas.microsoft.com/office/drawing/2014/main" id="{6EC06957-EF14-5441-9039-878296EB78F9}"/>
              </a:ext>
            </a:extLst>
          </p:cNvPr>
          <p:cNvPicPr>
            <a:picLocks noChangeAspect="1"/>
          </p:cNvPicPr>
          <p:nvPr/>
        </p:nvPicPr>
        <p:blipFill>
          <a:blip r:embed="rId3"/>
          <a:stretch>
            <a:fillRect/>
          </a:stretch>
        </p:blipFill>
        <p:spPr>
          <a:xfrm>
            <a:off x="8703939" y="271595"/>
            <a:ext cx="419101" cy="419101"/>
          </a:xfrm>
          <a:prstGeom prst="rect">
            <a:avLst/>
          </a:prstGeom>
        </p:spPr>
      </p:pic>
      <p:grpSp>
        <p:nvGrpSpPr>
          <p:cNvPr id="57" name="グループ化 56">
            <a:extLst>
              <a:ext uri="{FF2B5EF4-FFF2-40B4-BE49-F238E27FC236}">
                <a16:creationId xmlns:a16="http://schemas.microsoft.com/office/drawing/2014/main" id="{156280BD-56EF-3D49-89D5-997421E19B27}"/>
              </a:ext>
            </a:extLst>
          </p:cNvPr>
          <p:cNvGrpSpPr/>
          <p:nvPr/>
        </p:nvGrpSpPr>
        <p:grpSpPr>
          <a:xfrm>
            <a:off x="8553881" y="426919"/>
            <a:ext cx="1180323" cy="100777"/>
            <a:chOff x="5907277" y="5678358"/>
            <a:chExt cx="1180323" cy="100777"/>
          </a:xfrm>
        </p:grpSpPr>
        <p:sp>
          <p:nvSpPr>
            <p:cNvPr id="63" name="十字形 62">
              <a:extLst>
                <a:ext uri="{FF2B5EF4-FFF2-40B4-BE49-F238E27FC236}">
                  <a16:creationId xmlns:a16="http://schemas.microsoft.com/office/drawing/2014/main" id="{AE56CE2E-3253-554E-8E1A-E1FB6860D406}"/>
                </a:ext>
              </a:extLst>
            </p:cNvPr>
            <p:cNvSpPr/>
            <p:nvPr/>
          </p:nvSpPr>
          <p:spPr>
            <a:xfrm>
              <a:off x="5907277" y="5678358"/>
              <a:ext cx="100777" cy="100777"/>
            </a:xfrm>
            <a:prstGeom prst="plus">
              <a:avLst>
                <a:gd name="adj" fmla="val 36575"/>
              </a:avLst>
            </a:prstGeom>
            <a:solidFill>
              <a:schemeClr val="accent5">
                <a:lumMod val="75000"/>
              </a:schemeClr>
            </a:solidFill>
            <a:ln>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4" name="二等辺三角形 58">
              <a:extLst>
                <a:ext uri="{FF2B5EF4-FFF2-40B4-BE49-F238E27FC236}">
                  <a16:creationId xmlns:a16="http://schemas.microsoft.com/office/drawing/2014/main" id="{D5F40C1A-5065-FF4E-AAC4-57840C605B6D}"/>
                </a:ext>
              </a:extLst>
            </p:cNvPr>
            <p:cNvSpPr/>
            <p:nvPr/>
          </p:nvSpPr>
          <p:spPr>
            <a:xfrm rot="5400000">
              <a:off x="7010702" y="5693145"/>
              <a:ext cx="82594" cy="7120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5" name="図 64">
            <a:extLst>
              <a:ext uri="{FF2B5EF4-FFF2-40B4-BE49-F238E27FC236}">
                <a16:creationId xmlns:a16="http://schemas.microsoft.com/office/drawing/2014/main" id="{BFDD1EE9-CD1E-9B36-8E66-6947D955C6AE}"/>
              </a:ext>
            </a:extLst>
          </p:cNvPr>
          <p:cNvPicPr>
            <a:picLocks noChangeAspect="1"/>
          </p:cNvPicPr>
          <p:nvPr/>
        </p:nvPicPr>
        <p:blipFill>
          <a:blip r:embed="rId4"/>
          <a:stretch>
            <a:fillRect/>
          </a:stretch>
        </p:blipFill>
        <p:spPr>
          <a:xfrm>
            <a:off x="8098216" y="278353"/>
            <a:ext cx="419529" cy="419100"/>
          </a:xfrm>
          <a:prstGeom prst="rect">
            <a:avLst/>
          </a:prstGeom>
        </p:spPr>
      </p:pic>
      <p:pic>
        <p:nvPicPr>
          <p:cNvPr id="66" name="図 65">
            <a:extLst>
              <a:ext uri="{FF2B5EF4-FFF2-40B4-BE49-F238E27FC236}">
                <a16:creationId xmlns:a16="http://schemas.microsoft.com/office/drawing/2014/main" id="{4131055D-86A9-B15D-202D-1D56E05DDD84}"/>
              </a:ext>
            </a:extLst>
          </p:cNvPr>
          <p:cNvPicPr>
            <a:picLocks noChangeAspect="1"/>
          </p:cNvPicPr>
          <p:nvPr/>
        </p:nvPicPr>
        <p:blipFill>
          <a:blip r:embed="rId5"/>
          <a:stretch>
            <a:fillRect/>
          </a:stretch>
        </p:blipFill>
        <p:spPr>
          <a:xfrm>
            <a:off x="9192314" y="275206"/>
            <a:ext cx="419529" cy="419100"/>
          </a:xfrm>
          <a:prstGeom prst="rect">
            <a:avLst/>
          </a:prstGeom>
        </p:spPr>
      </p:pic>
      <p:pic>
        <p:nvPicPr>
          <p:cNvPr id="67" name="図 66">
            <a:extLst>
              <a:ext uri="{FF2B5EF4-FFF2-40B4-BE49-F238E27FC236}">
                <a16:creationId xmlns:a16="http://schemas.microsoft.com/office/drawing/2014/main" id="{A64C565C-7E2B-CF9E-D606-8595A98B9E8D}"/>
              </a:ext>
            </a:extLst>
          </p:cNvPr>
          <p:cNvPicPr>
            <a:picLocks noChangeAspect="1"/>
          </p:cNvPicPr>
          <p:nvPr/>
        </p:nvPicPr>
        <p:blipFill>
          <a:blip r:embed="rId3"/>
          <a:stretch>
            <a:fillRect/>
          </a:stretch>
        </p:blipFill>
        <p:spPr>
          <a:xfrm>
            <a:off x="8100875" y="275957"/>
            <a:ext cx="416870" cy="416870"/>
          </a:xfrm>
          <a:prstGeom prst="rect">
            <a:avLst/>
          </a:prstGeom>
        </p:spPr>
      </p:pic>
      <p:pic>
        <p:nvPicPr>
          <p:cNvPr id="68" name="図 67">
            <a:extLst>
              <a:ext uri="{FF2B5EF4-FFF2-40B4-BE49-F238E27FC236}">
                <a16:creationId xmlns:a16="http://schemas.microsoft.com/office/drawing/2014/main" id="{834BDA2E-2B6C-F73B-A450-ABC82157A9D3}"/>
              </a:ext>
            </a:extLst>
          </p:cNvPr>
          <p:cNvPicPr>
            <a:picLocks noChangeAspect="1"/>
          </p:cNvPicPr>
          <p:nvPr/>
        </p:nvPicPr>
        <p:blipFill>
          <a:blip r:embed="rId6"/>
          <a:stretch>
            <a:fillRect/>
          </a:stretch>
        </p:blipFill>
        <p:spPr>
          <a:xfrm>
            <a:off x="8703441" y="273633"/>
            <a:ext cx="419529" cy="419100"/>
          </a:xfrm>
          <a:prstGeom prst="rect">
            <a:avLst/>
          </a:prstGeom>
        </p:spPr>
      </p:pic>
      <p:pic>
        <p:nvPicPr>
          <p:cNvPr id="69" name="図 68">
            <a:extLst>
              <a:ext uri="{FF2B5EF4-FFF2-40B4-BE49-F238E27FC236}">
                <a16:creationId xmlns:a16="http://schemas.microsoft.com/office/drawing/2014/main" id="{361A7625-7F53-1B44-88D6-383F9E9E841D}"/>
              </a:ext>
            </a:extLst>
          </p:cNvPr>
          <p:cNvPicPr>
            <a:picLocks noChangeAspect="1"/>
          </p:cNvPicPr>
          <p:nvPr/>
        </p:nvPicPr>
        <p:blipFill>
          <a:blip r:embed="rId7"/>
          <a:stretch>
            <a:fillRect/>
          </a:stretch>
        </p:blipFill>
        <p:spPr>
          <a:xfrm>
            <a:off x="9190186" y="273055"/>
            <a:ext cx="419101" cy="419101"/>
          </a:xfrm>
          <a:prstGeom prst="rect">
            <a:avLst/>
          </a:prstGeom>
        </p:spPr>
      </p:pic>
      <p:pic>
        <p:nvPicPr>
          <p:cNvPr id="53" name="図 52">
            <a:extLst>
              <a:ext uri="{FF2B5EF4-FFF2-40B4-BE49-F238E27FC236}">
                <a16:creationId xmlns:a16="http://schemas.microsoft.com/office/drawing/2014/main" id="{C15F85F1-EB84-2D87-00C4-085641410510}"/>
              </a:ext>
            </a:extLst>
          </p:cNvPr>
          <p:cNvPicPr>
            <a:picLocks noChangeAspect="1"/>
          </p:cNvPicPr>
          <p:nvPr/>
        </p:nvPicPr>
        <p:blipFill>
          <a:blip r:embed="rId8"/>
          <a:stretch>
            <a:fillRect/>
          </a:stretch>
        </p:blipFill>
        <p:spPr>
          <a:xfrm>
            <a:off x="8706573" y="276894"/>
            <a:ext cx="419100" cy="419100"/>
          </a:xfrm>
          <a:prstGeom prst="rect">
            <a:avLst/>
          </a:prstGeom>
        </p:spPr>
      </p:pic>
      <p:pic>
        <p:nvPicPr>
          <p:cNvPr id="44" name="図 43">
            <a:extLst>
              <a:ext uri="{FF2B5EF4-FFF2-40B4-BE49-F238E27FC236}">
                <a16:creationId xmlns:a16="http://schemas.microsoft.com/office/drawing/2014/main" id="{5A121521-7A20-263B-557A-F2E652F5011F}"/>
              </a:ext>
            </a:extLst>
          </p:cNvPr>
          <p:cNvPicPr>
            <a:picLocks noChangeAspect="1"/>
          </p:cNvPicPr>
          <p:nvPr/>
        </p:nvPicPr>
        <p:blipFill>
          <a:blip r:embed="rId9"/>
          <a:stretch>
            <a:fillRect/>
          </a:stretch>
        </p:blipFill>
        <p:spPr>
          <a:xfrm>
            <a:off x="8697276" y="275725"/>
            <a:ext cx="419100" cy="419100"/>
          </a:xfrm>
          <a:prstGeom prst="rect">
            <a:avLst/>
          </a:prstGeom>
        </p:spPr>
      </p:pic>
      <p:pic>
        <p:nvPicPr>
          <p:cNvPr id="46" name="図 45">
            <a:extLst>
              <a:ext uri="{FF2B5EF4-FFF2-40B4-BE49-F238E27FC236}">
                <a16:creationId xmlns:a16="http://schemas.microsoft.com/office/drawing/2014/main" id="{38D1527A-9046-FDBC-ABBB-115F971A3ACA}"/>
              </a:ext>
            </a:extLst>
          </p:cNvPr>
          <p:cNvPicPr>
            <a:picLocks noChangeAspect="1"/>
          </p:cNvPicPr>
          <p:nvPr/>
        </p:nvPicPr>
        <p:blipFill>
          <a:blip r:embed="rId10"/>
          <a:stretch>
            <a:fillRect/>
          </a:stretch>
        </p:blipFill>
        <p:spPr>
          <a:xfrm>
            <a:off x="8697936" y="269503"/>
            <a:ext cx="419100" cy="419100"/>
          </a:xfrm>
          <a:prstGeom prst="rect">
            <a:avLst/>
          </a:prstGeom>
        </p:spPr>
      </p:pic>
      <p:pic>
        <p:nvPicPr>
          <p:cNvPr id="59" name="図 58">
            <a:extLst>
              <a:ext uri="{FF2B5EF4-FFF2-40B4-BE49-F238E27FC236}">
                <a16:creationId xmlns:a16="http://schemas.microsoft.com/office/drawing/2014/main" id="{B585659B-26B0-25B4-5A0B-FEB42F5E622B}"/>
              </a:ext>
            </a:extLst>
          </p:cNvPr>
          <p:cNvPicPr>
            <a:picLocks noChangeAspect="1"/>
          </p:cNvPicPr>
          <p:nvPr/>
        </p:nvPicPr>
        <p:blipFill>
          <a:blip r:embed="rId11"/>
          <a:stretch>
            <a:fillRect/>
          </a:stretch>
        </p:blipFill>
        <p:spPr>
          <a:xfrm>
            <a:off x="9189110" y="275957"/>
            <a:ext cx="419100" cy="419100"/>
          </a:xfrm>
          <a:prstGeom prst="rect">
            <a:avLst/>
          </a:prstGeom>
        </p:spPr>
      </p:pic>
      <p:pic>
        <p:nvPicPr>
          <p:cNvPr id="60" name="図 59">
            <a:extLst>
              <a:ext uri="{FF2B5EF4-FFF2-40B4-BE49-F238E27FC236}">
                <a16:creationId xmlns:a16="http://schemas.microsoft.com/office/drawing/2014/main" id="{B54B2C8F-3451-65CB-B3B5-C8F83923E22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3985"/>
          <a:stretch/>
        </p:blipFill>
        <p:spPr>
          <a:xfrm>
            <a:off x="568708" y="5566291"/>
            <a:ext cx="731807" cy="821312"/>
          </a:xfrm>
          <a:prstGeom prst="rect">
            <a:avLst/>
          </a:prstGeom>
        </p:spPr>
      </p:pic>
      <p:pic>
        <p:nvPicPr>
          <p:cNvPr id="61" name="図 60">
            <a:extLst>
              <a:ext uri="{FF2B5EF4-FFF2-40B4-BE49-F238E27FC236}">
                <a16:creationId xmlns:a16="http://schemas.microsoft.com/office/drawing/2014/main" id="{6FD6084E-D650-53C6-8770-09C26C6FBAF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48131" y="1049047"/>
            <a:ext cx="2215821" cy="1661866"/>
          </a:xfrm>
          <a:prstGeom prst="rect">
            <a:avLst/>
          </a:prstGeom>
        </p:spPr>
      </p:pic>
      <p:pic>
        <p:nvPicPr>
          <p:cNvPr id="62" name="図 61">
            <a:extLst>
              <a:ext uri="{FF2B5EF4-FFF2-40B4-BE49-F238E27FC236}">
                <a16:creationId xmlns:a16="http://schemas.microsoft.com/office/drawing/2014/main" id="{97238534-ADC5-7C25-ED90-A8172548981B}"/>
              </a:ext>
            </a:extLst>
          </p:cNvPr>
          <p:cNvPicPr>
            <a:picLocks noChangeAspect="1"/>
          </p:cNvPicPr>
          <p:nvPr/>
        </p:nvPicPr>
        <p:blipFill>
          <a:blip r:embed="rId14"/>
          <a:stretch>
            <a:fillRect/>
          </a:stretch>
        </p:blipFill>
        <p:spPr>
          <a:xfrm>
            <a:off x="7654908" y="3172231"/>
            <a:ext cx="1965663" cy="1779140"/>
          </a:xfrm>
          <a:prstGeom prst="rect">
            <a:avLst/>
          </a:prstGeom>
          <a:ln>
            <a:solidFill>
              <a:schemeClr val="bg1">
                <a:lumMod val="50000"/>
              </a:schemeClr>
            </a:solidFill>
          </a:ln>
        </p:spPr>
      </p:pic>
      <p:sp>
        <p:nvSpPr>
          <p:cNvPr id="3" name="スライド番号プレースホルダー 2"/>
          <p:cNvSpPr>
            <a:spLocks noGrp="1"/>
          </p:cNvSpPr>
          <p:nvPr>
            <p:ph type="sldNum" sz="quarter" idx="12"/>
          </p:nvPr>
        </p:nvSpPr>
        <p:spPr/>
        <p:txBody>
          <a:bodyPr/>
          <a:lstStyle/>
          <a:p>
            <a:fld id="{21461F1A-1205-4851-90BB-2426AD762957}" type="slidenum">
              <a:rPr kumimoji="1" lang="ja-JP" altLang="en-US" smtClean="0"/>
              <a:t>15</a:t>
            </a:fld>
            <a:endParaRPr kumimoji="1" lang="ja-JP" altLang="en-US"/>
          </a:p>
        </p:txBody>
      </p:sp>
    </p:spTree>
    <p:extLst>
      <p:ext uri="{BB962C8B-B14F-4D97-AF65-F5344CB8AC3E}">
        <p14:creationId xmlns:p14="http://schemas.microsoft.com/office/powerpoint/2010/main" val="2522984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5472220" y="4084596"/>
            <a:ext cx="4246511" cy="2592938"/>
            <a:chOff x="5554766" y="4187626"/>
            <a:chExt cx="4246511" cy="2592938"/>
          </a:xfrm>
        </p:grpSpPr>
        <p:sp>
          <p:nvSpPr>
            <p:cNvPr id="6" name="正方形/長方形 5"/>
            <p:cNvSpPr/>
            <p:nvPr/>
          </p:nvSpPr>
          <p:spPr>
            <a:xfrm>
              <a:off x="5554766" y="4190011"/>
              <a:ext cx="4148034" cy="1970311"/>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p:cNvSpPr txBox="1"/>
            <p:nvPr/>
          </p:nvSpPr>
          <p:spPr>
            <a:xfrm>
              <a:off x="5554766" y="4187626"/>
              <a:ext cx="4246511" cy="646331"/>
            </a:xfrm>
            <a:prstGeom prst="rect">
              <a:avLst/>
            </a:prstGeom>
            <a:noFill/>
          </p:spPr>
          <p:txBody>
            <a:bodyPr wrap="square" rtlCol="0">
              <a:spAutoFit/>
            </a:bodyPr>
            <a:lstStyle/>
            <a:p>
              <a:pPr>
                <a:lnSpc>
                  <a:spcPct val="150000"/>
                </a:lnSpc>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令和４年度大阪府</a:t>
              </a:r>
              <a:r>
                <a:rPr kumimoji="1" lang="ja-JP" altLang="en-US" sz="1200" dirty="0">
                  <a:latin typeface="UD デジタル 教科書体 NK-R" panose="02020400000000000000" pitchFamily="18" charset="-128"/>
                  <a:ea typeface="UD デジタル 教科書体 NK-R" panose="02020400000000000000" pitchFamily="18" charset="-128"/>
                </a:rPr>
                <a:t>商店街等モデル創出普及事業</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200" dirty="0">
                  <a:latin typeface="UD デジタル 教科書体 NK-R" panose="02020400000000000000" pitchFamily="18" charset="-128"/>
                  <a:ea typeface="UD デジタル 教科書体 NK-R" panose="02020400000000000000" pitchFamily="18" charset="-128"/>
                </a:rPr>
                <a:t> 　　 取組み事例集</a:t>
              </a:r>
              <a:r>
                <a:rPr kumimoji="1" lang="ja-JP" altLang="en-US" sz="1050" dirty="0">
                  <a:latin typeface="UD デジタル 教科書体 NK-R" panose="02020400000000000000" pitchFamily="18" charset="-128"/>
                  <a:ea typeface="UD デジタル 教科書体 NK-R" panose="02020400000000000000" pitchFamily="18" charset="-128"/>
                </a:rPr>
                <a:t>　　　　　</a:t>
              </a:r>
              <a:r>
                <a:rPr kumimoji="1" lang="ja-JP" altLang="en-US" sz="1050" dirty="0" smtClean="0">
                  <a:latin typeface="UD デジタル 教科書体 NK-R" panose="02020400000000000000" pitchFamily="18" charset="-128"/>
                  <a:ea typeface="UD デジタル 教科書体 NK-R" panose="02020400000000000000" pitchFamily="18" charset="-128"/>
                </a:rPr>
                <a:t>令和５年２月</a:t>
              </a:r>
              <a:endParaRPr kumimoji="1" lang="ja-JP" altLang="en-US" sz="12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5" name="テキスト ボックス 4"/>
            <p:cNvSpPr txBox="1"/>
            <p:nvPr/>
          </p:nvSpPr>
          <p:spPr>
            <a:xfrm>
              <a:off x="5713835" y="4925760"/>
              <a:ext cx="3998541" cy="1246495"/>
            </a:xfrm>
            <a:prstGeom prst="rect">
              <a:avLst/>
            </a:prstGeom>
            <a:noFill/>
          </p:spPr>
          <p:txBody>
            <a:bodyPr wrap="square" rtlCol="0">
              <a:spAutoFit/>
            </a:bodyPr>
            <a:lstStyle/>
            <a:p>
              <a:pPr>
                <a:lnSpc>
                  <a:spcPct val="150000"/>
                </a:lnSpc>
              </a:pPr>
              <a:r>
                <a:rPr kumimoji="1" lang="ja-JP" altLang="en-US" sz="1050" dirty="0">
                  <a:latin typeface="UD デジタル 教科書体 NK-R" panose="02020400000000000000" pitchFamily="18" charset="-128"/>
                  <a:ea typeface="UD デジタル 教科書体 NK-R" panose="02020400000000000000" pitchFamily="18" charset="-128"/>
                </a:rPr>
                <a:t>  編集・発行　 大阪府商工労働部中小企業支援室</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ja-JP" altLang="en-US" sz="1050" dirty="0">
                  <a:latin typeface="UD デジタル 教科書体 NK-R" panose="02020400000000000000" pitchFamily="18" charset="-128"/>
                  <a:ea typeface="UD デジタル 教科書体 NK-R" panose="02020400000000000000" pitchFamily="18" charset="-128"/>
                </a:rPr>
                <a:t>　　　　　　　商業・サービス産業課</a:t>
              </a:r>
              <a:endParaRPr kumimoji="1" lang="en-US" altLang="ja-JP" sz="1050" dirty="0">
                <a:latin typeface="UD デジタル 教科書体 NK-R" panose="02020400000000000000" pitchFamily="18" charset="-128"/>
                <a:ea typeface="UD デジタル 教科書体 NK-R" panose="02020400000000000000" pitchFamily="18" charset="-128"/>
              </a:endParaRPr>
            </a:p>
            <a:p>
              <a:endParaRPr kumimoji="1" lang="en-US" altLang="ja-JP" sz="3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		</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559-8555</a:t>
              </a:r>
              <a:r>
                <a:rPr kumimoji="1" lang="ja-JP" altLang="en-US" sz="900" dirty="0">
                  <a:latin typeface="UD デジタル 教科書体 NK-R" panose="02020400000000000000" pitchFamily="18" charset="-128"/>
                  <a:ea typeface="UD デジタル 教科書体 NK-R" panose="02020400000000000000" pitchFamily="18" charset="-128"/>
                </a:rPr>
                <a:t>　大阪市住之江区南港北</a:t>
              </a:r>
              <a:r>
                <a:rPr kumimoji="1" lang="en-US" altLang="ja-JP" sz="900" dirty="0">
                  <a:latin typeface="UD デジタル 教科書体 NK-R" panose="02020400000000000000" pitchFamily="18" charset="-128"/>
                  <a:ea typeface="UD デジタル 教科書体 NK-R" panose="02020400000000000000" pitchFamily="18" charset="-128"/>
                </a:rPr>
                <a:t>1-14-16</a:t>
              </a: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		</a:t>
              </a:r>
              <a:r>
                <a:rPr kumimoji="1" lang="ja-JP" altLang="en-US" sz="900" dirty="0">
                  <a:latin typeface="UD デジタル 教科書体 NK-R" panose="02020400000000000000" pitchFamily="18" charset="-128"/>
                  <a:ea typeface="UD デジタル 教科書体 NK-R" panose="02020400000000000000" pitchFamily="18" charset="-128"/>
                </a:rPr>
                <a:t>大阪府咲洲庁舎</a:t>
              </a:r>
              <a:r>
                <a:rPr kumimoji="1" lang="en-US" altLang="ja-JP" sz="900" dirty="0">
                  <a:latin typeface="UD デジタル 教科書体 NK-R" panose="02020400000000000000" pitchFamily="18" charset="-128"/>
                  <a:ea typeface="UD デジタル 教科書体 NK-R" panose="02020400000000000000" pitchFamily="18" charset="-128"/>
                </a:rPr>
                <a:t>(</a:t>
              </a:r>
              <a:r>
                <a:rPr kumimoji="1" lang="ja-JP" altLang="en-US" sz="900" dirty="0">
                  <a:latin typeface="UD デジタル 教科書体 NK-R" panose="02020400000000000000" pitchFamily="18" charset="-128"/>
                  <a:ea typeface="UD デジタル 教科書体 NK-R" panose="02020400000000000000" pitchFamily="18" charset="-128"/>
                </a:rPr>
                <a:t>さきしまコスモタワー</a:t>
              </a:r>
              <a:r>
                <a:rPr kumimoji="1" lang="en-US" altLang="ja-JP" sz="900" dirty="0">
                  <a:latin typeface="UD デジタル 教科書体 NK-R" panose="02020400000000000000" pitchFamily="18" charset="-128"/>
                  <a:ea typeface="UD デジタル 教科書体 NK-R" panose="02020400000000000000" pitchFamily="18" charset="-128"/>
                </a:rPr>
                <a:t>)25</a:t>
              </a:r>
              <a:r>
                <a:rPr kumimoji="1" lang="ja-JP" altLang="en-US" sz="900" dirty="0">
                  <a:latin typeface="UD デジタル 教科書体 NK-R" panose="02020400000000000000" pitchFamily="18" charset="-128"/>
                  <a:ea typeface="UD デジタル 教科書体 NK-R" panose="02020400000000000000" pitchFamily="18" charset="-128"/>
                </a:rPr>
                <a:t>階</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nSpc>
                  <a:spcPct val="150000"/>
                </a:lnSpc>
              </a:pPr>
              <a:r>
                <a:rPr kumimoji="1" lang="en-US" altLang="ja-JP" sz="900" dirty="0">
                  <a:latin typeface="UD デジタル 教科書体 NK-R" panose="02020400000000000000" pitchFamily="18" charset="-128"/>
                  <a:ea typeface="UD デジタル 教科書体 NK-R" panose="02020400000000000000" pitchFamily="18" charset="-128"/>
                </a:rPr>
                <a:t>		</a:t>
              </a:r>
              <a:r>
                <a:rPr kumimoji="1" lang="ja-JP" altLang="en-US" sz="900" dirty="0">
                  <a:latin typeface="UD デジタル 教科書体 NK-R" panose="02020400000000000000" pitchFamily="18" charset="-128"/>
                  <a:ea typeface="UD デジタル 教科書体 NK-R" panose="02020400000000000000" pitchFamily="18" charset="-128"/>
                </a:rPr>
                <a:t>　　　　　　　　　　  </a:t>
              </a:r>
              <a:r>
                <a:rPr kumimoji="1" lang="en-US" altLang="ja-JP" sz="900" dirty="0">
                  <a:latin typeface="UD デジタル 教科書体 NK-R" panose="02020400000000000000" pitchFamily="18" charset="-128"/>
                  <a:ea typeface="UD デジタル 教科書体 NK-R" panose="02020400000000000000" pitchFamily="18" charset="-128"/>
                </a:rPr>
                <a:t>TEL</a:t>
              </a:r>
              <a:r>
                <a:rPr kumimoji="1" lang="ja-JP" altLang="en-US" sz="900" dirty="0">
                  <a:latin typeface="UD デジタル 教科書体 NK-R" panose="02020400000000000000" pitchFamily="18" charset="-128"/>
                  <a:ea typeface="UD デジタル 教科書体 NK-R" panose="02020400000000000000" pitchFamily="18" charset="-128"/>
                </a:rPr>
                <a:t>：</a:t>
              </a:r>
              <a:r>
                <a:rPr kumimoji="1" lang="en-US" altLang="ja-JP" sz="900" dirty="0">
                  <a:latin typeface="UD デジタル 教科書体 NK-R" panose="02020400000000000000" pitchFamily="18" charset="-128"/>
                  <a:ea typeface="UD デジタル 教科書体 NK-R" panose="02020400000000000000" pitchFamily="18" charset="-128"/>
                </a:rPr>
                <a:t>06-6210-9496</a:t>
              </a:r>
            </a:p>
          </p:txBody>
        </p:sp>
        <p:cxnSp>
          <p:nvCxnSpPr>
            <p:cNvPr id="8" name="直線コネクタ 7"/>
            <p:cNvCxnSpPr/>
            <p:nvPr/>
          </p:nvCxnSpPr>
          <p:spPr>
            <a:xfrm>
              <a:off x="5713836" y="4851959"/>
              <a:ext cx="384890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5574676" y="6304597"/>
              <a:ext cx="4206690" cy="392415"/>
            </a:xfrm>
            <a:prstGeom prst="rect">
              <a:avLst/>
            </a:prstGeom>
            <a:noFill/>
          </p:spPr>
          <p:txBody>
            <a:bodyPr wrap="square" rtlCol="0">
              <a:spAutoFit/>
            </a:bodyPr>
            <a:lstStyle/>
            <a:p>
              <a:r>
                <a:rPr kumimoji="1" lang="ja-JP" altLang="en-US" sz="1050" dirty="0">
                  <a:latin typeface="UD デジタル 教科書体 NK-R" panose="02020400000000000000" pitchFamily="18" charset="-128"/>
                  <a:ea typeface="UD デジタル 教科書体 NK-R" panose="02020400000000000000" pitchFamily="18" charset="-128"/>
                </a:rPr>
                <a:t>この事例集は</a:t>
              </a:r>
              <a:r>
                <a:rPr kumimoji="1" lang="ja-JP" altLang="en-US" sz="1050" dirty="0" smtClean="0">
                  <a:latin typeface="UD デジタル 教科書体 NK-R" panose="02020400000000000000" pitchFamily="18" charset="-128"/>
                  <a:ea typeface="UD デジタル 教科書体 NK-R" panose="02020400000000000000" pitchFamily="18" charset="-128"/>
                </a:rPr>
                <a:t>大阪府</a:t>
              </a:r>
              <a:r>
                <a:rPr kumimoji="1" lang="en-US" altLang="ja-JP" sz="1050" dirty="0" smtClean="0">
                  <a:latin typeface="UD デジタル 教科書体 NK-R" panose="02020400000000000000" pitchFamily="18" charset="-128"/>
                  <a:ea typeface="UD デジタル 教科書体 NK-R" panose="02020400000000000000" pitchFamily="18" charset="-128"/>
                </a:rPr>
                <a:t>Web</a:t>
              </a:r>
              <a:r>
                <a:rPr kumimoji="1" lang="ja-JP" altLang="en-US" sz="1050" dirty="0" smtClean="0">
                  <a:latin typeface="UD デジタル 教科書体 NK-R" panose="02020400000000000000" pitchFamily="18" charset="-128"/>
                  <a:ea typeface="UD デジタル 教科書体 NK-R" panose="02020400000000000000" pitchFamily="18" charset="-128"/>
                </a:rPr>
                <a:t>サイト</a:t>
              </a:r>
              <a:r>
                <a:rPr kumimoji="1" lang="ja-JP" altLang="en-US" sz="1050" dirty="0">
                  <a:latin typeface="UD デジタル 教科書体 NK-R" panose="02020400000000000000" pitchFamily="18" charset="-128"/>
                  <a:ea typeface="UD デジタル 教科書体 NK-R" panose="02020400000000000000" pitchFamily="18" charset="-128"/>
                </a:rPr>
                <a:t>でもご覧いただけます。</a:t>
              </a:r>
              <a:endParaRPr kumimoji="1" lang="en-US" altLang="ja-JP" sz="1050" dirty="0">
                <a:latin typeface="UD デジタル 教科書体 NK-R" panose="02020400000000000000" pitchFamily="18" charset="-128"/>
                <a:ea typeface="UD デジタル 教科書体 NK-R" panose="02020400000000000000" pitchFamily="18" charset="-128"/>
              </a:endParaRPr>
            </a:p>
            <a:p>
              <a:r>
                <a:rPr kumimoji="1" lang="en-US" altLang="ja-JP" sz="900" spc="-150" dirty="0">
                  <a:latin typeface="UD デジタル 教科書体 NK-R" panose="02020400000000000000" pitchFamily="18" charset="-128"/>
                  <a:ea typeface="UD デジタル 教科書体 NK-R" panose="02020400000000000000" pitchFamily="18" charset="-128"/>
                  <a:hlinkClick r:id="rId2"/>
                </a:rPr>
                <a:t>https://</a:t>
              </a:r>
              <a:r>
                <a:rPr kumimoji="1" lang="en-US" altLang="ja-JP" sz="900" spc="-150" dirty="0" smtClean="0">
                  <a:latin typeface="UD デジタル 教科書体 NK-R" panose="02020400000000000000" pitchFamily="18" charset="-128"/>
                  <a:ea typeface="UD デジタル 教科書体 NK-R" panose="02020400000000000000" pitchFamily="18" charset="-128"/>
                  <a:hlinkClick r:id="rId2"/>
                </a:rPr>
                <a:t>www.pref.osaka.lg.jp/shogyoshien/modelhukyu/r3moderujireisyu.html</a:t>
              </a:r>
              <a:endParaRPr kumimoji="1" lang="ja-JP" altLang="en-US" sz="900" spc="-150" dirty="0">
                <a:latin typeface="UD デジタル 教科書体 NK-R" panose="02020400000000000000" pitchFamily="18" charset="-128"/>
                <a:ea typeface="UD デジタル 教科書体 NK-R" panose="020204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855" y="6221043"/>
              <a:ext cx="559521" cy="559521"/>
            </a:xfrm>
            <a:prstGeom prst="rect">
              <a:avLst/>
            </a:prstGeom>
          </p:spPr>
        </p:pic>
      </p:grpSp>
    </p:spTree>
    <p:extLst>
      <p:ext uri="{BB962C8B-B14F-4D97-AF65-F5344CB8AC3E}">
        <p14:creationId xmlns:p14="http://schemas.microsoft.com/office/powerpoint/2010/main" val="1329787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3034DE7-600F-B242-A2CA-57B699DBAB3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2619"/>
          <a:stretch/>
        </p:blipFill>
        <p:spPr>
          <a:xfrm>
            <a:off x="2895930" y="621684"/>
            <a:ext cx="6712777" cy="5879158"/>
          </a:xfrm>
          <a:prstGeom prst="rect">
            <a:avLst/>
          </a:prstGeom>
        </p:spPr>
      </p:pic>
      <p:sp>
        <p:nvSpPr>
          <p:cNvPr id="35" name="角丸四角形 34">
            <a:extLst>
              <a:ext uri="{FF2B5EF4-FFF2-40B4-BE49-F238E27FC236}">
                <a16:creationId xmlns:a16="http://schemas.microsoft.com/office/drawing/2014/main" id="{51B50829-34AA-EA45-9079-C11FA1A804E1}"/>
              </a:ext>
            </a:extLst>
          </p:cNvPr>
          <p:cNvSpPr/>
          <p:nvPr/>
        </p:nvSpPr>
        <p:spPr>
          <a:xfrm>
            <a:off x="1067423" y="807618"/>
            <a:ext cx="8136912" cy="953028"/>
          </a:xfrm>
          <a:prstGeom prst="roundRect">
            <a:avLst>
              <a:gd name="adj" fmla="val 6495"/>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89986" tIns="233963" rIns="89986" bIns="71988" rtlCol="0" anchor="ctr"/>
          <a:lstStyle/>
          <a:p>
            <a:pPr marR="5079" indent="152370" defTabSz="457109">
              <a:lnSpc>
                <a:spcPts val="1460"/>
              </a:lnSpc>
              <a:spcBef>
                <a:spcPts val="100"/>
              </a:spcBef>
            </a:pPr>
            <a:r>
              <a:rPr lang="ja-JP" altLang="en-US" sz="1050" dirty="0">
                <a:solidFill>
                  <a:schemeClr val="tx1"/>
                </a:solidFill>
                <a:latin typeface="UD Digi Kyokasho NK-R" panose="020B0400000000000000" pitchFamily="34" charset="-128"/>
                <a:ea typeface="UD Digi Kyokasho NK-R" panose="020B0400000000000000" pitchFamily="34" charset="-128"/>
              </a:rPr>
              <a:t>大阪府では、地域の店で買い物をすることが地域商業の持続的な活性化の支えとなり、暮らしやすいまちづくりにつながるという考え方である「バイローカル」に着目し、ニューノーマルに沿ったモデル事例の創出と普及に取り組んでいます。</a:t>
            </a:r>
          </a:p>
          <a:p>
            <a:pPr marR="109198" defTabSz="457109">
              <a:lnSpc>
                <a:spcPts val="1460"/>
              </a:lnSpc>
            </a:pPr>
            <a:r>
              <a:rPr lang="ja-JP" altLang="en-US" sz="1050" dirty="0">
                <a:solidFill>
                  <a:schemeClr val="tx1"/>
                </a:solidFill>
                <a:latin typeface="UD Digi Kyokasho NK-R" panose="020B0400000000000000" pitchFamily="34" charset="-128"/>
                <a:ea typeface="UD Digi Kyokasho NK-R" panose="020B0400000000000000" pitchFamily="34" charset="-128"/>
              </a:rPr>
              <a:t>　この「</a:t>
            </a:r>
            <a:r>
              <a:rPr lang="en-US" altLang="ja-JP" sz="1050" dirty="0">
                <a:solidFill>
                  <a:schemeClr val="tx1"/>
                </a:solidFill>
                <a:latin typeface="UD Digi Kyokasho NK-R" panose="020B0400000000000000" pitchFamily="34" charset="-128"/>
                <a:ea typeface="UD Digi Kyokasho NK-R" panose="020B0400000000000000" pitchFamily="34" charset="-128"/>
              </a:rPr>
              <a:t>BUY</a:t>
            </a:r>
            <a:r>
              <a:rPr lang="ja-JP" altLang="en-US" sz="1050" dirty="0">
                <a:solidFill>
                  <a:schemeClr val="tx1"/>
                </a:solidFill>
                <a:latin typeface="UD Digi Kyokasho NK-R" panose="020B0400000000000000" pitchFamily="34" charset="-128"/>
                <a:ea typeface="UD Digi Kyokasho NK-R" panose="020B0400000000000000" pitchFamily="34" charset="-128"/>
              </a:rPr>
              <a:t> </a:t>
            </a:r>
            <a:r>
              <a:rPr lang="en-US" altLang="ja-JP" sz="1050" dirty="0">
                <a:solidFill>
                  <a:schemeClr val="tx1"/>
                </a:solidFill>
                <a:latin typeface="UD Digi Kyokasho NK-R" panose="020B0400000000000000" pitchFamily="34" charset="-128"/>
                <a:ea typeface="UD Digi Kyokasho NK-R" panose="020B0400000000000000" pitchFamily="34" charset="-128"/>
              </a:rPr>
              <a:t>OSAKA</a:t>
            </a:r>
            <a:r>
              <a:rPr lang="ja-JP" altLang="en-US" sz="1050" dirty="0">
                <a:solidFill>
                  <a:schemeClr val="tx1"/>
                </a:solidFill>
                <a:latin typeface="UD Digi Kyokasho NK-R" panose="020B0400000000000000" pitchFamily="34" charset="-128"/>
                <a:ea typeface="UD Digi Kyokasho NK-R" panose="020B0400000000000000" pitchFamily="34" charset="-128"/>
              </a:rPr>
              <a:t>」マップでは、本事例集の「商店街の取組み事例」に掲載されている商店街をマップ形式で紹介しています。 </a:t>
            </a:r>
            <a:endParaRPr lang="en-US" altLang="ja-JP" sz="1050" dirty="0">
              <a:solidFill>
                <a:schemeClr val="tx1"/>
              </a:solidFill>
              <a:latin typeface="UD Digi Kyokasho NK-R" panose="020B0400000000000000" pitchFamily="34" charset="-128"/>
              <a:ea typeface="UD Digi Kyokasho NK-R" panose="020B0400000000000000" pitchFamily="34" charset="-128"/>
            </a:endParaRPr>
          </a:p>
          <a:p>
            <a:pPr marR="109198" defTabSz="457109">
              <a:lnSpc>
                <a:spcPts val="1460"/>
              </a:lnSpc>
            </a:pPr>
            <a:r>
              <a:rPr lang="ja-JP" altLang="en-US" sz="1050" dirty="0">
                <a:solidFill>
                  <a:schemeClr val="tx1"/>
                </a:solidFill>
                <a:latin typeface="UD Digi Kyokasho NK-R" panose="020B0400000000000000" pitchFamily="34" charset="-128"/>
                <a:ea typeface="UD Digi Kyokasho NK-R" panose="020B0400000000000000" pitchFamily="34" charset="-128"/>
              </a:rPr>
              <a:t>　多様で魅力的な商店街に関心を持っていただき、みなさんにとってのバイローカル活動を考えるきっかけとしてください。</a:t>
            </a:r>
          </a:p>
          <a:p>
            <a:pPr algn="ctr"/>
            <a:endParaRPr kumimoji="1" lang="ja-JP" altLang="en-US" sz="1050" dirty="0"/>
          </a:p>
        </p:txBody>
      </p:sp>
      <p:sp>
        <p:nvSpPr>
          <p:cNvPr id="28" name="object 28"/>
          <p:cNvSpPr txBox="1">
            <a:spLocks noGrp="1"/>
          </p:cNvSpPr>
          <p:nvPr>
            <p:ph type="title"/>
          </p:nvPr>
        </p:nvSpPr>
        <p:spPr>
          <a:xfrm>
            <a:off x="816966" y="359894"/>
            <a:ext cx="1455343" cy="263390"/>
          </a:xfrm>
          <a:prstGeom prst="rect">
            <a:avLst/>
          </a:prstGeom>
        </p:spPr>
        <p:txBody>
          <a:bodyPr vert="horz" wrap="square" lIns="0" tIns="13994" rIns="0" bIns="0" rtlCol="0" anchor="ctr">
            <a:spAutoFit/>
          </a:bodyPr>
          <a:lstStyle/>
          <a:p>
            <a:pPr marL="11194">
              <a:spcBef>
                <a:spcPts val="110"/>
              </a:spcBef>
            </a:pPr>
            <a:r>
              <a:rPr sz="1800" spc="9" dirty="0">
                <a:latin typeface="Meiryo UI" panose="020B0604030504040204" pitchFamily="34" charset="-128"/>
                <a:ea typeface="Meiryo UI" panose="020B0604030504040204" pitchFamily="34" charset="-128"/>
              </a:rPr>
              <a:t>BUY</a:t>
            </a:r>
            <a:r>
              <a:rPr sz="1800" spc="-57" dirty="0">
                <a:latin typeface="Meiryo UI" panose="020B0604030504040204" pitchFamily="34" charset="-128"/>
                <a:ea typeface="Meiryo UI" panose="020B0604030504040204" pitchFamily="34" charset="-128"/>
              </a:rPr>
              <a:t> </a:t>
            </a:r>
            <a:r>
              <a:rPr sz="1800" spc="13" dirty="0">
                <a:latin typeface="Meiryo UI" panose="020B0604030504040204" pitchFamily="34" charset="-128"/>
                <a:ea typeface="Meiryo UI" panose="020B0604030504040204" pitchFamily="34" charset="-128"/>
              </a:rPr>
              <a:t>OSAKA</a:t>
            </a:r>
          </a:p>
        </p:txBody>
      </p:sp>
      <p:pic>
        <p:nvPicPr>
          <p:cNvPr id="29" name="object 29"/>
          <p:cNvPicPr/>
          <p:nvPr/>
        </p:nvPicPr>
        <p:blipFill>
          <a:blip r:embed="rId4" cstate="print"/>
          <a:stretch>
            <a:fillRect/>
          </a:stretch>
        </p:blipFill>
        <p:spPr>
          <a:xfrm>
            <a:off x="407710" y="369302"/>
            <a:ext cx="293956" cy="244968"/>
          </a:xfrm>
          <a:prstGeom prst="rect">
            <a:avLst/>
          </a:prstGeom>
        </p:spPr>
      </p:pic>
      <p:pic>
        <p:nvPicPr>
          <p:cNvPr id="30" name="object 30"/>
          <p:cNvPicPr/>
          <p:nvPr/>
        </p:nvPicPr>
        <p:blipFill>
          <a:blip r:embed="rId5" cstate="print"/>
          <a:stretch>
            <a:fillRect/>
          </a:stretch>
        </p:blipFill>
        <p:spPr>
          <a:xfrm>
            <a:off x="2404181" y="369302"/>
            <a:ext cx="7042769" cy="244968"/>
          </a:xfrm>
          <a:prstGeom prst="rect">
            <a:avLst/>
          </a:prstGeom>
        </p:spPr>
      </p:pic>
      <p:sp>
        <p:nvSpPr>
          <p:cNvPr id="34" name="object 49">
            <a:extLst>
              <a:ext uri="{FF2B5EF4-FFF2-40B4-BE49-F238E27FC236}">
                <a16:creationId xmlns:a16="http://schemas.microsoft.com/office/drawing/2014/main" id="{E1510035-5836-EC47-A2C0-06FB2BA9EAA2}"/>
              </a:ext>
            </a:extLst>
          </p:cNvPr>
          <p:cNvSpPr txBox="1"/>
          <p:nvPr/>
        </p:nvSpPr>
        <p:spPr>
          <a:xfrm>
            <a:off x="991235" y="1867919"/>
            <a:ext cx="2152940" cy="271185"/>
          </a:xfrm>
          <a:prstGeom prst="rect">
            <a:avLst/>
          </a:prstGeom>
        </p:spPr>
        <p:txBody>
          <a:bodyPr vert="horz" wrap="square" lIns="0" tIns="26666" rIns="0" bIns="0" rtlCol="0">
            <a:spAutoFit/>
          </a:bodyPr>
          <a:lstStyle/>
          <a:p>
            <a:pPr marL="71741">
              <a:lnSpc>
                <a:spcPts val="880"/>
              </a:lnSpc>
              <a:spcBef>
                <a:spcPts val="210"/>
              </a:spcBef>
            </a:pPr>
            <a:r>
              <a:rPr sz="1150" b="1" spc="-5" dirty="0" err="1">
                <a:solidFill>
                  <a:srgbClr val="F5A21B"/>
                </a:solidFill>
                <a:latin typeface="UD Digi Kyokasho NK-R" panose="02020400000000000000" pitchFamily="18" charset="-128"/>
                <a:ea typeface="UD Digi Kyokasho NK-R" panose="02020400000000000000" pitchFamily="18" charset="-128"/>
                <a:cs typeface="ShinMGoPr6-DeBold"/>
              </a:rPr>
              <a:t>京橋中央・新京橋商店街</a:t>
            </a:r>
            <a:endParaRPr sz="1150" b="1" dirty="0">
              <a:solidFill>
                <a:srgbClr val="F5A21B"/>
              </a:solidFill>
              <a:latin typeface="UD Digi Kyokasho NK-R" panose="02020400000000000000" pitchFamily="18" charset="-128"/>
              <a:ea typeface="UD Digi Kyokasho NK-R" panose="02020400000000000000" pitchFamily="18" charset="-128"/>
              <a:cs typeface="ShinMGoPr6-DeBold"/>
            </a:endParaRPr>
          </a:p>
          <a:p>
            <a:pPr marL="17142">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cs typeface="A-OTF Shin Maru Go Pr6"/>
              </a:rPr>
              <a:t>（</a:t>
            </a:r>
            <a:r>
              <a:rPr sz="800" spc="-20" dirty="0" err="1">
                <a:solidFill>
                  <a:srgbClr val="231F20"/>
                </a:solidFill>
                <a:latin typeface="UD Digi Kyokasho NK-R" panose="02020400000000000000" pitchFamily="18" charset="-128"/>
                <a:ea typeface="UD Digi Kyokasho NK-R" panose="02020400000000000000" pitchFamily="18" charset="-128"/>
                <a:cs typeface="A-OTF Shin Maru Go Pr6"/>
              </a:rPr>
              <a:t>大阪市都島区</a:t>
            </a:r>
            <a:r>
              <a:rPr lang="ja-JP" altLang="en-US" sz="800" spc="-20">
                <a:solidFill>
                  <a:srgbClr val="231F20"/>
                </a:solidFill>
                <a:latin typeface="UD Digi Kyokasho NK-R" panose="02020400000000000000" pitchFamily="18" charset="-128"/>
                <a:ea typeface="UD Digi Kyokasho NK-R" panose="02020400000000000000" pitchFamily="18" charset="-128"/>
                <a:cs typeface="A-OTF Shin Maru Go Pr6"/>
              </a:rPr>
              <a:t>・</a:t>
            </a:r>
            <a:r>
              <a:rPr sz="800" spc="-20" dirty="0" err="1">
                <a:solidFill>
                  <a:srgbClr val="231F20"/>
                </a:solidFill>
                <a:latin typeface="UD Digi Kyokasho NK-R" panose="02020400000000000000" pitchFamily="18" charset="-128"/>
                <a:ea typeface="UD Digi Kyokasho NK-R" panose="02020400000000000000" pitchFamily="18" charset="-128"/>
                <a:cs typeface="A-OTF Shin Maru Go Pr6"/>
              </a:rPr>
              <a:t>ＪＲ京橋駅</a:t>
            </a:r>
            <a:r>
              <a:rPr sz="800" spc="-20" dirty="0">
                <a:solidFill>
                  <a:srgbClr val="231F20"/>
                </a:solidFill>
                <a:latin typeface="UD Digi Kyokasho NK-R" panose="02020400000000000000" pitchFamily="18" charset="-128"/>
                <a:ea typeface="UD Digi Kyokasho NK-R" panose="02020400000000000000" pitchFamily="18" charset="-128"/>
                <a:cs typeface="A-OTF Shin Maru Go Pr6"/>
              </a:rPr>
              <a:t>）</a:t>
            </a:r>
            <a:endParaRPr lang="ja-JP" altLang="en-US" sz="800" spc="-20">
              <a:solidFill>
                <a:srgbClr val="231F20"/>
              </a:solidFill>
              <a:latin typeface="UD Digi Kyokasho NK-R" panose="02020400000000000000" pitchFamily="18" charset="-128"/>
              <a:ea typeface="UD Digi Kyokasho NK-R" panose="02020400000000000000" pitchFamily="18" charset="-128"/>
              <a:cs typeface="A-OTF Shin Maru Go Pr6"/>
            </a:endParaRPr>
          </a:p>
        </p:txBody>
      </p:sp>
      <p:sp>
        <p:nvSpPr>
          <p:cNvPr id="38" name="object 49">
            <a:extLst>
              <a:ext uri="{FF2B5EF4-FFF2-40B4-BE49-F238E27FC236}">
                <a16:creationId xmlns:a16="http://schemas.microsoft.com/office/drawing/2014/main" id="{476CE241-4E4C-CF42-854A-E27996EA1695}"/>
              </a:ext>
            </a:extLst>
          </p:cNvPr>
          <p:cNvSpPr txBox="1"/>
          <p:nvPr/>
        </p:nvSpPr>
        <p:spPr>
          <a:xfrm>
            <a:off x="991235" y="2186264"/>
            <a:ext cx="2152940" cy="271185"/>
          </a:xfrm>
          <a:prstGeom prst="rect">
            <a:avLst/>
          </a:prstGeom>
        </p:spPr>
        <p:txBody>
          <a:bodyPr vert="horz" wrap="square" lIns="0" tIns="26666" rIns="0" bIns="0" rtlCol="0">
            <a:spAutoFit/>
          </a:bodyPr>
          <a:lstStyle/>
          <a:p>
            <a:pPr marL="71741">
              <a:lnSpc>
                <a:spcPts val="880"/>
              </a:lnSpc>
              <a:spcBef>
                <a:spcPts val="210"/>
              </a:spcBef>
            </a:pPr>
            <a:r>
              <a:rPr lang="ja-JP" altLang="en-US" sz="1150" b="1" spc="-5">
                <a:solidFill>
                  <a:srgbClr val="F5A21B"/>
                </a:solidFill>
                <a:latin typeface="UD Digi Kyokasho NK-R" panose="02020400000000000000" pitchFamily="18" charset="-128"/>
                <a:ea typeface="UD Digi Kyokasho NK-R" panose="02020400000000000000" pitchFamily="18" charset="-128"/>
              </a:rPr>
              <a:t>八幡屋商店街</a:t>
            </a:r>
          </a:p>
          <a:p>
            <a:pPr marL="12697">
              <a:lnSpc>
                <a:spcPts val="880"/>
              </a:lnSpc>
              <a:spcBef>
                <a:spcPts val="65"/>
              </a:spcBef>
            </a:pPr>
            <a:r>
              <a:rPr lang="ja-JP" altLang="en-US" sz="800" spc="-20">
                <a:solidFill>
                  <a:srgbClr val="231F20"/>
                </a:solidFill>
                <a:latin typeface="UD Digi Kyokasho NK-R" panose="02020400000000000000" pitchFamily="18" charset="-128"/>
                <a:ea typeface="UD Digi Kyokasho NK-R" panose="02020400000000000000" pitchFamily="18" charset="-128"/>
                <a:cs typeface="A-OTF Shin Maru Go Pr6"/>
              </a:rPr>
              <a:t>（大阪市港区・大阪メトロ朝潮橋駅）</a:t>
            </a:r>
            <a:endParaRPr lang="ja-JP" altLang="en-US" sz="800" dirty="0">
              <a:latin typeface="UD Digi Kyokasho NK-R" panose="02020400000000000000" pitchFamily="18" charset="-128"/>
              <a:ea typeface="UD Digi Kyokasho NK-R" panose="02020400000000000000" pitchFamily="18" charset="-128"/>
              <a:cs typeface="A-OTF Shin Maru Go Pr6"/>
            </a:endParaRPr>
          </a:p>
        </p:txBody>
      </p:sp>
      <p:sp>
        <p:nvSpPr>
          <p:cNvPr id="39" name="object 49">
            <a:extLst>
              <a:ext uri="{FF2B5EF4-FFF2-40B4-BE49-F238E27FC236}">
                <a16:creationId xmlns:a16="http://schemas.microsoft.com/office/drawing/2014/main" id="{C9496513-A598-DB4A-AB27-AC59A33C9A23}"/>
              </a:ext>
            </a:extLst>
          </p:cNvPr>
          <p:cNvSpPr txBox="1"/>
          <p:nvPr/>
        </p:nvSpPr>
        <p:spPr>
          <a:xfrm>
            <a:off x="991235" y="2504609"/>
            <a:ext cx="2152940" cy="271185"/>
          </a:xfrm>
          <a:prstGeom prst="rect">
            <a:avLst/>
          </a:prstGeom>
        </p:spPr>
        <p:txBody>
          <a:bodyPr vert="horz" wrap="square" lIns="0" tIns="26666" rIns="0" bIns="0" rtlCol="0">
            <a:spAutoFit/>
          </a:bodyPr>
          <a:lstStyle/>
          <a:p>
            <a:pPr marL="71741">
              <a:lnSpc>
                <a:spcPts val="880"/>
              </a:lnSpc>
              <a:spcBef>
                <a:spcPts val="210"/>
              </a:spcBef>
            </a:pPr>
            <a:r>
              <a:rPr lang="ja-JP" altLang="en-US" sz="1150" b="1" spc="-5">
                <a:solidFill>
                  <a:srgbClr val="F5A21B"/>
                </a:solidFill>
                <a:latin typeface="UD Digi Kyokasho NK-R" panose="02020400000000000000" pitchFamily="18" charset="-128"/>
                <a:ea typeface="UD Digi Kyokasho NK-R" panose="02020400000000000000" pitchFamily="18" charset="-128"/>
              </a:rPr>
              <a:t>生野本通中央商店街</a:t>
            </a:r>
          </a:p>
          <a:p>
            <a:pPr marL="16507">
              <a:lnSpc>
                <a:spcPts val="880"/>
              </a:lnSpc>
              <a:spcBef>
                <a:spcPts val="65"/>
              </a:spcBef>
            </a:pPr>
            <a:r>
              <a:rPr lang="ja-JP" altLang="en-US" sz="800" spc="-20">
                <a:solidFill>
                  <a:srgbClr val="231F20"/>
                </a:solidFill>
                <a:latin typeface="UD Digi Kyokasho NK-R" panose="02020400000000000000" pitchFamily="18" charset="-128"/>
                <a:ea typeface="UD Digi Kyokasho NK-R" panose="02020400000000000000" pitchFamily="18" charset="-128"/>
                <a:cs typeface="A-OTF Shin Maru Go Pr6"/>
              </a:rPr>
              <a:t>（大阪市生野区・</a:t>
            </a:r>
            <a:r>
              <a:rPr lang="en-US" sz="800" spc="-20" dirty="0">
                <a:solidFill>
                  <a:srgbClr val="231F20"/>
                </a:solidFill>
                <a:latin typeface="UD Digi Kyokasho NK-R" panose="02020400000000000000" pitchFamily="18" charset="-128"/>
                <a:ea typeface="UD Digi Kyokasho NK-R" panose="02020400000000000000" pitchFamily="18" charset="-128"/>
                <a:cs typeface="A-OTF Shin Maru Go Pr6"/>
              </a:rPr>
              <a:t>J</a:t>
            </a:r>
            <a:r>
              <a:rPr lang="en-US" sz="800" spc="5" dirty="0">
                <a:solidFill>
                  <a:srgbClr val="231F20"/>
                </a:solidFill>
                <a:latin typeface="UD Digi Kyokasho NK-R" panose="02020400000000000000" pitchFamily="18" charset="-128"/>
                <a:ea typeface="UD Digi Kyokasho NK-R" panose="02020400000000000000" pitchFamily="18" charset="-128"/>
                <a:cs typeface="A-OTF Shin Maru Go Pr6"/>
              </a:rPr>
              <a:t>R</a:t>
            </a:r>
            <a:r>
              <a:rPr lang="en-US" sz="800" spc="-95" dirty="0">
                <a:solidFill>
                  <a:srgbClr val="231F20"/>
                </a:solidFill>
                <a:latin typeface="UD Digi Kyokasho NK-R" panose="02020400000000000000" pitchFamily="18" charset="-128"/>
                <a:ea typeface="UD Digi Kyokasho NK-R" panose="02020400000000000000" pitchFamily="18" charset="-128"/>
                <a:cs typeface="A-OTF Shin Maru Go Pr6"/>
              </a:rPr>
              <a:t> </a:t>
            </a:r>
            <a:r>
              <a:rPr lang="ja-JP" altLang="en-US" sz="800" spc="-20">
                <a:solidFill>
                  <a:srgbClr val="231F20"/>
                </a:solidFill>
                <a:latin typeface="UD Digi Kyokasho NK-R" panose="02020400000000000000" pitchFamily="18" charset="-128"/>
                <a:ea typeface="UD Digi Kyokasho NK-R" panose="02020400000000000000" pitchFamily="18" charset="-128"/>
                <a:cs typeface="A-OTF Shin Maru Go Pr6"/>
              </a:rPr>
              <a:t>寺田町駅）</a:t>
            </a:r>
            <a:endParaRPr lang="ja-JP" altLang="en-US" sz="800">
              <a:latin typeface="UD Digi Kyokasho NK-R" panose="02020400000000000000" pitchFamily="18" charset="-128"/>
              <a:ea typeface="UD Digi Kyokasho NK-R" panose="02020400000000000000" pitchFamily="18" charset="-128"/>
              <a:cs typeface="A-OTF Shin Maru Go Pr6"/>
            </a:endParaRPr>
          </a:p>
        </p:txBody>
      </p:sp>
      <p:sp>
        <p:nvSpPr>
          <p:cNvPr id="40" name="object 49">
            <a:extLst>
              <a:ext uri="{FF2B5EF4-FFF2-40B4-BE49-F238E27FC236}">
                <a16:creationId xmlns:a16="http://schemas.microsoft.com/office/drawing/2014/main" id="{6BB4BB8B-E516-2947-852E-72AA5D810AB6}"/>
              </a:ext>
            </a:extLst>
          </p:cNvPr>
          <p:cNvSpPr txBox="1"/>
          <p:nvPr/>
        </p:nvSpPr>
        <p:spPr>
          <a:xfrm>
            <a:off x="991235" y="2822955"/>
            <a:ext cx="2152940" cy="272979"/>
          </a:xfrm>
          <a:prstGeom prst="rect">
            <a:avLst/>
          </a:prstGeom>
        </p:spPr>
        <p:txBody>
          <a:bodyPr vert="horz" wrap="square" lIns="0" tIns="26666" rIns="0" bIns="0" rtlCol="0">
            <a:spAutoFit/>
          </a:bodyPr>
          <a:lstStyle/>
          <a:p>
            <a:pPr marL="71741">
              <a:lnSpc>
                <a:spcPts val="880"/>
              </a:lnSpc>
              <a:spcBef>
                <a:spcPts val="210"/>
              </a:spcBef>
            </a:pPr>
            <a:r>
              <a:rPr lang="ja-JP" altLang="en-US" sz="1150" b="1" spc="-5">
                <a:solidFill>
                  <a:srgbClr val="F5A21B"/>
                </a:solidFill>
                <a:latin typeface="UD Digi Kyokasho NK-R" panose="02020400000000000000" pitchFamily="18" charset="-128"/>
                <a:ea typeface="UD Digi Kyokasho NK-R" panose="02020400000000000000" pitchFamily="18" charset="-128"/>
              </a:rPr>
              <a:t>城東商店街</a:t>
            </a:r>
          </a:p>
          <a:p>
            <a:pPr marL="19046">
              <a:lnSpc>
                <a:spcPts val="880"/>
              </a:lnSpc>
              <a:spcBef>
                <a:spcPts val="65"/>
              </a:spcBef>
            </a:pPr>
            <a:r>
              <a:rPr lang="ja-JP" altLang="en-US" sz="800" spc="-20">
                <a:solidFill>
                  <a:srgbClr val="231F20"/>
                </a:solidFill>
                <a:latin typeface="UD Digi Kyokasho NK-R" panose="02020400000000000000" pitchFamily="18" charset="-128"/>
                <a:ea typeface="UD Digi Kyokasho NK-R" panose="02020400000000000000" pitchFamily="18" charset="-128"/>
                <a:cs typeface="A-OTF Shin Maru Go Pr6"/>
              </a:rPr>
              <a:t>（大阪市城東区・大阪メトロ蒲生四丁目駅）</a:t>
            </a:r>
            <a:endParaRPr lang="ja-JP" altLang="en-US" sz="800" dirty="0">
              <a:latin typeface="UD Digi Kyokasho NK-R" panose="02020400000000000000" pitchFamily="18" charset="-128"/>
              <a:ea typeface="UD Digi Kyokasho NK-R" panose="02020400000000000000" pitchFamily="18" charset="-128"/>
              <a:cs typeface="A-OTF Shin Maru Go Pr6"/>
            </a:endParaRPr>
          </a:p>
        </p:txBody>
      </p:sp>
      <p:sp>
        <p:nvSpPr>
          <p:cNvPr id="42" name="object 48">
            <a:extLst>
              <a:ext uri="{FF2B5EF4-FFF2-40B4-BE49-F238E27FC236}">
                <a16:creationId xmlns:a16="http://schemas.microsoft.com/office/drawing/2014/main" id="{AF20CC37-0CF0-B44C-81ED-75130C96B432}"/>
              </a:ext>
            </a:extLst>
          </p:cNvPr>
          <p:cNvSpPr txBox="1"/>
          <p:nvPr/>
        </p:nvSpPr>
        <p:spPr>
          <a:xfrm>
            <a:off x="991235" y="3141299"/>
            <a:ext cx="2152940" cy="271121"/>
          </a:xfrm>
          <a:prstGeom prst="rect">
            <a:avLst/>
          </a:prstGeom>
        </p:spPr>
        <p:txBody>
          <a:bodyPr vert="horz" wrap="square" lIns="0" tIns="26666" rIns="0" bIns="0" rtlCol="0">
            <a:spAutoFit/>
          </a:bodyPr>
          <a:lstStyle/>
          <a:p>
            <a:pPr marL="71741">
              <a:lnSpc>
                <a:spcPts val="880"/>
              </a:lnSpc>
              <a:spcBef>
                <a:spcPts val="210"/>
              </a:spcBef>
            </a:pPr>
            <a:r>
              <a:rPr sz="1150" b="1" spc="-5" dirty="0">
                <a:solidFill>
                  <a:srgbClr val="F5A21B"/>
                </a:solidFill>
                <a:latin typeface="UD Digi Kyokasho NK-R" panose="02020400000000000000" pitchFamily="18" charset="-128"/>
                <a:ea typeface="UD Digi Kyokasho NK-R" panose="02020400000000000000" pitchFamily="18" charset="-128"/>
              </a:rPr>
              <a:t>あべのベルタ商店街</a:t>
            </a:r>
          </a:p>
          <a:p>
            <a:pPr marL="19046">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大阪市阿倍野区</a:t>
            </a: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a:solidFill>
                  <a:srgbClr val="231F20"/>
                </a:solidFill>
                <a:latin typeface="UD Digi Kyokasho NK-R" panose="02020400000000000000" pitchFamily="18" charset="-128"/>
                <a:ea typeface="UD Digi Kyokasho NK-R" panose="02020400000000000000" pitchFamily="18" charset="-128"/>
              </a:rPr>
              <a:t>大阪メトロ、</a:t>
            </a:r>
            <a:r>
              <a:rPr sz="800" spc="-20" dirty="0" err="1">
                <a:solidFill>
                  <a:srgbClr val="231F20"/>
                </a:solidFill>
                <a:latin typeface="UD Digi Kyokasho NK-R" panose="02020400000000000000" pitchFamily="18" charset="-128"/>
                <a:ea typeface="UD Digi Kyokasho NK-R" panose="02020400000000000000" pitchFamily="18" charset="-128"/>
              </a:rPr>
              <a:t>阪堺阿倍野駅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5" name="object 48">
            <a:extLst>
              <a:ext uri="{FF2B5EF4-FFF2-40B4-BE49-F238E27FC236}">
                <a16:creationId xmlns:a16="http://schemas.microsoft.com/office/drawing/2014/main" id="{0EFFC623-9423-3A4E-BAB9-906C115E48B7}"/>
              </a:ext>
            </a:extLst>
          </p:cNvPr>
          <p:cNvSpPr txBox="1"/>
          <p:nvPr/>
        </p:nvSpPr>
        <p:spPr>
          <a:xfrm>
            <a:off x="991235" y="4733024"/>
            <a:ext cx="2150245" cy="280801"/>
          </a:xfrm>
          <a:prstGeom prst="rect">
            <a:avLst/>
          </a:prstGeom>
        </p:spPr>
        <p:txBody>
          <a:bodyPr vert="horz" wrap="square" lIns="0" tIns="26666" rIns="0" bIns="0" rtlCol="0">
            <a:spAutoFit/>
          </a:bodyPr>
          <a:lstStyle/>
          <a:p>
            <a:pPr marL="71741">
              <a:lnSpc>
                <a:spcPts val="880"/>
              </a:lnSpc>
              <a:spcBef>
                <a:spcPts val="210"/>
              </a:spcBef>
            </a:pPr>
            <a:r>
              <a:rPr sz="1150" b="1" spc="-5" dirty="0" err="1">
                <a:solidFill>
                  <a:srgbClr val="F5A21B"/>
                </a:solidFill>
                <a:latin typeface="UD Digi Kyokasho NK-R" panose="02020400000000000000" pitchFamily="18" charset="-128"/>
                <a:ea typeface="UD Digi Kyokasho NK-R" panose="02020400000000000000" pitchFamily="18" charset="-128"/>
              </a:rPr>
              <a:t>堺山之口連合商店街</a:t>
            </a:r>
            <a:endParaRPr sz="1150" b="1" spc="-5" dirty="0">
              <a:solidFill>
                <a:srgbClr val="F5A21B"/>
              </a:solidFill>
              <a:latin typeface="UD Digi Kyokasho NK-R" panose="02020400000000000000" pitchFamily="18" charset="-128"/>
              <a:ea typeface="UD Digi Kyokasho NK-R" panose="02020400000000000000" pitchFamily="18" charset="-128"/>
            </a:endParaRPr>
          </a:p>
          <a:p>
            <a:pPr marL="19046">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堺市堺区・阪堺宿院駅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6" name="object 48">
            <a:extLst>
              <a:ext uri="{FF2B5EF4-FFF2-40B4-BE49-F238E27FC236}">
                <a16:creationId xmlns:a16="http://schemas.microsoft.com/office/drawing/2014/main" id="{CA867E5B-BBEE-6241-A919-DA5EFF1519F6}"/>
              </a:ext>
            </a:extLst>
          </p:cNvPr>
          <p:cNvSpPr txBox="1"/>
          <p:nvPr/>
        </p:nvSpPr>
        <p:spPr>
          <a:xfrm>
            <a:off x="991235" y="5051370"/>
            <a:ext cx="1960107" cy="272979"/>
          </a:xfrm>
          <a:prstGeom prst="rect">
            <a:avLst/>
          </a:prstGeom>
        </p:spPr>
        <p:txBody>
          <a:bodyPr vert="horz" wrap="square" lIns="0" tIns="26666" rIns="0" bIns="0" rtlCol="0">
            <a:spAutoFit/>
          </a:bodyPr>
          <a:lstStyle/>
          <a:p>
            <a:pPr marL="71741">
              <a:lnSpc>
                <a:spcPts val="880"/>
              </a:lnSpc>
              <a:spcBef>
                <a:spcPts val="210"/>
              </a:spcBef>
            </a:pPr>
            <a:r>
              <a:rPr sz="1150" b="1" spc="-5" dirty="0" err="1">
                <a:solidFill>
                  <a:srgbClr val="F5A21B"/>
                </a:solidFill>
                <a:latin typeface="UD Digi Kyokasho NK-R" panose="02020400000000000000" pitchFamily="18" charset="-128"/>
                <a:ea typeface="UD Digi Kyokasho NK-R" panose="02020400000000000000" pitchFamily="18" charset="-128"/>
              </a:rPr>
              <a:t>諏訪森本通商店街</a:t>
            </a:r>
            <a:endParaRPr sz="1150" b="1" spc="-5" dirty="0">
              <a:solidFill>
                <a:srgbClr val="F5A21B"/>
              </a:solidFill>
              <a:latin typeface="UD Digi Kyokasho NK-R" panose="02020400000000000000" pitchFamily="18" charset="-128"/>
              <a:ea typeface="UD Digi Kyokasho NK-R" panose="02020400000000000000" pitchFamily="18" charset="-128"/>
            </a:endParaRPr>
          </a:p>
          <a:p>
            <a:pPr marL="19046">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（堺市西区・南海諏訪ノ森駅）</a:t>
            </a:r>
          </a:p>
        </p:txBody>
      </p:sp>
      <p:sp>
        <p:nvSpPr>
          <p:cNvPr id="48" name="object 48">
            <a:extLst>
              <a:ext uri="{FF2B5EF4-FFF2-40B4-BE49-F238E27FC236}">
                <a16:creationId xmlns:a16="http://schemas.microsoft.com/office/drawing/2014/main" id="{B8723D1C-9F81-8F40-988D-D4AB460C2061}"/>
              </a:ext>
            </a:extLst>
          </p:cNvPr>
          <p:cNvSpPr txBox="1"/>
          <p:nvPr/>
        </p:nvSpPr>
        <p:spPr>
          <a:xfrm>
            <a:off x="991235" y="3459645"/>
            <a:ext cx="2152940" cy="272979"/>
          </a:xfrm>
          <a:prstGeom prst="rect">
            <a:avLst/>
          </a:prstGeom>
        </p:spPr>
        <p:txBody>
          <a:bodyPr vert="horz" wrap="square" lIns="0" tIns="26666" rIns="0" bIns="0" rtlCol="0">
            <a:spAutoFit/>
          </a:bodyPr>
          <a:lstStyle/>
          <a:p>
            <a:pPr marL="71741">
              <a:lnSpc>
                <a:spcPts val="880"/>
              </a:lnSpc>
              <a:spcBef>
                <a:spcPts val="210"/>
              </a:spcBef>
            </a:pPr>
            <a:r>
              <a:rPr sz="1150" b="1" spc="-5" dirty="0" err="1">
                <a:solidFill>
                  <a:srgbClr val="F5A21B"/>
                </a:solidFill>
                <a:latin typeface="UD Digi Kyokasho NK-R" panose="02020400000000000000" pitchFamily="18" charset="-128"/>
                <a:ea typeface="UD Digi Kyokasho NK-R" panose="02020400000000000000" pitchFamily="18" charset="-128"/>
              </a:rPr>
              <a:t>西田辺駅前商店会</a:t>
            </a:r>
            <a:endParaRPr sz="1150" b="1" spc="-5" dirty="0">
              <a:solidFill>
                <a:srgbClr val="F5A21B"/>
              </a:solidFill>
              <a:latin typeface="UD Digi Kyokasho NK-R" panose="02020400000000000000" pitchFamily="18" charset="-128"/>
              <a:ea typeface="UD Digi Kyokasho NK-R" panose="02020400000000000000" pitchFamily="18" charset="-128"/>
            </a:endParaRPr>
          </a:p>
          <a:p>
            <a:pPr marL="19046">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大阪市阿倍野区・大阪メトロ西田辺駅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9" name="object 48">
            <a:extLst>
              <a:ext uri="{FF2B5EF4-FFF2-40B4-BE49-F238E27FC236}">
                <a16:creationId xmlns:a16="http://schemas.microsoft.com/office/drawing/2014/main" id="{EE028811-6D18-B84F-A4F1-BD2185529FDA}"/>
              </a:ext>
            </a:extLst>
          </p:cNvPr>
          <p:cNvSpPr txBox="1"/>
          <p:nvPr/>
        </p:nvSpPr>
        <p:spPr>
          <a:xfrm>
            <a:off x="991235" y="3777990"/>
            <a:ext cx="2803076" cy="272979"/>
          </a:xfrm>
          <a:prstGeom prst="rect">
            <a:avLst/>
          </a:prstGeom>
        </p:spPr>
        <p:txBody>
          <a:bodyPr vert="horz" wrap="square" lIns="0" tIns="26666" rIns="0" bIns="0" rtlCol="0">
            <a:spAutoFit/>
          </a:bodyPr>
          <a:lstStyle/>
          <a:p>
            <a:pPr marL="71741">
              <a:lnSpc>
                <a:spcPts val="880"/>
              </a:lnSpc>
              <a:spcBef>
                <a:spcPts val="210"/>
              </a:spcBef>
            </a:pPr>
            <a:r>
              <a:rPr sz="1150" b="1" spc="-5" dirty="0" err="1">
                <a:solidFill>
                  <a:srgbClr val="F5A21B"/>
                </a:solidFill>
                <a:latin typeface="UD Digi Kyokasho NK-R" panose="02020400000000000000" pitchFamily="18" charset="-128"/>
                <a:ea typeface="UD Digi Kyokasho NK-R" panose="02020400000000000000" pitchFamily="18" charset="-128"/>
              </a:rPr>
              <a:t>駒川商店街</a:t>
            </a:r>
            <a:endParaRPr sz="1150" b="1" spc="-5" dirty="0">
              <a:solidFill>
                <a:srgbClr val="F5A21B"/>
              </a:solidFill>
              <a:latin typeface="UD Digi Kyokasho NK-R" panose="02020400000000000000" pitchFamily="18" charset="-128"/>
              <a:ea typeface="UD Digi Kyokasho NK-R" panose="02020400000000000000" pitchFamily="18" charset="-128"/>
            </a:endParaRPr>
          </a:p>
          <a:p>
            <a:pPr marL="19046">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大阪市東住吉区・大阪メトロ駒川中野駅、近鉄針中野駅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50" name="object 48">
            <a:extLst>
              <a:ext uri="{FF2B5EF4-FFF2-40B4-BE49-F238E27FC236}">
                <a16:creationId xmlns:a16="http://schemas.microsoft.com/office/drawing/2014/main" id="{E15ED335-492E-DE41-AA1C-02A65909AFC2}"/>
              </a:ext>
            </a:extLst>
          </p:cNvPr>
          <p:cNvSpPr txBox="1"/>
          <p:nvPr/>
        </p:nvSpPr>
        <p:spPr>
          <a:xfrm>
            <a:off x="991235" y="4096335"/>
            <a:ext cx="2152940" cy="272979"/>
          </a:xfrm>
          <a:prstGeom prst="rect">
            <a:avLst/>
          </a:prstGeom>
        </p:spPr>
        <p:txBody>
          <a:bodyPr vert="horz" wrap="square" lIns="0" tIns="26666" rIns="0" bIns="0" rtlCol="0">
            <a:spAutoFit/>
          </a:bodyPr>
          <a:lstStyle/>
          <a:p>
            <a:pPr marL="71741">
              <a:lnSpc>
                <a:spcPts val="880"/>
              </a:lnSpc>
              <a:spcBef>
                <a:spcPts val="210"/>
              </a:spcBef>
            </a:pPr>
            <a:r>
              <a:rPr sz="1150" b="1" spc="-5" dirty="0">
                <a:solidFill>
                  <a:srgbClr val="F5A21B"/>
                </a:solidFill>
                <a:latin typeface="UD Digi Kyokasho NK-R" panose="02020400000000000000" pitchFamily="18" charset="-128"/>
                <a:ea typeface="UD Digi Kyokasho NK-R" panose="02020400000000000000" pitchFamily="18" charset="-128"/>
              </a:rPr>
              <a:t>天神橋筋４丁目北商店街</a:t>
            </a:r>
          </a:p>
          <a:p>
            <a:pPr marL="19046">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（大阪市北区・JR </a:t>
            </a:r>
            <a:r>
              <a:rPr sz="800" spc="-20" dirty="0" err="1">
                <a:solidFill>
                  <a:srgbClr val="231F20"/>
                </a:solidFill>
                <a:latin typeface="UD Digi Kyokasho NK-R" panose="02020400000000000000" pitchFamily="18" charset="-128"/>
                <a:ea typeface="UD Digi Kyokasho NK-R" panose="02020400000000000000" pitchFamily="18" charset="-128"/>
              </a:rPr>
              <a:t>天満駅、大阪メトロ扇町駅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51" name="object 48">
            <a:extLst>
              <a:ext uri="{FF2B5EF4-FFF2-40B4-BE49-F238E27FC236}">
                <a16:creationId xmlns:a16="http://schemas.microsoft.com/office/drawing/2014/main" id="{85D849AE-F7EC-C94E-A324-B9992521E1BF}"/>
              </a:ext>
            </a:extLst>
          </p:cNvPr>
          <p:cNvSpPr txBox="1"/>
          <p:nvPr/>
        </p:nvSpPr>
        <p:spPr>
          <a:xfrm>
            <a:off x="991235" y="4414680"/>
            <a:ext cx="2152940" cy="272979"/>
          </a:xfrm>
          <a:prstGeom prst="rect">
            <a:avLst/>
          </a:prstGeom>
        </p:spPr>
        <p:txBody>
          <a:bodyPr vert="horz" wrap="square" lIns="0" tIns="26666" rIns="0" bIns="0" rtlCol="0">
            <a:spAutoFit/>
          </a:bodyPr>
          <a:lstStyle/>
          <a:p>
            <a:pPr marL="71106">
              <a:lnSpc>
                <a:spcPts val="880"/>
              </a:lnSpc>
              <a:spcBef>
                <a:spcPts val="755"/>
              </a:spcBef>
            </a:pPr>
            <a:r>
              <a:rPr sz="1150" b="1" spc="-5" dirty="0" err="1">
                <a:solidFill>
                  <a:srgbClr val="F5A21B"/>
                </a:solidFill>
                <a:latin typeface="UD Digi Kyokasho NK-R" panose="02020400000000000000" pitchFamily="18" charset="-128"/>
                <a:ea typeface="UD Digi Kyokasho NK-R" panose="02020400000000000000" pitchFamily="18" charset="-128"/>
              </a:rPr>
              <a:t>黒門市場商店街</a:t>
            </a:r>
            <a:endParaRPr sz="1150" b="1" spc="-5" dirty="0">
              <a:solidFill>
                <a:srgbClr val="F5A21B"/>
              </a:solidFill>
              <a:latin typeface="UD Digi Kyokasho NK-R" panose="02020400000000000000" pitchFamily="18" charset="-128"/>
              <a:ea typeface="UD Digi Kyokasho NK-R" panose="02020400000000000000" pitchFamily="18" charset="-128"/>
            </a:endParaRPr>
          </a:p>
          <a:p>
            <a:pPr marL="19046">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大阪市中央区・大阪メトロ日本橋駅</a:t>
            </a:r>
            <a:r>
              <a:rPr sz="800" spc="-20" dirty="0">
                <a:solidFill>
                  <a:srgbClr val="231F20"/>
                </a:solidFill>
                <a:latin typeface="UD Digi Kyokasho NK-R" panose="02020400000000000000" pitchFamily="18" charset="-128"/>
                <a:ea typeface="UD Digi Kyokasho NK-R" panose="02020400000000000000" pitchFamily="18" charset="-128"/>
              </a:rPr>
              <a:t>）</a:t>
            </a:r>
          </a:p>
        </p:txBody>
      </p:sp>
      <p:pic>
        <p:nvPicPr>
          <p:cNvPr id="44" name="図 43">
            <a:extLst>
              <a:ext uri="{FF2B5EF4-FFF2-40B4-BE49-F238E27FC236}">
                <a16:creationId xmlns:a16="http://schemas.microsoft.com/office/drawing/2014/main" id="{5731C8B5-453F-914F-93AA-811F7FDB1738}"/>
              </a:ext>
            </a:extLst>
          </p:cNvPr>
          <p:cNvPicPr>
            <a:picLocks noChangeAspect="1"/>
          </p:cNvPicPr>
          <p:nvPr/>
        </p:nvPicPr>
        <p:blipFill>
          <a:blip r:embed="rId6"/>
          <a:stretch>
            <a:fillRect/>
          </a:stretch>
        </p:blipFill>
        <p:spPr>
          <a:xfrm>
            <a:off x="4125068" y="1917102"/>
            <a:ext cx="188565" cy="188565"/>
          </a:xfrm>
          <a:prstGeom prst="rect">
            <a:avLst/>
          </a:prstGeom>
        </p:spPr>
      </p:pic>
      <p:sp>
        <p:nvSpPr>
          <p:cNvPr id="36" name="テキスト ボックス 35">
            <a:extLst>
              <a:ext uri="{FF2B5EF4-FFF2-40B4-BE49-F238E27FC236}">
                <a16:creationId xmlns:a16="http://schemas.microsoft.com/office/drawing/2014/main" id="{E2B61489-447C-A34C-A7A9-911F20EBB5B7}"/>
              </a:ext>
            </a:extLst>
          </p:cNvPr>
          <p:cNvSpPr txBox="1"/>
          <p:nvPr/>
        </p:nvSpPr>
        <p:spPr>
          <a:xfrm>
            <a:off x="4040604" y="1790298"/>
            <a:ext cx="350101" cy="184636"/>
          </a:xfrm>
          <a:prstGeom prst="rect">
            <a:avLst/>
          </a:prstGeom>
          <a:noFill/>
        </p:spPr>
        <p:txBody>
          <a:bodyPr wrap="square" rtlCol="0">
            <a:spAutoFit/>
          </a:bodyPr>
          <a:lstStyle/>
          <a:p>
            <a:r>
              <a:rPr kumimoji="1" lang="en-US" altLang="ja-JP" sz="600" dirty="0">
                <a:latin typeface="UD デジタル 教科書体 NK-R" panose="02020400000000000000" pitchFamily="18" charset="-128"/>
                <a:ea typeface="UD デジタル 教科書体 NK-R" panose="02020400000000000000" pitchFamily="18" charset="-128"/>
              </a:rPr>
              <a:t>GPS</a:t>
            </a: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41" name="テキスト ボックス 40">
            <a:extLst>
              <a:ext uri="{FF2B5EF4-FFF2-40B4-BE49-F238E27FC236}">
                <a16:creationId xmlns:a16="http://schemas.microsoft.com/office/drawing/2014/main" id="{66119AC4-E645-6446-9797-7712D260C8EA}"/>
              </a:ext>
            </a:extLst>
          </p:cNvPr>
          <p:cNvSpPr txBox="1"/>
          <p:nvPr/>
        </p:nvSpPr>
        <p:spPr>
          <a:xfrm>
            <a:off x="3410722" y="1791531"/>
            <a:ext cx="492003" cy="176944"/>
          </a:xfrm>
          <a:prstGeom prst="rect">
            <a:avLst/>
          </a:prstGeom>
          <a:noFill/>
        </p:spPr>
        <p:txBody>
          <a:bodyPr wrap="square" rtlCol="0">
            <a:spAutoFit/>
          </a:bodyPr>
          <a:lstStyle/>
          <a:p>
            <a:r>
              <a:rPr kumimoji="1" lang="ja-JP" altLang="en-US" sz="550" spc="-150" dirty="0">
                <a:latin typeface="UD デジタル 教科書体 NK-R" panose="02020400000000000000" pitchFamily="18" charset="-128"/>
                <a:ea typeface="UD デジタル 教科書体 NK-R" panose="02020400000000000000" pitchFamily="18" charset="-128"/>
              </a:rPr>
              <a:t>複数商店街</a:t>
            </a:r>
          </a:p>
        </p:txBody>
      </p:sp>
      <p:pic>
        <p:nvPicPr>
          <p:cNvPr id="43" name="図 42">
            <a:extLst>
              <a:ext uri="{FF2B5EF4-FFF2-40B4-BE49-F238E27FC236}">
                <a16:creationId xmlns:a16="http://schemas.microsoft.com/office/drawing/2014/main" id="{B3CDF51D-E1EF-4040-8AB2-48F317E97E10}"/>
              </a:ext>
            </a:extLst>
          </p:cNvPr>
          <p:cNvPicPr>
            <a:picLocks noChangeAspect="1"/>
          </p:cNvPicPr>
          <p:nvPr/>
        </p:nvPicPr>
        <p:blipFill>
          <a:blip r:embed="rId7"/>
          <a:stretch>
            <a:fillRect/>
          </a:stretch>
        </p:blipFill>
        <p:spPr>
          <a:xfrm>
            <a:off x="3546983" y="1917102"/>
            <a:ext cx="188565" cy="188565"/>
          </a:xfrm>
          <a:prstGeom prst="rect">
            <a:avLst/>
          </a:prstGeom>
        </p:spPr>
      </p:pic>
      <p:sp>
        <p:nvSpPr>
          <p:cNvPr id="57" name="十字形 56">
            <a:extLst>
              <a:ext uri="{FF2B5EF4-FFF2-40B4-BE49-F238E27FC236}">
                <a16:creationId xmlns:a16="http://schemas.microsoft.com/office/drawing/2014/main" id="{18E0449A-8CAD-614F-AA00-F7514AACC698}"/>
              </a:ext>
            </a:extLst>
          </p:cNvPr>
          <p:cNvSpPr/>
          <p:nvPr/>
        </p:nvSpPr>
        <p:spPr>
          <a:xfrm>
            <a:off x="3788472" y="1977727"/>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2" name="二等辺三角形 49">
            <a:extLst>
              <a:ext uri="{FF2B5EF4-FFF2-40B4-BE49-F238E27FC236}">
                <a16:creationId xmlns:a16="http://schemas.microsoft.com/office/drawing/2014/main" id="{5E6ECB2E-C72A-194D-806E-BD94BF446162}"/>
              </a:ext>
            </a:extLst>
          </p:cNvPr>
          <p:cNvSpPr/>
          <p:nvPr/>
        </p:nvSpPr>
        <p:spPr>
          <a:xfrm rot="5400000">
            <a:off x="4361594" y="1983872"/>
            <a:ext cx="48935" cy="42053"/>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A9E80CAB-BB41-7247-AD62-739A988F78B2}"/>
              </a:ext>
            </a:extLst>
          </p:cNvPr>
          <p:cNvSpPr txBox="1"/>
          <p:nvPr/>
        </p:nvSpPr>
        <p:spPr>
          <a:xfrm>
            <a:off x="3803282" y="1784793"/>
            <a:ext cx="359084"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p>
        </p:txBody>
      </p:sp>
      <p:pic>
        <p:nvPicPr>
          <p:cNvPr id="63" name="図 62">
            <a:extLst>
              <a:ext uri="{FF2B5EF4-FFF2-40B4-BE49-F238E27FC236}">
                <a16:creationId xmlns:a16="http://schemas.microsoft.com/office/drawing/2014/main" id="{A517A908-716D-D246-A186-C2FFDA5D39C1}"/>
              </a:ext>
            </a:extLst>
          </p:cNvPr>
          <p:cNvPicPr>
            <a:picLocks noChangeAspect="1"/>
          </p:cNvPicPr>
          <p:nvPr/>
        </p:nvPicPr>
        <p:blipFill>
          <a:blip r:embed="rId8"/>
          <a:stretch>
            <a:fillRect/>
          </a:stretch>
        </p:blipFill>
        <p:spPr>
          <a:xfrm>
            <a:off x="3878587" y="1917102"/>
            <a:ext cx="188565" cy="188565"/>
          </a:xfrm>
          <a:prstGeom prst="rect">
            <a:avLst/>
          </a:prstGeom>
        </p:spPr>
      </p:pic>
      <p:sp>
        <p:nvSpPr>
          <p:cNvPr id="85" name="テキスト ボックス 84">
            <a:extLst>
              <a:ext uri="{FF2B5EF4-FFF2-40B4-BE49-F238E27FC236}">
                <a16:creationId xmlns:a16="http://schemas.microsoft.com/office/drawing/2014/main" id="{F30AC16B-328D-9740-8DBB-67C6D873E933}"/>
              </a:ext>
            </a:extLst>
          </p:cNvPr>
          <p:cNvSpPr txBox="1"/>
          <p:nvPr/>
        </p:nvSpPr>
        <p:spPr>
          <a:xfrm>
            <a:off x="4051072" y="2739548"/>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動画</a:t>
            </a:r>
          </a:p>
        </p:txBody>
      </p:sp>
      <p:sp>
        <p:nvSpPr>
          <p:cNvPr id="86" name="テキスト ボックス 85">
            <a:extLst>
              <a:ext uri="{FF2B5EF4-FFF2-40B4-BE49-F238E27FC236}">
                <a16:creationId xmlns:a16="http://schemas.microsoft.com/office/drawing/2014/main" id="{58C5974E-AE3B-D54C-915F-B6CBC5F7D813}"/>
              </a:ext>
            </a:extLst>
          </p:cNvPr>
          <p:cNvSpPr txBox="1"/>
          <p:nvPr/>
        </p:nvSpPr>
        <p:spPr>
          <a:xfrm>
            <a:off x="3365914" y="2741647"/>
            <a:ext cx="553627"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飲食店</a:t>
            </a:r>
          </a:p>
        </p:txBody>
      </p:sp>
      <p:sp>
        <p:nvSpPr>
          <p:cNvPr id="87" name="テキスト ボックス 86">
            <a:extLst>
              <a:ext uri="{FF2B5EF4-FFF2-40B4-BE49-F238E27FC236}">
                <a16:creationId xmlns:a16="http://schemas.microsoft.com/office/drawing/2014/main" id="{ADD8DCFF-584A-E940-B7D5-25CA1F674ED7}"/>
              </a:ext>
            </a:extLst>
          </p:cNvPr>
          <p:cNvSpPr txBox="1"/>
          <p:nvPr/>
        </p:nvSpPr>
        <p:spPr>
          <a:xfrm>
            <a:off x="3745527" y="2743130"/>
            <a:ext cx="537241" cy="184636"/>
          </a:xfrm>
          <a:prstGeom prst="rect">
            <a:avLst/>
          </a:prstGeom>
          <a:noFill/>
        </p:spPr>
        <p:txBody>
          <a:bodyPr wrap="square" rtlCol="0">
            <a:noAutofit/>
          </a:bodyPr>
          <a:lstStyle/>
          <a:p>
            <a:r>
              <a:rPr kumimoji="1" lang="ja-JP" altLang="en-US" sz="550" spc="-150" dirty="0">
                <a:latin typeface="UD デジタル 教科書体 NK-R" panose="02020400000000000000" pitchFamily="18" charset="-128"/>
                <a:ea typeface="UD デジタル 教科書体 NK-R" panose="02020400000000000000" pitchFamily="18" charset="-128"/>
              </a:rPr>
              <a:t>複数商店街</a:t>
            </a:r>
          </a:p>
        </p:txBody>
      </p:sp>
      <p:pic>
        <p:nvPicPr>
          <p:cNvPr id="88" name="図 87">
            <a:extLst>
              <a:ext uri="{FF2B5EF4-FFF2-40B4-BE49-F238E27FC236}">
                <a16:creationId xmlns:a16="http://schemas.microsoft.com/office/drawing/2014/main" id="{40D46401-B3D5-374C-9DD3-F754F1DDDF58}"/>
              </a:ext>
            </a:extLst>
          </p:cNvPr>
          <p:cNvPicPr>
            <a:picLocks noChangeAspect="1"/>
          </p:cNvPicPr>
          <p:nvPr/>
        </p:nvPicPr>
        <p:blipFill>
          <a:blip r:embed="rId9"/>
          <a:stretch>
            <a:fillRect/>
          </a:stretch>
        </p:blipFill>
        <p:spPr>
          <a:xfrm>
            <a:off x="3546983" y="2873297"/>
            <a:ext cx="188565" cy="188565"/>
          </a:xfrm>
          <a:prstGeom prst="rect">
            <a:avLst/>
          </a:prstGeom>
        </p:spPr>
      </p:pic>
      <p:pic>
        <p:nvPicPr>
          <p:cNvPr id="89" name="図 88">
            <a:extLst>
              <a:ext uri="{FF2B5EF4-FFF2-40B4-BE49-F238E27FC236}">
                <a16:creationId xmlns:a16="http://schemas.microsoft.com/office/drawing/2014/main" id="{EB012794-E1E0-954A-BBA5-3608BAD1969C}"/>
              </a:ext>
            </a:extLst>
          </p:cNvPr>
          <p:cNvPicPr>
            <a:picLocks noChangeAspect="1"/>
          </p:cNvPicPr>
          <p:nvPr/>
        </p:nvPicPr>
        <p:blipFill>
          <a:blip r:embed="rId7"/>
          <a:stretch>
            <a:fillRect/>
          </a:stretch>
        </p:blipFill>
        <p:spPr>
          <a:xfrm>
            <a:off x="3878587" y="2873297"/>
            <a:ext cx="188565" cy="188565"/>
          </a:xfrm>
          <a:prstGeom prst="rect">
            <a:avLst/>
          </a:prstGeom>
        </p:spPr>
      </p:pic>
      <p:pic>
        <p:nvPicPr>
          <p:cNvPr id="90" name="図 89">
            <a:extLst>
              <a:ext uri="{FF2B5EF4-FFF2-40B4-BE49-F238E27FC236}">
                <a16:creationId xmlns:a16="http://schemas.microsoft.com/office/drawing/2014/main" id="{6A39AD5F-4D2E-6144-82D9-510D6CBF97F1}"/>
              </a:ext>
            </a:extLst>
          </p:cNvPr>
          <p:cNvPicPr>
            <a:picLocks noChangeAspect="1"/>
          </p:cNvPicPr>
          <p:nvPr/>
        </p:nvPicPr>
        <p:blipFill>
          <a:blip r:embed="rId10"/>
          <a:stretch>
            <a:fillRect/>
          </a:stretch>
        </p:blipFill>
        <p:spPr>
          <a:xfrm>
            <a:off x="4125068" y="2873297"/>
            <a:ext cx="188565" cy="188565"/>
          </a:xfrm>
          <a:prstGeom prst="rect">
            <a:avLst/>
          </a:prstGeom>
        </p:spPr>
      </p:pic>
      <p:sp>
        <p:nvSpPr>
          <p:cNvPr id="94" name="テキスト ボックス 93">
            <a:extLst>
              <a:ext uri="{FF2B5EF4-FFF2-40B4-BE49-F238E27FC236}">
                <a16:creationId xmlns:a16="http://schemas.microsoft.com/office/drawing/2014/main" id="{33618689-8D6A-F849-BB43-6F43C88BFC1B}"/>
              </a:ext>
            </a:extLst>
          </p:cNvPr>
          <p:cNvSpPr txBox="1"/>
          <p:nvPr/>
        </p:nvSpPr>
        <p:spPr>
          <a:xfrm>
            <a:off x="3438423" y="3050858"/>
            <a:ext cx="415431" cy="184636"/>
          </a:xfrm>
          <a:prstGeom prst="rect">
            <a:avLst/>
          </a:prstGeom>
          <a:noFill/>
        </p:spPr>
        <p:txBody>
          <a:bodyPr wrap="non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商店街</a:t>
            </a:r>
          </a:p>
        </p:txBody>
      </p:sp>
      <p:sp>
        <p:nvSpPr>
          <p:cNvPr id="95" name="テキスト ボックス 94">
            <a:extLst>
              <a:ext uri="{FF2B5EF4-FFF2-40B4-BE49-F238E27FC236}">
                <a16:creationId xmlns:a16="http://schemas.microsoft.com/office/drawing/2014/main" id="{472C0A1F-CBC5-2548-B6F0-3D080D39BDC1}"/>
              </a:ext>
            </a:extLst>
          </p:cNvPr>
          <p:cNvSpPr txBox="1"/>
          <p:nvPr/>
        </p:nvSpPr>
        <p:spPr>
          <a:xfrm>
            <a:off x="3691885" y="3057934"/>
            <a:ext cx="541058"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建築物</a:t>
            </a:r>
          </a:p>
        </p:txBody>
      </p:sp>
      <p:sp>
        <p:nvSpPr>
          <p:cNvPr id="96" name="テキスト ボックス 95">
            <a:extLst>
              <a:ext uri="{FF2B5EF4-FFF2-40B4-BE49-F238E27FC236}">
                <a16:creationId xmlns:a16="http://schemas.microsoft.com/office/drawing/2014/main" id="{BA06553C-9EA6-A844-B525-516AC6641804}"/>
              </a:ext>
            </a:extLst>
          </p:cNvPr>
          <p:cNvSpPr txBox="1"/>
          <p:nvPr/>
        </p:nvSpPr>
        <p:spPr>
          <a:xfrm>
            <a:off x="3999725" y="3057624"/>
            <a:ext cx="434311"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写真</a:t>
            </a:r>
          </a:p>
        </p:txBody>
      </p:sp>
      <p:pic>
        <p:nvPicPr>
          <p:cNvPr id="97" name="図 96">
            <a:extLst>
              <a:ext uri="{FF2B5EF4-FFF2-40B4-BE49-F238E27FC236}">
                <a16:creationId xmlns:a16="http://schemas.microsoft.com/office/drawing/2014/main" id="{8B21EA35-8AAD-FC49-86C4-BD03806AF1AC}"/>
              </a:ext>
            </a:extLst>
          </p:cNvPr>
          <p:cNvPicPr>
            <a:picLocks noChangeAspect="1"/>
          </p:cNvPicPr>
          <p:nvPr/>
        </p:nvPicPr>
        <p:blipFill>
          <a:blip r:embed="rId7"/>
          <a:stretch>
            <a:fillRect/>
          </a:stretch>
        </p:blipFill>
        <p:spPr>
          <a:xfrm>
            <a:off x="3546983" y="3192029"/>
            <a:ext cx="188565" cy="188565"/>
          </a:xfrm>
          <a:prstGeom prst="rect">
            <a:avLst/>
          </a:prstGeom>
        </p:spPr>
      </p:pic>
      <p:pic>
        <p:nvPicPr>
          <p:cNvPr id="98" name="図 97">
            <a:extLst>
              <a:ext uri="{FF2B5EF4-FFF2-40B4-BE49-F238E27FC236}">
                <a16:creationId xmlns:a16="http://schemas.microsoft.com/office/drawing/2014/main" id="{CBD6D25B-49D5-BD43-9E07-021A49B19521}"/>
              </a:ext>
            </a:extLst>
          </p:cNvPr>
          <p:cNvPicPr>
            <a:picLocks noChangeAspect="1"/>
          </p:cNvPicPr>
          <p:nvPr/>
        </p:nvPicPr>
        <p:blipFill>
          <a:blip r:embed="rId11"/>
          <a:stretch>
            <a:fillRect/>
          </a:stretch>
        </p:blipFill>
        <p:spPr>
          <a:xfrm>
            <a:off x="3878587" y="3192029"/>
            <a:ext cx="188565" cy="188565"/>
          </a:xfrm>
          <a:prstGeom prst="rect">
            <a:avLst/>
          </a:prstGeom>
        </p:spPr>
      </p:pic>
      <p:pic>
        <p:nvPicPr>
          <p:cNvPr id="99" name="図 98">
            <a:extLst>
              <a:ext uri="{FF2B5EF4-FFF2-40B4-BE49-F238E27FC236}">
                <a16:creationId xmlns:a16="http://schemas.microsoft.com/office/drawing/2014/main" id="{BBBF5017-88B9-624F-9E38-1374D3A80748}"/>
              </a:ext>
            </a:extLst>
          </p:cNvPr>
          <p:cNvPicPr>
            <a:picLocks noChangeAspect="1"/>
          </p:cNvPicPr>
          <p:nvPr/>
        </p:nvPicPr>
        <p:blipFill>
          <a:blip r:embed="rId12"/>
          <a:stretch>
            <a:fillRect/>
          </a:stretch>
        </p:blipFill>
        <p:spPr>
          <a:xfrm>
            <a:off x="4125068" y="3192029"/>
            <a:ext cx="188565" cy="188565"/>
          </a:xfrm>
          <a:prstGeom prst="rect">
            <a:avLst/>
          </a:prstGeom>
        </p:spPr>
      </p:pic>
      <p:sp>
        <p:nvSpPr>
          <p:cNvPr id="103" name="テキスト ボックス 102">
            <a:extLst>
              <a:ext uri="{FF2B5EF4-FFF2-40B4-BE49-F238E27FC236}">
                <a16:creationId xmlns:a16="http://schemas.microsoft.com/office/drawing/2014/main" id="{55FCE0E1-C5A9-E142-90B2-015A7019A00D}"/>
              </a:ext>
            </a:extLst>
          </p:cNvPr>
          <p:cNvSpPr txBox="1"/>
          <p:nvPr/>
        </p:nvSpPr>
        <p:spPr>
          <a:xfrm>
            <a:off x="3377686" y="3372422"/>
            <a:ext cx="553627"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飲食店</a:t>
            </a:r>
          </a:p>
        </p:txBody>
      </p:sp>
      <p:sp>
        <p:nvSpPr>
          <p:cNvPr id="104" name="テキスト ボックス 103">
            <a:extLst>
              <a:ext uri="{FF2B5EF4-FFF2-40B4-BE49-F238E27FC236}">
                <a16:creationId xmlns:a16="http://schemas.microsoft.com/office/drawing/2014/main" id="{CBEB4657-D809-254F-B470-C027E1B22765}"/>
              </a:ext>
            </a:extLst>
          </p:cNvPr>
          <p:cNvSpPr txBox="1"/>
          <p:nvPr/>
        </p:nvSpPr>
        <p:spPr>
          <a:xfrm>
            <a:off x="3757459" y="3378375"/>
            <a:ext cx="430818" cy="18463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鉄道会社</a:t>
            </a:r>
          </a:p>
        </p:txBody>
      </p:sp>
      <p:sp>
        <p:nvSpPr>
          <p:cNvPr id="105" name="テキスト ボックス 104">
            <a:extLst>
              <a:ext uri="{FF2B5EF4-FFF2-40B4-BE49-F238E27FC236}">
                <a16:creationId xmlns:a16="http://schemas.microsoft.com/office/drawing/2014/main" id="{2C7BBAB7-C363-AA44-A353-9AE988225D1F}"/>
              </a:ext>
            </a:extLst>
          </p:cNvPr>
          <p:cNvSpPr txBox="1"/>
          <p:nvPr/>
        </p:nvSpPr>
        <p:spPr>
          <a:xfrm>
            <a:off x="4034084" y="3372752"/>
            <a:ext cx="477086"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マップ</a:t>
            </a:r>
          </a:p>
        </p:txBody>
      </p:sp>
      <p:pic>
        <p:nvPicPr>
          <p:cNvPr id="106" name="図 105">
            <a:extLst>
              <a:ext uri="{FF2B5EF4-FFF2-40B4-BE49-F238E27FC236}">
                <a16:creationId xmlns:a16="http://schemas.microsoft.com/office/drawing/2014/main" id="{49E80121-A7FC-CF40-9448-74B1408E3C62}"/>
              </a:ext>
            </a:extLst>
          </p:cNvPr>
          <p:cNvPicPr>
            <a:picLocks noChangeAspect="1"/>
          </p:cNvPicPr>
          <p:nvPr/>
        </p:nvPicPr>
        <p:blipFill>
          <a:blip r:embed="rId9"/>
          <a:stretch>
            <a:fillRect/>
          </a:stretch>
        </p:blipFill>
        <p:spPr>
          <a:xfrm>
            <a:off x="3546983" y="3510761"/>
            <a:ext cx="188565" cy="188565"/>
          </a:xfrm>
          <a:prstGeom prst="rect">
            <a:avLst/>
          </a:prstGeom>
        </p:spPr>
      </p:pic>
      <p:pic>
        <p:nvPicPr>
          <p:cNvPr id="107" name="図 106">
            <a:extLst>
              <a:ext uri="{FF2B5EF4-FFF2-40B4-BE49-F238E27FC236}">
                <a16:creationId xmlns:a16="http://schemas.microsoft.com/office/drawing/2014/main" id="{058BC8E5-936F-FB44-84F4-414D3D40291F}"/>
              </a:ext>
            </a:extLst>
          </p:cNvPr>
          <p:cNvPicPr>
            <a:picLocks noChangeAspect="1"/>
          </p:cNvPicPr>
          <p:nvPr/>
        </p:nvPicPr>
        <p:blipFill>
          <a:blip r:embed="rId13"/>
          <a:stretch>
            <a:fillRect/>
          </a:stretch>
        </p:blipFill>
        <p:spPr>
          <a:xfrm>
            <a:off x="3878587" y="3510761"/>
            <a:ext cx="188565" cy="188565"/>
          </a:xfrm>
          <a:prstGeom prst="rect">
            <a:avLst/>
          </a:prstGeom>
        </p:spPr>
      </p:pic>
      <p:pic>
        <p:nvPicPr>
          <p:cNvPr id="108" name="図 107">
            <a:extLst>
              <a:ext uri="{FF2B5EF4-FFF2-40B4-BE49-F238E27FC236}">
                <a16:creationId xmlns:a16="http://schemas.microsoft.com/office/drawing/2014/main" id="{5D7D1E5D-FAF1-D44C-8C01-4F78A590D0B5}"/>
              </a:ext>
            </a:extLst>
          </p:cNvPr>
          <p:cNvPicPr>
            <a:picLocks noChangeAspect="1"/>
          </p:cNvPicPr>
          <p:nvPr/>
        </p:nvPicPr>
        <p:blipFill>
          <a:blip r:embed="rId14"/>
          <a:stretch>
            <a:fillRect/>
          </a:stretch>
        </p:blipFill>
        <p:spPr>
          <a:xfrm>
            <a:off x="4125068" y="3510761"/>
            <a:ext cx="188565" cy="188565"/>
          </a:xfrm>
          <a:prstGeom prst="rect">
            <a:avLst/>
          </a:prstGeom>
        </p:spPr>
      </p:pic>
      <p:sp>
        <p:nvSpPr>
          <p:cNvPr id="112" name="テキスト ボックス 111">
            <a:extLst>
              <a:ext uri="{FF2B5EF4-FFF2-40B4-BE49-F238E27FC236}">
                <a16:creationId xmlns:a16="http://schemas.microsoft.com/office/drawing/2014/main" id="{520AF3CC-77C4-B942-98C7-4720FAABD844}"/>
              </a:ext>
            </a:extLst>
          </p:cNvPr>
          <p:cNvSpPr txBox="1"/>
          <p:nvPr/>
        </p:nvSpPr>
        <p:spPr>
          <a:xfrm>
            <a:off x="3475356" y="3690530"/>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113" name="テキスト ボックス 112">
            <a:extLst>
              <a:ext uri="{FF2B5EF4-FFF2-40B4-BE49-F238E27FC236}">
                <a16:creationId xmlns:a16="http://schemas.microsoft.com/office/drawing/2014/main" id="{132C5D74-26FB-6D45-A9E0-CFAFEE9155FD}"/>
              </a:ext>
            </a:extLst>
          </p:cNvPr>
          <p:cNvSpPr txBox="1"/>
          <p:nvPr/>
        </p:nvSpPr>
        <p:spPr>
          <a:xfrm>
            <a:off x="4054022" y="3691441"/>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冊子</a:t>
            </a:r>
          </a:p>
        </p:txBody>
      </p:sp>
      <p:sp>
        <p:nvSpPr>
          <p:cNvPr id="114" name="テキスト ボックス 113">
            <a:extLst>
              <a:ext uri="{FF2B5EF4-FFF2-40B4-BE49-F238E27FC236}">
                <a16:creationId xmlns:a16="http://schemas.microsoft.com/office/drawing/2014/main" id="{2AA8BEC7-4B9D-584B-91BB-43A5750B1E0B}"/>
              </a:ext>
            </a:extLst>
          </p:cNvPr>
          <p:cNvSpPr txBox="1"/>
          <p:nvPr/>
        </p:nvSpPr>
        <p:spPr>
          <a:xfrm>
            <a:off x="3704402" y="3690007"/>
            <a:ext cx="553627"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食文化</a:t>
            </a:r>
          </a:p>
        </p:txBody>
      </p:sp>
      <p:pic>
        <p:nvPicPr>
          <p:cNvPr id="115" name="図 114">
            <a:extLst>
              <a:ext uri="{FF2B5EF4-FFF2-40B4-BE49-F238E27FC236}">
                <a16:creationId xmlns:a16="http://schemas.microsoft.com/office/drawing/2014/main" id="{1EDFBE34-0053-E14F-BA06-ADFC3F9A4C44}"/>
              </a:ext>
            </a:extLst>
          </p:cNvPr>
          <p:cNvPicPr>
            <a:picLocks noChangeAspect="1"/>
          </p:cNvPicPr>
          <p:nvPr/>
        </p:nvPicPr>
        <p:blipFill>
          <a:blip r:embed="rId15"/>
          <a:stretch>
            <a:fillRect/>
          </a:stretch>
        </p:blipFill>
        <p:spPr>
          <a:xfrm>
            <a:off x="3546983" y="3829493"/>
            <a:ext cx="188565" cy="188565"/>
          </a:xfrm>
          <a:prstGeom prst="rect">
            <a:avLst/>
          </a:prstGeom>
        </p:spPr>
      </p:pic>
      <p:pic>
        <p:nvPicPr>
          <p:cNvPr id="116" name="図 115">
            <a:extLst>
              <a:ext uri="{FF2B5EF4-FFF2-40B4-BE49-F238E27FC236}">
                <a16:creationId xmlns:a16="http://schemas.microsoft.com/office/drawing/2014/main" id="{803B1F0A-C7D7-5D48-96C5-1DDCED24F813}"/>
              </a:ext>
            </a:extLst>
          </p:cNvPr>
          <p:cNvPicPr>
            <a:picLocks noChangeAspect="1"/>
          </p:cNvPicPr>
          <p:nvPr/>
        </p:nvPicPr>
        <p:blipFill>
          <a:blip r:embed="rId16"/>
          <a:stretch>
            <a:fillRect/>
          </a:stretch>
        </p:blipFill>
        <p:spPr>
          <a:xfrm>
            <a:off x="3878587" y="3829493"/>
            <a:ext cx="188565" cy="188565"/>
          </a:xfrm>
          <a:prstGeom prst="rect">
            <a:avLst/>
          </a:prstGeom>
        </p:spPr>
      </p:pic>
      <p:pic>
        <p:nvPicPr>
          <p:cNvPr id="117" name="図 116">
            <a:extLst>
              <a:ext uri="{FF2B5EF4-FFF2-40B4-BE49-F238E27FC236}">
                <a16:creationId xmlns:a16="http://schemas.microsoft.com/office/drawing/2014/main" id="{A2B52AB4-F6BC-294A-AC6F-78DDF95D4D20}"/>
              </a:ext>
            </a:extLst>
          </p:cNvPr>
          <p:cNvPicPr>
            <a:picLocks noChangeAspect="1"/>
          </p:cNvPicPr>
          <p:nvPr/>
        </p:nvPicPr>
        <p:blipFill>
          <a:blip r:embed="rId17"/>
          <a:stretch>
            <a:fillRect/>
          </a:stretch>
        </p:blipFill>
        <p:spPr>
          <a:xfrm>
            <a:off x="4125068" y="3829493"/>
            <a:ext cx="188565" cy="188565"/>
          </a:xfrm>
          <a:prstGeom prst="rect">
            <a:avLst/>
          </a:prstGeom>
        </p:spPr>
      </p:pic>
      <p:sp>
        <p:nvSpPr>
          <p:cNvPr id="121" name="テキスト ボックス 120">
            <a:extLst>
              <a:ext uri="{FF2B5EF4-FFF2-40B4-BE49-F238E27FC236}">
                <a16:creationId xmlns:a16="http://schemas.microsoft.com/office/drawing/2014/main" id="{64AC8B7A-E28B-5648-B4CE-2652F704A29F}"/>
              </a:ext>
            </a:extLst>
          </p:cNvPr>
          <p:cNvSpPr txBox="1"/>
          <p:nvPr/>
        </p:nvSpPr>
        <p:spPr>
          <a:xfrm>
            <a:off x="3373039" y="4009663"/>
            <a:ext cx="553627"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飲食店</a:t>
            </a:r>
          </a:p>
        </p:txBody>
      </p:sp>
      <p:sp>
        <p:nvSpPr>
          <p:cNvPr id="122" name="テキスト ボックス 121">
            <a:extLst>
              <a:ext uri="{FF2B5EF4-FFF2-40B4-BE49-F238E27FC236}">
                <a16:creationId xmlns:a16="http://schemas.microsoft.com/office/drawing/2014/main" id="{89141F86-790F-CC48-81C2-66895568D5AA}"/>
              </a:ext>
            </a:extLst>
          </p:cNvPr>
          <p:cNvSpPr txBox="1"/>
          <p:nvPr/>
        </p:nvSpPr>
        <p:spPr>
          <a:xfrm>
            <a:off x="3807856" y="4012961"/>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p>
        </p:txBody>
      </p:sp>
      <p:sp>
        <p:nvSpPr>
          <p:cNvPr id="123" name="テキスト ボックス 122">
            <a:extLst>
              <a:ext uri="{FF2B5EF4-FFF2-40B4-BE49-F238E27FC236}">
                <a16:creationId xmlns:a16="http://schemas.microsoft.com/office/drawing/2014/main" id="{B1AD09D7-EB28-D140-B2A5-B51B0B4A6B92}"/>
              </a:ext>
            </a:extLst>
          </p:cNvPr>
          <p:cNvSpPr txBox="1"/>
          <p:nvPr/>
        </p:nvSpPr>
        <p:spPr>
          <a:xfrm>
            <a:off x="4054021" y="4011513"/>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動画</a:t>
            </a:r>
          </a:p>
        </p:txBody>
      </p:sp>
      <p:pic>
        <p:nvPicPr>
          <p:cNvPr id="124" name="図 123">
            <a:extLst>
              <a:ext uri="{FF2B5EF4-FFF2-40B4-BE49-F238E27FC236}">
                <a16:creationId xmlns:a16="http://schemas.microsoft.com/office/drawing/2014/main" id="{26D65177-21E4-6244-9C77-8E476853D991}"/>
              </a:ext>
            </a:extLst>
          </p:cNvPr>
          <p:cNvPicPr>
            <a:picLocks noChangeAspect="1"/>
          </p:cNvPicPr>
          <p:nvPr/>
        </p:nvPicPr>
        <p:blipFill>
          <a:blip r:embed="rId9"/>
          <a:stretch>
            <a:fillRect/>
          </a:stretch>
        </p:blipFill>
        <p:spPr>
          <a:xfrm>
            <a:off x="3546983" y="4148225"/>
            <a:ext cx="188565" cy="188565"/>
          </a:xfrm>
          <a:prstGeom prst="rect">
            <a:avLst/>
          </a:prstGeom>
        </p:spPr>
      </p:pic>
      <p:pic>
        <p:nvPicPr>
          <p:cNvPr id="125" name="図 124">
            <a:extLst>
              <a:ext uri="{FF2B5EF4-FFF2-40B4-BE49-F238E27FC236}">
                <a16:creationId xmlns:a16="http://schemas.microsoft.com/office/drawing/2014/main" id="{4D0783D5-F34C-944F-A5A4-D73B2189AFFD}"/>
              </a:ext>
            </a:extLst>
          </p:cNvPr>
          <p:cNvPicPr>
            <a:picLocks noChangeAspect="1"/>
          </p:cNvPicPr>
          <p:nvPr/>
        </p:nvPicPr>
        <p:blipFill>
          <a:blip r:embed="rId18"/>
          <a:stretch>
            <a:fillRect/>
          </a:stretch>
        </p:blipFill>
        <p:spPr>
          <a:xfrm>
            <a:off x="3878587" y="4148225"/>
            <a:ext cx="188565" cy="188565"/>
          </a:xfrm>
          <a:prstGeom prst="rect">
            <a:avLst/>
          </a:prstGeom>
        </p:spPr>
      </p:pic>
      <p:pic>
        <p:nvPicPr>
          <p:cNvPr id="126" name="図 125">
            <a:extLst>
              <a:ext uri="{FF2B5EF4-FFF2-40B4-BE49-F238E27FC236}">
                <a16:creationId xmlns:a16="http://schemas.microsoft.com/office/drawing/2014/main" id="{EAF1758E-8674-FF43-BDF2-8E7C46CC4B82}"/>
              </a:ext>
            </a:extLst>
          </p:cNvPr>
          <p:cNvPicPr>
            <a:picLocks noChangeAspect="1"/>
          </p:cNvPicPr>
          <p:nvPr/>
        </p:nvPicPr>
        <p:blipFill>
          <a:blip r:embed="rId10"/>
          <a:stretch>
            <a:fillRect/>
          </a:stretch>
        </p:blipFill>
        <p:spPr>
          <a:xfrm>
            <a:off x="4125068" y="4148225"/>
            <a:ext cx="188565" cy="188565"/>
          </a:xfrm>
          <a:prstGeom prst="rect">
            <a:avLst/>
          </a:prstGeom>
        </p:spPr>
      </p:pic>
      <p:sp>
        <p:nvSpPr>
          <p:cNvPr id="151" name="テキスト ボックス 150">
            <a:extLst>
              <a:ext uri="{FF2B5EF4-FFF2-40B4-BE49-F238E27FC236}">
                <a16:creationId xmlns:a16="http://schemas.microsoft.com/office/drawing/2014/main" id="{8A029EE9-761E-414F-A720-74E1649B7C23}"/>
              </a:ext>
            </a:extLst>
          </p:cNvPr>
          <p:cNvSpPr txBox="1"/>
          <p:nvPr/>
        </p:nvSpPr>
        <p:spPr>
          <a:xfrm>
            <a:off x="4051071" y="4334160"/>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動画</a:t>
            </a:r>
          </a:p>
        </p:txBody>
      </p:sp>
      <p:sp>
        <p:nvSpPr>
          <p:cNvPr id="152" name="テキスト ボックス 151">
            <a:extLst>
              <a:ext uri="{FF2B5EF4-FFF2-40B4-BE49-F238E27FC236}">
                <a16:creationId xmlns:a16="http://schemas.microsoft.com/office/drawing/2014/main" id="{9935DB11-F941-9A47-BCFB-E1AB01F53EEC}"/>
              </a:ext>
            </a:extLst>
          </p:cNvPr>
          <p:cNvSpPr txBox="1"/>
          <p:nvPr/>
        </p:nvSpPr>
        <p:spPr>
          <a:xfrm>
            <a:off x="3509047" y="4334476"/>
            <a:ext cx="274606"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食</a:t>
            </a:r>
          </a:p>
        </p:txBody>
      </p:sp>
      <p:sp>
        <p:nvSpPr>
          <p:cNvPr id="153" name="テキスト ボックス 152">
            <a:extLst>
              <a:ext uri="{FF2B5EF4-FFF2-40B4-BE49-F238E27FC236}">
                <a16:creationId xmlns:a16="http://schemas.microsoft.com/office/drawing/2014/main" id="{CFD582D6-C491-6644-B15A-DD5C8F24CB1D}"/>
              </a:ext>
            </a:extLst>
          </p:cNvPr>
          <p:cNvSpPr txBox="1"/>
          <p:nvPr/>
        </p:nvSpPr>
        <p:spPr>
          <a:xfrm>
            <a:off x="3755712" y="4334201"/>
            <a:ext cx="434311"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店主</a:t>
            </a:r>
          </a:p>
        </p:txBody>
      </p:sp>
      <p:pic>
        <p:nvPicPr>
          <p:cNvPr id="154" name="図 153">
            <a:extLst>
              <a:ext uri="{FF2B5EF4-FFF2-40B4-BE49-F238E27FC236}">
                <a16:creationId xmlns:a16="http://schemas.microsoft.com/office/drawing/2014/main" id="{236B4DBB-E46D-3C41-86E6-08976AE0CB14}"/>
              </a:ext>
            </a:extLst>
          </p:cNvPr>
          <p:cNvPicPr>
            <a:picLocks noChangeAspect="1"/>
          </p:cNvPicPr>
          <p:nvPr/>
        </p:nvPicPr>
        <p:blipFill>
          <a:blip r:embed="rId19"/>
          <a:stretch>
            <a:fillRect/>
          </a:stretch>
        </p:blipFill>
        <p:spPr>
          <a:xfrm>
            <a:off x="3546983" y="4466957"/>
            <a:ext cx="188565" cy="188565"/>
          </a:xfrm>
          <a:prstGeom prst="rect">
            <a:avLst/>
          </a:prstGeom>
        </p:spPr>
      </p:pic>
      <p:pic>
        <p:nvPicPr>
          <p:cNvPr id="155" name="図 154">
            <a:extLst>
              <a:ext uri="{FF2B5EF4-FFF2-40B4-BE49-F238E27FC236}">
                <a16:creationId xmlns:a16="http://schemas.microsoft.com/office/drawing/2014/main" id="{6500C750-179D-EB45-90A6-0EE0465F8F80}"/>
              </a:ext>
            </a:extLst>
          </p:cNvPr>
          <p:cNvPicPr>
            <a:picLocks noChangeAspect="1"/>
          </p:cNvPicPr>
          <p:nvPr/>
        </p:nvPicPr>
        <p:blipFill>
          <a:blip r:embed="rId20"/>
          <a:stretch>
            <a:fillRect/>
          </a:stretch>
        </p:blipFill>
        <p:spPr>
          <a:xfrm>
            <a:off x="3878587" y="4466957"/>
            <a:ext cx="188565" cy="188565"/>
          </a:xfrm>
          <a:prstGeom prst="rect">
            <a:avLst/>
          </a:prstGeom>
        </p:spPr>
      </p:pic>
      <p:pic>
        <p:nvPicPr>
          <p:cNvPr id="156" name="図 155">
            <a:extLst>
              <a:ext uri="{FF2B5EF4-FFF2-40B4-BE49-F238E27FC236}">
                <a16:creationId xmlns:a16="http://schemas.microsoft.com/office/drawing/2014/main" id="{967D6D11-86A8-274C-BC9A-0A7BF5879433}"/>
              </a:ext>
            </a:extLst>
          </p:cNvPr>
          <p:cNvPicPr>
            <a:picLocks noChangeAspect="1"/>
          </p:cNvPicPr>
          <p:nvPr/>
        </p:nvPicPr>
        <p:blipFill>
          <a:blip r:embed="rId10"/>
          <a:stretch>
            <a:fillRect/>
          </a:stretch>
        </p:blipFill>
        <p:spPr>
          <a:xfrm>
            <a:off x="4125068" y="4466957"/>
            <a:ext cx="188565" cy="188565"/>
          </a:xfrm>
          <a:prstGeom prst="rect">
            <a:avLst/>
          </a:prstGeom>
        </p:spPr>
      </p:pic>
      <p:sp>
        <p:nvSpPr>
          <p:cNvPr id="160" name="テキスト ボックス 159">
            <a:extLst>
              <a:ext uri="{FF2B5EF4-FFF2-40B4-BE49-F238E27FC236}">
                <a16:creationId xmlns:a16="http://schemas.microsoft.com/office/drawing/2014/main" id="{07C25189-A943-8B47-94CC-9B1F788A757F}"/>
              </a:ext>
            </a:extLst>
          </p:cNvPr>
          <p:cNvSpPr txBox="1"/>
          <p:nvPr/>
        </p:nvSpPr>
        <p:spPr>
          <a:xfrm>
            <a:off x="3474323" y="4649522"/>
            <a:ext cx="344664"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161" name="テキスト ボックス 160">
            <a:extLst>
              <a:ext uri="{FF2B5EF4-FFF2-40B4-BE49-F238E27FC236}">
                <a16:creationId xmlns:a16="http://schemas.microsoft.com/office/drawing/2014/main" id="{D3D8D26F-5313-7140-BF5F-F6EC79BCA884}"/>
              </a:ext>
            </a:extLst>
          </p:cNvPr>
          <p:cNvSpPr txBox="1"/>
          <p:nvPr/>
        </p:nvSpPr>
        <p:spPr>
          <a:xfrm>
            <a:off x="4009080" y="4657530"/>
            <a:ext cx="430818" cy="18463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商品開発</a:t>
            </a:r>
          </a:p>
        </p:txBody>
      </p:sp>
      <p:sp>
        <p:nvSpPr>
          <p:cNvPr id="162" name="テキスト ボックス 161">
            <a:extLst>
              <a:ext uri="{FF2B5EF4-FFF2-40B4-BE49-F238E27FC236}">
                <a16:creationId xmlns:a16="http://schemas.microsoft.com/office/drawing/2014/main" id="{A997C72C-762F-0F43-A92D-2CC5AE18CA94}"/>
              </a:ext>
            </a:extLst>
          </p:cNvPr>
          <p:cNvSpPr txBox="1"/>
          <p:nvPr/>
        </p:nvSpPr>
        <p:spPr>
          <a:xfrm>
            <a:off x="3807856" y="4653600"/>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p>
        </p:txBody>
      </p:sp>
      <p:pic>
        <p:nvPicPr>
          <p:cNvPr id="163" name="図 162">
            <a:extLst>
              <a:ext uri="{FF2B5EF4-FFF2-40B4-BE49-F238E27FC236}">
                <a16:creationId xmlns:a16="http://schemas.microsoft.com/office/drawing/2014/main" id="{347F9B27-9B12-5742-A7DC-8E5AC86A4596}"/>
              </a:ext>
            </a:extLst>
          </p:cNvPr>
          <p:cNvPicPr>
            <a:picLocks noChangeAspect="1"/>
          </p:cNvPicPr>
          <p:nvPr/>
        </p:nvPicPr>
        <p:blipFill>
          <a:blip r:embed="rId15"/>
          <a:stretch>
            <a:fillRect/>
          </a:stretch>
        </p:blipFill>
        <p:spPr>
          <a:xfrm>
            <a:off x="3546983" y="4785689"/>
            <a:ext cx="188565" cy="188565"/>
          </a:xfrm>
          <a:prstGeom prst="rect">
            <a:avLst/>
          </a:prstGeom>
        </p:spPr>
      </p:pic>
      <p:pic>
        <p:nvPicPr>
          <p:cNvPr id="164" name="図 163">
            <a:extLst>
              <a:ext uri="{FF2B5EF4-FFF2-40B4-BE49-F238E27FC236}">
                <a16:creationId xmlns:a16="http://schemas.microsoft.com/office/drawing/2014/main" id="{EADF5233-78DE-124C-98AC-A77C0E9C0A51}"/>
              </a:ext>
            </a:extLst>
          </p:cNvPr>
          <p:cNvPicPr>
            <a:picLocks noChangeAspect="1"/>
          </p:cNvPicPr>
          <p:nvPr/>
        </p:nvPicPr>
        <p:blipFill>
          <a:blip r:embed="rId18"/>
          <a:stretch>
            <a:fillRect/>
          </a:stretch>
        </p:blipFill>
        <p:spPr>
          <a:xfrm>
            <a:off x="3878587" y="4785689"/>
            <a:ext cx="188565" cy="188565"/>
          </a:xfrm>
          <a:prstGeom prst="rect">
            <a:avLst/>
          </a:prstGeom>
        </p:spPr>
      </p:pic>
      <p:pic>
        <p:nvPicPr>
          <p:cNvPr id="165" name="図 164">
            <a:extLst>
              <a:ext uri="{FF2B5EF4-FFF2-40B4-BE49-F238E27FC236}">
                <a16:creationId xmlns:a16="http://schemas.microsoft.com/office/drawing/2014/main" id="{CEE33C84-75FA-0F4D-89AB-D34900BD1742}"/>
              </a:ext>
            </a:extLst>
          </p:cNvPr>
          <p:cNvPicPr>
            <a:picLocks noChangeAspect="1"/>
          </p:cNvPicPr>
          <p:nvPr/>
        </p:nvPicPr>
        <p:blipFill>
          <a:blip r:embed="rId21"/>
          <a:stretch>
            <a:fillRect/>
          </a:stretch>
        </p:blipFill>
        <p:spPr>
          <a:xfrm>
            <a:off x="4125068" y="4785689"/>
            <a:ext cx="188565" cy="188565"/>
          </a:xfrm>
          <a:prstGeom prst="rect">
            <a:avLst/>
          </a:prstGeom>
        </p:spPr>
      </p:pic>
      <p:sp>
        <p:nvSpPr>
          <p:cNvPr id="169" name="テキスト ボックス 168">
            <a:extLst>
              <a:ext uri="{FF2B5EF4-FFF2-40B4-BE49-F238E27FC236}">
                <a16:creationId xmlns:a16="http://schemas.microsoft.com/office/drawing/2014/main" id="{1FAE8C68-55B6-D449-A491-DED2F4C442A5}"/>
              </a:ext>
            </a:extLst>
          </p:cNvPr>
          <p:cNvSpPr txBox="1"/>
          <p:nvPr/>
        </p:nvSpPr>
        <p:spPr>
          <a:xfrm>
            <a:off x="3473769" y="4967605"/>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170" name="テキスト ボックス 169">
            <a:extLst>
              <a:ext uri="{FF2B5EF4-FFF2-40B4-BE49-F238E27FC236}">
                <a16:creationId xmlns:a16="http://schemas.microsoft.com/office/drawing/2014/main" id="{80CA29C9-4ACE-5440-808C-2BBE6E2C66C9}"/>
              </a:ext>
            </a:extLst>
          </p:cNvPr>
          <p:cNvSpPr txBox="1"/>
          <p:nvPr/>
        </p:nvSpPr>
        <p:spPr>
          <a:xfrm>
            <a:off x="4031623" y="4968039"/>
            <a:ext cx="477086"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マップ</a:t>
            </a:r>
          </a:p>
        </p:txBody>
      </p:sp>
      <p:sp>
        <p:nvSpPr>
          <p:cNvPr id="171" name="テキスト ボックス 170">
            <a:extLst>
              <a:ext uri="{FF2B5EF4-FFF2-40B4-BE49-F238E27FC236}">
                <a16:creationId xmlns:a16="http://schemas.microsoft.com/office/drawing/2014/main" id="{C72180B8-DCA4-1D4D-AB5D-603FB866536D}"/>
              </a:ext>
            </a:extLst>
          </p:cNvPr>
          <p:cNvSpPr txBox="1"/>
          <p:nvPr/>
        </p:nvSpPr>
        <p:spPr>
          <a:xfrm>
            <a:off x="3818987" y="4969094"/>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歴史</a:t>
            </a:r>
          </a:p>
        </p:txBody>
      </p:sp>
      <p:pic>
        <p:nvPicPr>
          <p:cNvPr id="172" name="図 171">
            <a:extLst>
              <a:ext uri="{FF2B5EF4-FFF2-40B4-BE49-F238E27FC236}">
                <a16:creationId xmlns:a16="http://schemas.microsoft.com/office/drawing/2014/main" id="{25C79457-67A6-D948-B8D1-7728D4BB7733}"/>
              </a:ext>
            </a:extLst>
          </p:cNvPr>
          <p:cNvPicPr>
            <a:picLocks noChangeAspect="1"/>
          </p:cNvPicPr>
          <p:nvPr/>
        </p:nvPicPr>
        <p:blipFill>
          <a:blip r:embed="rId15"/>
          <a:stretch>
            <a:fillRect/>
          </a:stretch>
        </p:blipFill>
        <p:spPr>
          <a:xfrm>
            <a:off x="3546983" y="5104421"/>
            <a:ext cx="188565" cy="188565"/>
          </a:xfrm>
          <a:prstGeom prst="rect">
            <a:avLst/>
          </a:prstGeom>
        </p:spPr>
      </p:pic>
      <p:pic>
        <p:nvPicPr>
          <p:cNvPr id="173" name="図 172">
            <a:extLst>
              <a:ext uri="{FF2B5EF4-FFF2-40B4-BE49-F238E27FC236}">
                <a16:creationId xmlns:a16="http://schemas.microsoft.com/office/drawing/2014/main" id="{5A4D07B2-BB54-3849-91B4-F4D80195CA0E}"/>
              </a:ext>
            </a:extLst>
          </p:cNvPr>
          <p:cNvPicPr>
            <a:picLocks noChangeAspect="1"/>
          </p:cNvPicPr>
          <p:nvPr/>
        </p:nvPicPr>
        <p:blipFill>
          <a:blip r:embed="rId22"/>
          <a:stretch>
            <a:fillRect/>
          </a:stretch>
        </p:blipFill>
        <p:spPr>
          <a:xfrm>
            <a:off x="3878587" y="5104421"/>
            <a:ext cx="188565" cy="188565"/>
          </a:xfrm>
          <a:prstGeom prst="rect">
            <a:avLst/>
          </a:prstGeom>
        </p:spPr>
      </p:pic>
      <p:pic>
        <p:nvPicPr>
          <p:cNvPr id="174" name="図 173">
            <a:extLst>
              <a:ext uri="{FF2B5EF4-FFF2-40B4-BE49-F238E27FC236}">
                <a16:creationId xmlns:a16="http://schemas.microsoft.com/office/drawing/2014/main" id="{4B73DDB4-BB0D-0C44-8171-213CBA42317A}"/>
              </a:ext>
            </a:extLst>
          </p:cNvPr>
          <p:cNvPicPr>
            <a:picLocks noChangeAspect="1"/>
          </p:cNvPicPr>
          <p:nvPr/>
        </p:nvPicPr>
        <p:blipFill>
          <a:blip r:embed="rId14"/>
          <a:stretch>
            <a:fillRect/>
          </a:stretch>
        </p:blipFill>
        <p:spPr>
          <a:xfrm>
            <a:off x="4125068" y="5104421"/>
            <a:ext cx="188565" cy="188565"/>
          </a:xfrm>
          <a:prstGeom prst="rect">
            <a:avLst/>
          </a:prstGeom>
        </p:spPr>
      </p:pic>
      <p:sp>
        <p:nvSpPr>
          <p:cNvPr id="64" name="テキスト ボックス 63">
            <a:extLst>
              <a:ext uri="{FF2B5EF4-FFF2-40B4-BE49-F238E27FC236}">
                <a16:creationId xmlns:a16="http://schemas.microsoft.com/office/drawing/2014/main" id="{968CFB9C-4187-0F47-8F8F-FFB76EBB501B}"/>
              </a:ext>
            </a:extLst>
          </p:cNvPr>
          <p:cNvSpPr txBox="1"/>
          <p:nvPr/>
        </p:nvSpPr>
        <p:spPr>
          <a:xfrm>
            <a:off x="3808762" y="2107113"/>
            <a:ext cx="360955"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p>
        </p:txBody>
      </p:sp>
      <p:sp>
        <p:nvSpPr>
          <p:cNvPr id="65" name="テキスト ボックス 64">
            <a:extLst>
              <a:ext uri="{FF2B5EF4-FFF2-40B4-BE49-F238E27FC236}">
                <a16:creationId xmlns:a16="http://schemas.microsoft.com/office/drawing/2014/main" id="{6CE429CA-EFF1-B74A-8A10-6DF6E1BF1B7B}"/>
              </a:ext>
            </a:extLst>
          </p:cNvPr>
          <p:cNvSpPr txBox="1"/>
          <p:nvPr/>
        </p:nvSpPr>
        <p:spPr>
          <a:xfrm>
            <a:off x="3473769" y="2102663"/>
            <a:ext cx="360955"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66" name="テキスト ボックス 65">
            <a:extLst>
              <a:ext uri="{FF2B5EF4-FFF2-40B4-BE49-F238E27FC236}">
                <a16:creationId xmlns:a16="http://schemas.microsoft.com/office/drawing/2014/main" id="{02998F94-4C80-CD4C-A382-3F3F85D50690}"/>
              </a:ext>
            </a:extLst>
          </p:cNvPr>
          <p:cNvSpPr txBox="1"/>
          <p:nvPr/>
        </p:nvSpPr>
        <p:spPr>
          <a:xfrm>
            <a:off x="4034084" y="2105483"/>
            <a:ext cx="396504"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マップ</a:t>
            </a:r>
          </a:p>
        </p:txBody>
      </p:sp>
      <p:pic>
        <p:nvPicPr>
          <p:cNvPr id="70" name="図 69">
            <a:extLst>
              <a:ext uri="{FF2B5EF4-FFF2-40B4-BE49-F238E27FC236}">
                <a16:creationId xmlns:a16="http://schemas.microsoft.com/office/drawing/2014/main" id="{5ADE81AF-B5D1-464D-9A52-55DEEC729979}"/>
              </a:ext>
            </a:extLst>
          </p:cNvPr>
          <p:cNvPicPr>
            <a:picLocks noChangeAspect="1"/>
          </p:cNvPicPr>
          <p:nvPr/>
        </p:nvPicPr>
        <p:blipFill>
          <a:blip r:embed="rId15"/>
          <a:stretch>
            <a:fillRect/>
          </a:stretch>
        </p:blipFill>
        <p:spPr>
          <a:xfrm>
            <a:off x="3546983" y="2235834"/>
            <a:ext cx="188565" cy="188565"/>
          </a:xfrm>
          <a:prstGeom prst="rect">
            <a:avLst/>
          </a:prstGeom>
        </p:spPr>
      </p:pic>
      <p:pic>
        <p:nvPicPr>
          <p:cNvPr id="71" name="図 70">
            <a:extLst>
              <a:ext uri="{FF2B5EF4-FFF2-40B4-BE49-F238E27FC236}">
                <a16:creationId xmlns:a16="http://schemas.microsoft.com/office/drawing/2014/main" id="{594D89AC-49DC-3649-9FA9-391956D69E50}"/>
              </a:ext>
            </a:extLst>
          </p:cNvPr>
          <p:cNvPicPr>
            <a:picLocks noChangeAspect="1"/>
          </p:cNvPicPr>
          <p:nvPr/>
        </p:nvPicPr>
        <p:blipFill>
          <a:blip r:embed="rId8"/>
          <a:stretch>
            <a:fillRect/>
          </a:stretch>
        </p:blipFill>
        <p:spPr>
          <a:xfrm>
            <a:off x="3878587" y="2235834"/>
            <a:ext cx="188565" cy="188565"/>
          </a:xfrm>
          <a:prstGeom prst="rect">
            <a:avLst/>
          </a:prstGeom>
        </p:spPr>
      </p:pic>
      <p:pic>
        <p:nvPicPr>
          <p:cNvPr id="72" name="図 71">
            <a:extLst>
              <a:ext uri="{FF2B5EF4-FFF2-40B4-BE49-F238E27FC236}">
                <a16:creationId xmlns:a16="http://schemas.microsoft.com/office/drawing/2014/main" id="{EF9985F7-AAAE-254D-A974-B44B4392039D}"/>
              </a:ext>
            </a:extLst>
          </p:cNvPr>
          <p:cNvPicPr>
            <a:picLocks noChangeAspect="1"/>
          </p:cNvPicPr>
          <p:nvPr/>
        </p:nvPicPr>
        <p:blipFill>
          <a:blip r:embed="rId14"/>
          <a:stretch>
            <a:fillRect/>
          </a:stretch>
        </p:blipFill>
        <p:spPr>
          <a:xfrm>
            <a:off x="4125068" y="2235834"/>
            <a:ext cx="188565" cy="188565"/>
          </a:xfrm>
          <a:prstGeom prst="rect">
            <a:avLst/>
          </a:prstGeom>
        </p:spPr>
      </p:pic>
      <p:sp>
        <p:nvSpPr>
          <p:cNvPr id="76" name="テキスト ボックス 75">
            <a:extLst>
              <a:ext uri="{FF2B5EF4-FFF2-40B4-BE49-F238E27FC236}">
                <a16:creationId xmlns:a16="http://schemas.microsoft.com/office/drawing/2014/main" id="{F7951D10-394D-FC4E-80BF-807E4AF1D5A2}"/>
              </a:ext>
            </a:extLst>
          </p:cNvPr>
          <p:cNvSpPr txBox="1"/>
          <p:nvPr/>
        </p:nvSpPr>
        <p:spPr>
          <a:xfrm>
            <a:off x="3748022" y="2418563"/>
            <a:ext cx="430818" cy="18463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地元学校</a:t>
            </a:r>
          </a:p>
        </p:txBody>
      </p:sp>
      <p:sp>
        <p:nvSpPr>
          <p:cNvPr id="77" name="テキスト ボックス 76">
            <a:extLst>
              <a:ext uri="{FF2B5EF4-FFF2-40B4-BE49-F238E27FC236}">
                <a16:creationId xmlns:a16="http://schemas.microsoft.com/office/drawing/2014/main" id="{468DEABB-ECB3-B245-B291-CA9AEA741407}"/>
              </a:ext>
            </a:extLst>
          </p:cNvPr>
          <p:cNvSpPr txBox="1"/>
          <p:nvPr/>
        </p:nvSpPr>
        <p:spPr>
          <a:xfrm>
            <a:off x="3480844" y="2419764"/>
            <a:ext cx="349050"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78" name="テキスト ボックス 77">
            <a:extLst>
              <a:ext uri="{FF2B5EF4-FFF2-40B4-BE49-F238E27FC236}">
                <a16:creationId xmlns:a16="http://schemas.microsoft.com/office/drawing/2014/main" id="{FA83F714-84CC-1F40-A127-086C1C683E6B}"/>
              </a:ext>
            </a:extLst>
          </p:cNvPr>
          <p:cNvSpPr txBox="1"/>
          <p:nvPr/>
        </p:nvSpPr>
        <p:spPr>
          <a:xfrm>
            <a:off x="4037049" y="2419799"/>
            <a:ext cx="364785" cy="184636"/>
          </a:xfrm>
          <a:prstGeom prst="rect">
            <a:avLst/>
          </a:prstGeom>
          <a:noFill/>
        </p:spPr>
        <p:txBody>
          <a:bodyPr wrap="none" rtlCol="0">
            <a:spAutoFit/>
          </a:bodyPr>
          <a:lstStyle/>
          <a:p>
            <a:r>
              <a:rPr kumimoji="1" lang="ja-JP" altLang="en-US" sz="600" spc="-130" dirty="0">
                <a:latin typeface="UD デジタル 教科書体 NK-R" panose="02020400000000000000" pitchFamily="18" charset="-128"/>
                <a:ea typeface="UD デジタル 教科書体 NK-R" panose="02020400000000000000" pitchFamily="18" charset="-128"/>
              </a:rPr>
              <a:t>イベント</a:t>
            </a:r>
          </a:p>
        </p:txBody>
      </p:sp>
      <p:pic>
        <p:nvPicPr>
          <p:cNvPr id="79" name="図 78">
            <a:extLst>
              <a:ext uri="{FF2B5EF4-FFF2-40B4-BE49-F238E27FC236}">
                <a16:creationId xmlns:a16="http://schemas.microsoft.com/office/drawing/2014/main" id="{B45E0F24-1308-1749-BDCF-F640A6BCD07F}"/>
              </a:ext>
            </a:extLst>
          </p:cNvPr>
          <p:cNvPicPr>
            <a:picLocks noChangeAspect="1"/>
          </p:cNvPicPr>
          <p:nvPr/>
        </p:nvPicPr>
        <p:blipFill>
          <a:blip r:embed="rId15"/>
          <a:stretch>
            <a:fillRect/>
          </a:stretch>
        </p:blipFill>
        <p:spPr>
          <a:xfrm>
            <a:off x="3546983" y="2554566"/>
            <a:ext cx="188565" cy="188565"/>
          </a:xfrm>
          <a:prstGeom prst="rect">
            <a:avLst/>
          </a:prstGeom>
        </p:spPr>
      </p:pic>
      <p:pic>
        <p:nvPicPr>
          <p:cNvPr id="80" name="図 79">
            <a:extLst>
              <a:ext uri="{FF2B5EF4-FFF2-40B4-BE49-F238E27FC236}">
                <a16:creationId xmlns:a16="http://schemas.microsoft.com/office/drawing/2014/main" id="{8AC65020-5792-A148-AEA3-3EA9AA740781}"/>
              </a:ext>
            </a:extLst>
          </p:cNvPr>
          <p:cNvPicPr>
            <a:picLocks noChangeAspect="1"/>
          </p:cNvPicPr>
          <p:nvPr/>
        </p:nvPicPr>
        <p:blipFill>
          <a:blip r:embed="rId23"/>
          <a:stretch>
            <a:fillRect/>
          </a:stretch>
        </p:blipFill>
        <p:spPr>
          <a:xfrm>
            <a:off x="3878587" y="2554566"/>
            <a:ext cx="188565" cy="188565"/>
          </a:xfrm>
          <a:prstGeom prst="rect">
            <a:avLst/>
          </a:prstGeom>
        </p:spPr>
      </p:pic>
      <p:pic>
        <p:nvPicPr>
          <p:cNvPr id="81" name="図 80">
            <a:extLst>
              <a:ext uri="{FF2B5EF4-FFF2-40B4-BE49-F238E27FC236}">
                <a16:creationId xmlns:a16="http://schemas.microsoft.com/office/drawing/2014/main" id="{D7AA74C4-BB45-C54D-9350-4BC12648DBD1}"/>
              </a:ext>
            </a:extLst>
          </p:cNvPr>
          <p:cNvPicPr>
            <a:picLocks noChangeAspect="1"/>
          </p:cNvPicPr>
          <p:nvPr/>
        </p:nvPicPr>
        <p:blipFill>
          <a:blip r:embed="rId24"/>
          <a:stretch>
            <a:fillRect/>
          </a:stretch>
        </p:blipFill>
        <p:spPr>
          <a:xfrm>
            <a:off x="4125068" y="2554566"/>
            <a:ext cx="188565" cy="188565"/>
          </a:xfrm>
          <a:prstGeom prst="rect">
            <a:avLst/>
          </a:prstGeom>
        </p:spPr>
      </p:pic>
      <p:sp>
        <p:nvSpPr>
          <p:cNvPr id="178" name="十字形 177">
            <a:extLst>
              <a:ext uri="{FF2B5EF4-FFF2-40B4-BE49-F238E27FC236}">
                <a16:creationId xmlns:a16="http://schemas.microsoft.com/office/drawing/2014/main" id="{46830EFD-3921-A74F-AA3E-053E5C7EF0C9}"/>
              </a:ext>
            </a:extLst>
          </p:cNvPr>
          <p:cNvSpPr/>
          <p:nvPr/>
        </p:nvSpPr>
        <p:spPr>
          <a:xfrm>
            <a:off x="3788472" y="2299057"/>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79" name="二等辺三角形 49">
            <a:extLst>
              <a:ext uri="{FF2B5EF4-FFF2-40B4-BE49-F238E27FC236}">
                <a16:creationId xmlns:a16="http://schemas.microsoft.com/office/drawing/2014/main" id="{208CA0BF-8AF2-4642-A4F1-5C1DB09F3D20}"/>
              </a:ext>
            </a:extLst>
          </p:cNvPr>
          <p:cNvSpPr/>
          <p:nvPr/>
        </p:nvSpPr>
        <p:spPr>
          <a:xfrm rot="5400000">
            <a:off x="4364657" y="2305148"/>
            <a:ext cx="49035" cy="42273"/>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十字形 180">
            <a:extLst>
              <a:ext uri="{FF2B5EF4-FFF2-40B4-BE49-F238E27FC236}">
                <a16:creationId xmlns:a16="http://schemas.microsoft.com/office/drawing/2014/main" id="{3017C72B-2D35-D449-9F9D-53CA388E3DB7}"/>
              </a:ext>
            </a:extLst>
          </p:cNvPr>
          <p:cNvSpPr/>
          <p:nvPr/>
        </p:nvSpPr>
        <p:spPr>
          <a:xfrm>
            <a:off x="3788472" y="2620494"/>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82" name="二等辺三角形 49">
            <a:extLst>
              <a:ext uri="{FF2B5EF4-FFF2-40B4-BE49-F238E27FC236}">
                <a16:creationId xmlns:a16="http://schemas.microsoft.com/office/drawing/2014/main" id="{708B3105-B7E6-0D48-8F49-3F4241832110}"/>
              </a:ext>
            </a:extLst>
          </p:cNvPr>
          <p:cNvSpPr/>
          <p:nvPr/>
        </p:nvSpPr>
        <p:spPr>
          <a:xfrm rot="5400000">
            <a:off x="4369954" y="2626394"/>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テキスト ボックス 217">
            <a:extLst>
              <a:ext uri="{FF2B5EF4-FFF2-40B4-BE49-F238E27FC236}">
                <a16:creationId xmlns:a16="http://schemas.microsoft.com/office/drawing/2014/main" id="{2DB22A34-5289-E32B-83D1-59315D77D714}"/>
              </a:ext>
            </a:extLst>
          </p:cNvPr>
          <p:cNvSpPr txBox="1"/>
          <p:nvPr/>
        </p:nvSpPr>
        <p:spPr>
          <a:xfrm>
            <a:off x="4034343" y="5286178"/>
            <a:ext cx="369914" cy="18463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イベント</a:t>
            </a:r>
          </a:p>
        </p:txBody>
      </p:sp>
      <p:sp>
        <p:nvSpPr>
          <p:cNvPr id="219" name="テキスト ボックス 218">
            <a:extLst>
              <a:ext uri="{FF2B5EF4-FFF2-40B4-BE49-F238E27FC236}">
                <a16:creationId xmlns:a16="http://schemas.microsoft.com/office/drawing/2014/main" id="{DCFED196-ED85-E8C9-DBAD-A6CF3E1325C0}"/>
              </a:ext>
            </a:extLst>
          </p:cNvPr>
          <p:cNvSpPr txBox="1"/>
          <p:nvPr/>
        </p:nvSpPr>
        <p:spPr>
          <a:xfrm>
            <a:off x="3749826" y="5287333"/>
            <a:ext cx="430818" cy="18463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地元学校</a:t>
            </a:r>
          </a:p>
        </p:txBody>
      </p:sp>
      <p:pic>
        <p:nvPicPr>
          <p:cNvPr id="220" name="図 219">
            <a:extLst>
              <a:ext uri="{FF2B5EF4-FFF2-40B4-BE49-F238E27FC236}">
                <a16:creationId xmlns:a16="http://schemas.microsoft.com/office/drawing/2014/main" id="{F71D4619-A2B9-D3E5-6019-55389DAD0AF5}"/>
              </a:ext>
            </a:extLst>
          </p:cNvPr>
          <p:cNvPicPr>
            <a:picLocks noChangeAspect="1"/>
          </p:cNvPicPr>
          <p:nvPr/>
        </p:nvPicPr>
        <p:blipFill>
          <a:blip r:embed="rId15"/>
          <a:stretch>
            <a:fillRect/>
          </a:stretch>
        </p:blipFill>
        <p:spPr>
          <a:xfrm>
            <a:off x="3546983" y="5423153"/>
            <a:ext cx="188565" cy="188565"/>
          </a:xfrm>
          <a:prstGeom prst="rect">
            <a:avLst/>
          </a:prstGeom>
        </p:spPr>
      </p:pic>
      <p:pic>
        <p:nvPicPr>
          <p:cNvPr id="221" name="図 220">
            <a:extLst>
              <a:ext uri="{FF2B5EF4-FFF2-40B4-BE49-F238E27FC236}">
                <a16:creationId xmlns:a16="http://schemas.microsoft.com/office/drawing/2014/main" id="{48BC930A-CB4C-A5AA-1AE6-C4B0233E0B5F}"/>
              </a:ext>
            </a:extLst>
          </p:cNvPr>
          <p:cNvPicPr>
            <a:picLocks noChangeAspect="1"/>
          </p:cNvPicPr>
          <p:nvPr/>
        </p:nvPicPr>
        <p:blipFill>
          <a:blip r:embed="rId23"/>
          <a:stretch>
            <a:fillRect/>
          </a:stretch>
        </p:blipFill>
        <p:spPr>
          <a:xfrm>
            <a:off x="3878587" y="5423153"/>
            <a:ext cx="188565" cy="188565"/>
          </a:xfrm>
          <a:prstGeom prst="rect">
            <a:avLst/>
          </a:prstGeom>
        </p:spPr>
      </p:pic>
      <p:pic>
        <p:nvPicPr>
          <p:cNvPr id="222" name="図 221">
            <a:extLst>
              <a:ext uri="{FF2B5EF4-FFF2-40B4-BE49-F238E27FC236}">
                <a16:creationId xmlns:a16="http://schemas.microsoft.com/office/drawing/2014/main" id="{7C7B4CB3-1F78-61F1-73D4-D14B7D706723}"/>
              </a:ext>
            </a:extLst>
          </p:cNvPr>
          <p:cNvPicPr>
            <a:picLocks noChangeAspect="1"/>
          </p:cNvPicPr>
          <p:nvPr/>
        </p:nvPicPr>
        <p:blipFill>
          <a:blip r:embed="rId24"/>
          <a:stretch>
            <a:fillRect/>
          </a:stretch>
        </p:blipFill>
        <p:spPr>
          <a:xfrm>
            <a:off x="4125068" y="5423153"/>
            <a:ext cx="188565" cy="188565"/>
          </a:xfrm>
          <a:prstGeom prst="rect">
            <a:avLst/>
          </a:prstGeom>
        </p:spPr>
      </p:pic>
      <p:sp>
        <p:nvSpPr>
          <p:cNvPr id="223" name="テキスト ボックス 222">
            <a:extLst>
              <a:ext uri="{FF2B5EF4-FFF2-40B4-BE49-F238E27FC236}">
                <a16:creationId xmlns:a16="http://schemas.microsoft.com/office/drawing/2014/main" id="{46FAA487-49D0-3199-8690-5713EFC89072}"/>
              </a:ext>
            </a:extLst>
          </p:cNvPr>
          <p:cNvSpPr txBox="1"/>
          <p:nvPr/>
        </p:nvSpPr>
        <p:spPr>
          <a:xfrm>
            <a:off x="4025011" y="5605954"/>
            <a:ext cx="477085" cy="184636"/>
          </a:xfrm>
          <a:prstGeom prst="rect">
            <a:avLst/>
          </a:prstGeom>
          <a:noFill/>
        </p:spPr>
        <p:txBody>
          <a:bodyPr wrap="square" rtlCol="0">
            <a:spAutoFit/>
          </a:bodyPr>
          <a:lstStyle/>
          <a:p>
            <a:r>
              <a:rPr kumimoji="1" lang="en-US" altLang="ja-JP" sz="600" spc="-80" dirty="0">
                <a:latin typeface="UD デジタル 教科書体 NK-R" panose="02020400000000000000" pitchFamily="18" charset="-128"/>
                <a:ea typeface="UD デジタル 教科書体 NK-R" panose="02020400000000000000" pitchFamily="18" charset="-128"/>
              </a:rPr>
              <a:t>QR</a:t>
            </a:r>
            <a:r>
              <a:rPr kumimoji="1" lang="ja-JP" altLang="en-US" sz="600" spc="-80">
                <a:latin typeface="UD デジタル 教科書体 NK-R" panose="02020400000000000000" pitchFamily="18" charset="-128"/>
                <a:ea typeface="UD デジタル 教科書体 NK-R" panose="02020400000000000000" pitchFamily="18" charset="-128"/>
              </a:rPr>
              <a:t>コード</a:t>
            </a:r>
            <a:endParaRPr kumimoji="1" lang="ja-JP" altLang="en-US" sz="600" spc="-80" dirty="0">
              <a:latin typeface="UD デジタル 教科書体 NK-R" panose="02020400000000000000" pitchFamily="18" charset="-128"/>
              <a:ea typeface="UD デジタル 教科書体 NK-R" panose="02020400000000000000" pitchFamily="18" charset="-128"/>
            </a:endParaRPr>
          </a:p>
        </p:txBody>
      </p:sp>
      <p:sp>
        <p:nvSpPr>
          <p:cNvPr id="224" name="テキスト ボックス 223">
            <a:extLst>
              <a:ext uri="{FF2B5EF4-FFF2-40B4-BE49-F238E27FC236}">
                <a16:creationId xmlns:a16="http://schemas.microsoft.com/office/drawing/2014/main" id="{3229E157-D89B-9523-7D69-8C993FDC93F0}"/>
              </a:ext>
            </a:extLst>
          </p:cNvPr>
          <p:cNvSpPr txBox="1"/>
          <p:nvPr/>
        </p:nvSpPr>
        <p:spPr>
          <a:xfrm>
            <a:off x="3753174" y="5604949"/>
            <a:ext cx="435527" cy="184636"/>
          </a:xfrm>
          <a:prstGeom prst="rect">
            <a:avLst/>
          </a:prstGeom>
          <a:noFill/>
        </p:spPr>
        <p:txBody>
          <a:bodyPr wrap="square" rtlCol="0">
            <a:spAutoFit/>
          </a:bodyPr>
          <a:lstStyle/>
          <a:p>
            <a:pPr algn="ctr"/>
            <a:r>
              <a:rPr kumimoji="1" lang="ja-JP" altLang="en-US" sz="600" spc="-120" dirty="0">
                <a:latin typeface="UD デジタル 教科書体 NK-R" panose="02020400000000000000" pitchFamily="18" charset="-128"/>
                <a:ea typeface="UD デジタル 教科書体 NK-R" panose="02020400000000000000" pitchFamily="18" charset="-128"/>
              </a:rPr>
              <a:t>地元団体</a:t>
            </a:r>
          </a:p>
        </p:txBody>
      </p:sp>
      <p:pic>
        <p:nvPicPr>
          <p:cNvPr id="225" name="図 224">
            <a:extLst>
              <a:ext uri="{FF2B5EF4-FFF2-40B4-BE49-F238E27FC236}">
                <a16:creationId xmlns:a16="http://schemas.microsoft.com/office/drawing/2014/main" id="{A8D70DAD-A362-2143-9E23-12AFEA1EA6CB}"/>
              </a:ext>
            </a:extLst>
          </p:cNvPr>
          <p:cNvPicPr>
            <a:picLocks noChangeAspect="1"/>
          </p:cNvPicPr>
          <p:nvPr/>
        </p:nvPicPr>
        <p:blipFill>
          <a:blip r:embed="rId15"/>
          <a:stretch>
            <a:fillRect/>
          </a:stretch>
        </p:blipFill>
        <p:spPr>
          <a:xfrm>
            <a:off x="3546983" y="5741885"/>
            <a:ext cx="188565" cy="188565"/>
          </a:xfrm>
          <a:prstGeom prst="rect">
            <a:avLst/>
          </a:prstGeom>
        </p:spPr>
      </p:pic>
      <p:pic>
        <p:nvPicPr>
          <p:cNvPr id="226" name="図 225">
            <a:extLst>
              <a:ext uri="{FF2B5EF4-FFF2-40B4-BE49-F238E27FC236}">
                <a16:creationId xmlns:a16="http://schemas.microsoft.com/office/drawing/2014/main" id="{AE7CBC67-1F39-204A-AB9F-B65108314859}"/>
              </a:ext>
            </a:extLst>
          </p:cNvPr>
          <p:cNvPicPr>
            <a:picLocks noChangeAspect="1"/>
          </p:cNvPicPr>
          <p:nvPr/>
        </p:nvPicPr>
        <p:blipFill>
          <a:blip r:embed="rId25"/>
          <a:stretch>
            <a:fillRect/>
          </a:stretch>
        </p:blipFill>
        <p:spPr>
          <a:xfrm>
            <a:off x="4125068" y="5741885"/>
            <a:ext cx="188565" cy="188565"/>
          </a:xfrm>
          <a:prstGeom prst="rect">
            <a:avLst/>
          </a:prstGeom>
        </p:spPr>
      </p:pic>
      <p:pic>
        <p:nvPicPr>
          <p:cNvPr id="227" name="図 226">
            <a:extLst>
              <a:ext uri="{FF2B5EF4-FFF2-40B4-BE49-F238E27FC236}">
                <a16:creationId xmlns:a16="http://schemas.microsoft.com/office/drawing/2014/main" id="{CEDF150F-3CCB-84C9-CC7D-9C650D21B325}"/>
              </a:ext>
            </a:extLst>
          </p:cNvPr>
          <p:cNvPicPr>
            <a:picLocks noChangeAspect="1"/>
          </p:cNvPicPr>
          <p:nvPr/>
        </p:nvPicPr>
        <p:blipFill>
          <a:blip r:embed="rId20"/>
          <a:stretch>
            <a:fillRect/>
          </a:stretch>
        </p:blipFill>
        <p:spPr>
          <a:xfrm>
            <a:off x="3878587" y="5741885"/>
            <a:ext cx="188565" cy="188565"/>
          </a:xfrm>
          <a:prstGeom prst="rect">
            <a:avLst/>
          </a:prstGeom>
        </p:spPr>
      </p:pic>
      <p:sp>
        <p:nvSpPr>
          <p:cNvPr id="228" name="テキスト ボックス 227">
            <a:extLst>
              <a:ext uri="{FF2B5EF4-FFF2-40B4-BE49-F238E27FC236}">
                <a16:creationId xmlns:a16="http://schemas.microsoft.com/office/drawing/2014/main" id="{AC27FBA6-55B7-DC59-09A9-E71978F1A1E3}"/>
              </a:ext>
            </a:extLst>
          </p:cNvPr>
          <p:cNvSpPr txBox="1"/>
          <p:nvPr/>
        </p:nvSpPr>
        <p:spPr>
          <a:xfrm>
            <a:off x="4013363" y="5925703"/>
            <a:ext cx="418637" cy="184636"/>
          </a:xfrm>
          <a:prstGeom prst="rect">
            <a:avLst/>
          </a:prstGeom>
          <a:noFill/>
        </p:spPr>
        <p:txBody>
          <a:bodyPr wrap="none" rtlCol="0">
            <a:spAutoFit/>
          </a:bodyPr>
          <a:lstStyle/>
          <a:p>
            <a:r>
              <a:rPr kumimoji="1" lang="en-US" altLang="ja-JP" sz="600" spc="-80" dirty="0">
                <a:latin typeface="UD デジタル 教科書体 NK-R" panose="02020400000000000000" pitchFamily="18" charset="-128"/>
                <a:ea typeface="UD デジタル 教科書体 NK-R" panose="02020400000000000000" pitchFamily="18" charset="-128"/>
              </a:rPr>
              <a:t>EC</a:t>
            </a:r>
            <a:r>
              <a:rPr kumimoji="1" lang="ja-JP" altLang="en-US" sz="600" spc="-80" dirty="0">
                <a:latin typeface="UD デジタル 教科書体 NK-R" panose="02020400000000000000" pitchFamily="18" charset="-128"/>
                <a:ea typeface="UD デジタル 教科書体 NK-R" panose="02020400000000000000" pitchFamily="18" charset="-128"/>
              </a:rPr>
              <a:t>サイト</a:t>
            </a:r>
          </a:p>
        </p:txBody>
      </p:sp>
      <p:sp>
        <p:nvSpPr>
          <p:cNvPr id="229" name="テキスト ボックス 228">
            <a:extLst>
              <a:ext uri="{FF2B5EF4-FFF2-40B4-BE49-F238E27FC236}">
                <a16:creationId xmlns:a16="http://schemas.microsoft.com/office/drawing/2014/main" id="{FBD970D7-F8CA-DEDC-52D9-3EA5B96E5D70}"/>
              </a:ext>
            </a:extLst>
          </p:cNvPr>
          <p:cNvSpPr txBox="1"/>
          <p:nvPr/>
        </p:nvSpPr>
        <p:spPr>
          <a:xfrm>
            <a:off x="3765151" y="5926995"/>
            <a:ext cx="415431" cy="184636"/>
          </a:xfrm>
          <a:prstGeom prst="rect">
            <a:avLst/>
          </a:prstGeom>
          <a:noFill/>
        </p:spPr>
        <p:txBody>
          <a:bodyPr wrap="non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商工会</a:t>
            </a:r>
          </a:p>
        </p:txBody>
      </p:sp>
      <p:pic>
        <p:nvPicPr>
          <p:cNvPr id="230" name="図 229">
            <a:extLst>
              <a:ext uri="{FF2B5EF4-FFF2-40B4-BE49-F238E27FC236}">
                <a16:creationId xmlns:a16="http://schemas.microsoft.com/office/drawing/2014/main" id="{0B35F0B7-F286-1096-765E-BCC8EF0758D4}"/>
              </a:ext>
            </a:extLst>
          </p:cNvPr>
          <p:cNvPicPr>
            <a:picLocks noChangeAspect="1"/>
          </p:cNvPicPr>
          <p:nvPr/>
        </p:nvPicPr>
        <p:blipFill>
          <a:blip r:embed="rId15"/>
          <a:stretch>
            <a:fillRect/>
          </a:stretch>
        </p:blipFill>
        <p:spPr>
          <a:xfrm>
            <a:off x="3546983" y="6060617"/>
            <a:ext cx="188565" cy="188565"/>
          </a:xfrm>
          <a:prstGeom prst="rect">
            <a:avLst/>
          </a:prstGeom>
        </p:spPr>
      </p:pic>
      <p:pic>
        <p:nvPicPr>
          <p:cNvPr id="231" name="図 230">
            <a:extLst>
              <a:ext uri="{FF2B5EF4-FFF2-40B4-BE49-F238E27FC236}">
                <a16:creationId xmlns:a16="http://schemas.microsoft.com/office/drawing/2014/main" id="{C2771F37-2916-9568-56F5-BF014EDA4B82}"/>
              </a:ext>
            </a:extLst>
          </p:cNvPr>
          <p:cNvPicPr>
            <a:picLocks noChangeAspect="1"/>
          </p:cNvPicPr>
          <p:nvPr/>
        </p:nvPicPr>
        <p:blipFill>
          <a:blip r:embed="rId26"/>
          <a:stretch>
            <a:fillRect/>
          </a:stretch>
        </p:blipFill>
        <p:spPr>
          <a:xfrm>
            <a:off x="3878587" y="6060617"/>
            <a:ext cx="188565" cy="188565"/>
          </a:xfrm>
          <a:prstGeom prst="rect">
            <a:avLst/>
          </a:prstGeom>
        </p:spPr>
      </p:pic>
      <p:pic>
        <p:nvPicPr>
          <p:cNvPr id="232" name="図 231">
            <a:extLst>
              <a:ext uri="{FF2B5EF4-FFF2-40B4-BE49-F238E27FC236}">
                <a16:creationId xmlns:a16="http://schemas.microsoft.com/office/drawing/2014/main" id="{DC8D79BD-937E-F2B5-E4F0-7AAD6D5D5089}"/>
              </a:ext>
            </a:extLst>
          </p:cNvPr>
          <p:cNvPicPr>
            <a:picLocks noChangeAspect="1"/>
          </p:cNvPicPr>
          <p:nvPr/>
        </p:nvPicPr>
        <p:blipFill>
          <a:blip r:embed="rId27"/>
          <a:stretch>
            <a:fillRect/>
          </a:stretch>
        </p:blipFill>
        <p:spPr>
          <a:xfrm>
            <a:off x="4125068" y="6060617"/>
            <a:ext cx="188565" cy="188565"/>
          </a:xfrm>
          <a:prstGeom prst="rect">
            <a:avLst/>
          </a:prstGeom>
        </p:spPr>
      </p:pic>
      <p:sp>
        <p:nvSpPr>
          <p:cNvPr id="233" name="テキスト ボックス 232">
            <a:extLst>
              <a:ext uri="{FF2B5EF4-FFF2-40B4-BE49-F238E27FC236}">
                <a16:creationId xmlns:a16="http://schemas.microsoft.com/office/drawing/2014/main" id="{98F672C1-DF99-3B46-E2C1-40DEF9E284A5}"/>
              </a:ext>
            </a:extLst>
          </p:cNvPr>
          <p:cNvSpPr txBox="1"/>
          <p:nvPr/>
        </p:nvSpPr>
        <p:spPr>
          <a:xfrm>
            <a:off x="3749924" y="6245132"/>
            <a:ext cx="430818" cy="18463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地元学校</a:t>
            </a:r>
          </a:p>
        </p:txBody>
      </p:sp>
      <p:pic>
        <p:nvPicPr>
          <p:cNvPr id="235" name="図 234">
            <a:extLst>
              <a:ext uri="{FF2B5EF4-FFF2-40B4-BE49-F238E27FC236}">
                <a16:creationId xmlns:a16="http://schemas.microsoft.com/office/drawing/2014/main" id="{5546FE5B-9038-65F0-C8D8-2D21E5EF84A6}"/>
              </a:ext>
            </a:extLst>
          </p:cNvPr>
          <p:cNvPicPr>
            <a:picLocks noChangeAspect="1"/>
          </p:cNvPicPr>
          <p:nvPr/>
        </p:nvPicPr>
        <p:blipFill>
          <a:blip r:embed="rId7"/>
          <a:stretch>
            <a:fillRect/>
          </a:stretch>
        </p:blipFill>
        <p:spPr>
          <a:xfrm>
            <a:off x="3546983" y="6379346"/>
            <a:ext cx="188565" cy="188565"/>
          </a:xfrm>
          <a:prstGeom prst="rect">
            <a:avLst/>
          </a:prstGeom>
        </p:spPr>
      </p:pic>
      <p:pic>
        <p:nvPicPr>
          <p:cNvPr id="236" name="図 235">
            <a:extLst>
              <a:ext uri="{FF2B5EF4-FFF2-40B4-BE49-F238E27FC236}">
                <a16:creationId xmlns:a16="http://schemas.microsoft.com/office/drawing/2014/main" id="{6F46A938-AEE7-8E18-66A3-3CF361B61D2D}"/>
              </a:ext>
            </a:extLst>
          </p:cNvPr>
          <p:cNvPicPr>
            <a:picLocks noChangeAspect="1"/>
          </p:cNvPicPr>
          <p:nvPr/>
        </p:nvPicPr>
        <p:blipFill>
          <a:blip r:embed="rId23"/>
          <a:stretch>
            <a:fillRect/>
          </a:stretch>
        </p:blipFill>
        <p:spPr>
          <a:xfrm>
            <a:off x="3878587" y="6379346"/>
            <a:ext cx="188565" cy="188565"/>
          </a:xfrm>
          <a:prstGeom prst="rect">
            <a:avLst/>
          </a:prstGeom>
        </p:spPr>
      </p:pic>
      <p:grpSp>
        <p:nvGrpSpPr>
          <p:cNvPr id="19" name="グループ化 18">
            <a:extLst>
              <a:ext uri="{FF2B5EF4-FFF2-40B4-BE49-F238E27FC236}">
                <a16:creationId xmlns:a16="http://schemas.microsoft.com/office/drawing/2014/main" id="{608688D7-3270-3FDA-37C9-21BB60723422}"/>
              </a:ext>
            </a:extLst>
          </p:cNvPr>
          <p:cNvGrpSpPr/>
          <p:nvPr/>
        </p:nvGrpSpPr>
        <p:grpSpPr>
          <a:xfrm>
            <a:off x="4030756" y="6243108"/>
            <a:ext cx="369914" cy="324802"/>
            <a:chOff x="4031402" y="6243559"/>
            <a:chExt cx="369973" cy="324854"/>
          </a:xfrm>
        </p:grpSpPr>
        <p:sp>
          <p:nvSpPr>
            <p:cNvPr id="234" name="テキスト ボックス 233">
              <a:extLst>
                <a:ext uri="{FF2B5EF4-FFF2-40B4-BE49-F238E27FC236}">
                  <a16:creationId xmlns:a16="http://schemas.microsoft.com/office/drawing/2014/main" id="{2E9110EA-6CEF-3D64-5D66-CB6EAF2A3932}"/>
                </a:ext>
              </a:extLst>
            </p:cNvPr>
            <p:cNvSpPr txBox="1"/>
            <p:nvPr/>
          </p:nvSpPr>
          <p:spPr>
            <a:xfrm>
              <a:off x="4031402" y="6243559"/>
              <a:ext cx="369973" cy="18466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イベント</a:t>
              </a:r>
            </a:p>
          </p:txBody>
        </p:sp>
        <p:pic>
          <p:nvPicPr>
            <p:cNvPr id="237" name="図 236">
              <a:extLst>
                <a:ext uri="{FF2B5EF4-FFF2-40B4-BE49-F238E27FC236}">
                  <a16:creationId xmlns:a16="http://schemas.microsoft.com/office/drawing/2014/main" id="{E59BC348-80D0-70C1-3FD6-A455C7E318DA}"/>
                </a:ext>
              </a:extLst>
            </p:cNvPr>
            <p:cNvPicPr>
              <a:picLocks noChangeAspect="1"/>
            </p:cNvPicPr>
            <p:nvPr/>
          </p:nvPicPr>
          <p:blipFill>
            <a:blip r:embed="rId24"/>
            <a:stretch>
              <a:fillRect/>
            </a:stretch>
          </p:blipFill>
          <p:spPr>
            <a:xfrm>
              <a:off x="4125729" y="6379818"/>
              <a:ext cx="188595" cy="188595"/>
            </a:xfrm>
            <a:prstGeom prst="rect">
              <a:avLst/>
            </a:prstGeom>
          </p:spPr>
        </p:pic>
      </p:grpSp>
      <p:sp>
        <p:nvSpPr>
          <p:cNvPr id="254" name="object 13">
            <a:extLst>
              <a:ext uri="{FF2B5EF4-FFF2-40B4-BE49-F238E27FC236}">
                <a16:creationId xmlns:a16="http://schemas.microsoft.com/office/drawing/2014/main" id="{17B275FA-39FE-33E9-7BDF-DEC731CA998F}"/>
              </a:ext>
            </a:extLst>
          </p:cNvPr>
          <p:cNvSpPr txBox="1"/>
          <p:nvPr/>
        </p:nvSpPr>
        <p:spPr>
          <a:xfrm>
            <a:off x="999149" y="5369715"/>
            <a:ext cx="2698952" cy="272979"/>
          </a:xfrm>
          <a:prstGeom prst="rect">
            <a:avLst/>
          </a:prstGeom>
        </p:spPr>
        <p:txBody>
          <a:bodyPr vert="horz" wrap="square" lIns="0" tIns="26666" rIns="0" bIns="0" rtlCol="0">
            <a:spAutoFit/>
          </a:bodyPr>
          <a:lstStyle/>
          <a:p>
            <a:pPr marL="71741">
              <a:lnSpc>
                <a:spcPts val="880"/>
              </a:lnSpc>
              <a:spcBef>
                <a:spcPts val="210"/>
              </a:spcBef>
            </a:pPr>
            <a:r>
              <a:rPr sz="1150" b="1" spc="-5" dirty="0">
                <a:solidFill>
                  <a:srgbClr val="F5A21B"/>
                </a:solidFill>
                <a:latin typeface="UD Digi Kyokasho NK-R" panose="02020400000000000000" pitchFamily="18" charset="-128"/>
                <a:ea typeface="UD Digi Kyokasho NK-R" panose="02020400000000000000" pitchFamily="18" charset="-128"/>
              </a:rPr>
              <a:t>石橋商店街</a:t>
            </a:r>
          </a:p>
          <a:p>
            <a:pPr marL="12697">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池田市・阪急石橋阪大前駅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255" name="object 13">
            <a:extLst>
              <a:ext uri="{FF2B5EF4-FFF2-40B4-BE49-F238E27FC236}">
                <a16:creationId xmlns:a16="http://schemas.microsoft.com/office/drawing/2014/main" id="{776C4BA4-F235-29F9-FB65-2B4447C401EE}"/>
              </a:ext>
            </a:extLst>
          </p:cNvPr>
          <p:cNvSpPr txBox="1"/>
          <p:nvPr/>
        </p:nvSpPr>
        <p:spPr>
          <a:xfrm>
            <a:off x="999149" y="5688060"/>
            <a:ext cx="2698952" cy="272979"/>
          </a:xfrm>
          <a:prstGeom prst="rect">
            <a:avLst/>
          </a:prstGeom>
        </p:spPr>
        <p:txBody>
          <a:bodyPr vert="horz" wrap="square" lIns="0" tIns="26666" rIns="0" bIns="0" rtlCol="0">
            <a:spAutoFit/>
          </a:bodyPr>
          <a:lstStyle/>
          <a:p>
            <a:pPr marL="71741">
              <a:lnSpc>
                <a:spcPts val="880"/>
              </a:lnSpc>
              <a:spcBef>
                <a:spcPts val="210"/>
              </a:spcBef>
            </a:pPr>
            <a:r>
              <a:rPr sz="1150" b="1" spc="-5" dirty="0" err="1">
                <a:solidFill>
                  <a:srgbClr val="F5A21B"/>
                </a:solidFill>
                <a:latin typeface="UD Digi Kyokasho NK-R" panose="02020400000000000000" pitchFamily="18" charset="-128"/>
                <a:ea typeface="UD Digi Kyokasho NK-R" panose="02020400000000000000" pitchFamily="18" charset="-128"/>
              </a:rPr>
              <a:t>宮之阪中央商店街</a:t>
            </a:r>
            <a:endParaRPr sz="1150" b="1" spc="-5" dirty="0">
              <a:solidFill>
                <a:srgbClr val="F5A21B"/>
              </a:solidFill>
              <a:latin typeface="UD Digi Kyokasho NK-R" panose="02020400000000000000" pitchFamily="18" charset="-128"/>
              <a:ea typeface="UD Digi Kyokasho NK-R" panose="02020400000000000000" pitchFamily="18" charset="-128"/>
            </a:endParaRPr>
          </a:p>
          <a:p>
            <a:pPr marL="12697">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枚方市・京阪宮之阪駅</a:t>
            </a:r>
            <a:r>
              <a:rPr sz="800" spc="-20" dirty="0">
                <a:solidFill>
                  <a:srgbClr val="231F20"/>
                </a:solidFill>
                <a:latin typeface="UD Digi Kyokasho NK-R" panose="02020400000000000000" pitchFamily="18" charset="-128"/>
                <a:ea typeface="UD Digi Kyokasho NK-R" panose="02020400000000000000" pitchFamily="18" charset="-128"/>
              </a:rPr>
              <a:t>）</a:t>
            </a:r>
            <a:endParaRPr lang="ja-JP" altLang="en-US" sz="800" spc="-20" dirty="0">
              <a:solidFill>
                <a:srgbClr val="231F20"/>
              </a:solidFill>
              <a:latin typeface="UD Digi Kyokasho NK-R" panose="02020400000000000000" pitchFamily="18" charset="-128"/>
              <a:ea typeface="UD Digi Kyokasho NK-R" panose="02020400000000000000" pitchFamily="18" charset="-128"/>
            </a:endParaRPr>
          </a:p>
        </p:txBody>
      </p:sp>
      <p:sp>
        <p:nvSpPr>
          <p:cNvPr id="256" name="object 13">
            <a:extLst>
              <a:ext uri="{FF2B5EF4-FFF2-40B4-BE49-F238E27FC236}">
                <a16:creationId xmlns:a16="http://schemas.microsoft.com/office/drawing/2014/main" id="{3AEB524D-0381-BF3B-CF25-9525B4A52E7E}"/>
              </a:ext>
            </a:extLst>
          </p:cNvPr>
          <p:cNvSpPr txBox="1"/>
          <p:nvPr/>
        </p:nvSpPr>
        <p:spPr>
          <a:xfrm>
            <a:off x="999149" y="6006405"/>
            <a:ext cx="2698952" cy="272979"/>
          </a:xfrm>
          <a:prstGeom prst="rect">
            <a:avLst/>
          </a:prstGeom>
        </p:spPr>
        <p:txBody>
          <a:bodyPr vert="horz" wrap="square" lIns="0" tIns="26666" rIns="0" bIns="0" rtlCol="0">
            <a:spAutoFit/>
          </a:bodyPr>
          <a:lstStyle/>
          <a:p>
            <a:pPr marL="71741">
              <a:lnSpc>
                <a:spcPts val="880"/>
              </a:lnSpc>
              <a:spcBef>
                <a:spcPts val="210"/>
              </a:spcBef>
            </a:pPr>
            <a:r>
              <a:rPr sz="1150" b="1" spc="-5" dirty="0" err="1">
                <a:solidFill>
                  <a:srgbClr val="F5A21B"/>
                </a:solidFill>
                <a:latin typeface="UD Digi Kyokasho NK-R" panose="02020400000000000000" pitchFamily="18" charset="-128"/>
                <a:ea typeface="UD Digi Kyokasho NK-R" panose="02020400000000000000" pitchFamily="18" charset="-128"/>
              </a:rPr>
              <a:t>みのおサンプラザ</a:t>
            </a:r>
            <a:endParaRPr sz="1150" b="1" spc="-5" dirty="0">
              <a:solidFill>
                <a:srgbClr val="F5A21B"/>
              </a:solidFill>
              <a:latin typeface="UD Digi Kyokasho NK-R" panose="02020400000000000000" pitchFamily="18" charset="-128"/>
              <a:ea typeface="UD Digi Kyokasho NK-R" panose="02020400000000000000" pitchFamily="18" charset="-128"/>
            </a:endParaRPr>
          </a:p>
          <a:p>
            <a:pPr marL="12697">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箕面市・阪急箕面駅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257" name="object 13">
            <a:extLst>
              <a:ext uri="{FF2B5EF4-FFF2-40B4-BE49-F238E27FC236}">
                <a16:creationId xmlns:a16="http://schemas.microsoft.com/office/drawing/2014/main" id="{11FCAB8D-DD53-EB60-E821-F410D3800FEB}"/>
              </a:ext>
            </a:extLst>
          </p:cNvPr>
          <p:cNvSpPr txBox="1"/>
          <p:nvPr/>
        </p:nvSpPr>
        <p:spPr>
          <a:xfrm>
            <a:off x="999149" y="6324748"/>
            <a:ext cx="2698952" cy="272979"/>
          </a:xfrm>
          <a:prstGeom prst="rect">
            <a:avLst/>
          </a:prstGeom>
        </p:spPr>
        <p:txBody>
          <a:bodyPr vert="horz" wrap="square" lIns="0" tIns="26666" rIns="0" bIns="0" rtlCol="0">
            <a:spAutoFit/>
          </a:bodyPr>
          <a:lstStyle/>
          <a:p>
            <a:pPr marL="71741">
              <a:lnSpc>
                <a:spcPts val="880"/>
              </a:lnSpc>
              <a:spcBef>
                <a:spcPts val="210"/>
              </a:spcBef>
            </a:pPr>
            <a:r>
              <a:rPr sz="1150" b="1" spc="-5" dirty="0" err="1">
                <a:solidFill>
                  <a:srgbClr val="F5A21B"/>
                </a:solidFill>
                <a:latin typeface="UD Digi Kyokasho NK-R" panose="02020400000000000000" pitchFamily="18" charset="-128"/>
                <a:ea typeface="UD Digi Kyokasho NK-R" panose="02020400000000000000" pitchFamily="18" charset="-128"/>
              </a:rPr>
              <a:t>瓢箪山中央商店街</a:t>
            </a:r>
            <a:endParaRPr sz="1150" b="1" spc="-5" dirty="0">
              <a:solidFill>
                <a:srgbClr val="F5A21B"/>
              </a:solidFill>
              <a:latin typeface="UD Digi Kyokasho NK-R" panose="02020400000000000000" pitchFamily="18" charset="-128"/>
              <a:ea typeface="UD Digi Kyokasho NK-R" panose="02020400000000000000" pitchFamily="18" charset="-128"/>
            </a:endParaRPr>
          </a:p>
          <a:p>
            <a:pPr marL="12697">
              <a:lnSpc>
                <a:spcPts val="8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東大阪市・近鉄瓢箪山駅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24" name="十字形 23">
            <a:extLst>
              <a:ext uri="{FF2B5EF4-FFF2-40B4-BE49-F238E27FC236}">
                <a16:creationId xmlns:a16="http://schemas.microsoft.com/office/drawing/2014/main" id="{381E7274-3F18-6288-1916-D3503BD98B6C}"/>
              </a:ext>
            </a:extLst>
          </p:cNvPr>
          <p:cNvSpPr/>
          <p:nvPr/>
        </p:nvSpPr>
        <p:spPr>
          <a:xfrm>
            <a:off x="3788472" y="2940243"/>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5" name="二等辺三角形 49">
            <a:extLst>
              <a:ext uri="{FF2B5EF4-FFF2-40B4-BE49-F238E27FC236}">
                <a16:creationId xmlns:a16="http://schemas.microsoft.com/office/drawing/2014/main" id="{868F751C-0761-3675-67E2-F03981F15729}"/>
              </a:ext>
            </a:extLst>
          </p:cNvPr>
          <p:cNvSpPr/>
          <p:nvPr/>
        </p:nvSpPr>
        <p:spPr>
          <a:xfrm rot="5400000">
            <a:off x="4369954" y="2946143"/>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十字形 26">
            <a:extLst>
              <a:ext uri="{FF2B5EF4-FFF2-40B4-BE49-F238E27FC236}">
                <a16:creationId xmlns:a16="http://schemas.microsoft.com/office/drawing/2014/main" id="{D5BED10E-26DA-AB9C-F6C1-494B9583ED2A}"/>
              </a:ext>
            </a:extLst>
          </p:cNvPr>
          <p:cNvSpPr/>
          <p:nvPr/>
        </p:nvSpPr>
        <p:spPr>
          <a:xfrm>
            <a:off x="3788472" y="3259991"/>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1" name="二等辺三角形 49">
            <a:extLst>
              <a:ext uri="{FF2B5EF4-FFF2-40B4-BE49-F238E27FC236}">
                <a16:creationId xmlns:a16="http://schemas.microsoft.com/office/drawing/2014/main" id="{CBA8C6C5-FAD1-BE5F-3D17-8D8A0CEF311D}"/>
              </a:ext>
            </a:extLst>
          </p:cNvPr>
          <p:cNvSpPr/>
          <p:nvPr/>
        </p:nvSpPr>
        <p:spPr>
          <a:xfrm rot="5400000">
            <a:off x="4369954" y="3265892"/>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十字形 32">
            <a:extLst>
              <a:ext uri="{FF2B5EF4-FFF2-40B4-BE49-F238E27FC236}">
                <a16:creationId xmlns:a16="http://schemas.microsoft.com/office/drawing/2014/main" id="{2C59F63A-6EF4-95DD-F546-C01EFCFEBD8C}"/>
              </a:ext>
            </a:extLst>
          </p:cNvPr>
          <p:cNvSpPr/>
          <p:nvPr/>
        </p:nvSpPr>
        <p:spPr>
          <a:xfrm>
            <a:off x="3788472" y="3579740"/>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47" name="二等辺三角形 49">
            <a:extLst>
              <a:ext uri="{FF2B5EF4-FFF2-40B4-BE49-F238E27FC236}">
                <a16:creationId xmlns:a16="http://schemas.microsoft.com/office/drawing/2014/main" id="{7EB47A80-56F3-9C9E-6C12-404BE8ED3D44}"/>
              </a:ext>
            </a:extLst>
          </p:cNvPr>
          <p:cNvSpPr/>
          <p:nvPr/>
        </p:nvSpPr>
        <p:spPr>
          <a:xfrm rot="5400000">
            <a:off x="4369954" y="3585641"/>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十字形 52">
            <a:extLst>
              <a:ext uri="{FF2B5EF4-FFF2-40B4-BE49-F238E27FC236}">
                <a16:creationId xmlns:a16="http://schemas.microsoft.com/office/drawing/2014/main" id="{722CB1BB-B841-5337-5049-6431BB63F9CF}"/>
              </a:ext>
            </a:extLst>
          </p:cNvPr>
          <p:cNvSpPr/>
          <p:nvPr/>
        </p:nvSpPr>
        <p:spPr>
          <a:xfrm>
            <a:off x="3788472" y="3899489"/>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54" name="二等辺三角形 49">
            <a:extLst>
              <a:ext uri="{FF2B5EF4-FFF2-40B4-BE49-F238E27FC236}">
                <a16:creationId xmlns:a16="http://schemas.microsoft.com/office/drawing/2014/main" id="{D41A682B-6D50-ABC9-9D33-84B2DDABF4E5}"/>
              </a:ext>
            </a:extLst>
          </p:cNvPr>
          <p:cNvSpPr/>
          <p:nvPr/>
        </p:nvSpPr>
        <p:spPr>
          <a:xfrm rot="5400000">
            <a:off x="4369954" y="3905389"/>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十字形 55">
            <a:extLst>
              <a:ext uri="{FF2B5EF4-FFF2-40B4-BE49-F238E27FC236}">
                <a16:creationId xmlns:a16="http://schemas.microsoft.com/office/drawing/2014/main" id="{FF5A0967-69F5-B05E-E4E1-7E1D83034BF3}"/>
              </a:ext>
            </a:extLst>
          </p:cNvPr>
          <p:cNvSpPr/>
          <p:nvPr/>
        </p:nvSpPr>
        <p:spPr>
          <a:xfrm>
            <a:off x="3788472" y="4219238"/>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58" name="二等辺三角形 49">
            <a:extLst>
              <a:ext uri="{FF2B5EF4-FFF2-40B4-BE49-F238E27FC236}">
                <a16:creationId xmlns:a16="http://schemas.microsoft.com/office/drawing/2014/main" id="{82EB0C13-0BC2-DE97-3496-E65434E8C5F5}"/>
              </a:ext>
            </a:extLst>
          </p:cNvPr>
          <p:cNvSpPr/>
          <p:nvPr/>
        </p:nvSpPr>
        <p:spPr>
          <a:xfrm rot="5400000">
            <a:off x="4369954" y="4225138"/>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十字形 59">
            <a:extLst>
              <a:ext uri="{FF2B5EF4-FFF2-40B4-BE49-F238E27FC236}">
                <a16:creationId xmlns:a16="http://schemas.microsoft.com/office/drawing/2014/main" id="{6DB677F7-492D-C1CB-CD93-2530B88BD1A4}"/>
              </a:ext>
            </a:extLst>
          </p:cNvPr>
          <p:cNvSpPr/>
          <p:nvPr/>
        </p:nvSpPr>
        <p:spPr>
          <a:xfrm>
            <a:off x="3788472" y="4538986"/>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1" name="二等辺三角形 49">
            <a:extLst>
              <a:ext uri="{FF2B5EF4-FFF2-40B4-BE49-F238E27FC236}">
                <a16:creationId xmlns:a16="http://schemas.microsoft.com/office/drawing/2014/main" id="{8EDD14C1-BE08-C717-9CA8-954F365F4A46}"/>
              </a:ext>
            </a:extLst>
          </p:cNvPr>
          <p:cNvSpPr/>
          <p:nvPr/>
        </p:nvSpPr>
        <p:spPr>
          <a:xfrm rot="5400000">
            <a:off x="4369954" y="4544887"/>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十字形 68">
            <a:extLst>
              <a:ext uri="{FF2B5EF4-FFF2-40B4-BE49-F238E27FC236}">
                <a16:creationId xmlns:a16="http://schemas.microsoft.com/office/drawing/2014/main" id="{AEDA3675-1209-5AC8-5874-F77A5CA81829}"/>
              </a:ext>
            </a:extLst>
          </p:cNvPr>
          <p:cNvSpPr/>
          <p:nvPr/>
        </p:nvSpPr>
        <p:spPr>
          <a:xfrm>
            <a:off x="3788472" y="4858735"/>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73" name="二等辺三角形 49">
            <a:extLst>
              <a:ext uri="{FF2B5EF4-FFF2-40B4-BE49-F238E27FC236}">
                <a16:creationId xmlns:a16="http://schemas.microsoft.com/office/drawing/2014/main" id="{41CECA05-5929-714B-1B64-6FA2DEC73FCB}"/>
              </a:ext>
            </a:extLst>
          </p:cNvPr>
          <p:cNvSpPr/>
          <p:nvPr/>
        </p:nvSpPr>
        <p:spPr>
          <a:xfrm rot="5400000">
            <a:off x="4369954" y="4864636"/>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十字形 74">
            <a:extLst>
              <a:ext uri="{FF2B5EF4-FFF2-40B4-BE49-F238E27FC236}">
                <a16:creationId xmlns:a16="http://schemas.microsoft.com/office/drawing/2014/main" id="{C80785A5-B166-A3A0-93B6-5D824C36F2E1}"/>
              </a:ext>
            </a:extLst>
          </p:cNvPr>
          <p:cNvSpPr/>
          <p:nvPr/>
        </p:nvSpPr>
        <p:spPr>
          <a:xfrm>
            <a:off x="3788472" y="5178484"/>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82" name="二等辺三角形 49">
            <a:extLst>
              <a:ext uri="{FF2B5EF4-FFF2-40B4-BE49-F238E27FC236}">
                <a16:creationId xmlns:a16="http://schemas.microsoft.com/office/drawing/2014/main" id="{88598462-F1DC-916C-876F-AEDDC5A0C4EE}"/>
              </a:ext>
            </a:extLst>
          </p:cNvPr>
          <p:cNvSpPr/>
          <p:nvPr/>
        </p:nvSpPr>
        <p:spPr>
          <a:xfrm rot="5400000">
            <a:off x="4369954" y="5184384"/>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十字形 83">
            <a:extLst>
              <a:ext uri="{FF2B5EF4-FFF2-40B4-BE49-F238E27FC236}">
                <a16:creationId xmlns:a16="http://schemas.microsoft.com/office/drawing/2014/main" id="{594ADBAE-E0AC-A4EA-5631-452114CB82E9}"/>
              </a:ext>
            </a:extLst>
          </p:cNvPr>
          <p:cNvSpPr/>
          <p:nvPr/>
        </p:nvSpPr>
        <p:spPr>
          <a:xfrm>
            <a:off x="3788472" y="5498233"/>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91" name="二等辺三角形 49">
            <a:extLst>
              <a:ext uri="{FF2B5EF4-FFF2-40B4-BE49-F238E27FC236}">
                <a16:creationId xmlns:a16="http://schemas.microsoft.com/office/drawing/2014/main" id="{60D67021-B521-137F-8154-D3764F84AAF3}"/>
              </a:ext>
            </a:extLst>
          </p:cNvPr>
          <p:cNvSpPr/>
          <p:nvPr/>
        </p:nvSpPr>
        <p:spPr>
          <a:xfrm rot="5400000">
            <a:off x="4369954" y="5504133"/>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十字形 92">
            <a:extLst>
              <a:ext uri="{FF2B5EF4-FFF2-40B4-BE49-F238E27FC236}">
                <a16:creationId xmlns:a16="http://schemas.microsoft.com/office/drawing/2014/main" id="{B7666157-5172-4E8F-2DA5-90D9E06DFF8D}"/>
              </a:ext>
            </a:extLst>
          </p:cNvPr>
          <p:cNvSpPr/>
          <p:nvPr/>
        </p:nvSpPr>
        <p:spPr>
          <a:xfrm>
            <a:off x="3788472" y="5817981"/>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00" name="二等辺三角形 49">
            <a:extLst>
              <a:ext uri="{FF2B5EF4-FFF2-40B4-BE49-F238E27FC236}">
                <a16:creationId xmlns:a16="http://schemas.microsoft.com/office/drawing/2014/main" id="{14E3694A-678E-A88B-54C8-8A71EFE9241B}"/>
              </a:ext>
            </a:extLst>
          </p:cNvPr>
          <p:cNvSpPr/>
          <p:nvPr/>
        </p:nvSpPr>
        <p:spPr>
          <a:xfrm rot="5400000">
            <a:off x="4369954" y="5823882"/>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十字形 101">
            <a:extLst>
              <a:ext uri="{FF2B5EF4-FFF2-40B4-BE49-F238E27FC236}">
                <a16:creationId xmlns:a16="http://schemas.microsoft.com/office/drawing/2014/main" id="{6FCA3BA0-C5BE-A6F8-BB3F-20803919CBEF}"/>
              </a:ext>
            </a:extLst>
          </p:cNvPr>
          <p:cNvSpPr/>
          <p:nvPr/>
        </p:nvSpPr>
        <p:spPr>
          <a:xfrm>
            <a:off x="3788472" y="6137730"/>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09" name="二等辺三角形 49">
            <a:extLst>
              <a:ext uri="{FF2B5EF4-FFF2-40B4-BE49-F238E27FC236}">
                <a16:creationId xmlns:a16="http://schemas.microsoft.com/office/drawing/2014/main" id="{681B8F0E-3D67-711A-3812-55F00B75B9C8}"/>
              </a:ext>
            </a:extLst>
          </p:cNvPr>
          <p:cNvSpPr/>
          <p:nvPr/>
        </p:nvSpPr>
        <p:spPr>
          <a:xfrm rot="5400000">
            <a:off x="4369954" y="6143631"/>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十字形 110">
            <a:extLst>
              <a:ext uri="{FF2B5EF4-FFF2-40B4-BE49-F238E27FC236}">
                <a16:creationId xmlns:a16="http://schemas.microsoft.com/office/drawing/2014/main" id="{A108824B-710A-6C3E-CFA4-84AE8F93E8C9}"/>
              </a:ext>
            </a:extLst>
          </p:cNvPr>
          <p:cNvSpPr/>
          <p:nvPr/>
        </p:nvSpPr>
        <p:spPr>
          <a:xfrm>
            <a:off x="3788472" y="6457473"/>
            <a:ext cx="45712" cy="45712"/>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118" name="二等辺三角形 49">
            <a:extLst>
              <a:ext uri="{FF2B5EF4-FFF2-40B4-BE49-F238E27FC236}">
                <a16:creationId xmlns:a16="http://schemas.microsoft.com/office/drawing/2014/main" id="{70BA74E0-007F-71E9-90F9-24787059A20A}"/>
              </a:ext>
            </a:extLst>
          </p:cNvPr>
          <p:cNvSpPr/>
          <p:nvPr/>
        </p:nvSpPr>
        <p:spPr>
          <a:xfrm rot="5400000">
            <a:off x="4369954" y="6463373"/>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テキスト ボックス 118">
            <a:extLst>
              <a:ext uri="{FF2B5EF4-FFF2-40B4-BE49-F238E27FC236}">
                <a16:creationId xmlns:a16="http://schemas.microsoft.com/office/drawing/2014/main" id="{FE09057A-279B-AC3D-7322-9AE282594630}"/>
              </a:ext>
            </a:extLst>
          </p:cNvPr>
          <p:cNvSpPr txBox="1"/>
          <p:nvPr/>
        </p:nvSpPr>
        <p:spPr>
          <a:xfrm>
            <a:off x="3473769" y="5288932"/>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120" name="テキスト ボックス 119">
            <a:extLst>
              <a:ext uri="{FF2B5EF4-FFF2-40B4-BE49-F238E27FC236}">
                <a16:creationId xmlns:a16="http://schemas.microsoft.com/office/drawing/2014/main" id="{2A9450DD-3B56-BE2A-77CD-69D76A2C41BD}"/>
              </a:ext>
            </a:extLst>
          </p:cNvPr>
          <p:cNvSpPr txBox="1"/>
          <p:nvPr/>
        </p:nvSpPr>
        <p:spPr>
          <a:xfrm>
            <a:off x="3473769" y="5600544"/>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127" name="テキスト ボックス 126">
            <a:extLst>
              <a:ext uri="{FF2B5EF4-FFF2-40B4-BE49-F238E27FC236}">
                <a16:creationId xmlns:a16="http://schemas.microsoft.com/office/drawing/2014/main" id="{42A02E50-6BE5-6B78-956F-F9335F97E643}"/>
              </a:ext>
            </a:extLst>
          </p:cNvPr>
          <p:cNvSpPr txBox="1"/>
          <p:nvPr/>
        </p:nvSpPr>
        <p:spPr>
          <a:xfrm>
            <a:off x="3473769" y="5923797"/>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128" name="テキスト ボックス 127">
            <a:extLst>
              <a:ext uri="{FF2B5EF4-FFF2-40B4-BE49-F238E27FC236}">
                <a16:creationId xmlns:a16="http://schemas.microsoft.com/office/drawing/2014/main" id="{E2515128-9CE9-C0C7-5F3C-275510B542F9}"/>
              </a:ext>
            </a:extLst>
          </p:cNvPr>
          <p:cNvSpPr txBox="1"/>
          <p:nvPr/>
        </p:nvSpPr>
        <p:spPr>
          <a:xfrm>
            <a:off x="3473769" y="6243786"/>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20" name="円/楕円 19">
            <a:extLst>
              <a:ext uri="{FF2B5EF4-FFF2-40B4-BE49-F238E27FC236}">
                <a16:creationId xmlns:a16="http://schemas.microsoft.com/office/drawing/2014/main" id="{F74428C6-4114-866C-DB13-06719D0BD27F}"/>
              </a:ext>
            </a:extLst>
          </p:cNvPr>
          <p:cNvSpPr>
            <a:spLocks noChangeAspect="1"/>
          </p:cNvSpPr>
          <p:nvPr/>
        </p:nvSpPr>
        <p:spPr>
          <a:xfrm>
            <a:off x="686384" y="1866952"/>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6386" bIns="17997" rtlCol="0" anchor="ctr"/>
          <a:lstStyle/>
          <a:p>
            <a:pPr algn="ctr"/>
            <a:r>
              <a:rPr kumimoji="1" lang="ja-JP" altLang="en-US" sz="1300" b="1" dirty="0">
                <a:latin typeface="UD Digi Kyokasho NK-R" panose="02020400000000000000" pitchFamily="18" charset="-128"/>
                <a:ea typeface="UD Digi Kyokasho NK-R" panose="02020400000000000000" pitchFamily="18" charset="-128"/>
              </a:rPr>
              <a:t>１</a:t>
            </a:r>
          </a:p>
        </p:txBody>
      </p:sp>
      <p:sp>
        <p:nvSpPr>
          <p:cNvPr id="133" name="円/楕円 132">
            <a:extLst>
              <a:ext uri="{FF2B5EF4-FFF2-40B4-BE49-F238E27FC236}">
                <a16:creationId xmlns:a16="http://schemas.microsoft.com/office/drawing/2014/main" id="{8C7ACB64-291E-7CFC-F62A-74C9C681041A}"/>
              </a:ext>
            </a:extLst>
          </p:cNvPr>
          <p:cNvSpPr>
            <a:spLocks noChangeAspect="1"/>
          </p:cNvSpPr>
          <p:nvPr/>
        </p:nvSpPr>
        <p:spPr>
          <a:xfrm>
            <a:off x="686384" y="2185383"/>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2</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134" name="円/楕円 133">
            <a:extLst>
              <a:ext uri="{FF2B5EF4-FFF2-40B4-BE49-F238E27FC236}">
                <a16:creationId xmlns:a16="http://schemas.microsoft.com/office/drawing/2014/main" id="{C2182DBE-1EAC-89B2-ABDF-049B75905A69}"/>
              </a:ext>
            </a:extLst>
          </p:cNvPr>
          <p:cNvSpPr>
            <a:spLocks noChangeAspect="1"/>
          </p:cNvSpPr>
          <p:nvPr/>
        </p:nvSpPr>
        <p:spPr>
          <a:xfrm>
            <a:off x="685425" y="2503815"/>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63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3</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135" name="円/楕円 134">
            <a:extLst>
              <a:ext uri="{FF2B5EF4-FFF2-40B4-BE49-F238E27FC236}">
                <a16:creationId xmlns:a16="http://schemas.microsoft.com/office/drawing/2014/main" id="{81553704-9C34-0305-56D4-0BC76A0CC21A}"/>
              </a:ext>
            </a:extLst>
          </p:cNvPr>
          <p:cNvSpPr>
            <a:spLocks noChangeAspect="1"/>
          </p:cNvSpPr>
          <p:nvPr/>
        </p:nvSpPr>
        <p:spPr>
          <a:xfrm>
            <a:off x="686384" y="2822247"/>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4</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136" name="円/楕円 135">
            <a:extLst>
              <a:ext uri="{FF2B5EF4-FFF2-40B4-BE49-F238E27FC236}">
                <a16:creationId xmlns:a16="http://schemas.microsoft.com/office/drawing/2014/main" id="{1C4CB9DE-96F2-7F56-B440-6C10A67E4070}"/>
              </a:ext>
            </a:extLst>
          </p:cNvPr>
          <p:cNvSpPr>
            <a:spLocks noChangeAspect="1"/>
          </p:cNvSpPr>
          <p:nvPr/>
        </p:nvSpPr>
        <p:spPr>
          <a:xfrm>
            <a:off x="686384" y="3140679"/>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5</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137" name="円/楕円 136">
            <a:extLst>
              <a:ext uri="{FF2B5EF4-FFF2-40B4-BE49-F238E27FC236}">
                <a16:creationId xmlns:a16="http://schemas.microsoft.com/office/drawing/2014/main" id="{A643F770-0E0F-56F6-6B41-48E24CE6F7D9}"/>
              </a:ext>
            </a:extLst>
          </p:cNvPr>
          <p:cNvSpPr>
            <a:spLocks noChangeAspect="1"/>
          </p:cNvSpPr>
          <p:nvPr/>
        </p:nvSpPr>
        <p:spPr>
          <a:xfrm>
            <a:off x="685425" y="3459111"/>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6</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138" name="円/楕円 137">
            <a:extLst>
              <a:ext uri="{FF2B5EF4-FFF2-40B4-BE49-F238E27FC236}">
                <a16:creationId xmlns:a16="http://schemas.microsoft.com/office/drawing/2014/main" id="{68678C4C-8A28-0B2E-E346-C0B187987879}"/>
              </a:ext>
            </a:extLst>
          </p:cNvPr>
          <p:cNvSpPr>
            <a:spLocks noChangeAspect="1"/>
          </p:cNvSpPr>
          <p:nvPr/>
        </p:nvSpPr>
        <p:spPr>
          <a:xfrm>
            <a:off x="685425" y="3777543"/>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7</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139" name="円/楕円 138">
            <a:extLst>
              <a:ext uri="{FF2B5EF4-FFF2-40B4-BE49-F238E27FC236}">
                <a16:creationId xmlns:a16="http://schemas.microsoft.com/office/drawing/2014/main" id="{C4F4384C-CE09-58D7-29A7-4445FAEFD917}"/>
              </a:ext>
            </a:extLst>
          </p:cNvPr>
          <p:cNvSpPr>
            <a:spLocks noChangeAspect="1"/>
          </p:cNvSpPr>
          <p:nvPr/>
        </p:nvSpPr>
        <p:spPr>
          <a:xfrm>
            <a:off x="685425" y="4095975"/>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8</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140" name="円/楕円 139">
            <a:extLst>
              <a:ext uri="{FF2B5EF4-FFF2-40B4-BE49-F238E27FC236}">
                <a16:creationId xmlns:a16="http://schemas.microsoft.com/office/drawing/2014/main" id="{FDB9BCBD-5A93-A018-B20F-3582705A3FC5}"/>
              </a:ext>
            </a:extLst>
          </p:cNvPr>
          <p:cNvSpPr>
            <a:spLocks noChangeAspect="1"/>
          </p:cNvSpPr>
          <p:nvPr/>
        </p:nvSpPr>
        <p:spPr>
          <a:xfrm>
            <a:off x="684406" y="4414407"/>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9</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158" name="円/楕円 157">
            <a:extLst>
              <a:ext uri="{FF2B5EF4-FFF2-40B4-BE49-F238E27FC236}">
                <a16:creationId xmlns:a16="http://schemas.microsoft.com/office/drawing/2014/main" id="{72E19913-BF68-2DBA-C230-078B9167DB1C}"/>
              </a:ext>
            </a:extLst>
          </p:cNvPr>
          <p:cNvSpPr>
            <a:spLocks noChangeAspect="1"/>
          </p:cNvSpPr>
          <p:nvPr/>
        </p:nvSpPr>
        <p:spPr>
          <a:xfrm>
            <a:off x="684406" y="4732839"/>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10</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59" name="円/楕円 158">
            <a:extLst>
              <a:ext uri="{FF2B5EF4-FFF2-40B4-BE49-F238E27FC236}">
                <a16:creationId xmlns:a16="http://schemas.microsoft.com/office/drawing/2014/main" id="{57C4F12D-2ED5-FD49-B0A4-ADDD001E31BB}"/>
              </a:ext>
            </a:extLst>
          </p:cNvPr>
          <p:cNvSpPr>
            <a:spLocks noChangeAspect="1"/>
          </p:cNvSpPr>
          <p:nvPr/>
        </p:nvSpPr>
        <p:spPr>
          <a:xfrm>
            <a:off x="684406" y="5051271"/>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2395"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11</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66" name="円/楕円 165">
            <a:extLst>
              <a:ext uri="{FF2B5EF4-FFF2-40B4-BE49-F238E27FC236}">
                <a16:creationId xmlns:a16="http://schemas.microsoft.com/office/drawing/2014/main" id="{9061BCD8-7107-866D-6944-5B497A6D4085}"/>
              </a:ext>
            </a:extLst>
          </p:cNvPr>
          <p:cNvSpPr>
            <a:spLocks noChangeAspect="1"/>
          </p:cNvSpPr>
          <p:nvPr/>
        </p:nvSpPr>
        <p:spPr>
          <a:xfrm>
            <a:off x="684406" y="5369703"/>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12</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67" name="円/楕円 166">
            <a:extLst>
              <a:ext uri="{FF2B5EF4-FFF2-40B4-BE49-F238E27FC236}">
                <a16:creationId xmlns:a16="http://schemas.microsoft.com/office/drawing/2014/main" id="{2A4DE7B7-ECAF-4470-8769-544A0EE882A8}"/>
              </a:ext>
            </a:extLst>
          </p:cNvPr>
          <p:cNvSpPr>
            <a:spLocks noChangeAspect="1"/>
          </p:cNvSpPr>
          <p:nvPr/>
        </p:nvSpPr>
        <p:spPr>
          <a:xfrm>
            <a:off x="684406" y="5688135"/>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13</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68" name="円/楕円 167">
            <a:extLst>
              <a:ext uri="{FF2B5EF4-FFF2-40B4-BE49-F238E27FC236}">
                <a16:creationId xmlns:a16="http://schemas.microsoft.com/office/drawing/2014/main" id="{6B00CCE7-CFCA-42EB-C9BB-200E090A7CC8}"/>
              </a:ext>
            </a:extLst>
          </p:cNvPr>
          <p:cNvSpPr>
            <a:spLocks noChangeAspect="1"/>
          </p:cNvSpPr>
          <p:nvPr/>
        </p:nvSpPr>
        <p:spPr>
          <a:xfrm>
            <a:off x="684406" y="6006567"/>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14</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75" name="円/楕円 174">
            <a:extLst>
              <a:ext uri="{FF2B5EF4-FFF2-40B4-BE49-F238E27FC236}">
                <a16:creationId xmlns:a16="http://schemas.microsoft.com/office/drawing/2014/main" id="{7A65BC34-ACB4-2130-968C-056987979CC1}"/>
              </a:ext>
            </a:extLst>
          </p:cNvPr>
          <p:cNvSpPr>
            <a:spLocks noChangeAspect="1"/>
          </p:cNvSpPr>
          <p:nvPr/>
        </p:nvSpPr>
        <p:spPr>
          <a:xfrm>
            <a:off x="684406" y="6325000"/>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15</a:t>
            </a:r>
            <a:endParaRPr kumimoji="1" lang="ja-JP" altLang="en-US" sz="1300" b="1" spc="-300" dirty="0">
              <a:latin typeface="UD Digi Kyokasho NK-R" panose="02020400000000000000" pitchFamily="18" charset="-128"/>
              <a:ea typeface="UD Digi Kyokasho NK-R" panose="02020400000000000000" pitchFamily="18" charset="-128"/>
            </a:endParaRPr>
          </a:p>
        </p:txBody>
      </p:sp>
      <p:sp>
        <p:nvSpPr>
          <p:cNvPr id="188" name="円/楕円 187">
            <a:extLst>
              <a:ext uri="{FF2B5EF4-FFF2-40B4-BE49-F238E27FC236}">
                <a16:creationId xmlns:a16="http://schemas.microsoft.com/office/drawing/2014/main" id="{BF359CCD-491E-5DB8-3C07-D219D0C89F80}"/>
              </a:ext>
            </a:extLst>
          </p:cNvPr>
          <p:cNvSpPr>
            <a:spLocks noChangeAspect="1"/>
          </p:cNvSpPr>
          <p:nvPr/>
        </p:nvSpPr>
        <p:spPr>
          <a:xfrm>
            <a:off x="5798481" y="4329706"/>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46793" rIns="71988"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12</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90" name="円/楕円 189">
            <a:extLst>
              <a:ext uri="{FF2B5EF4-FFF2-40B4-BE49-F238E27FC236}">
                <a16:creationId xmlns:a16="http://schemas.microsoft.com/office/drawing/2014/main" id="{5BE4D8F8-C382-3A99-BFDA-91221D0A9BE1}"/>
              </a:ext>
            </a:extLst>
          </p:cNvPr>
          <p:cNvSpPr>
            <a:spLocks noChangeAspect="1"/>
          </p:cNvSpPr>
          <p:nvPr/>
        </p:nvSpPr>
        <p:spPr>
          <a:xfrm>
            <a:off x="6340356" y="3967376"/>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14</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84" name="円/楕円 183">
            <a:extLst>
              <a:ext uri="{FF2B5EF4-FFF2-40B4-BE49-F238E27FC236}">
                <a16:creationId xmlns:a16="http://schemas.microsoft.com/office/drawing/2014/main" id="{3630A6BD-15EC-3381-BDD5-22BA34379D99}"/>
              </a:ext>
            </a:extLst>
          </p:cNvPr>
          <p:cNvSpPr>
            <a:spLocks noChangeAspect="1"/>
          </p:cNvSpPr>
          <p:nvPr/>
        </p:nvSpPr>
        <p:spPr>
          <a:xfrm>
            <a:off x="5963932" y="4328278"/>
            <a:ext cx="208767" cy="208767"/>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33</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177" name="円/楕円 176">
            <a:extLst>
              <a:ext uri="{FF2B5EF4-FFF2-40B4-BE49-F238E27FC236}">
                <a16:creationId xmlns:a16="http://schemas.microsoft.com/office/drawing/2014/main" id="{CEC9CD38-B595-8D4E-C960-1988FD46F8AF}"/>
              </a:ext>
            </a:extLst>
          </p:cNvPr>
          <p:cNvSpPr>
            <a:spLocks noChangeAspect="1"/>
          </p:cNvSpPr>
          <p:nvPr/>
        </p:nvSpPr>
        <p:spPr>
          <a:xfrm>
            <a:off x="6425398" y="4593273"/>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4790"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21</a:t>
            </a:r>
            <a:endParaRPr kumimoji="1" lang="ja-JP" altLang="en-US" sz="1300" b="1" spc="-150">
              <a:latin typeface="UD Digi Kyokasho NK-R" panose="02020400000000000000" pitchFamily="18" charset="-128"/>
              <a:ea typeface="UD Digi Kyokasho NK-R" panose="02020400000000000000" pitchFamily="18" charset="-128"/>
            </a:endParaRPr>
          </a:p>
        </p:txBody>
      </p:sp>
      <p:sp>
        <p:nvSpPr>
          <p:cNvPr id="176" name="円/楕円 175">
            <a:extLst>
              <a:ext uri="{FF2B5EF4-FFF2-40B4-BE49-F238E27FC236}">
                <a16:creationId xmlns:a16="http://schemas.microsoft.com/office/drawing/2014/main" id="{FCFA6252-86CF-BE9F-048B-20CE1771137A}"/>
              </a:ext>
            </a:extLst>
          </p:cNvPr>
          <p:cNvSpPr>
            <a:spLocks noChangeAspect="1"/>
          </p:cNvSpPr>
          <p:nvPr/>
        </p:nvSpPr>
        <p:spPr>
          <a:xfrm>
            <a:off x="7664015" y="5704758"/>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16</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80" name="円/楕円 179">
            <a:extLst>
              <a:ext uri="{FF2B5EF4-FFF2-40B4-BE49-F238E27FC236}">
                <a16:creationId xmlns:a16="http://schemas.microsoft.com/office/drawing/2014/main" id="{C2A386EF-E5A8-8F1C-43F2-44171551707A}"/>
              </a:ext>
            </a:extLst>
          </p:cNvPr>
          <p:cNvSpPr>
            <a:spLocks noChangeAspect="1"/>
          </p:cNvSpPr>
          <p:nvPr/>
        </p:nvSpPr>
        <p:spPr>
          <a:xfrm>
            <a:off x="8000511" y="5376902"/>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23</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183" name="円/楕円 182">
            <a:extLst>
              <a:ext uri="{FF2B5EF4-FFF2-40B4-BE49-F238E27FC236}">
                <a16:creationId xmlns:a16="http://schemas.microsoft.com/office/drawing/2014/main" id="{5A45DEF6-2A7B-888C-1277-306366DF4034}"/>
              </a:ext>
            </a:extLst>
          </p:cNvPr>
          <p:cNvSpPr>
            <a:spLocks noChangeAspect="1"/>
          </p:cNvSpPr>
          <p:nvPr/>
        </p:nvSpPr>
        <p:spPr>
          <a:xfrm>
            <a:off x="7559632" y="5084219"/>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24</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185" name="円/楕円 184">
            <a:extLst>
              <a:ext uri="{FF2B5EF4-FFF2-40B4-BE49-F238E27FC236}">
                <a16:creationId xmlns:a16="http://schemas.microsoft.com/office/drawing/2014/main" id="{63F73D02-2BA0-2471-2AE3-03391AF5F0E2}"/>
              </a:ext>
            </a:extLst>
          </p:cNvPr>
          <p:cNvSpPr>
            <a:spLocks noChangeAspect="1"/>
          </p:cNvSpPr>
          <p:nvPr/>
        </p:nvSpPr>
        <p:spPr>
          <a:xfrm>
            <a:off x="7238633" y="6045443"/>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6386" bIns="17997" rtlCol="0" anchor="ctr"/>
          <a:lstStyle/>
          <a:p>
            <a:pPr algn="ctr"/>
            <a:r>
              <a:rPr kumimoji="1" lang="ja-JP" altLang="en-US" sz="1300" b="1">
                <a:latin typeface="UD Digi Kyokasho NK-R" panose="02020400000000000000" pitchFamily="18" charset="-128"/>
                <a:ea typeface="UD Digi Kyokasho NK-R" panose="02020400000000000000" pitchFamily="18" charset="-128"/>
              </a:rPr>
              <a:t>１</a:t>
            </a:r>
          </a:p>
        </p:txBody>
      </p:sp>
      <p:sp>
        <p:nvSpPr>
          <p:cNvPr id="186" name="円/楕円 185">
            <a:extLst>
              <a:ext uri="{FF2B5EF4-FFF2-40B4-BE49-F238E27FC236}">
                <a16:creationId xmlns:a16="http://schemas.microsoft.com/office/drawing/2014/main" id="{2D8843AA-01DD-50AA-436A-0F58F351F70F}"/>
              </a:ext>
            </a:extLst>
          </p:cNvPr>
          <p:cNvSpPr>
            <a:spLocks noChangeAspect="1"/>
          </p:cNvSpPr>
          <p:nvPr/>
        </p:nvSpPr>
        <p:spPr>
          <a:xfrm>
            <a:off x="7550203" y="6275045"/>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4</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187" name="円/楕円 186">
            <a:extLst>
              <a:ext uri="{FF2B5EF4-FFF2-40B4-BE49-F238E27FC236}">
                <a16:creationId xmlns:a16="http://schemas.microsoft.com/office/drawing/2014/main" id="{2C2A9F26-B7DE-ECE5-A050-EAC4971B1048}"/>
              </a:ext>
            </a:extLst>
          </p:cNvPr>
          <p:cNvSpPr>
            <a:spLocks noChangeAspect="1"/>
          </p:cNvSpPr>
          <p:nvPr/>
        </p:nvSpPr>
        <p:spPr>
          <a:xfrm>
            <a:off x="6886269" y="5919091"/>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8</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189" name="円/楕円 188">
            <a:extLst>
              <a:ext uri="{FF2B5EF4-FFF2-40B4-BE49-F238E27FC236}">
                <a16:creationId xmlns:a16="http://schemas.microsoft.com/office/drawing/2014/main" id="{4B5669AA-6268-F3DA-C5AC-438BD4046616}"/>
              </a:ext>
            </a:extLst>
          </p:cNvPr>
          <p:cNvSpPr>
            <a:spLocks noChangeAspect="1"/>
          </p:cNvSpPr>
          <p:nvPr/>
        </p:nvSpPr>
        <p:spPr>
          <a:xfrm>
            <a:off x="9099951" y="4653957"/>
            <a:ext cx="208767" cy="219468"/>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13</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2</a:t>
            </a:fld>
            <a:endParaRPr kumimoji="1" lang="ja-JP" altLang="en-US"/>
          </a:p>
        </p:txBody>
      </p:sp>
      <p:sp>
        <p:nvSpPr>
          <p:cNvPr id="191" name="角丸四角形 190">
            <a:extLst>
              <a:ext uri="{FF2B5EF4-FFF2-40B4-BE49-F238E27FC236}">
                <a16:creationId xmlns:a16="http://schemas.microsoft.com/office/drawing/2014/main" id="{3EEC0437-E2AE-404B-85E1-6253A99D5887}"/>
              </a:ext>
            </a:extLst>
          </p:cNvPr>
          <p:cNvSpPr/>
          <p:nvPr/>
        </p:nvSpPr>
        <p:spPr>
          <a:xfrm>
            <a:off x="7045885" y="1834900"/>
            <a:ext cx="2157680" cy="1151055"/>
          </a:xfrm>
          <a:prstGeom prst="roundRect">
            <a:avLst>
              <a:gd name="adj" fmla="val 6495"/>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a:extLst>
              <a:ext uri="{FF2B5EF4-FFF2-40B4-BE49-F238E27FC236}">
                <a16:creationId xmlns:a16="http://schemas.microsoft.com/office/drawing/2014/main" id="{B7308559-0A34-B741-B2EF-CCD79E10F7D6}"/>
              </a:ext>
            </a:extLst>
          </p:cNvPr>
          <p:cNvSpPr/>
          <p:nvPr/>
        </p:nvSpPr>
        <p:spPr>
          <a:xfrm>
            <a:off x="7062268" y="1845318"/>
            <a:ext cx="2070934" cy="1118255"/>
          </a:xfrm>
          <a:prstGeom prst="rect">
            <a:avLst/>
          </a:prstGeom>
        </p:spPr>
        <p:txBody>
          <a:bodyPr wrap="square">
            <a:spAutoFit/>
          </a:bodyPr>
          <a:lstStyle/>
          <a:p>
            <a:pPr>
              <a:lnSpc>
                <a:spcPts val="1640"/>
              </a:lnSpc>
            </a:pPr>
            <a:r>
              <a:rPr lang="ja-JP" altLang="en-US" sz="1050" dirty="0" smtClean="0">
                <a:latin typeface="UD Digi Kyokasho NK-R" panose="02020400000000000000" pitchFamily="18" charset="-128"/>
                <a:ea typeface="UD Digi Kyokasho NK-R" panose="02020400000000000000" pitchFamily="18" charset="-128"/>
              </a:rPr>
              <a:t>　　　～</a:t>
            </a:r>
            <a:r>
              <a:rPr lang="ja-JP" altLang="en-US" sz="1050" dirty="0">
                <a:latin typeface="UD Digi Kyokasho NK-R" panose="02020400000000000000" pitchFamily="18" charset="-128"/>
                <a:ea typeface="UD Digi Kyokasho NK-R" panose="02020400000000000000" pitchFamily="18" charset="-128"/>
              </a:rPr>
              <a:t>　</a:t>
            </a:r>
            <a:r>
              <a:rPr lang="ja-JP" altLang="en-US" sz="1050" dirty="0" smtClean="0">
                <a:latin typeface="UD Digi Kyokasho NK-R" panose="02020400000000000000" pitchFamily="18" charset="-128"/>
                <a:ea typeface="UD Digi Kyokasho NK-R" panose="02020400000000000000" pitchFamily="18" charset="-128"/>
              </a:rPr>
              <a:t>　　　の事例は、</a:t>
            </a:r>
            <a:endParaRPr lang="en-US" altLang="ja-JP" sz="1050" dirty="0" smtClean="0">
              <a:latin typeface="UD Digi Kyokasho NK-R" panose="02020400000000000000" pitchFamily="18" charset="-128"/>
              <a:ea typeface="UD Digi Kyokasho NK-R" panose="02020400000000000000" pitchFamily="18" charset="-128"/>
            </a:endParaRPr>
          </a:p>
          <a:p>
            <a:pPr>
              <a:lnSpc>
                <a:spcPts val="1640"/>
              </a:lnSpc>
            </a:pPr>
            <a:r>
              <a:rPr lang="ja-JP" altLang="en-US" sz="1050" dirty="0" smtClean="0">
                <a:latin typeface="UD Digi Kyokasho NK-R" panose="02020400000000000000" pitchFamily="18" charset="-128"/>
                <a:ea typeface="UD Digi Kyokasho NK-R" panose="02020400000000000000" pitchFamily="18" charset="-128"/>
              </a:rPr>
              <a:t>大阪府</a:t>
            </a:r>
            <a:r>
              <a:rPr lang="en-US" altLang="ja-JP" sz="1050" dirty="0">
                <a:latin typeface="UD Digi Kyokasho NK-R" panose="02020400000000000000" pitchFamily="18" charset="-128"/>
                <a:ea typeface="UD Digi Kyokasho NK-R" panose="02020400000000000000" pitchFamily="18" charset="-128"/>
              </a:rPr>
              <a:t>Web</a:t>
            </a:r>
            <a:r>
              <a:rPr lang="ja-JP" altLang="en-US" sz="1050" dirty="0" smtClean="0">
                <a:latin typeface="UD Digi Kyokasho NK-R" panose="02020400000000000000" pitchFamily="18" charset="-128"/>
                <a:ea typeface="UD Digi Kyokasho NK-R" panose="02020400000000000000" pitchFamily="18" charset="-128"/>
              </a:rPr>
              <a:t>サイト</a:t>
            </a:r>
            <a:endParaRPr lang="en-US" altLang="ja-JP" sz="1050" dirty="0" smtClean="0">
              <a:latin typeface="UD Digi Kyokasho NK-R" panose="02020400000000000000" pitchFamily="18" charset="-128"/>
              <a:ea typeface="UD Digi Kyokasho NK-R" panose="02020400000000000000" pitchFamily="18" charset="-128"/>
            </a:endParaRPr>
          </a:p>
          <a:p>
            <a:pPr>
              <a:lnSpc>
                <a:spcPts val="1640"/>
              </a:lnSpc>
            </a:pPr>
            <a:r>
              <a:rPr lang="ja-JP" altLang="en-US" sz="1050" dirty="0" err="1" smtClean="0">
                <a:latin typeface="UD Digi Kyokasho NK-R" panose="02020400000000000000" pitchFamily="18" charset="-128"/>
                <a:ea typeface="UD Digi Kyokasho NK-R" panose="02020400000000000000" pitchFamily="18" charset="-128"/>
              </a:rPr>
              <a:t>にて</a:t>
            </a:r>
            <a:r>
              <a:rPr lang="ja-JP" altLang="en-US" sz="1050" dirty="0" smtClean="0">
                <a:latin typeface="UD Digi Kyokasho NK-R" panose="02020400000000000000" pitchFamily="18" charset="-128"/>
                <a:ea typeface="UD Digi Kyokasho NK-R" panose="02020400000000000000" pitchFamily="18" charset="-128"/>
              </a:rPr>
              <a:t>ご紹介しています。</a:t>
            </a:r>
            <a:endParaRPr lang="en-US" altLang="ja-JP" sz="1050" dirty="0" smtClean="0">
              <a:latin typeface="UD Digi Kyokasho NK-R" panose="02020400000000000000" pitchFamily="18" charset="-128"/>
              <a:ea typeface="UD Digi Kyokasho NK-R" panose="02020400000000000000" pitchFamily="18" charset="-128"/>
            </a:endParaRPr>
          </a:p>
          <a:p>
            <a:pPr>
              <a:lnSpc>
                <a:spcPts val="1640"/>
              </a:lnSpc>
            </a:pPr>
            <a:r>
              <a:rPr kumimoji="1" lang="en-US" altLang="ja-JP" sz="1050" spc="-150" dirty="0">
                <a:latin typeface="UD デジタル 教科書体 NK-R" panose="02020400000000000000" pitchFamily="18" charset="-128"/>
                <a:ea typeface="UD デジタル 教科書体 NK-R" panose="02020400000000000000" pitchFamily="18" charset="-128"/>
                <a:hlinkClick r:id="rId28"/>
              </a:rPr>
              <a:t>https://</a:t>
            </a:r>
            <a:r>
              <a:rPr kumimoji="1" lang="en-US" altLang="ja-JP" sz="1050" spc="-150" dirty="0" smtClean="0">
                <a:latin typeface="UD デジタル 教科書体 NK-R" panose="02020400000000000000" pitchFamily="18" charset="-128"/>
                <a:ea typeface="UD デジタル 教科書体 NK-R" panose="02020400000000000000" pitchFamily="18" charset="-128"/>
                <a:hlinkClick r:id="rId28"/>
              </a:rPr>
              <a:t>www.pref.osaka.lg.jp/shogyoshien/modelhukyu/r3moderujireisyu.html</a:t>
            </a:r>
            <a:endParaRPr kumimoji="1" lang="ja-JP" altLang="en-US" sz="1050" spc="-150" dirty="0">
              <a:latin typeface="UD デジタル 教科書体 NK-R" panose="02020400000000000000" pitchFamily="18" charset="-128"/>
              <a:ea typeface="UD デジタル 教科書体 NK-R" panose="02020400000000000000" pitchFamily="18" charset="-128"/>
            </a:endParaRPr>
          </a:p>
        </p:txBody>
      </p:sp>
      <p:pic>
        <p:nvPicPr>
          <p:cNvPr id="193" name="図 19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8456151" y="1911375"/>
            <a:ext cx="559521" cy="559521"/>
          </a:xfrm>
          <a:prstGeom prst="rect">
            <a:avLst/>
          </a:prstGeom>
        </p:spPr>
      </p:pic>
      <p:sp>
        <p:nvSpPr>
          <p:cNvPr id="194" name="角丸四角形 193">
            <a:extLst>
              <a:ext uri="{FF2B5EF4-FFF2-40B4-BE49-F238E27FC236}">
                <a16:creationId xmlns:a16="http://schemas.microsoft.com/office/drawing/2014/main" id="{3EEC0437-E2AE-404B-85E1-6253A99D5887}"/>
              </a:ext>
            </a:extLst>
          </p:cNvPr>
          <p:cNvSpPr/>
          <p:nvPr/>
        </p:nvSpPr>
        <p:spPr>
          <a:xfrm>
            <a:off x="4885399" y="1839383"/>
            <a:ext cx="2157680" cy="1151055"/>
          </a:xfrm>
          <a:prstGeom prst="roundRect">
            <a:avLst>
              <a:gd name="adj" fmla="val 6495"/>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a:extLst>
              <a:ext uri="{FF2B5EF4-FFF2-40B4-BE49-F238E27FC236}">
                <a16:creationId xmlns:a16="http://schemas.microsoft.com/office/drawing/2014/main" id="{B7308559-0A34-B741-B2EF-CCD79E10F7D6}"/>
              </a:ext>
            </a:extLst>
          </p:cNvPr>
          <p:cNvSpPr/>
          <p:nvPr/>
        </p:nvSpPr>
        <p:spPr>
          <a:xfrm>
            <a:off x="4928676" y="1863248"/>
            <a:ext cx="2070934" cy="1118255"/>
          </a:xfrm>
          <a:prstGeom prst="rect">
            <a:avLst/>
          </a:prstGeom>
        </p:spPr>
        <p:txBody>
          <a:bodyPr wrap="square">
            <a:spAutoFit/>
          </a:bodyPr>
          <a:lstStyle/>
          <a:p>
            <a:pPr>
              <a:lnSpc>
                <a:spcPts val="1640"/>
              </a:lnSpc>
            </a:pPr>
            <a:r>
              <a:rPr kumimoji="1" lang="ja-JP" altLang="en-US" sz="1050" spc="-150" dirty="0" smtClean="0">
                <a:latin typeface="UD デジタル 教科書体 NK-R" panose="02020400000000000000" pitchFamily="18" charset="-128"/>
                <a:ea typeface="UD デジタル 教科書体 NK-R" panose="02020400000000000000" pitchFamily="18" charset="-128"/>
              </a:rPr>
              <a:t>　　　 ～　　　　　　　</a:t>
            </a:r>
            <a:r>
              <a:rPr kumimoji="1" lang="ja-JP" altLang="en-US" sz="1100" spc="-150" dirty="0" smtClean="0">
                <a:latin typeface="UD デジタル 教科書体 NK-R" panose="02020400000000000000" pitchFamily="18" charset="-128"/>
                <a:ea typeface="UD デジタル 教科書体 NK-R" panose="02020400000000000000" pitchFamily="18" charset="-128"/>
              </a:rPr>
              <a:t>令和２年度の取組み</a:t>
            </a:r>
            <a:endParaRPr kumimoji="1" lang="en-US" altLang="ja-JP" sz="1050" spc="-150" dirty="0" smtClean="0">
              <a:latin typeface="UD デジタル 教科書体 NK-R" panose="02020400000000000000" pitchFamily="18" charset="-128"/>
              <a:ea typeface="UD デジタル 教科書体 NK-R" panose="02020400000000000000" pitchFamily="18" charset="-128"/>
            </a:endParaRPr>
          </a:p>
          <a:p>
            <a:pPr>
              <a:lnSpc>
                <a:spcPts val="1640"/>
              </a:lnSpc>
            </a:pPr>
            <a:endParaRPr kumimoji="1" lang="en-US" altLang="ja-JP" sz="1050" spc="-150" dirty="0" smtClean="0">
              <a:latin typeface="UD デジタル 教科書体 NK-R" panose="02020400000000000000" pitchFamily="18" charset="-128"/>
              <a:ea typeface="UD デジタル 教科書体 NK-R" panose="02020400000000000000" pitchFamily="18" charset="-128"/>
            </a:endParaRPr>
          </a:p>
          <a:p>
            <a:pPr>
              <a:lnSpc>
                <a:spcPts val="1640"/>
              </a:lnSpc>
            </a:pPr>
            <a:r>
              <a:rPr kumimoji="1" lang="ja-JP" altLang="en-US" sz="1050" spc="-150" dirty="0">
                <a:latin typeface="UD デジタル 教科書体 NK-R" panose="02020400000000000000" pitchFamily="18" charset="-128"/>
                <a:ea typeface="UD デジタル 教科書体 NK-R" panose="02020400000000000000" pitchFamily="18" charset="-128"/>
              </a:rPr>
              <a:t>　　　</a:t>
            </a:r>
            <a:r>
              <a:rPr kumimoji="1" lang="ja-JP" altLang="en-US" sz="1050" spc="-150" dirty="0" smtClean="0">
                <a:latin typeface="UD デジタル 教科書体 NK-R" panose="02020400000000000000" pitchFamily="18" charset="-128"/>
                <a:ea typeface="UD デジタル 教科書体 NK-R" panose="02020400000000000000" pitchFamily="18" charset="-128"/>
              </a:rPr>
              <a:t> ～</a:t>
            </a:r>
            <a:r>
              <a:rPr kumimoji="1" lang="ja-JP" altLang="en-US" sz="1050" spc="-150" dirty="0">
                <a:latin typeface="UD デジタル 教科書体 NK-R" panose="02020400000000000000" pitchFamily="18" charset="-128"/>
                <a:ea typeface="UD デジタル 教科書体 NK-R" panose="02020400000000000000" pitchFamily="18" charset="-128"/>
              </a:rPr>
              <a:t>　　　　　　　</a:t>
            </a:r>
            <a:r>
              <a:rPr kumimoji="1" lang="ja-JP" altLang="en-US" sz="1100" spc="-150" dirty="0" smtClean="0">
                <a:latin typeface="UD デジタル 教科書体 NK-R" panose="02020400000000000000" pitchFamily="18" charset="-128"/>
                <a:ea typeface="UD デジタル 教科書体 NK-R" panose="02020400000000000000" pitchFamily="18" charset="-128"/>
              </a:rPr>
              <a:t>令和３年度</a:t>
            </a:r>
            <a:r>
              <a:rPr kumimoji="1" lang="ja-JP" altLang="en-US" sz="1100" spc="-150" dirty="0">
                <a:latin typeface="UD デジタル 教科書体 NK-R" panose="02020400000000000000" pitchFamily="18" charset="-128"/>
                <a:ea typeface="UD デジタル 教科書体 NK-R" panose="02020400000000000000" pitchFamily="18" charset="-128"/>
              </a:rPr>
              <a:t>の</a:t>
            </a:r>
            <a:r>
              <a:rPr kumimoji="1" lang="ja-JP" altLang="en-US" sz="1100" spc="-150" dirty="0" smtClean="0">
                <a:latin typeface="UD デジタル 教科書体 NK-R" panose="02020400000000000000" pitchFamily="18" charset="-128"/>
                <a:ea typeface="UD デジタル 教科書体 NK-R" panose="02020400000000000000" pitchFamily="18" charset="-128"/>
              </a:rPr>
              <a:t>取組み</a:t>
            </a:r>
            <a:endParaRPr kumimoji="1" lang="en-US" altLang="ja-JP" sz="1100" spc="-150" dirty="0" smtClean="0">
              <a:latin typeface="UD デジタル 教科書体 NK-R" panose="02020400000000000000" pitchFamily="18" charset="-128"/>
              <a:ea typeface="UD デジタル 教科書体 NK-R" panose="02020400000000000000" pitchFamily="18" charset="-128"/>
            </a:endParaRPr>
          </a:p>
          <a:p>
            <a:pPr>
              <a:lnSpc>
                <a:spcPts val="1640"/>
              </a:lnSpc>
            </a:pPr>
            <a:endParaRPr kumimoji="1" lang="ja-JP" altLang="en-US" sz="1050" spc="-150" dirty="0">
              <a:latin typeface="UD デジタル 教科書体 NK-R" panose="02020400000000000000" pitchFamily="18" charset="-128"/>
              <a:ea typeface="UD デジタル 教科書体 NK-R" panose="02020400000000000000" pitchFamily="18" charset="-128"/>
            </a:endParaRPr>
          </a:p>
          <a:p>
            <a:pPr>
              <a:lnSpc>
                <a:spcPts val="1640"/>
              </a:lnSpc>
            </a:pPr>
            <a:r>
              <a:rPr kumimoji="1" lang="ja-JP" altLang="en-US" sz="1050" spc="-150" dirty="0">
                <a:latin typeface="UD デジタル 教科書体 NK-R" panose="02020400000000000000" pitchFamily="18" charset="-128"/>
                <a:ea typeface="UD デジタル 教科書体 NK-R" panose="02020400000000000000" pitchFamily="18" charset="-128"/>
              </a:rPr>
              <a:t>　　　</a:t>
            </a:r>
            <a:r>
              <a:rPr kumimoji="1" lang="ja-JP" altLang="en-US" sz="1050" spc="-150" dirty="0" smtClean="0">
                <a:latin typeface="UD デジタル 教科書体 NK-R" panose="02020400000000000000" pitchFamily="18" charset="-128"/>
                <a:ea typeface="UD デジタル 教科書体 NK-R" panose="02020400000000000000" pitchFamily="18" charset="-128"/>
              </a:rPr>
              <a:t> ～</a:t>
            </a:r>
            <a:r>
              <a:rPr kumimoji="1" lang="ja-JP" altLang="en-US" sz="1050" spc="-150" dirty="0">
                <a:latin typeface="UD デジタル 教科書体 NK-R" panose="02020400000000000000" pitchFamily="18" charset="-128"/>
                <a:ea typeface="UD デジタル 教科書体 NK-R" panose="02020400000000000000" pitchFamily="18" charset="-128"/>
              </a:rPr>
              <a:t>　　　　　　　</a:t>
            </a:r>
            <a:r>
              <a:rPr kumimoji="1" lang="ja-JP" altLang="en-US" sz="1100" spc="-150" dirty="0" smtClean="0">
                <a:latin typeface="UD デジタル 教科書体 NK-R" panose="02020400000000000000" pitchFamily="18" charset="-128"/>
                <a:ea typeface="UD デジタル 教科書体 NK-R" panose="02020400000000000000" pitchFamily="18" charset="-128"/>
              </a:rPr>
              <a:t>令和４年度</a:t>
            </a:r>
            <a:r>
              <a:rPr kumimoji="1" lang="ja-JP" altLang="en-US" sz="1100" spc="-150" dirty="0">
                <a:latin typeface="UD デジタル 教科書体 NK-R" panose="02020400000000000000" pitchFamily="18" charset="-128"/>
                <a:ea typeface="UD デジタル 教科書体 NK-R" panose="02020400000000000000" pitchFamily="18" charset="-128"/>
              </a:rPr>
              <a:t>の</a:t>
            </a:r>
            <a:r>
              <a:rPr kumimoji="1" lang="ja-JP" altLang="en-US" sz="1100" spc="-150" dirty="0" smtClean="0">
                <a:latin typeface="UD デジタル 教科書体 NK-R" panose="02020400000000000000" pitchFamily="18" charset="-128"/>
                <a:ea typeface="UD デジタル 教科書体 NK-R" panose="02020400000000000000" pitchFamily="18" charset="-128"/>
              </a:rPr>
              <a:t>取組み</a:t>
            </a:r>
            <a:endParaRPr kumimoji="1" lang="ja-JP" altLang="en-US" sz="1100" spc="-150" dirty="0">
              <a:latin typeface="UD デジタル 教科書体 NK-R" panose="02020400000000000000" pitchFamily="18" charset="-128"/>
              <a:ea typeface="UD デジタル 教科書体 NK-R" panose="02020400000000000000" pitchFamily="18" charset="-128"/>
            </a:endParaRPr>
          </a:p>
        </p:txBody>
      </p:sp>
      <p:sp>
        <p:nvSpPr>
          <p:cNvPr id="196" name="円/楕円 19">
            <a:extLst>
              <a:ext uri="{FF2B5EF4-FFF2-40B4-BE49-F238E27FC236}">
                <a16:creationId xmlns:a16="http://schemas.microsoft.com/office/drawing/2014/main" id="{F74428C6-4114-866C-DB13-06719D0BD27F}"/>
              </a:ext>
            </a:extLst>
          </p:cNvPr>
          <p:cNvSpPr>
            <a:spLocks noChangeAspect="1"/>
          </p:cNvSpPr>
          <p:nvPr/>
        </p:nvSpPr>
        <p:spPr>
          <a:xfrm>
            <a:off x="4949245" y="1917851"/>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6386" bIns="17997" rtlCol="0" anchor="ctr"/>
          <a:lstStyle/>
          <a:p>
            <a:pPr algn="ctr"/>
            <a:r>
              <a:rPr kumimoji="1" lang="ja-JP" altLang="en-US" sz="1300" b="1" dirty="0">
                <a:latin typeface="UD Digi Kyokasho NK-R" panose="02020400000000000000" pitchFamily="18" charset="-128"/>
                <a:ea typeface="UD Digi Kyokasho NK-R" panose="02020400000000000000" pitchFamily="18" charset="-128"/>
              </a:rPr>
              <a:t>１</a:t>
            </a:r>
          </a:p>
        </p:txBody>
      </p:sp>
      <p:sp>
        <p:nvSpPr>
          <p:cNvPr id="198" name="円/楕円 174">
            <a:extLst>
              <a:ext uri="{FF2B5EF4-FFF2-40B4-BE49-F238E27FC236}">
                <a16:creationId xmlns:a16="http://schemas.microsoft.com/office/drawing/2014/main" id="{7A65BC34-ACB4-2130-968C-056987979CC1}"/>
              </a:ext>
            </a:extLst>
          </p:cNvPr>
          <p:cNvSpPr>
            <a:spLocks noChangeAspect="1"/>
          </p:cNvSpPr>
          <p:nvPr/>
        </p:nvSpPr>
        <p:spPr>
          <a:xfrm>
            <a:off x="5320309" y="1912770"/>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15</a:t>
            </a:r>
            <a:endParaRPr kumimoji="1" lang="ja-JP" altLang="en-US" sz="1300" b="1" spc="-300" dirty="0">
              <a:latin typeface="UD Digi Kyokasho NK-R" panose="02020400000000000000" pitchFamily="18" charset="-128"/>
              <a:ea typeface="UD Digi Kyokasho NK-R" panose="02020400000000000000" pitchFamily="18" charset="-128"/>
            </a:endParaRPr>
          </a:p>
        </p:txBody>
      </p:sp>
      <p:sp>
        <p:nvSpPr>
          <p:cNvPr id="199" name="円/楕円 31">
            <a:extLst>
              <a:ext uri="{FF2B5EF4-FFF2-40B4-BE49-F238E27FC236}">
                <a16:creationId xmlns:a16="http://schemas.microsoft.com/office/drawing/2014/main" id="{DB4A145D-B00D-EB92-3EDB-3B768107B7E9}"/>
              </a:ext>
            </a:extLst>
          </p:cNvPr>
          <p:cNvSpPr>
            <a:spLocks noChangeAspect="1"/>
          </p:cNvSpPr>
          <p:nvPr/>
        </p:nvSpPr>
        <p:spPr>
          <a:xfrm>
            <a:off x="4950808" y="2328377"/>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16</a:t>
            </a:r>
            <a:endParaRPr kumimoji="1" lang="ja-JP" altLang="en-US" sz="1300" b="1" spc="-300" dirty="0">
              <a:latin typeface="UD Digi Kyokasho NK-R" panose="02020400000000000000" pitchFamily="18" charset="-128"/>
              <a:ea typeface="UD Digi Kyokasho NK-R" panose="02020400000000000000" pitchFamily="18" charset="-128"/>
            </a:endParaRPr>
          </a:p>
        </p:txBody>
      </p:sp>
      <p:sp>
        <p:nvSpPr>
          <p:cNvPr id="200" name="円/楕円 186">
            <a:extLst>
              <a:ext uri="{FF2B5EF4-FFF2-40B4-BE49-F238E27FC236}">
                <a16:creationId xmlns:a16="http://schemas.microsoft.com/office/drawing/2014/main" id="{73D58DC2-630E-E79E-7FAC-A68832709EE8}"/>
              </a:ext>
            </a:extLst>
          </p:cNvPr>
          <p:cNvSpPr>
            <a:spLocks noChangeAspect="1"/>
          </p:cNvSpPr>
          <p:nvPr/>
        </p:nvSpPr>
        <p:spPr>
          <a:xfrm>
            <a:off x="5327927" y="2315281"/>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26</a:t>
            </a:r>
            <a:endParaRPr kumimoji="1" lang="ja-JP" altLang="en-US" sz="1200" b="1" spc="-150" dirty="0">
              <a:latin typeface="UD Digi Kyokasho NK-R" panose="02020400000000000000" pitchFamily="18" charset="-128"/>
              <a:ea typeface="UD Digi Kyokasho NK-R" panose="02020400000000000000" pitchFamily="18" charset="-128"/>
            </a:endParaRPr>
          </a:p>
        </p:txBody>
      </p:sp>
      <p:sp>
        <p:nvSpPr>
          <p:cNvPr id="201" name="円/楕円 188">
            <a:extLst>
              <a:ext uri="{FF2B5EF4-FFF2-40B4-BE49-F238E27FC236}">
                <a16:creationId xmlns:a16="http://schemas.microsoft.com/office/drawing/2014/main" id="{1D3D9A46-E6E6-6F7B-B50E-73C03A59883F}"/>
              </a:ext>
            </a:extLst>
          </p:cNvPr>
          <p:cNvSpPr>
            <a:spLocks noChangeAspect="1"/>
          </p:cNvSpPr>
          <p:nvPr/>
        </p:nvSpPr>
        <p:spPr>
          <a:xfrm>
            <a:off x="4945569" y="2721029"/>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27</a:t>
            </a:r>
            <a:endParaRPr kumimoji="1" lang="ja-JP" altLang="en-US" sz="1200" b="1" spc="-150" dirty="0">
              <a:latin typeface="UD Digi Kyokasho NK-R" panose="02020400000000000000" pitchFamily="18" charset="-128"/>
              <a:ea typeface="UD Digi Kyokasho NK-R" panose="02020400000000000000" pitchFamily="18" charset="-128"/>
            </a:endParaRPr>
          </a:p>
        </p:txBody>
      </p:sp>
      <p:sp>
        <p:nvSpPr>
          <p:cNvPr id="202" name="円/楕円 237">
            <a:extLst>
              <a:ext uri="{FF2B5EF4-FFF2-40B4-BE49-F238E27FC236}">
                <a16:creationId xmlns:a16="http://schemas.microsoft.com/office/drawing/2014/main" id="{8606D4FB-F5DF-D5B5-CA13-45E164F83D64}"/>
              </a:ext>
            </a:extLst>
          </p:cNvPr>
          <p:cNvSpPr>
            <a:spLocks noChangeAspect="1"/>
          </p:cNvSpPr>
          <p:nvPr/>
        </p:nvSpPr>
        <p:spPr>
          <a:xfrm>
            <a:off x="5327924" y="2712140"/>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36</a:t>
            </a:r>
            <a:endParaRPr kumimoji="1" lang="ja-JP" altLang="en-US" sz="1200" b="1" spc="-150" dirty="0">
              <a:latin typeface="UD Digi Kyokasho NK-R" panose="02020400000000000000" pitchFamily="18" charset="-128"/>
              <a:ea typeface="UD Digi Kyokasho NK-R" panose="02020400000000000000" pitchFamily="18" charset="-128"/>
            </a:endParaRPr>
          </a:p>
        </p:txBody>
      </p:sp>
      <p:sp>
        <p:nvSpPr>
          <p:cNvPr id="203" name="円/楕円 19">
            <a:extLst>
              <a:ext uri="{FF2B5EF4-FFF2-40B4-BE49-F238E27FC236}">
                <a16:creationId xmlns:a16="http://schemas.microsoft.com/office/drawing/2014/main" id="{F74428C6-4114-866C-DB13-06719D0BD27F}"/>
              </a:ext>
            </a:extLst>
          </p:cNvPr>
          <p:cNvSpPr>
            <a:spLocks noChangeAspect="1"/>
          </p:cNvSpPr>
          <p:nvPr/>
        </p:nvSpPr>
        <p:spPr>
          <a:xfrm>
            <a:off x="7130470" y="1889276"/>
            <a:ext cx="215965" cy="215965"/>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6386" bIns="17997" rtlCol="0" anchor="ctr"/>
          <a:lstStyle/>
          <a:p>
            <a:pPr algn="ctr"/>
            <a:r>
              <a:rPr kumimoji="1" lang="ja-JP" altLang="en-US" sz="1300" b="1" dirty="0">
                <a:latin typeface="UD Digi Kyokasho NK-R" panose="02020400000000000000" pitchFamily="18" charset="-128"/>
                <a:ea typeface="UD Digi Kyokasho NK-R" panose="02020400000000000000" pitchFamily="18" charset="-128"/>
              </a:rPr>
              <a:t>１</a:t>
            </a:r>
          </a:p>
        </p:txBody>
      </p:sp>
      <p:sp>
        <p:nvSpPr>
          <p:cNvPr id="205" name="円/楕円 186">
            <a:extLst>
              <a:ext uri="{FF2B5EF4-FFF2-40B4-BE49-F238E27FC236}">
                <a16:creationId xmlns:a16="http://schemas.microsoft.com/office/drawing/2014/main" id="{73D58DC2-630E-E79E-7FAC-A68832709EE8}"/>
              </a:ext>
            </a:extLst>
          </p:cNvPr>
          <p:cNvSpPr>
            <a:spLocks noChangeAspect="1"/>
          </p:cNvSpPr>
          <p:nvPr/>
        </p:nvSpPr>
        <p:spPr>
          <a:xfrm>
            <a:off x="7476454" y="1886656"/>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26</a:t>
            </a:r>
            <a:endParaRPr kumimoji="1" lang="ja-JP" altLang="en-US" sz="1200" b="1" spc="-150" dirty="0">
              <a:latin typeface="UD Digi Kyokasho NK-R" panose="02020400000000000000" pitchFamily="18" charset="-128"/>
              <a:ea typeface="UD Digi Kyokasho NK-R" panose="02020400000000000000" pitchFamily="18" charset="-128"/>
            </a:endParaRPr>
          </a:p>
        </p:txBody>
      </p:sp>
    </p:spTree>
    <p:extLst>
      <p:ext uri="{BB962C8B-B14F-4D97-AF65-F5344CB8AC3E}">
        <p14:creationId xmlns:p14="http://schemas.microsoft.com/office/powerpoint/2010/main" val="4259941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DF4CC16-9BA7-0744-A51C-165D29D60D1D}"/>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l="2108" b="3892"/>
          <a:stretch/>
        </p:blipFill>
        <p:spPr>
          <a:xfrm>
            <a:off x="3796175" y="367950"/>
            <a:ext cx="6426480" cy="5992075"/>
          </a:xfrm>
          <a:prstGeom prst="rect">
            <a:avLst/>
          </a:prstGeom>
        </p:spPr>
      </p:pic>
      <p:sp>
        <p:nvSpPr>
          <p:cNvPr id="82" name="角丸四角形 81">
            <a:extLst>
              <a:ext uri="{FF2B5EF4-FFF2-40B4-BE49-F238E27FC236}">
                <a16:creationId xmlns:a16="http://schemas.microsoft.com/office/drawing/2014/main" id="{3EEC0437-E2AE-404B-85E1-6253A99D5887}"/>
              </a:ext>
            </a:extLst>
          </p:cNvPr>
          <p:cNvSpPr/>
          <p:nvPr/>
        </p:nvSpPr>
        <p:spPr>
          <a:xfrm>
            <a:off x="5233383" y="5066735"/>
            <a:ext cx="4050651" cy="1275678"/>
          </a:xfrm>
          <a:prstGeom prst="roundRect">
            <a:avLst>
              <a:gd name="adj" fmla="val 6495"/>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object 13">
            <a:extLst>
              <a:ext uri="{FF2B5EF4-FFF2-40B4-BE49-F238E27FC236}">
                <a16:creationId xmlns:a16="http://schemas.microsoft.com/office/drawing/2014/main" id="{D23BD166-9373-5D40-B347-1CE77AE97175}"/>
              </a:ext>
            </a:extLst>
          </p:cNvPr>
          <p:cNvSpPr txBox="1"/>
          <p:nvPr/>
        </p:nvSpPr>
        <p:spPr>
          <a:xfrm>
            <a:off x="999149" y="330516"/>
            <a:ext cx="2698952" cy="23207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千林商店街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大阪市旭区・大阪メトロ千林大宮駅、京阪千林駅</a:t>
            </a:r>
            <a:r>
              <a:rPr sz="800" spc="-20" dirty="0">
                <a:solidFill>
                  <a:srgbClr val="231F20"/>
                </a:solidFill>
                <a:latin typeface="UD Digi Kyokasho NK-R" panose="02020400000000000000" pitchFamily="18" charset="-128"/>
                <a:ea typeface="UD Digi Kyokasho NK-R" panose="02020400000000000000" pitchFamily="18" charset="-128"/>
              </a:rPr>
              <a:t>）</a:t>
            </a:r>
          </a:p>
        </p:txBody>
      </p:sp>
      <p:grpSp>
        <p:nvGrpSpPr>
          <p:cNvPr id="55" name="グループ化 54">
            <a:extLst>
              <a:ext uri="{FF2B5EF4-FFF2-40B4-BE49-F238E27FC236}">
                <a16:creationId xmlns:a16="http://schemas.microsoft.com/office/drawing/2014/main" id="{3A6396C3-33F9-66D3-543D-A5649A2D496E}"/>
              </a:ext>
            </a:extLst>
          </p:cNvPr>
          <p:cNvGrpSpPr/>
          <p:nvPr/>
        </p:nvGrpSpPr>
        <p:grpSpPr>
          <a:xfrm>
            <a:off x="999149" y="625108"/>
            <a:ext cx="2698952" cy="2890465"/>
            <a:chOff x="999309" y="624659"/>
            <a:chExt cx="2699385" cy="2890928"/>
          </a:xfrm>
        </p:grpSpPr>
        <p:sp>
          <p:nvSpPr>
            <p:cNvPr id="33" name="object 13">
              <a:extLst>
                <a:ext uri="{FF2B5EF4-FFF2-40B4-BE49-F238E27FC236}">
                  <a16:creationId xmlns:a16="http://schemas.microsoft.com/office/drawing/2014/main" id="{8D44FD1C-E3DD-5D45-88CC-987586C7380C}"/>
                </a:ext>
              </a:extLst>
            </p:cNvPr>
            <p:cNvSpPr txBox="1"/>
            <p:nvPr/>
          </p:nvSpPr>
          <p:spPr>
            <a:xfrm>
              <a:off x="999309" y="3276419"/>
              <a:ext cx="2699385" cy="23916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堺東駅前商店街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（堺市堺区・南海堺東駅）</a:t>
              </a:r>
            </a:p>
          </p:txBody>
        </p:sp>
        <p:sp>
          <p:nvSpPr>
            <p:cNvPr id="41" name="object 13">
              <a:extLst>
                <a:ext uri="{FF2B5EF4-FFF2-40B4-BE49-F238E27FC236}">
                  <a16:creationId xmlns:a16="http://schemas.microsoft.com/office/drawing/2014/main" id="{BFD35EED-B673-384C-A0A0-63B5F55AA2FA}"/>
                </a:ext>
              </a:extLst>
            </p:cNvPr>
            <p:cNvSpPr txBox="1"/>
            <p:nvPr/>
          </p:nvSpPr>
          <p:spPr>
            <a:xfrm>
              <a:off x="999309" y="624659"/>
              <a:ext cx="2699385" cy="23916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粉浜商店街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大阪市住之江区・南海粉浜駅、住吉大社駅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2" name="object 13">
              <a:extLst>
                <a:ext uri="{FF2B5EF4-FFF2-40B4-BE49-F238E27FC236}">
                  <a16:creationId xmlns:a16="http://schemas.microsoft.com/office/drawing/2014/main" id="{2FAC4627-D0EE-0249-8074-CD05B5808C0C}"/>
                </a:ext>
              </a:extLst>
            </p:cNvPr>
            <p:cNvSpPr txBox="1"/>
            <p:nvPr/>
          </p:nvSpPr>
          <p:spPr>
            <a:xfrm>
              <a:off x="999309" y="919299"/>
              <a:ext cx="2699385" cy="23916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布施商店街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東大阪市・近鉄布施駅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3" name="object 13">
              <a:extLst>
                <a:ext uri="{FF2B5EF4-FFF2-40B4-BE49-F238E27FC236}">
                  <a16:creationId xmlns:a16="http://schemas.microsoft.com/office/drawing/2014/main" id="{343472C0-1F40-FB46-B85C-4E83945A4B97}"/>
                </a:ext>
              </a:extLst>
            </p:cNvPr>
            <p:cNvSpPr txBox="1"/>
            <p:nvPr/>
          </p:nvSpPr>
          <p:spPr>
            <a:xfrm>
              <a:off x="999309" y="1213939"/>
              <a:ext cx="2699385" cy="23916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岸和田駅前通商店街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岸和田市・南海岸和田駅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4" name="object 13">
              <a:extLst>
                <a:ext uri="{FF2B5EF4-FFF2-40B4-BE49-F238E27FC236}">
                  <a16:creationId xmlns:a16="http://schemas.microsoft.com/office/drawing/2014/main" id="{2ACF1DDC-5B1F-A24D-81E8-65822B762AE4}"/>
                </a:ext>
              </a:extLst>
            </p:cNvPr>
            <p:cNvSpPr txBox="1"/>
            <p:nvPr/>
          </p:nvSpPr>
          <p:spPr>
            <a:xfrm>
              <a:off x="999309" y="1508579"/>
              <a:ext cx="2699385" cy="23916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道明寺天神通り商店街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藤井寺市・近鉄道明寺駅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5" name="object 13">
              <a:extLst>
                <a:ext uri="{FF2B5EF4-FFF2-40B4-BE49-F238E27FC236}">
                  <a16:creationId xmlns:a16="http://schemas.microsoft.com/office/drawing/2014/main" id="{AF32C639-BD70-764E-BB60-88A127B723C3}"/>
                </a:ext>
              </a:extLst>
            </p:cNvPr>
            <p:cNvSpPr txBox="1"/>
            <p:nvPr/>
          </p:nvSpPr>
          <p:spPr>
            <a:xfrm>
              <a:off x="999309" y="1803219"/>
              <a:ext cx="2699385" cy="23916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岡町商店街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豊中市・阪急岡町駅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6" name="object 13">
              <a:extLst>
                <a:ext uri="{FF2B5EF4-FFF2-40B4-BE49-F238E27FC236}">
                  <a16:creationId xmlns:a16="http://schemas.microsoft.com/office/drawing/2014/main" id="{6027D981-B533-E746-A30B-BD799214D2A2}"/>
                </a:ext>
              </a:extLst>
            </p:cNvPr>
            <p:cNvSpPr txBox="1"/>
            <p:nvPr/>
          </p:nvSpPr>
          <p:spPr>
            <a:xfrm>
              <a:off x="999309" y="2097859"/>
              <a:ext cx="2699385" cy="23916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千日前道具屋筋商店街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大阪市中央区・JR、南海、近鉄</a:t>
              </a: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a:solidFill>
                    <a:srgbClr val="231F20"/>
                  </a:solidFill>
                  <a:latin typeface="UD Digi Kyokasho NK-R" panose="02020400000000000000" pitchFamily="18" charset="-128"/>
                  <a:ea typeface="UD Digi Kyokasho NK-R" panose="02020400000000000000" pitchFamily="18" charset="-128"/>
                </a:rPr>
                <a:t>阪神、</a:t>
              </a:r>
              <a:r>
                <a:rPr sz="800" spc="-20" dirty="0" err="1">
                  <a:solidFill>
                    <a:srgbClr val="231F20"/>
                  </a:solidFill>
                  <a:latin typeface="UD Digi Kyokasho NK-R" panose="02020400000000000000" pitchFamily="18" charset="-128"/>
                  <a:ea typeface="UD Digi Kyokasho NK-R" panose="02020400000000000000" pitchFamily="18" charset="-128"/>
                </a:rPr>
                <a:t>大阪メトロ難波駅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7" name="object 13">
              <a:extLst>
                <a:ext uri="{FF2B5EF4-FFF2-40B4-BE49-F238E27FC236}">
                  <a16:creationId xmlns:a16="http://schemas.microsoft.com/office/drawing/2014/main" id="{29D3C301-F0C7-EF4D-84E7-D32E5FA40B3B}"/>
                </a:ext>
              </a:extLst>
            </p:cNvPr>
            <p:cNvSpPr txBox="1"/>
            <p:nvPr/>
          </p:nvSpPr>
          <p:spPr>
            <a:xfrm>
              <a:off x="999309" y="2392499"/>
              <a:ext cx="2699385" cy="23916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大利商店街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寝屋川市・京阪寝屋川市駅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8" name="object 13">
              <a:extLst>
                <a:ext uri="{FF2B5EF4-FFF2-40B4-BE49-F238E27FC236}">
                  <a16:creationId xmlns:a16="http://schemas.microsoft.com/office/drawing/2014/main" id="{7E480FEB-9CB9-F847-8AB8-60E8278B2689}"/>
                </a:ext>
              </a:extLst>
            </p:cNvPr>
            <p:cNvSpPr txBox="1"/>
            <p:nvPr/>
          </p:nvSpPr>
          <p:spPr>
            <a:xfrm>
              <a:off x="999309" y="2687139"/>
              <a:ext cx="2699385" cy="23916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吹田市旭通商店街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吹田市・JR吹田駅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49" name="object 13">
              <a:extLst>
                <a:ext uri="{FF2B5EF4-FFF2-40B4-BE49-F238E27FC236}">
                  <a16:creationId xmlns:a16="http://schemas.microsoft.com/office/drawing/2014/main" id="{71299162-677B-0B4D-A3FF-311770823B22}"/>
                </a:ext>
              </a:extLst>
            </p:cNvPr>
            <p:cNvSpPr txBox="1"/>
            <p:nvPr/>
          </p:nvSpPr>
          <p:spPr>
            <a:xfrm>
              <a:off x="999309" y="2981779"/>
              <a:ext cx="2699385" cy="239168"/>
            </a:xfrm>
            <a:prstGeom prst="rect">
              <a:avLst/>
            </a:prstGeom>
          </p:spPr>
          <p:txBody>
            <a:bodyPr vert="horz" wrap="square" lIns="0" tIns="26666" rIns="0" bIns="0" rtlCol="0">
              <a:spAutoFit/>
            </a:bodyPr>
            <a:lstStyle/>
            <a:p>
              <a:pPr marL="71106">
                <a:lnSpc>
                  <a:spcPts val="780"/>
                </a:lnSpc>
                <a:spcBef>
                  <a:spcPts val="755"/>
                </a:spcBef>
              </a:pPr>
              <a:r>
                <a:rPr sz="1100" b="1" spc="-5" dirty="0" err="1">
                  <a:solidFill>
                    <a:srgbClr val="1EA0C8"/>
                  </a:solidFill>
                  <a:latin typeface="UD Digi Kyokasho NK-R" panose="02020400000000000000" pitchFamily="18" charset="-128"/>
                  <a:ea typeface="UD Digi Kyokasho NK-R" panose="02020400000000000000" pitchFamily="18" charset="-128"/>
                </a:rPr>
                <a:t>戎橋筋商店街</a:t>
              </a:r>
              <a:endParaRPr sz="1100" b="1" spc="-5" dirty="0">
                <a:solidFill>
                  <a:srgbClr val="1EA0C8"/>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大阪市中央区・JR、南海、近鉄</a:t>
              </a: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dirty="0">
                  <a:solidFill>
                    <a:srgbClr val="231F20"/>
                  </a:solidFill>
                  <a:latin typeface="UD Digi Kyokasho NK-R" panose="02020400000000000000" pitchFamily="18" charset="-128"/>
                  <a:ea typeface="UD Digi Kyokasho NK-R" panose="02020400000000000000" pitchFamily="18" charset="-128"/>
                </a:rPr>
                <a:t>阪神、</a:t>
              </a:r>
              <a:r>
                <a:rPr sz="800" spc="-20" dirty="0" err="1">
                  <a:solidFill>
                    <a:srgbClr val="231F20"/>
                  </a:solidFill>
                  <a:latin typeface="UD Digi Kyokasho NK-R" panose="02020400000000000000" pitchFamily="18" charset="-128"/>
                  <a:ea typeface="UD Digi Kyokasho NK-R" panose="02020400000000000000" pitchFamily="18" charset="-128"/>
                </a:rPr>
                <a:t>大阪メトロ難波駅</a:t>
              </a:r>
              <a:r>
                <a:rPr sz="800" spc="-20" dirty="0">
                  <a:solidFill>
                    <a:srgbClr val="231F20"/>
                  </a:solidFill>
                  <a:latin typeface="UD Digi Kyokasho NK-R" panose="02020400000000000000" pitchFamily="18" charset="-128"/>
                  <a:ea typeface="UD Digi Kyokasho NK-R" panose="02020400000000000000" pitchFamily="18" charset="-128"/>
                </a:rPr>
                <a:t>)</a:t>
              </a:r>
            </a:p>
          </p:txBody>
        </p:sp>
      </p:grpSp>
      <p:sp>
        <p:nvSpPr>
          <p:cNvPr id="5" name="正方形/長方形 4">
            <a:extLst>
              <a:ext uri="{FF2B5EF4-FFF2-40B4-BE49-F238E27FC236}">
                <a16:creationId xmlns:a16="http://schemas.microsoft.com/office/drawing/2014/main" id="{B7308559-0A34-B741-B2EF-CCD79E10F7D6}"/>
              </a:ext>
            </a:extLst>
          </p:cNvPr>
          <p:cNvSpPr/>
          <p:nvPr/>
        </p:nvSpPr>
        <p:spPr>
          <a:xfrm>
            <a:off x="7257640" y="5207339"/>
            <a:ext cx="2070934" cy="1105447"/>
          </a:xfrm>
          <a:prstGeom prst="rect">
            <a:avLst/>
          </a:prstGeom>
        </p:spPr>
        <p:txBody>
          <a:bodyPr wrap="square">
            <a:spAutoFit/>
          </a:bodyPr>
          <a:lstStyle/>
          <a:p>
            <a:pPr>
              <a:lnSpc>
                <a:spcPts val="1640"/>
              </a:lnSpc>
            </a:pPr>
            <a:r>
              <a:rPr lang="ja-JP" altLang="en-US" sz="1050" dirty="0">
                <a:latin typeface="UD Digi Kyokasho NK-R" panose="02020400000000000000" pitchFamily="18" charset="-128"/>
                <a:ea typeface="UD Digi Kyokasho NK-R" panose="02020400000000000000" pitchFamily="18" charset="-128"/>
              </a:rPr>
              <a:t>これらのアイコンは、この事例が</a:t>
            </a:r>
          </a:p>
          <a:p>
            <a:pPr>
              <a:lnSpc>
                <a:spcPts val="1640"/>
              </a:lnSpc>
            </a:pPr>
            <a:r>
              <a:rPr lang="ja-JP" altLang="en-US" sz="1050" dirty="0">
                <a:latin typeface="UD Digi Kyokasho NK-R" panose="02020400000000000000" pitchFamily="18" charset="-128"/>
                <a:ea typeface="UD Digi Kyokasho NK-R" panose="02020400000000000000" pitchFamily="18" charset="-128"/>
              </a:rPr>
              <a:t>　 を、  　  と連携して、または</a:t>
            </a:r>
          </a:p>
          <a:p>
            <a:pPr>
              <a:lnSpc>
                <a:spcPts val="1640"/>
              </a:lnSpc>
            </a:pPr>
            <a:r>
              <a:rPr lang="ja-JP" altLang="en-US" sz="1050" dirty="0">
                <a:latin typeface="UD Digi Kyokasho NK-R" panose="02020400000000000000" pitchFamily="18" charset="-128"/>
                <a:ea typeface="UD Digi Kyokasho NK-R" panose="02020400000000000000" pitchFamily="18" charset="-128"/>
              </a:rPr>
              <a:t>　 を活用しながら</a:t>
            </a:r>
          </a:p>
          <a:p>
            <a:pPr>
              <a:lnSpc>
                <a:spcPts val="1640"/>
              </a:lnSpc>
            </a:pPr>
            <a:r>
              <a:rPr lang="ja-JP" altLang="en-US" sz="1050" dirty="0">
                <a:latin typeface="UD Digi Kyokasho NK-R" panose="02020400000000000000" pitchFamily="18" charset="-128"/>
                <a:ea typeface="UD Digi Kyokasho NK-R" panose="02020400000000000000" pitchFamily="18" charset="-128"/>
              </a:rPr>
              <a:t>　 の手法で活性化をめざす</a:t>
            </a:r>
          </a:p>
          <a:p>
            <a:pPr>
              <a:lnSpc>
                <a:spcPts val="1540"/>
              </a:lnSpc>
            </a:pPr>
            <a:r>
              <a:rPr lang="ja-JP" altLang="en-US" sz="1050" dirty="0">
                <a:latin typeface="UD Digi Kyokasho NK-R" panose="02020400000000000000" pitchFamily="18" charset="-128"/>
                <a:ea typeface="UD Digi Kyokasho NK-R" panose="02020400000000000000" pitchFamily="18" charset="-128"/>
              </a:rPr>
              <a:t>取組みであることを示しています</a:t>
            </a:r>
          </a:p>
        </p:txBody>
      </p:sp>
      <p:sp>
        <p:nvSpPr>
          <p:cNvPr id="7" name="テキスト ボックス 6">
            <a:extLst>
              <a:ext uri="{FF2B5EF4-FFF2-40B4-BE49-F238E27FC236}">
                <a16:creationId xmlns:a16="http://schemas.microsoft.com/office/drawing/2014/main" id="{01F9B9E7-AA8C-E44C-AD31-2AE42D95DCE0}"/>
              </a:ext>
            </a:extLst>
          </p:cNvPr>
          <p:cNvSpPr txBox="1">
            <a:spLocks/>
          </p:cNvSpPr>
          <p:nvPr/>
        </p:nvSpPr>
        <p:spPr>
          <a:xfrm>
            <a:off x="5574686" y="5976542"/>
            <a:ext cx="179971" cy="179971"/>
          </a:xfrm>
          <a:prstGeom prst="rect">
            <a:avLst/>
          </a:prstGeom>
          <a:solidFill>
            <a:schemeClr val="bg1"/>
          </a:solidFill>
          <a:ln w="6350">
            <a:solidFill>
              <a:schemeClr val="tx1">
                <a:lumMod val="85000"/>
                <a:lumOff val="15000"/>
              </a:schemeClr>
            </a:solidFill>
          </a:ln>
        </p:spPr>
        <p:txBody>
          <a:bodyPr wrap="square" tIns="61190" bIns="46793" rtlCol="0" anchor="ctr" anchorCtr="1">
            <a:noAutofit/>
          </a:bodyPr>
          <a:lstStyle/>
          <a:p>
            <a:r>
              <a:rPr kumimoji="1" lang="en-US" altLang="ja-JP" sz="1000" dirty="0">
                <a:latin typeface="UD Digi Kyokasho NK-R" panose="02020400000000000000" pitchFamily="18" charset="-128"/>
                <a:ea typeface="UD Digi Kyokasho NK-R" panose="02020400000000000000" pitchFamily="18" charset="-128"/>
              </a:rPr>
              <a:t>A</a:t>
            </a:r>
            <a:endParaRPr kumimoji="1" lang="ja-JP" altLang="en-US" sz="1000">
              <a:latin typeface="UD Digi Kyokasho NK-R" panose="02020400000000000000" pitchFamily="18" charset="-128"/>
              <a:ea typeface="UD Digi Kyokasho NK-R" panose="02020400000000000000" pitchFamily="18" charset="-128"/>
            </a:endParaRPr>
          </a:p>
        </p:txBody>
      </p:sp>
      <p:sp>
        <p:nvSpPr>
          <p:cNvPr id="50" name="テキスト ボックス 49">
            <a:extLst>
              <a:ext uri="{FF2B5EF4-FFF2-40B4-BE49-F238E27FC236}">
                <a16:creationId xmlns:a16="http://schemas.microsoft.com/office/drawing/2014/main" id="{DF3BDC2B-37D7-404C-8784-1685A5309670}"/>
              </a:ext>
            </a:extLst>
          </p:cNvPr>
          <p:cNvSpPr txBox="1">
            <a:spLocks/>
          </p:cNvSpPr>
          <p:nvPr/>
        </p:nvSpPr>
        <p:spPr>
          <a:xfrm>
            <a:off x="6164200" y="5976542"/>
            <a:ext cx="179971" cy="179971"/>
          </a:xfrm>
          <a:prstGeom prst="rect">
            <a:avLst/>
          </a:prstGeom>
          <a:solidFill>
            <a:schemeClr val="bg1"/>
          </a:solidFill>
          <a:ln w="6350">
            <a:solidFill>
              <a:schemeClr val="tx1">
                <a:lumMod val="85000"/>
                <a:lumOff val="15000"/>
              </a:schemeClr>
            </a:solidFill>
          </a:ln>
        </p:spPr>
        <p:txBody>
          <a:bodyPr wrap="square" tIns="61190" bIns="46793" rtlCol="0" anchor="ctr" anchorCtr="1">
            <a:noAutofit/>
          </a:bodyPr>
          <a:lstStyle/>
          <a:p>
            <a:r>
              <a:rPr kumimoji="1" lang="en-US" altLang="ja-JP" sz="1000" dirty="0">
                <a:latin typeface="UD Digi Kyokasho NK-R" panose="02020400000000000000" pitchFamily="18" charset="-128"/>
                <a:ea typeface="UD Digi Kyokasho NK-R" panose="02020400000000000000" pitchFamily="18" charset="-128"/>
              </a:rPr>
              <a:t>B</a:t>
            </a:r>
            <a:endParaRPr kumimoji="1" lang="ja-JP" altLang="en-US" sz="1000">
              <a:latin typeface="UD Digi Kyokasho NK-R" panose="02020400000000000000" pitchFamily="18" charset="-128"/>
              <a:ea typeface="UD Digi Kyokasho NK-R" panose="02020400000000000000" pitchFamily="18" charset="-128"/>
            </a:endParaRPr>
          </a:p>
        </p:txBody>
      </p:sp>
      <p:sp>
        <p:nvSpPr>
          <p:cNvPr id="53" name="テキスト ボックス 52">
            <a:extLst>
              <a:ext uri="{FF2B5EF4-FFF2-40B4-BE49-F238E27FC236}">
                <a16:creationId xmlns:a16="http://schemas.microsoft.com/office/drawing/2014/main" id="{33E09180-0E14-1247-A6D2-2D84990C8648}"/>
              </a:ext>
            </a:extLst>
          </p:cNvPr>
          <p:cNvSpPr txBox="1">
            <a:spLocks/>
          </p:cNvSpPr>
          <p:nvPr/>
        </p:nvSpPr>
        <p:spPr>
          <a:xfrm>
            <a:off x="6696730" y="5976542"/>
            <a:ext cx="179971" cy="179971"/>
          </a:xfrm>
          <a:prstGeom prst="rect">
            <a:avLst/>
          </a:prstGeom>
          <a:solidFill>
            <a:schemeClr val="bg1"/>
          </a:solidFill>
          <a:ln w="6350">
            <a:solidFill>
              <a:schemeClr val="tx1">
                <a:lumMod val="85000"/>
                <a:lumOff val="15000"/>
              </a:schemeClr>
            </a:solidFill>
          </a:ln>
        </p:spPr>
        <p:txBody>
          <a:bodyPr wrap="square" tIns="61190" bIns="46793" rtlCol="0" anchor="ctr" anchorCtr="1">
            <a:noAutofit/>
          </a:bodyPr>
          <a:lstStyle/>
          <a:p>
            <a:r>
              <a:rPr kumimoji="1" lang="en-US" altLang="ja-JP" sz="1000" dirty="0">
                <a:latin typeface="UD Digi Kyokasho NK-R" panose="02020400000000000000" pitchFamily="18" charset="-128"/>
                <a:ea typeface="UD Digi Kyokasho NK-R" panose="02020400000000000000" pitchFamily="18" charset="-128"/>
              </a:rPr>
              <a:t>C</a:t>
            </a:r>
            <a:endParaRPr kumimoji="1" lang="ja-JP" altLang="en-US" sz="1000">
              <a:latin typeface="UD Digi Kyokasho NK-R" panose="02020400000000000000" pitchFamily="18" charset="-128"/>
              <a:ea typeface="UD Digi Kyokasho NK-R" panose="02020400000000000000" pitchFamily="18" charset="-128"/>
            </a:endParaRPr>
          </a:p>
        </p:txBody>
      </p:sp>
      <p:sp>
        <p:nvSpPr>
          <p:cNvPr id="68" name="テキスト ボックス 67">
            <a:extLst>
              <a:ext uri="{FF2B5EF4-FFF2-40B4-BE49-F238E27FC236}">
                <a16:creationId xmlns:a16="http://schemas.microsoft.com/office/drawing/2014/main" id="{EE67FD97-B01C-2144-A862-F6E6D2CFA03C}"/>
              </a:ext>
            </a:extLst>
          </p:cNvPr>
          <p:cNvSpPr txBox="1">
            <a:spLocks/>
          </p:cNvSpPr>
          <p:nvPr/>
        </p:nvSpPr>
        <p:spPr>
          <a:xfrm>
            <a:off x="7257640" y="5443634"/>
            <a:ext cx="179971" cy="179971"/>
          </a:xfrm>
          <a:prstGeom prst="rect">
            <a:avLst/>
          </a:prstGeom>
          <a:solidFill>
            <a:schemeClr val="bg1"/>
          </a:solidFill>
          <a:ln w="6350">
            <a:solidFill>
              <a:schemeClr val="tx1">
                <a:lumMod val="85000"/>
                <a:lumOff val="15000"/>
              </a:schemeClr>
            </a:solidFill>
          </a:ln>
        </p:spPr>
        <p:txBody>
          <a:bodyPr wrap="square" tIns="61190" bIns="46793" rtlCol="0" anchor="ctr" anchorCtr="1">
            <a:noAutofit/>
          </a:bodyPr>
          <a:lstStyle/>
          <a:p>
            <a:r>
              <a:rPr kumimoji="1" lang="en-US" altLang="ja-JP" sz="1000" dirty="0">
                <a:latin typeface="UD Digi Kyokasho NK-R" panose="02020400000000000000" pitchFamily="18" charset="-128"/>
                <a:ea typeface="UD Digi Kyokasho NK-R" panose="02020400000000000000" pitchFamily="18" charset="-128"/>
              </a:rPr>
              <a:t>A</a:t>
            </a:r>
            <a:endParaRPr kumimoji="1" lang="ja-JP" altLang="en-US" sz="1000">
              <a:latin typeface="UD Digi Kyokasho NK-R" panose="02020400000000000000" pitchFamily="18" charset="-128"/>
              <a:ea typeface="UD Digi Kyokasho NK-R" panose="02020400000000000000" pitchFamily="18" charset="-128"/>
            </a:endParaRPr>
          </a:p>
        </p:txBody>
      </p:sp>
      <p:sp>
        <p:nvSpPr>
          <p:cNvPr id="69" name="テキスト ボックス 68">
            <a:extLst>
              <a:ext uri="{FF2B5EF4-FFF2-40B4-BE49-F238E27FC236}">
                <a16:creationId xmlns:a16="http://schemas.microsoft.com/office/drawing/2014/main" id="{72B86AED-CC64-8B4E-B7FA-8985ABCF5363}"/>
              </a:ext>
            </a:extLst>
          </p:cNvPr>
          <p:cNvSpPr txBox="1">
            <a:spLocks/>
          </p:cNvSpPr>
          <p:nvPr/>
        </p:nvSpPr>
        <p:spPr>
          <a:xfrm>
            <a:off x="7668165" y="5443634"/>
            <a:ext cx="179971" cy="179971"/>
          </a:xfrm>
          <a:prstGeom prst="rect">
            <a:avLst/>
          </a:prstGeom>
          <a:solidFill>
            <a:schemeClr val="bg1"/>
          </a:solidFill>
          <a:ln w="6350">
            <a:solidFill>
              <a:schemeClr val="tx1">
                <a:lumMod val="85000"/>
                <a:lumOff val="15000"/>
              </a:schemeClr>
            </a:solidFill>
          </a:ln>
        </p:spPr>
        <p:txBody>
          <a:bodyPr wrap="square" tIns="61190" bIns="46793" rtlCol="0" anchor="ctr" anchorCtr="1">
            <a:noAutofit/>
          </a:bodyPr>
          <a:lstStyle/>
          <a:p>
            <a:r>
              <a:rPr kumimoji="1" lang="en-US" altLang="ja-JP" sz="1000" dirty="0">
                <a:latin typeface="UD Digi Kyokasho NK-R" panose="02020400000000000000" pitchFamily="18" charset="-128"/>
                <a:ea typeface="UD Digi Kyokasho NK-R" panose="02020400000000000000" pitchFamily="18" charset="-128"/>
              </a:rPr>
              <a:t>B</a:t>
            </a:r>
            <a:endParaRPr kumimoji="1" lang="ja-JP" altLang="en-US" sz="1000">
              <a:latin typeface="UD Digi Kyokasho NK-R" panose="02020400000000000000" pitchFamily="18" charset="-128"/>
              <a:ea typeface="UD Digi Kyokasho NK-R" panose="02020400000000000000" pitchFamily="18" charset="-128"/>
            </a:endParaRPr>
          </a:p>
        </p:txBody>
      </p:sp>
      <p:sp>
        <p:nvSpPr>
          <p:cNvPr id="70" name="テキスト ボックス 69">
            <a:extLst>
              <a:ext uri="{FF2B5EF4-FFF2-40B4-BE49-F238E27FC236}">
                <a16:creationId xmlns:a16="http://schemas.microsoft.com/office/drawing/2014/main" id="{73B9F6AA-276E-E24A-853F-95C03F350A52}"/>
              </a:ext>
            </a:extLst>
          </p:cNvPr>
          <p:cNvSpPr txBox="1">
            <a:spLocks/>
          </p:cNvSpPr>
          <p:nvPr/>
        </p:nvSpPr>
        <p:spPr>
          <a:xfrm>
            <a:off x="7257640" y="5645207"/>
            <a:ext cx="179971" cy="179971"/>
          </a:xfrm>
          <a:prstGeom prst="rect">
            <a:avLst/>
          </a:prstGeom>
          <a:solidFill>
            <a:schemeClr val="bg1"/>
          </a:solidFill>
          <a:ln w="6350">
            <a:solidFill>
              <a:schemeClr val="tx1">
                <a:lumMod val="85000"/>
                <a:lumOff val="15000"/>
              </a:schemeClr>
            </a:solidFill>
          </a:ln>
        </p:spPr>
        <p:txBody>
          <a:bodyPr wrap="square" tIns="61190" bIns="46793" rtlCol="0" anchor="ctr" anchorCtr="1">
            <a:noAutofit/>
          </a:bodyPr>
          <a:lstStyle/>
          <a:p>
            <a:r>
              <a:rPr kumimoji="1" lang="en-US" altLang="ja-JP" sz="1000" dirty="0">
                <a:latin typeface="UD Digi Kyokasho NK-R" panose="02020400000000000000" pitchFamily="18" charset="-128"/>
                <a:ea typeface="UD Digi Kyokasho NK-R" panose="02020400000000000000" pitchFamily="18" charset="-128"/>
              </a:rPr>
              <a:t>B</a:t>
            </a:r>
            <a:endParaRPr kumimoji="1" lang="ja-JP" altLang="en-US" sz="1000">
              <a:latin typeface="UD Digi Kyokasho NK-R" panose="02020400000000000000" pitchFamily="18" charset="-128"/>
              <a:ea typeface="UD Digi Kyokasho NK-R" panose="02020400000000000000" pitchFamily="18" charset="-128"/>
            </a:endParaRPr>
          </a:p>
        </p:txBody>
      </p:sp>
      <p:sp>
        <p:nvSpPr>
          <p:cNvPr id="71" name="テキスト ボックス 70">
            <a:extLst>
              <a:ext uri="{FF2B5EF4-FFF2-40B4-BE49-F238E27FC236}">
                <a16:creationId xmlns:a16="http://schemas.microsoft.com/office/drawing/2014/main" id="{189534FE-153C-1041-9D19-3B7C327942C2}"/>
              </a:ext>
            </a:extLst>
          </p:cNvPr>
          <p:cNvSpPr txBox="1">
            <a:spLocks/>
          </p:cNvSpPr>
          <p:nvPr/>
        </p:nvSpPr>
        <p:spPr>
          <a:xfrm>
            <a:off x="7257640" y="5845797"/>
            <a:ext cx="179971" cy="179971"/>
          </a:xfrm>
          <a:prstGeom prst="rect">
            <a:avLst/>
          </a:prstGeom>
          <a:solidFill>
            <a:schemeClr val="bg1"/>
          </a:solidFill>
          <a:ln w="6350">
            <a:solidFill>
              <a:schemeClr val="tx1">
                <a:lumMod val="85000"/>
                <a:lumOff val="15000"/>
              </a:schemeClr>
            </a:solidFill>
          </a:ln>
        </p:spPr>
        <p:txBody>
          <a:bodyPr wrap="square" tIns="61190" bIns="46793" rtlCol="0" anchor="ctr" anchorCtr="1">
            <a:noAutofit/>
          </a:bodyPr>
          <a:lstStyle/>
          <a:p>
            <a:r>
              <a:rPr kumimoji="1" lang="en-US" altLang="ja-JP" sz="1000" dirty="0">
                <a:latin typeface="UD Digi Kyokasho NK-R" panose="02020400000000000000" pitchFamily="18" charset="-128"/>
                <a:ea typeface="UD Digi Kyokasho NK-R" panose="02020400000000000000" pitchFamily="18" charset="-128"/>
              </a:rPr>
              <a:t>C</a:t>
            </a:r>
            <a:endParaRPr kumimoji="1" lang="ja-JP" altLang="en-US" sz="1000">
              <a:latin typeface="UD Digi Kyokasho NK-R" panose="02020400000000000000" pitchFamily="18" charset="-128"/>
              <a:ea typeface="UD Digi Kyokasho NK-R" panose="02020400000000000000" pitchFamily="18" charset="-128"/>
            </a:endParaRPr>
          </a:p>
        </p:txBody>
      </p:sp>
      <p:sp>
        <p:nvSpPr>
          <p:cNvPr id="51" name="テキスト ボックス 50">
            <a:extLst>
              <a:ext uri="{FF2B5EF4-FFF2-40B4-BE49-F238E27FC236}">
                <a16:creationId xmlns:a16="http://schemas.microsoft.com/office/drawing/2014/main" id="{FD371A4A-11F3-3945-BCB0-0907DDF97B70}"/>
              </a:ext>
            </a:extLst>
          </p:cNvPr>
          <p:cNvSpPr txBox="1"/>
          <p:nvPr/>
        </p:nvSpPr>
        <p:spPr>
          <a:xfrm>
            <a:off x="6566712" y="5339333"/>
            <a:ext cx="423446" cy="230795"/>
          </a:xfrm>
          <a:prstGeom prst="rect">
            <a:avLst/>
          </a:prstGeom>
          <a:noFill/>
        </p:spPr>
        <p:txBody>
          <a:bodyPr wrap="none" rtlCol="0">
            <a:spAutoFit/>
          </a:bodyPr>
          <a:lstStyle/>
          <a:p>
            <a:r>
              <a:rPr kumimoji="1" lang="en-US" altLang="ja-JP" sz="900" dirty="0">
                <a:latin typeface="UD デジタル 教科書体 NK-R" panose="02020400000000000000" pitchFamily="18" charset="-128"/>
                <a:ea typeface="UD デジタル 教科書体 NK-R" panose="02020400000000000000" pitchFamily="18" charset="-128"/>
              </a:rPr>
              <a:t>GPS</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72" name="テキスト ボックス 71">
            <a:extLst>
              <a:ext uri="{FF2B5EF4-FFF2-40B4-BE49-F238E27FC236}">
                <a16:creationId xmlns:a16="http://schemas.microsoft.com/office/drawing/2014/main" id="{C791872F-1F44-B245-A0A2-84D56A27A791}"/>
              </a:ext>
            </a:extLst>
          </p:cNvPr>
          <p:cNvSpPr txBox="1"/>
          <p:nvPr/>
        </p:nvSpPr>
        <p:spPr>
          <a:xfrm>
            <a:off x="6028218" y="5332774"/>
            <a:ext cx="434311" cy="230795"/>
          </a:xfrm>
          <a:prstGeom prst="rect">
            <a:avLst/>
          </a:prstGeom>
          <a:noFill/>
        </p:spPr>
        <p:txBody>
          <a:bodyPr wrap="squar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名所</a:t>
            </a:r>
          </a:p>
        </p:txBody>
      </p:sp>
      <p:sp>
        <p:nvSpPr>
          <p:cNvPr id="73" name="テキスト ボックス 72">
            <a:extLst>
              <a:ext uri="{FF2B5EF4-FFF2-40B4-BE49-F238E27FC236}">
                <a16:creationId xmlns:a16="http://schemas.microsoft.com/office/drawing/2014/main" id="{CC276403-08F4-9C41-A254-DE77A84790A1}"/>
              </a:ext>
            </a:extLst>
          </p:cNvPr>
          <p:cNvSpPr txBox="1"/>
          <p:nvPr/>
        </p:nvSpPr>
        <p:spPr>
          <a:xfrm>
            <a:off x="5402882" y="5326589"/>
            <a:ext cx="530830" cy="230795"/>
          </a:xfrm>
          <a:prstGeom prst="rect">
            <a:avLst/>
          </a:prstGeom>
          <a:noFill/>
        </p:spPr>
        <p:txBody>
          <a:bodyPr wrap="none" rtlCol="0">
            <a:spAutoFit/>
          </a:bodyPr>
          <a:lstStyle/>
          <a:p>
            <a:r>
              <a:rPr kumimoji="1" lang="ja-JP" altLang="en-US" sz="900" dirty="0">
                <a:latin typeface="UD デジタル 教科書体 NK-R" panose="02020400000000000000" pitchFamily="18" charset="-128"/>
                <a:ea typeface="UD デジタル 教科書体 NK-R" panose="02020400000000000000" pitchFamily="18" charset="-128"/>
              </a:rPr>
              <a:t>商店街</a:t>
            </a:r>
          </a:p>
        </p:txBody>
      </p:sp>
      <p:pic>
        <p:nvPicPr>
          <p:cNvPr id="74" name="図 73">
            <a:extLst>
              <a:ext uri="{FF2B5EF4-FFF2-40B4-BE49-F238E27FC236}">
                <a16:creationId xmlns:a16="http://schemas.microsoft.com/office/drawing/2014/main" id="{656026A5-F604-4B4B-89AE-8F646181625B}"/>
              </a:ext>
            </a:extLst>
          </p:cNvPr>
          <p:cNvPicPr>
            <a:picLocks noChangeAspect="1"/>
          </p:cNvPicPr>
          <p:nvPr/>
        </p:nvPicPr>
        <p:blipFill>
          <a:blip r:embed="rId4"/>
          <a:stretch>
            <a:fillRect/>
          </a:stretch>
        </p:blipFill>
        <p:spPr>
          <a:xfrm>
            <a:off x="5457045" y="5519675"/>
            <a:ext cx="419033" cy="419033"/>
          </a:xfrm>
          <a:prstGeom prst="rect">
            <a:avLst/>
          </a:prstGeom>
        </p:spPr>
      </p:pic>
      <p:pic>
        <p:nvPicPr>
          <p:cNvPr id="75" name="図 74">
            <a:extLst>
              <a:ext uri="{FF2B5EF4-FFF2-40B4-BE49-F238E27FC236}">
                <a16:creationId xmlns:a16="http://schemas.microsoft.com/office/drawing/2014/main" id="{CF7AA4B9-0CE7-9A4F-AF4D-6FDE018F22C5}"/>
              </a:ext>
            </a:extLst>
          </p:cNvPr>
          <p:cNvPicPr>
            <a:picLocks noChangeAspect="1"/>
          </p:cNvPicPr>
          <p:nvPr/>
        </p:nvPicPr>
        <p:blipFill>
          <a:blip r:embed="rId5"/>
          <a:stretch>
            <a:fillRect/>
          </a:stretch>
        </p:blipFill>
        <p:spPr>
          <a:xfrm>
            <a:off x="6569618" y="5519675"/>
            <a:ext cx="419033" cy="419033"/>
          </a:xfrm>
          <a:prstGeom prst="rect">
            <a:avLst/>
          </a:prstGeom>
        </p:spPr>
      </p:pic>
      <p:sp>
        <p:nvSpPr>
          <p:cNvPr id="77" name="十字形 76">
            <a:extLst>
              <a:ext uri="{FF2B5EF4-FFF2-40B4-BE49-F238E27FC236}">
                <a16:creationId xmlns:a16="http://schemas.microsoft.com/office/drawing/2014/main" id="{AE56CE2E-3253-554E-8E1A-E1FB6860D406}"/>
              </a:ext>
            </a:extLst>
          </p:cNvPr>
          <p:cNvSpPr/>
          <p:nvPr/>
        </p:nvSpPr>
        <p:spPr>
          <a:xfrm>
            <a:off x="5906331" y="5677998"/>
            <a:ext cx="100761" cy="100761"/>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78" name="二等辺三角形 58">
            <a:extLst>
              <a:ext uri="{FF2B5EF4-FFF2-40B4-BE49-F238E27FC236}">
                <a16:creationId xmlns:a16="http://schemas.microsoft.com/office/drawing/2014/main" id="{D5F40C1A-5065-FF4E-AAC4-57840C605B6D}"/>
              </a:ext>
            </a:extLst>
          </p:cNvPr>
          <p:cNvSpPr/>
          <p:nvPr/>
        </p:nvSpPr>
        <p:spPr>
          <a:xfrm rot="5400000">
            <a:off x="7009578" y="5692782"/>
            <a:ext cx="82581" cy="71191"/>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9" name="図 78">
            <a:extLst>
              <a:ext uri="{FF2B5EF4-FFF2-40B4-BE49-F238E27FC236}">
                <a16:creationId xmlns:a16="http://schemas.microsoft.com/office/drawing/2014/main" id="{99A17720-72BE-1141-A605-67897A130B97}"/>
              </a:ext>
            </a:extLst>
          </p:cNvPr>
          <p:cNvPicPr>
            <a:picLocks noChangeAspect="1"/>
          </p:cNvPicPr>
          <p:nvPr/>
        </p:nvPicPr>
        <p:blipFill>
          <a:blip r:embed="rId6"/>
          <a:stretch>
            <a:fillRect/>
          </a:stretch>
        </p:blipFill>
        <p:spPr>
          <a:xfrm>
            <a:off x="6044669" y="5519675"/>
            <a:ext cx="419033" cy="419033"/>
          </a:xfrm>
          <a:prstGeom prst="rect">
            <a:avLst/>
          </a:prstGeom>
        </p:spPr>
      </p:pic>
      <p:sp>
        <p:nvSpPr>
          <p:cNvPr id="83" name="正方形/長方形 82">
            <a:extLst>
              <a:ext uri="{FF2B5EF4-FFF2-40B4-BE49-F238E27FC236}">
                <a16:creationId xmlns:a16="http://schemas.microsoft.com/office/drawing/2014/main" id="{17A2BFAD-8290-CB42-B2BA-5C74E8659E92}"/>
              </a:ext>
            </a:extLst>
          </p:cNvPr>
          <p:cNvSpPr/>
          <p:nvPr/>
        </p:nvSpPr>
        <p:spPr>
          <a:xfrm>
            <a:off x="6946581" y="4895742"/>
            <a:ext cx="825368" cy="3115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latin typeface="UD デジタル 教科書体 NK-R" panose="02020400000000000000" pitchFamily="18" charset="-128"/>
                <a:ea typeface="UD デジタル 教科書体 NK-R" panose="02020400000000000000" pitchFamily="18" charset="-128"/>
              </a:rPr>
              <a:t>凡 例</a:t>
            </a:r>
            <a:endPar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1" name="テキスト ボックス 120">
            <a:extLst>
              <a:ext uri="{FF2B5EF4-FFF2-40B4-BE49-F238E27FC236}">
                <a16:creationId xmlns:a16="http://schemas.microsoft.com/office/drawing/2014/main" id="{02A675E1-5DDA-BD40-A7E8-08A88D55A917}"/>
              </a:ext>
            </a:extLst>
          </p:cNvPr>
          <p:cNvSpPr txBox="1"/>
          <p:nvPr/>
        </p:nvSpPr>
        <p:spPr>
          <a:xfrm>
            <a:off x="3435272" y="217684"/>
            <a:ext cx="434311" cy="184636"/>
          </a:xfrm>
          <a:prstGeom prst="rect">
            <a:avLst/>
          </a:prstGeom>
          <a:noFill/>
        </p:spPr>
        <p:txBody>
          <a:bodyPr wrap="square" rtlCol="0">
            <a:spAutoFit/>
          </a:bodyPr>
          <a:lstStyle/>
          <a:p>
            <a:pPr algn="ctr"/>
            <a:r>
              <a:rPr kumimoji="1" lang="ja-JP" altLang="en-US" sz="600">
                <a:latin typeface="UD デジタル 教科書体 NK-R" panose="02020400000000000000" pitchFamily="18" charset="-128"/>
                <a:ea typeface="UD デジタル 教科書体 NK-R" panose="02020400000000000000" pitchFamily="18" charset="-128"/>
              </a:rPr>
              <a:t>ﾃｲｸｱｳﾄ</a:t>
            </a: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122" name="テキスト ボックス 121">
            <a:extLst>
              <a:ext uri="{FF2B5EF4-FFF2-40B4-BE49-F238E27FC236}">
                <a16:creationId xmlns:a16="http://schemas.microsoft.com/office/drawing/2014/main" id="{1389CD98-3041-3341-9CB1-CFAE58DCC316}"/>
              </a:ext>
            </a:extLst>
          </p:cNvPr>
          <p:cNvSpPr txBox="1"/>
          <p:nvPr/>
        </p:nvSpPr>
        <p:spPr>
          <a:xfrm>
            <a:off x="3806895" y="215185"/>
            <a:ext cx="35542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p>
        </p:txBody>
      </p:sp>
      <p:sp>
        <p:nvSpPr>
          <p:cNvPr id="123" name="テキスト ボックス 122">
            <a:extLst>
              <a:ext uri="{FF2B5EF4-FFF2-40B4-BE49-F238E27FC236}">
                <a16:creationId xmlns:a16="http://schemas.microsoft.com/office/drawing/2014/main" id="{B0FA7460-878F-564E-BE11-DBFE9DA12035}"/>
              </a:ext>
            </a:extLst>
          </p:cNvPr>
          <p:cNvSpPr txBox="1"/>
          <p:nvPr/>
        </p:nvSpPr>
        <p:spPr>
          <a:xfrm>
            <a:off x="4041069" y="804575"/>
            <a:ext cx="416772"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マップ</a:t>
            </a:r>
          </a:p>
        </p:txBody>
      </p:sp>
      <p:pic>
        <p:nvPicPr>
          <p:cNvPr id="124" name="図 123">
            <a:extLst>
              <a:ext uri="{FF2B5EF4-FFF2-40B4-BE49-F238E27FC236}">
                <a16:creationId xmlns:a16="http://schemas.microsoft.com/office/drawing/2014/main" id="{8F93FCEB-EE32-2D49-80E1-5D63B604AACC}"/>
              </a:ext>
            </a:extLst>
          </p:cNvPr>
          <p:cNvPicPr>
            <a:picLocks noChangeAspect="1"/>
          </p:cNvPicPr>
          <p:nvPr/>
        </p:nvPicPr>
        <p:blipFill>
          <a:blip r:embed="rId7"/>
          <a:stretch>
            <a:fillRect/>
          </a:stretch>
        </p:blipFill>
        <p:spPr>
          <a:xfrm>
            <a:off x="3558169" y="344216"/>
            <a:ext cx="188565" cy="188565"/>
          </a:xfrm>
          <a:prstGeom prst="rect">
            <a:avLst/>
          </a:prstGeom>
        </p:spPr>
      </p:pic>
      <p:pic>
        <p:nvPicPr>
          <p:cNvPr id="125" name="図 124">
            <a:extLst>
              <a:ext uri="{FF2B5EF4-FFF2-40B4-BE49-F238E27FC236}">
                <a16:creationId xmlns:a16="http://schemas.microsoft.com/office/drawing/2014/main" id="{062D3FE8-0534-0442-9CF9-AF300860BDAF}"/>
              </a:ext>
            </a:extLst>
          </p:cNvPr>
          <p:cNvPicPr>
            <a:picLocks noChangeAspect="1"/>
          </p:cNvPicPr>
          <p:nvPr/>
        </p:nvPicPr>
        <p:blipFill>
          <a:blip r:embed="rId6"/>
          <a:stretch>
            <a:fillRect/>
          </a:stretch>
        </p:blipFill>
        <p:spPr>
          <a:xfrm>
            <a:off x="3884529" y="344216"/>
            <a:ext cx="188565" cy="188565"/>
          </a:xfrm>
          <a:prstGeom prst="rect">
            <a:avLst/>
          </a:prstGeom>
        </p:spPr>
      </p:pic>
      <p:pic>
        <p:nvPicPr>
          <p:cNvPr id="126" name="図 125">
            <a:extLst>
              <a:ext uri="{FF2B5EF4-FFF2-40B4-BE49-F238E27FC236}">
                <a16:creationId xmlns:a16="http://schemas.microsoft.com/office/drawing/2014/main" id="{E937C26B-FF60-C945-A4CE-4F4B391BADC7}"/>
              </a:ext>
            </a:extLst>
          </p:cNvPr>
          <p:cNvPicPr>
            <a:picLocks noChangeAspect="1"/>
          </p:cNvPicPr>
          <p:nvPr/>
        </p:nvPicPr>
        <p:blipFill>
          <a:blip r:embed="rId8"/>
          <a:stretch>
            <a:fillRect/>
          </a:stretch>
        </p:blipFill>
        <p:spPr>
          <a:xfrm>
            <a:off x="4131010" y="344216"/>
            <a:ext cx="188565" cy="188565"/>
          </a:xfrm>
          <a:prstGeom prst="rect">
            <a:avLst/>
          </a:prstGeom>
        </p:spPr>
      </p:pic>
      <p:sp>
        <p:nvSpPr>
          <p:cNvPr id="128" name="テキスト ボックス 127">
            <a:extLst>
              <a:ext uri="{FF2B5EF4-FFF2-40B4-BE49-F238E27FC236}">
                <a16:creationId xmlns:a16="http://schemas.microsoft.com/office/drawing/2014/main" id="{EF1BBC89-AC78-C641-8FDA-E4A3DA16EE95}"/>
              </a:ext>
            </a:extLst>
          </p:cNvPr>
          <p:cNvSpPr txBox="1"/>
          <p:nvPr/>
        </p:nvSpPr>
        <p:spPr>
          <a:xfrm>
            <a:off x="3380594" y="506506"/>
            <a:ext cx="553627" cy="184636"/>
          </a:xfrm>
          <a:prstGeom prst="rect">
            <a:avLst/>
          </a:prstGeom>
          <a:noFill/>
        </p:spPr>
        <p:txBody>
          <a:bodyPr wrap="square" rtlCol="0">
            <a:spAutoFit/>
          </a:bodyPr>
          <a:lstStyle/>
          <a:p>
            <a:pPr algn="ctr"/>
            <a:r>
              <a:rPr kumimoji="1" lang="ja-JP" altLang="en-US" sz="600">
                <a:latin typeface="UD デジタル 教科書体 NK-R" panose="02020400000000000000" pitchFamily="18" charset="-128"/>
                <a:ea typeface="UD デジタル 教科書体 NK-R" panose="02020400000000000000" pitchFamily="18" charset="-128"/>
              </a:rPr>
              <a:t>飲食店</a:t>
            </a: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129" name="テキスト ボックス 128">
            <a:extLst>
              <a:ext uri="{FF2B5EF4-FFF2-40B4-BE49-F238E27FC236}">
                <a16:creationId xmlns:a16="http://schemas.microsoft.com/office/drawing/2014/main" id="{DBEA7C95-2E20-C44F-A146-4584CFC2EF56}"/>
              </a:ext>
            </a:extLst>
          </p:cNvPr>
          <p:cNvSpPr txBox="1"/>
          <p:nvPr/>
        </p:nvSpPr>
        <p:spPr>
          <a:xfrm>
            <a:off x="3810630" y="511538"/>
            <a:ext cx="434311" cy="184636"/>
          </a:xfrm>
          <a:prstGeom prst="rect">
            <a:avLst/>
          </a:prstGeom>
          <a:noFill/>
        </p:spPr>
        <p:txBody>
          <a:bodyPr wrap="square" rtlCol="0">
            <a:spAutoFit/>
          </a:bodyPr>
          <a:lstStyle/>
          <a:p>
            <a:r>
              <a:rPr kumimoji="1" lang="ja-JP" altLang="en-US" sz="600">
                <a:latin typeface="UD デジタル 教科書体 NK-R" panose="02020400000000000000" pitchFamily="18" charset="-128"/>
                <a:ea typeface="UD デジタル 教科書体 NK-R" panose="02020400000000000000" pitchFamily="18" charset="-128"/>
              </a:rPr>
              <a:t>名所</a:t>
            </a: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130" name="テキスト ボックス 129">
            <a:extLst>
              <a:ext uri="{FF2B5EF4-FFF2-40B4-BE49-F238E27FC236}">
                <a16:creationId xmlns:a16="http://schemas.microsoft.com/office/drawing/2014/main" id="{13D36552-D2F9-EB47-9277-7957585F0109}"/>
              </a:ext>
            </a:extLst>
          </p:cNvPr>
          <p:cNvSpPr txBox="1"/>
          <p:nvPr/>
        </p:nvSpPr>
        <p:spPr>
          <a:xfrm>
            <a:off x="4061621" y="510877"/>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冊子</a:t>
            </a:r>
          </a:p>
        </p:txBody>
      </p:sp>
      <p:pic>
        <p:nvPicPr>
          <p:cNvPr id="131" name="図 130">
            <a:extLst>
              <a:ext uri="{FF2B5EF4-FFF2-40B4-BE49-F238E27FC236}">
                <a16:creationId xmlns:a16="http://schemas.microsoft.com/office/drawing/2014/main" id="{8E33D55A-7EF7-164A-84E5-461DBC82A9D1}"/>
              </a:ext>
            </a:extLst>
          </p:cNvPr>
          <p:cNvPicPr>
            <a:picLocks noChangeAspect="1"/>
          </p:cNvPicPr>
          <p:nvPr/>
        </p:nvPicPr>
        <p:blipFill>
          <a:blip r:embed="rId9"/>
          <a:stretch>
            <a:fillRect/>
          </a:stretch>
        </p:blipFill>
        <p:spPr>
          <a:xfrm>
            <a:off x="3558169" y="638334"/>
            <a:ext cx="188565" cy="188565"/>
          </a:xfrm>
          <a:prstGeom prst="rect">
            <a:avLst/>
          </a:prstGeom>
        </p:spPr>
      </p:pic>
      <p:pic>
        <p:nvPicPr>
          <p:cNvPr id="132" name="図 131">
            <a:extLst>
              <a:ext uri="{FF2B5EF4-FFF2-40B4-BE49-F238E27FC236}">
                <a16:creationId xmlns:a16="http://schemas.microsoft.com/office/drawing/2014/main" id="{C14FDF50-B9DA-F349-8979-2523B0D8F181}"/>
              </a:ext>
            </a:extLst>
          </p:cNvPr>
          <p:cNvPicPr>
            <a:picLocks noChangeAspect="1"/>
          </p:cNvPicPr>
          <p:nvPr/>
        </p:nvPicPr>
        <p:blipFill>
          <a:blip r:embed="rId10"/>
          <a:stretch>
            <a:fillRect/>
          </a:stretch>
        </p:blipFill>
        <p:spPr>
          <a:xfrm>
            <a:off x="3884529" y="638334"/>
            <a:ext cx="188565" cy="188565"/>
          </a:xfrm>
          <a:prstGeom prst="rect">
            <a:avLst/>
          </a:prstGeom>
        </p:spPr>
      </p:pic>
      <p:pic>
        <p:nvPicPr>
          <p:cNvPr id="133" name="図 132">
            <a:extLst>
              <a:ext uri="{FF2B5EF4-FFF2-40B4-BE49-F238E27FC236}">
                <a16:creationId xmlns:a16="http://schemas.microsoft.com/office/drawing/2014/main" id="{BE893110-D5CD-B747-96C4-D240EE2B05F1}"/>
              </a:ext>
            </a:extLst>
          </p:cNvPr>
          <p:cNvPicPr>
            <a:picLocks noChangeAspect="1"/>
          </p:cNvPicPr>
          <p:nvPr/>
        </p:nvPicPr>
        <p:blipFill>
          <a:blip r:embed="rId11"/>
          <a:stretch>
            <a:fillRect/>
          </a:stretch>
        </p:blipFill>
        <p:spPr>
          <a:xfrm>
            <a:off x="4131010" y="638334"/>
            <a:ext cx="188565" cy="188565"/>
          </a:xfrm>
          <a:prstGeom prst="rect">
            <a:avLst/>
          </a:prstGeom>
        </p:spPr>
      </p:pic>
      <p:sp>
        <p:nvSpPr>
          <p:cNvPr id="134" name="テキスト ボックス 133">
            <a:extLst>
              <a:ext uri="{FF2B5EF4-FFF2-40B4-BE49-F238E27FC236}">
                <a16:creationId xmlns:a16="http://schemas.microsoft.com/office/drawing/2014/main" id="{9F59A9FF-DAE8-B74E-A83B-6FA5F23C0839}"/>
              </a:ext>
            </a:extLst>
          </p:cNvPr>
          <p:cNvSpPr txBox="1"/>
          <p:nvPr/>
        </p:nvSpPr>
        <p:spPr>
          <a:xfrm>
            <a:off x="3466600" y="802903"/>
            <a:ext cx="371654"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135" name="テキスト ボックス 134">
            <a:extLst>
              <a:ext uri="{FF2B5EF4-FFF2-40B4-BE49-F238E27FC236}">
                <a16:creationId xmlns:a16="http://schemas.microsoft.com/office/drawing/2014/main" id="{54310A3E-BE9D-BD46-8407-95D7B29D3D40}"/>
              </a:ext>
            </a:extLst>
          </p:cNvPr>
          <p:cNvSpPr txBox="1"/>
          <p:nvPr/>
        </p:nvSpPr>
        <p:spPr>
          <a:xfrm>
            <a:off x="3810630" y="805527"/>
            <a:ext cx="373965"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p>
        </p:txBody>
      </p:sp>
      <p:sp>
        <p:nvSpPr>
          <p:cNvPr id="136" name="テキスト ボックス 135">
            <a:extLst>
              <a:ext uri="{FF2B5EF4-FFF2-40B4-BE49-F238E27FC236}">
                <a16:creationId xmlns:a16="http://schemas.microsoft.com/office/drawing/2014/main" id="{591BE1E9-5F6F-934C-A57A-802D74814733}"/>
              </a:ext>
            </a:extLst>
          </p:cNvPr>
          <p:cNvSpPr txBox="1"/>
          <p:nvPr/>
        </p:nvSpPr>
        <p:spPr>
          <a:xfrm>
            <a:off x="4030198" y="2272477"/>
            <a:ext cx="480537"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マップ</a:t>
            </a:r>
          </a:p>
        </p:txBody>
      </p:sp>
      <p:pic>
        <p:nvPicPr>
          <p:cNvPr id="137" name="図 136">
            <a:extLst>
              <a:ext uri="{FF2B5EF4-FFF2-40B4-BE49-F238E27FC236}">
                <a16:creationId xmlns:a16="http://schemas.microsoft.com/office/drawing/2014/main" id="{A1326FDF-9E52-D147-A28F-02E2A10D817F}"/>
              </a:ext>
            </a:extLst>
          </p:cNvPr>
          <p:cNvPicPr>
            <a:picLocks noChangeAspect="1"/>
          </p:cNvPicPr>
          <p:nvPr/>
        </p:nvPicPr>
        <p:blipFill>
          <a:blip r:embed="rId8"/>
          <a:stretch>
            <a:fillRect/>
          </a:stretch>
        </p:blipFill>
        <p:spPr>
          <a:xfrm>
            <a:off x="4131010" y="932451"/>
            <a:ext cx="188565" cy="188565"/>
          </a:xfrm>
          <a:prstGeom prst="rect">
            <a:avLst/>
          </a:prstGeom>
        </p:spPr>
      </p:pic>
      <p:pic>
        <p:nvPicPr>
          <p:cNvPr id="138" name="図 137">
            <a:extLst>
              <a:ext uri="{FF2B5EF4-FFF2-40B4-BE49-F238E27FC236}">
                <a16:creationId xmlns:a16="http://schemas.microsoft.com/office/drawing/2014/main" id="{8666A08B-370E-CF41-AEBB-76897E9C26F9}"/>
              </a:ext>
            </a:extLst>
          </p:cNvPr>
          <p:cNvPicPr>
            <a:picLocks noChangeAspect="1"/>
          </p:cNvPicPr>
          <p:nvPr/>
        </p:nvPicPr>
        <p:blipFill>
          <a:blip r:embed="rId12"/>
          <a:stretch>
            <a:fillRect/>
          </a:stretch>
        </p:blipFill>
        <p:spPr>
          <a:xfrm>
            <a:off x="3558169" y="932451"/>
            <a:ext cx="188565" cy="188565"/>
          </a:xfrm>
          <a:prstGeom prst="rect">
            <a:avLst/>
          </a:prstGeom>
        </p:spPr>
      </p:pic>
      <p:pic>
        <p:nvPicPr>
          <p:cNvPr id="139" name="図 138">
            <a:extLst>
              <a:ext uri="{FF2B5EF4-FFF2-40B4-BE49-F238E27FC236}">
                <a16:creationId xmlns:a16="http://schemas.microsoft.com/office/drawing/2014/main" id="{5A3D2789-80B0-0F4C-8E9D-B9969EFE6096}"/>
              </a:ext>
            </a:extLst>
          </p:cNvPr>
          <p:cNvPicPr>
            <a:picLocks noChangeAspect="1"/>
          </p:cNvPicPr>
          <p:nvPr/>
        </p:nvPicPr>
        <p:blipFill>
          <a:blip r:embed="rId10"/>
          <a:stretch>
            <a:fillRect/>
          </a:stretch>
        </p:blipFill>
        <p:spPr>
          <a:xfrm>
            <a:off x="3884529" y="932451"/>
            <a:ext cx="188565" cy="188565"/>
          </a:xfrm>
          <a:prstGeom prst="rect">
            <a:avLst/>
          </a:prstGeom>
        </p:spPr>
      </p:pic>
      <p:sp>
        <p:nvSpPr>
          <p:cNvPr id="140" name="テキスト ボックス 139">
            <a:extLst>
              <a:ext uri="{FF2B5EF4-FFF2-40B4-BE49-F238E27FC236}">
                <a16:creationId xmlns:a16="http://schemas.microsoft.com/office/drawing/2014/main" id="{507B1E23-0C55-3C40-A678-C18C017A3265}"/>
              </a:ext>
            </a:extLst>
          </p:cNvPr>
          <p:cNvSpPr txBox="1"/>
          <p:nvPr/>
        </p:nvSpPr>
        <p:spPr>
          <a:xfrm>
            <a:off x="3466601" y="1391984"/>
            <a:ext cx="376541"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141" name="テキスト ボックス 140">
            <a:extLst>
              <a:ext uri="{FF2B5EF4-FFF2-40B4-BE49-F238E27FC236}">
                <a16:creationId xmlns:a16="http://schemas.microsoft.com/office/drawing/2014/main" id="{869509BF-EC00-CD4D-800E-52C6F1E457E9}"/>
              </a:ext>
            </a:extLst>
          </p:cNvPr>
          <p:cNvSpPr txBox="1"/>
          <p:nvPr/>
        </p:nvSpPr>
        <p:spPr>
          <a:xfrm>
            <a:off x="3757722" y="1096649"/>
            <a:ext cx="553627" cy="184636"/>
          </a:xfrm>
          <a:prstGeom prst="rect">
            <a:avLst/>
          </a:prstGeom>
          <a:noFill/>
        </p:spPr>
        <p:txBody>
          <a:bodyPr wrap="square" rtlCol="0">
            <a:spAutoFit/>
          </a:bodyPr>
          <a:lstStyle/>
          <a:p>
            <a:r>
              <a:rPr kumimoji="1" lang="ja-JP" altLang="en-US" sz="600" spc="-80" dirty="0">
                <a:latin typeface="UD デジタル 教科書体 NK-R" panose="02020400000000000000" pitchFamily="18" charset="-128"/>
                <a:ea typeface="UD デジタル 教科書体 NK-R" panose="02020400000000000000" pitchFamily="18" charset="-128"/>
              </a:rPr>
              <a:t>祭り文化</a:t>
            </a:r>
          </a:p>
        </p:txBody>
      </p:sp>
      <p:sp>
        <p:nvSpPr>
          <p:cNvPr id="142" name="テキスト ボックス 141">
            <a:extLst>
              <a:ext uri="{FF2B5EF4-FFF2-40B4-BE49-F238E27FC236}">
                <a16:creationId xmlns:a16="http://schemas.microsoft.com/office/drawing/2014/main" id="{D5C7342E-2C8C-CF41-B9B6-91AC3BFE34F0}"/>
              </a:ext>
            </a:extLst>
          </p:cNvPr>
          <p:cNvSpPr txBox="1"/>
          <p:nvPr/>
        </p:nvSpPr>
        <p:spPr>
          <a:xfrm>
            <a:off x="4020258" y="1094866"/>
            <a:ext cx="517035" cy="184636"/>
          </a:xfrm>
          <a:prstGeom prst="rect">
            <a:avLst/>
          </a:prstGeom>
          <a:noFill/>
        </p:spPr>
        <p:txBody>
          <a:bodyPr wrap="square" rtlCol="0">
            <a:spAutoFit/>
          </a:bodyPr>
          <a:lstStyle/>
          <a:p>
            <a:r>
              <a:rPr kumimoji="1" lang="en-US" altLang="ja-JP" sz="600" spc="-80" dirty="0">
                <a:latin typeface="UD デジタル 教科書体 NK-R" panose="02020400000000000000" pitchFamily="18" charset="-128"/>
                <a:ea typeface="UD デジタル 教科書体 NK-R" panose="02020400000000000000" pitchFamily="18" charset="-128"/>
              </a:rPr>
              <a:t>e</a:t>
            </a:r>
            <a:r>
              <a:rPr kumimoji="1" lang="ja-JP" altLang="en-US" sz="600" spc="-80" dirty="0">
                <a:latin typeface="UD デジタル 教科書体 NK-R" panose="02020400000000000000" pitchFamily="18" charset="-128"/>
                <a:ea typeface="UD デジタル 教科書体 NK-R" panose="02020400000000000000" pitchFamily="18" charset="-128"/>
              </a:rPr>
              <a:t>スポーツ</a:t>
            </a:r>
          </a:p>
        </p:txBody>
      </p:sp>
      <p:pic>
        <p:nvPicPr>
          <p:cNvPr id="143" name="図 142">
            <a:extLst>
              <a:ext uri="{FF2B5EF4-FFF2-40B4-BE49-F238E27FC236}">
                <a16:creationId xmlns:a16="http://schemas.microsoft.com/office/drawing/2014/main" id="{46170A15-8BDA-5C45-815A-BA0C975A61B8}"/>
              </a:ext>
            </a:extLst>
          </p:cNvPr>
          <p:cNvPicPr>
            <a:picLocks noChangeAspect="1"/>
          </p:cNvPicPr>
          <p:nvPr/>
        </p:nvPicPr>
        <p:blipFill>
          <a:blip r:embed="rId13"/>
          <a:stretch>
            <a:fillRect/>
          </a:stretch>
        </p:blipFill>
        <p:spPr>
          <a:xfrm>
            <a:off x="3558169" y="1226569"/>
            <a:ext cx="188565" cy="188565"/>
          </a:xfrm>
          <a:prstGeom prst="rect">
            <a:avLst/>
          </a:prstGeom>
        </p:spPr>
      </p:pic>
      <p:pic>
        <p:nvPicPr>
          <p:cNvPr id="144" name="図 143">
            <a:extLst>
              <a:ext uri="{FF2B5EF4-FFF2-40B4-BE49-F238E27FC236}">
                <a16:creationId xmlns:a16="http://schemas.microsoft.com/office/drawing/2014/main" id="{380B8B78-6886-2B4B-BC67-B26227685626}"/>
              </a:ext>
            </a:extLst>
          </p:cNvPr>
          <p:cNvPicPr>
            <a:picLocks noChangeAspect="1"/>
          </p:cNvPicPr>
          <p:nvPr/>
        </p:nvPicPr>
        <p:blipFill>
          <a:blip r:embed="rId14"/>
          <a:stretch>
            <a:fillRect/>
          </a:stretch>
        </p:blipFill>
        <p:spPr>
          <a:xfrm>
            <a:off x="4131010" y="1226569"/>
            <a:ext cx="188565" cy="188565"/>
          </a:xfrm>
          <a:prstGeom prst="rect">
            <a:avLst/>
          </a:prstGeom>
        </p:spPr>
      </p:pic>
      <p:pic>
        <p:nvPicPr>
          <p:cNvPr id="145" name="図 144">
            <a:extLst>
              <a:ext uri="{FF2B5EF4-FFF2-40B4-BE49-F238E27FC236}">
                <a16:creationId xmlns:a16="http://schemas.microsoft.com/office/drawing/2014/main" id="{2AA54AC4-47A6-E646-B5F0-18E5A23BC856}"/>
              </a:ext>
            </a:extLst>
          </p:cNvPr>
          <p:cNvPicPr>
            <a:picLocks noChangeAspect="1"/>
          </p:cNvPicPr>
          <p:nvPr/>
        </p:nvPicPr>
        <p:blipFill>
          <a:blip r:embed="rId15"/>
          <a:stretch>
            <a:fillRect/>
          </a:stretch>
        </p:blipFill>
        <p:spPr>
          <a:xfrm>
            <a:off x="3884529" y="1226569"/>
            <a:ext cx="188565" cy="188565"/>
          </a:xfrm>
          <a:prstGeom prst="rect">
            <a:avLst/>
          </a:prstGeom>
        </p:spPr>
      </p:pic>
      <p:sp>
        <p:nvSpPr>
          <p:cNvPr id="146" name="テキスト ボックス 145">
            <a:extLst>
              <a:ext uri="{FF2B5EF4-FFF2-40B4-BE49-F238E27FC236}">
                <a16:creationId xmlns:a16="http://schemas.microsoft.com/office/drawing/2014/main" id="{1B4B9499-F06B-0A4D-A0DE-837D0525655B}"/>
              </a:ext>
            </a:extLst>
          </p:cNvPr>
          <p:cNvSpPr txBox="1"/>
          <p:nvPr/>
        </p:nvSpPr>
        <p:spPr>
          <a:xfrm>
            <a:off x="3445355" y="1979710"/>
            <a:ext cx="402928"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147" name="テキスト ボックス 146">
            <a:extLst>
              <a:ext uri="{FF2B5EF4-FFF2-40B4-BE49-F238E27FC236}">
                <a16:creationId xmlns:a16="http://schemas.microsoft.com/office/drawing/2014/main" id="{73C4E03E-23F7-2544-9E01-BED791EA21D7}"/>
              </a:ext>
            </a:extLst>
          </p:cNvPr>
          <p:cNvSpPr txBox="1"/>
          <p:nvPr/>
        </p:nvSpPr>
        <p:spPr>
          <a:xfrm>
            <a:off x="3746734" y="1387944"/>
            <a:ext cx="475513" cy="184636"/>
          </a:xfrm>
          <a:prstGeom prst="rect">
            <a:avLst/>
          </a:prstGeom>
          <a:noFill/>
        </p:spPr>
        <p:txBody>
          <a:bodyPr wrap="square" rtlCol="0">
            <a:spAutoFit/>
          </a:bodyPr>
          <a:lstStyle>
            <a:defPPr>
              <a:defRPr lang="ja-JP"/>
            </a:defPPr>
            <a:lvl1pPr>
              <a:defRPr sz="600" spc="-80">
                <a:latin typeface="UD デジタル 教科書体 NK-R" panose="02020400000000000000" pitchFamily="18" charset="-128"/>
                <a:ea typeface="UD デジタル 教科書体 NK-R" panose="02020400000000000000" pitchFamily="18" charset="-128"/>
              </a:defRPr>
            </a:lvl1pPr>
          </a:lstStyle>
          <a:p>
            <a:r>
              <a:rPr lang="ja-JP" altLang="en-US"/>
              <a:t>世界遺産</a:t>
            </a:r>
            <a:endParaRPr lang="ja-JP" altLang="en-US" dirty="0"/>
          </a:p>
        </p:txBody>
      </p:sp>
      <p:pic>
        <p:nvPicPr>
          <p:cNvPr id="149" name="図 148">
            <a:extLst>
              <a:ext uri="{FF2B5EF4-FFF2-40B4-BE49-F238E27FC236}">
                <a16:creationId xmlns:a16="http://schemas.microsoft.com/office/drawing/2014/main" id="{9733A01F-898F-E249-B957-96C4E440D406}"/>
              </a:ext>
            </a:extLst>
          </p:cNvPr>
          <p:cNvPicPr>
            <a:picLocks noChangeAspect="1"/>
          </p:cNvPicPr>
          <p:nvPr/>
        </p:nvPicPr>
        <p:blipFill>
          <a:blip r:embed="rId12"/>
          <a:stretch>
            <a:fillRect/>
          </a:stretch>
        </p:blipFill>
        <p:spPr>
          <a:xfrm>
            <a:off x="3558169" y="1520687"/>
            <a:ext cx="188565" cy="188565"/>
          </a:xfrm>
          <a:prstGeom prst="rect">
            <a:avLst/>
          </a:prstGeom>
        </p:spPr>
      </p:pic>
      <p:grpSp>
        <p:nvGrpSpPr>
          <p:cNvPr id="225" name="グループ化 224">
            <a:extLst>
              <a:ext uri="{FF2B5EF4-FFF2-40B4-BE49-F238E27FC236}">
                <a16:creationId xmlns:a16="http://schemas.microsoft.com/office/drawing/2014/main" id="{489F6D7F-CC9F-833F-A063-C636C2C019B4}"/>
              </a:ext>
            </a:extLst>
          </p:cNvPr>
          <p:cNvGrpSpPr/>
          <p:nvPr/>
        </p:nvGrpSpPr>
        <p:grpSpPr>
          <a:xfrm>
            <a:off x="4061974" y="1388855"/>
            <a:ext cx="434311" cy="320397"/>
            <a:chOff x="4062625" y="1388528"/>
            <a:chExt cx="434381" cy="320448"/>
          </a:xfrm>
        </p:grpSpPr>
        <p:sp>
          <p:nvSpPr>
            <p:cNvPr id="148" name="テキスト ボックス 147">
              <a:extLst>
                <a:ext uri="{FF2B5EF4-FFF2-40B4-BE49-F238E27FC236}">
                  <a16:creationId xmlns:a16="http://schemas.microsoft.com/office/drawing/2014/main" id="{953B14A4-8215-834B-B959-BEE27C50BDDE}"/>
                </a:ext>
              </a:extLst>
            </p:cNvPr>
            <p:cNvSpPr txBox="1"/>
            <p:nvPr/>
          </p:nvSpPr>
          <p:spPr>
            <a:xfrm>
              <a:off x="4062625" y="1388528"/>
              <a:ext cx="434381" cy="18466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動画</a:t>
              </a:r>
            </a:p>
          </p:txBody>
        </p:sp>
        <p:pic>
          <p:nvPicPr>
            <p:cNvPr id="150" name="図 149">
              <a:extLst>
                <a:ext uri="{FF2B5EF4-FFF2-40B4-BE49-F238E27FC236}">
                  <a16:creationId xmlns:a16="http://schemas.microsoft.com/office/drawing/2014/main" id="{CBACFBF9-1D61-9149-B644-D42AD78AE18A}"/>
                </a:ext>
              </a:extLst>
            </p:cNvPr>
            <p:cNvPicPr>
              <a:picLocks noChangeAspect="1"/>
            </p:cNvPicPr>
            <p:nvPr/>
          </p:nvPicPr>
          <p:blipFill>
            <a:blip r:embed="rId16"/>
            <a:stretch>
              <a:fillRect/>
            </a:stretch>
          </p:blipFill>
          <p:spPr>
            <a:xfrm>
              <a:off x="4131672" y="1520381"/>
              <a:ext cx="188595" cy="188595"/>
            </a:xfrm>
            <a:prstGeom prst="rect">
              <a:avLst/>
            </a:prstGeom>
          </p:spPr>
        </p:pic>
      </p:grpSp>
      <p:pic>
        <p:nvPicPr>
          <p:cNvPr id="151" name="図 150">
            <a:extLst>
              <a:ext uri="{FF2B5EF4-FFF2-40B4-BE49-F238E27FC236}">
                <a16:creationId xmlns:a16="http://schemas.microsoft.com/office/drawing/2014/main" id="{759528BF-B7F8-AD42-A9F7-2F56103434A1}"/>
              </a:ext>
            </a:extLst>
          </p:cNvPr>
          <p:cNvPicPr>
            <a:picLocks noChangeAspect="1"/>
          </p:cNvPicPr>
          <p:nvPr/>
        </p:nvPicPr>
        <p:blipFill>
          <a:blip r:embed="rId17"/>
          <a:stretch>
            <a:fillRect/>
          </a:stretch>
        </p:blipFill>
        <p:spPr>
          <a:xfrm>
            <a:off x="3884529" y="1520687"/>
            <a:ext cx="188565" cy="188565"/>
          </a:xfrm>
          <a:prstGeom prst="rect">
            <a:avLst/>
          </a:prstGeom>
        </p:spPr>
      </p:pic>
      <p:sp>
        <p:nvSpPr>
          <p:cNvPr id="153" name="テキスト ボックス 152">
            <a:extLst>
              <a:ext uri="{FF2B5EF4-FFF2-40B4-BE49-F238E27FC236}">
                <a16:creationId xmlns:a16="http://schemas.microsoft.com/office/drawing/2014/main" id="{7916947D-ED86-DA4F-B5AA-80908D0E34C7}"/>
              </a:ext>
            </a:extLst>
          </p:cNvPr>
          <p:cNvSpPr txBox="1"/>
          <p:nvPr/>
        </p:nvSpPr>
        <p:spPr>
          <a:xfrm>
            <a:off x="3801868" y="1682286"/>
            <a:ext cx="338500" cy="184636"/>
          </a:xfrm>
          <a:prstGeom prst="rect">
            <a:avLst/>
          </a:prstGeom>
          <a:noFill/>
        </p:spPr>
        <p:txBody>
          <a:bodyPr wrap="square" rtlCol="0">
            <a:spAutoFit/>
          </a:bodyPr>
          <a:lstStyle>
            <a:defPPr>
              <a:defRPr lang="ja-JP"/>
            </a:defPPr>
            <a:lvl1pPr>
              <a:defRPr sz="600">
                <a:latin typeface="UD デジタル 教科書体 NK-R" panose="02020400000000000000" pitchFamily="18" charset="-128"/>
                <a:ea typeface="UD デジタル 教科書体 NK-R" panose="02020400000000000000" pitchFamily="18" charset="-128"/>
              </a:defRPr>
            </a:lvl1pPr>
          </a:lstStyle>
          <a:p>
            <a:r>
              <a:rPr lang="ja-JP" altLang="en-US"/>
              <a:t>社協</a:t>
            </a:r>
            <a:endParaRPr lang="ja-JP" altLang="en-US" dirty="0"/>
          </a:p>
        </p:txBody>
      </p:sp>
      <p:sp>
        <p:nvSpPr>
          <p:cNvPr id="154" name="テキスト ボックス 153">
            <a:extLst>
              <a:ext uri="{FF2B5EF4-FFF2-40B4-BE49-F238E27FC236}">
                <a16:creationId xmlns:a16="http://schemas.microsoft.com/office/drawing/2014/main" id="{0CFA8794-D110-D742-A08C-87507D0967B7}"/>
              </a:ext>
            </a:extLst>
          </p:cNvPr>
          <p:cNvSpPr txBox="1"/>
          <p:nvPr/>
        </p:nvSpPr>
        <p:spPr>
          <a:xfrm>
            <a:off x="4041871" y="1687343"/>
            <a:ext cx="743701" cy="184636"/>
          </a:xfrm>
          <a:prstGeom prst="rect">
            <a:avLst/>
          </a:prstGeom>
          <a:noFill/>
        </p:spPr>
        <p:txBody>
          <a:bodyPr wrap="square" rtlCol="0">
            <a:spAutoFit/>
          </a:bodyPr>
          <a:lstStyle/>
          <a:p>
            <a:r>
              <a:rPr kumimoji="1" lang="ja-JP" altLang="en-US" sz="600" spc="-90" dirty="0">
                <a:latin typeface="UD デジタル 教科書体 NK-R" panose="02020400000000000000" pitchFamily="18" charset="-128"/>
                <a:ea typeface="UD デジタル 教科書体 NK-R" panose="02020400000000000000" pitchFamily="18" charset="-128"/>
              </a:rPr>
              <a:t>ﾃﾞﾘﾊﾞﾘｰ</a:t>
            </a:r>
          </a:p>
        </p:txBody>
      </p:sp>
      <p:pic>
        <p:nvPicPr>
          <p:cNvPr id="155" name="図 154">
            <a:extLst>
              <a:ext uri="{FF2B5EF4-FFF2-40B4-BE49-F238E27FC236}">
                <a16:creationId xmlns:a16="http://schemas.microsoft.com/office/drawing/2014/main" id="{FBC9F54B-B573-7347-8D16-3127B56CCF43}"/>
              </a:ext>
            </a:extLst>
          </p:cNvPr>
          <p:cNvPicPr>
            <a:picLocks noChangeAspect="1"/>
          </p:cNvPicPr>
          <p:nvPr/>
        </p:nvPicPr>
        <p:blipFill>
          <a:blip r:embed="rId9"/>
          <a:stretch>
            <a:fillRect/>
          </a:stretch>
        </p:blipFill>
        <p:spPr>
          <a:xfrm>
            <a:off x="3558169" y="1814805"/>
            <a:ext cx="188565" cy="188565"/>
          </a:xfrm>
          <a:prstGeom prst="rect">
            <a:avLst/>
          </a:prstGeom>
        </p:spPr>
      </p:pic>
      <p:pic>
        <p:nvPicPr>
          <p:cNvPr id="156" name="図 155">
            <a:extLst>
              <a:ext uri="{FF2B5EF4-FFF2-40B4-BE49-F238E27FC236}">
                <a16:creationId xmlns:a16="http://schemas.microsoft.com/office/drawing/2014/main" id="{41A93C96-30B0-6B4F-98AE-B9CB10ACA5C5}"/>
              </a:ext>
            </a:extLst>
          </p:cNvPr>
          <p:cNvPicPr>
            <a:picLocks noChangeAspect="1"/>
          </p:cNvPicPr>
          <p:nvPr/>
        </p:nvPicPr>
        <p:blipFill>
          <a:blip r:embed="rId18"/>
          <a:stretch>
            <a:fillRect/>
          </a:stretch>
        </p:blipFill>
        <p:spPr>
          <a:xfrm>
            <a:off x="3884529" y="1814805"/>
            <a:ext cx="188565" cy="188565"/>
          </a:xfrm>
          <a:prstGeom prst="rect">
            <a:avLst/>
          </a:prstGeom>
        </p:spPr>
      </p:pic>
      <p:pic>
        <p:nvPicPr>
          <p:cNvPr id="157" name="図 156">
            <a:extLst>
              <a:ext uri="{FF2B5EF4-FFF2-40B4-BE49-F238E27FC236}">
                <a16:creationId xmlns:a16="http://schemas.microsoft.com/office/drawing/2014/main" id="{C50C9B5F-2D17-3543-B716-4635647F04EE}"/>
              </a:ext>
            </a:extLst>
          </p:cNvPr>
          <p:cNvPicPr>
            <a:picLocks noChangeAspect="1"/>
          </p:cNvPicPr>
          <p:nvPr/>
        </p:nvPicPr>
        <p:blipFill>
          <a:blip r:embed="rId19"/>
          <a:stretch>
            <a:fillRect/>
          </a:stretch>
        </p:blipFill>
        <p:spPr>
          <a:xfrm>
            <a:off x="4131010" y="1814805"/>
            <a:ext cx="188565" cy="188565"/>
          </a:xfrm>
          <a:prstGeom prst="rect">
            <a:avLst/>
          </a:prstGeom>
        </p:spPr>
      </p:pic>
      <p:sp>
        <p:nvSpPr>
          <p:cNvPr id="160" name="テキスト ボックス 159">
            <a:extLst>
              <a:ext uri="{FF2B5EF4-FFF2-40B4-BE49-F238E27FC236}">
                <a16:creationId xmlns:a16="http://schemas.microsoft.com/office/drawing/2014/main" id="{7CD42862-B5E1-F344-9F5E-D7B3B5C0E130}"/>
              </a:ext>
            </a:extLst>
          </p:cNvPr>
          <p:cNvSpPr txBox="1"/>
          <p:nvPr/>
        </p:nvSpPr>
        <p:spPr>
          <a:xfrm>
            <a:off x="4003189" y="1974315"/>
            <a:ext cx="751970" cy="184636"/>
          </a:xfrm>
          <a:prstGeom prst="rect">
            <a:avLst/>
          </a:prstGeom>
          <a:noFill/>
        </p:spPr>
        <p:txBody>
          <a:bodyPr wrap="square" rtlCol="0">
            <a:spAutoFit/>
          </a:bodyPr>
          <a:lstStyle/>
          <a:p>
            <a:r>
              <a:rPr kumimoji="1" lang="ja-JP" altLang="en-US" sz="600" spc="-150" dirty="0">
                <a:latin typeface="UD デジタル 教科書体 NK-R" panose="02020400000000000000" pitchFamily="18" charset="-128"/>
                <a:ea typeface="UD デジタル 教科書体 NK-R" panose="02020400000000000000" pitchFamily="18" charset="-128"/>
              </a:rPr>
              <a:t>音声ガイド</a:t>
            </a:r>
          </a:p>
        </p:txBody>
      </p:sp>
      <p:sp>
        <p:nvSpPr>
          <p:cNvPr id="164" name="AutoShape 3">
            <a:extLst>
              <a:ext uri="{FF2B5EF4-FFF2-40B4-BE49-F238E27FC236}">
                <a16:creationId xmlns:a16="http://schemas.microsoft.com/office/drawing/2014/main" id="{1960B1CC-2286-8149-80CB-3D8FB5A40AAE}"/>
              </a:ext>
            </a:extLst>
          </p:cNvPr>
          <p:cNvSpPr>
            <a:spLocks noChangeAspect="1" noChangeArrowheads="1" noTextEdit="1"/>
          </p:cNvSpPr>
          <p:nvPr/>
        </p:nvSpPr>
        <p:spPr bwMode="auto">
          <a:xfrm>
            <a:off x="4286043" y="2882590"/>
            <a:ext cx="244516" cy="24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endParaRPr lang="ja-JP" altLang="en-US"/>
          </a:p>
        </p:txBody>
      </p:sp>
      <p:sp>
        <p:nvSpPr>
          <p:cNvPr id="166" name="Freeform 15">
            <a:extLst>
              <a:ext uri="{FF2B5EF4-FFF2-40B4-BE49-F238E27FC236}">
                <a16:creationId xmlns:a16="http://schemas.microsoft.com/office/drawing/2014/main" id="{FE15B9A1-2BDA-BC4F-8939-74FB437FCA40}"/>
              </a:ext>
            </a:extLst>
          </p:cNvPr>
          <p:cNvSpPr>
            <a:spLocks noChangeAspect="1"/>
          </p:cNvSpPr>
          <p:nvPr/>
        </p:nvSpPr>
        <p:spPr bwMode="auto">
          <a:xfrm>
            <a:off x="4460167" y="2900576"/>
            <a:ext cx="59849" cy="60315"/>
          </a:xfrm>
          <a:custGeom>
            <a:avLst/>
            <a:gdLst>
              <a:gd name="T0" fmla="*/ 4 w 103"/>
              <a:gd name="T1" fmla="*/ 0 h 104"/>
              <a:gd name="T2" fmla="*/ 4 w 103"/>
              <a:gd name="T3" fmla="*/ 0 h 104"/>
              <a:gd name="T4" fmla="*/ 0 w 103"/>
              <a:gd name="T5" fmla="*/ 13 h 104"/>
              <a:gd name="T6" fmla="*/ 90 w 103"/>
              <a:gd name="T7" fmla="*/ 104 h 104"/>
              <a:gd name="T8" fmla="*/ 103 w 103"/>
              <a:gd name="T9" fmla="*/ 100 h 104"/>
              <a:gd name="T10" fmla="*/ 4 w 103"/>
              <a:gd name="T11" fmla="*/ 0 h 104"/>
            </a:gdLst>
            <a:ahLst/>
            <a:cxnLst>
              <a:cxn ang="0">
                <a:pos x="T0" y="T1"/>
              </a:cxn>
              <a:cxn ang="0">
                <a:pos x="T2" y="T3"/>
              </a:cxn>
              <a:cxn ang="0">
                <a:pos x="T4" y="T5"/>
              </a:cxn>
              <a:cxn ang="0">
                <a:pos x="T6" y="T7"/>
              </a:cxn>
              <a:cxn ang="0">
                <a:pos x="T8" y="T9"/>
              </a:cxn>
              <a:cxn ang="0">
                <a:pos x="T10" y="T11"/>
              </a:cxn>
            </a:cxnLst>
            <a:rect l="0" t="0" r="r" b="b"/>
            <a:pathLst>
              <a:path w="103" h="104">
                <a:moveTo>
                  <a:pt x="4" y="0"/>
                </a:moveTo>
                <a:lnTo>
                  <a:pt x="4" y="0"/>
                </a:lnTo>
                <a:lnTo>
                  <a:pt x="0" y="13"/>
                </a:lnTo>
                <a:cubicBezTo>
                  <a:pt x="44" y="25"/>
                  <a:pt x="79" y="60"/>
                  <a:pt x="90" y="104"/>
                </a:cubicBezTo>
                <a:lnTo>
                  <a:pt x="103" y="100"/>
                </a:lnTo>
                <a:cubicBezTo>
                  <a:pt x="90" y="52"/>
                  <a:pt x="52" y="13"/>
                  <a:pt x="4"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168" name="Freeform 17">
            <a:extLst>
              <a:ext uri="{FF2B5EF4-FFF2-40B4-BE49-F238E27FC236}">
                <a16:creationId xmlns:a16="http://schemas.microsoft.com/office/drawing/2014/main" id="{AF247E6C-F202-3F41-A5F7-8B5200426AF8}"/>
              </a:ext>
            </a:extLst>
          </p:cNvPr>
          <p:cNvSpPr>
            <a:spLocks/>
          </p:cNvSpPr>
          <p:nvPr/>
        </p:nvSpPr>
        <p:spPr bwMode="auto">
          <a:xfrm>
            <a:off x="4457841" y="2940114"/>
            <a:ext cx="22637" cy="22637"/>
          </a:xfrm>
          <a:custGeom>
            <a:avLst/>
            <a:gdLst>
              <a:gd name="T0" fmla="*/ 2 w 39"/>
              <a:gd name="T1" fmla="*/ 0 h 39"/>
              <a:gd name="T2" fmla="*/ 2 w 39"/>
              <a:gd name="T3" fmla="*/ 0 h 39"/>
              <a:gd name="T4" fmla="*/ 0 w 39"/>
              <a:gd name="T5" fmla="*/ 13 h 39"/>
              <a:gd name="T6" fmla="*/ 26 w 39"/>
              <a:gd name="T7" fmla="*/ 39 h 39"/>
              <a:gd name="T8" fmla="*/ 39 w 39"/>
              <a:gd name="T9" fmla="*/ 36 h 39"/>
              <a:gd name="T10" fmla="*/ 2 w 39"/>
              <a:gd name="T11" fmla="*/ 0 h 39"/>
            </a:gdLst>
            <a:ahLst/>
            <a:cxnLst>
              <a:cxn ang="0">
                <a:pos x="T0" y="T1"/>
              </a:cxn>
              <a:cxn ang="0">
                <a:pos x="T2" y="T3"/>
              </a:cxn>
              <a:cxn ang="0">
                <a:pos x="T4" y="T5"/>
              </a:cxn>
              <a:cxn ang="0">
                <a:pos x="T6" y="T7"/>
              </a:cxn>
              <a:cxn ang="0">
                <a:pos x="T8" y="T9"/>
              </a:cxn>
              <a:cxn ang="0">
                <a:pos x="T10" y="T11"/>
              </a:cxn>
            </a:cxnLst>
            <a:rect l="0" t="0" r="r" b="b"/>
            <a:pathLst>
              <a:path w="39" h="39">
                <a:moveTo>
                  <a:pt x="2" y="0"/>
                </a:moveTo>
                <a:lnTo>
                  <a:pt x="2" y="0"/>
                </a:lnTo>
                <a:lnTo>
                  <a:pt x="0" y="13"/>
                </a:lnTo>
                <a:cubicBezTo>
                  <a:pt x="13" y="16"/>
                  <a:pt x="23" y="26"/>
                  <a:pt x="26" y="39"/>
                </a:cubicBezTo>
                <a:lnTo>
                  <a:pt x="39" y="36"/>
                </a:lnTo>
                <a:cubicBezTo>
                  <a:pt x="35" y="18"/>
                  <a:pt x="21" y="4"/>
                  <a:pt x="2"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pic>
        <p:nvPicPr>
          <p:cNvPr id="170" name="図 169">
            <a:extLst>
              <a:ext uri="{FF2B5EF4-FFF2-40B4-BE49-F238E27FC236}">
                <a16:creationId xmlns:a16="http://schemas.microsoft.com/office/drawing/2014/main" id="{1AD3A76C-94A6-C44E-9A4E-DD95499CCEB3}"/>
              </a:ext>
            </a:extLst>
          </p:cNvPr>
          <p:cNvPicPr>
            <a:picLocks noChangeAspect="1"/>
          </p:cNvPicPr>
          <p:nvPr/>
        </p:nvPicPr>
        <p:blipFill>
          <a:blip r:embed="rId12"/>
          <a:stretch>
            <a:fillRect/>
          </a:stretch>
        </p:blipFill>
        <p:spPr>
          <a:xfrm>
            <a:off x="3558169" y="2108923"/>
            <a:ext cx="188565" cy="188565"/>
          </a:xfrm>
          <a:prstGeom prst="rect">
            <a:avLst/>
          </a:prstGeom>
        </p:spPr>
      </p:pic>
      <p:pic>
        <p:nvPicPr>
          <p:cNvPr id="171" name="図 170">
            <a:extLst>
              <a:ext uri="{FF2B5EF4-FFF2-40B4-BE49-F238E27FC236}">
                <a16:creationId xmlns:a16="http://schemas.microsoft.com/office/drawing/2014/main" id="{BB75E28D-FAFA-2C44-9FE1-D35D78E362CF}"/>
              </a:ext>
            </a:extLst>
          </p:cNvPr>
          <p:cNvPicPr>
            <a:picLocks noChangeAspect="1"/>
          </p:cNvPicPr>
          <p:nvPr/>
        </p:nvPicPr>
        <p:blipFill>
          <a:blip r:embed="rId10"/>
          <a:stretch>
            <a:fillRect/>
          </a:stretch>
        </p:blipFill>
        <p:spPr>
          <a:xfrm>
            <a:off x="3884529" y="2108923"/>
            <a:ext cx="188565" cy="188565"/>
          </a:xfrm>
          <a:prstGeom prst="rect">
            <a:avLst/>
          </a:prstGeom>
        </p:spPr>
      </p:pic>
      <p:sp>
        <p:nvSpPr>
          <p:cNvPr id="179" name="テキスト ボックス 178">
            <a:extLst>
              <a:ext uri="{FF2B5EF4-FFF2-40B4-BE49-F238E27FC236}">
                <a16:creationId xmlns:a16="http://schemas.microsoft.com/office/drawing/2014/main" id="{EFBE38A5-6A2B-9E49-ABFA-24B49EC17175}"/>
              </a:ext>
            </a:extLst>
          </p:cNvPr>
          <p:cNvSpPr txBox="1"/>
          <p:nvPr/>
        </p:nvSpPr>
        <p:spPr>
          <a:xfrm>
            <a:off x="3762228" y="2270117"/>
            <a:ext cx="446950" cy="184636"/>
          </a:xfrm>
          <a:prstGeom prst="rect">
            <a:avLst/>
          </a:prstGeom>
          <a:noFill/>
        </p:spPr>
        <p:txBody>
          <a:bodyPr wrap="squar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地元学校</a:t>
            </a:r>
          </a:p>
        </p:txBody>
      </p:sp>
      <p:sp>
        <p:nvSpPr>
          <p:cNvPr id="181" name="テキスト ボックス 180">
            <a:extLst>
              <a:ext uri="{FF2B5EF4-FFF2-40B4-BE49-F238E27FC236}">
                <a16:creationId xmlns:a16="http://schemas.microsoft.com/office/drawing/2014/main" id="{2F07C9CB-459A-A14B-8440-28E8684CF4F9}"/>
              </a:ext>
            </a:extLst>
          </p:cNvPr>
          <p:cNvSpPr txBox="1"/>
          <p:nvPr/>
        </p:nvSpPr>
        <p:spPr>
          <a:xfrm>
            <a:off x="3414614" y="2272616"/>
            <a:ext cx="470563"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商店街</a:t>
            </a:r>
          </a:p>
        </p:txBody>
      </p:sp>
      <p:pic>
        <p:nvPicPr>
          <p:cNvPr id="182" name="図 181">
            <a:extLst>
              <a:ext uri="{FF2B5EF4-FFF2-40B4-BE49-F238E27FC236}">
                <a16:creationId xmlns:a16="http://schemas.microsoft.com/office/drawing/2014/main" id="{35E7C379-CB03-C649-A0C9-1C4A8D62E93E}"/>
              </a:ext>
            </a:extLst>
          </p:cNvPr>
          <p:cNvPicPr>
            <a:picLocks noChangeAspect="1"/>
          </p:cNvPicPr>
          <p:nvPr/>
        </p:nvPicPr>
        <p:blipFill>
          <a:blip r:embed="rId8"/>
          <a:stretch>
            <a:fillRect/>
          </a:stretch>
        </p:blipFill>
        <p:spPr>
          <a:xfrm>
            <a:off x="4131010" y="2403041"/>
            <a:ext cx="188565" cy="188565"/>
          </a:xfrm>
          <a:prstGeom prst="rect">
            <a:avLst/>
          </a:prstGeom>
        </p:spPr>
      </p:pic>
      <p:pic>
        <p:nvPicPr>
          <p:cNvPr id="183" name="図 182">
            <a:extLst>
              <a:ext uri="{FF2B5EF4-FFF2-40B4-BE49-F238E27FC236}">
                <a16:creationId xmlns:a16="http://schemas.microsoft.com/office/drawing/2014/main" id="{6932489B-1DB2-8D42-82B6-35852DFFD82B}"/>
              </a:ext>
            </a:extLst>
          </p:cNvPr>
          <p:cNvPicPr>
            <a:picLocks noChangeAspect="1"/>
          </p:cNvPicPr>
          <p:nvPr/>
        </p:nvPicPr>
        <p:blipFill>
          <a:blip r:embed="rId4"/>
          <a:stretch>
            <a:fillRect/>
          </a:stretch>
        </p:blipFill>
        <p:spPr>
          <a:xfrm>
            <a:off x="3558169" y="2403041"/>
            <a:ext cx="188565" cy="188565"/>
          </a:xfrm>
          <a:prstGeom prst="rect">
            <a:avLst/>
          </a:prstGeom>
        </p:spPr>
      </p:pic>
      <p:pic>
        <p:nvPicPr>
          <p:cNvPr id="184" name="図 183">
            <a:extLst>
              <a:ext uri="{FF2B5EF4-FFF2-40B4-BE49-F238E27FC236}">
                <a16:creationId xmlns:a16="http://schemas.microsoft.com/office/drawing/2014/main" id="{605E8F06-01F5-C04C-AEFD-C0D097FC13A4}"/>
              </a:ext>
            </a:extLst>
          </p:cNvPr>
          <p:cNvPicPr>
            <a:picLocks noChangeAspect="1"/>
          </p:cNvPicPr>
          <p:nvPr/>
        </p:nvPicPr>
        <p:blipFill>
          <a:blip r:embed="rId20"/>
          <a:stretch>
            <a:fillRect/>
          </a:stretch>
        </p:blipFill>
        <p:spPr>
          <a:xfrm>
            <a:off x="3884529" y="2403041"/>
            <a:ext cx="188565" cy="188565"/>
          </a:xfrm>
          <a:prstGeom prst="rect">
            <a:avLst/>
          </a:prstGeom>
        </p:spPr>
      </p:pic>
      <p:sp>
        <p:nvSpPr>
          <p:cNvPr id="185" name="テキスト ボックス 184">
            <a:extLst>
              <a:ext uri="{FF2B5EF4-FFF2-40B4-BE49-F238E27FC236}">
                <a16:creationId xmlns:a16="http://schemas.microsoft.com/office/drawing/2014/main" id="{AE4E3490-550F-5843-B4C1-C07672DA8CDD}"/>
              </a:ext>
            </a:extLst>
          </p:cNvPr>
          <p:cNvSpPr txBox="1"/>
          <p:nvPr/>
        </p:nvSpPr>
        <p:spPr>
          <a:xfrm>
            <a:off x="3779063" y="2860590"/>
            <a:ext cx="413280"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賑わい</a:t>
            </a:r>
          </a:p>
        </p:txBody>
      </p:sp>
      <p:pic>
        <p:nvPicPr>
          <p:cNvPr id="188" name="図 187">
            <a:extLst>
              <a:ext uri="{FF2B5EF4-FFF2-40B4-BE49-F238E27FC236}">
                <a16:creationId xmlns:a16="http://schemas.microsoft.com/office/drawing/2014/main" id="{944976B4-AFC7-0A4C-8A4B-B025C6E21022}"/>
              </a:ext>
            </a:extLst>
          </p:cNvPr>
          <p:cNvPicPr>
            <a:picLocks noChangeAspect="1"/>
          </p:cNvPicPr>
          <p:nvPr/>
        </p:nvPicPr>
        <p:blipFill>
          <a:blip r:embed="rId21"/>
          <a:stretch>
            <a:fillRect/>
          </a:stretch>
        </p:blipFill>
        <p:spPr>
          <a:xfrm>
            <a:off x="3884529" y="2991277"/>
            <a:ext cx="188565" cy="188565"/>
          </a:xfrm>
          <a:prstGeom prst="rect">
            <a:avLst/>
          </a:prstGeom>
        </p:spPr>
      </p:pic>
      <p:grpSp>
        <p:nvGrpSpPr>
          <p:cNvPr id="190" name="Group 4">
            <a:extLst>
              <a:ext uri="{FF2B5EF4-FFF2-40B4-BE49-F238E27FC236}">
                <a16:creationId xmlns:a16="http://schemas.microsoft.com/office/drawing/2014/main" id="{7858D367-7594-0946-8B0E-39A4197EAB41}"/>
              </a:ext>
            </a:extLst>
          </p:cNvPr>
          <p:cNvGrpSpPr>
            <a:grpSpLocks noChangeAspect="1"/>
          </p:cNvGrpSpPr>
          <p:nvPr/>
        </p:nvGrpSpPr>
        <p:grpSpPr bwMode="auto">
          <a:xfrm>
            <a:off x="4130970" y="2988344"/>
            <a:ext cx="187170" cy="188929"/>
            <a:chOff x="-1674" y="-28"/>
            <a:chExt cx="1625" cy="1625"/>
          </a:xfrm>
        </p:grpSpPr>
        <p:sp>
          <p:nvSpPr>
            <p:cNvPr id="191" name="AutoShape 3">
              <a:extLst>
                <a:ext uri="{FF2B5EF4-FFF2-40B4-BE49-F238E27FC236}">
                  <a16:creationId xmlns:a16="http://schemas.microsoft.com/office/drawing/2014/main" id="{29C1D632-DD73-DB40-8B50-D2541C52C52B}"/>
                </a:ext>
              </a:extLst>
            </p:cNvPr>
            <p:cNvSpPr>
              <a:spLocks noChangeAspect="1" noChangeArrowheads="1" noTextEdit="1"/>
            </p:cNvSpPr>
            <p:nvPr/>
          </p:nvSpPr>
          <p:spPr bwMode="auto">
            <a:xfrm>
              <a:off x="-1674" y="-17"/>
              <a:ext cx="1577" cy="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endParaRPr lang="ja-JP" altLang="en-US"/>
            </a:p>
          </p:txBody>
        </p:sp>
        <p:sp>
          <p:nvSpPr>
            <p:cNvPr id="192" name="Freeform 5">
              <a:extLst>
                <a:ext uri="{FF2B5EF4-FFF2-40B4-BE49-F238E27FC236}">
                  <a16:creationId xmlns:a16="http://schemas.microsoft.com/office/drawing/2014/main" id="{B6242016-5E4B-A14C-92F0-D61BE022A879}"/>
                </a:ext>
              </a:extLst>
            </p:cNvPr>
            <p:cNvSpPr>
              <a:spLocks/>
            </p:cNvSpPr>
            <p:nvPr/>
          </p:nvSpPr>
          <p:spPr bwMode="auto">
            <a:xfrm>
              <a:off x="-1674" y="-28"/>
              <a:ext cx="1625" cy="1625"/>
            </a:xfrm>
            <a:custGeom>
              <a:avLst/>
              <a:gdLst>
                <a:gd name="T0" fmla="*/ 396 w 434"/>
                <a:gd name="T1" fmla="*/ 434 h 434"/>
                <a:gd name="T2" fmla="*/ 396 w 434"/>
                <a:gd name="T3" fmla="*/ 434 h 434"/>
                <a:gd name="T4" fmla="*/ 37 w 434"/>
                <a:gd name="T5" fmla="*/ 434 h 434"/>
                <a:gd name="T6" fmla="*/ 0 w 434"/>
                <a:gd name="T7" fmla="*/ 396 h 434"/>
                <a:gd name="T8" fmla="*/ 0 w 434"/>
                <a:gd name="T9" fmla="*/ 37 h 434"/>
                <a:gd name="T10" fmla="*/ 37 w 434"/>
                <a:gd name="T11" fmla="*/ 0 h 434"/>
                <a:gd name="T12" fmla="*/ 396 w 434"/>
                <a:gd name="T13" fmla="*/ 0 h 434"/>
                <a:gd name="T14" fmla="*/ 434 w 434"/>
                <a:gd name="T15" fmla="*/ 37 h 434"/>
                <a:gd name="T16" fmla="*/ 434 w 434"/>
                <a:gd name="T17" fmla="*/ 396 h 434"/>
                <a:gd name="T18" fmla="*/ 396 w 434"/>
                <a:gd name="T19"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434">
                  <a:moveTo>
                    <a:pt x="396" y="434"/>
                  </a:moveTo>
                  <a:lnTo>
                    <a:pt x="396" y="434"/>
                  </a:lnTo>
                  <a:lnTo>
                    <a:pt x="37" y="434"/>
                  </a:lnTo>
                  <a:cubicBezTo>
                    <a:pt x="16" y="434"/>
                    <a:pt x="0" y="417"/>
                    <a:pt x="0" y="396"/>
                  </a:cubicBezTo>
                  <a:lnTo>
                    <a:pt x="0" y="37"/>
                  </a:lnTo>
                  <a:cubicBezTo>
                    <a:pt x="0" y="16"/>
                    <a:pt x="16" y="0"/>
                    <a:pt x="37" y="0"/>
                  </a:cubicBezTo>
                  <a:lnTo>
                    <a:pt x="396" y="0"/>
                  </a:lnTo>
                  <a:cubicBezTo>
                    <a:pt x="417" y="0"/>
                    <a:pt x="434" y="16"/>
                    <a:pt x="434" y="37"/>
                  </a:cubicBezTo>
                  <a:lnTo>
                    <a:pt x="434" y="396"/>
                  </a:lnTo>
                  <a:cubicBezTo>
                    <a:pt x="434" y="417"/>
                    <a:pt x="417" y="434"/>
                    <a:pt x="396" y="434"/>
                  </a:cubicBezTo>
                  <a:close/>
                </a:path>
              </a:pathLst>
            </a:custGeom>
            <a:solidFill>
              <a:srgbClr val="003894"/>
            </a:solidFill>
            <a:ln w="0">
              <a:solidFill>
                <a:srgbClr val="003894"/>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193" name="Freeform 15">
              <a:extLst>
                <a:ext uri="{FF2B5EF4-FFF2-40B4-BE49-F238E27FC236}">
                  <a16:creationId xmlns:a16="http://schemas.microsoft.com/office/drawing/2014/main" id="{5700A605-9585-4F4B-92DE-208DEF8836E4}"/>
                </a:ext>
              </a:extLst>
            </p:cNvPr>
            <p:cNvSpPr>
              <a:spLocks/>
            </p:cNvSpPr>
            <p:nvPr/>
          </p:nvSpPr>
          <p:spPr bwMode="auto">
            <a:xfrm>
              <a:off x="-551" y="99"/>
              <a:ext cx="386" cy="389"/>
            </a:xfrm>
            <a:custGeom>
              <a:avLst/>
              <a:gdLst>
                <a:gd name="T0" fmla="*/ 4 w 103"/>
                <a:gd name="T1" fmla="*/ 0 h 104"/>
                <a:gd name="T2" fmla="*/ 4 w 103"/>
                <a:gd name="T3" fmla="*/ 0 h 104"/>
                <a:gd name="T4" fmla="*/ 0 w 103"/>
                <a:gd name="T5" fmla="*/ 13 h 104"/>
                <a:gd name="T6" fmla="*/ 90 w 103"/>
                <a:gd name="T7" fmla="*/ 104 h 104"/>
                <a:gd name="T8" fmla="*/ 103 w 103"/>
                <a:gd name="T9" fmla="*/ 100 h 104"/>
                <a:gd name="T10" fmla="*/ 4 w 103"/>
                <a:gd name="T11" fmla="*/ 0 h 104"/>
              </a:gdLst>
              <a:ahLst/>
              <a:cxnLst>
                <a:cxn ang="0">
                  <a:pos x="T0" y="T1"/>
                </a:cxn>
                <a:cxn ang="0">
                  <a:pos x="T2" y="T3"/>
                </a:cxn>
                <a:cxn ang="0">
                  <a:pos x="T4" y="T5"/>
                </a:cxn>
                <a:cxn ang="0">
                  <a:pos x="T6" y="T7"/>
                </a:cxn>
                <a:cxn ang="0">
                  <a:pos x="T8" y="T9"/>
                </a:cxn>
                <a:cxn ang="0">
                  <a:pos x="T10" y="T11"/>
                </a:cxn>
              </a:cxnLst>
              <a:rect l="0" t="0" r="r" b="b"/>
              <a:pathLst>
                <a:path w="103" h="104">
                  <a:moveTo>
                    <a:pt x="4" y="0"/>
                  </a:moveTo>
                  <a:lnTo>
                    <a:pt x="4" y="0"/>
                  </a:lnTo>
                  <a:lnTo>
                    <a:pt x="0" y="13"/>
                  </a:lnTo>
                  <a:cubicBezTo>
                    <a:pt x="44" y="25"/>
                    <a:pt x="79" y="60"/>
                    <a:pt x="90" y="104"/>
                  </a:cubicBezTo>
                  <a:lnTo>
                    <a:pt x="103" y="100"/>
                  </a:lnTo>
                  <a:cubicBezTo>
                    <a:pt x="90" y="52"/>
                    <a:pt x="52" y="13"/>
                    <a:pt x="4"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194" name="Freeform 16">
              <a:extLst>
                <a:ext uri="{FF2B5EF4-FFF2-40B4-BE49-F238E27FC236}">
                  <a16:creationId xmlns:a16="http://schemas.microsoft.com/office/drawing/2014/main" id="{B2F3CBC9-1A37-5849-8DF8-21A8AC86BA94}"/>
                </a:ext>
              </a:extLst>
            </p:cNvPr>
            <p:cNvSpPr>
              <a:spLocks/>
            </p:cNvSpPr>
            <p:nvPr/>
          </p:nvSpPr>
          <p:spPr bwMode="auto">
            <a:xfrm>
              <a:off x="-566" y="234"/>
              <a:ext cx="262" cy="266"/>
            </a:xfrm>
            <a:custGeom>
              <a:avLst/>
              <a:gdLst>
                <a:gd name="T0" fmla="*/ 2 w 70"/>
                <a:gd name="T1" fmla="*/ 0 h 71"/>
                <a:gd name="T2" fmla="*/ 2 w 70"/>
                <a:gd name="T3" fmla="*/ 0 h 71"/>
                <a:gd name="T4" fmla="*/ 0 w 70"/>
                <a:gd name="T5" fmla="*/ 13 h 71"/>
                <a:gd name="T6" fmla="*/ 57 w 70"/>
                <a:gd name="T7" fmla="*/ 71 h 71"/>
                <a:gd name="T8" fmla="*/ 70 w 70"/>
                <a:gd name="T9" fmla="*/ 68 h 71"/>
                <a:gd name="T10" fmla="*/ 2 w 70"/>
                <a:gd name="T11" fmla="*/ 0 h 71"/>
              </a:gdLst>
              <a:ahLst/>
              <a:cxnLst>
                <a:cxn ang="0">
                  <a:pos x="T0" y="T1"/>
                </a:cxn>
                <a:cxn ang="0">
                  <a:pos x="T2" y="T3"/>
                </a:cxn>
                <a:cxn ang="0">
                  <a:pos x="T4" y="T5"/>
                </a:cxn>
                <a:cxn ang="0">
                  <a:pos x="T6" y="T7"/>
                </a:cxn>
                <a:cxn ang="0">
                  <a:pos x="T8" y="T9"/>
                </a:cxn>
                <a:cxn ang="0">
                  <a:pos x="T10" y="T11"/>
                </a:cxn>
              </a:cxnLst>
              <a:rect l="0" t="0" r="r" b="b"/>
              <a:pathLst>
                <a:path w="70" h="71">
                  <a:moveTo>
                    <a:pt x="2" y="0"/>
                  </a:moveTo>
                  <a:lnTo>
                    <a:pt x="2" y="0"/>
                  </a:lnTo>
                  <a:lnTo>
                    <a:pt x="0" y="13"/>
                  </a:lnTo>
                  <a:cubicBezTo>
                    <a:pt x="29" y="19"/>
                    <a:pt x="51" y="42"/>
                    <a:pt x="57" y="71"/>
                  </a:cubicBezTo>
                  <a:lnTo>
                    <a:pt x="70" y="68"/>
                  </a:lnTo>
                  <a:cubicBezTo>
                    <a:pt x="63" y="34"/>
                    <a:pt x="37" y="7"/>
                    <a:pt x="2"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195" name="Freeform 17">
              <a:extLst>
                <a:ext uri="{FF2B5EF4-FFF2-40B4-BE49-F238E27FC236}">
                  <a16:creationId xmlns:a16="http://schemas.microsoft.com/office/drawing/2014/main" id="{616BF517-7382-E54D-97D8-03DBE2B14787}"/>
                </a:ext>
              </a:extLst>
            </p:cNvPr>
            <p:cNvSpPr>
              <a:spLocks/>
            </p:cNvSpPr>
            <p:nvPr/>
          </p:nvSpPr>
          <p:spPr bwMode="auto">
            <a:xfrm>
              <a:off x="-566" y="354"/>
              <a:ext cx="146" cy="146"/>
            </a:xfrm>
            <a:custGeom>
              <a:avLst/>
              <a:gdLst>
                <a:gd name="T0" fmla="*/ 2 w 39"/>
                <a:gd name="T1" fmla="*/ 0 h 39"/>
                <a:gd name="T2" fmla="*/ 2 w 39"/>
                <a:gd name="T3" fmla="*/ 0 h 39"/>
                <a:gd name="T4" fmla="*/ 0 w 39"/>
                <a:gd name="T5" fmla="*/ 13 h 39"/>
                <a:gd name="T6" fmla="*/ 26 w 39"/>
                <a:gd name="T7" fmla="*/ 39 h 39"/>
                <a:gd name="T8" fmla="*/ 39 w 39"/>
                <a:gd name="T9" fmla="*/ 36 h 39"/>
                <a:gd name="T10" fmla="*/ 2 w 39"/>
                <a:gd name="T11" fmla="*/ 0 h 39"/>
              </a:gdLst>
              <a:ahLst/>
              <a:cxnLst>
                <a:cxn ang="0">
                  <a:pos x="T0" y="T1"/>
                </a:cxn>
                <a:cxn ang="0">
                  <a:pos x="T2" y="T3"/>
                </a:cxn>
                <a:cxn ang="0">
                  <a:pos x="T4" y="T5"/>
                </a:cxn>
                <a:cxn ang="0">
                  <a:pos x="T6" y="T7"/>
                </a:cxn>
                <a:cxn ang="0">
                  <a:pos x="T8" y="T9"/>
                </a:cxn>
                <a:cxn ang="0">
                  <a:pos x="T10" y="T11"/>
                </a:cxn>
              </a:cxnLst>
              <a:rect l="0" t="0" r="r" b="b"/>
              <a:pathLst>
                <a:path w="39" h="39">
                  <a:moveTo>
                    <a:pt x="2" y="0"/>
                  </a:moveTo>
                  <a:lnTo>
                    <a:pt x="2" y="0"/>
                  </a:lnTo>
                  <a:lnTo>
                    <a:pt x="0" y="13"/>
                  </a:lnTo>
                  <a:cubicBezTo>
                    <a:pt x="13" y="16"/>
                    <a:pt x="23" y="26"/>
                    <a:pt x="26" y="39"/>
                  </a:cubicBezTo>
                  <a:lnTo>
                    <a:pt x="39" y="36"/>
                  </a:lnTo>
                  <a:cubicBezTo>
                    <a:pt x="35" y="18"/>
                    <a:pt x="21" y="4"/>
                    <a:pt x="2"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196" name="Freeform 32">
              <a:extLst>
                <a:ext uri="{FF2B5EF4-FFF2-40B4-BE49-F238E27FC236}">
                  <a16:creationId xmlns:a16="http://schemas.microsoft.com/office/drawing/2014/main" id="{9F8AD197-2BC5-D048-9075-6FD6FE13B4CE}"/>
                </a:ext>
              </a:extLst>
            </p:cNvPr>
            <p:cNvSpPr>
              <a:spLocks noEditPoints="1"/>
            </p:cNvSpPr>
            <p:nvPr/>
          </p:nvSpPr>
          <p:spPr bwMode="auto">
            <a:xfrm>
              <a:off x="-1491" y="137"/>
              <a:ext cx="798" cy="1336"/>
            </a:xfrm>
            <a:custGeom>
              <a:avLst/>
              <a:gdLst>
                <a:gd name="T0" fmla="*/ 190 w 213"/>
                <a:gd name="T1" fmla="*/ 299 h 357"/>
                <a:gd name="T2" fmla="*/ 190 w 213"/>
                <a:gd name="T3" fmla="*/ 299 h 357"/>
                <a:gd name="T4" fmla="*/ 23 w 213"/>
                <a:gd name="T5" fmla="*/ 299 h 357"/>
                <a:gd name="T6" fmla="*/ 23 w 213"/>
                <a:gd name="T7" fmla="*/ 49 h 357"/>
                <a:gd name="T8" fmla="*/ 190 w 213"/>
                <a:gd name="T9" fmla="*/ 49 h 357"/>
                <a:gd name="T10" fmla="*/ 190 w 213"/>
                <a:gd name="T11" fmla="*/ 299 h 357"/>
                <a:gd name="T12" fmla="*/ 107 w 213"/>
                <a:gd name="T13" fmla="*/ 336 h 357"/>
                <a:gd name="T14" fmla="*/ 107 w 213"/>
                <a:gd name="T15" fmla="*/ 336 h 357"/>
                <a:gd name="T16" fmla="*/ 96 w 213"/>
                <a:gd name="T17" fmla="*/ 325 h 357"/>
                <a:gd name="T18" fmla="*/ 107 w 213"/>
                <a:gd name="T19" fmla="*/ 315 h 357"/>
                <a:gd name="T20" fmla="*/ 117 w 213"/>
                <a:gd name="T21" fmla="*/ 325 h 357"/>
                <a:gd name="T22" fmla="*/ 107 w 213"/>
                <a:gd name="T23" fmla="*/ 336 h 357"/>
                <a:gd name="T24" fmla="*/ 80 w 213"/>
                <a:gd name="T25" fmla="*/ 14 h 357"/>
                <a:gd name="T26" fmla="*/ 80 w 213"/>
                <a:gd name="T27" fmla="*/ 14 h 357"/>
                <a:gd name="T28" fmla="*/ 133 w 213"/>
                <a:gd name="T29" fmla="*/ 14 h 357"/>
                <a:gd name="T30" fmla="*/ 139 w 213"/>
                <a:gd name="T31" fmla="*/ 20 h 357"/>
                <a:gd name="T32" fmla="*/ 133 w 213"/>
                <a:gd name="T33" fmla="*/ 26 h 357"/>
                <a:gd name="T34" fmla="*/ 80 w 213"/>
                <a:gd name="T35" fmla="*/ 26 h 357"/>
                <a:gd name="T36" fmla="*/ 74 w 213"/>
                <a:gd name="T37" fmla="*/ 20 h 357"/>
                <a:gd name="T38" fmla="*/ 80 w 213"/>
                <a:gd name="T39" fmla="*/ 14 h 357"/>
                <a:gd name="T40" fmla="*/ 172 w 213"/>
                <a:gd name="T41" fmla="*/ 0 h 357"/>
                <a:gd name="T42" fmla="*/ 172 w 213"/>
                <a:gd name="T43" fmla="*/ 0 h 357"/>
                <a:gd name="T44" fmla="*/ 41 w 213"/>
                <a:gd name="T45" fmla="*/ 0 h 357"/>
                <a:gd name="T46" fmla="*/ 0 w 213"/>
                <a:gd name="T47" fmla="*/ 39 h 357"/>
                <a:gd name="T48" fmla="*/ 0 w 213"/>
                <a:gd name="T49" fmla="*/ 289 h 357"/>
                <a:gd name="T50" fmla="*/ 71 w 213"/>
                <a:gd name="T51" fmla="*/ 357 h 357"/>
                <a:gd name="T52" fmla="*/ 142 w 213"/>
                <a:gd name="T53" fmla="*/ 357 h 357"/>
                <a:gd name="T54" fmla="*/ 213 w 213"/>
                <a:gd name="T55" fmla="*/ 289 h 357"/>
                <a:gd name="T56" fmla="*/ 213 w 213"/>
                <a:gd name="T57" fmla="*/ 39 h 357"/>
                <a:gd name="T58" fmla="*/ 172 w 213"/>
                <a:gd name="T5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357">
                  <a:moveTo>
                    <a:pt x="190" y="299"/>
                  </a:moveTo>
                  <a:lnTo>
                    <a:pt x="190" y="299"/>
                  </a:lnTo>
                  <a:lnTo>
                    <a:pt x="23" y="299"/>
                  </a:lnTo>
                  <a:lnTo>
                    <a:pt x="23" y="49"/>
                  </a:lnTo>
                  <a:lnTo>
                    <a:pt x="190" y="49"/>
                  </a:lnTo>
                  <a:lnTo>
                    <a:pt x="190" y="299"/>
                  </a:lnTo>
                  <a:close/>
                  <a:moveTo>
                    <a:pt x="107" y="336"/>
                  </a:moveTo>
                  <a:lnTo>
                    <a:pt x="107" y="336"/>
                  </a:lnTo>
                  <a:cubicBezTo>
                    <a:pt x="101" y="336"/>
                    <a:pt x="96" y="331"/>
                    <a:pt x="96" y="325"/>
                  </a:cubicBezTo>
                  <a:cubicBezTo>
                    <a:pt x="96" y="320"/>
                    <a:pt x="101" y="315"/>
                    <a:pt x="107" y="315"/>
                  </a:cubicBezTo>
                  <a:cubicBezTo>
                    <a:pt x="112" y="315"/>
                    <a:pt x="117" y="320"/>
                    <a:pt x="117" y="325"/>
                  </a:cubicBezTo>
                  <a:cubicBezTo>
                    <a:pt x="117" y="331"/>
                    <a:pt x="112" y="336"/>
                    <a:pt x="107" y="336"/>
                  </a:cubicBezTo>
                  <a:close/>
                  <a:moveTo>
                    <a:pt x="80" y="14"/>
                  </a:moveTo>
                  <a:lnTo>
                    <a:pt x="80" y="14"/>
                  </a:lnTo>
                  <a:lnTo>
                    <a:pt x="133" y="14"/>
                  </a:lnTo>
                  <a:cubicBezTo>
                    <a:pt x="137" y="14"/>
                    <a:pt x="139" y="17"/>
                    <a:pt x="139" y="20"/>
                  </a:cubicBezTo>
                  <a:cubicBezTo>
                    <a:pt x="139" y="24"/>
                    <a:pt x="137" y="26"/>
                    <a:pt x="133" y="26"/>
                  </a:cubicBezTo>
                  <a:lnTo>
                    <a:pt x="80" y="26"/>
                  </a:lnTo>
                  <a:cubicBezTo>
                    <a:pt x="76" y="26"/>
                    <a:pt x="74" y="24"/>
                    <a:pt x="74" y="20"/>
                  </a:cubicBezTo>
                  <a:cubicBezTo>
                    <a:pt x="74" y="17"/>
                    <a:pt x="76" y="14"/>
                    <a:pt x="80" y="14"/>
                  </a:cubicBezTo>
                  <a:close/>
                  <a:moveTo>
                    <a:pt x="172" y="0"/>
                  </a:moveTo>
                  <a:lnTo>
                    <a:pt x="172" y="0"/>
                  </a:lnTo>
                  <a:lnTo>
                    <a:pt x="41" y="0"/>
                  </a:lnTo>
                  <a:cubicBezTo>
                    <a:pt x="18" y="0"/>
                    <a:pt x="0" y="18"/>
                    <a:pt x="0" y="39"/>
                  </a:cubicBezTo>
                  <a:lnTo>
                    <a:pt x="0" y="289"/>
                  </a:lnTo>
                  <a:cubicBezTo>
                    <a:pt x="0" y="326"/>
                    <a:pt x="32" y="357"/>
                    <a:pt x="71" y="357"/>
                  </a:cubicBezTo>
                  <a:lnTo>
                    <a:pt x="142" y="357"/>
                  </a:lnTo>
                  <a:cubicBezTo>
                    <a:pt x="181" y="357"/>
                    <a:pt x="213" y="326"/>
                    <a:pt x="213" y="289"/>
                  </a:cubicBezTo>
                  <a:lnTo>
                    <a:pt x="213" y="39"/>
                  </a:lnTo>
                  <a:cubicBezTo>
                    <a:pt x="213" y="18"/>
                    <a:pt x="195" y="0"/>
                    <a:pt x="172" y="0"/>
                  </a:cubicBezTo>
                  <a:close/>
                </a:path>
              </a:pathLst>
            </a:custGeom>
            <a:solidFill>
              <a:srgbClr val="FFFFFF"/>
            </a:solidFill>
            <a:ln w="0">
              <a:solidFill>
                <a:srgbClr val="003894"/>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grpSp>
      <p:pic>
        <p:nvPicPr>
          <p:cNvPr id="200" name="図 199">
            <a:extLst>
              <a:ext uri="{FF2B5EF4-FFF2-40B4-BE49-F238E27FC236}">
                <a16:creationId xmlns:a16="http://schemas.microsoft.com/office/drawing/2014/main" id="{8F368532-8A92-1D4B-BC7B-943873D1172F}"/>
              </a:ext>
            </a:extLst>
          </p:cNvPr>
          <p:cNvPicPr>
            <a:picLocks noChangeAspect="1"/>
          </p:cNvPicPr>
          <p:nvPr/>
        </p:nvPicPr>
        <p:blipFill>
          <a:blip r:embed="rId7"/>
          <a:stretch>
            <a:fillRect/>
          </a:stretch>
        </p:blipFill>
        <p:spPr>
          <a:xfrm>
            <a:off x="3558169" y="3285398"/>
            <a:ext cx="188565" cy="188565"/>
          </a:xfrm>
          <a:prstGeom prst="rect">
            <a:avLst/>
          </a:prstGeom>
        </p:spPr>
      </p:pic>
      <p:pic>
        <p:nvPicPr>
          <p:cNvPr id="202" name="図 201">
            <a:extLst>
              <a:ext uri="{FF2B5EF4-FFF2-40B4-BE49-F238E27FC236}">
                <a16:creationId xmlns:a16="http://schemas.microsoft.com/office/drawing/2014/main" id="{F18ED131-362F-E349-879A-603BA1377594}"/>
              </a:ext>
            </a:extLst>
          </p:cNvPr>
          <p:cNvPicPr>
            <a:picLocks noChangeAspect="1"/>
          </p:cNvPicPr>
          <p:nvPr/>
        </p:nvPicPr>
        <p:blipFill>
          <a:blip r:embed="rId11"/>
          <a:stretch>
            <a:fillRect/>
          </a:stretch>
        </p:blipFill>
        <p:spPr>
          <a:xfrm>
            <a:off x="4131010" y="3285398"/>
            <a:ext cx="188565" cy="188565"/>
          </a:xfrm>
          <a:prstGeom prst="rect">
            <a:avLst/>
          </a:prstGeom>
        </p:spPr>
      </p:pic>
      <p:sp>
        <p:nvSpPr>
          <p:cNvPr id="246" name="テキスト ボックス 245">
            <a:extLst>
              <a:ext uri="{FF2B5EF4-FFF2-40B4-BE49-F238E27FC236}">
                <a16:creationId xmlns:a16="http://schemas.microsoft.com/office/drawing/2014/main" id="{EAC8F362-99BC-6142-A312-08F3C3FB1171}"/>
              </a:ext>
            </a:extLst>
          </p:cNvPr>
          <p:cNvSpPr txBox="1"/>
          <p:nvPr/>
        </p:nvSpPr>
        <p:spPr>
          <a:xfrm>
            <a:off x="3419049" y="2564536"/>
            <a:ext cx="439898" cy="184636"/>
          </a:xfrm>
          <a:prstGeom prst="rect">
            <a:avLst/>
          </a:prstGeom>
          <a:noFill/>
        </p:spPr>
        <p:txBody>
          <a:bodyPr wrap="square" rtlCol="0">
            <a:spAutoFit/>
          </a:bodyPr>
          <a:lstStyle/>
          <a:p>
            <a:pPr algn="ctr"/>
            <a:r>
              <a:rPr kumimoji="1" lang="ja-JP" altLang="en-US" sz="600" spc="-120" dirty="0">
                <a:latin typeface="UD デジタル 教科書体 NK-R" panose="02020400000000000000" pitchFamily="18" charset="-128"/>
                <a:ea typeface="UD デジタル 教科書体 NK-R" panose="02020400000000000000" pitchFamily="18" charset="-128"/>
              </a:rPr>
              <a:t>交流店舗</a:t>
            </a:r>
          </a:p>
        </p:txBody>
      </p:sp>
      <p:sp>
        <p:nvSpPr>
          <p:cNvPr id="247" name="テキスト ボックス 246">
            <a:extLst>
              <a:ext uri="{FF2B5EF4-FFF2-40B4-BE49-F238E27FC236}">
                <a16:creationId xmlns:a16="http://schemas.microsoft.com/office/drawing/2014/main" id="{EBA39497-D374-1149-9C6E-10F4F4047976}"/>
              </a:ext>
            </a:extLst>
          </p:cNvPr>
          <p:cNvSpPr txBox="1"/>
          <p:nvPr/>
        </p:nvSpPr>
        <p:spPr>
          <a:xfrm>
            <a:off x="3751385" y="2564536"/>
            <a:ext cx="446950" cy="184636"/>
          </a:xfrm>
          <a:prstGeom prst="rect">
            <a:avLst/>
          </a:prstGeom>
          <a:noFill/>
        </p:spPr>
        <p:txBody>
          <a:bodyPr wrap="square" rtlCol="0">
            <a:spAutoFit/>
          </a:bodyPr>
          <a:lstStyle/>
          <a:p>
            <a:pPr algn="ctr"/>
            <a:r>
              <a:rPr kumimoji="1" lang="ja-JP" altLang="en-US" sz="600" spc="-120" dirty="0">
                <a:latin typeface="UD デジタル 教科書体 NK-R" panose="02020400000000000000" pitchFamily="18" charset="-128"/>
                <a:ea typeface="UD デジタル 教科書体 NK-R" panose="02020400000000000000" pitchFamily="18" charset="-128"/>
              </a:rPr>
              <a:t>地元団体</a:t>
            </a:r>
          </a:p>
        </p:txBody>
      </p:sp>
      <p:pic>
        <p:nvPicPr>
          <p:cNvPr id="249" name="図 248">
            <a:extLst>
              <a:ext uri="{FF2B5EF4-FFF2-40B4-BE49-F238E27FC236}">
                <a16:creationId xmlns:a16="http://schemas.microsoft.com/office/drawing/2014/main" id="{392D728B-627E-2F4A-B658-7D1EDE7A0D49}"/>
              </a:ext>
            </a:extLst>
          </p:cNvPr>
          <p:cNvPicPr>
            <a:picLocks noChangeAspect="1"/>
          </p:cNvPicPr>
          <p:nvPr/>
        </p:nvPicPr>
        <p:blipFill>
          <a:blip r:embed="rId13"/>
          <a:stretch>
            <a:fillRect/>
          </a:stretch>
        </p:blipFill>
        <p:spPr>
          <a:xfrm>
            <a:off x="3558169" y="2697159"/>
            <a:ext cx="188565" cy="188565"/>
          </a:xfrm>
          <a:prstGeom prst="rect">
            <a:avLst/>
          </a:prstGeom>
        </p:spPr>
      </p:pic>
      <p:pic>
        <p:nvPicPr>
          <p:cNvPr id="250" name="図 249">
            <a:extLst>
              <a:ext uri="{FF2B5EF4-FFF2-40B4-BE49-F238E27FC236}">
                <a16:creationId xmlns:a16="http://schemas.microsoft.com/office/drawing/2014/main" id="{00AE5BD3-3BE3-1A42-923C-7D6F26A6ACC8}"/>
              </a:ext>
            </a:extLst>
          </p:cNvPr>
          <p:cNvPicPr>
            <a:picLocks noChangeAspect="1"/>
          </p:cNvPicPr>
          <p:nvPr/>
        </p:nvPicPr>
        <p:blipFill>
          <a:blip r:embed="rId22"/>
          <a:stretch>
            <a:fillRect/>
          </a:stretch>
        </p:blipFill>
        <p:spPr>
          <a:xfrm>
            <a:off x="3884529" y="2697159"/>
            <a:ext cx="188565" cy="188565"/>
          </a:xfrm>
          <a:prstGeom prst="rect">
            <a:avLst/>
          </a:prstGeom>
        </p:spPr>
      </p:pic>
      <p:pic>
        <p:nvPicPr>
          <p:cNvPr id="251" name="図 250">
            <a:extLst>
              <a:ext uri="{FF2B5EF4-FFF2-40B4-BE49-F238E27FC236}">
                <a16:creationId xmlns:a16="http://schemas.microsoft.com/office/drawing/2014/main" id="{9E4F7B39-5CD5-8544-A6C3-FC6328DFE85E}"/>
              </a:ext>
            </a:extLst>
          </p:cNvPr>
          <p:cNvPicPr>
            <a:picLocks noChangeAspect="1"/>
          </p:cNvPicPr>
          <p:nvPr/>
        </p:nvPicPr>
        <p:blipFill>
          <a:blip r:embed="rId8"/>
          <a:stretch>
            <a:fillRect/>
          </a:stretch>
        </p:blipFill>
        <p:spPr>
          <a:xfrm>
            <a:off x="4131010" y="2697159"/>
            <a:ext cx="188565" cy="188565"/>
          </a:xfrm>
          <a:prstGeom prst="rect">
            <a:avLst/>
          </a:prstGeom>
        </p:spPr>
      </p:pic>
      <p:sp>
        <p:nvSpPr>
          <p:cNvPr id="57" name="object 13">
            <a:extLst>
              <a:ext uri="{FF2B5EF4-FFF2-40B4-BE49-F238E27FC236}">
                <a16:creationId xmlns:a16="http://schemas.microsoft.com/office/drawing/2014/main" id="{63518A1B-6CE1-9819-C1E3-5FA574AB5ECB}"/>
              </a:ext>
            </a:extLst>
          </p:cNvPr>
          <p:cNvSpPr txBox="1"/>
          <p:nvPr/>
        </p:nvSpPr>
        <p:spPr>
          <a:xfrm>
            <a:off x="999149" y="6231737"/>
            <a:ext cx="2698952" cy="239130"/>
          </a:xfrm>
          <a:prstGeom prst="rect">
            <a:avLst/>
          </a:prstGeom>
        </p:spPr>
        <p:txBody>
          <a:bodyPr vert="horz" wrap="square" lIns="0" tIns="26666" rIns="0" bIns="0" rtlCol="0">
            <a:spAutoFit/>
          </a:bodyPr>
          <a:lstStyle/>
          <a:p>
            <a:pPr marL="71106">
              <a:lnSpc>
                <a:spcPts val="780"/>
              </a:lnSpc>
              <a:spcBef>
                <a:spcPts val="755"/>
              </a:spcBef>
            </a:pPr>
            <a:r>
              <a:rPr lang="ja-JP" altLang="en-US" sz="1100" b="1" spc="-5" dirty="0">
                <a:solidFill>
                  <a:srgbClr val="254887"/>
                </a:solidFill>
                <a:latin typeface="UD Digi Kyokasho NK-R" panose="02020400000000000000" pitchFamily="18" charset="-128"/>
                <a:ea typeface="UD Digi Kyokasho NK-R" panose="02020400000000000000" pitchFamily="18" charset="-128"/>
              </a:rPr>
              <a:t>長野</a:t>
            </a:r>
            <a:r>
              <a:rPr sz="1100" b="1" spc="-5" dirty="0" err="1">
                <a:solidFill>
                  <a:srgbClr val="254887"/>
                </a:solidFill>
                <a:latin typeface="UD Digi Kyokasho NK-R" panose="02020400000000000000" pitchFamily="18" charset="-128"/>
                <a:ea typeface="UD Digi Kyokasho NK-R" panose="02020400000000000000" pitchFamily="18" charset="-128"/>
              </a:rPr>
              <a:t>商店街</a:t>
            </a:r>
            <a:r>
              <a:rPr lang="ja-JP" altLang="en-US" sz="1100" b="1" spc="-5" dirty="0">
                <a:solidFill>
                  <a:srgbClr val="254887"/>
                </a:solidFill>
                <a:latin typeface="UD Digi Kyokasho NK-R" panose="02020400000000000000" pitchFamily="18" charset="-128"/>
                <a:ea typeface="UD Digi Kyokasho NK-R" panose="02020400000000000000" pitchFamily="18" charset="-128"/>
              </a:rPr>
              <a:t>西商栄通り</a:t>
            </a:r>
            <a:endParaRPr sz="1100" b="1" spc="-5" dirty="0">
              <a:solidFill>
                <a:srgbClr val="254887"/>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dirty="0">
                <a:solidFill>
                  <a:srgbClr val="231F20"/>
                </a:solidFill>
                <a:latin typeface="UD Digi Kyokasho NK-R" panose="02020400000000000000" pitchFamily="18" charset="-128"/>
                <a:ea typeface="UD Digi Kyokasho NK-R" panose="02020400000000000000" pitchFamily="18" charset="-128"/>
              </a:rPr>
              <a:t>河内長野</a:t>
            </a:r>
            <a:r>
              <a:rPr sz="800" spc="-20" dirty="0" err="1">
                <a:solidFill>
                  <a:srgbClr val="231F20"/>
                </a:solidFill>
                <a:latin typeface="UD Digi Kyokasho NK-R" panose="02020400000000000000" pitchFamily="18" charset="-128"/>
                <a:ea typeface="UD Digi Kyokasho NK-R" panose="02020400000000000000" pitchFamily="18" charset="-128"/>
              </a:rPr>
              <a:t>市・南海</a:t>
            </a:r>
            <a:r>
              <a:rPr lang="ja-JP" altLang="en-US" sz="800" spc="-20">
                <a:solidFill>
                  <a:srgbClr val="231F20"/>
                </a:solidFill>
                <a:latin typeface="UD Digi Kyokasho NK-R" panose="02020400000000000000" pitchFamily="18" charset="-128"/>
                <a:ea typeface="UD Digi Kyokasho NK-R" panose="02020400000000000000" pitchFamily="18" charset="-128"/>
              </a:rPr>
              <a:t>、近鉄河内長野</a:t>
            </a:r>
            <a:r>
              <a:rPr sz="800" spc="-20" dirty="0" err="1">
                <a:solidFill>
                  <a:srgbClr val="231F20"/>
                </a:solidFill>
                <a:latin typeface="UD Digi Kyokasho NK-R" panose="02020400000000000000" pitchFamily="18" charset="-128"/>
                <a:ea typeface="UD Digi Kyokasho NK-R" panose="02020400000000000000" pitchFamily="18" charset="-128"/>
              </a:rPr>
              <a:t>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58" name="object 13">
            <a:extLst>
              <a:ext uri="{FF2B5EF4-FFF2-40B4-BE49-F238E27FC236}">
                <a16:creationId xmlns:a16="http://schemas.microsoft.com/office/drawing/2014/main" id="{E36C96B2-3AA1-080C-005F-3F5141A856B7}"/>
              </a:ext>
            </a:extLst>
          </p:cNvPr>
          <p:cNvSpPr txBox="1"/>
          <p:nvPr/>
        </p:nvSpPr>
        <p:spPr>
          <a:xfrm>
            <a:off x="999149" y="3571036"/>
            <a:ext cx="2698952" cy="239130"/>
          </a:xfrm>
          <a:prstGeom prst="rect">
            <a:avLst/>
          </a:prstGeom>
        </p:spPr>
        <p:txBody>
          <a:bodyPr vert="horz" wrap="square" lIns="0" tIns="26666" rIns="0" bIns="0" rtlCol="0">
            <a:spAutoFit/>
          </a:bodyPr>
          <a:lstStyle/>
          <a:p>
            <a:pPr marL="71106">
              <a:lnSpc>
                <a:spcPts val="780"/>
              </a:lnSpc>
              <a:spcBef>
                <a:spcPts val="755"/>
              </a:spcBef>
            </a:pPr>
            <a:r>
              <a:rPr lang="ja-JP" altLang="en-US" sz="1100" b="1" spc="-5" dirty="0">
                <a:solidFill>
                  <a:srgbClr val="254887"/>
                </a:solidFill>
                <a:latin typeface="UD Digi Kyokasho NK-R" panose="02020400000000000000" pitchFamily="18" charset="-128"/>
                <a:ea typeface="UD Digi Kyokasho NK-R" panose="02020400000000000000" pitchFamily="18" charset="-128"/>
              </a:rPr>
              <a:t>三泉</a:t>
            </a:r>
            <a:r>
              <a:rPr sz="1100" b="1" spc="-5" dirty="0" err="1">
                <a:solidFill>
                  <a:srgbClr val="254887"/>
                </a:solidFill>
                <a:latin typeface="UD Digi Kyokasho NK-R" panose="02020400000000000000" pitchFamily="18" charset="-128"/>
                <a:ea typeface="UD Digi Kyokasho NK-R" panose="02020400000000000000" pitchFamily="18" charset="-128"/>
              </a:rPr>
              <a:t>商店街</a:t>
            </a:r>
            <a:endParaRPr sz="1100" b="1" spc="-5" dirty="0">
              <a:solidFill>
                <a:srgbClr val="254887"/>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大阪市</a:t>
            </a:r>
            <a:r>
              <a:rPr lang="ja-JP" altLang="en-US" sz="800" spc="-20" dirty="0">
                <a:solidFill>
                  <a:srgbClr val="231F20"/>
                </a:solidFill>
                <a:latin typeface="UD Digi Kyokasho NK-R" panose="02020400000000000000" pitchFamily="18" charset="-128"/>
                <a:ea typeface="UD Digi Kyokasho NK-R" panose="02020400000000000000" pitchFamily="18" charset="-128"/>
              </a:rPr>
              <a:t>大正</a:t>
            </a:r>
            <a:r>
              <a:rPr sz="800" spc="-20" dirty="0" err="1">
                <a:solidFill>
                  <a:srgbClr val="231F20"/>
                </a:solidFill>
                <a:latin typeface="UD Digi Kyokasho NK-R" panose="02020400000000000000" pitchFamily="18" charset="-128"/>
                <a:ea typeface="UD Digi Kyokasho NK-R" panose="02020400000000000000" pitchFamily="18" charset="-128"/>
              </a:rPr>
              <a:t>区</a:t>
            </a:r>
            <a:r>
              <a:rPr sz="800" spc="-20" dirty="0">
                <a:solidFill>
                  <a:srgbClr val="231F20"/>
                </a:solidFill>
                <a:latin typeface="UD Digi Kyokasho NK-R" panose="02020400000000000000" pitchFamily="18" charset="-128"/>
                <a:ea typeface="UD Digi Kyokasho NK-R" panose="02020400000000000000" pitchFamily="18" charset="-128"/>
              </a:rPr>
              <a:t>・</a:t>
            </a:r>
            <a:r>
              <a:rPr lang="en-US" altLang="ja-JP" sz="800" spc="-20" dirty="0">
                <a:solidFill>
                  <a:srgbClr val="231F20"/>
                </a:solidFill>
                <a:latin typeface="UD Digi Kyokasho NK-R" panose="02020400000000000000" pitchFamily="18" charset="-128"/>
                <a:ea typeface="UD Digi Kyokasho NK-R" panose="02020400000000000000" pitchFamily="18" charset="-128"/>
              </a:rPr>
              <a:t> JR</a:t>
            </a:r>
            <a:r>
              <a:rPr lang="ja-JP" altLang="en-US" sz="800" spc="-20" dirty="0">
                <a:solidFill>
                  <a:srgbClr val="231F20"/>
                </a:solidFill>
                <a:latin typeface="UD Digi Kyokasho NK-R" panose="02020400000000000000" pitchFamily="18" charset="-128"/>
                <a:ea typeface="UD Digi Kyokasho NK-R" panose="02020400000000000000" pitchFamily="18" charset="-128"/>
              </a:rPr>
              <a:t>、大阪メトロ大正駅 </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59" name="object 13">
            <a:extLst>
              <a:ext uri="{FF2B5EF4-FFF2-40B4-BE49-F238E27FC236}">
                <a16:creationId xmlns:a16="http://schemas.microsoft.com/office/drawing/2014/main" id="{8350DAA5-11B5-B70F-833B-F28D8B0ACBC5}"/>
              </a:ext>
            </a:extLst>
          </p:cNvPr>
          <p:cNvSpPr txBox="1"/>
          <p:nvPr/>
        </p:nvSpPr>
        <p:spPr>
          <a:xfrm>
            <a:off x="999149" y="3865629"/>
            <a:ext cx="2698952" cy="239130"/>
          </a:xfrm>
          <a:prstGeom prst="rect">
            <a:avLst/>
          </a:prstGeom>
        </p:spPr>
        <p:txBody>
          <a:bodyPr vert="horz" wrap="square" lIns="0" tIns="26666" rIns="0" bIns="0" rtlCol="0">
            <a:spAutoFit/>
          </a:bodyPr>
          <a:lstStyle/>
          <a:p>
            <a:pPr marL="71106">
              <a:lnSpc>
                <a:spcPts val="780"/>
              </a:lnSpc>
              <a:spcBef>
                <a:spcPts val="755"/>
              </a:spcBef>
            </a:pPr>
            <a:r>
              <a:rPr lang="ja-JP" altLang="en-US" sz="1100" b="1" spc="-5" dirty="0">
                <a:solidFill>
                  <a:srgbClr val="254887"/>
                </a:solidFill>
                <a:latin typeface="UD Digi Kyokasho NK-R" panose="02020400000000000000" pitchFamily="18" charset="-128"/>
                <a:ea typeface="UD Digi Kyokasho NK-R" panose="02020400000000000000" pitchFamily="18" charset="-128"/>
              </a:rPr>
              <a:t>生野銀座</a:t>
            </a:r>
            <a:r>
              <a:rPr sz="1100" b="1" spc="-5" dirty="0" err="1">
                <a:solidFill>
                  <a:srgbClr val="254887"/>
                </a:solidFill>
                <a:latin typeface="UD Digi Kyokasho NK-R" panose="02020400000000000000" pitchFamily="18" charset="-128"/>
                <a:ea typeface="UD Digi Kyokasho NK-R" panose="02020400000000000000" pitchFamily="18" charset="-128"/>
              </a:rPr>
              <a:t>商店街</a:t>
            </a:r>
            <a:endParaRPr sz="1100" b="1" spc="-5" dirty="0">
              <a:solidFill>
                <a:srgbClr val="254887"/>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大阪市</a:t>
            </a:r>
            <a:r>
              <a:rPr lang="ja-JP" altLang="en-US" sz="800" spc="-20" dirty="0">
                <a:solidFill>
                  <a:srgbClr val="231F20"/>
                </a:solidFill>
                <a:latin typeface="UD Digi Kyokasho NK-R" panose="02020400000000000000" pitchFamily="18" charset="-128"/>
                <a:ea typeface="UD Digi Kyokasho NK-R" panose="02020400000000000000" pitchFamily="18" charset="-128"/>
              </a:rPr>
              <a:t>生野区</a:t>
            </a:r>
            <a:r>
              <a:rPr sz="800" spc="-20" dirty="0">
                <a:solidFill>
                  <a:srgbClr val="231F20"/>
                </a:solidFill>
                <a:latin typeface="UD Digi Kyokasho NK-R" panose="02020400000000000000" pitchFamily="18" charset="-128"/>
                <a:ea typeface="UD Digi Kyokasho NK-R" panose="02020400000000000000" pitchFamily="18" charset="-128"/>
              </a:rPr>
              <a:t>・</a:t>
            </a:r>
            <a:r>
              <a:rPr lang="en-US" altLang="ja-JP" sz="800" spc="-20" dirty="0">
                <a:solidFill>
                  <a:srgbClr val="231F20"/>
                </a:solidFill>
                <a:latin typeface="UD Digi Kyokasho NK-R" panose="02020400000000000000" pitchFamily="18" charset="-128"/>
                <a:ea typeface="UD Digi Kyokasho NK-R" panose="02020400000000000000" pitchFamily="18" charset="-128"/>
              </a:rPr>
              <a:t>JR</a:t>
            </a:r>
            <a:r>
              <a:rPr lang="ja-JP" altLang="en-US" sz="800" spc="-20" dirty="0">
                <a:solidFill>
                  <a:srgbClr val="231F20"/>
                </a:solidFill>
                <a:latin typeface="UD Digi Kyokasho NK-R" panose="02020400000000000000" pitchFamily="18" charset="-128"/>
                <a:ea typeface="UD Digi Kyokasho NK-R" panose="02020400000000000000" pitchFamily="18" charset="-128"/>
              </a:rPr>
              <a:t>寺田町</a:t>
            </a:r>
            <a:r>
              <a:rPr sz="800" spc="-20" dirty="0" err="1">
                <a:solidFill>
                  <a:srgbClr val="231F20"/>
                </a:solidFill>
                <a:latin typeface="UD Digi Kyokasho NK-R" panose="02020400000000000000" pitchFamily="18" charset="-128"/>
                <a:ea typeface="UD Digi Kyokasho NK-R" panose="02020400000000000000" pitchFamily="18" charset="-128"/>
              </a:rPr>
              <a:t>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60" name="object 13">
            <a:extLst>
              <a:ext uri="{FF2B5EF4-FFF2-40B4-BE49-F238E27FC236}">
                <a16:creationId xmlns:a16="http://schemas.microsoft.com/office/drawing/2014/main" id="{1CDB71EF-3325-1213-858D-F8155E12BA0D}"/>
              </a:ext>
            </a:extLst>
          </p:cNvPr>
          <p:cNvSpPr txBox="1"/>
          <p:nvPr/>
        </p:nvSpPr>
        <p:spPr>
          <a:xfrm>
            <a:off x="999149" y="4161391"/>
            <a:ext cx="2698952" cy="239066"/>
          </a:xfrm>
          <a:prstGeom prst="rect">
            <a:avLst/>
          </a:prstGeom>
        </p:spPr>
        <p:txBody>
          <a:bodyPr vert="horz" wrap="square" lIns="0" tIns="26666" rIns="0" bIns="0" rtlCol="0">
            <a:spAutoFit/>
          </a:bodyPr>
          <a:lstStyle/>
          <a:p>
            <a:pPr marL="71106">
              <a:lnSpc>
                <a:spcPts val="780"/>
              </a:lnSpc>
              <a:spcBef>
                <a:spcPts val="755"/>
              </a:spcBef>
            </a:pPr>
            <a:r>
              <a:rPr lang="ja-JP" altLang="en-US" sz="1100" b="1" spc="-5" dirty="0">
                <a:solidFill>
                  <a:srgbClr val="254887"/>
                </a:solidFill>
                <a:latin typeface="UD Digi Kyokasho NK-R" panose="02020400000000000000" pitchFamily="18" charset="-128"/>
                <a:ea typeface="UD Digi Kyokasho NK-R" panose="02020400000000000000" pitchFamily="18" charset="-128"/>
              </a:rPr>
              <a:t>安立本通･安立中央</a:t>
            </a:r>
            <a:r>
              <a:rPr sz="1100" b="1" spc="-5" dirty="0" err="1">
                <a:solidFill>
                  <a:srgbClr val="254887"/>
                </a:solidFill>
                <a:latin typeface="UD Digi Kyokasho NK-R" panose="02020400000000000000" pitchFamily="18" charset="-128"/>
                <a:ea typeface="UD Digi Kyokasho NK-R" panose="02020400000000000000" pitchFamily="18" charset="-128"/>
              </a:rPr>
              <a:t>商店街</a:t>
            </a:r>
            <a:endParaRPr sz="1100" b="1" spc="-5" dirty="0">
              <a:solidFill>
                <a:srgbClr val="254887"/>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dirty="0">
                <a:solidFill>
                  <a:srgbClr val="231F20"/>
                </a:solidFill>
                <a:latin typeface="UD Digi Kyokasho NK-R" panose="02020400000000000000" pitchFamily="18" charset="-128"/>
                <a:ea typeface="UD Digi Kyokasho NK-R" panose="02020400000000000000" pitchFamily="18" charset="-128"/>
              </a:rPr>
              <a:t>大阪</a:t>
            </a:r>
            <a:r>
              <a:rPr sz="800" spc="-20" dirty="0" err="1">
                <a:solidFill>
                  <a:srgbClr val="231F20"/>
                </a:solidFill>
                <a:latin typeface="UD Digi Kyokasho NK-R" panose="02020400000000000000" pitchFamily="18" charset="-128"/>
                <a:ea typeface="UD Digi Kyokasho NK-R" panose="02020400000000000000" pitchFamily="18" charset="-128"/>
              </a:rPr>
              <a:t>市</a:t>
            </a:r>
            <a:r>
              <a:rPr lang="ja-JP" altLang="en-US" sz="800" spc="-20">
                <a:solidFill>
                  <a:srgbClr val="231F20"/>
                </a:solidFill>
                <a:latin typeface="UD Digi Kyokasho NK-R" panose="02020400000000000000" pitchFamily="18" charset="-128"/>
                <a:ea typeface="UD Digi Kyokasho NK-R" panose="02020400000000000000" pitchFamily="18" charset="-128"/>
              </a:rPr>
              <a:t>住之江区</a:t>
            </a: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a:solidFill>
                  <a:srgbClr val="231F20"/>
                </a:solidFill>
                <a:latin typeface="UD Digi Kyokasho NK-R" panose="02020400000000000000" pitchFamily="18" charset="-128"/>
                <a:ea typeface="UD Digi Kyokasho NK-R" panose="02020400000000000000" pitchFamily="18" charset="-128"/>
              </a:rPr>
              <a:t>南海住ノ江駅、阪堺我孫子道</a:t>
            </a:r>
            <a:r>
              <a:rPr sz="800" spc="-20" dirty="0" err="1">
                <a:solidFill>
                  <a:srgbClr val="231F20"/>
                </a:solidFill>
                <a:latin typeface="UD Digi Kyokasho NK-R" panose="02020400000000000000" pitchFamily="18" charset="-128"/>
                <a:ea typeface="UD Digi Kyokasho NK-R" panose="02020400000000000000" pitchFamily="18" charset="-128"/>
              </a:rPr>
              <a:t>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61" name="object 13">
            <a:extLst>
              <a:ext uri="{FF2B5EF4-FFF2-40B4-BE49-F238E27FC236}">
                <a16:creationId xmlns:a16="http://schemas.microsoft.com/office/drawing/2014/main" id="{6245AC4D-9252-16A0-769B-D3C5BDBC26C8}"/>
              </a:ext>
            </a:extLst>
          </p:cNvPr>
          <p:cNvSpPr txBox="1"/>
          <p:nvPr/>
        </p:nvSpPr>
        <p:spPr>
          <a:xfrm>
            <a:off x="999149" y="4457154"/>
            <a:ext cx="2698952" cy="239130"/>
          </a:xfrm>
          <a:prstGeom prst="rect">
            <a:avLst/>
          </a:prstGeom>
        </p:spPr>
        <p:txBody>
          <a:bodyPr vert="horz" wrap="square" lIns="0" tIns="26666" rIns="0" bIns="0" rtlCol="0">
            <a:spAutoFit/>
          </a:bodyPr>
          <a:lstStyle/>
          <a:p>
            <a:pPr marL="71106">
              <a:lnSpc>
                <a:spcPts val="780"/>
              </a:lnSpc>
              <a:spcBef>
                <a:spcPts val="755"/>
              </a:spcBef>
            </a:pPr>
            <a:r>
              <a:rPr lang="ja-JP" altLang="en-US" sz="1100" b="1" spc="-5" dirty="0">
                <a:solidFill>
                  <a:srgbClr val="254887"/>
                </a:solidFill>
                <a:latin typeface="UD Digi Kyokasho NK-R" panose="02020400000000000000" pitchFamily="18" charset="-128"/>
                <a:ea typeface="UD Digi Kyokasho NK-R" panose="02020400000000000000" pitchFamily="18" charset="-128"/>
              </a:rPr>
              <a:t>道頓堀商店会</a:t>
            </a:r>
          </a:p>
          <a:p>
            <a:pPr marL="12697">
              <a:lnSpc>
                <a:spcPts val="680"/>
              </a:lnSpc>
              <a:spcBef>
                <a:spcPts val="65"/>
              </a:spcBef>
            </a:pPr>
            <a:r>
              <a:rPr lang="ja-JP" altLang="en-US" sz="800" spc="-20" dirty="0">
                <a:solidFill>
                  <a:srgbClr val="231F20"/>
                </a:solidFill>
                <a:latin typeface="UD Digi Kyokasho NK-R" panose="02020400000000000000" pitchFamily="18" charset="-128"/>
                <a:ea typeface="UD Digi Kyokasho NK-R" panose="02020400000000000000" pitchFamily="18" charset="-128"/>
              </a:rPr>
              <a:t>（大阪市中央区・</a:t>
            </a:r>
            <a:r>
              <a:rPr lang="en-US" altLang="ja-JP" sz="800" spc="-20" dirty="0">
                <a:solidFill>
                  <a:srgbClr val="231F20"/>
                </a:solidFill>
                <a:latin typeface="UD Digi Kyokasho NK-R" panose="02020400000000000000" pitchFamily="18" charset="-128"/>
                <a:ea typeface="UD Digi Kyokasho NK-R" panose="02020400000000000000" pitchFamily="18" charset="-128"/>
              </a:rPr>
              <a:t>JR</a:t>
            </a:r>
            <a:r>
              <a:rPr lang="ja-JP" altLang="en-US" sz="800" spc="-20" dirty="0">
                <a:solidFill>
                  <a:srgbClr val="231F20"/>
                </a:solidFill>
                <a:latin typeface="UD Digi Kyokasho NK-R" panose="02020400000000000000" pitchFamily="18" charset="-128"/>
                <a:ea typeface="UD Digi Kyokasho NK-R" panose="02020400000000000000" pitchFamily="18" charset="-128"/>
              </a:rPr>
              <a:t>、南海、</a:t>
            </a:r>
            <a:r>
              <a:rPr lang="ja-JP" altLang="en-US" sz="800" spc="-20">
                <a:solidFill>
                  <a:srgbClr val="231F20"/>
                </a:solidFill>
                <a:latin typeface="UD Digi Kyokasho NK-R" panose="02020400000000000000" pitchFamily="18" charset="-128"/>
                <a:ea typeface="UD Digi Kyokasho NK-R" panose="02020400000000000000" pitchFamily="18" charset="-128"/>
              </a:rPr>
              <a:t>近鉄、阪神、大阪</a:t>
            </a:r>
            <a:r>
              <a:rPr lang="ja-JP" altLang="en-US" sz="800" spc="-20" dirty="0">
                <a:solidFill>
                  <a:srgbClr val="231F20"/>
                </a:solidFill>
                <a:latin typeface="UD Digi Kyokasho NK-R" panose="02020400000000000000" pitchFamily="18" charset="-128"/>
                <a:ea typeface="UD Digi Kyokasho NK-R" panose="02020400000000000000" pitchFamily="18" charset="-128"/>
              </a:rPr>
              <a:t>メトロ難波駅）</a:t>
            </a:r>
          </a:p>
        </p:txBody>
      </p:sp>
      <p:sp>
        <p:nvSpPr>
          <p:cNvPr id="62" name="object 13">
            <a:extLst>
              <a:ext uri="{FF2B5EF4-FFF2-40B4-BE49-F238E27FC236}">
                <a16:creationId xmlns:a16="http://schemas.microsoft.com/office/drawing/2014/main" id="{6E1D7EBE-8C09-9A68-1274-82DE43AF7CF6}"/>
              </a:ext>
            </a:extLst>
          </p:cNvPr>
          <p:cNvSpPr txBox="1"/>
          <p:nvPr/>
        </p:nvSpPr>
        <p:spPr>
          <a:xfrm>
            <a:off x="999149" y="4752917"/>
            <a:ext cx="2698952" cy="239130"/>
          </a:xfrm>
          <a:prstGeom prst="rect">
            <a:avLst/>
          </a:prstGeom>
        </p:spPr>
        <p:txBody>
          <a:bodyPr vert="horz" wrap="square" lIns="0" tIns="26666" rIns="0" bIns="0" rtlCol="0">
            <a:spAutoFit/>
          </a:bodyPr>
          <a:lstStyle/>
          <a:p>
            <a:pPr marL="71106">
              <a:lnSpc>
                <a:spcPts val="780"/>
              </a:lnSpc>
              <a:spcBef>
                <a:spcPts val="755"/>
              </a:spcBef>
            </a:pPr>
            <a:r>
              <a:rPr lang="ja-JP" altLang="en-US" sz="1100" b="1" spc="-5" dirty="0">
                <a:solidFill>
                  <a:srgbClr val="254887"/>
                </a:solidFill>
                <a:latin typeface="UD Digi Kyokasho NK-R" panose="02020400000000000000" pitchFamily="18" charset="-128"/>
                <a:ea typeface="UD Digi Kyokasho NK-R" panose="02020400000000000000" pitchFamily="18" charset="-128"/>
              </a:rPr>
              <a:t>南地中筋</a:t>
            </a:r>
            <a:r>
              <a:rPr sz="1100" b="1" spc="-5" dirty="0" err="1">
                <a:solidFill>
                  <a:srgbClr val="254887"/>
                </a:solidFill>
                <a:latin typeface="UD Digi Kyokasho NK-R" panose="02020400000000000000" pitchFamily="18" charset="-128"/>
                <a:ea typeface="UD Digi Kyokasho NK-R" panose="02020400000000000000" pitchFamily="18" charset="-128"/>
              </a:rPr>
              <a:t>商店街</a:t>
            </a:r>
            <a:endParaRPr sz="1100" b="1" spc="-5" dirty="0">
              <a:solidFill>
                <a:srgbClr val="254887"/>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dirty="0">
                <a:solidFill>
                  <a:srgbClr val="231F20"/>
                </a:solidFill>
                <a:latin typeface="UD Digi Kyokasho NK-R" panose="02020400000000000000" pitchFamily="18" charset="-128"/>
                <a:ea typeface="UD Digi Kyokasho NK-R" panose="02020400000000000000" pitchFamily="18" charset="-128"/>
              </a:rPr>
              <a:t>大阪市中央区・</a:t>
            </a:r>
            <a:r>
              <a:rPr lang="en-US" altLang="ja-JP" sz="800" spc="-20" dirty="0">
                <a:solidFill>
                  <a:srgbClr val="231F20"/>
                </a:solidFill>
                <a:latin typeface="UD Digi Kyokasho NK-R" panose="02020400000000000000" pitchFamily="18" charset="-128"/>
                <a:ea typeface="UD Digi Kyokasho NK-R" panose="02020400000000000000" pitchFamily="18" charset="-128"/>
              </a:rPr>
              <a:t>JR</a:t>
            </a:r>
            <a:r>
              <a:rPr lang="ja-JP" altLang="en-US" sz="800" spc="-20" dirty="0">
                <a:solidFill>
                  <a:srgbClr val="231F20"/>
                </a:solidFill>
                <a:latin typeface="UD Digi Kyokasho NK-R" panose="02020400000000000000" pitchFamily="18" charset="-128"/>
                <a:ea typeface="UD Digi Kyokasho NK-R" panose="02020400000000000000" pitchFamily="18" charset="-128"/>
              </a:rPr>
              <a:t>、南海、</a:t>
            </a:r>
            <a:r>
              <a:rPr lang="ja-JP" altLang="en-US" sz="800" spc="-20">
                <a:solidFill>
                  <a:srgbClr val="231F20"/>
                </a:solidFill>
                <a:latin typeface="UD Digi Kyokasho NK-R" panose="02020400000000000000" pitchFamily="18" charset="-128"/>
                <a:ea typeface="UD Digi Kyokasho NK-R" panose="02020400000000000000" pitchFamily="18" charset="-128"/>
              </a:rPr>
              <a:t>近鉄、阪神、大阪</a:t>
            </a:r>
            <a:r>
              <a:rPr lang="ja-JP" altLang="en-US" sz="800" spc="-20" dirty="0">
                <a:solidFill>
                  <a:srgbClr val="231F20"/>
                </a:solidFill>
                <a:latin typeface="UD Digi Kyokasho NK-R" panose="02020400000000000000" pitchFamily="18" charset="-128"/>
                <a:ea typeface="UD Digi Kyokasho NK-R" panose="02020400000000000000" pitchFamily="18" charset="-128"/>
              </a:rPr>
              <a:t>メトロ難波駅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63" name="object 13">
            <a:extLst>
              <a:ext uri="{FF2B5EF4-FFF2-40B4-BE49-F238E27FC236}">
                <a16:creationId xmlns:a16="http://schemas.microsoft.com/office/drawing/2014/main" id="{E6B08790-03D3-EF1F-7B45-D4871D0FD4D5}"/>
              </a:ext>
            </a:extLst>
          </p:cNvPr>
          <p:cNvSpPr txBox="1"/>
          <p:nvPr/>
        </p:nvSpPr>
        <p:spPr>
          <a:xfrm>
            <a:off x="999149" y="5048679"/>
            <a:ext cx="2698952" cy="239130"/>
          </a:xfrm>
          <a:prstGeom prst="rect">
            <a:avLst/>
          </a:prstGeom>
        </p:spPr>
        <p:txBody>
          <a:bodyPr vert="horz" wrap="square" lIns="0" tIns="26666" rIns="0" bIns="0" rtlCol="0">
            <a:spAutoFit/>
          </a:bodyPr>
          <a:lstStyle/>
          <a:p>
            <a:pPr marL="71106">
              <a:lnSpc>
                <a:spcPts val="780"/>
              </a:lnSpc>
              <a:spcBef>
                <a:spcPts val="755"/>
              </a:spcBef>
            </a:pPr>
            <a:r>
              <a:rPr lang="ja-JP" altLang="en-US" sz="1100" b="1" spc="-5" dirty="0">
                <a:solidFill>
                  <a:srgbClr val="254887"/>
                </a:solidFill>
                <a:latin typeface="UD Digi Kyokasho NK-R" panose="02020400000000000000" pitchFamily="18" charset="-128"/>
                <a:ea typeface="UD Digi Kyokasho NK-R" panose="02020400000000000000" pitchFamily="18" charset="-128"/>
              </a:rPr>
              <a:t>美原本通り</a:t>
            </a:r>
            <a:r>
              <a:rPr sz="1100" b="1" spc="-5" dirty="0" err="1">
                <a:solidFill>
                  <a:srgbClr val="254887"/>
                </a:solidFill>
                <a:latin typeface="UD Digi Kyokasho NK-R" panose="02020400000000000000" pitchFamily="18" charset="-128"/>
                <a:ea typeface="UD Digi Kyokasho NK-R" panose="02020400000000000000" pitchFamily="18" charset="-128"/>
              </a:rPr>
              <a:t>商店街</a:t>
            </a:r>
            <a:endParaRPr sz="1100" b="1" spc="-5" dirty="0">
              <a:solidFill>
                <a:srgbClr val="254887"/>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dirty="0">
                <a:solidFill>
                  <a:srgbClr val="231F20"/>
                </a:solidFill>
                <a:latin typeface="UD Digi Kyokasho NK-R" panose="02020400000000000000" pitchFamily="18" charset="-128"/>
                <a:ea typeface="UD Digi Kyokasho NK-R" panose="02020400000000000000" pitchFamily="18" charset="-128"/>
              </a:rPr>
              <a:t>堺</a:t>
            </a:r>
            <a:r>
              <a:rPr sz="800" spc="-20" dirty="0" err="1">
                <a:solidFill>
                  <a:srgbClr val="231F20"/>
                </a:solidFill>
                <a:latin typeface="UD Digi Kyokasho NK-R" panose="02020400000000000000" pitchFamily="18" charset="-128"/>
                <a:ea typeface="UD Digi Kyokasho NK-R" panose="02020400000000000000" pitchFamily="18" charset="-128"/>
              </a:rPr>
              <a:t>市</a:t>
            </a:r>
            <a:r>
              <a:rPr lang="ja-JP" altLang="en-US" sz="800" spc="-20" dirty="0">
                <a:solidFill>
                  <a:srgbClr val="231F20"/>
                </a:solidFill>
                <a:latin typeface="UD Digi Kyokasho NK-R" panose="02020400000000000000" pitchFamily="18" charset="-128"/>
                <a:ea typeface="UD Digi Kyokasho NK-R" panose="02020400000000000000" pitchFamily="18" charset="-128"/>
              </a:rPr>
              <a:t>美原</a:t>
            </a:r>
            <a:r>
              <a:rPr sz="800" spc="-20" dirty="0" err="1">
                <a:solidFill>
                  <a:srgbClr val="231F20"/>
                </a:solidFill>
                <a:latin typeface="UD Digi Kyokasho NK-R" panose="02020400000000000000" pitchFamily="18" charset="-128"/>
                <a:ea typeface="UD Digi Kyokasho NK-R" panose="02020400000000000000" pitchFamily="18" charset="-128"/>
              </a:rPr>
              <a:t>区・南海</a:t>
            </a:r>
            <a:r>
              <a:rPr lang="ja-JP" altLang="en-US" sz="800" spc="-20" dirty="0">
                <a:solidFill>
                  <a:srgbClr val="231F20"/>
                </a:solidFill>
                <a:latin typeface="UD Digi Kyokasho NK-R" panose="02020400000000000000" pitchFamily="18" charset="-128"/>
                <a:ea typeface="UD Digi Kyokasho NK-R" panose="02020400000000000000" pitchFamily="18" charset="-128"/>
              </a:rPr>
              <a:t>萩原天神</a:t>
            </a:r>
            <a:r>
              <a:rPr sz="800" spc="-20" dirty="0" err="1">
                <a:solidFill>
                  <a:srgbClr val="231F20"/>
                </a:solidFill>
                <a:latin typeface="UD Digi Kyokasho NK-R" panose="02020400000000000000" pitchFamily="18" charset="-128"/>
                <a:ea typeface="UD Digi Kyokasho NK-R" panose="02020400000000000000" pitchFamily="18" charset="-128"/>
              </a:rPr>
              <a:t>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64" name="object 13">
            <a:extLst>
              <a:ext uri="{FF2B5EF4-FFF2-40B4-BE49-F238E27FC236}">
                <a16:creationId xmlns:a16="http://schemas.microsoft.com/office/drawing/2014/main" id="{E812DB38-9B35-B7CA-C64F-45FCCF053298}"/>
              </a:ext>
            </a:extLst>
          </p:cNvPr>
          <p:cNvSpPr txBox="1"/>
          <p:nvPr/>
        </p:nvSpPr>
        <p:spPr>
          <a:xfrm>
            <a:off x="999149" y="5344442"/>
            <a:ext cx="2698952" cy="239130"/>
          </a:xfrm>
          <a:prstGeom prst="rect">
            <a:avLst/>
          </a:prstGeom>
        </p:spPr>
        <p:txBody>
          <a:bodyPr vert="horz" wrap="square" lIns="0" tIns="26666" rIns="0" bIns="0" rtlCol="0">
            <a:spAutoFit/>
          </a:bodyPr>
          <a:lstStyle/>
          <a:p>
            <a:pPr marL="71106">
              <a:lnSpc>
                <a:spcPts val="780"/>
              </a:lnSpc>
              <a:spcBef>
                <a:spcPts val="755"/>
              </a:spcBef>
            </a:pPr>
            <a:r>
              <a:rPr lang="ja-JP" altLang="en-US" sz="1100" b="1" spc="-5" dirty="0">
                <a:solidFill>
                  <a:srgbClr val="254887"/>
                </a:solidFill>
                <a:latin typeface="UD Digi Kyokasho NK-R" panose="02020400000000000000" pitchFamily="18" charset="-128"/>
                <a:ea typeface="UD Digi Kyokasho NK-R" panose="02020400000000000000" pitchFamily="18" charset="-128"/>
              </a:rPr>
              <a:t>石橋商店街</a:t>
            </a:r>
            <a:endParaRPr sz="1100" b="1" spc="-5" dirty="0">
              <a:solidFill>
                <a:srgbClr val="254887"/>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dirty="0">
                <a:solidFill>
                  <a:srgbClr val="231F20"/>
                </a:solidFill>
                <a:latin typeface="UD Digi Kyokasho NK-R" panose="02020400000000000000" pitchFamily="18" charset="-128"/>
                <a:ea typeface="UD Digi Kyokasho NK-R" panose="02020400000000000000" pitchFamily="18" charset="-128"/>
              </a:rPr>
              <a:t>池田</a:t>
            </a:r>
            <a:r>
              <a:rPr sz="800" spc="-20" dirty="0" err="1">
                <a:solidFill>
                  <a:srgbClr val="231F20"/>
                </a:solidFill>
                <a:latin typeface="UD Digi Kyokasho NK-R" panose="02020400000000000000" pitchFamily="18" charset="-128"/>
                <a:ea typeface="UD Digi Kyokasho NK-R" panose="02020400000000000000" pitchFamily="18" charset="-128"/>
              </a:rPr>
              <a:t>市</a:t>
            </a: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dirty="0">
                <a:solidFill>
                  <a:srgbClr val="231F20"/>
                </a:solidFill>
                <a:latin typeface="UD Digi Kyokasho NK-R" panose="02020400000000000000" pitchFamily="18" charset="-128"/>
                <a:ea typeface="UD Digi Kyokasho NK-R" panose="02020400000000000000" pitchFamily="18" charset="-128"/>
              </a:rPr>
              <a:t>阪急石橋阪大前</a:t>
            </a:r>
            <a:r>
              <a:rPr sz="800" spc="-20" dirty="0" err="1">
                <a:solidFill>
                  <a:srgbClr val="231F20"/>
                </a:solidFill>
                <a:latin typeface="UD Digi Kyokasho NK-R" panose="02020400000000000000" pitchFamily="18" charset="-128"/>
                <a:ea typeface="UD Digi Kyokasho NK-R" panose="02020400000000000000" pitchFamily="18" charset="-128"/>
              </a:rPr>
              <a:t>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65" name="object 13">
            <a:extLst>
              <a:ext uri="{FF2B5EF4-FFF2-40B4-BE49-F238E27FC236}">
                <a16:creationId xmlns:a16="http://schemas.microsoft.com/office/drawing/2014/main" id="{327ECF8B-3737-09AB-860B-2A484F7000DB}"/>
              </a:ext>
            </a:extLst>
          </p:cNvPr>
          <p:cNvSpPr txBox="1"/>
          <p:nvPr/>
        </p:nvSpPr>
        <p:spPr>
          <a:xfrm>
            <a:off x="999149" y="5640204"/>
            <a:ext cx="2698952" cy="239130"/>
          </a:xfrm>
          <a:prstGeom prst="rect">
            <a:avLst/>
          </a:prstGeom>
        </p:spPr>
        <p:txBody>
          <a:bodyPr vert="horz" wrap="square" lIns="0" tIns="26666" rIns="0" bIns="0" rtlCol="0">
            <a:spAutoFit/>
          </a:bodyPr>
          <a:lstStyle/>
          <a:p>
            <a:pPr marL="71106">
              <a:lnSpc>
                <a:spcPts val="780"/>
              </a:lnSpc>
              <a:spcBef>
                <a:spcPts val="755"/>
              </a:spcBef>
            </a:pPr>
            <a:r>
              <a:rPr lang="ja-JP" altLang="en-US" sz="1100" b="1" spc="-5" dirty="0">
                <a:solidFill>
                  <a:srgbClr val="254887"/>
                </a:solidFill>
                <a:latin typeface="UD Digi Kyokasho NK-R" panose="02020400000000000000" pitchFamily="18" charset="-128"/>
                <a:ea typeface="UD Digi Kyokasho NK-R" panose="02020400000000000000" pitchFamily="18" charset="-128"/>
              </a:rPr>
              <a:t>国分西</a:t>
            </a:r>
            <a:r>
              <a:rPr sz="1100" b="1" spc="-5" dirty="0" err="1">
                <a:solidFill>
                  <a:srgbClr val="254887"/>
                </a:solidFill>
                <a:latin typeface="UD Digi Kyokasho NK-R" panose="02020400000000000000" pitchFamily="18" charset="-128"/>
                <a:ea typeface="UD Digi Kyokasho NK-R" panose="02020400000000000000" pitchFamily="18" charset="-128"/>
              </a:rPr>
              <a:t>商店</a:t>
            </a:r>
            <a:r>
              <a:rPr lang="ja-JP" altLang="en-US" sz="1100" b="1" spc="-5" dirty="0">
                <a:solidFill>
                  <a:srgbClr val="254887"/>
                </a:solidFill>
                <a:latin typeface="UD Digi Kyokasho NK-R" panose="02020400000000000000" pitchFamily="18" charset="-128"/>
                <a:ea typeface="UD Digi Kyokasho NK-R" panose="02020400000000000000" pitchFamily="18" charset="-128"/>
              </a:rPr>
              <a:t>会</a:t>
            </a:r>
            <a:endParaRPr sz="1100" b="1" spc="-5" dirty="0">
              <a:solidFill>
                <a:srgbClr val="254887"/>
              </a:solidFill>
              <a:latin typeface="UD Digi Kyokasho NK-R" panose="02020400000000000000" pitchFamily="18" charset="-128"/>
              <a:ea typeface="UD Digi Kyokasho NK-R" panose="02020400000000000000" pitchFamily="18" charset="-128"/>
            </a:endParaRP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dirty="0">
                <a:solidFill>
                  <a:srgbClr val="231F20"/>
                </a:solidFill>
                <a:latin typeface="UD Digi Kyokasho NK-R" panose="02020400000000000000" pitchFamily="18" charset="-128"/>
                <a:ea typeface="UD Digi Kyokasho NK-R" panose="02020400000000000000" pitchFamily="18" charset="-128"/>
              </a:rPr>
              <a:t>柏原</a:t>
            </a:r>
            <a:r>
              <a:rPr sz="800" spc="-20" dirty="0" err="1">
                <a:solidFill>
                  <a:srgbClr val="231F20"/>
                </a:solidFill>
                <a:latin typeface="UD Digi Kyokasho NK-R" panose="02020400000000000000" pitchFamily="18" charset="-128"/>
                <a:ea typeface="UD Digi Kyokasho NK-R" panose="02020400000000000000" pitchFamily="18" charset="-128"/>
              </a:rPr>
              <a:t>市</a:t>
            </a: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dirty="0">
                <a:solidFill>
                  <a:srgbClr val="231F20"/>
                </a:solidFill>
                <a:latin typeface="UD Digi Kyokasho NK-R" panose="02020400000000000000" pitchFamily="18" charset="-128"/>
                <a:ea typeface="UD Digi Kyokasho NK-R" panose="02020400000000000000" pitchFamily="18" charset="-128"/>
              </a:rPr>
              <a:t>近鉄河内国分駅</a:t>
            </a:r>
            <a:r>
              <a:rPr sz="800" spc="-20" dirty="0">
                <a:solidFill>
                  <a:srgbClr val="231F20"/>
                </a:solidFill>
                <a:latin typeface="UD Digi Kyokasho NK-R" panose="02020400000000000000" pitchFamily="18" charset="-128"/>
                <a:ea typeface="UD Digi Kyokasho NK-R" panose="02020400000000000000" pitchFamily="18" charset="-128"/>
              </a:rPr>
              <a:t>）</a:t>
            </a:r>
          </a:p>
        </p:txBody>
      </p:sp>
      <p:sp>
        <p:nvSpPr>
          <p:cNvPr id="66" name="object 13">
            <a:extLst>
              <a:ext uri="{FF2B5EF4-FFF2-40B4-BE49-F238E27FC236}">
                <a16:creationId xmlns:a16="http://schemas.microsoft.com/office/drawing/2014/main" id="{49BCA235-C0CB-A719-8095-6E3527276685}"/>
              </a:ext>
            </a:extLst>
          </p:cNvPr>
          <p:cNvSpPr txBox="1"/>
          <p:nvPr/>
        </p:nvSpPr>
        <p:spPr>
          <a:xfrm>
            <a:off x="999149" y="5935967"/>
            <a:ext cx="2698952" cy="239130"/>
          </a:xfrm>
          <a:prstGeom prst="rect">
            <a:avLst/>
          </a:prstGeom>
        </p:spPr>
        <p:txBody>
          <a:bodyPr vert="horz" wrap="square" lIns="0" tIns="26666" rIns="0" bIns="0" rtlCol="0">
            <a:spAutoFit/>
          </a:bodyPr>
          <a:lstStyle/>
          <a:p>
            <a:pPr marL="71106">
              <a:lnSpc>
                <a:spcPts val="780"/>
              </a:lnSpc>
              <a:spcBef>
                <a:spcPts val="755"/>
              </a:spcBef>
            </a:pPr>
            <a:r>
              <a:rPr lang="ja-JP" altLang="en-US" sz="1100" b="1" spc="-5" dirty="0">
                <a:solidFill>
                  <a:srgbClr val="254887"/>
                </a:solidFill>
                <a:latin typeface="UD Digi Kyokasho NK-R" panose="02020400000000000000" pitchFamily="18" charset="-128"/>
                <a:ea typeface="UD Digi Kyokasho NK-R" panose="02020400000000000000" pitchFamily="18" charset="-128"/>
              </a:rPr>
              <a:t>北助松商店街</a:t>
            </a:r>
          </a:p>
          <a:p>
            <a:pPr marL="12697">
              <a:lnSpc>
                <a:spcPts val="680"/>
              </a:lnSpc>
              <a:spcBef>
                <a:spcPts val="65"/>
              </a:spcBef>
            </a:pPr>
            <a:r>
              <a:rPr sz="800" spc="-20" dirty="0">
                <a:solidFill>
                  <a:srgbClr val="231F20"/>
                </a:solidFill>
                <a:latin typeface="UD Digi Kyokasho NK-R" panose="02020400000000000000" pitchFamily="18" charset="-128"/>
                <a:ea typeface="UD Digi Kyokasho NK-R" panose="02020400000000000000" pitchFamily="18" charset="-128"/>
              </a:rPr>
              <a:t>（</a:t>
            </a:r>
            <a:r>
              <a:rPr lang="ja-JP" altLang="en-US" sz="800" spc="-20">
                <a:solidFill>
                  <a:srgbClr val="231F20"/>
                </a:solidFill>
                <a:latin typeface="UD Digi Kyokasho NK-R" panose="02020400000000000000" pitchFamily="18" charset="-128"/>
                <a:ea typeface="UD Digi Kyokasho NK-R" panose="02020400000000000000" pitchFamily="18" charset="-128"/>
              </a:rPr>
              <a:t>泉大津市、高石市</a:t>
            </a:r>
            <a:r>
              <a:rPr sz="800" spc="-20" dirty="0">
                <a:solidFill>
                  <a:srgbClr val="231F20"/>
                </a:solidFill>
                <a:latin typeface="UD Digi Kyokasho NK-R" panose="02020400000000000000" pitchFamily="18" charset="-128"/>
                <a:ea typeface="UD Digi Kyokasho NK-R" panose="02020400000000000000" pitchFamily="18" charset="-128"/>
              </a:rPr>
              <a:t>・</a:t>
            </a:r>
            <a:r>
              <a:rPr sz="800" spc="-20" dirty="0" err="1">
                <a:solidFill>
                  <a:srgbClr val="231F20"/>
                </a:solidFill>
                <a:latin typeface="UD Digi Kyokasho NK-R" panose="02020400000000000000" pitchFamily="18" charset="-128"/>
                <a:ea typeface="UD Digi Kyokasho NK-R" panose="02020400000000000000" pitchFamily="18" charset="-128"/>
              </a:rPr>
              <a:t>南海</a:t>
            </a:r>
            <a:r>
              <a:rPr lang="ja-JP" altLang="en-US" sz="800" spc="-20" dirty="0">
                <a:solidFill>
                  <a:srgbClr val="231F20"/>
                </a:solidFill>
                <a:latin typeface="UD Digi Kyokasho NK-R" panose="02020400000000000000" pitchFamily="18" charset="-128"/>
                <a:ea typeface="UD Digi Kyokasho NK-R" panose="02020400000000000000" pitchFamily="18" charset="-128"/>
              </a:rPr>
              <a:t>北助松</a:t>
            </a:r>
            <a:r>
              <a:rPr sz="800" spc="-20" dirty="0" err="1">
                <a:solidFill>
                  <a:srgbClr val="231F20"/>
                </a:solidFill>
                <a:latin typeface="UD Digi Kyokasho NK-R" panose="02020400000000000000" pitchFamily="18" charset="-128"/>
                <a:ea typeface="UD Digi Kyokasho NK-R" panose="02020400000000000000" pitchFamily="18" charset="-128"/>
              </a:rPr>
              <a:t>駅</a:t>
            </a:r>
            <a:r>
              <a:rPr sz="800" spc="-20" dirty="0">
                <a:solidFill>
                  <a:srgbClr val="231F20"/>
                </a:solidFill>
                <a:latin typeface="UD Digi Kyokasho NK-R" panose="02020400000000000000" pitchFamily="18" charset="-128"/>
                <a:ea typeface="UD Digi Kyokasho NK-R" panose="02020400000000000000" pitchFamily="18" charset="-128"/>
              </a:rPr>
              <a:t>)</a:t>
            </a:r>
          </a:p>
        </p:txBody>
      </p:sp>
      <p:grpSp>
        <p:nvGrpSpPr>
          <p:cNvPr id="275" name="グループ化 274">
            <a:extLst>
              <a:ext uri="{FF2B5EF4-FFF2-40B4-BE49-F238E27FC236}">
                <a16:creationId xmlns:a16="http://schemas.microsoft.com/office/drawing/2014/main" id="{7ABEE9AB-A643-86B2-3ECE-440B17B7949A}"/>
              </a:ext>
            </a:extLst>
          </p:cNvPr>
          <p:cNvGrpSpPr/>
          <p:nvPr/>
        </p:nvGrpSpPr>
        <p:grpSpPr>
          <a:xfrm>
            <a:off x="4128211" y="2103402"/>
            <a:ext cx="187170" cy="188929"/>
            <a:chOff x="4305408" y="2113327"/>
            <a:chExt cx="187200" cy="188959"/>
          </a:xfrm>
        </p:grpSpPr>
        <p:sp>
          <p:nvSpPr>
            <p:cNvPr id="172" name="AutoShape 3">
              <a:extLst>
                <a:ext uri="{FF2B5EF4-FFF2-40B4-BE49-F238E27FC236}">
                  <a16:creationId xmlns:a16="http://schemas.microsoft.com/office/drawing/2014/main" id="{7827B07B-03BC-FFDE-534B-4839717DB60F}"/>
                </a:ext>
              </a:extLst>
            </p:cNvPr>
            <p:cNvSpPr>
              <a:spLocks noChangeAspect="1" noChangeArrowheads="1" noTextEdit="1"/>
            </p:cNvSpPr>
            <p:nvPr/>
          </p:nvSpPr>
          <p:spPr bwMode="auto">
            <a:xfrm>
              <a:off x="4305408" y="2114606"/>
              <a:ext cx="181670" cy="18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endParaRPr lang="ja-JP" altLang="en-US"/>
            </a:p>
          </p:txBody>
        </p:sp>
        <p:sp>
          <p:nvSpPr>
            <p:cNvPr id="173" name="Freeform 5">
              <a:extLst>
                <a:ext uri="{FF2B5EF4-FFF2-40B4-BE49-F238E27FC236}">
                  <a16:creationId xmlns:a16="http://schemas.microsoft.com/office/drawing/2014/main" id="{DEF98450-0660-38A6-F4F1-3DA598293D67}"/>
                </a:ext>
              </a:extLst>
            </p:cNvPr>
            <p:cNvSpPr>
              <a:spLocks/>
            </p:cNvSpPr>
            <p:nvPr/>
          </p:nvSpPr>
          <p:spPr bwMode="auto">
            <a:xfrm>
              <a:off x="4305408" y="2113327"/>
              <a:ext cx="187200" cy="188959"/>
            </a:xfrm>
            <a:custGeom>
              <a:avLst/>
              <a:gdLst>
                <a:gd name="T0" fmla="*/ 396 w 434"/>
                <a:gd name="T1" fmla="*/ 434 h 434"/>
                <a:gd name="T2" fmla="*/ 396 w 434"/>
                <a:gd name="T3" fmla="*/ 434 h 434"/>
                <a:gd name="T4" fmla="*/ 37 w 434"/>
                <a:gd name="T5" fmla="*/ 434 h 434"/>
                <a:gd name="T6" fmla="*/ 0 w 434"/>
                <a:gd name="T7" fmla="*/ 396 h 434"/>
                <a:gd name="T8" fmla="*/ 0 w 434"/>
                <a:gd name="T9" fmla="*/ 37 h 434"/>
                <a:gd name="T10" fmla="*/ 37 w 434"/>
                <a:gd name="T11" fmla="*/ 0 h 434"/>
                <a:gd name="T12" fmla="*/ 396 w 434"/>
                <a:gd name="T13" fmla="*/ 0 h 434"/>
                <a:gd name="T14" fmla="*/ 434 w 434"/>
                <a:gd name="T15" fmla="*/ 37 h 434"/>
                <a:gd name="T16" fmla="*/ 434 w 434"/>
                <a:gd name="T17" fmla="*/ 396 h 434"/>
                <a:gd name="T18" fmla="*/ 396 w 434"/>
                <a:gd name="T19"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434">
                  <a:moveTo>
                    <a:pt x="396" y="434"/>
                  </a:moveTo>
                  <a:lnTo>
                    <a:pt x="396" y="434"/>
                  </a:lnTo>
                  <a:lnTo>
                    <a:pt x="37" y="434"/>
                  </a:lnTo>
                  <a:cubicBezTo>
                    <a:pt x="16" y="434"/>
                    <a:pt x="0" y="417"/>
                    <a:pt x="0" y="396"/>
                  </a:cubicBezTo>
                  <a:lnTo>
                    <a:pt x="0" y="37"/>
                  </a:lnTo>
                  <a:cubicBezTo>
                    <a:pt x="0" y="16"/>
                    <a:pt x="16" y="0"/>
                    <a:pt x="37" y="0"/>
                  </a:cubicBezTo>
                  <a:lnTo>
                    <a:pt x="396" y="0"/>
                  </a:lnTo>
                  <a:cubicBezTo>
                    <a:pt x="417" y="0"/>
                    <a:pt x="434" y="16"/>
                    <a:pt x="434" y="37"/>
                  </a:cubicBezTo>
                  <a:lnTo>
                    <a:pt x="434" y="396"/>
                  </a:lnTo>
                  <a:cubicBezTo>
                    <a:pt x="434" y="417"/>
                    <a:pt x="417" y="434"/>
                    <a:pt x="396" y="434"/>
                  </a:cubicBezTo>
                  <a:close/>
                </a:path>
              </a:pathLst>
            </a:custGeom>
            <a:solidFill>
              <a:srgbClr val="003894"/>
            </a:solidFill>
            <a:ln w="0">
              <a:solidFill>
                <a:srgbClr val="003894"/>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174" name="Freeform 15">
              <a:extLst>
                <a:ext uri="{FF2B5EF4-FFF2-40B4-BE49-F238E27FC236}">
                  <a16:creationId xmlns:a16="http://schemas.microsoft.com/office/drawing/2014/main" id="{85B29FCE-45D7-ED87-5343-F6F71748D01A}"/>
                </a:ext>
              </a:extLst>
            </p:cNvPr>
            <p:cNvSpPr>
              <a:spLocks/>
            </p:cNvSpPr>
            <p:nvPr/>
          </p:nvSpPr>
          <p:spPr bwMode="auto">
            <a:xfrm>
              <a:off x="4434778" y="2128095"/>
              <a:ext cx="44467" cy="45234"/>
            </a:xfrm>
            <a:custGeom>
              <a:avLst/>
              <a:gdLst>
                <a:gd name="T0" fmla="*/ 4 w 103"/>
                <a:gd name="T1" fmla="*/ 0 h 104"/>
                <a:gd name="T2" fmla="*/ 4 w 103"/>
                <a:gd name="T3" fmla="*/ 0 h 104"/>
                <a:gd name="T4" fmla="*/ 0 w 103"/>
                <a:gd name="T5" fmla="*/ 13 h 104"/>
                <a:gd name="T6" fmla="*/ 90 w 103"/>
                <a:gd name="T7" fmla="*/ 104 h 104"/>
                <a:gd name="T8" fmla="*/ 103 w 103"/>
                <a:gd name="T9" fmla="*/ 100 h 104"/>
                <a:gd name="T10" fmla="*/ 4 w 103"/>
                <a:gd name="T11" fmla="*/ 0 h 104"/>
              </a:gdLst>
              <a:ahLst/>
              <a:cxnLst>
                <a:cxn ang="0">
                  <a:pos x="T0" y="T1"/>
                </a:cxn>
                <a:cxn ang="0">
                  <a:pos x="T2" y="T3"/>
                </a:cxn>
                <a:cxn ang="0">
                  <a:pos x="T4" y="T5"/>
                </a:cxn>
                <a:cxn ang="0">
                  <a:pos x="T6" y="T7"/>
                </a:cxn>
                <a:cxn ang="0">
                  <a:pos x="T8" y="T9"/>
                </a:cxn>
                <a:cxn ang="0">
                  <a:pos x="T10" y="T11"/>
                </a:cxn>
              </a:cxnLst>
              <a:rect l="0" t="0" r="r" b="b"/>
              <a:pathLst>
                <a:path w="103" h="104">
                  <a:moveTo>
                    <a:pt x="4" y="0"/>
                  </a:moveTo>
                  <a:lnTo>
                    <a:pt x="4" y="0"/>
                  </a:lnTo>
                  <a:lnTo>
                    <a:pt x="0" y="13"/>
                  </a:lnTo>
                  <a:cubicBezTo>
                    <a:pt x="44" y="25"/>
                    <a:pt x="79" y="60"/>
                    <a:pt x="90" y="104"/>
                  </a:cubicBezTo>
                  <a:lnTo>
                    <a:pt x="103" y="100"/>
                  </a:lnTo>
                  <a:cubicBezTo>
                    <a:pt x="90" y="52"/>
                    <a:pt x="52" y="13"/>
                    <a:pt x="4"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175" name="Freeform 16">
              <a:extLst>
                <a:ext uri="{FF2B5EF4-FFF2-40B4-BE49-F238E27FC236}">
                  <a16:creationId xmlns:a16="http://schemas.microsoft.com/office/drawing/2014/main" id="{2B107660-03D3-4C75-3180-6DECF55E7DC9}"/>
                </a:ext>
              </a:extLst>
            </p:cNvPr>
            <p:cNvSpPr>
              <a:spLocks/>
            </p:cNvSpPr>
            <p:nvPr/>
          </p:nvSpPr>
          <p:spPr bwMode="auto">
            <a:xfrm>
              <a:off x="4433050" y="2143793"/>
              <a:ext cx="30182" cy="30931"/>
            </a:xfrm>
            <a:custGeom>
              <a:avLst/>
              <a:gdLst>
                <a:gd name="T0" fmla="*/ 2 w 70"/>
                <a:gd name="T1" fmla="*/ 0 h 71"/>
                <a:gd name="T2" fmla="*/ 2 w 70"/>
                <a:gd name="T3" fmla="*/ 0 h 71"/>
                <a:gd name="T4" fmla="*/ 0 w 70"/>
                <a:gd name="T5" fmla="*/ 13 h 71"/>
                <a:gd name="T6" fmla="*/ 57 w 70"/>
                <a:gd name="T7" fmla="*/ 71 h 71"/>
                <a:gd name="T8" fmla="*/ 70 w 70"/>
                <a:gd name="T9" fmla="*/ 68 h 71"/>
                <a:gd name="T10" fmla="*/ 2 w 70"/>
                <a:gd name="T11" fmla="*/ 0 h 71"/>
              </a:gdLst>
              <a:ahLst/>
              <a:cxnLst>
                <a:cxn ang="0">
                  <a:pos x="T0" y="T1"/>
                </a:cxn>
                <a:cxn ang="0">
                  <a:pos x="T2" y="T3"/>
                </a:cxn>
                <a:cxn ang="0">
                  <a:pos x="T4" y="T5"/>
                </a:cxn>
                <a:cxn ang="0">
                  <a:pos x="T6" y="T7"/>
                </a:cxn>
                <a:cxn ang="0">
                  <a:pos x="T8" y="T9"/>
                </a:cxn>
                <a:cxn ang="0">
                  <a:pos x="T10" y="T11"/>
                </a:cxn>
              </a:cxnLst>
              <a:rect l="0" t="0" r="r" b="b"/>
              <a:pathLst>
                <a:path w="70" h="71">
                  <a:moveTo>
                    <a:pt x="2" y="0"/>
                  </a:moveTo>
                  <a:lnTo>
                    <a:pt x="2" y="0"/>
                  </a:lnTo>
                  <a:lnTo>
                    <a:pt x="0" y="13"/>
                  </a:lnTo>
                  <a:cubicBezTo>
                    <a:pt x="29" y="19"/>
                    <a:pt x="51" y="42"/>
                    <a:pt x="57" y="71"/>
                  </a:cubicBezTo>
                  <a:lnTo>
                    <a:pt x="70" y="68"/>
                  </a:lnTo>
                  <a:cubicBezTo>
                    <a:pt x="63" y="34"/>
                    <a:pt x="37" y="7"/>
                    <a:pt x="2"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176" name="Freeform 17">
              <a:extLst>
                <a:ext uri="{FF2B5EF4-FFF2-40B4-BE49-F238E27FC236}">
                  <a16:creationId xmlns:a16="http://schemas.microsoft.com/office/drawing/2014/main" id="{7C920A43-F328-EFEE-1091-7590132CC313}"/>
                </a:ext>
              </a:extLst>
            </p:cNvPr>
            <p:cNvSpPr>
              <a:spLocks/>
            </p:cNvSpPr>
            <p:nvPr/>
          </p:nvSpPr>
          <p:spPr bwMode="auto">
            <a:xfrm>
              <a:off x="4433050" y="2157747"/>
              <a:ext cx="16819" cy="16977"/>
            </a:xfrm>
            <a:custGeom>
              <a:avLst/>
              <a:gdLst>
                <a:gd name="T0" fmla="*/ 2 w 39"/>
                <a:gd name="T1" fmla="*/ 0 h 39"/>
                <a:gd name="T2" fmla="*/ 2 w 39"/>
                <a:gd name="T3" fmla="*/ 0 h 39"/>
                <a:gd name="T4" fmla="*/ 0 w 39"/>
                <a:gd name="T5" fmla="*/ 13 h 39"/>
                <a:gd name="T6" fmla="*/ 26 w 39"/>
                <a:gd name="T7" fmla="*/ 39 h 39"/>
                <a:gd name="T8" fmla="*/ 39 w 39"/>
                <a:gd name="T9" fmla="*/ 36 h 39"/>
                <a:gd name="T10" fmla="*/ 2 w 39"/>
                <a:gd name="T11" fmla="*/ 0 h 39"/>
              </a:gdLst>
              <a:ahLst/>
              <a:cxnLst>
                <a:cxn ang="0">
                  <a:pos x="T0" y="T1"/>
                </a:cxn>
                <a:cxn ang="0">
                  <a:pos x="T2" y="T3"/>
                </a:cxn>
                <a:cxn ang="0">
                  <a:pos x="T4" y="T5"/>
                </a:cxn>
                <a:cxn ang="0">
                  <a:pos x="T6" y="T7"/>
                </a:cxn>
                <a:cxn ang="0">
                  <a:pos x="T8" y="T9"/>
                </a:cxn>
                <a:cxn ang="0">
                  <a:pos x="T10" y="T11"/>
                </a:cxn>
              </a:cxnLst>
              <a:rect l="0" t="0" r="r" b="b"/>
              <a:pathLst>
                <a:path w="39" h="39">
                  <a:moveTo>
                    <a:pt x="2" y="0"/>
                  </a:moveTo>
                  <a:lnTo>
                    <a:pt x="2" y="0"/>
                  </a:lnTo>
                  <a:lnTo>
                    <a:pt x="0" y="13"/>
                  </a:lnTo>
                  <a:cubicBezTo>
                    <a:pt x="13" y="16"/>
                    <a:pt x="23" y="26"/>
                    <a:pt x="26" y="39"/>
                  </a:cubicBezTo>
                  <a:lnTo>
                    <a:pt x="39" y="36"/>
                  </a:lnTo>
                  <a:cubicBezTo>
                    <a:pt x="35" y="18"/>
                    <a:pt x="21" y="4"/>
                    <a:pt x="2"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177" name="Freeform 32">
              <a:extLst>
                <a:ext uri="{FF2B5EF4-FFF2-40B4-BE49-F238E27FC236}">
                  <a16:creationId xmlns:a16="http://schemas.microsoft.com/office/drawing/2014/main" id="{98B1EE1E-38D1-F02E-CE73-91F6F86B2AC0}"/>
                </a:ext>
              </a:extLst>
            </p:cNvPr>
            <p:cNvSpPr>
              <a:spLocks noEditPoints="1"/>
            </p:cNvSpPr>
            <p:nvPr/>
          </p:nvSpPr>
          <p:spPr bwMode="auto">
            <a:xfrm>
              <a:off x="4326490" y="2132514"/>
              <a:ext cx="91930" cy="155353"/>
            </a:xfrm>
            <a:custGeom>
              <a:avLst/>
              <a:gdLst>
                <a:gd name="T0" fmla="*/ 190 w 213"/>
                <a:gd name="T1" fmla="*/ 299 h 357"/>
                <a:gd name="T2" fmla="*/ 190 w 213"/>
                <a:gd name="T3" fmla="*/ 299 h 357"/>
                <a:gd name="T4" fmla="*/ 23 w 213"/>
                <a:gd name="T5" fmla="*/ 299 h 357"/>
                <a:gd name="T6" fmla="*/ 23 w 213"/>
                <a:gd name="T7" fmla="*/ 49 h 357"/>
                <a:gd name="T8" fmla="*/ 190 w 213"/>
                <a:gd name="T9" fmla="*/ 49 h 357"/>
                <a:gd name="T10" fmla="*/ 190 w 213"/>
                <a:gd name="T11" fmla="*/ 299 h 357"/>
                <a:gd name="T12" fmla="*/ 107 w 213"/>
                <a:gd name="T13" fmla="*/ 336 h 357"/>
                <a:gd name="T14" fmla="*/ 107 w 213"/>
                <a:gd name="T15" fmla="*/ 336 h 357"/>
                <a:gd name="T16" fmla="*/ 96 w 213"/>
                <a:gd name="T17" fmla="*/ 325 h 357"/>
                <a:gd name="T18" fmla="*/ 107 w 213"/>
                <a:gd name="T19" fmla="*/ 315 h 357"/>
                <a:gd name="T20" fmla="*/ 117 w 213"/>
                <a:gd name="T21" fmla="*/ 325 h 357"/>
                <a:gd name="T22" fmla="*/ 107 w 213"/>
                <a:gd name="T23" fmla="*/ 336 h 357"/>
                <a:gd name="T24" fmla="*/ 80 w 213"/>
                <a:gd name="T25" fmla="*/ 14 h 357"/>
                <a:gd name="T26" fmla="*/ 80 w 213"/>
                <a:gd name="T27" fmla="*/ 14 h 357"/>
                <a:gd name="T28" fmla="*/ 133 w 213"/>
                <a:gd name="T29" fmla="*/ 14 h 357"/>
                <a:gd name="T30" fmla="*/ 139 w 213"/>
                <a:gd name="T31" fmla="*/ 20 h 357"/>
                <a:gd name="T32" fmla="*/ 133 w 213"/>
                <a:gd name="T33" fmla="*/ 26 h 357"/>
                <a:gd name="T34" fmla="*/ 80 w 213"/>
                <a:gd name="T35" fmla="*/ 26 h 357"/>
                <a:gd name="T36" fmla="*/ 74 w 213"/>
                <a:gd name="T37" fmla="*/ 20 h 357"/>
                <a:gd name="T38" fmla="*/ 80 w 213"/>
                <a:gd name="T39" fmla="*/ 14 h 357"/>
                <a:gd name="T40" fmla="*/ 172 w 213"/>
                <a:gd name="T41" fmla="*/ 0 h 357"/>
                <a:gd name="T42" fmla="*/ 172 w 213"/>
                <a:gd name="T43" fmla="*/ 0 h 357"/>
                <a:gd name="T44" fmla="*/ 41 w 213"/>
                <a:gd name="T45" fmla="*/ 0 h 357"/>
                <a:gd name="T46" fmla="*/ 0 w 213"/>
                <a:gd name="T47" fmla="*/ 39 h 357"/>
                <a:gd name="T48" fmla="*/ 0 w 213"/>
                <a:gd name="T49" fmla="*/ 289 h 357"/>
                <a:gd name="T50" fmla="*/ 71 w 213"/>
                <a:gd name="T51" fmla="*/ 357 h 357"/>
                <a:gd name="T52" fmla="*/ 142 w 213"/>
                <a:gd name="T53" fmla="*/ 357 h 357"/>
                <a:gd name="T54" fmla="*/ 213 w 213"/>
                <a:gd name="T55" fmla="*/ 289 h 357"/>
                <a:gd name="T56" fmla="*/ 213 w 213"/>
                <a:gd name="T57" fmla="*/ 39 h 357"/>
                <a:gd name="T58" fmla="*/ 172 w 213"/>
                <a:gd name="T5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357">
                  <a:moveTo>
                    <a:pt x="190" y="299"/>
                  </a:moveTo>
                  <a:lnTo>
                    <a:pt x="190" y="299"/>
                  </a:lnTo>
                  <a:lnTo>
                    <a:pt x="23" y="299"/>
                  </a:lnTo>
                  <a:lnTo>
                    <a:pt x="23" y="49"/>
                  </a:lnTo>
                  <a:lnTo>
                    <a:pt x="190" y="49"/>
                  </a:lnTo>
                  <a:lnTo>
                    <a:pt x="190" y="299"/>
                  </a:lnTo>
                  <a:close/>
                  <a:moveTo>
                    <a:pt x="107" y="336"/>
                  </a:moveTo>
                  <a:lnTo>
                    <a:pt x="107" y="336"/>
                  </a:lnTo>
                  <a:cubicBezTo>
                    <a:pt x="101" y="336"/>
                    <a:pt x="96" y="331"/>
                    <a:pt x="96" y="325"/>
                  </a:cubicBezTo>
                  <a:cubicBezTo>
                    <a:pt x="96" y="320"/>
                    <a:pt x="101" y="315"/>
                    <a:pt x="107" y="315"/>
                  </a:cubicBezTo>
                  <a:cubicBezTo>
                    <a:pt x="112" y="315"/>
                    <a:pt x="117" y="320"/>
                    <a:pt x="117" y="325"/>
                  </a:cubicBezTo>
                  <a:cubicBezTo>
                    <a:pt x="117" y="331"/>
                    <a:pt x="112" y="336"/>
                    <a:pt x="107" y="336"/>
                  </a:cubicBezTo>
                  <a:close/>
                  <a:moveTo>
                    <a:pt x="80" y="14"/>
                  </a:moveTo>
                  <a:lnTo>
                    <a:pt x="80" y="14"/>
                  </a:lnTo>
                  <a:lnTo>
                    <a:pt x="133" y="14"/>
                  </a:lnTo>
                  <a:cubicBezTo>
                    <a:pt x="137" y="14"/>
                    <a:pt x="139" y="17"/>
                    <a:pt x="139" y="20"/>
                  </a:cubicBezTo>
                  <a:cubicBezTo>
                    <a:pt x="139" y="24"/>
                    <a:pt x="137" y="26"/>
                    <a:pt x="133" y="26"/>
                  </a:cubicBezTo>
                  <a:lnTo>
                    <a:pt x="80" y="26"/>
                  </a:lnTo>
                  <a:cubicBezTo>
                    <a:pt x="76" y="26"/>
                    <a:pt x="74" y="24"/>
                    <a:pt x="74" y="20"/>
                  </a:cubicBezTo>
                  <a:cubicBezTo>
                    <a:pt x="74" y="17"/>
                    <a:pt x="76" y="14"/>
                    <a:pt x="80" y="14"/>
                  </a:cubicBezTo>
                  <a:close/>
                  <a:moveTo>
                    <a:pt x="172" y="0"/>
                  </a:moveTo>
                  <a:lnTo>
                    <a:pt x="172" y="0"/>
                  </a:lnTo>
                  <a:lnTo>
                    <a:pt x="41" y="0"/>
                  </a:lnTo>
                  <a:cubicBezTo>
                    <a:pt x="18" y="0"/>
                    <a:pt x="0" y="18"/>
                    <a:pt x="0" y="39"/>
                  </a:cubicBezTo>
                  <a:lnTo>
                    <a:pt x="0" y="289"/>
                  </a:lnTo>
                  <a:cubicBezTo>
                    <a:pt x="0" y="326"/>
                    <a:pt x="32" y="357"/>
                    <a:pt x="71" y="357"/>
                  </a:cubicBezTo>
                  <a:lnTo>
                    <a:pt x="142" y="357"/>
                  </a:lnTo>
                  <a:cubicBezTo>
                    <a:pt x="181" y="357"/>
                    <a:pt x="213" y="326"/>
                    <a:pt x="213" y="289"/>
                  </a:cubicBezTo>
                  <a:lnTo>
                    <a:pt x="213" y="39"/>
                  </a:lnTo>
                  <a:cubicBezTo>
                    <a:pt x="213" y="18"/>
                    <a:pt x="195" y="0"/>
                    <a:pt x="172" y="0"/>
                  </a:cubicBezTo>
                  <a:close/>
                </a:path>
              </a:pathLst>
            </a:custGeom>
            <a:solidFill>
              <a:srgbClr val="FFFFFF"/>
            </a:solidFill>
            <a:ln w="0">
              <a:solidFill>
                <a:srgbClr val="003894"/>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grpSp>
      <p:pic>
        <p:nvPicPr>
          <p:cNvPr id="178" name="図 177">
            <a:extLst>
              <a:ext uri="{FF2B5EF4-FFF2-40B4-BE49-F238E27FC236}">
                <a16:creationId xmlns:a16="http://schemas.microsoft.com/office/drawing/2014/main" id="{A52B2865-1CEB-93F6-1652-F0AF4FAAB02F}"/>
              </a:ext>
            </a:extLst>
          </p:cNvPr>
          <p:cNvPicPr>
            <a:picLocks noChangeAspect="1"/>
          </p:cNvPicPr>
          <p:nvPr/>
        </p:nvPicPr>
        <p:blipFill>
          <a:blip r:embed="rId4"/>
          <a:stretch>
            <a:fillRect/>
          </a:stretch>
        </p:blipFill>
        <p:spPr>
          <a:xfrm>
            <a:off x="3558169" y="2991277"/>
            <a:ext cx="188565" cy="188565"/>
          </a:xfrm>
          <a:prstGeom prst="rect">
            <a:avLst/>
          </a:prstGeom>
        </p:spPr>
      </p:pic>
      <p:pic>
        <p:nvPicPr>
          <p:cNvPr id="274" name="図 273">
            <a:extLst>
              <a:ext uri="{FF2B5EF4-FFF2-40B4-BE49-F238E27FC236}">
                <a16:creationId xmlns:a16="http://schemas.microsoft.com/office/drawing/2014/main" id="{EFF3860D-33D6-4C9B-69A4-F2A326817ADB}"/>
              </a:ext>
            </a:extLst>
          </p:cNvPr>
          <p:cNvPicPr>
            <a:picLocks noChangeAspect="1"/>
          </p:cNvPicPr>
          <p:nvPr/>
        </p:nvPicPr>
        <p:blipFill>
          <a:blip r:embed="rId20"/>
          <a:stretch>
            <a:fillRect/>
          </a:stretch>
        </p:blipFill>
        <p:spPr>
          <a:xfrm>
            <a:off x="3884529" y="3285398"/>
            <a:ext cx="188565" cy="188565"/>
          </a:xfrm>
          <a:prstGeom prst="rect">
            <a:avLst/>
          </a:prstGeom>
        </p:spPr>
      </p:pic>
      <p:grpSp>
        <p:nvGrpSpPr>
          <p:cNvPr id="3" name="グループ化 2"/>
          <p:cNvGrpSpPr/>
          <p:nvPr/>
        </p:nvGrpSpPr>
        <p:grpSpPr>
          <a:xfrm>
            <a:off x="3794414" y="416255"/>
            <a:ext cx="625639" cy="50056"/>
            <a:chOff x="3795022" y="415772"/>
            <a:chExt cx="625739" cy="50064"/>
          </a:xfrm>
        </p:grpSpPr>
        <p:sp>
          <p:nvSpPr>
            <p:cNvPr id="279" name="十字形 278">
              <a:extLst>
                <a:ext uri="{FF2B5EF4-FFF2-40B4-BE49-F238E27FC236}">
                  <a16:creationId xmlns:a16="http://schemas.microsoft.com/office/drawing/2014/main" id="{DFABF262-4C8F-8C3A-CCC3-D99FFD4BB283}"/>
                </a:ext>
              </a:extLst>
            </p:cNvPr>
            <p:cNvSpPr/>
            <p:nvPr/>
          </p:nvSpPr>
          <p:spPr>
            <a:xfrm>
              <a:off x="3795022" y="415772"/>
              <a:ext cx="43399" cy="43416"/>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80" name="二等辺三角形 49">
              <a:extLst>
                <a:ext uri="{FF2B5EF4-FFF2-40B4-BE49-F238E27FC236}">
                  <a16:creationId xmlns:a16="http://schemas.microsoft.com/office/drawing/2014/main" id="{35A9A2DA-1D72-E1B8-97E2-EEC66FE8243D}"/>
                </a:ext>
              </a:extLst>
            </p:cNvPr>
            <p:cNvSpPr/>
            <p:nvPr/>
          </p:nvSpPr>
          <p:spPr>
            <a:xfrm rot="5400000">
              <a:off x="4376597" y="421672"/>
              <a:ext cx="47443" cy="40885"/>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p:cNvGrpSpPr/>
          <p:nvPr/>
        </p:nvGrpSpPr>
        <p:grpSpPr>
          <a:xfrm>
            <a:off x="3794414" y="710609"/>
            <a:ext cx="625639" cy="50056"/>
            <a:chOff x="3795022" y="710173"/>
            <a:chExt cx="625739" cy="50064"/>
          </a:xfrm>
        </p:grpSpPr>
        <p:sp>
          <p:nvSpPr>
            <p:cNvPr id="282" name="十字形 281">
              <a:extLst>
                <a:ext uri="{FF2B5EF4-FFF2-40B4-BE49-F238E27FC236}">
                  <a16:creationId xmlns:a16="http://schemas.microsoft.com/office/drawing/2014/main" id="{597B917D-B635-B988-386F-06849F85FC5D}"/>
                </a:ext>
              </a:extLst>
            </p:cNvPr>
            <p:cNvSpPr/>
            <p:nvPr/>
          </p:nvSpPr>
          <p:spPr>
            <a:xfrm>
              <a:off x="3795022" y="710173"/>
              <a:ext cx="43399" cy="43416"/>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83" name="二等辺三角形 49">
              <a:extLst>
                <a:ext uri="{FF2B5EF4-FFF2-40B4-BE49-F238E27FC236}">
                  <a16:creationId xmlns:a16="http://schemas.microsoft.com/office/drawing/2014/main" id="{A002ECB3-0FBB-6336-BDDF-CA53EBB380DA}"/>
                </a:ext>
              </a:extLst>
            </p:cNvPr>
            <p:cNvSpPr/>
            <p:nvPr/>
          </p:nvSpPr>
          <p:spPr>
            <a:xfrm rot="5400000">
              <a:off x="4376597" y="716073"/>
              <a:ext cx="47443" cy="40885"/>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5" name="十字形 284">
            <a:extLst>
              <a:ext uri="{FF2B5EF4-FFF2-40B4-BE49-F238E27FC236}">
                <a16:creationId xmlns:a16="http://schemas.microsoft.com/office/drawing/2014/main" id="{951F6A9C-EB09-649B-09EB-16CE79A8B602}"/>
              </a:ext>
            </a:extLst>
          </p:cNvPr>
          <p:cNvSpPr/>
          <p:nvPr/>
        </p:nvSpPr>
        <p:spPr>
          <a:xfrm>
            <a:off x="3794414" y="1004962"/>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86" name="二等辺三角形 49">
            <a:extLst>
              <a:ext uri="{FF2B5EF4-FFF2-40B4-BE49-F238E27FC236}">
                <a16:creationId xmlns:a16="http://schemas.microsoft.com/office/drawing/2014/main" id="{453D1BA7-0F40-1650-4A34-729689081551}"/>
              </a:ext>
            </a:extLst>
          </p:cNvPr>
          <p:cNvSpPr/>
          <p:nvPr/>
        </p:nvSpPr>
        <p:spPr>
          <a:xfrm rot="5400000">
            <a:off x="4375896" y="1010862"/>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十字形 287">
            <a:extLst>
              <a:ext uri="{FF2B5EF4-FFF2-40B4-BE49-F238E27FC236}">
                <a16:creationId xmlns:a16="http://schemas.microsoft.com/office/drawing/2014/main" id="{93A20633-7E6D-E518-AEF8-1FDDD05C1843}"/>
              </a:ext>
            </a:extLst>
          </p:cNvPr>
          <p:cNvSpPr/>
          <p:nvPr/>
        </p:nvSpPr>
        <p:spPr>
          <a:xfrm>
            <a:off x="3794414" y="1299316"/>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89" name="二等辺三角形 49">
            <a:extLst>
              <a:ext uri="{FF2B5EF4-FFF2-40B4-BE49-F238E27FC236}">
                <a16:creationId xmlns:a16="http://schemas.microsoft.com/office/drawing/2014/main" id="{FF1B02C8-F5C9-5951-7FF1-5C96EA51BE7B}"/>
              </a:ext>
            </a:extLst>
          </p:cNvPr>
          <p:cNvSpPr/>
          <p:nvPr/>
        </p:nvSpPr>
        <p:spPr>
          <a:xfrm rot="5400000">
            <a:off x="4375896" y="1305216"/>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十字形 290">
            <a:extLst>
              <a:ext uri="{FF2B5EF4-FFF2-40B4-BE49-F238E27FC236}">
                <a16:creationId xmlns:a16="http://schemas.microsoft.com/office/drawing/2014/main" id="{D641A3E6-FC6A-AAAB-1893-EB006C1726E0}"/>
              </a:ext>
            </a:extLst>
          </p:cNvPr>
          <p:cNvSpPr/>
          <p:nvPr/>
        </p:nvSpPr>
        <p:spPr>
          <a:xfrm>
            <a:off x="3794414" y="1593670"/>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92" name="二等辺三角形 49">
            <a:extLst>
              <a:ext uri="{FF2B5EF4-FFF2-40B4-BE49-F238E27FC236}">
                <a16:creationId xmlns:a16="http://schemas.microsoft.com/office/drawing/2014/main" id="{6942ED3E-A8DF-0DD2-0761-3793EE3E37EB}"/>
              </a:ext>
            </a:extLst>
          </p:cNvPr>
          <p:cNvSpPr/>
          <p:nvPr/>
        </p:nvSpPr>
        <p:spPr>
          <a:xfrm rot="5400000">
            <a:off x="4375896" y="1599570"/>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十字形 293">
            <a:extLst>
              <a:ext uri="{FF2B5EF4-FFF2-40B4-BE49-F238E27FC236}">
                <a16:creationId xmlns:a16="http://schemas.microsoft.com/office/drawing/2014/main" id="{03EAF52F-306E-5411-3DA6-1672A911A905}"/>
              </a:ext>
            </a:extLst>
          </p:cNvPr>
          <p:cNvSpPr/>
          <p:nvPr/>
        </p:nvSpPr>
        <p:spPr>
          <a:xfrm>
            <a:off x="3794414" y="1888024"/>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95" name="二等辺三角形 49">
            <a:extLst>
              <a:ext uri="{FF2B5EF4-FFF2-40B4-BE49-F238E27FC236}">
                <a16:creationId xmlns:a16="http://schemas.microsoft.com/office/drawing/2014/main" id="{9D6656B3-ABA1-62B0-8ED6-1CA0F29D4545}"/>
              </a:ext>
            </a:extLst>
          </p:cNvPr>
          <p:cNvSpPr/>
          <p:nvPr/>
        </p:nvSpPr>
        <p:spPr>
          <a:xfrm rot="5400000">
            <a:off x="4375896" y="1893924"/>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十字形 296">
            <a:extLst>
              <a:ext uri="{FF2B5EF4-FFF2-40B4-BE49-F238E27FC236}">
                <a16:creationId xmlns:a16="http://schemas.microsoft.com/office/drawing/2014/main" id="{5042059D-7692-369B-10FC-EDD9D06BC8CF}"/>
              </a:ext>
            </a:extLst>
          </p:cNvPr>
          <p:cNvSpPr/>
          <p:nvPr/>
        </p:nvSpPr>
        <p:spPr>
          <a:xfrm>
            <a:off x="3794414" y="2182378"/>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298" name="二等辺三角形 49">
            <a:extLst>
              <a:ext uri="{FF2B5EF4-FFF2-40B4-BE49-F238E27FC236}">
                <a16:creationId xmlns:a16="http://schemas.microsoft.com/office/drawing/2014/main" id="{83CF17B2-7281-A5CD-7734-8B0D7A3AB9A1}"/>
              </a:ext>
            </a:extLst>
          </p:cNvPr>
          <p:cNvSpPr/>
          <p:nvPr/>
        </p:nvSpPr>
        <p:spPr>
          <a:xfrm rot="5400000">
            <a:off x="4375896" y="2188278"/>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十字形 299">
            <a:extLst>
              <a:ext uri="{FF2B5EF4-FFF2-40B4-BE49-F238E27FC236}">
                <a16:creationId xmlns:a16="http://schemas.microsoft.com/office/drawing/2014/main" id="{2BE0E4F9-B670-7DFD-5CDE-E73CE2508E9A}"/>
              </a:ext>
            </a:extLst>
          </p:cNvPr>
          <p:cNvSpPr/>
          <p:nvPr/>
        </p:nvSpPr>
        <p:spPr>
          <a:xfrm>
            <a:off x="3794414" y="2476732"/>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01" name="二等辺三角形 49">
            <a:extLst>
              <a:ext uri="{FF2B5EF4-FFF2-40B4-BE49-F238E27FC236}">
                <a16:creationId xmlns:a16="http://schemas.microsoft.com/office/drawing/2014/main" id="{BB15B742-33F8-5B0C-CB37-59D1DB156929}"/>
              </a:ext>
            </a:extLst>
          </p:cNvPr>
          <p:cNvSpPr/>
          <p:nvPr/>
        </p:nvSpPr>
        <p:spPr>
          <a:xfrm rot="5400000">
            <a:off x="4375896" y="2482631"/>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十字形 302">
            <a:extLst>
              <a:ext uri="{FF2B5EF4-FFF2-40B4-BE49-F238E27FC236}">
                <a16:creationId xmlns:a16="http://schemas.microsoft.com/office/drawing/2014/main" id="{F57AF11E-F763-2BD6-7E47-B0F7434402FE}"/>
              </a:ext>
            </a:extLst>
          </p:cNvPr>
          <p:cNvSpPr/>
          <p:nvPr/>
        </p:nvSpPr>
        <p:spPr>
          <a:xfrm>
            <a:off x="3794414" y="2771085"/>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04" name="二等辺三角形 49">
            <a:extLst>
              <a:ext uri="{FF2B5EF4-FFF2-40B4-BE49-F238E27FC236}">
                <a16:creationId xmlns:a16="http://schemas.microsoft.com/office/drawing/2014/main" id="{2E661FE3-9533-1DBA-42E6-7E201B12BF04}"/>
              </a:ext>
            </a:extLst>
          </p:cNvPr>
          <p:cNvSpPr/>
          <p:nvPr/>
        </p:nvSpPr>
        <p:spPr>
          <a:xfrm rot="5400000">
            <a:off x="4375896" y="2776985"/>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十字形 305">
            <a:extLst>
              <a:ext uri="{FF2B5EF4-FFF2-40B4-BE49-F238E27FC236}">
                <a16:creationId xmlns:a16="http://schemas.microsoft.com/office/drawing/2014/main" id="{DB6AD019-C2B2-DCB4-4D9F-3DF9DD2FF8A9}"/>
              </a:ext>
            </a:extLst>
          </p:cNvPr>
          <p:cNvSpPr/>
          <p:nvPr/>
        </p:nvSpPr>
        <p:spPr>
          <a:xfrm>
            <a:off x="3794414" y="3065439"/>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07" name="二等辺三角形 49">
            <a:extLst>
              <a:ext uri="{FF2B5EF4-FFF2-40B4-BE49-F238E27FC236}">
                <a16:creationId xmlns:a16="http://schemas.microsoft.com/office/drawing/2014/main" id="{D5D97E3E-5CED-F162-6685-395423FE6E97}"/>
              </a:ext>
            </a:extLst>
          </p:cNvPr>
          <p:cNvSpPr/>
          <p:nvPr/>
        </p:nvSpPr>
        <p:spPr>
          <a:xfrm rot="5400000">
            <a:off x="4375896" y="3071339"/>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十字形 308">
            <a:extLst>
              <a:ext uri="{FF2B5EF4-FFF2-40B4-BE49-F238E27FC236}">
                <a16:creationId xmlns:a16="http://schemas.microsoft.com/office/drawing/2014/main" id="{77AF8A7A-9494-E09C-D25D-ED0C83E83D00}"/>
              </a:ext>
            </a:extLst>
          </p:cNvPr>
          <p:cNvSpPr/>
          <p:nvPr/>
        </p:nvSpPr>
        <p:spPr>
          <a:xfrm>
            <a:off x="3794414" y="3359791"/>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10" name="二等辺三角形 49">
            <a:extLst>
              <a:ext uri="{FF2B5EF4-FFF2-40B4-BE49-F238E27FC236}">
                <a16:creationId xmlns:a16="http://schemas.microsoft.com/office/drawing/2014/main" id="{6C0C2E6E-CC1F-4D89-80E2-0C1E9D995628}"/>
              </a:ext>
            </a:extLst>
          </p:cNvPr>
          <p:cNvSpPr/>
          <p:nvPr/>
        </p:nvSpPr>
        <p:spPr>
          <a:xfrm rot="5400000">
            <a:off x="4375896" y="3365691"/>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テキスト ボックス 310">
            <a:extLst>
              <a:ext uri="{FF2B5EF4-FFF2-40B4-BE49-F238E27FC236}">
                <a16:creationId xmlns:a16="http://schemas.microsoft.com/office/drawing/2014/main" id="{E5E6FDD2-7E1B-DCEC-5637-3EAA71A45209}"/>
              </a:ext>
            </a:extLst>
          </p:cNvPr>
          <p:cNvSpPr txBox="1"/>
          <p:nvPr/>
        </p:nvSpPr>
        <p:spPr>
          <a:xfrm>
            <a:off x="3466600" y="1093313"/>
            <a:ext cx="371654"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店舗</a:t>
            </a:r>
          </a:p>
        </p:txBody>
      </p:sp>
      <p:sp>
        <p:nvSpPr>
          <p:cNvPr id="312" name="テキスト ボックス 311">
            <a:extLst>
              <a:ext uri="{FF2B5EF4-FFF2-40B4-BE49-F238E27FC236}">
                <a16:creationId xmlns:a16="http://schemas.microsoft.com/office/drawing/2014/main" id="{F7CA3AF4-4F8D-445D-644F-37677270970D}"/>
              </a:ext>
            </a:extLst>
          </p:cNvPr>
          <p:cNvSpPr txBox="1"/>
          <p:nvPr/>
        </p:nvSpPr>
        <p:spPr>
          <a:xfrm>
            <a:off x="3380594" y="1682487"/>
            <a:ext cx="553627" cy="184636"/>
          </a:xfrm>
          <a:prstGeom prst="rect">
            <a:avLst/>
          </a:prstGeom>
          <a:noFill/>
        </p:spPr>
        <p:txBody>
          <a:bodyPr wrap="square" rtlCol="0">
            <a:spAutoFit/>
          </a:bodyPr>
          <a:lstStyle/>
          <a:p>
            <a:pPr algn="ctr"/>
            <a:r>
              <a:rPr kumimoji="1" lang="ja-JP" altLang="en-US" sz="600">
                <a:latin typeface="UD デジタル 教科書体 NK-R" panose="02020400000000000000" pitchFamily="18" charset="-128"/>
                <a:ea typeface="UD デジタル 教科書体 NK-R" panose="02020400000000000000" pitchFamily="18" charset="-128"/>
              </a:rPr>
              <a:t>飲食店</a:t>
            </a: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313" name="テキスト ボックス 312">
            <a:extLst>
              <a:ext uri="{FF2B5EF4-FFF2-40B4-BE49-F238E27FC236}">
                <a16:creationId xmlns:a16="http://schemas.microsoft.com/office/drawing/2014/main" id="{EF12CAB0-5B07-520B-1D9F-E6C4A1FA664C}"/>
              </a:ext>
            </a:extLst>
          </p:cNvPr>
          <p:cNvSpPr txBox="1"/>
          <p:nvPr/>
        </p:nvSpPr>
        <p:spPr>
          <a:xfrm>
            <a:off x="3810630" y="1977967"/>
            <a:ext cx="373965"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p>
        </p:txBody>
      </p:sp>
      <p:sp>
        <p:nvSpPr>
          <p:cNvPr id="314" name="テキスト ボックス 313">
            <a:extLst>
              <a:ext uri="{FF2B5EF4-FFF2-40B4-BE49-F238E27FC236}">
                <a16:creationId xmlns:a16="http://schemas.microsoft.com/office/drawing/2014/main" id="{C355C862-8168-6CB2-0023-48881CF8A9DD}"/>
              </a:ext>
            </a:extLst>
          </p:cNvPr>
          <p:cNvSpPr txBox="1"/>
          <p:nvPr/>
        </p:nvSpPr>
        <p:spPr>
          <a:xfrm>
            <a:off x="3414614" y="2860605"/>
            <a:ext cx="470563"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商店街</a:t>
            </a:r>
          </a:p>
        </p:txBody>
      </p:sp>
      <p:sp>
        <p:nvSpPr>
          <p:cNvPr id="315" name="テキスト ボックス 314">
            <a:extLst>
              <a:ext uri="{FF2B5EF4-FFF2-40B4-BE49-F238E27FC236}">
                <a16:creationId xmlns:a16="http://schemas.microsoft.com/office/drawing/2014/main" id="{7E1C085F-03C0-3507-132B-5519E84BB792}"/>
              </a:ext>
            </a:extLst>
          </p:cNvPr>
          <p:cNvSpPr txBox="1"/>
          <p:nvPr/>
        </p:nvSpPr>
        <p:spPr>
          <a:xfrm>
            <a:off x="3439423" y="3155115"/>
            <a:ext cx="434311" cy="184636"/>
          </a:xfrm>
          <a:prstGeom prst="rect">
            <a:avLst/>
          </a:prstGeom>
          <a:noFill/>
        </p:spPr>
        <p:txBody>
          <a:bodyPr wrap="square" rtlCol="0">
            <a:spAutoFit/>
          </a:bodyPr>
          <a:lstStyle/>
          <a:p>
            <a:pPr algn="ctr"/>
            <a:r>
              <a:rPr kumimoji="1" lang="ja-JP" altLang="en-US" sz="600">
                <a:latin typeface="UD デジタル 教科書体 NK-R" panose="02020400000000000000" pitchFamily="18" charset="-128"/>
                <a:ea typeface="UD デジタル 教科書体 NK-R" panose="02020400000000000000" pitchFamily="18" charset="-128"/>
              </a:rPr>
              <a:t>ﾃｲｸｱｳﾄ</a:t>
            </a: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316" name="テキスト ボックス 315">
            <a:extLst>
              <a:ext uri="{FF2B5EF4-FFF2-40B4-BE49-F238E27FC236}">
                <a16:creationId xmlns:a16="http://schemas.microsoft.com/office/drawing/2014/main" id="{DCDD4F3F-8346-85C6-29AC-CC9439345AC3}"/>
              </a:ext>
            </a:extLst>
          </p:cNvPr>
          <p:cNvSpPr txBox="1"/>
          <p:nvPr/>
        </p:nvSpPr>
        <p:spPr>
          <a:xfrm>
            <a:off x="4030198" y="2570057"/>
            <a:ext cx="480537"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マップ</a:t>
            </a:r>
          </a:p>
        </p:txBody>
      </p:sp>
      <p:sp>
        <p:nvSpPr>
          <p:cNvPr id="317" name="テキスト ボックス 316">
            <a:extLst>
              <a:ext uri="{FF2B5EF4-FFF2-40B4-BE49-F238E27FC236}">
                <a16:creationId xmlns:a16="http://schemas.microsoft.com/office/drawing/2014/main" id="{45E2564A-E753-0D8C-7275-13FFA7F01A15}"/>
              </a:ext>
            </a:extLst>
          </p:cNvPr>
          <p:cNvSpPr txBox="1"/>
          <p:nvPr/>
        </p:nvSpPr>
        <p:spPr>
          <a:xfrm>
            <a:off x="4030198" y="2860466"/>
            <a:ext cx="480537"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アプリ</a:t>
            </a:r>
          </a:p>
        </p:txBody>
      </p:sp>
      <p:sp>
        <p:nvSpPr>
          <p:cNvPr id="318" name="テキスト ボックス 317">
            <a:extLst>
              <a:ext uri="{FF2B5EF4-FFF2-40B4-BE49-F238E27FC236}">
                <a16:creationId xmlns:a16="http://schemas.microsoft.com/office/drawing/2014/main" id="{9649FD38-C733-203C-51E6-470E63139767}"/>
              </a:ext>
            </a:extLst>
          </p:cNvPr>
          <p:cNvSpPr txBox="1"/>
          <p:nvPr/>
        </p:nvSpPr>
        <p:spPr>
          <a:xfrm>
            <a:off x="4061621" y="3156754"/>
            <a:ext cx="434311"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冊子</a:t>
            </a:r>
          </a:p>
        </p:txBody>
      </p:sp>
      <p:sp>
        <p:nvSpPr>
          <p:cNvPr id="319" name="テキスト ボックス 318">
            <a:extLst>
              <a:ext uri="{FF2B5EF4-FFF2-40B4-BE49-F238E27FC236}">
                <a16:creationId xmlns:a16="http://schemas.microsoft.com/office/drawing/2014/main" id="{347F5A87-27AA-A000-3316-87924214856F}"/>
              </a:ext>
            </a:extLst>
          </p:cNvPr>
          <p:cNvSpPr txBox="1"/>
          <p:nvPr/>
        </p:nvSpPr>
        <p:spPr>
          <a:xfrm>
            <a:off x="3762228" y="3152103"/>
            <a:ext cx="446950" cy="184636"/>
          </a:xfrm>
          <a:prstGeom prst="rect">
            <a:avLst/>
          </a:prstGeom>
          <a:noFill/>
        </p:spPr>
        <p:txBody>
          <a:bodyPr wrap="squar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地元学校</a:t>
            </a:r>
          </a:p>
        </p:txBody>
      </p:sp>
      <p:sp>
        <p:nvSpPr>
          <p:cNvPr id="323" name="テキスト ボックス 322">
            <a:extLst>
              <a:ext uri="{FF2B5EF4-FFF2-40B4-BE49-F238E27FC236}">
                <a16:creationId xmlns:a16="http://schemas.microsoft.com/office/drawing/2014/main" id="{612D021D-FFB0-21AD-837D-18EADB8D8499}"/>
              </a:ext>
            </a:extLst>
          </p:cNvPr>
          <p:cNvSpPr txBox="1"/>
          <p:nvPr/>
        </p:nvSpPr>
        <p:spPr>
          <a:xfrm>
            <a:off x="4041069" y="213575"/>
            <a:ext cx="416772"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マップ</a:t>
            </a:r>
          </a:p>
        </p:txBody>
      </p:sp>
      <p:sp>
        <p:nvSpPr>
          <p:cNvPr id="325" name="十字形 324">
            <a:extLst>
              <a:ext uri="{FF2B5EF4-FFF2-40B4-BE49-F238E27FC236}">
                <a16:creationId xmlns:a16="http://schemas.microsoft.com/office/drawing/2014/main" id="{03886691-BB91-3E16-7094-AB239CD9E0C6}"/>
              </a:ext>
            </a:extLst>
          </p:cNvPr>
          <p:cNvSpPr/>
          <p:nvPr/>
        </p:nvSpPr>
        <p:spPr>
          <a:xfrm>
            <a:off x="3794414" y="3649517"/>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26" name="二等辺三角形 49">
            <a:extLst>
              <a:ext uri="{FF2B5EF4-FFF2-40B4-BE49-F238E27FC236}">
                <a16:creationId xmlns:a16="http://schemas.microsoft.com/office/drawing/2014/main" id="{44E581AA-5114-5910-6E38-D44E16C1DAD6}"/>
              </a:ext>
            </a:extLst>
          </p:cNvPr>
          <p:cNvSpPr/>
          <p:nvPr/>
        </p:nvSpPr>
        <p:spPr>
          <a:xfrm rot="5400000">
            <a:off x="4375896" y="3655416"/>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十字形 327">
            <a:extLst>
              <a:ext uri="{FF2B5EF4-FFF2-40B4-BE49-F238E27FC236}">
                <a16:creationId xmlns:a16="http://schemas.microsoft.com/office/drawing/2014/main" id="{00B9BA01-F12C-CDA2-F936-C8E9D86D23B2}"/>
              </a:ext>
            </a:extLst>
          </p:cNvPr>
          <p:cNvSpPr/>
          <p:nvPr/>
        </p:nvSpPr>
        <p:spPr>
          <a:xfrm>
            <a:off x="3794414" y="3943871"/>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29" name="二等辺三角形 49">
            <a:extLst>
              <a:ext uri="{FF2B5EF4-FFF2-40B4-BE49-F238E27FC236}">
                <a16:creationId xmlns:a16="http://schemas.microsoft.com/office/drawing/2014/main" id="{E58446A7-E67B-9894-D7C9-365F8DF1A0ED}"/>
              </a:ext>
            </a:extLst>
          </p:cNvPr>
          <p:cNvSpPr/>
          <p:nvPr/>
        </p:nvSpPr>
        <p:spPr>
          <a:xfrm rot="5400000">
            <a:off x="4375896" y="3949770"/>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十字形 330">
            <a:extLst>
              <a:ext uri="{FF2B5EF4-FFF2-40B4-BE49-F238E27FC236}">
                <a16:creationId xmlns:a16="http://schemas.microsoft.com/office/drawing/2014/main" id="{D41D18DB-E654-1554-4CD9-D69169C531B3}"/>
              </a:ext>
            </a:extLst>
          </p:cNvPr>
          <p:cNvSpPr/>
          <p:nvPr/>
        </p:nvSpPr>
        <p:spPr>
          <a:xfrm>
            <a:off x="3794414" y="4238224"/>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32" name="二等辺三角形 49">
            <a:extLst>
              <a:ext uri="{FF2B5EF4-FFF2-40B4-BE49-F238E27FC236}">
                <a16:creationId xmlns:a16="http://schemas.microsoft.com/office/drawing/2014/main" id="{E77FE3F4-27B6-CD53-AF4C-7DB361C38752}"/>
              </a:ext>
            </a:extLst>
          </p:cNvPr>
          <p:cNvSpPr/>
          <p:nvPr/>
        </p:nvSpPr>
        <p:spPr>
          <a:xfrm rot="5400000">
            <a:off x="4375896" y="4244124"/>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十字形 333">
            <a:extLst>
              <a:ext uri="{FF2B5EF4-FFF2-40B4-BE49-F238E27FC236}">
                <a16:creationId xmlns:a16="http://schemas.microsoft.com/office/drawing/2014/main" id="{6173A96E-8D51-97B9-FA86-EBF76BD16F99}"/>
              </a:ext>
            </a:extLst>
          </p:cNvPr>
          <p:cNvSpPr/>
          <p:nvPr/>
        </p:nvSpPr>
        <p:spPr>
          <a:xfrm>
            <a:off x="3794414" y="4532578"/>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35" name="二等辺三角形 49">
            <a:extLst>
              <a:ext uri="{FF2B5EF4-FFF2-40B4-BE49-F238E27FC236}">
                <a16:creationId xmlns:a16="http://schemas.microsoft.com/office/drawing/2014/main" id="{503AF091-B5ED-86B3-C3A4-0B5A2F24ED4B}"/>
              </a:ext>
            </a:extLst>
          </p:cNvPr>
          <p:cNvSpPr/>
          <p:nvPr/>
        </p:nvSpPr>
        <p:spPr>
          <a:xfrm rot="5400000">
            <a:off x="4375896" y="4538478"/>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十字形 336">
            <a:extLst>
              <a:ext uri="{FF2B5EF4-FFF2-40B4-BE49-F238E27FC236}">
                <a16:creationId xmlns:a16="http://schemas.microsoft.com/office/drawing/2014/main" id="{8593FE93-54D9-F080-DA53-650749CD08AB}"/>
              </a:ext>
            </a:extLst>
          </p:cNvPr>
          <p:cNvSpPr/>
          <p:nvPr/>
        </p:nvSpPr>
        <p:spPr>
          <a:xfrm>
            <a:off x="3794335" y="4836414"/>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38" name="二等辺三角形 49">
            <a:extLst>
              <a:ext uri="{FF2B5EF4-FFF2-40B4-BE49-F238E27FC236}">
                <a16:creationId xmlns:a16="http://schemas.microsoft.com/office/drawing/2014/main" id="{C9F117C9-934A-36A9-7A03-AB1215FA308A}"/>
              </a:ext>
            </a:extLst>
          </p:cNvPr>
          <p:cNvSpPr/>
          <p:nvPr/>
        </p:nvSpPr>
        <p:spPr>
          <a:xfrm rot="5400000">
            <a:off x="4375896" y="4832832"/>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十字形 339">
            <a:extLst>
              <a:ext uri="{FF2B5EF4-FFF2-40B4-BE49-F238E27FC236}">
                <a16:creationId xmlns:a16="http://schemas.microsoft.com/office/drawing/2014/main" id="{A4324CDC-2B59-7414-3972-89A484697137}"/>
              </a:ext>
            </a:extLst>
          </p:cNvPr>
          <p:cNvSpPr/>
          <p:nvPr/>
        </p:nvSpPr>
        <p:spPr>
          <a:xfrm>
            <a:off x="3792157" y="5131492"/>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41" name="二等辺三角形 49">
            <a:extLst>
              <a:ext uri="{FF2B5EF4-FFF2-40B4-BE49-F238E27FC236}">
                <a16:creationId xmlns:a16="http://schemas.microsoft.com/office/drawing/2014/main" id="{C2AA93AE-0F87-B066-91ED-5E41B8004982}"/>
              </a:ext>
            </a:extLst>
          </p:cNvPr>
          <p:cNvSpPr/>
          <p:nvPr/>
        </p:nvSpPr>
        <p:spPr>
          <a:xfrm rot="5400000">
            <a:off x="4375896" y="5127186"/>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十字形 342">
            <a:extLst>
              <a:ext uri="{FF2B5EF4-FFF2-40B4-BE49-F238E27FC236}">
                <a16:creationId xmlns:a16="http://schemas.microsoft.com/office/drawing/2014/main" id="{C9784A57-F983-AD2E-E686-3E3B918A662E}"/>
              </a:ext>
            </a:extLst>
          </p:cNvPr>
          <p:cNvSpPr/>
          <p:nvPr/>
        </p:nvSpPr>
        <p:spPr>
          <a:xfrm>
            <a:off x="3795528" y="5424687"/>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44" name="二等辺三角形 49">
            <a:extLst>
              <a:ext uri="{FF2B5EF4-FFF2-40B4-BE49-F238E27FC236}">
                <a16:creationId xmlns:a16="http://schemas.microsoft.com/office/drawing/2014/main" id="{1D1F40DD-7289-2A4A-BCAE-696804C15009}"/>
              </a:ext>
            </a:extLst>
          </p:cNvPr>
          <p:cNvSpPr/>
          <p:nvPr/>
        </p:nvSpPr>
        <p:spPr>
          <a:xfrm rot="5400000">
            <a:off x="4375896" y="5421539"/>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十字形 345">
            <a:extLst>
              <a:ext uri="{FF2B5EF4-FFF2-40B4-BE49-F238E27FC236}">
                <a16:creationId xmlns:a16="http://schemas.microsoft.com/office/drawing/2014/main" id="{929A7654-2BE9-3EE3-EDB7-F2D9AA37A185}"/>
              </a:ext>
            </a:extLst>
          </p:cNvPr>
          <p:cNvSpPr/>
          <p:nvPr/>
        </p:nvSpPr>
        <p:spPr>
          <a:xfrm>
            <a:off x="3795528" y="5733225"/>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47" name="二等辺三角形 49">
            <a:extLst>
              <a:ext uri="{FF2B5EF4-FFF2-40B4-BE49-F238E27FC236}">
                <a16:creationId xmlns:a16="http://schemas.microsoft.com/office/drawing/2014/main" id="{AFE4EF9B-C917-885E-115F-64AB5857F3D2}"/>
              </a:ext>
            </a:extLst>
          </p:cNvPr>
          <p:cNvSpPr/>
          <p:nvPr/>
        </p:nvSpPr>
        <p:spPr>
          <a:xfrm rot="5400000">
            <a:off x="4375896" y="5736029"/>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十字形 348">
            <a:extLst>
              <a:ext uri="{FF2B5EF4-FFF2-40B4-BE49-F238E27FC236}">
                <a16:creationId xmlns:a16="http://schemas.microsoft.com/office/drawing/2014/main" id="{F72C2C60-E1C6-A9CF-8491-BA1110CED51F}"/>
              </a:ext>
            </a:extLst>
          </p:cNvPr>
          <p:cNvSpPr/>
          <p:nvPr/>
        </p:nvSpPr>
        <p:spPr>
          <a:xfrm>
            <a:off x="3794414" y="6035412"/>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50" name="二等辺三角形 49">
            <a:extLst>
              <a:ext uri="{FF2B5EF4-FFF2-40B4-BE49-F238E27FC236}">
                <a16:creationId xmlns:a16="http://schemas.microsoft.com/office/drawing/2014/main" id="{94853902-8D5B-4E65-17D3-A0367EA4C3A9}"/>
              </a:ext>
            </a:extLst>
          </p:cNvPr>
          <p:cNvSpPr/>
          <p:nvPr/>
        </p:nvSpPr>
        <p:spPr>
          <a:xfrm rot="5400000">
            <a:off x="4373492" y="6036677"/>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十字形 351">
            <a:extLst>
              <a:ext uri="{FF2B5EF4-FFF2-40B4-BE49-F238E27FC236}">
                <a16:creationId xmlns:a16="http://schemas.microsoft.com/office/drawing/2014/main" id="{ED9E2770-5BA4-C5F7-83D0-45125C0E66E4}"/>
              </a:ext>
            </a:extLst>
          </p:cNvPr>
          <p:cNvSpPr/>
          <p:nvPr/>
        </p:nvSpPr>
        <p:spPr>
          <a:xfrm>
            <a:off x="3792157" y="6331764"/>
            <a:ext cx="43392" cy="43409"/>
          </a:xfrm>
          <a:prstGeom prst="plus">
            <a:avLst>
              <a:gd name="adj" fmla="val 36575"/>
            </a:avLst>
          </a:prstGeom>
          <a:solidFill>
            <a:schemeClr val="accent5">
              <a:lumMod val="75000"/>
            </a:schemeClr>
          </a:solidFill>
          <a:ln>
            <a:solidFill>
              <a:schemeClr val="accent5">
                <a:lumMod val="75000"/>
              </a:schemeClr>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53" name="二等辺三角形 49">
            <a:extLst>
              <a:ext uri="{FF2B5EF4-FFF2-40B4-BE49-F238E27FC236}">
                <a16:creationId xmlns:a16="http://schemas.microsoft.com/office/drawing/2014/main" id="{038F4D96-8F5F-47ED-A26A-814E7D5FB5D3}"/>
              </a:ext>
            </a:extLst>
          </p:cNvPr>
          <p:cNvSpPr/>
          <p:nvPr/>
        </p:nvSpPr>
        <p:spPr>
          <a:xfrm rot="5400000">
            <a:off x="4371212" y="6327566"/>
            <a:ext cx="47435" cy="40878"/>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2" name="グループ化 211">
            <a:extLst>
              <a:ext uri="{FF2B5EF4-FFF2-40B4-BE49-F238E27FC236}">
                <a16:creationId xmlns:a16="http://schemas.microsoft.com/office/drawing/2014/main" id="{68FC7F8B-2551-7911-AC6B-1295BB1DB86F}"/>
              </a:ext>
            </a:extLst>
          </p:cNvPr>
          <p:cNvGrpSpPr/>
          <p:nvPr/>
        </p:nvGrpSpPr>
        <p:grpSpPr>
          <a:xfrm>
            <a:off x="3435272" y="3750158"/>
            <a:ext cx="1012069" cy="316142"/>
            <a:chOff x="3435822" y="3738767"/>
            <a:chExt cx="1012231" cy="316193"/>
          </a:xfrm>
        </p:grpSpPr>
        <p:sp>
          <p:nvSpPr>
            <p:cNvPr id="54" name="角丸四角形 53">
              <a:extLst>
                <a:ext uri="{FF2B5EF4-FFF2-40B4-BE49-F238E27FC236}">
                  <a16:creationId xmlns:a16="http://schemas.microsoft.com/office/drawing/2014/main" id="{D839F3EA-F4E5-9E94-944E-49C7DEBA2724}"/>
                </a:ext>
              </a:extLst>
            </p:cNvPr>
            <p:cNvSpPr>
              <a:spLocks noChangeAspect="1"/>
            </p:cNvSpPr>
            <p:nvPr/>
          </p:nvSpPr>
          <p:spPr>
            <a:xfrm>
              <a:off x="3558739" y="3867760"/>
              <a:ext cx="187200" cy="187200"/>
            </a:xfrm>
            <a:prstGeom prst="round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7C974959-BE9E-EA71-D604-77ED18C1FFC6}"/>
                </a:ext>
              </a:extLst>
            </p:cNvPr>
            <p:cNvSpPr txBox="1"/>
            <p:nvPr/>
          </p:nvSpPr>
          <p:spPr>
            <a:xfrm>
              <a:off x="3435822" y="3738767"/>
              <a:ext cx="434381" cy="184666"/>
            </a:xfrm>
            <a:prstGeom prst="rect">
              <a:avLst/>
            </a:prstGeom>
            <a:noFill/>
          </p:spPr>
          <p:txBody>
            <a:bodyPr wrap="square" rtlCol="0">
              <a:spAutoFit/>
            </a:bodyPr>
            <a:lstStyle/>
            <a:p>
              <a:pPr algn="ct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89" name="角丸四角形 88">
              <a:extLst>
                <a:ext uri="{FF2B5EF4-FFF2-40B4-BE49-F238E27FC236}">
                  <a16:creationId xmlns:a16="http://schemas.microsoft.com/office/drawing/2014/main" id="{2A92715A-BAD3-73C1-67F9-E36CE5D52E38}"/>
                </a:ext>
              </a:extLst>
            </p:cNvPr>
            <p:cNvSpPr>
              <a:spLocks noChangeAspect="1"/>
            </p:cNvSpPr>
            <p:nvPr/>
          </p:nvSpPr>
          <p:spPr>
            <a:xfrm>
              <a:off x="3885151" y="3867760"/>
              <a:ext cx="187200" cy="187200"/>
            </a:xfrm>
            <a:prstGeom prst="round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角丸四角形 89">
              <a:extLst>
                <a:ext uri="{FF2B5EF4-FFF2-40B4-BE49-F238E27FC236}">
                  <a16:creationId xmlns:a16="http://schemas.microsoft.com/office/drawing/2014/main" id="{6E7D1D9A-B79F-AC3B-9C39-11E24CCD2AB5}"/>
                </a:ext>
              </a:extLst>
            </p:cNvPr>
            <p:cNvSpPr>
              <a:spLocks noChangeAspect="1"/>
            </p:cNvSpPr>
            <p:nvPr/>
          </p:nvSpPr>
          <p:spPr>
            <a:xfrm>
              <a:off x="4131672" y="3867760"/>
              <a:ext cx="187200" cy="187200"/>
            </a:xfrm>
            <a:prstGeom prst="round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AEFA731D-67DD-8A60-1EDA-38F23AC7BF44}"/>
                </a:ext>
              </a:extLst>
            </p:cNvPr>
            <p:cNvSpPr txBox="1"/>
            <p:nvPr/>
          </p:nvSpPr>
          <p:spPr>
            <a:xfrm>
              <a:off x="3759672" y="3738767"/>
              <a:ext cx="434381" cy="184666"/>
            </a:xfrm>
            <a:prstGeom prst="rect">
              <a:avLst/>
            </a:prstGeom>
            <a:noFill/>
          </p:spPr>
          <p:txBody>
            <a:bodyPr wrap="square" rtlCol="0">
              <a:spAutoFit/>
            </a:bodyPr>
            <a:lstStyle/>
            <a:p>
              <a:pPr algn="ct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92" name="テキスト ボックス 91">
              <a:extLst>
                <a:ext uri="{FF2B5EF4-FFF2-40B4-BE49-F238E27FC236}">
                  <a16:creationId xmlns:a16="http://schemas.microsoft.com/office/drawing/2014/main" id="{4A365C22-4A2B-69E9-31CF-83E4519B3467}"/>
                </a:ext>
              </a:extLst>
            </p:cNvPr>
            <p:cNvSpPr txBox="1"/>
            <p:nvPr/>
          </p:nvSpPr>
          <p:spPr>
            <a:xfrm>
              <a:off x="4013672" y="3738767"/>
              <a:ext cx="434381" cy="184666"/>
            </a:xfrm>
            <a:prstGeom prst="rect">
              <a:avLst/>
            </a:prstGeom>
            <a:noFill/>
          </p:spPr>
          <p:txBody>
            <a:bodyPr wrap="square" rtlCol="0">
              <a:spAutoFit/>
            </a:bodyPr>
            <a:lstStyle/>
            <a:p>
              <a:pPr algn="ct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grpSp>
      <p:grpSp>
        <p:nvGrpSpPr>
          <p:cNvPr id="211" name="グループ化 210">
            <a:extLst>
              <a:ext uri="{FF2B5EF4-FFF2-40B4-BE49-F238E27FC236}">
                <a16:creationId xmlns:a16="http://schemas.microsoft.com/office/drawing/2014/main" id="{A27C4D81-CBC5-7C93-5753-23140C3F36EE}"/>
              </a:ext>
            </a:extLst>
          </p:cNvPr>
          <p:cNvGrpSpPr/>
          <p:nvPr/>
        </p:nvGrpSpPr>
        <p:grpSpPr>
          <a:xfrm>
            <a:off x="3435272" y="4047303"/>
            <a:ext cx="1012069" cy="316142"/>
            <a:chOff x="3435822" y="4043567"/>
            <a:chExt cx="1012231" cy="316193"/>
          </a:xfrm>
        </p:grpSpPr>
        <p:sp>
          <p:nvSpPr>
            <p:cNvPr id="93" name="角丸四角形 92">
              <a:extLst>
                <a:ext uri="{FF2B5EF4-FFF2-40B4-BE49-F238E27FC236}">
                  <a16:creationId xmlns:a16="http://schemas.microsoft.com/office/drawing/2014/main" id="{5447C9D7-1BE8-B7F9-9079-60884B0C0C5C}"/>
                </a:ext>
              </a:extLst>
            </p:cNvPr>
            <p:cNvSpPr>
              <a:spLocks noChangeAspect="1"/>
            </p:cNvSpPr>
            <p:nvPr/>
          </p:nvSpPr>
          <p:spPr>
            <a:xfrm>
              <a:off x="3558739" y="4172560"/>
              <a:ext cx="187200" cy="187200"/>
            </a:xfrm>
            <a:prstGeom prst="round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53B7C4BD-C6A9-87D0-8E63-9685FC73BB4B}"/>
                </a:ext>
              </a:extLst>
            </p:cNvPr>
            <p:cNvSpPr txBox="1"/>
            <p:nvPr/>
          </p:nvSpPr>
          <p:spPr>
            <a:xfrm>
              <a:off x="3435822" y="4043567"/>
              <a:ext cx="434381" cy="184666"/>
            </a:xfrm>
            <a:prstGeom prst="rect">
              <a:avLst/>
            </a:prstGeom>
            <a:noFill/>
          </p:spPr>
          <p:txBody>
            <a:bodyPr wrap="square" rtlCol="0">
              <a:spAutoFit/>
            </a:bodyPr>
            <a:lstStyle/>
            <a:p>
              <a:pPr algn="ct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95" name="角丸四角形 94">
              <a:extLst>
                <a:ext uri="{FF2B5EF4-FFF2-40B4-BE49-F238E27FC236}">
                  <a16:creationId xmlns:a16="http://schemas.microsoft.com/office/drawing/2014/main" id="{175FA29C-645D-FF71-EE15-02743BABE0B4}"/>
                </a:ext>
              </a:extLst>
            </p:cNvPr>
            <p:cNvSpPr>
              <a:spLocks noChangeAspect="1"/>
            </p:cNvSpPr>
            <p:nvPr/>
          </p:nvSpPr>
          <p:spPr>
            <a:xfrm>
              <a:off x="3885151" y="4172560"/>
              <a:ext cx="187200" cy="187200"/>
            </a:xfrm>
            <a:prstGeom prst="round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角丸四角形 95">
              <a:extLst>
                <a:ext uri="{FF2B5EF4-FFF2-40B4-BE49-F238E27FC236}">
                  <a16:creationId xmlns:a16="http://schemas.microsoft.com/office/drawing/2014/main" id="{00BED621-B73B-5355-3A47-FEBB010F4BD3}"/>
                </a:ext>
              </a:extLst>
            </p:cNvPr>
            <p:cNvSpPr>
              <a:spLocks noChangeAspect="1"/>
            </p:cNvSpPr>
            <p:nvPr/>
          </p:nvSpPr>
          <p:spPr>
            <a:xfrm>
              <a:off x="4131672" y="4172560"/>
              <a:ext cx="187200" cy="187200"/>
            </a:xfrm>
            <a:prstGeom prst="round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a:extLst>
                <a:ext uri="{FF2B5EF4-FFF2-40B4-BE49-F238E27FC236}">
                  <a16:creationId xmlns:a16="http://schemas.microsoft.com/office/drawing/2014/main" id="{0DB3A724-D90A-F236-7C42-1B46E68D3850}"/>
                </a:ext>
              </a:extLst>
            </p:cNvPr>
            <p:cNvSpPr txBox="1"/>
            <p:nvPr/>
          </p:nvSpPr>
          <p:spPr>
            <a:xfrm>
              <a:off x="3759672" y="4043567"/>
              <a:ext cx="434381" cy="184666"/>
            </a:xfrm>
            <a:prstGeom prst="rect">
              <a:avLst/>
            </a:prstGeom>
            <a:noFill/>
          </p:spPr>
          <p:txBody>
            <a:bodyPr wrap="square" rtlCol="0">
              <a:spAutoFit/>
            </a:bodyPr>
            <a:lstStyle/>
            <a:p>
              <a:pPr algn="ct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98" name="テキスト ボックス 97">
              <a:extLst>
                <a:ext uri="{FF2B5EF4-FFF2-40B4-BE49-F238E27FC236}">
                  <a16:creationId xmlns:a16="http://schemas.microsoft.com/office/drawing/2014/main" id="{001DFE01-4A44-8518-BD09-548EE50065CE}"/>
                </a:ext>
              </a:extLst>
            </p:cNvPr>
            <p:cNvSpPr txBox="1"/>
            <p:nvPr/>
          </p:nvSpPr>
          <p:spPr>
            <a:xfrm>
              <a:off x="4013672" y="4043567"/>
              <a:ext cx="434381" cy="184666"/>
            </a:xfrm>
            <a:prstGeom prst="rect">
              <a:avLst/>
            </a:prstGeom>
            <a:noFill/>
          </p:spPr>
          <p:txBody>
            <a:bodyPr wrap="square" rtlCol="0">
              <a:spAutoFit/>
            </a:bodyPr>
            <a:lstStyle/>
            <a:p>
              <a:pPr algn="ct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grpSp>
      <p:grpSp>
        <p:nvGrpSpPr>
          <p:cNvPr id="207" name="グループ化 206">
            <a:extLst>
              <a:ext uri="{FF2B5EF4-FFF2-40B4-BE49-F238E27FC236}">
                <a16:creationId xmlns:a16="http://schemas.microsoft.com/office/drawing/2014/main" id="{461497FE-29F2-4D1D-A817-12CBD4EAEFB5}"/>
              </a:ext>
            </a:extLst>
          </p:cNvPr>
          <p:cNvGrpSpPr/>
          <p:nvPr/>
        </p:nvGrpSpPr>
        <p:grpSpPr>
          <a:xfrm>
            <a:off x="3435272" y="5235880"/>
            <a:ext cx="1012069" cy="316142"/>
            <a:chOff x="3435822" y="5224667"/>
            <a:chExt cx="1012231" cy="316193"/>
          </a:xfrm>
        </p:grpSpPr>
        <p:sp>
          <p:nvSpPr>
            <p:cNvPr id="117" name="角丸四角形 116">
              <a:extLst>
                <a:ext uri="{FF2B5EF4-FFF2-40B4-BE49-F238E27FC236}">
                  <a16:creationId xmlns:a16="http://schemas.microsoft.com/office/drawing/2014/main" id="{DD177F9B-91C5-5DDC-535F-A774773B2393}"/>
                </a:ext>
              </a:extLst>
            </p:cNvPr>
            <p:cNvSpPr>
              <a:spLocks noChangeAspect="1"/>
            </p:cNvSpPr>
            <p:nvPr/>
          </p:nvSpPr>
          <p:spPr>
            <a:xfrm>
              <a:off x="3558739" y="5353660"/>
              <a:ext cx="187200" cy="187200"/>
            </a:xfrm>
            <a:prstGeom prst="round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063A35B3-ECF6-CBA3-7F28-BDC7E4361029}"/>
                </a:ext>
              </a:extLst>
            </p:cNvPr>
            <p:cNvSpPr txBox="1"/>
            <p:nvPr/>
          </p:nvSpPr>
          <p:spPr>
            <a:xfrm>
              <a:off x="3435822" y="5224667"/>
              <a:ext cx="434381" cy="184666"/>
            </a:xfrm>
            <a:prstGeom prst="rect">
              <a:avLst/>
            </a:prstGeom>
            <a:noFill/>
          </p:spPr>
          <p:txBody>
            <a:bodyPr wrap="square" rtlCol="0">
              <a:spAutoFit/>
            </a:bodyPr>
            <a:lstStyle/>
            <a:p>
              <a:pPr algn="ct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119" name="角丸四角形 118">
              <a:extLst>
                <a:ext uri="{FF2B5EF4-FFF2-40B4-BE49-F238E27FC236}">
                  <a16:creationId xmlns:a16="http://schemas.microsoft.com/office/drawing/2014/main" id="{BD0BCAC7-640A-6F2F-89F2-218BA0220D1C}"/>
                </a:ext>
              </a:extLst>
            </p:cNvPr>
            <p:cNvSpPr>
              <a:spLocks noChangeAspect="1"/>
            </p:cNvSpPr>
            <p:nvPr/>
          </p:nvSpPr>
          <p:spPr>
            <a:xfrm>
              <a:off x="3885151" y="5353660"/>
              <a:ext cx="187200" cy="187200"/>
            </a:xfrm>
            <a:prstGeom prst="round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角丸四角形 119">
              <a:extLst>
                <a:ext uri="{FF2B5EF4-FFF2-40B4-BE49-F238E27FC236}">
                  <a16:creationId xmlns:a16="http://schemas.microsoft.com/office/drawing/2014/main" id="{680DF034-4EF3-31A8-918F-5771B0255575}"/>
                </a:ext>
              </a:extLst>
            </p:cNvPr>
            <p:cNvSpPr>
              <a:spLocks noChangeAspect="1"/>
            </p:cNvSpPr>
            <p:nvPr/>
          </p:nvSpPr>
          <p:spPr>
            <a:xfrm>
              <a:off x="4131672" y="5353660"/>
              <a:ext cx="187200" cy="187200"/>
            </a:xfrm>
            <a:prstGeom prst="round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テキスト ボックス 126">
              <a:extLst>
                <a:ext uri="{FF2B5EF4-FFF2-40B4-BE49-F238E27FC236}">
                  <a16:creationId xmlns:a16="http://schemas.microsoft.com/office/drawing/2014/main" id="{88F1041E-5D4C-5310-4840-AA990A67D169}"/>
                </a:ext>
              </a:extLst>
            </p:cNvPr>
            <p:cNvSpPr txBox="1"/>
            <p:nvPr/>
          </p:nvSpPr>
          <p:spPr>
            <a:xfrm>
              <a:off x="3759672" y="5224667"/>
              <a:ext cx="434381" cy="184666"/>
            </a:xfrm>
            <a:prstGeom prst="rect">
              <a:avLst/>
            </a:prstGeom>
            <a:noFill/>
          </p:spPr>
          <p:txBody>
            <a:bodyPr wrap="square" rtlCol="0">
              <a:spAutoFit/>
            </a:bodyPr>
            <a:lstStyle/>
            <a:p>
              <a:pPr algn="ct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sp>
          <p:nvSpPr>
            <p:cNvPr id="152" name="テキスト ボックス 151">
              <a:extLst>
                <a:ext uri="{FF2B5EF4-FFF2-40B4-BE49-F238E27FC236}">
                  <a16:creationId xmlns:a16="http://schemas.microsoft.com/office/drawing/2014/main" id="{18EC32BB-A5D7-CC44-4E75-406A13982F89}"/>
                </a:ext>
              </a:extLst>
            </p:cNvPr>
            <p:cNvSpPr txBox="1"/>
            <p:nvPr/>
          </p:nvSpPr>
          <p:spPr>
            <a:xfrm>
              <a:off x="4013672" y="5224667"/>
              <a:ext cx="434381" cy="184666"/>
            </a:xfrm>
            <a:prstGeom prst="rect">
              <a:avLst/>
            </a:prstGeom>
            <a:noFill/>
          </p:spPr>
          <p:txBody>
            <a:bodyPr wrap="square" rtlCol="0">
              <a:spAutoFit/>
            </a:bodyPr>
            <a:lstStyle/>
            <a:p>
              <a:pPr algn="ct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grpSp>
      <p:grpSp>
        <p:nvGrpSpPr>
          <p:cNvPr id="217" name="グループ化 216">
            <a:extLst>
              <a:ext uri="{FF2B5EF4-FFF2-40B4-BE49-F238E27FC236}">
                <a16:creationId xmlns:a16="http://schemas.microsoft.com/office/drawing/2014/main" id="{EACD1A96-E6F4-154A-FBE0-7606C726C251}"/>
              </a:ext>
            </a:extLst>
          </p:cNvPr>
          <p:cNvGrpSpPr/>
          <p:nvPr/>
        </p:nvGrpSpPr>
        <p:grpSpPr>
          <a:xfrm>
            <a:off x="3414614" y="4933133"/>
            <a:ext cx="470563" cy="319236"/>
            <a:chOff x="3415162" y="4047964"/>
            <a:chExt cx="470638" cy="319287"/>
          </a:xfrm>
        </p:grpSpPr>
        <p:pic>
          <p:nvPicPr>
            <p:cNvPr id="215" name="図 214">
              <a:extLst>
                <a:ext uri="{FF2B5EF4-FFF2-40B4-BE49-F238E27FC236}">
                  <a16:creationId xmlns:a16="http://schemas.microsoft.com/office/drawing/2014/main" id="{703E0DB6-95EB-1B9E-55B1-22AB7BE740FD}"/>
                </a:ext>
              </a:extLst>
            </p:cNvPr>
            <p:cNvPicPr>
              <a:picLocks noChangeAspect="1"/>
            </p:cNvPicPr>
            <p:nvPr/>
          </p:nvPicPr>
          <p:blipFill>
            <a:blip r:embed="rId4"/>
            <a:stretch>
              <a:fillRect/>
            </a:stretch>
          </p:blipFill>
          <p:spPr>
            <a:xfrm>
              <a:off x="3558739" y="4178656"/>
              <a:ext cx="188595" cy="188595"/>
            </a:xfrm>
            <a:prstGeom prst="rect">
              <a:avLst/>
            </a:prstGeom>
          </p:spPr>
        </p:pic>
        <p:sp>
          <p:nvSpPr>
            <p:cNvPr id="216" name="テキスト ボックス 215">
              <a:extLst>
                <a:ext uri="{FF2B5EF4-FFF2-40B4-BE49-F238E27FC236}">
                  <a16:creationId xmlns:a16="http://schemas.microsoft.com/office/drawing/2014/main" id="{B7FDC7E3-91CF-7DBB-8DE6-F5A244989D7C}"/>
                </a:ext>
              </a:extLst>
            </p:cNvPr>
            <p:cNvSpPr txBox="1"/>
            <p:nvPr/>
          </p:nvSpPr>
          <p:spPr>
            <a:xfrm>
              <a:off x="3415162" y="4047964"/>
              <a:ext cx="470638" cy="18466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商店街</a:t>
              </a:r>
            </a:p>
          </p:txBody>
        </p:sp>
      </p:grpSp>
      <p:grpSp>
        <p:nvGrpSpPr>
          <p:cNvPr id="218" name="グループ化 217">
            <a:extLst>
              <a:ext uri="{FF2B5EF4-FFF2-40B4-BE49-F238E27FC236}">
                <a16:creationId xmlns:a16="http://schemas.microsoft.com/office/drawing/2014/main" id="{5E34B550-D607-675E-FCBB-CEDB168BB75B}"/>
              </a:ext>
            </a:extLst>
          </p:cNvPr>
          <p:cNvGrpSpPr/>
          <p:nvPr/>
        </p:nvGrpSpPr>
        <p:grpSpPr>
          <a:xfrm>
            <a:off x="3417161" y="5820152"/>
            <a:ext cx="470563" cy="324091"/>
            <a:chOff x="3589162" y="4009802"/>
            <a:chExt cx="470638" cy="324143"/>
          </a:xfrm>
        </p:grpSpPr>
        <p:pic>
          <p:nvPicPr>
            <p:cNvPr id="219" name="図 218">
              <a:extLst>
                <a:ext uri="{FF2B5EF4-FFF2-40B4-BE49-F238E27FC236}">
                  <a16:creationId xmlns:a16="http://schemas.microsoft.com/office/drawing/2014/main" id="{3E625279-7E87-F1CD-B84C-27D1D38B4D6C}"/>
                </a:ext>
              </a:extLst>
            </p:cNvPr>
            <p:cNvPicPr>
              <a:picLocks noChangeAspect="1"/>
            </p:cNvPicPr>
            <p:nvPr/>
          </p:nvPicPr>
          <p:blipFill>
            <a:blip r:embed="rId4"/>
            <a:stretch>
              <a:fillRect/>
            </a:stretch>
          </p:blipFill>
          <p:spPr>
            <a:xfrm>
              <a:off x="3730168" y="4145350"/>
              <a:ext cx="188595" cy="188595"/>
            </a:xfrm>
            <a:prstGeom prst="rect">
              <a:avLst/>
            </a:prstGeom>
          </p:spPr>
        </p:pic>
        <p:sp>
          <p:nvSpPr>
            <p:cNvPr id="220" name="テキスト ボックス 219">
              <a:extLst>
                <a:ext uri="{FF2B5EF4-FFF2-40B4-BE49-F238E27FC236}">
                  <a16:creationId xmlns:a16="http://schemas.microsoft.com/office/drawing/2014/main" id="{A6D23ACF-238F-1F6E-4112-AB0D525C21A5}"/>
                </a:ext>
              </a:extLst>
            </p:cNvPr>
            <p:cNvSpPr txBox="1"/>
            <p:nvPr/>
          </p:nvSpPr>
          <p:spPr>
            <a:xfrm>
              <a:off x="3589162" y="4009802"/>
              <a:ext cx="470638" cy="18466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商店街</a:t>
              </a:r>
            </a:p>
          </p:txBody>
        </p:sp>
      </p:grpSp>
      <p:pic>
        <p:nvPicPr>
          <p:cNvPr id="221" name="図 220">
            <a:extLst>
              <a:ext uri="{FF2B5EF4-FFF2-40B4-BE49-F238E27FC236}">
                <a16:creationId xmlns:a16="http://schemas.microsoft.com/office/drawing/2014/main" id="{ED09C843-F8B1-CD96-5B55-C2678B0017C1}"/>
              </a:ext>
            </a:extLst>
          </p:cNvPr>
          <p:cNvPicPr>
            <a:picLocks noChangeAspect="1"/>
          </p:cNvPicPr>
          <p:nvPr/>
        </p:nvPicPr>
        <p:blipFill>
          <a:blip r:embed="rId20"/>
          <a:stretch>
            <a:fillRect/>
          </a:stretch>
        </p:blipFill>
        <p:spPr>
          <a:xfrm>
            <a:off x="3884529" y="5061651"/>
            <a:ext cx="188565" cy="188565"/>
          </a:xfrm>
          <a:prstGeom prst="rect">
            <a:avLst/>
          </a:prstGeom>
        </p:spPr>
      </p:pic>
      <p:sp>
        <p:nvSpPr>
          <p:cNvPr id="222" name="テキスト ボックス 221">
            <a:extLst>
              <a:ext uri="{FF2B5EF4-FFF2-40B4-BE49-F238E27FC236}">
                <a16:creationId xmlns:a16="http://schemas.microsoft.com/office/drawing/2014/main" id="{777F1B01-D54E-37C8-3804-F21085CF8CC2}"/>
              </a:ext>
            </a:extLst>
          </p:cNvPr>
          <p:cNvSpPr txBox="1"/>
          <p:nvPr/>
        </p:nvSpPr>
        <p:spPr>
          <a:xfrm>
            <a:off x="3762228" y="4928355"/>
            <a:ext cx="446950" cy="184636"/>
          </a:xfrm>
          <a:prstGeom prst="rect">
            <a:avLst/>
          </a:prstGeom>
          <a:noFill/>
        </p:spPr>
        <p:txBody>
          <a:bodyPr wrap="squar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地元学校</a:t>
            </a:r>
          </a:p>
        </p:txBody>
      </p:sp>
      <p:pic>
        <p:nvPicPr>
          <p:cNvPr id="223" name="図 222">
            <a:extLst>
              <a:ext uri="{FF2B5EF4-FFF2-40B4-BE49-F238E27FC236}">
                <a16:creationId xmlns:a16="http://schemas.microsoft.com/office/drawing/2014/main" id="{FC17B059-7D05-21D9-32A3-102B6FE7789F}"/>
              </a:ext>
            </a:extLst>
          </p:cNvPr>
          <p:cNvPicPr>
            <a:picLocks noChangeAspect="1"/>
          </p:cNvPicPr>
          <p:nvPr/>
        </p:nvPicPr>
        <p:blipFill>
          <a:blip r:embed="rId10"/>
          <a:stretch>
            <a:fillRect/>
          </a:stretch>
        </p:blipFill>
        <p:spPr>
          <a:xfrm>
            <a:off x="3884529" y="5955682"/>
            <a:ext cx="188565" cy="188565"/>
          </a:xfrm>
          <a:prstGeom prst="rect">
            <a:avLst/>
          </a:prstGeom>
        </p:spPr>
      </p:pic>
      <p:sp>
        <p:nvSpPr>
          <p:cNvPr id="224" name="テキスト ボックス 223">
            <a:extLst>
              <a:ext uri="{FF2B5EF4-FFF2-40B4-BE49-F238E27FC236}">
                <a16:creationId xmlns:a16="http://schemas.microsoft.com/office/drawing/2014/main" id="{8AB20F96-8097-9297-418A-0B5FEF6B1624}"/>
              </a:ext>
            </a:extLst>
          </p:cNvPr>
          <p:cNvSpPr txBox="1"/>
          <p:nvPr/>
        </p:nvSpPr>
        <p:spPr>
          <a:xfrm>
            <a:off x="3810000" y="5824726"/>
            <a:ext cx="374595" cy="18466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p>
        </p:txBody>
      </p:sp>
      <p:grpSp>
        <p:nvGrpSpPr>
          <p:cNvPr id="226" name="グループ化 225">
            <a:extLst>
              <a:ext uri="{FF2B5EF4-FFF2-40B4-BE49-F238E27FC236}">
                <a16:creationId xmlns:a16="http://schemas.microsoft.com/office/drawing/2014/main" id="{18AE6209-55CC-A3CA-5F28-E911BF5872FE}"/>
              </a:ext>
            </a:extLst>
          </p:cNvPr>
          <p:cNvGrpSpPr/>
          <p:nvPr/>
        </p:nvGrpSpPr>
        <p:grpSpPr>
          <a:xfrm>
            <a:off x="4061974" y="5823850"/>
            <a:ext cx="434311" cy="320397"/>
            <a:chOff x="4062625" y="1388528"/>
            <a:chExt cx="434381" cy="320448"/>
          </a:xfrm>
        </p:grpSpPr>
        <p:sp>
          <p:nvSpPr>
            <p:cNvPr id="227" name="テキスト ボックス 226">
              <a:extLst>
                <a:ext uri="{FF2B5EF4-FFF2-40B4-BE49-F238E27FC236}">
                  <a16:creationId xmlns:a16="http://schemas.microsoft.com/office/drawing/2014/main" id="{14A204AF-E0EF-DBF7-EAED-CD3774B35549}"/>
                </a:ext>
              </a:extLst>
            </p:cNvPr>
            <p:cNvSpPr txBox="1"/>
            <p:nvPr/>
          </p:nvSpPr>
          <p:spPr>
            <a:xfrm>
              <a:off x="4062625" y="1388528"/>
              <a:ext cx="434381" cy="18466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動画</a:t>
              </a:r>
            </a:p>
          </p:txBody>
        </p:sp>
        <p:pic>
          <p:nvPicPr>
            <p:cNvPr id="228" name="図 227">
              <a:extLst>
                <a:ext uri="{FF2B5EF4-FFF2-40B4-BE49-F238E27FC236}">
                  <a16:creationId xmlns:a16="http://schemas.microsoft.com/office/drawing/2014/main" id="{2AD9BF87-59BE-10F6-A6EC-D0391F8F5A4C}"/>
                </a:ext>
              </a:extLst>
            </p:cNvPr>
            <p:cNvPicPr>
              <a:picLocks noChangeAspect="1"/>
            </p:cNvPicPr>
            <p:nvPr/>
          </p:nvPicPr>
          <p:blipFill>
            <a:blip r:embed="rId16"/>
            <a:stretch>
              <a:fillRect/>
            </a:stretch>
          </p:blipFill>
          <p:spPr>
            <a:xfrm>
              <a:off x="4131672" y="1520381"/>
              <a:ext cx="188595" cy="188595"/>
            </a:xfrm>
            <a:prstGeom prst="rect">
              <a:avLst/>
            </a:prstGeom>
          </p:spPr>
        </p:pic>
      </p:grpSp>
      <p:grpSp>
        <p:nvGrpSpPr>
          <p:cNvPr id="229" name="グループ化 228">
            <a:extLst>
              <a:ext uri="{FF2B5EF4-FFF2-40B4-BE49-F238E27FC236}">
                <a16:creationId xmlns:a16="http://schemas.microsoft.com/office/drawing/2014/main" id="{5E675FBF-4DD6-E8BB-6EF7-6C2044E80E02}"/>
              </a:ext>
            </a:extLst>
          </p:cNvPr>
          <p:cNvGrpSpPr/>
          <p:nvPr/>
        </p:nvGrpSpPr>
        <p:grpSpPr>
          <a:xfrm>
            <a:off x="4035069" y="4930161"/>
            <a:ext cx="369914" cy="314527"/>
            <a:chOff x="4028676" y="6253836"/>
            <a:chExt cx="369973" cy="314577"/>
          </a:xfrm>
        </p:grpSpPr>
        <p:sp>
          <p:nvSpPr>
            <p:cNvPr id="230" name="テキスト ボックス 229">
              <a:extLst>
                <a:ext uri="{FF2B5EF4-FFF2-40B4-BE49-F238E27FC236}">
                  <a16:creationId xmlns:a16="http://schemas.microsoft.com/office/drawing/2014/main" id="{3EE0C46A-96A9-FA30-6330-D41BF1D38B05}"/>
                </a:ext>
              </a:extLst>
            </p:cNvPr>
            <p:cNvSpPr txBox="1"/>
            <p:nvPr/>
          </p:nvSpPr>
          <p:spPr>
            <a:xfrm>
              <a:off x="4028676" y="6253836"/>
              <a:ext cx="369973" cy="18466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イベント</a:t>
              </a:r>
            </a:p>
          </p:txBody>
        </p:sp>
        <p:pic>
          <p:nvPicPr>
            <p:cNvPr id="231" name="図 230">
              <a:extLst>
                <a:ext uri="{FF2B5EF4-FFF2-40B4-BE49-F238E27FC236}">
                  <a16:creationId xmlns:a16="http://schemas.microsoft.com/office/drawing/2014/main" id="{03945230-4E12-8708-F033-9512B7C06014}"/>
                </a:ext>
              </a:extLst>
            </p:cNvPr>
            <p:cNvPicPr>
              <a:picLocks noChangeAspect="1"/>
            </p:cNvPicPr>
            <p:nvPr/>
          </p:nvPicPr>
          <p:blipFill>
            <a:blip r:embed="rId23"/>
            <a:stretch>
              <a:fillRect/>
            </a:stretch>
          </p:blipFill>
          <p:spPr>
            <a:xfrm>
              <a:off x="4125729" y="6379818"/>
              <a:ext cx="188595" cy="188595"/>
            </a:xfrm>
            <a:prstGeom prst="rect">
              <a:avLst/>
            </a:prstGeom>
          </p:spPr>
        </p:pic>
      </p:grpSp>
      <p:sp>
        <p:nvSpPr>
          <p:cNvPr id="32" name="円/楕円 31">
            <a:extLst>
              <a:ext uri="{FF2B5EF4-FFF2-40B4-BE49-F238E27FC236}">
                <a16:creationId xmlns:a16="http://schemas.microsoft.com/office/drawing/2014/main" id="{DB4A145D-B00D-EB92-3EDB-3B768107B7E9}"/>
              </a:ext>
            </a:extLst>
          </p:cNvPr>
          <p:cNvSpPr>
            <a:spLocks noChangeAspect="1"/>
          </p:cNvSpPr>
          <p:nvPr/>
        </p:nvSpPr>
        <p:spPr>
          <a:xfrm>
            <a:off x="681151" y="329977"/>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16</a:t>
            </a:r>
            <a:endParaRPr kumimoji="1" lang="ja-JP" altLang="en-US" sz="1300" b="1" spc="-300" dirty="0">
              <a:latin typeface="UD Digi Kyokasho NK-R" panose="02020400000000000000" pitchFamily="18" charset="-128"/>
              <a:ea typeface="UD Digi Kyokasho NK-R" panose="02020400000000000000" pitchFamily="18" charset="-128"/>
            </a:endParaRPr>
          </a:p>
        </p:txBody>
      </p:sp>
      <p:sp>
        <p:nvSpPr>
          <p:cNvPr id="112" name="円/楕円 111">
            <a:extLst>
              <a:ext uri="{FF2B5EF4-FFF2-40B4-BE49-F238E27FC236}">
                <a16:creationId xmlns:a16="http://schemas.microsoft.com/office/drawing/2014/main" id="{ADF4F1FD-27F2-FAAB-E110-14B2AA4B78A6}"/>
              </a:ext>
            </a:extLst>
          </p:cNvPr>
          <p:cNvSpPr>
            <a:spLocks noChangeAspect="1"/>
          </p:cNvSpPr>
          <p:nvPr/>
        </p:nvSpPr>
        <p:spPr>
          <a:xfrm>
            <a:off x="682917" y="625109"/>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8389"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17</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13" name="円/楕円 112">
            <a:extLst>
              <a:ext uri="{FF2B5EF4-FFF2-40B4-BE49-F238E27FC236}">
                <a16:creationId xmlns:a16="http://schemas.microsoft.com/office/drawing/2014/main" id="{C7785D0F-66DD-BAD6-AEA7-4DB54D16FD68}"/>
              </a:ext>
            </a:extLst>
          </p:cNvPr>
          <p:cNvSpPr>
            <a:spLocks noChangeAspect="1"/>
          </p:cNvSpPr>
          <p:nvPr/>
        </p:nvSpPr>
        <p:spPr>
          <a:xfrm>
            <a:off x="682917" y="920240"/>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79187"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18</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14" name="円/楕円 113">
            <a:extLst>
              <a:ext uri="{FF2B5EF4-FFF2-40B4-BE49-F238E27FC236}">
                <a16:creationId xmlns:a16="http://schemas.microsoft.com/office/drawing/2014/main" id="{69BA7F98-0684-D06E-35E1-5DE1BFD1A5B3}"/>
              </a:ext>
            </a:extLst>
          </p:cNvPr>
          <p:cNvSpPr>
            <a:spLocks noChangeAspect="1"/>
          </p:cNvSpPr>
          <p:nvPr/>
        </p:nvSpPr>
        <p:spPr>
          <a:xfrm>
            <a:off x="682917" y="1215372"/>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71988"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19</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115" name="円/楕円 114">
            <a:extLst>
              <a:ext uri="{FF2B5EF4-FFF2-40B4-BE49-F238E27FC236}">
                <a16:creationId xmlns:a16="http://schemas.microsoft.com/office/drawing/2014/main" id="{D7EFFE9C-AA4E-D360-5CA6-B190C88FA005}"/>
              </a:ext>
            </a:extLst>
          </p:cNvPr>
          <p:cNvSpPr>
            <a:spLocks noChangeAspect="1"/>
          </p:cNvSpPr>
          <p:nvPr/>
        </p:nvSpPr>
        <p:spPr>
          <a:xfrm>
            <a:off x="682917" y="1510504"/>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20</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116" name="円/楕円 115">
            <a:extLst>
              <a:ext uri="{FF2B5EF4-FFF2-40B4-BE49-F238E27FC236}">
                <a16:creationId xmlns:a16="http://schemas.microsoft.com/office/drawing/2014/main" id="{491BAA2F-D085-102E-9C8E-E39AF6DC3489}"/>
              </a:ext>
            </a:extLst>
          </p:cNvPr>
          <p:cNvSpPr>
            <a:spLocks noChangeAspect="1"/>
          </p:cNvSpPr>
          <p:nvPr/>
        </p:nvSpPr>
        <p:spPr>
          <a:xfrm>
            <a:off x="682917" y="1805635"/>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4790"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21</a:t>
            </a:r>
            <a:endParaRPr kumimoji="1" lang="ja-JP" altLang="en-US" sz="1300" b="1" spc="-150">
              <a:latin typeface="UD Digi Kyokasho NK-R" panose="02020400000000000000" pitchFamily="18" charset="-128"/>
              <a:ea typeface="UD Digi Kyokasho NK-R" panose="02020400000000000000" pitchFamily="18" charset="-128"/>
            </a:endParaRPr>
          </a:p>
        </p:txBody>
      </p:sp>
      <p:sp>
        <p:nvSpPr>
          <p:cNvPr id="167" name="円/楕円 166">
            <a:extLst>
              <a:ext uri="{FF2B5EF4-FFF2-40B4-BE49-F238E27FC236}">
                <a16:creationId xmlns:a16="http://schemas.microsoft.com/office/drawing/2014/main" id="{64F379AE-AA30-5111-9937-97D9BEF61B41}"/>
              </a:ext>
            </a:extLst>
          </p:cNvPr>
          <p:cNvSpPr>
            <a:spLocks noChangeAspect="1"/>
          </p:cNvSpPr>
          <p:nvPr/>
        </p:nvSpPr>
        <p:spPr>
          <a:xfrm>
            <a:off x="682917" y="2100767"/>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22</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169" name="円/楕円 168">
            <a:extLst>
              <a:ext uri="{FF2B5EF4-FFF2-40B4-BE49-F238E27FC236}">
                <a16:creationId xmlns:a16="http://schemas.microsoft.com/office/drawing/2014/main" id="{781B2C6F-AB9E-AD9C-F056-663A98A64273}"/>
              </a:ext>
            </a:extLst>
          </p:cNvPr>
          <p:cNvSpPr>
            <a:spLocks noChangeAspect="1"/>
          </p:cNvSpPr>
          <p:nvPr/>
        </p:nvSpPr>
        <p:spPr>
          <a:xfrm>
            <a:off x="682917" y="2395899"/>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23</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180" name="円/楕円 179">
            <a:extLst>
              <a:ext uri="{FF2B5EF4-FFF2-40B4-BE49-F238E27FC236}">
                <a16:creationId xmlns:a16="http://schemas.microsoft.com/office/drawing/2014/main" id="{15A6F99F-86C3-97DE-C3EF-8C99C6D625C9}"/>
              </a:ext>
            </a:extLst>
          </p:cNvPr>
          <p:cNvSpPr>
            <a:spLocks noChangeAspect="1"/>
          </p:cNvSpPr>
          <p:nvPr/>
        </p:nvSpPr>
        <p:spPr>
          <a:xfrm>
            <a:off x="682917" y="2691030"/>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24</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186" name="円/楕円 185">
            <a:extLst>
              <a:ext uri="{FF2B5EF4-FFF2-40B4-BE49-F238E27FC236}">
                <a16:creationId xmlns:a16="http://schemas.microsoft.com/office/drawing/2014/main" id="{8B96347C-863E-1644-4290-67A5D2AD9C12}"/>
              </a:ext>
            </a:extLst>
          </p:cNvPr>
          <p:cNvSpPr>
            <a:spLocks noChangeAspect="1"/>
          </p:cNvSpPr>
          <p:nvPr/>
        </p:nvSpPr>
        <p:spPr>
          <a:xfrm>
            <a:off x="685791" y="2986162"/>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25</a:t>
            </a:r>
            <a:endParaRPr kumimoji="1" lang="ja-JP" altLang="en-US" sz="1250" b="1" spc="-150">
              <a:latin typeface="UD Digi Kyokasho NK-R" panose="02020400000000000000" pitchFamily="18" charset="-128"/>
              <a:ea typeface="UD Digi Kyokasho NK-R" panose="02020400000000000000" pitchFamily="18" charset="-128"/>
            </a:endParaRPr>
          </a:p>
        </p:txBody>
      </p:sp>
      <p:sp>
        <p:nvSpPr>
          <p:cNvPr id="187" name="円/楕円 186">
            <a:extLst>
              <a:ext uri="{FF2B5EF4-FFF2-40B4-BE49-F238E27FC236}">
                <a16:creationId xmlns:a16="http://schemas.microsoft.com/office/drawing/2014/main" id="{73D58DC2-630E-E79E-7FAC-A68832709EE8}"/>
              </a:ext>
            </a:extLst>
          </p:cNvPr>
          <p:cNvSpPr>
            <a:spLocks noChangeAspect="1"/>
          </p:cNvSpPr>
          <p:nvPr/>
        </p:nvSpPr>
        <p:spPr>
          <a:xfrm>
            <a:off x="683285" y="3281294"/>
            <a:ext cx="215965" cy="215965"/>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26</a:t>
            </a:r>
            <a:endParaRPr kumimoji="1" lang="ja-JP" altLang="en-US" sz="1200" b="1" spc="-150" dirty="0">
              <a:latin typeface="UD Digi Kyokasho NK-R" panose="02020400000000000000" pitchFamily="18" charset="-128"/>
              <a:ea typeface="UD Digi Kyokasho NK-R" panose="02020400000000000000" pitchFamily="18" charset="-128"/>
            </a:endParaRPr>
          </a:p>
        </p:txBody>
      </p:sp>
      <p:sp>
        <p:nvSpPr>
          <p:cNvPr id="189" name="円/楕円 188">
            <a:extLst>
              <a:ext uri="{FF2B5EF4-FFF2-40B4-BE49-F238E27FC236}">
                <a16:creationId xmlns:a16="http://schemas.microsoft.com/office/drawing/2014/main" id="{1D3D9A46-E6E6-6F7B-B50E-73C03A59883F}"/>
              </a:ext>
            </a:extLst>
          </p:cNvPr>
          <p:cNvSpPr>
            <a:spLocks noChangeAspect="1"/>
          </p:cNvSpPr>
          <p:nvPr/>
        </p:nvSpPr>
        <p:spPr>
          <a:xfrm>
            <a:off x="683285" y="3576426"/>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27</a:t>
            </a:r>
            <a:endParaRPr kumimoji="1" lang="ja-JP" altLang="en-US" sz="1200" b="1" spc="-150" dirty="0">
              <a:latin typeface="UD Digi Kyokasho NK-R" panose="02020400000000000000" pitchFamily="18" charset="-128"/>
              <a:ea typeface="UD Digi Kyokasho NK-R" panose="02020400000000000000" pitchFamily="18" charset="-128"/>
            </a:endParaRPr>
          </a:p>
        </p:txBody>
      </p:sp>
      <p:sp>
        <p:nvSpPr>
          <p:cNvPr id="208" name="円/楕円 207">
            <a:extLst>
              <a:ext uri="{FF2B5EF4-FFF2-40B4-BE49-F238E27FC236}">
                <a16:creationId xmlns:a16="http://schemas.microsoft.com/office/drawing/2014/main" id="{89A0B69D-3F8B-D90A-23CA-93B14E547881}"/>
              </a:ext>
            </a:extLst>
          </p:cNvPr>
          <p:cNvSpPr>
            <a:spLocks noChangeAspect="1"/>
          </p:cNvSpPr>
          <p:nvPr/>
        </p:nvSpPr>
        <p:spPr>
          <a:xfrm>
            <a:off x="683285" y="3871557"/>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28</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14" name="円/楕円 213">
            <a:extLst>
              <a:ext uri="{FF2B5EF4-FFF2-40B4-BE49-F238E27FC236}">
                <a16:creationId xmlns:a16="http://schemas.microsoft.com/office/drawing/2014/main" id="{4DCBB1CD-B5BB-9C63-8AED-84959CD89A14}"/>
              </a:ext>
            </a:extLst>
          </p:cNvPr>
          <p:cNvSpPr>
            <a:spLocks noChangeAspect="1"/>
          </p:cNvSpPr>
          <p:nvPr/>
        </p:nvSpPr>
        <p:spPr>
          <a:xfrm>
            <a:off x="683285" y="4166689"/>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29</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32" name="円/楕円 231">
            <a:extLst>
              <a:ext uri="{FF2B5EF4-FFF2-40B4-BE49-F238E27FC236}">
                <a16:creationId xmlns:a16="http://schemas.microsoft.com/office/drawing/2014/main" id="{6254E0B4-7D96-8CA0-8F00-F0B226878A37}"/>
              </a:ext>
            </a:extLst>
          </p:cNvPr>
          <p:cNvSpPr>
            <a:spLocks noChangeAspect="1"/>
          </p:cNvSpPr>
          <p:nvPr/>
        </p:nvSpPr>
        <p:spPr>
          <a:xfrm>
            <a:off x="683285" y="4461821"/>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30</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33" name="円/楕円 232">
            <a:extLst>
              <a:ext uri="{FF2B5EF4-FFF2-40B4-BE49-F238E27FC236}">
                <a16:creationId xmlns:a16="http://schemas.microsoft.com/office/drawing/2014/main" id="{4B004DB4-4E58-A796-1FBA-2D857671909A}"/>
              </a:ext>
            </a:extLst>
          </p:cNvPr>
          <p:cNvSpPr>
            <a:spLocks noChangeAspect="1"/>
          </p:cNvSpPr>
          <p:nvPr/>
        </p:nvSpPr>
        <p:spPr>
          <a:xfrm>
            <a:off x="683285" y="4756952"/>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4790"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31</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34" name="円/楕円 233">
            <a:extLst>
              <a:ext uri="{FF2B5EF4-FFF2-40B4-BE49-F238E27FC236}">
                <a16:creationId xmlns:a16="http://schemas.microsoft.com/office/drawing/2014/main" id="{769AED07-3887-E391-1696-27D623FC1B75}"/>
              </a:ext>
            </a:extLst>
          </p:cNvPr>
          <p:cNvSpPr>
            <a:spLocks noChangeAspect="1"/>
          </p:cNvSpPr>
          <p:nvPr/>
        </p:nvSpPr>
        <p:spPr>
          <a:xfrm>
            <a:off x="683285" y="5052084"/>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32</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35" name="円/楕円 234">
            <a:extLst>
              <a:ext uri="{FF2B5EF4-FFF2-40B4-BE49-F238E27FC236}">
                <a16:creationId xmlns:a16="http://schemas.microsoft.com/office/drawing/2014/main" id="{9AC8A675-0433-56DE-96B5-88B4BBB6BA16}"/>
              </a:ext>
            </a:extLst>
          </p:cNvPr>
          <p:cNvSpPr>
            <a:spLocks noChangeAspect="1"/>
          </p:cNvSpPr>
          <p:nvPr/>
        </p:nvSpPr>
        <p:spPr>
          <a:xfrm>
            <a:off x="683285" y="5347216"/>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33</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36" name="円/楕円 235">
            <a:extLst>
              <a:ext uri="{FF2B5EF4-FFF2-40B4-BE49-F238E27FC236}">
                <a16:creationId xmlns:a16="http://schemas.microsoft.com/office/drawing/2014/main" id="{F0565A74-41F9-F0A5-11F7-46FC4A9BE37A}"/>
              </a:ext>
            </a:extLst>
          </p:cNvPr>
          <p:cNvSpPr>
            <a:spLocks noChangeAspect="1"/>
          </p:cNvSpPr>
          <p:nvPr/>
        </p:nvSpPr>
        <p:spPr>
          <a:xfrm>
            <a:off x="683285" y="5642346"/>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34</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37" name="円/楕円 236">
            <a:extLst>
              <a:ext uri="{FF2B5EF4-FFF2-40B4-BE49-F238E27FC236}">
                <a16:creationId xmlns:a16="http://schemas.microsoft.com/office/drawing/2014/main" id="{B92392BD-0327-8953-18D6-1E632E169BBB}"/>
              </a:ext>
            </a:extLst>
          </p:cNvPr>
          <p:cNvSpPr>
            <a:spLocks noChangeAspect="1"/>
          </p:cNvSpPr>
          <p:nvPr/>
        </p:nvSpPr>
        <p:spPr>
          <a:xfrm>
            <a:off x="683285" y="5937574"/>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35</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38" name="円/楕円 237">
            <a:extLst>
              <a:ext uri="{FF2B5EF4-FFF2-40B4-BE49-F238E27FC236}">
                <a16:creationId xmlns:a16="http://schemas.microsoft.com/office/drawing/2014/main" id="{8606D4FB-F5DF-D5B5-CA13-45E164F83D64}"/>
              </a:ext>
            </a:extLst>
          </p:cNvPr>
          <p:cNvSpPr>
            <a:spLocks noChangeAspect="1"/>
          </p:cNvSpPr>
          <p:nvPr/>
        </p:nvSpPr>
        <p:spPr>
          <a:xfrm>
            <a:off x="683285" y="6229627"/>
            <a:ext cx="215965" cy="215965"/>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36</a:t>
            </a:r>
            <a:endParaRPr kumimoji="1" lang="ja-JP" altLang="en-US" sz="1200" b="1" spc="-150" dirty="0">
              <a:latin typeface="UD Digi Kyokasho NK-R" panose="02020400000000000000" pitchFamily="18" charset="-128"/>
              <a:ea typeface="UD Digi Kyokasho NK-R" panose="02020400000000000000" pitchFamily="18" charset="-128"/>
            </a:endParaRPr>
          </a:p>
        </p:txBody>
      </p:sp>
      <p:sp>
        <p:nvSpPr>
          <p:cNvPr id="239" name="円/楕円 238">
            <a:extLst>
              <a:ext uri="{FF2B5EF4-FFF2-40B4-BE49-F238E27FC236}">
                <a16:creationId xmlns:a16="http://schemas.microsoft.com/office/drawing/2014/main" id="{5D0A7DEE-6E07-1F25-CDC8-94A1E2073330}"/>
              </a:ext>
            </a:extLst>
          </p:cNvPr>
          <p:cNvSpPr>
            <a:spLocks noChangeAspect="1"/>
          </p:cNvSpPr>
          <p:nvPr/>
        </p:nvSpPr>
        <p:spPr>
          <a:xfrm>
            <a:off x="5635938" y="941427"/>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2</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240" name="円/楕円 239">
            <a:extLst>
              <a:ext uri="{FF2B5EF4-FFF2-40B4-BE49-F238E27FC236}">
                <a16:creationId xmlns:a16="http://schemas.microsoft.com/office/drawing/2014/main" id="{E1713960-E80D-BAB8-A1C5-A5F0A53F898D}"/>
              </a:ext>
            </a:extLst>
          </p:cNvPr>
          <p:cNvSpPr>
            <a:spLocks noChangeAspect="1"/>
          </p:cNvSpPr>
          <p:nvPr/>
        </p:nvSpPr>
        <p:spPr>
          <a:xfrm>
            <a:off x="7330328" y="994254"/>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63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3</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241" name="円/楕円 240">
            <a:extLst>
              <a:ext uri="{FF2B5EF4-FFF2-40B4-BE49-F238E27FC236}">
                <a16:creationId xmlns:a16="http://schemas.microsoft.com/office/drawing/2014/main" id="{3AB39704-6953-4C1D-B241-E0E9A7D1F890}"/>
              </a:ext>
            </a:extLst>
          </p:cNvPr>
          <p:cNvSpPr>
            <a:spLocks noChangeAspect="1"/>
          </p:cNvSpPr>
          <p:nvPr/>
        </p:nvSpPr>
        <p:spPr>
          <a:xfrm>
            <a:off x="6541879" y="1294082"/>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5</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242" name="円/楕円 241">
            <a:extLst>
              <a:ext uri="{FF2B5EF4-FFF2-40B4-BE49-F238E27FC236}">
                <a16:creationId xmlns:a16="http://schemas.microsoft.com/office/drawing/2014/main" id="{F270B84B-ABF6-6B52-8346-54135E9C3274}"/>
              </a:ext>
            </a:extLst>
          </p:cNvPr>
          <p:cNvSpPr>
            <a:spLocks noChangeAspect="1"/>
          </p:cNvSpPr>
          <p:nvPr/>
        </p:nvSpPr>
        <p:spPr>
          <a:xfrm>
            <a:off x="6649637" y="1537213"/>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6</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243" name="円/楕円 242">
            <a:extLst>
              <a:ext uri="{FF2B5EF4-FFF2-40B4-BE49-F238E27FC236}">
                <a16:creationId xmlns:a16="http://schemas.microsoft.com/office/drawing/2014/main" id="{280D9E7E-38D5-9C7D-BDCF-1E19B5124318}"/>
              </a:ext>
            </a:extLst>
          </p:cNvPr>
          <p:cNvSpPr>
            <a:spLocks noChangeAspect="1"/>
          </p:cNvSpPr>
          <p:nvPr/>
        </p:nvSpPr>
        <p:spPr>
          <a:xfrm>
            <a:off x="7041540" y="1539343"/>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7</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244" name="円/楕円 243">
            <a:extLst>
              <a:ext uri="{FF2B5EF4-FFF2-40B4-BE49-F238E27FC236}">
                <a16:creationId xmlns:a16="http://schemas.microsoft.com/office/drawing/2014/main" id="{1ABE93DE-C473-EB85-673D-011F87BB72A5}"/>
              </a:ext>
            </a:extLst>
          </p:cNvPr>
          <p:cNvSpPr>
            <a:spLocks noChangeAspect="1"/>
          </p:cNvSpPr>
          <p:nvPr/>
        </p:nvSpPr>
        <p:spPr>
          <a:xfrm>
            <a:off x="6747565" y="711811"/>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tIns="46793" rIns="89986" bIns="17997" rtlCol="0" anchor="ctr"/>
          <a:lstStyle/>
          <a:p>
            <a:pPr algn="ctr"/>
            <a:r>
              <a:rPr kumimoji="1" lang="en-US" altLang="ja-JP" sz="1300" b="1" dirty="0">
                <a:latin typeface="UD Digi Kyokasho NK-R" panose="02020400000000000000" pitchFamily="18" charset="-128"/>
                <a:ea typeface="UD Digi Kyokasho NK-R" panose="02020400000000000000" pitchFamily="18" charset="-128"/>
              </a:rPr>
              <a:t>9</a:t>
            </a:r>
            <a:endParaRPr kumimoji="1" lang="ja-JP" altLang="en-US" sz="1300" b="1">
              <a:latin typeface="UD Digi Kyokasho NK-R" panose="02020400000000000000" pitchFamily="18" charset="-128"/>
              <a:ea typeface="UD Digi Kyokasho NK-R" panose="02020400000000000000" pitchFamily="18" charset="-128"/>
            </a:endParaRPr>
          </a:p>
        </p:txBody>
      </p:sp>
      <p:sp>
        <p:nvSpPr>
          <p:cNvPr id="252" name="円/楕円 251">
            <a:extLst>
              <a:ext uri="{FF2B5EF4-FFF2-40B4-BE49-F238E27FC236}">
                <a16:creationId xmlns:a16="http://schemas.microsoft.com/office/drawing/2014/main" id="{D69BA736-2A55-07EA-83B1-7841955E8EBA}"/>
              </a:ext>
            </a:extLst>
          </p:cNvPr>
          <p:cNvSpPr>
            <a:spLocks noChangeAspect="1"/>
          </p:cNvSpPr>
          <p:nvPr/>
        </p:nvSpPr>
        <p:spPr>
          <a:xfrm>
            <a:off x="8111820" y="784695"/>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15</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253" name="円/楕円 252">
            <a:extLst>
              <a:ext uri="{FF2B5EF4-FFF2-40B4-BE49-F238E27FC236}">
                <a16:creationId xmlns:a16="http://schemas.microsoft.com/office/drawing/2014/main" id="{CEF5CD74-2192-937B-39B1-811127523427}"/>
              </a:ext>
            </a:extLst>
          </p:cNvPr>
          <p:cNvSpPr>
            <a:spLocks noChangeAspect="1"/>
          </p:cNvSpPr>
          <p:nvPr/>
        </p:nvSpPr>
        <p:spPr>
          <a:xfrm>
            <a:off x="6346551" y="1604868"/>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68389"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17</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254" name="円/楕円 253">
            <a:extLst>
              <a:ext uri="{FF2B5EF4-FFF2-40B4-BE49-F238E27FC236}">
                <a16:creationId xmlns:a16="http://schemas.microsoft.com/office/drawing/2014/main" id="{15BBE78C-42FB-F196-083F-6E6054A09E0E}"/>
              </a:ext>
            </a:extLst>
          </p:cNvPr>
          <p:cNvSpPr>
            <a:spLocks noChangeAspect="1"/>
          </p:cNvSpPr>
          <p:nvPr/>
        </p:nvSpPr>
        <p:spPr>
          <a:xfrm>
            <a:off x="7739213" y="468668"/>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79187"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18</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260" name="円/楕円 259">
            <a:extLst>
              <a:ext uri="{FF2B5EF4-FFF2-40B4-BE49-F238E27FC236}">
                <a16:creationId xmlns:a16="http://schemas.microsoft.com/office/drawing/2014/main" id="{48C2421E-1402-D245-FC1E-27DCEBAB96F6}"/>
              </a:ext>
            </a:extLst>
          </p:cNvPr>
          <p:cNvSpPr>
            <a:spLocks noChangeAspect="1"/>
          </p:cNvSpPr>
          <p:nvPr/>
        </p:nvSpPr>
        <p:spPr>
          <a:xfrm>
            <a:off x="6534474" y="893734"/>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22</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71" name="円/楕円 270">
            <a:extLst>
              <a:ext uri="{FF2B5EF4-FFF2-40B4-BE49-F238E27FC236}">
                <a16:creationId xmlns:a16="http://schemas.microsoft.com/office/drawing/2014/main" id="{E73CA394-47FA-9A4D-4C46-1223185B3FDB}"/>
              </a:ext>
            </a:extLst>
          </p:cNvPr>
          <p:cNvSpPr>
            <a:spLocks noChangeAspect="1"/>
          </p:cNvSpPr>
          <p:nvPr/>
        </p:nvSpPr>
        <p:spPr>
          <a:xfrm>
            <a:off x="6317036" y="631625"/>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25</a:t>
            </a:r>
            <a:endParaRPr kumimoji="1" lang="ja-JP" altLang="en-US" sz="1250" b="1" spc="-150">
              <a:latin typeface="UD Digi Kyokasho NK-R" panose="02020400000000000000" pitchFamily="18" charset="-128"/>
              <a:ea typeface="UD Digi Kyokasho NK-R" panose="02020400000000000000" pitchFamily="18" charset="-128"/>
            </a:endParaRPr>
          </a:p>
        </p:txBody>
      </p:sp>
      <p:sp>
        <p:nvSpPr>
          <p:cNvPr id="245" name="円/楕円 244">
            <a:extLst>
              <a:ext uri="{FF2B5EF4-FFF2-40B4-BE49-F238E27FC236}">
                <a16:creationId xmlns:a16="http://schemas.microsoft.com/office/drawing/2014/main" id="{37EA8C2C-40C2-823C-0702-2D9603B54AA4}"/>
              </a:ext>
            </a:extLst>
          </p:cNvPr>
          <p:cNvSpPr>
            <a:spLocks noChangeAspect="1"/>
          </p:cNvSpPr>
          <p:nvPr/>
        </p:nvSpPr>
        <p:spPr>
          <a:xfrm>
            <a:off x="6396354" y="2312008"/>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10</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256" name="円/楕円 255">
            <a:extLst>
              <a:ext uri="{FF2B5EF4-FFF2-40B4-BE49-F238E27FC236}">
                <a16:creationId xmlns:a16="http://schemas.microsoft.com/office/drawing/2014/main" id="{5E346444-B5BD-8C62-2FE3-CE72B8E75A74}"/>
              </a:ext>
            </a:extLst>
          </p:cNvPr>
          <p:cNvSpPr>
            <a:spLocks noChangeAspect="1"/>
          </p:cNvSpPr>
          <p:nvPr/>
        </p:nvSpPr>
        <p:spPr>
          <a:xfrm>
            <a:off x="8184021" y="2416391"/>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20</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72" name="円/楕円 271">
            <a:extLst>
              <a:ext uri="{FF2B5EF4-FFF2-40B4-BE49-F238E27FC236}">
                <a16:creationId xmlns:a16="http://schemas.microsoft.com/office/drawing/2014/main" id="{06471A37-D865-6A6C-AB45-11CD0DC4D9A8}"/>
              </a:ext>
            </a:extLst>
          </p:cNvPr>
          <p:cNvSpPr>
            <a:spLocks noChangeAspect="1"/>
          </p:cNvSpPr>
          <p:nvPr/>
        </p:nvSpPr>
        <p:spPr>
          <a:xfrm>
            <a:off x="6385479" y="2570056"/>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26</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48" name="円/楕円 247">
            <a:extLst>
              <a:ext uri="{FF2B5EF4-FFF2-40B4-BE49-F238E27FC236}">
                <a16:creationId xmlns:a16="http://schemas.microsoft.com/office/drawing/2014/main" id="{A733BD06-8E9F-3C54-6F4E-00D6EFD1D624}"/>
              </a:ext>
            </a:extLst>
          </p:cNvPr>
          <p:cNvSpPr>
            <a:spLocks noChangeAspect="1"/>
          </p:cNvSpPr>
          <p:nvPr/>
        </p:nvSpPr>
        <p:spPr>
          <a:xfrm>
            <a:off x="6207040" y="2929488"/>
            <a:ext cx="208767" cy="208767"/>
          </a:xfrm>
          <a:prstGeom prst="ellipse">
            <a:avLst/>
          </a:prstGeom>
          <a:solidFill>
            <a:srgbClr val="F5A2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2395" tIns="46793" rIns="64790"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11</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255" name="円/楕円 254">
            <a:extLst>
              <a:ext uri="{FF2B5EF4-FFF2-40B4-BE49-F238E27FC236}">
                <a16:creationId xmlns:a16="http://schemas.microsoft.com/office/drawing/2014/main" id="{FFF947EE-C2F9-D227-06A8-86E55B38BBAD}"/>
              </a:ext>
            </a:extLst>
          </p:cNvPr>
          <p:cNvSpPr>
            <a:spLocks noChangeAspect="1"/>
          </p:cNvSpPr>
          <p:nvPr/>
        </p:nvSpPr>
        <p:spPr>
          <a:xfrm>
            <a:off x="4842851" y="4200760"/>
            <a:ext cx="208767" cy="208767"/>
          </a:xfrm>
          <a:prstGeom prst="ellipse">
            <a:avLst/>
          </a:prstGeom>
          <a:solidFill>
            <a:srgbClr val="1EA0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798" tIns="46793" rIns="71988" bIns="17997" rtlCol="0" anchor="ctr"/>
          <a:lstStyle/>
          <a:p>
            <a:pPr algn="ctr"/>
            <a:r>
              <a:rPr kumimoji="1" lang="en-US" altLang="ja-JP" sz="1300" b="1" spc="-300" dirty="0">
                <a:latin typeface="UD Digi Kyokasho NK-R" panose="02020400000000000000" pitchFamily="18" charset="-128"/>
                <a:ea typeface="UD Digi Kyokasho NK-R" panose="02020400000000000000" pitchFamily="18" charset="-128"/>
              </a:rPr>
              <a:t>19</a:t>
            </a:r>
            <a:endParaRPr kumimoji="1" lang="ja-JP" altLang="en-US" sz="1300" b="1" spc="-300">
              <a:latin typeface="UD Digi Kyokasho NK-R" panose="02020400000000000000" pitchFamily="18" charset="-128"/>
              <a:ea typeface="UD Digi Kyokasho NK-R" panose="02020400000000000000" pitchFamily="18" charset="-128"/>
            </a:endParaRPr>
          </a:p>
        </p:txBody>
      </p:sp>
      <p:sp>
        <p:nvSpPr>
          <p:cNvPr id="273" name="円/楕円 272">
            <a:extLst>
              <a:ext uri="{FF2B5EF4-FFF2-40B4-BE49-F238E27FC236}">
                <a16:creationId xmlns:a16="http://schemas.microsoft.com/office/drawing/2014/main" id="{C832BA76-1556-E368-EC61-946B9E744EEE}"/>
              </a:ext>
            </a:extLst>
          </p:cNvPr>
          <p:cNvSpPr>
            <a:spLocks noChangeAspect="1"/>
          </p:cNvSpPr>
          <p:nvPr/>
        </p:nvSpPr>
        <p:spPr>
          <a:xfrm>
            <a:off x="6036346" y="1148817"/>
            <a:ext cx="208767" cy="208767"/>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27</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76" name="円/楕円 275">
            <a:extLst>
              <a:ext uri="{FF2B5EF4-FFF2-40B4-BE49-F238E27FC236}">
                <a16:creationId xmlns:a16="http://schemas.microsoft.com/office/drawing/2014/main" id="{FF579456-D71F-24E5-5CBA-CA2ECF3DB08E}"/>
              </a:ext>
            </a:extLst>
          </p:cNvPr>
          <p:cNvSpPr>
            <a:spLocks noChangeAspect="1"/>
          </p:cNvSpPr>
          <p:nvPr/>
        </p:nvSpPr>
        <p:spPr>
          <a:xfrm>
            <a:off x="7633882" y="994254"/>
            <a:ext cx="208767" cy="208767"/>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28</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277" name="円/楕円 276">
            <a:extLst>
              <a:ext uri="{FF2B5EF4-FFF2-40B4-BE49-F238E27FC236}">
                <a16:creationId xmlns:a16="http://schemas.microsoft.com/office/drawing/2014/main" id="{91F5DFFD-6B28-ADA7-2E6F-25D2DFEF3766}"/>
              </a:ext>
            </a:extLst>
          </p:cNvPr>
          <p:cNvSpPr>
            <a:spLocks noChangeAspect="1"/>
          </p:cNvSpPr>
          <p:nvPr/>
        </p:nvSpPr>
        <p:spPr>
          <a:xfrm>
            <a:off x="6695112" y="498067"/>
            <a:ext cx="208767" cy="208767"/>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30</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320" name="円/楕円 319">
            <a:extLst>
              <a:ext uri="{FF2B5EF4-FFF2-40B4-BE49-F238E27FC236}">
                <a16:creationId xmlns:a16="http://schemas.microsoft.com/office/drawing/2014/main" id="{EC930104-690F-6BB9-3120-246D765BB5A8}"/>
              </a:ext>
            </a:extLst>
          </p:cNvPr>
          <p:cNvSpPr>
            <a:spLocks noChangeAspect="1"/>
          </p:cNvSpPr>
          <p:nvPr/>
        </p:nvSpPr>
        <p:spPr>
          <a:xfrm>
            <a:off x="6489862" y="352809"/>
            <a:ext cx="208767" cy="208767"/>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4790"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31</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321" name="円/楕円 320">
            <a:extLst>
              <a:ext uri="{FF2B5EF4-FFF2-40B4-BE49-F238E27FC236}">
                <a16:creationId xmlns:a16="http://schemas.microsoft.com/office/drawing/2014/main" id="{10252940-1C76-55BD-F099-DC86627243A9}"/>
              </a:ext>
            </a:extLst>
          </p:cNvPr>
          <p:cNvSpPr>
            <a:spLocks noChangeAspect="1"/>
          </p:cNvSpPr>
          <p:nvPr/>
        </p:nvSpPr>
        <p:spPr>
          <a:xfrm>
            <a:off x="6863318" y="3134849"/>
            <a:ext cx="208767" cy="208767"/>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32</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322" name="円/楕円 321">
            <a:extLst>
              <a:ext uri="{FF2B5EF4-FFF2-40B4-BE49-F238E27FC236}">
                <a16:creationId xmlns:a16="http://schemas.microsoft.com/office/drawing/2014/main" id="{CD5FC3D0-A02E-E27C-6FB8-4E1F5B1FB388}"/>
              </a:ext>
            </a:extLst>
          </p:cNvPr>
          <p:cNvSpPr>
            <a:spLocks noChangeAspect="1"/>
          </p:cNvSpPr>
          <p:nvPr/>
        </p:nvSpPr>
        <p:spPr>
          <a:xfrm>
            <a:off x="8601533" y="2540294"/>
            <a:ext cx="208767" cy="208767"/>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34</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354" name="円/楕円 353">
            <a:extLst>
              <a:ext uri="{FF2B5EF4-FFF2-40B4-BE49-F238E27FC236}">
                <a16:creationId xmlns:a16="http://schemas.microsoft.com/office/drawing/2014/main" id="{1CF5F46C-760F-6F68-6088-6698333FA3E1}"/>
              </a:ext>
            </a:extLst>
          </p:cNvPr>
          <p:cNvSpPr>
            <a:spLocks noChangeAspect="1"/>
          </p:cNvSpPr>
          <p:nvPr/>
        </p:nvSpPr>
        <p:spPr>
          <a:xfrm>
            <a:off x="5855666" y="3368097"/>
            <a:ext cx="208767" cy="208767"/>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35</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355" name="円/楕円 354">
            <a:extLst>
              <a:ext uri="{FF2B5EF4-FFF2-40B4-BE49-F238E27FC236}">
                <a16:creationId xmlns:a16="http://schemas.microsoft.com/office/drawing/2014/main" id="{2FEE95F1-EAB4-BBDA-5A11-A68AC4E31FEF}"/>
              </a:ext>
            </a:extLst>
          </p:cNvPr>
          <p:cNvSpPr>
            <a:spLocks noChangeAspect="1"/>
          </p:cNvSpPr>
          <p:nvPr/>
        </p:nvSpPr>
        <p:spPr>
          <a:xfrm>
            <a:off x="7405157" y="4504340"/>
            <a:ext cx="208767" cy="208767"/>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31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36</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358" name="円/楕円 357">
            <a:extLst>
              <a:ext uri="{FF2B5EF4-FFF2-40B4-BE49-F238E27FC236}">
                <a16:creationId xmlns:a16="http://schemas.microsoft.com/office/drawing/2014/main" id="{0E56D22B-1829-6F59-81CE-6579344BB1A3}"/>
              </a:ext>
            </a:extLst>
          </p:cNvPr>
          <p:cNvSpPr>
            <a:spLocks noChangeAspect="1"/>
          </p:cNvSpPr>
          <p:nvPr/>
        </p:nvSpPr>
        <p:spPr>
          <a:xfrm>
            <a:off x="6493582" y="1917818"/>
            <a:ext cx="208767" cy="208767"/>
          </a:xfrm>
          <a:prstGeom prst="ellipse">
            <a:avLst/>
          </a:prstGeom>
          <a:solidFill>
            <a:srgbClr val="25488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46793" tIns="46793" rIns="64790" bIns="17997" rtlCol="0" anchor="ctr"/>
          <a:lstStyle/>
          <a:p>
            <a:pPr algn="ctr"/>
            <a:r>
              <a:rPr lang="en-US" altLang="ja-JP" sz="1200" b="1" spc="-150" dirty="0">
                <a:latin typeface="UD Digi Kyokasho NK-R" panose="02020400000000000000" pitchFamily="18" charset="-128"/>
                <a:ea typeface="UD Digi Kyokasho NK-R" panose="02020400000000000000" pitchFamily="18" charset="-128"/>
              </a:rPr>
              <a:t>29</a:t>
            </a:r>
            <a:endParaRPr kumimoji="1" lang="ja-JP" altLang="en-US" sz="1200" b="1" spc="-150">
              <a:latin typeface="UD Digi Kyokasho NK-R" panose="02020400000000000000" pitchFamily="18" charset="-128"/>
              <a:ea typeface="UD Digi Kyokasho NK-R" panose="02020400000000000000" pitchFamily="18" charset="-128"/>
            </a:endParaRPr>
          </a:p>
        </p:txBody>
      </p:sp>
      <p:sp>
        <p:nvSpPr>
          <p:cNvPr id="8" name="テキスト ボックス 7">
            <a:extLst>
              <a:ext uri="{FF2B5EF4-FFF2-40B4-BE49-F238E27FC236}">
                <a16:creationId xmlns:a16="http://schemas.microsoft.com/office/drawing/2014/main" id="{876C73DB-1365-9C9E-9EC3-61DE83F2E83A}"/>
              </a:ext>
            </a:extLst>
          </p:cNvPr>
          <p:cNvSpPr txBox="1"/>
          <p:nvPr/>
        </p:nvSpPr>
        <p:spPr>
          <a:xfrm>
            <a:off x="3465527" y="3440357"/>
            <a:ext cx="369914" cy="18463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イベント</a:t>
            </a:r>
          </a:p>
        </p:txBody>
      </p:sp>
      <p:pic>
        <p:nvPicPr>
          <p:cNvPr id="9" name="図 8">
            <a:extLst>
              <a:ext uri="{FF2B5EF4-FFF2-40B4-BE49-F238E27FC236}">
                <a16:creationId xmlns:a16="http://schemas.microsoft.com/office/drawing/2014/main" id="{1CD5D8E2-BE01-2811-6ECF-DE3327DD83A4}"/>
              </a:ext>
            </a:extLst>
          </p:cNvPr>
          <p:cNvPicPr>
            <a:picLocks noChangeAspect="1"/>
          </p:cNvPicPr>
          <p:nvPr/>
        </p:nvPicPr>
        <p:blipFill>
          <a:blip r:embed="rId23"/>
          <a:stretch>
            <a:fillRect/>
          </a:stretch>
        </p:blipFill>
        <p:spPr>
          <a:xfrm>
            <a:off x="3556252" y="3577333"/>
            <a:ext cx="188565" cy="188565"/>
          </a:xfrm>
          <a:prstGeom prst="rect">
            <a:avLst/>
          </a:prstGeom>
        </p:spPr>
      </p:pic>
      <p:pic>
        <p:nvPicPr>
          <p:cNvPr id="12" name="図 11">
            <a:extLst>
              <a:ext uri="{FF2B5EF4-FFF2-40B4-BE49-F238E27FC236}">
                <a16:creationId xmlns:a16="http://schemas.microsoft.com/office/drawing/2014/main" id="{722F9541-E94A-66C5-A1D3-ADEC900F58B4}"/>
              </a:ext>
            </a:extLst>
          </p:cNvPr>
          <p:cNvPicPr>
            <a:picLocks noChangeAspect="1"/>
          </p:cNvPicPr>
          <p:nvPr/>
        </p:nvPicPr>
        <p:blipFill>
          <a:blip r:embed="rId4"/>
          <a:stretch>
            <a:fillRect/>
          </a:stretch>
        </p:blipFill>
        <p:spPr>
          <a:xfrm>
            <a:off x="3885462" y="3574825"/>
            <a:ext cx="188565" cy="188565"/>
          </a:xfrm>
          <a:prstGeom prst="rect">
            <a:avLst/>
          </a:prstGeom>
        </p:spPr>
      </p:pic>
      <p:sp>
        <p:nvSpPr>
          <p:cNvPr id="13" name="テキスト ボックス 12">
            <a:extLst>
              <a:ext uri="{FF2B5EF4-FFF2-40B4-BE49-F238E27FC236}">
                <a16:creationId xmlns:a16="http://schemas.microsoft.com/office/drawing/2014/main" id="{2544B0C6-9D59-D256-FC8F-ADECCF34D413}"/>
              </a:ext>
            </a:extLst>
          </p:cNvPr>
          <p:cNvSpPr txBox="1"/>
          <p:nvPr/>
        </p:nvSpPr>
        <p:spPr>
          <a:xfrm>
            <a:off x="4032989" y="3441562"/>
            <a:ext cx="477085" cy="184636"/>
          </a:xfrm>
          <a:prstGeom prst="rect">
            <a:avLst/>
          </a:prstGeom>
          <a:noFill/>
        </p:spPr>
        <p:txBody>
          <a:bodyPr wrap="square" rtlCol="0">
            <a:spAutoFit/>
          </a:bodyPr>
          <a:lstStyle/>
          <a:p>
            <a:r>
              <a:rPr kumimoji="1" lang="en-US" altLang="ja-JP" sz="600" spc="-80" dirty="0">
                <a:latin typeface="UD デジタル 教科書体 NK-R" panose="02020400000000000000" pitchFamily="18" charset="-128"/>
                <a:ea typeface="UD デジタル 教科書体 NK-R" panose="02020400000000000000" pitchFamily="18" charset="-128"/>
              </a:rPr>
              <a:t>QR</a:t>
            </a:r>
            <a:r>
              <a:rPr kumimoji="1" lang="ja-JP" altLang="en-US" sz="600" spc="-80" dirty="0">
                <a:latin typeface="UD デジタル 教科書体 NK-R" panose="02020400000000000000" pitchFamily="18" charset="-128"/>
                <a:ea typeface="UD デジタル 教科書体 NK-R" panose="02020400000000000000" pitchFamily="18" charset="-128"/>
              </a:rPr>
              <a:t>コード</a:t>
            </a:r>
          </a:p>
        </p:txBody>
      </p:sp>
      <p:pic>
        <p:nvPicPr>
          <p:cNvPr id="14" name="図 13">
            <a:extLst>
              <a:ext uri="{FF2B5EF4-FFF2-40B4-BE49-F238E27FC236}">
                <a16:creationId xmlns:a16="http://schemas.microsoft.com/office/drawing/2014/main" id="{5DE2C9E3-D18A-2193-EE1A-0E7660B73930}"/>
              </a:ext>
            </a:extLst>
          </p:cNvPr>
          <p:cNvPicPr>
            <a:picLocks noChangeAspect="1"/>
          </p:cNvPicPr>
          <p:nvPr/>
        </p:nvPicPr>
        <p:blipFill>
          <a:blip r:embed="rId24"/>
          <a:stretch>
            <a:fillRect/>
          </a:stretch>
        </p:blipFill>
        <p:spPr>
          <a:xfrm>
            <a:off x="4133046" y="3574825"/>
            <a:ext cx="188565" cy="188565"/>
          </a:xfrm>
          <a:prstGeom prst="rect">
            <a:avLst/>
          </a:prstGeom>
        </p:spPr>
      </p:pic>
      <p:sp>
        <p:nvSpPr>
          <p:cNvPr id="15" name="テキスト ボックス 14">
            <a:extLst>
              <a:ext uri="{FF2B5EF4-FFF2-40B4-BE49-F238E27FC236}">
                <a16:creationId xmlns:a16="http://schemas.microsoft.com/office/drawing/2014/main" id="{8CB61B38-1808-B8AE-9C9A-86B41D53A4F0}"/>
              </a:ext>
            </a:extLst>
          </p:cNvPr>
          <p:cNvSpPr txBox="1"/>
          <p:nvPr/>
        </p:nvSpPr>
        <p:spPr>
          <a:xfrm>
            <a:off x="3432114" y="4347180"/>
            <a:ext cx="553627" cy="184636"/>
          </a:xfrm>
          <a:prstGeom prst="rect">
            <a:avLst/>
          </a:prstGeom>
          <a:noFill/>
        </p:spPr>
        <p:txBody>
          <a:bodyPr wrap="square" rtlCol="0">
            <a:spAutoFit/>
          </a:bodyPr>
          <a:lstStyle/>
          <a:p>
            <a:r>
              <a:rPr kumimoji="1" lang="ja-JP" altLang="en-US" sz="600" spc="-80" dirty="0">
                <a:latin typeface="UD デジタル 教科書体 NK-R" panose="02020400000000000000" pitchFamily="18" charset="-128"/>
                <a:ea typeface="UD デジタル 教科書体 NK-R" panose="02020400000000000000" pitchFamily="18" charset="-128"/>
              </a:rPr>
              <a:t>祭り文化</a:t>
            </a:r>
          </a:p>
        </p:txBody>
      </p:sp>
      <p:pic>
        <p:nvPicPr>
          <p:cNvPr id="16" name="図 15">
            <a:extLst>
              <a:ext uri="{FF2B5EF4-FFF2-40B4-BE49-F238E27FC236}">
                <a16:creationId xmlns:a16="http://schemas.microsoft.com/office/drawing/2014/main" id="{3206BFDF-EA4C-BB66-DDB4-2A78350EB206}"/>
              </a:ext>
            </a:extLst>
          </p:cNvPr>
          <p:cNvPicPr>
            <a:picLocks noChangeAspect="1"/>
          </p:cNvPicPr>
          <p:nvPr/>
        </p:nvPicPr>
        <p:blipFill>
          <a:blip r:embed="rId15"/>
          <a:stretch>
            <a:fillRect/>
          </a:stretch>
        </p:blipFill>
        <p:spPr>
          <a:xfrm>
            <a:off x="3557343" y="4473734"/>
            <a:ext cx="188565" cy="188565"/>
          </a:xfrm>
          <a:prstGeom prst="rect">
            <a:avLst/>
          </a:prstGeom>
        </p:spPr>
      </p:pic>
      <p:sp>
        <p:nvSpPr>
          <p:cNvPr id="17" name="テキスト ボックス 16">
            <a:extLst>
              <a:ext uri="{FF2B5EF4-FFF2-40B4-BE49-F238E27FC236}">
                <a16:creationId xmlns:a16="http://schemas.microsoft.com/office/drawing/2014/main" id="{12880259-49E3-DA66-C714-F1E7B94E7C98}"/>
              </a:ext>
            </a:extLst>
          </p:cNvPr>
          <p:cNvSpPr txBox="1"/>
          <p:nvPr/>
        </p:nvSpPr>
        <p:spPr>
          <a:xfrm>
            <a:off x="3777848" y="4347180"/>
            <a:ext cx="413280"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賑わい</a:t>
            </a:r>
          </a:p>
        </p:txBody>
      </p:sp>
      <p:pic>
        <p:nvPicPr>
          <p:cNvPr id="18" name="図 17">
            <a:extLst>
              <a:ext uri="{FF2B5EF4-FFF2-40B4-BE49-F238E27FC236}">
                <a16:creationId xmlns:a16="http://schemas.microsoft.com/office/drawing/2014/main" id="{3AEE7F02-444E-337E-FDF7-4111AFABAAA4}"/>
              </a:ext>
            </a:extLst>
          </p:cNvPr>
          <p:cNvPicPr>
            <a:picLocks noChangeAspect="1"/>
          </p:cNvPicPr>
          <p:nvPr/>
        </p:nvPicPr>
        <p:blipFill>
          <a:blip r:embed="rId21"/>
          <a:stretch>
            <a:fillRect/>
          </a:stretch>
        </p:blipFill>
        <p:spPr>
          <a:xfrm>
            <a:off x="3883314" y="4473734"/>
            <a:ext cx="188565" cy="188565"/>
          </a:xfrm>
          <a:prstGeom prst="rect">
            <a:avLst/>
          </a:prstGeom>
        </p:spPr>
      </p:pic>
      <p:sp>
        <p:nvSpPr>
          <p:cNvPr id="19" name="テキスト ボックス 18">
            <a:extLst>
              <a:ext uri="{FF2B5EF4-FFF2-40B4-BE49-F238E27FC236}">
                <a16:creationId xmlns:a16="http://schemas.microsoft.com/office/drawing/2014/main" id="{DA54302D-B74B-1E81-AC52-9CCD5B31E6EF}"/>
              </a:ext>
            </a:extLst>
          </p:cNvPr>
          <p:cNvSpPr txBox="1"/>
          <p:nvPr/>
        </p:nvSpPr>
        <p:spPr>
          <a:xfrm>
            <a:off x="4040639" y="4347180"/>
            <a:ext cx="369914" cy="18463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イベント</a:t>
            </a:r>
          </a:p>
        </p:txBody>
      </p:sp>
      <p:pic>
        <p:nvPicPr>
          <p:cNvPr id="20" name="図 19">
            <a:extLst>
              <a:ext uri="{FF2B5EF4-FFF2-40B4-BE49-F238E27FC236}">
                <a16:creationId xmlns:a16="http://schemas.microsoft.com/office/drawing/2014/main" id="{D3F5A3E5-1871-8C38-3CCF-AEDA917F7591}"/>
              </a:ext>
            </a:extLst>
          </p:cNvPr>
          <p:cNvPicPr>
            <a:picLocks noChangeAspect="1"/>
          </p:cNvPicPr>
          <p:nvPr/>
        </p:nvPicPr>
        <p:blipFill>
          <a:blip r:embed="rId23"/>
          <a:stretch>
            <a:fillRect/>
          </a:stretch>
        </p:blipFill>
        <p:spPr>
          <a:xfrm>
            <a:off x="4131364" y="4473734"/>
            <a:ext cx="188565" cy="188565"/>
          </a:xfrm>
          <a:prstGeom prst="rect">
            <a:avLst/>
          </a:prstGeom>
        </p:spPr>
      </p:pic>
      <p:pic>
        <p:nvPicPr>
          <p:cNvPr id="21" name="図 20">
            <a:extLst>
              <a:ext uri="{FF2B5EF4-FFF2-40B4-BE49-F238E27FC236}">
                <a16:creationId xmlns:a16="http://schemas.microsoft.com/office/drawing/2014/main" id="{6A91A31E-6EA3-0D1E-7088-D842E47C0DB4}"/>
              </a:ext>
            </a:extLst>
          </p:cNvPr>
          <p:cNvPicPr>
            <a:picLocks noChangeAspect="1"/>
          </p:cNvPicPr>
          <p:nvPr/>
        </p:nvPicPr>
        <p:blipFill>
          <a:blip r:embed="rId20"/>
          <a:stretch>
            <a:fillRect/>
          </a:stretch>
        </p:blipFill>
        <p:spPr>
          <a:xfrm>
            <a:off x="3883312" y="4774774"/>
            <a:ext cx="188565" cy="188565"/>
          </a:xfrm>
          <a:prstGeom prst="rect">
            <a:avLst/>
          </a:prstGeom>
        </p:spPr>
      </p:pic>
      <p:sp>
        <p:nvSpPr>
          <p:cNvPr id="22" name="テキスト ボックス 21">
            <a:extLst>
              <a:ext uri="{FF2B5EF4-FFF2-40B4-BE49-F238E27FC236}">
                <a16:creationId xmlns:a16="http://schemas.microsoft.com/office/drawing/2014/main" id="{19366DF2-2471-EB72-8A8F-619E0FD2F086}"/>
              </a:ext>
            </a:extLst>
          </p:cNvPr>
          <p:cNvSpPr txBox="1"/>
          <p:nvPr/>
        </p:nvSpPr>
        <p:spPr>
          <a:xfrm>
            <a:off x="3476660" y="4643568"/>
            <a:ext cx="446950"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endParaRPr kumimoji="1" lang="ja-JP" altLang="en-US" sz="600" dirty="0">
              <a:latin typeface="UD デジタル 教科書体 NK-R" panose="02020400000000000000" pitchFamily="18" charset="-128"/>
              <a:ea typeface="UD デジタル 教科書体 NK-R" panose="02020400000000000000" pitchFamily="18" charset="-128"/>
            </a:endParaRPr>
          </a:p>
        </p:txBody>
      </p:sp>
      <p:pic>
        <p:nvPicPr>
          <p:cNvPr id="23" name="図 22">
            <a:extLst>
              <a:ext uri="{FF2B5EF4-FFF2-40B4-BE49-F238E27FC236}">
                <a16:creationId xmlns:a16="http://schemas.microsoft.com/office/drawing/2014/main" id="{9F008EC1-06B8-8B2D-2859-19764AE1BCA8}"/>
              </a:ext>
            </a:extLst>
          </p:cNvPr>
          <p:cNvPicPr>
            <a:picLocks noChangeAspect="1"/>
          </p:cNvPicPr>
          <p:nvPr/>
        </p:nvPicPr>
        <p:blipFill>
          <a:blip r:embed="rId10"/>
          <a:stretch>
            <a:fillRect/>
          </a:stretch>
        </p:blipFill>
        <p:spPr>
          <a:xfrm>
            <a:off x="3557581" y="4774774"/>
            <a:ext cx="188565" cy="188565"/>
          </a:xfrm>
          <a:prstGeom prst="rect">
            <a:avLst/>
          </a:prstGeom>
        </p:spPr>
      </p:pic>
      <p:sp>
        <p:nvSpPr>
          <p:cNvPr id="24" name="テキスト ボックス 23">
            <a:extLst>
              <a:ext uri="{FF2B5EF4-FFF2-40B4-BE49-F238E27FC236}">
                <a16:creationId xmlns:a16="http://schemas.microsoft.com/office/drawing/2014/main" id="{A1FFB2D1-CA29-6E97-E049-FCD514B67B1F}"/>
              </a:ext>
            </a:extLst>
          </p:cNvPr>
          <p:cNvSpPr txBox="1"/>
          <p:nvPr/>
        </p:nvSpPr>
        <p:spPr>
          <a:xfrm>
            <a:off x="3742389" y="4643568"/>
            <a:ext cx="437934" cy="184666"/>
          </a:xfrm>
          <a:prstGeom prst="rect">
            <a:avLst/>
          </a:prstGeom>
          <a:noFill/>
        </p:spPr>
        <p:txBody>
          <a:bodyPr wrap="squar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地元</a:t>
            </a:r>
            <a:r>
              <a:rPr kumimoji="1" lang="ja-JP" altLang="en-US" sz="600" spc="-120" dirty="0" smtClean="0">
                <a:latin typeface="UD デジタル 教科書体 NK-R" panose="02020400000000000000" pitchFamily="18" charset="-128"/>
                <a:ea typeface="UD デジタル 教科書体 NK-R" panose="02020400000000000000" pitchFamily="18" charset="-128"/>
              </a:rPr>
              <a:t>学校</a:t>
            </a:r>
            <a:endParaRPr kumimoji="1" lang="ja-JP" altLang="en-US" sz="600" spc="-120" dirty="0">
              <a:latin typeface="UD デジタル 教科書体 NK-R" panose="02020400000000000000" pitchFamily="18" charset="-128"/>
              <a:ea typeface="UD デジタル 教科書体 NK-R" panose="02020400000000000000" pitchFamily="18" charset="-128"/>
            </a:endParaRPr>
          </a:p>
        </p:txBody>
      </p:sp>
      <p:sp>
        <p:nvSpPr>
          <p:cNvPr id="25" name="テキスト ボックス 24">
            <a:extLst>
              <a:ext uri="{FF2B5EF4-FFF2-40B4-BE49-F238E27FC236}">
                <a16:creationId xmlns:a16="http://schemas.microsoft.com/office/drawing/2014/main" id="{9BE41E52-AF6D-EA3B-9C43-4F185948C98E}"/>
              </a:ext>
            </a:extLst>
          </p:cNvPr>
          <p:cNvSpPr txBox="1"/>
          <p:nvPr/>
        </p:nvSpPr>
        <p:spPr>
          <a:xfrm>
            <a:off x="4032989" y="4643568"/>
            <a:ext cx="477085" cy="184636"/>
          </a:xfrm>
          <a:prstGeom prst="rect">
            <a:avLst/>
          </a:prstGeom>
          <a:noFill/>
        </p:spPr>
        <p:txBody>
          <a:bodyPr wrap="square" rtlCol="0">
            <a:spAutoFit/>
          </a:bodyPr>
          <a:lstStyle/>
          <a:p>
            <a:r>
              <a:rPr kumimoji="1" lang="en-US" altLang="ja-JP" sz="600" spc="-80" dirty="0">
                <a:latin typeface="UD デジタル 教科書体 NK-R" panose="02020400000000000000" pitchFamily="18" charset="-128"/>
                <a:ea typeface="UD デジタル 教科書体 NK-R" panose="02020400000000000000" pitchFamily="18" charset="-128"/>
              </a:rPr>
              <a:t>QR</a:t>
            </a:r>
            <a:r>
              <a:rPr kumimoji="1" lang="ja-JP" altLang="en-US" sz="600" spc="-80">
                <a:latin typeface="UD デジタル 教科書体 NK-R" panose="02020400000000000000" pitchFamily="18" charset="-128"/>
                <a:ea typeface="UD デジタル 教科書体 NK-R" panose="02020400000000000000" pitchFamily="18" charset="-128"/>
              </a:rPr>
              <a:t>コード</a:t>
            </a:r>
            <a:endParaRPr kumimoji="1" lang="ja-JP" altLang="en-US" sz="600" spc="-80" dirty="0">
              <a:latin typeface="UD デジタル 教科書体 NK-R" panose="02020400000000000000" pitchFamily="18" charset="-128"/>
              <a:ea typeface="UD デジタル 教科書体 NK-R" panose="02020400000000000000" pitchFamily="18" charset="-128"/>
            </a:endParaRPr>
          </a:p>
        </p:txBody>
      </p:sp>
      <p:pic>
        <p:nvPicPr>
          <p:cNvPr id="26" name="図 25">
            <a:extLst>
              <a:ext uri="{FF2B5EF4-FFF2-40B4-BE49-F238E27FC236}">
                <a16:creationId xmlns:a16="http://schemas.microsoft.com/office/drawing/2014/main" id="{EEBEF674-9A67-2FCA-07D9-526E8EE204A4}"/>
              </a:ext>
            </a:extLst>
          </p:cNvPr>
          <p:cNvPicPr>
            <a:picLocks noChangeAspect="1"/>
          </p:cNvPicPr>
          <p:nvPr/>
        </p:nvPicPr>
        <p:blipFill>
          <a:blip r:embed="rId24"/>
          <a:stretch>
            <a:fillRect/>
          </a:stretch>
        </p:blipFill>
        <p:spPr>
          <a:xfrm>
            <a:off x="4133046" y="4768157"/>
            <a:ext cx="188565" cy="188565"/>
          </a:xfrm>
          <a:prstGeom prst="rect">
            <a:avLst/>
          </a:prstGeom>
        </p:spPr>
      </p:pic>
      <p:pic>
        <p:nvPicPr>
          <p:cNvPr id="287" name="図 286">
            <a:extLst>
              <a:ext uri="{FF2B5EF4-FFF2-40B4-BE49-F238E27FC236}">
                <a16:creationId xmlns:a16="http://schemas.microsoft.com/office/drawing/2014/main" id="{1B70FF62-847D-30FC-DC0E-DCF066075825}"/>
              </a:ext>
            </a:extLst>
          </p:cNvPr>
          <p:cNvPicPr>
            <a:picLocks noChangeAspect="1"/>
          </p:cNvPicPr>
          <p:nvPr/>
        </p:nvPicPr>
        <p:blipFill>
          <a:blip r:embed="rId22"/>
          <a:stretch>
            <a:fillRect/>
          </a:stretch>
        </p:blipFill>
        <p:spPr>
          <a:xfrm>
            <a:off x="3883181" y="3576426"/>
            <a:ext cx="190846" cy="190846"/>
          </a:xfrm>
          <a:prstGeom prst="rect">
            <a:avLst/>
          </a:prstGeom>
        </p:spPr>
      </p:pic>
      <p:sp>
        <p:nvSpPr>
          <p:cNvPr id="293" name="テキスト ボックス 292">
            <a:extLst>
              <a:ext uri="{FF2B5EF4-FFF2-40B4-BE49-F238E27FC236}">
                <a16:creationId xmlns:a16="http://schemas.microsoft.com/office/drawing/2014/main" id="{347F5A87-27AA-A000-3316-87924214856F}"/>
              </a:ext>
            </a:extLst>
          </p:cNvPr>
          <p:cNvSpPr txBox="1"/>
          <p:nvPr/>
        </p:nvSpPr>
        <p:spPr>
          <a:xfrm>
            <a:off x="3751888" y="3435957"/>
            <a:ext cx="446950" cy="184666"/>
          </a:xfrm>
          <a:prstGeom prst="rect">
            <a:avLst/>
          </a:prstGeom>
          <a:noFill/>
        </p:spPr>
        <p:txBody>
          <a:bodyPr wrap="square" rtlCol="0">
            <a:spAutoFit/>
          </a:bodyPr>
          <a:lstStyle/>
          <a:p>
            <a:r>
              <a:rPr kumimoji="1" lang="ja-JP" altLang="en-US" sz="600" spc="-120" dirty="0" smtClean="0">
                <a:latin typeface="UD デジタル 教科書体 NK-R" panose="02020400000000000000" pitchFamily="18" charset="-128"/>
                <a:ea typeface="UD デジタル 教科書体 NK-R" panose="02020400000000000000" pitchFamily="18" charset="-128"/>
              </a:rPr>
              <a:t>地元団体</a:t>
            </a:r>
            <a:endParaRPr kumimoji="1" lang="ja-JP" altLang="en-US" sz="600" spc="-120" dirty="0">
              <a:latin typeface="UD デジタル 教科書体 NK-R" panose="02020400000000000000" pitchFamily="18" charset="-128"/>
              <a:ea typeface="UD デジタル 教科書体 NK-R" panose="02020400000000000000" pitchFamily="18" charset="-128"/>
            </a:endParaRPr>
          </a:p>
        </p:txBody>
      </p:sp>
      <p:sp>
        <p:nvSpPr>
          <p:cNvPr id="296" name="テキスト ボックス 295">
            <a:extLst>
              <a:ext uri="{FF2B5EF4-FFF2-40B4-BE49-F238E27FC236}">
                <a16:creationId xmlns:a16="http://schemas.microsoft.com/office/drawing/2014/main" id="{2F07C9CB-459A-A14B-8440-28E8684CF4F9}"/>
              </a:ext>
            </a:extLst>
          </p:cNvPr>
          <p:cNvSpPr txBox="1"/>
          <p:nvPr/>
        </p:nvSpPr>
        <p:spPr>
          <a:xfrm>
            <a:off x="3414613" y="3749326"/>
            <a:ext cx="470563" cy="184636"/>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商店街</a:t>
            </a:r>
          </a:p>
        </p:txBody>
      </p:sp>
      <p:pic>
        <p:nvPicPr>
          <p:cNvPr id="299" name="図 298">
            <a:extLst>
              <a:ext uri="{FF2B5EF4-FFF2-40B4-BE49-F238E27FC236}">
                <a16:creationId xmlns:a16="http://schemas.microsoft.com/office/drawing/2014/main" id="{6932489B-1DB2-8D42-82B6-35852DFFD82B}"/>
              </a:ext>
            </a:extLst>
          </p:cNvPr>
          <p:cNvPicPr>
            <a:picLocks noChangeAspect="1"/>
          </p:cNvPicPr>
          <p:nvPr/>
        </p:nvPicPr>
        <p:blipFill>
          <a:blip r:embed="rId4"/>
          <a:stretch>
            <a:fillRect/>
          </a:stretch>
        </p:blipFill>
        <p:spPr>
          <a:xfrm>
            <a:off x="3558168" y="3879751"/>
            <a:ext cx="188565" cy="188565"/>
          </a:xfrm>
          <a:prstGeom prst="rect">
            <a:avLst/>
          </a:prstGeom>
        </p:spPr>
      </p:pic>
      <p:sp>
        <p:nvSpPr>
          <p:cNvPr id="302" name="テキスト ボックス 301">
            <a:extLst>
              <a:ext uri="{FF2B5EF4-FFF2-40B4-BE49-F238E27FC236}">
                <a16:creationId xmlns:a16="http://schemas.microsoft.com/office/drawing/2014/main" id="{EBA39497-D374-1149-9C6E-10F4F4047976}"/>
              </a:ext>
            </a:extLst>
          </p:cNvPr>
          <p:cNvSpPr txBox="1"/>
          <p:nvPr/>
        </p:nvSpPr>
        <p:spPr>
          <a:xfrm>
            <a:off x="3748297" y="3753133"/>
            <a:ext cx="446950" cy="184666"/>
          </a:xfrm>
          <a:prstGeom prst="rect">
            <a:avLst/>
          </a:prstGeom>
          <a:noFill/>
        </p:spPr>
        <p:txBody>
          <a:bodyPr wrap="square" rtlCol="0">
            <a:spAutoFit/>
          </a:bodyPr>
          <a:lstStyle/>
          <a:p>
            <a:pPr algn="ctr"/>
            <a:r>
              <a:rPr kumimoji="1" lang="ja-JP" altLang="en-US" sz="600" spc="-120" dirty="0" smtClean="0">
                <a:latin typeface="UD デジタル 教科書体 NK-R" panose="02020400000000000000" pitchFamily="18" charset="-128"/>
                <a:ea typeface="UD デジタル 教科書体 NK-R" panose="02020400000000000000" pitchFamily="18" charset="-128"/>
              </a:rPr>
              <a:t>個人組織</a:t>
            </a:r>
            <a:endParaRPr kumimoji="1" lang="ja-JP" altLang="en-US" sz="600" spc="-120" dirty="0">
              <a:latin typeface="UD デジタル 教科書体 NK-R" panose="02020400000000000000" pitchFamily="18" charset="-128"/>
              <a:ea typeface="UD デジタル 教科書体 NK-R" panose="02020400000000000000" pitchFamily="18" charset="-128"/>
            </a:endParaRPr>
          </a:p>
        </p:txBody>
      </p:sp>
      <p:pic>
        <p:nvPicPr>
          <p:cNvPr id="305" name="図 304">
            <a:extLst>
              <a:ext uri="{FF2B5EF4-FFF2-40B4-BE49-F238E27FC236}">
                <a16:creationId xmlns:a16="http://schemas.microsoft.com/office/drawing/2014/main" id="{00AE5BD3-3BE3-1A42-923C-7D6F26A6ACC8}"/>
              </a:ext>
            </a:extLst>
          </p:cNvPr>
          <p:cNvPicPr>
            <a:picLocks noChangeAspect="1"/>
          </p:cNvPicPr>
          <p:nvPr/>
        </p:nvPicPr>
        <p:blipFill>
          <a:blip r:embed="rId22"/>
          <a:stretch>
            <a:fillRect/>
          </a:stretch>
        </p:blipFill>
        <p:spPr>
          <a:xfrm>
            <a:off x="3882755" y="3879024"/>
            <a:ext cx="188565" cy="188565"/>
          </a:xfrm>
          <a:prstGeom prst="rect">
            <a:avLst/>
          </a:prstGeom>
        </p:spPr>
      </p:pic>
      <p:sp>
        <p:nvSpPr>
          <p:cNvPr id="339" name="テキスト ボックス 338">
            <a:extLst>
              <a:ext uri="{FF2B5EF4-FFF2-40B4-BE49-F238E27FC236}">
                <a16:creationId xmlns:a16="http://schemas.microsoft.com/office/drawing/2014/main" id="{DA54302D-B74B-1E81-AC52-9CCD5B31E6EF}"/>
              </a:ext>
            </a:extLst>
          </p:cNvPr>
          <p:cNvSpPr txBox="1"/>
          <p:nvPr/>
        </p:nvSpPr>
        <p:spPr>
          <a:xfrm>
            <a:off x="4038850" y="3750698"/>
            <a:ext cx="369914" cy="184636"/>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イベント</a:t>
            </a:r>
          </a:p>
        </p:txBody>
      </p:sp>
      <p:pic>
        <p:nvPicPr>
          <p:cNvPr id="342" name="図 341">
            <a:extLst>
              <a:ext uri="{FF2B5EF4-FFF2-40B4-BE49-F238E27FC236}">
                <a16:creationId xmlns:a16="http://schemas.microsoft.com/office/drawing/2014/main" id="{D3F5A3E5-1871-8C38-3CCF-AEDA917F7591}"/>
              </a:ext>
            </a:extLst>
          </p:cNvPr>
          <p:cNvPicPr>
            <a:picLocks noChangeAspect="1"/>
          </p:cNvPicPr>
          <p:nvPr/>
        </p:nvPicPr>
        <p:blipFill>
          <a:blip r:embed="rId23"/>
          <a:stretch>
            <a:fillRect/>
          </a:stretch>
        </p:blipFill>
        <p:spPr>
          <a:xfrm>
            <a:off x="4129575" y="3877252"/>
            <a:ext cx="188565" cy="188565"/>
          </a:xfrm>
          <a:prstGeom prst="rect">
            <a:avLst/>
          </a:prstGeom>
        </p:spPr>
      </p:pic>
      <p:pic>
        <p:nvPicPr>
          <p:cNvPr id="345" name="図 344">
            <a:extLst>
              <a:ext uri="{FF2B5EF4-FFF2-40B4-BE49-F238E27FC236}">
                <a16:creationId xmlns:a16="http://schemas.microsoft.com/office/drawing/2014/main" id="{EFF3860D-33D6-4C9B-69A4-F2A326817ADB}"/>
              </a:ext>
            </a:extLst>
          </p:cNvPr>
          <p:cNvPicPr>
            <a:picLocks noChangeAspect="1"/>
          </p:cNvPicPr>
          <p:nvPr/>
        </p:nvPicPr>
        <p:blipFill>
          <a:blip r:embed="rId20"/>
          <a:stretch>
            <a:fillRect/>
          </a:stretch>
        </p:blipFill>
        <p:spPr>
          <a:xfrm>
            <a:off x="3882756" y="4174010"/>
            <a:ext cx="188565" cy="188565"/>
          </a:xfrm>
          <a:prstGeom prst="rect">
            <a:avLst/>
          </a:prstGeom>
        </p:spPr>
      </p:pic>
      <p:sp>
        <p:nvSpPr>
          <p:cNvPr id="348" name="テキスト ボックス 347">
            <a:extLst>
              <a:ext uri="{FF2B5EF4-FFF2-40B4-BE49-F238E27FC236}">
                <a16:creationId xmlns:a16="http://schemas.microsoft.com/office/drawing/2014/main" id="{347F5A87-27AA-A000-3316-87924214856F}"/>
              </a:ext>
            </a:extLst>
          </p:cNvPr>
          <p:cNvSpPr txBox="1"/>
          <p:nvPr/>
        </p:nvSpPr>
        <p:spPr>
          <a:xfrm>
            <a:off x="3759029" y="4040469"/>
            <a:ext cx="446950" cy="184636"/>
          </a:xfrm>
          <a:prstGeom prst="rect">
            <a:avLst/>
          </a:prstGeom>
          <a:noFill/>
        </p:spPr>
        <p:txBody>
          <a:bodyPr wrap="squar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地元学校</a:t>
            </a:r>
          </a:p>
        </p:txBody>
      </p:sp>
      <p:sp>
        <p:nvSpPr>
          <p:cNvPr id="351" name="テキスト ボックス 350">
            <a:extLst>
              <a:ext uri="{FF2B5EF4-FFF2-40B4-BE49-F238E27FC236}">
                <a16:creationId xmlns:a16="http://schemas.microsoft.com/office/drawing/2014/main" id="{14A204AF-E0EF-DBF7-EAED-CD3774B35549}"/>
              </a:ext>
            </a:extLst>
          </p:cNvPr>
          <p:cNvSpPr txBox="1"/>
          <p:nvPr/>
        </p:nvSpPr>
        <p:spPr>
          <a:xfrm>
            <a:off x="4060539" y="4042614"/>
            <a:ext cx="434311" cy="184637"/>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冊子</a:t>
            </a:r>
          </a:p>
        </p:txBody>
      </p:sp>
      <p:sp>
        <p:nvSpPr>
          <p:cNvPr id="357" name="テキスト ボックス 356">
            <a:extLst>
              <a:ext uri="{FF2B5EF4-FFF2-40B4-BE49-F238E27FC236}">
                <a16:creationId xmlns:a16="http://schemas.microsoft.com/office/drawing/2014/main" id="{54310A3E-BE9D-BD46-8407-95D7B29D3D40}"/>
              </a:ext>
            </a:extLst>
          </p:cNvPr>
          <p:cNvSpPr txBox="1"/>
          <p:nvPr/>
        </p:nvSpPr>
        <p:spPr>
          <a:xfrm>
            <a:off x="3483977" y="4044908"/>
            <a:ext cx="373965"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p>
        </p:txBody>
      </p:sp>
      <p:pic>
        <p:nvPicPr>
          <p:cNvPr id="359" name="図 358">
            <a:extLst>
              <a:ext uri="{FF2B5EF4-FFF2-40B4-BE49-F238E27FC236}">
                <a16:creationId xmlns:a16="http://schemas.microsoft.com/office/drawing/2014/main" id="{5A3D2789-80B0-0F4C-8E9D-B9969EFE6096}"/>
              </a:ext>
            </a:extLst>
          </p:cNvPr>
          <p:cNvPicPr>
            <a:picLocks noChangeAspect="1"/>
          </p:cNvPicPr>
          <p:nvPr/>
        </p:nvPicPr>
        <p:blipFill>
          <a:blip r:embed="rId10"/>
          <a:stretch>
            <a:fillRect/>
          </a:stretch>
        </p:blipFill>
        <p:spPr>
          <a:xfrm>
            <a:off x="3557876" y="4174213"/>
            <a:ext cx="188565" cy="188565"/>
          </a:xfrm>
          <a:prstGeom prst="rect">
            <a:avLst/>
          </a:prstGeom>
        </p:spPr>
      </p:pic>
      <p:pic>
        <p:nvPicPr>
          <p:cNvPr id="360" name="図 359">
            <a:extLst>
              <a:ext uri="{FF2B5EF4-FFF2-40B4-BE49-F238E27FC236}">
                <a16:creationId xmlns:a16="http://schemas.microsoft.com/office/drawing/2014/main" id="{EFF3860D-33D6-4C9B-69A4-F2A326817ADB}"/>
              </a:ext>
            </a:extLst>
          </p:cNvPr>
          <p:cNvPicPr>
            <a:picLocks noChangeAspect="1"/>
          </p:cNvPicPr>
          <p:nvPr/>
        </p:nvPicPr>
        <p:blipFill>
          <a:blip r:embed="rId20"/>
          <a:stretch>
            <a:fillRect/>
          </a:stretch>
        </p:blipFill>
        <p:spPr>
          <a:xfrm>
            <a:off x="3884029" y="5364874"/>
            <a:ext cx="188565" cy="188565"/>
          </a:xfrm>
          <a:prstGeom prst="rect">
            <a:avLst/>
          </a:prstGeom>
        </p:spPr>
      </p:pic>
      <p:sp>
        <p:nvSpPr>
          <p:cNvPr id="361" name="テキスト ボックス 360">
            <a:extLst>
              <a:ext uri="{FF2B5EF4-FFF2-40B4-BE49-F238E27FC236}">
                <a16:creationId xmlns:a16="http://schemas.microsoft.com/office/drawing/2014/main" id="{347F5A87-27AA-A000-3316-87924214856F}"/>
              </a:ext>
            </a:extLst>
          </p:cNvPr>
          <p:cNvSpPr txBox="1"/>
          <p:nvPr/>
        </p:nvSpPr>
        <p:spPr>
          <a:xfrm>
            <a:off x="3758042" y="5228680"/>
            <a:ext cx="446950" cy="184636"/>
          </a:xfrm>
          <a:prstGeom prst="rect">
            <a:avLst/>
          </a:prstGeom>
          <a:noFill/>
        </p:spPr>
        <p:txBody>
          <a:bodyPr wrap="squar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地元学校</a:t>
            </a:r>
          </a:p>
        </p:txBody>
      </p:sp>
      <p:sp>
        <p:nvSpPr>
          <p:cNvPr id="362" name="テキスト ボックス 361">
            <a:extLst>
              <a:ext uri="{FF2B5EF4-FFF2-40B4-BE49-F238E27FC236}">
                <a16:creationId xmlns:a16="http://schemas.microsoft.com/office/drawing/2014/main" id="{14A204AF-E0EF-DBF7-EAED-CD3774B35549}"/>
              </a:ext>
            </a:extLst>
          </p:cNvPr>
          <p:cNvSpPr txBox="1"/>
          <p:nvPr/>
        </p:nvSpPr>
        <p:spPr>
          <a:xfrm>
            <a:off x="4059552" y="5230825"/>
            <a:ext cx="434311" cy="184637"/>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動画</a:t>
            </a:r>
          </a:p>
        </p:txBody>
      </p:sp>
      <p:pic>
        <p:nvPicPr>
          <p:cNvPr id="363" name="図 362">
            <a:extLst>
              <a:ext uri="{FF2B5EF4-FFF2-40B4-BE49-F238E27FC236}">
                <a16:creationId xmlns:a16="http://schemas.microsoft.com/office/drawing/2014/main" id="{2AD9BF87-59BE-10F6-A6EC-D0391F8F5A4C}"/>
              </a:ext>
            </a:extLst>
          </p:cNvPr>
          <p:cNvPicPr>
            <a:picLocks noChangeAspect="1"/>
          </p:cNvPicPr>
          <p:nvPr/>
        </p:nvPicPr>
        <p:blipFill>
          <a:blip r:embed="rId16"/>
          <a:stretch>
            <a:fillRect/>
          </a:stretch>
        </p:blipFill>
        <p:spPr>
          <a:xfrm>
            <a:off x="4128469" y="5364844"/>
            <a:ext cx="188565" cy="188565"/>
          </a:xfrm>
          <a:prstGeom prst="rect">
            <a:avLst/>
          </a:prstGeom>
        </p:spPr>
      </p:pic>
      <p:sp>
        <p:nvSpPr>
          <p:cNvPr id="364" name="テキスト ボックス 363">
            <a:extLst>
              <a:ext uri="{FF2B5EF4-FFF2-40B4-BE49-F238E27FC236}">
                <a16:creationId xmlns:a16="http://schemas.microsoft.com/office/drawing/2014/main" id="{3EE0C46A-96A9-FA30-6330-D41BF1D38B05}"/>
              </a:ext>
            </a:extLst>
          </p:cNvPr>
          <p:cNvSpPr txBox="1"/>
          <p:nvPr/>
        </p:nvSpPr>
        <p:spPr>
          <a:xfrm>
            <a:off x="3461526" y="5238882"/>
            <a:ext cx="369914" cy="184637"/>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イベント</a:t>
            </a:r>
          </a:p>
        </p:txBody>
      </p:sp>
      <p:pic>
        <p:nvPicPr>
          <p:cNvPr id="365" name="図 364">
            <a:extLst>
              <a:ext uri="{FF2B5EF4-FFF2-40B4-BE49-F238E27FC236}">
                <a16:creationId xmlns:a16="http://schemas.microsoft.com/office/drawing/2014/main" id="{03945230-4E12-8708-F033-9512B7C06014}"/>
              </a:ext>
            </a:extLst>
          </p:cNvPr>
          <p:cNvPicPr>
            <a:picLocks noChangeAspect="1"/>
          </p:cNvPicPr>
          <p:nvPr/>
        </p:nvPicPr>
        <p:blipFill>
          <a:blip r:embed="rId23"/>
          <a:stretch>
            <a:fillRect/>
          </a:stretch>
        </p:blipFill>
        <p:spPr>
          <a:xfrm>
            <a:off x="3558564" y="5364844"/>
            <a:ext cx="188565" cy="188565"/>
          </a:xfrm>
          <a:prstGeom prst="rect">
            <a:avLst/>
          </a:prstGeom>
        </p:spPr>
      </p:pic>
      <p:sp>
        <p:nvSpPr>
          <p:cNvPr id="2" name="スライド番号プレースホルダー 1"/>
          <p:cNvSpPr>
            <a:spLocks noGrp="1"/>
          </p:cNvSpPr>
          <p:nvPr>
            <p:ph type="sldNum" sz="quarter" idx="7"/>
          </p:nvPr>
        </p:nvSpPr>
        <p:spPr/>
        <p:txBody>
          <a:bodyPr/>
          <a:lstStyle/>
          <a:p>
            <a:fld id="{B6F15528-21DE-4FAA-801E-634DDDAF4B2B}" type="slidenum">
              <a:rPr lang="en-US" altLang="ja-JP" smtClean="0"/>
              <a:t>3</a:t>
            </a:fld>
            <a:endParaRPr lang="ja-JP" altLang="en-US"/>
          </a:p>
        </p:txBody>
      </p:sp>
      <p:grpSp>
        <p:nvGrpSpPr>
          <p:cNvPr id="324" name="Group 4">
            <a:extLst>
              <a:ext uri="{FF2B5EF4-FFF2-40B4-BE49-F238E27FC236}">
                <a16:creationId xmlns:a16="http://schemas.microsoft.com/office/drawing/2014/main" id="{7858D367-7594-0946-8B0E-39A4197EAB41}"/>
              </a:ext>
            </a:extLst>
          </p:cNvPr>
          <p:cNvGrpSpPr>
            <a:grpSpLocks noChangeAspect="1"/>
          </p:cNvGrpSpPr>
          <p:nvPr/>
        </p:nvGrpSpPr>
        <p:grpSpPr bwMode="auto">
          <a:xfrm>
            <a:off x="4128211" y="5659090"/>
            <a:ext cx="187170" cy="188929"/>
            <a:chOff x="-1674" y="-28"/>
            <a:chExt cx="1625" cy="1625"/>
          </a:xfrm>
        </p:grpSpPr>
        <p:sp>
          <p:nvSpPr>
            <p:cNvPr id="327" name="AutoShape 3">
              <a:extLst>
                <a:ext uri="{FF2B5EF4-FFF2-40B4-BE49-F238E27FC236}">
                  <a16:creationId xmlns:a16="http://schemas.microsoft.com/office/drawing/2014/main" id="{29C1D632-DD73-DB40-8B50-D2541C52C52B}"/>
                </a:ext>
              </a:extLst>
            </p:cNvPr>
            <p:cNvSpPr>
              <a:spLocks noChangeAspect="1" noChangeArrowheads="1" noTextEdit="1"/>
            </p:cNvSpPr>
            <p:nvPr/>
          </p:nvSpPr>
          <p:spPr bwMode="auto">
            <a:xfrm>
              <a:off x="-1674" y="-17"/>
              <a:ext cx="1577" cy="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endParaRPr lang="ja-JP" altLang="en-US"/>
            </a:p>
          </p:txBody>
        </p:sp>
        <p:sp>
          <p:nvSpPr>
            <p:cNvPr id="330" name="Freeform 5">
              <a:extLst>
                <a:ext uri="{FF2B5EF4-FFF2-40B4-BE49-F238E27FC236}">
                  <a16:creationId xmlns:a16="http://schemas.microsoft.com/office/drawing/2014/main" id="{B6242016-5E4B-A14C-92F0-D61BE022A879}"/>
                </a:ext>
              </a:extLst>
            </p:cNvPr>
            <p:cNvSpPr>
              <a:spLocks/>
            </p:cNvSpPr>
            <p:nvPr/>
          </p:nvSpPr>
          <p:spPr bwMode="auto">
            <a:xfrm>
              <a:off x="-1674" y="-28"/>
              <a:ext cx="1625" cy="1625"/>
            </a:xfrm>
            <a:custGeom>
              <a:avLst/>
              <a:gdLst>
                <a:gd name="T0" fmla="*/ 396 w 434"/>
                <a:gd name="T1" fmla="*/ 434 h 434"/>
                <a:gd name="T2" fmla="*/ 396 w 434"/>
                <a:gd name="T3" fmla="*/ 434 h 434"/>
                <a:gd name="T4" fmla="*/ 37 w 434"/>
                <a:gd name="T5" fmla="*/ 434 h 434"/>
                <a:gd name="T6" fmla="*/ 0 w 434"/>
                <a:gd name="T7" fmla="*/ 396 h 434"/>
                <a:gd name="T8" fmla="*/ 0 w 434"/>
                <a:gd name="T9" fmla="*/ 37 h 434"/>
                <a:gd name="T10" fmla="*/ 37 w 434"/>
                <a:gd name="T11" fmla="*/ 0 h 434"/>
                <a:gd name="T12" fmla="*/ 396 w 434"/>
                <a:gd name="T13" fmla="*/ 0 h 434"/>
                <a:gd name="T14" fmla="*/ 434 w 434"/>
                <a:gd name="T15" fmla="*/ 37 h 434"/>
                <a:gd name="T16" fmla="*/ 434 w 434"/>
                <a:gd name="T17" fmla="*/ 396 h 434"/>
                <a:gd name="T18" fmla="*/ 396 w 434"/>
                <a:gd name="T19"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434">
                  <a:moveTo>
                    <a:pt x="396" y="434"/>
                  </a:moveTo>
                  <a:lnTo>
                    <a:pt x="396" y="434"/>
                  </a:lnTo>
                  <a:lnTo>
                    <a:pt x="37" y="434"/>
                  </a:lnTo>
                  <a:cubicBezTo>
                    <a:pt x="16" y="434"/>
                    <a:pt x="0" y="417"/>
                    <a:pt x="0" y="396"/>
                  </a:cubicBezTo>
                  <a:lnTo>
                    <a:pt x="0" y="37"/>
                  </a:lnTo>
                  <a:cubicBezTo>
                    <a:pt x="0" y="16"/>
                    <a:pt x="16" y="0"/>
                    <a:pt x="37" y="0"/>
                  </a:cubicBezTo>
                  <a:lnTo>
                    <a:pt x="396" y="0"/>
                  </a:lnTo>
                  <a:cubicBezTo>
                    <a:pt x="417" y="0"/>
                    <a:pt x="434" y="16"/>
                    <a:pt x="434" y="37"/>
                  </a:cubicBezTo>
                  <a:lnTo>
                    <a:pt x="434" y="396"/>
                  </a:lnTo>
                  <a:cubicBezTo>
                    <a:pt x="434" y="417"/>
                    <a:pt x="417" y="434"/>
                    <a:pt x="396" y="434"/>
                  </a:cubicBezTo>
                  <a:close/>
                </a:path>
              </a:pathLst>
            </a:custGeom>
            <a:solidFill>
              <a:srgbClr val="003894"/>
            </a:solidFill>
            <a:ln w="0">
              <a:solidFill>
                <a:srgbClr val="003894"/>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333" name="Freeform 15">
              <a:extLst>
                <a:ext uri="{FF2B5EF4-FFF2-40B4-BE49-F238E27FC236}">
                  <a16:creationId xmlns:a16="http://schemas.microsoft.com/office/drawing/2014/main" id="{5700A605-9585-4F4B-92DE-208DEF8836E4}"/>
                </a:ext>
              </a:extLst>
            </p:cNvPr>
            <p:cNvSpPr>
              <a:spLocks/>
            </p:cNvSpPr>
            <p:nvPr/>
          </p:nvSpPr>
          <p:spPr bwMode="auto">
            <a:xfrm>
              <a:off x="-551" y="99"/>
              <a:ext cx="386" cy="389"/>
            </a:xfrm>
            <a:custGeom>
              <a:avLst/>
              <a:gdLst>
                <a:gd name="T0" fmla="*/ 4 w 103"/>
                <a:gd name="T1" fmla="*/ 0 h 104"/>
                <a:gd name="T2" fmla="*/ 4 w 103"/>
                <a:gd name="T3" fmla="*/ 0 h 104"/>
                <a:gd name="T4" fmla="*/ 0 w 103"/>
                <a:gd name="T5" fmla="*/ 13 h 104"/>
                <a:gd name="T6" fmla="*/ 90 w 103"/>
                <a:gd name="T7" fmla="*/ 104 h 104"/>
                <a:gd name="T8" fmla="*/ 103 w 103"/>
                <a:gd name="T9" fmla="*/ 100 h 104"/>
                <a:gd name="T10" fmla="*/ 4 w 103"/>
                <a:gd name="T11" fmla="*/ 0 h 104"/>
              </a:gdLst>
              <a:ahLst/>
              <a:cxnLst>
                <a:cxn ang="0">
                  <a:pos x="T0" y="T1"/>
                </a:cxn>
                <a:cxn ang="0">
                  <a:pos x="T2" y="T3"/>
                </a:cxn>
                <a:cxn ang="0">
                  <a:pos x="T4" y="T5"/>
                </a:cxn>
                <a:cxn ang="0">
                  <a:pos x="T6" y="T7"/>
                </a:cxn>
                <a:cxn ang="0">
                  <a:pos x="T8" y="T9"/>
                </a:cxn>
                <a:cxn ang="0">
                  <a:pos x="T10" y="T11"/>
                </a:cxn>
              </a:cxnLst>
              <a:rect l="0" t="0" r="r" b="b"/>
              <a:pathLst>
                <a:path w="103" h="104">
                  <a:moveTo>
                    <a:pt x="4" y="0"/>
                  </a:moveTo>
                  <a:lnTo>
                    <a:pt x="4" y="0"/>
                  </a:lnTo>
                  <a:lnTo>
                    <a:pt x="0" y="13"/>
                  </a:lnTo>
                  <a:cubicBezTo>
                    <a:pt x="44" y="25"/>
                    <a:pt x="79" y="60"/>
                    <a:pt x="90" y="104"/>
                  </a:cubicBezTo>
                  <a:lnTo>
                    <a:pt x="103" y="100"/>
                  </a:lnTo>
                  <a:cubicBezTo>
                    <a:pt x="90" y="52"/>
                    <a:pt x="52" y="13"/>
                    <a:pt x="4"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336" name="Freeform 16">
              <a:extLst>
                <a:ext uri="{FF2B5EF4-FFF2-40B4-BE49-F238E27FC236}">
                  <a16:creationId xmlns:a16="http://schemas.microsoft.com/office/drawing/2014/main" id="{B2F3CBC9-1A37-5849-8DF8-21A8AC86BA94}"/>
                </a:ext>
              </a:extLst>
            </p:cNvPr>
            <p:cNvSpPr>
              <a:spLocks/>
            </p:cNvSpPr>
            <p:nvPr/>
          </p:nvSpPr>
          <p:spPr bwMode="auto">
            <a:xfrm>
              <a:off x="-566" y="234"/>
              <a:ext cx="262" cy="266"/>
            </a:xfrm>
            <a:custGeom>
              <a:avLst/>
              <a:gdLst>
                <a:gd name="T0" fmla="*/ 2 w 70"/>
                <a:gd name="T1" fmla="*/ 0 h 71"/>
                <a:gd name="T2" fmla="*/ 2 w 70"/>
                <a:gd name="T3" fmla="*/ 0 h 71"/>
                <a:gd name="T4" fmla="*/ 0 w 70"/>
                <a:gd name="T5" fmla="*/ 13 h 71"/>
                <a:gd name="T6" fmla="*/ 57 w 70"/>
                <a:gd name="T7" fmla="*/ 71 h 71"/>
                <a:gd name="T8" fmla="*/ 70 w 70"/>
                <a:gd name="T9" fmla="*/ 68 h 71"/>
                <a:gd name="T10" fmla="*/ 2 w 70"/>
                <a:gd name="T11" fmla="*/ 0 h 71"/>
              </a:gdLst>
              <a:ahLst/>
              <a:cxnLst>
                <a:cxn ang="0">
                  <a:pos x="T0" y="T1"/>
                </a:cxn>
                <a:cxn ang="0">
                  <a:pos x="T2" y="T3"/>
                </a:cxn>
                <a:cxn ang="0">
                  <a:pos x="T4" y="T5"/>
                </a:cxn>
                <a:cxn ang="0">
                  <a:pos x="T6" y="T7"/>
                </a:cxn>
                <a:cxn ang="0">
                  <a:pos x="T8" y="T9"/>
                </a:cxn>
                <a:cxn ang="0">
                  <a:pos x="T10" y="T11"/>
                </a:cxn>
              </a:cxnLst>
              <a:rect l="0" t="0" r="r" b="b"/>
              <a:pathLst>
                <a:path w="70" h="71">
                  <a:moveTo>
                    <a:pt x="2" y="0"/>
                  </a:moveTo>
                  <a:lnTo>
                    <a:pt x="2" y="0"/>
                  </a:lnTo>
                  <a:lnTo>
                    <a:pt x="0" y="13"/>
                  </a:lnTo>
                  <a:cubicBezTo>
                    <a:pt x="29" y="19"/>
                    <a:pt x="51" y="42"/>
                    <a:pt x="57" y="71"/>
                  </a:cubicBezTo>
                  <a:lnTo>
                    <a:pt x="70" y="68"/>
                  </a:lnTo>
                  <a:cubicBezTo>
                    <a:pt x="63" y="34"/>
                    <a:pt x="37" y="7"/>
                    <a:pt x="2"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366" name="Freeform 17">
              <a:extLst>
                <a:ext uri="{FF2B5EF4-FFF2-40B4-BE49-F238E27FC236}">
                  <a16:creationId xmlns:a16="http://schemas.microsoft.com/office/drawing/2014/main" id="{616BF517-7382-E54D-97D8-03DBE2B14787}"/>
                </a:ext>
              </a:extLst>
            </p:cNvPr>
            <p:cNvSpPr>
              <a:spLocks/>
            </p:cNvSpPr>
            <p:nvPr/>
          </p:nvSpPr>
          <p:spPr bwMode="auto">
            <a:xfrm>
              <a:off x="-566" y="354"/>
              <a:ext cx="146" cy="146"/>
            </a:xfrm>
            <a:custGeom>
              <a:avLst/>
              <a:gdLst>
                <a:gd name="T0" fmla="*/ 2 w 39"/>
                <a:gd name="T1" fmla="*/ 0 h 39"/>
                <a:gd name="T2" fmla="*/ 2 w 39"/>
                <a:gd name="T3" fmla="*/ 0 h 39"/>
                <a:gd name="T4" fmla="*/ 0 w 39"/>
                <a:gd name="T5" fmla="*/ 13 h 39"/>
                <a:gd name="T6" fmla="*/ 26 w 39"/>
                <a:gd name="T7" fmla="*/ 39 h 39"/>
                <a:gd name="T8" fmla="*/ 39 w 39"/>
                <a:gd name="T9" fmla="*/ 36 h 39"/>
                <a:gd name="T10" fmla="*/ 2 w 39"/>
                <a:gd name="T11" fmla="*/ 0 h 39"/>
              </a:gdLst>
              <a:ahLst/>
              <a:cxnLst>
                <a:cxn ang="0">
                  <a:pos x="T0" y="T1"/>
                </a:cxn>
                <a:cxn ang="0">
                  <a:pos x="T2" y="T3"/>
                </a:cxn>
                <a:cxn ang="0">
                  <a:pos x="T4" y="T5"/>
                </a:cxn>
                <a:cxn ang="0">
                  <a:pos x="T6" y="T7"/>
                </a:cxn>
                <a:cxn ang="0">
                  <a:pos x="T8" y="T9"/>
                </a:cxn>
                <a:cxn ang="0">
                  <a:pos x="T10" y="T11"/>
                </a:cxn>
              </a:cxnLst>
              <a:rect l="0" t="0" r="r" b="b"/>
              <a:pathLst>
                <a:path w="39" h="39">
                  <a:moveTo>
                    <a:pt x="2" y="0"/>
                  </a:moveTo>
                  <a:lnTo>
                    <a:pt x="2" y="0"/>
                  </a:lnTo>
                  <a:lnTo>
                    <a:pt x="0" y="13"/>
                  </a:lnTo>
                  <a:cubicBezTo>
                    <a:pt x="13" y="16"/>
                    <a:pt x="23" y="26"/>
                    <a:pt x="26" y="39"/>
                  </a:cubicBezTo>
                  <a:lnTo>
                    <a:pt x="39" y="36"/>
                  </a:lnTo>
                  <a:cubicBezTo>
                    <a:pt x="35" y="18"/>
                    <a:pt x="21" y="4"/>
                    <a:pt x="2"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367" name="Freeform 32">
              <a:extLst>
                <a:ext uri="{FF2B5EF4-FFF2-40B4-BE49-F238E27FC236}">
                  <a16:creationId xmlns:a16="http://schemas.microsoft.com/office/drawing/2014/main" id="{9F8AD197-2BC5-D048-9075-6FD6FE13B4CE}"/>
                </a:ext>
              </a:extLst>
            </p:cNvPr>
            <p:cNvSpPr>
              <a:spLocks noEditPoints="1"/>
            </p:cNvSpPr>
            <p:nvPr/>
          </p:nvSpPr>
          <p:spPr bwMode="auto">
            <a:xfrm>
              <a:off x="-1491" y="137"/>
              <a:ext cx="798" cy="1336"/>
            </a:xfrm>
            <a:custGeom>
              <a:avLst/>
              <a:gdLst>
                <a:gd name="T0" fmla="*/ 190 w 213"/>
                <a:gd name="T1" fmla="*/ 299 h 357"/>
                <a:gd name="T2" fmla="*/ 190 w 213"/>
                <a:gd name="T3" fmla="*/ 299 h 357"/>
                <a:gd name="T4" fmla="*/ 23 w 213"/>
                <a:gd name="T5" fmla="*/ 299 h 357"/>
                <a:gd name="T6" fmla="*/ 23 w 213"/>
                <a:gd name="T7" fmla="*/ 49 h 357"/>
                <a:gd name="T8" fmla="*/ 190 w 213"/>
                <a:gd name="T9" fmla="*/ 49 h 357"/>
                <a:gd name="T10" fmla="*/ 190 w 213"/>
                <a:gd name="T11" fmla="*/ 299 h 357"/>
                <a:gd name="T12" fmla="*/ 107 w 213"/>
                <a:gd name="T13" fmla="*/ 336 h 357"/>
                <a:gd name="T14" fmla="*/ 107 w 213"/>
                <a:gd name="T15" fmla="*/ 336 h 357"/>
                <a:gd name="T16" fmla="*/ 96 w 213"/>
                <a:gd name="T17" fmla="*/ 325 h 357"/>
                <a:gd name="T18" fmla="*/ 107 w 213"/>
                <a:gd name="T19" fmla="*/ 315 h 357"/>
                <a:gd name="T20" fmla="*/ 117 w 213"/>
                <a:gd name="T21" fmla="*/ 325 h 357"/>
                <a:gd name="T22" fmla="*/ 107 w 213"/>
                <a:gd name="T23" fmla="*/ 336 h 357"/>
                <a:gd name="T24" fmla="*/ 80 w 213"/>
                <a:gd name="T25" fmla="*/ 14 h 357"/>
                <a:gd name="T26" fmla="*/ 80 w 213"/>
                <a:gd name="T27" fmla="*/ 14 h 357"/>
                <a:gd name="T28" fmla="*/ 133 w 213"/>
                <a:gd name="T29" fmla="*/ 14 h 357"/>
                <a:gd name="T30" fmla="*/ 139 w 213"/>
                <a:gd name="T31" fmla="*/ 20 h 357"/>
                <a:gd name="T32" fmla="*/ 133 w 213"/>
                <a:gd name="T33" fmla="*/ 26 h 357"/>
                <a:gd name="T34" fmla="*/ 80 w 213"/>
                <a:gd name="T35" fmla="*/ 26 h 357"/>
                <a:gd name="T36" fmla="*/ 74 w 213"/>
                <a:gd name="T37" fmla="*/ 20 h 357"/>
                <a:gd name="T38" fmla="*/ 80 w 213"/>
                <a:gd name="T39" fmla="*/ 14 h 357"/>
                <a:gd name="T40" fmla="*/ 172 w 213"/>
                <a:gd name="T41" fmla="*/ 0 h 357"/>
                <a:gd name="T42" fmla="*/ 172 w 213"/>
                <a:gd name="T43" fmla="*/ 0 h 357"/>
                <a:gd name="T44" fmla="*/ 41 w 213"/>
                <a:gd name="T45" fmla="*/ 0 h 357"/>
                <a:gd name="T46" fmla="*/ 0 w 213"/>
                <a:gd name="T47" fmla="*/ 39 h 357"/>
                <a:gd name="T48" fmla="*/ 0 w 213"/>
                <a:gd name="T49" fmla="*/ 289 h 357"/>
                <a:gd name="T50" fmla="*/ 71 w 213"/>
                <a:gd name="T51" fmla="*/ 357 h 357"/>
                <a:gd name="T52" fmla="*/ 142 w 213"/>
                <a:gd name="T53" fmla="*/ 357 h 357"/>
                <a:gd name="T54" fmla="*/ 213 w 213"/>
                <a:gd name="T55" fmla="*/ 289 h 357"/>
                <a:gd name="T56" fmla="*/ 213 w 213"/>
                <a:gd name="T57" fmla="*/ 39 h 357"/>
                <a:gd name="T58" fmla="*/ 172 w 213"/>
                <a:gd name="T5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357">
                  <a:moveTo>
                    <a:pt x="190" y="299"/>
                  </a:moveTo>
                  <a:lnTo>
                    <a:pt x="190" y="299"/>
                  </a:lnTo>
                  <a:lnTo>
                    <a:pt x="23" y="299"/>
                  </a:lnTo>
                  <a:lnTo>
                    <a:pt x="23" y="49"/>
                  </a:lnTo>
                  <a:lnTo>
                    <a:pt x="190" y="49"/>
                  </a:lnTo>
                  <a:lnTo>
                    <a:pt x="190" y="299"/>
                  </a:lnTo>
                  <a:close/>
                  <a:moveTo>
                    <a:pt x="107" y="336"/>
                  </a:moveTo>
                  <a:lnTo>
                    <a:pt x="107" y="336"/>
                  </a:lnTo>
                  <a:cubicBezTo>
                    <a:pt x="101" y="336"/>
                    <a:pt x="96" y="331"/>
                    <a:pt x="96" y="325"/>
                  </a:cubicBezTo>
                  <a:cubicBezTo>
                    <a:pt x="96" y="320"/>
                    <a:pt x="101" y="315"/>
                    <a:pt x="107" y="315"/>
                  </a:cubicBezTo>
                  <a:cubicBezTo>
                    <a:pt x="112" y="315"/>
                    <a:pt x="117" y="320"/>
                    <a:pt x="117" y="325"/>
                  </a:cubicBezTo>
                  <a:cubicBezTo>
                    <a:pt x="117" y="331"/>
                    <a:pt x="112" y="336"/>
                    <a:pt x="107" y="336"/>
                  </a:cubicBezTo>
                  <a:close/>
                  <a:moveTo>
                    <a:pt x="80" y="14"/>
                  </a:moveTo>
                  <a:lnTo>
                    <a:pt x="80" y="14"/>
                  </a:lnTo>
                  <a:lnTo>
                    <a:pt x="133" y="14"/>
                  </a:lnTo>
                  <a:cubicBezTo>
                    <a:pt x="137" y="14"/>
                    <a:pt x="139" y="17"/>
                    <a:pt x="139" y="20"/>
                  </a:cubicBezTo>
                  <a:cubicBezTo>
                    <a:pt x="139" y="24"/>
                    <a:pt x="137" y="26"/>
                    <a:pt x="133" y="26"/>
                  </a:cubicBezTo>
                  <a:lnTo>
                    <a:pt x="80" y="26"/>
                  </a:lnTo>
                  <a:cubicBezTo>
                    <a:pt x="76" y="26"/>
                    <a:pt x="74" y="24"/>
                    <a:pt x="74" y="20"/>
                  </a:cubicBezTo>
                  <a:cubicBezTo>
                    <a:pt x="74" y="17"/>
                    <a:pt x="76" y="14"/>
                    <a:pt x="80" y="14"/>
                  </a:cubicBezTo>
                  <a:close/>
                  <a:moveTo>
                    <a:pt x="172" y="0"/>
                  </a:moveTo>
                  <a:lnTo>
                    <a:pt x="172" y="0"/>
                  </a:lnTo>
                  <a:lnTo>
                    <a:pt x="41" y="0"/>
                  </a:lnTo>
                  <a:cubicBezTo>
                    <a:pt x="18" y="0"/>
                    <a:pt x="0" y="18"/>
                    <a:pt x="0" y="39"/>
                  </a:cubicBezTo>
                  <a:lnTo>
                    <a:pt x="0" y="289"/>
                  </a:lnTo>
                  <a:cubicBezTo>
                    <a:pt x="0" y="326"/>
                    <a:pt x="32" y="357"/>
                    <a:pt x="71" y="357"/>
                  </a:cubicBezTo>
                  <a:lnTo>
                    <a:pt x="142" y="357"/>
                  </a:lnTo>
                  <a:cubicBezTo>
                    <a:pt x="181" y="357"/>
                    <a:pt x="213" y="326"/>
                    <a:pt x="213" y="289"/>
                  </a:cubicBezTo>
                  <a:lnTo>
                    <a:pt x="213" y="39"/>
                  </a:lnTo>
                  <a:cubicBezTo>
                    <a:pt x="213" y="18"/>
                    <a:pt x="195" y="0"/>
                    <a:pt x="172" y="0"/>
                  </a:cubicBezTo>
                  <a:close/>
                </a:path>
              </a:pathLst>
            </a:custGeom>
            <a:solidFill>
              <a:srgbClr val="FFFFFF"/>
            </a:solidFill>
            <a:ln w="0">
              <a:solidFill>
                <a:srgbClr val="003894"/>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grpSp>
      <p:grpSp>
        <p:nvGrpSpPr>
          <p:cNvPr id="368" name="Group 4">
            <a:extLst>
              <a:ext uri="{FF2B5EF4-FFF2-40B4-BE49-F238E27FC236}">
                <a16:creationId xmlns:a16="http://schemas.microsoft.com/office/drawing/2014/main" id="{7858D367-7594-0946-8B0E-39A4197EAB41}"/>
              </a:ext>
            </a:extLst>
          </p:cNvPr>
          <p:cNvGrpSpPr>
            <a:grpSpLocks noChangeAspect="1"/>
          </p:cNvGrpSpPr>
          <p:nvPr/>
        </p:nvGrpSpPr>
        <p:grpSpPr bwMode="auto">
          <a:xfrm>
            <a:off x="4130125" y="6252400"/>
            <a:ext cx="187170" cy="188929"/>
            <a:chOff x="-1674" y="-28"/>
            <a:chExt cx="1625" cy="1625"/>
          </a:xfrm>
        </p:grpSpPr>
        <p:sp>
          <p:nvSpPr>
            <p:cNvPr id="369" name="AutoShape 3">
              <a:extLst>
                <a:ext uri="{FF2B5EF4-FFF2-40B4-BE49-F238E27FC236}">
                  <a16:creationId xmlns:a16="http://schemas.microsoft.com/office/drawing/2014/main" id="{29C1D632-DD73-DB40-8B50-D2541C52C52B}"/>
                </a:ext>
              </a:extLst>
            </p:cNvPr>
            <p:cNvSpPr>
              <a:spLocks noChangeAspect="1" noChangeArrowheads="1" noTextEdit="1"/>
            </p:cNvSpPr>
            <p:nvPr/>
          </p:nvSpPr>
          <p:spPr bwMode="auto">
            <a:xfrm>
              <a:off x="-1674" y="-17"/>
              <a:ext cx="1577" cy="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13" rIns="91425" bIns="45713" numCol="1" anchor="t" anchorCtr="0" compatLnSpc="1">
              <a:prstTxWarp prst="textNoShape">
                <a:avLst/>
              </a:prstTxWarp>
            </a:bodyPr>
            <a:lstStyle/>
            <a:p>
              <a:endParaRPr lang="ja-JP" altLang="en-US"/>
            </a:p>
          </p:txBody>
        </p:sp>
        <p:sp>
          <p:nvSpPr>
            <p:cNvPr id="370" name="Freeform 5">
              <a:extLst>
                <a:ext uri="{FF2B5EF4-FFF2-40B4-BE49-F238E27FC236}">
                  <a16:creationId xmlns:a16="http://schemas.microsoft.com/office/drawing/2014/main" id="{B6242016-5E4B-A14C-92F0-D61BE022A879}"/>
                </a:ext>
              </a:extLst>
            </p:cNvPr>
            <p:cNvSpPr>
              <a:spLocks/>
            </p:cNvSpPr>
            <p:nvPr/>
          </p:nvSpPr>
          <p:spPr bwMode="auto">
            <a:xfrm>
              <a:off x="-1674" y="-28"/>
              <a:ext cx="1625" cy="1625"/>
            </a:xfrm>
            <a:custGeom>
              <a:avLst/>
              <a:gdLst>
                <a:gd name="T0" fmla="*/ 396 w 434"/>
                <a:gd name="T1" fmla="*/ 434 h 434"/>
                <a:gd name="T2" fmla="*/ 396 w 434"/>
                <a:gd name="T3" fmla="*/ 434 h 434"/>
                <a:gd name="T4" fmla="*/ 37 w 434"/>
                <a:gd name="T5" fmla="*/ 434 h 434"/>
                <a:gd name="T6" fmla="*/ 0 w 434"/>
                <a:gd name="T7" fmla="*/ 396 h 434"/>
                <a:gd name="T8" fmla="*/ 0 w 434"/>
                <a:gd name="T9" fmla="*/ 37 h 434"/>
                <a:gd name="T10" fmla="*/ 37 w 434"/>
                <a:gd name="T11" fmla="*/ 0 h 434"/>
                <a:gd name="T12" fmla="*/ 396 w 434"/>
                <a:gd name="T13" fmla="*/ 0 h 434"/>
                <a:gd name="T14" fmla="*/ 434 w 434"/>
                <a:gd name="T15" fmla="*/ 37 h 434"/>
                <a:gd name="T16" fmla="*/ 434 w 434"/>
                <a:gd name="T17" fmla="*/ 396 h 434"/>
                <a:gd name="T18" fmla="*/ 396 w 434"/>
                <a:gd name="T19"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434">
                  <a:moveTo>
                    <a:pt x="396" y="434"/>
                  </a:moveTo>
                  <a:lnTo>
                    <a:pt x="396" y="434"/>
                  </a:lnTo>
                  <a:lnTo>
                    <a:pt x="37" y="434"/>
                  </a:lnTo>
                  <a:cubicBezTo>
                    <a:pt x="16" y="434"/>
                    <a:pt x="0" y="417"/>
                    <a:pt x="0" y="396"/>
                  </a:cubicBezTo>
                  <a:lnTo>
                    <a:pt x="0" y="37"/>
                  </a:lnTo>
                  <a:cubicBezTo>
                    <a:pt x="0" y="16"/>
                    <a:pt x="16" y="0"/>
                    <a:pt x="37" y="0"/>
                  </a:cubicBezTo>
                  <a:lnTo>
                    <a:pt x="396" y="0"/>
                  </a:lnTo>
                  <a:cubicBezTo>
                    <a:pt x="417" y="0"/>
                    <a:pt x="434" y="16"/>
                    <a:pt x="434" y="37"/>
                  </a:cubicBezTo>
                  <a:lnTo>
                    <a:pt x="434" y="396"/>
                  </a:lnTo>
                  <a:cubicBezTo>
                    <a:pt x="434" y="417"/>
                    <a:pt x="417" y="434"/>
                    <a:pt x="396" y="434"/>
                  </a:cubicBezTo>
                  <a:close/>
                </a:path>
              </a:pathLst>
            </a:custGeom>
            <a:solidFill>
              <a:srgbClr val="003894"/>
            </a:solidFill>
            <a:ln w="0">
              <a:solidFill>
                <a:srgbClr val="003894"/>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371" name="Freeform 15">
              <a:extLst>
                <a:ext uri="{FF2B5EF4-FFF2-40B4-BE49-F238E27FC236}">
                  <a16:creationId xmlns:a16="http://schemas.microsoft.com/office/drawing/2014/main" id="{5700A605-9585-4F4B-92DE-208DEF8836E4}"/>
                </a:ext>
              </a:extLst>
            </p:cNvPr>
            <p:cNvSpPr>
              <a:spLocks/>
            </p:cNvSpPr>
            <p:nvPr/>
          </p:nvSpPr>
          <p:spPr bwMode="auto">
            <a:xfrm>
              <a:off x="-551" y="99"/>
              <a:ext cx="386" cy="389"/>
            </a:xfrm>
            <a:custGeom>
              <a:avLst/>
              <a:gdLst>
                <a:gd name="T0" fmla="*/ 4 w 103"/>
                <a:gd name="T1" fmla="*/ 0 h 104"/>
                <a:gd name="T2" fmla="*/ 4 w 103"/>
                <a:gd name="T3" fmla="*/ 0 h 104"/>
                <a:gd name="T4" fmla="*/ 0 w 103"/>
                <a:gd name="T5" fmla="*/ 13 h 104"/>
                <a:gd name="T6" fmla="*/ 90 w 103"/>
                <a:gd name="T7" fmla="*/ 104 h 104"/>
                <a:gd name="T8" fmla="*/ 103 w 103"/>
                <a:gd name="T9" fmla="*/ 100 h 104"/>
                <a:gd name="T10" fmla="*/ 4 w 103"/>
                <a:gd name="T11" fmla="*/ 0 h 104"/>
              </a:gdLst>
              <a:ahLst/>
              <a:cxnLst>
                <a:cxn ang="0">
                  <a:pos x="T0" y="T1"/>
                </a:cxn>
                <a:cxn ang="0">
                  <a:pos x="T2" y="T3"/>
                </a:cxn>
                <a:cxn ang="0">
                  <a:pos x="T4" y="T5"/>
                </a:cxn>
                <a:cxn ang="0">
                  <a:pos x="T6" y="T7"/>
                </a:cxn>
                <a:cxn ang="0">
                  <a:pos x="T8" y="T9"/>
                </a:cxn>
                <a:cxn ang="0">
                  <a:pos x="T10" y="T11"/>
                </a:cxn>
              </a:cxnLst>
              <a:rect l="0" t="0" r="r" b="b"/>
              <a:pathLst>
                <a:path w="103" h="104">
                  <a:moveTo>
                    <a:pt x="4" y="0"/>
                  </a:moveTo>
                  <a:lnTo>
                    <a:pt x="4" y="0"/>
                  </a:lnTo>
                  <a:lnTo>
                    <a:pt x="0" y="13"/>
                  </a:lnTo>
                  <a:cubicBezTo>
                    <a:pt x="44" y="25"/>
                    <a:pt x="79" y="60"/>
                    <a:pt x="90" y="104"/>
                  </a:cubicBezTo>
                  <a:lnTo>
                    <a:pt x="103" y="100"/>
                  </a:lnTo>
                  <a:cubicBezTo>
                    <a:pt x="90" y="52"/>
                    <a:pt x="52" y="13"/>
                    <a:pt x="4"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372" name="Freeform 16">
              <a:extLst>
                <a:ext uri="{FF2B5EF4-FFF2-40B4-BE49-F238E27FC236}">
                  <a16:creationId xmlns:a16="http://schemas.microsoft.com/office/drawing/2014/main" id="{B2F3CBC9-1A37-5849-8DF8-21A8AC86BA94}"/>
                </a:ext>
              </a:extLst>
            </p:cNvPr>
            <p:cNvSpPr>
              <a:spLocks/>
            </p:cNvSpPr>
            <p:nvPr/>
          </p:nvSpPr>
          <p:spPr bwMode="auto">
            <a:xfrm>
              <a:off x="-566" y="234"/>
              <a:ext cx="262" cy="266"/>
            </a:xfrm>
            <a:custGeom>
              <a:avLst/>
              <a:gdLst>
                <a:gd name="T0" fmla="*/ 2 w 70"/>
                <a:gd name="T1" fmla="*/ 0 h 71"/>
                <a:gd name="T2" fmla="*/ 2 w 70"/>
                <a:gd name="T3" fmla="*/ 0 h 71"/>
                <a:gd name="T4" fmla="*/ 0 w 70"/>
                <a:gd name="T5" fmla="*/ 13 h 71"/>
                <a:gd name="T6" fmla="*/ 57 w 70"/>
                <a:gd name="T7" fmla="*/ 71 h 71"/>
                <a:gd name="T8" fmla="*/ 70 w 70"/>
                <a:gd name="T9" fmla="*/ 68 h 71"/>
                <a:gd name="T10" fmla="*/ 2 w 70"/>
                <a:gd name="T11" fmla="*/ 0 h 71"/>
              </a:gdLst>
              <a:ahLst/>
              <a:cxnLst>
                <a:cxn ang="0">
                  <a:pos x="T0" y="T1"/>
                </a:cxn>
                <a:cxn ang="0">
                  <a:pos x="T2" y="T3"/>
                </a:cxn>
                <a:cxn ang="0">
                  <a:pos x="T4" y="T5"/>
                </a:cxn>
                <a:cxn ang="0">
                  <a:pos x="T6" y="T7"/>
                </a:cxn>
                <a:cxn ang="0">
                  <a:pos x="T8" y="T9"/>
                </a:cxn>
                <a:cxn ang="0">
                  <a:pos x="T10" y="T11"/>
                </a:cxn>
              </a:cxnLst>
              <a:rect l="0" t="0" r="r" b="b"/>
              <a:pathLst>
                <a:path w="70" h="71">
                  <a:moveTo>
                    <a:pt x="2" y="0"/>
                  </a:moveTo>
                  <a:lnTo>
                    <a:pt x="2" y="0"/>
                  </a:lnTo>
                  <a:lnTo>
                    <a:pt x="0" y="13"/>
                  </a:lnTo>
                  <a:cubicBezTo>
                    <a:pt x="29" y="19"/>
                    <a:pt x="51" y="42"/>
                    <a:pt x="57" y="71"/>
                  </a:cubicBezTo>
                  <a:lnTo>
                    <a:pt x="70" y="68"/>
                  </a:lnTo>
                  <a:cubicBezTo>
                    <a:pt x="63" y="34"/>
                    <a:pt x="37" y="7"/>
                    <a:pt x="2"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373" name="Freeform 17">
              <a:extLst>
                <a:ext uri="{FF2B5EF4-FFF2-40B4-BE49-F238E27FC236}">
                  <a16:creationId xmlns:a16="http://schemas.microsoft.com/office/drawing/2014/main" id="{616BF517-7382-E54D-97D8-03DBE2B14787}"/>
                </a:ext>
              </a:extLst>
            </p:cNvPr>
            <p:cNvSpPr>
              <a:spLocks/>
            </p:cNvSpPr>
            <p:nvPr/>
          </p:nvSpPr>
          <p:spPr bwMode="auto">
            <a:xfrm>
              <a:off x="-566" y="354"/>
              <a:ext cx="146" cy="146"/>
            </a:xfrm>
            <a:custGeom>
              <a:avLst/>
              <a:gdLst>
                <a:gd name="T0" fmla="*/ 2 w 39"/>
                <a:gd name="T1" fmla="*/ 0 h 39"/>
                <a:gd name="T2" fmla="*/ 2 w 39"/>
                <a:gd name="T3" fmla="*/ 0 h 39"/>
                <a:gd name="T4" fmla="*/ 0 w 39"/>
                <a:gd name="T5" fmla="*/ 13 h 39"/>
                <a:gd name="T6" fmla="*/ 26 w 39"/>
                <a:gd name="T7" fmla="*/ 39 h 39"/>
                <a:gd name="T8" fmla="*/ 39 w 39"/>
                <a:gd name="T9" fmla="*/ 36 h 39"/>
                <a:gd name="T10" fmla="*/ 2 w 39"/>
                <a:gd name="T11" fmla="*/ 0 h 39"/>
              </a:gdLst>
              <a:ahLst/>
              <a:cxnLst>
                <a:cxn ang="0">
                  <a:pos x="T0" y="T1"/>
                </a:cxn>
                <a:cxn ang="0">
                  <a:pos x="T2" y="T3"/>
                </a:cxn>
                <a:cxn ang="0">
                  <a:pos x="T4" y="T5"/>
                </a:cxn>
                <a:cxn ang="0">
                  <a:pos x="T6" y="T7"/>
                </a:cxn>
                <a:cxn ang="0">
                  <a:pos x="T8" y="T9"/>
                </a:cxn>
                <a:cxn ang="0">
                  <a:pos x="T10" y="T11"/>
                </a:cxn>
              </a:cxnLst>
              <a:rect l="0" t="0" r="r" b="b"/>
              <a:pathLst>
                <a:path w="39" h="39">
                  <a:moveTo>
                    <a:pt x="2" y="0"/>
                  </a:moveTo>
                  <a:lnTo>
                    <a:pt x="2" y="0"/>
                  </a:lnTo>
                  <a:lnTo>
                    <a:pt x="0" y="13"/>
                  </a:lnTo>
                  <a:cubicBezTo>
                    <a:pt x="13" y="16"/>
                    <a:pt x="23" y="26"/>
                    <a:pt x="26" y="39"/>
                  </a:cubicBezTo>
                  <a:lnTo>
                    <a:pt x="39" y="36"/>
                  </a:lnTo>
                  <a:cubicBezTo>
                    <a:pt x="35" y="18"/>
                    <a:pt x="21" y="4"/>
                    <a:pt x="2" y="0"/>
                  </a:cubicBezTo>
                  <a:close/>
                </a:path>
              </a:pathLst>
            </a:custGeom>
            <a:solidFill>
              <a:srgbClr val="FFFFFF"/>
            </a:solidFill>
            <a:ln w="0">
              <a:solidFill>
                <a:schemeClr val="bg1"/>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sp>
          <p:nvSpPr>
            <p:cNvPr id="374" name="Freeform 32">
              <a:extLst>
                <a:ext uri="{FF2B5EF4-FFF2-40B4-BE49-F238E27FC236}">
                  <a16:creationId xmlns:a16="http://schemas.microsoft.com/office/drawing/2014/main" id="{9F8AD197-2BC5-D048-9075-6FD6FE13B4CE}"/>
                </a:ext>
              </a:extLst>
            </p:cNvPr>
            <p:cNvSpPr>
              <a:spLocks noEditPoints="1"/>
            </p:cNvSpPr>
            <p:nvPr/>
          </p:nvSpPr>
          <p:spPr bwMode="auto">
            <a:xfrm>
              <a:off x="-1491" y="137"/>
              <a:ext cx="798" cy="1336"/>
            </a:xfrm>
            <a:custGeom>
              <a:avLst/>
              <a:gdLst>
                <a:gd name="T0" fmla="*/ 190 w 213"/>
                <a:gd name="T1" fmla="*/ 299 h 357"/>
                <a:gd name="T2" fmla="*/ 190 w 213"/>
                <a:gd name="T3" fmla="*/ 299 h 357"/>
                <a:gd name="T4" fmla="*/ 23 w 213"/>
                <a:gd name="T5" fmla="*/ 299 h 357"/>
                <a:gd name="T6" fmla="*/ 23 w 213"/>
                <a:gd name="T7" fmla="*/ 49 h 357"/>
                <a:gd name="T8" fmla="*/ 190 w 213"/>
                <a:gd name="T9" fmla="*/ 49 h 357"/>
                <a:gd name="T10" fmla="*/ 190 w 213"/>
                <a:gd name="T11" fmla="*/ 299 h 357"/>
                <a:gd name="T12" fmla="*/ 107 w 213"/>
                <a:gd name="T13" fmla="*/ 336 h 357"/>
                <a:gd name="T14" fmla="*/ 107 w 213"/>
                <a:gd name="T15" fmla="*/ 336 h 357"/>
                <a:gd name="T16" fmla="*/ 96 w 213"/>
                <a:gd name="T17" fmla="*/ 325 h 357"/>
                <a:gd name="T18" fmla="*/ 107 w 213"/>
                <a:gd name="T19" fmla="*/ 315 h 357"/>
                <a:gd name="T20" fmla="*/ 117 w 213"/>
                <a:gd name="T21" fmla="*/ 325 h 357"/>
                <a:gd name="T22" fmla="*/ 107 w 213"/>
                <a:gd name="T23" fmla="*/ 336 h 357"/>
                <a:gd name="T24" fmla="*/ 80 w 213"/>
                <a:gd name="T25" fmla="*/ 14 h 357"/>
                <a:gd name="T26" fmla="*/ 80 w 213"/>
                <a:gd name="T27" fmla="*/ 14 h 357"/>
                <a:gd name="T28" fmla="*/ 133 w 213"/>
                <a:gd name="T29" fmla="*/ 14 h 357"/>
                <a:gd name="T30" fmla="*/ 139 w 213"/>
                <a:gd name="T31" fmla="*/ 20 h 357"/>
                <a:gd name="T32" fmla="*/ 133 w 213"/>
                <a:gd name="T33" fmla="*/ 26 h 357"/>
                <a:gd name="T34" fmla="*/ 80 w 213"/>
                <a:gd name="T35" fmla="*/ 26 h 357"/>
                <a:gd name="T36" fmla="*/ 74 w 213"/>
                <a:gd name="T37" fmla="*/ 20 h 357"/>
                <a:gd name="T38" fmla="*/ 80 w 213"/>
                <a:gd name="T39" fmla="*/ 14 h 357"/>
                <a:gd name="T40" fmla="*/ 172 w 213"/>
                <a:gd name="T41" fmla="*/ 0 h 357"/>
                <a:gd name="T42" fmla="*/ 172 w 213"/>
                <a:gd name="T43" fmla="*/ 0 h 357"/>
                <a:gd name="T44" fmla="*/ 41 w 213"/>
                <a:gd name="T45" fmla="*/ 0 h 357"/>
                <a:gd name="T46" fmla="*/ 0 w 213"/>
                <a:gd name="T47" fmla="*/ 39 h 357"/>
                <a:gd name="T48" fmla="*/ 0 w 213"/>
                <a:gd name="T49" fmla="*/ 289 h 357"/>
                <a:gd name="T50" fmla="*/ 71 w 213"/>
                <a:gd name="T51" fmla="*/ 357 h 357"/>
                <a:gd name="T52" fmla="*/ 142 w 213"/>
                <a:gd name="T53" fmla="*/ 357 h 357"/>
                <a:gd name="T54" fmla="*/ 213 w 213"/>
                <a:gd name="T55" fmla="*/ 289 h 357"/>
                <a:gd name="T56" fmla="*/ 213 w 213"/>
                <a:gd name="T57" fmla="*/ 39 h 357"/>
                <a:gd name="T58" fmla="*/ 172 w 213"/>
                <a:gd name="T5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357">
                  <a:moveTo>
                    <a:pt x="190" y="299"/>
                  </a:moveTo>
                  <a:lnTo>
                    <a:pt x="190" y="299"/>
                  </a:lnTo>
                  <a:lnTo>
                    <a:pt x="23" y="299"/>
                  </a:lnTo>
                  <a:lnTo>
                    <a:pt x="23" y="49"/>
                  </a:lnTo>
                  <a:lnTo>
                    <a:pt x="190" y="49"/>
                  </a:lnTo>
                  <a:lnTo>
                    <a:pt x="190" y="299"/>
                  </a:lnTo>
                  <a:close/>
                  <a:moveTo>
                    <a:pt x="107" y="336"/>
                  </a:moveTo>
                  <a:lnTo>
                    <a:pt x="107" y="336"/>
                  </a:lnTo>
                  <a:cubicBezTo>
                    <a:pt x="101" y="336"/>
                    <a:pt x="96" y="331"/>
                    <a:pt x="96" y="325"/>
                  </a:cubicBezTo>
                  <a:cubicBezTo>
                    <a:pt x="96" y="320"/>
                    <a:pt x="101" y="315"/>
                    <a:pt x="107" y="315"/>
                  </a:cubicBezTo>
                  <a:cubicBezTo>
                    <a:pt x="112" y="315"/>
                    <a:pt x="117" y="320"/>
                    <a:pt x="117" y="325"/>
                  </a:cubicBezTo>
                  <a:cubicBezTo>
                    <a:pt x="117" y="331"/>
                    <a:pt x="112" y="336"/>
                    <a:pt x="107" y="336"/>
                  </a:cubicBezTo>
                  <a:close/>
                  <a:moveTo>
                    <a:pt x="80" y="14"/>
                  </a:moveTo>
                  <a:lnTo>
                    <a:pt x="80" y="14"/>
                  </a:lnTo>
                  <a:lnTo>
                    <a:pt x="133" y="14"/>
                  </a:lnTo>
                  <a:cubicBezTo>
                    <a:pt x="137" y="14"/>
                    <a:pt x="139" y="17"/>
                    <a:pt x="139" y="20"/>
                  </a:cubicBezTo>
                  <a:cubicBezTo>
                    <a:pt x="139" y="24"/>
                    <a:pt x="137" y="26"/>
                    <a:pt x="133" y="26"/>
                  </a:cubicBezTo>
                  <a:lnTo>
                    <a:pt x="80" y="26"/>
                  </a:lnTo>
                  <a:cubicBezTo>
                    <a:pt x="76" y="26"/>
                    <a:pt x="74" y="24"/>
                    <a:pt x="74" y="20"/>
                  </a:cubicBezTo>
                  <a:cubicBezTo>
                    <a:pt x="74" y="17"/>
                    <a:pt x="76" y="14"/>
                    <a:pt x="80" y="14"/>
                  </a:cubicBezTo>
                  <a:close/>
                  <a:moveTo>
                    <a:pt x="172" y="0"/>
                  </a:moveTo>
                  <a:lnTo>
                    <a:pt x="172" y="0"/>
                  </a:lnTo>
                  <a:lnTo>
                    <a:pt x="41" y="0"/>
                  </a:lnTo>
                  <a:cubicBezTo>
                    <a:pt x="18" y="0"/>
                    <a:pt x="0" y="18"/>
                    <a:pt x="0" y="39"/>
                  </a:cubicBezTo>
                  <a:lnTo>
                    <a:pt x="0" y="289"/>
                  </a:lnTo>
                  <a:cubicBezTo>
                    <a:pt x="0" y="326"/>
                    <a:pt x="32" y="357"/>
                    <a:pt x="71" y="357"/>
                  </a:cubicBezTo>
                  <a:lnTo>
                    <a:pt x="142" y="357"/>
                  </a:lnTo>
                  <a:cubicBezTo>
                    <a:pt x="181" y="357"/>
                    <a:pt x="213" y="326"/>
                    <a:pt x="213" y="289"/>
                  </a:cubicBezTo>
                  <a:lnTo>
                    <a:pt x="213" y="39"/>
                  </a:lnTo>
                  <a:cubicBezTo>
                    <a:pt x="213" y="18"/>
                    <a:pt x="195" y="0"/>
                    <a:pt x="172" y="0"/>
                  </a:cubicBezTo>
                  <a:close/>
                </a:path>
              </a:pathLst>
            </a:custGeom>
            <a:solidFill>
              <a:srgbClr val="FFFFFF"/>
            </a:solidFill>
            <a:ln w="0">
              <a:solidFill>
                <a:srgbClr val="003894"/>
              </a:solidFill>
              <a:prstDash val="solid"/>
              <a:round/>
              <a:headEnd/>
              <a:tailEnd/>
            </a:ln>
          </p:spPr>
          <p:txBody>
            <a:bodyPr vert="horz" wrap="square" lIns="91425" tIns="45713" rIns="91425" bIns="45713" numCol="1" anchor="t" anchorCtr="0" compatLnSpc="1">
              <a:prstTxWarp prst="textNoShape">
                <a:avLst/>
              </a:prstTxWarp>
            </a:bodyPr>
            <a:lstStyle/>
            <a:p>
              <a:endParaRPr lang="ja-JP" altLang="en-US"/>
            </a:p>
          </p:txBody>
        </p:sp>
      </p:grpSp>
      <p:pic>
        <p:nvPicPr>
          <p:cNvPr id="375" name="図 374">
            <a:extLst>
              <a:ext uri="{FF2B5EF4-FFF2-40B4-BE49-F238E27FC236}">
                <a16:creationId xmlns:a16="http://schemas.microsoft.com/office/drawing/2014/main" id="{6932489B-1DB2-8D42-82B6-35852DFFD82B}"/>
              </a:ext>
            </a:extLst>
          </p:cNvPr>
          <p:cNvPicPr>
            <a:picLocks noChangeAspect="1"/>
          </p:cNvPicPr>
          <p:nvPr/>
        </p:nvPicPr>
        <p:blipFill>
          <a:blip r:embed="rId4"/>
          <a:stretch>
            <a:fillRect/>
          </a:stretch>
        </p:blipFill>
        <p:spPr>
          <a:xfrm>
            <a:off x="3553823" y="6254887"/>
            <a:ext cx="188565" cy="188565"/>
          </a:xfrm>
          <a:prstGeom prst="rect">
            <a:avLst/>
          </a:prstGeom>
        </p:spPr>
      </p:pic>
      <p:pic>
        <p:nvPicPr>
          <p:cNvPr id="376" name="図 375">
            <a:extLst>
              <a:ext uri="{FF2B5EF4-FFF2-40B4-BE49-F238E27FC236}">
                <a16:creationId xmlns:a16="http://schemas.microsoft.com/office/drawing/2014/main" id="{03945230-4E12-8708-F033-9512B7C06014}"/>
              </a:ext>
            </a:extLst>
          </p:cNvPr>
          <p:cNvPicPr>
            <a:picLocks noChangeAspect="1"/>
          </p:cNvPicPr>
          <p:nvPr/>
        </p:nvPicPr>
        <p:blipFill>
          <a:blip r:embed="rId23"/>
          <a:stretch>
            <a:fillRect/>
          </a:stretch>
        </p:blipFill>
        <p:spPr>
          <a:xfrm>
            <a:off x="3556201" y="5658941"/>
            <a:ext cx="188565" cy="188565"/>
          </a:xfrm>
          <a:prstGeom prst="rect">
            <a:avLst/>
          </a:prstGeom>
        </p:spPr>
      </p:pic>
      <p:pic>
        <p:nvPicPr>
          <p:cNvPr id="377" name="図 376">
            <a:extLst>
              <a:ext uri="{FF2B5EF4-FFF2-40B4-BE49-F238E27FC236}">
                <a16:creationId xmlns:a16="http://schemas.microsoft.com/office/drawing/2014/main" id="{46170A15-8BDA-5C45-815A-BA0C975A61B8}"/>
              </a:ext>
            </a:extLst>
          </p:cNvPr>
          <p:cNvPicPr>
            <a:picLocks noChangeAspect="1"/>
          </p:cNvPicPr>
          <p:nvPr/>
        </p:nvPicPr>
        <p:blipFill>
          <a:blip r:embed="rId13"/>
          <a:stretch>
            <a:fillRect/>
          </a:stretch>
        </p:blipFill>
        <p:spPr>
          <a:xfrm>
            <a:off x="3883313" y="6254887"/>
            <a:ext cx="188565" cy="188565"/>
          </a:xfrm>
          <a:prstGeom prst="rect">
            <a:avLst/>
          </a:prstGeom>
        </p:spPr>
      </p:pic>
      <p:sp>
        <p:nvSpPr>
          <p:cNvPr id="380" name="テキスト ボックス 379">
            <a:extLst>
              <a:ext uri="{FF2B5EF4-FFF2-40B4-BE49-F238E27FC236}">
                <a16:creationId xmlns:a16="http://schemas.microsoft.com/office/drawing/2014/main" id="{A6D23ACF-238F-1F6E-4112-AB0D525C21A5}"/>
              </a:ext>
            </a:extLst>
          </p:cNvPr>
          <p:cNvSpPr txBox="1"/>
          <p:nvPr/>
        </p:nvSpPr>
        <p:spPr>
          <a:xfrm>
            <a:off x="3414613" y="6121376"/>
            <a:ext cx="470563" cy="184637"/>
          </a:xfrm>
          <a:prstGeom prst="rect">
            <a:avLst/>
          </a:prstGeom>
          <a:noFill/>
        </p:spPr>
        <p:txBody>
          <a:bodyPr wrap="square" rtlCol="0">
            <a:spAutoFit/>
          </a:bodyPr>
          <a:lstStyle/>
          <a:p>
            <a:pPr algn="ctr"/>
            <a:r>
              <a:rPr kumimoji="1" lang="ja-JP" altLang="en-US" sz="600" dirty="0">
                <a:latin typeface="UD デジタル 教科書体 NK-R" panose="02020400000000000000" pitchFamily="18" charset="-128"/>
                <a:ea typeface="UD デジタル 教科書体 NK-R" panose="02020400000000000000" pitchFamily="18" charset="-128"/>
              </a:rPr>
              <a:t>商店街</a:t>
            </a:r>
          </a:p>
        </p:txBody>
      </p:sp>
      <p:sp>
        <p:nvSpPr>
          <p:cNvPr id="381" name="テキスト ボックス 380">
            <a:extLst>
              <a:ext uri="{FF2B5EF4-FFF2-40B4-BE49-F238E27FC236}">
                <a16:creationId xmlns:a16="http://schemas.microsoft.com/office/drawing/2014/main" id="{8AB20F96-8097-9297-418A-0B5FEF6B1624}"/>
              </a:ext>
            </a:extLst>
          </p:cNvPr>
          <p:cNvSpPr txBox="1"/>
          <p:nvPr/>
        </p:nvSpPr>
        <p:spPr>
          <a:xfrm>
            <a:off x="3806356" y="6120655"/>
            <a:ext cx="373965" cy="184636"/>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名所</a:t>
            </a:r>
          </a:p>
        </p:txBody>
      </p:sp>
      <p:sp>
        <p:nvSpPr>
          <p:cNvPr id="383" name="テキスト ボックス 382">
            <a:extLst>
              <a:ext uri="{FF2B5EF4-FFF2-40B4-BE49-F238E27FC236}">
                <a16:creationId xmlns:a16="http://schemas.microsoft.com/office/drawing/2014/main" id="{14A204AF-E0EF-DBF7-EAED-CD3774B35549}"/>
              </a:ext>
            </a:extLst>
          </p:cNvPr>
          <p:cNvSpPr txBox="1"/>
          <p:nvPr/>
        </p:nvSpPr>
        <p:spPr>
          <a:xfrm>
            <a:off x="4055371" y="6119528"/>
            <a:ext cx="434311" cy="184637"/>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動画</a:t>
            </a:r>
          </a:p>
        </p:txBody>
      </p:sp>
      <p:pic>
        <p:nvPicPr>
          <p:cNvPr id="385" name="図 384">
            <a:extLst>
              <a:ext uri="{FF2B5EF4-FFF2-40B4-BE49-F238E27FC236}">
                <a16:creationId xmlns:a16="http://schemas.microsoft.com/office/drawing/2014/main" id="{EFF3860D-33D6-4C9B-69A4-F2A326817ADB}"/>
              </a:ext>
            </a:extLst>
          </p:cNvPr>
          <p:cNvPicPr>
            <a:picLocks noChangeAspect="1"/>
          </p:cNvPicPr>
          <p:nvPr/>
        </p:nvPicPr>
        <p:blipFill>
          <a:blip r:embed="rId20"/>
          <a:stretch>
            <a:fillRect/>
          </a:stretch>
        </p:blipFill>
        <p:spPr>
          <a:xfrm>
            <a:off x="3881398" y="5658941"/>
            <a:ext cx="188565" cy="188565"/>
          </a:xfrm>
          <a:prstGeom prst="rect">
            <a:avLst/>
          </a:prstGeom>
        </p:spPr>
      </p:pic>
      <p:sp>
        <p:nvSpPr>
          <p:cNvPr id="386" name="テキスト ボックス 385">
            <a:extLst>
              <a:ext uri="{FF2B5EF4-FFF2-40B4-BE49-F238E27FC236}">
                <a16:creationId xmlns:a16="http://schemas.microsoft.com/office/drawing/2014/main" id="{347F5A87-27AA-A000-3316-87924214856F}"/>
              </a:ext>
            </a:extLst>
          </p:cNvPr>
          <p:cNvSpPr txBox="1"/>
          <p:nvPr/>
        </p:nvSpPr>
        <p:spPr>
          <a:xfrm>
            <a:off x="3751147" y="5526102"/>
            <a:ext cx="446950" cy="184636"/>
          </a:xfrm>
          <a:prstGeom prst="rect">
            <a:avLst/>
          </a:prstGeom>
          <a:noFill/>
        </p:spPr>
        <p:txBody>
          <a:bodyPr wrap="squar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地元学校</a:t>
            </a:r>
          </a:p>
        </p:txBody>
      </p:sp>
      <p:sp>
        <p:nvSpPr>
          <p:cNvPr id="387" name="テキスト ボックス 386">
            <a:extLst>
              <a:ext uri="{FF2B5EF4-FFF2-40B4-BE49-F238E27FC236}">
                <a16:creationId xmlns:a16="http://schemas.microsoft.com/office/drawing/2014/main" id="{14A204AF-E0EF-DBF7-EAED-CD3774B35549}"/>
              </a:ext>
            </a:extLst>
          </p:cNvPr>
          <p:cNvSpPr txBox="1"/>
          <p:nvPr/>
        </p:nvSpPr>
        <p:spPr>
          <a:xfrm>
            <a:off x="4039715" y="5526909"/>
            <a:ext cx="434311" cy="184637"/>
          </a:xfrm>
          <a:prstGeom prst="rect">
            <a:avLst/>
          </a:prstGeom>
          <a:noFill/>
        </p:spPr>
        <p:txBody>
          <a:bodyPr wrap="square" rtlCol="0">
            <a:spAutoFit/>
          </a:bodyPr>
          <a:lstStyle/>
          <a:p>
            <a:r>
              <a:rPr kumimoji="1" lang="ja-JP" altLang="en-US" sz="600" dirty="0">
                <a:latin typeface="UD デジタル 教科書体 NK-R" panose="02020400000000000000" pitchFamily="18" charset="-128"/>
                <a:ea typeface="UD デジタル 教科書体 NK-R" panose="02020400000000000000" pitchFamily="18" charset="-128"/>
              </a:rPr>
              <a:t>アプリ</a:t>
            </a:r>
          </a:p>
        </p:txBody>
      </p:sp>
      <p:sp>
        <p:nvSpPr>
          <p:cNvPr id="388" name="テキスト ボックス 387">
            <a:extLst>
              <a:ext uri="{FF2B5EF4-FFF2-40B4-BE49-F238E27FC236}">
                <a16:creationId xmlns:a16="http://schemas.microsoft.com/office/drawing/2014/main" id="{3EE0C46A-96A9-FA30-6330-D41BF1D38B05}"/>
              </a:ext>
            </a:extLst>
          </p:cNvPr>
          <p:cNvSpPr txBox="1"/>
          <p:nvPr/>
        </p:nvSpPr>
        <p:spPr>
          <a:xfrm>
            <a:off x="3463138" y="5534818"/>
            <a:ext cx="369914" cy="184637"/>
          </a:xfrm>
          <a:prstGeom prst="rect">
            <a:avLst/>
          </a:prstGeom>
          <a:noFill/>
        </p:spPr>
        <p:txBody>
          <a:bodyPr wrap="none" rtlCol="0">
            <a:spAutoFit/>
          </a:bodyPr>
          <a:lstStyle/>
          <a:p>
            <a:r>
              <a:rPr kumimoji="1" lang="ja-JP" altLang="en-US" sz="600" spc="-120" dirty="0">
                <a:latin typeface="UD デジタル 教科書体 NK-R" panose="02020400000000000000" pitchFamily="18" charset="-128"/>
                <a:ea typeface="UD デジタル 教科書体 NK-R" panose="02020400000000000000" pitchFamily="18" charset="-128"/>
              </a:rPr>
              <a:t>イベント</a:t>
            </a:r>
          </a:p>
        </p:txBody>
      </p:sp>
      <p:pic>
        <p:nvPicPr>
          <p:cNvPr id="389" name="図 388">
            <a:extLst>
              <a:ext uri="{FF2B5EF4-FFF2-40B4-BE49-F238E27FC236}">
                <a16:creationId xmlns:a16="http://schemas.microsoft.com/office/drawing/2014/main" id="{F18ED131-362F-E349-879A-603BA1377594}"/>
              </a:ext>
            </a:extLst>
          </p:cNvPr>
          <p:cNvPicPr>
            <a:picLocks noChangeAspect="1"/>
          </p:cNvPicPr>
          <p:nvPr/>
        </p:nvPicPr>
        <p:blipFill>
          <a:blip r:embed="rId11"/>
          <a:stretch>
            <a:fillRect/>
          </a:stretch>
        </p:blipFill>
        <p:spPr>
          <a:xfrm>
            <a:off x="4126682" y="4174010"/>
            <a:ext cx="188565" cy="188565"/>
          </a:xfrm>
          <a:prstGeom prst="rect">
            <a:avLst/>
          </a:prstGeom>
        </p:spPr>
      </p:pic>
    </p:spTree>
    <p:extLst>
      <p:ext uri="{BB962C8B-B14F-4D97-AF65-F5344CB8AC3E}">
        <p14:creationId xmlns:p14="http://schemas.microsoft.com/office/powerpoint/2010/main" val="2955269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69980FB9-336F-4373-BF78-5D6FC11FE9FA}"/>
              </a:ext>
            </a:extLst>
          </p:cNvPr>
          <p:cNvPicPr>
            <a:picLocks noChangeAspect="1"/>
          </p:cNvPicPr>
          <p:nvPr/>
        </p:nvPicPr>
        <p:blipFill rotWithShape="1">
          <a:blip r:embed="rId2"/>
          <a:srcRect l="736" t="3228" b="-1"/>
          <a:stretch/>
        </p:blipFill>
        <p:spPr>
          <a:xfrm>
            <a:off x="691611" y="1564866"/>
            <a:ext cx="8457084" cy="215448"/>
          </a:xfrm>
          <a:prstGeom prst="rect">
            <a:avLst/>
          </a:prstGeom>
        </p:spPr>
      </p:pic>
      <p:sp>
        <p:nvSpPr>
          <p:cNvPr id="24" name="テキスト ボックス 23"/>
          <p:cNvSpPr txBox="1"/>
          <p:nvPr/>
        </p:nvSpPr>
        <p:spPr>
          <a:xfrm>
            <a:off x="646043" y="150033"/>
            <a:ext cx="1689652" cy="461665"/>
          </a:xfrm>
          <a:prstGeom prst="rect">
            <a:avLst/>
          </a:prstGeom>
          <a:noFill/>
        </p:spPr>
        <p:txBody>
          <a:bodyPr wrap="square" rtlCol="0" anchor="ctr">
            <a:spAutoFit/>
          </a:bodyPr>
          <a:lstStyle/>
          <a:p>
            <a:r>
              <a:rPr kumimoji="1" lang="ja-JP" altLang="en-US" sz="2400" b="1" dirty="0">
                <a:solidFill>
                  <a:srgbClr val="327EC4"/>
                </a:solidFill>
                <a:latin typeface="UD デジタル 教科書体 NK-R" panose="02020400000000000000" pitchFamily="18" charset="-128"/>
                <a:ea typeface="UD デジタル 教科書体 NK-R" panose="02020400000000000000" pitchFamily="18" charset="-128"/>
              </a:rPr>
              <a:t>は じ め に</a:t>
            </a:r>
          </a:p>
        </p:txBody>
      </p:sp>
      <p:sp>
        <p:nvSpPr>
          <p:cNvPr id="25" name="正方形/長方形 24"/>
          <p:cNvSpPr/>
          <p:nvPr/>
        </p:nvSpPr>
        <p:spPr>
          <a:xfrm>
            <a:off x="266772" y="256550"/>
            <a:ext cx="308415" cy="248632"/>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6" name="正方形/長方形 25"/>
          <p:cNvSpPr/>
          <p:nvPr/>
        </p:nvSpPr>
        <p:spPr>
          <a:xfrm>
            <a:off x="2335695" y="256550"/>
            <a:ext cx="7303605" cy="248632"/>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solidFill>
                <a:srgbClr val="98BCE4"/>
              </a:solidFill>
            </a:endParaRPr>
          </a:p>
        </p:txBody>
      </p:sp>
      <p:sp>
        <p:nvSpPr>
          <p:cNvPr id="21" name="テキスト ボックス 20"/>
          <p:cNvSpPr txBox="1"/>
          <p:nvPr/>
        </p:nvSpPr>
        <p:spPr>
          <a:xfrm>
            <a:off x="218644" y="596875"/>
            <a:ext cx="6160483" cy="400110"/>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000" b="1" dirty="0">
                <a:solidFill>
                  <a:srgbClr val="327EC4"/>
                </a:solidFill>
                <a:latin typeface="UD デジタル 教科書体 NK-R" panose="02020400000000000000" pitchFamily="18" charset="-128"/>
                <a:ea typeface="UD デジタル 教科書体 NK-R" panose="02020400000000000000" pitchFamily="18" charset="-128"/>
              </a:rPr>
              <a:t>大阪府商店街等モデル創出普及事業 とは</a:t>
            </a:r>
          </a:p>
        </p:txBody>
      </p:sp>
      <p:pic>
        <p:nvPicPr>
          <p:cNvPr id="20" name="図 19">
            <a:extLst>
              <a:ext uri="{FF2B5EF4-FFF2-40B4-BE49-F238E27FC236}">
                <a16:creationId xmlns:a16="http://schemas.microsoft.com/office/drawing/2014/main" id="{47651406-CD12-4D60-B680-3011159FBF04}"/>
              </a:ext>
            </a:extLst>
          </p:cNvPr>
          <p:cNvPicPr>
            <a:picLocks noChangeAspect="1"/>
          </p:cNvPicPr>
          <p:nvPr/>
        </p:nvPicPr>
        <p:blipFill rotWithShape="1">
          <a:blip r:embed="rId2"/>
          <a:srcRect l="4031" t="1" r="84991" b="-67862"/>
          <a:stretch/>
        </p:blipFill>
        <p:spPr>
          <a:xfrm rot="16200000">
            <a:off x="8887431" y="1291177"/>
            <a:ext cx="621978" cy="188363"/>
          </a:xfrm>
          <a:prstGeom prst="rect">
            <a:avLst/>
          </a:prstGeom>
        </p:spPr>
      </p:pic>
      <p:pic>
        <p:nvPicPr>
          <p:cNvPr id="22" name="図 21">
            <a:extLst>
              <a:ext uri="{FF2B5EF4-FFF2-40B4-BE49-F238E27FC236}">
                <a16:creationId xmlns:a16="http://schemas.microsoft.com/office/drawing/2014/main" id="{69980FB9-336F-4373-BF78-5D6FC11FE9FA}"/>
              </a:ext>
            </a:extLst>
          </p:cNvPr>
          <p:cNvPicPr>
            <a:picLocks noChangeAspect="1"/>
          </p:cNvPicPr>
          <p:nvPr/>
        </p:nvPicPr>
        <p:blipFill>
          <a:blip r:embed="rId2"/>
          <a:stretch>
            <a:fillRect/>
          </a:stretch>
        </p:blipFill>
        <p:spPr>
          <a:xfrm>
            <a:off x="628919" y="912825"/>
            <a:ext cx="8519776" cy="222633"/>
          </a:xfrm>
          <a:prstGeom prst="rect">
            <a:avLst/>
          </a:prstGeom>
        </p:spPr>
      </p:pic>
      <p:pic>
        <p:nvPicPr>
          <p:cNvPr id="27" name="図 26">
            <a:extLst>
              <a:ext uri="{FF2B5EF4-FFF2-40B4-BE49-F238E27FC236}">
                <a16:creationId xmlns:a16="http://schemas.microsoft.com/office/drawing/2014/main" id="{D3C1117E-44C6-433F-A381-36E95E50E20E}"/>
              </a:ext>
            </a:extLst>
          </p:cNvPr>
          <p:cNvPicPr>
            <a:picLocks noChangeAspect="1"/>
          </p:cNvPicPr>
          <p:nvPr/>
        </p:nvPicPr>
        <p:blipFill rotWithShape="1">
          <a:blip r:embed="rId2"/>
          <a:srcRect l="76549" t="28967" r="14194" b="26460"/>
          <a:stretch/>
        </p:blipFill>
        <p:spPr>
          <a:xfrm rot="16200000">
            <a:off x="301903" y="1452352"/>
            <a:ext cx="657298" cy="62692"/>
          </a:xfrm>
          <a:prstGeom prst="rect">
            <a:avLst/>
          </a:prstGeom>
        </p:spPr>
      </p:pic>
      <p:sp>
        <p:nvSpPr>
          <p:cNvPr id="28" name="テキスト ボックス 27">
            <a:extLst>
              <a:ext uri="{FF2B5EF4-FFF2-40B4-BE49-F238E27FC236}">
                <a16:creationId xmlns:a16="http://schemas.microsoft.com/office/drawing/2014/main" id="{1A078504-899F-426E-A12B-E9DF0DD3BDF7}"/>
              </a:ext>
            </a:extLst>
          </p:cNvPr>
          <p:cNvSpPr txBox="1"/>
          <p:nvPr/>
        </p:nvSpPr>
        <p:spPr>
          <a:xfrm>
            <a:off x="691611" y="1078536"/>
            <a:ext cx="8268720" cy="555152"/>
          </a:xfrm>
          <a:prstGeom prst="rect">
            <a:avLst/>
          </a:prstGeom>
          <a:noFill/>
        </p:spPr>
        <p:txBody>
          <a:bodyPr wrap="square" rtlCol="0">
            <a:spAutoFit/>
          </a:bodyPr>
          <a:lstStyle/>
          <a:p>
            <a:pPr>
              <a:lnSpc>
                <a:spcPts val="1800"/>
              </a:lnSpc>
            </a:pPr>
            <a:r>
              <a:rPr lang="ja-JP" altLang="en-US" sz="1050"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新しい生活様式（ニューノーマル）に沿った</a:t>
            </a:r>
            <a:r>
              <a:rPr lang="en-US" altLang="ja-JP" sz="1050"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ICT</a:t>
            </a:r>
            <a:r>
              <a:rPr lang="ja-JP" altLang="en-US" sz="1050"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活用や地域内経済を循環させるバイローカルの「モデル創出」に取り組むとともに、その「成果の普及」を通じて、商店街の活性化に繋げることを目的としています。</a:t>
            </a:r>
          </a:p>
        </p:txBody>
      </p:sp>
      <p:sp>
        <p:nvSpPr>
          <p:cNvPr id="30" name="テキスト ボックス 29"/>
          <p:cNvSpPr txBox="1"/>
          <p:nvPr/>
        </p:nvSpPr>
        <p:spPr>
          <a:xfrm>
            <a:off x="745251" y="1751715"/>
            <a:ext cx="5017523" cy="358801"/>
          </a:xfrm>
          <a:prstGeom prst="rect">
            <a:avLst/>
          </a:prstGeom>
          <a:noFill/>
        </p:spPr>
        <p:txBody>
          <a:bodyPr wrap="square" rtlCol="0">
            <a:noAutofit/>
          </a:bodyPr>
          <a:lstStyle/>
          <a:p>
            <a:r>
              <a:rPr kumimoji="1" lang="ja-JP" altLang="en-US" sz="1050" b="1" dirty="0">
                <a:latin typeface="UD デジタル 教科書体 NK-R" panose="02020400000000000000" pitchFamily="18" charset="-128"/>
                <a:ea typeface="UD デジタル 教科書体 NK-R" panose="02020400000000000000" pitchFamily="18" charset="-128"/>
              </a:rPr>
              <a:t>１　モデル創出に係る事業</a:t>
            </a:r>
            <a:endParaRPr kumimoji="1" lang="en-US" altLang="ja-JP" sz="1050" u="sng" dirty="0">
              <a:latin typeface="UD デジタル 教科書体 NK-R" panose="02020400000000000000" pitchFamily="18" charset="-128"/>
              <a:ea typeface="UD デジタル 教科書体 NK-R" panose="02020400000000000000" pitchFamily="18" charset="-128"/>
            </a:endParaRPr>
          </a:p>
        </p:txBody>
      </p:sp>
      <p:sp>
        <p:nvSpPr>
          <p:cNvPr id="32" name="テキスト ボックス 31"/>
          <p:cNvSpPr txBox="1"/>
          <p:nvPr/>
        </p:nvSpPr>
        <p:spPr>
          <a:xfrm>
            <a:off x="728127" y="2247961"/>
            <a:ext cx="5017523" cy="358801"/>
          </a:xfrm>
          <a:prstGeom prst="rect">
            <a:avLst/>
          </a:prstGeom>
          <a:noFill/>
        </p:spPr>
        <p:txBody>
          <a:bodyPr wrap="square" rtlCol="0">
            <a:noAutofit/>
          </a:bodyPr>
          <a:lstStyle/>
          <a:p>
            <a:r>
              <a:rPr kumimoji="1" lang="ja-JP" altLang="en-US" sz="1050" b="1" dirty="0">
                <a:latin typeface="UD デジタル 教科書体 NK-R" panose="02020400000000000000" pitchFamily="18" charset="-128"/>
                <a:ea typeface="UD デジタル 教科書体 NK-R" panose="02020400000000000000" pitchFamily="18" charset="-128"/>
              </a:rPr>
              <a:t>２　モデル普及に係る事業</a:t>
            </a:r>
            <a:endParaRPr kumimoji="1" lang="en-US" altLang="ja-JP" sz="1050" u="sng"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849964" y="2011586"/>
            <a:ext cx="7067177" cy="2539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050" dirty="0">
                <a:latin typeface="UD デジタル 教科書体 NK-R" panose="02020400000000000000" pitchFamily="18" charset="-128"/>
                <a:ea typeface="UD デジタル 教科書体 NK-R" panose="02020400000000000000" pitchFamily="18" charset="-128"/>
              </a:rPr>
              <a:t>（１） 商店街活性化のための「</a:t>
            </a:r>
            <a:r>
              <a:rPr lang="en-US" altLang="ja-JP" sz="1050" dirty="0">
                <a:latin typeface="UD デジタル 教科書体 NK-R" panose="02020400000000000000" pitchFamily="18" charset="-128"/>
                <a:ea typeface="UD デジタル 教科書体 NK-R" panose="02020400000000000000" pitchFamily="18" charset="-128"/>
              </a:rPr>
              <a:t>ICT</a:t>
            </a:r>
            <a:r>
              <a:rPr lang="ja-JP" altLang="en-US" sz="1050" dirty="0">
                <a:latin typeface="UD デジタル 教科書体 NK-R" panose="02020400000000000000" pitchFamily="18" charset="-128"/>
                <a:ea typeface="UD デジタル 教科書体 NK-R" panose="02020400000000000000" pitchFamily="18" charset="-128"/>
              </a:rPr>
              <a:t>活用」「バイローカル」などニューノーマルに沿ったモデル事業を実施</a:t>
            </a:r>
          </a:p>
        </p:txBody>
      </p:sp>
      <p:sp>
        <p:nvSpPr>
          <p:cNvPr id="35" name="テキスト ボックス 34"/>
          <p:cNvSpPr txBox="1"/>
          <p:nvPr/>
        </p:nvSpPr>
        <p:spPr>
          <a:xfrm>
            <a:off x="849964" y="2491191"/>
            <a:ext cx="6575956" cy="106182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ja-JP" altLang="en-US" sz="1050" dirty="0">
                <a:latin typeface="UD デジタル 教科書体 NK-R" panose="02020400000000000000" pitchFamily="18" charset="-128"/>
                <a:ea typeface="UD デジタル 教科書体 NK-R" panose="02020400000000000000" pitchFamily="18" charset="-128"/>
              </a:rPr>
              <a:t>（１）商店街アドバイザーによる相談サポート</a:t>
            </a:r>
          </a:p>
          <a:p>
            <a:r>
              <a:rPr lang="ja-JP" altLang="en-US" sz="1050" dirty="0">
                <a:latin typeface="UD デジタル 教科書体 NK-R" panose="02020400000000000000" pitchFamily="18" charset="-128"/>
                <a:ea typeface="UD デジタル 教科書体 NK-R" panose="02020400000000000000" pitchFamily="18" charset="-128"/>
              </a:rPr>
              <a:t>　 　　ａ　活性化に向けた相談サポート</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　 　　ｂ　商店街サポーターとのマッチング支援</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　 　　ｃ　国事業活用に向けたサポーターのトライアル派遣</a:t>
            </a:r>
            <a:endParaRPr lang="en-US" altLang="ja-JP" sz="1050" dirty="0">
              <a:latin typeface="UD デジタル 教科書体 NK-R" panose="02020400000000000000" pitchFamily="18" charset="-128"/>
              <a:ea typeface="UD デジタル 教科書体 NK-R" panose="02020400000000000000" pitchFamily="18" charset="-128"/>
            </a:endParaRPr>
          </a:p>
          <a:p>
            <a:r>
              <a:rPr lang="ja-JP" altLang="en-US" sz="1050" dirty="0">
                <a:latin typeface="UD デジタル 教科書体 NK-R" panose="02020400000000000000" pitchFamily="18" charset="-128"/>
                <a:ea typeface="UD デジタル 教科書体 NK-R" panose="02020400000000000000" pitchFamily="18" charset="-128"/>
              </a:rPr>
              <a:t>（２）先進モデル事例の収集と特設</a:t>
            </a:r>
            <a:r>
              <a:rPr lang="en-US" altLang="ja-JP" sz="1050" dirty="0">
                <a:latin typeface="UD デジタル 教科書体 NK-R" panose="02020400000000000000" pitchFamily="18" charset="-128"/>
                <a:ea typeface="UD デジタル 教科書体 NK-R" panose="02020400000000000000" pitchFamily="18" charset="-128"/>
              </a:rPr>
              <a:t>Web</a:t>
            </a:r>
            <a:r>
              <a:rPr lang="ja-JP" altLang="en-US" sz="1050" dirty="0">
                <a:latin typeface="UD デジタル 教科書体 NK-R" panose="02020400000000000000" pitchFamily="18" charset="-128"/>
                <a:ea typeface="UD デジタル 教科書体 NK-R" panose="02020400000000000000" pitchFamily="18" charset="-128"/>
              </a:rPr>
              <a:t>サイト等での情報発信</a:t>
            </a:r>
          </a:p>
          <a:p>
            <a:r>
              <a:rPr lang="ja-JP" altLang="en-US" sz="1050" dirty="0">
                <a:latin typeface="UD デジタル 教科書体 NK-R" panose="02020400000000000000" pitchFamily="18" charset="-128"/>
                <a:ea typeface="UD デジタル 教科書体 NK-R" panose="02020400000000000000" pitchFamily="18" charset="-128"/>
              </a:rPr>
              <a:t>（３）各市町村、商店街向けセミナー等の開催</a:t>
            </a:r>
          </a:p>
        </p:txBody>
      </p:sp>
      <p:cxnSp>
        <p:nvCxnSpPr>
          <p:cNvPr id="36" name="直線コネクタ 35">
            <a:extLst>
              <a:ext uri="{FF2B5EF4-FFF2-40B4-BE49-F238E27FC236}">
                <a16:creationId xmlns:a16="http://schemas.microsoft.com/office/drawing/2014/main" id="{0E7444C2-207B-4BE6-A9BC-E1ADA2EDFC1F}"/>
              </a:ext>
            </a:extLst>
          </p:cNvPr>
          <p:cNvCxnSpPr>
            <a:cxnSpLocks/>
          </p:cNvCxnSpPr>
          <p:nvPr/>
        </p:nvCxnSpPr>
        <p:spPr>
          <a:xfrm>
            <a:off x="728127" y="1978740"/>
            <a:ext cx="621175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0E7444C2-207B-4BE6-A9BC-E1ADA2EDFC1F}"/>
              </a:ext>
            </a:extLst>
          </p:cNvPr>
          <p:cNvCxnSpPr>
            <a:cxnSpLocks/>
          </p:cNvCxnSpPr>
          <p:nvPr/>
        </p:nvCxnSpPr>
        <p:spPr>
          <a:xfrm>
            <a:off x="728127" y="2474986"/>
            <a:ext cx="621175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2">
            <a:extLst>
              <a:ext uri="{FF2B5EF4-FFF2-40B4-BE49-F238E27FC236}">
                <a16:creationId xmlns:a16="http://schemas.microsoft.com/office/drawing/2014/main" id="{1813DD7E-5ED7-4C1F-9CA9-B0B7D761B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531" y="2071710"/>
            <a:ext cx="1065409" cy="1044163"/>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p:cNvSpPr txBox="1"/>
          <p:nvPr/>
        </p:nvSpPr>
        <p:spPr>
          <a:xfrm>
            <a:off x="7158528" y="3139136"/>
            <a:ext cx="1187506" cy="25391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rPr>
              <a:t>本事業のロゴ</a:t>
            </a:r>
          </a:p>
        </p:txBody>
      </p:sp>
      <p:sp>
        <p:nvSpPr>
          <p:cNvPr id="41" name="テキスト ボックス 40"/>
          <p:cNvSpPr txBox="1"/>
          <p:nvPr/>
        </p:nvSpPr>
        <p:spPr>
          <a:xfrm>
            <a:off x="8197728" y="3139900"/>
            <a:ext cx="1187506" cy="253916"/>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ja-JP" altLang="en-US" sz="1050" dirty="0">
                <a:latin typeface="UD デジタル 教科書体 NK-R" panose="02020400000000000000" pitchFamily="18" charset="-128"/>
                <a:ea typeface="UD デジタル 教科書体 NK-R" panose="02020400000000000000" pitchFamily="18" charset="-128"/>
              </a:rPr>
              <a:t>特設</a:t>
            </a:r>
            <a:r>
              <a:rPr lang="en-US" altLang="ja-JP" sz="1050" dirty="0">
                <a:latin typeface="UD デジタル 教科書体 NK-R" panose="02020400000000000000" pitchFamily="18" charset="-128"/>
                <a:ea typeface="UD デジタル 教科書体 NK-R" panose="02020400000000000000" pitchFamily="18" charset="-128"/>
              </a:rPr>
              <a:t>Web</a:t>
            </a:r>
            <a:r>
              <a:rPr lang="ja-JP" altLang="en-US" sz="1050" dirty="0">
                <a:latin typeface="UD デジタル 教科書体 NK-R" panose="02020400000000000000" pitchFamily="18" charset="-128"/>
                <a:ea typeface="UD デジタル 教科書体 NK-R" panose="02020400000000000000" pitchFamily="18" charset="-128"/>
              </a:rPr>
              <a:t>サイト</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7165" y="2384782"/>
            <a:ext cx="782222" cy="759833"/>
          </a:xfrm>
          <a:prstGeom prst="rect">
            <a:avLst/>
          </a:prstGeom>
        </p:spPr>
      </p:pic>
      <p:sp>
        <p:nvSpPr>
          <p:cNvPr id="31" name="テキスト ボックス 30"/>
          <p:cNvSpPr txBox="1"/>
          <p:nvPr/>
        </p:nvSpPr>
        <p:spPr>
          <a:xfrm>
            <a:off x="218644" y="3599547"/>
            <a:ext cx="6160483" cy="400110"/>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000" b="1" dirty="0">
                <a:solidFill>
                  <a:srgbClr val="327EC4"/>
                </a:solidFill>
                <a:latin typeface="UD デジタル 教科書体 NK-R" panose="02020400000000000000" pitchFamily="18" charset="-128"/>
                <a:ea typeface="UD デジタル 教科書体 NK-R" panose="02020400000000000000" pitchFamily="18" charset="-128"/>
              </a:rPr>
              <a:t>「ＩＣＴ」を活用したニューノーマルな商店街</a:t>
            </a:r>
          </a:p>
        </p:txBody>
      </p:sp>
      <p:sp>
        <p:nvSpPr>
          <p:cNvPr id="33" name="テキスト ボックス 32">
            <a:extLst>
              <a:ext uri="{FF2B5EF4-FFF2-40B4-BE49-F238E27FC236}">
                <a16:creationId xmlns:a16="http://schemas.microsoft.com/office/drawing/2014/main" id="{23F889C0-DA1E-4C6B-94CF-2B1C75262A6F}"/>
              </a:ext>
            </a:extLst>
          </p:cNvPr>
          <p:cNvSpPr txBox="1"/>
          <p:nvPr/>
        </p:nvSpPr>
        <p:spPr>
          <a:xfrm>
            <a:off x="442414" y="3922143"/>
            <a:ext cx="7814397" cy="577081"/>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新型コロナウイルスの流行によって、人との接触を減らさなくてはいけなくなるなど社会は大きく変わり、新しい生活様式「ニューノーマル」への対応が求められます。今まで人が行っていた作業や、対面で行っていたことをアプリやシステムで代用したり、遠隔で行うなど、ニューノーマルに沿ったＩＣＴやリモート技術を活用する取組みが始まっています。</a:t>
            </a:r>
          </a:p>
        </p:txBody>
      </p:sp>
      <p:sp>
        <p:nvSpPr>
          <p:cNvPr id="47" name="テキスト ボックス 46"/>
          <p:cNvSpPr txBox="1"/>
          <p:nvPr/>
        </p:nvSpPr>
        <p:spPr>
          <a:xfrm>
            <a:off x="218644" y="4650461"/>
            <a:ext cx="6160483" cy="400110"/>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000" b="1" dirty="0">
                <a:solidFill>
                  <a:srgbClr val="327EC4"/>
                </a:solidFill>
                <a:latin typeface="UD デジタル 教科書体 NK-R" panose="02020400000000000000" pitchFamily="18" charset="-128"/>
                <a:ea typeface="UD デジタル 教科書体 NK-R" panose="02020400000000000000" pitchFamily="18" charset="-128"/>
              </a:rPr>
              <a:t>地域の良き商いを守り育てる「バイローカル」とは</a:t>
            </a:r>
          </a:p>
        </p:txBody>
      </p:sp>
      <p:sp>
        <p:nvSpPr>
          <p:cNvPr id="48" name="テキスト ボックス 47">
            <a:extLst>
              <a:ext uri="{FF2B5EF4-FFF2-40B4-BE49-F238E27FC236}">
                <a16:creationId xmlns:a16="http://schemas.microsoft.com/office/drawing/2014/main" id="{9C51E442-780B-47FD-AFE5-66DFB00D4BC6}"/>
              </a:ext>
            </a:extLst>
          </p:cNvPr>
          <p:cNvSpPr txBox="1"/>
          <p:nvPr/>
        </p:nvSpPr>
        <p:spPr>
          <a:xfrm>
            <a:off x="442414" y="4987888"/>
            <a:ext cx="7755314" cy="900246"/>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コロナ禍で人の移動が制限される中、「バイローカル」という考えが注目されています。バイローカルとは、地域の店で買い物をすることが地域商業の持続的な活性化の支えとなり、暮らしやすいまちづくりにつながるという考えのことです。</a:t>
            </a:r>
            <a:endParaRPr kumimoji="1" lang="en-US" altLang="ja-JP" sz="1050" dirty="0">
              <a:latin typeface="UD デジタル 教科書体 NP-R" panose="02020400000000000000" pitchFamily="18" charset="-128"/>
              <a:ea typeface="UD デジタル 教科書体 NP-R" panose="02020400000000000000" pitchFamily="18" charset="-128"/>
            </a:endParaRPr>
          </a:p>
          <a:p>
            <a:r>
              <a:rPr kumimoji="1" lang="ja-JP" altLang="en-US" sz="1050" dirty="0">
                <a:latin typeface="UD デジタル 教科書体 NP-R" panose="02020400000000000000" pitchFamily="18" charset="-128"/>
                <a:ea typeface="UD デジタル 教科書体 NP-R" panose="02020400000000000000" pitchFamily="18" charset="-128"/>
              </a:rPr>
              <a:t>　大阪市阿倍野区昭和町周辺では</a:t>
            </a:r>
            <a:r>
              <a:rPr kumimoji="1" lang="ja-JP" altLang="en-US" sz="1050" dirty="0" smtClean="0">
                <a:latin typeface="UD デジタル 教科書体 NP-R" panose="02020400000000000000" pitchFamily="18" charset="-128"/>
                <a:ea typeface="UD デジタル 教科書体 NP-R" panose="02020400000000000000" pitchFamily="18" charset="-128"/>
              </a:rPr>
              <a:t>、</a:t>
            </a:r>
            <a:r>
              <a:rPr kumimoji="1" lang="en-US" altLang="ja-JP" sz="1050" dirty="0">
                <a:latin typeface="UD デジタル 教科書体 NP-R" panose="02020400000000000000" pitchFamily="18" charset="-128"/>
                <a:ea typeface="UD デジタル 教科書体 NP-R" panose="02020400000000000000" pitchFamily="18" charset="-128"/>
              </a:rPr>
              <a:t>2013</a:t>
            </a:r>
            <a:r>
              <a:rPr kumimoji="1" lang="ja-JP" altLang="en-US" sz="1050" dirty="0" smtClean="0">
                <a:latin typeface="UD デジタル 教科書体 NP-R" panose="02020400000000000000" pitchFamily="18" charset="-128"/>
                <a:ea typeface="UD デジタル 教科書体 NP-R" panose="02020400000000000000" pitchFamily="18" charset="-128"/>
              </a:rPr>
              <a:t>年</a:t>
            </a:r>
            <a:r>
              <a:rPr kumimoji="1" lang="ja-JP" altLang="en-US" sz="1050" dirty="0">
                <a:latin typeface="UD デジタル 教科書体 NP-R" panose="02020400000000000000" pitchFamily="18" charset="-128"/>
                <a:ea typeface="UD デジタル 教科書体 NP-R" panose="02020400000000000000" pitchFamily="18" charset="-128"/>
              </a:rPr>
              <a:t>から住民が自発的に、この考えに基づき取組みを推進しています。基本的な考え方は、地域の素敵な商いを消費者が知り、継続して利用することで、「よき商い」が根づき育ち、結果的に消費者の生活の質を高め、地域の活性化につなげるというものです。</a:t>
            </a:r>
          </a:p>
        </p:txBody>
      </p:sp>
      <p:sp>
        <p:nvSpPr>
          <p:cNvPr id="49" name="テキスト ボックス 48">
            <a:extLst>
              <a:ext uri="{FF2B5EF4-FFF2-40B4-BE49-F238E27FC236}">
                <a16:creationId xmlns:a16="http://schemas.microsoft.com/office/drawing/2014/main" id="{12D4E00D-F482-40C5-86A7-7E49894AA66F}"/>
              </a:ext>
            </a:extLst>
          </p:cNvPr>
          <p:cNvSpPr txBox="1"/>
          <p:nvPr/>
        </p:nvSpPr>
        <p:spPr>
          <a:xfrm>
            <a:off x="442414" y="5790987"/>
            <a:ext cx="7755314" cy="738664"/>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お店を掲載したイラスト入りの紹介マップを制作し、各店で置き合ってもらい、住民とお店が出会うイベントも年に一度行っています。お店紹介は、</a:t>
            </a:r>
            <a:r>
              <a:rPr kumimoji="1" lang="en-US" altLang="ja-JP" sz="1050" dirty="0">
                <a:latin typeface="UD デジタル 教科書体 NP-R" panose="02020400000000000000" pitchFamily="18" charset="-128"/>
                <a:ea typeface="UD デジタル 教科書体 NP-R" panose="02020400000000000000" pitchFamily="18" charset="-128"/>
              </a:rPr>
              <a:t>Web</a:t>
            </a:r>
            <a:r>
              <a:rPr kumimoji="1" lang="ja-JP" altLang="en-US" sz="1050" dirty="0">
                <a:latin typeface="UD デジタル 教科書体 NP-R" panose="02020400000000000000" pitchFamily="18" charset="-128"/>
                <a:ea typeface="UD デジタル 教科書体 NP-R" panose="02020400000000000000" pitchFamily="18" charset="-128"/>
              </a:rPr>
              <a:t>サイトでも行い、コロナ禍の影響を大きく</a:t>
            </a:r>
            <a:r>
              <a:rPr kumimoji="1" lang="ja-JP" altLang="en-US" sz="1050" dirty="0" smtClean="0">
                <a:latin typeface="UD デジタル 教科書体 NP-R" panose="02020400000000000000" pitchFamily="18" charset="-128"/>
                <a:ea typeface="UD デジタル 教科書体 NP-R" panose="02020400000000000000" pitchFamily="18" charset="-128"/>
              </a:rPr>
              <a:t>受けた</a:t>
            </a:r>
            <a:r>
              <a:rPr kumimoji="1" lang="en-US" altLang="ja-JP" sz="1050" dirty="0" smtClean="0">
                <a:latin typeface="UD デジタル 教科書体 NP-R" panose="02020400000000000000" pitchFamily="18" charset="-128"/>
                <a:ea typeface="UD デジタル 教科書体 NP-R" panose="02020400000000000000" pitchFamily="18" charset="-128"/>
              </a:rPr>
              <a:t>2020</a:t>
            </a:r>
            <a:r>
              <a:rPr kumimoji="1" lang="ja-JP" altLang="en-US" sz="1050" dirty="0" smtClean="0">
                <a:latin typeface="UD デジタル 教科書体 NP-R" panose="02020400000000000000" pitchFamily="18" charset="-128"/>
                <a:ea typeface="UD デジタル 教科書体 NP-R" panose="02020400000000000000" pitchFamily="18" charset="-128"/>
              </a:rPr>
              <a:t>年</a:t>
            </a:r>
            <a:r>
              <a:rPr kumimoji="1" lang="ja-JP" altLang="en-US" sz="1050" dirty="0">
                <a:latin typeface="UD デジタル 教科書体 NP-R" panose="02020400000000000000" pitchFamily="18" charset="-128"/>
                <a:ea typeface="UD デジタル 教科書体 NP-R" panose="02020400000000000000" pitchFamily="18" charset="-128"/>
              </a:rPr>
              <a:t>４月からは、各店の営業状況、テイクアウトに関する情報や感染症対策などを追加して発信しています。</a:t>
            </a:r>
          </a:p>
          <a:p>
            <a:r>
              <a:rPr kumimoji="1" lang="ja-JP" altLang="en-US" sz="1050" dirty="0">
                <a:latin typeface="UD デジタル 教科書体 NP-R" panose="02020400000000000000" pitchFamily="18" charset="-128"/>
                <a:ea typeface="UD デジタル 教科書体 NP-R" panose="02020400000000000000" pitchFamily="18" charset="-128"/>
              </a:rPr>
              <a:t>　大阪府内の商店街でも、こうした考え方に重なり合う、持続的な活性化に向けた取組みが始まっています。</a:t>
            </a:r>
          </a:p>
        </p:txBody>
      </p:sp>
      <p:sp>
        <p:nvSpPr>
          <p:cNvPr id="51" name="テキスト ボックス 50">
            <a:extLst>
              <a:ext uri="{FF2B5EF4-FFF2-40B4-BE49-F238E27FC236}">
                <a16:creationId xmlns:a16="http://schemas.microsoft.com/office/drawing/2014/main" id="{F2141F3D-4DC6-4D44-B68F-7F5F81E43921}"/>
              </a:ext>
            </a:extLst>
          </p:cNvPr>
          <p:cNvSpPr txBox="1"/>
          <p:nvPr/>
        </p:nvSpPr>
        <p:spPr>
          <a:xfrm>
            <a:off x="8149825" y="3655246"/>
            <a:ext cx="1384373" cy="230832"/>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ICT</a:t>
            </a:r>
            <a:r>
              <a:rPr kumimoji="1" lang="ja-JP" altLang="en-US" sz="900" dirty="0">
                <a:latin typeface="UD デジタル 教科書体 NP-R" panose="02020400000000000000" pitchFamily="18" charset="-128"/>
                <a:ea typeface="UD デジタル 教科書体 NP-R" panose="02020400000000000000" pitchFamily="18" charset="-128"/>
              </a:rPr>
              <a:t>の活用」</a:t>
            </a:r>
          </a:p>
        </p:txBody>
      </p:sp>
      <p:sp>
        <p:nvSpPr>
          <p:cNvPr id="52" name="テキスト ボックス 51">
            <a:extLst>
              <a:ext uri="{FF2B5EF4-FFF2-40B4-BE49-F238E27FC236}">
                <a16:creationId xmlns:a16="http://schemas.microsoft.com/office/drawing/2014/main" id="{4F4AF418-FBB1-4145-8485-9F879F224CC9}"/>
              </a:ext>
            </a:extLst>
          </p:cNvPr>
          <p:cNvSpPr txBox="1"/>
          <p:nvPr/>
        </p:nvSpPr>
        <p:spPr>
          <a:xfrm>
            <a:off x="8156089" y="5137147"/>
            <a:ext cx="1384373" cy="230832"/>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「バイローカル」</a:t>
            </a:r>
          </a:p>
        </p:txBody>
      </p:sp>
      <p:pic>
        <p:nvPicPr>
          <p:cNvPr id="53" name="図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7164" y="3813541"/>
            <a:ext cx="808561" cy="808561"/>
          </a:xfrm>
          <a:prstGeom prst="rect">
            <a:avLst/>
          </a:prstGeom>
        </p:spPr>
      </p:pic>
      <p:pic>
        <p:nvPicPr>
          <p:cNvPr id="54" name="図 5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7164" y="5299516"/>
            <a:ext cx="782222" cy="782222"/>
          </a:xfrm>
          <a:prstGeom prst="rect">
            <a:avLst/>
          </a:prstGeom>
        </p:spPr>
      </p:pic>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4</a:t>
            </a:fld>
            <a:endParaRPr kumimoji="1" lang="ja-JP" altLang="en-US"/>
          </a:p>
        </p:txBody>
      </p:sp>
    </p:spTree>
    <p:extLst>
      <p:ext uri="{BB962C8B-B14F-4D97-AF65-F5344CB8AC3E}">
        <p14:creationId xmlns:p14="http://schemas.microsoft.com/office/powerpoint/2010/main" val="1211870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747268155"/>
              </p:ext>
            </p:extLst>
          </p:nvPr>
        </p:nvGraphicFramePr>
        <p:xfrm>
          <a:off x="536626" y="813350"/>
          <a:ext cx="8943549" cy="5448942"/>
        </p:xfrm>
        <a:graphic>
          <a:graphicData uri="http://schemas.openxmlformats.org/drawingml/2006/table">
            <a:tbl>
              <a:tblPr firstRow="1" bandRow="1">
                <a:tableStyleId>{3B4B98B0-60AC-42C2-AFA5-B58CD77FA1E5}</a:tableStyleId>
              </a:tblPr>
              <a:tblGrid>
                <a:gridCol w="687056">
                  <a:extLst>
                    <a:ext uri="{9D8B030D-6E8A-4147-A177-3AD203B41FA5}">
                      <a16:colId xmlns:a16="http://schemas.microsoft.com/office/drawing/2014/main" val="401855506"/>
                    </a:ext>
                  </a:extLst>
                </a:gridCol>
                <a:gridCol w="2085575">
                  <a:extLst>
                    <a:ext uri="{9D8B030D-6E8A-4147-A177-3AD203B41FA5}">
                      <a16:colId xmlns:a16="http://schemas.microsoft.com/office/drawing/2014/main" val="3053775003"/>
                    </a:ext>
                  </a:extLst>
                </a:gridCol>
                <a:gridCol w="6170918">
                  <a:extLst>
                    <a:ext uri="{9D8B030D-6E8A-4147-A177-3AD203B41FA5}">
                      <a16:colId xmlns:a16="http://schemas.microsoft.com/office/drawing/2014/main" val="2743693921"/>
                    </a:ext>
                  </a:extLst>
                </a:gridCol>
              </a:tblGrid>
              <a:tr h="408942">
                <a:tc gridSpan="3">
                  <a:txBody>
                    <a:bodyPr/>
                    <a:lstStyle/>
                    <a:p>
                      <a:pPr algn="l"/>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事例名</a:t>
                      </a:r>
                    </a:p>
                  </a:txBody>
                  <a:tcPr marT="36000" marB="36000" anchor="ctr">
                    <a:lnL w="76200" cap="flat" cmpd="sng" algn="ctr">
                      <a:solidFill>
                        <a:schemeClr val="accent1">
                          <a:lumMod val="75000"/>
                        </a:schemeClr>
                      </a:solidFill>
                      <a:prstDash val="solid"/>
                      <a:round/>
                      <a:headEnd type="none" w="med" len="med"/>
                      <a:tailEnd type="none" w="med" len="med"/>
                    </a:lnL>
                    <a:lnT w="12700" cmpd="sng">
                      <a:noFill/>
                    </a:lnT>
                    <a:lnB w="12700" cmpd="sng">
                      <a:noFill/>
                    </a:lnB>
                    <a:solidFill>
                      <a:schemeClr val="accent1">
                        <a:lumMod val="40000"/>
                        <a:lumOff val="6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73309859"/>
                  </a:ext>
                </a:extLst>
              </a:tr>
              <a:tr h="504000">
                <a:tc>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事例①</a:t>
                      </a:r>
                    </a:p>
                  </a:txBody>
                  <a:tcPr marT="36000" marB="36000" anchor="ctr">
                    <a:lnT w="12700" cmpd="sng">
                      <a:noFill/>
                    </a:lnT>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三泉商店街</a:t>
                      </a:r>
                    </a:p>
                  </a:txBody>
                  <a:tcPr marT="36000" marB="36000" anchor="ctr">
                    <a:lnT w="12700" cmpd="sng">
                      <a:noFill/>
                    </a:lnT>
                    <a:noFill/>
                  </a:tcPr>
                </a:tc>
                <a:tc>
                  <a:txBody>
                    <a:bodyPr/>
                    <a:lstStyle/>
                    <a:p>
                      <a:r>
                        <a:rPr lang="en-US" altLang="ja-JP" sz="1200" b="1" dirty="0" smtClean="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ICT</a:t>
                      </a:r>
                      <a:r>
                        <a:rPr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の活用で利便性が向上した地域連携イベント「のきさきあるこ」開催</a:t>
                      </a:r>
                    </a:p>
                  </a:txBody>
                  <a:tcPr marT="36000" marB="36000" anchor="ctr">
                    <a:lnT w="12700" cmpd="sng">
                      <a:noFill/>
                    </a:lnT>
                    <a:noFill/>
                  </a:tcPr>
                </a:tc>
                <a:extLst>
                  <a:ext uri="{0D108BD9-81ED-4DB2-BD59-A6C34878D82A}">
                    <a16:rowId xmlns:a16="http://schemas.microsoft.com/office/drawing/2014/main" val="4144149138"/>
                  </a:ext>
                </a:extLst>
              </a:tr>
              <a:tr h="504000">
                <a:tc>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事例②</a:t>
                      </a:r>
                    </a:p>
                  </a:txBody>
                  <a:tcPr marT="36000" marB="36000" anchor="ctr">
                    <a:noFill/>
                  </a:tcPr>
                </a:tc>
                <a:tc>
                  <a:txBody>
                    <a:bodyPr/>
                    <a:lstStyle/>
                    <a:p>
                      <a:r>
                        <a:rPr kumimoji="1" lang="zh-TW"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生野銀座商店街</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商店街施設を活用した「地域」、「趣味」、「多世代」のコミュニティ形成事業</a:t>
                      </a:r>
                    </a:p>
                  </a:txBody>
                  <a:tcPr marT="36000" marB="36000" anchor="ctr">
                    <a:noFill/>
                  </a:tcPr>
                </a:tc>
                <a:extLst>
                  <a:ext uri="{0D108BD9-81ED-4DB2-BD59-A6C34878D82A}">
                    <a16:rowId xmlns:a16="http://schemas.microsoft.com/office/drawing/2014/main" val="3002155895"/>
                  </a:ext>
                </a:extLst>
              </a:tr>
              <a:tr h="504000">
                <a:tc>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事例③</a:t>
                      </a:r>
                    </a:p>
                  </a:txBody>
                  <a:tcPr marT="36000" marB="36000" anchor="ctr">
                    <a:noFill/>
                  </a:tcPr>
                </a:tc>
                <a:tc>
                  <a:txBody>
                    <a:bodyPr/>
                    <a:lstStyle/>
                    <a:p>
                      <a:pPr algn="l">
                        <a:tabLst/>
                      </a:pPr>
                      <a:r>
                        <a:rPr kumimoji="1" lang="ja-JP" altLang="en-US" sz="1200" b="1"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安立本通･安立中央商店街</a:t>
                      </a:r>
                    </a:p>
                  </a:txBody>
                  <a:tcPr marT="36000" marB="36000" anchor="ctr">
                    <a:noFill/>
                  </a:tcPr>
                </a:tc>
                <a:tc>
                  <a:txBody>
                    <a:bodyPr/>
                    <a:lstStyle/>
                    <a:p>
                      <a:pPr algn="l"/>
                      <a:r>
                        <a:rPr kumimoji="1" lang="ja-JP" altLang="en-US" sz="1200" b="1" kern="1200" dirty="0" smtClean="0">
                          <a:solidFill>
                            <a:schemeClr val="tx1"/>
                          </a:solidFill>
                          <a:latin typeface="UD デジタル 教科書体 NK-R" panose="02020400000000000000" pitchFamily="18" charset="-128"/>
                          <a:ea typeface="UD デジタル 教科書体 NK-R" panose="02020400000000000000" pitchFamily="18" charset="-128"/>
                          <a:cs typeface="+mn-cs"/>
                        </a:rPr>
                        <a:t>商店街が発信する安立ロマンの伝承～伝説と歴史の安立ストリート～</a:t>
                      </a:r>
                    </a:p>
                  </a:txBody>
                  <a:tcPr marT="36000" marB="36000" anchor="ctr">
                    <a:noFill/>
                  </a:tcPr>
                </a:tc>
                <a:extLst>
                  <a:ext uri="{0D108BD9-81ED-4DB2-BD59-A6C34878D82A}">
                    <a16:rowId xmlns:a16="http://schemas.microsoft.com/office/drawing/2014/main" val="1917088736"/>
                  </a:ext>
                </a:extLst>
              </a:tr>
              <a:tr h="504000">
                <a:tc>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事例④</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道頓堀商店会</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ミナミの魅力発信と万博機運醸成を図る「道頓堀盆おどりインターナショナル</a:t>
                      </a:r>
                      <a:r>
                        <a:rPr kumimoji="1" lang="en-US" altLang="ja-JP" sz="1200" b="1" dirty="0" smtClean="0">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a:t>
                      </a:r>
                    </a:p>
                  </a:txBody>
                  <a:tcPr marT="36000" marB="36000" anchor="ctr">
                    <a:noFill/>
                  </a:tcPr>
                </a:tc>
                <a:extLst>
                  <a:ext uri="{0D108BD9-81ED-4DB2-BD59-A6C34878D82A}">
                    <a16:rowId xmlns:a16="http://schemas.microsoft.com/office/drawing/2014/main" val="1215518650"/>
                  </a:ext>
                </a:extLst>
              </a:tr>
              <a:tr h="504000">
                <a:tc>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事例⑤</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南地中筋商店街</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産学連携　南地中筋商店街ブランディングプロジェクト</a:t>
                      </a:r>
                    </a:p>
                  </a:txBody>
                  <a:tcPr marT="36000" marB="36000" anchor="ctr">
                    <a:noFill/>
                  </a:tcPr>
                </a:tc>
                <a:extLst>
                  <a:ext uri="{0D108BD9-81ED-4DB2-BD59-A6C34878D82A}">
                    <a16:rowId xmlns:a16="http://schemas.microsoft.com/office/drawing/2014/main" val="866367179"/>
                  </a:ext>
                </a:extLst>
              </a:tr>
              <a:tr h="504000">
                <a:tc>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事例⑥</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美原本通り商店街</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学生と連携し「つどいのお店</a:t>
                      </a:r>
                      <a:r>
                        <a:rPr kumimoji="1" lang="ja-JP" altLang="en-US" sz="1200" b="1" dirty="0" err="1" smtClean="0">
                          <a:solidFill>
                            <a:schemeClr val="tx1"/>
                          </a:solidFill>
                          <a:latin typeface="UD デジタル 教科書体 NK-R" panose="02020400000000000000" pitchFamily="18" charset="-128"/>
                          <a:ea typeface="UD デジタル 教科書体 NK-R" panose="02020400000000000000" pitchFamily="18" charset="-128"/>
                        </a:rPr>
                        <a:t>みっぱら</a:t>
                      </a:r>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」を活用したメイドインミハラの魅力発信</a:t>
                      </a:r>
                      <a:endPar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noFill/>
                  </a:tcPr>
                </a:tc>
                <a:extLst>
                  <a:ext uri="{0D108BD9-81ED-4DB2-BD59-A6C34878D82A}">
                    <a16:rowId xmlns:a16="http://schemas.microsoft.com/office/drawing/2014/main" val="3305986088"/>
                  </a:ext>
                </a:extLst>
              </a:tr>
              <a:tr h="504000">
                <a:tc>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事例⑦</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石橋商店街</a:t>
                      </a:r>
                    </a:p>
                  </a:txBody>
                  <a:tcPr marT="36000" marB="36000" anchor="ctr">
                    <a:noFill/>
                  </a:tcPr>
                </a:tc>
                <a:tc>
                  <a:txBody>
                    <a:bodyPr/>
                    <a:lstStyle/>
                    <a:p>
                      <a:r>
                        <a:rPr kumimoji="1" lang="ja-JP" altLang="en-US" sz="1200" b="1" dirty="0" err="1" smtClean="0">
                          <a:solidFill>
                            <a:schemeClr val="tx1"/>
                          </a:solidFill>
                          <a:latin typeface="UD デジタル 教科書体 NK-R" panose="02020400000000000000" pitchFamily="18" charset="-128"/>
                          <a:ea typeface="UD デジタル 教科書体 NK-R" panose="02020400000000000000" pitchFamily="18" charset="-128"/>
                        </a:rPr>
                        <a:t>おはこ</a:t>
                      </a:r>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市　</a:t>
                      </a:r>
                      <a:r>
                        <a:rPr kumimoji="1" lang="en-US" altLang="ja-JP" sz="1200" b="1" dirty="0" smtClean="0">
                          <a:solidFill>
                            <a:schemeClr val="tx1"/>
                          </a:solidFill>
                          <a:latin typeface="UD デジタル 教科書体 NK-R" panose="02020400000000000000" pitchFamily="18" charset="-128"/>
                          <a:ea typeface="UD デジタル 教科書体 NK-R" panose="02020400000000000000" pitchFamily="18" charset="-128"/>
                        </a:rPr>
                        <a:t>the</a:t>
                      </a:r>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　ムービー制作とオンラインを活用したプロモーション</a:t>
                      </a:r>
                      <a:endPar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noFill/>
                  </a:tcPr>
                </a:tc>
                <a:extLst>
                  <a:ext uri="{0D108BD9-81ED-4DB2-BD59-A6C34878D82A}">
                    <a16:rowId xmlns:a16="http://schemas.microsoft.com/office/drawing/2014/main" val="395474284"/>
                  </a:ext>
                </a:extLst>
              </a:tr>
              <a:tr h="504000">
                <a:tc>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事例⑧</a:t>
                      </a:r>
                    </a:p>
                  </a:txBody>
                  <a:tcPr marT="36000" marB="36000" anchor="ctr">
                    <a:noFill/>
                  </a:tcPr>
                </a:tc>
                <a:tc>
                  <a:txBody>
                    <a:bodyPr/>
                    <a:lstStyle/>
                    <a:p>
                      <a:r>
                        <a:rPr kumimoji="1" lang="zh-CN"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国分西商店会</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地域をつなぐデジタルスタンプラリーによる「国分」エリアのリ・ブランディング！</a:t>
                      </a:r>
                    </a:p>
                  </a:txBody>
                  <a:tcPr marT="36000" marB="36000" anchor="ctr">
                    <a:noFill/>
                  </a:tcPr>
                </a:tc>
                <a:extLst>
                  <a:ext uri="{0D108BD9-81ED-4DB2-BD59-A6C34878D82A}">
                    <a16:rowId xmlns:a16="http://schemas.microsoft.com/office/drawing/2014/main" val="1744877624"/>
                  </a:ext>
                </a:extLst>
              </a:tr>
              <a:tr h="504000">
                <a:tc>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事例⑨</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北助松商店街</a:t>
                      </a: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地域と協働で行う商店街や地域資源の魅力発信！</a:t>
                      </a:r>
                      <a:endPar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noFill/>
                  </a:tcPr>
                </a:tc>
                <a:extLst>
                  <a:ext uri="{0D108BD9-81ED-4DB2-BD59-A6C34878D82A}">
                    <a16:rowId xmlns:a16="http://schemas.microsoft.com/office/drawing/2014/main" val="408893088"/>
                  </a:ext>
                </a:extLst>
              </a:tr>
              <a:tr h="504000">
                <a:tc>
                  <a:txBody>
                    <a:bodyPr/>
                    <a:lstStyle/>
                    <a:p>
                      <a:pPr algn="l"/>
                      <a:r>
                        <a:rPr kumimoji="1" lang="ja-JP" altLang="en-US" sz="1200" b="1" dirty="0">
                          <a:solidFill>
                            <a:schemeClr val="tx1"/>
                          </a:solidFill>
                          <a:latin typeface="UD デジタル 教科書体 NK-R" panose="02020400000000000000" pitchFamily="18" charset="-128"/>
                          <a:ea typeface="UD デジタル 教科書体 NK-R" panose="02020400000000000000" pitchFamily="18" charset="-128"/>
                        </a:rPr>
                        <a:t>事例⑩</a:t>
                      </a:r>
                      <a:endParaRPr kumimoji="1" lang="en-US" altLang="ja-JP" sz="120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noFill/>
                  </a:tcPr>
                </a:tc>
                <a:tc>
                  <a:txBody>
                    <a:bodyPr/>
                    <a:lstStyle/>
                    <a:p>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長野商店街西商栄通り</a:t>
                      </a:r>
                    </a:p>
                  </a:txBody>
                  <a:tcPr marT="36000" marB="36000" anchor="ctr">
                    <a:noFill/>
                  </a:tcPr>
                </a:tc>
                <a:tc>
                  <a:txBody>
                    <a:bodyPr/>
                    <a:lstStyle/>
                    <a:p>
                      <a:r>
                        <a:rPr kumimoji="1" lang="en-US" altLang="ja-JP" sz="1200" b="1" dirty="0" smtClean="0">
                          <a:solidFill>
                            <a:schemeClr val="tx1"/>
                          </a:solidFill>
                          <a:latin typeface="UD デジタル 教科書体 NK-R" panose="02020400000000000000" pitchFamily="18" charset="-128"/>
                          <a:ea typeface="UD デジタル 教科書体 NK-R" panose="02020400000000000000" pitchFamily="18" charset="-128"/>
                        </a:rPr>
                        <a:t>SHOW!TENGAI!</a:t>
                      </a:r>
                      <a:r>
                        <a:rPr kumimoji="1" lang="ja-JP" altLang="en-US" sz="1200" b="1" dirty="0" smtClean="0">
                          <a:solidFill>
                            <a:schemeClr val="tx1"/>
                          </a:solidFill>
                          <a:latin typeface="UD デジタル 教科書体 NK-R" panose="02020400000000000000" pitchFamily="18" charset="-128"/>
                          <a:ea typeface="UD デジタル 教科書体 NK-R" panose="02020400000000000000" pitchFamily="18" charset="-128"/>
                        </a:rPr>
                        <a:t>　地元クリエイターと子育て世代サポーターの連携での地域魅力発信</a:t>
                      </a:r>
                    </a:p>
                  </a:txBody>
                  <a:tcPr marT="36000" marB="36000" anchor="ctr">
                    <a:noFill/>
                  </a:tcPr>
                </a:tc>
                <a:extLst>
                  <a:ext uri="{0D108BD9-81ED-4DB2-BD59-A6C34878D82A}">
                    <a16:rowId xmlns:a16="http://schemas.microsoft.com/office/drawing/2014/main" val="3161985207"/>
                  </a:ext>
                </a:extLst>
              </a:tr>
            </a:tbl>
          </a:graphicData>
        </a:graphic>
      </p:graphicFrame>
      <p:sp>
        <p:nvSpPr>
          <p:cNvPr id="28" name="テキスト ボックス 27"/>
          <p:cNvSpPr txBox="1"/>
          <p:nvPr/>
        </p:nvSpPr>
        <p:spPr>
          <a:xfrm>
            <a:off x="646043" y="150033"/>
            <a:ext cx="2986158" cy="461665"/>
          </a:xfrm>
          <a:prstGeom prst="rect">
            <a:avLst/>
          </a:prstGeom>
          <a:noFill/>
        </p:spPr>
        <p:txBody>
          <a:bodyPr wrap="square" rtlCol="0" anchor="ctr">
            <a:spAutoFit/>
          </a:bodyPr>
          <a:lstStyle/>
          <a:p>
            <a:r>
              <a:rPr kumimoji="1" lang="ja-JP" altLang="en-US" sz="2400" b="1" dirty="0">
                <a:solidFill>
                  <a:srgbClr val="327EC4"/>
                </a:solidFill>
                <a:latin typeface="UD デジタル 教科書体 NK-R" panose="02020400000000000000" pitchFamily="18" charset="-128"/>
                <a:ea typeface="UD デジタル 教科書体 NK-R" panose="02020400000000000000" pitchFamily="18" charset="-128"/>
              </a:rPr>
              <a:t>商店街の取組み</a:t>
            </a:r>
            <a:r>
              <a:rPr kumimoji="1" lang="ja-JP" altLang="en-US" sz="2400" b="1" dirty="0" smtClean="0">
                <a:solidFill>
                  <a:srgbClr val="327EC4"/>
                </a:solidFill>
                <a:latin typeface="UD デジタル 教科書体 NK-R" panose="02020400000000000000" pitchFamily="18" charset="-128"/>
                <a:ea typeface="UD デジタル 教科書体 NK-R" panose="02020400000000000000" pitchFamily="18" charset="-128"/>
              </a:rPr>
              <a:t>事例</a:t>
            </a:r>
            <a:endPar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endParaRPr>
          </a:p>
        </p:txBody>
      </p:sp>
      <p:sp>
        <p:nvSpPr>
          <p:cNvPr id="29" name="正方形/長方形 28"/>
          <p:cNvSpPr/>
          <p:nvPr/>
        </p:nvSpPr>
        <p:spPr>
          <a:xfrm>
            <a:off x="266772" y="256550"/>
            <a:ext cx="308415" cy="248632"/>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30" name="正方形/長方形 29"/>
          <p:cNvSpPr/>
          <p:nvPr/>
        </p:nvSpPr>
        <p:spPr>
          <a:xfrm>
            <a:off x="3703057" y="256549"/>
            <a:ext cx="5936243" cy="248633"/>
          </a:xfrm>
          <a:prstGeom prst="rect">
            <a:avLst/>
          </a:prstGeom>
          <a:gradFill>
            <a:gsLst>
              <a:gs pos="0">
                <a:schemeClr val="accent1">
                  <a:lumMod val="110000"/>
                  <a:satMod val="105000"/>
                  <a:tint val="67000"/>
                </a:schemeClr>
              </a:gs>
              <a:gs pos="50000">
                <a:srgbClr val="4D91CF"/>
              </a:gs>
              <a:gs pos="100000">
                <a:srgbClr val="327EC4"/>
              </a:gs>
            </a:gsLs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rgbClr val="98BCE4"/>
              </a:solidFill>
            </a:endParaRPr>
          </a:p>
        </p:txBody>
      </p:sp>
    </p:spTree>
    <p:extLst>
      <p:ext uri="{BB962C8B-B14F-4D97-AF65-F5344CB8AC3E}">
        <p14:creationId xmlns:p14="http://schemas.microsoft.com/office/powerpoint/2010/main" val="1330179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2187" y="4156991"/>
            <a:ext cx="6832675" cy="120802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92075" indent="-92075">
              <a:lnSpc>
                <a:spcPts val="1300"/>
              </a:lnSpc>
            </a:pP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①</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アプリの導入により、</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来街者はスマートフォン</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より</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QR</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コードを読み取る</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こと</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で情報を受け取れることから、イベント会</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場内を快適に回遊することができた。参加者</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からは</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、イベントの全体がスマートフォンで確認出来て便利、などの意見があった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endParaRPr>
          </a:p>
          <a:p>
            <a:pPr marL="93663">
              <a:lnSpc>
                <a:spcPts val="800"/>
              </a:lnSpc>
            </a:pP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marL="92075" indent="-92075">
              <a:lnSpc>
                <a:spcPts val="1300"/>
              </a:lnSpc>
            </a:pP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②</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地域企業や団体の協力もあり、屋台</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は４５ブース</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、キッチンカー</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は８台</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が</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出店した。</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また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、大正区社会</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福祉協議会によるバルーンアートや地域有志によるエイサー踊りなどのパフォーマンスも実施し、賑わいを提供</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endParaRPr>
          </a:p>
          <a:p>
            <a:pPr marL="92075">
              <a:lnSpc>
                <a:spcPts val="1300"/>
              </a:lnSpc>
            </a:pP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さらに、タグボート大正と連携して同日にイベントを開催したことで、周辺地域での回遊性が高まり、大正区全体を盛り上げることができた。</a:t>
            </a: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032451241"/>
              </p:ext>
            </p:extLst>
          </p:nvPr>
        </p:nvGraphicFramePr>
        <p:xfrm>
          <a:off x="205402" y="301216"/>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840">
                <a:tc>
                  <a:txBody>
                    <a:bodyPr/>
                    <a:lstStyle/>
                    <a:p>
                      <a:pPr algn="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事例①</a:t>
                      </a:r>
                      <a:endPar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dirty="0" smtClean="0">
                          <a:solidFill>
                            <a:schemeClr val="tx1"/>
                          </a:solidFill>
                          <a:latin typeface="UD デジタル 教科書体 NK-R" panose="02020400000000000000" pitchFamily="18" charset="-128"/>
                          <a:ea typeface="UD デジタル 教科書体 NK-R" panose="02020400000000000000" pitchFamily="18" charset="-128"/>
                        </a:rPr>
                        <a:t>ICT</a:t>
                      </a: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の活用で利便性が向上した地域連携イベント「のきさきあるこ」開催</a:t>
                      </a:r>
                      <a:endPar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26" name="テキスト ボックス 25"/>
          <p:cNvSpPr txBox="1"/>
          <p:nvPr/>
        </p:nvSpPr>
        <p:spPr>
          <a:xfrm>
            <a:off x="417384" y="1323821"/>
            <a:ext cx="6694615" cy="99001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ts val="14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商店街の店舗前のスペースを活用し、地元店舗等による屋台、ライブパフォーマンス、キッチンカー、こども夜店</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、子ども向け</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のワークショップなどを盛り込んだ地域密着イベント「のきさきあるこ</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」（自主事業）を</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開催。今回は、イベント会場での回遊性を高めるため</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QR</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コードを活用し、イベント情報や位置情報を来街者に提供できるアプリを活用。</a:t>
            </a:r>
            <a:endParaRPr kumimoji="1" lang="ja-JP" altLang="en-US" sz="1050" strike="sngStrike" dirty="0">
              <a:solidFill>
                <a:schemeClr val="tx1"/>
              </a:solidFill>
              <a:latin typeface="UD デジタル 教科書体 NK-R" panose="02020400000000000000" pitchFamily="18" charset="-128"/>
              <a:ea typeface="UD デジタル 教科書体 NK-R" panose="02020400000000000000" pitchFamily="18" charset="-128"/>
            </a:endParaRPr>
          </a:p>
          <a:p>
            <a:pPr indent="93663">
              <a:lnSpc>
                <a:spcPts val="1400"/>
              </a:lnSpc>
            </a:pP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一社）大正・港エリア空き家活用協議会等と連携するとともに、地域の</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NPO</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や</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ボランティアが</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イベント運営に</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協力するなど、地域一体となり取り組んだ。</a:t>
            </a: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412187" y="2464523"/>
            <a:ext cx="6713877" cy="152862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6213" indent="-176213">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①「のきさきあるこ」におけるデジタルアプリの活用</a:t>
            </a:r>
          </a:p>
          <a:p>
            <a:pPr indent="90488">
              <a:lnSpc>
                <a:spcPts val="1300"/>
              </a:lnSpc>
            </a:pP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地域のものづくり企業による</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ICT</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技術の協力により、</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QR</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コードを読み込むと、イベント情報や位置情報を受け取れるデジタルアプリ「ここどこ</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QR</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」を導入した。「のきさきあるこ」</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では</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、各店舗や路上（商店街内）に</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QR</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コードを掲載し来街者に情報を提供するツールとして実装した。</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800"/>
              </a:lnSpc>
            </a:pPr>
            <a:endParaRPr kumimoji="1" lang="en-US" altLang="ja-JP" sz="8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300"/>
              </a:lnSpc>
            </a:pP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②</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地域企業や団体も参画した屋台、キッチンカーの出店</a:t>
            </a:r>
          </a:p>
          <a:p>
            <a:pPr indent="90488">
              <a:lnSpc>
                <a:spcPts val="1300"/>
              </a:lnSpc>
            </a:pP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地域</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で活動する企業やイベント参加</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実績がある</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団体に</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も呼び掛けて</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イベント参加者を募集した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。商店街店舗からは特別</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メニューを</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用意し、シャッター前にて屋台を出店。また、地域の商業複合施設タグボート大正と連携し、広報協力やキッチンカーの許可取りの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サポート</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のほか、同日にイベントを開催した。</a:t>
            </a: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8" name="角丸四角形 37"/>
          <p:cNvSpPr/>
          <p:nvPr/>
        </p:nvSpPr>
        <p:spPr>
          <a:xfrm>
            <a:off x="4296204" y="5300809"/>
            <a:ext cx="4947095"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95">
              <a:buClr>
                <a:schemeClr val="accent1"/>
              </a:buClr>
              <a:defRPr/>
            </a:pPr>
            <a:r>
              <a:rPr lang="ja-JP" altLang="en-US"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（一社）大正</a:t>
            </a: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・港エリア空き家活用協議会からひとこと</a:t>
            </a:r>
            <a:endPar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defTabSz="914395">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48" indent="-171448" defTabSz="914395">
              <a:lnSpc>
                <a:spcPts val="13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イベントの企画等のサポートをしています。当初は、いくつかの軒先をお借りしたイベントでしたが、地域主催の手作りイベントに賛同いただく方の協力により、地元に定着したイベントになりました</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a:t>
            </a:r>
            <a:endParaRPr lang="en-US" altLang="ja-JP" sz="3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48" indent="-171448" defTabSz="914395">
              <a:lnSpc>
                <a:spcPts val="1300"/>
              </a:lnSpc>
              <a:buClr>
                <a:srgbClr val="327EC4"/>
              </a:buClr>
              <a:buFont typeface="Wingdings" panose="05000000000000000000" pitchFamily="2" charset="2"/>
              <a:buChar char="l"/>
              <a:defRPr/>
            </a:pP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イベント</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へは、電車を利用して近郊からも商店街</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に</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訪れて</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いただく</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ほどの知名度が出てきました。イベントを楽しんでおられる参加者を見ると、商店街は街に彩りを添える場所だと感じます。昭和の時代から変わらない佇まいを慕って、イベントに講師としてきてくださる方もいます。これからも商店街の良さを発信していくお手伝いを</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したい</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と思っています</a:t>
            </a:r>
            <a:r>
              <a:rPr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a:t>
            </a:r>
            <a:endPar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defTabSz="914395">
              <a:lnSpc>
                <a:spcPct val="150000"/>
              </a:lnSpc>
              <a:buClr>
                <a:srgbClr val="327EC4"/>
              </a:buClr>
              <a:defRPr/>
            </a:pPr>
            <a:endPar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p:txBody>
      </p:sp>
      <p:sp>
        <p:nvSpPr>
          <p:cNvPr id="41" name="角丸四角形 40"/>
          <p:cNvSpPr/>
          <p:nvPr/>
        </p:nvSpPr>
        <p:spPr>
          <a:xfrm>
            <a:off x="289064" y="5300809"/>
            <a:ext cx="413022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1">
              <a:buClr>
                <a:srgbClr val="327EC4"/>
              </a:buCl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262055" indent="-187324">
              <a:lnSpc>
                <a:spcPts val="1600"/>
              </a:lnSpc>
              <a:buClr>
                <a:srgbClr val="327EC4"/>
              </a:buClr>
              <a:buFont typeface="Wingdings" panose="05000000000000000000" pitchFamily="2" charset="2"/>
              <a:buChar char="l"/>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地域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密着型の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商店街ですが</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、大正区</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社会福祉協議会等の協力により、新規出店も少しずつ増えてきました。「のきさきあるこ」は地域の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協力もあり、人気</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あるイベントとして定着しており、今後も続けていきたいと思っています</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3" name="直線コネクタ 42"/>
          <p:cNvCxnSpPr/>
          <p:nvPr/>
        </p:nvCxnSpPr>
        <p:spPr>
          <a:xfrm>
            <a:off x="398124"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4703750"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509" y="6397086"/>
            <a:ext cx="828206" cy="3382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zh-TW" altLang="en-US" sz="799" dirty="0" smtClean="0">
                <a:latin typeface="UD デジタル 教科書体 NK-R" panose="02020400000000000000" pitchFamily="18" charset="-128"/>
                <a:ea typeface="UD デジタル 教科書体 NK-R" panose="02020400000000000000" pitchFamily="18" charset="-128"/>
              </a:rPr>
              <a:t>高橋</a:t>
            </a:r>
            <a:endParaRPr kumimoji="1" lang="en-US" altLang="zh-TW" sz="799" dirty="0" smtClean="0">
              <a:latin typeface="UD デジタル 教科書体 NK-R" panose="02020400000000000000" pitchFamily="18" charset="-128"/>
              <a:ea typeface="UD デジタル 教科書体 NK-R" panose="02020400000000000000" pitchFamily="18" charset="-128"/>
            </a:endParaRPr>
          </a:p>
          <a:p>
            <a:pPr algn="ctr"/>
            <a:r>
              <a:rPr kumimoji="1" lang="zh-TW" altLang="en-US" sz="799" dirty="0" smtClean="0">
                <a:latin typeface="UD デジタル 教科書体 NK-R" panose="02020400000000000000" pitchFamily="18" charset="-128"/>
                <a:ea typeface="UD デジタル 教科書体 NK-R" panose="02020400000000000000" pitchFamily="18" charset="-128"/>
              </a:rPr>
              <a:t>理事長</a:t>
            </a:r>
            <a:endParaRPr kumimoji="1" lang="zh-TW" altLang="en-US" sz="799"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289065" y="735269"/>
            <a:ext cx="947411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アプリや</a:t>
            </a:r>
            <a:r>
              <a:rPr kumimoji="1" lang="en-US" altLang="ja-JP" b="1" dirty="0">
                <a:solidFill>
                  <a:srgbClr val="327EC4"/>
                </a:solidFill>
                <a:latin typeface="UD デジタル 教科書体 NK-R" panose="02020400000000000000" pitchFamily="18" charset="-128"/>
                <a:ea typeface="UD デジタル 教科書体 NK-R" panose="02020400000000000000" pitchFamily="18" charset="-128"/>
              </a:rPr>
              <a:t>QR</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コード活用により情報や回遊性が向上した地域魅力イベント「のきさきあるこ」</a:t>
            </a:r>
            <a:r>
              <a:rPr kumimoji="1" lang="ja-JP" altLang="en-US" b="1" dirty="0" smtClean="0">
                <a:solidFill>
                  <a:srgbClr val="327EC4"/>
                </a:solidFill>
                <a:latin typeface="UD デジタル 教科書体 NK-R" panose="02020400000000000000" pitchFamily="18" charset="-128"/>
                <a:ea typeface="UD デジタル 教科書体 NK-R" panose="02020400000000000000" pitchFamily="18" charset="-128"/>
              </a:rPr>
              <a:t>開催</a:t>
            </a:r>
            <a:endPar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p:cNvCxnSpPr/>
          <p:nvPr/>
        </p:nvCxnSpPr>
        <p:spPr>
          <a:xfrm flipV="1">
            <a:off x="289066" y="572617"/>
            <a:ext cx="9474116" cy="1035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567083" y="102752"/>
            <a:ext cx="4196100"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事業</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実施商店街： ：三</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泉</a:t>
            </a:r>
            <a:r>
              <a:rPr kumimoji="1" lang="zh-TW"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所在地：</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大阪市</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大正区（</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㉗）</a:t>
            </a:r>
            <a:endPar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アクセス：</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JR</a:t>
            </a:r>
            <a:r>
              <a:rPr kumimoji="1" lang="ja-JP" altLang="en-US" sz="900" dirty="0" err="1"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大阪</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メトロ大正駅から</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南西へ</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400</a:t>
            </a:r>
            <a:r>
              <a:rPr kumimoji="1" lang="ja-JP" altLang="en-US" sz="900" dirty="0" err="1" smtClean="0">
                <a:solidFill>
                  <a:schemeClr val="tx1"/>
                </a:solidFill>
                <a:latin typeface="UD デジタル 教科書体 NK-R" panose="02020400000000000000" pitchFamily="18" charset="-128"/>
                <a:ea typeface="UD デジタル 教科書体 NK-R" panose="02020400000000000000" pitchFamily="18" charset="-128"/>
              </a:rPr>
              <a:t>ｍ</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 </a:t>
            </a: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38</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店</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a:t>
            </a:r>
          </a:p>
        </p:txBody>
      </p:sp>
      <p:sp>
        <p:nvSpPr>
          <p:cNvPr id="52" name="テキスト ボックス 51">
            <a:extLst>
              <a:ext uri="{FF2B5EF4-FFF2-40B4-BE49-F238E27FC236}">
                <a16:creationId xmlns:a16="http://schemas.microsoft.com/office/drawing/2014/main" id="{E67AB1FF-27E3-449C-9577-C42C28A92C0D}"/>
              </a:ext>
            </a:extLst>
          </p:cNvPr>
          <p:cNvSpPr txBox="1"/>
          <p:nvPr/>
        </p:nvSpPr>
        <p:spPr>
          <a:xfrm>
            <a:off x="9186190" y="91411"/>
            <a:ext cx="434381" cy="230832"/>
          </a:xfrm>
          <a:prstGeom prst="rect">
            <a:avLst/>
          </a:prstGeom>
          <a:noFill/>
        </p:spPr>
        <p:txBody>
          <a:bodyPr wrap="square" rtlCol="0">
            <a:spAutoFit/>
          </a:bodyPr>
          <a:lstStyle/>
          <a:p>
            <a:pPr algn="ctr"/>
            <a:r>
              <a:rPr kumimoji="1" lang="en-US" altLang="ja-JP" sz="900" dirty="0" smtClean="0">
                <a:latin typeface="UD デジタル 教科書体 NK-R" panose="02020400000000000000" pitchFamily="18" charset="-128"/>
                <a:ea typeface="UD デジタル 教科書体 NK-R" panose="02020400000000000000" pitchFamily="18" charset="-128"/>
              </a:rPr>
              <a:t>QR</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a:extLst>
              <a:ext uri="{FF2B5EF4-FFF2-40B4-BE49-F238E27FC236}">
                <a16:creationId xmlns:a16="http://schemas.microsoft.com/office/drawing/2014/main" id="{96C57A3E-3DF3-4F2D-953B-0C5C7A6D71BF}"/>
              </a:ext>
            </a:extLst>
          </p:cNvPr>
          <p:cNvSpPr txBox="1"/>
          <p:nvPr/>
        </p:nvSpPr>
        <p:spPr>
          <a:xfrm>
            <a:off x="8031122" y="84224"/>
            <a:ext cx="553716" cy="230832"/>
          </a:xfrm>
          <a:prstGeom prst="rect">
            <a:avLst/>
          </a:prstGeom>
          <a:noFill/>
        </p:spPr>
        <p:txBody>
          <a:bodyPr wrap="square" rtlCol="0">
            <a:spAutoFit/>
          </a:bodyPr>
          <a:lstStyle/>
          <a:p>
            <a:pPr algn="ctr"/>
            <a:r>
              <a:rPr kumimoji="1" lang="ja-JP" altLang="en-US" sz="900" dirty="0" smtClean="0">
                <a:latin typeface="UD デジタル 教科書体 NK-R" panose="02020400000000000000" pitchFamily="18" charset="-128"/>
                <a:ea typeface="UD デジタル 教科書体 NK-R" panose="02020400000000000000" pitchFamily="18" charset="-128"/>
              </a:rPr>
              <a:t>イベント</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4" name="テキスト ボックス 53">
            <a:extLst>
              <a:ext uri="{FF2B5EF4-FFF2-40B4-BE49-F238E27FC236}">
                <a16:creationId xmlns:a16="http://schemas.microsoft.com/office/drawing/2014/main" id="{687DBE9B-B4D4-4332-A4A6-63858479DB26}"/>
              </a:ext>
            </a:extLst>
          </p:cNvPr>
          <p:cNvSpPr txBox="1"/>
          <p:nvPr/>
        </p:nvSpPr>
        <p:spPr>
          <a:xfrm>
            <a:off x="8625247" y="88519"/>
            <a:ext cx="569900" cy="230832"/>
          </a:xfrm>
          <a:prstGeom prst="rect">
            <a:avLst/>
          </a:prstGeom>
          <a:noFill/>
        </p:spPr>
        <p:txBody>
          <a:bodyPr wrap="none" rtlCol="0">
            <a:spAutoFit/>
          </a:bodyPr>
          <a:lstStyle/>
          <a:p>
            <a:pPr algn="ctr"/>
            <a:r>
              <a:rPr kumimoji="1" lang="ja-JP" altLang="en-US" sz="900" spc="-149" dirty="0">
                <a:latin typeface="UD デジタル 教科書体 NK-R" panose="02020400000000000000" pitchFamily="18" charset="-128"/>
                <a:ea typeface="UD デジタル 教科書体 NK-R" panose="02020400000000000000" pitchFamily="18" charset="-128"/>
              </a:rPr>
              <a:t>地元団体</a:t>
            </a:r>
          </a:p>
        </p:txBody>
      </p:sp>
      <p:cxnSp>
        <p:nvCxnSpPr>
          <p:cNvPr id="35" name="直線コネクタ 34"/>
          <p:cNvCxnSpPr/>
          <p:nvPr/>
        </p:nvCxnSpPr>
        <p:spPr>
          <a:xfrm>
            <a:off x="398124"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1000" y="1157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1000" y="399361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sp>
        <p:nvSpPr>
          <p:cNvPr id="50" name="角丸四角形 49"/>
          <p:cNvSpPr/>
          <p:nvPr/>
        </p:nvSpPr>
        <p:spPr>
          <a:xfrm>
            <a:off x="381000" y="2293444"/>
            <a:ext cx="2738718" cy="169629"/>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smtClean="0">
                <a:solidFill>
                  <a:schemeClr val="bg1"/>
                </a:solidFill>
                <a:latin typeface="UD デジタル 教科書体 NK-R" panose="02020400000000000000" pitchFamily="18" charset="-128"/>
                <a:ea typeface="UD デジタル 教科書体 NK-R" panose="02020400000000000000" pitchFamily="18" charset="-128"/>
              </a:rPr>
              <a:t>取組み</a:t>
            </a:r>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内容</a:t>
            </a:r>
          </a:p>
        </p:txBody>
      </p:sp>
      <p:pic>
        <p:nvPicPr>
          <p:cNvPr id="59" name="図 58">
            <a:extLst>
              <a:ext uri="{FF2B5EF4-FFF2-40B4-BE49-F238E27FC236}">
                <a16:creationId xmlns:a16="http://schemas.microsoft.com/office/drawing/2014/main" id="{4B0F8E8C-AA62-A348-83BA-95DD62F1ED33}"/>
              </a:ext>
            </a:extLst>
          </p:cNvPr>
          <p:cNvPicPr>
            <a:picLocks noChangeAspect="1"/>
          </p:cNvPicPr>
          <p:nvPr/>
        </p:nvPicPr>
        <p:blipFill>
          <a:blip r:embed="rId3"/>
          <a:stretch>
            <a:fillRect/>
          </a:stretch>
        </p:blipFill>
        <p:spPr>
          <a:xfrm>
            <a:off x="8102736" y="276031"/>
            <a:ext cx="419101" cy="419101"/>
          </a:xfrm>
          <a:prstGeom prst="rect">
            <a:avLst/>
          </a:prstGeom>
        </p:spPr>
      </p:pic>
      <p:pic>
        <p:nvPicPr>
          <p:cNvPr id="61" name="図 60">
            <a:extLst>
              <a:ext uri="{FF2B5EF4-FFF2-40B4-BE49-F238E27FC236}">
                <a16:creationId xmlns:a16="http://schemas.microsoft.com/office/drawing/2014/main" id="{361A7625-7F53-1B44-88D6-383F9E9E841D}"/>
              </a:ext>
            </a:extLst>
          </p:cNvPr>
          <p:cNvPicPr>
            <a:picLocks noChangeAspect="1"/>
          </p:cNvPicPr>
          <p:nvPr/>
        </p:nvPicPr>
        <p:blipFill>
          <a:blip r:embed="rId4"/>
          <a:stretch>
            <a:fillRect/>
          </a:stretch>
        </p:blipFill>
        <p:spPr>
          <a:xfrm>
            <a:off x="9195311" y="276237"/>
            <a:ext cx="419101" cy="419101"/>
          </a:xfrm>
          <a:prstGeom prst="rect">
            <a:avLst/>
          </a:prstGeom>
        </p:spPr>
      </p:pic>
      <p:sp>
        <p:nvSpPr>
          <p:cNvPr id="14" name="テキスト ボックス 13"/>
          <p:cNvSpPr txBox="1"/>
          <p:nvPr/>
        </p:nvSpPr>
        <p:spPr>
          <a:xfrm>
            <a:off x="7059555" y="3221762"/>
            <a:ext cx="1996976" cy="2539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「のきさきあるこ</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」周知</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ポスター</a:t>
            </a:r>
          </a:p>
        </p:txBody>
      </p:sp>
      <p:sp>
        <p:nvSpPr>
          <p:cNvPr id="45" name="テキスト ボックス 44"/>
          <p:cNvSpPr txBox="1"/>
          <p:nvPr/>
        </p:nvSpPr>
        <p:spPr>
          <a:xfrm>
            <a:off x="7875777" y="5007118"/>
            <a:ext cx="1803924" cy="2539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「デジタルアプリここどこ</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QR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1050" dirty="0">
              <a:solidFill>
                <a:schemeClr val="tx1"/>
              </a:solidFill>
            </a:endParaRPr>
          </a:p>
        </p:txBody>
      </p:sp>
      <p:pic>
        <p:nvPicPr>
          <p:cNvPr id="46" name="図 45">
            <a:extLst>
              <a:ext uri="{FF2B5EF4-FFF2-40B4-BE49-F238E27FC236}">
                <a16:creationId xmlns:a16="http://schemas.microsoft.com/office/drawing/2014/main" id="{EBFD4FAF-4F95-128A-7B65-1C9CC3C69EF7}"/>
              </a:ext>
            </a:extLst>
          </p:cNvPr>
          <p:cNvPicPr>
            <a:picLocks noChangeAspect="1"/>
          </p:cNvPicPr>
          <p:nvPr/>
        </p:nvPicPr>
        <p:blipFill>
          <a:blip r:embed="rId5"/>
          <a:stretch>
            <a:fillRect/>
          </a:stretch>
        </p:blipFill>
        <p:spPr>
          <a:xfrm>
            <a:off x="7332461" y="1226996"/>
            <a:ext cx="1397322" cy="1962265"/>
          </a:xfrm>
          <a:prstGeom prst="rect">
            <a:avLst/>
          </a:prstGeom>
          <a:ln>
            <a:noFill/>
          </a:ln>
          <a:effectLst>
            <a:outerShdw blurRad="50800" dist="38100" dir="2700000" algn="tl" rotWithShape="0">
              <a:prstClr val="black">
                <a:alpha val="40000"/>
              </a:prstClr>
            </a:outerShdw>
          </a:effectLst>
        </p:spPr>
      </p:pic>
      <p:pic>
        <p:nvPicPr>
          <p:cNvPr id="47" name="図 46">
            <a:extLst>
              <a:ext uri="{FF2B5EF4-FFF2-40B4-BE49-F238E27FC236}">
                <a16:creationId xmlns:a16="http://schemas.microsoft.com/office/drawing/2014/main" id="{DD3FE24D-61E8-0A43-6D53-9275B93CDB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59076" y="3583405"/>
            <a:ext cx="1803926" cy="1391909"/>
          </a:xfrm>
          <a:prstGeom prst="rect">
            <a:avLst/>
          </a:prstGeom>
          <a:ln>
            <a:noFill/>
          </a:ln>
          <a:effectLst>
            <a:outerShdw blurRad="50800" dist="38100" dir="2700000" algn="tl" rotWithShape="0">
              <a:prstClr val="black">
                <a:alpha val="40000"/>
              </a:prstClr>
            </a:outerShdw>
          </a:effectLst>
        </p:spPr>
      </p:pic>
      <p:pic>
        <p:nvPicPr>
          <p:cNvPr id="48" name="図 47">
            <a:extLst>
              <a:ext uri="{FF2B5EF4-FFF2-40B4-BE49-F238E27FC236}">
                <a16:creationId xmlns:a16="http://schemas.microsoft.com/office/drawing/2014/main" id="{750DD8A2-07D9-EC60-25AD-85E4301C5A6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2699" y="5583426"/>
            <a:ext cx="723827" cy="806167"/>
          </a:xfrm>
          <a:prstGeom prst="rect">
            <a:avLst/>
          </a:prstGeom>
        </p:spPr>
      </p:pic>
      <p:grpSp>
        <p:nvGrpSpPr>
          <p:cNvPr id="36" name="グループ化 35">
            <a:extLst>
              <a:ext uri="{FF2B5EF4-FFF2-40B4-BE49-F238E27FC236}">
                <a16:creationId xmlns:a16="http://schemas.microsoft.com/office/drawing/2014/main" id="{156280BD-56EF-3D49-89D5-997421E19B27}"/>
              </a:ext>
            </a:extLst>
          </p:cNvPr>
          <p:cNvGrpSpPr/>
          <p:nvPr/>
        </p:nvGrpSpPr>
        <p:grpSpPr>
          <a:xfrm>
            <a:off x="8553881" y="426919"/>
            <a:ext cx="1180323" cy="100777"/>
            <a:chOff x="5907277" y="5678358"/>
            <a:chExt cx="1180323" cy="100777"/>
          </a:xfrm>
        </p:grpSpPr>
        <p:sp>
          <p:nvSpPr>
            <p:cNvPr id="44" name="十字形 43">
              <a:extLst>
                <a:ext uri="{FF2B5EF4-FFF2-40B4-BE49-F238E27FC236}">
                  <a16:creationId xmlns:a16="http://schemas.microsoft.com/office/drawing/2014/main" id="{AE56CE2E-3253-554E-8E1A-E1FB6860D406}"/>
                </a:ext>
              </a:extLst>
            </p:cNvPr>
            <p:cNvSpPr/>
            <p:nvPr/>
          </p:nvSpPr>
          <p:spPr>
            <a:xfrm>
              <a:off x="5907277" y="5678358"/>
              <a:ext cx="100777" cy="100777"/>
            </a:xfrm>
            <a:prstGeom prst="plus">
              <a:avLst>
                <a:gd name="adj" fmla="val 36575"/>
              </a:avLst>
            </a:prstGeom>
            <a:solidFill>
              <a:schemeClr val="accent5">
                <a:lumMod val="75000"/>
              </a:schemeClr>
            </a:solidFill>
            <a:ln>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51" name="二等辺三角形 58">
              <a:extLst>
                <a:ext uri="{FF2B5EF4-FFF2-40B4-BE49-F238E27FC236}">
                  <a16:creationId xmlns:a16="http://schemas.microsoft.com/office/drawing/2014/main" id="{D5F40C1A-5065-FF4E-AAC4-57840C605B6D}"/>
                </a:ext>
              </a:extLst>
            </p:cNvPr>
            <p:cNvSpPr/>
            <p:nvPr/>
          </p:nvSpPr>
          <p:spPr>
            <a:xfrm rot="5400000">
              <a:off x="7010702" y="5693145"/>
              <a:ext cx="82594" cy="7120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5" name="図 54">
            <a:extLst>
              <a:ext uri="{FF2B5EF4-FFF2-40B4-BE49-F238E27FC236}">
                <a16:creationId xmlns:a16="http://schemas.microsoft.com/office/drawing/2014/main" id="{BFDD1EE9-CD1E-9B36-8E66-6947D955C6AE}"/>
              </a:ext>
            </a:extLst>
          </p:cNvPr>
          <p:cNvPicPr>
            <a:picLocks noChangeAspect="1"/>
          </p:cNvPicPr>
          <p:nvPr/>
        </p:nvPicPr>
        <p:blipFill>
          <a:blip r:embed="rId8"/>
          <a:stretch>
            <a:fillRect/>
          </a:stretch>
        </p:blipFill>
        <p:spPr>
          <a:xfrm>
            <a:off x="8098560" y="271596"/>
            <a:ext cx="419529" cy="419100"/>
          </a:xfrm>
          <a:prstGeom prst="rect">
            <a:avLst/>
          </a:prstGeom>
        </p:spPr>
      </p:pic>
      <p:pic>
        <p:nvPicPr>
          <p:cNvPr id="56" name="図 55">
            <a:extLst>
              <a:ext uri="{FF2B5EF4-FFF2-40B4-BE49-F238E27FC236}">
                <a16:creationId xmlns:a16="http://schemas.microsoft.com/office/drawing/2014/main" id="{4131055D-86A9-B15D-202D-1D56E05DDD84}"/>
              </a:ext>
            </a:extLst>
          </p:cNvPr>
          <p:cNvPicPr>
            <a:picLocks noChangeAspect="1"/>
          </p:cNvPicPr>
          <p:nvPr/>
        </p:nvPicPr>
        <p:blipFill>
          <a:blip r:embed="rId9"/>
          <a:stretch>
            <a:fillRect/>
          </a:stretch>
        </p:blipFill>
        <p:spPr>
          <a:xfrm>
            <a:off x="9192314" y="275206"/>
            <a:ext cx="419529" cy="419100"/>
          </a:xfrm>
          <a:prstGeom prst="rect">
            <a:avLst/>
          </a:prstGeom>
        </p:spPr>
      </p:pic>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6</a:t>
            </a:fld>
            <a:endParaRPr kumimoji="1" lang="ja-JP" altLang="en-US"/>
          </a:p>
        </p:txBody>
      </p:sp>
      <p:pic>
        <p:nvPicPr>
          <p:cNvPr id="37" name="図 36">
            <a:extLst>
              <a:ext uri="{FF2B5EF4-FFF2-40B4-BE49-F238E27FC236}">
                <a16:creationId xmlns:a16="http://schemas.microsoft.com/office/drawing/2014/main" id="{1B70FF62-847D-30FC-DC0E-DCF066075825}"/>
              </a:ext>
            </a:extLst>
          </p:cNvPr>
          <p:cNvPicPr>
            <a:picLocks noChangeAspect="1"/>
          </p:cNvPicPr>
          <p:nvPr/>
        </p:nvPicPr>
        <p:blipFill>
          <a:blip r:embed="rId10"/>
          <a:stretch>
            <a:fillRect/>
          </a:stretch>
        </p:blipFill>
        <p:spPr>
          <a:xfrm>
            <a:off x="8701370" y="277336"/>
            <a:ext cx="419100" cy="419100"/>
          </a:xfrm>
          <a:prstGeom prst="rect">
            <a:avLst/>
          </a:prstGeom>
        </p:spPr>
      </p:pic>
    </p:spTree>
    <p:extLst>
      <p:ext uri="{BB962C8B-B14F-4D97-AF65-F5344CB8AC3E}">
        <p14:creationId xmlns:p14="http://schemas.microsoft.com/office/powerpoint/2010/main" val="4278898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2187" y="4260065"/>
            <a:ext cx="7395177" cy="106182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イベントには、地域</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の子どもから高齢者まで</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計</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69</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名の将棋好きが</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参加。大会には、</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11</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月</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26</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日に開催</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された小中学生</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部</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14</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名、翌</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27</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日一般</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の部</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決勝戦には、生野</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区内８ブロックの予選を勝ち抜いた</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16</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名が参加した。</a:t>
            </a:r>
            <a:endPar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endParaRPr>
          </a:p>
          <a:p>
            <a:pPr indent="93663"/>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コロナ</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禍で</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err="1" smtClean="0">
                <a:solidFill>
                  <a:schemeClr val="tx1"/>
                </a:solidFill>
                <a:latin typeface="UD デジタル 教科書体 NK-R" panose="02020400000000000000" pitchFamily="18" charset="-128"/>
                <a:ea typeface="UD デジタル 教科書体 NK-R" panose="02020400000000000000" pitchFamily="18" charset="-128"/>
              </a:rPr>
              <a:t>どり</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～夢館」の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貸し会議室の稼働率の低下が大きな課題となっていたが、本事業の実施により、将棋大会の参加者が講師となって、令和</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年１月以降も、毎週火、木、日曜日</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に「</a:t>
            </a:r>
            <a:r>
              <a:rPr kumimoji="1" lang="ja-JP" altLang="en-US" sz="1050" dirty="0" err="1" smtClean="0">
                <a:solidFill>
                  <a:schemeClr val="tx1"/>
                </a:solidFill>
                <a:latin typeface="UD デジタル 教科書体 NK-R" panose="02020400000000000000" pitchFamily="18" charset="-128"/>
                <a:ea typeface="UD デジタル 教科書体 NK-R" panose="02020400000000000000" pitchFamily="18" charset="-128"/>
              </a:rPr>
              <a:t>どり</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～夢館」に</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おいて生野こども将棋教室が開催されるなど、将棋の聖地として継続して取り組んでいくための基盤が構築された。また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err="1" smtClean="0">
                <a:solidFill>
                  <a:schemeClr val="tx1"/>
                </a:solidFill>
                <a:latin typeface="UD デジタル 教科書体 NK-R" panose="02020400000000000000" pitchFamily="18" charset="-128"/>
                <a:ea typeface="UD デジタル 教科書体 NK-R" panose="02020400000000000000" pitchFamily="18" charset="-128"/>
              </a:rPr>
              <a:t>どり</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～夢館」の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予約システムが搭載された</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サイトが構築されたことにより</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、これからも「</a:t>
            </a:r>
            <a:r>
              <a:rPr kumimoji="1" lang="ja-JP" altLang="en-US" sz="1050" dirty="0" err="1" smtClean="0">
                <a:solidFill>
                  <a:schemeClr val="tx1"/>
                </a:solidFill>
                <a:latin typeface="UD デジタル 教科書体 NK-R" panose="02020400000000000000" pitchFamily="18" charset="-128"/>
                <a:ea typeface="UD デジタル 教科書体 NK-R" panose="02020400000000000000" pitchFamily="18" charset="-128"/>
              </a:rPr>
              <a:t>どり</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～夢館」の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稼働率向上と</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組合運営の活性化が</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期待される。</a:t>
            </a:r>
          </a:p>
        </p:txBody>
      </p:sp>
      <p:graphicFrame>
        <p:nvGraphicFramePr>
          <p:cNvPr id="7" name="表 6"/>
          <p:cNvGraphicFramePr>
            <a:graphicFrameLocks noGrp="1"/>
          </p:cNvGraphicFramePr>
          <p:nvPr>
            <p:extLst>
              <p:ext uri="{D42A27DB-BD31-4B8C-83A1-F6EECF244321}">
                <p14:modId xmlns:p14="http://schemas.microsoft.com/office/powerpoint/2010/main" val="1285239679"/>
              </p:ext>
            </p:extLst>
          </p:nvPr>
        </p:nvGraphicFramePr>
        <p:xfrm>
          <a:off x="205402" y="301216"/>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840">
                <a:tc>
                  <a:txBody>
                    <a:bodyPr/>
                    <a:lstStyle/>
                    <a:p>
                      <a:pPr algn="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事例②</a:t>
                      </a:r>
                      <a:endParaRPr kumimoji="1" lang="ja-JP" altLang="en-US" sz="1000" b="1"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商店街施設を活用した「地域」、「趣味」、「多世代」のコミュニティ形成事業</a:t>
                      </a:r>
                      <a:endPar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26" name="テキスト ボックス 25"/>
          <p:cNvSpPr txBox="1"/>
          <p:nvPr/>
        </p:nvSpPr>
        <p:spPr>
          <a:xfrm>
            <a:off x="417384" y="1321509"/>
            <a:ext cx="7341868"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r>
              <a:rPr kumimoji="1" lang="ja-JP" altLang="en-US" sz="1050" dirty="0">
                <a:latin typeface="UD デジタル 教科書体 NK-R" panose="02020400000000000000" pitchFamily="18" charset="-128"/>
                <a:ea typeface="UD デジタル 教科書体 NK-R" panose="02020400000000000000" pitchFamily="18" charset="-128"/>
              </a:rPr>
              <a:t>子ども</a:t>
            </a:r>
            <a:r>
              <a:rPr kumimoji="1" lang="ja-JP" altLang="en-US" sz="1050" dirty="0" smtClean="0">
                <a:latin typeface="UD デジタル 教科書体 NK-R" panose="02020400000000000000" pitchFamily="18" charset="-128"/>
                <a:ea typeface="UD デジタル 教科書体 NK-R" panose="02020400000000000000" pitchFamily="18" charset="-128"/>
              </a:rPr>
              <a:t>から</a:t>
            </a:r>
            <a:r>
              <a:rPr kumimoji="1" lang="ja-JP" altLang="en-US" sz="1050" dirty="0">
                <a:latin typeface="UD デジタル 教科書体 NK-R" panose="02020400000000000000" pitchFamily="18" charset="-128"/>
                <a:ea typeface="UD デジタル 教科書体 NK-R" panose="02020400000000000000" pitchFamily="18" charset="-128"/>
              </a:rPr>
              <a:t>高齢者</a:t>
            </a:r>
            <a:r>
              <a:rPr kumimoji="1" lang="ja-JP" altLang="en-US" sz="1050" dirty="0" smtClean="0">
                <a:latin typeface="UD デジタル 教科書体 NK-R" panose="02020400000000000000" pitchFamily="18" charset="-128"/>
                <a:ea typeface="UD デジタル 教科書体 NK-R" panose="02020400000000000000" pitchFamily="18" charset="-128"/>
              </a:rPr>
              <a:t>まで</a:t>
            </a:r>
            <a:r>
              <a:rPr kumimoji="1" lang="ja-JP" altLang="en-US" sz="1050" dirty="0">
                <a:latin typeface="UD デジタル 教科書体 NK-R" panose="02020400000000000000" pitchFamily="18" charset="-128"/>
                <a:ea typeface="UD デジタル 教科書体 NK-R" panose="02020400000000000000" pitchFamily="18" charset="-128"/>
              </a:rPr>
              <a:t>、地域の将棋好きが気軽に将棋を</a:t>
            </a:r>
            <a:r>
              <a:rPr kumimoji="1" lang="ja-JP" altLang="en-US" sz="1050" dirty="0" smtClean="0">
                <a:latin typeface="UD デジタル 教科書体 NK-R" panose="02020400000000000000" pitchFamily="18" charset="-128"/>
                <a:ea typeface="UD デジタル 教科書体 NK-R" panose="02020400000000000000" pitchFamily="18" charset="-128"/>
              </a:rPr>
              <a:t>楽しめる将棋</a:t>
            </a:r>
            <a:r>
              <a:rPr kumimoji="1" lang="ja-JP" altLang="en-US" sz="1050" dirty="0">
                <a:latin typeface="UD デジタル 教科書体 NK-R" panose="02020400000000000000" pitchFamily="18" charset="-128"/>
                <a:ea typeface="UD デジタル 教科書体 NK-R" panose="02020400000000000000" pitchFamily="18" charset="-128"/>
              </a:rPr>
              <a:t>教室を定期開催。あわせて、地域の将棋好きを発掘するため、将棋大会を開催するとともに、新たにＷｅｂサイトを構築することで、「</a:t>
            </a:r>
            <a:r>
              <a:rPr kumimoji="1" lang="ja-JP" altLang="en-US" sz="1050" dirty="0" err="1">
                <a:latin typeface="UD デジタル 教科書体 NK-R" panose="02020400000000000000" pitchFamily="18" charset="-128"/>
                <a:ea typeface="UD デジタル 教科書体 NK-R" panose="02020400000000000000" pitchFamily="18" charset="-128"/>
              </a:rPr>
              <a:t>どり</a:t>
            </a:r>
            <a:r>
              <a:rPr kumimoji="1" lang="ja-JP" altLang="en-US" sz="1050" dirty="0">
                <a:latin typeface="UD デジタル 教科書体 NK-R" panose="02020400000000000000" pitchFamily="18" charset="-128"/>
                <a:ea typeface="UD デジタル 教科書体 NK-R" panose="02020400000000000000" pitchFamily="18" charset="-128"/>
              </a:rPr>
              <a:t>～夢館」を将棋の聖地として発信した。</a:t>
            </a:r>
            <a:endParaRPr kumimoji="1" lang="en-US" altLang="ja-JP" sz="1050"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412186" y="1905173"/>
            <a:ext cx="7489935" cy="223394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6213" indent="-176213">
              <a:lnSpc>
                <a:spcPts val="11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①	将棋教室の開催</a:t>
            </a:r>
          </a:p>
          <a:p>
            <a:pPr>
              <a:lnSpc>
                <a:spcPts val="12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地域の方々が気軽に将棋を楽しめるよう、「</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どり</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～夢館」において、将棋教室を４回試験的に開催した。子どもも楽しめるよう</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、人気アニメの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ミニ将棋を使用し、詰め将棋</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や将棋くずしなど、</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参加者が交流を</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図れる工夫を行い、</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延べ</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２０名</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が参加した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700"/>
              </a:lnSpc>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76213" indent="-176213">
              <a:lnSpc>
                <a:spcPts val="11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②	将棋大会の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開催と将棋</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めしの開発</a:t>
            </a:r>
          </a:p>
          <a:p>
            <a:pPr>
              <a:lnSpc>
                <a:spcPts val="12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１１月２６日、</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27</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日に</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生野</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将棋名人決定選</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を</a:t>
            </a:r>
            <a:r>
              <a:rPr kumimoji="1" lang="ja-JP" altLang="en-US" sz="1050" dirty="0" err="1" smtClean="0">
                <a:solidFill>
                  <a:schemeClr val="tx1"/>
                </a:solidFill>
                <a:latin typeface="UD デジタル 教科書体 NK-R" panose="02020400000000000000" pitchFamily="18" charset="-128"/>
                <a:ea typeface="UD デジタル 教科書体 NK-R" panose="02020400000000000000" pitchFamily="18" charset="-128"/>
              </a:rPr>
              <a:t>開</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催した。開催２日目の２７日には、生野区</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最大級の祭り「いくのみんなの文化祭</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」にて、決勝戦</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のオンライン配信を行い、「どり</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～夢館＝将棋</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聖地」と</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して広く発信した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。決勝戦</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の運営及びオンライン配信の将棋</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解説は</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IKUNO</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スキル・ラボを通じてつながった、大阪経済</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大学将棋部</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の協力を受け実施した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2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また、将棋の聖地化に向けた取組みとして、商店街</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の飲食店</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5</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店舗</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が協力し、１品ずつ試作品を持ち込み、将棋</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めしを開発。</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27</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日の決勝戦にあわせて、各店の逸品を集めてつくった「生野銀座将棋めし弁当」の予約販売を行うとともに、決勝戦の参加者</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16</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名に提供し、商店街の飲食店の魅力を発信した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700"/>
              </a:lnSpc>
            </a:pPr>
            <a:endParaRPr kumimoji="1" lang="ja-JP" altLang="en-US" sz="500" dirty="0">
              <a:solidFill>
                <a:schemeClr val="tx1"/>
              </a:solidFill>
              <a:latin typeface="UD デジタル 教科書体 NK-R" panose="02020400000000000000" pitchFamily="18" charset="-128"/>
              <a:ea typeface="UD デジタル 教科書体 NK-R" panose="02020400000000000000" pitchFamily="18" charset="-128"/>
            </a:endParaRPr>
          </a:p>
          <a:p>
            <a:pPr marL="176213" indent="-176213">
              <a:lnSpc>
                <a:spcPts val="11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③	</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サイトの構築</a:t>
            </a:r>
          </a:p>
          <a:p>
            <a:pPr>
              <a:lnSpc>
                <a:spcPts val="12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　商店主の似顔絵入り</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や「</a:t>
            </a:r>
            <a:r>
              <a:rPr kumimoji="1" lang="ja-JP" altLang="en-US" sz="1050" dirty="0" err="1" smtClean="0">
                <a:solidFill>
                  <a:schemeClr val="tx1"/>
                </a:solidFill>
                <a:latin typeface="UD デジタル 教科書体 NK-R" panose="02020400000000000000" pitchFamily="18" charset="-128"/>
                <a:ea typeface="UD デジタル 教科書体 NK-R" panose="02020400000000000000" pitchFamily="18" charset="-128"/>
              </a:rPr>
              <a:t>どり</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～夢館」の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予約システムを搭載した商店街</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サイトを構築。あわせて</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、「生野</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将棋名人決定戦</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２０２２」の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プロモーション動画とイベントサイトも構築し、地域の将棋好きを発掘するとともに、「</a:t>
            </a:r>
            <a:r>
              <a:rPr kumimoji="1" lang="ja-JP" altLang="en-US" sz="1050" dirty="0" err="1">
                <a:solidFill>
                  <a:schemeClr val="tx1"/>
                </a:solidFill>
                <a:latin typeface="UD デジタル 教科書体 NK-R" panose="02020400000000000000" pitchFamily="18" charset="-128"/>
                <a:ea typeface="UD デジタル 教科書体 NK-R" panose="02020400000000000000" pitchFamily="18" charset="-128"/>
              </a:rPr>
              <a:t>どり</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～夢館」を将棋の聖地として発信した。</a:t>
            </a:r>
          </a:p>
        </p:txBody>
      </p:sp>
      <p:sp>
        <p:nvSpPr>
          <p:cNvPr id="38" name="角丸四角形 37"/>
          <p:cNvSpPr/>
          <p:nvPr/>
        </p:nvSpPr>
        <p:spPr>
          <a:xfrm>
            <a:off x="4364826" y="5300809"/>
            <a:ext cx="4106821"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95">
              <a:buClr>
                <a:schemeClr val="accent1"/>
              </a:buClr>
              <a:defRPr/>
            </a:pPr>
            <a:r>
              <a:rPr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IKUNO</a:t>
            </a: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スキル・ラボから</a:t>
            </a:r>
            <a:r>
              <a:rPr lang="ja-JP" altLang="en-US"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ひとこと</a:t>
            </a:r>
            <a:endParaRPr lang="en-US" altLang="ja-JP" sz="900" spc="300" dirty="0" smtClean="0">
              <a:solidFill>
                <a:srgbClr val="FF0000"/>
              </a:solidFill>
              <a:latin typeface="UD デジタル 教科書体 NK-R" panose="02020400000000000000" pitchFamily="18" charset="-128"/>
              <a:ea typeface="UD デジタル 教科書体 NK-R" panose="02020400000000000000" pitchFamily="18" charset="-128"/>
              <a:sym typeface="+mn-ea"/>
            </a:endParaRPr>
          </a:p>
          <a:p>
            <a:pPr defTabSz="914395">
              <a:buClr>
                <a:schemeClr val="accent1"/>
              </a:buClr>
              <a:defRPr/>
            </a:pPr>
            <a:endPar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48" indent="-171448" defTabSz="914395">
              <a:buClr>
                <a:srgbClr val="327EC4"/>
              </a:buClr>
              <a:buFont typeface="Wingdings" panose="05000000000000000000" pitchFamily="2" charset="2"/>
              <a:buChar char="l"/>
              <a:defRPr/>
            </a:pPr>
            <a:r>
              <a:rPr lang="en-US" altLang="ja-JP"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IKUNO</a:t>
            </a:r>
            <a:r>
              <a:rPr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スキル・ラボは、生野区を中心に活動するクリエーターやエンジニアなど、様々なスキルを持った人の「才能」の発信をお手伝いしています。今回、地域コミュニティの核でもある商店街と将棋をコンセプトにした企画の立ち上げ、商店街と地域の人材や団体をつなぎ合わせることで、地域全体の活性化へ向けた土台作りができました。今後は土台を活かして、さらに関係者を巻き込みながら、継続的に事業展開を行っていきたいと考えています。</a:t>
            </a:r>
          </a:p>
        </p:txBody>
      </p:sp>
      <p:sp>
        <p:nvSpPr>
          <p:cNvPr id="41" name="角丸四角形 40"/>
          <p:cNvSpPr/>
          <p:nvPr/>
        </p:nvSpPr>
        <p:spPr>
          <a:xfrm>
            <a:off x="289064" y="5300809"/>
            <a:ext cx="4130226"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1">
              <a:buClr>
                <a:srgbClr val="327EC4"/>
              </a:buCl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076325" indent="-185738">
              <a:lnSpc>
                <a:spcPts val="1200"/>
              </a:lnSpc>
              <a:buClr>
                <a:srgbClr val="327EC4"/>
              </a:buClr>
              <a:buFont typeface="Wingdings" panose="05000000000000000000" pitchFamily="2" charset="2"/>
              <a:buChar char="l"/>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コロナ禍</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で「</a:t>
            </a:r>
            <a:r>
              <a:rPr kumimoji="1" lang="ja-JP" altLang="en-US" sz="1000" dirty="0" err="1" smtClean="0">
                <a:solidFill>
                  <a:schemeClr val="tx1"/>
                </a:solidFill>
                <a:latin typeface="UD デジタル 教科書体 NK-R" panose="02020400000000000000" pitchFamily="18" charset="-128"/>
                <a:ea typeface="UD デジタル 教科書体 NK-R" panose="02020400000000000000" pitchFamily="18" charset="-128"/>
              </a:rPr>
              <a:t>どり</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～夢館」の</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稼働率が大幅に低下し対策が求められる中、子ども</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から高齢者まで</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年齢を問わず楽しめて、対局や観戦を通じて交流できる将棋を商店街の活性化に取り入れることにしました。将棋が地域の交流や商店街に通うきっかけのひとつとなるよう「将棋の聖地」</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をめざしてこれから</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ますます</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商店街</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を盛り上げていきたいです。</a:t>
            </a:r>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3" name="直線コネクタ 42"/>
          <p:cNvCxnSpPr/>
          <p:nvPr/>
        </p:nvCxnSpPr>
        <p:spPr>
          <a:xfrm>
            <a:off x="398124"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419290" y="5511562"/>
            <a:ext cx="3890992"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509" y="6397086"/>
            <a:ext cx="828206" cy="3382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99" dirty="0">
                <a:latin typeface="UD デジタル 教科書体 NK-R" panose="02020400000000000000" pitchFamily="18" charset="-128"/>
                <a:ea typeface="UD デジタル 教科書体 NK-R" panose="02020400000000000000" pitchFamily="18" charset="-128"/>
              </a:rPr>
              <a:t>大門</a:t>
            </a:r>
            <a:endParaRPr kumimoji="1" lang="en-US" altLang="ja-JP" sz="799" dirty="0">
              <a:latin typeface="UD デジタル 教科書体 NK-R" panose="02020400000000000000" pitchFamily="18" charset="-128"/>
              <a:ea typeface="UD デジタル 教科書体 NK-R" panose="02020400000000000000" pitchFamily="18" charset="-128"/>
            </a:endParaRPr>
          </a:p>
          <a:p>
            <a:pPr algn="ctr"/>
            <a:r>
              <a:rPr kumimoji="1" lang="ja-JP" altLang="en-US" sz="799" dirty="0">
                <a:latin typeface="UD デジタル 教科書体 NK-R" panose="02020400000000000000" pitchFamily="18" charset="-128"/>
                <a:ea typeface="UD デジタル 教科書体 NK-R" panose="02020400000000000000" pitchFamily="18" charset="-128"/>
              </a:rPr>
              <a:t>理事長</a:t>
            </a:r>
            <a:endParaRPr kumimoji="1" lang="en-US" altLang="zh-TW" sz="799"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289065" y="724932"/>
            <a:ext cx="947411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a:t>
            </a:r>
            <a:r>
              <a:rPr kumimoji="1" lang="ja-JP" altLang="en-US" b="1" dirty="0" err="1">
                <a:solidFill>
                  <a:srgbClr val="327EC4"/>
                </a:solidFill>
                <a:latin typeface="UD デジタル 教科書体 NK-R" panose="02020400000000000000" pitchFamily="18" charset="-128"/>
                <a:ea typeface="UD デジタル 教科書体 NK-R" panose="02020400000000000000" pitchFamily="18" charset="-128"/>
              </a:rPr>
              <a:t>どり</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～夢館」を将棋の聖地に！「将棋</a:t>
            </a:r>
            <a:r>
              <a:rPr kumimoji="1" lang="ja-JP" altLang="en-US" b="1" dirty="0" smtClean="0">
                <a:solidFill>
                  <a:srgbClr val="327EC4"/>
                </a:solidFill>
                <a:latin typeface="UD デジタル 教科書体 NK-R" panose="02020400000000000000" pitchFamily="18" charset="-128"/>
                <a:ea typeface="UD デジタル 教科書体 NK-R" panose="02020400000000000000" pitchFamily="18" charset="-128"/>
              </a:rPr>
              <a:t>」に</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よる多世代交流を通じた商店街の活性化</a:t>
            </a:r>
          </a:p>
        </p:txBody>
      </p:sp>
      <p:cxnSp>
        <p:nvCxnSpPr>
          <p:cNvPr id="32" name="直線コネクタ 31"/>
          <p:cNvCxnSpPr/>
          <p:nvPr/>
        </p:nvCxnSpPr>
        <p:spPr>
          <a:xfrm flipV="1">
            <a:off x="289066" y="572617"/>
            <a:ext cx="9474116" cy="1035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567083" y="102752"/>
            <a:ext cx="4196100"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事業</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実施商店街： </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生野銀座</a:t>
            </a:r>
            <a:r>
              <a:rPr kumimoji="1" lang="zh-TW"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所在地：</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大阪市</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生野区（</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㉘）</a:t>
            </a:r>
            <a:endPar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アクセス：</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JR</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寺田町駅</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から東へ</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約１</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km</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店舗数：</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3</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５店</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a:t>
            </a:r>
          </a:p>
        </p:txBody>
      </p:sp>
      <p:cxnSp>
        <p:nvCxnSpPr>
          <p:cNvPr id="35" name="直線コネクタ 34"/>
          <p:cNvCxnSpPr/>
          <p:nvPr/>
        </p:nvCxnSpPr>
        <p:spPr>
          <a:xfrm>
            <a:off x="398124" y="5511562"/>
            <a:ext cx="389808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1000" y="1157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1000" y="4090333"/>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sp>
        <p:nvSpPr>
          <p:cNvPr id="50" name="角丸四角形 49"/>
          <p:cNvSpPr/>
          <p:nvPr/>
        </p:nvSpPr>
        <p:spPr>
          <a:xfrm>
            <a:off x="381000" y="1734568"/>
            <a:ext cx="2738718" cy="169629"/>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smtClean="0">
                <a:solidFill>
                  <a:schemeClr val="bg1"/>
                </a:solidFill>
                <a:latin typeface="UD デジタル 教科書体 NK-R" panose="02020400000000000000" pitchFamily="18" charset="-128"/>
                <a:ea typeface="UD デジタル 教科書体 NK-R" panose="02020400000000000000" pitchFamily="18" charset="-128"/>
              </a:rPr>
              <a:t>取組み</a:t>
            </a:r>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内容</a:t>
            </a:r>
          </a:p>
        </p:txBody>
      </p:sp>
      <p:sp>
        <p:nvSpPr>
          <p:cNvPr id="14" name="テキスト ボックス 13"/>
          <p:cNvSpPr txBox="1"/>
          <p:nvPr/>
        </p:nvSpPr>
        <p:spPr>
          <a:xfrm>
            <a:off x="8080688" y="2742141"/>
            <a:ext cx="1546424" cy="2514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将棋大会決勝戦の様子</a:t>
            </a:r>
            <a:endParaRPr kumimoji="1" lang="en-US" altLang="zh-TW" sz="1050" dirty="0">
              <a:latin typeface="UD デジタル 教科書体 NK-R" panose="02020400000000000000" pitchFamily="18" charset="-128"/>
              <a:ea typeface="UD デジタル 教科書体 NK-R" panose="02020400000000000000" pitchFamily="18" charset="-128"/>
            </a:endParaRPr>
          </a:p>
        </p:txBody>
      </p:sp>
      <p:sp>
        <p:nvSpPr>
          <p:cNvPr id="45" name="テキスト ボックス 44"/>
          <p:cNvSpPr txBox="1"/>
          <p:nvPr/>
        </p:nvSpPr>
        <p:spPr>
          <a:xfrm>
            <a:off x="7790740" y="4870730"/>
            <a:ext cx="2196374"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商店街の飲食店５店舗で開発した生野銀座将棋めし</a:t>
            </a:r>
            <a:r>
              <a:rPr kumimoji="1" lang="ja-JP" altLang="en-US" sz="1050" dirty="0" smtClean="0">
                <a:latin typeface="UD デジタル 教科書体 NK-R" panose="02020400000000000000" pitchFamily="18" charset="-128"/>
                <a:ea typeface="UD デジタル 教科書体 NK-R" panose="02020400000000000000" pitchFamily="18" charset="-128"/>
              </a:rPr>
              <a:t>弁当</a:t>
            </a:r>
            <a:endParaRPr kumimoji="1" lang="en-US" altLang="zh-TW" sz="1050" dirty="0">
              <a:latin typeface="UD デジタル 教科書体 NK-R" panose="02020400000000000000" pitchFamily="18" charset="-128"/>
              <a:ea typeface="UD デジタル 教科書体 NK-R" panose="02020400000000000000" pitchFamily="18" charset="-128"/>
            </a:endParaRPr>
          </a:p>
        </p:txBody>
      </p:sp>
      <p:pic>
        <p:nvPicPr>
          <p:cNvPr id="48" name="図 47">
            <a:extLst>
              <a:ext uri="{FF2B5EF4-FFF2-40B4-BE49-F238E27FC236}">
                <a16:creationId xmlns:a16="http://schemas.microsoft.com/office/drawing/2014/main" id="{750DD8A2-07D9-EC60-25AD-85E4301C5A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699" y="5583426"/>
            <a:ext cx="723827" cy="806167"/>
          </a:xfrm>
          <a:prstGeom prst="rect">
            <a:avLst/>
          </a:prstGeom>
        </p:spPr>
      </p:pic>
      <p:pic>
        <p:nvPicPr>
          <p:cNvPr id="51" name="図 50" descr="C:\Users\R10\Downloads\IMG_3851.JPG"/>
          <p:cNvPicPr/>
          <p:nvPr/>
        </p:nvPicPr>
        <p:blipFill rotWithShape="1">
          <a:blip r:embed="rId4" cstate="print">
            <a:extLst>
              <a:ext uri="{28A0092B-C50C-407E-A947-70E740481C1C}">
                <a14:useLocalDpi xmlns:a14="http://schemas.microsoft.com/office/drawing/2010/main" val="0"/>
              </a:ext>
            </a:extLst>
          </a:blip>
          <a:srcRect l="8705" t="10490" r="22726" b="42624"/>
          <a:stretch/>
        </p:blipFill>
        <p:spPr bwMode="auto">
          <a:xfrm>
            <a:off x="567516" y="5572547"/>
            <a:ext cx="660388" cy="817046"/>
          </a:xfrm>
          <a:prstGeom prst="rect">
            <a:avLst/>
          </a:prstGeom>
          <a:noFill/>
          <a:ln>
            <a:noFill/>
          </a:ln>
          <a:extLst>
            <a:ext uri="{53640926-AAD7-44D8-BBD7-CCE9431645EC}">
              <a14:shadowObscured xmlns:a14="http://schemas.microsoft.com/office/drawing/2010/main"/>
            </a:ext>
          </a:extLst>
        </p:spPr>
      </p:pic>
      <p:pic>
        <p:nvPicPr>
          <p:cNvPr id="55" name="図 54" descr="C:\Users\User\AppData\Local\Temp\IMG_1923.HEIC"/>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8686" y="1240916"/>
            <a:ext cx="1835720" cy="1443999"/>
          </a:xfrm>
          <a:prstGeom prst="rect">
            <a:avLst/>
          </a:prstGeom>
          <a:noFill/>
          <a:ln>
            <a:noFill/>
          </a:ln>
          <a:effectLst>
            <a:outerShdw blurRad="50800" dist="38100" dir="2700000" algn="tl" rotWithShape="0">
              <a:prstClr val="black">
                <a:alpha val="40000"/>
              </a:prstClr>
            </a:outerShdw>
          </a:effectLst>
        </p:spPr>
      </p:pic>
      <p:pic>
        <p:nvPicPr>
          <p:cNvPr id="57" name="図 56" descr="C:\Users\A115.AD\AppData\Local\Microsoft\Windows\INetCache\Content.Outlook\8OX4Z6E0\IMG_601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915183" y="3137246"/>
            <a:ext cx="1757487" cy="1549979"/>
          </a:xfrm>
          <a:prstGeom prst="rect">
            <a:avLst/>
          </a:prstGeom>
          <a:noFill/>
          <a:ln>
            <a:noFill/>
          </a:ln>
          <a:effectLst>
            <a:outerShdw blurRad="50800" dist="38100" dir="2700000" algn="tl" rotWithShape="0">
              <a:prstClr val="black">
                <a:alpha val="40000"/>
              </a:prstClr>
            </a:outerShdw>
          </a:effectLst>
        </p:spPr>
      </p:pic>
      <p:sp>
        <p:nvSpPr>
          <p:cNvPr id="58" name="テキスト ボックス 57"/>
          <p:cNvSpPr txBox="1"/>
          <p:nvPr/>
        </p:nvSpPr>
        <p:spPr>
          <a:xfrm>
            <a:off x="8617804" y="6327681"/>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sp>
        <p:nvSpPr>
          <p:cNvPr id="36" name="テキスト ボックス 35">
            <a:extLst>
              <a:ext uri="{FF2B5EF4-FFF2-40B4-BE49-F238E27FC236}">
                <a16:creationId xmlns:a16="http://schemas.microsoft.com/office/drawing/2014/main" id="{E67AB1FF-27E3-449C-9577-C42C28A92C0D}"/>
              </a:ext>
            </a:extLst>
          </p:cNvPr>
          <p:cNvSpPr txBox="1"/>
          <p:nvPr/>
        </p:nvSpPr>
        <p:spPr>
          <a:xfrm>
            <a:off x="9108079" y="88145"/>
            <a:ext cx="610465" cy="230832"/>
          </a:xfrm>
          <a:prstGeom prst="rect">
            <a:avLst/>
          </a:prstGeom>
          <a:noFill/>
        </p:spPr>
        <p:txBody>
          <a:bodyPr wrap="square" rtlCol="0">
            <a:spAutoFit/>
          </a:bodyPr>
          <a:lstStyle/>
          <a:p>
            <a:pPr algn="ctr"/>
            <a:r>
              <a:rPr kumimoji="1" lang="ja-JP" altLang="en-US" sz="900" dirty="0" smtClean="0">
                <a:latin typeface="UD デジタル 教科書体 NK-R" panose="02020400000000000000" pitchFamily="18" charset="-128"/>
                <a:ea typeface="UD デジタル 教科書体 NK-R" panose="02020400000000000000" pitchFamily="18" charset="-128"/>
              </a:rPr>
              <a:t>イベント</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44" name="テキスト ボックス 43">
            <a:extLst>
              <a:ext uri="{FF2B5EF4-FFF2-40B4-BE49-F238E27FC236}">
                <a16:creationId xmlns:a16="http://schemas.microsoft.com/office/drawing/2014/main" id="{96C57A3E-3DF3-4F2D-953B-0C5C7A6D71BF}"/>
              </a:ext>
            </a:extLst>
          </p:cNvPr>
          <p:cNvSpPr txBox="1"/>
          <p:nvPr/>
        </p:nvSpPr>
        <p:spPr>
          <a:xfrm>
            <a:off x="8031122" y="84224"/>
            <a:ext cx="553716" cy="230832"/>
          </a:xfrm>
          <a:prstGeom prst="rect">
            <a:avLst/>
          </a:prstGeom>
          <a:noFill/>
        </p:spPr>
        <p:txBody>
          <a:bodyPr wrap="square" rtlCol="0">
            <a:spAutoFit/>
          </a:bodyPr>
          <a:lstStyle/>
          <a:p>
            <a:pPr algn="ctr"/>
            <a:r>
              <a:rPr kumimoji="1" lang="ja-JP" altLang="en-US" sz="900" dirty="0" smtClean="0">
                <a:latin typeface="UD デジタル 教科書体 NK-R" panose="02020400000000000000" pitchFamily="18" charset="-128"/>
                <a:ea typeface="UD デジタル 教科書体 NK-R" panose="02020400000000000000" pitchFamily="18" charset="-128"/>
              </a:rPr>
              <a:t>商店街</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46" name="テキスト ボックス 45">
            <a:extLst>
              <a:ext uri="{FF2B5EF4-FFF2-40B4-BE49-F238E27FC236}">
                <a16:creationId xmlns:a16="http://schemas.microsoft.com/office/drawing/2014/main" id="{687DBE9B-B4D4-4332-A4A6-63858479DB26}"/>
              </a:ext>
            </a:extLst>
          </p:cNvPr>
          <p:cNvSpPr txBox="1"/>
          <p:nvPr/>
        </p:nvSpPr>
        <p:spPr>
          <a:xfrm>
            <a:off x="8625246" y="88519"/>
            <a:ext cx="569900" cy="230832"/>
          </a:xfrm>
          <a:prstGeom prst="rect">
            <a:avLst/>
          </a:prstGeom>
          <a:noFill/>
        </p:spPr>
        <p:txBody>
          <a:bodyPr wrap="none" rtlCol="0">
            <a:spAutoFit/>
          </a:bodyPr>
          <a:lstStyle/>
          <a:p>
            <a:pPr algn="ctr"/>
            <a:r>
              <a:rPr kumimoji="1" lang="ja-JP" altLang="en-US" sz="900" spc="-149" dirty="0" smtClean="0">
                <a:latin typeface="UD デジタル 教科書体 NK-R" panose="02020400000000000000" pitchFamily="18" charset="-128"/>
                <a:ea typeface="UD デジタル 教科書体 NK-R" panose="02020400000000000000" pitchFamily="18" charset="-128"/>
              </a:rPr>
              <a:t>個人組織</a:t>
            </a:r>
            <a:endParaRPr kumimoji="1" lang="ja-JP" altLang="en-US" sz="900" spc="-149" dirty="0">
              <a:latin typeface="UD デジタル 教科書体 NK-R" panose="02020400000000000000" pitchFamily="18" charset="-128"/>
              <a:ea typeface="UD デジタル 教科書体 NK-R" panose="02020400000000000000" pitchFamily="18" charset="-128"/>
            </a:endParaRPr>
          </a:p>
        </p:txBody>
      </p:sp>
      <p:pic>
        <p:nvPicPr>
          <p:cNvPr id="47" name="図 46">
            <a:extLst>
              <a:ext uri="{FF2B5EF4-FFF2-40B4-BE49-F238E27FC236}">
                <a16:creationId xmlns:a16="http://schemas.microsoft.com/office/drawing/2014/main" id="{6EC06957-EF14-5441-9039-878296EB78F9}"/>
              </a:ext>
            </a:extLst>
          </p:cNvPr>
          <p:cNvPicPr>
            <a:picLocks noChangeAspect="1"/>
          </p:cNvPicPr>
          <p:nvPr/>
        </p:nvPicPr>
        <p:blipFill>
          <a:blip r:embed="rId7"/>
          <a:stretch>
            <a:fillRect/>
          </a:stretch>
        </p:blipFill>
        <p:spPr>
          <a:xfrm>
            <a:off x="8703939" y="271595"/>
            <a:ext cx="419101" cy="419101"/>
          </a:xfrm>
          <a:prstGeom prst="rect">
            <a:avLst/>
          </a:prstGeom>
        </p:spPr>
      </p:pic>
      <p:grpSp>
        <p:nvGrpSpPr>
          <p:cNvPr id="56" name="グループ化 55">
            <a:extLst>
              <a:ext uri="{FF2B5EF4-FFF2-40B4-BE49-F238E27FC236}">
                <a16:creationId xmlns:a16="http://schemas.microsoft.com/office/drawing/2014/main" id="{156280BD-56EF-3D49-89D5-997421E19B27}"/>
              </a:ext>
            </a:extLst>
          </p:cNvPr>
          <p:cNvGrpSpPr/>
          <p:nvPr/>
        </p:nvGrpSpPr>
        <p:grpSpPr>
          <a:xfrm>
            <a:off x="8553881" y="426919"/>
            <a:ext cx="1180323" cy="100777"/>
            <a:chOff x="5907277" y="5678358"/>
            <a:chExt cx="1180323" cy="100777"/>
          </a:xfrm>
        </p:grpSpPr>
        <p:sp>
          <p:nvSpPr>
            <p:cNvPr id="63" name="十字形 62">
              <a:extLst>
                <a:ext uri="{FF2B5EF4-FFF2-40B4-BE49-F238E27FC236}">
                  <a16:creationId xmlns:a16="http://schemas.microsoft.com/office/drawing/2014/main" id="{AE56CE2E-3253-554E-8E1A-E1FB6860D406}"/>
                </a:ext>
              </a:extLst>
            </p:cNvPr>
            <p:cNvSpPr/>
            <p:nvPr/>
          </p:nvSpPr>
          <p:spPr>
            <a:xfrm>
              <a:off x="5907277" y="5678358"/>
              <a:ext cx="100777" cy="100777"/>
            </a:xfrm>
            <a:prstGeom prst="plus">
              <a:avLst>
                <a:gd name="adj" fmla="val 36575"/>
              </a:avLst>
            </a:prstGeom>
            <a:solidFill>
              <a:schemeClr val="accent5">
                <a:lumMod val="75000"/>
              </a:schemeClr>
            </a:solidFill>
            <a:ln>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4" name="二等辺三角形 58">
              <a:extLst>
                <a:ext uri="{FF2B5EF4-FFF2-40B4-BE49-F238E27FC236}">
                  <a16:creationId xmlns:a16="http://schemas.microsoft.com/office/drawing/2014/main" id="{D5F40C1A-5065-FF4E-AAC4-57840C605B6D}"/>
                </a:ext>
              </a:extLst>
            </p:cNvPr>
            <p:cNvSpPr/>
            <p:nvPr/>
          </p:nvSpPr>
          <p:spPr>
            <a:xfrm rot="5400000">
              <a:off x="7010702" y="5693145"/>
              <a:ext cx="82594" cy="7120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6" name="図 65">
            <a:extLst>
              <a:ext uri="{FF2B5EF4-FFF2-40B4-BE49-F238E27FC236}">
                <a16:creationId xmlns:a16="http://schemas.microsoft.com/office/drawing/2014/main" id="{4131055D-86A9-B15D-202D-1D56E05DDD84}"/>
              </a:ext>
            </a:extLst>
          </p:cNvPr>
          <p:cNvPicPr>
            <a:picLocks noChangeAspect="1"/>
          </p:cNvPicPr>
          <p:nvPr/>
        </p:nvPicPr>
        <p:blipFill>
          <a:blip r:embed="rId8"/>
          <a:stretch>
            <a:fillRect/>
          </a:stretch>
        </p:blipFill>
        <p:spPr>
          <a:xfrm>
            <a:off x="9192314" y="275206"/>
            <a:ext cx="419529" cy="419100"/>
          </a:xfrm>
          <a:prstGeom prst="rect">
            <a:avLst/>
          </a:prstGeom>
        </p:spPr>
      </p:pic>
      <p:pic>
        <p:nvPicPr>
          <p:cNvPr id="67" name="図 66">
            <a:extLst>
              <a:ext uri="{FF2B5EF4-FFF2-40B4-BE49-F238E27FC236}">
                <a16:creationId xmlns:a16="http://schemas.microsoft.com/office/drawing/2014/main" id="{A64C565C-7E2B-CF9E-D606-8595A98B9E8D}"/>
              </a:ext>
            </a:extLst>
          </p:cNvPr>
          <p:cNvPicPr>
            <a:picLocks noChangeAspect="1"/>
          </p:cNvPicPr>
          <p:nvPr/>
        </p:nvPicPr>
        <p:blipFill>
          <a:blip r:embed="rId7"/>
          <a:stretch>
            <a:fillRect/>
          </a:stretch>
        </p:blipFill>
        <p:spPr>
          <a:xfrm>
            <a:off x="8102914" y="268420"/>
            <a:ext cx="414736" cy="419101"/>
          </a:xfrm>
          <a:prstGeom prst="rect">
            <a:avLst/>
          </a:prstGeom>
        </p:spPr>
      </p:pic>
      <p:pic>
        <p:nvPicPr>
          <p:cNvPr id="68" name="図 67">
            <a:extLst>
              <a:ext uri="{FF2B5EF4-FFF2-40B4-BE49-F238E27FC236}">
                <a16:creationId xmlns:a16="http://schemas.microsoft.com/office/drawing/2014/main" id="{1B70FF62-847D-30FC-DC0E-DCF066075825}"/>
              </a:ext>
            </a:extLst>
          </p:cNvPr>
          <p:cNvPicPr>
            <a:picLocks noChangeAspect="1"/>
          </p:cNvPicPr>
          <p:nvPr/>
        </p:nvPicPr>
        <p:blipFill>
          <a:blip r:embed="rId9"/>
          <a:stretch>
            <a:fillRect/>
          </a:stretch>
        </p:blipFill>
        <p:spPr>
          <a:xfrm>
            <a:off x="8707177" y="271853"/>
            <a:ext cx="415863" cy="418844"/>
          </a:xfrm>
          <a:prstGeom prst="rect">
            <a:avLst/>
          </a:prstGeom>
        </p:spPr>
      </p:pic>
      <p:pic>
        <p:nvPicPr>
          <p:cNvPr id="69" name="図 68">
            <a:extLst>
              <a:ext uri="{FF2B5EF4-FFF2-40B4-BE49-F238E27FC236}">
                <a16:creationId xmlns:a16="http://schemas.microsoft.com/office/drawing/2014/main" id="{E66D0BBD-6F1C-9103-C137-DF3A438123EE}"/>
              </a:ext>
            </a:extLst>
          </p:cNvPr>
          <p:cNvPicPr>
            <a:picLocks noChangeAspect="1"/>
          </p:cNvPicPr>
          <p:nvPr/>
        </p:nvPicPr>
        <p:blipFill>
          <a:blip r:embed="rId10"/>
          <a:stretch>
            <a:fillRect/>
          </a:stretch>
        </p:blipFill>
        <p:spPr>
          <a:xfrm>
            <a:off x="9192314" y="274453"/>
            <a:ext cx="419529" cy="419100"/>
          </a:xfrm>
          <a:prstGeom prst="rect">
            <a:avLst/>
          </a:prstGeom>
        </p:spPr>
      </p:pic>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7</a:t>
            </a:fld>
            <a:endParaRPr kumimoji="1" lang="ja-JP" altLang="en-US"/>
          </a:p>
        </p:txBody>
      </p:sp>
      <p:pic>
        <p:nvPicPr>
          <p:cNvPr id="3" name="図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89619" y="5640757"/>
            <a:ext cx="732638" cy="732638"/>
          </a:xfrm>
          <a:prstGeom prst="rect">
            <a:avLst/>
          </a:prstGeom>
        </p:spPr>
      </p:pic>
    </p:spTree>
    <p:extLst>
      <p:ext uri="{BB962C8B-B14F-4D97-AF65-F5344CB8AC3E}">
        <p14:creationId xmlns:p14="http://schemas.microsoft.com/office/powerpoint/2010/main" val="4191655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381000" y="4582705"/>
            <a:ext cx="6731001" cy="75918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ts val="1300"/>
              </a:lnSpc>
            </a:pPr>
            <a:r>
              <a:rPr kumimoji="1" lang="ja-JP" altLang="en-US" sz="1050" dirty="0">
                <a:latin typeface="UD デジタル 教科書体 NK-R" panose="02020400000000000000" pitchFamily="18" charset="-128"/>
                <a:ea typeface="UD デジタル 教科書体 NK-R" panose="02020400000000000000" pitchFamily="18" charset="-128"/>
              </a:rPr>
              <a:t>エリアのコンテンツ収集</a:t>
            </a:r>
            <a:r>
              <a:rPr kumimoji="1" lang="ja-JP" altLang="en-US" sz="1050" dirty="0" smtClean="0">
                <a:latin typeface="UD デジタル 教科書体 NK-R" panose="02020400000000000000" pitchFamily="18" charset="-128"/>
                <a:ea typeface="UD デジタル 教科書体 NK-R" panose="02020400000000000000" pitchFamily="18" charset="-128"/>
              </a:rPr>
              <a:t>にあたり、</a:t>
            </a:r>
            <a:r>
              <a:rPr kumimoji="1" lang="ja-JP" altLang="en-US" sz="1050" dirty="0">
                <a:latin typeface="UD デジタル 教科書体 NK-R" panose="02020400000000000000" pitchFamily="18" charset="-128"/>
                <a:ea typeface="UD デジタル 教科書体 NK-R" panose="02020400000000000000" pitchFamily="18" charset="-128"/>
              </a:rPr>
              <a:t>住吉大社から取材協力や資料提供をいただいた。また、</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冊子で紹介する商店街店舗の選定・取材・編集では、住吉商業高校の学生等の協力をいただいた。今回の商店街エリアのブランド化を通じて得た地域のつながりを大切にし</a:t>
            </a:r>
            <a:r>
              <a:rPr kumimoji="1" lang="ja-JP" altLang="en-US" sz="1050" dirty="0" smtClean="0">
                <a:latin typeface="UD デジタル 教科書体 NK-R" panose="02020400000000000000" pitchFamily="18" charset="-128"/>
                <a:ea typeface="UD デジタル 教科書体 NK-R" panose="02020400000000000000" pitchFamily="18" charset="-128"/>
              </a:rPr>
              <a:t>、今回の事業で得られたブランド力や情報発信力を、更に今後</a:t>
            </a:r>
            <a:r>
              <a:rPr kumimoji="1" lang="ja-JP" altLang="en-US" sz="1050" dirty="0">
                <a:latin typeface="UD デジタル 教科書体 NK-R" panose="02020400000000000000" pitchFamily="18" charset="-128"/>
                <a:ea typeface="UD デジタル 教科書体 NK-R" panose="02020400000000000000" pitchFamily="18" charset="-128"/>
              </a:rPr>
              <a:t>の商店街の</a:t>
            </a:r>
            <a:r>
              <a:rPr kumimoji="1" lang="ja-JP" altLang="en-US" sz="1050" dirty="0" smtClean="0">
                <a:latin typeface="UD デジタル 教科書体 NK-R" panose="02020400000000000000" pitchFamily="18" charset="-128"/>
                <a:ea typeface="UD デジタル 教科書体 NK-R" panose="02020400000000000000" pitchFamily="18" charset="-128"/>
              </a:rPr>
              <a:t>取組み</a:t>
            </a:r>
            <a:r>
              <a:rPr kumimoji="1" lang="ja-JP" altLang="en-US" sz="1050" dirty="0">
                <a:latin typeface="UD デジタル 教科書体 NK-R" panose="02020400000000000000" pitchFamily="18" charset="-128"/>
                <a:ea typeface="UD デジタル 教科書体 NK-R" panose="02020400000000000000" pitchFamily="18" charset="-128"/>
              </a:rPr>
              <a:t>につなげていきたい。</a:t>
            </a:r>
          </a:p>
        </p:txBody>
      </p:sp>
      <p:graphicFrame>
        <p:nvGraphicFramePr>
          <p:cNvPr id="7" name="表 6"/>
          <p:cNvGraphicFramePr>
            <a:graphicFrameLocks noGrp="1"/>
          </p:cNvGraphicFramePr>
          <p:nvPr>
            <p:extLst>
              <p:ext uri="{D42A27DB-BD31-4B8C-83A1-F6EECF244321}">
                <p14:modId xmlns:p14="http://schemas.microsoft.com/office/powerpoint/2010/main" val="2390527660"/>
              </p:ext>
            </p:extLst>
          </p:nvPr>
        </p:nvGraphicFramePr>
        <p:xfrm>
          <a:off x="205402" y="301216"/>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840">
                <a:tc>
                  <a:txBody>
                    <a:bodyPr/>
                    <a:lstStyle/>
                    <a:p>
                      <a:pPr algn="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事例③</a:t>
                      </a:r>
                      <a:endParaRPr kumimoji="1" lang="ja-JP" altLang="en-US" sz="1000" b="1"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商店街が発信する安立ロマンの伝承～伝説と歴史の安立ストリート～</a:t>
                      </a:r>
                      <a:endParaRPr kumimoji="1" lang="ja-JP" altLang="en-US" sz="1000" b="1" dirty="0">
                        <a:solidFill>
                          <a:schemeClr val="tx1"/>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26" name="テキスト ボックス 25"/>
          <p:cNvSpPr txBox="1"/>
          <p:nvPr/>
        </p:nvSpPr>
        <p:spPr>
          <a:xfrm>
            <a:off x="417384" y="1321509"/>
            <a:ext cx="6694615" cy="63094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lnSpc>
                <a:spcPts val="1400"/>
              </a:lnSpc>
            </a:pPr>
            <a:r>
              <a:rPr kumimoji="1" lang="ja-JP" altLang="en-US" sz="1050" dirty="0">
                <a:latin typeface="UD デジタル 教科書体 NK-R" panose="02020400000000000000" pitchFamily="18" charset="-128"/>
                <a:ea typeface="UD デジタル 教科書体 NK-R" panose="02020400000000000000" pitchFamily="18" charset="-128"/>
              </a:rPr>
              <a:t>歴史や伝説が豊富にある</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安立</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エリアの魅力を発信するため、地域に伝わる歴史や伝説</a:t>
            </a:r>
            <a:r>
              <a:rPr kumimoji="1" lang="ja-JP" altLang="en-US" sz="1050" dirty="0" smtClean="0">
                <a:latin typeface="UD デジタル 教科書体 NK-R" panose="02020400000000000000" pitchFamily="18" charset="-128"/>
                <a:ea typeface="UD デジタル 教科書体 NK-R" panose="02020400000000000000" pitchFamily="18" charset="-128"/>
              </a:rPr>
              <a:t>を大阪府立住吉商業高校の学生の</a:t>
            </a:r>
            <a:r>
              <a:rPr kumimoji="1" lang="ja-JP" altLang="en-US" sz="1050" dirty="0">
                <a:latin typeface="UD デジタル 教科書体 NK-R" panose="02020400000000000000" pitchFamily="18" charset="-128"/>
                <a:ea typeface="UD デジタル 教科書体 NK-R" panose="02020400000000000000" pitchFamily="18" charset="-128"/>
              </a:rPr>
              <a:t>協力のもとに取材を行い、コンテンツとして集約</a:t>
            </a:r>
            <a:r>
              <a:rPr kumimoji="1" lang="ja-JP" altLang="en-US" sz="1050" dirty="0" smtClean="0">
                <a:latin typeface="UD デジタル 教科書体 NK-R" panose="02020400000000000000" pitchFamily="18" charset="-128"/>
                <a:ea typeface="UD デジタル 教科書体 NK-R" panose="02020400000000000000" pitchFamily="18" charset="-128"/>
              </a:rPr>
              <a:t>。コンテンツ</a:t>
            </a:r>
            <a:r>
              <a:rPr kumimoji="1" lang="ja-JP" altLang="en-US" sz="1050" dirty="0">
                <a:latin typeface="UD デジタル 教科書体 NK-R" panose="02020400000000000000" pitchFamily="18" charset="-128"/>
                <a:ea typeface="UD デジタル 教科書体 NK-R" panose="02020400000000000000" pitchFamily="18" charset="-128"/>
              </a:rPr>
              <a:t>をもとに地域の魅力をデジタルとアナログで発信する</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冊子の制作、商店街</a:t>
            </a:r>
            <a:r>
              <a:rPr kumimoji="1" lang="ja-JP" altLang="en-US" sz="1050" dirty="0" smtClean="0">
                <a:latin typeface="UD デジタル 教科書体 NK-R" panose="02020400000000000000" pitchFamily="18" charset="-128"/>
                <a:ea typeface="UD デジタル 教科書体 NK-R" panose="02020400000000000000" pitchFamily="18" charset="-128"/>
              </a:rPr>
              <a:t>の</a:t>
            </a:r>
            <a:r>
              <a:rPr kumimoji="1" lang="en-US" altLang="ja-JP" sz="1050" dirty="0">
                <a:latin typeface="UD デジタル 教科書体 NK-R" panose="02020400000000000000" pitchFamily="18" charset="-128"/>
                <a:ea typeface="UD デジタル 教科書体 NK-R" panose="02020400000000000000" pitchFamily="18" charset="-128"/>
              </a:rPr>
              <a:t>Web</a:t>
            </a:r>
            <a:r>
              <a:rPr kumimoji="1" lang="ja-JP" altLang="en-US" sz="1050" dirty="0">
                <a:latin typeface="UD デジタル 教科書体 NK-R" panose="02020400000000000000" pitchFamily="18" charset="-128"/>
                <a:ea typeface="UD デジタル 教科書体 NK-R" panose="02020400000000000000" pitchFamily="18" charset="-128"/>
              </a:rPr>
              <a:t>サイト</a:t>
            </a:r>
            <a:r>
              <a:rPr kumimoji="1" lang="ja-JP" altLang="en-US" sz="1050" dirty="0" smtClean="0">
                <a:latin typeface="UD デジタル 教科書体 NK-R" panose="02020400000000000000" pitchFamily="18" charset="-128"/>
                <a:ea typeface="UD デジタル 教科書体 NK-R" panose="02020400000000000000" pitchFamily="18" charset="-128"/>
              </a:rPr>
              <a:t>開設、「安立ロマン落語会」の動画配信に</a:t>
            </a:r>
            <a:r>
              <a:rPr kumimoji="1" lang="ja-JP" altLang="en-US" sz="1050" dirty="0">
                <a:latin typeface="UD デジタル 教科書体 NK-R" panose="02020400000000000000" pitchFamily="18" charset="-128"/>
                <a:ea typeface="UD デジタル 教科書体 NK-R" panose="02020400000000000000" pitchFamily="18" charset="-128"/>
              </a:rPr>
              <a:t>取り組んだ。</a:t>
            </a:r>
          </a:p>
        </p:txBody>
      </p:sp>
      <p:sp>
        <p:nvSpPr>
          <p:cNvPr id="34" name="テキスト ボックス 33"/>
          <p:cNvSpPr txBox="1"/>
          <p:nvPr/>
        </p:nvSpPr>
        <p:spPr>
          <a:xfrm>
            <a:off x="412187" y="2110486"/>
            <a:ext cx="6713877" cy="232371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6213" indent="-176213">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①「伝説と歴史の安立ストリート」</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冊子の制作</a:t>
            </a:r>
          </a:p>
          <a:p>
            <a:pPr marL="92075" indent="98425">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住吉大社の門前町として繁栄してきた歴史や、「安立町」の名が記載されている参勤交代絵巻図の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紹介など、安立の歴史を知る</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こと</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ができる冊子を作成。冊子作成のための取材は、住吉</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商業高校の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学生たちが、取材先の選択から行い、実際に店舗への取材や紹介文の作成など、学生の立場からＰＲできるよう本事業の全体に携わり、来街者イベント時に配布するなど、積極的に商店街の</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を行った。</a:t>
            </a:r>
            <a:endPar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endParaRPr>
          </a:p>
          <a:p>
            <a:pPr marL="92075" indent="98425">
              <a:lnSpc>
                <a:spcPts val="900"/>
              </a:lnSpc>
            </a:pPr>
            <a:endPar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endParaRPr>
          </a:p>
          <a:p>
            <a:pPr marL="176213" indent="-176213">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②</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商店街</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サイト開設、</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冊子のデジタル版配信</a:t>
            </a:r>
          </a:p>
          <a:p>
            <a:pPr marL="92075" indent="90488">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商店街エリアで集約したコンテンツをデジタルに</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よって広く</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発信するため</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サイト</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を</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開設</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した。</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サイトの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仕様は、</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情報更新のしやすさに</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配慮し、本事業で作成した「安立</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ロマン落語会の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動画」や学生と一緒に作成した「</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冊子」のデジタル版を配信中。さらに、安立</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町の記述がある堺市博物館所蔵の参勤交代絵巻データなどを配信した</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a:t>
            </a:r>
            <a:endPar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endParaRPr>
          </a:p>
          <a:p>
            <a:pPr marL="92075" indent="90488">
              <a:lnSpc>
                <a:spcPts val="900"/>
              </a:lnSpc>
            </a:pP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a:p>
            <a:pPr marL="176213" indent="-176213">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③商店街イベント（自主事業）における「</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安立ロマン落語会</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」動画配信</a:t>
            </a:r>
          </a:p>
          <a:p>
            <a:pPr marL="92075" indent="90488">
              <a:lnSpc>
                <a:spcPts val="1300"/>
              </a:lnSpc>
            </a:pP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商店街の</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イベントでは、住之江を</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舞台にした上方落語「住吉駕籠」</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の</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講談</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を</a:t>
            </a:r>
            <a:r>
              <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rPr>
              <a:t>YouTube</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で、ＬＩＶＥ配信を行った。また、落語会</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の講談に</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ついては、開設した</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Web</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サイトにて</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期間限定で公開。</a:t>
            </a:r>
            <a:endParaRPr kumimoji="1" lang="en-US" altLang="ja-JP" sz="1050" dirty="0" smtClean="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38" name="角丸四角形 37"/>
          <p:cNvSpPr/>
          <p:nvPr/>
        </p:nvSpPr>
        <p:spPr>
          <a:xfrm>
            <a:off x="4692841" y="5300809"/>
            <a:ext cx="3757294"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95">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大阪府立住吉商業高等学校から</a:t>
            </a:r>
            <a:r>
              <a:rPr lang="ja-JP" altLang="en-US"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ひとこと</a:t>
            </a:r>
            <a:endParaRPr lang="en-US" altLang="ja-JP" sz="900" spc="300" dirty="0">
              <a:solidFill>
                <a:srgbClr val="FF0000"/>
              </a:solidFill>
              <a:latin typeface="UD デジタル 教科書体 NK-R" panose="02020400000000000000" pitchFamily="18" charset="-128"/>
              <a:ea typeface="UD デジタル 教科書体 NK-R" panose="02020400000000000000" pitchFamily="18" charset="-128"/>
              <a:sym typeface="+mn-ea"/>
            </a:endParaRPr>
          </a:p>
          <a:p>
            <a:pPr defTabSz="914395">
              <a:buClr>
                <a:schemeClr val="accent1"/>
              </a:buClr>
              <a:defRPr/>
            </a:pPr>
            <a:endPar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171448" indent="-171448" defTabSz="914395">
              <a:lnSpc>
                <a:spcPts val="1300"/>
              </a:lnSpc>
              <a:buClr>
                <a:srgbClr val="327EC4"/>
              </a:buClr>
              <a:buFont typeface="Wingdings" panose="05000000000000000000" pitchFamily="2" charset="2"/>
              <a:buChar char="l"/>
              <a:defRPr/>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商店街</a:t>
            </a:r>
            <a:r>
              <a:rPr lang="en-US" altLang="ja-JP" sz="900" dirty="0">
                <a:solidFill>
                  <a:schemeClr val="tx1"/>
                </a:solidFill>
                <a:latin typeface="UD デジタル 教科書体 NK-R" panose="02020400000000000000" pitchFamily="18" charset="-128"/>
                <a:ea typeface="UD デジタル 教科書体 NK-R" panose="02020400000000000000" pitchFamily="18" charset="-128"/>
                <a:sym typeface="+mn-ea"/>
              </a:rPr>
              <a:t>PR</a:t>
            </a: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rPr>
              <a:t>冊子で紹介する店舗の選択、取材、紹介文制作などを学校に委ねていただき、教職員と学生が商店街を訪問しました。日常の授業では学べない体験学習の場として、店舗の方々と面談し、その魅力を伝えようと起案し、校正を重ね完成した冊子は学内でも話題となりました。商業高校の立場では地域の商店街との協働は意義深いことであり、今後もこのご縁を大切にしたいと思います。</a:t>
            </a:r>
          </a:p>
          <a:p>
            <a:pPr defTabSz="914395">
              <a:lnSpc>
                <a:spcPct val="150000"/>
              </a:lnSpc>
              <a:buClr>
                <a:srgbClr val="327EC4"/>
              </a:buClr>
              <a:defRPr/>
            </a:pPr>
            <a:endParaRPr lang="ja-JP" altLang="en-US" sz="900" dirty="0">
              <a:solidFill>
                <a:schemeClr val="tx1"/>
              </a:solidFill>
              <a:latin typeface="UD デジタル 教科書体 NK-R" panose="02020400000000000000" pitchFamily="18" charset="-128"/>
              <a:ea typeface="UD デジタル 教科書体 NK-R" panose="02020400000000000000" pitchFamily="18" charset="-128"/>
              <a:sym typeface="+mn-ea"/>
            </a:endParaRPr>
          </a:p>
        </p:txBody>
      </p:sp>
      <p:cxnSp>
        <p:nvCxnSpPr>
          <p:cNvPr id="43" name="直線コネクタ 42"/>
          <p:cNvCxnSpPr/>
          <p:nvPr/>
        </p:nvCxnSpPr>
        <p:spPr>
          <a:xfrm>
            <a:off x="398124"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289064" y="5300809"/>
            <a:ext cx="4450576"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1">
              <a:buClr>
                <a:srgbClr val="327EC4"/>
              </a:buCl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168400" indent="-185738">
              <a:lnSpc>
                <a:spcPts val="1100"/>
              </a:lnSpc>
              <a:buClr>
                <a:srgbClr val="327EC4"/>
              </a:buClr>
              <a:buFont typeface="Wingdings" panose="05000000000000000000" pitchFamily="2" charset="2"/>
              <a:buChar char="l"/>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今回の取組みは、地域の若者に参加していただくとともに、商店街のことを知っていただくきっかけづくりとして、大変意義あるものだと思っています。この事業を通じて、地域の</a:t>
            </a:r>
            <a:r>
              <a:rPr kumimoji="1" lang="ja-JP" altLang="en-US" sz="1000" dirty="0" smtClean="0">
                <a:solidFill>
                  <a:schemeClr val="tx1"/>
                </a:solidFill>
                <a:latin typeface="UD デジタル 教科書体 NK-R" panose="02020400000000000000" pitchFamily="18" charset="-128"/>
                <a:ea typeface="UD デジタル 教科書体 NK-R" panose="02020400000000000000" pitchFamily="18" charset="-128"/>
              </a:rPr>
              <a:t>良さを</a:t>
            </a: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、デジタルを通じて広く発信することが可能になったことに感謝しています。</a:t>
            </a:r>
          </a:p>
          <a:p>
            <a:pPr marL="1168400" indent="-185738">
              <a:lnSpc>
                <a:spcPts val="1100"/>
              </a:lnSpc>
              <a:buClr>
                <a:srgbClr val="327EC4"/>
              </a:buClr>
              <a:buFont typeface="Wingdings" panose="05000000000000000000" pitchFamily="2" charset="2"/>
              <a:buChar char="l"/>
            </a:pPr>
            <a:r>
              <a:rPr kumimoji="1" lang="ja-JP" altLang="en-US" sz="1000" dirty="0">
                <a:solidFill>
                  <a:schemeClr val="tx1"/>
                </a:solidFill>
                <a:latin typeface="UD デジタル 教科書体 NK-R" panose="02020400000000000000" pitchFamily="18" charset="-128"/>
                <a:ea typeface="UD デジタル 教科書体 NK-R" panose="02020400000000000000" pitchFamily="18" charset="-128"/>
              </a:rPr>
              <a:t>今後も、歴史ある安立という地域の良さを次の世代に継承し、地域や商店街の発展に繋げていきたいと思います。</a:t>
            </a:r>
          </a:p>
        </p:txBody>
      </p:sp>
      <p:cxnSp>
        <p:nvCxnSpPr>
          <p:cNvPr id="49" name="直線コネクタ 48"/>
          <p:cNvCxnSpPr/>
          <p:nvPr/>
        </p:nvCxnSpPr>
        <p:spPr>
          <a:xfrm>
            <a:off x="4823460" y="5511562"/>
            <a:ext cx="3406140"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509" y="6397086"/>
            <a:ext cx="828206" cy="3382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799" dirty="0" smtClean="0">
                <a:solidFill>
                  <a:schemeClr val="tx1"/>
                </a:solidFill>
                <a:latin typeface="UD デジタル 教科書体 NK-R" panose="02020400000000000000" pitchFamily="18" charset="-128"/>
                <a:ea typeface="UD デジタル 教科書体 NK-R" panose="02020400000000000000" pitchFamily="18" charset="-128"/>
              </a:rPr>
              <a:t>竹山</a:t>
            </a:r>
            <a:endParaRPr kumimoji="1" lang="en-US" altLang="ja-JP" sz="799"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799" dirty="0">
                <a:solidFill>
                  <a:schemeClr val="tx1"/>
                </a:solidFill>
                <a:latin typeface="UD デジタル 教科書体 NK-R" panose="02020400000000000000" pitchFamily="18" charset="-128"/>
                <a:ea typeface="UD デジタル 教科書体 NK-R" panose="02020400000000000000" pitchFamily="18" charset="-128"/>
              </a:rPr>
              <a:t>理事長</a:t>
            </a:r>
            <a:endParaRPr kumimoji="1" lang="en-US" altLang="zh-TW" sz="799"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289065" y="735269"/>
            <a:ext cx="947411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学生の協力による地域の伝説と歴史のブランド化や</a:t>
            </a:r>
            <a:r>
              <a:rPr kumimoji="1" lang="en-US" altLang="ja-JP" b="1" dirty="0">
                <a:solidFill>
                  <a:srgbClr val="327EC4"/>
                </a:solidFill>
                <a:latin typeface="UD デジタル 教科書体 NK-R" panose="02020400000000000000" pitchFamily="18" charset="-128"/>
                <a:ea typeface="UD デジタル 教科書体 NK-R" panose="02020400000000000000" pitchFamily="18" charset="-128"/>
              </a:rPr>
              <a:t>PR</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冊子制作、ポータルサイトによる情報</a:t>
            </a:r>
            <a:r>
              <a:rPr kumimoji="1" lang="ja-JP" altLang="en-US" b="1" dirty="0" smtClean="0">
                <a:solidFill>
                  <a:srgbClr val="327EC4"/>
                </a:solidFill>
                <a:latin typeface="UD デジタル 教科書体 NK-R" panose="02020400000000000000" pitchFamily="18" charset="-128"/>
                <a:ea typeface="UD デジタル 教科書体 NK-R" panose="02020400000000000000" pitchFamily="18" charset="-128"/>
              </a:rPr>
              <a:t>発信</a:t>
            </a:r>
            <a:endPar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p:cNvCxnSpPr/>
          <p:nvPr/>
        </p:nvCxnSpPr>
        <p:spPr>
          <a:xfrm flipV="1">
            <a:off x="289066" y="572617"/>
            <a:ext cx="9474116" cy="1035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567083" y="102752"/>
            <a:ext cx="4196100"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事業</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実施商店街：安立本通・安立中央</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商店街</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所在地：</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大阪市</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住之江区（</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㉙）</a:t>
            </a:r>
            <a:endPar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アクセス</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：南海本線住</a:t>
            </a:r>
            <a:r>
              <a:rPr kumimoji="1" lang="ja-JP" altLang="en-US" sz="900" dirty="0">
                <a:solidFill>
                  <a:srgbClr val="FF0000"/>
                </a:solidFill>
                <a:latin typeface="UD デジタル 教科書体 NK-R" panose="02020400000000000000" pitchFamily="18" charset="-128"/>
                <a:ea typeface="UD デジタル 教科書体 NK-R" panose="02020400000000000000" pitchFamily="18" charset="-128"/>
              </a:rPr>
              <a:t>ノ</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江駅、阪堺我孫子道駅すぐ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店舗数</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：５１店</a:t>
            </a:r>
          </a:p>
        </p:txBody>
      </p:sp>
      <p:sp>
        <p:nvSpPr>
          <p:cNvPr id="52" name="テキスト ボックス 51">
            <a:extLst>
              <a:ext uri="{FF2B5EF4-FFF2-40B4-BE49-F238E27FC236}">
                <a16:creationId xmlns:a16="http://schemas.microsoft.com/office/drawing/2014/main" id="{E67AB1FF-27E3-449C-9577-C42C28A92C0D}"/>
              </a:ext>
            </a:extLst>
          </p:cNvPr>
          <p:cNvSpPr txBox="1"/>
          <p:nvPr/>
        </p:nvSpPr>
        <p:spPr>
          <a:xfrm>
            <a:off x="9186190" y="91411"/>
            <a:ext cx="434381" cy="230832"/>
          </a:xfrm>
          <a:prstGeom prst="rect">
            <a:avLst/>
          </a:prstGeom>
          <a:noFill/>
        </p:spPr>
        <p:txBody>
          <a:bodyPr wrap="square" rtlCol="0">
            <a:spAutoFit/>
          </a:bodyPr>
          <a:lstStyle/>
          <a:p>
            <a:pPr algn="ctr"/>
            <a:r>
              <a:rPr kumimoji="1" lang="ja-JP" altLang="en-US" sz="900" dirty="0" smtClean="0">
                <a:latin typeface="UD デジタル 教科書体 NK-R" panose="02020400000000000000" pitchFamily="18" charset="-128"/>
                <a:ea typeface="UD デジタル 教科書体 NK-R" panose="02020400000000000000" pitchFamily="18" charset="-128"/>
              </a:rPr>
              <a:t>冊子</a:t>
            </a:r>
            <a:endParaRPr kumimoji="1" lang="ja-JP" altLang="en-US" sz="900" dirty="0">
              <a:latin typeface="UD デジタル 教科書体 NK-R" panose="02020400000000000000" pitchFamily="18" charset="-128"/>
              <a:ea typeface="UD デジタル 教科書体 NK-R" panose="02020400000000000000" pitchFamily="18" charset="-128"/>
            </a:endParaRPr>
          </a:p>
        </p:txBody>
      </p:sp>
      <p:sp>
        <p:nvSpPr>
          <p:cNvPr id="53" name="テキスト ボックス 52">
            <a:extLst>
              <a:ext uri="{FF2B5EF4-FFF2-40B4-BE49-F238E27FC236}">
                <a16:creationId xmlns:a16="http://schemas.microsoft.com/office/drawing/2014/main" id="{96C57A3E-3DF3-4F2D-953B-0C5C7A6D71BF}"/>
              </a:ext>
            </a:extLst>
          </p:cNvPr>
          <p:cNvSpPr txBox="1"/>
          <p:nvPr/>
        </p:nvSpPr>
        <p:spPr>
          <a:xfrm>
            <a:off x="8031122" y="84224"/>
            <a:ext cx="55371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名所</a:t>
            </a:r>
          </a:p>
        </p:txBody>
      </p:sp>
      <p:sp>
        <p:nvSpPr>
          <p:cNvPr id="54" name="テキスト ボックス 53">
            <a:extLst>
              <a:ext uri="{FF2B5EF4-FFF2-40B4-BE49-F238E27FC236}">
                <a16:creationId xmlns:a16="http://schemas.microsoft.com/office/drawing/2014/main" id="{687DBE9B-B4D4-4332-A4A6-63858479DB26}"/>
              </a:ext>
            </a:extLst>
          </p:cNvPr>
          <p:cNvSpPr txBox="1"/>
          <p:nvPr/>
        </p:nvSpPr>
        <p:spPr>
          <a:xfrm>
            <a:off x="8625245" y="88519"/>
            <a:ext cx="569900" cy="230832"/>
          </a:xfrm>
          <a:prstGeom prst="rect">
            <a:avLst/>
          </a:prstGeom>
          <a:noFill/>
        </p:spPr>
        <p:txBody>
          <a:bodyPr wrap="none" rtlCol="0">
            <a:spAutoFit/>
          </a:bodyPr>
          <a:lstStyle/>
          <a:p>
            <a:pPr algn="ctr"/>
            <a:r>
              <a:rPr kumimoji="1" lang="ja-JP" altLang="en-US" sz="900" spc="-149" dirty="0">
                <a:latin typeface="UD デジタル 教科書体 NK-R" panose="02020400000000000000" pitchFamily="18" charset="-128"/>
                <a:ea typeface="UD デジタル 教科書体 NK-R" panose="02020400000000000000" pitchFamily="18" charset="-128"/>
              </a:rPr>
              <a:t>地元学校</a:t>
            </a:r>
          </a:p>
        </p:txBody>
      </p:sp>
      <p:cxnSp>
        <p:nvCxnSpPr>
          <p:cNvPr id="35" name="直線コネクタ 34"/>
          <p:cNvCxnSpPr/>
          <p:nvPr/>
        </p:nvCxnSpPr>
        <p:spPr>
          <a:xfrm>
            <a:off x="398124" y="5511562"/>
            <a:ext cx="4227216"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1000" y="1157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1000" y="4418867"/>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sp>
        <p:nvSpPr>
          <p:cNvPr id="50" name="角丸四角形 49"/>
          <p:cNvSpPr/>
          <p:nvPr/>
        </p:nvSpPr>
        <p:spPr>
          <a:xfrm>
            <a:off x="381000" y="1950477"/>
            <a:ext cx="2738718" cy="169629"/>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smtClean="0">
                <a:solidFill>
                  <a:schemeClr val="bg1"/>
                </a:solidFill>
                <a:latin typeface="UD デジタル 教科書体 NK-R" panose="02020400000000000000" pitchFamily="18" charset="-128"/>
                <a:ea typeface="UD デジタル 教科書体 NK-R" panose="02020400000000000000" pitchFamily="18" charset="-128"/>
              </a:rPr>
              <a:t>取組み</a:t>
            </a:r>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内容</a:t>
            </a:r>
          </a:p>
        </p:txBody>
      </p:sp>
      <p:sp>
        <p:nvSpPr>
          <p:cNvPr id="14" name="テキスト ボックス 13"/>
          <p:cNvSpPr txBox="1"/>
          <p:nvPr/>
        </p:nvSpPr>
        <p:spPr>
          <a:xfrm>
            <a:off x="7378120" y="3177525"/>
            <a:ext cx="1198971"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solidFill>
                  <a:srgbClr val="FF0000"/>
                </a:solidFill>
                <a:latin typeface="UD デジタル 教科書体 NK-R" panose="02020400000000000000" pitchFamily="18" charset="-128"/>
                <a:ea typeface="UD デジタル 教科書体 NK-R" panose="02020400000000000000" pitchFamily="18" charset="-128"/>
              </a:rPr>
              <a:t>「のきさきあるこ</a:t>
            </a:r>
            <a:r>
              <a:rPr kumimoji="1" lang="ja-JP" altLang="en-US" sz="1050" dirty="0" smtClean="0">
                <a:solidFill>
                  <a:srgbClr val="FF0000"/>
                </a:solidFill>
                <a:latin typeface="UD デジタル 教科書体 NK-R" panose="02020400000000000000" pitchFamily="18" charset="-128"/>
                <a:ea typeface="UD デジタル 教科書体 NK-R" panose="02020400000000000000" pitchFamily="18" charset="-128"/>
              </a:rPr>
              <a:t>」</a:t>
            </a:r>
            <a:endParaRPr kumimoji="1" lang="en-US" altLang="ja-JP" sz="1050" dirty="0" smtClean="0">
              <a:solidFill>
                <a:srgbClr val="FF0000"/>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050" dirty="0" smtClean="0">
                <a:solidFill>
                  <a:srgbClr val="FF0000"/>
                </a:solidFill>
                <a:latin typeface="UD デジタル 教科書体 NK-R" panose="02020400000000000000" pitchFamily="18" charset="-128"/>
                <a:ea typeface="UD デジタル 教科書体 NK-R" panose="02020400000000000000" pitchFamily="18" charset="-128"/>
              </a:rPr>
              <a:t>周知</a:t>
            </a:r>
            <a:r>
              <a:rPr kumimoji="1" lang="ja-JP" altLang="en-US" sz="1050" dirty="0">
                <a:solidFill>
                  <a:srgbClr val="FF0000"/>
                </a:solidFill>
                <a:latin typeface="UD デジタル 教科書体 NK-R" panose="02020400000000000000" pitchFamily="18" charset="-128"/>
                <a:ea typeface="UD デジタル 教科書体 NK-R" panose="02020400000000000000" pitchFamily="18" charset="-128"/>
              </a:rPr>
              <a:t>ポスター</a:t>
            </a:r>
          </a:p>
        </p:txBody>
      </p:sp>
      <p:sp>
        <p:nvSpPr>
          <p:cNvPr id="45" name="テキスト ボックス 44"/>
          <p:cNvSpPr txBox="1"/>
          <p:nvPr/>
        </p:nvSpPr>
        <p:spPr>
          <a:xfrm>
            <a:off x="7182069" y="4754946"/>
            <a:ext cx="2413104" cy="4154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左</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冊子「安立ストリート」表紙</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右</a:t>
            </a:r>
            <a:r>
              <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rPr>
              <a:t>/</a:t>
            </a:r>
            <a:r>
              <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rPr>
              <a:t>高校生作成</a:t>
            </a:r>
            <a:r>
              <a:rPr kumimoji="1" lang="ja-JP" altLang="en-US" sz="1050" dirty="0" smtClean="0">
                <a:solidFill>
                  <a:schemeClr val="tx1"/>
                </a:solidFill>
                <a:latin typeface="UD デジタル 教科書体 NK-R" panose="02020400000000000000" pitchFamily="18" charset="-128"/>
                <a:ea typeface="UD デジタル 教科書体 NK-R" panose="02020400000000000000" pitchFamily="18" charset="-128"/>
              </a:rPr>
              <a:t>ページ</a:t>
            </a:r>
            <a:endParaRPr kumimoji="1" lang="ja-JP" altLang="en-US"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36" name="グループ化 35">
            <a:extLst>
              <a:ext uri="{FF2B5EF4-FFF2-40B4-BE49-F238E27FC236}">
                <a16:creationId xmlns:a16="http://schemas.microsoft.com/office/drawing/2014/main" id="{156280BD-56EF-3D49-89D5-997421E19B27}"/>
              </a:ext>
            </a:extLst>
          </p:cNvPr>
          <p:cNvGrpSpPr/>
          <p:nvPr/>
        </p:nvGrpSpPr>
        <p:grpSpPr>
          <a:xfrm>
            <a:off x="8553881" y="426919"/>
            <a:ext cx="1180323" cy="100777"/>
            <a:chOff x="5907277" y="5678358"/>
            <a:chExt cx="1180323" cy="100777"/>
          </a:xfrm>
        </p:grpSpPr>
        <p:sp>
          <p:nvSpPr>
            <p:cNvPr id="44" name="十字形 43">
              <a:extLst>
                <a:ext uri="{FF2B5EF4-FFF2-40B4-BE49-F238E27FC236}">
                  <a16:creationId xmlns:a16="http://schemas.microsoft.com/office/drawing/2014/main" id="{AE56CE2E-3253-554E-8E1A-E1FB6860D406}"/>
                </a:ext>
              </a:extLst>
            </p:cNvPr>
            <p:cNvSpPr/>
            <p:nvPr/>
          </p:nvSpPr>
          <p:spPr>
            <a:xfrm>
              <a:off x="5907277" y="5678358"/>
              <a:ext cx="100777" cy="100777"/>
            </a:xfrm>
            <a:prstGeom prst="plus">
              <a:avLst>
                <a:gd name="adj" fmla="val 36575"/>
              </a:avLst>
            </a:prstGeom>
            <a:solidFill>
              <a:schemeClr val="accent5">
                <a:lumMod val="75000"/>
              </a:schemeClr>
            </a:solidFill>
            <a:ln>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51" name="二等辺三角形 58">
              <a:extLst>
                <a:ext uri="{FF2B5EF4-FFF2-40B4-BE49-F238E27FC236}">
                  <a16:creationId xmlns:a16="http://schemas.microsoft.com/office/drawing/2014/main" id="{D5F40C1A-5065-FF4E-AAC4-57840C605B6D}"/>
                </a:ext>
              </a:extLst>
            </p:cNvPr>
            <p:cNvSpPr/>
            <p:nvPr/>
          </p:nvSpPr>
          <p:spPr>
            <a:xfrm rot="5400000">
              <a:off x="7010702" y="5693145"/>
              <a:ext cx="82594" cy="7120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7" name="図 36">
            <a:extLst>
              <a:ext uri="{FF2B5EF4-FFF2-40B4-BE49-F238E27FC236}">
                <a16:creationId xmlns:a16="http://schemas.microsoft.com/office/drawing/2014/main" id="{FD285EF0-2444-146E-4C70-DCE54D7EC94A}"/>
              </a:ext>
            </a:extLst>
          </p:cNvPr>
          <p:cNvPicPr>
            <a:picLocks noChangeAspect="1"/>
          </p:cNvPicPr>
          <p:nvPr/>
        </p:nvPicPr>
        <p:blipFill>
          <a:blip r:embed="rId3"/>
          <a:stretch>
            <a:fillRect/>
          </a:stretch>
        </p:blipFill>
        <p:spPr>
          <a:xfrm>
            <a:off x="8099103" y="271595"/>
            <a:ext cx="414564" cy="420660"/>
          </a:xfrm>
          <a:prstGeom prst="rect">
            <a:avLst/>
          </a:prstGeom>
        </p:spPr>
      </p:pic>
      <p:pic>
        <p:nvPicPr>
          <p:cNvPr id="57" name="図 56">
            <a:extLst>
              <a:ext uri="{FF2B5EF4-FFF2-40B4-BE49-F238E27FC236}">
                <a16:creationId xmlns:a16="http://schemas.microsoft.com/office/drawing/2014/main" id="{E49ECB97-CE43-A195-AFC4-25DD6EE0E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251" y="2974384"/>
            <a:ext cx="1231370" cy="1740428"/>
          </a:xfrm>
          <a:prstGeom prst="rect">
            <a:avLst/>
          </a:prstGeom>
          <a:effectLst>
            <a:outerShdw blurRad="50800" dist="38100" dir="2700000" algn="tl" rotWithShape="0">
              <a:prstClr val="black">
                <a:alpha val="40000"/>
              </a:prstClr>
            </a:outerShdw>
          </a:effectLst>
        </p:spPr>
      </p:pic>
      <p:pic>
        <p:nvPicPr>
          <p:cNvPr id="58" name="図 57">
            <a:extLst>
              <a:ext uri="{FF2B5EF4-FFF2-40B4-BE49-F238E27FC236}">
                <a16:creationId xmlns:a16="http://schemas.microsoft.com/office/drawing/2014/main" id="{E8F1ED46-A4BD-E8E9-FFD1-7B4F03D92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704" y="2961980"/>
            <a:ext cx="1271756" cy="1792966"/>
          </a:xfrm>
          <a:prstGeom prst="rect">
            <a:avLst/>
          </a:prstGeom>
          <a:effectLst>
            <a:outerShdw blurRad="50800" dist="38100" dir="2700000" algn="tl" rotWithShape="0">
              <a:prstClr val="black">
                <a:alpha val="40000"/>
              </a:prstClr>
            </a:outerShdw>
          </a:effectLst>
        </p:spPr>
      </p:pic>
      <p:pic>
        <p:nvPicPr>
          <p:cNvPr id="62" name="図 61">
            <a:extLst>
              <a:ext uri="{FF2B5EF4-FFF2-40B4-BE49-F238E27FC236}">
                <a16:creationId xmlns:a16="http://schemas.microsoft.com/office/drawing/2014/main" id="{22F885AE-2EFF-94B1-AF83-2362F57AD2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0532" y="1232335"/>
            <a:ext cx="1884343" cy="1415980"/>
          </a:xfrm>
          <a:prstGeom prst="rect">
            <a:avLst/>
          </a:prstGeom>
          <a:effectLst>
            <a:outerShdw blurRad="50800" dist="38100" dir="2700000" algn="tl" rotWithShape="0">
              <a:prstClr val="black">
                <a:alpha val="40000"/>
              </a:prstClr>
            </a:outerShdw>
          </a:effectLst>
        </p:spPr>
      </p:pic>
      <p:sp>
        <p:nvSpPr>
          <p:cNvPr id="3" name="正方形/長方形 2"/>
          <p:cNvSpPr/>
          <p:nvPr/>
        </p:nvSpPr>
        <p:spPr>
          <a:xfrm>
            <a:off x="7414517" y="2664701"/>
            <a:ext cx="2036375" cy="253916"/>
          </a:xfrm>
          <a:prstGeom prst="rect">
            <a:avLst/>
          </a:prstGeom>
        </p:spPr>
        <p:txBody>
          <a:bodyPr wrap="square">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店舗の店主</a:t>
            </a:r>
            <a:r>
              <a:rPr kumimoji="1" lang="ja-JP" altLang="en-US" sz="1050" dirty="0" smtClean="0">
                <a:latin typeface="UD デジタル 教科書体 NK-R" panose="02020400000000000000" pitchFamily="18" charset="-128"/>
                <a:ea typeface="UD デジタル 教科書体 NK-R" panose="02020400000000000000" pitchFamily="18" charset="-128"/>
              </a:rPr>
              <a:t>に取材する</a:t>
            </a:r>
            <a:r>
              <a:rPr kumimoji="1" lang="ja-JP" altLang="en-US" sz="1050" dirty="0">
                <a:latin typeface="UD デジタル 教科書体 NK-R" panose="02020400000000000000" pitchFamily="18" charset="-128"/>
                <a:ea typeface="UD デジタル 教科書体 NK-R" panose="02020400000000000000" pitchFamily="18" charset="-128"/>
              </a:rPr>
              <a:t>学</a:t>
            </a:r>
            <a:r>
              <a:rPr kumimoji="1" lang="ja-JP" altLang="en-US" sz="1050" dirty="0" smtClean="0">
                <a:latin typeface="UD デジタル 教科書体 NK-R" panose="02020400000000000000" pitchFamily="18" charset="-128"/>
                <a:ea typeface="UD デジタル 教科書体 NK-R" panose="02020400000000000000" pitchFamily="18" charset="-128"/>
              </a:rPr>
              <a:t>生</a:t>
            </a:r>
            <a:endParaRPr kumimoji="1" lang="ja-JP" altLang="en-US" sz="1050" dirty="0">
              <a:latin typeface="UD デジタル 教科書体 NK-R" panose="02020400000000000000" pitchFamily="18" charset="-128"/>
              <a:ea typeface="UD デジタル 教科書体 NK-R" panose="02020400000000000000" pitchFamily="18" charset="-128"/>
            </a:endParaRPr>
          </a:p>
        </p:txBody>
      </p:sp>
      <p:sp>
        <p:nvSpPr>
          <p:cNvPr id="63" name="テキスト ボックス 62"/>
          <p:cNvSpPr txBox="1"/>
          <p:nvPr/>
        </p:nvSpPr>
        <p:spPr>
          <a:xfrm>
            <a:off x="8617804" y="6327681"/>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pic>
        <p:nvPicPr>
          <p:cNvPr id="65" name="図 64">
            <a:extLst>
              <a:ext uri="{FF2B5EF4-FFF2-40B4-BE49-F238E27FC236}">
                <a16:creationId xmlns:a16="http://schemas.microsoft.com/office/drawing/2014/main" id="{5C15BE63-62AF-3873-D367-08E7E2EE9F38}"/>
              </a:ext>
            </a:extLst>
          </p:cNvPr>
          <p:cNvPicPr>
            <a:picLocks noChangeAspect="1"/>
          </p:cNvPicPr>
          <p:nvPr/>
        </p:nvPicPr>
        <p:blipFill>
          <a:blip r:embed="rId7"/>
          <a:stretch>
            <a:fillRect/>
          </a:stretch>
        </p:blipFill>
        <p:spPr>
          <a:xfrm>
            <a:off x="617206" y="5563263"/>
            <a:ext cx="654080" cy="838191"/>
          </a:xfrm>
          <a:prstGeom prst="rect">
            <a:avLst/>
          </a:prstGeom>
        </p:spPr>
      </p:pic>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8</a:t>
            </a:fld>
            <a:endParaRPr kumimoji="1" lang="ja-JP" altLang="en-US" dirty="0"/>
          </a:p>
        </p:txBody>
      </p:sp>
      <p:pic>
        <p:nvPicPr>
          <p:cNvPr id="46" name="図 45">
            <a:extLst>
              <a:ext uri="{FF2B5EF4-FFF2-40B4-BE49-F238E27FC236}">
                <a16:creationId xmlns:a16="http://schemas.microsoft.com/office/drawing/2014/main" id="{C15F85F1-EB84-2D87-00C4-085641410510}"/>
              </a:ext>
            </a:extLst>
          </p:cNvPr>
          <p:cNvPicPr>
            <a:picLocks noChangeAspect="1"/>
          </p:cNvPicPr>
          <p:nvPr/>
        </p:nvPicPr>
        <p:blipFill>
          <a:blip r:embed="rId8"/>
          <a:stretch>
            <a:fillRect/>
          </a:stretch>
        </p:blipFill>
        <p:spPr>
          <a:xfrm>
            <a:off x="8703394" y="274909"/>
            <a:ext cx="419100" cy="419100"/>
          </a:xfrm>
          <a:prstGeom prst="rect">
            <a:avLst/>
          </a:prstGeom>
        </p:spPr>
      </p:pic>
      <p:pic>
        <p:nvPicPr>
          <p:cNvPr id="48" name="図 47">
            <a:extLst>
              <a:ext uri="{FF2B5EF4-FFF2-40B4-BE49-F238E27FC236}">
                <a16:creationId xmlns:a16="http://schemas.microsoft.com/office/drawing/2014/main" id="{5C15D546-2A17-24FF-934E-22C70CA19B7B}"/>
              </a:ext>
            </a:extLst>
          </p:cNvPr>
          <p:cNvPicPr>
            <a:picLocks noChangeAspect="1"/>
          </p:cNvPicPr>
          <p:nvPr/>
        </p:nvPicPr>
        <p:blipFill>
          <a:blip r:embed="rId9"/>
          <a:stretch>
            <a:fillRect/>
          </a:stretch>
        </p:blipFill>
        <p:spPr>
          <a:xfrm>
            <a:off x="9201701" y="274909"/>
            <a:ext cx="414956" cy="419100"/>
          </a:xfrm>
          <a:prstGeom prst="rect">
            <a:avLst/>
          </a:prstGeom>
        </p:spPr>
      </p:pic>
      <p:pic>
        <p:nvPicPr>
          <p:cNvPr id="4" name="図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8695037" y="5649724"/>
            <a:ext cx="712888" cy="712888"/>
          </a:xfrm>
          <a:prstGeom prst="rect">
            <a:avLst/>
          </a:prstGeom>
        </p:spPr>
      </p:pic>
    </p:spTree>
    <p:extLst>
      <p:ext uri="{BB962C8B-B14F-4D97-AF65-F5344CB8AC3E}">
        <p14:creationId xmlns:p14="http://schemas.microsoft.com/office/powerpoint/2010/main" val="3426293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412187" y="4205283"/>
            <a:ext cx="7093448" cy="107978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87313" indent="-87313">
              <a:lnSpc>
                <a:spcPts val="1100"/>
              </a:lnSpc>
            </a:pPr>
            <a:r>
              <a:rPr kumimoji="1" lang="ja-JP" altLang="en-US" sz="1050" dirty="0">
                <a:latin typeface="UD デジタル 教科書体 NK-R" panose="02020400000000000000" pitchFamily="18" charset="-128"/>
                <a:ea typeface="UD デジタル 教科書体 NK-R" panose="02020400000000000000" pitchFamily="18" charset="-128"/>
              </a:rPr>
              <a:t>①各種ステージを目的に様々な世代の方が来場し、周辺エリアの回遊性を高めることができた。盆踊りイベントにおいては、大阪・関西万博の機運を盛り上げるため国際色ある総踊り「夢洲⾳頭」を披露したことで、来場者も一緒に踊る参加型のイベントとして、周辺</a:t>
            </a:r>
            <a:r>
              <a:rPr kumimoji="1" lang="ja-JP" altLang="en-US" sz="1050" dirty="0" smtClean="0">
                <a:latin typeface="UD デジタル 教科書体 NK-R" panose="02020400000000000000" pitchFamily="18" charset="-128"/>
                <a:ea typeface="UD デジタル 教科書体 NK-R" panose="02020400000000000000" pitchFamily="18" charset="-128"/>
              </a:rPr>
              <a:t>エリアの住民</a:t>
            </a:r>
            <a:r>
              <a:rPr kumimoji="1" lang="ja-JP" altLang="en-US" sz="1050" dirty="0">
                <a:latin typeface="UD デジタル 教科書体 NK-R" panose="02020400000000000000" pitchFamily="18" charset="-128"/>
                <a:ea typeface="UD デジタル 教科書体 NK-R" panose="02020400000000000000" pitchFamily="18" charset="-128"/>
              </a:rPr>
              <a:t>を含め多彩な人々が交流できる場となり、道頓堀を舞台に盛大なイベントを実施できた</a:t>
            </a:r>
            <a:r>
              <a:rPr kumimoji="1" lang="ja-JP" altLang="en-US" sz="1050" dirty="0" smtClean="0">
                <a:latin typeface="UD デジタル 教科書体 NK-R" panose="02020400000000000000" pitchFamily="18" charset="-128"/>
                <a:ea typeface="UD デジタル 教科書体 NK-R" panose="02020400000000000000" pitchFamily="18" charset="-128"/>
              </a:rPr>
              <a:t>。</a:t>
            </a:r>
            <a:endParaRPr kumimoji="1" lang="en-US" altLang="ja-JP" sz="1050" dirty="0" smtClean="0">
              <a:latin typeface="UD デジタル 教科書体 NK-R" panose="02020400000000000000" pitchFamily="18" charset="-128"/>
              <a:ea typeface="UD デジタル 教科書体 NK-R" panose="02020400000000000000" pitchFamily="18" charset="-128"/>
            </a:endParaRPr>
          </a:p>
          <a:p>
            <a:pPr marL="87313" indent="6350">
              <a:lnSpc>
                <a:spcPts val="1100"/>
              </a:lnSpc>
            </a:pPr>
            <a:endParaRPr kumimoji="1" lang="ja-JP" altLang="en-US" sz="800" dirty="0">
              <a:latin typeface="UD デジタル 教科書体 NK-R" panose="02020400000000000000" pitchFamily="18" charset="-128"/>
              <a:ea typeface="UD デジタル 教科書体 NK-R" panose="02020400000000000000" pitchFamily="18" charset="-128"/>
            </a:endParaRPr>
          </a:p>
          <a:p>
            <a:pPr marL="87313" indent="-87313">
              <a:lnSpc>
                <a:spcPts val="1100"/>
              </a:lnSpc>
            </a:pPr>
            <a:r>
              <a:rPr kumimoji="1" lang="ja-JP" altLang="en-US" sz="1050" dirty="0">
                <a:latin typeface="UD デジタル 教科書体 NK-R" panose="02020400000000000000" pitchFamily="18" charset="-128"/>
                <a:ea typeface="UD デジタル 教科書体 NK-R" panose="02020400000000000000" pitchFamily="18" charset="-128"/>
              </a:rPr>
              <a:t>②本イベントにあわせて実施した</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フォローキャンペーンは、道頓堀周辺地域以外の方にも好評だったため、継続を決定。今後も、インバウンド早期回復や万博開催を見据えながら、発信内容や形式に工夫を</a:t>
            </a:r>
            <a:r>
              <a:rPr kumimoji="1" lang="ja-JP" altLang="en-US" sz="1050" dirty="0" smtClean="0">
                <a:latin typeface="UD デジタル 教科書体 NK-R" panose="02020400000000000000" pitchFamily="18" charset="-128"/>
                <a:ea typeface="UD デジタル 教科書体 NK-R" panose="02020400000000000000" pitchFamily="18" charset="-128"/>
              </a:rPr>
              <a:t>加え、</a:t>
            </a:r>
            <a:r>
              <a:rPr kumimoji="1" lang="ja-JP" altLang="en-US" sz="1050" dirty="0">
                <a:latin typeface="UD デジタル 教科書体 NK-R" panose="02020400000000000000" pitchFamily="18" charset="-128"/>
                <a:ea typeface="UD デジタル 教科書体 NK-R" panose="02020400000000000000" pitchFamily="18" charset="-128"/>
              </a:rPr>
              <a:t>道頓堀の歴史と文化を日本語・英語で発信し、多彩な魅力を持つ道頓堀ブランドを世界に発信していく。</a:t>
            </a:r>
          </a:p>
        </p:txBody>
      </p:sp>
      <p:graphicFrame>
        <p:nvGraphicFramePr>
          <p:cNvPr id="7" name="表 6"/>
          <p:cNvGraphicFramePr>
            <a:graphicFrameLocks noGrp="1"/>
          </p:cNvGraphicFramePr>
          <p:nvPr>
            <p:extLst>
              <p:ext uri="{D42A27DB-BD31-4B8C-83A1-F6EECF244321}">
                <p14:modId xmlns:p14="http://schemas.microsoft.com/office/powerpoint/2010/main" val="3037870866"/>
              </p:ext>
            </p:extLst>
          </p:nvPr>
        </p:nvGraphicFramePr>
        <p:xfrm>
          <a:off x="205402" y="301216"/>
          <a:ext cx="6790711" cy="243840"/>
        </p:xfrm>
        <a:graphic>
          <a:graphicData uri="http://schemas.openxmlformats.org/drawingml/2006/table">
            <a:tbl>
              <a:tblPr firstRow="1" bandRow="1">
                <a:tableStyleId>{5C22544A-7EE6-4342-B048-85BDC9FD1C3A}</a:tableStyleId>
              </a:tblPr>
              <a:tblGrid>
                <a:gridCol w="698120">
                  <a:extLst>
                    <a:ext uri="{9D8B030D-6E8A-4147-A177-3AD203B41FA5}">
                      <a16:colId xmlns:a16="http://schemas.microsoft.com/office/drawing/2014/main" val="1130189685"/>
                    </a:ext>
                  </a:extLst>
                </a:gridCol>
                <a:gridCol w="6092591">
                  <a:extLst>
                    <a:ext uri="{9D8B030D-6E8A-4147-A177-3AD203B41FA5}">
                      <a16:colId xmlns:a16="http://schemas.microsoft.com/office/drawing/2014/main" val="1699355732"/>
                    </a:ext>
                  </a:extLst>
                </a:gridCol>
              </a:tblGrid>
              <a:tr h="243840">
                <a:tc>
                  <a:txBody>
                    <a:bodyPr/>
                    <a:lstStyle/>
                    <a:p>
                      <a:pPr algn="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事例④</a:t>
                      </a:r>
                      <a:endParaRPr kumimoji="1" lang="ja-JP" altLang="en-US" sz="1000" b="1" dirty="0">
                        <a:solidFill>
                          <a:srgbClr val="FF0000"/>
                        </a:solidFill>
                        <a:latin typeface="UD デジタル 教科書体 NK-R" panose="02020400000000000000" pitchFamily="18" charset="-128"/>
                        <a:ea typeface="UD デジタル 教科書体 NK-R" panose="02020400000000000000" pitchFamily="18" charset="-128"/>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ミナミの魅力発信と万博機運醸成を図る「道頓堀盆おどりインターナショナル</a:t>
                      </a:r>
                      <a:r>
                        <a:rPr kumimoji="1" lang="en-US" altLang="ja-JP" sz="1000" b="1" dirty="0" smtClean="0">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1000" b="1" dirty="0" smtClean="0">
                          <a:solidFill>
                            <a:schemeClr val="tx1"/>
                          </a:solidFill>
                          <a:latin typeface="UD デジタル 教科書体 NK-R" panose="02020400000000000000" pitchFamily="18" charset="-128"/>
                          <a:ea typeface="UD デジタル 教科書体 NK-R" panose="02020400000000000000" pitchFamily="18" charset="-128"/>
                        </a:rPr>
                        <a: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06940"/>
                  </a:ext>
                </a:extLst>
              </a:tr>
            </a:tbl>
          </a:graphicData>
        </a:graphic>
      </p:graphicFrame>
      <p:sp>
        <p:nvSpPr>
          <p:cNvPr id="26" name="テキスト ボックス 25"/>
          <p:cNvSpPr txBox="1"/>
          <p:nvPr/>
        </p:nvSpPr>
        <p:spPr>
          <a:xfrm>
            <a:off x="417384" y="1308062"/>
            <a:ext cx="7055103" cy="92288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indent="93663"/>
            <a:r>
              <a:rPr kumimoji="1" lang="ja-JP" altLang="en-US" sz="1050" dirty="0" smtClean="0">
                <a:latin typeface="UD デジタル 教科書体 NK-R" panose="02020400000000000000" pitchFamily="18" charset="-128"/>
                <a:ea typeface="UD デジタル 教科書体 NK-R" panose="02020400000000000000" pitchFamily="18" charset="-128"/>
              </a:rPr>
              <a:t>インバウンドからも</a:t>
            </a:r>
            <a:r>
              <a:rPr kumimoji="1" lang="ja-JP" altLang="en-US" sz="1050" dirty="0">
                <a:latin typeface="UD デジタル 教科書体 NK-R" panose="02020400000000000000" pitchFamily="18" charset="-128"/>
                <a:ea typeface="UD デジタル 教科書体 NK-R" panose="02020400000000000000" pitchFamily="18" charset="-128"/>
              </a:rPr>
              <a:t>知名度の高い大阪の観光・消費の名所である道頓堀商店会の魅力発信や万博の機運を盛り上げるため、地域に関わる団体と連携し、「道頓堀盆おどりインターナショナル</a:t>
            </a:r>
            <a:r>
              <a:rPr kumimoji="1" lang="en-US" altLang="ja-JP" sz="1050" dirty="0">
                <a:latin typeface="UD デジタル 教科書体 NK-R" panose="02020400000000000000" pitchFamily="18" charset="-128"/>
                <a:ea typeface="UD デジタル 教科書体 NK-R" panose="02020400000000000000" pitchFamily="18" charset="-128"/>
              </a:rPr>
              <a:t>2022</a:t>
            </a:r>
            <a:r>
              <a:rPr kumimoji="1" lang="ja-JP" altLang="en-US" sz="1050" dirty="0">
                <a:latin typeface="UD デジタル 教科書体 NK-R" panose="02020400000000000000" pitchFamily="18" charset="-128"/>
                <a:ea typeface="UD デジタル 教科書体 NK-R" panose="02020400000000000000" pitchFamily="18" charset="-128"/>
              </a:rPr>
              <a:t>」を開催。盆踊りパレードや食の屋台などにより国内外の観光客にミナミの魅力を発信した</a:t>
            </a:r>
            <a:r>
              <a:rPr kumimoji="1" lang="ja-JP" altLang="en-US" sz="1050" dirty="0" smtClean="0">
                <a:latin typeface="UD デジタル 教科書体 NK-R" panose="02020400000000000000" pitchFamily="18" charset="-128"/>
                <a:ea typeface="UD デジタル 教科書体 NK-R" panose="02020400000000000000" pitchFamily="18" charset="-128"/>
              </a:rPr>
              <a:t>。</a:t>
            </a:r>
            <a:endParaRPr kumimoji="1" lang="ja-JP" altLang="en-US" sz="1050" dirty="0">
              <a:latin typeface="UD デジタル 教科書体 NK-R" panose="02020400000000000000" pitchFamily="18" charset="-128"/>
              <a:ea typeface="UD デジタル 教科書体 NK-R" panose="02020400000000000000" pitchFamily="18" charset="-128"/>
            </a:endParaRPr>
          </a:p>
          <a:p>
            <a:pPr indent="93663"/>
            <a:r>
              <a:rPr kumimoji="1" lang="ja-JP" altLang="en-US" sz="1050" dirty="0">
                <a:latin typeface="UD デジタル 教科書体 NK-R" panose="02020400000000000000" pitchFamily="18" charset="-128"/>
                <a:ea typeface="UD デジタル 教科書体 NK-R" panose="02020400000000000000" pitchFamily="18" charset="-128"/>
              </a:rPr>
              <a:t>また、イベント情報を広範に発信するため、</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を活用した情報発信事業の充実に</a:t>
            </a:r>
            <a:r>
              <a:rPr kumimoji="1" lang="ja-JP" altLang="en-US" sz="1050" dirty="0" smtClean="0">
                <a:latin typeface="UD デジタル 教科書体 NK-R" panose="02020400000000000000" pitchFamily="18" charset="-128"/>
                <a:ea typeface="UD デジタル 教科書体 NK-R" panose="02020400000000000000" pitchFamily="18" charset="-128"/>
              </a:rPr>
              <a:t>取り組んだ</a:t>
            </a:r>
            <a:r>
              <a:rPr kumimoji="1" lang="ja-JP" altLang="en-US" sz="1050" dirty="0">
                <a:latin typeface="UD デジタル 教科書体 NK-R" panose="02020400000000000000" pitchFamily="18" charset="-128"/>
                <a:ea typeface="UD デジタル 教科書体 NK-R" panose="02020400000000000000" pitchFamily="18" charset="-128"/>
              </a:rPr>
              <a:t>。道頓堀を始めとする</a:t>
            </a:r>
            <a:r>
              <a:rPr kumimoji="1" lang="ja-JP" altLang="en-US" sz="1050" dirty="0" smtClean="0">
                <a:latin typeface="UD デジタル 教科書体 NK-R" panose="02020400000000000000" pitchFamily="18" charset="-128"/>
                <a:ea typeface="UD デジタル 教科書体 NK-R" panose="02020400000000000000" pitchFamily="18" charset="-128"/>
              </a:rPr>
              <a:t>ミナミの商店街</a:t>
            </a:r>
            <a:r>
              <a:rPr kumimoji="1" lang="ja-JP" altLang="en-US" sz="1050" dirty="0">
                <a:latin typeface="UD デジタル 教科書体 NK-R" panose="02020400000000000000" pitchFamily="18" charset="-128"/>
                <a:ea typeface="UD デジタル 教科書体 NK-R" panose="02020400000000000000" pitchFamily="18" charset="-128"/>
              </a:rPr>
              <a:t>エリアへの来訪や回遊促進を図るため、道頓堀の歴史や⽂化に関する情報を英語でも発信。</a:t>
            </a:r>
          </a:p>
        </p:txBody>
      </p:sp>
      <p:sp>
        <p:nvSpPr>
          <p:cNvPr id="34" name="テキスト ボックス 33"/>
          <p:cNvSpPr txBox="1"/>
          <p:nvPr/>
        </p:nvSpPr>
        <p:spPr>
          <a:xfrm>
            <a:off x="412187" y="2354372"/>
            <a:ext cx="7075402" cy="164743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6213" indent="-176213"/>
            <a:r>
              <a:rPr kumimoji="1" lang="ja-JP" altLang="en-US" sz="1050" dirty="0" smtClean="0">
                <a:latin typeface="UD デジタル 教科書体 NK-R" panose="02020400000000000000" pitchFamily="18" charset="-128"/>
                <a:ea typeface="UD デジタル 教科書体 NK-R" panose="02020400000000000000" pitchFamily="18" charset="-128"/>
              </a:rPr>
              <a:t>①「</a:t>
            </a:r>
            <a:r>
              <a:rPr kumimoji="1" lang="ja-JP" altLang="en-US" sz="1050" dirty="0">
                <a:latin typeface="UD デジタル 教科書体 NK-R" panose="02020400000000000000" pitchFamily="18" charset="-128"/>
                <a:ea typeface="UD デジタル 教科書体 NK-R" panose="02020400000000000000" pitchFamily="18" charset="-128"/>
              </a:rPr>
              <a:t>道頓堀</a:t>
            </a:r>
            <a:r>
              <a:rPr kumimoji="1" lang="ja-JP" altLang="en-US" sz="1050" dirty="0" smtClean="0">
                <a:latin typeface="UD デジタル 教科書体 NK-R" panose="02020400000000000000" pitchFamily="18" charset="-128"/>
                <a:ea typeface="UD デジタル 教科書体 NK-R" panose="02020400000000000000" pitchFamily="18" charset="-128"/>
              </a:rPr>
              <a:t>盆おどり</a:t>
            </a:r>
            <a:r>
              <a:rPr kumimoji="1" lang="ja-JP" altLang="en-US" sz="1050" dirty="0">
                <a:latin typeface="UD デジタル 教科書体 NK-R" panose="02020400000000000000" pitchFamily="18" charset="-128"/>
                <a:ea typeface="UD デジタル 教科書体 NK-R" panose="02020400000000000000" pitchFamily="18" charset="-128"/>
              </a:rPr>
              <a:t>インターナショナル</a:t>
            </a:r>
            <a:r>
              <a:rPr kumimoji="1" lang="en-US" altLang="ja-JP" sz="1050" dirty="0">
                <a:latin typeface="UD デジタル 教科書体 NK-R" panose="02020400000000000000" pitchFamily="18" charset="-128"/>
                <a:ea typeface="UD デジタル 教科書体 NK-R" panose="02020400000000000000" pitchFamily="18" charset="-128"/>
              </a:rPr>
              <a:t>2022</a:t>
            </a:r>
            <a:r>
              <a:rPr kumimoji="1" lang="ja-JP" altLang="en-US" sz="1050" dirty="0">
                <a:latin typeface="UD デジタル 教科書体 NK-R" panose="02020400000000000000" pitchFamily="18" charset="-128"/>
                <a:ea typeface="UD デジタル 教科書体 NK-R" panose="02020400000000000000" pitchFamily="18" charset="-128"/>
              </a:rPr>
              <a:t>」開催</a:t>
            </a:r>
          </a:p>
          <a:p>
            <a:pPr marL="87313" indent="87313">
              <a:lnSpc>
                <a:spcPts val="1100"/>
              </a:lnSpc>
            </a:pPr>
            <a:r>
              <a:rPr kumimoji="1" lang="ja-JP" altLang="en-US" sz="1050" dirty="0" smtClean="0">
                <a:latin typeface="UD デジタル 教科書体 NK-R" panose="02020400000000000000" pitchFamily="18" charset="-128"/>
                <a:ea typeface="UD デジタル 教科書体 NK-R" panose="02020400000000000000" pitchFamily="18" charset="-128"/>
              </a:rPr>
              <a:t>地域活性化活動に関わる多くの団体と連携して、盆踊りを中心としたイベントを企画。また、同商店街を含めた周辺エリアの回遊性及び万博の機運を盛り上げるため、道頓堀川の特設水上ステージにて、インターナショナルをテーマに世界の民族芸能を取り入れた「⼤阪・</a:t>
            </a:r>
            <a:r>
              <a:rPr kumimoji="1" lang="ja-JP" altLang="en-US" sz="1050" dirty="0">
                <a:latin typeface="UD デジタル 教科書体 NK-R" panose="02020400000000000000" pitchFamily="18" charset="-128"/>
                <a:ea typeface="UD デジタル 教科書体 NK-R" panose="02020400000000000000" pitchFamily="18" charset="-128"/>
              </a:rPr>
              <a:t>関⻄万博</a:t>
            </a:r>
            <a:r>
              <a:rPr kumimoji="1" lang="en-US" altLang="ja-JP" sz="1050" dirty="0">
                <a:latin typeface="UD デジタル 教科書体 NK-R" panose="02020400000000000000" pitchFamily="18" charset="-128"/>
                <a:ea typeface="UD デジタル 教科書体 NK-R" panose="02020400000000000000" pitchFamily="18" charset="-128"/>
              </a:rPr>
              <a:t>PR</a:t>
            </a:r>
            <a:r>
              <a:rPr kumimoji="1" lang="ja-JP" altLang="en-US" sz="1050" dirty="0">
                <a:latin typeface="UD デジタル 教科書体 NK-R" panose="02020400000000000000" pitchFamily="18" charset="-128"/>
                <a:ea typeface="UD デジタル 教科書体 NK-R" panose="02020400000000000000" pitchFamily="18" charset="-128"/>
              </a:rPr>
              <a:t>ステージ」や、周辺エリアで活動するパフォーマンス団体等による「バイローカルステージ」を実施。万博の機運を全国的に波及させていくために、新たな作詞・作曲・振付からなる</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夢洲⾳頭</a:t>
            </a:r>
            <a:r>
              <a:rPr kumimoji="1" lang="en-US" altLang="ja-JP" sz="1050" dirty="0">
                <a:latin typeface="UD デジタル 教科書体 NK-R" panose="02020400000000000000" pitchFamily="18" charset="-128"/>
                <a:ea typeface="UD デジタル 教科書体 NK-R" panose="02020400000000000000" pitchFamily="18" charset="-128"/>
              </a:rPr>
              <a:t>』</a:t>
            </a:r>
            <a:r>
              <a:rPr kumimoji="1" lang="ja-JP" altLang="en-US" sz="1050" dirty="0">
                <a:latin typeface="UD デジタル 教科書体 NK-R" panose="02020400000000000000" pitchFamily="18" charset="-128"/>
                <a:ea typeface="UD デジタル 教科書体 NK-R" panose="02020400000000000000" pitchFamily="18" charset="-128"/>
              </a:rPr>
              <a:t>を創作し、本イベントにて初披露した</a:t>
            </a:r>
            <a:r>
              <a:rPr kumimoji="1" lang="ja-JP" altLang="en-US" sz="1050" dirty="0" smtClean="0">
                <a:latin typeface="UD デジタル 教科書体 NK-R" panose="02020400000000000000" pitchFamily="18" charset="-128"/>
                <a:ea typeface="UD デジタル 教科書体 NK-R" panose="02020400000000000000" pitchFamily="18" charset="-128"/>
              </a:rPr>
              <a:t>。</a:t>
            </a:r>
            <a:endParaRPr kumimoji="1" lang="en-US" altLang="ja-JP" sz="1050" dirty="0">
              <a:latin typeface="UD デジタル 教科書体 NK-R" panose="02020400000000000000" pitchFamily="18" charset="-128"/>
              <a:ea typeface="UD デジタル 教科書体 NK-R" panose="02020400000000000000" pitchFamily="18" charset="-128"/>
            </a:endParaRPr>
          </a:p>
          <a:p>
            <a:pPr>
              <a:lnSpc>
                <a:spcPts val="800"/>
              </a:lnSpc>
            </a:pPr>
            <a:endParaRPr kumimoji="1" lang="ja-JP" altLang="en-US" sz="500" dirty="0">
              <a:latin typeface="UD デジタル 教科書体 NK-R" panose="02020400000000000000" pitchFamily="18" charset="-128"/>
              <a:ea typeface="UD デジタル 教科書体 NK-R" panose="02020400000000000000" pitchFamily="18" charset="-128"/>
            </a:endParaRPr>
          </a:p>
          <a:p>
            <a:pPr marL="176213" indent="-176213"/>
            <a:r>
              <a:rPr kumimoji="1" lang="ja-JP" altLang="en-US" sz="1050" dirty="0" smtClean="0">
                <a:latin typeface="UD デジタル 教科書体 NK-R" panose="02020400000000000000" pitchFamily="18" charset="-128"/>
                <a:ea typeface="UD デジタル 教科書体 NK-R" panose="02020400000000000000" pitchFamily="18" charset="-128"/>
              </a:rPr>
              <a:t>②</a:t>
            </a:r>
            <a:r>
              <a:rPr kumimoji="1" lang="en-US" altLang="ja-JP" sz="1050" dirty="0">
                <a:latin typeface="UD デジタル 教科書体 NK-R" panose="02020400000000000000" pitchFamily="18" charset="-128"/>
                <a:ea typeface="UD デジタル 教科書体 NK-R" panose="02020400000000000000" pitchFamily="18" charset="-128"/>
              </a:rPr>
              <a:t>ICT</a:t>
            </a:r>
            <a:r>
              <a:rPr kumimoji="1" lang="ja-JP" altLang="en-US" sz="1050" dirty="0">
                <a:latin typeface="UD デジタル 教科書体 NK-R" panose="02020400000000000000" pitchFamily="18" charset="-128"/>
                <a:ea typeface="UD デジタル 教科書体 NK-R" panose="02020400000000000000" pitchFamily="18" charset="-128"/>
              </a:rPr>
              <a:t>活用による情報発信の強化</a:t>
            </a:r>
          </a:p>
          <a:p>
            <a:pPr marL="87313" indent="87313">
              <a:lnSpc>
                <a:spcPts val="1100"/>
              </a:lnSpc>
            </a:pP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やイベント情報発信サイト等の多様なウェブコンテンツを活用して、広い世代にアプローチした情報発信を行った。</a:t>
            </a:r>
            <a:r>
              <a:rPr kumimoji="1" lang="en-US" altLang="ja-JP" sz="1050" dirty="0">
                <a:latin typeface="UD デジタル 教科書体 NK-R" panose="02020400000000000000" pitchFamily="18" charset="-128"/>
                <a:ea typeface="UD デジタル 教科書体 NK-R" panose="02020400000000000000" pitchFamily="18" charset="-128"/>
              </a:rPr>
              <a:t>SNS</a:t>
            </a:r>
            <a:r>
              <a:rPr kumimoji="1" lang="ja-JP" altLang="en-US" sz="1050" dirty="0">
                <a:latin typeface="UD デジタル 教科書体 NK-R" panose="02020400000000000000" pitchFamily="18" charset="-128"/>
                <a:ea typeface="UD デジタル 教科書体 NK-R" panose="02020400000000000000" pitchFamily="18" charset="-128"/>
              </a:rPr>
              <a:t>の活用にあたっては、インバウンドの回帰傾向の中で、盆踊りイベントを国内外の方々に広く知っていただくために日本語版と英語版を作成し、従来よりも広範囲に向けてイベント情報や道頓堀エリアの魅力を発信。</a:t>
            </a:r>
          </a:p>
        </p:txBody>
      </p:sp>
      <p:sp>
        <p:nvSpPr>
          <p:cNvPr id="38" name="角丸四角形 37"/>
          <p:cNvSpPr/>
          <p:nvPr/>
        </p:nvSpPr>
        <p:spPr>
          <a:xfrm>
            <a:off x="5107130" y="5300809"/>
            <a:ext cx="3364517" cy="1427082"/>
          </a:xfrm>
          <a:prstGeom prst="roundRect">
            <a:avLst>
              <a:gd name="adj" fmla="val 62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95">
              <a:buClr>
                <a:schemeClr val="accent1"/>
              </a:buClr>
              <a:defRPr/>
            </a:pPr>
            <a:r>
              <a:rPr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sym typeface="+mn-ea"/>
              </a:rPr>
              <a:t>世界盆おどり連盟から</a:t>
            </a:r>
            <a:r>
              <a:rPr lang="ja-JP" altLang="en-US" sz="900" spc="300" dirty="0" smtClean="0">
                <a:solidFill>
                  <a:schemeClr val="tx1"/>
                </a:solidFill>
                <a:latin typeface="UD デジタル 教科書体 NK-R" panose="02020400000000000000" pitchFamily="18" charset="-128"/>
                <a:ea typeface="UD デジタル 教科書体 NK-R" panose="02020400000000000000" pitchFamily="18" charset="-128"/>
                <a:sym typeface="+mn-ea"/>
              </a:rPr>
              <a:t>ひとこと</a:t>
            </a:r>
            <a:endParaRPr lang="en-US" altLang="ja-JP" sz="900" spc="300" dirty="0" smtClean="0">
              <a:solidFill>
                <a:srgbClr val="FF0000"/>
              </a:solidFill>
              <a:latin typeface="UD デジタル 教科書体 NK-R" panose="02020400000000000000" pitchFamily="18" charset="-128"/>
              <a:ea typeface="UD デジタル 教科書体 NK-R" panose="02020400000000000000" pitchFamily="18" charset="-128"/>
              <a:sym typeface="+mn-ea"/>
            </a:endParaRPr>
          </a:p>
          <a:p>
            <a:pPr defTabSz="914395">
              <a:buClr>
                <a:schemeClr val="accent1"/>
              </a:buClr>
              <a:defRPr/>
            </a:pPr>
            <a:endParaRPr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sym typeface="+mn-ea"/>
            </a:endParaRPr>
          </a:p>
          <a:p>
            <a:pPr marL="266700" indent="-169863" defTabSz="914395">
              <a:lnSpc>
                <a:spcPts val="1080"/>
              </a:lnSpc>
              <a:buClr>
                <a:srgbClr val="327EC4"/>
              </a:buClr>
              <a:buFont typeface="Wingdings" panose="05000000000000000000" pitchFamily="2" charset="2"/>
              <a:buChar char="l"/>
              <a:defRPr/>
            </a:pP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大阪に来訪されるインバウンドの増加を受けて、</a:t>
            </a:r>
            <a:r>
              <a:rPr lang="en-US" altLang="ja-JP" sz="1000" dirty="0">
                <a:solidFill>
                  <a:schemeClr val="tx1"/>
                </a:solidFill>
                <a:latin typeface="UD デジタル 教科書体 NK-R" panose="02020400000000000000" pitchFamily="18" charset="-128"/>
                <a:ea typeface="UD デジタル 教科書体 NK-R" panose="02020400000000000000" pitchFamily="18" charset="-128"/>
                <a:sym typeface="+mn-ea"/>
              </a:rPr>
              <a:t>2015</a:t>
            </a:r>
            <a:r>
              <a:rPr lang="ja-JP" altLang="en-US" sz="1000" dirty="0">
                <a:solidFill>
                  <a:schemeClr val="tx1"/>
                </a:solidFill>
                <a:latin typeface="UD デジタル 教科書体 NK-R" panose="02020400000000000000" pitchFamily="18" charset="-128"/>
                <a:ea typeface="UD デジタル 教科書体 NK-R" panose="02020400000000000000" pitchFamily="18" charset="-128"/>
                <a:sym typeface="+mn-ea"/>
              </a:rPr>
              <a:t>年より「道頓堀盆おどりインターナショナル」として、関西領事団などの後援をいただきながら、世界の方々に大阪・ミナミ・道頓堀の魅力を発信してきました。この度、大阪・関西万博の機運を盛り上げるため、新たに「夢洲音頭」をお披露目することができました。引き続き大阪・関西万博を盛り上げていきたいと思います。</a:t>
            </a:r>
          </a:p>
        </p:txBody>
      </p:sp>
      <p:cxnSp>
        <p:nvCxnSpPr>
          <p:cNvPr id="43" name="直線コネクタ 42"/>
          <p:cNvCxnSpPr/>
          <p:nvPr/>
        </p:nvCxnSpPr>
        <p:spPr>
          <a:xfrm>
            <a:off x="398124" y="5511562"/>
            <a:ext cx="3578791" cy="0"/>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289063" y="5300809"/>
            <a:ext cx="4921565" cy="1427082"/>
          </a:xfrm>
          <a:prstGeom prst="roundRect">
            <a:avLst>
              <a:gd name="adj" fmla="val 751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uClr>
                <a:schemeClr val="accent1"/>
              </a:buClr>
            </a:pPr>
            <a:r>
              <a:rPr kumimoji="1" lang="ja-JP" altLang="en-US" sz="900" spc="300" dirty="0">
                <a:solidFill>
                  <a:schemeClr val="tx1"/>
                </a:solidFill>
                <a:latin typeface="UD デジタル 教科書体 NK-R" panose="02020400000000000000" pitchFamily="18" charset="-128"/>
                <a:ea typeface="UD デジタル 教科書体 NK-R" panose="02020400000000000000" pitchFamily="18" charset="-128"/>
              </a:rPr>
              <a:t>商店街からひとこと</a:t>
            </a:r>
            <a:endParaRPr kumimoji="1" lang="en-US" altLang="ja-JP" sz="900" spc="3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1">
              <a:buClr>
                <a:srgbClr val="327EC4"/>
              </a:buClr>
            </a:pPr>
            <a:endPar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endParaRPr>
          </a:p>
          <a:p>
            <a:pPr marL="1074738" indent="-174625">
              <a:buClr>
                <a:srgbClr val="327EC4"/>
              </a:buClr>
              <a:buFont typeface="Wingdings" panose="05000000000000000000" pitchFamily="2" charset="2"/>
              <a:buChar char="l"/>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２０１５年に世界最大の盆踊りとしてギネス記録に認定された道頓堀の盆踊りイベントは、ミナミの夏の恒例行事となりました。</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2017</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年には大阪に万博を誘致したいとの思いから、アスタナ万博において、盆おどりパレード</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を、万博</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招致が決定した際にはくす⽟セレモニーを実施。ゲンコツに「２０２５」とあしらった記念モニュメントを近隣商店会と合同で設置しました。万博を盛り上げるため、「道頓堀盆おどりインターナショナル</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2022</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」において「夢洲⾳頭」をお披露目することが出来ました。今後も万博の機運醸成に協力していきます。</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49" name="直線コネクタ 48"/>
          <p:cNvCxnSpPr/>
          <p:nvPr/>
        </p:nvCxnSpPr>
        <p:spPr>
          <a:xfrm>
            <a:off x="5314857" y="5510240"/>
            <a:ext cx="2995425"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509" y="6397086"/>
            <a:ext cx="828206" cy="33829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zh-TW" altLang="en-US" sz="799" dirty="0" smtClean="0">
                <a:latin typeface="UD デジタル 教科書体 NK-R" panose="02020400000000000000" pitchFamily="18" charset="-128"/>
                <a:ea typeface="UD デジタル 教科書体 NK-R" panose="02020400000000000000" pitchFamily="18" charset="-128"/>
              </a:rPr>
              <a:t>上山</a:t>
            </a:r>
            <a:endParaRPr kumimoji="1" lang="en-US" altLang="zh-TW" sz="799" dirty="0" smtClean="0">
              <a:latin typeface="UD デジタル 教科書体 NK-R" panose="02020400000000000000" pitchFamily="18" charset="-128"/>
              <a:ea typeface="UD デジタル 教科書体 NK-R" panose="02020400000000000000" pitchFamily="18" charset="-128"/>
            </a:endParaRPr>
          </a:p>
          <a:p>
            <a:pPr algn="ctr"/>
            <a:r>
              <a:rPr kumimoji="1" lang="zh-TW" altLang="en-US" sz="799" dirty="0" smtClean="0">
                <a:latin typeface="UD デジタル 教科書体 NK-R" panose="02020400000000000000" pitchFamily="18" charset="-128"/>
                <a:ea typeface="UD デジタル 教科書体 NK-R" panose="02020400000000000000" pitchFamily="18" charset="-128"/>
              </a:rPr>
              <a:t>会長</a:t>
            </a:r>
            <a:endParaRPr kumimoji="1" lang="zh-TW" altLang="en-US" sz="799" dirty="0">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289065" y="735269"/>
            <a:ext cx="9474117"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万博会場での総踊りを目的とした「夢洲⾳頭」をイベントで披露！　</a:t>
            </a:r>
            <a:r>
              <a:rPr kumimoji="1" lang="en-US" altLang="ja-JP" b="1" dirty="0">
                <a:solidFill>
                  <a:srgbClr val="327EC4"/>
                </a:solidFill>
                <a:latin typeface="UD デジタル 教科書体 NK-R" panose="02020400000000000000" pitchFamily="18" charset="-128"/>
                <a:ea typeface="UD デジタル 教科書体 NK-R" panose="02020400000000000000" pitchFamily="18" charset="-128"/>
              </a:rPr>
              <a:t>ICT</a:t>
            </a:r>
            <a:r>
              <a:rPr kumimoji="1" lang="ja-JP" altLang="en-US" b="1" dirty="0">
                <a:solidFill>
                  <a:srgbClr val="327EC4"/>
                </a:solidFill>
                <a:latin typeface="UD デジタル 教科書体 NK-R" panose="02020400000000000000" pitchFamily="18" charset="-128"/>
                <a:ea typeface="UD デジタル 教科書体 NK-R" panose="02020400000000000000" pitchFamily="18" charset="-128"/>
              </a:rPr>
              <a:t>活用で国内外に情報発信</a:t>
            </a:r>
          </a:p>
        </p:txBody>
      </p:sp>
      <p:cxnSp>
        <p:nvCxnSpPr>
          <p:cNvPr id="32" name="直線コネクタ 31"/>
          <p:cNvCxnSpPr/>
          <p:nvPr/>
        </p:nvCxnSpPr>
        <p:spPr>
          <a:xfrm flipV="1">
            <a:off x="289066" y="572617"/>
            <a:ext cx="9474116" cy="10350"/>
          </a:xfrm>
          <a:prstGeom prst="line">
            <a:avLst/>
          </a:prstGeom>
          <a:ln w="76200">
            <a:solidFill>
              <a:srgbClr val="327EC4"/>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567083" y="102752"/>
            <a:ext cx="4196100" cy="632516"/>
          </a:xfrm>
          <a:prstGeom prst="rect">
            <a:avLst/>
          </a:prstGeom>
          <a:solidFill>
            <a:schemeClr val="bg1"/>
          </a:solidFill>
          <a:ln>
            <a:solidFill>
              <a:srgbClr val="327EC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　事業</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実施商店街：道頓堀</a:t>
            </a:r>
            <a:r>
              <a:rPr kumimoji="1" lang="zh-TW" altLang="en-US" sz="900" dirty="0">
                <a:solidFill>
                  <a:schemeClr val="tx1"/>
                </a:solidFill>
                <a:latin typeface="UD デジタル 教科書体 NK-R" panose="02020400000000000000" pitchFamily="18" charset="-128"/>
                <a:ea typeface="UD デジタル 教科書体 NK-R" panose="02020400000000000000" pitchFamily="18" charset="-128"/>
              </a:rPr>
              <a:t>商店</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会</a:t>
            </a:r>
            <a:endParaRPr kumimoji="1" lang="en-US" altLang="zh-TW"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所在地：大阪市</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中央区（</a:t>
            </a:r>
            <a:r>
              <a:rPr kumimoji="1" lang="en-US" altLang="ja-JP" sz="900" dirty="0" smtClean="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900" dirty="0" smtClean="0">
                <a:solidFill>
                  <a:schemeClr val="tx1"/>
                </a:solidFill>
                <a:latin typeface="UD デジタル 教科書体 NK-R" panose="02020400000000000000" pitchFamily="18" charset="-128"/>
                <a:ea typeface="UD デジタル 教科書体 NK-R" panose="02020400000000000000" pitchFamily="18" charset="-128"/>
              </a:rPr>
              <a:t>㉚）</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アクセス：大阪メトロなんば駅すぐ</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　店舗数：</a:t>
            </a:r>
            <a:r>
              <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rPr>
              <a:t>160</a:t>
            </a: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rPr>
              <a:t>店</a:t>
            </a:r>
          </a:p>
        </p:txBody>
      </p:sp>
      <p:cxnSp>
        <p:nvCxnSpPr>
          <p:cNvPr id="35" name="直線コネクタ 34"/>
          <p:cNvCxnSpPr/>
          <p:nvPr/>
        </p:nvCxnSpPr>
        <p:spPr>
          <a:xfrm flipV="1">
            <a:off x="398124" y="5510240"/>
            <a:ext cx="4709006" cy="1322"/>
          </a:xfrm>
          <a:prstGeom prst="line">
            <a:avLst/>
          </a:prstGeom>
          <a:ln>
            <a:solidFill>
              <a:srgbClr val="327EC4"/>
            </a:solidFill>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381000" y="1157204"/>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取組みの概要</a:t>
            </a:r>
          </a:p>
        </p:txBody>
      </p:sp>
      <p:sp>
        <p:nvSpPr>
          <p:cNvPr id="30" name="角丸四角形 29"/>
          <p:cNvSpPr/>
          <p:nvPr/>
        </p:nvSpPr>
        <p:spPr>
          <a:xfrm>
            <a:off x="381000" y="4025492"/>
            <a:ext cx="2738718" cy="179791"/>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結果・成果</a:t>
            </a:r>
          </a:p>
        </p:txBody>
      </p:sp>
      <p:sp>
        <p:nvSpPr>
          <p:cNvPr id="50" name="角丸四角形 49"/>
          <p:cNvSpPr/>
          <p:nvPr/>
        </p:nvSpPr>
        <p:spPr>
          <a:xfrm>
            <a:off x="381000" y="2194363"/>
            <a:ext cx="2738718" cy="169629"/>
          </a:xfrm>
          <a:prstGeom prst="roundRect">
            <a:avLst/>
          </a:prstGeom>
          <a:gradFill>
            <a:gsLst>
              <a:gs pos="100000">
                <a:srgbClr val="327EC4"/>
              </a:gs>
              <a:gs pos="0">
                <a:srgbClr val="9ABBE2"/>
              </a:gs>
              <a:gs pos="50000">
                <a:schemeClr val="accent1"/>
              </a:gs>
            </a:gsLst>
            <a:lin ang="54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50" b="1" dirty="0" smtClean="0">
                <a:solidFill>
                  <a:schemeClr val="bg1"/>
                </a:solidFill>
                <a:latin typeface="UD デジタル 教科書体 NK-R" panose="02020400000000000000" pitchFamily="18" charset="-128"/>
                <a:ea typeface="UD デジタル 教科書体 NK-R" panose="02020400000000000000" pitchFamily="18" charset="-128"/>
              </a:rPr>
              <a:t>取組み</a:t>
            </a:r>
            <a:r>
              <a:rPr kumimoji="1" lang="ja-JP" altLang="en-US" sz="1050" b="1" dirty="0">
                <a:solidFill>
                  <a:schemeClr val="bg1"/>
                </a:solidFill>
                <a:latin typeface="UD デジタル 教科書体 NK-R" panose="02020400000000000000" pitchFamily="18" charset="-128"/>
                <a:ea typeface="UD デジタル 教科書体 NK-R" panose="02020400000000000000" pitchFamily="18" charset="-128"/>
              </a:rPr>
              <a:t>内容</a:t>
            </a:r>
          </a:p>
        </p:txBody>
      </p:sp>
      <p:sp>
        <p:nvSpPr>
          <p:cNvPr id="14" name="テキスト ボックス 13"/>
          <p:cNvSpPr txBox="1"/>
          <p:nvPr/>
        </p:nvSpPr>
        <p:spPr>
          <a:xfrm>
            <a:off x="7399996" y="2897447"/>
            <a:ext cx="2354190" cy="25391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「道頓堀盆おどり」の周知ポスター</a:t>
            </a:r>
          </a:p>
        </p:txBody>
      </p:sp>
      <p:sp>
        <p:nvSpPr>
          <p:cNvPr id="45" name="テキスト ボックス 44"/>
          <p:cNvSpPr txBox="1"/>
          <p:nvPr/>
        </p:nvSpPr>
        <p:spPr>
          <a:xfrm>
            <a:off x="7452707" y="4984182"/>
            <a:ext cx="2377625" cy="2539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ja-JP" altLang="en-US" sz="1050" dirty="0">
                <a:latin typeface="UD デジタル 教科書体 NK-R" panose="02020400000000000000" pitchFamily="18" charset="-128"/>
                <a:ea typeface="UD デジタル 教科書体 NK-R" panose="02020400000000000000" pitchFamily="18" charset="-128"/>
              </a:rPr>
              <a:t>「夢洲音頭」会場と特設水上ステージ</a:t>
            </a:r>
          </a:p>
        </p:txBody>
      </p:sp>
      <p:sp>
        <p:nvSpPr>
          <p:cNvPr id="58" name="テキスト ボックス 57"/>
          <p:cNvSpPr txBox="1"/>
          <p:nvPr/>
        </p:nvSpPr>
        <p:spPr>
          <a:xfrm>
            <a:off x="8617804" y="6327681"/>
            <a:ext cx="876269" cy="3693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商店街</a:t>
            </a:r>
            <a:endParaRPr kumimoji="1" lang="en-US" altLang="ja-JP" sz="900" dirty="0">
              <a:latin typeface="UD デジタル 教科書体 NK-R" panose="02020400000000000000" pitchFamily="18" charset="-128"/>
              <a:ea typeface="UD デジタル 教科書体 NK-R" panose="02020400000000000000" pitchFamily="18" charset="-128"/>
            </a:endParaRPr>
          </a:p>
          <a:p>
            <a:pPr algn="ctr"/>
            <a:r>
              <a:rPr kumimoji="1" lang="en-US" altLang="ja-JP" sz="900" dirty="0">
                <a:latin typeface="UD デジタル 教科書体 NK-R" panose="02020400000000000000" pitchFamily="18" charset="-128"/>
                <a:ea typeface="UD デジタル 教科書体 NK-R" panose="02020400000000000000" pitchFamily="18" charset="-128"/>
              </a:rPr>
              <a:t>Web</a:t>
            </a:r>
            <a:r>
              <a:rPr kumimoji="1" lang="ja-JP" altLang="en-US" sz="900" dirty="0">
                <a:latin typeface="UD デジタル 教科書体 NK-R" panose="02020400000000000000" pitchFamily="18" charset="-128"/>
                <a:ea typeface="UD デジタル 教科書体 NK-R" panose="02020400000000000000" pitchFamily="18" charset="-128"/>
              </a:rPr>
              <a:t>サイト</a:t>
            </a:r>
          </a:p>
        </p:txBody>
      </p:sp>
      <p:pic>
        <p:nvPicPr>
          <p:cNvPr id="36" name="図 35">
            <a:extLst>
              <a:ext uri="{FF2B5EF4-FFF2-40B4-BE49-F238E27FC236}">
                <a16:creationId xmlns:a16="http://schemas.microsoft.com/office/drawing/2014/main" id="{4DFD72DF-F199-48B7-7232-6294F9B004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724" y="1122242"/>
            <a:ext cx="1304898" cy="1778987"/>
          </a:xfrm>
          <a:prstGeom prst="rect">
            <a:avLst/>
          </a:prstGeom>
          <a:effectLst>
            <a:outerShdw blurRad="50800" dist="38100" dir="2700000" algn="tl" rotWithShape="0">
              <a:prstClr val="black">
                <a:alpha val="40000"/>
              </a:prstClr>
            </a:outerShdw>
          </a:effectLst>
        </p:spPr>
      </p:pic>
      <p:pic>
        <p:nvPicPr>
          <p:cNvPr id="44" name="図 43">
            <a:extLst>
              <a:ext uri="{FF2B5EF4-FFF2-40B4-BE49-F238E27FC236}">
                <a16:creationId xmlns:a16="http://schemas.microsoft.com/office/drawing/2014/main" id="{28B1F33D-DBE3-D6C4-AB6D-FBBC1559F9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83744" y="3173123"/>
            <a:ext cx="1279438" cy="1531274"/>
          </a:xfrm>
          <a:prstGeom prst="rect">
            <a:avLst/>
          </a:prstGeom>
          <a:effectLst>
            <a:outerShdw blurRad="50800" dist="38100" dir="2700000" algn="tl" rotWithShape="0">
              <a:prstClr val="black">
                <a:alpha val="40000"/>
              </a:prstClr>
            </a:outerShdw>
          </a:effectLst>
        </p:spPr>
      </p:pic>
      <p:pic>
        <p:nvPicPr>
          <p:cNvPr id="46" name="図 45">
            <a:extLst>
              <a:ext uri="{FF2B5EF4-FFF2-40B4-BE49-F238E27FC236}">
                <a16:creationId xmlns:a16="http://schemas.microsoft.com/office/drawing/2014/main" id="{303D873C-5900-1EB8-2E68-C6315B8795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808" t="24935" r="7815" b="9799"/>
          <a:stretch/>
        </p:blipFill>
        <p:spPr>
          <a:xfrm>
            <a:off x="7472487" y="3995356"/>
            <a:ext cx="1579016" cy="973727"/>
          </a:xfrm>
          <a:prstGeom prst="rect">
            <a:avLst/>
          </a:prstGeom>
          <a:effectLst>
            <a:outerShdw blurRad="50800" dist="38100" dir="2700000" algn="tl" rotWithShape="0">
              <a:prstClr val="black">
                <a:alpha val="40000"/>
              </a:prstClr>
            </a:outerShdw>
          </a:effectLst>
        </p:spPr>
      </p:pic>
      <p:pic>
        <p:nvPicPr>
          <p:cNvPr id="56" name="図 55">
            <a:extLst>
              <a:ext uri="{FF2B5EF4-FFF2-40B4-BE49-F238E27FC236}">
                <a16:creationId xmlns:a16="http://schemas.microsoft.com/office/drawing/2014/main" id="{E9454295-27C9-2535-943C-F246C0FAE2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887" y="5574559"/>
            <a:ext cx="671640" cy="857719"/>
          </a:xfrm>
          <a:prstGeom prst="rect">
            <a:avLst/>
          </a:prstGeom>
        </p:spPr>
      </p:pic>
      <p:sp>
        <p:nvSpPr>
          <p:cNvPr id="47" name="テキスト ボックス 46">
            <a:extLst>
              <a:ext uri="{FF2B5EF4-FFF2-40B4-BE49-F238E27FC236}">
                <a16:creationId xmlns:a16="http://schemas.microsoft.com/office/drawing/2014/main" id="{E67AB1FF-27E3-449C-9577-C42C28A92C0D}"/>
              </a:ext>
            </a:extLst>
          </p:cNvPr>
          <p:cNvSpPr txBox="1"/>
          <p:nvPr/>
        </p:nvSpPr>
        <p:spPr>
          <a:xfrm>
            <a:off x="9123699" y="91411"/>
            <a:ext cx="576992"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イベント</a:t>
            </a:r>
          </a:p>
        </p:txBody>
      </p:sp>
      <p:sp>
        <p:nvSpPr>
          <p:cNvPr id="48" name="テキスト ボックス 47">
            <a:extLst>
              <a:ext uri="{FF2B5EF4-FFF2-40B4-BE49-F238E27FC236}">
                <a16:creationId xmlns:a16="http://schemas.microsoft.com/office/drawing/2014/main" id="{96C57A3E-3DF3-4F2D-953B-0C5C7A6D71BF}"/>
              </a:ext>
            </a:extLst>
          </p:cNvPr>
          <p:cNvSpPr txBox="1"/>
          <p:nvPr/>
        </p:nvSpPr>
        <p:spPr>
          <a:xfrm>
            <a:off x="8031122" y="84224"/>
            <a:ext cx="553716" cy="230832"/>
          </a:xfrm>
          <a:prstGeom prst="rect">
            <a:avLst/>
          </a:prstGeom>
          <a:noFill/>
        </p:spPr>
        <p:txBody>
          <a:bodyPr wrap="square" rtlCol="0">
            <a:spAutoFit/>
          </a:bodyPr>
          <a:lstStyle/>
          <a:p>
            <a:pPr algn="ctr"/>
            <a:r>
              <a:rPr kumimoji="1" lang="ja-JP" altLang="en-US" sz="900" dirty="0">
                <a:latin typeface="UD デジタル 教科書体 NK-R" panose="02020400000000000000" pitchFamily="18" charset="-128"/>
                <a:ea typeface="UD デジタル 教科書体 NK-R" panose="02020400000000000000" pitchFamily="18" charset="-128"/>
              </a:rPr>
              <a:t>祭文化</a:t>
            </a:r>
          </a:p>
        </p:txBody>
      </p:sp>
      <p:sp>
        <p:nvSpPr>
          <p:cNvPr id="51" name="テキスト ボックス 50">
            <a:extLst>
              <a:ext uri="{FF2B5EF4-FFF2-40B4-BE49-F238E27FC236}">
                <a16:creationId xmlns:a16="http://schemas.microsoft.com/office/drawing/2014/main" id="{687DBE9B-B4D4-4332-A4A6-63858479DB26}"/>
              </a:ext>
            </a:extLst>
          </p:cNvPr>
          <p:cNvSpPr txBox="1"/>
          <p:nvPr/>
        </p:nvSpPr>
        <p:spPr>
          <a:xfrm>
            <a:off x="8679816" y="88519"/>
            <a:ext cx="460767" cy="230832"/>
          </a:xfrm>
          <a:prstGeom prst="rect">
            <a:avLst/>
          </a:prstGeom>
          <a:noFill/>
        </p:spPr>
        <p:txBody>
          <a:bodyPr wrap="none" rtlCol="0">
            <a:spAutoFit/>
          </a:bodyPr>
          <a:lstStyle/>
          <a:p>
            <a:pPr algn="ctr"/>
            <a:r>
              <a:rPr kumimoji="1" lang="ja-JP" altLang="en-US" sz="900" spc="-149" dirty="0">
                <a:latin typeface="UD デジタル 教科書体 NK-R" panose="02020400000000000000" pitchFamily="18" charset="-128"/>
                <a:ea typeface="UD デジタル 教科書体 NK-R" panose="02020400000000000000" pitchFamily="18" charset="-128"/>
              </a:rPr>
              <a:t>賑わい</a:t>
            </a:r>
          </a:p>
        </p:txBody>
      </p:sp>
      <p:pic>
        <p:nvPicPr>
          <p:cNvPr id="55" name="図 54">
            <a:extLst>
              <a:ext uri="{FF2B5EF4-FFF2-40B4-BE49-F238E27FC236}">
                <a16:creationId xmlns:a16="http://schemas.microsoft.com/office/drawing/2014/main" id="{6EC06957-EF14-5441-9039-878296EB78F9}"/>
              </a:ext>
            </a:extLst>
          </p:cNvPr>
          <p:cNvPicPr>
            <a:picLocks noChangeAspect="1"/>
          </p:cNvPicPr>
          <p:nvPr/>
        </p:nvPicPr>
        <p:blipFill>
          <a:blip r:embed="rId7"/>
          <a:stretch>
            <a:fillRect/>
          </a:stretch>
        </p:blipFill>
        <p:spPr>
          <a:xfrm>
            <a:off x="8703939" y="271595"/>
            <a:ext cx="419101" cy="419101"/>
          </a:xfrm>
          <a:prstGeom prst="rect">
            <a:avLst/>
          </a:prstGeom>
        </p:spPr>
      </p:pic>
      <p:grpSp>
        <p:nvGrpSpPr>
          <p:cNvPr id="57" name="グループ化 56">
            <a:extLst>
              <a:ext uri="{FF2B5EF4-FFF2-40B4-BE49-F238E27FC236}">
                <a16:creationId xmlns:a16="http://schemas.microsoft.com/office/drawing/2014/main" id="{156280BD-56EF-3D49-89D5-997421E19B27}"/>
              </a:ext>
            </a:extLst>
          </p:cNvPr>
          <p:cNvGrpSpPr/>
          <p:nvPr/>
        </p:nvGrpSpPr>
        <p:grpSpPr>
          <a:xfrm>
            <a:off x="8553881" y="426919"/>
            <a:ext cx="1180323" cy="100777"/>
            <a:chOff x="5907277" y="5678358"/>
            <a:chExt cx="1180323" cy="100777"/>
          </a:xfrm>
        </p:grpSpPr>
        <p:sp>
          <p:nvSpPr>
            <p:cNvPr id="63" name="十字形 62">
              <a:extLst>
                <a:ext uri="{FF2B5EF4-FFF2-40B4-BE49-F238E27FC236}">
                  <a16:creationId xmlns:a16="http://schemas.microsoft.com/office/drawing/2014/main" id="{AE56CE2E-3253-554E-8E1A-E1FB6860D406}"/>
                </a:ext>
              </a:extLst>
            </p:cNvPr>
            <p:cNvSpPr/>
            <p:nvPr/>
          </p:nvSpPr>
          <p:spPr>
            <a:xfrm>
              <a:off x="5907277" y="5678358"/>
              <a:ext cx="100777" cy="100777"/>
            </a:xfrm>
            <a:prstGeom prst="plus">
              <a:avLst>
                <a:gd name="adj" fmla="val 36575"/>
              </a:avLst>
            </a:prstGeom>
            <a:solidFill>
              <a:schemeClr val="accent5">
                <a:lumMod val="75000"/>
              </a:schemeClr>
            </a:solidFill>
            <a:ln>
              <a:solidFill>
                <a:schemeClr val="accent5">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4" name="二等辺三角形 58">
              <a:extLst>
                <a:ext uri="{FF2B5EF4-FFF2-40B4-BE49-F238E27FC236}">
                  <a16:creationId xmlns:a16="http://schemas.microsoft.com/office/drawing/2014/main" id="{D5F40C1A-5065-FF4E-AAC4-57840C605B6D}"/>
                </a:ext>
              </a:extLst>
            </p:cNvPr>
            <p:cNvSpPr/>
            <p:nvPr/>
          </p:nvSpPr>
          <p:spPr>
            <a:xfrm rot="5400000">
              <a:off x="7010702" y="5693145"/>
              <a:ext cx="82594" cy="71202"/>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7" name="図 66">
            <a:extLst>
              <a:ext uri="{FF2B5EF4-FFF2-40B4-BE49-F238E27FC236}">
                <a16:creationId xmlns:a16="http://schemas.microsoft.com/office/drawing/2014/main" id="{002B3B83-9EDD-60C3-9A9F-6F7E454F76CE}"/>
              </a:ext>
            </a:extLst>
          </p:cNvPr>
          <p:cNvPicPr>
            <a:picLocks noChangeAspect="1"/>
          </p:cNvPicPr>
          <p:nvPr/>
        </p:nvPicPr>
        <p:blipFill>
          <a:blip r:embed="rId8"/>
          <a:stretch>
            <a:fillRect/>
          </a:stretch>
        </p:blipFill>
        <p:spPr>
          <a:xfrm>
            <a:off x="8099132" y="271492"/>
            <a:ext cx="419100" cy="417484"/>
          </a:xfrm>
          <a:prstGeom prst="rect">
            <a:avLst/>
          </a:prstGeom>
        </p:spPr>
      </p:pic>
      <p:pic>
        <p:nvPicPr>
          <p:cNvPr id="68" name="図 67">
            <a:extLst>
              <a:ext uri="{FF2B5EF4-FFF2-40B4-BE49-F238E27FC236}">
                <a16:creationId xmlns:a16="http://schemas.microsoft.com/office/drawing/2014/main" id="{C03CF825-AB48-C6E3-42AD-60967BE6C0B8}"/>
              </a:ext>
            </a:extLst>
          </p:cNvPr>
          <p:cNvPicPr>
            <a:picLocks noChangeAspect="1"/>
          </p:cNvPicPr>
          <p:nvPr/>
        </p:nvPicPr>
        <p:blipFill>
          <a:blip r:embed="rId9"/>
          <a:stretch>
            <a:fillRect/>
          </a:stretch>
        </p:blipFill>
        <p:spPr>
          <a:xfrm>
            <a:off x="8704318" y="271594"/>
            <a:ext cx="419100" cy="419100"/>
          </a:xfrm>
          <a:prstGeom prst="rect">
            <a:avLst/>
          </a:prstGeom>
        </p:spPr>
      </p:pic>
      <p:pic>
        <p:nvPicPr>
          <p:cNvPr id="69" name="図 68">
            <a:extLst>
              <a:ext uri="{FF2B5EF4-FFF2-40B4-BE49-F238E27FC236}">
                <a16:creationId xmlns:a16="http://schemas.microsoft.com/office/drawing/2014/main" id="{9D33B340-4136-41A1-5E00-20A7558B0807}"/>
              </a:ext>
            </a:extLst>
          </p:cNvPr>
          <p:cNvPicPr>
            <a:picLocks noChangeAspect="1"/>
          </p:cNvPicPr>
          <p:nvPr/>
        </p:nvPicPr>
        <p:blipFill>
          <a:blip r:embed="rId10"/>
          <a:stretch>
            <a:fillRect/>
          </a:stretch>
        </p:blipFill>
        <p:spPr>
          <a:xfrm>
            <a:off x="9198638" y="272875"/>
            <a:ext cx="419529" cy="419100"/>
          </a:xfrm>
          <a:prstGeom prst="rect">
            <a:avLst/>
          </a:prstGeom>
        </p:spPr>
      </p:pic>
      <p:sp>
        <p:nvSpPr>
          <p:cNvPr id="2" name="スライド番号プレースホルダー 1"/>
          <p:cNvSpPr>
            <a:spLocks noGrp="1"/>
          </p:cNvSpPr>
          <p:nvPr>
            <p:ph type="sldNum" sz="quarter" idx="12"/>
          </p:nvPr>
        </p:nvSpPr>
        <p:spPr/>
        <p:txBody>
          <a:bodyPr/>
          <a:lstStyle/>
          <a:p>
            <a:fld id="{21461F1A-1205-4851-90BB-2426AD762957}" type="slidenum">
              <a:rPr kumimoji="1" lang="ja-JP" altLang="en-US" smtClean="0"/>
              <a:t>9</a:t>
            </a:fld>
            <a:endParaRPr kumimoji="1" lang="ja-JP" altLang="en-US"/>
          </a:p>
        </p:txBody>
      </p:sp>
      <p:pic>
        <p:nvPicPr>
          <p:cNvPr id="37" name="図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79816" y="5599225"/>
            <a:ext cx="767571" cy="767571"/>
          </a:xfrm>
          <a:prstGeom prst="rect">
            <a:avLst/>
          </a:prstGeom>
        </p:spPr>
      </p:pic>
    </p:spTree>
    <p:extLst>
      <p:ext uri="{BB962C8B-B14F-4D97-AF65-F5344CB8AC3E}">
        <p14:creationId xmlns:p14="http://schemas.microsoft.com/office/powerpoint/2010/main" val="452197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4107</TotalTime>
  <Words>9288</Words>
  <Application>Microsoft Office PowerPoint</Application>
  <PresentationFormat>A4 210 x 297 mm</PresentationFormat>
  <Paragraphs>735</Paragraphs>
  <Slides>16</Slides>
  <Notes>12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16</vt:i4>
      </vt:variant>
    </vt:vector>
  </HeadingPairs>
  <TitlesOfParts>
    <vt:vector size="30" baseType="lpstr">
      <vt:lpstr>A-OTF Shin Maru Go Pr6</vt:lpstr>
      <vt:lpstr>Meiryo UI</vt:lpstr>
      <vt:lpstr>ShinMGoPr6-DeBold</vt:lpstr>
      <vt:lpstr>UD Digi Kyokasho NK-R</vt:lpstr>
      <vt:lpstr>UD デジタル 教科書体 NK-R</vt:lpstr>
      <vt:lpstr>UD デジタル 教科書体 NP-R</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BUY OSAKA</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dc:creator>
  <cp:lastModifiedBy>大阪府</cp:lastModifiedBy>
  <cp:revision>429</cp:revision>
  <cp:lastPrinted>2023-02-16T04:18:18Z</cp:lastPrinted>
  <dcterms:created xsi:type="dcterms:W3CDTF">2021-06-23T03:21:44Z</dcterms:created>
  <dcterms:modified xsi:type="dcterms:W3CDTF">2023-02-17T06:01:40Z</dcterms:modified>
</cp:coreProperties>
</file>