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97" autoAdjust="0"/>
    <p:restoredTop sz="94660"/>
  </p:normalViewPr>
  <p:slideViewPr>
    <p:cSldViewPr snapToGrid="0">
      <p:cViewPr varScale="1">
        <p:scale>
          <a:sx n="79" d="100"/>
          <a:sy n="79" d="100"/>
        </p:scale>
        <p:origin x="70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752850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3413991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3477895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3717618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4143818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DBB189A-26BC-41C6-A94F-21373DC5A3DF}" type="datetimeFigureOut">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860107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DBB189A-26BC-41C6-A94F-21373DC5A3DF}" type="datetimeFigureOut">
              <a:rPr kumimoji="1" lang="ja-JP" altLang="en-US" smtClean="0"/>
              <a:t>2024/3/21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01317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DBB189A-26BC-41C6-A94F-21373DC5A3DF}" type="datetimeFigureOut">
              <a:rPr kumimoji="1" lang="ja-JP" altLang="en-US" smtClean="0"/>
              <a:t>2024/3/21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70416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BB189A-26BC-41C6-A94F-21373DC5A3DF}" type="datetimeFigureOut">
              <a:rPr kumimoji="1" lang="ja-JP" altLang="en-US" smtClean="0"/>
              <a:t>2024/3/21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1955190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BB189A-26BC-41C6-A94F-21373DC5A3DF}" type="datetimeFigureOut">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865800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BB189A-26BC-41C6-A94F-21373DC5A3DF}" type="datetimeFigureOut">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09533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BB189A-26BC-41C6-A94F-21373DC5A3DF}" type="datetimeFigureOut">
              <a:rPr kumimoji="1" lang="ja-JP" altLang="en-US" smtClean="0"/>
              <a:t>2024/3/21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4151015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a:extLst>
              <a:ext uri="{FF2B5EF4-FFF2-40B4-BE49-F238E27FC236}">
                <a16:creationId xmlns:a16="http://schemas.microsoft.com/office/drawing/2014/main" id="{5F17E553-60D8-4BBE-B424-23DB80A142AC}"/>
              </a:ext>
            </a:extLst>
          </p:cNvPr>
          <p:cNvSpPr txBox="1"/>
          <p:nvPr/>
        </p:nvSpPr>
        <p:spPr>
          <a:xfrm>
            <a:off x="131892" y="553220"/>
            <a:ext cx="9673914" cy="6235051"/>
          </a:xfrm>
          <a:prstGeom prst="rect">
            <a:avLst/>
          </a:prstGeom>
          <a:noFill/>
          <a:ln w="28575" cmpd="dbl">
            <a:solidFill>
              <a:schemeClr val="accent1">
                <a:lumMod val="75000"/>
              </a:schemeClr>
            </a:solidFill>
          </a:ln>
        </p:spPr>
        <p:txBody>
          <a:bodyPr wrap="square" rtlCol="0">
            <a:noAutofit/>
          </a:bodyPr>
          <a:lstStyle/>
          <a:p>
            <a:endParaRPr lang="en-US" altLang="ja-JP" sz="1200" b="1" dirty="0">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5678E058-F570-4C8A-8F8C-91FE4FDC6E59}"/>
              </a:ext>
            </a:extLst>
          </p:cNvPr>
          <p:cNvSpPr/>
          <p:nvPr/>
        </p:nvSpPr>
        <p:spPr>
          <a:xfrm>
            <a:off x="0" y="-486"/>
            <a:ext cx="9906000" cy="469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r>
              <a:rPr kumimoji="1" lang="ja-JP" altLang="en-US" sz="1600" b="1" dirty="0"/>
              <a:t>令和６年度大阪府商店街店舗魅力向上支援事業</a:t>
            </a:r>
            <a:r>
              <a:rPr kumimoji="1" lang="ja-JP" altLang="en-US" sz="1500" b="1" dirty="0"/>
              <a:t>（インバウンド等誘客による観光・消費促進）</a:t>
            </a:r>
          </a:p>
        </p:txBody>
      </p:sp>
      <p:sp>
        <p:nvSpPr>
          <p:cNvPr id="48" name="テキスト ボックス 47">
            <a:extLst>
              <a:ext uri="{FF2B5EF4-FFF2-40B4-BE49-F238E27FC236}">
                <a16:creationId xmlns:a16="http://schemas.microsoft.com/office/drawing/2014/main" id="{520AC291-A726-4678-8763-9D14B8AE9701}"/>
              </a:ext>
            </a:extLst>
          </p:cNvPr>
          <p:cNvSpPr txBox="1"/>
          <p:nvPr/>
        </p:nvSpPr>
        <p:spPr>
          <a:xfrm>
            <a:off x="8414576" y="86720"/>
            <a:ext cx="1491424" cy="369332"/>
          </a:xfrm>
          <a:prstGeom prst="rect">
            <a:avLst/>
          </a:prstGeom>
          <a:noFill/>
        </p:spPr>
        <p:txBody>
          <a:bodyPr wrap="square" rtlCol="0">
            <a:spAutoFit/>
          </a:bodyPr>
          <a:lstStyle/>
          <a:p>
            <a:pPr algn="dist"/>
            <a:r>
              <a:rPr kumimoji="1" lang="ja-JP" altLang="en-US" sz="900" dirty="0">
                <a:solidFill>
                  <a:schemeClr val="bg1"/>
                </a:solidFill>
                <a:latin typeface="+mn-ea"/>
              </a:rPr>
              <a:t>令和</a:t>
            </a:r>
            <a:r>
              <a:rPr kumimoji="1" lang="en-US" altLang="ja-JP" sz="900" dirty="0">
                <a:solidFill>
                  <a:schemeClr val="bg1"/>
                </a:solidFill>
                <a:latin typeface="+mn-ea"/>
              </a:rPr>
              <a:t>6</a:t>
            </a:r>
            <a:r>
              <a:rPr kumimoji="1" lang="ja-JP" altLang="en-US" sz="900" dirty="0">
                <a:solidFill>
                  <a:schemeClr val="bg1"/>
                </a:solidFill>
                <a:latin typeface="+mn-ea"/>
              </a:rPr>
              <a:t>年４月</a:t>
            </a:r>
            <a:endParaRPr kumimoji="1" lang="en-US" altLang="ja-JP" sz="900" dirty="0">
              <a:solidFill>
                <a:schemeClr val="bg1"/>
              </a:solidFill>
              <a:latin typeface="+mn-ea"/>
            </a:endParaRPr>
          </a:p>
          <a:p>
            <a:pPr algn="dist"/>
            <a:r>
              <a:rPr kumimoji="1" lang="ja-JP" altLang="en-US" sz="900" spc="-150" dirty="0">
                <a:solidFill>
                  <a:schemeClr val="bg1"/>
                </a:solidFill>
                <a:latin typeface="+mn-ea"/>
              </a:rPr>
              <a:t>大阪府商業振興課</a:t>
            </a:r>
          </a:p>
        </p:txBody>
      </p:sp>
      <p:sp>
        <p:nvSpPr>
          <p:cNvPr id="135" name="テキスト ボックス 134">
            <a:extLst>
              <a:ext uri="{FF2B5EF4-FFF2-40B4-BE49-F238E27FC236}">
                <a16:creationId xmlns:a16="http://schemas.microsoft.com/office/drawing/2014/main" id="{BE9F0641-6154-425A-99D0-0B9999B85EB0}"/>
              </a:ext>
            </a:extLst>
          </p:cNvPr>
          <p:cNvSpPr txBox="1"/>
          <p:nvPr/>
        </p:nvSpPr>
        <p:spPr>
          <a:xfrm>
            <a:off x="330117" y="776250"/>
            <a:ext cx="9245766" cy="600164"/>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rPr>
              <a:t>　万博開幕やインバウンドの復活による国内外の旅行客を大阪の商店街に取り込み、商店街での観光・消費を促進する。　</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本事業では、商店街に「観光」の視点を取り入れ、誘客のポテンシャルある商店街の「観光コンテンツ化（観光資源の発掘、ツアー造成等による観光地化）」を行うとともに、デジタルスタンプラリーや</a:t>
            </a:r>
            <a:r>
              <a:rPr lang="en-US" altLang="ja-JP" sz="1100" dirty="0">
                <a:latin typeface="Meiryo UI" panose="020B0604030504040204" pitchFamily="50" charset="-128"/>
                <a:ea typeface="Meiryo UI" panose="020B0604030504040204" pitchFamily="50" charset="-128"/>
              </a:rPr>
              <a:t>SNS</a:t>
            </a:r>
            <a:r>
              <a:rPr lang="ja-JP" altLang="en-US" sz="1100" dirty="0">
                <a:latin typeface="Meiryo UI" panose="020B0604030504040204" pitchFamily="50" charset="-128"/>
                <a:ea typeface="Meiryo UI" panose="020B0604030504040204" pitchFamily="50" charset="-128"/>
              </a:rPr>
              <a:t>キャンペーン等の情報発信により、商店街の魅力向上の取り組みを行う。</a:t>
            </a:r>
          </a:p>
        </p:txBody>
      </p:sp>
      <p:sp>
        <p:nvSpPr>
          <p:cNvPr id="137" name="テキスト ボックス 136">
            <a:extLst>
              <a:ext uri="{FF2B5EF4-FFF2-40B4-BE49-F238E27FC236}">
                <a16:creationId xmlns:a16="http://schemas.microsoft.com/office/drawing/2014/main" id="{BE9F0641-6154-425A-99D0-0B9999B85EB0}"/>
              </a:ext>
            </a:extLst>
          </p:cNvPr>
          <p:cNvSpPr txBox="1"/>
          <p:nvPr/>
        </p:nvSpPr>
        <p:spPr>
          <a:xfrm>
            <a:off x="133351" y="553220"/>
            <a:ext cx="8739857"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１．商店街店舗魅力向上支援事業　概要</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R</a:t>
            </a:r>
            <a:r>
              <a:rPr lang="ja-JP" altLang="en-US" sz="1200" dirty="0">
                <a:latin typeface="Meiryo UI" panose="020B0604030504040204" pitchFamily="50" charset="-128"/>
                <a:ea typeface="Meiryo UI" panose="020B0604030504040204" pitchFamily="50" charset="-128"/>
              </a:rPr>
              <a:t>６予算額：</a:t>
            </a:r>
            <a:r>
              <a:rPr lang="en-US" altLang="ja-JP" sz="1200" dirty="0">
                <a:latin typeface="Meiryo UI" panose="020B0604030504040204" pitchFamily="50" charset="-128"/>
                <a:ea typeface="Meiryo UI" panose="020B0604030504040204" pitchFamily="50" charset="-128"/>
              </a:rPr>
              <a:t>43,287</a:t>
            </a:r>
            <a:r>
              <a:rPr lang="ja-JP" altLang="en-US" sz="1200" dirty="0">
                <a:latin typeface="Meiryo UI" panose="020B0604030504040204" pitchFamily="50" charset="-128"/>
                <a:ea typeface="Meiryo UI" panose="020B0604030504040204" pitchFamily="50" charset="-128"/>
              </a:rPr>
              <a:t>千円）</a:t>
            </a:r>
            <a:endParaRPr lang="en-US" altLang="ja-JP" sz="1200" dirty="0">
              <a:latin typeface="Meiryo UI" panose="020B0604030504040204" pitchFamily="50" charset="-128"/>
              <a:ea typeface="Meiryo UI" panose="020B0604030504040204" pitchFamily="50" charset="-128"/>
            </a:endParaRPr>
          </a:p>
        </p:txBody>
      </p:sp>
      <p:sp>
        <p:nvSpPr>
          <p:cNvPr id="138" name="テキスト ボックス 137">
            <a:extLst>
              <a:ext uri="{FF2B5EF4-FFF2-40B4-BE49-F238E27FC236}">
                <a16:creationId xmlns:a16="http://schemas.microsoft.com/office/drawing/2014/main" id="{BE9F0641-6154-425A-99D0-0B9999B85EB0}"/>
              </a:ext>
            </a:extLst>
          </p:cNvPr>
          <p:cNvSpPr txBox="1"/>
          <p:nvPr/>
        </p:nvSpPr>
        <p:spPr>
          <a:xfrm>
            <a:off x="133350" y="4785059"/>
            <a:ext cx="8739857"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３．スケジュール　</a:t>
            </a:r>
            <a:endParaRPr lang="en-US" altLang="ja-JP" sz="1200" dirty="0">
              <a:latin typeface="Meiryo UI" panose="020B0604030504040204" pitchFamily="50" charset="-128"/>
              <a:ea typeface="Meiryo UI" panose="020B0604030504040204" pitchFamily="50" charset="-128"/>
            </a:endParaRPr>
          </a:p>
        </p:txBody>
      </p:sp>
      <p:sp>
        <p:nvSpPr>
          <p:cNvPr id="139" name="テキスト ボックス 138">
            <a:extLst>
              <a:ext uri="{FF2B5EF4-FFF2-40B4-BE49-F238E27FC236}">
                <a16:creationId xmlns:a16="http://schemas.microsoft.com/office/drawing/2014/main" id="{BE9F0641-6154-425A-99D0-0B9999B85EB0}"/>
              </a:ext>
            </a:extLst>
          </p:cNvPr>
          <p:cNvSpPr txBox="1"/>
          <p:nvPr/>
        </p:nvSpPr>
        <p:spPr>
          <a:xfrm>
            <a:off x="133350" y="1397977"/>
            <a:ext cx="8739857"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２．取組み内容</a:t>
            </a:r>
            <a:endParaRPr lang="en-US" altLang="ja-JP" sz="1200" b="1" dirty="0">
              <a:latin typeface="Meiryo UI" panose="020B0604030504040204" pitchFamily="50" charset="-128"/>
              <a:ea typeface="Meiryo UI" panose="020B0604030504040204" pitchFamily="50" charset="-128"/>
            </a:endParaRPr>
          </a:p>
        </p:txBody>
      </p:sp>
      <p:graphicFrame>
        <p:nvGraphicFramePr>
          <p:cNvPr id="45" name="表 44">
            <a:extLst>
              <a:ext uri="{FF2B5EF4-FFF2-40B4-BE49-F238E27FC236}">
                <a16:creationId xmlns:a16="http://schemas.microsoft.com/office/drawing/2014/main" id="{5FA2D5C5-26ED-46D8-A222-3FBA75646420}"/>
              </a:ext>
            </a:extLst>
          </p:cNvPr>
          <p:cNvGraphicFramePr>
            <a:graphicFrameLocks noGrp="1"/>
          </p:cNvGraphicFramePr>
          <p:nvPr>
            <p:extLst>
              <p:ext uri="{D42A27DB-BD31-4B8C-83A1-F6EECF244321}">
                <p14:modId xmlns:p14="http://schemas.microsoft.com/office/powerpoint/2010/main" val="874101729"/>
              </p:ext>
            </p:extLst>
          </p:nvPr>
        </p:nvGraphicFramePr>
        <p:xfrm>
          <a:off x="407058" y="1686273"/>
          <a:ext cx="9219541" cy="3043502"/>
        </p:xfrm>
        <a:graphic>
          <a:graphicData uri="http://schemas.openxmlformats.org/drawingml/2006/table">
            <a:tbl>
              <a:tblPr firstRow="1">
                <a:tableStyleId>{BC89EF96-8CEA-46FF-86C4-4CE0E7609802}</a:tableStyleId>
              </a:tblPr>
              <a:tblGrid>
                <a:gridCol w="399381">
                  <a:extLst>
                    <a:ext uri="{9D8B030D-6E8A-4147-A177-3AD203B41FA5}">
                      <a16:colId xmlns:a16="http://schemas.microsoft.com/office/drawing/2014/main" val="4095795327"/>
                    </a:ext>
                  </a:extLst>
                </a:gridCol>
                <a:gridCol w="3146436">
                  <a:extLst>
                    <a:ext uri="{9D8B030D-6E8A-4147-A177-3AD203B41FA5}">
                      <a16:colId xmlns:a16="http://schemas.microsoft.com/office/drawing/2014/main" val="2715006303"/>
                    </a:ext>
                  </a:extLst>
                </a:gridCol>
                <a:gridCol w="3086100">
                  <a:extLst>
                    <a:ext uri="{9D8B030D-6E8A-4147-A177-3AD203B41FA5}">
                      <a16:colId xmlns:a16="http://schemas.microsoft.com/office/drawing/2014/main" val="1309857833"/>
                    </a:ext>
                  </a:extLst>
                </a:gridCol>
                <a:gridCol w="2587624">
                  <a:extLst>
                    <a:ext uri="{9D8B030D-6E8A-4147-A177-3AD203B41FA5}">
                      <a16:colId xmlns:a16="http://schemas.microsoft.com/office/drawing/2014/main" val="718196690"/>
                    </a:ext>
                  </a:extLst>
                </a:gridCol>
              </a:tblGrid>
              <a:tr h="299622">
                <a:tc>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65314" marR="65314" marT="32657" marB="32657"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商店街の観光コンテンツ化</a:t>
                      </a:r>
                    </a:p>
                  </a:txBody>
                  <a:tcPr marL="65314" marR="65314" marT="32657" marB="32657"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情報発信</a:t>
                      </a:r>
                    </a:p>
                  </a:txBody>
                  <a:tcPr marL="65314" marR="65314" marT="32657" marB="32657"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万博の機運醸成</a:t>
                      </a:r>
                    </a:p>
                  </a:txBody>
                  <a:tcPr marL="65314" marR="65314" marT="32657" marB="32657" anchor="ctr">
                    <a:solidFill>
                      <a:schemeClr val="accent1">
                        <a:lumMod val="20000"/>
                        <a:lumOff val="80000"/>
                      </a:schemeClr>
                    </a:solidFill>
                  </a:tcPr>
                </a:tc>
                <a:extLst>
                  <a:ext uri="{0D108BD9-81ED-4DB2-BD59-A6C34878D82A}">
                    <a16:rowId xmlns:a16="http://schemas.microsoft.com/office/drawing/2014/main" val="3151900327"/>
                  </a:ext>
                </a:extLst>
              </a:tr>
              <a:tr h="424144">
                <a:tc>
                  <a:txBody>
                    <a:bodyPr/>
                    <a:lstStyle/>
                    <a:p>
                      <a:pPr algn="ctr"/>
                      <a:r>
                        <a:rPr kumimoji="1" lang="ja-JP" altLang="en-US" sz="1200" dirty="0">
                          <a:latin typeface="Meiryo UI" panose="020B0604030504040204" pitchFamily="50" charset="-128"/>
                          <a:ea typeface="Meiryo UI" panose="020B0604030504040204" pitchFamily="50" charset="-128"/>
                        </a:rPr>
                        <a:t>内容</a:t>
                      </a:r>
                    </a:p>
                  </a:txBody>
                  <a:tcPr marL="65314" marR="65314" marT="32657" marB="32657"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誘客のポテンシャルある商店街の観光コンテンツ化</a:t>
                      </a:r>
                    </a:p>
                  </a:txBody>
                  <a:tcPr marL="65314" marR="65314" marT="32657" marB="32657"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ポータルサイトによる情報発信、デジタルスタンプラリー、</a:t>
                      </a:r>
                      <a:r>
                        <a:rPr kumimoji="1" lang="en-US" altLang="ja-JP" sz="1200" dirty="0">
                          <a:latin typeface="Meiryo UI" panose="020B0604030504040204" pitchFamily="50" charset="-128"/>
                          <a:ea typeface="Meiryo UI" panose="020B0604030504040204" pitchFamily="50" charset="-128"/>
                        </a:rPr>
                        <a:t>SNS</a:t>
                      </a:r>
                      <a:r>
                        <a:rPr kumimoji="1" lang="ja-JP" altLang="en-US" sz="1200" dirty="0">
                          <a:latin typeface="Meiryo UI" panose="020B0604030504040204" pitchFamily="50" charset="-128"/>
                          <a:ea typeface="Meiryo UI" panose="020B0604030504040204" pitchFamily="50" charset="-128"/>
                        </a:rPr>
                        <a:t>キャンペーン等</a:t>
                      </a:r>
                    </a:p>
                  </a:txBody>
                  <a:tcPr marL="65314" marR="65314" marT="32657" marB="32657"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商店街現地でのプロモーション</a:t>
                      </a:r>
                    </a:p>
                  </a:txBody>
                  <a:tcPr marL="65314" marR="65314" marT="32657" marB="32657" anchor="ctr">
                    <a:solidFill>
                      <a:schemeClr val="bg1"/>
                    </a:solidFill>
                  </a:tcPr>
                </a:tc>
                <a:extLst>
                  <a:ext uri="{0D108BD9-81ED-4DB2-BD59-A6C34878D82A}">
                    <a16:rowId xmlns:a16="http://schemas.microsoft.com/office/drawing/2014/main" val="1275758600"/>
                  </a:ext>
                </a:extLst>
              </a:tr>
              <a:tr h="724044">
                <a:tc>
                  <a:txBody>
                    <a:bodyPr/>
                    <a:lstStyle/>
                    <a:p>
                      <a:pPr algn="ctr"/>
                      <a:r>
                        <a:rPr kumimoji="1" lang="ja-JP" altLang="en-US" sz="1200" dirty="0">
                          <a:latin typeface="Meiryo UI" panose="020B0604030504040204" pitchFamily="50" charset="-128"/>
                          <a:ea typeface="Meiryo UI" panose="020B0604030504040204" pitchFamily="50" charset="-128"/>
                        </a:rPr>
                        <a:t>対象</a:t>
                      </a:r>
                    </a:p>
                  </a:txBody>
                  <a:tcPr marL="65314" marR="65314" marT="32657" marB="32657" anchor="ctr">
                    <a:solidFill>
                      <a:schemeClr val="bg1"/>
                    </a:solidFill>
                  </a:tcPr>
                </a:tc>
                <a:tc>
                  <a:txBody>
                    <a:bodyPr/>
                    <a:lstStyle/>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国内外の旅行者の誘客に積極的な商店街（下記①②を有する</a:t>
                      </a:r>
                      <a:r>
                        <a:rPr kumimoji="1" lang="en-US" altLang="ja-JP" sz="11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a:t>
                      </a:r>
                      <a:r>
                        <a:rPr kumimoji="1" lang="ja-JP" altLang="en-US" sz="1100" b="1" i="0" u="sng"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カ所程度</a:t>
                      </a:r>
                      <a:r>
                        <a:rPr kumimoji="1" lang="ja-JP" altLang="en-US" sz="11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の商店街を選定）</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①集客店舗（グルメ、レトロ建築物等）</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②歴史・文化・サブカルチャー等の観光資源</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65314" marR="65314" marT="32657" marB="32657"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府内商店街（</a:t>
                      </a:r>
                      <a:r>
                        <a:rPr kumimoji="1" lang="en-US" altLang="ja-JP" sz="11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R5</a:t>
                      </a:r>
                      <a:r>
                        <a:rPr kumimoji="1" lang="ja-JP" altLang="en-US" sz="11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年度：</a:t>
                      </a:r>
                      <a:r>
                        <a:rPr kumimoji="1" lang="en-US" altLang="ja-JP" sz="11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136</a:t>
                      </a:r>
                      <a:r>
                        <a:rPr kumimoji="1" lang="ja-JP" altLang="en-US" sz="11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商店街）</a:t>
                      </a:r>
                      <a:endParaRPr kumimoji="1" lang="en-US" altLang="ja-JP" sz="11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65314" marR="65314" marT="32657" marB="32657">
                    <a:solidFill>
                      <a:schemeClr val="bg1"/>
                    </a:solidFill>
                  </a:tcPr>
                </a:tc>
                <a:tc>
                  <a:txBody>
                    <a:bodyPr/>
                    <a:lstStyle/>
                    <a:p>
                      <a:pPr marL="268288" marR="0" lvl="0" indent="-268288" algn="l" defTabSz="914400"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府内商店街（</a:t>
                      </a:r>
                      <a:r>
                        <a:rPr kumimoji="1" lang="en-US" altLang="ja-JP" sz="11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R5</a:t>
                      </a:r>
                      <a:r>
                        <a:rPr kumimoji="1" lang="ja-JP" altLang="en-US" sz="11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年度：</a:t>
                      </a:r>
                      <a:r>
                        <a:rPr kumimoji="1" lang="en-US" altLang="ja-JP" sz="11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136</a:t>
                      </a:r>
                      <a:r>
                        <a:rPr kumimoji="1" lang="ja-JP" altLang="en-US" sz="11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商店街）</a:t>
                      </a:r>
                      <a:endParaRPr kumimoji="1" lang="en-US" altLang="ja-JP" sz="11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68288" marR="0" lvl="0" indent="-268288"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68288" marR="0" lvl="0" indent="-268288"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65314" marR="65314" marT="32657" marB="32657">
                    <a:solidFill>
                      <a:schemeClr val="bg1"/>
                    </a:solidFill>
                  </a:tcPr>
                </a:tc>
                <a:extLst>
                  <a:ext uri="{0D108BD9-81ED-4DB2-BD59-A6C34878D82A}">
                    <a16:rowId xmlns:a16="http://schemas.microsoft.com/office/drawing/2014/main" val="49017359"/>
                  </a:ext>
                </a:extLst>
              </a:tr>
              <a:tr h="1576932">
                <a:tc>
                  <a:txBody>
                    <a:bodyPr/>
                    <a:lstStyle/>
                    <a:p>
                      <a:pPr algn="ctr"/>
                      <a:r>
                        <a:rPr kumimoji="1" lang="ja-JP" altLang="en-US" sz="1200" dirty="0">
                          <a:latin typeface="Meiryo UI" panose="020B0604030504040204" pitchFamily="50" charset="-128"/>
                          <a:ea typeface="Meiryo UI" panose="020B0604030504040204" pitchFamily="50" charset="-128"/>
                        </a:rPr>
                        <a:t>事業内容</a:t>
                      </a:r>
                    </a:p>
                  </a:txBody>
                  <a:tcPr marL="65314" marR="65314" marT="32657" marB="32657" anchor="ctr">
                    <a:solidFill>
                      <a:schemeClr val="bg1"/>
                    </a:solidFill>
                  </a:tcPr>
                </a:tc>
                <a:tc>
                  <a:txBody>
                    <a:bodyPr/>
                    <a:lstStyle/>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①商店街・周辺エリアの観光資源の発掘</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②専門家による磨き上げ、ツアー造成</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③コンテンツ情報の発信（ポータルサイト等）</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事業実施に当たっては、市町村や観光支援機関と連携</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市町村や観光支援機関に観光コンテンツ化のノウハウ提供</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観光コンテンツ化を実施しようとする商店街へのマッチング</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65314" marR="65314" marT="32657" marB="32657">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①ポータルサイトにおける商店街・周辺エリア</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の観光情報の発信</a:t>
                      </a:r>
                      <a:endParaRPr kumimoji="1" lang="en-US" altLang="ja-JP" sz="11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②デジタルスタンプラリー</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③</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SNS</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キャンペーン（写真投稿、掲載記事へのフォロー・リツイート）</a:t>
                      </a:r>
                    </a:p>
                  </a:txBody>
                  <a:tcPr marL="65314" marR="65314" marT="32657" marB="32657">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①商店街現地プロモーション（のぼり掲出、万博グッズ配布）</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65314" marR="65314" marT="32657" marB="32657">
                    <a:solidFill>
                      <a:schemeClr val="bg1"/>
                    </a:solidFill>
                  </a:tcPr>
                </a:tc>
                <a:extLst>
                  <a:ext uri="{0D108BD9-81ED-4DB2-BD59-A6C34878D82A}">
                    <a16:rowId xmlns:a16="http://schemas.microsoft.com/office/drawing/2014/main" val="425583248"/>
                  </a:ext>
                </a:extLst>
              </a:tr>
            </a:tbl>
          </a:graphicData>
        </a:graphic>
      </p:graphicFrame>
      <p:graphicFrame>
        <p:nvGraphicFramePr>
          <p:cNvPr id="65" name="表 64">
            <a:extLst>
              <a:ext uri="{FF2B5EF4-FFF2-40B4-BE49-F238E27FC236}">
                <a16:creationId xmlns:a16="http://schemas.microsoft.com/office/drawing/2014/main" id="{5FA2D5C5-26ED-46D8-A222-3FBA75646420}"/>
              </a:ext>
            </a:extLst>
          </p:cNvPr>
          <p:cNvGraphicFramePr>
            <a:graphicFrameLocks noGrp="1"/>
          </p:cNvGraphicFramePr>
          <p:nvPr>
            <p:extLst>
              <p:ext uri="{D42A27DB-BD31-4B8C-83A1-F6EECF244321}">
                <p14:modId xmlns:p14="http://schemas.microsoft.com/office/powerpoint/2010/main" val="775209361"/>
              </p:ext>
            </p:extLst>
          </p:nvPr>
        </p:nvGraphicFramePr>
        <p:xfrm>
          <a:off x="407057" y="5045268"/>
          <a:ext cx="9218920" cy="1488882"/>
        </p:xfrm>
        <a:graphic>
          <a:graphicData uri="http://schemas.openxmlformats.org/drawingml/2006/table">
            <a:tbl>
              <a:tblPr firstRow="1">
                <a:tableStyleId>{BC89EF96-8CEA-46FF-86C4-4CE0E7609802}</a:tableStyleId>
              </a:tblPr>
              <a:tblGrid>
                <a:gridCol w="1774168">
                  <a:extLst>
                    <a:ext uri="{9D8B030D-6E8A-4147-A177-3AD203B41FA5}">
                      <a16:colId xmlns:a16="http://schemas.microsoft.com/office/drawing/2014/main" val="4095795327"/>
                    </a:ext>
                  </a:extLst>
                </a:gridCol>
                <a:gridCol w="2686051">
                  <a:extLst>
                    <a:ext uri="{9D8B030D-6E8A-4147-A177-3AD203B41FA5}">
                      <a16:colId xmlns:a16="http://schemas.microsoft.com/office/drawing/2014/main" val="3919793093"/>
                    </a:ext>
                  </a:extLst>
                </a:gridCol>
                <a:gridCol w="2453971">
                  <a:extLst>
                    <a:ext uri="{9D8B030D-6E8A-4147-A177-3AD203B41FA5}">
                      <a16:colId xmlns:a16="http://schemas.microsoft.com/office/drawing/2014/main" val="4234206212"/>
                    </a:ext>
                  </a:extLst>
                </a:gridCol>
                <a:gridCol w="2304730">
                  <a:extLst>
                    <a:ext uri="{9D8B030D-6E8A-4147-A177-3AD203B41FA5}">
                      <a16:colId xmlns:a16="http://schemas.microsoft.com/office/drawing/2014/main" val="3099161729"/>
                    </a:ext>
                  </a:extLst>
                </a:gridCol>
              </a:tblGrid>
              <a:tr h="222057">
                <a:tc>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65314" marR="65314" marT="32657" marB="32657" anchor="c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令和６年４月～</a:t>
                      </a:r>
                    </a:p>
                  </a:txBody>
                  <a:tcPr marL="65314" marR="65314" marT="32657" marB="32657" anchor="ctr">
                    <a:solidFill>
                      <a:schemeClr val="accent1">
                        <a:lumMod val="20000"/>
                        <a:lumOff val="80000"/>
                      </a:schemeClr>
                    </a:solidFill>
                  </a:tcPr>
                </a:tc>
                <a:tc>
                  <a:txBody>
                    <a:bodyPr/>
                    <a:lstStyle/>
                    <a:p>
                      <a:pPr algn="ctr"/>
                      <a:r>
                        <a:rPr kumimoji="1" lang="ja-JP" altLang="en-US" sz="1050" dirty="0">
                          <a:latin typeface="Meiryo UI" panose="020B0604030504040204" pitchFamily="50" charset="-128"/>
                          <a:ea typeface="Meiryo UI" panose="020B0604030504040204" pitchFamily="50" charset="-128"/>
                        </a:rPr>
                        <a:t>９月頃～</a:t>
                      </a:r>
                    </a:p>
                  </a:txBody>
                  <a:tcPr marL="65314" marR="65314" marT="32657" marB="32657" anchor="ctr">
                    <a:solidFill>
                      <a:schemeClr val="accent1">
                        <a:lumMod val="20000"/>
                        <a:lumOff val="80000"/>
                      </a:schemeClr>
                    </a:solidFill>
                  </a:tcPr>
                </a:tc>
                <a:tc>
                  <a:txBody>
                    <a:bodyPr/>
                    <a:lstStyle/>
                    <a:p>
                      <a:pPr algn="ctr"/>
                      <a:r>
                        <a:rPr kumimoji="1" lang="ja-JP" altLang="en-US" sz="1050">
                          <a:latin typeface="Meiryo UI" panose="020B0604030504040204" pitchFamily="50" charset="-128"/>
                          <a:ea typeface="Meiryo UI" panose="020B0604030504040204" pitchFamily="50" charset="-128"/>
                        </a:rPr>
                        <a:t>令和７年</a:t>
                      </a:r>
                      <a:r>
                        <a:rPr kumimoji="1" lang="ja-JP" altLang="en-US" sz="1050" dirty="0">
                          <a:latin typeface="Meiryo UI" panose="020B0604030504040204" pitchFamily="50" charset="-128"/>
                          <a:ea typeface="Meiryo UI" panose="020B0604030504040204" pitchFamily="50" charset="-128"/>
                        </a:rPr>
                        <a:t>１月頃～</a:t>
                      </a:r>
                    </a:p>
                  </a:txBody>
                  <a:tcPr marL="65314" marR="65314" marT="32657" marB="32657" anchor="ctr">
                    <a:solidFill>
                      <a:schemeClr val="accent1">
                        <a:lumMod val="20000"/>
                        <a:lumOff val="80000"/>
                      </a:schemeClr>
                    </a:solidFill>
                  </a:tcPr>
                </a:tc>
                <a:extLst>
                  <a:ext uri="{0D108BD9-81ED-4DB2-BD59-A6C34878D82A}">
                    <a16:rowId xmlns:a16="http://schemas.microsoft.com/office/drawing/2014/main" val="3151900327"/>
                  </a:ext>
                </a:extLst>
              </a:tr>
              <a:tr h="511073">
                <a:tc>
                  <a:txBody>
                    <a:bodyPr/>
                    <a:lstStyle/>
                    <a:p>
                      <a:endParaRPr kumimoji="1" lang="en-US" altLang="ja-JP" sz="800" dirty="0">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extLst>
                  <a:ext uri="{0D108BD9-81ED-4DB2-BD59-A6C34878D82A}">
                    <a16:rowId xmlns:a16="http://schemas.microsoft.com/office/drawing/2014/main" val="3643754212"/>
                  </a:ext>
                </a:extLst>
              </a:tr>
              <a:tr h="342900">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extLst>
                  <a:ext uri="{0D108BD9-81ED-4DB2-BD59-A6C34878D82A}">
                    <a16:rowId xmlns:a16="http://schemas.microsoft.com/office/drawing/2014/main" val="111486089"/>
                  </a:ext>
                </a:extLst>
              </a:tr>
              <a:tr h="409575">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800" dirty="0">
                        <a:latin typeface="Meiryo UI" panose="020B0604030504040204" pitchFamily="50" charset="-128"/>
                        <a:ea typeface="Meiryo UI" panose="020B0604030504040204" pitchFamily="50" charset="-128"/>
                      </a:endParaRPr>
                    </a:p>
                  </a:txBody>
                  <a:tcPr marL="65314" marR="65314" marT="32657" marB="32657" anchor="ctr"/>
                </a:tc>
                <a:extLst>
                  <a:ext uri="{0D108BD9-81ED-4DB2-BD59-A6C34878D82A}">
                    <a16:rowId xmlns:a16="http://schemas.microsoft.com/office/drawing/2014/main" val="3281808296"/>
                  </a:ext>
                </a:extLst>
              </a:tr>
            </a:tbl>
          </a:graphicData>
        </a:graphic>
      </p:graphicFrame>
      <p:sp>
        <p:nvSpPr>
          <p:cNvPr id="66" name="ホームベース 7">
            <a:extLst>
              <a:ext uri="{FF2B5EF4-FFF2-40B4-BE49-F238E27FC236}">
                <a16:creationId xmlns:a16="http://schemas.microsoft.com/office/drawing/2014/main" id="{DAD0A1C2-61D9-4EF2-B3CC-079F274551F6}"/>
              </a:ext>
            </a:extLst>
          </p:cNvPr>
          <p:cNvSpPr/>
          <p:nvPr/>
        </p:nvSpPr>
        <p:spPr>
          <a:xfrm>
            <a:off x="476245" y="5326570"/>
            <a:ext cx="1400790" cy="410898"/>
          </a:xfrm>
          <a:prstGeom prst="homePlate">
            <a:avLst>
              <a:gd name="adj" fmla="val 24129"/>
            </a:avLst>
          </a:prstGeom>
          <a:ln w="6350"/>
        </p:spPr>
        <p:style>
          <a:lnRef idx="2">
            <a:schemeClr val="accent1"/>
          </a:lnRef>
          <a:fillRef idx="1">
            <a:schemeClr val="lt1"/>
          </a:fillRef>
          <a:effectRef idx="0">
            <a:schemeClr val="accent1"/>
          </a:effectRef>
          <a:fontRef idx="minor">
            <a:schemeClr val="dk1"/>
          </a:fontRef>
        </p:style>
        <p:txBody>
          <a:bodyPr wrap="none" lIns="36000" rtlCol="0" anchor="ctr"/>
          <a:lstStyle/>
          <a:p>
            <a:pPr algn="ctr"/>
            <a:r>
              <a:rPr kumimoji="1" lang="ja-JP" altLang="en-US" sz="1050" dirty="0">
                <a:latin typeface="Meiryo UI" panose="020B0604030504040204" pitchFamily="50" charset="-128"/>
                <a:ea typeface="Meiryo UI" panose="020B0604030504040204" pitchFamily="50" charset="-128"/>
              </a:rPr>
              <a:t>商店街の</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観光コンテンツ化</a:t>
            </a:r>
            <a:endParaRPr kumimoji="1" lang="en-US" altLang="ja-JP" sz="1050" dirty="0">
              <a:latin typeface="Meiryo UI" panose="020B0604030504040204" pitchFamily="50" charset="-128"/>
              <a:ea typeface="Meiryo UI" panose="020B0604030504040204" pitchFamily="50" charset="-128"/>
            </a:endParaRPr>
          </a:p>
        </p:txBody>
      </p:sp>
      <p:sp>
        <p:nvSpPr>
          <p:cNvPr id="70" name="ホームベース 7">
            <a:extLst>
              <a:ext uri="{FF2B5EF4-FFF2-40B4-BE49-F238E27FC236}">
                <a16:creationId xmlns:a16="http://schemas.microsoft.com/office/drawing/2014/main" id="{DAD0A1C2-61D9-4EF2-B3CC-079F274551F6}"/>
              </a:ext>
            </a:extLst>
          </p:cNvPr>
          <p:cNvSpPr/>
          <p:nvPr/>
        </p:nvSpPr>
        <p:spPr>
          <a:xfrm>
            <a:off x="3057525" y="5313879"/>
            <a:ext cx="6180343" cy="185696"/>
          </a:xfrm>
          <a:prstGeom prst="homePlate">
            <a:avLst>
              <a:gd name="adj" fmla="val 24129"/>
            </a:avLst>
          </a:prstGeom>
          <a:ln w="6350"/>
        </p:spPr>
        <p:style>
          <a:lnRef idx="2">
            <a:schemeClr val="accent1"/>
          </a:lnRef>
          <a:fillRef idx="1">
            <a:schemeClr val="lt1"/>
          </a:fillRef>
          <a:effectRef idx="0">
            <a:schemeClr val="accent1"/>
          </a:effectRef>
          <a:fontRef idx="minor">
            <a:schemeClr val="dk1"/>
          </a:fontRef>
        </p:style>
        <p:txBody>
          <a:bodyPr wrap="none" lIns="36000" rtlCol="0" anchor="ctr"/>
          <a:lstStyle/>
          <a:p>
            <a:r>
              <a:rPr kumimoji="1" lang="ja-JP" altLang="en-US" sz="1050" dirty="0">
                <a:latin typeface="Meiryo UI" panose="020B0604030504040204" pitchFamily="50" charset="-128"/>
                <a:ea typeface="Meiryo UI" panose="020B0604030504040204" pitchFamily="50" charset="-128"/>
              </a:rPr>
              <a:t>観光コンテンツ化（観光資源発掘、磨き上げ、ツアー造成等による観光地化、情報発信）</a:t>
            </a:r>
            <a:endParaRPr kumimoji="1" lang="en-US" altLang="zh-TW" sz="1050" dirty="0">
              <a:latin typeface="Meiryo UI" panose="020B0604030504040204" pitchFamily="50" charset="-128"/>
              <a:ea typeface="Meiryo UI" panose="020B0604030504040204" pitchFamily="50" charset="-128"/>
            </a:endParaRPr>
          </a:p>
        </p:txBody>
      </p:sp>
      <p:sp>
        <p:nvSpPr>
          <p:cNvPr id="71" name="ホームベース 7">
            <a:extLst>
              <a:ext uri="{FF2B5EF4-FFF2-40B4-BE49-F238E27FC236}">
                <a16:creationId xmlns:a16="http://schemas.microsoft.com/office/drawing/2014/main" id="{DAD0A1C2-61D9-4EF2-B3CC-079F274551F6}"/>
              </a:ext>
            </a:extLst>
          </p:cNvPr>
          <p:cNvSpPr/>
          <p:nvPr/>
        </p:nvSpPr>
        <p:spPr>
          <a:xfrm>
            <a:off x="2239532" y="5843678"/>
            <a:ext cx="6980668" cy="186294"/>
          </a:xfrm>
          <a:prstGeom prst="homePlate">
            <a:avLst>
              <a:gd name="adj" fmla="val 24129"/>
            </a:avLst>
          </a:prstGeom>
          <a:ln w="6350"/>
        </p:spPr>
        <p:style>
          <a:lnRef idx="2">
            <a:schemeClr val="accent1"/>
          </a:lnRef>
          <a:fillRef idx="1">
            <a:schemeClr val="lt1"/>
          </a:fillRef>
          <a:effectRef idx="0">
            <a:schemeClr val="accent1"/>
          </a:effectRef>
          <a:fontRef idx="minor">
            <a:schemeClr val="dk1"/>
          </a:fontRef>
        </p:style>
        <p:txBody>
          <a:bodyPr wrap="none" lIns="36000" rtlCol="0" anchor="ctr"/>
          <a:lstStyle/>
          <a:p>
            <a:r>
              <a:rPr kumimoji="1" lang="ja-JP" altLang="en-US" sz="1050" dirty="0">
                <a:latin typeface="Meiryo UI" panose="020B0604030504040204" pitchFamily="50" charset="-128"/>
                <a:ea typeface="Meiryo UI" panose="020B0604030504040204" pitchFamily="50" charset="-128"/>
              </a:rPr>
              <a:t>ポータルサイトにおける観光情報の発信、</a:t>
            </a:r>
            <a:r>
              <a:rPr kumimoji="1" lang="en-US" altLang="ja-JP" sz="1050" dirty="0">
                <a:latin typeface="Meiryo UI" panose="020B0604030504040204" pitchFamily="50" charset="-128"/>
                <a:ea typeface="Meiryo UI" panose="020B0604030504040204" pitchFamily="50" charset="-128"/>
              </a:rPr>
              <a:t>SNS</a:t>
            </a:r>
            <a:r>
              <a:rPr kumimoji="1" lang="ja-JP" altLang="en-US" sz="1050" dirty="0">
                <a:latin typeface="Meiryo UI" panose="020B0604030504040204" pitchFamily="50" charset="-128"/>
                <a:ea typeface="Meiryo UI" panose="020B0604030504040204" pitchFamily="50" charset="-128"/>
              </a:rPr>
              <a:t>キャンペーン、デジタルスタンプラリー</a:t>
            </a:r>
            <a:endParaRPr kumimoji="1" lang="en-US" altLang="zh-TW" sz="1050" dirty="0">
              <a:latin typeface="Meiryo UI" panose="020B0604030504040204" pitchFamily="50" charset="-128"/>
              <a:ea typeface="Meiryo UI" panose="020B0604030504040204" pitchFamily="50" charset="-128"/>
            </a:endParaRPr>
          </a:p>
        </p:txBody>
      </p:sp>
      <p:sp>
        <p:nvSpPr>
          <p:cNvPr id="72" name="ホームベース 7">
            <a:extLst>
              <a:ext uri="{FF2B5EF4-FFF2-40B4-BE49-F238E27FC236}">
                <a16:creationId xmlns:a16="http://schemas.microsoft.com/office/drawing/2014/main" id="{DAD0A1C2-61D9-4EF2-B3CC-079F274551F6}"/>
              </a:ext>
            </a:extLst>
          </p:cNvPr>
          <p:cNvSpPr/>
          <p:nvPr/>
        </p:nvSpPr>
        <p:spPr>
          <a:xfrm>
            <a:off x="476245" y="5821592"/>
            <a:ext cx="1439499" cy="256485"/>
          </a:xfrm>
          <a:prstGeom prst="homePlate">
            <a:avLst>
              <a:gd name="adj" fmla="val 24129"/>
            </a:avLst>
          </a:prstGeom>
          <a:ln w="6350"/>
        </p:spPr>
        <p:style>
          <a:lnRef idx="2">
            <a:schemeClr val="accent1"/>
          </a:lnRef>
          <a:fillRef idx="1">
            <a:schemeClr val="lt1"/>
          </a:fillRef>
          <a:effectRef idx="0">
            <a:schemeClr val="accent1"/>
          </a:effectRef>
          <a:fontRef idx="minor">
            <a:schemeClr val="dk1"/>
          </a:fontRef>
        </p:style>
        <p:txBody>
          <a:bodyPr wrap="none" lIns="36000" rtlCol="0" anchor="ctr"/>
          <a:lstStyle/>
          <a:p>
            <a:pPr algn="ctr"/>
            <a:r>
              <a:rPr kumimoji="1" lang="ja-JP" altLang="en-US" sz="1050" dirty="0">
                <a:latin typeface="Meiryo UI" panose="020B0604030504040204" pitchFamily="50" charset="-128"/>
                <a:ea typeface="Meiryo UI" panose="020B0604030504040204" pitchFamily="50" charset="-128"/>
              </a:rPr>
              <a:t>情報発信</a:t>
            </a:r>
            <a:endParaRPr kumimoji="1" lang="en-US" altLang="zh-TW" sz="1050" dirty="0">
              <a:latin typeface="Meiryo UI" panose="020B0604030504040204" pitchFamily="50" charset="-128"/>
              <a:ea typeface="Meiryo UI" panose="020B0604030504040204" pitchFamily="50" charset="-128"/>
            </a:endParaRPr>
          </a:p>
        </p:txBody>
      </p:sp>
      <p:sp>
        <p:nvSpPr>
          <p:cNvPr id="73" name="ホームベース 7">
            <a:extLst>
              <a:ext uri="{FF2B5EF4-FFF2-40B4-BE49-F238E27FC236}">
                <a16:creationId xmlns:a16="http://schemas.microsoft.com/office/drawing/2014/main" id="{DAD0A1C2-61D9-4EF2-B3CC-079F274551F6}"/>
              </a:ext>
            </a:extLst>
          </p:cNvPr>
          <p:cNvSpPr/>
          <p:nvPr/>
        </p:nvSpPr>
        <p:spPr>
          <a:xfrm>
            <a:off x="2249021" y="6238046"/>
            <a:ext cx="6980668" cy="178974"/>
          </a:xfrm>
          <a:prstGeom prst="homePlate">
            <a:avLst>
              <a:gd name="adj" fmla="val 24129"/>
            </a:avLst>
          </a:prstGeom>
          <a:ln w="6350"/>
        </p:spPr>
        <p:style>
          <a:lnRef idx="2">
            <a:schemeClr val="accent1"/>
          </a:lnRef>
          <a:fillRef idx="1">
            <a:schemeClr val="lt1"/>
          </a:fillRef>
          <a:effectRef idx="0">
            <a:schemeClr val="accent1"/>
          </a:effectRef>
          <a:fontRef idx="minor">
            <a:schemeClr val="dk1"/>
          </a:fontRef>
        </p:style>
        <p:txBody>
          <a:bodyPr wrap="none" lIns="36000" rtlCol="0" anchor="ctr"/>
          <a:lstStyle/>
          <a:p>
            <a:r>
              <a:rPr kumimoji="1" lang="ja-JP" altLang="en-US" sz="1050" dirty="0">
                <a:solidFill>
                  <a:schemeClr val="tx1"/>
                </a:solidFill>
                <a:latin typeface="Meiryo UI" panose="020B0604030504040204" pitchFamily="50" charset="-128"/>
                <a:ea typeface="Meiryo UI" panose="020B0604030504040204" pitchFamily="50" charset="-128"/>
              </a:rPr>
              <a:t>商店街現地プロモーション（のぼり・タペストリー掲出）</a:t>
            </a:r>
            <a:endParaRPr kumimoji="1" lang="en-US" altLang="zh-TW" sz="1050" dirty="0">
              <a:solidFill>
                <a:schemeClr val="tx1"/>
              </a:solidFill>
              <a:latin typeface="Meiryo UI" panose="020B0604030504040204" pitchFamily="50" charset="-128"/>
              <a:ea typeface="Meiryo UI" panose="020B0604030504040204" pitchFamily="50" charset="-128"/>
            </a:endParaRPr>
          </a:p>
        </p:txBody>
      </p:sp>
      <p:sp>
        <p:nvSpPr>
          <p:cNvPr id="49" name="角丸四角形 48"/>
          <p:cNvSpPr/>
          <p:nvPr/>
        </p:nvSpPr>
        <p:spPr>
          <a:xfrm>
            <a:off x="9277281" y="5565393"/>
            <a:ext cx="309282" cy="875520"/>
          </a:xfrm>
          <a:prstGeom prst="roundRect">
            <a:avLst>
              <a:gd name="adj" fmla="val 24058"/>
            </a:avLst>
          </a:prstGeom>
          <a:solidFill>
            <a:schemeClr val="bg1"/>
          </a:solidFill>
          <a:ln w="6350">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効果検証</a:t>
            </a:r>
          </a:p>
        </p:txBody>
      </p:sp>
      <p:sp>
        <p:nvSpPr>
          <p:cNvPr id="28" name="ホームベース 7">
            <a:extLst>
              <a:ext uri="{FF2B5EF4-FFF2-40B4-BE49-F238E27FC236}">
                <a16:creationId xmlns:a16="http://schemas.microsoft.com/office/drawing/2014/main" id="{DAD0A1C2-61D9-4EF2-B3CC-079F274551F6}"/>
              </a:ext>
            </a:extLst>
          </p:cNvPr>
          <p:cNvSpPr/>
          <p:nvPr/>
        </p:nvSpPr>
        <p:spPr>
          <a:xfrm>
            <a:off x="476245" y="6199291"/>
            <a:ext cx="1439499" cy="256485"/>
          </a:xfrm>
          <a:prstGeom prst="homePlate">
            <a:avLst>
              <a:gd name="adj" fmla="val 24129"/>
            </a:avLst>
          </a:prstGeom>
          <a:ln w="6350"/>
        </p:spPr>
        <p:style>
          <a:lnRef idx="2">
            <a:schemeClr val="accent1"/>
          </a:lnRef>
          <a:fillRef idx="1">
            <a:schemeClr val="lt1"/>
          </a:fillRef>
          <a:effectRef idx="0">
            <a:schemeClr val="accent1"/>
          </a:effectRef>
          <a:fontRef idx="minor">
            <a:schemeClr val="dk1"/>
          </a:fontRef>
        </p:style>
        <p:txBody>
          <a:bodyPr wrap="none" lIns="36000" rtlCol="0" anchor="ctr"/>
          <a:lstStyle/>
          <a:p>
            <a:pPr algn="ctr"/>
            <a:r>
              <a:rPr kumimoji="1" lang="ja-JP" altLang="en-US" sz="1050" dirty="0">
                <a:latin typeface="Meiryo UI" panose="020B0604030504040204" pitchFamily="50" charset="-128"/>
                <a:ea typeface="Meiryo UI" panose="020B0604030504040204" pitchFamily="50" charset="-128"/>
              </a:rPr>
              <a:t>万博の機運醸成</a:t>
            </a:r>
            <a:endParaRPr kumimoji="1" lang="en-US" altLang="zh-TW" sz="1050" dirty="0">
              <a:latin typeface="Meiryo UI" panose="020B0604030504040204" pitchFamily="50" charset="-128"/>
              <a:ea typeface="Meiryo UI" panose="020B0604030504040204" pitchFamily="50" charset="-128"/>
            </a:endParaRPr>
          </a:p>
        </p:txBody>
      </p:sp>
      <p:sp>
        <p:nvSpPr>
          <p:cNvPr id="29" name="ホームベース 7">
            <a:extLst>
              <a:ext uri="{FF2B5EF4-FFF2-40B4-BE49-F238E27FC236}">
                <a16:creationId xmlns:a16="http://schemas.microsoft.com/office/drawing/2014/main" id="{DAD0A1C2-61D9-4EF2-B3CC-079F274551F6}"/>
              </a:ext>
            </a:extLst>
          </p:cNvPr>
          <p:cNvSpPr/>
          <p:nvPr/>
        </p:nvSpPr>
        <p:spPr>
          <a:xfrm>
            <a:off x="2249021" y="5565393"/>
            <a:ext cx="6980012" cy="142256"/>
          </a:xfrm>
          <a:prstGeom prst="homePlate">
            <a:avLst>
              <a:gd name="adj" fmla="val 24129"/>
            </a:avLst>
          </a:prstGeom>
          <a:ln w="6350"/>
        </p:spPr>
        <p:style>
          <a:lnRef idx="2">
            <a:schemeClr val="accent1"/>
          </a:lnRef>
          <a:fillRef idx="1">
            <a:schemeClr val="lt1"/>
          </a:fillRef>
          <a:effectRef idx="0">
            <a:schemeClr val="accent1"/>
          </a:effectRef>
          <a:fontRef idx="minor">
            <a:schemeClr val="dk1"/>
          </a:fontRef>
        </p:style>
        <p:txBody>
          <a:bodyPr wrap="none" lIns="36000" rtlCol="0" anchor="ctr"/>
          <a:lstStyle/>
          <a:p>
            <a:r>
              <a:rPr kumimoji="1" lang="ja-JP" altLang="en-US" sz="1050" dirty="0">
                <a:latin typeface="Meiryo UI" panose="020B0604030504040204" pitchFamily="50" charset="-128"/>
                <a:ea typeface="Meiryo UI" panose="020B0604030504040204" pitchFamily="50" charset="-128"/>
              </a:rPr>
              <a:t>市町村・観光支援機関との連携・観光コンテンツのノウハウ提供、近隣商店街へのマッチング</a:t>
            </a:r>
            <a:endParaRPr kumimoji="1" lang="en-US" altLang="zh-TW" sz="1050"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2"/>
          <a:stretch>
            <a:fillRect/>
          </a:stretch>
        </p:blipFill>
        <p:spPr>
          <a:xfrm>
            <a:off x="5154515" y="4003744"/>
            <a:ext cx="954829" cy="688445"/>
          </a:xfrm>
          <a:prstGeom prst="rect">
            <a:avLst/>
          </a:prstGeom>
        </p:spPr>
      </p:pic>
      <p:sp>
        <p:nvSpPr>
          <p:cNvPr id="31" name="ホームベース 7">
            <a:extLst>
              <a:ext uri="{FF2B5EF4-FFF2-40B4-BE49-F238E27FC236}">
                <a16:creationId xmlns:a16="http://schemas.microsoft.com/office/drawing/2014/main" id="{DAD0A1C2-61D9-4EF2-B3CC-079F274551F6}"/>
              </a:ext>
            </a:extLst>
          </p:cNvPr>
          <p:cNvSpPr/>
          <p:nvPr/>
        </p:nvSpPr>
        <p:spPr>
          <a:xfrm>
            <a:off x="2239531" y="5308846"/>
            <a:ext cx="751319" cy="202550"/>
          </a:xfrm>
          <a:prstGeom prst="homePlate">
            <a:avLst>
              <a:gd name="adj" fmla="val 24129"/>
            </a:avLst>
          </a:prstGeom>
          <a:ln w="6350"/>
        </p:spPr>
        <p:style>
          <a:lnRef idx="2">
            <a:schemeClr val="accent1"/>
          </a:lnRef>
          <a:fillRef idx="1">
            <a:schemeClr val="lt1"/>
          </a:fillRef>
          <a:effectRef idx="0">
            <a:schemeClr val="accent1"/>
          </a:effectRef>
          <a:fontRef idx="minor">
            <a:schemeClr val="dk1"/>
          </a:fontRef>
        </p:style>
        <p:txBody>
          <a:bodyPr wrap="none" lIns="36000" rtlCol="0" anchor="ctr"/>
          <a:lstStyle/>
          <a:p>
            <a:pPr algn="ctr"/>
            <a:r>
              <a:rPr kumimoji="1" lang="ja-JP" altLang="en-US" sz="1050" dirty="0">
                <a:latin typeface="Meiryo UI" panose="020B0604030504040204" pitchFamily="50" charset="-128"/>
                <a:ea typeface="Meiryo UI" panose="020B0604030504040204" pitchFamily="50" charset="-128"/>
              </a:rPr>
              <a:t>公募・選定</a:t>
            </a:r>
            <a:endParaRPr kumimoji="1" lang="en-US" altLang="zh-TW" sz="1050" dirty="0">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3"/>
          <a:stretch>
            <a:fillRect/>
          </a:stretch>
        </p:blipFill>
        <p:spPr>
          <a:xfrm>
            <a:off x="6209250" y="4026884"/>
            <a:ext cx="743329" cy="692357"/>
          </a:xfrm>
          <a:prstGeom prst="rect">
            <a:avLst/>
          </a:prstGeom>
        </p:spPr>
      </p:pic>
      <p:sp>
        <p:nvSpPr>
          <p:cNvPr id="34" name="テキスト ボックス 33"/>
          <p:cNvSpPr txBox="1"/>
          <p:nvPr/>
        </p:nvSpPr>
        <p:spPr>
          <a:xfrm>
            <a:off x="3853936" y="4351371"/>
            <a:ext cx="1400723" cy="307777"/>
          </a:xfrm>
          <a:prstGeom prst="rect">
            <a:avLst/>
          </a:prstGeom>
          <a:noFill/>
        </p:spPr>
        <p:txBody>
          <a:bodyPr wrap="square" rtlCol="0">
            <a:spAutoFit/>
          </a:bodyPr>
          <a:lstStyle/>
          <a:p>
            <a:pPr algn="ctr"/>
            <a:r>
              <a:rPr kumimoji="1" lang="ja-JP" altLang="en-US" sz="700" dirty="0">
                <a:latin typeface="メイリオ" panose="020B0604030504040204" pitchFamily="50" charset="-128"/>
                <a:ea typeface="メイリオ" panose="020B0604030504040204" pitchFamily="50" charset="-128"/>
              </a:rPr>
              <a:t>大阪府商店街魅力発見サイト</a:t>
            </a:r>
            <a:endParaRPr kumimoji="1" lang="en-US" altLang="ja-JP" sz="700" dirty="0">
              <a:latin typeface="メイリオ" panose="020B0604030504040204" pitchFamily="50" charset="-128"/>
              <a:ea typeface="メイリオ" panose="020B0604030504040204" pitchFamily="50" charset="-128"/>
            </a:endParaRPr>
          </a:p>
          <a:p>
            <a:pPr algn="ctr"/>
            <a:r>
              <a:rPr kumimoji="1" lang="ja-JP" altLang="en-US" sz="700" dirty="0">
                <a:latin typeface="メイリオ" panose="020B0604030504040204" pitchFamily="50" charset="-128"/>
                <a:ea typeface="メイリオ" panose="020B0604030504040204" pitchFamily="50" charset="-128"/>
              </a:rPr>
              <a:t>「ええやん！大阪商店街」</a:t>
            </a:r>
          </a:p>
        </p:txBody>
      </p:sp>
      <p:pic>
        <p:nvPicPr>
          <p:cNvPr id="4" name="図 3"/>
          <p:cNvPicPr>
            <a:picLocks noChangeAspect="1"/>
          </p:cNvPicPr>
          <p:nvPr/>
        </p:nvPicPr>
        <p:blipFill>
          <a:blip r:embed="rId4"/>
          <a:stretch>
            <a:fillRect/>
          </a:stretch>
        </p:blipFill>
        <p:spPr>
          <a:xfrm>
            <a:off x="7210292" y="3635969"/>
            <a:ext cx="728567" cy="902301"/>
          </a:xfrm>
          <a:prstGeom prst="rect">
            <a:avLst/>
          </a:prstGeom>
        </p:spPr>
      </p:pic>
      <p:pic>
        <p:nvPicPr>
          <p:cNvPr id="8" name="図 7">
            <a:extLst>
              <a:ext uri="{FF2B5EF4-FFF2-40B4-BE49-F238E27FC236}">
                <a16:creationId xmlns:a16="http://schemas.microsoft.com/office/drawing/2014/main" id="{AF925CBA-1240-4E27-A00D-AD3CD4CAAAD6}"/>
              </a:ext>
            </a:extLst>
          </p:cNvPr>
          <p:cNvPicPr>
            <a:picLocks noChangeAspect="1"/>
          </p:cNvPicPr>
          <p:nvPr/>
        </p:nvPicPr>
        <p:blipFill>
          <a:blip r:embed="rId5"/>
          <a:stretch>
            <a:fillRect/>
          </a:stretch>
        </p:blipFill>
        <p:spPr>
          <a:xfrm>
            <a:off x="8373355" y="3641612"/>
            <a:ext cx="999704" cy="980600"/>
          </a:xfrm>
          <a:prstGeom prst="rect">
            <a:avLst/>
          </a:prstGeom>
        </p:spPr>
      </p:pic>
    </p:spTree>
    <p:extLst>
      <p:ext uri="{BB962C8B-B14F-4D97-AF65-F5344CB8AC3E}">
        <p14:creationId xmlns:p14="http://schemas.microsoft.com/office/powerpoint/2010/main" val="21735697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1039</TotalTime>
  <Words>453</Words>
  <Application>Microsoft Office PowerPoint</Application>
  <PresentationFormat>A4 210 x 297 mm</PresentationFormat>
  <Paragraphs>48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メイリオ</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masa</dc:creator>
  <cp:lastModifiedBy>宗尻　直樹</cp:lastModifiedBy>
  <cp:revision>101</cp:revision>
  <cp:lastPrinted>2023-03-31T09:00:24Z</cp:lastPrinted>
  <dcterms:created xsi:type="dcterms:W3CDTF">2020-08-23T00:42:07Z</dcterms:created>
  <dcterms:modified xsi:type="dcterms:W3CDTF">2024-03-20T23:42:44Z</dcterms:modified>
</cp:coreProperties>
</file>