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7" r:id="rId2"/>
    <p:sldId id="256"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CCCC"/>
    <a:srgbClr val="00CC99"/>
    <a:srgbClr val="006666"/>
    <a:srgbClr val="99FF99"/>
    <a:srgbClr val="99FFCC"/>
    <a:srgbClr val="FF7C8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75" d="100"/>
          <a:sy n="75" d="100"/>
        </p:scale>
        <p:origin x="2208" y="-101"/>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190" cy="497048"/>
          </a:xfrm>
          <a:prstGeom prst="rect">
            <a:avLst/>
          </a:prstGeom>
        </p:spPr>
        <p:txBody>
          <a:bodyPr vert="horz" lIns="93218" tIns="46608" rIns="93218" bIns="466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384" y="0"/>
            <a:ext cx="2949190" cy="497048"/>
          </a:xfrm>
          <a:prstGeom prst="rect">
            <a:avLst/>
          </a:prstGeom>
        </p:spPr>
        <p:txBody>
          <a:bodyPr vert="horz" lIns="93218" tIns="46608" rIns="93218" bIns="46608" rtlCol="0"/>
          <a:lstStyle>
            <a:lvl1pPr algn="r">
              <a:defRPr sz="1200"/>
            </a:lvl1pPr>
          </a:lstStyle>
          <a:p>
            <a:fld id="{9F2F9435-1B85-46E9-9594-2ECDA30DA318}" type="datetimeFigureOut">
              <a:rPr kumimoji="1" lang="ja-JP" altLang="en-US" smtClean="0"/>
              <a:t>2025/4/22</a:t>
            </a:fld>
            <a:endParaRPr kumimoji="1" lang="ja-JP" altLang="en-US"/>
          </a:p>
        </p:txBody>
      </p:sp>
      <p:sp>
        <p:nvSpPr>
          <p:cNvPr id="4" name="スライド イメージ プレースホルダー 3"/>
          <p:cNvSpPr>
            <a:spLocks noGrp="1" noRot="1" noChangeAspect="1"/>
          </p:cNvSpPr>
          <p:nvPr>
            <p:ph type="sldImg" idx="2"/>
          </p:nvPr>
        </p:nvSpPr>
        <p:spPr>
          <a:xfrm>
            <a:off x="2112963" y="746125"/>
            <a:ext cx="2581275" cy="3727450"/>
          </a:xfrm>
          <a:prstGeom prst="rect">
            <a:avLst/>
          </a:prstGeom>
          <a:noFill/>
          <a:ln w="12700">
            <a:solidFill>
              <a:prstClr val="black"/>
            </a:solidFill>
          </a:ln>
        </p:spPr>
        <p:txBody>
          <a:bodyPr vert="horz" lIns="93218" tIns="46608" rIns="93218" bIns="46608" rtlCol="0" anchor="ctr"/>
          <a:lstStyle/>
          <a:p>
            <a:endParaRPr lang="ja-JP" altLang="en-US"/>
          </a:p>
        </p:txBody>
      </p:sp>
      <p:sp>
        <p:nvSpPr>
          <p:cNvPr id="5" name="ノート プレースホルダー 4"/>
          <p:cNvSpPr>
            <a:spLocks noGrp="1"/>
          </p:cNvSpPr>
          <p:nvPr>
            <p:ph type="body" sz="quarter" idx="3"/>
          </p:nvPr>
        </p:nvSpPr>
        <p:spPr>
          <a:xfrm>
            <a:off x="681211" y="4721954"/>
            <a:ext cx="5444784" cy="4471815"/>
          </a:xfrm>
          <a:prstGeom prst="rect">
            <a:avLst/>
          </a:prstGeom>
        </p:spPr>
        <p:txBody>
          <a:bodyPr vert="horz" lIns="93218" tIns="46608" rIns="93218" bIns="4660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676"/>
            <a:ext cx="2949190" cy="497048"/>
          </a:xfrm>
          <a:prstGeom prst="rect">
            <a:avLst/>
          </a:prstGeom>
        </p:spPr>
        <p:txBody>
          <a:bodyPr vert="horz" lIns="93218" tIns="46608" rIns="93218" bIns="466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384" y="9440676"/>
            <a:ext cx="2949190" cy="497048"/>
          </a:xfrm>
          <a:prstGeom prst="rect">
            <a:avLst/>
          </a:prstGeom>
        </p:spPr>
        <p:txBody>
          <a:bodyPr vert="horz" lIns="93218" tIns="46608" rIns="93218" bIns="46608" rtlCol="0" anchor="b"/>
          <a:lstStyle>
            <a:lvl1pPr algn="r">
              <a:defRPr sz="1200"/>
            </a:lvl1pPr>
          </a:lstStyle>
          <a:p>
            <a:fld id="{9872A026-CD1F-4402-BF40-20774A9FC023}" type="slidenum">
              <a:rPr kumimoji="1" lang="ja-JP" altLang="en-US" smtClean="0"/>
              <a:t>‹#›</a:t>
            </a:fld>
            <a:endParaRPr kumimoji="1" lang="ja-JP" altLang="en-US"/>
          </a:p>
        </p:txBody>
      </p:sp>
    </p:spTree>
    <p:extLst>
      <p:ext uri="{BB962C8B-B14F-4D97-AF65-F5344CB8AC3E}">
        <p14:creationId xmlns:p14="http://schemas.microsoft.com/office/powerpoint/2010/main" val="32544328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872A026-CD1F-4402-BF40-20774A9FC023}" type="slidenum">
              <a:rPr kumimoji="1" lang="ja-JP" altLang="en-US" smtClean="0"/>
              <a:t>1</a:t>
            </a:fld>
            <a:endParaRPr kumimoji="1" lang="ja-JP" altLang="en-US"/>
          </a:p>
        </p:txBody>
      </p:sp>
    </p:spTree>
    <p:extLst>
      <p:ext uri="{BB962C8B-B14F-4D97-AF65-F5344CB8AC3E}">
        <p14:creationId xmlns:p14="http://schemas.microsoft.com/office/powerpoint/2010/main" val="1073700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27A208F-C38E-4DA7-8C07-501CCC04B924}" type="datetimeFigureOut">
              <a:rPr kumimoji="1" lang="ja-JP" altLang="en-US" smtClean="0"/>
              <a:t>2025/4/22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206185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7A208F-C38E-4DA7-8C07-501CCC04B924}" type="datetimeFigureOut">
              <a:rPr kumimoji="1" lang="ja-JP" altLang="en-US" smtClean="0"/>
              <a:t>2025/4/22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4253444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7"/>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7A208F-C38E-4DA7-8C07-501CCC04B924}" type="datetimeFigureOut">
              <a:rPr kumimoji="1" lang="ja-JP" altLang="en-US" smtClean="0"/>
              <a:t>2025/4/22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3388208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7A208F-C38E-4DA7-8C07-501CCC04B924}" type="datetimeFigureOut">
              <a:rPr kumimoji="1" lang="ja-JP" altLang="en-US" smtClean="0"/>
              <a:t>2025/4/22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4190032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27A208F-C38E-4DA7-8C07-501CCC04B924}" type="datetimeFigureOut">
              <a:rPr kumimoji="1" lang="ja-JP" altLang="en-US" smtClean="0"/>
              <a:t>2025/4/22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1584706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27A208F-C38E-4DA7-8C07-501CCC04B924}" type="datetimeFigureOut">
              <a:rPr kumimoji="1" lang="ja-JP" altLang="en-US" smtClean="0"/>
              <a:t>2025/4/22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1737316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27A208F-C38E-4DA7-8C07-501CCC04B924}" type="datetimeFigureOut">
              <a:rPr kumimoji="1" lang="ja-JP" altLang="en-US" smtClean="0"/>
              <a:t>2025/4/22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419507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27A208F-C38E-4DA7-8C07-501CCC04B924}" type="datetimeFigureOut">
              <a:rPr kumimoji="1" lang="ja-JP" altLang="en-US" smtClean="0"/>
              <a:t>2025/4/22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2925149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27A208F-C38E-4DA7-8C07-501CCC04B924}" type="datetimeFigureOut">
              <a:rPr kumimoji="1" lang="ja-JP" altLang="en-US" smtClean="0"/>
              <a:t>2025/4/22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3684268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27A208F-C38E-4DA7-8C07-501CCC04B924}" type="datetimeFigureOut">
              <a:rPr kumimoji="1" lang="ja-JP" altLang="en-US" smtClean="0"/>
              <a:t>2025/4/22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1337451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27A208F-C38E-4DA7-8C07-501CCC04B924}" type="datetimeFigureOut">
              <a:rPr kumimoji="1" lang="ja-JP" altLang="en-US" smtClean="0"/>
              <a:t>2025/4/22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27137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ashUpDiag">
          <a:fgClr>
            <a:schemeClr val="accent1">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327A208F-C38E-4DA7-8C07-501CCC04B924}" type="datetimeFigureOut">
              <a:rPr kumimoji="1" lang="ja-JP" altLang="en-US" smtClean="0"/>
              <a:t>2025/4/22</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2107820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hyperlink" Target="mailto:hanrokaitaku@gbox.pref.osaka.lg.jp"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wdUpDiag">
          <a:fgClr>
            <a:schemeClr val="accent1">
              <a:lumMod val="20000"/>
              <a:lumOff val="80000"/>
            </a:schemeClr>
          </a:fgClr>
          <a:bgClr>
            <a:schemeClr val="bg1"/>
          </a:bgClr>
        </a:pattFill>
        <a:effectLst/>
      </p:bgPr>
    </p:bg>
    <p:spTree>
      <p:nvGrpSpPr>
        <p:cNvPr id="1" name=""/>
        <p:cNvGrpSpPr/>
        <p:nvPr/>
      </p:nvGrpSpPr>
      <p:grpSpPr>
        <a:xfrm>
          <a:off x="0" y="0"/>
          <a:ext cx="0" cy="0"/>
          <a:chOff x="0" y="0"/>
          <a:chExt cx="0" cy="0"/>
        </a:xfrm>
      </p:grpSpPr>
      <p:grpSp>
        <p:nvGrpSpPr>
          <p:cNvPr id="27" name="グループ化 26"/>
          <p:cNvGrpSpPr/>
          <p:nvPr/>
        </p:nvGrpSpPr>
        <p:grpSpPr>
          <a:xfrm>
            <a:off x="4235564" y="9616435"/>
            <a:ext cx="1596160" cy="173070"/>
            <a:chOff x="4126422" y="9516555"/>
            <a:chExt cx="1596160" cy="173070"/>
          </a:xfrm>
        </p:grpSpPr>
        <p:sp>
          <p:nvSpPr>
            <p:cNvPr id="29" name="正方形/長方形 28"/>
            <p:cNvSpPr/>
            <p:nvPr/>
          </p:nvSpPr>
          <p:spPr>
            <a:xfrm>
              <a:off x="4126422" y="9516555"/>
              <a:ext cx="1119435" cy="17307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 出展支援事業</a:t>
              </a:r>
            </a:p>
          </p:txBody>
        </p:sp>
        <p:sp>
          <p:nvSpPr>
            <p:cNvPr id="30" name="正方形/長方形 29"/>
            <p:cNvSpPr/>
            <p:nvPr/>
          </p:nvSpPr>
          <p:spPr>
            <a:xfrm>
              <a:off x="5285201" y="9516555"/>
              <a:ext cx="437381" cy="173070"/>
            </a:xfrm>
            <a:prstGeom prst="rect">
              <a:avLst/>
            </a:prstGeom>
            <a:solidFill>
              <a:srgbClr val="00206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検索</a:t>
              </a:r>
            </a:p>
          </p:txBody>
        </p:sp>
      </p:grpSp>
      <p:sp>
        <p:nvSpPr>
          <p:cNvPr id="2049" name="テキスト ボックス 2048"/>
          <p:cNvSpPr txBox="1"/>
          <p:nvPr/>
        </p:nvSpPr>
        <p:spPr>
          <a:xfrm>
            <a:off x="146362" y="911260"/>
            <a:ext cx="6609172" cy="369332"/>
          </a:xfrm>
          <a:prstGeom prst="rect">
            <a:avLst/>
          </a:prstGeom>
          <a:noFill/>
        </p:spPr>
        <p:txBody>
          <a:bodyPr wrap="square" rtlCol="0">
            <a:spAutoFit/>
          </a:bodyPr>
          <a:lstStyle/>
          <a:p>
            <a:r>
              <a:rPr lang="ja-JP" altLang="en-US" sz="9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rPr>
              <a:t>   大阪府では、</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新たな市場への参入や新製品・新技術の販路開拓をめざす府内</a:t>
            </a:r>
            <a:r>
              <a:rPr lang="ja-JP" altLang="en-US" sz="9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rPr>
              <a:t>ものづくり中小企業を支援するため、大規模展</a:t>
            </a:r>
            <a:endParaRPr lang="en-US" altLang="ja-JP" sz="9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9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rPr>
              <a:t>示商談会への出展を後押しする「令和７</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年度</a:t>
            </a:r>
            <a:r>
              <a:rPr lang="zh-TW"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大規模展示商談会</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活用事業（</a:t>
            </a:r>
            <a:r>
              <a:rPr lang="zh-TW"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出展支援事業</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）」を実施します。</a:t>
            </a:r>
            <a:endParaRPr lang="en-US" altLang="ja-JP" sz="9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grpSp>
        <p:nvGrpSpPr>
          <p:cNvPr id="5" name="グループ化 4"/>
          <p:cNvGrpSpPr/>
          <p:nvPr/>
        </p:nvGrpSpPr>
        <p:grpSpPr>
          <a:xfrm>
            <a:off x="223696" y="3664435"/>
            <a:ext cx="6373657" cy="523220"/>
            <a:chOff x="377786" y="3354726"/>
            <a:chExt cx="6251089" cy="523220"/>
          </a:xfrm>
        </p:grpSpPr>
        <p:sp>
          <p:nvSpPr>
            <p:cNvPr id="2054" name="テキスト ボックス 2053"/>
            <p:cNvSpPr txBox="1"/>
            <p:nvPr/>
          </p:nvSpPr>
          <p:spPr>
            <a:xfrm>
              <a:off x="377786" y="3354726"/>
              <a:ext cx="6251089" cy="523220"/>
            </a:xfrm>
            <a:prstGeom prst="rect">
              <a:avLst/>
            </a:prstGeom>
            <a:solidFill>
              <a:schemeClr val="bg1"/>
            </a:solidFill>
            <a:ln w="50800" cmpd="dbl">
              <a:solidFill>
                <a:schemeClr val="tx1"/>
              </a:solidFill>
            </a:ln>
          </p:spPr>
          <p:txBody>
            <a:bodyPr wrap="square" rtlCol="0">
              <a:spAutoFit/>
            </a:bodyPr>
            <a:lstStyle/>
            <a:p>
              <a:r>
                <a:rPr kumimoji="1" lang="ja-JP" altLang="en-US" sz="1400" b="1" dirty="0">
                  <a:latin typeface="HG丸ｺﾞｼｯｸM-PRO" panose="020F0600000000000000" pitchFamily="50" charset="-128"/>
                  <a:ea typeface="HG丸ｺﾞｼｯｸM-PRO" panose="020F0600000000000000" pitchFamily="50" charset="-128"/>
                  <a:cs typeface="Meiryo UI" panose="020B0604030504040204" pitchFamily="50" charset="-128"/>
                </a:rPr>
                <a:t>（１）大阪府内に</a:t>
              </a:r>
              <a:r>
                <a:rPr lang="ja-JP" altLang="en-US" sz="1400" b="1" dirty="0">
                  <a:latin typeface="HG丸ｺﾞｼｯｸM-PRO" panose="020F0600000000000000" pitchFamily="50" charset="-128"/>
                  <a:ea typeface="HG丸ｺﾞｼｯｸM-PRO" panose="020F0600000000000000" pitchFamily="50" charset="-128"/>
                  <a:cs typeface="Meiryo UI" panose="020B0604030504040204" pitchFamily="50" charset="-128"/>
                </a:rPr>
                <a:t>主たる事務所又は事業所</a:t>
              </a:r>
              <a:r>
                <a:rPr kumimoji="1" lang="ja-JP" altLang="en-US" sz="1400" b="1" dirty="0">
                  <a:latin typeface="HG丸ｺﾞｼｯｸM-PRO" panose="020F0600000000000000" pitchFamily="50" charset="-128"/>
                  <a:ea typeface="HG丸ｺﾞｼｯｸM-PRO" panose="020F0600000000000000" pitchFamily="50" charset="-128"/>
                  <a:cs typeface="Meiryo UI" panose="020B0604030504040204" pitchFamily="50" charset="-128"/>
                </a:rPr>
                <a:t>がある中小企業者であること。</a:t>
              </a:r>
              <a:endParaRPr kumimoji="1" lang="en-US" altLang="ja-JP" sz="1400" b="1"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400" b="1" dirty="0">
                  <a:latin typeface="HG丸ｺﾞｼｯｸM-PRO" panose="020F0600000000000000" pitchFamily="50" charset="-128"/>
                  <a:ea typeface="HG丸ｺﾞｼｯｸM-PRO" panose="020F0600000000000000" pitchFamily="50" charset="-128"/>
                  <a:cs typeface="Meiryo UI" panose="020B0604030504040204" pitchFamily="50" charset="-128"/>
                </a:rPr>
                <a:t>（２）業種が製造業又はソフトウェア業であること。</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ほか</a:t>
              </a:r>
              <a:r>
                <a:rPr lang="ja-JP" altLang="en-US" sz="1400" b="1" dirty="0">
                  <a:latin typeface="HG丸ｺﾞｼｯｸM-PRO" panose="020F0600000000000000" pitchFamily="50" charset="-128"/>
                  <a:ea typeface="HG丸ｺﾞｼｯｸM-PRO" panose="020F0600000000000000" pitchFamily="50" charset="-128"/>
                  <a:cs typeface="Meiryo UI" panose="020B0604030504040204" pitchFamily="50" charset="-128"/>
                </a:rPr>
                <a:t>　　　　　　　　　　　　　　　　　　　　　　　　　　　　　　　　　　　　　　　　　　　</a:t>
              </a:r>
              <a:endParaRPr kumimoji="1" lang="ja-JP" altLang="en-US" sz="1400" b="1" dirty="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20" name="テキスト ボックス 19"/>
            <p:cNvSpPr txBox="1"/>
            <p:nvPr/>
          </p:nvSpPr>
          <p:spPr>
            <a:xfrm>
              <a:off x="4911494" y="3628948"/>
              <a:ext cx="1694959" cy="230832"/>
            </a:xfrm>
            <a:prstGeom prst="rect">
              <a:avLst/>
            </a:prstGeom>
            <a:noFill/>
            <a:ln>
              <a:noFill/>
            </a:ln>
          </p:spPr>
          <p:txBody>
            <a:bodyPr wrap="square" rtlCol="0">
              <a:spAutoFit/>
            </a:bodyPr>
            <a:lstStyle/>
            <a:p>
              <a:r>
                <a:rPr kumimoji="1" lang="en-US" altLang="ja-JP" sz="900" b="1"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900" b="1" dirty="0">
                  <a:latin typeface="HG丸ｺﾞｼｯｸM-PRO" panose="020F0600000000000000" pitchFamily="50" charset="-128"/>
                  <a:ea typeface="HG丸ｺﾞｼｯｸM-PRO" panose="020F0600000000000000" pitchFamily="50" charset="-128"/>
                  <a:cs typeface="Meiryo UI" panose="020B0604030504040204" pitchFamily="50" charset="-128"/>
                </a:rPr>
                <a:t>詳細は裏面をご覧ください。</a:t>
              </a:r>
            </a:p>
          </p:txBody>
        </p:sp>
      </p:grpSp>
      <p:graphicFrame>
        <p:nvGraphicFramePr>
          <p:cNvPr id="2" name="表 1"/>
          <p:cNvGraphicFramePr>
            <a:graphicFrameLocks noGrp="1"/>
          </p:cNvGraphicFramePr>
          <p:nvPr>
            <p:extLst>
              <p:ext uri="{D42A27DB-BD31-4B8C-83A1-F6EECF244321}">
                <p14:modId xmlns:p14="http://schemas.microsoft.com/office/powerpoint/2010/main" val="2468568971"/>
              </p:ext>
            </p:extLst>
          </p:nvPr>
        </p:nvGraphicFramePr>
        <p:xfrm>
          <a:off x="157034" y="4775891"/>
          <a:ext cx="6459991" cy="4278112"/>
        </p:xfrm>
        <a:graphic>
          <a:graphicData uri="http://schemas.openxmlformats.org/drawingml/2006/table">
            <a:tbl>
              <a:tblPr firstRow="1" bandRow="1">
                <a:tableStyleId>{5C22544A-7EE6-4342-B048-85BDC9FD1C3A}</a:tableStyleId>
              </a:tblPr>
              <a:tblGrid>
                <a:gridCol w="266546">
                  <a:extLst>
                    <a:ext uri="{9D8B030D-6E8A-4147-A177-3AD203B41FA5}">
                      <a16:colId xmlns:a16="http://schemas.microsoft.com/office/drawing/2014/main" val="3417268227"/>
                    </a:ext>
                  </a:extLst>
                </a:gridCol>
                <a:gridCol w="1815659">
                  <a:extLst>
                    <a:ext uri="{9D8B030D-6E8A-4147-A177-3AD203B41FA5}">
                      <a16:colId xmlns:a16="http://schemas.microsoft.com/office/drawing/2014/main" val="954147893"/>
                    </a:ext>
                  </a:extLst>
                </a:gridCol>
                <a:gridCol w="1525280">
                  <a:extLst>
                    <a:ext uri="{9D8B030D-6E8A-4147-A177-3AD203B41FA5}">
                      <a16:colId xmlns:a16="http://schemas.microsoft.com/office/drawing/2014/main" val="1125372680"/>
                    </a:ext>
                  </a:extLst>
                </a:gridCol>
                <a:gridCol w="798956">
                  <a:extLst>
                    <a:ext uri="{9D8B030D-6E8A-4147-A177-3AD203B41FA5}">
                      <a16:colId xmlns:a16="http://schemas.microsoft.com/office/drawing/2014/main" val="2237692045"/>
                    </a:ext>
                  </a:extLst>
                </a:gridCol>
                <a:gridCol w="1089486">
                  <a:extLst>
                    <a:ext uri="{9D8B030D-6E8A-4147-A177-3AD203B41FA5}">
                      <a16:colId xmlns:a16="http://schemas.microsoft.com/office/drawing/2014/main" val="1377581425"/>
                    </a:ext>
                  </a:extLst>
                </a:gridCol>
                <a:gridCol w="964064">
                  <a:extLst>
                    <a:ext uri="{9D8B030D-6E8A-4147-A177-3AD203B41FA5}">
                      <a16:colId xmlns:a16="http://schemas.microsoft.com/office/drawing/2014/main" val="1820758240"/>
                    </a:ext>
                  </a:extLst>
                </a:gridCol>
              </a:tblGrid>
              <a:tr h="172088">
                <a:tc>
                  <a:txBody>
                    <a:bodyPr/>
                    <a:lstStyle/>
                    <a:p>
                      <a:pPr algn="ctr"/>
                      <a:r>
                        <a:rPr kumimoji="1" lang="en-US" altLang="ja-JP" sz="800" b="1" dirty="0">
                          <a:solidFill>
                            <a:schemeClr val="bg1"/>
                          </a:solidFill>
                        </a:rPr>
                        <a:t>No.</a:t>
                      </a:r>
                      <a:endParaRPr kumimoji="1" lang="ja-JP" altLang="en-US" sz="800" b="1" dirty="0">
                        <a:solidFill>
                          <a:schemeClr val="bg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666"/>
                    </a:solidFill>
                  </a:tcPr>
                </a:tc>
                <a:tc>
                  <a:txBody>
                    <a:bodyPr/>
                    <a:lstStyle/>
                    <a:p>
                      <a:pPr algn="ctr"/>
                      <a:r>
                        <a:rPr kumimoji="1" lang="ja-JP" altLang="en-US" sz="800" b="1" dirty="0">
                          <a:solidFill>
                            <a:schemeClr val="bg1"/>
                          </a:solidFill>
                          <a:latin typeface="HG丸ｺﾞｼｯｸM-PRO" panose="020F0600000000000000" pitchFamily="50" charset="-128"/>
                          <a:ea typeface="HG丸ｺﾞｼｯｸM-PRO" panose="020F0600000000000000" pitchFamily="50" charset="-128"/>
                        </a:rPr>
                        <a:t>展示商談会名</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666"/>
                    </a:solidFill>
                  </a:tcPr>
                </a:tc>
                <a:tc>
                  <a:txBody>
                    <a:bodyPr/>
                    <a:lstStyle/>
                    <a:p>
                      <a:pPr algn="ctr"/>
                      <a:r>
                        <a:rPr kumimoji="1" lang="ja-JP" altLang="en-US" sz="800" b="1" dirty="0">
                          <a:solidFill>
                            <a:schemeClr val="bg1"/>
                          </a:solidFill>
                          <a:latin typeface="HG丸ｺﾞｼｯｸM-PRO" panose="020F0600000000000000" pitchFamily="50" charset="-128"/>
                          <a:ea typeface="HG丸ｺﾞｼｯｸM-PRO" panose="020F0600000000000000" pitchFamily="50" charset="-128"/>
                        </a:rPr>
                        <a:t>開催期間</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666"/>
                    </a:solidFill>
                  </a:tcPr>
                </a:tc>
                <a:tc>
                  <a:txBody>
                    <a:bodyPr/>
                    <a:lstStyle/>
                    <a:p>
                      <a:pPr algn="ctr"/>
                      <a:r>
                        <a:rPr kumimoji="1" lang="ja-JP" altLang="en-US" sz="800" b="1" dirty="0">
                          <a:solidFill>
                            <a:schemeClr val="bg1"/>
                          </a:solidFill>
                          <a:latin typeface="HG丸ｺﾞｼｯｸM-PRO" panose="020F0600000000000000" pitchFamily="50" charset="-128"/>
                          <a:ea typeface="HG丸ｺﾞｼｯｸM-PRO" panose="020F0600000000000000" pitchFamily="50" charset="-128"/>
                        </a:rPr>
                        <a:t>会場</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666"/>
                    </a:solidFill>
                  </a:tcPr>
                </a:tc>
                <a:tc>
                  <a:txBody>
                    <a:bodyPr/>
                    <a:lstStyle/>
                    <a:p>
                      <a:pPr algn="ctr"/>
                      <a:r>
                        <a:rPr kumimoji="1" lang="ja-JP" altLang="en-US" sz="800" b="1" dirty="0">
                          <a:solidFill>
                            <a:schemeClr val="bg1"/>
                          </a:solidFill>
                          <a:latin typeface="HG丸ｺﾞｼｯｸM-PRO" panose="020F0600000000000000" pitchFamily="50" charset="-128"/>
                          <a:ea typeface="HG丸ｺﾞｼｯｸM-PRO" panose="020F0600000000000000" pitchFamily="50" charset="-128"/>
                        </a:rPr>
                        <a:t>主催</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666"/>
                    </a:solidFill>
                  </a:tcPr>
                </a:tc>
                <a:tc>
                  <a:txBody>
                    <a:bodyPr/>
                    <a:lstStyle/>
                    <a:p>
                      <a:pPr algn="ctr"/>
                      <a:r>
                        <a:rPr kumimoji="1" lang="ja-JP" altLang="en-US" sz="800" b="1" dirty="0">
                          <a:solidFill>
                            <a:schemeClr val="bg1"/>
                          </a:solidFill>
                          <a:latin typeface="HG丸ｺﾞｼｯｸM-PRO" panose="020F0600000000000000" pitchFamily="50" charset="-128"/>
                          <a:ea typeface="HG丸ｺﾞｼｯｸM-PRO" panose="020F0600000000000000" pitchFamily="50" charset="-128"/>
                        </a:rPr>
                        <a:t>応募期間</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666"/>
                    </a:solidFill>
                  </a:tcPr>
                </a:tc>
                <a:extLst>
                  <a:ext uri="{0D108BD9-81ED-4DB2-BD59-A6C34878D82A}">
                    <a16:rowId xmlns:a16="http://schemas.microsoft.com/office/drawing/2014/main" val="4023005603"/>
                  </a:ext>
                </a:extLst>
              </a:tr>
              <a:tr h="409574">
                <a:tc>
                  <a:txBody>
                    <a:bodyPr/>
                    <a:lstStyle/>
                    <a:p>
                      <a:pPr algn="ctr"/>
                      <a:r>
                        <a:rPr kumimoji="1" lang="en-US" altLang="ja-JP" sz="800" b="1" dirty="0">
                          <a:solidFill>
                            <a:schemeClr val="tx1"/>
                          </a:solidFill>
                          <a:latin typeface="HG丸ｺﾞｼｯｸM-PRO" panose="020F0600000000000000" pitchFamily="50" charset="-128"/>
                          <a:ea typeface="HG丸ｺﾞｼｯｸM-PRO" panose="020F0600000000000000" pitchFamily="50" charset="-128"/>
                        </a:rPr>
                        <a:t>1</a:t>
                      </a: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eaLnBrk="0">
                        <a:spcAft>
                          <a:spcPts val="0"/>
                        </a:spcAft>
                      </a:pPr>
                      <a:r>
                        <a:rPr lang="ja-JP"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第</a:t>
                      </a:r>
                      <a:r>
                        <a:rPr lang="en-US"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27</a:t>
                      </a:r>
                      <a:r>
                        <a:rPr lang="ja-JP"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回インターフェックス</a:t>
                      </a:r>
                      <a:r>
                        <a:rPr lang="en-US"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Week</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l" eaLnBrk="0"/>
                      <a:r>
                        <a:rPr lang="ja-JP"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東京</a:t>
                      </a:r>
                      <a:r>
                        <a:rPr lang="en-US"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第</a:t>
                      </a:r>
                      <a:r>
                        <a:rPr lang="en-US"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7</a:t>
                      </a:r>
                      <a:r>
                        <a:rPr lang="ja-JP"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回再生医療</a:t>
                      </a:r>
                      <a:r>
                        <a:rPr lang="en-US"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EXPO</a:t>
                      </a:r>
                      <a:r>
                        <a:rPr lang="ja-JP"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東京</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R7.7.9(</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11(</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東京</a:t>
                      </a:r>
                      <a:endPar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ビッグサイト</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RX Japan(</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株</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algn="ct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R7.4.3(</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木</a:t>
                      </a: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ー</a:t>
                      </a: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5.9(</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金</a:t>
                      </a: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p>
                    <a:p>
                      <a:pPr algn="ct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17</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時</a:t>
                      </a: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30</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分まで</a:t>
                      </a:r>
                      <a:endPar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gn="ct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≪必着≫</a:t>
                      </a: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96803673"/>
                  </a:ext>
                </a:extLst>
              </a:tr>
              <a:tr h="412547">
                <a:tc>
                  <a:txBody>
                    <a:bodyPr/>
                    <a:lstStyle/>
                    <a:p>
                      <a:pPr algn="ctr"/>
                      <a:r>
                        <a:rPr kumimoji="1" lang="ja-JP" altLang="en-US" sz="800" b="1" dirty="0">
                          <a:solidFill>
                            <a:schemeClr val="tx1"/>
                          </a:solidFill>
                          <a:latin typeface="HG丸ｺﾞｼｯｸM-PRO" panose="020F0600000000000000" pitchFamily="50" charset="-128"/>
                          <a:ea typeface="HG丸ｺﾞｼｯｸM-PRO" panose="020F0600000000000000" pitchFamily="50" charset="-128"/>
                        </a:rPr>
                        <a:t>２</a:t>
                      </a:r>
                      <a:endParaRPr kumimoji="1" lang="en-US" altLang="ja-JP" sz="800" b="1" dirty="0">
                        <a:solidFill>
                          <a:schemeClr val="tx1"/>
                        </a:solidFill>
                        <a:latin typeface="HG丸ｺﾞｼｯｸM-PRO" panose="020F0600000000000000" pitchFamily="50" charset="-128"/>
                        <a:ea typeface="HG丸ｺﾞｼｯｸM-PRO" panose="020F0600000000000000"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eaLnBrk="0"/>
                      <a:r>
                        <a:rPr lang="ja-JP"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第</a:t>
                      </a:r>
                      <a:r>
                        <a:rPr lang="en-US"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37</a:t>
                      </a:r>
                      <a:r>
                        <a:rPr lang="ja-JP"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回ものづくりワールド</a:t>
                      </a:r>
                      <a:r>
                        <a:rPr lang="en-US"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東京</a:t>
                      </a:r>
                      <a:r>
                        <a:rPr lang="en-US"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R7.7.9(</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11(</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幕張メッセ</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RX Japan(</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株</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ja-JP" altLang="en-US" sz="900" b="1" u="none"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26247816"/>
                  </a:ext>
                </a:extLst>
              </a:tr>
              <a:tr h="495735">
                <a:tc>
                  <a:txBody>
                    <a:bodyPr/>
                    <a:lstStyle/>
                    <a:p>
                      <a:pPr algn="ctr"/>
                      <a:r>
                        <a:rPr lang="ja-JP" altLang="en-US" sz="800" b="1" dirty="0">
                          <a:latin typeface="HG丸ｺﾞｼｯｸM-PRO" panose="020F0600000000000000" pitchFamily="50" charset="-128"/>
                          <a:ea typeface="HG丸ｺﾞｼｯｸM-PRO" panose="020F0600000000000000" pitchFamily="50" charset="-128"/>
                        </a:rPr>
                        <a:t>３</a:t>
                      </a: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メンテナンス・レジリエンス</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TOKYO2025/TECHNO</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FRONTIER2025</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及び同時開催展</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R7.7.23(</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25(</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東京</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ビッグサイト</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一社</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日本能率協会ほか</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16321078"/>
                  </a:ext>
                </a:extLst>
              </a:tr>
              <a:tr h="269662">
                <a:tc>
                  <a:txBody>
                    <a:bodyPr/>
                    <a:lstStyle/>
                    <a:p>
                      <a:pPr algn="ctr"/>
                      <a:r>
                        <a:rPr kumimoji="1" lang="ja-JP" altLang="en-US" sz="800" b="1" dirty="0">
                          <a:solidFill>
                            <a:schemeClr val="tx1"/>
                          </a:solidFill>
                          <a:latin typeface="HG丸ｺﾞｼｯｸM-PRO" panose="020F0600000000000000" pitchFamily="50" charset="-128"/>
                          <a:ea typeface="HG丸ｺﾞｼｯｸM-PRO" panose="020F0600000000000000" pitchFamily="50" charset="-128"/>
                        </a:rPr>
                        <a:t>４</a:t>
                      </a: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モノづくりフェア</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2025</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R7.10.15</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17</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マリンメッセ</a:t>
                      </a:r>
                      <a:endPar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福岡</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株</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日刊工業新聞社</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algn="ct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R7.4.3(</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木</a:t>
                      </a: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ー</a:t>
                      </a: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8.8(</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金</a:t>
                      </a: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p>
                    <a:p>
                      <a:pPr algn="ct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17</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時</a:t>
                      </a: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30</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分まで</a:t>
                      </a:r>
                      <a:endPar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gn="ct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必着≫</a:t>
                      </a: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58790291"/>
                  </a:ext>
                </a:extLst>
              </a:tr>
              <a:tr h="457184">
                <a:tc>
                  <a:txBody>
                    <a:bodyPr/>
                    <a:lstStyle/>
                    <a:p>
                      <a:pPr algn="ctr"/>
                      <a:r>
                        <a:rPr lang="en-US" altLang="ja-JP" sz="800" b="1" dirty="0">
                          <a:latin typeface="HG丸ｺﾞｼｯｸM-PRO" panose="020F0600000000000000" pitchFamily="50" charset="-128"/>
                          <a:ea typeface="HG丸ｺﾞｼｯｸM-PRO" panose="020F0600000000000000" pitchFamily="50" charset="-128"/>
                        </a:rPr>
                        <a:t>5</a:t>
                      </a:r>
                      <a:endParaRPr lang="ja-JP" altLang="en-US" sz="800" b="1" dirty="0">
                        <a:latin typeface="HG丸ｺﾞｼｯｸM-PRO" panose="020F0600000000000000" pitchFamily="50" charset="-128"/>
                        <a:ea typeface="HG丸ｺﾞｼｯｸM-PRO" panose="020F0600000000000000"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メカトロテックジャパン</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2025</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R7.10.22</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25</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土</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ポートメッセ</a:t>
                      </a:r>
                      <a:endPar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なごや</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株</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ニュース</a:t>
                      </a:r>
                      <a:endPar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ダイジェスト社 </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ja-JP" altLang="en-US" sz="900" b="1" u="none"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70383214"/>
                  </a:ext>
                </a:extLst>
              </a:tr>
              <a:tr h="389439">
                <a:tc>
                  <a:txBody>
                    <a:bodyPr/>
                    <a:lstStyle/>
                    <a:p>
                      <a:pPr algn="ctr"/>
                      <a:r>
                        <a:rPr kumimoji="1" lang="en-US" altLang="ja-JP" sz="800" b="1" dirty="0">
                          <a:solidFill>
                            <a:schemeClr val="tx1"/>
                          </a:solidFill>
                          <a:latin typeface="HG丸ｺﾞｼｯｸM-PRO" panose="020F0600000000000000" pitchFamily="50" charset="-128"/>
                          <a:ea typeface="HG丸ｺﾞｼｯｸM-PRO" panose="020F0600000000000000" pitchFamily="50" charset="-128"/>
                        </a:rPr>
                        <a:t>6</a:t>
                      </a:r>
                      <a:endParaRPr kumimoji="1" lang="ja-JP" altLang="en-US" sz="800" b="1" dirty="0">
                        <a:solidFill>
                          <a:schemeClr val="tx1"/>
                        </a:solidFill>
                        <a:latin typeface="HG丸ｺﾞｼｯｸM-PRO" panose="020F0600000000000000" pitchFamily="50" charset="-128"/>
                        <a:ea typeface="HG丸ｺﾞｼｯｸM-PRO" panose="020F0600000000000000"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第</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16</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回高機能素材</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Week</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及び同時開催展</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R7.11.12(</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14(</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幕張メッセ</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RX Japan(</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株</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ja-JP" altLang="en-US" sz="9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5472498"/>
                  </a:ext>
                </a:extLst>
              </a:tr>
              <a:tr h="434648">
                <a:tc>
                  <a:txBody>
                    <a:bodyPr/>
                    <a:lstStyle/>
                    <a:p>
                      <a:pPr algn="ctr"/>
                      <a:r>
                        <a:rPr kumimoji="1" lang="en-US" altLang="ja-JP" sz="800" b="1" dirty="0">
                          <a:solidFill>
                            <a:schemeClr val="tx1"/>
                          </a:solidFill>
                          <a:latin typeface="HG丸ｺﾞｼｯｸM-PRO" panose="020F0600000000000000" pitchFamily="50" charset="-128"/>
                          <a:ea typeface="HG丸ｺﾞｼｯｸM-PRO" panose="020F0600000000000000" pitchFamily="50" charset="-128"/>
                        </a:rPr>
                        <a:t>7</a:t>
                      </a:r>
                      <a:endParaRPr kumimoji="1" lang="ja-JP" altLang="en-US" sz="800" b="1" dirty="0">
                        <a:solidFill>
                          <a:schemeClr val="tx1"/>
                        </a:solidFill>
                        <a:latin typeface="HG丸ｺﾞｼｯｸM-PRO" panose="020F0600000000000000" pitchFamily="50" charset="-128"/>
                        <a:ea typeface="HG丸ｺﾞｼｯｸM-PRO" panose="020F0600000000000000"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高精度・難加工技術展</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2025/</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2025</a:t>
                      </a:r>
                      <a:r>
                        <a:rPr lang="ja-JP" alt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国際ロボット展</a:t>
                      </a:r>
                      <a:endPar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及び同時開催展</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R7.12.3(</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algn="ctr" eaLnBrk="0">
                        <a:tabLst>
                          <a:tab pos="5191125" algn="l"/>
                        </a:tabLst>
                      </a:pPr>
                      <a:r>
                        <a:rPr lang="en-US" altLang="ja-JP" sz="7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7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国際ロボット展は</a:t>
                      </a:r>
                      <a:r>
                        <a:rPr lang="en-US" altLang="ja-JP" sz="7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12.6(</a:t>
                      </a:r>
                      <a:r>
                        <a:rPr lang="ja-JP" altLang="en-US" sz="7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土</a:t>
                      </a:r>
                      <a:r>
                        <a:rPr lang="en-US" altLang="ja-JP" sz="7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7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まで</a:t>
                      </a:r>
                      <a:r>
                        <a:rPr lang="en-US" altLang="ja-JP" sz="7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7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東京</a:t>
                      </a:r>
                      <a:endPar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ビッグサイト</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株</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日刊工業新聞社</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b="1" i="0" u="none" strike="noStrike" kern="1200" cap="none" spc="0" normalizeH="0" baseline="0" noProof="0" dirty="0">
                        <a:ln>
                          <a:noFill/>
                        </a:ln>
                        <a:solidFill>
                          <a:srgbClr val="C00000"/>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85622420"/>
                  </a:ext>
                </a:extLst>
              </a:tr>
              <a:tr h="446999">
                <a:tc>
                  <a:txBody>
                    <a:bodyPr/>
                    <a:lstStyle/>
                    <a:p>
                      <a:pPr algn="ctr"/>
                      <a:r>
                        <a:rPr kumimoji="1" lang="en-US" altLang="ja-JP" sz="800" b="1" dirty="0">
                          <a:solidFill>
                            <a:schemeClr val="tx1"/>
                          </a:solidFill>
                          <a:latin typeface="HG丸ｺﾞｼｯｸM-PRO" panose="020F0600000000000000" pitchFamily="50" charset="-128"/>
                          <a:ea typeface="HG丸ｺﾞｼｯｸM-PRO" panose="020F0600000000000000" pitchFamily="50" charset="-128"/>
                        </a:rPr>
                        <a:t>8</a:t>
                      </a:r>
                      <a:endParaRPr kumimoji="1" lang="ja-JP" altLang="en-US" sz="800" b="1" dirty="0">
                        <a:solidFill>
                          <a:schemeClr val="tx1"/>
                        </a:solidFill>
                        <a:latin typeface="HG丸ｺﾞｼｯｸM-PRO" panose="020F0600000000000000" pitchFamily="50" charset="-128"/>
                        <a:ea typeface="HG丸ｺﾞｼｯｸM-PRO" panose="020F0600000000000000"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第</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18</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回オートモーティブ ワールド</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第</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40</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回ネプコンジャパン</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及び同時開催展</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R8.1.21(</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23(</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東京</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ビッグサイト</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RX Japan(</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株</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C00000"/>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R7.4.3(</a:t>
                      </a:r>
                      <a:r>
                        <a:rPr kumimoji="1" lang="ja-JP" altLang="en-US" sz="800" b="1" i="0" u="none" strike="noStrike" kern="1200" cap="none" spc="0" normalizeH="0" baseline="0" noProof="0" dirty="0">
                          <a:ln>
                            <a:noFill/>
                          </a:ln>
                          <a:solidFill>
                            <a:srgbClr val="C00000"/>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木</a:t>
                      </a:r>
                      <a:r>
                        <a:rPr kumimoji="1" lang="en-US" altLang="ja-JP" sz="800" b="1" i="0" u="none" strike="noStrike" kern="1200" cap="none" spc="0" normalizeH="0" baseline="0" noProof="0" dirty="0">
                          <a:ln>
                            <a:noFill/>
                          </a:ln>
                          <a:solidFill>
                            <a:srgbClr val="C00000"/>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800" b="1" i="0" u="none" strike="noStrike" kern="1200" cap="none" spc="0" normalizeH="0" baseline="0" noProof="0" dirty="0">
                          <a:ln>
                            <a:noFill/>
                          </a:ln>
                          <a:solidFill>
                            <a:srgbClr val="C00000"/>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ー</a:t>
                      </a:r>
                      <a:r>
                        <a:rPr kumimoji="1" lang="en-US" altLang="ja-JP" sz="800" b="1" i="0" u="none" strike="noStrike" kern="1200" cap="none" spc="0" normalizeH="0" baseline="0" noProof="0" dirty="0">
                          <a:ln>
                            <a:noFill/>
                          </a:ln>
                          <a:solidFill>
                            <a:srgbClr val="C00000"/>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11.14(</a:t>
                      </a:r>
                      <a:r>
                        <a:rPr kumimoji="1" lang="ja-JP" altLang="en-US" sz="800" b="1" i="0" u="none" strike="noStrike" kern="1200" cap="none" spc="0" normalizeH="0" baseline="0" noProof="0" dirty="0">
                          <a:ln>
                            <a:noFill/>
                          </a:ln>
                          <a:solidFill>
                            <a:srgbClr val="C00000"/>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金</a:t>
                      </a:r>
                      <a:r>
                        <a:rPr kumimoji="1" lang="en-US" altLang="ja-JP" sz="800" b="1" i="0" u="none" strike="noStrike" kern="1200" cap="none" spc="0" normalizeH="0" baseline="0" noProof="0" dirty="0">
                          <a:ln>
                            <a:noFill/>
                          </a:ln>
                          <a:solidFill>
                            <a:srgbClr val="C00000"/>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C00000"/>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17</a:t>
                      </a:r>
                      <a:r>
                        <a:rPr kumimoji="1" lang="ja-JP" altLang="en-US" sz="800" b="1" i="0" u="none" strike="noStrike" kern="1200" cap="none" spc="0" normalizeH="0" baseline="0" noProof="0" dirty="0">
                          <a:ln>
                            <a:noFill/>
                          </a:ln>
                          <a:solidFill>
                            <a:srgbClr val="C00000"/>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時</a:t>
                      </a:r>
                      <a:r>
                        <a:rPr kumimoji="1" lang="en-US" altLang="ja-JP" sz="800" b="1" i="0" u="none" strike="noStrike" kern="1200" cap="none" spc="0" normalizeH="0" baseline="0" noProof="0" dirty="0">
                          <a:ln>
                            <a:noFill/>
                          </a:ln>
                          <a:solidFill>
                            <a:srgbClr val="C00000"/>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30</a:t>
                      </a:r>
                      <a:r>
                        <a:rPr kumimoji="1" lang="ja-JP" altLang="en-US" sz="800" b="1" i="0" u="none" strike="noStrike" kern="1200" cap="none" spc="0" normalizeH="0" baseline="0" noProof="0" dirty="0">
                          <a:ln>
                            <a:noFill/>
                          </a:ln>
                          <a:solidFill>
                            <a:srgbClr val="C00000"/>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分まで</a:t>
                      </a:r>
                      <a:endParaRPr kumimoji="1" lang="en-US" altLang="ja-JP" sz="800" b="1" i="0" u="none" strike="noStrike" kern="1200" cap="none" spc="0" normalizeH="0" baseline="0" noProof="0" dirty="0">
                        <a:ln>
                          <a:noFill/>
                        </a:ln>
                        <a:solidFill>
                          <a:srgbClr val="C00000"/>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C00000"/>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800" b="1" i="0" u="none" strike="noStrike" kern="1200" cap="none" spc="0" normalizeH="0" baseline="0" noProof="0" dirty="0">
                          <a:ln>
                            <a:noFill/>
                          </a:ln>
                          <a:solidFill>
                            <a:srgbClr val="C00000"/>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必着≫</a:t>
                      </a: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3526091"/>
                  </a:ext>
                </a:extLst>
              </a:tr>
              <a:tr h="404492">
                <a:tc>
                  <a:txBody>
                    <a:bodyPr/>
                    <a:lstStyle/>
                    <a:p>
                      <a:pPr algn="ctr"/>
                      <a:r>
                        <a:rPr kumimoji="1" lang="en-US" altLang="ja-JP" sz="800" b="1" dirty="0">
                          <a:solidFill>
                            <a:schemeClr val="tx1"/>
                          </a:solidFill>
                          <a:latin typeface="HG丸ｺﾞｼｯｸM-PRO" panose="020F0600000000000000" pitchFamily="50" charset="-128"/>
                          <a:ea typeface="HG丸ｺﾞｼｯｸM-PRO" panose="020F0600000000000000" pitchFamily="50" charset="-128"/>
                        </a:rPr>
                        <a:t>9</a:t>
                      </a:r>
                      <a:endParaRPr kumimoji="1" lang="ja-JP" altLang="en-US" sz="800" b="1" dirty="0">
                        <a:solidFill>
                          <a:schemeClr val="tx1"/>
                        </a:solidFill>
                        <a:latin typeface="HG丸ｺﾞｼｯｸM-PRO" panose="020F0600000000000000" pitchFamily="50" charset="-128"/>
                        <a:ea typeface="HG丸ｺﾞｼｯｸM-PRO" panose="020F0600000000000000"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第</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101</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回東京インターナショナル・ギフト・ショー春</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2026</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及び同時開催展</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R8.2.4(</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東京</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ビッグサイト</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株</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ビジネス</a:t>
                      </a:r>
                      <a:endPar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ガイド社</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ja-JP" altLang="en-US" sz="9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6586337"/>
                  </a:ext>
                </a:extLst>
              </a:tr>
              <a:tr h="385744">
                <a:tc>
                  <a:txBody>
                    <a:bodyPr/>
                    <a:lstStyle/>
                    <a:p>
                      <a:pPr algn="ctr"/>
                      <a:endParaRPr kumimoji="1" lang="ja-JP" altLang="en-US" sz="800" b="1" dirty="0">
                        <a:solidFill>
                          <a:schemeClr val="tx1"/>
                        </a:solidFill>
                        <a:latin typeface="HG丸ｺﾞｼｯｸM-PRO" panose="020F0600000000000000" pitchFamily="50" charset="-128"/>
                        <a:ea typeface="HG丸ｺﾞｼｯｸM-PRO" panose="020F0600000000000000"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第</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12</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回メディカル ジャパン大阪</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医療・介護・薬局</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Week </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大阪</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R8.3.10(</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火</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12(</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木</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インテックス</a:t>
                      </a:r>
                      <a:endPar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大阪</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RX Japan(</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株</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b="1" i="0" u="none" strike="noStrike" kern="1200" cap="none" spc="0" normalizeH="0" baseline="0" noProof="0" dirty="0">
                        <a:ln>
                          <a:noFill/>
                        </a:ln>
                        <a:solidFill>
                          <a:srgbClr val="C00000"/>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1483493"/>
                  </a:ext>
                </a:extLst>
              </a:tr>
            </a:tbl>
          </a:graphicData>
        </a:graphic>
      </p:graphicFrame>
      <p:sp>
        <p:nvSpPr>
          <p:cNvPr id="6" name="正方形/長方形 5"/>
          <p:cNvSpPr/>
          <p:nvPr/>
        </p:nvSpPr>
        <p:spPr>
          <a:xfrm>
            <a:off x="0" y="128464"/>
            <a:ext cx="6858000" cy="769441"/>
          </a:xfrm>
          <a:prstGeom prst="rect">
            <a:avLst/>
          </a:prstGeom>
          <a:noFill/>
        </p:spPr>
        <p:txBody>
          <a:bodyPr wrap="square" lIns="91440" tIns="45720" rIns="91440" bIns="45720">
            <a:spAutoFit/>
          </a:bodyPr>
          <a:lstStyle/>
          <a:p>
            <a:pPr algn="ctr"/>
            <a:r>
              <a:rPr lang="ja-JP" altLang="en-US" sz="2000" dirty="0">
                <a:ln w="12700">
                  <a:solidFill>
                    <a:schemeClr val="tx1"/>
                  </a:solidFill>
                </a:ln>
                <a:latin typeface="HG丸ｺﾞｼｯｸM-PRO" panose="020F0600000000000000" pitchFamily="50" charset="-128"/>
                <a:ea typeface="HG丸ｺﾞｼｯｸM-PRO" panose="020F0600000000000000" pitchFamily="50" charset="-128"/>
              </a:rPr>
              <a:t>大規模展示商談会への出展を後押し！</a:t>
            </a:r>
            <a:endParaRPr lang="en-US" altLang="ja-JP" sz="2000" dirty="0">
              <a:ln w="12700">
                <a:solidFill>
                  <a:schemeClr val="tx1"/>
                </a:solidFill>
              </a:ln>
              <a:latin typeface="HG丸ｺﾞｼｯｸM-PRO" panose="020F0600000000000000" pitchFamily="50" charset="-128"/>
              <a:ea typeface="HG丸ｺﾞｼｯｸM-PRO" panose="020F0600000000000000" pitchFamily="50" charset="-128"/>
            </a:endParaRPr>
          </a:p>
          <a:p>
            <a:pPr algn="ctr"/>
            <a:r>
              <a:rPr lang="ja-JP" altLang="en-US" sz="2400" b="1" dirty="0">
                <a:ln w="12700">
                  <a:solidFill>
                    <a:schemeClr val="tx1"/>
                  </a:solidFill>
                </a:ln>
                <a:latin typeface="HG丸ｺﾞｼｯｸM-PRO" panose="020F0600000000000000" pitchFamily="50" charset="-128"/>
                <a:ea typeface="HG丸ｺﾞｼｯｸM-PRO" panose="020F0600000000000000" pitchFamily="50" charset="-128"/>
              </a:rPr>
              <a:t>「出展支援事業」</a:t>
            </a:r>
            <a:r>
              <a:rPr lang="ja-JP" altLang="en-US" sz="2000" dirty="0">
                <a:ln w="12700">
                  <a:solidFill>
                    <a:schemeClr val="tx1"/>
                  </a:solidFill>
                </a:ln>
                <a:latin typeface="HG丸ｺﾞｼｯｸM-PRO" panose="020F0600000000000000" pitchFamily="50" charset="-128"/>
                <a:ea typeface="HG丸ｺﾞｼｯｸM-PRO" panose="020F0600000000000000" pitchFamily="50" charset="-128"/>
              </a:rPr>
              <a:t>募集中！</a:t>
            </a:r>
            <a:endParaRPr lang="ja-JP" altLang="en-US" sz="2300" dirty="0">
              <a:ln w="12700">
                <a:solidFill>
                  <a:schemeClr val="tx1"/>
                </a:solidFill>
              </a:ln>
              <a:latin typeface="HG丸ｺﾞｼｯｸM-PRO" panose="020F0600000000000000" pitchFamily="50" charset="-128"/>
              <a:ea typeface="HG丸ｺﾞｼｯｸM-PRO" panose="020F0600000000000000" pitchFamily="50" charset="-128"/>
            </a:endParaRPr>
          </a:p>
        </p:txBody>
      </p:sp>
      <p:sp>
        <p:nvSpPr>
          <p:cNvPr id="10" name="正方形/長方形 9"/>
          <p:cNvSpPr/>
          <p:nvPr/>
        </p:nvSpPr>
        <p:spPr>
          <a:xfrm>
            <a:off x="230168" y="1719542"/>
            <a:ext cx="6367184" cy="1380548"/>
          </a:xfrm>
          <a:prstGeom prst="rect">
            <a:avLst/>
          </a:prstGeom>
          <a:solidFill>
            <a:schemeClr val="bg1"/>
          </a:solidFill>
          <a:ln w="50800" cap="flat"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tx1"/>
                </a:solidFill>
                <a:latin typeface="HG丸ｺﾞｼｯｸM-PRO" panose="020F0600000000000000" pitchFamily="50" charset="-128"/>
                <a:ea typeface="HG丸ｺﾞｼｯｸM-PRO" panose="020F0600000000000000" pitchFamily="50" charset="-128"/>
              </a:rPr>
              <a:t>（１）出展講習会の実施</a:t>
            </a:r>
            <a:endParaRPr lang="en-US" altLang="ja-JP" sz="1400" b="1"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　　     </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展示商談会を効果的に活用する販路開拓手法に関する出展講習会の受講</a:t>
            </a:r>
            <a:endParaRPr kumimoji="1" lang="en-US" altLang="ja-JP" sz="10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b="1" dirty="0">
                <a:solidFill>
                  <a:schemeClr val="tx1"/>
                </a:solidFill>
                <a:latin typeface="HG丸ｺﾞｼｯｸM-PRO" panose="020F0600000000000000" pitchFamily="50" charset="-128"/>
                <a:ea typeface="HG丸ｺﾞｼｯｸM-PRO" panose="020F0600000000000000" pitchFamily="50" charset="-128"/>
              </a:rPr>
              <a:t>（２）出展に係る経費の一部補助の実施　</a:t>
            </a:r>
            <a:r>
              <a:rPr lang="en-US" altLang="ja-JP" sz="1200" b="1" dirty="0">
                <a:solidFill>
                  <a:srgbClr val="FF0000"/>
                </a:solidFill>
                <a:latin typeface="HG丸ｺﾞｼｯｸM-PRO" panose="020F0600000000000000" pitchFamily="50" charset="-128"/>
                <a:ea typeface="HG丸ｺﾞｼｯｸM-PRO" panose="020F0600000000000000" pitchFamily="50" charset="-128"/>
              </a:rPr>
              <a:t>※</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上限</a:t>
            </a:r>
            <a:r>
              <a:rPr lang="en-US" altLang="ja-JP" sz="1200" b="1" u="sng" dirty="0">
                <a:solidFill>
                  <a:srgbClr val="FF0000"/>
                </a:solidFill>
                <a:latin typeface="HG丸ｺﾞｼｯｸM-PRO" panose="020F0600000000000000" pitchFamily="50" charset="-128"/>
                <a:ea typeface="HG丸ｺﾞｼｯｸM-PRO" panose="020F0600000000000000" pitchFamily="50" charset="-128"/>
              </a:rPr>
              <a:t>25</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万円</a:t>
            </a:r>
            <a:endParaRPr lang="en-US" altLang="ja-JP" sz="1200" b="1" u="sng" dirty="0">
              <a:solidFill>
                <a:srgbClr val="FF0000"/>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a:solidFill>
                  <a:schemeClr val="tx1"/>
                </a:solidFill>
                <a:latin typeface="HG丸ｺﾞｼｯｸM-PRO" panose="020F0600000000000000" pitchFamily="50" charset="-128"/>
                <a:ea typeface="HG丸ｺﾞｼｯｸM-PRO" panose="020F0600000000000000" pitchFamily="50" charset="-128"/>
              </a:rPr>
              <a:t>補助対象経費（小間料金及び装飾経費）の</a:t>
            </a:r>
            <a:r>
              <a:rPr lang="en-US" altLang="ja-JP" sz="1000" dirty="0">
                <a:solidFill>
                  <a:schemeClr val="tx1"/>
                </a:solidFill>
                <a:latin typeface="HG丸ｺﾞｼｯｸM-PRO" panose="020F0600000000000000" pitchFamily="50" charset="-128"/>
                <a:ea typeface="HG丸ｺﾞｼｯｸM-PRO" panose="020F0600000000000000" pitchFamily="50" charset="-128"/>
              </a:rPr>
              <a:t>1/2</a:t>
            </a:r>
            <a:r>
              <a:rPr lang="ja-JP" altLang="en-US" sz="1000" dirty="0">
                <a:solidFill>
                  <a:schemeClr val="tx1"/>
                </a:solidFill>
                <a:latin typeface="HG丸ｺﾞｼｯｸM-PRO" panose="020F0600000000000000" pitchFamily="50" charset="-128"/>
                <a:ea typeface="HG丸ｺﾞｼｯｸM-PRO" panose="020F0600000000000000" pitchFamily="50" charset="-128"/>
              </a:rPr>
              <a:t>を補助　</a:t>
            </a:r>
            <a:endParaRPr lang="en-US" altLang="ja-JP" sz="1000" b="1" dirty="0">
              <a:solidFill>
                <a:srgbClr val="FF0000"/>
              </a:solidFill>
              <a:latin typeface="HG丸ｺﾞｼｯｸM-PRO" panose="020F0600000000000000" pitchFamily="50" charset="-128"/>
              <a:ea typeface="HG丸ｺﾞｼｯｸM-PRO" panose="020F0600000000000000" pitchFamily="50" charset="-128"/>
            </a:endParaRPr>
          </a:p>
          <a:p>
            <a:r>
              <a:rPr lang="ja-JP" altLang="en-US" sz="1400" b="1" dirty="0">
                <a:solidFill>
                  <a:schemeClr val="tx1"/>
                </a:solidFill>
                <a:latin typeface="HG丸ｺﾞｼｯｸM-PRO" panose="020F0600000000000000" pitchFamily="50" charset="-128"/>
                <a:ea typeface="HG丸ｺﾞｼｯｸM-PRO" panose="020F0600000000000000" pitchFamily="50" charset="-128"/>
              </a:rPr>
              <a:t>（３）出展前後における課題解決アドバイスの実施</a:t>
            </a:r>
            <a:endParaRPr lang="en-US" altLang="ja-JP" sz="1400" b="1"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a:solidFill>
                  <a:schemeClr val="tx1"/>
                </a:solidFill>
                <a:latin typeface="HG丸ｺﾞｼｯｸM-PRO" panose="020F0600000000000000" pitchFamily="50" charset="-128"/>
                <a:ea typeface="HG丸ｺﾞｼｯｸM-PRO" panose="020F0600000000000000" pitchFamily="50" charset="-128"/>
              </a:rPr>
              <a:t>専門コーディネーターが出展前後に出展等に関する様々な課題の解決をアドバイス</a:t>
            </a:r>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p:txBody>
      </p:sp>
      <p:pic>
        <p:nvPicPr>
          <p:cNvPr id="4" name="図 3"/>
          <p:cNvPicPr>
            <a:picLocks noChangeAspect="1"/>
          </p:cNvPicPr>
          <p:nvPr/>
        </p:nvPicPr>
        <p:blipFill>
          <a:blip r:embed="rId3"/>
          <a:stretch>
            <a:fillRect/>
          </a:stretch>
        </p:blipFill>
        <p:spPr>
          <a:xfrm>
            <a:off x="5929437" y="9140596"/>
            <a:ext cx="687588" cy="693089"/>
          </a:xfrm>
          <a:prstGeom prst="rect">
            <a:avLst/>
          </a:prstGeom>
        </p:spPr>
      </p:pic>
      <p:grpSp>
        <p:nvGrpSpPr>
          <p:cNvPr id="21" name="グループ化 20"/>
          <p:cNvGrpSpPr/>
          <p:nvPr/>
        </p:nvGrpSpPr>
        <p:grpSpPr>
          <a:xfrm>
            <a:off x="207696" y="1280592"/>
            <a:ext cx="1637127" cy="369332"/>
            <a:chOff x="207696" y="1345328"/>
            <a:chExt cx="1637127" cy="369332"/>
          </a:xfrm>
        </p:grpSpPr>
        <p:grpSp>
          <p:nvGrpSpPr>
            <p:cNvPr id="14" name="グループ化 13"/>
            <p:cNvGrpSpPr/>
            <p:nvPr/>
          </p:nvGrpSpPr>
          <p:grpSpPr>
            <a:xfrm>
              <a:off x="304647" y="1345328"/>
              <a:ext cx="1336665" cy="369332"/>
              <a:chOff x="-2130156" y="1299506"/>
              <a:chExt cx="1336665" cy="369332"/>
            </a:xfrm>
          </p:grpSpPr>
          <p:sp>
            <p:nvSpPr>
              <p:cNvPr id="25" name="フリーフォーム: 図形 410">
                <a:extLst>
                  <a:ext uri="{FF2B5EF4-FFF2-40B4-BE49-F238E27FC236}">
                    <a16:creationId xmlns:a16="http://schemas.microsoft.com/office/drawing/2014/main" id="{E4DD3AB9-0476-4CAC-942F-A6429F8C935C}"/>
                  </a:ext>
                </a:extLst>
              </p:cNvPr>
              <p:cNvSpPr/>
              <p:nvPr/>
            </p:nvSpPr>
            <p:spPr>
              <a:xfrm>
                <a:off x="-2130156" y="1378324"/>
                <a:ext cx="261515" cy="239721"/>
              </a:xfrm>
              <a:custGeom>
                <a:avLst/>
                <a:gdLst>
                  <a:gd name="connsiteX0" fmla="*/ 546915 w 1096253"/>
                  <a:gd name="connsiteY0" fmla="*/ 1004897 h 1004898"/>
                  <a:gd name="connsiteX1" fmla="*/ 272665 w 1096253"/>
                  <a:gd name="connsiteY1" fmla="*/ 930653 h 1004898"/>
                  <a:gd name="connsiteX2" fmla="*/ 4518 w 1096253"/>
                  <a:gd name="connsiteY2" fmla="*/ 527077 h 1004898"/>
                  <a:gd name="connsiteX3" fmla="*/ 156 w 1096253"/>
                  <a:gd name="connsiteY3" fmla="*/ 456772 h 1004898"/>
                  <a:gd name="connsiteX4" fmla="*/ 0 w 1096253"/>
                  <a:gd name="connsiteY4" fmla="*/ 456772 h 1004898"/>
                  <a:gd name="connsiteX5" fmla="*/ 81 w 1096253"/>
                  <a:gd name="connsiteY5" fmla="*/ 455563 h 1004898"/>
                  <a:gd name="connsiteX6" fmla="*/ 5 w 1096253"/>
                  <a:gd name="connsiteY6" fmla="*/ 454347 h 1004898"/>
                  <a:gd name="connsiteX7" fmla="*/ 162 w 1096253"/>
                  <a:gd name="connsiteY7" fmla="*/ 454348 h 1004898"/>
                  <a:gd name="connsiteX8" fmla="*/ 4036 w 1096253"/>
                  <a:gd name="connsiteY8" fmla="*/ 396124 h 1004898"/>
                  <a:gd name="connsiteX9" fmla="*/ 229356 w 1096253"/>
                  <a:gd name="connsiteY9" fmla="*/ 60638 h 1004898"/>
                  <a:gd name="connsiteX10" fmla="*/ 687093 w 1096253"/>
                  <a:gd name="connsiteY10" fmla="*/ 62320 h 1004898"/>
                  <a:gd name="connsiteX11" fmla="*/ 898524 w 1096253"/>
                  <a:gd name="connsiteY11" fmla="*/ 340559 h 1004898"/>
                  <a:gd name="connsiteX12" fmla="*/ 913111 w 1096253"/>
                  <a:gd name="connsiteY12" fmla="*/ 456771 h 1004898"/>
                  <a:gd name="connsiteX13" fmla="*/ 913544 w 1096253"/>
                  <a:gd name="connsiteY13" fmla="*/ 456771 h 1004898"/>
                  <a:gd name="connsiteX14" fmla="*/ 913321 w 1096253"/>
                  <a:gd name="connsiteY14" fmla="*/ 458448 h 1004898"/>
                  <a:gd name="connsiteX15" fmla="*/ 913532 w 1096253"/>
                  <a:gd name="connsiteY15" fmla="*/ 460129 h 1004898"/>
                  <a:gd name="connsiteX16" fmla="*/ 913098 w 1096253"/>
                  <a:gd name="connsiteY16" fmla="*/ 460126 h 1004898"/>
                  <a:gd name="connsiteX17" fmla="*/ 900841 w 1096253"/>
                  <a:gd name="connsiteY17" fmla="*/ 552316 h 1004898"/>
                  <a:gd name="connsiteX18" fmla="*/ 730129 w 1096253"/>
                  <a:gd name="connsiteY18" fmla="*/ 773639 h 1004898"/>
                  <a:gd name="connsiteX19" fmla="*/ 546904 w 1096253"/>
                  <a:gd name="connsiteY19" fmla="*/ 822187 h 1004898"/>
                  <a:gd name="connsiteX20" fmla="*/ 364008 w 1096253"/>
                  <a:gd name="connsiteY20" fmla="*/ 772415 h 1004898"/>
                  <a:gd name="connsiteX21" fmla="*/ 194781 w 1096253"/>
                  <a:gd name="connsiteY21" fmla="*/ 549956 h 1004898"/>
                  <a:gd name="connsiteX22" fmla="*/ 183025 w 1096253"/>
                  <a:gd name="connsiteY22" fmla="*/ 456773 h 1004898"/>
                  <a:gd name="connsiteX23" fmla="*/ 182710 w 1096253"/>
                  <a:gd name="connsiteY23" fmla="*/ 456773 h 1004898"/>
                  <a:gd name="connsiteX24" fmla="*/ 182872 w 1096253"/>
                  <a:gd name="connsiteY24" fmla="*/ 455563 h 1004898"/>
                  <a:gd name="connsiteX25" fmla="*/ 182716 w 1096253"/>
                  <a:gd name="connsiteY25" fmla="*/ 454328 h 1004898"/>
                  <a:gd name="connsiteX26" fmla="*/ 183037 w 1096253"/>
                  <a:gd name="connsiteY26" fmla="*/ 454330 h 1004898"/>
                  <a:gd name="connsiteX27" fmla="*/ 192333 w 1096253"/>
                  <a:gd name="connsiteY27" fmla="*/ 384765 h 1004898"/>
                  <a:gd name="connsiteX28" fmla="*/ 321500 w 1096253"/>
                  <a:gd name="connsiteY28" fmla="*/ 218421 h 1004898"/>
                  <a:gd name="connsiteX29" fmla="*/ 597299 w 1096253"/>
                  <a:gd name="connsiteY29" fmla="*/ 221479 h 1004898"/>
                  <a:gd name="connsiteX30" fmla="*/ 722746 w 1096253"/>
                  <a:gd name="connsiteY30" fmla="*/ 390646 h 1004898"/>
                  <a:gd name="connsiteX31" fmla="*/ 730094 w 1096253"/>
                  <a:gd name="connsiteY31" fmla="*/ 456772 h 1004898"/>
                  <a:gd name="connsiteX32" fmla="*/ 730836 w 1096253"/>
                  <a:gd name="connsiteY32" fmla="*/ 456772 h 1004898"/>
                  <a:gd name="connsiteX33" fmla="*/ 730431 w 1096253"/>
                  <a:gd name="connsiteY33" fmla="*/ 459802 h 1004898"/>
                  <a:gd name="connsiteX34" fmla="*/ 730769 w 1096253"/>
                  <a:gd name="connsiteY34" fmla="*/ 462850 h 1004898"/>
                  <a:gd name="connsiteX35" fmla="*/ 730025 w 1096253"/>
                  <a:gd name="connsiteY35" fmla="*/ 462834 h 1004898"/>
                  <a:gd name="connsiteX36" fmla="*/ 724397 w 1096253"/>
                  <a:gd name="connsiteY36" fmla="*/ 504868 h 1004898"/>
                  <a:gd name="connsiteX37" fmla="*/ 637992 w 1096253"/>
                  <a:gd name="connsiteY37" fmla="*/ 615853 h 1004898"/>
                  <a:gd name="connsiteX38" fmla="*/ 545554 w 1096253"/>
                  <a:gd name="connsiteY38" fmla="*/ 639463 h 1004898"/>
                  <a:gd name="connsiteX39" fmla="*/ 453818 w 1096253"/>
                  <a:gd name="connsiteY39" fmla="*/ 613259 h 1004898"/>
                  <a:gd name="connsiteX40" fmla="*/ 365491 w 1096253"/>
                  <a:gd name="connsiteY40" fmla="*/ 451626 h 1004898"/>
                  <a:gd name="connsiteX41" fmla="*/ 458792 w 1096253"/>
                  <a:gd name="connsiteY41" fmla="*/ 454255 h 1004898"/>
                  <a:gd name="connsiteX42" fmla="*/ 501996 w 1096253"/>
                  <a:gd name="connsiteY42" fmla="*/ 533316 h 1004898"/>
                  <a:gd name="connsiteX43" fmla="*/ 592083 w 1096253"/>
                  <a:gd name="connsiteY43" fmla="*/ 534585 h 1004898"/>
                  <a:gd name="connsiteX44" fmla="*/ 637497 w 1096253"/>
                  <a:gd name="connsiteY44" fmla="*/ 456772 h 1004898"/>
                  <a:gd name="connsiteX45" fmla="*/ 637903 w 1096253"/>
                  <a:gd name="connsiteY45" fmla="*/ 456772 h 1004898"/>
                  <a:gd name="connsiteX46" fmla="*/ 633033 w 1096253"/>
                  <a:gd name="connsiteY46" fmla="*/ 412950 h 1004898"/>
                  <a:gd name="connsiteX47" fmla="*/ 549899 w 1096253"/>
                  <a:gd name="connsiteY47" fmla="*/ 300843 h 1004898"/>
                  <a:gd name="connsiteX48" fmla="*/ 367127 w 1096253"/>
                  <a:gd name="connsiteY48" fmla="*/ 298816 h 1004898"/>
                  <a:gd name="connsiteX49" fmla="*/ 275151 w 1096253"/>
                  <a:gd name="connsiteY49" fmla="*/ 456772 h 1004898"/>
                  <a:gd name="connsiteX50" fmla="*/ 272519 w 1096253"/>
                  <a:gd name="connsiteY50" fmla="*/ 456772 h 1004898"/>
                  <a:gd name="connsiteX51" fmla="*/ 281394 w 1096253"/>
                  <a:gd name="connsiteY51" fmla="*/ 527115 h 1004898"/>
                  <a:gd name="connsiteX52" fmla="*/ 409139 w 1096253"/>
                  <a:gd name="connsiteY52" fmla="*/ 695044 h 1004898"/>
                  <a:gd name="connsiteX53" fmla="*/ 685516 w 1096253"/>
                  <a:gd name="connsiteY53" fmla="*/ 695968 h 1004898"/>
                  <a:gd name="connsiteX54" fmla="*/ 814383 w 1096253"/>
                  <a:gd name="connsiteY54" fmla="*/ 528897 h 1004898"/>
                  <a:gd name="connsiteX55" fmla="*/ 823614 w 1096253"/>
                  <a:gd name="connsiteY55" fmla="*/ 459468 h 1004898"/>
                  <a:gd name="connsiteX56" fmla="*/ 821833 w 1096253"/>
                  <a:gd name="connsiteY56" fmla="*/ 459455 h 1004898"/>
                  <a:gd name="connsiteX57" fmla="*/ 640854 w 1096253"/>
                  <a:gd name="connsiteY57" fmla="*/ 141511 h 1004898"/>
                  <a:gd name="connsiteX58" fmla="*/ 275012 w 1096253"/>
                  <a:gd name="connsiteY58" fmla="*/ 140167 h 1004898"/>
                  <a:gd name="connsiteX59" fmla="*/ 104399 w 1096253"/>
                  <a:gd name="connsiteY59" fmla="*/ 361299 h 1004898"/>
                  <a:gd name="connsiteX60" fmla="*/ 91971 w 1096253"/>
                  <a:gd name="connsiteY60" fmla="*/ 454754 h 1004898"/>
                  <a:gd name="connsiteX61" fmla="*/ 92835 w 1096253"/>
                  <a:gd name="connsiteY61" fmla="*/ 454758 h 1004898"/>
                  <a:gd name="connsiteX62" fmla="*/ 319317 w 1096253"/>
                  <a:gd name="connsiteY62" fmla="*/ 850396 h 1004898"/>
                  <a:gd name="connsiteX63" fmla="*/ 775193 w 1096253"/>
                  <a:gd name="connsiteY63" fmla="*/ 851404 h 1004898"/>
                  <a:gd name="connsiteX64" fmla="*/ 1003422 w 1096253"/>
                  <a:gd name="connsiteY64" fmla="*/ 456771 h 1004898"/>
                  <a:gd name="connsiteX65" fmla="*/ 1096253 w 1096253"/>
                  <a:gd name="connsiteY65" fmla="*/ 456771 h 1004898"/>
                  <a:gd name="connsiteX66" fmla="*/ 821490 w 1096253"/>
                  <a:gd name="connsiteY66" fmla="*/ 931866 h 1004898"/>
                  <a:gd name="connsiteX67" fmla="*/ 546915 w 1096253"/>
                  <a:gd name="connsiteY67" fmla="*/ 1004897 h 1004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096253" h="1004898">
                    <a:moveTo>
                      <a:pt x="546915" y="1004897"/>
                    </a:moveTo>
                    <a:cubicBezTo>
                      <a:pt x="452151" y="1004687"/>
                      <a:pt x="357441" y="979932"/>
                      <a:pt x="272665" y="930653"/>
                    </a:cubicBezTo>
                    <a:cubicBezTo>
                      <a:pt x="124308" y="844415"/>
                      <a:pt x="26157" y="694572"/>
                      <a:pt x="4518" y="527077"/>
                    </a:cubicBezTo>
                    <a:lnTo>
                      <a:pt x="156" y="456772"/>
                    </a:lnTo>
                    <a:lnTo>
                      <a:pt x="0" y="456772"/>
                    </a:lnTo>
                    <a:lnTo>
                      <a:pt x="81" y="455563"/>
                    </a:lnTo>
                    <a:lnTo>
                      <a:pt x="5" y="454347"/>
                    </a:lnTo>
                    <a:lnTo>
                      <a:pt x="162" y="454348"/>
                    </a:lnTo>
                    <a:lnTo>
                      <a:pt x="4036" y="396124"/>
                    </a:lnTo>
                    <a:cubicBezTo>
                      <a:pt x="22721" y="256497"/>
                      <a:pt x="105218" y="131904"/>
                      <a:pt x="229356" y="60638"/>
                    </a:cubicBezTo>
                    <a:cubicBezTo>
                      <a:pt x="371228" y="-20809"/>
                      <a:pt x="545824" y="-20168"/>
                      <a:pt x="687093" y="62320"/>
                    </a:cubicBezTo>
                    <a:cubicBezTo>
                      <a:pt x="793046" y="124185"/>
                      <a:pt x="868118" y="225004"/>
                      <a:pt x="898524" y="340559"/>
                    </a:cubicBezTo>
                    <a:lnTo>
                      <a:pt x="913111" y="456771"/>
                    </a:lnTo>
                    <a:lnTo>
                      <a:pt x="913544" y="456771"/>
                    </a:lnTo>
                    <a:lnTo>
                      <a:pt x="913321" y="458448"/>
                    </a:lnTo>
                    <a:lnTo>
                      <a:pt x="913532" y="460129"/>
                    </a:lnTo>
                    <a:lnTo>
                      <a:pt x="913098" y="460126"/>
                    </a:lnTo>
                    <a:lnTo>
                      <a:pt x="900841" y="552316"/>
                    </a:lnTo>
                    <a:cubicBezTo>
                      <a:pt x="875847" y="644561"/>
                      <a:pt x="815223" y="724762"/>
                      <a:pt x="730129" y="773639"/>
                    </a:cubicBezTo>
                    <a:cubicBezTo>
                      <a:pt x="673400" y="806223"/>
                      <a:pt x="610125" y="822399"/>
                      <a:pt x="546904" y="822187"/>
                    </a:cubicBezTo>
                    <a:cubicBezTo>
                      <a:pt x="483684" y="821976"/>
                      <a:pt x="420518" y="805378"/>
                      <a:pt x="364008" y="772415"/>
                    </a:cubicBezTo>
                    <a:cubicBezTo>
                      <a:pt x="279243" y="722971"/>
                      <a:pt x="219157" y="642366"/>
                      <a:pt x="194781" y="549956"/>
                    </a:cubicBezTo>
                    <a:lnTo>
                      <a:pt x="183025" y="456773"/>
                    </a:lnTo>
                    <a:lnTo>
                      <a:pt x="182710" y="456773"/>
                    </a:lnTo>
                    <a:lnTo>
                      <a:pt x="182872" y="455563"/>
                    </a:lnTo>
                    <a:lnTo>
                      <a:pt x="182716" y="454328"/>
                    </a:lnTo>
                    <a:lnTo>
                      <a:pt x="183037" y="454330"/>
                    </a:lnTo>
                    <a:lnTo>
                      <a:pt x="192333" y="384765"/>
                    </a:lnTo>
                    <a:cubicBezTo>
                      <a:pt x="211262" y="315268"/>
                      <a:pt x="257162" y="254936"/>
                      <a:pt x="321500" y="218421"/>
                    </a:cubicBezTo>
                    <a:cubicBezTo>
                      <a:pt x="407285" y="169735"/>
                      <a:pt x="512615" y="170903"/>
                      <a:pt x="597299" y="221479"/>
                    </a:cubicBezTo>
                    <a:cubicBezTo>
                      <a:pt x="660812" y="259411"/>
                      <a:pt x="705363" y="320747"/>
                      <a:pt x="722746" y="390646"/>
                    </a:cubicBezTo>
                    <a:lnTo>
                      <a:pt x="730094" y="456772"/>
                    </a:lnTo>
                    <a:lnTo>
                      <a:pt x="730836" y="456772"/>
                    </a:lnTo>
                    <a:lnTo>
                      <a:pt x="730431" y="459802"/>
                    </a:lnTo>
                    <a:lnTo>
                      <a:pt x="730769" y="462850"/>
                    </a:lnTo>
                    <a:lnTo>
                      <a:pt x="730025" y="462834"/>
                    </a:lnTo>
                    <a:lnTo>
                      <a:pt x="724397" y="504868"/>
                    </a:lnTo>
                    <a:cubicBezTo>
                      <a:pt x="711730" y="551280"/>
                      <a:pt x="681018" y="591548"/>
                      <a:pt x="637992" y="615853"/>
                    </a:cubicBezTo>
                    <a:cubicBezTo>
                      <a:pt x="609308" y="632057"/>
                      <a:pt x="577373" y="639911"/>
                      <a:pt x="545554" y="639463"/>
                    </a:cubicBezTo>
                    <a:cubicBezTo>
                      <a:pt x="513736" y="639014"/>
                      <a:pt x="482034" y="630264"/>
                      <a:pt x="453818" y="613259"/>
                    </a:cubicBezTo>
                    <a:cubicBezTo>
                      <a:pt x="397385" y="579249"/>
                      <a:pt x="363635" y="517489"/>
                      <a:pt x="365491" y="451626"/>
                    </a:cubicBezTo>
                    <a:lnTo>
                      <a:pt x="458792" y="454255"/>
                    </a:lnTo>
                    <a:cubicBezTo>
                      <a:pt x="457884" y="486471"/>
                      <a:pt x="474393" y="516680"/>
                      <a:pt x="501996" y="533316"/>
                    </a:cubicBezTo>
                    <a:cubicBezTo>
                      <a:pt x="529599" y="549952"/>
                      <a:pt x="564022" y="550436"/>
                      <a:pt x="592083" y="534585"/>
                    </a:cubicBezTo>
                    <a:cubicBezTo>
                      <a:pt x="620144" y="518733"/>
                      <a:pt x="637497" y="489001"/>
                      <a:pt x="637497" y="456772"/>
                    </a:cubicBezTo>
                    <a:lnTo>
                      <a:pt x="637903" y="456772"/>
                    </a:lnTo>
                    <a:lnTo>
                      <a:pt x="633033" y="412950"/>
                    </a:lnTo>
                    <a:cubicBezTo>
                      <a:pt x="621513" y="366628"/>
                      <a:pt x="591989" y="325981"/>
                      <a:pt x="549899" y="300843"/>
                    </a:cubicBezTo>
                    <a:cubicBezTo>
                      <a:pt x="493779" y="267326"/>
                      <a:pt x="423976" y="266552"/>
                      <a:pt x="367127" y="298816"/>
                    </a:cubicBezTo>
                    <a:cubicBezTo>
                      <a:pt x="310277" y="331080"/>
                      <a:pt x="275151" y="391405"/>
                      <a:pt x="275151" y="456772"/>
                    </a:cubicBezTo>
                    <a:lnTo>
                      <a:pt x="272519" y="456772"/>
                    </a:lnTo>
                    <a:lnTo>
                      <a:pt x="281394" y="527115"/>
                    </a:lnTo>
                    <a:cubicBezTo>
                      <a:pt x="299795" y="596873"/>
                      <a:pt x="345152" y="657720"/>
                      <a:pt x="409139" y="695044"/>
                    </a:cubicBezTo>
                    <a:cubicBezTo>
                      <a:pt x="494455" y="744810"/>
                      <a:pt x="599869" y="745162"/>
                      <a:pt x="685516" y="695968"/>
                    </a:cubicBezTo>
                    <a:cubicBezTo>
                      <a:pt x="749751" y="659073"/>
                      <a:pt x="795515" y="598531"/>
                      <a:pt x="814383" y="528897"/>
                    </a:cubicBezTo>
                    <a:lnTo>
                      <a:pt x="823614" y="459468"/>
                    </a:lnTo>
                    <a:lnTo>
                      <a:pt x="821833" y="459455"/>
                    </a:lnTo>
                    <a:cubicBezTo>
                      <a:pt x="822794" y="328712"/>
                      <a:pt x="753763" y="207438"/>
                      <a:pt x="640854" y="141511"/>
                    </a:cubicBezTo>
                    <a:cubicBezTo>
                      <a:pt x="527946" y="75584"/>
                      <a:pt x="388402" y="75071"/>
                      <a:pt x="275012" y="140167"/>
                    </a:cubicBezTo>
                    <a:cubicBezTo>
                      <a:pt x="189970" y="188989"/>
                      <a:pt x="129379" y="269125"/>
                      <a:pt x="104399" y="361299"/>
                    </a:cubicBezTo>
                    <a:lnTo>
                      <a:pt x="91971" y="454754"/>
                    </a:lnTo>
                    <a:lnTo>
                      <a:pt x="92835" y="454758"/>
                    </a:lnTo>
                    <a:cubicBezTo>
                      <a:pt x="92115" y="617658"/>
                      <a:pt x="178481" y="768530"/>
                      <a:pt x="319317" y="850396"/>
                    </a:cubicBezTo>
                    <a:cubicBezTo>
                      <a:pt x="460153" y="932262"/>
                      <a:pt x="633996" y="932647"/>
                      <a:pt x="775193" y="851404"/>
                    </a:cubicBezTo>
                    <a:cubicBezTo>
                      <a:pt x="916390" y="770161"/>
                      <a:pt x="1003422" y="619672"/>
                      <a:pt x="1003422" y="456771"/>
                    </a:cubicBezTo>
                    <a:lnTo>
                      <a:pt x="1096253" y="456771"/>
                    </a:lnTo>
                    <a:cubicBezTo>
                      <a:pt x="1096253" y="652887"/>
                      <a:pt x="991475" y="834059"/>
                      <a:pt x="821490" y="931866"/>
                    </a:cubicBezTo>
                    <a:cubicBezTo>
                      <a:pt x="736498" y="980770"/>
                      <a:pt x="641679" y="1005106"/>
                      <a:pt x="546915" y="100489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solidFill>
                    <a:schemeClr val="tx1"/>
                  </a:solidFill>
                </a:endParaRPr>
              </a:p>
            </p:txBody>
          </p:sp>
          <p:sp>
            <p:nvSpPr>
              <p:cNvPr id="13" name="テキスト ボックス 12"/>
              <p:cNvSpPr txBox="1"/>
              <p:nvPr/>
            </p:nvSpPr>
            <p:spPr>
              <a:xfrm>
                <a:off x="-1901487" y="1299506"/>
                <a:ext cx="1107996" cy="369332"/>
              </a:xfrm>
              <a:prstGeom prst="rect">
                <a:avLst/>
              </a:prstGeom>
              <a:noFill/>
            </p:spPr>
            <p:txBody>
              <a:bodyPr wrap="none" rtlCol="0">
                <a:spAutoFit/>
              </a:bodyPr>
              <a:lstStyle/>
              <a:p>
                <a:r>
                  <a:rPr lang="ja-JP" altLang="en-US" b="1" dirty="0">
                    <a:latin typeface="HG丸ｺﾞｼｯｸM-PRO" panose="020F0600000000000000" pitchFamily="50" charset="-128"/>
                    <a:ea typeface="HG丸ｺﾞｼｯｸM-PRO" panose="020F0600000000000000" pitchFamily="50" charset="-128"/>
                  </a:rPr>
                  <a:t>支援内容</a:t>
                </a:r>
                <a:endParaRPr kumimoji="1" lang="ja-JP" altLang="en-US" b="1" dirty="0">
                  <a:latin typeface="HG丸ｺﾞｼｯｸM-PRO" panose="020F0600000000000000" pitchFamily="50" charset="-128"/>
                  <a:ea typeface="HG丸ｺﾞｼｯｸM-PRO" panose="020F0600000000000000" pitchFamily="50" charset="-128"/>
                </a:endParaRPr>
              </a:p>
            </p:txBody>
          </p:sp>
        </p:grpSp>
        <p:sp>
          <p:nvSpPr>
            <p:cNvPr id="16" name="ホームベース 15"/>
            <p:cNvSpPr/>
            <p:nvPr/>
          </p:nvSpPr>
          <p:spPr>
            <a:xfrm>
              <a:off x="207696" y="1365145"/>
              <a:ext cx="1637127" cy="347549"/>
            </a:xfrm>
            <a:prstGeom prst="homePlat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9" name="図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608" y="64020"/>
            <a:ext cx="943107" cy="266737"/>
          </a:xfrm>
          <a:prstGeom prst="rect">
            <a:avLst/>
          </a:prstGeom>
        </p:spPr>
      </p:pic>
      <p:grpSp>
        <p:nvGrpSpPr>
          <p:cNvPr id="33" name="グループ化 32"/>
          <p:cNvGrpSpPr/>
          <p:nvPr/>
        </p:nvGrpSpPr>
        <p:grpSpPr>
          <a:xfrm>
            <a:off x="207695" y="3191456"/>
            <a:ext cx="1637127" cy="369332"/>
            <a:chOff x="207696" y="1345328"/>
            <a:chExt cx="1637127" cy="369332"/>
          </a:xfrm>
        </p:grpSpPr>
        <p:grpSp>
          <p:nvGrpSpPr>
            <p:cNvPr id="34" name="グループ化 33"/>
            <p:cNvGrpSpPr/>
            <p:nvPr/>
          </p:nvGrpSpPr>
          <p:grpSpPr>
            <a:xfrm>
              <a:off x="304647" y="1345328"/>
              <a:ext cx="1343077" cy="369332"/>
              <a:chOff x="-2130156" y="1299506"/>
              <a:chExt cx="1343077" cy="369332"/>
            </a:xfrm>
          </p:grpSpPr>
          <p:sp>
            <p:nvSpPr>
              <p:cNvPr id="36" name="フリーフォーム: 図形 410">
                <a:extLst>
                  <a:ext uri="{FF2B5EF4-FFF2-40B4-BE49-F238E27FC236}">
                    <a16:creationId xmlns:a16="http://schemas.microsoft.com/office/drawing/2014/main" id="{E4DD3AB9-0476-4CAC-942F-A6429F8C935C}"/>
                  </a:ext>
                </a:extLst>
              </p:cNvPr>
              <p:cNvSpPr/>
              <p:nvPr/>
            </p:nvSpPr>
            <p:spPr>
              <a:xfrm>
                <a:off x="-2130156" y="1378324"/>
                <a:ext cx="261515" cy="239721"/>
              </a:xfrm>
              <a:custGeom>
                <a:avLst/>
                <a:gdLst>
                  <a:gd name="connsiteX0" fmla="*/ 546915 w 1096253"/>
                  <a:gd name="connsiteY0" fmla="*/ 1004897 h 1004898"/>
                  <a:gd name="connsiteX1" fmla="*/ 272665 w 1096253"/>
                  <a:gd name="connsiteY1" fmla="*/ 930653 h 1004898"/>
                  <a:gd name="connsiteX2" fmla="*/ 4518 w 1096253"/>
                  <a:gd name="connsiteY2" fmla="*/ 527077 h 1004898"/>
                  <a:gd name="connsiteX3" fmla="*/ 156 w 1096253"/>
                  <a:gd name="connsiteY3" fmla="*/ 456772 h 1004898"/>
                  <a:gd name="connsiteX4" fmla="*/ 0 w 1096253"/>
                  <a:gd name="connsiteY4" fmla="*/ 456772 h 1004898"/>
                  <a:gd name="connsiteX5" fmla="*/ 81 w 1096253"/>
                  <a:gd name="connsiteY5" fmla="*/ 455563 h 1004898"/>
                  <a:gd name="connsiteX6" fmla="*/ 5 w 1096253"/>
                  <a:gd name="connsiteY6" fmla="*/ 454347 h 1004898"/>
                  <a:gd name="connsiteX7" fmla="*/ 162 w 1096253"/>
                  <a:gd name="connsiteY7" fmla="*/ 454348 h 1004898"/>
                  <a:gd name="connsiteX8" fmla="*/ 4036 w 1096253"/>
                  <a:gd name="connsiteY8" fmla="*/ 396124 h 1004898"/>
                  <a:gd name="connsiteX9" fmla="*/ 229356 w 1096253"/>
                  <a:gd name="connsiteY9" fmla="*/ 60638 h 1004898"/>
                  <a:gd name="connsiteX10" fmla="*/ 687093 w 1096253"/>
                  <a:gd name="connsiteY10" fmla="*/ 62320 h 1004898"/>
                  <a:gd name="connsiteX11" fmla="*/ 898524 w 1096253"/>
                  <a:gd name="connsiteY11" fmla="*/ 340559 h 1004898"/>
                  <a:gd name="connsiteX12" fmla="*/ 913111 w 1096253"/>
                  <a:gd name="connsiteY12" fmla="*/ 456771 h 1004898"/>
                  <a:gd name="connsiteX13" fmla="*/ 913544 w 1096253"/>
                  <a:gd name="connsiteY13" fmla="*/ 456771 h 1004898"/>
                  <a:gd name="connsiteX14" fmla="*/ 913321 w 1096253"/>
                  <a:gd name="connsiteY14" fmla="*/ 458448 h 1004898"/>
                  <a:gd name="connsiteX15" fmla="*/ 913532 w 1096253"/>
                  <a:gd name="connsiteY15" fmla="*/ 460129 h 1004898"/>
                  <a:gd name="connsiteX16" fmla="*/ 913098 w 1096253"/>
                  <a:gd name="connsiteY16" fmla="*/ 460126 h 1004898"/>
                  <a:gd name="connsiteX17" fmla="*/ 900841 w 1096253"/>
                  <a:gd name="connsiteY17" fmla="*/ 552316 h 1004898"/>
                  <a:gd name="connsiteX18" fmla="*/ 730129 w 1096253"/>
                  <a:gd name="connsiteY18" fmla="*/ 773639 h 1004898"/>
                  <a:gd name="connsiteX19" fmla="*/ 546904 w 1096253"/>
                  <a:gd name="connsiteY19" fmla="*/ 822187 h 1004898"/>
                  <a:gd name="connsiteX20" fmla="*/ 364008 w 1096253"/>
                  <a:gd name="connsiteY20" fmla="*/ 772415 h 1004898"/>
                  <a:gd name="connsiteX21" fmla="*/ 194781 w 1096253"/>
                  <a:gd name="connsiteY21" fmla="*/ 549956 h 1004898"/>
                  <a:gd name="connsiteX22" fmla="*/ 183025 w 1096253"/>
                  <a:gd name="connsiteY22" fmla="*/ 456773 h 1004898"/>
                  <a:gd name="connsiteX23" fmla="*/ 182710 w 1096253"/>
                  <a:gd name="connsiteY23" fmla="*/ 456773 h 1004898"/>
                  <a:gd name="connsiteX24" fmla="*/ 182872 w 1096253"/>
                  <a:gd name="connsiteY24" fmla="*/ 455563 h 1004898"/>
                  <a:gd name="connsiteX25" fmla="*/ 182716 w 1096253"/>
                  <a:gd name="connsiteY25" fmla="*/ 454328 h 1004898"/>
                  <a:gd name="connsiteX26" fmla="*/ 183037 w 1096253"/>
                  <a:gd name="connsiteY26" fmla="*/ 454330 h 1004898"/>
                  <a:gd name="connsiteX27" fmla="*/ 192333 w 1096253"/>
                  <a:gd name="connsiteY27" fmla="*/ 384765 h 1004898"/>
                  <a:gd name="connsiteX28" fmla="*/ 321500 w 1096253"/>
                  <a:gd name="connsiteY28" fmla="*/ 218421 h 1004898"/>
                  <a:gd name="connsiteX29" fmla="*/ 597299 w 1096253"/>
                  <a:gd name="connsiteY29" fmla="*/ 221479 h 1004898"/>
                  <a:gd name="connsiteX30" fmla="*/ 722746 w 1096253"/>
                  <a:gd name="connsiteY30" fmla="*/ 390646 h 1004898"/>
                  <a:gd name="connsiteX31" fmla="*/ 730094 w 1096253"/>
                  <a:gd name="connsiteY31" fmla="*/ 456772 h 1004898"/>
                  <a:gd name="connsiteX32" fmla="*/ 730836 w 1096253"/>
                  <a:gd name="connsiteY32" fmla="*/ 456772 h 1004898"/>
                  <a:gd name="connsiteX33" fmla="*/ 730431 w 1096253"/>
                  <a:gd name="connsiteY33" fmla="*/ 459802 h 1004898"/>
                  <a:gd name="connsiteX34" fmla="*/ 730769 w 1096253"/>
                  <a:gd name="connsiteY34" fmla="*/ 462850 h 1004898"/>
                  <a:gd name="connsiteX35" fmla="*/ 730025 w 1096253"/>
                  <a:gd name="connsiteY35" fmla="*/ 462834 h 1004898"/>
                  <a:gd name="connsiteX36" fmla="*/ 724397 w 1096253"/>
                  <a:gd name="connsiteY36" fmla="*/ 504868 h 1004898"/>
                  <a:gd name="connsiteX37" fmla="*/ 637992 w 1096253"/>
                  <a:gd name="connsiteY37" fmla="*/ 615853 h 1004898"/>
                  <a:gd name="connsiteX38" fmla="*/ 545554 w 1096253"/>
                  <a:gd name="connsiteY38" fmla="*/ 639463 h 1004898"/>
                  <a:gd name="connsiteX39" fmla="*/ 453818 w 1096253"/>
                  <a:gd name="connsiteY39" fmla="*/ 613259 h 1004898"/>
                  <a:gd name="connsiteX40" fmla="*/ 365491 w 1096253"/>
                  <a:gd name="connsiteY40" fmla="*/ 451626 h 1004898"/>
                  <a:gd name="connsiteX41" fmla="*/ 458792 w 1096253"/>
                  <a:gd name="connsiteY41" fmla="*/ 454255 h 1004898"/>
                  <a:gd name="connsiteX42" fmla="*/ 501996 w 1096253"/>
                  <a:gd name="connsiteY42" fmla="*/ 533316 h 1004898"/>
                  <a:gd name="connsiteX43" fmla="*/ 592083 w 1096253"/>
                  <a:gd name="connsiteY43" fmla="*/ 534585 h 1004898"/>
                  <a:gd name="connsiteX44" fmla="*/ 637497 w 1096253"/>
                  <a:gd name="connsiteY44" fmla="*/ 456772 h 1004898"/>
                  <a:gd name="connsiteX45" fmla="*/ 637903 w 1096253"/>
                  <a:gd name="connsiteY45" fmla="*/ 456772 h 1004898"/>
                  <a:gd name="connsiteX46" fmla="*/ 633033 w 1096253"/>
                  <a:gd name="connsiteY46" fmla="*/ 412950 h 1004898"/>
                  <a:gd name="connsiteX47" fmla="*/ 549899 w 1096253"/>
                  <a:gd name="connsiteY47" fmla="*/ 300843 h 1004898"/>
                  <a:gd name="connsiteX48" fmla="*/ 367127 w 1096253"/>
                  <a:gd name="connsiteY48" fmla="*/ 298816 h 1004898"/>
                  <a:gd name="connsiteX49" fmla="*/ 275151 w 1096253"/>
                  <a:gd name="connsiteY49" fmla="*/ 456772 h 1004898"/>
                  <a:gd name="connsiteX50" fmla="*/ 272519 w 1096253"/>
                  <a:gd name="connsiteY50" fmla="*/ 456772 h 1004898"/>
                  <a:gd name="connsiteX51" fmla="*/ 281394 w 1096253"/>
                  <a:gd name="connsiteY51" fmla="*/ 527115 h 1004898"/>
                  <a:gd name="connsiteX52" fmla="*/ 409139 w 1096253"/>
                  <a:gd name="connsiteY52" fmla="*/ 695044 h 1004898"/>
                  <a:gd name="connsiteX53" fmla="*/ 685516 w 1096253"/>
                  <a:gd name="connsiteY53" fmla="*/ 695968 h 1004898"/>
                  <a:gd name="connsiteX54" fmla="*/ 814383 w 1096253"/>
                  <a:gd name="connsiteY54" fmla="*/ 528897 h 1004898"/>
                  <a:gd name="connsiteX55" fmla="*/ 823614 w 1096253"/>
                  <a:gd name="connsiteY55" fmla="*/ 459468 h 1004898"/>
                  <a:gd name="connsiteX56" fmla="*/ 821833 w 1096253"/>
                  <a:gd name="connsiteY56" fmla="*/ 459455 h 1004898"/>
                  <a:gd name="connsiteX57" fmla="*/ 640854 w 1096253"/>
                  <a:gd name="connsiteY57" fmla="*/ 141511 h 1004898"/>
                  <a:gd name="connsiteX58" fmla="*/ 275012 w 1096253"/>
                  <a:gd name="connsiteY58" fmla="*/ 140167 h 1004898"/>
                  <a:gd name="connsiteX59" fmla="*/ 104399 w 1096253"/>
                  <a:gd name="connsiteY59" fmla="*/ 361299 h 1004898"/>
                  <a:gd name="connsiteX60" fmla="*/ 91971 w 1096253"/>
                  <a:gd name="connsiteY60" fmla="*/ 454754 h 1004898"/>
                  <a:gd name="connsiteX61" fmla="*/ 92835 w 1096253"/>
                  <a:gd name="connsiteY61" fmla="*/ 454758 h 1004898"/>
                  <a:gd name="connsiteX62" fmla="*/ 319317 w 1096253"/>
                  <a:gd name="connsiteY62" fmla="*/ 850396 h 1004898"/>
                  <a:gd name="connsiteX63" fmla="*/ 775193 w 1096253"/>
                  <a:gd name="connsiteY63" fmla="*/ 851404 h 1004898"/>
                  <a:gd name="connsiteX64" fmla="*/ 1003422 w 1096253"/>
                  <a:gd name="connsiteY64" fmla="*/ 456771 h 1004898"/>
                  <a:gd name="connsiteX65" fmla="*/ 1096253 w 1096253"/>
                  <a:gd name="connsiteY65" fmla="*/ 456771 h 1004898"/>
                  <a:gd name="connsiteX66" fmla="*/ 821490 w 1096253"/>
                  <a:gd name="connsiteY66" fmla="*/ 931866 h 1004898"/>
                  <a:gd name="connsiteX67" fmla="*/ 546915 w 1096253"/>
                  <a:gd name="connsiteY67" fmla="*/ 1004897 h 1004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096253" h="1004898">
                    <a:moveTo>
                      <a:pt x="546915" y="1004897"/>
                    </a:moveTo>
                    <a:cubicBezTo>
                      <a:pt x="452151" y="1004687"/>
                      <a:pt x="357441" y="979932"/>
                      <a:pt x="272665" y="930653"/>
                    </a:cubicBezTo>
                    <a:cubicBezTo>
                      <a:pt x="124308" y="844415"/>
                      <a:pt x="26157" y="694572"/>
                      <a:pt x="4518" y="527077"/>
                    </a:cubicBezTo>
                    <a:lnTo>
                      <a:pt x="156" y="456772"/>
                    </a:lnTo>
                    <a:lnTo>
                      <a:pt x="0" y="456772"/>
                    </a:lnTo>
                    <a:lnTo>
                      <a:pt x="81" y="455563"/>
                    </a:lnTo>
                    <a:lnTo>
                      <a:pt x="5" y="454347"/>
                    </a:lnTo>
                    <a:lnTo>
                      <a:pt x="162" y="454348"/>
                    </a:lnTo>
                    <a:lnTo>
                      <a:pt x="4036" y="396124"/>
                    </a:lnTo>
                    <a:cubicBezTo>
                      <a:pt x="22721" y="256497"/>
                      <a:pt x="105218" y="131904"/>
                      <a:pt x="229356" y="60638"/>
                    </a:cubicBezTo>
                    <a:cubicBezTo>
                      <a:pt x="371228" y="-20809"/>
                      <a:pt x="545824" y="-20168"/>
                      <a:pt x="687093" y="62320"/>
                    </a:cubicBezTo>
                    <a:cubicBezTo>
                      <a:pt x="793046" y="124185"/>
                      <a:pt x="868118" y="225004"/>
                      <a:pt x="898524" y="340559"/>
                    </a:cubicBezTo>
                    <a:lnTo>
                      <a:pt x="913111" y="456771"/>
                    </a:lnTo>
                    <a:lnTo>
                      <a:pt x="913544" y="456771"/>
                    </a:lnTo>
                    <a:lnTo>
                      <a:pt x="913321" y="458448"/>
                    </a:lnTo>
                    <a:lnTo>
                      <a:pt x="913532" y="460129"/>
                    </a:lnTo>
                    <a:lnTo>
                      <a:pt x="913098" y="460126"/>
                    </a:lnTo>
                    <a:lnTo>
                      <a:pt x="900841" y="552316"/>
                    </a:lnTo>
                    <a:cubicBezTo>
                      <a:pt x="875847" y="644561"/>
                      <a:pt x="815223" y="724762"/>
                      <a:pt x="730129" y="773639"/>
                    </a:cubicBezTo>
                    <a:cubicBezTo>
                      <a:pt x="673400" y="806223"/>
                      <a:pt x="610125" y="822399"/>
                      <a:pt x="546904" y="822187"/>
                    </a:cubicBezTo>
                    <a:cubicBezTo>
                      <a:pt x="483684" y="821976"/>
                      <a:pt x="420518" y="805378"/>
                      <a:pt x="364008" y="772415"/>
                    </a:cubicBezTo>
                    <a:cubicBezTo>
                      <a:pt x="279243" y="722971"/>
                      <a:pt x="219157" y="642366"/>
                      <a:pt x="194781" y="549956"/>
                    </a:cubicBezTo>
                    <a:lnTo>
                      <a:pt x="183025" y="456773"/>
                    </a:lnTo>
                    <a:lnTo>
                      <a:pt x="182710" y="456773"/>
                    </a:lnTo>
                    <a:lnTo>
                      <a:pt x="182872" y="455563"/>
                    </a:lnTo>
                    <a:lnTo>
                      <a:pt x="182716" y="454328"/>
                    </a:lnTo>
                    <a:lnTo>
                      <a:pt x="183037" y="454330"/>
                    </a:lnTo>
                    <a:lnTo>
                      <a:pt x="192333" y="384765"/>
                    </a:lnTo>
                    <a:cubicBezTo>
                      <a:pt x="211262" y="315268"/>
                      <a:pt x="257162" y="254936"/>
                      <a:pt x="321500" y="218421"/>
                    </a:cubicBezTo>
                    <a:cubicBezTo>
                      <a:pt x="407285" y="169735"/>
                      <a:pt x="512615" y="170903"/>
                      <a:pt x="597299" y="221479"/>
                    </a:cubicBezTo>
                    <a:cubicBezTo>
                      <a:pt x="660812" y="259411"/>
                      <a:pt x="705363" y="320747"/>
                      <a:pt x="722746" y="390646"/>
                    </a:cubicBezTo>
                    <a:lnTo>
                      <a:pt x="730094" y="456772"/>
                    </a:lnTo>
                    <a:lnTo>
                      <a:pt x="730836" y="456772"/>
                    </a:lnTo>
                    <a:lnTo>
                      <a:pt x="730431" y="459802"/>
                    </a:lnTo>
                    <a:lnTo>
                      <a:pt x="730769" y="462850"/>
                    </a:lnTo>
                    <a:lnTo>
                      <a:pt x="730025" y="462834"/>
                    </a:lnTo>
                    <a:lnTo>
                      <a:pt x="724397" y="504868"/>
                    </a:lnTo>
                    <a:cubicBezTo>
                      <a:pt x="711730" y="551280"/>
                      <a:pt x="681018" y="591548"/>
                      <a:pt x="637992" y="615853"/>
                    </a:cubicBezTo>
                    <a:cubicBezTo>
                      <a:pt x="609308" y="632057"/>
                      <a:pt x="577373" y="639911"/>
                      <a:pt x="545554" y="639463"/>
                    </a:cubicBezTo>
                    <a:cubicBezTo>
                      <a:pt x="513736" y="639014"/>
                      <a:pt x="482034" y="630264"/>
                      <a:pt x="453818" y="613259"/>
                    </a:cubicBezTo>
                    <a:cubicBezTo>
                      <a:pt x="397385" y="579249"/>
                      <a:pt x="363635" y="517489"/>
                      <a:pt x="365491" y="451626"/>
                    </a:cubicBezTo>
                    <a:lnTo>
                      <a:pt x="458792" y="454255"/>
                    </a:lnTo>
                    <a:cubicBezTo>
                      <a:pt x="457884" y="486471"/>
                      <a:pt x="474393" y="516680"/>
                      <a:pt x="501996" y="533316"/>
                    </a:cubicBezTo>
                    <a:cubicBezTo>
                      <a:pt x="529599" y="549952"/>
                      <a:pt x="564022" y="550436"/>
                      <a:pt x="592083" y="534585"/>
                    </a:cubicBezTo>
                    <a:cubicBezTo>
                      <a:pt x="620144" y="518733"/>
                      <a:pt x="637497" y="489001"/>
                      <a:pt x="637497" y="456772"/>
                    </a:cubicBezTo>
                    <a:lnTo>
                      <a:pt x="637903" y="456772"/>
                    </a:lnTo>
                    <a:lnTo>
                      <a:pt x="633033" y="412950"/>
                    </a:lnTo>
                    <a:cubicBezTo>
                      <a:pt x="621513" y="366628"/>
                      <a:pt x="591989" y="325981"/>
                      <a:pt x="549899" y="300843"/>
                    </a:cubicBezTo>
                    <a:cubicBezTo>
                      <a:pt x="493779" y="267326"/>
                      <a:pt x="423976" y="266552"/>
                      <a:pt x="367127" y="298816"/>
                    </a:cubicBezTo>
                    <a:cubicBezTo>
                      <a:pt x="310277" y="331080"/>
                      <a:pt x="275151" y="391405"/>
                      <a:pt x="275151" y="456772"/>
                    </a:cubicBezTo>
                    <a:lnTo>
                      <a:pt x="272519" y="456772"/>
                    </a:lnTo>
                    <a:lnTo>
                      <a:pt x="281394" y="527115"/>
                    </a:lnTo>
                    <a:cubicBezTo>
                      <a:pt x="299795" y="596873"/>
                      <a:pt x="345152" y="657720"/>
                      <a:pt x="409139" y="695044"/>
                    </a:cubicBezTo>
                    <a:cubicBezTo>
                      <a:pt x="494455" y="744810"/>
                      <a:pt x="599869" y="745162"/>
                      <a:pt x="685516" y="695968"/>
                    </a:cubicBezTo>
                    <a:cubicBezTo>
                      <a:pt x="749751" y="659073"/>
                      <a:pt x="795515" y="598531"/>
                      <a:pt x="814383" y="528897"/>
                    </a:cubicBezTo>
                    <a:lnTo>
                      <a:pt x="823614" y="459468"/>
                    </a:lnTo>
                    <a:lnTo>
                      <a:pt x="821833" y="459455"/>
                    </a:lnTo>
                    <a:cubicBezTo>
                      <a:pt x="822794" y="328712"/>
                      <a:pt x="753763" y="207438"/>
                      <a:pt x="640854" y="141511"/>
                    </a:cubicBezTo>
                    <a:cubicBezTo>
                      <a:pt x="527946" y="75584"/>
                      <a:pt x="388402" y="75071"/>
                      <a:pt x="275012" y="140167"/>
                    </a:cubicBezTo>
                    <a:cubicBezTo>
                      <a:pt x="189970" y="188989"/>
                      <a:pt x="129379" y="269125"/>
                      <a:pt x="104399" y="361299"/>
                    </a:cubicBezTo>
                    <a:lnTo>
                      <a:pt x="91971" y="454754"/>
                    </a:lnTo>
                    <a:lnTo>
                      <a:pt x="92835" y="454758"/>
                    </a:lnTo>
                    <a:cubicBezTo>
                      <a:pt x="92115" y="617658"/>
                      <a:pt x="178481" y="768530"/>
                      <a:pt x="319317" y="850396"/>
                    </a:cubicBezTo>
                    <a:cubicBezTo>
                      <a:pt x="460153" y="932262"/>
                      <a:pt x="633996" y="932647"/>
                      <a:pt x="775193" y="851404"/>
                    </a:cubicBezTo>
                    <a:cubicBezTo>
                      <a:pt x="916390" y="770161"/>
                      <a:pt x="1003422" y="619672"/>
                      <a:pt x="1003422" y="456771"/>
                    </a:cubicBezTo>
                    <a:lnTo>
                      <a:pt x="1096253" y="456771"/>
                    </a:lnTo>
                    <a:cubicBezTo>
                      <a:pt x="1096253" y="652887"/>
                      <a:pt x="991475" y="834059"/>
                      <a:pt x="821490" y="931866"/>
                    </a:cubicBezTo>
                    <a:cubicBezTo>
                      <a:pt x="736498" y="980770"/>
                      <a:pt x="641679" y="1005106"/>
                      <a:pt x="546915" y="100489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solidFill>
                    <a:schemeClr val="tx1"/>
                  </a:solidFill>
                </a:endParaRPr>
              </a:p>
            </p:txBody>
          </p:sp>
          <p:sp>
            <p:nvSpPr>
              <p:cNvPr id="37" name="テキスト ボックス 36"/>
              <p:cNvSpPr txBox="1"/>
              <p:nvPr/>
            </p:nvSpPr>
            <p:spPr>
              <a:xfrm>
                <a:off x="-1901487" y="1299506"/>
                <a:ext cx="1114408" cy="369332"/>
              </a:xfrm>
              <a:prstGeom prst="rect">
                <a:avLst/>
              </a:prstGeom>
              <a:noFill/>
            </p:spPr>
            <p:txBody>
              <a:bodyPr wrap="none" rtlCol="0">
                <a:spAutoFit/>
              </a:bodyPr>
              <a:lstStyle/>
              <a:p>
                <a:r>
                  <a:rPr lang="ja-JP" altLang="en-US" b="1" dirty="0">
                    <a:latin typeface="HG丸ｺﾞｼｯｸM-PRO" panose="020F0600000000000000" pitchFamily="50" charset="-128"/>
                    <a:ea typeface="HG丸ｺﾞｼｯｸM-PRO" panose="020F0600000000000000" pitchFamily="50" charset="-128"/>
                  </a:rPr>
                  <a:t>支援対象</a:t>
                </a:r>
                <a:endParaRPr kumimoji="1" lang="ja-JP" altLang="en-US" b="1" dirty="0">
                  <a:latin typeface="HG丸ｺﾞｼｯｸM-PRO" panose="020F0600000000000000" pitchFamily="50" charset="-128"/>
                  <a:ea typeface="HG丸ｺﾞｼｯｸM-PRO" panose="020F0600000000000000" pitchFamily="50" charset="-128"/>
                </a:endParaRPr>
              </a:p>
            </p:txBody>
          </p:sp>
        </p:grpSp>
        <p:sp>
          <p:nvSpPr>
            <p:cNvPr id="35" name="ホームベース 34"/>
            <p:cNvSpPr/>
            <p:nvPr/>
          </p:nvSpPr>
          <p:spPr>
            <a:xfrm>
              <a:off x="207696" y="1365145"/>
              <a:ext cx="1637127" cy="347549"/>
            </a:xfrm>
            <a:prstGeom prst="homePlat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9" name="グループ化 38"/>
          <p:cNvGrpSpPr/>
          <p:nvPr/>
        </p:nvGrpSpPr>
        <p:grpSpPr>
          <a:xfrm>
            <a:off x="207694" y="4295636"/>
            <a:ext cx="2280003" cy="369332"/>
            <a:chOff x="207696" y="1345328"/>
            <a:chExt cx="2357210" cy="369332"/>
          </a:xfrm>
        </p:grpSpPr>
        <p:grpSp>
          <p:nvGrpSpPr>
            <p:cNvPr id="40" name="グループ化 39"/>
            <p:cNvGrpSpPr/>
            <p:nvPr/>
          </p:nvGrpSpPr>
          <p:grpSpPr>
            <a:xfrm>
              <a:off x="304647" y="1345328"/>
              <a:ext cx="2040383" cy="369332"/>
              <a:chOff x="-2130156" y="1299506"/>
              <a:chExt cx="2040383" cy="369332"/>
            </a:xfrm>
          </p:grpSpPr>
          <p:sp>
            <p:nvSpPr>
              <p:cNvPr id="42" name="フリーフォーム: 図形 410">
                <a:extLst>
                  <a:ext uri="{FF2B5EF4-FFF2-40B4-BE49-F238E27FC236}">
                    <a16:creationId xmlns:a16="http://schemas.microsoft.com/office/drawing/2014/main" id="{E4DD3AB9-0476-4CAC-942F-A6429F8C935C}"/>
                  </a:ext>
                </a:extLst>
              </p:cNvPr>
              <p:cNvSpPr/>
              <p:nvPr/>
            </p:nvSpPr>
            <p:spPr>
              <a:xfrm>
                <a:off x="-2130156" y="1378324"/>
                <a:ext cx="261515" cy="239721"/>
              </a:xfrm>
              <a:custGeom>
                <a:avLst/>
                <a:gdLst>
                  <a:gd name="connsiteX0" fmla="*/ 546915 w 1096253"/>
                  <a:gd name="connsiteY0" fmla="*/ 1004897 h 1004898"/>
                  <a:gd name="connsiteX1" fmla="*/ 272665 w 1096253"/>
                  <a:gd name="connsiteY1" fmla="*/ 930653 h 1004898"/>
                  <a:gd name="connsiteX2" fmla="*/ 4518 w 1096253"/>
                  <a:gd name="connsiteY2" fmla="*/ 527077 h 1004898"/>
                  <a:gd name="connsiteX3" fmla="*/ 156 w 1096253"/>
                  <a:gd name="connsiteY3" fmla="*/ 456772 h 1004898"/>
                  <a:gd name="connsiteX4" fmla="*/ 0 w 1096253"/>
                  <a:gd name="connsiteY4" fmla="*/ 456772 h 1004898"/>
                  <a:gd name="connsiteX5" fmla="*/ 81 w 1096253"/>
                  <a:gd name="connsiteY5" fmla="*/ 455563 h 1004898"/>
                  <a:gd name="connsiteX6" fmla="*/ 5 w 1096253"/>
                  <a:gd name="connsiteY6" fmla="*/ 454347 h 1004898"/>
                  <a:gd name="connsiteX7" fmla="*/ 162 w 1096253"/>
                  <a:gd name="connsiteY7" fmla="*/ 454348 h 1004898"/>
                  <a:gd name="connsiteX8" fmla="*/ 4036 w 1096253"/>
                  <a:gd name="connsiteY8" fmla="*/ 396124 h 1004898"/>
                  <a:gd name="connsiteX9" fmla="*/ 229356 w 1096253"/>
                  <a:gd name="connsiteY9" fmla="*/ 60638 h 1004898"/>
                  <a:gd name="connsiteX10" fmla="*/ 687093 w 1096253"/>
                  <a:gd name="connsiteY10" fmla="*/ 62320 h 1004898"/>
                  <a:gd name="connsiteX11" fmla="*/ 898524 w 1096253"/>
                  <a:gd name="connsiteY11" fmla="*/ 340559 h 1004898"/>
                  <a:gd name="connsiteX12" fmla="*/ 913111 w 1096253"/>
                  <a:gd name="connsiteY12" fmla="*/ 456771 h 1004898"/>
                  <a:gd name="connsiteX13" fmla="*/ 913544 w 1096253"/>
                  <a:gd name="connsiteY13" fmla="*/ 456771 h 1004898"/>
                  <a:gd name="connsiteX14" fmla="*/ 913321 w 1096253"/>
                  <a:gd name="connsiteY14" fmla="*/ 458448 h 1004898"/>
                  <a:gd name="connsiteX15" fmla="*/ 913532 w 1096253"/>
                  <a:gd name="connsiteY15" fmla="*/ 460129 h 1004898"/>
                  <a:gd name="connsiteX16" fmla="*/ 913098 w 1096253"/>
                  <a:gd name="connsiteY16" fmla="*/ 460126 h 1004898"/>
                  <a:gd name="connsiteX17" fmla="*/ 900841 w 1096253"/>
                  <a:gd name="connsiteY17" fmla="*/ 552316 h 1004898"/>
                  <a:gd name="connsiteX18" fmla="*/ 730129 w 1096253"/>
                  <a:gd name="connsiteY18" fmla="*/ 773639 h 1004898"/>
                  <a:gd name="connsiteX19" fmla="*/ 546904 w 1096253"/>
                  <a:gd name="connsiteY19" fmla="*/ 822187 h 1004898"/>
                  <a:gd name="connsiteX20" fmla="*/ 364008 w 1096253"/>
                  <a:gd name="connsiteY20" fmla="*/ 772415 h 1004898"/>
                  <a:gd name="connsiteX21" fmla="*/ 194781 w 1096253"/>
                  <a:gd name="connsiteY21" fmla="*/ 549956 h 1004898"/>
                  <a:gd name="connsiteX22" fmla="*/ 183025 w 1096253"/>
                  <a:gd name="connsiteY22" fmla="*/ 456773 h 1004898"/>
                  <a:gd name="connsiteX23" fmla="*/ 182710 w 1096253"/>
                  <a:gd name="connsiteY23" fmla="*/ 456773 h 1004898"/>
                  <a:gd name="connsiteX24" fmla="*/ 182872 w 1096253"/>
                  <a:gd name="connsiteY24" fmla="*/ 455563 h 1004898"/>
                  <a:gd name="connsiteX25" fmla="*/ 182716 w 1096253"/>
                  <a:gd name="connsiteY25" fmla="*/ 454328 h 1004898"/>
                  <a:gd name="connsiteX26" fmla="*/ 183037 w 1096253"/>
                  <a:gd name="connsiteY26" fmla="*/ 454330 h 1004898"/>
                  <a:gd name="connsiteX27" fmla="*/ 192333 w 1096253"/>
                  <a:gd name="connsiteY27" fmla="*/ 384765 h 1004898"/>
                  <a:gd name="connsiteX28" fmla="*/ 321500 w 1096253"/>
                  <a:gd name="connsiteY28" fmla="*/ 218421 h 1004898"/>
                  <a:gd name="connsiteX29" fmla="*/ 597299 w 1096253"/>
                  <a:gd name="connsiteY29" fmla="*/ 221479 h 1004898"/>
                  <a:gd name="connsiteX30" fmla="*/ 722746 w 1096253"/>
                  <a:gd name="connsiteY30" fmla="*/ 390646 h 1004898"/>
                  <a:gd name="connsiteX31" fmla="*/ 730094 w 1096253"/>
                  <a:gd name="connsiteY31" fmla="*/ 456772 h 1004898"/>
                  <a:gd name="connsiteX32" fmla="*/ 730836 w 1096253"/>
                  <a:gd name="connsiteY32" fmla="*/ 456772 h 1004898"/>
                  <a:gd name="connsiteX33" fmla="*/ 730431 w 1096253"/>
                  <a:gd name="connsiteY33" fmla="*/ 459802 h 1004898"/>
                  <a:gd name="connsiteX34" fmla="*/ 730769 w 1096253"/>
                  <a:gd name="connsiteY34" fmla="*/ 462850 h 1004898"/>
                  <a:gd name="connsiteX35" fmla="*/ 730025 w 1096253"/>
                  <a:gd name="connsiteY35" fmla="*/ 462834 h 1004898"/>
                  <a:gd name="connsiteX36" fmla="*/ 724397 w 1096253"/>
                  <a:gd name="connsiteY36" fmla="*/ 504868 h 1004898"/>
                  <a:gd name="connsiteX37" fmla="*/ 637992 w 1096253"/>
                  <a:gd name="connsiteY37" fmla="*/ 615853 h 1004898"/>
                  <a:gd name="connsiteX38" fmla="*/ 545554 w 1096253"/>
                  <a:gd name="connsiteY38" fmla="*/ 639463 h 1004898"/>
                  <a:gd name="connsiteX39" fmla="*/ 453818 w 1096253"/>
                  <a:gd name="connsiteY39" fmla="*/ 613259 h 1004898"/>
                  <a:gd name="connsiteX40" fmla="*/ 365491 w 1096253"/>
                  <a:gd name="connsiteY40" fmla="*/ 451626 h 1004898"/>
                  <a:gd name="connsiteX41" fmla="*/ 458792 w 1096253"/>
                  <a:gd name="connsiteY41" fmla="*/ 454255 h 1004898"/>
                  <a:gd name="connsiteX42" fmla="*/ 501996 w 1096253"/>
                  <a:gd name="connsiteY42" fmla="*/ 533316 h 1004898"/>
                  <a:gd name="connsiteX43" fmla="*/ 592083 w 1096253"/>
                  <a:gd name="connsiteY43" fmla="*/ 534585 h 1004898"/>
                  <a:gd name="connsiteX44" fmla="*/ 637497 w 1096253"/>
                  <a:gd name="connsiteY44" fmla="*/ 456772 h 1004898"/>
                  <a:gd name="connsiteX45" fmla="*/ 637903 w 1096253"/>
                  <a:gd name="connsiteY45" fmla="*/ 456772 h 1004898"/>
                  <a:gd name="connsiteX46" fmla="*/ 633033 w 1096253"/>
                  <a:gd name="connsiteY46" fmla="*/ 412950 h 1004898"/>
                  <a:gd name="connsiteX47" fmla="*/ 549899 w 1096253"/>
                  <a:gd name="connsiteY47" fmla="*/ 300843 h 1004898"/>
                  <a:gd name="connsiteX48" fmla="*/ 367127 w 1096253"/>
                  <a:gd name="connsiteY48" fmla="*/ 298816 h 1004898"/>
                  <a:gd name="connsiteX49" fmla="*/ 275151 w 1096253"/>
                  <a:gd name="connsiteY49" fmla="*/ 456772 h 1004898"/>
                  <a:gd name="connsiteX50" fmla="*/ 272519 w 1096253"/>
                  <a:gd name="connsiteY50" fmla="*/ 456772 h 1004898"/>
                  <a:gd name="connsiteX51" fmla="*/ 281394 w 1096253"/>
                  <a:gd name="connsiteY51" fmla="*/ 527115 h 1004898"/>
                  <a:gd name="connsiteX52" fmla="*/ 409139 w 1096253"/>
                  <a:gd name="connsiteY52" fmla="*/ 695044 h 1004898"/>
                  <a:gd name="connsiteX53" fmla="*/ 685516 w 1096253"/>
                  <a:gd name="connsiteY53" fmla="*/ 695968 h 1004898"/>
                  <a:gd name="connsiteX54" fmla="*/ 814383 w 1096253"/>
                  <a:gd name="connsiteY54" fmla="*/ 528897 h 1004898"/>
                  <a:gd name="connsiteX55" fmla="*/ 823614 w 1096253"/>
                  <a:gd name="connsiteY55" fmla="*/ 459468 h 1004898"/>
                  <a:gd name="connsiteX56" fmla="*/ 821833 w 1096253"/>
                  <a:gd name="connsiteY56" fmla="*/ 459455 h 1004898"/>
                  <a:gd name="connsiteX57" fmla="*/ 640854 w 1096253"/>
                  <a:gd name="connsiteY57" fmla="*/ 141511 h 1004898"/>
                  <a:gd name="connsiteX58" fmla="*/ 275012 w 1096253"/>
                  <a:gd name="connsiteY58" fmla="*/ 140167 h 1004898"/>
                  <a:gd name="connsiteX59" fmla="*/ 104399 w 1096253"/>
                  <a:gd name="connsiteY59" fmla="*/ 361299 h 1004898"/>
                  <a:gd name="connsiteX60" fmla="*/ 91971 w 1096253"/>
                  <a:gd name="connsiteY60" fmla="*/ 454754 h 1004898"/>
                  <a:gd name="connsiteX61" fmla="*/ 92835 w 1096253"/>
                  <a:gd name="connsiteY61" fmla="*/ 454758 h 1004898"/>
                  <a:gd name="connsiteX62" fmla="*/ 319317 w 1096253"/>
                  <a:gd name="connsiteY62" fmla="*/ 850396 h 1004898"/>
                  <a:gd name="connsiteX63" fmla="*/ 775193 w 1096253"/>
                  <a:gd name="connsiteY63" fmla="*/ 851404 h 1004898"/>
                  <a:gd name="connsiteX64" fmla="*/ 1003422 w 1096253"/>
                  <a:gd name="connsiteY64" fmla="*/ 456771 h 1004898"/>
                  <a:gd name="connsiteX65" fmla="*/ 1096253 w 1096253"/>
                  <a:gd name="connsiteY65" fmla="*/ 456771 h 1004898"/>
                  <a:gd name="connsiteX66" fmla="*/ 821490 w 1096253"/>
                  <a:gd name="connsiteY66" fmla="*/ 931866 h 1004898"/>
                  <a:gd name="connsiteX67" fmla="*/ 546915 w 1096253"/>
                  <a:gd name="connsiteY67" fmla="*/ 1004897 h 1004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096253" h="1004898">
                    <a:moveTo>
                      <a:pt x="546915" y="1004897"/>
                    </a:moveTo>
                    <a:cubicBezTo>
                      <a:pt x="452151" y="1004687"/>
                      <a:pt x="357441" y="979932"/>
                      <a:pt x="272665" y="930653"/>
                    </a:cubicBezTo>
                    <a:cubicBezTo>
                      <a:pt x="124308" y="844415"/>
                      <a:pt x="26157" y="694572"/>
                      <a:pt x="4518" y="527077"/>
                    </a:cubicBezTo>
                    <a:lnTo>
                      <a:pt x="156" y="456772"/>
                    </a:lnTo>
                    <a:lnTo>
                      <a:pt x="0" y="456772"/>
                    </a:lnTo>
                    <a:lnTo>
                      <a:pt x="81" y="455563"/>
                    </a:lnTo>
                    <a:lnTo>
                      <a:pt x="5" y="454347"/>
                    </a:lnTo>
                    <a:lnTo>
                      <a:pt x="162" y="454348"/>
                    </a:lnTo>
                    <a:lnTo>
                      <a:pt x="4036" y="396124"/>
                    </a:lnTo>
                    <a:cubicBezTo>
                      <a:pt x="22721" y="256497"/>
                      <a:pt x="105218" y="131904"/>
                      <a:pt x="229356" y="60638"/>
                    </a:cubicBezTo>
                    <a:cubicBezTo>
                      <a:pt x="371228" y="-20809"/>
                      <a:pt x="545824" y="-20168"/>
                      <a:pt x="687093" y="62320"/>
                    </a:cubicBezTo>
                    <a:cubicBezTo>
                      <a:pt x="793046" y="124185"/>
                      <a:pt x="868118" y="225004"/>
                      <a:pt x="898524" y="340559"/>
                    </a:cubicBezTo>
                    <a:lnTo>
                      <a:pt x="913111" y="456771"/>
                    </a:lnTo>
                    <a:lnTo>
                      <a:pt x="913544" y="456771"/>
                    </a:lnTo>
                    <a:lnTo>
                      <a:pt x="913321" y="458448"/>
                    </a:lnTo>
                    <a:lnTo>
                      <a:pt x="913532" y="460129"/>
                    </a:lnTo>
                    <a:lnTo>
                      <a:pt x="913098" y="460126"/>
                    </a:lnTo>
                    <a:lnTo>
                      <a:pt x="900841" y="552316"/>
                    </a:lnTo>
                    <a:cubicBezTo>
                      <a:pt x="875847" y="644561"/>
                      <a:pt x="815223" y="724762"/>
                      <a:pt x="730129" y="773639"/>
                    </a:cubicBezTo>
                    <a:cubicBezTo>
                      <a:pt x="673400" y="806223"/>
                      <a:pt x="610125" y="822399"/>
                      <a:pt x="546904" y="822187"/>
                    </a:cubicBezTo>
                    <a:cubicBezTo>
                      <a:pt x="483684" y="821976"/>
                      <a:pt x="420518" y="805378"/>
                      <a:pt x="364008" y="772415"/>
                    </a:cubicBezTo>
                    <a:cubicBezTo>
                      <a:pt x="279243" y="722971"/>
                      <a:pt x="219157" y="642366"/>
                      <a:pt x="194781" y="549956"/>
                    </a:cubicBezTo>
                    <a:lnTo>
                      <a:pt x="183025" y="456773"/>
                    </a:lnTo>
                    <a:lnTo>
                      <a:pt x="182710" y="456773"/>
                    </a:lnTo>
                    <a:lnTo>
                      <a:pt x="182872" y="455563"/>
                    </a:lnTo>
                    <a:lnTo>
                      <a:pt x="182716" y="454328"/>
                    </a:lnTo>
                    <a:lnTo>
                      <a:pt x="183037" y="454330"/>
                    </a:lnTo>
                    <a:lnTo>
                      <a:pt x="192333" y="384765"/>
                    </a:lnTo>
                    <a:cubicBezTo>
                      <a:pt x="211262" y="315268"/>
                      <a:pt x="257162" y="254936"/>
                      <a:pt x="321500" y="218421"/>
                    </a:cubicBezTo>
                    <a:cubicBezTo>
                      <a:pt x="407285" y="169735"/>
                      <a:pt x="512615" y="170903"/>
                      <a:pt x="597299" y="221479"/>
                    </a:cubicBezTo>
                    <a:cubicBezTo>
                      <a:pt x="660812" y="259411"/>
                      <a:pt x="705363" y="320747"/>
                      <a:pt x="722746" y="390646"/>
                    </a:cubicBezTo>
                    <a:lnTo>
                      <a:pt x="730094" y="456772"/>
                    </a:lnTo>
                    <a:lnTo>
                      <a:pt x="730836" y="456772"/>
                    </a:lnTo>
                    <a:lnTo>
                      <a:pt x="730431" y="459802"/>
                    </a:lnTo>
                    <a:lnTo>
                      <a:pt x="730769" y="462850"/>
                    </a:lnTo>
                    <a:lnTo>
                      <a:pt x="730025" y="462834"/>
                    </a:lnTo>
                    <a:lnTo>
                      <a:pt x="724397" y="504868"/>
                    </a:lnTo>
                    <a:cubicBezTo>
                      <a:pt x="711730" y="551280"/>
                      <a:pt x="681018" y="591548"/>
                      <a:pt x="637992" y="615853"/>
                    </a:cubicBezTo>
                    <a:cubicBezTo>
                      <a:pt x="609308" y="632057"/>
                      <a:pt x="577373" y="639911"/>
                      <a:pt x="545554" y="639463"/>
                    </a:cubicBezTo>
                    <a:cubicBezTo>
                      <a:pt x="513736" y="639014"/>
                      <a:pt x="482034" y="630264"/>
                      <a:pt x="453818" y="613259"/>
                    </a:cubicBezTo>
                    <a:cubicBezTo>
                      <a:pt x="397385" y="579249"/>
                      <a:pt x="363635" y="517489"/>
                      <a:pt x="365491" y="451626"/>
                    </a:cubicBezTo>
                    <a:lnTo>
                      <a:pt x="458792" y="454255"/>
                    </a:lnTo>
                    <a:cubicBezTo>
                      <a:pt x="457884" y="486471"/>
                      <a:pt x="474393" y="516680"/>
                      <a:pt x="501996" y="533316"/>
                    </a:cubicBezTo>
                    <a:cubicBezTo>
                      <a:pt x="529599" y="549952"/>
                      <a:pt x="564022" y="550436"/>
                      <a:pt x="592083" y="534585"/>
                    </a:cubicBezTo>
                    <a:cubicBezTo>
                      <a:pt x="620144" y="518733"/>
                      <a:pt x="637497" y="489001"/>
                      <a:pt x="637497" y="456772"/>
                    </a:cubicBezTo>
                    <a:lnTo>
                      <a:pt x="637903" y="456772"/>
                    </a:lnTo>
                    <a:lnTo>
                      <a:pt x="633033" y="412950"/>
                    </a:lnTo>
                    <a:cubicBezTo>
                      <a:pt x="621513" y="366628"/>
                      <a:pt x="591989" y="325981"/>
                      <a:pt x="549899" y="300843"/>
                    </a:cubicBezTo>
                    <a:cubicBezTo>
                      <a:pt x="493779" y="267326"/>
                      <a:pt x="423976" y="266552"/>
                      <a:pt x="367127" y="298816"/>
                    </a:cubicBezTo>
                    <a:cubicBezTo>
                      <a:pt x="310277" y="331080"/>
                      <a:pt x="275151" y="391405"/>
                      <a:pt x="275151" y="456772"/>
                    </a:cubicBezTo>
                    <a:lnTo>
                      <a:pt x="272519" y="456772"/>
                    </a:lnTo>
                    <a:lnTo>
                      <a:pt x="281394" y="527115"/>
                    </a:lnTo>
                    <a:cubicBezTo>
                      <a:pt x="299795" y="596873"/>
                      <a:pt x="345152" y="657720"/>
                      <a:pt x="409139" y="695044"/>
                    </a:cubicBezTo>
                    <a:cubicBezTo>
                      <a:pt x="494455" y="744810"/>
                      <a:pt x="599869" y="745162"/>
                      <a:pt x="685516" y="695968"/>
                    </a:cubicBezTo>
                    <a:cubicBezTo>
                      <a:pt x="749751" y="659073"/>
                      <a:pt x="795515" y="598531"/>
                      <a:pt x="814383" y="528897"/>
                    </a:cubicBezTo>
                    <a:lnTo>
                      <a:pt x="823614" y="459468"/>
                    </a:lnTo>
                    <a:lnTo>
                      <a:pt x="821833" y="459455"/>
                    </a:lnTo>
                    <a:cubicBezTo>
                      <a:pt x="822794" y="328712"/>
                      <a:pt x="753763" y="207438"/>
                      <a:pt x="640854" y="141511"/>
                    </a:cubicBezTo>
                    <a:cubicBezTo>
                      <a:pt x="527946" y="75584"/>
                      <a:pt x="388402" y="75071"/>
                      <a:pt x="275012" y="140167"/>
                    </a:cubicBezTo>
                    <a:cubicBezTo>
                      <a:pt x="189970" y="188989"/>
                      <a:pt x="129379" y="269125"/>
                      <a:pt x="104399" y="361299"/>
                    </a:cubicBezTo>
                    <a:lnTo>
                      <a:pt x="91971" y="454754"/>
                    </a:lnTo>
                    <a:lnTo>
                      <a:pt x="92835" y="454758"/>
                    </a:lnTo>
                    <a:cubicBezTo>
                      <a:pt x="92115" y="617658"/>
                      <a:pt x="178481" y="768530"/>
                      <a:pt x="319317" y="850396"/>
                    </a:cubicBezTo>
                    <a:cubicBezTo>
                      <a:pt x="460153" y="932262"/>
                      <a:pt x="633996" y="932647"/>
                      <a:pt x="775193" y="851404"/>
                    </a:cubicBezTo>
                    <a:cubicBezTo>
                      <a:pt x="916390" y="770161"/>
                      <a:pt x="1003422" y="619672"/>
                      <a:pt x="1003422" y="456771"/>
                    </a:cubicBezTo>
                    <a:lnTo>
                      <a:pt x="1096253" y="456771"/>
                    </a:lnTo>
                    <a:cubicBezTo>
                      <a:pt x="1096253" y="652887"/>
                      <a:pt x="991475" y="834059"/>
                      <a:pt x="821490" y="931866"/>
                    </a:cubicBezTo>
                    <a:cubicBezTo>
                      <a:pt x="736498" y="980770"/>
                      <a:pt x="641679" y="1005106"/>
                      <a:pt x="546915" y="100489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solidFill>
                    <a:schemeClr val="tx1"/>
                  </a:solidFill>
                </a:endParaRPr>
              </a:p>
            </p:txBody>
          </p:sp>
          <p:sp>
            <p:nvSpPr>
              <p:cNvPr id="43" name="テキスト ボックス 42"/>
              <p:cNvSpPr txBox="1"/>
              <p:nvPr/>
            </p:nvSpPr>
            <p:spPr>
              <a:xfrm>
                <a:off x="-1901487" y="1299506"/>
                <a:ext cx="1811714" cy="369332"/>
              </a:xfrm>
              <a:prstGeom prst="rect">
                <a:avLst/>
              </a:prstGeom>
              <a:noFill/>
            </p:spPr>
            <p:txBody>
              <a:bodyPr wrap="none" rtlCol="0">
                <a:spAutoFit/>
              </a:bodyPr>
              <a:lstStyle/>
              <a:p>
                <a:r>
                  <a:rPr kumimoji="1" lang="ja-JP" altLang="en-US" b="1" dirty="0">
                    <a:latin typeface="HG丸ｺﾞｼｯｸM-PRO" panose="020F0600000000000000" pitchFamily="50" charset="-128"/>
                    <a:ea typeface="HG丸ｺﾞｼｯｸM-PRO" panose="020F0600000000000000" pitchFamily="50" charset="-128"/>
                  </a:rPr>
                  <a:t>対象展示商談会</a:t>
                </a:r>
              </a:p>
            </p:txBody>
          </p:sp>
        </p:grpSp>
        <p:sp>
          <p:nvSpPr>
            <p:cNvPr id="41" name="ホームベース 40"/>
            <p:cNvSpPr/>
            <p:nvPr/>
          </p:nvSpPr>
          <p:spPr>
            <a:xfrm>
              <a:off x="207696" y="1365145"/>
              <a:ext cx="2357210" cy="347549"/>
            </a:xfrm>
            <a:prstGeom prst="homePlat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 name="テキスト ボックス 2"/>
          <p:cNvSpPr txBox="1"/>
          <p:nvPr/>
        </p:nvSpPr>
        <p:spPr>
          <a:xfrm>
            <a:off x="5676305" y="5854566"/>
            <a:ext cx="940720" cy="230832"/>
          </a:xfrm>
          <a:prstGeom prst="rect">
            <a:avLst/>
          </a:prstGeom>
          <a:noFill/>
        </p:spPr>
        <p:txBody>
          <a:bodyPr wrap="square" rtlCol="0">
            <a:spAutoFit/>
          </a:bodyPr>
          <a:lstStyle/>
          <a:p>
            <a:pPr algn="ctr"/>
            <a:r>
              <a:rPr kumimoji="1" lang="en-US" altLang="ja-JP" sz="900" b="1" dirty="0">
                <a:solidFill>
                  <a:srgbClr val="C00000"/>
                </a:solidFill>
                <a:latin typeface="HG丸ｺﾞｼｯｸM-PRO" panose="020F0600000000000000" pitchFamily="50" charset="-128"/>
                <a:ea typeface="HG丸ｺﾞｼｯｸM-PRO" panose="020F0600000000000000" pitchFamily="50" charset="-128"/>
              </a:rPr>
              <a:t>【</a:t>
            </a:r>
            <a:r>
              <a:rPr kumimoji="1" lang="ja-JP" altLang="en-US" sz="900" b="1" dirty="0">
                <a:solidFill>
                  <a:srgbClr val="C00000"/>
                </a:solidFill>
                <a:latin typeface="HG丸ｺﾞｼｯｸM-PRO" panose="020F0600000000000000" pitchFamily="50" charset="-128"/>
                <a:ea typeface="HG丸ｺﾞｼｯｸM-PRO" panose="020F0600000000000000" pitchFamily="50" charset="-128"/>
              </a:rPr>
              <a:t>第</a:t>
            </a:r>
            <a:r>
              <a:rPr lang="en-US" altLang="ja-JP" sz="900" b="1" dirty="0">
                <a:solidFill>
                  <a:srgbClr val="C00000"/>
                </a:solidFill>
                <a:latin typeface="HG丸ｺﾞｼｯｸM-PRO" panose="020F0600000000000000" pitchFamily="50" charset="-128"/>
                <a:ea typeface="HG丸ｺﾞｼｯｸM-PRO" panose="020F0600000000000000" pitchFamily="50" charset="-128"/>
              </a:rPr>
              <a:t>1</a:t>
            </a:r>
            <a:r>
              <a:rPr kumimoji="1" lang="ja-JP" altLang="en-US" sz="900" b="1" dirty="0">
                <a:solidFill>
                  <a:srgbClr val="C00000"/>
                </a:solidFill>
                <a:latin typeface="HG丸ｺﾞｼｯｸM-PRO" panose="020F0600000000000000" pitchFamily="50" charset="-128"/>
                <a:ea typeface="HG丸ｺﾞｼｯｸM-PRO" panose="020F0600000000000000" pitchFamily="50" charset="-128"/>
              </a:rPr>
              <a:t>期</a:t>
            </a:r>
            <a:r>
              <a:rPr kumimoji="1" lang="en-US" altLang="ja-JP" sz="900" b="1" dirty="0">
                <a:solidFill>
                  <a:srgbClr val="C00000"/>
                </a:solidFill>
                <a:latin typeface="HG丸ｺﾞｼｯｸM-PRO" panose="020F0600000000000000" pitchFamily="50" charset="-128"/>
                <a:ea typeface="HG丸ｺﾞｼｯｸM-PRO" panose="020F0600000000000000" pitchFamily="50" charset="-128"/>
              </a:rPr>
              <a:t>】</a:t>
            </a:r>
            <a:endParaRPr kumimoji="1" lang="ja-JP" altLang="en-US" sz="900" b="1" dirty="0">
              <a:solidFill>
                <a:srgbClr val="C00000"/>
              </a:solidFill>
              <a:latin typeface="HG丸ｺﾞｼｯｸM-PRO" panose="020F0600000000000000" pitchFamily="50" charset="-128"/>
              <a:ea typeface="HG丸ｺﾞｼｯｸM-PRO" panose="020F0600000000000000" pitchFamily="50" charset="-128"/>
            </a:endParaRPr>
          </a:p>
        </p:txBody>
      </p:sp>
      <p:sp>
        <p:nvSpPr>
          <p:cNvPr id="32" name="テキスト ボックス 31"/>
          <p:cNvSpPr txBox="1"/>
          <p:nvPr/>
        </p:nvSpPr>
        <p:spPr>
          <a:xfrm>
            <a:off x="5661248" y="7315286"/>
            <a:ext cx="955777" cy="230832"/>
          </a:xfrm>
          <a:prstGeom prst="rect">
            <a:avLst/>
          </a:prstGeom>
          <a:noFill/>
        </p:spPr>
        <p:txBody>
          <a:bodyPr wrap="square" rtlCol="0">
            <a:spAutoFit/>
          </a:bodyPr>
          <a:lstStyle/>
          <a:p>
            <a:pPr algn="ctr"/>
            <a:r>
              <a:rPr kumimoji="1" lang="en-US" altLang="ja-JP" sz="900" b="1" dirty="0">
                <a:solidFill>
                  <a:srgbClr val="C00000"/>
                </a:solidFill>
                <a:latin typeface="HG丸ｺﾞｼｯｸM-PRO" panose="020F0600000000000000" pitchFamily="50" charset="-128"/>
                <a:ea typeface="HG丸ｺﾞｼｯｸM-PRO" panose="020F0600000000000000" pitchFamily="50" charset="-128"/>
              </a:rPr>
              <a:t>【</a:t>
            </a:r>
            <a:r>
              <a:rPr kumimoji="1" lang="ja-JP" altLang="en-US" sz="900" b="1" dirty="0">
                <a:solidFill>
                  <a:srgbClr val="C00000"/>
                </a:solidFill>
                <a:latin typeface="HG丸ｺﾞｼｯｸM-PRO" panose="020F0600000000000000" pitchFamily="50" charset="-128"/>
                <a:ea typeface="HG丸ｺﾞｼｯｸM-PRO" panose="020F0600000000000000" pitchFamily="50" charset="-128"/>
              </a:rPr>
              <a:t>第</a:t>
            </a:r>
            <a:r>
              <a:rPr lang="en-US" altLang="ja-JP" sz="900" b="1" dirty="0">
                <a:solidFill>
                  <a:srgbClr val="C00000"/>
                </a:solidFill>
                <a:latin typeface="HG丸ｺﾞｼｯｸM-PRO" panose="020F0600000000000000" pitchFamily="50" charset="-128"/>
                <a:ea typeface="HG丸ｺﾞｼｯｸM-PRO" panose="020F0600000000000000" pitchFamily="50" charset="-128"/>
              </a:rPr>
              <a:t>2</a:t>
            </a:r>
            <a:r>
              <a:rPr kumimoji="1" lang="ja-JP" altLang="en-US" sz="900" b="1" dirty="0">
                <a:solidFill>
                  <a:srgbClr val="C00000"/>
                </a:solidFill>
                <a:latin typeface="HG丸ｺﾞｼｯｸM-PRO" panose="020F0600000000000000" pitchFamily="50" charset="-128"/>
                <a:ea typeface="HG丸ｺﾞｼｯｸM-PRO" panose="020F0600000000000000" pitchFamily="50" charset="-128"/>
              </a:rPr>
              <a:t>期</a:t>
            </a:r>
            <a:r>
              <a:rPr kumimoji="1" lang="en-US" altLang="ja-JP" sz="900" b="1" dirty="0">
                <a:solidFill>
                  <a:srgbClr val="C00000"/>
                </a:solidFill>
                <a:latin typeface="HG丸ｺﾞｼｯｸM-PRO" panose="020F0600000000000000" pitchFamily="50" charset="-128"/>
                <a:ea typeface="HG丸ｺﾞｼｯｸM-PRO" panose="020F0600000000000000" pitchFamily="50" charset="-128"/>
              </a:rPr>
              <a:t>】</a:t>
            </a:r>
            <a:endParaRPr kumimoji="1" lang="ja-JP" altLang="en-US" sz="900" b="1" dirty="0">
              <a:solidFill>
                <a:srgbClr val="C00000"/>
              </a:solidFill>
              <a:latin typeface="HG丸ｺﾞｼｯｸM-PRO" panose="020F0600000000000000" pitchFamily="50" charset="-128"/>
              <a:ea typeface="HG丸ｺﾞｼｯｸM-PRO" panose="020F0600000000000000" pitchFamily="50" charset="-128"/>
            </a:endParaRPr>
          </a:p>
        </p:txBody>
      </p:sp>
      <p:sp>
        <p:nvSpPr>
          <p:cNvPr id="38" name="テキスト ボックス 37"/>
          <p:cNvSpPr txBox="1"/>
          <p:nvPr/>
        </p:nvSpPr>
        <p:spPr>
          <a:xfrm>
            <a:off x="5661248" y="8748285"/>
            <a:ext cx="940720" cy="230832"/>
          </a:xfrm>
          <a:prstGeom prst="rect">
            <a:avLst/>
          </a:prstGeom>
          <a:noFill/>
        </p:spPr>
        <p:txBody>
          <a:bodyPr wrap="square" rtlCol="0">
            <a:spAutoFit/>
          </a:bodyPr>
          <a:lstStyle/>
          <a:p>
            <a:pPr algn="ctr"/>
            <a:r>
              <a:rPr kumimoji="1" lang="en-US" altLang="ja-JP" sz="900" b="1" dirty="0">
                <a:solidFill>
                  <a:srgbClr val="C00000"/>
                </a:solidFill>
                <a:latin typeface="HG丸ｺﾞｼｯｸM-PRO" panose="020F0600000000000000" pitchFamily="50" charset="-128"/>
                <a:ea typeface="HG丸ｺﾞｼｯｸM-PRO" panose="020F0600000000000000" pitchFamily="50" charset="-128"/>
              </a:rPr>
              <a:t>【</a:t>
            </a:r>
            <a:r>
              <a:rPr kumimoji="1" lang="ja-JP" altLang="en-US" sz="900" b="1" dirty="0">
                <a:solidFill>
                  <a:srgbClr val="C00000"/>
                </a:solidFill>
                <a:latin typeface="HG丸ｺﾞｼｯｸM-PRO" panose="020F0600000000000000" pitchFamily="50" charset="-128"/>
                <a:ea typeface="HG丸ｺﾞｼｯｸM-PRO" panose="020F0600000000000000" pitchFamily="50" charset="-128"/>
              </a:rPr>
              <a:t>第</a:t>
            </a:r>
            <a:r>
              <a:rPr lang="en-US" altLang="ja-JP" sz="900" b="1" dirty="0">
                <a:solidFill>
                  <a:srgbClr val="C00000"/>
                </a:solidFill>
                <a:latin typeface="HG丸ｺﾞｼｯｸM-PRO" panose="020F0600000000000000" pitchFamily="50" charset="-128"/>
                <a:ea typeface="HG丸ｺﾞｼｯｸM-PRO" panose="020F0600000000000000" pitchFamily="50" charset="-128"/>
              </a:rPr>
              <a:t>3</a:t>
            </a:r>
            <a:r>
              <a:rPr kumimoji="1" lang="ja-JP" altLang="en-US" sz="900" b="1" dirty="0">
                <a:solidFill>
                  <a:srgbClr val="C00000"/>
                </a:solidFill>
                <a:latin typeface="HG丸ｺﾞｼｯｸM-PRO" panose="020F0600000000000000" pitchFamily="50" charset="-128"/>
                <a:ea typeface="HG丸ｺﾞｼｯｸM-PRO" panose="020F0600000000000000" pitchFamily="50" charset="-128"/>
              </a:rPr>
              <a:t>期</a:t>
            </a:r>
            <a:r>
              <a:rPr kumimoji="1" lang="en-US" altLang="ja-JP" sz="900" b="1" dirty="0">
                <a:solidFill>
                  <a:srgbClr val="C00000"/>
                </a:solidFill>
                <a:latin typeface="HG丸ｺﾞｼｯｸM-PRO" panose="020F0600000000000000" pitchFamily="50" charset="-128"/>
                <a:ea typeface="HG丸ｺﾞｼｯｸM-PRO" panose="020F0600000000000000" pitchFamily="50" charset="-128"/>
              </a:rPr>
              <a:t>】</a:t>
            </a:r>
            <a:endParaRPr kumimoji="1" lang="ja-JP" altLang="en-US" sz="900" b="1" dirty="0">
              <a:solidFill>
                <a:srgbClr val="C00000"/>
              </a:solidFill>
              <a:latin typeface="HG丸ｺﾞｼｯｸM-PRO" panose="020F0600000000000000" pitchFamily="50" charset="-128"/>
              <a:ea typeface="HG丸ｺﾞｼｯｸM-PRO" panose="020F0600000000000000" pitchFamily="50" charset="-128"/>
            </a:endParaRPr>
          </a:p>
        </p:txBody>
      </p:sp>
      <p:sp>
        <p:nvSpPr>
          <p:cNvPr id="9" name="四角形: 角を丸くする 8">
            <a:extLst>
              <a:ext uri="{FF2B5EF4-FFF2-40B4-BE49-F238E27FC236}">
                <a16:creationId xmlns:a16="http://schemas.microsoft.com/office/drawing/2014/main" id="{33224B06-59AA-4297-8557-974FF0380AC7}"/>
              </a:ext>
            </a:extLst>
          </p:cNvPr>
          <p:cNvSpPr/>
          <p:nvPr/>
        </p:nvSpPr>
        <p:spPr>
          <a:xfrm>
            <a:off x="2496202" y="4277980"/>
            <a:ext cx="4120823" cy="446278"/>
          </a:xfrm>
          <a:prstGeom prst="roundRect">
            <a:avLst/>
          </a:prstGeom>
          <a:solidFill>
            <a:schemeClr val="bg1"/>
          </a:solid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4199A0DF-7E28-4EE5-B888-2A3360EDDE2F}"/>
              </a:ext>
            </a:extLst>
          </p:cNvPr>
          <p:cNvSpPr txBox="1"/>
          <p:nvPr/>
        </p:nvSpPr>
        <p:spPr>
          <a:xfrm>
            <a:off x="163368" y="8758861"/>
            <a:ext cx="435858" cy="215444"/>
          </a:xfrm>
          <a:prstGeom prst="rect">
            <a:avLst/>
          </a:prstGeom>
          <a:noFill/>
        </p:spPr>
        <p:txBody>
          <a:bodyPr wrap="square" rtlCol="0">
            <a:spAutoFit/>
          </a:bodyPr>
          <a:lstStyle/>
          <a:p>
            <a:r>
              <a:rPr kumimoji="1" lang="en-US" altLang="ja-JP" sz="800" b="1" dirty="0">
                <a:latin typeface="HG丸ｺﾞｼｯｸM-PRO" panose="020F0600000000000000" pitchFamily="50" charset="-128"/>
                <a:ea typeface="HG丸ｺﾞｼｯｸM-PRO" panose="020F0600000000000000" pitchFamily="50" charset="-128"/>
              </a:rPr>
              <a:t>10</a:t>
            </a:r>
            <a:endParaRPr kumimoji="1" lang="ja-JP" altLang="en-US" sz="800" b="1" dirty="0">
              <a:latin typeface="HG丸ｺﾞｼｯｸM-PRO" panose="020F0600000000000000" pitchFamily="50" charset="-128"/>
              <a:ea typeface="HG丸ｺﾞｼｯｸM-PRO" panose="020F0600000000000000" pitchFamily="50" charset="-128"/>
            </a:endParaRPr>
          </a:p>
        </p:txBody>
      </p:sp>
      <p:sp>
        <p:nvSpPr>
          <p:cNvPr id="44" name="テキスト ボックス 43">
            <a:extLst>
              <a:ext uri="{FF2B5EF4-FFF2-40B4-BE49-F238E27FC236}">
                <a16:creationId xmlns:a16="http://schemas.microsoft.com/office/drawing/2014/main" id="{6EF13664-647C-4B2C-BB47-B7596D53BF40}"/>
              </a:ext>
            </a:extLst>
          </p:cNvPr>
          <p:cNvSpPr txBox="1"/>
          <p:nvPr/>
        </p:nvSpPr>
        <p:spPr>
          <a:xfrm>
            <a:off x="157034" y="9055969"/>
            <a:ext cx="5485184" cy="746358"/>
          </a:xfrm>
          <a:prstGeom prst="rect">
            <a:avLst/>
          </a:prstGeom>
          <a:noFill/>
        </p:spPr>
        <p:txBody>
          <a:bodyPr wrap="square" rtlCol="0">
            <a:spAutoFit/>
          </a:bodyPr>
          <a:lstStyle/>
          <a:p>
            <a:r>
              <a:rPr lang="en-US" altLang="ja-JP" sz="850" b="1"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850" b="1" dirty="0">
                <a:latin typeface="HG丸ｺﾞｼｯｸM-PRO" panose="020F0600000000000000" pitchFamily="50" charset="-128"/>
                <a:ea typeface="HG丸ｺﾞｼｯｸM-PRO" panose="020F0600000000000000" pitchFamily="50" charset="-128"/>
                <a:cs typeface="Meiryo UI" panose="020B0604030504040204" pitchFamily="50" charset="-128"/>
              </a:rPr>
              <a:t>提出先及び問合せ先</a:t>
            </a:r>
            <a:r>
              <a:rPr lang="en-US" altLang="ja-JP" sz="850" b="1" dirty="0">
                <a:latin typeface="HG丸ｺﾞｼｯｸM-PRO" panose="020F0600000000000000" pitchFamily="50" charset="-128"/>
                <a:ea typeface="HG丸ｺﾞｼｯｸM-PRO" panose="020F0600000000000000" pitchFamily="50" charset="-128"/>
                <a:cs typeface="Meiryo UI" panose="020B0604030504040204" pitchFamily="50" charset="-128"/>
              </a:rPr>
              <a:t>】</a:t>
            </a:r>
            <a:endParaRPr lang="en-US" altLang="ja-JP" sz="1200" b="1" u="sng"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kumimoji="1"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大阪府商工労働部 中小企業支援室ものづくり支援課 販路開拓支援グループ</a:t>
            </a:r>
            <a:endParaRPr kumimoji="1"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rPr>
              <a:t>559-8555</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zh-CN"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大阪市住之江区南港北１丁目</a:t>
            </a:r>
            <a:r>
              <a:rPr lang="en-US" altLang="zh-CN" sz="850" dirty="0">
                <a:latin typeface="HG丸ｺﾞｼｯｸM-PRO" panose="020F0600000000000000" pitchFamily="50" charset="-128"/>
                <a:ea typeface="HG丸ｺﾞｼｯｸM-PRO" panose="020F0600000000000000" pitchFamily="50" charset="-128"/>
                <a:cs typeface="Meiryo UI" panose="020B0604030504040204" pitchFamily="50" charset="-128"/>
              </a:rPr>
              <a:t>14-16</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大阪府咲洲庁舎（さきしまコスモタワー）</a:t>
            </a:r>
            <a:r>
              <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rPr>
              <a:t>25</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階</a:t>
            </a:r>
            <a:endParaRPr lang="en-US" altLang="zh-CN" sz="85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kumimoji="1"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kumimoji="1"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rPr>
              <a:t>TEL</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rPr>
              <a:t>06-6210-9413</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rPr>
              <a:t>E-mail</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hlinkClick r:id="rId5"/>
              </a:rPr>
              <a:t>hanrokaitaku@gbox.pref.osaka.lg.jp</a:t>
            </a:r>
            <a:endPar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rPr>
              <a:t>URL</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700" dirty="0">
                <a:latin typeface="HG丸ｺﾞｼｯｸM-PRO" panose="020F0600000000000000" pitchFamily="50" charset="-128"/>
                <a:ea typeface="HG丸ｺﾞｼｯｸM-PRO" panose="020F0600000000000000" pitchFamily="50" charset="-128"/>
                <a:cs typeface="Meiryo UI" panose="020B0604030504040204" pitchFamily="50" charset="-128"/>
              </a:rPr>
              <a:t>https://www.pref.osaka.lg.jp/o110070/mono/shuttenshien/index.html</a:t>
            </a:r>
            <a:endParaRPr kumimoji="1"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8" name="テキスト ボックス 7">
            <a:extLst>
              <a:ext uri="{FF2B5EF4-FFF2-40B4-BE49-F238E27FC236}">
                <a16:creationId xmlns:a16="http://schemas.microsoft.com/office/drawing/2014/main" id="{FCE29D88-3E06-4B9C-A59B-808B5A45A6F3}"/>
              </a:ext>
            </a:extLst>
          </p:cNvPr>
          <p:cNvSpPr txBox="1"/>
          <p:nvPr/>
        </p:nvSpPr>
        <p:spPr>
          <a:xfrm>
            <a:off x="2561126" y="4277980"/>
            <a:ext cx="3714095" cy="446276"/>
          </a:xfrm>
          <a:prstGeom prst="rect">
            <a:avLst/>
          </a:prstGeom>
          <a:noFill/>
        </p:spPr>
        <p:txBody>
          <a:bodyPr wrap="square" rtlCol="0">
            <a:spAutoFit/>
          </a:bodyPr>
          <a:lstStyle/>
          <a:p>
            <a:r>
              <a:rPr lang="en-US" altLang="ja-JP" sz="800" dirty="0">
                <a:solidFill>
                  <a:srgbClr val="FF0000"/>
                </a:solidFill>
                <a:latin typeface="HG丸ｺﾞｼｯｸM-PRO" panose="020F0600000000000000" pitchFamily="50" charset="-128"/>
                <a:ea typeface="HG丸ｺﾞｼｯｸM-PRO" panose="020F0600000000000000" pitchFamily="50" charset="-128"/>
              </a:rPr>
              <a:t>※</a:t>
            </a:r>
            <a:r>
              <a:rPr lang="ja-JP" altLang="en-US" sz="800" dirty="0">
                <a:solidFill>
                  <a:srgbClr val="FF0000"/>
                </a:solidFill>
                <a:latin typeface="HG丸ｺﾞｼｯｸM-PRO" panose="020F0600000000000000" pitchFamily="50" charset="-128"/>
                <a:ea typeface="HG丸ｺﾞｼｯｸM-PRO" panose="020F0600000000000000" pitchFamily="50" charset="-128"/>
              </a:rPr>
              <a:t>京阪神地域（大阪府・京都府・兵庫県）の展示商談会に出展される方は、右の</a:t>
            </a:r>
            <a:r>
              <a:rPr lang="en-US" altLang="ja-JP" sz="800" dirty="0">
                <a:solidFill>
                  <a:srgbClr val="FF0000"/>
                </a:solidFill>
                <a:latin typeface="HG丸ｺﾞｼｯｸM-PRO" panose="020F0600000000000000" pitchFamily="50" charset="-128"/>
                <a:ea typeface="HG丸ｺﾞｼｯｸM-PRO" panose="020F0600000000000000" pitchFamily="50" charset="-128"/>
              </a:rPr>
              <a:t>QR</a:t>
            </a:r>
            <a:r>
              <a:rPr lang="ja-JP" altLang="en-US" sz="800" dirty="0">
                <a:solidFill>
                  <a:srgbClr val="FF0000"/>
                </a:solidFill>
                <a:latin typeface="HG丸ｺﾞｼｯｸM-PRO" panose="020F0600000000000000" pitchFamily="50" charset="-128"/>
                <a:ea typeface="HG丸ｺﾞｼｯｸM-PRO" panose="020F0600000000000000" pitchFamily="50" charset="-128"/>
              </a:rPr>
              <a:t>より</a:t>
            </a:r>
            <a:r>
              <a:rPr lang="en-US" altLang="ja-JP" sz="800" dirty="0">
                <a:solidFill>
                  <a:srgbClr val="FF0000"/>
                </a:solidFill>
                <a:latin typeface="HG丸ｺﾞｼｯｸM-PRO" panose="020F0600000000000000" pitchFamily="50" charset="-128"/>
                <a:ea typeface="HG丸ｺﾞｼｯｸM-PRO" panose="020F0600000000000000" pitchFamily="50" charset="-128"/>
              </a:rPr>
              <a:t>『</a:t>
            </a:r>
            <a:r>
              <a:rPr lang="ja-JP" altLang="en-US" sz="800" u="sng" dirty="0">
                <a:solidFill>
                  <a:srgbClr val="FF0000"/>
                </a:solidFill>
                <a:latin typeface="HG丸ｺﾞｼｯｸM-PRO" panose="020F0600000000000000" pitchFamily="50" charset="-128"/>
                <a:ea typeface="HG丸ｺﾞｼｯｸM-PRO" panose="020F0600000000000000" pitchFamily="50" charset="-128"/>
              </a:rPr>
              <a:t>中小企業展示商談会出展支援事業</a:t>
            </a:r>
            <a:r>
              <a:rPr lang="en-US" altLang="ja-JP" sz="800" u="sng" dirty="0">
                <a:solidFill>
                  <a:srgbClr val="FF0000"/>
                </a:solidFill>
                <a:latin typeface="HG丸ｺﾞｼｯｸM-PRO" panose="020F0600000000000000" pitchFamily="50" charset="-128"/>
                <a:ea typeface="HG丸ｺﾞｼｯｸM-PRO" panose="020F0600000000000000" pitchFamily="50" charset="-128"/>
              </a:rPr>
              <a:t>』</a:t>
            </a:r>
            <a:r>
              <a:rPr lang="ja-JP" altLang="en-US" sz="800" dirty="0">
                <a:solidFill>
                  <a:srgbClr val="FF0000"/>
                </a:solidFill>
                <a:latin typeface="HG丸ｺﾞｼｯｸM-PRO" panose="020F0600000000000000" pitchFamily="50" charset="-128"/>
                <a:ea typeface="HG丸ｺﾞｼｯｸM-PRO" panose="020F0600000000000000" pitchFamily="50" charset="-128"/>
              </a:rPr>
              <a:t>をご確認ください。</a:t>
            </a:r>
            <a:br>
              <a:rPr lang="en-US" altLang="ja-JP" sz="800" dirty="0">
                <a:solidFill>
                  <a:srgbClr val="FF0000"/>
                </a:solidFill>
                <a:latin typeface="HG丸ｺﾞｼｯｸM-PRO" panose="020F0600000000000000" pitchFamily="50" charset="-128"/>
                <a:ea typeface="HG丸ｺﾞｼｯｸM-PRO" panose="020F0600000000000000" pitchFamily="50" charset="-128"/>
              </a:rPr>
            </a:br>
            <a:r>
              <a:rPr lang="en-US" altLang="ja-JP" sz="700" dirty="0">
                <a:solidFill>
                  <a:srgbClr val="FF0000"/>
                </a:solidFill>
                <a:latin typeface="HG丸ｺﾞｼｯｸM-PRO" panose="020F0600000000000000" pitchFamily="50" charset="-128"/>
                <a:ea typeface="HG丸ｺﾞｼｯｸM-PRO" panose="020F0600000000000000" pitchFamily="50" charset="-128"/>
              </a:rPr>
              <a:t>URL</a:t>
            </a:r>
            <a:r>
              <a:rPr lang="ja-JP" altLang="en-US" sz="700" dirty="0">
                <a:solidFill>
                  <a:srgbClr val="FF0000"/>
                </a:solidFill>
                <a:latin typeface="HG丸ｺﾞｼｯｸM-PRO" panose="020F0600000000000000" pitchFamily="50" charset="-128"/>
                <a:ea typeface="HG丸ｺﾞｼｯｸM-PRO" panose="020F0600000000000000" pitchFamily="50" charset="-128"/>
              </a:rPr>
              <a:t>：</a:t>
            </a:r>
            <a:r>
              <a:rPr lang="en-US" altLang="ja-JP" sz="700" dirty="0">
                <a:solidFill>
                  <a:srgbClr val="FF0000"/>
                </a:solidFill>
                <a:latin typeface="HG丸ｺﾞｼｯｸM-PRO" panose="020F0600000000000000" pitchFamily="50" charset="-128"/>
                <a:ea typeface="HG丸ｺﾞｼｯｸM-PRO" panose="020F0600000000000000" pitchFamily="50" charset="-128"/>
              </a:rPr>
              <a:t>https://www.pref.osaka.lg.jp/o110070/mono/syuttenshien-rinji.html</a:t>
            </a:r>
            <a:endParaRPr kumimoji="1" lang="ja-JP" altLang="en-US" sz="800" dirty="0">
              <a:solidFill>
                <a:srgbClr val="FF0000"/>
              </a:solidFill>
              <a:latin typeface="HG丸ｺﾞｼｯｸM-PRO" panose="020F0600000000000000" pitchFamily="50" charset="-128"/>
              <a:ea typeface="HG丸ｺﾞｼｯｸM-PRO" panose="020F0600000000000000" pitchFamily="50" charset="-128"/>
            </a:endParaRPr>
          </a:p>
        </p:txBody>
      </p:sp>
      <p:pic>
        <p:nvPicPr>
          <p:cNvPr id="45" name="図 44">
            <a:extLst>
              <a:ext uri="{FF2B5EF4-FFF2-40B4-BE49-F238E27FC236}">
                <a16:creationId xmlns:a16="http://schemas.microsoft.com/office/drawing/2014/main" id="{7E07DDFE-894E-4D72-9E24-3C9D9D62CA96}"/>
              </a:ext>
            </a:extLst>
          </p:cNvPr>
          <p:cNvPicPr>
            <a:picLocks noChangeAspect="1"/>
          </p:cNvPicPr>
          <p:nvPr/>
        </p:nvPicPr>
        <p:blipFill>
          <a:blip r:embed="rId6"/>
          <a:stretch>
            <a:fillRect/>
          </a:stretch>
        </p:blipFill>
        <p:spPr>
          <a:xfrm>
            <a:off x="6188040" y="4294777"/>
            <a:ext cx="412681" cy="412681"/>
          </a:xfrm>
          <a:prstGeom prst="rect">
            <a:avLst/>
          </a:prstGeom>
        </p:spPr>
      </p:pic>
    </p:spTree>
    <p:extLst>
      <p:ext uri="{BB962C8B-B14F-4D97-AF65-F5344CB8AC3E}">
        <p14:creationId xmlns:p14="http://schemas.microsoft.com/office/powerpoint/2010/main" val="3620288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wdUpDiag">
          <a:fgClr>
            <a:schemeClr val="accent1">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19" name="テキスト ボックス 18"/>
          <p:cNvSpPr txBox="1"/>
          <p:nvPr/>
        </p:nvSpPr>
        <p:spPr>
          <a:xfrm>
            <a:off x="45088" y="332865"/>
            <a:ext cx="6572371" cy="2044149"/>
          </a:xfrm>
          <a:prstGeom prst="rect">
            <a:avLst/>
          </a:prstGeom>
          <a:noFill/>
        </p:spPr>
        <p:txBody>
          <a:bodyPr wrap="square" rtlCol="0">
            <a:spAutoFit/>
          </a:bodyPr>
          <a:lstStyle/>
          <a:p>
            <a:pPr>
              <a:lnSpc>
                <a:spcPts val="1000"/>
              </a:lnSpc>
            </a:pPr>
            <a:r>
              <a:rPr kumimoji="1"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 次の（</a:t>
            </a:r>
            <a:r>
              <a:rPr kumimoji="1"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）から（</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7</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900" dirty="0">
                <a:latin typeface="HG丸ｺﾞｼｯｸM-PRO" panose="020F0600000000000000" pitchFamily="50" charset="-128"/>
                <a:ea typeface="HG丸ｺﾞｼｯｸM-PRO" panose="020F0600000000000000" pitchFamily="50" charset="-128"/>
              </a:rPr>
              <a:t>のほか、募集要項に記載の全ての応募資格に該当することが必要です。</a:t>
            </a:r>
            <a:endParaRPr lang="en-US" altLang="ja-JP" sz="900" dirty="0">
              <a:latin typeface="HG丸ｺﾞｼｯｸM-PRO" panose="020F0600000000000000" pitchFamily="50" charset="-128"/>
              <a:ea typeface="HG丸ｺﾞｼｯｸM-PRO" panose="020F0600000000000000" pitchFamily="50" charset="-128"/>
            </a:endParaRPr>
          </a:p>
          <a:p>
            <a:r>
              <a:rPr kumimoji="1"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）大阪府内に主たる事務所又は事業所があること。</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2</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）中小企業者であり、かつみなし大企業でないこと。</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3</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）業種が製造業又はソフトウェア業であること。</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100"/>
              </a:lnSpc>
            </a:pPr>
            <a:r>
              <a:rPr lang="ja-JP" altLang="en-US" sz="105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050" dirty="0">
                <a:latin typeface="HG丸ｺﾞｼｯｸM-PRO" panose="020F0600000000000000" pitchFamily="50" charset="-128"/>
                <a:ea typeface="HG丸ｺﾞｼｯｸM-PRO" panose="020F0600000000000000" pitchFamily="50" charset="-128"/>
                <a:cs typeface="Meiryo UI" panose="020B0604030504040204" pitchFamily="50" charset="-128"/>
              </a:rPr>
              <a:t>4</a:t>
            </a:r>
            <a:r>
              <a:rPr lang="ja-JP" altLang="en-US" sz="1050" dirty="0">
                <a:latin typeface="HG丸ｺﾞｼｯｸM-PRO" panose="020F0600000000000000" pitchFamily="50" charset="-128"/>
                <a:ea typeface="HG丸ｺﾞｼｯｸM-PRO" panose="020F0600000000000000" pitchFamily="50" charset="-128"/>
                <a:cs typeface="Meiryo UI" panose="020B0604030504040204" pitchFamily="50" charset="-128"/>
              </a:rPr>
              <a:t>）平成</a:t>
            </a:r>
            <a:r>
              <a:rPr lang="en-US" altLang="ja-JP" sz="1050" dirty="0">
                <a:latin typeface="HG丸ｺﾞｼｯｸM-PRO" panose="020F0600000000000000" pitchFamily="50" charset="-128"/>
                <a:ea typeface="HG丸ｺﾞｼｯｸM-PRO" panose="020F0600000000000000" pitchFamily="50" charset="-128"/>
                <a:cs typeface="Meiryo UI" panose="020B0604030504040204" pitchFamily="50" charset="-128"/>
              </a:rPr>
              <a:t>27</a:t>
            </a:r>
            <a:r>
              <a:rPr lang="ja-JP" altLang="en-US" sz="1050" dirty="0">
                <a:latin typeface="HG丸ｺﾞｼｯｸM-PRO" panose="020F0600000000000000" pitchFamily="50" charset="-128"/>
                <a:ea typeface="HG丸ｺﾞｼｯｸM-PRO" panose="020F0600000000000000" pitchFamily="50" charset="-128"/>
                <a:cs typeface="Meiryo UI" panose="020B0604030504040204" pitchFamily="50" charset="-128"/>
              </a:rPr>
              <a:t>年度以降に本事業による補助金の交付を受けたことがない者又は平成</a:t>
            </a:r>
            <a:r>
              <a:rPr lang="en-US" altLang="ja-JP" sz="1050" dirty="0">
                <a:latin typeface="HG丸ｺﾞｼｯｸM-PRO" panose="020F0600000000000000" pitchFamily="50" charset="-128"/>
                <a:ea typeface="HG丸ｺﾞｼｯｸM-PRO" panose="020F0600000000000000" pitchFamily="50" charset="-128"/>
                <a:cs typeface="Meiryo UI" panose="020B0604030504040204" pitchFamily="50" charset="-128"/>
              </a:rPr>
              <a:t>27</a:t>
            </a:r>
            <a:r>
              <a:rPr lang="ja-JP" altLang="en-US" sz="1050" dirty="0">
                <a:latin typeface="HG丸ｺﾞｼｯｸM-PRO" panose="020F0600000000000000" pitchFamily="50" charset="-128"/>
                <a:ea typeface="HG丸ｺﾞｼｯｸM-PRO" panose="020F0600000000000000" pitchFamily="50" charset="-128"/>
                <a:cs typeface="Meiryo UI" panose="020B0604030504040204" pitchFamily="50" charset="-128"/>
              </a:rPr>
              <a:t>年度以降に</a:t>
            </a:r>
            <a:endParaRPr lang="en-US" altLang="ja-JP" sz="105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050" dirty="0">
                <a:latin typeface="HG丸ｺﾞｼｯｸM-PRO" panose="020F0600000000000000" pitchFamily="50" charset="-128"/>
                <a:ea typeface="HG丸ｺﾞｼｯｸM-PRO" panose="020F0600000000000000" pitchFamily="50" charset="-128"/>
                <a:cs typeface="Meiryo UI" panose="020B0604030504040204" pitchFamily="50" charset="-128"/>
              </a:rPr>
              <a:t>　　  本事業による補助金の交付を受けた者で、そのときと異なる製品を異なる分野の展示商談会に</a:t>
            </a:r>
            <a:endParaRPr lang="en-US" altLang="ja-JP" sz="105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050" dirty="0">
                <a:latin typeface="HG丸ｺﾞｼｯｸM-PRO" panose="020F0600000000000000" pitchFamily="50" charset="-128"/>
                <a:ea typeface="HG丸ｺﾞｼｯｸM-PRO" panose="020F0600000000000000" pitchFamily="50" charset="-128"/>
                <a:cs typeface="Meiryo UI" panose="020B0604030504040204" pitchFamily="50" charset="-128"/>
              </a:rPr>
              <a:t>　　  出展する者であること。</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（当該補助金の交付は、府の一会計年度において</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回限り）</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5</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）製品の製造・技術等に関する事業を自ら行い、出展する展示商談会に適した</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　　  技術又は製品を持つ者であること。</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6</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）府が主催する出展講習会への出席が可能であること。</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7</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）府税に係る徴収金を完納していること。　</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ほか</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endParaRPr lang="en-US" altLang="ja-JP" sz="3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000"/>
              </a:lnSpc>
            </a:pPr>
            <a:r>
              <a:rPr lang="en-US" altLang="ja-JP" sz="5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応募資格の詳細については、募集要項をご確認ください。</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29" name="テキスト ボックス 28"/>
          <p:cNvSpPr txBox="1"/>
          <p:nvPr/>
        </p:nvSpPr>
        <p:spPr>
          <a:xfrm>
            <a:off x="48120" y="2796340"/>
            <a:ext cx="6765256" cy="3052118"/>
          </a:xfrm>
          <a:prstGeom prst="rect">
            <a:avLst/>
          </a:prstGeom>
          <a:noFill/>
        </p:spPr>
        <p:txBody>
          <a:bodyPr wrap="square" rtlCol="0">
            <a:spAutoFit/>
          </a:bodyPr>
          <a:lstStyle/>
          <a:p>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応募企業は、次の（</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）大規模展示商談会活用事業（出展支援事業）申込書（様式</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）に必要事項を記入し、</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2</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）から（</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10</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）までの応募書類を添付して原則、オンライン申請にて提出してください。</a:t>
            </a:r>
            <a:b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b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　オンライン申請が困難な場合には、郵送もしくは持参にて提出することが可能です。詳細は、募集要項よりご確認ください。</a:t>
            </a:r>
            <a:endParaRPr kumimoji="1"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kumimoji="1"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）大規模展示商談会活用事業（出展支援事業）申込書</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（様式１）</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2</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）展示商談会へ出展する技術や製品が明確にわかる資料</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3</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）会社概要又はこれに準ずるもの</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4</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）主要株式名簿及び出資比率のわかるもの</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5</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）直近</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2</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期分の決算書類</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（貸借対照表、損益計算書、製造原価報告書、販売費及び一般管理費内訳書、個別注記表）</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6</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）過去に展示商談会へ出展したことがある場合は、その際に出展した写真</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7</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）要件確認申立書</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（様式第</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1-1</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号）</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8</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）「府内に主たる事業所又は事務所があること」を確認できる書類</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000"/>
              </a:lnSpc>
            </a:pP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例： </a:t>
            </a:r>
            <a:r>
              <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法人の場合</a:t>
            </a:r>
            <a:r>
              <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登記事項証明書（履歴事項全部証明書）の写し（発行</a:t>
            </a:r>
            <a:r>
              <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rPr>
              <a:t>3</a:t>
            </a:r>
            <a:r>
              <a:rPr lang="ja-JP" altLang="en-US" sz="1000">
                <a:latin typeface="HG丸ｺﾞｼｯｸM-PRO" panose="020F0600000000000000" pitchFamily="50" charset="-128"/>
                <a:ea typeface="HG丸ｺﾞｼｯｸM-PRO" panose="020F0600000000000000" pitchFamily="50" charset="-128"/>
                <a:cs typeface="Meiryo UI" panose="020B0604030504040204" pitchFamily="50" charset="-128"/>
              </a:rPr>
              <a:t>ヵ月以内の</a:t>
            </a:r>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もの）</a:t>
            </a:r>
            <a:endPar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000"/>
              </a:lnSpc>
            </a:pPr>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個人の場合</a:t>
            </a:r>
            <a:r>
              <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個人事業の開業・廃業等届出書</a:t>
            </a:r>
            <a:endPar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税務署に提出する書類の場合は、税務署が受付済みであることがわかるもの</a:t>
            </a:r>
            <a:endPar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9</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）平成</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2</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７年度以降に本事業による補助金の交付を受けた者は、そのときの展示商談会出展における</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　　   技術や製品が明確にわかる資料</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10</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）府税事務所発行の「府税及びその附帯徴収金について未納の徴収金の額のないこと」の証明書</a:t>
            </a:r>
            <a:endParaRPr lang="en-US" altLang="ja-JP" sz="12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000"/>
              </a:lnSpc>
            </a:pPr>
            <a:r>
              <a:rPr lang="ja-JP" altLang="en-US" sz="10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（発行</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3</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ヵ月以内のもの。全税目について取得すること。）</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000"/>
              </a:lnSpc>
            </a:pP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p>
        </p:txBody>
      </p:sp>
      <p:sp>
        <p:nvSpPr>
          <p:cNvPr id="33" name="テキスト ボックス 32"/>
          <p:cNvSpPr txBox="1"/>
          <p:nvPr/>
        </p:nvSpPr>
        <p:spPr>
          <a:xfrm>
            <a:off x="39718" y="5820385"/>
            <a:ext cx="6308111" cy="1220847"/>
          </a:xfrm>
          <a:prstGeom prst="rect">
            <a:avLst/>
          </a:prstGeom>
          <a:noFill/>
        </p:spPr>
        <p:txBody>
          <a:bodyPr wrap="square" rtlCol="0">
            <a:spAutoFit/>
          </a:bodyPr>
          <a:lstStyle/>
          <a:p>
            <a:pPr>
              <a:lnSpc>
                <a:spcPts val="1000"/>
              </a:lnSpc>
            </a:pP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  次のポイントを重視し、応募書類により総合的に判断して採択します。</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kumimoji="1"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）市場の現況把握、自社及び出展する技術・製品の強みなどを分析できているか。</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2</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）出展する技術・製品の特徴を様々な視点から把握できているか。</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3</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）展示商談会において、どのように自社の技術や製品を</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PR</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し、商談につなげていくか。</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4</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）大規模展示商談会への出展経験、財務評価、府の顕彰事業認定</a:t>
            </a:r>
            <a:r>
              <a:rPr lang="en-US" altLang="ja-JP" sz="1100" baseline="300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ほか</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endParaRPr lang="en-US" altLang="ja-JP" sz="3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匠企業（大阪ものづくり優良企業賞受賞企業、「大阪の元気！ものづくり企業」冊子掲載企業）、</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　　　 もしくは大阪製ブランドに認定された製品を持つ企業</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37" name="テキスト ボックス 36"/>
          <p:cNvSpPr txBox="1"/>
          <p:nvPr/>
        </p:nvSpPr>
        <p:spPr>
          <a:xfrm>
            <a:off x="39718" y="7250400"/>
            <a:ext cx="6773658" cy="2959785"/>
          </a:xfrm>
          <a:prstGeom prst="rect">
            <a:avLst/>
          </a:prstGeom>
          <a:noFill/>
        </p:spPr>
        <p:txBody>
          <a:bodyPr wrap="square" rtlCol="0">
            <a:spAutoFit/>
          </a:bodyPr>
          <a:lstStyle/>
          <a:p>
            <a:r>
              <a:rPr kumimoji="1"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）出展する展示商談会への申込及び契約は、応募者が行ってください。</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2</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）本事業に応募しても必ず採択されるとは限りませんので、本事業の応募後に出展する</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　　  展示商談会の申込等を行う場合、主催者に申込期間やキャンセル料等を確認の上、</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応募者の責任において行ってください。</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3</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）補助金の交付決定を受けた事業主は、「大阪府障害者等の雇用の促進等と就労の支援に</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関する条例（ハートフル条例）」第</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17</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条の規定により、障がい者の雇用状況の報告を行い、   </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障がい者雇用率が未達成の事業主については、その達成に向けた取組等を行ってもらう</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　　  必要があります。詳細については、以下</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URL</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をご確認ください。</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000"/>
              </a:lnSpc>
            </a:pP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https://www.pref.osaka.lg.jp/koyotaisaku/sokushin-c/</a:t>
            </a:r>
          </a:p>
          <a:p>
            <a:endParaRPr lang="en-US" altLang="ja-JP" sz="3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本事業の不採択等が理由で出展をキャンセルする場合も、大阪府は当該展示商談会への出展申込及び契約等に関して</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　  一切の責任を負いません。</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応募書類に記載の企業情報は、本事業の審査業務及び</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MOBIO</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（ものづくりビジネスセンター大阪）事業のために使用し、</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　  他の目的には使用しません。</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審査の状況・採択結果に関する問い合わせには応じられませんので、あらかじめご了承ください。</a:t>
            </a:r>
            <a:b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b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また、本事業採択後、法令等に抵触することが判明した場合や主催者が展示商談会を中止又は延期して</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　  当該年度中に出展できない場合は、採択を取り消すことがあります。</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endPar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p:cNvSpPr/>
          <p:nvPr/>
        </p:nvSpPr>
        <p:spPr>
          <a:xfrm>
            <a:off x="4148608" y="65976"/>
            <a:ext cx="184730" cy="461665"/>
          </a:xfrm>
          <a:prstGeom prst="rect">
            <a:avLst/>
          </a:prstGeom>
          <a:noFill/>
        </p:spPr>
        <p:txBody>
          <a:bodyPr wrap="none" lIns="91440" tIns="45720" rIns="91440" bIns="45720">
            <a:spAutoFit/>
          </a:bodyPr>
          <a:lstStyle/>
          <a:p>
            <a:pPr algn="ctr"/>
            <a:endParaRPr lang="ja-JP" altLang="en-US" sz="2400" b="1" cap="none" spc="0" dirty="0">
              <a:ln w="22225">
                <a:solidFill>
                  <a:schemeClr val="accent2"/>
                </a:solidFill>
                <a:prstDash val="solid"/>
              </a:ln>
              <a:solidFill>
                <a:schemeClr val="accent2">
                  <a:lumMod val="40000"/>
                  <a:lumOff val="60000"/>
                </a:schemeClr>
              </a:solidFill>
              <a:effectLst/>
            </a:endParaRPr>
          </a:p>
        </p:txBody>
      </p:sp>
      <p:pic>
        <p:nvPicPr>
          <p:cNvPr id="3" name="図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55622" y="-75353"/>
            <a:ext cx="1335079" cy="1159296"/>
          </a:xfrm>
          <a:prstGeom prst="rect">
            <a:avLst/>
          </a:prstGeom>
        </p:spPr>
      </p:pic>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86030" y="6597238"/>
            <a:ext cx="783330" cy="860802"/>
          </a:xfrm>
          <a:prstGeom prst="rect">
            <a:avLst/>
          </a:prstGeom>
        </p:spPr>
      </p:pic>
      <p:grpSp>
        <p:nvGrpSpPr>
          <p:cNvPr id="14" name="グループ化 13"/>
          <p:cNvGrpSpPr/>
          <p:nvPr/>
        </p:nvGrpSpPr>
        <p:grpSpPr>
          <a:xfrm>
            <a:off x="151518" y="24470"/>
            <a:ext cx="1621298" cy="324751"/>
            <a:chOff x="207696" y="1345328"/>
            <a:chExt cx="1621298" cy="369332"/>
          </a:xfrm>
        </p:grpSpPr>
        <p:grpSp>
          <p:nvGrpSpPr>
            <p:cNvPr id="15" name="グループ化 14"/>
            <p:cNvGrpSpPr/>
            <p:nvPr/>
          </p:nvGrpSpPr>
          <p:grpSpPr>
            <a:xfrm>
              <a:off x="304647" y="1345328"/>
              <a:ext cx="1343077" cy="369332"/>
              <a:chOff x="-2130156" y="1299506"/>
              <a:chExt cx="1343077" cy="369332"/>
            </a:xfrm>
          </p:grpSpPr>
          <p:sp>
            <p:nvSpPr>
              <p:cNvPr id="17" name="フリーフォーム: 図形 410">
                <a:extLst>
                  <a:ext uri="{FF2B5EF4-FFF2-40B4-BE49-F238E27FC236}">
                    <a16:creationId xmlns:a16="http://schemas.microsoft.com/office/drawing/2014/main" id="{E4DD3AB9-0476-4CAC-942F-A6429F8C935C}"/>
                  </a:ext>
                </a:extLst>
              </p:cNvPr>
              <p:cNvSpPr/>
              <p:nvPr/>
            </p:nvSpPr>
            <p:spPr>
              <a:xfrm>
                <a:off x="-2130156" y="1378324"/>
                <a:ext cx="261515" cy="239721"/>
              </a:xfrm>
              <a:custGeom>
                <a:avLst/>
                <a:gdLst>
                  <a:gd name="connsiteX0" fmla="*/ 546915 w 1096253"/>
                  <a:gd name="connsiteY0" fmla="*/ 1004897 h 1004898"/>
                  <a:gd name="connsiteX1" fmla="*/ 272665 w 1096253"/>
                  <a:gd name="connsiteY1" fmla="*/ 930653 h 1004898"/>
                  <a:gd name="connsiteX2" fmla="*/ 4518 w 1096253"/>
                  <a:gd name="connsiteY2" fmla="*/ 527077 h 1004898"/>
                  <a:gd name="connsiteX3" fmla="*/ 156 w 1096253"/>
                  <a:gd name="connsiteY3" fmla="*/ 456772 h 1004898"/>
                  <a:gd name="connsiteX4" fmla="*/ 0 w 1096253"/>
                  <a:gd name="connsiteY4" fmla="*/ 456772 h 1004898"/>
                  <a:gd name="connsiteX5" fmla="*/ 81 w 1096253"/>
                  <a:gd name="connsiteY5" fmla="*/ 455563 h 1004898"/>
                  <a:gd name="connsiteX6" fmla="*/ 5 w 1096253"/>
                  <a:gd name="connsiteY6" fmla="*/ 454347 h 1004898"/>
                  <a:gd name="connsiteX7" fmla="*/ 162 w 1096253"/>
                  <a:gd name="connsiteY7" fmla="*/ 454348 h 1004898"/>
                  <a:gd name="connsiteX8" fmla="*/ 4036 w 1096253"/>
                  <a:gd name="connsiteY8" fmla="*/ 396124 h 1004898"/>
                  <a:gd name="connsiteX9" fmla="*/ 229356 w 1096253"/>
                  <a:gd name="connsiteY9" fmla="*/ 60638 h 1004898"/>
                  <a:gd name="connsiteX10" fmla="*/ 687093 w 1096253"/>
                  <a:gd name="connsiteY10" fmla="*/ 62320 h 1004898"/>
                  <a:gd name="connsiteX11" fmla="*/ 898524 w 1096253"/>
                  <a:gd name="connsiteY11" fmla="*/ 340559 h 1004898"/>
                  <a:gd name="connsiteX12" fmla="*/ 913111 w 1096253"/>
                  <a:gd name="connsiteY12" fmla="*/ 456771 h 1004898"/>
                  <a:gd name="connsiteX13" fmla="*/ 913544 w 1096253"/>
                  <a:gd name="connsiteY13" fmla="*/ 456771 h 1004898"/>
                  <a:gd name="connsiteX14" fmla="*/ 913321 w 1096253"/>
                  <a:gd name="connsiteY14" fmla="*/ 458448 h 1004898"/>
                  <a:gd name="connsiteX15" fmla="*/ 913532 w 1096253"/>
                  <a:gd name="connsiteY15" fmla="*/ 460129 h 1004898"/>
                  <a:gd name="connsiteX16" fmla="*/ 913098 w 1096253"/>
                  <a:gd name="connsiteY16" fmla="*/ 460126 h 1004898"/>
                  <a:gd name="connsiteX17" fmla="*/ 900841 w 1096253"/>
                  <a:gd name="connsiteY17" fmla="*/ 552316 h 1004898"/>
                  <a:gd name="connsiteX18" fmla="*/ 730129 w 1096253"/>
                  <a:gd name="connsiteY18" fmla="*/ 773639 h 1004898"/>
                  <a:gd name="connsiteX19" fmla="*/ 546904 w 1096253"/>
                  <a:gd name="connsiteY19" fmla="*/ 822187 h 1004898"/>
                  <a:gd name="connsiteX20" fmla="*/ 364008 w 1096253"/>
                  <a:gd name="connsiteY20" fmla="*/ 772415 h 1004898"/>
                  <a:gd name="connsiteX21" fmla="*/ 194781 w 1096253"/>
                  <a:gd name="connsiteY21" fmla="*/ 549956 h 1004898"/>
                  <a:gd name="connsiteX22" fmla="*/ 183025 w 1096253"/>
                  <a:gd name="connsiteY22" fmla="*/ 456773 h 1004898"/>
                  <a:gd name="connsiteX23" fmla="*/ 182710 w 1096253"/>
                  <a:gd name="connsiteY23" fmla="*/ 456773 h 1004898"/>
                  <a:gd name="connsiteX24" fmla="*/ 182872 w 1096253"/>
                  <a:gd name="connsiteY24" fmla="*/ 455563 h 1004898"/>
                  <a:gd name="connsiteX25" fmla="*/ 182716 w 1096253"/>
                  <a:gd name="connsiteY25" fmla="*/ 454328 h 1004898"/>
                  <a:gd name="connsiteX26" fmla="*/ 183037 w 1096253"/>
                  <a:gd name="connsiteY26" fmla="*/ 454330 h 1004898"/>
                  <a:gd name="connsiteX27" fmla="*/ 192333 w 1096253"/>
                  <a:gd name="connsiteY27" fmla="*/ 384765 h 1004898"/>
                  <a:gd name="connsiteX28" fmla="*/ 321500 w 1096253"/>
                  <a:gd name="connsiteY28" fmla="*/ 218421 h 1004898"/>
                  <a:gd name="connsiteX29" fmla="*/ 597299 w 1096253"/>
                  <a:gd name="connsiteY29" fmla="*/ 221479 h 1004898"/>
                  <a:gd name="connsiteX30" fmla="*/ 722746 w 1096253"/>
                  <a:gd name="connsiteY30" fmla="*/ 390646 h 1004898"/>
                  <a:gd name="connsiteX31" fmla="*/ 730094 w 1096253"/>
                  <a:gd name="connsiteY31" fmla="*/ 456772 h 1004898"/>
                  <a:gd name="connsiteX32" fmla="*/ 730836 w 1096253"/>
                  <a:gd name="connsiteY32" fmla="*/ 456772 h 1004898"/>
                  <a:gd name="connsiteX33" fmla="*/ 730431 w 1096253"/>
                  <a:gd name="connsiteY33" fmla="*/ 459802 h 1004898"/>
                  <a:gd name="connsiteX34" fmla="*/ 730769 w 1096253"/>
                  <a:gd name="connsiteY34" fmla="*/ 462850 h 1004898"/>
                  <a:gd name="connsiteX35" fmla="*/ 730025 w 1096253"/>
                  <a:gd name="connsiteY35" fmla="*/ 462834 h 1004898"/>
                  <a:gd name="connsiteX36" fmla="*/ 724397 w 1096253"/>
                  <a:gd name="connsiteY36" fmla="*/ 504868 h 1004898"/>
                  <a:gd name="connsiteX37" fmla="*/ 637992 w 1096253"/>
                  <a:gd name="connsiteY37" fmla="*/ 615853 h 1004898"/>
                  <a:gd name="connsiteX38" fmla="*/ 545554 w 1096253"/>
                  <a:gd name="connsiteY38" fmla="*/ 639463 h 1004898"/>
                  <a:gd name="connsiteX39" fmla="*/ 453818 w 1096253"/>
                  <a:gd name="connsiteY39" fmla="*/ 613259 h 1004898"/>
                  <a:gd name="connsiteX40" fmla="*/ 365491 w 1096253"/>
                  <a:gd name="connsiteY40" fmla="*/ 451626 h 1004898"/>
                  <a:gd name="connsiteX41" fmla="*/ 458792 w 1096253"/>
                  <a:gd name="connsiteY41" fmla="*/ 454255 h 1004898"/>
                  <a:gd name="connsiteX42" fmla="*/ 501996 w 1096253"/>
                  <a:gd name="connsiteY42" fmla="*/ 533316 h 1004898"/>
                  <a:gd name="connsiteX43" fmla="*/ 592083 w 1096253"/>
                  <a:gd name="connsiteY43" fmla="*/ 534585 h 1004898"/>
                  <a:gd name="connsiteX44" fmla="*/ 637497 w 1096253"/>
                  <a:gd name="connsiteY44" fmla="*/ 456772 h 1004898"/>
                  <a:gd name="connsiteX45" fmla="*/ 637903 w 1096253"/>
                  <a:gd name="connsiteY45" fmla="*/ 456772 h 1004898"/>
                  <a:gd name="connsiteX46" fmla="*/ 633033 w 1096253"/>
                  <a:gd name="connsiteY46" fmla="*/ 412950 h 1004898"/>
                  <a:gd name="connsiteX47" fmla="*/ 549899 w 1096253"/>
                  <a:gd name="connsiteY47" fmla="*/ 300843 h 1004898"/>
                  <a:gd name="connsiteX48" fmla="*/ 367127 w 1096253"/>
                  <a:gd name="connsiteY48" fmla="*/ 298816 h 1004898"/>
                  <a:gd name="connsiteX49" fmla="*/ 275151 w 1096253"/>
                  <a:gd name="connsiteY49" fmla="*/ 456772 h 1004898"/>
                  <a:gd name="connsiteX50" fmla="*/ 272519 w 1096253"/>
                  <a:gd name="connsiteY50" fmla="*/ 456772 h 1004898"/>
                  <a:gd name="connsiteX51" fmla="*/ 281394 w 1096253"/>
                  <a:gd name="connsiteY51" fmla="*/ 527115 h 1004898"/>
                  <a:gd name="connsiteX52" fmla="*/ 409139 w 1096253"/>
                  <a:gd name="connsiteY52" fmla="*/ 695044 h 1004898"/>
                  <a:gd name="connsiteX53" fmla="*/ 685516 w 1096253"/>
                  <a:gd name="connsiteY53" fmla="*/ 695968 h 1004898"/>
                  <a:gd name="connsiteX54" fmla="*/ 814383 w 1096253"/>
                  <a:gd name="connsiteY54" fmla="*/ 528897 h 1004898"/>
                  <a:gd name="connsiteX55" fmla="*/ 823614 w 1096253"/>
                  <a:gd name="connsiteY55" fmla="*/ 459468 h 1004898"/>
                  <a:gd name="connsiteX56" fmla="*/ 821833 w 1096253"/>
                  <a:gd name="connsiteY56" fmla="*/ 459455 h 1004898"/>
                  <a:gd name="connsiteX57" fmla="*/ 640854 w 1096253"/>
                  <a:gd name="connsiteY57" fmla="*/ 141511 h 1004898"/>
                  <a:gd name="connsiteX58" fmla="*/ 275012 w 1096253"/>
                  <a:gd name="connsiteY58" fmla="*/ 140167 h 1004898"/>
                  <a:gd name="connsiteX59" fmla="*/ 104399 w 1096253"/>
                  <a:gd name="connsiteY59" fmla="*/ 361299 h 1004898"/>
                  <a:gd name="connsiteX60" fmla="*/ 91971 w 1096253"/>
                  <a:gd name="connsiteY60" fmla="*/ 454754 h 1004898"/>
                  <a:gd name="connsiteX61" fmla="*/ 92835 w 1096253"/>
                  <a:gd name="connsiteY61" fmla="*/ 454758 h 1004898"/>
                  <a:gd name="connsiteX62" fmla="*/ 319317 w 1096253"/>
                  <a:gd name="connsiteY62" fmla="*/ 850396 h 1004898"/>
                  <a:gd name="connsiteX63" fmla="*/ 775193 w 1096253"/>
                  <a:gd name="connsiteY63" fmla="*/ 851404 h 1004898"/>
                  <a:gd name="connsiteX64" fmla="*/ 1003422 w 1096253"/>
                  <a:gd name="connsiteY64" fmla="*/ 456771 h 1004898"/>
                  <a:gd name="connsiteX65" fmla="*/ 1096253 w 1096253"/>
                  <a:gd name="connsiteY65" fmla="*/ 456771 h 1004898"/>
                  <a:gd name="connsiteX66" fmla="*/ 821490 w 1096253"/>
                  <a:gd name="connsiteY66" fmla="*/ 931866 h 1004898"/>
                  <a:gd name="connsiteX67" fmla="*/ 546915 w 1096253"/>
                  <a:gd name="connsiteY67" fmla="*/ 1004897 h 1004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096253" h="1004898">
                    <a:moveTo>
                      <a:pt x="546915" y="1004897"/>
                    </a:moveTo>
                    <a:cubicBezTo>
                      <a:pt x="452151" y="1004687"/>
                      <a:pt x="357441" y="979932"/>
                      <a:pt x="272665" y="930653"/>
                    </a:cubicBezTo>
                    <a:cubicBezTo>
                      <a:pt x="124308" y="844415"/>
                      <a:pt x="26157" y="694572"/>
                      <a:pt x="4518" y="527077"/>
                    </a:cubicBezTo>
                    <a:lnTo>
                      <a:pt x="156" y="456772"/>
                    </a:lnTo>
                    <a:lnTo>
                      <a:pt x="0" y="456772"/>
                    </a:lnTo>
                    <a:lnTo>
                      <a:pt x="81" y="455563"/>
                    </a:lnTo>
                    <a:lnTo>
                      <a:pt x="5" y="454347"/>
                    </a:lnTo>
                    <a:lnTo>
                      <a:pt x="162" y="454348"/>
                    </a:lnTo>
                    <a:lnTo>
                      <a:pt x="4036" y="396124"/>
                    </a:lnTo>
                    <a:cubicBezTo>
                      <a:pt x="22721" y="256497"/>
                      <a:pt x="105218" y="131904"/>
                      <a:pt x="229356" y="60638"/>
                    </a:cubicBezTo>
                    <a:cubicBezTo>
                      <a:pt x="371228" y="-20809"/>
                      <a:pt x="545824" y="-20168"/>
                      <a:pt x="687093" y="62320"/>
                    </a:cubicBezTo>
                    <a:cubicBezTo>
                      <a:pt x="793046" y="124185"/>
                      <a:pt x="868118" y="225004"/>
                      <a:pt x="898524" y="340559"/>
                    </a:cubicBezTo>
                    <a:lnTo>
                      <a:pt x="913111" y="456771"/>
                    </a:lnTo>
                    <a:lnTo>
                      <a:pt x="913544" y="456771"/>
                    </a:lnTo>
                    <a:lnTo>
                      <a:pt x="913321" y="458448"/>
                    </a:lnTo>
                    <a:lnTo>
                      <a:pt x="913532" y="460129"/>
                    </a:lnTo>
                    <a:lnTo>
                      <a:pt x="913098" y="460126"/>
                    </a:lnTo>
                    <a:lnTo>
                      <a:pt x="900841" y="552316"/>
                    </a:lnTo>
                    <a:cubicBezTo>
                      <a:pt x="875847" y="644561"/>
                      <a:pt x="815223" y="724762"/>
                      <a:pt x="730129" y="773639"/>
                    </a:cubicBezTo>
                    <a:cubicBezTo>
                      <a:pt x="673400" y="806223"/>
                      <a:pt x="610125" y="822399"/>
                      <a:pt x="546904" y="822187"/>
                    </a:cubicBezTo>
                    <a:cubicBezTo>
                      <a:pt x="483684" y="821976"/>
                      <a:pt x="420518" y="805378"/>
                      <a:pt x="364008" y="772415"/>
                    </a:cubicBezTo>
                    <a:cubicBezTo>
                      <a:pt x="279243" y="722971"/>
                      <a:pt x="219157" y="642366"/>
                      <a:pt x="194781" y="549956"/>
                    </a:cubicBezTo>
                    <a:lnTo>
                      <a:pt x="183025" y="456773"/>
                    </a:lnTo>
                    <a:lnTo>
                      <a:pt x="182710" y="456773"/>
                    </a:lnTo>
                    <a:lnTo>
                      <a:pt x="182872" y="455563"/>
                    </a:lnTo>
                    <a:lnTo>
                      <a:pt x="182716" y="454328"/>
                    </a:lnTo>
                    <a:lnTo>
                      <a:pt x="183037" y="454330"/>
                    </a:lnTo>
                    <a:lnTo>
                      <a:pt x="192333" y="384765"/>
                    </a:lnTo>
                    <a:cubicBezTo>
                      <a:pt x="211262" y="315268"/>
                      <a:pt x="257162" y="254936"/>
                      <a:pt x="321500" y="218421"/>
                    </a:cubicBezTo>
                    <a:cubicBezTo>
                      <a:pt x="407285" y="169735"/>
                      <a:pt x="512615" y="170903"/>
                      <a:pt x="597299" y="221479"/>
                    </a:cubicBezTo>
                    <a:cubicBezTo>
                      <a:pt x="660812" y="259411"/>
                      <a:pt x="705363" y="320747"/>
                      <a:pt x="722746" y="390646"/>
                    </a:cubicBezTo>
                    <a:lnTo>
                      <a:pt x="730094" y="456772"/>
                    </a:lnTo>
                    <a:lnTo>
                      <a:pt x="730836" y="456772"/>
                    </a:lnTo>
                    <a:lnTo>
                      <a:pt x="730431" y="459802"/>
                    </a:lnTo>
                    <a:lnTo>
                      <a:pt x="730769" y="462850"/>
                    </a:lnTo>
                    <a:lnTo>
                      <a:pt x="730025" y="462834"/>
                    </a:lnTo>
                    <a:lnTo>
                      <a:pt x="724397" y="504868"/>
                    </a:lnTo>
                    <a:cubicBezTo>
                      <a:pt x="711730" y="551280"/>
                      <a:pt x="681018" y="591548"/>
                      <a:pt x="637992" y="615853"/>
                    </a:cubicBezTo>
                    <a:cubicBezTo>
                      <a:pt x="609308" y="632057"/>
                      <a:pt x="577373" y="639911"/>
                      <a:pt x="545554" y="639463"/>
                    </a:cubicBezTo>
                    <a:cubicBezTo>
                      <a:pt x="513736" y="639014"/>
                      <a:pt x="482034" y="630264"/>
                      <a:pt x="453818" y="613259"/>
                    </a:cubicBezTo>
                    <a:cubicBezTo>
                      <a:pt x="397385" y="579249"/>
                      <a:pt x="363635" y="517489"/>
                      <a:pt x="365491" y="451626"/>
                    </a:cubicBezTo>
                    <a:lnTo>
                      <a:pt x="458792" y="454255"/>
                    </a:lnTo>
                    <a:cubicBezTo>
                      <a:pt x="457884" y="486471"/>
                      <a:pt x="474393" y="516680"/>
                      <a:pt x="501996" y="533316"/>
                    </a:cubicBezTo>
                    <a:cubicBezTo>
                      <a:pt x="529599" y="549952"/>
                      <a:pt x="564022" y="550436"/>
                      <a:pt x="592083" y="534585"/>
                    </a:cubicBezTo>
                    <a:cubicBezTo>
                      <a:pt x="620144" y="518733"/>
                      <a:pt x="637497" y="489001"/>
                      <a:pt x="637497" y="456772"/>
                    </a:cubicBezTo>
                    <a:lnTo>
                      <a:pt x="637903" y="456772"/>
                    </a:lnTo>
                    <a:lnTo>
                      <a:pt x="633033" y="412950"/>
                    </a:lnTo>
                    <a:cubicBezTo>
                      <a:pt x="621513" y="366628"/>
                      <a:pt x="591989" y="325981"/>
                      <a:pt x="549899" y="300843"/>
                    </a:cubicBezTo>
                    <a:cubicBezTo>
                      <a:pt x="493779" y="267326"/>
                      <a:pt x="423976" y="266552"/>
                      <a:pt x="367127" y="298816"/>
                    </a:cubicBezTo>
                    <a:cubicBezTo>
                      <a:pt x="310277" y="331080"/>
                      <a:pt x="275151" y="391405"/>
                      <a:pt x="275151" y="456772"/>
                    </a:cubicBezTo>
                    <a:lnTo>
                      <a:pt x="272519" y="456772"/>
                    </a:lnTo>
                    <a:lnTo>
                      <a:pt x="281394" y="527115"/>
                    </a:lnTo>
                    <a:cubicBezTo>
                      <a:pt x="299795" y="596873"/>
                      <a:pt x="345152" y="657720"/>
                      <a:pt x="409139" y="695044"/>
                    </a:cubicBezTo>
                    <a:cubicBezTo>
                      <a:pt x="494455" y="744810"/>
                      <a:pt x="599869" y="745162"/>
                      <a:pt x="685516" y="695968"/>
                    </a:cubicBezTo>
                    <a:cubicBezTo>
                      <a:pt x="749751" y="659073"/>
                      <a:pt x="795515" y="598531"/>
                      <a:pt x="814383" y="528897"/>
                    </a:cubicBezTo>
                    <a:lnTo>
                      <a:pt x="823614" y="459468"/>
                    </a:lnTo>
                    <a:lnTo>
                      <a:pt x="821833" y="459455"/>
                    </a:lnTo>
                    <a:cubicBezTo>
                      <a:pt x="822794" y="328712"/>
                      <a:pt x="753763" y="207438"/>
                      <a:pt x="640854" y="141511"/>
                    </a:cubicBezTo>
                    <a:cubicBezTo>
                      <a:pt x="527946" y="75584"/>
                      <a:pt x="388402" y="75071"/>
                      <a:pt x="275012" y="140167"/>
                    </a:cubicBezTo>
                    <a:cubicBezTo>
                      <a:pt x="189970" y="188989"/>
                      <a:pt x="129379" y="269125"/>
                      <a:pt x="104399" y="361299"/>
                    </a:cubicBezTo>
                    <a:lnTo>
                      <a:pt x="91971" y="454754"/>
                    </a:lnTo>
                    <a:lnTo>
                      <a:pt x="92835" y="454758"/>
                    </a:lnTo>
                    <a:cubicBezTo>
                      <a:pt x="92115" y="617658"/>
                      <a:pt x="178481" y="768530"/>
                      <a:pt x="319317" y="850396"/>
                    </a:cubicBezTo>
                    <a:cubicBezTo>
                      <a:pt x="460153" y="932262"/>
                      <a:pt x="633996" y="932647"/>
                      <a:pt x="775193" y="851404"/>
                    </a:cubicBezTo>
                    <a:cubicBezTo>
                      <a:pt x="916390" y="770161"/>
                      <a:pt x="1003422" y="619672"/>
                      <a:pt x="1003422" y="456771"/>
                    </a:cubicBezTo>
                    <a:lnTo>
                      <a:pt x="1096253" y="456771"/>
                    </a:lnTo>
                    <a:cubicBezTo>
                      <a:pt x="1096253" y="652887"/>
                      <a:pt x="991475" y="834059"/>
                      <a:pt x="821490" y="931866"/>
                    </a:cubicBezTo>
                    <a:cubicBezTo>
                      <a:pt x="736498" y="980770"/>
                      <a:pt x="641679" y="1005106"/>
                      <a:pt x="546915" y="100489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solidFill>
                    <a:schemeClr val="tx1"/>
                  </a:solidFill>
                </a:endParaRPr>
              </a:p>
            </p:txBody>
          </p:sp>
          <p:sp>
            <p:nvSpPr>
              <p:cNvPr id="18" name="テキスト ボックス 17"/>
              <p:cNvSpPr txBox="1"/>
              <p:nvPr/>
            </p:nvSpPr>
            <p:spPr>
              <a:xfrm>
                <a:off x="-1901487" y="1299506"/>
                <a:ext cx="1114408" cy="369332"/>
              </a:xfrm>
              <a:prstGeom prst="rect">
                <a:avLst/>
              </a:prstGeom>
              <a:noFill/>
            </p:spPr>
            <p:txBody>
              <a:bodyPr wrap="none" rtlCol="0">
                <a:spAutoFit/>
              </a:bodyPr>
              <a:lstStyle/>
              <a:p>
                <a:r>
                  <a:rPr kumimoji="1" lang="ja-JP" altLang="en-US" b="1" dirty="0">
                    <a:latin typeface="HG丸ｺﾞｼｯｸM-PRO" panose="020F0600000000000000" pitchFamily="50" charset="-128"/>
                    <a:ea typeface="HG丸ｺﾞｼｯｸM-PRO" panose="020F0600000000000000" pitchFamily="50" charset="-128"/>
                  </a:rPr>
                  <a:t>応募資格</a:t>
                </a:r>
              </a:p>
            </p:txBody>
          </p:sp>
        </p:grpSp>
        <p:sp>
          <p:nvSpPr>
            <p:cNvPr id="16" name="ホームベース 15"/>
            <p:cNvSpPr/>
            <p:nvPr/>
          </p:nvSpPr>
          <p:spPr>
            <a:xfrm>
              <a:off x="207696" y="1365145"/>
              <a:ext cx="1621298" cy="347549"/>
            </a:xfrm>
            <a:prstGeom prst="homePlat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8" name="グループ化 27"/>
          <p:cNvGrpSpPr/>
          <p:nvPr/>
        </p:nvGrpSpPr>
        <p:grpSpPr>
          <a:xfrm>
            <a:off x="151518" y="2479976"/>
            <a:ext cx="1621298" cy="369332"/>
            <a:chOff x="207696" y="1345328"/>
            <a:chExt cx="1621298" cy="369332"/>
          </a:xfrm>
        </p:grpSpPr>
        <p:grpSp>
          <p:nvGrpSpPr>
            <p:cNvPr id="30" name="グループ化 29"/>
            <p:cNvGrpSpPr/>
            <p:nvPr/>
          </p:nvGrpSpPr>
          <p:grpSpPr>
            <a:xfrm>
              <a:off x="304647" y="1345328"/>
              <a:ext cx="1343077" cy="369332"/>
              <a:chOff x="-2130156" y="1299506"/>
              <a:chExt cx="1343077" cy="369332"/>
            </a:xfrm>
          </p:grpSpPr>
          <p:sp>
            <p:nvSpPr>
              <p:cNvPr id="32" name="フリーフォーム: 図形 410">
                <a:extLst>
                  <a:ext uri="{FF2B5EF4-FFF2-40B4-BE49-F238E27FC236}">
                    <a16:creationId xmlns:a16="http://schemas.microsoft.com/office/drawing/2014/main" id="{E4DD3AB9-0476-4CAC-942F-A6429F8C935C}"/>
                  </a:ext>
                </a:extLst>
              </p:cNvPr>
              <p:cNvSpPr/>
              <p:nvPr/>
            </p:nvSpPr>
            <p:spPr>
              <a:xfrm>
                <a:off x="-2130156" y="1378324"/>
                <a:ext cx="261515" cy="239721"/>
              </a:xfrm>
              <a:custGeom>
                <a:avLst/>
                <a:gdLst>
                  <a:gd name="connsiteX0" fmla="*/ 546915 w 1096253"/>
                  <a:gd name="connsiteY0" fmla="*/ 1004897 h 1004898"/>
                  <a:gd name="connsiteX1" fmla="*/ 272665 w 1096253"/>
                  <a:gd name="connsiteY1" fmla="*/ 930653 h 1004898"/>
                  <a:gd name="connsiteX2" fmla="*/ 4518 w 1096253"/>
                  <a:gd name="connsiteY2" fmla="*/ 527077 h 1004898"/>
                  <a:gd name="connsiteX3" fmla="*/ 156 w 1096253"/>
                  <a:gd name="connsiteY3" fmla="*/ 456772 h 1004898"/>
                  <a:gd name="connsiteX4" fmla="*/ 0 w 1096253"/>
                  <a:gd name="connsiteY4" fmla="*/ 456772 h 1004898"/>
                  <a:gd name="connsiteX5" fmla="*/ 81 w 1096253"/>
                  <a:gd name="connsiteY5" fmla="*/ 455563 h 1004898"/>
                  <a:gd name="connsiteX6" fmla="*/ 5 w 1096253"/>
                  <a:gd name="connsiteY6" fmla="*/ 454347 h 1004898"/>
                  <a:gd name="connsiteX7" fmla="*/ 162 w 1096253"/>
                  <a:gd name="connsiteY7" fmla="*/ 454348 h 1004898"/>
                  <a:gd name="connsiteX8" fmla="*/ 4036 w 1096253"/>
                  <a:gd name="connsiteY8" fmla="*/ 396124 h 1004898"/>
                  <a:gd name="connsiteX9" fmla="*/ 229356 w 1096253"/>
                  <a:gd name="connsiteY9" fmla="*/ 60638 h 1004898"/>
                  <a:gd name="connsiteX10" fmla="*/ 687093 w 1096253"/>
                  <a:gd name="connsiteY10" fmla="*/ 62320 h 1004898"/>
                  <a:gd name="connsiteX11" fmla="*/ 898524 w 1096253"/>
                  <a:gd name="connsiteY11" fmla="*/ 340559 h 1004898"/>
                  <a:gd name="connsiteX12" fmla="*/ 913111 w 1096253"/>
                  <a:gd name="connsiteY12" fmla="*/ 456771 h 1004898"/>
                  <a:gd name="connsiteX13" fmla="*/ 913544 w 1096253"/>
                  <a:gd name="connsiteY13" fmla="*/ 456771 h 1004898"/>
                  <a:gd name="connsiteX14" fmla="*/ 913321 w 1096253"/>
                  <a:gd name="connsiteY14" fmla="*/ 458448 h 1004898"/>
                  <a:gd name="connsiteX15" fmla="*/ 913532 w 1096253"/>
                  <a:gd name="connsiteY15" fmla="*/ 460129 h 1004898"/>
                  <a:gd name="connsiteX16" fmla="*/ 913098 w 1096253"/>
                  <a:gd name="connsiteY16" fmla="*/ 460126 h 1004898"/>
                  <a:gd name="connsiteX17" fmla="*/ 900841 w 1096253"/>
                  <a:gd name="connsiteY17" fmla="*/ 552316 h 1004898"/>
                  <a:gd name="connsiteX18" fmla="*/ 730129 w 1096253"/>
                  <a:gd name="connsiteY18" fmla="*/ 773639 h 1004898"/>
                  <a:gd name="connsiteX19" fmla="*/ 546904 w 1096253"/>
                  <a:gd name="connsiteY19" fmla="*/ 822187 h 1004898"/>
                  <a:gd name="connsiteX20" fmla="*/ 364008 w 1096253"/>
                  <a:gd name="connsiteY20" fmla="*/ 772415 h 1004898"/>
                  <a:gd name="connsiteX21" fmla="*/ 194781 w 1096253"/>
                  <a:gd name="connsiteY21" fmla="*/ 549956 h 1004898"/>
                  <a:gd name="connsiteX22" fmla="*/ 183025 w 1096253"/>
                  <a:gd name="connsiteY22" fmla="*/ 456773 h 1004898"/>
                  <a:gd name="connsiteX23" fmla="*/ 182710 w 1096253"/>
                  <a:gd name="connsiteY23" fmla="*/ 456773 h 1004898"/>
                  <a:gd name="connsiteX24" fmla="*/ 182872 w 1096253"/>
                  <a:gd name="connsiteY24" fmla="*/ 455563 h 1004898"/>
                  <a:gd name="connsiteX25" fmla="*/ 182716 w 1096253"/>
                  <a:gd name="connsiteY25" fmla="*/ 454328 h 1004898"/>
                  <a:gd name="connsiteX26" fmla="*/ 183037 w 1096253"/>
                  <a:gd name="connsiteY26" fmla="*/ 454330 h 1004898"/>
                  <a:gd name="connsiteX27" fmla="*/ 192333 w 1096253"/>
                  <a:gd name="connsiteY27" fmla="*/ 384765 h 1004898"/>
                  <a:gd name="connsiteX28" fmla="*/ 321500 w 1096253"/>
                  <a:gd name="connsiteY28" fmla="*/ 218421 h 1004898"/>
                  <a:gd name="connsiteX29" fmla="*/ 597299 w 1096253"/>
                  <a:gd name="connsiteY29" fmla="*/ 221479 h 1004898"/>
                  <a:gd name="connsiteX30" fmla="*/ 722746 w 1096253"/>
                  <a:gd name="connsiteY30" fmla="*/ 390646 h 1004898"/>
                  <a:gd name="connsiteX31" fmla="*/ 730094 w 1096253"/>
                  <a:gd name="connsiteY31" fmla="*/ 456772 h 1004898"/>
                  <a:gd name="connsiteX32" fmla="*/ 730836 w 1096253"/>
                  <a:gd name="connsiteY32" fmla="*/ 456772 h 1004898"/>
                  <a:gd name="connsiteX33" fmla="*/ 730431 w 1096253"/>
                  <a:gd name="connsiteY33" fmla="*/ 459802 h 1004898"/>
                  <a:gd name="connsiteX34" fmla="*/ 730769 w 1096253"/>
                  <a:gd name="connsiteY34" fmla="*/ 462850 h 1004898"/>
                  <a:gd name="connsiteX35" fmla="*/ 730025 w 1096253"/>
                  <a:gd name="connsiteY35" fmla="*/ 462834 h 1004898"/>
                  <a:gd name="connsiteX36" fmla="*/ 724397 w 1096253"/>
                  <a:gd name="connsiteY36" fmla="*/ 504868 h 1004898"/>
                  <a:gd name="connsiteX37" fmla="*/ 637992 w 1096253"/>
                  <a:gd name="connsiteY37" fmla="*/ 615853 h 1004898"/>
                  <a:gd name="connsiteX38" fmla="*/ 545554 w 1096253"/>
                  <a:gd name="connsiteY38" fmla="*/ 639463 h 1004898"/>
                  <a:gd name="connsiteX39" fmla="*/ 453818 w 1096253"/>
                  <a:gd name="connsiteY39" fmla="*/ 613259 h 1004898"/>
                  <a:gd name="connsiteX40" fmla="*/ 365491 w 1096253"/>
                  <a:gd name="connsiteY40" fmla="*/ 451626 h 1004898"/>
                  <a:gd name="connsiteX41" fmla="*/ 458792 w 1096253"/>
                  <a:gd name="connsiteY41" fmla="*/ 454255 h 1004898"/>
                  <a:gd name="connsiteX42" fmla="*/ 501996 w 1096253"/>
                  <a:gd name="connsiteY42" fmla="*/ 533316 h 1004898"/>
                  <a:gd name="connsiteX43" fmla="*/ 592083 w 1096253"/>
                  <a:gd name="connsiteY43" fmla="*/ 534585 h 1004898"/>
                  <a:gd name="connsiteX44" fmla="*/ 637497 w 1096253"/>
                  <a:gd name="connsiteY44" fmla="*/ 456772 h 1004898"/>
                  <a:gd name="connsiteX45" fmla="*/ 637903 w 1096253"/>
                  <a:gd name="connsiteY45" fmla="*/ 456772 h 1004898"/>
                  <a:gd name="connsiteX46" fmla="*/ 633033 w 1096253"/>
                  <a:gd name="connsiteY46" fmla="*/ 412950 h 1004898"/>
                  <a:gd name="connsiteX47" fmla="*/ 549899 w 1096253"/>
                  <a:gd name="connsiteY47" fmla="*/ 300843 h 1004898"/>
                  <a:gd name="connsiteX48" fmla="*/ 367127 w 1096253"/>
                  <a:gd name="connsiteY48" fmla="*/ 298816 h 1004898"/>
                  <a:gd name="connsiteX49" fmla="*/ 275151 w 1096253"/>
                  <a:gd name="connsiteY49" fmla="*/ 456772 h 1004898"/>
                  <a:gd name="connsiteX50" fmla="*/ 272519 w 1096253"/>
                  <a:gd name="connsiteY50" fmla="*/ 456772 h 1004898"/>
                  <a:gd name="connsiteX51" fmla="*/ 281394 w 1096253"/>
                  <a:gd name="connsiteY51" fmla="*/ 527115 h 1004898"/>
                  <a:gd name="connsiteX52" fmla="*/ 409139 w 1096253"/>
                  <a:gd name="connsiteY52" fmla="*/ 695044 h 1004898"/>
                  <a:gd name="connsiteX53" fmla="*/ 685516 w 1096253"/>
                  <a:gd name="connsiteY53" fmla="*/ 695968 h 1004898"/>
                  <a:gd name="connsiteX54" fmla="*/ 814383 w 1096253"/>
                  <a:gd name="connsiteY54" fmla="*/ 528897 h 1004898"/>
                  <a:gd name="connsiteX55" fmla="*/ 823614 w 1096253"/>
                  <a:gd name="connsiteY55" fmla="*/ 459468 h 1004898"/>
                  <a:gd name="connsiteX56" fmla="*/ 821833 w 1096253"/>
                  <a:gd name="connsiteY56" fmla="*/ 459455 h 1004898"/>
                  <a:gd name="connsiteX57" fmla="*/ 640854 w 1096253"/>
                  <a:gd name="connsiteY57" fmla="*/ 141511 h 1004898"/>
                  <a:gd name="connsiteX58" fmla="*/ 275012 w 1096253"/>
                  <a:gd name="connsiteY58" fmla="*/ 140167 h 1004898"/>
                  <a:gd name="connsiteX59" fmla="*/ 104399 w 1096253"/>
                  <a:gd name="connsiteY59" fmla="*/ 361299 h 1004898"/>
                  <a:gd name="connsiteX60" fmla="*/ 91971 w 1096253"/>
                  <a:gd name="connsiteY60" fmla="*/ 454754 h 1004898"/>
                  <a:gd name="connsiteX61" fmla="*/ 92835 w 1096253"/>
                  <a:gd name="connsiteY61" fmla="*/ 454758 h 1004898"/>
                  <a:gd name="connsiteX62" fmla="*/ 319317 w 1096253"/>
                  <a:gd name="connsiteY62" fmla="*/ 850396 h 1004898"/>
                  <a:gd name="connsiteX63" fmla="*/ 775193 w 1096253"/>
                  <a:gd name="connsiteY63" fmla="*/ 851404 h 1004898"/>
                  <a:gd name="connsiteX64" fmla="*/ 1003422 w 1096253"/>
                  <a:gd name="connsiteY64" fmla="*/ 456771 h 1004898"/>
                  <a:gd name="connsiteX65" fmla="*/ 1096253 w 1096253"/>
                  <a:gd name="connsiteY65" fmla="*/ 456771 h 1004898"/>
                  <a:gd name="connsiteX66" fmla="*/ 821490 w 1096253"/>
                  <a:gd name="connsiteY66" fmla="*/ 931866 h 1004898"/>
                  <a:gd name="connsiteX67" fmla="*/ 546915 w 1096253"/>
                  <a:gd name="connsiteY67" fmla="*/ 1004897 h 1004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096253" h="1004898">
                    <a:moveTo>
                      <a:pt x="546915" y="1004897"/>
                    </a:moveTo>
                    <a:cubicBezTo>
                      <a:pt x="452151" y="1004687"/>
                      <a:pt x="357441" y="979932"/>
                      <a:pt x="272665" y="930653"/>
                    </a:cubicBezTo>
                    <a:cubicBezTo>
                      <a:pt x="124308" y="844415"/>
                      <a:pt x="26157" y="694572"/>
                      <a:pt x="4518" y="527077"/>
                    </a:cubicBezTo>
                    <a:lnTo>
                      <a:pt x="156" y="456772"/>
                    </a:lnTo>
                    <a:lnTo>
                      <a:pt x="0" y="456772"/>
                    </a:lnTo>
                    <a:lnTo>
                      <a:pt x="81" y="455563"/>
                    </a:lnTo>
                    <a:lnTo>
                      <a:pt x="5" y="454347"/>
                    </a:lnTo>
                    <a:lnTo>
                      <a:pt x="162" y="454348"/>
                    </a:lnTo>
                    <a:lnTo>
                      <a:pt x="4036" y="396124"/>
                    </a:lnTo>
                    <a:cubicBezTo>
                      <a:pt x="22721" y="256497"/>
                      <a:pt x="105218" y="131904"/>
                      <a:pt x="229356" y="60638"/>
                    </a:cubicBezTo>
                    <a:cubicBezTo>
                      <a:pt x="371228" y="-20809"/>
                      <a:pt x="545824" y="-20168"/>
                      <a:pt x="687093" y="62320"/>
                    </a:cubicBezTo>
                    <a:cubicBezTo>
                      <a:pt x="793046" y="124185"/>
                      <a:pt x="868118" y="225004"/>
                      <a:pt x="898524" y="340559"/>
                    </a:cubicBezTo>
                    <a:lnTo>
                      <a:pt x="913111" y="456771"/>
                    </a:lnTo>
                    <a:lnTo>
                      <a:pt x="913544" y="456771"/>
                    </a:lnTo>
                    <a:lnTo>
                      <a:pt x="913321" y="458448"/>
                    </a:lnTo>
                    <a:lnTo>
                      <a:pt x="913532" y="460129"/>
                    </a:lnTo>
                    <a:lnTo>
                      <a:pt x="913098" y="460126"/>
                    </a:lnTo>
                    <a:lnTo>
                      <a:pt x="900841" y="552316"/>
                    </a:lnTo>
                    <a:cubicBezTo>
                      <a:pt x="875847" y="644561"/>
                      <a:pt x="815223" y="724762"/>
                      <a:pt x="730129" y="773639"/>
                    </a:cubicBezTo>
                    <a:cubicBezTo>
                      <a:pt x="673400" y="806223"/>
                      <a:pt x="610125" y="822399"/>
                      <a:pt x="546904" y="822187"/>
                    </a:cubicBezTo>
                    <a:cubicBezTo>
                      <a:pt x="483684" y="821976"/>
                      <a:pt x="420518" y="805378"/>
                      <a:pt x="364008" y="772415"/>
                    </a:cubicBezTo>
                    <a:cubicBezTo>
                      <a:pt x="279243" y="722971"/>
                      <a:pt x="219157" y="642366"/>
                      <a:pt x="194781" y="549956"/>
                    </a:cubicBezTo>
                    <a:lnTo>
                      <a:pt x="183025" y="456773"/>
                    </a:lnTo>
                    <a:lnTo>
                      <a:pt x="182710" y="456773"/>
                    </a:lnTo>
                    <a:lnTo>
                      <a:pt x="182872" y="455563"/>
                    </a:lnTo>
                    <a:lnTo>
                      <a:pt x="182716" y="454328"/>
                    </a:lnTo>
                    <a:lnTo>
                      <a:pt x="183037" y="454330"/>
                    </a:lnTo>
                    <a:lnTo>
                      <a:pt x="192333" y="384765"/>
                    </a:lnTo>
                    <a:cubicBezTo>
                      <a:pt x="211262" y="315268"/>
                      <a:pt x="257162" y="254936"/>
                      <a:pt x="321500" y="218421"/>
                    </a:cubicBezTo>
                    <a:cubicBezTo>
                      <a:pt x="407285" y="169735"/>
                      <a:pt x="512615" y="170903"/>
                      <a:pt x="597299" y="221479"/>
                    </a:cubicBezTo>
                    <a:cubicBezTo>
                      <a:pt x="660812" y="259411"/>
                      <a:pt x="705363" y="320747"/>
                      <a:pt x="722746" y="390646"/>
                    </a:cubicBezTo>
                    <a:lnTo>
                      <a:pt x="730094" y="456772"/>
                    </a:lnTo>
                    <a:lnTo>
                      <a:pt x="730836" y="456772"/>
                    </a:lnTo>
                    <a:lnTo>
                      <a:pt x="730431" y="459802"/>
                    </a:lnTo>
                    <a:lnTo>
                      <a:pt x="730769" y="462850"/>
                    </a:lnTo>
                    <a:lnTo>
                      <a:pt x="730025" y="462834"/>
                    </a:lnTo>
                    <a:lnTo>
                      <a:pt x="724397" y="504868"/>
                    </a:lnTo>
                    <a:cubicBezTo>
                      <a:pt x="711730" y="551280"/>
                      <a:pt x="681018" y="591548"/>
                      <a:pt x="637992" y="615853"/>
                    </a:cubicBezTo>
                    <a:cubicBezTo>
                      <a:pt x="609308" y="632057"/>
                      <a:pt x="577373" y="639911"/>
                      <a:pt x="545554" y="639463"/>
                    </a:cubicBezTo>
                    <a:cubicBezTo>
                      <a:pt x="513736" y="639014"/>
                      <a:pt x="482034" y="630264"/>
                      <a:pt x="453818" y="613259"/>
                    </a:cubicBezTo>
                    <a:cubicBezTo>
                      <a:pt x="397385" y="579249"/>
                      <a:pt x="363635" y="517489"/>
                      <a:pt x="365491" y="451626"/>
                    </a:cubicBezTo>
                    <a:lnTo>
                      <a:pt x="458792" y="454255"/>
                    </a:lnTo>
                    <a:cubicBezTo>
                      <a:pt x="457884" y="486471"/>
                      <a:pt x="474393" y="516680"/>
                      <a:pt x="501996" y="533316"/>
                    </a:cubicBezTo>
                    <a:cubicBezTo>
                      <a:pt x="529599" y="549952"/>
                      <a:pt x="564022" y="550436"/>
                      <a:pt x="592083" y="534585"/>
                    </a:cubicBezTo>
                    <a:cubicBezTo>
                      <a:pt x="620144" y="518733"/>
                      <a:pt x="637497" y="489001"/>
                      <a:pt x="637497" y="456772"/>
                    </a:cubicBezTo>
                    <a:lnTo>
                      <a:pt x="637903" y="456772"/>
                    </a:lnTo>
                    <a:lnTo>
                      <a:pt x="633033" y="412950"/>
                    </a:lnTo>
                    <a:cubicBezTo>
                      <a:pt x="621513" y="366628"/>
                      <a:pt x="591989" y="325981"/>
                      <a:pt x="549899" y="300843"/>
                    </a:cubicBezTo>
                    <a:cubicBezTo>
                      <a:pt x="493779" y="267326"/>
                      <a:pt x="423976" y="266552"/>
                      <a:pt x="367127" y="298816"/>
                    </a:cubicBezTo>
                    <a:cubicBezTo>
                      <a:pt x="310277" y="331080"/>
                      <a:pt x="275151" y="391405"/>
                      <a:pt x="275151" y="456772"/>
                    </a:cubicBezTo>
                    <a:lnTo>
                      <a:pt x="272519" y="456772"/>
                    </a:lnTo>
                    <a:lnTo>
                      <a:pt x="281394" y="527115"/>
                    </a:lnTo>
                    <a:cubicBezTo>
                      <a:pt x="299795" y="596873"/>
                      <a:pt x="345152" y="657720"/>
                      <a:pt x="409139" y="695044"/>
                    </a:cubicBezTo>
                    <a:cubicBezTo>
                      <a:pt x="494455" y="744810"/>
                      <a:pt x="599869" y="745162"/>
                      <a:pt x="685516" y="695968"/>
                    </a:cubicBezTo>
                    <a:cubicBezTo>
                      <a:pt x="749751" y="659073"/>
                      <a:pt x="795515" y="598531"/>
                      <a:pt x="814383" y="528897"/>
                    </a:cubicBezTo>
                    <a:lnTo>
                      <a:pt x="823614" y="459468"/>
                    </a:lnTo>
                    <a:lnTo>
                      <a:pt x="821833" y="459455"/>
                    </a:lnTo>
                    <a:cubicBezTo>
                      <a:pt x="822794" y="328712"/>
                      <a:pt x="753763" y="207438"/>
                      <a:pt x="640854" y="141511"/>
                    </a:cubicBezTo>
                    <a:cubicBezTo>
                      <a:pt x="527946" y="75584"/>
                      <a:pt x="388402" y="75071"/>
                      <a:pt x="275012" y="140167"/>
                    </a:cubicBezTo>
                    <a:cubicBezTo>
                      <a:pt x="189970" y="188989"/>
                      <a:pt x="129379" y="269125"/>
                      <a:pt x="104399" y="361299"/>
                    </a:cubicBezTo>
                    <a:lnTo>
                      <a:pt x="91971" y="454754"/>
                    </a:lnTo>
                    <a:lnTo>
                      <a:pt x="92835" y="454758"/>
                    </a:lnTo>
                    <a:cubicBezTo>
                      <a:pt x="92115" y="617658"/>
                      <a:pt x="178481" y="768530"/>
                      <a:pt x="319317" y="850396"/>
                    </a:cubicBezTo>
                    <a:cubicBezTo>
                      <a:pt x="460153" y="932262"/>
                      <a:pt x="633996" y="932647"/>
                      <a:pt x="775193" y="851404"/>
                    </a:cubicBezTo>
                    <a:cubicBezTo>
                      <a:pt x="916390" y="770161"/>
                      <a:pt x="1003422" y="619672"/>
                      <a:pt x="1003422" y="456771"/>
                    </a:cubicBezTo>
                    <a:lnTo>
                      <a:pt x="1096253" y="456771"/>
                    </a:lnTo>
                    <a:cubicBezTo>
                      <a:pt x="1096253" y="652887"/>
                      <a:pt x="991475" y="834059"/>
                      <a:pt x="821490" y="931866"/>
                    </a:cubicBezTo>
                    <a:cubicBezTo>
                      <a:pt x="736498" y="980770"/>
                      <a:pt x="641679" y="1005106"/>
                      <a:pt x="546915" y="100489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solidFill>
                    <a:schemeClr val="tx1"/>
                  </a:solidFill>
                </a:endParaRPr>
              </a:p>
            </p:txBody>
          </p:sp>
          <p:sp>
            <p:nvSpPr>
              <p:cNvPr id="34" name="テキスト ボックス 33"/>
              <p:cNvSpPr txBox="1"/>
              <p:nvPr/>
            </p:nvSpPr>
            <p:spPr>
              <a:xfrm>
                <a:off x="-1901487" y="1299506"/>
                <a:ext cx="1114408" cy="369332"/>
              </a:xfrm>
              <a:prstGeom prst="rect">
                <a:avLst/>
              </a:prstGeom>
              <a:noFill/>
            </p:spPr>
            <p:txBody>
              <a:bodyPr wrap="none" rtlCol="0">
                <a:spAutoFit/>
              </a:bodyPr>
              <a:lstStyle/>
              <a:p>
                <a:r>
                  <a:rPr kumimoji="1" lang="ja-JP" altLang="en-US" b="1" dirty="0">
                    <a:latin typeface="HG丸ｺﾞｼｯｸM-PRO" panose="020F0600000000000000" pitchFamily="50" charset="-128"/>
                    <a:ea typeface="HG丸ｺﾞｼｯｸM-PRO" panose="020F0600000000000000" pitchFamily="50" charset="-128"/>
                  </a:rPr>
                  <a:t>応募</a:t>
                </a:r>
                <a:r>
                  <a:rPr lang="ja-JP" altLang="en-US" b="1" dirty="0">
                    <a:latin typeface="HG丸ｺﾞｼｯｸM-PRO" panose="020F0600000000000000" pitchFamily="50" charset="-128"/>
                    <a:ea typeface="HG丸ｺﾞｼｯｸM-PRO" panose="020F0600000000000000" pitchFamily="50" charset="-128"/>
                  </a:rPr>
                  <a:t>方法</a:t>
                </a:r>
                <a:endParaRPr kumimoji="1" lang="ja-JP" altLang="en-US" b="1" dirty="0">
                  <a:latin typeface="HG丸ｺﾞｼｯｸM-PRO" panose="020F0600000000000000" pitchFamily="50" charset="-128"/>
                  <a:ea typeface="HG丸ｺﾞｼｯｸM-PRO" panose="020F0600000000000000" pitchFamily="50" charset="-128"/>
                </a:endParaRPr>
              </a:p>
            </p:txBody>
          </p:sp>
        </p:grpSp>
        <p:sp>
          <p:nvSpPr>
            <p:cNvPr id="31" name="ホームベース 30"/>
            <p:cNvSpPr/>
            <p:nvPr/>
          </p:nvSpPr>
          <p:spPr>
            <a:xfrm>
              <a:off x="207696" y="1365145"/>
              <a:ext cx="1621298" cy="347549"/>
            </a:xfrm>
            <a:prstGeom prst="homePlat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5" name="グループ化 34"/>
          <p:cNvGrpSpPr/>
          <p:nvPr/>
        </p:nvGrpSpPr>
        <p:grpSpPr>
          <a:xfrm>
            <a:off x="151518" y="5497097"/>
            <a:ext cx="1621298" cy="347549"/>
            <a:chOff x="207696" y="1345328"/>
            <a:chExt cx="1621298" cy="369332"/>
          </a:xfrm>
        </p:grpSpPr>
        <p:grpSp>
          <p:nvGrpSpPr>
            <p:cNvPr id="36" name="グループ化 35"/>
            <p:cNvGrpSpPr/>
            <p:nvPr/>
          </p:nvGrpSpPr>
          <p:grpSpPr>
            <a:xfrm>
              <a:off x="304647" y="1345328"/>
              <a:ext cx="1343077" cy="369332"/>
              <a:chOff x="-2130156" y="1299506"/>
              <a:chExt cx="1343077" cy="369332"/>
            </a:xfrm>
          </p:grpSpPr>
          <p:sp>
            <p:nvSpPr>
              <p:cNvPr id="39" name="フリーフォーム: 図形 410">
                <a:extLst>
                  <a:ext uri="{FF2B5EF4-FFF2-40B4-BE49-F238E27FC236}">
                    <a16:creationId xmlns:a16="http://schemas.microsoft.com/office/drawing/2014/main" id="{E4DD3AB9-0476-4CAC-942F-A6429F8C935C}"/>
                  </a:ext>
                </a:extLst>
              </p:cNvPr>
              <p:cNvSpPr/>
              <p:nvPr/>
            </p:nvSpPr>
            <p:spPr>
              <a:xfrm>
                <a:off x="-2130156" y="1378324"/>
                <a:ext cx="261515" cy="239721"/>
              </a:xfrm>
              <a:custGeom>
                <a:avLst/>
                <a:gdLst>
                  <a:gd name="connsiteX0" fmla="*/ 546915 w 1096253"/>
                  <a:gd name="connsiteY0" fmla="*/ 1004897 h 1004898"/>
                  <a:gd name="connsiteX1" fmla="*/ 272665 w 1096253"/>
                  <a:gd name="connsiteY1" fmla="*/ 930653 h 1004898"/>
                  <a:gd name="connsiteX2" fmla="*/ 4518 w 1096253"/>
                  <a:gd name="connsiteY2" fmla="*/ 527077 h 1004898"/>
                  <a:gd name="connsiteX3" fmla="*/ 156 w 1096253"/>
                  <a:gd name="connsiteY3" fmla="*/ 456772 h 1004898"/>
                  <a:gd name="connsiteX4" fmla="*/ 0 w 1096253"/>
                  <a:gd name="connsiteY4" fmla="*/ 456772 h 1004898"/>
                  <a:gd name="connsiteX5" fmla="*/ 81 w 1096253"/>
                  <a:gd name="connsiteY5" fmla="*/ 455563 h 1004898"/>
                  <a:gd name="connsiteX6" fmla="*/ 5 w 1096253"/>
                  <a:gd name="connsiteY6" fmla="*/ 454347 h 1004898"/>
                  <a:gd name="connsiteX7" fmla="*/ 162 w 1096253"/>
                  <a:gd name="connsiteY7" fmla="*/ 454348 h 1004898"/>
                  <a:gd name="connsiteX8" fmla="*/ 4036 w 1096253"/>
                  <a:gd name="connsiteY8" fmla="*/ 396124 h 1004898"/>
                  <a:gd name="connsiteX9" fmla="*/ 229356 w 1096253"/>
                  <a:gd name="connsiteY9" fmla="*/ 60638 h 1004898"/>
                  <a:gd name="connsiteX10" fmla="*/ 687093 w 1096253"/>
                  <a:gd name="connsiteY10" fmla="*/ 62320 h 1004898"/>
                  <a:gd name="connsiteX11" fmla="*/ 898524 w 1096253"/>
                  <a:gd name="connsiteY11" fmla="*/ 340559 h 1004898"/>
                  <a:gd name="connsiteX12" fmla="*/ 913111 w 1096253"/>
                  <a:gd name="connsiteY12" fmla="*/ 456771 h 1004898"/>
                  <a:gd name="connsiteX13" fmla="*/ 913544 w 1096253"/>
                  <a:gd name="connsiteY13" fmla="*/ 456771 h 1004898"/>
                  <a:gd name="connsiteX14" fmla="*/ 913321 w 1096253"/>
                  <a:gd name="connsiteY14" fmla="*/ 458448 h 1004898"/>
                  <a:gd name="connsiteX15" fmla="*/ 913532 w 1096253"/>
                  <a:gd name="connsiteY15" fmla="*/ 460129 h 1004898"/>
                  <a:gd name="connsiteX16" fmla="*/ 913098 w 1096253"/>
                  <a:gd name="connsiteY16" fmla="*/ 460126 h 1004898"/>
                  <a:gd name="connsiteX17" fmla="*/ 900841 w 1096253"/>
                  <a:gd name="connsiteY17" fmla="*/ 552316 h 1004898"/>
                  <a:gd name="connsiteX18" fmla="*/ 730129 w 1096253"/>
                  <a:gd name="connsiteY18" fmla="*/ 773639 h 1004898"/>
                  <a:gd name="connsiteX19" fmla="*/ 546904 w 1096253"/>
                  <a:gd name="connsiteY19" fmla="*/ 822187 h 1004898"/>
                  <a:gd name="connsiteX20" fmla="*/ 364008 w 1096253"/>
                  <a:gd name="connsiteY20" fmla="*/ 772415 h 1004898"/>
                  <a:gd name="connsiteX21" fmla="*/ 194781 w 1096253"/>
                  <a:gd name="connsiteY21" fmla="*/ 549956 h 1004898"/>
                  <a:gd name="connsiteX22" fmla="*/ 183025 w 1096253"/>
                  <a:gd name="connsiteY22" fmla="*/ 456773 h 1004898"/>
                  <a:gd name="connsiteX23" fmla="*/ 182710 w 1096253"/>
                  <a:gd name="connsiteY23" fmla="*/ 456773 h 1004898"/>
                  <a:gd name="connsiteX24" fmla="*/ 182872 w 1096253"/>
                  <a:gd name="connsiteY24" fmla="*/ 455563 h 1004898"/>
                  <a:gd name="connsiteX25" fmla="*/ 182716 w 1096253"/>
                  <a:gd name="connsiteY25" fmla="*/ 454328 h 1004898"/>
                  <a:gd name="connsiteX26" fmla="*/ 183037 w 1096253"/>
                  <a:gd name="connsiteY26" fmla="*/ 454330 h 1004898"/>
                  <a:gd name="connsiteX27" fmla="*/ 192333 w 1096253"/>
                  <a:gd name="connsiteY27" fmla="*/ 384765 h 1004898"/>
                  <a:gd name="connsiteX28" fmla="*/ 321500 w 1096253"/>
                  <a:gd name="connsiteY28" fmla="*/ 218421 h 1004898"/>
                  <a:gd name="connsiteX29" fmla="*/ 597299 w 1096253"/>
                  <a:gd name="connsiteY29" fmla="*/ 221479 h 1004898"/>
                  <a:gd name="connsiteX30" fmla="*/ 722746 w 1096253"/>
                  <a:gd name="connsiteY30" fmla="*/ 390646 h 1004898"/>
                  <a:gd name="connsiteX31" fmla="*/ 730094 w 1096253"/>
                  <a:gd name="connsiteY31" fmla="*/ 456772 h 1004898"/>
                  <a:gd name="connsiteX32" fmla="*/ 730836 w 1096253"/>
                  <a:gd name="connsiteY32" fmla="*/ 456772 h 1004898"/>
                  <a:gd name="connsiteX33" fmla="*/ 730431 w 1096253"/>
                  <a:gd name="connsiteY33" fmla="*/ 459802 h 1004898"/>
                  <a:gd name="connsiteX34" fmla="*/ 730769 w 1096253"/>
                  <a:gd name="connsiteY34" fmla="*/ 462850 h 1004898"/>
                  <a:gd name="connsiteX35" fmla="*/ 730025 w 1096253"/>
                  <a:gd name="connsiteY35" fmla="*/ 462834 h 1004898"/>
                  <a:gd name="connsiteX36" fmla="*/ 724397 w 1096253"/>
                  <a:gd name="connsiteY36" fmla="*/ 504868 h 1004898"/>
                  <a:gd name="connsiteX37" fmla="*/ 637992 w 1096253"/>
                  <a:gd name="connsiteY37" fmla="*/ 615853 h 1004898"/>
                  <a:gd name="connsiteX38" fmla="*/ 545554 w 1096253"/>
                  <a:gd name="connsiteY38" fmla="*/ 639463 h 1004898"/>
                  <a:gd name="connsiteX39" fmla="*/ 453818 w 1096253"/>
                  <a:gd name="connsiteY39" fmla="*/ 613259 h 1004898"/>
                  <a:gd name="connsiteX40" fmla="*/ 365491 w 1096253"/>
                  <a:gd name="connsiteY40" fmla="*/ 451626 h 1004898"/>
                  <a:gd name="connsiteX41" fmla="*/ 458792 w 1096253"/>
                  <a:gd name="connsiteY41" fmla="*/ 454255 h 1004898"/>
                  <a:gd name="connsiteX42" fmla="*/ 501996 w 1096253"/>
                  <a:gd name="connsiteY42" fmla="*/ 533316 h 1004898"/>
                  <a:gd name="connsiteX43" fmla="*/ 592083 w 1096253"/>
                  <a:gd name="connsiteY43" fmla="*/ 534585 h 1004898"/>
                  <a:gd name="connsiteX44" fmla="*/ 637497 w 1096253"/>
                  <a:gd name="connsiteY44" fmla="*/ 456772 h 1004898"/>
                  <a:gd name="connsiteX45" fmla="*/ 637903 w 1096253"/>
                  <a:gd name="connsiteY45" fmla="*/ 456772 h 1004898"/>
                  <a:gd name="connsiteX46" fmla="*/ 633033 w 1096253"/>
                  <a:gd name="connsiteY46" fmla="*/ 412950 h 1004898"/>
                  <a:gd name="connsiteX47" fmla="*/ 549899 w 1096253"/>
                  <a:gd name="connsiteY47" fmla="*/ 300843 h 1004898"/>
                  <a:gd name="connsiteX48" fmla="*/ 367127 w 1096253"/>
                  <a:gd name="connsiteY48" fmla="*/ 298816 h 1004898"/>
                  <a:gd name="connsiteX49" fmla="*/ 275151 w 1096253"/>
                  <a:gd name="connsiteY49" fmla="*/ 456772 h 1004898"/>
                  <a:gd name="connsiteX50" fmla="*/ 272519 w 1096253"/>
                  <a:gd name="connsiteY50" fmla="*/ 456772 h 1004898"/>
                  <a:gd name="connsiteX51" fmla="*/ 281394 w 1096253"/>
                  <a:gd name="connsiteY51" fmla="*/ 527115 h 1004898"/>
                  <a:gd name="connsiteX52" fmla="*/ 409139 w 1096253"/>
                  <a:gd name="connsiteY52" fmla="*/ 695044 h 1004898"/>
                  <a:gd name="connsiteX53" fmla="*/ 685516 w 1096253"/>
                  <a:gd name="connsiteY53" fmla="*/ 695968 h 1004898"/>
                  <a:gd name="connsiteX54" fmla="*/ 814383 w 1096253"/>
                  <a:gd name="connsiteY54" fmla="*/ 528897 h 1004898"/>
                  <a:gd name="connsiteX55" fmla="*/ 823614 w 1096253"/>
                  <a:gd name="connsiteY55" fmla="*/ 459468 h 1004898"/>
                  <a:gd name="connsiteX56" fmla="*/ 821833 w 1096253"/>
                  <a:gd name="connsiteY56" fmla="*/ 459455 h 1004898"/>
                  <a:gd name="connsiteX57" fmla="*/ 640854 w 1096253"/>
                  <a:gd name="connsiteY57" fmla="*/ 141511 h 1004898"/>
                  <a:gd name="connsiteX58" fmla="*/ 275012 w 1096253"/>
                  <a:gd name="connsiteY58" fmla="*/ 140167 h 1004898"/>
                  <a:gd name="connsiteX59" fmla="*/ 104399 w 1096253"/>
                  <a:gd name="connsiteY59" fmla="*/ 361299 h 1004898"/>
                  <a:gd name="connsiteX60" fmla="*/ 91971 w 1096253"/>
                  <a:gd name="connsiteY60" fmla="*/ 454754 h 1004898"/>
                  <a:gd name="connsiteX61" fmla="*/ 92835 w 1096253"/>
                  <a:gd name="connsiteY61" fmla="*/ 454758 h 1004898"/>
                  <a:gd name="connsiteX62" fmla="*/ 319317 w 1096253"/>
                  <a:gd name="connsiteY62" fmla="*/ 850396 h 1004898"/>
                  <a:gd name="connsiteX63" fmla="*/ 775193 w 1096253"/>
                  <a:gd name="connsiteY63" fmla="*/ 851404 h 1004898"/>
                  <a:gd name="connsiteX64" fmla="*/ 1003422 w 1096253"/>
                  <a:gd name="connsiteY64" fmla="*/ 456771 h 1004898"/>
                  <a:gd name="connsiteX65" fmla="*/ 1096253 w 1096253"/>
                  <a:gd name="connsiteY65" fmla="*/ 456771 h 1004898"/>
                  <a:gd name="connsiteX66" fmla="*/ 821490 w 1096253"/>
                  <a:gd name="connsiteY66" fmla="*/ 931866 h 1004898"/>
                  <a:gd name="connsiteX67" fmla="*/ 546915 w 1096253"/>
                  <a:gd name="connsiteY67" fmla="*/ 1004897 h 1004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096253" h="1004898">
                    <a:moveTo>
                      <a:pt x="546915" y="1004897"/>
                    </a:moveTo>
                    <a:cubicBezTo>
                      <a:pt x="452151" y="1004687"/>
                      <a:pt x="357441" y="979932"/>
                      <a:pt x="272665" y="930653"/>
                    </a:cubicBezTo>
                    <a:cubicBezTo>
                      <a:pt x="124308" y="844415"/>
                      <a:pt x="26157" y="694572"/>
                      <a:pt x="4518" y="527077"/>
                    </a:cubicBezTo>
                    <a:lnTo>
                      <a:pt x="156" y="456772"/>
                    </a:lnTo>
                    <a:lnTo>
                      <a:pt x="0" y="456772"/>
                    </a:lnTo>
                    <a:lnTo>
                      <a:pt x="81" y="455563"/>
                    </a:lnTo>
                    <a:lnTo>
                      <a:pt x="5" y="454347"/>
                    </a:lnTo>
                    <a:lnTo>
                      <a:pt x="162" y="454348"/>
                    </a:lnTo>
                    <a:lnTo>
                      <a:pt x="4036" y="396124"/>
                    </a:lnTo>
                    <a:cubicBezTo>
                      <a:pt x="22721" y="256497"/>
                      <a:pt x="105218" y="131904"/>
                      <a:pt x="229356" y="60638"/>
                    </a:cubicBezTo>
                    <a:cubicBezTo>
                      <a:pt x="371228" y="-20809"/>
                      <a:pt x="545824" y="-20168"/>
                      <a:pt x="687093" y="62320"/>
                    </a:cubicBezTo>
                    <a:cubicBezTo>
                      <a:pt x="793046" y="124185"/>
                      <a:pt x="868118" y="225004"/>
                      <a:pt x="898524" y="340559"/>
                    </a:cubicBezTo>
                    <a:lnTo>
                      <a:pt x="913111" y="456771"/>
                    </a:lnTo>
                    <a:lnTo>
                      <a:pt x="913544" y="456771"/>
                    </a:lnTo>
                    <a:lnTo>
                      <a:pt x="913321" y="458448"/>
                    </a:lnTo>
                    <a:lnTo>
                      <a:pt x="913532" y="460129"/>
                    </a:lnTo>
                    <a:lnTo>
                      <a:pt x="913098" y="460126"/>
                    </a:lnTo>
                    <a:lnTo>
                      <a:pt x="900841" y="552316"/>
                    </a:lnTo>
                    <a:cubicBezTo>
                      <a:pt x="875847" y="644561"/>
                      <a:pt x="815223" y="724762"/>
                      <a:pt x="730129" y="773639"/>
                    </a:cubicBezTo>
                    <a:cubicBezTo>
                      <a:pt x="673400" y="806223"/>
                      <a:pt x="610125" y="822399"/>
                      <a:pt x="546904" y="822187"/>
                    </a:cubicBezTo>
                    <a:cubicBezTo>
                      <a:pt x="483684" y="821976"/>
                      <a:pt x="420518" y="805378"/>
                      <a:pt x="364008" y="772415"/>
                    </a:cubicBezTo>
                    <a:cubicBezTo>
                      <a:pt x="279243" y="722971"/>
                      <a:pt x="219157" y="642366"/>
                      <a:pt x="194781" y="549956"/>
                    </a:cubicBezTo>
                    <a:lnTo>
                      <a:pt x="183025" y="456773"/>
                    </a:lnTo>
                    <a:lnTo>
                      <a:pt x="182710" y="456773"/>
                    </a:lnTo>
                    <a:lnTo>
                      <a:pt x="182872" y="455563"/>
                    </a:lnTo>
                    <a:lnTo>
                      <a:pt x="182716" y="454328"/>
                    </a:lnTo>
                    <a:lnTo>
                      <a:pt x="183037" y="454330"/>
                    </a:lnTo>
                    <a:lnTo>
                      <a:pt x="192333" y="384765"/>
                    </a:lnTo>
                    <a:cubicBezTo>
                      <a:pt x="211262" y="315268"/>
                      <a:pt x="257162" y="254936"/>
                      <a:pt x="321500" y="218421"/>
                    </a:cubicBezTo>
                    <a:cubicBezTo>
                      <a:pt x="407285" y="169735"/>
                      <a:pt x="512615" y="170903"/>
                      <a:pt x="597299" y="221479"/>
                    </a:cubicBezTo>
                    <a:cubicBezTo>
                      <a:pt x="660812" y="259411"/>
                      <a:pt x="705363" y="320747"/>
                      <a:pt x="722746" y="390646"/>
                    </a:cubicBezTo>
                    <a:lnTo>
                      <a:pt x="730094" y="456772"/>
                    </a:lnTo>
                    <a:lnTo>
                      <a:pt x="730836" y="456772"/>
                    </a:lnTo>
                    <a:lnTo>
                      <a:pt x="730431" y="459802"/>
                    </a:lnTo>
                    <a:lnTo>
                      <a:pt x="730769" y="462850"/>
                    </a:lnTo>
                    <a:lnTo>
                      <a:pt x="730025" y="462834"/>
                    </a:lnTo>
                    <a:lnTo>
                      <a:pt x="724397" y="504868"/>
                    </a:lnTo>
                    <a:cubicBezTo>
                      <a:pt x="711730" y="551280"/>
                      <a:pt x="681018" y="591548"/>
                      <a:pt x="637992" y="615853"/>
                    </a:cubicBezTo>
                    <a:cubicBezTo>
                      <a:pt x="609308" y="632057"/>
                      <a:pt x="577373" y="639911"/>
                      <a:pt x="545554" y="639463"/>
                    </a:cubicBezTo>
                    <a:cubicBezTo>
                      <a:pt x="513736" y="639014"/>
                      <a:pt x="482034" y="630264"/>
                      <a:pt x="453818" y="613259"/>
                    </a:cubicBezTo>
                    <a:cubicBezTo>
                      <a:pt x="397385" y="579249"/>
                      <a:pt x="363635" y="517489"/>
                      <a:pt x="365491" y="451626"/>
                    </a:cubicBezTo>
                    <a:lnTo>
                      <a:pt x="458792" y="454255"/>
                    </a:lnTo>
                    <a:cubicBezTo>
                      <a:pt x="457884" y="486471"/>
                      <a:pt x="474393" y="516680"/>
                      <a:pt x="501996" y="533316"/>
                    </a:cubicBezTo>
                    <a:cubicBezTo>
                      <a:pt x="529599" y="549952"/>
                      <a:pt x="564022" y="550436"/>
                      <a:pt x="592083" y="534585"/>
                    </a:cubicBezTo>
                    <a:cubicBezTo>
                      <a:pt x="620144" y="518733"/>
                      <a:pt x="637497" y="489001"/>
                      <a:pt x="637497" y="456772"/>
                    </a:cubicBezTo>
                    <a:lnTo>
                      <a:pt x="637903" y="456772"/>
                    </a:lnTo>
                    <a:lnTo>
                      <a:pt x="633033" y="412950"/>
                    </a:lnTo>
                    <a:cubicBezTo>
                      <a:pt x="621513" y="366628"/>
                      <a:pt x="591989" y="325981"/>
                      <a:pt x="549899" y="300843"/>
                    </a:cubicBezTo>
                    <a:cubicBezTo>
                      <a:pt x="493779" y="267326"/>
                      <a:pt x="423976" y="266552"/>
                      <a:pt x="367127" y="298816"/>
                    </a:cubicBezTo>
                    <a:cubicBezTo>
                      <a:pt x="310277" y="331080"/>
                      <a:pt x="275151" y="391405"/>
                      <a:pt x="275151" y="456772"/>
                    </a:cubicBezTo>
                    <a:lnTo>
                      <a:pt x="272519" y="456772"/>
                    </a:lnTo>
                    <a:lnTo>
                      <a:pt x="281394" y="527115"/>
                    </a:lnTo>
                    <a:cubicBezTo>
                      <a:pt x="299795" y="596873"/>
                      <a:pt x="345152" y="657720"/>
                      <a:pt x="409139" y="695044"/>
                    </a:cubicBezTo>
                    <a:cubicBezTo>
                      <a:pt x="494455" y="744810"/>
                      <a:pt x="599869" y="745162"/>
                      <a:pt x="685516" y="695968"/>
                    </a:cubicBezTo>
                    <a:cubicBezTo>
                      <a:pt x="749751" y="659073"/>
                      <a:pt x="795515" y="598531"/>
                      <a:pt x="814383" y="528897"/>
                    </a:cubicBezTo>
                    <a:lnTo>
                      <a:pt x="823614" y="459468"/>
                    </a:lnTo>
                    <a:lnTo>
                      <a:pt x="821833" y="459455"/>
                    </a:lnTo>
                    <a:cubicBezTo>
                      <a:pt x="822794" y="328712"/>
                      <a:pt x="753763" y="207438"/>
                      <a:pt x="640854" y="141511"/>
                    </a:cubicBezTo>
                    <a:cubicBezTo>
                      <a:pt x="527946" y="75584"/>
                      <a:pt x="388402" y="75071"/>
                      <a:pt x="275012" y="140167"/>
                    </a:cubicBezTo>
                    <a:cubicBezTo>
                      <a:pt x="189970" y="188989"/>
                      <a:pt x="129379" y="269125"/>
                      <a:pt x="104399" y="361299"/>
                    </a:cubicBezTo>
                    <a:lnTo>
                      <a:pt x="91971" y="454754"/>
                    </a:lnTo>
                    <a:lnTo>
                      <a:pt x="92835" y="454758"/>
                    </a:lnTo>
                    <a:cubicBezTo>
                      <a:pt x="92115" y="617658"/>
                      <a:pt x="178481" y="768530"/>
                      <a:pt x="319317" y="850396"/>
                    </a:cubicBezTo>
                    <a:cubicBezTo>
                      <a:pt x="460153" y="932262"/>
                      <a:pt x="633996" y="932647"/>
                      <a:pt x="775193" y="851404"/>
                    </a:cubicBezTo>
                    <a:cubicBezTo>
                      <a:pt x="916390" y="770161"/>
                      <a:pt x="1003422" y="619672"/>
                      <a:pt x="1003422" y="456771"/>
                    </a:cubicBezTo>
                    <a:lnTo>
                      <a:pt x="1096253" y="456771"/>
                    </a:lnTo>
                    <a:cubicBezTo>
                      <a:pt x="1096253" y="652887"/>
                      <a:pt x="991475" y="834059"/>
                      <a:pt x="821490" y="931866"/>
                    </a:cubicBezTo>
                    <a:cubicBezTo>
                      <a:pt x="736498" y="980770"/>
                      <a:pt x="641679" y="1005106"/>
                      <a:pt x="546915" y="100489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solidFill>
                    <a:schemeClr val="tx1"/>
                  </a:solidFill>
                </a:endParaRPr>
              </a:p>
            </p:txBody>
          </p:sp>
          <p:sp>
            <p:nvSpPr>
              <p:cNvPr id="40" name="テキスト ボックス 39"/>
              <p:cNvSpPr txBox="1"/>
              <p:nvPr/>
            </p:nvSpPr>
            <p:spPr>
              <a:xfrm>
                <a:off x="-1901487" y="1299506"/>
                <a:ext cx="1114408" cy="369332"/>
              </a:xfrm>
              <a:prstGeom prst="rect">
                <a:avLst/>
              </a:prstGeom>
              <a:noFill/>
            </p:spPr>
            <p:txBody>
              <a:bodyPr wrap="none" rtlCol="0">
                <a:spAutoFit/>
              </a:bodyPr>
              <a:lstStyle/>
              <a:p>
                <a:r>
                  <a:rPr lang="ja-JP" altLang="en-US" b="1" dirty="0">
                    <a:latin typeface="HG丸ｺﾞｼｯｸM-PRO" panose="020F0600000000000000" pitchFamily="50" charset="-128"/>
                    <a:ea typeface="HG丸ｺﾞｼｯｸM-PRO" panose="020F0600000000000000" pitchFamily="50" charset="-128"/>
                  </a:rPr>
                  <a:t>採択方法</a:t>
                </a:r>
                <a:endParaRPr kumimoji="1" lang="ja-JP" altLang="en-US" b="1" dirty="0">
                  <a:latin typeface="HG丸ｺﾞｼｯｸM-PRO" panose="020F0600000000000000" pitchFamily="50" charset="-128"/>
                  <a:ea typeface="HG丸ｺﾞｼｯｸM-PRO" panose="020F0600000000000000" pitchFamily="50" charset="-128"/>
                </a:endParaRPr>
              </a:p>
            </p:txBody>
          </p:sp>
        </p:grpSp>
        <p:sp>
          <p:nvSpPr>
            <p:cNvPr id="38" name="ホームベース 37"/>
            <p:cNvSpPr/>
            <p:nvPr/>
          </p:nvSpPr>
          <p:spPr>
            <a:xfrm>
              <a:off x="207696" y="1365145"/>
              <a:ext cx="1621298" cy="347549"/>
            </a:xfrm>
            <a:prstGeom prst="homePlat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1" name="グループ化 40"/>
          <p:cNvGrpSpPr/>
          <p:nvPr/>
        </p:nvGrpSpPr>
        <p:grpSpPr>
          <a:xfrm>
            <a:off x="151518" y="6942541"/>
            <a:ext cx="1621298" cy="338399"/>
            <a:chOff x="207696" y="1300342"/>
            <a:chExt cx="1440028" cy="412352"/>
          </a:xfrm>
        </p:grpSpPr>
        <p:grpSp>
          <p:nvGrpSpPr>
            <p:cNvPr id="42" name="グループ化 41"/>
            <p:cNvGrpSpPr/>
            <p:nvPr/>
          </p:nvGrpSpPr>
          <p:grpSpPr>
            <a:xfrm>
              <a:off x="304647" y="1300342"/>
              <a:ext cx="1147191" cy="369332"/>
              <a:chOff x="-2130156" y="1254520"/>
              <a:chExt cx="1147191" cy="369332"/>
            </a:xfrm>
          </p:grpSpPr>
          <p:sp>
            <p:nvSpPr>
              <p:cNvPr id="44" name="フリーフォーム: 図形 410">
                <a:extLst>
                  <a:ext uri="{FF2B5EF4-FFF2-40B4-BE49-F238E27FC236}">
                    <a16:creationId xmlns:a16="http://schemas.microsoft.com/office/drawing/2014/main" id="{E4DD3AB9-0476-4CAC-942F-A6429F8C935C}"/>
                  </a:ext>
                </a:extLst>
              </p:cNvPr>
              <p:cNvSpPr/>
              <p:nvPr/>
            </p:nvSpPr>
            <p:spPr>
              <a:xfrm>
                <a:off x="-2130156" y="1378324"/>
                <a:ext cx="261515" cy="239721"/>
              </a:xfrm>
              <a:custGeom>
                <a:avLst/>
                <a:gdLst>
                  <a:gd name="connsiteX0" fmla="*/ 546915 w 1096253"/>
                  <a:gd name="connsiteY0" fmla="*/ 1004897 h 1004898"/>
                  <a:gd name="connsiteX1" fmla="*/ 272665 w 1096253"/>
                  <a:gd name="connsiteY1" fmla="*/ 930653 h 1004898"/>
                  <a:gd name="connsiteX2" fmla="*/ 4518 w 1096253"/>
                  <a:gd name="connsiteY2" fmla="*/ 527077 h 1004898"/>
                  <a:gd name="connsiteX3" fmla="*/ 156 w 1096253"/>
                  <a:gd name="connsiteY3" fmla="*/ 456772 h 1004898"/>
                  <a:gd name="connsiteX4" fmla="*/ 0 w 1096253"/>
                  <a:gd name="connsiteY4" fmla="*/ 456772 h 1004898"/>
                  <a:gd name="connsiteX5" fmla="*/ 81 w 1096253"/>
                  <a:gd name="connsiteY5" fmla="*/ 455563 h 1004898"/>
                  <a:gd name="connsiteX6" fmla="*/ 5 w 1096253"/>
                  <a:gd name="connsiteY6" fmla="*/ 454347 h 1004898"/>
                  <a:gd name="connsiteX7" fmla="*/ 162 w 1096253"/>
                  <a:gd name="connsiteY7" fmla="*/ 454348 h 1004898"/>
                  <a:gd name="connsiteX8" fmla="*/ 4036 w 1096253"/>
                  <a:gd name="connsiteY8" fmla="*/ 396124 h 1004898"/>
                  <a:gd name="connsiteX9" fmla="*/ 229356 w 1096253"/>
                  <a:gd name="connsiteY9" fmla="*/ 60638 h 1004898"/>
                  <a:gd name="connsiteX10" fmla="*/ 687093 w 1096253"/>
                  <a:gd name="connsiteY10" fmla="*/ 62320 h 1004898"/>
                  <a:gd name="connsiteX11" fmla="*/ 898524 w 1096253"/>
                  <a:gd name="connsiteY11" fmla="*/ 340559 h 1004898"/>
                  <a:gd name="connsiteX12" fmla="*/ 913111 w 1096253"/>
                  <a:gd name="connsiteY12" fmla="*/ 456771 h 1004898"/>
                  <a:gd name="connsiteX13" fmla="*/ 913544 w 1096253"/>
                  <a:gd name="connsiteY13" fmla="*/ 456771 h 1004898"/>
                  <a:gd name="connsiteX14" fmla="*/ 913321 w 1096253"/>
                  <a:gd name="connsiteY14" fmla="*/ 458448 h 1004898"/>
                  <a:gd name="connsiteX15" fmla="*/ 913532 w 1096253"/>
                  <a:gd name="connsiteY15" fmla="*/ 460129 h 1004898"/>
                  <a:gd name="connsiteX16" fmla="*/ 913098 w 1096253"/>
                  <a:gd name="connsiteY16" fmla="*/ 460126 h 1004898"/>
                  <a:gd name="connsiteX17" fmla="*/ 900841 w 1096253"/>
                  <a:gd name="connsiteY17" fmla="*/ 552316 h 1004898"/>
                  <a:gd name="connsiteX18" fmla="*/ 730129 w 1096253"/>
                  <a:gd name="connsiteY18" fmla="*/ 773639 h 1004898"/>
                  <a:gd name="connsiteX19" fmla="*/ 546904 w 1096253"/>
                  <a:gd name="connsiteY19" fmla="*/ 822187 h 1004898"/>
                  <a:gd name="connsiteX20" fmla="*/ 364008 w 1096253"/>
                  <a:gd name="connsiteY20" fmla="*/ 772415 h 1004898"/>
                  <a:gd name="connsiteX21" fmla="*/ 194781 w 1096253"/>
                  <a:gd name="connsiteY21" fmla="*/ 549956 h 1004898"/>
                  <a:gd name="connsiteX22" fmla="*/ 183025 w 1096253"/>
                  <a:gd name="connsiteY22" fmla="*/ 456773 h 1004898"/>
                  <a:gd name="connsiteX23" fmla="*/ 182710 w 1096253"/>
                  <a:gd name="connsiteY23" fmla="*/ 456773 h 1004898"/>
                  <a:gd name="connsiteX24" fmla="*/ 182872 w 1096253"/>
                  <a:gd name="connsiteY24" fmla="*/ 455563 h 1004898"/>
                  <a:gd name="connsiteX25" fmla="*/ 182716 w 1096253"/>
                  <a:gd name="connsiteY25" fmla="*/ 454328 h 1004898"/>
                  <a:gd name="connsiteX26" fmla="*/ 183037 w 1096253"/>
                  <a:gd name="connsiteY26" fmla="*/ 454330 h 1004898"/>
                  <a:gd name="connsiteX27" fmla="*/ 192333 w 1096253"/>
                  <a:gd name="connsiteY27" fmla="*/ 384765 h 1004898"/>
                  <a:gd name="connsiteX28" fmla="*/ 321500 w 1096253"/>
                  <a:gd name="connsiteY28" fmla="*/ 218421 h 1004898"/>
                  <a:gd name="connsiteX29" fmla="*/ 597299 w 1096253"/>
                  <a:gd name="connsiteY29" fmla="*/ 221479 h 1004898"/>
                  <a:gd name="connsiteX30" fmla="*/ 722746 w 1096253"/>
                  <a:gd name="connsiteY30" fmla="*/ 390646 h 1004898"/>
                  <a:gd name="connsiteX31" fmla="*/ 730094 w 1096253"/>
                  <a:gd name="connsiteY31" fmla="*/ 456772 h 1004898"/>
                  <a:gd name="connsiteX32" fmla="*/ 730836 w 1096253"/>
                  <a:gd name="connsiteY32" fmla="*/ 456772 h 1004898"/>
                  <a:gd name="connsiteX33" fmla="*/ 730431 w 1096253"/>
                  <a:gd name="connsiteY33" fmla="*/ 459802 h 1004898"/>
                  <a:gd name="connsiteX34" fmla="*/ 730769 w 1096253"/>
                  <a:gd name="connsiteY34" fmla="*/ 462850 h 1004898"/>
                  <a:gd name="connsiteX35" fmla="*/ 730025 w 1096253"/>
                  <a:gd name="connsiteY35" fmla="*/ 462834 h 1004898"/>
                  <a:gd name="connsiteX36" fmla="*/ 724397 w 1096253"/>
                  <a:gd name="connsiteY36" fmla="*/ 504868 h 1004898"/>
                  <a:gd name="connsiteX37" fmla="*/ 637992 w 1096253"/>
                  <a:gd name="connsiteY37" fmla="*/ 615853 h 1004898"/>
                  <a:gd name="connsiteX38" fmla="*/ 545554 w 1096253"/>
                  <a:gd name="connsiteY38" fmla="*/ 639463 h 1004898"/>
                  <a:gd name="connsiteX39" fmla="*/ 453818 w 1096253"/>
                  <a:gd name="connsiteY39" fmla="*/ 613259 h 1004898"/>
                  <a:gd name="connsiteX40" fmla="*/ 365491 w 1096253"/>
                  <a:gd name="connsiteY40" fmla="*/ 451626 h 1004898"/>
                  <a:gd name="connsiteX41" fmla="*/ 458792 w 1096253"/>
                  <a:gd name="connsiteY41" fmla="*/ 454255 h 1004898"/>
                  <a:gd name="connsiteX42" fmla="*/ 501996 w 1096253"/>
                  <a:gd name="connsiteY42" fmla="*/ 533316 h 1004898"/>
                  <a:gd name="connsiteX43" fmla="*/ 592083 w 1096253"/>
                  <a:gd name="connsiteY43" fmla="*/ 534585 h 1004898"/>
                  <a:gd name="connsiteX44" fmla="*/ 637497 w 1096253"/>
                  <a:gd name="connsiteY44" fmla="*/ 456772 h 1004898"/>
                  <a:gd name="connsiteX45" fmla="*/ 637903 w 1096253"/>
                  <a:gd name="connsiteY45" fmla="*/ 456772 h 1004898"/>
                  <a:gd name="connsiteX46" fmla="*/ 633033 w 1096253"/>
                  <a:gd name="connsiteY46" fmla="*/ 412950 h 1004898"/>
                  <a:gd name="connsiteX47" fmla="*/ 549899 w 1096253"/>
                  <a:gd name="connsiteY47" fmla="*/ 300843 h 1004898"/>
                  <a:gd name="connsiteX48" fmla="*/ 367127 w 1096253"/>
                  <a:gd name="connsiteY48" fmla="*/ 298816 h 1004898"/>
                  <a:gd name="connsiteX49" fmla="*/ 275151 w 1096253"/>
                  <a:gd name="connsiteY49" fmla="*/ 456772 h 1004898"/>
                  <a:gd name="connsiteX50" fmla="*/ 272519 w 1096253"/>
                  <a:gd name="connsiteY50" fmla="*/ 456772 h 1004898"/>
                  <a:gd name="connsiteX51" fmla="*/ 281394 w 1096253"/>
                  <a:gd name="connsiteY51" fmla="*/ 527115 h 1004898"/>
                  <a:gd name="connsiteX52" fmla="*/ 409139 w 1096253"/>
                  <a:gd name="connsiteY52" fmla="*/ 695044 h 1004898"/>
                  <a:gd name="connsiteX53" fmla="*/ 685516 w 1096253"/>
                  <a:gd name="connsiteY53" fmla="*/ 695968 h 1004898"/>
                  <a:gd name="connsiteX54" fmla="*/ 814383 w 1096253"/>
                  <a:gd name="connsiteY54" fmla="*/ 528897 h 1004898"/>
                  <a:gd name="connsiteX55" fmla="*/ 823614 w 1096253"/>
                  <a:gd name="connsiteY55" fmla="*/ 459468 h 1004898"/>
                  <a:gd name="connsiteX56" fmla="*/ 821833 w 1096253"/>
                  <a:gd name="connsiteY56" fmla="*/ 459455 h 1004898"/>
                  <a:gd name="connsiteX57" fmla="*/ 640854 w 1096253"/>
                  <a:gd name="connsiteY57" fmla="*/ 141511 h 1004898"/>
                  <a:gd name="connsiteX58" fmla="*/ 275012 w 1096253"/>
                  <a:gd name="connsiteY58" fmla="*/ 140167 h 1004898"/>
                  <a:gd name="connsiteX59" fmla="*/ 104399 w 1096253"/>
                  <a:gd name="connsiteY59" fmla="*/ 361299 h 1004898"/>
                  <a:gd name="connsiteX60" fmla="*/ 91971 w 1096253"/>
                  <a:gd name="connsiteY60" fmla="*/ 454754 h 1004898"/>
                  <a:gd name="connsiteX61" fmla="*/ 92835 w 1096253"/>
                  <a:gd name="connsiteY61" fmla="*/ 454758 h 1004898"/>
                  <a:gd name="connsiteX62" fmla="*/ 319317 w 1096253"/>
                  <a:gd name="connsiteY62" fmla="*/ 850396 h 1004898"/>
                  <a:gd name="connsiteX63" fmla="*/ 775193 w 1096253"/>
                  <a:gd name="connsiteY63" fmla="*/ 851404 h 1004898"/>
                  <a:gd name="connsiteX64" fmla="*/ 1003422 w 1096253"/>
                  <a:gd name="connsiteY64" fmla="*/ 456771 h 1004898"/>
                  <a:gd name="connsiteX65" fmla="*/ 1096253 w 1096253"/>
                  <a:gd name="connsiteY65" fmla="*/ 456771 h 1004898"/>
                  <a:gd name="connsiteX66" fmla="*/ 821490 w 1096253"/>
                  <a:gd name="connsiteY66" fmla="*/ 931866 h 1004898"/>
                  <a:gd name="connsiteX67" fmla="*/ 546915 w 1096253"/>
                  <a:gd name="connsiteY67" fmla="*/ 1004897 h 1004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096253" h="1004898">
                    <a:moveTo>
                      <a:pt x="546915" y="1004897"/>
                    </a:moveTo>
                    <a:cubicBezTo>
                      <a:pt x="452151" y="1004687"/>
                      <a:pt x="357441" y="979932"/>
                      <a:pt x="272665" y="930653"/>
                    </a:cubicBezTo>
                    <a:cubicBezTo>
                      <a:pt x="124308" y="844415"/>
                      <a:pt x="26157" y="694572"/>
                      <a:pt x="4518" y="527077"/>
                    </a:cubicBezTo>
                    <a:lnTo>
                      <a:pt x="156" y="456772"/>
                    </a:lnTo>
                    <a:lnTo>
                      <a:pt x="0" y="456772"/>
                    </a:lnTo>
                    <a:lnTo>
                      <a:pt x="81" y="455563"/>
                    </a:lnTo>
                    <a:lnTo>
                      <a:pt x="5" y="454347"/>
                    </a:lnTo>
                    <a:lnTo>
                      <a:pt x="162" y="454348"/>
                    </a:lnTo>
                    <a:lnTo>
                      <a:pt x="4036" y="396124"/>
                    </a:lnTo>
                    <a:cubicBezTo>
                      <a:pt x="22721" y="256497"/>
                      <a:pt x="105218" y="131904"/>
                      <a:pt x="229356" y="60638"/>
                    </a:cubicBezTo>
                    <a:cubicBezTo>
                      <a:pt x="371228" y="-20809"/>
                      <a:pt x="545824" y="-20168"/>
                      <a:pt x="687093" y="62320"/>
                    </a:cubicBezTo>
                    <a:cubicBezTo>
                      <a:pt x="793046" y="124185"/>
                      <a:pt x="868118" y="225004"/>
                      <a:pt x="898524" y="340559"/>
                    </a:cubicBezTo>
                    <a:lnTo>
                      <a:pt x="913111" y="456771"/>
                    </a:lnTo>
                    <a:lnTo>
                      <a:pt x="913544" y="456771"/>
                    </a:lnTo>
                    <a:lnTo>
                      <a:pt x="913321" y="458448"/>
                    </a:lnTo>
                    <a:lnTo>
                      <a:pt x="913532" y="460129"/>
                    </a:lnTo>
                    <a:lnTo>
                      <a:pt x="913098" y="460126"/>
                    </a:lnTo>
                    <a:lnTo>
                      <a:pt x="900841" y="552316"/>
                    </a:lnTo>
                    <a:cubicBezTo>
                      <a:pt x="875847" y="644561"/>
                      <a:pt x="815223" y="724762"/>
                      <a:pt x="730129" y="773639"/>
                    </a:cubicBezTo>
                    <a:cubicBezTo>
                      <a:pt x="673400" y="806223"/>
                      <a:pt x="610125" y="822399"/>
                      <a:pt x="546904" y="822187"/>
                    </a:cubicBezTo>
                    <a:cubicBezTo>
                      <a:pt x="483684" y="821976"/>
                      <a:pt x="420518" y="805378"/>
                      <a:pt x="364008" y="772415"/>
                    </a:cubicBezTo>
                    <a:cubicBezTo>
                      <a:pt x="279243" y="722971"/>
                      <a:pt x="219157" y="642366"/>
                      <a:pt x="194781" y="549956"/>
                    </a:cubicBezTo>
                    <a:lnTo>
                      <a:pt x="183025" y="456773"/>
                    </a:lnTo>
                    <a:lnTo>
                      <a:pt x="182710" y="456773"/>
                    </a:lnTo>
                    <a:lnTo>
                      <a:pt x="182872" y="455563"/>
                    </a:lnTo>
                    <a:lnTo>
                      <a:pt x="182716" y="454328"/>
                    </a:lnTo>
                    <a:lnTo>
                      <a:pt x="183037" y="454330"/>
                    </a:lnTo>
                    <a:lnTo>
                      <a:pt x="192333" y="384765"/>
                    </a:lnTo>
                    <a:cubicBezTo>
                      <a:pt x="211262" y="315268"/>
                      <a:pt x="257162" y="254936"/>
                      <a:pt x="321500" y="218421"/>
                    </a:cubicBezTo>
                    <a:cubicBezTo>
                      <a:pt x="407285" y="169735"/>
                      <a:pt x="512615" y="170903"/>
                      <a:pt x="597299" y="221479"/>
                    </a:cubicBezTo>
                    <a:cubicBezTo>
                      <a:pt x="660812" y="259411"/>
                      <a:pt x="705363" y="320747"/>
                      <a:pt x="722746" y="390646"/>
                    </a:cubicBezTo>
                    <a:lnTo>
                      <a:pt x="730094" y="456772"/>
                    </a:lnTo>
                    <a:lnTo>
                      <a:pt x="730836" y="456772"/>
                    </a:lnTo>
                    <a:lnTo>
                      <a:pt x="730431" y="459802"/>
                    </a:lnTo>
                    <a:lnTo>
                      <a:pt x="730769" y="462850"/>
                    </a:lnTo>
                    <a:lnTo>
                      <a:pt x="730025" y="462834"/>
                    </a:lnTo>
                    <a:lnTo>
                      <a:pt x="724397" y="504868"/>
                    </a:lnTo>
                    <a:cubicBezTo>
                      <a:pt x="711730" y="551280"/>
                      <a:pt x="681018" y="591548"/>
                      <a:pt x="637992" y="615853"/>
                    </a:cubicBezTo>
                    <a:cubicBezTo>
                      <a:pt x="609308" y="632057"/>
                      <a:pt x="577373" y="639911"/>
                      <a:pt x="545554" y="639463"/>
                    </a:cubicBezTo>
                    <a:cubicBezTo>
                      <a:pt x="513736" y="639014"/>
                      <a:pt x="482034" y="630264"/>
                      <a:pt x="453818" y="613259"/>
                    </a:cubicBezTo>
                    <a:cubicBezTo>
                      <a:pt x="397385" y="579249"/>
                      <a:pt x="363635" y="517489"/>
                      <a:pt x="365491" y="451626"/>
                    </a:cubicBezTo>
                    <a:lnTo>
                      <a:pt x="458792" y="454255"/>
                    </a:lnTo>
                    <a:cubicBezTo>
                      <a:pt x="457884" y="486471"/>
                      <a:pt x="474393" y="516680"/>
                      <a:pt x="501996" y="533316"/>
                    </a:cubicBezTo>
                    <a:cubicBezTo>
                      <a:pt x="529599" y="549952"/>
                      <a:pt x="564022" y="550436"/>
                      <a:pt x="592083" y="534585"/>
                    </a:cubicBezTo>
                    <a:cubicBezTo>
                      <a:pt x="620144" y="518733"/>
                      <a:pt x="637497" y="489001"/>
                      <a:pt x="637497" y="456772"/>
                    </a:cubicBezTo>
                    <a:lnTo>
                      <a:pt x="637903" y="456772"/>
                    </a:lnTo>
                    <a:lnTo>
                      <a:pt x="633033" y="412950"/>
                    </a:lnTo>
                    <a:cubicBezTo>
                      <a:pt x="621513" y="366628"/>
                      <a:pt x="591989" y="325981"/>
                      <a:pt x="549899" y="300843"/>
                    </a:cubicBezTo>
                    <a:cubicBezTo>
                      <a:pt x="493779" y="267326"/>
                      <a:pt x="423976" y="266552"/>
                      <a:pt x="367127" y="298816"/>
                    </a:cubicBezTo>
                    <a:cubicBezTo>
                      <a:pt x="310277" y="331080"/>
                      <a:pt x="275151" y="391405"/>
                      <a:pt x="275151" y="456772"/>
                    </a:cubicBezTo>
                    <a:lnTo>
                      <a:pt x="272519" y="456772"/>
                    </a:lnTo>
                    <a:lnTo>
                      <a:pt x="281394" y="527115"/>
                    </a:lnTo>
                    <a:cubicBezTo>
                      <a:pt x="299795" y="596873"/>
                      <a:pt x="345152" y="657720"/>
                      <a:pt x="409139" y="695044"/>
                    </a:cubicBezTo>
                    <a:cubicBezTo>
                      <a:pt x="494455" y="744810"/>
                      <a:pt x="599869" y="745162"/>
                      <a:pt x="685516" y="695968"/>
                    </a:cubicBezTo>
                    <a:cubicBezTo>
                      <a:pt x="749751" y="659073"/>
                      <a:pt x="795515" y="598531"/>
                      <a:pt x="814383" y="528897"/>
                    </a:cubicBezTo>
                    <a:lnTo>
                      <a:pt x="823614" y="459468"/>
                    </a:lnTo>
                    <a:lnTo>
                      <a:pt x="821833" y="459455"/>
                    </a:lnTo>
                    <a:cubicBezTo>
                      <a:pt x="822794" y="328712"/>
                      <a:pt x="753763" y="207438"/>
                      <a:pt x="640854" y="141511"/>
                    </a:cubicBezTo>
                    <a:cubicBezTo>
                      <a:pt x="527946" y="75584"/>
                      <a:pt x="388402" y="75071"/>
                      <a:pt x="275012" y="140167"/>
                    </a:cubicBezTo>
                    <a:cubicBezTo>
                      <a:pt x="189970" y="188989"/>
                      <a:pt x="129379" y="269125"/>
                      <a:pt x="104399" y="361299"/>
                    </a:cubicBezTo>
                    <a:lnTo>
                      <a:pt x="91971" y="454754"/>
                    </a:lnTo>
                    <a:lnTo>
                      <a:pt x="92835" y="454758"/>
                    </a:lnTo>
                    <a:cubicBezTo>
                      <a:pt x="92115" y="617658"/>
                      <a:pt x="178481" y="768530"/>
                      <a:pt x="319317" y="850396"/>
                    </a:cubicBezTo>
                    <a:cubicBezTo>
                      <a:pt x="460153" y="932262"/>
                      <a:pt x="633996" y="932647"/>
                      <a:pt x="775193" y="851404"/>
                    </a:cubicBezTo>
                    <a:cubicBezTo>
                      <a:pt x="916390" y="770161"/>
                      <a:pt x="1003422" y="619672"/>
                      <a:pt x="1003422" y="456771"/>
                    </a:cubicBezTo>
                    <a:lnTo>
                      <a:pt x="1096253" y="456771"/>
                    </a:lnTo>
                    <a:cubicBezTo>
                      <a:pt x="1096253" y="652887"/>
                      <a:pt x="991475" y="834059"/>
                      <a:pt x="821490" y="931866"/>
                    </a:cubicBezTo>
                    <a:cubicBezTo>
                      <a:pt x="736498" y="980770"/>
                      <a:pt x="641679" y="1005106"/>
                      <a:pt x="546915" y="100489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solidFill>
                    <a:schemeClr val="tx1"/>
                  </a:solidFill>
                </a:endParaRPr>
              </a:p>
            </p:txBody>
          </p:sp>
          <p:sp>
            <p:nvSpPr>
              <p:cNvPr id="45" name="テキスト ボックス 44"/>
              <p:cNvSpPr txBox="1"/>
              <p:nvPr/>
            </p:nvSpPr>
            <p:spPr>
              <a:xfrm>
                <a:off x="-1903011" y="1254520"/>
                <a:ext cx="920046" cy="369332"/>
              </a:xfrm>
              <a:prstGeom prst="rect">
                <a:avLst/>
              </a:prstGeom>
              <a:noFill/>
            </p:spPr>
            <p:txBody>
              <a:bodyPr wrap="none" rtlCol="0">
                <a:spAutoFit/>
              </a:bodyPr>
              <a:lstStyle/>
              <a:p>
                <a:r>
                  <a:rPr lang="ja-JP" altLang="en-US" b="1" dirty="0">
                    <a:latin typeface="HG丸ｺﾞｼｯｸM-PRO" panose="020F0600000000000000" pitchFamily="50" charset="-128"/>
                    <a:ea typeface="HG丸ｺﾞｼｯｸM-PRO" panose="020F0600000000000000" pitchFamily="50" charset="-128"/>
                  </a:rPr>
                  <a:t>注 意 点</a:t>
                </a:r>
                <a:endParaRPr kumimoji="1" lang="ja-JP" altLang="en-US" b="1" dirty="0">
                  <a:latin typeface="HG丸ｺﾞｼｯｸM-PRO" panose="020F0600000000000000" pitchFamily="50" charset="-128"/>
                  <a:ea typeface="HG丸ｺﾞｼｯｸM-PRO" panose="020F0600000000000000" pitchFamily="50" charset="-128"/>
                </a:endParaRPr>
              </a:p>
            </p:txBody>
          </p:sp>
        </p:grpSp>
        <p:sp>
          <p:nvSpPr>
            <p:cNvPr id="43" name="ホームベース 42"/>
            <p:cNvSpPr/>
            <p:nvPr/>
          </p:nvSpPr>
          <p:spPr>
            <a:xfrm>
              <a:off x="207696" y="1365145"/>
              <a:ext cx="1440028" cy="347549"/>
            </a:xfrm>
            <a:prstGeom prst="homePlat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 name="テキスト ボックス 4">
            <a:extLst>
              <a:ext uri="{FF2B5EF4-FFF2-40B4-BE49-F238E27FC236}">
                <a16:creationId xmlns:a16="http://schemas.microsoft.com/office/drawing/2014/main" id="{64B0DEBB-09EA-4C53-8997-5D6CE6B4DA61}"/>
              </a:ext>
            </a:extLst>
          </p:cNvPr>
          <p:cNvSpPr txBox="1"/>
          <p:nvPr/>
        </p:nvSpPr>
        <p:spPr>
          <a:xfrm>
            <a:off x="1787282" y="2504683"/>
            <a:ext cx="3835725" cy="338554"/>
          </a:xfrm>
          <a:prstGeom prst="rect">
            <a:avLst/>
          </a:prstGeom>
          <a:noFill/>
        </p:spPr>
        <p:txBody>
          <a:bodyPr wrap="square" rtlCol="0">
            <a:spAutoFit/>
          </a:bodyPr>
          <a:lstStyle/>
          <a:p>
            <a:r>
              <a:rPr lang="en-US" altLang="ja-JP" sz="8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800" dirty="0">
                <a:latin typeface="HG丸ｺﾞｼｯｸM-PRO" panose="020F0600000000000000" pitchFamily="50" charset="-128"/>
                <a:ea typeface="HG丸ｺﾞｼｯｸM-PRO" panose="020F0600000000000000" pitchFamily="50" charset="-128"/>
                <a:cs typeface="Meiryo UI" panose="020B0604030504040204" pitchFamily="50" charset="-128"/>
              </a:rPr>
              <a:t>中小企業者がグループで申請する場合は、下記以外の書類が必要となります。 　　</a:t>
            </a:r>
            <a:endParaRPr lang="en-US" altLang="ja-JP" sz="8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800" dirty="0">
                <a:latin typeface="HG丸ｺﾞｼｯｸM-PRO" panose="020F0600000000000000" pitchFamily="50" charset="-128"/>
                <a:ea typeface="HG丸ｺﾞｼｯｸM-PRO" panose="020F0600000000000000" pitchFamily="50" charset="-128"/>
                <a:cs typeface="Meiryo UI" panose="020B0604030504040204" pitchFamily="50" charset="-128"/>
              </a:rPr>
              <a:t>詳細については、募集要項をご確認ください。</a:t>
            </a:r>
            <a:endParaRPr kumimoji="1" lang="ja-JP" altLang="en-US" sz="800" dirty="0"/>
          </a:p>
        </p:txBody>
      </p:sp>
    </p:spTree>
    <p:extLst>
      <p:ext uri="{BB962C8B-B14F-4D97-AF65-F5344CB8AC3E}">
        <p14:creationId xmlns:p14="http://schemas.microsoft.com/office/powerpoint/2010/main" val="37326500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1884</Words>
  <Application>Microsoft Office PowerPoint</Application>
  <PresentationFormat>A4 210 x 297 mm</PresentationFormat>
  <Paragraphs>173</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HG丸ｺﾞｼｯｸM-PRO</vt:lpstr>
      <vt:lpstr>Meiryo UI</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2023-02-20T10:45:52Z</dcterms:created>
  <dcterms:modified xsi:type="dcterms:W3CDTF">2025-04-22T03:15:21Z</dcterms:modified>
</cp:coreProperties>
</file>