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57" r:id="rId2"/>
    <p:sldId id="256" r:id="rId3"/>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3CCCC"/>
    <a:srgbClr val="00CC99"/>
    <a:srgbClr val="006666"/>
    <a:srgbClr val="99FF99"/>
    <a:srgbClr val="99FFCC"/>
    <a:srgbClr val="FF7C8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69" d="100"/>
          <a:sy n="69" d="100"/>
        </p:scale>
        <p:origin x="2352" y="91"/>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190" cy="497048"/>
          </a:xfrm>
          <a:prstGeom prst="rect">
            <a:avLst/>
          </a:prstGeom>
        </p:spPr>
        <p:txBody>
          <a:bodyPr vert="horz" lIns="93218" tIns="46608" rIns="93218" bIns="4660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384" y="0"/>
            <a:ext cx="2949190" cy="497048"/>
          </a:xfrm>
          <a:prstGeom prst="rect">
            <a:avLst/>
          </a:prstGeom>
        </p:spPr>
        <p:txBody>
          <a:bodyPr vert="horz" lIns="93218" tIns="46608" rIns="93218" bIns="46608" rtlCol="0"/>
          <a:lstStyle>
            <a:lvl1pPr algn="r">
              <a:defRPr sz="1200"/>
            </a:lvl1pPr>
          </a:lstStyle>
          <a:p>
            <a:fld id="{9F2F9435-1B85-46E9-9594-2ECDA30DA318}" type="datetimeFigureOut">
              <a:rPr kumimoji="1" lang="ja-JP" altLang="en-US" smtClean="0"/>
              <a:t>2024/7/25</a:t>
            </a:fld>
            <a:endParaRPr kumimoji="1" lang="ja-JP" altLang="en-US"/>
          </a:p>
        </p:txBody>
      </p:sp>
      <p:sp>
        <p:nvSpPr>
          <p:cNvPr id="4" name="スライド イメージ プレースホルダー 3"/>
          <p:cNvSpPr>
            <a:spLocks noGrp="1" noRot="1" noChangeAspect="1"/>
          </p:cNvSpPr>
          <p:nvPr>
            <p:ph type="sldImg" idx="2"/>
          </p:nvPr>
        </p:nvSpPr>
        <p:spPr>
          <a:xfrm>
            <a:off x="2112963" y="746125"/>
            <a:ext cx="2581275" cy="3727450"/>
          </a:xfrm>
          <a:prstGeom prst="rect">
            <a:avLst/>
          </a:prstGeom>
          <a:noFill/>
          <a:ln w="12700">
            <a:solidFill>
              <a:prstClr val="black"/>
            </a:solidFill>
          </a:ln>
        </p:spPr>
        <p:txBody>
          <a:bodyPr vert="horz" lIns="93218" tIns="46608" rIns="93218" bIns="46608" rtlCol="0" anchor="ctr"/>
          <a:lstStyle/>
          <a:p>
            <a:endParaRPr lang="ja-JP" altLang="en-US"/>
          </a:p>
        </p:txBody>
      </p:sp>
      <p:sp>
        <p:nvSpPr>
          <p:cNvPr id="5" name="ノート プレースホルダー 4"/>
          <p:cNvSpPr>
            <a:spLocks noGrp="1"/>
          </p:cNvSpPr>
          <p:nvPr>
            <p:ph type="body" sz="quarter" idx="3"/>
          </p:nvPr>
        </p:nvSpPr>
        <p:spPr>
          <a:xfrm>
            <a:off x="681211" y="4721954"/>
            <a:ext cx="5444784" cy="4471815"/>
          </a:xfrm>
          <a:prstGeom prst="rect">
            <a:avLst/>
          </a:prstGeom>
        </p:spPr>
        <p:txBody>
          <a:bodyPr vert="horz" lIns="93218" tIns="46608" rIns="93218" bIns="4660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676"/>
            <a:ext cx="2949190" cy="497048"/>
          </a:xfrm>
          <a:prstGeom prst="rect">
            <a:avLst/>
          </a:prstGeom>
        </p:spPr>
        <p:txBody>
          <a:bodyPr vert="horz" lIns="93218" tIns="46608" rIns="93218" bIns="4660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384" y="9440676"/>
            <a:ext cx="2949190" cy="497048"/>
          </a:xfrm>
          <a:prstGeom prst="rect">
            <a:avLst/>
          </a:prstGeom>
        </p:spPr>
        <p:txBody>
          <a:bodyPr vert="horz" lIns="93218" tIns="46608" rIns="93218" bIns="46608" rtlCol="0" anchor="b"/>
          <a:lstStyle>
            <a:lvl1pPr algn="r">
              <a:defRPr sz="1200"/>
            </a:lvl1pPr>
          </a:lstStyle>
          <a:p>
            <a:fld id="{9872A026-CD1F-4402-BF40-20774A9FC023}" type="slidenum">
              <a:rPr kumimoji="1" lang="ja-JP" altLang="en-US" smtClean="0"/>
              <a:t>‹#›</a:t>
            </a:fld>
            <a:endParaRPr kumimoji="1" lang="ja-JP" altLang="en-US"/>
          </a:p>
        </p:txBody>
      </p:sp>
    </p:spTree>
    <p:extLst>
      <p:ext uri="{BB962C8B-B14F-4D97-AF65-F5344CB8AC3E}">
        <p14:creationId xmlns:p14="http://schemas.microsoft.com/office/powerpoint/2010/main" val="325443289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872A026-CD1F-4402-BF40-20774A9FC023}" type="slidenum">
              <a:rPr kumimoji="1" lang="ja-JP" altLang="en-US" smtClean="0"/>
              <a:t>1</a:t>
            </a:fld>
            <a:endParaRPr kumimoji="1" lang="ja-JP" altLang="en-US"/>
          </a:p>
        </p:txBody>
      </p:sp>
    </p:spTree>
    <p:extLst>
      <p:ext uri="{BB962C8B-B14F-4D97-AF65-F5344CB8AC3E}">
        <p14:creationId xmlns:p14="http://schemas.microsoft.com/office/powerpoint/2010/main" val="10737003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27A208F-C38E-4DA7-8C07-501CCC04B924}" type="datetimeFigureOut">
              <a:rPr kumimoji="1" lang="ja-JP" altLang="en-US" smtClean="0"/>
              <a:t>2024/7/25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B8116C1-D234-47CC-A521-93E99CE3C1CC}" type="slidenum">
              <a:rPr kumimoji="1" lang="ja-JP" altLang="en-US" smtClean="0"/>
              <a:t>‹#›</a:t>
            </a:fld>
            <a:endParaRPr kumimoji="1" lang="ja-JP" altLang="en-US"/>
          </a:p>
        </p:txBody>
      </p:sp>
    </p:spTree>
    <p:extLst>
      <p:ext uri="{BB962C8B-B14F-4D97-AF65-F5344CB8AC3E}">
        <p14:creationId xmlns:p14="http://schemas.microsoft.com/office/powerpoint/2010/main" val="206185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7A208F-C38E-4DA7-8C07-501CCC04B924}" type="datetimeFigureOut">
              <a:rPr kumimoji="1" lang="ja-JP" altLang="en-US" smtClean="0"/>
              <a:t>2024/7/25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B8116C1-D234-47CC-A521-93E99CE3C1CC}" type="slidenum">
              <a:rPr kumimoji="1" lang="ja-JP" altLang="en-US" smtClean="0"/>
              <a:t>‹#›</a:t>
            </a:fld>
            <a:endParaRPr kumimoji="1" lang="ja-JP" altLang="en-US"/>
          </a:p>
        </p:txBody>
      </p:sp>
    </p:spTree>
    <p:extLst>
      <p:ext uri="{BB962C8B-B14F-4D97-AF65-F5344CB8AC3E}">
        <p14:creationId xmlns:p14="http://schemas.microsoft.com/office/powerpoint/2010/main" val="4253444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7A208F-C38E-4DA7-8C07-501CCC04B924}" type="datetimeFigureOut">
              <a:rPr kumimoji="1" lang="ja-JP" altLang="en-US" smtClean="0"/>
              <a:t>2024/7/25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B8116C1-D234-47CC-A521-93E99CE3C1CC}" type="slidenum">
              <a:rPr kumimoji="1" lang="ja-JP" altLang="en-US" smtClean="0"/>
              <a:t>‹#›</a:t>
            </a:fld>
            <a:endParaRPr kumimoji="1" lang="ja-JP" altLang="en-US"/>
          </a:p>
        </p:txBody>
      </p:sp>
    </p:spTree>
    <p:extLst>
      <p:ext uri="{BB962C8B-B14F-4D97-AF65-F5344CB8AC3E}">
        <p14:creationId xmlns:p14="http://schemas.microsoft.com/office/powerpoint/2010/main" val="3388208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7A208F-C38E-4DA7-8C07-501CCC04B924}" type="datetimeFigureOut">
              <a:rPr kumimoji="1" lang="ja-JP" altLang="en-US" smtClean="0"/>
              <a:t>2024/7/25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B8116C1-D234-47CC-A521-93E99CE3C1CC}" type="slidenum">
              <a:rPr kumimoji="1" lang="ja-JP" altLang="en-US" smtClean="0"/>
              <a:t>‹#›</a:t>
            </a:fld>
            <a:endParaRPr kumimoji="1" lang="ja-JP" altLang="en-US"/>
          </a:p>
        </p:txBody>
      </p:sp>
    </p:spTree>
    <p:extLst>
      <p:ext uri="{BB962C8B-B14F-4D97-AF65-F5344CB8AC3E}">
        <p14:creationId xmlns:p14="http://schemas.microsoft.com/office/powerpoint/2010/main" val="4190032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27A208F-C38E-4DA7-8C07-501CCC04B924}" type="datetimeFigureOut">
              <a:rPr kumimoji="1" lang="ja-JP" altLang="en-US" smtClean="0"/>
              <a:t>2024/7/25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B8116C1-D234-47CC-A521-93E99CE3C1CC}" type="slidenum">
              <a:rPr kumimoji="1" lang="ja-JP" altLang="en-US" smtClean="0"/>
              <a:t>‹#›</a:t>
            </a:fld>
            <a:endParaRPr kumimoji="1" lang="ja-JP" altLang="en-US"/>
          </a:p>
        </p:txBody>
      </p:sp>
    </p:spTree>
    <p:extLst>
      <p:ext uri="{BB962C8B-B14F-4D97-AF65-F5344CB8AC3E}">
        <p14:creationId xmlns:p14="http://schemas.microsoft.com/office/powerpoint/2010/main" val="1584706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27A208F-C38E-4DA7-8C07-501CCC04B924}" type="datetimeFigureOut">
              <a:rPr kumimoji="1" lang="ja-JP" altLang="en-US" smtClean="0"/>
              <a:t>2024/7/25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B8116C1-D234-47CC-A521-93E99CE3C1CC}" type="slidenum">
              <a:rPr kumimoji="1" lang="ja-JP" altLang="en-US" smtClean="0"/>
              <a:t>‹#›</a:t>
            </a:fld>
            <a:endParaRPr kumimoji="1" lang="ja-JP" altLang="en-US"/>
          </a:p>
        </p:txBody>
      </p:sp>
    </p:spTree>
    <p:extLst>
      <p:ext uri="{BB962C8B-B14F-4D97-AF65-F5344CB8AC3E}">
        <p14:creationId xmlns:p14="http://schemas.microsoft.com/office/powerpoint/2010/main" val="1737316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27A208F-C38E-4DA7-8C07-501CCC04B924}" type="datetimeFigureOut">
              <a:rPr kumimoji="1" lang="ja-JP" altLang="en-US" smtClean="0"/>
              <a:t>2024/7/25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B8116C1-D234-47CC-A521-93E99CE3C1CC}" type="slidenum">
              <a:rPr kumimoji="1" lang="ja-JP" altLang="en-US" smtClean="0"/>
              <a:t>‹#›</a:t>
            </a:fld>
            <a:endParaRPr kumimoji="1" lang="ja-JP" altLang="en-US"/>
          </a:p>
        </p:txBody>
      </p:sp>
    </p:spTree>
    <p:extLst>
      <p:ext uri="{BB962C8B-B14F-4D97-AF65-F5344CB8AC3E}">
        <p14:creationId xmlns:p14="http://schemas.microsoft.com/office/powerpoint/2010/main" val="4195070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27A208F-C38E-4DA7-8C07-501CCC04B924}" type="datetimeFigureOut">
              <a:rPr kumimoji="1" lang="ja-JP" altLang="en-US" smtClean="0"/>
              <a:t>2024/7/25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B8116C1-D234-47CC-A521-93E99CE3C1CC}" type="slidenum">
              <a:rPr kumimoji="1" lang="ja-JP" altLang="en-US" smtClean="0"/>
              <a:t>‹#›</a:t>
            </a:fld>
            <a:endParaRPr kumimoji="1" lang="ja-JP" altLang="en-US"/>
          </a:p>
        </p:txBody>
      </p:sp>
    </p:spTree>
    <p:extLst>
      <p:ext uri="{BB962C8B-B14F-4D97-AF65-F5344CB8AC3E}">
        <p14:creationId xmlns:p14="http://schemas.microsoft.com/office/powerpoint/2010/main" val="2925149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27A208F-C38E-4DA7-8C07-501CCC04B924}" type="datetimeFigureOut">
              <a:rPr kumimoji="1" lang="ja-JP" altLang="en-US" smtClean="0"/>
              <a:t>2024/7/25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B8116C1-D234-47CC-A521-93E99CE3C1CC}" type="slidenum">
              <a:rPr kumimoji="1" lang="ja-JP" altLang="en-US" smtClean="0"/>
              <a:t>‹#›</a:t>
            </a:fld>
            <a:endParaRPr kumimoji="1" lang="ja-JP" altLang="en-US"/>
          </a:p>
        </p:txBody>
      </p:sp>
    </p:spTree>
    <p:extLst>
      <p:ext uri="{BB962C8B-B14F-4D97-AF65-F5344CB8AC3E}">
        <p14:creationId xmlns:p14="http://schemas.microsoft.com/office/powerpoint/2010/main" val="3684268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27A208F-C38E-4DA7-8C07-501CCC04B924}" type="datetimeFigureOut">
              <a:rPr kumimoji="1" lang="ja-JP" altLang="en-US" smtClean="0"/>
              <a:t>2024/7/25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B8116C1-D234-47CC-A521-93E99CE3C1CC}" type="slidenum">
              <a:rPr kumimoji="1" lang="ja-JP" altLang="en-US" smtClean="0"/>
              <a:t>‹#›</a:t>
            </a:fld>
            <a:endParaRPr kumimoji="1" lang="ja-JP" altLang="en-US"/>
          </a:p>
        </p:txBody>
      </p:sp>
    </p:spTree>
    <p:extLst>
      <p:ext uri="{BB962C8B-B14F-4D97-AF65-F5344CB8AC3E}">
        <p14:creationId xmlns:p14="http://schemas.microsoft.com/office/powerpoint/2010/main" val="1337451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27A208F-C38E-4DA7-8C07-501CCC04B924}" type="datetimeFigureOut">
              <a:rPr kumimoji="1" lang="ja-JP" altLang="en-US" smtClean="0"/>
              <a:t>2024/7/25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B8116C1-D234-47CC-A521-93E99CE3C1CC}" type="slidenum">
              <a:rPr kumimoji="1" lang="ja-JP" altLang="en-US" smtClean="0"/>
              <a:t>‹#›</a:t>
            </a:fld>
            <a:endParaRPr kumimoji="1" lang="ja-JP" altLang="en-US"/>
          </a:p>
        </p:txBody>
      </p:sp>
    </p:spTree>
    <p:extLst>
      <p:ext uri="{BB962C8B-B14F-4D97-AF65-F5344CB8AC3E}">
        <p14:creationId xmlns:p14="http://schemas.microsoft.com/office/powerpoint/2010/main" val="27137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dashUpDiag">
          <a:fgClr>
            <a:schemeClr val="accent1">
              <a:lumMod val="20000"/>
              <a:lumOff val="80000"/>
            </a:schemeClr>
          </a:fgClr>
          <a:bgClr>
            <a:schemeClr val="bg1"/>
          </a:bgClr>
        </a:patt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327A208F-C38E-4DA7-8C07-501CCC04B924}" type="datetimeFigureOut">
              <a:rPr kumimoji="1" lang="ja-JP" altLang="en-US" smtClean="0"/>
              <a:t>2024/7/25</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FB8116C1-D234-47CC-A521-93E99CE3C1CC}" type="slidenum">
              <a:rPr kumimoji="1" lang="ja-JP" altLang="en-US" smtClean="0"/>
              <a:t>‹#›</a:t>
            </a:fld>
            <a:endParaRPr kumimoji="1" lang="ja-JP" altLang="en-US"/>
          </a:p>
        </p:txBody>
      </p:sp>
    </p:spTree>
    <p:extLst>
      <p:ext uri="{BB962C8B-B14F-4D97-AF65-F5344CB8AC3E}">
        <p14:creationId xmlns:p14="http://schemas.microsoft.com/office/powerpoint/2010/main" val="21078202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hanrokaitaku@gbox.pref.osaka.lg.jp"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wdUpDiag">
          <a:fgClr>
            <a:schemeClr val="accent1">
              <a:lumMod val="20000"/>
              <a:lumOff val="80000"/>
            </a:schemeClr>
          </a:fgClr>
          <a:bgClr>
            <a:schemeClr val="bg1"/>
          </a:bgClr>
        </a:pattFill>
        <a:effectLst/>
      </p:bgPr>
    </p:bg>
    <p:spTree>
      <p:nvGrpSpPr>
        <p:cNvPr id="1" name=""/>
        <p:cNvGrpSpPr/>
        <p:nvPr/>
      </p:nvGrpSpPr>
      <p:grpSpPr>
        <a:xfrm>
          <a:off x="0" y="0"/>
          <a:ext cx="0" cy="0"/>
          <a:chOff x="0" y="0"/>
          <a:chExt cx="0" cy="0"/>
        </a:xfrm>
      </p:grpSpPr>
      <p:sp>
        <p:nvSpPr>
          <p:cNvPr id="26" name="テキスト ボックス 25"/>
          <p:cNvSpPr txBox="1"/>
          <p:nvPr/>
        </p:nvSpPr>
        <p:spPr>
          <a:xfrm>
            <a:off x="90609" y="9049325"/>
            <a:ext cx="5485184" cy="800219"/>
          </a:xfrm>
          <a:prstGeom prst="rect">
            <a:avLst/>
          </a:prstGeom>
          <a:noFill/>
        </p:spPr>
        <p:txBody>
          <a:bodyPr wrap="square" rtlCol="0">
            <a:spAutoFit/>
          </a:bodyPr>
          <a:lstStyle/>
          <a:p>
            <a:r>
              <a:rPr lang="en-US" altLang="ja-JP" sz="850" b="1"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850" b="1" dirty="0">
                <a:latin typeface="HG丸ｺﾞｼｯｸM-PRO" panose="020F0600000000000000" pitchFamily="50" charset="-128"/>
                <a:ea typeface="HG丸ｺﾞｼｯｸM-PRO" panose="020F0600000000000000" pitchFamily="50" charset="-128"/>
                <a:cs typeface="Meiryo UI" panose="020B0604030504040204" pitchFamily="50" charset="-128"/>
              </a:rPr>
              <a:t>提出先及び問合せ先</a:t>
            </a:r>
            <a:r>
              <a:rPr lang="en-US" altLang="ja-JP" sz="850" b="1"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200" b="1" u="sng"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200" b="1" u="sng" dirty="0">
                <a:latin typeface="HG丸ｺﾞｼｯｸM-PRO" panose="020F0600000000000000" pitchFamily="50" charset="-128"/>
                <a:ea typeface="HG丸ｺﾞｼｯｸM-PRO" panose="020F0600000000000000" pitchFamily="50" charset="-128"/>
                <a:cs typeface="Meiryo UI" panose="020B0604030504040204" pitchFamily="50" charset="-128"/>
              </a:rPr>
              <a:t>※R6.7.1</a:t>
            </a:r>
            <a:r>
              <a:rPr lang="ja-JP" altLang="en-US" sz="1200" b="1" u="sng" dirty="0">
                <a:latin typeface="HG丸ｺﾞｼｯｸM-PRO" panose="020F0600000000000000" pitchFamily="50" charset="-128"/>
                <a:ea typeface="HG丸ｺﾞｼｯｸM-PRO" panose="020F0600000000000000" pitchFamily="50" charset="-128"/>
                <a:cs typeface="Meiryo UI" panose="020B0604030504040204" pitchFamily="50" charset="-128"/>
              </a:rPr>
              <a:t>～大阪府咲洲庁舎へ移転しています）</a:t>
            </a:r>
            <a:endParaRPr lang="en-US" altLang="ja-JP" sz="1200" b="1" u="sng"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kumimoji="1" lang="ja-JP" altLang="en-US" sz="850" dirty="0">
                <a:latin typeface="HG丸ｺﾞｼｯｸM-PRO" panose="020F0600000000000000" pitchFamily="50" charset="-128"/>
                <a:ea typeface="HG丸ｺﾞｼｯｸM-PRO" panose="020F0600000000000000" pitchFamily="50" charset="-128"/>
                <a:cs typeface="Meiryo UI" panose="020B0604030504040204" pitchFamily="50" charset="-128"/>
              </a:rPr>
              <a:t>  大阪府商工労働部 中小企業支援室ものづくり支援課 販路開拓支援グループ</a:t>
            </a:r>
            <a:endParaRPr kumimoji="1" lang="en-US" altLang="ja-JP" sz="85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85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850" dirty="0">
                <a:latin typeface="HG丸ｺﾞｼｯｸM-PRO" panose="020F0600000000000000" pitchFamily="50" charset="-128"/>
                <a:ea typeface="HG丸ｺﾞｼｯｸM-PRO" panose="020F0600000000000000" pitchFamily="50" charset="-128"/>
                <a:cs typeface="Meiryo UI" panose="020B0604030504040204" pitchFamily="50" charset="-128"/>
              </a:rPr>
              <a:t>559-8555</a:t>
            </a:r>
            <a:r>
              <a:rPr lang="ja-JP" altLang="en-US" sz="85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zh-CN" altLang="en-US" sz="850" dirty="0">
                <a:latin typeface="HG丸ｺﾞｼｯｸM-PRO" panose="020F0600000000000000" pitchFamily="50" charset="-128"/>
                <a:ea typeface="HG丸ｺﾞｼｯｸM-PRO" panose="020F0600000000000000" pitchFamily="50" charset="-128"/>
                <a:cs typeface="Meiryo UI" panose="020B0604030504040204" pitchFamily="50" charset="-128"/>
              </a:rPr>
              <a:t>大阪市住之江区南港北１丁目</a:t>
            </a:r>
            <a:r>
              <a:rPr lang="en-US" altLang="zh-CN" sz="850">
                <a:latin typeface="HG丸ｺﾞｼｯｸM-PRO" panose="020F0600000000000000" pitchFamily="50" charset="-128"/>
                <a:ea typeface="HG丸ｺﾞｼｯｸM-PRO" panose="020F0600000000000000" pitchFamily="50" charset="-128"/>
                <a:cs typeface="Meiryo UI" panose="020B0604030504040204" pitchFamily="50" charset="-128"/>
              </a:rPr>
              <a:t>14-16</a:t>
            </a:r>
            <a:r>
              <a:rPr lang="ja-JP" altLang="en-US" sz="850" dirty="0">
                <a:latin typeface="HG丸ｺﾞｼｯｸM-PRO" panose="020F0600000000000000" pitchFamily="50" charset="-128"/>
                <a:ea typeface="HG丸ｺﾞｼｯｸM-PRO" panose="020F0600000000000000" pitchFamily="50" charset="-128"/>
                <a:cs typeface="Meiryo UI" panose="020B0604030504040204" pitchFamily="50" charset="-128"/>
              </a:rPr>
              <a:t>　大阪府咲洲庁舎（さきしまコスモタワー）</a:t>
            </a:r>
            <a:r>
              <a:rPr lang="en-US" altLang="ja-JP" sz="850" dirty="0">
                <a:latin typeface="HG丸ｺﾞｼｯｸM-PRO" panose="020F0600000000000000" pitchFamily="50" charset="-128"/>
                <a:ea typeface="HG丸ｺﾞｼｯｸM-PRO" panose="020F0600000000000000" pitchFamily="50" charset="-128"/>
                <a:cs typeface="Meiryo UI" panose="020B0604030504040204" pitchFamily="50" charset="-128"/>
              </a:rPr>
              <a:t>25</a:t>
            </a:r>
            <a:r>
              <a:rPr lang="ja-JP" altLang="en-US" sz="850" dirty="0">
                <a:latin typeface="HG丸ｺﾞｼｯｸM-PRO" panose="020F0600000000000000" pitchFamily="50" charset="-128"/>
                <a:ea typeface="HG丸ｺﾞｼｯｸM-PRO" panose="020F0600000000000000" pitchFamily="50" charset="-128"/>
                <a:cs typeface="Meiryo UI" panose="020B0604030504040204" pitchFamily="50" charset="-128"/>
              </a:rPr>
              <a:t>階</a:t>
            </a:r>
            <a:endParaRPr lang="en-US" altLang="zh-CN" sz="85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kumimoji="1" lang="ja-JP" altLang="en-US" sz="85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kumimoji="1" lang="en-US" altLang="ja-JP" sz="850" dirty="0">
                <a:latin typeface="HG丸ｺﾞｼｯｸM-PRO" panose="020F0600000000000000" pitchFamily="50" charset="-128"/>
                <a:ea typeface="HG丸ｺﾞｼｯｸM-PRO" panose="020F0600000000000000" pitchFamily="50" charset="-128"/>
                <a:cs typeface="Meiryo UI" panose="020B0604030504040204" pitchFamily="50" charset="-128"/>
              </a:rPr>
              <a:t>TEL</a:t>
            </a:r>
            <a:r>
              <a:rPr lang="ja-JP" altLang="en-US" sz="85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850" dirty="0">
                <a:latin typeface="HG丸ｺﾞｼｯｸM-PRO" panose="020F0600000000000000" pitchFamily="50" charset="-128"/>
                <a:ea typeface="HG丸ｺﾞｼｯｸM-PRO" panose="020F0600000000000000" pitchFamily="50" charset="-128"/>
                <a:cs typeface="Meiryo UI" panose="020B0604030504040204" pitchFamily="50" charset="-128"/>
              </a:rPr>
              <a:t>06-6210-9413</a:t>
            </a:r>
            <a:r>
              <a:rPr lang="ja-JP" altLang="en-US" sz="85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850" dirty="0">
                <a:latin typeface="HG丸ｺﾞｼｯｸM-PRO" panose="020F0600000000000000" pitchFamily="50" charset="-128"/>
                <a:ea typeface="HG丸ｺﾞｼｯｸM-PRO" panose="020F0600000000000000" pitchFamily="50" charset="-128"/>
                <a:cs typeface="Meiryo UI" panose="020B0604030504040204" pitchFamily="50" charset="-128"/>
              </a:rPr>
              <a:t>E-mail</a:t>
            </a:r>
            <a:r>
              <a:rPr lang="ja-JP" altLang="en-US" sz="85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850" dirty="0">
                <a:latin typeface="HG丸ｺﾞｼｯｸM-PRO" panose="020F0600000000000000" pitchFamily="50" charset="-128"/>
                <a:ea typeface="HG丸ｺﾞｼｯｸM-PRO" panose="020F0600000000000000" pitchFamily="50" charset="-128"/>
                <a:cs typeface="Meiryo UI" panose="020B0604030504040204" pitchFamily="50" charset="-128"/>
                <a:hlinkClick r:id="rId3"/>
              </a:rPr>
              <a:t>hanrokaitaku@gbox.pref.osaka.lg.jp</a:t>
            </a:r>
            <a:endParaRPr lang="en-US" altLang="ja-JP" sz="85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85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850" dirty="0">
                <a:latin typeface="HG丸ｺﾞｼｯｸM-PRO" panose="020F0600000000000000" pitchFamily="50" charset="-128"/>
                <a:ea typeface="HG丸ｺﾞｼｯｸM-PRO" panose="020F0600000000000000" pitchFamily="50" charset="-128"/>
                <a:cs typeface="Meiryo UI" panose="020B0604030504040204" pitchFamily="50" charset="-128"/>
              </a:rPr>
              <a:t>URL</a:t>
            </a:r>
            <a:r>
              <a:rPr lang="ja-JP" altLang="en-US" sz="85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700" dirty="0">
                <a:latin typeface="HG丸ｺﾞｼｯｸM-PRO" panose="020F0600000000000000" pitchFamily="50" charset="-128"/>
                <a:ea typeface="HG丸ｺﾞｼｯｸM-PRO" panose="020F0600000000000000" pitchFamily="50" charset="-128"/>
                <a:cs typeface="Meiryo UI" panose="020B0604030504040204" pitchFamily="50" charset="-128"/>
              </a:rPr>
              <a:t>https://www.pref.osaka.lg.jp/o110070/mono/shuttenshien/index.html</a:t>
            </a:r>
            <a:endParaRPr kumimoji="1" lang="ja-JP" altLang="en-US" sz="85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grpSp>
        <p:nvGrpSpPr>
          <p:cNvPr id="27" name="グループ化 26"/>
          <p:cNvGrpSpPr/>
          <p:nvPr/>
        </p:nvGrpSpPr>
        <p:grpSpPr>
          <a:xfrm>
            <a:off x="4235564" y="9616435"/>
            <a:ext cx="1596160" cy="173070"/>
            <a:chOff x="4126422" y="9516555"/>
            <a:chExt cx="1596160" cy="173070"/>
          </a:xfrm>
        </p:grpSpPr>
        <p:sp>
          <p:nvSpPr>
            <p:cNvPr id="29" name="正方形/長方形 28"/>
            <p:cNvSpPr/>
            <p:nvPr/>
          </p:nvSpPr>
          <p:spPr>
            <a:xfrm>
              <a:off x="4126422" y="9516555"/>
              <a:ext cx="1119435" cy="17307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 出展支援事業</a:t>
              </a:r>
            </a:p>
          </p:txBody>
        </p:sp>
        <p:sp>
          <p:nvSpPr>
            <p:cNvPr id="30" name="正方形/長方形 29"/>
            <p:cNvSpPr/>
            <p:nvPr/>
          </p:nvSpPr>
          <p:spPr>
            <a:xfrm>
              <a:off x="5285201" y="9516555"/>
              <a:ext cx="437381" cy="173070"/>
            </a:xfrm>
            <a:prstGeom prst="rect">
              <a:avLst/>
            </a:prstGeom>
            <a:solidFill>
              <a:srgbClr val="00206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検索</a:t>
              </a:r>
            </a:p>
          </p:txBody>
        </p:sp>
      </p:grpSp>
      <p:sp>
        <p:nvSpPr>
          <p:cNvPr id="2049" name="テキスト ボックス 2048"/>
          <p:cNvSpPr txBox="1"/>
          <p:nvPr/>
        </p:nvSpPr>
        <p:spPr>
          <a:xfrm>
            <a:off x="107083" y="911260"/>
            <a:ext cx="6609172" cy="369332"/>
          </a:xfrm>
          <a:prstGeom prst="rect">
            <a:avLst/>
          </a:prstGeom>
          <a:noFill/>
        </p:spPr>
        <p:txBody>
          <a:bodyPr wrap="square" rtlCol="0">
            <a:spAutoFit/>
          </a:bodyPr>
          <a:lstStyle/>
          <a:p>
            <a:r>
              <a:rPr lang="ja-JP" altLang="en-US" sz="9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大阪府では、</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新たな市場への参入や新製品・新技術の販路開拓をめざす府内</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ものづくり中小企業を支援するため、大規模展</a:t>
            </a:r>
            <a:endParaRPr lang="en-US" altLang="ja-JP" sz="9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9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示商談会への出展を後押しする「令和</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６年度</a:t>
            </a:r>
            <a:r>
              <a:rPr lang="zh-TW"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大規模展示商談会</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活用事業（</a:t>
            </a:r>
            <a:r>
              <a:rPr lang="zh-TW"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出展支援事業</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）」を実施します。</a:t>
            </a:r>
            <a:endParaRPr lang="en-US" altLang="ja-JP" sz="9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2052" name="テキスト ボックス 2051"/>
          <p:cNvSpPr txBox="1"/>
          <p:nvPr/>
        </p:nvSpPr>
        <p:spPr>
          <a:xfrm>
            <a:off x="2541066" y="4302765"/>
            <a:ext cx="4227008" cy="369332"/>
          </a:xfrm>
          <a:prstGeom prst="rect">
            <a:avLst/>
          </a:prstGeom>
          <a:noFill/>
        </p:spPr>
        <p:txBody>
          <a:bodyPr wrap="square" rtlCol="0">
            <a:spAutoFit/>
          </a:bodyPr>
          <a:lstStyle/>
          <a:p>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支援対象となる</a:t>
            </a:r>
            <a:r>
              <a:rPr kumimoji="1"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展示商談会は以下のとおりです。</a:t>
            </a:r>
            <a:endParaRPr kumimoji="1"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なお、各展示商談会の詳細は、主催者の公式ホームページ等でご確認ください。</a:t>
            </a:r>
            <a:endParaRPr kumimoji="1"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grpSp>
        <p:nvGrpSpPr>
          <p:cNvPr id="5" name="グループ化 4"/>
          <p:cNvGrpSpPr/>
          <p:nvPr/>
        </p:nvGrpSpPr>
        <p:grpSpPr>
          <a:xfrm>
            <a:off x="223696" y="3664435"/>
            <a:ext cx="6373657" cy="523220"/>
            <a:chOff x="377786" y="3354726"/>
            <a:chExt cx="6251089" cy="523220"/>
          </a:xfrm>
        </p:grpSpPr>
        <p:sp>
          <p:nvSpPr>
            <p:cNvPr id="2054" name="テキスト ボックス 2053"/>
            <p:cNvSpPr txBox="1"/>
            <p:nvPr/>
          </p:nvSpPr>
          <p:spPr>
            <a:xfrm>
              <a:off x="377786" y="3354726"/>
              <a:ext cx="6251089" cy="523220"/>
            </a:xfrm>
            <a:prstGeom prst="rect">
              <a:avLst/>
            </a:prstGeom>
            <a:solidFill>
              <a:schemeClr val="bg1"/>
            </a:solidFill>
            <a:ln w="50800" cmpd="dbl">
              <a:solidFill>
                <a:schemeClr val="tx1"/>
              </a:solidFill>
            </a:ln>
          </p:spPr>
          <p:txBody>
            <a:bodyPr wrap="square" rtlCol="0">
              <a:spAutoFit/>
            </a:bodyPr>
            <a:lstStyle/>
            <a:p>
              <a:r>
                <a:rPr kumimoji="1" lang="ja-JP" altLang="en-US" sz="1400" b="1" dirty="0">
                  <a:latin typeface="HG丸ｺﾞｼｯｸM-PRO" panose="020F0600000000000000" pitchFamily="50" charset="-128"/>
                  <a:ea typeface="HG丸ｺﾞｼｯｸM-PRO" panose="020F0600000000000000" pitchFamily="50" charset="-128"/>
                  <a:cs typeface="Meiryo UI" panose="020B0604030504040204" pitchFamily="50" charset="-128"/>
                </a:rPr>
                <a:t>（１）大阪府内に</a:t>
              </a:r>
              <a:r>
                <a:rPr lang="ja-JP" altLang="en-US" sz="1400" b="1" dirty="0">
                  <a:latin typeface="HG丸ｺﾞｼｯｸM-PRO" panose="020F0600000000000000" pitchFamily="50" charset="-128"/>
                  <a:ea typeface="HG丸ｺﾞｼｯｸM-PRO" panose="020F0600000000000000" pitchFamily="50" charset="-128"/>
                  <a:cs typeface="Meiryo UI" panose="020B0604030504040204" pitchFamily="50" charset="-128"/>
                </a:rPr>
                <a:t>主たる事務所又は事業所</a:t>
              </a:r>
              <a:r>
                <a:rPr kumimoji="1" lang="ja-JP" altLang="en-US" sz="1400" b="1" dirty="0">
                  <a:latin typeface="HG丸ｺﾞｼｯｸM-PRO" panose="020F0600000000000000" pitchFamily="50" charset="-128"/>
                  <a:ea typeface="HG丸ｺﾞｼｯｸM-PRO" panose="020F0600000000000000" pitchFamily="50" charset="-128"/>
                  <a:cs typeface="Meiryo UI" panose="020B0604030504040204" pitchFamily="50" charset="-128"/>
                </a:rPr>
                <a:t>がある中小企業者であること。</a:t>
              </a:r>
              <a:endParaRPr kumimoji="1" lang="en-US" altLang="ja-JP" sz="1400" b="1"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400" b="1" dirty="0">
                  <a:latin typeface="HG丸ｺﾞｼｯｸM-PRO" panose="020F0600000000000000" pitchFamily="50" charset="-128"/>
                  <a:ea typeface="HG丸ｺﾞｼｯｸM-PRO" panose="020F0600000000000000" pitchFamily="50" charset="-128"/>
                  <a:cs typeface="Meiryo UI" panose="020B0604030504040204" pitchFamily="50" charset="-128"/>
                </a:rPr>
                <a:t>（２）業種が製造業又はソフトウェア業であること。</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ほか</a:t>
              </a:r>
              <a:r>
                <a:rPr lang="ja-JP" altLang="en-US" sz="1400" b="1" dirty="0">
                  <a:latin typeface="HG丸ｺﾞｼｯｸM-PRO" panose="020F0600000000000000" pitchFamily="50" charset="-128"/>
                  <a:ea typeface="HG丸ｺﾞｼｯｸM-PRO" panose="020F0600000000000000" pitchFamily="50" charset="-128"/>
                  <a:cs typeface="Meiryo UI" panose="020B0604030504040204" pitchFamily="50" charset="-128"/>
                </a:rPr>
                <a:t>　　　　　　　　　　　　　　　　　　　　　　　　　　　　　　　　　　　　　　　　　　　</a:t>
              </a:r>
              <a:endParaRPr kumimoji="1" lang="ja-JP" altLang="en-US" sz="1400" b="1"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20" name="テキスト ボックス 19"/>
            <p:cNvSpPr txBox="1"/>
            <p:nvPr/>
          </p:nvSpPr>
          <p:spPr>
            <a:xfrm>
              <a:off x="4911494" y="3628948"/>
              <a:ext cx="1694959" cy="230832"/>
            </a:xfrm>
            <a:prstGeom prst="rect">
              <a:avLst/>
            </a:prstGeom>
            <a:noFill/>
            <a:ln>
              <a:noFill/>
            </a:ln>
          </p:spPr>
          <p:txBody>
            <a:bodyPr wrap="square" rtlCol="0">
              <a:spAutoFit/>
            </a:bodyPr>
            <a:lstStyle/>
            <a:p>
              <a:r>
                <a:rPr kumimoji="1" lang="en-US" altLang="ja-JP" sz="900" b="1"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900" b="1" dirty="0">
                  <a:latin typeface="HG丸ｺﾞｼｯｸM-PRO" panose="020F0600000000000000" pitchFamily="50" charset="-128"/>
                  <a:ea typeface="HG丸ｺﾞｼｯｸM-PRO" panose="020F0600000000000000" pitchFamily="50" charset="-128"/>
                  <a:cs typeface="Meiryo UI" panose="020B0604030504040204" pitchFamily="50" charset="-128"/>
                </a:rPr>
                <a:t>詳細は裏面をご覧ください。</a:t>
              </a:r>
            </a:p>
          </p:txBody>
        </p:sp>
      </p:grpSp>
      <p:graphicFrame>
        <p:nvGraphicFramePr>
          <p:cNvPr id="2" name="表 1"/>
          <p:cNvGraphicFramePr>
            <a:graphicFrameLocks noGrp="1"/>
          </p:cNvGraphicFramePr>
          <p:nvPr>
            <p:extLst>
              <p:ext uri="{D42A27DB-BD31-4B8C-83A1-F6EECF244321}">
                <p14:modId xmlns:p14="http://schemas.microsoft.com/office/powerpoint/2010/main" val="643038265"/>
              </p:ext>
            </p:extLst>
          </p:nvPr>
        </p:nvGraphicFramePr>
        <p:xfrm>
          <a:off x="216001" y="4767869"/>
          <a:ext cx="6381352" cy="4256449"/>
        </p:xfrm>
        <a:graphic>
          <a:graphicData uri="http://schemas.openxmlformats.org/drawingml/2006/table">
            <a:tbl>
              <a:tblPr firstRow="1" bandRow="1">
                <a:tableStyleId>{5C22544A-7EE6-4342-B048-85BDC9FD1C3A}</a:tableStyleId>
              </a:tblPr>
              <a:tblGrid>
                <a:gridCol w="263302">
                  <a:extLst>
                    <a:ext uri="{9D8B030D-6E8A-4147-A177-3AD203B41FA5}">
                      <a16:colId xmlns:a16="http://schemas.microsoft.com/office/drawing/2014/main" val="3417268227"/>
                    </a:ext>
                  </a:extLst>
                </a:gridCol>
                <a:gridCol w="2013593">
                  <a:extLst>
                    <a:ext uri="{9D8B030D-6E8A-4147-A177-3AD203B41FA5}">
                      <a16:colId xmlns:a16="http://schemas.microsoft.com/office/drawing/2014/main" val="954147893"/>
                    </a:ext>
                  </a:extLst>
                </a:gridCol>
                <a:gridCol w="1477668">
                  <a:extLst>
                    <a:ext uri="{9D8B030D-6E8A-4147-A177-3AD203B41FA5}">
                      <a16:colId xmlns:a16="http://schemas.microsoft.com/office/drawing/2014/main" val="1125372680"/>
                    </a:ext>
                  </a:extLst>
                </a:gridCol>
                <a:gridCol w="781949">
                  <a:extLst>
                    <a:ext uri="{9D8B030D-6E8A-4147-A177-3AD203B41FA5}">
                      <a16:colId xmlns:a16="http://schemas.microsoft.com/office/drawing/2014/main" val="2237692045"/>
                    </a:ext>
                  </a:extLst>
                </a:gridCol>
                <a:gridCol w="1124760">
                  <a:extLst>
                    <a:ext uri="{9D8B030D-6E8A-4147-A177-3AD203B41FA5}">
                      <a16:colId xmlns:a16="http://schemas.microsoft.com/office/drawing/2014/main" val="1377581425"/>
                    </a:ext>
                  </a:extLst>
                </a:gridCol>
                <a:gridCol w="720080">
                  <a:extLst>
                    <a:ext uri="{9D8B030D-6E8A-4147-A177-3AD203B41FA5}">
                      <a16:colId xmlns:a16="http://schemas.microsoft.com/office/drawing/2014/main" val="1820758240"/>
                    </a:ext>
                  </a:extLst>
                </a:gridCol>
              </a:tblGrid>
              <a:tr h="205672">
                <a:tc>
                  <a:txBody>
                    <a:bodyPr/>
                    <a:lstStyle/>
                    <a:p>
                      <a:pPr algn="ctr"/>
                      <a:r>
                        <a:rPr kumimoji="1" lang="en-US" altLang="ja-JP" sz="1000" b="1" dirty="0">
                          <a:solidFill>
                            <a:schemeClr val="bg1"/>
                          </a:solidFill>
                        </a:rPr>
                        <a:t>No.</a:t>
                      </a:r>
                      <a:endParaRPr kumimoji="1" lang="ja-JP" altLang="en-US" sz="1000" b="1" dirty="0">
                        <a:solidFill>
                          <a:schemeClr val="bg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6666"/>
                    </a:solidFill>
                  </a:tcPr>
                </a:tc>
                <a:tc>
                  <a:txBody>
                    <a:bodyPr/>
                    <a:lstStyle/>
                    <a:p>
                      <a:pPr algn="ctr"/>
                      <a:r>
                        <a:rPr kumimoji="1" lang="ja-JP" altLang="en-US" sz="1000" b="1" dirty="0">
                          <a:solidFill>
                            <a:schemeClr val="bg1"/>
                          </a:solidFill>
                          <a:latin typeface="HG丸ｺﾞｼｯｸM-PRO" panose="020F0600000000000000" pitchFamily="50" charset="-128"/>
                          <a:ea typeface="HG丸ｺﾞｼｯｸM-PRO" panose="020F0600000000000000" pitchFamily="50" charset="-128"/>
                        </a:rPr>
                        <a:t>展示商談会名</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6666"/>
                    </a:solidFill>
                  </a:tcPr>
                </a:tc>
                <a:tc>
                  <a:txBody>
                    <a:bodyPr/>
                    <a:lstStyle/>
                    <a:p>
                      <a:pPr algn="ctr"/>
                      <a:r>
                        <a:rPr kumimoji="1" lang="ja-JP" altLang="en-US" sz="1000" b="1" dirty="0">
                          <a:solidFill>
                            <a:schemeClr val="bg1"/>
                          </a:solidFill>
                          <a:latin typeface="HG丸ｺﾞｼｯｸM-PRO" panose="020F0600000000000000" pitchFamily="50" charset="-128"/>
                          <a:ea typeface="HG丸ｺﾞｼｯｸM-PRO" panose="020F0600000000000000" pitchFamily="50" charset="-128"/>
                        </a:rPr>
                        <a:t>開催期間</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6666"/>
                    </a:solidFill>
                  </a:tcPr>
                </a:tc>
                <a:tc>
                  <a:txBody>
                    <a:bodyPr/>
                    <a:lstStyle/>
                    <a:p>
                      <a:pPr algn="ctr"/>
                      <a:r>
                        <a:rPr kumimoji="1" lang="ja-JP" altLang="en-US" sz="1000" b="1" dirty="0">
                          <a:solidFill>
                            <a:schemeClr val="bg1"/>
                          </a:solidFill>
                          <a:latin typeface="HG丸ｺﾞｼｯｸM-PRO" panose="020F0600000000000000" pitchFamily="50" charset="-128"/>
                          <a:ea typeface="HG丸ｺﾞｼｯｸM-PRO" panose="020F0600000000000000" pitchFamily="50" charset="-128"/>
                        </a:rPr>
                        <a:t>会場</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6666"/>
                    </a:solidFill>
                  </a:tcPr>
                </a:tc>
                <a:tc>
                  <a:txBody>
                    <a:bodyPr/>
                    <a:lstStyle/>
                    <a:p>
                      <a:pPr algn="ctr"/>
                      <a:r>
                        <a:rPr kumimoji="1" lang="ja-JP" altLang="en-US" sz="1000" b="1" dirty="0">
                          <a:solidFill>
                            <a:schemeClr val="bg1"/>
                          </a:solidFill>
                          <a:latin typeface="HG丸ｺﾞｼｯｸM-PRO" panose="020F0600000000000000" pitchFamily="50" charset="-128"/>
                          <a:ea typeface="HG丸ｺﾞｼｯｸM-PRO" panose="020F0600000000000000" pitchFamily="50" charset="-128"/>
                        </a:rPr>
                        <a:t>主催</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6666"/>
                    </a:solidFill>
                  </a:tcPr>
                </a:tc>
                <a:tc>
                  <a:txBody>
                    <a:bodyPr/>
                    <a:lstStyle/>
                    <a:p>
                      <a:pPr algn="ctr"/>
                      <a:r>
                        <a:rPr kumimoji="1" lang="ja-JP" altLang="en-US" sz="1000" b="1" dirty="0">
                          <a:solidFill>
                            <a:schemeClr val="bg1"/>
                          </a:solidFill>
                          <a:latin typeface="HG丸ｺﾞｼｯｸM-PRO" panose="020F0600000000000000" pitchFamily="50" charset="-128"/>
                          <a:ea typeface="HG丸ｺﾞｼｯｸM-PRO" panose="020F0600000000000000" pitchFamily="50" charset="-128"/>
                        </a:rPr>
                        <a:t>応募期間</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6666"/>
                    </a:solidFill>
                  </a:tcPr>
                </a:tc>
                <a:extLst>
                  <a:ext uri="{0D108BD9-81ED-4DB2-BD59-A6C34878D82A}">
                    <a16:rowId xmlns:a16="http://schemas.microsoft.com/office/drawing/2014/main" val="4023005603"/>
                  </a:ext>
                </a:extLst>
              </a:tr>
              <a:tr h="343826">
                <a:tc>
                  <a:txBody>
                    <a:bodyPr/>
                    <a:lstStyle/>
                    <a:p>
                      <a:pPr algn="ctr"/>
                      <a:r>
                        <a:rPr kumimoji="1" lang="en-US" altLang="ja-JP" sz="900" b="1" dirty="0">
                          <a:solidFill>
                            <a:schemeClr val="tx1"/>
                          </a:solidFill>
                          <a:latin typeface="HG丸ｺﾞｼｯｸM-PRO" panose="020F0600000000000000" pitchFamily="50" charset="-128"/>
                          <a:ea typeface="HG丸ｺﾞｼｯｸM-PRO" panose="020F0600000000000000" pitchFamily="50" charset="-128"/>
                        </a:rPr>
                        <a:t>1</a:t>
                      </a:r>
                    </a:p>
                  </a:txBody>
                  <a:tcPr marL="86409" marR="86409" marT="43205" marB="43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altLang="en-US" sz="900" b="1" kern="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第</a:t>
                      </a:r>
                      <a:r>
                        <a:rPr lang="en-US" altLang="ja-JP" sz="900" b="1" kern="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36</a:t>
                      </a:r>
                      <a:r>
                        <a:rPr lang="ja-JP" altLang="en-US" sz="900" b="1" kern="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回ものづくりワールド </a:t>
                      </a:r>
                      <a:r>
                        <a:rPr lang="en-US" altLang="ja-JP" sz="900" b="1" kern="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900" b="1" kern="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東京</a:t>
                      </a:r>
                      <a:r>
                        <a:rPr lang="en-US" altLang="ja-JP" sz="900" b="1" kern="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806" marR="64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tabLst>
                          <a:tab pos="5191125" algn="l"/>
                        </a:tabLst>
                      </a:pPr>
                      <a:r>
                        <a:rPr lang="en-US"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R6.6.19(</a:t>
                      </a:r>
                      <a:r>
                        <a:rPr lang="ja-JP"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水</a:t>
                      </a:r>
                      <a:r>
                        <a:rPr lang="en-US" altLang="ja-JP"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21</a:t>
                      </a:r>
                      <a:r>
                        <a:rPr lang="en-US" altLang="ja-JP"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金</a:t>
                      </a:r>
                      <a:r>
                        <a:rPr lang="en-US" altLang="ja-JP"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806" marR="64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ja-JP" sz="8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東京</a:t>
                      </a:r>
                      <a:endParaRPr lang="en-US" altLang="ja-JP" sz="8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ctr">
                        <a:spcAft>
                          <a:spcPts val="0"/>
                        </a:spcAft>
                      </a:pPr>
                      <a:r>
                        <a:rPr lang="ja-JP" sz="8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ビッグサイト</a:t>
                      </a:r>
                    </a:p>
                  </a:txBody>
                  <a:tcPr marL="64806" marR="64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kern="100" dirty="0">
                          <a:solidFill>
                            <a:srgbClr val="C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募集は終了しました</a:t>
                      </a:r>
                      <a:endParaRPr kumimoji="1" lang="ja-JP" altLang="ja-JP" sz="1200" b="1" kern="100" dirty="0">
                        <a:solidFill>
                          <a:srgbClr val="C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806" marR="64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pPr algn="ctr"/>
                      <a:r>
                        <a:rPr kumimoji="1" lang="en-US" altLang="ja-JP" sz="800" b="1" u="none"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rPr>
                        <a:t>R6.</a:t>
                      </a:r>
                      <a:endParaRPr kumimoji="1" lang="ja-JP" altLang="en-US" sz="800" b="1" u="none"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ctr"/>
                      <a:r>
                        <a:rPr kumimoji="1" lang="en-US" altLang="ja-JP" sz="800" b="1" u="none"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rPr>
                        <a:t>3.25(</a:t>
                      </a:r>
                      <a:r>
                        <a:rPr kumimoji="1" lang="ja-JP" altLang="en-US" sz="800" b="1" u="none"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月</a:t>
                      </a:r>
                      <a:r>
                        <a:rPr kumimoji="1" lang="en-US" altLang="ja-JP" sz="800" b="1" u="none"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p>
                    <a:p>
                      <a:pPr algn="ctr"/>
                      <a:r>
                        <a:rPr kumimoji="1" lang="en-US" altLang="ja-JP" sz="800" b="1" u="none"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4.26(</a:t>
                      </a:r>
                      <a:r>
                        <a:rPr kumimoji="1" lang="ja-JP" altLang="en-US" sz="800" b="1" u="none"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rPr>
                        <a:t>金</a:t>
                      </a:r>
                      <a:r>
                        <a:rPr kumimoji="1" lang="en-US" altLang="ja-JP" sz="800" b="1" u="none"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p>
                    <a:p>
                      <a:pPr algn="ctr"/>
                      <a:r>
                        <a:rPr kumimoji="1" lang="ja-JP" altLang="en-US" sz="800" b="1" u="none"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≪必着≫</a:t>
                      </a:r>
                    </a:p>
                  </a:txBody>
                  <a:tcPr marL="86409" marR="86409" marT="43205" marB="43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96803673"/>
                  </a:ext>
                </a:extLst>
              </a:tr>
              <a:tr h="530935">
                <a:tc>
                  <a:txBody>
                    <a:bodyPr/>
                    <a:lstStyle/>
                    <a:p>
                      <a:pPr algn="ctr"/>
                      <a:r>
                        <a:rPr kumimoji="1" lang="ja-JP" altLang="en-US" sz="900" b="1" dirty="0">
                          <a:solidFill>
                            <a:schemeClr val="tx1"/>
                          </a:solidFill>
                          <a:latin typeface="HG丸ｺﾞｼｯｸM-PRO" panose="020F0600000000000000" pitchFamily="50" charset="-128"/>
                          <a:ea typeface="HG丸ｺﾞｼｯｸM-PRO" panose="020F0600000000000000" pitchFamily="50" charset="-128"/>
                        </a:rPr>
                        <a:t>２</a:t>
                      </a:r>
                      <a:endParaRPr kumimoji="1" lang="en-US" altLang="ja-JP" sz="900" b="1" dirty="0">
                        <a:solidFill>
                          <a:schemeClr val="tx1"/>
                        </a:solidFill>
                        <a:latin typeface="HG丸ｺﾞｼｯｸM-PRO" panose="020F0600000000000000" pitchFamily="50" charset="-128"/>
                        <a:ea typeface="HG丸ｺﾞｼｯｸM-PRO" panose="020F0600000000000000" pitchFamily="50" charset="-128"/>
                      </a:endParaRPr>
                    </a:p>
                  </a:txBody>
                  <a:tcPr marL="86409" marR="86409" marT="43205" marB="43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altLang="en-US"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メンテナンス・レジリエンス</a:t>
                      </a:r>
                      <a:endParaRPr lang="en-US" altLang="ja-JP"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spcAft>
                          <a:spcPts val="0"/>
                        </a:spcAft>
                      </a:pPr>
                      <a:r>
                        <a:rPr lang="en-US" altLang="ja-JP"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TOKYO2024/TECHNO-FRONTIER2024</a:t>
                      </a:r>
                      <a:r>
                        <a:rPr lang="ja-JP" altLang="en-US"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及び同時開催展</a:t>
                      </a:r>
                      <a:endParaRPr lang="ja-JP"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806" marR="64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tabLst>
                          <a:tab pos="5191125" algn="l"/>
                        </a:tabLst>
                      </a:pPr>
                      <a:r>
                        <a:rPr lang="en-US"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R6.7.24(</a:t>
                      </a:r>
                      <a:r>
                        <a:rPr lang="ja-JP"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水</a:t>
                      </a:r>
                      <a:r>
                        <a:rPr lang="en-US" altLang="ja-JP"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26(</a:t>
                      </a:r>
                      <a:r>
                        <a:rPr lang="ja-JP" altLang="en-US"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金</a:t>
                      </a:r>
                      <a:r>
                        <a:rPr lang="en-US" altLang="ja-JP"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p>
                  </a:txBody>
                  <a:tcPr marL="64806" marR="64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ja-JP" altLang="en-US" sz="8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東京</a:t>
                      </a:r>
                    </a:p>
                    <a:p>
                      <a:pPr algn="ctr">
                        <a:spcAft>
                          <a:spcPts val="0"/>
                        </a:spcAft>
                      </a:pPr>
                      <a:r>
                        <a:rPr lang="ja-JP" altLang="en-US" sz="8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ビッグサイト</a:t>
                      </a:r>
                    </a:p>
                  </a:txBody>
                  <a:tcPr marL="64806" marR="64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kern="100" dirty="0">
                          <a:solidFill>
                            <a:schemeClr val="dk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kumimoji="1" lang="ja-JP" altLang="en-US" sz="800" b="1" kern="100" dirty="0">
                          <a:solidFill>
                            <a:schemeClr val="dk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一社</a:t>
                      </a:r>
                      <a:r>
                        <a:rPr kumimoji="1" lang="en-US" altLang="ja-JP" sz="800" b="1" kern="100" dirty="0">
                          <a:solidFill>
                            <a:schemeClr val="dk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kumimoji="1" lang="ja-JP" altLang="en-US" sz="800" b="1" kern="100" dirty="0">
                          <a:solidFill>
                            <a:schemeClr val="dk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日本能率協会</a:t>
                      </a:r>
                      <a:endParaRPr kumimoji="1" lang="en-US" altLang="ja-JP" sz="800" b="1" kern="100" dirty="0">
                        <a:solidFill>
                          <a:schemeClr val="dk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1" kern="100" dirty="0">
                          <a:solidFill>
                            <a:schemeClr val="dk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ほか</a:t>
                      </a:r>
                      <a:endParaRPr kumimoji="1" lang="ja-JP" altLang="ja-JP" sz="800" b="1" kern="100" dirty="0">
                        <a:solidFill>
                          <a:schemeClr val="dk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806" marR="64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vMerge="1">
                  <a:txBody>
                    <a:bodyPr/>
                    <a:lstStyle/>
                    <a:p>
                      <a:pPr algn="ctr"/>
                      <a:endParaRPr kumimoji="1" lang="ja-JP" altLang="en-US" sz="900" b="1" u="none" dirty="0">
                        <a:solidFill>
                          <a:srgbClr val="C00000"/>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26247816"/>
                  </a:ext>
                </a:extLst>
              </a:tr>
              <a:tr h="441037">
                <a:tc>
                  <a:txBody>
                    <a:bodyPr/>
                    <a:lstStyle/>
                    <a:p>
                      <a:pPr algn="ctr"/>
                      <a:r>
                        <a:rPr lang="ja-JP" altLang="en-US" sz="900" b="1" dirty="0">
                          <a:latin typeface="HG丸ｺﾞｼｯｸM-PRO" panose="020F0600000000000000" pitchFamily="50" charset="-128"/>
                          <a:ea typeface="HG丸ｺﾞｼｯｸM-PRO" panose="020F0600000000000000" pitchFamily="50" charset="-128"/>
                        </a:rPr>
                        <a:t>３</a:t>
                      </a:r>
                    </a:p>
                  </a:txBody>
                  <a:tcPr marL="86409" marR="86409" marT="43205" marB="43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altLang="en-US"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高精度・難加工技術展</a:t>
                      </a:r>
                      <a:r>
                        <a:rPr lang="en-US" altLang="ja-JP"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2024/</a:t>
                      </a:r>
                    </a:p>
                    <a:p>
                      <a:pPr algn="just">
                        <a:spcAft>
                          <a:spcPts val="0"/>
                        </a:spcAft>
                      </a:pPr>
                      <a:r>
                        <a:rPr lang="ja-JP" altLang="en-US"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表面改質展</a:t>
                      </a:r>
                      <a:r>
                        <a:rPr lang="en-US" altLang="ja-JP"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2024</a:t>
                      </a:r>
                      <a:r>
                        <a:rPr lang="ja-JP" altLang="en-US"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及び同時開催展</a:t>
                      </a:r>
                    </a:p>
                  </a:txBody>
                  <a:tcPr marL="64806" marR="64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tabLst>
                          <a:tab pos="5191125" algn="l"/>
                        </a:tabLst>
                      </a:pPr>
                      <a:r>
                        <a:rPr lang="en-US"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R6.9.18(</a:t>
                      </a:r>
                      <a:r>
                        <a:rPr lang="ja-JP"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水</a:t>
                      </a:r>
                      <a:r>
                        <a:rPr lang="en-US" altLang="ja-JP"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a:t>
                      </a:r>
                      <a:r>
                        <a:rPr lang="en-US"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金</a:t>
                      </a:r>
                      <a:r>
                        <a:rPr lang="en-US" altLang="ja-JP"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806" marR="64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ja-JP" altLang="ja-JP" sz="8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東京</a:t>
                      </a:r>
                      <a:endParaRPr lang="en-US" altLang="ja-JP" sz="8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ctr">
                        <a:spcAft>
                          <a:spcPts val="0"/>
                        </a:spcAft>
                      </a:pPr>
                      <a:r>
                        <a:rPr lang="ja-JP" altLang="ja-JP" sz="8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ビッグサイト</a:t>
                      </a:r>
                    </a:p>
                  </a:txBody>
                  <a:tcPr marL="64806" marR="64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kern="100" dirty="0">
                          <a:solidFill>
                            <a:srgbClr val="C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募集は終了しました</a:t>
                      </a:r>
                      <a:endParaRPr kumimoji="1" lang="ja-JP" altLang="ja-JP" sz="1200" b="1" kern="100" dirty="0">
                        <a:solidFill>
                          <a:srgbClr val="C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806" marR="64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hMerge="1">
                  <a:txBody>
                    <a:bodyPr/>
                    <a:lstStyle/>
                    <a:p>
                      <a:pPr algn="ctr"/>
                      <a:r>
                        <a:rPr kumimoji="1" lang="en-US" altLang="ja-JP" sz="800" b="1" u="none"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rPr>
                        <a:t>R6.</a:t>
                      </a:r>
                    </a:p>
                    <a:p>
                      <a:pPr algn="ctr"/>
                      <a:r>
                        <a:rPr kumimoji="1" lang="en-US" altLang="ja-JP" sz="800" b="1" u="none"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rPr>
                        <a:t>3.25(</a:t>
                      </a:r>
                      <a:r>
                        <a:rPr kumimoji="1" lang="ja-JP" altLang="en-US" sz="800" b="1" u="none"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月</a:t>
                      </a:r>
                      <a:r>
                        <a:rPr kumimoji="1" lang="en-US" altLang="ja-JP" sz="800" b="1" u="none"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p>
                    <a:p>
                      <a:pPr algn="ctr"/>
                      <a:r>
                        <a:rPr kumimoji="1" lang="en-US" altLang="ja-JP" sz="800" b="1" u="none"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7.26(</a:t>
                      </a:r>
                      <a:r>
                        <a:rPr kumimoji="1" lang="ja-JP" altLang="en-US" sz="800" b="1" u="none"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rPr>
                        <a:t>金</a:t>
                      </a:r>
                      <a:r>
                        <a:rPr kumimoji="1" lang="en-US" altLang="ja-JP" sz="800" b="1" u="none"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p>
                    <a:p>
                      <a:pPr algn="ctr"/>
                      <a:r>
                        <a:rPr kumimoji="1" lang="en-US" altLang="ja-JP" sz="800" b="1" u="none"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800" b="1" u="none"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必着≫</a:t>
                      </a:r>
                    </a:p>
                  </a:txBody>
                  <a:tcPr marL="86409" marR="86409" marT="43205" marB="43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16321078"/>
                  </a:ext>
                </a:extLst>
              </a:tr>
              <a:tr h="435516">
                <a:tc>
                  <a:txBody>
                    <a:bodyPr/>
                    <a:lstStyle/>
                    <a:p>
                      <a:pPr algn="ctr"/>
                      <a:r>
                        <a:rPr kumimoji="1" lang="ja-JP" altLang="en-US" sz="900" b="1" dirty="0">
                          <a:solidFill>
                            <a:schemeClr val="tx1"/>
                          </a:solidFill>
                          <a:latin typeface="HG丸ｺﾞｼｯｸM-PRO" panose="020F0600000000000000" pitchFamily="50" charset="-128"/>
                          <a:ea typeface="HG丸ｺﾞｼｯｸM-PRO" panose="020F0600000000000000" pitchFamily="50" charset="-128"/>
                        </a:rPr>
                        <a:t>４</a:t>
                      </a:r>
                    </a:p>
                  </a:txBody>
                  <a:tcPr marL="86409" marR="86409" marT="43205" marB="43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altLang="en-US"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第</a:t>
                      </a:r>
                      <a:r>
                        <a:rPr lang="en-US" altLang="ja-JP"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27</a:t>
                      </a:r>
                      <a:r>
                        <a:rPr lang="ja-JP" altLang="en-US"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回ものづくりワールド </a:t>
                      </a:r>
                      <a:r>
                        <a:rPr lang="en-US" altLang="ja-JP"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大阪</a:t>
                      </a:r>
                      <a:r>
                        <a:rPr lang="en-US" altLang="ja-JP"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64806" marR="64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tabLst>
                          <a:tab pos="5191125" algn="l"/>
                        </a:tabLst>
                      </a:pPr>
                      <a:r>
                        <a:rPr lang="en-US"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R6.10.2</a:t>
                      </a:r>
                      <a:r>
                        <a:rPr lang="en-US" altLang="ja-JP"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水</a:t>
                      </a:r>
                      <a:r>
                        <a:rPr lang="en-US" altLang="ja-JP"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kumimoji="1" lang="ja-JP" altLang="en-US" sz="900" b="1" i="0" u="none" strike="noStrike" kern="100" cap="none" spc="0" normalizeH="0" baseline="0" noProof="0" dirty="0">
                          <a:ln>
                            <a:noFill/>
                          </a:ln>
                          <a:solidFill>
                            <a:schemeClr val="bg1">
                              <a:lumMod val="65000"/>
                            </a:schemeClr>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kumimoji="1" lang="en-US" altLang="ja-JP" sz="900" b="1" i="0" u="none" strike="noStrike" kern="100" cap="none" spc="0" normalizeH="0" baseline="0" noProof="0" dirty="0">
                          <a:ln>
                            <a:noFill/>
                          </a:ln>
                          <a:solidFill>
                            <a:schemeClr val="bg1">
                              <a:lumMod val="65000"/>
                            </a:schemeClr>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4</a:t>
                      </a:r>
                      <a:r>
                        <a:rPr lang="en-US" altLang="ja-JP"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金</a:t>
                      </a:r>
                      <a:r>
                        <a:rPr lang="en-US" altLang="ja-JP"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lang="ja-JP"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806" marR="64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ja-JP" altLang="en-US" sz="8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インテックス</a:t>
                      </a:r>
                    </a:p>
                    <a:p>
                      <a:pPr algn="ctr">
                        <a:spcAft>
                          <a:spcPts val="0"/>
                        </a:spcAft>
                      </a:pPr>
                      <a:r>
                        <a:rPr lang="ja-JP" altLang="en-US" sz="8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大阪</a:t>
                      </a:r>
                    </a:p>
                  </a:txBody>
                  <a:tcPr marL="64806" marR="64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vMerge="1">
                  <a:txBody>
                    <a:bodyPr/>
                    <a:lstStyle/>
                    <a:p>
                      <a:pPr algn="ctr">
                        <a:spcAft>
                          <a:spcPts val="0"/>
                        </a:spcAft>
                      </a:pPr>
                      <a:r>
                        <a:rPr kumimoji="1" lang="en-US" alt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RX Japan(</a:t>
                      </a:r>
                      <a:r>
                        <a:rPr kumimoji="1" lang="ja-JP" alt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株</a:t>
                      </a:r>
                      <a:r>
                        <a:rPr kumimoji="1" lang="en-US" alt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kumimoji="1" lang="ja-JP" altLang="ja-JP" sz="800" b="1" kern="100" dirty="0">
                        <a:solidFill>
                          <a:schemeClr val="dk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806" marR="64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vMerge="1">
                  <a:txBody>
                    <a:bodyPr/>
                    <a:lstStyle/>
                    <a:p>
                      <a:pPr algn="ctr"/>
                      <a:endParaRPr kumimoji="1" lang="ja-JP" altLang="en-US" sz="900" b="1" u="none" dirty="0">
                        <a:solidFill>
                          <a:srgbClr val="C00000"/>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58790291"/>
                  </a:ext>
                </a:extLst>
              </a:tr>
              <a:tr h="441037">
                <a:tc>
                  <a:txBody>
                    <a:bodyPr/>
                    <a:lstStyle/>
                    <a:p>
                      <a:pPr algn="ctr"/>
                      <a:r>
                        <a:rPr lang="en-US" altLang="ja-JP" sz="900" b="1" dirty="0">
                          <a:latin typeface="HG丸ｺﾞｼｯｸM-PRO" panose="020F0600000000000000" pitchFamily="50" charset="-128"/>
                          <a:ea typeface="HG丸ｺﾞｼｯｸM-PRO" panose="020F0600000000000000" pitchFamily="50" charset="-128"/>
                        </a:rPr>
                        <a:t>5</a:t>
                      </a:r>
                      <a:endParaRPr lang="ja-JP" altLang="en-US" sz="900" b="1" dirty="0">
                        <a:latin typeface="HG丸ｺﾞｼｯｸM-PRO" panose="020F0600000000000000" pitchFamily="50" charset="-128"/>
                        <a:ea typeface="HG丸ｺﾞｼｯｸM-PRO" panose="020F0600000000000000" pitchFamily="50" charset="-128"/>
                      </a:endParaRPr>
                    </a:p>
                  </a:txBody>
                  <a:tcPr marL="86409" marR="86409" marT="43205" marB="43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ja-JP"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モノづくりフェア</a:t>
                      </a:r>
                      <a:r>
                        <a:rPr lang="en-US"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2024</a:t>
                      </a:r>
                      <a:endParaRPr lang="ja-JP"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tabLst>
                          <a:tab pos="5191125" algn="l"/>
                        </a:tabLst>
                      </a:pPr>
                      <a:r>
                        <a:rPr lang="en-US"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R6.10.16(</a:t>
                      </a:r>
                      <a:r>
                        <a:rPr lang="ja-JP"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水</a:t>
                      </a:r>
                      <a:r>
                        <a:rPr lang="en-US" altLang="ja-JP"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18(</a:t>
                      </a:r>
                      <a:r>
                        <a:rPr lang="ja-JP" altLang="en-US"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金</a:t>
                      </a:r>
                      <a:r>
                        <a:rPr lang="en-US" altLang="ja-JP"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806" marR="64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ja-JP" altLang="en-US" sz="8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マリンメッセ</a:t>
                      </a:r>
                      <a:endParaRPr lang="en-US" altLang="ja-JP" sz="8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ctr">
                        <a:spcAft>
                          <a:spcPts val="0"/>
                        </a:spcAft>
                      </a:pPr>
                      <a:r>
                        <a:rPr lang="ja-JP" altLang="en-US" sz="8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福岡</a:t>
                      </a:r>
                      <a:endParaRPr lang="ja-JP" altLang="ja-JP" sz="8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806" marR="64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kumimoji="1" lang="ja-JP" alt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株</a:t>
                      </a:r>
                      <a:r>
                        <a:rPr kumimoji="1" lang="en-US" alt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kumimoji="1" lang="ja-JP" alt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日刊工業新聞社</a:t>
                      </a:r>
                      <a:endParaRPr kumimoji="1" lang="ja-JP" altLang="ja-JP" sz="800" b="1" kern="100" dirty="0">
                        <a:solidFill>
                          <a:schemeClr val="dk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806" marR="64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vMerge="1">
                  <a:txBody>
                    <a:bodyPr/>
                    <a:lstStyle/>
                    <a:p>
                      <a:pPr algn="ctr"/>
                      <a:endParaRPr kumimoji="1" lang="ja-JP" altLang="en-US" sz="900" b="1" u="none" dirty="0">
                        <a:solidFill>
                          <a:srgbClr val="C00000"/>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70383214"/>
                  </a:ext>
                </a:extLst>
              </a:tr>
              <a:tr h="465438">
                <a:tc>
                  <a:txBody>
                    <a:bodyPr/>
                    <a:lstStyle/>
                    <a:p>
                      <a:pPr algn="ctr"/>
                      <a:r>
                        <a:rPr kumimoji="1" lang="en-US" altLang="ja-JP" sz="900" b="1" dirty="0">
                          <a:solidFill>
                            <a:schemeClr val="tx1"/>
                          </a:solidFill>
                          <a:latin typeface="HG丸ｺﾞｼｯｸM-PRO" panose="020F0600000000000000" pitchFamily="50" charset="-128"/>
                          <a:ea typeface="HG丸ｺﾞｼｯｸM-PRO" panose="020F0600000000000000" pitchFamily="50" charset="-128"/>
                        </a:rPr>
                        <a:t>6</a:t>
                      </a:r>
                      <a:endParaRPr kumimoji="1" lang="ja-JP" altLang="en-US" sz="900" b="1" dirty="0">
                        <a:solidFill>
                          <a:schemeClr val="tx1"/>
                        </a:solidFill>
                        <a:latin typeface="HG丸ｺﾞｼｯｸM-PRO" panose="020F0600000000000000" pitchFamily="50" charset="-128"/>
                        <a:ea typeface="HG丸ｺﾞｼｯｸM-PRO" panose="020F0600000000000000" pitchFamily="50" charset="-128"/>
                      </a:endParaRPr>
                    </a:p>
                  </a:txBody>
                  <a:tcPr marL="86409" marR="86409" marT="43205" marB="43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ja-JP"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第</a:t>
                      </a:r>
                      <a:r>
                        <a:rPr lang="en-US"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15</a:t>
                      </a:r>
                      <a:r>
                        <a:rPr lang="ja-JP"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回高機能素材</a:t>
                      </a:r>
                      <a:r>
                        <a:rPr lang="en-US"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Week</a:t>
                      </a:r>
                      <a:endParaRPr lang="ja-JP"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r>
                        <a:rPr lang="ja-JP"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及び同時開催展</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tabLst>
                          <a:tab pos="5191125" algn="l"/>
                        </a:tabLst>
                      </a:pPr>
                      <a:r>
                        <a:rPr lang="en-US"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R6.10.29(</a:t>
                      </a:r>
                      <a:r>
                        <a:rPr lang="ja-JP" altLang="en-US"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火</a:t>
                      </a:r>
                      <a:r>
                        <a:rPr lang="en-US"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31(</a:t>
                      </a:r>
                      <a:r>
                        <a:rPr lang="ja-JP" altLang="en-US"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木</a:t>
                      </a:r>
                      <a:r>
                        <a:rPr lang="en-US" altLang="ja-JP" sz="9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64806" marR="64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ja-JP" altLang="en-US" sz="800" b="1" kern="100" dirty="0">
                          <a:solidFill>
                            <a:schemeClr val="bg1">
                              <a:lumMod val="65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幕張メッセ</a:t>
                      </a:r>
                    </a:p>
                  </a:txBody>
                  <a:tcPr marL="64806" marR="64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vMerge="1">
                  <a:txBody>
                    <a:bodyPr/>
                    <a:lstStyle/>
                    <a:p>
                      <a:pPr algn="ctr">
                        <a:spcAft>
                          <a:spcPts val="0"/>
                        </a:spcAft>
                      </a:pPr>
                      <a:r>
                        <a:rPr kumimoji="1" lang="en-US" alt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RX Japan(</a:t>
                      </a:r>
                      <a:r>
                        <a:rPr kumimoji="1" lang="ja-JP" alt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株</a:t>
                      </a:r>
                      <a:r>
                        <a:rPr kumimoji="1" lang="en-US" alt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kumimoji="1" lang="ja-JP" altLang="ja-JP" sz="800" b="1" kern="100" dirty="0">
                        <a:solidFill>
                          <a:schemeClr val="dk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806" marR="64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vMerge="1">
                  <a:txBody>
                    <a:bodyPr/>
                    <a:lstStyle/>
                    <a:p>
                      <a:pPr algn="ctr"/>
                      <a:endParaRPr kumimoji="1" lang="ja-JP" altLang="en-US" sz="900" b="1" u="none"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5472498"/>
                  </a:ext>
                </a:extLst>
              </a:tr>
              <a:tr h="470942">
                <a:tc>
                  <a:txBody>
                    <a:bodyPr/>
                    <a:lstStyle/>
                    <a:p>
                      <a:pPr algn="ctr"/>
                      <a:r>
                        <a:rPr kumimoji="1" lang="en-US" altLang="ja-JP" sz="900" b="1" dirty="0">
                          <a:solidFill>
                            <a:schemeClr val="tx1"/>
                          </a:solidFill>
                          <a:latin typeface="HG丸ｺﾞｼｯｸM-PRO" panose="020F0600000000000000" pitchFamily="50" charset="-128"/>
                          <a:ea typeface="HG丸ｺﾞｼｯｸM-PRO" panose="020F0600000000000000" pitchFamily="50" charset="-128"/>
                        </a:rPr>
                        <a:t>7</a:t>
                      </a:r>
                      <a:endParaRPr kumimoji="1" lang="ja-JP" altLang="en-US" sz="900" b="1" dirty="0">
                        <a:solidFill>
                          <a:schemeClr val="tx1"/>
                        </a:solidFill>
                        <a:latin typeface="HG丸ｺﾞｼｯｸM-PRO" panose="020F0600000000000000" pitchFamily="50" charset="-128"/>
                        <a:ea typeface="HG丸ｺﾞｼｯｸM-PRO" panose="020F0600000000000000" pitchFamily="50" charset="-128"/>
                      </a:endParaRPr>
                    </a:p>
                  </a:txBody>
                  <a:tcPr marL="86409" marR="86409" marT="43205" marB="43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ja-JP" sz="9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第</a:t>
                      </a:r>
                      <a:r>
                        <a:rPr lang="en-US" sz="9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17</a:t>
                      </a:r>
                      <a:r>
                        <a:rPr lang="ja-JP" sz="9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回オートモーティブワールド</a:t>
                      </a:r>
                      <a:r>
                        <a:rPr lang="en-US" sz="9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9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r>
                        <a:rPr lang="ja-JP" sz="9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第</a:t>
                      </a:r>
                      <a:r>
                        <a:rPr lang="en-US" sz="9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39</a:t>
                      </a:r>
                      <a:r>
                        <a:rPr lang="ja-JP" sz="9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回ネプコンジャパン</a:t>
                      </a:r>
                      <a:endParaRPr lang="ja-JP" sz="9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r>
                        <a:rPr lang="ja-JP" sz="9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及び同時開催展</a:t>
                      </a:r>
                      <a:endParaRPr lang="ja-JP" sz="9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tabLst>
                          <a:tab pos="5191125" algn="l"/>
                        </a:tabLst>
                      </a:pPr>
                      <a:r>
                        <a:rPr lang="en-US" sz="9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R7.1.22(</a:t>
                      </a:r>
                      <a:r>
                        <a:rPr lang="ja-JP" sz="9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水</a:t>
                      </a:r>
                      <a:r>
                        <a:rPr lang="en-US" altLang="ja-JP" sz="9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9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9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24</a:t>
                      </a:r>
                      <a:r>
                        <a:rPr lang="en-US" sz="9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sz="9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金</a:t>
                      </a:r>
                      <a:r>
                        <a:rPr lang="en-US" altLang="ja-JP" sz="9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9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806" marR="64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ja-JP" alt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東京</a:t>
                      </a:r>
                      <a:endParaRPr lang="en-US" alt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ctr">
                        <a:spcAft>
                          <a:spcPts val="0"/>
                        </a:spcAft>
                      </a:pPr>
                      <a:r>
                        <a:rPr lang="ja-JP" alt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ビッグサイト</a:t>
                      </a:r>
                      <a:endParaRPr lang="ja-JP" alt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806" marR="64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kumimoji="1" lang="en-US" alt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RX Japan(</a:t>
                      </a:r>
                      <a:r>
                        <a:rPr kumimoji="1" lang="ja-JP" alt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株</a:t>
                      </a:r>
                      <a:r>
                        <a:rPr kumimoji="1" lang="en-US" alt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kumimoji="1" lang="ja-JP" altLang="ja-JP" sz="800" b="1" kern="100" dirty="0">
                        <a:solidFill>
                          <a:schemeClr val="dk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806" marR="64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R6.</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3.25(</a:t>
                      </a:r>
                      <a:r>
                        <a:rPr kumimoji="1" lang="ja-JP" altLang="en-US" sz="800" b="1"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月</a:t>
                      </a:r>
                      <a:r>
                        <a:rPr kumimoji="1" lang="en-US" altLang="ja-JP" sz="800" b="1"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 11.1(</a:t>
                      </a:r>
                      <a:r>
                        <a:rPr kumimoji="1" lang="ja-JP" altLang="en-US" sz="800" b="1"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金</a:t>
                      </a:r>
                      <a:r>
                        <a:rPr kumimoji="1" lang="en-US" altLang="ja-JP" sz="800" b="1"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800" b="1"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必着≫</a:t>
                      </a:r>
                    </a:p>
                  </a:txBody>
                  <a:tcPr marL="86409" marR="86409" marT="43205" marB="43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85622420"/>
                  </a:ext>
                </a:extLst>
              </a:tr>
              <a:tr h="461023">
                <a:tc>
                  <a:txBody>
                    <a:bodyPr/>
                    <a:lstStyle/>
                    <a:p>
                      <a:pPr algn="ctr"/>
                      <a:r>
                        <a:rPr kumimoji="1" lang="en-US" altLang="ja-JP" sz="900" b="1" dirty="0">
                          <a:solidFill>
                            <a:schemeClr val="tx1"/>
                          </a:solidFill>
                          <a:latin typeface="HG丸ｺﾞｼｯｸM-PRO" panose="020F0600000000000000" pitchFamily="50" charset="-128"/>
                          <a:ea typeface="HG丸ｺﾞｼｯｸM-PRO" panose="020F0600000000000000" pitchFamily="50" charset="-128"/>
                        </a:rPr>
                        <a:t>8</a:t>
                      </a:r>
                      <a:endParaRPr kumimoji="1" lang="ja-JP" altLang="en-US" sz="900" b="1" dirty="0">
                        <a:solidFill>
                          <a:schemeClr val="tx1"/>
                        </a:solidFill>
                        <a:latin typeface="HG丸ｺﾞｼｯｸM-PRO" panose="020F0600000000000000" pitchFamily="50" charset="-128"/>
                        <a:ea typeface="HG丸ｺﾞｼｯｸM-PRO" panose="020F0600000000000000" pitchFamily="50" charset="-128"/>
                      </a:endParaRPr>
                    </a:p>
                  </a:txBody>
                  <a:tcPr marL="86409" marR="86409" marT="43205" marB="43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ja-JP" sz="9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第</a:t>
                      </a:r>
                      <a:r>
                        <a:rPr lang="en-US" sz="9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99</a:t>
                      </a:r>
                      <a:r>
                        <a:rPr lang="ja-JP" sz="9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回東京インターナショナル・</a:t>
                      </a:r>
                      <a:endParaRPr lang="ja-JP" sz="9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r>
                        <a:rPr lang="ja-JP" sz="9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ギフト・ショー春</a:t>
                      </a:r>
                      <a:r>
                        <a:rPr lang="en-US" sz="9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2025</a:t>
                      </a:r>
                      <a:endParaRPr lang="ja-JP" sz="9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r>
                        <a:rPr lang="ja-JP" sz="9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及び同時開催展</a:t>
                      </a:r>
                      <a:endParaRPr lang="ja-JP" sz="9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tabLst>
                          <a:tab pos="5191125" algn="l"/>
                        </a:tabLst>
                      </a:pPr>
                      <a:r>
                        <a:rPr lang="en-US" sz="9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R7.2.12(</a:t>
                      </a:r>
                      <a:r>
                        <a:rPr lang="ja-JP" altLang="en-US" sz="9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水</a:t>
                      </a:r>
                      <a:r>
                        <a:rPr lang="en-US" altLang="ja-JP" sz="9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9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9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14(</a:t>
                      </a:r>
                      <a:r>
                        <a:rPr lang="ja-JP" sz="9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金</a:t>
                      </a:r>
                      <a:r>
                        <a:rPr lang="en-US" altLang="ja-JP" sz="9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9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806" marR="64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東京</a:t>
                      </a:r>
                      <a:endParaRPr lang="en-US" alt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ctr">
                        <a:spcAft>
                          <a:spcPts val="0"/>
                        </a:spcAft>
                      </a:pP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ビッグサイト</a:t>
                      </a:r>
                      <a:endParaRPr 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806" marR="64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alt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株</a:t>
                      </a:r>
                      <a:r>
                        <a:rPr lang="en-US" alt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ビジネスガイド社</a:t>
                      </a:r>
                      <a:endParaRPr lang="ja-JP" alt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806" marR="64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3526091"/>
                  </a:ext>
                </a:extLst>
              </a:tr>
              <a:tr h="461023">
                <a:tc>
                  <a:txBody>
                    <a:bodyPr/>
                    <a:lstStyle/>
                    <a:p>
                      <a:pPr algn="ctr"/>
                      <a:r>
                        <a:rPr kumimoji="1" lang="en-US" altLang="ja-JP" sz="900" b="1" dirty="0">
                          <a:solidFill>
                            <a:schemeClr val="tx1"/>
                          </a:solidFill>
                          <a:latin typeface="HG丸ｺﾞｼｯｸM-PRO" panose="020F0600000000000000" pitchFamily="50" charset="-128"/>
                          <a:ea typeface="HG丸ｺﾞｼｯｸM-PRO" panose="020F0600000000000000" pitchFamily="50" charset="-128"/>
                        </a:rPr>
                        <a:t>9</a:t>
                      </a:r>
                      <a:endParaRPr kumimoji="1" lang="ja-JP" altLang="en-US" sz="900" b="1" dirty="0">
                        <a:solidFill>
                          <a:schemeClr val="tx1"/>
                        </a:solidFill>
                        <a:latin typeface="HG丸ｺﾞｼｯｸM-PRO" panose="020F0600000000000000" pitchFamily="50" charset="-128"/>
                        <a:ea typeface="HG丸ｺﾞｼｯｸM-PRO" panose="020F0600000000000000" pitchFamily="50" charset="-128"/>
                      </a:endParaRPr>
                    </a:p>
                  </a:txBody>
                  <a:tcPr marL="86409" marR="86409" marT="43205" marB="43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ja-JP" sz="9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第</a:t>
                      </a:r>
                      <a:r>
                        <a:rPr lang="en-US" sz="9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11</a:t>
                      </a:r>
                      <a:r>
                        <a:rPr lang="ja-JP" sz="9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回メディカル ジャパン大阪</a:t>
                      </a:r>
                      <a:endParaRPr lang="ja-JP" sz="9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r>
                        <a:rPr lang="en-US" sz="9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sz="9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医療・介護・薬局</a:t>
                      </a:r>
                      <a:r>
                        <a:rPr lang="en-US" sz="9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Week </a:t>
                      </a:r>
                      <a:r>
                        <a:rPr lang="ja-JP" sz="9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大阪</a:t>
                      </a:r>
                      <a:r>
                        <a:rPr lang="en-US" sz="9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9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tabLst>
                          <a:tab pos="5191125" algn="l"/>
                        </a:tabLst>
                      </a:pPr>
                      <a:r>
                        <a:rPr lang="en-US" sz="9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R7.3.5(</a:t>
                      </a:r>
                      <a:r>
                        <a:rPr lang="ja-JP" altLang="en-US" sz="9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水</a:t>
                      </a:r>
                      <a:r>
                        <a:rPr lang="en-US" altLang="ja-JP" sz="9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9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9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7(</a:t>
                      </a:r>
                      <a:r>
                        <a:rPr lang="ja-JP" altLang="en-US" sz="9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金</a:t>
                      </a:r>
                      <a:r>
                        <a:rPr lang="en-US" altLang="ja-JP" sz="9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9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806" marR="64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ja-JP" alt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インテックス</a:t>
                      </a:r>
                      <a:endParaRPr lang="en-US" alt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ctr">
                        <a:spcAft>
                          <a:spcPts val="0"/>
                        </a:spcAft>
                      </a:pPr>
                      <a:r>
                        <a:rPr lang="ja-JP" alt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大阪</a:t>
                      </a:r>
                      <a:endParaRPr lang="ja-JP" alt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806" marR="64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kumimoji="1" lang="en-US" alt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RX Japan(</a:t>
                      </a:r>
                      <a:r>
                        <a:rPr kumimoji="1" lang="ja-JP" alt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株</a:t>
                      </a:r>
                      <a:r>
                        <a:rPr kumimoji="1" lang="en-US" alt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kumimoji="1" lang="ja-JP" altLang="ja-JP" sz="800" b="1" kern="100" dirty="0">
                        <a:solidFill>
                          <a:schemeClr val="dk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806" marR="64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kumimoji="1" lang="ja-JP" altLang="en-US" sz="900" b="1" u="none"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6586337"/>
                  </a:ext>
                </a:extLst>
              </a:tr>
            </a:tbl>
          </a:graphicData>
        </a:graphic>
      </p:graphicFrame>
      <p:sp>
        <p:nvSpPr>
          <p:cNvPr id="6" name="正方形/長方形 5"/>
          <p:cNvSpPr/>
          <p:nvPr/>
        </p:nvSpPr>
        <p:spPr>
          <a:xfrm>
            <a:off x="0" y="128464"/>
            <a:ext cx="6858000" cy="769441"/>
          </a:xfrm>
          <a:prstGeom prst="rect">
            <a:avLst/>
          </a:prstGeom>
          <a:noFill/>
        </p:spPr>
        <p:txBody>
          <a:bodyPr wrap="square" lIns="91440" tIns="45720" rIns="91440" bIns="45720">
            <a:spAutoFit/>
          </a:bodyPr>
          <a:lstStyle/>
          <a:p>
            <a:pPr algn="ctr"/>
            <a:r>
              <a:rPr lang="ja-JP" altLang="en-US" sz="2000" dirty="0">
                <a:ln w="12700">
                  <a:solidFill>
                    <a:schemeClr val="tx1"/>
                  </a:solidFill>
                </a:ln>
                <a:latin typeface="HG丸ｺﾞｼｯｸM-PRO" panose="020F0600000000000000" pitchFamily="50" charset="-128"/>
                <a:ea typeface="HG丸ｺﾞｼｯｸM-PRO" panose="020F0600000000000000" pitchFamily="50" charset="-128"/>
              </a:rPr>
              <a:t>大規模展示商談会への出展を後押し！</a:t>
            </a:r>
            <a:endParaRPr lang="en-US" altLang="ja-JP" sz="2000" dirty="0">
              <a:ln w="12700">
                <a:solidFill>
                  <a:schemeClr val="tx1"/>
                </a:solidFill>
              </a:ln>
              <a:latin typeface="HG丸ｺﾞｼｯｸM-PRO" panose="020F0600000000000000" pitchFamily="50" charset="-128"/>
              <a:ea typeface="HG丸ｺﾞｼｯｸM-PRO" panose="020F0600000000000000" pitchFamily="50" charset="-128"/>
            </a:endParaRPr>
          </a:p>
          <a:p>
            <a:pPr algn="ctr"/>
            <a:r>
              <a:rPr lang="ja-JP" altLang="en-US" sz="2400" b="1" dirty="0">
                <a:ln w="12700">
                  <a:solidFill>
                    <a:schemeClr val="tx1"/>
                  </a:solidFill>
                </a:ln>
                <a:latin typeface="HG丸ｺﾞｼｯｸM-PRO" panose="020F0600000000000000" pitchFamily="50" charset="-128"/>
                <a:ea typeface="HG丸ｺﾞｼｯｸM-PRO" panose="020F0600000000000000" pitchFamily="50" charset="-128"/>
              </a:rPr>
              <a:t>「出展支援事業」</a:t>
            </a:r>
            <a:r>
              <a:rPr lang="ja-JP" altLang="en-US" sz="2000" dirty="0">
                <a:ln w="12700">
                  <a:solidFill>
                    <a:schemeClr val="tx1"/>
                  </a:solidFill>
                </a:ln>
                <a:latin typeface="HG丸ｺﾞｼｯｸM-PRO" panose="020F0600000000000000" pitchFamily="50" charset="-128"/>
                <a:ea typeface="HG丸ｺﾞｼｯｸM-PRO" panose="020F0600000000000000" pitchFamily="50" charset="-128"/>
              </a:rPr>
              <a:t>募集中！</a:t>
            </a:r>
            <a:endParaRPr lang="ja-JP" altLang="en-US" sz="2300" dirty="0">
              <a:ln w="12700">
                <a:solidFill>
                  <a:schemeClr val="tx1"/>
                </a:solidFill>
              </a:ln>
              <a:latin typeface="HG丸ｺﾞｼｯｸM-PRO" panose="020F0600000000000000" pitchFamily="50" charset="-128"/>
              <a:ea typeface="HG丸ｺﾞｼｯｸM-PRO" panose="020F0600000000000000" pitchFamily="50" charset="-128"/>
            </a:endParaRPr>
          </a:p>
        </p:txBody>
      </p:sp>
      <p:sp>
        <p:nvSpPr>
          <p:cNvPr id="10" name="正方形/長方形 9"/>
          <p:cNvSpPr/>
          <p:nvPr/>
        </p:nvSpPr>
        <p:spPr>
          <a:xfrm>
            <a:off x="230168" y="1719542"/>
            <a:ext cx="6367184" cy="1380548"/>
          </a:xfrm>
          <a:prstGeom prst="rect">
            <a:avLst/>
          </a:prstGeom>
          <a:solidFill>
            <a:schemeClr val="bg1"/>
          </a:solidFill>
          <a:ln w="50800" cap="flat"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solidFill>
                  <a:schemeClr val="tx1"/>
                </a:solidFill>
                <a:latin typeface="HG丸ｺﾞｼｯｸM-PRO" panose="020F0600000000000000" pitchFamily="50" charset="-128"/>
                <a:ea typeface="HG丸ｺﾞｼｯｸM-PRO" panose="020F0600000000000000" pitchFamily="50" charset="-128"/>
              </a:rPr>
              <a:t>（１）出展講習会の実施</a:t>
            </a:r>
            <a:endParaRPr lang="en-US" altLang="ja-JP" sz="1400" b="1"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展示商談会を効果的に活用する販路開拓手法に関する出展講習会の受講</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400" b="1" dirty="0">
                <a:solidFill>
                  <a:schemeClr val="tx1"/>
                </a:solidFill>
                <a:latin typeface="HG丸ｺﾞｼｯｸM-PRO" panose="020F0600000000000000" pitchFamily="50" charset="-128"/>
                <a:ea typeface="HG丸ｺﾞｼｯｸM-PRO" panose="020F0600000000000000" pitchFamily="50" charset="-128"/>
              </a:rPr>
              <a:t>（２）出展に係る経費の一部補助の実施　</a:t>
            </a:r>
            <a:r>
              <a:rPr lang="en-US" altLang="ja-JP" sz="1200" b="1" dirty="0">
                <a:solidFill>
                  <a:srgbClr val="FF0000"/>
                </a:solidFill>
                <a:latin typeface="HG丸ｺﾞｼｯｸM-PRO" panose="020F0600000000000000" pitchFamily="50" charset="-128"/>
                <a:ea typeface="HG丸ｺﾞｼｯｸM-PRO" panose="020F0600000000000000" pitchFamily="50" charset="-128"/>
              </a:rPr>
              <a:t>※</a:t>
            </a:r>
            <a:r>
              <a:rPr lang="ja-JP" altLang="en-US" sz="1200" b="1" u="sng" dirty="0">
                <a:solidFill>
                  <a:srgbClr val="FF0000"/>
                </a:solidFill>
                <a:latin typeface="HG丸ｺﾞｼｯｸM-PRO" panose="020F0600000000000000" pitchFamily="50" charset="-128"/>
                <a:ea typeface="HG丸ｺﾞｼｯｸM-PRO" panose="020F0600000000000000" pitchFamily="50" charset="-128"/>
              </a:rPr>
              <a:t>上限</a:t>
            </a:r>
            <a:r>
              <a:rPr lang="en-US" altLang="ja-JP" sz="1200" b="1" u="sng" dirty="0">
                <a:solidFill>
                  <a:srgbClr val="FF0000"/>
                </a:solidFill>
                <a:latin typeface="HG丸ｺﾞｼｯｸM-PRO" panose="020F0600000000000000" pitchFamily="50" charset="-128"/>
                <a:ea typeface="HG丸ｺﾞｼｯｸM-PRO" panose="020F0600000000000000" pitchFamily="50" charset="-128"/>
              </a:rPr>
              <a:t>25</a:t>
            </a:r>
            <a:r>
              <a:rPr lang="ja-JP" altLang="en-US" sz="1200" b="1" u="sng" dirty="0">
                <a:solidFill>
                  <a:srgbClr val="FF0000"/>
                </a:solidFill>
                <a:latin typeface="HG丸ｺﾞｼｯｸM-PRO" panose="020F0600000000000000" pitchFamily="50" charset="-128"/>
                <a:ea typeface="HG丸ｺﾞｼｯｸM-PRO" panose="020F0600000000000000" pitchFamily="50" charset="-128"/>
              </a:rPr>
              <a:t>万円</a:t>
            </a:r>
            <a:endParaRPr lang="en-US" altLang="ja-JP" sz="1200" b="1" u="sng" dirty="0">
              <a:solidFill>
                <a:srgbClr val="FF0000"/>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a:solidFill>
                  <a:schemeClr val="tx1"/>
                </a:solidFill>
                <a:latin typeface="HG丸ｺﾞｼｯｸM-PRO" panose="020F0600000000000000" pitchFamily="50" charset="-128"/>
                <a:ea typeface="HG丸ｺﾞｼｯｸM-PRO" panose="020F0600000000000000" pitchFamily="50" charset="-128"/>
              </a:rPr>
              <a:t>補助対象経費（小間料金及び装飾経費）の</a:t>
            </a:r>
            <a:r>
              <a:rPr lang="en-US" altLang="ja-JP" sz="1000" dirty="0">
                <a:solidFill>
                  <a:schemeClr val="tx1"/>
                </a:solidFill>
                <a:latin typeface="HG丸ｺﾞｼｯｸM-PRO" panose="020F0600000000000000" pitchFamily="50" charset="-128"/>
                <a:ea typeface="HG丸ｺﾞｼｯｸM-PRO" panose="020F0600000000000000" pitchFamily="50" charset="-128"/>
              </a:rPr>
              <a:t>1/2</a:t>
            </a:r>
            <a:r>
              <a:rPr lang="ja-JP" altLang="en-US" sz="1000" dirty="0">
                <a:solidFill>
                  <a:schemeClr val="tx1"/>
                </a:solidFill>
                <a:latin typeface="HG丸ｺﾞｼｯｸM-PRO" panose="020F0600000000000000" pitchFamily="50" charset="-128"/>
                <a:ea typeface="HG丸ｺﾞｼｯｸM-PRO" panose="020F0600000000000000" pitchFamily="50" charset="-128"/>
              </a:rPr>
              <a:t>を補助　</a:t>
            </a:r>
            <a:endParaRPr lang="en-US" altLang="ja-JP" sz="10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1400" b="1" dirty="0">
                <a:solidFill>
                  <a:schemeClr val="tx1"/>
                </a:solidFill>
                <a:latin typeface="HG丸ｺﾞｼｯｸM-PRO" panose="020F0600000000000000" pitchFamily="50" charset="-128"/>
                <a:ea typeface="HG丸ｺﾞｼｯｸM-PRO" panose="020F0600000000000000" pitchFamily="50" charset="-128"/>
              </a:rPr>
              <a:t>（３）出展前後における課題解決アドバイスの実施</a:t>
            </a:r>
            <a:endParaRPr lang="en-US" altLang="ja-JP" sz="140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a:solidFill>
                  <a:schemeClr val="tx1"/>
                </a:solidFill>
                <a:latin typeface="HG丸ｺﾞｼｯｸM-PRO" panose="020F0600000000000000" pitchFamily="50" charset="-128"/>
                <a:ea typeface="HG丸ｺﾞｼｯｸM-PRO" panose="020F0600000000000000" pitchFamily="50" charset="-128"/>
              </a:rPr>
              <a:t>専門コーディネーターが出展前後に出展等に関する様々な課題の解決をアドバイス</a:t>
            </a:r>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p:txBody>
      </p:sp>
      <p:pic>
        <p:nvPicPr>
          <p:cNvPr id="4" name="図 3"/>
          <p:cNvPicPr>
            <a:picLocks noChangeAspect="1"/>
          </p:cNvPicPr>
          <p:nvPr/>
        </p:nvPicPr>
        <p:blipFill>
          <a:blip r:embed="rId4"/>
          <a:stretch>
            <a:fillRect/>
          </a:stretch>
        </p:blipFill>
        <p:spPr>
          <a:xfrm>
            <a:off x="5912846" y="9139530"/>
            <a:ext cx="687588" cy="693089"/>
          </a:xfrm>
          <a:prstGeom prst="rect">
            <a:avLst/>
          </a:prstGeom>
        </p:spPr>
      </p:pic>
      <p:grpSp>
        <p:nvGrpSpPr>
          <p:cNvPr id="21" name="グループ化 20"/>
          <p:cNvGrpSpPr/>
          <p:nvPr/>
        </p:nvGrpSpPr>
        <p:grpSpPr>
          <a:xfrm>
            <a:off x="207696" y="1280592"/>
            <a:ext cx="1637127" cy="369332"/>
            <a:chOff x="207696" y="1345328"/>
            <a:chExt cx="1637127" cy="369332"/>
          </a:xfrm>
        </p:grpSpPr>
        <p:grpSp>
          <p:nvGrpSpPr>
            <p:cNvPr id="14" name="グループ化 13"/>
            <p:cNvGrpSpPr/>
            <p:nvPr/>
          </p:nvGrpSpPr>
          <p:grpSpPr>
            <a:xfrm>
              <a:off x="304647" y="1345328"/>
              <a:ext cx="1336665" cy="369332"/>
              <a:chOff x="-2130156" y="1299506"/>
              <a:chExt cx="1336665" cy="369332"/>
            </a:xfrm>
          </p:grpSpPr>
          <p:sp>
            <p:nvSpPr>
              <p:cNvPr id="25" name="フリーフォーム: 図形 410">
                <a:extLst>
                  <a:ext uri="{FF2B5EF4-FFF2-40B4-BE49-F238E27FC236}">
                    <a16:creationId xmlns:a16="http://schemas.microsoft.com/office/drawing/2014/main" id="{E4DD3AB9-0476-4CAC-942F-A6429F8C935C}"/>
                  </a:ext>
                </a:extLst>
              </p:cNvPr>
              <p:cNvSpPr/>
              <p:nvPr/>
            </p:nvSpPr>
            <p:spPr>
              <a:xfrm>
                <a:off x="-2130156" y="1378324"/>
                <a:ext cx="261515" cy="239721"/>
              </a:xfrm>
              <a:custGeom>
                <a:avLst/>
                <a:gdLst>
                  <a:gd name="connsiteX0" fmla="*/ 546915 w 1096253"/>
                  <a:gd name="connsiteY0" fmla="*/ 1004897 h 1004898"/>
                  <a:gd name="connsiteX1" fmla="*/ 272665 w 1096253"/>
                  <a:gd name="connsiteY1" fmla="*/ 930653 h 1004898"/>
                  <a:gd name="connsiteX2" fmla="*/ 4518 w 1096253"/>
                  <a:gd name="connsiteY2" fmla="*/ 527077 h 1004898"/>
                  <a:gd name="connsiteX3" fmla="*/ 156 w 1096253"/>
                  <a:gd name="connsiteY3" fmla="*/ 456772 h 1004898"/>
                  <a:gd name="connsiteX4" fmla="*/ 0 w 1096253"/>
                  <a:gd name="connsiteY4" fmla="*/ 456772 h 1004898"/>
                  <a:gd name="connsiteX5" fmla="*/ 81 w 1096253"/>
                  <a:gd name="connsiteY5" fmla="*/ 455563 h 1004898"/>
                  <a:gd name="connsiteX6" fmla="*/ 5 w 1096253"/>
                  <a:gd name="connsiteY6" fmla="*/ 454347 h 1004898"/>
                  <a:gd name="connsiteX7" fmla="*/ 162 w 1096253"/>
                  <a:gd name="connsiteY7" fmla="*/ 454348 h 1004898"/>
                  <a:gd name="connsiteX8" fmla="*/ 4036 w 1096253"/>
                  <a:gd name="connsiteY8" fmla="*/ 396124 h 1004898"/>
                  <a:gd name="connsiteX9" fmla="*/ 229356 w 1096253"/>
                  <a:gd name="connsiteY9" fmla="*/ 60638 h 1004898"/>
                  <a:gd name="connsiteX10" fmla="*/ 687093 w 1096253"/>
                  <a:gd name="connsiteY10" fmla="*/ 62320 h 1004898"/>
                  <a:gd name="connsiteX11" fmla="*/ 898524 w 1096253"/>
                  <a:gd name="connsiteY11" fmla="*/ 340559 h 1004898"/>
                  <a:gd name="connsiteX12" fmla="*/ 913111 w 1096253"/>
                  <a:gd name="connsiteY12" fmla="*/ 456771 h 1004898"/>
                  <a:gd name="connsiteX13" fmla="*/ 913544 w 1096253"/>
                  <a:gd name="connsiteY13" fmla="*/ 456771 h 1004898"/>
                  <a:gd name="connsiteX14" fmla="*/ 913321 w 1096253"/>
                  <a:gd name="connsiteY14" fmla="*/ 458448 h 1004898"/>
                  <a:gd name="connsiteX15" fmla="*/ 913532 w 1096253"/>
                  <a:gd name="connsiteY15" fmla="*/ 460129 h 1004898"/>
                  <a:gd name="connsiteX16" fmla="*/ 913098 w 1096253"/>
                  <a:gd name="connsiteY16" fmla="*/ 460126 h 1004898"/>
                  <a:gd name="connsiteX17" fmla="*/ 900841 w 1096253"/>
                  <a:gd name="connsiteY17" fmla="*/ 552316 h 1004898"/>
                  <a:gd name="connsiteX18" fmla="*/ 730129 w 1096253"/>
                  <a:gd name="connsiteY18" fmla="*/ 773639 h 1004898"/>
                  <a:gd name="connsiteX19" fmla="*/ 546904 w 1096253"/>
                  <a:gd name="connsiteY19" fmla="*/ 822187 h 1004898"/>
                  <a:gd name="connsiteX20" fmla="*/ 364008 w 1096253"/>
                  <a:gd name="connsiteY20" fmla="*/ 772415 h 1004898"/>
                  <a:gd name="connsiteX21" fmla="*/ 194781 w 1096253"/>
                  <a:gd name="connsiteY21" fmla="*/ 549956 h 1004898"/>
                  <a:gd name="connsiteX22" fmla="*/ 183025 w 1096253"/>
                  <a:gd name="connsiteY22" fmla="*/ 456773 h 1004898"/>
                  <a:gd name="connsiteX23" fmla="*/ 182710 w 1096253"/>
                  <a:gd name="connsiteY23" fmla="*/ 456773 h 1004898"/>
                  <a:gd name="connsiteX24" fmla="*/ 182872 w 1096253"/>
                  <a:gd name="connsiteY24" fmla="*/ 455563 h 1004898"/>
                  <a:gd name="connsiteX25" fmla="*/ 182716 w 1096253"/>
                  <a:gd name="connsiteY25" fmla="*/ 454328 h 1004898"/>
                  <a:gd name="connsiteX26" fmla="*/ 183037 w 1096253"/>
                  <a:gd name="connsiteY26" fmla="*/ 454330 h 1004898"/>
                  <a:gd name="connsiteX27" fmla="*/ 192333 w 1096253"/>
                  <a:gd name="connsiteY27" fmla="*/ 384765 h 1004898"/>
                  <a:gd name="connsiteX28" fmla="*/ 321500 w 1096253"/>
                  <a:gd name="connsiteY28" fmla="*/ 218421 h 1004898"/>
                  <a:gd name="connsiteX29" fmla="*/ 597299 w 1096253"/>
                  <a:gd name="connsiteY29" fmla="*/ 221479 h 1004898"/>
                  <a:gd name="connsiteX30" fmla="*/ 722746 w 1096253"/>
                  <a:gd name="connsiteY30" fmla="*/ 390646 h 1004898"/>
                  <a:gd name="connsiteX31" fmla="*/ 730094 w 1096253"/>
                  <a:gd name="connsiteY31" fmla="*/ 456772 h 1004898"/>
                  <a:gd name="connsiteX32" fmla="*/ 730836 w 1096253"/>
                  <a:gd name="connsiteY32" fmla="*/ 456772 h 1004898"/>
                  <a:gd name="connsiteX33" fmla="*/ 730431 w 1096253"/>
                  <a:gd name="connsiteY33" fmla="*/ 459802 h 1004898"/>
                  <a:gd name="connsiteX34" fmla="*/ 730769 w 1096253"/>
                  <a:gd name="connsiteY34" fmla="*/ 462850 h 1004898"/>
                  <a:gd name="connsiteX35" fmla="*/ 730025 w 1096253"/>
                  <a:gd name="connsiteY35" fmla="*/ 462834 h 1004898"/>
                  <a:gd name="connsiteX36" fmla="*/ 724397 w 1096253"/>
                  <a:gd name="connsiteY36" fmla="*/ 504868 h 1004898"/>
                  <a:gd name="connsiteX37" fmla="*/ 637992 w 1096253"/>
                  <a:gd name="connsiteY37" fmla="*/ 615853 h 1004898"/>
                  <a:gd name="connsiteX38" fmla="*/ 545554 w 1096253"/>
                  <a:gd name="connsiteY38" fmla="*/ 639463 h 1004898"/>
                  <a:gd name="connsiteX39" fmla="*/ 453818 w 1096253"/>
                  <a:gd name="connsiteY39" fmla="*/ 613259 h 1004898"/>
                  <a:gd name="connsiteX40" fmla="*/ 365491 w 1096253"/>
                  <a:gd name="connsiteY40" fmla="*/ 451626 h 1004898"/>
                  <a:gd name="connsiteX41" fmla="*/ 458792 w 1096253"/>
                  <a:gd name="connsiteY41" fmla="*/ 454255 h 1004898"/>
                  <a:gd name="connsiteX42" fmla="*/ 501996 w 1096253"/>
                  <a:gd name="connsiteY42" fmla="*/ 533316 h 1004898"/>
                  <a:gd name="connsiteX43" fmla="*/ 592083 w 1096253"/>
                  <a:gd name="connsiteY43" fmla="*/ 534585 h 1004898"/>
                  <a:gd name="connsiteX44" fmla="*/ 637497 w 1096253"/>
                  <a:gd name="connsiteY44" fmla="*/ 456772 h 1004898"/>
                  <a:gd name="connsiteX45" fmla="*/ 637903 w 1096253"/>
                  <a:gd name="connsiteY45" fmla="*/ 456772 h 1004898"/>
                  <a:gd name="connsiteX46" fmla="*/ 633033 w 1096253"/>
                  <a:gd name="connsiteY46" fmla="*/ 412950 h 1004898"/>
                  <a:gd name="connsiteX47" fmla="*/ 549899 w 1096253"/>
                  <a:gd name="connsiteY47" fmla="*/ 300843 h 1004898"/>
                  <a:gd name="connsiteX48" fmla="*/ 367127 w 1096253"/>
                  <a:gd name="connsiteY48" fmla="*/ 298816 h 1004898"/>
                  <a:gd name="connsiteX49" fmla="*/ 275151 w 1096253"/>
                  <a:gd name="connsiteY49" fmla="*/ 456772 h 1004898"/>
                  <a:gd name="connsiteX50" fmla="*/ 272519 w 1096253"/>
                  <a:gd name="connsiteY50" fmla="*/ 456772 h 1004898"/>
                  <a:gd name="connsiteX51" fmla="*/ 281394 w 1096253"/>
                  <a:gd name="connsiteY51" fmla="*/ 527115 h 1004898"/>
                  <a:gd name="connsiteX52" fmla="*/ 409139 w 1096253"/>
                  <a:gd name="connsiteY52" fmla="*/ 695044 h 1004898"/>
                  <a:gd name="connsiteX53" fmla="*/ 685516 w 1096253"/>
                  <a:gd name="connsiteY53" fmla="*/ 695968 h 1004898"/>
                  <a:gd name="connsiteX54" fmla="*/ 814383 w 1096253"/>
                  <a:gd name="connsiteY54" fmla="*/ 528897 h 1004898"/>
                  <a:gd name="connsiteX55" fmla="*/ 823614 w 1096253"/>
                  <a:gd name="connsiteY55" fmla="*/ 459468 h 1004898"/>
                  <a:gd name="connsiteX56" fmla="*/ 821833 w 1096253"/>
                  <a:gd name="connsiteY56" fmla="*/ 459455 h 1004898"/>
                  <a:gd name="connsiteX57" fmla="*/ 640854 w 1096253"/>
                  <a:gd name="connsiteY57" fmla="*/ 141511 h 1004898"/>
                  <a:gd name="connsiteX58" fmla="*/ 275012 w 1096253"/>
                  <a:gd name="connsiteY58" fmla="*/ 140167 h 1004898"/>
                  <a:gd name="connsiteX59" fmla="*/ 104399 w 1096253"/>
                  <a:gd name="connsiteY59" fmla="*/ 361299 h 1004898"/>
                  <a:gd name="connsiteX60" fmla="*/ 91971 w 1096253"/>
                  <a:gd name="connsiteY60" fmla="*/ 454754 h 1004898"/>
                  <a:gd name="connsiteX61" fmla="*/ 92835 w 1096253"/>
                  <a:gd name="connsiteY61" fmla="*/ 454758 h 1004898"/>
                  <a:gd name="connsiteX62" fmla="*/ 319317 w 1096253"/>
                  <a:gd name="connsiteY62" fmla="*/ 850396 h 1004898"/>
                  <a:gd name="connsiteX63" fmla="*/ 775193 w 1096253"/>
                  <a:gd name="connsiteY63" fmla="*/ 851404 h 1004898"/>
                  <a:gd name="connsiteX64" fmla="*/ 1003422 w 1096253"/>
                  <a:gd name="connsiteY64" fmla="*/ 456771 h 1004898"/>
                  <a:gd name="connsiteX65" fmla="*/ 1096253 w 1096253"/>
                  <a:gd name="connsiteY65" fmla="*/ 456771 h 1004898"/>
                  <a:gd name="connsiteX66" fmla="*/ 821490 w 1096253"/>
                  <a:gd name="connsiteY66" fmla="*/ 931866 h 1004898"/>
                  <a:gd name="connsiteX67" fmla="*/ 546915 w 1096253"/>
                  <a:gd name="connsiteY67" fmla="*/ 1004897 h 1004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1096253" h="1004898">
                    <a:moveTo>
                      <a:pt x="546915" y="1004897"/>
                    </a:moveTo>
                    <a:cubicBezTo>
                      <a:pt x="452151" y="1004687"/>
                      <a:pt x="357441" y="979932"/>
                      <a:pt x="272665" y="930653"/>
                    </a:cubicBezTo>
                    <a:cubicBezTo>
                      <a:pt x="124308" y="844415"/>
                      <a:pt x="26157" y="694572"/>
                      <a:pt x="4518" y="527077"/>
                    </a:cubicBezTo>
                    <a:lnTo>
                      <a:pt x="156" y="456772"/>
                    </a:lnTo>
                    <a:lnTo>
                      <a:pt x="0" y="456772"/>
                    </a:lnTo>
                    <a:lnTo>
                      <a:pt x="81" y="455563"/>
                    </a:lnTo>
                    <a:lnTo>
                      <a:pt x="5" y="454347"/>
                    </a:lnTo>
                    <a:lnTo>
                      <a:pt x="162" y="454348"/>
                    </a:lnTo>
                    <a:lnTo>
                      <a:pt x="4036" y="396124"/>
                    </a:lnTo>
                    <a:cubicBezTo>
                      <a:pt x="22721" y="256497"/>
                      <a:pt x="105218" y="131904"/>
                      <a:pt x="229356" y="60638"/>
                    </a:cubicBezTo>
                    <a:cubicBezTo>
                      <a:pt x="371228" y="-20809"/>
                      <a:pt x="545824" y="-20168"/>
                      <a:pt x="687093" y="62320"/>
                    </a:cubicBezTo>
                    <a:cubicBezTo>
                      <a:pt x="793046" y="124185"/>
                      <a:pt x="868118" y="225004"/>
                      <a:pt x="898524" y="340559"/>
                    </a:cubicBezTo>
                    <a:lnTo>
                      <a:pt x="913111" y="456771"/>
                    </a:lnTo>
                    <a:lnTo>
                      <a:pt x="913544" y="456771"/>
                    </a:lnTo>
                    <a:lnTo>
                      <a:pt x="913321" y="458448"/>
                    </a:lnTo>
                    <a:lnTo>
                      <a:pt x="913532" y="460129"/>
                    </a:lnTo>
                    <a:lnTo>
                      <a:pt x="913098" y="460126"/>
                    </a:lnTo>
                    <a:lnTo>
                      <a:pt x="900841" y="552316"/>
                    </a:lnTo>
                    <a:cubicBezTo>
                      <a:pt x="875847" y="644561"/>
                      <a:pt x="815223" y="724762"/>
                      <a:pt x="730129" y="773639"/>
                    </a:cubicBezTo>
                    <a:cubicBezTo>
                      <a:pt x="673400" y="806223"/>
                      <a:pt x="610125" y="822399"/>
                      <a:pt x="546904" y="822187"/>
                    </a:cubicBezTo>
                    <a:cubicBezTo>
                      <a:pt x="483684" y="821976"/>
                      <a:pt x="420518" y="805378"/>
                      <a:pt x="364008" y="772415"/>
                    </a:cubicBezTo>
                    <a:cubicBezTo>
                      <a:pt x="279243" y="722971"/>
                      <a:pt x="219157" y="642366"/>
                      <a:pt x="194781" y="549956"/>
                    </a:cubicBezTo>
                    <a:lnTo>
                      <a:pt x="183025" y="456773"/>
                    </a:lnTo>
                    <a:lnTo>
                      <a:pt x="182710" y="456773"/>
                    </a:lnTo>
                    <a:lnTo>
                      <a:pt x="182872" y="455563"/>
                    </a:lnTo>
                    <a:lnTo>
                      <a:pt x="182716" y="454328"/>
                    </a:lnTo>
                    <a:lnTo>
                      <a:pt x="183037" y="454330"/>
                    </a:lnTo>
                    <a:lnTo>
                      <a:pt x="192333" y="384765"/>
                    </a:lnTo>
                    <a:cubicBezTo>
                      <a:pt x="211262" y="315268"/>
                      <a:pt x="257162" y="254936"/>
                      <a:pt x="321500" y="218421"/>
                    </a:cubicBezTo>
                    <a:cubicBezTo>
                      <a:pt x="407285" y="169735"/>
                      <a:pt x="512615" y="170903"/>
                      <a:pt x="597299" y="221479"/>
                    </a:cubicBezTo>
                    <a:cubicBezTo>
                      <a:pt x="660812" y="259411"/>
                      <a:pt x="705363" y="320747"/>
                      <a:pt x="722746" y="390646"/>
                    </a:cubicBezTo>
                    <a:lnTo>
                      <a:pt x="730094" y="456772"/>
                    </a:lnTo>
                    <a:lnTo>
                      <a:pt x="730836" y="456772"/>
                    </a:lnTo>
                    <a:lnTo>
                      <a:pt x="730431" y="459802"/>
                    </a:lnTo>
                    <a:lnTo>
                      <a:pt x="730769" y="462850"/>
                    </a:lnTo>
                    <a:lnTo>
                      <a:pt x="730025" y="462834"/>
                    </a:lnTo>
                    <a:lnTo>
                      <a:pt x="724397" y="504868"/>
                    </a:lnTo>
                    <a:cubicBezTo>
                      <a:pt x="711730" y="551280"/>
                      <a:pt x="681018" y="591548"/>
                      <a:pt x="637992" y="615853"/>
                    </a:cubicBezTo>
                    <a:cubicBezTo>
                      <a:pt x="609308" y="632057"/>
                      <a:pt x="577373" y="639911"/>
                      <a:pt x="545554" y="639463"/>
                    </a:cubicBezTo>
                    <a:cubicBezTo>
                      <a:pt x="513736" y="639014"/>
                      <a:pt x="482034" y="630264"/>
                      <a:pt x="453818" y="613259"/>
                    </a:cubicBezTo>
                    <a:cubicBezTo>
                      <a:pt x="397385" y="579249"/>
                      <a:pt x="363635" y="517489"/>
                      <a:pt x="365491" y="451626"/>
                    </a:cubicBezTo>
                    <a:lnTo>
                      <a:pt x="458792" y="454255"/>
                    </a:lnTo>
                    <a:cubicBezTo>
                      <a:pt x="457884" y="486471"/>
                      <a:pt x="474393" y="516680"/>
                      <a:pt x="501996" y="533316"/>
                    </a:cubicBezTo>
                    <a:cubicBezTo>
                      <a:pt x="529599" y="549952"/>
                      <a:pt x="564022" y="550436"/>
                      <a:pt x="592083" y="534585"/>
                    </a:cubicBezTo>
                    <a:cubicBezTo>
                      <a:pt x="620144" y="518733"/>
                      <a:pt x="637497" y="489001"/>
                      <a:pt x="637497" y="456772"/>
                    </a:cubicBezTo>
                    <a:lnTo>
                      <a:pt x="637903" y="456772"/>
                    </a:lnTo>
                    <a:lnTo>
                      <a:pt x="633033" y="412950"/>
                    </a:lnTo>
                    <a:cubicBezTo>
                      <a:pt x="621513" y="366628"/>
                      <a:pt x="591989" y="325981"/>
                      <a:pt x="549899" y="300843"/>
                    </a:cubicBezTo>
                    <a:cubicBezTo>
                      <a:pt x="493779" y="267326"/>
                      <a:pt x="423976" y="266552"/>
                      <a:pt x="367127" y="298816"/>
                    </a:cubicBezTo>
                    <a:cubicBezTo>
                      <a:pt x="310277" y="331080"/>
                      <a:pt x="275151" y="391405"/>
                      <a:pt x="275151" y="456772"/>
                    </a:cubicBezTo>
                    <a:lnTo>
                      <a:pt x="272519" y="456772"/>
                    </a:lnTo>
                    <a:lnTo>
                      <a:pt x="281394" y="527115"/>
                    </a:lnTo>
                    <a:cubicBezTo>
                      <a:pt x="299795" y="596873"/>
                      <a:pt x="345152" y="657720"/>
                      <a:pt x="409139" y="695044"/>
                    </a:cubicBezTo>
                    <a:cubicBezTo>
                      <a:pt x="494455" y="744810"/>
                      <a:pt x="599869" y="745162"/>
                      <a:pt x="685516" y="695968"/>
                    </a:cubicBezTo>
                    <a:cubicBezTo>
                      <a:pt x="749751" y="659073"/>
                      <a:pt x="795515" y="598531"/>
                      <a:pt x="814383" y="528897"/>
                    </a:cubicBezTo>
                    <a:lnTo>
                      <a:pt x="823614" y="459468"/>
                    </a:lnTo>
                    <a:lnTo>
                      <a:pt x="821833" y="459455"/>
                    </a:lnTo>
                    <a:cubicBezTo>
                      <a:pt x="822794" y="328712"/>
                      <a:pt x="753763" y="207438"/>
                      <a:pt x="640854" y="141511"/>
                    </a:cubicBezTo>
                    <a:cubicBezTo>
                      <a:pt x="527946" y="75584"/>
                      <a:pt x="388402" y="75071"/>
                      <a:pt x="275012" y="140167"/>
                    </a:cubicBezTo>
                    <a:cubicBezTo>
                      <a:pt x="189970" y="188989"/>
                      <a:pt x="129379" y="269125"/>
                      <a:pt x="104399" y="361299"/>
                    </a:cubicBezTo>
                    <a:lnTo>
                      <a:pt x="91971" y="454754"/>
                    </a:lnTo>
                    <a:lnTo>
                      <a:pt x="92835" y="454758"/>
                    </a:lnTo>
                    <a:cubicBezTo>
                      <a:pt x="92115" y="617658"/>
                      <a:pt x="178481" y="768530"/>
                      <a:pt x="319317" y="850396"/>
                    </a:cubicBezTo>
                    <a:cubicBezTo>
                      <a:pt x="460153" y="932262"/>
                      <a:pt x="633996" y="932647"/>
                      <a:pt x="775193" y="851404"/>
                    </a:cubicBezTo>
                    <a:cubicBezTo>
                      <a:pt x="916390" y="770161"/>
                      <a:pt x="1003422" y="619672"/>
                      <a:pt x="1003422" y="456771"/>
                    </a:cubicBezTo>
                    <a:lnTo>
                      <a:pt x="1096253" y="456771"/>
                    </a:lnTo>
                    <a:cubicBezTo>
                      <a:pt x="1096253" y="652887"/>
                      <a:pt x="991475" y="834059"/>
                      <a:pt x="821490" y="931866"/>
                    </a:cubicBezTo>
                    <a:cubicBezTo>
                      <a:pt x="736498" y="980770"/>
                      <a:pt x="641679" y="1005106"/>
                      <a:pt x="546915" y="100489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solidFill>
                    <a:schemeClr val="tx1"/>
                  </a:solidFill>
                </a:endParaRPr>
              </a:p>
            </p:txBody>
          </p:sp>
          <p:sp>
            <p:nvSpPr>
              <p:cNvPr id="13" name="テキスト ボックス 12"/>
              <p:cNvSpPr txBox="1"/>
              <p:nvPr/>
            </p:nvSpPr>
            <p:spPr>
              <a:xfrm>
                <a:off x="-1901487" y="1299506"/>
                <a:ext cx="1107996" cy="369332"/>
              </a:xfrm>
              <a:prstGeom prst="rect">
                <a:avLst/>
              </a:prstGeom>
              <a:noFill/>
            </p:spPr>
            <p:txBody>
              <a:bodyPr wrap="none" rtlCol="0">
                <a:spAutoFit/>
              </a:bodyPr>
              <a:lstStyle/>
              <a:p>
                <a:r>
                  <a:rPr lang="ja-JP" altLang="en-US" b="1" dirty="0">
                    <a:latin typeface="HG丸ｺﾞｼｯｸM-PRO" panose="020F0600000000000000" pitchFamily="50" charset="-128"/>
                    <a:ea typeface="HG丸ｺﾞｼｯｸM-PRO" panose="020F0600000000000000" pitchFamily="50" charset="-128"/>
                  </a:rPr>
                  <a:t>支援内容</a:t>
                </a:r>
                <a:endParaRPr kumimoji="1" lang="ja-JP" altLang="en-US" b="1" dirty="0">
                  <a:latin typeface="HG丸ｺﾞｼｯｸM-PRO" panose="020F0600000000000000" pitchFamily="50" charset="-128"/>
                  <a:ea typeface="HG丸ｺﾞｼｯｸM-PRO" panose="020F0600000000000000" pitchFamily="50" charset="-128"/>
                </a:endParaRPr>
              </a:p>
            </p:txBody>
          </p:sp>
        </p:grpSp>
        <p:sp>
          <p:nvSpPr>
            <p:cNvPr id="16" name="ホームベース 15"/>
            <p:cNvSpPr/>
            <p:nvPr/>
          </p:nvSpPr>
          <p:spPr>
            <a:xfrm>
              <a:off x="207696" y="1365145"/>
              <a:ext cx="1637127" cy="347549"/>
            </a:xfrm>
            <a:prstGeom prst="homePlat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19" name="図 1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4608" y="64020"/>
            <a:ext cx="943107" cy="266737"/>
          </a:xfrm>
          <a:prstGeom prst="rect">
            <a:avLst/>
          </a:prstGeom>
        </p:spPr>
      </p:pic>
      <p:grpSp>
        <p:nvGrpSpPr>
          <p:cNvPr id="33" name="グループ化 32"/>
          <p:cNvGrpSpPr/>
          <p:nvPr/>
        </p:nvGrpSpPr>
        <p:grpSpPr>
          <a:xfrm>
            <a:off x="207695" y="3191456"/>
            <a:ext cx="1637127" cy="369332"/>
            <a:chOff x="207696" y="1345328"/>
            <a:chExt cx="1637127" cy="369332"/>
          </a:xfrm>
        </p:grpSpPr>
        <p:grpSp>
          <p:nvGrpSpPr>
            <p:cNvPr id="34" name="グループ化 33"/>
            <p:cNvGrpSpPr/>
            <p:nvPr/>
          </p:nvGrpSpPr>
          <p:grpSpPr>
            <a:xfrm>
              <a:off x="304647" y="1345328"/>
              <a:ext cx="1343077" cy="369332"/>
              <a:chOff x="-2130156" y="1299506"/>
              <a:chExt cx="1343077" cy="369332"/>
            </a:xfrm>
          </p:grpSpPr>
          <p:sp>
            <p:nvSpPr>
              <p:cNvPr id="36" name="フリーフォーム: 図形 410">
                <a:extLst>
                  <a:ext uri="{FF2B5EF4-FFF2-40B4-BE49-F238E27FC236}">
                    <a16:creationId xmlns:a16="http://schemas.microsoft.com/office/drawing/2014/main" id="{E4DD3AB9-0476-4CAC-942F-A6429F8C935C}"/>
                  </a:ext>
                </a:extLst>
              </p:cNvPr>
              <p:cNvSpPr/>
              <p:nvPr/>
            </p:nvSpPr>
            <p:spPr>
              <a:xfrm>
                <a:off x="-2130156" y="1378324"/>
                <a:ext cx="261515" cy="239721"/>
              </a:xfrm>
              <a:custGeom>
                <a:avLst/>
                <a:gdLst>
                  <a:gd name="connsiteX0" fmla="*/ 546915 w 1096253"/>
                  <a:gd name="connsiteY0" fmla="*/ 1004897 h 1004898"/>
                  <a:gd name="connsiteX1" fmla="*/ 272665 w 1096253"/>
                  <a:gd name="connsiteY1" fmla="*/ 930653 h 1004898"/>
                  <a:gd name="connsiteX2" fmla="*/ 4518 w 1096253"/>
                  <a:gd name="connsiteY2" fmla="*/ 527077 h 1004898"/>
                  <a:gd name="connsiteX3" fmla="*/ 156 w 1096253"/>
                  <a:gd name="connsiteY3" fmla="*/ 456772 h 1004898"/>
                  <a:gd name="connsiteX4" fmla="*/ 0 w 1096253"/>
                  <a:gd name="connsiteY4" fmla="*/ 456772 h 1004898"/>
                  <a:gd name="connsiteX5" fmla="*/ 81 w 1096253"/>
                  <a:gd name="connsiteY5" fmla="*/ 455563 h 1004898"/>
                  <a:gd name="connsiteX6" fmla="*/ 5 w 1096253"/>
                  <a:gd name="connsiteY6" fmla="*/ 454347 h 1004898"/>
                  <a:gd name="connsiteX7" fmla="*/ 162 w 1096253"/>
                  <a:gd name="connsiteY7" fmla="*/ 454348 h 1004898"/>
                  <a:gd name="connsiteX8" fmla="*/ 4036 w 1096253"/>
                  <a:gd name="connsiteY8" fmla="*/ 396124 h 1004898"/>
                  <a:gd name="connsiteX9" fmla="*/ 229356 w 1096253"/>
                  <a:gd name="connsiteY9" fmla="*/ 60638 h 1004898"/>
                  <a:gd name="connsiteX10" fmla="*/ 687093 w 1096253"/>
                  <a:gd name="connsiteY10" fmla="*/ 62320 h 1004898"/>
                  <a:gd name="connsiteX11" fmla="*/ 898524 w 1096253"/>
                  <a:gd name="connsiteY11" fmla="*/ 340559 h 1004898"/>
                  <a:gd name="connsiteX12" fmla="*/ 913111 w 1096253"/>
                  <a:gd name="connsiteY12" fmla="*/ 456771 h 1004898"/>
                  <a:gd name="connsiteX13" fmla="*/ 913544 w 1096253"/>
                  <a:gd name="connsiteY13" fmla="*/ 456771 h 1004898"/>
                  <a:gd name="connsiteX14" fmla="*/ 913321 w 1096253"/>
                  <a:gd name="connsiteY14" fmla="*/ 458448 h 1004898"/>
                  <a:gd name="connsiteX15" fmla="*/ 913532 w 1096253"/>
                  <a:gd name="connsiteY15" fmla="*/ 460129 h 1004898"/>
                  <a:gd name="connsiteX16" fmla="*/ 913098 w 1096253"/>
                  <a:gd name="connsiteY16" fmla="*/ 460126 h 1004898"/>
                  <a:gd name="connsiteX17" fmla="*/ 900841 w 1096253"/>
                  <a:gd name="connsiteY17" fmla="*/ 552316 h 1004898"/>
                  <a:gd name="connsiteX18" fmla="*/ 730129 w 1096253"/>
                  <a:gd name="connsiteY18" fmla="*/ 773639 h 1004898"/>
                  <a:gd name="connsiteX19" fmla="*/ 546904 w 1096253"/>
                  <a:gd name="connsiteY19" fmla="*/ 822187 h 1004898"/>
                  <a:gd name="connsiteX20" fmla="*/ 364008 w 1096253"/>
                  <a:gd name="connsiteY20" fmla="*/ 772415 h 1004898"/>
                  <a:gd name="connsiteX21" fmla="*/ 194781 w 1096253"/>
                  <a:gd name="connsiteY21" fmla="*/ 549956 h 1004898"/>
                  <a:gd name="connsiteX22" fmla="*/ 183025 w 1096253"/>
                  <a:gd name="connsiteY22" fmla="*/ 456773 h 1004898"/>
                  <a:gd name="connsiteX23" fmla="*/ 182710 w 1096253"/>
                  <a:gd name="connsiteY23" fmla="*/ 456773 h 1004898"/>
                  <a:gd name="connsiteX24" fmla="*/ 182872 w 1096253"/>
                  <a:gd name="connsiteY24" fmla="*/ 455563 h 1004898"/>
                  <a:gd name="connsiteX25" fmla="*/ 182716 w 1096253"/>
                  <a:gd name="connsiteY25" fmla="*/ 454328 h 1004898"/>
                  <a:gd name="connsiteX26" fmla="*/ 183037 w 1096253"/>
                  <a:gd name="connsiteY26" fmla="*/ 454330 h 1004898"/>
                  <a:gd name="connsiteX27" fmla="*/ 192333 w 1096253"/>
                  <a:gd name="connsiteY27" fmla="*/ 384765 h 1004898"/>
                  <a:gd name="connsiteX28" fmla="*/ 321500 w 1096253"/>
                  <a:gd name="connsiteY28" fmla="*/ 218421 h 1004898"/>
                  <a:gd name="connsiteX29" fmla="*/ 597299 w 1096253"/>
                  <a:gd name="connsiteY29" fmla="*/ 221479 h 1004898"/>
                  <a:gd name="connsiteX30" fmla="*/ 722746 w 1096253"/>
                  <a:gd name="connsiteY30" fmla="*/ 390646 h 1004898"/>
                  <a:gd name="connsiteX31" fmla="*/ 730094 w 1096253"/>
                  <a:gd name="connsiteY31" fmla="*/ 456772 h 1004898"/>
                  <a:gd name="connsiteX32" fmla="*/ 730836 w 1096253"/>
                  <a:gd name="connsiteY32" fmla="*/ 456772 h 1004898"/>
                  <a:gd name="connsiteX33" fmla="*/ 730431 w 1096253"/>
                  <a:gd name="connsiteY33" fmla="*/ 459802 h 1004898"/>
                  <a:gd name="connsiteX34" fmla="*/ 730769 w 1096253"/>
                  <a:gd name="connsiteY34" fmla="*/ 462850 h 1004898"/>
                  <a:gd name="connsiteX35" fmla="*/ 730025 w 1096253"/>
                  <a:gd name="connsiteY35" fmla="*/ 462834 h 1004898"/>
                  <a:gd name="connsiteX36" fmla="*/ 724397 w 1096253"/>
                  <a:gd name="connsiteY36" fmla="*/ 504868 h 1004898"/>
                  <a:gd name="connsiteX37" fmla="*/ 637992 w 1096253"/>
                  <a:gd name="connsiteY37" fmla="*/ 615853 h 1004898"/>
                  <a:gd name="connsiteX38" fmla="*/ 545554 w 1096253"/>
                  <a:gd name="connsiteY38" fmla="*/ 639463 h 1004898"/>
                  <a:gd name="connsiteX39" fmla="*/ 453818 w 1096253"/>
                  <a:gd name="connsiteY39" fmla="*/ 613259 h 1004898"/>
                  <a:gd name="connsiteX40" fmla="*/ 365491 w 1096253"/>
                  <a:gd name="connsiteY40" fmla="*/ 451626 h 1004898"/>
                  <a:gd name="connsiteX41" fmla="*/ 458792 w 1096253"/>
                  <a:gd name="connsiteY41" fmla="*/ 454255 h 1004898"/>
                  <a:gd name="connsiteX42" fmla="*/ 501996 w 1096253"/>
                  <a:gd name="connsiteY42" fmla="*/ 533316 h 1004898"/>
                  <a:gd name="connsiteX43" fmla="*/ 592083 w 1096253"/>
                  <a:gd name="connsiteY43" fmla="*/ 534585 h 1004898"/>
                  <a:gd name="connsiteX44" fmla="*/ 637497 w 1096253"/>
                  <a:gd name="connsiteY44" fmla="*/ 456772 h 1004898"/>
                  <a:gd name="connsiteX45" fmla="*/ 637903 w 1096253"/>
                  <a:gd name="connsiteY45" fmla="*/ 456772 h 1004898"/>
                  <a:gd name="connsiteX46" fmla="*/ 633033 w 1096253"/>
                  <a:gd name="connsiteY46" fmla="*/ 412950 h 1004898"/>
                  <a:gd name="connsiteX47" fmla="*/ 549899 w 1096253"/>
                  <a:gd name="connsiteY47" fmla="*/ 300843 h 1004898"/>
                  <a:gd name="connsiteX48" fmla="*/ 367127 w 1096253"/>
                  <a:gd name="connsiteY48" fmla="*/ 298816 h 1004898"/>
                  <a:gd name="connsiteX49" fmla="*/ 275151 w 1096253"/>
                  <a:gd name="connsiteY49" fmla="*/ 456772 h 1004898"/>
                  <a:gd name="connsiteX50" fmla="*/ 272519 w 1096253"/>
                  <a:gd name="connsiteY50" fmla="*/ 456772 h 1004898"/>
                  <a:gd name="connsiteX51" fmla="*/ 281394 w 1096253"/>
                  <a:gd name="connsiteY51" fmla="*/ 527115 h 1004898"/>
                  <a:gd name="connsiteX52" fmla="*/ 409139 w 1096253"/>
                  <a:gd name="connsiteY52" fmla="*/ 695044 h 1004898"/>
                  <a:gd name="connsiteX53" fmla="*/ 685516 w 1096253"/>
                  <a:gd name="connsiteY53" fmla="*/ 695968 h 1004898"/>
                  <a:gd name="connsiteX54" fmla="*/ 814383 w 1096253"/>
                  <a:gd name="connsiteY54" fmla="*/ 528897 h 1004898"/>
                  <a:gd name="connsiteX55" fmla="*/ 823614 w 1096253"/>
                  <a:gd name="connsiteY55" fmla="*/ 459468 h 1004898"/>
                  <a:gd name="connsiteX56" fmla="*/ 821833 w 1096253"/>
                  <a:gd name="connsiteY56" fmla="*/ 459455 h 1004898"/>
                  <a:gd name="connsiteX57" fmla="*/ 640854 w 1096253"/>
                  <a:gd name="connsiteY57" fmla="*/ 141511 h 1004898"/>
                  <a:gd name="connsiteX58" fmla="*/ 275012 w 1096253"/>
                  <a:gd name="connsiteY58" fmla="*/ 140167 h 1004898"/>
                  <a:gd name="connsiteX59" fmla="*/ 104399 w 1096253"/>
                  <a:gd name="connsiteY59" fmla="*/ 361299 h 1004898"/>
                  <a:gd name="connsiteX60" fmla="*/ 91971 w 1096253"/>
                  <a:gd name="connsiteY60" fmla="*/ 454754 h 1004898"/>
                  <a:gd name="connsiteX61" fmla="*/ 92835 w 1096253"/>
                  <a:gd name="connsiteY61" fmla="*/ 454758 h 1004898"/>
                  <a:gd name="connsiteX62" fmla="*/ 319317 w 1096253"/>
                  <a:gd name="connsiteY62" fmla="*/ 850396 h 1004898"/>
                  <a:gd name="connsiteX63" fmla="*/ 775193 w 1096253"/>
                  <a:gd name="connsiteY63" fmla="*/ 851404 h 1004898"/>
                  <a:gd name="connsiteX64" fmla="*/ 1003422 w 1096253"/>
                  <a:gd name="connsiteY64" fmla="*/ 456771 h 1004898"/>
                  <a:gd name="connsiteX65" fmla="*/ 1096253 w 1096253"/>
                  <a:gd name="connsiteY65" fmla="*/ 456771 h 1004898"/>
                  <a:gd name="connsiteX66" fmla="*/ 821490 w 1096253"/>
                  <a:gd name="connsiteY66" fmla="*/ 931866 h 1004898"/>
                  <a:gd name="connsiteX67" fmla="*/ 546915 w 1096253"/>
                  <a:gd name="connsiteY67" fmla="*/ 1004897 h 1004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1096253" h="1004898">
                    <a:moveTo>
                      <a:pt x="546915" y="1004897"/>
                    </a:moveTo>
                    <a:cubicBezTo>
                      <a:pt x="452151" y="1004687"/>
                      <a:pt x="357441" y="979932"/>
                      <a:pt x="272665" y="930653"/>
                    </a:cubicBezTo>
                    <a:cubicBezTo>
                      <a:pt x="124308" y="844415"/>
                      <a:pt x="26157" y="694572"/>
                      <a:pt x="4518" y="527077"/>
                    </a:cubicBezTo>
                    <a:lnTo>
                      <a:pt x="156" y="456772"/>
                    </a:lnTo>
                    <a:lnTo>
                      <a:pt x="0" y="456772"/>
                    </a:lnTo>
                    <a:lnTo>
                      <a:pt x="81" y="455563"/>
                    </a:lnTo>
                    <a:lnTo>
                      <a:pt x="5" y="454347"/>
                    </a:lnTo>
                    <a:lnTo>
                      <a:pt x="162" y="454348"/>
                    </a:lnTo>
                    <a:lnTo>
                      <a:pt x="4036" y="396124"/>
                    </a:lnTo>
                    <a:cubicBezTo>
                      <a:pt x="22721" y="256497"/>
                      <a:pt x="105218" y="131904"/>
                      <a:pt x="229356" y="60638"/>
                    </a:cubicBezTo>
                    <a:cubicBezTo>
                      <a:pt x="371228" y="-20809"/>
                      <a:pt x="545824" y="-20168"/>
                      <a:pt x="687093" y="62320"/>
                    </a:cubicBezTo>
                    <a:cubicBezTo>
                      <a:pt x="793046" y="124185"/>
                      <a:pt x="868118" y="225004"/>
                      <a:pt x="898524" y="340559"/>
                    </a:cubicBezTo>
                    <a:lnTo>
                      <a:pt x="913111" y="456771"/>
                    </a:lnTo>
                    <a:lnTo>
                      <a:pt x="913544" y="456771"/>
                    </a:lnTo>
                    <a:lnTo>
                      <a:pt x="913321" y="458448"/>
                    </a:lnTo>
                    <a:lnTo>
                      <a:pt x="913532" y="460129"/>
                    </a:lnTo>
                    <a:lnTo>
                      <a:pt x="913098" y="460126"/>
                    </a:lnTo>
                    <a:lnTo>
                      <a:pt x="900841" y="552316"/>
                    </a:lnTo>
                    <a:cubicBezTo>
                      <a:pt x="875847" y="644561"/>
                      <a:pt x="815223" y="724762"/>
                      <a:pt x="730129" y="773639"/>
                    </a:cubicBezTo>
                    <a:cubicBezTo>
                      <a:pt x="673400" y="806223"/>
                      <a:pt x="610125" y="822399"/>
                      <a:pt x="546904" y="822187"/>
                    </a:cubicBezTo>
                    <a:cubicBezTo>
                      <a:pt x="483684" y="821976"/>
                      <a:pt x="420518" y="805378"/>
                      <a:pt x="364008" y="772415"/>
                    </a:cubicBezTo>
                    <a:cubicBezTo>
                      <a:pt x="279243" y="722971"/>
                      <a:pt x="219157" y="642366"/>
                      <a:pt x="194781" y="549956"/>
                    </a:cubicBezTo>
                    <a:lnTo>
                      <a:pt x="183025" y="456773"/>
                    </a:lnTo>
                    <a:lnTo>
                      <a:pt x="182710" y="456773"/>
                    </a:lnTo>
                    <a:lnTo>
                      <a:pt x="182872" y="455563"/>
                    </a:lnTo>
                    <a:lnTo>
                      <a:pt x="182716" y="454328"/>
                    </a:lnTo>
                    <a:lnTo>
                      <a:pt x="183037" y="454330"/>
                    </a:lnTo>
                    <a:lnTo>
                      <a:pt x="192333" y="384765"/>
                    </a:lnTo>
                    <a:cubicBezTo>
                      <a:pt x="211262" y="315268"/>
                      <a:pt x="257162" y="254936"/>
                      <a:pt x="321500" y="218421"/>
                    </a:cubicBezTo>
                    <a:cubicBezTo>
                      <a:pt x="407285" y="169735"/>
                      <a:pt x="512615" y="170903"/>
                      <a:pt x="597299" y="221479"/>
                    </a:cubicBezTo>
                    <a:cubicBezTo>
                      <a:pt x="660812" y="259411"/>
                      <a:pt x="705363" y="320747"/>
                      <a:pt x="722746" y="390646"/>
                    </a:cubicBezTo>
                    <a:lnTo>
                      <a:pt x="730094" y="456772"/>
                    </a:lnTo>
                    <a:lnTo>
                      <a:pt x="730836" y="456772"/>
                    </a:lnTo>
                    <a:lnTo>
                      <a:pt x="730431" y="459802"/>
                    </a:lnTo>
                    <a:lnTo>
                      <a:pt x="730769" y="462850"/>
                    </a:lnTo>
                    <a:lnTo>
                      <a:pt x="730025" y="462834"/>
                    </a:lnTo>
                    <a:lnTo>
                      <a:pt x="724397" y="504868"/>
                    </a:lnTo>
                    <a:cubicBezTo>
                      <a:pt x="711730" y="551280"/>
                      <a:pt x="681018" y="591548"/>
                      <a:pt x="637992" y="615853"/>
                    </a:cubicBezTo>
                    <a:cubicBezTo>
                      <a:pt x="609308" y="632057"/>
                      <a:pt x="577373" y="639911"/>
                      <a:pt x="545554" y="639463"/>
                    </a:cubicBezTo>
                    <a:cubicBezTo>
                      <a:pt x="513736" y="639014"/>
                      <a:pt x="482034" y="630264"/>
                      <a:pt x="453818" y="613259"/>
                    </a:cubicBezTo>
                    <a:cubicBezTo>
                      <a:pt x="397385" y="579249"/>
                      <a:pt x="363635" y="517489"/>
                      <a:pt x="365491" y="451626"/>
                    </a:cubicBezTo>
                    <a:lnTo>
                      <a:pt x="458792" y="454255"/>
                    </a:lnTo>
                    <a:cubicBezTo>
                      <a:pt x="457884" y="486471"/>
                      <a:pt x="474393" y="516680"/>
                      <a:pt x="501996" y="533316"/>
                    </a:cubicBezTo>
                    <a:cubicBezTo>
                      <a:pt x="529599" y="549952"/>
                      <a:pt x="564022" y="550436"/>
                      <a:pt x="592083" y="534585"/>
                    </a:cubicBezTo>
                    <a:cubicBezTo>
                      <a:pt x="620144" y="518733"/>
                      <a:pt x="637497" y="489001"/>
                      <a:pt x="637497" y="456772"/>
                    </a:cubicBezTo>
                    <a:lnTo>
                      <a:pt x="637903" y="456772"/>
                    </a:lnTo>
                    <a:lnTo>
                      <a:pt x="633033" y="412950"/>
                    </a:lnTo>
                    <a:cubicBezTo>
                      <a:pt x="621513" y="366628"/>
                      <a:pt x="591989" y="325981"/>
                      <a:pt x="549899" y="300843"/>
                    </a:cubicBezTo>
                    <a:cubicBezTo>
                      <a:pt x="493779" y="267326"/>
                      <a:pt x="423976" y="266552"/>
                      <a:pt x="367127" y="298816"/>
                    </a:cubicBezTo>
                    <a:cubicBezTo>
                      <a:pt x="310277" y="331080"/>
                      <a:pt x="275151" y="391405"/>
                      <a:pt x="275151" y="456772"/>
                    </a:cubicBezTo>
                    <a:lnTo>
                      <a:pt x="272519" y="456772"/>
                    </a:lnTo>
                    <a:lnTo>
                      <a:pt x="281394" y="527115"/>
                    </a:lnTo>
                    <a:cubicBezTo>
                      <a:pt x="299795" y="596873"/>
                      <a:pt x="345152" y="657720"/>
                      <a:pt x="409139" y="695044"/>
                    </a:cubicBezTo>
                    <a:cubicBezTo>
                      <a:pt x="494455" y="744810"/>
                      <a:pt x="599869" y="745162"/>
                      <a:pt x="685516" y="695968"/>
                    </a:cubicBezTo>
                    <a:cubicBezTo>
                      <a:pt x="749751" y="659073"/>
                      <a:pt x="795515" y="598531"/>
                      <a:pt x="814383" y="528897"/>
                    </a:cubicBezTo>
                    <a:lnTo>
                      <a:pt x="823614" y="459468"/>
                    </a:lnTo>
                    <a:lnTo>
                      <a:pt x="821833" y="459455"/>
                    </a:lnTo>
                    <a:cubicBezTo>
                      <a:pt x="822794" y="328712"/>
                      <a:pt x="753763" y="207438"/>
                      <a:pt x="640854" y="141511"/>
                    </a:cubicBezTo>
                    <a:cubicBezTo>
                      <a:pt x="527946" y="75584"/>
                      <a:pt x="388402" y="75071"/>
                      <a:pt x="275012" y="140167"/>
                    </a:cubicBezTo>
                    <a:cubicBezTo>
                      <a:pt x="189970" y="188989"/>
                      <a:pt x="129379" y="269125"/>
                      <a:pt x="104399" y="361299"/>
                    </a:cubicBezTo>
                    <a:lnTo>
                      <a:pt x="91971" y="454754"/>
                    </a:lnTo>
                    <a:lnTo>
                      <a:pt x="92835" y="454758"/>
                    </a:lnTo>
                    <a:cubicBezTo>
                      <a:pt x="92115" y="617658"/>
                      <a:pt x="178481" y="768530"/>
                      <a:pt x="319317" y="850396"/>
                    </a:cubicBezTo>
                    <a:cubicBezTo>
                      <a:pt x="460153" y="932262"/>
                      <a:pt x="633996" y="932647"/>
                      <a:pt x="775193" y="851404"/>
                    </a:cubicBezTo>
                    <a:cubicBezTo>
                      <a:pt x="916390" y="770161"/>
                      <a:pt x="1003422" y="619672"/>
                      <a:pt x="1003422" y="456771"/>
                    </a:cubicBezTo>
                    <a:lnTo>
                      <a:pt x="1096253" y="456771"/>
                    </a:lnTo>
                    <a:cubicBezTo>
                      <a:pt x="1096253" y="652887"/>
                      <a:pt x="991475" y="834059"/>
                      <a:pt x="821490" y="931866"/>
                    </a:cubicBezTo>
                    <a:cubicBezTo>
                      <a:pt x="736498" y="980770"/>
                      <a:pt x="641679" y="1005106"/>
                      <a:pt x="546915" y="100489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solidFill>
                    <a:schemeClr val="tx1"/>
                  </a:solidFill>
                </a:endParaRPr>
              </a:p>
            </p:txBody>
          </p:sp>
          <p:sp>
            <p:nvSpPr>
              <p:cNvPr id="37" name="テキスト ボックス 36"/>
              <p:cNvSpPr txBox="1"/>
              <p:nvPr/>
            </p:nvSpPr>
            <p:spPr>
              <a:xfrm>
                <a:off x="-1901487" y="1299506"/>
                <a:ext cx="1114408" cy="369332"/>
              </a:xfrm>
              <a:prstGeom prst="rect">
                <a:avLst/>
              </a:prstGeom>
              <a:noFill/>
            </p:spPr>
            <p:txBody>
              <a:bodyPr wrap="none" rtlCol="0">
                <a:spAutoFit/>
              </a:bodyPr>
              <a:lstStyle/>
              <a:p>
                <a:r>
                  <a:rPr lang="ja-JP" altLang="en-US" b="1" dirty="0">
                    <a:latin typeface="HG丸ｺﾞｼｯｸM-PRO" panose="020F0600000000000000" pitchFamily="50" charset="-128"/>
                    <a:ea typeface="HG丸ｺﾞｼｯｸM-PRO" panose="020F0600000000000000" pitchFamily="50" charset="-128"/>
                  </a:rPr>
                  <a:t>支援対象</a:t>
                </a:r>
                <a:endParaRPr kumimoji="1" lang="ja-JP" altLang="en-US" b="1" dirty="0">
                  <a:latin typeface="HG丸ｺﾞｼｯｸM-PRO" panose="020F0600000000000000" pitchFamily="50" charset="-128"/>
                  <a:ea typeface="HG丸ｺﾞｼｯｸM-PRO" panose="020F0600000000000000" pitchFamily="50" charset="-128"/>
                </a:endParaRPr>
              </a:p>
            </p:txBody>
          </p:sp>
        </p:grpSp>
        <p:sp>
          <p:nvSpPr>
            <p:cNvPr id="35" name="ホームベース 34"/>
            <p:cNvSpPr/>
            <p:nvPr/>
          </p:nvSpPr>
          <p:spPr>
            <a:xfrm>
              <a:off x="207696" y="1365145"/>
              <a:ext cx="1637127" cy="347549"/>
            </a:xfrm>
            <a:prstGeom prst="homePlat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9" name="グループ化 38"/>
          <p:cNvGrpSpPr/>
          <p:nvPr/>
        </p:nvGrpSpPr>
        <p:grpSpPr>
          <a:xfrm>
            <a:off x="207694" y="4295636"/>
            <a:ext cx="2357210" cy="369332"/>
            <a:chOff x="207696" y="1345328"/>
            <a:chExt cx="2357210" cy="369332"/>
          </a:xfrm>
        </p:grpSpPr>
        <p:grpSp>
          <p:nvGrpSpPr>
            <p:cNvPr id="40" name="グループ化 39"/>
            <p:cNvGrpSpPr/>
            <p:nvPr/>
          </p:nvGrpSpPr>
          <p:grpSpPr>
            <a:xfrm>
              <a:off x="304647" y="1345328"/>
              <a:ext cx="2040383" cy="369332"/>
              <a:chOff x="-2130156" y="1299506"/>
              <a:chExt cx="2040383" cy="369332"/>
            </a:xfrm>
          </p:grpSpPr>
          <p:sp>
            <p:nvSpPr>
              <p:cNvPr id="42" name="フリーフォーム: 図形 410">
                <a:extLst>
                  <a:ext uri="{FF2B5EF4-FFF2-40B4-BE49-F238E27FC236}">
                    <a16:creationId xmlns:a16="http://schemas.microsoft.com/office/drawing/2014/main" id="{E4DD3AB9-0476-4CAC-942F-A6429F8C935C}"/>
                  </a:ext>
                </a:extLst>
              </p:cNvPr>
              <p:cNvSpPr/>
              <p:nvPr/>
            </p:nvSpPr>
            <p:spPr>
              <a:xfrm>
                <a:off x="-2130156" y="1378324"/>
                <a:ext cx="261515" cy="239721"/>
              </a:xfrm>
              <a:custGeom>
                <a:avLst/>
                <a:gdLst>
                  <a:gd name="connsiteX0" fmla="*/ 546915 w 1096253"/>
                  <a:gd name="connsiteY0" fmla="*/ 1004897 h 1004898"/>
                  <a:gd name="connsiteX1" fmla="*/ 272665 w 1096253"/>
                  <a:gd name="connsiteY1" fmla="*/ 930653 h 1004898"/>
                  <a:gd name="connsiteX2" fmla="*/ 4518 w 1096253"/>
                  <a:gd name="connsiteY2" fmla="*/ 527077 h 1004898"/>
                  <a:gd name="connsiteX3" fmla="*/ 156 w 1096253"/>
                  <a:gd name="connsiteY3" fmla="*/ 456772 h 1004898"/>
                  <a:gd name="connsiteX4" fmla="*/ 0 w 1096253"/>
                  <a:gd name="connsiteY4" fmla="*/ 456772 h 1004898"/>
                  <a:gd name="connsiteX5" fmla="*/ 81 w 1096253"/>
                  <a:gd name="connsiteY5" fmla="*/ 455563 h 1004898"/>
                  <a:gd name="connsiteX6" fmla="*/ 5 w 1096253"/>
                  <a:gd name="connsiteY6" fmla="*/ 454347 h 1004898"/>
                  <a:gd name="connsiteX7" fmla="*/ 162 w 1096253"/>
                  <a:gd name="connsiteY7" fmla="*/ 454348 h 1004898"/>
                  <a:gd name="connsiteX8" fmla="*/ 4036 w 1096253"/>
                  <a:gd name="connsiteY8" fmla="*/ 396124 h 1004898"/>
                  <a:gd name="connsiteX9" fmla="*/ 229356 w 1096253"/>
                  <a:gd name="connsiteY9" fmla="*/ 60638 h 1004898"/>
                  <a:gd name="connsiteX10" fmla="*/ 687093 w 1096253"/>
                  <a:gd name="connsiteY10" fmla="*/ 62320 h 1004898"/>
                  <a:gd name="connsiteX11" fmla="*/ 898524 w 1096253"/>
                  <a:gd name="connsiteY11" fmla="*/ 340559 h 1004898"/>
                  <a:gd name="connsiteX12" fmla="*/ 913111 w 1096253"/>
                  <a:gd name="connsiteY12" fmla="*/ 456771 h 1004898"/>
                  <a:gd name="connsiteX13" fmla="*/ 913544 w 1096253"/>
                  <a:gd name="connsiteY13" fmla="*/ 456771 h 1004898"/>
                  <a:gd name="connsiteX14" fmla="*/ 913321 w 1096253"/>
                  <a:gd name="connsiteY14" fmla="*/ 458448 h 1004898"/>
                  <a:gd name="connsiteX15" fmla="*/ 913532 w 1096253"/>
                  <a:gd name="connsiteY15" fmla="*/ 460129 h 1004898"/>
                  <a:gd name="connsiteX16" fmla="*/ 913098 w 1096253"/>
                  <a:gd name="connsiteY16" fmla="*/ 460126 h 1004898"/>
                  <a:gd name="connsiteX17" fmla="*/ 900841 w 1096253"/>
                  <a:gd name="connsiteY17" fmla="*/ 552316 h 1004898"/>
                  <a:gd name="connsiteX18" fmla="*/ 730129 w 1096253"/>
                  <a:gd name="connsiteY18" fmla="*/ 773639 h 1004898"/>
                  <a:gd name="connsiteX19" fmla="*/ 546904 w 1096253"/>
                  <a:gd name="connsiteY19" fmla="*/ 822187 h 1004898"/>
                  <a:gd name="connsiteX20" fmla="*/ 364008 w 1096253"/>
                  <a:gd name="connsiteY20" fmla="*/ 772415 h 1004898"/>
                  <a:gd name="connsiteX21" fmla="*/ 194781 w 1096253"/>
                  <a:gd name="connsiteY21" fmla="*/ 549956 h 1004898"/>
                  <a:gd name="connsiteX22" fmla="*/ 183025 w 1096253"/>
                  <a:gd name="connsiteY22" fmla="*/ 456773 h 1004898"/>
                  <a:gd name="connsiteX23" fmla="*/ 182710 w 1096253"/>
                  <a:gd name="connsiteY23" fmla="*/ 456773 h 1004898"/>
                  <a:gd name="connsiteX24" fmla="*/ 182872 w 1096253"/>
                  <a:gd name="connsiteY24" fmla="*/ 455563 h 1004898"/>
                  <a:gd name="connsiteX25" fmla="*/ 182716 w 1096253"/>
                  <a:gd name="connsiteY25" fmla="*/ 454328 h 1004898"/>
                  <a:gd name="connsiteX26" fmla="*/ 183037 w 1096253"/>
                  <a:gd name="connsiteY26" fmla="*/ 454330 h 1004898"/>
                  <a:gd name="connsiteX27" fmla="*/ 192333 w 1096253"/>
                  <a:gd name="connsiteY27" fmla="*/ 384765 h 1004898"/>
                  <a:gd name="connsiteX28" fmla="*/ 321500 w 1096253"/>
                  <a:gd name="connsiteY28" fmla="*/ 218421 h 1004898"/>
                  <a:gd name="connsiteX29" fmla="*/ 597299 w 1096253"/>
                  <a:gd name="connsiteY29" fmla="*/ 221479 h 1004898"/>
                  <a:gd name="connsiteX30" fmla="*/ 722746 w 1096253"/>
                  <a:gd name="connsiteY30" fmla="*/ 390646 h 1004898"/>
                  <a:gd name="connsiteX31" fmla="*/ 730094 w 1096253"/>
                  <a:gd name="connsiteY31" fmla="*/ 456772 h 1004898"/>
                  <a:gd name="connsiteX32" fmla="*/ 730836 w 1096253"/>
                  <a:gd name="connsiteY32" fmla="*/ 456772 h 1004898"/>
                  <a:gd name="connsiteX33" fmla="*/ 730431 w 1096253"/>
                  <a:gd name="connsiteY33" fmla="*/ 459802 h 1004898"/>
                  <a:gd name="connsiteX34" fmla="*/ 730769 w 1096253"/>
                  <a:gd name="connsiteY34" fmla="*/ 462850 h 1004898"/>
                  <a:gd name="connsiteX35" fmla="*/ 730025 w 1096253"/>
                  <a:gd name="connsiteY35" fmla="*/ 462834 h 1004898"/>
                  <a:gd name="connsiteX36" fmla="*/ 724397 w 1096253"/>
                  <a:gd name="connsiteY36" fmla="*/ 504868 h 1004898"/>
                  <a:gd name="connsiteX37" fmla="*/ 637992 w 1096253"/>
                  <a:gd name="connsiteY37" fmla="*/ 615853 h 1004898"/>
                  <a:gd name="connsiteX38" fmla="*/ 545554 w 1096253"/>
                  <a:gd name="connsiteY38" fmla="*/ 639463 h 1004898"/>
                  <a:gd name="connsiteX39" fmla="*/ 453818 w 1096253"/>
                  <a:gd name="connsiteY39" fmla="*/ 613259 h 1004898"/>
                  <a:gd name="connsiteX40" fmla="*/ 365491 w 1096253"/>
                  <a:gd name="connsiteY40" fmla="*/ 451626 h 1004898"/>
                  <a:gd name="connsiteX41" fmla="*/ 458792 w 1096253"/>
                  <a:gd name="connsiteY41" fmla="*/ 454255 h 1004898"/>
                  <a:gd name="connsiteX42" fmla="*/ 501996 w 1096253"/>
                  <a:gd name="connsiteY42" fmla="*/ 533316 h 1004898"/>
                  <a:gd name="connsiteX43" fmla="*/ 592083 w 1096253"/>
                  <a:gd name="connsiteY43" fmla="*/ 534585 h 1004898"/>
                  <a:gd name="connsiteX44" fmla="*/ 637497 w 1096253"/>
                  <a:gd name="connsiteY44" fmla="*/ 456772 h 1004898"/>
                  <a:gd name="connsiteX45" fmla="*/ 637903 w 1096253"/>
                  <a:gd name="connsiteY45" fmla="*/ 456772 h 1004898"/>
                  <a:gd name="connsiteX46" fmla="*/ 633033 w 1096253"/>
                  <a:gd name="connsiteY46" fmla="*/ 412950 h 1004898"/>
                  <a:gd name="connsiteX47" fmla="*/ 549899 w 1096253"/>
                  <a:gd name="connsiteY47" fmla="*/ 300843 h 1004898"/>
                  <a:gd name="connsiteX48" fmla="*/ 367127 w 1096253"/>
                  <a:gd name="connsiteY48" fmla="*/ 298816 h 1004898"/>
                  <a:gd name="connsiteX49" fmla="*/ 275151 w 1096253"/>
                  <a:gd name="connsiteY49" fmla="*/ 456772 h 1004898"/>
                  <a:gd name="connsiteX50" fmla="*/ 272519 w 1096253"/>
                  <a:gd name="connsiteY50" fmla="*/ 456772 h 1004898"/>
                  <a:gd name="connsiteX51" fmla="*/ 281394 w 1096253"/>
                  <a:gd name="connsiteY51" fmla="*/ 527115 h 1004898"/>
                  <a:gd name="connsiteX52" fmla="*/ 409139 w 1096253"/>
                  <a:gd name="connsiteY52" fmla="*/ 695044 h 1004898"/>
                  <a:gd name="connsiteX53" fmla="*/ 685516 w 1096253"/>
                  <a:gd name="connsiteY53" fmla="*/ 695968 h 1004898"/>
                  <a:gd name="connsiteX54" fmla="*/ 814383 w 1096253"/>
                  <a:gd name="connsiteY54" fmla="*/ 528897 h 1004898"/>
                  <a:gd name="connsiteX55" fmla="*/ 823614 w 1096253"/>
                  <a:gd name="connsiteY55" fmla="*/ 459468 h 1004898"/>
                  <a:gd name="connsiteX56" fmla="*/ 821833 w 1096253"/>
                  <a:gd name="connsiteY56" fmla="*/ 459455 h 1004898"/>
                  <a:gd name="connsiteX57" fmla="*/ 640854 w 1096253"/>
                  <a:gd name="connsiteY57" fmla="*/ 141511 h 1004898"/>
                  <a:gd name="connsiteX58" fmla="*/ 275012 w 1096253"/>
                  <a:gd name="connsiteY58" fmla="*/ 140167 h 1004898"/>
                  <a:gd name="connsiteX59" fmla="*/ 104399 w 1096253"/>
                  <a:gd name="connsiteY59" fmla="*/ 361299 h 1004898"/>
                  <a:gd name="connsiteX60" fmla="*/ 91971 w 1096253"/>
                  <a:gd name="connsiteY60" fmla="*/ 454754 h 1004898"/>
                  <a:gd name="connsiteX61" fmla="*/ 92835 w 1096253"/>
                  <a:gd name="connsiteY61" fmla="*/ 454758 h 1004898"/>
                  <a:gd name="connsiteX62" fmla="*/ 319317 w 1096253"/>
                  <a:gd name="connsiteY62" fmla="*/ 850396 h 1004898"/>
                  <a:gd name="connsiteX63" fmla="*/ 775193 w 1096253"/>
                  <a:gd name="connsiteY63" fmla="*/ 851404 h 1004898"/>
                  <a:gd name="connsiteX64" fmla="*/ 1003422 w 1096253"/>
                  <a:gd name="connsiteY64" fmla="*/ 456771 h 1004898"/>
                  <a:gd name="connsiteX65" fmla="*/ 1096253 w 1096253"/>
                  <a:gd name="connsiteY65" fmla="*/ 456771 h 1004898"/>
                  <a:gd name="connsiteX66" fmla="*/ 821490 w 1096253"/>
                  <a:gd name="connsiteY66" fmla="*/ 931866 h 1004898"/>
                  <a:gd name="connsiteX67" fmla="*/ 546915 w 1096253"/>
                  <a:gd name="connsiteY67" fmla="*/ 1004897 h 1004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1096253" h="1004898">
                    <a:moveTo>
                      <a:pt x="546915" y="1004897"/>
                    </a:moveTo>
                    <a:cubicBezTo>
                      <a:pt x="452151" y="1004687"/>
                      <a:pt x="357441" y="979932"/>
                      <a:pt x="272665" y="930653"/>
                    </a:cubicBezTo>
                    <a:cubicBezTo>
                      <a:pt x="124308" y="844415"/>
                      <a:pt x="26157" y="694572"/>
                      <a:pt x="4518" y="527077"/>
                    </a:cubicBezTo>
                    <a:lnTo>
                      <a:pt x="156" y="456772"/>
                    </a:lnTo>
                    <a:lnTo>
                      <a:pt x="0" y="456772"/>
                    </a:lnTo>
                    <a:lnTo>
                      <a:pt x="81" y="455563"/>
                    </a:lnTo>
                    <a:lnTo>
                      <a:pt x="5" y="454347"/>
                    </a:lnTo>
                    <a:lnTo>
                      <a:pt x="162" y="454348"/>
                    </a:lnTo>
                    <a:lnTo>
                      <a:pt x="4036" y="396124"/>
                    </a:lnTo>
                    <a:cubicBezTo>
                      <a:pt x="22721" y="256497"/>
                      <a:pt x="105218" y="131904"/>
                      <a:pt x="229356" y="60638"/>
                    </a:cubicBezTo>
                    <a:cubicBezTo>
                      <a:pt x="371228" y="-20809"/>
                      <a:pt x="545824" y="-20168"/>
                      <a:pt x="687093" y="62320"/>
                    </a:cubicBezTo>
                    <a:cubicBezTo>
                      <a:pt x="793046" y="124185"/>
                      <a:pt x="868118" y="225004"/>
                      <a:pt x="898524" y="340559"/>
                    </a:cubicBezTo>
                    <a:lnTo>
                      <a:pt x="913111" y="456771"/>
                    </a:lnTo>
                    <a:lnTo>
                      <a:pt x="913544" y="456771"/>
                    </a:lnTo>
                    <a:lnTo>
                      <a:pt x="913321" y="458448"/>
                    </a:lnTo>
                    <a:lnTo>
                      <a:pt x="913532" y="460129"/>
                    </a:lnTo>
                    <a:lnTo>
                      <a:pt x="913098" y="460126"/>
                    </a:lnTo>
                    <a:lnTo>
                      <a:pt x="900841" y="552316"/>
                    </a:lnTo>
                    <a:cubicBezTo>
                      <a:pt x="875847" y="644561"/>
                      <a:pt x="815223" y="724762"/>
                      <a:pt x="730129" y="773639"/>
                    </a:cubicBezTo>
                    <a:cubicBezTo>
                      <a:pt x="673400" y="806223"/>
                      <a:pt x="610125" y="822399"/>
                      <a:pt x="546904" y="822187"/>
                    </a:cubicBezTo>
                    <a:cubicBezTo>
                      <a:pt x="483684" y="821976"/>
                      <a:pt x="420518" y="805378"/>
                      <a:pt x="364008" y="772415"/>
                    </a:cubicBezTo>
                    <a:cubicBezTo>
                      <a:pt x="279243" y="722971"/>
                      <a:pt x="219157" y="642366"/>
                      <a:pt x="194781" y="549956"/>
                    </a:cubicBezTo>
                    <a:lnTo>
                      <a:pt x="183025" y="456773"/>
                    </a:lnTo>
                    <a:lnTo>
                      <a:pt x="182710" y="456773"/>
                    </a:lnTo>
                    <a:lnTo>
                      <a:pt x="182872" y="455563"/>
                    </a:lnTo>
                    <a:lnTo>
                      <a:pt x="182716" y="454328"/>
                    </a:lnTo>
                    <a:lnTo>
                      <a:pt x="183037" y="454330"/>
                    </a:lnTo>
                    <a:lnTo>
                      <a:pt x="192333" y="384765"/>
                    </a:lnTo>
                    <a:cubicBezTo>
                      <a:pt x="211262" y="315268"/>
                      <a:pt x="257162" y="254936"/>
                      <a:pt x="321500" y="218421"/>
                    </a:cubicBezTo>
                    <a:cubicBezTo>
                      <a:pt x="407285" y="169735"/>
                      <a:pt x="512615" y="170903"/>
                      <a:pt x="597299" y="221479"/>
                    </a:cubicBezTo>
                    <a:cubicBezTo>
                      <a:pt x="660812" y="259411"/>
                      <a:pt x="705363" y="320747"/>
                      <a:pt x="722746" y="390646"/>
                    </a:cubicBezTo>
                    <a:lnTo>
                      <a:pt x="730094" y="456772"/>
                    </a:lnTo>
                    <a:lnTo>
                      <a:pt x="730836" y="456772"/>
                    </a:lnTo>
                    <a:lnTo>
                      <a:pt x="730431" y="459802"/>
                    </a:lnTo>
                    <a:lnTo>
                      <a:pt x="730769" y="462850"/>
                    </a:lnTo>
                    <a:lnTo>
                      <a:pt x="730025" y="462834"/>
                    </a:lnTo>
                    <a:lnTo>
                      <a:pt x="724397" y="504868"/>
                    </a:lnTo>
                    <a:cubicBezTo>
                      <a:pt x="711730" y="551280"/>
                      <a:pt x="681018" y="591548"/>
                      <a:pt x="637992" y="615853"/>
                    </a:cubicBezTo>
                    <a:cubicBezTo>
                      <a:pt x="609308" y="632057"/>
                      <a:pt x="577373" y="639911"/>
                      <a:pt x="545554" y="639463"/>
                    </a:cubicBezTo>
                    <a:cubicBezTo>
                      <a:pt x="513736" y="639014"/>
                      <a:pt x="482034" y="630264"/>
                      <a:pt x="453818" y="613259"/>
                    </a:cubicBezTo>
                    <a:cubicBezTo>
                      <a:pt x="397385" y="579249"/>
                      <a:pt x="363635" y="517489"/>
                      <a:pt x="365491" y="451626"/>
                    </a:cubicBezTo>
                    <a:lnTo>
                      <a:pt x="458792" y="454255"/>
                    </a:lnTo>
                    <a:cubicBezTo>
                      <a:pt x="457884" y="486471"/>
                      <a:pt x="474393" y="516680"/>
                      <a:pt x="501996" y="533316"/>
                    </a:cubicBezTo>
                    <a:cubicBezTo>
                      <a:pt x="529599" y="549952"/>
                      <a:pt x="564022" y="550436"/>
                      <a:pt x="592083" y="534585"/>
                    </a:cubicBezTo>
                    <a:cubicBezTo>
                      <a:pt x="620144" y="518733"/>
                      <a:pt x="637497" y="489001"/>
                      <a:pt x="637497" y="456772"/>
                    </a:cubicBezTo>
                    <a:lnTo>
                      <a:pt x="637903" y="456772"/>
                    </a:lnTo>
                    <a:lnTo>
                      <a:pt x="633033" y="412950"/>
                    </a:lnTo>
                    <a:cubicBezTo>
                      <a:pt x="621513" y="366628"/>
                      <a:pt x="591989" y="325981"/>
                      <a:pt x="549899" y="300843"/>
                    </a:cubicBezTo>
                    <a:cubicBezTo>
                      <a:pt x="493779" y="267326"/>
                      <a:pt x="423976" y="266552"/>
                      <a:pt x="367127" y="298816"/>
                    </a:cubicBezTo>
                    <a:cubicBezTo>
                      <a:pt x="310277" y="331080"/>
                      <a:pt x="275151" y="391405"/>
                      <a:pt x="275151" y="456772"/>
                    </a:cubicBezTo>
                    <a:lnTo>
                      <a:pt x="272519" y="456772"/>
                    </a:lnTo>
                    <a:lnTo>
                      <a:pt x="281394" y="527115"/>
                    </a:lnTo>
                    <a:cubicBezTo>
                      <a:pt x="299795" y="596873"/>
                      <a:pt x="345152" y="657720"/>
                      <a:pt x="409139" y="695044"/>
                    </a:cubicBezTo>
                    <a:cubicBezTo>
                      <a:pt x="494455" y="744810"/>
                      <a:pt x="599869" y="745162"/>
                      <a:pt x="685516" y="695968"/>
                    </a:cubicBezTo>
                    <a:cubicBezTo>
                      <a:pt x="749751" y="659073"/>
                      <a:pt x="795515" y="598531"/>
                      <a:pt x="814383" y="528897"/>
                    </a:cubicBezTo>
                    <a:lnTo>
                      <a:pt x="823614" y="459468"/>
                    </a:lnTo>
                    <a:lnTo>
                      <a:pt x="821833" y="459455"/>
                    </a:lnTo>
                    <a:cubicBezTo>
                      <a:pt x="822794" y="328712"/>
                      <a:pt x="753763" y="207438"/>
                      <a:pt x="640854" y="141511"/>
                    </a:cubicBezTo>
                    <a:cubicBezTo>
                      <a:pt x="527946" y="75584"/>
                      <a:pt x="388402" y="75071"/>
                      <a:pt x="275012" y="140167"/>
                    </a:cubicBezTo>
                    <a:cubicBezTo>
                      <a:pt x="189970" y="188989"/>
                      <a:pt x="129379" y="269125"/>
                      <a:pt x="104399" y="361299"/>
                    </a:cubicBezTo>
                    <a:lnTo>
                      <a:pt x="91971" y="454754"/>
                    </a:lnTo>
                    <a:lnTo>
                      <a:pt x="92835" y="454758"/>
                    </a:lnTo>
                    <a:cubicBezTo>
                      <a:pt x="92115" y="617658"/>
                      <a:pt x="178481" y="768530"/>
                      <a:pt x="319317" y="850396"/>
                    </a:cubicBezTo>
                    <a:cubicBezTo>
                      <a:pt x="460153" y="932262"/>
                      <a:pt x="633996" y="932647"/>
                      <a:pt x="775193" y="851404"/>
                    </a:cubicBezTo>
                    <a:cubicBezTo>
                      <a:pt x="916390" y="770161"/>
                      <a:pt x="1003422" y="619672"/>
                      <a:pt x="1003422" y="456771"/>
                    </a:cubicBezTo>
                    <a:lnTo>
                      <a:pt x="1096253" y="456771"/>
                    </a:lnTo>
                    <a:cubicBezTo>
                      <a:pt x="1096253" y="652887"/>
                      <a:pt x="991475" y="834059"/>
                      <a:pt x="821490" y="931866"/>
                    </a:cubicBezTo>
                    <a:cubicBezTo>
                      <a:pt x="736498" y="980770"/>
                      <a:pt x="641679" y="1005106"/>
                      <a:pt x="546915" y="100489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solidFill>
                    <a:schemeClr val="tx1"/>
                  </a:solidFill>
                </a:endParaRPr>
              </a:p>
            </p:txBody>
          </p:sp>
          <p:sp>
            <p:nvSpPr>
              <p:cNvPr id="43" name="テキスト ボックス 42"/>
              <p:cNvSpPr txBox="1"/>
              <p:nvPr/>
            </p:nvSpPr>
            <p:spPr>
              <a:xfrm>
                <a:off x="-1901487" y="1299506"/>
                <a:ext cx="1811714" cy="369332"/>
              </a:xfrm>
              <a:prstGeom prst="rect">
                <a:avLst/>
              </a:prstGeom>
              <a:noFill/>
            </p:spPr>
            <p:txBody>
              <a:bodyPr wrap="none" rtlCol="0">
                <a:spAutoFit/>
              </a:bodyPr>
              <a:lstStyle/>
              <a:p>
                <a:r>
                  <a:rPr kumimoji="1" lang="ja-JP" altLang="en-US" b="1" dirty="0">
                    <a:latin typeface="HG丸ｺﾞｼｯｸM-PRO" panose="020F0600000000000000" pitchFamily="50" charset="-128"/>
                    <a:ea typeface="HG丸ｺﾞｼｯｸM-PRO" panose="020F0600000000000000" pitchFamily="50" charset="-128"/>
                  </a:rPr>
                  <a:t>対象展示商談会</a:t>
                </a:r>
              </a:p>
            </p:txBody>
          </p:sp>
        </p:grpSp>
        <p:sp>
          <p:nvSpPr>
            <p:cNvPr id="41" name="ホームベース 40"/>
            <p:cNvSpPr/>
            <p:nvPr/>
          </p:nvSpPr>
          <p:spPr>
            <a:xfrm>
              <a:off x="207696" y="1365145"/>
              <a:ext cx="2357210" cy="347549"/>
            </a:xfrm>
            <a:prstGeom prst="homePlat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2" name="テキスト ボックス 31"/>
          <p:cNvSpPr txBox="1"/>
          <p:nvPr/>
        </p:nvSpPr>
        <p:spPr>
          <a:xfrm>
            <a:off x="4750421" y="6862639"/>
            <a:ext cx="1824072" cy="230832"/>
          </a:xfrm>
          <a:prstGeom prst="rect">
            <a:avLst/>
          </a:prstGeom>
          <a:noFill/>
        </p:spPr>
        <p:txBody>
          <a:bodyPr wrap="square" rtlCol="0">
            <a:spAutoFit/>
          </a:bodyPr>
          <a:lstStyle/>
          <a:p>
            <a:pPr algn="ctr"/>
            <a:r>
              <a:rPr kumimoji="1" lang="en-US" altLang="ja-JP" sz="900" b="1" dirty="0">
                <a:solidFill>
                  <a:srgbClr val="C00000"/>
                </a:solidFill>
                <a:latin typeface="HG丸ｺﾞｼｯｸM-PRO" panose="020F0600000000000000" pitchFamily="50" charset="-128"/>
                <a:ea typeface="HG丸ｺﾞｼｯｸM-PRO" panose="020F0600000000000000" pitchFamily="50" charset="-128"/>
              </a:rPr>
              <a:t>【</a:t>
            </a:r>
            <a:r>
              <a:rPr kumimoji="1" lang="ja-JP" altLang="en-US" sz="900" b="1" dirty="0">
                <a:solidFill>
                  <a:srgbClr val="C00000"/>
                </a:solidFill>
                <a:latin typeface="HG丸ｺﾞｼｯｸM-PRO" panose="020F0600000000000000" pitchFamily="50" charset="-128"/>
                <a:ea typeface="HG丸ｺﾞｼｯｸM-PRO" panose="020F0600000000000000" pitchFamily="50" charset="-128"/>
              </a:rPr>
              <a:t>第２期</a:t>
            </a:r>
            <a:r>
              <a:rPr kumimoji="1" lang="en-US" altLang="ja-JP" sz="900" b="1" dirty="0">
                <a:solidFill>
                  <a:srgbClr val="C00000"/>
                </a:solidFill>
                <a:latin typeface="HG丸ｺﾞｼｯｸM-PRO" panose="020F0600000000000000" pitchFamily="50" charset="-128"/>
                <a:ea typeface="HG丸ｺﾞｼｯｸM-PRO" panose="020F0600000000000000" pitchFamily="50" charset="-128"/>
              </a:rPr>
              <a:t>】</a:t>
            </a:r>
            <a:endParaRPr kumimoji="1" lang="ja-JP" altLang="en-US" sz="900" b="1" dirty="0">
              <a:solidFill>
                <a:srgbClr val="C00000"/>
              </a:solidFill>
              <a:latin typeface="HG丸ｺﾞｼｯｸM-PRO" panose="020F0600000000000000" pitchFamily="50" charset="-128"/>
              <a:ea typeface="HG丸ｺﾞｼｯｸM-PRO" panose="020F0600000000000000" pitchFamily="50" charset="-128"/>
            </a:endParaRPr>
          </a:p>
        </p:txBody>
      </p:sp>
      <p:sp>
        <p:nvSpPr>
          <p:cNvPr id="38" name="テキスト ボックス 37"/>
          <p:cNvSpPr txBox="1"/>
          <p:nvPr/>
        </p:nvSpPr>
        <p:spPr>
          <a:xfrm>
            <a:off x="5869872" y="8815400"/>
            <a:ext cx="731290" cy="230832"/>
          </a:xfrm>
          <a:prstGeom prst="rect">
            <a:avLst/>
          </a:prstGeom>
          <a:noFill/>
        </p:spPr>
        <p:txBody>
          <a:bodyPr wrap="none" rtlCol="0">
            <a:spAutoFit/>
          </a:bodyPr>
          <a:lstStyle/>
          <a:p>
            <a:r>
              <a:rPr kumimoji="1" lang="en-US" altLang="ja-JP" sz="900" b="1" dirty="0">
                <a:solidFill>
                  <a:srgbClr val="C00000"/>
                </a:solidFill>
                <a:latin typeface="HG丸ｺﾞｼｯｸM-PRO" panose="020F0600000000000000" pitchFamily="50" charset="-128"/>
                <a:ea typeface="HG丸ｺﾞｼｯｸM-PRO" panose="020F0600000000000000" pitchFamily="50" charset="-128"/>
              </a:rPr>
              <a:t>【</a:t>
            </a:r>
            <a:r>
              <a:rPr kumimoji="1" lang="ja-JP" altLang="en-US" sz="900" b="1" dirty="0">
                <a:solidFill>
                  <a:srgbClr val="C00000"/>
                </a:solidFill>
                <a:latin typeface="HG丸ｺﾞｼｯｸM-PRO" panose="020F0600000000000000" pitchFamily="50" charset="-128"/>
                <a:ea typeface="HG丸ｺﾞｼｯｸM-PRO" panose="020F0600000000000000" pitchFamily="50" charset="-128"/>
              </a:rPr>
              <a:t>第</a:t>
            </a:r>
            <a:r>
              <a:rPr lang="en-US" altLang="ja-JP" sz="900" b="1" dirty="0">
                <a:solidFill>
                  <a:srgbClr val="C00000"/>
                </a:solidFill>
                <a:latin typeface="HG丸ｺﾞｼｯｸM-PRO" panose="020F0600000000000000" pitchFamily="50" charset="-128"/>
                <a:ea typeface="HG丸ｺﾞｼｯｸM-PRO" panose="020F0600000000000000" pitchFamily="50" charset="-128"/>
              </a:rPr>
              <a:t>3</a:t>
            </a:r>
            <a:r>
              <a:rPr kumimoji="1" lang="ja-JP" altLang="en-US" sz="900" b="1" dirty="0">
                <a:solidFill>
                  <a:srgbClr val="C00000"/>
                </a:solidFill>
                <a:latin typeface="HG丸ｺﾞｼｯｸM-PRO" panose="020F0600000000000000" pitchFamily="50" charset="-128"/>
                <a:ea typeface="HG丸ｺﾞｼｯｸM-PRO" panose="020F0600000000000000" pitchFamily="50" charset="-128"/>
              </a:rPr>
              <a:t>期</a:t>
            </a:r>
            <a:r>
              <a:rPr kumimoji="1" lang="en-US" altLang="ja-JP" sz="900" b="1" dirty="0">
                <a:solidFill>
                  <a:srgbClr val="C00000"/>
                </a:solidFill>
                <a:latin typeface="HG丸ｺﾞｼｯｸM-PRO" panose="020F0600000000000000" pitchFamily="50" charset="-128"/>
                <a:ea typeface="HG丸ｺﾞｼｯｸM-PRO" panose="020F0600000000000000" pitchFamily="50" charset="-128"/>
              </a:rPr>
              <a:t>】</a:t>
            </a:r>
            <a:endParaRPr kumimoji="1" lang="ja-JP" altLang="en-US" sz="900" b="1" dirty="0">
              <a:solidFill>
                <a:srgbClr val="C00000"/>
              </a:solidFill>
              <a:latin typeface="HG丸ｺﾞｼｯｸM-PRO" panose="020F0600000000000000" pitchFamily="50" charset="-128"/>
              <a:ea typeface="HG丸ｺﾞｼｯｸM-PRO" panose="020F0600000000000000" pitchFamily="50" charset="-128"/>
            </a:endParaRPr>
          </a:p>
        </p:txBody>
      </p:sp>
      <p:sp>
        <p:nvSpPr>
          <p:cNvPr id="44" name="テキスト ボックス 43">
            <a:extLst>
              <a:ext uri="{FF2B5EF4-FFF2-40B4-BE49-F238E27FC236}">
                <a16:creationId xmlns:a16="http://schemas.microsoft.com/office/drawing/2014/main" id="{1F12F35E-1345-47E0-B830-2B88EF5E83FD}"/>
              </a:ext>
            </a:extLst>
          </p:cNvPr>
          <p:cNvSpPr txBox="1"/>
          <p:nvPr/>
        </p:nvSpPr>
        <p:spPr>
          <a:xfrm>
            <a:off x="4750421" y="5522104"/>
            <a:ext cx="1824072" cy="230832"/>
          </a:xfrm>
          <a:prstGeom prst="rect">
            <a:avLst/>
          </a:prstGeom>
          <a:noFill/>
        </p:spPr>
        <p:txBody>
          <a:bodyPr wrap="square" rtlCol="0">
            <a:spAutoFit/>
          </a:bodyPr>
          <a:lstStyle/>
          <a:p>
            <a:pPr algn="ctr"/>
            <a:r>
              <a:rPr kumimoji="1" lang="en-US" altLang="ja-JP" sz="900" b="1" dirty="0">
                <a:solidFill>
                  <a:srgbClr val="C00000"/>
                </a:solidFill>
                <a:latin typeface="HG丸ｺﾞｼｯｸM-PRO" panose="020F0600000000000000" pitchFamily="50" charset="-128"/>
                <a:ea typeface="HG丸ｺﾞｼｯｸM-PRO" panose="020F0600000000000000" pitchFamily="50" charset="-128"/>
              </a:rPr>
              <a:t>【</a:t>
            </a:r>
            <a:r>
              <a:rPr kumimoji="1" lang="ja-JP" altLang="en-US" sz="900" b="1" dirty="0">
                <a:solidFill>
                  <a:srgbClr val="C00000"/>
                </a:solidFill>
                <a:latin typeface="HG丸ｺﾞｼｯｸM-PRO" panose="020F0600000000000000" pitchFamily="50" charset="-128"/>
                <a:ea typeface="HG丸ｺﾞｼｯｸM-PRO" panose="020F0600000000000000" pitchFamily="50" charset="-128"/>
              </a:rPr>
              <a:t>第１期</a:t>
            </a:r>
            <a:r>
              <a:rPr kumimoji="1" lang="en-US" altLang="ja-JP" sz="900" b="1" dirty="0">
                <a:solidFill>
                  <a:srgbClr val="C00000"/>
                </a:solidFill>
                <a:latin typeface="HG丸ｺﾞｼｯｸM-PRO" panose="020F0600000000000000" pitchFamily="50" charset="-128"/>
                <a:ea typeface="HG丸ｺﾞｼｯｸM-PRO" panose="020F0600000000000000" pitchFamily="50" charset="-128"/>
              </a:rPr>
              <a:t>】</a:t>
            </a:r>
            <a:endParaRPr kumimoji="1" lang="ja-JP" altLang="en-US" sz="900" b="1" dirty="0">
              <a:solidFill>
                <a:srgbClr val="C00000"/>
              </a:solidFill>
              <a:latin typeface="HG丸ｺﾞｼｯｸM-PRO" panose="020F0600000000000000" pitchFamily="50" charset="-128"/>
              <a:ea typeface="HG丸ｺﾞｼｯｸM-PRO" panose="020F0600000000000000" pitchFamily="50" charset="-128"/>
            </a:endParaRPr>
          </a:p>
        </p:txBody>
      </p:sp>
      <p:pic>
        <p:nvPicPr>
          <p:cNvPr id="7" name="図 6">
            <a:extLst>
              <a:ext uri="{FF2B5EF4-FFF2-40B4-BE49-F238E27FC236}">
                <a16:creationId xmlns:a16="http://schemas.microsoft.com/office/drawing/2014/main" id="{B99812DE-6C93-41AC-86E1-6E1B89E1E76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12424" y="9081361"/>
            <a:ext cx="756000" cy="756000"/>
          </a:xfrm>
          <a:prstGeom prst="rect">
            <a:avLst/>
          </a:prstGeom>
        </p:spPr>
      </p:pic>
    </p:spTree>
    <p:extLst>
      <p:ext uri="{BB962C8B-B14F-4D97-AF65-F5344CB8AC3E}">
        <p14:creationId xmlns:p14="http://schemas.microsoft.com/office/powerpoint/2010/main" val="3620288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pattFill prst="wdUpDiag">
          <a:fgClr>
            <a:schemeClr val="accent1">
              <a:lumMod val="20000"/>
              <a:lumOff val="80000"/>
            </a:schemeClr>
          </a:fgClr>
          <a:bgClr>
            <a:schemeClr val="bg1"/>
          </a:bgClr>
        </a:pattFill>
        <a:effectLst/>
      </p:bgPr>
    </p:bg>
    <p:spTree>
      <p:nvGrpSpPr>
        <p:cNvPr id="1" name=""/>
        <p:cNvGrpSpPr/>
        <p:nvPr/>
      </p:nvGrpSpPr>
      <p:grpSpPr>
        <a:xfrm>
          <a:off x="0" y="0"/>
          <a:ext cx="0" cy="0"/>
          <a:chOff x="0" y="0"/>
          <a:chExt cx="0" cy="0"/>
        </a:xfrm>
      </p:grpSpPr>
      <p:sp>
        <p:nvSpPr>
          <p:cNvPr id="19" name="テキスト ボックス 18"/>
          <p:cNvSpPr txBox="1"/>
          <p:nvPr/>
        </p:nvSpPr>
        <p:spPr>
          <a:xfrm>
            <a:off x="44624" y="368797"/>
            <a:ext cx="6572371" cy="2205732"/>
          </a:xfrm>
          <a:prstGeom prst="rect">
            <a:avLst/>
          </a:prstGeom>
          <a:noFill/>
        </p:spPr>
        <p:txBody>
          <a:bodyPr wrap="square" rtlCol="0">
            <a:spAutoFit/>
          </a:bodyPr>
          <a:lstStyle/>
          <a:p>
            <a:pPr>
              <a:lnSpc>
                <a:spcPts val="1000"/>
              </a:lnSpc>
            </a:pPr>
            <a:r>
              <a:rPr kumimoji="1"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 次の（</a:t>
            </a:r>
            <a:r>
              <a:rPr kumimoji="1"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rPr>
              <a:t>1</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）から（</a:t>
            </a:r>
            <a:r>
              <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rPr>
              <a:t>7</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900" dirty="0">
                <a:latin typeface="HG丸ｺﾞｼｯｸM-PRO" panose="020F0600000000000000" pitchFamily="50" charset="-128"/>
                <a:ea typeface="HG丸ｺﾞｼｯｸM-PRO" panose="020F0600000000000000" pitchFamily="50" charset="-128"/>
              </a:rPr>
              <a:t>のほか、募集要項に記載の全ての応募資格に該当することが必要です。</a:t>
            </a:r>
            <a:endParaRPr lang="en-US" altLang="ja-JP" sz="900" dirty="0">
              <a:latin typeface="HG丸ｺﾞｼｯｸM-PRO" panose="020F0600000000000000" pitchFamily="50" charset="-128"/>
              <a:ea typeface="HG丸ｺﾞｼｯｸM-PRO" panose="020F0600000000000000" pitchFamily="50" charset="-128"/>
            </a:endParaRPr>
          </a:p>
          <a:p>
            <a:r>
              <a:rPr kumimoji="1"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1</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）大阪府内に主たる事務所又は事業所があること。</a:t>
            </a:r>
            <a:endPar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2</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）中小企業者であり、かつみなし大企業でないこと。</a:t>
            </a:r>
            <a:endPar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3</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）業種が製造業又はソフトウェア業であること。</a:t>
            </a:r>
            <a:endPar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100"/>
              </a:lnSpc>
            </a:pPr>
            <a:r>
              <a:rPr lang="ja-JP" altLang="en-US" sz="12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（ただし、食料品製造業、飲料・タバコ・飼料製造業を除く）</a:t>
            </a:r>
            <a:endPar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05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050" dirty="0">
                <a:latin typeface="HG丸ｺﾞｼｯｸM-PRO" panose="020F0600000000000000" pitchFamily="50" charset="-128"/>
                <a:ea typeface="HG丸ｺﾞｼｯｸM-PRO" panose="020F0600000000000000" pitchFamily="50" charset="-128"/>
                <a:cs typeface="Meiryo UI" panose="020B0604030504040204" pitchFamily="50" charset="-128"/>
              </a:rPr>
              <a:t>4</a:t>
            </a:r>
            <a:r>
              <a:rPr lang="ja-JP" altLang="en-US" sz="1050" dirty="0">
                <a:latin typeface="HG丸ｺﾞｼｯｸM-PRO" panose="020F0600000000000000" pitchFamily="50" charset="-128"/>
                <a:ea typeface="HG丸ｺﾞｼｯｸM-PRO" panose="020F0600000000000000" pitchFamily="50" charset="-128"/>
                <a:cs typeface="Meiryo UI" panose="020B0604030504040204" pitchFamily="50" charset="-128"/>
              </a:rPr>
              <a:t>）平成</a:t>
            </a:r>
            <a:r>
              <a:rPr lang="en-US" altLang="ja-JP" sz="1050" dirty="0">
                <a:latin typeface="HG丸ｺﾞｼｯｸM-PRO" panose="020F0600000000000000" pitchFamily="50" charset="-128"/>
                <a:ea typeface="HG丸ｺﾞｼｯｸM-PRO" panose="020F0600000000000000" pitchFamily="50" charset="-128"/>
                <a:cs typeface="Meiryo UI" panose="020B0604030504040204" pitchFamily="50" charset="-128"/>
              </a:rPr>
              <a:t>26</a:t>
            </a:r>
            <a:r>
              <a:rPr lang="ja-JP" altLang="en-US" sz="1050" dirty="0">
                <a:latin typeface="HG丸ｺﾞｼｯｸM-PRO" panose="020F0600000000000000" pitchFamily="50" charset="-128"/>
                <a:ea typeface="HG丸ｺﾞｼｯｸM-PRO" panose="020F0600000000000000" pitchFamily="50" charset="-128"/>
                <a:cs typeface="Meiryo UI" panose="020B0604030504040204" pitchFamily="50" charset="-128"/>
              </a:rPr>
              <a:t>年度以降に本事業による補助金の交付を受けたことがない者又は平成</a:t>
            </a:r>
            <a:r>
              <a:rPr lang="en-US" altLang="ja-JP" sz="1050" dirty="0">
                <a:latin typeface="HG丸ｺﾞｼｯｸM-PRO" panose="020F0600000000000000" pitchFamily="50" charset="-128"/>
                <a:ea typeface="HG丸ｺﾞｼｯｸM-PRO" panose="020F0600000000000000" pitchFamily="50" charset="-128"/>
                <a:cs typeface="Meiryo UI" panose="020B0604030504040204" pitchFamily="50" charset="-128"/>
              </a:rPr>
              <a:t>26</a:t>
            </a:r>
            <a:r>
              <a:rPr lang="ja-JP" altLang="en-US" sz="1050" dirty="0">
                <a:latin typeface="HG丸ｺﾞｼｯｸM-PRO" panose="020F0600000000000000" pitchFamily="50" charset="-128"/>
                <a:ea typeface="HG丸ｺﾞｼｯｸM-PRO" panose="020F0600000000000000" pitchFamily="50" charset="-128"/>
                <a:cs typeface="Meiryo UI" panose="020B0604030504040204" pitchFamily="50" charset="-128"/>
              </a:rPr>
              <a:t>年度以降に</a:t>
            </a:r>
            <a:endParaRPr lang="en-US" altLang="ja-JP" sz="105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050" dirty="0">
                <a:latin typeface="HG丸ｺﾞｼｯｸM-PRO" panose="020F0600000000000000" pitchFamily="50" charset="-128"/>
                <a:ea typeface="HG丸ｺﾞｼｯｸM-PRO" panose="020F0600000000000000" pitchFamily="50" charset="-128"/>
                <a:cs typeface="Meiryo UI" panose="020B0604030504040204" pitchFamily="50" charset="-128"/>
              </a:rPr>
              <a:t>　　  本事業による補助金の交付を受けた者で、そのときと異なる製品を異なる分野の展示商談会に</a:t>
            </a:r>
            <a:endParaRPr lang="en-US" altLang="ja-JP" sz="105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050" dirty="0">
                <a:latin typeface="HG丸ｺﾞｼｯｸM-PRO" panose="020F0600000000000000" pitchFamily="50" charset="-128"/>
                <a:ea typeface="HG丸ｺﾞｼｯｸM-PRO" panose="020F0600000000000000" pitchFamily="50" charset="-128"/>
                <a:cs typeface="Meiryo UI" panose="020B0604030504040204" pitchFamily="50" charset="-128"/>
              </a:rPr>
              <a:t>　　  出展する者であること。</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（当該補助金の交付は、府の一会計年度において</a:t>
            </a:r>
            <a:r>
              <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rPr>
              <a:t>1</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回限り）</a:t>
            </a:r>
            <a:endPar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5</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）製品の製造・技術等に関する事業を自ら行い、出展する展示商談会に適した</a:t>
            </a:r>
            <a:endPar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　　  技術又は製品を持つ者であること。</a:t>
            </a:r>
            <a:endPar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6</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）府が主催する出展講習会への出席が可能であること。</a:t>
            </a:r>
            <a:endPar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7</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）府税に係る徴収金を完納していること。　</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ほか</a:t>
            </a:r>
            <a:endPar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endParaRPr lang="en-US" altLang="ja-JP" sz="3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000"/>
              </a:lnSpc>
            </a:pPr>
            <a:r>
              <a:rPr lang="en-US" altLang="ja-JP" sz="5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応募資格の詳細については、募集要項をご確認ください。</a:t>
            </a:r>
            <a:endPar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29" name="テキスト ボックス 28"/>
          <p:cNvSpPr txBox="1"/>
          <p:nvPr/>
        </p:nvSpPr>
        <p:spPr>
          <a:xfrm>
            <a:off x="48120" y="2869471"/>
            <a:ext cx="6665982" cy="2508379"/>
          </a:xfrm>
          <a:prstGeom prst="rect">
            <a:avLst/>
          </a:prstGeom>
          <a:noFill/>
        </p:spPr>
        <p:txBody>
          <a:bodyPr wrap="square" rtlCol="0">
            <a:spAutoFit/>
          </a:bodyPr>
          <a:lstStyle/>
          <a:p>
            <a:r>
              <a:rPr lang="ja-JP" altLang="en-US" sz="10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応募企業は、次の（</a:t>
            </a:r>
            <a:r>
              <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rPr>
              <a:t>1</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）大規模展示商談会活用事業（出展支援事業）申込書（様式</a:t>
            </a:r>
            <a:r>
              <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rPr>
              <a:t>1</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）に必要事項を記入し、</a:t>
            </a:r>
            <a:endPar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rPr>
              <a:t>2</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）から（</a:t>
            </a:r>
            <a:r>
              <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rPr>
              <a:t>9</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）までの応募書類を添付して郵送又は持参にてご提出ください。</a:t>
            </a:r>
            <a:endParaRPr kumimoji="1" lang="en-US" altLang="ja-JP" sz="10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kumimoji="1"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1</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）大規模展示商談会活用事業（出展支援事業）申込書</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（様式１）</a:t>
            </a:r>
            <a:endPar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2</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）展示商談会へ出展する技術や製品が明確にわかる資料</a:t>
            </a:r>
            <a:endPar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3</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）会社概要又はこれに準ずるもの</a:t>
            </a:r>
            <a:endPar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4</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）主要株式名簿及び出資比率のわかるもの</a:t>
            </a:r>
            <a:endPar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5</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）直近</a:t>
            </a:r>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2</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期分の決算書類</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（貸借対照表、損益計算書、製造原価報告書、販売費及び一般管理費内訳書、個別注記表）</a:t>
            </a:r>
            <a:endPar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6</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）過去に展示商談会へ出展したことがある場合は、その際に出展した写真</a:t>
            </a:r>
            <a:endPar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7</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）要件確認申立書</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（様式第</a:t>
            </a:r>
            <a:r>
              <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rPr>
              <a:t>1-1</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号）</a:t>
            </a:r>
            <a:endPar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8</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）平成</a:t>
            </a:r>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26</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年度以降に本事業による補助金の交付を受けた者は、そのときの展示商談会出展における</a:t>
            </a:r>
            <a:endPar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　　  技術や製品が明確にわかる資料</a:t>
            </a:r>
            <a:endPar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9</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）府税事務所発行の「府税及びその附帯徴収金について未納の徴収金の額のないこと」の証明書</a:t>
            </a:r>
            <a:endParaRPr lang="en-US" altLang="ja-JP" sz="12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000"/>
              </a:lnSpc>
            </a:pPr>
            <a:r>
              <a:rPr lang="ja-JP" altLang="en-US" sz="105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（発行</a:t>
            </a:r>
            <a:r>
              <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rPr>
              <a:t>3</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ヵ月以内のもの。全税目について取得すること。）</a:t>
            </a:r>
            <a:endPar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endParaRPr lang="en-US" altLang="ja-JP" sz="3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000"/>
              </a:lnSpc>
            </a:pPr>
            <a:r>
              <a:rPr lang="ja-JP" altLang="en-US" sz="105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中小企業者がグループで申請する場合は、上記以外の書類が必要となります。</a:t>
            </a:r>
            <a:endPar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000"/>
              </a:lnSpc>
            </a:pP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　　　 詳細については、募集要項をご確認ください。</a:t>
            </a:r>
            <a:endPar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33" name="テキスト ボックス 32"/>
          <p:cNvSpPr txBox="1"/>
          <p:nvPr/>
        </p:nvSpPr>
        <p:spPr>
          <a:xfrm>
            <a:off x="39718" y="5693013"/>
            <a:ext cx="6308111" cy="1220847"/>
          </a:xfrm>
          <a:prstGeom prst="rect">
            <a:avLst/>
          </a:prstGeom>
          <a:noFill/>
        </p:spPr>
        <p:txBody>
          <a:bodyPr wrap="square" rtlCol="0">
            <a:spAutoFit/>
          </a:bodyPr>
          <a:lstStyle/>
          <a:p>
            <a:pPr>
              <a:lnSpc>
                <a:spcPts val="1000"/>
              </a:lnSpc>
            </a:pPr>
            <a:r>
              <a:rPr lang="ja-JP" altLang="en-US" sz="900">
                <a:latin typeface="HG丸ｺﾞｼｯｸM-PRO" panose="020F0600000000000000" pitchFamily="50" charset="-128"/>
                <a:ea typeface="HG丸ｺﾞｼｯｸM-PRO" panose="020F0600000000000000" pitchFamily="50" charset="-128"/>
                <a:cs typeface="Meiryo UI" panose="020B0604030504040204" pitchFamily="50" charset="-128"/>
              </a:rPr>
              <a:t>  次のポイント</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を重視し、応募書類により総合的に判断して採択します。</a:t>
            </a:r>
            <a:endPar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kumimoji="1"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1</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）市場の現況把握、自社及び出展する技術・製品の強みなどを分析できているか。</a:t>
            </a:r>
            <a:endPar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2</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）出展する技術・製品の特徴を様々な視点から把握できているか。</a:t>
            </a:r>
            <a:endPar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3</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）展示商談会において、どのように自社の技術や製品を</a:t>
            </a:r>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PR</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し、商談につなげていくか。</a:t>
            </a:r>
            <a:endPar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4</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）大規模展示商談会への出展経験、財務評価、府の顕彰事業認定</a:t>
            </a:r>
            <a:r>
              <a:rPr lang="en-US" altLang="ja-JP" sz="1100" baseline="300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ほか</a:t>
            </a:r>
            <a:endPar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endParaRPr lang="en-US" altLang="ja-JP" sz="3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匠企業（大阪ものづくり優良企業賞受賞企業、「大阪の元気！ものづくり企業」冊子掲載企業）、</a:t>
            </a:r>
            <a:endPar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　　　 もしくは大阪製ブランドに認定された製品を持つ企業</a:t>
            </a:r>
            <a:endPar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37" name="テキスト ボックス 36"/>
          <p:cNvSpPr txBox="1"/>
          <p:nvPr/>
        </p:nvSpPr>
        <p:spPr>
          <a:xfrm>
            <a:off x="39718" y="7250400"/>
            <a:ext cx="6773658" cy="2959785"/>
          </a:xfrm>
          <a:prstGeom prst="rect">
            <a:avLst/>
          </a:prstGeom>
          <a:noFill/>
        </p:spPr>
        <p:txBody>
          <a:bodyPr wrap="square" rtlCol="0">
            <a:spAutoFit/>
          </a:bodyPr>
          <a:lstStyle/>
          <a:p>
            <a:r>
              <a:rPr kumimoji="1"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1</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）出展する展示商談会への申込及び契約は、応募者が行ってください。</a:t>
            </a:r>
            <a:endPar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2</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）本事業に応募しても必ず採択されるとは限りませんので、本事業の応募後に出展する</a:t>
            </a:r>
            <a:endPar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　　  展示商談会の申込等を行う場合、主催者に申込期間やキャンセル料等を確認の上、</a:t>
            </a:r>
            <a:endPar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応募者の責任において行ってください。</a:t>
            </a:r>
            <a:endPar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3</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）補助金の交付決定を受けた事業主は、「大阪府障害者等の雇用の促進等と就労の支援に</a:t>
            </a:r>
            <a:endPar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関する条例（ハートフル条例）」第</a:t>
            </a:r>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17</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条の規定により、障がい者の雇用状況の報告を行い、   </a:t>
            </a:r>
            <a:endPar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障がい者雇用率が未達成の事業主については、その達成に向けた取組等を行ってもらう</a:t>
            </a:r>
            <a:endPar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　　  必要があります。詳細については、以下</a:t>
            </a:r>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URL</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をご確認ください。</a:t>
            </a:r>
            <a:endPar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000"/>
              </a:lnSpc>
            </a:pP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rPr>
              <a:t>https://www.pref.osaka.lg.jp/koyotaisaku/sokushin-c/</a:t>
            </a:r>
          </a:p>
          <a:p>
            <a:endParaRPr lang="en-US" altLang="ja-JP" sz="3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本事業の不採択等が理由で出展をキャンセルする場合も、大阪府は当該展示商談会への出展申込及び契約等に関して</a:t>
            </a:r>
            <a:endPar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　　     一切の責任を負いません。</a:t>
            </a:r>
            <a:endPar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応募書類に記載の企業情報は、本事業の審査業務及び</a:t>
            </a:r>
            <a:r>
              <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rPr>
              <a:t>MOBIO</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（ものづくりビジネスセンター大阪）事業のために使用し、</a:t>
            </a:r>
            <a:endPar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　　　 他の目的には使用しません。</a:t>
            </a:r>
            <a:endPar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2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審査の状況・採択結果に関する問い合わせには応じられませんので、あらかじめご了承ください。</a:t>
            </a:r>
            <a:br>
              <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rPr>
            </a:br>
            <a:r>
              <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また、本事業採択後、法令等に抵触することが判明した場合や主催者が展示商談会を中止又は延期して</a:t>
            </a:r>
            <a:endPar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　　　 当該年度中に出展できない場合は、採択を取り消すことがあります。</a:t>
            </a:r>
            <a:endPar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endPar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4148608" y="65976"/>
            <a:ext cx="184730" cy="461665"/>
          </a:xfrm>
          <a:prstGeom prst="rect">
            <a:avLst/>
          </a:prstGeom>
          <a:noFill/>
        </p:spPr>
        <p:txBody>
          <a:bodyPr wrap="none" lIns="91440" tIns="45720" rIns="91440" bIns="45720">
            <a:spAutoFit/>
          </a:bodyPr>
          <a:lstStyle/>
          <a:p>
            <a:pPr algn="ctr"/>
            <a:endParaRPr lang="ja-JP" altLang="en-US" sz="2400" b="1" cap="none" spc="0" dirty="0">
              <a:ln w="22225">
                <a:solidFill>
                  <a:schemeClr val="accent2"/>
                </a:solidFill>
                <a:prstDash val="solid"/>
              </a:ln>
              <a:solidFill>
                <a:schemeClr val="accent2">
                  <a:lumMod val="40000"/>
                  <a:lumOff val="60000"/>
                </a:schemeClr>
              </a:solidFill>
              <a:effectLst/>
            </a:endParaRPr>
          </a:p>
        </p:txBody>
      </p:sp>
      <p:pic>
        <p:nvPicPr>
          <p:cNvPr id="3" name="図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12750" y="70067"/>
            <a:ext cx="1335079" cy="1159296"/>
          </a:xfrm>
          <a:prstGeom prst="rect">
            <a:avLst/>
          </a:prstGeom>
        </p:spPr>
      </p:pic>
      <p:pic>
        <p:nvPicPr>
          <p:cNvPr id="4" name="図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86030" y="6597238"/>
            <a:ext cx="783330" cy="860802"/>
          </a:xfrm>
          <a:prstGeom prst="rect">
            <a:avLst/>
          </a:prstGeom>
        </p:spPr>
      </p:pic>
      <p:grpSp>
        <p:nvGrpSpPr>
          <p:cNvPr id="14" name="グループ化 13"/>
          <p:cNvGrpSpPr/>
          <p:nvPr/>
        </p:nvGrpSpPr>
        <p:grpSpPr>
          <a:xfrm>
            <a:off x="151518" y="24470"/>
            <a:ext cx="1621298" cy="369332"/>
            <a:chOff x="207696" y="1345328"/>
            <a:chExt cx="1621298" cy="369332"/>
          </a:xfrm>
        </p:grpSpPr>
        <p:grpSp>
          <p:nvGrpSpPr>
            <p:cNvPr id="15" name="グループ化 14"/>
            <p:cNvGrpSpPr/>
            <p:nvPr/>
          </p:nvGrpSpPr>
          <p:grpSpPr>
            <a:xfrm>
              <a:off x="304647" y="1345328"/>
              <a:ext cx="1343077" cy="369332"/>
              <a:chOff x="-2130156" y="1299506"/>
              <a:chExt cx="1343077" cy="369332"/>
            </a:xfrm>
          </p:grpSpPr>
          <p:sp>
            <p:nvSpPr>
              <p:cNvPr id="17" name="フリーフォーム: 図形 410">
                <a:extLst>
                  <a:ext uri="{FF2B5EF4-FFF2-40B4-BE49-F238E27FC236}">
                    <a16:creationId xmlns:a16="http://schemas.microsoft.com/office/drawing/2014/main" id="{E4DD3AB9-0476-4CAC-942F-A6429F8C935C}"/>
                  </a:ext>
                </a:extLst>
              </p:cNvPr>
              <p:cNvSpPr/>
              <p:nvPr/>
            </p:nvSpPr>
            <p:spPr>
              <a:xfrm>
                <a:off x="-2130156" y="1378324"/>
                <a:ext cx="261515" cy="239721"/>
              </a:xfrm>
              <a:custGeom>
                <a:avLst/>
                <a:gdLst>
                  <a:gd name="connsiteX0" fmla="*/ 546915 w 1096253"/>
                  <a:gd name="connsiteY0" fmla="*/ 1004897 h 1004898"/>
                  <a:gd name="connsiteX1" fmla="*/ 272665 w 1096253"/>
                  <a:gd name="connsiteY1" fmla="*/ 930653 h 1004898"/>
                  <a:gd name="connsiteX2" fmla="*/ 4518 w 1096253"/>
                  <a:gd name="connsiteY2" fmla="*/ 527077 h 1004898"/>
                  <a:gd name="connsiteX3" fmla="*/ 156 w 1096253"/>
                  <a:gd name="connsiteY3" fmla="*/ 456772 h 1004898"/>
                  <a:gd name="connsiteX4" fmla="*/ 0 w 1096253"/>
                  <a:gd name="connsiteY4" fmla="*/ 456772 h 1004898"/>
                  <a:gd name="connsiteX5" fmla="*/ 81 w 1096253"/>
                  <a:gd name="connsiteY5" fmla="*/ 455563 h 1004898"/>
                  <a:gd name="connsiteX6" fmla="*/ 5 w 1096253"/>
                  <a:gd name="connsiteY6" fmla="*/ 454347 h 1004898"/>
                  <a:gd name="connsiteX7" fmla="*/ 162 w 1096253"/>
                  <a:gd name="connsiteY7" fmla="*/ 454348 h 1004898"/>
                  <a:gd name="connsiteX8" fmla="*/ 4036 w 1096253"/>
                  <a:gd name="connsiteY8" fmla="*/ 396124 h 1004898"/>
                  <a:gd name="connsiteX9" fmla="*/ 229356 w 1096253"/>
                  <a:gd name="connsiteY9" fmla="*/ 60638 h 1004898"/>
                  <a:gd name="connsiteX10" fmla="*/ 687093 w 1096253"/>
                  <a:gd name="connsiteY10" fmla="*/ 62320 h 1004898"/>
                  <a:gd name="connsiteX11" fmla="*/ 898524 w 1096253"/>
                  <a:gd name="connsiteY11" fmla="*/ 340559 h 1004898"/>
                  <a:gd name="connsiteX12" fmla="*/ 913111 w 1096253"/>
                  <a:gd name="connsiteY12" fmla="*/ 456771 h 1004898"/>
                  <a:gd name="connsiteX13" fmla="*/ 913544 w 1096253"/>
                  <a:gd name="connsiteY13" fmla="*/ 456771 h 1004898"/>
                  <a:gd name="connsiteX14" fmla="*/ 913321 w 1096253"/>
                  <a:gd name="connsiteY14" fmla="*/ 458448 h 1004898"/>
                  <a:gd name="connsiteX15" fmla="*/ 913532 w 1096253"/>
                  <a:gd name="connsiteY15" fmla="*/ 460129 h 1004898"/>
                  <a:gd name="connsiteX16" fmla="*/ 913098 w 1096253"/>
                  <a:gd name="connsiteY16" fmla="*/ 460126 h 1004898"/>
                  <a:gd name="connsiteX17" fmla="*/ 900841 w 1096253"/>
                  <a:gd name="connsiteY17" fmla="*/ 552316 h 1004898"/>
                  <a:gd name="connsiteX18" fmla="*/ 730129 w 1096253"/>
                  <a:gd name="connsiteY18" fmla="*/ 773639 h 1004898"/>
                  <a:gd name="connsiteX19" fmla="*/ 546904 w 1096253"/>
                  <a:gd name="connsiteY19" fmla="*/ 822187 h 1004898"/>
                  <a:gd name="connsiteX20" fmla="*/ 364008 w 1096253"/>
                  <a:gd name="connsiteY20" fmla="*/ 772415 h 1004898"/>
                  <a:gd name="connsiteX21" fmla="*/ 194781 w 1096253"/>
                  <a:gd name="connsiteY21" fmla="*/ 549956 h 1004898"/>
                  <a:gd name="connsiteX22" fmla="*/ 183025 w 1096253"/>
                  <a:gd name="connsiteY22" fmla="*/ 456773 h 1004898"/>
                  <a:gd name="connsiteX23" fmla="*/ 182710 w 1096253"/>
                  <a:gd name="connsiteY23" fmla="*/ 456773 h 1004898"/>
                  <a:gd name="connsiteX24" fmla="*/ 182872 w 1096253"/>
                  <a:gd name="connsiteY24" fmla="*/ 455563 h 1004898"/>
                  <a:gd name="connsiteX25" fmla="*/ 182716 w 1096253"/>
                  <a:gd name="connsiteY25" fmla="*/ 454328 h 1004898"/>
                  <a:gd name="connsiteX26" fmla="*/ 183037 w 1096253"/>
                  <a:gd name="connsiteY26" fmla="*/ 454330 h 1004898"/>
                  <a:gd name="connsiteX27" fmla="*/ 192333 w 1096253"/>
                  <a:gd name="connsiteY27" fmla="*/ 384765 h 1004898"/>
                  <a:gd name="connsiteX28" fmla="*/ 321500 w 1096253"/>
                  <a:gd name="connsiteY28" fmla="*/ 218421 h 1004898"/>
                  <a:gd name="connsiteX29" fmla="*/ 597299 w 1096253"/>
                  <a:gd name="connsiteY29" fmla="*/ 221479 h 1004898"/>
                  <a:gd name="connsiteX30" fmla="*/ 722746 w 1096253"/>
                  <a:gd name="connsiteY30" fmla="*/ 390646 h 1004898"/>
                  <a:gd name="connsiteX31" fmla="*/ 730094 w 1096253"/>
                  <a:gd name="connsiteY31" fmla="*/ 456772 h 1004898"/>
                  <a:gd name="connsiteX32" fmla="*/ 730836 w 1096253"/>
                  <a:gd name="connsiteY32" fmla="*/ 456772 h 1004898"/>
                  <a:gd name="connsiteX33" fmla="*/ 730431 w 1096253"/>
                  <a:gd name="connsiteY33" fmla="*/ 459802 h 1004898"/>
                  <a:gd name="connsiteX34" fmla="*/ 730769 w 1096253"/>
                  <a:gd name="connsiteY34" fmla="*/ 462850 h 1004898"/>
                  <a:gd name="connsiteX35" fmla="*/ 730025 w 1096253"/>
                  <a:gd name="connsiteY35" fmla="*/ 462834 h 1004898"/>
                  <a:gd name="connsiteX36" fmla="*/ 724397 w 1096253"/>
                  <a:gd name="connsiteY36" fmla="*/ 504868 h 1004898"/>
                  <a:gd name="connsiteX37" fmla="*/ 637992 w 1096253"/>
                  <a:gd name="connsiteY37" fmla="*/ 615853 h 1004898"/>
                  <a:gd name="connsiteX38" fmla="*/ 545554 w 1096253"/>
                  <a:gd name="connsiteY38" fmla="*/ 639463 h 1004898"/>
                  <a:gd name="connsiteX39" fmla="*/ 453818 w 1096253"/>
                  <a:gd name="connsiteY39" fmla="*/ 613259 h 1004898"/>
                  <a:gd name="connsiteX40" fmla="*/ 365491 w 1096253"/>
                  <a:gd name="connsiteY40" fmla="*/ 451626 h 1004898"/>
                  <a:gd name="connsiteX41" fmla="*/ 458792 w 1096253"/>
                  <a:gd name="connsiteY41" fmla="*/ 454255 h 1004898"/>
                  <a:gd name="connsiteX42" fmla="*/ 501996 w 1096253"/>
                  <a:gd name="connsiteY42" fmla="*/ 533316 h 1004898"/>
                  <a:gd name="connsiteX43" fmla="*/ 592083 w 1096253"/>
                  <a:gd name="connsiteY43" fmla="*/ 534585 h 1004898"/>
                  <a:gd name="connsiteX44" fmla="*/ 637497 w 1096253"/>
                  <a:gd name="connsiteY44" fmla="*/ 456772 h 1004898"/>
                  <a:gd name="connsiteX45" fmla="*/ 637903 w 1096253"/>
                  <a:gd name="connsiteY45" fmla="*/ 456772 h 1004898"/>
                  <a:gd name="connsiteX46" fmla="*/ 633033 w 1096253"/>
                  <a:gd name="connsiteY46" fmla="*/ 412950 h 1004898"/>
                  <a:gd name="connsiteX47" fmla="*/ 549899 w 1096253"/>
                  <a:gd name="connsiteY47" fmla="*/ 300843 h 1004898"/>
                  <a:gd name="connsiteX48" fmla="*/ 367127 w 1096253"/>
                  <a:gd name="connsiteY48" fmla="*/ 298816 h 1004898"/>
                  <a:gd name="connsiteX49" fmla="*/ 275151 w 1096253"/>
                  <a:gd name="connsiteY49" fmla="*/ 456772 h 1004898"/>
                  <a:gd name="connsiteX50" fmla="*/ 272519 w 1096253"/>
                  <a:gd name="connsiteY50" fmla="*/ 456772 h 1004898"/>
                  <a:gd name="connsiteX51" fmla="*/ 281394 w 1096253"/>
                  <a:gd name="connsiteY51" fmla="*/ 527115 h 1004898"/>
                  <a:gd name="connsiteX52" fmla="*/ 409139 w 1096253"/>
                  <a:gd name="connsiteY52" fmla="*/ 695044 h 1004898"/>
                  <a:gd name="connsiteX53" fmla="*/ 685516 w 1096253"/>
                  <a:gd name="connsiteY53" fmla="*/ 695968 h 1004898"/>
                  <a:gd name="connsiteX54" fmla="*/ 814383 w 1096253"/>
                  <a:gd name="connsiteY54" fmla="*/ 528897 h 1004898"/>
                  <a:gd name="connsiteX55" fmla="*/ 823614 w 1096253"/>
                  <a:gd name="connsiteY55" fmla="*/ 459468 h 1004898"/>
                  <a:gd name="connsiteX56" fmla="*/ 821833 w 1096253"/>
                  <a:gd name="connsiteY56" fmla="*/ 459455 h 1004898"/>
                  <a:gd name="connsiteX57" fmla="*/ 640854 w 1096253"/>
                  <a:gd name="connsiteY57" fmla="*/ 141511 h 1004898"/>
                  <a:gd name="connsiteX58" fmla="*/ 275012 w 1096253"/>
                  <a:gd name="connsiteY58" fmla="*/ 140167 h 1004898"/>
                  <a:gd name="connsiteX59" fmla="*/ 104399 w 1096253"/>
                  <a:gd name="connsiteY59" fmla="*/ 361299 h 1004898"/>
                  <a:gd name="connsiteX60" fmla="*/ 91971 w 1096253"/>
                  <a:gd name="connsiteY60" fmla="*/ 454754 h 1004898"/>
                  <a:gd name="connsiteX61" fmla="*/ 92835 w 1096253"/>
                  <a:gd name="connsiteY61" fmla="*/ 454758 h 1004898"/>
                  <a:gd name="connsiteX62" fmla="*/ 319317 w 1096253"/>
                  <a:gd name="connsiteY62" fmla="*/ 850396 h 1004898"/>
                  <a:gd name="connsiteX63" fmla="*/ 775193 w 1096253"/>
                  <a:gd name="connsiteY63" fmla="*/ 851404 h 1004898"/>
                  <a:gd name="connsiteX64" fmla="*/ 1003422 w 1096253"/>
                  <a:gd name="connsiteY64" fmla="*/ 456771 h 1004898"/>
                  <a:gd name="connsiteX65" fmla="*/ 1096253 w 1096253"/>
                  <a:gd name="connsiteY65" fmla="*/ 456771 h 1004898"/>
                  <a:gd name="connsiteX66" fmla="*/ 821490 w 1096253"/>
                  <a:gd name="connsiteY66" fmla="*/ 931866 h 1004898"/>
                  <a:gd name="connsiteX67" fmla="*/ 546915 w 1096253"/>
                  <a:gd name="connsiteY67" fmla="*/ 1004897 h 1004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1096253" h="1004898">
                    <a:moveTo>
                      <a:pt x="546915" y="1004897"/>
                    </a:moveTo>
                    <a:cubicBezTo>
                      <a:pt x="452151" y="1004687"/>
                      <a:pt x="357441" y="979932"/>
                      <a:pt x="272665" y="930653"/>
                    </a:cubicBezTo>
                    <a:cubicBezTo>
                      <a:pt x="124308" y="844415"/>
                      <a:pt x="26157" y="694572"/>
                      <a:pt x="4518" y="527077"/>
                    </a:cubicBezTo>
                    <a:lnTo>
                      <a:pt x="156" y="456772"/>
                    </a:lnTo>
                    <a:lnTo>
                      <a:pt x="0" y="456772"/>
                    </a:lnTo>
                    <a:lnTo>
                      <a:pt x="81" y="455563"/>
                    </a:lnTo>
                    <a:lnTo>
                      <a:pt x="5" y="454347"/>
                    </a:lnTo>
                    <a:lnTo>
                      <a:pt x="162" y="454348"/>
                    </a:lnTo>
                    <a:lnTo>
                      <a:pt x="4036" y="396124"/>
                    </a:lnTo>
                    <a:cubicBezTo>
                      <a:pt x="22721" y="256497"/>
                      <a:pt x="105218" y="131904"/>
                      <a:pt x="229356" y="60638"/>
                    </a:cubicBezTo>
                    <a:cubicBezTo>
                      <a:pt x="371228" y="-20809"/>
                      <a:pt x="545824" y="-20168"/>
                      <a:pt x="687093" y="62320"/>
                    </a:cubicBezTo>
                    <a:cubicBezTo>
                      <a:pt x="793046" y="124185"/>
                      <a:pt x="868118" y="225004"/>
                      <a:pt x="898524" y="340559"/>
                    </a:cubicBezTo>
                    <a:lnTo>
                      <a:pt x="913111" y="456771"/>
                    </a:lnTo>
                    <a:lnTo>
                      <a:pt x="913544" y="456771"/>
                    </a:lnTo>
                    <a:lnTo>
                      <a:pt x="913321" y="458448"/>
                    </a:lnTo>
                    <a:lnTo>
                      <a:pt x="913532" y="460129"/>
                    </a:lnTo>
                    <a:lnTo>
                      <a:pt x="913098" y="460126"/>
                    </a:lnTo>
                    <a:lnTo>
                      <a:pt x="900841" y="552316"/>
                    </a:lnTo>
                    <a:cubicBezTo>
                      <a:pt x="875847" y="644561"/>
                      <a:pt x="815223" y="724762"/>
                      <a:pt x="730129" y="773639"/>
                    </a:cubicBezTo>
                    <a:cubicBezTo>
                      <a:pt x="673400" y="806223"/>
                      <a:pt x="610125" y="822399"/>
                      <a:pt x="546904" y="822187"/>
                    </a:cubicBezTo>
                    <a:cubicBezTo>
                      <a:pt x="483684" y="821976"/>
                      <a:pt x="420518" y="805378"/>
                      <a:pt x="364008" y="772415"/>
                    </a:cubicBezTo>
                    <a:cubicBezTo>
                      <a:pt x="279243" y="722971"/>
                      <a:pt x="219157" y="642366"/>
                      <a:pt x="194781" y="549956"/>
                    </a:cubicBezTo>
                    <a:lnTo>
                      <a:pt x="183025" y="456773"/>
                    </a:lnTo>
                    <a:lnTo>
                      <a:pt x="182710" y="456773"/>
                    </a:lnTo>
                    <a:lnTo>
                      <a:pt x="182872" y="455563"/>
                    </a:lnTo>
                    <a:lnTo>
                      <a:pt x="182716" y="454328"/>
                    </a:lnTo>
                    <a:lnTo>
                      <a:pt x="183037" y="454330"/>
                    </a:lnTo>
                    <a:lnTo>
                      <a:pt x="192333" y="384765"/>
                    </a:lnTo>
                    <a:cubicBezTo>
                      <a:pt x="211262" y="315268"/>
                      <a:pt x="257162" y="254936"/>
                      <a:pt x="321500" y="218421"/>
                    </a:cubicBezTo>
                    <a:cubicBezTo>
                      <a:pt x="407285" y="169735"/>
                      <a:pt x="512615" y="170903"/>
                      <a:pt x="597299" y="221479"/>
                    </a:cubicBezTo>
                    <a:cubicBezTo>
                      <a:pt x="660812" y="259411"/>
                      <a:pt x="705363" y="320747"/>
                      <a:pt x="722746" y="390646"/>
                    </a:cubicBezTo>
                    <a:lnTo>
                      <a:pt x="730094" y="456772"/>
                    </a:lnTo>
                    <a:lnTo>
                      <a:pt x="730836" y="456772"/>
                    </a:lnTo>
                    <a:lnTo>
                      <a:pt x="730431" y="459802"/>
                    </a:lnTo>
                    <a:lnTo>
                      <a:pt x="730769" y="462850"/>
                    </a:lnTo>
                    <a:lnTo>
                      <a:pt x="730025" y="462834"/>
                    </a:lnTo>
                    <a:lnTo>
                      <a:pt x="724397" y="504868"/>
                    </a:lnTo>
                    <a:cubicBezTo>
                      <a:pt x="711730" y="551280"/>
                      <a:pt x="681018" y="591548"/>
                      <a:pt x="637992" y="615853"/>
                    </a:cubicBezTo>
                    <a:cubicBezTo>
                      <a:pt x="609308" y="632057"/>
                      <a:pt x="577373" y="639911"/>
                      <a:pt x="545554" y="639463"/>
                    </a:cubicBezTo>
                    <a:cubicBezTo>
                      <a:pt x="513736" y="639014"/>
                      <a:pt x="482034" y="630264"/>
                      <a:pt x="453818" y="613259"/>
                    </a:cubicBezTo>
                    <a:cubicBezTo>
                      <a:pt x="397385" y="579249"/>
                      <a:pt x="363635" y="517489"/>
                      <a:pt x="365491" y="451626"/>
                    </a:cubicBezTo>
                    <a:lnTo>
                      <a:pt x="458792" y="454255"/>
                    </a:lnTo>
                    <a:cubicBezTo>
                      <a:pt x="457884" y="486471"/>
                      <a:pt x="474393" y="516680"/>
                      <a:pt x="501996" y="533316"/>
                    </a:cubicBezTo>
                    <a:cubicBezTo>
                      <a:pt x="529599" y="549952"/>
                      <a:pt x="564022" y="550436"/>
                      <a:pt x="592083" y="534585"/>
                    </a:cubicBezTo>
                    <a:cubicBezTo>
                      <a:pt x="620144" y="518733"/>
                      <a:pt x="637497" y="489001"/>
                      <a:pt x="637497" y="456772"/>
                    </a:cubicBezTo>
                    <a:lnTo>
                      <a:pt x="637903" y="456772"/>
                    </a:lnTo>
                    <a:lnTo>
                      <a:pt x="633033" y="412950"/>
                    </a:lnTo>
                    <a:cubicBezTo>
                      <a:pt x="621513" y="366628"/>
                      <a:pt x="591989" y="325981"/>
                      <a:pt x="549899" y="300843"/>
                    </a:cubicBezTo>
                    <a:cubicBezTo>
                      <a:pt x="493779" y="267326"/>
                      <a:pt x="423976" y="266552"/>
                      <a:pt x="367127" y="298816"/>
                    </a:cubicBezTo>
                    <a:cubicBezTo>
                      <a:pt x="310277" y="331080"/>
                      <a:pt x="275151" y="391405"/>
                      <a:pt x="275151" y="456772"/>
                    </a:cubicBezTo>
                    <a:lnTo>
                      <a:pt x="272519" y="456772"/>
                    </a:lnTo>
                    <a:lnTo>
                      <a:pt x="281394" y="527115"/>
                    </a:lnTo>
                    <a:cubicBezTo>
                      <a:pt x="299795" y="596873"/>
                      <a:pt x="345152" y="657720"/>
                      <a:pt x="409139" y="695044"/>
                    </a:cubicBezTo>
                    <a:cubicBezTo>
                      <a:pt x="494455" y="744810"/>
                      <a:pt x="599869" y="745162"/>
                      <a:pt x="685516" y="695968"/>
                    </a:cubicBezTo>
                    <a:cubicBezTo>
                      <a:pt x="749751" y="659073"/>
                      <a:pt x="795515" y="598531"/>
                      <a:pt x="814383" y="528897"/>
                    </a:cubicBezTo>
                    <a:lnTo>
                      <a:pt x="823614" y="459468"/>
                    </a:lnTo>
                    <a:lnTo>
                      <a:pt x="821833" y="459455"/>
                    </a:lnTo>
                    <a:cubicBezTo>
                      <a:pt x="822794" y="328712"/>
                      <a:pt x="753763" y="207438"/>
                      <a:pt x="640854" y="141511"/>
                    </a:cubicBezTo>
                    <a:cubicBezTo>
                      <a:pt x="527946" y="75584"/>
                      <a:pt x="388402" y="75071"/>
                      <a:pt x="275012" y="140167"/>
                    </a:cubicBezTo>
                    <a:cubicBezTo>
                      <a:pt x="189970" y="188989"/>
                      <a:pt x="129379" y="269125"/>
                      <a:pt x="104399" y="361299"/>
                    </a:cubicBezTo>
                    <a:lnTo>
                      <a:pt x="91971" y="454754"/>
                    </a:lnTo>
                    <a:lnTo>
                      <a:pt x="92835" y="454758"/>
                    </a:lnTo>
                    <a:cubicBezTo>
                      <a:pt x="92115" y="617658"/>
                      <a:pt x="178481" y="768530"/>
                      <a:pt x="319317" y="850396"/>
                    </a:cubicBezTo>
                    <a:cubicBezTo>
                      <a:pt x="460153" y="932262"/>
                      <a:pt x="633996" y="932647"/>
                      <a:pt x="775193" y="851404"/>
                    </a:cubicBezTo>
                    <a:cubicBezTo>
                      <a:pt x="916390" y="770161"/>
                      <a:pt x="1003422" y="619672"/>
                      <a:pt x="1003422" y="456771"/>
                    </a:cubicBezTo>
                    <a:lnTo>
                      <a:pt x="1096253" y="456771"/>
                    </a:lnTo>
                    <a:cubicBezTo>
                      <a:pt x="1096253" y="652887"/>
                      <a:pt x="991475" y="834059"/>
                      <a:pt x="821490" y="931866"/>
                    </a:cubicBezTo>
                    <a:cubicBezTo>
                      <a:pt x="736498" y="980770"/>
                      <a:pt x="641679" y="1005106"/>
                      <a:pt x="546915" y="100489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solidFill>
                    <a:schemeClr val="tx1"/>
                  </a:solidFill>
                </a:endParaRPr>
              </a:p>
            </p:txBody>
          </p:sp>
          <p:sp>
            <p:nvSpPr>
              <p:cNvPr id="18" name="テキスト ボックス 17"/>
              <p:cNvSpPr txBox="1"/>
              <p:nvPr/>
            </p:nvSpPr>
            <p:spPr>
              <a:xfrm>
                <a:off x="-1901487" y="1299506"/>
                <a:ext cx="1114408" cy="369332"/>
              </a:xfrm>
              <a:prstGeom prst="rect">
                <a:avLst/>
              </a:prstGeom>
              <a:noFill/>
            </p:spPr>
            <p:txBody>
              <a:bodyPr wrap="none" rtlCol="0">
                <a:spAutoFit/>
              </a:bodyPr>
              <a:lstStyle/>
              <a:p>
                <a:r>
                  <a:rPr kumimoji="1" lang="ja-JP" altLang="en-US" b="1" dirty="0">
                    <a:latin typeface="HG丸ｺﾞｼｯｸM-PRO" panose="020F0600000000000000" pitchFamily="50" charset="-128"/>
                    <a:ea typeface="HG丸ｺﾞｼｯｸM-PRO" panose="020F0600000000000000" pitchFamily="50" charset="-128"/>
                  </a:rPr>
                  <a:t>応募資格</a:t>
                </a:r>
              </a:p>
            </p:txBody>
          </p:sp>
        </p:grpSp>
        <p:sp>
          <p:nvSpPr>
            <p:cNvPr id="16" name="ホームベース 15"/>
            <p:cNvSpPr/>
            <p:nvPr/>
          </p:nvSpPr>
          <p:spPr>
            <a:xfrm>
              <a:off x="207696" y="1365145"/>
              <a:ext cx="1621298" cy="347549"/>
            </a:xfrm>
            <a:prstGeom prst="homePlat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8" name="グループ化 27"/>
          <p:cNvGrpSpPr/>
          <p:nvPr/>
        </p:nvGrpSpPr>
        <p:grpSpPr>
          <a:xfrm>
            <a:off x="151518" y="2549280"/>
            <a:ext cx="1621298" cy="369332"/>
            <a:chOff x="207696" y="1345328"/>
            <a:chExt cx="1621298" cy="369332"/>
          </a:xfrm>
        </p:grpSpPr>
        <p:grpSp>
          <p:nvGrpSpPr>
            <p:cNvPr id="30" name="グループ化 29"/>
            <p:cNvGrpSpPr/>
            <p:nvPr/>
          </p:nvGrpSpPr>
          <p:grpSpPr>
            <a:xfrm>
              <a:off x="304647" y="1345328"/>
              <a:ext cx="1343077" cy="369332"/>
              <a:chOff x="-2130156" y="1299506"/>
              <a:chExt cx="1343077" cy="369332"/>
            </a:xfrm>
          </p:grpSpPr>
          <p:sp>
            <p:nvSpPr>
              <p:cNvPr id="32" name="フリーフォーム: 図形 410">
                <a:extLst>
                  <a:ext uri="{FF2B5EF4-FFF2-40B4-BE49-F238E27FC236}">
                    <a16:creationId xmlns:a16="http://schemas.microsoft.com/office/drawing/2014/main" id="{E4DD3AB9-0476-4CAC-942F-A6429F8C935C}"/>
                  </a:ext>
                </a:extLst>
              </p:cNvPr>
              <p:cNvSpPr/>
              <p:nvPr/>
            </p:nvSpPr>
            <p:spPr>
              <a:xfrm>
                <a:off x="-2130156" y="1378324"/>
                <a:ext cx="261515" cy="239721"/>
              </a:xfrm>
              <a:custGeom>
                <a:avLst/>
                <a:gdLst>
                  <a:gd name="connsiteX0" fmla="*/ 546915 w 1096253"/>
                  <a:gd name="connsiteY0" fmla="*/ 1004897 h 1004898"/>
                  <a:gd name="connsiteX1" fmla="*/ 272665 w 1096253"/>
                  <a:gd name="connsiteY1" fmla="*/ 930653 h 1004898"/>
                  <a:gd name="connsiteX2" fmla="*/ 4518 w 1096253"/>
                  <a:gd name="connsiteY2" fmla="*/ 527077 h 1004898"/>
                  <a:gd name="connsiteX3" fmla="*/ 156 w 1096253"/>
                  <a:gd name="connsiteY3" fmla="*/ 456772 h 1004898"/>
                  <a:gd name="connsiteX4" fmla="*/ 0 w 1096253"/>
                  <a:gd name="connsiteY4" fmla="*/ 456772 h 1004898"/>
                  <a:gd name="connsiteX5" fmla="*/ 81 w 1096253"/>
                  <a:gd name="connsiteY5" fmla="*/ 455563 h 1004898"/>
                  <a:gd name="connsiteX6" fmla="*/ 5 w 1096253"/>
                  <a:gd name="connsiteY6" fmla="*/ 454347 h 1004898"/>
                  <a:gd name="connsiteX7" fmla="*/ 162 w 1096253"/>
                  <a:gd name="connsiteY7" fmla="*/ 454348 h 1004898"/>
                  <a:gd name="connsiteX8" fmla="*/ 4036 w 1096253"/>
                  <a:gd name="connsiteY8" fmla="*/ 396124 h 1004898"/>
                  <a:gd name="connsiteX9" fmla="*/ 229356 w 1096253"/>
                  <a:gd name="connsiteY9" fmla="*/ 60638 h 1004898"/>
                  <a:gd name="connsiteX10" fmla="*/ 687093 w 1096253"/>
                  <a:gd name="connsiteY10" fmla="*/ 62320 h 1004898"/>
                  <a:gd name="connsiteX11" fmla="*/ 898524 w 1096253"/>
                  <a:gd name="connsiteY11" fmla="*/ 340559 h 1004898"/>
                  <a:gd name="connsiteX12" fmla="*/ 913111 w 1096253"/>
                  <a:gd name="connsiteY12" fmla="*/ 456771 h 1004898"/>
                  <a:gd name="connsiteX13" fmla="*/ 913544 w 1096253"/>
                  <a:gd name="connsiteY13" fmla="*/ 456771 h 1004898"/>
                  <a:gd name="connsiteX14" fmla="*/ 913321 w 1096253"/>
                  <a:gd name="connsiteY14" fmla="*/ 458448 h 1004898"/>
                  <a:gd name="connsiteX15" fmla="*/ 913532 w 1096253"/>
                  <a:gd name="connsiteY15" fmla="*/ 460129 h 1004898"/>
                  <a:gd name="connsiteX16" fmla="*/ 913098 w 1096253"/>
                  <a:gd name="connsiteY16" fmla="*/ 460126 h 1004898"/>
                  <a:gd name="connsiteX17" fmla="*/ 900841 w 1096253"/>
                  <a:gd name="connsiteY17" fmla="*/ 552316 h 1004898"/>
                  <a:gd name="connsiteX18" fmla="*/ 730129 w 1096253"/>
                  <a:gd name="connsiteY18" fmla="*/ 773639 h 1004898"/>
                  <a:gd name="connsiteX19" fmla="*/ 546904 w 1096253"/>
                  <a:gd name="connsiteY19" fmla="*/ 822187 h 1004898"/>
                  <a:gd name="connsiteX20" fmla="*/ 364008 w 1096253"/>
                  <a:gd name="connsiteY20" fmla="*/ 772415 h 1004898"/>
                  <a:gd name="connsiteX21" fmla="*/ 194781 w 1096253"/>
                  <a:gd name="connsiteY21" fmla="*/ 549956 h 1004898"/>
                  <a:gd name="connsiteX22" fmla="*/ 183025 w 1096253"/>
                  <a:gd name="connsiteY22" fmla="*/ 456773 h 1004898"/>
                  <a:gd name="connsiteX23" fmla="*/ 182710 w 1096253"/>
                  <a:gd name="connsiteY23" fmla="*/ 456773 h 1004898"/>
                  <a:gd name="connsiteX24" fmla="*/ 182872 w 1096253"/>
                  <a:gd name="connsiteY24" fmla="*/ 455563 h 1004898"/>
                  <a:gd name="connsiteX25" fmla="*/ 182716 w 1096253"/>
                  <a:gd name="connsiteY25" fmla="*/ 454328 h 1004898"/>
                  <a:gd name="connsiteX26" fmla="*/ 183037 w 1096253"/>
                  <a:gd name="connsiteY26" fmla="*/ 454330 h 1004898"/>
                  <a:gd name="connsiteX27" fmla="*/ 192333 w 1096253"/>
                  <a:gd name="connsiteY27" fmla="*/ 384765 h 1004898"/>
                  <a:gd name="connsiteX28" fmla="*/ 321500 w 1096253"/>
                  <a:gd name="connsiteY28" fmla="*/ 218421 h 1004898"/>
                  <a:gd name="connsiteX29" fmla="*/ 597299 w 1096253"/>
                  <a:gd name="connsiteY29" fmla="*/ 221479 h 1004898"/>
                  <a:gd name="connsiteX30" fmla="*/ 722746 w 1096253"/>
                  <a:gd name="connsiteY30" fmla="*/ 390646 h 1004898"/>
                  <a:gd name="connsiteX31" fmla="*/ 730094 w 1096253"/>
                  <a:gd name="connsiteY31" fmla="*/ 456772 h 1004898"/>
                  <a:gd name="connsiteX32" fmla="*/ 730836 w 1096253"/>
                  <a:gd name="connsiteY32" fmla="*/ 456772 h 1004898"/>
                  <a:gd name="connsiteX33" fmla="*/ 730431 w 1096253"/>
                  <a:gd name="connsiteY33" fmla="*/ 459802 h 1004898"/>
                  <a:gd name="connsiteX34" fmla="*/ 730769 w 1096253"/>
                  <a:gd name="connsiteY34" fmla="*/ 462850 h 1004898"/>
                  <a:gd name="connsiteX35" fmla="*/ 730025 w 1096253"/>
                  <a:gd name="connsiteY35" fmla="*/ 462834 h 1004898"/>
                  <a:gd name="connsiteX36" fmla="*/ 724397 w 1096253"/>
                  <a:gd name="connsiteY36" fmla="*/ 504868 h 1004898"/>
                  <a:gd name="connsiteX37" fmla="*/ 637992 w 1096253"/>
                  <a:gd name="connsiteY37" fmla="*/ 615853 h 1004898"/>
                  <a:gd name="connsiteX38" fmla="*/ 545554 w 1096253"/>
                  <a:gd name="connsiteY38" fmla="*/ 639463 h 1004898"/>
                  <a:gd name="connsiteX39" fmla="*/ 453818 w 1096253"/>
                  <a:gd name="connsiteY39" fmla="*/ 613259 h 1004898"/>
                  <a:gd name="connsiteX40" fmla="*/ 365491 w 1096253"/>
                  <a:gd name="connsiteY40" fmla="*/ 451626 h 1004898"/>
                  <a:gd name="connsiteX41" fmla="*/ 458792 w 1096253"/>
                  <a:gd name="connsiteY41" fmla="*/ 454255 h 1004898"/>
                  <a:gd name="connsiteX42" fmla="*/ 501996 w 1096253"/>
                  <a:gd name="connsiteY42" fmla="*/ 533316 h 1004898"/>
                  <a:gd name="connsiteX43" fmla="*/ 592083 w 1096253"/>
                  <a:gd name="connsiteY43" fmla="*/ 534585 h 1004898"/>
                  <a:gd name="connsiteX44" fmla="*/ 637497 w 1096253"/>
                  <a:gd name="connsiteY44" fmla="*/ 456772 h 1004898"/>
                  <a:gd name="connsiteX45" fmla="*/ 637903 w 1096253"/>
                  <a:gd name="connsiteY45" fmla="*/ 456772 h 1004898"/>
                  <a:gd name="connsiteX46" fmla="*/ 633033 w 1096253"/>
                  <a:gd name="connsiteY46" fmla="*/ 412950 h 1004898"/>
                  <a:gd name="connsiteX47" fmla="*/ 549899 w 1096253"/>
                  <a:gd name="connsiteY47" fmla="*/ 300843 h 1004898"/>
                  <a:gd name="connsiteX48" fmla="*/ 367127 w 1096253"/>
                  <a:gd name="connsiteY48" fmla="*/ 298816 h 1004898"/>
                  <a:gd name="connsiteX49" fmla="*/ 275151 w 1096253"/>
                  <a:gd name="connsiteY49" fmla="*/ 456772 h 1004898"/>
                  <a:gd name="connsiteX50" fmla="*/ 272519 w 1096253"/>
                  <a:gd name="connsiteY50" fmla="*/ 456772 h 1004898"/>
                  <a:gd name="connsiteX51" fmla="*/ 281394 w 1096253"/>
                  <a:gd name="connsiteY51" fmla="*/ 527115 h 1004898"/>
                  <a:gd name="connsiteX52" fmla="*/ 409139 w 1096253"/>
                  <a:gd name="connsiteY52" fmla="*/ 695044 h 1004898"/>
                  <a:gd name="connsiteX53" fmla="*/ 685516 w 1096253"/>
                  <a:gd name="connsiteY53" fmla="*/ 695968 h 1004898"/>
                  <a:gd name="connsiteX54" fmla="*/ 814383 w 1096253"/>
                  <a:gd name="connsiteY54" fmla="*/ 528897 h 1004898"/>
                  <a:gd name="connsiteX55" fmla="*/ 823614 w 1096253"/>
                  <a:gd name="connsiteY55" fmla="*/ 459468 h 1004898"/>
                  <a:gd name="connsiteX56" fmla="*/ 821833 w 1096253"/>
                  <a:gd name="connsiteY56" fmla="*/ 459455 h 1004898"/>
                  <a:gd name="connsiteX57" fmla="*/ 640854 w 1096253"/>
                  <a:gd name="connsiteY57" fmla="*/ 141511 h 1004898"/>
                  <a:gd name="connsiteX58" fmla="*/ 275012 w 1096253"/>
                  <a:gd name="connsiteY58" fmla="*/ 140167 h 1004898"/>
                  <a:gd name="connsiteX59" fmla="*/ 104399 w 1096253"/>
                  <a:gd name="connsiteY59" fmla="*/ 361299 h 1004898"/>
                  <a:gd name="connsiteX60" fmla="*/ 91971 w 1096253"/>
                  <a:gd name="connsiteY60" fmla="*/ 454754 h 1004898"/>
                  <a:gd name="connsiteX61" fmla="*/ 92835 w 1096253"/>
                  <a:gd name="connsiteY61" fmla="*/ 454758 h 1004898"/>
                  <a:gd name="connsiteX62" fmla="*/ 319317 w 1096253"/>
                  <a:gd name="connsiteY62" fmla="*/ 850396 h 1004898"/>
                  <a:gd name="connsiteX63" fmla="*/ 775193 w 1096253"/>
                  <a:gd name="connsiteY63" fmla="*/ 851404 h 1004898"/>
                  <a:gd name="connsiteX64" fmla="*/ 1003422 w 1096253"/>
                  <a:gd name="connsiteY64" fmla="*/ 456771 h 1004898"/>
                  <a:gd name="connsiteX65" fmla="*/ 1096253 w 1096253"/>
                  <a:gd name="connsiteY65" fmla="*/ 456771 h 1004898"/>
                  <a:gd name="connsiteX66" fmla="*/ 821490 w 1096253"/>
                  <a:gd name="connsiteY66" fmla="*/ 931866 h 1004898"/>
                  <a:gd name="connsiteX67" fmla="*/ 546915 w 1096253"/>
                  <a:gd name="connsiteY67" fmla="*/ 1004897 h 1004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1096253" h="1004898">
                    <a:moveTo>
                      <a:pt x="546915" y="1004897"/>
                    </a:moveTo>
                    <a:cubicBezTo>
                      <a:pt x="452151" y="1004687"/>
                      <a:pt x="357441" y="979932"/>
                      <a:pt x="272665" y="930653"/>
                    </a:cubicBezTo>
                    <a:cubicBezTo>
                      <a:pt x="124308" y="844415"/>
                      <a:pt x="26157" y="694572"/>
                      <a:pt x="4518" y="527077"/>
                    </a:cubicBezTo>
                    <a:lnTo>
                      <a:pt x="156" y="456772"/>
                    </a:lnTo>
                    <a:lnTo>
                      <a:pt x="0" y="456772"/>
                    </a:lnTo>
                    <a:lnTo>
                      <a:pt x="81" y="455563"/>
                    </a:lnTo>
                    <a:lnTo>
                      <a:pt x="5" y="454347"/>
                    </a:lnTo>
                    <a:lnTo>
                      <a:pt x="162" y="454348"/>
                    </a:lnTo>
                    <a:lnTo>
                      <a:pt x="4036" y="396124"/>
                    </a:lnTo>
                    <a:cubicBezTo>
                      <a:pt x="22721" y="256497"/>
                      <a:pt x="105218" y="131904"/>
                      <a:pt x="229356" y="60638"/>
                    </a:cubicBezTo>
                    <a:cubicBezTo>
                      <a:pt x="371228" y="-20809"/>
                      <a:pt x="545824" y="-20168"/>
                      <a:pt x="687093" y="62320"/>
                    </a:cubicBezTo>
                    <a:cubicBezTo>
                      <a:pt x="793046" y="124185"/>
                      <a:pt x="868118" y="225004"/>
                      <a:pt x="898524" y="340559"/>
                    </a:cubicBezTo>
                    <a:lnTo>
                      <a:pt x="913111" y="456771"/>
                    </a:lnTo>
                    <a:lnTo>
                      <a:pt x="913544" y="456771"/>
                    </a:lnTo>
                    <a:lnTo>
                      <a:pt x="913321" y="458448"/>
                    </a:lnTo>
                    <a:lnTo>
                      <a:pt x="913532" y="460129"/>
                    </a:lnTo>
                    <a:lnTo>
                      <a:pt x="913098" y="460126"/>
                    </a:lnTo>
                    <a:lnTo>
                      <a:pt x="900841" y="552316"/>
                    </a:lnTo>
                    <a:cubicBezTo>
                      <a:pt x="875847" y="644561"/>
                      <a:pt x="815223" y="724762"/>
                      <a:pt x="730129" y="773639"/>
                    </a:cubicBezTo>
                    <a:cubicBezTo>
                      <a:pt x="673400" y="806223"/>
                      <a:pt x="610125" y="822399"/>
                      <a:pt x="546904" y="822187"/>
                    </a:cubicBezTo>
                    <a:cubicBezTo>
                      <a:pt x="483684" y="821976"/>
                      <a:pt x="420518" y="805378"/>
                      <a:pt x="364008" y="772415"/>
                    </a:cubicBezTo>
                    <a:cubicBezTo>
                      <a:pt x="279243" y="722971"/>
                      <a:pt x="219157" y="642366"/>
                      <a:pt x="194781" y="549956"/>
                    </a:cubicBezTo>
                    <a:lnTo>
                      <a:pt x="183025" y="456773"/>
                    </a:lnTo>
                    <a:lnTo>
                      <a:pt x="182710" y="456773"/>
                    </a:lnTo>
                    <a:lnTo>
                      <a:pt x="182872" y="455563"/>
                    </a:lnTo>
                    <a:lnTo>
                      <a:pt x="182716" y="454328"/>
                    </a:lnTo>
                    <a:lnTo>
                      <a:pt x="183037" y="454330"/>
                    </a:lnTo>
                    <a:lnTo>
                      <a:pt x="192333" y="384765"/>
                    </a:lnTo>
                    <a:cubicBezTo>
                      <a:pt x="211262" y="315268"/>
                      <a:pt x="257162" y="254936"/>
                      <a:pt x="321500" y="218421"/>
                    </a:cubicBezTo>
                    <a:cubicBezTo>
                      <a:pt x="407285" y="169735"/>
                      <a:pt x="512615" y="170903"/>
                      <a:pt x="597299" y="221479"/>
                    </a:cubicBezTo>
                    <a:cubicBezTo>
                      <a:pt x="660812" y="259411"/>
                      <a:pt x="705363" y="320747"/>
                      <a:pt x="722746" y="390646"/>
                    </a:cubicBezTo>
                    <a:lnTo>
                      <a:pt x="730094" y="456772"/>
                    </a:lnTo>
                    <a:lnTo>
                      <a:pt x="730836" y="456772"/>
                    </a:lnTo>
                    <a:lnTo>
                      <a:pt x="730431" y="459802"/>
                    </a:lnTo>
                    <a:lnTo>
                      <a:pt x="730769" y="462850"/>
                    </a:lnTo>
                    <a:lnTo>
                      <a:pt x="730025" y="462834"/>
                    </a:lnTo>
                    <a:lnTo>
                      <a:pt x="724397" y="504868"/>
                    </a:lnTo>
                    <a:cubicBezTo>
                      <a:pt x="711730" y="551280"/>
                      <a:pt x="681018" y="591548"/>
                      <a:pt x="637992" y="615853"/>
                    </a:cubicBezTo>
                    <a:cubicBezTo>
                      <a:pt x="609308" y="632057"/>
                      <a:pt x="577373" y="639911"/>
                      <a:pt x="545554" y="639463"/>
                    </a:cubicBezTo>
                    <a:cubicBezTo>
                      <a:pt x="513736" y="639014"/>
                      <a:pt x="482034" y="630264"/>
                      <a:pt x="453818" y="613259"/>
                    </a:cubicBezTo>
                    <a:cubicBezTo>
                      <a:pt x="397385" y="579249"/>
                      <a:pt x="363635" y="517489"/>
                      <a:pt x="365491" y="451626"/>
                    </a:cubicBezTo>
                    <a:lnTo>
                      <a:pt x="458792" y="454255"/>
                    </a:lnTo>
                    <a:cubicBezTo>
                      <a:pt x="457884" y="486471"/>
                      <a:pt x="474393" y="516680"/>
                      <a:pt x="501996" y="533316"/>
                    </a:cubicBezTo>
                    <a:cubicBezTo>
                      <a:pt x="529599" y="549952"/>
                      <a:pt x="564022" y="550436"/>
                      <a:pt x="592083" y="534585"/>
                    </a:cubicBezTo>
                    <a:cubicBezTo>
                      <a:pt x="620144" y="518733"/>
                      <a:pt x="637497" y="489001"/>
                      <a:pt x="637497" y="456772"/>
                    </a:cubicBezTo>
                    <a:lnTo>
                      <a:pt x="637903" y="456772"/>
                    </a:lnTo>
                    <a:lnTo>
                      <a:pt x="633033" y="412950"/>
                    </a:lnTo>
                    <a:cubicBezTo>
                      <a:pt x="621513" y="366628"/>
                      <a:pt x="591989" y="325981"/>
                      <a:pt x="549899" y="300843"/>
                    </a:cubicBezTo>
                    <a:cubicBezTo>
                      <a:pt x="493779" y="267326"/>
                      <a:pt x="423976" y="266552"/>
                      <a:pt x="367127" y="298816"/>
                    </a:cubicBezTo>
                    <a:cubicBezTo>
                      <a:pt x="310277" y="331080"/>
                      <a:pt x="275151" y="391405"/>
                      <a:pt x="275151" y="456772"/>
                    </a:cubicBezTo>
                    <a:lnTo>
                      <a:pt x="272519" y="456772"/>
                    </a:lnTo>
                    <a:lnTo>
                      <a:pt x="281394" y="527115"/>
                    </a:lnTo>
                    <a:cubicBezTo>
                      <a:pt x="299795" y="596873"/>
                      <a:pt x="345152" y="657720"/>
                      <a:pt x="409139" y="695044"/>
                    </a:cubicBezTo>
                    <a:cubicBezTo>
                      <a:pt x="494455" y="744810"/>
                      <a:pt x="599869" y="745162"/>
                      <a:pt x="685516" y="695968"/>
                    </a:cubicBezTo>
                    <a:cubicBezTo>
                      <a:pt x="749751" y="659073"/>
                      <a:pt x="795515" y="598531"/>
                      <a:pt x="814383" y="528897"/>
                    </a:cubicBezTo>
                    <a:lnTo>
                      <a:pt x="823614" y="459468"/>
                    </a:lnTo>
                    <a:lnTo>
                      <a:pt x="821833" y="459455"/>
                    </a:lnTo>
                    <a:cubicBezTo>
                      <a:pt x="822794" y="328712"/>
                      <a:pt x="753763" y="207438"/>
                      <a:pt x="640854" y="141511"/>
                    </a:cubicBezTo>
                    <a:cubicBezTo>
                      <a:pt x="527946" y="75584"/>
                      <a:pt x="388402" y="75071"/>
                      <a:pt x="275012" y="140167"/>
                    </a:cubicBezTo>
                    <a:cubicBezTo>
                      <a:pt x="189970" y="188989"/>
                      <a:pt x="129379" y="269125"/>
                      <a:pt x="104399" y="361299"/>
                    </a:cubicBezTo>
                    <a:lnTo>
                      <a:pt x="91971" y="454754"/>
                    </a:lnTo>
                    <a:lnTo>
                      <a:pt x="92835" y="454758"/>
                    </a:lnTo>
                    <a:cubicBezTo>
                      <a:pt x="92115" y="617658"/>
                      <a:pt x="178481" y="768530"/>
                      <a:pt x="319317" y="850396"/>
                    </a:cubicBezTo>
                    <a:cubicBezTo>
                      <a:pt x="460153" y="932262"/>
                      <a:pt x="633996" y="932647"/>
                      <a:pt x="775193" y="851404"/>
                    </a:cubicBezTo>
                    <a:cubicBezTo>
                      <a:pt x="916390" y="770161"/>
                      <a:pt x="1003422" y="619672"/>
                      <a:pt x="1003422" y="456771"/>
                    </a:cubicBezTo>
                    <a:lnTo>
                      <a:pt x="1096253" y="456771"/>
                    </a:lnTo>
                    <a:cubicBezTo>
                      <a:pt x="1096253" y="652887"/>
                      <a:pt x="991475" y="834059"/>
                      <a:pt x="821490" y="931866"/>
                    </a:cubicBezTo>
                    <a:cubicBezTo>
                      <a:pt x="736498" y="980770"/>
                      <a:pt x="641679" y="1005106"/>
                      <a:pt x="546915" y="100489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solidFill>
                    <a:schemeClr val="tx1"/>
                  </a:solidFill>
                </a:endParaRPr>
              </a:p>
            </p:txBody>
          </p:sp>
          <p:sp>
            <p:nvSpPr>
              <p:cNvPr id="34" name="テキスト ボックス 33"/>
              <p:cNvSpPr txBox="1"/>
              <p:nvPr/>
            </p:nvSpPr>
            <p:spPr>
              <a:xfrm>
                <a:off x="-1901487" y="1299506"/>
                <a:ext cx="1114408" cy="369332"/>
              </a:xfrm>
              <a:prstGeom prst="rect">
                <a:avLst/>
              </a:prstGeom>
              <a:noFill/>
            </p:spPr>
            <p:txBody>
              <a:bodyPr wrap="none" rtlCol="0">
                <a:spAutoFit/>
              </a:bodyPr>
              <a:lstStyle/>
              <a:p>
                <a:r>
                  <a:rPr kumimoji="1" lang="ja-JP" altLang="en-US" b="1" dirty="0">
                    <a:latin typeface="HG丸ｺﾞｼｯｸM-PRO" panose="020F0600000000000000" pitchFamily="50" charset="-128"/>
                    <a:ea typeface="HG丸ｺﾞｼｯｸM-PRO" panose="020F0600000000000000" pitchFamily="50" charset="-128"/>
                  </a:rPr>
                  <a:t>応募</a:t>
                </a:r>
                <a:r>
                  <a:rPr lang="ja-JP" altLang="en-US" b="1" dirty="0">
                    <a:latin typeface="HG丸ｺﾞｼｯｸM-PRO" panose="020F0600000000000000" pitchFamily="50" charset="-128"/>
                    <a:ea typeface="HG丸ｺﾞｼｯｸM-PRO" panose="020F0600000000000000" pitchFamily="50" charset="-128"/>
                  </a:rPr>
                  <a:t>方法</a:t>
                </a:r>
                <a:endParaRPr kumimoji="1" lang="ja-JP" altLang="en-US" b="1" dirty="0">
                  <a:latin typeface="HG丸ｺﾞｼｯｸM-PRO" panose="020F0600000000000000" pitchFamily="50" charset="-128"/>
                  <a:ea typeface="HG丸ｺﾞｼｯｸM-PRO" panose="020F0600000000000000" pitchFamily="50" charset="-128"/>
                </a:endParaRPr>
              </a:p>
            </p:txBody>
          </p:sp>
        </p:grpSp>
        <p:sp>
          <p:nvSpPr>
            <p:cNvPr id="31" name="ホームベース 30"/>
            <p:cNvSpPr/>
            <p:nvPr/>
          </p:nvSpPr>
          <p:spPr>
            <a:xfrm>
              <a:off x="207696" y="1365145"/>
              <a:ext cx="1621298" cy="347549"/>
            </a:xfrm>
            <a:prstGeom prst="homePlat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5" name="グループ化 34"/>
          <p:cNvGrpSpPr/>
          <p:nvPr/>
        </p:nvGrpSpPr>
        <p:grpSpPr>
          <a:xfrm>
            <a:off x="151518" y="5351904"/>
            <a:ext cx="1621298" cy="369332"/>
            <a:chOff x="207696" y="1345328"/>
            <a:chExt cx="1621298" cy="369332"/>
          </a:xfrm>
        </p:grpSpPr>
        <p:grpSp>
          <p:nvGrpSpPr>
            <p:cNvPr id="36" name="グループ化 35"/>
            <p:cNvGrpSpPr/>
            <p:nvPr/>
          </p:nvGrpSpPr>
          <p:grpSpPr>
            <a:xfrm>
              <a:off x="304647" y="1345328"/>
              <a:ext cx="1343077" cy="369332"/>
              <a:chOff x="-2130156" y="1299506"/>
              <a:chExt cx="1343077" cy="369332"/>
            </a:xfrm>
          </p:grpSpPr>
          <p:sp>
            <p:nvSpPr>
              <p:cNvPr id="39" name="フリーフォーム: 図形 410">
                <a:extLst>
                  <a:ext uri="{FF2B5EF4-FFF2-40B4-BE49-F238E27FC236}">
                    <a16:creationId xmlns:a16="http://schemas.microsoft.com/office/drawing/2014/main" id="{E4DD3AB9-0476-4CAC-942F-A6429F8C935C}"/>
                  </a:ext>
                </a:extLst>
              </p:cNvPr>
              <p:cNvSpPr/>
              <p:nvPr/>
            </p:nvSpPr>
            <p:spPr>
              <a:xfrm>
                <a:off x="-2130156" y="1378324"/>
                <a:ext cx="261515" cy="239721"/>
              </a:xfrm>
              <a:custGeom>
                <a:avLst/>
                <a:gdLst>
                  <a:gd name="connsiteX0" fmla="*/ 546915 w 1096253"/>
                  <a:gd name="connsiteY0" fmla="*/ 1004897 h 1004898"/>
                  <a:gd name="connsiteX1" fmla="*/ 272665 w 1096253"/>
                  <a:gd name="connsiteY1" fmla="*/ 930653 h 1004898"/>
                  <a:gd name="connsiteX2" fmla="*/ 4518 w 1096253"/>
                  <a:gd name="connsiteY2" fmla="*/ 527077 h 1004898"/>
                  <a:gd name="connsiteX3" fmla="*/ 156 w 1096253"/>
                  <a:gd name="connsiteY3" fmla="*/ 456772 h 1004898"/>
                  <a:gd name="connsiteX4" fmla="*/ 0 w 1096253"/>
                  <a:gd name="connsiteY4" fmla="*/ 456772 h 1004898"/>
                  <a:gd name="connsiteX5" fmla="*/ 81 w 1096253"/>
                  <a:gd name="connsiteY5" fmla="*/ 455563 h 1004898"/>
                  <a:gd name="connsiteX6" fmla="*/ 5 w 1096253"/>
                  <a:gd name="connsiteY6" fmla="*/ 454347 h 1004898"/>
                  <a:gd name="connsiteX7" fmla="*/ 162 w 1096253"/>
                  <a:gd name="connsiteY7" fmla="*/ 454348 h 1004898"/>
                  <a:gd name="connsiteX8" fmla="*/ 4036 w 1096253"/>
                  <a:gd name="connsiteY8" fmla="*/ 396124 h 1004898"/>
                  <a:gd name="connsiteX9" fmla="*/ 229356 w 1096253"/>
                  <a:gd name="connsiteY9" fmla="*/ 60638 h 1004898"/>
                  <a:gd name="connsiteX10" fmla="*/ 687093 w 1096253"/>
                  <a:gd name="connsiteY10" fmla="*/ 62320 h 1004898"/>
                  <a:gd name="connsiteX11" fmla="*/ 898524 w 1096253"/>
                  <a:gd name="connsiteY11" fmla="*/ 340559 h 1004898"/>
                  <a:gd name="connsiteX12" fmla="*/ 913111 w 1096253"/>
                  <a:gd name="connsiteY12" fmla="*/ 456771 h 1004898"/>
                  <a:gd name="connsiteX13" fmla="*/ 913544 w 1096253"/>
                  <a:gd name="connsiteY13" fmla="*/ 456771 h 1004898"/>
                  <a:gd name="connsiteX14" fmla="*/ 913321 w 1096253"/>
                  <a:gd name="connsiteY14" fmla="*/ 458448 h 1004898"/>
                  <a:gd name="connsiteX15" fmla="*/ 913532 w 1096253"/>
                  <a:gd name="connsiteY15" fmla="*/ 460129 h 1004898"/>
                  <a:gd name="connsiteX16" fmla="*/ 913098 w 1096253"/>
                  <a:gd name="connsiteY16" fmla="*/ 460126 h 1004898"/>
                  <a:gd name="connsiteX17" fmla="*/ 900841 w 1096253"/>
                  <a:gd name="connsiteY17" fmla="*/ 552316 h 1004898"/>
                  <a:gd name="connsiteX18" fmla="*/ 730129 w 1096253"/>
                  <a:gd name="connsiteY18" fmla="*/ 773639 h 1004898"/>
                  <a:gd name="connsiteX19" fmla="*/ 546904 w 1096253"/>
                  <a:gd name="connsiteY19" fmla="*/ 822187 h 1004898"/>
                  <a:gd name="connsiteX20" fmla="*/ 364008 w 1096253"/>
                  <a:gd name="connsiteY20" fmla="*/ 772415 h 1004898"/>
                  <a:gd name="connsiteX21" fmla="*/ 194781 w 1096253"/>
                  <a:gd name="connsiteY21" fmla="*/ 549956 h 1004898"/>
                  <a:gd name="connsiteX22" fmla="*/ 183025 w 1096253"/>
                  <a:gd name="connsiteY22" fmla="*/ 456773 h 1004898"/>
                  <a:gd name="connsiteX23" fmla="*/ 182710 w 1096253"/>
                  <a:gd name="connsiteY23" fmla="*/ 456773 h 1004898"/>
                  <a:gd name="connsiteX24" fmla="*/ 182872 w 1096253"/>
                  <a:gd name="connsiteY24" fmla="*/ 455563 h 1004898"/>
                  <a:gd name="connsiteX25" fmla="*/ 182716 w 1096253"/>
                  <a:gd name="connsiteY25" fmla="*/ 454328 h 1004898"/>
                  <a:gd name="connsiteX26" fmla="*/ 183037 w 1096253"/>
                  <a:gd name="connsiteY26" fmla="*/ 454330 h 1004898"/>
                  <a:gd name="connsiteX27" fmla="*/ 192333 w 1096253"/>
                  <a:gd name="connsiteY27" fmla="*/ 384765 h 1004898"/>
                  <a:gd name="connsiteX28" fmla="*/ 321500 w 1096253"/>
                  <a:gd name="connsiteY28" fmla="*/ 218421 h 1004898"/>
                  <a:gd name="connsiteX29" fmla="*/ 597299 w 1096253"/>
                  <a:gd name="connsiteY29" fmla="*/ 221479 h 1004898"/>
                  <a:gd name="connsiteX30" fmla="*/ 722746 w 1096253"/>
                  <a:gd name="connsiteY30" fmla="*/ 390646 h 1004898"/>
                  <a:gd name="connsiteX31" fmla="*/ 730094 w 1096253"/>
                  <a:gd name="connsiteY31" fmla="*/ 456772 h 1004898"/>
                  <a:gd name="connsiteX32" fmla="*/ 730836 w 1096253"/>
                  <a:gd name="connsiteY32" fmla="*/ 456772 h 1004898"/>
                  <a:gd name="connsiteX33" fmla="*/ 730431 w 1096253"/>
                  <a:gd name="connsiteY33" fmla="*/ 459802 h 1004898"/>
                  <a:gd name="connsiteX34" fmla="*/ 730769 w 1096253"/>
                  <a:gd name="connsiteY34" fmla="*/ 462850 h 1004898"/>
                  <a:gd name="connsiteX35" fmla="*/ 730025 w 1096253"/>
                  <a:gd name="connsiteY35" fmla="*/ 462834 h 1004898"/>
                  <a:gd name="connsiteX36" fmla="*/ 724397 w 1096253"/>
                  <a:gd name="connsiteY36" fmla="*/ 504868 h 1004898"/>
                  <a:gd name="connsiteX37" fmla="*/ 637992 w 1096253"/>
                  <a:gd name="connsiteY37" fmla="*/ 615853 h 1004898"/>
                  <a:gd name="connsiteX38" fmla="*/ 545554 w 1096253"/>
                  <a:gd name="connsiteY38" fmla="*/ 639463 h 1004898"/>
                  <a:gd name="connsiteX39" fmla="*/ 453818 w 1096253"/>
                  <a:gd name="connsiteY39" fmla="*/ 613259 h 1004898"/>
                  <a:gd name="connsiteX40" fmla="*/ 365491 w 1096253"/>
                  <a:gd name="connsiteY40" fmla="*/ 451626 h 1004898"/>
                  <a:gd name="connsiteX41" fmla="*/ 458792 w 1096253"/>
                  <a:gd name="connsiteY41" fmla="*/ 454255 h 1004898"/>
                  <a:gd name="connsiteX42" fmla="*/ 501996 w 1096253"/>
                  <a:gd name="connsiteY42" fmla="*/ 533316 h 1004898"/>
                  <a:gd name="connsiteX43" fmla="*/ 592083 w 1096253"/>
                  <a:gd name="connsiteY43" fmla="*/ 534585 h 1004898"/>
                  <a:gd name="connsiteX44" fmla="*/ 637497 w 1096253"/>
                  <a:gd name="connsiteY44" fmla="*/ 456772 h 1004898"/>
                  <a:gd name="connsiteX45" fmla="*/ 637903 w 1096253"/>
                  <a:gd name="connsiteY45" fmla="*/ 456772 h 1004898"/>
                  <a:gd name="connsiteX46" fmla="*/ 633033 w 1096253"/>
                  <a:gd name="connsiteY46" fmla="*/ 412950 h 1004898"/>
                  <a:gd name="connsiteX47" fmla="*/ 549899 w 1096253"/>
                  <a:gd name="connsiteY47" fmla="*/ 300843 h 1004898"/>
                  <a:gd name="connsiteX48" fmla="*/ 367127 w 1096253"/>
                  <a:gd name="connsiteY48" fmla="*/ 298816 h 1004898"/>
                  <a:gd name="connsiteX49" fmla="*/ 275151 w 1096253"/>
                  <a:gd name="connsiteY49" fmla="*/ 456772 h 1004898"/>
                  <a:gd name="connsiteX50" fmla="*/ 272519 w 1096253"/>
                  <a:gd name="connsiteY50" fmla="*/ 456772 h 1004898"/>
                  <a:gd name="connsiteX51" fmla="*/ 281394 w 1096253"/>
                  <a:gd name="connsiteY51" fmla="*/ 527115 h 1004898"/>
                  <a:gd name="connsiteX52" fmla="*/ 409139 w 1096253"/>
                  <a:gd name="connsiteY52" fmla="*/ 695044 h 1004898"/>
                  <a:gd name="connsiteX53" fmla="*/ 685516 w 1096253"/>
                  <a:gd name="connsiteY53" fmla="*/ 695968 h 1004898"/>
                  <a:gd name="connsiteX54" fmla="*/ 814383 w 1096253"/>
                  <a:gd name="connsiteY54" fmla="*/ 528897 h 1004898"/>
                  <a:gd name="connsiteX55" fmla="*/ 823614 w 1096253"/>
                  <a:gd name="connsiteY55" fmla="*/ 459468 h 1004898"/>
                  <a:gd name="connsiteX56" fmla="*/ 821833 w 1096253"/>
                  <a:gd name="connsiteY56" fmla="*/ 459455 h 1004898"/>
                  <a:gd name="connsiteX57" fmla="*/ 640854 w 1096253"/>
                  <a:gd name="connsiteY57" fmla="*/ 141511 h 1004898"/>
                  <a:gd name="connsiteX58" fmla="*/ 275012 w 1096253"/>
                  <a:gd name="connsiteY58" fmla="*/ 140167 h 1004898"/>
                  <a:gd name="connsiteX59" fmla="*/ 104399 w 1096253"/>
                  <a:gd name="connsiteY59" fmla="*/ 361299 h 1004898"/>
                  <a:gd name="connsiteX60" fmla="*/ 91971 w 1096253"/>
                  <a:gd name="connsiteY60" fmla="*/ 454754 h 1004898"/>
                  <a:gd name="connsiteX61" fmla="*/ 92835 w 1096253"/>
                  <a:gd name="connsiteY61" fmla="*/ 454758 h 1004898"/>
                  <a:gd name="connsiteX62" fmla="*/ 319317 w 1096253"/>
                  <a:gd name="connsiteY62" fmla="*/ 850396 h 1004898"/>
                  <a:gd name="connsiteX63" fmla="*/ 775193 w 1096253"/>
                  <a:gd name="connsiteY63" fmla="*/ 851404 h 1004898"/>
                  <a:gd name="connsiteX64" fmla="*/ 1003422 w 1096253"/>
                  <a:gd name="connsiteY64" fmla="*/ 456771 h 1004898"/>
                  <a:gd name="connsiteX65" fmla="*/ 1096253 w 1096253"/>
                  <a:gd name="connsiteY65" fmla="*/ 456771 h 1004898"/>
                  <a:gd name="connsiteX66" fmla="*/ 821490 w 1096253"/>
                  <a:gd name="connsiteY66" fmla="*/ 931866 h 1004898"/>
                  <a:gd name="connsiteX67" fmla="*/ 546915 w 1096253"/>
                  <a:gd name="connsiteY67" fmla="*/ 1004897 h 1004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1096253" h="1004898">
                    <a:moveTo>
                      <a:pt x="546915" y="1004897"/>
                    </a:moveTo>
                    <a:cubicBezTo>
                      <a:pt x="452151" y="1004687"/>
                      <a:pt x="357441" y="979932"/>
                      <a:pt x="272665" y="930653"/>
                    </a:cubicBezTo>
                    <a:cubicBezTo>
                      <a:pt x="124308" y="844415"/>
                      <a:pt x="26157" y="694572"/>
                      <a:pt x="4518" y="527077"/>
                    </a:cubicBezTo>
                    <a:lnTo>
                      <a:pt x="156" y="456772"/>
                    </a:lnTo>
                    <a:lnTo>
                      <a:pt x="0" y="456772"/>
                    </a:lnTo>
                    <a:lnTo>
                      <a:pt x="81" y="455563"/>
                    </a:lnTo>
                    <a:lnTo>
                      <a:pt x="5" y="454347"/>
                    </a:lnTo>
                    <a:lnTo>
                      <a:pt x="162" y="454348"/>
                    </a:lnTo>
                    <a:lnTo>
                      <a:pt x="4036" y="396124"/>
                    </a:lnTo>
                    <a:cubicBezTo>
                      <a:pt x="22721" y="256497"/>
                      <a:pt x="105218" y="131904"/>
                      <a:pt x="229356" y="60638"/>
                    </a:cubicBezTo>
                    <a:cubicBezTo>
                      <a:pt x="371228" y="-20809"/>
                      <a:pt x="545824" y="-20168"/>
                      <a:pt x="687093" y="62320"/>
                    </a:cubicBezTo>
                    <a:cubicBezTo>
                      <a:pt x="793046" y="124185"/>
                      <a:pt x="868118" y="225004"/>
                      <a:pt x="898524" y="340559"/>
                    </a:cubicBezTo>
                    <a:lnTo>
                      <a:pt x="913111" y="456771"/>
                    </a:lnTo>
                    <a:lnTo>
                      <a:pt x="913544" y="456771"/>
                    </a:lnTo>
                    <a:lnTo>
                      <a:pt x="913321" y="458448"/>
                    </a:lnTo>
                    <a:lnTo>
                      <a:pt x="913532" y="460129"/>
                    </a:lnTo>
                    <a:lnTo>
                      <a:pt x="913098" y="460126"/>
                    </a:lnTo>
                    <a:lnTo>
                      <a:pt x="900841" y="552316"/>
                    </a:lnTo>
                    <a:cubicBezTo>
                      <a:pt x="875847" y="644561"/>
                      <a:pt x="815223" y="724762"/>
                      <a:pt x="730129" y="773639"/>
                    </a:cubicBezTo>
                    <a:cubicBezTo>
                      <a:pt x="673400" y="806223"/>
                      <a:pt x="610125" y="822399"/>
                      <a:pt x="546904" y="822187"/>
                    </a:cubicBezTo>
                    <a:cubicBezTo>
                      <a:pt x="483684" y="821976"/>
                      <a:pt x="420518" y="805378"/>
                      <a:pt x="364008" y="772415"/>
                    </a:cubicBezTo>
                    <a:cubicBezTo>
                      <a:pt x="279243" y="722971"/>
                      <a:pt x="219157" y="642366"/>
                      <a:pt x="194781" y="549956"/>
                    </a:cubicBezTo>
                    <a:lnTo>
                      <a:pt x="183025" y="456773"/>
                    </a:lnTo>
                    <a:lnTo>
                      <a:pt x="182710" y="456773"/>
                    </a:lnTo>
                    <a:lnTo>
                      <a:pt x="182872" y="455563"/>
                    </a:lnTo>
                    <a:lnTo>
                      <a:pt x="182716" y="454328"/>
                    </a:lnTo>
                    <a:lnTo>
                      <a:pt x="183037" y="454330"/>
                    </a:lnTo>
                    <a:lnTo>
                      <a:pt x="192333" y="384765"/>
                    </a:lnTo>
                    <a:cubicBezTo>
                      <a:pt x="211262" y="315268"/>
                      <a:pt x="257162" y="254936"/>
                      <a:pt x="321500" y="218421"/>
                    </a:cubicBezTo>
                    <a:cubicBezTo>
                      <a:pt x="407285" y="169735"/>
                      <a:pt x="512615" y="170903"/>
                      <a:pt x="597299" y="221479"/>
                    </a:cubicBezTo>
                    <a:cubicBezTo>
                      <a:pt x="660812" y="259411"/>
                      <a:pt x="705363" y="320747"/>
                      <a:pt x="722746" y="390646"/>
                    </a:cubicBezTo>
                    <a:lnTo>
                      <a:pt x="730094" y="456772"/>
                    </a:lnTo>
                    <a:lnTo>
                      <a:pt x="730836" y="456772"/>
                    </a:lnTo>
                    <a:lnTo>
                      <a:pt x="730431" y="459802"/>
                    </a:lnTo>
                    <a:lnTo>
                      <a:pt x="730769" y="462850"/>
                    </a:lnTo>
                    <a:lnTo>
                      <a:pt x="730025" y="462834"/>
                    </a:lnTo>
                    <a:lnTo>
                      <a:pt x="724397" y="504868"/>
                    </a:lnTo>
                    <a:cubicBezTo>
                      <a:pt x="711730" y="551280"/>
                      <a:pt x="681018" y="591548"/>
                      <a:pt x="637992" y="615853"/>
                    </a:cubicBezTo>
                    <a:cubicBezTo>
                      <a:pt x="609308" y="632057"/>
                      <a:pt x="577373" y="639911"/>
                      <a:pt x="545554" y="639463"/>
                    </a:cubicBezTo>
                    <a:cubicBezTo>
                      <a:pt x="513736" y="639014"/>
                      <a:pt x="482034" y="630264"/>
                      <a:pt x="453818" y="613259"/>
                    </a:cubicBezTo>
                    <a:cubicBezTo>
                      <a:pt x="397385" y="579249"/>
                      <a:pt x="363635" y="517489"/>
                      <a:pt x="365491" y="451626"/>
                    </a:cubicBezTo>
                    <a:lnTo>
                      <a:pt x="458792" y="454255"/>
                    </a:lnTo>
                    <a:cubicBezTo>
                      <a:pt x="457884" y="486471"/>
                      <a:pt x="474393" y="516680"/>
                      <a:pt x="501996" y="533316"/>
                    </a:cubicBezTo>
                    <a:cubicBezTo>
                      <a:pt x="529599" y="549952"/>
                      <a:pt x="564022" y="550436"/>
                      <a:pt x="592083" y="534585"/>
                    </a:cubicBezTo>
                    <a:cubicBezTo>
                      <a:pt x="620144" y="518733"/>
                      <a:pt x="637497" y="489001"/>
                      <a:pt x="637497" y="456772"/>
                    </a:cubicBezTo>
                    <a:lnTo>
                      <a:pt x="637903" y="456772"/>
                    </a:lnTo>
                    <a:lnTo>
                      <a:pt x="633033" y="412950"/>
                    </a:lnTo>
                    <a:cubicBezTo>
                      <a:pt x="621513" y="366628"/>
                      <a:pt x="591989" y="325981"/>
                      <a:pt x="549899" y="300843"/>
                    </a:cubicBezTo>
                    <a:cubicBezTo>
                      <a:pt x="493779" y="267326"/>
                      <a:pt x="423976" y="266552"/>
                      <a:pt x="367127" y="298816"/>
                    </a:cubicBezTo>
                    <a:cubicBezTo>
                      <a:pt x="310277" y="331080"/>
                      <a:pt x="275151" y="391405"/>
                      <a:pt x="275151" y="456772"/>
                    </a:cubicBezTo>
                    <a:lnTo>
                      <a:pt x="272519" y="456772"/>
                    </a:lnTo>
                    <a:lnTo>
                      <a:pt x="281394" y="527115"/>
                    </a:lnTo>
                    <a:cubicBezTo>
                      <a:pt x="299795" y="596873"/>
                      <a:pt x="345152" y="657720"/>
                      <a:pt x="409139" y="695044"/>
                    </a:cubicBezTo>
                    <a:cubicBezTo>
                      <a:pt x="494455" y="744810"/>
                      <a:pt x="599869" y="745162"/>
                      <a:pt x="685516" y="695968"/>
                    </a:cubicBezTo>
                    <a:cubicBezTo>
                      <a:pt x="749751" y="659073"/>
                      <a:pt x="795515" y="598531"/>
                      <a:pt x="814383" y="528897"/>
                    </a:cubicBezTo>
                    <a:lnTo>
                      <a:pt x="823614" y="459468"/>
                    </a:lnTo>
                    <a:lnTo>
                      <a:pt x="821833" y="459455"/>
                    </a:lnTo>
                    <a:cubicBezTo>
                      <a:pt x="822794" y="328712"/>
                      <a:pt x="753763" y="207438"/>
                      <a:pt x="640854" y="141511"/>
                    </a:cubicBezTo>
                    <a:cubicBezTo>
                      <a:pt x="527946" y="75584"/>
                      <a:pt x="388402" y="75071"/>
                      <a:pt x="275012" y="140167"/>
                    </a:cubicBezTo>
                    <a:cubicBezTo>
                      <a:pt x="189970" y="188989"/>
                      <a:pt x="129379" y="269125"/>
                      <a:pt x="104399" y="361299"/>
                    </a:cubicBezTo>
                    <a:lnTo>
                      <a:pt x="91971" y="454754"/>
                    </a:lnTo>
                    <a:lnTo>
                      <a:pt x="92835" y="454758"/>
                    </a:lnTo>
                    <a:cubicBezTo>
                      <a:pt x="92115" y="617658"/>
                      <a:pt x="178481" y="768530"/>
                      <a:pt x="319317" y="850396"/>
                    </a:cubicBezTo>
                    <a:cubicBezTo>
                      <a:pt x="460153" y="932262"/>
                      <a:pt x="633996" y="932647"/>
                      <a:pt x="775193" y="851404"/>
                    </a:cubicBezTo>
                    <a:cubicBezTo>
                      <a:pt x="916390" y="770161"/>
                      <a:pt x="1003422" y="619672"/>
                      <a:pt x="1003422" y="456771"/>
                    </a:cubicBezTo>
                    <a:lnTo>
                      <a:pt x="1096253" y="456771"/>
                    </a:lnTo>
                    <a:cubicBezTo>
                      <a:pt x="1096253" y="652887"/>
                      <a:pt x="991475" y="834059"/>
                      <a:pt x="821490" y="931866"/>
                    </a:cubicBezTo>
                    <a:cubicBezTo>
                      <a:pt x="736498" y="980770"/>
                      <a:pt x="641679" y="1005106"/>
                      <a:pt x="546915" y="100489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solidFill>
                    <a:schemeClr val="tx1"/>
                  </a:solidFill>
                </a:endParaRPr>
              </a:p>
            </p:txBody>
          </p:sp>
          <p:sp>
            <p:nvSpPr>
              <p:cNvPr id="40" name="テキスト ボックス 39"/>
              <p:cNvSpPr txBox="1"/>
              <p:nvPr/>
            </p:nvSpPr>
            <p:spPr>
              <a:xfrm>
                <a:off x="-1901487" y="1299506"/>
                <a:ext cx="1114408" cy="369332"/>
              </a:xfrm>
              <a:prstGeom prst="rect">
                <a:avLst/>
              </a:prstGeom>
              <a:noFill/>
            </p:spPr>
            <p:txBody>
              <a:bodyPr wrap="none" rtlCol="0">
                <a:spAutoFit/>
              </a:bodyPr>
              <a:lstStyle/>
              <a:p>
                <a:r>
                  <a:rPr lang="ja-JP" altLang="en-US" b="1" dirty="0">
                    <a:latin typeface="HG丸ｺﾞｼｯｸM-PRO" panose="020F0600000000000000" pitchFamily="50" charset="-128"/>
                    <a:ea typeface="HG丸ｺﾞｼｯｸM-PRO" panose="020F0600000000000000" pitchFamily="50" charset="-128"/>
                  </a:rPr>
                  <a:t>採択方法</a:t>
                </a:r>
                <a:endParaRPr kumimoji="1" lang="ja-JP" altLang="en-US" b="1" dirty="0">
                  <a:latin typeface="HG丸ｺﾞｼｯｸM-PRO" panose="020F0600000000000000" pitchFamily="50" charset="-128"/>
                  <a:ea typeface="HG丸ｺﾞｼｯｸM-PRO" panose="020F0600000000000000" pitchFamily="50" charset="-128"/>
                </a:endParaRPr>
              </a:p>
            </p:txBody>
          </p:sp>
        </p:grpSp>
        <p:sp>
          <p:nvSpPr>
            <p:cNvPr id="38" name="ホームベース 37"/>
            <p:cNvSpPr/>
            <p:nvPr/>
          </p:nvSpPr>
          <p:spPr>
            <a:xfrm>
              <a:off x="207696" y="1365145"/>
              <a:ext cx="1621298" cy="347549"/>
            </a:xfrm>
            <a:prstGeom prst="homePlat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1" name="グループ化 40"/>
          <p:cNvGrpSpPr/>
          <p:nvPr/>
        </p:nvGrpSpPr>
        <p:grpSpPr>
          <a:xfrm>
            <a:off x="151518" y="6913220"/>
            <a:ext cx="1621298" cy="369332"/>
            <a:chOff x="207696" y="1345328"/>
            <a:chExt cx="1440028" cy="369332"/>
          </a:xfrm>
        </p:grpSpPr>
        <p:grpSp>
          <p:nvGrpSpPr>
            <p:cNvPr id="42" name="グループ化 41"/>
            <p:cNvGrpSpPr/>
            <p:nvPr/>
          </p:nvGrpSpPr>
          <p:grpSpPr>
            <a:xfrm>
              <a:off x="304647" y="1345328"/>
              <a:ext cx="1148715" cy="369332"/>
              <a:chOff x="-2130156" y="1299506"/>
              <a:chExt cx="1148715" cy="369332"/>
            </a:xfrm>
          </p:grpSpPr>
          <p:sp>
            <p:nvSpPr>
              <p:cNvPr id="44" name="フリーフォーム: 図形 410">
                <a:extLst>
                  <a:ext uri="{FF2B5EF4-FFF2-40B4-BE49-F238E27FC236}">
                    <a16:creationId xmlns:a16="http://schemas.microsoft.com/office/drawing/2014/main" id="{E4DD3AB9-0476-4CAC-942F-A6429F8C935C}"/>
                  </a:ext>
                </a:extLst>
              </p:cNvPr>
              <p:cNvSpPr/>
              <p:nvPr/>
            </p:nvSpPr>
            <p:spPr>
              <a:xfrm>
                <a:off x="-2130156" y="1378324"/>
                <a:ext cx="261515" cy="239721"/>
              </a:xfrm>
              <a:custGeom>
                <a:avLst/>
                <a:gdLst>
                  <a:gd name="connsiteX0" fmla="*/ 546915 w 1096253"/>
                  <a:gd name="connsiteY0" fmla="*/ 1004897 h 1004898"/>
                  <a:gd name="connsiteX1" fmla="*/ 272665 w 1096253"/>
                  <a:gd name="connsiteY1" fmla="*/ 930653 h 1004898"/>
                  <a:gd name="connsiteX2" fmla="*/ 4518 w 1096253"/>
                  <a:gd name="connsiteY2" fmla="*/ 527077 h 1004898"/>
                  <a:gd name="connsiteX3" fmla="*/ 156 w 1096253"/>
                  <a:gd name="connsiteY3" fmla="*/ 456772 h 1004898"/>
                  <a:gd name="connsiteX4" fmla="*/ 0 w 1096253"/>
                  <a:gd name="connsiteY4" fmla="*/ 456772 h 1004898"/>
                  <a:gd name="connsiteX5" fmla="*/ 81 w 1096253"/>
                  <a:gd name="connsiteY5" fmla="*/ 455563 h 1004898"/>
                  <a:gd name="connsiteX6" fmla="*/ 5 w 1096253"/>
                  <a:gd name="connsiteY6" fmla="*/ 454347 h 1004898"/>
                  <a:gd name="connsiteX7" fmla="*/ 162 w 1096253"/>
                  <a:gd name="connsiteY7" fmla="*/ 454348 h 1004898"/>
                  <a:gd name="connsiteX8" fmla="*/ 4036 w 1096253"/>
                  <a:gd name="connsiteY8" fmla="*/ 396124 h 1004898"/>
                  <a:gd name="connsiteX9" fmla="*/ 229356 w 1096253"/>
                  <a:gd name="connsiteY9" fmla="*/ 60638 h 1004898"/>
                  <a:gd name="connsiteX10" fmla="*/ 687093 w 1096253"/>
                  <a:gd name="connsiteY10" fmla="*/ 62320 h 1004898"/>
                  <a:gd name="connsiteX11" fmla="*/ 898524 w 1096253"/>
                  <a:gd name="connsiteY11" fmla="*/ 340559 h 1004898"/>
                  <a:gd name="connsiteX12" fmla="*/ 913111 w 1096253"/>
                  <a:gd name="connsiteY12" fmla="*/ 456771 h 1004898"/>
                  <a:gd name="connsiteX13" fmla="*/ 913544 w 1096253"/>
                  <a:gd name="connsiteY13" fmla="*/ 456771 h 1004898"/>
                  <a:gd name="connsiteX14" fmla="*/ 913321 w 1096253"/>
                  <a:gd name="connsiteY14" fmla="*/ 458448 h 1004898"/>
                  <a:gd name="connsiteX15" fmla="*/ 913532 w 1096253"/>
                  <a:gd name="connsiteY15" fmla="*/ 460129 h 1004898"/>
                  <a:gd name="connsiteX16" fmla="*/ 913098 w 1096253"/>
                  <a:gd name="connsiteY16" fmla="*/ 460126 h 1004898"/>
                  <a:gd name="connsiteX17" fmla="*/ 900841 w 1096253"/>
                  <a:gd name="connsiteY17" fmla="*/ 552316 h 1004898"/>
                  <a:gd name="connsiteX18" fmla="*/ 730129 w 1096253"/>
                  <a:gd name="connsiteY18" fmla="*/ 773639 h 1004898"/>
                  <a:gd name="connsiteX19" fmla="*/ 546904 w 1096253"/>
                  <a:gd name="connsiteY19" fmla="*/ 822187 h 1004898"/>
                  <a:gd name="connsiteX20" fmla="*/ 364008 w 1096253"/>
                  <a:gd name="connsiteY20" fmla="*/ 772415 h 1004898"/>
                  <a:gd name="connsiteX21" fmla="*/ 194781 w 1096253"/>
                  <a:gd name="connsiteY21" fmla="*/ 549956 h 1004898"/>
                  <a:gd name="connsiteX22" fmla="*/ 183025 w 1096253"/>
                  <a:gd name="connsiteY22" fmla="*/ 456773 h 1004898"/>
                  <a:gd name="connsiteX23" fmla="*/ 182710 w 1096253"/>
                  <a:gd name="connsiteY23" fmla="*/ 456773 h 1004898"/>
                  <a:gd name="connsiteX24" fmla="*/ 182872 w 1096253"/>
                  <a:gd name="connsiteY24" fmla="*/ 455563 h 1004898"/>
                  <a:gd name="connsiteX25" fmla="*/ 182716 w 1096253"/>
                  <a:gd name="connsiteY25" fmla="*/ 454328 h 1004898"/>
                  <a:gd name="connsiteX26" fmla="*/ 183037 w 1096253"/>
                  <a:gd name="connsiteY26" fmla="*/ 454330 h 1004898"/>
                  <a:gd name="connsiteX27" fmla="*/ 192333 w 1096253"/>
                  <a:gd name="connsiteY27" fmla="*/ 384765 h 1004898"/>
                  <a:gd name="connsiteX28" fmla="*/ 321500 w 1096253"/>
                  <a:gd name="connsiteY28" fmla="*/ 218421 h 1004898"/>
                  <a:gd name="connsiteX29" fmla="*/ 597299 w 1096253"/>
                  <a:gd name="connsiteY29" fmla="*/ 221479 h 1004898"/>
                  <a:gd name="connsiteX30" fmla="*/ 722746 w 1096253"/>
                  <a:gd name="connsiteY30" fmla="*/ 390646 h 1004898"/>
                  <a:gd name="connsiteX31" fmla="*/ 730094 w 1096253"/>
                  <a:gd name="connsiteY31" fmla="*/ 456772 h 1004898"/>
                  <a:gd name="connsiteX32" fmla="*/ 730836 w 1096253"/>
                  <a:gd name="connsiteY32" fmla="*/ 456772 h 1004898"/>
                  <a:gd name="connsiteX33" fmla="*/ 730431 w 1096253"/>
                  <a:gd name="connsiteY33" fmla="*/ 459802 h 1004898"/>
                  <a:gd name="connsiteX34" fmla="*/ 730769 w 1096253"/>
                  <a:gd name="connsiteY34" fmla="*/ 462850 h 1004898"/>
                  <a:gd name="connsiteX35" fmla="*/ 730025 w 1096253"/>
                  <a:gd name="connsiteY35" fmla="*/ 462834 h 1004898"/>
                  <a:gd name="connsiteX36" fmla="*/ 724397 w 1096253"/>
                  <a:gd name="connsiteY36" fmla="*/ 504868 h 1004898"/>
                  <a:gd name="connsiteX37" fmla="*/ 637992 w 1096253"/>
                  <a:gd name="connsiteY37" fmla="*/ 615853 h 1004898"/>
                  <a:gd name="connsiteX38" fmla="*/ 545554 w 1096253"/>
                  <a:gd name="connsiteY38" fmla="*/ 639463 h 1004898"/>
                  <a:gd name="connsiteX39" fmla="*/ 453818 w 1096253"/>
                  <a:gd name="connsiteY39" fmla="*/ 613259 h 1004898"/>
                  <a:gd name="connsiteX40" fmla="*/ 365491 w 1096253"/>
                  <a:gd name="connsiteY40" fmla="*/ 451626 h 1004898"/>
                  <a:gd name="connsiteX41" fmla="*/ 458792 w 1096253"/>
                  <a:gd name="connsiteY41" fmla="*/ 454255 h 1004898"/>
                  <a:gd name="connsiteX42" fmla="*/ 501996 w 1096253"/>
                  <a:gd name="connsiteY42" fmla="*/ 533316 h 1004898"/>
                  <a:gd name="connsiteX43" fmla="*/ 592083 w 1096253"/>
                  <a:gd name="connsiteY43" fmla="*/ 534585 h 1004898"/>
                  <a:gd name="connsiteX44" fmla="*/ 637497 w 1096253"/>
                  <a:gd name="connsiteY44" fmla="*/ 456772 h 1004898"/>
                  <a:gd name="connsiteX45" fmla="*/ 637903 w 1096253"/>
                  <a:gd name="connsiteY45" fmla="*/ 456772 h 1004898"/>
                  <a:gd name="connsiteX46" fmla="*/ 633033 w 1096253"/>
                  <a:gd name="connsiteY46" fmla="*/ 412950 h 1004898"/>
                  <a:gd name="connsiteX47" fmla="*/ 549899 w 1096253"/>
                  <a:gd name="connsiteY47" fmla="*/ 300843 h 1004898"/>
                  <a:gd name="connsiteX48" fmla="*/ 367127 w 1096253"/>
                  <a:gd name="connsiteY48" fmla="*/ 298816 h 1004898"/>
                  <a:gd name="connsiteX49" fmla="*/ 275151 w 1096253"/>
                  <a:gd name="connsiteY49" fmla="*/ 456772 h 1004898"/>
                  <a:gd name="connsiteX50" fmla="*/ 272519 w 1096253"/>
                  <a:gd name="connsiteY50" fmla="*/ 456772 h 1004898"/>
                  <a:gd name="connsiteX51" fmla="*/ 281394 w 1096253"/>
                  <a:gd name="connsiteY51" fmla="*/ 527115 h 1004898"/>
                  <a:gd name="connsiteX52" fmla="*/ 409139 w 1096253"/>
                  <a:gd name="connsiteY52" fmla="*/ 695044 h 1004898"/>
                  <a:gd name="connsiteX53" fmla="*/ 685516 w 1096253"/>
                  <a:gd name="connsiteY53" fmla="*/ 695968 h 1004898"/>
                  <a:gd name="connsiteX54" fmla="*/ 814383 w 1096253"/>
                  <a:gd name="connsiteY54" fmla="*/ 528897 h 1004898"/>
                  <a:gd name="connsiteX55" fmla="*/ 823614 w 1096253"/>
                  <a:gd name="connsiteY55" fmla="*/ 459468 h 1004898"/>
                  <a:gd name="connsiteX56" fmla="*/ 821833 w 1096253"/>
                  <a:gd name="connsiteY56" fmla="*/ 459455 h 1004898"/>
                  <a:gd name="connsiteX57" fmla="*/ 640854 w 1096253"/>
                  <a:gd name="connsiteY57" fmla="*/ 141511 h 1004898"/>
                  <a:gd name="connsiteX58" fmla="*/ 275012 w 1096253"/>
                  <a:gd name="connsiteY58" fmla="*/ 140167 h 1004898"/>
                  <a:gd name="connsiteX59" fmla="*/ 104399 w 1096253"/>
                  <a:gd name="connsiteY59" fmla="*/ 361299 h 1004898"/>
                  <a:gd name="connsiteX60" fmla="*/ 91971 w 1096253"/>
                  <a:gd name="connsiteY60" fmla="*/ 454754 h 1004898"/>
                  <a:gd name="connsiteX61" fmla="*/ 92835 w 1096253"/>
                  <a:gd name="connsiteY61" fmla="*/ 454758 h 1004898"/>
                  <a:gd name="connsiteX62" fmla="*/ 319317 w 1096253"/>
                  <a:gd name="connsiteY62" fmla="*/ 850396 h 1004898"/>
                  <a:gd name="connsiteX63" fmla="*/ 775193 w 1096253"/>
                  <a:gd name="connsiteY63" fmla="*/ 851404 h 1004898"/>
                  <a:gd name="connsiteX64" fmla="*/ 1003422 w 1096253"/>
                  <a:gd name="connsiteY64" fmla="*/ 456771 h 1004898"/>
                  <a:gd name="connsiteX65" fmla="*/ 1096253 w 1096253"/>
                  <a:gd name="connsiteY65" fmla="*/ 456771 h 1004898"/>
                  <a:gd name="connsiteX66" fmla="*/ 821490 w 1096253"/>
                  <a:gd name="connsiteY66" fmla="*/ 931866 h 1004898"/>
                  <a:gd name="connsiteX67" fmla="*/ 546915 w 1096253"/>
                  <a:gd name="connsiteY67" fmla="*/ 1004897 h 1004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1096253" h="1004898">
                    <a:moveTo>
                      <a:pt x="546915" y="1004897"/>
                    </a:moveTo>
                    <a:cubicBezTo>
                      <a:pt x="452151" y="1004687"/>
                      <a:pt x="357441" y="979932"/>
                      <a:pt x="272665" y="930653"/>
                    </a:cubicBezTo>
                    <a:cubicBezTo>
                      <a:pt x="124308" y="844415"/>
                      <a:pt x="26157" y="694572"/>
                      <a:pt x="4518" y="527077"/>
                    </a:cubicBezTo>
                    <a:lnTo>
                      <a:pt x="156" y="456772"/>
                    </a:lnTo>
                    <a:lnTo>
                      <a:pt x="0" y="456772"/>
                    </a:lnTo>
                    <a:lnTo>
                      <a:pt x="81" y="455563"/>
                    </a:lnTo>
                    <a:lnTo>
                      <a:pt x="5" y="454347"/>
                    </a:lnTo>
                    <a:lnTo>
                      <a:pt x="162" y="454348"/>
                    </a:lnTo>
                    <a:lnTo>
                      <a:pt x="4036" y="396124"/>
                    </a:lnTo>
                    <a:cubicBezTo>
                      <a:pt x="22721" y="256497"/>
                      <a:pt x="105218" y="131904"/>
                      <a:pt x="229356" y="60638"/>
                    </a:cubicBezTo>
                    <a:cubicBezTo>
                      <a:pt x="371228" y="-20809"/>
                      <a:pt x="545824" y="-20168"/>
                      <a:pt x="687093" y="62320"/>
                    </a:cubicBezTo>
                    <a:cubicBezTo>
                      <a:pt x="793046" y="124185"/>
                      <a:pt x="868118" y="225004"/>
                      <a:pt x="898524" y="340559"/>
                    </a:cubicBezTo>
                    <a:lnTo>
                      <a:pt x="913111" y="456771"/>
                    </a:lnTo>
                    <a:lnTo>
                      <a:pt x="913544" y="456771"/>
                    </a:lnTo>
                    <a:lnTo>
                      <a:pt x="913321" y="458448"/>
                    </a:lnTo>
                    <a:lnTo>
                      <a:pt x="913532" y="460129"/>
                    </a:lnTo>
                    <a:lnTo>
                      <a:pt x="913098" y="460126"/>
                    </a:lnTo>
                    <a:lnTo>
                      <a:pt x="900841" y="552316"/>
                    </a:lnTo>
                    <a:cubicBezTo>
                      <a:pt x="875847" y="644561"/>
                      <a:pt x="815223" y="724762"/>
                      <a:pt x="730129" y="773639"/>
                    </a:cubicBezTo>
                    <a:cubicBezTo>
                      <a:pt x="673400" y="806223"/>
                      <a:pt x="610125" y="822399"/>
                      <a:pt x="546904" y="822187"/>
                    </a:cubicBezTo>
                    <a:cubicBezTo>
                      <a:pt x="483684" y="821976"/>
                      <a:pt x="420518" y="805378"/>
                      <a:pt x="364008" y="772415"/>
                    </a:cubicBezTo>
                    <a:cubicBezTo>
                      <a:pt x="279243" y="722971"/>
                      <a:pt x="219157" y="642366"/>
                      <a:pt x="194781" y="549956"/>
                    </a:cubicBezTo>
                    <a:lnTo>
                      <a:pt x="183025" y="456773"/>
                    </a:lnTo>
                    <a:lnTo>
                      <a:pt x="182710" y="456773"/>
                    </a:lnTo>
                    <a:lnTo>
                      <a:pt x="182872" y="455563"/>
                    </a:lnTo>
                    <a:lnTo>
                      <a:pt x="182716" y="454328"/>
                    </a:lnTo>
                    <a:lnTo>
                      <a:pt x="183037" y="454330"/>
                    </a:lnTo>
                    <a:lnTo>
                      <a:pt x="192333" y="384765"/>
                    </a:lnTo>
                    <a:cubicBezTo>
                      <a:pt x="211262" y="315268"/>
                      <a:pt x="257162" y="254936"/>
                      <a:pt x="321500" y="218421"/>
                    </a:cubicBezTo>
                    <a:cubicBezTo>
                      <a:pt x="407285" y="169735"/>
                      <a:pt x="512615" y="170903"/>
                      <a:pt x="597299" y="221479"/>
                    </a:cubicBezTo>
                    <a:cubicBezTo>
                      <a:pt x="660812" y="259411"/>
                      <a:pt x="705363" y="320747"/>
                      <a:pt x="722746" y="390646"/>
                    </a:cubicBezTo>
                    <a:lnTo>
                      <a:pt x="730094" y="456772"/>
                    </a:lnTo>
                    <a:lnTo>
                      <a:pt x="730836" y="456772"/>
                    </a:lnTo>
                    <a:lnTo>
                      <a:pt x="730431" y="459802"/>
                    </a:lnTo>
                    <a:lnTo>
                      <a:pt x="730769" y="462850"/>
                    </a:lnTo>
                    <a:lnTo>
                      <a:pt x="730025" y="462834"/>
                    </a:lnTo>
                    <a:lnTo>
                      <a:pt x="724397" y="504868"/>
                    </a:lnTo>
                    <a:cubicBezTo>
                      <a:pt x="711730" y="551280"/>
                      <a:pt x="681018" y="591548"/>
                      <a:pt x="637992" y="615853"/>
                    </a:cubicBezTo>
                    <a:cubicBezTo>
                      <a:pt x="609308" y="632057"/>
                      <a:pt x="577373" y="639911"/>
                      <a:pt x="545554" y="639463"/>
                    </a:cubicBezTo>
                    <a:cubicBezTo>
                      <a:pt x="513736" y="639014"/>
                      <a:pt x="482034" y="630264"/>
                      <a:pt x="453818" y="613259"/>
                    </a:cubicBezTo>
                    <a:cubicBezTo>
                      <a:pt x="397385" y="579249"/>
                      <a:pt x="363635" y="517489"/>
                      <a:pt x="365491" y="451626"/>
                    </a:cubicBezTo>
                    <a:lnTo>
                      <a:pt x="458792" y="454255"/>
                    </a:lnTo>
                    <a:cubicBezTo>
                      <a:pt x="457884" y="486471"/>
                      <a:pt x="474393" y="516680"/>
                      <a:pt x="501996" y="533316"/>
                    </a:cubicBezTo>
                    <a:cubicBezTo>
                      <a:pt x="529599" y="549952"/>
                      <a:pt x="564022" y="550436"/>
                      <a:pt x="592083" y="534585"/>
                    </a:cubicBezTo>
                    <a:cubicBezTo>
                      <a:pt x="620144" y="518733"/>
                      <a:pt x="637497" y="489001"/>
                      <a:pt x="637497" y="456772"/>
                    </a:cubicBezTo>
                    <a:lnTo>
                      <a:pt x="637903" y="456772"/>
                    </a:lnTo>
                    <a:lnTo>
                      <a:pt x="633033" y="412950"/>
                    </a:lnTo>
                    <a:cubicBezTo>
                      <a:pt x="621513" y="366628"/>
                      <a:pt x="591989" y="325981"/>
                      <a:pt x="549899" y="300843"/>
                    </a:cubicBezTo>
                    <a:cubicBezTo>
                      <a:pt x="493779" y="267326"/>
                      <a:pt x="423976" y="266552"/>
                      <a:pt x="367127" y="298816"/>
                    </a:cubicBezTo>
                    <a:cubicBezTo>
                      <a:pt x="310277" y="331080"/>
                      <a:pt x="275151" y="391405"/>
                      <a:pt x="275151" y="456772"/>
                    </a:cubicBezTo>
                    <a:lnTo>
                      <a:pt x="272519" y="456772"/>
                    </a:lnTo>
                    <a:lnTo>
                      <a:pt x="281394" y="527115"/>
                    </a:lnTo>
                    <a:cubicBezTo>
                      <a:pt x="299795" y="596873"/>
                      <a:pt x="345152" y="657720"/>
                      <a:pt x="409139" y="695044"/>
                    </a:cubicBezTo>
                    <a:cubicBezTo>
                      <a:pt x="494455" y="744810"/>
                      <a:pt x="599869" y="745162"/>
                      <a:pt x="685516" y="695968"/>
                    </a:cubicBezTo>
                    <a:cubicBezTo>
                      <a:pt x="749751" y="659073"/>
                      <a:pt x="795515" y="598531"/>
                      <a:pt x="814383" y="528897"/>
                    </a:cubicBezTo>
                    <a:lnTo>
                      <a:pt x="823614" y="459468"/>
                    </a:lnTo>
                    <a:lnTo>
                      <a:pt x="821833" y="459455"/>
                    </a:lnTo>
                    <a:cubicBezTo>
                      <a:pt x="822794" y="328712"/>
                      <a:pt x="753763" y="207438"/>
                      <a:pt x="640854" y="141511"/>
                    </a:cubicBezTo>
                    <a:cubicBezTo>
                      <a:pt x="527946" y="75584"/>
                      <a:pt x="388402" y="75071"/>
                      <a:pt x="275012" y="140167"/>
                    </a:cubicBezTo>
                    <a:cubicBezTo>
                      <a:pt x="189970" y="188989"/>
                      <a:pt x="129379" y="269125"/>
                      <a:pt x="104399" y="361299"/>
                    </a:cubicBezTo>
                    <a:lnTo>
                      <a:pt x="91971" y="454754"/>
                    </a:lnTo>
                    <a:lnTo>
                      <a:pt x="92835" y="454758"/>
                    </a:lnTo>
                    <a:cubicBezTo>
                      <a:pt x="92115" y="617658"/>
                      <a:pt x="178481" y="768530"/>
                      <a:pt x="319317" y="850396"/>
                    </a:cubicBezTo>
                    <a:cubicBezTo>
                      <a:pt x="460153" y="932262"/>
                      <a:pt x="633996" y="932647"/>
                      <a:pt x="775193" y="851404"/>
                    </a:cubicBezTo>
                    <a:cubicBezTo>
                      <a:pt x="916390" y="770161"/>
                      <a:pt x="1003422" y="619672"/>
                      <a:pt x="1003422" y="456771"/>
                    </a:cubicBezTo>
                    <a:lnTo>
                      <a:pt x="1096253" y="456771"/>
                    </a:lnTo>
                    <a:cubicBezTo>
                      <a:pt x="1096253" y="652887"/>
                      <a:pt x="991475" y="834059"/>
                      <a:pt x="821490" y="931866"/>
                    </a:cubicBezTo>
                    <a:cubicBezTo>
                      <a:pt x="736498" y="980770"/>
                      <a:pt x="641679" y="1005106"/>
                      <a:pt x="546915" y="100489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solidFill>
                    <a:schemeClr val="tx1"/>
                  </a:solidFill>
                </a:endParaRPr>
              </a:p>
            </p:txBody>
          </p:sp>
          <p:sp>
            <p:nvSpPr>
              <p:cNvPr id="45" name="テキスト ボックス 44"/>
              <p:cNvSpPr txBox="1"/>
              <p:nvPr/>
            </p:nvSpPr>
            <p:spPr>
              <a:xfrm>
                <a:off x="-1901487" y="1299506"/>
                <a:ext cx="920046" cy="369332"/>
              </a:xfrm>
              <a:prstGeom prst="rect">
                <a:avLst/>
              </a:prstGeom>
              <a:noFill/>
            </p:spPr>
            <p:txBody>
              <a:bodyPr wrap="none" rtlCol="0">
                <a:spAutoFit/>
              </a:bodyPr>
              <a:lstStyle/>
              <a:p>
                <a:r>
                  <a:rPr lang="ja-JP" altLang="en-US" b="1" dirty="0">
                    <a:latin typeface="HG丸ｺﾞｼｯｸM-PRO" panose="020F0600000000000000" pitchFamily="50" charset="-128"/>
                    <a:ea typeface="HG丸ｺﾞｼｯｸM-PRO" panose="020F0600000000000000" pitchFamily="50" charset="-128"/>
                  </a:rPr>
                  <a:t>注 意 点</a:t>
                </a:r>
                <a:endParaRPr kumimoji="1" lang="ja-JP" altLang="en-US" b="1" dirty="0">
                  <a:latin typeface="HG丸ｺﾞｼｯｸM-PRO" panose="020F0600000000000000" pitchFamily="50" charset="-128"/>
                  <a:ea typeface="HG丸ｺﾞｼｯｸM-PRO" panose="020F0600000000000000" pitchFamily="50" charset="-128"/>
                </a:endParaRPr>
              </a:p>
            </p:txBody>
          </p:sp>
        </p:grpSp>
        <p:sp>
          <p:nvSpPr>
            <p:cNvPr id="43" name="ホームベース 42"/>
            <p:cNvSpPr/>
            <p:nvPr/>
          </p:nvSpPr>
          <p:spPr>
            <a:xfrm>
              <a:off x="207696" y="1365145"/>
              <a:ext cx="1440028" cy="347549"/>
            </a:xfrm>
            <a:prstGeom prst="homePlat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73265001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1651</Words>
  <Application>Microsoft Office PowerPoint</Application>
  <PresentationFormat>A4 210 x 297 mm</PresentationFormat>
  <Paragraphs>154</Paragraphs>
  <Slides>2</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HG丸ｺﾞｼｯｸM-PRO</vt:lpstr>
      <vt:lpstr>Meiryo UI</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2023-02-20T10:45:52Z</dcterms:created>
  <dcterms:modified xsi:type="dcterms:W3CDTF">2024-07-25T02:50:35Z</dcterms:modified>
</cp:coreProperties>
</file>