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7"/>
  </p:notesMasterIdLst>
  <p:sldIdLst>
    <p:sldId id="257" r:id="rId2"/>
    <p:sldId id="258" r:id="rId3"/>
    <p:sldId id="263" r:id="rId4"/>
    <p:sldId id="256" r:id="rId5"/>
    <p:sldId id="262" r:id="rId6"/>
  </p:sldIdLst>
  <p:sldSz cx="9144000" cy="6858000" type="overhead"/>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3220"/>
    <p:restoredTop sz="93135"/>
  </p:normalViewPr>
  <p:slideViewPr>
    <p:cSldViewPr snapToGrid="0" snapToObjects="1">
      <p:cViewPr varScale="1">
        <p:scale>
          <a:sx n="64" d="100"/>
          <a:sy n="64" d="100"/>
        </p:scale>
        <p:origin x="1436" y="3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787" cy="498693"/>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5838" y="0"/>
            <a:ext cx="2949787" cy="498693"/>
          </a:xfrm>
          <a:prstGeom prst="rect">
            <a:avLst/>
          </a:prstGeom>
        </p:spPr>
        <p:txBody>
          <a:bodyPr vert="horz" lIns="91440" tIns="45720" rIns="91440" bIns="45720" rtlCol="0"/>
          <a:lstStyle>
            <a:lvl1pPr algn="r">
              <a:defRPr sz="1200"/>
            </a:lvl1pPr>
          </a:lstStyle>
          <a:p>
            <a:fld id="{4D40DF1B-0478-4A2A-86EA-FD5C71E1F127}" type="datetimeFigureOut">
              <a:rPr kumimoji="1" lang="ja-JP" altLang="en-US" smtClean="0"/>
              <a:t>2025/7/4</a:t>
            </a:fld>
            <a:endParaRPr kumimoji="1" lang="ja-JP" altLang="en-US"/>
          </a:p>
        </p:txBody>
      </p:sp>
      <p:sp>
        <p:nvSpPr>
          <p:cNvPr id="4" name="スライド イメージ プレースホルダー 3"/>
          <p:cNvSpPr>
            <a:spLocks noGrp="1" noRot="1" noChangeAspect="1"/>
          </p:cNvSpPr>
          <p:nvPr>
            <p:ph type="sldImg" idx="2"/>
          </p:nvPr>
        </p:nvSpPr>
        <p:spPr>
          <a:xfrm>
            <a:off x="1168400" y="1243013"/>
            <a:ext cx="4470400" cy="33543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0720" y="4783307"/>
            <a:ext cx="5445760" cy="3913614"/>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40647"/>
            <a:ext cx="2949787" cy="498692"/>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5838" y="9440647"/>
            <a:ext cx="2949787" cy="498692"/>
          </a:xfrm>
          <a:prstGeom prst="rect">
            <a:avLst/>
          </a:prstGeom>
        </p:spPr>
        <p:txBody>
          <a:bodyPr vert="horz" lIns="91440" tIns="45720" rIns="91440" bIns="45720" rtlCol="0" anchor="b"/>
          <a:lstStyle>
            <a:lvl1pPr algn="r">
              <a:defRPr sz="1200"/>
            </a:lvl1pPr>
          </a:lstStyle>
          <a:p>
            <a:fld id="{A4A9FC45-0DF6-46DA-BC37-FE441B9A04B7}" type="slidenum">
              <a:rPr kumimoji="1" lang="ja-JP" altLang="en-US" smtClean="0"/>
              <a:t>‹#›</a:t>
            </a:fld>
            <a:endParaRPr kumimoji="1" lang="ja-JP" altLang="en-US"/>
          </a:p>
        </p:txBody>
      </p:sp>
    </p:spTree>
    <p:extLst>
      <p:ext uri="{BB962C8B-B14F-4D97-AF65-F5344CB8AC3E}">
        <p14:creationId xmlns:p14="http://schemas.microsoft.com/office/powerpoint/2010/main" val="2663483564"/>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A4A9FC45-0DF6-46DA-BC37-FE441B9A04B7}" type="slidenum">
              <a:rPr kumimoji="1" lang="ja-JP" altLang="en-US" smtClean="0"/>
              <a:t>1</a:t>
            </a:fld>
            <a:endParaRPr kumimoji="1" lang="ja-JP" altLang="en-US"/>
          </a:p>
        </p:txBody>
      </p:sp>
    </p:spTree>
    <p:extLst>
      <p:ext uri="{BB962C8B-B14F-4D97-AF65-F5344CB8AC3E}">
        <p14:creationId xmlns:p14="http://schemas.microsoft.com/office/powerpoint/2010/main" val="39822565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A4A9FC45-0DF6-46DA-BC37-FE441B9A04B7}" type="slidenum">
              <a:rPr kumimoji="1" lang="ja-JP" altLang="en-US" smtClean="0"/>
              <a:t>2</a:t>
            </a:fld>
            <a:endParaRPr kumimoji="1" lang="ja-JP" altLang="en-US"/>
          </a:p>
        </p:txBody>
      </p:sp>
    </p:spTree>
    <p:extLst>
      <p:ext uri="{BB962C8B-B14F-4D97-AF65-F5344CB8AC3E}">
        <p14:creationId xmlns:p14="http://schemas.microsoft.com/office/powerpoint/2010/main" val="286607098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523BB95-FA5C-52AB-2027-C210A9331AF5}"/>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58EBAE8D-CC54-1EE6-2472-E18E549F523A}"/>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75756BB8-AE45-AEC4-F6E5-F84E7774B30A}"/>
              </a:ext>
            </a:extLst>
          </p:cNvPr>
          <p:cNvSpPr>
            <a:spLocks noGrp="1"/>
          </p:cNvSpPr>
          <p:nvPr>
            <p:ph type="body" idx="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9CDE1A3C-B547-B8DC-904A-236780678B7B}"/>
              </a:ext>
            </a:extLst>
          </p:cNvPr>
          <p:cNvSpPr>
            <a:spLocks noGrp="1"/>
          </p:cNvSpPr>
          <p:nvPr>
            <p:ph type="sldNum" sz="quarter" idx="10"/>
          </p:nvPr>
        </p:nvSpPr>
        <p:spPr/>
        <p:txBody>
          <a:bodyPr/>
          <a:lstStyle/>
          <a:p>
            <a:fld id="{A4A9FC45-0DF6-46DA-BC37-FE441B9A04B7}" type="slidenum">
              <a:rPr kumimoji="1" lang="ja-JP" altLang="en-US" smtClean="0"/>
              <a:t>3</a:t>
            </a:fld>
            <a:endParaRPr kumimoji="1" lang="ja-JP" altLang="en-US"/>
          </a:p>
        </p:txBody>
      </p:sp>
    </p:spTree>
    <p:extLst>
      <p:ext uri="{BB962C8B-B14F-4D97-AF65-F5344CB8AC3E}">
        <p14:creationId xmlns:p14="http://schemas.microsoft.com/office/powerpoint/2010/main" val="78040844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A4A9FC45-0DF6-46DA-BC37-FE441B9A04B7}" type="slidenum">
              <a:rPr kumimoji="1" lang="ja-JP" altLang="en-US" smtClean="0"/>
              <a:t>4</a:t>
            </a:fld>
            <a:endParaRPr kumimoji="1" lang="ja-JP" altLang="en-US"/>
          </a:p>
        </p:txBody>
      </p:sp>
    </p:spTree>
    <p:extLst>
      <p:ext uri="{BB962C8B-B14F-4D97-AF65-F5344CB8AC3E}">
        <p14:creationId xmlns:p14="http://schemas.microsoft.com/office/powerpoint/2010/main" val="307497819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A4A9FC45-0DF6-46DA-BC37-FE441B9A04B7}" type="slidenum">
              <a:rPr kumimoji="1" lang="ja-JP" altLang="en-US" smtClean="0"/>
              <a:t>5</a:t>
            </a:fld>
            <a:endParaRPr kumimoji="1" lang="ja-JP" altLang="en-US"/>
          </a:p>
        </p:txBody>
      </p:sp>
    </p:spTree>
    <p:extLst>
      <p:ext uri="{BB962C8B-B14F-4D97-AF65-F5344CB8AC3E}">
        <p14:creationId xmlns:p14="http://schemas.microsoft.com/office/powerpoint/2010/main" val="306268534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BAD918E7-97AF-497C-9B06-E02F92AECD99}" type="datetime1">
              <a:rPr kumimoji="1" lang="ja-JP" altLang="en-US" smtClean="0"/>
              <a:t>2025/7/4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8CDFDBBE-EF4A-3347-BD8B-5CDE80776C5F}" type="slidenum">
              <a:rPr kumimoji="1" lang="ja-JP" altLang="en-US" smtClean="0"/>
              <a:t>‹#›</a:t>
            </a:fld>
            <a:endParaRPr kumimoji="1" lang="ja-JP" altLang="en-US"/>
          </a:p>
        </p:txBody>
      </p:sp>
    </p:spTree>
    <p:extLst>
      <p:ext uri="{BB962C8B-B14F-4D97-AF65-F5344CB8AC3E}">
        <p14:creationId xmlns:p14="http://schemas.microsoft.com/office/powerpoint/2010/main" val="236452402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
第 </a:t>
            </a:r>
            <a:r>
              <a:rPr lang="en-US" altLang="ja-JP"/>
              <a:t>2 </a:t>
            </a:r>
            <a:r>
              <a:rPr lang="ja-JP" altLang="en-US"/>
              <a:t>レベル
第 </a:t>
            </a:r>
            <a:r>
              <a:rPr lang="en-US" altLang="ja-JP"/>
              <a:t>3 </a:t>
            </a:r>
            <a:r>
              <a:rPr lang="ja-JP" altLang="en-US"/>
              <a:t>レベル
第 </a:t>
            </a:r>
            <a:r>
              <a:rPr lang="en-US" altLang="ja-JP"/>
              <a:t>4 </a:t>
            </a:r>
            <a:r>
              <a:rPr lang="ja-JP" altLang="en-US"/>
              <a:t>レベル
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F4300566-D0E7-4B6E-BED4-B8DE54252D54}" type="datetime1">
              <a:rPr kumimoji="1" lang="ja-JP" altLang="en-US" smtClean="0"/>
              <a:t>2025/7/4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8CDFDBBE-EF4A-3347-BD8B-5CDE80776C5F}" type="slidenum">
              <a:rPr kumimoji="1" lang="ja-JP" altLang="en-US" smtClean="0"/>
              <a:t>‹#›</a:t>
            </a:fld>
            <a:endParaRPr kumimoji="1" lang="ja-JP" altLang="en-US"/>
          </a:p>
        </p:txBody>
      </p:sp>
    </p:spTree>
    <p:extLst>
      <p:ext uri="{BB962C8B-B14F-4D97-AF65-F5344CB8AC3E}">
        <p14:creationId xmlns:p14="http://schemas.microsoft.com/office/powerpoint/2010/main" val="244870300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ja-JP" altLang="en-US"/>
              <a:t>マスター テキストの書式設定
第 </a:t>
            </a:r>
            <a:r>
              <a:rPr lang="en-US" altLang="ja-JP"/>
              <a:t>2 </a:t>
            </a:r>
            <a:r>
              <a:rPr lang="ja-JP" altLang="en-US"/>
              <a:t>レベル
第 </a:t>
            </a:r>
            <a:r>
              <a:rPr lang="en-US" altLang="ja-JP"/>
              <a:t>3 </a:t>
            </a:r>
            <a:r>
              <a:rPr lang="ja-JP" altLang="en-US"/>
              <a:t>レベル
第 </a:t>
            </a:r>
            <a:r>
              <a:rPr lang="en-US" altLang="ja-JP"/>
              <a:t>4 </a:t>
            </a:r>
            <a:r>
              <a:rPr lang="ja-JP" altLang="en-US"/>
              <a:t>レベル
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EA383F31-1BE7-45B7-90E4-0DD263AF4109}" type="datetime1">
              <a:rPr kumimoji="1" lang="ja-JP" altLang="en-US" smtClean="0"/>
              <a:t>2025/7/4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8CDFDBBE-EF4A-3347-BD8B-5CDE80776C5F}" type="slidenum">
              <a:rPr kumimoji="1" lang="ja-JP" altLang="en-US" smtClean="0"/>
              <a:t>‹#›</a:t>
            </a:fld>
            <a:endParaRPr kumimoji="1" lang="ja-JP" altLang="en-US"/>
          </a:p>
        </p:txBody>
      </p:sp>
    </p:spTree>
    <p:extLst>
      <p:ext uri="{BB962C8B-B14F-4D97-AF65-F5344CB8AC3E}">
        <p14:creationId xmlns:p14="http://schemas.microsoft.com/office/powerpoint/2010/main" val="13543294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
第 </a:t>
            </a:r>
            <a:r>
              <a:rPr lang="en-US" altLang="ja-JP"/>
              <a:t>2 </a:t>
            </a:r>
            <a:r>
              <a:rPr lang="ja-JP" altLang="en-US"/>
              <a:t>レベル
第 </a:t>
            </a:r>
            <a:r>
              <a:rPr lang="en-US" altLang="ja-JP"/>
              <a:t>3 </a:t>
            </a:r>
            <a:r>
              <a:rPr lang="ja-JP" altLang="en-US"/>
              <a:t>レベル
第 </a:t>
            </a:r>
            <a:r>
              <a:rPr lang="en-US" altLang="ja-JP"/>
              <a:t>4 </a:t>
            </a:r>
            <a:r>
              <a:rPr lang="ja-JP" altLang="en-US"/>
              <a:t>レベル
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9D41E303-D910-49F2-9384-213634A0E652}" type="datetime1">
              <a:rPr kumimoji="1" lang="ja-JP" altLang="en-US" smtClean="0"/>
              <a:t>2025/7/4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8CDFDBBE-EF4A-3347-BD8B-5CDE80776C5F}" type="slidenum">
              <a:rPr kumimoji="1" lang="ja-JP" altLang="en-US" smtClean="0"/>
              <a:t>‹#›</a:t>
            </a:fld>
            <a:endParaRPr kumimoji="1" lang="ja-JP" altLang="en-US"/>
          </a:p>
        </p:txBody>
      </p:sp>
    </p:spTree>
    <p:extLst>
      <p:ext uri="{BB962C8B-B14F-4D97-AF65-F5344CB8AC3E}">
        <p14:creationId xmlns:p14="http://schemas.microsoft.com/office/powerpoint/2010/main" val="9891958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
第 </a:t>
            </a:r>
            <a:r>
              <a:rPr lang="en-US" altLang="ja-JP"/>
              <a:t>2 </a:t>
            </a:r>
            <a:r>
              <a:rPr lang="ja-JP" altLang="en-US"/>
              <a:t>レベル
第 </a:t>
            </a:r>
            <a:r>
              <a:rPr lang="en-US" altLang="ja-JP"/>
              <a:t>3 </a:t>
            </a:r>
            <a:r>
              <a:rPr lang="ja-JP" altLang="en-US"/>
              <a:t>レベル
第 </a:t>
            </a:r>
            <a:r>
              <a:rPr lang="en-US" altLang="ja-JP"/>
              <a:t>4 </a:t>
            </a:r>
            <a:r>
              <a:rPr lang="ja-JP" altLang="en-US"/>
              <a:t>レベル
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59346F1A-F3AE-4A05-894F-A655963E6482}" type="datetime1">
              <a:rPr kumimoji="1" lang="ja-JP" altLang="en-US" smtClean="0"/>
              <a:t>2025/7/4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8CDFDBBE-EF4A-3347-BD8B-5CDE80776C5F}" type="slidenum">
              <a:rPr kumimoji="1" lang="ja-JP" altLang="en-US" smtClean="0"/>
              <a:t>‹#›</a:t>
            </a:fld>
            <a:endParaRPr kumimoji="1" lang="ja-JP" altLang="en-US"/>
          </a:p>
        </p:txBody>
      </p:sp>
    </p:spTree>
    <p:extLst>
      <p:ext uri="{BB962C8B-B14F-4D97-AF65-F5344CB8AC3E}">
        <p14:creationId xmlns:p14="http://schemas.microsoft.com/office/powerpoint/2010/main" val="6502772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ja-JP" altLang="en-US"/>
              <a:t>マスター テキストの書式設定
第 </a:t>
            </a:r>
            <a:r>
              <a:rPr lang="en-US" altLang="ja-JP"/>
              <a:t>2 </a:t>
            </a:r>
            <a:r>
              <a:rPr lang="ja-JP" altLang="en-US"/>
              <a:t>レベル
第 </a:t>
            </a:r>
            <a:r>
              <a:rPr lang="en-US" altLang="ja-JP"/>
              <a:t>3 </a:t>
            </a:r>
            <a:r>
              <a:rPr lang="ja-JP" altLang="en-US"/>
              <a:t>レベル
第 </a:t>
            </a:r>
            <a:r>
              <a:rPr lang="en-US" altLang="ja-JP"/>
              <a:t>4 </a:t>
            </a:r>
            <a:r>
              <a:rPr lang="ja-JP" altLang="en-US"/>
              <a:t>レベル
第 </a:t>
            </a:r>
            <a:r>
              <a:rPr lang="en-US" altLang="ja-JP"/>
              <a:t>5 </a:t>
            </a:r>
            <a:r>
              <a:rPr lang="ja-JP" altLang="en-US"/>
              <a:t>レベル</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ja-JP" altLang="en-US"/>
              <a:t>マスター テキストの書式設定
第 </a:t>
            </a:r>
            <a:r>
              <a:rPr lang="en-US" altLang="ja-JP"/>
              <a:t>2 </a:t>
            </a:r>
            <a:r>
              <a:rPr lang="ja-JP" altLang="en-US"/>
              <a:t>レベル
第 </a:t>
            </a:r>
            <a:r>
              <a:rPr lang="en-US" altLang="ja-JP"/>
              <a:t>3 </a:t>
            </a:r>
            <a:r>
              <a:rPr lang="ja-JP" altLang="en-US"/>
              <a:t>レベル
第 </a:t>
            </a:r>
            <a:r>
              <a:rPr lang="en-US" altLang="ja-JP"/>
              <a:t>4 </a:t>
            </a:r>
            <a:r>
              <a:rPr lang="ja-JP" altLang="en-US"/>
              <a:t>レベル
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9E030A5D-A987-4972-A993-53AAB5F59595}" type="datetime1">
              <a:rPr kumimoji="1" lang="ja-JP" altLang="en-US" smtClean="0"/>
              <a:t>2025/7/4</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8CDFDBBE-EF4A-3347-BD8B-5CDE80776C5F}" type="slidenum">
              <a:rPr kumimoji="1" lang="ja-JP" altLang="en-US" smtClean="0"/>
              <a:t>‹#›</a:t>
            </a:fld>
            <a:endParaRPr kumimoji="1" lang="ja-JP" altLang="en-US"/>
          </a:p>
        </p:txBody>
      </p:sp>
    </p:spTree>
    <p:extLst>
      <p:ext uri="{BB962C8B-B14F-4D97-AF65-F5344CB8AC3E}">
        <p14:creationId xmlns:p14="http://schemas.microsoft.com/office/powerpoint/2010/main" val="419185560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
第 </a:t>
            </a:r>
            <a:r>
              <a:rPr lang="en-US" altLang="ja-JP"/>
              <a:t>2 </a:t>
            </a:r>
            <a:r>
              <a:rPr lang="ja-JP" altLang="en-US"/>
              <a:t>レベル
第 </a:t>
            </a:r>
            <a:r>
              <a:rPr lang="en-US" altLang="ja-JP"/>
              <a:t>3 </a:t>
            </a:r>
            <a:r>
              <a:rPr lang="ja-JP" altLang="en-US"/>
              <a:t>レベル
第 </a:t>
            </a:r>
            <a:r>
              <a:rPr lang="en-US" altLang="ja-JP"/>
              <a:t>4 </a:t>
            </a:r>
            <a:r>
              <a:rPr lang="ja-JP" altLang="en-US"/>
              <a:t>レベル
第 </a:t>
            </a:r>
            <a:r>
              <a:rPr lang="en-US" altLang="ja-JP"/>
              <a:t>5 </a:t>
            </a:r>
            <a:r>
              <a:rPr lang="ja-JP" altLang="en-US"/>
              <a:t>レベル</a:t>
            </a:r>
            <a:endParaRPr lang="en-US" dirty="0"/>
          </a:p>
        </p:txBody>
      </p:sp>
      <p:sp>
        <p:nvSpPr>
          <p:cNvPr id="4" name="Content Placeholder 3"/>
          <p:cNvSpPr>
            <a:spLocks noGrp="1"/>
          </p:cNvSpPr>
          <p:nvPr>
            <p:ph sz="half" idx="2"/>
          </p:nvPr>
        </p:nvSpPr>
        <p:spPr>
          <a:xfrm>
            <a:off x="629842" y="2505075"/>
            <a:ext cx="3868340" cy="3684588"/>
          </a:xfrm>
        </p:spPr>
        <p:txBody>
          <a:bodyPr/>
          <a:lstStyle/>
          <a:p>
            <a:pPr lvl="0"/>
            <a:r>
              <a:rPr lang="ja-JP" altLang="en-US"/>
              <a:t>マスター テキストの書式設定
第 </a:t>
            </a:r>
            <a:r>
              <a:rPr lang="en-US" altLang="ja-JP"/>
              <a:t>2 </a:t>
            </a:r>
            <a:r>
              <a:rPr lang="ja-JP" altLang="en-US"/>
              <a:t>レベル
第 </a:t>
            </a:r>
            <a:r>
              <a:rPr lang="en-US" altLang="ja-JP"/>
              <a:t>3 </a:t>
            </a:r>
            <a:r>
              <a:rPr lang="ja-JP" altLang="en-US"/>
              <a:t>レベル
第 </a:t>
            </a:r>
            <a:r>
              <a:rPr lang="en-US" altLang="ja-JP"/>
              <a:t>4 </a:t>
            </a:r>
            <a:r>
              <a:rPr lang="ja-JP" altLang="en-US"/>
              <a:t>レベル
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
第 </a:t>
            </a:r>
            <a:r>
              <a:rPr lang="en-US" altLang="ja-JP"/>
              <a:t>2 </a:t>
            </a:r>
            <a:r>
              <a:rPr lang="ja-JP" altLang="en-US"/>
              <a:t>レベル
第 </a:t>
            </a:r>
            <a:r>
              <a:rPr lang="en-US" altLang="ja-JP"/>
              <a:t>3 </a:t>
            </a:r>
            <a:r>
              <a:rPr lang="ja-JP" altLang="en-US"/>
              <a:t>レベル
第 </a:t>
            </a:r>
            <a:r>
              <a:rPr lang="en-US" altLang="ja-JP"/>
              <a:t>4 </a:t>
            </a:r>
            <a:r>
              <a:rPr lang="ja-JP" altLang="en-US"/>
              <a:t>レベル
第 </a:t>
            </a:r>
            <a:r>
              <a:rPr lang="en-US" altLang="ja-JP"/>
              <a:t>5 </a:t>
            </a:r>
            <a:r>
              <a:rPr lang="ja-JP" altLang="en-US"/>
              <a:t>レベル</a:t>
            </a:r>
            <a:endParaRPr lang="en-US" dirty="0"/>
          </a:p>
        </p:txBody>
      </p:sp>
      <p:sp>
        <p:nvSpPr>
          <p:cNvPr id="6" name="Content Placeholder 5"/>
          <p:cNvSpPr>
            <a:spLocks noGrp="1"/>
          </p:cNvSpPr>
          <p:nvPr>
            <p:ph sz="quarter" idx="4"/>
          </p:nvPr>
        </p:nvSpPr>
        <p:spPr>
          <a:xfrm>
            <a:off x="4629150" y="2505075"/>
            <a:ext cx="3887391" cy="3684588"/>
          </a:xfrm>
        </p:spPr>
        <p:txBody>
          <a:bodyPr/>
          <a:lstStyle/>
          <a:p>
            <a:pPr lvl="0"/>
            <a:r>
              <a:rPr lang="ja-JP" altLang="en-US"/>
              <a:t>マスター テキストの書式設定
第 </a:t>
            </a:r>
            <a:r>
              <a:rPr lang="en-US" altLang="ja-JP"/>
              <a:t>2 </a:t>
            </a:r>
            <a:r>
              <a:rPr lang="ja-JP" altLang="en-US"/>
              <a:t>レベル
第 </a:t>
            </a:r>
            <a:r>
              <a:rPr lang="en-US" altLang="ja-JP"/>
              <a:t>3 </a:t>
            </a:r>
            <a:r>
              <a:rPr lang="ja-JP" altLang="en-US"/>
              <a:t>レベル
第 </a:t>
            </a:r>
            <a:r>
              <a:rPr lang="en-US" altLang="ja-JP"/>
              <a:t>4 </a:t>
            </a:r>
            <a:r>
              <a:rPr lang="ja-JP" altLang="en-US"/>
              <a:t>レベル
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F6530E53-8711-4989-A35F-5033964809BB}" type="datetime1">
              <a:rPr kumimoji="1" lang="ja-JP" altLang="en-US" smtClean="0"/>
              <a:t>2025/7/4</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8CDFDBBE-EF4A-3347-BD8B-5CDE80776C5F}" type="slidenum">
              <a:rPr kumimoji="1" lang="ja-JP" altLang="en-US" smtClean="0"/>
              <a:t>‹#›</a:t>
            </a:fld>
            <a:endParaRPr kumimoji="1" lang="ja-JP" altLang="en-US"/>
          </a:p>
        </p:txBody>
      </p:sp>
    </p:spTree>
    <p:extLst>
      <p:ext uri="{BB962C8B-B14F-4D97-AF65-F5344CB8AC3E}">
        <p14:creationId xmlns:p14="http://schemas.microsoft.com/office/powerpoint/2010/main" val="158744289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49931808-687B-41DC-80B9-387686FF4F13}" type="datetime1">
              <a:rPr kumimoji="1" lang="ja-JP" altLang="en-US" smtClean="0"/>
              <a:t>2025/7/4</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8CDFDBBE-EF4A-3347-BD8B-5CDE80776C5F}" type="slidenum">
              <a:rPr kumimoji="1" lang="ja-JP" altLang="en-US" smtClean="0"/>
              <a:t>‹#›</a:t>
            </a:fld>
            <a:endParaRPr kumimoji="1" lang="ja-JP" altLang="en-US"/>
          </a:p>
        </p:txBody>
      </p:sp>
    </p:spTree>
    <p:extLst>
      <p:ext uri="{BB962C8B-B14F-4D97-AF65-F5344CB8AC3E}">
        <p14:creationId xmlns:p14="http://schemas.microsoft.com/office/powerpoint/2010/main" val="23052245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B0F973B-5AB5-4A79-B46D-590E08877569}" type="datetime1">
              <a:rPr kumimoji="1" lang="ja-JP" altLang="en-US" smtClean="0"/>
              <a:t>2025/7/4</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8CDFDBBE-EF4A-3347-BD8B-5CDE80776C5F}" type="slidenum">
              <a:rPr kumimoji="1" lang="ja-JP" altLang="en-US" smtClean="0"/>
              <a:t>‹#›</a:t>
            </a:fld>
            <a:endParaRPr kumimoji="1" lang="ja-JP" altLang="en-US"/>
          </a:p>
        </p:txBody>
      </p:sp>
    </p:spTree>
    <p:extLst>
      <p:ext uri="{BB962C8B-B14F-4D97-AF65-F5344CB8AC3E}">
        <p14:creationId xmlns:p14="http://schemas.microsoft.com/office/powerpoint/2010/main" val="29427140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
第 </a:t>
            </a:r>
            <a:r>
              <a:rPr lang="en-US" altLang="ja-JP"/>
              <a:t>2 </a:t>
            </a:r>
            <a:r>
              <a:rPr lang="ja-JP" altLang="en-US"/>
              <a:t>レベル
第 </a:t>
            </a:r>
            <a:r>
              <a:rPr lang="en-US" altLang="ja-JP"/>
              <a:t>3 </a:t>
            </a:r>
            <a:r>
              <a:rPr lang="ja-JP" altLang="en-US"/>
              <a:t>レベル
第 </a:t>
            </a:r>
            <a:r>
              <a:rPr lang="en-US" altLang="ja-JP"/>
              <a:t>4 </a:t>
            </a:r>
            <a:r>
              <a:rPr lang="ja-JP" altLang="en-US"/>
              <a:t>レベル
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
第 </a:t>
            </a:r>
            <a:r>
              <a:rPr lang="en-US" altLang="ja-JP"/>
              <a:t>2 </a:t>
            </a:r>
            <a:r>
              <a:rPr lang="ja-JP" altLang="en-US"/>
              <a:t>レベル
第 </a:t>
            </a:r>
            <a:r>
              <a:rPr lang="en-US" altLang="ja-JP"/>
              <a:t>3 </a:t>
            </a:r>
            <a:r>
              <a:rPr lang="ja-JP" altLang="en-US"/>
              <a:t>レベル
第 </a:t>
            </a:r>
            <a:r>
              <a:rPr lang="en-US" altLang="ja-JP"/>
              <a:t>4 </a:t>
            </a:r>
            <a:r>
              <a:rPr lang="ja-JP" altLang="en-US"/>
              <a:t>レベル
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CD81E0C3-E2E5-4C36-A7C6-E90CF8E5413D}" type="datetime1">
              <a:rPr kumimoji="1" lang="ja-JP" altLang="en-US" smtClean="0"/>
              <a:t>2025/7/4</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8CDFDBBE-EF4A-3347-BD8B-5CDE80776C5F}" type="slidenum">
              <a:rPr kumimoji="1" lang="ja-JP" altLang="en-US" smtClean="0"/>
              <a:t>‹#›</a:t>
            </a:fld>
            <a:endParaRPr kumimoji="1" lang="ja-JP" altLang="en-US"/>
          </a:p>
        </p:txBody>
      </p:sp>
    </p:spTree>
    <p:extLst>
      <p:ext uri="{BB962C8B-B14F-4D97-AF65-F5344CB8AC3E}">
        <p14:creationId xmlns:p14="http://schemas.microsoft.com/office/powerpoint/2010/main" val="42623419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
第 </a:t>
            </a:r>
            <a:r>
              <a:rPr lang="en-US" altLang="ja-JP"/>
              <a:t>2 </a:t>
            </a:r>
            <a:r>
              <a:rPr lang="ja-JP" altLang="en-US"/>
              <a:t>レベル
第 </a:t>
            </a:r>
            <a:r>
              <a:rPr lang="en-US" altLang="ja-JP"/>
              <a:t>3 </a:t>
            </a:r>
            <a:r>
              <a:rPr lang="ja-JP" altLang="en-US"/>
              <a:t>レベル
第 </a:t>
            </a:r>
            <a:r>
              <a:rPr lang="en-US" altLang="ja-JP"/>
              <a:t>4 </a:t>
            </a:r>
            <a:r>
              <a:rPr lang="ja-JP" altLang="en-US"/>
              <a:t>レベル
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B811BD1F-DC73-4455-BD47-CCFC0382BC83}" type="datetime1">
              <a:rPr kumimoji="1" lang="ja-JP" altLang="en-US" smtClean="0"/>
              <a:t>2025/7/4</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8CDFDBBE-EF4A-3347-BD8B-5CDE80776C5F}" type="slidenum">
              <a:rPr kumimoji="1" lang="ja-JP" altLang="en-US" smtClean="0"/>
              <a:t>‹#›</a:t>
            </a:fld>
            <a:endParaRPr kumimoji="1" lang="ja-JP" altLang="en-US"/>
          </a:p>
        </p:txBody>
      </p:sp>
    </p:spTree>
    <p:extLst>
      <p:ext uri="{BB962C8B-B14F-4D97-AF65-F5344CB8AC3E}">
        <p14:creationId xmlns:p14="http://schemas.microsoft.com/office/powerpoint/2010/main" val="36461994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ja-JP" altLang="en-US"/>
              <a:t>マスター テキストの書式設定
第 </a:t>
            </a:r>
            <a:r>
              <a:rPr lang="en-US" altLang="ja-JP"/>
              <a:t>2 </a:t>
            </a:r>
            <a:r>
              <a:rPr lang="ja-JP" altLang="en-US"/>
              <a:t>レベル
第 </a:t>
            </a:r>
            <a:r>
              <a:rPr lang="en-US" altLang="ja-JP"/>
              <a:t>3 </a:t>
            </a:r>
            <a:r>
              <a:rPr lang="ja-JP" altLang="en-US"/>
              <a:t>レベル
第 </a:t>
            </a:r>
            <a:r>
              <a:rPr lang="en-US" altLang="ja-JP"/>
              <a:t>4 </a:t>
            </a:r>
            <a:r>
              <a:rPr lang="ja-JP" altLang="en-US"/>
              <a:t>レベル
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C5597D1-91FC-468E-82C5-243300041E49}" type="datetime1">
              <a:rPr kumimoji="1" lang="ja-JP" altLang="en-US" smtClean="0"/>
              <a:t>2025/7/4</a:t>
            </a:fld>
            <a:endParaRPr kumimoji="1" lang="ja-JP"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CDFDBBE-EF4A-3347-BD8B-5CDE80776C5F}" type="slidenum">
              <a:rPr kumimoji="1" lang="ja-JP" altLang="en-US" smtClean="0"/>
              <a:t>‹#›</a:t>
            </a:fld>
            <a:endParaRPr kumimoji="1" lang="ja-JP" altLang="en-US"/>
          </a:p>
        </p:txBody>
      </p:sp>
    </p:spTree>
    <p:extLst>
      <p:ext uri="{BB962C8B-B14F-4D97-AF65-F5344CB8AC3E}">
        <p14:creationId xmlns:p14="http://schemas.microsoft.com/office/powerpoint/2010/main" val="112606557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3.jpeg"/><Relationship Id="rId4" Type="http://schemas.openxmlformats.org/officeDocument/2006/relationships/image" Target="../media/image2.jpeg"/></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a:extLst>
              <a:ext uri="{FF2B5EF4-FFF2-40B4-BE49-F238E27FC236}">
                <a16:creationId xmlns:a16="http://schemas.microsoft.com/office/drawing/2014/main" id="{657697BD-B2BA-534E-B20E-CCB487FCB2A1}"/>
              </a:ext>
            </a:extLst>
          </p:cNvPr>
          <p:cNvSpPr/>
          <p:nvPr/>
        </p:nvSpPr>
        <p:spPr>
          <a:xfrm>
            <a:off x="444441" y="742995"/>
            <a:ext cx="8566890" cy="6132448"/>
          </a:xfrm>
          <a:prstGeom prst="rect">
            <a:avLst/>
          </a:prstGeom>
        </p:spPr>
        <p:txBody>
          <a:bodyPr wrap="square">
            <a:spAutoFit/>
          </a:bodyPr>
          <a:lstStyle/>
          <a:p>
            <a:pPr algn="just" hangingPunct="0"/>
            <a:r>
              <a:rPr lang="ja-JP" altLang="en-US" dirty="0">
                <a:latin typeface="MS Gothic" panose="020B0609070205080204" pitchFamily="49" charset="-128"/>
                <a:ea typeface="MS Gothic" panose="020B0609070205080204" pitchFamily="49" charset="-128"/>
              </a:rPr>
              <a:t>２基の研究炉の稼働状況等は以下のとおりです。</a:t>
            </a:r>
            <a:endParaRPr lang="en-US" altLang="ja-JP" dirty="0">
              <a:latin typeface="MS Gothic" panose="020B0609070205080204" pitchFamily="49" charset="-128"/>
              <a:ea typeface="MS Gothic" panose="020B0609070205080204" pitchFamily="49" charset="-128"/>
            </a:endParaRPr>
          </a:p>
          <a:p>
            <a:pPr algn="just" hangingPunct="0"/>
            <a:endParaRPr lang="en-US" altLang="ja-JP" dirty="0">
              <a:latin typeface="MS Gothic" panose="020B0609070205080204" pitchFamily="49" charset="-128"/>
              <a:ea typeface="MS Gothic" panose="020B0609070205080204" pitchFamily="49" charset="-128"/>
            </a:endParaRPr>
          </a:p>
          <a:p>
            <a:pPr algn="just" hangingPunct="0"/>
            <a:r>
              <a:rPr lang="ja-JP" altLang="en-US" dirty="0">
                <a:latin typeface="MS Gothic" panose="020B0609070205080204" pitchFamily="49" charset="-128"/>
                <a:ea typeface="MS Gothic" panose="020B0609070205080204" pitchFamily="49" charset="-128"/>
              </a:rPr>
              <a:t>・京都大学研究用原子炉（</a:t>
            </a:r>
            <a:r>
              <a:rPr lang="en-US" altLang="ja-JP" dirty="0">
                <a:latin typeface="MS Gothic" panose="020B0609070205080204" pitchFamily="49" charset="-128"/>
                <a:ea typeface="MS Gothic" panose="020B0609070205080204" pitchFamily="49" charset="-128"/>
              </a:rPr>
              <a:t>KUR</a:t>
            </a:r>
            <a:r>
              <a:rPr lang="ja-JP" altLang="en-US" dirty="0">
                <a:latin typeface="MS Gothic" panose="020B0609070205080204" pitchFamily="49" charset="-128"/>
                <a:ea typeface="MS Gothic" panose="020B0609070205080204" pitchFamily="49" charset="-128"/>
              </a:rPr>
              <a:t>：</a:t>
            </a:r>
            <a:r>
              <a:rPr lang="en-US" altLang="ja-JP" dirty="0">
                <a:latin typeface="MS Gothic" panose="020B0609070205080204" pitchFamily="49" charset="-128"/>
                <a:ea typeface="MS Gothic" panose="020B0609070205080204" pitchFamily="49" charset="-128"/>
              </a:rPr>
              <a:t>Kyoto University Research Reactor</a:t>
            </a:r>
            <a:r>
              <a:rPr lang="ja-JP" altLang="en-US" dirty="0">
                <a:latin typeface="MS Gothic" panose="020B0609070205080204" pitchFamily="49" charset="-128"/>
                <a:ea typeface="MS Gothic" panose="020B0609070205080204" pitchFamily="49" charset="-128"/>
              </a:rPr>
              <a:t>）</a:t>
            </a:r>
            <a:endParaRPr lang="en-US" altLang="ja-JP" dirty="0">
              <a:latin typeface="MS Gothic" panose="020B0609070205080204" pitchFamily="49" charset="-128"/>
              <a:ea typeface="MS Gothic" panose="020B0609070205080204" pitchFamily="49" charset="-128"/>
            </a:endParaRPr>
          </a:p>
          <a:p>
            <a:pPr marL="468000" algn="just" hangingPunct="0"/>
            <a:r>
              <a:rPr lang="en-US" altLang="ja-JP" sz="1600" dirty="0">
                <a:latin typeface="MS Gothic" panose="020B0609070205080204" pitchFamily="49" charset="-128"/>
                <a:ea typeface="MS Gothic" panose="020B0609070205080204" pitchFamily="49" charset="-128"/>
              </a:rPr>
              <a:t>KUR</a:t>
            </a:r>
            <a:r>
              <a:rPr lang="ja-JP" altLang="en-US" sz="1600" dirty="0">
                <a:latin typeface="MS Gothic" panose="020B0609070205080204" pitchFamily="49" charset="-128"/>
                <a:ea typeface="MS Gothic" panose="020B0609070205080204" pitchFamily="49" charset="-128"/>
              </a:rPr>
              <a:t>は定期検査等の期間及び年末年始を除き、通常、週単位で火曜から木曜日まで連続</a:t>
            </a:r>
            <a:endParaRPr lang="en-US" altLang="ja-JP" sz="1600" dirty="0">
              <a:latin typeface="MS Gothic" panose="020B0609070205080204" pitchFamily="49" charset="-128"/>
              <a:ea typeface="MS Gothic" panose="020B0609070205080204" pitchFamily="49" charset="-128"/>
            </a:endParaRPr>
          </a:p>
          <a:p>
            <a:pPr marL="468000" algn="just" hangingPunct="0"/>
            <a:r>
              <a:rPr lang="ja-JP" altLang="en-US" sz="1600" dirty="0">
                <a:latin typeface="MS Gothic" panose="020B0609070205080204" pitchFamily="49" charset="-128"/>
                <a:ea typeface="MS Gothic" panose="020B0609070205080204" pitchFamily="49" charset="-128"/>
              </a:rPr>
              <a:t>運転を行っており、令和６年度の運転実績、令和７年度から令和８年度の運転終了までの運転予定は次のとおりです。</a:t>
            </a:r>
            <a:endParaRPr lang="en-US" altLang="ja-JP" sz="1600" dirty="0">
              <a:latin typeface="MS Gothic" panose="020B0609070205080204" pitchFamily="49" charset="-128"/>
              <a:ea typeface="MS Gothic" panose="020B0609070205080204" pitchFamily="49" charset="-128"/>
            </a:endParaRPr>
          </a:p>
          <a:p>
            <a:pPr marL="468000" algn="just" hangingPunct="0">
              <a:lnSpc>
                <a:spcPts val="300"/>
              </a:lnSpc>
            </a:pPr>
            <a:r>
              <a:rPr lang="ja-JP" altLang="en-US" sz="1600" dirty="0">
                <a:latin typeface="MS Gothic" panose="020B0609070205080204" pitchFamily="49" charset="-128"/>
                <a:ea typeface="MS Gothic" panose="020B0609070205080204" pitchFamily="49" charset="-128"/>
              </a:rPr>
              <a:t>　　</a:t>
            </a:r>
            <a:endParaRPr lang="en-US" altLang="ja-JP" sz="1600" dirty="0">
              <a:latin typeface="MS Gothic" panose="020B0609070205080204" pitchFamily="49" charset="-128"/>
              <a:ea typeface="MS Gothic" panose="020B0609070205080204" pitchFamily="49" charset="-128"/>
            </a:endParaRPr>
          </a:p>
          <a:p>
            <a:pPr algn="just" hangingPunct="0"/>
            <a:r>
              <a:rPr lang="ja-JP" altLang="en-US" sz="1600" dirty="0">
                <a:latin typeface="MS Gothic" panose="020B0609070205080204" pitchFamily="49" charset="-128"/>
                <a:ea typeface="MS Gothic" panose="020B0609070205080204" pitchFamily="49" charset="-128"/>
              </a:rPr>
              <a:t>　　令和６年度　　：令和６年７月８日～令和７年２月６日（全運転時間 約</a:t>
            </a:r>
            <a:r>
              <a:rPr lang="en-US" altLang="ja-JP" sz="1600" dirty="0">
                <a:latin typeface="MS Gothic" panose="020B0609070205080204" pitchFamily="49" charset="-128"/>
                <a:ea typeface="MS Gothic" panose="020B0609070205080204" pitchFamily="49" charset="-128"/>
              </a:rPr>
              <a:t>706</a:t>
            </a:r>
            <a:r>
              <a:rPr lang="ja-JP" altLang="en-US" sz="1600" dirty="0">
                <a:latin typeface="MS Gothic" panose="020B0609070205080204" pitchFamily="49" charset="-128"/>
                <a:ea typeface="MS Gothic" panose="020B0609070205080204" pitchFamily="49" charset="-128"/>
              </a:rPr>
              <a:t>時間）</a:t>
            </a:r>
            <a:endParaRPr lang="en-US" altLang="ja-JP" sz="1600" dirty="0">
              <a:latin typeface="MS Gothic" panose="020B0609070205080204" pitchFamily="49" charset="-128"/>
              <a:ea typeface="MS Gothic" panose="020B0609070205080204" pitchFamily="49" charset="-128"/>
            </a:endParaRPr>
          </a:p>
          <a:p>
            <a:pPr algn="just" hangingPunct="0"/>
            <a:r>
              <a:rPr lang="ja-JP" altLang="en-US" sz="1600" dirty="0">
                <a:latin typeface="MS Gothic" panose="020B0609070205080204" pitchFamily="49" charset="-128"/>
                <a:ea typeface="MS Gothic" panose="020B0609070205080204" pitchFamily="49" charset="-128"/>
              </a:rPr>
              <a:t>　　令和７年度以降：令和７年７月１日～令和８年４月２３日まで運転予定</a:t>
            </a:r>
            <a:endParaRPr lang="en-US" altLang="ja-JP" sz="1600" dirty="0">
              <a:latin typeface="MS Gothic" panose="020B0609070205080204" pitchFamily="49" charset="-128"/>
              <a:ea typeface="MS Gothic" panose="020B0609070205080204" pitchFamily="49" charset="-128"/>
            </a:endParaRPr>
          </a:p>
          <a:p>
            <a:pPr algn="just" hangingPunct="0"/>
            <a:r>
              <a:rPr lang="ja-JP" altLang="en-US" dirty="0">
                <a:latin typeface="MS Gothic" panose="020B0609070205080204" pitchFamily="49" charset="-128"/>
                <a:ea typeface="MS Gothic" panose="020B0609070205080204" pitchFamily="49" charset="-128"/>
              </a:rPr>
              <a:t>　</a:t>
            </a:r>
            <a:endParaRPr lang="en-US" altLang="ja-JP" dirty="0">
              <a:latin typeface="MS Gothic" panose="020B0609070205080204" pitchFamily="49" charset="-128"/>
              <a:ea typeface="MS Gothic" panose="020B0609070205080204" pitchFamily="49" charset="-128"/>
            </a:endParaRPr>
          </a:p>
          <a:p>
            <a:pPr algn="just" hangingPunct="0"/>
            <a:r>
              <a:rPr lang="ja-JP" altLang="en-US" dirty="0">
                <a:latin typeface="MS Gothic" panose="020B0609070205080204" pitchFamily="49" charset="-128"/>
                <a:ea typeface="MS Gothic" panose="020B0609070205080204" pitchFamily="49" charset="-128"/>
              </a:rPr>
              <a:t>・京都大学臨界集合体実験装置（</a:t>
            </a:r>
            <a:r>
              <a:rPr lang="en-US" altLang="ja-JP" dirty="0">
                <a:latin typeface="MS Gothic" panose="020B0609070205080204" pitchFamily="49" charset="-128"/>
                <a:ea typeface="MS Gothic" panose="020B0609070205080204" pitchFamily="49" charset="-128"/>
              </a:rPr>
              <a:t>KUCA</a:t>
            </a:r>
            <a:r>
              <a:rPr lang="ja-JP" altLang="en-US" dirty="0">
                <a:latin typeface="MS Gothic" panose="020B0609070205080204" pitchFamily="49" charset="-128"/>
                <a:ea typeface="MS Gothic" panose="020B0609070205080204" pitchFamily="49" charset="-128"/>
              </a:rPr>
              <a:t>：</a:t>
            </a:r>
            <a:r>
              <a:rPr lang="en-US" altLang="ja-JP" dirty="0">
                <a:latin typeface="MS Gothic" panose="020B0609070205080204" pitchFamily="49" charset="-128"/>
                <a:ea typeface="MS Gothic" panose="020B0609070205080204" pitchFamily="49" charset="-128"/>
              </a:rPr>
              <a:t>Kyoto University Critical Assembly</a:t>
            </a:r>
            <a:r>
              <a:rPr lang="ja-JP" altLang="en-US" dirty="0">
                <a:latin typeface="MS Gothic" panose="020B0609070205080204" pitchFamily="49" charset="-128"/>
                <a:ea typeface="MS Gothic" panose="020B0609070205080204" pitchFamily="49" charset="-128"/>
              </a:rPr>
              <a:t>）</a:t>
            </a:r>
            <a:endParaRPr lang="en-US" altLang="ja-JP" dirty="0">
              <a:latin typeface="MS Gothic" panose="020B0609070205080204" pitchFamily="49" charset="-128"/>
              <a:ea typeface="MS Gothic" panose="020B0609070205080204" pitchFamily="49" charset="-128"/>
            </a:endParaRPr>
          </a:p>
          <a:p>
            <a:pPr marL="468000" algn="just" hangingPunct="0"/>
            <a:r>
              <a:rPr lang="en-US" altLang="ja-JP" sz="1600" dirty="0">
                <a:latin typeface="MS Gothic" panose="020B0609070205080204" pitchFamily="49" charset="-128"/>
                <a:ea typeface="MS Gothic" panose="020B0609070205080204" pitchFamily="49" charset="-128"/>
              </a:rPr>
              <a:t>KUCA</a:t>
            </a:r>
            <a:r>
              <a:rPr lang="ja-JP" altLang="en-US" sz="1600" dirty="0">
                <a:latin typeface="MS Gothic" panose="020B0609070205080204" pitchFamily="49" charset="-128"/>
                <a:ea typeface="MS Gothic" panose="020B0609070205080204" pitchFamily="49" charset="-128"/>
              </a:rPr>
              <a:t>は定期検査等の期間及び年末年始を除き、通常、１日を単位として運転を行っておりますが、現在、低濃縮燃料での運転切り替え対応のため、令和３年７月下旬から運転を休止中です。今のところ、令和７年度中には低濃縮燃料による運転を開始できるよう準備を進めています。</a:t>
            </a:r>
            <a:endParaRPr lang="en-US" altLang="ja-JP" sz="1600" dirty="0">
              <a:latin typeface="MS Gothic" panose="020B0609070205080204" pitchFamily="49" charset="-128"/>
              <a:ea typeface="MS Gothic" panose="020B0609070205080204" pitchFamily="49" charset="-128"/>
            </a:endParaRPr>
          </a:p>
          <a:p>
            <a:pPr algn="just" hangingPunct="0">
              <a:lnSpc>
                <a:spcPts val="1200"/>
              </a:lnSpc>
            </a:pPr>
            <a:endParaRPr lang="en-US" altLang="ja-JP" sz="1600" dirty="0">
              <a:latin typeface="MS Gothic" panose="020B0609070205080204" pitchFamily="49" charset="-128"/>
              <a:ea typeface="MS Gothic" panose="020B0609070205080204" pitchFamily="49" charset="-128"/>
            </a:endParaRPr>
          </a:p>
          <a:p>
            <a:pPr algn="just" hangingPunct="0"/>
            <a:r>
              <a:rPr lang="en-US" altLang="ja-JP" sz="1400" dirty="0">
                <a:latin typeface="MS Gothic" panose="020B0609070205080204" pitchFamily="49" charset="-128"/>
                <a:ea typeface="MS Gothic" panose="020B0609070205080204" pitchFamily="49" charset="-128"/>
              </a:rPr>
              <a:t>【</a:t>
            </a:r>
            <a:r>
              <a:rPr lang="ja-JP" altLang="en-US" sz="1400" dirty="0">
                <a:latin typeface="MS Gothic" panose="020B0609070205080204" pitchFamily="49" charset="-128"/>
                <a:ea typeface="MS Gothic" panose="020B0609070205080204" pitchFamily="49" charset="-128"/>
              </a:rPr>
              <a:t>参考</a:t>
            </a:r>
            <a:r>
              <a:rPr lang="en-US" altLang="ja-JP" sz="1400" dirty="0">
                <a:latin typeface="MS Gothic" panose="020B0609070205080204" pitchFamily="49" charset="-128"/>
                <a:ea typeface="MS Gothic" panose="020B0609070205080204" pitchFamily="49" charset="-128"/>
              </a:rPr>
              <a:t>】</a:t>
            </a:r>
          </a:p>
          <a:p>
            <a:pPr algn="just" hangingPunct="0"/>
            <a:endParaRPr lang="en-US" altLang="ja-JP" sz="1600" dirty="0">
              <a:latin typeface="MS Gothic" panose="020B0609070205080204" pitchFamily="49" charset="-128"/>
              <a:ea typeface="MS Gothic" panose="020B0609070205080204" pitchFamily="49" charset="-128"/>
            </a:endParaRPr>
          </a:p>
          <a:p>
            <a:pPr algn="just" hangingPunct="0"/>
            <a:endParaRPr lang="en-US" altLang="ja-JP" sz="1600" dirty="0">
              <a:latin typeface="MS Gothic" panose="020B0609070205080204" pitchFamily="49" charset="-128"/>
              <a:ea typeface="MS Gothic" panose="020B0609070205080204" pitchFamily="49" charset="-128"/>
            </a:endParaRPr>
          </a:p>
          <a:p>
            <a:pPr algn="just" hangingPunct="0"/>
            <a:endParaRPr lang="en-US" altLang="ja-JP" sz="1600" dirty="0">
              <a:latin typeface="MS Gothic" panose="020B0609070205080204" pitchFamily="49" charset="-128"/>
              <a:ea typeface="MS Gothic" panose="020B0609070205080204" pitchFamily="49" charset="-128"/>
            </a:endParaRPr>
          </a:p>
          <a:p>
            <a:pPr algn="just" hangingPunct="0"/>
            <a:endParaRPr lang="en-US" altLang="ja-JP" sz="1600" dirty="0">
              <a:latin typeface="MS Gothic" panose="020B0609070205080204" pitchFamily="49" charset="-128"/>
              <a:ea typeface="MS Gothic" panose="020B0609070205080204" pitchFamily="49" charset="-128"/>
            </a:endParaRPr>
          </a:p>
          <a:p>
            <a:pPr algn="just" hangingPunct="0"/>
            <a:endParaRPr lang="en-US" altLang="ja-JP" sz="1600" dirty="0">
              <a:latin typeface="MS Gothic" panose="020B0609070205080204" pitchFamily="49" charset="-128"/>
              <a:ea typeface="MS Gothic" panose="020B0609070205080204" pitchFamily="49" charset="-128"/>
            </a:endParaRPr>
          </a:p>
          <a:p>
            <a:pPr algn="just" hangingPunct="0"/>
            <a:r>
              <a:rPr lang="ja-JP" altLang="en-US" sz="1600" dirty="0">
                <a:latin typeface="MS Gothic" panose="020B0609070205080204" pitchFamily="49" charset="-128"/>
                <a:ea typeface="MS Gothic" panose="020B0609070205080204" pitchFamily="49" charset="-128"/>
              </a:rPr>
              <a:t>　</a:t>
            </a:r>
            <a:endParaRPr lang="en-US" altLang="ja-JP" sz="1600" dirty="0">
              <a:latin typeface="MS Gothic" panose="020B0609070205080204" pitchFamily="49" charset="-128"/>
              <a:ea typeface="MS Gothic" panose="020B0609070205080204" pitchFamily="49" charset="-128"/>
            </a:endParaRPr>
          </a:p>
          <a:p>
            <a:pPr algn="just" hangingPunct="0"/>
            <a:r>
              <a:rPr lang="ja-JP" altLang="en-US" sz="1600" dirty="0">
                <a:latin typeface="MS Gothic" panose="020B0609070205080204" pitchFamily="49" charset="-128"/>
                <a:ea typeface="MS Gothic" panose="020B0609070205080204" pitchFamily="49" charset="-128"/>
              </a:rPr>
              <a:t>　　　</a:t>
            </a:r>
            <a:r>
              <a:rPr lang="ja-JP" altLang="en-US" dirty="0">
                <a:latin typeface="MS Gothic" panose="020B0609070205080204" pitchFamily="49" charset="-128"/>
                <a:ea typeface="MS Gothic" panose="020B0609070205080204" pitchFamily="49" charset="-128"/>
              </a:rPr>
              <a:t>　</a:t>
            </a:r>
            <a:endParaRPr lang="en-US" altLang="ja-JP" dirty="0">
              <a:latin typeface="MS Gothic" panose="020B0609070205080204" pitchFamily="49" charset="-128"/>
              <a:ea typeface="MS Gothic" panose="020B0609070205080204" pitchFamily="49" charset="-128"/>
            </a:endParaRPr>
          </a:p>
          <a:p>
            <a:pPr algn="just" hangingPunct="0"/>
            <a:endParaRPr lang="en-US" altLang="ja-JP" dirty="0">
              <a:latin typeface="MS Gothic" panose="020B0609070205080204" pitchFamily="49" charset="-128"/>
              <a:ea typeface="MS Gothic" panose="020B0609070205080204" pitchFamily="49" charset="-128"/>
            </a:endParaRPr>
          </a:p>
        </p:txBody>
      </p:sp>
      <p:sp>
        <p:nvSpPr>
          <p:cNvPr id="3" name="テキスト ボックス 2">
            <a:extLst>
              <a:ext uri="{FF2B5EF4-FFF2-40B4-BE49-F238E27FC236}">
                <a16:creationId xmlns:a16="http://schemas.microsoft.com/office/drawing/2014/main" id="{26878E53-AABA-2343-B610-CBF1DCA6E46C}"/>
              </a:ext>
            </a:extLst>
          </p:cNvPr>
          <p:cNvSpPr txBox="1"/>
          <p:nvPr/>
        </p:nvSpPr>
        <p:spPr>
          <a:xfrm>
            <a:off x="2398426" y="2968052"/>
            <a:ext cx="184731" cy="369332"/>
          </a:xfrm>
          <a:prstGeom prst="rect">
            <a:avLst/>
          </a:prstGeom>
          <a:noFill/>
        </p:spPr>
        <p:txBody>
          <a:bodyPr wrap="none" rtlCol="0">
            <a:spAutoFit/>
          </a:bodyPr>
          <a:lstStyle/>
          <a:p>
            <a:endParaRPr kumimoji="1" lang="ja-JP" altLang="en-US"/>
          </a:p>
        </p:txBody>
      </p:sp>
      <p:sp>
        <p:nvSpPr>
          <p:cNvPr id="5" name="Text Box 4">
            <a:extLst>
              <a:ext uri="{FF2B5EF4-FFF2-40B4-BE49-F238E27FC236}">
                <a16:creationId xmlns:a16="http://schemas.microsoft.com/office/drawing/2014/main" id="{718C9750-EFA3-4348-84DE-1E556E6BCC4C}"/>
              </a:ext>
            </a:extLst>
          </p:cNvPr>
          <p:cNvSpPr txBox="1">
            <a:spLocks noChangeArrowheads="1"/>
          </p:cNvSpPr>
          <p:nvPr/>
        </p:nvSpPr>
        <p:spPr bwMode="auto">
          <a:xfrm>
            <a:off x="0" y="0"/>
            <a:ext cx="9144000" cy="569626"/>
          </a:xfrm>
          <a:prstGeom prst="rect">
            <a:avLst/>
          </a:prstGeom>
          <a:solidFill>
            <a:srgbClr val="0033CC"/>
          </a:solidFill>
          <a:ln w="9525">
            <a:noFill/>
            <a:miter lim="800000"/>
            <a:headEnd/>
            <a:tailEnd/>
          </a:ln>
          <a:effectLst/>
        </p:spPr>
        <p:txBody>
          <a:bodyPr anchor="ctr"/>
          <a:lstStyle/>
          <a:p>
            <a:pPr algn="ctr">
              <a:defRPr/>
            </a:pPr>
            <a:r>
              <a:rPr lang="ja-JP" altLang="en-US" sz="2400">
                <a:solidFill>
                  <a:schemeClr val="bg1"/>
                </a:solidFill>
                <a:effectLst>
                  <a:outerShdw blurRad="38100" dist="38100" dir="2700000" algn="tl">
                    <a:srgbClr val="000000"/>
                  </a:outerShdw>
                </a:effectLst>
                <a:latin typeface="Comic Sans MS" pitchFamily="66" charset="0"/>
                <a:ea typeface="HG丸ｺﾞｼｯｸM-PRO" pitchFamily="50" charset="-128"/>
              </a:rPr>
              <a:t>京都大学における施設の稼働状況</a:t>
            </a:r>
          </a:p>
        </p:txBody>
      </p:sp>
      <p:sp>
        <p:nvSpPr>
          <p:cNvPr id="6" name="スライド番号プレースホルダー 5">
            <a:extLst>
              <a:ext uri="{FF2B5EF4-FFF2-40B4-BE49-F238E27FC236}">
                <a16:creationId xmlns:a16="http://schemas.microsoft.com/office/drawing/2014/main" id="{05234425-6ED2-4573-9DC1-9D474B004220}"/>
              </a:ext>
            </a:extLst>
          </p:cNvPr>
          <p:cNvSpPr>
            <a:spLocks noGrp="1"/>
          </p:cNvSpPr>
          <p:nvPr>
            <p:ph type="sldNum" sz="quarter" idx="12"/>
          </p:nvPr>
        </p:nvSpPr>
        <p:spPr/>
        <p:txBody>
          <a:bodyPr/>
          <a:lstStyle/>
          <a:p>
            <a:fld id="{8CDFDBBE-EF4A-3347-BD8B-5CDE80776C5F}" type="slidenum">
              <a:rPr kumimoji="1" lang="ja-JP" altLang="en-US" smtClean="0"/>
              <a:t>1</a:t>
            </a:fld>
            <a:endParaRPr kumimoji="1" lang="ja-JP" altLang="en-US"/>
          </a:p>
        </p:txBody>
      </p:sp>
      <p:pic>
        <p:nvPicPr>
          <p:cNvPr id="7" name="図 6">
            <a:extLst>
              <a:ext uri="{FF2B5EF4-FFF2-40B4-BE49-F238E27FC236}">
                <a16:creationId xmlns:a16="http://schemas.microsoft.com/office/drawing/2014/main" id="{A9020D84-6ADF-4C0E-9495-68F48DEAC269}"/>
              </a:ext>
            </a:extLst>
          </p:cNvPr>
          <p:cNvPicPr>
            <a:picLocks noChangeAspect="1"/>
          </p:cNvPicPr>
          <p:nvPr/>
        </p:nvPicPr>
        <p:blipFill>
          <a:blip r:embed="rId3"/>
          <a:stretch>
            <a:fillRect/>
          </a:stretch>
        </p:blipFill>
        <p:spPr>
          <a:xfrm>
            <a:off x="1251199" y="4495687"/>
            <a:ext cx="1706240" cy="1343798"/>
          </a:xfrm>
          <a:prstGeom prst="rect">
            <a:avLst/>
          </a:prstGeom>
        </p:spPr>
      </p:pic>
      <p:sp>
        <p:nvSpPr>
          <p:cNvPr id="8" name="正方形/長方形 5">
            <a:extLst>
              <a:ext uri="{FF2B5EF4-FFF2-40B4-BE49-F238E27FC236}">
                <a16:creationId xmlns:a16="http://schemas.microsoft.com/office/drawing/2014/main" id="{2368F409-7365-4A0A-A3B0-57A8039703B9}"/>
              </a:ext>
            </a:extLst>
          </p:cNvPr>
          <p:cNvSpPr>
            <a:spLocks noChangeArrowheads="1"/>
          </p:cNvSpPr>
          <p:nvPr/>
        </p:nvSpPr>
        <p:spPr bwMode="auto">
          <a:xfrm>
            <a:off x="1395696" y="5637644"/>
            <a:ext cx="1358672"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a:spcBef>
                <a:spcPts val="600"/>
              </a:spcBef>
            </a:pPr>
            <a:r>
              <a:rPr lang="en-US" altLang="ja-JP" sz="1200" dirty="0">
                <a:latin typeface="ＭＳ ゴシック" panose="020B0609070205080204" pitchFamily="49" charset="-128"/>
                <a:ea typeface="ＭＳ ゴシック" panose="020B0609070205080204" pitchFamily="49" charset="-128"/>
              </a:rPr>
              <a:t>KUR</a:t>
            </a:r>
            <a:r>
              <a:rPr lang="ja-JP" altLang="en-US" sz="1200" dirty="0">
                <a:latin typeface="ＭＳ ゴシック" panose="020B0609070205080204" pitchFamily="49" charset="-128"/>
                <a:ea typeface="ＭＳ ゴシック" panose="020B0609070205080204" pitchFamily="49" charset="-128"/>
              </a:rPr>
              <a:t>の炉心</a:t>
            </a:r>
          </a:p>
        </p:txBody>
      </p:sp>
      <p:pic>
        <p:nvPicPr>
          <p:cNvPr id="10" name="Picture 6" descr="http://www.rri.kyoto-u.ac.jp/CAD/p10100052.jpg">
            <a:extLst>
              <a:ext uri="{FF2B5EF4-FFF2-40B4-BE49-F238E27FC236}">
                <a16:creationId xmlns:a16="http://schemas.microsoft.com/office/drawing/2014/main" id="{B9740F8A-A9E0-40F3-A1BF-2D9D925A897A}"/>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flipH="1">
            <a:off x="5063925" y="4503718"/>
            <a:ext cx="1080233" cy="8103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 name="Picture 8" descr="http://www.rri.kyoto-u.ac.jp/CAD/p10100152.jpg">
            <a:extLst>
              <a:ext uri="{FF2B5EF4-FFF2-40B4-BE49-F238E27FC236}">
                <a16:creationId xmlns:a16="http://schemas.microsoft.com/office/drawing/2014/main" id="{66D2567B-7A09-4EF9-A964-6275A5A00A4A}"/>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flipH="1">
            <a:off x="5064295" y="5436137"/>
            <a:ext cx="1081704" cy="8110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 name="正方形/長方形 5">
            <a:extLst>
              <a:ext uri="{FF2B5EF4-FFF2-40B4-BE49-F238E27FC236}">
                <a16:creationId xmlns:a16="http://schemas.microsoft.com/office/drawing/2014/main" id="{A765A688-0B30-41AF-B7B8-8A787F716FBA}"/>
              </a:ext>
            </a:extLst>
          </p:cNvPr>
          <p:cNvSpPr>
            <a:spLocks noChangeArrowheads="1"/>
          </p:cNvSpPr>
          <p:nvPr/>
        </p:nvSpPr>
        <p:spPr bwMode="auto">
          <a:xfrm>
            <a:off x="2978583" y="4504705"/>
            <a:ext cx="2145671" cy="16466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spcBef>
                <a:spcPts val="600"/>
              </a:spcBef>
            </a:pPr>
            <a:r>
              <a:rPr lang="en-US" altLang="ja-JP" sz="1200" dirty="0">
                <a:latin typeface="ＭＳ ゴシック" panose="020B0609070205080204" pitchFamily="49" charset="-128"/>
                <a:ea typeface="ＭＳ ゴシック" panose="020B0609070205080204" pitchFamily="49" charset="-128"/>
              </a:rPr>
              <a:t>《 KUR</a:t>
            </a:r>
            <a:r>
              <a:rPr lang="ja-JP" altLang="en-US" sz="1200" dirty="0">
                <a:latin typeface="ＭＳ ゴシック" panose="020B0609070205080204" pitchFamily="49" charset="-128"/>
                <a:ea typeface="ＭＳ ゴシック" panose="020B0609070205080204" pitchFamily="49" charset="-128"/>
              </a:rPr>
              <a:t>の概要について </a:t>
            </a:r>
            <a:r>
              <a:rPr lang="en-US" altLang="ja-JP" sz="1200" dirty="0">
                <a:latin typeface="ＭＳ ゴシック" panose="020B0609070205080204" pitchFamily="49" charset="-128"/>
                <a:ea typeface="ＭＳ ゴシック" panose="020B0609070205080204" pitchFamily="49" charset="-128"/>
              </a:rPr>
              <a:t>》</a:t>
            </a:r>
          </a:p>
          <a:p>
            <a:pPr>
              <a:spcBef>
                <a:spcPts val="600"/>
              </a:spcBef>
            </a:pPr>
            <a:r>
              <a:rPr lang="ja-JP" altLang="en-US" sz="1200" dirty="0">
                <a:latin typeface="ＭＳ ゴシック" panose="020B0609070205080204" pitchFamily="49" charset="-128"/>
                <a:ea typeface="ＭＳ ゴシック" panose="020B0609070205080204" pitchFamily="49" charset="-128"/>
              </a:rPr>
              <a:t>・ｽｲﾐﾝｸﾞﾌﾟｰﾙﾀﾝｸ型原子炉</a:t>
            </a:r>
            <a:endParaRPr lang="en-US" altLang="ja-JP" sz="1200" dirty="0">
              <a:latin typeface="ＭＳ ゴシック" panose="020B0609070205080204" pitchFamily="49" charset="-128"/>
              <a:ea typeface="ＭＳ ゴシック" panose="020B0609070205080204" pitchFamily="49" charset="-128"/>
            </a:endParaRPr>
          </a:p>
          <a:p>
            <a:pPr>
              <a:spcBef>
                <a:spcPts val="600"/>
              </a:spcBef>
            </a:pPr>
            <a:r>
              <a:rPr lang="ja-JP" altLang="en-US" sz="1200" dirty="0">
                <a:latin typeface="ＭＳ ゴシック" panose="020B0609070205080204" pitchFamily="49" charset="-128"/>
                <a:ea typeface="ＭＳ ゴシック" panose="020B0609070205080204" pitchFamily="49" charset="-128"/>
              </a:rPr>
              <a:t>・最大熱出力 </a:t>
            </a:r>
            <a:r>
              <a:rPr lang="en-US" altLang="ja-JP" sz="1200" dirty="0">
                <a:latin typeface="ＭＳ ゴシック" panose="020B0609070205080204" pitchFamily="49" charset="-128"/>
                <a:ea typeface="ＭＳ ゴシック" panose="020B0609070205080204" pitchFamily="49" charset="-128"/>
              </a:rPr>
              <a:t>5,000kW</a:t>
            </a:r>
          </a:p>
          <a:p>
            <a:pPr>
              <a:spcBef>
                <a:spcPts val="600"/>
              </a:spcBef>
            </a:pPr>
            <a:r>
              <a:rPr lang="ja-JP" altLang="en-US" sz="1200" dirty="0">
                <a:latin typeface="ＭＳ ゴシック" panose="020B0609070205080204" pitchFamily="49" charset="-128"/>
                <a:ea typeface="ＭＳ ゴシック" panose="020B0609070205080204" pitchFamily="49" charset="-128"/>
              </a:rPr>
              <a:t>・中性子を利用した物理学、化学、生物学、工学、農学、医学等の幅広い実験研究等に使用。</a:t>
            </a:r>
          </a:p>
        </p:txBody>
      </p:sp>
      <p:sp>
        <p:nvSpPr>
          <p:cNvPr id="13" name="正方形/長方形 5">
            <a:extLst>
              <a:ext uri="{FF2B5EF4-FFF2-40B4-BE49-F238E27FC236}">
                <a16:creationId xmlns:a16="http://schemas.microsoft.com/office/drawing/2014/main" id="{929E8453-117D-4046-A6D6-A88EFCA5FCF8}"/>
              </a:ext>
            </a:extLst>
          </p:cNvPr>
          <p:cNvSpPr>
            <a:spLocks noChangeArrowheads="1"/>
          </p:cNvSpPr>
          <p:nvPr/>
        </p:nvSpPr>
        <p:spPr bwMode="auto">
          <a:xfrm>
            <a:off x="6219731" y="4504743"/>
            <a:ext cx="2580237" cy="12464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spcBef>
                <a:spcPts val="600"/>
              </a:spcBef>
            </a:pPr>
            <a:r>
              <a:rPr lang="en-US" altLang="ja-JP" sz="1200" dirty="0">
                <a:latin typeface="ＭＳ ゴシック" panose="020B0609070205080204" pitchFamily="49" charset="-128"/>
                <a:ea typeface="ＭＳ ゴシック" panose="020B0609070205080204" pitchFamily="49" charset="-128"/>
              </a:rPr>
              <a:t>《 KUCA</a:t>
            </a:r>
            <a:r>
              <a:rPr lang="ja-JP" altLang="en-US" sz="1200" dirty="0">
                <a:latin typeface="ＭＳ ゴシック" panose="020B0609070205080204" pitchFamily="49" charset="-128"/>
                <a:ea typeface="ＭＳ ゴシック" panose="020B0609070205080204" pitchFamily="49" charset="-128"/>
              </a:rPr>
              <a:t>の概要について </a:t>
            </a:r>
            <a:r>
              <a:rPr lang="en-US" altLang="ja-JP" sz="1200" dirty="0">
                <a:latin typeface="ＭＳ ゴシック" panose="020B0609070205080204" pitchFamily="49" charset="-128"/>
                <a:ea typeface="ＭＳ ゴシック" panose="020B0609070205080204" pitchFamily="49" charset="-128"/>
              </a:rPr>
              <a:t>》</a:t>
            </a:r>
          </a:p>
          <a:p>
            <a:pPr>
              <a:spcBef>
                <a:spcPts val="600"/>
              </a:spcBef>
            </a:pPr>
            <a:r>
              <a:rPr lang="ja-JP" altLang="en-US" sz="1200" dirty="0">
                <a:latin typeface="ＭＳ ゴシック" panose="020B0609070205080204" pitchFamily="49" charset="-128"/>
                <a:ea typeface="ＭＳ ゴシック" panose="020B0609070205080204" pitchFamily="49" charset="-128"/>
              </a:rPr>
              <a:t>・炉心の組換えが容易な原子炉</a:t>
            </a:r>
            <a:endParaRPr lang="en-US" altLang="ja-JP" sz="1200" dirty="0">
              <a:latin typeface="ＭＳ ゴシック" panose="020B0609070205080204" pitchFamily="49" charset="-128"/>
              <a:ea typeface="ＭＳ ゴシック" panose="020B0609070205080204" pitchFamily="49" charset="-128"/>
            </a:endParaRPr>
          </a:p>
          <a:p>
            <a:pPr>
              <a:spcBef>
                <a:spcPts val="600"/>
              </a:spcBef>
            </a:pPr>
            <a:r>
              <a:rPr lang="ja-JP" altLang="en-US" sz="1200" dirty="0">
                <a:latin typeface="ＭＳ ゴシック" panose="020B0609070205080204" pitchFamily="49" charset="-128"/>
                <a:ea typeface="ＭＳ ゴシック" panose="020B0609070205080204" pitchFamily="49" charset="-128"/>
              </a:rPr>
              <a:t>・最大熱出力 </a:t>
            </a:r>
            <a:r>
              <a:rPr lang="en-US" altLang="ja-JP" sz="1200" dirty="0">
                <a:latin typeface="ＭＳ ゴシック" panose="020B0609070205080204" pitchFamily="49" charset="-128"/>
                <a:ea typeface="ＭＳ ゴシック" panose="020B0609070205080204" pitchFamily="49" charset="-128"/>
              </a:rPr>
              <a:t>100W</a:t>
            </a:r>
          </a:p>
          <a:p>
            <a:pPr>
              <a:spcBef>
                <a:spcPts val="600"/>
              </a:spcBef>
            </a:pPr>
            <a:r>
              <a:rPr lang="ja-JP" altLang="en-US" sz="1200" dirty="0">
                <a:latin typeface="ＭＳ ゴシック" panose="020B0609070205080204" pitchFamily="49" charset="-128"/>
                <a:ea typeface="ＭＳ ゴシック" panose="020B0609070205080204" pitchFamily="49" charset="-128"/>
              </a:rPr>
              <a:t>・炉物理研究、国内外の学生実験教育等に使用。</a:t>
            </a:r>
          </a:p>
        </p:txBody>
      </p:sp>
      <p:sp>
        <p:nvSpPr>
          <p:cNvPr id="15" name="正方形/長方形 5">
            <a:extLst>
              <a:ext uri="{FF2B5EF4-FFF2-40B4-BE49-F238E27FC236}">
                <a16:creationId xmlns:a16="http://schemas.microsoft.com/office/drawing/2014/main" id="{A71FF1D3-D67B-4B40-9126-9B5AE7CF1306}"/>
              </a:ext>
            </a:extLst>
          </p:cNvPr>
          <p:cNvSpPr>
            <a:spLocks noChangeArrowheads="1"/>
          </p:cNvSpPr>
          <p:nvPr/>
        </p:nvSpPr>
        <p:spPr bwMode="auto">
          <a:xfrm>
            <a:off x="4866803" y="6228145"/>
            <a:ext cx="4189515"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spcBef>
                <a:spcPts val="600"/>
              </a:spcBef>
            </a:pPr>
            <a:r>
              <a:rPr lang="en-US" altLang="ja-JP" sz="1200" dirty="0">
                <a:latin typeface="ＭＳ ゴシック" panose="020B0609070205080204" pitchFamily="49" charset="-128"/>
                <a:ea typeface="ＭＳ ゴシック" panose="020B0609070205080204" pitchFamily="49" charset="-128"/>
              </a:rPr>
              <a:t>  </a:t>
            </a:r>
            <a:r>
              <a:rPr lang="ja-JP" altLang="en-US" sz="1200" dirty="0">
                <a:latin typeface="ＭＳ ゴシック" panose="020B0609070205080204" pitchFamily="49" charset="-128"/>
                <a:ea typeface="ＭＳ ゴシック" panose="020B0609070205080204" pitchFamily="49" charset="-128"/>
              </a:rPr>
              <a:t>　</a:t>
            </a:r>
            <a:r>
              <a:rPr lang="en-US" altLang="ja-JP" sz="1200" dirty="0">
                <a:latin typeface="ＭＳ ゴシック" panose="020B0609070205080204" pitchFamily="49" charset="-128"/>
                <a:ea typeface="ＭＳ ゴシック" panose="020B0609070205080204" pitchFamily="49" charset="-128"/>
              </a:rPr>
              <a:t>KUCA</a:t>
            </a:r>
            <a:r>
              <a:rPr lang="ja-JP" altLang="en-US" sz="1200" dirty="0">
                <a:latin typeface="ＭＳ ゴシック" panose="020B0609070205080204" pitchFamily="49" charset="-128"/>
                <a:ea typeface="ＭＳ ゴシック" panose="020B0609070205080204" pitchFamily="49" charset="-128"/>
              </a:rPr>
              <a:t>の炉心（上：固体減速炉心、下：固体減速炉心）</a:t>
            </a:r>
          </a:p>
        </p:txBody>
      </p:sp>
      <p:sp>
        <p:nvSpPr>
          <p:cNvPr id="14" name="テキスト ボックス 1">
            <a:extLst>
              <a:ext uri="{FF2B5EF4-FFF2-40B4-BE49-F238E27FC236}">
                <a16:creationId xmlns:a16="http://schemas.microsoft.com/office/drawing/2014/main" id="{2E005B08-84A0-474A-BB47-8755D02DCF8B}"/>
              </a:ext>
            </a:extLst>
          </p:cNvPr>
          <p:cNvSpPr txBox="1">
            <a:spLocks noChangeArrowheads="1"/>
          </p:cNvSpPr>
          <p:nvPr/>
        </p:nvSpPr>
        <p:spPr bwMode="auto">
          <a:xfrm>
            <a:off x="7914584" y="77717"/>
            <a:ext cx="1035861" cy="400110"/>
          </a:xfrm>
          <a:prstGeom prst="rect">
            <a:avLst/>
          </a:prstGeom>
          <a:solidFill>
            <a:schemeClr val="bg1"/>
          </a:solidFill>
          <a:ln w="9525">
            <a:solidFill>
              <a:srgbClr val="000000"/>
            </a:solidFill>
            <a:miter lim="800000"/>
            <a:headEnd/>
            <a:tailEnd/>
          </a:ln>
        </p:spPr>
        <p:txBody>
          <a:bodyPr wrap="none">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spcBef>
                <a:spcPct val="0"/>
              </a:spcBef>
              <a:buFontTx/>
              <a:buNone/>
            </a:pPr>
            <a:r>
              <a:rPr lang="ja-JP" altLang="en-US" sz="2000" dirty="0"/>
              <a:t>資料</a:t>
            </a:r>
            <a:r>
              <a:rPr lang="en-US" altLang="ja-JP" sz="2000" dirty="0"/>
              <a:t>3-1</a:t>
            </a:r>
            <a:endParaRPr lang="ja-JP" altLang="en-US" sz="2000" dirty="0"/>
          </a:p>
        </p:txBody>
      </p:sp>
    </p:spTree>
    <p:extLst>
      <p:ext uri="{BB962C8B-B14F-4D97-AF65-F5344CB8AC3E}">
        <p14:creationId xmlns:p14="http://schemas.microsoft.com/office/powerpoint/2010/main" val="250501063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テキスト ボックス 2">
            <a:extLst>
              <a:ext uri="{FF2B5EF4-FFF2-40B4-BE49-F238E27FC236}">
                <a16:creationId xmlns:a16="http://schemas.microsoft.com/office/drawing/2014/main" id="{26878E53-AABA-2343-B610-CBF1DCA6E46C}"/>
              </a:ext>
            </a:extLst>
          </p:cNvPr>
          <p:cNvSpPr txBox="1"/>
          <p:nvPr/>
        </p:nvSpPr>
        <p:spPr>
          <a:xfrm>
            <a:off x="2398426" y="2968052"/>
            <a:ext cx="184731" cy="369332"/>
          </a:xfrm>
          <a:prstGeom prst="rect">
            <a:avLst/>
          </a:prstGeom>
          <a:noFill/>
        </p:spPr>
        <p:txBody>
          <a:bodyPr wrap="none" rtlCol="0">
            <a:spAutoFit/>
          </a:bodyPr>
          <a:lstStyle/>
          <a:p>
            <a:endParaRPr kumimoji="1" lang="ja-JP" altLang="en-US"/>
          </a:p>
        </p:txBody>
      </p:sp>
      <p:sp>
        <p:nvSpPr>
          <p:cNvPr id="5" name="Text Box 4">
            <a:extLst>
              <a:ext uri="{FF2B5EF4-FFF2-40B4-BE49-F238E27FC236}">
                <a16:creationId xmlns:a16="http://schemas.microsoft.com/office/drawing/2014/main" id="{718C9750-EFA3-4348-84DE-1E556E6BCC4C}"/>
              </a:ext>
            </a:extLst>
          </p:cNvPr>
          <p:cNvSpPr txBox="1">
            <a:spLocks noChangeArrowheads="1"/>
          </p:cNvSpPr>
          <p:nvPr/>
        </p:nvSpPr>
        <p:spPr bwMode="auto">
          <a:xfrm>
            <a:off x="0" y="0"/>
            <a:ext cx="9144000" cy="569626"/>
          </a:xfrm>
          <a:prstGeom prst="rect">
            <a:avLst/>
          </a:prstGeom>
          <a:solidFill>
            <a:srgbClr val="0033CC"/>
          </a:solidFill>
          <a:ln w="9525">
            <a:noFill/>
            <a:miter lim="800000"/>
            <a:headEnd/>
            <a:tailEnd/>
          </a:ln>
          <a:effectLst/>
        </p:spPr>
        <p:txBody>
          <a:bodyPr anchor="ctr"/>
          <a:lstStyle/>
          <a:p>
            <a:pPr algn="ctr">
              <a:defRPr/>
            </a:pPr>
            <a:r>
              <a:rPr lang="ja-JP" altLang="en-US" sz="2400" dirty="0">
                <a:solidFill>
                  <a:schemeClr val="bg1"/>
                </a:solidFill>
                <a:effectLst>
                  <a:outerShdw blurRad="38100" dist="38100" dir="2700000" algn="tl">
                    <a:srgbClr val="000000"/>
                  </a:outerShdw>
                </a:effectLst>
                <a:latin typeface="Comic Sans MS" pitchFamily="66" charset="0"/>
                <a:ea typeface="HG丸ｺﾞｼｯｸM-PRO" pitchFamily="50" charset="-128"/>
              </a:rPr>
              <a:t>京都大学における事故等事案①について</a:t>
            </a:r>
          </a:p>
        </p:txBody>
      </p:sp>
      <p:sp>
        <p:nvSpPr>
          <p:cNvPr id="2" name="スライド番号プレースホルダー 1">
            <a:extLst>
              <a:ext uri="{FF2B5EF4-FFF2-40B4-BE49-F238E27FC236}">
                <a16:creationId xmlns:a16="http://schemas.microsoft.com/office/drawing/2014/main" id="{E2C8BAC2-2C7C-4FF5-AA55-A1F56C75DE48}"/>
              </a:ext>
            </a:extLst>
          </p:cNvPr>
          <p:cNvSpPr>
            <a:spLocks noGrp="1"/>
          </p:cNvSpPr>
          <p:nvPr>
            <p:ph type="sldNum" sz="quarter" idx="12"/>
          </p:nvPr>
        </p:nvSpPr>
        <p:spPr/>
        <p:txBody>
          <a:bodyPr/>
          <a:lstStyle/>
          <a:p>
            <a:fld id="{8CDFDBBE-EF4A-3347-BD8B-5CDE80776C5F}" type="slidenum">
              <a:rPr kumimoji="1" lang="ja-JP" altLang="en-US" smtClean="0"/>
              <a:t>2</a:t>
            </a:fld>
            <a:endParaRPr kumimoji="1" lang="ja-JP" altLang="en-US"/>
          </a:p>
        </p:txBody>
      </p:sp>
      <p:sp>
        <p:nvSpPr>
          <p:cNvPr id="7" name="正方形/長方形 6">
            <a:extLst>
              <a:ext uri="{FF2B5EF4-FFF2-40B4-BE49-F238E27FC236}">
                <a16:creationId xmlns:a16="http://schemas.microsoft.com/office/drawing/2014/main" id="{75E7353D-8FC0-4B92-8873-B023923CFBFC}"/>
              </a:ext>
            </a:extLst>
          </p:cNvPr>
          <p:cNvSpPr/>
          <p:nvPr/>
        </p:nvSpPr>
        <p:spPr>
          <a:xfrm>
            <a:off x="400872" y="1172851"/>
            <a:ext cx="8514528" cy="5509200"/>
          </a:xfrm>
          <a:prstGeom prst="rect">
            <a:avLst/>
          </a:prstGeom>
        </p:spPr>
        <p:txBody>
          <a:bodyPr wrap="square">
            <a:spAutoFit/>
          </a:bodyPr>
          <a:lstStyle/>
          <a:p>
            <a:pPr marL="342900" indent="-342900" algn="just" hangingPunct="0">
              <a:buFont typeface="Wingdings" panose="05000000000000000000" pitchFamily="2" charset="2"/>
              <a:buChar char="l"/>
            </a:pPr>
            <a:r>
              <a:rPr lang="ja-JP" altLang="en-US" sz="2000" b="1" dirty="0">
                <a:solidFill>
                  <a:srgbClr val="333333"/>
                </a:solidFill>
                <a:latin typeface="MS Gothic" panose="020B0609070205080204" pitchFamily="49" charset="-128"/>
                <a:ea typeface="MS Gothic" panose="020B0609070205080204" pitchFamily="49" charset="-128"/>
              </a:rPr>
              <a:t>京都大学研究用原子炉（ＫＵＲ）２次冷却水の管理区域内での</a:t>
            </a:r>
            <a:endParaRPr lang="en-US" altLang="ja-JP" sz="2000" b="1" dirty="0">
              <a:solidFill>
                <a:srgbClr val="333333"/>
              </a:solidFill>
              <a:latin typeface="MS Gothic" panose="020B0609070205080204" pitchFamily="49" charset="-128"/>
              <a:ea typeface="MS Gothic" panose="020B0609070205080204" pitchFamily="49" charset="-128"/>
            </a:endParaRPr>
          </a:p>
          <a:p>
            <a:pPr algn="just" hangingPunct="0"/>
            <a:r>
              <a:rPr lang="ja-JP" altLang="en-US" sz="2000" b="1" dirty="0">
                <a:solidFill>
                  <a:srgbClr val="333333"/>
                </a:solidFill>
                <a:latin typeface="MS Gothic" panose="020B0609070205080204" pitchFamily="49" charset="-128"/>
                <a:ea typeface="MS Gothic" panose="020B0609070205080204" pitchFamily="49" charset="-128"/>
              </a:rPr>
              <a:t>　漏水について</a:t>
            </a:r>
            <a:endParaRPr lang="en-US" altLang="ja-JP" sz="2000" b="1" dirty="0">
              <a:solidFill>
                <a:srgbClr val="333333"/>
              </a:solidFill>
              <a:latin typeface="MS Gothic" panose="020B0609070205080204" pitchFamily="49" charset="-128"/>
              <a:ea typeface="MS Gothic" panose="020B0609070205080204" pitchFamily="49" charset="-128"/>
            </a:endParaRPr>
          </a:p>
          <a:p>
            <a:pPr algn="just" hangingPunct="0"/>
            <a:endParaRPr lang="en-US" altLang="ja-JP" sz="2000" b="1" dirty="0">
              <a:solidFill>
                <a:srgbClr val="333333"/>
              </a:solidFill>
              <a:latin typeface="MS Gothic" panose="020B0609070205080204" pitchFamily="49" charset="-128"/>
              <a:ea typeface="MS Gothic" panose="020B0609070205080204" pitchFamily="49" charset="-128"/>
            </a:endParaRPr>
          </a:p>
          <a:p>
            <a:pPr algn="just" hangingPunct="0"/>
            <a:r>
              <a:rPr lang="ja-JP" altLang="en-US" b="1" dirty="0">
                <a:solidFill>
                  <a:srgbClr val="333333"/>
                </a:solidFill>
                <a:latin typeface="MS Gothic" panose="020B0609070205080204" pitchFamily="49" charset="-128"/>
                <a:ea typeface="MS Gothic" panose="020B0609070205080204" pitchFamily="49" charset="-128"/>
              </a:rPr>
              <a:t>　令和</a:t>
            </a:r>
            <a:r>
              <a:rPr lang="en-US" altLang="ja-JP" b="1" dirty="0">
                <a:solidFill>
                  <a:srgbClr val="333333"/>
                </a:solidFill>
                <a:latin typeface="MS Gothic" panose="020B0609070205080204" pitchFamily="49" charset="-128"/>
                <a:ea typeface="MS Gothic" panose="020B0609070205080204" pitchFamily="49" charset="-128"/>
              </a:rPr>
              <a:t>6</a:t>
            </a:r>
            <a:r>
              <a:rPr lang="ja-JP" altLang="en-US" b="1" dirty="0">
                <a:solidFill>
                  <a:srgbClr val="333333"/>
                </a:solidFill>
                <a:latin typeface="MS Gothic" panose="020B0609070205080204" pitchFamily="49" charset="-128"/>
                <a:ea typeface="MS Gothic" panose="020B0609070205080204" pitchFamily="49" charset="-128"/>
              </a:rPr>
              <a:t>年</a:t>
            </a:r>
            <a:r>
              <a:rPr lang="en-US" altLang="ja-JP" b="1" dirty="0">
                <a:solidFill>
                  <a:srgbClr val="333333"/>
                </a:solidFill>
                <a:latin typeface="MS Gothic" panose="020B0609070205080204" pitchFamily="49" charset="-128"/>
                <a:ea typeface="MS Gothic" panose="020B0609070205080204" pitchFamily="49" charset="-128"/>
              </a:rPr>
              <a:t>7</a:t>
            </a:r>
            <a:r>
              <a:rPr lang="ja-JP" altLang="en-US" b="1" dirty="0">
                <a:solidFill>
                  <a:srgbClr val="333333"/>
                </a:solidFill>
                <a:latin typeface="MS Gothic" panose="020B0609070205080204" pitchFamily="49" charset="-128"/>
                <a:ea typeface="MS Gothic" panose="020B0609070205080204" pitchFamily="49" charset="-128"/>
              </a:rPr>
              <a:t>月</a:t>
            </a:r>
            <a:r>
              <a:rPr lang="en-US" altLang="ja-JP" b="1" dirty="0">
                <a:solidFill>
                  <a:srgbClr val="333333"/>
                </a:solidFill>
                <a:latin typeface="MS Gothic" panose="020B0609070205080204" pitchFamily="49" charset="-128"/>
                <a:ea typeface="MS Gothic" panose="020B0609070205080204" pitchFamily="49" charset="-128"/>
              </a:rPr>
              <a:t>25</a:t>
            </a:r>
            <a:r>
              <a:rPr lang="ja-JP" altLang="en-US" b="1" dirty="0">
                <a:solidFill>
                  <a:srgbClr val="333333"/>
                </a:solidFill>
                <a:latin typeface="MS Gothic" panose="020B0609070205080204" pitchFamily="49" charset="-128"/>
                <a:ea typeface="MS Gothic" panose="020B0609070205080204" pitchFamily="49" charset="-128"/>
              </a:rPr>
              <a:t>日（木）午後</a:t>
            </a:r>
            <a:r>
              <a:rPr lang="en-US" altLang="ja-JP" b="1" dirty="0">
                <a:solidFill>
                  <a:srgbClr val="333333"/>
                </a:solidFill>
                <a:latin typeface="MS Gothic" panose="020B0609070205080204" pitchFamily="49" charset="-128"/>
                <a:ea typeface="MS Gothic" panose="020B0609070205080204" pitchFamily="49" charset="-128"/>
              </a:rPr>
              <a:t>6</a:t>
            </a:r>
            <a:r>
              <a:rPr lang="ja-JP" altLang="en-US" b="1" dirty="0">
                <a:solidFill>
                  <a:srgbClr val="333333"/>
                </a:solidFill>
                <a:latin typeface="MS Gothic" panose="020B0609070205080204" pitchFamily="49" charset="-128"/>
                <a:ea typeface="MS Gothic" panose="020B0609070205080204" pitchFamily="49" charset="-128"/>
              </a:rPr>
              <a:t>時</a:t>
            </a:r>
            <a:r>
              <a:rPr lang="en-US" altLang="ja-JP" b="1" dirty="0">
                <a:solidFill>
                  <a:srgbClr val="333333"/>
                </a:solidFill>
                <a:latin typeface="MS Gothic" panose="020B0609070205080204" pitchFamily="49" charset="-128"/>
                <a:ea typeface="MS Gothic" panose="020B0609070205080204" pitchFamily="49" charset="-128"/>
              </a:rPr>
              <a:t>26</a:t>
            </a:r>
            <a:r>
              <a:rPr lang="ja-JP" altLang="en-US" b="1" dirty="0">
                <a:solidFill>
                  <a:srgbClr val="333333"/>
                </a:solidFill>
                <a:latin typeface="MS Gothic" panose="020B0609070205080204" pitchFamily="49" charset="-128"/>
                <a:ea typeface="MS Gothic" panose="020B0609070205080204" pitchFamily="49" charset="-128"/>
              </a:rPr>
              <a:t>分頃、施設の巡視点検中に、ＫＵＲの熱交換器室（管理区域）内に設置されている熱交換器</a:t>
            </a:r>
            <a:r>
              <a:rPr lang="ja-JP" altLang="en-US" b="1" baseline="30000" dirty="0">
                <a:solidFill>
                  <a:srgbClr val="333333"/>
                </a:solidFill>
                <a:latin typeface="MS Gothic" panose="020B0609070205080204" pitchFamily="49" charset="-128"/>
                <a:ea typeface="MS Gothic" panose="020B0609070205080204" pitchFamily="49" charset="-128"/>
              </a:rPr>
              <a:t>＊</a:t>
            </a:r>
            <a:r>
              <a:rPr lang="ja-JP" altLang="en-US" b="1" dirty="0">
                <a:solidFill>
                  <a:srgbClr val="333333"/>
                </a:solidFill>
                <a:latin typeface="MS Gothic" panose="020B0609070205080204" pitchFamily="49" charset="-128"/>
                <a:ea typeface="MS Gothic" panose="020B0609070205080204" pitchFamily="49" charset="-128"/>
              </a:rPr>
              <a:t>から２次冷却水の漏水を発見しました。漏水量は</a:t>
            </a:r>
            <a:r>
              <a:rPr lang="en-US" altLang="ja-JP" b="1" dirty="0">
                <a:solidFill>
                  <a:srgbClr val="333333"/>
                </a:solidFill>
                <a:latin typeface="MS Gothic" panose="020B0609070205080204" pitchFamily="49" charset="-128"/>
                <a:ea typeface="MS Gothic" panose="020B0609070205080204" pitchFamily="49" charset="-128"/>
              </a:rPr>
              <a:t>200ml</a:t>
            </a:r>
            <a:r>
              <a:rPr lang="ja-JP" altLang="en-US" b="1" dirty="0">
                <a:solidFill>
                  <a:srgbClr val="333333"/>
                </a:solidFill>
                <a:latin typeface="MS Gothic" panose="020B0609070205080204" pitchFamily="49" charset="-128"/>
                <a:ea typeface="MS Gothic" panose="020B0609070205080204" pitchFamily="49" charset="-128"/>
              </a:rPr>
              <a:t>程度でした。２次冷却水は放射性物質を含まない一般の水道水で、本事象による環境への影響、他の原子炉施設への影響もありません。今回の漏水の原因は熱交換器のパッキンの不具合と考えておりますが、再発防止としてパッキン取り付け時に滑りにくいボンドを使用するなど、作業方法・手順の見直しを行いました。　</a:t>
            </a:r>
            <a:endParaRPr lang="en-US" altLang="ja-JP" b="1" dirty="0">
              <a:solidFill>
                <a:srgbClr val="333333"/>
              </a:solidFill>
              <a:latin typeface="MS Gothic" panose="020B0609070205080204" pitchFamily="49" charset="-128"/>
              <a:ea typeface="MS Gothic" panose="020B0609070205080204" pitchFamily="49" charset="-128"/>
            </a:endParaRPr>
          </a:p>
          <a:p>
            <a:pPr algn="just" hangingPunct="0"/>
            <a:r>
              <a:rPr lang="ja-JP" altLang="en-US" b="1" dirty="0">
                <a:solidFill>
                  <a:srgbClr val="333333"/>
                </a:solidFill>
                <a:latin typeface="MS Gothic" panose="020B0609070205080204" pitchFamily="49" charset="-128"/>
                <a:ea typeface="MS Gothic" panose="020B0609070205080204" pitchFamily="49" charset="-128"/>
              </a:rPr>
              <a:t>　なお、本事象については、原子炉施設等での</a:t>
            </a:r>
            <a:endParaRPr lang="en-US" altLang="ja-JP" b="1" dirty="0">
              <a:solidFill>
                <a:srgbClr val="333333"/>
              </a:solidFill>
              <a:latin typeface="MS Gothic" panose="020B0609070205080204" pitchFamily="49" charset="-128"/>
              <a:ea typeface="MS Gothic" panose="020B0609070205080204" pitchFamily="49" charset="-128"/>
            </a:endParaRPr>
          </a:p>
          <a:p>
            <a:pPr algn="just" hangingPunct="0"/>
            <a:r>
              <a:rPr lang="ja-JP" altLang="en-US" b="1" dirty="0">
                <a:solidFill>
                  <a:srgbClr val="333333"/>
                </a:solidFill>
                <a:latin typeface="MS Gothic" panose="020B0609070205080204" pitchFamily="49" charset="-128"/>
                <a:ea typeface="MS Gothic" panose="020B0609070205080204" pitchFamily="49" charset="-128"/>
              </a:rPr>
              <a:t>トラブル発生時の通報ルールに従い、速やかに</a:t>
            </a:r>
            <a:endParaRPr lang="en-US" altLang="ja-JP" b="1" dirty="0">
              <a:solidFill>
                <a:srgbClr val="333333"/>
              </a:solidFill>
              <a:latin typeface="MS Gothic" panose="020B0609070205080204" pitchFamily="49" charset="-128"/>
              <a:ea typeface="MS Gothic" panose="020B0609070205080204" pitchFamily="49" charset="-128"/>
            </a:endParaRPr>
          </a:p>
          <a:p>
            <a:pPr algn="just" hangingPunct="0"/>
            <a:r>
              <a:rPr lang="ja-JP" altLang="en-US" b="1" dirty="0">
                <a:solidFill>
                  <a:srgbClr val="333333"/>
                </a:solidFill>
                <a:latin typeface="MS Gothic" panose="020B0609070205080204" pitchFamily="49" charset="-128"/>
                <a:ea typeface="MS Gothic" panose="020B0609070205080204" pitchFamily="49" charset="-128"/>
              </a:rPr>
              <a:t>大阪府他関係自治体等へ通報するとともに、</a:t>
            </a:r>
            <a:endParaRPr lang="en-US" altLang="ja-JP" b="1" dirty="0">
              <a:solidFill>
                <a:srgbClr val="333333"/>
              </a:solidFill>
              <a:latin typeface="MS Gothic" panose="020B0609070205080204" pitchFamily="49" charset="-128"/>
              <a:ea typeface="MS Gothic" panose="020B0609070205080204" pitchFamily="49" charset="-128"/>
            </a:endParaRPr>
          </a:p>
          <a:p>
            <a:pPr algn="just" hangingPunct="0"/>
            <a:r>
              <a:rPr lang="ja-JP" altLang="en-US" b="1" dirty="0">
                <a:solidFill>
                  <a:srgbClr val="333333"/>
                </a:solidFill>
                <a:latin typeface="MS Gothic" panose="020B0609070205080204" pitchFamily="49" charset="-128"/>
                <a:ea typeface="MS Gothic" panose="020B0609070205080204" pitchFamily="49" charset="-128"/>
              </a:rPr>
              <a:t>当研究所ホームページにて公表しました。</a:t>
            </a:r>
            <a:endParaRPr lang="en-US" altLang="ja-JP" b="1" dirty="0">
              <a:solidFill>
                <a:srgbClr val="333333"/>
              </a:solidFill>
              <a:latin typeface="MS Gothic" panose="020B0609070205080204" pitchFamily="49" charset="-128"/>
              <a:ea typeface="MS Gothic" panose="020B0609070205080204" pitchFamily="49" charset="-128"/>
            </a:endParaRPr>
          </a:p>
          <a:p>
            <a:pPr algn="just" hangingPunct="0"/>
            <a:endParaRPr lang="en-US" altLang="ja-JP" b="1" i="0" u="none" strike="noStrike" dirty="0">
              <a:solidFill>
                <a:srgbClr val="333333"/>
              </a:solidFill>
              <a:effectLst/>
              <a:latin typeface="MS Gothic" panose="020B0609070205080204" pitchFamily="49" charset="-128"/>
              <a:ea typeface="MS Gothic" panose="020B0609070205080204" pitchFamily="49" charset="-128"/>
            </a:endParaRPr>
          </a:p>
          <a:p>
            <a:pPr algn="just" hangingPunct="0"/>
            <a:r>
              <a:rPr lang="ja-JP" altLang="en-US" sz="1600" b="1" dirty="0">
                <a:solidFill>
                  <a:srgbClr val="333333"/>
                </a:solidFill>
                <a:latin typeface="MS Gothic" panose="020B0609070205080204" pitchFamily="49" charset="-128"/>
                <a:ea typeface="MS Gothic" panose="020B0609070205080204" pitchFamily="49" charset="-128"/>
              </a:rPr>
              <a:t>　</a:t>
            </a:r>
            <a:endParaRPr lang="en-US" altLang="ja-JP" sz="1600" b="1" dirty="0">
              <a:solidFill>
                <a:srgbClr val="333333"/>
              </a:solidFill>
              <a:latin typeface="MS Gothic" panose="020B0609070205080204" pitchFamily="49" charset="-128"/>
              <a:ea typeface="MS Gothic" panose="020B0609070205080204" pitchFamily="49" charset="-128"/>
            </a:endParaRPr>
          </a:p>
          <a:p>
            <a:pPr algn="just" hangingPunct="0"/>
            <a:endParaRPr lang="en-US" altLang="ja-JP" sz="1600" b="1" dirty="0">
              <a:solidFill>
                <a:srgbClr val="333333"/>
              </a:solidFill>
              <a:latin typeface="MS Gothic" panose="020B0609070205080204" pitchFamily="49" charset="-128"/>
              <a:ea typeface="MS Gothic" panose="020B0609070205080204" pitchFamily="49" charset="-128"/>
            </a:endParaRPr>
          </a:p>
          <a:p>
            <a:pPr algn="just" hangingPunct="0"/>
            <a:r>
              <a:rPr lang="ja-JP" altLang="en-US" sz="1400" b="1" dirty="0">
                <a:solidFill>
                  <a:srgbClr val="333333"/>
                </a:solidFill>
                <a:latin typeface="MS Gothic" panose="020B0609070205080204" pitchFamily="49" charset="-128"/>
                <a:ea typeface="MS Gothic" panose="020B0609070205080204" pitchFamily="49" charset="-128"/>
              </a:rPr>
              <a:t>　　　　　　　　　　　　　　　　　　　　　　　　　</a:t>
            </a:r>
            <a:endParaRPr lang="en-US" altLang="ja-JP" sz="1400" b="1" dirty="0">
              <a:solidFill>
                <a:srgbClr val="333333"/>
              </a:solidFill>
              <a:latin typeface="MS Gothic" panose="020B0609070205080204" pitchFamily="49" charset="-128"/>
              <a:ea typeface="MS Gothic" panose="020B0609070205080204" pitchFamily="49" charset="-128"/>
            </a:endParaRPr>
          </a:p>
          <a:p>
            <a:pPr algn="just" hangingPunct="0"/>
            <a:r>
              <a:rPr lang="ja-JP" altLang="en-US" sz="1400" b="1" dirty="0">
                <a:solidFill>
                  <a:srgbClr val="333333"/>
                </a:solidFill>
                <a:latin typeface="MS Gothic" panose="020B0609070205080204" pitchFamily="49" charset="-128"/>
                <a:ea typeface="MS Gothic" panose="020B0609070205080204" pitchFamily="49" charset="-128"/>
              </a:rPr>
              <a:t>　　　　　　　　　　　　　　　　　　　　　　　　　　　　　　　　　　＊熱交換器の写真</a:t>
            </a:r>
          </a:p>
          <a:p>
            <a:pPr algn="just" hangingPunct="0"/>
            <a:r>
              <a:rPr lang="ja-JP" altLang="en-US" sz="1600" b="1" dirty="0">
                <a:solidFill>
                  <a:srgbClr val="333333"/>
                </a:solidFill>
                <a:latin typeface="MS Gothic" panose="020B0609070205080204" pitchFamily="49" charset="-128"/>
                <a:ea typeface="MS Gothic" panose="020B0609070205080204" pitchFamily="49" charset="-128"/>
              </a:rPr>
              <a:t>　　</a:t>
            </a:r>
            <a:endParaRPr lang="ja-JP" altLang="en-US" b="1" i="0" u="none" strike="noStrike" dirty="0">
              <a:solidFill>
                <a:srgbClr val="333333"/>
              </a:solidFill>
              <a:effectLst/>
              <a:latin typeface="MS Gothic" panose="020B0609070205080204" pitchFamily="49" charset="-128"/>
              <a:ea typeface="MS Gothic" panose="020B0609070205080204" pitchFamily="49" charset="-128"/>
            </a:endParaRPr>
          </a:p>
        </p:txBody>
      </p:sp>
      <p:pic>
        <p:nvPicPr>
          <p:cNvPr id="4" name="図 3">
            <a:extLst>
              <a:ext uri="{FF2B5EF4-FFF2-40B4-BE49-F238E27FC236}">
                <a16:creationId xmlns:a16="http://schemas.microsoft.com/office/drawing/2014/main" id="{49EA0F3B-02ED-CCBA-3A53-D41A8E43BEE6}"/>
              </a:ext>
            </a:extLst>
          </p:cNvPr>
          <p:cNvPicPr>
            <a:picLocks noChangeAspect="1"/>
          </p:cNvPicPr>
          <p:nvPr/>
        </p:nvPicPr>
        <p:blipFill>
          <a:blip r:embed="rId3"/>
          <a:stretch>
            <a:fillRect/>
          </a:stretch>
        </p:blipFill>
        <p:spPr>
          <a:xfrm>
            <a:off x="5853769" y="3791164"/>
            <a:ext cx="2889359" cy="2100765"/>
          </a:xfrm>
          <a:prstGeom prst="rect">
            <a:avLst/>
          </a:prstGeom>
        </p:spPr>
      </p:pic>
    </p:spTree>
    <p:extLst>
      <p:ext uri="{BB962C8B-B14F-4D97-AF65-F5344CB8AC3E}">
        <p14:creationId xmlns:p14="http://schemas.microsoft.com/office/powerpoint/2010/main" val="31842580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9524354-941F-584A-3A01-36E48A0946D3}"/>
            </a:ext>
          </a:extLst>
        </p:cNvPr>
        <p:cNvGrpSpPr/>
        <p:nvPr/>
      </p:nvGrpSpPr>
      <p:grpSpPr>
        <a:xfrm>
          <a:off x="0" y="0"/>
          <a:ext cx="0" cy="0"/>
          <a:chOff x="0" y="0"/>
          <a:chExt cx="0" cy="0"/>
        </a:xfrm>
      </p:grpSpPr>
      <p:sp>
        <p:nvSpPr>
          <p:cNvPr id="3" name="テキスト ボックス 2">
            <a:extLst>
              <a:ext uri="{FF2B5EF4-FFF2-40B4-BE49-F238E27FC236}">
                <a16:creationId xmlns:a16="http://schemas.microsoft.com/office/drawing/2014/main" id="{C4804FE6-E48A-EB85-EF0A-D4E2984D3413}"/>
              </a:ext>
            </a:extLst>
          </p:cNvPr>
          <p:cNvSpPr txBox="1"/>
          <p:nvPr/>
        </p:nvSpPr>
        <p:spPr>
          <a:xfrm>
            <a:off x="2398426" y="2968052"/>
            <a:ext cx="184731" cy="369332"/>
          </a:xfrm>
          <a:prstGeom prst="rect">
            <a:avLst/>
          </a:prstGeom>
          <a:noFill/>
        </p:spPr>
        <p:txBody>
          <a:bodyPr wrap="none" rtlCol="0">
            <a:spAutoFit/>
          </a:bodyPr>
          <a:lstStyle/>
          <a:p>
            <a:endParaRPr kumimoji="1" lang="ja-JP" altLang="en-US"/>
          </a:p>
        </p:txBody>
      </p:sp>
      <p:sp>
        <p:nvSpPr>
          <p:cNvPr id="5" name="Text Box 4">
            <a:extLst>
              <a:ext uri="{FF2B5EF4-FFF2-40B4-BE49-F238E27FC236}">
                <a16:creationId xmlns:a16="http://schemas.microsoft.com/office/drawing/2014/main" id="{C868EE4C-C6B6-4E1E-CB3F-BA91BA11EED4}"/>
              </a:ext>
            </a:extLst>
          </p:cNvPr>
          <p:cNvSpPr txBox="1">
            <a:spLocks noChangeArrowheads="1"/>
          </p:cNvSpPr>
          <p:nvPr/>
        </p:nvSpPr>
        <p:spPr bwMode="auto">
          <a:xfrm>
            <a:off x="0" y="0"/>
            <a:ext cx="9144000" cy="569626"/>
          </a:xfrm>
          <a:prstGeom prst="rect">
            <a:avLst/>
          </a:prstGeom>
          <a:solidFill>
            <a:srgbClr val="0033CC"/>
          </a:solidFill>
          <a:ln w="9525">
            <a:noFill/>
            <a:miter lim="800000"/>
            <a:headEnd/>
            <a:tailEnd/>
          </a:ln>
          <a:effectLst/>
        </p:spPr>
        <p:txBody>
          <a:bodyPr anchor="ctr"/>
          <a:lstStyle/>
          <a:p>
            <a:pPr algn="ctr">
              <a:defRPr/>
            </a:pPr>
            <a:r>
              <a:rPr lang="ja-JP" altLang="en-US" sz="2400" dirty="0">
                <a:solidFill>
                  <a:schemeClr val="bg1"/>
                </a:solidFill>
                <a:effectLst>
                  <a:outerShdw blurRad="38100" dist="38100" dir="2700000" algn="tl">
                    <a:srgbClr val="000000"/>
                  </a:outerShdw>
                </a:effectLst>
                <a:latin typeface="Comic Sans MS" pitchFamily="66" charset="0"/>
                <a:ea typeface="HG丸ｺﾞｼｯｸM-PRO" pitchFamily="50" charset="-128"/>
              </a:rPr>
              <a:t>京都大学における事故等事案②について</a:t>
            </a:r>
          </a:p>
        </p:txBody>
      </p:sp>
      <p:sp>
        <p:nvSpPr>
          <p:cNvPr id="2" name="スライド番号プレースホルダー 1">
            <a:extLst>
              <a:ext uri="{FF2B5EF4-FFF2-40B4-BE49-F238E27FC236}">
                <a16:creationId xmlns:a16="http://schemas.microsoft.com/office/drawing/2014/main" id="{A2EA9714-0209-C0D5-50BC-60DE80EE8054}"/>
              </a:ext>
            </a:extLst>
          </p:cNvPr>
          <p:cNvSpPr>
            <a:spLocks noGrp="1"/>
          </p:cNvSpPr>
          <p:nvPr>
            <p:ph type="sldNum" sz="quarter" idx="12"/>
          </p:nvPr>
        </p:nvSpPr>
        <p:spPr/>
        <p:txBody>
          <a:bodyPr/>
          <a:lstStyle/>
          <a:p>
            <a:fld id="{8CDFDBBE-EF4A-3347-BD8B-5CDE80776C5F}" type="slidenum">
              <a:rPr kumimoji="1" lang="ja-JP" altLang="en-US" smtClean="0"/>
              <a:t>3</a:t>
            </a:fld>
            <a:endParaRPr kumimoji="1" lang="ja-JP" altLang="en-US"/>
          </a:p>
        </p:txBody>
      </p:sp>
      <p:sp>
        <p:nvSpPr>
          <p:cNvPr id="7" name="正方形/長方形 6">
            <a:extLst>
              <a:ext uri="{FF2B5EF4-FFF2-40B4-BE49-F238E27FC236}">
                <a16:creationId xmlns:a16="http://schemas.microsoft.com/office/drawing/2014/main" id="{D4F14E02-064B-44D2-7787-2D4B107636E7}"/>
              </a:ext>
            </a:extLst>
          </p:cNvPr>
          <p:cNvSpPr/>
          <p:nvPr/>
        </p:nvSpPr>
        <p:spPr>
          <a:xfrm>
            <a:off x="400872" y="1193399"/>
            <a:ext cx="8514528" cy="4278094"/>
          </a:xfrm>
          <a:prstGeom prst="rect">
            <a:avLst/>
          </a:prstGeom>
        </p:spPr>
        <p:txBody>
          <a:bodyPr wrap="square">
            <a:spAutoFit/>
          </a:bodyPr>
          <a:lstStyle/>
          <a:p>
            <a:pPr marL="342900" indent="-342900" algn="just" hangingPunct="0">
              <a:buFont typeface="Wingdings" panose="05000000000000000000" pitchFamily="2" charset="2"/>
              <a:buChar char="l"/>
            </a:pPr>
            <a:r>
              <a:rPr lang="ja-JP" altLang="en-US" sz="2000" b="1" dirty="0">
                <a:solidFill>
                  <a:srgbClr val="333333"/>
                </a:solidFill>
                <a:latin typeface="MS Gothic" panose="020B0609070205080204" pitchFamily="49" charset="-128"/>
                <a:ea typeface="MS Gothic" panose="020B0609070205080204" pitchFamily="49" charset="-128"/>
              </a:rPr>
              <a:t>京都大学研究用原子炉（ＫＵＲ）の計画外停止について</a:t>
            </a:r>
            <a:endParaRPr lang="en-US" altLang="ja-JP" sz="2000" b="1" dirty="0">
              <a:solidFill>
                <a:srgbClr val="333333"/>
              </a:solidFill>
              <a:latin typeface="MS Gothic" panose="020B0609070205080204" pitchFamily="49" charset="-128"/>
              <a:ea typeface="MS Gothic" panose="020B0609070205080204" pitchFamily="49" charset="-128"/>
            </a:endParaRPr>
          </a:p>
          <a:p>
            <a:pPr algn="just" hangingPunct="0"/>
            <a:endParaRPr lang="en-US" altLang="ja-JP" sz="2000" b="1" dirty="0">
              <a:solidFill>
                <a:srgbClr val="333333"/>
              </a:solidFill>
              <a:latin typeface="MS Gothic" panose="020B0609070205080204" pitchFamily="49" charset="-128"/>
              <a:ea typeface="MS Gothic" panose="020B0609070205080204" pitchFamily="49" charset="-128"/>
            </a:endParaRPr>
          </a:p>
          <a:p>
            <a:pPr algn="just" hangingPunct="0"/>
            <a:r>
              <a:rPr lang="ja-JP" altLang="en-US" b="1" dirty="0">
                <a:solidFill>
                  <a:srgbClr val="333333"/>
                </a:solidFill>
                <a:latin typeface="MS Gothic" panose="020B0609070205080204" pitchFamily="49" charset="-128"/>
                <a:ea typeface="MS Gothic" panose="020B0609070205080204" pitchFamily="49" charset="-128"/>
              </a:rPr>
              <a:t>　京都大学研究用原子炉ＫＵＲ（定格出力</a:t>
            </a:r>
            <a:r>
              <a:rPr lang="en-US" altLang="ja-JP" b="1" dirty="0">
                <a:solidFill>
                  <a:srgbClr val="333333"/>
                </a:solidFill>
                <a:latin typeface="MS Gothic" panose="020B0609070205080204" pitchFamily="49" charset="-128"/>
                <a:ea typeface="MS Gothic" panose="020B0609070205080204" pitchFamily="49" charset="-128"/>
              </a:rPr>
              <a:t>5,000kW</a:t>
            </a:r>
            <a:r>
              <a:rPr lang="ja-JP" altLang="en-US" b="1" dirty="0">
                <a:solidFill>
                  <a:srgbClr val="333333"/>
                </a:solidFill>
                <a:latin typeface="MS Gothic" panose="020B0609070205080204" pitchFamily="49" charset="-128"/>
                <a:ea typeface="MS Gothic" panose="020B0609070205080204" pitchFamily="49" charset="-128"/>
              </a:rPr>
              <a:t>）は、令和</a:t>
            </a:r>
            <a:r>
              <a:rPr lang="en-US" altLang="ja-JP" b="1" dirty="0">
                <a:solidFill>
                  <a:srgbClr val="333333"/>
                </a:solidFill>
                <a:latin typeface="MS Gothic" panose="020B0609070205080204" pitchFamily="49" charset="-128"/>
                <a:ea typeface="MS Gothic" panose="020B0609070205080204" pitchFamily="49" charset="-128"/>
              </a:rPr>
              <a:t>6</a:t>
            </a:r>
            <a:r>
              <a:rPr lang="ja-JP" altLang="en-US" b="1" dirty="0">
                <a:solidFill>
                  <a:srgbClr val="333333"/>
                </a:solidFill>
                <a:latin typeface="MS Gothic" panose="020B0609070205080204" pitchFamily="49" charset="-128"/>
                <a:ea typeface="MS Gothic" panose="020B0609070205080204" pitchFamily="49" charset="-128"/>
              </a:rPr>
              <a:t>年</a:t>
            </a:r>
            <a:r>
              <a:rPr lang="en-US" altLang="ja-JP" b="1" dirty="0">
                <a:solidFill>
                  <a:srgbClr val="333333"/>
                </a:solidFill>
                <a:latin typeface="MS Gothic" panose="020B0609070205080204" pitchFamily="49" charset="-128"/>
                <a:ea typeface="MS Gothic" panose="020B0609070205080204" pitchFamily="49" charset="-128"/>
              </a:rPr>
              <a:t>10</a:t>
            </a:r>
            <a:r>
              <a:rPr lang="ja-JP" altLang="en-US" b="1" dirty="0">
                <a:solidFill>
                  <a:srgbClr val="333333"/>
                </a:solidFill>
                <a:latin typeface="MS Gothic" panose="020B0609070205080204" pitchFamily="49" charset="-128"/>
                <a:ea typeface="MS Gothic" panose="020B0609070205080204" pitchFamily="49" charset="-128"/>
              </a:rPr>
              <a:t>月</a:t>
            </a:r>
            <a:r>
              <a:rPr lang="en-US" altLang="ja-JP" b="1" dirty="0">
                <a:solidFill>
                  <a:srgbClr val="333333"/>
                </a:solidFill>
                <a:latin typeface="MS Gothic" panose="020B0609070205080204" pitchFamily="49" charset="-128"/>
                <a:ea typeface="MS Gothic" panose="020B0609070205080204" pitchFamily="49" charset="-128"/>
              </a:rPr>
              <a:t>22</a:t>
            </a:r>
            <a:r>
              <a:rPr lang="ja-JP" altLang="en-US" b="1" dirty="0">
                <a:solidFill>
                  <a:srgbClr val="333333"/>
                </a:solidFill>
                <a:latin typeface="MS Gothic" panose="020B0609070205080204" pitchFamily="49" charset="-128"/>
                <a:ea typeface="MS Gothic" panose="020B0609070205080204" pitchFamily="49" charset="-128"/>
              </a:rPr>
              <a:t>日（火）に出力</a:t>
            </a:r>
            <a:r>
              <a:rPr lang="en-US" altLang="ja-JP" b="1" dirty="0">
                <a:solidFill>
                  <a:srgbClr val="333333"/>
                </a:solidFill>
                <a:latin typeface="MS Gothic" panose="020B0609070205080204" pitchFamily="49" charset="-128"/>
                <a:ea typeface="MS Gothic" panose="020B0609070205080204" pitchFamily="49" charset="-128"/>
              </a:rPr>
              <a:t>1,000kW</a:t>
            </a:r>
            <a:r>
              <a:rPr lang="ja-JP" altLang="en-US" b="1" dirty="0">
                <a:solidFill>
                  <a:srgbClr val="333333"/>
                </a:solidFill>
                <a:latin typeface="MS Gothic" panose="020B0609070205080204" pitchFamily="49" charset="-128"/>
                <a:ea typeface="MS Gothic" panose="020B0609070205080204" pitchFamily="49" charset="-128"/>
              </a:rPr>
              <a:t>で運転していたところ、停電発生に備えて設置している冷却水循環用一次ポンプの予備電源への切り替え機能が正常に作動していないことを、原子炉起動直後の巡視点検で発見したため、</a:t>
            </a:r>
            <a:r>
              <a:rPr lang="en-US" altLang="ja-JP" b="1" dirty="0">
                <a:solidFill>
                  <a:srgbClr val="333333"/>
                </a:solidFill>
                <a:latin typeface="MS Gothic" panose="020B0609070205080204" pitchFamily="49" charset="-128"/>
                <a:ea typeface="MS Gothic" panose="020B0609070205080204" pitchFamily="49" charset="-128"/>
              </a:rPr>
              <a:t>11</a:t>
            </a:r>
            <a:r>
              <a:rPr lang="ja-JP" altLang="en-US" b="1" dirty="0">
                <a:solidFill>
                  <a:srgbClr val="333333"/>
                </a:solidFill>
                <a:latin typeface="MS Gothic" panose="020B0609070205080204" pitchFamily="49" charset="-128"/>
                <a:ea typeface="MS Gothic" panose="020B0609070205080204" pitchFamily="49" charset="-128"/>
              </a:rPr>
              <a:t>時</a:t>
            </a:r>
            <a:r>
              <a:rPr lang="en-US" altLang="ja-JP" b="1" dirty="0">
                <a:solidFill>
                  <a:srgbClr val="333333"/>
                </a:solidFill>
                <a:latin typeface="MS Gothic" panose="020B0609070205080204" pitchFamily="49" charset="-128"/>
                <a:ea typeface="MS Gothic" panose="020B0609070205080204" pitchFamily="49" charset="-128"/>
              </a:rPr>
              <a:t>46</a:t>
            </a:r>
            <a:r>
              <a:rPr lang="ja-JP" altLang="en-US" b="1" dirty="0">
                <a:solidFill>
                  <a:srgbClr val="333333"/>
                </a:solidFill>
                <a:latin typeface="MS Gothic" panose="020B0609070205080204" pitchFamily="49" charset="-128"/>
                <a:ea typeface="MS Gothic" panose="020B0609070205080204" pitchFamily="49" charset="-128"/>
              </a:rPr>
              <a:t>分に手動停止（計画外停止）しました。その際、ＫＵＲは安全に停止しており、炉室内外の放射線量も通常の値で問題ありませんでした。</a:t>
            </a:r>
            <a:endParaRPr lang="en-US" altLang="ja-JP" b="1" dirty="0">
              <a:solidFill>
                <a:srgbClr val="333333"/>
              </a:solidFill>
              <a:latin typeface="MS Gothic" panose="020B0609070205080204" pitchFamily="49" charset="-128"/>
              <a:ea typeface="MS Gothic" panose="020B0609070205080204" pitchFamily="49" charset="-128"/>
            </a:endParaRPr>
          </a:p>
          <a:p>
            <a:pPr algn="just" hangingPunct="0"/>
            <a:r>
              <a:rPr lang="ja-JP" altLang="en-US" b="1" dirty="0">
                <a:solidFill>
                  <a:srgbClr val="333333"/>
                </a:solidFill>
                <a:latin typeface="MS Gothic" panose="020B0609070205080204" pitchFamily="49" charset="-128"/>
                <a:ea typeface="MS Gothic" panose="020B0609070205080204" pitchFamily="49" charset="-128"/>
              </a:rPr>
              <a:t>　原因調査の結果、設備に故障はありませんでしたが、再発防止策として切り替え装置の調整を行うとともに、ＫＵＲ起動時の設備の確認手順を見直しました。</a:t>
            </a:r>
            <a:endParaRPr lang="en-US" altLang="ja-JP" b="1" dirty="0">
              <a:solidFill>
                <a:srgbClr val="333333"/>
              </a:solidFill>
              <a:latin typeface="MS Gothic" panose="020B0609070205080204" pitchFamily="49" charset="-128"/>
              <a:ea typeface="MS Gothic" panose="020B0609070205080204" pitchFamily="49" charset="-128"/>
            </a:endParaRPr>
          </a:p>
          <a:p>
            <a:pPr algn="just" hangingPunct="0"/>
            <a:r>
              <a:rPr lang="ja-JP" altLang="en-US" b="1" dirty="0">
                <a:solidFill>
                  <a:srgbClr val="333333"/>
                </a:solidFill>
                <a:latin typeface="MS Gothic" panose="020B0609070205080204" pitchFamily="49" charset="-128"/>
                <a:ea typeface="MS Gothic" panose="020B0609070205080204" pitchFamily="49" charset="-128"/>
              </a:rPr>
              <a:t>　なお、本事象については、原子炉施設等でのトラブル発生時の通報ルールに従い、速やかに大阪府他関係自治体等へ通報するとともに、当研究所ホームページにて公表しました。</a:t>
            </a:r>
            <a:endParaRPr lang="en-US" altLang="ja-JP" b="1" dirty="0">
              <a:solidFill>
                <a:srgbClr val="333333"/>
              </a:solidFill>
              <a:latin typeface="MS Gothic" panose="020B0609070205080204" pitchFamily="49" charset="-128"/>
              <a:ea typeface="MS Gothic" panose="020B0609070205080204" pitchFamily="49" charset="-128"/>
            </a:endParaRPr>
          </a:p>
          <a:p>
            <a:pPr algn="just" hangingPunct="0"/>
            <a:endParaRPr lang="en-US" altLang="ja-JP" b="1" i="0" u="none" strike="noStrike" dirty="0">
              <a:solidFill>
                <a:srgbClr val="333333"/>
              </a:solidFill>
              <a:effectLst/>
              <a:latin typeface="MS Gothic" panose="020B0609070205080204" pitchFamily="49" charset="-128"/>
              <a:ea typeface="MS Gothic" panose="020B0609070205080204" pitchFamily="49" charset="-128"/>
            </a:endParaRPr>
          </a:p>
          <a:p>
            <a:pPr algn="just" hangingPunct="0"/>
            <a:r>
              <a:rPr lang="ja-JP" altLang="en-US" sz="1600" b="1" dirty="0">
                <a:solidFill>
                  <a:srgbClr val="333333"/>
                </a:solidFill>
                <a:latin typeface="MS Gothic" panose="020B0609070205080204" pitchFamily="49" charset="-128"/>
                <a:ea typeface="MS Gothic" panose="020B0609070205080204" pitchFamily="49" charset="-128"/>
              </a:rPr>
              <a:t>　</a:t>
            </a:r>
            <a:endParaRPr lang="ja-JP" altLang="en-US" b="1" i="0" u="none" strike="noStrike" dirty="0">
              <a:solidFill>
                <a:srgbClr val="333333"/>
              </a:solidFill>
              <a:effectLst/>
              <a:latin typeface="MS Gothic" panose="020B0609070205080204" pitchFamily="49" charset="-128"/>
              <a:ea typeface="MS Gothic" panose="020B0609070205080204" pitchFamily="49" charset="-128"/>
            </a:endParaRPr>
          </a:p>
        </p:txBody>
      </p:sp>
    </p:spTree>
    <p:extLst>
      <p:ext uri="{BB962C8B-B14F-4D97-AF65-F5344CB8AC3E}">
        <p14:creationId xmlns:p14="http://schemas.microsoft.com/office/powerpoint/2010/main" val="5291955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a:extLst>
              <a:ext uri="{FF2B5EF4-FFF2-40B4-BE49-F238E27FC236}">
                <a16:creationId xmlns:a16="http://schemas.microsoft.com/office/drawing/2014/main" id="{657697BD-B2BA-534E-B20E-CCB487FCB2A1}"/>
              </a:ext>
            </a:extLst>
          </p:cNvPr>
          <p:cNvSpPr/>
          <p:nvPr/>
        </p:nvSpPr>
        <p:spPr>
          <a:xfrm>
            <a:off x="118696" y="899547"/>
            <a:ext cx="8906608" cy="5386090"/>
          </a:xfrm>
          <a:prstGeom prst="rect">
            <a:avLst/>
          </a:prstGeom>
        </p:spPr>
        <p:txBody>
          <a:bodyPr wrap="square">
            <a:spAutoFit/>
          </a:bodyPr>
          <a:lstStyle/>
          <a:p>
            <a:pPr marL="285750" indent="-285750">
              <a:buFont typeface="Wingdings" panose="05000000000000000000" pitchFamily="2" charset="2"/>
              <a:buChar char="l"/>
            </a:pPr>
            <a:r>
              <a:rPr lang="ja-JP" altLang="en-US" sz="2000" b="0" i="0" u="none" strike="noStrike" dirty="0">
                <a:effectLst/>
                <a:latin typeface="MS Gothic" panose="020B0609070205080204" pitchFamily="49" charset="-128"/>
                <a:ea typeface="MS Gothic" panose="020B0609070205080204" pitchFamily="49" charset="-128"/>
              </a:rPr>
              <a:t>施設見学等について</a:t>
            </a:r>
            <a:endParaRPr lang="en-US" altLang="ja-JP" sz="2000" b="0" i="0" u="none" strike="noStrike" dirty="0">
              <a:effectLst/>
              <a:latin typeface="MS Gothic" panose="020B0609070205080204" pitchFamily="49" charset="-128"/>
              <a:ea typeface="MS Gothic" panose="020B0609070205080204" pitchFamily="49" charset="-128"/>
            </a:endParaRPr>
          </a:p>
          <a:p>
            <a:endParaRPr lang="en-US" altLang="ja-JP" dirty="0">
              <a:latin typeface="MS Gothic" panose="020B0609070205080204" pitchFamily="49" charset="-128"/>
              <a:ea typeface="MS Gothic" panose="020B0609070205080204" pitchFamily="49" charset="-128"/>
            </a:endParaRPr>
          </a:p>
          <a:p>
            <a:r>
              <a:rPr lang="ja-JP" altLang="en-US" dirty="0">
                <a:latin typeface="MS Gothic" panose="020B0609070205080204" pitchFamily="49" charset="-128"/>
                <a:ea typeface="MS Gothic" panose="020B0609070205080204" pitchFamily="49" charset="-128"/>
              </a:rPr>
              <a:t>　・</a:t>
            </a:r>
            <a:r>
              <a:rPr lang="zh-TW" altLang="en-US" dirty="0">
                <a:latin typeface="MS Gothic" panose="020B0609070205080204" pitchFamily="49" charset="-128"/>
                <a:ea typeface="MS Gothic" panose="020B0609070205080204" pitchFamily="49" charset="-128"/>
              </a:rPr>
              <a:t>一般公開、桜公開</a:t>
            </a:r>
            <a:endParaRPr lang="en-US" altLang="zh-TW" dirty="0">
              <a:latin typeface="MS Gothic" panose="020B0609070205080204" pitchFamily="49" charset="-128"/>
              <a:ea typeface="MS Gothic" panose="020B0609070205080204" pitchFamily="49" charset="-128"/>
            </a:endParaRPr>
          </a:p>
          <a:p>
            <a:r>
              <a:rPr lang="ja-JP" altLang="en-US" dirty="0">
                <a:latin typeface="MS Gothic" panose="020B0609070205080204" pitchFamily="49" charset="-128"/>
                <a:ea typeface="MS Gothic" panose="020B0609070205080204" pitchFamily="49" charset="-128"/>
              </a:rPr>
              <a:t>　　　毎年４月初旬</a:t>
            </a:r>
            <a:r>
              <a:rPr lang="en-US" altLang="ja-JP" dirty="0">
                <a:latin typeface="MS Gothic" panose="020B0609070205080204" pitchFamily="49" charset="-128"/>
                <a:ea typeface="MS Gothic" panose="020B0609070205080204" pitchFamily="49" charset="-128"/>
              </a:rPr>
              <a:t>(</a:t>
            </a:r>
            <a:r>
              <a:rPr lang="ja-JP" altLang="en-US" dirty="0">
                <a:latin typeface="MS Gothic" panose="020B0609070205080204" pitchFamily="49" charset="-128"/>
                <a:ea typeface="MS Gothic" panose="020B0609070205080204" pitchFamily="49" charset="-128"/>
              </a:rPr>
              <a:t>土・日</a:t>
            </a:r>
            <a:r>
              <a:rPr lang="en-US" altLang="ja-JP" dirty="0">
                <a:latin typeface="MS Gothic" panose="020B0609070205080204" pitchFamily="49" charset="-128"/>
                <a:ea typeface="MS Gothic" panose="020B0609070205080204" pitchFamily="49" charset="-128"/>
              </a:rPr>
              <a:t>)</a:t>
            </a:r>
            <a:r>
              <a:rPr lang="ja-JP" altLang="en-US" dirty="0">
                <a:latin typeface="MS Gothic" panose="020B0609070205080204" pitchFamily="49" charset="-128"/>
                <a:ea typeface="MS Gothic" panose="020B0609070205080204" pitchFamily="49" charset="-128"/>
              </a:rPr>
              <a:t>に主に地域住民を対象とした一般公開</a:t>
            </a:r>
            <a:r>
              <a:rPr lang="en-US" altLang="ja-JP" dirty="0">
                <a:latin typeface="MS Gothic" panose="020B0609070205080204" pitchFamily="49" charset="-128"/>
                <a:ea typeface="MS Gothic" panose="020B0609070205080204" pitchFamily="49" charset="-128"/>
              </a:rPr>
              <a:t>(</a:t>
            </a:r>
            <a:r>
              <a:rPr lang="ja-JP" altLang="en-US" dirty="0">
                <a:latin typeface="MS Gothic" panose="020B0609070205080204" pitchFamily="49" charset="-128"/>
                <a:ea typeface="MS Gothic" panose="020B0609070205080204" pitchFamily="49" charset="-128"/>
              </a:rPr>
              <a:t>研究炉等の</a:t>
            </a:r>
            <a:endParaRPr lang="en-US" altLang="ja-JP" dirty="0">
              <a:latin typeface="MS Gothic" panose="020B0609070205080204" pitchFamily="49" charset="-128"/>
              <a:ea typeface="MS Gothic" panose="020B0609070205080204" pitchFamily="49" charset="-128"/>
            </a:endParaRPr>
          </a:p>
          <a:p>
            <a:r>
              <a:rPr lang="ja-JP" altLang="en-US" dirty="0">
                <a:latin typeface="MS Gothic" panose="020B0609070205080204" pitchFamily="49" charset="-128"/>
                <a:ea typeface="MS Gothic" panose="020B0609070205080204" pitchFamily="49" charset="-128"/>
              </a:rPr>
              <a:t>　　施設見学、科学実験コーナー等</a:t>
            </a:r>
            <a:r>
              <a:rPr lang="en-US" altLang="ja-JP" dirty="0">
                <a:latin typeface="MS Gothic" panose="020B0609070205080204" pitchFamily="49" charset="-128"/>
                <a:ea typeface="MS Gothic" panose="020B0609070205080204" pitchFamily="49" charset="-128"/>
              </a:rPr>
              <a:t>)</a:t>
            </a:r>
            <a:r>
              <a:rPr lang="ja-JP" altLang="en-US" dirty="0" err="1">
                <a:latin typeface="MS Gothic" panose="020B0609070205080204" pitchFamily="49" charset="-128"/>
                <a:ea typeface="MS Gothic" panose="020B0609070205080204" pitchFamily="49" charset="-128"/>
              </a:rPr>
              <a:t>、</a:t>
            </a:r>
            <a:r>
              <a:rPr lang="ja-JP" altLang="en-US" dirty="0">
                <a:latin typeface="MS Gothic" panose="020B0609070205080204" pitchFamily="49" charset="-128"/>
                <a:ea typeface="MS Gothic" panose="020B0609070205080204" pitchFamily="49" charset="-128"/>
              </a:rPr>
              <a:t>桜公開</a:t>
            </a:r>
            <a:r>
              <a:rPr lang="en-US" altLang="ja-JP" dirty="0">
                <a:latin typeface="MS Gothic" panose="020B0609070205080204" pitchFamily="49" charset="-128"/>
                <a:ea typeface="MS Gothic" panose="020B0609070205080204" pitchFamily="49" charset="-128"/>
              </a:rPr>
              <a:t>(</a:t>
            </a:r>
            <a:r>
              <a:rPr lang="ja-JP" altLang="en-US" dirty="0">
                <a:latin typeface="MS Gothic" panose="020B0609070205080204" pitchFamily="49" charset="-128"/>
                <a:ea typeface="MS Gothic" panose="020B0609070205080204" pitchFamily="49" charset="-128"/>
              </a:rPr>
              <a:t>構内の桜見学</a:t>
            </a:r>
            <a:r>
              <a:rPr lang="en-US" altLang="ja-JP" dirty="0">
                <a:latin typeface="MS Gothic" panose="020B0609070205080204" pitchFamily="49" charset="-128"/>
                <a:ea typeface="MS Gothic" panose="020B0609070205080204" pitchFamily="49" charset="-128"/>
              </a:rPr>
              <a:t>)</a:t>
            </a:r>
            <a:r>
              <a:rPr lang="ja-JP" altLang="en-US" dirty="0">
                <a:latin typeface="MS Gothic" panose="020B0609070205080204" pitchFamily="49" charset="-128"/>
                <a:ea typeface="MS Gothic" panose="020B0609070205080204" pitchFamily="49" charset="-128"/>
              </a:rPr>
              <a:t>を実施。</a:t>
            </a:r>
            <a:endParaRPr lang="en-US" altLang="ja-JP" dirty="0">
              <a:latin typeface="MS Gothic" panose="020B0609070205080204" pitchFamily="49" charset="-128"/>
              <a:ea typeface="MS Gothic" panose="020B0609070205080204" pitchFamily="49" charset="-128"/>
            </a:endParaRPr>
          </a:p>
          <a:p>
            <a:r>
              <a:rPr lang="ja-JP" altLang="en-US" dirty="0">
                <a:latin typeface="MS Gothic" panose="020B0609070205080204" pitchFamily="49" charset="-128"/>
                <a:ea typeface="MS Gothic" panose="020B0609070205080204" pitchFamily="49" charset="-128"/>
              </a:rPr>
              <a:t>　　　令和７年度来場者数：４月５日</a:t>
            </a:r>
            <a:r>
              <a:rPr lang="en-US" altLang="ja-JP" dirty="0">
                <a:latin typeface="MS Gothic" panose="020B0609070205080204" pitchFamily="49" charset="-128"/>
                <a:ea typeface="MS Gothic" panose="020B0609070205080204" pitchFamily="49" charset="-128"/>
              </a:rPr>
              <a:t>(256</a:t>
            </a:r>
            <a:r>
              <a:rPr lang="ja-JP" altLang="en-US" dirty="0">
                <a:latin typeface="MS Gothic" panose="020B0609070205080204" pitchFamily="49" charset="-128"/>
                <a:ea typeface="MS Gothic" panose="020B0609070205080204" pitchFamily="49" charset="-128"/>
              </a:rPr>
              <a:t>人）、４月６日</a:t>
            </a:r>
            <a:r>
              <a:rPr lang="en-US" altLang="ja-JP" dirty="0">
                <a:latin typeface="MS Gothic" panose="020B0609070205080204" pitchFamily="49" charset="-128"/>
                <a:ea typeface="MS Gothic" panose="020B0609070205080204" pitchFamily="49" charset="-128"/>
              </a:rPr>
              <a:t>(519</a:t>
            </a:r>
            <a:r>
              <a:rPr lang="ja-JP" altLang="en-US" dirty="0">
                <a:latin typeface="MS Gothic" panose="020B0609070205080204" pitchFamily="49" charset="-128"/>
                <a:ea typeface="MS Gothic" panose="020B0609070205080204" pitchFamily="49" charset="-128"/>
              </a:rPr>
              <a:t>人</a:t>
            </a:r>
            <a:r>
              <a:rPr lang="en-US" altLang="ja-JP" dirty="0">
                <a:latin typeface="MS Gothic" panose="020B0609070205080204" pitchFamily="49" charset="-128"/>
                <a:ea typeface="MS Gothic" panose="020B0609070205080204" pitchFamily="49" charset="-128"/>
              </a:rPr>
              <a:t>)</a:t>
            </a:r>
          </a:p>
          <a:p>
            <a:endParaRPr lang="en-US" altLang="ja-JP" b="0" i="0" u="none" strike="noStrike" dirty="0">
              <a:effectLst/>
              <a:latin typeface="MS Gothic" panose="020B0609070205080204" pitchFamily="49" charset="-128"/>
              <a:ea typeface="MS Gothic" panose="020B0609070205080204" pitchFamily="49" charset="-128"/>
            </a:endParaRPr>
          </a:p>
          <a:p>
            <a:r>
              <a:rPr lang="ja-JP" altLang="en-US" dirty="0">
                <a:latin typeface="MS Gothic" panose="020B0609070205080204" pitchFamily="49" charset="-128"/>
                <a:ea typeface="MS Gothic" panose="020B0609070205080204" pitchFamily="49" charset="-128"/>
              </a:rPr>
              <a:t>　・施設見学会</a:t>
            </a:r>
            <a:endParaRPr lang="en-US" altLang="ja-JP" dirty="0">
              <a:latin typeface="MS Gothic" panose="020B0609070205080204" pitchFamily="49" charset="-128"/>
              <a:ea typeface="MS Gothic" panose="020B0609070205080204" pitchFamily="49" charset="-128"/>
            </a:endParaRPr>
          </a:p>
          <a:p>
            <a:r>
              <a:rPr lang="ja-JP" altLang="en-US" dirty="0">
                <a:latin typeface="MS Gothic" panose="020B0609070205080204" pitchFamily="49" charset="-128"/>
                <a:ea typeface="MS Gothic" panose="020B0609070205080204" pitchFamily="49" charset="-128"/>
              </a:rPr>
              <a:t>　　　中学生から一般の団体等までを対象とした施設見学会</a:t>
            </a:r>
            <a:r>
              <a:rPr lang="en-US" altLang="ja-JP" dirty="0">
                <a:latin typeface="MS Gothic" panose="020B0609070205080204" pitchFamily="49" charset="-128"/>
                <a:ea typeface="MS Gothic" panose="020B0609070205080204" pitchFamily="49" charset="-128"/>
              </a:rPr>
              <a:t>(</a:t>
            </a:r>
            <a:r>
              <a:rPr lang="ja-JP" altLang="en-US" dirty="0">
                <a:latin typeface="MS Gothic" panose="020B0609070205080204" pitchFamily="49" charset="-128"/>
                <a:ea typeface="MS Gothic" panose="020B0609070205080204" pitchFamily="49" charset="-128"/>
              </a:rPr>
              <a:t>ミニ講義、施設見学等</a:t>
            </a:r>
            <a:r>
              <a:rPr lang="en-US" altLang="ja-JP" dirty="0">
                <a:latin typeface="MS Gothic" panose="020B0609070205080204" pitchFamily="49" charset="-128"/>
                <a:ea typeface="MS Gothic" panose="020B0609070205080204" pitchFamily="49" charset="-128"/>
              </a:rPr>
              <a:t>)</a:t>
            </a:r>
          </a:p>
          <a:p>
            <a:r>
              <a:rPr lang="ja-JP" altLang="en-US" dirty="0">
                <a:latin typeface="MS Gothic" panose="020B0609070205080204" pitchFamily="49" charset="-128"/>
                <a:ea typeface="MS Gothic" panose="020B0609070205080204" pitchFamily="49" charset="-128"/>
              </a:rPr>
              <a:t>　　を毎月１回実施。</a:t>
            </a:r>
            <a:endParaRPr lang="en-US" altLang="ja-JP" dirty="0">
              <a:latin typeface="MS Gothic" panose="020B0609070205080204" pitchFamily="49" charset="-128"/>
              <a:ea typeface="MS Gothic" panose="020B0609070205080204" pitchFamily="49" charset="-128"/>
            </a:endParaRPr>
          </a:p>
          <a:p>
            <a:r>
              <a:rPr lang="ja-JP" altLang="en-US" dirty="0">
                <a:latin typeface="MS Gothic" panose="020B0609070205080204" pitchFamily="49" charset="-128"/>
                <a:ea typeface="MS Gothic" panose="020B0609070205080204" pitchFamily="49" charset="-128"/>
              </a:rPr>
              <a:t>　　　令和６年度施設見学会参加者数：</a:t>
            </a:r>
            <a:r>
              <a:rPr lang="en-US" altLang="ja-JP" dirty="0">
                <a:latin typeface="MS Gothic" panose="020B0609070205080204" pitchFamily="49" charset="-128"/>
                <a:ea typeface="MS Gothic" panose="020B0609070205080204" pitchFamily="49" charset="-128"/>
              </a:rPr>
              <a:t>328</a:t>
            </a:r>
            <a:r>
              <a:rPr lang="ja-JP" altLang="en-US" dirty="0">
                <a:latin typeface="MS Gothic" panose="020B0609070205080204" pitchFamily="49" charset="-128"/>
                <a:ea typeface="MS Gothic" panose="020B0609070205080204" pitchFamily="49" charset="-128"/>
              </a:rPr>
              <a:t>人</a:t>
            </a:r>
          </a:p>
          <a:p>
            <a:endParaRPr lang="en-US" altLang="ja-JP" b="0" i="0" u="none" strike="noStrike" dirty="0">
              <a:effectLst/>
              <a:latin typeface="MS Gothic" panose="020B0609070205080204" pitchFamily="49" charset="-128"/>
              <a:ea typeface="MS Gothic" panose="020B0609070205080204" pitchFamily="49" charset="-128"/>
            </a:endParaRPr>
          </a:p>
          <a:p>
            <a:r>
              <a:rPr lang="ja-JP" altLang="en-US" dirty="0">
                <a:latin typeface="MS Gothic" panose="020B0609070205080204" pitchFamily="49" charset="-128"/>
                <a:ea typeface="MS Gothic" panose="020B0609070205080204" pitchFamily="49" charset="-128"/>
              </a:rPr>
              <a:t>　・アトムサイエンス講演会、アトムサイエンス実験教室</a:t>
            </a:r>
            <a:endParaRPr lang="en-US" altLang="ja-JP" dirty="0">
              <a:latin typeface="MS Gothic" panose="020B0609070205080204" pitchFamily="49" charset="-128"/>
              <a:ea typeface="MS Gothic" panose="020B0609070205080204" pitchFamily="49" charset="-128"/>
            </a:endParaRPr>
          </a:p>
          <a:p>
            <a:r>
              <a:rPr lang="ja-JP" altLang="en-US" dirty="0">
                <a:latin typeface="MS Gothic" panose="020B0609070205080204" pitchFamily="49" charset="-128"/>
                <a:ea typeface="MS Gothic" panose="020B0609070205080204" pitchFamily="49" charset="-128"/>
              </a:rPr>
              <a:t>　　　講演会は中学生以上が対象、実験教室は中学生が対象で毎年</a:t>
            </a:r>
            <a:r>
              <a:rPr lang="en-US" altLang="ja-JP" dirty="0">
                <a:latin typeface="MS Gothic" panose="020B0609070205080204" pitchFamily="49" charset="-128"/>
                <a:ea typeface="MS Gothic" panose="020B0609070205080204" pitchFamily="49" charset="-128"/>
              </a:rPr>
              <a:t>10</a:t>
            </a:r>
            <a:r>
              <a:rPr lang="ja-JP" altLang="en-US" dirty="0">
                <a:latin typeface="MS Gothic" panose="020B0609070205080204" pitchFamily="49" charset="-128"/>
                <a:ea typeface="MS Gothic" panose="020B0609070205080204" pitchFamily="49" charset="-128"/>
              </a:rPr>
              <a:t>月頃に実施。</a:t>
            </a:r>
            <a:endParaRPr lang="en-US" altLang="ja-JP" dirty="0">
              <a:latin typeface="MS Gothic" panose="020B0609070205080204" pitchFamily="49" charset="-128"/>
              <a:ea typeface="MS Gothic" panose="020B0609070205080204" pitchFamily="49" charset="-128"/>
            </a:endParaRPr>
          </a:p>
          <a:p>
            <a:r>
              <a:rPr lang="ja-JP" altLang="en-US" dirty="0">
                <a:latin typeface="MS Gothic" panose="020B0609070205080204" pitchFamily="49" charset="-128"/>
                <a:ea typeface="MS Gothic" panose="020B0609070205080204" pitchFamily="49" charset="-128"/>
              </a:rPr>
              <a:t>　　　令和６年度：講演会</a:t>
            </a:r>
            <a:r>
              <a:rPr lang="en-US" altLang="ja-JP" dirty="0">
                <a:latin typeface="MS Gothic" panose="020B0609070205080204" pitchFamily="49" charset="-128"/>
                <a:ea typeface="MS Gothic" panose="020B0609070205080204" pitchFamily="49" charset="-128"/>
              </a:rPr>
              <a:t>(</a:t>
            </a:r>
            <a:r>
              <a:rPr lang="ja-JP" altLang="en-US" dirty="0">
                <a:latin typeface="MS Gothic" panose="020B0609070205080204" pitchFamily="49" charset="-128"/>
                <a:ea typeface="MS Gothic" panose="020B0609070205080204" pitchFamily="49" charset="-128"/>
              </a:rPr>
              <a:t>会場</a:t>
            </a:r>
            <a:r>
              <a:rPr lang="en-US" altLang="ja-JP" dirty="0">
                <a:latin typeface="MS Gothic" panose="020B0609070205080204" pitchFamily="49" charset="-128"/>
                <a:ea typeface="MS Gothic" panose="020B0609070205080204" pitchFamily="49" charset="-128"/>
              </a:rPr>
              <a:t>41</a:t>
            </a:r>
            <a:r>
              <a:rPr lang="ja-JP" altLang="en-US" dirty="0">
                <a:latin typeface="MS Gothic" panose="020B0609070205080204" pitchFamily="49" charset="-128"/>
                <a:ea typeface="MS Gothic" panose="020B0609070205080204" pitchFamily="49" charset="-128"/>
              </a:rPr>
              <a:t>人オンライン</a:t>
            </a:r>
            <a:r>
              <a:rPr lang="en-US" altLang="ja-JP" dirty="0">
                <a:latin typeface="MS Gothic" panose="020B0609070205080204" pitchFamily="49" charset="-128"/>
                <a:ea typeface="MS Gothic" panose="020B0609070205080204" pitchFamily="49" charset="-128"/>
              </a:rPr>
              <a:t>21</a:t>
            </a:r>
            <a:r>
              <a:rPr lang="ja-JP" altLang="en-US" dirty="0">
                <a:latin typeface="MS Gothic" panose="020B0609070205080204" pitchFamily="49" charset="-128"/>
                <a:ea typeface="MS Gothic" panose="020B0609070205080204" pitchFamily="49" charset="-128"/>
              </a:rPr>
              <a:t>人参加</a:t>
            </a:r>
            <a:r>
              <a:rPr lang="en-US" altLang="ja-JP" dirty="0">
                <a:latin typeface="MS Gothic" panose="020B0609070205080204" pitchFamily="49" charset="-128"/>
                <a:ea typeface="MS Gothic" panose="020B0609070205080204" pitchFamily="49" charset="-128"/>
              </a:rPr>
              <a:t>)</a:t>
            </a:r>
            <a:r>
              <a:rPr lang="ja-JP" altLang="en-US" dirty="0">
                <a:latin typeface="MS Gothic" panose="020B0609070205080204" pitchFamily="49" charset="-128"/>
                <a:ea typeface="MS Gothic" panose="020B0609070205080204" pitchFamily="49" charset="-128"/>
              </a:rPr>
              <a:t>は令和</a:t>
            </a:r>
            <a:r>
              <a:rPr lang="en-US" altLang="ja-JP" dirty="0">
                <a:latin typeface="MS Gothic" panose="020B0609070205080204" pitchFamily="49" charset="-128"/>
                <a:ea typeface="MS Gothic" panose="020B0609070205080204" pitchFamily="49" charset="-128"/>
              </a:rPr>
              <a:t>6</a:t>
            </a:r>
            <a:r>
              <a:rPr lang="ja-JP" altLang="en-US" dirty="0">
                <a:latin typeface="MS Gothic" panose="020B0609070205080204" pitchFamily="49" charset="-128"/>
                <a:ea typeface="MS Gothic" panose="020B0609070205080204" pitchFamily="49" charset="-128"/>
              </a:rPr>
              <a:t>年</a:t>
            </a:r>
            <a:r>
              <a:rPr lang="en-US" altLang="ja-JP" dirty="0">
                <a:latin typeface="MS Gothic" panose="020B0609070205080204" pitchFamily="49" charset="-128"/>
                <a:ea typeface="MS Gothic" panose="020B0609070205080204" pitchFamily="49" charset="-128"/>
              </a:rPr>
              <a:t>10</a:t>
            </a:r>
            <a:r>
              <a:rPr lang="ja-JP" altLang="en-US" dirty="0">
                <a:latin typeface="MS Gothic" panose="020B0609070205080204" pitchFamily="49" charset="-128"/>
                <a:ea typeface="MS Gothic" panose="020B0609070205080204" pitchFamily="49" charset="-128"/>
              </a:rPr>
              <a:t>月</a:t>
            </a:r>
            <a:r>
              <a:rPr lang="en-US" altLang="ja-JP" dirty="0">
                <a:latin typeface="MS Gothic" panose="020B0609070205080204" pitchFamily="49" charset="-128"/>
                <a:ea typeface="MS Gothic" panose="020B0609070205080204" pitchFamily="49" charset="-128"/>
              </a:rPr>
              <a:t>5</a:t>
            </a:r>
            <a:r>
              <a:rPr lang="ja-JP" altLang="en-US" dirty="0">
                <a:latin typeface="MS Gothic" panose="020B0609070205080204" pitchFamily="49" charset="-128"/>
                <a:ea typeface="MS Gothic" panose="020B0609070205080204" pitchFamily="49" charset="-128"/>
              </a:rPr>
              <a:t>日に</a:t>
            </a:r>
            <a:endParaRPr lang="en-US" altLang="ja-JP" dirty="0">
              <a:latin typeface="MS Gothic" panose="020B0609070205080204" pitchFamily="49" charset="-128"/>
              <a:ea typeface="MS Gothic" panose="020B0609070205080204" pitchFamily="49" charset="-128"/>
            </a:endParaRPr>
          </a:p>
          <a:p>
            <a:r>
              <a:rPr lang="ja-JP" altLang="en-US" dirty="0">
                <a:latin typeface="MS Gothic" panose="020B0609070205080204" pitchFamily="49" charset="-128"/>
                <a:ea typeface="MS Gothic" panose="020B0609070205080204" pitchFamily="49" charset="-128"/>
              </a:rPr>
              <a:t>　　　　　　　　　ハイブリッドで実施。</a:t>
            </a:r>
            <a:endParaRPr lang="en-US" altLang="ja-JP" dirty="0">
              <a:latin typeface="MS Gothic" panose="020B0609070205080204" pitchFamily="49" charset="-128"/>
              <a:ea typeface="MS Gothic" panose="020B0609070205080204" pitchFamily="49" charset="-128"/>
            </a:endParaRPr>
          </a:p>
          <a:p>
            <a:r>
              <a:rPr lang="ja-JP" altLang="en-US" dirty="0">
                <a:latin typeface="MS Gothic" panose="020B0609070205080204" pitchFamily="49" charset="-128"/>
                <a:ea typeface="MS Gothic" panose="020B0609070205080204" pitchFamily="49" charset="-128"/>
              </a:rPr>
              <a:t>　　　　　　　　　実験教室</a:t>
            </a:r>
            <a:r>
              <a:rPr lang="en-US" altLang="ja-JP" dirty="0">
                <a:latin typeface="MS Gothic" panose="020B0609070205080204" pitchFamily="49" charset="-128"/>
                <a:ea typeface="MS Gothic" panose="020B0609070205080204" pitchFamily="49" charset="-128"/>
              </a:rPr>
              <a:t>(12</a:t>
            </a:r>
            <a:r>
              <a:rPr lang="ja-JP" altLang="en-US" dirty="0">
                <a:latin typeface="MS Gothic" panose="020B0609070205080204" pitchFamily="49" charset="-128"/>
                <a:ea typeface="MS Gothic" panose="020B0609070205080204" pitchFamily="49" charset="-128"/>
              </a:rPr>
              <a:t>人参加</a:t>
            </a:r>
            <a:r>
              <a:rPr lang="en-US" altLang="ja-JP" dirty="0">
                <a:latin typeface="MS Gothic" panose="020B0609070205080204" pitchFamily="49" charset="-128"/>
                <a:ea typeface="MS Gothic" panose="020B0609070205080204" pitchFamily="49" charset="-128"/>
              </a:rPr>
              <a:t>)</a:t>
            </a:r>
            <a:r>
              <a:rPr lang="ja-JP" altLang="en-US" dirty="0">
                <a:latin typeface="MS Gothic" panose="020B0609070205080204" pitchFamily="49" charset="-128"/>
                <a:ea typeface="MS Gothic" panose="020B0609070205080204" pitchFamily="49" charset="-128"/>
              </a:rPr>
              <a:t>は令和</a:t>
            </a:r>
            <a:r>
              <a:rPr lang="en-US" altLang="ja-JP" dirty="0">
                <a:latin typeface="MS Gothic" panose="020B0609070205080204" pitchFamily="49" charset="-128"/>
                <a:ea typeface="MS Gothic" panose="020B0609070205080204" pitchFamily="49" charset="-128"/>
              </a:rPr>
              <a:t>6</a:t>
            </a:r>
            <a:r>
              <a:rPr lang="ja-JP" altLang="en-US" dirty="0">
                <a:latin typeface="MS Gothic" panose="020B0609070205080204" pitchFamily="49" charset="-128"/>
                <a:ea typeface="MS Gothic" panose="020B0609070205080204" pitchFamily="49" charset="-128"/>
              </a:rPr>
              <a:t>年</a:t>
            </a:r>
            <a:r>
              <a:rPr lang="en-US" altLang="ja-JP" dirty="0">
                <a:latin typeface="MS Gothic" panose="020B0609070205080204" pitchFamily="49" charset="-128"/>
                <a:ea typeface="MS Gothic" panose="020B0609070205080204" pitchFamily="49" charset="-128"/>
              </a:rPr>
              <a:t>10</a:t>
            </a:r>
            <a:r>
              <a:rPr lang="ja-JP" altLang="en-US" dirty="0">
                <a:latin typeface="MS Gothic" panose="020B0609070205080204" pitchFamily="49" charset="-128"/>
                <a:ea typeface="MS Gothic" panose="020B0609070205080204" pitchFamily="49" charset="-128"/>
              </a:rPr>
              <a:t>月</a:t>
            </a:r>
            <a:r>
              <a:rPr lang="en-US" altLang="ja-JP" dirty="0">
                <a:latin typeface="MS Gothic" panose="020B0609070205080204" pitchFamily="49" charset="-128"/>
                <a:ea typeface="MS Gothic" panose="020B0609070205080204" pitchFamily="49" charset="-128"/>
              </a:rPr>
              <a:t>27</a:t>
            </a:r>
            <a:r>
              <a:rPr lang="ja-JP" altLang="en-US" dirty="0">
                <a:latin typeface="MS Gothic" panose="020B0609070205080204" pitchFamily="49" charset="-128"/>
                <a:ea typeface="MS Gothic" panose="020B0609070205080204" pitchFamily="49" charset="-128"/>
              </a:rPr>
              <a:t>日に対面で実施。</a:t>
            </a:r>
            <a:endParaRPr lang="en-US" altLang="ja-JP" dirty="0">
              <a:latin typeface="MS Gothic" panose="020B0609070205080204" pitchFamily="49" charset="-128"/>
              <a:ea typeface="MS Gothic" panose="020B0609070205080204" pitchFamily="49" charset="-128"/>
            </a:endParaRPr>
          </a:p>
          <a:p>
            <a:r>
              <a:rPr lang="en-US" altLang="ja-JP" dirty="0">
                <a:latin typeface="MS Gothic" panose="020B0609070205080204" pitchFamily="49" charset="-128"/>
                <a:ea typeface="MS Gothic" panose="020B0609070205080204" pitchFamily="49" charset="-128"/>
              </a:rPr>
              <a:t> </a:t>
            </a:r>
            <a:r>
              <a:rPr lang="ja-JP" altLang="en-US" dirty="0">
                <a:latin typeface="MS Gothic" panose="020B0609070205080204" pitchFamily="49" charset="-128"/>
                <a:ea typeface="MS Gothic" panose="020B0609070205080204" pitchFamily="49" charset="-128"/>
              </a:rPr>
              <a:t>　　 令和７年度：講演会はオンラインにより、令和</a:t>
            </a:r>
            <a:r>
              <a:rPr lang="en-US" altLang="ja-JP" dirty="0">
                <a:latin typeface="MS Gothic" panose="020B0609070205080204" pitchFamily="49" charset="-128"/>
                <a:ea typeface="MS Gothic" panose="020B0609070205080204" pitchFamily="49" charset="-128"/>
              </a:rPr>
              <a:t>7</a:t>
            </a:r>
            <a:r>
              <a:rPr lang="ja-JP" altLang="en-US" dirty="0">
                <a:latin typeface="MS Gothic" panose="020B0609070205080204" pitchFamily="49" charset="-128"/>
                <a:ea typeface="MS Gothic" panose="020B0609070205080204" pitchFamily="49" charset="-128"/>
              </a:rPr>
              <a:t>年</a:t>
            </a:r>
            <a:r>
              <a:rPr lang="en-US" altLang="ja-JP" dirty="0">
                <a:latin typeface="MS Gothic" panose="020B0609070205080204" pitchFamily="49" charset="-128"/>
                <a:ea typeface="MS Gothic" panose="020B0609070205080204" pitchFamily="49" charset="-128"/>
              </a:rPr>
              <a:t>10</a:t>
            </a:r>
            <a:r>
              <a:rPr lang="ja-JP" altLang="en-US" dirty="0">
                <a:latin typeface="MS Gothic" panose="020B0609070205080204" pitchFamily="49" charset="-128"/>
                <a:ea typeface="MS Gothic" panose="020B0609070205080204" pitchFamily="49" charset="-128"/>
              </a:rPr>
              <a:t>月</a:t>
            </a:r>
            <a:r>
              <a:rPr lang="en-US" altLang="ja-JP" dirty="0">
                <a:latin typeface="MS Gothic" panose="020B0609070205080204" pitchFamily="49" charset="-128"/>
                <a:ea typeface="MS Gothic" panose="020B0609070205080204" pitchFamily="49" charset="-128"/>
              </a:rPr>
              <a:t>18</a:t>
            </a:r>
            <a:r>
              <a:rPr lang="ja-JP" altLang="en-US" dirty="0">
                <a:latin typeface="MS Gothic" panose="020B0609070205080204" pitchFamily="49" charset="-128"/>
                <a:ea typeface="MS Gothic" panose="020B0609070205080204" pitchFamily="49" charset="-128"/>
              </a:rPr>
              <a:t>日に実施予定。</a:t>
            </a:r>
            <a:endParaRPr lang="en-US" altLang="ja-JP" dirty="0">
              <a:latin typeface="MS Gothic" panose="020B0609070205080204" pitchFamily="49" charset="-128"/>
              <a:ea typeface="MS Gothic" panose="020B0609070205080204" pitchFamily="49" charset="-128"/>
            </a:endParaRPr>
          </a:p>
          <a:p>
            <a:r>
              <a:rPr lang="ja-JP" altLang="en-US" dirty="0">
                <a:latin typeface="MS Gothic" panose="020B0609070205080204" pitchFamily="49" charset="-128"/>
                <a:ea typeface="MS Gothic" panose="020B0609070205080204" pitchFamily="49" charset="-128"/>
              </a:rPr>
              <a:t>　　　　　　　　　実験教室は対面により、令和</a:t>
            </a:r>
            <a:r>
              <a:rPr lang="en-US" altLang="ja-JP" dirty="0">
                <a:latin typeface="MS Gothic" panose="020B0609070205080204" pitchFamily="49" charset="-128"/>
                <a:ea typeface="MS Gothic" panose="020B0609070205080204" pitchFamily="49" charset="-128"/>
              </a:rPr>
              <a:t>7</a:t>
            </a:r>
            <a:r>
              <a:rPr lang="ja-JP" altLang="en-US" dirty="0">
                <a:latin typeface="MS Gothic" panose="020B0609070205080204" pitchFamily="49" charset="-128"/>
                <a:ea typeface="MS Gothic" panose="020B0609070205080204" pitchFamily="49" charset="-128"/>
              </a:rPr>
              <a:t>年</a:t>
            </a:r>
            <a:r>
              <a:rPr lang="en-US" altLang="ja-JP" dirty="0">
                <a:latin typeface="MS Gothic" panose="020B0609070205080204" pitchFamily="49" charset="-128"/>
                <a:ea typeface="MS Gothic" panose="020B0609070205080204" pitchFamily="49" charset="-128"/>
              </a:rPr>
              <a:t>10</a:t>
            </a:r>
            <a:r>
              <a:rPr lang="ja-JP" altLang="en-US" dirty="0">
                <a:latin typeface="MS Gothic" panose="020B0609070205080204" pitchFamily="49" charset="-128"/>
                <a:ea typeface="MS Gothic" panose="020B0609070205080204" pitchFamily="49" charset="-128"/>
              </a:rPr>
              <a:t>月</a:t>
            </a:r>
            <a:r>
              <a:rPr lang="en-US" altLang="ja-JP" dirty="0">
                <a:latin typeface="MS Gothic" panose="020B0609070205080204" pitchFamily="49" charset="-128"/>
                <a:ea typeface="MS Gothic" panose="020B0609070205080204" pitchFamily="49" charset="-128"/>
              </a:rPr>
              <a:t>26</a:t>
            </a:r>
            <a:r>
              <a:rPr lang="ja-JP" altLang="en-US" dirty="0">
                <a:latin typeface="MS Gothic" panose="020B0609070205080204" pitchFamily="49" charset="-128"/>
                <a:ea typeface="MS Gothic" panose="020B0609070205080204" pitchFamily="49" charset="-128"/>
              </a:rPr>
              <a:t>日に実施予定。</a:t>
            </a:r>
            <a:endParaRPr lang="en-US" altLang="ja-JP" dirty="0">
              <a:latin typeface="MS Gothic" panose="020B0609070205080204" pitchFamily="49" charset="-128"/>
              <a:ea typeface="MS Gothic" panose="020B0609070205080204" pitchFamily="49" charset="-128"/>
            </a:endParaRPr>
          </a:p>
        </p:txBody>
      </p:sp>
      <p:sp>
        <p:nvSpPr>
          <p:cNvPr id="3" name="Text Box 4">
            <a:extLst>
              <a:ext uri="{FF2B5EF4-FFF2-40B4-BE49-F238E27FC236}">
                <a16:creationId xmlns:a16="http://schemas.microsoft.com/office/drawing/2014/main" id="{75418F74-3ED0-5E4A-A826-8070287E1DA1}"/>
              </a:ext>
            </a:extLst>
          </p:cNvPr>
          <p:cNvSpPr txBox="1">
            <a:spLocks noChangeArrowheads="1"/>
          </p:cNvSpPr>
          <p:nvPr/>
        </p:nvSpPr>
        <p:spPr bwMode="auto">
          <a:xfrm>
            <a:off x="0" y="0"/>
            <a:ext cx="9144000" cy="569626"/>
          </a:xfrm>
          <a:prstGeom prst="rect">
            <a:avLst/>
          </a:prstGeom>
          <a:solidFill>
            <a:srgbClr val="0033CC"/>
          </a:solidFill>
          <a:ln w="9525">
            <a:noFill/>
            <a:miter lim="800000"/>
            <a:headEnd/>
            <a:tailEnd/>
          </a:ln>
          <a:effectLst/>
        </p:spPr>
        <p:txBody>
          <a:bodyPr anchor="ctr"/>
          <a:lstStyle/>
          <a:p>
            <a:pPr algn="ctr">
              <a:defRPr/>
            </a:pPr>
            <a:r>
              <a:rPr lang="ja-JP" altLang="en-US" sz="2400" dirty="0">
                <a:solidFill>
                  <a:schemeClr val="bg1"/>
                </a:solidFill>
                <a:effectLst>
                  <a:outerShdw blurRad="38100" dist="38100" dir="2700000" algn="tl">
                    <a:srgbClr val="000000"/>
                  </a:outerShdw>
                </a:effectLst>
                <a:latin typeface="Comic Sans MS" pitchFamily="66" charset="0"/>
                <a:ea typeface="HG丸ｺﾞｼｯｸM-PRO" pitchFamily="50" charset="-128"/>
              </a:rPr>
              <a:t>住民広報について（その１）</a:t>
            </a:r>
          </a:p>
        </p:txBody>
      </p:sp>
      <p:sp>
        <p:nvSpPr>
          <p:cNvPr id="2" name="スライド番号プレースホルダー 1">
            <a:extLst>
              <a:ext uri="{FF2B5EF4-FFF2-40B4-BE49-F238E27FC236}">
                <a16:creationId xmlns:a16="http://schemas.microsoft.com/office/drawing/2014/main" id="{6B5A4EE7-4FC3-46D5-A522-A8CFEE03C18F}"/>
              </a:ext>
            </a:extLst>
          </p:cNvPr>
          <p:cNvSpPr>
            <a:spLocks noGrp="1"/>
          </p:cNvSpPr>
          <p:nvPr>
            <p:ph type="sldNum" sz="quarter" idx="12"/>
          </p:nvPr>
        </p:nvSpPr>
        <p:spPr>
          <a:xfrm>
            <a:off x="6457950" y="6438647"/>
            <a:ext cx="2057400" cy="365125"/>
          </a:xfrm>
        </p:spPr>
        <p:txBody>
          <a:bodyPr/>
          <a:lstStyle/>
          <a:p>
            <a:fld id="{8CDFDBBE-EF4A-3347-BD8B-5CDE80776C5F}" type="slidenum">
              <a:rPr kumimoji="1" lang="ja-JP" altLang="en-US" smtClean="0"/>
              <a:t>4</a:t>
            </a:fld>
            <a:endParaRPr kumimoji="1" lang="ja-JP" altLang="en-US" dirty="0"/>
          </a:p>
        </p:txBody>
      </p:sp>
    </p:spTree>
    <p:extLst>
      <p:ext uri="{BB962C8B-B14F-4D97-AF65-F5344CB8AC3E}">
        <p14:creationId xmlns:p14="http://schemas.microsoft.com/office/powerpoint/2010/main" val="277459814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a:extLst>
              <a:ext uri="{FF2B5EF4-FFF2-40B4-BE49-F238E27FC236}">
                <a16:creationId xmlns:a16="http://schemas.microsoft.com/office/drawing/2014/main" id="{657697BD-B2BA-534E-B20E-CCB487FCB2A1}"/>
              </a:ext>
            </a:extLst>
          </p:cNvPr>
          <p:cNvSpPr/>
          <p:nvPr/>
        </p:nvSpPr>
        <p:spPr>
          <a:xfrm>
            <a:off x="158262" y="853603"/>
            <a:ext cx="8853853" cy="5109091"/>
          </a:xfrm>
          <a:prstGeom prst="rect">
            <a:avLst/>
          </a:prstGeom>
        </p:spPr>
        <p:txBody>
          <a:bodyPr wrap="square">
            <a:spAutoFit/>
          </a:bodyPr>
          <a:lstStyle/>
          <a:p>
            <a:pPr marL="342900" indent="-342900">
              <a:buFont typeface="Wingdings" panose="05000000000000000000" pitchFamily="2" charset="2"/>
              <a:buChar char="l"/>
            </a:pPr>
            <a:r>
              <a:rPr lang="ja-JP" altLang="en-US" sz="2000" dirty="0">
                <a:latin typeface="MS Gothic" panose="020B0609070205080204" pitchFamily="49" charset="-128"/>
                <a:ea typeface="MS Gothic" panose="020B0609070205080204" pitchFamily="49" charset="-128"/>
              </a:rPr>
              <a:t>情報発信等について</a:t>
            </a:r>
            <a:endParaRPr lang="en-US" altLang="ja-JP" sz="2000" dirty="0">
              <a:latin typeface="MS Gothic" panose="020B0609070205080204" pitchFamily="49" charset="-128"/>
              <a:ea typeface="MS Gothic" panose="020B0609070205080204" pitchFamily="49" charset="-128"/>
            </a:endParaRPr>
          </a:p>
          <a:p>
            <a:endParaRPr lang="en-US" altLang="ja-JP" b="0" i="0" u="none" strike="noStrike" dirty="0">
              <a:effectLst/>
              <a:latin typeface="MS Gothic" panose="020B0609070205080204" pitchFamily="49" charset="-128"/>
              <a:ea typeface="MS Gothic" panose="020B0609070205080204" pitchFamily="49" charset="-128"/>
            </a:endParaRPr>
          </a:p>
          <a:p>
            <a:r>
              <a:rPr lang="ja-JP" altLang="en-US" dirty="0">
                <a:latin typeface="MS Gothic" panose="020B0609070205080204" pitchFamily="49" charset="-128"/>
                <a:ea typeface="MS Gothic" panose="020B0609070205080204" pitchFamily="49" charset="-128"/>
              </a:rPr>
              <a:t>　・地元広報誌「アトムサイエンスくまとり」</a:t>
            </a:r>
            <a:endParaRPr lang="en-US" altLang="ja-JP" dirty="0">
              <a:latin typeface="MS Gothic" panose="020B0609070205080204" pitchFamily="49" charset="-128"/>
              <a:ea typeface="MS Gothic" panose="020B0609070205080204" pitchFamily="49" charset="-128"/>
            </a:endParaRPr>
          </a:p>
          <a:p>
            <a:r>
              <a:rPr lang="ja-JP" altLang="en-US" dirty="0">
                <a:latin typeface="MS Gothic" panose="020B0609070205080204" pitchFamily="49" charset="-128"/>
                <a:ea typeface="MS Gothic" panose="020B0609070205080204" pitchFamily="49" charset="-128"/>
              </a:rPr>
              <a:t>　　　地元広報誌として、年２回刊行</a:t>
            </a:r>
            <a:r>
              <a:rPr lang="en-US" altLang="ja-JP" dirty="0">
                <a:latin typeface="MS Gothic" panose="020B0609070205080204" pitchFamily="49" charset="-128"/>
                <a:ea typeface="MS Gothic" panose="020B0609070205080204" pitchFamily="49" charset="-128"/>
              </a:rPr>
              <a:t>(</a:t>
            </a:r>
            <a:r>
              <a:rPr lang="ja-JP" altLang="en-US" dirty="0">
                <a:latin typeface="MS Gothic" panose="020B0609070205080204" pitchFamily="49" charset="-128"/>
                <a:ea typeface="MS Gothic" panose="020B0609070205080204" pitchFamily="49" charset="-128"/>
              </a:rPr>
              <a:t>春・夏号、秋・冬号</a:t>
            </a:r>
            <a:r>
              <a:rPr lang="en-US" altLang="ja-JP" dirty="0">
                <a:latin typeface="MS Gothic" panose="020B0609070205080204" pitchFamily="49" charset="-128"/>
                <a:ea typeface="MS Gothic" panose="020B0609070205080204" pitchFamily="49" charset="-128"/>
              </a:rPr>
              <a:t>)</a:t>
            </a:r>
            <a:r>
              <a:rPr lang="ja-JP" altLang="en-US" dirty="0">
                <a:latin typeface="MS Gothic" panose="020B0609070205080204" pitchFamily="49" charset="-128"/>
                <a:ea typeface="MS Gothic" panose="020B0609070205080204" pitchFamily="49" charset="-128"/>
              </a:rPr>
              <a:t>し、地元関係機関等</a:t>
            </a:r>
            <a:endParaRPr lang="en-US" altLang="ja-JP" dirty="0">
              <a:latin typeface="MS Gothic" panose="020B0609070205080204" pitchFamily="49" charset="-128"/>
              <a:ea typeface="MS Gothic" panose="020B0609070205080204" pitchFamily="49" charset="-128"/>
            </a:endParaRPr>
          </a:p>
          <a:p>
            <a:r>
              <a:rPr lang="ja-JP" altLang="en-US" dirty="0">
                <a:latin typeface="MS Gothic" panose="020B0609070205080204" pitchFamily="49" charset="-128"/>
                <a:ea typeface="MS Gothic" panose="020B0609070205080204" pitchFamily="49" charset="-128"/>
              </a:rPr>
              <a:t>　　　へ配布している。</a:t>
            </a:r>
            <a:endParaRPr lang="en-US" altLang="ja-JP" dirty="0">
              <a:latin typeface="MS Gothic" panose="020B0609070205080204" pitchFamily="49" charset="-128"/>
              <a:ea typeface="MS Gothic" panose="020B0609070205080204" pitchFamily="49" charset="-128"/>
            </a:endParaRPr>
          </a:p>
          <a:p>
            <a:endParaRPr lang="en-US" altLang="ja-JP" b="0" i="0" u="none" strike="noStrike" dirty="0">
              <a:effectLst/>
              <a:latin typeface="MS Gothic" panose="020B0609070205080204" pitchFamily="49" charset="-128"/>
              <a:ea typeface="MS Gothic" panose="020B0609070205080204" pitchFamily="49" charset="-128"/>
            </a:endParaRPr>
          </a:p>
          <a:p>
            <a:r>
              <a:rPr lang="ja-JP" altLang="en-US" dirty="0">
                <a:latin typeface="MS Gothic" panose="020B0609070205080204" pitchFamily="49" charset="-128"/>
                <a:ea typeface="MS Gothic" panose="020B0609070205080204" pitchFamily="49" charset="-128"/>
              </a:rPr>
              <a:t>　・ＬＩＮＥ公式アカウント「京都大学 複合原子力科学研究所」を開設</a:t>
            </a:r>
            <a:endParaRPr lang="en-US" altLang="ja-JP" dirty="0">
              <a:latin typeface="MS Gothic" panose="020B0609070205080204" pitchFamily="49" charset="-128"/>
              <a:ea typeface="MS Gothic" panose="020B0609070205080204" pitchFamily="49" charset="-128"/>
            </a:endParaRPr>
          </a:p>
          <a:p>
            <a:r>
              <a:rPr lang="ja-JP" altLang="en-US" dirty="0">
                <a:latin typeface="MS Gothic" panose="020B0609070205080204" pitchFamily="49" charset="-128"/>
                <a:ea typeface="MS Gothic" panose="020B0609070205080204" pitchFamily="49" charset="-128"/>
              </a:rPr>
              <a:t>　　　令和３年３月に当研究所のＬＩＮＥ公式アカウントを開設し、定期的に</a:t>
            </a:r>
            <a:endParaRPr lang="en-US" altLang="ja-JP" dirty="0">
              <a:latin typeface="MS Gothic" panose="020B0609070205080204" pitchFamily="49" charset="-128"/>
              <a:ea typeface="MS Gothic" panose="020B0609070205080204" pitchFamily="49" charset="-128"/>
            </a:endParaRPr>
          </a:p>
          <a:p>
            <a:r>
              <a:rPr lang="ja-JP" altLang="en-US" dirty="0">
                <a:latin typeface="MS Gothic" panose="020B0609070205080204" pitchFamily="49" charset="-128"/>
                <a:ea typeface="MS Gothic" panose="020B0609070205080204" pitchFamily="49" charset="-128"/>
              </a:rPr>
              <a:t>　　　地域住民の方々等へ研究所のニュース、イベント、研究成果等の情報発信</a:t>
            </a:r>
            <a:endParaRPr lang="en-US" altLang="ja-JP" dirty="0">
              <a:latin typeface="MS Gothic" panose="020B0609070205080204" pitchFamily="49" charset="-128"/>
              <a:ea typeface="MS Gothic" panose="020B0609070205080204" pitchFamily="49" charset="-128"/>
            </a:endParaRPr>
          </a:p>
          <a:p>
            <a:r>
              <a:rPr lang="ja-JP" altLang="en-US" dirty="0">
                <a:latin typeface="MS Gothic" panose="020B0609070205080204" pitchFamily="49" charset="-128"/>
                <a:ea typeface="MS Gothic" panose="020B0609070205080204" pitchFamily="49" charset="-128"/>
              </a:rPr>
              <a:t>　　　している。</a:t>
            </a:r>
            <a:endParaRPr lang="en-US" altLang="ja-JP" dirty="0">
              <a:latin typeface="MS Gothic" panose="020B0609070205080204" pitchFamily="49" charset="-128"/>
              <a:ea typeface="MS Gothic" panose="020B0609070205080204" pitchFamily="49" charset="-128"/>
            </a:endParaRPr>
          </a:p>
          <a:p>
            <a:endParaRPr lang="en-US" altLang="ja-JP" b="0" i="0" u="none" strike="noStrike" dirty="0">
              <a:effectLst/>
              <a:latin typeface="MS Gothic" panose="020B0609070205080204" pitchFamily="49" charset="-128"/>
              <a:ea typeface="MS Gothic" panose="020B0609070205080204" pitchFamily="49" charset="-128"/>
            </a:endParaRPr>
          </a:p>
          <a:p>
            <a:r>
              <a:rPr lang="ja-JP" altLang="en-US" dirty="0">
                <a:latin typeface="MS Gothic" panose="020B0609070205080204" pitchFamily="49" charset="-128"/>
                <a:ea typeface="MS Gothic" panose="020B0609070205080204" pitchFamily="49" charset="-128"/>
              </a:rPr>
              <a:t>　・地元会議での原子力施設の安全管理等に係る定例報告等</a:t>
            </a:r>
            <a:endParaRPr lang="en-US" altLang="ja-JP" dirty="0">
              <a:latin typeface="MS Gothic" panose="020B0609070205080204" pitchFamily="49" charset="-128"/>
              <a:ea typeface="MS Gothic" panose="020B0609070205080204" pitchFamily="49" charset="-128"/>
            </a:endParaRPr>
          </a:p>
          <a:p>
            <a:r>
              <a:rPr lang="ja-JP" altLang="en-US" b="0" i="0" u="none" strike="noStrike" dirty="0">
                <a:effectLst/>
                <a:latin typeface="MS Gothic" panose="020B0609070205080204" pitchFamily="49" charset="-128"/>
                <a:ea typeface="MS Gothic" panose="020B0609070205080204" pitchFamily="49" charset="-128"/>
              </a:rPr>
              <a:t>　　　熊取町原子力問題</a:t>
            </a:r>
            <a:r>
              <a:rPr lang="ja-JP" altLang="en-US" dirty="0">
                <a:latin typeface="MS Gothic" panose="020B0609070205080204" pitchFamily="49" charset="-128"/>
                <a:ea typeface="MS Gothic" panose="020B0609070205080204" pitchFamily="49" charset="-128"/>
              </a:rPr>
              <a:t>対策協議会</a:t>
            </a:r>
            <a:endParaRPr lang="en-US" altLang="ja-JP" b="0" i="0" u="none" strike="noStrike" dirty="0">
              <a:effectLst/>
              <a:latin typeface="MS Gothic" panose="020B0609070205080204" pitchFamily="49" charset="-128"/>
              <a:ea typeface="MS Gothic" panose="020B0609070205080204" pitchFamily="49" charset="-128"/>
            </a:endParaRPr>
          </a:p>
          <a:p>
            <a:r>
              <a:rPr lang="ja-JP" altLang="en-US" dirty="0">
                <a:latin typeface="MS Gothic" panose="020B0609070205080204" pitchFamily="49" charset="-128"/>
                <a:ea typeface="MS Gothic" panose="020B0609070205080204" pitchFamily="49" charset="-128"/>
              </a:rPr>
              <a:t>　　　　開催日：令和７年７月２９日</a:t>
            </a:r>
            <a:endParaRPr lang="en-US" altLang="ja-JP" dirty="0">
              <a:latin typeface="MS Gothic" panose="020B0609070205080204" pitchFamily="49" charset="-128"/>
              <a:ea typeface="MS Gothic" panose="020B0609070205080204" pitchFamily="49" charset="-128"/>
            </a:endParaRPr>
          </a:p>
          <a:p>
            <a:r>
              <a:rPr lang="ja-JP" altLang="en-US" b="0" i="0" u="none" strike="noStrike" dirty="0">
                <a:effectLst/>
                <a:latin typeface="MS Gothic" panose="020B0609070205080204" pitchFamily="49" charset="-128"/>
                <a:ea typeface="MS Gothic" panose="020B0609070205080204" pitchFamily="49" charset="-128"/>
              </a:rPr>
              <a:t>　　　泉佐野市原子力問題</a:t>
            </a:r>
            <a:r>
              <a:rPr lang="ja-JP" altLang="en-US" dirty="0">
                <a:latin typeface="MS Gothic" panose="020B0609070205080204" pitchFamily="49" charset="-128"/>
                <a:ea typeface="MS Gothic" panose="020B0609070205080204" pitchFamily="49" charset="-128"/>
              </a:rPr>
              <a:t>対策協議会</a:t>
            </a:r>
            <a:endParaRPr lang="en-US" altLang="ja-JP" dirty="0">
              <a:latin typeface="MS Gothic" panose="020B0609070205080204" pitchFamily="49" charset="-128"/>
              <a:ea typeface="MS Gothic" panose="020B0609070205080204" pitchFamily="49" charset="-128"/>
            </a:endParaRPr>
          </a:p>
          <a:p>
            <a:r>
              <a:rPr lang="ja-JP" altLang="en-US" dirty="0">
                <a:latin typeface="MS Gothic" panose="020B0609070205080204" pitchFamily="49" charset="-128"/>
                <a:ea typeface="MS Gothic" panose="020B0609070205080204" pitchFamily="49" charset="-128"/>
              </a:rPr>
              <a:t>　　　　開催日：令和７年７月２３日</a:t>
            </a:r>
            <a:endParaRPr lang="en-US" altLang="ja-JP" dirty="0">
              <a:latin typeface="MS Gothic" panose="020B0609070205080204" pitchFamily="49" charset="-128"/>
              <a:ea typeface="MS Gothic" panose="020B0609070205080204" pitchFamily="49" charset="-128"/>
            </a:endParaRPr>
          </a:p>
          <a:p>
            <a:r>
              <a:rPr lang="ja-JP" altLang="en-US" b="0" i="0" u="none" strike="noStrike" dirty="0">
                <a:effectLst/>
                <a:latin typeface="MS Gothic" panose="020B0609070205080204" pitchFamily="49" charset="-128"/>
                <a:ea typeface="MS Gothic" panose="020B0609070205080204" pitchFamily="49" charset="-128"/>
              </a:rPr>
              <a:t>　　　大阪府原子炉</a:t>
            </a:r>
            <a:r>
              <a:rPr lang="ja-JP" altLang="en-US" dirty="0">
                <a:latin typeface="MS Gothic" panose="020B0609070205080204" pitchFamily="49" charset="-128"/>
                <a:ea typeface="MS Gothic" panose="020B0609070205080204" pitchFamily="49" charset="-128"/>
              </a:rPr>
              <a:t>問題審議会</a:t>
            </a:r>
            <a:endParaRPr lang="en-US" altLang="ja-JP" dirty="0">
              <a:latin typeface="MS Gothic" panose="020B0609070205080204" pitchFamily="49" charset="-128"/>
              <a:ea typeface="MS Gothic" panose="020B0609070205080204" pitchFamily="49" charset="-128"/>
            </a:endParaRPr>
          </a:p>
          <a:p>
            <a:r>
              <a:rPr lang="ja-JP" altLang="en-US" b="0" i="0" u="none" strike="noStrike" dirty="0">
                <a:effectLst/>
                <a:latin typeface="MS Gothic" panose="020B0609070205080204" pitchFamily="49" charset="-128"/>
                <a:ea typeface="MS Gothic" panose="020B0609070205080204" pitchFamily="49" charset="-128"/>
              </a:rPr>
              <a:t>　　　　開催日：</a:t>
            </a:r>
            <a:r>
              <a:rPr lang="ja-JP" altLang="en-US" dirty="0">
                <a:latin typeface="MS Gothic" panose="020B0609070205080204" pitchFamily="49" charset="-128"/>
                <a:ea typeface="MS Gothic" panose="020B0609070205080204" pitchFamily="49" charset="-128"/>
              </a:rPr>
              <a:t>令和７年８月５日</a:t>
            </a:r>
            <a:endParaRPr lang="en-US" altLang="ja-JP" b="0" i="0" u="none" strike="noStrike" dirty="0">
              <a:effectLst/>
              <a:latin typeface="MS Gothic" panose="020B0609070205080204" pitchFamily="49" charset="-128"/>
              <a:ea typeface="MS Gothic" panose="020B0609070205080204" pitchFamily="49" charset="-128"/>
            </a:endParaRPr>
          </a:p>
        </p:txBody>
      </p:sp>
      <p:sp>
        <p:nvSpPr>
          <p:cNvPr id="3" name="Text Box 4">
            <a:extLst>
              <a:ext uri="{FF2B5EF4-FFF2-40B4-BE49-F238E27FC236}">
                <a16:creationId xmlns:a16="http://schemas.microsoft.com/office/drawing/2014/main" id="{75418F74-3ED0-5E4A-A826-8070287E1DA1}"/>
              </a:ext>
            </a:extLst>
          </p:cNvPr>
          <p:cNvSpPr txBox="1">
            <a:spLocks noChangeArrowheads="1"/>
          </p:cNvSpPr>
          <p:nvPr/>
        </p:nvSpPr>
        <p:spPr bwMode="auto">
          <a:xfrm>
            <a:off x="0" y="0"/>
            <a:ext cx="9144000" cy="569626"/>
          </a:xfrm>
          <a:prstGeom prst="rect">
            <a:avLst/>
          </a:prstGeom>
          <a:solidFill>
            <a:srgbClr val="0033CC"/>
          </a:solidFill>
          <a:ln w="9525">
            <a:noFill/>
            <a:miter lim="800000"/>
            <a:headEnd/>
            <a:tailEnd/>
          </a:ln>
          <a:effectLst/>
        </p:spPr>
        <p:txBody>
          <a:bodyPr anchor="ctr"/>
          <a:lstStyle/>
          <a:p>
            <a:pPr algn="ctr">
              <a:defRPr/>
            </a:pPr>
            <a:r>
              <a:rPr lang="ja-JP" altLang="en-US" sz="2400" dirty="0">
                <a:solidFill>
                  <a:schemeClr val="bg1"/>
                </a:solidFill>
                <a:effectLst>
                  <a:outerShdw blurRad="38100" dist="38100" dir="2700000" algn="tl">
                    <a:srgbClr val="000000"/>
                  </a:outerShdw>
                </a:effectLst>
                <a:latin typeface="Comic Sans MS" pitchFamily="66" charset="0"/>
                <a:ea typeface="HG丸ｺﾞｼｯｸM-PRO" pitchFamily="50" charset="-128"/>
              </a:rPr>
              <a:t>住民広報について（その２）</a:t>
            </a:r>
          </a:p>
        </p:txBody>
      </p:sp>
      <p:sp>
        <p:nvSpPr>
          <p:cNvPr id="2" name="スライド番号プレースホルダー 1">
            <a:extLst>
              <a:ext uri="{FF2B5EF4-FFF2-40B4-BE49-F238E27FC236}">
                <a16:creationId xmlns:a16="http://schemas.microsoft.com/office/drawing/2014/main" id="{104BED5E-3312-4A93-B292-F13411122712}"/>
              </a:ext>
            </a:extLst>
          </p:cNvPr>
          <p:cNvSpPr>
            <a:spLocks noGrp="1"/>
          </p:cNvSpPr>
          <p:nvPr>
            <p:ph type="sldNum" sz="quarter" idx="12"/>
          </p:nvPr>
        </p:nvSpPr>
        <p:spPr/>
        <p:txBody>
          <a:bodyPr/>
          <a:lstStyle/>
          <a:p>
            <a:fld id="{8CDFDBBE-EF4A-3347-BD8B-5CDE80776C5F}" type="slidenum">
              <a:rPr kumimoji="1" lang="ja-JP" altLang="en-US" smtClean="0"/>
              <a:t>5</a:t>
            </a:fld>
            <a:endParaRPr kumimoji="1" lang="ja-JP" altLang="en-US"/>
          </a:p>
        </p:txBody>
      </p:sp>
    </p:spTree>
    <p:extLst>
      <p:ext uri="{BB962C8B-B14F-4D97-AF65-F5344CB8AC3E}">
        <p14:creationId xmlns:p14="http://schemas.microsoft.com/office/powerpoint/2010/main" val="557263255"/>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604</TotalTime>
  <Words>1290</Words>
  <Application>Microsoft Office PowerPoint</Application>
  <PresentationFormat>OHP</PresentationFormat>
  <Paragraphs>104</Paragraphs>
  <Slides>5</Slides>
  <Notes>5</Notes>
  <HiddenSlides>0</HiddenSlides>
  <MMClips>0</MMClips>
  <ScaleCrop>false</ScaleCrop>
  <HeadingPairs>
    <vt:vector size="6" baseType="variant">
      <vt:variant>
        <vt:lpstr>使用されているフォント</vt:lpstr>
      </vt:variant>
      <vt:variant>
        <vt:i4>7</vt:i4>
      </vt:variant>
      <vt:variant>
        <vt:lpstr>テーマ</vt:lpstr>
      </vt:variant>
      <vt:variant>
        <vt:i4>1</vt:i4>
      </vt:variant>
      <vt:variant>
        <vt:lpstr>スライド タイトル</vt:lpstr>
      </vt:variant>
      <vt:variant>
        <vt:i4>5</vt:i4>
      </vt:variant>
    </vt:vector>
  </HeadingPairs>
  <TitlesOfParts>
    <vt:vector size="13" baseType="lpstr">
      <vt:lpstr>MS Gothic</vt:lpstr>
      <vt:lpstr>MS Gothic</vt:lpstr>
      <vt:lpstr>Arial</vt:lpstr>
      <vt:lpstr>Calibri</vt:lpstr>
      <vt:lpstr>Calibri Light</vt:lpstr>
      <vt:lpstr>Comic Sans MS</vt:lpstr>
      <vt:lpstr>Wingdings</vt:lpstr>
      <vt:lpstr>Office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yigarash</dc:creator>
  <cp:lastModifiedBy>塩田　健太</cp:lastModifiedBy>
  <cp:revision>76</cp:revision>
  <cp:lastPrinted>2023-06-08T08:49:11Z</cp:lastPrinted>
  <dcterms:created xsi:type="dcterms:W3CDTF">2018-06-25T01:23:17Z</dcterms:created>
  <dcterms:modified xsi:type="dcterms:W3CDTF">2025-07-04T06:23:45Z</dcterms:modified>
</cp:coreProperties>
</file>