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6"/>
  </p:notesMasterIdLst>
  <p:sldIdLst>
    <p:sldId id="256" r:id="rId2"/>
    <p:sldId id="259" r:id="rId3"/>
    <p:sldId id="258" r:id="rId4"/>
    <p:sldId id="257" r:id="rId5"/>
  </p:sldIdLst>
  <p:sldSz cx="6858000" cy="9144000" type="screen4x3"/>
  <p:notesSz cx="6646863" cy="97774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1C1"/>
    <a:srgbClr val="FFE7E7"/>
    <a:srgbClr val="D5D5FF"/>
    <a:srgbClr val="D581BD"/>
    <a:srgbClr val="333399"/>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473" autoAdjust="0"/>
    <p:restoredTop sz="94700" autoAdjust="0"/>
  </p:normalViewPr>
  <p:slideViewPr>
    <p:cSldViewPr>
      <p:cViewPr varScale="1">
        <p:scale>
          <a:sx n="67" d="100"/>
          <a:sy n="67" d="100"/>
        </p:scale>
        <p:origin x="2045" y="62"/>
      </p:cViewPr>
      <p:guideLst>
        <p:guide orient="horz" pos="2880"/>
        <p:guide pos="216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0"/>
            <a:ext cx="2880101" cy="488793"/>
          </a:xfrm>
          <a:prstGeom prst="rect">
            <a:avLst/>
          </a:prstGeom>
        </p:spPr>
        <p:txBody>
          <a:bodyPr vert="horz" lIns="89653" tIns="44829" rIns="89653" bIns="44829" rtlCol="0"/>
          <a:lstStyle>
            <a:lvl1pPr algn="l">
              <a:defRPr sz="1200"/>
            </a:lvl1pPr>
          </a:lstStyle>
          <a:p>
            <a:endParaRPr kumimoji="1" lang="ja-JP" altLang="en-US"/>
          </a:p>
        </p:txBody>
      </p:sp>
      <p:sp>
        <p:nvSpPr>
          <p:cNvPr id="3" name="日付プレースホルダー 2"/>
          <p:cNvSpPr>
            <a:spLocks noGrp="1"/>
          </p:cNvSpPr>
          <p:nvPr>
            <p:ph type="dt" idx="1"/>
          </p:nvPr>
        </p:nvSpPr>
        <p:spPr>
          <a:xfrm>
            <a:off x="3765216" y="0"/>
            <a:ext cx="2880101" cy="488793"/>
          </a:xfrm>
          <a:prstGeom prst="rect">
            <a:avLst/>
          </a:prstGeom>
        </p:spPr>
        <p:txBody>
          <a:bodyPr vert="horz" lIns="89653" tIns="44829" rIns="89653" bIns="44829" rtlCol="0"/>
          <a:lstStyle>
            <a:lvl1pPr algn="r">
              <a:defRPr sz="1200"/>
            </a:lvl1pPr>
          </a:lstStyle>
          <a:p>
            <a:fld id="{9B6BC7C0-94FD-4E1B-8A71-C0FFC39B7A21}" type="datetimeFigureOut">
              <a:rPr kumimoji="1" lang="ja-JP" altLang="en-US" smtClean="0"/>
              <a:t>2025/7/29</a:t>
            </a:fld>
            <a:endParaRPr kumimoji="1" lang="ja-JP" altLang="en-US"/>
          </a:p>
        </p:txBody>
      </p:sp>
      <p:sp>
        <p:nvSpPr>
          <p:cNvPr id="4" name="スライド イメージ プレースホルダー 3"/>
          <p:cNvSpPr>
            <a:spLocks noGrp="1" noRot="1" noChangeAspect="1"/>
          </p:cNvSpPr>
          <p:nvPr>
            <p:ph type="sldImg" idx="2"/>
          </p:nvPr>
        </p:nvSpPr>
        <p:spPr>
          <a:xfrm>
            <a:off x="1949450" y="733425"/>
            <a:ext cx="2747963" cy="3665538"/>
          </a:xfrm>
          <a:prstGeom prst="rect">
            <a:avLst/>
          </a:prstGeom>
          <a:noFill/>
          <a:ln w="12700">
            <a:solidFill>
              <a:prstClr val="black"/>
            </a:solidFill>
          </a:ln>
        </p:spPr>
        <p:txBody>
          <a:bodyPr vert="horz" lIns="89653" tIns="44829" rIns="89653" bIns="44829" rtlCol="0" anchor="ctr"/>
          <a:lstStyle/>
          <a:p>
            <a:endParaRPr lang="ja-JP" altLang="en-US"/>
          </a:p>
        </p:txBody>
      </p:sp>
      <p:sp>
        <p:nvSpPr>
          <p:cNvPr id="5" name="ノート プレースホルダー 4"/>
          <p:cNvSpPr>
            <a:spLocks noGrp="1"/>
          </p:cNvSpPr>
          <p:nvPr>
            <p:ph type="body" sz="quarter" idx="3"/>
          </p:nvPr>
        </p:nvSpPr>
        <p:spPr>
          <a:xfrm>
            <a:off x="664997" y="4644310"/>
            <a:ext cx="5316870" cy="4399133"/>
          </a:xfrm>
          <a:prstGeom prst="rect">
            <a:avLst/>
          </a:prstGeom>
        </p:spPr>
        <p:txBody>
          <a:bodyPr vert="horz" lIns="89653" tIns="44829" rIns="89653" bIns="44829"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3" y="9287059"/>
            <a:ext cx="2880101" cy="488792"/>
          </a:xfrm>
          <a:prstGeom prst="rect">
            <a:avLst/>
          </a:prstGeom>
        </p:spPr>
        <p:txBody>
          <a:bodyPr vert="horz" lIns="89653" tIns="44829" rIns="89653" bIns="44829"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765216" y="9287059"/>
            <a:ext cx="2880101" cy="488792"/>
          </a:xfrm>
          <a:prstGeom prst="rect">
            <a:avLst/>
          </a:prstGeom>
        </p:spPr>
        <p:txBody>
          <a:bodyPr vert="horz" lIns="89653" tIns="44829" rIns="89653" bIns="44829" rtlCol="0" anchor="b"/>
          <a:lstStyle>
            <a:lvl1pPr algn="r">
              <a:defRPr sz="1200"/>
            </a:lvl1pPr>
          </a:lstStyle>
          <a:p>
            <a:fld id="{7443B321-5E5A-467D-91FF-F3EF40114A0C}" type="slidenum">
              <a:rPr kumimoji="1" lang="ja-JP" altLang="en-US" smtClean="0"/>
              <a:t>‹#›</a:t>
            </a:fld>
            <a:endParaRPr kumimoji="1" lang="ja-JP" altLang="en-US"/>
          </a:p>
        </p:txBody>
      </p:sp>
    </p:spTree>
    <p:extLst>
      <p:ext uri="{BB962C8B-B14F-4D97-AF65-F5344CB8AC3E}">
        <p14:creationId xmlns:p14="http://schemas.microsoft.com/office/powerpoint/2010/main" val="416531403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2840568"/>
            <a:ext cx="5829300" cy="1960033"/>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79C7403B-DBB3-42A5-8C28-681C60297383}" type="datetimeFigureOut">
              <a:rPr kumimoji="1" lang="ja-JP" altLang="en-US" smtClean="0"/>
              <a:t>2025/7/29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0385D51-37A1-40EA-A1F0-018F43A07739}" type="slidenum">
              <a:rPr kumimoji="1" lang="ja-JP" altLang="en-US" smtClean="0"/>
              <a:t>‹#›</a:t>
            </a:fld>
            <a:endParaRPr kumimoji="1" lang="ja-JP" altLang="en-US"/>
          </a:p>
        </p:txBody>
      </p:sp>
    </p:spTree>
    <p:extLst>
      <p:ext uri="{BB962C8B-B14F-4D97-AF65-F5344CB8AC3E}">
        <p14:creationId xmlns:p14="http://schemas.microsoft.com/office/powerpoint/2010/main" val="6255103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9C7403B-DBB3-42A5-8C28-681C60297383}" type="datetimeFigureOut">
              <a:rPr kumimoji="1" lang="ja-JP" altLang="en-US" smtClean="0"/>
              <a:t>2025/7/29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0385D51-37A1-40EA-A1F0-018F43A07739}" type="slidenum">
              <a:rPr kumimoji="1" lang="ja-JP" altLang="en-US" smtClean="0"/>
              <a:t>‹#›</a:t>
            </a:fld>
            <a:endParaRPr kumimoji="1" lang="ja-JP" altLang="en-US"/>
          </a:p>
        </p:txBody>
      </p:sp>
    </p:spTree>
    <p:extLst>
      <p:ext uri="{BB962C8B-B14F-4D97-AF65-F5344CB8AC3E}">
        <p14:creationId xmlns:p14="http://schemas.microsoft.com/office/powerpoint/2010/main" val="17770309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66185"/>
            <a:ext cx="1543050" cy="7802033"/>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342900" y="366185"/>
            <a:ext cx="4514850" cy="7802033"/>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9C7403B-DBB3-42A5-8C28-681C60297383}" type="datetimeFigureOut">
              <a:rPr kumimoji="1" lang="ja-JP" altLang="en-US" smtClean="0"/>
              <a:t>2025/7/29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0385D51-37A1-40EA-A1F0-018F43A07739}" type="slidenum">
              <a:rPr kumimoji="1" lang="ja-JP" altLang="en-US" smtClean="0"/>
              <a:t>‹#›</a:t>
            </a:fld>
            <a:endParaRPr kumimoji="1" lang="ja-JP" altLang="en-US"/>
          </a:p>
        </p:txBody>
      </p:sp>
    </p:spTree>
    <p:extLst>
      <p:ext uri="{BB962C8B-B14F-4D97-AF65-F5344CB8AC3E}">
        <p14:creationId xmlns:p14="http://schemas.microsoft.com/office/powerpoint/2010/main" val="23158760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9C7403B-DBB3-42A5-8C28-681C60297383}" type="datetimeFigureOut">
              <a:rPr kumimoji="1" lang="ja-JP" altLang="en-US" smtClean="0"/>
              <a:t>2025/7/29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0385D51-37A1-40EA-A1F0-018F43A07739}" type="slidenum">
              <a:rPr kumimoji="1" lang="ja-JP" altLang="en-US" smtClean="0"/>
              <a:t>‹#›</a:t>
            </a:fld>
            <a:endParaRPr kumimoji="1" lang="ja-JP" altLang="en-US"/>
          </a:p>
        </p:txBody>
      </p:sp>
    </p:spTree>
    <p:extLst>
      <p:ext uri="{BB962C8B-B14F-4D97-AF65-F5344CB8AC3E}">
        <p14:creationId xmlns:p14="http://schemas.microsoft.com/office/powerpoint/2010/main" val="21565344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5875867"/>
            <a:ext cx="5829300" cy="1816100"/>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79C7403B-DBB3-42A5-8C28-681C60297383}" type="datetimeFigureOut">
              <a:rPr kumimoji="1" lang="ja-JP" altLang="en-US" smtClean="0"/>
              <a:t>2025/7/29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0385D51-37A1-40EA-A1F0-018F43A07739}" type="slidenum">
              <a:rPr kumimoji="1" lang="ja-JP" altLang="en-US" smtClean="0"/>
              <a:t>‹#›</a:t>
            </a:fld>
            <a:endParaRPr kumimoji="1" lang="ja-JP" altLang="en-US"/>
          </a:p>
        </p:txBody>
      </p:sp>
    </p:spTree>
    <p:extLst>
      <p:ext uri="{BB962C8B-B14F-4D97-AF65-F5344CB8AC3E}">
        <p14:creationId xmlns:p14="http://schemas.microsoft.com/office/powerpoint/2010/main" val="28512694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79C7403B-DBB3-42A5-8C28-681C60297383}" type="datetimeFigureOut">
              <a:rPr kumimoji="1" lang="ja-JP" altLang="en-US" smtClean="0"/>
              <a:t>2025/7/29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0385D51-37A1-40EA-A1F0-018F43A07739}" type="slidenum">
              <a:rPr kumimoji="1" lang="ja-JP" altLang="en-US" smtClean="0"/>
              <a:t>‹#›</a:t>
            </a:fld>
            <a:endParaRPr kumimoji="1" lang="ja-JP" altLang="en-US"/>
          </a:p>
        </p:txBody>
      </p:sp>
    </p:spTree>
    <p:extLst>
      <p:ext uri="{BB962C8B-B14F-4D97-AF65-F5344CB8AC3E}">
        <p14:creationId xmlns:p14="http://schemas.microsoft.com/office/powerpoint/2010/main" val="5721634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79C7403B-DBB3-42A5-8C28-681C60297383}" type="datetimeFigureOut">
              <a:rPr kumimoji="1" lang="ja-JP" altLang="en-US" smtClean="0"/>
              <a:t>2025/7/29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80385D51-37A1-40EA-A1F0-018F43A07739}" type="slidenum">
              <a:rPr kumimoji="1" lang="ja-JP" altLang="en-US" smtClean="0"/>
              <a:t>‹#›</a:t>
            </a:fld>
            <a:endParaRPr kumimoji="1" lang="ja-JP" altLang="en-US"/>
          </a:p>
        </p:txBody>
      </p:sp>
    </p:spTree>
    <p:extLst>
      <p:ext uri="{BB962C8B-B14F-4D97-AF65-F5344CB8AC3E}">
        <p14:creationId xmlns:p14="http://schemas.microsoft.com/office/powerpoint/2010/main" val="24100447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79C7403B-DBB3-42A5-8C28-681C60297383}" type="datetimeFigureOut">
              <a:rPr kumimoji="1" lang="ja-JP" altLang="en-US" smtClean="0"/>
              <a:t>2025/7/29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80385D51-37A1-40EA-A1F0-018F43A07739}" type="slidenum">
              <a:rPr kumimoji="1" lang="ja-JP" altLang="en-US" smtClean="0"/>
              <a:t>‹#›</a:t>
            </a:fld>
            <a:endParaRPr kumimoji="1" lang="ja-JP" altLang="en-US"/>
          </a:p>
        </p:txBody>
      </p:sp>
    </p:spTree>
    <p:extLst>
      <p:ext uri="{BB962C8B-B14F-4D97-AF65-F5344CB8AC3E}">
        <p14:creationId xmlns:p14="http://schemas.microsoft.com/office/powerpoint/2010/main" val="10573307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79C7403B-DBB3-42A5-8C28-681C60297383}" type="datetimeFigureOut">
              <a:rPr kumimoji="1" lang="ja-JP" altLang="en-US" smtClean="0"/>
              <a:t>2025/7/29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80385D51-37A1-40EA-A1F0-018F43A07739}" type="slidenum">
              <a:rPr kumimoji="1" lang="ja-JP" altLang="en-US" smtClean="0"/>
              <a:t>‹#›</a:t>
            </a:fld>
            <a:endParaRPr kumimoji="1" lang="ja-JP" altLang="en-US"/>
          </a:p>
        </p:txBody>
      </p:sp>
    </p:spTree>
    <p:extLst>
      <p:ext uri="{BB962C8B-B14F-4D97-AF65-F5344CB8AC3E}">
        <p14:creationId xmlns:p14="http://schemas.microsoft.com/office/powerpoint/2010/main" val="42023519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4067"/>
            <a:ext cx="2256235" cy="154940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79C7403B-DBB3-42A5-8C28-681C60297383}" type="datetimeFigureOut">
              <a:rPr kumimoji="1" lang="ja-JP" altLang="en-US" smtClean="0"/>
              <a:t>2025/7/29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0385D51-37A1-40EA-A1F0-018F43A07739}" type="slidenum">
              <a:rPr kumimoji="1" lang="ja-JP" altLang="en-US" smtClean="0"/>
              <a:t>‹#›</a:t>
            </a:fld>
            <a:endParaRPr kumimoji="1" lang="ja-JP" altLang="en-US"/>
          </a:p>
        </p:txBody>
      </p:sp>
    </p:spTree>
    <p:extLst>
      <p:ext uri="{BB962C8B-B14F-4D97-AF65-F5344CB8AC3E}">
        <p14:creationId xmlns:p14="http://schemas.microsoft.com/office/powerpoint/2010/main" val="17965756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400800"/>
            <a:ext cx="4114800" cy="755651"/>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79C7403B-DBB3-42A5-8C28-681C60297383}" type="datetimeFigureOut">
              <a:rPr kumimoji="1" lang="ja-JP" altLang="en-US" smtClean="0"/>
              <a:t>2025/7/29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0385D51-37A1-40EA-A1F0-018F43A07739}" type="slidenum">
              <a:rPr kumimoji="1" lang="ja-JP" altLang="en-US" smtClean="0"/>
              <a:t>‹#›</a:t>
            </a:fld>
            <a:endParaRPr kumimoji="1" lang="ja-JP" altLang="en-US"/>
          </a:p>
        </p:txBody>
      </p:sp>
    </p:spTree>
    <p:extLst>
      <p:ext uri="{BB962C8B-B14F-4D97-AF65-F5344CB8AC3E}">
        <p14:creationId xmlns:p14="http://schemas.microsoft.com/office/powerpoint/2010/main" val="25246280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79C7403B-DBB3-42A5-8C28-681C60297383}" type="datetimeFigureOut">
              <a:rPr kumimoji="1" lang="ja-JP" altLang="en-US" smtClean="0"/>
              <a:t>2025/7/29</a:t>
            </a:fld>
            <a:endParaRPr kumimoji="1" lang="ja-JP" altLang="en-US"/>
          </a:p>
        </p:txBody>
      </p:sp>
      <p:sp>
        <p:nvSpPr>
          <p:cNvPr id="5" name="フッター プレースホルダー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80385D51-37A1-40EA-A1F0-018F43A07739}" type="slidenum">
              <a:rPr kumimoji="1" lang="ja-JP" altLang="en-US" smtClean="0"/>
              <a:t>‹#›</a:t>
            </a:fld>
            <a:endParaRPr kumimoji="1" lang="ja-JP" altLang="en-US"/>
          </a:p>
        </p:txBody>
      </p:sp>
    </p:spTree>
    <p:extLst>
      <p:ext uri="{BB962C8B-B14F-4D97-AF65-F5344CB8AC3E}">
        <p14:creationId xmlns:p14="http://schemas.microsoft.com/office/powerpoint/2010/main" val="26225371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pref.osaka.lg.jp/chikyukankyo/jigyotoppage/greenchotatsu.html" TargetMode="External"/><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hyperlink" Target="http://www.pref.osaka.lg.jp/keieishien/shinsyohin/" TargetMode="External"/><Relationship Id="rId2" Type="http://schemas.openxmlformats.org/officeDocument/2006/relationships/hyperlink" Target="https://www.chusho.meti.go.jp/keiei/kyoka/jyoubun.html"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hyperlink" Target="http://www.pref.osaka.lg.jp/koyotaisaku/syogaisyakoyo/" TargetMode="External"/><Relationship Id="rId2" Type="http://schemas.openxmlformats.org/officeDocument/2006/relationships/hyperlink" Target="http://www.pref.osaka.lg.jp/keieishien/shinsyohin/" TargetMode="External"/><Relationship Id="rId1" Type="http://schemas.openxmlformats.org/officeDocument/2006/relationships/slideLayout" Target="../slideLayouts/slideLayout7.xml"/><Relationship Id="rId4" Type="http://schemas.openxmlformats.org/officeDocument/2006/relationships/image" Target="../media/image2.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4"/>
          <p:cNvSpPr txBox="1">
            <a:spLocks noChangeArrowheads="1"/>
          </p:cNvSpPr>
          <p:nvPr/>
        </p:nvSpPr>
        <p:spPr bwMode="auto">
          <a:xfrm>
            <a:off x="1723218" y="1395500"/>
            <a:ext cx="4221088" cy="1024408"/>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8415" tIns="34208" rIns="68415" bIns="34208" numCol="1" anchor="t" anchorCtr="0" compatLnSpc="1">
            <a:prstTxWarp prst="textNoShape">
              <a:avLst/>
            </a:prstTxWarp>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nSpc>
                <a:spcPct val="90000"/>
              </a:lnSpc>
              <a:spcBef>
                <a:spcPts val="600"/>
              </a:spcBef>
            </a:pPr>
            <a:r>
              <a:rPr lang="ja-JP" altLang="en-US" sz="2000" dirty="0">
                <a:latin typeface="Meiryo UI" pitchFamily="50" charset="-128"/>
                <a:ea typeface="Meiryo UI" pitchFamily="50" charset="-128"/>
                <a:cs typeface="Meiryo UI" pitchFamily="50" charset="-128"/>
              </a:rPr>
              <a:t>平成</a:t>
            </a:r>
            <a:r>
              <a:rPr lang="en-US" altLang="ja-JP" sz="2000" dirty="0">
                <a:latin typeface="Meiryo UI" pitchFamily="50" charset="-128"/>
                <a:ea typeface="Meiryo UI" pitchFamily="50" charset="-128"/>
                <a:cs typeface="Meiryo UI" pitchFamily="50" charset="-128"/>
              </a:rPr>
              <a:t>23</a:t>
            </a:r>
            <a:r>
              <a:rPr lang="ja-JP" altLang="en-US" sz="2000" dirty="0">
                <a:latin typeface="Meiryo UI" pitchFamily="50" charset="-128"/>
                <a:ea typeface="Meiryo UI" pitchFamily="50" charset="-128"/>
                <a:cs typeface="Meiryo UI" pitchFamily="50" charset="-128"/>
              </a:rPr>
              <a:t>年度　関西広域連合</a:t>
            </a:r>
            <a:br>
              <a:rPr lang="ja-JP" altLang="en-US" sz="2000" dirty="0">
                <a:latin typeface="Meiryo UI" pitchFamily="50" charset="-128"/>
                <a:ea typeface="Meiryo UI" pitchFamily="50" charset="-128"/>
                <a:cs typeface="Meiryo UI" pitchFamily="50" charset="-128"/>
              </a:rPr>
            </a:br>
            <a:r>
              <a:rPr lang="ja-JP" altLang="en-US" sz="2000" dirty="0">
                <a:latin typeface="Meiryo UI" pitchFamily="50" charset="-128"/>
                <a:ea typeface="Meiryo UI" pitchFamily="50" charset="-128"/>
                <a:cs typeface="Meiryo UI" pitchFamily="50" charset="-128"/>
              </a:rPr>
              <a:t>新商品調達認定制度　募集案内</a:t>
            </a:r>
          </a:p>
          <a:p>
            <a:pPr>
              <a:lnSpc>
                <a:spcPct val="90000"/>
              </a:lnSpc>
              <a:spcBef>
                <a:spcPts val="600"/>
              </a:spcBef>
            </a:pPr>
            <a:r>
              <a:rPr lang="ja-JP" altLang="en-US" sz="1200" dirty="0">
                <a:latin typeface="Meiryo UI" pitchFamily="50" charset="-128"/>
                <a:ea typeface="Meiryo UI" pitchFamily="50" charset="-128"/>
                <a:cs typeface="Meiryo UI" pitchFamily="50" charset="-128"/>
              </a:rPr>
              <a:t>（滋賀県、京都府、大阪府、兵庫県、和歌山県、徳島県）</a:t>
            </a:r>
          </a:p>
        </p:txBody>
      </p:sp>
      <p:sp>
        <p:nvSpPr>
          <p:cNvPr id="8" name="角丸四角形 7"/>
          <p:cNvSpPr>
            <a:spLocks noChangeArrowheads="1"/>
          </p:cNvSpPr>
          <p:nvPr/>
        </p:nvSpPr>
        <p:spPr bwMode="auto">
          <a:xfrm>
            <a:off x="-8106" y="1277259"/>
            <a:ext cx="6858000" cy="1582435"/>
          </a:xfrm>
          <a:prstGeom prst="roundRect">
            <a:avLst>
              <a:gd name="adj" fmla="val 5488"/>
            </a:avLst>
          </a:prstGeom>
          <a:solidFill>
            <a:schemeClr val="tx2">
              <a:lumMod val="40000"/>
              <a:lumOff val="60000"/>
            </a:schemeClr>
          </a:solidFill>
          <a:ln w="9525" algn="ctr">
            <a:noFill/>
            <a:round/>
            <a:headEnd/>
            <a:tailEnd/>
          </a:ln>
        </p:spPr>
        <p:txBody>
          <a:bodyPr anchor="ctr"/>
          <a:lstStyle/>
          <a:p>
            <a:pPr algn="ctr" fontAlgn="auto">
              <a:spcBef>
                <a:spcPts val="0"/>
              </a:spcBef>
              <a:spcAft>
                <a:spcPts val="0"/>
              </a:spcAft>
              <a:defRPr/>
            </a:pPr>
            <a:endParaRPr lang="ja-JP" altLang="en-US" sz="1800" dirty="0">
              <a:solidFill>
                <a:schemeClr val="lt1"/>
              </a:solidFill>
              <a:latin typeface="+mn-lt"/>
              <a:ea typeface="+mn-ea"/>
            </a:endParaRPr>
          </a:p>
        </p:txBody>
      </p:sp>
      <p:sp>
        <p:nvSpPr>
          <p:cNvPr id="10" name="テキスト ボックス 24"/>
          <p:cNvSpPr txBox="1">
            <a:spLocks noChangeArrowheads="1"/>
          </p:cNvSpPr>
          <p:nvPr/>
        </p:nvSpPr>
        <p:spPr bwMode="auto">
          <a:xfrm>
            <a:off x="1268760" y="1402631"/>
            <a:ext cx="5424442" cy="577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sz="1900">
                <a:solidFill>
                  <a:schemeClr val="tx1"/>
                </a:solidFill>
                <a:latin typeface="Arial" charset="0"/>
                <a:ea typeface="HGPｺﾞｼｯｸE" pitchFamily="50" charset="-128"/>
              </a:defRPr>
            </a:lvl1pPr>
            <a:lvl2pPr marL="742950" indent="-285750" eaLnBrk="0" hangingPunct="0">
              <a:defRPr kumimoji="1" sz="1900">
                <a:solidFill>
                  <a:schemeClr val="tx1"/>
                </a:solidFill>
                <a:latin typeface="Arial" charset="0"/>
                <a:ea typeface="HGPｺﾞｼｯｸE" pitchFamily="50" charset="-128"/>
              </a:defRPr>
            </a:lvl2pPr>
            <a:lvl3pPr marL="1143000" indent="-228600" eaLnBrk="0" hangingPunct="0">
              <a:defRPr kumimoji="1" sz="1900">
                <a:solidFill>
                  <a:schemeClr val="tx1"/>
                </a:solidFill>
                <a:latin typeface="Arial" charset="0"/>
                <a:ea typeface="HGPｺﾞｼｯｸE" pitchFamily="50" charset="-128"/>
              </a:defRPr>
            </a:lvl3pPr>
            <a:lvl4pPr marL="1600200" indent="-228600" eaLnBrk="0" hangingPunct="0">
              <a:defRPr kumimoji="1" sz="1900">
                <a:solidFill>
                  <a:schemeClr val="tx1"/>
                </a:solidFill>
                <a:latin typeface="Arial" charset="0"/>
                <a:ea typeface="HGPｺﾞｼｯｸE" pitchFamily="50" charset="-128"/>
              </a:defRPr>
            </a:lvl4pPr>
            <a:lvl5pPr marL="2057400" indent="-228600" eaLnBrk="0" hangingPunct="0">
              <a:defRPr kumimoji="1" sz="1900">
                <a:solidFill>
                  <a:schemeClr val="tx1"/>
                </a:solidFill>
                <a:latin typeface="Arial" charset="0"/>
                <a:ea typeface="HGPｺﾞｼｯｸE" pitchFamily="50" charset="-128"/>
              </a:defRPr>
            </a:lvl5pPr>
            <a:lvl6pPr marL="2514600" indent="-228600" eaLnBrk="0" fontAlgn="base" hangingPunct="0">
              <a:spcBef>
                <a:spcPct val="0"/>
              </a:spcBef>
              <a:spcAft>
                <a:spcPct val="0"/>
              </a:spcAft>
              <a:defRPr kumimoji="1" sz="1900">
                <a:solidFill>
                  <a:schemeClr val="tx1"/>
                </a:solidFill>
                <a:latin typeface="Arial" charset="0"/>
                <a:ea typeface="HGPｺﾞｼｯｸE" pitchFamily="50" charset="-128"/>
              </a:defRPr>
            </a:lvl6pPr>
            <a:lvl7pPr marL="2971800" indent="-228600" eaLnBrk="0" fontAlgn="base" hangingPunct="0">
              <a:spcBef>
                <a:spcPct val="0"/>
              </a:spcBef>
              <a:spcAft>
                <a:spcPct val="0"/>
              </a:spcAft>
              <a:defRPr kumimoji="1" sz="1900">
                <a:solidFill>
                  <a:schemeClr val="tx1"/>
                </a:solidFill>
                <a:latin typeface="Arial" charset="0"/>
                <a:ea typeface="HGPｺﾞｼｯｸE" pitchFamily="50" charset="-128"/>
              </a:defRPr>
            </a:lvl7pPr>
            <a:lvl8pPr marL="3429000" indent="-228600" eaLnBrk="0" fontAlgn="base" hangingPunct="0">
              <a:spcBef>
                <a:spcPct val="0"/>
              </a:spcBef>
              <a:spcAft>
                <a:spcPct val="0"/>
              </a:spcAft>
              <a:defRPr kumimoji="1" sz="1900">
                <a:solidFill>
                  <a:schemeClr val="tx1"/>
                </a:solidFill>
                <a:latin typeface="Arial" charset="0"/>
                <a:ea typeface="HGPｺﾞｼｯｸE" pitchFamily="50" charset="-128"/>
              </a:defRPr>
            </a:lvl8pPr>
            <a:lvl9pPr marL="3886200" indent="-228600" eaLnBrk="0" fontAlgn="base" hangingPunct="0">
              <a:spcBef>
                <a:spcPct val="0"/>
              </a:spcBef>
              <a:spcAft>
                <a:spcPct val="0"/>
              </a:spcAft>
              <a:defRPr kumimoji="1" sz="1900">
                <a:solidFill>
                  <a:schemeClr val="tx1"/>
                </a:solidFill>
                <a:latin typeface="Arial" charset="0"/>
                <a:ea typeface="HGPｺﾞｼｯｸE" pitchFamily="50" charset="-128"/>
              </a:defRPr>
            </a:lvl9pPr>
          </a:lstStyle>
          <a:p>
            <a:pPr eaLnBrk="1" hangingPunct="1"/>
            <a:r>
              <a:rPr lang="ja-JP" altLang="en-US" sz="1050" dirty="0">
                <a:latin typeface="Meiryo UI" pitchFamily="50" charset="-128"/>
                <a:ea typeface="Meiryo UI" pitchFamily="50" charset="-128"/>
                <a:cs typeface="Meiryo UI" pitchFamily="50" charset="-128"/>
              </a:rPr>
              <a:t>新規性の高い優れた新商品の生産等により新たな事業分野の開拓を図る中小企業の販路開拓を</a:t>
            </a:r>
            <a:endParaRPr lang="en-US" altLang="ja-JP" sz="1050" dirty="0">
              <a:latin typeface="Meiryo UI" pitchFamily="50" charset="-128"/>
              <a:ea typeface="Meiryo UI" pitchFamily="50" charset="-128"/>
              <a:cs typeface="Meiryo UI" pitchFamily="50" charset="-128"/>
            </a:endParaRPr>
          </a:p>
          <a:p>
            <a:pPr eaLnBrk="1" hangingPunct="1"/>
            <a:r>
              <a:rPr lang="ja-JP" altLang="en-US" sz="1050" dirty="0">
                <a:latin typeface="Meiryo UI" pitchFamily="50" charset="-128"/>
                <a:ea typeface="Meiryo UI" pitchFamily="50" charset="-128"/>
                <a:cs typeface="Meiryo UI" pitchFamily="50" charset="-128"/>
              </a:rPr>
              <a:t>支援するため、府が定める基準を満たす新商品を生産等する事業者を認定し、府の機関が随意契約での調達に努める制度です。</a:t>
            </a:r>
            <a:endParaRPr lang="ja-JP" altLang="ja-JP" sz="1050" dirty="0">
              <a:latin typeface="Meiryo UI" pitchFamily="50" charset="-128"/>
              <a:ea typeface="Meiryo UI" pitchFamily="50" charset="-128"/>
              <a:cs typeface="Meiryo UI" pitchFamily="50" charset="-128"/>
            </a:endParaRPr>
          </a:p>
        </p:txBody>
      </p:sp>
      <p:sp>
        <p:nvSpPr>
          <p:cNvPr id="24" name="AutoShape 3"/>
          <p:cNvSpPr>
            <a:spLocks noChangeArrowheads="1"/>
          </p:cNvSpPr>
          <p:nvPr/>
        </p:nvSpPr>
        <p:spPr bwMode="auto">
          <a:xfrm>
            <a:off x="124014" y="2055983"/>
            <a:ext cx="6581781" cy="728228"/>
          </a:xfrm>
          <a:prstGeom prst="roundRect">
            <a:avLst>
              <a:gd name="adj" fmla="val 10218"/>
            </a:avLst>
          </a:prstGeom>
          <a:solidFill>
            <a:schemeClr val="bg1"/>
          </a:solidFill>
          <a:ln w="9525">
            <a:noFill/>
            <a:round/>
            <a:headEnd/>
            <a:tailEnd/>
          </a:ln>
          <a:effectLst/>
        </p:spPr>
        <p:txBody>
          <a:bodyPr tIns="0" anchor="ctr" anchorCtr="0"/>
          <a:lstStyle/>
          <a:p>
            <a:pPr defTabSz="942975"/>
            <a:r>
              <a:rPr lang="ja-JP" altLang="en-US" sz="1200" dirty="0">
                <a:latin typeface="Meiryo UI" pitchFamily="50" charset="-128"/>
                <a:ea typeface="Meiryo UI" pitchFamily="50" charset="-128"/>
                <a:cs typeface="Meiryo UI" pitchFamily="50" charset="-128"/>
              </a:rPr>
              <a:t>認定を受けると・・・・</a:t>
            </a:r>
          </a:p>
          <a:p>
            <a:pPr defTabSz="942975"/>
            <a:r>
              <a:rPr lang="ja-JP" altLang="en-US" sz="1000" dirty="0">
                <a:latin typeface="Meiryo UI" pitchFamily="50" charset="-128"/>
                <a:ea typeface="Meiryo UI" pitchFamily="50" charset="-128"/>
                <a:cs typeface="Meiryo UI" pitchFamily="50" charset="-128"/>
              </a:rPr>
              <a:t> ○　府の機関は、通常の競争入札によらない随意契約で新商品等を調達できるようになります。</a:t>
            </a:r>
            <a:endParaRPr lang="en-US" altLang="ja-JP" sz="1000" dirty="0">
              <a:latin typeface="Meiryo UI" pitchFamily="50" charset="-128"/>
              <a:ea typeface="Meiryo UI" pitchFamily="50" charset="-128"/>
              <a:cs typeface="Meiryo UI" pitchFamily="50" charset="-128"/>
            </a:endParaRPr>
          </a:p>
          <a:p>
            <a:pPr defTabSz="942975"/>
            <a:r>
              <a:rPr lang="ja-JP" altLang="en-US" sz="1000" dirty="0">
                <a:latin typeface="Meiryo UI" pitchFamily="50" charset="-128"/>
                <a:ea typeface="Meiryo UI" pitchFamily="50" charset="-128"/>
                <a:cs typeface="Meiryo UI" pitchFamily="50" charset="-128"/>
              </a:rPr>
              <a:t>　　</a:t>
            </a:r>
            <a:r>
              <a:rPr lang="ja-JP" altLang="en-US" sz="800" dirty="0">
                <a:latin typeface="Meiryo UI" pitchFamily="50" charset="-128"/>
                <a:ea typeface="Meiryo UI" pitchFamily="50" charset="-128"/>
                <a:cs typeface="Meiryo UI" pitchFamily="50" charset="-128"/>
              </a:rPr>
              <a:t>（</a:t>
            </a:r>
            <a:r>
              <a:rPr lang="en-US" altLang="ja-JP" sz="800" dirty="0">
                <a:latin typeface="Meiryo UI" pitchFamily="50" charset="-128"/>
                <a:ea typeface="Meiryo UI" pitchFamily="50" charset="-128"/>
                <a:cs typeface="Meiryo UI" pitchFamily="50" charset="-128"/>
              </a:rPr>
              <a:t>※</a:t>
            </a:r>
            <a:r>
              <a:rPr lang="ja-JP" altLang="en-US" sz="800" dirty="0">
                <a:latin typeface="Meiryo UI" pitchFamily="50" charset="-128"/>
                <a:ea typeface="Meiryo UI" pitchFamily="50" charset="-128"/>
                <a:cs typeface="Meiryo UI" pitchFamily="50" charset="-128"/>
              </a:rPr>
              <a:t>調達を約束するものではありません）</a:t>
            </a:r>
          </a:p>
          <a:p>
            <a:pPr defTabSz="942975"/>
            <a:r>
              <a:rPr lang="ja-JP" altLang="en-US" sz="1000" dirty="0">
                <a:latin typeface="Meiryo UI" pitchFamily="50" charset="-128"/>
                <a:ea typeface="Meiryo UI" pitchFamily="50" charset="-128"/>
                <a:cs typeface="Meiryo UI" pitchFamily="50" charset="-128"/>
              </a:rPr>
              <a:t> ○　調達実績を府のホームページ等でＰＲします。</a:t>
            </a:r>
          </a:p>
        </p:txBody>
      </p:sp>
      <p:sp>
        <p:nvSpPr>
          <p:cNvPr id="25" name="テキスト ボックス 24"/>
          <p:cNvSpPr txBox="1">
            <a:spLocks noChangeArrowheads="1"/>
          </p:cNvSpPr>
          <p:nvPr/>
        </p:nvSpPr>
        <p:spPr bwMode="auto">
          <a:xfrm>
            <a:off x="5877272" y="24941"/>
            <a:ext cx="1108670" cy="298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kumimoji="1" sz="1900">
                <a:solidFill>
                  <a:schemeClr val="tx1"/>
                </a:solidFill>
                <a:latin typeface="Arial" charset="0"/>
                <a:ea typeface="HGPｺﾞｼｯｸE" pitchFamily="50" charset="-128"/>
              </a:defRPr>
            </a:lvl1pPr>
            <a:lvl2pPr marL="742950" indent="-285750" eaLnBrk="0" hangingPunct="0">
              <a:defRPr kumimoji="1" sz="1900">
                <a:solidFill>
                  <a:schemeClr val="tx1"/>
                </a:solidFill>
                <a:latin typeface="Arial" charset="0"/>
                <a:ea typeface="HGPｺﾞｼｯｸE" pitchFamily="50" charset="-128"/>
              </a:defRPr>
            </a:lvl2pPr>
            <a:lvl3pPr marL="1143000" indent="-228600" eaLnBrk="0" hangingPunct="0">
              <a:defRPr kumimoji="1" sz="1900">
                <a:solidFill>
                  <a:schemeClr val="tx1"/>
                </a:solidFill>
                <a:latin typeface="Arial" charset="0"/>
                <a:ea typeface="HGPｺﾞｼｯｸE" pitchFamily="50" charset="-128"/>
              </a:defRPr>
            </a:lvl3pPr>
            <a:lvl4pPr marL="1600200" indent="-228600" eaLnBrk="0" hangingPunct="0">
              <a:defRPr kumimoji="1" sz="1900">
                <a:solidFill>
                  <a:schemeClr val="tx1"/>
                </a:solidFill>
                <a:latin typeface="Arial" charset="0"/>
                <a:ea typeface="HGPｺﾞｼｯｸE" pitchFamily="50" charset="-128"/>
              </a:defRPr>
            </a:lvl4pPr>
            <a:lvl5pPr marL="2057400" indent="-228600" eaLnBrk="0" hangingPunct="0">
              <a:defRPr kumimoji="1" sz="1900">
                <a:solidFill>
                  <a:schemeClr val="tx1"/>
                </a:solidFill>
                <a:latin typeface="Arial" charset="0"/>
                <a:ea typeface="HGPｺﾞｼｯｸE" pitchFamily="50" charset="-128"/>
              </a:defRPr>
            </a:lvl5pPr>
            <a:lvl6pPr marL="2514600" indent="-228600" eaLnBrk="0" fontAlgn="base" hangingPunct="0">
              <a:spcBef>
                <a:spcPct val="0"/>
              </a:spcBef>
              <a:spcAft>
                <a:spcPct val="0"/>
              </a:spcAft>
              <a:defRPr kumimoji="1" sz="1900">
                <a:solidFill>
                  <a:schemeClr val="tx1"/>
                </a:solidFill>
                <a:latin typeface="Arial" charset="0"/>
                <a:ea typeface="HGPｺﾞｼｯｸE" pitchFamily="50" charset="-128"/>
              </a:defRPr>
            </a:lvl6pPr>
            <a:lvl7pPr marL="2971800" indent="-228600" eaLnBrk="0" fontAlgn="base" hangingPunct="0">
              <a:spcBef>
                <a:spcPct val="0"/>
              </a:spcBef>
              <a:spcAft>
                <a:spcPct val="0"/>
              </a:spcAft>
              <a:defRPr kumimoji="1" sz="1900">
                <a:solidFill>
                  <a:schemeClr val="tx1"/>
                </a:solidFill>
                <a:latin typeface="Arial" charset="0"/>
                <a:ea typeface="HGPｺﾞｼｯｸE" pitchFamily="50" charset="-128"/>
              </a:defRPr>
            </a:lvl7pPr>
            <a:lvl8pPr marL="3429000" indent="-228600" eaLnBrk="0" fontAlgn="base" hangingPunct="0">
              <a:spcBef>
                <a:spcPct val="0"/>
              </a:spcBef>
              <a:spcAft>
                <a:spcPct val="0"/>
              </a:spcAft>
              <a:defRPr kumimoji="1" sz="1900">
                <a:solidFill>
                  <a:schemeClr val="tx1"/>
                </a:solidFill>
                <a:latin typeface="Arial" charset="0"/>
                <a:ea typeface="HGPｺﾞｼｯｸE" pitchFamily="50" charset="-128"/>
              </a:defRPr>
            </a:lvl8pPr>
            <a:lvl9pPr marL="3886200" indent="-228600" eaLnBrk="0" fontAlgn="base" hangingPunct="0">
              <a:spcBef>
                <a:spcPct val="0"/>
              </a:spcBef>
              <a:spcAft>
                <a:spcPct val="0"/>
              </a:spcAft>
              <a:defRPr kumimoji="1" sz="1900">
                <a:solidFill>
                  <a:schemeClr val="tx1"/>
                </a:solidFill>
                <a:latin typeface="Arial" charset="0"/>
                <a:ea typeface="HGPｺﾞｼｯｸE" pitchFamily="50" charset="-128"/>
              </a:defRPr>
            </a:lvl9pPr>
          </a:lstStyle>
          <a:p>
            <a:pPr eaLnBrk="1" hangingPunct="1">
              <a:defRPr/>
            </a:pPr>
            <a:r>
              <a:rPr lang="ja-JP" altLang="en-US" sz="1000" dirty="0">
                <a:latin typeface="Meiryo UI" pitchFamily="50" charset="-128"/>
                <a:ea typeface="Meiryo UI" pitchFamily="50" charset="-128"/>
                <a:cs typeface="Meiryo UI" pitchFamily="50" charset="-128"/>
              </a:rPr>
              <a:t> 令和７年７月</a:t>
            </a:r>
          </a:p>
        </p:txBody>
      </p:sp>
      <p:sp>
        <p:nvSpPr>
          <p:cNvPr id="9" name="1 つの角を丸めた四角形 8"/>
          <p:cNvSpPr/>
          <p:nvPr/>
        </p:nvSpPr>
        <p:spPr>
          <a:xfrm>
            <a:off x="10716" y="1333381"/>
            <a:ext cx="1066774" cy="646331"/>
          </a:xfrm>
          <a:prstGeom prst="snipRoundRect">
            <a:avLst>
              <a:gd name="adj1" fmla="val 14974"/>
              <a:gd name="adj2" fmla="val 0"/>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rgbClr val="FFFFFF"/>
                </a:solidFill>
                <a:latin typeface="Meiryo UI" pitchFamily="50" charset="-128"/>
                <a:ea typeface="Meiryo UI" pitchFamily="50" charset="-128"/>
                <a:cs typeface="Meiryo UI" pitchFamily="50" charset="-128"/>
              </a:rPr>
              <a:t>制度概要</a:t>
            </a:r>
          </a:p>
        </p:txBody>
      </p:sp>
      <p:sp>
        <p:nvSpPr>
          <p:cNvPr id="31" name="AutoShape 3"/>
          <p:cNvSpPr>
            <a:spLocks noChangeArrowheads="1"/>
          </p:cNvSpPr>
          <p:nvPr/>
        </p:nvSpPr>
        <p:spPr bwMode="auto">
          <a:xfrm>
            <a:off x="7352" y="2935965"/>
            <a:ext cx="6858000" cy="6156176"/>
          </a:xfrm>
          <a:prstGeom prst="roundRect">
            <a:avLst>
              <a:gd name="adj" fmla="val 2481"/>
            </a:avLst>
          </a:prstGeom>
          <a:solidFill>
            <a:schemeClr val="tx2">
              <a:lumMod val="40000"/>
              <a:lumOff val="60000"/>
            </a:schemeClr>
          </a:solidFill>
          <a:ln w="9525">
            <a:noFill/>
            <a:round/>
            <a:headEnd/>
            <a:tailEnd/>
          </a:ln>
          <a:effectLst/>
        </p:spPr>
        <p:txBody>
          <a:bodyPr tIns="0"/>
          <a:lstStyle/>
          <a:p>
            <a:pPr defTabSz="942975"/>
            <a:r>
              <a:rPr lang="ja-JP" altLang="en-US" sz="1600" dirty="0">
                <a:latin typeface="Meiryo UI" pitchFamily="50" charset="-128"/>
                <a:ea typeface="Meiryo UI" pitchFamily="50" charset="-128"/>
                <a:cs typeface="Meiryo UI" pitchFamily="50" charset="-128"/>
              </a:rPr>
              <a:t>１　募集する新商品等</a:t>
            </a:r>
          </a:p>
        </p:txBody>
      </p:sp>
      <p:sp>
        <p:nvSpPr>
          <p:cNvPr id="41" name="角丸四角形 40"/>
          <p:cNvSpPr>
            <a:spLocks noChangeArrowheads="1"/>
          </p:cNvSpPr>
          <p:nvPr/>
        </p:nvSpPr>
        <p:spPr bwMode="auto">
          <a:xfrm>
            <a:off x="133069" y="3344312"/>
            <a:ext cx="6566411" cy="5548168"/>
          </a:xfrm>
          <a:prstGeom prst="roundRect">
            <a:avLst>
              <a:gd name="adj" fmla="val 3101"/>
            </a:avLst>
          </a:prstGeom>
          <a:solidFill>
            <a:schemeClr val="bg1"/>
          </a:solidFill>
          <a:ln w="9525" algn="ctr">
            <a:noFill/>
            <a:round/>
            <a:headEnd/>
            <a:tailEnd/>
          </a:ln>
        </p:spPr>
        <p:txBody>
          <a:bodyPr anchor="ctr"/>
          <a:lstStyle/>
          <a:p>
            <a:pPr algn="ctr" fontAlgn="auto">
              <a:spcBef>
                <a:spcPts val="0"/>
              </a:spcBef>
              <a:spcAft>
                <a:spcPts val="0"/>
              </a:spcAft>
              <a:defRPr/>
            </a:pPr>
            <a:r>
              <a:rPr lang="ja-JP" altLang="en-US" sz="1800" dirty="0">
                <a:solidFill>
                  <a:schemeClr val="lt1"/>
                </a:solidFill>
                <a:latin typeface="+mn-lt"/>
                <a:ea typeface="+mn-ea"/>
              </a:rPr>
              <a:t>ゆちゅ</a:t>
            </a:r>
          </a:p>
        </p:txBody>
      </p:sp>
      <p:pic>
        <p:nvPicPr>
          <p:cNvPr id="27" name="Picture 2" descr="大阪府ロゴマーク黒直書出"/>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3943" y="33586"/>
            <a:ext cx="1055067" cy="2899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9" name="Rectangle 4"/>
          <p:cNvSpPr txBox="1">
            <a:spLocks noChangeArrowheads="1"/>
          </p:cNvSpPr>
          <p:nvPr/>
        </p:nvSpPr>
        <p:spPr bwMode="auto">
          <a:xfrm>
            <a:off x="0" y="469950"/>
            <a:ext cx="6858000" cy="357634"/>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8415" tIns="34208" rIns="68415" bIns="34208" numCol="1" anchor="t" anchorCtr="0" compatLnSpc="1">
            <a:prstTxWarp prst="textNoShape">
              <a:avLst/>
            </a:prstTxWarp>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nSpc>
                <a:spcPct val="90000"/>
              </a:lnSpc>
              <a:spcBef>
                <a:spcPts val="600"/>
              </a:spcBef>
            </a:pPr>
            <a:r>
              <a:rPr lang="ja-JP" altLang="en-US" sz="1800" dirty="0">
                <a:latin typeface="Meiryo UI" pitchFamily="50" charset="-128"/>
                <a:ea typeface="Meiryo UI" pitchFamily="50" charset="-128"/>
                <a:cs typeface="Meiryo UI" pitchFamily="50" charset="-128"/>
              </a:rPr>
              <a:t>令和７年度　新商品の生産等による新事業分野開拓事業者認定事業</a:t>
            </a:r>
            <a:endParaRPr lang="ja-JP" altLang="en-US" sz="1600" dirty="0">
              <a:latin typeface="Meiryo UI" pitchFamily="50" charset="-128"/>
              <a:ea typeface="Meiryo UI" pitchFamily="50" charset="-128"/>
              <a:cs typeface="Meiryo UI" pitchFamily="50" charset="-128"/>
            </a:endParaRPr>
          </a:p>
        </p:txBody>
      </p:sp>
      <p:sp>
        <p:nvSpPr>
          <p:cNvPr id="17" name="テキスト ボックス 24"/>
          <p:cNvSpPr txBox="1">
            <a:spLocks noChangeArrowheads="1"/>
          </p:cNvSpPr>
          <p:nvPr/>
        </p:nvSpPr>
        <p:spPr bwMode="auto">
          <a:xfrm>
            <a:off x="149203" y="3344312"/>
            <a:ext cx="6565647" cy="57661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nchorCtr="0"/>
          <a:lstStyle>
            <a:lvl1pPr eaLnBrk="0" hangingPunct="0">
              <a:defRPr kumimoji="1" sz="1900">
                <a:solidFill>
                  <a:schemeClr val="tx1"/>
                </a:solidFill>
                <a:latin typeface="Arial" charset="0"/>
                <a:ea typeface="HGPｺﾞｼｯｸE" pitchFamily="50" charset="-128"/>
              </a:defRPr>
            </a:lvl1pPr>
            <a:lvl2pPr marL="742950" indent="-285750" eaLnBrk="0" hangingPunct="0">
              <a:defRPr kumimoji="1" sz="1900">
                <a:solidFill>
                  <a:schemeClr val="tx1"/>
                </a:solidFill>
                <a:latin typeface="Arial" charset="0"/>
                <a:ea typeface="HGPｺﾞｼｯｸE" pitchFamily="50" charset="-128"/>
              </a:defRPr>
            </a:lvl2pPr>
            <a:lvl3pPr marL="1143000" indent="-228600" eaLnBrk="0" hangingPunct="0">
              <a:defRPr kumimoji="1" sz="1900">
                <a:solidFill>
                  <a:schemeClr val="tx1"/>
                </a:solidFill>
                <a:latin typeface="Arial" charset="0"/>
                <a:ea typeface="HGPｺﾞｼｯｸE" pitchFamily="50" charset="-128"/>
              </a:defRPr>
            </a:lvl3pPr>
            <a:lvl4pPr marL="1600200" indent="-228600" eaLnBrk="0" hangingPunct="0">
              <a:defRPr kumimoji="1" sz="1900">
                <a:solidFill>
                  <a:schemeClr val="tx1"/>
                </a:solidFill>
                <a:latin typeface="Arial" charset="0"/>
                <a:ea typeface="HGPｺﾞｼｯｸE" pitchFamily="50" charset="-128"/>
              </a:defRPr>
            </a:lvl4pPr>
            <a:lvl5pPr marL="2057400" indent="-228600" eaLnBrk="0" hangingPunct="0">
              <a:defRPr kumimoji="1" sz="1900">
                <a:solidFill>
                  <a:schemeClr val="tx1"/>
                </a:solidFill>
                <a:latin typeface="Arial" charset="0"/>
                <a:ea typeface="HGPｺﾞｼｯｸE" pitchFamily="50" charset="-128"/>
              </a:defRPr>
            </a:lvl5pPr>
            <a:lvl6pPr marL="2514600" indent="-228600" eaLnBrk="0" fontAlgn="base" hangingPunct="0">
              <a:spcBef>
                <a:spcPct val="0"/>
              </a:spcBef>
              <a:spcAft>
                <a:spcPct val="0"/>
              </a:spcAft>
              <a:defRPr kumimoji="1" sz="1900">
                <a:solidFill>
                  <a:schemeClr val="tx1"/>
                </a:solidFill>
                <a:latin typeface="Arial" charset="0"/>
                <a:ea typeface="HGPｺﾞｼｯｸE" pitchFamily="50" charset="-128"/>
              </a:defRPr>
            </a:lvl6pPr>
            <a:lvl7pPr marL="2971800" indent="-228600" eaLnBrk="0" fontAlgn="base" hangingPunct="0">
              <a:spcBef>
                <a:spcPct val="0"/>
              </a:spcBef>
              <a:spcAft>
                <a:spcPct val="0"/>
              </a:spcAft>
              <a:defRPr kumimoji="1" sz="1900">
                <a:solidFill>
                  <a:schemeClr val="tx1"/>
                </a:solidFill>
                <a:latin typeface="Arial" charset="0"/>
                <a:ea typeface="HGPｺﾞｼｯｸE" pitchFamily="50" charset="-128"/>
              </a:defRPr>
            </a:lvl7pPr>
            <a:lvl8pPr marL="3429000" indent="-228600" eaLnBrk="0" fontAlgn="base" hangingPunct="0">
              <a:spcBef>
                <a:spcPct val="0"/>
              </a:spcBef>
              <a:spcAft>
                <a:spcPct val="0"/>
              </a:spcAft>
              <a:defRPr kumimoji="1" sz="1900">
                <a:solidFill>
                  <a:schemeClr val="tx1"/>
                </a:solidFill>
                <a:latin typeface="Arial" charset="0"/>
                <a:ea typeface="HGPｺﾞｼｯｸE" pitchFamily="50" charset="-128"/>
              </a:defRPr>
            </a:lvl8pPr>
            <a:lvl9pPr marL="3886200" indent="-228600" eaLnBrk="0" fontAlgn="base" hangingPunct="0">
              <a:spcBef>
                <a:spcPct val="0"/>
              </a:spcBef>
              <a:spcAft>
                <a:spcPct val="0"/>
              </a:spcAft>
              <a:defRPr kumimoji="1" sz="1900">
                <a:solidFill>
                  <a:schemeClr val="tx1"/>
                </a:solidFill>
                <a:latin typeface="Arial" charset="0"/>
                <a:ea typeface="HGPｺﾞｼｯｸE" pitchFamily="50" charset="-128"/>
              </a:defRPr>
            </a:lvl9pPr>
          </a:lstStyle>
          <a:p>
            <a:pPr eaLnBrk="1" hangingPunct="1">
              <a:defRPr/>
            </a:pPr>
            <a:r>
              <a:rPr lang="ja-JP" altLang="en-US" sz="1000" dirty="0">
                <a:latin typeface="HG丸ｺﾞｼｯｸM-PRO" pitchFamily="50" charset="-128"/>
                <a:ea typeface="HG丸ｺﾞｼｯｸM-PRO" pitchFamily="50" charset="-128"/>
                <a:cs typeface="Meiryo UI" pitchFamily="50" charset="-128"/>
              </a:rPr>
              <a:t>　　　　　　　　</a:t>
            </a:r>
            <a:r>
              <a:rPr lang="ja-JP" altLang="en-US" sz="1100" dirty="0">
                <a:latin typeface="Meiryo UI" pitchFamily="50" charset="-128"/>
                <a:ea typeface="Meiryo UI" pitchFamily="50" charset="-128"/>
                <a:cs typeface="Meiryo UI" pitchFamily="50" charset="-128"/>
              </a:rPr>
              <a:t>中小企業者</a:t>
            </a:r>
            <a:r>
              <a:rPr lang="ja-JP" altLang="en-US" sz="800" dirty="0">
                <a:latin typeface="Meiryo UI" pitchFamily="50" charset="-128"/>
                <a:ea typeface="Meiryo UI" pitchFamily="50" charset="-128"/>
                <a:cs typeface="Meiryo UI" pitchFamily="50" charset="-128"/>
              </a:rPr>
              <a:t>（「</a:t>
            </a:r>
            <a:r>
              <a:rPr lang="en-US" altLang="ja-JP" sz="800" dirty="0">
                <a:latin typeface="Meiryo UI" pitchFamily="50" charset="-128"/>
                <a:ea typeface="Meiryo UI" pitchFamily="50" charset="-128"/>
                <a:cs typeface="Meiryo UI" pitchFamily="50" charset="-128"/>
              </a:rPr>
              <a:t>2 </a:t>
            </a:r>
            <a:r>
              <a:rPr lang="ja-JP" altLang="en-US" sz="800" dirty="0">
                <a:latin typeface="Meiryo UI" pitchFamily="50" charset="-128"/>
                <a:ea typeface="Meiryo UI" pitchFamily="50" charset="-128"/>
                <a:cs typeface="Meiryo UI" pitchFamily="50" charset="-128"/>
              </a:rPr>
              <a:t>対象の中小企業者」をご参照ください）</a:t>
            </a:r>
            <a:r>
              <a:rPr lang="ja-JP" altLang="en-US" sz="1100" dirty="0">
                <a:latin typeface="Meiryo UI" pitchFamily="50" charset="-128"/>
                <a:ea typeface="Meiryo UI" pitchFamily="50" charset="-128"/>
                <a:cs typeface="Meiryo UI" pitchFamily="50" charset="-128"/>
              </a:rPr>
              <a:t>が生産又は提供する次のすべての事項を満たす</a:t>
            </a:r>
            <a:endParaRPr lang="en-US" altLang="ja-JP" sz="1100" dirty="0">
              <a:latin typeface="Meiryo UI" pitchFamily="50" charset="-128"/>
              <a:ea typeface="Meiryo UI" pitchFamily="50" charset="-128"/>
              <a:cs typeface="Meiryo UI" pitchFamily="50" charset="-128"/>
            </a:endParaRPr>
          </a:p>
          <a:p>
            <a:pPr eaLnBrk="1" hangingPunct="1">
              <a:defRPr/>
            </a:pPr>
            <a:r>
              <a:rPr lang="ja-JP" altLang="en-US" sz="1100" dirty="0">
                <a:latin typeface="Meiryo UI" pitchFamily="50" charset="-128"/>
                <a:ea typeface="Meiryo UI" pitchFamily="50" charset="-128"/>
                <a:cs typeface="Meiryo UI" pitchFamily="50" charset="-128"/>
              </a:rPr>
              <a:t>　　　　　　　　　　　新商品又は新役務（以下、「新商品等」という。）です</a:t>
            </a:r>
            <a:r>
              <a:rPr lang="ja-JP" altLang="en-US" sz="800" dirty="0">
                <a:latin typeface="Meiryo UI" pitchFamily="50" charset="-128"/>
                <a:ea typeface="Meiryo UI" pitchFamily="50" charset="-128"/>
                <a:cs typeface="Meiryo UI" pitchFamily="50" charset="-128"/>
              </a:rPr>
              <a:t>（申請は１事業者につき、１つの新商品等に限る。）</a:t>
            </a:r>
          </a:p>
          <a:p>
            <a:pPr marL="381000" indent="-381000" eaLnBrk="1" hangingPunct="1">
              <a:defRPr/>
            </a:pPr>
            <a:endParaRPr lang="en-US" altLang="ja-JP" sz="1000" dirty="0">
              <a:latin typeface="Meiryo UI" pitchFamily="50" charset="-128"/>
              <a:ea typeface="Meiryo UI" pitchFamily="50" charset="-128"/>
              <a:cs typeface="Meiryo UI" pitchFamily="50" charset="-128"/>
            </a:endParaRPr>
          </a:p>
          <a:p>
            <a:pPr marL="381000" indent="-381000" eaLnBrk="1" hangingPunct="1">
              <a:defRPr/>
            </a:pPr>
            <a:r>
              <a:rPr lang="ja-JP" altLang="en-US" sz="1000" dirty="0">
                <a:latin typeface="Meiryo UI" pitchFamily="50" charset="-128"/>
                <a:ea typeface="Meiryo UI" pitchFamily="50" charset="-128"/>
                <a:cs typeface="Meiryo UI" pitchFamily="50" charset="-128"/>
              </a:rPr>
              <a:t>（１）地方自治法施行規則</a:t>
            </a:r>
            <a:r>
              <a:rPr lang="ja-JP" altLang="en-US" sz="700" dirty="0">
                <a:latin typeface="Meiryo UI" pitchFamily="50" charset="-128"/>
                <a:ea typeface="Meiryo UI" pitchFamily="50" charset="-128"/>
                <a:cs typeface="Meiryo UI" pitchFamily="50" charset="-128"/>
              </a:rPr>
              <a:t>（昭和２２年内務省令第２９号）</a:t>
            </a:r>
            <a:r>
              <a:rPr lang="ja-JP" altLang="en-US" sz="1000" dirty="0">
                <a:latin typeface="Meiryo UI" pitchFamily="50" charset="-128"/>
                <a:ea typeface="Meiryo UI" pitchFamily="50" charset="-128"/>
                <a:cs typeface="Meiryo UI" pitchFamily="50" charset="-128"/>
              </a:rPr>
              <a:t>第１２条の３第１項各号又は地方公営企業法施行規則</a:t>
            </a:r>
            <a:r>
              <a:rPr lang="ja-JP" altLang="en-US" sz="800" dirty="0">
                <a:latin typeface="Meiryo UI" pitchFamily="50" charset="-128"/>
                <a:ea typeface="Meiryo UI" pitchFamily="50" charset="-128"/>
                <a:cs typeface="Meiryo UI" pitchFamily="50" charset="-128"/>
              </a:rPr>
              <a:t>（昭和２７年総理府令第７３号）</a:t>
            </a:r>
            <a:r>
              <a:rPr lang="ja-JP" altLang="en-US" sz="1000" dirty="0">
                <a:latin typeface="Meiryo UI" pitchFamily="50" charset="-128"/>
                <a:ea typeface="Meiryo UI" pitchFamily="50" charset="-128"/>
                <a:cs typeface="Meiryo UI" pitchFamily="50" charset="-128"/>
              </a:rPr>
              <a:t>第５３条第１項各号のいずれにも適合するもの。</a:t>
            </a:r>
          </a:p>
          <a:p>
            <a:pPr marL="381000" indent="-381000" eaLnBrk="1" hangingPunct="1">
              <a:defRPr/>
            </a:pPr>
            <a:endParaRPr lang="ja-JP" altLang="en-US" sz="1000" dirty="0">
              <a:latin typeface="Meiryo UI" pitchFamily="50" charset="-128"/>
              <a:ea typeface="Meiryo UI" pitchFamily="50" charset="-128"/>
              <a:cs typeface="Meiryo UI" pitchFamily="50" charset="-128"/>
            </a:endParaRPr>
          </a:p>
          <a:p>
            <a:pPr marL="381000" indent="-381000" eaLnBrk="1" hangingPunct="1">
              <a:defRPr/>
            </a:pPr>
            <a:endParaRPr lang="ja-JP" altLang="en-US" sz="1000" dirty="0">
              <a:latin typeface="Meiryo UI" pitchFamily="50" charset="-128"/>
              <a:ea typeface="Meiryo UI" pitchFamily="50" charset="-128"/>
              <a:cs typeface="Meiryo UI" pitchFamily="50" charset="-128"/>
            </a:endParaRPr>
          </a:p>
          <a:p>
            <a:pPr marL="381000" indent="-381000" eaLnBrk="1" hangingPunct="1">
              <a:defRPr/>
            </a:pPr>
            <a:endParaRPr lang="en-US" altLang="ja-JP" sz="1000" dirty="0">
              <a:latin typeface="Meiryo UI" pitchFamily="50" charset="-128"/>
              <a:ea typeface="Meiryo UI" pitchFamily="50" charset="-128"/>
              <a:cs typeface="Meiryo UI" pitchFamily="50" charset="-128"/>
            </a:endParaRPr>
          </a:p>
          <a:p>
            <a:pPr marL="381000" indent="-381000" eaLnBrk="1" hangingPunct="1">
              <a:defRPr/>
            </a:pPr>
            <a:endParaRPr lang="ja-JP" altLang="en-US" sz="1000" dirty="0">
              <a:latin typeface="Meiryo UI" pitchFamily="50" charset="-128"/>
              <a:ea typeface="Meiryo UI" pitchFamily="50" charset="-128"/>
              <a:cs typeface="Meiryo UI" pitchFamily="50" charset="-128"/>
            </a:endParaRPr>
          </a:p>
          <a:p>
            <a:pPr marL="381000" indent="-381000" eaLnBrk="1" hangingPunct="1">
              <a:defRPr/>
            </a:pPr>
            <a:endParaRPr lang="ja-JP" altLang="en-US" sz="1000" dirty="0">
              <a:latin typeface="Meiryo UI" pitchFamily="50" charset="-128"/>
              <a:ea typeface="Meiryo UI" pitchFamily="50" charset="-128"/>
              <a:cs typeface="Meiryo UI" pitchFamily="50" charset="-128"/>
            </a:endParaRPr>
          </a:p>
          <a:p>
            <a:pPr marL="381000" indent="-381000" eaLnBrk="1" hangingPunct="1">
              <a:defRPr/>
            </a:pPr>
            <a:endParaRPr lang="ja-JP" altLang="en-US" sz="1000" dirty="0">
              <a:latin typeface="Meiryo UI" pitchFamily="50" charset="-128"/>
              <a:ea typeface="Meiryo UI" pitchFamily="50" charset="-128"/>
              <a:cs typeface="Meiryo UI" pitchFamily="50" charset="-128"/>
            </a:endParaRPr>
          </a:p>
          <a:p>
            <a:pPr marL="381000" indent="-381000" eaLnBrk="1" hangingPunct="1">
              <a:defRPr/>
            </a:pPr>
            <a:endParaRPr lang="ja-JP" altLang="en-US" sz="1000" dirty="0">
              <a:latin typeface="Meiryo UI" pitchFamily="50" charset="-128"/>
              <a:ea typeface="Meiryo UI" pitchFamily="50" charset="-128"/>
              <a:cs typeface="Meiryo UI" pitchFamily="50" charset="-128"/>
            </a:endParaRPr>
          </a:p>
          <a:p>
            <a:pPr marL="381000" indent="-381000" eaLnBrk="1" hangingPunct="1">
              <a:defRPr/>
            </a:pPr>
            <a:endParaRPr lang="ja-JP" altLang="en-US" sz="1000" dirty="0">
              <a:latin typeface="Meiryo UI" pitchFamily="50" charset="-128"/>
              <a:ea typeface="Meiryo UI" pitchFamily="50" charset="-128"/>
              <a:cs typeface="Meiryo UI" pitchFamily="50" charset="-128"/>
            </a:endParaRPr>
          </a:p>
          <a:p>
            <a:pPr marL="381000" indent="-381000" eaLnBrk="1" hangingPunct="1">
              <a:defRPr/>
            </a:pPr>
            <a:r>
              <a:rPr lang="ja-JP" altLang="en-US" sz="1000" dirty="0">
                <a:latin typeface="Meiryo UI" pitchFamily="50" charset="-128"/>
                <a:ea typeface="Meiryo UI" pitchFamily="50" charset="-128"/>
                <a:cs typeface="Meiryo UI" pitchFamily="50" charset="-128"/>
              </a:rPr>
              <a:t>（２）法律の承認を受けた計画等により生産する商品又は提供する役務で、以下①～⑤のいずれかに該当するもの。</a:t>
            </a:r>
            <a:endParaRPr lang="en-US" altLang="ja-JP" sz="1000" dirty="0">
              <a:latin typeface="Meiryo UI" pitchFamily="50" charset="-128"/>
              <a:ea typeface="Meiryo UI" pitchFamily="50" charset="-128"/>
              <a:cs typeface="Meiryo UI" pitchFamily="50" charset="-128"/>
            </a:endParaRPr>
          </a:p>
          <a:p>
            <a:pPr marL="381000" indent="-381000" eaLnBrk="1" hangingPunct="1">
              <a:defRPr/>
            </a:pPr>
            <a:endParaRPr lang="en-US" altLang="ja-JP" sz="1000" dirty="0">
              <a:latin typeface="Meiryo UI" pitchFamily="50" charset="-128"/>
              <a:ea typeface="Meiryo UI" pitchFamily="50" charset="-128"/>
              <a:cs typeface="Meiryo UI" pitchFamily="50" charset="-128"/>
            </a:endParaRPr>
          </a:p>
          <a:p>
            <a:pPr marL="381000" indent="-381000" eaLnBrk="1" hangingPunct="1">
              <a:defRPr/>
            </a:pPr>
            <a:endParaRPr lang="en-US" altLang="ja-JP" sz="1000" dirty="0">
              <a:latin typeface="Meiryo UI" pitchFamily="50" charset="-128"/>
              <a:ea typeface="Meiryo UI" pitchFamily="50" charset="-128"/>
              <a:cs typeface="Meiryo UI" pitchFamily="50" charset="-128"/>
            </a:endParaRPr>
          </a:p>
          <a:p>
            <a:pPr marL="381000" indent="-381000" eaLnBrk="1" hangingPunct="1">
              <a:defRPr/>
            </a:pPr>
            <a:endParaRPr lang="en-US" altLang="ja-JP" sz="1000" dirty="0">
              <a:latin typeface="Meiryo UI" pitchFamily="50" charset="-128"/>
              <a:ea typeface="Meiryo UI" pitchFamily="50" charset="-128"/>
              <a:cs typeface="Meiryo UI" pitchFamily="50" charset="-128"/>
            </a:endParaRPr>
          </a:p>
          <a:p>
            <a:pPr marL="381000" indent="-381000" eaLnBrk="1" hangingPunct="1">
              <a:defRPr/>
            </a:pPr>
            <a:endParaRPr lang="en-US" altLang="ja-JP" sz="1000" dirty="0">
              <a:latin typeface="Meiryo UI" pitchFamily="50" charset="-128"/>
              <a:ea typeface="Meiryo UI" pitchFamily="50" charset="-128"/>
              <a:cs typeface="Meiryo UI" pitchFamily="50" charset="-128"/>
            </a:endParaRPr>
          </a:p>
          <a:p>
            <a:pPr marL="381000" indent="-381000" eaLnBrk="1" hangingPunct="1">
              <a:defRPr/>
            </a:pPr>
            <a:endParaRPr lang="en-US" altLang="ja-JP" sz="1000" dirty="0">
              <a:latin typeface="Meiryo UI" pitchFamily="50" charset="-128"/>
              <a:ea typeface="Meiryo UI" pitchFamily="50" charset="-128"/>
              <a:cs typeface="Meiryo UI" pitchFamily="50" charset="-128"/>
            </a:endParaRPr>
          </a:p>
          <a:p>
            <a:pPr marL="381000" indent="-381000" eaLnBrk="1" hangingPunct="1">
              <a:defRPr/>
            </a:pPr>
            <a:endParaRPr lang="ja-JP" altLang="en-US" sz="1000" dirty="0">
              <a:latin typeface="Meiryo UI" pitchFamily="50" charset="-128"/>
              <a:ea typeface="Meiryo UI" pitchFamily="50" charset="-128"/>
              <a:cs typeface="Meiryo UI" pitchFamily="50" charset="-128"/>
            </a:endParaRPr>
          </a:p>
          <a:p>
            <a:pPr marL="381000" indent="-381000" eaLnBrk="1" hangingPunct="1">
              <a:defRPr/>
            </a:pPr>
            <a:endParaRPr lang="en-US" altLang="ja-JP" sz="1000" dirty="0">
              <a:latin typeface="Meiryo UI" pitchFamily="50" charset="-128"/>
              <a:ea typeface="Meiryo UI" pitchFamily="50" charset="-128"/>
              <a:cs typeface="Meiryo UI" pitchFamily="50" charset="-128"/>
            </a:endParaRPr>
          </a:p>
          <a:p>
            <a:pPr marL="381000" indent="-381000" eaLnBrk="1" hangingPunct="1">
              <a:defRPr/>
            </a:pPr>
            <a:r>
              <a:rPr lang="ja-JP" altLang="en-US" sz="1000" dirty="0">
                <a:latin typeface="Meiryo UI" pitchFamily="50" charset="-128"/>
                <a:ea typeface="Meiryo UI" pitchFamily="50" charset="-128"/>
                <a:cs typeface="Meiryo UI" pitchFamily="50" charset="-128"/>
              </a:rPr>
              <a:t>（３）府の機関において、使途が見込まれるもの</a:t>
            </a:r>
            <a:r>
              <a:rPr lang="ja-JP" altLang="en-US" sz="800" dirty="0">
                <a:latin typeface="Meiryo UI" pitchFamily="50" charset="-128"/>
                <a:ea typeface="Meiryo UI" pitchFamily="50" charset="-128"/>
                <a:cs typeface="Meiryo UI" pitchFamily="50" charset="-128"/>
              </a:rPr>
              <a:t>（</a:t>
            </a:r>
            <a:r>
              <a:rPr lang="en-US" altLang="ja-JP" sz="800" dirty="0">
                <a:latin typeface="Meiryo UI" pitchFamily="50" charset="-128"/>
                <a:ea typeface="Meiryo UI" pitchFamily="50" charset="-128"/>
                <a:cs typeface="Meiryo UI" pitchFamily="50" charset="-128"/>
              </a:rPr>
              <a:t>※</a:t>
            </a:r>
            <a:r>
              <a:rPr lang="ja-JP" altLang="en-US" sz="800" dirty="0">
                <a:latin typeface="Meiryo UI" pitchFamily="50" charset="-128"/>
                <a:ea typeface="Meiryo UI" pitchFamily="50" charset="-128"/>
                <a:cs typeface="Meiryo UI" pitchFamily="50" charset="-128"/>
              </a:rPr>
              <a:t>１）</a:t>
            </a:r>
            <a:r>
              <a:rPr lang="ja-JP" altLang="en-US" sz="1000" dirty="0">
                <a:latin typeface="Meiryo UI" pitchFamily="50" charset="-128"/>
                <a:ea typeface="Meiryo UI" pitchFamily="50" charset="-128"/>
                <a:cs typeface="Meiryo UI" pitchFamily="50" charset="-128"/>
              </a:rPr>
              <a:t>。</a:t>
            </a:r>
          </a:p>
          <a:p>
            <a:pPr marL="381000" indent="-381000" eaLnBrk="1" hangingPunct="1">
              <a:defRPr/>
            </a:pPr>
            <a:r>
              <a:rPr lang="ja-JP" altLang="en-US" sz="1000" dirty="0">
                <a:latin typeface="Meiryo UI" pitchFamily="50" charset="-128"/>
                <a:ea typeface="Meiryo UI" pitchFamily="50" charset="-128"/>
                <a:cs typeface="Meiryo UI" pitchFamily="50" charset="-128"/>
              </a:rPr>
              <a:t>（４）事前申請の時点で販売を開始してから概ね５年以内で、販売実績が少ないもの。</a:t>
            </a:r>
            <a:r>
              <a:rPr lang="ja-JP" altLang="en-US" sz="800" dirty="0">
                <a:latin typeface="Meiryo UI" pitchFamily="50" charset="-128"/>
                <a:ea typeface="Meiryo UI" pitchFamily="50" charset="-128"/>
                <a:cs typeface="Meiryo UI" pitchFamily="50" charset="-128"/>
              </a:rPr>
              <a:t>（１募集する新商品等（２）④を除く）</a:t>
            </a:r>
          </a:p>
          <a:p>
            <a:pPr marL="381000" indent="-381000" eaLnBrk="1" hangingPunct="1">
              <a:defRPr/>
            </a:pPr>
            <a:r>
              <a:rPr lang="ja-JP" altLang="en-US" sz="1000" dirty="0">
                <a:latin typeface="Meiryo UI" pitchFamily="50" charset="-128"/>
                <a:ea typeface="Meiryo UI" pitchFamily="50" charset="-128"/>
                <a:cs typeface="Meiryo UI" pitchFamily="50" charset="-128"/>
              </a:rPr>
              <a:t>（５）大阪府グリーン調達方針に適合するもの</a:t>
            </a:r>
            <a:r>
              <a:rPr lang="ja-JP" altLang="en-US" sz="800" dirty="0">
                <a:latin typeface="Meiryo UI" pitchFamily="50" charset="-128"/>
                <a:ea typeface="Meiryo UI" pitchFamily="50" charset="-128"/>
                <a:cs typeface="Meiryo UI" pitchFamily="50" charset="-128"/>
              </a:rPr>
              <a:t>（</a:t>
            </a:r>
            <a:r>
              <a:rPr lang="en-US" altLang="ja-JP" sz="800" dirty="0">
                <a:latin typeface="Meiryo UI" pitchFamily="50" charset="-128"/>
                <a:ea typeface="Meiryo UI" pitchFamily="50" charset="-128"/>
                <a:cs typeface="Meiryo UI" pitchFamily="50" charset="-128"/>
              </a:rPr>
              <a:t>※</a:t>
            </a:r>
            <a:r>
              <a:rPr lang="ja-JP" altLang="en-US" sz="800" dirty="0">
                <a:latin typeface="Meiryo UI" pitchFamily="50" charset="-128"/>
                <a:ea typeface="Meiryo UI" pitchFamily="50" charset="-128"/>
                <a:cs typeface="Meiryo UI" pitchFamily="50" charset="-128"/>
              </a:rPr>
              <a:t>２）</a:t>
            </a:r>
            <a:r>
              <a:rPr lang="ja-JP" altLang="en-US" sz="1000" dirty="0">
                <a:latin typeface="Meiryo UI" pitchFamily="50" charset="-128"/>
                <a:ea typeface="Meiryo UI" pitchFamily="50" charset="-128"/>
                <a:cs typeface="Meiryo UI" pitchFamily="50" charset="-128"/>
              </a:rPr>
              <a:t>。</a:t>
            </a:r>
          </a:p>
          <a:p>
            <a:pPr marL="381000" indent="-381000" eaLnBrk="1" hangingPunct="1">
              <a:defRPr/>
            </a:pPr>
            <a:r>
              <a:rPr lang="ja-JP" altLang="en-US" sz="1000" dirty="0">
                <a:latin typeface="Meiryo UI" pitchFamily="50" charset="-128"/>
                <a:ea typeface="Meiryo UI" pitchFamily="50" charset="-128"/>
                <a:cs typeface="Meiryo UI" pitchFamily="50" charset="-128"/>
              </a:rPr>
              <a:t>（６）関係法令に適合するとともに、特許権等の権利に関する問題が生じないもの。</a:t>
            </a:r>
          </a:p>
          <a:p>
            <a:pPr marL="381000" indent="-381000" eaLnBrk="1" hangingPunct="1">
              <a:defRPr/>
            </a:pPr>
            <a:r>
              <a:rPr lang="ja-JP" altLang="en-US" sz="1000" dirty="0">
                <a:latin typeface="Meiryo UI" pitchFamily="50" charset="-128"/>
                <a:ea typeface="Meiryo UI" pitchFamily="50" charset="-128"/>
                <a:cs typeface="Meiryo UI" pitchFamily="50" charset="-128"/>
              </a:rPr>
              <a:t>（７）ＪＩＳ規格など品質及び安全性に関する基準に合致しているもの。</a:t>
            </a:r>
          </a:p>
          <a:p>
            <a:pPr marL="381000" indent="-381000" eaLnBrk="1" hangingPunct="1">
              <a:defRPr/>
            </a:pPr>
            <a:r>
              <a:rPr lang="ja-JP" altLang="en-US" sz="1000" dirty="0">
                <a:latin typeface="Meiryo UI" pitchFamily="50" charset="-128"/>
                <a:ea typeface="Meiryo UI" pitchFamily="50" charset="-128"/>
                <a:cs typeface="Meiryo UI" pitchFamily="50" charset="-128"/>
              </a:rPr>
              <a:t>（８）既に本事業において、申請を行い通知を受けていないもの。</a:t>
            </a:r>
          </a:p>
        </p:txBody>
      </p:sp>
      <p:sp>
        <p:nvSpPr>
          <p:cNvPr id="18" name="角丸四角形 17"/>
          <p:cNvSpPr/>
          <p:nvPr/>
        </p:nvSpPr>
        <p:spPr>
          <a:xfrm>
            <a:off x="388452" y="4211960"/>
            <a:ext cx="6064884" cy="1116632"/>
          </a:xfrm>
          <a:prstGeom prst="roundRect">
            <a:avLst>
              <a:gd name="adj" fmla="val 10296"/>
            </a:avLst>
          </a:prstGeom>
          <a:solidFill>
            <a:schemeClr val="bg1"/>
          </a:solidFill>
          <a:ln w="6350">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defRPr/>
            </a:pPr>
            <a:r>
              <a:rPr lang="en-US" altLang="ja-JP" sz="800" dirty="0">
                <a:solidFill>
                  <a:schemeClr val="tx1"/>
                </a:solidFill>
                <a:latin typeface="HG丸ｺﾞｼｯｸM-PRO" pitchFamily="50" charset="-128"/>
                <a:ea typeface="HG丸ｺﾞｼｯｸM-PRO" pitchFamily="50" charset="-128"/>
                <a:cs typeface="Meiryo UI" pitchFamily="50" charset="-128"/>
              </a:rPr>
              <a:t>【</a:t>
            </a:r>
            <a:r>
              <a:rPr lang="ja-JP" altLang="en-US" sz="800" dirty="0">
                <a:solidFill>
                  <a:schemeClr val="tx1"/>
                </a:solidFill>
                <a:latin typeface="HG丸ｺﾞｼｯｸM-PRO" pitchFamily="50" charset="-128"/>
                <a:ea typeface="HG丸ｺﾞｼｯｸM-PRO" pitchFamily="50" charset="-128"/>
                <a:cs typeface="Meiryo UI" pitchFamily="50" charset="-128"/>
              </a:rPr>
              <a:t>参考　地方自治法施行規則第１２条の３第１項　地方公営企業法施行規則第５３条第１項</a:t>
            </a:r>
            <a:r>
              <a:rPr lang="en-US" altLang="ja-JP" sz="800" dirty="0">
                <a:solidFill>
                  <a:schemeClr val="tx1"/>
                </a:solidFill>
                <a:latin typeface="HG丸ｺﾞｼｯｸM-PRO" pitchFamily="50" charset="-128"/>
                <a:ea typeface="HG丸ｺﾞｼｯｸM-PRO" pitchFamily="50" charset="-128"/>
                <a:cs typeface="Meiryo UI" pitchFamily="50" charset="-128"/>
              </a:rPr>
              <a:t>】</a:t>
            </a:r>
          </a:p>
          <a:p>
            <a:pPr marL="266700" indent="-180975">
              <a:defRPr/>
            </a:pPr>
            <a:r>
              <a:rPr lang="ja-JP" altLang="en-US" sz="800" dirty="0">
                <a:solidFill>
                  <a:schemeClr val="tx1"/>
                </a:solidFill>
                <a:latin typeface="HG丸ｺﾞｼｯｸM-PRO" pitchFamily="50" charset="-128"/>
                <a:ea typeface="HG丸ｺﾞｼｯｸM-PRO" pitchFamily="50" charset="-128"/>
                <a:cs typeface="Meiryo UI" pitchFamily="50" charset="-128"/>
              </a:rPr>
              <a:t>一　当該新たな事業分野の開拓に係る新商品又は新役務（以下この条において「新商品等」という。）が、既に企業化されている商品若しくは役務とは通常の取引において若しくは社会通念上別個の範疇に属するもの又は既に企業化されている商品若しくは役務と同一の範疇に属するものであつても既存の商品又は役務とは著しく異なる使用価値を有し、実質的に別個の範疇に属するものであると認められること。</a:t>
            </a:r>
          </a:p>
          <a:p>
            <a:pPr marL="266700" indent="-180975">
              <a:defRPr/>
            </a:pPr>
            <a:r>
              <a:rPr lang="ja-JP" altLang="en-US" sz="800" dirty="0">
                <a:solidFill>
                  <a:schemeClr val="tx1"/>
                </a:solidFill>
                <a:latin typeface="HG丸ｺﾞｼｯｸM-PRO" pitchFamily="50" charset="-128"/>
                <a:ea typeface="HG丸ｺﾞｼｯｸM-PRO" pitchFamily="50" charset="-128"/>
                <a:cs typeface="Meiryo UI" pitchFamily="50" charset="-128"/>
              </a:rPr>
              <a:t>二　当該新たな事業分野の開拓に係る新商品等が、事業活動に係る技術の高度化若しくは経営の能率の向上又は住民生活の利便の増進に寄与するものと認められること。</a:t>
            </a:r>
            <a:endParaRPr lang="en-US" altLang="ja-JP" sz="800" dirty="0">
              <a:solidFill>
                <a:schemeClr val="tx1"/>
              </a:solidFill>
              <a:latin typeface="HG丸ｺﾞｼｯｸM-PRO" pitchFamily="50" charset="-128"/>
              <a:ea typeface="HG丸ｺﾞｼｯｸM-PRO" pitchFamily="50" charset="-128"/>
              <a:cs typeface="Meiryo UI" pitchFamily="50" charset="-128"/>
            </a:endParaRPr>
          </a:p>
          <a:p>
            <a:pPr marL="266700" indent="-180975">
              <a:defRPr/>
            </a:pPr>
            <a:r>
              <a:rPr lang="ja-JP" altLang="en-US" sz="800" dirty="0">
                <a:solidFill>
                  <a:schemeClr val="tx1"/>
                </a:solidFill>
                <a:latin typeface="HG丸ｺﾞｼｯｸM-PRO" pitchFamily="50" charset="-128"/>
                <a:ea typeface="HG丸ｺﾞｼｯｸM-PRO" pitchFamily="50" charset="-128"/>
                <a:cs typeface="Meiryo UI" pitchFamily="50" charset="-128"/>
              </a:rPr>
              <a:t>三　第三項第四号に掲げる事項が新商品の生産等による新たな事業分野の開拓を確実に実施するために適切なものであること。</a:t>
            </a:r>
          </a:p>
        </p:txBody>
      </p:sp>
      <p:sp>
        <p:nvSpPr>
          <p:cNvPr id="21" name="1 つの角を丸めた四角形 20"/>
          <p:cNvSpPr/>
          <p:nvPr/>
        </p:nvSpPr>
        <p:spPr>
          <a:xfrm>
            <a:off x="116632" y="3344312"/>
            <a:ext cx="1008000" cy="435600"/>
          </a:xfrm>
          <a:prstGeom prst="snipRoundRect">
            <a:avLst>
              <a:gd name="adj1" fmla="val 19347"/>
              <a:gd name="adj2" fmla="val 0"/>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rgbClr val="FFFFFF"/>
                </a:solidFill>
                <a:latin typeface="Meiryo UI" pitchFamily="50" charset="-128"/>
                <a:ea typeface="Meiryo UI" pitchFamily="50" charset="-128"/>
                <a:cs typeface="Meiryo UI" pitchFamily="50" charset="-128"/>
              </a:rPr>
              <a:t>対象の</a:t>
            </a:r>
          </a:p>
          <a:p>
            <a:pPr algn="ctr"/>
            <a:r>
              <a:rPr lang="ja-JP" altLang="en-US" sz="1200" dirty="0">
                <a:solidFill>
                  <a:srgbClr val="FFFFFF"/>
                </a:solidFill>
                <a:latin typeface="Meiryo UI" pitchFamily="50" charset="-128"/>
                <a:ea typeface="Meiryo UI" pitchFamily="50" charset="-128"/>
                <a:cs typeface="Meiryo UI" pitchFamily="50" charset="-128"/>
              </a:rPr>
              <a:t>新商品</a:t>
            </a:r>
          </a:p>
        </p:txBody>
      </p:sp>
      <p:sp>
        <p:nvSpPr>
          <p:cNvPr id="22" name="角丸四角形 21"/>
          <p:cNvSpPr/>
          <p:nvPr/>
        </p:nvSpPr>
        <p:spPr>
          <a:xfrm>
            <a:off x="420656" y="5572916"/>
            <a:ext cx="6064884" cy="1008112"/>
          </a:xfrm>
          <a:prstGeom prst="roundRect">
            <a:avLst>
              <a:gd name="adj" fmla="val 7356"/>
            </a:avLst>
          </a:prstGeom>
          <a:solidFill>
            <a:schemeClr val="bg1"/>
          </a:solidFill>
          <a:ln w="6350">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361950" indent="-361950">
              <a:defRPr/>
            </a:pPr>
            <a:r>
              <a:rPr lang="ja-JP" altLang="en-US" sz="800" dirty="0">
                <a:solidFill>
                  <a:schemeClr val="tx1"/>
                </a:solidFill>
                <a:latin typeface="HG丸ｺﾞｼｯｸM-PRO" panose="020F0600000000000000" pitchFamily="50" charset="-128"/>
                <a:ea typeface="HG丸ｺﾞｼｯｸM-PRO" panose="020F0600000000000000" pitchFamily="50" charset="-128"/>
                <a:cs typeface="Meiryo UI" pitchFamily="50" charset="-128"/>
              </a:rPr>
              <a:t>　①　中小企業等経営強化法第１４条の規定による知事の承認を受けた経営革新計画に基づいて生産する商品又は提供する役務（ただし、食品、医薬品、医薬部外品及び化粧品並びに工事における工法又は技術を除く。）</a:t>
            </a:r>
          </a:p>
          <a:p>
            <a:pPr marL="361950" indent="-361950">
              <a:defRPr/>
            </a:pPr>
            <a:r>
              <a:rPr lang="ja-JP" altLang="en-US" sz="800" dirty="0">
                <a:solidFill>
                  <a:schemeClr val="tx1"/>
                </a:solidFill>
                <a:latin typeface="HG丸ｺﾞｼｯｸM-PRO" panose="020F0600000000000000" pitchFamily="50" charset="-128"/>
                <a:ea typeface="HG丸ｺﾞｼｯｸM-PRO" panose="020F0600000000000000" pitchFamily="50" charset="-128"/>
                <a:cs typeface="Meiryo UI" pitchFamily="50" charset="-128"/>
              </a:rPr>
              <a:t>　②　府、大阪市又は公益財団法人大阪産業局が実施する事業において認定等を受け、上記①に類すると認められる商品又は</a:t>
            </a:r>
            <a:endParaRPr lang="en-US" altLang="ja-JP" sz="800" dirty="0">
              <a:solidFill>
                <a:schemeClr val="tx1"/>
              </a:solidFill>
              <a:latin typeface="HG丸ｺﾞｼｯｸM-PRO" panose="020F0600000000000000" pitchFamily="50" charset="-128"/>
              <a:ea typeface="HG丸ｺﾞｼｯｸM-PRO" panose="020F0600000000000000" pitchFamily="50" charset="-128"/>
              <a:cs typeface="Meiryo UI" pitchFamily="50" charset="-128"/>
            </a:endParaRPr>
          </a:p>
          <a:p>
            <a:pPr marL="361950" indent="-361950">
              <a:defRPr/>
            </a:pPr>
            <a:r>
              <a:rPr lang="ja-JP" altLang="en-US" sz="800" dirty="0">
                <a:solidFill>
                  <a:schemeClr val="tx1"/>
                </a:solidFill>
                <a:latin typeface="HG丸ｺﾞｼｯｸM-PRO" panose="020F0600000000000000" pitchFamily="50" charset="-128"/>
                <a:ea typeface="HG丸ｺﾞｼｯｸM-PRO" panose="020F0600000000000000" pitchFamily="50" charset="-128"/>
                <a:cs typeface="Meiryo UI" pitchFamily="50" charset="-128"/>
              </a:rPr>
              <a:t>　　　役務</a:t>
            </a:r>
          </a:p>
          <a:p>
            <a:pPr marL="361950" indent="-361950">
              <a:defRPr/>
            </a:pPr>
            <a:r>
              <a:rPr lang="ja-JP" altLang="en-US" sz="800" dirty="0">
                <a:solidFill>
                  <a:schemeClr val="tx1"/>
                </a:solidFill>
                <a:latin typeface="HG丸ｺﾞｼｯｸM-PRO" panose="020F0600000000000000" pitchFamily="50" charset="-128"/>
                <a:ea typeface="HG丸ｺﾞｼｯｸM-PRO" panose="020F0600000000000000" pitchFamily="50" charset="-128"/>
                <a:cs typeface="Meiryo UI" pitchFamily="50" charset="-128"/>
              </a:rPr>
              <a:t>　③　国及び市町村等から表彰や認定等を受け、上記①に類すると認められる商品又は役務</a:t>
            </a:r>
            <a:endParaRPr lang="en-US" altLang="ja-JP" sz="800" dirty="0">
              <a:solidFill>
                <a:schemeClr val="tx1"/>
              </a:solidFill>
              <a:latin typeface="HG丸ｺﾞｼｯｸM-PRO" panose="020F0600000000000000" pitchFamily="50" charset="-128"/>
              <a:ea typeface="HG丸ｺﾞｼｯｸM-PRO" panose="020F0600000000000000" pitchFamily="50" charset="-128"/>
              <a:cs typeface="Meiryo UI" pitchFamily="50" charset="-128"/>
            </a:endParaRPr>
          </a:p>
          <a:p>
            <a:pPr marL="269875" indent="-269875">
              <a:defRPr/>
            </a:pPr>
            <a:r>
              <a:rPr lang="en-US" altLang="ja-JP" sz="800" dirty="0">
                <a:solidFill>
                  <a:schemeClr val="tx1"/>
                </a:solidFill>
                <a:latin typeface="HG丸ｺﾞｼｯｸM-PRO" panose="020F0600000000000000" pitchFamily="50" charset="-128"/>
                <a:ea typeface="HG丸ｺﾞｼｯｸM-PRO" panose="020F0600000000000000" pitchFamily="50" charset="-128"/>
                <a:cs typeface="Meiryo UI" pitchFamily="50" charset="-128"/>
              </a:rPr>
              <a:t>   </a:t>
            </a:r>
            <a:r>
              <a:rPr lang="ja-JP" altLang="en-US" sz="800" dirty="0">
                <a:solidFill>
                  <a:schemeClr val="tx1"/>
                </a:solidFill>
                <a:latin typeface="HG丸ｺﾞｼｯｸM-PRO" panose="020F0600000000000000" pitchFamily="50" charset="-128"/>
                <a:ea typeface="HG丸ｺﾞｼｯｸM-PRO" panose="020F0600000000000000" pitchFamily="50" charset="-128"/>
                <a:cs typeface="Meiryo UI" pitchFamily="50" charset="-128"/>
              </a:rPr>
              <a:t>④　大阪ヘルスケアパビリオン展示・出展ゾーンへ出展参加した（又は今後出展参加予定の）中小企業・スタートアップの</a:t>
            </a:r>
            <a:endParaRPr lang="en-US" altLang="ja-JP" sz="800" dirty="0">
              <a:solidFill>
                <a:schemeClr val="tx1"/>
              </a:solidFill>
              <a:latin typeface="HG丸ｺﾞｼｯｸM-PRO" panose="020F0600000000000000" pitchFamily="50" charset="-128"/>
              <a:ea typeface="HG丸ｺﾞｼｯｸM-PRO" panose="020F0600000000000000" pitchFamily="50" charset="-128"/>
              <a:cs typeface="Meiryo UI" pitchFamily="50" charset="-128"/>
            </a:endParaRPr>
          </a:p>
          <a:p>
            <a:pPr marL="269875" indent="-269875">
              <a:defRPr/>
            </a:pPr>
            <a:r>
              <a:rPr lang="ja-JP" altLang="en-US" sz="800" dirty="0">
                <a:solidFill>
                  <a:schemeClr val="tx1"/>
                </a:solidFill>
                <a:latin typeface="HG丸ｺﾞｼｯｸM-PRO" panose="020F0600000000000000" pitchFamily="50" charset="-128"/>
                <a:ea typeface="HG丸ｺﾞｼｯｸM-PRO" panose="020F0600000000000000" pitchFamily="50" charset="-128"/>
                <a:cs typeface="Meiryo UI" pitchFamily="50" charset="-128"/>
              </a:rPr>
              <a:t>　　　出展商品等で、既に販売を開始している、又は令和７年度中に販売を開始する計画があるもの</a:t>
            </a:r>
            <a:endParaRPr lang="en-US" altLang="ja-JP" sz="800" dirty="0">
              <a:solidFill>
                <a:schemeClr val="tx1"/>
              </a:solidFill>
              <a:latin typeface="HG丸ｺﾞｼｯｸM-PRO" panose="020F0600000000000000" pitchFamily="50" charset="-128"/>
              <a:ea typeface="HG丸ｺﾞｼｯｸM-PRO" panose="020F0600000000000000" pitchFamily="50" charset="-128"/>
              <a:cs typeface="Meiryo UI" pitchFamily="50" charset="-128"/>
            </a:endParaRPr>
          </a:p>
          <a:p>
            <a:pPr marL="361950" indent="-361950">
              <a:defRPr/>
            </a:pPr>
            <a:r>
              <a:rPr lang="ja-JP" altLang="en-US" sz="800" dirty="0">
                <a:solidFill>
                  <a:schemeClr val="tx1"/>
                </a:solidFill>
                <a:latin typeface="HG丸ｺﾞｼｯｸM-PRO" panose="020F0600000000000000" pitchFamily="50" charset="-128"/>
                <a:ea typeface="HG丸ｺﾞｼｯｸM-PRO" panose="020F0600000000000000" pitchFamily="50" charset="-128"/>
                <a:cs typeface="Meiryo UI" pitchFamily="50" charset="-128"/>
              </a:rPr>
              <a:t>　⑤　社会貢献や社会課題解決につながる新商品等で、国又は地方公共団体（大阪府を除く。）で導入実績があるもの</a:t>
            </a:r>
          </a:p>
        </p:txBody>
      </p:sp>
      <p:sp>
        <p:nvSpPr>
          <p:cNvPr id="2" name="正方形/長方形 1"/>
          <p:cNvSpPr/>
          <p:nvPr/>
        </p:nvSpPr>
        <p:spPr>
          <a:xfrm>
            <a:off x="420656" y="7557383"/>
            <a:ext cx="5988499" cy="1281303"/>
          </a:xfrm>
          <a:prstGeom prst="rect">
            <a:avLst/>
          </a:prstGeom>
          <a:solidFill>
            <a:schemeClr val="bg1"/>
          </a:solidFill>
          <a:ln w="3175"/>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66700" indent="-266700">
              <a:defRPr/>
            </a:pPr>
            <a:r>
              <a:rPr lang="ja-JP" altLang="en-US" sz="800" dirty="0">
                <a:solidFill>
                  <a:schemeClr val="tx1"/>
                </a:solidFill>
                <a:latin typeface="HG丸ｺﾞｼｯｸM-PRO" pitchFamily="50" charset="-128"/>
                <a:ea typeface="HG丸ｺﾞｼｯｸM-PRO" pitchFamily="50" charset="-128"/>
                <a:cs typeface="Meiryo UI" pitchFamily="50" charset="-128"/>
              </a:rPr>
              <a:t>（</a:t>
            </a:r>
            <a:r>
              <a:rPr lang="en-US" altLang="ja-JP" sz="800" dirty="0">
                <a:solidFill>
                  <a:schemeClr val="tx1"/>
                </a:solidFill>
                <a:latin typeface="HG丸ｺﾞｼｯｸM-PRO" pitchFamily="50" charset="-128"/>
                <a:ea typeface="HG丸ｺﾞｼｯｸM-PRO" pitchFamily="50" charset="-128"/>
                <a:cs typeface="Meiryo UI" pitchFamily="50" charset="-128"/>
              </a:rPr>
              <a:t>※</a:t>
            </a:r>
            <a:r>
              <a:rPr lang="ja-JP" altLang="en-US" sz="800" dirty="0">
                <a:solidFill>
                  <a:schemeClr val="tx1"/>
                </a:solidFill>
                <a:latin typeface="HG丸ｺﾞｼｯｸM-PRO" pitchFamily="50" charset="-128"/>
                <a:ea typeface="HG丸ｺﾞｼｯｸM-PRO" pitchFamily="50" charset="-128"/>
                <a:cs typeface="Meiryo UI" pitchFamily="50" charset="-128"/>
              </a:rPr>
              <a:t>１）</a:t>
            </a:r>
            <a:endParaRPr lang="en-US" altLang="ja-JP" sz="800" dirty="0">
              <a:solidFill>
                <a:schemeClr val="tx1"/>
              </a:solidFill>
              <a:latin typeface="HG丸ｺﾞｼｯｸM-PRO" pitchFamily="50" charset="-128"/>
              <a:ea typeface="HG丸ｺﾞｼｯｸM-PRO" pitchFamily="50" charset="-128"/>
              <a:cs typeface="Meiryo UI" pitchFamily="50" charset="-128"/>
            </a:endParaRPr>
          </a:p>
          <a:p>
            <a:pPr marL="266700" indent="-180975">
              <a:defRPr/>
            </a:pPr>
            <a:r>
              <a:rPr lang="ja-JP" altLang="en-US" sz="800" dirty="0">
                <a:solidFill>
                  <a:schemeClr val="tx1"/>
                </a:solidFill>
                <a:latin typeface="HG丸ｺﾞｼｯｸM-PRO" pitchFamily="50" charset="-128"/>
                <a:ea typeface="HG丸ｺﾞｼｯｸM-PRO" pitchFamily="50" charset="-128"/>
                <a:cs typeface="Meiryo UI" pitchFamily="50" charset="-128"/>
              </a:rPr>
              <a:t>　○　本制度は、行政機関による新商品等の調達によって、販路開拓を支援するものですので、事前申請受付後に府の機関で</a:t>
            </a:r>
          </a:p>
          <a:p>
            <a:pPr marL="266700" indent="-180975">
              <a:defRPr/>
            </a:pPr>
            <a:r>
              <a:rPr lang="ja-JP" altLang="en-US" sz="800" dirty="0">
                <a:solidFill>
                  <a:schemeClr val="tx1"/>
                </a:solidFill>
                <a:latin typeface="HG丸ｺﾞｼｯｸM-PRO" pitchFamily="50" charset="-128"/>
                <a:ea typeface="HG丸ｺﾞｼｯｸM-PRO" pitchFamily="50" charset="-128"/>
                <a:cs typeface="Meiryo UI" pitchFamily="50" charset="-128"/>
              </a:rPr>
              <a:t>　　　申請のあった新商品等が活用可能であるかを調査します。</a:t>
            </a:r>
            <a:r>
              <a:rPr lang="ja-JP" altLang="en-US" sz="800" u="sng" dirty="0">
                <a:solidFill>
                  <a:schemeClr val="tx1"/>
                </a:solidFill>
                <a:latin typeface="HG丸ｺﾞｼｯｸM-PRO" pitchFamily="50" charset="-128"/>
                <a:ea typeface="HG丸ｺﾞｼｯｸM-PRO" pitchFamily="50" charset="-128"/>
                <a:cs typeface="Meiryo UI" pitchFamily="50" charset="-128"/>
              </a:rPr>
              <a:t>使途が見込まれない場合は、認定対象とはなりません</a:t>
            </a:r>
            <a:r>
              <a:rPr lang="ja-JP" altLang="en-US" sz="800" dirty="0">
                <a:solidFill>
                  <a:schemeClr val="tx1"/>
                </a:solidFill>
                <a:latin typeface="HG丸ｺﾞｼｯｸM-PRO" pitchFamily="50" charset="-128"/>
                <a:ea typeface="HG丸ｺﾞｼｯｸM-PRO" pitchFamily="50" charset="-128"/>
                <a:cs typeface="Meiryo UI" pitchFamily="50" charset="-128"/>
              </a:rPr>
              <a:t>ので、</a:t>
            </a:r>
          </a:p>
          <a:p>
            <a:pPr marL="266700" indent="-180975">
              <a:defRPr/>
            </a:pPr>
            <a:r>
              <a:rPr lang="ja-JP" altLang="en-US" sz="800" dirty="0">
                <a:solidFill>
                  <a:schemeClr val="tx1"/>
                </a:solidFill>
                <a:latin typeface="HG丸ｺﾞｼｯｸM-PRO" pitchFamily="50" charset="-128"/>
                <a:ea typeface="HG丸ｺﾞｼｯｸM-PRO" pitchFamily="50" charset="-128"/>
                <a:cs typeface="Meiryo UI" pitchFamily="50" charset="-128"/>
              </a:rPr>
              <a:t>　　　ご了承ください。</a:t>
            </a:r>
          </a:p>
          <a:p>
            <a:pPr marL="266700" indent="-266700">
              <a:defRPr/>
            </a:pPr>
            <a:r>
              <a:rPr lang="ja-JP" altLang="en-US" sz="800" dirty="0">
                <a:solidFill>
                  <a:schemeClr val="tx1"/>
                </a:solidFill>
                <a:latin typeface="HG丸ｺﾞｼｯｸM-PRO" pitchFamily="50" charset="-128"/>
                <a:ea typeface="HG丸ｺﾞｼｯｸM-PRO" pitchFamily="50" charset="-128"/>
                <a:cs typeface="Meiryo UI" pitchFamily="50" charset="-128"/>
              </a:rPr>
              <a:t>（</a:t>
            </a:r>
            <a:r>
              <a:rPr lang="en-US" altLang="ja-JP" sz="800" dirty="0">
                <a:solidFill>
                  <a:schemeClr val="tx1"/>
                </a:solidFill>
                <a:latin typeface="HG丸ｺﾞｼｯｸM-PRO" pitchFamily="50" charset="-128"/>
                <a:ea typeface="HG丸ｺﾞｼｯｸM-PRO" pitchFamily="50" charset="-128"/>
                <a:cs typeface="Meiryo UI" pitchFamily="50" charset="-128"/>
              </a:rPr>
              <a:t>※</a:t>
            </a:r>
            <a:r>
              <a:rPr lang="ja-JP" altLang="en-US" sz="800" dirty="0">
                <a:solidFill>
                  <a:schemeClr val="tx1"/>
                </a:solidFill>
                <a:latin typeface="HG丸ｺﾞｼｯｸM-PRO" pitchFamily="50" charset="-128"/>
                <a:ea typeface="HG丸ｺﾞｼｯｸM-PRO" pitchFamily="50" charset="-128"/>
                <a:cs typeface="Meiryo UI" pitchFamily="50" charset="-128"/>
              </a:rPr>
              <a:t>２）</a:t>
            </a:r>
            <a:endParaRPr lang="en-US" altLang="ja-JP" sz="800" dirty="0">
              <a:solidFill>
                <a:schemeClr val="tx1"/>
              </a:solidFill>
              <a:latin typeface="HG丸ｺﾞｼｯｸM-PRO" pitchFamily="50" charset="-128"/>
              <a:ea typeface="HG丸ｺﾞｼｯｸM-PRO" pitchFamily="50" charset="-128"/>
              <a:cs typeface="Meiryo UI" pitchFamily="50" charset="-128"/>
            </a:endParaRPr>
          </a:p>
          <a:p>
            <a:pPr marL="266700" indent="-180975">
              <a:defRPr/>
            </a:pPr>
            <a:r>
              <a:rPr lang="ja-JP" altLang="en-US" sz="800" dirty="0">
                <a:solidFill>
                  <a:schemeClr val="tx1"/>
                </a:solidFill>
                <a:latin typeface="HG丸ｺﾞｼｯｸM-PRO" pitchFamily="50" charset="-128"/>
                <a:ea typeface="HG丸ｺﾞｼｯｸM-PRO" pitchFamily="50" charset="-128"/>
                <a:cs typeface="Meiryo UI" pitchFamily="50" charset="-128"/>
              </a:rPr>
              <a:t>　○　府では、「国等による環境物品等の調達の推進等に関する法律」（グリーン購入法）の規定に基づき、環境物品等の調</a:t>
            </a:r>
          </a:p>
          <a:p>
            <a:pPr marL="266700" indent="-180975">
              <a:defRPr/>
            </a:pPr>
            <a:r>
              <a:rPr lang="ja-JP" altLang="en-US" sz="800" dirty="0">
                <a:solidFill>
                  <a:schemeClr val="tx1"/>
                </a:solidFill>
                <a:latin typeface="HG丸ｺﾞｼｯｸM-PRO" pitchFamily="50" charset="-128"/>
                <a:ea typeface="HG丸ｺﾞｼｯｸM-PRO" pitchFamily="50" charset="-128"/>
                <a:cs typeface="Meiryo UI" pitchFamily="50" charset="-128"/>
              </a:rPr>
              <a:t>　　　達方針（大阪府グリーン調達方針）を作成し、適合した物品等を購入することとしています。本制度の新商品等につい</a:t>
            </a:r>
          </a:p>
          <a:p>
            <a:pPr marL="266700" indent="-180975">
              <a:defRPr/>
            </a:pPr>
            <a:r>
              <a:rPr lang="ja-JP" altLang="en-US" sz="800" dirty="0">
                <a:solidFill>
                  <a:schemeClr val="tx1"/>
                </a:solidFill>
                <a:latin typeface="HG丸ｺﾞｼｯｸM-PRO" pitchFamily="50" charset="-128"/>
                <a:ea typeface="HG丸ｺﾞｼｯｸM-PRO" pitchFamily="50" charset="-128"/>
                <a:cs typeface="Meiryo UI" pitchFamily="50" charset="-128"/>
              </a:rPr>
              <a:t>　　　ても、この方針に適合していることが求められますので、必ず、適合していることを確認してください。詳細は、以下</a:t>
            </a:r>
          </a:p>
          <a:p>
            <a:pPr marL="266700" indent="-180975">
              <a:defRPr/>
            </a:pPr>
            <a:r>
              <a:rPr lang="ja-JP" altLang="en-US" sz="800" dirty="0">
                <a:solidFill>
                  <a:schemeClr val="tx1"/>
                </a:solidFill>
                <a:latin typeface="HG丸ｺﾞｼｯｸM-PRO" pitchFamily="50" charset="-128"/>
                <a:ea typeface="HG丸ｺﾞｼｯｸM-PRO" pitchFamily="50" charset="-128"/>
                <a:cs typeface="Meiryo UI" pitchFamily="50" charset="-128"/>
              </a:rPr>
              <a:t>　　　のホームページをご覧ください。</a:t>
            </a:r>
          </a:p>
          <a:p>
            <a:pPr marL="266700" indent="-180975">
              <a:defRPr/>
            </a:pPr>
            <a:r>
              <a:rPr lang="ja-JP" altLang="en-US" sz="800" dirty="0">
                <a:solidFill>
                  <a:schemeClr val="tx1"/>
                </a:solidFill>
                <a:latin typeface="HG丸ｺﾞｼｯｸM-PRO" pitchFamily="50" charset="-128"/>
                <a:ea typeface="HG丸ｺﾞｼｯｸM-PRO" pitchFamily="50" charset="-128"/>
                <a:cs typeface="Meiryo UI" pitchFamily="50" charset="-128"/>
              </a:rPr>
              <a:t>　　　⇒　</a:t>
            </a:r>
            <a:r>
              <a:rPr lang="en-US" altLang="ja-JP" sz="800" dirty="0">
                <a:solidFill>
                  <a:schemeClr val="tx1"/>
                </a:solidFill>
                <a:latin typeface="HG丸ｺﾞｼｯｸM-PRO" pitchFamily="50" charset="-128"/>
                <a:ea typeface="HG丸ｺﾞｼｯｸM-PRO" pitchFamily="50" charset="-128"/>
                <a:cs typeface="Meiryo UI" pitchFamily="50" charset="-128"/>
                <a:hlinkClick r:id="rId3"/>
              </a:rPr>
              <a:t>http://www.pref.osaka.lg.jp/chikyukankyo/jigyotoppage/greenchotatsu.html</a:t>
            </a:r>
            <a:endParaRPr lang="ja-JP" altLang="en-US" sz="900" dirty="0">
              <a:solidFill>
                <a:schemeClr val="tx1"/>
              </a:solidFill>
              <a:latin typeface="HG丸ｺﾞｼｯｸM-PRO" pitchFamily="50" charset="-128"/>
              <a:ea typeface="HG丸ｺﾞｼｯｸM-PRO" pitchFamily="50" charset="-128"/>
              <a:cs typeface="Meiryo UI" pitchFamily="50" charset="-128"/>
            </a:endParaRPr>
          </a:p>
        </p:txBody>
      </p:sp>
      <p:sp>
        <p:nvSpPr>
          <p:cNvPr id="20" name="Rectangle 4"/>
          <p:cNvSpPr txBox="1">
            <a:spLocks noChangeArrowheads="1"/>
          </p:cNvSpPr>
          <p:nvPr/>
        </p:nvSpPr>
        <p:spPr bwMode="auto">
          <a:xfrm>
            <a:off x="2132856" y="829990"/>
            <a:ext cx="2520280" cy="357634"/>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8415" tIns="34208" rIns="68415" bIns="34208" numCol="1" anchor="t" anchorCtr="0" compatLnSpc="1">
            <a:prstTxWarp prst="textNoShape">
              <a:avLst/>
            </a:prstTxWarp>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nSpc>
                <a:spcPct val="90000"/>
              </a:lnSpc>
              <a:spcBef>
                <a:spcPts val="600"/>
              </a:spcBef>
            </a:pPr>
            <a:r>
              <a:rPr lang="en-US" altLang="ja-JP" sz="1600" dirty="0">
                <a:latin typeface="Meiryo UI" pitchFamily="50" charset="-128"/>
                <a:ea typeface="Meiryo UI" pitchFamily="50" charset="-128"/>
                <a:cs typeface="Meiryo UI" pitchFamily="50" charset="-128"/>
              </a:rPr>
              <a:t>【</a:t>
            </a:r>
            <a:r>
              <a:rPr lang="ja-JP" altLang="en-US" sz="1600" dirty="0">
                <a:latin typeface="Meiryo UI" pitchFamily="50" charset="-128"/>
                <a:ea typeface="Meiryo UI" pitchFamily="50" charset="-128"/>
                <a:cs typeface="Meiryo UI" pitchFamily="50" charset="-128"/>
              </a:rPr>
              <a:t>募　集　案　内</a:t>
            </a:r>
            <a:r>
              <a:rPr lang="en-US" altLang="ja-JP" sz="1600" dirty="0">
                <a:latin typeface="Meiryo UI" pitchFamily="50" charset="-128"/>
                <a:ea typeface="Meiryo UI" pitchFamily="50" charset="-128"/>
                <a:cs typeface="Meiryo UI" pitchFamily="50" charset="-128"/>
              </a:rPr>
              <a:t>】</a:t>
            </a:r>
            <a:endParaRPr lang="ja-JP" altLang="en-US" sz="1600" dirty="0">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22139446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AutoShape 3"/>
          <p:cNvSpPr>
            <a:spLocks noChangeArrowheads="1"/>
          </p:cNvSpPr>
          <p:nvPr/>
        </p:nvSpPr>
        <p:spPr bwMode="auto">
          <a:xfrm>
            <a:off x="13692" y="-1341"/>
            <a:ext cx="6858000" cy="2033926"/>
          </a:xfrm>
          <a:prstGeom prst="roundRect">
            <a:avLst>
              <a:gd name="adj" fmla="val 5478"/>
            </a:avLst>
          </a:prstGeom>
          <a:solidFill>
            <a:schemeClr val="tx2">
              <a:lumMod val="40000"/>
              <a:lumOff val="60000"/>
            </a:schemeClr>
          </a:solidFill>
          <a:ln w="9525">
            <a:noFill/>
            <a:round/>
            <a:headEnd/>
            <a:tailEnd/>
          </a:ln>
          <a:effectLst/>
        </p:spPr>
        <p:txBody>
          <a:bodyPr tIns="0"/>
          <a:lstStyle/>
          <a:p>
            <a:pPr defTabSz="942975"/>
            <a:r>
              <a:rPr lang="ja-JP" altLang="en-US" sz="1600" dirty="0">
                <a:latin typeface="Meiryo UI" pitchFamily="50" charset="-128"/>
                <a:ea typeface="Meiryo UI" pitchFamily="50" charset="-128"/>
                <a:cs typeface="Meiryo UI" pitchFamily="50" charset="-128"/>
              </a:rPr>
              <a:t>２　対象の中小企業者</a:t>
            </a:r>
          </a:p>
        </p:txBody>
      </p:sp>
      <p:sp>
        <p:nvSpPr>
          <p:cNvPr id="11" name="角丸四角形 10"/>
          <p:cNvSpPr>
            <a:spLocks noChangeArrowheads="1"/>
          </p:cNvSpPr>
          <p:nvPr/>
        </p:nvSpPr>
        <p:spPr bwMode="auto">
          <a:xfrm>
            <a:off x="134850" y="294955"/>
            <a:ext cx="6564630" cy="1686925"/>
          </a:xfrm>
          <a:prstGeom prst="roundRect">
            <a:avLst>
              <a:gd name="adj" fmla="val 3464"/>
            </a:avLst>
          </a:prstGeom>
          <a:solidFill>
            <a:schemeClr val="bg1"/>
          </a:solidFill>
          <a:ln w="9525" algn="ctr">
            <a:noFill/>
            <a:round/>
            <a:headEnd/>
            <a:tailEnd/>
          </a:ln>
        </p:spPr>
        <p:txBody>
          <a:bodyPr anchor="ctr"/>
          <a:lstStyle/>
          <a:p>
            <a:pPr algn="ctr" fontAlgn="auto">
              <a:spcBef>
                <a:spcPts val="0"/>
              </a:spcBef>
              <a:spcAft>
                <a:spcPts val="0"/>
              </a:spcAft>
              <a:defRPr/>
            </a:pPr>
            <a:r>
              <a:rPr lang="ja-JP" altLang="en-US" sz="1800" dirty="0">
                <a:solidFill>
                  <a:schemeClr val="lt1"/>
                </a:solidFill>
                <a:latin typeface="+mn-lt"/>
                <a:ea typeface="+mn-ea"/>
              </a:rPr>
              <a:t>ゆちゅ</a:t>
            </a:r>
          </a:p>
        </p:txBody>
      </p:sp>
      <p:sp>
        <p:nvSpPr>
          <p:cNvPr id="12" name="テキスト ボックス 24"/>
          <p:cNvSpPr txBox="1">
            <a:spLocks noChangeArrowheads="1"/>
          </p:cNvSpPr>
          <p:nvPr/>
        </p:nvSpPr>
        <p:spPr bwMode="auto">
          <a:xfrm>
            <a:off x="115679" y="279854"/>
            <a:ext cx="6559595" cy="13850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nchorCtr="0"/>
          <a:lstStyle>
            <a:lvl1pPr eaLnBrk="0" hangingPunct="0">
              <a:defRPr kumimoji="1" sz="1900">
                <a:solidFill>
                  <a:schemeClr val="tx1"/>
                </a:solidFill>
                <a:latin typeface="Arial" charset="0"/>
                <a:ea typeface="HGPｺﾞｼｯｸE" pitchFamily="50" charset="-128"/>
              </a:defRPr>
            </a:lvl1pPr>
            <a:lvl2pPr marL="742950" indent="-285750" eaLnBrk="0" hangingPunct="0">
              <a:defRPr kumimoji="1" sz="1900">
                <a:solidFill>
                  <a:schemeClr val="tx1"/>
                </a:solidFill>
                <a:latin typeface="Arial" charset="0"/>
                <a:ea typeface="HGPｺﾞｼｯｸE" pitchFamily="50" charset="-128"/>
              </a:defRPr>
            </a:lvl2pPr>
            <a:lvl3pPr marL="1143000" indent="-228600" eaLnBrk="0" hangingPunct="0">
              <a:defRPr kumimoji="1" sz="1900">
                <a:solidFill>
                  <a:schemeClr val="tx1"/>
                </a:solidFill>
                <a:latin typeface="Arial" charset="0"/>
                <a:ea typeface="HGPｺﾞｼｯｸE" pitchFamily="50" charset="-128"/>
              </a:defRPr>
            </a:lvl3pPr>
            <a:lvl4pPr marL="1600200" indent="-228600" eaLnBrk="0" hangingPunct="0">
              <a:defRPr kumimoji="1" sz="1900">
                <a:solidFill>
                  <a:schemeClr val="tx1"/>
                </a:solidFill>
                <a:latin typeface="Arial" charset="0"/>
                <a:ea typeface="HGPｺﾞｼｯｸE" pitchFamily="50" charset="-128"/>
              </a:defRPr>
            </a:lvl4pPr>
            <a:lvl5pPr marL="2057400" indent="-228600" eaLnBrk="0" hangingPunct="0">
              <a:defRPr kumimoji="1" sz="1900">
                <a:solidFill>
                  <a:schemeClr val="tx1"/>
                </a:solidFill>
                <a:latin typeface="Arial" charset="0"/>
                <a:ea typeface="HGPｺﾞｼｯｸE" pitchFamily="50" charset="-128"/>
              </a:defRPr>
            </a:lvl5pPr>
            <a:lvl6pPr marL="2514600" indent="-228600" eaLnBrk="0" fontAlgn="base" hangingPunct="0">
              <a:spcBef>
                <a:spcPct val="0"/>
              </a:spcBef>
              <a:spcAft>
                <a:spcPct val="0"/>
              </a:spcAft>
              <a:defRPr kumimoji="1" sz="1900">
                <a:solidFill>
                  <a:schemeClr val="tx1"/>
                </a:solidFill>
                <a:latin typeface="Arial" charset="0"/>
                <a:ea typeface="HGPｺﾞｼｯｸE" pitchFamily="50" charset="-128"/>
              </a:defRPr>
            </a:lvl6pPr>
            <a:lvl7pPr marL="2971800" indent="-228600" eaLnBrk="0" fontAlgn="base" hangingPunct="0">
              <a:spcBef>
                <a:spcPct val="0"/>
              </a:spcBef>
              <a:spcAft>
                <a:spcPct val="0"/>
              </a:spcAft>
              <a:defRPr kumimoji="1" sz="1900">
                <a:solidFill>
                  <a:schemeClr val="tx1"/>
                </a:solidFill>
                <a:latin typeface="Arial" charset="0"/>
                <a:ea typeface="HGPｺﾞｼｯｸE" pitchFamily="50" charset="-128"/>
              </a:defRPr>
            </a:lvl7pPr>
            <a:lvl8pPr marL="3429000" indent="-228600" eaLnBrk="0" fontAlgn="base" hangingPunct="0">
              <a:spcBef>
                <a:spcPct val="0"/>
              </a:spcBef>
              <a:spcAft>
                <a:spcPct val="0"/>
              </a:spcAft>
              <a:defRPr kumimoji="1" sz="1900">
                <a:solidFill>
                  <a:schemeClr val="tx1"/>
                </a:solidFill>
                <a:latin typeface="Arial" charset="0"/>
                <a:ea typeface="HGPｺﾞｼｯｸE" pitchFamily="50" charset="-128"/>
              </a:defRPr>
            </a:lvl8pPr>
            <a:lvl9pPr marL="3886200" indent="-228600" eaLnBrk="0" fontAlgn="base" hangingPunct="0">
              <a:spcBef>
                <a:spcPct val="0"/>
              </a:spcBef>
              <a:spcAft>
                <a:spcPct val="0"/>
              </a:spcAft>
              <a:defRPr kumimoji="1" sz="1900">
                <a:solidFill>
                  <a:schemeClr val="tx1"/>
                </a:solidFill>
                <a:latin typeface="Arial" charset="0"/>
                <a:ea typeface="HGPｺﾞｼｯｸE" pitchFamily="50" charset="-128"/>
              </a:defRPr>
            </a:lvl9pPr>
          </a:lstStyle>
          <a:p>
            <a:pPr eaLnBrk="1" hangingPunct="1">
              <a:defRPr/>
            </a:pPr>
            <a:r>
              <a:rPr lang="ja-JP" altLang="en-US" sz="1100" dirty="0">
                <a:latin typeface="Meiryo UI" pitchFamily="50" charset="-128"/>
                <a:ea typeface="Meiryo UI" pitchFamily="50" charset="-128"/>
                <a:cs typeface="Meiryo UI" pitchFamily="50" charset="-128"/>
              </a:rPr>
              <a:t>対象の中小企業者は、次のすべての事項を満たす事業者です。</a:t>
            </a:r>
          </a:p>
          <a:p>
            <a:pPr eaLnBrk="1" hangingPunct="1">
              <a:defRPr/>
            </a:pPr>
            <a:endParaRPr lang="ja-JP" altLang="en-US" sz="1000" dirty="0">
              <a:latin typeface="Meiryo UI" pitchFamily="50" charset="-128"/>
              <a:ea typeface="Meiryo UI" pitchFamily="50" charset="-128"/>
              <a:cs typeface="Meiryo UI" pitchFamily="50" charset="-128"/>
            </a:endParaRPr>
          </a:p>
          <a:p>
            <a:pPr marL="381000" indent="-381000" eaLnBrk="1" hangingPunct="1">
              <a:defRPr/>
            </a:pPr>
            <a:r>
              <a:rPr lang="ja-JP" altLang="en-US" sz="1000" dirty="0">
                <a:latin typeface="Meiryo UI" pitchFamily="50" charset="-128"/>
                <a:ea typeface="Meiryo UI" pitchFamily="50" charset="-128"/>
                <a:cs typeface="Meiryo UI" pitchFamily="50" charset="-128"/>
              </a:rPr>
              <a:t>（１）中小企業等経営強化法</a:t>
            </a:r>
            <a:r>
              <a:rPr lang="ja-JP" altLang="en-US" sz="700" dirty="0">
                <a:latin typeface="Meiryo UI" pitchFamily="50" charset="-128"/>
                <a:ea typeface="Meiryo UI" pitchFamily="50" charset="-128"/>
                <a:cs typeface="Meiryo UI" pitchFamily="50" charset="-128"/>
              </a:rPr>
              <a:t>（平成１１年法律第１８号）</a:t>
            </a:r>
            <a:r>
              <a:rPr lang="ja-JP" altLang="en-US" sz="1000" dirty="0">
                <a:latin typeface="Meiryo UI" pitchFamily="50" charset="-128"/>
                <a:ea typeface="Meiryo UI" pitchFamily="50" charset="-128"/>
                <a:cs typeface="Meiryo UI" pitchFamily="50" charset="-128"/>
              </a:rPr>
              <a:t>第２条第１項各号のいずれかに該当する者又は同法第２条第５項各号のいずれかに該当する者であること</a:t>
            </a:r>
            <a:endParaRPr lang="en-US" altLang="ja-JP" sz="1000" dirty="0">
              <a:latin typeface="Meiryo UI" pitchFamily="50" charset="-128"/>
              <a:ea typeface="Meiryo UI" pitchFamily="50" charset="-128"/>
              <a:cs typeface="Meiryo UI" pitchFamily="50" charset="-128"/>
            </a:endParaRPr>
          </a:p>
          <a:p>
            <a:pPr marL="381000" indent="-381000" eaLnBrk="1" hangingPunct="1">
              <a:defRPr/>
            </a:pPr>
            <a:r>
              <a:rPr lang="ja-JP" altLang="en-US" sz="1000" dirty="0">
                <a:latin typeface="Meiryo UI" pitchFamily="50" charset="-128"/>
                <a:ea typeface="Meiryo UI" pitchFamily="50" charset="-128"/>
                <a:cs typeface="Meiryo UI" pitchFamily="50" charset="-128"/>
              </a:rPr>
              <a:t>　　　　</a:t>
            </a:r>
            <a:r>
              <a:rPr lang="ja-JP" altLang="en-US" sz="800" dirty="0">
                <a:latin typeface="Meiryo UI" pitchFamily="50" charset="-128"/>
                <a:ea typeface="Meiryo UI" pitchFamily="50" charset="-128"/>
                <a:cs typeface="Meiryo UI" pitchFamily="50" charset="-128"/>
              </a:rPr>
              <a:t>（中小企業庁ホームページ参照：</a:t>
            </a:r>
            <a:r>
              <a:rPr lang="en-US" altLang="ja-JP" sz="800" dirty="0">
                <a:latin typeface="Meiryo UI" pitchFamily="50" charset="-128"/>
                <a:ea typeface="Meiryo UI" pitchFamily="50" charset="-128"/>
                <a:cs typeface="Meiryo UI" pitchFamily="50" charset="-128"/>
              </a:rPr>
              <a:t> </a:t>
            </a:r>
            <a:r>
              <a:rPr lang="en-US" altLang="ja-JP" sz="800" dirty="0">
                <a:latin typeface="Meiryo UI" pitchFamily="50" charset="-128"/>
                <a:ea typeface="Meiryo UI" pitchFamily="50" charset="-128"/>
                <a:cs typeface="Meiryo UI" pitchFamily="50" charset="-128"/>
                <a:hlinkClick r:id="rId2"/>
              </a:rPr>
              <a:t>https://www.chusho.meti.go.jp/keiei/kyoka/jyoubun.html</a:t>
            </a:r>
            <a:r>
              <a:rPr lang="ja-JP" altLang="en-US" sz="800" dirty="0">
                <a:latin typeface="Meiryo UI" pitchFamily="50" charset="-128"/>
                <a:ea typeface="Meiryo UI" pitchFamily="50" charset="-128"/>
                <a:cs typeface="Meiryo UI" pitchFamily="50" charset="-128"/>
              </a:rPr>
              <a:t>）</a:t>
            </a:r>
            <a:r>
              <a:rPr lang="ja-JP" altLang="en-US" sz="1000" dirty="0">
                <a:latin typeface="Meiryo UI" pitchFamily="50" charset="-128"/>
                <a:ea typeface="Meiryo UI" pitchFamily="50" charset="-128"/>
                <a:cs typeface="Meiryo UI" pitchFamily="50" charset="-128"/>
              </a:rPr>
              <a:t>。</a:t>
            </a:r>
          </a:p>
          <a:p>
            <a:pPr marL="381000" indent="-381000" eaLnBrk="1" hangingPunct="1">
              <a:defRPr/>
            </a:pPr>
            <a:r>
              <a:rPr lang="ja-JP" altLang="en-US" sz="1000" dirty="0">
                <a:latin typeface="Meiryo UI" pitchFamily="50" charset="-128"/>
                <a:ea typeface="Meiryo UI" pitchFamily="50" charset="-128"/>
                <a:cs typeface="Meiryo UI" pitchFamily="50" charset="-128"/>
              </a:rPr>
              <a:t>（２）府内に主たる事務所（会社の場合は本店として登記された事務所）を有する者であること。</a:t>
            </a:r>
          </a:p>
          <a:p>
            <a:pPr marL="381000" indent="-381000" eaLnBrk="1" hangingPunct="1">
              <a:defRPr/>
            </a:pPr>
            <a:r>
              <a:rPr lang="ja-JP" altLang="en-US" sz="1000" dirty="0">
                <a:latin typeface="Meiryo UI" pitchFamily="50" charset="-128"/>
                <a:ea typeface="Meiryo UI" pitchFamily="50" charset="-128"/>
                <a:cs typeface="Meiryo UI" pitchFamily="50" charset="-128"/>
              </a:rPr>
              <a:t>（３）府税に係る徴収金を完納している者であること。</a:t>
            </a:r>
          </a:p>
          <a:p>
            <a:pPr marL="381000" indent="-381000" eaLnBrk="1" hangingPunct="1">
              <a:defRPr/>
            </a:pPr>
            <a:r>
              <a:rPr lang="ja-JP" altLang="en-US" sz="1000" dirty="0">
                <a:latin typeface="Meiryo UI" pitchFamily="50" charset="-128"/>
                <a:ea typeface="Meiryo UI" pitchFamily="50" charset="-128"/>
                <a:cs typeface="Meiryo UI" pitchFamily="50" charset="-128"/>
              </a:rPr>
              <a:t>（４）新商品等の生産又は提供をする者であること。</a:t>
            </a:r>
            <a:r>
              <a:rPr lang="ja-JP" altLang="en-US" sz="800" dirty="0">
                <a:latin typeface="Meiryo UI" pitchFamily="50" charset="-128"/>
                <a:ea typeface="Meiryo UI" pitchFamily="50" charset="-128"/>
                <a:cs typeface="Meiryo UI" pitchFamily="50" charset="-128"/>
              </a:rPr>
              <a:t>（</a:t>
            </a:r>
            <a:r>
              <a:rPr lang="en-US" altLang="ja-JP" sz="800" dirty="0">
                <a:latin typeface="Meiryo UI" pitchFamily="50" charset="-128"/>
                <a:ea typeface="Meiryo UI" pitchFamily="50" charset="-128"/>
                <a:cs typeface="Meiryo UI" pitchFamily="50" charset="-128"/>
              </a:rPr>
              <a:t>※</a:t>
            </a:r>
            <a:r>
              <a:rPr lang="ja-JP" altLang="en-US" sz="800" dirty="0">
                <a:latin typeface="Meiryo UI" pitchFamily="50" charset="-128"/>
                <a:ea typeface="Meiryo UI" pitchFamily="50" charset="-128"/>
                <a:cs typeface="Meiryo UI" pitchFamily="50" charset="-128"/>
              </a:rPr>
              <a:t>１）</a:t>
            </a:r>
            <a:endParaRPr lang="ja-JP" altLang="en-US" sz="1000" dirty="0">
              <a:latin typeface="Meiryo UI" pitchFamily="50" charset="-128"/>
              <a:ea typeface="Meiryo UI" pitchFamily="50" charset="-128"/>
              <a:cs typeface="Meiryo UI" pitchFamily="50" charset="-128"/>
            </a:endParaRPr>
          </a:p>
        </p:txBody>
      </p:sp>
      <p:sp>
        <p:nvSpPr>
          <p:cNvPr id="14" name="角丸四角形 13"/>
          <p:cNvSpPr/>
          <p:nvPr/>
        </p:nvSpPr>
        <p:spPr>
          <a:xfrm>
            <a:off x="548680" y="1577917"/>
            <a:ext cx="5472608" cy="325438"/>
          </a:xfrm>
          <a:prstGeom prst="roundRect">
            <a:avLst>
              <a:gd name="adj" fmla="val 10296"/>
            </a:avLst>
          </a:prstGeom>
          <a:solidFill>
            <a:schemeClr val="bg1"/>
          </a:solidFill>
          <a:ln w="6350">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266700" indent="-180975">
              <a:defRPr/>
            </a:pPr>
            <a:r>
              <a:rPr lang="en-US" altLang="ja-JP" sz="800" dirty="0">
                <a:solidFill>
                  <a:schemeClr val="tx1"/>
                </a:solidFill>
                <a:latin typeface="HG丸ｺﾞｼｯｸM-PRO" pitchFamily="50" charset="-128"/>
                <a:ea typeface="HG丸ｺﾞｼｯｸM-PRO" pitchFamily="50" charset="-128"/>
                <a:cs typeface="Meiryo UI" pitchFamily="50" charset="-128"/>
              </a:rPr>
              <a:t>※</a:t>
            </a:r>
            <a:r>
              <a:rPr lang="ja-JP" altLang="en-US" sz="800" dirty="0">
                <a:solidFill>
                  <a:schemeClr val="tx1"/>
                </a:solidFill>
                <a:latin typeface="HG丸ｺﾞｼｯｸM-PRO" pitchFamily="50" charset="-128"/>
                <a:ea typeface="HG丸ｺﾞｼｯｸM-PRO" pitchFamily="50" charset="-128"/>
                <a:cs typeface="Meiryo UI" pitchFamily="50" charset="-128"/>
              </a:rPr>
              <a:t>１　販売代理店など新商品等の生産又は提供を行わない事業者や開発・設計を行わず単に製造のみを請負う事業者は対象となりません。</a:t>
            </a:r>
          </a:p>
        </p:txBody>
      </p:sp>
      <p:sp>
        <p:nvSpPr>
          <p:cNvPr id="15" name="AutoShape 3"/>
          <p:cNvSpPr>
            <a:spLocks noChangeArrowheads="1"/>
          </p:cNvSpPr>
          <p:nvPr/>
        </p:nvSpPr>
        <p:spPr bwMode="auto">
          <a:xfrm>
            <a:off x="0" y="2195736"/>
            <a:ext cx="6885384" cy="6912768"/>
          </a:xfrm>
          <a:prstGeom prst="roundRect">
            <a:avLst>
              <a:gd name="adj" fmla="val 3478"/>
            </a:avLst>
          </a:prstGeom>
          <a:solidFill>
            <a:schemeClr val="tx2">
              <a:lumMod val="40000"/>
              <a:lumOff val="60000"/>
            </a:schemeClr>
          </a:solidFill>
          <a:ln w="9525">
            <a:noFill/>
            <a:round/>
            <a:headEnd/>
            <a:tailEnd/>
          </a:ln>
          <a:effectLst/>
        </p:spPr>
        <p:txBody>
          <a:bodyPr tIns="0"/>
          <a:lstStyle/>
          <a:p>
            <a:pPr defTabSz="942975"/>
            <a:r>
              <a:rPr lang="ja-JP" altLang="en-US" sz="1600" dirty="0">
                <a:latin typeface="Meiryo UI" pitchFamily="50" charset="-128"/>
                <a:ea typeface="Meiryo UI" pitchFamily="50" charset="-128"/>
                <a:cs typeface="Meiryo UI" pitchFamily="50" charset="-128"/>
              </a:rPr>
              <a:t>３　申請の方法</a:t>
            </a:r>
          </a:p>
        </p:txBody>
      </p:sp>
      <p:sp>
        <p:nvSpPr>
          <p:cNvPr id="16" name="角丸四角形 15"/>
          <p:cNvSpPr/>
          <p:nvPr/>
        </p:nvSpPr>
        <p:spPr>
          <a:xfrm>
            <a:off x="82725" y="2555776"/>
            <a:ext cx="6623298" cy="6480720"/>
          </a:xfrm>
          <a:prstGeom prst="roundRect">
            <a:avLst>
              <a:gd name="adj" fmla="val 195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defRPr/>
            </a:pPr>
            <a:r>
              <a:rPr lang="ja-JP" altLang="en-US" sz="1100" dirty="0">
                <a:solidFill>
                  <a:schemeClr val="tx1"/>
                </a:solidFill>
                <a:latin typeface="Meiryo UI" pitchFamily="50" charset="-128"/>
                <a:ea typeface="Meiryo UI" pitchFamily="50" charset="-128"/>
                <a:cs typeface="Meiryo UI" pitchFamily="50" charset="-128"/>
              </a:rPr>
              <a:t>申請は、</a:t>
            </a:r>
            <a:r>
              <a:rPr lang="en-US" altLang="ja-JP" sz="1100" dirty="0">
                <a:solidFill>
                  <a:schemeClr val="tx1"/>
                </a:solidFill>
                <a:latin typeface="Meiryo UI" pitchFamily="50" charset="-128"/>
                <a:ea typeface="Meiryo UI" pitchFamily="50" charset="-128"/>
                <a:cs typeface="Meiryo UI" pitchFamily="50" charset="-128"/>
              </a:rPr>
              <a:t>【1</a:t>
            </a:r>
            <a:r>
              <a:rPr lang="ja-JP" altLang="en-US" sz="1100" dirty="0">
                <a:solidFill>
                  <a:schemeClr val="tx1"/>
                </a:solidFill>
                <a:latin typeface="Meiryo UI" pitchFamily="50" charset="-128"/>
                <a:ea typeface="Meiryo UI" pitchFamily="50" charset="-128"/>
                <a:cs typeface="Meiryo UI" pitchFamily="50" charset="-128"/>
              </a:rPr>
              <a:t> 事前申請</a:t>
            </a:r>
            <a:r>
              <a:rPr lang="en-US" altLang="ja-JP" sz="1100" dirty="0">
                <a:solidFill>
                  <a:schemeClr val="tx1"/>
                </a:solidFill>
                <a:latin typeface="Meiryo UI" pitchFamily="50" charset="-128"/>
                <a:ea typeface="Meiryo UI" pitchFamily="50" charset="-128"/>
                <a:cs typeface="Meiryo UI" pitchFamily="50" charset="-128"/>
              </a:rPr>
              <a:t>】 </a:t>
            </a:r>
            <a:r>
              <a:rPr lang="ja-JP" altLang="en-US" sz="1100" dirty="0">
                <a:solidFill>
                  <a:schemeClr val="tx1"/>
                </a:solidFill>
                <a:latin typeface="Meiryo UI" pitchFamily="50" charset="-128"/>
                <a:ea typeface="Meiryo UI" pitchFamily="50" charset="-128"/>
                <a:cs typeface="Meiryo UI" pitchFamily="50" charset="-128"/>
              </a:rPr>
              <a:t>と </a:t>
            </a:r>
            <a:r>
              <a:rPr lang="en-US" altLang="ja-JP" sz="1100" dirty="0">
                <a:solidFill>
                  <a:schemeClr val="tx1"/>
                </a:solidFill>
                <a:latin typeface="Meiryo UI" pitchFamily="50" charset="-128"/>
                <a:ea typeface="Meiryo UI" pitchFamily="50" charset="-128"/>
                <a:cs typeface="Meiryo UI" pitchFamily="50" charset="-128"/>
              </a:rPr>
              <a:t>【2 </a:t>
            </a:r>
            <a:r>
              <a:rPr lang="ja-JP" altLang="en-US" sz="1100" dirty="0">
                <a:solidFill>
                  <a:schemeClr val="tx1"/>
                </a:solidFill>
                <a:latin typeface="Meiryo UI" pitchFamily="50" charset="-128"/>
                <a:ea typeface="Meiryo UI" pitchFamily="50" charset="-128"/>
                <a:cs typeface="Meiryo UI" pitchFamily="50" charset="-128"/>
              </a:rPr>
              <a:t>本申請</a:t>
            </a:r>
            <a:r>
              <a:rPr lang="en-US" altLang="ja-JP" sz="1100" dirty="0">
                <a:solidFill>
                  <a:schemeClr val="tx1"/>
                </a:solidFill>
                <a:latin typeface="Meiryo UI" pitchFamily="50" charset="-128"/>
                <a:ea typeface="Meiryo UI" pitchFamily="50" charset="-128"/>
                <a:cs typeface="Meiryo UI" pitchFamily="50" charset="-128"/>
              </a:rPr>
              <a:t>】</a:t>
            </a:r>
            <a:r>
              <a:rPr lang="ja-JP" altLang="en-US" sz="1100" dirty="0">
                <a:solidFill>
                  <a:schemeClr val="tx1"/>
                </a:solidFill>
                <a:latin typeface="Meiryo UI" pitchFamily="50" charset="-128"/>
                <a:ea typeface="Meiryo UI" pitchFamily="50" charset="-128"/>
                <a:cs typeface="Meiryo UI" pitchFamily="50" charset="-128"/>
              </a:rPr>
              <a:t>の</a:t>
            </a:r>
            <a:r>
              <a:rPr lang="en-US" altLang="ja-JP" sz="1100" dirty="0">
                <a:solidFill>
                  <a:schemeClr val="tx1"/>
                </a:solidFill>
                <a:latin typeface="Meiryo UI" pitchFamily="50" charset="-128"/>
                <a:ea typeface="Meiryo UI" pitchFamily="50" charset="-128"/>
                <a:cs typeface="Meiryo UI" pitchFamily="50" charset="-128"/>
              </a:rPr>
              <a:t>2</a:t>
            </a:r>
            <a:r>
              <a:rPr lang="ja-JP" altLang="en-US" sz="1100" dirty="0">
                <a:solidFill>
                  <a:schemeClr val="tx1"/>
                </a:solidFill>
                <a:latin typeface="Meiryo UI" pitchFamily="50" charset="-128"/>
                <a:ea typeface="Meiryo UI" pitchFamily="50" charset="-128"/>
                <a:cs typeface="Meiryo UI" pitchFamily="50" charset="-128"/>
              </a:rPr>
              <a:t>段階で実施します。</a:t>
            </a:r>
            <a:r>
              <a:rPr lang="en-US" altLang="ja-JP" sz="1100" dirty="0">
                <a:solidFill>
                  <a:schemeClr val="tx1"/>
                </a:solidFill>
                <a:latin typeface="Meiryo UI" pitchFamily="50" charset="-128"/>
                <a:ea typeface="Meiryo UI" pitchFamily="50" charset="-128"/>
                <a:cs typeface="Meiryo UI" pitchFamily="50" charset="-128"/>
              </a:rPr>
              <a:t>【1 </a:t>
            </a:r>
            <a:r>
              <a:rPr lang="ja-JP" altLang="en-US" sz="1100" dirty="0">
                <a:solidFill>
                  <a:schemeClr val="tx1"/>
                </a:solidFill>
                <a:latin typeface="Meiryo UI" pitchFamily="50" charset="-128"/>
                <a:ea typeface="Meiryo UI" pitchFamily="50" charset="-128"/>
                <a:cs typeface="Meiryo UI" pitchFamily="50" charset="-128"/>
              </a:rPr>
              <a:t>事前申請</a:t>
            </a:r>
            <a:r>
              <a:rPr lang="en-US" altLang="ja-JP" sz="1100" dirty="0">
                <a:solidFill>
                  <a:schemeClr val="tx1"/>
                </a:solidFill>
                <a:latin typeface="Meiryo UI" pitchFamily="50" charset="-128"/>
                <a:ea typeface="Meiryo UI" pitchFamily="50" charset="-128"/>
                <a:cs typeface="Meiryo UI" pitchFamily="50" charset="-128"/>
              </a:rPr>
              <a:t>】 </a:t>
            </a:r>
            <a:r>
              <a:rPr lang="ja-JP" altLang="en-US" sz="1100" dirty="0">
                <a:solidFill>
                  <a:schemeClr val="tx1"/>
                </a:solidFill>
                <a:latin typeface="Meiryo UI" pitchFamily="50" charset="-128"/>
                <a:ea typeface="Meiryo UI" pitchFamily="50" charset="-128"/>
                <a:cs typeface="Meiryo UI" pitchFamily="50" charset="-128"/>
              </a:rPr>
              <a:t>の結果、府の機関において使途が</a:t>
            </a:r>
            <a:endParaRPr lang="en-US" altLang="ja-JP" sz="1100" dirty="0">
              <a:solidFill>
                <a:schemeClr val="tx1"/>
              </a:solidFill>
              <a:latin typeface="Meiryo UI" pitchFamily="50" charset="-128"/>
              <a:ea typeface="Meiryo UI" pitchFamily="50" charset="-128"/>
              <a:cs typeface="Meiryo UI" pitchFamily="50" charset="-128"/>
            </a:endParaRPr>
          </a:p>
          <a:p>
            <a:pPr>
              <a:defRPr/>
            </a:pPr>
            <a:r>
              <a:rPr lang="ja-JP" altLang="en-US" sz="1100" dirty="0">
                <a:solidFill>
                  <a:schemeClr val="tx1"/>
                </a:solidFill>
                <a:latin typeface="Meiryo UI" pitchFamily="50" charset="-128"/>
                <a:ea typeface="Meiryo UI" pitchFamily="50" charset="-128"/>
                <a:cs typeface="Meiryo UI" pitchFamily="50" charset="-128"/>
              </a:rPr>
              <a:t>見込まれる場合のみ、</a:t>
            </a:r>
            <a:r>
              <a:rPr lang="en-US" altLang="ja-JP" sz="1100" dirty="0">
                <a:solidFill>
                  <a:schemeClr val="tx1"/>
                </a:solidFill>
                <a:latin typeface="Meiryo UI" pitchFamily="50" charset="-128"/>
                <a:ea typeface="Meiryo UI" pitchFamily="50" charset="-128"/>
                <a:cs typeface="Meiryo UI" pitchFamily="50" charset="-128"/>
              </a:rPr>
              <a:t>【2 </a:t>
            </a:r>
            <a:r>
              <a:rPr lang="ja-JP" altLang="en-US" sz="1100" dirty="0">
                <a:solidFill>
                  <a:schemeClr val="tx1"/>
                </a:solidFill>
                <a:latin typeface="Meiryo UI" pitchFamily="50" charset="-128"/>
                <a:ea typeface="Meiryo UI" pitchFamily="50" charset="-128"/>
                <a:cs typeface="Meiryo UI" pitchFamily="50" charset="-128"/>
              </a:rPr>
              <a:t>本申請</a:t>
            </a:r>
            <a:r>
              <a:rPr lang="en-US" altLang="ja-JP" sz="1100" dirty="0">
                <a:solidFill>
                  <a:schemeClr val="tx1"/>
                </a:solidFill>
                <a:latin typeface="Meiryo UI" pitchFamily="50" charset="-128"/>
                <a:ea typeface="Meiryo UI" pitchFamily="50" charset="-128"/>
                <a:cs typeface="Meiryo UI" pitchFamily="50" charset="-128"/>
              </a:rPr>
              <a:t>】</a:t>
            </a:r>
            <a:r>
              <a:rPr lang="ja-JP" altLang="en-US" sz="1100" dirty="0">
                <a:solidFill>
                  <a:schemeClr val="tx1"/>
                </a:solidFill>
                <a:latin typeface="Meiryo UI" pitchFamily="50" charset="-128"/>
                <a:ea typeface="Meiryo UI" pitchFamily="50" charset="-128"/>
                <a:cs typeface="Meiryo UI" pitchFamily="50" charset="-128"/>
              </a:rPr>
              <a:t>を行うことができます。</a:t>
            </a:r>
            <a:endParaRPr lang="en-US" altLang="ja-JP" sz="1100" dirty="0">
              <a:solidFill>
                <a:schemeClr val="tx1"/>
              </a:solidFill>
              <a:latin typeface="Meiryo UI" pitchFamily="50" charset="-128"/>
              <a:ea typeface="Meiryo UI" pitchFamily="50" charset="-128"/>
              <a:cs typeface="Meiryo UI" pitchFamily="50" charset="-128"/>
            </a:endParaRPr>
          </a:p>
          <a:p>
            <a:pPr>
              <a:defRPr/>
            </a:pPr>
            <a:endParaRPr lang="en-US" altLang="ja-JP" sz="1100" dirty="0">
              <a:solidFill>
                <a:schemeClr val="tx1"/>
              </a:solidFill>
              <a:latin typeface="Meiryo UI" pitchFamily="50" charset="-128"/>
              <a:ea typeface="Meiryo UI" pitchFamily="50" charset="-128"/>
              <a:cs typeface="Meiryo UI" pitchFamily="50" charset="-128"/>
            </a:endParaRPr>
          </a:p>
          <a:p>
            <a:pPr>
              <a:defRPr/>
            </a:pPr>
            <a:r>
              <a:rPr lang="en-US" altLang="ja-JP" sz="1100" b="1" dirty="0">
                <a:solidFill>
                  <a:schemeClr val="tx1"/>
                </a:solidFill>
                <a:latin typeface="Meiryo UI" pitchFamily="50" charset="-128"/>
                <a:ea typeface="Meiryo UI" pitchFamily="50" charset="-128"/>
                <a:cs typeface="Meiryo UI" pitchFamily="50" charset="-128"/>
              </a:rPr>
              <a:t>【1</a:t>
            </a:r>
            <a:r>
              <a:rPr lang="ja-JP" altLang="en-US" sz="1100" b="1" dirty="0">
                <a:solidFill>
                  <a:schemeClr val="tx1"/>
                </a:solidFill>
                <a:latin typeface="Meiryo UI" pitchFamily="50" charset="-128"/>
                <a:ea typeface="Meiryo UI" pitchFamily="50" charset="-128"/>
                <a:cs typeface="Meiryo UI" pitchFamily="50" charset="-128"/>
              </a:rPr>
              <a:t> 事前申請</a:t>
            </a:r>
            <a:r>
              <a:rPr lang="en-US" altLang="ja-JP" sz="1100" b="1" dirty="0">
                <a:solidFill>
                  <a:schemeClr val="tx1"/>
                </a:solidFill>
                <a:latin typeface="Meiryo UI" pitchFamily="50" charset="-128"/>
                <a:ea typeface="Meiryo UI" pitchFamily="50" charset="-128"/>
                <a:cs typeface="Meiryo UI" pitchFamily="50" charset="-128"/>
              </a:rPr>
              <a:t>】</a:t>
            </a:r>
          </a:p>
          <a:p>
            <a:pPr>
              <a:defRPr/>
            </a:pPr>
            <a:r>
              <a:rPr lang="ja-JP" altLang="en-US" sz="1100" dirty="0">
                <a:solidFill>
                  <a:schemeClr val="tx1"/>
                </a:solidFill>
                <a:latin typeface="Meiryo UI" pitchFamily="50" charset="-128"/>
                <a:ea typeface="Meiryo UI" pitchFamily="50" charset="-128"/>
                <a:cs typeface="Meiryo UI" pitchFamily="50" charset="-128"/>
              </a:rPr>
              <a:t>　■受付期間・・・令和７年７月</a:t>
            </a:r>
            <a:r>
              <a:rPr lang="en-US" altLang="ja-JP" sz="1100" dirty="0">
                <a:solidFill>
                  <a:schemeClr val="tx1"/>
                </a:solidFill>
                <a:latin typeface="Meiryo UI" pitchFamily="50" charset="-128"/>
                <a:ea typeface="Meiryo UI" pitchFamily="50" charset="-128"/>
                <a:cs typeface="Meiryo UI" pitchFamily="50" charset="-128"/>
              </a:rPr>
              <a:t>30</a:t>
            </a:r>
            <a:r>
              <a:rPr lang="ja-JP" altLang="en-US" sz="1100" dirty="0">
                <a:solidFill>
                  <a:schemeClr val="tx1"/>
                </a:solidFill>
                <a:latin typeface="Meiryo UI" pitchFamily="50" charset="-128"/>
                <a:ea typeface="Meiryo UI" pitchFamily="50" charset="-128"/>
                <a:cs typeface="Meiryo UI" pitchFamily="50" charset="-128"/>
              </a:rPr>
              <a:t>日（水曜日）から　</a:t>
            </a:r>
            <a:r>
              <a:rPr lang="ja-JP" altLang="en-US" sz="1600" u="wavy" dirty="0">
                <a:solidFill>
                  <a:schemeClr val="tx1"/>
                </a:solidFill>
                <a:uFill>
                  <a:solidFill>
                    <a:srgbClr val="FF0000"/>
                  </a:solidFill>
                </a:uFill>
                <a:latin typeface="Meiryo UI" pitchFamily="50" charset="-128"/>
                <a:ea typeface="Meiryo UI" pitchFamily="50" charset="-128"/>
                <a:cs typeface="Meiryo UI" pitchFamily="50" charset="-128"/>
              </a:rPr>
              <a:t>令和７年９月１９日</a:t>
            </a:r>
            <a:r>
              <a:rPr lang="ja-JP" altLang="en-US" sz="1100" u="wavy" dirty="0">
                <a:solidFill>
                  <a:schemeClr val="tx1"/>
                </a:solidFill>
                <a:uFill>
                  <a:solidFill>
                    <a:srgbClr val="FF0000"/>
                  </a:solidFill>
                </a:uFill>
                <a:latin typeface="Meiryo UI" pitchFamily="50" charset="-128"/>
                <a:ea typeface="Meiryo UI" pitchFamily="50" charset="-128"/>
                <a:cs typeface="Meiryo UI" pitchFamily="50" charset="-128"/>
              </a:rPr>
              <a:t>（金曜日）</a:t>
            </a:r>
            <a:r>
              <a:rPr lang="ja-JP" altLang="en-US" sz="1600" u="wavy" dirty="0">
                <a:solidFill>
                  <a:schemeClr val="tx1"/>
                </a:solidFill>
                <a:uFill>
                  <a:solidFill>
                    <a:srgbClr val="FF0000"/>
                  </a:solidFill>
                </a:uFill>
                <a:latin typeface="Meiryo UI" pitchFamily="50" charset="-128"/>
                <a:ea typeface="Meiryo UI" pitchFamily="50" charset="-128"/>
                <a:cs typeface="Meiryo UI" pitchFamily="50" charset="-128"/>
              </a:rPr>
              <a:t>まで</a:t>
            </a:r>
          </a:p>
          <a:p>
            <a:pPr>
              <a:defRPr/>
            </a:pPr>
            <a:r>
              <a:rPr lang="ja-JP" altLang="en-US" sz="1100" dirty="0">
                <a:solidFill>
                  <a:schemeClr val="tx1"/>
                </a:solidFill>
                <a:latin typeface="Meiryo UI" pitchFamily="50" charset="-128"/>
                <a:ea typeface="Meiryo UI" pitchFamily="50" charset="-128"/>
                <a:cs typeface="Meiryo UI" pitchFamily="50" charset="-128"/>
              </a:rPr>
              <a:t>　　　　　　　　　　　</a:t>
            </a:r>
            <a:r>
              <a:rPr lang="ja-JP" altLang="en-US" sz="900" dirty="0">
                <a:solidFill>
                  <a:schemeClr val="tx1"/>
                </a:solidFill>
                <a:latin typeface="Meiryo UI" pitchFamily="50" charset="-128"/>
                <a:ea typeface="Meiryo UI" pitchFamily="50" charset="-128"/>
                <a:cs typeface="Meiryo UI" pitchFamily="50" charset="-128"/>
              </a:rPr>
              <a:t>（受付時間は、午前</a:t>
            </a:r>
            <a:r>
              <a:rPr lang="en-US" altLang="ja-JP" sz="900" dirty="0">
                <a:solidFill>
                  <a:schemeClr val="tx1"/>
                </a:solidFill>
                <a:latin typeface="Meiryo UI" pitchFamily="50" charset="-128"/>
                <a:ea typeface="Meiryo UI" pitchFamily="50" charset="-128"/>
                <a:cs typeface="Meiryo UI" pitchFamily="50" charset="-128"/>
              </a:rPr>
              <a:t>9</a:t>
            </a:r>
            <a:r>
              <a:rPr lang="ja-JP" altLang="en-US" sz="900" dirty="0">
                <a:solidFill>
                  <a:schemeClr val="tx1"/>
                </a:solidFill>
                <a:latin typeface="Meiryo UI" pitchFamily="50" charset="-128"/>
                <a:ea typeface="Meiryo UI" pitchFamily="50" charset="-128"/>
                <a:cs typeface="Meiryo UI" pitchFamily="50" charset="-128"/>
              </a:rPr>
              <a:t>時</a:t>
            </a:r>
            <a:r>
              <a:rPr lang="en-US" altLang="ja-JP" sz="900" dirty="0">
                <a:solidFill>
                  <a:schemeClr val="tx1"/>
                </a:solidFill>
                <a:latin typeface="Meiryo UI" pitchFamily="50" charset="-128"/>
                <a:ea typeface="Meiryo UI" pitchFamily="50" charset="-128"/>
                <a:cs typeface="Meiryo UI" pitchFamily="50" charset="-128"/>
              </a:rPr>
              <a:t>30</a:t>
            </a:r>
            <a:r>
              <a:rPr lang="ja-JP" altLang="en-US" sz="900" dirty="0">
                <a:solidFill>
                  <a:schemeClr val="tx1"/>
                </a:solidFill>
                <a:latin typeface="Meiryo UI" pitchFamily="50" charset="-128"/>
                <a:ea typeface="Meiryo UI" pitchFamily="50" charset="-128"/>
                <a:cs typeface="Meiryo UI" pitchFamily="50" charset="-128"/>
              </a:rPr>
              <a:t>分から</a:t>
            </a:r>
            <a:r>
              <a:rPr lang="ja-JP" altLang="en-US" sz="900" dirty="0">
                <a:solidFill>
                  <a:schemeClr val="tx1"/>
                </a:solidFill>
                <a:uFill>
                  <a:solidFill>
                    <a:srgbClr val="FF0000"/>
                  </a:solidFill>
                </a:uFill>
                <a:latin typeface="Meiryo UI" pitchFamily="50" charset="-128"/>
                <a:ea typeface="Meiryo UI" pitchFamily="50" charset="-128"/>
                <a:cs typeface="Meiryo UI" pitchFamily="50" charset="-128"/>
              </a:rPr>
              <a:t>午後</a:t>
            </a:r>
            <a:r>
              <a:rPr lang="en-US" altLang="ja-JP" sz="900" dirty="0">
                <a:solidFill>
                  <a:schemeClr val="tx1"/>
                </a:solidFill>
                <a:uFill>
                  <a:solidFill>
                    <a:srgbClr val="FF0000"/>
                  </a:solidFill>
                </a:uFill>
                <a:latin typeface="Meiryo UI" pitchFamily="50" charset="-128"/>
                <a:ea typeface="Meiryo UI" pitchFamily="50" charset="-128"/>
                <a:cs typeface="Meiryo UI" pitchFamily="50" charset="-128"/>
              </a:rPr>
              <a:t>5</a:t>
            </a:r>
            <a:r>
              <a:rPr lang="ja-JP" altLang="en-US" sz="900" dirty="0">
                <a:solidFill>
                  <a:schemeClr val="tx1"/>
                </a:solidFill>
                <a:uFill>
                  <a:solidFill>
                    <a:srgbClr val="FF0000"/>
                  </a:solidFill>
                </a:uFill>
                <a:latin typeface="Meiryo UI" pitchFamily="50" charset="-128"/>
                <a:ea typeface="Meiryo UI" pitchFamily="50" charset="-128"/>
                <a:cs typeface="Meiryo UI" pitchFamily="50" charset="-128"/>
              </a:rPr>
              <a:t>時まで。ただし、持参の場合は土曜日、日曜日、祝日を除く。）</a:t>
            </a:r>
          </a:p>
          <a:p>
            <a:pPr>
              <a:defRPr/>
            </a:pPr>
            <a:r>
              <a:rPr lang="ja-JP" altLang="en-US" sz="1100" dirty="0">
                <a:solidFill>
                  <a:schemeClr val="tx1"/>
                </a:solidFill>
                <a:latin typeface="Meiryo UI" pitchFamily="50" charset="-128"/>
                <a:ea typeface="Meiryo UI" pitchFamily="50" charset="-128"/>
                <a:cs typeface="Meiryo UI" pitchFamily="50" charset="-128"/>
              </a:rPr>
              <a:t>　■申請方法・・・下記の申請書類を最終ページの  「</a:t>
            </a:r>
            <a:r>
              <a:rPr lang="en-US" altLang="ja-JP" sz="1100" dirty="0">
                <a:solidFill>
                  <a:schemeClr val="tx1"/>
                </a:solidFill>
                <a:latin typeface="Meiryo UI" pitchFamily="50" charset="-128"/>
                <a:ea typeface="Meiryo UI" pitchFamily="50" charset="-128"/>
                <a:cs typeface="Meiryo UI" pitchFamily="50" charset="-128"/>
              </a:rPr>
              <a:t>6 </a:t>
            </a:r>
            <a:r>
              <a:rPr lang="ja-JP" altLang="en-US" sz="1100" dirty="0">
                <a:solidFill>
                  <a:schemeClr val="tx1"/>
                </a:solidFill>
                <a:latin typeface="Meiryo UI" pitchFamily="50" charset="-128"/>
                <a:ea typeface="Meiryo UI" pitchFamily="50" charset="-128"/>
                <a:cs typeface="Meiryo UI" pitchFamily="50" charset="-128"/>
              </a:rPr>
              <a:t>お問合わせ・申請書類提出先」</a:t>
            </a:r>
            <a:r>
              <a:rPr lang="ja-JP" altLang="en-US" sz="1600" dirty="0">
                <a:solidFill>
                  <a:schemeClr val="tx1"/>
                </a:solidFill>
                <a:latin typeface="Meiryo UI" pitchFamily="50" charset="-128"/>
                <a:ea typeface="Meiryo UI" pitchFamily="50" charset="-128"/>
                <a:cs typeface="Meiryo UI" pitchFamily="50" charset="-128"/>
              </a:rPr>
              <a:t> </a:t>
            </a:r>
            <a:r>
              <a:rPr lang="ja-JP" altLang="en-US" sz="1100" dirty="0">
                <a:solidFill>
                  <a:schemeClr val="tx1"/>
                </a:solidFill>
                <a:latin typeface="Meiryo UI" pitchFamily="50" charset="-128"/>
                <a:ea typeface="Meiryo UI" pitchFamily="50" charset="-128"/>
                <a:cs typeface="Meiryo UI" pitchFamily="50" charset="-128"/>
              </a:rPr>
              <a:t>へ</a:t>
            </a:r>
            <a:r>
              <a:rPr lang="ja-JP" altLang="en-US" sz="1100" b="1" u="sng" dirty="0">
                <a:solidFill>
                  <a:schemeClr val="tx1"/>
                </a:solidFill>
                <a:latin typeface="Meiryo UI" pitchFamily="50" charset="-128"/>
                <a:ea typeface="Meiryo UI" pitchFamily="50" charset="-128"/>
                <a:cs typeface="Meiryo UI" pitchFamily="50" charset="-128"/>
              </a:rPr>
              <a:t>持参・郵送</a:t>
            </a:r>
            <a:r>
              <a:rPr lang="ja-JP" altLang="en-US" sz="1100" dirty="0">
                <a:solidFill>
                  <a:schemeClr val="tx1"/>
                </a:solidFill>
                <a:latin typeface="Meiryo UI" pitchFamily="50" charset="-128"/>
                <a:ea typeface="Meiryo UI" pitchFamily="50" charset="-128"/>
                <a:cs typeface="Meiryo UI" pitchFamily="50" charset="-128"/>
              </a:rPr>
              <a:t>するか、</a:t>
            </a:r>
            <a:endParaRPr lang="en-US" altLang="ja-JP" sz="1100" dirty="0">
              <a:solidFill>
                <a:schemeClr val="tx1"/>
              </a:solidFill>
              <a:latin typeface="Meiryo UI" pitchFamily="50" charset="-128"/>
              <a:ea typeface="Meiryo UI" pitchFamily="50" charset="-128"/>
              <a:cs typeface="Meiryo UI" pitchFamily="50" charset="-128"/>
            </a:endParaRPr>
          </a:p>
          <a:p>
            <a:pPr>
              <a:defRPr/>
            </a:pPr>
            <a:r>
              <a:rPr lang="ja-JP" altLang="en-US" sz="1100" b="1" dirty="0">
                <a:solidFill>
                  <a:schemeClr val="tx1"/>
                </a:solidFill>
                <a:latin typeface="Meiryo UI" pitchFamily="50" charset="-128"/>
                <a:ea typeface="Meiryo UI" pitchFamily="50" charset="-128"/>
                <a:cs typeface="Meiryo UI" pitchFamily="50" charset="-128"/>
              </a:rPr>
              <a:t>　　　　　　　　　　　</a:t>
            </a:r>
            <a:r>
              <a:rPr lang="en-US" altLang="ja-JP" sz="1100" b="1" u="sng" dirty="0">
                <a:solidFill>
                  <a:schemeClr val="tx1"/>
                </a:solidFill>
                <a:latin typeface="Meiryo UI" pitchFamily="50" charset="-128"/>
                <a:ea typeface="Meiryo UI" pitchFamily="50" charset="-128"/>
                <a:cs typeface="Meiryo UI" pitchFamily="50" charset="-128"/>
              </a:rPr>
              <a:t>E</a:t>
            </a:r>
            <a:r>
              <a:rPr lang="ja-JP" altLang="en-US" sz="1100" b="1" u="sng" dirty="0">
                <a:solidFill>
                  <a:schemeClr val="tx1"/>
                </a:solidFill>
                <a:latin typeface="Meiryo UI" pitchFamily="50" charset="-128"/>
                <a:ea typeface="Meiryo UI" pitchFamily="50" charset="-128"/>
                <a:cs typeface="Meiryo UI" pitchFamily="50" charset="-128"/>
              </a:rPr>
              <a:t>メール</a:t>
            </a:r>
            <a:r>
              <a:rPr lang="ja-JP" altLang="en-US" sz="1100" dirty="0">
                <a:solidFill>
                  <a:schemeClr val="tx1"/>
                </a:solidFill>
                <a:latin typeface="Meiryo UI" pitchFamily="50" charset="-128"/>
                <a:ea typeface="Meiryo UI" pitchFamily="50" charset="-128"/>
                <a:cs typeface="Meiryo UI" pitchFamily="50" charset="-128"/>
              </a:rPr>
              <a:t>にて送付してください。</a:t>
            </a:r>
            <a:endParaRPr lang="ja-JP" altLang="en-US" sz="900" dirty="0">
              <a:solidFill>
                <a:schemeClr val="tx1"/>
              </a:solidFill>
              <a:latin typeface="Meiryo UI" pitchFamily="50" charset="-128"/>
              <a:ea typeface="Meiryo UI" pitchFamily="50" charset="-128"/>
              <a:cs typeface="Meiryo UI" pitchFamily="50" charset="-128"/>
            </a:endParaRPr>
          </a:p>
        </p:txBody>
      </p:sp>
      <p:grpSp>
        <p:nvGrpSpPr>
          <p:cNvPr id="17" name="グループ化 16"/>
          <p:cNvGrpSpPr/>
          <p:nvPr/>
        </p:nvGrpSpPr>
        <p:grpSpPr>
          <a:xfrm>
            <a:off x="260648" y="4154901"/>
            <a:ext cx="7056784" cy="1255169"/>
            <a:chOff x="-1026653" y="2056188"/>
            <a:chExt cx="7143787" cy="1796697"/>
          </a:xfrm>
        </p:grpSpPr>
        <p:sp>
          <p:nvSpPr>
            <p:cNvPr id="19" name="片側の 2 つの角を丸めた四角形 18"/>
            <p:cNvSpPr/>
            <p:nvPr/>
          </p:nvSpPr>
          <p:spPr>
            <a:xfrm>
              <a:off x="-1007122" y="2056188"/>
              <a:ext cx="981479" cy="316700"/>
            </a:xfrm>
            <a:prstGeom prst="round2SameRect">
              <a:avLst>
                <a:gd name="adj1" fmla="val 21340"/>
                <a:gd name="adj2" fmla="val 24251"/>
              </a:avLst>
            </a:prstGeom>
            <a:solidFill>
              <a:schemeClr val="tx2">
                <a:lumMod val="60000"/>
                <a:lumOff val="40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sz="1100" dirty="0">
                  <a:latin typeface="Meiryo UI" pitchFamily="50" charset="-128"/>
                  <a:ea typeface="Meiryo UI" pitchFamily="50" charset="-128"/>
                  <a:cs typeface="Meiryo UI" pitchFamily="50" charset="-128"/>
                </a:rPr>
                <a:t>申請書類</a:t>
              </a:r>
            </a:p>
          </p:txBody>
        </p:sp>
        <p:sp>
          <p:nvSpPr>
            <p:cNvPr id="20" name="テキスト ボックス 24"/>
            <p:cNvSpPr txBox="1">
              <a:spLocks noChangeArrowheads="1"/>
            </p:cNvSpPr>
            <p:nvPr/>
          </p:nvSpPr>
          <p:spPr bwMode="auto">
            <a:xfrm>
              <a:off x="-1026653" y="2317613"/>
              <a:ext cx="7143787" cy="15352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228600" indent="-228600" eaLnBrk="0" hangingPunct="0">
                <a:defRPr kumimoji="1" sz="1900">
                  <a:solidFill>
                    <a:schemeClr val="tx1"/>
                  </a:solidFill>
                  <a:latin typeface="Arial" charset="0"/>
                  <a:ea typeface="HGPｺﾞｼｯｸE" pitchFamily="50" charset="-128"/>
                </a:defRPr>
              </a:lvl1pPr>
              <a:lvl2pPr marL="742950" indent="-285750" eaLnBrk="0" hangingPunct="0">
                <a:defRPr kumimoji="1" sz="1900">
                  <a:solidFill>
                    <a:schemeClr val="tx1"/>
                  </a:solidFill>
                  <a:latin typeface="Arial" charset="0"/>
                  <a:ea typeface="HGPｺﾞｼｯｸE" pitchFamily="50" charset="-128"/>
                </a:defRPr>
              </a:lvl2pPr>
              <a:lvl3pPr marL="1143000" indent="-228600" eaLnBrk="0" hangingPunct="0">
                <a:defRPr kumimoji="1" sz="1900">
                  <a:solidFill>
                    <a:schemeClr val="tx1"/>
                  </a:solidFill>
                  <a:latin typeface="Arial" charset="0"/>
                  <a:ea typeface="HGPｺﾞｼｯｸE" pitchFamily="50" charset="-128"/>
                </a:defRPr>
              </a:lvl3pPr>
              <a:lvl4pPr marL="1600200" indent="-228600" eaLnBrk="0" hangingPunct="0">
                <a:defRPr kumimoji="1" sz="1900">
                  <a:solidFill>
                    <a:schemeClr val="tx1"/>
                  </a:solidFill>
                  <a:latin typeface="Arial" charset="0"/>
                  <a:ea typeface="HGPｺﾞｼｯｸE" pitchFamily="50" charset="-128"/>
                </a:defRPr>
              </a:lvl4pPr>
              <a:lvl5pPr marL="2057400" indent="-228600" eaLnBrk="0" hangingPunct="0">
                <a:defRPr kumimoji="1" sz="1900">
                  <a:solidFill>
                    <a:schemeClr val="tx1"/>
                  </a:solidFill>
                  <a:latin typeface="Arial" charset="0"/>
                  <a:ea typeface="HGPｺﾞｼｯｸE" pitchFamily="50" charset="-128"/>
                </a:defRPr>
              </a:lvl5pPr>
              <a:lvl6pPr marL="2514600" indent="-228600" eaLnBrk="0" fontAlgn="base" hangingPunct="0">
                <a:spcBef>
                  <a:spcPct val="0"/>
                </a:spcBef>
                <a:spcAft>
                  <a:spcPct val="0"/>
                </a:spcAft>
                <a:defRPr kumimoji="1" sz="1900">
                  <a:solidFill>
                    <a:schemeClr val="tx1"/>
                  </a:solidFill>
                  <a:latin typeface="Arial" charset="0"/>
                  <a:ea typeface="HGPｺﾞｼｯｸE" pitchFamily="50" charset="-128"/>
                </a:defRPr>
              </a:lvl6pPr>
              <a:lvl7pPr marL="2971800" indent="-228600" eaLnBrk="0" fontAlgn="base" hangingPunct="0">
                <a:spcBef>
                  <a:spcPct val="0"/>
                </a:spcBef>
                <a:spcAft>
                  <a:spcPct val="0"/>
                </a:spcAft>
                <a:defRPr kumimoji="1" sz="1900">
                  <a:solidFill>
                    <a:schemeClr val="tx1"/>
                  </a:solidFill>
                  <a:latin typeface="Arial" charset="0"/>
                  <a:ea typeface="HGPｺﾞｼｯｸE" pitchFamily="50" charset="-128"/>
                </a:defRPr>
              </a:lvl7pPr>
              <a:lvl8pPr marL="3429000" indent="-228600" eaLnBrk="0" fontAlgn="base" hangingPunct="0">
                <a:spcBef>
                  <a:spcPct val="0"/>
                </a:spcBef>
                <a:spcAft>
                  <a:spcPct val="0"/>
                </a:spcAft>
                <a:defRPr kumimoji="1" sz="1900">
                  <a:solidFill>
                    <a:schemeClr val="tx1"/>
                  </a:solidFill>
                  <a:latin typeface="Arial" charset="0"/>
                  <a:ea typeface="HGPｺﾞｼｯｸE" pitchFamily="50" charset="-128"/>
                </a:defRPr>
              </a:lvl8pPr>
              <a:lvl9pPr marL="3886200" indent="-228600" eaLnBrk="0" fontAlgn="base" hangingPunct="0">
                <a:spcBef>
                  <a:spcPct val="0"/>
                </a:spcBef>
                <a:spcAft>
                  <a:spcPct val="0"/>
                </a:spcAft>
                <a:defRPr kumimoji="1" sz="1900">
                  <a:solidFill>
                    <a:schemeClr val="tx1"/>
                  </a:solidFill>
                  <a:latin typeface="Arial" charset="0"/>
                  <a:ea typeface="HGPｺﾞｼｯｸE" pitchFamily="50" charset="-128"/>
                </a:defRPr>
              </a:lvl9pPr>
            </a:lstStyle>
            <a:p>
              <a:pPr eaLnBrk="1" hangingPunct="1">
                <a:lnSpc>
                  <a:spcPct val="150000"/>
                </a:lnSpc>
              </a:pPr>
              <a:r>
                <a:rPr lang="ja-JP" altLang="en-US" sz="1100" dirty="0">
                  <a:latin typeface="Meiryo UI" pitchFamily="50" charset="-128"/>
                  <a:ea typeface="Meiryo UI" pitchFamily="50" charset="-128"/>
                  <a:cs typeface="Meiryo UI" pitchFamily="50" charset="-128"/>
                </a:rPr>
                <a:t>①　申請書（様式第１号）・・・・</a:t>
              </a:r>
              <a:r>
                <a:rPr lang="en-US" altLang="ja-JP" sz="1100" dirty="0">
                  <a:latin typeface="Meiryo UI" pitchFamily="50" charset="-128"/>
                  <a:ea typeface="Meiryo UI" pitchFamily="50" charset="-128"/>
                  <a:cs typeface="Meiryo UI" pitchFamily="50" charset="-128"/>
                </a:rPr>
                <a:t>1</a:t>
              </a:r>
              <a:r>
                <a:rPr lang="ja-JP" altLang="en-US" sz="1100" dirty="0">
                  <a:latin typeface="Meiryo UI" pitchFamily="50" charset="-128"/>
                  <a:ea typeface="Meiryo UI" pitchFamily="50" charset="-128"/>
                  <a:cs typeface="Meiryo UI" pitchFamily="50" charset="-128"/>
                </a:rPr>
                <a:t>部（電子データ及び新商品等の写真を提出いただきます）</a:t>
              </a:r>
            </a:p>
            <a:p>
              <a:pPr eaLnBrk="1" hangingPunct="1">
                <a:lnSpc>
                  <a:spcPct val="150000"/>
                </a:lnSpc>
              </a:pPr>
              <a:r>
                <a:rPr lang="ja-JP" altLang="en-US" sz="1100" dirty="0">
                  <a:latin typeface="Meiryo UI" pitchFamily="50" charset="-128"/>
                  <a:ea typeface="Meiryo UI" pitchFamily="50" charset="-128"/>
                  <a:cs typeface="Meiryo UI" pitchFamily="50" charset="-128"/>
                </a:rPr>
                <a:t>②　新商品等が法律の認定を受けた計画等により生産又は提供されたものであることが分かる資料　・・・ </a:t>
              </a:r>
              <a:r>
                <a:rPr lang="en-US" altLang="ja-JP" sz="1100" dirty="0">
                  <a:latin typeface="Meiryo UI" pitchFamily="50" charset="-128"/>
                  <a:ea typeface="Meiryo UI" pitchFamily="50" charset="-128"/>
                  <a:cs typeface="Meiryo UI" pitchFamily="50" charset="-128"/>
                </a:rPr>
                <a:t>1</a:t>
              </a:r>
              <a:r>
                <a:rPr lang="ja-JP" altLang="en-US" sz="1100" dirty="0">
                  <a:latin typeface="Meiryo UI" pitchFamily="50" charset="-128"/>
                  <a:ea typeface="Meiryo UI" pitchFamily="50" charset="-128"/>
                  <a:cs typeface="Meiryo UI" pitchFamily="50" charset="-128"/>
                </a:rPr>
                <a:t>部</a:t>
              </a:r>
              <a:endParaRPr lang="en-US" altLang="ja-JP" sz="1100" dirty="0">
                <a:latin typeface="Meiryo UI" pitchFamily="50" charset="-128"/>
                <a:ea typeface="Meiryo UI" pitchFamily="50" charset="-128"/>
                <a:cs typeface="Meiryo UI" pitchFamily="50" charset="-128"/>
              </a:endParaRPr>
            </a:p>
            <a:p>
              <a:pPr eaLnBrk="1" hangingPunct="1">
                <a:lnSpc>
                  <a:spcPct val="150000"/>
                </a:lnSpc>
              </a:pPr>
              <a:r>
                <a:rPr lang="en-US" altLang="ja-JP" sz="1100" dirty="0">
                  <a:latin typeface="Meiryo UI" pitchFamily="50" charset="-128"/>
                  <a:ea typeface="Meiryo UI" pitchFamily="50" charset="-128"/>
                  <a:cs typeface="Meiryo UI" pitchFamily="50" charset="-128"/>
                </a:rPr>
                <a:t>【</a:t>
              </a:r>
              <a:r>
                <a:rPr lang="ja-JP" altLang="en-US" sz="1100" dirty="0">
                  <a:latin typeface="Meiryo UI" pitchFamily="50" charset="-128"/>
                  <a:ea typeface="Meiryo UI" pitchFamily="50" charset="-128"/>
                  <a:cs typeface="Meiryo UI" pitchFamily="50" charset="-128"/>
                </a:rPr>
                <a:t>別途提出</a:t>
              </a:r>
              <a:r>
                <a:rPr lang="en-US" altLang="ja-JP" sz="1100" dirty="0">
                  <a:latin typeface="Meiryo UI" pitchFamily="50" charset="-128"/>
                  <a:ea typeface="Meiryo UI" pitchFamily="50" charset="-128"/>
                  <a:cs typeface="Meiryo UI" pitchFamily="50" charset="-128"/>
                </a:rPr>
                <a:t>】</a:t>
              </a:r>
              <a:r>
                <a:rPr lang="ja-JP" altLang="en-US" sz="1100" dirty="0">
                  <a:latin typeface="Meiryo UI" pitchFamily="50" charset="-128"/>
                  <a:ea typeface="Meiryo UI" pitchFamily="50" charset="-128"/>
                  <a:cs typeface="Meiryo UI" pitchFamily="50" charset="-128"/>
                </a:rPr>
                <a:t>　新商品等の概要が分かる資料（パンフレット等）　・・・ </a:t>
              </a:r>
              <a:r>
                <a:rPr lang="en-US" altLang="ja-JP" sz="1100" dirty="0">
                  <a:latin typeface="Meiryo UI" pitchFamily="50" charset="-128"/>
                  <a:ea typeface="Meiryo UI" pitchFamily="50" charset="-128"/>
                  <a:cs typeface="Meiryo UI" pitchFamily="50" charset="-128"/>
                </a:rPr>
                <a:t>1</a:t>
              </a:r>
              <a:r>
                <a:rPr lang="ja-JP" altLang="en-US" sz="1100" dirty="0">
                  <a:latin typeface="Meiryo UI" pitchFamily="50" charset="-128"/>
                  <a:ea typeface="Meiryo UI" pitchFamily="50" charset="-128"/>
                  <a:cs typeface="Meiryo UI" pitchFamily="50" charset="-128"/>
                </a:rPr>
                <a:t>部</a:t>
              </a:r>
              <a:endParaRPr lang="en-US" altLang="ja-JP" sz="1100" dirty="0">
                <a:latin typeface="Meiryo UI" pitchFamily="50" charset="-128"/>
                <a:ea typeface="Meiryo UI" pitchFamily="50" charset="-128"/>
                <a:cs typeface="Meiryo UI" pitchFamily="50" charset="-128"/>
              </a:endParaRPr>
            </a:p>
            <a:p>
              <a:pPr defTabSz="808038" eaLnBrk="1" hangingPunct="1">
                <a:lnSpc>
                  <a:spcPct val="150000"/>
                </a:lnSpc>
              </a:pPr>
              <a:r>
                <a:rPr lang="ja-JP" altLang="en-US" sz="1100" dirty="0">
                  <a:latin typeface="Meiryo UI" pitchFamily="50" charset="-128"/>
                  <a:ea typeface="Meiryo UI" pitchFamily="50" charset="-128"/>
                  <a:cs typeface="Meiryo UI" pitchFamily="50" charset="-128"/>
                </a:rPr>
                <a:t>　　　　　　　　　サンプル品（提供可能な場合のみ）・・・・３個　</a:t>
              </a:r>
            </a:p>
          </p:txBody>
        </p:sp>
      </p:grpSp>
      <p:sp>
        <p:nvSpPr>
          <p:cNvPr id="21" name="テキスト ボックス 24"/>
          <p:cNvSpPr txBox="1">
            <a:spLocks noChangeArrowheads="1"/>
          </p:cNvSpPr>
          <p:nvPr/>
        </p:nvSpPr>
        <p:spPr bwMode="auto">
          <a:xfrm>
            <a:off x="260648" y="8461293"/>
            <a:ext cx="6397553" cy="584775"/>
          </a:xfrm>
          <a:prstGeom prst="rect">
            <a:avLst/>
          </a:prstGeom>
          <a:noFill/>
          <a:ln w="9525">
            <a:solidFill>
              <a:srgbClr val="000000"/>
            </a:solidFill>
            <a:prstDash val="dash"/>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marL="228600" indent="-228600" eaLnBrk="0" hangingPunct="0">
              <a:defRPr kumimoji="1" sz="1900">
                <a:solidFill>
                  <a:schemeClr val="tx1"/>
                </a:solidFill>
                <a:latin typeface="Arial" charset="0"/>
                <a:ea typeface="HGPｺﾞｼｯｸE" pitchFamily="50" charset="-128"/>
              </a:defRPr>
            </a:lvl1pPr>
            <a:lvl2pPr marL="742950" indent="-285750" eaLnBrk="0" hangingPunct="0">
              <a:defRPr kumimoji="1" sz="1900">
                <a:solidFill>
                  <a:schemeClr val="tx1"/>
                </a:solidFill>
                <a:latin typeface="Arial" charset="0"/>
                <a:ea typeface="HGPｺﾞｼｯｸE" pitchFamily="50" charset="-128"/>
              </a:defRPr>
            </a:lvl2pPr>
            <a:lvl3pPr marL="1143000" indent="-228600" eaLnBrk="0" hangingPunct="0">
              <a:defRPr kumimoji="1" sz="1900">
                <a:solidFill>
                  <a:schemeClr val="tx1"/>
                </a:solidFill>
                <a:latin typeface="Arial" charset="0"/>
                <a:ea typeface="HGPｺﾞｼｯｸE" pitchFamily="50" charset="-128"/>
              </a:defRPr>
            </a:lvl3pPr>
            <a:lvl4pPr marL="1600200" indent="-228600" eaLnBrk="0" hangingPunct="0">
              <a:defRPr kumimoji="1" sz="1900">
                <a:solidFill>
                  <a:schemeClr val="tx1"/>
                </a:solidFill>
                <a:latin typeface="Arial" charset="0"/>
                <a:ea typeface="HGPｺﾞｼｯｸE" pitchFamily="50" charset="-128"/>
              </a:defRPr>
            </a:lvl4pPr>
            <a:lvl5pPr marL="2057400" indent="-228600" eaLnBrk="0" hangingPunct="0">
              <a:defRPr kumimoji="1" sz="1900">
                <a:solidFill>
                  <a:schemeClr val="tx1"/>
                </a:solidFill>
                <a:latin typeface="Arial" charset="0"/>
                <a:ea typeface="HGPｺﾞｼｯｸE" pitchFamily="50" charset="-128"/>
              </a:defRPr>
            </a:lvl5pPr>
            <a:lvl6pPr marL="2514600" indent="-228600" eaLnBrk="0" fontAlgn="base" hangingPunct="0">
              <a:spcBef>
                <a:spcPct val="0"/>
              </a:spcBef>
              <a:spcAft>
                <a:spcPct val="0"/>
              </a:spcAft>
              <a:defRPr kumimoji="1" sz="1900">
                <a:solidFill>
                  <a:schemeClr val="tx1"/>
                </a:solidFill>
                <a:latin typeface="Arial" charset="0"/>
                <a:ea typeface="HGPｺﾞｼｯｸE" pitchFamily="50" charset="-128"/>
              </a:defRPr>
            </a:lvl6pPr>
            <a:lvl7pPr marL="2971800" indent="-228600" eaLnBrk="0" fontAlgn="base" hangingPunct="0">
              <a:spcBef>
                <a:spcPct val="0"/>
              </a:spcBef>
              <a:spcAft>
                <a:spcPct val="0"/>
              </a:spcAft>
              <a:defRPr kumimoji="1" sz="1900">
                <a:solidFill>
                  <a:schemeClr val="tx1"/>
                </a:solidFill>
                <a:latin typeface="Arial" charset="0"/>
                <a:ea typeface="HGPｺﾞｼｯｸE" pitchFamily="50" charset="-128"/>
              </a:defRPr>
            </a:lvl7pPr>
            <a:lvl8pPr marL="3429000" indent="-228600" eaLnBrk="0" fontAlgn="base" hangingPunct="0">
              <a:spcBef>
                <a:spcPct val="0"/>
              </a:spcBef>
              <a:spcAft>
                <a:spcPct val="0"/>
              </a:spcAft>
              <a:defRPr kumimoji="1" sz="1900">
                <a:solidFill>
                  <a:schemeClr val="tx1"/>
                </a:solidFill>
                <a:latin typeface="Arial" charset="0"/>
                <a:ea typeface="HGPｺﾞｼｯｸE" pitchFamily="50" charset="-128"/>
              </a:defRPr>
            </a:lvl8pPr>
            <a:lvl9pPr marL="3886200" indent="-228600" eaLnBrk="0" fontAlgn="base" hangingPunct="0">
              <a:spcBef>
                <a:spcPct val="0"/>
              </a:spcBef>
              <a:spcAft>
                <a:spcPct val="0"/>
              </a:spcAft>
              <a:defRPr kumimoji="1" sz="1900">
                <a:solidFill>
                  <a:schemeClr val="tx1"/>
                </a:solidFill>
                <a:latin typeface="Arial" charset="0"/>
                <a:ea typeface="HGPｺﾞｼｯｸE" pitchFamily="50" charset="-128"/>
              </a:defRPr>
            </a:lvl9pPr>
          </a:lstStyle>
          <a:p>
            <a:pPr eaLnBrk="1" hangingPunct="1"/>
            <a:r>
              <a:rPr lang="en-US" altLang="ja-JP" sz="800" dirty="0">
                <a:latin typeface="Meiryo UI" pitchFamily="50" charset="-128"/>
                <a:ea typeface="Meiryo UI" pitchFamily="50" charset="-128"/>
                <a:cs typeface="Meiryo UI" pitchFamily="50" charset="-128"/>
              </a:rPr>
              <a:t>※</a:t>
            </a:r>
            <a:r>
              <a:rPr lang="ja-JP" altLang="en-US" sz="800" dirty="0">
                <a:latin typeface="Meiryo UI" pitchFamily="50" charset="-128"/>
                <a:ea typeface="Meiryo UI" pitchFamily="50" charset="-128"/>
                <a:cs typeface="Meiryo UI" pitchFamily="50" charset="-128"/>
              </a:rPr>
              <a:t>　様式第１～３号は、府のホームページ　</a:t>
            </a:r>
            <a:r>
              <a:rPr lang="en-US" altLang="ja-JP" sz="800" dirty="0">
                <a:latin typeface="Meiryo UI" pitchFamily="50" charset="-128"/>
                <a:ea typeface="Meiryo UI" pitchFamily="50" charset="-128"/>
                <a:cs typeface="Meiryo UI" pitchFamily="50" charset="-128"/>
              </a:rPr>
              <a:t>(</a:t>
            </a:r>
            <a:r>
              <a:rPr lang="en-US" altLang="ja-JP" sz="800" dirty="0">
                <a:latin typeface="Meiryo UI" pitchFamily="50" charset="-128"/>
                <a:ea typeface="Meiryo UI" pitchFamily="50" charset="-128"/>
                <a:cs typeface="Meiryo UI" pitchFamily="50" charset="-128"/>
                <a:hlinkClick r:id="rId3"/>
              </a:rPr>
              <a:t>http://www.pref.osaka.lg.jp/keieishien/shinsyohin/</a:t>
            </a:r>
            <a:r>
              <a:rPr lang="ja-JP" altLang="en-US" sz="800" dirty="0">
                <a:latin typeface="Meiryo UI" pitchFamily="50" charset="-128"/>
                <a:ea typeface="Meiryo UI" pitchFamily="50" charset="-128"/>
                <a:cs typeface="Meiryo UI" pitchFamily="50" charset="-128"/>
              </a:rPr>
              <a:t>）からダウンロードできます。</a:t>
            </a:r>
            <a:endParaRPr lang="en-US" altLang="ja-JP" sz="800" dirty="0">
              <a:latin typeface="Meiryo UI" pitchFamily="50" charset="-128"/>
              <a:ea typeface="Meiryo UI" pitchFamily="50" charset="-128"/>
              <a:cs typeface="Meiryo UI" pitchFamily="50" charset="-128"/>
            </a:endParaRPr>
          </a:p>
          <a:p>
            <a:pPr eaLnBrk="1" hangingPunct="1"/>
            <a:r>
              <a:rPr lang="en-US" altLang="ja-JP" sz="800" dirty="0">
                <a:latin typeface="Meiryo UI" pitchFamily="50" charset="-128"/>
                <a:ea typeface="Meiryo UI" pitchFamily="50" charset="-128"/>
                <a:cs typeface="Meiryo UI" pitchFamily="50" charset="-128"/>
              </a:rPr>
              <a:t>※</a:t>
            </a:r>
            <a:r>
              <a:rPr lang="ja-JP" altLang="en-US" sz="800" dirty="0">
                <a:latin typeface="Meiryo UI" pitchFamily="50" charset="-128"/>
                <a:ea typeface="Meiryo UI" pitchFamily="50" charset="-128"/>
                <a:cs typeface="Meiryo UI" pitchFamily="50" charset="-128"/>
              </a:rPr>
              <a:t>　申請書類は、日本語で作成し、Ａ４版で提出してください。申請は１事業者につき、１つの新商品に限ります。</a:t>
            </a:r>
          </a:p>
          <a:p>
            <a:pPr eaLnBrk="1" hangingPunct="1"/>
            <a:r>
              <a:rPr lang="en-US" altLang="ja-JP" sz="800" dirty="0">
                <a:latin typeface="Meiryo UI" pitchFamily="50" charset="-128"/>
                <a:ea typeface="Meiryo UI" pitchFamily="50" charset="-128"/>
                <a:cs typeface="Meiryo UI" pitchFamily="50" charset="-128"/>
              </a:rPr>
              <a:t>※</a:t>
            </a:r>
            <a:r>
              <a:rPr lang="ja-JP" altLang="en-US" sz="800" dirty="0">
                <a:latin typeface="Meiryo UI" pitchFamily="50" charset="-128"/>
                <a:ea typeface="Meiryo UI" pitchFamily="50" charset="-128"/>
                <a:cs typeface="Meiryo UI" pitchFamily="50" charset="-128"/>
              </a:rPr>
              <a:t>　提出された申請書類は返却しません。申請書類に記載された個人情報は、この事業にのみ使用し、その他の目的に使用することは</a:t>
            </a:r>
            <a:endParaRPr lang="en-US" altLang="ja-JP" sz="800" dirty="0">
              <a:latin typeface="Meiryo UI" pitchFamily="50" charset="-128"/>
              <a:ea typeface="Meiryo UI" pitchFamily="50" charset="-128"/>
              <a:cs typeface="Meiryo UI" pitchFamily="50" charset="-128"/>
            </a:endParaRPr>
          </a:p>
          <a:p>
            <a:pPr eaLnBrk="1" hangingPunct="1"/>
            <a:r>
              <a:rPr lang="en-US" altLang="ja-JP" sz="800" dirty="0">
                <a:latin typeface="Meiryo UI" pitchFamily="50" charset="-128"/>
                <a:ea typeface="Meiryo UI" pitchFamily="50" charset="-128"/>
                <a:cs typeface="Meiryo UI" pitchFamily="50" charset="-128"/>
              </a:rPr>
              <a:t>     </a:t>
            </a:r>
            <a:r>
              <a:rPr lang="ja-JP" altLang="en-US" sz="800" dirty="0">
                <a:latin typeface="Meiryo UI" pitchFamily="50" charset="-128"/>
                <a:ea typeface="Meiryo UI" pitchFamily="50" charset="-128"/>
                <a:cs typeface="Meiryo UI" pitchFamily="50" charset="-128"/>
              </a:rPr>
              <a:t>ありません。</a:t>
            </a:r>
          </a:p>
        </p:txBody>
      </p:sp>
      <p:sp>
        <p:nvSpPr>
          <p:cNvPr id="22" name="四角形吹き出し 21"/>
          <p:cNvSpPr/>
          <p:nvPr/>
        </p:nvSpPr>
        <p:spPr>
          <a:xfrm>
            <a:off x="4985168" y="2877791"/>
            <a:ext cx="1509760" cy="396205"/>
          </a:xfrm>
          <a:prstGeom prst="wedgeRectCallout">
            <a:avLst>
              <a:gd name="adj1" fmla="val -70124"/>
              <a:gd name="adj2" fmla="val 57291"/>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1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1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E</a:t>
            </a:r>
            <a:r>
              <a:rPr lang="ja-JP" altLang="en-US" sz="11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メール</a:t>
            </a:r>
            <a:r>
              <a:rPr kumimoji="1"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による </a:t>
            </a:r>
            <a:endParaRPr kumimoji="1" lang="en-US" altLang="ja-JP"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事前申請 </a:t>
            </a:r>
            <a:r>
              <a:rPr kumimoji="1"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が可能</a:t>
            </a:r>
            <a:r>
              <a:rPr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です</a:t>
            </a:r>
            <a:endParaRPr kumimoji="1"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3" name="テキスト ボックス 24"/>
          <p:cNvSpPr txBox="1">
            <a:spLocks noChangeArrowheads="1"/>
          </p:cNvSpPr>
          <p:nvPr/>
        </p:nvSpPr>
        <p:spPr bwMode="auto">
          <a:xfrm>
            <a:off x="128296" y="6171189"/>
            <a:ext cx="6529905" cy="2342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228600" indent="-228600" eaLnBrk="0" hangingPunct="0">
              <a:defRPr kumimoji="1" sz="1900">
                <a:solidFill>
                  <a:schemeClr val="tx1"/>
                </a:solidFill>
                <a:latin typeface="Arial" charset="0"/>
                <a:ea typeface="HGPｺﾞｼｯｸE" pitchFamily="50" charset="-128"/>
              </a:defRPr>
            </a:lvl1pPr>
            <a:lvl2pPr marL="742950" indent="-285750" eaLnBrk="0" hangingPunct="0">
              <a:defRPr kumimoji="1" sz="1900">
                <a:solidFill>
                  <a:schemeClr val="tx1"/>
                </a:solidFill>
                <a:latin typeface="Arial" charset="0"/>
                <a:ea typeface="HGPｺﾞｼｯｸE" pitchFamily="50" charset="-128"/>
              </a:defRPr>
            </a:lvl2pPr>
            <a:lvl3pPr marL="1143000" indent="-228600" eaLnBrk="0" hangingPunct="0">
              <a:defRPr kumimoji="1" sz="1900">
                <a:solidFill>
                  <a:schemeClr val="tx1"/>
                </a:solidFill>
                <a:latin typeface="Arial" charset="0"/>
                <a:ea typeface="HGPｺﾞｼｯｸE" pitchFamily="50" charset="-128"/>
              </a:defRPr>
            </a:lvl3pPr>
            <a:lvl4pPr marL="1600200" indent="-228600" eaLnBrk="0" hangingPunct="0">
              <a:defRPr kumimoji="1" sz="1900">
                <a:solidFill>
                  <a:schemeClr val="tx1"/>
                </a:solidFill>
                <a:latin typeface="Arial" charset="0"/>
                <a:ea typeface="HGPｺﾞｼｯｸE" pitchFamily="50" charset="-128"/>
              </a:defRPr>
            </a:lvl4pPr>
            <a:lvl5pPr marL="2057400" indent="-228600" eaLnBrk="0" hangingPunct="0">
              <a:defRPr kumimoji="1" sz="1900">
                <a:solidFill>
                  <a:schemeClr val="tx1"/>
                </a:solidFill>
                <a:latin typeface="Arial" charset="0"/>
                <a:ea typeface="HGPｺﾞｼｯｸE" pitchFamily="50" charset="-128"/>
              </a:defRPr>
            </a:lvl5pPr>
            <a:lvl6pPr marL="2514600" indent="-228600" eaLnBrk="0" fontAlgn="base" hangingPunct="0">
              <a:spcBef>
                <a:spcPct val="0"/>
              </a:spcBef>
              <a:spcAft>
                <a:spcPct val="0"/>
              </a:spcAft>
              <a:defRPr kumimoji="1" sz="1900">
                <a:solidFill>
                  <a:schemeClr val="tx1"/>
                </a:solidFill>
                <a:latin typeface="Arial" charset="0"/>
                <a:ea typeface="HGPｺﾞｼｯｸE" pitchFamily="50" charset="-128"/>
              </a:defRPr>
            </a:lvl6pPr>
            <a:lvl7pPr marL="2971800" indent="-228600" eaLnBrk="0" fontAlgn="base" hangingPunct="0">
              <a:spcBef>
                <a:spcPct val="0"/>
              </a:spcBef>
              <a:spcAft>
                <a:spcPct val="0"/>
              </a:spcAft>
              <a:defRPr kumimoji="1" sz="1900">
                <a:solidFill>
                  <a:schemeClr val="tx1"/>
                </a:solidFill>
                <a:latin typeface="Arial" charset="0"/>
                <a:ea typeface="HGPｺﾞｼｯｸE" pitchFamily="50" charset="-128"/>
              </a:defRPr>
            </a:lvl7pPr>
            <a:lvl8pPr marL="3429000" indent="-228600" eaLnBrk="0" fontAlgn="base" hangingPunct="0">
              <a:spcBef>
                <a:spcPct val="0"/>
              </a:spcBef>
              <a:spcAft>
                <a:spcPct val="0"/>
              </a:spcAft>
              <a:defRPr kumimoji="1" sz="1900">
                <a:solidFill>
                  <a:schemeClr val="tx1"/>
                </a:solidFill>
                <a:latin typeface="Arial" charset="0"/>
                <a:ea typeface="HGPｺﾞｼｯｸE" pitchFamily="50" charset="-128"/>
              </a:defRPr>
            </a:lvl8pPr>
            <a:lvl9pPr marL="3886200" indent="-228600" eaLnBrk="0" fontAlgn="base" hangingPunct="0">
              <a:spcBef>
                <a:spcPct val="0"/>
              </a:spcBef>
              <a:spcAft>
                <a:spcPct val="0"/>
              </a:spcAft>
              <a:defRPr kumimoji="1" sz="1900">
                <a:solidFill>
                  <a:schemeClr val="tx1"/>
                </a:solidFill>
                <a:latin typeface="Arial" charset="0"/>
                <a:ea typeface="HGPｺﾞｼｯｸE" pitchFamily="50" charset="-128"/>
              </a:defRPr>
            </a:lvl9pPr>
          </a:lstStyle>
          <a:p>
            <a:pPr eaLnBrk="1" hangingPunct="1">
              <a:lnSpc>
                <a:spcPct val="150000"/>
              </a:lnSpc>
            </a:pPr>
            <a:r>
              <a:rPr lang="en-US" altLang="ja-JP" sz="1100" b="1" dirty="0">
                <a:latin typeface="Meiryo UI" pitchFamily="50" charset="-128"/>
                <a:ea typeface="Meiryo UI" pitchFamily="50" charset="-128"/>
                <a:cs typeface="Meiryo UI" pitchFamily="50" charset="-128"/>
              </a:rPr>
              <a:t>【2 </a:t>
            </a:r>
            <a:r>
              <a:rPr lang="ja-JP" altLang="en-US" sz="1100" b="1" dirty="0">
                <a:latin typeface="Meiryo UI" pitchFamily="50" charset="-128"/>
                <a:ea typeface="Meiryo UI" pitchFamily="50" charset="-128"/>
                <a:cs typeface="Meiryo UI" pitchFamily="50" charset="-128"/>
              </a:rPr>
              <a:t>本申請</a:t>
            </a:r>
            <a:r>
              <a:rPr lang="en-US" altLang="ja-JP" sz="1100" b="1" dirty="0">
                <a:latin typeface="Meiryo UI" pitchFamily="50" charset="-128"/>
                <a:ea typeface="Meiryo UI" pitchFamily="50" charset="-128"/>
                <a:cs typeface="Meiryo UI" pitchFamily="50" charset="-128"/>
              </a:rPr>
              <a:t>】</a:t>
            </a:r>
          </a:p>
          <a:p>
            <a:pPr eaLnBrk="1" hangingPunct="1">
              <a:lnSpc>
                <a:spcPct val="150000"/>
              </a:lnSpc>
            </a:pPr>
            <a:r>
              <a:rPr lang="ja-JP" altLang="en-US" sz="1100" dirty="0">
                <a:latin typeface="Meiryo UI" pitchFamily="50" charset="-128"/>
                <a:ea typeface="Meiryo UI" pitchFamily="50" charset="-128"/>
                <a:cs typeface="Meiryo UI" pitchFamily="50" charset="-128"/>
              </a:rPr>
              <a:t>　■受付期間・申請方法・・・別途お知らせします。</a:t>
            </a:r>
            <a:endParaRPr lang="en-US" altLang="ja-JP" sz="1100" dirty="0">
              <a:latin typeface="Meiryo UI" pitchFamily="50" charset="-128"/>
              <a:ea typeface="Meiryo UI" pitchFamily="50" charset="-128"/>
              <a:cs typeface="Meiryo UI" pitchFamily="50" charset="-128"/>
            </a:endParaRPr>
          </a:p>
          <a:p>
            <a:pPr eaLnBrk="1" hangingPunct="1">
              <a:lnSpc>
                <a:spcPct val="150000"/>
              </a:lnSpc>
            </a:pPr>
            <a:endParaRPr lang="en-US" altLang="ja-JP" sz="1100" dirty="0">
              <a:latin typeface="Meiryo UI" pitchFamily="50" charset="-128"/>
              <a:ea typeface="Meiryo UI" pitchFamily="50" charset="-128"/>
              <a:cs typeface="Meiryo UI" pitchFamily="50" charset="-128"/>
            </a:endParaRPr>
          </a:p>
          <a:p>
            <a:pPr eaLnBrk="1" hangingPunct="1">
              <a:lnSpc>
                <a:spcPct val="150000"/>
              </a:lnSpc>
            </a:pPr>
            <a:r>
              <a:rPr lang="ja-JP" altLang="en-US" sz="1100" dirty="0">
                <a:latin typeface="Meiryo UI" pitchFamily="50" charset="-128"/>
                <a:ea typeface="Meiryo UI" pitchFamily="50" charset="-128"/>
                <a:cs typeface="Meiryo UI" pitchFamily="50" charset="-128"/>
              </a:rPr>
              <a:t>　　①　実施計画（様式第２号）・・・</a:t>
            </a:r>
            <a:r>
              <a:rPr lang="en-US" altLang="ja-JP" sz="1100" dirty="0">
                <a:latin typeface="Meiryo UI" pitchFamily="50" charset="-128"/>
                <a:ea typeface="Meiryo UI" pitchFamily="50" charset="-128"/>
                <a:cs typeface="Meiryo UI" pitchFamily="50" charset="-128"/>
              </a:rPr>
              <a:t>1</a:t>
            </a:r>
            <a:r>
              <a:rPr lang="ja-JP" altLang="en-US" sz="1100" dirty="0">
                <a:latin typeface="Meiryo UI" pitchFamily="50" charset="-128"/>
                <a:ea typeface="Meiryo UI" pitchFamily="50" charset="-128"/>
                <a:cs typeface="Meiryo UI" pitchFamily="50" charset="-128"/>
              </a:rPr>
              <a:t>部　　②　誓約書（様式第３号）・・・</a:t>
            </a:r>
            <a:r>
              <a:rPr lang="en-US" altLang="ja-JP" sz="1100" dirty="0">
                <a:latin typeface="Meiryo UI" pitchFamily="50" charset="-128"/>
                <a:ea typeface="Meiryo UI" pitchFamily="50" charset="-128"/>
                <a:cs typeface="Meiryo UI" pitchFamily="50" charset="-128"/>
              </a:rPr>
              <a:t>1</a:t>
            </a:r>
            <a:r>
              <a:rPr lang="ja-JP" altLang="en-US" sz="1100" dirty="0">
                <a:latin typeface="Meiryo UI" pitchFamily="50" charset="-128"/>
                <a:ea typeface="Meiryo UI" pitchFamily="50" charset="-128"/>
                <a:cs typeface="Meiryo UI" pitchFamily="50" charset="-128"/>
              </a:rPr>
              <a:t>部</a:t>
            </a:r>
          </a:p>
          <a:p>
            <a:pPr eaLnBrk="1" hangingPunct="1">
              <a:lnSpc>
                <a:spcPct val="150000"/>
              </a:lnSpc>
            </a:pPr>
            <a:r>
              <a:rPr lang="ja-JP" altLang="en-US" sz="1100" dirty="0">
                <a:latin typeface="Meiryo UI" pitchFamily="50" charset="-128"/>
                <a:ea typeface="Meiryo UI" pitchFamily="50" charset="-128"/>
                <a:cs typeface="Meiryo UI" pitchFamily="50" charset="-128"/>
              </a:rPr>
              <a:t>　　③　登記事項証明書（全部事項証明書）</a:t>
            </a:r>
            <a:r>
              <a:rPr lang="ja-JP" altLang="en-US" sz="900" dirty="0">
                <a:latin typeface="Meiryo UI" pitchFamily="50" charset="-128"/>
                <a:ea typeface="Meiryo UI" pitchFamily="50" charset="-128"/>
                <a:cs typeface="Meiryo UI" pitchFamily="50" charset="-128"/>
              </a:rPr>
              <a:t>（法人のみ）</a:t>
            </a:r>
            <a:r>
              <a:rPr lang="ja-JP" altLang="en-US" sz="1100" dirty="0">
                <a:latin typeface="Meiryo UI" pitchFamily="50" charset="-128"/>
                <a:ea typeface="Meiryo UI" pitchFamily="50" charset="-128"/>
                <a:cs typeface="Meiryo UI" pitchFamily="50" charset="-128"/>
              </a:rPr>
              <a:t>・・・本申請の受付期間中に交付を受けた　原本</a:t>
            </a:r>
            <a:r>
              <a:rPr lang="en-US" altLang="ja-JP" sz="1100" dirty="0">
                <a:latin typeface="Meiryo UI" pitchFamily="50" charset="-128"/>
                <a:ea typeface="Meiryo UI" pitchFamily="50" charset="-128"/>
                <a:cs typeface="Meiryo UI" pitchFamily="50" charset="-128"/>
              </a:rPr>
              <a:t>1</a:t>
            </a:r>
            <a:r>
              <a:rPr lang="ja-JP" altLang="en-US" sz="1100" dirty="0">
                <a:latin typeface="Meiryo UI" pitchFamily="50" charset="-128"/>
                <a:ea typeface="Meiryo UI" pitchFamily="50" charset="-128"/>
                <a:cs typeface="Meiryo UI" pitchFamily="50" charset="-128"/>
              </a:rPr>
              <a:t>部</a:t>
            </a:r>
          </a:p>
          <a:p>
            <a:pPr eaLnBrk="1" hangingPunct="1">
              <a:lnSpc>
                <a:spcPct val="150000"/>
              </a:lnSpc>
            </a:pPr>
            <a:r>
              <a:rPr lang="ja-JP" altLang="en-US" sz="1100" dirty="0">
                <a:latin typeface="Meiryo UI" pitchFamily="50" charset="-128"/>
                <a:ea typeface="Meiryo UI" pitchFamily="50" charset="-128"/>
                <a:cs typeface="Meiryo UI" pitchFamily="50" charset="-128"/>
              </a:rPr>
              <a:t>　　④　直近２事業年度の決算書及び事業報告</a:t>
            </a:r>
            <a:r>
              <a:rPr lang="ja-JP" altLang="en-US" sz="900" dirty="0">
                <a:latin typeface="Meiryo UI" pitchFamily="50" charset="-128"/>
                <a:ea typeface="Meiryo UI" pitchFamily="50" charset="-128"/>
                <a:cs typeface="Meiryo UI" pitchFamily="50" charset="-128"/>
              </a:rPr>
              <a:t>（ない場合は経営状況及び事業内容を記載した書類）</a:t>
            </a:r>
            <a:r>
              <a:rPr lang="ja-JP" altLang="en-US" sz="1100" dirty="0">
                <a:latin typeface="Meiryo UI" pitchFamily="50" charset="-128"/>
                <a:ea typeface="Meiryo UI" pitchFamily="50" charset="-128"/>
                <a:cs typeface="Meiryo UI" pitchFamily="50" charset="-128"/>
              </a:rPr>
              <a:t>・・・</a:t>
            </a:r>
            <a:r>
              <a:rPr lang="en-US" altLang="ja-JP" sz="1100" dirty="0">
                <a:latin typeface="Meiryo UI" pitchFamily="50" charset="-128"/>
                <a:ea typeface="Meiryo UI" pitchFamily="50" charset="-128"/>
                <a:cs typeface="Meiryo UI" pitchFamily="50" charset="-128"/>
              </a:rPr>
              <a:t>1</a:t>
            </a:r>
            <a:r>
              <a:rPr lang="ja-JP" altLang="en-US" sz="1100" dirty="0">
                <a:latin typeface="Meiryo UI" pitchFamily="50" charset="-128"/>
                <a:ea typeface="Meiryo UI" pitchFamily="50" charset="-128"/>
                <a:cs typeface="Meiryo UI" pitchFamily="50" charset="-128"/>
              </a:rPr>
              <a:t>部</a:t>
            </a:r>
          </a:p>
          <a:p>
            <a:pPr eaLnBrk="1" hangingPunct="1">
              <a:lnSpc>
                <a:spcPct val="150000"/>
              </a:lnSpc>
            </a:pPr>
            <a:r>
              <a:rPr lang="ja-JP" altLang="en-US" sz="1100" dirty="0">
                <a:latin typeface="Meiryo UI" pitchFamily="50" charset="-128"/>
                <a:ea typeface="Meiryo UI" pitchFamily="50" charset="-128"/>
                <a:cs typeface="Meiryo UI" pitchFamily="50" charset="-128"/>
              </a:rPr>
              <a:t>　　⑤　府税の納税証明書（未納のない証明）・・・本申請の受付期間中に交付を受けた 原本</a:t>
            </a:r>
            <a:r>
              <a:rPr lang="en-US" altLang="ja-JP" sz="1100" dirty="0">
                <a:latin typeface="Meiryo UI" pitchFamily="50" charset="-128"/>
                <a:ea typeface="Meiryo UI" pitchFamily="50" charset="-128"/>
                <a:cs typeface="Meiryo UI" pitchFamily="50" charset="-128"/>
              </a:rPr>
              <a:t>1</a:t>
            </a:r>
            <a:r>
              <a:rPr lang="ja-JP" altLang="en-US" sz="1100" dirty="0">
                <a:latin typeface="Meiryo UI" pitchFamily="50" charset="-128"/>
                <a:ea typeface="Meiryo UI" pitchFamily="50" charset="-128"/>
                <a:cs typeface="Meiryo UI" pitchFamily="50" charset="-128"/>
              </a:rPr>
              <a:t>部</a:t>
            </a:r>
          </a:p>
          <a:p>
            <a:pPr eaLnBrk="1" hangingPunct="1">
              <a:lnSpc>
                <a:spcPct val="150000"/>
              </a:lnSpc>
            </a:pPr>
            <a:r>
              <a:rPr lang="ja-JP" altLang="en-US" sz="1100" dirty="0">
                <a:latin typeface="Meiryo UI" pitchFamily="50" charset="-128"/>
                <a:ea typeface="Meiryo UI" pitchFamily="50" charset="-128"/>
                <a:cs typeface="Meiryo UI" pitchFamily="50" charset="-128"/>
              </a:rPr>
              <a:t>　　⑥　新商品等の詳細が分かる資料</a:t>
            </a:r>
            <a:endParaRPr lang="en-US" altLang="ja-JP" sz="1100" dirty="0">
              <a:latin typeface="Meiryo UI" pitchFamily="50" charset="-128"/>
              <a:ea typeface="Meiryo UI" pitchFamily="50" charset="-128"/>
              <a:cs typeface="Meiryo UI" pitchFamily="50" charset="-128"/>
            </a:endParaRPr>
          </a:p>
          <a:p>
            <a:pPr eaLnBrk="1" hangingPunct="1">
              <a:lnSpc>
                <a:spcPct val="150000"/>
              </a:lnSpc>
            </a:pPr>
            <a:r>
              <a:rPr lang="ja-JP" altLang="en-US" sz="1100" dirty="0">
                <a:latin typeface="Meiryo UI" pitchFamily="50" charset="-128"/>
                <a:ea typeface="Meiryo UI" pitchFamily="50" charset="-128"/>
                <a:cs typeface="Meiryo UI" pitchFamily="50" charset="-128"/>
              </a:rPr>
              <a:t>　　　　（品質証明書、試験成績書、特許等の取得状況が確認できる資料等）・・・・</a:t>
            </a:r>
            <a:r>
              <a:rPr lang="en-US" altLang="ja-JP" sz="1100" dirty="0">
                <a:latin typeface="Meiryo UI" pitchFamily="50" charset="-128"/>
                <a:ea typeface="Meiryo UI" pitchFamily="50" charset="-128"/>
                <a:cs typeface="Meiryo UI" pitchFamily="50" charset="-128"/>
              </a:rPr>
              <a:t>1</a:t>
            </a:r>
            <a:r>
              <a:rPr lang="ja-JP" altLang="en-US" sz="1100" dirty="0">
                <a:latin typeface="Meiryo UI" pitchFamily="50" charset="-128"/>
                <a:ea typeface="Meiryo UI" pitchFamily="50" charset="-128"/>
                <a:cs typeface="Meiryo UI" pitchFamily="50" charset="-128"/>
              </a:rPr>
              <a:t>部（写し可）　</a:t>
            </a:r>
          </a:p>
        </p:txBody>
      </p:sp>
      <p:sp>
        <p:nvSpPr>
          <p:cNvPr id="24" name="テキスト ボックス 24"/>
          <p:cNvSpPr txBox="1">
            <a:spLocks noChangeArrowheads="1"/>
          </p:cNvSpPr>
          <p:nvPr/>
        </p:nvSpPr>
        <p:spPr bwMode="auto">
          <a:xfrm>
            <a:off x="299234" y="5393122"/>
            <a:ext cx="6190280" cy="830997"/>
          </a:xfrm>
          <a:prstGeom prst="rect">
            <a:avLst/>
          </a:prstGeom>
          <a:solidFill>
            <a:schemeClr val="accent1">
              <a:lumMod val="20000"/>
              <a:lumOff val="80000"/>
            </a:schemeClr>
          </a:solidFill>
          <a:ln w="9525">
            <a:solidFill>
              <a:srgbClr val="000000"/>
            </a:solidFill>
            <a:miter lim="800000"/>
            <a:headEnd/>
            <a:tailEnd/>
          </a:ln>
        </p:spPr>
        <p:txBody>
          <a:bodyPr wrap="square">
            <a:spAutoFit/>
          </a:bodyPr>
          <a:lstStyle>
            <a:lvl1pPr marL="228600" indent="-228600" eaLnBrk="0" hangingPunct="0">
              <a:defRPr kumimoji="1" sz="1900">
                <a:solidFill>
                  <a:schemeClr val="tx1"/>
                </a:solidFill>
                <a:latin typeface="Arial" charset="0"/>
                <a:ea typeface="HGPｺﾞｼｯｸE" pitchFamily="50" charset="-128"/>
              </a:defRPr>
            </a:lvl1pPr>
            <a:lvl2pPr marL="742950" indent="-285750" eaLnBrk="0" hangingPunct="0">
              <a:defRPr kumimoji="1" sz="1900">
                <a:solidFill>
                  <a:schemeClr val="tx1"/>
                </a:solidFill>
                <a:latin typeface="Arial" charset="0"/>
                <a:ea typeface="HGPｺﾞｼｯｸE" pitchFamily="50" charset="-128"/>
              </a:defRPr>
            </a:lvl2pPr>
            <a:lvl3pPr marL="1143000" indent="-228600" eaLnBrk="0" hangingPunct="0">
              <a:defRPr kumimoji="1" sz="1900">
                <a:solidFill>
                  <a:schemeClr val="tx1"/>
                </a:solidFill>
                <a:latin typeface="Arial" charset="0"/>
                <a:ea typeface="HGPｺﾞｼｯｸE" pitchFamily="50" charset="-128"/>
              </a:defRPr>
            </a:lvl3pPr>
            <a:lvl4pPr marL="1600200" indent="-228600" eaLnBrk="0" hangingPunct="0">
              <a:defRPr kumimoji="1" sz="1900">
                <a:solidFill>
                  <a:schemeClr val="tx1"/>
                </a:solidFill>
                <a:latin typeface="Arial" charset="0"/>
                <a:ea typeface="HGPｺﾞｼｯｸE" pitchFamily="50" charset="-128"/>
              </a:defRPr>
            </a:lvl4pPr>
            <a:lvl5pPr marL="2057400" indent="-228600" eaLnBrk="0" hangingPunct="0">
              <a:defRPr kumimoji="1" sz="1900">
                <a:solidFill>
                  <a:schemeClr val="tx1"/>
                </a:solidFill>
                <a:latin typeface="Arial" charset="0"/>
                <a:ea typeface="HGPｺﾞｼｯｸE" pitchFamily="50" charset="-128"/>
              </a:defRPr>
            </a:lvl5pPr>
            <a:lvl6pPr marL="2514600" indent="-228600" eaLnBrk="0" fontAlgn="base" hangingPunct="0">
              <a:spcBef>
                <a:spcPct val="0"/>
              </a:spcBef>
              <a:spcAft>
                <a:spcPct val="0"/>
              </a:spcAft>
              <a:defRPr kumimoji="1" sz="1900">
                <a:solidFill>
                  <a:schemeClr val="tx1"/>
                </a:solidFill>
                <a:latin typeface="Arial" charset="0"/>
                <a:ea typeface="HGPｺﾞｼｯｸE" pitchFamily="50" charset="-128"/>
              </a:defRPr>
            </a:lvl6pPr>
            <a:lvl7pPr marL="2971800" indent="-228600" eaLnBrk="0" fontAlgn="base" hangingPunct="0">
              <a:spcBef>
                <a:spcPct val="0"/>
              </a:spcBef>
              <a:spcAft>
                <a:spcPct val="0"/>
              </a:spcAft>
              <a:defRPr kumimoji="1" sz="1900">
                <a:solidFill>
                  <a:schemeClr val="tx1"/>
                </a:solidFill>
                <a:latin typeface="Arial" charset="0"/>
                <a:ea typeface="HGPｺﾞｼｯｸE" pitchFamily="50" charset="-128"/>
              </a:defRPr>
            </a:lvl7pPr>
            <a:lvl8pPr marL="3429000" indent="-228600" eaLnBrk="0" fontAlgn="base" hangingPunct="0">
              <a:spcBef>
                <a:spcPct val="0"/>
              </a:spcBef>
              <a:spcAft>
                <a:spcPct val="0"/>
              </a:spcAft>
              <a:defRPr kumimoji="1" sz="1900">
                <a:solidFill>
                  <a:schemeClr val="tx1"/>
                </a:solidFill>
                <a:latin typeface="Arial" charset="0"/>
                <a:ea typeface="HGPｺﾞｼｯｸE" pitchFamily="50" charset="-128"/>
              </a:defRPr>
            </a:lvl8pPr>
            <a:lvl9pPr marL="3886200" indent="-228600" eaLnBrk="0" fontAlgn="base" hangingPunct="0">
              <a:spcBef>
                <a:spcPct val="0"/>
              </a:spcBef>
              <a:spcAft>
                <a:spcPct val="0"/>
              </a:spcAft>
              <a:defRPr kumimoji="1" sz="1900">
                <a:solidFill>
                  <a:schemeClr val="tx1"/>
                </a:solidFill>
                <a:latin typeface="Arial" charset="0"/>
                <a:ea typeface="HGPｺﾞｼｯｸE" pitchFamily="50" charset="-128"/>
              </a:defRPr>
            </a:lvl9pPr>
          </a:lstStyle>
          <a:p>
            <a:pPr marL="85725" lvl="0" indent="-85725" eaLnBrk="1" hangingPunct="1">
              <a:lnSpc>
                <a:spcPct val="150000"/>
              </a:lnSpc>
            </a:pPr>
            <a:r>
              <a:rPr lang="ja-JP" altLang="en-US" sz="800" dirty="0">
                <a:latin typeface="Meiryo UI" pitchFamily="50" charset="-128"/>
                <a:ea typeface="Meiryo UI" pitchFamily="50" charset="-128"/>
                <a:cs typeface="Meiryo UI" pitchFamily="50" charset="-128"/>
              </a:rPr>
              <a:t>◎</a:t>
            </a:r>
            <a:r>
              <a:rPr lang="ja-JP" altLang="en-US" sz="800" dirty="0">
                <a:solidFill>
                  <a:prstClr val="black"/>
                </a:solidFill>
                <a:latin typeface="Meiryo UI" pitchFamily="50" charset="-128"/>
                <a:ea typeface="Meiryo UI" pitchFamily="50" charset="-128"/>
                <a:cs typeface="Meiryo UI" pitchFamily="50" charset="-128"/>
              </a:rPr>
              <a:t>申請のあった新商品等の内容を把握し、申請要件等に合致しているかを確認するため、ご来庁いただき、ヒアリングを実施します。ヒアリングの日程調整の都合等もありますので、</a:t>
            </a:r>
            <a:r>
              <a:rPr lang="ja-JP" altLang="en-US" sz="800" u="sng" dirty="0">
                <a:solidFill>
                  <a:prstClr val="black"/>
                </a:solidFill>
                <a:latin typeface="Meiryo UI" pitchFamily="50" charset="-128"/>
                <a:ea typeface="Meiryo UI" pitchFamily="50" charset="-128"/>
                <a:cs typeface="Meiryo UI" pitchFamily="50" charset="-128"/>
              </a:rPr>
              <a:t>申請にあたっては必ず事前にお問い合わせ先にご連絡ください。</a:t>
            </a:r>
            <a:endParaRPr lang="en-US" altLang="ja-JP" sz="800" u="sng" dirty="0">
              <a:solidFill>
                <a:prstClr val="black"/>
              </a:solidFill>
              <a:latin typeface="Meiryo UI" pitchFamily="50" charset="-128"/>
              <a:ea typeface="Meiryo UI" pitchFamily="50" charset="-128"/>
              <a:cs typeface="Meiryo UI" pitchFamily="50" charset="-128"/>
            </a:endParaRPr>
          </a:p>
          <a:p>
            <a:pPr marL="85725" indent="-85725" eaLnBrk="1" hangingPunct="1">
              <a:lnSpc>
                <a:spcPct val="150000"/>
              </a:lnSpc>
            </a:pPr>
            <a:r>
              <a:rPr lang="ja-JP" altLang="en-US" sz="800" dirty="0">
                <a:latin typeface="Meiryo UI" pitchFamily="50" charset="-128"/>
                <a:ea typeface="Meiryo UI" pitchFamily="50" charset="-128"/>
                <a:cs typeface="Meiryo UI" pitchFamily="50" charset="-128"/>
              </a:rPr>
              <a:t>◎事前申請受付後、申請のあった新商品等が、府の機関が活用可能であるかを調査します。</a:t>
            </a:r>
            <a:r>
              <a:rPr lang="ja-JP" altLang="en-US" sz="800" u="sng" dirty="0">
                <a:latin typeface="Meiryo UI" pitchFamily="50" charset="-128"/>
                <a:ea typeface="Meiryo UI" pitchFamily="50" charset="-128"/>
                <a:cs typeface="Meiryo UI" pitchFamily="50" charset="-128"/>
              </a:rPr>
              <a:t>府の機関において使途が見込まれる場合は、</a:t>
            </a:r>
            <a:r>
              <a:rPr lang="en-US" altLang="ja-JP" sz="800" u="sng" dirty="0">
                <a:latin typeface="Meiryo UI" pitchFamily="50" charset="-128"/>
                <a:ea typeface="Meiryo UI" pitchFamily="50" charset="-128"/>
                <a:cs typeface="Meiryo UI" pitchFamily="50" charset="-128"/>
              </a:rPr>
              <a:t>【2 </a:t>
            </a:r>
            <a:r>
              <a:rPr lang="ja-JP" altLang="en-US" sz="800" u="sng" dirty="0">
                <a:latin typeface="Meiryo UI" pitchFamily="50" charset="-128"/>
                <a:ea typeface="Meiryo UI" pitchFamily="50" charset="-128"/>
                <a:cs typeface="Meiryo UI" pitchFamily="50" charset="-128"/>
              </a:rPr>
              <a:t>本申請</a:t>
            </a:r>
            <a:r>
              <a:rPr lang="en-US" altLang="ja-JP" sz="800" u="sng" dirty="0">
                <a:latin typeface="Meiryo UI" pitchFamily="50" charset="-128"/>
                <a:ea typeface="Meiryo UI" pitchFamily="50" charset="-128"/>
                <a:cs typeface="Meiryo UI" pitchFamily="50" charset="-128"/>
              </a:rPr>
              <a:t>】</a:t>
            </a:r>
            <a:r>
              <a:rPr lang="ja-JP" altLang="en-US" sz="800" u="sng" dirty="0">
                <a:latin typeface="Meiryo UI" pitchFamily="50" charset="-128"/>
                <a:ea typeface="Meiryo UI" pitchFamily="50" charset="-128"/>
                <a:cs typeface="Meiryo UI" pitchFamily="50" charset="-128"/>
              </a:rPr>
              <a:t>　の手続きについて書面にて通知します</a:t>
            </a:r>
            <a:r>
              <a:rPr lang="ja-JP" altLang="en-US" sz="800" dirty="0">
                <a:latin typeface="Meiryo UI" pitchFamily="50" charset="-128"/>
                <a:ea typeface="Meiryo UI" pitchFamily="50" charset="-128"/>
                <a:cs typeface="Meiryo UI" pitchFamily="50" charset="-128"/>
              </a:rPr>
              <a:t>。使途が見込まれなかった場合は、使途が見込まれなかったことを書面にて通知します。</a:t>
            </a:r>
            <a:endParaRPr lang="en-US" altLang="ja-JP" sz="800" dirty="0">
              <a:latin typeface="Meiryo UI" pitchFamily="50" charset="-128"/>
              <a:ea typeface="Meiryo UI" pitchFamily="50" charset="-128"/>
              <a:cs typeface="Meiryo UI" pitchFamily="50" charset="-128"/>
            </a:endParaRPr>
          </a:p>
        </p:txBody>
      </p:sp>
      <p:sp>
        <p:nvSpPr>
          <p:cNvPr id="25" name="片側の 2 つの角を丸めた四角形 24"/>
          <p:cNvSpPr/>
          <p:nvPr/>
        </p:nvSpPr>
        <p:spPr>
          <a:xfrm>
            <a:off x="260648" y="6766716"/>
            <a:ext cx="1008112" cy="221246"/>
          </a:xfrm>
          <a:prstGeom prst="round2SameRect">
            <a:avLst>
              <a:gd name="adj1" fmla="val 21340"/>
              <a:gd name="adj2" fmla="val 24251"/>
            </a:avLst>
          </a:prstGeom>
          <a:solidFill>
            <a:schemeClr val="tx2">
              <a:lumMod val="60000"/>
              <a:lumOff val="40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sz="1100" dirty="0">
                <a:latin typeface="Meiryo UI" pitchFamily="50" charset="-128"/>
                <a:ea typeface="Meiryo UI" pitchFamily="50" charset="-128"/>
                <a:cs typeface="Meiryo UI" pitchFamily="50" charset="-128"/>
              </a:rPr>
              <a:t>申請書類</a:t>
            </a:r>
          </a:p>
        </p:txBody>
      </p:sp>
    </p:spTree>
    <p:extLst>
      <p:ext uri="{BB962C8B-B14F-4D97-AF65-F5344CB8AC3E}">
        <p14:creationId xmlns:p14="http://schemas.microsoft.com/office/powerpoint/2010/main" val="42645847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AutoShape 3"/>
          <p:cNvSpPr>
            <a:spLocks noChangeArrowheads="1"/>
          </p:cNvSpPr>
          <p:nvPr/>
        </p:nvSpPr>
        <p:spPr bwMode="auto">
          <a:xfrm>
            <a:off x="1191" y="1205"/>
            <a:ext cx="6858000" cy="9179307"/>
          </a:xfrm>
          <a:prstGeom prst="roundRect">
            <a:avLst>
              <a:gd name="adj" fmla="val 2927"/>
            </a:avLst>
          </a:prstGeom>
          <a:solidFill>
            <a:schemeClr val="accent5">
              <a:lumMod val="40000"/>
              <a:lumOff val="60000"/>
            </a:schemeClr>
          </a:solidFill>
          <a:ln w="9525">
            <a:noFill/>
            <a:round/>
            <a:headEnd/>
            <a:tailEnd/>
          </a:ln>
          <a:effectLst/>
        </p:spPr>
        <p:txBody>
          <a:bodyPr tIns="0"/>
          <a:lstStyle/>
          <a:p>
            <a:pPr defTabSz="942975"/>
            <a:r>
              <a:rPr lang="ja-JP" altLang="en-US" sz="1600" dirty="0">
                <a:latin typeface="Meiryo UI" pitchFamily="50" charset="-128"/>
                <a:ea typeface="Meiryo UI" pitchFamily="50" charset="-128"/>
                <a:cs typeface="Meiryo UI" pitchFamily="50" charset="-128"/>
              </a:rPr>
              <a:t>４　認定までの流れ</a:t>
            </a:r>
            <a:r>
              <a:rPr lang="ja-JP" altLang="en-US" sz="900" dirty="0">
                <a:latin typeface="Meiryo UI" pitchFamily="50" charset="-128"/>
                <a:ea typeface="Meiryo UI" pitchFamily="50" charset="-128"/>
                <a:cs typeface="Meiryo UI" pitchFamily="50" charset="-128"/>
              </a:rPr>
              <a:t>（</a:t>
            </a:r>
            <a:r>
              <a:rPr lang="en-US" altLang="ja-JP" sz="900" dirty="0">
                <a:latin typeface="Meiryo UI" pitchFamily="50" charset="-128"/>
                <a:ea typeface="Meiryo UI" pitchFamily="50" charset="-128"/>
                <a:cs typeface="Meiryo UI" pitchFamily="50" charset="-128"/>
              </a:rPr>
              <a:t>※</a:t>
            </a:r>
            <a:r>
              <a:rPr lang="ja-JP" altLang="en-US" sz="900" dirty="0">
                <a:latin typeface="Meiryo UI" pitchFamily="50" charset="-128"/>
                <a:ea typeface="Meiryo UI" pitchFamily="50" charset="-128"/>
                <a:cs typeface="Meiryo UI" pitchFamily="50" charset="-128"/>
              </a:rPr>
              <a:t>本申請受付後）</a:t>
            </a:r>
          </a:p>
        </p:txBody>
      </p:sp>
      <p:grpSp>
        <p:nvGrpSpPr>
          <p:cNvPr id="3" name="グループ化 2"/>
          <p:cNvGrpSpPr/>
          <p:nvPr/>
        </p:nvGrpSpPr>
        <p:grpSpPr>
          <a:xfrm>
            <a:off x="237282" y="395536"/>
            <a:ext cx="6432078" cy="1911596"/>
            <a:chOff x="237282" y="7052892"/>
            <a:chExt cx="6432078" cy="1911596"/>
          </a:xfrm>
        </p:grpSpPr>
        <p:sp>
          <p:nvSpPr>
            <p:cNvPr id="8" name="片側の 2 つの角を丸めた四角形 7"/>
            <p:cNvSpPr/>
            <p:nvPr/>
          </p:nvSpPr>
          <p:spPr>
            <a:xfrm>
              <a:off x="237282" y="7052892"/>
              <a:ext cx="2471638" cy="432048"/>
            </a:xfrm>
            <a:prstGeom prst="round2SameRect">
              <a:avLst>
                <a:gd name="adj1" fmla="val 21340"/>
                <a:gd name="adj2" fmla="val 24251"/>
              </a:avLst>
            </a:prstGeom>
            <a:solidFill>
              <a:schemeClr val="accent5">
                <a:lumMod val="7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r>
                <a:rPr lang="en-US" altLang="ja-JP" sz="1400" dirty="0">
                  <a:latin typeface="Meiryo UI" pitchFamily="50" charset="-128"/>
                  <a:ea typeface="Meiryo UI" pitchFamily="50" charset="-128"/>
                  <a:cs typeface="Meiryo UI" pitchFamily="50" charset="-128"/>
                </a:rPr>
                <a:t>Ⅰ</a:t>
              </a:r>
              <a:r>
                <a:rPr lang="ja-JP" altLang="en-US" sz="1400" dirty="0">
                  <a:latin typeface="Meiryo UI" pitchFamily="50" charset="-128"/>
                  <a:ea typeface="Meiryo UI" pitchFamily="50" charset="-128"/>
                  <a:cs typeface="Meiryo UI" pitchFamily="50" charset="-128"/>
                </a:rPr>
                <a:t>　</a:t>
              </a:r>
              <a:r>
                <a:rPr kumimoji="1" lang="ja-JP" altLang="en-US" sz="1400" dirty="0">
                  <a:latin typeface="Meiryo UI" pitchFamily="50" charset="-128"/>
                  <a:ea typeface="Meiryo UI" pitchFamily="50" charset="-128"/>
                  <a:cs typeface="Meiryo UI" pitchFamily="50" charset="-128"/>
                </a:rPr>
                <a:t>審査</a:t>
              </a:r>
            </a:p>
          </p:txBody>
        </p:sp>
        <p:sp>
          <p:nvSpPr>
            <p:cNvPr id="9" name="角丸四角形 8"/>
            <p:cNvSpPr/>
            <p:nvPr/>
          </p:nvSpPr>
          <p:spPr>
            <a:xfrm>
              <a:off x="260648" y="7604573"/>
              <a:ext cx="6408712" cy="496042"/>
            </a:xfrm>
            <a:prstGeom prst="roundRect">
              <a:avLst>
                <a:gd name="adj" fmla="val 14268"/>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defRPr/>
              </a:pPr>
              <a:r>
                <a:rPr lang="ja-JP" altLang="en-US" sz="1050" dirty="0">
                  <a:solidFill>
                    <a:schemeClr val="tx1"/>
                  </a:solidFill>
                  <a:latin typeface="Meiryo UI" pitchFamily="50" charset="-128"/>
                  <a:ea typeface="Meiryo UI" pitchFamily="50" charset="-128"/>
                  <a:cs typeface="Meiryo UI" pitchFamily="50" charset="-128"/>
                </a:rPr>
                <a:t>■専門家で構成する審査会で認定基準（</a:t>
              </a:r>
              <a:r>
                <a:rPr lang="en-US" altLang="ja-JP" sz="1050" dirty="0">
                  <a:solidFill>
                    <a:schemeClr val="tx1"/>
                  </a:solidFill>
                  <a:latin typeface="Meiryo UI" pitchFamily="50" charset="-128"/>
                  <a:ea typeface="Meiryo UI" pitchFamily="50" charset="-128"/>
                  <a:cs typeface="Meiryo UI" pitchFamily="50" charset="-128"/>
                </a:rPr>
                <a:t>※</a:t>
              </a:r>
              <a:r>
                <a:rPr lang="ja-JP" altLang="en-US" sz="1050" dirty="0">
                  <a:solidFill>
                    <a:schemeClr val="tx1"/>
                  </a:solidFill>
                  <a:latin typeface="Meiryo UI" pitchFamily="50" charset="-128"/>
                  <a:ea typeface="Meiryo UI" pitchFamily="50" charset="-128"/>
                  <a:cs typeface="Meiryo UI" pitchFamily="50" charset="-128"/>
                </a:rPr>
                <a:t>）を満たしているか審査します。</a:t>
              </a:r>
            </a:p>
            <a:p>
              <a:pPr>
                <a:defRPr/>
              </a:pPr>
              <a:r>
                <a:rPr lang="ja-JP" altLang="en-US" sz="1050" dirty="0">
                  <a:solidFill>
                    <a:schemeClr val="tx1"/>
                  </a:solidFill>
                  <a:latin typeface="Meiryo UI" pitchFamily="50" charset="-128"/>
                  <a:ea typeface="Meiryo UI" pitchFamily="50" charset="-128"/>
                  <a:cs typeface="Meiryo UI" pitchFamily="50" charset="-128"/>
                </a:rPr>
                <a:t>■必要がある場合は、面接による審査を実施することがあります。面接を実施する場合は、対象者にご連絡いたします。</a:t>
              </a:r>
            </a:p>
          </p:txBody>
        </p:sp>
        <p:sp>
          <p:nvSpPr>
            <p:cNvPr id="11" name="テキスト ボックス 24"/>
            <p:cNvSpPr txBox="1">
              <a:spLocks noChangeArrowheads="1"/>
            </p:cNvSpPr>
            <p:nvPr/>
          </p:nvSpPr>
          <p:spPr bwMode="auto">
            <a:xfrm>
              <a:off x="404664" y="8298507"/>
              <a:ext cx="1152128"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228600" indent="-228600" eaLnBrk="0" hangingPunct="0">
                <a:defRPr kumimoji="1" sz="1900">
                  <a:solidFill>
                    <a:schemeClr val="tx1"/>
                  </a:solidFill>
                  <a:latin typeface="Arial" charset="0"/>
                  <a:ea typeface="HGPｺﾞｼｯｸE" pitchFamily="50" charset="-128"/>
                </a:defRPr>
              </a:lvl1pPr>
              <a:lvl2pPr marL="742950" indent="-285750" eaLnBrk="0" hangingPunct="0">
                <a:defRPr kumimoji="1" sz="1900">
                  <a:solidFill>
                    <a:schemeClr val="tx1"/>
                  </a:solidFill>
                  <a:latin typeface="Arial" charset="0"/>
                  <a:ea typeface="HGPｺﾞｼｯｸE" pitchFamily="50" charset="-128"/>
                </a:defRPr>
              </a:lvl2pPr>
              <a:lvl3pPr marL="1143000" indent="-228600" eaLnBrk="0" hangingPunct="0">
                <a:defRPr kumimoji="1" sz="1900">
                  <a:solidFill>
                    <a:schemeClr val="tx1"/>
                  </a:solidFill>
                  <a:latin typeface="Arial" charset="0"/>
                  <a:ea typeface="HGPｺﾞｼｯｸE" pitchFamily="50" charset="-128"/>
                </a:defRPr>
              </a:lvl3pPr>
              <a:lvl4pPr marL="1600200" indent="-228600" eaLnBrk="0" hangingPunct="0">
                <a:defRPr kumimoji="1" sz="1900">
                  <a:solidFill>
                    <a:schemeClr val="tx1"/>
                  </a:solidFill>
                  <a:latin typeface="Arial" charset="0"/>
                  <a:ea typeface="HGPｺﾞｼｯｸE" pitchFamily="50" charset="-128"/>
                </a:defRPr>
              </a:lvl4pPr>
              <a:lvl5pPr marL="2057400" indent="-228600" eaLnBrk="0" hangingPunct="0">
                <a:defRPr kumimoji="1" sz="1900">
                  <a:solidFill>
                    <a:schemeClr val="tx1"/>
                  </a:solidFill>
                  <a:latin typeface="Arial" charset="0"/>
                  <a:ea typeface="HGPｺﾞｼｯｸE" pitchFamily="50" charset="-128"/>
                </a:defRPr>
              </a:lvl5pPr>
              <a:lvl6pPr marL="2514600" indent="-228600" eaLnBrk="0" fontAlgn="base" hangingPunct="0">
                <a:spcBef>
                  <a:spcPct val="0"/>
                </a:spcBef>
                <a:spcAft>
                  <a:spcPct val="0"/>
                </a:spcAft>
                <a:defRPr kumimoji="1" sz="1900">
                  <a:solidFill>
                    <a:schemeClr val="tx1"/>
                  </a:solidFill>
                  <a:latin typeface="Arial" charset="0"/>
                  <a:ea typeface="HGPｺﾞｼｯｸE" pitchFamily="50" charset="-128"/>
                </a:defRPr>
              </a:lvl6pPr>
              <a:lvl7pPr marL="2971800" indent="-228600" eaLnBrk="0" fontAlgn="base" hangingPunct="0">
                <a:spcBef>
                  <a:spcPct val="0"/>
                </a:spcBef>
                <a:spcAft>
                  <a:spcPct val="0"/>
                </a:spcAft>
                <a:defRPr kumimoji="1" sz="1900">
                  <a:solidFill>
                    <a:schemeClr val="tx1"/>
                  </a:solidFill>
                  <a:latin typeface="Arial" charset="0"/>
                  <a:ea typeface="HGPｺﾞｼｯｸE" pitchFamily="50" charset="-128"/>
                </a:defRPr>
              </a:lvl7pPr>
              <a:lvl8pPr marL="3429000" indent="-228600" eaLnBrk="0" fontAlgn="base" hangingPunct="0">
                <a:spcBef>
                  <a:spcPct val="0"/>
                </a:spcBef>
                <a:spcAft>
                  <a:spcPct val="0"/>
                </a:spcAft>
                <a:defRPr kumimoji="1" sz="1900">
                  <a:solidFill>
                    <a:schemeClr val="tx1"/>
                  </a:solidFill>
                  <a:latin typeface="Arial" charset="0"/>
                  <a:ea typeface="HGPｺﾞｼｯｸE" pitchFamily="50" charset="-128"/>
                </a:defRPr>
              </a:lvl8pPr>
              <a:lvl9pPr marL="3886200" indent="-228600" eaLnBrk="0" fontAlgn="base" hangingPunct="0">
                <a:spcBef>
                  <a:spcPct val="0"/>
                </a:spcBef>
                <a:spcAft>
                  <a:spcPct val="0"/>
                </a:spcAft>
                <a:defRPr kumimoji="1" sz="1900">
                  <a:solidFill>
                    <a:schemeClr val="tx1"/>
                  </a:solidFill>
                  <a:latin typeface="Arial" charset="0"/>
                  <a:ea typeface="HGPｺﾞｼｯｸE" pitchFamily="50" charset="-128"/>
                </a:defRPr>
              </a:lvl9pPr>
            </a:lstStyle>
            <a:p>
              <a:pPr eaLnBrk="1" hangingPunct="1"/>
              <a:r>
                <a:rPr lang="en-US" altLang="ja-JP" sz="900" dirty="0">
                  <a:latin typeface="メイリオ" pitchFamily="50" charset="-128"/>
                  <a:ea typeface="メイリオ" pitchFamily="50" charset="-128"/>
                  <a:cs typeface="メイリオ" pitchFamily="50" charset="-128"/>
                </a:rPr>
                <a:t>※</a:t>
              </a:r>
              <a:r>
                <a:rPr lang="ja-JP" altLang="en-US" sz="900" dirty="0">
                  <a:latin typeface="メイリオ" pitchFamily="50" charset="-128"/>
                  <a:ea typeface="メイリオ" pitchFamily="50" charset="-128"/>
                  <a:cs typeface="メイリオ" pitchFamily="50" charset="-128"/>
                </a:rPr>
                <a:t>認定基準</a:t>
              </a:r>
            </a:p>
          </p:txBody>
        </p:sp>
        <p:sp>
          <p:nvSpPr>
            <p:cNvPr id="12" name="角丸四角形 11"/>
            <p:cNvSpPr/>
            <p:nvPr/>
          </p:nvSpPr>
          <p:spPr>
            <a:xfrm>
              <a:off x="1124744" y="8298507"/>
              <a:ext cx="5544616" cy="665981"/>
            </a:xfrm>
            <a:prstGeom prst="roundRect">
              <a:avLst>
                <a:gd name="adj" fmla="val 13265"/>
              </a:avLst>
            </a:prstGeom>
            <a:solidFill>
              <a:schemeClr val="bg1"/>
            </a:solidFill>
            <a:ln w="12700">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104775" indent="-104775">
                <a:defRPr/>
              </a:pPr>
              <a:r>
                <a:rPr lang="ja-JP" altLang="en-US" sz="900" dirty="0">
                  <a:solidFill>
                    <a:schemeClr val="tx1"/>
                  </a:solidFill>
                  <a:latin typeface="メイリオ" pitchFamily="50" charset="-128"/>
                  <a:ea typeface="メイリオ" pitchFamily="50" charset="-128"/>
                  <a:cs typeface="メイリオ" pitchFamily="50" charset="-128"/>
                </a:rPr>
                <a:t>①実施計画が「</a:t>
              </a:r>
              <a:r>
                <a:rPr lang="en-US" altLang="ja-JP" sz="900" dirty="0">
                  <a:solidFill>
                    <a:schemeClr val="tx1"/>
                  </a:solidFill>
                  <a:latin typeface="メイリオ" pitchFamily="50" charset="-128"/>
                  <a:ea typeface="メイリオ" pitchFamily="50" charset="-128"/>
                  <a:cs typeface="メイリオ" pitchFamily="50" charset="-128"/>
                </a:rPr>
                <a:t>1 </a:t>
              </a:r>
              <a:r>
                <a:rPr lang="ja-JP" altLang="en-US" sz="900" dirty="0">
                  <a:solidFill>
                    <a:schemeClr val="tx1"/>
                  </a:solidFill>
                  <a:latin typeface="メイリオ" pitchFamily="50" charset="-128"/>
                  <a:ea typeface="メイリオ" pitchFamily="50" charset="-128"/>
                  <a:cs typeface="メイリオ" pitchFamily="50" charset="-128"/>
                </a:rPr>
                <a:t>募集する新商品等」及び「</a:t>
              </a:r>
              <a:r>
                <a:rPr lang="en-US" altLang="ja-JP" sz="900" dirty="0">
                  <a:solidFill>
                    <a:schemeClr val="tx1"/>
                  </a:solidFill>
                  <a:latin typeface="メイリオ" pitchFamily="50" charset="-128"/>
                  <a:ea typeface="メイリオ" pitchFamily="50" charset="-128"/>
                  <a:cs typeface="メイリオ" pitchFamily="50" charset="-128"/>
                </a:rPr>
                <a:t>2 </a:t>
              </a:r>
              <a:r>
                <a:rPr lang="ja-JP" altLang="en-US" sz="900" dirty="0">
                  <a:solidFill>
                    <a:schemeClr val="tx1"/>
                  </a:solidFill>
                  <a:latin typeface="メイリオ" pitchFamily="50" charset="-128"/>
                  <a:ea typeface="メイリオ" pitchFamily="50" charset="-128"/>
                  <a:cs typeface="メイリオ" pitchFamily="50" charset="-128"/>
                </a:rPr>
                <a:t>対象の中小企業者」のすべての事項を満たしていること。</a:t>
              </a:r>
            </a:p>
            <a:p>
              <a:pPr marL="85725" indent="-85725">
                <a:defRPr/>
              </a:pPr>
              <a:r>
                <a:rPr lang="ja-JP" altLang="en-US" sz="900" dirty="0">
                  <a:solidFill>
                    <a:schemeClr val="tx1"/>
                  </a:solidFill>
                  <a:latin typeface="メイリオ" pitchFamily="50" charset="-128"/>
                  <a:ea typeface="メイリオ" pitchFamily="50" charset="-128"/>
                  <a:cs typeface="メイリオ" pitchFamily="50" charset="-128"/>
                </a:rPr>
                <a:t>②実施計画に記載の「新商品の生産等の実施方法並びに実施に必要な資金の額及びその調達方法」が</a:t>
              </a:r>
              <a:endParaRPr lang="en-US" altLang="ja-JP" sz="900" dirty="0">
                <a:solidFill>
                  <a:schemeClr val="tx1"/>
                </a:solidFill>
                <a:latin typeface="メイリオ" pitchFamily="50" charset="-128"/>
                <a:ea typeface="メイリオ" pitchFamily="50" charset="-128"/>
                <a:cs typeface="メイリオ" pitchFamily="50" charset="-128"/>
              </a:endParaRPr>
            </a:p>
            <a:p>
              <a:pPr marL="85725" indent="-85725">
                <a:defRPr/>
              </a:pPr>
              <a:r>
                <a:rPr lang="ja-JP" altLang="en-US" sz="900" dirty="0">
                  <a:solidFill>
                    <a:schemeClr val="tx1"/>
                  </a:solidFill>
                  <a:latin typeface="メイリオ" pitchFamily="50" charset="-128"/>
                  <a:ea typeface="メイリオ" pitchFamily="50" charset="-128"/>
                  <a:cs typeface="メイリオ" pitchFamily="50" charset="-128"/>
                </a:rPr>
                <a:t>　新商品の生産等による新たな事業分野の開拓を確実に実施するために適切なものであること。</a:t>
              </a:r>
            </a:p>
          </p:txBody>
        </p:sp>
      </p:grpSp>
      <p:grpSp>
        <p:nvGrpSpPr>
          <p:cNvPr id="16" name="グループ化 15"/>
          <p:cNvGrpSpPr/>
          <p:nvPr/>
        </p:nvGrpSpPr>
        <p:grpSpPr>
          <a:xfrm>
            <a:off x="237282" y="2411612"/>
            <a:ext cx="6432078" cy="2592436"/>
            <a:chOff x="237282" y="88306"/>
            <a:chExt cx="6432078" cy="2592436"/>
          </a:xfrm>
        </p:grpSpPr>
        <p:sp>
          <p:nvSpPr>
            <p:cNvPr id="17" name="片側の 2 つの角を丸めた四角形 16"/>
            <p:cNvSpPr/>
            <p:nvPr/>
          </p:nvSpPr>
          <p:spPr>
            <a:xfrm>
              <a:off x="237282" y="88306"/>
              <a:ext cx="2471638" cy="432048"/>
            </a:xfrm>
            <a:prstGeom prst="round2SameRect">
              <a:avLst>
                <a:gd name="adj1" fmla="val 21340"/>
                <a:gd name="adj2" fmla="val 24251"/>
              </a:avLst>
            </a:prstGeom>
            <a:solidFill>
              <a:schemeClr val="accent5">
                <a:lumMod val="7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r>
                <a:rPr lang="en-US" altLang="ja-JP" sz="1400" dirty="0">
                  <a:latin typeface="Meiryo UI" pitchFamily="50" charset="-128"/>
                  <a:ea typeface="Meiryo UI" pitchFamily="50" charset="-128"/>
                  <a:cs typeface="Meiryo UI" pitchFamily="50" charset="-128"/>
                </a:rPr>
                <a:t>Ⅱ</a:t>
              </a:r>
              <a:r>
                <a:rPr lang="ja-JP" altLang="en-US" sz="1400" dirty="0">
                  <a:latin typeface="Meiryo UI" pitchFamily="50" charset="-128"/>
                  <a:ea typeface="Meiryo UI" pitchFamily="50" charset="-128"/>
                  <a:cs typeface="Meiryo UI" pitchFamily="50" charset="-128"/>
                </a:rPr>
                <a:t>　</a:t>
              </a:r>
              <a:r>
                <a:rPr kumimoji="1" lang="ja-JP" altLang="en-US" sz="1400" dirty="0">
                  <a:latin typeface="Meiryo UI" pitchFamily="50" charset="-128"/>
                  <a:ea typeface="Meiryo UI" pitchFamily="50" charset="-128"/>
                  <a:cs typeface="Meiryo UI" pitchFamily="50" charset="-128"/>
                </a:rPr>
                <a:t>認定</a:t>
              </a:r>
            </a:p>
          </p:txBody>
        </p:sp>
        <p:sp>
          <p:nvSpPr>
            <p:cNvPr id="18" name="角丸四角形 17"/>
            <p:cNvSpPr/>
            <p:nvPr/>
          </p:nvSpPr>
          <p:spPr>
            <a:xfrm>
              <a:off x="260648" y="607220"/>
              <a:ext cx="6408712" cy="1156468"/>
            </a:xfrm>
            <a:prstGeom prst="roundRect">
              <a:avLst>
                <a:gd name="adj" fmla="val 1080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defRPr/>
              </a:pPr>
              <a:r>
                <a:rPr lang="ja-JP" altLang="en-US" sz="1050" dirty="0">
                  <a:solidFill>
                    <a:schemeClr val="tx1"/>
                  </a:solidFill>
                  <a:latin typeface="Meiryo UI" pitchFamily="50" charset="-128"/>
                  <a:ea typeface="Meiryo UI" pitchFamily="50" charset="-128"/>
                  <a:cs typeface="Meiryo UI" pitchFamily="50" charset="-128"/>
                </a:rPr>
                <a:t>■審査の結果、認定基準を満たしていることが認められた事業者は、知事が認定し、文書により通知します。</a:t>
              </a:r>
            </a:p>
            <a:p>
              <a:pPr>
                <a:defRPr/>
              </a:pPr>
              <a:r>
                <a:rPr lang="ja-JP" altLang="en-US" sz="1050" dirty="0">
                  <a:solidFill>
                    <a:schemeClr val="tx1"/>
                  </a:solidFill>
                  <a:latin typeface="Meiryo UI" pitchFamily="50" charset="-128"/>
                  <a:ea typeface="Meiryo UI" pitchFamily="50" charset="-128"/>
                  <a:cs typeface="Meiryo UI" pitchFamily="50" charset="-128"/>
                </a:rPr>
                <a:t>■通知の時期は、令和</a:t>
              </a:r>
              <a:r>
                <a:rPr lang="en-US" altLang="ja-JP" sz="1050" dirty="0">
                  <a:solidFill>
                    <a:schemeClr val="tx1"/>
                  </a:solidFill>
                  <a:latin typeface="Meiryo UI" pitchFamily="50" charset="-128"/>
                  <a:ea typeface="Meiryo UI" pitchFamily="50" charset="-128"/>
                  <a:cs typeface="Meiryo UI" pitchFamily="50" charset="-128"/>
                </a:rPr>
                <a:t>7</a:t>
              </a:r>
              <a:r>
                <a:rPr lang="ja-JP" altLang="en-US" sz="1050" dirty="0">
                  <a:solidFill>
                    <a:schemeClr val="tx1"/>
                  </a:solidFill>
                  <a:latin typeface="Meiryo UI" pitchFamily="50" charset="-128"/>
                  <a:ea typeface="Meiryo UI" pitchFamily="50" charset="-128"/>
                  <a:cs typeface="Meiryo UI" pitchFamily="50" charset="-128"/>
                </a:rPr>
                <a:t>年</a:t>
              </a:r>
              <a:r>
                <a:rPr lang="en-US" altLang="ja-JP" sz="1050" dirty="0">
                  <a:solidFill>
                    <a:schemeClr val="tx1"/>
                  </a:solidFill>
                  <a:latin typeface="Meiryo UI" pitchFamily="50" charset="-128"/>
                  <a:ea typeface="Meiryo UI" pitchFamily="50" charset="-128"/>
                  <a:cs typeface="Meiryo UI" pitchFamily="50" charset="-128"/>
                </a:rPr>
                <a:t>12</a:t>
              </a:r>
              <a:r>
                <a:rPr lang="ja-JP" altLang="en-US" sz="1050" dirty="0">
                  <a:solidFill>
                    <a:schemeClr val="tx1"/>
                  </a:solidFill>
                  <a:latin typeface="Meiryo UI" pitchFamily="50" charset="-128"/>
                  <a:ea typeface="Meiryo UI" pitchFamily="50" charset="-128"/>
                  <a:cs typeface="Meiryo UI" pitchFamily="50" charset="-128"/>
                </a:rPr>
                <a:t>月～令和８年</a:t>
              </a:r>
              <a:r>
                <a:rPr lang="en-US" altLang="ja-JP" sz="1050" dirty="0">
                  <a:solidFill>
                    <a:schemeClr val="tx1"/>
                  </a:solidFill>
                  <a:latin typeface="Meiryo UI" pitchFamily="50" charset="-128"/>
                  <a:ea typeface="Meiryo UI" pitchFamily="50" charset="-128"/>
                  <a:cs typeface="Meiryo UI" pitchFamily="50" charset="-128"/>
                </a:rPr>
                <a:t>2</a:t>
              </a:r>
              <a:r>
                <a:rPr lang="ja-JP" altLang="en-US" sz="1050" dirty="0">
                  <a:solidFill>
                    <a:schemeClr val="tx1"/>
                  </a:solidFill>
                  <a:latin typeface="Meiryo UI" pitchFamily="50" charset="-128"/>
                  <a:ea typeface="Meiryo UI" pitchFamily="50" charset="-128"/>
                  <a:cs typeface="Meiryo UI" pitchFamily="50" charset="-128"/>
                </a:rPr>
                <a:t>月頃を予定しています。</a:t>
              </a:r>
            </a:p>
            <a:p>
              <a:pPr>
                <a:defRPr/>
              </a:pPr>
              <a:r>
                <a:rPr lang="ja-JP" altLang="en-US" sz="1050" dirty="0">
                  <a:solidFill>
                    <a:schemeClr val="tx1"/>
                  </a:solidFill>
                  <a:latin typeface="Meiryo UI" pitchFamily="50" charset="-128"/>
                  <a:ea typeface="Meiryo UI" pitchFamily="50" charset="-128"/>
                  <a:cs typeface="Meiryo UI" pitchFamily="50" charset="-128"/>
                </a:rPr>
                <a:t>■認定された事業者名、新商品等の名称及び内容等を府のホームページで公表します。</a:t>
              </a:r>
            </a:p>
            <a:p>
              <a:pPr>
                <a:defRPr/>
              </a:pPr>
              <a:r>
                <a:rPr lang="ja-JP" altLang="en-US" sz="1050" dirty="0">
                  <a:solidFill>
                    <a:schemeClr val="tx1"/>
                  </a:solidFill>
                  <a:latin typeface="Meiryo UI" pitchFamily="50" charset="-128"/>
                  <a:ea typeface="Meiryo UI" pitchFamily="50" charset="-128"/>
                  <a:cs typeface="Meiryo UI" pitchFamily="50" charset="-128"/>
                </a:rPr>
                <a:t>■認定期間は通知をした日から３年を経過した日の属する年度の末日までです。</a:t>
              </a:r>
            </a:p>
            <a:p>
              <a:pPr marL="85725" indent="-85725">
                <a:defRPr/>
              </a:pPr>
              <a:r>
                <a:rPr lang="ja-JP" altLang="en-US" sz="1050" dirty="0">
                  <a:solidFill>
                    <a:schemeClr val="tx1"/>
                  </a:solidFill>
                  <a:latin typeface="Meiryo UI" pitchFamily="50" charset="-128"/>
                  <a:ea typeface="Meiryo UI" pitchFamily="50" charset="-128"/>
                  <a:cs typeface="Meiryo UI" pitchFamily="50" charset="-128"/>
                </a:rPr>
                <a:t>■認定は、新商品等の品質、安全性等について、府が保証するものではありません。また、事業者が行う事業活動により生じた事故、損害、知的財産権侵害等について、その理由の如何を問わず、府はこの責任を負いません。</a:t>
              </a:r>
            </a:p>
          </p:txBody>
        </p:sp>
        <p:sp>
          <p:nvSpPr>
            <p:cNvPr id="19" name="角丸四角形 18"/>
            <p:cNvSpPr/>
            <p:nvPr/>
          </p:nvSpPr>
          <p:spPr>
            <a:xfrm>
              <a:off x="260648" y="1835696"/>
              <a:ext cx="6408712" cy="845046"/>
            </a:xfrm>
            <a:prstGeom prst="roundRect">
              <a:avLst>
                <a:gd name="adj" fmla="val 6415"/>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defRPr/>
              </a:pPr>
              <a:r>
                <a:rPr lang="ja-JP" altLang="en-US" sz="1050" dirty="0">
                  <a:solidFill>
                    <a:schemeClr val="tx1"/>
                  </a:solidFill>
                  <a:latin typeface="Meiryo UI" pitchFamily="50" charset="-128"/>
                  <a:ea typeface="Meiryo UI" pitchFamily="50" charset="-128"/>
                  <a:cs typeface="Meiryo UI" pitchFamily="50" charset="-128"/>
                </a:rPr>
                <a:t>■次のいずれかに該当するときは、認定を行いません。</a:t>
              </a:r>
            </a:p>
            <a:p>
              <a:pPr>
                <a:defRPr/>
              </a:pPr>
              <a:r>
                <a:rPr lang="ja-JP" altLang="en-US" sz="900" dirty="0">
                  <a:solidFill>
                    <a:schemeClr val="tx1"/>
                  </a:solidFill>
                  <a:latin typeface="Meiryo UI" pitchFamily="50" charset="-128"/>
                  <a:ea typeface="Meiryo UI" pitchFamily="50" charset="-128"/>
                  <a:cs typeface="Meiryo UI" pitchFamily="50" charset="-128"/>
                </a:rPr>
                <a:t>　①　実施計画が関係法令に違反している又はその恐れがあることが明らかな場合</a:t>
              </a:r>
            </a:p>
            <a:p>
              <a:pPr>
                <a:defRPr/>
              </a:pPr>
              <a:r>
                <a:rPr lang="ja-JP" altLang="en-US" sz="900" dirty="0">
                  <a:solidFill>
                    <a:schemeClr val="tx1"/>
                  </a:solidFill>
                  <a:latin typeface="Meiryo UI" pitchFamily="50" charset="-128"/>
                  <a:ea typeface="Meiryo UI" pitchFamily="50" charset="-128"/>
                  <a:cs typeface="Meiryo UI" pitchFamily="50" charset="-128"/>
                </a:rPr>
                <a:t>　②　実施計画が公序良俗に反する又はその恐れがあることが明らかな場合</a:t>
              </a:r>
            </a:p>
            <a:p>
              <a:pPr>
                <a:defRPr/>
              </a:pPr>
              <a:r>
                <a:rPr lang="ja-JP" altLang="en-US" sz="900" dirty="0">
                  <a:solidFill>
                    <a:schemeClr val="tx1"/>
                  </a:solidFill>
                  <a:latin typeface="Meiryo UI" pitchFamily="50" charset="-128"/>
                  <a:ea typeface="Meiryo UI" pitchFamily="50" charset="-128"/>
                  <a:cs typeface="Meiryo UI" pitchFamily="50" charset="-128"/>
                </a:rPr>
                <a:t>　③　事業者による審査会の委員へ不正行為目的の接触が判明した場合</a:t>
              </a:r>
            </a:p>
            <a:p>
              <a:pPr>
                <a:defRPr/>
              </a:pPr>
              <a:r>
                <a:rPr lang="ja-JP" altLang="en-US" sz="900" dirty="0">
                  <a:solidFill>
                    <a:schemeClr val="tx1"/>
                  </a:solidFill>
                  <a:latin typeface="Meiryo UI" pitchFamily="50" charset="-128"/>
                  <a:ea typeface="Meiryo UI" pitchFamily="50" charset="-128"/>
                  <a:cs typeface="Meiryo UI" pitchFamily="50" charset="-128"/>
                </a:rPr>
                <a:t>　④　事業者が暴力団員又は暴力団密接関係者である場合</a:t>
              </a:r>
            </a:p>
          </p:txBody>
        </p:sp>
      </p:grpSp>
      <p:grpSp>
        <p:nvGrpSpPr>
          <p:cNvPr id="20" name="グループ化 19"/>
          <p:cNvGrpSpPr/>
          <p:nvPr/>
        </p:nvGrpSpPr>
        <p:grpSpPr>
          <a:xfrm>
            <a:off x="237282" y="5580112"/>
            <a:ext cx="6432078" cy="3456384"/>
            <a:chOff x="237282" y="5580112"/>
            <a:chExt cx="6432078" cy="3456384"/>
          </a:xfrm>
        </p:grpSpPr>
        <p:sp>
          <p:nvSpPr>
            <p:cNvPr id="21" name="角丸四角形 20"/>
            <p:cNvSpPr/>
            <p:nvPr/>
          </p:nvSpPr>
          <p:spPr>
            <a:xfrm>
              <a:off x="237282" y="5580112"/>
              <a:ext cx="6432078" cy="3456384"/>
            </a:xfrm>
            <a:prstGeom prst="roundRect">
              <a:avLst>
                <a:gd name="adj" fmla="val 7281"/>
              </a:avLst>
            </a:prstGeom>
            <a:solidFill>
              <a:schemeClr val="bg1"/>
            </a:solidFill>
            <a:ln w="12700">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104775" indent="-104775">
                <a:defRPr/>
              </a:pPr>
              <a:endParaRPr lang="ja-JP" altLang="en-US" sz="900" dirty="0">
                <a:solidFill>
                  <a:schemeClr val="tx1"/>
                </a:solidFill>
                <a:latin typeface="メイリオ" pitchFamily="50" charset="-128"/>
                <a:ea typeface="メイリオ" pitchFamily="50" charset="-128"/>
                <a:cs typeface="メイリオ" pitchFamily="50" charset="-128"/>
              </a:endParaRPr>
            </a:p>
          </p:txBody>
        </p:sp>
        <p:sp>
          <p:nvSpPr>
            <p:cNvPr id="23" name="片側の 2 つの角を丸めた四角形 22"/>
            <p:cNvSpPr/>
            <p:nvPr/>
          </p:nvSpPr>
          <p:spPr>
            <a:xfrm rot="16200000">
              <a:off x="4653136" y="7092280"/>
              <a:ext cx="3312367" cy="432048"/>
            </a:xfrm>
            <a:prstGeom prst="round2SameRect">
              <a:avLst>
                <a:gd name="adj1" fmla="val 21340"/>
                <a:gd name="adj2" fmla="val 24251"/>
              </a:avLst>
            </a:prstGeom>
            <a:solidFill>
              <a:schemeClr val="accent4">
                <a:lumMod val="40000"/>
                <a:lumOff val="60000"/>
              </a:schemeClr>
            </a:solidFill>
            <a:ln>
              <a:noFill/>
            </a:ln>
          </p:spPr>
          <p:style>
            <a:lnRef idx="2">
              <a:schemeClr val="dk1">
                <a:shade val="50000"/>
              </a:schemeClr>
            </a:lnRef>
            <a:fillRef idx="1">
              <a:schemeClr val="dk1"/>
            </a:fillRef>
            <a:effectRef idx="0">
              <a:schemeClr val="dk1"/>
            </a:effectRef>
            <a:fontRef idx="minor">
              <a:schemeClr val="lt1"/>
            </a:fontRef>
          </p:style>
          <p:txBody>
            <a:bodyPr vert="eaVert" rtlCol="0" anchor="ctr"/>
            <a:lstStyle/>
            <a:p>
              <a:pPr algn="ctr"/>
              <a:r>
                <a:rPr kumimoji="1" lang="ja-JP" altLang="en-US" sz="1400" dirty="0">
                  <a:solidFill>
                    <a:schemeClr val="tx1"/>
                  </a:solidFill>
                  <a:latin typeface="Meiryo UI" pitchFamily="50" charset="-128"/>
                  <a:ea typeface="Meiryo UI" pitchFamily="50" charset="-128"/>
                  <a:cs typeface="Meiryo UI" pitchFamily="50" charset="-128"/>
                </a:rPr>
                <a:t>認定</a:t>
              </a:r>
              <a:endParaRPr kumimoji="1" lang="en-US" altLang="ja-JP" sz="1400" dirty="0">
                <a:solidFill>
                  <a:schemeClr val="tx1"/>
                </a:solidFill>
                <a:latin typeface="Meiryo UI" pitchFamily="50" charset="-128"/>
                <a:ea typeface="Meiryo UI" pitchFamily="50" charset="-128"/>
                <a:cs typeface="Meiryo UI" pitchFamily="50" charset="-128"/>
              </a:endParaRPr>
            </a:p>
            <a:p>
              <a:pPr algn="ctr"/>
              <a:r>
                <a:rPr kumimoji="1" lang="ja-JP" altLang="en-US" sz="1400" dirty="0">
                  <a:solidFill>
                    <a:schemeClr val="tx1"/>
                  </a:solidFill>
                  <a:latin typeface="Meiryo UI" pitchFamily="50" charset="-128"/>
                  <a:ea typeface="Meiryo UI" pitchFamily="50" charset="-128"/>
                  <a:cs typeface="Meiryo UI" pitchFamily="50" charset="-128"/>
                </a:rPr>
                <a:t>の</a:t>
              </a:r>
              <a:endParaRPr kumimoji="1" lang="en-US" altLang="ja-JP" sz="1400" dirty="0">
                <a:solidFill>
                  <a:schemeClr val="tx1"/>
                </a:solidFill>
                <a:latin typeface="Meiryo UI" pitchFamily="50" charset="-128"/>
                <a:ea typeface="Meiryo UI" pitchFamily="50" charset="-128"/>
                <a:cs typeface="Meiryo UI" pitchFamily="50" charset="-128"/>
              </a:endParaRPr>
            </a:p>
            <a:p>
              <a:pPr algn="ctr"/>
              <a:r>
                <a:rPr kumimoji="1" lang="ja-JP" altLang="en-US" sz="1400" dirty="0">
                  <a:solidFill>
                    <a:schemeClr val="tx1"/>
                  </a:solidFill>
                  <a:latin typeface="Meiryo UI" pitchFamily="50" charset="-128"/>
                  <a:ea typeface="Meiryo UI" pitchFamily="50" charset="-128"/>
                  <a:cs typeface="Meiryo UI" pitchFamily="50" charset="-128"/>
                </a:rPr>
                <a:t>通知</a:t>
              </a:r>
              <a:endParaRPr kumimoji="1" lang="en-US" altLang="ja-JP" sz="1400" dirty="0">
                <a:solidFill>
                  <a:schemeClr val="tx1"/>
                </a:solidFill>
                <a:latin typeface="Meiryo UI" pitchFamily="50" charset="-128"/>
                <a:ea typeface="Meiryo UI" pitchFamily="50" charset="-128"/>
                <a:cs typeface="Meiryo UI" pitchFamily="50" charset="-128"/>
              </a:endParaRPr>
            </a:p>
            <a:p>
              <a:pPr algn="ctr"/>
              <a:endParaRPr kumimoji="1" lang="ja-JP" altLang="en-US" sz="800" dirty="0">
                <a:solidFill>
                  <a:schemeClr val="tx1"/>
                </a:solidFill>
                <a:latin typeface="Meiryo UI" pitchFamily="50" charset="-128"/>
                <a:ea typeface="Meiryo UI" pitchFamily="50" charset="-128"/>
                <a:cs typeface="Meiryo UI" pitchFamily="50" charset="-128"/>
              </a:endParaRPr>
            </a:p>
          </p:txBody>
        </p:sp>
        <p:grpSp>
          <p:nvGrpSpPr>
            <p:cNvPr id="24" name="グループ化 23"/>
            <p:cNvGrpSpPr/>
            <p:nvPr/>
          </p:nvGrpSpPr>
          <p:grpSpPr>
            <a:xfrm>
              <a:off x="476672" y="5652120"/>
              <a:ext cx="5544616" cy="3312368"/>
              <a:chOff x="476672" y="5652120"/>
              <a:chExt cx="5544616" cy="3312368"/>
            </a:xfrm>
          </p:grpSpPr>
          <p:sp>
            <p:nvSpPr>
              <p:cNvPr id="26" name="片側の 2 つの角を丸めた四角形 25"/>
              <p:cNvSpPr/>
              <p:nvPr/>
            </p:nvSpPr>
            <p:spPr>
              <a:xfrm rot="16200000">
                <a:off x="-963488" y="7092280"/>
                <a:ext cx="3312368" cy="432048"/>
              </a:xfrm>
              <a:prstGeom prst="round2SameRect">
                <a:avLst>
                  <a:gd name="adj1" fmla="val 21340"/>
                  <a:gd name="adj2" fmla="val 24251"/>
                </a:avLst>
              </a:prstGeom>
              <a:solidFill>
                <a:schemeClr val="accent4">
                  <a:lumMod val="40000"/>
                  <a:lumOff val="60000"/>
                </a:schemeClr>
              </a:solidFill>
              <a:ln>
                <a:noFill/>
              </a:ln>
            </p:spPr>
            <p:style>
              <a:lnRef idx="2">
                <a:schemeClr val="dk1">
                  <a:shade val="50000"/>
                </a:schemeClr>
              </a:lnRef>
              <a:fillRef idx="1">
                <a:schemeClr val="dk1"/>
              </a:fillRef>
              <a:effectRef idx="0">
                <a:schemeClr val="dk1"/>
              </a:effectRef>
              <a:fontRef idx="minor">
                <a:schemeClr val="lt1"/>
              </a:fontRef>
            </p:style>
            <p:txBody>
              <a:bodyPr vert="eaVert" rtlCol="0" anchor="ctr"/>
              <a:lstStyle/>
              <a:p>
                <a:pPr algn="ctr"/>
                <a:r>
                  <a:rPr kumimoji="1" lang="ja-JP" altLang="en-US" sz="1400" dirty="0">
                    <a:solidFill>
                      <a:schemeClr val="tx1"/>
                    </a:solidFill>
                    <a:latin typeface="Meiryo UI" pitchFamily="50" charset="-128"/>
                    <a:ea typeface="Meiryo UI" pitchFamily="50" charset="-128"/>
                    <a:cs typeface="Meiryo UI" pitchFamily="50" charset="-128"/>
                  </a:rPr>
                  <a:t>事前申請書類の提出</a:t>
                </a:r>
                <a:endParaRPr kumimoji="1" lang="en-US" altLang="ja-JP" sz="800" dirty="0">
                  <a:solidFill>
                    <a:schemeClr val="tx1"/>
                  </a:solidFill>
                  <a:latin typeface="Meiryo UI" pitchFamily="50" charset="-128"/>
                  <a:ea typeface="Meiryo UI" pitchFamily="50" charset="-128"/>
                  <a:cs typeface="Meiryo UI" pitchFamily="50" charset="-128"/>
                </a:endParaRPr>
              </a:p>
              <a:p>
                <a:pPr algn="ctr"/>
                <a:endParaRPr lang="en-US" altLang="ja-JP" sz="800" dirty="0">
                  <a:solidFill>
                    <a:schemeClr val="tx1"/>
                  </a:solidFill>
                  <a:latin typeface="Meiryo UI" pitchFamily="50" charset="-128"/>
                  <a:ea typeface="Meiryo UI" pitchFamily="50" charset="-128"/>
                  <a:cs typeface="Meiryo UI" pitchFamily="50" charset="-128"/>
                </a:endParaRPr>
              </a:p>
              <a:p>
                <a:pPr algn="ctr"/>
                <a:r>
                  <a:rPr kumimoji="1" lang="ja-JP" altLang="en-US" sz="800" dirty="0">
                    <a:solidFill>
                      <a:schemeClr val="tx1"/>
                    </a:solidFill>
                    <a:latin typeface="Meiryo UI" pitchFamily="50" charset="-128"/>
                    <a:ea typeface="Meiryo UI" pitchFamily="50" charset="-128"/>
                    <a:cs typeface="Meiryo UI" pitchFamily="50" charset="-128"/>
                  </a:rPr>
                  <a:t>９</a:t>
                </a:r>
                <a:endParaRPr kumimoji="1" lang="en-US" altLang="ja-JP" sz="800" dirty="0">
                  <a:solidFill>
                    <a:schemeClr val="tx1"/>
                  </a:solidFill>
                  <a:latin typeface="Meiryo UI" pitchFamily="50" charset="-128"/>
                  <a:ea typeface="Meiryo UI" pitchFamily="50" charset="-128"/>
                  <a:cs typeface="Meiryo UI" pitchFamily="50" charset="-128"/>
                </a:endParaRPr>
              </a:p>
              <a:p>
                <a:pPr algn="ctr"/>
                <a:r>
                  <a:rPr kumimoji="1" lang="ja-JP" altLang="en-US" sz="800" dirty="0">
                    <a:solidFill>
                      <a:schemeClr val="tx1"/>
                    </a:solidFill>
                    <a:latin typeface="Meiryo UI" pitchFamily="50" charset="-128"/>
                    <a:ea typeface="Meiryo UI" pitchFamily="50" charset="-128"/>
                    <a:cs typeface="Meiryo UI" pitchFamily="50" charset="-128"/>
                  </a:rPr>
                  <a:t>月</a:t>
                </a:r>
                <a:endParaRPr kumimoji="1" lang="en-US" altLang="ja-JP" sz="800" dirty="0">
                  <a:solidFill>
                    <a:schemeClr val="tx1"/>
                  </a:solidFill>
                  <a:latin typeface="Meiryo UI" pitchFamily="50" charset="-128"/>
                  <a:ea typeface="Meiryo UI" pitchFamily="50" charset="-128"/>
                  <a:cs typeface="Meiryo UI" pitchFamily="50" charset="-128"/>
                </a:endParaRPr>
              </a:p>
              <a:p>
                <a:pPr algn="ctr"/>
                <a:r>
                  <a:rPr kumimoji="1" lang="en-US" altLang="ja-JP" sz="800" dirty="0">
                    <a:solidFill>
                      <a:schemeClr val="tx1"/>
                    </a:solidFill>
                    <a:latin typeface="Meiryo UI" pitchFamily="50" charset="-128"/>
                    <a:ea typeface="Meiryo UI" pitchFamily="50" charset="-128"/>
                    <a:cs typeface="Meiryo UI" pitchFamily="50" charset="-128"/>
                  </a:rPr>
                  <a:t>19</a:t>
                </a:r>
              </a:p>
              <a:p>
                <a:pPr algn="ctr"/>
                <a:r>
                  <a:rPr kumimoji="1" lang="ja-JP" altLang="en-US" sz="800" dirty="0">
                    <a:solidFill>
                      <a:schemeClr val="tx1"/>
                    </a:solidFill>
                    <a:latin typeface="Meiryo UI" pitchFamily="50" charset="-128"/>
                    <a:ea typeface="Meiryo UI" pitchFamily="50" charset="-128"/>
                    <a:cs typeface="Meiryo UI" pitchFamily="50" charset="-128"/>
                  </a:rPr>
                  <a:t>日</a:t>
                </a:r>
                <a:endParaRPr kumimoji="1" lang="en-US" altLang="ja-JP" sz="800" dirty="0">
                  <a:solidFill>
                    <a:schemeClr val="tx1"/>
                  </a:solidFill>
                  <a:latin typeface="Meiryo UI" pitchFamily="50" charset="-128"/>
                  <a:ea typeface="Meiryo UI" pitchFamily="50" charset="-128"/>
                  <a:cs typeface="Meiryo UI" pitchFamily="50" charset="-128"/>
                </a:endParaRPr>
              </a:p>
              <a:p>
                <a:pPr algn="ctr"/>
                <a:r>
                  <a:rPr kumimoji="1" lang="ja-JP" altLang="en-US" sz="800" dirty="0">
                    <a:solidFill>
                      <a:schemeClr val="tx1"/>
                    </a:solidFill>
                    <a:latin typeface="Meiryo UI" pitchFamily="50" charset="-128"/>
                    <a:ea typeface="Meiryo UI" pitchFamily="50" charset="-128"/>
                    <a:cs typeface="Meiryo UI" pitchFamily="50" charset="-128"/>
                  </a:rPr>
                  <a:t>ま</a:t>
                </a:r>
                <a:endParaRPr kumimoji="1" lang="en-US" altLang="ja-JP" sz="800" dirty="0">
                  <a:solidFill>
                    <a:schemeClr val="tx1"/>
                  </a:solidFill>
                  <a:latin typeface="Meiryo UI" pitchFamily="50" charset="-128"/>
                  <a:ea typeface="Meiryo UI" pitchFamily="50" charset="-128"/>
                  <a:cs typeface="Meiryo UI" pitchFamily="50" charset="-128"/>
                </a:endParaRPr>
              </a:p>
              <a:p>
                <a:pPr algn="ctr"/>
                <a:r>
                  <a:rPr kumimoji="1" lang="ja-JP" altLang="en-US" sz="800" dirty="0">
                    <a:solidFill>
                      <a:schemeClr val="tx1"/>
                    </a:solidFill>
                    <a:latin typeface="Meiryo UI" pitchFamily="50" charset="-128"/>
                    <a:ea typeface="Meiryo UI" pitchFamily="50" charset="-128"/>
                    <a:cs typeface="Meiryo UI" pitchFamily="50" charset="-128"/>
                  </a:rPr>
                  <a:t>で</a:t>
                </a:r>
              </a:p>
            </p:txBody>
          </p:sp>
          <p:sp>
            <p:nvSpPr>
              <p:cNvPr id="27" name="片側の 2 つの角を丸めた四角形 26"/>
              <p:cNvSpPr/>
              <p:nvPr/>
            </p:nvSpPr>
            <p:spPr>
              <a:xfrm rot="16200000">
                <a:off x="116632" y="7092280"/>
                <a:ext cx="3312368" cy="432048"/>
              </a:xfrm>
              <a:prstGeom prst="round2SameRect">
                <a:avLst>
                  <a:gd name="adj1" fmla="val 21340"/>
                  <a:gd name="adj2" fmla="val 24251"/>
                </a:avLst>
              </a:prstGeom>
              <a:solidFill>
                <a:schemeClr val="accent4">
                  <a:lumMod val="40000"/>
                  <a:lumOff val="60000"/>
                </a:schemeClr>
              </a:solidFill>
              <a:ln>
                <a:noFill/>
              </a:ln>
            </p:spPr>
            <p:style>
              <a:lnRef idx="2">
                <a:schemeClr val="dk1">
                  <a:shade val="50000"/>
                </a:schemeClr>
              </a:lnRef>
              <a:fillRef idx="1">
                <a:schemeClr val="dk1"/>
              </a:fillRef>
              <a:effectRef idx="0">
                <a:schemeClr val="dk1"/>
              </a:effectRef>
              <a:fontRef idx="minor">
                <a:schemeClr val="lt1"/>
              </a:fontRef>
            </p:style>
            <p:txBody>
              <a:bodyPr vert="eaVert" rtlCol="0" anchor="ctr"/>
              <a:lstStyle/>
              <a:p>
                <a:pPr algn="ctr"/>
                <a:r>
                  <a:rPr kumimoji="1" lang="ja-JP" altLang="en-US" sz="1100" dirty="0">
                    <a:solidFill>
                      <a:schemeClr val="tx1"/>
                    </a:solidFill>
                    <a:latin typeface="Meiryo UI" pitchFamily="50" charset="-128"/>
                    <a:ea typeface="Meiryo UI" pitchFamily="50" charset="-128"/>
                    <a:cs typeface="Meiryo UI" pitchFamily="50" charset="-128"/>
                  </a:rPr>
                  <a:t>府</a:t>
                </a:r>
                <a:endParaRPr kumimoji="1" lang="en-US" altLang="ja-JP" sz="1100" dirty="0">
                  <a:solidFill>
                    <a:schemeClr val="tx1"/>
                  </a:solidFill>
                  <a:latin typeface="Meiryo UI" pitchFamily="50" charset="-128"/>
                  <a:ea typeface="Meiryo UI" pitchFamily="50" charset="-128"/>
                  <a:cs typeface="Meiryo UI" pitchFamily="50" charset="-128"/>
                </a:endParaRPr>
              </a:p>
              <a:p>
                <a:pPr algn="ctr"/>
                <a:r>
                  <a:rPr kumimoji="1" lang="ja-JP" altLang="en-US" sz="1100" dirty="0">
                    <a:solidFill>
                      <a:schemeClr val="tx1"/>
                    </a:solidFill>
                    <a:latin typeface="Meiryo UI" pitchFamily="50" charset="-128"/>
                    <a:ea typeface="Meiryo UI" pitchFamily="50" charset="-128"/>
                    <a:cs typeface="Meiryo UI" pitchFamily="50" charset="-128"/>
                  </a:rPr>
                  <a:t>の</a:t>
                </a:r>
                <a:endParaRPr kumimoji="1" lang="en-US" altLang="ja-JP" sz="1100" dirty="0">
                  <a:solidFill>
                    <a:schemeClr val="tx1"/>
                  </a:solidFill>
                  <a:latin typeface="Meiryo UI" pitchFamily="50" charset="-128"/>
                  <a:ea typeface="Meiryo UI" pitchFamily="50" charset="-128"/>
                  <a:cs typeface="Meiryo UI" pitchFamily="50" charset="-128"/>
                </a:endParaRPr>
              </a:p>
              <a:p>
                <a:pPr algn="ctr"/>
                <a:r>
                  <a:rPr kumimoji="1" lang="ja-JP" altLang="en-US" sz="1100" dirty="0">
                    <a:solidFill>
                      <a:schemeClr val="tx1"/>
                    </a:solidFill>
                    <a:latin typeface="Meiryo UI" pitchFamily="50" charset="-128"/>
                    <a:ea typeface="Meiryo UI" pitchFamily="50" charset="-128"/>
                    <a:cs typeface="Meiryo UI" pitchFamily="50" charset="-128"/>
                  </a:rPr>
                  <a:t>機</a:t>
                </a:r>
                <a:endParaRPr kumimoji="1" lang="en-US" altLang="ja-JP" sz="1100" dirty="0">
                  <a:solidFill>
                    <a:schemeClr val="tx1"/>
                  </a:solidFill>
                  <a:latin typeface="Meiryo UI" pitchFamily="50" charset="-128"/>
                  <a:ea typeface="Meiryo UI" pitchFamily="50" charset="-128"/>
                  <a:cs typeface="Meiryo UI" pitchFamily="50" charset="-128"/>
                </a:endParaRPr>
              </a:p>
              <a:p>
                <a:pPr algn="ctr"/>
                <a:r>
                  <a:rPr kumimoji="1" lang="ja-JP" altLang="en-US" sz="1100" dirty="0">
                    <a:solidFill>
                      <a:schemeClr val="tx1"/>
                    </a:solidFill>
                    <a:latin typeface="Meiryo UI" pitchFamily="50" charset="-128"/>
                    <a:ea typeface="Meiryo UI" pitchFamily="50" charset="-128"/>
                    <a:cs typeface="Meiryo UI" pitchFamily="50" charset="-128"/>
                  </a:rPr>
                  <a:t>関</a:t>
                </a:r>
                <a:endParaRPr kumimoji="1" lang="en-US" altLang="ja-JP" sz="1100" dirty="0">
                  <a:solidFill>
                    <a:schemeClr val="tx1"/>
                  </a:solidFill>
                  <a:latin typeface="Meiryo UI" pitchFamily="50" charset="-128"/>
                  <a:ea typeface="Meiryo UI" pitchFamily="50" charset="-128"/>
                  <a:cs typeface="Meiryo UI" pitchFamily="50" charset="-128"/>
                </a:endParaRPr>
              </a:p>
              <a:p>
                <a:pPr algn="ctr"/>
                <a:r>
                  <a:rPr kumimoji="1" lang="ja-JP" altLang="en-US" sz="1100" dirty="0">
                    <a:solidFill>
                      <a:schemeClr val="tx1"/>
                    </a:solidFill>
                    <a:latin typeface="Meiryo UI" pitchFamily="50" charset="-128"/>
                    <a:ea typeface="Meiryo UI" pitchFamily="50" charset="-128"/>
                    <a:cs typeface="Meiryo UI" pitchFamily="50" charset="-128"/>
                  </a:rPr>
                  <a:t>に</a:t>
                </a:r>
                <a:endParaRPr kumimoji="1" lang="en-US" altLang="ja-JP" sz="1100" dirty="0">
                  <a:solidFill>
                    <a:schemeClr val="tx1"/>
                  </a:solidFill>
                  <a:latin typeface="Meiryo UI" pitchFamily="50" charset="-128"/>
                  <a:ea typeface="Meiryo UI" pitchFamily="50" charset="-128"/>
                  <a:cs typeface="Meiryo UI" pitchFamily="50" charset="-128"/>
                </a:endParaRPr>
              </a:p>
              <a:p>
                <a:pPr algn="ctr"/>
                <a:r>
                  <a:rPr kumimoji="1" lang="ja-JP" altLang="en-US" sz="1100" dirty="0">
                    <a:solidFill>
                      <a:schemeClr val="tx1"/>
                    </a:solidFill>
                    <a:latin typeface="Meiryo UI" pitchFamily="50" charset="-128"/>
                    <a:ea typeface="Meiryo UI" pitchFamily="50" charset="-128"/>
                    <a:cs typeface="Meiryo UI" pitchFamily="50" charset="-128"/>
                  </a:rPr>
                  <a:t>よ</a:t>
                </a:r>
                <a:endParaRPr kumimoji="1" lang="en-US" altLang="ja-JP" sz="1100" dirty="0">
                  <a:solidFill>
                    <a:schemeClr val="tx1"/>
                  </a:solidFill>
                  <a:latin typeface="Meiryo UI" pitchFamily="50" charset="-128"/>
                  <a:ea typeface="Meiryo UI" pitchFamily="50" charset="-128"/>
                  <a:cs typeface="Meiryo UI" pitchFamily="50" charset="-128"/>
                </a:endParaRPr>
              </a:p>
              <a:p>
                <a:pPr algn="ctr"/>
                <a:r>
                  <a:rPr kumimoji="1" lang="ja-JP" altLang="en-US" sz="1100" dirty="0">
                    <a:solidFill>
                      <a:schemeClr val="tx1"/>
                    </a:solidFill>
                    <a:latin typeface="Meiryo UI" pitchFamily="50" charset="-128"/>
                    <a:ea typeface="Meiryo UI" pitchFamily="50" charset="-128"/>
                    <a:cs typeface="Meiryo UI" pitchFamily="50" charset="-128"/>
                  </a:rPr>
                  <a:t>る</a:t>
                </a:r>
                <a:endParaRPr kumimoji="1" lang="en-US" altLang="ja-JP" sz="1100" dirty="0">
                  <a:solidFill>
                    <a:schemeClr val="tx1"/>
                  </a:solidFill>
                  <a:latin typeface="Meiryo UI" pitchFamily="50" charset="-128"/>
                  <a:ea typeface="Meiryo UI" pitchFamily="50" charset="-128"/>
                  <a:cs typeface="Meiryo UI" pitchFamily="50" charset="-128"/>
                </a:endParaRPr>
              </a:p>
              <a:p>
                <a:pPr algn="ctr"/>
                <a:r>
                  <a:rPr kumimoji="1" lang="ja-JP" altLang="en-US" sz="1100" dirty="0">
                    <a:solidFill>
                      <a:schemeClr val="tx1"/>
                    </a:solidFill>
                    <a:latin typeface="Meiryo UI" pitchFamily="50" charset="-128"/>
                    <a:ea typeface="Meiryo UI" pitchFamily="50" charset="-128"/>
                    <a:cs typeface="Meiryo UI" pitchFamily="50" charset="-128"/>
                  </a:rPr>
                  <a:t>使</a:t>
                </a:r>
                <a:endParaRPr kumimoji="1" lang="en-US" altLang="ja-JP" sz="1100" dirty="0">
                  <a:solidFill>
                    <a:schemeClr val="tx1"/>
                  </a:solidFill>
                  <a:latin typeface="Meiryo UI" pitchFamily="50" charset="-128"/>
                  <a:ea typeface="Meiryo UI" pitchFamily="50" charset="-128"/>
                  <a:cs typeface="Meiryo UI" pitchFamily="50" charset="-128"/>
                </a:endParaRPr>
              </a:p>
              <a:p>
                <a:pPr algn="ctr"/>
                <a:r>
                  <a:rPr kumimoji="1" lang="ja-JP" altLang="en-US" sz="1100" dirty="0">
                    <a:solidFill>
                      <a:schemeClr val="tx1"/>
                    </a:solidFill>
                    <a:latin typeface="Meiryo UI" pitchFamily="50" charset="-128"/>
                    <a:ea typeface="Meiryo UI" pitchFamily="50" charset="-128"/>
                    <a:cs typeface="Meiryo UI" pitchFamily="50" charset="-128"/>
                  </a:rPr>
                  <a:t>途</a:t>
                </a:r>
                <a:endParaRPr kumimoji="1" lang="en-US" altLang="ja-JP" sz="1100" dirty="0">
                  <a:solidFill>
                    <a:schemeClr val="tx1"/>
                  </a:solidFill>
                  <a:latin typeface="Meiryo UI" pitchFamily="50" charset="-128"/>
                  <a:ea typeface="Meiryo UI" pitchFamily="50" charset="-128"/>
                  <a:cs typeface="Meiryo UI" pitchFamily="50" charset="-128"/>
                </a:endParaRPr>
              </a:p>
              <a:p>
                <a:pPr algn="ctr"/>
                <a:r>
                  <a:rPr kumimoji="1" lang="ja-JP" altLang="en-US" sz="1100" dirty="0">
                    <a:solidFill>
                      <a:schemeClr val="tx1"/>
                    </a:solidFill>
                    <a:latin typeface="Meiryo UI" pitchFamily="50" charset="-128"/>
                    <a:ea typeface="Meiryo UI" pitchFamily="50" charset="-128"/>
                    <a:cs typeface="Meiryo UI" pitchFamily="50" charset="-128"/>
                  </a:rPr>
                  <a:t>見</a:t>
                </a:r>
                <a:endParaRPr kumimoji="1" lang="en-US" altLang="ja-JP" sz="1100" dirty="0">
                  <a:solidFill>
                    <a:schemeClr val="tx1"/>
                  </a:solidFill>
                  <a:latin typeface="Meiryo UI" pitchFamily="50" charset="-128"/>
                  <a:ea typeface="Meiryo UI" pitchFamily="50" charset="-128"/>
                  <a:cs typeface="Meiryo UI" pitchFamily="50" charset="-128"/>
                </a:endParaRPr>
              </a:p>
              <a:p>
                <a:pPr algn="ctr"/>
                <a:r>
                  <a:rPr kumimoji="1" lang="ja-JP" altLang="en-US" sz="1100" dirty="0">
                    <a:solidFill>
                      <a:schemeClr val="tx1"/>
                    </a:solidFill>
                    <a:latin typeface="Meiryo UI" pitchFamily="50" charset="-128"/>
                    <a:ea typeface="Meiryo UI" pitchFamily="50" charset="-128"/>
                    <a:cs typeface="Meiryo UI" pitchFamily="50" charset="-128"/>
                  </a:rPr>
                  <a:t>込</a:t>
                </a:r>
                <a:endParaRPr kumimoji="1" lang="en-US" altLang="ja-JP" sz="1100" dirty="0">
                  <a:solidFill>
                    <a:schemeClr val="tx1"/>
                  </a:solidFill>
                  <a:latin typeface="Meiryo UI" pitchFamily="50" charset="-128"/>
                  <a:ea typeface="Meiryo UI" pitchFamily="50" charset="-128"/>
                  <a:cs typeface="Meiryo UI" pitchFamily="50" charset="-128"/>
                </a:endParaRPr>
              </a:p>
              <a:p>
                <a:pPr algn="ctr"/>
                <a:r>
                  <a:rPr kumimoji="1" lang="ja-JP" altLang="en-US" sz="1100" dirty="0">
                    <a:solidFill>
                      <a:schemeClr val="tx1"/>
                    </a:solidFill>
                    <a:latin typeface="Meiryo UI" pitchFamily="50" charset="-128"/>
                    <a:ea typeface="Meiryo UI" pitchFamily="50" charset="-128"/>
                    <a:cs typeface="Meiryo UI" pitchFamily="50" charset="-128"/>
                  </a:rPr>
                  <a:t>み</a:t>
                </a:r>
                <a:endParaRPr kumimoji="1" lang="en-US" altLang="ja-JP" sz="1100" dirty="0">
                  <a:solidFill>
                    <a:schemeClr val="tx1"/>
                  </a:solidFill>
                  <a:latin typeface="Meiryo UI" pitchFamily="50" charset="-128"/>
                  <a:ea typeface="Meiryo UI" pitchFamily="50" charset="-128"/>
                  <a:cs typeface="Meiryo UI" pitchFamily="50" charset="-128"/>
                </a:endParaRPr>
              </a:p>
              <a:p>
                <a:pPr algn="ctr"/>
                <a:r>
                  <a:rPr kumimoji="1" lang="ja-JP" altLang="en-US" sz="1100" dirty="0">
                    <a:solidFill>
                      <a:schemeClr val="tx1"/>
                    </a:solidFill>
                    <a:latin typeface="Meiryo UI" pitchFamily="50" charset="-128"/>
                    <a:ea typeface="Meiryo UI" pitchFamily="50" charset="-128"/>
                    <a:cs typeface="Meiryo UI" pitchFamily="50" charset="-128"/>
                  </a:rPr>
                  <a:t>の</a:t>
                </a:r>
                <a:endParaRPr kumimoji="1" lang="en-US" altLang="ja-JP" sz="1100" dirty="0">
                  <a:solidFill>
                    <a:schemeClr val="tx1"/>
                  </a:solidFill>
                  <a:latin typeface="Meiryo UI" pitchFamily="50" charset="-128"/>
                  <a:ea typeface="Meiryo UI" pitchFamily="50" charset="-128"/>
                  <a:cs typeface="Meiryo UI" pitchFamily="50" charset="-128"/>
                </a:endParaRPr>
              </a:p>
              <a:p>
                <a:pPr algn="ctr"/>
                <a:r>
                  <a:rPr kumimoji="1" lang="ja-JP" altLang="en-US" sz="1100" dirty="0">
                    <a:solidFill>
                      <a:schemeClr val="tx1"/>
                    </a:solidFill>
                    <a:latin typeface="Meiryo UI" pitchFamily="50" charset="-128"/>
                    <a:ea typeface="Meiryo UI" pitchFamily="50" charset="-128"/>
                    <a:cs typeface="Meiryo UI" pitchFamily="50" charset="-128"/>
                  </a:rPr>
                  <a:t>調</a:t>
                </a:r>
                <a:endParaRPr kumimoji="1" lang="en-US" altLang="ja-JP" sz="1100" dirty="0">
                  <a:solidFill>
                    <a:schemeClr val="tx1"/>
                  </a:solidFill>
                  <a:latin typeface="Meiryo UI" pitchFamily="50" charset="-128"/>
                  <a:ea typeface="Meiryo UI" pitchFamily="50" charset="-128"/>
                  <a:cs typeface="Meiryo UI" pitchFamily="50" charset="-128"/>
                </a:endParaRPr>
              </a:p>
              <a:p>
                <a:pPr algn="ctr"/>
                <a:r>
                  <a:rPr kumimoji="1" lang="ja-JP" altLang="en-US" sz="1100" dirty="0">
                    <a:solidFill>
                      <a:schemeClr val="tx1"/>
                    </a:solidFill>
                    <a:latin typeface="Meiryo UI" pitchFamily="50" charset="-128"/>
                    <a:ea typeface="Meiryo UI" pitchFamily="50" charset="-128"/>
                    <a:cs typeface="Meiryo UI" pitchFamily="50" charset="-128"/>
                  </a:rPr>
                  <a:t>査</a:t>
                </a:r>
                <a:endParaRPr kumimoji="1" lang="en-US" altLang="ja-JP" sz="1100" dirty="0">
                  <a:solidFill>
                    <a:schemeClr val="tx1"/>
                  </a:solidFill>
                  <a:latin typeface="Meiryo UI" pitchFamily="50" charset="-128"/>
                  <a:ea typeface="Meiryo UI" pitchFamily="50" charset="-128"/>
                  <a:cs typeface="Meiryo UI" pitchFamily="50" charset="-128"/>
                </a:endParaRPr>
              </a:p>
              <a:p>
                <a:pPr algn="ctr"/>
                <a:endParaRPr lang="en-US" altLang="ja-JP" sz="800" dirty="0">
                  <a:solidFill>
                    <a:schemeClr val="tx1"/>
                  </a:solidFill>
                  <a:latin typeface="Meiryo UI" pitchFamily="50" charset="-128"/>
                  <a:ea typeface="Meiryo UI" pitchFamily="50" charset="-128"/>
                  <a:cs typeface="Meiryo UI" pitchFamily="50" charset="-128"/>
                </a:endParaRPr>
              </a:p>
            </p:txBody>
          </p:sp>
          <p:sp>
            <p:nvSpPr>
              <p:cNvPr id="28" name="ストライプ矢印 27"/>
              <p:cNvSpPr/>
              <p:nvPr/>
            </p:nvSpPr>
            <p:spPr>
              <a:xfrm>
                <a:off x="1044600" y="7020272"/>
                <a:ext cx="440184" cy="360040"/>
              </a:xfrm>
              <a:prstGeom prst="stripedRightArrow">
                <a:avLst>
                  <a:gd name="adj1" fmla="val 44709"/>
                  <a:gd name="adj2" fmla="val 50000"/>
                </a:avLst>
              </a:prstGeom>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ストライプ矢印 28"/>
              <p:cNvSpPr/>
              <p:nvPr/>
            </p:nvSpPr>
            <p:spPr>
              <a:xfrm>
                <a:off x="2060848" y="6300192"/>
                <a:ext cx="504056" cy="360040"/>
              </a:xfrm>
              <a:prstGeom prst="stripedRightArrow">
                <a:avLst>
                  <a:gd name="adj1" fmla="val 44709"/>
                  <a:gd name="adj2" fmla="val 50000"/>
                </a:avLst>
              </a:prstGeom>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片側の 2 つの角を丸めた四角形 31"/>
              <p:cNvSpPr/>
              <p:nvPr/>
            </p:nvSpPr>
            <p:spPr>
              <a:xfrm rot="16200000">
                <a:off x="2240866" y="6300190"/>
                <a:ext cx="1260141" cy="396046"/>
              </a:xfrm>
              <a:prstGeom prst="round2SameRect">
                <a:avLst>
                  <a:gd name="adj1" fmla="val 21340"/>
                  <a:gd name="adj2" fmla="val 17637"/>
                </a:avLst>
              </a:prstGeom>
              <a:solidFill>
                <a:schemeClr val="accent5">
                  <a:lumMod val="20000"/>
                  <a:lumOff val="80000"/>
                </a:schemeClr>
              </a:solidFill>
              <a:ln>
                <a:solidFill>
                  <a:schemeClr val="tx1"/>
                </a:solidFill>
                <a:prstDash val="sysDot"/>
              </a:ln>
            </p:spPr>
            <p:style>
              <a:lnRef idx="2">
                <a:schemeClr val="dk1">
                  <a:shade val="50000"/>
                </a:schemeClr>
              </a:lnRef>
              <a:fillRef idx="1">
                <a:schemeClr val="dk1"/>
              </a:fillRef>
              <a:effectRef idx="0">
                <a:schemeClr val="dk1"/>
              </a:effectRef>
              <a:fontRef idx="minor">
                <a:schemeClr val="lt1"/>
              </a:fontRef>
            </p:style>
            <p:txBody>
              <a:bodyPr vert="eaVert" rtlCol="0" anchor="ctr"/>
              <a:lstStyle/>
              <a:p>
                <a:pPr algn="ctr"/>
                <a:r>
                  <a:rPr kumimoji="1" lang="ja-JP" altLang="en-US" sz="1050" dirty="0">
                    <a:solidFill>
                      <a:schemeClr val="tx1"/>
                    </a:solidFill>
                    <a:latin typeface="Meiryo UI" pitchFamily="50" charset="-128"/>
                    <a:ea typeface="Meiryo UI" pitchFamily="50" charset="-128"/>
                    <a:cs typeface="Meiryo UI" pitchFamily="50" charset="-128"/>
                  </a:rPr>
                  <a:t>使途見込</a:t>
                </a:r>
                <a:endParaRPr kumimoji="1" lang="en-US" altLang="ja-JP" sz="1050" dirty="0">
                  <a:solidFill>
                    <a:schemeClr val="tx1"/>
                  </a:solidFill>
                  <a:latin typeface="Meiryo UI" pitchFamily="50" charset="-128"/>
                  <a:ea typeface="Meiryo UI" pitchFamily="50" charset="-128"/>
                  <a:cs typeface="Meiryo UI" pitchFamily="50" charset="-128"/>
                </a:endParaRPr>
              </a:p>
              <a:p>
                <a:pPr algn="ctr"/>
                <a:r>
                  <a:rPr kumimoji="1" lang="ja-JP" altLang="en-US" sz="1050" dirty="0">
                    <a:solidFill>
                      <a:schemeClr val="tx1"/>
                    </a:solidFill>
                    <a:latin typeface="Meiryo UI" pitchFamily="50" charset="-128"/>
                    <a:ea typeface="Meiryo UI" pitchFamily="50" charset="-128"/>
                    <a:cs typeface="Meiryo UI" pitchFamily="50" charset="-128"/>
                  </a:rPr>
                  <a:t>み</a:t>
                </a:r>
                <a:endParaRPr kumimoji="1" lang="en-US" altLang="ja-JP" sz="1050" dirty="0">
                  <a:solidFill>
                    <a:schemeClr val="tx1"/>
                  </a:solidFill>
                  <a:latin typeface="Meiryo UI" pitchFamily="50" charset="-128"/>
                  <a:ea typeface="Meiryo UI" pitchFamily="50" charset="-128"/>
                  <a:cs typeface="Meiryo UI" pitchFamily="50" charset="-128"/>
                </a:endParaRPr>
              </a:p>
              <a:p>
                <a:pPr algn="ctr"/>
                <a:endParaRPr kumimoji="1" lang="en-US" altLang="ja-JP" sz="1050" dirty="0">
                  <a:solidFill>
                    <a:schemeClr val="tx1"/>
                  </a:solidFill>
                  <a:latin typeface="Meiryo UI" pitchFamily="50" charset="-128"/>
                  <a:ea typeface="Meiryo UI" pitchFamily="50" charset="-128"/>
                  <a:cs typeface="Meiryo UI" pitchFamily="50" charset="-128"/>
                </a:endParaRPr>
              </a:p>
              <a:p>
                <a:pPr algn="ctr"/>
                <a:r>
                  <a:rPr kumimoji="1" lang="ja-JP" altLang="en-US" sz="1050" dirty="0">
                    <a:solidFill>
                      <a:schemeClr val="tx1"/>
                    </a:solidFill>
                    <a:latin typeface="Meiryo UI" pitchFamily="50" charset="-128"/>
                    <a:ea typeface="Meiryo UI" pitchFamily="50" charset="-128"/>
                    <a:cs typeface="Meiryo UI" pitchFamily="50" charset="-128"/>
                  </a:rPr>
                  <a:t>あり</a:t>
                </a:r>
              </a:p>
            </p:txBody>
          </p:sp>
          <p:sp>
            <p:nvSpPr>
              <p:cNvPr id="33" name="ストライプ矢印 32"/>
              <p:cNvSpPr/>
              <p:nvPr/>
            </p:nvSpPr>
            <p:spPr>
              <a:xfrm>
                <a:off x="2060848" y="7524328"/>
                <a:ext cx="504056" cy="360040"/>
              </a:xfrm>
              <a:prstGeom prst="stripedRightArrow">
                <a:avLst>
                  <a:gd name="adj1" fmla="val 44709"/>
                  <a:gd name="adj2" fmla="val 50000"/>
                </a:avLst>
              </a:prstGeom>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ストライプ矢印 33"/>
              <p:cNvSpPr/>
              <p:nvPr/>
            </p:nvSpPr>
            <p:spPr>
              <a:xfrm>
                <a:off x="3212976" y="6300192"/>
                <a:ext cx="839775" cy="360040"/>
              </a:xfrm>
              <a:prstGeom prst="stripedRightArrow">
                <a:avLst>
                  <a:gd name="adj1" fmla="val 44709"/>
                  <a:gd name="adj2" fmla="val 50000"/>
                </a:avLst>
              </a:prstGeom>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片側の 2 つの角を丸めた四角形 34"/>
              <p:cNvSpPr/>
              <p:nvPr/>
            </p:nvSpPr>
            <p:spPr>
              <a:xfrm rot="16200000">
                <a:off x="2708920" y="7092280"/>
                <a:ext cx="3312367" cy="432048"/>
              </a:xfrm>
              <a:prstGeom prst="round2SameRect">
                <a:avLst>
                  <a:gd name="adj1" fmla="val 21340"/>
                  <a:gd name="adj2" fmla="val 24251"/>
                </a:avLst>
              </a:prstGeom>
              <a:solidFill>
                <a:schemeClr val="accent4">
                  <a:lumMod val="40000"/>
                  <a:lumOff val="60000"/>
                </a:schemeClr>
              </a:solidFill>
              <a:ln>
                <a:noFill/>
              </a:ln>
            </p:spPr>
            <p:style>
              <a:lnRef idx="2">
                <a:schemeClr val="dk1">
                  <a:shade val="50000"/>
                </a:schemeClr>
              </a:lnRef>
              <a:fillRef idx="1">
                <a:schemeClr val="dk1"/>
              </a:fillRef>
              <a:effectRef idx="0">
                <a:schemeClr val="dk1"/>
              </a:effectRef>
              <a:fontRef idx="minor">
                <a:schemeClr val="lt1"/>
              </a:fontRef>
            </p:style>
            <p:txBody>
              <a:bodyPr vert="eaVert" rtlCol="0" anchor="ctr"/>
              <a:lstStyle/>
              <a:p>
                <a:pPr algn="ctr"/>
                <a:r>
                  <a:rPr kumimoji="1" lang="ja-JP" altLang="en-US" sz="1400" dirty="0">
                    <a:solidFill>
                      <a:schemeClr val="tx1"/>
                    </a:solidFill>
                    <a:latin typeface="Meiryo UI" pitchFamily="50" charset="-128"/>
                    <a:ea typeface="Meiryo UI" pitchFamily="50" charset="-128"/>
                    <a:cs typeface="Meiryo UI" pitchFamily="50" charset="-128"/>
                  </a:rPr>
                  <a:t>本申請書類</a:t>
                </a:r>
                <a:endParaRPr kumimoji="1" lang="en-US" altLang="ja-JP" sz="1400" dirty="0">
                  <a:solidFill>
                    <a:schemeClr val="tx1"/>
                  </a:solidFill>
                  <a:latin typeface="Meiryo UI" pitchFamily="50" charset="-128"/>
                  <a:ea typeface="Meiryo UI" pitchFamily="50" charset="-128"/>
                  <a:cs typeface="Meiryo UI" pitchFamily="50" charset="-128"/>
                </a:endParaRPr>
              </a:p>
              <a:p>
                <a:pPr algn="ctr"/>
                <a:r>
                  <a:rPr kumimoji="1" lang="ja-JP" altLang="en-US" sz="1400" dirty="0">
                    <a:solidFill>
                      <a:schemeClr val="tx1"/>
                    </a:solidFill>
                    <a:latin typeface="Meiryo UI" pitchFamily="50" charset="-128"/>
                    <a:ea typeface="Meiryo UI" pitchFamily="50" charset="-128"/>
                    <a:cs typeface="Meiryo UI" pitchFamily="50" charset="-128"/>
                  </a:rPr>
                  <a:t>の</a:t>
                </a:r>
                <a:endParaRPr kumimoji="1" lang="en-US" altLang="ja-JP" sz="1400" dirty="0">
                  <a:solidFill>
                    <a:schemeClr val="tx1"/>
                  </a:solidFill>
                  <a:latin typeface="Meiryo UI" pitchFamily="50" charset="-128"/>
                  <a:ea typeface="Meiryo UI" pitchFamily="50" charset="-128"/>
                  <a:cs typeface="Meiryo UI" pitchFamily="50" charset="-128"/>
                </a:endParaRPr>
              </a:p>
              <a:p>
                <a:pPr algn="ctr"/>
                <a:r>
                  <a:rPr kumimoji="1" lang="ja-JP" altLang="en-US" sz="1400" dirty="0">
                    <a:solidFill>
                      <a:schemeClr val="tx1"/>
                    </a:solidFill>
                    <a:latin typeface="Meiryo UI" pitchFamily="50" charset="-128"/>
                    <a:ea typeface="Meiryo UI" pitchFamily="50" charset="-128"/>
                    <a:cs typeface="Meiryo UI" pitchFamily="50" charset="-128"/>
                  </a:rPr>
                  <a:t>提出</a:t>
                </a:r>
                <a:endParaRPr kumimoji="1" lang="en-US" altLang="ja-JP" sz="1400" dirty="0">
                  <a:solidFill>
                    <a:schemeClr val="tx1"/>
                  </a:solidFill>
                  <a:latin typeface="Meiryo UI" pitchFamily="50" charset="-128"/>
                  <a:ea typeface="Meiryo UI" pitchFamily="50" charset="-128"/>
                  <a:cs typeface="Meiryo UI" pitchFamily="50" charset="-128"/>
                </a:endParaRPr>
              </a:p>
              <a:p>
                <a:pPr algn="ctr"/>
                <a:endParaRPr kumimoji="1" lang="en-US" altLang="ja-JP" sz="900" dirty="0">
                  <a:solidFill>
                    <a:schemeClr val="tx1"/>
                  </a:solidFill>
                  <a:latin typeface="Meiryo UI" pitchFamily="50" charset="-128"/>
                  <a:ea typeface="Meiryo UI" pitchFamily="50" charset="-128"/>
                  <a:cs typeface="Meiryo UI" pitchFamily="50" charset="-128"/>
                </a:endParaRPr>
              </a:p>
            </p:txBody>
          </p:sp>
          <p:sp>
            <p:nvSpPr>
              <p:cNvPr id="36" name="片側の 2 つの角を丸めた四角形 35"/>
              <p:cNvSpPr/>
              <p:nvPr/>
            </p:nvSpPr>
            <p:spPr>
              <a:xfrm rot="16200000">
                <a:off x="3338989" y="7650341"/>
                <a:ext cx="936104" cy="396046"/>
              </a:xfrm>
              <a:prstGeom prst="round2SameRect">
                <a:avLst>
                  <a:gd name="adj1" fmla="val 21340"/>
                  <a:gd name="adj2" fmla="val 17637"/>
                </a:avLst>
              </a:prstGeom>
              <a:solidFill>
                <a:schemeClr val="accent6">
                  <a:lumMod val="20000"/>
                  <a:lumOff val="80000"/>
                </a:schemeClr>
              </a:solidFill>
              <a:ln w="3175">
                <a:solidFill>
                  <a:schemeClr val="tx1"/>
                </a:solidFill>
                <a:prstDash val="sysDot"/>
              </a:ln>
            </p:spPr>
            <p:style>
              <a:lnRef idx="2">
                <a:schemeClr val="dk1">
                  <a:shade val="50000"/>
                </a:schemeClr>
              </a:lnRef>
              <a:fillRef idx="1">
                <a:schemeClr val="dk1"/>
              </a:fillRef>
              <a:effectRef idx="0">
                <a:schemeClr val="dk1"/>
              </a:effectRef>
              <a:fontRef idx="minor">
                <a:schemeClr val="lt1"/>
              </a:fontRef>
            </p:style>
            <p:txBody>
              <a:bodyPr vert="eaVert" rtlCol="0" anchor="ctr"/>
              <a:lstStyle/>
              <a:p>
                <a:pPr algn="ctr"/>
                <a:r>
                  <a:rPr kumimoji="1" lang="ja-JP" altLang="en-US" sz="900" dirty="0">
                    <a:solidFill>
                      <a:schemeClr val="tx1"/>
                    </a:solidFill>
                    <a:latin typeface="Meiryo UI" pitchFamily="50" charset="-128"/>
                    <a:ea typeface="Meiryo UI" pitchFamily="50" charset="-128"/>
                    <a:cs typeface="Meiryo UI" pitchFamily="50" charset="-128"/>
                  </a:rPr>
                  <a:t>書</a:t>
                </a:r>
                <a:endParaRPr kumimoji="1" lang="en-US" altLang="ja-JP" sz="900" dirty="0">
                  <a:solidFill>
                    <a:schemeClr val="tx1"/>
                  </a:solidFill>
                  <a:latin typeface="Meiryo UI" pitchFamily="50" charset="-128"/>
                  <a:ea typeface="Meiryo UI" pitchFamily="50" charset="-128"/>
                  <a:cs typeface="Meiryo UI" pitchFamily="50" charset="-128"/>
                </a:endParaRPr>
              </a:p>
              <a:p>
                <a:pPr algn="ctr"/>
                <a:r>
                  <a:rPr kumimoji="1" lang="ja-JP" altLang="en-US" sz="900" dirty="0">
                    <a:solidFill>
                      <a:schemeClr val="tx1"/>
                    </a:solidFill>
                    <a:latin typeface="Meiryo UI" pitchFamily="50" charset="-128"/>
                    <a:ea typeface="Meiryo UI" pitchFamily="50" charset="-128"/>
                    <a:cs typeface="Meiryo UI" pitchFamily="50" charset="-128"/>
                  </a:rPr>
                  <a:t>面</a:t>
                </a:r>
                <a:endParaRPr kumimoji="1" lang="en-US" altLang="ja-JP" sz="900" dirty="0">
                  <a:solidFill>
                    <a:schemeClr val="tx1"/>
                  </a:solidFill>
                  <a:latin typeface="Meiryo UI" pitchFamily="50" charset="-128"/>
                  <a:ea typeface="Meiryo UI" pitchFamily="50" charset="-128"/>
                  <a:cs typeface="Meiryo UI" pitchFamily="50" charset="-128"/>
                </a:endParaRPr>
              </a:p>
              <a:p>
                <a:pPr algn="ctr"/>
                <a:r>
                  <a:rPr kumimoji="1" lang="ja-JP" altLang="en-US" sz="900" dirty="0">
                    <a:solidFill>
                      <a:schemeClr val="tx1"/>
                    </a:solidFill>
                    <a:latin typeface="Meiryo UI" pitchFamily="50" charset="-128"/>
                    <a:ea typeface="Meiryo UI" pitchFamily="50" charset="-128"/>
                    <a:cs typeface="Meiryo UI" pitchFamily="50" charset="-128"/>
                  </a:rPr>
                  <a:t>通</a:t>
                </a:r>
                <a:endParaRPr kumimoji="1" lang="en-US" altLang="ja-JP" sz="900" dirty="0">
                  <a:solidFill>
                    <a:schemeClr val="tx1"/>
                  </a:solidFill>
                  <a:latin typeface="Meiryo UI" pitchFamily="50" charset="-128"/>
                  <a:ea typeface="Meiryo UI" pitchFamily="50" charset="-128"/>
                  <a:cs typeface="Meiryo UI" pitchFamily="50" charset="-128"/>
                </a:endParaRPr>
              </a:p>
              <a:p>
                <a:pPr algn="ctr"/>
                <a:r>
                  <a:rPr kumimoji="1" lang="ja-JP" altLang="en-US" sz="900" dirty="0">
                    <a:solidFill>
                      <a:schemeClr val="tx1"/>
                    </a:solidFill>
                    <a:latin typeface="Meiryo UI" pitchFamily="50" charset="-128"/>
                    <a:ea typeface="Meiryo UI" pitchFamily="50" charset="-128"/>
                    <a:cs typeface="Meiryo UI" pitchFamily="50" charset="-128"/>
                  </a:rPr>
                  <a:t>知</a:t>
                </a:r>
              </a:p>
            </p:txBody>
          </p:sp>
          <p:sp>
            <p:nvSpPr>
              <p:cNvPr id="37" name="片側の 2 つの角を丸めた四角形 36"/>
              <p:cNvSpPr/>
              <p:nvPr/>
            </p:nvSpPr>
            <p:spPr>
              <a:xfrm rot="16200000">
                <a:off x="3645025" y="7092280"/>
                <a:ext cx="3312367" cy="432048"/>
              </a:xfrm>
              <a:prstGeom prst="round2SameRect">
                <a:avLst>
                  <a:gd name="adj1" fmla="val 21340"/>
                  <a:gd name="adj2" fmla="val 24251"/>
                </a:avLst>
              </a:prstGeom>
              <a:solidFill>
                <a:schemeClr val="accent4">
                  <a:lumMod val="40000"/>
                  <a:lumOff val="60000"/>
                </a:schemeClr>
              </a:solidFill>
              <a:ln>
                <a:noFill/>
              </a:ln>
            </p:spPr>
            <p:style>
              <a:lnRef idx="2">
                <a:schemeClr val="dk1">
                  <a:shade val="50000"/>
                </a:schemeClr>
              </a:lnRef>
              <a:fillRef idx="1">
                <a:schemeClr val="dk1"/>
              </a:fillRef>
              <a:effectRef idx="0">
                <a:schemeClr val="dk1"/>
              </a:effectRef>
              <a:fontRef idx="minor">
                <a:schemeClr val="lt1"/>
              </a:fontRef>
            </p:style>
            <p:txBody>
              <a:bodyPr vert="eaVert" rtlCol="0" anchor="ctr"/>
              <a:lstStyle/>
              <a:p>
                <a:pPr algn="ctr"/>
                <a:r>
                  <a:rPr kumimoji="1" lang="ja-JP" altLang="en-US" sz="1400" dirty="0">
                    <a:solidFill>
                      <a:schemeClr val="tx1"/>
                    </a:solidFill>
                    <a:latin typeface="Meiryo UI" pitchFamily="50" charset="-128"/>
                    <a:ea typeface="Meiryo UI" pitchFamily="50" charset="-128"/>
                    <a:cs typeface="Meiryo UI" pitchFamily="50" charset="-128"/>
                  </a:rPr>
                  <a:t>審査会</a:t>
                </a:r>
                <a:endParaRPr kumimoji="1" lang="en-US" altLang="ja-JP" sz="1400" dirty="0">
                  <a:solidFill>
                    <a:schemeClr val="tx1"/>
                  </a:solidFill>
                  <a:latin typeface="Meiryo UI" pitchFamily="50" charset="-128"/>
                  <a:ea typeface="Meiryo UI" pitchFamily="50" charset="-128"/>
                  <a:cs typeface="Meiryo UI" pitchFamily="50" charset="-128"/>
                </a:endParaRPr>
              </a:p>
              <a:p>
                <a:pPr algn="ctr"/>
                <a:r>
                  <a:rPr kumimoji="1" lang="ja-JP" altLang="en-US" sz="1400" dirty="0">
                    <a:solidFill>
                      <a:schemeClr val="tx1"/>
                    </a:solidFill>
                    <a:latin typeface="Meiryo UI" pitchFamily="50" charset="-128"/>
                    <a:ea typeface="Meiryo UI" pitchFamily="50" charset="-128"/>
                    <a:cs typeface="Meiryo UI" pitchFamily="50" charset="-128"/>
                  </a:rPr>
                  <a:t>の</a:t>
                </a:r>
                <a:endParaRPr kumimoji="1" lang="en-US" altLang="ja-JP" sz="1400" dirty="0">
                  <a:solidFill>
                    <a:schemeClr val="tx1"/>
                  </a:solidFill>
                  <a:latin typeface="Meiryo UI" pitchFamily="50" charset="-128"/>
                  <a:ea typeface="Meiryo UI" pitchFamily="50" charset="-128"/>
                  <a:cs typeface="Meiryo UI" pitchFamily="50" charset="-128"/>
                </a:endParaRPr>
              </a:p>
              <a:p>
                <a:pPr algn="ctr"/>
                <a:r>
                  <a:rPr kumimoji="1" lang="ja-JP" altLang="en-US" sz="1400" dirty="0">
                    <a:solidFill>
                      <a:schemeClr val="tx1"/>
                    </a:solidFill>
                    <a:latin typeface="Meiryo UI" pitchFamily="50" charset="-128"/>
                    <a:ea typeface="Meiryo UI" pitchFamily="50" charset="-128"/>
                    <a:cs typeface="Meiryo UI" pitchFamily="50" charset="-128"/>
                  </a:rPr>
                  <a:t>開催</a:t>
                </a:r>
                <a:endParaRPr kumimoji="1" lang="en-US" altLang="ja-JP" sz="1400" dirty="0">
                  <a:solidFill>
                    <a:schemeClr val="tx1"/>
                  </a:solidFill>
                  <a:latin typeface="Meiryo UI" pitchFamily="50" charset="-128"/>
                  <a:ea typeface="Meiryo UI" pitchFamily="50" charset="-128"/>
                  <a:cs typeface="Meiryo UI" pitchFamily="50" charset="-128"/>
                </a:endParaRPr>
              </a:p>
              <a:p>
                <a:pPr algn="ctr"/>
                <a:endParaRPr lang="en-US" altLang="ja-JP" sz="1400" dirty="0">
                  <a:solidFill>
                    <a:schemeClr val="tx1"/>
                  </a:solidFill>
                  <a:latin typeface="Meiryo UI" pitchFamily="50" charset="-128"/>
                  <a:ea typeface="Meiryo UI" pitchFamily="50" charset="-128"/>
                  <a:cs typeface="Meiryo UI" pitchFamily="50" charset="-128"/>
                </a:endParaRPr>
              </a:p>
            </p:txBody>
          </p:sp>
          <p:sp>
            <p:nvSpPr>
              <p:cNvPr id="38" name="片側の 2 つの角を丸めた四角形 37"/>
              <p:cNvSpPr/>
              <p:nvPr/>
            </p:nvSpPr>
            <p:spPr>
              <a:xfrm rot="16200000">
                <a:off x="2240866" y="7704346"/>
                <a:ext cx="1260141" cy="396046"/>
              </a:xfrm>
              <a:prstGeom prst="round2SameRect">
                <a:avLst>
                  <a:gd name="adj1" fmla="val 21340"/>
                  <a:gd name="adj2" fmla="val 17637"/>
                </a:avLst>
              </a:prstGeom>
              <a:solidFill>
                <a:schemeClr val="accent5">
                  <a:lumMod val="20000"/>
                  <a:lumOff val="80000"/>
                </a:schemeClr>
              </a:solidFill>
              <a:ln>
                <a:solidFill>
                  <a:schemeClr val="tx1"/>
                </a:solidFill>
                <a:prstDash val="sysDot"/>
              </a:ln>
            </p:spPr>
            <p:style>
              <a:lnRef idx="2">
                <a:schemeClr val="dk1">
                  <a:shade val="50000"/>
                </a:schemeClr>
              </a:lnRef>
              <a:fillRef idx="1">
                <a:schemeClr val="dk1"/>
              </a:fillRef>
              <a:effectRef idx="0">
                <a:schemeClr val="dk1"/>
              </a:effectRef>
              <a:fontRef idx="minor">
                <a:schemeClr val="lt1"/>
              </a:fontRef>
            </p:style>
            <p:txBody>
              <a:bodyPr vert="eaVert" rtlCol="0" anchor="ctr"/>
              <a:lstStyle/>
              <a:p>
                <a:pPr algn="ctr"/>
                <a:r>
                  <a:rPr kumimoji="1" lang="ja-JP" altLang="en-US" sz="1050" dirty="0">
                    <a:solidFill>
                      <a:schemeClr val="tx1"/>
                    </a:solidFill>
                    <a:latin typeface="Meiryo UI" pitchFamily="50" charset="-128"/>
                    <a:ea typeface="Meiryo UI" pitchFamily="50" charset="-128"/>
                    <a:cs typeface="Meiryo UI" pitchFamily="50" charset="-128"/>
                  </a:rPr>
                  <a:t>使途見込</a:t>
                </a:r>
                <a:endParaRPr kumimoji="1" lang="en-US" altLang="ja-JP" sz="1050" dirty="0">
                  <a:solidFill>
                    <a:schemeClr val="tx1"/>
                  </a:solidFill>
                  <a:latin typeface="Meiryo UI" pitchFamily="50" charset="-128"/>
                  <a:ea typeface="Meiryo UI" pitchFamily="50" charset="-128"/>
                  <a:cs typeface="Meiryo UI" pitchFamily="50" charset="-128"/>
                </a:endParaRPr>
              </a:p>
              <a:p>
                <a:pPr algn="ctr"/>
                <a:r>
                  <a:rPr kumimoji="1" lang="ja-JP" altLang="en-US" sz="1050" dirty="0">
                    <a:solidFill>
                      <a:schemeClr val="tx1"/>
                    </a:solidFill>
                    <a:latin typeface="Meiryo UI" pitchFamily="50" charset="-128"/>
                    <a:ea typeface="Meiryo UI" pitchFamily="50" charset="-128"/>
                    <a:cs typeface="Meiryo UI" pitchFamily="50" charset="-128"/>
                  </a:rPr>
                  <a:t>み</a:t>
                </a:r>
                <a:endParaRPr kumimoji="1" lang="en-US" altLang="ja-JP" sz="1050" dirty="0">
                  <a:solidFill>
                    <a:schemeClr val="tx1"/>
                  </a:solidFill>
                  <a:latin typeface="Meiryo UI" pitchFamily="50" charset="-128"/>
                  <a:ea typeface="Meiryo UI" pitchFamily="50" charset="-128"/>
                  <a:cs typeface="Meiryo UI" pitchFamily="50" charset="-128"/>
                </a:endParaRPr>
              </a:p>
              <a:p>
                <a:pPr algn="ctr"/>
                <a:endParaRPr kumimoji="1" lang="en-US" altLang="ja-JP" sz="1050" dirty="0">
                  <a:solidFill>
                    <a:schemeClr val="tx1"/>
                  </a:solidFill>
                  <a:latin typeface="Meiryo UI" pitchFamily="50" charset="-128"/>
                  <a:ea typeface="Meiryo UI" pitchFamily="50" charset="-128"/>
                  <a:cs typeface="Meiryo UI" pitchFamily="50" charset="-128"/>
                </a:endParaRPr>
              </a:p>
              <a:p>
                <a:pPr algn="ctr"/>
                <a:r>
                  <a:rPr lang="ja-JP" altLang="en-US" sz="1050" dirty="0">
                    <a:solidFill>
                      <a:schemeClr val="tx1"/>
                    </a:solidFill>
                    <a:latin typeface="Meiryo UI" pitchFamily="50" charset="-128"/>
                    <a:ea typeface="Meiryo UI" pitchFamily="50" charset="-128"/>
                    <a:cs typeface="Meiryo UI" pitchFamily="50" charset="-128"/>
                  </a:rPr>
                  <a:t>なし</a:t>
                </a:r>
                <a:endParaRPr kumimoji="1" lang="ja-JP" altLang="en-US" sz="1050" dirty="0">
                  <a:solidFill>
                    <a:schemeClr val="tx1"/>
                  </a:solidFill>
                  <a:latin typeface="Meiryo UI" pitchFamily="50" charset="-128"/>
                  <a:ea typeface="Meiryo UI" pitchFamily="50" charset="-128"/>
                  <a:cs typeface="Meiryo UI" pitchFamily="50" charset="-128"/>
                </a:endParaRPr>
              </a:p>
            </p:txBody>
          </p:sp>
          <p:sp>
            <p:nvSpPr>
              <p:cNvPr id="39" name="ストライプ矢印 38"/>
              <p:cNvSpPr/>
              <p:nvPr/>
            </p:nvSpPr>
            <p:spPr>
              <a:xfrm>
                <a:off x="3132832" y="7524328"/>
                <a:ext cx="440184" cy="360040"/>
              </a:xfrm>
              <a:prstGeom prst="stripedRightArrow">
                <a:avLst>
                  <a:gd name="adj1" fmla="val 44709"/>
                  <a:gd name="adj2" fmla="val 50000"/>
                </a:avLst>
              </a:prstGeom>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ストライプ矢印 39"/>
              <p:cNvSpPr/>
              <p:nvPr/>
            </p:nvSpPr>
            <p:spPr>
              <a:xfrm>
                <a:off x="4645000" y="7020272"/>
                <a:ext cx="440184" cy="360040"/>
              </a:xfrm>
              <a:prstGeom prst="stripedRightArrow">
                <a:avLst>
                  <a:gd name="adj1" fmla="val 44709"/>
                  <a:gd name="adj2" fmla="val 50000"/>
                </a:avLst>
              </a:prstGeom>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ストライプ矢印 40"/>
              <p:cNvSpPr/>
              <p:nvPr/>
            </p:nvSpPr>
            <p:spPr>
              <a:xfrm>
                <a:off x="5581104" y="7020272"/>
                <a:ext cx="440184" cy="360040"/>
              </a:xfrm>
              <a:prstGeom prst="stripedRightArrow">
                <a:avLst>
                  <a:gd name="adj1" fmla="val 44709"/>
                  <a:gd name="adj2" fmla="val 50000"/>
                </a:avLst>
              </a:prstGeom>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sp>
        <p:nvSpPr>
          <p:cNvPr id="42" name="片側の 2 つの角を丸めた四角形 41"/>
          <p:cNvSpPr/>
          <p:nvPr/>
        </p:nvSpPr>
        <p:spPr>
          <a:xfrm>
            <a:off x="204912" y="5076056"/>
            <a:ext cx="2720032" cy="432048"/>
          </a:xfrm>
          <a:prstGeom prst="round2SameRect">
            <a:avLst>
              <a:gd name="adj1" fmla="val 21340"/>
              <a:gd name="adj2" fmla="val 24251"/>
            </a:avLst>
          </a:prstGeom>
          <a:solidFill>
            <a:schemeClr val="accent5">
              <a:lumMod val="7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r>
              <a:rPr lang="ja-JP" altLang="en-US" sz="1400" dirty="0">
                <a:latin typeface="Meiryo UI" pitchFamily="50" charset="-128"/>
                <a:ea typeface="Meiryo UI" pitchFamily="50" charset="-128"/>
                <a:cs typeface="Meiryo UI" pitchFamily="50" charset="-128"/>
              </a:rPr>
              <a:t>申請から認定までのスケジュール</a:t>
            </a:r>
            <a:endParaRPr kumimoji="1" lang="ja-JP" altLang="en-US" sz="1400" dirty="0">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19204240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 name="グループ化 17"/>
          <p:cNvGrpSpPr/>
          <p:nvPr/>
        </p:nvGrpSpPr>
        <p:grpSpPr>
          <a:xfrm>
            <a:off x="-27384" y="3888432"/>
            <a:ext cx="6912768" cy="5255568"/>
            <a:chOff x="0" y="7205625"/>
            <a:chExt cx="3825043" cy="1933550"/>
          </a:xfrm>
        </p:grpSpPr>
        <p:sp>
          <p:nvSpPr>
            <p:cNvPr id="21" name="角丸四角形 20"/>
            <p:cNvSpPr/>
            <p:nvPr/>
          </p:nvSpPr>
          <p:spPr>
            <a:xfrm>
              <a:off x="0" y="7205625"/>
              <a:ext cx="3825043" cy="1933550"/>
            </a:xfrm>
            <a:prstGeom prst="roundRect">
              <a:avLst>
                <a:gd name="adj" fmla="val 3784"/>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Text Box 2"/>
            <p:cNvSpPr txBox="1">
              <a:spLocks noChangeArrowheads="1"/>
            </p:cNvSpPr>
            <p:nvPr/>
          </p:nvSpPr>
          <p:spPr bwMode="auto">
            <a:xfrm>
              <a:off x="48681" y="7245176"/>
              <a:ext cx="3605500" cy="222283"/>
            </a:xfrm>
            <a:prstGeom prst="rect">
              <a:avLst/>
            </a:prstGeom>
            <a:noFill/>
            <a:ln>
              <a:noFill/>
            </a:ln>
          </p:spPr>
          <p:txBody>
            <a:bodyPr vert="horz" wrap="square" lIns="74295" tIns="8890" rIns="74295" bIns="8890" numCol="1" anchor="t" anchorCtr="0" compatLnSpc="1">
              <a:prstTxWarp prst="textNoShape">
                <a:avLst/>
              </a:prstTxWarp>
            </a:bodyPr>
            <a:lstStyle/>
            <a:p>
              <a:pPr algn="just" fontAlgn="base">
                <a:spcBef>
                  <a:spcPct val="0"/>
                </a:spcBef>
                <a:spcAft>
                  <a:spcPct val="0"/>
                </a:spcAft>
              </a:pPr>
              <a:r>
                <a:rPr lang="ja-JP" altLang="en-US" sz="1600" dirty="0">
                  <a:latin typeface="Meiryo UI" pitchFamily="50" charset="-128"/>
                  <a:ea typeface="Meiryo UI" pitchFamily="50" charset="-128"/>
                  <a:cs typeface="Meiryo UI" pitchFamily="50" charset="-128"/>
                </a:rPr>
                <a:t>６　お問合わせ・申請書類提出先</a:t>
              </a:r>
              <a:endParaRPr lang="ja-JP" altLang="en-US" sz="1600" dirty="0">
                <a:solidFill>
                  <a:schemeClr val="bg1"/>
                </a:solidFill>
                <a:latin typeface="Meiryo UI" pitchFamily="50" charset="-128"/>
                <a:ea typeface="Meiryo UI" pitchFamily="50" charset="-128"/>
                <a:cs typeface="Meiryo UI" pitchFamily="50" charset="-128"/>
              </a:endParaRPr>
            </a:p>
            <a:p>
              <a:pPr lvl="0" algn="just" fontAlgn="base">
                <a:spcBef>
                  <a:spcPct val="0"/>
                </a:spcBef>
                <a:spcAft>
                  <a:spcPct val="0"/>
                </a:spcAft>
              </a:pPr>
              <a:r>
                <a:rPr lang="ja-JP" altLang="en-US" sz="1200" dirty="0">
                  <a:solidFill>
                    <a:schemeClr val="bg1"/>
                  </a:solidFill>
                  <a:latin typeface="Meiryo UI" pitchFamily="50" charset="-128"/>
                  <a:ea typeface="Meiryo UI" pitchFamily="50" charset="-128"/>
                  <a:cs typeface="Meiryo UI" pitchFamily="50" charset="-128"/>
                </a:rPr>
                <a:t>　</a:t>
              </a:r>
              <a:endParaRPr lang="en-US" altLang="zh-TW" sz="1000" dirty="0">
                <a:solidFill>
                  <a:schemeClr val="bg1"/>
                </a:solidFill>
                <a:latin typeface="Meiryo UI" pitchFamily="50" charset="-128"/>
                <a:ea typeface="Meiryo UI" pitchFamily="50" charset="-128"/>
                <a:cs typeface="Meiryo UI" pitchFamily="50" charset="-128"/>
              </a:endParaRPr>
            </a:p>
          </p:txBody>
        </p:sp>
      </p:grpSp>
      <p:sp>
        <p:nvSpPr>
          <p:cNvPr id="8" name="正方形/長方形 7"/>
          <p:cNvSpPr/>
          <p:nvPr/>
        </p:nvSpPr>
        <p:spPr>
          <a:xfrm>
            <a:off x="188640" y="4427984"/>
            <a:ext cx="6465560" cy="237626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just" fontAlgn="base">
              <a:spcBef>
                <a:spcPct val="0"/>
              </a:spcBef>
              <a:spcAft>
                <a:spcPct val="0"/>
              </a:spcAft>
            </a:pPr>
            <a:r>
              <a:rPr lang="zh-TW" altLang="en-US" sz="1400" b="1" dirty="0">
                <a:solidFill>
                  <a:schemeClr val="tx1"/>
                </a:solidFill>
                <a:latin typeface="Meiryo UI" pitchFamily="50" charset="-128"/>
                <a:ea typeface="Meiryo UI" pitchFamily="50" charset="-128"/>
                <a:cs typeface="Meiryo UI" pitchFamily="50" charset="-128"/>
              </a:rPr>
              <a:t>大阪府</a:t>
            </a:r>
            <a:r>
              <a:rPr lang="ja-JP" altLang="en-US" sz="1400" b="1" dirty="0">
                <a:solidFill>
                  <a:schemeClr val="tx1"/>
                </a:solidFill>
                <a:latin typeface="Meiryo UI" pitchFamily="50" charset="-128"/>
                <a:ea typeface="Meiryo UI" pitchFamily="50" charset="-128"/>
                <a:cs typeface="Meiryo UI" pitchFamily="50" charset="-128"/>
              </a:rPr>
              <a:t>　</a:t>
            </a:r>
            <a:r>
              <a:rPr lang="zh-TW" altLang="en-US" sz="1400" b="1" dirty="0">
                <a:solidFill>
                  <a:schemeClr val="tx1"/>
                </a:solidFill>
                <a:latin typeface="Meiryo UI" pitchFamily="50" charset="-128"/>
                <a:ea typeface="Meiryo UI" pitchFamily="50" charset="-128"/>
                <a:cs typeface="Meiryo UI" pitchFamily="50" charset="-128"/>
              </a:rPr>
              <a:t>商工労働部</a:t>
            </a:r>
            <a:r>
              <a:rPr lang="ja-JP" altLang="en-US" sz="1400" b="1" dirty="0">
                <a:solidFill>
                  <a:schemeClr val="tx1"/>
                </a:solidFill>
                <a:latin typeface="Meiryo UI" pitchFamily="50" charset="-128"/>
                <a:ea typeface="Meiryo UI" pitchFamily="50" charset="-128"/>
                <a:cs typeface="Meiryo UI" pitchFamily="50" charset="-128"/>
              </a:rPr>
              <a:t>　</a:t>
            </a:r>
            <a:r>
              <a:rPr lang="zh-TW" altLang="en-US" sz="1400" b="1" dirty="0">
                <a:solidFill>
                  <a:schemeClr val="tx1"/>
                </a:solidFill>
                <a:latin typeface="Meiryo UI" pitchFamily="50" charset="-128"/>
                <a:ea typeface="Meiryo UI" pitchFamily="50" charset="-128"/>
                <a:cs typeface="Meiryo UI" pitchFamily="50" charset="-128"/>
              </a:rPr>
              <a:t>中小企業支援室</a:t>
            </a:r>
            <a:endParaRPr lang="ja-JP" altLang="en-US" sz="1400" b="1" dirty="0">
              <a:solidFill>
                <a:schemeClr val="tx1"/>
              </a:solidFill>
              <a:latin typeface="Meiryo UI" pitchFamily="50" charset="-128"/>
              <a:ea typeface="Meiryo UI" pitchFamily="50" charset="-128"/>
              <a:cs typeface="Meiryo UI" pitchFamily="50" charset="-128"/>
            </a:endParaRPr>
          </a:p>
          <a:p>
            <a:pPr lvl="0" algn="just" fontAlgn="base">
              <a:spcBef>
                <a:spcPct val="0"/>
              </a:spcBef>
              <a:spcAft>
                <a:spcPct val="0"/>
              </a:spcAft>
            </a:pPr>
            <a:r>
              <a:rPr lang="zh-TW" altLang="en-US" sz="1400" b="1" dirty="0">
                <a:solidFill>
                  <a:schemeClr val="tx1"/>
                </a:solidFill>
                <a:latin typeface="Meiryo UI" pitchFamily="50" charset="-128"/>
                <a:ea typeface="Meiryo UI" pitchFamily="50" charset="-128"/>
                <a:cs typeface="Meiryo UI" pitchFamily="50" charset="-128"/>
              </a:rPr>
              <a:t>経営支援課</a:t>
            </a:r>
            <a:r>
              <a:rPr lang="ja-JP" altLang="en-US" sz="1400" b="1" dirty="0">
                <a:solidFill>
                  <a:schemeClr val="tx1"/>
                </a:solidFill>
                <a:latin typeface="Meiryo UI" pitchFamily="50" charset="-128"/>
                <a:ea typeface="Meiryo UI" pitchFamily="50" charset="-128"/>
                <a:cs typeface="Meiryo UI" pitchFamily="50" charset="-128"/>
              </a:rPr>
              <a:t>　経営革新グループ</a:t>
            </a:r>
            <a:endParaRPr lang="zh-TW" altLang="en-US" sz="1400" b="1" dirty="0">
              <a:solidFill>
                <a:schemeClr val="tx1"/>
              </a:solidFill>
              <a:latin typeface="Meiryo UI" pitchFamily="50" charset="-128"/>
              <a:ea typeface="Meiryo UI" pitchFamily="50" charset="-128"/>
              <a:cs typeface="Meiryo UI" pitchFamily="50" charset="-128"/>
            </a:endParaRPr>
          </a:p>
          <a:p>
            <a:pPr algn="just" fontAlgn="base">
              <a:spcBef>
                <a:spcPct val="0"/>
              </a:spcBef>
              <a:spcAft>
                <a:spcPct val="0"/>
              </a:spcAft>
            </a:pPr>
            <a:endParaRPr lang="en-US" altLang="ja-JP" sz="1100" dirty="0">
              <a:solidFill>
                <a:schemeClr val="tx1"/>
              </a:solidFill>
              <a:latin typeface="Meiryo UI" pitchFamily="50" charset="-128"/>
              <a:ea typeface="Meiryo UI" pitchFamily="50" charset="-128"/>
              <a:cs typeface="Meiryo UI" pitchFamily="50" charset="-128"/>
            </a:endParaRPr>
          </a:p>
          <a:p>
            <a:pPr algn="just" fontAlgn="base">
              <a:spcBef>
                <a:spcPct val="0"/>
              </a:spcBef>
              <a:spcAft>
                <a:spcPct val="0"/>
              </a:spcAft>
            </a:pPr>
            <a:r>
              <a:rPr lang="ja-JP" altLang="en-US" sz="1100" dirty="0">
                <a:solidFill>
                  <a:schemeClr val="tx1"/>
                </a:solidFill>
                <a:latin typeface="Meiryo UI" pitchFamily="50" charset="-128"/>
                <a:ea typeface="Meiryo UI" pitchFamily="50" charset="-128"/>
                <a:cs typeface="Meiryo UI" pitchFamily="50" charset="-128"/>
              </a:rPr>
              <a:t>  </a:t>
            </a:r>
            <a:r>
              <a:rPr lang="ja-JP" altLang="en-US" sz="1000" dirty="0">
                <a:solidFill>
                  <a:schemeClr val="tx1"/>
                </a:solidFill>
                <a:latin typeface="Meiryo UI" pitchFamily="50" charset="-128"/>
                <a:ea typeface="Meiryo UI" pitchFamily="50" charset="-128"/>
                <a:cs typeface="Meiryo UI" pitchFamily="50" charset="-128"/>
              </a:rPr>
              <a:t>〒</a:t>
            </a:r>
            <a:r>
              <a:rPr lang="en-US" altLang="ja-JP" sz="1000" dirty="0">
                <a:solidFill>
                  <a:schemeClr val="tx1"/>
                </a:solidFill>
                <a:latin typeface="Meiryo UI" pitchFamily="50" charset="-128"/>
                <a:ea typeface="Meiryo UI" pitchFamily="50" charset="-128"/>
                <a:cs typeface="Meiryo UI" pitchFamily="50" charset="-128"/>
              </a:rPr>
              <a:t>559-8555</a:t>
            </a:r>
            <a:r>
              <a:rPr lang="ja-JP" altLang="en-US" sz="1000" dirty="0">
                <a:solidFill>
                  <a:schemeClr val="tx1"/>
                </a:solidFill>
                <a:latin typeface="Meiryo UI" pitchFamily="50" charset="-128"/>
                <a:ea typeface="Meiryo UI" pitchFamily="50" charset="-128"/>
                <a:cs typeface="Meiryo UI" pitchFamily="50" charset="-128"/>
              </a:rPr>
              <a:t>　大阪市住之江区南港北</a:t>
            </a:r>
            <a:r>
              <a:rPr lang="en-US" altLang="ja-JP" sz="1000" dirty="0">
                <a:solidFill>
                  <a:schemeClr val="tx1"/>
                </a:solidFill>
                <a:latin typeface="Meiryo UI" pitchFamily="50" charset="-128"/>
                <a:ea typeface="Meiryo UI" pitchFamily="50" charset="-128"/>
                <a:cs typeface="Meiryo UI" pitchFamily="50" charset="-128"/>
              </a:rPr>
              <a:t>1</a:t>
            </a:r>
            <a:r>
              <a:rPr lang="ja-JP" altLang="en-US" sz="1000" dirty="0">
                <a:solidFill>
                  <a:schemeClr val="tx1"/>
                </a:solidFill>
                <a:latin typeface="Meiryo UI" pitchFamily="50" charset="-128"/>
                <a:ea typeface="Meiryo UI" pitchFamily="50" charset="-128"/>
                <a:cs typeface="Meiryo UI" pitchFamily="50" charset="-128"/>
              </a:rPr>
              <a:t>丁目</a:t>
            </a:r>
            <a:r>
              <a:rPr lang="en-US" altLang="ja-JP" sz="1000" dirty="0">
                <a:solidFill>
                  <a:schemeClr val="tx1"/>
                </a:solidFill>
                <a:latin typeface="Meiryo UI" pitchFamily="50" charset="-128"/>
                <a:ea typeface="Meiryo UI" pitchFamily="50" charset="-128"/>
                <a:cs typeface="Meiryo UI" pitchFamily="50" charset="-128"/>
              </a:rPr>
              <a:t>14</a:t>
            </a:r>
            <a:r>
              <a:rPr lang="ja-JP" altLang="en-US" sz="1000" dirty="0">
                <a:solidFill>
                  <a:schemeClr val="tx1"/>
                </a:solidFill>
                <a:latin typeface="Meiryo UI" pitchFamily="50" charset="-128"/>
                <a:ea typeface="Meiryo UI" pitchFamily="50" charset="-128"/>
                <a:cs typeface="Meiryo UI" pitchFamily="50" charset="-128"/>
              </a:rPr>
              <a:t>番</a:t>
            </a:r>
            <a:r>
              <a:rPr lang="en-US" altLang="ja-JP" sz="1000" dirty="0">
                <a:solidFill>
                  <a:schemeClr val="tx1"/>
                </a:solidFill>
                <a:latin typeface="Meiryo UI" pitchFamily="50" charset="-128"/>
                <a:ea typeface="Meiryo UI" pitchFamily="50" charset="-128"/>
                <a:cs typeface="Meiryo UI" pitchFamily="50" charset="-128"/>
              </a:rPr>
              <a:t>16</a:t>
            </a:r>
            <a:r>
              <a:rPr lang="ja-JP" altLang="en-US" sz="1000" dirty="0">
                <a:solidFill>
                  <a:schemeClr val="tx1"/>
                </a:solidFill>
                <a:latin typeface="Meiryo UI" pitchFamily="50" charset="-128"/>
                <a:ea typeface="Meiryo UI" pitchFamily="50" charset="-128"/>
                <a:cs typeface="Meiryo UI" pitchFamily="50" charset="-128"/>
              </a:rPr>
              <a:t>号</a:t>
            </a:r>
          </a:p>
          <a:p>
            <a:pPr algn="just" fontAlgn="base">
              <a:spcBef>
                <a:spcPct val="0"/>
              </a:spcBef>
              <a:spcAft>
                <a:spcPct val="0"/>
              </a:spcAft>
            </a:pPr>
            <a:r>
              <a:rPr lang="ja-JP" altLang="en-US" sz="1000" dirty="0">
                <a:solidFill>
                  <a:schemeClr val="tx1"/>
                </a:solidFill>
                <a:latin typeface="Meiryo UI" pitchFamily="50" charset="-128"/>
                <a:ea typeface="Meiryo UI" pitchFamily="50" charset="-128"/>
                <a:cs typeface="Meiryo UI" pitchFamily="50" charset="-128"/>
              </a:rPr>
              <a:t>　　             　  大阪府咲洲庁舎（さきしまコスモタワー）</a:t>
            </a:r>
            <a:r>
              <a:rPr lang="en-US" altLang="ja-JP" sz="1000" dirty="0">
                <a:solidFill>
                  <a:schemeClr val="tx1"/>
                </a:solidFill>
                <a:latin typeface="Meiryo UI" pitchFamily="50" charset="-128"/>
                <a:ea typeface="Meiryo UI" pitchFamily="50" charset="-128"/>
                <a:cs typeface="Meiryo UI" pitchFamily="50" charset="-128"/>
              </a:rPr>
              <a:t>25</a:t>
            </a:r>
            <a:r>
              <a:rPr lang="ja-JP" altLang="en-US" sz="1000" dirty="0">
                <a:solidFill>
                  <a:schemeClr val="tx1"/>
                </a:solidFill>
                <a:latin typeface="Meiryo UI" pitchFamily="50" charset="-128"/>
                <a:ea typeface="Meiryo UI" pitchFamily="50" charset="-128"/>
                <a:cs typeface="Meiryo UI" pitchFamily="50" charset="-128"/>
              </a:rPr>
              <a:t>階</a:t>
            </a:r>
            <a:endParaRPr lang="en-US" altLang="ja-JP" sz="1000" dirty="0">
              <a:solidFill>
                <a:schemeClr val="tx1"/>
              </a:solidFill>
              <a:latin typeface="Meiryo UI" pitchFamily="50" charset="-128"/>
              <a:ea typeface="Meiryo UI" pitchFamily="50" charset="-128"/>
              <a:cs typeface="Meiryo UI" pitchFamily="50" charset="-128"/>
            </a:endParaRPr>
          </a:p>
          <a:p>
            <a:pPr algn="just" fontAlgn="base">
              <a:spcBef>
                <a:spcPct val="0"/>
              </a:spcBef>
              <a:spcAft>
                <a:spcPct val="0"/>
              </a:spcAft>
            </a:pPr>
            <a:r>
              <a:rPr lang="ja-JP" altLang="en-US" sz="1000" dirty="0">
                <a:solidFill>
                  <a:schemeClr val="tx1"/>
                </a:solidFill>
                <a:latin typeface="Meiryo UI" pitchFamily="50" charset="-128"/>
                <a:ea typeface="Meiryo UI" pitchFamily="50" charset="-128"/>
                <a:cs typeface="Meiryo UI" pitchFamily="50" charset="-128"/>
              </a:rPr>
              <a:t>　　　　　　　　　　　　（右の地図参照）</a:t>
            </a:r>
          </a:p>
          <a:p>
            <a:pPr algn="just" fontAlgn="base">
              <a:spcBef>
                <a:spcPct val="0"/>
              </a:spcBef>
              <a:spcAft>
                <a:spcPct val="0"/>
              </a:spcAft>
            </a:pPr>
            <a:endParaRPr lang="en-US" altLang="ja-JP" sz="1000" dirty="0">
              <a:solidFill>
                <a:schemeClr val="tx1"/>
              </a:solidFill>
              <a:latin typeface="Meiryo UI" pitchFamily="50" charset="-128"/>
              <a:ea typeface="Meiryo UI" pitchFamily="50" charset="-128"/>
              <a:cs typeface="Meiryo UI" pitchFamily="50" charset="-128"/>
            </a:endParaRPr>
          </a:p>
          <a:p>
            <a:pPr algn="just" fontAlgn="base">
              <a:spcBef>
                <a:spcPct val="0"/>
              </a:spcBef>
              <a:spcAft>
                <a:spcPct val="0"/>
              </a:spcAft>
            </a:pPr>
            <a:r>
              <a:rPr lang="ja-JP" altLang="en-US" sz="1000" dirty="0">
                <a:solidFill>
                  <a:schemeClr val="tx1"/>
                </a:solidFill>
                <a:latin typeface="Meiryo UI" pitchFamily="50" charset="-128"/>
                <a:ea typeface="Meiryo UI" pitchFamily="50" charset="-128"/>
                <a:cs typeface="Meiryo UI" pitchFamily="50" charset="-128"/>
              </a:rPr>
              <a:t>  電話：</a:t>
            </a:r>
            <a:r>
              <a:rPr lang="en-US" altLang="ja-JP" sz="1000" dirty="0">
                <a:solidFill>
                  <a:schemeClr val="tx1"/>
                </a:solidFill>
                <a:latin typeface="Meiryo UI" pitchFamily="50" charset="-128"/>
                <a:ea typeface="Meiryo UI" pitchFamily="50" charset="-128"/>
                <a:cs typeface="Meiryo UI" pitchFamily="50" charset="-128"/>
              </a:rPr>
              <a:t>06-6210-9494</a:t>
            </a:r>
            <a:r>
              <a:rPr lang="ja-JP" altLang="en-US" sz="1000" dirty="0">
                <a:solidFill>
                  <a:schemeClr val="tx1"/>
                </a:solidFill>
                <a:latin typeface="Meiryo UI" pitchFamily="50" charset="-128"/>
                <a:ea typeface="Meiryo UI" pitchFamily="50" charset="-128"/>
                <a:cs typeface="Meiryo UI" pitchFamily="50" charset="-128"/>
              </a:rPr>
              <a:t>　ＦＡＸ：</a:t>
            </a:r>
            <a:r>
              <a:rPr lang="en-US" altLang="ja-JP" sz="1000" dirty="0">
                <a:solidFill>
                  <a:schemeClr val="tx1"/>
                </a:solidFill>
                <a:latin typeface="Meiryo UI" pitchFamily="50" charset="-128"/>
                <a:ea typeface="Meiryo UI" pitchFamily="50" charset="-128"/>
                <a:cs typeface="Meiryo UI" pitchFamily="50" charset="-128"/>
              </a:rPr>
              <a:t>06-6210-9504</a:t>
            </a:r>
            <a:endParaRPr lang="ja-JP" altLang="en-US" sz="1000" dirty="0">
              <a:solidFill>
                <a:schemeClr val="tx1"/>
              </a:solidFill>
              <a:latin typeface="Meiryo UI" pitchFamily="50" charset="-128"/>
              <a:ea typeface="Meiryo UI" pitchFamily="50" charset="-128"/>
              <a:cs typeface="Meiryo UI" pitchFamily="50" charset="-128"/>
            </a:endParaRPr>
          </a:p>
          <a:p>
            <a:pPr algn="just" fontAlgn="base">
              <a:spcBef>
                <a:spcPct val="0"/>
              </a:spcBef>
              <a:spcAft>
                <a:spcPct val="0"/>
              </a:spcAft>
            </a:pPr>
            <a:r>
              <a:rPr lang="ja-JP" altLang="en-US" sz="1000" dirty="0">
                <a:solidFill>
                  <a:schemeClr val="tx1"/>
                </a:solidFill>
                <a:latin typeface="Meiryo UI" pitchFamily="50" charset="-128"/>
                <a:ea typeface="Meiryo UI" pitchFamily="50" charset="-128"/>
                <a:cs typeface="Meiryo UI" pitchFamily="50" charset="-128"/>
              </a:rPr>
              <a:t>　電子メール：</a:t>
            </a:r>
            <a:r>
              <a:rPr lang="en-US" altLang="ja-JP" sz="1000" dirty="0">
                <a:solidFill>
                  <a:schemeClr val="tx1"/>
                </a:solidFill>
                <a:latin typeface="Meiryo UI" pitchFamily="50" charset="-128"/>
                <a:ea typeface="Meiryo UI" pitchFamily="50" charset="-128"/>
                <a:cs typeface="Meiryo UI" pitchFamily="50" charset="-128"/>
              </a:rPr>
              <a:t>keikaku-h17@gbox.pref.osaka.lg.jp</a:t>
            </a:r>
            <a:endParaRPr lang="ja-JP" altLang="en-US" sz="1000" dirty="0">
              <a:solidFill>
                <a:schemeClr val="tx1"/>
              </a:solidFill>
              <a:latin typeface="Meiryo UI" pitchFamily="50" charset="-128"/>
              <a:ea typeface="Meiryo UI" pitchFamily="50" charset="-128"/>
              <a:cs typeface="Meiryo UI" pitchFamily="50" charset="-128"/>
            </a:endParaRPr>
          </a:p>
          <a:p>
            <a:pPr algn="just" fontAlgn="base">
              <a:spcBef>
                <a:spcPct val="0"/>
              </a:spcBef>
              <a:spcAft>
                <a:spcPct val="0"/>
              </a:spcAft>
            </a:pPr>
            <a:r>
              <a:rPr lang="ja-JP" altLang="en-US" sz="1000" dirty="0">
                <a:solidFill>
                  <a:schemeClr val="tx1"/>
                </a:solidFill>
                <a:latin typeface="Meiryo UI" pitchFamily="50" charset="-128"/>
                <a:ea typeface="Meiryo UI" pitchFamily="50" charset="-128"/>
                <a:cs typeface="Meiryo UI" pitchFamily="50" charset="-128"/>
              </a:rPr>
              <a:t>　</a:t>
            </a:r>
          </a:p>
          <a:p>
            <a:pPr algn="just" fontAlgn="base">
              <a:spcBef>
                <a:spcPct val="0"/>
              </a:spcBef>
              <a:spcAft>
                <a:spcPct val="0"/>
              </a:spcAft>
            </a:pPr>
            <a:r>
              <a:rPr lang="zh-TW" altLang="en-US" sz="1000" dirty="0">
                <a:solidFill>
                  <a:schemeClr val="tx1"/>
                </a:solidFill>
                <a:latin typeface="Meiryo UI" pitchFamily="50" charset="-128"/>
                <a:ea typeface="Meiryo UI" pitchFamily="50" charset="-128"/>
                <a:cs typeface="Meiryo UI" pitchFamily="50" charset="-128"/>
              </a:rPr>
              <a:t>  </a:t>
            </a:r>
            <a:r>
              <a:rPr lang="ja-JP" altLang="en-US" sz="1000" dirty="0">
                <a:solidFill>
                  <a:schemeClr val="tx1"/>
                </a:solidFill>
                <a:latin typeface="Meiryo UI" pitchFamily="50" charset="-128"/>
                <a:ea typeface="Meiryo UI" pitchFamily="50" charset="-128"/>
                <a:cs typeface="Meiryo UI" pitchFamily="50" charset="-128"/>
              </a:rPr>
              <a:t>新商品の生産等による新事業分野開拓事業者認定事業のホームページ</a:t>
            </a:r>
          </a:p>
          <a:p>
            <a:pPr algn="just" fontAlgn="base">
              <a:spcBef>
                <a:spcPct val="0"/>
              </a:spcBef>
              <a:spcAft>
                <a:spcPct val="0"/>
              </a:spcAft>
            </a:pPr>
            <a:r>
              <a:rPr lang="ja-JP" altLang="en-US" sz="1000" dirty="0">
                <a:solidFill>
                  <a:schemeClr val="tx1"/>
                </a:solidFill>
                <a:latin typeface="Meiryo UI" pitchFamily="50" charset="-128"/>
                <a:ea typeface="Meiryo UI" pitchFamily="50" charset="-128"/>
                <a:cs typeface="Meiryo UI" pitchFamily="50" charset="-128"/>
              </a:rPr>
              <a:t>　</a:t>
            </a:r>
            <a:endParaRPr lang="en-US" altLang="ja-JP" sz="1000" dirty="0">
              <a:solidFill>
                <a:schemeClr val="tx1"/>
              </a:solidFill>
              <a:latin typeface="Meiryo UI" pitchFamily="50" charset="-128"/>
              <a:ea typeface="Meiryo UI" pitchFamily="50" charset="-128"/>
              <a:cs typeface="Meiryo UI" pitchFamily="50" charset="-128"/>
            </a:endParaRPr>
          </a:p>
          <a:p>
            <a:pPr algn="just" fontAlgn="base">
              <a:spcBef>
                <a:spcPct val="0"/>
              </a:spcBef>
              <a:spcAft>
                <a:spcPct val="0"/>
              </a:spcAft>
            </a:pPr>
            <a:r>
              <a:rPr lang="en-US" altLang="ja-JP" sz="1000" dirty="0">
                <a:solidFill>
                  <a:schemeClr val="tx1"/>
                </a:solidFill>
                <a:latin typeface="Meiryo UI" pitchFamily="50" charset="-128"/>
                <a:ea typeface="Meiryo UI" pitchFamily="50" charset="-128"/>
                <a:cs typeface="Meiryo UI" pitchFamily="50" charset="-128"/>
              </a:rPr>
              <a:t>  </a:t>
            </a:r>
            <a:r>
              <a:rPr lang="ja-JP" altLang="en-US" sz="1000" dirty="0">
                <a:solidFill>
                  <a:schemeClr val="tx1"/>
                </a:solidFill>
                <a:latin typeface="Meiryo UI" pitchFamily="50" charset="-128"/>
                <a:ea typeface="Meiryo UI" pitchFamily="50" charset="-128"/>
                <a:cs typeface="Meiryo UI" pitchFamily="50" charset="-128"/>
              </a:rPr>
              <a:t>　</a:t>
            </a:r>
            <a:r>
              <a:rPr lang="en-US" altLang="ja-JP" sz="1000" dirty="0">
                <a:solidFill>
                  <a:schemeClr val="tx1"/>
                </a:solidFill>
                <a:latin typeface="Meiryo UI" pitchFamily="50" charset="-128"/>
                <a:ea typeface="Meiryo UI" pitchFamily="50" charset="-128"/>
                <a:cs typeface="Meiryo UI" pitchFamily="50" charset="-128"/>
                <a:hlinkClick r:id="rId2"/>
              </a:rPr>
              <a:t>http://www.pref.osaka.lg.jp/keieishien/shinsyohin/</a:t>
            </a:r>
            <a:endParaRPr lang="en-US" altLang="zh-TW" sz="1000" dirty="0">
              <a:solidFill>
                <a:schemeClr val="tx1"/>
              </a:solidFill>
              <a:latin typeface="Meiryo UI" pitchFamily="50" charset="-128"/>
              <a:ea typeface="Meiryo UI" pitchFamily="50" charset="-128"/>
              <a:cs typeface="Meiryo UI" pitchFamily="50" charset="-128"/>
            </a:endParaRPr>
          </a:p>
          <a:p>
            <a:pPr algn="ctr"/>
            <a:endParaRPr kumimoji="1" lang="ja-JP" altLang="en-US" sz="1100" dirty="0">
              <a:solidFill>
                <a:schemeClr val="tx1"/>
              </a:solidFill>
            </a:endParaRPr>
          </a:p>
        </p:txBody>
      </p:sp>
      <p:grpSp>
        <p:nvGrpSpPr>
          <p:cNvPr id="7" name="グループ化 6"/>
          <p:cNvGrpSpPr/>
          <p:nvPr/>
        </p:nvGrpSpPr>
        <p:grpSpPr>
          <a:xfrm>
            <a:off x="2069" y="0"/>
            <a:ext cx="6858000" cy="3888432"/>
            <a:chOff x="2069" y="5328592"/>
            <a:chExt cx="6858000" cy="3888432"/>
          </a:xfrm>
        </p:grpSpPr>
        <p:sp>
          <p:nvSpPr>
            <p:cNvPr id="9" name="AutoShape 3"/>
            <p:cNvSpPr>
              <a:spLocks noChangeArrowheads="1"/>
            </p:cNvSpPr>
            <p:nvPr/>
          </p:nvSpPr>
          <p:spPr bwMode="auto">
            <a:xfrm>
              <a:off x="2069" y="5328592"/>
              <a:ext cx="6858000" cy="3888432"/>
            </a:xfrm>
            <a:prstGeom prst="roundRect">
              <a:avLst>
                <a:gd name="adj" fmla="val 2564"/>
              </a:avLst>
            </a:prstGeom>
            <a:solidFill>
              <a:schemeClr val="accent5">
                <a:lumMod val="40000"/>
                <a:lumOff val="60000"/>
              </a:schemeClr>
            </a:solidFill>
            <a:ln w="9525">
              <a:noFill/>
              <a:round/>
              <a:headEnd/>
              <a:tailEnd/>
            </a:ln>
            <a:effectLst/>
          </p:spPr>
          <p:txBody>
            <a:bodyPr tIns="0"/>
            <a:lstStyle/>
            <a:p>
              <a:pPr defTabSz="942975"/>
              <a:r>
                <a:rPr lang="ja-JP" altLang="en-US" sz="1600" dirty="0">
                  <a:latin typeface="Meiryo UI" pitchFamily="50" charset="-128"/>
                  <a:ea typeface="Meiryo UI" pitchFamily="50" charset="-128"/>
                  <a:cs typeface="Meiryo UI" pitchFamily="50" charset="-128"/>
                </a:rPr>
                <a:t>５　認定後</a:t>
              </a:r>
            </a:p>
          </p:txBody>
        </p:sp>
        <p:sp>
          <p:nvSpPr>
            <p:cNvPr id="10" name="角丸四角形 9"/>
            <p:cNvSpPr/>
            <p:nvPr/>
          </p:nvSpPr>
          <p:spPr>
            <a:xfrm>
              <a:off x="259457" y="5641392"/>
              <a:ext cx="6408712" cy="874824"/>
            </a:xfrm>
            <a:prstGeom prst="roundRect">
              <a:avLst>
                <a:gd name="adj" fmla="val 1364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defRPr/>
              </a:pPr>
              <a:r>
                <a:rPr lang="ja-JP" altLang="en-US" sz="1050" dirty="0">
                  <a:solidFill>
                    <a:schemeClr val="tx1"/>
                  </a:solidFill>
                  <a:latin typeface="Meiryo UI" pitchFamily="50" charset="-128"/>
                  <a:ea typeface="Meiryo UI" pitchFamily="50" charset="-128"/>
                  <a:cs typeface="Meiryo UI" pitchFamily="50" charset="-128"/>
                </a:rPr>
                <a:t>■府は、認定事業者が生産する新商品等の調達・活用に努めます。</a:t>
              </a:r>
              <a:r>
                <a:rPr lang="ja-JP" altLang="en-US" sz="900" dirty="0">
                  <a:solidFill>
                    <a:schemeClr val="tx1"/>
                  </a:solidFill>
                  <a:latin typeface="Meiryo UI" pitchFamily="50" charset="-128"/>
                  <a:ea typeface="Meiryo UI" pitchFamily="50" charset="-128"/>
                  <a:cs typeface="Meiryo UI" pitchFamily="50" charset="-128"/>
                </a:rPr>
                <a:t>（調達を約束するものではありません。）</a:t>
              </a:r>
              <a:endParaRPr lang="en-US" altLang="ja-JP" sz="900" dirty="0">
                <a:solidFill>
                  <a:schemeClr val="tx1"/>
                </a:solidFill>
                <a:latin typeface="Meiryo UI" pitchFamily="50" charset="-128"/>
                <a:ea typeface="Meiryo UI" pitchFamily="50" charset="-128"/>
                <a:cs typeface="Meiryo UI" pitchFamily="50" charset="-128"/>
              </a:endParaRPr>
            </a:p>
            <a:p>
              <a:pPr>
                <a:defRPr/>
              </a:pPr>
              <a:r>
                <a:rPr lang="ja-JP" altLang="en-US" sz="900" dirty="0">
                  <a:solidFill>
                    <a:schemeClr val="tx1"/>
                  </a:solidFill>
                  <a:latin typeface="Meiryo UI" pitchFamily="50" charset="-128"/>
                  <a:ea typeface="Meiryo UI" pitchFamily="50" charset="-128"/>
                  <a:cs typeface="Meiryo UI" pitchFamily="50" charset="-128"/>
                </a:rPr>
                <a:t>　　・府の機関における新商品等の活用事例はこちらをご覧ください。</a:t>
              </a:r>
              <a:r>
                <a:rPr lang="en-US" altLang="ja-JP" sz="900" dirty="0">
                  <a:solidFill>
                    <a:schemeClr val="tx1"/>
                  </a:solidFill>
                  <a:latin typeface="Meiryo UI" pitchFamily="50" charset="-128"/>
                  <a:ea typeface="Meiryo UI" pitchFamily="50" charset="-128"/>
                  <a:cs typeface="Meiryo UI" pitchFamily="50" charset="-128"/>
                </a:rPr>
                <a:t> </a:t>
              </a:r>
            </a:p>
            <a:p>
              <a:pPr>
                <a:defRPr/>
              </a:pPr>
              <a:r>
                <a:rPr lang="ja-JP" altLang="en-US" sz="900" dirty="0">
                  <a:solidFill>
                    <a:schemeClr val="tx1"/>
                  </a:solidFill>
                  <a:latin typeface="Meiryo UI" pitchFamily="50" charset="-128"/>
                  <a:ea typeface="Meiryo UI" pitchFamily="50" charset="-128"/>
                  <a:cs typeface="Meiryo UI" pitchFamily="50" charset="-128"/>
                </a:rPr>
                <a:t>　　　⇒　</a:t>
              </a:r>
              <a:r>
                <a:rPr lang="en-US" altLang="ja-JP" sz="900" dirty="0">
                  <a:solidFill>
                    <a:schemeClr val="tx1"/>
                  </a:solidFill>
                  <a:latin typeface="Meiryo UI" pitchFamily="50" charset="-128"/>
                  <a:ea typeface="Meiryo UI" pitchFamily="50" charset="-128"/>
                  <a:cs typeface="Meiryo UI" pitchFamily="50" charset="-128"/>
                  <a:hlinkClick r:id="rId2"/>
                </a:rPr>
                <a:t>http://www.pref.osaka.lg.jp/keieishien/</a:t>
              </a:r>
              <a:r>
                <a:rPr lang="en-US" altLang="ja-JP" sz="900">
                  <a:solidFill>
                    <a:schemeClr val="tx1"/>
                  </a:solidFill>
                  <a:latin typeface="Meiryo UI" pitchFamily="50" charset="-128"/>
                  <a:ea typeface="Meiryo UI" pitchFamily="50" charset="-128"/>
                  <a:cs typeface="Meiryo UI" pitchFamily="50" charset="-128"/>
                  <a:hlinkClick r:id="rId2"/>
                </a:rPr>
                <a:t>shinsyohin/</a:t>
              </a:r>
              <a:endParaRPr lang="en-US" altLang="ja-JP" sz="900" dirty="0">
                <a:solidFill>
                  <a:schemeClr val="tx1"/>
                </a:solidFill>
                <a:latin typeface="Meiryo UI" pitchFamily="50" charset="-128"/>
                <a:ea typeface="Meiryo UI" pitchFamily="50" charset="-128"/>
                <a:cs typeface="Meiryo UI" pitchFamily="50" charset="-128"/>
              </a:endParaRPr>
            </a:p>
            <a:p>
              <a:pPr>
                <a:defRPr/>
              </a:pPr>
              <a:r>
                <a:rPr lang="ja-JP" altLang="en-US" sz="1050" dirty="0">
                  <a:solidFill>
                    <a:schemeClr val="tx1"/>
                  </a:solidFill>
                  <a:latin typeface="Meiryo UI" pitchFamily="50" charset="-128"/>
                  <a:ea typeface="Meiryo UI" pitchFamily="50" charset="-128"/>
                  <a:cs typeface="Meiryo UI" pitchFamily="50" charset="-128"/>
                </a:rPr>
                <a:t>■この制度により、府が新商品等を随意契約で調達する場合は、契約状況等を公表します。</a:t>
              </a:r>
            </a:p>
            <a:p>
              <a:pPr>
                <a:defRPr/>
              </a:pPr>
              <a:r>
                <a:rPr lang="ja-JP" altLang="en-US" sz="1050" dirty="0">
                  <a:solidFill>
                    <a:schemeClr val="tx1"/>
                  </a:solidFill>
                  <a:latin typeface="Meiryo UI" pitchFamily="50" charset="-128"/>
                  <a:ea typeface="Meiryo UI" pitchFamily="50" charset="-128"/>
                  <a:cs typeface="Meiryo UI" pitchFamily="50" charset="-128"/>
                </a:rPr>
                <a:t>■認定後、実施計画を変更しようとするときは、変更申請が必要です。また、必要に応じ報告を求めることがあります。</a:t>
              </a:r>
            </a:p>
          </p:txBody>
        </p:sp>
        <p:sp>
          <p:nvSpPr>
            <p:cNvPr id="11" name="角丸四角形 10"/>
            <p:cNvSpPr/>
            <p:nvPr/>
          </p:nvSpPr>
          <p:spPr>
            <a:xfrm>
              <a:off x="260648" y="6660232"/>
              <a:ext cx="6408712" cy="1080120"/>
            </a:xfrm>
            <a:prstGeom prst="roundRect">
              <a:avLst>
                <a:gd name="adj" fmla="val 6415"/>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defRPr/>
              </a:pPr>
              <a:r>
                <a:rPr lang="ja-JP" altLang="en-US" sz="1050" dirty="0">
                  <a:solidFill>
                    <a:schemeClr val="tx1"/>
                  </a:solidFill>
                  <a:latin typeface="Meiryo UI" pitchFamily="50" charset="-128"/>
                  <a:ea typeface="Meiryo UI" pitchFamily="50" charset="-128"/>
                  <a:cs typeface="Meiryo UI" pitchFamily="50" charset="-128"/>
                </a:rPr>
                <a:t>■次のいずれかに該当すると認めるときは、認定を取り消すことがあります。</a:t>
              </a:r>
            </a:p>
            <a:p>
              <a:pPr>
                <a:defRPr/>
              </a:pPr>
              <a:r>
                <a:rPr lang="ja-JP" altLang="en-US" sz="900" dirty="0">
                  <a:solidFill>
                    <a:schemeClr val="tx1"/>
                  </a:solidFill>
                  <a:latin typeface="Meiryo UI" pitchFamily="50" charset="-128"/>
                  <a:ea typeface="Meiryo UI" pitchFamily="50" charset="-128"/>
                  <a:cs typeface="Meiryo UI" pitchFamily="50" charset="-128"/>
                </a:rPr>
                <a:t>　①　実施計画に従って事業を実施していないとき</a:t>
              </a:r>
              <a:endParaRPr lang="en-US" altLang="ja-JP" sz="900" dirty="0">
                <a:solidFill>
                  <a:schemeClr val="tx1"/>
                </a:solidFill>
                <a:latin typeface="Meiryo UI" pitchFamily="50" charset="-128"/>
                <a:ea typeface="Meiryo UI" pitchFamily="50" charset="-128"/>
                <a:cs typeface="Meiryo UI" pitchFamily="50" charset="-128"/>
              </a:endParaRPr>
            </a:p>
            <a:p>
              <a:pPr>
                <a:defRPr/>
              </a:pPr>
              <a:r>
                <a:rPr lang="ja-JP" altLang="en-US" sz="900" dirty="0">
                  <a:solidFill>
                    <a:schemeClr val="tx1"/>
                  </a:solidFill>
                  <a:latin typeface="Meiryo UI" pitchFamily="50" charset="-128"/>
                  <a:ea typeface="Meiryo UI" pitchFamily="50" charset="-128"/>
                  <a:cs typeface="Meiryo UI" pitchFamily="50" charset="-128"/>
                </a:rPr>
                <a:t>　②　認定基準に適合しなくなったと認められるとき</a:t>
              </a:r>
            </a:p>
            <a:p>
              <a:pPr>
                <a:defRPr/>
              </a:pPr>
              <a:r>
                <a:rPr lang="ja-JP" altLang="en-US" sz="900" dirty="0">
                  <a:solidFill>
                    <a:schemeClr val="tx1"/>
                  </a:solidFill>
                  <a:latin typeface="Meiryo UI" pitchFamily="50" charset="-128"/>
                  <a:ea typeface="Meiryo UI" pitchFamily="50" charset="-128"/>
                  <a:cs typeface="Meiryo UI" pitchFamily="50" charset="-128"/>
                </a:rPr>
                <a:t>　③　法令違反等不正な行為があったとき</a:t>
              </a:r>
              <a:endParaRPr lang="en-US" altLang="ja-JP" sz="900" dirty="0">
                <a:solidFill>
                  <a:schemeClr val="tx1"/>
                </a:solidFill>
                <a:latin typeface="Meiryo UI" pitchFamily="50" charset="-128"/>
                <a:ea typeface="Meiryo UI" pitchFamily="50" charset="-128"/>
                <a:cs typeface="Meiryo UI" pitchFamily="50" charset="-128"/>
              </a:endParaRPr>
            </a:p>
            <a:p>
              <a:pPr>
                <a:defRPr/>
              </a:pPr>
              <a:r>
                <a:rPr lang="ja-JP" altLang="en-US" sz="900" dirty="0">
                  <a:solidFill>
                    <a:schemeClr val="tx1"/>
                  </a:solidFill>
                  <a:latin typeface="Meiryo UI" pitchFamily="50" charset="-128"/>
                  <a:ea typeface="Meiryo UI" pitchFamily="50" charset="-128"/>
                  <a:cs typeface="Meiryo UI" pitchFamily="50" charset="-128"/>
                </a:rPr>
                <a:t>　④　事業者による審査会の委員への不正行為目的の接触が判明したとき</a:t>
              </a:r>
            </a:p>
            <a:p>
              <a:pPr>
                <a:defRPr/>
              </a:pPr>
              <a:r>
                <a:rPr lang="ja-JP" altLang="en-US" sz="900" dirty="0">
                  <a:solidFill>
                    <a:schemeClr val="tx1"/>
                  </a:solidFill>
                  <a:latin typeface="Meiryo UI" pitchFamily="50" charset="-128"/>
                  <a:ea typeface="Meiryo UI" pitchFamily="50" charset="-128"/>
                  <a:cs typeface="Meiryo UI" pitchFamily="50" charset="-128"/>
                </a:rPr>
                <a:t>　⑤　事業者が暴力団員又は暴力団密接関係者であることが判明したとき</a:t>
              </a:r>
            </a:p>
          </p:txBody>
        </p:sp>
        <p:sp>
          <p:nvSpPr>
            <p:cNvPr id="12" name="角丸四角形 11"/>
            <p:cNvSpPr/>
            <p:nvPr/>
          </p:nvSpPr>
          <p:spPr>
            <a:xfrm>
              <a:off x="262976" y="7812360"/>
              <a:ext cx="6334376" cy="1152128"/>
            </a:xfrm>
            <a:prstGeom prst="roundRect">
              <a:avLst>
                <a:gd name="adj" fmla="val 6415"/>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defRPr/>
              </a:pPr>
              <a:r>
                <a:rPr lang="ja-JP" altLang="en-US" sz="900" dirty="0">
                  <a:solidFill>
                    <a:schemeClr val="tx1"/>
                  </a:solidFill>
                  <a:latin typeface="Meiryo UI" pitchFamily="50" charset="-128"/>
                  <a:ea typeface="Meiryo UI" pitchFamily="50" charset="-128"/>
                  <a:cs typeface="Meiryo UI" pitchFamily="50" charset="-128"/>
                </a:rPr>
                <a:t>■契約の締結にあたっては、大阪府ハートフル条例（</a:t>
              </a:r>
              <a:r>
                <a:rPr lang="en-US" altLang="ja-JP" sz="900" dirty="0">
                  <a:solidFill>
                    <a:schemeClr val="tx1"/>
                  </a:solidFill>
                  <a:latin typeface="Meiryo UI" pitchFamily="50" charset="-128"/>
                  <a:ea typeface="Meiryo UI" pitchFamily="50" charset="-128"/>
                  <a:cs typeface="Meiryo UI" pitchFamily="50" charset="-128"/>
                </a:rPr>
                <a:t>※</a:t>
              </a:r>
              <a:r>
                <a:rPr lang="ja-JP" altLang="en-US" sz="900" dirty="0">
                  <a:solidFill>
                    <a:schemeClr val="tx1"/>
                  </a:solidFill>
                  <a:latin typeface="Meiryo UI" pitchFamily="50" charset="-128"/>
                  <a:ea typeface="Meiryo UI" pitchFamily="50" charset="-128"/>
                  <a:cs typeface="Meiryo UI" pitchFamily="50" charset="-128"/>
                </a:rPr>
                <a:t>）の適用を受ける場合があります。あらかじめご確認いただき、契約の際に府の</a:t>
              </a:r>
              <a:endParaRPr lang="en-US" altLang="ja-JP" sz="900" dirty="0">
                <a:solidFill>
                  <a:schemeClr val="tx1"/>
                </a:solidFill>
                <a:latin typeface="Meiryo UI" pitchFamily="50" charset="-128"/>
                <a:ea typeface="Meiryo UI" pitchFamily="50" charset="-128"/>
                <a:cs typeface="Meiryo UI" pitchFamily="50" charset="-128"/>
              </a:endParaRPr>
            </a:p>
            <a:p>
              <a:pPr>
                <a:defRPr/>
              </a:pPr>
              <a:r>
                <a:rPr lang="ja-JP" altLang="en-US" sz="900" dirty="0">
                  <a:solidFill>
                    <a:schemeClr val="tx1"/>
                  </a:solidFill>
                  <a:latin typeface="Meiryo UI" pitchFamily="50" charset="-128"/>
                  <a:ea typeface="Meiryo UI" pitchFamily="50" charset="-128"/>
                  <a:cs typeface="Meiryo UI" pitchFamily="50" charset="-128"/>
                </a:rPr>
                <a:t>　 機関にお問い合わせください。</a:t>
              </a:r>
            </a:p>
            <a:p>
              <a:pPr>
                <a:defRPr/>
              </a:pPr>
              <a:br>
                <a:rPr lang="ja-JP" altLang="en-US" sz="900" dirty="0">
                  <a:solidFill>
                    <a:schemeClr val="tx1"/>
                  </a:solidFill>
                  <a:latin typeface="Meiryo UI" pitchFamily="50" charset="-128"/>
                  <a:ea typeface="Meiryo UI" pitchFamily="50" charset="-128"/>
                  <a:cs typeface="Meiryo UI" pitchFamily="50" charset="-128"/>
                </a:rPr>
              </a:br>
              <a:r>
                <a:rPr lang="en-US" altLang="ja-JP" sz="800" dirty="0">
                  <a:solidFill>
                    <a:schemeClr val="tx1"/>
                  </a:solidFill>
                  <a:latin typeface="Meiryo UI" pitchFamily="50" charset="-128"/>
                  <a:ea typeface="Meiryo UI" pitchFamily="50" charset="-128"/>
                  <a:cs typeface="Meiryo UI" pitchFamily="50" charset="-128"/>
                </a:rPr>
                <a:t>※</a:t>
              </a:r>
              <a:r>
                <a:rPr lang="ja-JP" altLang="en-US" sz="800" dirty="0">
                  <a:solidFill>
                    <a:schemeClr val="tx1"/>
                  </a:solidFill>
                  <a:latin typeface="Meiryo UI" pitchFamily="50" charset="-128"/>
                  <a:ea typeface="Meiryo UI" pitchFamily="50" charset="-128"/>
                  <a:cs typeface="Meiryo UI" pitchFamily="50" charset="-128"/>
                </a:rPr>
                <a:t>　大阪府では、</a:t>
              </a:r>
              <a:r>
                <a:rPr lang="ja-JP" altLang="en-US" sz="800" dirty="0" err="1">
                  <a:solidFill>
                    <a:schemeClr val="tx1"/>
                  </a:solidFill>
                  <a:latin typeface="Meiryo UI" pitchFamily="50" charset="-128"/>
                  <a:ea typeface="Meiryo UI" pitchFamily="50" charset="-128"/>
                  <a:cs typeface="Meiryo UI" pitchFamily="50" charset="-128"/>
                </a:rPr>
                <a:t>障がい</a:t>
              </a:r>
              <a:r>
                <a:rPr lang="ja-JP" altLang="en-US" sz="800" dirty="0">
                  <a:solidFill>
                    <a:schemeClr val="tx1"/>
                  </a:solidFill>
                  <a:latin typeface="Meiryo UI" pitchFamily="50" charset="-128"/>
                  <a:ea typeface="Meiryo UI" pitchFamily="50" charset="-128"/>
                  <a:cs typeface="Meiryo UI" pitchFamily="50" charset="-128"/>
                </a:rPr>
                <a:t>者の雇用の促進と職業の安定を図るため、大阪府ハートフル条例（大阪府障害者の雇用の促進等と就労の支援に関する条</a:t>
              </a:r>
              <a:endParaRPr lang="en-US" altLang="ja-JP" sz="800" dirty="0">
                <a:solidFill>
                  <a:schemeClr val="tx1"/>
                </a:solidFill>
                <a:latin typeface="Meiryo UI" pitchFamily="50" charset="-128"/>
                <a:ea typeface="Meiryo UI" pitchFamily="50" charset="-128"/>
                <a:cs typeface="Meiryo UI" pitchFamily="50" charset="-128"/>
              </a:endParaRPr>
            </a:p>
            <a:p>
              <a:pPr>
                <a:defRPr/>
              </a:pPr>
              <a:r>
                <a:rPr lang="en-US" altLang="ja-JP" sz="800" dirty="0">
                  <a:solidFill>
                    <a:schemeClr val="tx1"/>
                  </a:solidFill>
                  <a:latin typeface="Meiryo UI" pitchFamily="50" charset="-128"/>
                  <a:ea typeface="Meiryo UI" pitchFamily="50" charset="-128"/>
                  <a:cs typeface="Meiryo UI" pitchFamily="50" charset="-128"/>
                </a:rPr>
                <a:t>     </a:t>
              </a:r>
              <a:r>
                <a:rPr lang="ja-JP" altLang="en-US" sz="800" dirty="0">
                  <a:solidFill>
                    <a:schemeClr val="tx1"/>
                  </a:solidFill>
                  <a:latin typeface="Meiryo UI" pitchFamily="50" charset="-128"/>
                  <a:ea typeface="Meiryo UI" pitchFamily="50" charset="-128"/>
                  <a:cs typeface="Meiryo UI" pitchFamily="50" charset="-128"/>
                </a:rPr>
                <a:t>例）を制定し、大阪府と契約を締結した事業主等に対して、障がい者雇用率（いわゆる法定雇用率）の達成に向けた取組みを誘導・支援していま</a:t>
              </a:r>
              <a:endParaRPr lang="en-US" altLang="ja-JP" sz="800" dirty="0">
                <a:solidFill>
                  <a:schemeClr val="tx1"/>
                </a:solidFill>
                <a:latin typeface="Meiryo UI" pitchFamily="50" charset="-128"/>
                <a:ea typeface="Meiryo UI" pitchFamily="50" charset="-128"/>
                <a:cs typeface="Meiryo UI" pitchFamily="50" charset="-128"/>
              </a:endParaRPr>
            </a:p>
            <a:p>
              <a:pPr>
                <a:defRPr/>
              </a:pPr>
              <a:r>
                <a:rPr lang="en-US" altLang="ja-JP" sz="800" dirty="0">
                  <a:solidFill>
                    <a:schemeClr val="tx1"/>
                  </a:solidFill>
                  <a:latin typeface="Meiryo UI" pitchFamily="50" charset="-128"/>
                  <a:ea typeface="Meiryo UI" pitchFamily="50" charset="-128"/>
                  <a:cs typeface="Meiryo UI" pitchFamily="50" charset="-128"/>
                </a:rPr>
                <a:t>     </a:t>
              </a:r>
              <a:r>
                <a:rPr lang="ja-JP" altLang="en-US" sz="800" dirty="0">
                  <a:solidFill>
                    <a:schemeClr val="tx1"/>
                  </a:solidFill>
                  <a:latin typeface="Meiryo UI" pitchFamily="50" charset="-128"/>
                  <a:ea typeface="Meiryo UI" pitchFamily="50" charset="-128"/>
                  <a:cs typeface="Meiryo UI" pitchFamily="50" charset="-128"/>
                </a:rPr>
                <a:t>す。詳細は、ホームページ（</a:t>
              </a:r>
              <a:r>
                <a:rPr lang="en-US" altLang="ja-JP" sz="800" dirty="0">
                  <a:solidFill>
                    <a:schemeClr val="tx1"/>
                  </a:solidFill>
                  <a:latin typeface="Meiryo UI" pitchFamily="50" charset="-128"/>
                  <a:ea typeface="Meiryo UI" pitchFamily="50" charset="-128"/>
                  <a:cs typeface="Meiryo UI" pitchFamily="50" charset="-128"/>
                  <a:hlinkClick r:id="rId3"/>
                </a:rPr>
                <a:t>http://www.pref.osaka.lg.jp/koyotaisaku/syogaisyakoyo/</a:t>
              </a:r>
              <a:r>
                <a:rPr lang="ja-JP" altLang="en-US" sz="800" dirty="0">
                  <a:solidFill>
                    <a:schemeClr val="tx1"/>
                  </a:solidFill>
                  <a:latin typeface="Meiryo UI" pitchFamily="50" charset="-128"/>
                  <a:ea typeface="Meiryo UI" pitchFamily="50" charset="-128"/>
                  <a:cs typeface="Meiryo UI" pitchFamily="50" charset="-128"/>
                </a:rPr>
                <a:t>）をご覧ください。</a:t>
              </a:r>
            </a:p>
          </p:txBody>
        </p:sp>
      </p:grpSp>
      <p:pic>
        <p:nvPicPr>
          <p:cNvPr id="13" name="図 12"/>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149080" y="4500116"/>
            <a:ext cx="2376000" cy="2268000"/>
          </a:xfrm>
          <a:prstGeom prst="rect">
            <a:avLst/>
          </a:prstGeom>
          <a:noFill/>
          <a:ln>
            <a:noFill/>
          </a:ln>
        </p:spPr>
      </p:pic>
    </p:spTree>
    <p:extLst>
      <p:ext uri="{BB962C8B-B14F-4D97-AF65-F5344CB8AC3E}">
        <p14:creationId xmlns:p14="http://schemas.microsoft.com/office/powerpoint/2010/main" val="2743334703"/>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2889</Words>
  <Application>Microsoft Office PowerPoint</Application>
  <PresentationFormat>画面に合わせる (4:3)</PresentationFormat>
  <Paragraphs>201</Paragraphs>
  <Slides>4</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4</vt:i4>
      </vt:variant>
    </vt:vector>
  </HeadingPairs>
  <TitlesOfParts>
    <vt:vector size="10" baseType="lpstr">
      <vt:lpstr>HG丸ｺﾞｼｯｸM-PRO</vt:lpstr>
      <vt:lpstr>Meiryo UI</vt:lpstr>
      <vt:lpstr>メイリオ</vt:lpstr>
      <vt:lpstr>Arial</vt:lpstr>
      <vt:lpstr>Calibri</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2022-05-17T11:38:55Z</dcterms:created>
  <dcterms:modified xsi:type="dcterms:W3CDTF">2025-07-29T01:09:58Z</dcterms:modified>
</cp:coreProperties>
</file>