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337" r:id="rId2"/>
    <p:sldId id="342" r:id="rId3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255" autoAdjust="0"/>
  </p:normalViewPr>
  <p:slideViewPr>
    <p:cSldViewPr>
      <p:cViewPr varScale="1">
        <p:scale>
          <a:sx n="63" d="100"/>
          <a:sy n="63" d="100"/>
        </p:scale>
        <p:origin x="1138" y="43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27969" y="2754089"/>
            <a:ext cx="10347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宿泊税の制度変更について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488509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宿泊税の制度変更について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AC01E8-973A-4C24-ACE1-BD1E67CB0788}"/>
              </a:ext>
            </a:extLst>
          </p:cNvPr>
          <p:cNvSpPr txBox="1"/>
          <p:nvPr/>
        </p:nvSpPr>
        <p:spPr bwMode="gray">
          <a:xfrm>
            <a:off x="173497" y="690136"/>
            <a:ext cx="11647520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令和６年９月定例会に改正条例案を提出し、令和６年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月５日に可決。現在、総務省と変更協議中。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B82EBA2-DEB7-4827-B6A3-323A50C9103E}"/>
              </a:ext>
            </a:extLst>
          </p:cNvPr>
          <p:cNvSpPr txBox="1"/>
          <p:nvPr/>
        </p:nvSpPr>
        <p:spPr>
          <a:xfrm>
            <a:off x="444656" y="7389879"/>
            <a:ext cx="12570011" cy="16026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177800" indent="-177800">
              <a:lnSpc>
                <a:spcPts val="2400"/>
              </a:lnSpc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 ・ 令和６年</a:t>
            </a:r>
            <a:r>
              <a:rPr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月５日</a:t>
            </a:r>
            <a:r>
              <a:rPr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改正条例案可決</a:t>
            </a:r>
            <a:endParaRPr lang="en-US" altLang="ja-JP" sz="1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2400"/>
              </a:lnSpc>
            </a:pPr>
            <a:r>
              <a:rPr kumimoji="1"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 ・ 令和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総務省協議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書の提出</a:t>
            </a:r>
            <a:endParaRPr kumimoji="1" lang="en-US" altLang="ja-JP" sz="1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2400"/>
              </a:lnSpc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 ・ 令和７年</a:t>
            </a:r>
            <a:r>
              <a:rPr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～３月頃　 条例公布</a:t>
            </a:r>
            <a:endParaRPr lang="en-US" altLang="ja-JP" sz="1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2400"/>
              </a:lnSpc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総務省協議の状況により、日程が後ろ倒しになる可能性あり</a:t>
            </a:r>
            <a:endParaRPr lang="en-US" altLang="ja-JP" sz="1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2400"/>
              </a:lnSpc>
            </a:pP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900" dirty="0">
                <a:latin typeface="Meiryo UI" panose="020B0604030504040204" pitchFamily="50" charset="-128"/>
                <a:ea typeface="Meiryo UI" panose="020B0604030504040204" pitchFamily="50" charset="-128"/>
              </a:rPr>
              <a:t> 条例施行（徴収開始）日については、課税準備や周知期間（６か月程度）等も考慮し、今後検討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C76B835-2D48-4FDC-AA00-A71222875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33732"/>
              </p:ext>
            </p:extLst>
          </p:nvPr>
        </p:nvGraphicFramePr>
        <p:xfrm>
          <a:off x="444657" y="1817985"/>
          <a:ext cx="12546745" cy="4844351"/>
        </p:xfrm>
        <a:graphic>
          <a:graphicData uri="http://schemas.openxmlformats.org/drawingml/2006/table">
            <a:tbl>
              <a:tblPr/>
              <a:tblGrid>
                <a:gridCol w="1959683">
                  <a:extLst>
                    <a:ext uri="{9D8B030D-6E8A-4147-A177-3AD203B41FA5}">
                      <a16:colId xmlns:a16="http://schemas.microsoft.com/office/drawing/2014/main" val="1071797292"/>
                    </a:ext>
                  </a:extLst>
                </a:gridCol>
                <a:gridCol w="151307">
                  <a:extLst>
                    <a:ext uri="{9D8B030D-6E8A-4147-A177-3AD203B41FA5}">
                      <a16:colId xmlns:a16="http://schemas.microsoft.com/office/drawing/2014/main" val="1917708501"/>
                    </a:ext>
                  </a:extLst>
                </a:gridCol>
                <a:gridCol w="3266138">
                  <a:extLst>
                    <a:ext uri="{9D8B030D-6E8A-4147-A177-3AD203B41FA5}">
                      <a16:colId xmlns:a16="http://schemas.microsoft.com/office/drawing/2014/main" val="538844063"/>
                    </a:ext>
                  </a:extLst>
                </a:gridCol>
                <a:gridCol w="1088713">
                  <a:extLst>
                    <a:ext uri="{9D8B030D-6E8A-4147-A177-3AD203B41FA5}">
                      <a16:colId xmlns:a16="http://schemas.microsoft.com/office/drawing/2014/main" val="3178695003"/>
                    </a:ext>
                  </a:extLst>
                </a:gridCol>
                <a:gridCol w="151307">
                  <a:extLst>
                    <a:ext uri="{9D8B030D-6E8A-4147-A177-3AD203B41FA5}">
                      <a16:colId xmlns:a16="http://schemas.microsoft.com/office/drawing/2014/main" val="1596186274"/>
                    </a:ext>
                  </a:extLst>
                </a:gridCol>
                <a:gridCol w="148476">
                  <a:extLst>
                    <a:ext uri="{9D8B030D-6E8A-4147-A177-3AD203B41FA5}">
                      <a16:colId xmlns:a16="http://schemas.microsoft.com/office/drawing/2014/main" val="3858164002"/>
                    </a:ext>
                  </a:extLst>
                </a:gridCol>
                <a:gridCol w="4209689">
                  <a:extLst>
                    <a:ext uri="{9D8B030D-6E8A-4147-A177-3AD203B41FA5}">
                      <a16:colId xmlns:a16="http://schemas.microsoft.com/office/drawing/2014/main" val="1010873840"/>
                    </a:ext>
                  </a:extLst>
                </a:gridCol>
                <a:gridCol w="1426254">
                  <a:extLst>
                    <a:ext uri="{9D8B030D-6E8A-4147-A177-3AD203B41FA5}">
                      <a16:colId xmlns:a16="http://schemas.microsoft.com/office/drawing/2014/main" val="361848527"/>
                    </a:ext>
                  </a:extLst>
                </a:gridCol>
                <a:gridCol w="145178">
                  <a:extLst>
                    <a:ext uri="{9D8B030D-6E8A-4147-A177-3AD203B41FA5}">
                      <a16:colId xmlns:a16="http://schemas.microsoft.com/office/drawing/2014/main" val="1473031281"/>
                    </a:ext>
                  </a:extLst>
                </a:gridCol>
              </a:tblGrid>
              <a:tr h="388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改正後</a:t>
                      </a: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54701"/>
                  </a:ext>
                </a:extLst>
              </a:tr>
              <a:tr h="470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lang="ja-JP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473114"/>
                  </a:ext>
                </a:extLst>
              </a:tr>
              <a:tr h="1823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120560"/>
                  </a:ext>
                </a:extLst>
              </a:tr>
              <a:tr h="3882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30348"/>
                  </a:ext>
                </a:extLst>
              </a:tr>
              <a:tr h="464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lang="ja-JP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337072"/>
                  </a:ext>
                </a:extLst>
              </a:tr>
              <a:tr h="464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lang="ja-JP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42378"/>
                  </a:ext>
                </a:extLst>
              </a:tr>
              <a:tr h="464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961008"/>
                  </a:ext>
                </a:extLst>
              </a:tr>
              <a:tr h="182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500"/>
                        </a:lnSpc>
                      </a:pP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500"/>
                        </a:lnSpc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217694"/>
                  </a:ext>
                </a:extLst>
              </a:tr>
              <a:tr h="9069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課税免除制度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万博期間（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に限定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した修学旅行生の課税免除制度あり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修学旅行生</a:t>
                      </a:r>
                      <a:endParaRPr lang="en-US" altLang="zh-CN" sz="2400" b="1" i="0" u="sng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万博期間終了後（</a:t>
                      </a:r>
                      <a:r>
                        <a:rPr lang="en-US" altLang="ja-JP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R7.11</a:t>
                      </a:r>
                      <a:r>
                        <a:rPr lang="ja-JP" alt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以降）も課税免除を継続</a:t>
                      </a:r>
                      <a:endParaRPr lang="en-US" altLang="ja-JP" sz="17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15211"/>
                  </a:ext>
                </a:extLst>
              </a:tr>
              <a:tr h="4667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税収（見込み）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79.8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561149"/>
                  </a:ext>
                </a:extLst>
              </a:tr>
              <a:tr h="466769">
                <a:tc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特別徴収義務者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3515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約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4,000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</a:t>
                      </a:r>
                    </a:p>
                  </a:txBody>
                  <a:tcPr marL="7620" marR="7620" marT="762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8513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C5E839E-6302-42DA-8D09-913CE98B66FA}"/>
              </a:ext>
            </a:extLst>
          </p:cNvPr>
          <p:cNvSpPr txBox="1"/>
          <p:nvPr/>
        </p:nvSpPr>
        <p:spPr>
          <a:xfrm>
            <a:off x="185758" y="1385937"/>
            <a:ext cx="215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＜制度概要＞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BBB663E-99E0-4279-B5A3-A960C06259BC}"/>
              </a:ext>
            </a:extLst>
          </p:cNvPr>
          <p:cNvSpPr txBox="1"/>
          <p:nvPr/>
        </p:nvSpPr>
        <p:spPr>
          <a:xfrm>
            <a:off x="182535" y="6930553"/>
            <a:ext cx="8892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＜制度変更に向けたスケジュール＞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</TotalTime>
  <Words>303</Words>
  <Application>Microsoft Office PowerPoint</Application>
  <PresentationFormat>ユーザー設定</PresentationFormat>
  <Paragraphs>71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小川　真司</cp:lastModifiedBy>
  <cp:revision>727</cp:revision>
  <cp:lastPrinted>2021-06-08T12:40:10Z</cp:lastPrinted>
  <dcterms:created xsi:type="dcterms:W3CDTF">2014-07-11T05:14:15Z</dcterms:created>
  <dcterms:modified xsi:type="dcterms:W3CDTF">2024-12-19T07:43:08Z</dcterms:modified>
</cp:coreProperties>
</file>