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5"/>
  </p:notesMasterIdLst>
  <p:sldIdLst>
    <p:sldId id="302" r:id="rId2"/>
    <p:sldId id="305" r:id="rId3"/>
    <p:sldId id="306" r:id="rId4"/>
  </p:sldIdLst>
  <p:sldSz cx="13681075" cy="9972675"/>
  <p:notesSz cx="9926638" cy="6797675"/>
  <p:defaultTextStyle>
    <a:defPPr>
      <a:defRPr lang="ja-JP"/>
    </a:defPPr>
    <a:lvl1pPr marL="0" algn="l" defTabSz="1351593" rtl="0" eaLnBrk="1" latinLnBrk="0" hangingPunct="1">
      <a:defRPr kumimoji="1" sz="2600" kern="1200">
        <a:solidFill>
          <a:schemeClr val="tx1"/>
        </a:solidFill>
        <a:latin typeface="+mn-lt"/>
        <a:ea typeface="+mn-ea"/>
        <a:cs typeface="+mn-cs"/>
      </a:defRPr>
    </a:lvl1pPr>
    <a:lvl2pPr marL="675796" algn="l" defTabSz="1351593" rtl="0" eaLnBrk="1" latinLnBrk="0" hangingPunct="1">
      <a:defRPr kumimoji="1" sz="2600" kern="1200">
        <a:solidFill>
          <a:schemeClr val="tx1"/>
        </a:solidFill>
        <a:latin typeface="+mn-lt"/>
        <a:ea typeface="+mn-ea"/>
        <a:cs typeface="+mn-cs"/>
      </a:defRPr>
    </a:lvl2pPr>
    <a:lvl3pPr marL="1351593" algn="l" defTabSz="1351593" rtl="0" eaLnBrk="1" latinLnBrk="0" hangingPunct="1">
      <a:defRPr kumimoji="1" sz="2600" kern="1200">
        <a:solidFill>
          <a:schemeClr val="tx1"/>
        </a:solidFill>
        <a:latin typeface="+mn-lt"/>
        <a:ea typeface="+mn-ea"/>
        <a:cs typeface="+mn-cs"/>
      </a:defRPr>
    </a:lvl3pPr>
    <a:lvl4pPr marL="2027389" algn="l" defTabSz="1351593" rtl="0" eaLnBrk="1" latinLnBrk="0" hangingPunct="1">
      <a:defRPr kumimoji="1" sz="2600" kern="1200">
        <a:solidFill>
          <a:schemeClr val="tx1"/>
        </a:solidFill>
        <a:latin typeface="+mn-lt"/>
        <a:ea typeface="+mn-ea"/>
        <a:cs typeface="+mn-cs"/>
      </a:defRPr>
    </a:lvl4pPr>
    <a:lvl5pPr marL="2703186" algn="l" defTabSz="1351593" rtl="0" eaLnBrk="1" latinLnBrk="0" hangingPunct="1">
      <a:defRPr kumimoji="1" sz="2600" kern="1200">
        <a:solidFill>
          <a:schemeClr val="tx1"/>
        </a:solidFill>
        <a:latin typeface="+mn-lt"/>
        <a:ea typeface="+mn-ea"/>
        <a:cs typeface="+mn-cs"/>
      </a:defRPr>
    </a:lvl5pPr>
    <a:lvl6pPr marL="3378982" algn="l" defTabSz="1351593" rtl="0" eaLnBrk="1" latinLnBrk="0" hangingPunct="1">
      <a:defRPr kumimoji="1" sz="2600" kern="1200">
        <a:solidFill>
          <a:schemeClr val="tx1"/>
        </a:solidFill>
        <a:latin typeface="+mn-lt"/>
        <a:ea typeface="+mn-ea"/>
        <a:cs typeface="+mn-cs"/>
      </a:defRPr>
    </a:lvl6pPr>
    <a:lvl7pPr marL="4054779" algn="l" defTabSz="1351593" rtl="0" eaLnBrk="1" latinLnBrk="0" hangingPunct="1">
      <a:defRPr kumimoji="1" sz="2600" kern="1200">
        <a:solidFill>
          <a:schemeClr val="tx1"/>
        </a:solidFill>
        <a:latin typeface="+mn-lt"/>
        <a:ea typeface="+mn-ea"/>
        <a:cs typeface="+mn-cs"/>
      </a:defRPr>
    </a:lvl7pPr>
    <a:lvl8pPr marL="4730575" algn="l" defTabSz="1351593" rtl="0" eaLnBrk="1" latinLnBrk="0" hangingPunct="1">
      <a:defRPr kumimoji="1" sz="2600" kern="1200">
        <a:solidFill>
          <a:schemeClr val="tx1"/>
        </a:solidFill>
        <a:latin typeface="+mn-lt"/>
        <a:ea typeface="+mn-ea"/>
        <a:cs typeface="+mn-cs"/>
      </a:defRPr>
    </a:lvl8pPr>
    <a:lvl9pPr marL="5406372" algn="l" defTabSz="1351593" rtl="0" eaLnBrk="1" latinLnBrk="0" hangingPunct="1">
      <a:defRPr kumimoji="1" sz="2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41">
          <p15:clr>
            <a:srgbClr val="A4A3A4"/>
          </p15:clr>
        </p15:guide>
        <p15:guide id="2" pos="430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E6E6E6"/>
    <a:srgbClr val="FF6699"/>
    <a:srgbClr val="FFFF66"/>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4255" autoAdjust="0"/>
  </p:normalViewPr>
  <p:slideViewPr>
    <p:cSldViewPr>
      <p:cViewPr varScale="1">
        <p:scale>
          <a:sx n="65" d="100"/>
          <a:sy n="65" d="100"/>
        </p:scale>
        <p:origin x="1517" y="53"/>
      </p:cViewPr>
      <p:guideLst>
        <p:guide orient="horz" pos="3141"/>
        <p:guide pos="4309"/>
      </p:guideLst>
    </p:cSldViewPr>
  </p:slideViewPr>
  <p:notesTextViewPr>
    <p:cViewPr>
      <p:scale>
        <a:sx n="150" d="100"/>
        <a:sy n="15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4301385" cy="340836"/>
          </a:xfrm>
          <a:prstGeom prst="rect">
            <a:avLst/>
          </a:prstGeom>
        </p:spPr>
        <p:txBody>
          <a:bodyPr vert="horz" lIns="91289" tIns="45645" rIns="91289" bIns="45645" rtlCol="0"/>
          <a:lstStyle>
            <a:lvl1pPr algn="l">
              <a:defRPr sz="1200"/>
            </a:lvl1pPr>
          </a:lstStyle>
          <a:p>
            <a:endParaRPr kumimoji="1" lang="ja-JP" altLang="en-US"/>
          </a:p>
        </p:txBody>
      </p:sp>
      <p:sp>
        <p:nvSpPr>
          <p:cNvPr id="3" name="日付プレースホルダー 2"/>
          <p:cNvSpPr>
            <a:spLocks noGrp="1"/>
          </p:cNvSpPr>
          <p:nvPr>
            <p:ph type="dt" idx="1"/>
          </p:nvPr>
        </p:nvSpPr>
        <p:spPr>
          <a:xfrm>
            <a:off x="5622082" y="0"/>
            <a:ext cx="4302970" cy="340836"/>
          </a:xfrm>
          <a:prstGeom prst="rect">
            <a:avLst/>
          </a:prstGeom>
        </p:spPr>
        <p:txBody>
          <a:bodyPr vert="horz" lIns="91289" tIns="45645" rIns="91289" bIns="45645" rtlCol="0"/>
          <a:lstStyle>
            <a:lvl1pPr algn="r">
              <a:defRPr sz="1200"/>
            </a:lvl1pPr>
          </a:lstStyle>
          <a:p>
            <a:fld id="{6712AC8C-A92A-4B21-AB14-B7B5B92D56B3}" type="datetimeFigureOut">
              <a:rPr kumimoji="1" lang="ja-JP" altLang="en-US" smtClean="0"/>
              <a:t>2024/4/26</a:t>
            </a:fld>
            <a:endParaRPr kumimoji="1" lang="ja-JP" altLang="en-US"/>
          </a:p>
        </p:txBody>
      </p:sp>
      <p:sp>
        <p:nvSpPr>
          <p:cNvPr id="4" name="スライド イメージ プレースホルダー 3"/>
          <p:cNvSpPr>
            <a:spLocks noGrp="1" noRot="1" noChangeAspect="1"/>
          </p:cNvSpPr>
          <p:nvPr>
            <p:ph type="sldImg" idx="2"/>
          </p:nvPr>
        </p:nvSpPr>
        <p:spPr>
          <a:xfrm>
            <a:off x="3390900" y="849313"/>
            <a:ext cx="3144838" cy="2293937"/>
          </a:xfrm>
          <a:prstGeom prst="rect">
            <a:avLst/>
          </a:prstGeom>
          <a:noFill/>
          <a:ln w="12700">
            <a:solidFill>
              <a:prstClr val="black"/>
            </a:solidFill>
          </a:ln>
        </p:spPr>
        <p:txBody>
          <a:bodyPr vert="horz" lIns="91289" tIns="45645" rIns="91289" bIns="45645" rtlCol="0" anchor="ctr"/>
          <a:lstStyle/>
          <a:p>
            <a:endParaRPr lang="ja-JP" altLang="en-US"/>
          </a:p>
        </p:txBody>
      </p:sp>
      <p:sp>
        <p:nvSpPr>
          <p:cNvPr id="5" name="ノート プレースホルダー 4"/>
          <p:cNvSpPr>
            <a:spLocks noGrp="1"/>
          </p:cNvSpPr>
          <p:nvPr>
            <p:ph type="body" sz="quarter" idx="3"/>
          </p:nvPr>
        </p:nvSpPr>
        <p:spPr>
          <a:xfrm>
            <a:off x="992508" y="3272015"/>
            <a:ext cx="7941628" cy="2675950"/>
          </a:xfrm>
          <a:prstGeom prst="rect">
            <a:avLst/>
          </a:prstGeom>
        </p:spPr>
        <p:txBody>
          <a:bodyPr vert="horz" lIns="91289" tIns="45645" rIns="91289" bIns="4564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6456842"/>
            <a:ext cx="4301385" cy="340835"/>
          </a:xfrm>
          <a:prstGeom prst="rect">
            <a:avLst/>
          </a:prstGeom>
        </p:spPr>
        <p:txBody>
          <a:bodyPr vert="horz" lIns="91289" tIns="45645" rIns="91289" bIns="4564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22082" y="6456842"/>
            <a:ext cx="4302970" cy="340835"/>
          </a:xfrm>
          <a:prstGeom prst="rect">
            <a:avLst/>
          </a:prstGeom>
        </p:spPr>
        <p:txBody>
          <a:bodyPr vert="horz" lIns="91289" tIns="45645" rIns="91289" bIns="45645" rtlCol="0" anchor="b"/>
          <a:lstStyle>
            <a:lvl1pPr algn="r">
              <a:defRPr sz="1200"/>
            </a:lvl1pPr>
          </a:lstStyle>
          <a:p>
            <a:fld id="{E0490AFF-E985-443A-929A-E0700345423F}" type="slidenum">
              <a:rPr kumimoji="1" lang="ja-JP" altLang="en-US" smtClean="0"/>
              <a:t>‹#›</a:t>
            </a:fld>
            <a:endParaRPr kumimoji="1" lang="ja-JP" altLang="en-US"/>
          </a:p>
        </p:txBody>
      </p:sp>
    </p:spTree>
    <p:extLst>
      <p:ext uri="{BB962C8B-B14F-4D97-AF65-F5344CB8AC3E}">
        <p14:creationId xmlns:p14="http://schemas.microsoft.com/office/powerpoint/2010/main" val="307687314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26081" y="3097995"/>
            <a:ext cx="11628914" cy="2137661"/>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2052161" y="5651182"/>
            <a:ext cx="9576753" cy="2548573"/>
          </a:xfrm>
        </p:spPr>
        <p:txBody>
          <a:bodyPr/>
          <a:lstStyle>
            <a:lvl1pPr marL="0" indent="0" algn="ctr">
              <a:buNone/>
              <a:defRPr>
                <a:solidFill>
                  <a:schemeClr val="tx1">
                    <a:tint val="75000"/>
                  </a:schemeClr>
                </a:solidFill>
              </a:defRPr>
            </a:lvl1pPr>
            <a:lvl2pPr marL="675796" indent="0" algn="ctr">
              <a:buNone/>
              <a:defRPr>
                <a:solidFill>
                  <a:schemeClr val="tx1">
                    <a:tint val="75000"/>
                  </a:schemeClr>
                </a:solidFill>
              </a:defRPr>
            </a:lvl2pPr>
            <a:lvl3pPr marL="1351593" indent="0" algn="ctr">
              <a:buNone/>
              <a:defRPr>
                <a:solidFill>
                  <a:schemeClr val="tx1">
                    <a:tint val="75000"/>
                  </a:schemeClr>
                </a:solidFill>
              </a:defRPr>
            </a:lvl3pPr>
            <a:lvl4pPr marL="2027389" indent="0" algn="ctr">
              <a:buNone/>
              <a:defRPr>
                <a:solidFill>
                  <a:schemeClr val="tx1">
                    <a:tint val="75000"/>
                  </a:schemeClr>
                </a:solidFill>
              </a:defRPr>
            </a:lvl4pPr>
            <a:lvl5pPr marL="2703186" indent="0" algn="ctr">
              <a:buNone/>
              <a:defRPr>
                <a:solidFill>
                  <a:schemeClr val="tx1">
                    <a:tint val="75000"/>
                  </a:schemeClr>
                </a:solidFill>
              </a:defRPr>
            </a:lvl5pPr>
            <a:lvl6pPr marL="3378982" indent="0" algn="ctr">
              <a:buNone/>
              <a:defRPr>
                <a:solidFill>
                  <a:schemeClr val="tx1">
                    <a:tint val="75000"/>
                  </a:schemeClr>
                </a:solidFill>
              </a:defRPr>
            </a:lvl6pPr>
            <a:lvl7pPr marL="4054779" indent="0" algn="ctr">
              <a:buNone/>
              <a:defRPr>
                <a:solidFill>
                  <a:schemeClr val="tx1">
                    <a:tint val="75000"/>
                  </a:schemeClr>
                </a:solidFill>
              </a:defRPr>
            </a:lvl7pPr>
            <a:lvl8pPr marL="4730575" indent="0" algn="ctr">
              <a:buNone/>
              <a:defRPr>
                <a:solidFill>
                  <a:schemeClr val="tx1">
                    <a:tint val="75000"/>
                  </a:schemeClr>
                </a:solidFill>
              </a:defRPr>
            </a:lvl8pPr>
            <a:lvl9pPr marL="5406372"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3DA07DD-1C20-4E82-8C93-CDB3A1523763}" type="datetime1">
              <a:rPr kumimoji="1" lang="ja-JP" altLang="en-US" smtClean="0"/>
              <a:t>2024/4/26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0494446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50F0B00-7D80-4D7C-8838-5CF35FDED525}" type="datetime1">
              <a:rPr kumimoji="1" lang="ja-JP" altLang="en-US" smtClean="0"/>
              <a:t>2024/4/26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2588155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3887718" y="558655"/>
            <a:ext cx="4308589" cy="1191411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957201" y="558655"/>
            <a:ext cx="12702498" cy="1191411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BAFA558-C999-4E9B-A3A6-BB68D064044A}" type="datetime1">
              <a:rPr kumimoji="1" lang="ja-JP" altLang="en-US" smtClean="0"/>
              <a:t>2024/4/26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5593966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3_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10"/>
          </p:nvPr>
        </p:nvSpPr>
        <p:spPr/>
        <p:txBody>
          <a:bodyPr/>
          <a:lstStyle/>
          <a:p>
            <a:fld id="{587B76E9-AD93-411F-A037-F562D2C9C8D1}" type="datetime1">
              <a:rPr kumimoji="1" lang="ja-JP" altLang="en-US" smtClean="0"/>
              <a:t>2024/4/26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7" name="スライド番号プレースホルダー 5"/>
          <p:cNvSpPr>
            <a:spLocks noGrp="1"/>
          </p:cNvSpPr>
          <p:nvPr>
            <p:ph type="sldNum" sz="quarter" idx="4"/>
          </p:nvPr>
        </p:nvSpPr>
        <p:spPr>
          <a:xfrm>
            <a:off x="10462144" y="9450833"/>
            <a:ext cx="3192251" cy="530953"/>
          </a:xfrm>
          <a:prstGeom prst="rect">
            <a:avLst/>
          </a:prstGeom>
        </p:spPr>
        <p:txBody>
          <a:bodyPr vert="horz" lIns="135159" tIns="67580" rIns="135159" bIns="67580" rtlCol="0" anchor="ctr"/>
          <a:lstStyle>
            <a:lvl1pPr algn="r">
              <a:defRPr sz="2800">
                <a:solidFill>
                  <a:schemeClr val="tx1"/>
                </a:solidFill>
              </a:defRPr>
            </a:lvl1pPr>
          </a:lstStyle>
          <a:p>
            <a:fld id="{467AA5CF-51E1-4D01-BB70-A72935B68D10}" type="slidenum">
              <a:rPr lang="ja-JP" altLang="en-US" smtClean="0"/>
              <a:pPr/>
              <a:t>‹#›</a:t>
            </a:fld>
            <a:endParaRPr lang="ja-JP" altLang="en-US" dirty="0"/>
          </a:p>
        </p:txBody>
      </p:sp>
    </p:spTree>
    <p:extLst>
      <p:ext uri="{BB962C8B-B14F-4D97-AF65-F5344CB8AC3E}">
        <p14:creationId xmlns:p14="http://schemas.microsoft.com/office/powerpoint/2010/main" val="27781622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6463DBA-88F5-4FE0-AEC3-A2DF46717716}" type="datetime1">
              <a:rPr kumimoji="1" lang="ja-JP" altLang="en-US" smtClean="0"/>
              <a:t>2024/4/26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0460017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80710" y="6408369"/>
            <a:ext cx="11628914" cy="1980684"/>
          </a:xfrm>
        </p:spPr>
        <p:txBody>
          <a:bodyPr anchor="t"/>
          <a:lstStyle>
            <a:lvl1pPr algn="l">
              <a:defRPr sz="59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80710" y="4226846"/>
            <a:ext cx="11628914" cy="2181522"/>
          </a:xfrm>
        </p:spPr>
        <p:txBody>
          <a:bodyPr anchor="b"/>
          <a:lstStyle>
            <a:lvl1pPr marL="0" indent="0">
              <a:buNone/>
              <a:defRPr sz="3000">
                <a:solidFill>
                  <a:schemeClr val="tx1">
                    <a:tint val="75000"/>
                  </a:schemeClr>
                </a:solidFill>
              </a:defRPr>
            </a:lvl1pPr>
            <a:lvl2pPr marL="675796" indent="0">
              <a:buNone/>
              <a:defRPr sz="2600">
                <a:solidFill>
                  <a:schemeClr val="tx1">
                    <a:tint val="75000"/>
                  </a:schemeClr>
                </a:solidFill>
              </a:defRPr>
            </a:lvl2pPr>
            <a:lvl3pPr marL="1351593" indent="0">
              <a:buNone/>
              <a:defRPr sz="2300">
                <a:solidFill>
                  <a:schemeClr val="tx1">
                    <a:tint val="75000"/>
                  </a:schemeClr>
                </a:solidFill>
              </a:defRPr>
            </a:lvl3pPr>
            <a:lvl4pPr marL="2027389" indent="0">
              <a:buNone/>
              <a:defRPr sz="2100">
                <a:solidFill>
                  <a:schemeClr val="tx1">
                    <a:tint val="75000"/>
                  </a:schemeClr>
                </a:solidFill>
              </a:defRPr>
            </a:lvl4pPr>
            <a:lvl5pPr marL="2703186" indent="0">
              <a:buNone/>
              <a:defRPr sz="2100">
                <a:solidFill>
                  <a:schemeClr val="tx1">
                    <a:tint val="75000"/>
                  </a:schemeClr>
                </a:solidFill>
              </a:defRPr>
            </a:lvl5pPr>
            <a:lvl6pPr marL="3378982" indent="0">
              <a:buNone/>
              <a:defRPr sz="2100">
                <a:solidFill>
                  <a:schemeClr val="tx1">
                    <a:tint val="75000"/>
                  </a:schemeClr>
                </a:solidFill>
              </a:defRPr>
            </a:lvl6pPr>
            <a:lvl7pPr marL="4054779" indent="0">
              <a:buNone/>
              <a:defRPr sz="2100">
                <a:solidFill>
                  <a:schemeClr val="tx1">
                    <a:tint val="75000"/>
                  </a:schemeClr>
                </a:solidFill>
              </a:defRPr>
            </a:lvl7pPr>
            <a:lvl8pPr marL="4730575" indent="0">
              <a:buNone/>
              <a:defRPr sz="2100">
                <a:solidFill>
                  <a:schemeClr val="tx1">
                    <a:tint val="75000"/>
                  </a:schemeClr>
                </a:solidFill>
              </a:defRPr>
            </a:lvl8pPr>
            <a:lvl9pPr marL="5406372" indent="0">
              <a:buNone/>
              <a:defRPr sz="21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ABAC9FAC-B2BE-4F62-8C3F-10DF3666E16C}" type="datetime1">
              <a:rPr kumimoji="1" lang="ja-JP" altLang="en-US" smtClean="0"/>
              <a:t>2024/4/26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849023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957202" y="3257280"/>
            <a:ext cx="8505543" cy="9215490"/>
          </a:xfrm>
        </p:spPr>
        <p:txBody>
          <a:bodyPr/>
          <a:lstStyle>
            <a:lvl1pPr>
              <a:defRPr sz="4100"/>
            </a:lvl1pPr>
            <a:lvl2pPr>
              <a:defRPr sz="3600"/>
            </a:lvl2pPr>
            <a:lvl3pPr>
              <a:defRPr sz="3000"/>
            </a:lvl3pPr>
            <a:lvl4pPr>
              <a:defRPr sz="2600"/>
            </a:lvl4pPr>
            <a:lvl5pPr>
              <a:defRPr sz="2600"/>
            </a:lvl5pPr>
            <a:lvl6pPr>
              <a:defRPr sz="2600"/>
            </a:lvl6pPr>
            <a:lvl7pPr>
              <a:defRPr sz="2600"/>
            </a:lvl7pPr>
            <a:lvl8pPr>
              <a:defRPr sz="2600"/>
            </a:lvl8pPr>
            <a:lvl9pPr>
              <a:defRPr sz="2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9690762" y="3257280"/>
            <a:ext cx="8505544" cy="9215490"/>
          </a:xfrm>
        </p:spPr>
        <p:txBody>
          <a:bodyPr/>
          <a:lstStyle>
            <a:lvl1pPr>
              <a:defRPr sz="4100"/>
            </a:lvl1pPr>
            <a:lvl2pPr>
              <a:defRPr sz="3600"/>
            </a:lvl2pPr>
            <a:lvl3pPr>
              <a:defRPr sz="3000"/>
            </a:lvl3pPr>
            <a:lvl4pPr>
              <a:defRPr sz="2600"/>
            </a:lvl4pPr>
            <a:lvl5pPr>
              <a:defRPr sz="2600"/>
            </a:lvl5pPr>
            <a:lvl6pPr>
              <a:defRPr sz="2600"/>
            </a:lvl6pPr>
            <a:lvl7pPr>
              <a:defRPr sz="2600"/>
            </a:lvl7pPr>
            <a:lvl8pPr>
              <a:defRPr sz="2600"/>
            </a:lvl8pPr>
            <a:lvl9pPr>
              <a:defRPr sz="2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1F16BEC-3A56-449D-810D-D3F085ADED01}" type="datetime1">
              <a:rPr kumimoji="1" lang="ja-JP" altLang="en-US" smtClean="0"/>
              <a:t>2024/4/26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990786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4054" y="399369"/>
            <a:ext cx="12312968" cy="1662113"/>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84054" y="2232310"/>
            <a:ext cx="6044851" cy="930321"/>
          </a:xfrm>
        </p:spPr>
        <p:txBody>
          <a:bodyPr anchor="b"/>
          <a:lstStyle>
            <a:lvl1pPr marL="0" indent="0">
              <a:buNone/>
              <a:defRPr sz="3600" b="1"/>
            </a:lvl1pPr>
            <a:lvl2pPr marL="675796" indent="0">
              <a:buNone/>
              <a:defRPr sz="3000" b="1"/>
            </a:lvl2pPr>
            <a:lvl3pPr marL="1351593" indent="0">
              <a:buNone/>
              <a:defRPr sz="2600" b="1"/>
            </a:lvl3pPr>
            <a:lvl4pPr marL="2027389" indent="0">
              <a:buNone/>
              <a:defRPr sz="2300" b="1"/>
            </a:lvl4pPr>
            <a:lvl5pPr marL="2703186" indent="0">
              <a:buNone/>
              <a:defRPr sz="2300" b="1"/>
            </a:lvl5pPr>
            <a:lvl6pPr marL="3378982" indent="0">
              <a:buNone/>
              <a:defRPr sz="2300" b="1"/>
            </a:lvl6pPr>
            <a:lvl7pPr marL="4054779" indent="0">
              <a:buNone/>
              <a:defRPr sz="2300" b="1"/>
            </a:lvl7pPr>
            <a:lvl8pPr marL="4730575" indent="0">
              <a:buNone/>
              <a:defRPr sz="2300" b="1"/>
            </a:lvl8pPr>
            <a:lvl9pPr marL="5406372" indent="0">
              <a:buNone/>
              <a:defRPr sz="23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84054" y="3162631"/>
            <a:ext cx="6044851" cy="5745831"/>
          </a:xfrm>
        </p:spPr>
        <p:txBody>
          <a:bodyPr/>
          <a:lstStyle>
            <a:lvl1pPr>
              <a:defRPr sz="3600"/>
            </a:lvl1pPr>
            <a:lvl2pPr>
              <a:defRPr sz="3000"/>
            </a:lvl2pPr>
            <a:lvl3pPr>
              <a:defRPr sz="2600"/>
            </a:lvl3pPr>
            <a:lvl4pPr>
              <a:defRPr sz="2300"/>
            </a:lvl4pPr>
            <a:lvl5pPr>
              <a:defRPr sz="2300"/>
            </a:lvl5pPr>
            <a:lvl6pPr>
              <a:defRPr sz="2300"/>
            </a:lvl6pPr>
            <a:lvl7pPr>
              <a:defRPr sz="2300"/>
            </a:lvl7pPr>
            <a:lvl8pPr>
              <a:defRPr sz="2300"/>
            </a:lvl8pPr>
            <a:lvl9pPr>
              <a:defRPr sz="2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949798" y="2232310"/>
            <a:ext cx="6047225" cy="930321"/>
          </a:xfrm>
        </p:spPr>
        <p:txBody>
          <a:bodyPr anchor="b"/>
          <a:lstStyle>
            <a:lvl1pPr marL="0" indent="0">
              <a:buNone/>
              <a:defRPr sz="3600" b="1"/>
            </a:lvl1pPr>
            <a:lvl2pPr marL="675796" indent="0">
              <a:buNone/>
              <a:defRPr sz="3000" b="1"/>
            </a:lvl2pPr>
            <a:lvl3pPr marL="1351593" indent="0">
              <a:buNone/>
              <a:defRPr sz="2600" b="1"/>
            </a:lvl3pPr>
            <a:lvl4pPr marL="2027389" indent="0">
              <a:buNone/>
              <a:defRPr sz="2300" b="1"/>
            </a:lvl4pPr>
            <a:lvl5pPr marL="2703186" indent="0">
              <a:buNone/>
              <a:defRPr sz="2300" b="1"/>
            </a:lvl5pPr>
            <a:lvl6pPr marL="3378982" indent="0">
              <a:buNone/>
              <a:defRPr sz="2300" b="1"/>
            </a:lvl6pPr>
            <a:lvl7pPr marL="4054779" indent="0">
              <a:buNone/>
              <a:defRPr sz="2300" b="1"/>
            </a:lvl7pPr>
            <a:lvl8pPr marL="4730575" indent="0">
              <a:buNone/>
              <a:defRPr sz="2300" b="1"/>
            </a:lvl8pPr>
            <a:lvl9pPr marL="5406372" indent="0">
              <a:buNone/>
              <a:defRPr sz="23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949798" y="3162631"/>
            <a:ext cx="6047225" cy="5745831"/>
          </a:xfrm>
        </p:spPr>
        <p:txBody>
          <a:bodyPr/>
          <a:lstStyle>
            <a:lvl1pPr>
              <a:defRPr sz="3600"/>
            </a:lvl1pPr>
            <a:lvl2pPr>
              <a:defRPr sz="3000"/>
            </a:lvl2pPr>
            <a:lvl3pPr>
              <a:defRPr sz="2600"/>
            </a:lvl3pPr>
            <a:lvl4pPr>
              <a:defRPr sz="2300"/>
            </a:lvl4pPr>
            <a:lvl5pPr>
              <a:defRPr sz="2300"/>
            </a:lvl5pPr>
            <a:lvl6pPr>
              <a:defRPr sz="2300"/>
            </a:lvl6pPr>
            <a:lvl7pPr>
              <a:defRPr sz="2300"/>
            </a:lvl7pPr>
            <a:lvl8pPr>
              <a:defRPr sz="2300"/>
            </a:lvl8pPr>
            <a:lvl9pPr>
              <a:defRPr sz="2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0FE5AAA-0BE8-4FC1-B387-73EAD7A33556}" type="datetime1">
              <a:rPr kumimoji="1" lang="ja-JP" altLang="en-US" smtClean="0"/>
              <a:t>2024/4/26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731704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D70955E1-426B-41B0-8B3C-5240F342191F}" type="datetime1">
              <a:rPr kumimoji="1" lang="ja-JP" altLang="en-US" smtClean="0"/>
              <a:t>2024/4/26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5730804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3DACDC3-F3C4-4CD8-9C1E-CE9372196E6C}" type="datetime1">
              <a:rPr kumimoji="1" lang="ja-JP" altLang="en-US" smtClean="0"/>
              <a:t>2024/4/26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8359132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4055" y="397060"/>
            <a:ext cx="4500979" cy="1689814"/>
          </a:xfrm>
        </p:spPr>
        <p:txBody>
          <a:bodyPr anchor="b"/>
          <a:lstStyle>
            <a:lvl1pPr algn="l">
              <a:defRPr sz="3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348920" y="397061"/>
            <a:ext cx="7648101" cy="8511402"/>
          </a:xfrm>
        </p:spPr>
        <p:txBody>
          <a:bodyPr/>
          <a:lstStyle>
            <a:lvl1pPr>
              <a:defRPr sz="4800"/>
            </a:lvl1pPr>
            <a:lvl2pPr>
              <a:defRPr sz="4100"/>
            </a:lvl2pPr>
            <a:lvl3pPr>
              <a:defRPr sz="3600"/>
            </a:lvl3pPr>
            <a:lvl4pPr>
              <a:defRPr sz="3000"/>
            </a:lvl4pPr>
            <a:lvl5pPr>
              <a:defRPr sz="3000"/>
            </a:lvl5pPr>
            <a:lvl6pPr>
              <a:defRPr sz="3000"/>
            </a:lvl6pPr>
            <a:lvl7pPr>
              <a:defRPr sz="3000"/>
            </a:lvl7pPr>
            <a:lvl8pPr>
              <a:defRPr sz="3000"/>
            </a:lvl8pPr>
            <a:lvl9pPr>
              <a:defRPr sz="3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84055" y="2086876"/>
            <a:ext cx="4500979" cy="6821587"/>
          </a:xfrm>
        </p:spPr>
        <p:txBody>
          <a:bodyPr/>
          <a:lstStyle>
            <a:lvl1pPr marL="0" indent="0">
              <a:buNone/>
              <a:defRPr sz="2100"/>
            </a:lvl1pPr>
            <a:lvl2pPr marL="675796" indent="0">
              <a:buNone/>
              <a:defRPr sz="1800"/>
            </a:lvl2pPr>
            <a:lvl3pPr marL="1351593" indent="0">
              <a:buNone/>
              <a:defRPr sz="1500"/>
            </a:lvl3pPr>
            <a:lvl4pPr marL="2027389" indent="0">
              <a:buNone/>
              <a:defRPr sz="1400"/>
            </a:lvl4pPr>
            <a:lvl5pPr marL="2703186" indent="0">
              <a:buNone/>
              <a:defRPr sz="1400"/>
            </a:lvl5pPr>
            <a:lvl6pPr marL="3378982" indent="0">
              <a:buNone/>
              <a:defRPr sz="1400"/>
            </a:lvl6pPr>
            <a:lvl7pPr marL="4054779" indent="0">
              <a:buNone/>
              <a:defRPr sz="1400"/>
            </a:lvl7pPr>
            <a:lvl8pPr marL="4730575" indent="0">
              <a:buNone/>
              <a:defRPr sz="1400"/>
            </a:lvl8pPr>
            <a:lvl9pPr marL="5406372" indent="0">
              <a:buNone/>
              <a:defRPr sz="14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D4EBF92-214A-4573-95D9-B74F2D1689D2}" type="datetime1">
              <a:rPr kumimoji="1" lang="ja-JP" altLang="en-US" smtClean="0"/>
              <a:t>2024/4/26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317157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681586" y="6980873"/>
            <a:ext cx="8208645" cy="824131"/>
          </a:xfrm>
        </p:spPr>
        <p:txBody>
          <a:bodyPr anchor="b"/>
          <a:lstStyle>
            <a:lvl1pPr algn="l">
              <a:defRPr sz="3000" b="1"/>
            </a:lvl1pPr>
          </a:lstStyle>
          <a:p>
            <a:r>
              <a:rPr kumimoji="1" lang="ja-JP" altLang="en-US"/>
              <a:t>マスター タイトルの書式設定</a:t>
            </a:r>
          </a:p>
        </p:txBody>
      </p:sp>
      <p:sp>
        <p:nvSpPr>
          <p:cNvPr id="3" name="図プレースホルダー 2"/>
          <p:cNvSpPr>
            <a:spLocks noGrp="1"/>
          </p:cNvSpPr>
          <p:nvPr>
            <p:ph type="pic" idx="1"/>
          </p:nvPr>
        </p:nvSpPr>
        <p:spPr>
          <a:xfrm>
            <a:off x="2681586" y="891077"/>
            <a:ext cx="8208645" cy="5983605"/>
          </a:xfrm>
        </p:spPr>
        <p:txBody>
          <a:bodyPr/>
          <a:lstStyle>
            <a:lvl1pPr marL="0" indent="0">
              <a:buNone/>
              <a:defRPr sz="4800"/>
            </a:lvl1pPr>
            <a:lvl2pPr marL="675796" indent="0">
              <a:buNone/>
              <a:defRPr sz="4100"/>
            </a:lvl2pPr>
            <a:lvl3pPr marL="1351593" indent="0">
              <a:buNone/>
              <a:defRPr sz="3600"/>
            </a:lvl3pPr>
            <a:lvl4pPr marL="2027389" indent="0">
              <a:buNone/>
              <a:defRPr sz="3000"/>
            </a:lvl4pPr>
            <a:lvl5pPr marL="2703186" indent="0">
              <a:buNone/>
              <a:defRPr sz="3000"/>
            </a:lvl5pPr>
            <a:lvl6pPr marL="3378982" indent="0">
              <a:buNone/>
              <a:defRPr sz="3000"/>
            </a:lvl6pPr>
            <a:lvl7pPr marL="4054779" indent="0">
              <a:buNone/>
              <a:defRPr sz="3000"/>
            </a:lvl7pPr>
            <a:lvl8pPr marL="4730575" indent="0">
              <a:buNone/>
              <a:defRPr sz="3000"/>
            </a:lvl8pPr>
            <a:lvl9pPr marL="5406372" indent="0">
              <a:buNone/>
              <a:defRPr sz="3000"/>
            </a:lvl9pPr>
          </a:lstStyle>
          <a:p>
            <a:endParaRPr kumimoji="1" lang="ja-JP" altLang="en-US"/>
          </a:p>
        </p:txBody>
      </p:sp>
      <p:sp>
        <p:nvSpPr>
          <p:cNvPr id="4" name="テキスト プレースホルダー 3"/>
          <p:cNvSpPr>
            <a:spLocks noGrp="1"/>
          </p:cNvSpPr>
          <p:nvPr>
            <p:ph type="body" sz="half" idx="2"/>
          </p:nvPr>
        </p:nvSpPr>
        <p:spPr>
          <a:xfrm>
            <a:off x="2681586" y="7805004"/>
            <a:ext cx="8208645" cy="1170404"/>
          </a:xfrm>
        </p:spPr>
        <p:txBody>
          <a:bodyPr/>
          <a:lstStyle>
            <a:lvl1pPr marL="0" indent="0">
              <a:buNone/>
              <a:defRPr sz="2100"/>
            </a:lvl1pPr>
            <a:lvl2pPr marL="675796" indent="0">
              <a:buNone/>
              <a:defRPr sz="1800"/>
            </a:lvl2pPr>
            <a:lvl3pPr marL="1351593" indent="0">
              <a:buNone/>
              <a:defRPr sz="1500"/>
            </a:lvl3pPr>
            <a:lvl4pPr marL="2027389" indent="0">
              <a:buNone/>
              <a:defRPr sz="1400"/>
            </a:lvl4pPr>
            <a:lvl5pPr marL="2703186" indent="0">
              <a:buNone/>
              <a:defRPr sz="1400"/>
            </a:lvl5pPr>
            <a:lvl6pPr marL="3378982" indent="0">
              <a:buNone/>
              <a:defRPr sz="1400"/>
            </a:lvl6pPr>
            <a:lvl7pPr marL="4054779" indent="0">
              <a:buNone/>
              <a:defRPr sz="1400"/>
            </a:lvl7pPr>
            <a:lvl8pPr marL="4730575" indent="0">
              <a:buNone/>
              <a:defRPr sz="1400"/>
            </a:lvl8pPr>
            <a:lvl9pPr marL="5406372" indent="0">
              <a:buNone/>
              <a:defRPr sz="14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6EEC50B-7C5A-43D5-BBE1-D616E6E54BBC}" type="datetime1">
              <a:rPr kumimoji="1" lang="ja-JP" altLang="en-US" smtClean="0"/>
              <a:t>2024/4/26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3614095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4054" y="399369"/>
            <a:ext cx="12312968" cy="1662113"/>
          </a:xfrm>
          <a:prstGeom prst="rect">
            <a:avLst/>
          </a:prstGeom>
        </p:spPr>
        <p:txBody>
          <a:bodyPr vert="horz" lIns="135159" tIns="67580" rIns="135159" bIns="6758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4054" y="2326959"/>
            <a:ext cx="12312968" cy="6581504"/>
          </a:xfrm>
          <a:prstGeom prst="rect">
            <a:avLst/>
          </a:prstGeom>
        </p:spPr>
        <p:txBody>
          <a:bodyPr vert="horz" lIns="135159" tIns="67580" rIns="135159" bIns="6758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84054" y="9243194"/>
            <a:ext cx="3192251" cy="530953"/>
          </a:xfrm>
          <a:prstGeom prst="rect">
            <a:avLst/>
          </a:prstGeom>
        </p:spPr>
        <p:txBody>
          <a:bodyPr vert="horz" lIns="135159" tIns="67580" rIns="135159" bIns="67580" rtlCol="0" anchor="ctr"/>
          <a:lstStyle>
            <a:lvl1pPr algn="l">
              <a:defRPr sz="1800">
                <a:solidFill>
                  <a:schemeClr val="tx1">
                    <a:tint val="75000"/>
                  </a:schemeClr>
                </a:solidFill>
              </a:defRPr>
            </a:lvl1pPr>
          </a:lstStyle>
          <a:p>
            <a:fld id="{964174D0-7513-4DBD-A8C7-8BD3CB3AEDA7}" type="datetime1">
              <a:rPr kumimoji="1" lang="ja-JP" altLang="en-US" smtClean="0"/>
              <a:t>2024/4/26</a:t>
            </a:fld>
            <a:endParaRPr kumimoji="1" lang="ja-JP" altLang="en-US"/>
          </a:p>
        </p:txBody>
      </p:sp>
      <p:sp>
        <p:nvSpPr>
          <p:cNvPr id="5" name="フッター プレースホルダー 4"/>
          <p:cNvSpPr>
            <a:spLocks noGrp="1"/>
          </p:cNvSpPr>
          <p:nvPr>
            <p:ph type="ftr" sz="quarter" idx="3"/>
          </p:nvPr>
        </p:nvSpPr>
        <p:spPr>
          <a:xfrm>
            <a:off x="4674368" y="9243194"/>
            <a:ext cx="4332340" cy="530953"/>
          </a:xfrm>
          <a:prstGeom prst="rect">
            <a:avLst/>
          </a:prstGeom>
        </p:spPr>
        <p:txBody>
          <a:bodyPr vert="horz" lIns="135159" tIns="67580" rIns="135159" bIns="67580" rtlCol="0" anchor="ctr"/>
          <a:lstStyle>
            <a:lvl1pPr algn="ctr">
              <a:defRPr sz="18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10462144" y="9441722"/>
            <a:ext cx="3192251" cy="530953"/>
          </a:xfrm>
          <a:prstGeom prst="rect">
            <a:avLst/>
          </a:prstGeom>
        </p:spPr>
        <p:txBody>
          <a:bodyPr vert="horz" lIns="135159" tIns="67580" rIns="135159" bIns="67580" rtlCol="0" anchor="ctr"/>
          <a:lstStyle>
            <a:lvl1pPr algn="r">
              <a:defRPr sz="2800">
                <a:solidFill>
                  <a:schemeClr val="tx1"/>
                </a:solidFill>
              </a:defRPr>
            </a:lvl1pPr>
          </a:lstStyle>
          <a:p>
            <a:fld id="{467AA5CF-51E1-4D01-BB70-A72935B68D10}" type="slidenum">
              <a:rPr lang="ja-JP" altLang="en-US" smtClean="0"/>
              <a:pPr/>
              <a:t>‹#›</a:t>
            </a:fld>
            <a:endParaRPr lang="ja-JP" altLang="en-US" dirty="0"/>
          </a:p>
        </p:txBody>
      </p:sp>
      <p:cxnSp>
        <p:nvCxnSpPr>
          <p:cNvPr id="7" name="直線コネクタ 6"/>
          <p:cNvCxnSpPr/>
          <p:nvPr userDrawn="1"/>
        </p:nvCxnSpPr>
        <p:spPr>
          <a:xfrm>
            <a:off x="0" y="593849"/>
            <a:ext cx="13681075" cy="0"/>
          </a:xfrm>
          <a:prstGeom prst="line">
            <a:avLst/>
          </a:prstGeom>
          <a:ln w="190500" cmpd="thickThin">
            <a:solidFill>
              <a:srgbClr val="0000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452356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hf hdr="0" ftr="0" dt="0"/>
  <p:txStyles>
    <p:titleStyle>
      <a:lvl1pPr algn="ctr" defTabSz="1351593" rtl="0" eaLnBrk="1" latinLnBrk="0" hangingPunct="1">
        <a:spcBef>
          <a:spcPct val="0"/>
        </a:spcBef>
        <a:buNone/>
        <a:defRPr kumimoji="1" sz="6500" kern="1200">
          <a:solidFill>
            <a:schemeClr val="tx1"/>
          </a:solidFill>
          <a:latin typeface="+mj-lt"/>
          <a:ea typeface="+mj-ea"/>
          <a:cs typeface="+mj-cs"/>
        </a:defRPr>
      </a:lvl1pPr>
    </p:titleStyle>
    <p:bodyStyle>
      <a:lvl1pPr marL="506847" indent="-506847" algn="l" defTabSz="1351593" rtl="0" eaLnBrk="1" latinLnBrk="0" hangingPunct="1">
        <a:spcBef>
          <a:spcPct val="20000"/>
        </a:spcBef>
        <a:buFont typeface="Arial" panose="020B0604020202020204" pitchFamily="34" charset="0"/>
        <a:buChar char="•"/>
        <a:defRPr kumimoji="1" sz="4800" kern="1200">
          <a:solidFill>
            <a:schemeClr val="tx1"/>
          </a:solidFill>
          <a:latin typeface="+mn-lt"/>
          <a:ea typeface="+mn-ea"/>
          <a:cs typeface="+mn-cs"/>
        </a:defRPr>
      </a:lvl1pPr>
      <a:lvl2pPr marL="1098169" indent="-422373" algn="l" defTabSz="1351593" rtl="0" eaLnBrk="1" latinLnBrk="0" hangingPunct="1">
        <a:spcBef>
          <a:spcPct val="20000"/>
        </a:spcBef>
        <a:buFont typeface="Arial" panose="020B0604020202020204" pitchFamily="34" charset="0"/>
        <a:buChar char="–"/>
        <a:defRPr kumimoji="1" sz="4100" kern="1200">
          <a:solidFill>
            <a:schemeClr val="tx1"/>
          </a:solidFill>
          <a:latin typeface="+mn-lt"/>
          <a:ea typeface="+mn-ea"/>
          <a:cs typeface="+mn-cs"/>
        </a:defRPr>
      </a:lvl2pPr>
      <a:lvl3pPr marL="1689491" indent="-337898" algn="l" defTabSz="1351593" rtl="0" eaLnBrk="1" latinLnBrk="0" hangingPunct="1">
        <a:spcBef>
          <a:spcPct val="20000"/>
        </a:spcBef>
        <a:buFont typeface="Arial" panose="020B0604020202020204" pitchFamily="34" charset="0"/>
        <a:buChar char="•"/>
        <a:defRPr kumimoji="1" sz="3600" kern="1200">
          <a:solidFill>
            <a:schemeClr val="tx1"/>
          </a:solidFill>
          <a:latin typeface="+mn-lt"/>
          <a:ea typeface="+mn-ea"/>
          <a:cs typeface="+mn-cs"/>
        </a:defRPr>
      </a:lvl3pPr>
      <a:lvl4pPr marL="2365288"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4pPr>
      <a:lvl5pPr marL="3041084"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5pPr>
      <a:lvl6pPr marL="3716881"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6pPr>
      <a:lvl7pPr marL="4392677"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7pPr>
      <a:lvl8pPr marL="5068473"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8pPr>
      <a:lvl9pPr marL="5744270"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9pPr>
    </p:bodyStyle>
    <p:otherStyle>
      <a:defPPr>
        <a:defRPr lang="ja-JP"/>
      </a:defPPr>
      <a:lvl1pPr marL="0" algn="l" defTabSz="1351593" rtl="0" eaLnBrk="1" latinLnBrk="0" hangingPunct="1">
        <a:defRPr kumimoji="1" sz="2600" kern="1200">
          <a:solidFill>
            <a:schemeClr val="tx1"/>
          </a:solidFill>
          <a:latin typeface="+mn-lt"/>
          <a:ea typeface="+mn-ea"/>
          <a:cs typeface="+mn-cs"/>
        </a:defRPr>
      </a:lvl1pPr>
      <a:lvl2pPr marL="675796" algn="l" defTabSz="1351593" rtl="0" eaLnBrk="1" latinLnBrk="0" hangingPunct="1">
        <a:defRPr kumimoji="1" sz="2600" kern="1200">
          <a:solidFill>
            <a:schemeClr val="tx1"/>
          </a:solidFill>
          <a:latin typeface="+mn-lt"/>
          <a:ea typeface="+mn-ea"/>
          <a:cs typeface="+mn-cs"/>
        </a:defRPr>
      </a:lvl2pPr>
      <a:lvl3pPr marL="1351593" algn="l" defTabSz="1351593" rtl="0" eaLnBrk="1" latinLnBrk="0" hangingPunct="1">
        <a:defRPr kumimoji="1" sz="2600" kern="1200">
          <a:solidFill>
            <a:schemeClr val="tx1"/>
          </a:solidFill>
          <a:latin typeface="+mn-lt"/>
          <a:ea typeface="+mn-ea"/>
          <a:cs typeface="+mn-cs"/>
        </a:defRPr>
      </a:lvl3pPr>
      <a:lvl4pPr marL="2027389" algn="l" defTabSz="1351593" rtl="0" eaLnBrk="1" latinLnBrk="0" hangingPunct="1">
        <a:defRPr kumimoji="1" sz="2600" kern="1200">
          <a:solidFill>
            <a:schemeClr val="tx1"/>
          </a:solidFill>
          <a:latin typeface="+mn-lt"/>
          <a:ea typeface="+mn-ea"/>
          <a:cs typeface="+mn-cs"/>
        </a:defRPr>
      </a:lvl4pPr>
      <a:lvl5pPr marL="2703186" algn="l" defTabSz="1351593" rtl="0" eaLnBrk="1" latinLnBrk="0" hangingPunct="1">
        <a:defRPr kumimoji="1" sz="2600" kern="1200">
          <a:solidFill>
            <a:schemeClr val="tx1"/>
          </a:solidFill>
          <a:latin typeface="+mn-lt"/>
          <a:ea typeface="+mn-ea"/>
          <a:cs typeface="+mn-cs"/>
        </a:defRPr>
      </a:lvl5pPr>
      <a:lvl6pPr marL="3378982" algn="l" defTabSz="1351593" rtl="0" eaLnBrk="1" latinLnBrk="0" hangingPunct="1">
        <a:defRPr kumimoji="1" sz="2600" kern="1200">
          <a:solidFill>
            <a:schemeClr val="tx1"/>
          </a:solidFill>
          <a:latin typeface="+mn-lt"/>
          <a:ea typeface="+mn-ea"/>
          <a:cs typeface="+mn-cs"/>
        </a:defRPr>
      </a:lvl6pPr>
      <a:lvl7pPr marL="4054779" algn="l" defTabSz="1351593" rtl="0" eaLnBrk="1" latinLnBrk="0" hangingPunct="1">
        <a:defRPr kumimoji="1" sz="2600" kern="1200">
          <a:solidFill>
            <a:schemeClr val="tx1"/>
          </a:solidFill>
          <a:latin typeface="+mn-lt"/>
          <a:ea typeface="+mn-ea"/>
          <a:cs typeface="+mn-cs"/>
        </a:defRPr>
      </a:lvl7pPr>
      <a:lvl8pPr marL="4730575" algn="l" defTabSz="1351593" rtl="0" eaLnBrk="1" latinLnBrk="0" hangingPunct="1">
        <a:defRPr kumimoji="1" sz="2600" kern="1200">
          <a:solidFill>
            <a:schemeClr val="tx1"/>
          </a:solidFill>
          <a:latin typeface="+mn-lt"/>
          <a:ea typeface="+mn-ea"/>
          <a:cs typeface="+mn-cs"/>
        </a:defRPr>
      </a:lvl8pPr>
      <a:lvl9pPr marL="5406372" algn="l" defTabSz="1351593" rtl="0" eaLnBrk="1" latinLnBrk="0" hangingPunct="1">
        <a:defRPr kumimoji="1"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テキスト ボックス 2"/>
          <p:cNvSpPr txBox="1"/>
          <p:nvPr/>
        </p:nvSpPr>
        <p:spPr>
          <a:xfrm>
            <a:off x="1223913" y="2754089"/>
            <a:ext cx="11305256" cy="707886"/>
          </a:xfrm>
          <a:prstGeom prst="rect">
            <a:avLst/>
          </a:prstGeom>
          <a:noFill/>
        </p:spPr>
        <p:txBody>
          <a:bodyPr wrap="square" rtlCol="0">
            <a:spAutoFit/>
          </a:bodyPr>
          <a:lstStyle/>
          <a:p>
            <a:pPr algn="ctr"/>
            <a:r>
              <a:rPr lang="ja-JP" altLang="en-US" sz="4000" b="1" dirty="0">
                <a:latin typeface="Meiryo UI" panose="020B0604030504040204" pitchFamily="50" charset="-128"/>
                <a:ea typeface="Meiryo UI" panose="020B0604030504040204" pitchFamily="50" charset="-128"/>
                <a:cs typeface="Meiryo UI" panose="020B0604030504040204" pitchFamily="50" charset="-128"/>
              </a:rPr>
              <a:t>検討項目（案）</a:t>
            </a:r>
          </a:p>
        </p:txBody>
      </p:sp>
      <p:cxnSp>
        <p:nvCxnSpPr>
          <p:cNvPr id="5" name="直線コネクタ 4">
            <a:extLst>
              <a:ext uri="{FF2B5EF4-FFF2-40B4-BE49-F238E27FC236}">
                <a16:creationId xmlns:a16="http://schemas.microsoft.com/office/drawing/2014/main" id="{663BFB0A-1674-43A1-A5DB-4C8A23FE5335}"/>
              </a:ext>
            </a:extLst>
          </p:cNvPr>
          <p:cNvCxnSpPr/>
          <p:nvPr/>
        </p:nvCxnSpPr>
        <p:spPr>
          <a:xfrm>
            <a:off x="0" y="4626297"/>
            <a:ext cx="13681075" cy="0"/>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6" name="正方形/長方形 5">
            <a:extLst>
              <a:ext uri="{FF2B5EF4-FFF2-40B4-BE49-F238E27FC236}">
                <a16:creationId xmlns:a16="http://schemas.microsoft.com/office/drawing/2014/main" id="{958CC544-BA72-4C55-A0B7-F2B9A12B6E15}"/>
              </a:ext>
            </a:extLst>
          </p:cNvPr>
          <p:cNvSpPr/>
          <p:nvPr/>
        </p:nvSpPr>
        <p:spPr>
          <a:xfrm>
            <a:off x="11128413" y="521841"/>
            <a:ext cx="1893944" cy="707881"/>
          </a:xfrm>
          <a:prstGeom prst="rect">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2000" dirty="0">
                <a:latin typeface="Meiryo UI" panose="020B0604030504040204" pitchFamily="50" charset="-128"/>
                <a:ea typeface="Meiryo UI" panose="020B0604030504040204" pitchFamily="50" charset="-128"/>
              </a:rPr>
              <a:t>資料３</a:t>
            </a:r>
            <a:endParaRPr kumimoji="1" lang="ja-JP" altLang="en-US" sz="2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6776672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正方形/長方形 3"/>
          <p:cNvSpPr/>
          <p:nvPr/>
        </p:nvSpPr>
        <p:spPr>
          <a:xfrm>
            <a:off x="168777" y="-16408"/>
            <a:ext cx="13320210" cy="628200"/>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lIns="180000" tIns="90000" rIns="90000" bIns="90000" anchor="ctr" anchorCtr="0">
            <a:noAutofit/>
          </a:bodyPr>
          <a:lstStyle/>
          <a:p>
            <a:endParaRPr lang="en-US" altLang="ja-JP" sz="2327" b="1" dirty="0">
              <a:solidFill>
                <a:schemeClr val="tx1"/>
              </a:solidFill>
              <a:latin typeface="UD デジタル 教科書体 NP-R" panose="02020400000000000000" pitchFamily="18" charset="-128"/>
              <a:ea typeface="UD デジタル 教科書体 NP-R" panose="02020400000000000000" pitchFamily="18" charset="-128"/>
            </a:endParaRPr>
          </a:p>
        </p:txBody>
      </p:sp>
      <p:sp>
        <p:nvSpPr>
          <p:cNvPr id="31" name="正方形/長方形 30"/>
          <p:cNvSpPr/>
          <p:nvPr/>
        </p:nvSpPr>
        <p:spPr>
          <a:xfrm>
            <a:off x="-223" y="89793"/>
            <a:ext cx="13667570" cy="523220"/>
          </a:xfrm>
          <a:prstGeom prst="rect">
            <a:avLst/>
          </a:prstGeom>
        </p:spPr>
        <p:txBody>
          <a:bodyPr wrap="square">
            <a:spAutoFit/>
          </a:bodyPr>
          <a:lstStyle/>
          <a:p>
            <a:pPr defTabSz="1440531"/>
            <a:r>
              <a:rPr lang="ja-JP" altLang="en-US" sz="2800" dirty="0">
                <a:solidFill>
                  <a:sysClr val="windowText" lastClr="000000"/>
                </a:solidFill>
                <a:latin typeface="Meiryo UI" panose="020B0604030504040204" pitchFamily="50" charset="-128"/>
                <a:ea typeface="Meiryo UI" panose="020B0604030504040204" pitchFamily="50" charset="-128"/>
              </a:rPr>
              <a:t>　</a:t>
            </a:r>
            <a:r>
              <a:rPr lang="ja-JP" altLang="en-US" sz="2800" b="1" dirty="0">
                <a:solidFill>
                  <a:sysClr val="windowText" lastClr="000000"/>
                </a:solidFill>
                <a:latin typeface="Meiryo UI" panose="020B0604030504040204" pitchFamily="50" charset="-128"/>
                <a:ea typeface="Meiryo UI" panose="020B0604030504040204" pitchFamily="50" charset="-128"/>
              </a:rPr>
              <a:t>検討項目（案）</a:t>
            </a:r>
            <a:r>
              <a:rPr lang="ja-JP" altLang="en-US" sz="2400" b="1" dirty="0">
                <a:solidFill>
                  <a:sysClr val="windowText" lastClr="000000"/>
                </a:solidFill>
                <a:latin typeface="Meiryo UI" panose="020B0604030504040204" pitchFamily="50" charset="-128"/>
                <a:ea typeface="Meiryo UI" panose="020B0604030504040204" pitchFamily="50" charset="-128"/>
              </a:rPr>
              <a:t>～「①宿泊税制度に係る制度の在り方」～</a:t>
            </a:r>
            <a:endParaRPr lang="ja-JP" altLang="en-US" sz="2800" b="1" dirty="0">
              <a:solidFill>
                <a:sysClr val="windowText" lastClr="000000"/>
              </a:solidFill>
              <a:latin typeface="Meiryo UI" panose="020B0604030504040204" pitchFamily="50" charset="-128"/>
              <a:ea typeface="Meiryo UI" panose="020B060403050404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1557805568"/>
              </p:ext>
            </p:extLst>
          </p:nvPr>
        </p:nvGraphicFramePr>
        <p:xfrm>
          <a:off x="215800" y="881880"/>
          <a:ext cx="13105457" cy="8612009"/>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512169">
                  <a:extLst>
                    <a:ext uri="{9D8B030D-6E8A-4147-A177-3AD203B41FA5}">
                      <a16:colId xmlns:a16="http://schemas.microsoft.com/office/drawing/2014/main" val="2964725099"/>
                    </a:ext>
                  </a:extLst>
                </a:gridCol>
                <a:gridCol w="3840427">
                  <a:extLst>
                    <a:ext uri="{9D8B030D-6E8A-4147-A177-3AD203B41FA5}">
                      <a16:colId xmlns:a16="http://schemas.microsoft.com/office/drawing/2014/main" val="4181709040"/>
                    </a:ext>
                  </a:extLst>
                </a:gridCol>
                <a:gridCol w="3840427">
                  <a:extLst>
                    <a:ext uri="{9D8B030D-6E8A-4147-A177-3AD203B41FA5}">
                      <a16:colId xmlns:a16="http://schemas.microsoft.com/office/drawing/2014/main" val="1901745318"/>
                    </a:ext>
                  </a:extLst>
                </a:gridCol>
                <a:gridCol w="3912434">
                  <a:extLst>
                    <a:ext uri="{9D8B030D-6E8A-4147-A177-3AD203B41FA5}">
                      <a16:colId xmlns:a16="http://schemas.microsoft.com/office/drawing/2014/main" val="1400477181"/>
                    </a:ext>
                  </a:extLst>
                </a:gridCol>
              </a:tblGrid>
              <a:tr h="441780">
                <a:tc rowSpan="2">
                  <a:txBody>
                    <a:bodyPr/>
                    <a:lstStyle/>
                    <a:p>
                      <a:pPr algn="ctr">
                        <a:lnSpc>
                          <a:spcPct val="100000"/>
                        </a:lnSpc>
                      </a:pPr>
                      <a:endParaRPr kumimoji="1" lang="ja-JP" altLang="en-US" sz="1600" b="0" dirty="0">
                        <a:solidFill>
                          <a:schemeClr val="tx1"/>
                        </a:solidFill>
                        <a:latin typeface="Meiryo UI" panose="020B0604030504040204" pitchFamily="50" charset="-128"/>
                        <a:ea typeface="Meiryo UI" panose="020B0604030504040204" pitchFamily="50" charset="-128"/>
                      </a:endParaRPr>
                    </a:p>
                  </a:txBody>
                  <a:tcPr marL="132969" marR="132969" marT="66485" marB="66485" anchor="ctr">
                    <a:lnL w="6350" cap="flat" cmpd="sng" algn="ctr">
                      <a:noFill/>
                      <a:prstDash val="dash"/>
                      <a:round/>
                      <a:headEnd type="none" w="med" len="med"/>
                      <a:tailEnd type="none" w="med" len="med"/>
                    </a:lnL>
                    <a:lnR w="6350" cap="flat" cmpd="sng" algn="ctr">
                      <a:solidFill>
                        <a:schemeClr val="tx1"/>
                      </a:solidFill>
                      <a:prstDash val="dash"/>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2"/>
                    </a:solidFill>
                  </a:tcPr>
                </a:tc>
                <a:tc gridSpan="2">
                  <a:txBody>
                    <a:bodyPr/>
                    <a:lstStyle/>
                    <a:p>
                      <a:pPr algn="ctr"/>
                      <a:r>
                        <a:rPr kumimoji="1" lang="ja-JP" altLang="en-US" sz="1600" b="0" dirty="0">
                          <a:solidFill>
                            <a:schemeClr val="tx1"/>
                          </a:solidFill>
                          <a:latin typeface="Meiryo UI" panose="020B0604030504040204" pitchFamily="50" charset="-128"/>
                          <a:ea typeface="Meiryo UI" panose="020B0604030504040204" pitchFamily="50" charset="-128"/>
                        </a:rPr>
                        <a:t>これまでの経過（考え方）</a:t>
                      </a:r>
                    </a:p>
                  </a:txBody>
                  <a:tcPr marL="132969" marR="132969" marT="66485" marB="66485"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2"/>
                    </a:solidFill>
                  </a:tcPr>
                </a:tc>
                <a:tc hMerge="1">
                  <a:txBody>
                    <a:bodyPr/>
                    <a:lstStyle/>
                    <a:p>
                      <a:pPr algn="l"/>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20000"/>
                        <a:lumOff val="80000"/>
                      </a:schemeClr>
                    </a:solidFill>
                  </a:tcPr>
                </a:tc>
                <a:tc rowSpan="2">
                  <a:txBody>
                    <a:bodyPr/>
                    <a:lstStyle/>
                    <a:p>
                      <a:pPr algn="ctr">
                        <a:lnSpc>
                          <a:spcPct val="100000"/>
                        </a:lnSpc>
                      </a:pPr>
                      <a:r>
                        <a:rPr kumimoji="1" lang="ja-JP" altLang="en-US" sz="1600" b="0" dirty="0">
                          <a:solidFill>
                            <a:schemeClr val="tx1"/>
                          </a:solidFill>
                          <a:latin typeface="Meiryo UI" panose="020B0604030504040204" pitchFamily="50" charset="-128"/>
                          <a:ea typeface="Meiryo UI" panose="020B0604030504040204" pitchFamily="50" charset="-128"/>
                        </a:rPr>
                        <a:t>検討にあたって留意すべき事項</a:t>
                      </a:r>
                    </a:p>
                  </a:txBody>
                  <a:tcPr marL="132969" marR="132969" marT="66485" marB="66485" anchor="ctr">
                    <a:lnL w="6350" cap="flat" cmpd="sng" algn="ctr">
                      <a:solidFill>
                        <a:schemeClr val="tx1"/>
                      </a:solidFill>
                      <a:prstDash val="dash"/>
                      <a:round/>
                      <a:headEnd type="none" w="med" len="med"/>
                      <a:tailEnd type="none" w="med" len="med"/>
                    </a:lnL>
                    <a:lnR w="19050" cap="flat" cmpd="sng" algn="ctr">
                      <a:no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156128577"/>
                  </a:ext>
                </a:extLst>
              </a:tr>
              <a:tr h="441780">
                <a:tc vMerge="1">
                  <a:txBody>
                    <a:bodyPr/>
                    <a:lstStyle/>
                    <a:p>
                      <a:pPr algn="ct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6350" cap="flat" cmpd="sng" algn="ctr">
                      <a:noFill/>
                      <a:prstDash val="dash"/>
                      <a:round/>
                      <a:headEnd type="none" w="med" len="med"/>
                      <a:tailEnd type="none" w="med" len="med"/>
                    </a:lnL>
                    <a:lnR w="6350" cap="flat" cmpd="sng" algn="ctr">
                      <a:solidFill>
                        <a:schemeClr val="tx1"/>
                      </a:solidFill>
                      <a:prstDash val="dash"/>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lnSpc>
                          <a:spcPct val="100000"/>
                        </a:lnSpc>
                      </a:pPr>
                      <a:r>
                        <a:rPr kumimoji="1" lang="ja-JP" altLang="en-US" sz="1600" b="0" dirty="0">
                          <a:solidFill>
                            <a:schemeClr val="tx1"/>
                          </a:solidFill>
                          <a:latin typeface="Meiryo UI" panose="020B0604030504040204" pitchFamily="50" charset="-128"/>
                          <a:ea typeface="Meiryo UI" panose="020B0604030504040204" pitchFamily="50" charset="-128"/>
                        </a:rPr>
                        <a:t>導入時</a:t>
                      </a:r>
                    </a:p>
                  </a:txBody>
                  <a:tcPr marL="132969" marR="132969" marT="66485" marB="66485"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2"/>
                    </a:solidFill>
                  </a:tcPr>
                </a:tc>
                <a:tc>
                  <a:txBody>
                    <a:bodyPr/>
                    <a:lstStyle/>
                    <a:p>
                      <a:pPr algn="ctr">
                        <a:lnSpc>
                          <a:spcPct val="100000"/>
                        </a:lnSpc>
                      </a:pPr>
                      <a:r>
                        <a:rPr kumimoji="1" lang="ja-JP" altLang="en-US" sz="1600" b="0" dirty="0">
                          <a:solidFill>
                            <a:schemeClr val="tx1"/>
                          </a:solidFill>
                          <a:latin typeface="Meiryo UI" panose="020B0604030504040204" pitchFamily="50" charset="-128"/>
                          <a:ea typeface="Meiryo UI" panose="020B0604030504040204" pitchFamily="50" charset="-128"/>
                        </a:rPr>
                        <a:t>免税点変更時</a:t>
                      </a:r>
                    </a:p>
                  </a:txBody>
                  <a:tcPr marL="132969" marR="132969" marT="66485" marB="66485"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2"/>
                    </a:solidFill>
                  </a:tcPr>
                </a:tc>
                <a:tc vMerge="1">
                  <a:txBody>
                    <a:bodyPr/>
                    <a:lstStyle/>
                    <a:p>
                      <a:pPr algn="l"/>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dash"/>
                      <a:round/>
                      <a:headEnd type="none" w="med" len="med"/>
                      <a:tailEnd type="none" w="med" len="med"/>
                    </a:lnL>
                    <a:lnR w="19050" cap="flat" cmpd="sng" algn="ctr">
                      <a:no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3054624797"/>
                  </a:ext>
                </a:extLst>
              </a:tr>
              <a:tr h="1108839">
                <a:tc>
                  <a:txBody>
                    <a:bodyPr/>
                    <a:lstStyle/>
                    <a:p>
                      <a:pPr algn="ctr">
                        <a:lnSpc>
                          <a:spcPts val="2000"/>
                        </a:lnSpc>
                      </a:pPr>
                      <a:r>
                        <a:rPr kumimoji="1" lang="ja-JP" altLang="en-US" sz="1700" b="1" dirty="0">
                          <a:solidFill>
                            <a:schemeClr val="tx1"/>
                          </a:solidFill>
                          <a:latin typeface="Meiryo UI" panose="020B0604030504040204" pitchFamily="50" charset="-128"/>
                          <a:ea typeface="Meiryo UI" panose="020B0604030504040204" pitchFamily="50" charset="-128"/>
                        </a:rPr>
                        <a:t>宿泊税の</a:t>
                      </a:r>
                      <a:endParaRPr kumimoji="1" lang="en-US" altLang="ja-JP" sz="1700" b="1" dirty="0">
                        <a:solidFill>
                          <a:schemeClr val="tx1"/>
                        </a:solidFill>
                        <a:latin typeface="Meiryo UI" panose="020B0604030504040204" pitchFamily="50" charset="-128"/>
                        <a:ea typeface="Meiryo UI" panose="020B0604030504040204" pitchFamily="50" charset="-128"/>
                      </a:endParaRPr>
                    </a:p>
                    <a:p>
                      <a:pPr algn="ctr">
                        <a:lnSpc>
                          <a:spcPts val="2000"/>
                        </a:lnSpc>
                      </a:pPr>
                      <a:r>
                        <a:rPr kumimoji="1" lang="ja-JP" altLang="en-US" sz="1700" b="1" dirty="0">
                          <a:solidFill>
                            <a:schemeClr val="tx1"/>
                          </a:solidFill>
                          <a:latin typeface="Meiryo UI" panose="020B0604030504040204" pitchFamily="50" charset="-128"/>
                          <a:ea typeface="Meiryo UI" panose="020B0604030504040204" pitchFamily="50" charset="-128"/>
                        </a:rPr>
                        <a:t>継続要否</a:t>
                      </a:r>
                    </a:p>
                  </a:txBody>
                  <a:tcPr marL="132969" marR="132969" marT="66485" marB="66485" anchor="ctr">
                    <a:lnL w="6350" cap="flat" cmpd="sng" algn="ctr">
                      <a:noFill/>
                      <a:prstDash val="dash"/>
                      <a:round/>
                      <a:headEnd type="none" w="med" len="med"/>
                      <a:tailEnd type="none" w="med" len="med"/>
                    </a:lnL>
                    <a:lnR w="6350" cap="flat" cmpd="sng" algn="ctr">
                      <a:solidFill>
                        <a:schemeClr val="tx1"/>
                      </a:solidFill>
                      <a:prstDash val="dash"/>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marL="171450" indent="-171450" algn="l">
                        <a:lnSpc>
                          <a:spcPts val="1600"/>
                        </a:lnSpc>
                        <a:buFont typeface="Wingdings" panose="05000000000000000000" pitchFamily="2" charset="2"/>
                        <a:buChar char="n"/>
                      </a:pPr>
                      <a:r>
                        <a:rPr kumimoji="1" lang="ja-JP" altLang="en-US" sz="1400" b="0" dirty="0">
                          <a:solidFill>
                            <a:schemeClr val="tx1"/>
                          </a:solidFill>
                          <a:latin typeface="Meiryo UI" panose="020B0604030504040204" pitchFamily="50" charset="-128"/>
                          <a:ea typeface="Meiryo UI" panose="020B0604030504040204" pitchFamily="50" charset="-128"/>
                        </a:rPr>
                        <a:t>観光振興の積極的な推進のため、一定規模の財源を安定的、継続的に確保するため、法定外目的税として、宿泊税の創設</a:t>
                      </a:r>
                      <a:endParaRPr kumimoji="1" lang="en-US" altLang="ja-JP" sz="1400" b="0" dirty="0">
                        <a:solidFill>
                          <a:schemeClr val="tx1"/>
                        </a:solidFill>
                        <a:latin typeface="Meiryo UI" panose="020B0604030504040204" pitchFamily="50" charset="-128"/>
                        <a:ea typeface="Meiryo UI" panose="020B0604030504040204" pitchFamily="50" charset="-128"/>
                      </a:endParaRPr>
                    </a:p>
                    <a:p>
                      <a:pPr marL="0" indent="0" algn="l">
                        <a:lnSpc>
                          <a:spcPts val="1600"/>
                        </a:lnSpc>
                        <a:buFont typeface="Wingdings" panose="05000000000000000000" pitchFamily="2" charset="2"/>
                        <a:buNone/>
                      </a:pPr>
                      <a:r>
                        <a:rPr kumimoji="1" lang="ja-JP" altLang="en-US" sz="1400" b="0" dirty="0">
                          <a:solidFill>
                            <a:schemeClr val="tx1"/>
                          </a:solidFill>
                          <a:latin typeface="Meiryo UI" panose="020B0604030504040204" pitchFamily="50" charset="-128"/>
                          <a:ea typeface="Meiryo UI" panose="020B0604030504040204" pitchFamily="50" charset="-128"/>
                        </a:rPr>
                        <a:t>（行政需要：１６億円）</a:t>
                      </a:r>
                    </a:p>
                  </a:txBody>
                  <a:tcPr marL="132969" marR="132969" marT="66485" marB="66485">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marL="171450" indent="-171450" algn="l">
                        <a:lnSpc>
                          <a:spcPts val="1600"/>
                        </a:lnSpc>
                        <a:buFont typeface="Wingdings" panose="05000000000000000000" pitchFamily="2" charset="2"/>
                        <a:buChar char="n"/>
                      </a:pPr>
                      <a:r>
                        <a:rPr kumimoji="1" lang="ja-JP" altLang="en-US" sz="1400" b="0" dirty="0">
                          <a:solidFill>
                            <a:schemeClr val="tx1"/>
                          </a:solidFill>
                          <a:latin typeface="Meiryo UI" panose="020B0604030504040204" pitchFamily="50" charset="-128"/>
                          <a:ea typeface="Meiryo UI" panose="020B0604030504040204" pitchFamily="50" charset="-128"/>
                        </a:rPr>
                        <a:t>来阪旅行者の急増や旅行者ニーズの多様化への対応のため行政需要が増加</a:t>
                      </a:r>
                      <a:endParaRPr kumimoji="1" lang="en-US" altLang="ja-JP" sz="1400" b="0" dirty="0">
                        <a:solidFill>
                          <a:schemeClr val="tx1"/>
                        </a:solidFill>
                        <a:latin typeface="Meiryo UI" panose="020B0604030504040204" pitchFamily="50" charset="-128"/>
                        <a:ea typeface="Meiryo UI" panose="020B0604030504040204" pitchFamily="50" charset="-128"/>
                      </a:endParaRPr>
                    </a:p>
                    <a:p>
                      <a:pPr algn="l">
                        <a:lnSpc>
                          <a:spcPts val="1600"/>
                        </a:lnSpc>
                      </a:pPr>
                      <a:r>
                        <a:rPr kumimoji="1" lang="ja-JP" altLang="en-US" sz="1400" b="0" dirty="0">
                          <a:solidFill>
                            <a:schemeClr val="tx1"/>
                          </a:solidFill>
                          <a:latin typeface="Meiryo UI" panose="020B0604030504040204" pitchFamily="50" charset="-128"/>
                          <a:ea typeface="Meiryo UI" panose="020B0604030504040204" pitchFamily="50" charset="-128"/>
                        </a:rPr>
                        <a:t>（行政需要：１６億円⇒２０億円）</a:t>
                      </a:r>
                    </a:p>
                  </a:txBody>
                  <a:tcPr marL="132969" marR="132969" marT="66485" marB="66485">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marL="171450" indent="-171450" algn="l">
                        <a:lnSpc>
                          <a:spcPts val="1600"/>
                        </a:lnSpc>
                        <a:buFont typeface="Wingdings" panose="05000000000000000000" pitchFamily="2" charset="2"/>
                        <a:buChar char="n"/>
                      </a:pPr>
                      <a:r>
                        <a:rPr kumimoji="1" lang="ja-JP" altLang="en-US" sz="1400" b="0" dirty="0">
                          <a:solidFill>
                            <a:schemeClr val="tx1"/>
                          </a:solidFill>
                          <a:latin typeface="Meiryo UI" panose="020B0604030504040204" pitchFamily="50" charset="-128"/>
                          <a:ea typeface="Meiryo UI" panose="020B0604030504040204" pitchFamily="50" charset="-128"/>
                        </a:rPr>
                        <a:t>大阪の観光動向の変化などを踏まえた今後の行政需要</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marL="132969" marR="132969" marT="66485" marB="66485">
                    <a:lnL w="6350" cap="flat" cmpd="sng" algn="ctr">
                      <a:solidFill>
                        <a:schemeClr val="tx1"/>
                      </a:solidFill>
                      <a:prstDash val="dash"/>
                      <a:round/>
                      <a:headEnd type="none" w="med" len="med"/>
                      <a:tailEnd type="none" w="med" len="med"/>
                    </a:lnL>
                    <a:lnR w="19050" cap="flat" cmpd="sng" algn="ctr">
                      <a:no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42638799"/>
                  </a:ext>
                </a:extLst>
              </a:tr>
              <a:tr h="1108839">
                <a:tc>
                  <a:txBody>
                    <a:bodyPr/>
                    <a:lstStyle/>
                    <a:p>
                      <a:pPr algn="ctr">
                        <a:lnSpc>
                          <a:spcPts val="2000"/>
                        </a:lnSpc>
                      </a:pPr>
                      <a:r>
                        <a:rPr kumimoji="1" lang="ja-JP" altLang="en-US" sz="1700" b="1" dirty="0">
                          <a:solidFill>
                            <a:schemeClr val="tx1"/>
                          </a:solidFill>
                          <a:latin typeface="Meiryo UI" panose="020B0604030504040204" pitchFamily="50" charset="-128"/>
                          <a:ea typeface="Meiryo UI" panose="020B0604030504040204" pitchFamily="50" charset="-128"/>
                        </a:rPr>
                        <a:t>宿泊税の</a:t>
                      </a:r>
                      <a:endParaRPr kumimoji="1" lang="en-US" altLang="ja-JP" sz="1700" b="1" dirty="0">
                        <a:solidFill>
                          <a:schemeClr val="tx1"/>
                        </a:solidFill>
                        <a:latin typeface="Meiryo UI" panose="020B0604030504040204" pitchFamily="50" charset="-128"/>
                        <a:ea typeface="Meiryo UI" panose="020B0604030504040204" pitchFamily="50" charset="-128"/>
                      </a:endParaRPr>
                    </a:p>
                    <a:p>
                      <a:pPr algn="ctr">
                        <a:lnSpc>
                          <a:spcPts val="2000"/>
                        </a:lnSpc>
                      </a:pPr>
                      <a:r>
                        <a:rPr kumimoji="1" lang="ja-JP" altLang="en-US" sz="1700" b="1" dirty="0">
                          <a:solidFill>
                            <a:schemeClr val="tx1"/>
                          </a:solidFill>
                          <a:latin typeface="Meiryo UI" panose="020B0604030504040204" pitchFamily="50" charset="-128"/>
                          <a:ea typeface="Meiryo UI" panose="020B0604030504040204" pitchFamily="50" charset="-128"/>
                        </a:rPr>
                        <a:t>使途</a:t>
                      </a:r>
                    </a:p>
                  </a:txBody>
                  <a:tcPr marL="132969" marR="132969" marT="66485" marB="66485" anchor="ctr">
                    <a:lnL w="6350" cap="flat" cmpd="sng" algn="ctr">
                      <a:noFill/>
                      <a:prstDash val="dash"/>
                      <a:round/>
                      <a:headEnd type="none" w="med" len="med"/>
                      <a:tailEnd type="none" w="med" len="med"/>
                    </a:lnL>
                    <a:lnR w="6350" cap="flat" cmpd="sng" algn="ctr">
                      <a:solidFill>
                        <a:schemeClr val="tx1"/>
                      </a:solidFill>
                      <a:prstDash val="dash"/>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marL="171450" indent="-171450" algn="l">
                        <a:lnSpc>
                          <a:spcPts val="1600"/>
                        </a:lnSpc>
                        <a:buFont typeface="Wingdings" panose="05000000000000000000" pitchFamily="2" charset="2"/>
                        <a:buChar char="n"/>
                      </a:pPr>
                      <a:r>
                        <a:rPr kumimoji="1" lang="ja-JP" altLang="en-US" sz="1400" b="0" dirty="0">
                          <a:solidFill>
                            <a:schemeClr val="tx1"/>
                          </a:solidFill>
                          <a:latin typeface="Meiryo UI" panose="020B0604030504040204" pitchFamily="50" charset="-128"/>
                          <a:ea typeface="Meiryo UI" panose="020B0604030504040204" pitchFamily="50" charset="-128"/>
                        </a:rPr>
                        <a:t>「大阪の観光振興にかかる施策の２つの柱」である、「観光客と地域住民相互の目線に立った受入環境整備の推進」、「魅力づくり及び戦略的なプロモーションの推進」に活用</a:t>
                      </a:r>
                    </a:p>
                  </a:txBody>
                  <a:tcPr marL="132969" marR="132969" marT="66485" marB="66485">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marL="171450" indent="-171450" algn="l">
                        <a:lnSpc>
                          <a:spcPts val="1600"/>
                        </a:lnSpc>
                        <a:buFont typeface="Wingdings" panose="05000000000000000000" pitchFamily="2" charset="2"/>
                        <a:buChar char="n"/>
                      </a:pPr>
                      <a:r>
                        <a:rPr kumimoji="1" lang="ja-JP" altLang="en-US" sz="1400" b="0" dirty="0">
                          <a:solidFill>
                            <a:schemeClr val="tx1"/>
                          </a:solidFill>
                          <a:latin typeface="Meiryo UI" panose="020B0604030504040204" pitchFamily="50" charset="-128"/>
                          <a:ea typeface="Meiryo UI" panose="020B0604030504040204" pitchFamily="50" charset="-128"/>
                        </a:rPr>
                        <a:t>同左</a:t>
                      </a:r>
                      <a:endParaRPr kumimoji="1" lang="en-US" altLang="ja-JP" sz="1400" b="0" dirty="0">
                        <a:solidFill>
                          <a:schemeClr val="tx1"/>
                        </a:solidFill>
                        <a:latin typeface="Meiryo UI" panose="020B0604030504040204" pitchFamily="50" charset="-128"/>
                        <a:ea typeface="Meiryo UI" panose="020B0604030504040204" pitchFamily="50" charset="-128"/>
                      </a:endParaRPr>
                    </a:p>
                    <a:p>
                      <a:pPr marL="0" indent="0" algn="l">
                        <a:lnSpc>
                          <a:spcPts val="1600"/>
                        </a:lnSpc>
                        <a:buFont typeface="Wingdings" panose="05000000000000000000" pitchFamily="2" charset="2"/>
                        <a:buNone/>
                      </a:pP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132969" marR="132969" marT="66485" marB="66485">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marL="171450" indent="-171450" algn="l">
                        <a:lnSpc>
                          <a:spcPts val="1600"/>
                        </a:lnSpc>
                        <a:buFont typeface="Wingdings" panose="05000000000000000000" pitchFamily="2" charset="2"/>
                        <a:buChar char="n"/>
                      </a:pPr>
                      <a:r>
                        <a:rPr kumimoji="1" lang="ja-JP" altLang="en-US" sz="1400" b="0" dirty="0">
                          <a:solidFill>
                            <a:schemeClr val="tx1"/>
                          </a:solidFill>
                          <a:latin typeface="Meiryo UI" panose="020B0604030504040204" pitchFamily="50" charset="-128"/>
                          <a:ea typeface="Meiryo UI" panose="020B0604030504040204" pitchFamily="50" charset="-128"/>
                        </a:rPr>
                        <a:t>「大阪都市魅力創造戦略</a:t>
                      </a:r>
                      <a:r>
                        <a:rPr kumimoji="1" lang="en-US" altLang="ja-JP" sz="1400" b="0" dirty="0">
                          <a:solidFill>
                            <a:schemeClr val="tx1"/>
                          </a:solidFill>
                          <a:latin typeface="Meiryo UI" panose="020B0604030504040204" pitchFamily="50" charset="-128"/>
                          <a:ea typeface="Meiryo UI" panose="020B0604030504040204" pitchFamily="50" charset="-128"/>
                        </a:rPr>
                        <a:t>2025</a:t>
                      </a:r>
                      <a:r>
                        <a:rPr kumimoji="1" lang="ja-JP" altLang="en-US" sz="1400" b="0" dirty="0">
                          <a:solidFill>
                            <a:schemeClr val="tx1"/>
                          </a:solidFill>
                          <a:latin typeface="Meiryo UI" panose="020B0604030504040204" pitchFamily="50" charset="-128"/>
                          <a:ea typeface="Meiryo UI" panose="020B0604030504040204" pitchFamily="50" charset="-128"/>
                        </a:rPr>
                        <a:t>」を策定</a:t>
                      </a:r>
                      <a:endParaRPr kumimoji="1" lang="en-US" altLang="ja-JP" sz="1400" b="0" dirty="0">
                        <a:solidFill>
                          <a:schemeClr val="tx1"/>
                        </a:solidFill>
                        <a:latin typeface="Meiryo UI" panose="020B0604030504040204" pitchFamily="50" charset="-128"/>
                        <a:ea typeface="Meiryo UI" panose="020B0604030504040204" pitchFamily="50" charset="-128"/>
                      </a:endParaRPr>
                    </a:p>
                    <a:p>
                      <a:pPr marL="0" indent="0" algn="l">
                        <a:lnSpc>
                          <a:spcPts val="1600"/>
                        </a:lnSpc>
                        <a:buFont typeface="Wingdings" panose="05000000000000000000" pitchFamily="2" charset="2"/>
                        <a:buNone/>
                      </a:pPr>
                      <a:r>
                        <a:rPr kumimoji="1" lang="ja-JP" altLang="en-US" sz="1400" b="0" dirty="0">
                          <a:solidFill>
                            <a:schemeClr val="tx1"/>
                          </a:solidFill>
                          <a:latin typeface="Meiryo UI" panose="020B0604030504040204" pitchFamily="50" charset="-128"/>
                          <a:ea typeface="Meiryo UI" panose="020B0604030504040204" pitchFamily="50" charset="-128"/>
                        </a:rPr>
                        <a:t>　　（</a:t>
                      </a:r>
                      <a:r>
                        <a:rPr kumimoji="1" lang="en-US" altLang="ja-JP" sz="1400" b="0" dirty="0">
                          <a:solidFill>
                            <a:schemeClr val="tx1"/>
                          </a:solidFill>
                          <a:latin typeface="Meiryo UI" panose="020B0604030504040204" pitchFamily="50" charset="-128"/>
                          <a:ea typeface="Meiryo UI" panose="020B0604030504040204" pitchFamily="50" charset="-128"/>
                        </a:rPr>
                        <a:t>R3.3</a:t>
                      </a:r>
                      <a:r>
                        <a:rPr kumimoji="1" lang="ja-JP" altLang="en-US" sz="1400" b="0" dirty="0">
                          <a:solidFill>
                            <a:schemeClr val="tx1"/>
                          </a:solidFill>
                          <a:latin typeface="Meiryo UI" panose="020B0604030504040204" pitchFamily="50" charset="-128"/>
                          <a:ea typeface="Meiryo UI" panose="020B0604030504040204" pitchFamily="50" charset="-128"/>
                        </a:rPr>
                        <a:t>策定。次回、</a:t>
                      </a:r>
                      <a:r>
                        <a:rPr kumimoji="1" lang="en-US" altLang="ja-JP" sz="1400" b="0" dirty="0">
                          <a:solidFill>
                            <a:schemeClr val="tx1"/>
                          </a:solidFill>
                          <a:latin typeface="Meiryo UI" panose="020B0604030504040204" pitchFamily="50" charset="-128"/>
                          <a:ea typeface="Meiryo UI" panose="020B0604030504040204" pitchFamily="50" charset="-128"/>
                        </a:rPr>
                        <a:t>R7</a:t>
                      </a:r>
                      <a:r>
                        <a:rPr kumimoji="1" lang="ja-JP" altLang="en-US" sz="1400" b="0" dirty="0">
                          <a:solidFill>
                            <a:schemeClr val="tx1"/>
                          </a:solidFill>
                          <a:latin typeface="Meiryo UI" panose="020B0604030504040204" pitchFamily="50" charset="-128"/>
                          <a:ea typeface="Meiryo UI" panose="020B0604030504040204" pitchFamily="50" charset="-128"/>
                        </a:rPr>
                        <a:t>年度に改訂予定。）</a:t>
                      </a:r>
                      <a:endParaRPr kumimoji="1" lang="en-US" altLang="ja-JP" sz="1400" b="0" dirty="0">
                        <a:solidFill>
                          <a:schemeClr val="tx1"/>
                        </a:solidFill>
                        <a:latin typeface="Meiryo UI" panose="020B0604030504040204" pitchFamily="50" charset="-128"/>
                        <a:ea typeface="Meiryo UI" panose="020B0604030504040204" pitchFamily="50" charset="-128"/>
                      </a:endParaRPr>
                    </a:p>
                    <a:p>
                      <a:pPr marL="0" indent="0" algn="l">
                        <a:lnSpc>
                          <a:spcPts val="1600"/>
                        </a:lnSpc>
                        <a:buFont typeface="Wingdings" panose="05000000000000000000" pitchFamily="2" charset="2"/>
                        <a:buNone/>
                      </a:pPr>
                      <a:r>
                        <a:rPr kumimoji="1" lang="ja-JP" altLang="en-US" sz="1400" b="0" dirty="0">
                          <a:solidFill>
                            <a:schemeClr val="tx1"/>
                          </a:solidFill>
                          <a:latin typeface="Meiryo UI" panose="020B0604030504040204" pitchFamily="50" charset="-128"/>
                          <a:ea typeface="Meiryo UI" panose="020B0604030504040204" pitchFamily="50" charset="-128"/>
                        </a:rPr>
                        <a:t>　７つの重点取組み、３つの最優先取組みを設定</a:t>
                      </a:r>
                      <a:endParaRPr kumimoji="1" lang="en-US" altLang="ja-JP" sz="1400" b="0" dirty="0">
                        <a:solidFill>
                          <a:schemeClr val="tx1"/>
                        </a:solidFill>
                        <a:latin typeface="Meiryo UI" panose="020B0604030504040204" pitchFamily="50" charset="-128"/>
                        <a:ea typeface="Meiryo UI" panose="020B0604030504040204" pitchFamily="50" charset="-128"/>
                      </a:endParaRPr>
                    </a:p>
                    <a:p>
                      <a:pPr marL="171450" marR="0" lvl="0" indent="-171450" algn="l" defTabSz="1351593" rtl="0" eaLnBrk="1" fontAlgn="auto" latinLnBrk="0" hangingPunct="1">
                        <a:lnSpc>
                          <a:spcPts val="1600"/>
                        </a:lnSpc>
                        <a:spcBef>
                          <a:spcPts val="0"/>
                        </a:spcBef>
                        <a:spcAft>
                          <a:spcPts val="0"/>
                        </a:spcAft>
                        <a:buClrTx/>
                        <a:buSzTx/>
                        <a:buFont typeface="Wingdings" panose="05000000000000000000" pitchFamily="2" charset="2"/>
                        <a:buChar char="n"/>
                        <a:tabLst/>
                        <a:defRPr/>
                      </a:pPr>
                      <a:r>
                        <a:rPr kumimoji="1" lang="ja-JP" altLang="en-US" sz="1400" b="0" dirty="0">
                          <a:solidFill>
                            <a:schemeClr val="tx1"/>
                          </a:solidFill>
                          <a:latin typeface="Meiryo UI" panose="020B0604030504040204" pitchFamily="50" charset="-128"/>
                          <a:ea typeface="Meiryo UI" panose="020B0604030504040204" pitchFamily="50" charset="-128"/>
                        </a:rPr>
                        <a:t>全国で顕在化するオーバーツーリズムへの対応など</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marL="132969" marR="132969" marT="66485" marB="66485">
                    <a:lnL w="6350" cap="flat" cmpd="sng" algn="ctr">
                      <a:solidFill>
                        <a:schemeClr val="tx1"/>
                      </a:solidFill>
                      <a:prstDash val="dash"/>
                      <a:round/>
                      <a:headEnd type="none" w="med" len="med"/>
                      <a:tailEnd type="none" w="med" len="med"/>
                    </a:lnL>
                    <a:lnR w="19050" cap="flat" cmpd="sng" algn="ctr">
                      <a:no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2751757321"/>
                  </a:ext>
                </a:extLst>
              </a:tr>
              <a:tr h="1823547">
                <a:tc>
                  <a:txBody>
                    <a:bodyPr/>
                    <a:lstStyle/>
                    <a:p>
                      <a:pPr algn="ctr">
                        <a:lnSpc>
                          <a:spcPts val="2000"/>
                        </a:lnSpc>
                      </a:pPr>
                      <a:r>
                        <a:rPr kumimoji="1" lang="ja-JP" altLang="en-US" sz="1700" b="1" dirty="0">
                          <a:solidFill>
                            <a:schemeClr val="tx1"/>
                          </a:solidFill>
                          <a:latin typeface="Meiryo UI" panose="020B0604030504040204" pitchFamily="50" charset="-128"/>
                          <a:ea typeface="Meiryo UI" panose="020B0604030504040204" pitchFamily="50" charset="-128"/>
                        </a:rPr>
                        <a:t>税率</a:t>
                      </a:r>
                    </a:p>
                  </a:txBody>
                  <a:tcPr marL="132969" marR="132969" marT="66485" marB="66485" anchor="ctr">
                    <a:lnL w="6350" cap="flat" cmpd="sng" algn="ctr">
                      <a:noFill/>
                      <a:prstDash val="dash"/>
                      <a:round/>
                      <a:headEnd type="none" w="med" len="med"/>
                      <a:tailEnd type="none" w="med" len="med"/>
                    </a:lnL>
                    <a:lnR w="6350" cap="flat" cmpd="sng" algn="ctr">
                      <a:solidFill>
                        <a:schemeClr val="tx1"/>
                      </a:solidFill>
                      <a:prstDash val="dash"/>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marL="171450" indent="-171450" algn="l">
                        <a:lnSpc>
                          <a:spcPts val="1600"/>
                        </a:lnSpc>
                        <a:buFont typeface="Wingdings" panose="05000000000000000000" pitchFamily="2" charset="2"/>
                        <a:buChar char="n"/>
                      </a:pPr>
                      <a:r>
                        <a:rPr kumimoji="1" lang="ja-JP" altLang="en-US" sz="1400" b="0" dirty="0">
                          <a:solidFill>
                            <a:schemeClr val="tx1"/>
                          </a:solidFill>
                          <a:latin typeface="Meiryo UI" panose="020B0604030504040204" pitchFamily="50" charset="-128"/>
                          <a:ea typeface="Meiryo UI" panose="020B0604030504040204" pitchFamily="50" charset="-128"/>
                        </a:rPr>
                        <a:t>東京都の「宿泊税」を参考に設計</a:t>
                      </a:r>
                      <a:endParaRPr kumimoji="1" lang="en-US" altLang="ja-JP" sz="1400" b="0" dirty="0">
                        <a:solidFill>
                          <a:schemeClr val="tx1"/>
                        </a:solidFill>
                        <a:latin typeface="Meiryo UI" panose="020B0604030504040204" pitchFamily="50" charset="-128"/>
                        <a:ea typeface="Meiryo UI" panose="020B0604030504040204" pitchFamily="50" charset="-128"/>
                      </a:endParaRPr>
                    </a:p>
                    <a:p>
                      <a:pPr marL="171450" indent="-171450" algn="l">
                        <a:lnSpc>
                          <a:spcPts val="1600"/>
                        </a:lnSpc>
                        <a:buFont typeface="Wingdings" panose="05000000000000000000" pitchFamily="2" charset="2"/>
                        <a:buChar char="n"/>
                      </a:pPr>
                      <a:r>
                        <a:rPr kumimoji="1" lang="ja-JP" altLang="en-US" sz="1400" b="0" dirty="0">
                          <a:solidFill>
                            <a:schemeClr val="tx1"/>
                          </a:solidFill>
                          <a:latin typeface="Meiryo UI" panose="020B0604030504040204" pitchFamily="50" charset="-128"/>
                          <a:ea typeface="Meiryo UI" panose="020B0604030504040204" pitchFamily="50" charset="-128"/>
                        </a:rPr>
                        <a:t>特別徴収義務者の事務負担や納税者に対する分かりやすさという点から、税率は定額に設定</a:t>
                      </a:r>
                    </a:p>
                    <a:p>
                      <a:pPr marL="171450" indent="-171450" algn="l">
                        <a:lnSpc>
                          <a:spcPts val="1600"/>
                        </a:lnSpc>
                        <a:buFont typeface="Wingdings" panose="05000000000000000000" pitchFamily="2" charset="2"/>
                        <a:buChar char="n"/>
                      </a:pPr>
                      <a:r>
                        <a:rPr kumimoji="1" lang="ja-JP" altLang="en-US" sz="1400" b="0" dirty="0">
                          <a:solidFill>
                            <a:schemeClr val="tx1"/>
                          </a:solidFill>
                          <a:latin typeface="Meiryo UI" panose="020B0604030504040204" pitchFamily="50" charset="-128"/>
                          <a:ea typeface="Meiryo UI" panose="020B0604030504040204" pitchFamily="50" charset="-128"/>
                        </a:rPr>
                        <a:t>宿泊料金の１％程度の額を目安に最低税率を設定するとともに、宿泊料金に応じて担税力を勘案し、累進的に税率が上がるように段階的に税率を設定</a:t>
                      </a:r>
                    </a:p>
                  </a:txBody>
                  <a:tcPr marL="132969" marR="132969" marT="66485" marB="66485">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marL="171450" indent="-171450" algn="l">
                        <a:lnSpc>
                          <a:spcPts val="1600"/>
                        </a:lnSpc>
                        <a:buFont typeface="Wingdings" panose="05000000000000000000" pitchFamily="2" charset="2"/>
                        <a:buChar char="n"/>
                      </a:pPr>
                      <a:r>
                        <a:rPr kumimoji="1" lang="ja-JP" altLang="en-US" sz="1400" b="0" dirty="0">
                          <a:solidFill>
                            <a:schemeClr val="tx1"/>
                          </a:solidFill>
                          <a:latin typeface="Meiryo UI" panose="020B0604030504040204" pitchFamily="50" charset="-128"/>
                          <a:ea typeface="Meiryo UI" panose="020B0604030504040204" pitchFamily="50" charset="-128"/>
                        </a:rPr>
                        <a:t>観光・宿泊をとりまく環境の激変への緊急的な対応として、宿泊税制度を見直すことについてはやむを得ないが、現行制度の基本的な考え方は踏襲し、免税点のみ引き下げ（税率の変更は行わない）</a:t>
                      </a:r>
                    </a:p>
                  </a:txBody>
                  <a:tcPr marL="132969" marR="132969" marT="66485" marB="66485">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marL="171450" marR="0" lvl="0" indent="-171450" algn="l" defTabSz="914400" rtl="0" eaLnBrk="1" fontAlgn="auto" latinLnBrk="0" hangingPunct="1">
                        <a:lnSpc>
                          <a:spcPts val="1600"/>
                        </a:lnSpc>
                        <a:spcBef>
                          <a:spcPts val="0"/>
                        </a:spcBef>
                        <a:spcAft>
                          <a:spcPts val="0"/>
                        </a:spcAft>
                        <a:buClrTx/>
                        <a:buSzTx/>
                        <a:buFont typeface="Wingdings" panose="05000000000000000000" pitchFamily="2" charset="2"/>
                        <a:buChar char="n"/>
                        <a:tabLst/>
                        <a:defRPr/>
                      </a:pPr>
                      <a:r>
                        <a:rPr kumimoji="1" lang="ja-JP" altLang="en-US" sz="1400" b="0" dirty="0">
                          <a:solidFill>
                            <a:schemeClr val="tx1"/>
                          </a:solidFill>
                          <a:latin typeface="Meiryo UI" panose="020B0604030504040204" pitchFamily="50" charset="-128"/>
                          <a:ea typeface="Meiryo UI" panose="020B0604030504040204" pitchFamily="50" charset="-128"/>
                        </a:rPr>
                        <a:t>京都市では、宿泊料金</a:t>
                      </a:r>
                      <a:r>
                        <a:rPr kumimoji="1" lang="en-US" altLang="ja-JP" sz="1400" b="0" dirty="0">
                          <a:solidFill>
                            <a:schemeClr val="tx1"/>
                          </a:solidFill>
                          <a:latin typeface="Meiryo UI" panose="020B0604030504040204" pitchFamily="50" charset="-128"/>
                          <a:ea typeface="Meiryo UI" panose="020B0604030504040204" pitchFamily="50" charset="-128"/>
                        </a:rPr>
                        <a:t>5</a:t>
                      </a:r>
                      <a:r>
                        <a:rPr kumimoji="1" lang="ja-JP" altLang="en-US" sz="1400" b="0" dirty="0">
                          <a:solidFill>
                            <a:schemeClr val="tx1"/>
                          </a:solidFill>
                          <a:latin typeface="Meiryo UI" panose="020B0604030504040204" pitchFamily="50" charset="-128"/>
                          <a:ea typeface="Meiryo UI" panose="020B0604030504040204" pitchFamily="50" charset="-128"/>
                        </a:rPr>
                        <a:t>万円以上は</a:t>
                      </a:r>
                      <a:r>
                        <a:rPr kumimoji="1" lang="en-US" altLang="ja-JP" sz="1400" b="0" dirty="0">
                          <a:solidFill>
                            <a:schemeClr val="tx1"/>
                          </a:solidFill>
                          <a:latin typeface="Meiryo UI" panose="020B0604030504040204" pitchFamily="50" charset="-128"/>
                          <a:ea typeface="Meiryo UI" panose="020B0604030504040204" pitchFamily="50" charset="-128"/>
                        </a:rPr>
                        <a:t>1,000</a:t>
                      </a:r>
                      <a:r>
                        <a:rPr kumimoji="1" lang="ja-JP" altLang="en-US" sz="1400" b="0" dirty="0">
                          <a:solidFill>
                            <a:schemeClr val="tx1"/>
                          </a:solidFill>
                          <a:latin typeface="Meiryo UI" panose="020B0604030504040204" pitchFamily="50" charset="-128"/>
                          <a:ea typeface="Meiryo UI" panose="020B0604030504040204" pitchFamily="50" charset="-128"/>
                        </a:rPr>
                        <a:t>円、</a:t>
                      </a:r>
                      <a:endParaRPr kumimoji="1" lang="en-US" altLang="ja-JP" sz="14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600"/>
                        </a:lnSpc>
                        <a:spcBef>
                          <a:spcPts val="0"/>
                        </a:spcBef>
                        <a:spcAft>
                          <a:spcPts val="0"/>
                        </a:spcAft>
                        <a:buClrTx/>
                        <a:buSzTx/>
                        <a:buFont typeface="Wingdings" panose="05000000000000000000" pitchFamily="2" charset="2"/>
                        <a:buNone/>
                        <a:tabLst/>
                        <a:defRPr/>
                      </a:pPr>
                      <a:r>
                        <a:rPr kumimoji="1" lang="en-US" altLang="ja-JP" sz="1400" b="0" dirty="0">
                          <a:solidFill>
                            <a:schemeClr val="tx1"/>
                          </a:solidFill>
                          <a:latin typeface="Meiryo UI" panose="020B0604030504040204" pitchFamily="50" charset="-128"/>
                          <a:ea typeface="Meiryo UI" panose="020B0604030504040204" pitchFamily="50" charset="-128"/>
                        </a:rPr>
                        <a:t>   </a:t>
                      </a:r>
                      <a:r>
                        <a:rPr kumimoji="1" lang="ja-JP" altLang="en-US" sz="1400" b="0" dirty="0">
                          <a:solidFill>
                            <a:schemeClr val="tx1"/>
                          </a:solidFill>
                          <a:latin typeface="Meiryo UI" panose="020B0604030504040204" pitchFamily="50" charset="-128"/>
                          <a:ea typeface="Meiryo UI" panose="020B0604030504040204" pitchFamily="50" charset="-128"/>
                        </a:rPr>
                        <a:t>金沢市では、</a:t>
                      </a:r>
                      <a:r>
                        <a:rPr kumimoji="1" lang="en-US" altLang="ja-JP" sz="1400" b="0" dirty="0">
                          <a:solidFill>
                            <a:schemeClr val="tx1"/>
                          </a:solidFill>
                          <a:latin typeface="Meiryo UI" panose="020B0604030504040204" pitchFamily="50" charset="-128"/>
                          <a:ea typeface="Meiryo UI" panose="020B0604030504040204" pitchFamily="50" charset="-128"/>
                        </a:rPr>
                        <a:t>2</a:t>
                      </a:r>
                      <a:r>
                        <a:rPr kumimoji="1" lang="ja-JP" altLang="en-US" sz="1400" b="0" dirty="0">
                          <a:solidFill>
                            <a:schemeClr val="tx1"/>
                          </a:solidFill>
                          <a:latin typeface="Meiryo UI" panose="020B0604030504040204" pitchFamily="50" charset="-128"/>
                          <a:ea typeface="Meiryo UI" panose="020B0604030504040204" pitchFamily="50" charset="-128"/>
                        </a:rPr>
                        <a:t>万円以上は</a:t>
                      </a:r>
                      <a:r>
                        <a:rPr kumimoji="1" lang="en-US" altLang="ja-JP" sz="1400" b="0" dirty="0">
                          <a:solidFill>
                            <a:schemeClr val="tx1"/>
                          </a:solidFill>
                          <a:latin typeface="Meiryo UI" panose="020B0604030504040204" pitchFamily="50" charset="-128"/>
                          <a:ea typeface="Meiryo UI" panose="020B0604030504040204" pitchFamily="50" charset="-128"/>
                        </a:rPr>
                        <a:t>500</a:t>
                      </a:r>
                      <a:r>
                        <a:rPr kumimoji="1" lang="ja-JP" altLang="en-US" sz="1400" b="0" dirty="0">
                          <a:solidFill>
                            <a:schemeClr val="tx1"/>
                          </a:solidFill>
                          <a:latin typeface="Meiryo UI" panose="020B0604030504040204" pitchFamily="50" charset="-128"/>
                          <a:ea typeface="Meiryo UI" panose="020B0604030504040204" pitchFamily="50" charset="-128"/>
                        </a:rPr>
                        <a:t>円など、本府に</a:t>
                      </a:r>
                      <a:endParaRPr kumimoji="1" lang="en-US" altLang="ja-JP" sz="14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600"/>
                        </a:lnSpc>
                        <a:spcBef>
                          <a:spcPts val="0"/>
                        </a:spcBef>
                        <a:spcAft>
                          <a:spcPts val="0"/>
                        </a:spcAft>
                        <a:buClrTx/>
                        <a:buSzTx/>
                        <a:buFont typeface="Wingdings" panose="05000000000000000000" pitchFamily="2" charset="2"/>
                        <a:buNone/>
                        <a:tabLst/>
                        <a:defRPr/>
                      </a:pPr>
                      <a:r>
                        <a:rPr kumimoji="1" lang="en-US" altLang="ja-JP" sz="1400" b="0" dirty="0">
                          <a:solidFill>
                            <a:schemeClr val="tx1"/>
                          </a:solidFill>
                          <a:latin typeface="Meiryo UI" panose="020B0604030504040204" pitchFamily="50" charset="-128"/>
                          <a:ea typeface="Meiryo UI" panose="020B0604030504040204" pitchFamily="50" charset="-128"/>
                        </a:rPr>
                        <a:t>   </a:t>
                      </a:r>
                      <a:r>
                        <a:rPr kumimoji="1" lang="ja-JP" altLang="en-US" sz="1400" b="0" dirty="0">
                          <a:solidFill>
                            <a:schemeClr val="tx1"/>
                          </a:solidFill>
                          <a:latin typeface="Meiryo UI" panose="020B0604030504040204" pitchFamily="50" charset="-128"/>
                          <a:ea typeface="Meiryo UI" panose="020B0604030504040204" pitchFamily="50" charset="-128"/>
                        </a:rPr>
                        <a:t>比べて高い税率を設定している自治体もある</a:t>
                      </a:r>
                      <a:endParaRPr kumimoji="1" lang="en-US" altLang="ja-JP" sz="1400" b="0" dirty="0">
                        <a:solidFill>
                          <a:schemeClr val="tx1"/>
                        </a:solidFill>
                        <a:latin typeface="Meiryo UI" panose="020B0604030504040204" pitchFamily="50" charset="-128"/>
                        <a:ea typeface="Meiryo UI" panose="020B0604030504040204" pitchFamily="50" charset="-128"/>
                      </a:endParaRPr>
                    </a:p>
                    <a:p>
                      <a:pPr marL="171450" marR="0" lvl="0" indent="-171450" algn="l" defTabSz="914400" rtl="0" eaLnBrk="1" fontAlgn="auto" latinLnBrk="0" hangingPunct="1">
                        <a:lnSpc>
                          <a:spcPts val="1600"/>
                        </a:lnSpc>
                        <a:spcBef>
                          <a:spcPts val="0"/>
                        </a:spcBef>
                        <a:spcAft>
                          <a:spcPts val="0"/>
                        </a:spcAft>
                        <a:buClrTx/>
                        <a:buSzTx/>
                        <a:buFont typeface="Wingdings" panose="05000000000000000000" pitchFamily="2" charset="2"/>
                        <a:buChar char="n"/>
                        <a:tabLst/>
                        <a:defRPr/>
                      </a:pPr>
                      <a:r>
                        <a:rPr kumimoji="1" lang="ja-JP" altLang="en-US" sz="1400" b="0" dirty="0">
                          <a:solidFill>
                            <a:schemeClr val="tx1"/>
                          </a:solidFill>
                          <a:latin typeface="Meiryo UI" panose="020B0604030504040204" pitchFamily="50" charset="-128"/>
                          <a:ea typeface="Meiryo UI" panose="020B0604030504040204" pitchFamily="50" charset="-128"/>
                        </a:rPr>
                        <a:t>倶知安町では、宿泊料金の２％と定率で設定</a:t>
                      </a:r>
                    </a:p>
                  </a:txBody>
                  <a:tcPr marL="132969" marR="132969" marT="66485" marB="66485">
                    <a:lnL w="6350" cap="flat" cmpd="sng" algn="ctr">
                      <a:solidFill>
                        <a:schemeClr val="tx1"/>
                      </a:solidFill>
                      <a:prstDash val="dash"/>
                      <a:round/>
                      <a:headEnd type="none" w="med" len="med"/>
                      <a:tailEnd type="none" w="med" len="med"/>
                    </a:lnL>
                    <a:lnR w="19050" cap="flat" cmpd="sng" algn="ctr">
                      <a:no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68936080"/>
                  </a:ext>
                </a:extLst>
              </a:tr>
              <a:tr h="2538254">
                <a:tc>
                  <a:txBody>
                    <a:bodyPr/>
                    <a:lstStyle/>
                    <a:p>
                      <a:pPr algn="ctr">
                        <a:lnSpc>
                          <a:spcPts val="2000"/>
                        </a:lnSpc>
                      </a:pPr>
                      <a:r>
                        <a:rPr kumimoji="1" lang="ja-JP" altLang="en-US" sz="1700" b="1" dirty="0">
                          <a:solidFill>
                            <a:schemeClr val="tx1"/>
                          </a:solidFill>
                          <a:latin typeface="Meiryo UI" panose="020B0604030504040204" pitchFamily="50" charset="-128"/>
                          <a:ea typeface="Meiryo UI" panose="020B0604030504040204" pitchFamily="50" charset="-128"/>
                        </a:rPr>
                        <a:t>免税点</a:t>
                      </a:r>
                    </a:p>
                  </a:txBody>
                  <a:tcPr marL="132969" marR="132969" marT="66485" marB="66485" anchor="ctr">
                    <a:lnL w="6350" cap="flat" cmpd="sng" algn="ctr">
                      <a:noFill/>
                      <a:prstDash val="dash"/>
                      <a:round/>
                      <a:headEnd type="none" w="med" len="med"/>
                      <a:tailEnd type="none" w="med" len="med"/>
                    </a:lnL>
                    <a:lnR w="6350" cap="flat" cmpd="sng" algn="ctr">
                      <a:solidFill>
                        <a:schemeClr val="tx1"/>
                      </a:solidFill>
                      <a:prstDash val="dash"/>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marL="171450" marR="0" lvl="0" indent="-171450" algn="l" defTabSz="914400" rtl="0" eaLnBrk="1" fontAlgn="auto" latinLnBrk="0" hangingPunct="1">
                        <a:lnSpc>
                          <a:spcPts val="1600"/>
                        </a:lnSpc>
                        <a:spcBef>
                          <a:spcPts val="0"/>
                        </a:spcBef>
                        <a:spcAft>
                          <a:spcPts val="0"/>
                        </a:spcAft>
                        <a:buClrTx/>
                        <a:buSzTx/>
                        <a:buFont typeface="Wingdings" panose="05000000000000000000" pitchFamily="2" charset="2"/>
                        <a:buChar char="n"/>
                        <a:tabLst/>
                        <a:defRPr/>
                      </a:pPr>
                      <a:r>
                        <a:rPr kumimoji="1" lang="ja-JP" altLang="en-US" sz="1400" b="0" dirty="0">
                          <a:solidFill>
                            <a:schemeClr val="tx1"/>
                          </a:solidFill>
                          <a:latin typeface="Meiryo UI" panose="020B0604030504040204" pitchFamily="50" charset="-128"/>
                          <a:ea typeface="Meiryo UI" panose="020B0604030504040204" pitchFamily="50" charset="-128"/>
                        </a:rPr>
                        <a:t>東京都の「宿泊税」を参考に、法定外目的税として、府内の宿泊施設に一定以上の室料価格で宿泊する者に対し課税</a:t>
                      </a:r>
                    </a:p>
                    <a:p>
                      <a:pPr marL="171450" indent="-171450" algn="l">
                        <a:lnSpc>
                          <a:spcPts val="1600"/>
                        </a:lnSpc>
                        <a:buFont typeface="Wingdings" panose="05000000000000000000" pitchFamily="2" charset="2"/>
                        <a:buChar char="n"/>
                      </a:pPr>
                      <a:r>
                        <a:rPr kumimoji="1" lang="ja-JP" altLang="en-US" sz="1400" b="0" dirty="0">
                          <a:solidFill>
                            <a:schemeClr val="tx1"/>
                          </a:solidFill>
                          <a:latin typeface="Meiryo UI" panose="020B0604030504040204" pitchFamily="50" charset="-128"/>
                          <a:ea typeface="Meiryo UI" panose="020B0604030504040204" pitchFamily="50" charset="-128"/>
                        </a:rPr>
                        <a:t>大阪府内における</a:t>
                      </a:r>
                      <a:r>
                        <a:rPr kumimoji="1" lang="en-US" altLang="ja-JP" sz="1400" b="0" dirty="0">
                          <a:solidFill>
                            <a:schemeClr val="tx1"/>
                          </a:solidFill>
                          <a:latin typeface="Meiryo UI" panose="020B0604030504040204" pitchFamily="50" charset="-128"/>
                          <a:ea typeface="Meiryo UI" panose="020B0604030504040204" pitchFamily="50" charset="-128"/>
                        </a:rPr>
                        <a:t>1</a:t>
                      </a:r>
                      <a:r>
                        <a:rPr kumimoji="1" lang="ja-JP" altLang="en-US" sz="1400" b="0" dirty="0">
                          <a:solidFill>
                            <a:schemeClr val="tx1"/>
                          </a:solidFill>
                          <a:latin typeface="Meiryo UI" panose="020B0604030504040204" pitchFamily="50" charset="-128"/>
                          <a:ea typeface="Meiryo UI" panose="020B0604030504040204" pitchFamily="50" charset="-128"/>
                        </a:rPr>
                        <a:t>人</a:t>
                      </a:r>
                      <a:r>
                        <a:rPr kumimoji="1" lang="en-US" altLang="ja-JP" sz="1400" b="0" dirty="0">
                          <a:solidFill>
                            <a:schemeClr val="tx1"/>
                          </a:solidFill>
                          <a:latin typeface="Meiryo UI" panose="020B0604030504040204" pitchFamily="50" charset="-128"/>
                          <a:ea typeface="Meiryo UI" panose="020B0604030504040204" pitchFamily="50" charset="-128"/>
                        </a:rPr>
                        <a:t>1</a:t>
                      </a:r>
                      <a:r>
                        <a:rPr kumimoji="1" lang="ja-JP" altLang="en-US" sz="1400" b="0" dirty="0">
                          <a:solidFill>
                            <a:schemeClr val="tx1"/>
                          </a:solidFill>
                          <a:latin typeface="Meiryo UI" panose="020B0604030504040204" pitchFamily="50" charset="-128"/>
                          <a:ea typeface="Meiryo UI" panose="020B0604030504040204" pitchFamily="50" charset="-128"/>
                        </a:rPr>
                        <a:t>泊のホテル等の平均宿泊料金が概ね</a:t>
                      </a:r>
                      <a:r>
                        <a:rPr kumimoji="1" lang="en-US" altLang="ja-JP" sz="1400" b="0" dirty="0">
                          <a:solidFill>
                            <a:schemeClr val="tx1"/>
                          </a:solidFill>
                          <a:latin typeface="Meiryo UI" panose="020B0604030504040204" pitchFamily="50" charset="-128"/>
                          <a:ea typeface="Meiryo UI" panose="020B0604030504040204" pitchFamily="50" charset="-128"/>
                        </a:rPr>
                        <a:t>1</a:t>
                      </a:r>
                      <a:r>
                        <a:rPr kumimoji="1" lang="ja-JP" altLang="en-US" sz="1400" b="0" dirty="0">
                          <a:solidFill>
                            <a:schemeClr val="tx1"/>
                          </a:solidFill>
                          <a:latin typeface="Meiryo UI" panose="020B0604030504040204" pitchFamily="50" charset="-128"/>
                          <a:ea typeface="Meiryo UI" panose="020B0604030504040204" pitchFamily="50" charset="-128"/>
                        </a:rPr>
                        <a:t>万円であったことから、この金額を上回る宿泊料金を支払う宿泊客は、一定の担税力があるものと判断</a:t>
                      </a:r>
                      <a:endParaRPr kumimoji="1" lang="en-US" altLang="ja-JP" sz="1400" b="0" dirty="0">
                        <a:solidFill>
                          <a:schemeClr val="tx1"/>
                        </a:solidFill>
                        <a:latin typeface="Meiryo UI" panose="020B0604030504040204" pitchFamily="50" charset="-128"/>
                        <a:ea typeface="Meiryo UI" panose="020B0604030504040204" pitchFamily="50" charset="-128"/>
                      </a:endParaRPr>
                    </a:p>
                    <a:p>
                      <a:pPr marL="171450" indent="-171450" algn="l">
                        <a:lnSpc>
                          <a:spcPts val="1600"/>
                        </a:lnSpc>
                        <a:buFont typeface="Wingdings" panose="05000000000000000000" pitchFamily="2" charset="2"/>
                        <a:buChar char="n"/>
                      </a:pPr>
                      <a:r>
                        <a:rPr kumimoji="1" lang="ja-JP" altLang="en-US" sz="1400" b="0" dirty="0">
                          <a:solidFill>
                            <a:schemeClr val="tx1"/>
                          </a:solidFill>
                          <a:latin typeface="Meiryo UI" panose="020B0604030504040204" pitchFamily="50" charset="-128"/>
                          <a:ea typeface="Meiryo UI" panose="020B0604030504040204" pitchFamily="50" charset="-128"/>
                        </a:rPr>
                        <a:t>公平・適正な課税処分を確保する観点からも担税力の見極め及び課税客体の把握が可能な宿泊客を対象に課税</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marL="132969" marR="132969" marT="66485" marB="66485">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marL="171450" marR="0" lvl="0" indent="-171450" algn="l" defTabSz="914400" rtl="0" eaLnBrk="1" fontAlgn="auto" latinLnBrk="0" hangingPunct="1">
                        <a:lnSpc>
                          <a:spcPts val="1600"/>
                        </a:lnSpc>
                        <a:spcBef>
                          <a:spcPts val="0"/>
                        </a:spcBef>
                        <a:spcAft>
                          <a:spcPts val="0"/>
                        </a:spcAft>
                        <a:buClrTx/>
                        <a:buSzTx/>
                        <a:buFont typeface="Wingdings" panose="05000000000000000000" pitchFamily="2" charset="2"/>
                        <a:buChar char="n"/>
                        <a:tabLst/>
                        <a:defRPr/>
                      </a:pPr>
                      <a:r>
                        <a:rPr kumimoji="1" lang="ja-JP" altLang="en-US" sz="1400" b="0" dirty="0">
                          <a:solidFill>
                            <a:schemeClr val="tx1"/>
                          </a:solidFill>
                          <a:latin typeface="Meiryo UI" panose="020B0604030504040204" pitchFamily="50" charset="-128"/>
                          <a:ea typeface="Meiryo UI" panose="020B0604030504040204" pitchFamily="50" charset="-128"/>
                        </a:rPr>
                        <a:t>免税点設定には、税の公平性の観点から適正な申告・徴収が可能かつ特別徴収義務者の負担や処理体制への配慮が必要かつ、税収に比して徴税コストが大きくなり過ぎず、簡素で分かりやすい制度とすること</a:t>
                      </a:r>
                      <a:endParaRPr kumimoji="1" lang="en-US" altLang="ja-JP" sz="1400" b="0" dirty="0">
                        <a:solidFill>
                          <a:schemeClr val="tx1"/>
                        </a:solidFill>
                        <a:latin typeface="Meiryo UI" panose="020B0604030504040204" pitchFamily="50" charset="-128"/>
                        <a:ea typeface="Meiryo UI" panose="020B0604030504040204" pitchFamily="50" charset="-128"/>
                      </a:endParaRPr>
                    </a:p>
                    <a:p>
                      <a:pPr marL="171450" marR="0" lvl="0" indent="-171450" algn="l" defTabSz="914400" rtl="0" eaLnBrk="1" fontAlgn="auto" latinLnBrk="0" hangingPunct="1">
                        <a:lnSpc>
                          <a:spcPts val="1600"/>
                        </a:lnSpc>
                        <a:spcBef>
                          <a:spcPts val="0"/>
                        </a:spcBef>
                        <a:spcAft>
                          <a:spcPts val="0"/>
                        </a:spcAft>
                        <a:buClrTx/>
                        <a:buSzTx/>
                        <a:buFont typeface="Wingdings" panose="05000000000000000000" pitchFamily="2" charset="2"/>
                        <a:buChar char="n"/>
                        <a:tabLst/>
                        <a:defRPr/>
                      </a:pPr>
                      <a:r>
                        <a:rPr kumimoji="1" lang="ja-JP" altLang="en-US" sz="1400" b="0" dirty="0">
                          <a:solidFill>
                            <a:schemeClr val="tx1"/>
                          </a:solidFill>
                          <a:latin typeface="Meiryo UI" panose="020B0604030504040204" pitchFamily="50" charset="-128"/>
                          <a:ea typeface="Meiryo UI" panose="020B0604030504040204" pitchFamily="50" charset="-128"/>
                        </a:rPr>
                        <a:t>平均宿泊単価（</a:t>
                      </a:r>
                      <a:r>
                        <a:rPr kumimoji="1" lang="en-US" altLang="ja-JP" sz="1400" b="0" dirty="0">
                          <a:solidFill>
                            <a:schemeClr val="tx1"/>
                          </a:solidFill>
                          <a:latin typeface="Meiryo UI" panose="020B0604030504040204" pitchFamily="50" charset="-128"/>
                          <a:ea typeface="Meiryo UI" panose="020B0604030504040204" pitchFamily="50" charset="-128"/>
                        </a:rPr>
                        <a:t>5,611</a:t>
                      </a:r>
                      <a:r>
                        <a:rPr kumimoji="1" lang="ja-JP" altLang="en-US" sz="1400" b="0" dirty="0">
                          <a:solidFill>
                            <a:schemeClr val="tx1"/>
                          </a:solidFill>
                          <a:latin typeface="Meiryo UI" panose="020B0604030504040204" pitchFamily="50" charset="-128"/>
                          <a:ea typeface="Meiryo UI" panose="020B0604030504040204" pitchFamily="50" charset="-128"/>
                        </a:rPr>
                        <a:t>円）及び宿泊者が最も多く利用しているビジネスホテルの平均宿泊単価（</a:t>
                      </a:r>
                      <a:r>
                        <a:rPr kumimoji="1" lang="en-US" altLang="ja-JP" sz="1400" b="0" dirty="0">
                          <a:solidFill>
                            <a:schemeClr val="tx1"/>
                          </a:solidFill>
                          <a:latin typeface="Meiryo UI" panose="020B0604030504040204" pitchFamily="50" charset="-128"/>
                          <a:ea typeface="Meiryo UI" panose="020B0604030504040204" pitchFamily="50" charset="-128"/>
                        </a:rPr>
                        <a:t>7,203</a:t>
                      </a:r>
                      <a:r>
                        <a:rPr kumimoji="1" lang="ja-JP" altLang="en-US" sz="1400" b="0" dirty="0">
                          <a:solidFill>
                            <a:schemeClr val="tx1"/>
                          </a:solidFill>
                          <a:latin typeface="Meiryo UI" panose="020B0604030504040204" pitchFamily="50" charset="-128"/>
                          <a:ea typeface="Meiryo UI" panose="020B0604030504040204" pitchFamily="50" charset="-128"/>
                        </a:rPr>
                        <a:t>円）を総合的に勘案して免税点を</a:t>
                      </a:r>
                      <a:r>
                        <a:rPr kumimoji="1" lang="en-US" altLang="ja-JP" sz="1400" b="0" dirty="0">
                          <a:solidFill>
                            <a:schemeClr val="tx1"/>
                          </a:solidFill>
                          <a:latin typeface="Meiryo UI" panose="020B0604030504040204" pitchFamily="50" charset="-128"/>
                          <a:ea typeface="Meiryo UI" panose="020B0604030504040204" pitchFamily="50" charset="-128"/>
                        </a:rPr>
                        <a:t>7,000</a:t>
                      </a:r>
                      <a:r>
                        <a:rPr kumimoji="1" lang="ja-JP" altLang="en-US" sz="1400" b="0" dirty="0">
                          <a:solidFill>
                            <a:schemeClr val="tx1"/>
                          </a:solidFill>
                          <a:latin typeface="Meiryo UI" panose="020B0604030504040204" pitchFamily="50" charset="-128"/>
                          <a:ea typeface="Meiryo UI" panose="020B0604030504040204" pitchFamily="50" charset="-128"/>
                        </a:rPr>
                        <a:t>円に設定</a:t>
                      </a:r>
                    </a:p>
                  </a:txBody>
                  <a:tcPr marL="132969" marR="132969" marT="66485" marB="66485">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marL="171450" indent="-171450" algn="l">
                        <a:lnSpc>
                          <a:spcPts val="1600"/>
                        </a:lnSpc>
                        <a:buFont typeface="Wingdings" panose="05000000000000000000" pitchFamily="2" charset="2"/>
                        <a:buChar char="n"/>
                      </a:pPr>
                      <a:r>
                        <a:rPr kumimoji="1" lang="ja-JP" altLang="en-US" sz="1400" b="0" dirty="0">
                          <a:solidFill>
                            <a:schemeClr val="tx1"/>
                          </a:solidFill>
                          <a:latin typeface="Meiryo UI" panose="020B0604030504040204" pitchFamily="50" charset="-128"/>
                          <a:ea typeface="Meiryo UI" panose="020B0604030504040204" pitchFamily="50" charset="-128"/>
                        </a:rPr>
                        <a:t>大阪府の宿泊税導入</a:t>
                      </a:r>
                      <a:r>
                        <a:rPr kumimoji="1" lang="en-US" altLang="ja-JP" sz="1400" b="0" dirty="0">
                          <a:solidFill>
                            <a:schemeClr val="tx1"/>
                          </a:solidFill>
                          <a:latin typeface="Meiryo UI" panose="020B0604030504040204" pitchFamily="50" charset="-128"/>
                          <a:ea typeface="Meiryo UI" panose="020B0604030504040204" pitchFamily="50" charset="-128"/>
                        </a:rPr>
                        <a:t>(2017.1)</a:t>
                      </a:r>
                      <a:r>
                        <a:rPr kumimoji="1" lang="ja-JP" altLang="en-US" sz="1400" b="0" dirty="0">
                          <a:solidFill>
                            <a:schemeClr val="tx1"/>
                          </a:solidFill>
                          <a:latin typeface="Meiryo UI" panose="020B0604030504040204" pitchFamily="50" charset="-128"/>
                          <a:ea typeface="Meiryo UI" panose="020B0604030504040204" pitchFamily="50" charset="-128"/>
                        </a:rPr>
                        <a:t>以降に宿泊税を導入した自治体（京都市、金沢市、倶知安町、福岡県）は免税点を設けていない</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marL="132969" marR="132969" marT="66485" marB="66485">
                    <a:lnL w="6350" cap="flat" cmpd="sng" algn="ctr">
                      <a:solidFill>
                        <a:schemeClr val="tx1"/>
                      </a:solidFill>
                      <a:prstDash val="dash"/>
                      <a:round/>
                      <a:headEnd type="none" w="med" len="med"/>
                      <a:tailEnd type="none" w="med" len="med"/>
                    </a:lnL>
                    <a:lnR w="19050" cap="flat" cmpd="sng" algn="ctr">
                      <a:no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3533174163"/>
                  </a:ext>
                </a:extLst>
              </a:tr>
              <a:tr h="1108839">
                <a:tc>
                  <a:txBody>
                    <a:bodyPr/>
                    <a:lstStyle/>
                    <a:p>
                      <a:pPr marL="0" marR="0" lvl="0" indent="0" algn="ctr" defTabSz="1351593" rtl="0" eaLnBrk="1" fontAlgn="auto" latinLnBrk="0" hangingPunct="1">
                        <a:lnSpc>
                          <a:spcPts val="2000"/>
                        </a:lnSpc>
                        <a:spcBef>
                          <a:spcPts val="0"/>
                        </a:spcBef>
                        <a:spcAft>
                          <a:spcPts val="0"/>
                        </a:spcAft>
                        <a:buClrTx/>
                        <a:buSzTx/>
                        <a:buFontTx/>
                        <a:buNone/>
                        <a:tabLst/>
                        <a:defRPr/>
                      </a:pPr>
                      <a:r>
                        <a:rPr kumimoji="1" lang="zh-TW" altLang="en-US" sz="1700" b="1" dirty="0">
                          <a:solidFill>
                            <a:schemeClr val="tx1"/>
                          </a:solidFill>
                          <a:latin typeface="Meiryo UI" panose="020B0604030504040204" pitchFamily="50" charset="-128"/>
                          <a:ea typeface="Meiryo UI" panose="020B0604030504040204" pitchFamily="50" charset="-128"/>
                        </a:rPr>
                        <a:t>免除制度</a:t>
                      </a:r>
                      <a:endParaRPr kumimoji="1" lang="en-US" altLang="zh-TW" sz="1700" b="1" dirty="0">
                        <a:solidFill>
                          <a:schemeClr val="tx1"/>
                        </a:solidFill>
                        <a:latin typeface="Meiryo UI" panose="020B0604030504040204" pitchFamily="50" charset="-128"/>
                        <a:ea typeface="Meiryo UI" panose="020B0604030504040204" pitchFamily="50" charset="-128"/>
                      </a:endParaRPr>
                    </a:p>
                  </a:txBody>
                  <a:tcPr marL="132969" marR="132969" marT="66485" marB="66485" anchor="ctr">
                    <a:lnL w="6350" cap="flat" cmpd="sng" algn="ctr">
                      <a:noFill/>
                      <a:prstDash val="dash"/>
                      <a:round/>
                      <a:headEnd type="none" w="med" len="med"/>
                      <a:tailEnd type="none" w="med" len="med"/>
                    </a:lnL>
                    <a:lnR w="6350" cap="flat" cmpd="sng" algn="ctr">
                      <a:solidFill>
                        <a:schemeClr val="tx1"/>
                      </a:solidFill>
                      <a:prstDash val="dash"/>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l">
                        <a:lnSpc>
                          <a:spcPts val="1600"/>
                        </a:lnSpc>
                      </a:pPr>
                      <a:r>
                        <a:rPr kumimoji="1" lang="ja-JP" altLang="en-US" sz="1400" b="0" dirty="0">
                          <a:solidFill>
                            <a:schemeClr val="tx1"/>
                          </a:solidFill>
                          <a:latin typeface="Meiryo UI" panose="020B0604030504040204" pitchFamily="50" charset="-128"/>
                          <a:ea typeface="Meiryo UI" panose="020B0604030504040204" pitchFamily="50" charset="-128"/>
                        </a:rPr>
                        <a:t>（未導入）</a:t>
                      </a:r>
                    </a:p>
                  </a:txBody>
                  <a:tcPr marL="132969" marR="132969" marT="66485" marB="66485">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l">
                        <a:lnSpc>
                          <a:spcPts val="1600"/>
                        </a:lnSpc>
                      </a:pPr>
                      <a:r>
                        <a:rPr kumimoji="1" lang="ja-JP" altLang="en-US" sz="1400" b="0" dirty="0">
                          <a:solidFill>
                            <a:schemeClr val="tx1"/>
                          </a:solidFill>
                          <a:latin typeface="Meiryo UI" panose="020B0604030504040204" pitchFamily="50" charset="-128"/>
                          <a:ea typeface="Meiryo UI" panose="020B0604030504040204" pitchFamily="50" charset="-128"/>
                        </a:rPr>
                        <a:t>（未導入）</a:t>
                      </a:r>
                    </a:p>
                  </a:txBody>
                  <a:tcPr marL="132969" marR="132969" marT="66485" marB="66485">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marL="171450" indent="-171450" algn="l">
                        <a:lnSpc>
                          <a:spcPts val="1600"/>
                        </a:lnSpc>
                        <a:buFont typeface="Wingdings" panose="05000000000000000000" pitchFamily="2" charset="2"/>
                        <a:buChar char="n"/>
                      </a:pPr>
                      <a:r>
                        <a:rPr kumimoji="1" lang="ja-JP" altLang="en-US" sz="1400" b="0" dirty="0">
                          <a:solidFill>
                            <a:schemeClr val="tx1"/>
                          </a:solidFill>
                          <a:latin typeface="Meiryo UI" panose="020B0604030504040204" pitchFamily="50" charset="-128"/>
                          <a:ea typeface="Meiryo UI" panose="020B0604030504040204" pitchFamily="50" charset="-128"/>
                        </a:rPr>
                        <a:t>万博開催期間（</a:t>
                      </a:r>
                      <a:r>
                        <a:rPr kumimoji="1" lang="en-US" altLang="ja-JP" sz="1400" b="0" dirty="0">
                          <a:solidFill>
                            <a:schemeClr val="tx1"/>
                          </a:solidFill>
                          <a:latin typeface="Meiryo UI" panose="020B0604030504040204" pitchFamily="50" charset="-128"/>
                          <a:ea typeface="Meiryo UI" panose="020B0604030504040204" pitchFamily="50" charset="-128"/>
                        </a:rPr>
                        <a:t>R7.4</a:t>
                      </a:r>
                      <a:r>
                        <a:rPr kumimoji="1" lang="ja-JP" altLang="en-US" sz="1400" b="0" dirty="0">
                          <a:solidFill>
                            <a:schemeClr val="tx1"/>
                          </a:solidFill>
                          <a:latin typeface="Meiryo UI" panose="020B0604030504040204" pitchFamily="50" charset="-128"/>
                          <a:ea typeface="Meiryo UI" panose="020B0604030504040204" pitchFamily="50" charset="-128"/>
                        </a:rPr>
                        <a:t>～</a:t>
                      </a:r>
                      <a:r>
                        <a:rPr kumimoji="1" lang="en-US" altLang="ja-JP" sz="1400" b="0" dirty="0">
                          <a:solidFill>
                            <a:schemeClr val="tx1"/>
                          </a:solidFill>
                          <a:latin typeface="Meiryo UI" panose="020B0604030504040204" pitchFamily="50" charset="-128"/>
                          <a:ea typeface="Meiryo UI" panose="020B0604030504040204" pitchFamily="50" charset="-128"/>
                        </a:rPr>
                        <a:t>R7.10</a:t>
                      </a:r>
                      <a:r>
                        <a:rPr kumimoji="1" lang="ja-JP" altLang="en-US" sz="1400" b="0" dirty="0">
                          <a:solidFill>
                            <a:schemeClr val="tx1"/>
                          </a:solidFill>
                          <a:latin typeface="Meiryo UI" panose="020B0604030504040204" pitchFamily="50" charset="-128"/>
                          <a:ea typeface="Meiryo UI" panose="020B0604030504040204" pitchFamily="50" charset="-128"/>
                        </a:rPr>
                        <a:t>）に限定した修学旅行生等の課税免除を実施予定</a:t>
                      </a:r>
                      <a:endParaRPr kumimoji="1" lang="en-US" altLang="ja-JP" sz="1400" b="0" dirty="0">
                        <a:solidFill>
                          <a:schemeClr val="tx1"/>
                        </a:solidFill>
                        <a:latin typeface="Meiryo UI" panose="020B0604030504040204" pitchFamily="50" charset="-128"/>
                        <a:ea typeface="Meiryo UI" panose="020B0604030504040204" pitchFamily="50" charset="-128"/>
                      </a:endParaRPr>
                    </a:p>
                    <a:p>
                      <a:pPr marL="0" indent="0" algn="l">
                        <a:lnSpc>
                          <a:spcPts val="1600"/>
                        </a:lnSpc>
                        <a:buFont typeface="Wingdings" panose="05000000000000000000" pitchFamily="2" charset="2"/>
                        <a:buNone/>
                      </a:pPr>
                      <a:r>
                        <a:rPr kumimoji="1" lang="ja-JP" altLang="en-US" sz="1400" b="0" dirty="0">
                          <a:solidFill>
                            <a:schemeClr val="tx1"/>
                          </a:solidFill>
                          <a:latin typeface="Meiryo UI" panose="020B0604030504040204" pitchFamily="50" charset="-128"/>
                          <a:ea typeface="Meiryo UI" panose="020B0604030504040204" pitchFamily="50" charset="-128"/>
                        </a:rPr>
                        <a:t>　（他団体の状況）</a:t>
                      </a:r>
                      <a:endParaRPr kumimoji="1" lang="en-US" altLang="ja-JP" sz="1400" b="0" dirty="0">
                        <a:solidFill>
                          <a:schemeClr val="tx1"/>
                        </a:solidFill>
                        <a:latin typeface="Meiryo UI" panose="020B0604030504040204" pitchFamily="50" charset="-128"/>
                        <a:ea typeface="Meiryo UI" panose="020B0604030504040204" pitchFamily="50" charset="-128"/>
                      </a:endParaRPr>
                    </a:p>
                    <a:p>
                      <a:pPr marL="0" indent="0" algn="l">
                        <a:lnSpc>
                          <a:spcPts val="1600"/>
                        </a:lnSpc>
                        <a:buFont typeface="Wingdings" panose="05000000000000000000" pitchFamily="2" charset="2"/>
                        <a:buNone/>
                      </a:pPr>
                      <a:r>
                        <a:rPr kumimoji="1" lang="ja-JP" altLang="en-US" sz="1400" b="0" dirty="0">
                          <a:solidFill>
                            <a:schemeClr val="tx1"/>
                          </a:solidFill>
                          <a:latin typeface="Meiryo UI" panose="020B0604030504040204" pitchFamily="50" charset="-128"/>
                          <a:ea typeface="Meiryo UI" panose="020B0604030504040204" pitchFamily="50" charset="-128"/>
                        </a:rPr>
                        <a:t>　　　課税免除あり：京都市、倶知安町</a:t>
                      </a:r>
                      <a:endParaRPr kumimoji="1" lang="en-US" altLang="ja-JP" sz="1400" b="0" dirty="0">
                        <a:solidFill>
                          <a:schemeClr val="tx1"/>
                        </a:solidFill>
                        <a:latin typeface="Meiryo UI" panose="020B0604030504040204" pitchFamily="50" charset="-128"/>
                        <a:ea typeface="Meiryo UI" panose="020B0604030504040204" pitchFamily="50" charset="-128"/>
                      </a:endParaRPr>
                    </a:p>
                    <a:p>
                      <a:pPr marL="0" indent="0" algn="l">
                        <a:lnSpc>
                          <a:spcPts val="1600"/>
                        </a:lnSpc>
                        <a:buFont typeface="Wingdings" panose="05000000000000000000" pitchFamily="2" charset="2"/>
                        <a:buNone/>
                      </a:pPr>
                      <a:r>
                        <a:rPr kumimoji="1" lang="ja-JP" altLang="en-US" sz="1400" b="0" dirty="0">
                          <a:solidFill>
                            <a:schemeClr val="tx1"/>
                          </a:solidFill>
                          <a:latin typeface="Meiryo UI" panose="020B0604030504040204" pitchFamily="50" charset="-128"/>
                          <a:ea typeface="Meiryo UI" panose="020B0604030504040204" pitchFamily="50" charset="-128"/>
                        </a:rPr>
                        <a:t>　　　課税免除なし：金沢市、福岡県</a:t>
                      </a:r>
                    </a:p>
                  </a:txBody>
                  <a:tcPr marL="132969" marR="132969" marT="66485" marB="66485">
                    <a:lnL w="6350" cap="flat" cmpd="sng" algn="ctr">
                      <a:solidFill>
                        <a:schemeClr val="tx1"/>
                      </a:solidFill>
                      <a:prstDash val="dash"/>
                      <a:round/>
                      <a:headEnd type="none" w="med" len="med"/>
                      <a:tailEnd type="none" w="med" len="med"/>
                    </a:lnL>
                    <a:lnR w="19050" cap="flat" cmpd="sng" algn="ctr">
                      <a:no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4339688"/>
                  </a:ext>
                </a:extLst>
              </a:tr>
            </a:tbl>
          </a:graphicData>
        </a:graphic>
      </p:graphicFrame>
      <p:sp>
        <p:nvSpPr>
          <p:cNvPr id="6" name="スライド番号プレースホルダー 1"/>
          <p:cNvSpPr>
            <a:spLocks noGrp="1"/>
          </p:cNvSpPr>
          <p:nvPr>
            <p:ph type="sldNum" sz="quarter" idx="12"/>
          </p:nvPr>
        </p:nvSpPr>
        <p:spPr>
          <a:xfrm>
            <a:off x="10488824" y="9453759"/>
            <a:ext cx="3192251" cy="530953"/>
          </a:xfrm>
        </p:spPr>
        <p:txBody>
          <a:bodyPr/>
          <a:lstStyle/>
          <a:p>
            <a:fld id="{467AA5CF-51E1-4D01-BB70-A72935B68D10}" type="slidenum">
              <a:rPr kumimoji="1" lang="ja-JP" altLang="en-US" smtClean="0"/>
              <a:t>1</a:t>
            </a:fld>
            <a:endParaRPr kumimoji="1" lang="ja-JP" altLang="en-US" dirty="0"/>
          </a:p>
        </p:txBody>
      </p:sp>
      <p:cxnSp>
        <p:nvCxnSpPr>
          <p:cNvPr id="7" name="直線コネクタ 6">
            <a:extLst>
              <a:ext uri="{FF2B5EF4-FFF2-40B4-BE49-F238E27FC236}">
                <a16:creationId xmlns:a16="http://schemas.microsoft.com/office/drawing/2014/main" id="{38DC6ED1-8D0A-432E-B3CA-B3D784F992C4}"/>
              </a:ext>
            </a:extLst>
          </p:cNvPr>
          <p:cNvCxnSpPr/>
          <p:nvPr/>
        </p:nvCxnSpPr>
        <p:spPr>
          <a:xfrm>
            <a:off x="0" y="665857"/>
            <a:ext cx="13681075" cy="0"/>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380017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68777" y="-16408"/>
            <a:ext cx="13320210" cy="628200"/>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lIns="180000" tIns="90000" rIns="90000" bIns="90000" anchor="ctr" anchorCtr="0">
            <a:noAutofit/>
          </a:bodyPr>
          <a:lstStyle/>
          <a:p>
            <a:endParaRPr lang="en-US" altLang="ja-JP" sz="2327" b="1" dirty="0">
              <a:solidFill>
                <a:schemeClr val="tx1"/>
              </a:solidFill>
              <a:latin typeface="UD デジタル 教科書体 NP-R" panose="02020400000000000000" pitchFamily="18" charset="-128"/>
              <a:ea typeface="UD デジタル 教科書体 NP-R" panose="02020400000000000000" pitchFamily="18" charset="-128"/>
            </a:endParaRPr>
          </a:p>
        </p:txBody>
      </p:sp>
      <p:sp>
        <p:nvSpPr>
          <p:cNvPr id="31" name="正方形/長方形 30"/>
          <p:cNvSpPr/>
          <p:nvPr/>
        </p:nvSpPr>
        <p:spPr>
          <a:xfrm>
            <a:off x="-223" y="89793"/>
            <a:ext cx="13667570" cy="523220"/>
          </a:xfrm>
          <a:prstGeom prst="rect">
            <a:avLst/>
          </a:prstGeom>
        </p:spPr>
        <p:txBody>
          <a:bodyPr wrap="square">
            <a:spAutoFit/>
          </a:bodyPr>
          <a:lstStyle/>
          <a:p>
            <a:pPr defTabSz="1440531"/>
            <a:r>
              <a:rPr lang="ja-JP" altLang="en-US" sz="2800" dirty="0">
                <a:solidFill>
                  <a:sysClr val="windowText" lastClr="000000"/>
                </a:solidFill>
                <a:latin typeface="Meiryo UI" panose="020B0604030504040204" pitchFamily="50" charset="-128"/>
                <a:ea typeface="Meiryo UI" panose="020B0604030504040204" pitchFamily="50" charset="-128"/>
              </a:rPr>
              <a:t>　</a:t>
            </a:r>
            <a:r>
              <a:rPr lang="ja-JP" altLang="en-US" sz="2800" b="1" dirty="0">
                <a:solidFill>
                  <a:sysClr val="windowText" lastClr="000000"/>
                </a:solidFill>
                <a:latin typeface="Meiryo UI" panose="020B0604030504040204" pitchFamily="50" charset="-128"/>
                <a:ea typeface="Meiryo UI" panose="020B0604030504040204" pitchFamily="50" charset="-128"/>
              </a:rPr>
              <a:t>検討項目（案）</a:t>
            </a:r>
            <a:r>
              <a:rPr lang="ja-JP" altLang="en-US" sz="2400" b="1" dirty="0">
                <a:solidFill>
                  <a:sysClr val="windowText" lastClr="000000"/>
                </a:solidFill>
                <a:latin typeface="Meiryo UI" panose="020B0604030504040204" pitchFamily="50" charset="-128"/>
                <a:ea typeface="Meiryo UI" panose="020B0604030504040204" pitchFamily="50" charset="-128"/>
              </a:rPr>
              <a:t>～「②外国人旅行者の増加に伴い発生する課題への対応およびその財源」～</a:t>
            </a:r>
            <a:endParaRPr lang="ja-JP" altLang="en-US" sz="2800" b="1" dirty="0">
              <a:solidFill>
                <a:sysClr val="windowText" lastClr="000000"/>
              </a:solidFill>
              <a:latin typeface="Meiryo UI" panose="020B0604030504040204" pitchFamily="50" charset="-128"/>
              <a:ea typeface="Meiryo UI" panose="020B0604030504040204" pitchFamily="50" charset="-128"/>
            </a:endParaRPr>
          </a:p>
        </p:txBody>
      </p:sp>
      <p:sp>
        <p:nvSpPr>
          <p:cNvPr id="6" name="スライド番号プレースホルダー 1"/>
          <p:cNvSpPr>
            <a:spLocks noGrp="1"/>
          </p:cNvSpPr>
          <p:nvPr>
            <p:ph type="sldNum" sz="quarter" idx="12"/>
          </p:nvPr>
        </p:nvSpPr>
        <p:spPr>
          <a:xfrm>
            <a:off x="10488824" y="9453759"/>
            <a:ext cx="3192251" cy="530953"/>
          </a:xfrm>
        </p:spPr>
        <p:txBody>
          <a:bodyPr/>
          <a:lstStyle/>
          <a:p>
            <a:fld id="{467AA5CF-51E1-4D01-BB70-A72935B68D10}" type="slidenum">
              <a:rPr kumimoji="1" lang="ja-JP" altLang="en-US" smtClean="0"/>
              <a:t>2</a:t>
            </a:fld>
            <a:endParaRPr kumimoji="1" lang="ja-JP" altLang="en-US" dirty="0"/>
          </a:p>
        </p:txBody>
      </p:sp>
      <p:cxnSp>
        <p:nvCxnSpPr>
          <p:cNvPr id="7" name="直線コネクタ 6">
            <a:extLst>
              <a:ext uri="{FF2B5EF4-FFF2-40B4-BE49-F238E27FC236}">
                <a16:creationId xmlns:a16="http://schemas.microsoft.com/office/drawing/2014/main" id="{38DC6ED1-8D0A-432E-B3CA-B3D784F992C4}"/>
              </a:ext>
            </a:extLst>
          </p:cNvPr>
          <p:cNvCxnSpPr/>
          <p:nvPr/>
        </p:nvCxnSpPr>
        <p:spPr>
          <a:xfrm>
            <a:off x="0" y="665857"/>
            <a:ext cx="13681075" cy="0"/>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8" name="テキスト ボックス 2">
            <a:extLst>
              <a:ext uri="{FF2B5EF4-FFF2-40B4-BE49-F238E27FC236}">
                <a16:creationId xmlns:a16="http://schemas.microsoft.com/office/drawing/2014/main" id="{AB874F82-F7BE-4BFA-B1B4-51C5A28E1459}"/>
              </a:ext>
            </a:extLst>
          </p:cNvPr>
          <p:cNvSpPr txBox="1"/>
          <p:nvPr/>
        </p:nvSpPr>
        <p:spPr>
          <a:xfrm>
            <a:off x="322978" y="1233430"/>
            <a:ext cx="12889433" cy="8220329"/>
          </a:xfrm>
          <a:prstGeom prst="rect">
            <a:avLst/>
          </a:prstGeom>
          <a:noFill/>
          <a:ln w="12700" cmpd="sng">
            <a:solidFill>
              <a:schemeClr val="tx2">
                <a:lumMod val="40000"/>
                <a:lumOff val="60000"/>
              </a:schemeClr>
            </a:solid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nSpc>
                <a:spcPts val="1500"/>
              </a:lnSpc>
              <a:tabLst>
                <a:tab pos="5740400" algn="l"/>
              </a:tabLst>
            </a:pPr>
            <a:endParaRPr lang="en-US" altLang="ja-JP" sz="2800" b="1" dirty="0">
              <a:solidFill>
                <a:schemeClr val="tx1"/>
              </a:solidFill>
              <a:latin typeface="Meiryo UI" panose="020B0604030504040204" pitchFamily="50" charset="-128"/>
              <a:ea typeface="Meiryo UI" panose="020B0604030504040204" pitchFamily="50" charset="-128"/>
            </a:endParaRPr>
          </a:p>
          <a:p>
            <a:pPr>
              <a:lnSpc>
                <a:spcPts val="3500"/>
              </a:lnSpc>
              <a:tabLst>
                <a:tab pos="5740400" algn="l"/>
              </a:tabLst>
            </a:pPr>
            <a:r>
              <a:rPr lang="ja-JP" altLang="en-US" sz="2800" b="1" dirty="0">
                <a:solidFill>
                  <a:schemeClr val="tx1"/>
                </a:solidFill>
                <a:latin typeface="Meiryo UI" panose="020B0604030504040204" pitchFamily="50" charset="-128"/>
                <a:ea typeface="Meiryo UI" panose="020B0604030504040204" pitchFamily="50" charset="-128"/>
              </a:rPr>
              <a:t>　</a:t>
            </a:r>
            <a:r>
              <a:rPr lang="en-US" altLang="ja-JP" sz="2800" b="1" dirty="0">
                <a:solidFill>
                  <a:schemeClr val="tx1"/>
                </a:solidFill>
                <a:latin typeface="Meiryo UI" panose="020B0604030504040204" pitchFamily="50" charset="-128"/>
                <a:ea typeface="Meiryo UI" panose="020B0604030504040204" pitchFamily="50" charset="-128"/>
              </a:rPr>
              <a:t>【</a:t>
            </a:r>
            <a:r>
              <a:rPr lang="ja-JP" altLang="en-US" sz="2800" b="1" dirty="0">
                <a:solidFill>
                  <a:schemeClr val="tx1"/>
                </a:solidFill>
                <a:latin typeface="Meiryo UI" panose="020B0604030504040204" pitchFamily="50" charset="-128"/>
                <a:ea typeface="Meiryo UI" panose="020B0604030504040204" pitchFamily="50" charset="-128"/>
              </a:rPr>
              <a:t>検討にあたっての主な論点</a:t>
            </a:r>
            <a:r>
              <a:rPr lang="en-US" altLang="ja-JP" sz="2800" b="1" dirty="0">
                <a:solidFill>
                  <a:schemeClr val="tx1"/>
                </a:solidFill>
                <a:latin typeface="Meiryo UI" panose="020B0604030504040204" pitchFamily="50" charset="-128"/>
                <a:ea typeface="Meiryo UI" panose="020B0604030504040204" pitchFamily="50" charset="-128"/>
              </a:rPr>
              <a:t>】</a:t>
            </a:r>
          </a:p>
          <a:p>
            <a:pPr>
              <a:lnSpc>
                <a:spcPts val="3500"/>
              </a:lnSpc>
              <a:tabLst>
                <a:tab pos="5740400" algn="l"/>
              </a:tabLst>
            </a:pPr>
            <a:endParaRPr lang="en-US" altLang="ja-JP" sz="2800" b="1" dirty="0">
              <a:solidFill>
                <a:schemeClr val="tx1"/>
              </a:solidFill>
              <a:latin typeface="Meiryo UI" panose="020B0604030504040204" pitchFamily="50" charset="-128"/>
              <a:ea typeface="Meiryo UI" panose="020B0604030504040204" pitchFamily="50" charset="-128"/>
            </a:endParaRPr>
          </a:p>
          <a:p>
            <a:pPr>
              <a:lnSpc>
                <a:spcPts val="3500"/>
              </a:lnSpc>
              <a:tabLst>
                <a:tab pos="5740400" algn="l"/>
              </a:tabLst>
            </a:pPr>
            <a:r>
              <a:rPr lang="ja-JP" altLang="en-US" sz="2800" b="1" dirty="0">
                <a:solidFill>
                  <a:schemeClr val="tx1"/>
                </a:solidFill>
                <a:latin typeface="Meiryo UI" panose="020B0604030504040204" pitchFamily="50" charset="-128"/>
                <a:ea typeface="Meiryo UI" panose="020B0604030504040204" pitchFamily="50" charset="-128"/>
              </a:rPr>
              <a:t>　　</a:t>
            </a:r>
            <a:r>
              <a:rPr lang="en-US" altLang="ja-JP" sz="2800" b="1" dirty="0">
                <a:solidFill>
                  <a:schemeClr val="tx1"/>
                </a:solidFill>
                <a:latin typeface="Meiryo UI" panose="020B0604030504040204" pitchFamily="50" charset="-128"/>
                <a:ea typeface="Meiryo UI" panose="020B0604030504040204" pitchFamily="50" charset="-128"/>
              </a:rPr>
              <a:t>▶</a:t>
            </a:r>
            <a:r>
              <a:rPr lang="ja-JP" altLang="en-US" sz="2800" b="1" dirty="0">
                <a:solidFill>
                  <a:schemeClr val="tx1"/>
                </a:solidFill>
                <a:latin typeface="Meiryo UI" panose="020B0604030504040204" pitchFamily="50" charset="-128"/>
                <a:ea typeface="Meiryo UI" panose="020B0604030504040204" pitchFamily="50" charset="-128"/>
              </a:rPr>
              <a:t>　新たな財源の必要性、目的、使途</a:t>
            </a:r>
            <a:endParaRPr lang="en-US" altLang="ja-JP" sz="2800" b="1" dirty="0">
              <a:solidFill>
                <a:schemeClr val="tx1"/>
              </a:solidFill>
              <a:latin typeface="Meiryo UI" panose="020B0604030504040204" pitchFamily="50" charset="-128"/>
              <a:ea typeface="Meiryo UI" panose="020B0604030504040204" pitchFamily="50" charset="-128"/>
            </a:endParaRPr>
          </a:p>
          <a:p>
            <a:pPr>
              <a:lnSpc>
                <a:spcPts val="3500"/>
              </a:lnSpc>
              <a:tabLst>
                <a:tab pos="5740400" algn="l"/>
              </a:tabLst>
            </a:pPr>
            <a:endParaRPr lang="en-US" altLang="ja-JP" sz="2800" b="1" dirty="0">
              <a:solidFill>
                <a:schemeClr val="tx1"/>
              </a:solidFill>
              <a:latin typeface="Meiryo UI" panose="020B0604030504040204" pitchFamily="50" charset="-128"/>
              <a:ea typeface="Meiryo UI" panose="020B0604030504040204" pitchFamily="50" charset="-128"/>
            </a:endParaRPr>
          </a:p>
          <a:p>
            <a:pPr>
              <a:lnSpc>
                <a:spcPts val="3500"/>
              </a:lnSpc>
              <a:tabLst>
                <a:tab pos="5740400" algn="l"/>
              </a:tabLst>
            </a:pPr>
            <a:r>
              <a:rPr lang="ja-JP" altLang="en-US" sz="2800" b="1" dirty="0">
                <a:solidFill>
                  <a:schemeClr val="tx1"/>
                </a:solidFill>
                <a:latin typeface="Meiryo UI" panose="020B0604030504040204" pitchFamily="50" charset="-128"/>
                <a:ea typeface="Meiryo UI" panose="020B0604030504040204" pitchFamily="50" charset="-128"/>
              </a:rPr>
              <a:t>　　</a:t>
            </a:r>
            <a:r>
              <a:rPr lang="en-US" altLang="ja-JP" sz="2800" b="1" dirty="0">
                <a:solidFill>
                  <a:schemeClr val="tx1"/>
                </a:solidFill>
                <a:latin typeface="Meiryo UI" panose="020B0604030504040204" pitchFamily="50" charset="-128"/>
                <a:ea typeface="Meiryo UI" panose="020B0604030504040204" pitchFamily="50" charset="-128"/>
              </a:rPr>
              <a:t>▶</a:t>
            </a:r>
            <a:r>
              <a:rPr lang="ja-JP" altLang="en-US" sz="2800" b="1" dirty="0">
                <a:solidFill>
                  <a:schemeClr val="tx1"/>
                </a:solidFill>
                <a:latin typeface="Meiryo UI" panose="020B0604030504040204" pitchFamily="50" charset="-128"/>
                <a:ea typeface="Meiryo UI" panose="020B0604030504040204" pitchFamily="50" charset="-128"/>
              </a:rPr>
              <a:t>　海外・国内の先行・類似事例の調査</a:t>
            </a:r>
            <a:endParaRPr lang="en-US" altLang="ja-JP" sz="2800" b="1" dirty="0">
              <a:solidFill>
                <a:schemeClr val="tx1"/>
              </a:solidFill>
              <a:latin typeface="Meiryo UI" panose="020B0604030504040204" pitchFamily="50" charset="-128"/>
              <a:ea typeface="Meiryo UI" panose="020B0604030504040204" pitchFamily="50" charset="-128"/>
            </a:endParaRPr>
          </a:p>
          <a:p>
            <a:pPr>
              <a:lnSpc>
                <a:spcPts val="3500"/>
              </a:lnSpc>
              <a:tabLst>
                <a:tab pos="5740400" algn="l"/>
              </a:tabLst>
            </a:pPr>
            <a:endParaRPr lang="en-US" altLang="ja-JP" sz="2800" b="1" dirty="0">
              <a:solidFill>
                <a:schemeClr val="tx1"/>
              </a:solidFill>
              <a:latin typeface="Meiryo UI" panose="020B0604030504040204" pitchFamily="50" charset="-128"/>
              <a:ea typeface="Meiryo UI" panose="020B0604030504040204" pitchFamily="50" charset="-128"/>
            </a:endParaRPr>
          </a:p>
          <a:p>
            <a:pPr>
              <a:lnSpc>
                <a:spcPts val="3500"/>
              </a:lnSpc>
              <a:tabLst>
                <a:tab pos="5740400" algn="l"/>
              </a:tabLst>
            </a:pPr>
            <a:r>
              <a:rPr lang="ja-JP" altLang="en-US" sz="2800" b="1" dirty="0">
                <a:solidFill>
                  <a:schemeClr val="tx1"/>
                </a:solidFill>
                <a:latin typeface="Meiryo UI" panose="020B0604030504040204" pitchFamily="50" charset="-128"/>
                <a:ea typeface="Meiryo UI" panose="020B0604030504040204" pitchFamily="50" charset="-128"/>
              </a:rPr>
              <a:t>　　</a:t>
            </a:r>
            <a:r>
              <a:rPr lang="en-US" altLang="ja-JP" sz="2800" b="1" dirty="0">
                <a:solidFill>
                  <a:schemeClr val="tx1"/>
                </a:solidFill>
                <a:latin typeface="Meiryo UI" panose="020B0604030504040204" pitchFamily="50" charset="-128"/>
                <a:ea typeface="Meiryo UI" panose="020B0604030504040204" pitchFamily="50" charset="-128"/>
              </a:rPr>
              <a:t>▶</a:t>
            </a:r>
            <a:r>
              <a:rPr lang="ja-JP" altLang="en-US" sz="2800" b="1" dirty="0">
                <a:solidFill>
                  <a:schemeClr val="tx1"/>
                </a:solidFill>
                <a:latin typeface="Meiryo UI" panose="020B0604030504040204" pitchFamily="50" charset="-128"/>
                <a:ea typeface="Meiryo UI" panose="020B0604030504040204" pitchFamily="50" charset="-128"/>
              </a:rPr>
              <a:t>　財源確保の手法（地方税、それ以外）</a:t>
            </a:r>
            <a:endParaRPr lang="en-US" altLang="ja-JP" sz="2800" b="1" dirty="0">
              <a:solidFill>
                <a:schemeClr val="tx1"/>
              </a:solidFill>
              <a:latin typeface="Meiryo UI" panose="020B0604030504040204" pitchFamily="50" charset="-128"/>
              <a:ea typeface="Meiryo UI" panose="020B0604030504040204" pitchFamily="50" charset="-128"/>
            </a:endParaRPr>
          </a:p>
          <a:p>
            <a:pPr>
              <a:lnSpc>
                <a:spcPts val="3500"/>
              </a:lnSpc>
              <a:tabLst>
                <a:tab pos="5740400" algn="l"/>
              </a:tabLst>
            </a:pPr>
            <a:endParaRPr lang="en-US" altLang="ja-JP" sz="2800" b="1" dirty="0">
              <a:solidFill>
                <a:schemeClr val="tx1"/>
              </a:solidFill>
              <a:latin typeface="Meiryo UI" panose="020B0604030504040204" pitchFamily="50" charset="-128"/>
              <a:ea typeface="Meiryo UI" panose="020B0604030504040204" pitchFamily="50" charset="-128"/>
            </a:endParaRPr>
          </a:p>
          <a:p>
            <a:pPr>
              <a:lnSpc>
                <a:spcPts val="3500"/>
              </a:lnSpc>
              <a:tabLst>
                <a:tab pos="5740400" algn="l"/>
              </a:tabLst>
            </a:pPr>
            <a:r>
              <a:rPr lang="ja-JP" altLang="en-US" sz="2800" b="1" dirty="0">
                <a:solidFill>
                  <a:schemeClr val="tx1"/>
                </a:solidFill>
                <a:latin typeface="Meiryo UI" panose="020B0604030504040204" pitchFamily="50" charset="-128"/>
                <a:ea typeface="Meiryo UI" panose="020B0604030504040204" pitchFamily="50" charset="-128"/>
              </a:rPr>
              <a:t>　　</a:t>
            </a:r>
            <a:r>
              <a:rPr lang="en-US" altLang="ja-JP" sz="2800" b="1" dirty="0">
                <a:solidFill>
                  <a:schemeClr val="tx1"/>
                </a:solidFill>
                <a:latin typeface="Meiryo UI" panose="020B0604030504040204" pitchFamily="50" charset="-128"/>
                <a:ea typeface="Meiryo UI" panose="020B0604030504040204" pitchFamily="50" charset="-128"/>
              </a:rPr>
              <a:t>▶</a:t>
            </a:r>
            <a:r>
              <a:rPr lang="ja-JP" altLang="en-US" sz="2800" b="1" dirty="0">
                <a:solidFill>
                  <a:schemeClr val="tx1"/>
                </a:solidFill>
                <a:latin typeface="Meiryo UI" panose="020B0604030504040204" pitchFamily="50" charset="-128"/>
                <a:ea typeface="Meiryo UI" panose="020B0604030504040204" pitchFamily="50" charset="-128"/>
              </a:rPr>
              <a:t>　負担を求める対象の整理（外国人観光客の定義など）</a:t>
            </a:r>
            <a:endParaRPr lang="en-US" altLang="ja-JP" sz="2800" b="1" dirty="0">
              <a:solidFill>
                <a:schemeClr val="tx1"/>
              </a:solidFill>
              <a:latin typeface="Meiryo UI" panose="020B0604030504040204" pitchFamily="50" charset="-128"/>
              <a:ea typeface="Meiryo UI" panose="020B0604030504040204" pitchFamily="50" charset="-128"/>
            </a:endParaRPr>
          </a:p>
          <a:p>
            <a:pPr>
              <a:lnSpc>
                <a:spcPts val="3500"/>
              </a:lnSpc>
              <a:tabLst>
                <a:tab pos="5740400" algn="l"/>
              </a:tabLst>
            </a:pPr>
            <a:endParaRPr lang="en-US" altLang="ja-JP" sz="2800" b="1" dirty="0">
              <a:solidFill>
                <a:schemeClr val="tx1"/>
              </a:solidFill>
              <a:latin typeface="Meiryo UI" panose="020B0604030504040204" pitchFamily="50" charset="-128"/>
              <a:ea typeface="Meiryo UI" panose="020B0604030504040204" pitchFamily="50" charset="-128"/>
            </a:endParaRPr>
          </a:p>
          <a:p>
            <a:pPr>
              <a:lnSpc>
                <a:spcPts val="3500"/>
              </a:lnSpc>
              <a:tabLst>
                <a:tab pos="5740400" algn="l"/>
              </a:tabLst>
            </a:pPr>
            <a:r>
              <a:rPr lang="ja-JP" altLang="en-US" sz="2800" b="1" dirty="0">
                <a:solidFill>
                  <a:schemeClr val="tx1"/>
                </a:solidFill>
                <a:latin typeface="Meiryo UI" panose="020B0604030504040204" pitchFamily="50" charset="-128"/>
                <a:ea typeface="Meiryo UI" panose="020B0604030504040204" pitchFamily="50" charset="-128"/>
              </a:rPr>
              <a:t>　　</a:t>
            </a:r>
            <a:r>
              <a:rPr lang="en-US" altLang="ja-JP" sz="2800" b="1" dirty="0">
                <a:solidFill>
                  <a:schemeClr val="tx1"/>
                </a:solidFill>
                <a:latin typeface="Meiryo UI" panose="020B0604030504040204" pitchFamily="50" charset="-128"/>
                <a:ea typeface="Meiryo UI" panose="020B0604030504040204" pitchFamily="50" charset="-128"/>
              </a:rPr>
              <a:t>▶</a:t>
            </a:r>
            <a:r>
              <a:rPr lang="ja-JP" altLang="en-US" sz="2800" b="1" dirty="0">
                <a:solidFill>
                  <a:schemeClr val="tx1"/>
                </a:solidFill>
                <a:latin typeface="Meiryo UI" panose="020B0604030504040204" pitchFamily="50" charset="-128"/>
                <a:ea typeface="Meiryo UI" panose="020B0604030504040204" pitchFamily="50" charset="-128"/>
              </a:rPr>
              <a:t>　租税条約との関係（国籍無差別条項に抵触しないか）</a:t>
            </a:r>
            <a:endParaRPr lang="en-US" altLang="ja-JP" sz="2800" b="1" dirty="0">
              <a:solidFill>
                <a:schemeClr val="tx1"/>
              </a:solidFill>
              <a:latin typeface="Meiryo UI" panose="020B0604030504040204" pitchFamily="50" charset="-128"/>
              <a:ea typeface="Meiryo UI" panose="020B0604030504040204" pitchFamily="50" charset="-128"/>
            </a:endParaRPr>
          </a:p>
          <a:p>
            <a:pPr>
              <a:lnSpc>
                <a:spcPts val="3500"/>
              </a:lnSpc>
              <a:tabLst>
                <a:tab pos="5740400" algn="l"/>
              </a:tabLst>
            </a:pPr>
            <a:endParaRPr lang="en-US" altLang="ja-JP" sz="2800" b="1" dirty="0">
              <a:solidFill>
                <a:schemeClr val="tx1"/>
              </a:solidFill>
              <a:latin typeface="Meiryo UI" panose="020B0604030504040204" pitchFamily="50" charset="-128"/>
              <a:ea typeface="Meiryo UI" panose="020B0604030504040204" pitchFamily="50" charset="-128"/>
            </a:endParaRPr>
          </a:p>
          <a:p>
            <a:pPr>
              <a:lnSpc>
                <a:spcPts val="3500"/>
              </a:lnSpc>
              <a:tabLst>
                <a:tab pos="5740400" algn="l"/>
              </a:tabLst>
            </a:pPr>
            <a:r>
              <a:rPr lang="ja-JP" altLang="en-US" sz="2800" b="1" dirty="0">
                <a:solidFill>
                  <a:schemeClr val="tx1"/>
                </a:solidFill>
                <a:latin typeface="Meiryo UI" panose="020B0604030504040204" pitchFamily="50" charset="-128"/>
                <a:ea typeface="Meiryo UI" panose="020B0604030504040204" pitchFamily="50" charset="-128"/>
              </a:rPr>
              <a:t>　　</a:t>
            </a:r>
            <a:r>
              <a:rPr lang="en-US" altLang="ja-JP" sz="2800" b="1" dirty="0">
                <a:solidFill>
                  <a:schemeClr val="tx1"/>
                </a:solidFill>
                <a:latin typeface="Meiryo UI" panose="020B0604030504040204" pitchFamily="50" charset="-128"/>
                <a:ea typeface="Meiryo UI" panose="020B0604030504040204" pitchFamily="50" charset="-128"/>
              </a:rPr>
              <a:t>▶</a:t>
            </a:r>
            <a:r>
              <a:rPr lang="ja-JP" altLang="en-US" sz="2800" b="1" dirty="0">
                <a:solidFill>
                  <a:schemeClr val="tx1"/>
                </a:solidFill>
                <a:latin typeface="Meiryo UI" panose="020B0604030504040204" pitchFamily="50" charset="-128"/>
                <a:ea typeface="Meiryo UI" panose="020B0604030504040204" pitchFamily="50" charset="-128"/>
              </a:rPr>
              <a:t>　収納方法の検討（宿泊税と同様にするか）</a:t>
            </a:r>
            <a:endParaRPr lang="en-US" altLang="ja-JP" sz="2800" b="1" dirty="0">
              <a:solidFill>
                <a:schemeClr val="tx1"/>
              </a:solidFill>
              <a:latin typeface="Meiryo UI" panose="020B0604030504040204" pitchFamily="50" charset="-128"/>
              <a:ea typeface="Meiryo UI" panose="020B0604030504040204" pitchFamily="50" charset="-128"/>
            </a:endParaRPr>
          </a:p>
          <a:p>
            <a:pPr>
              <a:lnSpc>
                <a:spcPts val="3500"/>
              </a:lnSpc>
              <a:tabLst>
                <a:tab pos="5740400" algn="l"/>
              </a:tabLst>
            </a:pPr>
            <a:endParaRPr lang="en-US" altLang="ja-JP" sz="2800" b="1" dirty="0">
              <a:solidFill>
                <a:schemeClr val="tx1"/>
              </a:solidFill>
              <a:latin typeface="Meiryo UI" panose="020B0604030504040204" pitchFamily="50" charset="-128"/>
              <a:ea typeface="Meiryo UI" panose="020B0604030504040204" pitchFamily="50" charset="-128"/>
            </a:endParaRPr>
          </a:p>
          <a:p>
            <a:pPr>
              <a:lnSpc>
                <a:spcPts val="3500"/>
              </a:lnSpc>
              <a:tabLst>
                <a:tab pos="5740400" algn="l"/>
              </a:tabLst>
            </a:pPr>
            <a:r>
              <a:rPr lang="ja-JP" altLang="en-US" sz="2800" b="1" dirty="0">
                <a:solidFill>
                  <a:schemeClr val="tx1"/>
                </a:solidFill>
                <a:latin typeface="Meiryo UI" panose="020B0604030504040204" pitchFamily="50" charset="-128"/>
                <a:ea typeface="Meiryo UI" panose="020B0604030504040204" pitchFamily="50" charset="-128"/>
              </a:rPr>
              <a:t>　　</a:t>
            </a:r>
            <a:r>
              <a:rPr lang="en-US" altLang="ja-JP" sz="2800" b="1" dirty="0">
                <a:solidFill>
                  <a:schemeClr val="tx1"/>
                </a:solidFill>
                <a:latin typeface="Meiryo UI" panose="020B0604030504040204" pitchFamily="50" charset="-128"/>
                <a:ea typeface="Meiryo UI" panose="020B0604030504040204" pitchFamily="50" charset="-128"/>
              </a:rPr>
              <a:t>▶</a:t>
            </a:r>
            <a:r>
              <a:rPr lang="ja-JP" altLang="en-US" sz="2800" b="1" dirty="0">
                <a:solidFill>
                  <a:schemeClr val="tx1"/>
                </a:solidFill>
                <a:latin typeface="Meiryo UI" panose="020B0604030504040204" pitchFamily="50" charset="-128"/>
                <a:ea typeface="Meiryo UI" panose="020B0604030504040204" pitchFamily="50" charset="-128"/>
              </a:rPr>
              <a:t>　関係者、団体の意見聴取</a:t>
            </a:r>
            <a:endParaRPr lang="en-US" altLang="ja-JP" sz="2800" b="1" dirty="0">
              <a:solidFill>
                <a:schemeClr val="tx1"/>
              </a:solidFill>
              <a:latin typeface="Meiryo UI" panose="020B0604030504040204" pitchFamily="50" charset="-128"/>
              <a:ea typeface="Meiryo UI" panose="020B0604030504040204" pitchFamily="50" charset="-128"/>
            </a:endParaRPr>
          </a:p>
          <a:p>
            <a:pPr>
              <a:lnSpc>
                <a:spcPts val="3500"/>
              </a:lnSpc>
              <a:tabLst>
                <a:tab pos="5740400" algn="l"/>
              </a:tabLst>
            </a:pPr>
            <a:endParaRPr lang="en-US" altLang="ja-JP" sz="2800" b="1" dirty="0">
              <a:solidFill>
                <a:schemeClr val="tx1"/>
              </a:solidFill>
              <a:latin typeface="Meiryo UI" panose="020B0604030504040204" pitchFamily="50" charset="-128"/>
              <a:ea typeface="Meiryo UI" panose="020B0604030504040204" pitchFamily="50" charset="-128"/>
            </a:endParaRPr>
          </a:p>
          <a:p>
            <a:pPr>
              <a:lnSpc>
                <a:spcPts val="3500"/>
              </a:lnSpc>
              <a:tabLst>
                <a:tab pos="5740400" algn="l"/>
              </a:tabLst>
            </a:pPr>
            <a:r>
              <a:rPr lang="ja-JP" altLang="en-US" sz="2800" b="1" dirty="0">
                <a:solidFill>
                  <a:schemeClr val="tx1"/>
                </a:solidFill>
                <a:latin typeface="Meiryo UI" panose="020B0604030504040204" pitchFamily="50" charset="-128"/>
                <a:ea typeface="Meiryo UI" panose="020B0604030504040204" pitchFamily="50" charset="-128"/>
              </a:rPr>
              <a:t>　　</a:t>
            </a:r>
            <a:r>
              <a:rPr lang="en-US" altLang="ja-JP" sz="2800" b="1" dirty="0">
                <a:solidFill>
                  <a:schemeClr val="tx1"/>
                </a:solidFill>
                <a:latin typeface="Meiryo UI" panose="020B0604030504040204" pitchFamily="50" charset="-128"/>
                <a:ea typeface="Meiryo UI" panose="020B0604030504040204" pitchFamily="50" charset="-128"/>
              </a:rPr>
              <a:t>▶</a:t>
            </a:r>
            <a:r>
              <a:rPr lang="ja-JP" altLang="en-US" sz="2800" b="1" dirty="0">
                <a:solidFill>
                  <a:schemeClr val="tx1"/>
                </a:solidFill>
                <a:latin typeface="Meiryo UI" panose="020B0604030504040204" pitchFamily="50" charset="-128"/>
                <a:ea typeface="Meiryo UI" panose="020B0604030504040204" pitchFamily="50" charset="-128"/>
              </a:rPr>
              <a:t>　その他検討すべき項目</a:t>
            </a:r>
            <a:endParaRPr lang="en-US" altLang="ja-JP" sz="2800" b="1" dirty="0">
              <a:solidFill>
                <a:schemeClr val="tx1"/>
              </a:solidFill>
              <a:latin typeface="Meiryo UI" panose="020B0604030504040204" pitchFamily="50" charset="-128"/>
              <a:ea typeface="Meiryo UI" panose="020B0604030504040204" pitchFamily="50" charset="-128"/>
            </a:endParaRPr>
          </a:p>
        </p:txBody>
      </p:sp>
      <p:sp>
        <p:nvSpPr>
          <p:cNvPr id="9" name="テキスト ボックス 8">
            <a:extLst>
              <a:ext uri="{FF2B5EF4-FFF2-40B4-BE49-F238E27FC236}">
                <a16:creationId xmlns:a16="http://schemas.microsoft.com/office/drawing/2014/main" id="{E766A936-3425-4FD1-9952-D8F08EF1FB1A}"/>
              </a:ext>
            </a:extLst>
          </p:cNvPr>
          <p:cNvSpPr txBox="1"/>
          <p:nvPr/>
        </p:nvSpPr>
        <p:spPr>
          <a:xfrm>
            <a:off x="168777" y="774704"/>
            <a:ext cx="13043634" cy="400110"/>
          </a:xfrm>
          <a:prstGeom prst="rect">
            <a:avLst/>
          </a:prstGeom>
          <a:noFill/>
          <a:ln>
            <a:noFill/>
          </a:ln>
        </p:spPr>
        <p:txBody>
          <a:bodyPr wrap="square" rtlCol="0">
            <a:spAutoFit/>
          </a:bodyPr>
          <a:lstStyle/>
          <a:p>
            <a:pPr marL="285750" indent="-285750">
              <a:buFont typeface="Wingdings" panose="05000000000000000000" pitchFamily="2" charset="2"/>
              <a:buChar char="Ø"/>
            </a:pPr>
            <a:r>
              <a:rPr lang="ja-JP" altLang="en-US" sz="2000" dirty="0">
                <a:latin typeface="Meiryo UI" panose="020B0604030504040204" pitchFamily="50" charset="-128"/>
                <a:ea typeface="Meiryo UI" panose="020B0604030504040204" pitchFamily="50" charset="-128"/>
              </a:rPr>
              <a:t>外国人観光客の増加などに伴い新たに発生する課題に対応するため、宿泊税以外も視野に入れた新たな財源の検討が必要</a:t>
            </a:r>
          </a:p>
        </p:txBody>
      </p:sp>
    </p:spTree>
    <p:extLst>
      <p:ext uri="{BB962C8B-B14F-4D97-AF65-F5344CB8AC3E}">
        <p14:creationId xmlns:p14="http://schemas.microsoft.com/office/powerpoint/2010/main" val="380713091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gray">
        <a:noFill/>
        <a:ln w="12700" cmpd="sng">
          <a:noFill/>
        </a:ln>
      </a:spPr>
      <a:bodyPr wrap="square" lIns="108000" tIns="144000" rIns="108000" bIns="108000" rtlCol="0" anchor="t">
        <a:spAutoFit/>
      </a:bodyPr>
      <a:lstStyle>
        <a:defPPr defTabSz="990600">
          <a:defRPr kumimoji="1" sz="1050" dirty="0" smtClean="0">
            <a:solidFill>
              <a:sysClr val="windowText" lastClr="000000"/>
            </a:solidFill>
            <a:latin typeface="Meiryo UI" panose="020B0604030504040204" pitchFamily="50" charset="-128"/>
            <a:ea typeface="Meiryo UI" panose="020B0604030504040204" pitchFamily="50" charset="-128"/>
          </a:defRPr>
        </a:defPPr>
      </a:lstStyle>
      <a:style>
        <a:lnRef idx="0">
          <a:scrgbClr r="0" g="0" b="0"/>
        </a:lnRef>
        <a:fillRef idx="0">
          <a:scrgbClr r="0" g="0" b="0"/>
        </a:fillRef>
        <a:effectRef idx="0">
          <a:scrgbClr r="0" g="0" b="0"/>
        </a:effectRef>
        <a:fontRef idx="minor">
          <a:schemeClr val="dk1"/>
        </a:fontRef>
      </a: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6404</TotalTime>
  <Words>847</Words>
  <Application>Microsoft Office PowerPoint</Application>
  <PresentationFormat>ユーザー設定</PresentationFormat>
  <Paragraphs>67</Paragraphs>
  <Slides>3</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vt:i4>
      </vt:variant>
    </vt:vector>
  </HeadingPairs>
  <TitlesOfParts>
    <vt:vector size="10" baseType="lpstr">
      <vt:lpstr>Meiryo UI</vt:lpstr>
      <vt:lpstr>UD デジタル 教科書体 NP-R</vt:lpstr>
      <vt:lpstr>游ゴシック</vt:lpstr>
      <vt:lpstr>Arial</vt:lpstr>
      <vt:lpstr>Calibri</vt:lpstr>
      <vt:lpstr>Wingdings</vt:lpstr>
      <vt:lpstr>Office ​​テーマ</vt:lpstr>
      <vt:lpstr>PowerPoint プレゼンテーション</vt:lpstr>
      <vt:lpstr>PowerPoint プレゼンテーション</vt:lpstr>
      <vt:lpstr>PowerPoint プレゼンテーション</vt:lpstr>
    </vt:vector>
  </TitlesOfParts>
  <Company>大阪府庁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石井　素子</dc:creator>
  <cp:lastModifiedBy>黒澤　咲子</cp:lastModifiedBy>
  <cp:revision>742</cp:revision>
  <cp:lastPrinted>2024-04-11T08:44:04Z</cp:lastPrinted>
  <dcterms:created xsi:type="dcterms:W3CDTF">2014-07-11T05:14:15Z</dcterms:created>
  <dcterms:modified xsi:type="dcterms:W3CDTF">2024-04-26T00:13:59Z</dcterms:modified>
</cp:coreProperties>
</file>