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openxmlformats-officedocument.drawingml.chart+xml" PartName="/ppt/charts/chart4.xml"/>
  <Override ContentType="application/vnd.openxmlformats-officedocument.drawingml.chart+xml" PartName="/ppt/charts/chart5.xml"/>
  <Override ContentType="application/vnd.openxmlformats-officedocument.drawingml.chart+xml" PartName="/ppt/charts/chart6.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colorstyle+xml" PartName="/ppt/charts/colors4.xml"/>
  <Override ContentType="application/vnd.ms-office.chartcolorstyle+xml" PartName="/ppt/charts/colors5.xml"/>
  <Override ContentType="application/vnd.ms-office.chartcolorstyle+xml" PartName="/ppt/charts/colors6.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ms-office.chartstyle+xml" PartName="/ppt/charts/style4.xml"/>
  <Override ContentType="application/vnd.ms-office.chartstyle+xml" PartName="/ppt/charts/style5.xml"/>
  <Override ContentType="application/vnd.ms-office.chartstyle+xml" PartName="/ppt/charts/style6.xml"/>
  <Override ContentType="application/vnd.openxmlformats-officedocument.drawingml.chartshapes+xml" PartName="/ppt/drawings/drawing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presProps+xml" PartName="/ppt/presProps.xml"/>
  <Override ContentType="application/vnd.openxmlformats-officedocument.presentationml.presentation.main+xml" PartName="/ppt/presentation.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Relationships xmlns="http://schemas.openxmlformats.org/package/2006/relationships"><Relationship Target="ppt/presentation.xml" Type="http://schemas.openxmlformats.org/officeDocument/2006/relationships/officeDocument" Id="rId1"></Relationship><Relationship Target="docProps/core.xml" Type="http://schemas.openxmlformats.org/package/2006/relationships/metadata/core-properties" Id="rId5"></Relationship><Relationship Target="docProps/thumbnail.jpeg" Type="http://schemas.openxmlformats.org/package/2006/relationships/metadata/thumbnail" Id="rId6"></Relationship><Relationship Target="docProps/app.xml" Type="http://schemas.openxmlformats.org/officeDocument/2006/relationships/extended-properties" Id="rId7"></Relationship></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saveSubsetFonts="1">
  <p:sldMasterIdLst>
    <p:sldMasterId id="2147483709" r:id="rId1"/>
  </p:sldMasterIdLst>
  <p:notesMasterIdLst>
    <p:notesMasterId r:id="rId21"/>
  </p:notesMasterIdLst>
  <p:sldIdLst>
    <p:sldId id="141169266" r:id="rId2"/>
    <p:sldId id="141169527" r:id="rId3"/>
    <p:sldId id="141169525" r:id="rId4"/>
    <p:sldId id="141169526" r:id="rId5"/>
    <p:sldId id="141169529" r:id="rId6"/>
    <p:sldId id="141169528" r:id="rId7"/>
    <p:sldId id="141169549" r:id="rId8"/>
    <p:sldId id="141169543" r:id="rId9"/>
    <p:sldId id="141169550" r:id="rId10"/>
    <p:sldId id="141169551" r:id="rId11"/>
    <p:sldId id="141169552" r:id="rId12"/>
    <p:sldId id="141169553" r:id="rId13"/>
    <p:sldId id="141169554" r:id="rId14"/>
    <p:sldId id="141169555" r:id="rId15"/>
    <p:sldId id="141169556" r:id="rId16"/>
    <p:sldId id="141169562" r:id="rId17"/>
    <p:sldId id="141169559" r:id="rId18"/>
    <p:sldId id="141169560" r:id="rId19"/>
    <p:sldId id="141169563" r:id="rId20"/>
  </p:sldIdLst>
  <p:sldSz cx="12192000" cy="6858000"/>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32" autoAdjust="0"/>
    <p:restoredTop sz="94238" autoAdjust="0"/>
  </p:normalViewPr>
  <p:slideViewPr>
    <p:cSldViewPr snapToGrid="0">
      <p:cViewPr varScale="1">
        <p:scale>
          <a:sx n="72" d="100"/>
          <a:sy n="72" d="100"/>
        </p:scale>
        <p:origin x="672" y="66"/>
      </p:cViewPr>
      <p:guideLst/>
    </p:cSldViewPr>
  </p:slideViewPr>
  <p:notesTextViewPr>
    <p:cViewPr>
      <p:scale>
        <a:sx n="1" d="1"/>
        <a:sy n="1" d="1"/>
      </p:scale>
      <p:origin x="0" y="0"/>
    </p:cViewPr>
  </p:notesTextViewPr>
  <p:gridSpacing cx="72008" cy="72008"/>
</p:viewPr>
</file>

<file path=ppt/_rels/presentation.xml.rels><?xml version="1.0" encoding="UTF-8" ?><Relationships xmlns="http://schemas.openxmlformats.org/package/2006/relationships"><Relationship Target="slides/slide7.xml" Type="http://schemas.openxmlformats.org/officeDocument/2006/relationships/slide" Id="rId8"></Relationship><Relationship Target="slides/slide12.xml" Type="http://schemas.openxmlformats.org/officeDocument/2006/relationships/slide" Id="rId13"></Relationship><Relationship Target="slides/slide17.xml" Type="http://schemas.openxmlformats.org/officeDocument/2006/relationships/slide" Id="rId18"></Relationship><Relationship Target="slides/slide2.xml" Type="http://schemas.openxmlformats.org/officeDocument/2006/relationships/slide" Id="rId3"></Relationship><Relationship Target="notesMasters/notesMaster1.xml" Type="http://schemas.openxmlformats.org/officeDocument/2006/relationships/notesMaster" Id="rId21"></Relationship><Relationship Target="slides/slide6.xml" Type="http://schemas.openxmlformats.org/officeDocument/2006/relationships/slide" Id="rId7"></Relationship><Relationship Target="slides/slide11.xml" Type="http://schemas.openxmlformats.org/officeDocument/2006/relationships/slide" Id="rId12"></Relationship><Relationship Target="slides/slide16.xml" Type="http://schemas.openxmlformats.org/officeDocument/2006/relationships/slide" Id="rId17"></Relationship><Relationship Target="tableStyles.xml" Type="http://schemas.openxmlformats.org/officeDocument/2006/relationships/tableStyles" Id="rId25"></Relationship><Relationship Target="slides/slide1.xml" Type="http://schemas.openxmlformats.org/officeDocument/2006/relationships/slide" Id="rId2"></Relationship><Relationship Target="slides/slide15.xml" Type="http://schemas.openxmlformats.org/officeDocument/2006/relationships/slide" Id="rId16"></Relationship><Relationship Target="slides/slide19.xml" Type="http://schemas.openxmlformats.org/officeDocument/2006/relationships/slide" Id="rId20"></Relationship><Relationship Target="slideMasters/slideMaster1.xml" Type="http://schemas.openxmlformats.org/officeDocument/2006/relationships/slideMaster" Id="rId1"></Relationship><Relationship Target="slides/slide5.xml" Type="http://schemas.openxmlformats.org/officeDocument/2006/relationships/slide" Id="rId6"></Relationship><Relationship Target="slides/slide10.xml" Type="http://schemas.openxmlformats.org/officeDocument/2006/relationships/slide" Id="rId11"></Relationship><Relationship Target="theme/theme1.xml" Type="http://schemas.openxmlformats.org/officeDocument/2006/relationships/theme" Id="rId24"></Relationship><Relationship Target="slides/slide4.xml" Type="http://schemas.openxmlformats.org/officeDocument/2006/relationships/slide" Id="rId5"></Relationship><Relationship Target="slides/slide14.xml" Type="http://schemas.openxmlformats.org/officeDocument/2006/relationships/slide" Id="rId15"></Relationship><Relationship Target="viewProps.xml" Type="http://schemas.openxmlformats.org/officeDocument/2006/relationships/viewProps" Id="rId23"></Relationship><Relationship Target="slides/slide9.xml" Type="http://schemas.openxmlformats.org/officeDocument/2006/relationships/slide" Id="rId10"></Relationship><Relationship Target="slides/slide18.xml" Type="http://schemas.openxmlformats.org/officeDocument/2006/relationships/slide" Id="rId19"></Relationship><Relationship Target="slides/slide3.xml" Type="http://schemas.openxmlformats.org/officeDocument/2006/relationships/slide" Id="rId4"></Relationship><Relationship Target="slides/slide8.xml" Type="http://schemas.openxmlformats.org/officeDocument/2006/relationships/slide" Id="rId9"></Relationship><Relationship Target="slides/slide13.xml" Type="http://schemas.openxmlformats.org/officeDocument/2006/relationships/slide" Id="rId14"></Relationship><Relationship Target="presProps.xml" Type="http://schemas.openxmlformats.org/officeDocument/2006/relationships/presProps" Id="rId22"></Relationship></Relationships>
</file>

<file path=ppt/charts/_rels/chart1.xml.rels><?xml version="1.0" encoding="UTF-8" ?><Relationships xmlns="http://schemas.openxmlformats.org/package/2006/relationships"><Relationship Target="colors1.xml" Type="http://schemas.microsoft.com/office/2011/relationships/chartColorStyle" Id="rId2"></Relationship><Relationship Target="style1.xml" Type="http://schemas.microsoft.com/office/2011/relationships/chartStyle" Id="rId1"></Relationship></Relationships>
</file>

<file path=ppt/charts/_rels/chart2.xml.rels><?xml version="1.0" encoding="UTF-8" ?><Relationships xmlns="http://schemas.openxmlformats.org/package/2006/relationships"><Relationship Target="colors2.xml" Type="http://schemas.microsoft.com/office/2011/relationships/chartColorStyle" Id="rId2"></Relationship><Relationship Target="style2.xml" Type="http://schemas.microsoft.com/office/2011/relationships/chartStyle" Id="rId1"></Relationship></Relationships>
</file>

<file path=ppt/charts/_rels/chart3.xml.rels><?xml version="1.0" encoding="UTF-8" ?><Relationships xmlns="http://schemas.openxmlformats.org/package/2006/relationships"><Relationship Target="colors3.xml" Type="http://schemas.microsoft.com/office/2011/relationships/chartColorStyle" Id="rId2"></Relationship><Relationship Target="style3.xml" Type="http://schemas.microsoft.com/office/2011/relationships/chartStyle" Id="rId1"></Relationship><Relationship Target="../drawings/drawing1.xml" Type="http://schemas.openxmlformats.org/officeDocument/2006/relationships/chartUserShapes" Id="rId4"></Relationship></Relationships>
</file>

<file path=ppt/charts/_rels/chart4.xml.rels><?xml version="1.0" encoding="UTF-8" ?><Relationships xmlns="http://schemas.openxmlformats.org/package/2006/relationships"><Relationship Target="colors4.xml" Type="http://schemas.microsoft.com/office/2011/relationships/chartColorStyle" Id="rId2"></Relationship><Relationship Target="style4.xml" Type="http://schemas.microsoft.com/office/2011/relationships/chartStyle" Id="rId1"></Relationship></Relationships>
</file>

<file path=ppt/charts/_rels/chart5.xml.rels><?xml version="1.0" encoding="UTF-8" ?><Relationships xmlns="http://schemas.openxmlformats.org/package/2006/relationships"><Relationship Target="colors5.xml" Type="http://schemas.microsoft.com/office/2011/relationships/chartColorStyle" Id="rId2"></Relationship><Relationship Target="style5.xml" Type="http://schemas.microsoft.com/office/2011/relationships/chartStyle" Id="rId1"></Relationship></Relationships>
</file>

<file path=ppt/charts/_rels/chart6.xml.rels><?xml version="1.0" encoding="UTF-8" ?><Relationships xmlns="http://schemas.openxmlformats.org/package/2006/relationships"><Relationship Target="colors6.xml" Type="http://schemas.microsoft.com/office/2011/relationships/chartColorStyle" Id="rId2"></Relationship><Relationship Target="style6.xml" Type="http://schemas.microsoft.com/office/2011/relationships/chartStyle" Id="rId1"></Relationship></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cat>
            <c:strRef>
              <c:f>GDP!$B$2:$B$48</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GDP!$C$2:$C$48</c:f>
              <c:numCache>
                <c:formatCode>#,##0</c:formatCode>
                <c:ptCount val="47"/>
                <c:pt idx="0">
                  <c:v>19725624</c:v>
                </c:pt>
                <c:pt idx="1">
                  <c:v>4456607</c:v>
                </c:pt>
                <c:pt idx="2">
                  <c:v>4747426</c:v>
                </c:pt>
                <c:pt idx="3">
                  <c:v>9485225</c:v>
                </c:pt>
                <c:pt idx="4">
                  <c:v>3530452</c:v>
                </c:pt>
                <c:pt idx="5">
                  <c:v>4284158</c:v>
                </c:pt>
                <c:pt idx="6">
                  <c:v>7828577</c:v>
                </c:pt>
                <c:pt idx="7">
                  <c:v>13771281</c:v>
                </c:pt>
                <c:pt idx="8">
                  <c:v>8946482</c:v>
                </c:pt>
                <c:pt idx="9">
                  <c:v>8653495</c:v>
                </c:pt>
                <c:pt idx="10">
                  <c:v>22922645</c:v>
                </c:pt>
                <c:pt idx="11">
                  <c:v>20775634</c:v>
                </c:pt>
                <c:pt idx="12">
                  <c:v>109601589</c:v>
                </c:pt>
                <c:pt idx="13">
                  <c:v>33905464</c:v>
                </c:pt>
                <c:pt idx="14">
                  <c:v>8857506</c:v>
                </c:pt>
                <c:pt idx="15">
                  <c:v>4729874</c:v>
                </c:pt>
                <c:pt idx="16">
                  <c:v>4527743</c:v>
                </c:pt>
                <c:pt idx="17">
                  <c:v>3571069</c:v>
                </c:pt>
                <c:pt idx="18">
                  <c:v>3552685</c:v>
                </c:pt>
                <c:pt idx="19">
                  <c:v>8214074</c:v>
                </c:pt>
                <c:pt idx="20">
                  <c:v>7662998</c:v>
                </c:pt>
                <c:pt idx="21">
                  <c:v>17105232</c:v>
                </c:pt>
                <c:pt idx="22">
                  <c:v>39659291</c:v>
                </c:pt>
                <c:pt idx="23">
                  <c:v>8273134</c:v>
                </c:pt>
                <c:pt idx="24">
                  <c:v>6739736</c:v>
                </c:pt>
                <c:pt idx="25">
                  <c:v>10167991</c:v>
                </c:pt>
                <c:pt idx="26">
                  <c:v>39720316</c:v>
                </c:pt>
                <c:pt idx="27">
                  <c:v>21735871</c:v>
                </c:pt>
                <c:pt idx="28">
                  <c:v>3685868</c:v>
                </c:pt>
                <c:pt idx="29">
                  <c:v>3625091</c:v>
                </c:pt>
                <c:pt idx="30">
                  <c:v>1819938</c:v>
                </c:pt>
                <c:pt idx="31">
                  <c:v>2575687</c:v>
                </c:pt>
                <c:pt idx="32">
                  <c:v>7606440</c:v>
                </c:pt>
                <c:pt idx="33">
                  <c:v>11555366</c:v>
                </c:pt>
                <c:pt idx="34">
                  <c:v>6148146</c:v>
                </c:pt>
                <c:pt idx="35">
                  <c:v>3185168</c:v>
                </c:pt>
                <c:pt idx="36">
                  <c:v>3734443</c:v>
                </c:pt>
                <c:pt idx="37">
                  <c:v>4827460</c:v>
                </c:pt>
                <c:pt idx="38">
                  <c:v>2354276</c:v>
                </c:pt>
                <c:pt idx="39">
                  <c:v>18886929</c:v>
                </c:pt>
                <c:pt idx="40">
                  <c:v>3045909</c:v>
                </c:pt>
                <c:pt idx="41">
                  <c:v>4538708</c:v>
                </c:pt>
                <c:pt idx="42">
                  <c:v>6105086</c:v>
                </c:pt>
                <c:pt idx="43">
                  <c:v>4458030</c:v>
                </c:pt>
                <c:pt idx="44">
                  <c:v>3602456</c:v>
                </c:pt>
                <c:pt idx="45">
                  <c:v>5610271</c:v>
                </c:pt>
                <c:pt idx="46">
                  <c:v>4260875</c:v>
                </c:pt>
              </c:numCache>
            </c:numRef>
          </c:val>
          <c:extLst>
            <c:ext xmlns:c16="http://schemas.microsoft.com/office/drawing/2014/chart" uri="{C3380CC4-5D6E-409C-BE32-E72D297353CC}">
              <c16:uniqueId val="{00000000-8228-4D18-81D1-B5FF8867F8AE}"/>
            </c:ext>
          </c:extLst>
        </c:ser>
        <c:dLbls>
          <c:showLegendKey val="0"/>
          <c:showVal val="0"/>
          <c:showCatName val="0"/>
          <c:showSerName val="0"/>
          <c:showPercent val="0"/>
          <c:showBubbleSize val="0"/>
        </c:dLbls>
        <c:gapWidth val="219"/>
        <c:overlap val="-27"/>
        <c:axId val="763367968"/>
        <c:axId val="763368328"/>
      </c:barChart>
      <c:catAx>
        <c:axId val="76336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63368328"/>
        <c:crosses val="autoZero"/>
        <c:auto val="1"/>
        <c:lblAlgn val="ctr"/>
        <c:lblOffset val="100"/>
        <c:noMultiLvlLbl val="0"/>
      </c:catAx>
      <c:valAx>
        <c:axId val="7633683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76336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300-465B-A4F1-52B8859C837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2300-465B-A4F1-52B8859C837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300-465B-A4F1-52B8859C837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2300-465B-A4F1-52B8859C8372}"/>
              </c:ext>
            </c:extLst>
          </c:dPt>
          <c:cat>
            <c:strRef>
              <c:f>GDP!$F$15:$F$18</c:f>
              <c:strCache>
                <c:ptCount val="4"/>
                <c:pt idx="0">
                  <c:v>首都圏</c:v>
                </c:pt>
                <c:pt idx="1">
                  <c:v>京阪神</c:v>
                </c:pt>
                <c:pt idx="2">
                  <c:v>中京圏</c:v>
                </c:pt>
                <c:pt idx="3">
                  <c:v>その他</c:v>
                </c:pt>
              </c:strCache>
            </c:strRef>
          </c:cat>
          <c:val>
            <c:numRef>
              <c:f>GDP!$G$15:$G$18</c:f>
              <c:numCache>
                <c:formatCode>0.0%</c:formatCode>
                <c:ptCount val="4"/>
                <c:pt idx="0">
                  <c:v>0.33502611552617739</c:v>
                </c:pt>
                <c:pt idx="1">
                  <c:v>0.12817995020086015</c:v>
                </c:pt>
                <c:pt idx="2">
                  <c:v>9.949459457022676E-2</c:v>
                </c:pt>
                <c:pt idx="3">
                  <c:v>0.45100000000000001</c:v>
                </c:pt>
              </c:numCache>
            </c:numRef>
          </c:val>
          <c:extLst>
            <c:ext xmlns:c16="http://schemas.microsoft.com/office/drawing/2014/chart" uri="{C3380CC4-5D6E-409C-BE32-E72D297353CC}">
              <c16:uniqueId val="{00000008-2300-465B-A4F1-52B8859C837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8188614958390343E-2"/>
          <c:y val="8.2216264521894553E-2"/>
          <c:w val="0.85609121666077759"/>
          <c:h val="0.72303449988837398"/>
        </c:manualLayout>
      </c:layout>
      <c:barChart>
        <c:barDir val="col"/>
        <c:grouping val="clustered"/>
        <c:varyColors val="0"/>
        <c:ser>
          <c:idx val="1"/>
          <c:order val="1"/>
          <c:tx>
            <c:strRef>
              <c:f>Sheet2!$D$4</c:f>
              <c:strCache>
                <c:ptCount val="1"/>
                <c:pt idx="0">
                  <c:v>学生数</c:v>
                </c:pt>
              </c:strCache>
            </c:strRef>
          </c:tx>
          <c:spPr>
            <a:solidFill>
              <a:schemeClr val="accent5"/>
            </a:solidFill>
            <a:ln>
              <a:noFill/>
            </a:ln>
            <a:effectLst/>
          </c:spPr>
          <c:invertIfNegative val="0"/>
          <c:dLbls>
            <c:dLbl>
              <c:idx val="12"/>
              <c:layout>
                <c:manualLayout>
                  <c:x val="-1.4176018022270611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9E-4272-9182-90FE1B58864A}"/>
                </c:ext>
              </c:extLst>
            </c:dLbl>
            <c:dLbl>
              <c:idx val="26"/>
              <c:layout>
                <c:manualLayout>
                  <c:x val="4.7253393407568706E-2"/>
                  <c:y val="7.1492403932081564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9E-4272-9182-90FE1B58864A}"/>
                </c:ext>
              </c:extLst>
            </c:dLbl>
            <c:numFmt formatCode="#,##0_);[Red]\(#,##0\)" sourceLinked="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Sheet2!$B$5:$B$51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Sheet2!$D$5:$D$51</c:f>
              <c:numCache>
                <c:formatCode>0;\-0;"－"</c:formatCode>
                <c:ptCount val="47"/>
                <c:pt idx="0">
                  <c:v>90651</c:v>
                </c:pt>
                <c:pt idx="1">
                  <c:v>16462</c:v>
                </c:pt>
                <c:pt idx="2">
                  <c:v>12249</c:v>
                </c:pt>
                <c:pt idx="3">
                  <c:v>57087</c:v>
                </c:pt>
                <c:pt idx="4">
                  <c:v>10068</c:v>
                </c:pt>
                <c:pt idx="5">
                  <c:v>13197</c:v>
                </c:pt>
                <c:pt idx="6">
                  <c:v>16132</c:v>
                </c:pt>
                <c:pt idx="7">
                  <c:v>36144</c:v>
                </c:pt>
                <c:pt idx="8">
                  <c:v>23251</c:v>
                </c:pt>
                <c:pt idx="9">
                  <c:v>30593</c:v>
                </c:pt>
                <c:pt idx="10">
                  <c:v>112757</c:v>
                </c:pt>
                <c:pt idx="11">
                  <c:v>119099</c:v>
                </c:pt>
                <c:pt idx="12">
                  <c:v>775005</c:v>
                </c:pt>
                <c:pt idx="13">
                  <c:v>188900</c:v>
                </c:pt>
                <c:pt idx="14">
                  <c:v>33275</c:v>
                </c:pt>
                <c:pt idx="15">
                  <c:v>12673</c:v>
                </c:pt>
                <c:pt idx="16">
                  <c:v>32503</c:v>
                </c:pt>
                <c:pt idx="17">
                  <c:v>11230</c:v>
                </c:pt>
                <c:pt idx="18">
                  <c:v>17007</c:v>
                </c:pt>
                <c:pt idx="19">
                  <c:v>19849</c:v>
                </c:pt>
                <c:pt idx="20">
                  <c:v>22172</c:v>
                </c:pt>
                <c:pt idx="21">
                  <c:v>36324</c:v>
                </c:pt>
                <c:pt idx="22">
                  <c:v>194846</c:v>
                </c:pt>
                <c:pt idx="23">
                  <c:v>15144</c:v>
                </c:pt>
                <c:pt idx="24">
                  <c:v>35565</c:v>
                </c:pt>
                <c:pt idx="25">
                  <c:v>169124</c:v>
                </c:pt>
                <c:pt idx="26">
                  <c:v>254809</c:v>
                </c:pt>
                <c:pt idx="27">
                  <c:v>124822</c:v>
                </c:pt>
                <c:pt idx="28">
                  <c:v>22223</c:v>
                </c:pt>
                <c:pt idx="29">
                  <c:v>10112</c:v>
                </c:pt>
                <c:pt idx="30">
                  <c:v>7880</c:v>
                </c:pt>
                <c:pt idx="31">
                  <c:v>8125</c:v>
                </c:pt>
                <c:pt idx="32">
                  <c:v>42577</c:v>
                </c:pt>
                <c:pt idx="33">
                  <c:v>60714</c:v>
                </c:pt>
                <c:pt idx="34">
                  <c:v>20263</c:v>
                </c:pt>
                <c:pt idx="35">
                  <c:v>13792</c:v>
                </c:pt>
                <c:pt idx="36">
                  <c:v>9930</c:v>
                </c:pt>
                <c:pt idx="37">
                  <c:v>18161</c:v>
                </c:pt>
                <c:pt idx="38">
                  <c:v>10511</c:v>
                </c:pt>
                <c:pt idx="39">
                  <c:v>121714</c:v>
                </c:pt>
                <c:pt idx="40">
                  <c:v>8625</c:v>
                </c:pt>
                <c:pt idx="41">
                  <c:v>19056</c:v>
                </c:pt>
                <c:pt idx="42">
                  <c:v>27027</c:v>
                </c:pt>
                <c:pt idx="43">
                  <c:v>16378</c:v>
                </c:pt>
                <c:pt idx="44">
                  <c:v>10413</c:v>
                </c:pt>
                <c:pt idx="45">
                  <c:v>17457</c:v>
                </c:pt>
                <c:pt idx="46">
                  <c:v>19703</c:v>
                </c:pt>
              </c:numCache>
            </c:numRef>
          </c:val>
          <c:extLst>
            <c:ext xmlns:c16="http://schemas.microsoft.com/office/drawing/2014/chart" uri="{C3380CC4-5D6E-409C-BE32-E72D297353CC}">
              <c16:uniqueId val="{00000002-009E-4272-9182-90FE1B58864A}"/>
            </c:ext>
          </c:extLst>
        </c:ser>
        <c:dLbls>
          <c:showLegendKey val="0"/>
          <c:showVal val="0"/>
          <c:showCatName val="0"/>
          <c:showSerName val="0"/>
          <c:showPercent val="0"/>
          <c:showBubbleSize val="0"/>
        </c:dLbls>
        <c:gapWidth val="219"/>
        <c:axId val="582982600"/>
        <c:axId val="582987192"/>
      </c:barChart>
      <c:lineChart>
        <c:grouping val="standard"/>
        <c:varyColors val="0"/>
        <c:ser>
          <c:idx val="0"/>
          <c:order val="0"/>
          <c:tx>
            <c:strRef>
              <c:f>Sheet2!$C$4</c:f>
              <c:strCache>
                <c:ptCount val="1"/>
                <c:pt idx="0">
                  <c:v>学校数</c:v>
                </c:pt>
              </c:strCache>
            </c:strRef>
          </c:tx>
          <c:spPr>
            <a:ln w="12700" cap="rnd">
              <a:solidFill>
                <a:schemeClr val="tx1"/>
              </a:solidFill>
              <a:round/>
            </a:ln>
            <a:effectLst/>
          </c:spPr>
          <c:marker>
            <c:symbol val="none"/>
          </c:marker>
          <c:dLbls>
            <c:dLbl>
              <c:idx val="12"/>
              <c:layout>
                <c:manualLayout>
                  <c:x val="1.89013573630274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09E-4272-9182-90FE1B58864A}"/>
                </c:ext>
              </c:extLst>
            </c:dLbl>
            <c:dLbl>
              <c:idx val="26"/>
              <c:layout>
                <c:manualLayout>
                  <c:x val="-5.9171525045857737E-2"/>
                  <c:y val="-3.1579403571375241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9E-4272-9182-90FE1B58864A}"/>
                </c:ext>
              </c:extLst>
            </c:dLbl>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Sheet2!$B$5:$B$51</c:f>
              <c:strCache>
                <c:ptCount val="47"/>
                <c:pt idx="0">
                  <c:v>北海道</c:v>
                </c:pt>
                <c:pt idx="1">
                  <c:v>青森県</c:v>
                </c:pt>
                <c:pt idx="2">
                  <c:v>岩手県</c:v>
                </c:pt>
                <c:pt idx="3">
                  <c:v>宮城県</c:v>
                </c:pt>
                <c:pt idx="4">
                  <c:v>秋田県</c:v>
                </c:pt>
                <c:pt idx="5">
                  <c:v>山形県</c:v>
                </c:pt>
                <c:pt idx="6">
                  <c:v>福島県</c:v>
                </c:pt>
                <c:pt idx="7">
                  <c:v>茨城県</c:v>
                </c:pt>
                <c:pt idx="8">
                  <c:v>栃木県</c:v>
                </c:pt>
                <c:pt idx="9">
                  <c:v>群馬県</c:v>
                </c:pt>
                <c:pt idx="10">
                  <c:v>埼玉県</c:v>
                </c:pt>
                <c:pt idx="11">
                  <c:v>千葉県</c:v>
                </c:pt>
                <c:pt idx="12">
                  <c:v>東京都</c:v>
                </c:pt>
                <c:pt idx="13">
                  <c:v>神奈川県</c:v>
                </c:pt>
                <c:pt idx="14">
                  <c:v>新潟県</c:v>
                </c:pt>
                <c:pt idx="15">
                  <c:v>富山県</c:v>
                </c:pt>
                <c:pt idx="16">
                  <c:v>石川県</c:v>
                </c:pt>
                <c:pt idx="17">
                  <c:v>福井県</c:v>
                </c:pt>
                <c:pt idx="18">
                  <c:v>山梨県</c:v>
                </c:pt>
                <c:pt idx="19">
                  <c:v>長野県</c:v>
                </c:pt>
                <c:pt idx="20">
                  <c:v>岐阜県</c:v>
                </c:pt>
                <c:pt idx="21">
                  <c:v>静岡県</c:v>
                </c:pt>
                <c:pt idx="22">
                  <c:v>愛知県</c:v>
                </c:pt>
                <c:pt idx="23">
                  <c:v>三重県</c:v>
                </c:pt>
                <c:pt idx="24">
                  <c:v>滋賀県</c:v>
                </c:pt>
                <c:pt idx="25">
                  <c:v>京都府</c:v>
                </c:pt>
                <c:pt idx="26">
                  <c:v>大阪府</c:v>
                </c:pt>
                <c:pt idx="27">
                  <c:v>兵庫県</c:v>
                </c:pt>
                <c:pt idx="28">
                  <c:v>奈良県</c:v>
                </c:pt>
                <c:pt idx="29">
                  <c:v>和歌山県</c:v>
                </c:pt>
                <c:pt idx="30">
                  <c:v>鳥取県</c:v>
                </c:pt>
                <c:pt idx="31">
                  <c:v>島根県</c:v>
                </c:pt>
                <c:pt idx="32">
                  <c:v>岡山県</c:v>
                </c:pt>
                <c:pt idx="33">
                  <c:v>広島県</c:v>
                </c:pt>
                <c:pt idx="34">
                  <c:v>山口県</c:v>
                </c:pt>
                <c:pt idx="35">
                  <c:v>徳島県</c:v>
                </c:pt>
                <c:pt idx="36">
                  <c:v>香川県</c:v>
                </c:pt>
                <c:pt idx="37">
                  <c:v>愛媛県</c:v>
                </c:pt>
                <c:pt idx="38">
                  <c:v>高知県</c:v>
                </c:pt>
                <c:pt idx="39">
                  <c:v>福岡県</c:v>
                </c:pt>
                <c:pt idx="40">
                  <c:v>佐賀県</c:v>
                </c:pt>
                <c:pt idx="41">
                  <c:v>長崎県</c:v>
                </c:pt>
                <c:pt idx="42">
                  <c:v>熊本県</c:v>
                </c:pt>
                <c:pt idx="43">
                  <c:v>大分県</c:v>
                </c:pt>
                <c:pt idx="44">
                  <c:v>宮崎県</c:v>
                </c:pt>
                <c:pt idx="45">
                  <c:v>鹿児島県</c:v>
                </c:pt>
                <c:pt idx="46">
                  <c:v>沖縄県</c:v>
                </c:pt>
              </c:strCache>
            </c:strRef>
          </c:cat>
          <c:val>
            <c:numRef>
              <c:f>Sheet2!$C$5:$C$51</c:f>
              <c:numCache>
                <c:formatCode>0;\-0;"－"</c:formatCode>
                <c:ptCount val="47"/>
                <c:pt idx="0">
                  <c:v>37</c:v>
                </c:pt>
                <c:pt idx="1">
                  <c:v>10</c:v>
                </c:pt>
                <c:pt idx="2">
                  <c:v>6</c:v>
                </c:pt>
                <c:pt idx="3">
                  <c:v>14</c:v>
                </c:pt>
                <c:pt idx="4">
                  <c:v>7</c:v>
                </c:pt>
                <c:pt idx="5">
                  <c:v>7</c:v>
                </c:pt>
                <c:pt idx="6">
                  <c:v>8</c:v>
                </c:pt>
                <c:pt idx="7">
                  <c:v>11</c:v>
                </c:pt>
                <c:pt idx="8">
                  <c:v>9</c:v>
                </c:pt>
                <c:pt idx="9">
                  <c:v>15</c:v>
                </c:pt>
                <c:pt idx="10">
                  <c:v>28</c:v>
                </c:pt>
                <c:pt idx="11">
                  <c:v>27</c:v>
                </c:pt>
                <c:pt idx="12">
                  <c:v>144</c:v>
                </c:pt>
                <c:pt idx="13">
                  <c:v>33</c:v>
                </c:pt>
                <c:pt idx="14">
                  <c:v>22</c:v>
                </c:pt>
                <c:pt idx="15">
                  <c:v>5</c:v>
                </c:pt>
                <c:pt idx="16">
                  <c:v>14</c:v>
                </c:pt>
                <c:pt idx="17">
                  <c:v>6</c:v>
                </c:pt>
                <c:pt idx="18">
                  <c:v>7</c:v>
                </c:pt>
                <c:pt idx="19">
                  <c:v>11</c:v>
                </c:pt>
                <c:pt idx="20">
                  <c:v>13</c:v>
                </c:pt>
                <c:pt idx="21">
                  <c:v>14</c:v>
                </c:pt>
                <c:pt idx="22">
                  <c:v>52</c:v>
                </c:pt>
                <c:pt idx="23">
                  <c:v>7</c:v>
                </c:pt>
                <c:pt idx="24">
                  <c:v>9</c:v>
                </c:pt>
                <c:pt idx="25">
                  <c:v>34</c:v>
                </c:pt>
                <c:pt idx="26">
                  <c:v>58</c:v>
                </c:pt>
                <c:pt idx="27">
                  <c:v>35</c:v>
                </c:pt>
                <c:pt idx="28">
                  <c:v>10</c:v>
                </c:pt>
                <c:pt idx="29">
                  <c:v>5</c:v>
                </c:pt>
                <c:pt idx="30">
                  <c:v>3</c:v>
                </c:pt>
                <c:pt idx="31">
                  <c:v>2</c:v>
                </c:pt>
                <c:pt idx="32">
                  <c:v>18</c:v>
                </c:pt>
                <c:pt idx="33">
                  <c:v>21</c:v>
                </c:pt>
                <c:pt idx="34">
                  <c:v>10</c:v>
                </c:pt>
                <c:pt idx="35">
                  <c:v>4</c:v>
                </c:pt>
                <c:pt idx="36">
                  <c:v>4</c:v>
                </c:pt>
                <c:pt idx="37">
                  <c:v>5</c:v>
                </c:pt>
                <c:pt idx="38">
                  <c:v>5</c:v>
                </c:pt>
                <c:pt idx="39">
                  <c:v>35</c:v>
                </c:pt>
                <c:pt idx="40">
                  <c:v>2</c:v>
                </c:pt>
                <c:pt idx="41">
                  <c:v>8</c:v>
                </c:pt>
                <c:pt idx="42">
                  <c:v>9</c:v>
                </c:pt>
                <c:pt idx="43">
                  <c:v>5</c:v>
                </c:pt>
                <c:pt idx="44">
                  <c:v>7</c:v>
                </c:pt>
                <c:pt idx="45">
                  <c:v>6</c:v>
                </c:pt>
                <c:pt idx="46">
                  <c:v>8</c:v>
                </c:pt>
              </c:numCache>
            </c:numRef>
          </c:val>
          <c:smooth val="0"/>
          <c:extLst>
            <c:ext xmlns:c16="http://schemas.microsoft.com/office/drawing/2014/chart" uri="{C3380CC4-5D6E-409C-BE32-E72D297353CC}">
              <c16:uniqueId val="{00000005-009E-4272-9182-90FE1B58864A}"/>
            </c:ext>
          </c:extLst>
        </c:ser>
        <c:dLbls>
          <c:showLegendKey val="0"/>
          <c:showVal val="0"/>
          <c:showCatName val="0"/>
          <c:showSerName val="0"/>
          <c:showPercent val="0"/>
          <c:showBubbleSize val="0"/>
        </c:dLbls>
        <c:marker val="1"/>
        <c:smooth val="0"/>
        <c:axId val="955580472"/>
        <c:axId val="955586376"/>
      </c:lineChart>
      <c:catAx>
        <c:axId val="582982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vert="eaVert"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582987192"/>
        <c:crosses val="autoZero"/>
        <c:auto val="1"/>
        <c:lblAlgn val="ctr"/>
        <c:lblOffset val="100"/>
        <c:noMultiLvlLbl val="0"/>
      </c:catAx>
      <c:valAx>
        <c:axId val="582987192"/>
        <c:scaling>
          <c:orientation val="minMax"/>
          <c:max val="840000"/>
          <c:min val="0"/>
        </c:scaling>
        <c:delete val="0"/>
        <c:axPos val="l"/>
        <c:majorGridlines>
          <c:spPr>
            <a:ln w="9525" cap="flat" cmpd="sng" algn="ctr">
              <a:solidFill>
                <a:schemeClr val="tx1">
                  <a:lumMod val="15000"/>
                  <a:lumOff val="85000"/>
                </a:schemeClr>
              </a:solidFill>
              <a:round/>
            </a:ln>
            <a:effectLst/>
          </c:spPr>
        </c:majorGridlines>
        <c:numFmt formatCode="#,##0_);[Red]\(#,##0\)" sourceLinked="0"/>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582982600"/>
        <c:crosses val="autoZero"/>
        <c:crossBetween val="between"/>
        <c:majorUnit val="250000"/>
      </c:valAx>
      <c:valAx>
        <c:axId val="955586376"/>
        <c:scaling>
          <c:orientation val="minMax"/>
          <c:max val="157"/>
          <c:min val="0"/>
        </c:scaling>
        <c:delete val="0"/>
        <c:axPos val="r"/>
        <c:numFmt formatCode="0;\-0;&quot;－&quot;" sourceLinked="1"/>
        <c:majorTickMark val="out"/>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crossAx val="955580472"/>
        <c:crosses val="max"/>
        <c:crossBetween val="between"/>
        <c:majorUnit val="45"/>
      </c:valAx>
      <c:catAx>
        <c:axId val="955580472"/>
        <c:scaling>
          <c:orientation val="minMax"/>
        </c:scaling>
        <c:delete val="1"/>
        <c:axPos val="b"/>
        <c:numFmt formatCode="General" sourceLinked="1"/>
        <c:majorTickMark val="out"/>
        <c:minorTickMark val="none"/>
        <c:tickLblPos val="nextTo"/>
        <c:crossAx val="95558637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BIZ UDゴシック" panose="020B0400000000000000" pitchFamily="49" charset="-128"/>
              <a:ea typeface="BIZ UDゴシック" panose="020B0400000000000000" pitchFamily="49" charset="-128"/>
              <a:cs typeface="+mn-cs"/>
            </a:defRPr>
          </a:pPr>
          <a:endParaRPr lang="ja-JP"/>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sz="1050">
          <a:solidFill>
            <a:schemeClr val="tx1"/>
          </a:solidFill>
          <a:latin typeface="BIZ UDゴシック" panose="020B0400000000000000" pitchFamily="49" charset="-128"/>
          <a:ea typeface="BIZ UDゴシック" panose="020B0400000000000000" pitchFamily="49" charset="-128"/>
        </a:defRPr>
      </a:pPr>
      <a:endParaRPr lang="ja-JP"/>
    </a:p>
  </c:txPr>
  <c:userShapes r:id="rId4"/>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sz="1400" dirty="0">
                <a:latin typeface="BIZ UDゴシック" panose="020B0400000000000000" pitchFamily="49" charset="-128"/>
                <a:ea typeface="BIZ UDゴシック" panose="020B0400000000000000" pitchFamily="49" charset="-128"/>
              </a:rPr>
              <a:t>学校数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pieChart>
        <c:varyColors val="1"/>
        <c:ser>
          <c:idx val="0"/>
          <c:order val="0"/>
          <c:tx>
            <c:strRef>
              <c:f>第７回グラフ!$D$2</c:f>
              <c:strCache>
                <c:ptCount val="1"/>
                <c:pt idx="0">
                  <c:v>学校数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2DC-48F8-B69D-74F3C1B4D612}"/>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2DC-48F8-B69D-74F3C1B4D612}"/>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62DC-48F8-B69D-74F3C1B4D612}"/>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62DC-48F8-B69D-74F3C1B4D612}"/>
              </c:ext>
            </c:extLst>
          </c:dPt>
          <c:dLbls>
            <c:dLbl>
              <c:idx val="0"/>
              <c:layout>
                <c:manualLayout>
                  <c:x val="-4.9867218613361214E-2"/>
                  <c:y val="-2.224085360070549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2DC-48F8-B69D-74F3C1B4D612}"/>
                </c:ext>
              </c:extLst>
            </c:dLbl>
            <c:dLbl>
              <c:idx val="1"/>
              <c:layout>
                <c:manualLayout>
                  <c:x val="4.7414938573474022E-2"/>
                  <c:y val="-6.001216059573813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DC-48F8-B69D-74F3C1B4D612}"/>
                </c:ext>
              </c:extLst>
            </c:dLbl>
            <c:dLbl>
              <c:idx val="2"/>
              <c:tx>
                <c:rich>
                  <a:bodyPr/>
                  <a:lstStyle/>
                  <a:p>
                    <a:r>
                      <a:rPr lang="ja-JP" altLang="en-US" baseline="0"/>
                      <a:t>中京圏</a:t>
                    </a:r>
                    <a:r>
                      <a:rPr lang="en-US" altLang="ja-JP" baseline="0"/>
                      <a:t>, </a:t>
                    </a:r>
                    <a:fld id="{D25220C7-9A6F-41D3-AA51-5568E86E9057}" type="VALUE">
                      <a:rPr lang="en-US" altLang="ja-JP" baseline="0"/>
                      <a:pPr/>
                      <a:t>[値]</a:t>
                    </a:fld>
                    <a:endParaRPr lang="en-US" altLang="ja-JP"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62DC-48F8-B69D-74F3C1B4D612}"/>
                </c:ext>
              </c:extLst>
            </c:dLbl>
            <c:dLbl>
              <c:idx val="3"/>
              <c:layout>
                <c:manualLayout>
                  <c:x val="5.2241729802762052E-2"/>
                  <c:y val="-0.1387028720871562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62DC-48F8-B69D-74F3C1B4D612}"/>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第７回グラフ!$C$3:$C$6</c:f>
              <c:strCache>
                <c:ptCount val="4"/>
                <c:pt idx="0">
                  <c:v>首都圏</c:v>
                </c:pt>
                <c:pt idx="1">
                  <c:v>京阪神</c:v>
                </c:pt>
                <c:pt idx="2">
                  <c:v>中部圏</c:v>
                </c:pt>
                <c:pt idx="3">
                  <c:v>その他</c:v>
                </c:pt>
              </c:strCache>
            </c:strRef>
          </c:cat>
          <c:val>
            <c:numRef>
              <c:f>第７回グラフ!$D$3:$D$6</c:f>
              <c:numCache>
                <c:formatCode>General</c:formatCode>
                <c:ptCount val="4"/>
                <c:pt idx="0">
                  <c:v>0.28641975308641976</c:v>
                </c:pt>
                <c:pt idx="1">
                  <c:v>0.15679012345679014</c:v>
                </c:pt>
                <c:pt idx="2">
                  <c:v>8.8888888888888892E-2</c:v>
                </c:pt>
                <c:pt idx="3">
                  <c:v>0.46790123456790123</c:v>
                </c:pt>
              </c:numCache>
            </c:numRef>
          </c:val>
          <c:extLst>
            <c:ext xmlns:c16="http://schemas.microsoft.com/office/drawing/2014/chart" uri="{C3380CC4-5D6E-409C-BE32-E72D297353CC}">
              <c16:uniqueId val="{00000008-62DC-48F8-B69D-74F3C1B4D612}"/>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r>
              <a:rPr lang="ja-JP" altLang="en-US" sz="1400" dirty="0"/>
              <a:t>学生数</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BIZ UDゴシック" panose="020B0400000000000000" pitchFamily="49" charset="-128"/>
              <a:ea typeface="BIZ UDゴシック" panose="020B0400000000000000" pitchFamily="49" charset="-128"/>
              <a:cs typeface="+mn-cs"/>
            </a:defRPr>
          </a:pPr>
          <a:endParaRPr lang="ja-JP"/>
        </a:p>
      </c:txPr>
    </c:title>
    <c:autoTitleDeleted val="0"/>
    <c:plotArea>
      <c:layout>
        <c:manualLayout>
          <c:layoutTarget val="inner"/>
          <c:xMode val="edge"/>
          <c:yMode val="edge"/>
          <c:x val="0.20311177767736716"/>
          <c:y val="0.21361055536951001"/>
          <c:w val="0.55084555256702505"/>
          <c:h val="0.67439539318282382"/>
        </c:manualLayout>
      </c:layout>
      <c:pieChart>
        <c:varyColors val="1"/>
        <c:ser>
          <c:idx val="0"/>
          <c:order val="0"/>
          <c:tx>
            <c:strRef>
              <c:f>第７回グラフ!$E$2</c:f>
              <c:strCache>
                <c:ptCount val="1"/>
                <c:pt idx="0">
                  <c:v>学生数</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7EB8-40E9-AEFD-34473B44D3DD}"/>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7EB8-40E9-AEFD-34473B44D3DD}"/>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7EB8-40E9-AEFD-34473B44D3DD}"/>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7EB8-40E9-AEFD-34473B44D3DD}"/>
              </c:ext>
            </c:extLst>
          </c:dPt>
          <c:dLbls>
            <c:dLbl>
              <c:idx val="0"/>
              <c:layout>
                <c:manualLayout>
                  <c:x val="-2.8387111858807143E-2"/>
                  <c:y val="-0.10014729978558587"/>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EB8-40E9-AEFD-34473B44D3DD}"/>
                </c:ext>
              </c:extLst>
            </c:dLbl>
            <c:dLbl>
              <c:idx val="1"/>
              <c:layout>
                <c:manualLayout>
                  <c:x val="0.14403549653113848"/>
                  <c:y val="-8.5820835039071737E-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EB8-40E9-AEFD-34473B44D3DD}"/>
                </c:ext>
              </c:extLst>
            </c:dLbl>
            <c:dLbl>
              <c:idx val="2"/>
              <c:tx>
                <c:rich>
                  <a:bodyPr/>
                  <a:lstStyle/>
                  <a:p>
                    <a:r>
                      <a:rPr lang="ja-JP" altLang="en-US" baseline="0"/>
                      <a:t>中京圏</a:t>
                    </a:r>
                    <a:r>
                      <a:rPr lang="en-US" altLang="ja-JP" baseline="0"/>
                      <a:t>, </a:t>
                    </a:r>
                    <a:fld id="{13989C46-E16C-49AE-B929-0402FC717BA3}" type="VALUE">
                      <a:rPr lang="en-US" altLang="ja-JP" baseline="0"/>
                      <a:pPr/>
                      <a:t>[値]</a:t>
                    </a:fld>
                    <a:endParaRPr lang="en-US" altLang="ja-JP" baseline="0"/>
                  </a:p>
                </c:rich>
              </c:tx>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7EB8-40E9-AEFD-34473B44D3DD}"/>
                </c:ext>
              </c:extLst>
            </c:dLbl>
            <c:dLbl>
              <c:idx val="3"/>
              <c:layout>
                <c:manualLayout>
                  <c:x val="-2.291733101061786E-2"/>
                  <c:y val="-2.4944396141580234E-2"/>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B8-40E9-AEFD-34473B44D3DD}"/>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BIZ UDゴシック" panose="020B0400000000000000" pitchFamily="49" charset="-128"/>
                    <a:ea typeface="BIZ UDゴシック" panose="020B0400000000000000" pitchFamily="49" charset="-128"/>
                    <a:cs typeface="+mn-cs"/>
                  </a:defRPr>
                </a:pPr>
                <a:endParaRPr lang="ja-JP"/>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第７回グラフ!$C$3:$C$6</c:f>
              <c:strCache>
                <c:ptCount val="4"/>
                <c:pt idx="0">
                  <c:v>首都圏</c:v>
                </c:pt>
                <c:pt idx="1">
                  <c:v>京阪神</c:v>
                </c:pt>
                <c:pt idx="2">
                  <c:v>中部圏</c:v>
                </c:pt>
                <c:pt idx="3">
                  <c:v>その他</c:v>
                </c:pt>
              </c:strCache>
            </c:strRef>
          </c:cat>
          <c:val>
            <c:numRef>
              <c:f>第７回グラフ!$E$3:$E$6</c:f>
              <c:numCache>
                <c:formatCode>General</c:formatCode>
                <c:ptCount val="4"/>
                <c:pt idx="0">
                  <c:v>0.40594833173150863</c:v>
                </c:pt>
                <c:pt idx="1">
                  <c:v>0.18629657329459984</c:v>
                </c:pt>
                <c:pt idx="2">
                  <c:v>7.881656668134393E-2</c:v>
                </c:pt>
                <c:pt idx="3">
                  <c:v>0.32893852829254761</c:v>
                </c:pt>
              </c:numCache>
            </c:numRef>
          </c:val>
          <c:extLst>
            <c:ext xmlns:c16="http://schemas.microsoft.com/office/drawing/2014/chart" uri="{C3380CC4-5D6E-409C-BE32-E72D297353CC}">
              <c16:uniqueId val="{00000008-7EB8-40E9-AEFD-34473B44D3DD}"/>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BIZ UDゴシック" panose="020B0400000000000000" pitchFamily="49" charset="-128"/>
          <a:ea typeface="BIZ UDゴシック" panose="020B0400000000000000" pitchFamily="49" charset="-128"/>
        </a:defRPr>
      </a:pPr>
      <a:endParaRPr lang="ja-JP"/>
    </a:p>
  </c:txPr>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C592-4B3D-B6B0-78920679EB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C592-4B3D-B6B0-78920679EB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C592-4B3D-B6B0-78920679EB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C592-4B3D-B6B0-78920679EB5F}"/>
              </c:ext>
            </c:extLst>
          </c:dPt>
          <c:cat>
            <c:strRef>
              <c:f>'大学発ベンチャー （所在数・圏域追加) '!$D$37:$D$40</c:f>
              <c:strCache>
                <c:ptCount val="4"/>
                <c:pt idx="0">
                  <c:v>東京圏計</c:v>
                </c:pt>
                <c:pt idx="1">
                  <c:v>京阪神計</c:v>
                </c:pt>
                <c:pt idx="2">
                  <c:v>中京圏計</c:v>
                </c:pt>
                <c:pt idx="3">
                  <c:v>その他計</c:v>
                </c:pt>
              </c:strCache>
            </c:strRef>
          </c:cat>
          <c:val>
            <c:numRef>
              <c:f>'大学発ベンチャー （所在数・圏域追加) '!$E$37:$E$40</c:f>
              <c:numCache>
                <c:formatCode>General</c:formatCode>
                <c:ptCount val="4"/>
                <c:pt idx="0">
                  <c:v>1656</c:v>
                </c:pt>
                <c:pt idx="1">
                  <c:v>582</c:v>
                </c:pt>
                <c:pt idx="2">
                  <c:v>222</c:v>
                </c:pt>
                <c:pt idx="3">
                  <c:v>1294</c:v>
                </c:pt>
              </c:numCache>
            </c:numRef>
          </c:val>
          <c:extLst>
            <c:ext xmlns:c16="http://schemas.microsoft.com/office/drawing/2014/chart" uri="{C3380CC4-5D6E-409C-BE32-E72D297353CC}">
              <c16:uniqueId val="{00000008-C592-4B3D-B6B0-78920679EB5F}"/>
            </c:ext>
          </c:extLst>
        </c:ser>
        <c:ser>
          <c:idx val="1"/>
          <c:order val="1"/>
          <c:dPt>
            <c:idx val="0"/>
            <c:bubble3D val="0"/>
            <c:spPr>
              <a:solidFill>
                <a:schemeClr val="accent1"/>
              </a:solidFill>
              <a:ln w="19050">
                <a:solidFill>
                  <a:schemeClr val="lt1"/>
                </a:solidFill>
              </a:ln>
              <a:effectLst/>
            </c:spPr>
            <c:extLst>
              <c:ext xmlns:c16="http://schemas.microsoft.com/office/drawing/2014/chart" uri="{C3380CC4-5D6E-409C-BE32-E72D297353CC}">
                <c16:uniqueId val="{0000000A-C592-4B3D-B6B0-78920679EB5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C-C592-4B3D-B6B0-78920679EB5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E-C592-4B3D-B6B0-78920679EB5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10-C592-4B3D-B6B0-78920679EB5F}"/>
              </c:ext>
            </c:extLst>
          </c:dPt>
          <c:cat>
            <c:strRef>
              <c:f>'大学発ベンチャー （所在数・圏域追加) '!$D$37:$D$40</c:f>
              <c:strCache>
                <c:ptCount val="4"/>
                <c:pt idx="0">
                  <c:v>東京圏計</c:v>
                </c:pt>
                <c:pt idx="1">
                  <c:v>京阪神計</c:v>
                </c:pt>
                <c:pt idx="2">
                  <c:v>中京圏計</c:v>
                </c:pt>
                <c:pt idx="3">
                  <c:v>その他計</c:v>
                </c:pt>
              </c:strCache>
            </c:strRef>
          </c:cat>
          <c:val>
            <c:numRef>
              <c:f>'大学発ベンチャー （所在数・圏域追加) '!$F$37:$F$40</c:f>
              <c:numCache>
                <c:formatCode>0.00%</c:formatCode>
                <c:ptCount val="4"/>
                <c:pt idx="0">
                  <c:v>0.4411294619072989</c:v>
                </c:pt>
                <c:pt idx="1">
                  <c:v>0.15503462972828982</c:v>
                </c:pt>
                <c:pt idx="2">
                  <c:v>5.913692061800746E-2</c:v>
                </c:pt>
                <c:pt idx="3">
                  <c:v>0.34469898774640384</c:v>
                </c:pt>
              </c:numCache>
            </c:numRef>
          </c:val>
          <c:extLst>
            <c:ext xmlns:c16="http://schemas.microsoft.com/office/drawing/2014/chart" uri="{C3380CC4-5D6E-409C-BE32-E72D297353CC}">
              <c16:uniqueId val="{00000011-C592-4B3D-B6B0-78920679EB5F}"/>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cdr:x>
      <cdr:y>0.0379</cdr:y>
    </cdr:from>
    <cdr:to>
      <cdr:x>0.13565</cdr:x>
      <cdr:y>0.10143</cdr:y>
    </cdr:to>
    <cdr:sp macro="" textlink="">
      <cdr:nvSpPr>
        <cdr:cNvPr id="2" name="テキスト ボックス 1">
          <a:extLst xmlns:a="http://schemas.openxmlformats.org/drawingml/2006/main">
            <a:ext uri="{FF2B5EF4-FFF2-40B4-BE49-F238E27FC236}">
              <a16:creationId xmlns:a16="http://schemas.microsoft.com/office/drawing/2014/main" id="{B72D13DE-A06D-E0FA-22F6-3ED1BF49727F}"/>
            </a:ext>
          </a:extLst>
        </cdr:cNvPr>
        <cdr:cNvSpPr txBox="1"/>
      </cdr:nvSpPr>
      <cdr:spPr>
        <a:xfrm xmlns:a="http://schemas.openxmlformats.org/drawingml/2006/main">
          <a:off x="101881" y="176213"/>
          <a:ext cx="1280160" cy="29542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ja-JP" altLang="en-US" sz="1100" dirty="0">
              <a:latin typeface="BIZ UDゴシック" panose="020B0400000000000000" pitchFamily="49" charset="-128"/>
              <a:ea typeface="BIZ UDゴシック" panose="020B0400000000000000" pitchFamily="49" charset="-128"/>
            </a:rPr>
            <a:t>学生数（人）</a:t>
          </a:r>
        </a:p>
      </cdr:txBody>
    </cdr:sp>
  </cdr:relSizeAnchor>
  <cdr:relSizeAnchor xmlns:cdr="http://schemas.openxmlformats.org/drawingml/2006/chartDrawing">
    <cdr:from>
      <cdr:x>0.87435</cdr:x>
      <cdr:y>0.03508</cdr:y>
    </cdr:from>
    <cdr:to>
      <cdr:x>1</cdr:x>
      <cdr:y>0.09862</cdr:y>
    </cdr:to>
    <cdr:sp macro="" textlink="">
      <cdr:nvSpPr>
        <cdr:cNvPr id="3" name="テキスト ボックス 1">
          <a:extLst xmlns:a="http://schemas.openxmlformats.org/drawingml/2006/main">
            <a:ext uri="{FF2B5EF4-FFF2-40B4-BE49-F238E27FC236}">
              <a16:creationId xmlns:a16="http://schemas.microsoft.com/office/drawing/2014/main" id="{98CAAFA2-5113-3A5F-F0AE-4646441F6048}"/>
            </a:ext>
          </a:extLst>
        </cdr:cNvPr>
        <cdr:cNvSpPr txBox="1"/>
      </cdr:nvSpPr>
      <cdr:spPr>
        <a:xfrm xmlns:a="http://schemas.openxmlformats.org/drawingml/2006/main">
          <a:off x="9835970" y="192671"/>
          <a:ext cx="1413495" cy="348933"/>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r"/>
          <a:r>
            <a:rPr lang="ja-JP" altLang="en-US" dirty="0">
              <a:latin typeface="BIZ UDゴシック" panose="020B0400000000000000" pitchFamily="49" charset="-128"/>
              <a:ea typeface="BIZ UDゴシック" panose="020B0400000000000000" pitchFamily="49" charset="-128"/>
            </a:rPr>
            <a:t>学校</a:t>
          </a:r>
          <a:r>
            <a:rPr lang="ja-JP" altLang="en-US" sz="1100" dirty="0">
              <a:latin typeface="BIZ UDゴシック" panose="020B0400000000000000" pitchFamily="49" charset="-128"/>
              <a:ea typeface="BIZ UDゴシック" panose="020B0400000000000000" pitchFamily="49" charset="-128"/>
            </a:rPr>
            <a:t>数（人）</a:t>
          </a:r>
        </a:p>
      </cdr:txBody>
    </cdr:sp>
  </cdr:relSizeAnchor>
</c:userShapes>
</file>

<file path=ppt/notesMasters/_rels/notesMaster1.xml.rels><?xml version="1.0" encoding="UTF-8" ?><Relationships xmlns="http://schemas.openxmlformats.org/package/2006/relationships"><Relationship Target="../theme/theme2.xml" Type="http://schemas.openxmlformats.org/officeDocument/2006/relationships/theme" Id="rId1"></Relationship></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1" y="0"/>
            <a:ext cx="2949575" cy="498475"/>
          </a:xfrm>
          <a:prstGeom prst="rect">
            <a:avLst/>
          </a:prstGeom>
        </p:spPr>
        <p:txBody>
          <a:bodyPr vert="horz" lIns="91432" tIns="45716" rIns="91432" bIns="45716"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39" y="0"/>
            <a:ext cx="2949575" cy="498475"/>
          </a:xfrm>
          <a:prstGeom prst="rect">
            <a:avLst/>
          </a:prstGeom>
        </p:spPr>
        <p:txBody>
          <a:bodyPr vert="horz" lIns="91432" tIns="45716" rIns="91432" bIns="45716" rtlCol="0"/>
          <a:lstStyle>
            <a:lvl1pPr algn="r">
              <a:defRPr sz="1200"/>
            </a:lvl1pPr>
          </a:lstStyle>
          <a:p>
            <a:fld id="{834931CC-BE6F-4DDA-AE4E-E11EA43A026F}" type="datetimeFigureOut">
              <a:rPr kumimoji="1" lang="ja-JP" altLang="en-US" smtClean="0"/>
              <a:t>2024/4/24</a:t>
            </a:fld>
            <a:endParaRPr kumimoji="1" lang="ja-JP" altLang="en-US"/>
          </a:p>
        </p:txBody>
      </p:sp>
      <p:sp>
        <p:nvSpPr>
          <p:cNvPr id="4" name="スライド イメージ プレースホルダー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32" tIns="45716" rIns="91432" bIns="45716" rtlCol="0" anchor="ctr"/>
          <a:lstStyle/>
          <a:p>
            <a:endParaRPr lang="ja-JP" altLang="en-US"/>
          </a:p>
        </p:txBody>
      </p:sp>
      <p:sp>
        <p:nvSpPr>
          <p:cNvPr id="5" name="ノート プレースホルダー 4"/>
          <p:cNvSpPr>
            <a:spLocks noGrp="1"/>
          </p:cNvSpPr>
          <p:nvPr>
            <p:ph type="body" sz="quarter" idx="3"/>
          </p:nvPr>
        </p:nvSpPr>
        <p:spPr>
          <a:xfrm>
            <a:off x="681038" y="4783139"/>
            <a:ext cx="5445125" cy="3913187"/>
          </a:xfrm>
          <a:prstGeom prst="rect">
            <a:avLst/>
          </a:prstGeom>
        </p:spPr>
        <p:txBody>
          <a:bodyPr vert="horz" lIns="91432" tIns="45716" rIns="91432" bIns="45716"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1" y="9440864"/>
            <a:ext cx="2949575" cy="498475"/>
          </a:xfrm>
          <a:prstGeom prst="rect">
            <a:avLst/>
          </a:prstGeom>
        </p:spPr>
        <p:txBody>
          <a:bodyPr vert="horz" lIns="91432" tIns="45716" rIns="91432" bIns="45716"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39" y="9440864"/>
            <a:ext cx="2949575" cy="498475"/>
          </a:xfrm>
          <a:prstGeom prst="rect">
            <a:avLst/>
          </a:prstGeom>
        </p:spPr>
        <p:txBody>
          <a:bodyPr vert="horz" lIns="91432" tIns="45716" rIns="91432" bIns="45716" rtlCol="0" anchor="b"/>
          <a:lstStyle>
            <a:lvl1pPr algn="r">
              <a:defRPr sz="1200"/>
            </a:lvl1pPr>
          </a:lstStyle>
          <a:p>
            <a:fld id="{605F6330-2668-437A-BB73-C9688B131B5E}" type="slidenum">
              <a:rPr kumimoji="1" lang="ja-JP" altLang="en-US" smtClean="0"/>
              <a:t>‹#›</a:t>
            </a:fld>
            <a:endParaRPr kumimoji="1" lang="ja-JP" altLang="en-US"/>
          </a:p>
        </p:txBody>
      </p:sp>
    </p:spTree>
    <p:extLst>
      <p:ext uri="{BB962C8B-B14F-4D97-AF65-F5344CB8AC3E}">
        <p14:creationId xmlns:p14="http://schemas.microsoft.com/office/powerpoint/2010/main" val="1484246010"/>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422275" y="1243013"/>
            <a:ext cx="5962650" cy="3354387"/>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F38A7E6C-A01E-4FC4-B042-B7E35DBCC487}" type="slidenum">
              <a:rPr kumimoji="1" lang="ja-JP" altLang="en-US" smtClean="0"/>
              <a:t>2</a:t>
            </a:fld>
            <a:endParaRPr kumimoji="1" lang="ja-JP" altLang="en-US"/>
          </a:p>
        </p:txBody>
      </p:sp>
    </p:spTree>
    <p:extLst>
      <p:ext uri="{BB962C8B-B14F-4D97-AF65-F5344CB8AC3E}">
        <p14:creationId xmlns:p14="http://schemas.microsoft.com/office/powerpoint/2010/main" val="1320640589"/>
      </p:ext>
    </p:extLst>
  </p:cSld>
  <p:clrMapOvr>
    <a:masterClrMapping/>
  </p:clrMapOvr>
</p:notes>
</file>

<file path=ppt/slideLayouts/_rels/slideLayout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0.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1.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1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2.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3.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4.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5.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6.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7.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8.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_rels/slideLayout9.xml.rels><?xml version="1.0" encoding="UTF-8" ?><Relationships xmlns="http://schemas.openxmlformats.org/package/2006/relationships"><Relationship Target="../slideMasters/slideMaster1.xml" Type="http://schemas.openxmlformats.org/officeDocument/2006/relationships/slideMaster" Id="rId1"></Relationship></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211994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509099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 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6810312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タイトル スライド">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9296400" y="6356351"/>
            <a:ext cx="2743200" cy="365125"/>
          </a:xfrm>
          <a:prstGeom prst="rect">
            <a:avLst/>
          </a:prstGeom>
        </p:spPr>
        <p:txBody>
          <a:bodyPr/>
          <a:lstStyle>
            <a:lvl1pPr algn="r">
              <a:defRPr sz="2000" b="1">
                <a:solidFill>
                  <a:schemeClr val="tx1"/>
                </a:solidFill>
                <a:latin typeface="BIZ UDゴシック" panose="020B0400000000000000" pitchFamily="49" charset="-128"/>
                <a:ea typeface="BIZ UDゴシック" panose="020B0400000000000000" pitchFamily="49"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23042725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9074727" y="6356350"/>
            <a:ext cx="2743200" cy="365125"/>
          </a:xfrm>
          <a:prstGeom prst="rect">
            <a:avLst/>
          </a:prstGeom>
        </p:spPr>
        <p:txBody>
          <a:bodyPr/>
          <a:lstStyle>
            <a:lvl1pPr>
              <a:defRPr sz="1800" b="1">
                <a:solidFill>
                  <a:schemeClr val="tx1"/>
                </a:solidFill>
                <a:latin typeface="BIZ UDPゴシック" panose="020B0400000000000000" pitchFamily="50" charset="-128"/>
                <a:ea typeface="BIZ UDPゴシック" panose="020B0400000000000000" pitchFamily="50" charset="-128"/>
              </a:defRPr>
            </a:lvl1pPr>
          </a:lstStyle>
          <a:p>
            <a:fld id="{50F88186-B17D-4CE3-A887-D91699CF601C}" type="slidenum">
              <a:rPr kumimoji="1" lang="ja-JP" altLang="en-US" smtClean="0"/>
              <a:pPr/>
              <a:t>‹#›</a:t>
            </a:fld>
            <a:endParaRPr kumimoji="1" lang="ja-JP" altLang="en-US"/>
          </a:p>
        </p:txBody>
      </p:sp>
    </p:spTree>
    <p:extLst>
      <p:ext uri="{BB962C8B-B14F-4D97-AF65-F5344CB8AC3E}">
        <p14:creationId xmlns:p14="http://schemas.microsoft.com/office/powerpoint/2010/main" val="42518327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414164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3693714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556054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9091794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5660519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3852154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5183188" y="987425"/>
            <a:ext cx="617220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kumimoji="1" lang="ja-JP" alt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kumimoji="1" lang="ja-JP" alt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50F88186-B17D-4CE3-A887-D91699CF601C}" type="slidenum">
              <a:rPr kumimoji="1" lang="ja-JP" altLang="en-US" smtClean="0"/>
              <a:t>‹#›</a:t>
            </a:fld>
            <a:endParaRPr kumimoji="1" lang="ja-JP" altLang="en-US"/>
          </a:p>
        </p:txBody>
      </p:sp>
    </p:spTree>
    <p:extLst>
      <p:ext uri="{BB962C8B-B14F-4D97-AF65-F5344CB8AC3E}">
        <p14:creationId xmlns:p14="http://schemas.microsoft.com/office/powerpoint/2010/main" val="2382904896"/>
      </p:ext>
    </p:extLst>
  </p:cSld>
  <p:clrMapOvr>
    <a:masterClrMapping/>
  </p:clrMapOvr>
</p:sldLayout>
</file>

<file path=ppt/slideMasters/_rels/slideMaster1.xml.rels><?xml version="1.0" encoding="UTF-8" ?><Relationships xmlns="http://schemas.openxmlformats.org/package/2006/relationships"><Relationship Target="../slideLayouts/slideLayout8.xml" Type="http://schemas.openxmlformats.org/officeDocument/2006/relationships/slideLayout" Id="rId8"></Relationship><Relationship Target="../theme/theme1.xml" Type="http://schemas.openxmlformats.org/officeDocument/2006/relationships/theme" Id="rId13"></Relationship><Relationship Target="../slideLayouts/slideLayout3.xml" Type="http://schemas.openxmlformats.org/officeDocument/2006/relationships/slideLayout" Id="rId3"></Relationship><Relationship Target="../slideLayouts/slideLayout7.xml" Type="http://schemas.openxmlformats.org/officeDocument/2006/relationships/slideLayout" Id="rId7"></Relationship><Relationship Target="../slideLayouts/slideLayout12.xml" Type="http://schemas.openxmlformats.org/officeDocument/2006/relationships/slideLayout" Id="rId12"></Relationship><Relationship Target="../slideLayouts/slideLayout2.xml" Type="http://schemas.openxmlformats.org/officeDocument/2006/relationships/slideLayout" Id="rId2"></Relationship><Relationship Target="../slideLayouts/slideLayout1.xml" Type="http://schemas.openxmlformats.org/officeDocument/2006/relationships/slideLayout" Id="rId1"></Relationship><Relationship Target="../slideLayouts/slideLayout6.xml" Type="http://schemas.openxmlformats.org/officeDocument/2006/relationships/slideLayout" Id="rId6"></Relationship><Relationship Target="../slideLayouts/slideLayout11.xml" Type="http://schemas.openxmlformats.org/officeDocument/2006/relationships/slideLayout" Id="rId11"></Relationship><Relationship Target="../slideLayouts/slideLayout5.xml" Type="http://schemas.openxmlformats.org/officeDocument/2006/relationships/slideLayout" Id="rId5"></Relationship><Relationship Target="../slideLayouts/slideLayout10.xml" Type="http://schemas.openxmlformats.org/officeDocument/2006/relationships/slideLayout" Id="rId10"></Relationship><Relationship Target="../slideLayouts/slideLayout4.xml" Type="http://schemas.openxmlformats.org/officeDocument/2006/relationships/slideLayout" Id="rId4"></Relationship><Relationship Target="../slideLayouts/slideLayout9.xml" Type="http://schemas.openxmlformats.org/officeDocument/2006/relationships/slideLayout" Id="rId9"></Relationshi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スライド番号プレースホルダー 6">
            <a:extLst>
              <a:ext uri="{FF2B5EF4-FFF2-40B4-BE49-F238E27FC236}">
                <a16:creationId xmlns:a16="http://schemas.microsoft.com/office/drawing/2014/main" id="{314F30FD-3EB4-C18F-B5FE-1D5D866EDC9D}"/>
              </a:ext>
            </a:extLst>
          </p:cNvPr>
          <p:cNvSpPr>
            <a:spLocks noGrp="1"/>
          </p:cNvSpPr>
          <p:nvPr>
            <p:ph type="sldNum" sz="quarter" idx="4"/>
          </p:nvPr>
        </p:nvSpPr>
        <p:spPr>
          <a:xfrm>
            <a:off x="9448800" y="6342496"/>
            <a:ext cx="2743200" cy="365125"/>
          </a:xfrm>
          <a:prstGeom prst="rect">
            <a:avLst/>
          </a:prstGeom>
        </p:spPr>
        <p:txBody>
          <a:bodyPr vert="horz" lIns="91440" tIns="45720" rIns="91440" bIns="45720" rtlCol="0" anchor="ctr"/>
          <a:lstStyle>
            <a:lvl1pPr algn="r">
              <a:defRPr sz="1800" b="1">
                <a:solidFill>
                  <a:schemeClr val="tx1"/>
                </a:solidFill>
                <a:latin typeface="BIZ UDPゴシック" panose="020B0400000000000000" pitchFamily="50" charset="-128"/>
                <a:ea typeface="BIZ UDPゴシック" panose="020B0400000000000000" pitchFamily="50" charset="-128"/>
              </a:defRPr>
            </a:lvl1pPr>
          </a:lstStyle>
          <a:p>
            <a:fld id="{D687FDCD-7579-4A71-8560-AB57563AEE7A}" type="slidenum">
              <a:rPr kumimoji="1" lang="ja-JP" altLang="en-US" smtClean="0"/>
              <a:pPr/>
              <a:t>‹#›</a:t>
            </a:fld>
            <a:endParaRPr kumimoji="1" lang="ja-JP" altLang="en-US"/>
          </a:p>
        </p:txBody>
      </p:sp>
    </p:spTree>
    <p:extLst>
      <p:ext uri="{BB962C8B-B14F-4D97-AF65-F5344CB8AC3E}">
        <p14:creationId xmlns:p14="http://schemas.microsoft.com/office/powerpoint/2010/main" val="1896380083"/>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Relationships xmlns="http://schemas.openxmlformats.org/package/2006/relationships"><Relationship Target="../slideLayouts/slideLayout1.xml" Type="http://schemas.openxmlformats.org/officeDocument/2006/relationships/slideLayout" Id="rId1"></Relationship></Relationships>
</file>

<file path=ppt/slides/_rels/slide10.xml.rels><?xml version="1.0" encoding="UTF-8" ?><Relationships xmlns="http://schemas.openxmlformats.org/package/2006/relationships"><Relationship Target="../media/image8.png" Type="http://schemas.openxmlformats.org/officeDocument/2006/relationships/image" Id="rId3"></Relationship><Relationship Target="../media/image7.png" Type="http://schemas.openxmlformats.org/officeDocument/2006/relationships/image" Id="rId2"></Relationship><Relationship Target="../slideLayouts/slideLayout2.xml" Type="http://schemas.openxmlformats.org/officeDocument/2006/relationships/slideLayout" Id="rId1"></Relationship></Relationships>
</file>

<file path=ppt/slides/_rels/slide11.xml.rels><?xml version="1.0" encoding="UTF-8" ?><Relationships xmlns="http://schemas.openxmlformats.org/package/2006/relationships"><Relationship Target="../media/image10.png" Type="http://schemas.openxmlformats.org/officeDocument/2006/relationships/image" Id="rId3"></Relationship><Relationship Target="../media/image9.png" Type="http://schemas.openxmlformats.org/officeDocument/2006/relationships/image" Id="rId2"></Relationship><Relationship Target="../slideLayouts/slideLayout2.xml" Type="http://schemas.openxmlformats.org/officeDocument/2006/relationships/slideLayout" Id="rId1"></Relationship></Relationships>
</file>

<file path=ppt/slides/_rels/slide12.xml.rels><?xml version="1.0" encoding="UTF-8" ?><Relationships xmlns="http://schemas.openxmlformats.org/package/2006/relationships"><Relationship Target="../media/image12.png" Type="http://schemas.openxmlformats.org/officeDocument/2006/relationships/image" Id="rId3"></Relationship><Relationship Target="../media/image11.png" Type="http://schemas.openxmlformats.org/officeDocument/2006/relationships/image" Id="rId2"></Relationship><Relationship Target="../slideLayouts/slideLayout2.xml" Type="http://schemas.openxmlformats.org/officeDocument/2006/relationships/slideLayout" Id="rId1"></Relationship></Relationships>
</file>

<file path=ppt/slides/_rels/slide13.xml.rels><?xml version="1.0" encoding="UTF-8" ?><Relationships xmlns="http://schemas.openxmlformats.org/package/2006/relationships"><Relationship Target="../media/image13.png" Type="http://schemas.openxmlformats.org/officeDocument/2006/relationships/image" Id="rId2"></Relationship><Relationship Target="../slideLayouts/slideLayout2.xml" Type="http://schemas.openxmlformats.org/officeDocument/2006/relationships/slideLayout" Id="rId1"></Relationship></Relationships>
</file>

<file path=ppt/slides/_rels/slide14.xml.rels><?xml version="1.0" encoding="UTF-8" ?><Relationships xmlns="http://schemas.openxmlformats.org/package/2006/relationships"><Relationship Target="../media/image14.png" Type="http://schemas.openxmlformats.org/officeDocument/2006/relationships/image" Id="rId2"></Relationship><Relationship Target="../slideLayouts/slideLayout2.xml" Type="http://schemas.openxmlformats.org/officeDocument/2006/relationships/slideLayout" Id="rId1"></Relationship></Relationships>
</file>

<file path=ppt/slides/_rels/slide15.xml.rels><?xml version="1.0" encoding="UTF-8" ?><Relationships xmlns="http://schemas.openxmlformats.org/package/2006/relationships"><Relationship Target="../charts/chart4.xml" Type="http://schemas.openxmlformats.org/officeDocument/2006/relationships/chart" Id="rId3"></Relationship><Relationship Target="../charts/chart3.xml" Type="http://schemas.openxmlformats.org/officeDocument/2006/relationships/chart" Id="rId2"></Relationship><Relationship Target="../slideLayouts/slideLayout2.xml" Type="http://schemas.openxmlformats.org/officeDocument/2006/relationships/slideLayout" Id="rId1"></Relationship><Relationship Target="../charts/chart5.xml" Type="http://schemas.openxmlformats.org/officeDocument/2006/relationships/chart" Id="rId4"></Relationship></Relationships>
</file>

<file path=ppt/slides/_rels/slide16.xml.rels><?xml version="1.0" encoding="UTF-8" ?><Relationships xmlns="http://schemas.openxmlformats.org/package/2006/relationships"><Relationship Target="../charts/chart6.xml" Type="http://schemas.openxmlformats.org/officeDocument/2006/relationships/chart" Id="rId3"></Relationship><Relationship Target="../media/image15.png" Type="http://schemas.openxmlformats.org/officeDocument/2006/relationships/image" Id="rId2"></Relationship><Relationship Target="../slideLayouts/slideLayout2.xml" Type="http://schemas.openxmlformats.org/officeDocument/2006/relationships/slideLayout" Id="rId1"></Relationship><Relationship Target="../media/image17.png" Type="http://schemas.openxmlformats.org/officeDocument/2006/relationships/image" Id="rId5"></Relationship><Relationship Target="../media/image16.png" Type="http://schemas.openxmlformats.org/officeDocument/2006/relationships/image" Id="rId4"></Relationship></Relationships>
</file>

<file path=ppt/slides/_rels/slide17.xml.rels><?xml version="1.0" encoding="UTF-8" ?><Relationships xmlns="http://schemas.openxmlformats.org/package/2006/relationships"><Relationship Target="../media/image18.png" Type="http://schemas.openxmlformats.org/officeDocument/2006/relationships/image" Id="rId2"></Relationship><Relationship Target="../slideLayouts/slideLayout2.xml" Type="http://schemas.openxmlformats.org/officeDocument/2006/relationships/slideLayout" Id="rId1"></Relationship></Relationships>
</file>

<file path=ppt/slides/_rels/slide18.xml.rels><?xml version="1.0" encoding="UTF-8" ?><Relationships xmlns="http://schemas.openxmlformats.org/package/2006/relationships"><Relationship Target="../media/hdphoto1.wdp" Type="http://schemas.microsoft.com/office/2007/relationships/hdphoto" Id="rId3"></Relationship><Relationship Target="../media/image19.png" Type="http://schemas.openxmlformats.org/officeDocument/2006/relationships/image" Id="rId2"></Relationship><Relationship Target="../slideLayouts/slideLayout2.xml" Type="http://schemas.openxmlformats.org/officeDocument/2006/relationships/slideLayout" Id="rId1"></Relationship></Relationships>
</file>

<file path=ppt/slides/_rels/slide19.xml.rels><?xml version="1.0" encoding="UTF-8" ?><Relationships xmlns="http://schemas.openxmlformats.org/package/2006/relationships"><Relationship Target="../media/image20.emf" Type="http://schemas.openxmlformats.org/officeDocument/2006/relationships/image" Id="rId2"></Relationship><Relationship Target="../slideLayouts/slideLayout2.xml" Type="http://schemas.openxmlformats.org/officeDocument/2006/relationships/slideLayout" Id="rId1"></Relationship></Relationships>
</file>

<file path=ppt/slides/_rels/slide2.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3.xml.rels><?xml version="1.0" encoding="UTF-8" ?><Relationships xmlns="http://schemas.openxmlformats.org/package/2006/relationships"><Relationship Target="../notesSlides/notesSlide1.xml" Type="http://schemas.openxmlformats.org/officeDocument/2006/relationships/notesSlide" Id="rId2"></Relationship><Relationship Target="../slideLayouts/slideLayout2.xml" Type="http://schemas.openxmlformats.org/officeDocument/2006/relationships/slideLayout" Id="rId1"></Relationship></Relationships>
</file>

<file path=ppt/slides/_rels/slide4.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5.xml.rels><?xml version="1.0" encoding="UTF-8" ?><Relationships xmlns="http://schemas.openxmlformats.org/package/2006/relationships"><Relationship Target="../slideLayouts/slideLayout2.xml" Type="http://schemas.openxmlformats.org/officeDocument/2006/relationships/slideLayout" Id="rId1"></Relationship></Relationships>
</file>

<file path=ppt/slides/_rels/slide6.xml.rels><?xml version="1.0" encoding="UTF-8" ?><Relationships xmlns="http://schemas.openxmlformats.org/package/2006/relationships"><Relationship Target="../charts/chart2.xml" Type="http://schemas.openxmlformats.org/officeDocument/2006/relationships/chart" Id="rId3"></Relationship><Relationship Target="../charts/chart1.xml" Type="http://schemas.openxmlformats.org/officeDocument/2006/relationships/chart" Id="rId2"></Relationship><Relationship Target="../slideLayouts/slideLayout2.xml" Type="http://schemas.openxmlformats.org/officeDocument/2006/relationships/slideLayout" Id="rId1"></Relationship></Relationships>
</file>

<file path=ppt/slides/_rels/slide7.xml.rels><?xml version="1.0" encoding="UTF-8" ?><Relationships xmlns="http://schemas.openxmlformats.org/package/2006/relationships"><Relationship Target="../media/image1.png" Type="http://schemas.openxmlformats.org/officeDocument/2006/relationships/image" Id="rId2"></Relationship><Relationship Target="../slideLayouts/slideLayout2.xml" Type="http://schemas.openxmlformats.org/officeDocument/2006/relationships/slideLayout" Id="rId1"></Relationship></Relationships>
</file>

<file path=ppt/slides/_rels/slide8.xml.rels><?xml version="1.0" encoding="UTF-8" ?><Relationships xmlns="http://schemas.openxmlformats.org/package/2006/relationships"><Relationship Target="../media/image3.png" Type="http://schemas.openxmlformats.org/officeDocument/2006/relationships/image" Id="rId3"></Relationship><Relationship Target="../media/image2.png" Type="http://schemas.openxmlformats.org/officeDocument/2006/relationships/image" Id="rId2"></Relationship><Relationship Target="../slideLayouts/slideLayout2.xml" Type="http://schemas.openxmlformats.org/officeDocument/2006/relationships/slideLayout" Id="rId1"></Relationship><Relationship Target="../media/image5.png" Type="http://schemas.openxmlformats.org/officeDocument/2006/relationships/image" Id="rId5"></Relationship><Relationship Target="../media/image4.png" Type="http://schemas.openxmlformats.org/officeDocument/2006/relationships/image" Id="rId4"></Relationship></Relationships>
</file>

<file path=ppt/slides/_rels/slide9.xml.rels><?xml version="1.0" encoding="UTF-8" ?><Relationships xmlns="http://schemas.openxmlformats.org/package/2006/relationships"><Relationship Target="../media/image6.png" Type="http://schemas.openxmlformats.org/officeDocument/2006/relationships/image" Id="rId2"></Relationship><Relationship Target="../slideLayouts/slideLayout2.xml" Type="http://schemas.openxmlformats.org/officeDocument/2006/relationships/slideLayout" Id="rId1"></Relationshi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424070" y="2583259"/>
            <a:ext cx="11383617" cy="1059759"/>
          </a:xfrm>
        </p:spPr>
        <p:txBody>
          <a:bodyPr>
            <a:normAutofit/>
          </a:bodyPr>
          <a:lstStyle/>
          <a:p>
            <a:pPr algn="ctr">
              <a:lnSpc>
                <a:spcPts val="3321"/>
              </a:lnSpc>
              <a:spcBef>
                <a:spcPts val="1139"/>
              </a:spcBef>
            </a:pPr>
            <a:r>
              <a:rPr lang="ja-JP" altLang="en-US" sz="32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複数の都市が日本の成長をけん引する</a:t>
            </a:r>
            <a:br>
              <a:rPr lang="en-US" altLang="ja-JP" sz="32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br>
            <a:r>
              <a:rPr lang="ja-JP" altLang="en-US" sz="3200"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新たな国の形に向けて</a:t>
            </a:r>
          </a:p>
        </p:txBody>
      </p:sp>
      <p:sp>
        <p:nvSpPr>
          <p:cNvPr id="5" name="サブタイトル 4"/>
          <p:cNvSpPr>
            <a:spLocks noGrp="1"/>
          </p:cNvSpPr>
          <p:nvPr>
            <p:ph type="subTitle" idx="1"/>
          </p:nvPr>
        </p:nvSpPr>
        <p:spPr>
          <a:xfrm>
            <a:off x="384312" y="5576655"/>
            <a:ext cx="11383618" cy="369458"/>
          </a:xfrm>
        </p:spPr>
        <p:txBody>
          <a:bodyPr>
            <a:noAutofit/>
          </a:bodyPr>
          <a:lstStyle/>
          <a:p>
            <a:pPr marL="0" indent="0" algn="ctr">
              <a:buNone/>
            </a:pPr>
            <a:r>
              <a:rPr lang="ja-JP" altLang="en-US" b="1"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副首都推進局</a:t>
            </a:r>
            <a:endParaRPr lang="ja-JP" altLang="en-US" b="1" dirty="0">
              <a:solidFill>
                <a:srgbClr val="002060"/>
              </a:solidFill>
              <a:latin typeface="BIZ UDゴシック" panose="020B0400000000000000" pitchFamily="49" charset="-128"/>
              <a:ea typeface="BIZ UDゴシック" panose="020B0400000000000000" pitchFamily="49" charset="-128"/>
            </a:endParaRPr>
          </a:p>
        </p:txBody>
      </p:sp>
      <p:sp>
        <p:nvSpPr>
          <p:cNvPr id="4" name="正方形/長方形 3"/>
          <p:cNvSpPr/>
          <p:nvPr/>
        </p:nvSpPr>
        <p:spPr>
          <a:xfrm>
            <a:off x="384313" y="199245"/>
            <a:ext cx="11383618" cy="34165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709" dirty="0">
              <a:solidFill>
                <a:prstClr val="white"/>
              </a:solidFill>
              <a:latin typeface="Meiryo UI" panose="020B0604030504040204" pitchFamily="50" charset="-128"/>
              <a:ea typeface="Meiryo UI" panose="020B0604030504040204" pitchFamily="50" charset="-128"/>
            </a:endParaRPr>
          </a:p>
        </p:txBody>
      </p:sp>
      <p:cxnSp>
        <p:nvCxnSpPr>
          <p:cNvPr id="6" name="直線コネクタ 5"/>
          <p:cNvCxnSpPr>
            <a:cxnSpLocks/>
          </p:cNvCxnSpPr>
          <p:nvPr/>
        </p:nvCxnSpPr>
        <p:spPr>
          <a:xfrm>
            <a:off x="384313" y="3700014"/>
            <a:ext cx="1138361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7" name="テキスト ボックス 6"/>
          <p:cNvSpPr txBox="1"/>
          <p:nvPr/>
        </p:nvSpPr>
        <p:spPr>
          <a:xfrm>
            <a:off x="4267200" y="568703"/>
            <a:ext cx="7500730" cy="502702"/>
          </a:xfrm>
          <a:prstGeom prst="rect">
            <a:avLst/>
          </a:prstGeom>
          <a:noFill/>
        </p:spPr>
        <p:txBody>
          <a:bodyPr wrap="square" rtlCol="0">
            <a:spAutoFit/>
          </a:bodyPr>
          <a:lstStyle/>
          <a:p>
            <a:pPr algn="r">
              <a:lnSpc>
                <a:spcPts val="1600"/>
              </a:lnSpc>
              <a:defRPr/>
            </a:pPr>
            <a:r>
              <a:rPr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2024</a:t>
            </a:r>
            <a:r>
              <a:rPr kumimoji="1"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a:t>
            </a:r>
            <a:r>
              <a:rPr kumimoji="1" lang="ja-JP" altLang="en-US" sz="140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４</a:t>
            </a:r>
            <a:r>
              <a:rPr kumimoji="1" lang="en-US" altLang="ja-JP" sz="140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.25</a:t>
            </a:r>
            <a:endParaRPr kumimoji="1" lang="en-US" altLang="ja-JP"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a:p>
            <a:pPr algn="r">
              <a:lnSpc>
                <a:spcPts val="1600"/>
              </a:lnSpc>
              <a:defRPr/>
            </a:pPr>
            <a:r>
              <a:rPr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第７回 国への働きかけに向けた副首都化を後押しする仕組みづくりに関する意見交換会</a:t>
            </a:r>
            <a:endParaRPr kumimoji="1" lang="ja-JP" altLang="en-US" sz="1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8" name="正方形/長方形 7"/>
          <p:cNvSpPr/>
          <p:nvPr/>
        </p:nvSpPr>
        <p:spPr>
          <a:xfrm>
            <a:off x="10079795" y="1122363"/>
            <a:ext cx="1688135" cy="618087"/>
          </a:xfrm>
          <a:prstGeom prst="rect">
            <a:avLst/>
          </a:prstGeom>
          <a:noFill/>
          <a:ln w="9525">
            <a:solidFill>
              <a:schemeClr val="tx1"/>
            </a:solidFill>
          </a:ln>
        </p:spPr>
        <p:style>
          <a:lnRef idx="2">
            <a:schemeClr val="dk1"/>
          </a:lnRef>
          <a:fillRef idx="1">
            <a:schemeClr val="lt1"/>
          </a:fillRef>
          <a:effectRef idx="0">
            <a:schemeClr val="dk1"/>
          </a:effectRef>
          <a:fontRef idx="minor">
            <a:schemeClr val="dk1"/>
          </a:fontRef>
        </p:style>
        <p:txBody>
          <a:bodyPr wrap="none" rtlCol="0" anchor="ctr"/>
          <a:lstStyle/>
          <a:p>
            <a:pPr algn="ctr">
              <a:defRPr/>
            </a:pPr>
            <a:r>
              <a:rPr kumimoji="1" lang="ja-JP" altLang="en-US" sz="2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rPr>
              <a:t>資料１</a:t>
            </a:r>
            <a:endParaRPr kumimoji="1" lang="en-US" altLang="ja-JP" sz="2400" dirty="0">
              <a:solidFill>
                <a:srgbClr val="002060"/>
              </a:solidFill>
              <a:latin typeface="BIZ UDゴシック" panose="020B0400000000000000" pitchFamily="49" charset="-128"/>
              <a:ea typeface="BIZ UDゴシック" panose="020B0400000000000000" pitchFamily="49" charset="-128"/>
              <a:cs typeface="Meiryo UI" panose="020B0604030504040204" pitchFamily="50" charset="-128"/>
            </a:endParaRPr>
          </a:p>
        </p:txBody>
      </p:sp>
    </p:spTree>
    <p:extLst>
      <p:ext uri="{BB962C8B-B14F-4D97-AF65-F5344CB8AC3E}">
        <p14:creationId xmlns:p14="http://schemas.microsoft.com/office/powerpoint/2010/main" val="1266739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参考：</a:t>
            </a:r>
            <a:r>
              <a:rPr kumimoji="0"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solidFill>
                  <a:prstClr val="white"/>
                </a:solidFill>
                <a:latin typeface="BIZ UDゴシック" panose="020B0400000000000000" pitchFamily="49" charset="-128"/>
                <a:ea typeface="BIZ UDゴシック" panose="020B0400000000000000" pitchFamily="49" charset="-128"/>
                <a:cs typeface="Meiryo UI" panose="020B0604030504040204" pitchFamily="50" charset="-128"/>
              </a:rPr>
              <a:t>物</a:t>
            </a: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の中枢・中継</a:t>
            </a:r>
            <a:r>
              <a:rPr kumimoji="0"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国際コンテナ戦略港湾（第６回意見交換会資料をもとに加工）</a:t>
            </a:r>
            <a:endParaRPr kumimoji="0" lang="en-US" altLang="ja-JP"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1" lang="ja-JP" altLang="en-US" dirty="0">
                <a:solidFill>
                  <a:prstClr val="black"/>
                </a:solidFill>
              </a:rPr>
              <a:t>９</a:t>
            </a:r>
            <a:endParaRPr kumimoji="1" lang="ja-JP" altLang="en-US" sz="1800" b="1" i="0" u="none" strike="noStrike" kern="120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grpSp>
        <p:nvGrpSpPr>
          <p:cNvPr id="12" name="グループ化 11">
            <a:extLst>
              <a:ext uri="{FF2B5EF4-FFF2-40B4-BE49-F238E27FC236}">
                <a16:creationId xmlns:a16="http://schemas.microsoft.com/office/drawing/2014/main" id="{FCA0BF2D-4621-7E22-E938-D983BBFB6321}"/>
              </a:ext>
            </a:extLst>
          </p:cNvPr>
          <p:cNvGrpSpPr/>
          <p:nvPr/>
        </p:nvGrpSpPr>
        <p:grpSpPr>
          <a:xfrm>
            <a:off x="601511" y="877771"/>
            <a:ext cx="7127713" cy="5623101"/>
            <a:chOff x="3139226" y="1732303"/>
            <a:chExt cx="5627260" cy="4432583"/>
          </a:xfrm>
        </p:grpSpPr>
        <p:pic>
          <p:nvPicPr>
            <p:cNvPr id="14" name="図 13">
              <a:extLst>
                <a:ext uri="{FF2B5EF4-FFF2-40B4-BE49-F238E27FC236}">
                  <a16:creationId xmlns:a16="http://schemas.microsoft.com/office/drawing/2014/main" id="{0B22F896-C65A-7DDA-F342-097CF359B822}"/>
                </a:ext>
              </a:extLst>
            </p:cNvPr>
            <p:cNvPicPr>
              <a:picLocks noChangeAspect="1"/>
            </p:cNvPicPr>
            <p:nvPr/>
          </p:nvPicPr>
          <p:blipFill>
            <a:blip r:embed="rId2"/>
            <a:stretch>
              <a:fillRect/>
            </a:stretch>
          </p:blipFill>
          <p:spPr>
            <a:xfrm>
              <a:off x="3261341" y="2129411"/>
              <a:ext cx="4939847" cy="4035475"/>
            </a:xfrm>
            <a:prstGeom prst="rect">
              <a:avLst/>
            </a:prstGeom>
          </p:spPr>
        </p:pic>
        <p:sp>
          <p:nvSpPr>
            <p:cNvPr id="16" name="テキスト ボックス 15">
              <a:extLst>
                <a:ext uri="{FF2B5EF4-FFF2-40B4-BE49-F238E27FC236}">
                  <a16:creationId xmlns:a16="http://schemas.microsoft.com/office/drawing/2014/main" id="{27DD15AE-D233-C97A-0F9A-6B5F343B559E}"/>
                </a:ext>
              </a:extLst>
            </p:cNvPr>
            <p:cNvSpPr txBox="1"/>
            <p:nvPr/>
          </p:nvSpPr>
          <p:spPr>
            <a:xfrm>
              <a:off x="3139226" y="1732303"/>
              <a:ext cx="5627260" cy="318408"/>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b="1" dirty="0">
                  <a:solidFill>
                    <a:prstClr val="black"/>
                  </a:solidFill>
                  <a:latin typeface="BIZ UDゴシック" panose="020B0400000000000000" pitchFamily="49" charset="-128"/>
                  <a:ea typeface="BIZ UDゴシック" panose="020B0400000000000000" pitchFamily="49" charset="-128"/>
                </a:rPr>
                <a:t>地勢的、経済的観点から東西２箇所に戦略港湾が必要</a:t>
              </a:r>
            </a:p>
          </p:txBody>
        </p:sp>
      </p:grpSp>
      <p:sp>
        <p:nvSpPr>
          <p:cNvPr id="18" name="テキスト ボックス 17">
            <a:extLst>
              <a:ext uri="{FF2B5EF4-FFF2-40B4-BE49-F238E27FC236}">
                <a16:creationId xmlns:a16="http://schemas.microsoft.com/office/drawing/2014/main" id="{2B09B9D4-8B67-0BAA-AA6A-05960E83BCAA}"/>
              </a:ext>
            </a:extLst>
          </p:cNvPr>
          <p:cNvSpPr txBox="1"/>
          <p:nvPr/>
        </p:nvSpPr>
        <p:spPr>
          <a:xfrm>
            <a:off x="7299970" y="1563793"/>
            <a:ext cx="4656440" cy="954107"/>
          </a:xfrm>
          <a:prstGeom prst="rect">
            <a:avLst/>
          </a:prstGeom>
          <a:noFill/>
        </p:spPr>
        <p:txBody>
          <a:bodyPr wrap="square">
            <a:spAutoFit/>
          </a:bodyPr>
          <a:lstStyle/>
          <a:p>
            <a:r>
              <a:rPr lang="en-US" altLang="ja-JP" sz="1400" dirty="0">
                <a:solidFill>
                  <a:prstClr val="black"/>
                </a:solidFill>
                <a:latin typeface="BIZ UDゴシック" panose="020B0400000000000000" pitchFamily="49" charset="-128"/>
                <a:ea typeface="BIZ UDゴシック" panose="020B0400000000000000" pitchFamily="49" charset="-128"/>
              </a:rPr>
              <a:t>【</a:t>
            </a:r>
            <a:r>
              <a:rPr lang="ja-JP" altLang="en-US" sz="1400" dirty="0">
                <a:solidFill>
                  <a:prstClr val="black"/>
                </a:solidFill>
                <a:latin typeface="BIZ UDゴシック" panose="020B0400000000000000" pitchFamily="49" charset="-128"/>
                <a:ea typeface="BIZ UDゴシック" panose="020B0400000000000000" pitchFamily="49" charset="-128"/>
              </a:rPr>
              <a:t>国際コンテナ戦略港湾</a:t>
            </a:r>
            <a:r>
              <a:rPr lang="en-US" altLang="ja-JP" sz="1400" dirty="0">
                <a:solidFill>
                  <a:prstClr val="black"/>
                </a:solidFill>
                <a:latin typeface="BIZ UDゴシック" panose="020B0400000000000000" pitchFamily="49" charset="-128"/>
                <a:ea typeface="BIZ UDゴシック" panose="020B0400000000000000" pitchFamily="49" charset="-128"/>
              </a:rPr>
              <a:t>】</a:t>
            </a:r>
          </a:p>
          <a:p>
            <a:r>
              <a:rPr lang="ja-JP" altLang="en-US" sz="1400" dirty="0">
                <a:solidFill>
                  <a:prstClr val="black"/>
                </a:solidFill>
                <a:latin typeface="BIZ UDゴシック" panose="020B0400000000000000" pitchFamily="49" charset="-128"/>
                <a:ea typeface="BIZ UDゴシック" panose="020B0400000000000000" pitchFamily="49" charset="-128"/>
              </a:rPr>
              <a:t>　我が国の国際コンテナ港湾の競争力強化を図るために</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r>
              <a:rPr lang="ja-JP" altLang="en-US" sz="1400" dirty="0">
                <a:solidFill>
                  <a:prstClr val="black"/>
                </a:solidFill>
                <a:latin typeface="BIZ UDゴシック" panose="020B0400000000000000" pitchFamily="49" charset="-128"/>
                <a:ea typeface="BIZ UDゴシック" panose="020B0400000000000000" pitchFamily="49" charset="-128"/>
              </a:rPr>
              <a:t>　</a:t>
            </a:r>
            <a:r>
              <a:rPr lang="en-US" altLang="ja-JP" sz="1400" dirty="0">
                <a:solidFill>
                  <a:prstClr val="black"/>
                </a:solidFill>
                <a:latin typeface="BIZ UDゴシック" panose="020B0400000000000000" pitchFamily="49" charset="-128"/>
                <a:ea typeface="BIZ UDゴシック" panose="020B0400000000000000" pitchFamily="49" charset="-128"/>
              </a:rPr>
              <a:t>2010</a:t>
            </a:r>
            <a:r>
              <a:rPr lang="ja-JP" altLang="en-US" sz="1400" dirty="0">
                <a:solidFill>
                  <a:prstClr val="black"/>
                </a:solidFill>
                <a:latin typeface="BIZ UDゴシック" panose="020B0400000000000000" pitchFamily="49" charset="-128"/>
                <a:ea typeface="BIZ UDゴシック" panose="020B0400000000000000" pitchFamily="49" charset="-128"/>
              </a:rPr>
              <a:t>年８月に選定された港湾。</a:t>
            </a:r>
            <a:endParaRPr lang="en-US" altLang="ja-JP" sz="1400" dirty="0">
              <a:solidFill>
                <a:prstClr val="black"/>
              </a:solidFill>
              <a:latin typeface="BIZ UDゴシック" panose="020B0400000000000000" pitchFamily="49" charset="-128"/>
              <a:ea typeface="BIZ UDゴシック" panose="020B0400000000000000" pitchFamily="49" charset="-128"/>
            </a:endParaRPr>
          </a:p>
          <a:p>
            <a:r>
              <a:rPr lang="ja-JP" altLang="en-US" sz="1400" dirty="0">
                <a:solidFill>
                  <a:prstClr val="black"/>
                </a:solidFill>
                <a:latin typeface="BIZ UDゴシック" panose="020B0400000000000000" pitchFamily="49" charset="-128"/>
                <a:ea typeface="BIZ UDゴシック" panose="020B0400000000000000" pitchFamily="49" charset="-128"/>
              </a:rPr>
              <a:t>　具体的には京浜港と阪神港の２港</a:t>
            </a:r>
          </a:p>
        </p:txBody>
      </p:sp>
      <p:pic>
        <p:nvPicPr>
          <p:cNvPr id="20" name="図 19">
            <a:extLst>
              <a:ext uri="{FF2B5EF4-FFF2-40B4-BE49-F238E27FC236}">
                <a16:creationId xmlns:a16="http://schemas.microsoft.com/office/drawing/2014/main" id="{8F22C770-44B7-1939-F1D9-76AC3FB56546}"/>
              </a:ext>
            </a:extLst>
          </p:cNvPr>
          <p:cNvPicPr>
            <a:picLocks noChangeAspect="1"/>
          </p:cNvPicPr>
          <p:nvPr/>
        </p:nvPicPr>
        <p:blipFill>
          <a:blip r:embed="rId3"/>
          <a:stretch>
            <a:fillRect/>
          </a:stretch>
        </p:blipFill>
        <p:spPr>
          <a:xfrm>
            <a:off x="7729225" y="2799996"/>
            <a:ext cx="3725772" cy="2683969"/>
          </a:xfrm>
          <a:prstGeom prst="rect">
            <a:avLst/>
          </a:prstGeom>
          <a:ln>
            <a:solidFill>
              <a:srgbClr val="4472C4"/>
            </a:solidFill>
          </a:ln>
        </p:spPr>
      </p:pic>
      <p:sp>
        <p:nvSpPr>
          <p:cNvPr id="22" name="テキスト ボックス 21">
            <a:extLst>
              <a:ext uri="{FF2B5EF4-FFF2-40B4-BE49-F238E27FC236}">
                <a16:creationId xmlns:a16="http://schemas.microsoft.com/office/drawing/2014/main" id="{B2E60865-CA82-89CC-CC03-538C5A2A4B24}"/>
              </a:ext>
            </a:extLst>
          </p:cNvPr>
          <p:cNvSpPr txBox="1"/>
          <p:nvPr/>
        </p:nvSpPr>
        <p:spPr>
          <a:xfrm>
            <a:off x="8086638" y="6285428"/>
            <a:ext cx="3631401" cy="430887"/>
          </a:xfrm>
          <a:prstGeom prst="rect">
            <a:avLst/>
          </a:prstGeom>
          <a:noFill/>
        </p:spPr>
        <p:txBody>
          <a:bodyPr wrap="square">
            <a:spAutoFit/>
          </a:bodyPr>
          <a:lstStyle/>
          <a:p>
            <a:pPr>
              <a:defRPr/>
            </a:pPr>
            <a:r>
              <a:rPr lang="ja-JP" altLang="en-US" sz="1100" dirty="0">
                <a:solidFill>
                  <a:prstClr val="black"/>
                </a:solidFill>
                <a:latin typeface="BIZ UDゴシック" panose="020B0400000000000000" pitchFamily="49" charset="-128"/>
                <a:ea typeface="BIZ UDゴシック" panose="020B0400000000000000" pitchFamily="49" charset="-128"/>
              </a:rPr>
              <a:t>出典：国土交通省「令和５年度 近畿圏広域</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sz="1100" dirty="0">
                <a:solidFill>
                  <a:prstClr val="black"/>
                </a:solidFill>
                <a:latin typeface="BIZ UDゴシック" panose="020B0400000000000000" pitchFamily="49" charset="-128"/>
                <a:ea typeface="BIZ UDゴシック" panose="020B0400000000000000" pitchFamily="49" charset="-128"/>
              </a:rPr>
              <a:t>　　　地方計画協議会（</a:t>
            </a:r>
            <a:r>
              <a:rPr lang="en-US" altLang="ja-JP" sz="1100" dirty="0">
                <a:solidFill>
                  <a:prstClr val="black"/>
                </a:solidFill>
                <a:latin typeface="BIZ UDゴシック" panose="020B0400000000000000" pitchFamily="49" charset="-128"/>
                <a:ea typeface="BIZ UDゴシック" panose="020B0400000000000000" pitchFamily="49" charset="-128"/>
              </a:rPr>
              <a:t>R</a:t>
            </a:r>
            <a:r>
              <a:rPr lang="ja-JP" altLang="en-US" sz="1100" dirty="0">
                <a:solidFill>
                  <a:prstClr val="black"/>
                </a:solidFill>
                <a:latin typeface="BIZ UDゴシック" panose="020B0400000000000000" pitchFamily="49" charset="-128"/>
                <a:ea typeface="BIZ UDゴシック" panose="020B0400000000000000" pitchFamily="49" charset="-128"/>
              </a:rPr>
              <a:t>５</a:t>
            </a:r>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６</a:t>
            </a:r>
            <a:r>
              <a:rPr lang="en-US" altLang="ja-JP" sz="1100" dirty="0">
                <a:solidFill>
                  <a:prstClr val="black"/>
                </a:solidFill>
                <a:latin typeface="BIZ UDゴシック" panose="020B0400000000000000" pitchFamily="49" charset="-128"/>
                <a:ea typeface="BIZ UDゴシック" panose="020B0400000000000000" pitchFamily="49" charset="-128"/>
              </a:rPr>
              <a:t>.16</a:t>
            </a:r>
            <a:r>
              <a:rPr lang="ja-JP" altLang="en-US" sz="1100" dirty="0">
                <a:solidFill>
                  <a:prstClr val="black"/>
                </a:solidFill>
                <a:latin typeface="BIZ UDゴシック" panose="020B0400000000000000" pitchFamily="49" charset="-128"/>
                <a:ea typeface="BIZ UDゴシック" panose="020B0400000000000000" pitchFamily="49" charset="-128"/>
              </a:rPr>
              <a:t>）配布資料」</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23" name="テキスト ボックス 22">
            <a:extLst>
              <a:ext uri="{FF2B5EF4-FFF2-40B4-BE49-F238E27FC236}">
                <a16:creationId xmlns:a16="http://schemas.microsoft.com/office/drawing/2014/main" id="{92E4B6E3-8AC7-BE82-CA04-460433E827E1}"/>
              </a:ext>
            </a:extLst>
          </p:cNvPr>
          <p:cNvSpPr txBox="1"/>
          <p:nvPr/>
        </p:nvSpPr>
        <p:spPr>
          <a:xfrm>
            <a:off x="1444875" y="6454705"/>
            <a:ext cx="3047612" cy="261610"/>
          </a:xfrm>
          <a:prstGeom prst="rect">
            <a:avLst/>
          </a:prstGeom>
          <a:noFill/>
        </p:spPr>
        <p:txBody>
          <a:bodyPr wrap="square">
            <a:spAutoFit/>
          </a:bodyPr>
          <a:lstStyle/>
          <a:p>
            <a:pPr>
              <a:defRPr/>
            </a:pPr>
            <a:r>
              <a:rPr lang="ja-JP" altLang="en-US" sz="1100" dirty="0">
                <a:solidFill>
                  <a:prstClr val="black"/>
                </a:solidFill>
                <a:latin typeface="BIZ UDゴシック" panose="020B0400000000000000" pitchFamily="49" charset="-128"/>
                <a:ea typeface="BIZ UDゴシック" panose="020B0400000000000000" pitchFamily="49" charset="-128"/>
              </a:rPr>
              <a:t>出典：大阪港湾局　</a:t>
            </a:r>
            <a:r>
              <a:rPr lang="en-US" altLang="ja-JP" sz="1100" dirty="0">
                <a:solidFill>
                  <a:prstClr val="black"/>
                </a:solidFill>
                <a:latin typeface="BIZ UDゴシック" panose="020B0400000000000000" pitchFamily="49" charset="-128"/>
                <a:ea typeface="BIZ UDゴシック" panose="020B0400000000000000" pitchFamily="49" charset="-128"/>
              </a:rPr>
              <a:t>PORTs of OSAKA 2024</a:t>
            </a:r>
          </a:p>
        </p:txBody>
      </p:sp>
    </p:spTree>
    <p:extLst>
      <p:ext uri="{BB962C8B-B14F-4D97-AF65-F5344CB8AC3E}">
        <p14:creationId xmlns:p14="http://schemas.microsoft.com/office/powerpoint/2010/main" val="41845431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金融の中枢・中継</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証券取引金額、金融関係事業所数（第６回意見交換会資料をもとに加工）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133208" y="6328669"/>
            <a:ext cx="725857" cy="365125"/>
          </a:xfrm>
        </p:spPr>
        <p:txBody>
          <a:bodyPr/>
          <a:lstStyle/>
          <a:p>
            <a:r>
              <a:rPr kumimoji="1" lang="en-US" altLang="ja-JP" dirty="0"/>
              <a:t>10</a:t>
            </a:r>
            <a:endParaRPr kumimoji="1" lang="ja-JP" altLang="en-US" dirty="0"/>
          </a:p>
        </p:txBody>
      </p:sp>
      <p:sp>
        <p:nvSpPr>
          <p:cNvPr id="11" name="テキスト ボックス 10">
            <a:extLst>
              <a:ext uri="{FF2B5EF4-FFF2-40B4-BE49-F238E27FC236}">
                <a16:creationId xmlns:a16="http://schemas.microsoft.com/office/drawing/2014/main" id="{E3EB931F-5134-0BF0-DABB-8919709CE434}"/>
              </a:ext>
            </a:extLst>
          </p:cNvPr>
          <p:cNvSpPr txBox="1"/>
          <p:nvPr/>
        </p:nvSpPr>
        <p:spPr>
          <a:xfrm>
            <a:off x="713135" y="594590"/>
            <a:ext cx="4242974" cy="369332"/>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　証券取引所別の取引金額</a:t>
            </a:r>
          </a:p>
        </p:txBody>
      </p:sp>
      <p:sp>
        <p:nvSpPr>
          <p:cNvPr id="12" name="テキスト ボックス 11">
            <a:extLst>
              <a:ext uri="{FF2B5EF4-FFF2-40B4-BE49-F238E27FC236}">
                <a16:creationId xmlns:a16="http://schemas.microsoft.com/office/drawing/2014/main" id="{83384DBF-A4D5-C944-C42A-68DE0C64693C}"/>
              </a:ext>
            </a:extLst>
          </p:cNvPr>
          <p:cNvSpPr txBox="1"/>
          <p:nvPr/>
        </p:nvSpPr>
        <p:spPr>
          <a:xfrm>
            <a:off x="1007166" y="4331893"/>
            <a:ext cx="2772000" cy="646331"/>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　事業所数</a:t>
            </a:r>
            <a:endParaRPr kumimoji="1" lang="en-US" altLang="ja-JP" b="1"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　（銀行）</a:t>
            </a:r>
          </a:p>
        </p:txBody>
      </p:sp>
      <p:sp>
        <p:nvSpPr>
          <p:cNvPr id="15" name="テキスト ボックス 14">
            <a:extLst>
              <a:ext uri="{FF2B5EF4-FFF2-40B4-BE49-F238E27FC236}">
                <a16:creationId xmlns:a16="http://schemas.microsoft.com/office/drawing/2014/main" id="{F6E02E48-0A18-F3A6-E7F2-C00663366235}"/>
              </a:ext>
            </a:extLst>
          </p:cNvPr>
          <p:cNvSpPr txBox="1"/>
          <p:nvPr/>
        </p:nvSpPr>
        <p:spPr>
          <a:xfrm>
            <a:off x="4226937" y="4533247"/>
            <a:ext cx="2772000" cy="369332"/>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（金融商品取引業）</a:t>
            </a:r>
          </a:p>
        </p:txBody>
      </p:sp>
      <p:sp>
        <p:nvSpPr>
          <p:cNvPr id="16" name="テキスト ボックス 15">
            <a:extLst>
              <a:ext uri="{FF2B5EF4-FFF2-40B4-BE49-F238E27FC236}">
                <a16:creationId xmlns:a16="http://schemas.microsoft.com/office/drawing/2014/main" id="{CF359EE3-FC95-E991-366A-E53AABED6CEB}"/>
              </a:ext>
            </a:extLst>
          </p:cNvPr>
          <p:cNvSpPr txBox="1"/>
          <p:nvPr/>
        </p:nvSpPr>
        <p:spPr>
          <a:xfrm>
            <a:off x="7446708" y="4495664"/>
            <a:ext cx="2772000" cy="369332"/>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（保険業）</a:t>
            </a:r>
          </a:p>
        </p:txBody>
      </p:sp>
      <p:sp>
        <p:nvSpPr>
          <p:cNvPr id="17" name="テキスト ボックス 16">
            <a:extLst>
              <a:ext uri="{FF2B5EF4-FFF2-40B4-BE49-F238E27FC236}">
                <a16:creationId xmlns:a16="http://schemas.microsoft.com/office/drawing/2014/main" id="{1C17BF0E-66BD-D086-217E-EB85CFCF9F57}"/>
              </a:ext>
            </a:extLst>
          </p:cNvPr>
          <p:cNvSpPr txBox="1"/>
          <p:nvPr/>
        </p:nvSpPr>
        <p:spPr>
          <a:xfrm>
            <a:off x="1590599" y="6586072"/>
            <a:ext cx="9144000" cy="215444"/>
          </a:xfrm>
          <a:prstGeom prst="rect">
            <a:avLst/>
          </a:prstGeom>
          <a:noFill/>
        </p:spPr>
        <p:txBody>
          <a:bodyPr wrap="square" rtlCol="0">
            <a:spAutoFit/>
          </a:bodyPr>
          <a:lstStyle/>
          <a:p>
            <a:pPr>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出典：経済センサス活動調査（</a:t>
            </a:r>
            <a:r>
              <a:rPr kumimoji="1" lang="en-US" altLang="ja-JP" sz="800" dirty="0">
                <a:solidFill>
                  <a:prstClr val="black"/>
                </a:solidFill>
                <a:latin typeface="BIZ UDゴシック" panose="020B0400000000000000" pitchFamily="49" charset="-128"/>
                <a:ea typeface="BIZ UDゴシック" panose="020B0400000000000000" pitchFamily="49" charset="-128"/>
              </a:rPr>
              <a:t>2021</a:t>
            </a:r>
            <a:r>
              <a:rPr kumimoji="1" lang="ja-JP" altLang="en-US" sz="800" dirty="0">
                <a:solidFill>
                  <a:prstClr val="black"/>
                </a:solidFill>
                <a:latin typeface="BIZ UDゴシック" panose="020B0400000000000000" pitchFamily="49" charset="-128"/>
                <a:ea typeface="BIZ UDゴシック" panose="020B0400000000000000" pitchFamily="49" charset="-128"/>
              </a:rPr>
              <a:t>）　銀行：産業小分類</a:t>
            </a:r>
            <a:r>
              <a:rPr kumimoji="1" lang="en-US" altLang="ja-JP" sz="800" dirty="0">
                <a:solidFill>
                  <a:prstClr val="black"/>
                </a:solidFill>
                <a:latin typeface="BIZ UDゴシック" panose="020B0400000000000000" pitchFamily="49" charset="-128"/>
                <a:ea typeface="BIZ UDゴシック" panose="020B0400000000000000" pitchFamily="49" charset="-128"/>
              </a:rPr>
              <a:t>622</a:t>
            </a:r>
            <a:r>
              <a:rPr kumimoji="1" lang="ja-JP" altLang="en-US" sz="800" dirty="0">
                <a:solidFill>
                  <a:prstClr val="black"/>
                </a:solidFill>
                <a:latin typeface="BIZ UDゴシック" panose="020B0400000000000000" pitchFamily="49" charset="-128"/>
                <a:ea typeface="BIZ UDゴシック" panose="020B0400000000000000" pitchFamily="49" charset="-128"/>
              </a:rPr>
              <a:t>銀行（中央銀行を除く）　金融商品取引業：</a:t>
            </a:r>
            <a:r>
              <a:rPr kumimoji="1" lang="zh-TW" altLang="en-US" sz="800" dirty="0">
                <a:solidFill>
                  <a:prstClr val="black"/>
                </a:solidFill>
                <a:latin typeface="BIZ UDゴシック" panose="020B0400000000000000" pitchFamily="49" charset="-128"/>
                <a:ea typeface="BIZ UDゴシック" panose="020B0400000000000000" pitchFamily="49" charset="-128"/>
              </a:rPr>
              <a:t>産業小分類</a:t>
            </a:r>
            <a:r>
              <a:rPr kumimoji="1" lang="en-US" altLang="zh-TW" sz="800" dirty="0">
                <a:solidFill>
                  <a:prstClr val="black"/>
                </a:solidFill>
                <a:latin typeface="BIZ UDゴシック" panose="020B0400000000000000" pitchFamily="49" charset="-128"/>
                <a:ea typeface="BIZ UDゴシック" panose="020B0400000000000000" pitchFamily="49" charset="-128"/>
              </a:rPr>
              <a:t>561</a:t>
            </a:r>
            <a:r>
              <a:rPr kumimoji="1" lang="zh-TW" altLang="en-US" sz="800" dirty="0">
                <a:solidFill>
                  <a:prstClr val="black"/>
                </a:solidFill>
                <a:latin typeface="BIZ UDゴシック" panose="020B0400000000000000" pitchFamily="49" charset="-128"/>
                <a:ea typeface="BIZ UDゴシック" panose="020B0400000000000000" pitchFamily="49" charset="-128"/>
              </a:rPr>
              <a:t>　金融商品取引業</a:t>
            </a:r>
            <a:r>
              <a:rPr kumimoji="1" lang="ja-JP" altLang="en-US" sz="800" dirty="0">
                <a:solidFill>
                  <a:prstClr val="black"/>
                </a:solidFill>
                <a:latin typeface="BIZ UDゴシック" panose="020B0400000000000000" pitchFamily="49" charset="-128"/>
                <a:ea typeface="BIZ UDゴシック" panose="020B0400000000000000" pitchFamily="49" charset="-128"/>
              </a:rPr>
              <a:t>　保険業：産業省分類</a:t>
            </a:r>
            <a:r>
              <a:rPr kumimoji="1" lang="en-US" altLang="ja-JP" sz="800" dirty="0">
                <a:solidFill>
                  <a:prstClr val="black"/>
                </a:solidFill>
                <a:latin typeface="BIZ UDゴシック" panose="020B0400000000000000" pitchFamily="49" charset="-128"/>
                <a:ea typeface="BIZ UDゴシック" panose="020B0400000000000000" pitchFamily="49" charset="-128"/>
              </a:rPr>
              <a:t>671</a:t>
            </a:r>
            <a:r>
              <a:rPr kumimoji="1" lang="ja-JP" altLang="en-US" sz="800" dirty="0">
                <a:solidFill>
                  <a:prstClr val="black"/>
                </a:solidFill>
                <a:latin typeface="BIZ UDゴシック" panose="020B0400000000000000" pitchFamily="49" charset="-128"/>
                <a:ea typeface="BIZ UDゴシック" panose="020B0400000000000000" pitchFamily="49" charset="-128"/>
              </a:rPr>
              <a:t>生命保険業　</a:t>
            </a:r>
            <a:r>
              <a:rPr kumimoji="1" lang="en-US" altLang="ja-JP" sz="800" dirty="0">
                <a:solidFill>
                  <a:prstClr val="black"/>
                </a:solidFill>
                <a:latin typeface="BIZ UDゴシック" panose="020B0400000000000000" pitchFamily="49" charset="-128"/>
                <a:ea typeface="BIZ UDゴシック" panose="020B0400000000000000" pitchFamily="49" charset="-128"/>
              </a:rPr>
              <a:t>672</a:t>
            </a:r>
            <a:r>
              <a:rPr kumimoji="1" lang="ja-JP" altLang="en-US" sz="800" dirty="0">
                <a:solidFill>
                  <a:prstClr val="black"/>
                </a:solidFill>
                <a:latin typeface="BIZ UDゴシック" panose="020B0400000000000000" pitchFamily="49" charset="-128"/>
                <a:ea typeface="BIZ UDゴシック" panose="020B0400000000000000" pitchFamily="49" charset="-128"/>
              </a:rPr>
              <a:t>損害保険業</a:t>
            </a:r>
          </a:p>
        </p:txBody>
      </p:sp>
      <p:sp>
        <p:nvSpPr>
          <p:cNvPr id="18" name="正方形/長方形 17">
            <a:extLst>
              <a:ext uri="{FF2B5EF4-FFF2-40B4-BE49-F238E27FC236}">
                <a16:creationId xmlns:a16="http://schemas.microsoft.com/office/drawing/2014/main" id="{1347EC7F-812F-29D8-CE2F-5726B7785EE5}"/>
              </a:ext>
            </a:extLst>
          </p:cNvPr>
          <p:cNvSpPr/>
          <p:nvPr/>
        </p:nvSpPr>
        <p:spPr>
          <a:xfrm>
            <a:off x="8419744" y="1244855"/>
            <a:ext cx="3439321" cy="184128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★大阪デジタルエクスチェンジ★</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・日本株の</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PTS※</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の運営企業の１つ</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PTS</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運営企業は全国で３社）</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2021</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年６月から営業開始</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2023</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年８月に本店を大阪に移転</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2023</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年の取扱高は、約</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10</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兆円</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（東証売買高の約１％、</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PTS</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の売買髙の約</a:t>
            </a: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8.5</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※PTS</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：金融商品取引所を介さず有価証券を売買することが出来る電子取引システム</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9" name="テキスト ボックス 18">
            <a:extLst>
              <a:ext uri="{FF2B5EF4-FFF2-40B4-BE49-F238E27FC236}">
                <a16:creationId xmlns:a16="http://schemas.microsoft.com/office/drawing/2014/main" id="{AF4D33F7-BDFF-236D-FEAA-E2134F4F0801}"/>
              </a:ext>
            </a:extLst>
          </p:cNvPr>
          <p:cNvSpPr txBox="1"/>
          <p:nvPr/>
        </p:nvSpPr>
        <p:spPr>
          <a:xfrm>
            <a:off x="854970" y="3849808"/>
            <a:ext cx="7680960" cy="338554"/>
          </a:xfrm>
          <a:prstGeom prst="rect">
            <a:avLst/>
          </a:prstGeom>
          <a:noFill/>
        </p:spPr>
        <p:txBody>
          <a:bodyPr wrap="square" rtlCol="0">
            <a:spAutoFit/>
          </a:bodyPr>
          <a:lstStyle/>
          <a:p>
            <a:pPr>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出典：証券取引所ごとの取扱高：</a:t>
            </a:r>
            <a:r>
              <a:rPr kumimoji="1" lang="ja-JP" altLang="en-US" sz="800" dirty="0">
                <a:solidFill>
                  <a:prstClr val="black"/>
                </a:solidFill>
                <a:latin typeface="BIZ UDゴシック" panose="020B0400000000000000" pitchFamily="49" charset="-128"/>
                <a:ea typeface="BIZ UDゴシック" panose="020B0400000000000000" pitchFamily="49" charset="-128"/>
                <a:sym typeface="Wingdings" panose="05000000000000000000" pitchFamily="2" charset="2"/>
              </a:rPr>
              <a:t>株式会社</a:t>
            </a:r>
            <a:r>
              <a:rPr kumimoji="1" lang="ja-JP" altLang="en-US" sz="800" dirty="0">
                <a:solidFill>
                  <a:prstClr val="black"/>
                </a:solidFill>
                <a:latin typeface="BIZ UDゴシック" panose="020B0400000000000000" pitchFamily="49" charset="-128"/>
                <a:ea typeface="BIZ UDゴシック" panose="020B0400000000000000" pitchFamily="49" charset="-128"/>
              </a:rPr>
              <a:t>日本取引所グループ</a:t>
            </a:r>
            <a:r>
              <a:rPr kumimoji="1" lang="en-US" altLang="ja-JP" sz="800" dirty="0">
                <a:solidFill>
                  <a:prstClr val="black"/>
                </a:solidFill>
                <a:latin typeface="BIZ UDゴシック" panose="020B0400000000000000" pitchFamily="49" charset="-128"/>
                <a:ea typeface="BIZ UDゴシック" panose="020B0400000000000000" pitchFamily="49" charset="-128"/>
              </a:rPr>
              <a:t>HP</a:t>
            </a:r>
            <a:r>
              <a:rPr kumimoji="1" lang="ja-JP" altLang="en-US" sz="800" dirty="0">
                <a:solidFill>
                  <a:prstClr val="black"/>
                </a:solidFill>
                <a:latin typeface="BIZ UDゴシック" panose="020B0400000000000000" pitchFamily="49" charset="-128"/>
                <a:ea typeface="BIZ UDゴシック" panose="020B0400000000000000" pitchFamily="49" charset="-128"/>
              </a:rPr>
              <a:t>　大阪デジタルエクスチェンジ：大阪府国際金融都市</a:t>
            </a:r>
            <a:r>
              <a:rPr kumimoji="1" lang="en-US" altLang="ja-JP" sz="800" dirty="0">
                <a:solidFill>
                  <a:prstClr val="black"/>
                </a:solidFill>
                <a:latin typeface="BIZ UDゴシック" panose="020B0400000000000000" pitchFamily="49" charset="-128"/>
                <a:ea typeface="BIZ UDゴシック" panose="020B0400000000000000" pitchFamily="49" charset="-128"/>
              </a:rPr>
              <a:t>HP</a:t>
            </a:r>
            <a:r>
              <a:rPr kumimoji="1" lang="ja-JP" altLang="en-US" sz="800" dirty="0">
                <a:solidFill>
                  <a:prstClr val="black"/>
                </a:solidFill>
                <a:latin typeface="BIZ UDゴシック" panose="020B0400000000000000" pitchFamily="49" charset="-128"/>
                <a:ea typeface="BIZ UDゴシック" panose="020B0400000000000000" pitchFamily="49" charset="-128"/>
              </a:rPr>
              <a:t>及び同社の</a:t>
            </a:r>
            <a:r>
              <a:rPr kumimoji="1" lang="en-US" altLang="ja-JP" sz="800" dirty="0">
                <a:solidFill>
                  <a:prstClr val="black"/>
                </a:solidFill>
                <a:latin typeface="BIZ UDゴシック" panose="020B0400000000000000" pitchFamily="49" charset="-128"/>
                <a:ea typeface="BIZ UDゴシック" panose="020B0400000000000000" pitchFamily="49" charset="-128"/>
              </a:rPr>
              <a:t>HP</a:t>
            </a:r>
            <a:r>
              <a:rPr kumimoji="1" lang="ja-JP" altLang="en-US" sz="800" dirty="0">
                <a:solidFill>
                  <a:prstClr val="black"/>
                </a:solidFill>
                <a:latin typeface="BIZ UDゴシック" panose="020B0400000000000000" pitchFamily="49" charset="-128"/>
                <a:ea typeface="BIZ UDゴシック" panose="020B0400000000000000" pitchFamily="49" charset="-128"/>
              </a:rPr>
              <a:t>をもとに副首都推進局で作成</a:t>
            </a:r>
            <a:endParaRPr kumimoji="1" lang="en-US" altLang="ja-JP" sz="800" dirty="0">
              <a:solidFill>
                <a:prstClr val="black"/>
              </a:solidFill>
              <a:latin typeface="BIZ UDゴシック" panose="020B0400000000000000" pitchFamily="49" charset="-128"/>
              <a:ea typeface="BIZ UDゴシック" panose="020B0400000000000000" pitchFamily="49" charset="-128"/>
            </a:endParaRPr>
          </a:p>
          <a:p>
            <a:pPr>
              <a:defRPr/>
            </a:pPr>
            <a:r>
              <a:rPr kumimoji="1" lang="ja-JP" altLang="en-US" sz="800" dirty="0">
                <a:solidFill>
                  <a:prstClr val="black"/>
                </a:solidFill>
                <a:latin typeface="BIZ UDゴシック" panose="020B0400000000000000" pitchFamily="49" charset="-128"/>
                <a:ea typeface="BIZ UDゴシック" panose="020B0400000000000000" pitchFamily="49" charset="-128"/>
              </a:rPr>
              <a:t>　　　</a:t>
            </a:r>
            <a:r>
              <a:rPr kumimoji="1" lang="en-US" altLang="ja-JP" sz="800" dirty="0">
                <a:solidFill>
                  <a:prstClr val="black"/>
                </a:solidFill>
                <a:latin typeface="BIZ UDゴシック" panose="020B0400000000000000" pitchFamily="49" charset="-128"/>
                <a:ea typeface="BIZ UDゴシック" panose="020B0400000000000000" pitchFamily="49" charset="-128"/>
              </a:rPr>
              <a:t>※</a:t>
            </a:r>
            <a:r>
              <a:rPr kumimoji="1" lang="ja-JP" altLang="en-US" sz="800" dirty="0">
                <a:solidFill>
                  <a:prstClr val="black"/>
                </a:solidFill>
                <a:latin typeface="BIZ UDゴシック" panose="020B0400000000000000" pitchFamily="49" charset="-128"/>
                <a:ea typeface="BIZ UDゴシック" panose="020B0400000000000000" pitchFamily="49" charset="-128"/>
              </a:rPr>
              <a:t>大阪取引所の取引金額は、「株価指数関連等」と「国債・金利関連」の合計</a:t>
            </a:r>
          </a:p>
        </p:txBody>
      </p:sp>
      <p:sp>
        <p:nvSpPr>
          <p:cNvPr id="23" name="正方形/長方形 22">
            <a:extLst>
              <a:ext uri="{FF2B5EF4-FFF2-40B4-BE49-F238E27FC236}">
                <a16:creationId xmlns:a16="http://schemas.microsoft.com/office/drawing/2014/main" id="{89AFA162-1D93-8A0F-E3D0-B7D418ED577E}"/>
              </a:ext>
            </a:extLst>
          </p:cNvPr>
          <p:cNvSpPr/>
          <p:nvPr/>
        </p:nvSpPr>
        <p:spPr>
          <a:xfrm>
            <a:off x="8419744" y="3125894"/>
            <a:ext cx="3439321" cy="751018"/>
          </a:xfrm>
          <a:prstGeom prst="rect">
            <a:avLst/>
          </a:prstGeom>
          <a:solidFill>
            <a:sysClr val="window" lastClr="FFFFFF"/>
          </a:solidFill>
          <a:ln w="12700" cap="flat" cmpd="sng" algn="ctr">
            <a:solidFill>
              <a:sysClr val="windowText" lastClr="000000"/>
            </a:solidFill>
            <a:prstDash val="dash"/>
            <a:miter lim="800000"/>
          </a:ln>
          <a:effectLst/>
        </p:spPr>
        <p:txBody>
          <a:bodyPr rtlCol="0" anchor="t"/>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（補足）</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2013</a:t>
            </a:r>
            <a:r>
              <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年に、東京証券取引所と大阪証券取引所（現：大阪取引所）が経営統合し、統合後は、東京を株式などの現物市場、大阪をデリバティブ市場としている。</a:t>
            </a:r>
            <a:endParaRPr kumimoji="1" lang="en-US" altLang="ja-JP"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05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24" name="図 23">
            <a:extLst>
              <a:ext uri="{FF2B5EF4-FFF2-40B4-BE49-F238E27FC236}">
                <a16:creationId xmlns:a16="http://schemas.microsoft.com/office/drawing/2014/main" id="{CFE8026F-CF31-EB4E-217F-B58D99DD30A9}"/>
              </a:ext>
            </a:extLst>
          </p:cNvPr>
          <p:cNvPicPr>
            <a:picLocks noChangeAspect="1"/>
          </p:cNvPicPr>
          <p:nvPr/>
        </p:nvPicPr>
        <p:blipFill>
          <a:blip r:embed="rId2"/>
          <a:stretch>
            <a:fillRect/>
          </a:stretch>
        </p:blipFill>
        <p:spPr>
          <a:xfrm>
            <a:off x="899518" y="1265490"/>
            <a:ext cx="7475679" cy="2552493"/>
          </a:xfrm>
          <a:prstGeom prst="rect">
            <a:avLst/>
          </a:prstGeom>
        </p:spPr>
      </p:pic>
      <p:pic>
        <p:nvPicPr>
          <p:cNvPr id="25" name="図 24">
            <a:extLst>
              <a:ext uri="{FF2B5EF4-FFF2-40B4-BE49-F238E27FC236}">
                <a16:creationId xmlns:a16="http://schemas.microsoft.com/office/drawing/2014/main" id="{80E8158F-911B-7BC3-5EBF-6FADB2F45ADF}"/>
              </a:ext>
            </a:extLst>
          </p:cNvPr>
          <p:cNvPicPr>
            <a:picLocks noChangeAspect="1"/>
          </p:cNvPicPr>
          <p:nvPr/>
        </p:nvPicPr>
        <p:blipFill>
          <a:blip r:embed="rId3"/>
          <a:stretch>
            <a:fillRect/>
          </a:stretch>
        </p:blipFill>
        <p:spPr>
          <a:xfrm>
            <a:off x="1457401" y="4961508"/>
            <a:ext cx="8761307" cy="1834127"/>
          </a:xfrm>
          <a:prstGeom prst="rect">
            <a:avLst/>
          </a:prstGeom>
        </p:spPr>
      </p:pic>
      <p:sp>
        <p:nvSpPr>
          <p:cNvPr id="22" name="四角形: 角を丸くする 21">
            <a:extLst>
              <a:ext uri="{FF2B5EF4-FFF2-40B4-BE49-F238E27FC236}">
                <a16:creationId xmlns:a16="http://schemas.microsoft.com/office/drawing/2014/main" id="{D533C537-E77C-173B-2007-77E065421A27}"/>
              </a:ext>
            </a:extLst>
          </p:cNvPr>
          <p:cNvSpPr/>
          <p:nvPr/>
        </p:nvSpPr>
        <p:spPr>
          <a:xfrm>
            <a:off x="6055773" y="963922"/>
            <a:ext cx="2298180" cy="334695"/>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lIns="0" rIns="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大阪取引所での</a:t>
            </a:r>
            <a:endParaRPr kumimoji="0" lang="en-US" altLang="ja-JP" sz="9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デリバティブ商品等取引金額</a:t>
            </a:r>
          </a:p>
        </p:txBody>
      </p:sp>
      <p:sp>
        <p:nvSpPr>
          <p:cNvPr id="20" name="四角形: 角を丸くする 19">
            <a:extLst>
              <a:ext uri="{FF2B5EF4-FFF2-40B4-BE49-F238E27FC236}">
                <a16:creationId xmlns:a16="http://schemas.microsoft.com/office/drawing/2014/main" id="{6D113302-2716-6494-C375-A12DB80026FC}"/>
              </a:ext>
            </a:extLst>
          </p:cNvPr>
          <p:cNvSpPr/>
          <p:nvPr/>
        </p:nvSpPr>
        <p:spPr>
          <a:xfrm>
            <a:off x="854970" y="954637"/>
            <a:ext cx="5135013" cy="334695"/>
          </a:xfrm>
          <a:prstGeom prst="roundRect">
            <a:avLst/>
          </a:prstGeom>
          <a:gradFill rotWithShape="1">
            <a:gsLst>
              <a:gs pos="0">
                <a:srgbClr val="4472C4">
                  <a:satMod val="103000"/>
                  <a:lumMod val="102000"/>
                  <a:tint val="94000"/>
                </a:srgbClr>
              </a:gs>
              <a:gs pos="50000">
                <a:srgbClr val="4472C4">
                  <a:satMod val="110000"/>
                  <a:lumMod val="100000"/>
                  <a:shade val="100000"/>
                </a:srgbClr>
              </a:gs>
              <a:gs pos="100000">
                <a:srgbClr val="4472C4">
                  <a:lumMod val="99000"/>
                  <a:satMod val="120000"/>
                  <a:shade val="78000"/>
                </a:srgbClr>
              </a:gs>
            </a:gsLst>
            <a:lin ang="5400000" scaled="0"/>
          </a:gradFill>
          <a:ln w="6350" cap="flat" cmpd="sng" algn="ctr">
            <a:solidFill>
              <a:srgbClr val="4472C4"/>
            </a:solidFill>
            <a:prstDash val="solid"/>
            <a:miter lim="800000"/>
          </a:ln>
          <a:effectLst/>
        </p:spPr>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n-cs"/>
              </a:rPr>
              <a:t>現物株式等売買代金（普通株式のみ）</a:t>
            </a:r>
          </a:p>
        </p:txBody>
      </p:sp>
    </p:spTree>
    <p:extLst>
      <p:ext uri="{BB962C8B-B14F-4D97-AF65-F5344CB8AC3E}">
        <p14:creationId xmlns:p14="http://schemas.microsoft.com/office/powerpoint/2010/main" val="14392274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情報の中枢・中継</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データセンターの集積状況（第６回意見交換会資料をもとに加工）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r>
              <a:rPr kumimoji="1" lang="en-US" altLang="ja-JP" dirty="0"/>
              <a:t>11</a:t>
            </a:r>
            <a:endParaRPr kumimoji="1" lang="ja-JP" altLang="en-US" dirty="0"/>
          </a:p>
        </p:txBody>
      </p:sp>
      <p:pic>
        <p:nvPicPr>
          <p:cNvPr id="2" name="図 1">
            <a:extLst>
              <a:ext uri="{FF2B5EF4-FFF2-40B4-BE49-F238E27FC236}">
                <a16:creationId xmlns:a16="http://schemas.microsoft.com/office/drawing/2014/main" id="{69F8DC15-2CB8-47C6-E292-66C9004359B2}"/>
              </a:ext>
            </a:extLst>
          </p:cNvPr>
          <p:cNvPicPr>
            <a:picLocks noChangeAspect="1"/>
          </p:cNvPicPr>
          <p:nvPr/>
        </p:nvPicPr>
        <p:blipFill>
          <a:blip r:embed="rId2"/>
          <a:stretch>
            <a:fillRect/>
          </a:stretch>
        </p:blipFill>
        <p:spPr>
          <a:xfrm>
            <a:off x="390484" y="1142628"/>
            <a:ext cx="5518077" cy="4436537"/>
          </a:xfrm>
          <a:prstGeom prst="rect">
            <a:avLst/>
          </a:prstGeom>
        </p:spPr>
      </p:pic>
      <p:pic>
        <p:nvPicPr>
          <p:cNvPr id="3" name="図 2">
            <a:extLst>
              <a:ext uri="{FF2B5EF4-FFF2-40B4-BE49-F238E27FC236}">
                <a16:creationId xmlns:a16="http://schemas.microsoft.com/office/drawing/2014/main" id="{D269C9A5-3D90-1EBD-7000-527108C0F2A7}"/>
              </a:ext>
            </a:extLst>
          </p:cNvPr>
          <p:cNvPicPr>
            <a:picLocks noChangeAspect="1"/>
          </p:cNvPicPr>
          <p:nvPr/>
        </p:nvPicPr>
        <p:blipFill>
          <a:blip r:embed="rId3"/>
          <a:stretch>
            <a:fillRect/>
          </a:stretch>
        </p:blipFill>
        <p:spPr>
          <a:xfrm>
            <a:off x="6289111" y="1000152"/>
            <a:ext cx="5528815" cy="4777178"/>
          </a:xfrm>
          <a:prstGeom prst="rect">
            <a:avLst/>
          </a:prstGeom>
        </p:spPr>
      </p:pic>
      <p:sp>
        <p:nvSpPr>
          <p:cNvPr id="5" name="テキスト ボックス 4">
            <a:extLst>
              <a:ext uri="{FF2B5EF4-FFF2-40B4-BE49-F238E27FC236}">
                <a16:creationId xmlns:a16="http://schemas.microsoft.com/office/drawing/2014/main" id="{3A87D47F-C278-6BE0-A580-AC733C576A44}"/>
              </a:ext>
            </a:extLst>
          </p:cNvPr>
          <p:cNvSpPr txBox="1"/>
          <p:nvPr/>
        </p:nvSpPr>
        <p:spPr>
          <a:xfrm>
            <a:off x="3542120" y="6427588"/>
            <a:ext cx="7708979" cy="261610"/>
          </a:xfrm>
          <a:prstGeom prst="rect">
            <a:avLst/>
          </a:prstGeom>
          <a:noFill/>
        </p:spPr>
        <p:txBody>
          <a:bodyPr wrap="square">
            <a:spAutoFit/>
          </a:bodyPr>
          <a:lstStyle/>
          <a:p>
            <a:pPr>
              <a:defRPr/>
            </a:pPr>
            <a:r>
              <a:rPr lang="ja-JP" altLang="en-US" sz="1100" dirty="0">
                <a:solidFill>
                  <a:prstClr val="black"/>
                </a:solidFill>
                <a:latin typeface="BIZ UDゴシック" panose="020B0400000000000000" pitchFamily="49" charset="-128"/>
                <a:ea typeface="BIZ UDゴシック" panose="020B0400000000000000" pitchFamily="49" charset="-128"/>
              </a:rPr>
              <a:t>出典：経済産業省・総務省「第４回デジタルインフラ（</a:t>
            </a:r>
            <a:r>
              <a:rPr lang="en-US" altLang="ja-JP" sz="1100" dirty="0">
                <a:solidFill>
                  <a:prstClr val="black"/>
                </a:solidFill>
                <a:latin typeface="BIZ UDゴシック" panose="020B0400000000000000" pitchFamily="49" charset="-128"/>
                <a:ea typeface="BIZ UDゴシック" panose="020B0400000000000000" pitchFamily="49" charset="-128"/>
              </a:rPr>
              <a:t>DC</a:t>
            </a:r>
            <a:r>
              <a:rPr lang="ja-JP" altLang="en-US" sz="1100" dirty="0">
                <a:solidFill>
                  <a:prstClr val="black"/>
                </a:solidFill>
                <a:latin typeface="BIZ UDゴシック" panose="020B0400000000000000" pitchFamily="49" charset="-128"/>
                <a:ea typeface="BIZ UDゴシック" panose="020B0400000000000000" pitchFamily="49" charset="-128"/>
              </a:rPr>
              <a:t>等）整備に関する有識者会合」</a:t>
            </a:r>
            <a:r>
              <a:rPr lang="en-US" altLang="ja-JP" sz="1100" dirty="0">
                <a:solidFill>
                  <a:prstClr val="black"/>
                </a:solidFill>
                <a:latin typeface="BIZ UDゴシック" panose="020B0400000000000000" pitchFamily="49" charset="-128"/>
                <a:ea typeface="BIZ UDゴシック" panose="020B0400000000000000" pitchFamily="49" charset="-128"/>
              </a:rPr>
              <a:t>(R</a:t>
            </a:r>
            <a:r>
              <a:rPr lang="ja-JP" altLang="en-US" sz="1100" dirty="0">
                <a:solidFill>
                  <a:prstClr val="black"/>
                </a:solidFill>
                <a:latin typeface="BIZ UDゴシック" panose="020B0400000000000000" pitchFamily="49" charset="-128"/>
                <a:ea typeface="BIZ UDゴシック" panose="020B0400000000000000" pitchFamily="49" charset="-128"/>
              </a:rPr>
              <a:t>５</a:t>
            </a:r>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３</a:t>
            </a:r>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３</a:t>
            </a:r>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資料</a:t>
            </a:r>
          </a:p>
        </p:txBody>
      </p:sp>
      <p:sp>
        <p:nvSpPr>
          <p:cNvPr id="4" name="テキスト ボックス 3">
            <a:extLst>
              <a:ext uri="{FF2B5EF4-FFF2-40B4-BE49-F238E27FC236}">
                <a16:creationId xmlns:a16="http://schemas.microsoft.com/office/drawing/2014/main" id="{04EDC1A8-B30D-45F3-B1BA-E3F6A3B083AE}"/>
              </a:ext>
            </a:extLst>
          </p:cNvPr>
          <p:cNvSpPr txBox="1"/>
          <p:nvPr/>
        </p:nvSpPr>
        <p:spPr>
          <a:xfrm>
            <a:off x="691034" y="669714"/>
            <a:ext cx="6336000" cy="369332"/>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dirty="0">
                <a:solidFill>
                  <a:prstClr val="black"/>
                </a:solidFill>
                <a:latin typeface="BIZ UDゴシック" panose="020B0400000000000000" pitchFamily="49" charset="-128"/>
                <a:ea typeface="BIZ UDゴシック" panose="020B0400000000000000" pitchFamily="49" charset="-128"/>
              </a:rPr>
              <a:t>データセンターの集積状況</a:t>
            </a:r>
          </a:p>
        </p:txBody>
      </p:sp>
    </p:spTree>
    <p:extLst>
      <p:ext uri="{BB962C8B-B14F-4D97-AF65-F5344CB8AC3E}">
        <p14:creationId xmlns:p14="http://schemas.microsoft.com/office/powerpoint/2010/main" val="39397789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行政の中枢・中継</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国出先機関の立地（第６回意見交換会資料をもとに加工）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133208" y="6382407"/>
            <a:ext cx="725857" cy="365125"/>
          </a:xfrm>
        </p:spPr>
        <p:txBody>
          <a:bodyPr/>
          <a:lstStyle/>
          <a:p>
            <a:r>
              <a:rPr kumimoji="1" lang="en-US" altLang="ja-JP" dirty="0"/>
              <a:t>12</a:t>
            </a:r>
            <a:endParaRPr kumimoji="1" lang="ja-JP" altLang="en-US" dirty="0"/>
          </a:p>
        </p:txBody>
      </p:sp>
      <p:sp>
        <p:nvSpPr>
          <p:cNvPr id="3" name="テキスト ボックス 2">
            <a:extLst>
              <a:ext uri="{FF2B5EF4-FFF2-40B4-BE49-F238E27FC236}">
                <a16:creationId xmlns:a16="http://schemas.microsoft.com/office/drawing/2014/main" id="{5B307817-C008-1C7A-B5F3-6BBF4853551F}"/>
              </a:ext>
            </a:extLst>
          </p:cNvPr>
          <p:cNvSpPr txBox="1"/>
          <p:nvPr/>
        </p:nvSpPr>
        <p:spPr>
          <a:xfrm>
            <a:off x="704286" y="547700"/>
            <a:ext cx="6336000" cy="369332"/>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dirty="0">
                <a:solidFill>
                  <a:prstClr val="black"/>
                </a:solidFill>
                <a:latin typeface="BIZ UDゴシック" panose="020B0400000000000000" pitchFamily="49" charset="-128"/>
                <a:ea typeface="BIZ UDゴシック" panose="020B0400000000000000" pitchFamily="49" charset="-128"/>
              </a:rPr>
              <a:t>主要都市における国の地方支分部局の立地数</a:t>
            </a:r>
          </a:p>
        </p:txBody>
      </p:sp>
      <p:sp>
        <p:nvSpPr>
          <p:cNvPr id="5" name="テキスト ボックス 4">
            <a:extLst>
              <a:ext uri="{FF2B5EF4-FFF2-40B4-BE49-F238E27FC236}">
                <a16:creationId xmlns:a16="http://schemas.microsoft.com/office/drawing/2014/main" id="{9664FF97-A8A2-E214-9C7A-EBBFD2461B56}"/>
              </a:ext>
            </a:extLst>
          </p:cNvPr>
          <p:cNvSpPr txBox="1"/>
          <p:nvPr/>
        </p:nvSpPr>
        <p:spPr>
          <a:xfrm>
            <a:off x="6323027" y="6441858"/>
            <a:ext cx="5328000" cy="246221"/>
          </a:xfrm>
          <a:prstGeom prst="rect">
            <a:avLst/>
          </a:prstGeom>
          <a:noFill/>
        </p:spPr>
        <p:txBody>
          <a:bodyPr wrap="square">
            <a:spAutoFit/>
          </a:bodyPr>
          <a:lstStyle/>
          <a:p>
            <a:pPr>
              <a:defRPr/>
            </a:pPr>
            <a:r>
              <a:rPr lang="ja-JP" altLang="en-US" sz="1000" dirty="0">
                <a:solidFill>
                  <a:prstClr val="black"/>
                </a:solidFill>
                <a:latin typeface="BIZ UDゴシック" panose="020B0400000000000000" pitchFamily="49" charset="-128"/>
                <a:ea typeface="BIZ UDゴシック" panose="020B0400000000000000" pitchFamily="49" charset="-128"/>
              </a:rPr>
              <a:t>出典：内閣官房</a:t>
            </a:r>
            <a:r>
              <a:rPr lang="en-US" altLang="ja-JP" sz="1000" dirty="0">
                <a:solidFill>
                  <a:prstClr val="black"/>
                </a:solidFill>
                <a:latin typeface="BIZ UDゴシック" panose="020B0400000000000000" pitchFamily="49" charset="-128"/>
                <a:ea typeface="BIZ UDゴシック" panose="020B0400000000000000" pitchFamily="49" charset="-128"/>
              </a:rPr>
              <a:t>HP</a:t>
            </a:r>
            <a:r>
              <a:rPr lang="ja-JP" altLang="en-US" sz="1000" dirty="0">
                <a:solidFill>
                  <a:prstClr val="black"/>
                </a:solidFill>
                <a:latin typeface="BIZ UDゴシック" panose="020B0400000000000000" pitchFamily="49" charset="-128"/>
                <a:ea typeface="BIZ UDゴシック" panose="020B0400000000000000" pitchFamily="49" charset="-128"/>
              </a:rPr>
              <a:t>「行政機構図」や各独立行政法人</a:t>
            </a:r>
            <a:r>
              <a:rPr lang="en-US" altLang="ja-JP" sz="1000" dirty="0">
                <a:solidFill>
                  <a:prstClr val="black"/>
                </a:solidFill>
                <a:latin typeface="BIZ UDゴシック" panose="020B0400000000000000" pitchFamily="49" charset="-128"/>
                <a:ea typeface="BIZ UDゴシック" panose="020B0400000000000000" pitchFamily="49" charset="-128"/>
              </a:rPr>
              <a:t>HP</a:t>
            </a:r>
            <a:r>
              <a:rPr lang="ja-JP" altLang="en-US" sz="1000" dirty="0">
                <a:solidFill>
                  <a:prstClr val="black"/>
                </a:solidFill>
                <a:latin typeface="BIZ UDゴシック" panose="020B0400000000000000" pitchFamily="49" charset="-128"/>
                <a:ea typeface="BIZ UDゴシック" panose="020B0400000000000000" pitchFamily="49" charset="-128"/>
              </a:rPr>
              <a:t>などをもとに副首都推進局で作成</a:t>
            </a:r>
            <a:endParaRPr lang="ja-JP" altLang="en-US" sz="1000" dirty="0">
              <a:solidFill>
                <a:prstClr val="black"/>
              </a:solidFill>
              <a:latin typeface="BIZ UDゴシック"/>
              <a:ea typeface="BIZ UDゴシック"/>
            </a:endParaRPr>
          </a:p>
        </p:txBody>
      </p:sp>
      <p:sp>
        <p:nvSpPr>
          <p:cNvPr id="11" name="テキスト ボックス 10">
            <a:extLst>
              <a:ext uri="{FF2B5EF4-FFF2-40B4-BE49-F238E27FC236}">
                <a16:creationId xmlns:a16="http://schemas.microsoft.com/office/drawing/2014/main" id="{C1E38859-242D-EBB6-9677-084D63C23EE2}"/>
              </a:ext>
            </a:extLst>
          </p:cNvPr>
          <p:cNvSpPr txBox="1"/>
          <p:nvPr/>
        </p:nvSpPr>
        <p:spPr>
          <a:xfrm>
            <a:off x="1746126" y="4701724"/>
            <a:ext cx="3823480" cy="261610"/>
          </a:xfrm>
          <a:prstGeom prst="rect">
            <a:avLst/>
          </a:prstGeom>
          <a:noFill/>
        </p:spPr>
        <p:txBody>
          <a:bodyPr wrap="square" rtlCol="0">
            <a:spAutoFit/>
          </a:bodyPr>
          <a:lstStyle/>
          <a:p>
            <a:pPr algn="ctr"/>
            <a:r>
              <a:rPr kumimoji="1" lang="ja-JP" altLang="en-US" sz="1100" dirty="0">
                <a:solidFill>
                  <a:prstClr val="black"/>
                </a:solidFill>
                <a:latin typeface="BIZ UDゴシック" panose="020B0400000000000000" pitchFamily="49" charset="-128"/>
                <a:ea typeface="BIZ UDゴシック" panose="020B0400000000000000" pitchFamily="49" charset="-128"/>
              </a:rPr>
              <a:t>その他の国機関の大阪・関西の立地例</a:t>
            </a:r>
          </a:p>
        </p:txBody>
      </p:sp>
      <p:sp>
        <p:nvSpPr>
          <p:cNvPr id="12" name="正方形/長方形 11">
            <a:extLst>
              <a:ext uri="{FF2B5EF4-FFF2-40B4-BE49-F238E27FC236}">
                <a16:creationId xmlns:a16="http://schemas.microsoft.com/office/drawing/2014/main" id="{5EBBA3FF-AB78-8008-D6D4-7181F471F0F6}"/>
              </a:ext>
            </a:extLst>
          </p:cNvPr>
          <p:cNvSpPr/>
          <p:nvPr/>
        </p:nvSpPr>
        <p:spPr>
          <a:xfrm>
            <a:off x="1632042" y="4945939"/>
            <a:ext cx="4480489" cy="999023"/>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外務省：関西分室（他に、沖縄事務所、成田分室）</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中央労働委員会：西日本事務所（他に事務所なし）</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国立国会図書館：関西館</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（他に、国際子ども図書館＠つくば市）</a:t>
            </a:r>
          </a:p>
        </p:txBody>
      </p:sp>
      <p:sp>
        <p:nvSpPr>
          <p:cNvPr id="15" name="テキスト ボックス 14">
            <a:extLst>
              <a:ext uri="{FF2B5EF4-FFF2-40B4-BE49-F238E27FC236}">
                <a16:creationId xmlns:a16="http://schemas.microsoft.com/office/drawing/2014/main" id="{BAA3E93F-F215-1BBF-6018-4CD221162D9A}"/>
              </a:ext>
            </a:extLst>
          </p:cNvPr>
          <p:cNvSpPr txBox="1"/>
          <p:nvPr/>
        </p:nvSpPr>
        <p:spPr>
          <a:xfrm>
            <a:off x="6323027" y="4701724"/>
            <a:ext cx="3823480" cy="261610"/>
          </a:xfrm>
          <a:prstGeom prst="rect">
            <a:avLst/>
          </a:prstGeom>
          <a:noFill/>
        </p:spPr>
        <p:txBody>
          <a:bodyPr wrap="square" rtlCol="0">
            <a:spAutoFit/>
          </a:bodyPr>
          <a:lstStyle/>
          <a:p>
            <a:pPr algn="ctr"/>
            <a:r>
              <a:rPr kumimoji="1" lang="ja-JP" altLang="en-US" sz="1100" dirty="0">
                <a:solidFill>
                  <a:prstClr val="black"/>
                </a:solidFill>
                <a:latin typeface="BIZ UDゴシック" panose="020B0400000000000000" pitchFamily="49" charset="-128"/>
                <a:ea typeface="BIZ UDゴシック" panose="020B0400000000000000" pitchFamily="49" charset="-128"/>
              </a:rPr>
              <a:t>独立行政法人の例</a:t>
            </a:r>
          </a:p>
        </p:txBody>
      </p:sp>
      <p:sp>
        <p:nvSpPr>
          <p:cNvPr id="17" name="正方形/長方形 16">
            <a:extLst>
              <a:ext uri="{FF2B5EF4-FFF2-40B4-BE49-F238E27FC236}">
                <a16:creationId xmlns:a16="http://schemas.microsoft.com/office/drawing/2014/main" id="{A39C11D8-A65D-003D-3621-D1D9CC05EF02}"/>
              </a:ext>
            </a:extLst>
          </p:cNvPr>
          <p:cNvSpPr/>
          <p:nvPr/>
        </p:nvSpPr>
        <p:spPr>
          <a:xfrm>
            <a:off x="6360922" y="4945939"/>
            <a:ext cx="4163866" cy="1278801"/>
          </a:xfrm>
          <a:prstGeom prst="rect">
            <a:avLst/>
          </a:prstGeom>
          <a:solidFill>
            <a:sysClr val="window" lastClr="FFFFFF"/>
          </a:solidFill>
          <a:ln w="12700" cap="flat" cmpd="sng" algn="ctr">
            <a:solidFill>
              <a:sysClr val="windowText" lastClr="000000"/>
            </a:solidFill>
            <a:prstDash val="solid"/>
            <a:miter lim="800000"/>
          </a:ln>
          <a:effectLst/>
        </p:spPr>
        <p:txBody>
          <a:bodyPr rtlCol="0" anchor="t"/>
          <a:lstStyle/>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大阪府内に本部を置くのは３法人。</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（造幣局、医薬基盤・健康・栄養研究所、</a:t>
            </a:r>
            <a:endParaRPr kumimoji="1"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国立循環器病研究センター）⇒１都３県、つくば市以外では最多</a:t>
            </a:r>
            <a:endParaRPr kumimoji="1"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東京と大阪のみに拠点を置くのは５法人。</a:t>
            </a:r>
            <a:b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b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zh-TW"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日本医療研究開発機構</a:t>
            </a: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、福祉医療機構、</a:t>
            </a:r>
            <a:r>
              <a:rPr kumimoji="1" lang="zh-TW"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医薬品医療機器総合機構</a:t>
            </a: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工業所有権情報・研修館、新エネルギー・産業技術総合開発機構、</a:t>
            </a:r>
            <a:endParaRPr kumimoji="1"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日本高速道路保有・債務返済機構）</a:t>
            </a:r>
            <a:endParaRPr kumimoji="1" lang="en-US" altLang="ja-JP" sz="9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171450" marR="0" lvl="0" indent="-171450" defTabSz="914400" eaLnBrk="1" fontAlgn="auto" latinLnBrk="0" hangingPunct="1">
              <a:lnSpc>
                <a:spcPct val="100000"/>
              </a:lnSpc>
              <a:spcBef>
                <a:spcPts val="0"/>
              </a:spcBef>
              <a:spcAft>
                <a:spcPts val="0"/>
              </a:spcAft>
              <a:buClrTx/>
              <a:buSzTx/>
              <a:buFont typeface="Wingdings" panose="05000000000000000000" pitchFamily="2" charset="2"/>
              <a:buChar char="l"/>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日本貿易振興機構は、東京と大阪の２本部制。</a:t>
            </a:r>
          </a:p>
        </p:txBody>
      </p:sp>
      <p:pic>
        <p:nvPicPr>
          <p:cNvPr id="23" name="図 22">
            <a:extLst>
              <a:ext uri="{FF2B5EF4-FFF2-40B4-BE49-F238E27FC236}">
                <a16:creationId xmlns:a16="http://schemas.microsoft.com/office/drawing/2014/main" id="{DA31C640-D2FE-6458-74A2-DC0908117365}"/>
              </a:ext>
            </a:extLst>
          </p:cNvPr>
          <p:cNvPicPr>
            <a:picLocks noChangeAspect="1"/>
          </p:cNvPicPr>
          <p:nvPr/>
        </p:nvPicPr>
        <p:blipFill>
          <a:blip r:embed="rId2"/>
          <a:stretch>
            <a:fillRect/>
          </a:stretch>
        </p:blipFill>
        <p:spPr>
          <a:xfrm>
            <a:off x="1565124" y="999677"/>
            <a:ext cx="9083827" cy="3755461"/>
          </a:xfrm>
          <a:prstGeom prst="rect">
            <a:avLst/>
          </a:prstGeom>
        </p:spPr>
      </p:pic>
    </p:spTree>
    <p:extLst>
      <p:ext uri="{BB962C8B-B14F-4D97-AF65-F5344CB8AC3E}">
        <p14:creationId xmlns:p14="http://schemas.microsoft.com/office/powerpoint/2010/main" val="3919016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189914" y="38799"/>
            <a:ext cx="11812172"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イノベーション</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大都市圏にかかる国家戦略特区の指定状況（第６回意見交換会資料をもとに加工）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fld id="{50F88186-B17D-4CE3-A887-D91699CF601C}" type="slidenum">
              <a:rPr kumimoji="1" lang="ja-JP" altLang="en-US" smtClean="0"/>
              <a:pPr/>
              <a:t>13</a:t>
            </a:fld>
            <a:endParaRPr kumimoji="1" lang="ja-JP" altLang="en-US"/>
          </a:p>
        </p:txBody>
      </p:sp>
      <p:pic>
        <p:nvPicPr>
          <p:cNvPr id="2" name="Picture 2">
            <a:extLst>
              <a:ext uri="{FF2B5EF4-FFF2-40B4-BE49-F238E27FC236}">
                <a16:creationId xmlns:a16="http://schemas.microsoft.com/office/drawing/2014/main" id="{261336A6-B6C2-B32A-B390-343B05C89E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3663" y="1401672"/>
            <a:ext cx="4312915" cy="4649812"/>
          </a:xfrm>
          <a:prstGeom prst="rect">
            <a:avLst/>
          </a:prstGeom>
          <a:noFill/>
          <a:extLst>
            <a:ext uri="{909E8E84-426E-40DD-AFC4-6F175D3DCCD1}">
              <a14:hiddenFill xmlns:a14="http://schemas.microsoft.com/office/drawing/2010/main">
                <a:solidFill>
                  <a:srgbClr val="FFFFFF"/>
                </a:solidFill>
              </a14:hiddenFill>
            </a:ext>
          </a:extLst>
        </p:spPr>
      </p:pic>
      <p:sp>
        <p:nvSpPr>
          <p:cNvPr id="8" name="楕円 7">
            <a:extLst>
              <a:ext uri="{FF2B5EF4-FFF2-40B4-BE49-F238E27FC236}">
                <a16:creationId xmlns:a16="http://schemas.microsoft.com/office/drawing/2014/main" id="{16CC9C77-3A59-0DE8-1A94-4726C14FCDBE}"/>
              </a:ext>
            </a:extLst>
          </p:cNvPr>
          <p:cNvSpPr/>
          <p:nvPr/>
        </p:nvSpPr>
        <p:spPr>
          <a:xfrm>
            <a:off x="3913643" y="5145831"/>
            <a:ext cx="264160" cy="249555"/>
          </a:xfrm>
          <a:prstGeom prst="ellipse">
            <a:avLst/>
          </a:prstGeom>
          <a:solidFill>
            <a:srgbClr val="FFFF00">
              <a:alpha val="45000"/>
            </a:srgbClr>
          </a:solidFill>
          <a:ln w="12700" cap="flat" cmpd="sng" algn="ctr">
            <a:no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BIZ UDゴシック"/>
              <a:ea typeface="BIZ UDゴシック"/>
              <a:cs typeface="+mn-cs"/>
            </a:endParaRPr>
          </a:p>
        </p:txBody>
      </p:sp>
      <p:sp>
        <p:nvSpPr>
          <p:cNvPr id="9" name="正方形/長方形 8">
            <a:extLst>
              <a:ext uri="{FF2B5EF4-FFF2-40B4-BE49-F238E27FC236}">
                <a16:creationId xmlns:a16="http://schemas.microsoft.com/office/drawing/2014/main" id="{3613DA30-AAD5-6913-C0F9-0C9266B62ED6}"/>
              </a:ext>
            </a:extLst>
          </p:cNvPr>
          <p:cNvSpPr/>
          <p:nvPr/>
        </p:nvSpPr>
        <p:spPr>
          <a:xfrm>
            <a:off x="7451063" y="3724190"/>
            <a:ext cx="3159944" cy="916823"/>
          </a:xfrm>
          <a:prstGeom prst="rect">
            <a:avLst/>
          </a:prstGeom>
          <a:solidFill>
            <a:srgbClr val="FFC000">
              <a:lumMod val="20000"/>
              <a:lumOff val="80000"/>
            </a:srgbClr>
          </a:solidFill>
          <a:ln w="12700" cap="flat" cmpd="sng" algn="ctr">
            <a:noFill/>
            <a:prstDash val="solid"/>
            <a:miter lim="800000"/>
          </a:ln>
          <a:effectLst/>
        </p:spPr>
        <p:txBody>
          <a:bodyPr lIns="36000" tIns="36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東京圏</a:t>
            </a: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・対象区域：東京都、神奈川県並びに　</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千葉県千葉市及び成田市</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　　的：国際ビジネス、イノベーションの</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拠点創出</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10" name="楕円 9">
            <a:extLst>
              <a:ext uri="{FF2B5EF4-FFF2-40B4-BE49-F238E27FC236}">
                <a16:creationId xmlns:a16="http://schemas.microsoft.com/office/drawing/2014/main" id="{2FA7DBA9-5C66-6AED-8F64-8174F22E02A3}"/>
              </a:ext>
            </a:extLst>
          </p:cNvPr>
          <p:cNvSpPr/>
          <p:nvPr/>
        </p:nvSpPr>
        <p:spPr>
          <a:xfrm>
            <a:off x="5134598" y="4752842"/>
            <a:ext cx="264160" cy="249555"/>
          </a:xfrm>
          <a:prstGeom prst="ellipse">
            <a:avLst/>
          </a:prstGeom>
          <a:solidFill>
            <a:srgbClr val="FFFF00">
              <a:alpha val="45000"/>
            </a:srgbClr>
          </a:solidFill>
          <a:ln w="12700" cap="flat" cmpd="sng" algn="ctr">
            <a:no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BIZ UDゴシック"/>
              <a:ea typeface="BIZ UDゴシック"/>
              <a:cs typeface="+mn-cs"/>
            </a:endParaRPr>
          </a:p>
        </p:txBody>
      </p:sp>
      <p:sp>
        <p:nvSpPr>
          <p:cNvPr id="13" name="楕円 12">
            <a:extLst>
              <a:ext uri="{FF2B5EF4-FFF2-40B4-BE49-F238E27FC236}">
                <a16:creationId xmlns:a16="http://schemas.microsoft.com/office/drawing/2014/main" id="{6E8F0843-1CAB-1B27-D5F9-ED03D0EA7531}"/>
              </a:ext>
            </a:extLst>
          </p:cNvPr>
          <p:cNvSpPr/>
          <p:nvPr/>
        </p:nvSpPr>
        <p:spPr>
          <a:xfrm>
            <a:off x="5608040" y="4694649"/>
            <a:ext cx="264160" cy="249555"/>
          </a:xfrm>
          <a:prstGeom prst="ellipse">
            <a:avLst/>
          </a:prstGeom>
          <a:solidFill>
            <a:srgbClr val="FFFF00">
              <a:alpha val="45000"/>
            </a:srgbClr>
          </a:solidFill>
          <a:ln w="12700" cap="flat" cmpd="sng" algn="ctr">
            <a:no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BIZ UDゴシック"/>
              <a:ea typeface="BIZ UDゴシック"/>
              <a:cs typeface="+mn-cs"/>
            </a:endParaRPr>
          </a:p>
        </p:txBody>
      </p:sp>
      <p:sp>
        <p:nvSpPr>
          <p:cNvPr id="14" name="楕円 13">
            <a:extLst>
              <a:ext uri="{FF2B5EF4-FFF2-40B4-BE49-F238E27FC236}">
                <a16:creationId xmlns:a16="http://schemas.microsoft.com/office/drawing/2014/main" id="{B2858CE6-9108-5EF4-3FA6-5DE6CD036F20}"/>
              </a:ext>
            </a:extLst>
          </p:cNvPr>
          <p:cNvSpPr/>
          <p:nvPr/>
        </p:nvSpPr>
        <p:spPr>
          <a:xfrm>
            <a:off x="6137661" y="4526843"/>
            <a:ext cx="264160" cy="249555"/>
          </a:xfrm>
          <a:prstGeom prst="ellipse">
            <a:avLst/>
          </a:prstGeom>
          <a:solidFill>
            <a:srgbClr val="FFFF00">
              <a:alpha val="45000"/>
            </a:srgbClr>
          </a:solidFill>
          <a:ln w="12700" cap="flat" cmpd="sng" algn="ctr">
            <a:no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BIZ UDゴシック"/>
              <a:ea typeface="BIZ UDゴシック"/>
              <a:cs typeface="+mn-cs"/>
            </a:endParaRPr>
          </a:p>
        </p:txBody>
      </p:sp>
      <p:sp>
        <p:nvSpPr>
          <p:cNvPr id="26" name="正方形/長方形 25">
            <a:extLst>
              <a:ext uri="{FF2B5EF4-FFF2-40B4-BE49-F238E27FC236}">
                <a16:creationId xmlns:a16="http://schemas.microsoft.com/office/drawing/2014/main" id="{42BDA267-FAD8-DD44-5724-6D68DFBB2497}"/>
              </a:ext>
            </a:extLst>
          </p:cNvPr>
          <p:cNvSpPr/>
          <p:nvPr/>
        </p:nvSpPr>
        <p:spPr>
          <a:xfrm>
            <a:off x="7455280" y="5091133"/>
            <a:ext cx="3159944" cy="766012"/>
          </a:xfrm>
          <a:prstGeom prst="rect">
            <a:avLst/>
          </a:prstGeom>
          <a:solidFill>
            <a:srgbClr val="FFC000">
              <a:lumMod val="20000"/>
              <a:lumOff val="80000"/>
            </a:srgbClr>
          </a:solidFill>
          <a:ln w="12700" cap="flat" cmpd="sng" algn="ctr">
            <a:noFill/>
            <a:prstDash val="solid"/>
            <a:miter lim="800000"/>
          </a:ln>
          <a:effectLst/>
        </p:spPr>
        <p:txBody>
          <a:bodyPr lIns="36000" tIns="36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愛知県</a:t>
            </a: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・対象区域：愛知県</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　　的：「産業の担い手育成」のための</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教育・雇用等の総合改革拠点</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7" name="正方形/長方形 26">
            <a:extLst>
              <a:ext uri="{FF2B5EF4-FFF2-40B4-BE49-F238E27FC236}">
                <a16:creationId xmlns:a16="http://schemas.microsoft.com/office/drawing/2014/main" id="{C36FE302-B849-1E40-841D-789CCEE037CF}"/>
              </a:ext>
            </a:extLst>
          </p:cNvPr>
          <p:cNvSpPr/>
          <p:nvPr/>
        </p:nvSpPr>
        <p:spPr>
          <a:xfrm>
            <a:off x="7451063" y="2481011"/>
            <a:ext cx="3159944" cy="829586"/>
          </a:xfrm>
          <a:prstGeom prst="rect">
            <a:avLst/>
          </a:prstGeom>
          <a:solidFill>
            <a:srgbClr val="FFC000">
              <a:lumMod val="20000"/>
              <a:lumOff val="80000"/>
            </a:srgbClr>
          </a:solidFill>
          <a:ln w="12700" cap="flat" cmpd="sng" algn="ctr">
            <a:noFill/>
            <a:prstDash val="solid"/>
            <a:miter lim="800000"/>
          </a:ln>
          <a:effectLst/>
        </p:spPr>
        <p:txBody>
          <a:bodyPr lIns="36000" tIns="36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関西圏</a:t>
            </a: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・対象区域：大阪府、兵庫県及び京都府</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　　的：医療等のイノベーション拠点創出、</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チャレンジ人材支援</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8" name="正方形/長方形 27">
            <a:extLst>
              <a:ext uri="{FF2B5EF4-FFF2-40B4-BE49-F238E27FC236}">
                <a16:creationId xmlns:a16="http://schemas.microsoft.com/office/drawing/2014/main" id="{51EF0E7B-2D40-AC4B-E15D-E6C3F5517BCB}"/>
              </a:ext>
            </a:extLst>
          </p:cNvPr>
          <p:cNvSpPr/>
          <p:nvPr/>
        </p:nvSpPr>
        <p:spPr>
          <a:xfrm>
            <a:off x="1656197" y="5681302"/>
            <a:ext cx="2757571" cy="604300"/>
          </a:xfrm>
          <a:prstGeom prst="rect">
            <a:avLst/>
          </a:prstGeom>
          <a:solidFill>
            <a:srgbClr val="FFC000">
              <a:lumMod val="20000"/>
              <a:lumOff val="80000"/>
            </a:srgbClr>
          </a:solidFill>
          <a:ln w="12700" cap="flat" cmpd="sng" algn="ctr">
            <a:noFill/>
            <a:prstDash val="solid"/>
            <a:miter lim="800000"/>
          </a:ln>
          <a:effectLst/>
        </p:spPr>
        <p:txBody>
          <a:bodyPr lIns="36000" tIns="36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福岡市・北九州市</a:t>
            </a: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・対象区域：福岡県福岡市及び北九州市</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　　的：創業のための雇用改革拠点</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cxnSp>
        <p:nvCxnSpPr>
          <p:cNvPr id="29" name="直線コネクタ 28">
            <a:extLst>
              <a:ext uri="{FF2B5EF4-FFF2-40B4-BE49-F238E27FC236}">
                <a16:creationId xmlns:a16="http://schemas.microsoft.com/office/drawing/2014/main" id="{AC60B897-133C-AA82-63D5-DD1C9837D51E}"/>
              </a:ext>
            </a:extLst>
          </p:cNvPr>
          <p:cNvCxnSpPr>
            <a:cxnSpLocks/>
            <a:stCxn id="14" idx="0"/>
            <a:endCxn id="9" idx="1"/>
          </p:cNvCxnSpPr>
          <p:nvPr/>
        </p:nvCxnSpPr>
        <p:spPr>
          <a:xfrm flipV="1">
            <a:off x="6269741" y="4182602"/>
            <a:ext cx="1181322" cy="344241"/>
          </a:xfrm>
          <a:prstGeom prst="line">
            <a:avLst/>
          </a:prstGeom>
          <a:noFill/>
          <a:ln w="6350" cap="flat" cmpd="sng" algn="ctr">
            <a:solidFill>
              <a:srgbClr val="FF0000"/>
            </a:solidFill>
            <a:prstDash val="solid"/>
            <a:miter lim="800000"/>
          </a:ln>
          <a:effectLst/>
        </p:spPr>
      </p:cxnSp>
      <p:cxnSp>
        <p:nvCxnSpPr>
          <p:cNvPr id="30" name="直線コネクタ 29">
            <a:extLst>
              <a:ext uri="{FF2B5EF4-FFF2-40B4-BE49-F238E27FC236}">
                <a16:creationId xmlns:a16="http://schemas.microsoft.com/office/drawing/2014/main" id="{0B709AF2-8BBD-5E82-7652-C0D851255317}"/>
              </a:ext>
            </a:extLst>
          </p:cNvPr>
          <p:cNvCxnSpPr>
            <a:cxnSpLocks/>
            <a:stCxn id="13" idx="4"/>
            <a:endCxn id="26" idx="1"/>
          </p:cNvCxnSpPr>
          <p:nvPr/>
        </p:nvCxnSpPr>
        <p:spPr>
          <a:xfrm>
            <a:off x="5740120" y="4944204"/>
            <a:ext cx="1715160" cy="529935"/>
          </a:xfrm>
          <a:prstGeom prst="line">
            <a:avLst/>
          </a:prstGeom>
          <a:noFill/>
          <a:ln w="6350" cap="flat" cmpd="sng" algn="ctr">
            <a:solidFill>
              <a:srgbClr val="FF0000"/>
            </a:solidFill>
            <a:prstDash val="solid"/>
            <a:miter lim="800000"/>
          </a:ln>
          <a:effectLst/>
        </p:spPr>
      </p:cxnSp>
      <p:cxnSp>
        <p:nvCxnSpPr>
          <p:cNvPr id="31" name="直線コネクタ 30">
            <a:extLst>
              <a:ext uri="{FF2B5EF4-FFF2-40B4-BE49-F238E27FC236}">
                <a16:creationId xmlns:a16="http://schemas.microsoft.com/office/drawing/2014/main" id="{27487837-374E-E8CF-E617-84C861D2D26F}"/>
              </a:ext>
            </a:extLst>
          </p:cNvPr>
          <p:cNvCxnSpPr>
            <a:cxnSpLocks/>
            <a:stCxn id="10" idx="7"/>
            <a:endCxn id="27" idx="1"/>
          </p:cNvCxnSpPr>
          <p:nvPr/>
        </p:nvCxnSpPr>
        <p:spPr>
          <a:xfrm flipV="1">
            <a:off x="5360073" y="2895804"/>
            <a:ext cx="2090990" cy="1893584"/>
          </a:xfrm>
          <a:prstGeom prst="line">
            <a:avLst/>
          </a:prstGeom>
          <a:noFill/>
          <a:ln w="6350" cap="flat" cmpd="sng" algn="ctr">
            <a:solidFill>
              <a:srgbClr val="FF0000"/>
            </a:solidFill>
            <a:prstDash val="solid"/>
            <a:miter lim="800000"/>
          </a:ln>
          <a:effectLst/>
        </p:spPr>
      </p:cxnSp>
      <p:cxnSp>
        <p:nvCxnSpPr>
          <p:cNvPr id="32" name="直線コネクタ 31">
            <a:extLst>
              <a:ext uri="{FF2B5EF4-FFF2-40B4-BE49-F238E27FC236}">
                <a16:creationId xmlns:a16="http://schemas.microsoft.com/office/drawing/2014/main" id="{3997E856-F5CE-AE92-73A1-EABEF134A1AB}"/>
              </a:ext>
            </a:extLst>
          </p:cNvPr>
          <p:cNvCxnSpPr>
            <a:cxnSpLocks/>
            <a:endCxn id="28" idx="0"/>
          </p:cNvCxnSpPr>
          <p:nvPr/>
        </p:nvCxnSpPr>
        <p:spPr>
          <a:xfrm flipH="1">
            <a:off x="3034983" y="5367679"/>
            <a:ext cx="794842" cy="313623"/>
          </a:xfrm>
          <a:prstGeom prst="line">
            <a:avLst/>
          </a:prstGeom>
          <a:noFill/>
          <a:ln w="6350" cap="flat" cmpd="sng" algn="ctr">
            <a:solidFill>
              <a:srgbClr val="FF0000"/>
            </a:solidFill>
            <a:prstDash val="solid"/>
            <a:miter lim="800000"/>
          </a:ln>
          <a:effectLst/>
        </p:spPr>
      </p:cxnSp>
      <p:sp>
        <p:nvSpPr>
          <p:cNvPr id="33" name="楕円 32">
            <a:extLst>
              <a:ext uri="{FF2B5EF4-FFF2-40B4-BE49-F238E27FC236}">
                <a16:creationId xmlns:a16="http://schemas.microsoft.com/office/drawing/2014/main" id="{D03B635D-BF3E-16A7-F471-002E38E76C2F}"/>
              </a:ext>
            </a:extLst>
          </p:cNvPr>
          <p:cNvSpPr/>
          <p:nvPr/>
        </p:nvSpPr>
        <p:spPr>
          <a:xfrm>
            <a:off x="5185398" y="4857648"/>
            <a:ext cx="174675" cy="168928"/>
          </a:xfrm>
          <a:prstGeom prst="ellipse">
            <a:avLst/>
          </a:prstGeom>
          <a:solidFill>
            <a:srgbClr val="3333FF">
              <a:alpha val="45000"/>
            </a:srgbClr>
          </a:solidFill>
          <a:ln w="12700" cap="flat" cmpd="sng" algn="ctr">
            <a:noFill/>
            <a:prstDash val="solid"/>
            <a:miter lim="800000"/>
          </a:ln>
          <a:effectLst>
            <a:innerShdw blurRad="114300">
              <a:prstClr val="black"/>
            </a:inn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BIZ UDゴシック"/>
              <a:ea typeface="BIZ UDゴシック"/>
              <a:cs typeface="+mn-cs"/>
            </a:endParaRPr>
          </a:p>
        </p:txBody>
      </p:sp>
      <p:cxnSp>
        <p:nvCxnSpPr>
          <p:cNvPr id="34" name="直線コネクタ 33">
            <a:extLst>
              <a:ext uri="{FF2B5EF4-FFF2-40B4-BE49-F238E27FC236}">
                <a16:creationId xmlns:a16="http://schemas.microsoft.com/office/drawing/2014/main" id="{9BA67EE5-DFE6-36FD-EBC3-7F0D3A6BB1F1}"/>
              </a:ext>
            </a:extLst>
          </p:cNvPr>
          <p:cNvCxnSpPr>
            <a:cxnSpLocks/>
            <a:stCxn id="33" idx="0"/>
            <a:endCxn id="35" idx="2"/>
          </p:cNvCxnSpPr>
          <p:nvPr/>
        </p:nvCxnSpPr>
        <p:spPr>
          <a:xfrm flipH="1" flipV="1">
            <a:off x="3239392" y="2481011"/>
            <a:ext cx="2033344" cy="2376637"/>
          </a:xfrm>
          <a:prstGeom prst="line">
            <a:avLst/>
          </a:prstGeom>
          <a:noFill/>
          <a:ln w="6350" cap="flat" cmpd="sng" algn="ctr">
            <a:solidFill>
              <a:srgbClr val="3333FF"/>
            </a:solidFill>
            <a:prstDash val="solid"/>
            <a:miter lim="800000"/>
          </a:ln>
          <a:effectLst/>
        </p:spPr>
      </p:cxnSp>
      <p:sp>
        <p:nvSpPr>
          <p:cNvPr id="35" name="正方形/長方形 34">
            <a:extLst>
              <a:ext uri="{FF2B5EF4-FFF2-40B4-BE49-F238E27FC236}">
                <a16:creationId xmlns:a16="http://schemas.microsoft.com/office/drawing/2014/main" id="{42FF89EB-A082-CEE6-AF62-9108526EDFD9}"/>
              </a:ext>
            </a:extLst>
          </p:cNvPr>
          <p:cNvSpPr/>
          <p:nvPr/>
        </p:nvSpPr>
        <p:spPr>
          <a:xfrm>
            <a:off x="1686108" y="1590600"/>
            <a:ext cx="3106568" cy="890411"/>
          </a:xfrm>
          <a:prstGeom prst="rect">
            <a:avLst/>
          </a:prstGeom>
          <a:solidFill>
            <a:srgbClr val="5B9BD5">
              <a:lumMod val="20000"/>
              <a:lumOff val="80000"/>
            </a:srgbClr>
          </a:solidFill>
          <a:ln w="12700" cap="flat" cmpd="sng" algn="ctr">
            <a:noFill/>
            <a:prstDash val="solid"/>
            <a:miter lim="800000"/>
          </a:ln>
          <a:effectLst/>
        </p:spPr>
        <p:txBody>
          <a:bodyPr lIns="36000" tIns="36000" rIns="36000" bIns="3600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大阪府・大阪市（スーパーシティ型）</a:t>
            </a:r>
            <a:r>
              <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・対象区域：大阪府・大阪市</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・目　　的：大胆な規制改革と併せて</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複数分野の先端的サービスを実装</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3" name="テキスト ボックス 2">
            <a:extLst>
              <a:ext uri="{FF2B5EF4-FFF2-40B4-BE49-F238E27FC236}">
                <a16:creationId xmlns:a16="http://schemas.microsoft.com/office/drawing/2014/main" id="{9E66BC9B-5A84-03A5-1CC6-EC406D59B282}"/>
              </a:ext>
            </a:extLst>
          </p:cNvPr>
          <p:cNvSpPr txBox="1"/>
          <p:nvPr/>
        </p:nvSpPr>
        <p:spPr>
          <a:xfrm>
            <a:off x="613121" y="946692"/>
            <a:ext cx="6336000" cy="369332"/>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dirty="0">
                <a:solidFill>
                  <a:prstClr val="black"/>
                </a:solidFill>
                <a:latin typeface="BIZ UDゴシック" panose="020B0400000000000000" pitchFamily="49" charset="-128"/>
                <a:ea typeface="BIZ UDゴシック" panose="020B0400000000000000" pitchFamily="49" charset="-128"/>
              </a:rPr>
              <a:t>大都市圏にかかる</a:t>
            </a:r>
            <a:r>
              <a:rPr kumimoji="1" lang="ja-JP" altLang="en-US" dirty="0">
                <a:latin typeface="BIZ UDゴシック" panose="020B0400000000000000" pitchFamily="49" charset="-128"/>
                <a:ea typeface="BIZ UDゴシック" panose="020B0400000000000000" pitchFamily="49" charset="-128"/>
              </a:rPr>
              <a:t>国家戦略</a:t>
            </a:r>
            <a:r>
              <a:rPr kumimoji="1" lang="ja-JP" altLang="en-US" dirty="0">
                <a:solidFill>
                  <a:prstClr val="black"/>
                </a:solidFill>
                <a:latin typeface="BIZ UDゴシック" panose="020B0400000000000000" pitchFamily="49" charset="-128"/>
                <a:ea typeface="BIZ UDゴシック" panose="020B0400000000000000" pitchFamily="49" charset="-128"/>
              </a:rPr>
              <a:t>特区の指定状況</a:t>
            </a:r>
          </a:p>
        </p:txBody>
      </p:sp>
    </p:spTree>
    <p:extLst>
      <p:ext uri="{BB962C8B-B14F-4D97-AF65-F5344CB8AC3E}">
        <p14:creationId xmlns:p14="http://schemas.microsoft.com/office/powerpoint/2010/main" val="18967183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イノベーション</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大学の学校数・学生数（第６回意見交換会資料をもとに加工）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302020" y="6439161"/>
            <a:ext cx="725857" cy="365125"/>
          </a:xfrm>
        </p:spPr>
        <p:txBody>
          <a:bodyPr/>
          <a:lstStyle/>
          <a:p>
            <a:fld id="{50F88186-B17D-4CE3-A887-D91699CF601C}" type="slidenum">
              <a:rPr kumimoji="1" lang="ja-JP" altLang="en-US" smtClean="0"/>
              <a:pPr/>
              <a:t>14</a:t>
            </a:fld>
            <a:endParaRPr kumimoji="1" lang="ja-JP" altLang="en-US"/>
          </a:p>
        </p:txBody>
      </p:sp>
      <p:sp>
        <p:nvSpPr>
          <p:cNvPr id="9" name="テキスト ボックス 8">
            <a:extLst>
              <a:ext uri="{FF2B5EF4-FFF2-40B4-BE49-F238E27FC236}">
                <a16:creationId xmlns:a16="http://schemas.microsoft.com/office/drawing/2014/main" id="{73B68ECC-F0B4-C5EF-4473-15BF1AA0373C}"/>
              </a:ext>
            </a:extLst>
          </p:cNvPr>
          <p:cNvSpPr txBox="1"/>
          <p:nvPr/>
        </p:nvSpPr>
        <p:spPr>
          <a:xfrm>
            <a:off x="6538015" y="6546004"/>
            <a:ext cx="4832366" cy="261610"/>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出典：</a:t>
            </a:r>
            <a:r>
              <a:rPr lang="zh-TW" altLang="en-US" sz="1100" dirty="0">
                <a:solidFill>
                  <a:prstClr val="black"/>
                </a:solidFill>
                <a:latin typeface="BIZ UDゴシック" panose="020B0400000000000000" pitchFamily="49" charset="-128"/>
                <a:ea typeface="BIZ UDゴシック" panose="020B0400000000000000" pitchFamily="49" charset="-128"/>
              </a:rPr>
              <a:t>総務省「</a:t>
            </a:r>
            <a:r>
              <a:rPr lang="ja-JP" altLang="en-US" sz="1100" dirty="0">
                <a:solidFill>
                  <a:prstClr val="black"/>
                </a:solidFill>
                <a:latin typeface="BIZ UDゴシック" panose="020B0400000000000000" pitchFamily="49" charset="-128"/>
                <a:ea typeface="BIZ UDゴシック" panose="020B0400000000000000" pitchFamily="49" charset="-128"/>
              </a:rPr>
              <a:t>令和５年学校基本調査</a:t>
            </a:r>
            <a:r>
              <a:rPr lang="zh-TW" altLang="en-US"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をもとに副首都推進局で作成</a:t>
            </a:r>
          </a:p>
        </p:txBody>
      </p:sp>
      <p:graphicFrame>
        <p:nvGraphicFramePr>
          <p:cNvPr id="3" name="グラフ 2">
            <a:extLst>
              <a:ext uri="{FF2B5EF4-FFF2-40B4-BE49-F238E27FC236}">
                <a16:creationId xmlns:a16="http://schemas.microsoft.com/office/drawing/2014/main" id="{F6C09CEF-B14E-EFE4-13A7-4E696291EF2C}"/>
              </a:ext>
            </a:extLst>
          </p:cNvPr>
          <p:cNvGraphicFramePr>
            <a:graphicFrameLocks/>
          </p:cNvGraphicFramePr>
          <p:nvPr>
            <p:extLst>
              <p:ext uri="{D42A27DB-BD31-4B8C-83A1-F6EECF244321}">
                <p14:modId xmlns:p14="http://schemas.microsoft.com/office/powerpoint/2010/main" val="1219873928"/>
              </p:ext>
            </p:extLst>
          </p:nvPr>
        </p:nvGraphicFramePr>
        <p:xfrm>
          <a:off x="609600" y="944279"/>
          <a:ext cx="11249465" cy="5491554"/>
        </p:xfrm>
        <a:graphic>
          <a:graphicData uri="http://schemas.openxmlformats.org/drawingml/2006/chart">
            <c:chart xmlns:c="http://schemas.openxmlformats.org/drawingml/2006/chart" xmlns:r="http://schemas.openxmlformats.org/officeDocument/2006/relationships" r:id="rId2"/>
          </a:graphicData>
        </a:graphic>
      </p:graphicFrame>
      <p:sp>
        <p:nvSpPr>
          <p:cNvPr id="2" name="テキスト ボックス 1">
            <a:extLst>
              <a:ext uri="{FF2B5EF4-FFF2-40B4-BE49-F238E27FC236}">
                <a16:creationId xmlns:a16="http://schemas.microsoft.com/office/drawing/2014/main" id="{3553D9A6-1D49-183C-8EB6-D099730414DB}"/>
              </a:ext>
            </a:extLst>
          </p:cNvPr>
          <p:cNvSpPr txBox="1"/>
          <p:nvPr/>
        </p:nvSpPr>
        <p:spPr>
          <a:xfrm>
            <a:off x="495629" y="571619"/>
            <a:ext cx="4945543" cy="369332"/>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　都道府県別　大学の学校数・学生数</a:t>
            </a:r>
          </a:p>
        </p:txBody>
      </p:sp>
      <p:graphicFrame>
        <p:nvGraphicFramePr>
          <p:cNvPr id="7" name="グラフ 6">
            <a:extLst>
              <a:ext uri="{FF2B5EF4-FFF2-40B4-BE49-F238E27FC236}">
                <a16:creationId xmlns:a16="http://schemas.microsoft.com/office/drawing/2014/main" id="{E977AF57-9B4D-9DFE-258A-D87EFF884D75}"/>
              </a:ext>
            </a:extLst>
          </p:cNvPr>
          <p:cNvGraphicFramePr>
            <a:graphicFrameLocks/>
          </p:cNvGraphicFramePr>
          <p:nvPr>
            <p:extLst>
              <p:ext uri="{D42A27DB-BD31-4B8C-83A1-F6EECF244321}">
                <p14:modId xmlns:p14="http://schemas.microsoft.com/office/powerpoint/2010/main" val="3392179289"/>
              </p:ext>
            </p:extLst>
          </p:nvPr>
        </p:nvGraphicFramePr>
        <p:xfrm>
          <a:off x="7827718" y="834108"/>
          <a:ext cx="3221084" cy="28995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グラフ 7">
            <a:extLst>
              <a:ext uri="{FF2B5EF4-FFF2-40B4-BE49-F238E27FC236}">
                <a16:creationId xmlns:a16="http://schemas.microsoft.com/office/drawing/2014/main" id="{3AD8F4E2-85FE-91D3-FBB3-7ECED9966EA1}"/>
              </a:ext>
            </a:extLst>
          </p:cNvPr>
          <p:cNvGraphicFramePr>
            <a:graphicFrameLocks/>
          </p:cNvGraphicFramePr>
          <p:nvPr>
            <p:extLst>
              <p:ext uri="{D42A27DB-BD31-4B8C-83A1-F6EECF244321}">
                <p14:modId xmlns:p14="http://schemas.microsoft.com/office/powerpoint/2010/main" val="1308279377"/>
              </p:ext>
            </p:extLst>
          </p:nvPr>
        </p:nvGraphicFramePr>
        <p:xfrm>
          <a:off x="4763081" y="834108"/>
          <a:ext cx="3549868" cy="289952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841192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図 19">
            <a:extLst>
              <a:ext uri="{FF2B5EF4-FFF2-40B4-BE49-F238E27FC236}">
                <a16:creationId xmlns:a16="http://schemas.microsoft.com/office/drawing/2014/main" id="{0D7F130C-6E18-5813-8599-E98B0A08F330}"/>
              </a:ext>
            </a:extLst>
          </p:cNvPr>
          <p:cNvPicPr>
            <a:picLocks noChangeAspect="1"/>
          </p:cNvPicPr>
          <p:nvPr/>
        </p:nvPicPr>
        <p:blipFill>
          <a:blip r:embed="rId2"/>
          <a:stretch>
            <a:fillRect/>
          </a:stretch>
        </p:blipFill>
        <p:spPr>
          <a:xfrm>
            <a:off x="1782222" y="4527278"/>
            <a:ext cx="3299383" cy="1975231"/>
          </a:xfrm>
          <a:prstGeom prst="rect">
            <a:avLst/>
          </a:prstGeom>
        </p:spPr>
      </p:pic>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イノベーション</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大学発ベンチャー</a:t>
            </a:r>
            <a:endPar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257927" y="6434053"/>
            <a:ext cx="725857" cy="365125"/>
          </a:xfrm>
        </p:spPr>
        <p:txBody>
          <a:bodyPr/>
          <a:lstStyle/>
          <a:p>
            <a:fld id="{50F88186-B17D-4CE3-A887-D91699CF601C}" type="slidenum">
              <a:rPr kumimoji="1" lang="ja-JP" altLang="en-US" smtClean="0"/>
              <a:pPr/>
              <a:t>15</a:t>
            </a:fld>
            <a:endParaRPr kumimoji="1" lang="ja-JP" altLang="en-US" dirty="0"/>
          </a:p>
        </p:txBody>
      </p:sp>
      <p:sp>
        <p:nvSpPr>
          <p:cNvPr id="5" name="テキスト ボックス 4">
            <a:extLst>
              <a:ext uri="{FF2B5EF4-FFF2-40B4-BE49-F238E27FC236}">
                <a16:creationId xmlns:a16="http://schemas.microsoft.com/office/drawing/2014/main" id="{AF9706EA-FEB1-EDD9-7B86-4178E8F2D6BA}"/>
              </a:ext>
            </a:extLst>
          </p:cNvPr>
          <p:cNvSpPr txBox="1"/>
          <p:nvPr/>
        </p:nvSpPr>
        <p:spPr>
          <a:xfrm>
            <a:off x="958790" y="761079"/>
            <a:ext cx="8206317" cy="646331"/>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都道府県別　大学発ベンチャー創出数</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b="1" dirty="0">
                <a:solidFill>
                  <a:prstClr val="black"/>
                </a:solidFill>
                <a:latin typeface="BIZ UDゴシック" panose="020B0400000000000000" pitchFamily="49" charset="-128"/>
                <a:ea typeface="BIZ UDゴシック" panose="020B0400000000000000" pitchFamily="49" charset="-128"/>
              </a:rPr>
              <a:t>　　（</a:t>
            </a:r>
            <a:r>
              <a:rPr lang="en-US" altLang="ja-JP" b="1" dirty="0">
                <a:solidFill>
                  <a:prstClr val="black"/>
                </a:solidFill>
                <a:latin typeface="BIZ UDゴシック" panose="020B0400000000000000" pitchFamily="49" charset="-128"/>
                <a:ea typeface="BIZ UDゴシック" panose="020B0400000000000000" pitchFamily="49" charset="-128"/>
              </a:rPr>
              <a:t>2022</a:t>
            </a:r>
            <a:r>
              <a:rPr lang="ja-JP" altLang="en-US" b="1" dirty="0">
                <a:solidFill>
                  <a:prstClr val="black"/>
                </a:solidFill>
                <a:latin typeface="BIZ UDゴシック" panose="020B0400000000000000" pitchFamily="49" charset="-128"/>
                <a:ea typeface="BIZ UDゴシック" panose="020B0400000000000000" pitchFamily="49" charset="-128"/>
              </a:rPr>
              <a:t>年度時点）</a:t>
            </a:r>
            <a:endParaRPr kumimoji="1" lang="ja-JP" altLang="en-US" b="1" dirty="0">
              <a:solidFill>
                <a:prstClr val="black"/>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F08B953F-164F-8302-E074-93785E2E5EB3}"/>
              </a:ext>
            </a:extLst>
          </p:cNvPr>
          <p:cNvSpPr txBox="1"/>
          <p:nvPr/>
        </p:nvSpPr>
        <p:spPr>
          <a:xfrm>
            <a:off x="5744186" y="756547"/>
            <a:ext cx="5513741" cy="646331"/>
          </a:xfrm>
          <a:prstGeom prst="rect">
            <a:avLst/>
          </a:prstGeom>
          <a:noFill/>
        </p:spPr>
        <p:txBody>
          <a:bodyPr wrap="square" rtlCol="0">
            <a:spAutoFit/>
          </a:bodyPr>
          <a:lstStyle/>
          <a:p>
            <a:pPr>
              <a:defRPr/>
            </a:pPr>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都道府県別　大学発ベンチャー本社所在数</a:t>
            </a:r>
            <a:endParaRPr lang="en-US" altLang="ja-JP" b="1" dirty="0">
              <a:solidFill>
                <a:prstClr val="black"/>
              </a:solidFill>
              <a:latin typeface="BIZ UDゴシック" panose="020B0400000000000000" pitchFamily="49" charset="-128"/>
              <a:ea typeface="BIZ UDゴシック" panose="020B0400000000000000" pitchFamily="49" charset="-128"/>
            </a:endParaRPr>
          </a:p>
          <a:p>
            <a:pPr>
              <a:defRPr/>
            </a:pPr>
            <a:r>
              <a:rPr lang="ja-JP" altLang="en-US" b="1" dirty="0">
                <a:solidFill>
                  <a:prstClr val="black"/>
                </a:solidFill>
                <a:latin typeface="BIZ UDゴシック" panose="020B0400000000000000" pitchFamily="49" charset="-128"/>
                <a:ea typeface="BIZ UDゴシック" panose="020B0400000000000000" pitchFamily="49" charset="-128"/>
              </a:rPr>
              <a:t>　　（</a:t>
            </a:r>
            <a:r>
              <a:rPr lang="en-US" altLang="ja-JP" b="1" dirty="0">
                <a:solidFill>
                  <a:prstClr val="black"/>
                </a:solidFill>
                <a:latin typeface="BIZ UDゴシック" panose="020B0400000000000000" pitchFamily="49" charset="-128"/>
                <a:ea typeface="BIZ UDゴシック" panose="020B0400000000000000" pitchFamily="49" charset="-128"/>
              </a:rPr>
              <a:t>2022</a:t>
            </a:r>
            <a:r>
              <a:rPr lang="ja-JP" altLang="en-US" b="1" dirty="0">
                <a:solidFill>
                  <a:prstClr val="black"/>
                </a:solidFill>
                <a:latin typeface="BIZ UDゴシック" panose="020B0400000000000000" pitchFamily="49" charset="-128"/>
                <a:ea typeface="BIZ UDゴシック" panose="020B0400000000000000" pitchFamily="49" charset="-128"/>
              </a:rPr>
              <a:t>年度時点）</a:t>
            </a:r>
            <a:endParaRPr kumimoji="1" lang="ja-JP" altLang="en-US" b="1" dirty="0">
              <a:solidFill>
                <a:prstClr val="black"/>
              </a:solidFill>
              <a:latin typeface="BIZ UDゴシック" panose="020B0400000000000000" pitchFamily="49" charset="-128"/>
              <a:ea typeface="BIZ UDゴシック" panose="020B0400000000000000" pitchFamily="49" charset="-128"/>
            </a:endParaRPr>
          </a:p>
        </p:txBody>
      </p:sp>
      <p:sp>
        <p:nvSpPr>
          <p:cNvPr id="10" name="テキスト ボックス 9">
            <a:extLst>
              <a:ext uri="{FF2B5EF4-FFF2-40B4-BE49-F238E27FC236}">
                <a16:creationId xmlns:a16="http://schemas.microsoft.com/office/drawing/2014/main" id="{682B41A7-CE4D-9A11-DF5F-52C6E8DB9EAA}"/>
              </a:ext>
            </a:extLst>
          </p:cNvPr>
          <p:cNvSpPr txBox="1"/>
          <p:nvPr/>
        </p:nvSpPr>
        <p:spPr>
          <a:xfrm>
            <a:off x="1976141" y="6502509"/>
            <a:ext cx="9602448" cy="261610"/>
          </a:xfrm>
          <a:prstGeom prst="rect">
            <a:avLst/>
          </a:prstGeom>
          <a:noFill/>
        </p:spPr>
        <p:txBody>
          <a:bodyPr wrap="square" rtlCol="0">
            <a:spAutoFit/>
          </a:bodyPr>
          <a:lstStyle/>
          <a:p>
            <a:pPr>
              <a:defRPr/>
            </a:pPr>
            <a:r>
              <a:rPr lang="ja-JP" altLang="en-US" sz="1100" dirty="0">
                <a:solidFill>
                  <a:prstClr val="black"/>
                </a:solidFill>
                <a:latin typeface="BIZ UDゴシック" panose="020B0400000000000000" pitchFamily="49" charset="-128"/>
                <a:ea typeface="BIZ UDゴシック" panose="020B0400000000000000" pitchFamily="49" charset="-128"/>
              </a:rPr>
              <a:t>出典：経済産業省「令和４年度産業技術調査大学発ベンチャーに関する実態等調査」</a:t>
            </a:r>
            <a:r>
              <a:rPr lang="en-US" altLang="ja-JP" sz="1100" dirty="0">
                <a:solidFill>
                  <a:prstClr val="black"/>
                </a:solidFill>
                <a:latin typeface="BIZ UDゴシック" panose="020B0400000000000000" pitchFamily="49" charset="-128"/>
                <a:ea typeface="BIZ UDゴシック" panose="020B0400000000000000" pitchFamily="49" charset="-128"/>
              </a:rPr>
              <a:t>【2023</a:t>
            </a:r>
            <a:r>
              <a:rPr lang="ja-JP" altLang="en-US" sz="1100" dirty="0">
                <a:solidFill>
                  <a:prstClr val="black"/>
                </a:solidFill>
                <a:latin typeface="BIZ UDゴシック" panose="020B0400000000000000" pitchFamily="49" charset="-128"/>
                <a:ea typeface="BIZ UDゴシック" panose="020B0400000000000000" pitchFamily="49" charset="-128"/>
              </a:rPr>
              <a:t>年</a:t>
            </a:r>
            <a:r>
              <a:rPr lang="en-US" altLang="ja-JP" sz="1100" dirty="0">
                <a:solidFill>
                  <a:prstClr val="black"/>
                </a:solidFill>
                <a:latin typeface="BIZ UDゴシック" panose="020B0400000000000000" pitchFamily="49" charset="-128"/>
                <a:ea typeface="BIZ UDゴシック" panose="020B0400000000000000" pitchFamily="49" charset="-128"/>
              </a:rPr>
              <a:t>12</a:t>
            </a:r>
            <a:r>
              <a:rPr lang="ja-JP" altLang="en-US" sz="1100" dirty="0">
                <a:solidFill>
                  <a:prstClr val="black"/>
                </a:solidFill>
                <a:latin typeface="BIZ UDゴシック" panose="020B0400000000000000" pitchFamily="49" charset="-128"/>
                <a:ea typeface="BIZ UDゴシック" panose="020B0400000000000000" pitchFamily="49" charset="-128"/>
              </a:rPr>
              <a:t>月</a:t>
            </a:r>
            <a:r>
              <a:rPr lang="en-US" altLang="ja-JP" sz="1100" dirty="0">
                <a:solidFill>
                  <a:prstClr val="black"/>
                </a:solidFill>
                <a:latin typeface="BIZ UDゴシック" panose="020B0400000000000000" pitchFamily="49" charset="-128"/>
                <a:ea typeface="BIZ UDゴシック" panose="020B0400000000000000" pitchFamily="49" charset="-128"/>
              </a:rPr>
              <a:t>27</a:t>
            </a:r>
            <a:r>
              <a:rPr lang="ja-JP" altLang="en-US" sz="1100" dirty="0">
                <a:solidFill>
                  <a:prstClr val="black"/>
                </a:solidFill>
                <a:latin typeface="BIZ UDゴシック" panose="020B0400000000000000" pitchFamily="49" charset="-128"/>
                <a:ea typeface="BIZ UDゴシック" panose="020B0400000000000000" pitchFamily="49" charset="-128"/>
              </a:rPr>
              <a:t>日差し替え</a:t>
            </a:r>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をもとに副首都推進局で作成</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7" name="正方形/長方形 6">
            <a:extLst>
              <a:ext uri="{FF2B5EF4-FFF2-40B4-BE49-F238E27FC236}">
                <a16:creationId xmlns:a16="http://schemas.microsoft.com/office/drawing/2014/main" id="{CE435BD4-721F-ABB8-BC7F-A24607F59501}"/>
              </a:ext>
            </a:extLst>
          </p:cNvPr>
          <p:cNvSpPr/>
          <p:nvPr/>
        </p:nvSpPr>
        <p:spPr>
          <a:xfrm>
            <a:off x="2617272" y="4992310"/>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a:t>
            </a:r>
            <a:endPar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35.3</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8" name="正方形/長方形 7">
            <a:extLst>
              <a:ext uri="{FF2B5EF4-FFF2-40B4-BE49-F238E27FC236}">
                <a16:creationId xmlns:a16="http://schemas.microsoft.com/office/drawing/2014/main" id="{F44713A2-50B8-E8CC-3CEE-17BA2B5E7BA1}"/>
              </a:ext>
            </a:extLst>
          </p:cNvPr>
          <p:cNvSpPr/>
          <p:nvPr/>
        </p:nvSpPr>
        <p:spPr>
          <a:xfrm>
            <a:off x="2360453" y="5917040"/>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latin typeface="BIZ UDゴシック" panose="020B0400000000000000" pitchFamily="49" charset="-128"/>
                <a:ea typeface="BIZ UDゴシック" panose="020B0400000000000000" pitchFamily="49" charset="-128"/>
              </a:rPr>
              <a:t>京阪神</a:t>
            </a:r>
            <a:endParaRPr kumimoji="1" lang="en-US" altLang="ja-JP" sz="12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20.5</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1" name="正方形/長方形 10">
            <a:extLst>
              <a:ext uri="{FF2B5EF4-FFF2-40B4-BE49-F238E27FC236}">
                <a16:creationId xmlns:a16="http://schemas.microsoft.com/office/drawing/2014/main" id="{037945B7-4177-DCF1-389C-69C247D7B6D3}"/>
              </a:ext>
            </a:extLst>
          </p:cNvPr>
          <p:cNvSpPr/>
          <p:nvPr/>
        </p:nvSpPr>
        <p:spPr>
          <a:xfrm>
            <a:off x="1794968" y="5840654"/>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latin typeface="BIZ UDゴシック" panose="020B0400000000000000" pitchFamily="49" charset="-128"/>
                <a:ea typeface="BIZ UDゴシック" panose="020B0400000000000000" pitchFamily="49" charset="-128"/>
              </a:rPr>
              <a:t>中京圏</a:t>
            </a:r>
            <a:endParaRPr kumimoji="1" lang="en-US" altLang="ja-JP" sz="12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7.6</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2" name="正方形/長方形 11">
            <a:extLst>
              <a:ext uri="{FF2B5EF4-FFF2-40B4-BE49-F238E27FC236}">
                <a16:creationId xmlns:a16="http://schemas.microsoft.com/office/drawing/2014/main" id="{9AF70214-9AB2-7B95-F5AE-44123038FA5C}"/>
              </a:ext>
            </a:extLst>
          </p:cNvPr>
          <p:cNvSpPr/>
          <p:nvPr/>
        </p:nvSpPr>
        <p:spPr>
          <a:xfrm>
            <a:off x="1735233" y="5050744"/>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latin typeface="BIZ UDゴシック" panose="020B0400000000000000" pitchFamily="49" charset="-128"/>
                <a:ea typeface="BIZ UDゴシック" panose="020B0400000000000000" pitchFamily="49" charset="-128"/>
              </a:rPr>
              <a:t>その他</a:t>
            </a:r>
            <a:endParaRPr kumimoji="1" lang="en-US" altLang="ja-JP" sz="12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prstClr val="black"/>
                </a:solidFill>
                <a:latin typeface="BIZ UDゴシック" panose="020B0400000000000000" pitchFamily="49" charset="-128"/>
                <a:ea typeface="BIZ UDゴシック" panose="020B0400000000000000" pitchFamily="49" charset="-128"/>
              </a:rPr>
              <a:t>36.5</a:t>
            </a:r>
            <a:r>
              <a:rPr kumimoji="1" lang="ja-JP" altLang="en-US" sz="1200" kern="0" dirty="0">
                <a:solidFill>
                  <a:prstClr val="black"/>
                </a:solidFill>
                <a:latin typeface="BIZ UDゴシック" panose="020B0400000000000000" pitchFamily="49" charset="-128"/>
                <a:ea typeface="BIZ UDゴシック" panose="020B0400000000000000" pitchFamily="49" charset="-128"/>
              </a:rPr>
              <a:t>％</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graphicFrame>
        <p:nvGraphicFramePr>
          <p:cNvPr id="13" name="グラフ 12">
            <a:extLst>
              <a:ext uri="{FF2B5EF4-FFF2-40B4-BE49-F238E27FC236}">
                <a16:creationId xmlns:a16="http://schemas.microsoft.com/office/drawing/2014/main" id="{1DD9BB5D-ED33-1A0D-F497-9827AEDB22F8}"/>
              </a:ext>
            </a:extLst>
          </p:cNvPr>
          <p:cNvGraphicFramePr>
            <a:graphicFrameLocks/>
          </p:cNvGraphicFramePr>
          <p:nvPr>
            <p:extLst>
              <p:ext uri="{D42A27DB-BD31-4B8C-83A1-F6EECF244321}">
                <p14:modId xmlns:p14="http://schemas.microsoft.com/office/powerpoint/2010/main" val="3571153249"/>
              </p:ext>
            </p:extLst>
          </p:nvPr>
        </p:nvGraphicFramePr>
        <p:xfrm>
          <a:off x="6892867" y="4410526"/>
          <a:ext cx="3659089" cy="2057755"/>
        </p:xfrm>
        <a:graphic>
          <a:graphicData uri="http://schemas.openxmlformats.org/drawingml/2006/chart">
            <c:chart xmlns:c="http://schemas.openxmlformats.org/drawingml/2006/chart" xmlns:r="http://schemas.openxmlformats.org/officeDocument/2006/relationships" r:id="rId3"/>
          </a:graphicData>
        </a:graphic>
      </p:graphicFrame>
      <p:sp>
        <p:nvSpPr>
          <p:cNvPr id="14" name="正方形/長方形 13">
            <a:extLst>
              <a:ext uri="{FF2B5EF4-FFF2-40B4-BE49-F238E27FC236}">
                <a16:creationId xmlns:a16="http://schemas.microsoft.com/office/drawing/2014/main" id="{3472A87C-008A-E5E2-606E-E7283B512135}"/>
              </a:ext>
            </a:extLst>
          </p:cNvPr>
          <p:cNvSpPr/>
          <p:nvPr/>
        </p:nvSpPr>
        <p:spPr>
          <a:xfrm>
            <a:off x="7917702" y="5115262"/>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a:t>
            </a:r>
            <a:endPar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prstClr val="black"/>
                </a:solidFill>
                <a:latin typeface="BIZ UDゴシック" panose="020B0400000000000000" pitchFamily="49" charset="-128"/>
                <a:ea typeface="BIZ UDゴシック" panose="020B0400000000000000" pitchFamily="49" charset="-128"/>
              </a:rPr>
              <a:t>44</a:t>
            </a:r>
            <a:r>
              <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5" name="正方形/長方形 14">
            <a:extLst>
              <a:ext uri="{FF2B5EF4-FFF2-40B4-BE49-F238E27FC236}">
                <a16:creationId xmlns:a16="http://schemas.microsoft.com/office/drawing/2014/main" id="{9F2E9142-5079-6196-1F71-986DF34412CC}"/>
              </a:ext>
            </a:extLst>
          </p:cNvPr>
          <p:cNvSpPr/>
          <p:nvPr/>
        </p:nvSpPr>
        <p:spPr>
          <a:xfrm>
            <a:off x="7410599" y="5877135"/>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latin typeface="BIZ UDゴシック" panose="020B0400000000000000" pitchFamily="49" charset="-128"/>
                <a:ea typeface="BIZ UDゴシック" panose="020B0400000000000000" pitchFamily="49" charset="-128"/>
              </a:rPr>
              <a:t>京阪神</a:t>
            </a:r>
            <a:endParaRPr kumimoji="1" lang="en-US" altLang="ja-JP" sz="12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prstClr val="black"/>
                </a:solidFill>
                <a:latin typeface="BIZ UDゴシック" panose="020B0400000000000000" pitchFamily="49" charset="-128"/>
                <a:ea typeface="BIZ UDゴシック" panose="020B0400000000000000" pitchFamily="49" charset="-128"/>
              </a:rPr>
              <a:t>15</a:t>
            </a:r>
            <a:r>
              <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.5</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6" name="正方形/長方形 15">
            <a:extLst>
              <a:ext uri="{FF2B5EF4-FFF2-40B4-BE49-F238E27FC236}">
                <a16:creationId xmlns:a16="http://schemas.microsoft.com/office/drawing/2014/main" id="{37814905-72B2-3BFB-E3EB-15B1DC792122}"/>
              </a:ext>
            </a:extLst>
          </p:cNvPr>
          <p:cNvSpPr/>
          <p:nvPr/>
        </p:nvSpPr>
        <p:spPr>
          <a:xfrm>
            <a:off x="6892867" y="5736305"/>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latin typeface="BIZ UDゴシック" panose="020B0400000000000000" pitchFamily="49" charset="-128"/>
                <a:ea typeface="BIZ UDゴシック" panose="020B0400000000000000" pitchFamily="49" charset="-128"/>
              </a:rPr>
              <a:t>中京圏</a:t>
            </a:r>
            <a:endParaRPr kumimoji="1" lang="en-US" altLang="ja-JP" sz="12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prstClr val="black"/>
                </a:solidFill>
                <a:latin typeface="BIZ UDゴシック" panose="020B0400000000000000" pitchFamily="49" charset="-128"/>
                <a:ea typeface="BIZ UDゴシック" panose="020B0400000000000000" pitchFamily="49" charset="-128"/>
              </a:rPr>
              <a:t>5</a:t>
            </a:r>
            <a:r>
              <a:rPr kumimoji="1" lang="en-US" altLang="ja-JP"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7" name="正方形/長方形 16">
            <a:extLst>
              <a:ext uri="{FF2B5EF4-FFF2-40B4-BE49-F238E27FC236}">
                <a16:creationId xmlns:a16="http://schemas.microsoft.com/office/drawing/2014/main" id="{7FB1EC45-BE5E-5DCE-F3AA-FED5E1CD9936}"/>
              </a:ext>
            </a:extLst>
          </p:cNvPr>
          <p:cNvSpPr/>
          <p:nvPr/>
        </p:nvSpPr>
        <p:spPr>
          <a:xfrm>
            <a:off x="7056529" y="4946708"/>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200" kern="0" dirty="0">
                <a:solidFill>
                  <a:prstClr val="black"/>
                </a:solidFill>
                <a:latin typeface="BIZ UDゴシック" panose="020B0400000000000000" pitchFamily="49" charset="-128"/>
                <a:ea typeface="BIZ UDゴシック" panose="020B0400000000000000" pitchFamily="49" charset="-128"/>
              </a:rPr>
              <a:t>その他</a:t>
            </a:r>
            <a:endParaRPr kumimoji="1" lang="en-US" altLang="ja-JP" sz="12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200" kern="0" dirty="0">
                <a:solidFill>
                  <a:prstClr val="black"/>
                </a:solidFill>
                <a:latin typeface="BIZ UDゴシック" panose="020B0400000000000000" pitchFamily="49" charset="-128"/>
                <a:ea typeface="BIZ UDゴシック" panose="020B0400000000000000" pitchFamily="49" charset="-128"/>
              </a:rPr>
              <a:t>34.5</a:t>
            </a:r>
            <a:r>
              <a:rPr kumimoji="1" lang="ja-JP" altLang="en-US" sz="1200" kern="0" dirty="0">
                <a:solidFill>
                  <a:prstClr val="black"/>
                </a:solidFill>
                <a:latin typeface="BIZ UDゴシック" panose="020B0400000000000000" pitchFamily="49" charset="-128"/>
                <a:ea typeface="BIZ UDゴシック" panose="020B0400000000000000" pitchFamily="49" charset="-128"/>
              </a:rPr>
              <a:t>％</a:t>
            </a:r>
            <a:r>
              <a:rPr kumimoji="1" lang="ja-JP" altLang="en-US" sz="12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pic>
        <p:nvPicPr>
          <p:cNvPr id="2" name="図 1">
            <a:extLst>
              <a:ext uri="{FF2B5EF4-FFF2-40B4-BE49-F238E27FC236}">
                <a16:creationId xmlns:a16="http://schemas.microsoft.com/office/drawing/2014/main" id="{8B707922-2A25-1F8F-4A49-C5722274F205}"/>
              </a:ext>
            </a:extLst>
          </p:cNvPr>
          <p:cNvPicPr>
            <a:picLocks noChangeAspect="1"/>
          </p:cNvPicPr>
          <p:nvPr/>
        </p:nvPicPr>
        <p:blipFill>
          <a:blip r:embed="rId4"/>
          <a:stretch>
            <a:fillRect/>
          </a:stretch>
        </p:blipFill>
        <p:spPr>
          <a:xfrm>
            <a:off x="7459015" y="1411942"/>
            <a:ext cx="2390775" cy="3048238"/>
          </a:xfrm>
          <a:prstGeom prst="rect">
            <a:avLst/>
          </a:prstGeom>
        </p:spPr>
      </p:pic>
      <p:pic>
        <p:nvPicPr>
          <p:cNvPr id="3" name="図 2">
            <a:extLst>
              <a:ext uri="{FF2B5EF4-FFF2-40B4-BE49-F238E27FC236}">
                <a16:creationId xmlns:a16="http://schemas.microsoft.com/office/drawing/2014/main" id="{67B16844-83AF-B4F8-C2AF-8C1C397A1FA9}"/>
              </a:ext>
            </a:extLst>
          </p:cNvPr>
          <p:cNvPicPr>
            <a:picLocks noChangeAspect="1"/>
          </p:cNvPicPr>
          <p:nvPr/>
        </p:nvPicPr>
        <p:blipFill>
          <a:blip r:embed="rId5"/>
          <a:stretch>
            <a:fillRect/>
          </a:stretch>
        </p:blipFill>
        <p:spPr>
          <a:xfrm>
            <a:off x="2178858" y="1437490"/>
            <a:ext cx="2440989" cy="3118257"/>
          </a:xfrm>
          <a:prstGeom prst="rect">
            <a:avLst/>
          </a:prstGeom>
        </p:spPr>
      </p:pic>
    </p:spTree>
    <p:extLst>
      <p:ext uri="{BB962C8B-B14F-4D97-AF65-F5344CB8AC3E}">
        <p14:creationId xmlns:p14="http://schemas.microsoft.com/office/powerpoint/2010/main" val="781788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首都機能の補完・代替</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自然災害によるリスク（第１回意見交換会資料をもとに加工）</a:t>
            </a:r>
            <a:endPar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fld id="{50F88186-B17D-4CE3-A887-D91699CF601C}" type="slidenum">
              <a:rPr kumimoji="1" lang="ja-JP" altLang="en-US" smtClean="0"/>
              <a:pPr/>
              <a:t>16</a:t>
            </a:fld>
            <a:endParaRPr kumimoji="1" lang="ja-JP" altLang="en-US"/>
          </a:p>
        </p:txBody>
      </p:sp>
      <p:sp>
        <p:nvSpPr>
          <p:cNvPr id="2" name="テキスト ボックス 1">
            <a:extLst>
              <a:ext uri="{FF2B5EF4-FFF2-40B4-BE49-F238E27FC236}">
                <a16:creationId xmlns:a16="http://schemas.microsoft.com/office/drawing/2014/main" id="{01910A8E-60B8-9B32-A4F9-BB0477167534}"/>
              </a:ext>
            </a:extLst>
          </p:cNvPr>
          <p:cNvSpPr txBox="1"/>
          <p:nvPr/>
        </p:nvSpPr>
        <p:spPr>
          <a:xfrm>
            <a:off x="691034" y="655584"/>
            <a:ext cx="6336000" cy="369332"/>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b="1" dirty="0">
                <a:solidFill>
                  <a:prstClr val="black"/>
                </a:solidFill>
                <a:latin typeface="BIZ UDゴシック" panose="020B0400000000000000" pitchFamily="49" charset="-128"/>
                <a:ea typeface="BIZ UDゴシック" panose="020B0400000000000000" pitchFamily="49" charset="-128"/>
              </a:rPr>
              <a:t>災害リスクエリアの重ね合わせ図</a:t>
            </a:r>
            <a:endParaRPr kumimoji="1" lang="ja-JP" altLang="en-US" dirty="0">
              <a:solidFill>
                <a:prstClr val="black"/>
              </a:solidFill>
              <a:latin typeface="BIZ UDゴシック" panose="020B0400000000000000" pitchFamily="49" charset="-128"/>
              <a:ea typeface="BIZ UDゴシック" panose="020B0400000000000000" pitchFamily="49" charset="-128"/>
            </a:endParaRPr>
          </a:p>
        </p:txBody>
      </p:sp>
      <p:sp>
        <p:nvSpPr>
          <p:cNvPr id="3" name="テキスト ボックス 2">
            <a:extLst>
              <a:ext uri="{FF2B5EF4-FFF2-40B4-BE49-F238E27FC236}">
                <a16:creationId xmlns:a16="http://schemas.microsoft.com/office/drawing/2014/main" id="{D3EDBA41-D26F-9F1F-9CE6-EDD459D5EF2F}"/>
              </a:ext>
            </a:extLst>
          </p:cNvPr>
          <p:cNvSpPr txBox="1"/>
          <p:nvPr/>
        </p:nvSpPr>
        <p:spPr>
          <a:xfrm>
            <a:off x="3128678" y="5808041"/>
            <a:ext cx="4645505" cy="261610"/>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出典：企業等の東京一極集中に関する懇談会とりまとめ（参考資料）</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4" name="大かっこ 3">
            <a:extLst>
              <a:ext uri="{FF2B5EF4-FFF2-40B4-BE49-F238E27FC236}">
                <a16:creationId xmlns:a16="http://schemas.microsoft.com/office/drawing/2014/main" id="{8A8F0084-72D7-F678-E93D-DF39074FB464}"/>
              </a:ext>
            </a:extLst>
          </p:cNvPr>
          <p:cNvSpPr/>
          <p:nvPr/>
        </p:nvSpPr>
        <p:spPr>
          <a:xfrm>
            <a:off x="3624402" y="6127102"/>
            <a:ext cx="7346506" cy="565068"/>
          </a:xfrm>
          <a:prstGeom prst="bracketPair">
            <a:avLst/>
          </a:prstGeom>
          <a:noFill/>
          <a:ln w="6350" cap="flat" cmpd="sng" algn="ctr">
            <a:solidFill>
              <a:sysClr val="windowText" lastClr="000000"/>
            </a:solidFill>
            <a:prstDash val="solid"/>
            <a:miter lim="800000"/>
          </a:ln>
          <a:effectLst/>
        </p:spPr>
        <p:txBody>
          <a:bodyPr tIns="0" rtlCol="0" anchor="t" anchorCtr="0"/>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洪水、土砂災害、津波：国土交通省「国土数値情報」、</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地震：国立研究開発法人防災科学技術研究所「地震ハザードステーション（地震動予測地図データ）」より国土政策局作成</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5" name="図 4">
            <a:extLst>
              <a:ext uri="{FF2B5EF4-FFF2-40B4-BE49-F238E27FC236}">
                <a16:creationId xmlns:a16="http://schemas.microsoft.com/office/drawing/2014/main" id="{F6427504-2A7F-A8B5-9FC5-ADD705C0E2F9}"/>
              </a:ext>
            </a:extLst>
          </p:cNvPr>
          <p:cNvPicPr>
            <a:picLocks noChangeAspect="1"/>
          </p:cNvPicPr>
          <p:nvPr/>
        </p:nvPicPr>
        <p:blipFill>
          <a:blip r:embed="rId2"/>
          <a:stretch>
            <a:fillRect/>
          </a:stretch>
        </p:blipFill>
        <p:spPr>
          <a:xfrm>
            <a:off x="2315692" y="923257"/>
            <a:ext cx="8360551" cy="4582016"/>
          </a:xfrm>
          <a:prstGeom prst="rect">
            <a:avLst/>
          </a:prstGeom>
        </p:spPr>
      </p:pic>
      <p:sp>
        <p:nvSpPr>
          <p:cNvPr id="7" name="テキスト ボックス 6">
            <a:extLst>
              <a:ext uri="{FF2B5EF4-FFF2-40B4-BE49-F238E27FC236}">
                <a16:creationId xmlns:a16="http://schemas.microsoft.com/office/drawing/2014/main" id="{FD4AF4E2-AB79-B04A-D37E-AA9B0B90E949}"/>
              </a:ext>
            </a:extLst>
          </p:cNvPr>
          <p:cNvSpPr txBox="1"/>
          <p:nvPr/>
        </p:nvSpPr>
        <p:spPr>
          <a:xfrm>
            <a:off x="1766001" y="5393447"/>
            <a:ext cx="9768801" cy="430887"/>
          </a:xfrm>
          <a:prstGeom prst="rect">
            <a:avLst/>
          </a:prstGeom>
          <a:noFill/>
        </p:spPr>
        <p:txBody>
          <a:bodyPr wrap="square" rtlCol="0">
            <a:spAutoFit/>
          </a:bodyPr>
          <a:lstStyle/>
          <a:p>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一部地域は津波浸水想定のデータがないこと等から、その地域は含まれていない。</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なお、洪水、土砂災害、地震（震度災害）、津波のいずれかの災害リスクエリアに含まれる地域を「災害リスクエリア」として集計している。</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8" name="楕円 7">
            <a:extLst>
              <a:ext uri="{FF2B5EF4-FFF2-40B4-BE49-F238E27FC236}">
                <a16:creationId xmlns:a16="http://schemas.microsoft.com/office/drawing/2014/main" id="{54CAAB85-6675-78D2-E0F3-9A2462600DDF}"/>
              </a:ext>
            </a:extLst>
          </p:cNvPr>
          <p:cNvSpPr/>
          <p:nvPr/>
        </p:nvSpPr>
        <p:spPr>
          <a:xfrm>
            <a:off x="4144284" y="3144983"/>
            <a:ext cx="1051172" cy="105503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
        <p:nvSpPr>
          <p:cNvPr id="9" name="楕円 8">
            <a:extLst>
              <a:ext uri="{FF2B5EF4-FFF2-40B4-BE49-F238E27FC236}">
                <a16:creationId xmlns:a16="http://schemas.microsoft.com/office/drawing/2014/main" id="{BD1D6599-DB15-210E-CA1A-2DC53BDA47C3}"/>
              </a:ext>
            </a:extLst>
          </p:cNvPr>
          <p:cNvSpPr/>
          <p:nvPr/>
        </p:nvSpPr>
        <p:spPr>
          <a:xfrm>
            <a:off x="5195456" y="2901483"/>
            <a:ext cx="1051172" cy="1055034"/>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9231735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首都機能の補完・代替</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バックアップ構築エリア（第１回意見交換会資料をもとに加工）</a:t>
            </a:r>
            <a:endPar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fld id="{50F88186-B17D-4CE3-A887-D91699CF601C}" type="slidenum">
              <a:rPr kumimoji="1" lang="ja-JP" altLang="en-US" smtClean="0"/>
              <a:pPr/>
              <a:t>17</a:t>
            </a:fld>
            <a:endParaRPr kumimoji="1" lang="ja-JP" altLang="en-US"/>
          </a:p>
        </p:txBody>
      </p:sp>
      <p:sp>
        <p:nvSpPr>
          <p:cNvPr id="2" name="テキスト ボックス 1">
            <a:extLst>
              <a:ext uri="{FF2B5EF4-FFF2-40B4-BE49-F238E27FC236}">
                <a16:creationId xmlns:a16="http://schemas.microsoft.com/office/drawing/2014/main" id="{01910A8E-60B8-9B32-A4F9-BB0477167534}"/>
              </a:ext>
            </a:extLst>
          </p:cNvPr>
          <p:cNvSpPr txBox="1"/>
          <p:nvPr/>
        </p:nvSpPr>
        <p:spPr>
          <a:xfrm>
            <a:off x="691033" y="655584"/>
            <a:ext cx="10520305" cy="646331"/>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首都圏を本社とする企業向けアンケート（大阪府市実施）にて</a:t>
            </a:r>
            <a:endParaRPr lang="en-US" altLang="ja-JP" b="1" dirty="0">
              <a:solidFill>
                <a:prstClr val="black"/>
              </a:solidFill>
              <a:latin typeface="BIZ UDゴシック" panose="020B0400000000000000" pitchFamily="49" charset="-128"/>
              <a:ea typeface="BIZ UDゴシック" panose="020B0400000000000000" pitchFamily="49" charset="-128"/>
            </a:endParaRPr>
          </a:p>
          <a:p>
            <a:r>
              <a:rPr kumimoji="1" lang="ja-JP" altLang="en-US" b="1" dirty="0">
                <a:solidFill>
                  <a:prstClr val="black"/>
                </a:solidFill>
                <a:latin typeface="BIZ UDゴシック" panose="020B0400000000000000" pitchFamily="49" charset="-128"/>
                <a:ea typeface="BIZ UDゴシック" panose="020B0400000000000000" pitchFamily="49" charset="-128"/>
              </a:rPr>
              <a:t>　　本社機能（災害対策本部機能）のバックアップ体制をすでに構築しているエリア</a:t>
            </a:r>
            <a:endParaRPr kumimoji="1" lang="ja-JP" altLang="en-US" dirty="0">
              <a:solidFill>
                <a:prstClr val="black"/>
              </a:solidFill>
              <a:latin typeface="BIZ UDゴシック" panose="020B0400000000000000" pitchFamily="49" charset="-128"/>
              <a:ea typeface="BIZ UDゴシック" panose="020B0400000000000000" pitchFamily="49" charset="-128"/>
            </a:endParaRPr>
          </a:p>
        </p:txBody>
      </p:sp>
      <p:sp>
        <p:nvSpPr>
          <p:cNvPr id="16" name="テキスト ボックス 31">
            <a:extLst>
              <a:ext uri="{FF2B5EF4-FFF2-40B4-BE49-F238E27FC236}">
                <a16:creationId xmlns:a16="http://schemas.microsoft.com/office/drawing/2014/main" id="{74AAC96C-9E21-386A-EFDD-A114E04142BB}"/>
              </a:ext>
            </a:extLst>
          </p:cNvPr>
          <p:cNvSpPr txBox="1"/>
          <p:nvPr/>
        </p:nvSpPr>
        <p:spPr>
          <a:xfrm>
            <a:off x="4434318" y="6081277"/>
            <a:ext cx="7267767" cy="678968"/>
          </a:xfrm>
          <a:prstGeom prst="rect">
            <a:avLst/>
          </a:prstGeom>
          <a:noFill/>
        </p:spPr>
        <p:txBody>
          <a:bodyPr wrap="square" rtlCol="0">
            <a:spAutoFit/>
          </a:bodyPr>
          <a:lstStyle>
            <a:defPPr>
              <a:defRPr lang="ja-JP"/>
            </a:defPPr>
            <a:lvl1pPr marL="0" algn="l" defTabSz="1019007" rtl="0" eaLnBrk="1" latinLnBrk="0" hangingPunct="1">
              <a:defRPr kumimoji="1" sz="2006" kern="1200">
                <a:solidFill>
                  <a:schemeClr val="tx1"/>
                </a:solidFill>
                <a:latin typeface="+mn-lt"/>
                <a:ea typeface="+mn-ea"/>
                <a:cs typeface="+mn-cs"/>
              </a:defRPr>
            </a:lvl1pPr>
            <a:lvl2pPr marL="509504" algn="l" defTabSz="1019007" rtl="0" eaLnBrk="1" latinLnBrk="0" hangingPunct="1">
              <a:defRPr kumimoji="1" sz="2006" kern="1200">
                <a:solidFill>
                  <a:schemeClr val="tx1"/>
                </a:solidFill>
                <a:latin typeface="+mn-lt"/>
                <a:ea typeface="+mn-ea"/>
                <a:cs typeface="+mn-cs"/>
              </a:defRPr>
            </a:lvl2pPr>
            <a:lvl3pPr marL="1019007" algn="l" defTabSz="1019007" rtl="0" eaLnBrk="1" latinLnBrk="0" hangingPunct="1">
              <a:defRPr kumimoji="1" sz="2006" kern="1200">
                <a:solidFill>
                  <a:schemeClr val="tx1"/>
                </a:solidFill>
                <a:latin typeface="+mn-lt"/>
                <a:ea typeface="+mn-ea"/>
                <a:cs typeface="+mn-cs"/>
              </a:defRPr>
            </a:lvl3pPr>
            <a:lvl4pPr marL="1528511" algn="l" defTabSz="1019007" rtl="0" eaLnBrk="1" latinLnBrk="0" hangingPunct="1">
              <a:defRPr kumimoji="1" sz="2006" kern="1200">
                <a:solidFill>
                  <a:schemeClr val="tx1"/>
                </a:solidFill>
                <a:latin typeface="+mn-lt"/>
                <a:ea typeface="+mn-ea"/>
                <a:cs typeface="+mn-cs"/>
              </a:defRPr>
            </a:lvl4pPr>
            <a:lvl5pPr marL="2038015" algn="l" defTabSz="1019007" rtl="0" eaLnBrk="1" latinLnBrk="0" hangingPunct="1">
              <a:defRPr kumimoji="1" sz="2006" kern="1200">
                <a:solidFill>
                  <a:schemeClr val="tx1"/>
                </a:solidFill>
                <a:latin typeface="+mn-lt"/>
                <a:ea typeface="+mn-ea"/>
                <a:cs typeface="+mn-cs"/>
              </a:defRPr>
            </a:lvl5pPr>
            <a:lvl6pPr marL="2547518" algn="l" defTabSz="1019007" rtl="0" eaLnBrk="1" latinLnBrk="0" hangingPunct="1">
              <a:defRPr kumimoji="1" sz="2006" kern="1200">
                <a:solidFill>
                  <a:schemeClr val="tx1"/>
                </a:solidFill>
                <a:latin typeface="+mn-lt"/>
                <a:ea typeface="+mn-ea"/>
                <a:cs typeface="+mn-cs"/>
              </a:defRPr>
            </a:lvl6pPr>
            <a:lvl7pPr marL="3057022" algn="l" defTabSz="1019007" rtl="0" eaLnBrk="1" latinLnBrk="0" hangingPunct="1">
              <a:defRPr kumimoji="1" sz="2006" kern="1200">
                <a:solidFill>
                  <a:schemeClr val="tx1"/>
                </a:solidFill>
                <a:latin typeface="+mn-lt"/>
                <a:ea typeface="+mn-ea"/>
                <a:cs typeface="+mn-cs"/>
              </a:defRPr>
            </a:lvl7pPr>
            <a:lvl8pPr marL="3566526" algn="l" defTabSz="1019007" rtl="0" eaLnBrk="1" latinLnBrk="0" hangingPunct="1">
              <a:defRPr kumimoji="1" sz="2006" kern="1200">
                <a:solidFill>
                  <a:schemeClr val="tx1"/>
                </a:solidFill>
                <a:latin typeface="+mn-lt"/>
                <a:ea typeface="+mn-ea"/>
                <a:cs typeface="+mn-cs"/>
              </a:defRPr>
            </a:lvl8pPr>
            <a:lvl9pPr marL="4076029" algn="l" defTabSz="1019007" rtl="0" eaLnBrk="1" latinLnBrk="0" hangingPunct="1">
              <a:defRPr kumimoji="1" sz="2006" kern="1200">
                <a:solidFill>
                  <a:schemeClr val="tx1"/>
                </a:solidFill>
                <a:latin typeface="+mn-lt"/>
                <a:ea typeface="+mn-ea"/>
                <a:cs typeface="+mn-cs"/>
              </a:defRPr>
            </a:lvl9pPr>
          </a:lstStyle>
          <a:p>
            <a:pPr>
              <a:lnSpc>
                <a:spcPct val="120000"/>
              </a:lnSpc>
              <a:defRPr/>
            </a:pPr>
            <a:r>
              <a:rPr lang="en-US" altLang="ja-JP" sz="1100" dirty="0">
                <a:solidFill>
                  <a:prstClr val="black"/>
                </a:solidFill>
                <a:latin typeface="BIZ UDゴシック" panose="020B0400000000000000" pitchFamily="49" charset="-128"/>
                <a:ea typeface="BIZ UDゴシック" panose="020B0400000000000000" pitchFamily="49" charset="-128"/>
              </a:rPr>
              <a:t>※</a:t>
            </a:r>
            <a:r>
              <a:rPr lang="ja-JP" altLang="en-US" sz="1100" dirty="0">
                <a:solidFill>
                  <a:prstClr val="black"/>
                </a:solidFill>
                <a:latin typeface="BIZ UDゴシック" panose="020B0400000000000000" pitchFamily="49" charset="-128"/>
                <a:ea typeface="BIZ UDゴシック" panose="020B0400000000000000" pitchFamily="49" charset="-128"/>
              </a:rPr>
              <a:t>大阪府・大阪市によるアンケート調査の結果より </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a:lnSpc>
                <a:spcPct val="1200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　調査期間：</a:t>
            </a:r>
            <a:r>
              <a:rPr lang="en-US" altLang="ja-JP" sz="1100" dirty="0">
                <a:solidFill>
                  <a:prstClr val="black"/>
                </a:solidFill>
                <a:latin typeface="BIZ UDゴシック" panose="020B0400000000000000" pitchFamily="49" charset="-128"/>
                <a:ea typeface="BIZ UDゴシック" panose="020B0400000000000000" pitchFamily="49" charset="-128"/>
              </a:rPr>
              <a:t>2023</a:t>
            </a:r>
            <a:r>
              <a:rPr lang="ja-JP" altLang="en-US" sz="1100" dirty="0">
                <a:solidFill>
                  <a:prstClr val="black"/>
                </a:solidFill>
                <a:latin typeface="BIZ UDゴシック" panose="020B0400000000000000" pitchFamily="49" charset="-128"/>
                <a:ea typeface="BIZ UDゴシック" panose="020B0400000000000000" pitchFamily="49" charset="-128"/>
              </a:rPr>
              <a:t>年７月 　調査方法：調査票の配布は郵送、回収はオンラインシステムまたは郵送  　</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pPr>
              <a:lnSpc>
                <a:spcPct val="120000"/>
              </a:lnSpc>
              <a:defRPr/>
            </a:pPr>
            <a:r>
              <a:rPr lang="ja-JP" altLang="en-US" sz="1100" dirty="0">
                <a:solidFill>
                  <a:prstClr val="black"/>
                </a:solidFill>
                <a:latin typeface="BIZ UDゴシック" panose="020B0400000000000000" pitchFamily="49" charset="-128"/>
                <a:ea typeface="BIZ UDゴシック" panose="020B0400000000000000" pitchFamily="49" charset="-128"/>
              </a:rPr>
              <a:t>　調査対象：東京都内本社の東証上場企業（</a:t>
            </a:r>
            <a:r>
              <a:rPr lang="en-US" altLang="ja-JP" sz="1100" dirty="0">
                <a:solidFill>
                  <a:prstClr val="black"/>
                </a:solidFill>
                <a:latin typeface="BIZ UDゴシック" panose="020B0400000000000000" pitchFamily="49" charset="-128"/>
                <a:ea typeface="BIZ UDゴシック" panose="020B0400000000000000" pitchFamily="49" charset="-128"/>
              </a:rPr>
              <a:t>2,048</a:t>
            </a:r>
            <a:r>
              <a:rPr lang="ja-JP" altLang="en-US" sz="1100" dirty="0">
                <a:solidFill>
                  <a:prstClr val="black"/>
                </a:solidFill>
                <a:latin typeface="BIZ UDゴシック" panose="020B0400000000000000" pitchFamily="49" charset="-128"/>
                <a:ea typeface="BIZ UDゴシック" panose="020B0400000000000000" pitchFamily="49" charset="-128"/>
              </a:rPr>
              <a:t>社） 有効回答数： </a:t>
            </a:r>
            <a:r>
              <a:rPr lang="en-US" altLang="ja-JP" sz="1100" dirty="0">
                <a:solidFill>
                  <a:prstClr val="black"/>
                </a:solidFill>
                <a:latin typeface="BIZ UDゴシック" panose="020B0400000000000000" pitchFamily="49" charset="-128"/>
                <a:ea typeface="BIZ UDゴシック" panose="020B0400000000000000" pitchFamily="49" charset="-128"/>
              </a:rPr>
              <a:t>145</a:t>
            </a:r>
            <a:r>
              <a:rPr lang="ja-JP" altLang="en-US" sz="1100" dirty="0">
                <a:solidFill>
                  <a:prstClr val="black"/>
                </a:solidFill>
                <a:latin typeface="BIZ UDゴシック" panose="020B0400000000000000" pitchFamily="49" charset="-128"/>
                <a:ea typeface="BIZ UDゴシック" panose="020B0400000000000000" pitchFamily="49" charset="-128"/>
              </a:rPr>
              <a:t>社（</a:t>
            </a:r>
            <a:r>
              <a:rPr lang="en-US" altLang="ja-JP" sz="1100" dirty="0">
                <a:solidFill>
                  <a:prstClr val="black"/>
                </a:solidFill>
                <a:latin typeface="BIZ UDゴシック" panose="020B0400000000000000" pitchFamily="49" charset="-128"/>
                <a:ea typeface="BIZ UDゴシック" panose="020B0400000000000000" pitchFamily="49" charset="-128"/>
              </a:rPr>
              <a:t>7.08</a:t>
            </a:r>
            <a:r>
              <a:rPr lang="ja-JP" altLang="en-US" sz="1100" dirty="0">
                <a:solidFill>
                  <a:prstClr val="black"/>
                </a:solidFill>
                <a:latin typeface="BIZ UDゴシック" panose="020B0400000000000000" pitchFamily="49" charset="-128"/>
                <a:ea typeface="BIZ UDゴシック" panose="020B0400000000000000" pitchFamily="49" charset="-128"/>
              </a:rPr>
              <a:t>％）</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pic>
        <p:nvPicPr>
          <p:cNvPr id="17" name="図 16">
            <a:extLst>
              <a:ext uri="{FF2B5EF4-FFF2-40B4-BE49-F238E27FC236}">
                <a16:creationId xmlns:a16="http://schemas.microsoft.com/office/drawing/2014/main" id="{7BC3491F-E559-FEDE-CC3A-1C3DD338C141}"/>
              </a:ext>
            </a:extLst>
          </p:cNvPr>
          <p:cNvPicPr>
            <a:picLocks noChangeAspect="1"/>
          </p:cNvPicPr>
          <p:nvPr/>
        </p:nvPicPr>
        <p:blipFill>
          <a:blip r:embed="rId2" cstate="print">
            <a:duotone>
              <a:prstClr val="black"/>
              <a:srgbClr val="D9C3A5">
                <a:tint val="50000"/>
                <a:satMod val="180000"/>
              </a:srgbClr>
            </a:duotone>
            <a:extLst>
              <a:ext uri="{BEBA8EAE-BF5A-486C-A8C5-ECC9F3942E4B}">
                <a14:imgProps xmlns:a14="http://schemas.microsoft.com/office/drawing/2010/main">
                  <a14:imgLayer r:embed="rId3">
                    <a14:imgEffect>
                      <a14:colorTemperature colorTemp="11200"/>
                    </a14:imgEffect>
                    <a14:imgEffect>
                      <a14:saturation sat="0"/>
                    </a14:imgEffect>
                  </a14:imgLayer>
                </a14:imgProps>
              </a:ext>
              <a:ext uri="{28A0092B-C50C-407E-A947-70E740481C1C}">
                <a14:useLocalDpi xmlns:a14="http://schemas.microsoft.com/office/drawing/2010/main" val="0"/>
              </a:ext>
            </a:extLst>
          </a:blip>
          <a:stretch>
            <a:fillRect/>
          </a:stretch>
        </p:blipFill>
        <p:spPr>
          <a:xfrm>
            <a:off x="3979338" y="2054545"/>
            <a:ext cx="2903770" cy="2903770"/>
          </a:xfrm>
          <a:prstGeom prst="rect">
            <a:avLst/>
          </a:prstGeom>
        </p:spPr>
      </p:pic>
      <p:sp>
        <p:nvSpPr>
          <p:cNvPr id="18" name="二等辺三角形 17">
            <a:extLst>
              <a:ext uri="{FF2B5EF4-FFF2-40B4-BE49-F238E27FC236}">
                <a16:creationId xmlns:a16="http://schemas.microsoft.com/office/drawing/2014/main" id="{6DA9A7F6-74CC-75AE-A53A-F435AEB94046}"/>
              </a:ext>
            </a:extLst>
          </p:cNvPr>
          <p:cNvSpPr/>
          <p:nvPr/>
        </p:nvSpPr>
        <p:spPr>
          <a:xfrm rot="6630405">
            <a:off x="4358770" y="3392218"/>
            <a:ext cx="293655" cy="1327336"/>
          </a:xfrm>
          <a:prstGeom prst="triangle">
            <a:avLst>
              <a:gd name="adj" fmla="val 28503"/>
            </a:avLst>
          </a:prstGeom>
          <a:solidFill>
            <a:srgbClr val="A5A5A5">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4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19" name="二等辺三角形 18">
            <a:extLst>
              <a:ext uri="{FF2B5EF4-FFF2-40B4-BE49-F238E27FC236}">
                <a16:creationId xmlns:a16="http://schemas.microsoft.com/office/drawing/2014/main" id="{5FC4ED11-1DDE-DE7B-C41D-7A7FE4EBD257}"/>
              </a:ext>
            </a:extLst>
          </p:cNvPr>
          <p:cNvSpPr/>
          <p:nvPr/>
        </p:nvSpPr>
        <p:spPr>
          <a:xfrm rot="18915390">
            <a:off x="5857563" y="3803564"/>
            <a:ext cx="326613" cy="1173052"/>
          </a:xfrm>
          <a:prstGeom prst="triangle">
            <a:avLst>
              <a:gd name="adj" fmla="val 10070"/>
            </a:avLst>
          </a:prstGeom>
          <a:solidFill>
            <a:srgbClr val="A5A5A5">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4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34" name="正方形/長方形 33">
            <a:extLst>
              <a:ext uri="{FF2B5EF4-FFF2-40B4-BE49-F238E27FC236}">
                <a16:creationId xmlns:a16="http://schemas.microsoft.com/office/drawing/2014/main" id="{54919435-3244-BD43-8DC7-7A60A415D651}"/>
              </a:ext>
            </a:extLst>
          </p:cNvPr>
          <p:cNvSpPr/>
          <p:nvPr/>
        </p:nvSpPr>
        <p:spPr>
          <a:xfrm>
            <a:off x="6883108" y="1655040"/>
            <a:ext cx="1516544" cy="297233"/>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関東圏</a:t>
            </a:r>
          </a:p>
        </p:txBody>
      </p:sp>
      <p:grpSp>
        <p:nvGrpSpPr>
          <p:cNvPr id="36" name="グループ化 35">
            <a:extLst>
              <a:ext uri="{FF2B5EF4-FFF2-40B4-BE49-F238E27FC236}">
                <a16:creationId xmlns:a16="http://schemas.microsoft.com/office/drawing/2014/main" id="{DCDBDE79-FFDE-8B00-AC0B-1F9F694AE94C}"/>
              </a:ext>
            </a:extLst>
          </p:cNvPr>
          <p:cNvGrpSpPr>
            <a:grpSpLocks noChangeAspect="1"/>
          </p:cNvGrpSpPr>
          <p:nvPr/>
        </p:nvGrpSpPr>
        <p:grpSpPr>
          <a:xfrm>
            <a:off x="6630573" y="1977736"/>
            <a:ext cx="1908000" cy="2430955"/>
            <a:chOff x="8774490" y="4172191"/>
            <a:chExt cx="816649" cy="1010293"/>
          </a:xfrm>
        </p:grpSpPr>
        <p:sp>
          <p:nvSpPr>
            <p:cNvPr id="37" name="角丸四角形 49">
              <a:extLst>
                <a:ext uri="{FF2B5EF4-FFF2-40B4-BE49-F238E27FC236}">
                  <a16:creationId xmlns:a16="http://schemas.microsoft.com/office/drawing/2014/main" id="{1E7BEEB2-3CA3-DB33-A79C-F575A8B32371}"/>
                </a:ext>
              </a:extLst>
            </p:cNvPr>
            <p:cNvSpPr/>
            <p:nvPr/>
          </p:nvSpPr>
          <p:spPr>
            <a:xfrm>
              <a:off x="8799014" y="4172191"/>
              <a:ext cx="766670" cy="1010293"/>
            </a:xfrm>
            <a:prstGeom prst="roundRect">
              <a:avLst/>
            </a:prstGeom>
            <a:solidFill>
              <a:srgbClr val="A5A5A5">
                <a:lumMod val="40000"/>
                <a:lumOff val="60000"/>
              </a:srgbClr>
            </a:solidFill>
            <a:ln w="3175" cap="flat" cmpd="sng" algn="ctr">
              <a:noFill/>
              <a:prstDash val="solid"/>
              <a:miter lim="800000"/>
            </a:ln>
            <a:effectLst>
              <a:softEdge rad="381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prstClr val="white"/>
                </a:solidFill>
                <a:effectLst/>
                <a:uLnTx/>
                <a:uFillTx/>
                <a:latin typeface="Meiryo UI"/>
                <a:ea typeface="Meiryo UI"/>
                <a:cs typeface="+mn-cs"/>
              </a:endParaRPr>
            </a:p>
          </p:txBody>
        </p:sp>
        <p:sp>
          <p:nvSpPr>
            <p:cNvPr id="38" name="円/楕円 87">
              <a:extLst>
                <a:ext uri="{FF2B5EF4-FFF2-40B4-BE49-F238E27FC236}">
                  <a16:creationId xmlns:a16="http://schemas.microsoft.com/office/drawing/2014/main" id="{17B66F0E-B101-84E8-B9D6-F27FE6596C54}"/>
                </a:ext>
              </a:extLst>
            </p:cNvPr>
            <p:cNvSpPr/>
            <p:nvPr/>
          </p:nvSpPr>
          <p:spPr>
            <a:xfrm>
              <a:off x="8975814" y="4658916"/>
              <a:ext cx="414000" cy="414000"/>
            </a:xfrm>
            <a:prstGeom prst="ellipse">
              <a:avLst/>
            </a:prstGeom>
            <a:solidFill>
              <a:schemeClr val="accent1">
                <a:lumMod val="60000"/>
                <a:lumOff val="4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srgbClr val="A5A5A5">
                    <a:lumMod val="60000"/>
                    <a:lumOff val="40000"/>
                  </a:srgbClr>
                </a:solidFill>
                <a:effectLst/>
                <a:uLnTx/>
                <a:uFillTx/>
                <a:latin typeface="Meiryo UI"/>
                <a:ea typeface="Meiryo UI"/>
                <a:cs typeface="+mn-cs"/>
              </a:endParaRPr>
            </a:p>
          </p:txBody>
        </p:sp>
        <p:sp>
          <p:nvSpPr>
            <p:cNvPr id="39" name="正方形/長方形 38">
              <a:extLst>
                <a:ext uri="{FF2B5EF4-FFF2-40B4-BE49-F238E27FC236}">
                  <a16:creationId xmlns:a16="http://schemas.microsoft.com/office/drawing/2014/main" id="{60864C01-3440-390B-D6D1-529BFEC8E00B}"/>
                </a:ext>
              </a:extLst>
            </p:cNvPr>
            <p:cNvSpPr/>
            <p:nvPr/>
          </p:nvSpPr>
          <p:spPr>
            <a:xfrm>
              <a:off x="8774490" y="4793984"/>
              <a:ext cx="816649"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東京都以外</a:t>
              </a:r>
              <a:endPar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24.1</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40" name="円/楕円 94">
              <a:extLst>
                <a:ext uri="{FF2B5EF4-FFF2-40B4-BE49-F238E27FC236}">
                  <a16:creationId xmlns:a16="http://schemas.microsoft.com/office/drawing/2014/main" id="{026AFA67-BF88-490D-E045-7F629ADFD6DF}"/>
                </a:ext>
              </a:extLst>
            </p:cNvPr>
            <p:cNvSpPr/>
            <p:nvPr/>
          </p:nvSpPr>
          <p:spPr>
            <a:xfrm>
              <a:off x="9026789" y="4291986"/>
              <a:ext cx="295200" cy="295200"/>
            </a:xfrm>
            <a:prstGeom prst="ellipse">
              <a:avLst/>
            </a:prstGeom>
            <a:solidFill>
              <a:srgbClr val="4472C4">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srgbClr val="A5A5A5">
                    <a:lumMod val="60000"/>
                    <a:lumOff val="40000"/>
                  </a:srgbClr>
                </a:solidFill>
                <a:effectLst/>
                <a:uLnTx/>
                <a:uFillTx/>
                <a:latin typeface="Meiryo UI"/>
                <a:ea typeface="Meiryo UI"/>
                <a:cs typeface="+mn-cs"/>
              </a:endParaRPr>
            </a:p>
          </p:txBody>
        </p:sp>
        <p:sp>
          <p:nvSpPr>
            <p:cNvPr id="41" name="正方形/長方形 40">
              <a:extLst>
                <a:ext uri="{FF2B5EF4-FFF2-40B4-BE49-F238E27FC236}">
                  <a16:creationId xmlns:a16="http://schemas.microsoft.com/office/drawing/2014/main" id="{4DCF3766-56DB-73B2-0434-5BB05B60C444}"/>
                </a:ext>
              </a:extLst>
            </p:cNvPr>
            <p:cNvSpPr/>
            <p:nvPr/>
          </p:nvSpPr>
          <p:spPr>
            <a:xfrm>
              <a:off x="8828314" y="4367654"/>
              <a:ext cx="692150"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東京都内</a:t>
              </a:r>
              <a:endPar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18.6</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grpSp>
      <p:sp>
        <p:nvSpPr>
          <p:cNvPr id="42" name="正方形/長方形 41">
            <a:extLst>
              <a:ext uri="{FF2B5EF4-FFF2-40B4-BE49-F238E27FC236}">
                <a16:creationId xmlns:a16="http://schemas.microsoft.com/office/drawing/2014/main" id="{563513EF-C688-AF3D-1C55-EF512FB33EE3}"/>
              </a:ext>
            </a:extLst>
          </p:cNvPr>
          <p:cNvSpPr/>
          <p:nvPr/>
        </p:nvSpPr>
        <p:spPr>
          <a:xfrm>
            <a:off x="6127578" y="4449602"/>
            <a:ext cx="1516544" cy="297233"/>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b="1" kern="0" dirty="0">
                <a:solidFill>
                  <a:prstClr val="black"/>
                </a:solidFill>
                <a:latin typeface="BIZ UDゴシック" panose="020B0400000000000000" pitchFamily="49" charset="-128"/>
                <a:ea typeface="BIZ UDゴシック" panose="020B0400000000000000" pitchFamily="49" charset="-128"/>
              </a:rPr>
              <a:t>中部</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圏</a:t>
            </a:r>
          </a:p>
        </p:txBody>
      </p:sp>
      <p:sp>
        <p:nvSpPr>
          <p:cNvPr id="43" name="二等辺三角形 42">
            <a:extLst>
              <a:ext uri="{FF2B5EF4-FFF2-40B4-BE49-F238E27FC236}">
                <a16:creationId xmlns:a16="http://schemas.microsoft.com/office/drawing/2014/main" id="{714E1812-8B2E-B152-3523-D24DE14A0545}"/>
              </a:ext>
            </a:extLst>
          </p:cNvPr>
          <p:cNvSpPr/>
          <p:nvPr/>
        </p:nvSpPr>
        <p:spPr>
          <a:xfrm rot="15127394">
            <a:off x="6066791" y="3133893"/>
            <a:ext cx="326613" cy="1173052"/>
          </a:xfrm>
          <a:prstGeom prst="triangle">
            <a:avLst>
              <a:gd name="adj" fmla="val 10070"/>
            </a:avLst>
          </a:prstGeom>
          <a:solidFill>
            <a:srgbClr val="A5A5A5">
              <a:lumMod val="40000"/>
              <a:lumOff val="6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400" b="0" i="0" u="none" strike="noStrike" kern="0" cap="none" spc="0" normalizeH="0" baseline="0" noProof="0">
              <a:ln>
                <a:noFill/>
              </a:ln>
              <a:solidFill>
                <a:prstClr val="white"/>
              </a:solidFill>
              <a:effectLst/>
              <a:uLnTx/>
              <a:uFillTx/>
              <a:latin typeface="メイリオ" panose="020B0604030504040204" pitchFamily="50" charset="-128"/>
              <a:ea typeface="メイリオ" panose="020B0604030504040204" pitchFamily="50" charset="-128"/>
              <a:cs typeface="+mn-cs"/>
            </a:endParaRPr>
          </a:p>
        </p:txBody>
      </p:sp>
      <p:sp>
        <p:nvSpPr>
          <p:cNvPr id="48" name="正方形/長方形 47">
            <a:extLst>
              <a:ext uri="{FF2B5EF4-FFF2-40B4-BE49-F238E27FC236}">
                <a16:creationId xmlns:a16="http://schemas.microsoft.com/office/drawing/2014/main" id="{95567F30-3CBD-7746-8D7A-BCE70BF57C07}"/>
              </a:ext>
            </a:extLst>
          </p:cNvPr>
          <p:cNvSpPr/>
          <p:nvPr/>
        </p:nvSpPr>
        <p:spPr>
          <a:xfrm>
            <a:off x="2379743" y="1897847"/>
            <a:ext cx="1516544" cy="297233"/>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cs typeface="+mn-cs"/>
              </a:rPr>
              <a:t>関西圏</a:t>
            </a:r>
          </a:p>
        </p:txBody>
      </p:sp>
      <p:grpSp>
        <p:nvGrpSpPr>
          <p:cNvPr id="49" name="グループ化 48">
            <a:extLst>
              <a:ext uri="{FF2B5EF4-FFF2-40B4-BE49-F238E27FC236}">
                <a16:creationId xmlns:a16="http://schemas.microsoft.com/office/drawing/2014/main" id="{8FF95C31-5288-2956-3746-409F17040477}"/>
              </a:ext>
            </a:extLst>
          </p:cNvPr>
          <p:cNvGrpSpPr>
            <a:grpSpLocks noChangeAspect="1"/>
          </p:cNvGrpSpPr>
          <p:nvPr/>
        </p:nvGrpSpPr>
        <p:grpSpPr>
          <a:xfrm>
            <a:off x="2185302" y="2178840"/>
            <a:ext cx="8467151" cy="3446272"/>
            <a:chOff x="8774024" y="4099845"/>
            <a:chExt cx="3624051" cy="1432254"/>
          </a:xfrm>
        </p:grpSpPr>
        <p:sp>
          <p:nvSpPr>
            <p:cNvPr id="50" name="角丸四角形 49">
              <a:extLst>
                <a:ext uri="{FF2B5EF4-FFF2-40B4-BE49-F238E27FC236}">
                  <a16:creationId xmlns:a16="http://schemas.microsoft.com/office/drawing/2014/main" id="{A8EDF3F4-2F83-4B1F-FE71-C2DB7F2EAAF7}"/>
                </a:ext>
              </a:extLst>
            </p:cNvPr>
            <p:cNvSpPr/>
            <p:nvPr/>
          </p:nvSpPr>
          <p:spPr>
            <a:xfrm>
              <a:off x="8799014" y="4099845"/>
              <a:ext cx="766670" cy="1082639"/>
            </a:xfrm>
            <a:prstGeom prst="roundRect">
              <a:avLst/>
            </a:prstGeom>
            <a:solidFill>
              <a:srgbClr val="A5A5A5">
                <a:lumMod val="40000"/>
                <a:lumOff val="60000"/>
              </a:srgbClr>
            </a:solidFill>
            <a:ln w="3175" cap="flat" cmpd="sng" algn="ctr">
              <a:noFill/>
              <a:prstDash val="solid"/>
              <a:miter lim="800000"/>
            </a:ln>
            <a:effectLst>
              <a:softEdge rad="381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prstClr val="white"/>
                </a:solidFill>
                <a:effectLst/>
                <a:uLnTx/>
                <a:uFillTx/>
                <a:latin typeface="Meiryo UI"/>
                <a:ea typeface="Meiryo UI"/>
                <a:cs typeface="+mn-cs"/>
              </a:endParaRPr>
            </a:p>
          </p:txBody>
        </p:sp>
        <p:sp>
          <p:nvSpPr>
            <p:cNvPr id="51" name="円/楕円 87">
              <a:extLst>
                <a:ext uri="{FF2B5EF4-FFF2-40B4-BE49-F238E27FC236}">
                  <a16:creationId xmlns:a16="http://schemas.microsoft.com/office/drawing/2014/main" id="{E752D876-F361-BEBD-6322-300E34826273}"/>
                </a:ext>
              </a:extLst>
            </p:cNvPr>
            <p:cNvSpPr/>
            <p:nvPr/>
          </p:nvSpPr>
          <p:spPr>
            <a:xfrm>
              <a:off x="9080227" y="4823814"/>
              <a:ext cx="215850" cy="204745"/>
            </a:xfrm>
            <a:prstGeom prst="ellipse">
              <a:avLst/>
            </a:prstGeom>
            <a:solidFill>
              <a:schemeClr val="accent1">
                <a:lumMod val="60000"/>
                <a:lumOff val="40000"/>
              </a:schemeClr>
            </a:solidFill>
            <a:ln w="381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srgbClr val="A5A5A5">
                    <a:lumMod val="60000"/>
                    <a:lumOff val="40000"/>
                  </a:srgbClr>
                </a:solidFill>
                <a:effectLst/>
                <a:uLnTx/>
                <a:uFillTx/>
                <a:latin typeface="Meiryo UI"/>
                <a:ea typeface="Meiryo UI"/>
                <a:cs typeface="+mn-cs"/>
              </a:endParaRPr>
            </a:p>
          </p:txBody>
        </p:sp>
        <p:sp>
          <p:nvSpPr>
            <p:cNvPr id="52" name="正方形/長方形 51">
              <a:extLst>
                <a:ext uri="{FF2B5EF4-FFF2-40B4-BE49-F238E27FC236}">
                  <a16:creationId xmlns:a16="http://schemas.microsoft.com/office/drawing/2014/main" id="{38D79F68-D88A-0E38-2478-7694F3157A9E}"/>
                </a:ext>
              </a:extLst>
            </p:cNvPr>
            <p:cNvSpPr/>
            <p:nvPr/>
          </p:nvSpPr>
          <p:spPr>
            <a:xfrm>
              <a:off x="8774024" y="4865337"/>
              <a:ext cx="816649"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lang="ja-JP" altLang="en-US" b="1" kern="0" dirty="0">
                  <a:solidFill>
                    <a:prstClr val="black"/>
                  </a:solidFill>
                  <a:latin typeface="BIZ UDゴシック" panose="020B0400000000000000" pitchFamily="49" charset="-128"/>
                  <a:ea typeface="BIZ UDゴシック" panose="020B0400000000000000" pitchFamily="49" charset="-128"/>
                </a:rPr>
                <a:t>大阪府</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以外</a:t>
              </a:r>
              <a:endPar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6.9</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53" name="円/楕円 94">
              <a:extLst>
                <a:ext uri="{FF2B5EF4-FFF2-40B4-BE49-F238E27FC236}">
                  <a16:creationId xmlns:a16="http://schemas.microsoft.com/office/drawing/2014/main" id="{95E5B621-A8E5-1AFD-9BDE-A7665419146A}"/>
                </a:ext>
              </a:extLst>
            </p:cNvPr>
            <p:cNvSpPr/>
            <p:nvPr/>
          </p:nvSpPr>
          <p:spPr>
            <a:xfrm>
              <a:off x="8867656" y="4189335"/>
              <a:ext cx="606304" cy="589984"/>
            </a:xfrm>
            <a:prstGeom prst="ellipse">
              <a:avLst/>
            </a:prstGeom>
            <a:solidFill>
              <a:srgbClr val="4472C4">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srgbClr val="A5A5A5">
                    <a:lumMod val="60000"/>
                    <a:lumOff val="40000"/>
                  </a:srgbClr>
                </a:solidFill>
                <a:effectLst/>
                <a:uLnTx/>
                <a:uFillTx/>
                <a:latin typeface="Meiryo UI"/>
                <a:ea typeface="Meiryo UI"/>
                <a:cs typeface="+mn-cs"/>
              </a:endParaRPr>
            </a:p>
          </p:txBody>
        </p:sp>
        <p:sp>
          <p:nvSpPr>
            <p:cNvPr id="54" name="正方形/長方形 53">
              <a:extLst>
                <a:ext uri="{FF2B5EF4-FFF2-40B4-BE49-F238E27FC236}">
                  <a16:creationId xmlns:a16="http://schemas.microsoft.com/office/drawing/2014/main" id="{755A1062-4951-60BC-06E6-61349FF4294D}"/>
                </a:ext>
              </a:extLst>
            </p:cNvPr>
            <p:cNvSpPr/>
            <p:nvPr/>
          </p:nvSpPr>
          <p:spPr>
            <a:xfrm>
              <a:off x="8827049" y="4398680"/>
              <a:ext cx="692150"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lang="ja-JP" altLang="en-US" b="1" kern="0" dirty="0">
                  <a:solidFill>
                    <a:prstClr val="black"/>
                  </a:solidFill>
                  <a:latin typeface="BIZ UDゴシック" panose="020B0400000000000000" pitchFamily="49" charset="-128"/>
                  <a:ea typeface="BIZ UDゴシック" panose="020B0400000000000000" pitchFamily="49" charset="-128"/>
                </a:rPr>
                <a:t>大阪府</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内</a:t>
              </a:r>
              <a:endPar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25000"/>
                </a:lnSpc>
                <a:spcBef>
                  <a:spcPts val="0"/>
                </a:spcBef>
                <a:spcAft>
                  <a:spcPts val="0"/>
                </a:spcAft>
                <a:buClrTx/>
                <a:buSzTx/>
                <a:buFontTx/>
                <a:buNone/>
                <a:tabLst/>
                <a:defRPr/>
              </a:pPr>
              <a:r>
                <a:rPr lang="en-US" altLang="ja-JP" b="1" kern="0" dirty="0">
                  <a:solidFill>
                    <a:prstClr val="black"/>
                  </a:solidFill>
                  <a:latin typeface="BIZ UDゴシック" panose="020B0400000000000000" pitchFamily="49" charset="-128"/>
                  <a:ea typeface="BIZ UDゴシック" panose="020B0400000000000000" pitchFamily="49" charset="-128"/>
                </a:rPr>
                <a:t>37</a:t>
              </a:r>
              <a:r>
                <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.9</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57" name="角丸四角形 49">
              <a:extLst>
                <a:ext uri="{FF2B5EF4-FFF2-40B4-BE49-F238E27FC236}">
                  <a16:creationId xmlns:a16="http://schemas.microsoft.com/office/drawing/2014/main" id="{C2B54817-0DC7-E24F-1442-76D733F0770B}"/>
                </a:ext>
              </a:extLst>
            </p:cNvPr>
            <p:cNvSpPr/>
            <p:nvPr/>
          </p:nvSpPr>
          <p:spPr>
            <a:xfrm>
              <a:off x="10509995" y="5137574"/>
              <a:ext cx="570963" cy="394525"/>
            </a:xfrm>
            <a:prstGeom prst="roundRect">
              <a:avLst/>
            </a:prstGeom>
            <a:solidFill>
              <a:srgbClr val="A5A5A5">
                <a:lumMod val="40000"/>
                <a:lumOff val="60000"/>
              </a:srgbClr>
            </a:solidFill>
            <a:ln w="3175" cap="flat" cmpd="sng" algn="ctr">
              <a:noFill/>
              <a:prstDash val="solid"/>
              <a:miter lim="800000"/>
            </a:ln>
            <a:effectLst>
              <a:softEdge rad="38100"/>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prstClr val="white"/>
                </a:solidFill>
                <a:effectLst/>
                <a:uLnTx/>
                <a:uFillTx/>
                <a:latin typeface="Meiryo UI"/>
                <a:ea typeface="Meiryo UI"/>
                <a:cs typeface="+mn-cs"/>
              </a:endParaRPr>
            </a:p>
          </p:txBody>
        </p:sp>
        <p:sp>
          <p:nvSpPr>
            <p:cNvPr id="58" name="円/楕円 94">
              <a:extLst>
                <a:ext uri="{FF2B5EF4-FFF2-40B4-BE49-F238E27FC236}">
                  <a16:creationId xmlns:a16="http://schemas.microsoft.com/office/drawing/2014/main" id="{619B5A9B-DCF5-664B-1E77-BA1536DE6A4E}"/>
                </a:ext>
              </a:extLst>
            </p:cNvPr>
            <p:cNvSpPr/>
            <p:nvPr/>
          </p:nvSpPr>
          <p:spPr>
            <a:xfrm>
              <a:off x="10658326" y="5200468"/>
              <a:ext cx="260542" cy="243642"/>
            </a:xfrm>
            <a:prstGeom prst="ellipse">
              <a:avLst/>
            </a:prstGeom>
            <a:solidFill>
              <a:srgbClr val="4472C4">
                <a:lumMod val="60000"/>
                <a:lumOff val="40000"/>
              </a:srgbClr>
            </a:solidFill>
            <a:ln w="3175"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4000" b="0" i="0" u="none" strike="noStrike" kern="0" cap="none" spc="0" normalizeH="0" baseline="0" noProof="0">
                <a:ln>
                  <a:noFill/>
                </a:ln>
                <a:solidFill>
                  <a:srgbClr val="A5A5A5">
                    <a:lumMod val="60000"/>
                    <a:lumOff val="40000"/>
                  </a:srgbClr>
                </a:solidFill>
                <a:effectLst/>
                <a:uLnTx/>
                <a:uFillTx/>
                <a:latin typeface="Meiryo UI"/>
                <a:ea typeface="Meiryo UI"/>
                <a:cs typeface="+mn-cs"/>
              </a:endParaRPr>
            </a:p>
          </p:txBody>
        </p:sp>
        <p:sp>
          <p:nvSpPr>
            <p:cNvPr id="59" name="正方形/長方形 58">
              <a:extLst>
                <a:ext uri="{FF2B5EF4-FFF2-40B4-BE49-F238E27FC236}">
                  <a16:creationId xmlns:a16="http://schemas.microsoft.com/office/drawing/2014/main" id="{B264AB8D-2902-2C3A-EF6B-2D0E5C2F1755}"/>
                </a:ext>
              </a:extLst>
            </p:cNvPr>
            <p:cNvSpPr/>
            <p:nvPr/>
          </p:nvSpPr>
          <p:spPr>
            <a:xfrm>
              <a:off x="10461371" y="5262906"/>
              <a:ext cx="692150"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en-US" altLang="ja-JP"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6.2</a:t>
              </a:r>
              <a:r>
                <a:rPr kumimoji="0" lang="ja-JP" altLang="en-US" sz="18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64" name="正方形/長方形 63">
              <a:extLst>
                <a:ext uri="{FF2B5EF4-FFF2-40B4-BE49-F238E27FC236}">
                  <a16:creationId xmlns:a16="http://schemas.microsoft.com/office/drawing/2014/main" id="{8F845E82-A395-2E9E-975A-C2C4410DA40C}"/>
                </a:ext>
              </a:extLst>
            </p:cNvPr>
            <p:cNvSpPr/>
            <p:nvPr/>
          </p:nvSpPr>
          <p:spPr>
            <a:xfrm>
              <a:off x="11400265" y="5148954"/>
              <a:ext cx="992459"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その他圏域　 </a:t>
              </a:r>
              <a:r>
                <a:rPr kumimoji="0" lang="en-US" altLang="ja-JP"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12.</a:t>
              </a:r>
              <a:r>
                <a:rPr lang="en-US" altLang="ja-JP" sz="1600" b="1" kern="0" dirty="0">
                  <a:solidFill>
                    <a:prstClr val="black"/>
                  </a:solidFill>
                  <a:latin typeface="BIZ UDゴシック" panose="020B0400000000000000" pitchFamily="49" charset="-128"/>
                  <a:ea typeface="BIZ UDゴシック" panose="020B0400000000000000" pitchFamily="49" charset="-128"/>
                </a:rPr>
                <a:t>4</a:t>
              </a:r>
              <a:r>
                <a:rPr kumimoji="0"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65" name="正方形/長方形 64">
              <a:extLst>
                <a:ext uri="{FF2B5EF4-FFF2-40B4-BE49-F238E27FC236}">
                  <a16:creationId xmlns:a16="http://schemas.microsoft.com/office/drawing/2014/main" id="{729B78DF-5A26-794A-3462-B119FA677930}"/>
                </a:ext>
              </a:extLst>
            </p:cNvPr>
            <p:cNvSpPr/>
            <p:nvPr/>
          </p:nvSpPr>
          <p:spPr>
            <a:xfrm>
              <a:off x="11405616" y="5258194"/>
              <a:ext cx="992459"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未構築　　　 </a:t>
              </a:r>
              <a:r>
                <a:rPr lang="en-US" altLang="ja-JP" sz="1600" b="1" kern="0" dirty="0">
                  <a:solidFill>
                    <a:prstClr val="black"/>
                  </a:solidFill>
                  <a:latin typeface="BIZ UDゴシック" panose="020B0400000000000000" pitchFamily="49" charset="-128"/>
                  <a:ea typeface="BIZ UDゴシック" panose="020B0400000000000000" pitchFamily="49" charset="-128"/>
                </a:rPr>
                <a:t>31</a:t>
              </a:r>
              <a:r>
                <a:rPr kumimoji="0" lang="en-US" altLang="ja-JP"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.0</a:t>
              </a:r>
              <a:r>
                <a:rPr kumimoji="0"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sp>
          <p:nvSpPr>
            <p:cNvPr id="66" name="正方形/長方形 65">
              <a:extLst>
                <a:ext uri="{FF2B5EF4-FFF2-40B4-BE49-F238E27FC236}">
                  <a16:creationId xmlns:a16="http://schemas.microsoft.com/office/drawing/2014/main" id="{2F704E6A-9DFF-45F1-0FB2-786354201CC0}"/>
                </a:ext>
              </a:extLst>
            </p:cNvPr>
            <p:cNvSpPr/>
            <p:nvPr/>
          </p:nvSpPr>
          <p:spPr>
            <a:xfrm>
              <a:off x="11405616" y="5367308"/>
              <a:ext cx="992459" cy="143864"/>
            </a:xfrm>
            <a:prstGeom prst="rect">
              <a:avLst/>
            </a:prstGeom>
            <a:noFill/>
            <a:ln w="3175" cap="flat" cmpd="sng" algn="ctr">
              <a:noFill/>
              <a:prstDash val="solid"/>
              <a:miter lim="800000"/>
            </a:ln>
            <a:effectLst/>
          </p:spPr>
          <p:txBody>
            <a:bodyPr rtlCol="0" anchor="ctr"/>
            <a:lstStyle/>
            <a:p>
              <a:pPr marL="0" marR="0" lvl="0" indent="0" algn="ctr" defTabSz="914400" eaLnBrk="1" fontAlgn="auto" latinLnBrk="0" hangingPunct="1">
                <a:lnSpc>
                  <a:spcPct val="125000"/>
                </a:lnSpc>
                <a:spcBef>
                  <a:spcPts val="0"/>
                </a:spcBef>
                <a:spcAft>
                  <a:spcPts val="0"/>
                </a:spcAft>
                <a:buClrTx/>
                <a:buSzTx/>
                <a:buFontTx/>
                <a:buNone/>
                <a:tabLst/>
                <a:defRPr/>
              </a:pPr>
              <a:r>
                <a:rPr lang="ja-JP" altLang="en-US" sz="1600" b="1" kern="0" dirty="0">
                  <a:solidFill>
                    <a:prstClr val="black"/>
                  </a:solidFill>
                  <a:latin typeface="BIZ UDゴシック" panose="020B0400000000000000" pitchFamily="49" charset="-128"/>
                  <a:ea typeface="BIZ UDゴシック" panose="020B0400000000000000" pitchFamily="49" charset="-128"/>
                </a:rPr>
                <a:t>無回答</a:t>
              </a:r>
              <a:r>
                <a:rPr kumimoji="0"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　　　  </a:t>
              </a:r>
              <a:r>
                <a:rPr kumimoji="0" lang="en-US" altLang="ja-JP"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0.7</a:t>
              </a:r>
              <a:r>
                <a:rPr kumimoji="0" lang="ja-JP" altLang="en-US" sz="1600"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rPr>
                <a:t>％</a:t>
              </a:r>
            </a:p>
          </p:txBody>
        </p:sp>
      </p:grpSp>
    </p:spTree>
    <p:extLst>
      <p:ext uri="{BB962C8B-B14F-4D97-AF65-F5344CB8AC3E}">
        <p14:creationId xmlns:p14="http://schemas.microsoft.com/office/powerpoint/2010/main" val="2570190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法令等に基づく位置づけ</a:t>
            </a:r>
            <a:r>
              <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sz="1700" b="1" dirty="0">
                <a:latin typeface="BIZ UDゴシック" panose="020B0400000000000000" pitchFamily="49" charset="-128"/>
                <a:ea typeface="BIZ UDゴシック" panose="020B0400000000000000" pitchFamily="49" charset="-128"/>
                <a:cs typeface="Meiryo UI" panose="020B0604030504040204" pitchFamily="50" charset="-128"/>
              </a:rPr>
              <a:t>現行法令による日本の成長のけん引役となる位置づけの例</a:t>
            </a:r>
            <a:endParaRPr lang="en-US" altLang="ja-JP" sz="17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438008" y="6492874"/>
            <a:ext cx="725857" cy="365125"/>
          </a:xfrm>
        </p:spPr>
        <p:txBody>
          <a:bodyPr/>
          <a:lstStyle/>
          <a:p>
            <a:fld id="{50F88186-B17D-4CE3-A887-D91699CF601C}" type="slidenum">
              <a:rPr kumimoji="1" lang="ja-JP" altLang="en-US" smtClean="0"/>
              <a:pPr/>
              <a:t>18</a:t>
            </a:fld>
            <a:endParaRPr kumimoji="1" lang="ja-JP" altLang="en-US" dirty="0"/>
          </a:p>
        </p:txBody>
      </p:sp>
      <p:sp>
        <p:nvSpPr>
          <p:cNvPr id="2" name="テキスト ボックス 1">
            <a:extLst>
              <a:ext uri="{FF2B5EF4-FFF2-40B4-BE49-F238E27FC236}">
                <a16:creationId xmlns:a16="http://schemas.microsoft.com/office/drawing/2014/main" id="{6D2739FB-7199-0DE3-577C-CE1EF68AA401}"/>
              </a:ext>
            </a:extLst>
          </p:cNvPr>
          <p:cNvSpPr txBox="1"/>
          <p:nvPr/>
        </p:nvSpPr>
        <p:spPr>
          <a:xfrm>
            <a:off x="485214" y="780373"/>
            <a:ext cx="11373851" cy="2863989"/>
          </a:xfrm>
          <a:prstGeom prst="rect">
            <a:avLst/>
          </a:prstGeom>
          <a:noFill/>
        </p:spPr>
        <p:txBody>
          <a:bodyPr wrap="square" rtlCol="0">
            <a:spAutoFit/>
          </a:bodyPr>
          <a:lstStyle/>
          <a:p>
            <a:pPr marL="266700" indent="-266700">
              <a:lnSpc>
                <a:spcPts val="1100"/>
              </a:lnSpc>
              <a:spcBef>
                <a:spcPts val="3000"/>
              </a:spcBef>
            </a:pPr>
            <a:r>
              <a:rPr kumimoji="1" lang="ja-JP" altLang="en-US" sz="2000" b="1" dirty="0">
                <a:latin typeface="BIZ UDゴシック" panose="020B0400000000000000" pitchFamily="49" charset="-128"/>
                <a:ea typeface="BIZ UDゴシック" panose="020B0400000000000000" pitchFamily="49" charset="-128"/>
              </a:rPr>
              <a:t>○　国家戦略特区（</a:t>
            </a:r>
            <a:r>
              <a:rPr kumimoji="1" lang="en-US" altLang="ja-JP" sz="2000" b="1" dirty="0">
                <a:latin typeface="BIZ UDゴシック" panose="020B0400000000000000" pitchFamily="49" charset="-128"/>
                <a:ea typeface="BIZ UDゴシック" panose="020B0400000000000000" pitchFamily="49" charset="-128"/>
              </a:rPr>
              <a:t>10</a:t>
            </a:r>
            <a:r>
              <a:rPr kumimoji="1" lang="ja-JP" altLang="en-US" sz="2000" b="1" dirty="0">
                <a:latin typeface="BIZ UDゴシック" panose="020B0400000000000000" pitchFamily="49" charset="-128"/>
                <a:ea typeface="BIZ UDゴシック" panose="020B0400000000000000" pitchFamily="49" charset="-128"/>
              </a:rPr>
              <a:t>区域）</a:t>
            </a:r>
            <a:endParaRPr kumimoji="1" lang="en-US" altLang="ja-JP" sz="2000" b="1" dirty="0">
              <a:latin typeface="BIZ UDゴシック" panose="020B0400000000000000" pitchFamily="49" charset="-128"/>
              <a:ea typeface="BIZ UDゴシック" panose="020B0400000000000000" pitchFamily="49" charset="-128"/>
            </a:endParaRPr>
          </a:p>
          <a:p>
            <a:pPr marL="266700" indent="-266700">
              <a:lnSpc>
                <a:spcPts val="1100"/>
              </a:lnSpc>
              <a:spcBef>
                <a:spcPts val="3000"/>
              </a:spcBef>
            </a:pPr>
            <a:r>
              <a:rPr kumimoji="1" lang="ja-JP" altLang="en-US" sz="2000" b="1" dirty="0">
                <a:latin typeface="BIZ UDゴシック" panose="020B0400000000000000" pitchFamily="49" charset="-128"/>
                <a:ea typeface="BIZ UDゴシック" panose="020B0400000000000000" pitchFamily="49" charset="-128"/>
              </a:rPr>
              <a:t>○　スーパーシティ型国家戦略特区（２区域）</a:t>
            </a:r>
          </a:p>
          <a:p>
            <a:pPr marL="266700" indent="-266700">
              <a:lnSpc>
                <a:spcPts val="1100"/>
              </a:lnSpc>
              <a:spcBef>
                <a:spcPts val="3000"/>
              </a:spcBef>
            </a:pPr>
            <a:r>
              <a:rPr kumimoji="1" lang="ja-JP" altLang="en-US" sz="2000" b="1" dirty="0">
                <a:latin typeface="BIZ UDゴシック" panose="020B0400000000000000" pitchFamily="49" charset="-128"/>
                <a:ea typeface="BIZ UDゴシック" panose="020B0400000000000000" pitchFamily="49" charset="-128"/>
              </a:rPr>
              <a:t>○　スタートアップ・エコシステムグローバル拠点都市（４拠点）</a:t>
            </a:r>
            <a:endParaRPr kumimoji="1" lang="en-US" altLang="ja-JP" sz="2000" b="1" dirty="0">
              <a:latin typeface="BIZ UDゴシック" panose="020B0400000000000000" pitchFamily="49" charset="-128"/>
              <a:ea typeface="BIZ UDゴシック" panose="020B0400000000000000" pitchFamily="49" charset="-128"/>
            </a:endParaRPr>
          </a:p>
          <a:p>
            <a:pPr marL="266700" indent="-266700">
              <a:lnSpc>
                <a:spcPts val="1100"/>
              </a:lnSpc>
              <a:spcBef>
                <a:spcPts val="3000"/>
              </a:spcBef>
            </a:pPr>
            <a:r>
              <a:rPr kumimoji="1" lang="ja-JP" altLang="en-US" sz="2000" b="1" dirty="0">
                <a:latin typeface="BIZ UDゴシック" panose="020B0400000000000000" pitchFamily="49" charset="-128"/>
                <a:ea typeface="BIZ UDゴシック" panose="020B0400000000000000" pitchFamily="49" charset="-128"/>
              </a:rPr>
              <a:t>○　金融・資産運用特区（今後指定予定）</a:t>
            </a:r>
            <a:endParaRPr kumimoji="1" lang="en-US" altLang="ja-JP" sz="2000" b="1" dirty="0">
              <a:latin typeface="BIZ UDゴシック" panose="020B0400000000000000" pitchFamily="49" charset="-128"/>
              <a:ea typeface="BIZ UDゴシック" panose="020B0400000000000000" pitchFamily="49" charset="-128"/>
            </a:endParaRPr>
          </a:p>
          <a:p>
            <a:pPr marL="266700" indent="-266700">
              <a:lnSpc>
                <a:spcPts val="1100"/>
              </a:lnSpc>
              <a:spcBef>
                <a:spcPts val="3000"/>
              </a:spcBef>
            </a:pPr>
            <a:r>
              <a:rPr kumimoji="1" lang="ja-JP" altLang="en-US" sz="2000" b="1" dirty="0">
                <a:latin typeface="BIZ UDゴシック" panose="020B0400000000000000" pitchFamily="49" charset="-128"/>
                <a:ea typeface="BIZ UDゴシック" panose="020B0400000000000000" pitchFamily="49" charset="-128"/>
              </a:rPr>
              <a:t>○　国際コンテナ戦略港湾（２箇所）</a:t>
            </a:r>
            <a:endParaRPr kumimoji="1" lang="en-US" altLang="ja-JP" sz="2000" b="1" dirty="0">
              <a:latin typeface="BIZ UDゴシック" panose="020B0400000000000000" pitchFamily="49" charset="-128"/>
              <a:ea typeface="BIZ UDゴシック" panose="020B0400000000000000" pitchFamily="49" charset="-128"/>
            </a:endParaRPr>
          </a:p>
          <a:p>
            <a:pPr marL="266700" indent="-266700">
              <a:lnSpc>
                <a:spcPts val="1100"/>
              </a:lnSpc>
              <a:spcBef>
                <a:spcPts val="3000"/>
              </a:spcBef>
            </a:pPr>
            <a:r>
              <a:rPr kumimoji="1" lang="ja-JP" altLang="en-US" sz="2000" b="1" dirty="0">
                <a:latin typeface="BIZ UDゴシック" panose="020B0400000000000000" pitchFamily="49" charset="-128"/>
                <a:ea typeface="BIZ UDゴシック" panose="020B0400000000000000" pitchFamily="49" charset="-128"/>
              </a:rPr>
              <a:t>○　特定都市再生緊急整備地域（９都道府県</a:t>
            </a:r>
            <a:r>
              <a:rPr kumimoji="1" lang="en-US" altLang="ja-JP" sz="2000" b="1" dirty="0">
                <a:latin typeface="BIZ UDゴシック" panose="020B0400000000000000" pitchFamily="49" charset="-128"/>
                <a:ea typeface="BIZ UDゴシック" panose="020B0400000000000000" pitchFamily="49" charset="-128"/>
              </a:rPr>
              <a:t>15</a:t>
            </a:r>
            <a:r>
              <a:rPr kumimoji="1" lang="ja-JP" altLang="en-US" sz="2000" b="1" dirty="0">
                <a:latin typeface="BIZ UDゴシック" panose="020B0400000000000000" pitchFamily="49" charset="-128"/>
                <a:ea typeface="BIZ UDゴシック" panose="020B0400000000000000" pitchFamily="49" charset="-128"/>
              </a:rPr>
              <a:t>地域）</a:t>
            </a:r>
          </a:p>
        </p:txBody>
      </p:sp>
      <p:sp>
        <p:nvSpPr>
          <p:cNvPr id="4" name="テキスト ボックス 3">
            <a:extLst>
              <a:ext uri="{FF2B5EF4-FFF2-40B4-BE49-F238E27FC236}">
                <a16:creationId xmlns:a16="http://schemas.microsoft.com/office/drawing/2014/main" id="{E7312BD2-6B65-8DBF-9A07-BF591E6DA6F8}"/>
              </a:ext>
            </a:extLst>
          </p:cNvPr>
          <p:cNvSpPr txBox="1"/>
          <p:nvPr/>
        </p:nvSpPr>
        <p:spPr>
          <a:xfrm>
            <a:off x="485214" y="3814663"/>
            <a:ext cx="4903907" cy="338554"/>
          </a:xfrm>
          <a:prstGeom prst="rect">
            <a:avLst/>
          </a:prstGeom>
          <a:noFill/>
        </p:spPr>
        <p:txBody>
          <a:bodyPr wrap="none" rtlCol="0">
            <a:spAutoFit/>
          </a:bodyPr>
          <a:lstStyle/>
          <a:p>
            <a:r>
              <a:rPr kumimoji="1" lang="ja-JP" altLang="en-US" sz="1600" dirty="0">
                <a:latin typeface="BIZ UDゴシック" panose="020B0400000000000000" pitchFamily="49" charset="-128"/>
                <a:ea typeface="BIZ UDゴシック" panose="020B0400000000000000" pitchFamily="49" charset="-128"/>
              </a:rPr>
              <a:t>＜上記に位置付けられている地域の所在都道府県＞</a:t>
            </a:r>
          </a:p>
        </p:txBody>
      </p:sp>
      <p:sp>
        <p:nvSpPr>
          <p:cNvPr id="7" name="テキスト ボックス 6">
            <a:extLst>
              <a:ext uri="{FF2B5EF4-FFF2-40B4-BE49-F238E27FC236}">
                <a16:creationId xmlns:a16="http://schemas.microsoft.com/office/drawing/2014/main" id="{9F2CEB70-C3F0-761F-6604-3254045A6C29}"/>
              </a:ext>
            </a:extLst>
          </p:cNvPr>
          <p:cNvSpPr txBox="1"/>
          <p:nvPr/>
        </p:nvSpPr>
        <p:spPr>
          <a:xfrm>
            <a:off x="8871022" y="3683132"/>
            <a:ext cx="2864887" cy="430887"/>
          </a:xfrm>
          <a:prstGeom prst="rect">
            <a:avLst/>
          </a:prstGeom>
          <a:noFill/>
        </p:spPr>
        <p:txBody>
          <a:bodyPr wrap="none" rtlCol="0">
            <a:spAutoFit/>
          </a:bodyPr>
          <a:lstStyle/>
          <a:p>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金融・資産運用特区を除く</a:t>
            </a:r>
            <a:endParaRPr kumimoji="1" lang="en-US" altLang="ja-JP" sz="1100" dirty="0">
              <a:latin typeface="BIZ UDゴシック" panose="020B0400000000000000" pitchFamily="49" charset="-128"/>
              <a:ea typeface="BIZ UDゴシック" panose="020B0400000000000000" pitchFamily="49" charset="-128"/>
            </a:endParaRPr>
          </a:p>
          <a:p>
            <a:r>
              <a:rPr kumimoji="1" lang="en-US" altLang="ja-JP" sz="1100" dirty="0">
                <a:latin typeface="BIZ UDゴシック" panose="020B0400000000000000" pitchFamily="49" charset="-128"/>
                <a:ea typeface="BIZ UDゴシック" panose="020B0400000000000000" pitchFamily="49" charset="-128"/>
              </a:rPr>
              <a:t>※</a:t>
            </a:r>
            <a:r>
              <a:rPr kumimoji="1" lang="ja-JP" altLang="en-US" sz="1100" dirty="0">
                <a:latin typeface="BIZ UDゴシック" panose="020B0400000000000000" pitchFamily="49" charset="-128"/>
                <a:ea typeface="BIZ UDゴシック" panose="020B0400000000000000" pitchFamily="49" charset="-128"/>
              </a:rPr>
              <a:t>複数の自治体で指定されている箇所に■</a:t>
            </a:r>
          </a:p>
        </p:txBody>
      </p:sp>
      <p:pic>
        <p:nvPicPr>
          <p:cNvPr id="8" name="図 7">
            <a:extLst>
              <a:ext uri="{FF2B5EF4-FFF2-40B4-BE49-F238E27FC236}">
                <a16:creationId xmlns:a16="http://schemas.microsoft.com/office/drawing/2014/main" id="{D8564B2E-3B29-9D08-D5E4-E120208CF629}"/>
              </a:ext>
            </a:extLst>
          </p:cNvPr>
          <p:cNvPicPr>
            <a:picLocks noChangeAspect="1"/>
          </p:cNvPicPr>
          <p:nvPr/>
        </p:nvPicPr>
        <p:blipFill>
          <a:blip r:embed="rId2"/>
          <a:stretch>
            <a:fillRect/>
          </a:stretch>
        </p:blipFill>
        <p:spPr>
          <a:xfrm>
            <a:off x="648455" y="4114019"/>
            <a:ext cx="11058332" cy="2623778"/>
          </a:xfrm>
          <a:prstGeom prst="rect">
            <a:avLst/>
          </a:prstGeom>
        </p:spPr>
      </p:pic>
      <p:sp>
        <p:nvSpPr>
          <p:cNvPr id="11" name="正方形/長方形 10">
            <a:extLst>
              <a:ext uri="{FF2B5EF4-FFF2-40B4-BE49-F238E27FC236}">
                <a16:creationId xmlns:a16="http://schemas.microsoft.com/office/drawing/2014/main" id="{A11747C1-69D8-056E-0C6E-FD09DF19F909}"/>
              </a:ext>
            </a:extLst>
          </p:cNvPr>
          <p:cNvSpPr/>
          <p:nvPr/>
        </p:nvSpPr>
        <p:spPr>
          <a:xfrm>
            <a:off x="8955209" y="5029288"/>
            <a:ext cx="1095240" cy="280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a:extLst>
              <a:ext uri="{FF2B5EF4-FFF2-40B4-BE49-F238E27FC236}">
                <a16:creationId xmlns:a16="http://schemas.microsoft.com/office/drawing/2014/main" id="{9CBE7722-5374-6436-2798-0F05A56E5829}"/>
              </a:ext>
            </a:extLst>
          </p:cNvPr>
          <p:cNvSpPr/>
          <p:nvPr/>
        </p:nvSpPr>
        <p:spPr>
          <a:xfrm>
            <a:off x="8955209" y="5716515"/>
            <a:ext cx="1095240" cy="280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正方形/長方形 14">
            <a:extLst>
              <a:ext uri="{FF2B5EF4-FFF2-40B4-BE49-F238E27FC236}">
                <a16:creationId xmlns:a16="http://schemas.microsoft.com/office/drawing/2014/main" id="{C3EE1DDA-D7A4-1333-AD9F-0466F0F9A771}"/>
              </a:ext>
            </a:extLst>
          </p:cNvPr>
          <p:cNvSpPr/>
          <p:nvPr/>
        </p:nvSpPr>
        <p:spPr>
          <a:xfrm>
            <a:off x="9334496" y="6062387"/>
            <a:ext cx="720000" cy="280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a:extLst>
              <a:ext uri="{FF2B5EF4-FFF2-40B4-BE49-F238E27FC236}">
                <a16:creationId xmlns:a16="http://schemas.microsoft.com/office/drawing/2014/main" id="{BF9460F4-D962-572F-2A5A-419F8B4C5317}"/>
              </a:ext>
            </a:extLst>
          </p:cNvPr>
          <p:cNvSpPr/>
          <p:nvPr/>
        </p:nvSpPr>
        <p:spPr>
          <a:xfrm>
            <a:off x="6569888" y="5029376"/>
            <a:ext cx="1080000" cy="2808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a:extLst>
              <a:ext uri="{FF2B5EF4-FFF2-40B4-BE49-F238E27FC236}">
                <a16:creationId xmlns:a16="http://schemas.microsoft.com/office/drawing/2014/main" id="{A1C9B2DA-5AE3-110D-4680-7F4B3951E36D}"/>
              </a:ext>
            </a:extLst>
          </p:cNvPr>
          <p:cNvSpPr/>
          <p:nvPr/>
        </p:nvSpPr>
        <p:spPr>
          <a:xfrm>
            <a:off x="8138349" y="5716515"/>
            <a:ext cx="720000" cy="280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a:extLst>
              <a:ext uri="{FF2B5EF4-FFF2-40B4-BE49-F238E27FC236}">
                <a16:creationId xmlns:a16="http://schemas.microsoft.com/office/drawing/2014/main" id="{BAAA5743-BA0A-AF24-940D-4D896D75CBB7}"/>
              </a:ext>
            </a:extLst>
          </p:cNvPr>
          <p:cNvSpPr/>
          <p:nvPr/>
        </p:nvSpPr>
        <p:spPr>
          <a:xfrm>
            <a:off x="6143646" y="5716515"/>
            <a:ext cx="1506241" cy="280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a:extLst>
              <a:ext uri="{FF2B5EF4-FFF2-40B4-BE49-F238E27FC236}">
                <a16:creationId xmlns:a16="http://schemas.microsoft.com/office/drawing/2014/main" id="{D7FD7F5B-BA0A-6E4B-A9BC-B4789DA752CD}"/>
              </a:ext>
            </a:extLst>
          </p:cNvPr>
          <p:cNvSpPr/>
          <p:nvPr/>
        </p:nvSpPr>
        <p:spPr>
          <a:xfrm>
            <a:off x="6939345" y="6062387"/>
            <a:ext cx="720000" cy="280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074888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四角形: 角を丸くする 4">
            <a:extLst>
              <a:ext uri="{FF2B5EF4-FFF2-40B4-BE49-F238E27FC236}">
                <a16:creationId xmlns:a16="http://schemas.microsoft.com/office/drawing/2014/main" id="{1630B9F3-A8CE-E78B-1B1D-528942A97802}"/>
              </a:ext>
            </a:extLst>
          </p:cNvPr>
          <p:cNvSpPr/>
          <p:nvPr/>
        </p:nvSpPr>
        <p:spPr>
          <a:xfrm>
            <a:off x="1341558" y="1670845"/>
            <a:ext cx="9508884" cy="3472656"/>
          </a:xfrm>
          <a:prstGeom prst="roundRect">
            <a:avLst>
              <a:gd name="adj" fmla="val 26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角丸四角形 2">
            <a:extLst>
              <a:ext uri="{FF2B5EF4-FFF2-40B4-BE49-F238E27FC236}">
                <a16:creationId xmlns:a16="http://schemas.microsoft.com/office/drawing/2014/main" id="{F53E5340-5028-5151-E362-F6EC7C1B5923}"/>
              </a:ext>
            </a:extLst>
          </p:cNvPr>
          <p:cNvSpPr/>
          <p:nvPr/>
        </p:nvSpPr>
        <p:spPr>
          <a:xfrm>
            <a:off x="1550157" y="2049628"/>
            <a:ext cx="8708453" cy="2758744"/>
          </a:xfrm>
          <a:prstGeom prst="roundRect">
            <a:avLst>
              <a:gd name="adj" fmla="val 3141"/>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216000" tIns="108000" rIns="216000" rtlCol="0" anchor="t"/>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285750" indent="-285750">
              <a:lnSpc>
                <a:spcPts val="2400"/>
              </a:lnSpc>
              <a:buFont typeface="BIZ UDゴシック" panose="020B0400000000000000" pitchFamily="49" charset="-128"/>
              <a:buChar char="○"/>
              <a:defRPr/>
            </a:pPr>
            <a:r>
              <a:rPr lang="ja-JP" altLang="en-US" dirty="0">
                <a:solidFill>
                  <a:prstClr val="black"/>
                </a:solidFill>
                <a:latin typeface="BIZ UDゴシック" panose="020B0400000000000000" pitchFamily="49" charset="-128"/>
                <a:ea typeface="BIZ UDゴシック" panose="020B0400000000000000" pitchFamily="49" charset="-128"/>
              </a:rPr>
              <a:t>　これまでの意見交換会では、国への働きかけに向けた、副首都化を後押しする仕組みづくりの検討に向けて、経済・社会の動き、我が国や諸外国の制度と仕組み、大阪の現状などの議論を進めてきた。</a:t>
            </a:r>
            <a:endParaRPr lang="en-US" altLang="ja-JP" dirty="0">
              <a:solidFill>
                <a:prstClr val="black"/>
              </a:solidFill>
              <a:latin typeface="BIZ UDゴシック" panose="020B0400000000000000" pitchFamily="49" charset="-128"/>
              <a:ea typeface="BIZ UDゴシック" panose="020B0400000000000000" pitchFamily="49" charset="-128"/>
            </a:endParaRPr>
          </a:p>
          <a:p>
            <a:pPr marL="285750" indent="-285750">
              <a:lnSpc>
                <a:spcPts val="2400"/>
              </a:lnSpc>
              <a:spcBef>
                <a:spcPts val="3000"/>
              </a:spcBef>
              <a:buFont typeface="BIZ UDゴシック" panose="020B0400000000000000" pitchFamily="49" charset="-128"/>
              <a:buChar char="○"/>
              <a:defRPr/>
            </a:pPr>
            <a:r>
              <a:rPr lang="ja-JP" altLang="en-US" dirty="0">
                <a:solidFill>
                  <a:prstClr val="black"/>
                </a:solidFill>
                <a:latin typeface="BIZ UDゴシック" panose="020B0400000000000000" pitchFamily="49" charset="-128"/>
                <a:ea typeface="BIZ UDゴシック" panose="020B0400000000000000" pitchFamily="49" charset="-128"/>
              </a:rPr>
              <a:t>　今回の意見交換会では、今後の具体的な仕組みづくりの検討につながる議論として、</a:t>
            </a:r>
            <a:r>
              <a:rPr lang="ja-JP" altLang="en-US" dirty="0">
                <a:solidFill>
                  <a:schemeClr val="tx1"/>
                </a:solidFill>
                <a:latin typeface="BIZ UDゴシック" panose="020B0400000000000000" pitchFamily="49" charset="-128"/>
                <a:ea typeface="BIZ UDゴシック" panose="020B0400000000000000" pitchFamily="49" charset="-128"/>
              </a:rPr>
              <a:t>日本の成長をけん引する複数の都市</a:t>
            </a:r>
            <a:r>
              <a:rPr lang="ja-JP" altLang="en-US" dirty="0">
                <a:solidFill>
                  <a:prstClr val="black"/>
                </a:solidFill>
                <a:latin typeface="BIZ UDゴシック" panose="020B0400000000000000" pitchFamily="49" charset="-128"/>
                <a:ea typeface="BIZ UDゴシック" panose="020B0400000000000000" pitchFamily="49" charset="-128"/>
              </a:rPr>
              <a:t>に求められる要件とは何かということを中心に、幅広くご意見を頂戴したい。</a:t>
            </a:r>
            <a:endParaRPr lang="en-US" altLang="ja-JP" dirty="0">
              <a:solidFill>
                <a:prstClr val="black"/>
              </a:solidFill>
              <a:latin typeface="BIZ UDゴシック" panose="020B0400000000000000" pitchFamily="49" charset="-128"/>
              <a:ea typeface="BIZ UDゴシック" panose="020B0400000000000000" pitchFamily="49" charset="-128"/>
            </a:endParaRPr>
          </a:p>
        </p:txBody>
      </p:sp>
      <p:sp>
        <p:nvSpPr>
          <p:cNvPr id="6" name="テキスト ボックス 5">
            <a:extLst>
              <a:ext uri="{FF2B5EF4-FFF2-40B4-BE49-F238E27FC236}">
                <a16:creationId xmlns:a16="http://schemas.microsoft.com/office/drawing/2014/main" id="{68A3F307-9B61-1BCD-271C-63F4F5C6F4BC}"/>
              </a:ext>
            </a:extLst>
          </p:cNvPr>
          <p:cNvSpPr txBox="1"/>
          <p:nvPr/>
        </p:nvSpPr>
        <p:spPr>
          <a:xfrm>
            <a:off x="671248" y="1118683"/>
            <a:ext cx="3682376" cy="369332"/>
          </a:xfrm>
          <a:prstGeom prst="rect">
            <a:avLst/>
          </a:prstGeom>
          <a:noFill/>
        </p:spPr>
        <p:txBody>
          <a:bodyPr wrap="square" rtlCol="0">
            <a:spAutoFit/>
          </a:bodyPr>
          <a:lstStyle/>
          <a:p>
            <a:pPr indent="182563"/>
            <a:r>
              <a:rPr kumimoji="1" lang="en-US" altLang="ja-JP" b="1" dirty="0">
                <a:latin typeface="BIZ UDゴシック" panose="020B0400000000000000" pitchFamily="49" charset="-128"/>
                <a:ea typeface="BIZ UDゴシック" panose="020B0400000000000000" pitchFamily="49" charset="-128"/>
              </a:rPr>
              <a:t>【</a:t>
            </a:r>
            <a:r>
              <a:rPr kumimoji="1" lang="ja-JP" altLang="en-US" b="1" dirty="0">
                <a:latin typeface="BIZ UDゴシック" panose="020B0400000000000000" pitchFamily="49" charset="-128"/>
                <a:ea typeface="BIZ UDゴシック" panose="020B0400000000000000" pitchFamily="49" charset="-128"/>
              </a:rPr>
              <a:t>ご議論いただきたい内容</a:t>
            </a:r>
            <a:r>
              <a:rPr kumimoji="1" lang="en-US" altLang="ja-JP" b="1" dirty="0">
                <a:latin typeface="BIZ UDゴシック" panose="020B0400000000000000" pitchFamily="49" charset="-128"/>
                <a:ea typeface="BIZ UDゴシック" panose="020B0400000000000000" pitchFamily="49" charset="-128"/>
              </a:rPr>
              <a:t>】</a:t>
            </a:r>
          </a:p>
        </p:txBody>
      </p:sp>
      <p:sp>
        <p:nvSpPr>
          <p:cNvPr id="8" name="スライド番号プレースホルダー 7">
            <a:extLst>
              <a:ext uri="{FF2B5EF4-FFF2-40B4-BE49-F238E27FC236}">
                <a16:creationId xmlns:a16="http://schemas.microsoft.com/office/drawing/2014/main" id="{B43B2387-872E-8D29-F010-CBD7AB61D7C2}"/>
              </a:ext>
            </a:extLst>
          </p:cNvPr>
          <p:cNvSpPr>
            <a:spLocks noGrp="1"/>
          </p:cNvSpPr>
          <p:nvPr>
            <p:ph type="sldNum" sz="quarter" idx="12"/>
          </p:nvPr>
        </p:nvSpPr>
        <p:spPr/>
        <p:txBody>
          <a:bodyPr/>
          <a:lstStyle/>
          <a:p>
            <a:fld id="{50F88186-B17D-4CE3-A887-D91699CF601C}" type="slidenum">
              <a:rPr kumimoji="1" lang="ja-JP" altLang="en-US" smtClean="0"/>
              <a:pPr/>
              <a:t>1</a:t>
            </a:fld>
            <a:endParaRPr kumimoji="1" lang="ja-JP" altLang="en-US"/>
          </a:p>
        </p:txBody>
      </p:sp>
    </p:spTree>
    <p:extLst>
      <p:ext uri="{BB962C8B-B14F-4D97-AF65-F5344CB8AC3E}">
        <p14:creationId xmlns:p14="http://schemas.microsoft.com/office/powerpoint/2010/main" val="4060686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スライド番号プレースホルダー 1">
            <a:extLst>
              <a:ext uri="{FF2B5EF4-FFF2-40B4-BE49-F238E27FC236}">
                <a16:creationId xmlns:a16="http://schemas.microsoft.com/office/drawing/2014/main" id="{6DE3471D-FC12-BACC-360D-31DC90C51555}"/>
              </a:ext>
            </a:extLst>
          </p:cNvPr>
          <p:cNvSpPr>
            <a:spLocks noGrp="1"/>
          </p:cNvSpPr>
          <p:nvPr>
            <p:ph type="sldNum" sz="quarter" idx="12"/>
          </p:nvPr>
        </p:nvSpPr>
        <p:spPr>
          <a:xfrm>
            <a:off x="11300226" y="6283198"/>
            <a:ext cx="384313" cy="365125"/>
          </a:xfrm>
        </p:spPr>
        <p:txBody>
          <a:bodyPr/>
          <a:lstStyle/>
          <a:p>
            <a:pPr algn="r"/>
            <a:r>
              <a:rPr kumimoji="1" lang="ja-JP" altLang="en-US" sz="1600" dirty="0">
                <a:latin typeface="BIZ UDゴシック" panose="020B0400000000000000" pitchFamily="49" charset="-128"/>
                <a:ea typeface="BIZ UDゴシック" panose="020B0400000000000000" pitchFamily="49" charset="-128"/>
              </a:rPr>
              <a:t>２</a:t>
            </a:r>
            <a:endParaRPr kumimoji="1" lang="ja-JP" altLang="en-US" sz="1600" dirty="0">
              <a:solidFill>
                <a:schemeClr val="tx1"/>
              </a:solidFill>
              <a:latin typeface="BIZ UDゴシック" panose="020B0400000000000000" pitchFamily="49" charset="-128"/>
              <a:ea typeface="BIZ UDゴシック" panose="020B0400000000000000" pitchFamily="49" charset="-128"/>
            </a:endParaRPr>
          </a:p>
        </p:txBody>
      </p:sp>
      <p:sp>
        <p:nvSpPr>
          <p:cNvPr id="9" name="角丸四角形 25">
            <a:extLst>
              <a:ext uri="{FF2B5EF4-FFF2-40B4-BE49-F238E27FC236}">
                <a16:creationId xmlns:a16="http://schemas.microsoft.com/office/drawing/2014/main" id="{135C0301-B9FA-8B83-2B42-F67B0004A3CF}"/>
              </a:ext>
            </a:extLst>
          </p:cNvPr>
          <p:cNvSpPr/>
          <p:nvPr/>
        </p:nvSpPr>
        <p:spPr>
          <a:xfrm>
            <a:off x="1068569" y="875025"/>
            <a:ext cx="5816690" cy="5400000"/>
          </a:xfrm>
          <a:prstGeom prst="roundRect">
            <a:avLst>
              <a:gd name="adj" fmla="val 3402"/>
            </a:avLst>
          </a:prstGeom>
          <a:solidFill>
            <a:srgbClr val="4472C4">
              <a:lumMod val="20000"/>
              <a:lumOff val="8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16" name="角丸四角形 25">
            <a:extLst>
              <a:ext uri="{FF2B5EF4-FFF2-40B4-BE49-F238E27FC236}">
                <a16:creationId xmlns:a16="http://schemas.microsoft.com/office/drawing/2014/main" id="{31BA7625-C82C-6B23-8AF8-166B394E1096}"/>
              </a:ext>
            </a:extLst>
          </p:cNvPr>
          <p:cNvSpPr/>
          <p:nvPr/>
        </p:nvSpPr>
        <p:spPr>
          <a:xfrm>
            <a:off x="1203272" y="1015522"/>
            <a:ext cx="3014958" cy="2484000"/>
          </a:xfrm>
          <a:prstGeom prst="roundRect">
            <a:avLst>
              <a:gd name="adj" fmla="val 3402"/>
            </a:avLst>
          </a:prstGeom>
          <a:solidFill>
            <a:sysClr val="window" lastClr="FFFFFF"/>
          </a:solidFill>
          <a:ln w="22225"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22" name="角丸四角形 27">
            <a:extLst>
              <a:ext uri="{FF2B5EF4-FFF2-40B4-BE49-F238E27FC236}">
                <a16:creationId xmlns:a16="http://schemas.microsoft.com/office/drawing/2014/main" id="{0B13187C-D420-FC88-2732-A0744FBB27A5}"/>
              </a:ext>
            </a:extLst>
          </p:cNvPr>
          <p:cNvSpPr/>
          <p:nvPr/>
        </p:nvSpPr>
        <p:spPr>
          <a:xfrm>
            <a:off x="1203272" y="999492"/>
            <a:ext cx="3036018" cy="294282"/>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経済・社会の動き</a:t>
            </a:r>
            <a:endPar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25" name="角丸四角形 32">
            <a:extLst>
              <a:ext uri="{FF2B5EF4-FFF2-40B4-BE49-F238E27FC236}">
                <a16:creationId xmlns:a16="http://schemas.microsoft.com/office/drawing/2014/main" id="{66DF6EE2-EB27-7BA2-7F6D-24619705A812}"/>
              </a:ext>
            </a:extLst>
          </p:cNvPr>
          <p:cNvSpPr/>
          <p:nvPr/>
        </p:nvSpPr>
        <p:spPr>
          <a:xfrm>
            <a:off x="1351460" y="1404380"/>
            <a:ext cx="2744494" cy="252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ネットワーク型社会への動き </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第１回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29" name="角丸四角形 25">
            <a:extLst>
              <a:ext uri="{FF2B5EF4-FFF2-40B4-BE49-F238E27FC236}">
                <a16:creationId xmlns:a16="http://schemas.microsoft.com/office/drawing/2014/main" id="{94C3D17C-6656-DEC0-AE72-53FA57CF3FDB}"/>
              </a:ext>
            </a:extLst>
          </p:cNvPr>
          <p:cNvSpPr/>
          <p:nvPr/>
        </p:nvSpPr>
        <p:spPr>
          <a:xfrm>
            <a:off x="4354322" y="2459160"/>
            <a:ext cx="2402530" cy="2556000"/>
          </a:xfrm>
          <a:prstGeom prst="roundRect">
            <a:avLst>
              <a:gd name="adj" fmla="val 3402"/>
            </a:avLst>
          </a:prstGeom>
          <a:solidFill>
            <a:sysClr val="window" lastClr="FFFFFF"/>
          </a:solidFill>
          <a:ln w="22225" cap="flat" cmpd="sng" algn="ctr">
            <a:solidFill>
              <a:srgbClr val="70AD47">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34" name="角丸四角形 27">
            <a:extLst>
              <a:ext uri="{FF2B5EF4-FFF2-40B4-BE49-F238E27FC236}">
                <a16:creationId xmlns:a16="http://schemas.microsoft.com/office/drawing/2014/main" id="{938398CC-268B-0E35-8F80-D6ADA9AB3ECE}"/>
              </a:ext>
            </a:extLst>
          </p:cNvPr>
          <p:cNvSpPr/>
          <p:nvPr/>
        </p:nvSpPr>
        <p:spPr>
          <a:xfrm>
            <a:off x="4339808" y="2411958"/>
            <a:ext cx="2402529" cy="288000"/>
          </a:xfrm>
          <a:prstGeom prst="roundRect">
            <a:avLst>
              <a:gd name="adj" fmla="val 12211"/>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大阪の現状</a:t>
            </a:r>
          </a:p>
        </p:txBody>
      </p:sp>
      <p:sp>
        <p:nvSpPr>
          <p:cNvPr id="35" name="角丸四角形 32">
            <a:extLst>
              <a:ext uri="{FF2B5EF4-FFF2-40B4-BE49-F238E27FC236}">
                <a16:creationId xmlns:a16="http://schemas.microsoft.com/office/drawing/2014/main" id="{775E7E96-B990-8717-0E7E-2F08E22430DE}"/>
              </a:ext>
            </a:extLst>
          </p:cNvPr>
          <p:cNvSpPr/>
          <p:nvPr/>
        </p:nvSpPr>
        <p:spPr>
          <a:xfrm>
            <a:off x="4461095" y="3893801"/>
            <a:ext cx="2211980" cy="252000"/>
          </a:xfrm>
          <a:prstGeom prst="roundRect">
            <a:avLst>
              <a:gd name="adj" fmla="val 184"/>
            </a:avLst>
          </a:prstGeom>
          <a:solidFill>
            <a:srgbClr val="70AD47">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大阪のポテンシャル </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第６回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8" name="角丸四角形 32">
            <a:extLst>
              <a:ext uri="{FF2B5EF4-FFF2-40B4-BE49-F238E27FC236}">
                <a16:creationId xmlns:a16="http://schemas.microsoft.com/office/drawing/2014/main" id="{44ADAF7C-46FD-E858-CF65-7A243877DA91}"/>
              </a:ext>
            </a:extLst>
          </p:cNvPr>
          <p:cNvSpPr/>
          <p:nvPr/>
        </p:nvSpPr>
        <p:spPr>
          <a:xfrm>
            <a:off x="4441485" y="2785219"/>
            <a:ext cx="2211980" cy="252000"/>
          </a:xfrm>
          <a:prstGeom prst="roundRect">
            <a:avLst>
              <a:gd name="adj" fmla="val 184"/>
            </a:avLst>
          </a:prstGeom>
          <a:solidFill>
            <a:srgbClr val="70AD47">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大阪都市圏の広がり </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第３回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9" name="角丸四角形 25">
            <a:extLst>
              <a:ext uri="{FF2B5EF4-FFF2-40B4-BE49-F238E27FC236}">
                <a16:creationId xmlns:a16="http://schemas.microsoft.com/office/drawing/2014/main" id="{8FE8F6CE-C685-8863-D735-B723DCFEE1B9}"/>
              </a:ext>
            </a:extLst>
          </p:cNvPr>
          <p:cNvSpPr/>
          <p:nvPr/>
        </p:nvSpPr>
        <p:spPr>
          <a:xfrm>
            <a:off x="1233068" y="3622323"/>
            <a:ext cx="2999154" cy="2520000"/>
          </a:xfrm>
          <a:prstGeom prst="roundRect">
            <a:avLst>
              <a:gd name="adj" fmla="val 3402"/>
            </a:avLst>
          </a:prstGeom>
          <a:solidFill>
            <a:sysClr val="window" lastClr="FFFFFF"/>
          </a:solidFill>
          <a:ln w="22225" cap="flat" cmpd="sng" algn="ctr">
            <a:solidFill>
              <a:srgbClr val="4472C4">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40" name="角丸四角形 27">
            <a:extLst>
              <a:ext uri="{FF2B5EF4-FFF2-40B4-BE49-F238E27FC236}">
                <a16:creationId xmlns:a16="http://schemas.microsoft.com/office/drawing/2014/main" id="{2311F059-AFA8-49E6-AA0A-DC7A49F519B4}"/>
              </a:ext>
            </a:extLst>
          </p:cNvPr>
          <p:cNvSpPr/>
          <p:nvPr/>
        </p:nvSpPr>
        <p:spPr>
          <a:xfrm>
            <a:off x="1224332" y="3608898"/>
            <a:ext cx="3014958" cy="249611"/>
          </a:xfrm>
          <a:prstGeom prst="roundRect">
            <a:avLst>
              <a:gd name="adj" fmla="val 12211"/>
            </a:avLst>
          </a:prstGeom>
          <a:solidFill>
            <a:srgbClr val="002060"/>
          </a:solidFill>
          <a:ln w="6350" cap="flat" cmpd="sng" algn="ctr">
            <a:solidFill>
              <a:srgbClr val="4472C4">
                <a:shade val="50000"/>
              </a:srgbClr>
            </a:solidFill>
            <a:prstDash val="solid"/>
            <a:miter lim="800000"/>
          </a:ln>
          <a:effectLst/>
        </p:spPr>
        <p:txBody>
          <a:bodyPr tIns="36000" bIns="54000" rtlCol="0" anchor="ctr"/>
          <a:lstStyle/>
          <a:p>
            <a:pPr marL="0" marR="0" lvl="0" indent="0" algn="ctr" defTabSz="914400" eaLnBrk="1" fontAlgn="auto" latinLnBrk="0" hangingPunct="1">
              <a:spcBef>
                <a:spcPts val="0"/>
              </a:spcBef>
              <a:spcAft>
                <a:spcPts val="0"/>
              </a:spcAft>
              <a:buClrTx/>
              <a:buSzTx/>
              <a:buFontTx/>
              <a:buNone/>
              <a:tabLst/>
              <a:defRPr/>
            </a:pPr>
            <a:r>
              <a:rPr kumimoji="1" lang="ja-JP" altLang="en-US" sz="1400" b="1" kern="0" dirty="0">
                <a:solidFill>
                  <a:prstClr val="white"/>
                </a:solidFill>
                <a:latin typeface="BIZ UDPゴシック" panose="020B0400000000000000" pitchFamily="50" charset="-128"/>
                <a:ea typeface="BIZ UDPゴシック" panose="020B0400000000000000" pitchFamily="50" charset="-128"/>
              </a:rPr>
              <a:t>我が国や諸外国の制度・仕組み</a:t>
            </a:r>
            <a:endPar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p:txBody>
      </p:sp>
      <p:sp>
        <p:nvSpPr>
          <p:cNvPr id="43" name="角丸四角形 32">
            <a:extLst>
              <a:ext uri="{FF2B5EF4-FFF2-40B4-BE49-F238E27FC236}">
                <a16:creationId xmlns:a16="http://schemas.microsoft.com/office/drawing/2014/main" id="{A1D9A0D7-47C7-F8A0-718A-B8D01802013A}"/>
              </a:ext>
            </a:extLst>
          </p:cNvPr>
          <p:cNvSpPr/>
          <p:nvPr/>
        </p:nvSpPr>
        <p:spPr>
          <a:xfrm>
            <a:off x="1359581" y="3934146"/>
            <a:ext cx="2744494" cy="252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BIZ UDPゴシック" panose="020B0400000000000000" pitchFamily="50" charset="-128"/>
                <a:ea typeface="BIZ UDPゴシック" panose="020B0400000000000000" pitchFamily="50" charset="-128"/>
              </a:rPr>
              <a:t>大都市圏行政について</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 </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第５回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46" name="角丸四角形 29">
            <a:extLst>
              <a:ext uri="{FF2B5EF4-FFF2-40B4-BE49-F238E27FC236}">
                <a16:creationId xmlns:a16="http://schemas.microsoft.com/office/drawing/2014/main" id="{FB61B9C2-5DF1-55B3-3A83-5FB982E8D38B}"/>
              </a:ext>
            </a:extLst>
          </p:cNvPr>
          <p:cNvSpPr/>
          <p:nvPr/>
        </p:nvSpPr>
        <p:spPr>
          <a:xfrm>
            <a:off x="1920728" y="6466042"/>
            <a:ext cx="4320848" cy="231681"/>
          </a:xfrm>
          <a:prstGeom prst="roundRect">
            <a:avLst>
              <a:gd name="adj" fmla="val 2804"/>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ここまでの振返り </a:t>
            </a:r>
            <a:r>
              <a:rPr kumimoji="0" lang="en-US" altLang="ja-JP"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令和５年度</a:t>
            </a:r>
            <a:r>
              <a:rPr kumimoji="0" lang="en-US" altLang="ja-JP"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sp>
        <p:nvSpPr>
          <p:cNvPr id="47" name="テキスト ボックス 46">
            <a:extLst>
              <a:ext uri="{FF2B5EF4-FFF2-40B4-BE49-F238E27FC236}">
                <a16:creationId xmlns:a16="http://schemas.microsoft.com/office/drawing/2014/main" id="{1111E878-180F-DCCE-7A49-D3443640C28D}"/>
              </a:ext>
            </a:extLst>
          </p:cNvPr>
          <p:cNvSpPr txBox="1"/>
          <p:nvPr/>
        </p:nvSpPr>
        <p:spPr>
          <a:xfrm>
            <a:off x="1398658" y="1630754"/>
            <a:ext cx="2731931" cy="736868"/>
          </a:xfrm>
          <a:prstGeom prst="rect">
            <a:avLst/>
          </a:prstGeom>
          <a:noFill/>
        </p:spPr>
        <p:txBody>
          <a:bodyPr wrap="square">
            <a:spAutoFit/>
          </a:bodyPr>
          <a:lstStyle/>
          <a:p>
            <a:pPr>
              <a:lnSpc>
                <a:spcPts val="1300"/>
              </a:lnSpc>
            </a:pPr>
            <a:r>
              <a:rPr lang="ja-JP" altLang="en-US" sz="1050" dirty="0">
                <a:solidFill>
                  <a:prstClr val="black"/>
                </a:solidFill>
                <a:latin typeface="BIZ UDゴシック" panose="020B0400000000000000" pitchFamily="49" charset="-128"/>
                <a:ea typeface="BIZ UDゴシック" panose="020B0400000000000000" pitchFamily="49" charset="-128"/>
              </a:rPr>
              <a:t>　</a:t>
            </a:r>
            <a:r>
              <a:rPr lang="en-US" altLang="ja-JP" sz="1050" dirty="0">
                <a:solidFill>
                  <a:prstClr val="black"/>
                </a:solidFill>
                <a:latin typeface="BIZ UDゴシック" panose="020B0400000000000000" pitchFamily="49" charset="-128"/>
                <a:ea typeface="BIZ UDゴシック" panose="020B0400000000000000" pitchFamily="49" charset="-128"/>
              </a:rPr>
              <a:t>IT</a:t>
            </a:r>
            <a:r>
              <a:rPr lang="ja-JP" altLang="en-US" sz="1050" dirty="0">
                <a:solidFill>
                  <a:prstClr val="black"/>
                </a:solidFill>
                <a:latin typeface="BIZ UDゴシック" panose="020B0400000000000000" pitchFamily="49" charset="-128"/>
                <a:ea typeface="BIZ UDゴシック" panose="020B0400000000000000" pitchFamily="49" charset="-128"/>
              </a:rPr>
              <a:t>や金融をはじめ様々な分野で</a:t>
            </a:r>
            <a:r>
              <a:rPr lang="ja-JP" altLang="en-US" sz="1050" b="1" dirty="0">
                <a:solidFill>
                  <a:prstClr val="black"/>
                </a:solidFill>
                <a:latin typeface="BIZ UDゴシック" panose="020B0400000000000000" pitchFamily="49" charset="-128"/>
                <a:ea typeface="BIZ UDゴシック" panose="020B0400000000000000" pitchFamily="49" charset="-128"/>
              </a:rPr>
              <a:t>「自律・分散・ネットワーク」型の動きが広まっており</a:t>
            </a:r>
            <a:r>
              <a:rPr lang="ja-JP" altLang="en-US" sz="1050" dirty="0">
                <a:solidFill>
                  <a:prstClr val="black"/>
                </a:solidFill>
                <a:latin typeface="BIZ UDゴシック" panose="020B0400000000000000" pitchFamily="49" charset="-128"/>
                <a:ea typeface="BIZ UDゴシック" panose="020B0400000000000000" pitchFamily="49" charset="-128"/>
              </a:rPr>
              <a:t>、行政体制についても、これまでの集権、画一、一極集中から</a:t>
            </a:r>
            <a:r>
              <a:rPr lang="ja-JP" altLang="en-US" sz="1050" b="1" dirty="0">
                <a:solidFill>
                  <a:prstClr val="black"/>
                </a:solidFill>
                <a:latin typeface="BIZ UDゴシック" panose="020B0400000000000000" pitchFamily="49" charset="-128"/>
                <a:ea typeface="BIZ UDゴシック" panose="020B0400000000000000" pitchFamily="49" charset="-128"/>
              </a:rPr>
              <a:t>構造転換が必要</a:t>
            </a:r>
          </a:p>
        </p:txBody>
      </p:sp>
      <p:sp>
        <p:nvSpPr>
          <p:cNvPr id="54" name="テキスト ボックス 53">
            <a:extLst>
              <a:ext uri="{FF2B5EF4-FFF2-40B4-BE49-F238E27FC236}">
                <a16:creationId xmlns:a16="http://schemas.microsoft.com/office/drawing/2014/main" id="{D432882C-E0DD-23F3-9D3C-08DF746D4FEC}"/>
              </a:ext>
            </a:extLst>
          </p:cNvPr>
          <p:cNvSpPr txBox="1"/>
          <p:nvPr/>
        </p:nvSpPr>
        <p:spPr>
          <a:xfrm>
            <a:off x="1399460" y="4206363"/>
            <a:ext cx="2716393" cy="736868"/>
          </a:xfrm>
          <a:prstGeom prst="rect">
            <a:avLst/>
          </a:prstGeom>
          <a:noFill/>
        </p:spPr>
        <p:txBody>
          <a:bodyPr wrap="square">
            <a:spAutoFit/>
          </a:bodyPr>
          <a:lstStyle/>
          <a:p>
            <a:pPr>
              <a:lnSpc>
                <a:spcPts val="1300"/>
              </a:lnSpc>
            </a:pPr>
            <a:r>
              <a:rPr lang="ja-JP" altLang="en-US" sz="1050" dirty="0">
                <a:solidFill>
                  <a:prstClr val="black"/>
                </a:solidFill>
                <a:latin typeface="BIZ UDゴシック" panose="020B0400000000000000" pitchFamily="49" charset="-128"/>
                <a:ea typeface="BIZ UDゴシック" panose="020B0400000000000000" pitchFamily="49" charset="-128"/>
              </a:rPr>
              <a:t>　自治制度や規制改革、地方分権など、大都市圏行政に関連する</a:t>
            </a:r>
            <a:r>
              <a:rPr lang="ja-JP" altLang="en-US" sz="1050" b="1" dirty="0">
                <a:solidFill>
                  <a:prstClr val="black"/>
                </a:solidFill>
                <a:latin typeface="BIZ UDゴシック" panose="020B0400000000000000" pitchFamily="49" charset="-128"/>
                <a:ea typeface="BIZ UDゴシック" panose="020B0400000000000000" pitchFamily="49" charset="-128"/>
              </a:rPr>
              <a:t>国の議論は個別、縦割に検討が進められてきた。それらの横ぐしを刺す国家戦略が必要</a:t>
            </a:r>
            <a:r>
              <a:rPr lang="ja-JP" altLang="en-US" sz="1050" dirty="0">
                <a:solidFill>
                  <a:prstClr val="black"/>
                </a:solidFill>
                <a:latin typeface="BIZ UDゴシック" panose="020B0400000000000000" pitchFamily="49" charset="-128"/>
                <a:ea typeface="BIZ UDゴシック" panose="020B0400000000000000" pitchFamily="49" charset="-128"/>
              </a:rPr>
              <a:t>。</a:t>
            </a:r>
          </a:p>
        </p:txBody>
      </p:sp>
      <p:sp>
        <p:nvSpPr>
          <p:cNvPr id="56" name="テキスト ボックス 55">
            <a:extLst>
              <a:ext uri="{FF2B5EF4-FFF2-40B4-BE49-F238E27FC236}">
                <a16:creationId xmlns:a16="http://schemas.microsoft.com/office/drawing/2014/main" id="{253F51F0-54CA-1F81-3D9A-97669CCD7350}"/>
              </a:ext>
            </a:extLst>
          </p:cNvPr>
          <p:cNvSpPr txBox="1"/>
          <p:nvPr/>
        </p:nvSpPr>
        <p:spPr>
          <a:xfrm>
            <a:off x="4422201" y="4150596"/>
            <a:ext cx="2274125" cy="736868"/>
          </a:xfrm>
          <a:prstGeom prst="rect">
            <a:avLst/>
          </a:prstGeom>
          <a:noFill/>
        </p:spPr>
        <p:txBody>
          <a:bodyPr wrap="square">
            <a:spAutoFit/>
          </a:bodyPr>
          <a:lstStyle/>
          <a:p>
            <a:pPr>
              <a:lnSpc>
                <a:spcPts val="1300"/>
              </a:lnSpc>
            </a:pPr>
            <a:r>
              <a:rPr lang="ja-JP" altLang="en-US" sz="1100" dirty="0">
                <a:solidFill>
                  <a:prstClr val="black"/>
                </a:solidFill>
                <a:latin typeface="Meiryo UI"/>
                <a:ea typeface="Meiryo UI"/>
              </a:rPr>
              <a:t>　</a:t>
            </a:r>
            <a:r>
              <a:rPr lang="ja-JP" altLang="en-US" sz="1050" b="1" dirty="0">
                <a:solidFill>
                  <a:prstClr val="black"/>
                </a:solidFill>
                <a:latin typeface="BIZ UDゴシック" panose="020B0400000000000000" pitchFamily="49" charset="-128"/>
                <a:ea typeface="BIZ UDゴシック" panose="020B0400000000000000" pitchFamily="49" charset="-128"/>
              </a:rPr>
              <a:t>大阪には、</a:t>
            </a:r>
            <a:r>
              <a:rPr lang="ja-JP" altLang="en-US" sz="1050" dirty="0">
                <a:solidFill>
                  <a:prstClr val="black"/>
                </a:solidFill>
                <a:latin typeface="BIZ UDゴシック" panose="020B0400000000000000" pitchFamily="49" charset="-128"/>
                <a:ea typeface="BIZ UDゴシック" panose="020B0400000000000000" pitchFamily="49" charset="-128"/>
              </a:rPr>
              <a:t>経済や金融、政治・行政、人流、物流など、首都が有する諸機能に関して</a:t>
            </a:r>
            <a:r>
              <a:rPr lang="ja-JP" altLang="en-US" sz="1050" b="1" dirty="0">
                <a:solidFill>
                  <a:prstClr val="black"/>
                </a:solidFill>
                <a:latin typeface="BIZ UDゴシック" panose="020B0400000000000000" pitchFamily="49" charset="-128"/>
                <a:ea typeface="BIZ UDゴシック" panose="020B0400000000000000" pitchFamily="49" charset="-128"/>
              </a:rPr>
              <a:t>東西二極の一極を担うポテンシャルがある</a:t>
            </a:r>
            <a:r>
              <a:rPr lang="ja-JP" altLang="en-US" sz="1050" dirty="0">
                <a:solidFill>
                  <a:prstClr val="black"/>
                </a:solidFill>
                <a:latin typeface="BIZ UDゴシック" panose="020B0400000000000000" pitchFamily="49" charset="-128"/>
                <a:ea typeface="BIZ UDゴシック" panose="020B0400000000000000" pitchFamily="49" charset="-128"/>
              </a:rPr>
              <a:t>。</a:t>
            </a:r>
            <a:endParaRPr lang="ja-JP"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DF23D500-1409-5282-2214-ECAFB2027143}"/>
              </a:ext>
            </a:extLst>
          </p:cNvPr>
          <p:cNvSpPr txBox="1"/>
          <p:nvPr/>
        </p:nvSpPr>
        <p:spPr>
          <a:xfrm>
            <a:off x="4379037" y="3068656"/>
            <a:ext cx="2327986" cy="736868"/>
          </a:xfrm>
          <a:prstGeom prst="rect">
            <a:avLst/>
          </a:prstGeom>
          <a:noFill/>
        </p:spPr>
        <p:txBody>
          <a:bodyPr wrap="square">
            <a:spAutoFit/>
          </a:bodyPr>
          <a:lstStyle/>
          <a:p>
            <a:pPr>
              <a:lnSpc>
                <a:spcPts val="1300"/>
              </a:lnSpc>
            </a:pPr>
            <a:r>
              <a:rPr lang="ja-JP" altLang="en-US" sz="1100" dirty="0">
                <a:solidFill>
                  <a:prstClr val="black"/>
                </a:solidFill>
                <a:latin typeface="Meiryo UI"/>
                <a:ea typeface="Meiryo UI"/>
              </a:rPr>
              <a:t>　</a:t>
            </a:r>
            <a:r>
              <a:rPr lang="ja-JP" altLang="en-US" sz="1050" b="1" dirty="0">
                <a:solidFill>
                  <a:prstClr val="black"/>
                </a:solidFill>
                <a:latin typeface="BIZ UDゴシック" panose="020B0400000000000000" pitchFamily="49" charset="-128"/>
                <a:ea typeface="BIZ UDゴシック" panose="020B0400000000000000" pitchFamily="49" charset="-128"/>
              </a:rPr>
              <a:t>大阪都市圏は、大阪市を中心に府域全体から隣接エリアに</a:t>
            </a:r>
            <a:r>
              <a:rPr lang="ja-JP" altLang="en-US" sz="1050" dirty="0">
                <a:solidFill>
                  <a:prstClr val="black"/>
                </a:solidFill>
                <a:latin typeface="BIZ UDゴシック" panose="020B0400000000000000" pitchFamily="49" charset="-128"/>
                <a:ea typeface="BIZ UDゴシック" panose="020B0400000000000000" pitchFamily="49" charset="-128"/>
              </a:rPr>
              <a:t>拡がり、経済は大阪市に集積。</a:t>
            </a:r>
            <a:r>
              <a:rPr lang="ja-JP" altLang="en-US" sz="1050" b="1" dirty="0">
                <a:solidFill>
                  <a:prstClr val="black"/>
                </a:solidFill>
                <a:latin typeface="BIZ UDゴシック" panose="020B0400000000000000" pitchFamily="49" charset="-128"/>
                <a:ea typeface="BIZ UDゴシック" panose="020B0400000000000000" pitchFamily="49" charset="-128"/>
              </a:rPr>
              <a:t>府市一体を核とした圏域のマネジメントが重要</a:t>
            </a:r>
            <a:r>
              <a:rPr lang="ja-JP" altLang="en-US" sz="1050" dirty="0">
                <a:solidFill>
                  <a:prstClr val="black"/>
                </a:solidFill>
                <a:latin typeface="BIZ UDゴシック" panose="020B0400000000000000" pitchFamily="49" charset="-128"/>
                <a:ea typeface="BIZ UDゴシック" panose="020B0400000000000000" pitchFamily="49" charset="-128"/>
              </a:rPr>
              <a:t>。</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cxnSp>
        <p:nvCxnSpPr>
          <p:cNvPr id="60" name="直線矢印コネクタ 59">
            <a:extLst>
              <a:ext uri="{FF2B5EF4-FFF2-40B4-BE49-F238E27FC236}">
                <a16:creationId xmlns:a16="http://schemas.microsoft.com/office/drawing/2014/main" id="{E06D9684-6F00-6702-A6D0-FE250660115F}"/>
              </a:ext>
            </a:extLst>
          </p:cNvPr>
          <p:cNvCxnSpPr>
            <a:cxnSpLocks/>
          </p:cNvCxnSpPr>
          <p:nvPr/>
        </p:nvCxnSpPr>
        <p:spPr>
          <a:xfrm>
            <a:off x="1146395" y="6390404"/>
            <a:ext cx="5939578" cy="0"/>
          </a:xfrm>
          <a:prstGeom prst="straightConnector1">
            <a:avLst/>
          </a:prstGeom>
          <a:noFill/>
          <a:ln w="6350" cap="flat" cmpd="sng" algn="ctr">
            <a:solidFill>
              <a:sysClr val="windowText" lastClr="000000"/>
            </a:solidFill>
            <a:prstDash val="solid"/>
            <a:miter lim="800000"/>
            <a:headEnd type="none"/>
            <a:tailEnd type="arrow" w="lg" len="lg"/>
          </a:ln>
          <a:effectLst/>
        </p:spPr>
      </p:cxnSp>
      <p:sp>
        <p:nvSpPr>
          <p:cNvPr id="63" name="テキスト ボックス 62">
            <a:extLst>
              <a:ext uri="{FF2B5EF4-FFF2-40B4-BE49-F238E27FC236}">
                <a16:creationId xmlns:a16="http://schemas.microsoft.com/office/drawing/2014/main" id="{B483AB04-1387-4442-29AA-6E4F97ED5861}"/>
              </a:ext>
            </a:extLst>
          </p:cNvPr>
          <p:cNvSpPr txBox="1"/>
          <p:nvPr/>
        </p:nvSpPr>
        <p:spPr>
          <a:xfrm>
            <a:off x="572214" y="354404"/>
            <a:ext cx="8791407" cy="369332"/>
          </a:xfrm>
          <a:prstGeom prst="rect">
            <a:avLst/>
          </a:prstGeom>
          <a:noFill/>
        </p:spPr>
        <p:txBody>
          <a:bodyPr wrap="square" rtlCol="0">
            <a:spAutoFit/>
          </a:bodyPr>
          <a:lstStyle/>
          <a:p>
            <a:pPr indent="182563"/>
            <a:r>
              <a:rPr kumimoji="1" lang="ja-JP" altLang="en-US" b="1" dirty="0">
                <a:latin typeface="BIZ UDゴシック" panose="020B0400000000000000" pitchFamily="49" charset="-128"/>
                <a:ea typeface="BIZ UDゴシック" panose="020B0400000000000000" pitchFamily="49" charset="-128"/>
              </a:rPr>
              <a:t>（ここまでの意見交換会の振返りと、今後の議論のイメージ）</a:t>
            </a:r>
            <a:endParaRPr kumimoji="1" lang="en-US" altLang="ja-JP" b="1" dirty="0">
              <a:latin typeface="BIZ UDゴシック" panose="020B0400000000000000" pitchFamily="49" charset="-128"/>
              <a:ea typeface="BIZ UDゴシック" panose="020B0400000000000000" pitchFamily="49" charset="-128"/>
            </a:endParaRPr>
          </a:p>
        </p:txBody>
      </p:sp>
      <p:sp>
        <p:nvSpPr>
          <p:cNvPr id="65" name="角丸四角形 25">
            <a:extLst>
              <a:ext uri="{FF2B5EF4-FFF2-40B4-BE49-F238E27FC236}">
                <a16:creationId xmlns:a16="http://schemas.microsoft.com/office/drawing/2014/main" id="{7845C4E8-325A-8A34-6F95-1DDC5BD43C0D}"/>
              </a:ext>
            </a:extLst>
          </p:cNvPr>
          <p:cNvSpPr/>
          <p:nvPr/>
        </p:nvSpPr>
        <p:spPr>
          <a:xfrm>
            <a:off x="7043322" y="889740"/>
            <a:ext cx="2953581" cy="5385285"/>
          </a:xfrm>
          <a:prstGeom prst="roundRect">
            <a:avLst>
              <a:gd name="adj" fmla="val 3402"/>
            </a:avLst>
          </a:prstGeom>
          <a:solidFill>
            <a:srgbClr val="FFC000">
              <a:lumMod val="40000"/>
              <a:lumOff val="60000"/>
            </a:srgbClr>
          </a:solidFill>
          <a:ln w="63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a:ln>
                <a:noFill/>
              </a:ln>
              <a:solidFill>
                <a:prstClr val="black"/>
              </a:solidFill>
              <a:effectLst/>
              <a:uLnTx/>
              <a:uFillTx/>
              <a:latin typeface="Meiryo UI"/>
              <a:ea typeface="Meiryo UI"/>
              <a:cs typeface="+mn-cs"/>
            </a:endParaRPr>
          </a:p>
        </p:txBody>
      </p:sp>
      <p:sp>
        <p:nvSpPr>
          <p:cNvPr id="73" name="角丸四角形 29">
            <a:extLst>
              <a:ext uri="{FF2B5EF4-FFF2-40B4-BE49-F238E27FC236}">
                <a16:creationId xmlns:a16="http://schemas.microsoft.com/office/drawing/2014/main" id="{F0BD143F-8609-4159-0536-5E2206D80C71}"/>
              </a:ext>
            </a:extLst>
          </p:cNvPr>
          <p:cNvSpPr/>
          <p:nvPr/>
        </p:nvSpPr>
        <p:spPr>
          <a:xfrm>
            <a:off x="7651084" y="6454480"/>
            <a:ext cx="2893438" cy="231684"/>
          </a:xfrm>
          <a:prstGeom prst="roundRect">
            <a:avLst>
              <a:gd name="adj" fmla="val 2804"/>
            </a:avLst>
          </a:prstGeom>
          <a:noFill/>
          <a:ln w="12700" cap="flat" cmpd="sng" algn="ctr">
            <a:noFill/>
            <a:prstDash val="solid"/>
            <a:miter lim="800000"/>
          </a:ln>
          <a:effectLst/>
        </p:spPr>
        <p:txBody>
          <a:bodyPr rtlCol="0" anchor="b"/>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今後の議論 </a:t>
            </a:r>
            <a:r>
              <a:rPr kumimoji="0" lang="en-US" altLang="ja-JP"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令和６年度</a:t>
            </a:r>
            <a:r>
              <a:rPr kumimoji="0" lang="en-US" altLang="ja-JP"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p:txBody>
      </p:sp>
      <p:cxnSp>
        <p:nvCxnSpPr>
          <p:cNvPr id="74" name="直線矢印コネクタ 73">
            <a:extLst>
              <a:ext uri="{FF2B5EF4-FFF2-40B4-BE49-F238E27FC236}">
                <a16:creationId xmlns:a16="http://schemas.microsoft.com/office/drawing/2014/main" id="{17BD0006-EA16-8FA6-4110-8D7E87E7F1C4}"/>
              </a:ext>
            </a:extLst>
          </p:cNvPr>
          <p:cNvCxnSpPr>
            <a:cxnSpLocks/>
          </p:cNvCxnSpPr>
          <p:nvPr/>
        </p:nvCxnSpPr>
        <p:spPr>
          <a:xfrm>
            <a:off x="7055620" y="6389966"/>
            <a:ext cx="3984161" cy="0"/>
          </a:xfrm>
          <a:prstGeom prst="straightConnector1">
            <a:avLst/>
          </a:prstGeom>
          <a:noFill/>
          <a:ln w="6350" cap="flat" cmpd="sng" algn="ctr">
            <a:solidFill>
              <a:sysClr val="windowText" lastClr="000000"/>
            </a:solidFill>
            <a:prstDash val="solid"/>
            <a:miter lim="800000"/>
            <a:headEnd type="none"/>
            <a:tailEnd type="arrow" w="lg" len="lg"/>
          </a:ln>
          <a:effectLst/>
        </p:spPr>
      </p:cxnSp>
      <p:sp>
        <p:nvSpPr>
          <p:cNvPr id="75" name="角丸四角形 25">
            <a:extLst>
              <a:ext uri="{FF2B5EF4-FFF2-40B4-BE49-F238E27FC236}">
                <a16:creationId xmlns:a16="http://schemas.microsoft.com/office/drawing/2014/main" id="{981210C6-A27C-0AC6-6205-E57C6261CD4E}"/>
              </a:ext>
            </a:extLst>
          </p:cNvPr>
          <p:cNvSpPr/>
          <p:nvPr/>
        </p:nvSpPr>
        <p:spPr>
          <a:xfrm>
            <a:off x="7257584" y="1178837"/>
            <a:ext cx="2520000" cy="1404000"/>
          </a:xfrm>
          <a:prstGeom prst="roundRect">
            <a:avLst>
              <a:gd name="adj" fmla="val 3402"/>
            </a:avLst>
          </a:prstGeom>
          <a:solidFill>
            <a:srgbClr val="A5A5A5">
              <a:lumMod val="20000"/>
              <a:lumOff val="80000"/>
            </a:srgbClr>
          </a:solidFill>
          <a:ln w="2222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77" name="角丸四角形 25">
            <a:extLst>
              <a:ext uri="{FF2B5EF4-FFF2-40B4-BE49-F238E27FC236}">
                <a16:creationId xmlns:a16="http://schemas.microsoft.com/office/drawing/2014/main" id="{74B2E4DF-55C8-05B0-A713-0A95F4D8B109}"/>
              </a:ext>
            </a:extLst>
          </p:cNvPr>
          <p:cNvSpPr/>
          <p:nvPr/>
        </p:nvSpPr>
        <p:spPr>
          <a:xfrm>
            <a:off x="7282663" y="4274375"/>
            <a:ext cx="2520000" cy="1856654"/>
          </a:xfrm>
          <a:prstGeom prst="roundRect">
            <a:avLst>
              <a:gd name="adj" fmla="val 3402"/>
            </a:avLst>
          </a:prstGeom>
          <a:solidFill>
            <a:srgbClr val="A5A5A5">
              <a:lumMod val="40000"/>
              <a:lumOff val="60000"/>
            </a:srgbClr>
          </a:solidFill>
          <a:ln w="22225" cap="flat" cmpd="sng" algn="ctr">
            <a:solidFill>
              <a:srgbClr val="ED7D31">
                <a:lumMod val="7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black"/>
              </a:solidFill>
              <a:effectLst/>
              <a:uLnTx/>
              <a:uFillTx/>
              <a:latin typeface="Meiryo UI"/>
              <a:ea typeface="Meiryo UI"/>
              <a:cs typeface="+mn-cs"/>
            </a:endParaRPr>
          </a:p>
        </p:txBody>
      </p:sp>
      <p:sp>
        <p:nvSpPr>
          <p:cNvPr id="78" name="角丸四角形 27">
            <a:extLst>
              <a:ext uri="{FF2B5EF4-FFF2-40B4-BE49-F238E27FC236}">
                <a16:creationId xmlns:a16="http://schemas.microsoft.com/office/drawing/2014/main" id="{4EE39166-0C59-2AA2-5943-41CDF83C1E44}"/>
              </a:ext>
            </a:extLst>
          </p:cNvPr>
          <p:cNvSpPr/>
          <p:nvPr/>
        </p:nvSpPr>
        <p:spPr>
          <a:xfrm>
            <a:off x="7282663" y="4135875"/>
            <a:ext cx="2520000" cy="468000"/>
          </a:xfrm>
          <a:prstGeom prst="roundRect">
            <a:avLst>
              <a:gd name="adj" fmla="val 12211"/>
            </a:avLst>
          </a:prstGeom>
          <a:gradFill rotWithShape="1">
            <a:gsLst>
              <a:gs pos="0">
                <a:srgbClr val="ED7D31">
                  <a:satMod val="103000"/>
                  <a:lumMod val="102000"/>
                  <a:tint val="94000"/>
                </a:srgbClr>
              </a:gs>
              <a:gs pos="50000">
                <a:srgbClr val="ED7D31">
                  <a:satMod val="110000"/>
                  <a:lumMod val="100000"/>
                  <a:shade val="100000"/>
                </a:srgbClr>
              </a:gs>
              <a:gs pos="100000">
                <a:srgbClr val="ED7D31">
                  <a:lumMod val="99000"/>
                  <a:satMod val="120000"/>
                  <a:shade val="78000"/>
                </a:srgbClr>
              </a:gs>
            </a:gsLst>
            <a:lin ang="5400000" scaled="0"/>
          </a:gradFill>
          <a:ln>
            <a:noFill/>
          </a:ln>
          <a:effectLst>
            <a:outerShdw blurRad="57150" dist="19050" dir="5400000" algn="ctr" rotWithShape="0">
              <a:srgbClr val="000000">
                <a:alpha val="63000"/>
              </a:srgbClr>
            </a:outerShdw>
          </a:effectLst>
        </p:spPr>
        <p:txBody>
          <a:bodyPr tIns="36000" bIns="54000" rtlCol="0" anchor="ctr"/>
          <a:lstStyle/>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大阪の副首都化を後押し</a:t>
            </a:r>
            <a:endParaRPr kumimoji="1" lang="en-US" altLang="ja-JP"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ts val="15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white"/>
                </a:solidFill>
                <a:effectLst/>
                <a:uLnTx/>
                <a:uFillTx/>
                <a:latin typeface="BIZ UDPゴシック" panose="020B0400000000000000" pitchFamily="50" charset="-128"/>
                <a:ea typeface="BIZ UDPゴシック" panose="020B0400000000000000" pitchFamily="50" charset="-128"/>
                <a:cs typeface="+mn-cs"/>
              </a:rPr>
              <a:t>する仕組みの検討</a:t>
            </a:r>
          </a:p>
        </p:txBody>
      </p:sp>
      <p:sp>
        <p:nvSpPr>
          <p:cNvPr id="79" name="角丸四角形 32">
            <a:extLst>
              <a:ext uri="{FF2B5EF4-FFF2-40B4-BE49-F238E27FC236}">
                <a16:creationId xmlns:a16="http://schemas.microsoft.com/office/drawing/2014/main" id="{394AC307-CC76-E856-5552-98C59B3BBB3B}"/>
              </a:ext>
            </a:extLst>
          </p:cNvPr>
          <p:cNvSpPr/>
          <p:nvPr/>
        </p:nvSpPr>
        <p:spPr>
          <a:xfrm>
            <a:off x="7555949" y="4730838"/>
            <a:ext cx="1952749" cy="576000"/>
          </a:xfrm>
          <a:prstGeom prst="roundRect">
            <a:avLst>
              <a:gd name="adj" fmla="val 184"/>
            </a:avLst>
          </a:prstGeom>
          <a:solidFill>
            <a:srgbClr val="FFC000">
              <a:lumMod val="60000"/>
              <a:lumOff val="40000"/>
            </a:srgbClr>
          </a:solidFill>
          <a:ln w="22225" cap="flat" cmpd="sng" algn="ctr">
            <a:solidFill>
              <a:srgbClr val="ED7D31">
                <a:lumMod val="75000"/>
              </a:srgbClr>
            </a:solidFill>
            <a:prstDash val="sysDash"/>
            <a:miter lim="800000"/>
          </a:ln>
          <a:effectLst/>
        </p:spPr>
        <p:txBody>
          <a:bodyPr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第８回（予定）</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（規制改革）、（地方分権） </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0" name="角丸四角形 32">
            <a:extLst>
              <a:ext uri="{FF2B5EF4-FFF2-40B4-BE49-F238E27FC236}">
                <a16:creationId xmlns:a16="http://schemas.microsoft.com/office/drawing/2014/main" id="{72637B07-AAE3-C256-FD28-DD8D53346368}"/>
              </a:ext>
            </a:extLst>
          </p:cNvPr>
          <p:cNvSpPr/>
          <p:nvPr/>
        </p:nvSpPr>
        <p:spPr>
          <a:xfrm>
            <a:off x="7579099" y="5432877"/>
            <a:ext cx="1952749" cy="576000"/>
          </a:xfrm>
          <a:prstGeom prst="roundRect">
            <a:avLst>
              <a:gd name="adj" fmla="val 184"/>
            </a:avLst>
          </a:prstGeom>
          <a:solidFill>
            <a:srgbClr val="FFC000">
              <a:lumMod val="60000"/>
              <a:lumOff val="40000"/>
            </a:srgbClr>
          </a:solidFill>
          <a:ln w="22225" cap="flat" cmpd="sng" algn="ctr">
            <a:solidFill>
              <a:srgbClr val="ED7D31">
                <a:lumMod val="75000"/>
              </a:srgbClr>
            </a:solidFill>
            <a:prstDash val="sysDash"/>
            <a:miter lim="800000"/>
          </a:ln>
          <a:effectLst/>
        </p:spPr>
        <p:txBody>
          <a:bodyPr lIns="36000" tIns="0" rIns="36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第９回（予定）</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（自治制度）、（国との関係）</a:t>
            </a:r>
            <a:endPar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1" name="角丸四角形 32">
            <a:extLst>
              <a:ext uri="{FF2B5EF4-FFF2-40B4-BE49-F238E27FC236}">
                <a16:creationId xmlns:a16="http://schemas.microsoft.com/office/drawing/2014/main" id="{657A4198-11B7-D729-CAF3-F8462F5B3C03}"/>
              </a:ext>
            </a:extLst>
          </p:cNvPr>
          <p:cNvSpPr/>
          <p:nvPr/>
        </p:nvSpPr>
        <p:spPr>
          <a:xfrm>
            <a:off x="7520596" y="1456026"/>
            <a:ext cx="2007704" cy="828000"/>
          </a:xfrm>
          <a:prstGeom prst="roundRect">
            <a:avLst>
              <a:gd name="adj" fmla="val 184"/>
            </a:avLst>
          </a:prstGeom>
          <a:solidFill>
            <a:srgbClr val="FFC000">
              <a:lumMod val="60000"/>
              <a:lumOff val="40000"/>
            </a:srgbClr>
          </a:solidFill>
          <a:ln w="22225" cap="flat" cmpd="sng" algn="ctr">
            <a:solidFill>
              <a:srgbClr val="ED7D31">
                <a:lumMod val="75000"/>
              </a:srgbClr>
            </a:solidFill>
            <a:prstDash val="sysDash"/>
            <a:miter lim="800000"/>
          </a:ln>
          <a:effectLst/>
        </p:spPr>
        <p:txBody>
          <a:bodyPr lIns="144000" tIns="0" rIns="7200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第７回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p>
          <a:p>
            <a:pPr marL="0" marR="0" lvl="0" indent="0" defTabSz="914400" eaLnBrk="1" fontAlgn="auto" latinLnBrk="0" hangingPunct="1">
              <a:lnSpc>
                <a:spcPct val="100000"/>
              </a:lnSpc>
              <a:spcBef>
                <a:spcPts val="0"/>
              </a:spcBef>
              <a:spcAft>
                <a:spcPts val="0"/>
              </a:spcAft>
              <a:buClrTx/>
              <a:buSzTx/>
              <a:buFontTx/>
              <a:buNone/>
              <a:tabLst/>
              <a:defRPr/>
            </a:pPr>
            <a:r>
              <a:rPr lang="ja-JP" altLang="en-US" sz="1200" b="1" kern="0" dirty="0">
                <a:solidFill>
                  <a:prstClr val="black"/>
                </a:solidFill>
                <a:latin typeface="BIZ UDPゴシック" panose="020B0400000000000000" pitchFamily="50" charset="-128"/>
                <a:ea typeface="BIZ UDPゴシック" panose="020B0400000000000000" pitchFamily="50" charset="-128"/>
              </a:rPr>
              <a:t>複数の都市が日本の成長をけん引する新たな国の形に向けて</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84" name="角丸四角形 27">
            <a:extLst>
              <a:ext uri="{FF2B5EF4-FFF2-40B4-BE49-F238E27FC236}">
                <a16:creationId xmlns:a16="http://schemas.microsoft.com/office/drawing/2014/main" id="{38905668-5692-D8DE-3E12-9AC84F96B369}"/>
              </a:ext>
            </a:extLst>
          </p:cNvPr>
          <p:cNvSpPr/>
          <p:nvPr/>
        </p:nvSpPr>
        <p:spPr>
          <a:xfrm>
            <a:off x="10302119" y="2578761"/>
            <a:ext cx="422978" cy="2233905"/>
          </a:xfrm>
          <a:prstGeom prst="roundRect">
            <a:avLst>
              <a:gd name="adj" fmla="val 12211"/>
            </a:avLst>
          </a:prstGeom>
          <a:noFill/>
          <a:ln w="635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一定の整理 （夏ごろ）</a:t>
            </a:r>
          </a:p>
        </p:txBody>
      </p:sp>
      <p:sp>
        <p:nvSpPr>
          <p:cNvPr id="85" name="角丸四角形 27">
            <a:extLst>
              <a:ext uri="{FF2B5EF4-FFF2-40B4-BE49-F238E27FC236}">
                <a16:creationId xmlns:a16="http://schemas.microsoft.com/office/drawing/2014/main" id="{5FA39A6F-CE93-0A68-9122-F68AC261E158}"/>
              </a:ext>
            </a:extLst>
          </p:cNvPr>
          <p:cNvSpPr/>
          <p:nvPr/>
        </p:nvSpPr>
        <p:spPr>
          <a:xfrm>
            <a:off x="10964834" y="2738178"/>
            <a:ext cx="422978" cy="1915070"/>
          </a:xfrm>
          <a:prstGeom prst="roundRect">
            <a:avLst>
              <a:gd name="adj" fmla="val 12211"/>
            </a:avLst>
          </a:prstGeom>
          <a:noFill/>
          <a:ln w="6350" cap="flat" cmpd="sng" algn="ctr">
            <a:noFill/>
            <a:prstDash val="solid"/>
            <a:miter lim="800000"/>
          </a:ln>
          <a:effectLst/>
        </p:spPr>
        <p:txBody>
          <a:bodyPr vert="eaVert"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国への働きかけ</a:t>
            </a:r>
          </a:p>
        </p:txBody>
      </p:sp>
      <p:sp>
        <p:nvSpPr>
          <p:cNvPr id="86" name="二等辺三角形 85">
            <a:extLst>
              <a:ext uri="{FF2B5EF4-FFF2-40B4-BE49-F238E27FC236}">
                <a16:creationId xmlns:a16="http://schemas.microsoft.com/office/drawing/2014/main" id="{4F4ED3F0-4B0C-76A9-50EB-D8B18ADAC7A9}"/>
              </a:ext>
            </a:extLst>
          </p:cNvPr>
          <p:cNvSpPr/>
          <p:nvPr/>
        </p:nvSpPr>
        <p:spPr>
          <a:xfrm rot="5400000">
            <a:off x="10351896" y="3553448"/>
            <a:ext cx="972000" cy="153237"/>
          </a:xfrm>
          <a:prstGeom prst="triangle">
            <a:avLst/>
          </a:prstGeom>
          <a:solidFill>
            <a:sysClr val="window" lastClr="FFFFFF">
              <a:lumMod val="6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87" name="二等辺三角形 86">
            <a:extLst>
              <a:ext uri="{FF2B5EF4-FFF2-40B4-BE49-F238E27FC236}">
                <a16:creationId xmlns:a16="http://schemas.microsoft.com/office/drawing/2014/main" id="{5C19962F-60B1-E54A-C60E-45854DC3476C}"/>
              </a:ext>
            </a:extLst>
          </p:cNvPr>
          <p:cNvSpPr/>
          <p:nvPr/>
        </p:nvSpPr>
        <p:spPr>
          <a:xfrm>
            <a:off x="8074448" y="3903213"/>
            <a:ext cx="900000" cy="144000"/>
          </a:xfrm>
          <a:prstGeom prst="triangle">
            <a:avLst/>
          </a:prstGeom>
          <a:solidFill>
            <a:schemeClr val="bg1"/>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Meiryo UI"/>
              <a:ea typeface="Meiryo UI"/>
              <a:cs typeface="+mn-cs"/>
            </a:endParaRPr>
          </a:p>
        </p:txBody>
      </p:sp>
      <p:sp>
        <p:nvSpPr>
          <p:cNvPr id="91" name="楕円 90">
            <a:extLst>
              <a:ext uri="{FF2B5EF4-FFF2-40B4-BE49-F238E27FC236}">
                <a16:creationId xmlns:a16="http://schemas.microsoft.com/office/drawing/2014/main" id="{5EDED11A-AB29-53FB-3DE4-11282B77D770}"/>
              </a:ext>
            </a:extLst>
          </p:cNvPr>
          <p:cNvSpPr/>
          <p:nvPr/>
        </p:nvSpPr>
        <p:spPr>
          <a:xfrm>
            <a:off x="7377156" y="2884641"/>
            <a:ext cx="2294585" cy="936000"/>
          </a:xfrm>
          <a:prstGeom prst="ellipse">
            <a:avLst/>
          </a:prstGeom>
          <a:solidFill>
            <a:schemeClr val="bg1"/>
          </a:solidFill>
          <a:ln w="12700" cap="flat" cmpd="sng" algn="ctr">
            <a:solidFill>
              <a:sysClr val="windowText" lastClr="000000"/>
            </a:solidFill>
            <a:prstDash val="sysDot"/>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a:ln>
                <a:noFill/>
              </a:ln>
              <a:solidFill>
                <a:prstClr val="white"/>
              </a:solidFill>
              <a:effectLst/>
              <a:uLnTx/>
              <a:uFillTx/>
              <a:latin typeface="Meiryo UI"/>
              <a:ea typeface="Meiryo UI"/>
              <a:cs typeface="+mn-cs"/>
            </a:endParaRPr>
          </a:p>
        </p:txBody>
      </p:sp>
      <p:sp>
        <p:nvSpPr>
          <p:cNvPr id="92" name="角丸四角形 27">
            <a:extLst>
              <a:ext uri="{FF2B5EF4-FFF2-40B4-BE49-F238E27FC236}">
                <a16:creationId xmlns:a16="http://schemas.microsoft.com/office/drawing/2014/main" id="{94329F4E-A395-1834-36A5-99B8A8348D61}"/>
              </a:ext>
            </a:extLst>
          </p:cNvPr>
          <p:cNvSpPr/>
          <p:nvPr/>
        </p:nvSpPr>
        <p:spPr>
          <a:xfrm>
            <a:off x="7682372" y="3039145"/>
            <a:ext cx="1689744" cy="586595"/>
          </a:xfrm>
          <a:prstGeom prst="roundRect">
            <a:avLst>
              <a:gd name="adj" fmla="val 12211"/>
            </a:avLst>
          </a:prstGeom>
          <a:solidFill>
            <a:schemeClr val="bg1"/>
          </a:solidFill>
          <a:ln w="3175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副首都・大阪の</a:t>
            </a:r>
            <a:endParaRPr kumimoji="1" lang="en-US" altLang="ja-JP"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kern="0" dirty="0">
                <a:solidFill>
                  <a:prstClr val="black"/>
                </a:solidFill>
                <a:latin typeface="BIZ UDPゴシック" panose="020B0400000000000000" pitchFamily="50" charset="-128"/>
                <a:ea typeface="BIZ UDPゴシック" panose="020B0400000000000000" pitchFamily="50" charset="-128"/>
              </a:rPr>
              <a:t>実現に向けた</a:t>
            </a: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取組</a:t>
            </a:r>
            <a:endParaRPr kumimoji="1" lang="en-US" altLang="ja-JP"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（ビジョンの推進）</a:t>
            </a:r>
          </a:p>
        </p:txBody>
      </p:sp>
      <p:sp>
        <p:nvSpPr>
          <p:cNvPr id="2" name="角丸四角形 32">
            <a:extLst>
              <a:ext uri="{FF2B5EF4-FFF2-40B4-BE49-F238E27FC236}">
                <a16:creationId xmlns:a16="http://schemas.microsoft.com/office/drawing/2014/main" id="{A22BB5D6-298C-6A8B-22B8-FF7758782E29}"/>
              </a:ext>
            </a:extLst>
          </p:cNvPr>
          <p:cNvSpPr/>
          <p:nvPr/>
        </p:nvSpPr>
        <p:spPr>
          <a:xfrm>
            <a:off x="1379532" y="2486178"/>
            <a:ext cx="2744494" cy="252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東京一極集中について </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第２回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3" name="テキスト ボックス 2">
            <a:extLst>
              <a:ext uri="{FF2B5EF4-FFF2-40B4-BE49-F238E27FC236}">
                <a16:creationId xmlns:a16="http://schemas.microsoft.com/office/drawing/2014/main" id="{46B07C7B-DD57-A712-7310-E3DC804A30A3}"/>
              </a:ext>
            </a:extLst>
          </p:cNvPr>
          <p:cNvSpPr txBox="1"/>
          <p:nvPr/>
        </p:nvSpPr>
        <p:spPr>
          <a:xfrm>
            <a:off x="1421704" y="2715200"/>
            <a:ext cx="2624328" cy="736868"/>
          </a:xfrm>
          <a:prstGeom prst="rect">
            <a:avLst/>
          </a:prstGeom>
          <a:noFill/>
        </p:spPr>
        <p:txBody>
          <a:bodyPr wrap="square">
            <a:spAutoFit/>
          </a:bodyPr>
          <a:lstStyle/>
          <a:p>
            <a:pPr>
              <a:lnSpc>
                <a:spcPts val="1300"/>
              </a:lnSpc>
            </a:pPr>
            <a:r>
              <a:rPr lang="ja-JP" altLang="en-US" sz="1100" dirty="0">
                <a:solidFill>
                  <a:prstClr val="black"/>
                </a:solidFill>
                <a:latin typeface="Meiryo UI"/>
                <a:ea typeface="Meiryo UI"/>
              </a:rPr>
              <a:t>　</a:t>
            </a:r>
            <a:r>
              <a:rPr lang="ja-JP" altLang="en-US" sz="1050" dirty="0">
                <a:solidFill>
                  <a:prstClr val="black"/>
                </a:solidFill>
                <a:latin typeface="BIZ UDゴシック" panose="020B0400000000000000" pitchFamily="49" charset="-128"/>
                <a:ea typeface="BIZ UDゴシック" panose="020B0400000000000000" pitchFamily="49" charset="-128"/>
              </a:rPr>
              <a:t>東京は、圧倒的経済力を有する一方、生産性を向上させる力が弱まりつつある。</a:t>
            </a:r>
            <a:r>
              <a:rPr lang="ja-JP" altLang="en-US" sz="1050" b="1" dirty="0">
                <a:solidFill>
                  <a:prstClr val="black"/>
                </a:solidFill>
                <a:latin typeface="BIZ UDゴシック" panose="020B0400000000000000" pitchFamily="49" charset="-128"/>
                <a:ea typeface="BIZ UDゴシック" panose="020B0400000000000000" pitchFamily="49" charset="-128"/>
              </a:rPr>
              <a:t>他の伸びしろのある都市に投資を振り向け、日本全体の成長につなげていくべき。</a:t>
            </a:r>
            <a:endParaRPr lang="ja-JP" altLang="en-US" sz="1100" dirty="0">
              <a:solidFill>
                <a:prstClr val="black"/>
              </a:solidFill>
              <a:latin typeface="BIZ UDゴシック" panose="020B0400000000000000" pitchFamily="49" charset="-128"/>
              <a:ea typeface="BIZ UDゴシック" panose="020B0400000000000000" pitchFamily="49" charset="-128"/>
            </a:endParaRPr>
          </a:p>
        </p:txBody>
      </p:sp>
      <p:sp>
        <p:nvSpPr>
          <p:cNvPr id="4" name="角丸四角形 32">
            <a:extLst>
              <a:ext uri="{FF2B5EF4-FFF2-40B4-BE49-F238E27FC236}">
                <a16:creationId xmlns:a16="http://schemas.microsoft.com/office/drawing/2014/main" id="{08A131CF-E7B2-7E44-F57D-D3E8A8EECFC0}"/>
              </a:ext>
            </a:extLst>
          </p:cNvPr>
          <p:cNvSpPr/>
          <p:nvPr/>
        </p:nvSpPr>
        <p:spPr>
          <a:xfrm>
            <a:off x="1354136" y="5018070"/>
            <a:ext cx="2744494" cy="252000"/>
          </a:xfrm>
          <a:prstGeom prst="roundRect">
            <a:avLst>
              <a:gd name="adj" fmla="val 184"/>
            </a:avLst>
          </a:prstGeom>
          <a:solidFill>
            <a:srgbClr val="4472C4">
              <a:lumMod val="60000"/>
              <a:lumOff val="40000"/>
            </a:srgbClr>
          </a:solidFill>
          <a:ln w="12700" cap="flat" cmpd="sng" algn="ctr">
            <a:noFill/>
            <a:prstDash val="solid"/>
            <a:miter lim="800000"/>
          </a:ln>
          <a:effectLst/>
        </p:spPr>
        <p:txBody>
          <a:bodyPr tIns="0" bIns="0" rtlCol="0" anchor="ctr" anchorCtr="0"/>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諸外国の首都・首都機能 </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r>
              <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第４回</a:t>
            </a:r>
            <a:r>
              <a:rPr kumimoji="0" lang="en-US" altLang="ja-JP"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rPr>
              <a:t>】</a:t>
            </a:r>
            <a:endParaRPr kumimoji="0" lang="ja-JP" altLang="en-US" sz="1200" b="1" i="0" u="none" strike="noStrike" kern="0" cap="none" spc="0" normalizeH="0" baseline="0" noProof="0" dirty="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sp>
        <p:nvSpPr>
          <p:cNvPr id="5" name="テキスト ボックス 4">
            <a:extLst>
              <a:ext uri="{FF2B5EF4-FFF2-40B4-BE49-F238E27FC236}">
                <a16:creationId xmlns:a16="http://schemas.microsoft.com/office/drawing/2014/main" id="{A77D835B-FD71-67CF-D88B-DF7172CE6FF0}"/>
              </a:ext>
            </a:extLst>
          </p:cNvPr>
          <p:cNvSpPr txBox="1"/>
          <p:nvPr/>
        </p:nvSpPr>
        <p:spPr>
          <a:xfrm>
            <a:off x="1412589" y="5272009"/>
            <a:ext cx="2724114" cy="736868"/>
          </a:xfrm>
          <a:prstGeom prst="rect">
            <a:avLst/>
          </a:prstGeom>
          <a:noFill/>
        </p:spPr>
        <p:txBody>
          <a:bodyPr wrap="square">
            <a:spAutoFit/>
          </a:bodyPr>
          <a:lstStyle/>
          <a:p>
            <a:pPr>
              <a:lnSpc>
                <a:spcPts val="1300"/>
              </a:lnSpc>
            </a:pPr>
            <a:r>
              <a:rPr lang="ja-JP" altLang="en-US" sz="1050" dirty="0">
                <a:solidFill>
                  <a:prstClr val="black"/>
                </a:solidFill>
                <a:latin typeface="Meiryo UI"/>
                <a:ea typeface="Meiryo UI"/>
              </a:rPr>
              <a:t>　</a:t>
            </a:r>
            <a:r>
              <a:rPr lang="ja-JP" altLang="en-US" sz="1050" dirty="0">
                <a:solidFill>
                  <a:prstClr val="black"/>
                </a:solidFill>
                <a:latin typeface="BIZ UDゴシック" panose="020B0400000000000000" pitchFamily="49" charset="-128"/>
                <a:ea typeface="BIZ UDゴシック" panose="020B0400000000000000" pitchFamily="49" charset="-128"/>
              </a:rPr>
              <a:t>世界をみると、</a:t>
            </a:r>
            <a:r>
              <a:rPr lang="ja-JP" altLang="en-US" sz="1050" b="1" dirty="0">
                <a:solidFill>
                  <a:prstClr val="black"/>
                </a:solidFill>
                <a:latin typeface="BIZ UDゴシック" panose="020B0400000000000000" pitchFamily="49" charset="-128"/>
                <a:ea typeface="BIZ UDゴシック" panose="020B0400000000000000" pitchFamily="49" charset="-128"/>
              </a:rPr>
              <a:t>首都や首都機能のあり方は様々</a:t>
            </a:r>
            <a:r>
              <a:rPr lang="ja-JP" altLang="en-US" sz="1050" dirty="0">
                <a:solidFill>
                  <a:prstClr val="black"/>
                </a:solidFill>
                <a:latin typeface="BIZ UDゴシック" panose="020B0400000000000000" pitchFamily="49" charset="-128"/>
                <a:ea typeface="BIZ UDゴシック" panose="020B0400000000000000" pitchFamily="49" charset="-128"/>
              </a:rPr>
              <a:t>。わが国においても、新たな国づくりとして、</a:t>
            </a:r>
            <a:r>
              <a:rPr lang="ja-JP" altLang="en-US" sz="1050" b="1" dirty="0">
                <a:solidFill>
                  <a:prstClr val="black"/>
                </a:solidFill>
                <a:latin typeface="BIZ UDゴシック" panose="020B0400000000000000" pitchFamily="49" charset="-128"/>
                <a:ea typeface="BIZ UDゴシック" panose="020B0400000000000000" pitchFamily="49" charset="-128"/>
              </a:rPr>
              <a:t>副首都の確立や、複数の都市が成長をけん引する国の形を考えるべき</a:t>
            </a:r>
          </a:p>
        </p:txBody>
      </p:sp>
      <p:sp>
        <p:nvSpPr>
          <p:cNvPr id="8" name="二等辺三角形 7">
            <a:extLst>
              <a:ext uri="{FF2B5EF4-FFF2-40B4-BE49-F238E27FC236}">
                <a16:creationId xmlns:a16="http://schemas.microsoft.com/office/drawing/2014/main" id="{AB9595A5-F1FA-467B-544B-183099093978}"/>
              </a:ext>
            </a:extLst>
          </p:cNvPr>
          <p:cNvSpPr/>
          <p:nvPr/>
        </p:nvSpPr>
        <p:spPr>
          <a:xfrm rot="10800000">
            <a:off x="8057964" y="2690315"/>
            <a:ext cx="900000" cy="144000"/>
          </a:xfrm>
          <a:prstGeom prst="triangle">
            <a:avLst/>
          </a:prstGeom>
          <a:solidFill>
            <a:schemeClr val="bg1"/>
          </a:solidFill>
          <a:ln w="12700" cap="flat" cmpd="sng" algn="ctr">
            <a:solidFill>
              <a:sysClr val="windowText" lastClr="000000">
                <a:lumMod val="75000"/>
                <a:lumOff val="2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1" lang="ja-JP" altLang="en-US" sz="1800" b="0" i="0" u="none" strike="noStrike" kern="0" cap="none" spc="0" normalizeH="0" baseline="0" noProof="0" dirty="0">
              <a:ln>
                <a:noFill/>
              </a:ln>
              <a:solidFill>
                <a:prstClr val="white"/>
              </a:solidFill>
              <a:effectLst/>
              <a:uLnTx/>
              <a:uFillTx/>
              <a:latin typeface="Meiryo UI"/>
              <a:ea typeface="Meiryo UI"/>
              <a:cs typeface="+mn-cs"/>
            </a:endParaRPr>
          </a:p>
        </p:txBody>
      </p:sp>
    </p:spTree>
    <p:extLst>
      <p:ext uri="{BB962C8B-B14F-4D97-AF65-F5344CB8AC3E}">
        <p14:creationId xmlns:p14="http://schemas.microsoft.com/office/powerpoint/2010/main" val="3539429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スライド番号プレースホルダー 5">
            <a:extLst>
              <a:ext uri="{FF2B5EF4-FFF2-40B4-BE49-F238E27FC236}">
                <a16:creationId xmlns:a16="http://schemas.microsoft.com/office/drawing/2014/main" id="{0FFEB597-C6EF-0AF5-0CD6-EF449D79CA1B}"/>
              </a:ext>
            </a:extLst>
          </p:cNvPr>
          <p:cNvSpPr>
            <a:spLocks noGrp="1"/>
          </p:cNvSpPr>
          <p:nvPr>
            <p:ph type="sldNum" sz="quarter" idx="12"/>
          </p:nvPr>
        </p:nvSpPr>
        <p:spPr/>
        <p:txBody>
          <a:bodyPr/>
          <a:lstStyle/>
          <a:p>
            <a:fld id="{50F88186-B17D-4CE3-A887-D91699CF601C}" type="slidenum">
              <a:rPr kumimoji="1" lang="ja-JP" altLang="en-US" smtClean="0"/>
              <a:pPr/>
              <a:t>3</a:t>
            </a:fld>
            <a:endParaRPr kumimoji="1" lang="ja-JP" altLang="en-US"/>
          </a:p>
        </p:txBody>
      </p:sp>
      <p:sp>
        <p:nvSpPr>
          <p:cNvPr id="7" name="テキスト ボックス 6">
            <a:extLst>
              <a:ext uri="{FF2B5EF4-FFF2-40B4-BE49-F238E27FC236}">
                <a16:creationId xmlns:a16="http://schemas.microsoft.com/office/drawing/2014/main" id="{A661732C-6BE7-D5D5-C9C9-BF0C8FD9E73B}"/>
              </a:ext>
            </a:extLst>
          </p:cNvPr>
          <p:cNvSpPr txBox="1"/>
          <p:nvPr/>
        </p:nvSpPr>
        <p:spPr>
          <a:xfrm>
            <a:off x="1572217" y="1802396"/>
            <a:ext cx="9047565" cy="4511363"/>
          </a:xfrm>
          <a:prstGeom prst="rect">
            <a:avLst/>
          </a:prstGeom>
          <a:noFill/>
        </p:spPr>
        <p:txBody>
          <a:bodyPr wrap="square" rtlCol="0">
            <a:spAutoFit/>
          </a:bodyPr>
          <a:lstStyle/>
          <a:p>
            <a:pPr marL="266700" indent="-266700">
              <a:lnSpc>
                <a:spcPts val="2400"/>
              </a:lnSpc>
              <a:spcBef>
                <a:spcPts val="1200"/>
              </a:spcBef>
            </a:pPr>
            <a:r>
              <a:rPr kumimoji="1" lang="ja-JP" altLang="en-US" dirty="0">
                <a:latin typeface="BIZ UDゴシック" panose="020B0400000000000000" pitchFamily="49" charset="-128"/>
                <a:ea typeface="BIZ UDゴシック" panose="020B0400000000000000" pitchFamily="49" charset="-128"/>
              </a:rPr>
              <a:t>〇　アメリカや中国、ドイツなど、世界経済をけん引する国々では、首都以外にも、国全体の成長・発展を担う複数の都市が存在。</a:t>
            </a:r>
            <a:endParaRPr kumimoji="1" lang="en-US" altLang="ja-JP" dirty="0">
              <a:latin typeface="BIZ UDゴシック" panose="020B0400000000000000" pitchFamily="49" charset="-128"/>
              <a:ea typeface="BIZ UDゴシック" panose="020B0400000000000000" pitchFamily="49" charset="-128"/>
            </a:endParaRPr>
          </a:p>
          <a:p>
            <a:pPr marL="266700" indent="-266700">
              <a:lnSpc>
                <a:spcPts val="2400"/>
              </a:lnSpc>
              <a:spcBef>
                <a:spcPts val="1200"/>
              </a:spcBef>
            </a:pPr>
            <a:r>
              <a:rPr kumimoji="1" lang="ja-JP" altLang="en-US" dirty="0">
                <a:latin typeface="BIZ UDゴシック" panose="020B0400000000000000" pitchFamily="49" charset="-128"/>
                <a:ea typeface="BIZ UDゴシック" panose="020B0400000000000000" pitchFamily="49" charset="-128"/>
              </a:rPr>
              <a:t>〇　わが国は、戦後一貫して東京一極集中が進み、中央集権・全国画一的な仕組みにより高度成長を果たしたが、その後は長期低迷。今後</a:t>
            </a:r>
            <a:r>
              <a:rPr kumimoji="1" lang="ja-JP" altLang="en-US">
                <a:latin typeface="BIZ UDゴシック" panose="020B0400000000000000" pitchFamily="49" charset="-128"/>
                <a:ea typeface="BIZ UDゴシック" panose="020B0400000000000000" pitchFamily="49" charset="-128"/>
              </a:rPr>
              <a:t>は、急速なペース</a:t>
            </a:r>
            <a:r>
              <a:rPr kumimoji="1" lang="ja-JP" altLang="en-US" dirty="0">
                <a:latin typeface="BIZ UDゴシック" panose="020B0400000000000000" pitchFamily="49" charset="-128"/>
                <a:ea typeface="BIZ UDゴシック" panose="020B0400000000000000" pitchFamily="49" charset="-128"/>
              </a:rPr>
              <a:t>で人口減少・少子高齢化が進行し、迫りくる労働力の深刻な供給制約などが懸念されるとともに、近年は東京の生産性を向上させる力が弱まりつつあるなど、東京だけに大きく成長を委ねる国家経営には限界が生じている。</a:t>
            </a:r>
            <a:endParaRPr kumimoji="1" lang="en-US" altLang="ja-JP" dirty="0">
              <a:latin typeface="BIZ UDゴシック" panose="020B0400000000000000" pitchFamily="49" charset="-128"/>
              <a:ea typeface="BIZ UDゴシック" panose="020B0400000000000000" pitchFamily="49" charset="-128"/>
            </a:endParaRPr>
          </a:p>
          <a:p>
            <a:pPr marL="266700" indent="-266700">
              <a:lnSpc>
                <a:spcPts val="2400"/>
              </a:lnSpc>
              <a:spcBef>
                <a:spcPts val="1200"/>
              </a:spcBef>
            </a:pPr>
            <a:r>
              <a:rPr kumimoji="1" lang="ja-JP" altLang="en-US" dirty="0">
                <a:latin typeface="BIZ UDゴシック" panose="020B0400000000000000" pitchFamily="49" charset="-128"/>
                <a:ea typeface="BIZ UDゴシック" panose="020B0400000000000000" pitchFamily="49" charset="-128"/>
              </a:rPr>
              <a:t>〇　加えて、災害リスクを抱える我が国においては、東京だけに全ての資源が集中する国土構造は大きなリスク要因であり、それを低減させることは、危機への備えであると同時に、世界から信頼を得て、投資や人材の集積を図るうえでも重要となる。</a:t>
            </a:r>
            <a:endParaRPr kumimoji="1" lang="en-US" altLang="ja-JP" dirty="0">
              <a:latin typeface="BIZ UDゴシック" panose="020B0400000000000000" pitchFamily="49" charset="-128"/>
              <a:ea typeface="BIZ UDゴシック" panose="020B0400000000000000" pitchFamily="49" charset="-128"/>
            </a:endParaRPr>
          </a:p>
          <a:p>
            <a:pPr marL="266700" indent="-266700">
              <a:lnSpc>
                <a:spcPts val="2400"/>
              </a:lnSpc>
              <a:spcBef>
                <a:spcPts val="1200"/>
              </a:spcBef>
            </a:pPr>
            <a:r>
              <a:rPr kumimoji="1" lang="ja-JP" altLang="en-US" dirty="0">
                <a:latin typeface="BIZ UDゴシック" panose="020B0400000000000000" pitchFamily="49" charset="-128"/>
                <a:ea typeface="BIZ UDゴシック" panose="020B0400000000000000" pitchFamily="49" charset="-128"/>
              </a:rPr>
              <a:t>〇　こうしたことから、国家戦略の中に都市戦略を組み込み、</a:t>
            </a:r>
            <a:r>
              <a:rPr kumimoji="1" lang="ja-JP" altLang="en-US" b="1" u="sng" dirty="0">
                <a:latin typeface="BIZ UDゴシック" panose="020B0400000000000000" pitchFamily="49" charset="-128"/>
                <a:ea typeface="BIZ UDゴシック" panose="020B0400000000000000" pitchFamily="49" charset="-128"/>
              </a:rPr>
              <a:t>東京とともに複数の都市（戦略拠点都市）が日本の成長をけん引する、新たな国の形への転換が必要</a:t>
            </a:r>
            <a:r>
              <a:rPr kumimoji="1" lang="ja-JP" altLang="en-US" dirty="0">
                <a:latin typeface="BIZ UDゴシック" panose="020B0400000000000000" pitchFamily="49" charset="-128"/>
                <a:ea typeface="BIZ UDゴシック" panose="020B0400000000000000" pitchFamily="49" charset="-128"/>
              </a:rPr>
              <a:t>と考えられる。</a:t>
            </a:r>
            <a:endParaRPr kumimoji="1" lang="en-US" altLang="ja-JP" dirty="0">
              <a:latin typeface="BIZ UDゴシック" panose="020B0400000000000000" pitchFamily="49" charset="-128"/>
              <a:ea typeface="BIZ UDゴシック" panose="020B0400000000000000" pitchFamily="49" charset="-128"/>
            </a:endParaRPr>
          </a:p>
        </p:txBody>
      </p:sp>
      <p:sp>
        <p:nvSpPr>
          <p:cNvPr id="2" name="ホームベース 7">
            <a:extLst>
              <a:ext uri="{FF2B5EF4-FFF2-40B4-BE49-F238E27FC236}">
                <a16:creationId xmlns:a16="http://schemas.microsoft.com/office/drawing/2014/main" id="{28ADE7D8-D284-21C3-F64F-1190C6BB787C}"/>
              </a:ext>
            </a:extLst>
          </p:cNvPr>
          <p:cNvSpPr/>
          <p:nvPr/>
        </p:nvSpPr>
        <p:spPr>
          <a:xfrm>
            <a:off x="1069380" y="544241"/>
            <a:ext cx="10221471" cy="39589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algn="ctr">
              <a:defRPr/>
            </a:pPr>
            <a:r>
              <a:rPr kumimoji="1" lang="ja-JP" altLang="en-US" b="1" dirty="0">
                <a:solidFill>
                  <a:schemeClr val="bg1"/>
                </a:solidFill>
                <a:latin typeface="BIZ UDゴシック" panose="020B0400000000000000" pitchFamily="49" charset="-128"/>
                <a:ea typeface="BIZ UDゴシック" panose="020B0400000000000000" pitchFamily="49" charset="-128"/>
              </a:rPr>
              <a:t>なぜ、複数の都市で日本の成長をけん引する新たな国の形への転換が必要と考えられるのか</a:t>
            </a:r>
          </a:p>
        </p:txBody>
      </p:sp>
      <p:sp>
        <p:nvSpPr>
          <p:cNvPr id="5" name="テキスト ボックス 4">
            <a:extLst>
              <a:ext uri="{FF2B5EF4-FFF2-40B4-BE49-F238E27FC236}">
                <a16:creationId xmlns:a16="http://schemas.microsoft.com/office/drawing/2014/main" id="{C0A93EF9-A502-CA85-7C74-85303450E635}"/>
              </a:ext>
            </a:extLst>
          </p:cNvPr>
          <p:cNvSpPr txBox="1"/>
          <p:nvPr/>
        </p:nvSpPr>
        <p:spPr>
          <a:xfrm>
            <a:off x="900569" y="1318279"/>
            <a:ext cx="7230556" cy="323165"/>
          </a:xfrm>
          <a:prstGeom prst="rect">
            <a:avLst/>
          </a:prstGeom>
          <a:noFill/>
        </p:spPr>
        <p:txBody>
          <a:bodyPr wrap="square" rtlCol="0">
            <a:spAutoFit/>
          </a:bodyPr>
          <a:lstStyle/>
          <a:p>
            <a:pPr marL="187325" indent="-187325">
              <a:lnSpc>
                <a:spcPts val="1800"/>
              </a:lnSpc>
            </a:pPr>
            <a:r>
              <a:rPr kumimoji="1" lang="ja-JP" altLang="en-US" b="1" dirty="0">
                <a:latin typeface="BIZ UDゴシック" panose="020B0400000000000000" pitchFamily="49" charset="-128"/>
                <a:ea typeface="BIZ UDゴシック" panose="020B0400000000000000" pitchFamily="49" charset="-128"/>
              </a:rPr>
              <a:t>（これまでの意見交換会での議論を踏まえた、基本的な考え方）</a:t>
            </a:r>
            <a:endParaRPr kumimoji="1"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687576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四角形: 角を丸くする 7">
            <a:extLst>
              <a:ext uri="{FF2B5EF4-FFF2-40B4-BE49-F238E27FC236}">
                <a16:creationId xmlns:a16="http://schemas.microsoft.com/office/drawing/2014/main" id="{83276758-9297-56D0-18C5-85D5408F3346}"/>
              </a:ext>
            </a:extLst>
          </p:cNvPr>
          <p:cNvSpPr/>
          <p:nvPr/>
        </p:nvSpPr>
        <p:spPr>
          <a:xfrm>
            <a:off x="1491176" y="3200229"/>
            <a:ext cx="9110564" cy="3399354"/>
          </a:xfrm>
          <a:prstGeom prst="roundRect">
            <a:avLst>
              <a:gd name="adj" fmla="val 2664"/>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スライド番号プレースホルダー 5">
            <a:extLst>
              <a:ext uri="{FF2B5EF4-FFF2-40B4-BE49-F238E27FC236}">
                <a16:creationId xmlns:a16="http://schemas.microsoft.com/office/drawing/2014/main" id="{0FFEB597-C6EF-0AF5-0CD6-EF449D79CA1B}"/>
              </a:ext>
            </a:extLst>
          </p:cNvPr>
          <p:cNvSpPr>
            <a:spLocks noGrp="1"/>
          </p:cNvSpPr>
          <p:nvPr>
            <p:ph type="sldNum" sz="quarter" idx="12"/>
          </p:nvPr>
        </p:nvSpPr>
        <p:spPr/>
        <p:txBody>
          <a:bodyPr/>
          <a:lstStyle/>
          <a:p>
            <a:fld id="{50F88186-B17D-4CE3-A887-D91699CF601C}" type="slidenum">
              <a:rPr kumimoji="1" lang="ja-JP" altLang="en-US" smtClean="0"/>
              <a:pPr/>
              <a:t>4</a:t>
            </a:fld>
            <a:endParaRPr kumimoji="1" lang="ja-JP" altLang="en-US"/>
          </a:p>
        </p:txBody>
      </p:sp>
      <p:sp>
        <p:nvSpPr>
          <p:cNvPr id="7" name="テキスト ボックス 6">
            <a:extLst>
              <a:ext uri="{FF2B5EF4-FFF2-40B4-BE49-F238E27FC236}">
                <a16:creationId xmlns:a16="http://schemas.microsoft.com/office/drawing/2014/main" id="{A661732C-6BE7-D5D5-C9C9-BF0C8FD9E73B}"/>
              </a:ext>
            </a:extLst>
          </p:cNvPr>
          <p:cNvSpPr txBox="1"/>
          <p:nvPr/>
        </p:nvSpPr>
        <p:spPr>
          <a:xfrm>
            <a:off x="1917712" y="3455868"/>
            <a:ext cx="8783112" cy="2632644"/>
          </a:xfrm>
          <a:prstGeom prst="rect">
            <a:avLst/>
          </a:prstGeom>
          <a:noFill/>
        </p:spPr>
        <p:txBody>
          <a:bodyPr wrap="square" rtlCol="0">
            <a:spAutoFit/>
          </a:bodyPr>
          <a:lstStyle/>
          <a:p>
            <a:pPr marL="266700" indent="-266700">
              <a:lnSpc>
                <a:spcPts val="2600"/>
              </a:lnSpc>
              <a:spcBef>
                <a:spcPts val="1800"/>
              </a:spcBef>
            </a:pPr>
            <a:r>
              <a:rPr kumimoji="1" lang="ja-JP" altLang="en-US" b="1" dirty="0">
                <a:latin typeface="BIZ UDゴシック" panose="020B0400000000000000" pitchFamily="49" charset="-128"/>
                <a:ea typeface="BIZ UDゴシック" panose="020B0400000000000000" pitchFamily="49" charset="-128"/>
              </a:rPr>
              <a:t>〇　一定の経済規模を有する都市</a:t>
            </a:r>
          </a:p>
          <a:p>
            <a:pPr marL="266700" indent="-266700">
              <a:lnSpc>
                <a:spcPts val="2600"/>
              </a:lnSpc>
              <a:spcBef>
                <a:spcPts val="1800"/>
              </a:spcBef>
            </a:pPr>
            <a:r>
              <a:rPr kumimoji="1" lang="ja-JP" altLang="en-US" b="1" dirty="0">
                <a:latin typeface="BIZ UDゴシック" panose="020B0400000000000000" pitchFamily="49" charset="-128"/>
                <a:ea typeface="BIZ UDゴシック" panose="020B0400000000000000" pitchFamily="49" charset="-128"/>
              </a:rPr>
              <a:t>〇　人、物、金、情報の中枢・中継拠点都市</a:t>
            </a:r>
            <a:endParaRPr kumimoji="1" lang="en-US" altLang="ja-JP" b="1" dirty="0">
              <a:latin typeface="BIZ UDゴシック" panose="020B0400000000000000" pitchFamily="49" charset="-128"/>
              <a:ea typeface="BIZ UDゴシック" panose="020B0400000000000000" pitchFamily="49" charset="-128"/>
            </a:endParaRPr>
          </a:p>
          <a:p>
            <a:pPr marL="266700" indent="-266700">
              <a:lnSpc>
                <a:spcPts val="2600"/>
              </a:lnSpc>
              <a:spcBef>
                <a:spcPts val="1800"/>
              </a:spcBef>
            </a:pPr>
            <a:r>
              <a:rPr kumimoji="1" lang="ja-JP" altLang="en-US" b="1" dirty="0">
                <a:latin typeface="BIZ UDゴシック" panose="020B0400000000000000" pitchFamily="49" charset="-128"/>
                <a:ea typeface="BIZ UDゴシック" panose="020B0400000000000000" pitchFamily="49" charset="-128"/>
              </a:rPr>
              <a:t>〇　イノベーションを生み出し社会実装していく都市</a:t>
            </a:r>
            <a:endParaRPr kumimoji="1" lang="en-US" altLang="ja-JP" b="1" dirty="0">
              <a:latin typeface="BIZ UDゴシック" panose="020B0400000000000000" pitchFamily="49" charset="-128"/>
              <a:ea typeface="BIZ UDゴシック" panose="020B0400000000000000" pitchFamily="49" charset="-128"/>
            </a:endParaRPr>
          </a:p>
          <a:p>
            <a:pPr marL="266700" indent="-266700">
              <a:lnSpc>
                <a:spcPts val="2600"/>
              </a:lnSpc>
              <a:spcBef>
                <a:spcPts val="1800"/>
              </a:spcBef>
            </a:pPr>
            <a:r>
              <a:rPr kumimoji="1" lang="ja-JP" altLang="en-US" b="1" dirty="0">
                <a:latin typeface="BIZ UDゴシック" panose="020B0400000000000000" pitchFamily="49" charset="-128"/>
                <a:ea typeface="BIZ UDゴシック" panose="020B0400000000000000" pitchFamily="49" charset="-128"/>
              </a:rPr>
              <a:t>〇　非常時に、首都機能を代替・補完する都市</a:t>
            </a:r>
            <a:endParaRPr kumimoji="1" lang="en-US" altLang="ja-JP" b="1" dirty="0">
              <a:latin typeface="BIZ UDゴシック" panose="020B0400000000000000" pitchFamily="49" charset="-128"/>
              <a:ea typeface="BIZ UDゴシック" panose="020B0400000000000000" pitchFamily="49" charset="-128"/>
            </a:endParaRPr>
          </a:p>
          <a:p>
            <a:pPr marL="266700" indent="-266700">
              <a:lnSpc>
                <a:spcPts val="2600"/>
              </a:lnSpc>
              <a:spcBef>
                <a:spcPts val="1800"/>
              </a:spcBef>
            </a:pPr>
            <a:r>
              <a:rPr kumimoji="1" lang="ja-JP" altLang="en-US" b="1" dirty="0">
                <a:latin typeface="BIZ UDゴシック" panose="020B0400000000000000" pitchFamily="49" charset="-128"/>
                <a:ea typeface="BIZ UDゴシック" panose="020B0400000000000000" pitchFamily="49" charset="-128"/>
              </a:rPr>
              <a:t>○　法令等により、日本の成長のけん引役となる位置づけがなされている都市</a:t>
            </a:r>
            <a:endParaRPr kumimoji="1" lang="en-US" altLang="ja-JP" b="1" dirty="0">
              <a:latin typeface="BIZ UDゴシック" panose="020B0400000000000000" pitchFamily="49" charset="-128"/>
              <a:ea typeface="BIZ UDゴシック" panose="020B0400000000000000" pitchFamily="49" charset="-128"/>
            </a:endParaRPr>
          </a:p>
        </p:txBody>
      </p:sp>
      <p:sp>
        <p:nvSpPr>
          <p:cNvPr id="2" name="ホームベース 7">
            <a:extLst>
              <a:ext uri="{FF2B5EF4-FFF2-40B4-BE49-F238E27FC236}">
                <a16:creationId xmlns:a16="http://schemas.microsoft.com/office/drawing/2014/main" id="{28ADE7D8-D284-21C3-F64F-1190C6BB787C}"/>
              </a:ext>
            </a:extLst>
          </p:cNvPr>
          <p:cNvSpPr/>
          <p:nvPr/>
        </p:nvSpPr>
        <p:spPr>
          <a:xfrm>
            <a:off x="1069381" y="513681"/>
            <a:ext cx="8876477" cy="395890"/>
          </a:xfrm>
          <a:prstGeom prst="homePlate">
            <a:avLst>
              <a:gd name="adj" fmla="val 0"/>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lIns="72000" tIns="0" rIns="36000" bIns="36000" rtlCol="0" anchor="ctr"/>
          <a:lstStyle/>
          <a:p>
            <a:pPr algn="ctr">
              <a:defRPr/>
            </a:pPr>
            <a:r>
              <a:rPr kumimoji="1" lang="ja-JP" altLang="en-US" b="1" dirty="0">
                <a:solidFill>
                  <a:schemeClr val="bg1"/>
                </a:solidFill>
                <a:latin typeface="BIZ UDゴシック" panose="020B0400000000000000" pitchFamily="49" charset="-128"/>
                <a:ea typeface="BIZ UDゴシック" panose="020B0400000000000000" pitchFamily="49" charset="-128"/>
              </a:rPr>
              <a:t>日本の成長をけん引する複数の都市（戦略拠点都市）に求められる要件とは何か</a:t>
            </a:r>
          </a:p>
        </p:txBody>
      </p:sp>
      <p:sp>
        <p:nvSpPr>
          <p:cNvPr id="3" name="テキスト ボックス 2">
            <a:extLst>
              <a:ext uri="{FF2B5EF4-FFF2-40B4-BE49-F238E27FC236}">
                <a16:creationId xmlns:a16="http://schemas.microsoft.com/office/drawing/2014/main" id="{E644E014-2D78-0B9A-DE8F-2A411F7111ED}"/>
              </a:ext>
            </a:extLst>
          </p:cNvPr>
          <p:cNvSpPr txBox="1"/>
          <p:nvPr/>
        </p:nvSpPr>
        <p:spPr>
          <a:xfrm>
            <a:off x="1273738" y="1065124"/>
            <a:ext cx="9712313" cy="1785104"/>
          </a:xfrm>
          <a:prstGeom prst="rect">
            <a:avLst/>
          </a:prstGeom>
          <a:noFill/>
        </p:spPr>
        <p:txBody>
          <a:bodyPr wrap="square" rtlCol="0">
            <a:spAutoFit/>
          </a:bodyPr>
          <a:lstStyle/>
          <a:p>
            <a:pPr marL="271463" indent="-271463">
              <a:lnSpc>
                <a:spcPts val="2000"/>
              </a:lnSpc>
            </a:pPr>
            <a:r>
              <a:rPr kumimoji="1" lang="ja-JP" altLang="en-US" dirty="0">
                <a:latin typeface="BIZ UDゴシック" panose="020B0400000000000000" pitchFamily="49" charset="-128"/>
                <a:ea typeface="BIZ UDゴシック" panose="020B0400000000000000" pitchFamily="49" charset="-128"/>
              </a:rPr>
              <a:t>■　世界を視野に、日本の成長をけん引する役割を担う複数の都市（戦略拠点都市）に求められる要件として、主に次のようなイメージが導かれるが、これらが適当と言えるのか、</a:t>
            </a:r>
            <a:br>
              <a:rPr kumimoji="1" lang="en-US" altLang="ja-JP" dirty="0">
                <a:latin typeface="BIZ UDゴシック" panose="020B0400000000000000" pitchFamily="49" charset="-128"/>
                <a:ea typeface="BIZ UDゴシック" panose="020B0400000000000000" pitchFamily="49" charset="-128"/>
              </a:rPr>
            </a:br>
            <a:r>
              <a:rPr kumimoji="1" lang="ja-JP" altLang="en-US" dirty="0">
                <a:latin typeface="BIZ UDゴシック" panose="020B0400000000000000" pitchFamily="49" charset="-128"/>
                <a:ea typeface="BIZ UDゴシック" panose="020B0400000000000000" pitchFamily="49" charset="-128"/>
              </a:rPr>
              <a:t>ご意見をいただきたい。</a:t>
            </a:r>
            <a:endParaRPr kumimoji="1" lang="en-US" altLang="ja-JP" dirty="0">
              <a:latin typeface="BIZ UDゴシック" panose="020B0400000000000000" pitchFamily="49" charset="-128"/>
              <a:ea typeface="BIZ UDゴシック" panose="020B0400000000000000" pitchFamily="49" charset="-128"/>
            </a:endParaRPr>
          </a:p>
          <a:p>
            <a:pPr marL="271463" indent="-271463">
              <a:lnSpc>
                <a:spcPts val="2000"/>
              </a:lnSpc>
              <a:spcBef>
                <a:spcPts val="1200"/>
              </a:spcBef>
            </a:pPr>
            <a:r>
              <a:rPr kumimoji="1" lang="ja-JP" altLang="en-US" dirty="0">
                <a:latin typeface="BIZ UDゴシック" panose="020B0400000000000000" pitchFamily="49" charset="-128"/>
                <a:ea typeface="BIZ UDゴシック" panose="020B0400000000000000" pitchFamily="49" charset="-128"/>
              </a:rPr>
              <a:t>■　副首都ビジョン改定版では、新たな国の形への転換を、大阪が先導していくという方向性を掲げており、そうした観点からの国への働きかけを行う場合に、さらに必要と考えられる要件は何か、ご意見をいただきたい。</a:t>
            </a:r>
            <a:endParaRPr kumimoji="1" lang="en-US" altLang="ja-JP" dirty="0">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0F3BA0E3-2B07-9633-B0AA-ED01D57A6673}"/>
              </a:ext>
            </a:extLst>
          </p:cNvPr>
          <p:cNvSpPr txBox="1"/>
          <p:nvPr/>
        </p:nvSpPr>
        <p:spPr>
          <a:xfrm>
            <a:off x="1069381" y="2877064"/>
            <a:ext cx="7230556" cy="323165"/>
          </a:xfrm>
          <a:prstGeom prst="rect">
            <a:avLst/>
          </a:prstGeom>
          <a:noFill/>
        </p:spPr>
        <p:txBody>
          <a:bodyPr wrap="square" rtlCol="0">
            <a:spAutoFit/>
          </a:bodyPr>
          <a:lstStyle/>
          <a:p>
            <a:pPr marL="187325" indent="-187325">
              <a:lnSpc>
                <a:spcPts val="1800"/>
              </a:lnSpc>
            </a:pPr>
            <a:r>
              <a:rPr kumimoji="1" lang="ja-JP" altLang="en-US" b="1" dirty="0">
                <a:latin typeface="BIZ UDゴシック" panose="020B0400000000000000" pitchFamily="49" charset="-128"/>
                <a:ea typeface="BIZ UDゴシック" panose="020B0400000000000000" pitchFamily="49" charset="-128"/>
              </a:rPr>
              <a:t>（主なイメージ）</a:t>
            </a:r>
            <a:endParaRPr kumimoji="1" lang="en-US" altLang="ja-JP" b="1" dirty="0">
              <a:latin typeface="BIZ UDゴシック" panose="020B0400000000000000" pitchFamily="49" charset="-128"/>
              <a:ea typeface="BIZ UDゴシック" panose="020B0400000000000000" pitchFamily="49" charset="-128"/>
            </a:endParaRPr>
          </a:p>
        </p:txBody>
      </p:sp>
      <p:sp>
        <p:nvSpPr>
          <p:cNvPr id="5" name="テキスト ボックス 4">
            <a:extLst>
              <a:ext uri="{FF2B5EF4-FFF2-40B4-BE49-F238E27FC236}">
                <a16:creationId xmlns:a16="http://schemas.microsoft.com/office/drawing/2014/main" id="{75F4B021-CF42-86E6-B118-39405BA25FB1}"/>
              </a:ext>
            </a:extLst>
          </p:cNvPr>
          <p:cNvSpPr txBox="1"/>
          <p:nvPr/>
        </p:nvSpPr>
        <p:spPr>
          <a:xfrm>
            <a:off x="9866005" y="6210404"/>
            <a:ext cx="1951922" cy="346762"/>
          </a:xfrm>
          <a:prstGeom prst="rect">
            <a:avLst/>
          </a:prstGeom>
          <a:noFill/>
        </p:spPr>
        <p:txBody>
          <a:bodyPr wrap="square" rtlCol="0">
            <a:spAutoFit/>
          </a:bodyPr>
          <a:lstStyle/>
          <a:p>
            <a:pPr marL="266700" indent="-266700">
              <a:lnSpc>
                <a:spcPts val="2300"/>
              </a:lnSpc>
              <a:spcBef>
                <a:spcPts val="1200"/>
              </a:spcBef>
            </a:pPr>
            <a:r>
              <a:rPr kumimoji="1" lang="ja-JP" altLang="en-US" b="1" dirty="0">
                <a:latin typeface="BIZ UDゴシック" panose="020B0400000000000000" pitchFamily="49" charset="-128"/>
                <a:ea typeface="BIZ UDゴシック" panose="020B0400000000000000" pitchFamily="49" charset="-128"/>
              </a:rPr>
              <a:t>など</a:t>
            </a:r>
            <a:endParaRPr kumimoji="1" lang="en-US" altLang="ja-JP" b="1" dirty="0">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5639978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経済規模</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】GDP</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（付加価値）の全国比較（第１回意見交換会資料をもとに加工）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fld id="{50F88186-B17D-4CE3-A887-D91699CF601C}" type="slidenum">
              <a:rPr kumimoji="1" lang="ja-JP" altLang="en-US" smtClean="0"/>
              <a:pPr/>
              <a:t>5</a:t>
            </a:fld>
            <a:endParaRPr kumimoji="1" lang="ja-JP" altLang="en-US"/>
          </a:p>
        </p:txBody>
      </p:sp>
      <p:sp>
        <p:nvSpPr>
          <p:cNvPr id="24" name="テキスト ボックス 23">
            <a:extLst>
              <a:ext uri="{FF2B5EF4-FFF2-40B4-BE49-F238E27FC236}">
                <a16:creationId xmlns:a16="http://schemas.microsoft.com/office/drawing/2014/main" id="{F6F390B9-BA8D-2D2E-4F22-47CE00EAA27C}"/>
              </a:ext>
            </a:extLst>
          </p:cNvPr>
          <p:cNvSpPr txBox="1"/>
          <p:nvPr/>
        </p:nvSpPr>
        <p:spPr>
          <a:xfrm>
            <a:off x="831666" y="646815"/>
            <a:ext cx="4601725" cy="369332"/>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県内総生産と国内シェア（</a:t>
            </a:r>
            <a:r>
              <a:rPr lang="en-US" altLang="ja-JP" b="1" dirty="0">
                <a:solidFill>
                  <a:prstClr val="black"/>
                </a:solidFill>
                <a:latin typeface="BIZ UDゴシック" panose="020B0400000000000000" pitchFamily="49" charset="-128"/>
                <a:ea typeface="BIZ UDゴシック" panose="020B0400000000000000" pitchFamily="49" charset="-128"/>
              </a:rPr>
              <a:t>2020</a:t>
            </a:r>
            <a:r>
              <a:rPr lang="ja-JP" altLang="en-US" b="1" dirty="0">
                <a:solidFill>
                  <a:prstClr val="black"/>
                </a:solidFill>
                <a:latin typeface="BIZ UDゴシック" panose="020B0400000000000000" pitchFamily="49" charset="-128"/>
                <a:ea typeface="BIZ UDゴシック" panose="020B0400000000000000" pitchFamily="49" charset="-128"/>
              </a:rPr>
              <a:t>年度）</a:t>
            </a:r>
          </a:p>
        </p:txBody>
      </p:sp>
      <p:sp>
        <p:nvSpPr>
          <p:cNvPr id="28" name="テキスト ボックス 27">
            <a:extLst>
              <a:ext uri="{FF2B5EF4-FFF2-40B4-BE49-F238E27FC236}">
                <a16:creationId xmlns:a16="http://schemas.microsoft.com/office/drawing/2014/main" id="{C05C2E0E-73F4-C493-DFBD-3D481992F1BF}"/>
              </a:ext>
            </a:extLst>
          </p:cNvPr>
          <p:cNvSpPr txBox="1"/>
          <p:nvPr/>
        </p:nvSpPr>
        <p:spPr>
          <a:xfrm>
            <a:off x="7027715" y="6526930"/>
            <a:ext cx="4115911" cy="261610"/>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出典：内閣府「県民経済計算」をもとに副首都推進局で作成</a:t>
            </a:r>
          </a:p>
        </p:txBody>
      </p:sp>
      <p:sp>
        <p:nvSpPr>
          <p:cNvPr id="30" name="テキスト ボックス 29">
            <a:extLst>
              <a:ext uri="{FF2B5EF4-FFF2-40B4-BE49-F238E27FC236}">
                <a16:creationId xmlns:a16="http://schemas.microsoft.com/office/drawing/2014/main" id="{55EC3EAF-85D1-E107-EAB7-66C78C57BEC9}"/>
              </a:ext>
            </a:extLst>
          </p:cNvPr>
          <p:cNvSpPr txBox="1"/>
          <p:nvPr/>
        </p:nvSpPr>
        <p:spPr>
          <a:xfrm>
            <a:off x="1219200" y="1032092"/>
            <a:ext cx="1787978" cy="276999"/>
          </a:xfrm>
          <a:prstGeom prst="rect">
            <a:avLst/>
          </a:prstGeom>
          <a:noFill/>
        </p:spPr>
        <p:txBody>
          <a:bodyPr wrap="square" rtlCol="0">
            <a:spAutoFit/>
          </a:bodyPr>
          <a:lstStyle/>
          <a:p>
            <a:r>
              <a:rPr lang="ja-JP" altLang="en-US" sz="1200" dirty="0">
                <a:solidFill>
                  <a:prstClr val="black"/>
                </a:solidFill>
                <a:latin typeface="BIZ UDゴシック" panose="020B0400000000000000" pitchFamily="49" charset="-128"/>
                <a:ea typeface="BIZ UDゴシック" panose="020B0400000000000000" pitchFamily="49" charset="-128"/>
              </a:rPr>
              <a:t>（単位：</a:t>
            </a:r>
            <a:r>
              <a:rPr lang="en-US" altLang="ja-JP" sz="1200" dirty="0">
                <a:solidFill>
                  <a:prstClr val="black"/>
                </a:solidFill>
                <a:latin typeface="BIZ UDゴシック" panose="020B0400000000000000" pitchFamily="49" charset="-128"/>
                <a:ea typeface="BIZ UDゴシック" panose="020B0400000000000000" pitchFamily="49" charset="-128"/>
              </a:rPr>
              <a:t>100</a:t>
            </a:r>
            <a:r>
              <a:rPr lang="ja-JP" altLang="en-US" sz="1200" dirty="0">
                <a:solidFill>
                  <a:prstClr val="black"/>
                </a:solidFill>
                <a:latin typeface="BIZ UDゴシック" panose="020B0400000000000000" pitchFamily="49" charset="-128"/>
                <a:ea typeface="BIZ UDゴシック" panose="020B0400000000000000" pitchFamily="49" charset="-128"/>
              </a:rPr>
              <a:t>万円）</a:t>
            </a:r>
            <a:endParaRPr lang="en-US" altLang="ja-JP" sz="1200" dirty="0">
              <a:solidFill>
                <a:prstClr val="black"/>
              </a:solidFill>
              <a:latin typeface="BIZ UDゴシック" panose="020B0400000000000000" pitchFamily="49" charset="-128"/>
              <a:ea typeface="BIZ UDゴシック" panose="020B0400000000000000" pitchFamily="49" charset="-128"/>
            </a:endParaRPr>
          </a:p>
        </p:txBody>
      </p:sp>
      <p:sp>
        <p:nvSpPr>
          <p:cNvPr id="37" name="正方形/長方形 36">
            <a:extLst>
              <a:ext uri="{FF2B5EF4-FFF2-40B4-BE49-F238E27FC236}">
                <a16:creationId xmlns:a16="http://schemas.microsoft.com/office/drawing/2014/main" id="{483A5187-DB68-D96F-0C8D-63C5BB5A8F1F}"/>
              </a:ext>
            </a:extLst>
          </p:cNvPr>
          <p:cNvSpPr/>
          <p:nvPr/>
        </p:nvSpPr>
        <p:spPr>
          <a:xfrm>
            <a:off x="6025866" y="1016147"/>
            <a:ext cx="4373595"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【GDP</a:t>
            </a:r>
            <a:r>
              <a:rPr kumimoji="1" lang="ja-JP" altLang="en-US" sz="1600" kern="0" dirty="0">
                <a:solidFill>
                  <a:prstClr val="black"/>
                </a:solidFill>
                <a:latin typeface="BIZ UDゴシック" panose="020B0400000000000000" pitchFamily="49" charset="-128"/>
                <a:ea typeface="BIZ UDゴシック" panose="020B0400000000000000" pitchFamily="49" charset="-128"/>
              </a:rPr>
              <a:t>の圏域ごとの</a:t>
            </a: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全国シェア（</a:t>
            </a:r>
            <a:r>
              <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2020</a:t>
            </a: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年度）</a:t>
            </a:r>
            <a:r>
              <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graphicFrame>
        <p:nvGraphicFramePr>
          <p:cNvPr id="7" name="グラフ 6">
            <a:extLst>
              <a:ext uri="{FF2B5EF4-FFF2-40B4-BE49-F238E27FC236}">
                <a16:creationId xmlns:a16="http://schemas.microsoft.com/office/drawing/2014/main" id="{EDD1483B-F777-9867-FA14-380EC50B7F2E}"/>
              </a:ext>
            </a:extLst>
          </p:cNvPr>
          <p:cNvGraphicFramePr>
            <a:graphicFrameLocks/>
          </p:cNvGraphicFramePr>
          <p:nvPr/>
        </p:nvGraphicFramePr>
        <p:xfrm>
          <a:off x="980661" y="1376156"/>
          <a:ext cx="9554817" cy="49801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グラフ 7">
            <a:extLst>
              <a:ext uri="{FF2B5EF4-FFF2-40B4-BE49-F238E27FC236}">
                <a16:creationId xmlns:a16="http://schemas.microsoft.com/office/drawing/2014/main" id="{DA10D5B9-43AA-BC71-DE83-4DFFFD414065}"/>
              </a:ext>
            </a:extLst>
          </p:cNvPr>
          <p:cNvGraphicFramePr>
            <a:graphicFrameLocks/>
          </p:cNvGraphicFramePr>
          <p:nvPr>
            <p:extLst>
              <p:ext uri="{D42A27DB-BD31-4B8C-83A1-F6EECF244321}">
                <p14:modId xmlns:p14="http://schemas.microsoft.com/office/powerpoint/2010/main" val="691420661"/>
              </p:ext>
            </p:extLst>
          </p:nvPr>
        </p:nvGraphicFramePr>
        <p:xfrm>
          <a:off x="5195239" y="1551682"/>
          <a:ext cx="5385567" cy="3113017"/>
        </p:xfrm>
        <a:graphic>
          <a:graphicData uri="http://schemas.openxmlformats.org/drawingml/2006/chart">
            <c:chart xmlns:c="http://schemas.openxmlformats.org/drawingml/2006/chart" xmlns:r="http://schemas.openxmlformats.org/officeDocument/2006/relationships" r:id="rId3"/>
          </a:graphicData>
        </a:graphic>
      </p:graphicFrame>
      <p:sp>
        <p:nvSpPr>
          <p:cNvPr id="9" name="正方形/長方形 8">
            <a:extLst>
              <a:ext uri="{FF2B5EF4-FFF2-40B4-BE49-F238E27FC236}">
                <a16:creationId xmlns:a16="http://schemas.microsoft.com/office/drawing/2014/main" id="{0B0E1D59-8A4B-E93B-615E-C39B0C5D7FCF}"/>
              </a:ext>
            </a:extLst>
          </p:cNvPr>
          <p:cNvSpPr/>
          <p:nvPr/>
        </p:nvSpPr>
        <p:spPr>
          <a:xfrm>
            <a:off x="7396450" y="2488578"/>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a:t>
            </a:r>
            <a:endPar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33.5</a:t>
            </a: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0" name="正方形/長方形 9">
            <a:extLst>
              <a:ext uri="{FF2B5EF4-FFF2-40B4-BE49-F238E27FC236}">
                <a16:creationId xmlns:a16="http://schemas.microsoft.com/office/drawing/2014/main" id="{B5B4CEBF-B608-AD35-5D91-B4A383FA9F11}"/>
              </a:ext>
            </a:extLst>
          </p:cNvPr>
          <p:cNvSpPr/>
          <p:nvPr/>
        </p:nvSpPr>
        <p:spPr>
          <a:xfrm>
            <a:off x="7244413" y="3569553"/>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BIZ UDゴシック" panose="020B0400000000000000" pitchFamily="49" charset="-128"/>
                <a:ea typeface="BIZ UDゴシック" panose="020B0400000000000000" pitchFamily="49" charset="-128"/>
              </a:rPr>
              <a:t>京阪神</a:t>
            </a:r>
            <a:endParaRPr kumimoji="1" lang="en-US" altLang="ja-JP" sz="16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kern="0" dirty="0">
                <a:solidFill>
                  <a:prstClr val="black"/>
                </a:solidFill>
                <a:latin typeface="BIZ UDゴシック" panose="020B0400000000000000" pitchFamily="49" charset="-128"/>
                <a:ea typeface="BIZ UDゴシック" panose="020B0400000000000000" pitchFamily="49" charset="-128"/>
              </a:rPr>
              <a:t>12</a:t>
            </a:r>
            <a:r>
              <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.8</a:t>
            </a: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2" name="正方形/長方形 11">
            <a:extLst>
              <a:ext uri="{FF2B5EF4-FFF2-40B4-BE49-F238E27FC236}">
                <a16:creationId xmlns:a16="http://schemas.microsoft.com/office/drawing/2014/main" id="{C4BCD53B-4CEE-349E-D472-9B37CB513D9F}"/>
              </a:ext>
            </a:extLst>
          </p:cNvPr>
          <p:cNvSpPr/>
          <p:nvPr/>
        </p:nvSpPr>
        <p:spPr>
          <a:xfrm>
            <a:off x="6645298" y="3881088"/>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BIZ UDゴシック" panose="020B0400000000000000" pitchFamily="49" charset="-128"/>
                <a:ea typeface="BIZ UDゴシック" panose="020B0400000000000000" pitchFamily="49" charset="-128"/>
              </a:rPr>
              <a:t>中京圏</a:t>
            </a:r>
            <a:endParaRPr kumimoji="1" lang="en-US" altLang="ja-JP" sz="16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kern="0" dirty="0">
                <a:solidFill>
                  <a:prstClr val="black"/>
                </a:solidFill>
                <a:latin typeface="BIZ UDゴシック" panose="020B0400000000000000" pitchFamily="49" charset="-128"/>
                <a:ea typeface="BIZ UDゴシック" panose="020B0400000000000000" pitchFamily="49" charset="-128"/>
              </a:rPr>
              <a:t>9</a:t>
            </a:r>
            <a:r>
              <a:rPr kumimoji="1" lang="en-US" altLang="ja-JP"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a:t>
            </a: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
        <p:nvSpPr>
          <p:cNvPr id="13" name="正方形/長方形 12">
            <a:extLst>
              <a:ext uri="{FF2B5EF4-FFF2-40B4-BE49-F238E27FC236}">
                <a16:creationId xmlns:a16="http://schemas.microsoft.com/office/drawing/2014/main" id="{E80490F0-8C27-7BC1-00DB-96F4E4759FBC}"/>
              </a:ext>
            </a:extLst>
          </p:cNvPr>
          <p:cNvSpPr/>
          <p:nvPr/>
        </p:nvSpPr>
        <p:spPr>
          <a:xfrm>
            <a:off x="9441508" y="1971645"/>
            <a:ext cx="2337530" cy="2242758"/>
          </a:xfrm>
          <a:prstGeom prst="rect">
            <a:avLst/>
          </a:prstGeom>
          <a:noFill/>
          <a:ln w="12700" cap="flat" cmpd="sng" algn="ctr">
            <a:solidFill>
              <a:schemeClr val="tx1"/>
            </a:solidFill>
            <a:prstDash val="solid"/>
            <a:miter lim="800000"/>
            <a:extLst>
              <a:ext uri="{C807C97D-BFC1-408E-A445-0C87EB9F89A2}">
                <ask:lineSketchStyleProps xmlns:ask="http://schemas.microsoft.com/office/drawing/2018/sketchyshapes">
                  <ask:type>
                    <ask:lineSketchNone/>
                  </ask:type>
                </ask:lineSketchStyleProps>
              </a:ext>
            </a:extLst>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本資料内での圏域の定義</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100" kern="0" dirty="0">
              <a:solidFill>
                <a:prstClr val="black"/>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kern="0" dirty="0">
                <a:solidFill>
                  <a:prstClr val="black"/>
                </a:solidFill>
                <a:latin typeface="BIZ UDゴシック" panose="020B0400000000000000" pitchFamily="49" charset="-128"/>
                <a:ea typeface="BIZ UDゴシック" panose="020B0400000000000000" pitchFamily="49" charset="-128"/>
              </a:rPr>
              <a:t>（東京、神奈川、埼玉、千葉）</a:t>
            </a:r>
            <a:endParaRPr kumimoji="1" lang="en-US" altLang="ja-JP" sz="1100" kern="0" dirty="0">
              <a:solidFill>
                <a:prstClr val="black"/>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ja-JP" sz="1100" kern="0" dirty="0">
              <a:solidFill>
                <a:prstClr val="black"/>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京阪神</a:t>
            </a:r>
            <a:endParaRPr kumimoji="1" lang="en-US" altLang="ja-JP"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kern="0" dirty="0">
                <a:solidFill>
                  <a:prstClr val="black"/>
                </a:solidFill>
                <a:latin typeface="BIZ UDゴシック" panose="020B0400000000000000" pitchFamily="49" charset="-128"/>
                <a:ea typeface="BIZ UDゴシック" panose="020B0400000000000000" pitchFamily="49" charset="-128"/>
              </a:rPr>
              <a:t>（大阪、京都、兵庫）</a:t>
            </a:r>
            <a:endParaRPr kumimoji="1" lang="en-US" altLang="ja-JP" sz="1100" kern="0" dirty="0">
              <a:solidFill>
                <a:prstClr val="black"/>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中京圏</a:t>
            </a:r>
          </a:p>
          <a:p>
            <a:pPr marL="0" marR="0" lvl="0" indent="0" defTabSz="914400" eaLnBrk="1" fontAlgn="auto" latinLnBrk="0" hangingPunct="1">
              <a:lnSpc>
                <a:spcPct val="100000"/>
              </a:lnSpc>
              <a:spcBef>
                <a:spcPts val="0"/>
              </a:spcBef>
              <a:spcAft>
                <a:spcPts val="0"/>
              </a:spcAft>
              <a:buClrTx/>
              <a:buSzTx/>
              <a:buFontTx/>
              <a:buNone/>
              <a:tabLst/>
              <a:defRPr/>
            </a:pPr>
            <a:r>
              <a:rPr kumimoji="1" lang="zh-TW"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（愛知、三重、岐阜）</a:t>
            </a:r>
            <a:endParaRPr kumimoji="1" lang="en-US" altLang="zh-TW"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endParaRPr kumimoji="1" lang="en-US" altLang="zh-TW"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en-US" altLang="ja-JP" sz="1100" kern="0" dirty="0">
                <a:solidFill>
                  <a:prstClr val="black"/>
                </a:solidFill>
                <a:latin typeface="BIZ UDゴシック" panose="020B0400000000000000" pitchFamily="49" charset="-128"/>
                <a:ea typeface="BIZ UDゴシック" panose="020B0400000000000000" pitchFamily="49" charset="-128"/>
              </a:rPr>
              <a:t>※</a:t>
            </a:r>
            <a:r>
              <a:rPr kumimoji="1" lang="ja-JP" altLang="en-US" sz="1100" kern="0" dirty="0">
                <a:solidFill>
                  <a:prstClr val="black"/>
                </a:solidFill>
                <a:latin typeface="BIZ UDゴシック" panose="020B0400000000000000" pitchFamily="49" charset="-128"/>
                <a:ea typeface="BIZ UDゴシック" panose="020B0400000000000000" pitchFamily="49" charset="-128"/>
              </a:rPr>
              <a:t>以降のページでは、</a:t>
            </a:r>
            <a:endParaRPr kumimoji="1" lang="en-US" altLang="ja-JP" sz="1100" kern="0" dirty="0">
              <a:solidFill>
                <a:prstClr val="black"/>
              </a:solidFill>
              <a:latin typeface="BIZ UDゴシック" panose="020B0400000000000000" pitchFamily="49" charset="-128"/>
              <a:ea typeface="BIZ UDゴシック" panose="020B0400000000000000" pitchFamily="49" charset="-128"/>
            </a:endParaRPr>
          </a:p>
          <a:p>
            <a:pPr marL="0" marR="0" lvl="0" indent="0" defTabSz="914400" eaLnBrk="1" fontAlgn="auto" latinLnBrk="0" hangingPunct="1">
              <a:lnSpc>
                <a:spcPct val="100000"/>
              </a:lnSpc>
              <a:spcBef>
                <a:spcPts val="0"/>
              </a:spcBef>
              <a:spcAft>
                <a:spcPts val="0"/>
              </a:spcAft>
              <a:buClrTx/>
              <a:buSzTx/>
              <a:buFontTx/>
              <a:buNone/>
              <a:tabLst/>
              <a:defRPr/>
            </a:pPr>
            <a:r>
              <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ja-JP" altLang="en-US" sz="1100" b="0" i="0" u="none" strike="noStrike" kern="0" cap="none" spc="0" normalizeH="0" baseline="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上記の定義を使用</a:t>
            </a:r>
            <a:endParaRPr kumimoji="1" lang="ja-JP" altLang="en-US" sz="11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2" name="正方形/長方形 1">
            <a:extLst>
              <a:ext uri="{FF2B5EF4-FFF2-40B4-BE49-F238E27FC236}">
                <a16:creationId xmlns:a16="http://schemas.microsoft.com/office/drawing/2014/main" id="{6587FF4E-B597-C4E0-F292-8A61043C9777}"/>
              </a:ext>
            </a:extLst>
          </p:cNvPr>
          <p:cNvSpPr/>
          <p:nvPr/>
        </p:nvSpPr>
        <p:spPr>
          <a:xfrm>
            <a:off x="5727212" y="2640534"/>
            <a:ext cx="248545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600" kern="0" dirty="0">
                <a:solidFill>
                  <a:prstClr val="black"/>
                </a:solidFill>
                <a:latin typeface="BIZ UDゴシック" panose="020B0400000000000000" pitchFamily="49" charset="-128"/>
                <a:ea typeface="BIZ UDゴシック" panose="020B0400000000000000" pitchFamily="49" charset="-128"/>
              </a:rPr>
              <a:t>その他</a:t>
            </a:r>
            <a:endParaRPr kumimoji="1" lang="en-US" altLang="ja-JP" sz="1600" kern="0" dirty="0">
              <a:solidFill>
                <a:prstClr val="black"/>
              </a:solidFill>
              <a:latin typeface="BIZ UDゴシック" panose="020B0400000000000000" pitchFamily="49" charset="-128"/>
              <a:ea typeface="BIZ UDゴシック" panose="020B0400000000000000" pitchFamily="49"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en-US" altLang="ja-JP" sz="1600" kern="0" dirty="0">
                <a:solidFill>
                  <a:prstClr val="black"/>
                </a:solidFill>
                <a:latin typeface="BIZ UDゴシック" panose="020B0400000000000000" pitchFamily="49" charset="-128"/>
                <a:ea typeface="BIZ UDゴシック" panose="020B0400000000000000" pitchFamily="49" charset="-128"/>
              </a:rPr>
              <a:t>43.8</a:t>
            </a:r>
            <a:r>
              <a:rPr kumimoji="1" lang="ja-JP" altLang="en-US" sz="1600" kern="0" dirty="0">
                <a:solidFill>
                  <a:prstClr val="black"/>
                </a:solidFill>
                <a:latin typeface="BIZ UDゴシック" panose="020B0400000000000000" pitchFamily="49" charset="-128"/>
                <a:ea typeface="BIZ UDゴシック" panose="020B0400000000000000" pitchFamily="49" charset="-128"/>
              </a:rPr>
              <a:t>％</a:t>
            </a:r>
            <a:r>
              <a:rPr kumimoji="1" lang="ja-JP" altLang="en-US" sz="16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p>
        </p:txBody>
      </p:sp>
    </p:spTree>
    <p:extLst>
      <p:ext uri="{BB962C8B-B14F-4D97-AF65-F5344CB8AC3E}">
        <p14:creationId xmlns:p14="http://schemas.microsoft.com/office/powerpoint/2010/main" val="22396078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経済規模</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上場企業本社・外資系企業の所在（第６回意見交換会資料をもとに加工）</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fld id="{50F88186-B17D-4CE3-A887-D91699CF601C}" type="slidenum">
              <a:rPr kumimoji="1" lang="ja-JP" altLang="en-US" smtClean="0"/>
              <a:pPr/>
              <a:t>6</a:t>
            </a:fld>
            <a:endParaRPr kumimoji="1" lang="ja-JP" altLang="en-US"/>
          </a:p>
        </p:txBody>
      </p:sp>
      <p:sp>
        <p:nvSpPr>
          <p:cNvPr id="7" name="正方形/長方形 6">
            <a:extLst>
              <a:ext uri="{FF2B5EF4-FFF2-40B4-BE49-F238E27FC236}">
                <a16:creationId xmlns:a16="http://schemas.microsoft.com/office/drawing/2014/main" id="{93190715-A948-83E8-F483-1FA7B9FDE45B}"/>
              </a:ext>
            </a:extLst>
          </p:cNvPr>
          <p:cNvSpPr/>
          <p:nvPr/>
        </p:nvSpPr>
        <p:spPr>
          <a:xfrm>
            <a:off x="675861" y="854868"/>
            <a:ext cx="4606045" cy="598139"/>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東証上場企業本社所在地の内訳</a:t>
            </a:r>
            <a:endParaRPr kumimoji="1"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（プライム、スタンダード、グロース）</a:t>
            </a:r>
          </a:p>
        </p:txBody>
      </p:sp>
      <p:sp>
        <p:nvSpPr>
          <p:cNvPr id="8" name="テキスト ボックス 7">
            <a:extLst>
              <a:ext uri="{FF2B5EF4-FFF2-40B4-BE49-F238E27FC236}">
                <a16:creationId xmlns:a16="http://schemas.microsoft.com/office/drawing/2014/main" id="{EF0E3557-50C6-7421-83B4-5EEC650D0BA4}"/>
              </a:ext>
            </a:extLst>
          </p:cNvPr>
          <p:cNvSpPr txBox="1"/>
          <p:nvPr/>
        </p:nvSpPr>
        <p:spPr>
          <a:xfrm>
            <a:off x="1510748" y="5925463"/>
            <a:ext cx="3916932" cy="430887"/>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出典：東京証券取引所</a:t>
            </a:r>
            <a:r>
              <a:rPr lang="en-US" altLang="ja-JP" sz="1100" dirty="0">
                <a:solidFill>
                  <a:prstClr val="black"/>
                </a:solidFill>
                <a:latin typeface="BIZ UDゴシック" panose="020B0400000000000000" pitchFamily="49" charset="-128"/>
                <a:ea typeface="BIZ UDゴシック" panose="020B0400000000000000" pitchFamily="49" charset="-128"/>
              </a:rPr>
              <a:t>HP</a:t>
            </a:r>
            <a:r>
              <a:rPr lang="ja-JP" altLang="en-US" sz="1100" dirty="0">
                <a:solidFill>
                  <a:prstClr val="black"/>
                </a:solidFill>
                <a:latin typeface="BIZ UDゴシック" panose="020B0400000000000000" pitchFamily="49" charset="-128"/>
                <a:ea typeface="BIZ UDゴシック" panose="020B0400000000000000" pitchFamily="49" charset="-128"/>
              </a:rPr>
              <a:t>「東証上場会社情報サービス」　　</a:t>
            </a:r>
            <a:endParaRPr lang="en-US" altLang="ja-JP" sz="1100" dirty="0">
              <a:solidFill>
                <a:prstClr val="black"/>
              </a:solidFill>
              <a:latin typeface="BIZ UDゴシック" panose="020B0400000000000000" pitchFamily="49" charset="-128"/>
              <a:ea typeface="BIZ UDゴシック" panose="020B0400000000000000" pitchFamily="49" charset="-128"/>
            </a:endParaRPr>
          </a:p>
          <a:p>
            <a:r>
              <a:rPr lang="ja-JP" altLang="en-US" sz="1100" dirty="0">
                <a:solidFill>
                  <a:prstClr val="black"/>
                </a:solidFill>
                <a:latin typeface="BIZ UDゴシック" panose="020B0400000000000000" pitchFamily="49" charset="-128"/>
                <a:ea typeface="BIZ UDゴシック" panose="020B0400000000000000" pitchFamily="49" charset="-128"/>
              </a:rPr>
              <a:t>　　　（</a:t>
            </a:r>
            <a:r>
              <a:rPr lang="en-US" altLang="ja-JP" sz="1100" dirty="0">
                <a:solidFill>
                  <a:prstClr val="black"/>
                </a:solidFill>
                <a:latin typeface="BIZ UDゴシック" panose="020B0400000000000000" pitchFamily="49" charset="-128"/>
                <a:ea typeface="BIZ UDゴシック" panose="020B0400000000000000" pitchFamily="49" charset="-128"/>
              </a:rPr>
              <a:t>2024</a:t>
            </a:r>
            <a:r>
              <a:rPr lang="ja-JP" altLang="en-US" sz="1100">
                <a:solidFill>
                  <a:prstClr val="black"/>
                </a:solidFill>
                <a:latin typeface="BIZ UDゴシック" panose="020B0400000000000000" pitchFamily="49" charset="-128"/>
                <a:ea typeface="BIZ UDゴシック" panose="020B0400000000000000" pitchFamily="49" charset="-128"/>
              </a:rPr>
              <a:t>年２月</a:t>
            </a:r>
            <a:r>
              <a:rPr lang="ja-JP" altLang="en-US" sz="1100" dirty="0">
                <a:solidFill>
                  <a:prstClr val="black"/>
                </a:solidFill>
                <a:latin typeface="BIZ UDゴシック" panose="020B0400000000000000" pitchFamily="49" charset="-128"/>
                <a:ea typeface="BIZ UDゴシック" panose="020B0400000000000000" pitchFamily="49" charset="-128"/>
              </a:rPr>
              <a:t>時点</a:t>
            </a:r>
            <a:r>
              <a:rPr lang="ja-JP" altLang="en-US" sz="1100">
                <a:solidFill>
                  <a:prstClr val="black"/>
                </a:solidFill>
                <a:latin typeface="BIZ UDゴシック" panose="020B0400000000000000" pitchFamily="49" charset="-128"/>
                <a:ea typeface="BIZ UDゴシック" panose="020B0400000000000000" pitchFamily="49" charset="-128"/>
              </a:rPr>
              <a:t>）をもとに</a:t>
            </a:r>
            <a:r>
              <a:rPr lang="ja-JP" altLang="en-US" sz="1100" dirty="0">
                <a:solidFill>
                  <a:prstClr val="black"/>
                </a:solidFill>
                <a:latin typeface="BIZ UDゴシック" panose="020B0400000000000000" pitchFamily="49" charset="-128"/>
                <a:ea typeface="BIZ UDゴシック" panose="020B0400000000000000" pitchFamily="49" charset="-128"/>
              </a:rPr>
              <a:t>副首都推進局で作成</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9" name="テキスト ボックス 8">
            <a:extLst>
              <a:ext uri="{FF2B5EF4-FFF2-40B4-BE49-F238E27FC236}">
                <a16:creationId xmlns:a16="http://schemas.microsoft.com/office/drawing/2014/main" id="{10A04716-A302-0196-2535-14D8EE2C55FD}"/>
              </a:ext>
            </a:extLst>
          </p:cNvPr>
          <p:cNvSpPr txBox="1"/>
          <p:nvPr/>
        </p:nvSpPr>
        <p:spPr>
          <a:xfrm>
            <a:off x="7023489" y="5967277"/>
            <a:ext cx="3631259" cy="261610"/>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出典：経済産業省「外資系企業動向調査（</a:t>
            </a:r>
            <a:r>
              <a:rPr lang="en-US" altLang="ja-JP" sz="1100" dirty="0">
                <a:solidFill>
                  <a:prstClr val="black"/>
                </a:solidFill>
                <a:latin typeface="BIZ UDゴシック" panose="020B0400000000000000" pitchFamily="49" charset="-128"/>
                <a:ea typeface="BIZ UDゴシック" panose="020B0400000000000000" pitchFamily="49" charset="-128"/>
              </a:rPr>
              <a:t>2020</a:t>
            </a:r>
            <a:r>
              <a:rPr lang="ja-JP" altLang="en-US" sz="1100" dirty="0">
                <a:solidFill>
                  <a:prstClr val="black"/>
                </a:solidFill>
                <a:latin typeface="BIZ UDゴシック" panose="020B0400000000000000" pitchFamily="49" charset="-128"/>
                <a:ea typeface="BIZ UDゴシック" panose="020B0400000000000000" pitchFamily="49" charset="-128"/>
              </a:rPr>
              <a:t>）」</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13" name="正方形/長方形 12">
            <a:extLst>
              <a:ext uri="{FF2B5EF4-FFF2-40B4-BE49-F238E27FC236}">
                <a16:creationId xmlns:a16="http://schemas.microsoft.com/office/drawing/2014/main" id="{BB19FC09-549E-B5CF-F837-2C31BB53E73F}"/>
              </a:ext>
            </a:extLst>
          </p:cNvPr>
          <p:cNvSpPr/>
          <p:nvPr/>
        </p:nvSpPr>
        <p:spPr>
          <a:xfrm>
            <a:off x="6611488" y="976127"/>
            <a:ext cx="3429000" cy="326293"/>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r>
              <a:rPr kumimoji="1" lang="ja-JP" altLang="en-US"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外資系企業の所在地域</a:t>
            </a:r>
            <a:r>
              <a:rPr kumimoji="1" lang="en-US" altLang="ja-JP" b="1"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p>
        </p:txBody>
      </p:sp>
      <p:pic>
        <p:nvPicPr>
          <p:cNvPr id="14" name="図 13">
            <a:extLst>
              <a:ext uri="{FF2B5EF4-FFF2-40B4-BE49-F238E27FC236}">
                <a16:creationId xmlns:a16="http://schemas.microsoft.com/office/drawing/2014/main" id="{F255EC99-D81F-078C-BDF4-59BCF100343E}"/>
              </a:ext>
            </a:extLst>
          </p:cNvPr>
          <p:cNvPicPr>
            <a:picLocks noChangeAspect="1"/>
          </p:cNvPicPr>
          <p:nvPr/>
        </p:nvPicPr>
        <p:blipFill>
          <a:blip r:embed="rId2"/>
          <a:stretch>
            <a:fillRect/>
          </a:stretch>
        </p:blipFill>
        <p:spPr>
          <a:xfrm>
            <a:off x="867771" y="1453007"/>
            <a:ext cx="10950155" cy="4171487"/>
          </a:xfrm>
          <a:prstGeom prst="rect">
            <a:avLst/>
          </a:prstGeom>
        </p:spPr>
      </p:pic>
    </p:spTree>
    <p:extLst>
      <p:ext uri="{BB962C8B-B14F-4D97-AF65-F5344CB8AC3E}">
        <p14:creationId xmlns:p14="http://schemas.microsoft.com/office/powerpoint/2010/main" val="34134907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6E49DE45-4682-0CBC-BD05-ADDEE666409C}"/>
              </a:ext>
            </a:extLst>
          </p:cNvPr>
          <p:cNvPicPr>
            <a:picLocks noChangeAspect="1"/>
          </p:cNvPicPr>
          <p:nvPr/>
        </p:nvPicPr>
        <p:blipFill>
          <a:blip r:embed="rId2"/>
          <a:stretch>
            <a:fillRect/>
          </a:stretch>
        </p:blipFill>
        <p:spPr>
          <a:xfrm>
            <a:off x="199158" y="1992140"/>
            <a:ext cx="6089531" cy="3960000"/>
          </a:xfrm>
          <a:prstGeom prst="rect">
            <a:avLst/>
          </a:prstGeom>
        </p:spPr>
      </p:pic>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a:defRPr/>
            </a:pP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　参考：</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経済規模</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人の中枢・中継</a:t>
            </a:r>
            <a:r>
              <a:rPr lang="en-US" altLang="ja-JP" b="1" dirty="0">
                <a:latin typeface="BIZ UDゴシック" panose="020B0400000000000000" pitchFamily="49" charset="-128"/>
                <a:ea typeface="BIZ UDゴシック" panose="020B0400000000000000" pitchFamily="49" charset="-128"/>
                <a:cs typeface="Meiryo UI" panose="020B0604030504040204" pitchFamily="50" charset="-128"/>
              </a:rPr>
              <a:t>】</a:t>
            </a:r>
            <a:r>
              <a:rPr lang="ja-JP" altLang="en-US" b="1" dirty="0">
                <a:latin typeface="BIZ UDゴシック" panose="020B0400000000000000" pitchFamily="49" charset="-128"/>
                <a:ea typeface="BIZ UDゴシック" panose="020B0400000000000000" pitchFamily="49" charset="-128"/>
                <a:cs typeface="Meiryo UI" panose="020B0604030504040204" pitchFamily="50" charset="-128"/>
              </a:rPr>
              <a:t>都道府県別人口（将来推計）の比較</a:t>
            </a:r>
            <a:endParaRPr lang="en-US" altLang="ja-JP" sz="1600" b="1" dirty="0">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092069" y="6356350"/>
            <a:ext cx="725857" cy="365125"/>
          </a:xfrm>
        </p:spPr>
        <p:txBody>
          <a:bodyPr/>
          <a:lstStyle/>
          <a:p>
            <a:fld id="{50F88186-B17D-4CE3-A887-D91699CF601C}" type="slidenum">
              <a:rPr kumimoji="1" lang="ja-JP" altLang="en-US" smtClean="0"/>
              <a:pPr/>
              <a:t>7</a:t>
            </a:fld>
            <a:endParaRPr kumimoji="1" lang="ja-JP" altLang="en-US"/>
          </a:p>
        </p:txBody>
      </p:sp>
      <p:sp>
        <p:nvSpPr>
          <p:cNvPr id="10" name="テキスト ボックス 9">
            <a:extLst>
              <a:ext uri="{FF2B5EF4-FFF2-40B4-BE49-F238E27FC236}">
                <a16:creationId xmlns:a16="http://schemas.microsoft.com/office/drawing/2014/main" id="{35D35E29-1D50-92C6-5AF0-2E6E23DB5A2C}"/>
              </a:ext>
            </a:extLst>
          </p:cNvPr>
          <p:cNvSpPr txBox="1"/>
          <p:nvPr/>
        </p:nvSpPr>
        <p:spPr>
          <a:xfrm>
            <a:off x="92765" y="1476701"/>
            <a:ext cx="1792102" cy="261610"/>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（単位：人）</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4" name="テキスト ボックス 3">
            <a:extLst>
              <a:ext uri="{FF2B5EF4-FFF2-40B4-BE49-F238E27FC236}">
                <a16:creationId xmlns:a16="http://schemas.microsoft.com/office/drawing/2014/main" id="{447FACEC-F2FA-8089-5D63-926C6034CFE0}"/>
              </a:ext>
            </a:extLst>
          </p:cNvPr>
          <p:cNvSpPr txBox="1"/>
          <p:nvPr/>
        </p:nvSpPr>
        <p:spPr>
          <a:xfrm>
            <a:off x="198782" y="1157373"/>
            <a:ext cx="1792102" cy="338554"/>
          </a:xfrm>
          <a:prstGeom prst="rect">
            <a:avLst/>
          </a:prstGeom>
          <a:noFill/>
        </p:spPr>
        <p:txBody>
          <a:bodyPr wrap="square" rtlCol="0">
            <a:spAutoFit/>
          </a:bodyPr>
          <a:lstStyle/>
          <a:p>
            <a:r>
              <a:rPr lang="en-US" altLang="ja-JP" sz="1600" dirty="0">
                <a:solidFill>
                  <a:prstClr val="black"/>
                </a:solidFill>
                <a:latin typeface="BIZ UDゴシック" panose="020B0400000000000000" pitchFamily="49" charset="-128"/>
                <a:ea typeface="BIZ UDゴシック" panose="020B0400000000000000" pitchFamily="49" charset="-128"/>
              </a:rPr>
              <a:t>2020</a:t>
            </a:r>
            <a:r>
              <a:rPr lang="ja-JP" altLang="en-US" sz="1600" dirty="0">
                <a:solidFill>
                  <a:prstClr val="black"/>
                </a:solidFill>
                <a:latin typeface="BIZ UDゴシック" panose="020B0400000000000000" pitchFamily="49" charset="-128"/>
                <a:ea typeface="BIZ UDゴシック" panose="020B0400000000000000" pitchFamily="49" charset="-128"/>
              </a:rPr>
              <a:t>年</a:t>
            </a:r>
            <a:endParaRPr lang="en-US" altLang="ja-JP" sz="1600" dirty="0">
              <a:solidFill>
                <a:prstClr val="black"/>
              </a:solidFill>
              <a:latin typeface="BIZ UDゴシック" panose="020B0400000000000000" pitchFamily="49" charset="-128"/>
              <a:ea typeface="BIZ UDゴシック" panose="020B0400000000000000" pitchFamily="49" charset="-128"/>
            </a:endParaRPr>
          </a:p>
        </p:txBody>
      </p:sp>
      <p:grpSp>
        <p:nvGrpSpPr>
          <p:cNvPr id="35" name="グループ化 34">
            <a:extLst>
              <a:ext uri="{FF2B5EF4-FFF2-40B4-BE49-F238E27FC236}">
                <a16:creationId xmlns:a16="http://schemas.microsoft.com/office/drawing/2014/main" id="{13EBD523-7A6D-FC6E-A152-8F2E1B2E3E8C}"/>
              </a:ext>
            </a:extLst>
          </p:cNvPr>
          <p:cNvGrpSpPr/>
          <p:nvPr/>
        </p:nvGrpSpPr>
        <p:grpSpPr>
          <a:xfrm>
            <a:off x="706906" y="1963006"/>
            <a:ext cx="4770314" cy="2410209"/>
            <a:chOff x="614141" y="1764226"/>
            <a:chExt cx="4770314" cy="2410209"/>
          </a:xfrm>
        </p:grpSpPr>
        <p:sp>
          <p:nvSpPr>
            <p:cNvPr id="5" name="テキスト ボックス 4">
              <a:extLst>
                <a:ext uri="{FF2B5EF4-FFF2-40B4-BE49-F238E27FC236}">
                  <a16:creationId xmlns:a16="http://schemas.microsoft.com/office/drawing/2014/main" id="{0D505328-4B89-91CD-1E88-6665AC812A52}"/>
                </a:ext>
              </a:extLst>
            </p:cNvPr>
            <p:cNvSpPr txBox="1"/>
            <p:nvPr/>
          </p:nvSpPr>
          <p:spPr>
            <a:xfrm>
              <a:off x="614141" y="3642555"/>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北海道</a:t>
              </a:r>
            </a:p>
          </p:txBody>
        </p:sp>
        <p:sp>
          <p:nvSpPr>
            <p:cNvPr id="7" name="テキスト ボックス 6">
              <a:extLst>
                <a:ext uri="{FF2B5EF4-FFF2-40B4-BE49-F238E27FC236}">
                  <a16:creationId xmlns:a16="http://schemas.microsoft.com/office/drawing/2014/main" id="{2AB2FE1B-F1F1-80C8-A0DA-49AC43011529}"/>
                </a:ext>
              </a:extLst>
            </p:cNvPr>
            <p:cNvSpPr txBox="1"/>
            <p:nvPr/>
          </p:nvSpPr>
          <p:spPr>
            <a:xfrm>
              <a:off x="1312280" y="2775552"/>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埼玉県</a:t>
              </a:r>
            </a:p>
          </p:txBody>
        </p:sp>
        <p:sp>
          <p:nvSpPr>
            <p:cNvPr id="11" name="テキスト ボックス 10">
              <a:extLst>
                <a:ext uri="{FF2B5EF4-FFF2-40B4-BE49-F238E27FC236}">
                  <a16:creationId xmlns:a16="http://schemas.microsoft.com/office/drawing/2014/main" id="{2F282D36-320B-8CE5-562A-372A0802AA02}"/>
                </a:ext>
              </a:extLst>
            </p:cNvPr>
            <p:cNvSpPr txBox="1"/>
            <p:nvPr/>
          </p:nvSpPr>
          <p:spPr>
            <a:xfrm>
              <a:off x="1579808" y="2386127"/>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千葉県</a:t>
              </a:r>
            </a:p>
          </p:txBody>
        </p:sp>
        <p:sp>
          <p:nvSpPr>
            <p:cNvPr id="12" name="テキスト ボックス 11">
              <a:extLst>
                <a:ext uri="{FF2B5EF4-FFF2-40B4-BE49-F238E27FC236}">
                  <a16:creationId xmlns:a16="http://schemas.microsoft.com/office/drawing/2014/main" id="{33E61FFD-9B04-9097-F23E-93DDEF39EB4E}"/>
                </a:ext>
              </a:extLst>
            </p:cNvPr>
            <p:cNvSpPr txBox="1"/>
            <p:nvPr/>
          </p:nvSpPr>
          <p:spPr>
            <a:xfrm>
              <a:off x="1814122" y="1764226"/>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東京都</a:t>
              </a:r>
            </a:p>
          </p:txBody>
        </p:sp>
        <p:sp>
          <p:nvSpPr>
            <p:cNvPr id="14" name="テキスト ボックス 13">
              <a:extLst>
                <a:ext uri="{FF2B5EF4-FFF2-40B4-BE49-F238E27FC236}">
                  <a16:creationId xmlns:a16="http://schemas.microsoft.com/office/drawing/2014/main" id="{ECDCE578-688F-D715-8FE0-9FE3B754A083}"/>
                </a:ext>
              </a:extLst>
            </p:cNvPr>
            <p:cNvSpPr txBox="1"/>
            <p:nvPr/>
          </p:nvSpPr>
          <p:spPr>
            <a:xfrm>
              <a:off x="2869323" y="3274456"/>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愛知県</a:t>
              </a:r>
            </a:p>
          </p:txBody>
        </p:sp>
        <p:sp>
          <p:nvSpPr>
            <p:cNvPr id="15" name="テキスト ボックス 14">
              <a:extLst>
                <a:ext uri="{FF2B5EF4-FFF2-40B4-BE49-F238E27FC236}">
                  <a16:creationId xmlns:a16="http://schemas.microsoft.com/office/drawing/2014/main" id="{B57BCCDA-119D-C027-3B13-1747918A640A}"/>
                </a:ext>
              </a:extLst>
            </p:cNvPr>
            <p:cNvSpPr txBox="1"/>
            <p:nvPr/>
          </p:nvSpPr>
          <p:spPr>
            <a:xfrm>
              <a:off x="3344347" y="3026254"/>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大阪府</a:t>
              </a:r>
            </a:p>
          </p:txBody>
        </p:sp>
        <p:sp>
          <p:nvSpPr>
            <p:cNvPr id="16" name="テキスト ボックス 15">
              <a:extLst>
                <a:ext uri="{FF2B5EF4-FFF2-40B4-BE49-F238E27FC236}">
                  <a16:creationId xmlns:a16="http://schemas.microsoft.com/office/drawing/2014/main" id="{E47FC954-4DC7-B7E5-29B9-F6EC51030AC5}"/>
                </a:ext>
              </a:extLst>
            </p:cNvPr>
            <p:cNvSpPr txBox="1"/>
            <p:nvPr/>
          </p:nvSpPr>
          <p:spPr>
            <a:xfrm>
              <a:off x="3712365" y="3642555"/>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兵庫県</a:t>
              </a:r>
            </a:p>
          </p:txBody>
        </p:sp>
        <p:sp>
          <p:nvSpPr>
            <p:cNvPr id="17" name="テキスト ボックス 16">
              <a:extLst>
                <a:ext uri="{FF2B5EF4-FFF2-40B4-BE49-F238E27FC236}">
                  <a16:creationId xmlns:a16="http://schemas.microsoft.com/office/drawing/2014/main" id="{C8D16620-DF1D-0F2F-F29A-E4A686ECE715}"/>
                </a:ext>
              </a:extLst>
            </p:cNvPr>
            <p:cNvSpPr txBox="1"/>
            <p:nvPr/>
          </p:nvSpPr>
          <p:spPr>
            <a:xfrm>
              <a:off x="4776596" y="3797167"/>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福岡県</a:t>
              </a:r>
            </a:p>
          </p:txBody>
        </p:sp>
        <p:sp>
          <p:nvSpPr>
            <p:cNvPr id="18" name="テキスト ボックス 17">
              <a:extLst>
                <a:ext uri="{FF2B5EF4-FFF2-40B4-BE49-F238E27FC236}">
                  <a16:creationId xmlns:a16="http://schemas.microsoft.com/office/drawing/2014/main" id="{834C3F98-917D-C81F-0793-2CE5F535BC58}"/>
                </a:ext>
              </a:extLst>
            </p:cNvPr>
            <p:cNvSpPr txBox="1"/>
            <p:nvPr/>
          </p:nvSpPr>
          <p:spPr>
            <a:xfrm>
              <a:off x="2188408" y="2750362"/>
              <a:ext cx="748923"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神奈川県</a:t>
              </a:r>
            </a:p>
          </p:txBody>
        </p:sp>
        <p:cxnSp>
          <p:nvCxnSpPr>
            <p:cNvPr id="20" name="直線コネクタ 19">
              <a:extLst>
                <a:ext uri="{FF2B5EF4-FFF2-40B4-BE49-F238E27FC236}">
                  <a16:creationId xmlns:a16="http://schemas.microsoft.com/office/drawing/2014/main" id="{1EA52D7A-AF48-C5DF-3D0C-1FBED533C7C4}"/>
                </a:ext>
              </a:extLst>
            </p:cNvPr>
            <p:cNvCxnSpPr>
              <a:stCxn id="5" idx="2"/>
            </p:cNvCxnSpPr>
            <p:nvPr/>
          </p:nvCxnSpPr>
          <p:spPr>
            <a:xfrm flipH="1">
              <a:off x="808383" y="3904165"/>
              <a:ext cx="109688" cy="270270"/>
            </a:xfrm>
            <a:prstGeom prst="line">
              <a:avLst/>
            </a:prstGeom>
          </p:spPr>
          <p:style>
            <a:lnRef idx="1">
              <a:schemeClr val="dk1"/>
            </a:lnRef>
            <a:fillRef idx="0">
              <a:schemeClr val="dk1"/>
            </a:fillRef>
            <a:effectRef idx="0">
              <a:schemeClr val="dk1"/>
            </a:effectRef>
            <a:fontRef idx="minor">
              <a:schemeClr val="tx1"/>
            </a:fontRef>
          </p:style>
        </p:cxnSp>
        <p:cxnSp>
          <p:nvCxnSpPr>
            <p:cNvPr id="23" name="直線コネクタ 22">
              <a:extLst>
                <a:ext uri="{FF2B5EF4-FFF2-40B4-BE49-F238E27FC236}">
                  <a16:creationId xmlns:a16="http://schemas.microsoft.com/office/drawing/2014/main" id="{736C2416-E44D-CA63-1CEB-866709314C29}"/>
                </a:ext>
              </a:extLst>
            </p:cNvPr>
            <p:cNvCxnSpPr>
              <a:cxnSpLocks/>
            </p:cNvCxnSpPr>
            <p:nvPr/>
          </p:nvCxnSpPr>
          <p:spPr>
            <a:xfrm>
              <a:off x="1616209" y="3065756"/>
              <a:ext cx="266154" cy="755083"/>
            </a:xfrm>
            <a:prstGeom prst="line">
              <a:avLst/>
            </a:prstGeom>
          </p:spPr>
          <p:style>
            <a:lnRef idx="1">
              <a:schemeClr val="dk1"/>
            </a:lnRef>
            <a:fillRef idx="0">
              <a:schemeClr val="dk1"/>
            </a:fillRef>
            <a:effectRef idx="0">
              <a:schemeClr val="dk1"/>
            </a:effectRef>
            <a:fontRef idx="minor">
              <a:schemeClr val="tx1"/>
            </a:fontRef>
          </p:style>
        </p:cxnSp>
        <p:cxnSp>
          <p:nvCxnSpPr>
            <p:cNvPr id="25" name="直線コネクタ 24">
              <a:extLst>
                <a:ext uri="{FF2B5EF4-FFF2-40B4-BE49-F238E27FC236}">
                  <a16:creationId xmlns:a16="http://schemas.microsoft.com/office/drawing/2014/main" id="{BC25420E-F1AE-428F-5EA7-29BE0F8C47F6}"/>
                </a:ext>
              </a:extLst>
            </p:cNvPr>
            <p:cNvCxnSpPr>
              <a:stCxn id="11" idx="2"/>
            </p:cNvCxnSpPr>
            <p:nvPr/>
          </p:nvCxnSpPr>
          <p:spPr>
            <a:xfrm>
              <a:off x="1883738" y="2647737"/>
              <a:ext cx="122231" cy="1256428"/>
            </a:xfrm>
            <a:prstGeom prst="line">
              <a:avLst/>
            </a:prstGeom>
          </p:spPr>
          <p:style>
            <a:lnRef idx="1">
              <a:schemeClr val="dk1"/>
            </a:lnRef>
            <a:fillRef idx="0">
              <a:schemeClr val="dk1"/>
            </a:fillRef>
            <a:effectRef idx="0">
              <a:schemeClr val="dk1"/>
            </a:effectRef>
            <a:fontRef idx="minor">
              <a:schemeClr val="tx1"/>
            </a:fontRef>
          </p:style>
        </p:cxnSp>
        <p:cxnSp>
          <p:nvCxnSpPr>
            <p:cNvPr id="29" name="直線コネクタ 28">
              <a:extLst>
                <a:ext uri="{FF2B5EF4-FFF2-40B4-BE49-F238E27FC236}">
                  <a16:creationId xmlns:a16="http://schemas.microsoft.com/office/drawing/2014/main" id="{4CDAD798-F3C4-A901-1168-3EA6EA4363A2}"/>
                </a:ext>
              </a:extLst>
            </p:cNvPr>
            <p:cNvCxnSpPr>
              <a:cxnSpLocks/>
            </p:cNvCxnSpPr>
            <p:nvPr/>
          </p:nvCxnSpPr>
          <p:spPr>
            <a:xfrm flipH="1">
              <a:off x="2223370" y="3008028"/>
              <a:ext cx="320731" cy="397233"/>
            </a:xfrm>
            <a:prstGeom prst="line">
              <a:avLst/>
            </a:prstGeom>
          </p:spPr>
          <p:style>
            <a:lnRef idx="1">
              <a:schemeClr val="dk1"/>
            </a:lnRef>
            <a:fillRef idx="0">
              <a:schemeClr val="dk1"/>
            </a:fillRef>
            <a:effectRef idx="0">
              <a:schemeClr val="dk1"/>
            </a:effectRef>
            <a:fontRef idx="minor">
              <a:schemeClr val="tx1"/>
            </a:fontRef>
          </p:style>
        </p:cxnSp>
        <p:cxnSp>
          <p:nvCxnSpPr>
            <p:cNvPr id="32" name="直線コネクタ 31">
              <a:extLst>
                <a:ext uri="{FF2B5EF4-FFF2-40B4-BE49-F238E27FC236}">
                  <a16:creationId xmlns:a16="http://schemas.microsoft.com/office/drawing/2014/main" id="{E13F1D5E-F21E-D201-7A09-356E516A76F4}"/>
                </a:ext>
              </a:extLst>
            </p:cNvPr>
            <p:cNvCxnSpPr/>
            <p:nvPr/>
          </p:nvCxnSpPr>
          <p:spPr>
            <a:xfrm flipH="1">
              <a:off x="3779885" y="3904165"/>
              <a:ext cx="236409" cy="270270"/>
            </a:xfrm>
            <a:prstGeom prst="line">
              <a:avLst/>
            </a:prstGeom>
          </p:spPr>
          <p:style>
            <a:lnRef idx="1">
              <a:schemeClr val="dk1"/>
            </a:lnRef>
            <a:fillRef idx="0">
              <a:schemeClr val="dk1"/>
            </a:fillRef>
            <a:effectRef idx="0">
              <a:schemeClr val="dk1"/>
            </a:effectRef>
            <a:fontRef idx="minor">
              <a:schemeClr val="tx1"/>
            </a:fontRef>
          </p:style>
        </p:cxnSp>
      </p:grpSp>
      <p:sp>
        <p:nvSpPr>
          <p:cNvPr id="3" name="テキスト ボックス 2">
            <a:extLst>
              <a:ext uri="{FF2B5EF4-FFF2-40B4-BE49-F238E27FC236}">
                <a16:creationId xmlns:a16="http://schemas.microsoft.com/office/drawing/2014/main" id="{B2E2923D-5B5E-F396-8D43-E72E14D0356C}"/>
              </a:ext>
            </a:extLst>
          </p:cNvPr>
          <p:cNvSpPr txBox="1"/>
          <p:nvPr/>
        </p:nvSpPr>
        <p:spPr>
          <a:xfrm>
            <a:off x="4320225" y="6101281"/>
            <a:ext cx="7815500" cy="253916"/>
          </a:xfrm>
          <a:prstGeom prst="rect">
            <a:avLst/>
          </a:prstGeom>
          <a:noFill/>
        </p:spPr>
        <p:txBody>
          <a:bodyPr wrap="square">
            <a:spAutoFit/>
          </a:bodyPr>
          <a:lstStyle/>
          <a:p>
            <a:r>
              <a:rPr lang="ja-JP" altLang="en-US" sz="1050" dirty="0">
                <a:solidFill>
                  <a:srgbClr val="333333"/>
                </a:solidFill>
                <a:latin typeface="BIZ UDゴシック" panose="020B0400000000000000" pitchFamily="49" charset="-128"/>
                <a:ea typeface="BIZ UDゴシック" panose="020B0400000000000000" pitchFamily="49" charset="-128"/>
              </a:rPr>
              <a:t>出典：</a:t>
            </a:r>
            <a:r>
              <a:rPr lang="ja-JP" altLang="en-US" sz="1050" b="0" i="0" dirty="0">
                <a:solidFill>
                  <a:srgbClr val="333333"/>
                </a:solidFill>
                <a:effectLst/>
                <a:latin typeface="BIZ UDゴシック" panose="020B0400000000000000" pitchFamily="49" charset="-128"/>
                <a:ea typeface="BIZ UDゴシック" panose="020B0400000000000000" pitchFamily="49" charset="-128"/>
              </a:rPr>
              <a:t>国立社会保障・人口問題研究所</a:t>
            </a:r>
            <a:r>
              <a:rPr lang="ja-JP" altLang="en-US" sz="1050" dirty="0">
                <a:latin typeface="BIZ UDゴシック" panose="020B0400000000000000" pitchFamily="49" charset="-128"/>
                <a:ea typeface="BIZ UDゴシック" panose="020B0400000000000000" pitchFamily="49" charset="-128"/>
              </a:rPr>
              <a:t>「日本の地域別将来推計人口（令和５（</a:t>
            </a:r>
            <a:r>
              <a:rPr lang="en-US" altLang="ja-JP" sz="1050" dirty="0">
                <a:latin typeface="BIZ UDゴシック" panose="020B0400000000000000" pitchFamily="49" charset="-128"/>
                <a:ea typeface="BIZ UDゴシック" panose="020B0400000000000000" pitchFamily="49" charset="-128"/>
              </a:rPr>
              <a:t>2023</a:t>
            </a:r>
            <a:r>
              <a:rPr lang="ja-JP" altLang="en-US" sz="1050" dirty="0">
                <a:latin typeface="BIZ UDゴシック" panose="020B0400000000000000" pitchFamily="49" charset="-128"/>
                <a:ea typeface="BIZ UDゴシック" panose="020B0400000000000000" pitchFamily="49" charset="-128"/>
              </a:rPr>
              <a:t>）年推計）」をもとに副首都推進局で作成</a:t>
            </a:r>
            <a:endParaRPr lang="en-US" altLang="ja-JP" sz="1050" dirty="0">
              <a:latin typeface="BIZ UDゴシック" panose="020B0400000000000000" pitchFamily="49" charset="-128"/>
              <a:ea typeface="BIZ UDゴシック" panose="020B0400000000000000" pitchFamily="49" charset="-128"/>
            </a:endParaRPr>
          </a:p>
        </p:txBody>
      </p:sp>
      <p:pic>
        <p:nvPicPr>
          <p:cNvPr id="8" name="図 7">
            <a:extLst>
              <a:ext uri="{FF2B5EF4-FFF2-40B4-BE49-F238E27FC236}">
                <a16:creationId xmlns:a16="http://schemas.microsoft.com/office/drawing/2014/main" id="{8DBDE7A9-EE69-49E4-E692-01444193EDBA}"/>
              </a:ext>
            </a:extLst>
          </p:cNvPr>
          <p:cNvPicPr>
            <a:picLocks noChangeAspect="1"/>
          </p:cNvPicPr>
          <p:nvPr/>
        </p:nvPicPr>
        <p:blipFill>
          <a:blip r:embed="rId3"/>
          <a:stretch>
            <a:fillRect/>
          </a:stretch>
        </p:blipFill>
        <p:spPr>
          <a:xfrm>
            <a:off x="2527751" y="1044650"/>
            <a:ext cx="3337275" cy="2160000"/>
          </a:xfrm>
          <a:prstGeom prst="rect">
            <a:avLst/>
          </a:prstGeom>
        </p:spPr>
      </p:pic>
      <p:pic>
        <p:nvPicPr>
          <p:cNvPr id="9" name="図 8">
            <a:extLst>
              <a:ext uri="{FF2B5EF4-FFF2-40B4-BE49-F238E27FC236}">
                <a16:creationId xmlns:a16="http://schemas.microsoft.com/office/drawing/2014/main" id="{F94ADD7F-5272-FC62-F4AA-D6FC5DA94294}"/>
              </a:ext>
            </a:extLst>
          </p:cNvPr>
          <p:cNvPicPr>
            <a:picLocks noChangeAspect="1"/>
          </p:cNvPicPr>
          <p:nvPr/>
        </p:nvPicPr>
        <p:blipFill>
          <a:blip r:embed="rId4"/>
          <a:stretch>
            <a:fillRect/>
          </a:stretch>
        </p:blipFill>
        <p:spPr>
          <a:xfrm>
            <a:off x="6079691" y="1984619"/>
            <a:ext cx="6091200" cy="3955927"/>
          </a:xfrm>
          <a:prstGeom prst="rect">
            <a:avLst/>
          </a:prstGeom>
        </p:spPr>
      </p:pic>
      <p:sp>
        <p:nvSpPr>
          <p:cNvPr id="19" name="テキスト ボックス 18">
            <a:extLst>
              <a:ext uri="{FF2B5EF4-FFF2-40B4-BE49-F238E27FC236}">
                <a16:creationId xmlns:a16="http://schemas.microsoft.com/office/drawing/2014/main" id="{FDEDF57E-EB4A-18D8-A967-5F2393585CE0}"/>
              </a:ext>
            </a:extLst>
          </p:cNvPr>
          <p:cNvSpPr txBox="1"/>
          <p:nvPr/>
        </p:nvSpPr>
        <p:spPr>
          <a:xfrm>
            <a:off x="6693426" y="4199500"/>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北海道</a:t>
            </a:r>
          </a:p>
        </p:txBody>
      </p:sp>
      <p:sp>
        <p:nvSpPr>
          <p:cNvPr id="22" name="テキスト ボックス 21">
            <a:extLst>
              <a:ext uri="{FF2B5EF4-FFF2-40B4-BE49-F238E27FC236}">
                <a16:creationId xmlns:a16="http://schemas.microsoft.com/office/drawing/2014/main" id="{AC7545AB-9939-3E02-40C6-6DD7DDD7D826}"/>
              </a:ext>
            </a:extLst>
          </p:cNvPr>
          <p:cNvSpPr txBox="1"/>
          <p:nvPr/>
        </p:nvSpPr>
        <p:spPr>
          <a:xfrm>
            <a:off x="7206233" y="3293792"/>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埼玉県</a:t>
            </a:r>
          </a:p>
        </p:txBody>
      </p:sp>
      <p:sp>
        <p:nvSpPr>
          <p:cNvPr id="24" name="テキスト ボックス 23">
            <a:extLst>
              <a:ext uri="{FF2B5EF4-FFF2-40B4-BE49-F238E27FC236}">
                <a16:creationId xmlns:a16="http://schemas.microsoft.com/office/drawing/2014/main" id="{DD3E31B4-E746-4D48-9802-65F75118FE69}"/>
              </a:ext>
            </a:extLst>
          </p:cNvPr>
          <p:cNvSpPr txBox="1"/>
          <p:nvPr/>
        </p:nvSpPr>
        <p:spPr>
          <a:xfrm>
            <a:off x="7369066" y="2668954"/>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千葉県</a:t>
            </a:r>
          </a:p>
        </p:txBody>
      </p:sp>
      <p:sp>
        <p:nvSpPr>
          <p:cNvPr id="26" name="テキスト ボックス 25">
            <a:extLst>
              <a:ext uri="{FF2B5EF4-FFF2-40B4-BE49-F238E27FC236}">
                <a16:creationId xmlns:a16="http://schemas.microsoft.com/office/drawing/2014/main" id="{3E44E8FF-1559-374C-E6FE-ADD8C93DC086}"/>
              </a:ext>
            </a:extLst>
          </p:cNvPr>
          <p:cNvSpPr txBox="1"/>
          <p:nvPr/>
        </p:nvSpPr>
        <p:spPr>
          <a:xfrm>
            <a:off x="7777535" y="1934371"/>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東京都</a:t>
            </a:r>
          </a:p>
        </p:txBody>
      </p:sp>
      <p:sp>
        <p:nvSpPr>
          <p:cNvPr id="27" name="テキスト ボックス 26">
            <a:extLst>
              <a:ext uri="{FF2B5EF4-FFF2-40B4-BE49-F238E27FC236}">
                <a16:creationId xmlns:a16="http://schemas.microsoft.com/office/drawing/2014/main" id="{182FBB0A-AF13-5130-0D47-B1348905EE74}"/>
              </a:ext>
            </a:extLst>
          </p:cNvPr>
          <p:cNvSpPr txBox="1"/>
          <p:nvPr/>
        </p:nvSpPr>
        <p:spPr>
          <a:xfrm>
            <a:off x="8849766" y="3734846"/>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愛知県</a:t>
            </a:r>
          </a:p>
        </p:txBody>
      </p:sp>
      <p:sp>
        <p:nvSpPr>
          <p:cNvPr id="28" name="テキスト ボックス 27">
            <a:extLst>
              <a:ext uri="{FF2B5EF4-FFF2-40B4-BE49-F238E27FC236}">
                <a16:creationId xmlns:a16="http://schemas.microsoft.com/office/drawing/2014/main" id="{F500528F-E0D8-B8DA-A40F-5E3AA4B629A8}"/>
              </a:ext>
            </a:extLst>
          </p:cNvPr>
          <p:cNvSpPr txBox="1"/>
          <p:nvPr/>
        </p:nvSpPr>
        <p:spPr>
          <a:xfrm>
            <a:off x="9322929" y="3604041"/>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大阪府</a:t>
            </a:r>
          </a:p>
        </p:txBody>
      </p:sp>
      <p:sp>
        <p:nvSpPr>
          <p:cNvPr id="30" name="テキスト ボックス 29">
            <a:extLst>
              <a:ext uri="{FF2B5EF4-FFF2-40B4-BE49-F238E27FC236}">
                <a16:creationId xmlns:a16="http://schemas.microsoft.com/office/drawing/2014/main" id="{803F98C7-2A86-56DF-F673-60109CF2053A}"/>
              </a:ext>
            </a:extLst>
          </p:cNvPr>
          <p:cNvSpPr txBox="1"/>
          <p:nvPr/>
        </p:nvSpPr>
        <p:spPr>
          <a:xfrm>
            <a:off x="9723036" y="3985997"/>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兵庫県</a:t>
            </a:r>
          </a:p>
        </p:txBody>
      </p:sp>
      <p:sp>
        <p:nvSpPr>
          <p:cNvPr id="31" name="テキスト ボックス 30">
            <a:extLst>
              <a:ext uri="{FF2B5EF4-FFF2-40B4-BE49-F238E27FC236}">
                <a16:creationId xmlns:a16="http://schemas.microsoft.com/office/drawing/2014/main" id="{1EF57556-F107-4BA0-5F90-23AFB083BF18}"/>
              </a:ext>
            </a:extLst>
          </p:cNvPr>
          <p:cNvSpPr txBox="1"/>
          <p:nvPr/>
        </p:nvSpPr>
        <p:spPr>
          <a:xfrm>
            <a:off x="10770035" y="4198891"/>
            <a:ext cx="607859"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福岡県</a:t>
            </a:r>
          </a:p>
        </p:txBody>
      </p:sp>
      <p:sp>
        <p:nvSpPr>
          <p:cNvPr id="33" name="テキスト ボックス 32">
            <a:extLst>
              <a:ext uri="{FF2B5EF4-FFF2-40B4-BE49-F238E27FC236}">
                <a16:creationId xmlns:a16="http://schemas.microsoft.com/office/drawing/2014/main" id="{FD86C960-F593-45C9-C340-7D66A16E7649}"/>
              </a:ext>
            </a:extLst>
          </p:cNvPr>
          <p:cNvSpPr txBox="1"/>
          <p:nvPr/>
        </p:nvSpPr>
        <p:spPr>
          <a:xfrm>
            <a:off x="8186005" y="3123162"/>
            <a:ext cx="748923" cy="261610"/>
          </a:xfrm>
          <a:prstGeom prst="rect">
            <a:avLst/>
          </a:prstGeom>
          <a:noFill/>
        </p:spPr>
        <p:txBody>
          <a:bodyPr wrap="none" rtlCol="0">
            <a:spAutoFit/>
          </a:bodyPr>
          <a:lstStyle/>
          <a:p>
            <a:r>
              <a:rPr kumimoji="1" lang="ja-JP" altLang="en-US" sz="1100" dirty="0">
                <a:latin typeface="BIZ UDゴシック" panose="020B0400000000000000" pitchFamily="49" charset="-128"/>
                <a:ea typeface="BIZ UDゴシック" panose="020B0400000000000000" pitchFamily="49" charset="-128"/>
              </a:rPr>
              <a:t>神奈川県</a:t>
            </a:r>
          </a:p>
        </p:txBody>
      </p:sp>
      <p:cxnSp>
        <p:nvCxnSpPr>
          <p:cNvPr id="34" name="直線コネクタ 33">
            <a:extLst>
              <a:ext uri="{FF2B5EF4-FFF2-40B4-BE49-F238E27FC236}">
                <a16:creationId xmlns:a16="http://schemas.microsoft.com/office/drawing/2014/main" id="{B1E1D8ED-A03D-B0A7-7416-EA9083DA5B8B}"/>
              </a:ext>
            </a:extLst>
          </p:cNvPr>
          <p:cNvCxnSpPr>
            <a:cxnSpLocks/>
          </p:cNvCxnSpPr>
          <p:nvPr/>
        </p:nvCxnSpPr>
        <p:spPr>
          <a:xfrm flipH="1">
            <a:off x="6801082" y="4476656"/>
            <a:ext cx="109688" cy="270270"/>
          </a:xfrm>
          <a:prstGeom prst="line">
            <a:avLst/>
          </a:prstGeom>
        </p:spPr>
        <p:style>
          <a:lnRef idx="1">
            <a:schemeClr val="dk1"/>
          </a:lnRef>
          <a:fillRef idx="0">
            <a:schemeClr val="dk1"/>
          </a:fillRef>
          <a:effectRef idx="0">
            <a:schemeClr val="dk1"/>
          </a:effectRef>
          <a:fontRef idx="minor">
            <a:schemeClr val="tx1"/>
          </a:fontRef>
        </p:style>
      </p:cxnSp>
      <p:cxnSp>
        <p:nvCxnSpPr>
          <p:cNvPr id="36" name="直線コネクタ 35">
            <a:extLst>
              <a:ext uri="{FF2B5EF4-FFF2-40B4-BE49-F238E27FC236}">
                <a16:creationId xmlns:a16="http://schemas.microsoft.com/office/drawing/2014/main" id="{FACB748F-C9B4-9E28-B470-4BA046A68B57}"/>
              </a:ext>
            </a:extLst>
          </p:cNvPr>
          <p:cNvCxnSpPr>
            <a:cxnSpLocks/>
            <a:stCxn id="22" idx="2"/>
          </p:cNvCxnSpPr>
          <p:nvPr/>
        </p:nvCxnSpPr>
        <p:spPr>
          <a:xfrm>
            <a:off x="7510163" y="3555402"/>
            <a:ext cx="317924" cy="525222"/>
          </a:xfrm>
          <a:prstGeom prst="line">
            <a:avLst/>
          </a:prstGeom>
        </p:spPr>
        <p:style>
          <a:lnRef idx="1">
            <a:schemeClr val="dk1"/>
          </a:lnRef>
          <a:fillRef idx="0">
            <a:schemeClr val="dk1"/>
          </a:fillRef>
          <a:effectRef idx="0">
            <a:schemeClr val="dk1"/>
          </a:effectRef>
          <a:fontRef idx="minor">
            <a:schemeClr val="tx1"/>
          </a:fontRef>
        </p:style>
      </p:cxnSp>
      <p:cxnSp>
        <p:nvCxnSpPr>
          <p:cNvPr id="53" name="直線コネクタ 52">
            <a:extLst>
              <a:ext uri="{FF2B5EF4-FFF2-40B4-BE49-F238E27FC236}">
                <a16:creationId xmlns:a16="http://schemas.microsoft.com/office/drawing/2014/main" id="{6ACE3BEF-5ACC-546F-9962-91D0DB7CF712}"/>
              </a:ext>
            </a:extLst>
          </p:cNvPr>
          <p:cNvCxnSpPr>
            <a:cxnSpLocks/>
          </p:cNvCxnSpPr>
          <p:nvPr/>
        </p:nvCxnSpPr>
        <p:spPr>
          <a:xfrm>
            <a:off x="7828087" y="2943072"/>
            <a:ext cx="122231" cy="1256428"/>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FC663512-3108-A78E-711F-C215781F29CF}"/>
              </a:ext>
            </a:extLst>
          </p:cNvPr>
          <p:cNvCxnSpPr>
            <a:cxnSpLocks/>
          </p:cNvCxnSpPr>
          <p:nvPr/>
        </p:nvCxnSpPr>
        <p:spPr>
          <a:xfrm flipH="1">
            <a:off x="8217791" y="3357304"/>
            <a:ext cx="316342" cy="454526"/>
          </a:xfrm>
          <a:prstGeom prst="line">
            <a:avLst/>
          </a:prstGeom>
        </p:spPr>
        <p:style>
          <a:lnRef idx="1">
            <a:schemeClr val="dk1"/>
          </a:lnRef>
          <a:fillRef idx="0">
            <a:schemeClr val="dk1"/>
          </a:fillRef>
          <a:effectRef idx="0">
            <a:schemeClr val="dk1"/>
          </a:effectRef>
          <a:fontRef idx="minor">
            <a:schemeClr val="tx1"/>
          </a:fontRef>
        </p:style>
      </p:cxnSp>
      <p:cxnSp>
        <p:nvCxnSpPr>
          <p:cNvPr id="55" name="直線コネクタ 54">
            <a:extLst>
              <a:ext uri="{FF2B5EF4-FFF2-40B4-BE49-F238E27FC236}">
                <a16:creationId xmlns:a16="http://schemas.microsoft.com/office/drawing/2014/main" id="{7E0EF84A-F519-0F86-847E-FF0C683B5F9F}"/>
              </a:ext>
            </a:extLst>
          </p:cNvPr>
          <p:cNvCxnSpPr>
            <a:cxnSpLocks/>
          </p:cNvCxnSpPr>
          <p:nvPr/>
        </p:nvCxnSpPr>
        <p:spPr>
          <a:xfrm flipH="1">
            <a:off x="9755039" y="4276006"/>
            <a:ext cx="241447" cy="372676"/>
          </a:xfrm>
          <a:prstGeom prst="line">
            <a:avLst/>
          </a:prstGeom>
        </p:spPr>
        <p:style>
          <a:lnRef idx="1">
            <a:schemeClr val="dk1"/>
          </a:lnRef>
          <a:fillRef idx="0">
            <a:schemeClr val="dk1"/>
          </a:fillRef>
          <a:effectRef idx="0">
            <a:schemeClr val="dk1"/>
          </a:effectRef>
          <a:fontRef idx="minor">
            <a:schemeClr val="tx1"/>
          </a:fontRef>
        </p:style>
      </p:cxnSp>
      <p:sp>
        <p:nvSpPr>
          <p:cNvPr id="56" name="テキスト ボックス 55">
            <a:extLst>
              <a:ext uri="{FF2B5EF4-FFF2-40B4-BE49-F238E27FC236}">
                <a16:creationId xmlns:a16="http://schemas.microsoft.com/office/drawing/2014/main" id="{0835E404-1756-9189-4861-28154DB3056F}"/>
              </a:ext>
            </a:extLst>
          </p:cNvPr>
          <p:cNvSpPr txBox="1"/>
          <p:nvPr/>
        </p:nvSpPr>
        <p:spPr>
          <a:xfrm>
            <a:off x="5964823" y="1153337"/>
            <a:ext cx="1792102" cy="338554"/>
          </a:xfrm>
          <a:prstGeom prst="rect">
            <a:avLst/>
          </a:prstGeom>
          <a:noFill/>
        </p:spPr>
        <p:txBody>
          <a:bodyPr wrap="square" rtlCol="0">
            <a:spAutoFit/>
          </a:bodyPr>
          <a:lstStyle/>
          <a:p>
            <a:r>
              <a:rPr lang="en-US" altLang="ja-JP" sz="1600" dirty="0">
                <a:solidFill>
                  <a:prstClr val="black"/>
                </a:solidFill>
                <a:latin typeface="BIZ UDゴシック" panose="020B0400000000000000" pitchFamily="49" charset="-128"/>
                <a:ea typeface="BIZ UDゴシック" panose="020B0400000000000000" pitchFamily="49" charset="-128"/>
              </a:rPr>
              <a:t>2050</a:t>
            </a:r>
            <a:r>
              <a:rPr lang="ja-JP" altLang="en-US" sz="1600" dirty="0">
                <a:solidFill>
                  <a:prstClr val="black"/>
                </a:solidFill>
                <a:latin typeface="BIZ UDゴシック" panose="020B0400000000000000" pitchFamily="49" charset="-128"/>
                <a:ea typeface="BIZ UDゴシック" panose="020B0400000000000000" pitchFamily="49" charset="-128"/>
              </a:rPr>
              <a:t>年</a:t>
            </a:r>
            <a:endParaRPr lang="en-US" altLang="ja-JP" sz="1600" dirty="0">
              <a:solidFill>
                <a:prstClr val="black"/>
              </a:solidFill>
              <a:latin typeface="BIZ UDゴシック" panose="020B0400000000000000" pitchFamily="49" charset="-128"/>
              <a:ea typeface="BIZ UDゴシック" panose="020B0400000000000000" pitchFamily="49" charset="-128"/>
            </a:endParaRPr>
          </a:p>
        </p:txBody>
      </p:sp>
      <p:sp>
        <p:nvSpPr>
          <p:cNvPr id="57" name="テキスト ボックス 56">
            <a:extLst>
              <a:ext uri="{FF2B5EF4-FFF2-40B4-BE49-F238E27FC236}">
                <a16:creationId xmlns:a16="http://schemas.microsoft.com/office/drawing/2014/main" id="{6A7068B3-ADC2-C473-E8BB-CE0E0CC29791}"/>
              </a:ext>
            </a:extLst>
          </p:cNvPr>
          <p:cNvSpPr txBox="1"/>
          <p:nvPr/>
        </p:nvSpPr>
        <p:spPr>
          <a:xfrm>
            <a:off x="5938318" y="1472665"/>
            <a:ext cx="1792102" cy="261610"/>
          </a:xfrm>
          <a:prstGeom prst="rect">
            <a:avLst/>
          </a:prstGeom>
          <a:noFill/>
        </p:spPr>
        <p:txBody>
          <a:bodyPr wrap="square" rtlCol="0">
            <a:spAutoFit/>
          </a:bodyPr>
          <a:lstStyle/>
          <a:p>
            <a:r>
              <a:rPr lang="ja-JP" altLang="en-US" sz="1100" dirty="0">
                <a:solidFill>
                  <a:prstClr val="black"/>
                </a:solidFill>
                <a:latin typeface="BIZ UDゴシック" panose="020B0400000000000000" pitchFamily="49" charset="-128"/>
                <a:ea typeface="BIZ UDゴシック" panose="020B0400000000000000" pitchFamily="49" charset="-128"/>
              </a:rPr>
              <a:t>（単位：人）</a:t>
            </a:r>
            <a:endParaRPr lang="en-US" altLang="ja-JP" sz="1100" dirty="0">
              <a:solidFill>
                <a:prstClr val="black"/>
              </a:solidFill>
              <a:latin typeface="BIZ UDゴシック" panose="020B0400000000000000" pitchFamily="49" charset="-128"/>
              <a:ea typeface="BIZ UDゴシック" panose="020B0400000000000000" pitchFamily="49" charset="-128"/>
            </a:endParaRPr>
          </a:p>
        </p:txBody>
      </p:sp>
      <p:sp>
        <p:nvSpPr>
          <p:cNvPr id="58" name="テキスト ボックス 57">
            <a:extLst>
              <a:ext uri="{FF2B5EF4-FFF2-40B4-BE49-F238E27FC236}">
                <a16:creationId xmlns:a16="http://schemas.microsoft.com/office/drawing/2014/main" id="{28C65118-964E-5144-98F6-E118403A766E}"/>
              </a:ext>
            </a:extLst>
          </p:cNvPr>
          <p:cNvSpPr txBox="1"/>
          <p:nvPr/>
        </p:nvSpPr>
        <p:spPr>
          <a:xfrm>
            <a:off x="358214" y="620185"/>
            <a:ext cx="4601725" cy="369332"/>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総人口</a:t>
            </a:r>
          </a:p>
        </p:txBody>
      </p:sp>
      <p:sp>
        <p:nvSpPr>
          <p:cNvPr id="59" name="正方形/長方形 58">
            <a:extLst>
              <a:ext uri="{FF2B5EF4-FFF2-40B4-BE49-F238E27FC236}">
                <a16:creationId xmlns:a16="http://schemas.microsoft.com/office/drawing/2014/main" id="{707367D9-B079-2665-4B65-1D580E773108}"/>
              </a:ext>
            </a:extLst>
          </p:cNvPr>
          <p:cNvSpPr/>
          <p:nvPr/>
        </p:nvSpPr>
        <p:spPr>
          <a:xfrm>
            <a:off x="4401923" y="977577"/>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　</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29.3%</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0" name="正方形/長方形 59">
            <a:extLst>
              <a:ext uri="{FF2B5EF4-FFF2-40B4-BE49-F238E27FC236}">
                <a16:creationId xmlns:a16="http://schemas.microsoft.com/office/drawing/2014/main" id="{FFB52139-F3A9-349C-24DC-D513F41F15C1}"/>
              </a:ext>
            </a:extLst>
          </p:cNvPr>
          <p:cNvSpPr/>
          <p:nvPr/>
        </p:nvSpPr>
        <p:spPr>
          <a:xfrm>
            <a:off x="4582703" y="2620272"/>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BIZ UDゴシック" panose="020B0400000000000000" pitchFamily="49" charset="-128"/>
                <a:ea typeface="BIZ UDゴシック" panose="020B0400000000000000" pitchFamily="49" charset="-128"/>
              </a:rPr>
              <a:t>京阪神</a:t>
            </a: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kern="0" dirty="0">
                <a:solidFill>
                  <a:prstClr val="black"/>
                </a:solidFill>
                <a:latin typeface="BIZ UDゴシック" panose="020B0400000000000000" pitchFamily="49" charset="-128"/>
                <a:ea typeface="BIZ UDゴシック" panose="020B0400000000000000" pitchFamily="49" charset="-128"/>
              </a:rPr>
              <a:t>13</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.4%</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1" name="正方形/長方形 60">
            <a:extLst>
              <a:ext uri="{FF2B5EF4-FFF2-40B4-BE49-F238E27FC236}">
                <a16:creationId xmlns:a16="http://schemas.microsoft.com/office/drawing/2014/main" id="{9010B66C-D927-6685-F830-6C8C702899C2}"/>
              </a:ext>
            </a:extLst>
          </p:cNvPr>
          <p:cNvSpPr/>
          <p:nvPr/>
        </p:nvSpPr>
        <p:spPr>
          <a:xfrm>
            <a:off x="3844609" y="2983986"/>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BIZ UDゴシック" panose="020B0400000000000000" pitchFamily="49" charset="-128"/>
                <a:ea typeface="BIZ UDゴシック" panose="020B0400000000000000" pitchFamily="49" charset="-128"/>
              </a:rPr>
              <a:t>中京</a:t>
            </a: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圏　</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9.0%</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62" name="正方形/長方形 61">
            <a:extLst>
              <a:ext uri="{FF2B5EF4-FFF2-40B4-BE49-F238E27FC236}">
                <a16:creationId xmlns:a16="http://schemas.microsoft.com/office/drawing/2014/main" id="{3FE31D27-21BE-8808-2F58-1CB88B11B650}"/>
              </a:ext>
            </a:extLst>
          </p:cNvPr>
          <p:cNvSpPr/>
          <p:nvPr/>
        </p:nvSpPr>
        <p:spPr>
          <a:xfrm>
            <a:off x="1951117" y="1156771"/>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BIZ UDゴシック" panose="020B0400000000000000" pitchFamily="49" charset="-128"/>
                <a:ea typeface="BIZ UDゴシック" panose="020B0400000000000000" pitchFamily="49" charset="-128"/>
              </a:rPr>
              <a:t>その他</a:t>
            </a: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kern="0" dirty="0">
                <a:solidFill>
                  <a:prstClr val="black"/>
                </a:solidFill>
                <a:latin typeface="BIZ UDゴシック" panose="020B0400000000000000" pitchFamily="49" charset="-128"/>
                <a:ea typeface="BIZ UDゴシック" panose="020B0400000000000000" pitchFamily="49" charset="-128"/>
              </a:rPr>
              <a:t>48.4</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pic>
        <p:nvPicPr>
          <p:cNvPr id="76" name="図 75">
            <a:extLst>
              <a:ext uri="{FF2B5EF4-FFF2-40B4-BE49-F238E27FC236}">
                <a16:creationId xmlns:a16="http://schemas.microsoft.com/office/drawing/2014/main" id="{D871BDB5-7281-8B54-4C01-7C5F96C08706}"/>
              </a:ext>
            </a:extLst>
          </p:cNvPr>
          <p:cNvPicPr>
            <a:picLocks noChangeAspect="1"/>
          </p:cNvPicPr>
          <p:nvPr/>
        </p:nvPicPr>
        <p:blipFill>
          <a:blip r:embed="rId5"/>
          <a:stretch>
            <a:fillRect/>
          </a:stretch>
        </p:blipFill>
        <p:spPr>
          <a:xfrm>
            <a:off x="8552789" y="991242"/>
            <a:ext cx="3510236" cy="2160000"/>
          </a:xfrm>
          <a:prstGeom prst="rect">
            <a:avLst/>
          </a:prstGeom>
        </p:spPr>
      </p:pic>
      <p:sp>
        <p:nvSpPr>
          <p:cNvPr id="78" name="正方形/長方形 77">
            <a:extLst>
              <a:ext uri="{FF2B5EF4-FFF2-40B4-BE49-F238E27FC236}">
                <a16:creationId xmlns:a16="http://schemas.microsoft.com/office/drawing/2014/main" id="{75AD2B8B-A155-2636-8F4B-33DEFB326C1B}"/>
              </a:ext>
            </a:extLst>
          </p:cNvPr>
          <p:cNvSpPr/>
          <p:nvPr/>
        </p:nvSpPr>
        <p:spPr>
          <a:xfrm>
            <a:off x="10678067" y="1156771"/>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首都圏　</a:t>
            </a:r>
            <a:r>
              <a:rPr kumimoji="1" lang="en-US" altLang="ja-JP" sz="1400" kern="0" dirty="0">
                <a:solidFill>
                  <a:prstClr val="black"/>
                </a:solidFill>
                <a:latin typeface="BIZ UDゴシック" panose="020B0400000000000000" pitchFamily="49" charset="-128"/>
                <a:ea typeface="BIZ UDゴシック" panose="020B0400000000000000" pitchFamily="49" charset="-128"/>
              </a:rPr>
              <a:t>33</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.7%</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79" name="正方形/長方形 78">
            <a:extLst>
              <a:ext uri="{FF2B5EF4-FFF2-40B4-BE49-F238E27FC236}">
                <a16:creationId xmlns:a16="http://schemas.microsoft.com/office/drawing/2014/main" id="{AC801A7D-BEAE-3C63-A2E8-A3479781E66D}"/>
              </a:ext>
            </a:extLst>
          </p:cNvPr>
          <p:cNvSpPr/>
          <p:nvPr/>
        </p:nvSpPr>
        <p:spPr>
          <a:xfrm>
            <a:off x="10519427" y="2643269"/>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BIZ UDゴシック" panose="020B0400000000000000" pitchFamily="49" charset="-128"/>
                <a:ea typeface="BIZ UDゴシック" panose="020B0400000000000000" pitchFamily="49" charset="-128"/>
              </a:rPr>
              <a:t>京阪神</a:t>
            </a: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kern="0" dirty="0">
                <a:solidFill>
                  <a:prstClr val="black"/>
                </a:solidFill>
                <a:latin typeface="BIZ UDゴシック" panose="020B0400000000000000" pitchFamily="49" charset="-128"/>
                <a:ea typeface="BIZ UDゴシック" panose="020B0400000000000000" pitchFamily="49" charset="-128"/>
              </a:rPr>
              <a:t>13</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.1%</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0" name="正方形/長方形 79">
            <a:extLst>
              <a:ext uri="{FF2B5EF4-FFF2-40B4-BE49-F238E27FC236}">
                <a16:creationId xmlns:a16="http://schemas.microsoft.com/office/drawing/2014/main" id="{485E392C-8822-75E3-E1AD-4D746768F3E2}"/>
              </a:ext>
            </a:extLst>
          </p:cNvPr>
          <p:cNvSpPr/>
          <p:nvPr/>
        </p:nvSpPr>
        <p:spPr>
          <a:xfrm>
            <a:off x="9111027" y="2907027"/>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BIZ UDゴシック" panose="020B0400000000000000" pitchFamily="49" charset="-128"/>
                <a:ea typeface="BIZ UDゴシック" panose="020B0400000000000000" pitchFamily="49" charset="-128"/>
              </a:rPr>
              <a:t>中京</a:t>
            </a: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圏　</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9.1%</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
        <p:nvSpPr>
          <p:cNvPr id="81" name="正方形/長方形 80">
            <a:extLst>
              <a:ext uri="{FF2B5EF4-FFF2-40B4-BE49-F238E27FC236}">
                <a16:creationId xmlns:a16="http://schemas.microsoft.com/office/drawing/2014/main" id="{6B39CC2C-4444-2C3F-DD3C-F60813BC3729}"/>
              </a:ext>
            </a:extLst>
          </p:cNvPr>
          <p:cNvSpPr/>
          <p:nvPr/>
        </p:nvSpPr>
        <p:spPr>
          <a:xfrm>
            <a:off x="8249394" y="1295558"/>
            <a:ext cx="1751601" cy="452490"/>
          </a:xfrm>
          <a:prstGeom prst="rect">
            <a:avLst/>
          </a:prstGeom>
          <a:no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1" lang="ja-JP" altLang="en-US" sz="1400" kern="0" dirty="0">
                <a:solidFill>
                  <a:prstClr val="black"/>
                </a:solidFill>
                <a:latin typeface="BIZ UDゴシック" panose="020B0400000000000000" pitchFamily="49" charset="-128"/>
                <a:ea typeface="BIZ UDゴシック" panose="020B0400000000000000" pitchFamily="49" charset="-128"/>
              </a:rPr>
              <a:t>その他</a:t>
            </a:r>
            <a:r>
              <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　</a:t>
            </a:r>
            <a:r>
              <a:rPr kumimoji="1" lang="en-US" altLang="ja-JP" sz="1400" kern="0" dirty="0">
                <a:solidFill>
                  <a:prstClr val="black"/>
                </a:solidFill>
                <a:latin typeface="BIZ UDゴシック" panose="020B0400000000000000" pitchFamily="49" charset="-128"/>
                <a:ea typeface="BIZ UDゴシック" panose="020B0400000000000000" pitchFamily="49" charset="-128"/>
              </a:rPr>
              <a:t>44.2</a:t>
            </a:r>
            <a:r>
              <a:rPr kumimoji="1" lang="en-US" altLang="ja-JP"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rPr>
              <a:t>%</a:t>
            </a:r>
            <a:endParaRPr kumimoji="1" lang="ja-JP" altLang="en-US" sz="1400" b="0" i="0" u="none" strike="noStrike" kern="0" cap="none" spc="0" normalizeH="0" baseline="0" noProof="0" dirty="0">
              <a:ln>
                <a:noFill/>
              </a:ln>
              <a:solidFill>
                <a:prstClr val="black"/>
              </a:solidFill>
              <a:effectLst/>
              <a:uLnTx/>
              <a:uFillTx/>
              <a:latin typeface="BIZ UDゴシック" panose="020B0400000000000000" pitchFamily="49" charset="-128"/>
              <a:ea typeface="BIZ UDゴシック" panose="020B0400000000000000" pitchFamily="49" charset="-128"/>
              <a:cs typeface="+mn-cs"/>
            </a:endParaRPr>
          </a:p>
        </p:txBody>
      </p:sp>
    </p:spTree>
    <p:extLst>
      <p:ext uri="{BB962C8B-B14F-4D97-AF65-F5344CB8AC3E}">
        <p14:creationId xmlns:p14="http://schemas.microsoft.com/office/powerpoint/2010/main" val="42440274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379828" y="1"/>
            <a:ext cx="11479237" cy="492369"/>
          </a:xfrm>
          <a:prstGeom prst="rect">
            <a:avLst/>
          </a:prstGeom>
          <a:gradFill flip="none" rotWithShape="1">
            <a:gsLst>
              <a:gs pos="0">
                <a:schemeClr val="tx2"/>
              </a:gs>
              <a:gs pos="100000">
                <a:schemeClr val="tx2">
                  <a:lumMod val="60000"/>
                  <a:lumOff val="40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72000" anchor="ct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　参考：</a:t>
            </a:r>
            <a:r>
              <a:rPr kumimoji="0"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人の中枢・中継</a:t>
            </a:r>
            <a:r>
              <a:rPr kumimoji="0" lang="en-US" altLang="ja-JP"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a:t>
            </a:r>
            <a:r>
              <a:rPr kumimoji="0" lang="ja-JP" altLang="en-US" sz="18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rPr>
              <a:t>国内航空旅客流動（第６回意見交換会資料をもとに加工）</a:t>
            </a:r>
            <a:endParaRPr kumimoji="0" lang="en-US" altLang="ja-JP" sz="1600" b="1" i="0" u="none" strike="noStrike" kern="1200" cap="none" spc="0" normalizeH="0" baseline="0" noProof="0" dirty="0">
              <a:ln>
                <a:noFill/>
              </a:ln>
              <a:solidFill>
                <a:prstClr val="white"/>
              </a:solidFill>
              <a:effectLst/>
              <a:uLnTx/>
              <a:uFillTx/>
              <a:latin typeface="BIZ UDゴシック" panose="020B0400000000000000" pitchFamily="49" charset="-128"/>
              <a:ea typeface="BIZ UDゴシック" panose="020B0400000000000000" pitchFamily="49" charset="-128"/>
              <a:cs typeface="Meiryo UI" panose="020B0604030504040204" pitchFamily="50" charset="-128"/>
            </a:endParaRPr>
          </a:p>
        </p:txBody>
      </p:sp>
      <p:sp>
        <p:nvSpPr>
          <p:cNvPr id="21" name="スライド番号プレースホルダー 20">
            <a:extLst>
              <a:ext uri="{FF2B5EF4-FFF2-40B4-BE49-F238E27FC236}">
                <a16:creationId xmlns:a16="http://schemas.microsoft.com/office/drawing/2014/main" id="{C66CC4D0-5027-D578-898A-0611C1051B00}"/>
              </a:ext>
            </a:extLst>
          </p:cNvPr>
          <p:cNvSpPr>
            <a:spLocks noGrp="1"/>
          </p:cNvSpPr>
          <p:nvPr>
            <p:ph type="sldNum" sz="quarter" idx="12"/>
          </p:nvPr>
        </p:nvSpPr>
        <p:spPr>
          <a:xfrm>
            <a:off x="11133208" y="6349401"/>
            <a:ext cx="725857"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0F88186-B17D-4CE3-A887-D91699CF601C}" type="slidenum">
              <a:rPr kumimoji="1" lang="ja-JP" altLang="en-US" sz="1800" b="1" i="0" u="none" strike="noStrike" kern="1200" cap="none" spc="0" normalizeH="0" baseline="0" noProof="0" smtClean="0">
                <a:ln>
                  <a:noFill/>
                </a:ln>
                <a:solidFill>
                  <a:prstClr val="black"/>
                </a:solidFill>
                <a:effectLst/>
                <a:uLnTx/>
                <a:uFillTx/>
                <a:latin typeface="BIZ UDPゴシック" panose="020B0400000000000000" pitchFamily="50" charset="-128"/>
                <a:ea typeface="BIZ UDP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1" lang="ja-JP" altLang="en-US" sz="1800" b="1" i="0" u="none" strike="noStrike" kern="1200" cap="none" spc="0" normalizeH="0" baseline="0" noProof="0">
              <a:ln>
                <a:noFill/>
              </a:ln>
              <a:solidFill>
                <a:prstClr val="black"/>
              </a:solidFill>
              <a:effectLst/>
              <a:uLnTx/>
              <a:uFillTx/>
              <a:latin typeface="BIZ UDPゴシック" panose="020B0400000000000000" pitchFamily="50" charset="-128"/>
              <a:ea typeface="BIZ UDPゴシック" panose="020B0400000000000000" pitchFamily="50" charset="-128"/>
              <a:cs typeface="+mn-cs"/>
            </a:endParaRPr>
          </a:p>
        </p:txBody>
      </p:sp>
      <p:pic>
        <p:nvPicPr>
          <p:cNvPr id="4" name="図 3">
            <a:extLst>
              <a:ext uri="{FF2B5EF4-FFF2-40B4-BE49-F238E27FC236}">
                <a16:creationId xmlns:a16="http://schemas.microsoft.com/office/drawing/2014/main" id="{029C1484-6192-8198-96F8-1780448B9A1C}"/>
              </a:ext>
            </a:extLst>
          </p:cNvPr>
          <p:cNvPicPr>
            <a:picLocks noChangeAspect="1"/>
          </p:cNvPicPr>
          <p:nvPr/>
        </p:nvPicPr>
        <p:blipFill>
          <a:blip r:embed="rId2">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764183" y="818594"/>
            <a:ext cx="6159015" cy="5622088"/>
          </a:xfrm>
          <a:prstGeom prst="rect">
            <a:avLst/>
          </a:prstGeom>
        </p:spPr>
      </p:pic>
      <p:sp>
        <p:nvSpPr>
          <p:cNvPr id="7" name="テキスト ボックス 6">
            <a:extLst>
              <a:ext uri="{FF2B5EF4-FFF2-40B4-BE49-F238E27FC236}">
                <a16:creationId xmlns:a16="http://schemas.microsoft.com/office/drawing/2014/main" id="{02466EDA-071E-237D-5C5F-718DA5E8B955}"/>
              </a:ext>
            </a:extLst>
          </p:cNvPr>
          <p:cNvSpPr txBox="1"/>
          <p:nvPr/>
        </p:nvSpPr>
        <p:spPr>
          <a:xfrm>
            <a:off x="2014330" y="3617847"/>
            <a:ext cx="2064053" cy="1938992"/>
          </a:xfrm>
          <a:prstGeom prst="rect">
            <a:avLst/>
          </a:prstGeom>
          <a:noFill/>
        </p:spPr>
        <p:txBody>
          <a:bodyPr wrap="square" rtlCol="0">
            <a:spAutoFit/>
          </a:bodyPr>
          <a:lstStyle/>
          <a:p>
            <a:r>
              <a:rPr kumimoji="1" lang="ja-JP" altLang="en-US" sz="1200" b="1" dirty="0">
                <a:solidFill>
                  <a:prstClr val="black"/>
                </a:solidFill>
                <a:latin typeface="BIZ UDゴシック" panose="020B0400000000000000" pitchFamily="49" charset="-128"/>
                <a:ea typeface="BIZ UDゴシック" panose="020B0400000000000000" pitchFamily="49" charset="-128"/>
              </a:rPr>
              <a:t>：</a:t>
            </a:r>
            <a:r>
              <a:rPr kumimoji="1" lang="en-US" altLang="ja-JP" sz="1200" b="1" dirty="0">
                <a:solidFill>
                  <a:prstClr val="black"/>
                </a:solidFill>
                <a:latin typeface="BIZ UDゴシック" panose="020B0400000000000000" pitchFamily="49" charset="-128"/>
                <a:ea typeface="BIZ UDゴシック" panose="020B0400000000000000" pitchFamily="49" charset="-128"/>
              </a:rPr>
              <a:t>500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万人以上</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200" b="1" dirty="0">
                <a:solidFill>
                  <a:prstClr val="black"/>
                </a:solidFill>
                <a:latin typeface="BIZ UDゴシック" panose="020B0400000000000000" pitchFamily="49" charset="-128"/>
                <a:ea typeface="BIZ UDゴシック" panose="020B0400000000000000" pitchFamily="49" charset="-128"/>
              </a:rPr>
              <a:t>：</a:t>
            </a:r>
            <a:r>
              <a:rPr kumimoji="1" lang="en-US" altLang="ja-JP" sz="1200" b="1" dirty="0">
                <a:solidFill>
                  <a:prstClr val="black"/>
                </a:solidFill>
                <a:latin typeface="BIZ UDゴシック" panose="020B0400000000000000" pitchFamily="49" charset="-128"/>
                <a:ea typeface="BIZ UDゴシック" panose="020B0400000000000000" pitchFamily="49" charset="-128"/>
              </a:rPr>
              <a:t>100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a:t>
            </a:r>
            <a:r>
              <a:rPr kumimoji="1" lang="en-US" altLang="ja-JP" sz="1200" b="1" dirty="0">
                <a:solidFill>
                  <a:prstClr val="black"/>
                </a:solidFill>
                <a:latin typeface="BIZ UDゴシック" panose="020B0400000000000000" pitchFamily="49" charset="-128"/>
                <a:ea typeface="BIZ UDゴシック" panose="020B0400000000000000" pitchFamily="49" charset="-128"/>
              </a:rPr>
              <a:t>500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200" b="1" dirty="0">
                <a:solidFill>
                  <a:prstClr val="black"/>
                </a:solidFill>
                <a:latin typeface="BIZ UDゴシック" panose="020B0400000000000000" pitchFamily="49" charset="-128"/>
                <a:ea typeface="BIZ UDゴシック" panose="020B0400000000000000" pitchFamily="49" charset="-128"/>
              </a:rPr>
              <a:t>：</a:t>
            </a:r>
            <a:r>
              <a:rPr kumimoji="1" lang="en-US" altLang="ja-JP" sz="1200" b="1" dirty="0">
                <a:solidFill>
                  <a:prstClr val="black"/>
                </a:solidFill>
                <a:latin typeface="BIZ UDゴシック" panose="020B0400000000000000" pitchFamily="49" charset="-128"/>
                <a:ea typeface="BIZ UDゴシック" panose="020B0400000000000000" pitchFamily="49" charset="-128"/>
              </a:rPr>
              <a:t>50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a:t>
            </a:r>
            <a:r>
              <a:rPr kumimoji="1" lang="en-US" altLang="ja-JP" sz="1200" b="1" dirty="0">
                <a:solidFill>
                  <a:prstClr val="black"/>
                </a:solidFill>
                <a:latin typeface="BIZ UDゴシック" panose="020B0400000000000000" pitchFamily="49" charset="-128"/>
                <a:ea typeface="BIZ UDゴシック" panose="020B0400000000000000" pitchFamily="49" charset="-128"/>
              </a:rPr>
              <a:t>100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200" b="1" dirty="0">
                <a:solidFill>
                  <a:prstClr val="black"/>
                </a:solidFill>
                <a:latin typeface="BIZ UDゴシック" panose="020B0400000000000000" pitchFamily="49" charset="-128"/>
                <a:ea typeface="BIZ UDゴシック" panose="020B0400000000000000" pitchFamily="49" charset="-128"/>
              </a:rPr>
              <a:t>：</a:t>
            </a:r>
            <a:r>
              <a:rPr kumimoji="1" lang="en-US" altLang="ja-JP" sz="1200" b="1" dirty="0">
                <a:solidFill>
                  <a:prstClr val="black"/>
                </a:solidFill>
                <a:latin typeface="BIZ UDゴシック" panose="020B0400000000000000" pitchFamily="49" charset="-128"/>
                <a:ea typeface="BIZ UDゴシック" panose="020B0400000000000000" pitchFamily="49" charset="-128"/>
              </a:rPr>
              <a:t>10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a:t>
            </a:r>
            <a:r>
              <a:rPr kumimoji="1" lang="en-US" altLang="ja-JP" sz="1200" b="1" dirty="0">
                <a:solidFill>
                  <a:prstClr val="black"/>
                </a:solidFill>
                <a:latin typeface="BIZ UDゴシック" panose="020B0400000000000000" pitchFamily="49" charset="-128"/>
                <a:ea typeface="BIZ UDゴシック" panose="020B0400000000000000" pitchFamily="49" charset="-128"/>
              </a:rPr>
              <a:t>50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r>
              <a:rPr kumimoji="1" lang="en-US" altLang="ja-JP" sz="1200" b="1" dirty="0">
                <a:solidFill>
                  <a:prstClr val="black"/>
                </a:solidFill>
                <a:latin typeface="BIZ UDゴシック" panose="020B0400000000000000" pitchFamily="49" charset="-128"/>
                <a:ea typeface="BIZ UDゴシック" panose="020B0400000000000000" pitchFamily="49" charset="-128"/>
              </a:rPr>
              <a:t>※10</a:t>
            </a:r>
            <a:r>
              <a:rPr kumimoji="1" lang="ja-JP" altLang="en-US" sz="1200" b="1" dirty="0">
                <a:solidFill>
                  <a:prstClr val="black"/>
                </a:solidFill>
                <a:latin typeface="BIZ UDゴシック" panose="020B0400000000000000" pitchFamily="49" charset="-128"/>
                <a:ea typeface="BIZ UDゴシック" panose="020B0400000000000000" pitchFamily="49" charset="-128"/>
              </a:rPr>
              <a:t>万人以下は表示せず</a:t>
            </a:r>
            <a:endParaRPr kumimoji="1" lang="en-US" altLang="ja-JP" sz="1200" b="1" dirty="0">
              <a:solidFill>
                <a:prstClr val="black"/>
              </a:solidFill>
              <a:latin typeface="BIZ UDゴシック" panose="020B0400000000000000" pitchFamily="49" charset="-128"/>
              <a:ea typeface="BIZ UDゴシック" panose="020B0400000000000000" pitchFamily="49" charset="-128"/>
            </a:endParaRPr>
          </a:p>
          <a:p>
            <a:endParaRPr kumimoji="1" lang="ja-JP" altLang="en-US" sz="1200" b="1" dirty="0">
              <a:solidFill>
                <a:prstClr val="black"/>
              </a:solidFill>
              <a:latin typeface="BIZ UDゴシック" panose="020B0400000000000000" pitchFamily="49" charset="-128"/>
              <a:ea typeface="BIZ UDゴシック" panose="020B0400000000000000" pitchFamily="49" charset="-128"/>
            </a:endParaRPr>
          </a:p>
        </p:txBody>
      </p:sp>
      <p:cxnSp>
        <p:nvCxnSpPr>
          <p:cNvPr id="8" name="直線コネクタ 7">
            <a:extLst>
              <a:ext uri="{FF2B5EF4-FFF2-40B4-BE49-F238E27FC236}">
                <a16:creationId xmlns:a16="http://schemas.microsoft.com/office/drawing/2014/main" id="{4A0D62C8-7491-0761-DAF8-2342A093C118}"/>
              </a:ext>
            </a:extLst>
          </p:cNvPr>
          <p:cNvCxnSpPr/>
          <p:nvPr/>
        </p:nvCxnSpPr>
        <p:spPr>
          <a:xfrm>
            <a:off x="1328530" y="3756929"/>
            <a:ext cx="685800" cy="0"/>
          </a:xfrm>
          <a:prstGeom prst="line">
            <a:avLst/>
          </a:prstGeom>
          <a:noFill/>
          <a:ln w="50800" cap="flat" cmpd="sng" algn="ctr">
            <a:solidFill>
              <a:sysClr val="windowText" lastClr="000000"/>
            </a:solidFill>
            <a:prstDash val="solid"/>
            <a:miter lim="800000"/>
          </a:ln>
          <a:effectLst/>
        </p:spPr>
      </p:cxnSp>
      <p:cxnSp>
        <p:nvCxnSpPr>
          <p:cNvPr id="9" name="直線コネクタ 8">
            <a:extLst>
              <a:ext uri="{FF2B5EF4-FFF2-40B4-BE49-F238E27FC236}">
                <a16:creationId xmlns:a16="http://schemas.microsoft.com/office/drawing/2014/main" id="{C091FB81-CFC0-0728-BB1D-9D96A1B302E7}"/>
              </a:ext>
            </a:extLst>
          </p:cNvPr>
          <p:cNvCxnSpPr/>
          <p:nvPr/>
        </p:nvCxnSpPr>
        <p:spPr>
          <a:xfrm>
            <a:off x="1328530" y="4199358"/>
            <a:ext cx="685800" cy="0"/>
          </a:xfrm>
          <a:prstGeom prst="line">
            <a:avLst/>
          </a:prstGeom>
          <a:noFill/>
          <a:ln w="38100" cap="flat" cmpd="sng" algn="ctr">
            <a:solidFill>
              <a:sysClr val="windowText" lastClr="000000"/>
            </a:solidFill>
            <a:prstDash val="solid"/>
            <a:miter lim="800000"/>
          </a:ln>
          <a:effectLst/>
        </p:spPr>
      </p:cxnSp>
      <p:cxnSp>
        <p:nvCxnSpPr>
          <p:cNvPr id="10" name="直線コネクタ 9">
            <a:extLst>
              <a:ext uri="{FF2B5EF4-FFF2-40B4-BE49-F238E27FC236}">
                <a16:creationId xmlns:a16="http://schemas.microsoft.com/office/drawing/2014/main" id="{43064BE0-9534-0544-6FF9-EA97DF537223}"/>
              </a:ext>
            </a:extLst>
          </p:cNvPr>
          <p:cNvCxnSpPr/>
          <p:nvPr/>
        </p:nvCxnSpPr>
        <p:spPr>
          <a:xfrm>
            <a:off x="1328530" y="4516580"/>
            <a:ext cx="685800" cy="0"/>
          </a:xfrm>
          <a:prstGeom prst="line">
            <a:avLst/>
          </a:prstGeom>
          <a:noFill/>
          <a:ln w="25400" cap="flat" cmpd="sng" algn="ctr">
            <a:solidFill>
              <a:sysClr val="windowText" lastClr="000000">
                <a:alpha val="70000"/>
              </a:sysClr>
            </a:solidFill>
            <a:prstDash val="solid"/>
            <a:miter lim="800000"/>
          </a:ln>
          <a:effectLst/>
        </p:spPr>
      </p:cxnSp>
      <p:cxnSp>
        <p:nvCxnSpPr>
          <p:cNvPr id="11" name="直線コネクタ 10">
            <a:extLst>
              <a:ext uri="{FF2B5EF4-FFF2-40B4-BE49-F238E27FC236}">
                <a16:creationId xmlns:a16="http://schemas.microsoft.com/office/drawing/2014/main" id="{E49CC5EA-12AD-7FEA-2ED0-06AD9FC03383}"/>
              </a:ext>
            </a:extLst>
          </p:cNvPr>
          <p:cNvCxnSpPr/>
          <p:nvPr/>
        </p:nvCxnSpPr>
        <p:spPr>
          <a:xfrm>
            <a:off x="1328530" y="4903556"/>
            <a:ext cx="685800" cy="0"/>
          </a:xfrm>
          <a:prstGeom prst="line">
            <a:avLst/>
          </a:prstGeom>
          <a:noFill/>
          <a:ln w="12700" cap="flat" cmpd="sng" algn="ctr">
            <a:solidFill>
              <a:sysClr val="windowText" lastClr="000000">
                <a:alpha val="30000"/>
              </a:sysClr>
            </a:solidFill>
            <a:prstDash val="solid"/>
            <a:miter lim="800000"/>
          </a:ln>
          <a:effectLst/>
        </p:spPr>
      </p:cxnSp>
      <p:sp>
        <p:nvSpPr>
          <p:cNvPr id="13" name="テキスト ボックス 12">
            <a:extLst>
              <a:ext uri="{FF2B5EF4-FFF2-40B4-BE49-F238E27FC236}">
                <a16:creationId xmlns:a16="http://schemas.microsoft.com/office/drawing/2014/main" id="{BF4B5103-4BA8-D1BD-9DDB-BC307164B8DD}"/>
              </a:ext>
            </a:extLst>
          </p:cNvPr>
          <p:cNvSpPr txBox="1"/>
          <p:nvPr/>
        </p:nvSpPr>
        <p:spPr>
          <a:xfrm>
            <a:off x="808383" y="755529"/>
            <a:ext cx="4890052" cy="1446550"/>
          </a:xfrm>
          <a:prstGeom prst="rect">
            <a:avLst/>
          </a:prstGeom>
          <a:noFill/>
        </p:spPr>
        <p:txBody>
          <a:bodyPr wrap="square" rtlCol="0">
            <a:spAutoFit/>
          </a:bodyPr>
          <a:lstStyle/>
          <a:p>
            <a:r>
              <a:rPr kumimoji="1" lang="ja-JP" altLang="en-US" b="1" dirty="0">
                <a:solidFill>
                  <a:prstClr val="black"/>
                </a:solidFill>
                <a:latin typeface="BIZ UDゴシック" panose="020B0400000000000000" pitchFamily="49" charset="-128"/>
                <a:ea typeface="BIZ UDゴシック" panose="020B0400000000000000" pitchFamily="49" charset="-128"/>
              </a:rPr>
              <a:t>■</a:t>
            </a:r>
            <a:r>
              <a:rPr lang="ja-JP" altLang="en-US" b="1" dirty="0">
                <a:solidFill>
                  <a:prstClr val="black"/>
                </a:solidFill>
                <a:latin typeface="BIZ UDゴシック" panose="020B0400000000000000" pitchFamily="49" charset="-128"/>
                <a:ea typeface="BIZ UDゴシック" panose="020B0400000000000000" pitchFamily="49" charset="-128"/>
              </a:rPr>
              <a:t>　</a:t>
            </a:r>
            <a:r>
              <a:rPr kumimoji="1" lang="ja-JP" altLang="en-US" b="1" dirty="0">
                <a:solidFill>
                  <a:prstClr val="black"/>
                </a:solidFill>
                <a:latin typeface="BIZ UDゴシック" panose="020B0400000000000000" pitchFamily="49" charset="-128"/>
                <a:ea typeface="BIZ UDゴシック" panose="020B0400000000000000" pitchFamily="49" charset="-128"/>
              </a:rPr>
              <a:t>定期航空路旅客数（往復）（</a:t>
            </a:r>
            <a:r>
              <a:rPr kumimoji="1" lang="en-US" altLang="ja-JP" b="1" dirty="0">
                <a:solidFill>
                  <a:prstClr val="black"/>
                </a:solidFill>
                <a:latin typeface="BIZ UDゴシック" panose="020B0400000000000000" pitchFamily="49" charset="-128"/>
                <a:ea typeface="BIZ UDゴシック" panose="020B0400000000000000" pitchFamily="49" charset="-128"/>
              </a:rPr>
              <a:t>2018</a:t>
            </a:r>
            <a:r>
              <a:rPr kumimoji="1" lang="ja-JP" altLang="en-US" b="1" dirty="0">
                <a:solidFill>
                  <a:prstClr val="black"/>
                </a:solidFill>
                <a:latin typeface="BIZ UDゴシック" panose="020B0400000000000000" pitchFamily="49" charset="-128"/>
                <a:ea typeface="BIZ UDゴシック" panose="020B0400000000000000" pitchFamily="49" charset="-128"/>
              </a:rPr>
              <a:t>年）</a:t>
            </a:r>
            <a:endParaRPr kumimoji="1" lang="en-US" altLang="ja-JP"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400" b="1" dirty="0">
                <a:solidFill>
                  <a:prstClr val="black"/>
                </a:solidFill>
                <a:latin typeface="BIZ UDゴシック" panose="020B0400000000000000" pitchFamily="49" charset="-128"/>
                <a:ea typeface="BIZ UDゴシック" panose="020B0400000000000000" pitchFamily="49" charset="-128"/>
              </a:rPr>
              <a:t>　</a:t>
            </a:r>
            <a:endParaRPr kumimoji="1" lang="en-US" altLang="ja-JP" sz="1400" b="1" dirty="0">
              <a:solidFill>
                <a:prstClr val="black"/>
              </a:solidFill>
              <a:latin typeface="BIZ UDゴシック" panose="020B0400000000000000" pitchFamily="49" charset="-128"/>
              <a:ea typeface="BIZ UDゴシック" panose="020B0400000000000000" pitchFamily="49" charset="-128"/>
            </a:endParaRPr>
          </a:p>
          <a:p>
            <a:r>
              <a:rPr kumimoji="1" lang="ja-JP" altLang="en-US" sz="1200" dirty="0">
                <a:solidFill>
                  <a:prstClr val="black"/>
                </a:solidFill>
                <a:latin typeface="BIZ UDゴシック" panose="020B0400000000000000" pitchFamily="49" charset="-128"/>
                <a:ea typeface="BIZ UDゴシック" panose="020B0400000000000000" pitchFamily="49" charset="-128"/>
              </a:rPr>
              <a:t>　</a:t>
            </a:r>
            <a:r>
              <a:rPr kumimoji="1" lang="ja-JP" altLang="en-US" sz="1400" dirty="0">
                <a:solidFill>
                  <a:prstClr val="black"/>
                </a:solidFill>
                <a:latin typeface="BIZ UDゴシック" panose="020B0400000000000000" pitchFamily="49" charset="-128"/>
                <a:ea typeface="BIZ UDゴシック" panose="020B0400000000000000" pitchFamily="49" charset="-128"/>
              </a:rPr>
              <a:t>東京：羽田空港、成田国際空港</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r>
              <a:rPr kumimoji="1" lang="ja-JP" altLang="en-US" sz="1400" dirty="0">
                <a:solidFill>
                  <a:prstClr val="black"/>
                </a:solidFill>
                <a:latin typeface="BIZ UDゴシック" panose="020B0400000000000000" pitchFamily="49" charset="-128"/>
                <a:ea typeface="BIZ UDゴシック" panose="020B0400000000000000" pitchFamily="49" charset="-128"/>
              </a:rPr>
              <a:t>　大阪：大阪国際空港、関西国際空港</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r>
              <a:rPr kumimoji="1" lang="ja-JP" altLang="en-US" sz="1400" dirty="0">
                <a:solidFill>
                  <a:prstClr val="black"/>
                </a:solidFill>
                <a:latin typeface="BIZ UDゴシック" panose="020B0400000000000000" pitchFamily="49" charset="-128"/>
                <a:ea typeface="BIZ UDゴシック" panose="020B0400000000000000" pitchFamily="49" charset="-128"/>
              </a:rPr>
              <a:t>　愛知：名古屋空港、中部国際空港</a:t>
            </a:r>
            <a:endParaRPr kumimoji="1" lang="en-US" altLang="ja-JP" sz="1400" dirty="0">
              <a:solidFill>
                <a:prstClr val="black"/>
              </a:solidFill>
              <a:latin typeface="BIZ UDゴシック" panose="020B0400000000000000" pitchFamily="49" charset="-128"/>
              <a:ea typeface="BIZ UDゴシック" panose="020B0400000000000000" pitchFamily="49" charset="-128"/>
            </a:endParaRPr>
          </a:p>
          <a:p>
            <a:r>
              <a:rPr kumimoji="1" lang="ja-JP" altLang="en-US" sz="1400" dirty="0">
                <a:solidFill>
                  <a:prstClr val="black"/>
                </a:solidFill>
                <a:latin typeface="BIZ UDゴシック" panose="020B0400000000000000" pitchFamily="49" charset="-128"/>
                <a:ea typeface="BIZ UDゴシック" panose="020B0400000000000000" pitchFamily="49" charset="-128"/>
              </a:rPr>
              <a:t>　福岡：北九州空港、福岡空港</a:t>
            </a:r>
          </a:p>
        </p:txBody>
      </p:sp>
      <p:sp>
        <p:nvSpPr>
          <p:cNvPr id="17" name="テキスト ボックス 16">
            <a:extLst>
              <a:ext uri="{FF2B5EF4-FFF2-40B4-BE49-F238E27FC236}">
                <a16:creationId xmlns:a16="http://schemas.microsoft.com/office/drawing/2014/main" id="{99DB0E80-8428-7BBD-998D-044F48B4314F}"/>
              </a:ext>
            </a:extLst>
          </p:cNvPr>
          <p:cNvSpPr txBox="1"/>
          <p:nvPr/>
        </p:nvSpPr>
        <p:spPr>
          <a:xfrm>
            <a:off x="6795204" y="6531963"/>
            <a:ext cx="4563151" cy="261610"/>
          </a:xfrm>
          <a:prstGeom prst="rect">
            <a:avLst/>
          </a:prstGeom>
          <a:noFill/>
        </p:spPr>
        <p:txBody>
          <a:bodyPr wrap="square">
            <a:spAutoFit/>
          </a:bodyPr>
          <a:lstStyle/>
          <a:p>
            <a:r>
              <a:rPr kumimoji="1" lang="ja-JP" altLang="en-US" sz="1100" dirty="0">
                <a:solidFill>
                  <a:prstClr val="black"/>
                </a:solidFill>
                <a:latin typeface="BIZ UDゴシック" panose="020B0400000000000000" pitchFamily="49" charset="-128"/>
                <a:ea typeface="BIZ UDゴシック" panose="020B0400000000000000" pitchFamily="49" charset="-128"/>
              </a:rPr>
              <a:t>出典：国土交通省「航空輸送統計調査」をもとに副首都推進局で作成</a:t>
            </a:r>
            <a:endParaRPr kumimoji="1" lang="en-US" altLang="ja-JP" sz="1100" dirty="0">
              <a:solidFill>
                <a:prstClr val="black"/>
              </a:solidFill>
              <a:latin typeface="BIZ UDゴシック" panose="020B0400000000000000" pitchFamily="49" charset="-128"/>
              <a:ea typeface="BIZ UDゴシック" panose="020B0400000000000000" pitchFamily="49" charset="-128"/>
            </a:endParaRPr>
          </a:p>
        </p:txBody>
      </p:sp>
    </p:spTree>
    <p:extLst>
      <p:ext uri="{BB962C8B-B14F-4D97-AF65-F5344CB8AC3E}">
        <p14:creationId xmlns:p14="http://schemas.microsoft.com/office/powerpoint/2010/main" val="1048732064"/>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2960</Words>
  <Application>Microsoft Office PowerPoint</Application>
  <PresentationFormat>ワイド画面</PresentationFormat>
  <Paragraphs>310</Paragraphs>
  <Slides>19</Slides>
  <Notes>1</Notes>
  <HiddenSlides>0</HiddenSlides>
  <MMClips>0</MMClips>
  <ScaleCrop>false</ScaleCrop>
  <HeadingPairs>
    <vt:vector size="6" baseType="variant">
      <vt:variant>
        <vt:lpstr>使用されているフォント</vt:lpstr>
      </vt:variant>
      <vt:variant>
        <vt:i4>9</vt:i4>
      </vt:variant>
      <vt:variant>
        <vt:lpstr>テーマ</vt:lpstr>
      </vt:variant>
      <vt:variant>
        <vt:i4>1</vt:i4>
      </vt:variant>
      <vt:variant>
        <vt:lpstr>スライド タイトル</vt:lpstr>
      </vt:variant>
      <vt:variant>
        <vt:i4>19</vt:i4>
      </vt:variant>
    </vt:vector>
  </HeadingPairs>
  <TitlesOfParts>
    <vt:vector size="29" baseType="lpstr">
      <vt:lpstr>BIZ UDPゴシック</vt:lpstr>
      <vt:lpstr>BIZ UDゴシック</vt:lpstr>
      <vt:lpstr>Meiryo UI</vt:lpstr>
      <vt:lpstr>メイリオ</vt:lpstr>
      <vt:lpstr>游ゴシック</vt:lpstr>
      <vt:lpstr>Arial</vt:lpstr>
      <vt:lpstr>Calibri</vt:lpstr>
      <vt:lpstr>Calibri Light</vt:lpstr>
      <vt:lpstr>Wingdings</vt:lpstr>
      <vt:lpstr>Office テーマ</vt:lpstr>
      <vt:lpstr>複数の都市が日本の成長をけん引する 新たな国の形に向けて</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2024-04-11T05:19:21Z</dcterms:created>
  <dcterms:modified xsi:type="dcterms:W3CDTF">2024-04-24T00:38:13Z</dcterms:modified>
</cp:coreProperties>
</file>