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4"/>
  </p:notesMasterIdLst>
  <p:sldIdLst>
    <p:sldId id="353" r:id="rId2"/>
    <p:sldId id="354" r:id="rId3"/>
  </p:sldIdLst>
  <p:sldSz cx="6858000" cy="9906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23">
          <p15:clr>
            <a:srgbClr val="A4A3A4"/>
          </p15:clr>
        </p15:guide>
        <p15:guide id="2" orient="horz" pos="2893">
          <p15:clr>
            <a:srgbClr val="A4A3A4"/>
          </p15:clr>
        </p15:guide>
        <p15:guide id="3" orient="horz" pos="761">
          <p15:clr>
            <a:srgbClr val="A4A3A4"/>
          </p15:clr>
        </p15:guide>
        <p15:guide id="4" orient="horz" pos="466">
          <p15:clr>
            <a:srgbClr val="A4A3A4"/>
          </p15:clr>
        </p15:guide>
        <p15:guide id="5" orient="horz" pos="3574">
          <p15:clr>
            <a:srgbClr val="A4A3A4"/>
          </p15:clr>
        </p15:guide>
        <p15:guide id="6" orient="horz" pos="3279">
          <p15:clr>
            <a:srgbClr val="A4A3A4"/>
          </p15:clr>
        </p15:guide>
        <p15:guide id="7" orient="horz" pos="784">
          <p15:clr>
            <a:srgbClr val="A4A3A4"/>
          </p15:clr>
        </p15:guide>
        <p15:guide id="8" orient="horz" pos="58">
          <p15:clr>
            <a:srgbClr val="A4A3A4"/>
          </p15:clr>
        </p15:guide>
        <p15:guide id="9" pos="4133">
          <p15:clr>
            <a:srgbClr val="A4A3A4"/>
          </p15:clr>
        </p15:guide>
        <p15:guide id="10" pos="187">
          <p15:clr>
            <a:srgbClr val="A4A3A4"/>
          </p15:clr>
        </p15:guide>
        <p15:guide id="11" pos="2160">
          <p15:clr>
            <a:srgbClr val="A4A3A4"/>
          </p15:clr>
        </p15:guide>
        <p15:guide id="12" pos="414">
          <p15:clr>
            <a:srgbClr val="A4A3A4"/>
          </p15:clr>
        </p15:guide>
        <p15:guide id="13" pos="73">
          <p15:clr>
            <a:srgbClr val="A4A3A4"/>
          </p15:clr>
        </p15:guide>
        <p15:guide id="14" pos="424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12" autoAdjust="0"/>
    <p:restoredTop sz="98837" autoAdjust="0"/>
  </p:normalViewPr>
  <p:slideViewPr>
    <p:cSldViewPr>
      <p:cViewPr varScale="1">
        <p:scale>
          <a:sx n="36" d="100"/>
          <a:sy n="36" d="100"/>
        </p:scale>
        <p:origin x="1720" y="68"/>
      </p:cViewPr>
      <p:guideLst>
        <p:guide orient="horz" pos="6023"/>
        <p:guide orient="horz" pos="2893"/>
        <p:guide orient="horz" pos="761"/>
        <p:guide orient="horz" pos="466"/>
        <p:guide orient="horz" pos="3574"/>
        <p:guide orient="horz" pos="3279"/>
        <p:guide orient="horz" pos="784"/>
        <p:guide orient="horz" pos="58"/>
        <p:guide pos="4133"/>
        <p:guide pos="187"/>
        <p:guide pos="2160"/>
        <p:guide pos="414"/>
        <p:guide pos="73"/>
        <p:guide pos="42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4038" y="-102"/>
      </p:cViewPr>
      <p:guideLst>
        <p:guide orient="horz" pos="3104"/>
        <p:guide pos="2119"/>
        <p:guide orient="horz" pos="3127"/>
        <p:guide pos="214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6332"/>
          </a:xfrm>
          <a:prstGeom prst="rect">
            <a:avLst/>
          </a:prstGeom>
        </p:spPr>
        <p:txBody>
          <a:bodyPr vert="horz" lIns="92097" tIns="46048" rIns="92097" bIns="4604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2097" tIns="46048" rIns="92097" bIns="46048" rtlCol="0"/>
          <a:lstStyle>
            <a:lvl1pPr algn="r">
              <a:defRPr sz="1200"/>
            </a:lvl1pPr>
          </a:lstStyle>
          <a:p>
            <a:fld id="{433D5F3E-597D-4CE7-B5A6-C2CE1D7D5DB3}" type="datetimeFigureOut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2950"/>
            <a:ext cx="25781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7" tIns="46048" rIns="92097" bIns="46048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2097" tIns="46048" rIns="92097" bIns="46048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2097" tIns="46048" rIns="92097" bIns="4604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2097" tIns="46048" rIns="92097" bIns="46048" rtlCol="0" anchor="b"/>
          <a:lstStyle>
            <a:lvl1pPr algn="r">
              <a:defRPr sz="1200"/>
            </a:lvl1pPr>
          </a:lstStyle>
          <a:p>
            <a:fld id="{52971889-C79A-4962-B1C7-D3830726A5A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907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597B-0019-43B4-8466-F6171DC595B3}" type="datetime1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8033-342F-4087-ACB2-ADDBE483E4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4A460-A8F4-4407-8B3B-0EE192078133}" type="datetime1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8033-342F-4087-ACB2-ADDBE483E4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6F58-A7A1-4DB4-9966-1CD9352ECC9A}" type="datetime1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8033-342F-4087-ACB2-ADDBE483E4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A395-7B79-4E04-BBE4-F82767ECF480}" type="datetime1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8033-342F-4087-ACB2-ADDBE483E4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512B3-5174-4323-A7D5-A41D0C757AFE}" type="datetime1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8033-342F-4087-ACB2-ADDBE483E4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CCA0-C5AA-4F50-A5E3-6E063BEADA0A}" type="datetime1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8033-342F-4087-ACB2-ADDBE483E4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3AE38-4CF1-4E82-BBBA-BD1D923EA90C}" type="datetime1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8033-342F-4087-ACB2-ADDBE483E4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40868" y="92460"/>
            <a:ext cx="4320270" cy="288032"/>
          </a:xfrm>
        </p:spPr>
        <p:txBody>
          <a:bodyPr>
            <a:normAutofit/>
          </a:bodyPr>
          <a:lstStyle>
            <a:lvl1pPr algn="r">
              <a:defRPr sz="900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022A0-9833-4DED-81C4-71B27C58A841}" type="datetime1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8033-342F-4087-ACB2-ADDBE483E4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6" name="直線コネクタ 5"/>
          <p:cNvCxnSpPr/>
          <p:nvPr userDrawn="1"/>
        </p:nvCxnSpPr>
        <p:spPr>
          <a:xfrm>
            <a:off x="-27384" y="380492"/>
            <a:ext cx="6912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 3"/>
          <p:cNvSpPr txBox="1">
            <a:spLocks/>
          </p:cNvSpPr>
          <p:nvPr userDrawn="1"/>
        </p:nvSpPr>
        <p:spPr>
          <a:xfrm>
            <a:off x="2620888" y="946615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348033-342F-4087-ACB2-ADDBE483E484}" type="slidenum">
              <a:rPr kumimoji="1" lang="ja-JP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E13D-3242-49D9-9096-48A8D9387B90}" type="datetime1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D348033-342F-4087-ACB2-ADDBE483E48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cxnSp>
        <p:nvCxnSpPr>
          <p:cNvPr id="6" name="直線コネクタ 5"/>
          <p:cNvCxnSpPr/>
          <p:nvPr userDrawn="1"/>
        </p:nvCxnSpPr>
        <p:spPr>
          <a:xfrm>
            <a:off x="-27384" y="380492"/>
            <a:ext cx="6912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 3"/>
          <p:cNvSpPr txBox="1">
            <a:spLocks/>
          </p:cNvSpPr>
          <p:nvPr userDrawn="1"/>
        </p:nvSpPr>
        <p:spPr>
          <a:xfrm>
            <a:off x="2620888" y="946615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348033-342F-4087-ACB2-ADDBE483E484}" type="slidenum">
              <a:rPr kumimoji="1" lang="ja-JP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D2CF-81E9-4EBF-A739-105FB48EB607}" type="datetime1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8033-342F-4087-ACB2-ADDBE483E4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7D200-0DAC-4EDE-93D6-F06058CF7FAC}" type="datetime1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8033-342F-4087-ACB2-ADDBE483E4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3E541-3CD3-439E-ACDD-78CF0B5665A0}" type="datetime1">
              <a:rPr kumimoji="1" lang="ja-JP" altLang="en-US" smtClean="0"/>
              <a:pPr/>
              <a:t>2025/4/22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7677472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10249222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48033-342F-4087-ACB2-ADDBE483E4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8033-342F-4087-ACB2-ADDBE483E484}" type="slidenum">
              <a:rPr kumimoji="1" lang="ja-JP" altLang="en-US" smtClean="0"/>
              <a:pPr/>
              <a:t>0</a:t>
            </a:fld>
            <a:endParaRPr kumimoji="1" lang="ja-JP" altLang="en-US" dirty="0"/>
          </a:p>
        </p:txBody>
      </p:sp>
      <p:cxnSp>
        <p:nvCxnSpPr>
          <p:cNvPr id="6" name="直線コネクタ 5"/>
          <p:cNvCxnSpPr>
            <a:cxnSpLocks noChangeShapeType="1"/>
          </p:cNvCxnSpPr>
          <p:nvPr/>
        </p:nvCxnSpPr>
        <p:spPr bwMode="auto">
          <a:xfrm>
            <a:off x="3585999" y="2034052"/>
            <a:ext cx="0" cy="7344816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直線コネクタ 7"/>
          <p:cNvCxnSpPr>
            <a:cxnSpLocks noChangeShapeType="1"/>
          </p:cNvCxnSpPr>
          <p:nvPr/>
        </p:nvCxnSpPr>
        <p:spPr bwMode="auto">
          <a:xfrm flipH="1">
            <a:off x="2578295" y="3080792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直線コネクタ 10"/>
          <p:cNvCxnSpPr>
            <a:cxnSpLocks noChangeShapeType="1"/>
          </p:cNvCxnSpPr>
          <p:nvPr/>
        </p:nvCxnSpPr>
        <p:spPr bwMode="auto">
          <a:xfrm flipH="1">
            <a:off x="2619488" y="7689304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直線コネクタ 11"/>
          <p:cNvCxnSpPr>
            <a:cxnSpLocks noChangeShapeType="1"/>
          </p:cNvCxnSpPr>
          <p:nvPr/>
        </p:nvCxnSpPr>
        <p:spPr bwMode="auto">
          <a:xfrm flipH="1">
            <a:off x="2595889" y="8301372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直線コネクタ 12"/>
          <p:cNvCxnSpPr>
            <a:cxnSpLocks noChangeShapeType="1"/>
          </p:cNvCxnSpPr>
          <p:nvPr/>
        </p:nvCxnSpPr>
        <p:spPr bwMode="auto">
          <a:xfrm flipH="1">
            <a:off x="2578295" y="9309484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直線コネクタ 8"/>
          <p:cNvCxnSpPr>
            <a:cxnSpLocks noChangeShapeType="1"/>
          </p:cNvCxnSpPr>
          <p:nvPr/>
        </p:nvCxnSpPr>
        <p:spPr bwMode="auto">
          <a:xfrm flipH="1">
            <a:off x="2619488" y="6717196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直線コネクタ 9"/>
          <p:cNvCxnSpPr>
            <a:cxnSpLocks noChangeShapeType="1"/>
          </p:cNvCxnSpPr>
          <p:nvPr/>
        </p:nvCxnSpPr>
        <p:spPr bwMode="auto">
          <a:xfrm flipH="1">
            <a:off x="2595889" y="4448944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直線コネクタ 13"/>
          <p:cNvCxnSpPr>
            <a:cxnSpLocks noChangeShapeType="1"/>
          </p:cNvCxnSpPr>
          <p:nvPr/>
        </p:nvCxnSpPr>
        <p:spPr bwMode="auto">
          <a:xfrm flipH="1">
            <a:off x="2578295" y="4989004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直線コネクタ 14"/>
          <p:cNvCxnSpPr>
            <a:cxnSpLocks noChangeShapeType="1"/>
          </p:cNvCxnSpPr>
          <p:nvPr/>
        </p:nvCxnSpPr>
        <p:spPr bwMode="auto">
          <a:xfrm flipH="1">
            <a:off x="2619488" y="6249144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直線コネクタ 15"/>
          <p:cNvCxnSpPr>
            <a:cxnSpLocks noChangeShapeType="1"/>
          </p:cNvCxnSpPr>
          <p:nvPr/>
        </p:nvCxnSpPr>
        <p:spPr bwMode="auto">
          <a:xfrm flipH="1">
            <a:off x="2595889" y="2639944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直線コネクタ 16"/>
          <p:cNvCxnSpPr>
            <a:cxnSpLocks noChangeShapeType="1"/>
          </p:cNvCxnSpPr>
          <p:nvPr/>
        </p:nvCxnSpPr>
        <p:spPr bwMode="auto">
          <a:xfrm flipH="1" flipV="1">
            <a:off x="2766102" y="807263"/>
            <a:ext cx="841057" cy="1296144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直線コネクタ 25"/>
          <p:cNvCxnSpPr>
            <a:cxnSpLocks noChangeShapeType="1"/>
          </p:cNvCxnSpPr>
          <p:nvPr/>
        </p:nvCxnSpPr>
        <p:spPr bwMode="auto">
          <a:xfrm flipV="1">
            <a:off x="3609598" y="1493991"/>
            <a:ext cx="173537" cy="540061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直線コネクタ 30"/>
          <p:cNvCxnSpPr>
            <a:cxnSpLocks noChangeShapeType="1"/>
          </p:cNvCxnSpPr>
          <p:nvPr/>
        </p:nvCxnSpPr>
        <p:spPr bwMode="auto">
          <a:xfrm flipH="1">
            <a:off x="2461654" y="1424608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直線コネクタ 32"/>
          <p:cNvCxnSpPr>
            <a:cxnSpLocks noChangeShapeType="1"/>
          </p:cNvCxnSpPr>
          <p:nvPr/>
        </p:nvCxnSpPr>
        <p:spPr bwMode="auto">
          <a:xfrm flipV="1">
            <a:off x="3810593" y="571831"/>
            <a:ext cx="1" cy="884677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" name="正方形/長方形 36"/>
          <p:cNvSpPr/>
          <p:nvPr/>
        </p:nvSpPr>
        <p:spPr>
          <a:xfrm>
            <a:off x="3081117" y="9165468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難波西口</a:t>
            </a:r>
            <a:endParaRPr kumimoji="1" lang="ja-JP" altLang="en-US" sz="1400" dirty="0"/>
          </a:p>
        </p:txBody>
      </p:sp>
      <p:sp>
        <p:nvSpPr>
          <p:cNvPr id="38" name="正方形/長方形 37"/>
          <p:cNvSpPr/>
          <p:nvPr/>
        </p:nvSpPr>
        <p:spPr>
          <a:xfrm>
            <a:off x="818266" y="8157356"/>
            <a:ext cx="1134570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千日前通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749428" y="6105128"/>
            <a:ext cx="1134570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長堀通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722210" y="4844988"/>
            <a:ext cx="1134570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中央大通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08181" y="2864768"/>
            <a:ext cx="1134570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土佐堀通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104716" y="8168880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難波</a:t>
            </a:r>
            <a:endParaRPr kumimoji="1" lang="ja-JP" altLang="en-US" sz="1400" dirty="0"/>
          </a:p>
        </p:txBody>
      </p:sp>
      <p:sp>
        <p:nvSpPr>
          <p:cNvPr id="43" name="正方形/長方形 42"/>
          <p:cNvSpPr/>
          <p:nvPr/>
        </p:nvSpPr>
        <p:spPr>
          <a:xfrm>
            <a:off x="3063523" y="7545288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/>
              <a:t>道頓堀橋北詰</a:t>
            </a:r>
            <a:endParaRPr kumimoji="1" lang="ja-JP" altLang="en-US" sz="1000" dirty="0"/>
          </a:p>
        </p:txBody>
      </p:sp>
      <p:sp>
        <p:nvSpPr>
          <p:cNvPr id="44" name="正方形/長方形 43"/>
          <p:cNvSpPr/>
          <p:nvPr/>
        </p:nvSpPr>
        <p:spPr>
          <a:xfrm>
            <a:off x="3104716" y="6573180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/>
              <a:t>御堂筋八幡町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3063523" y="6105128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新橋</a:t>
            </a:r>
            <a:endParaRPr kumimoji="1" lang="ja-JP" altLang="en-US" sz="1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735254" y="4304928"/>
            <a:ext cx="1134570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本町通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3104716" y="5056364"/>
            <a:ext cx="1009764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/>
              <a:t>久太郎町</a:t>
            </a:r>
            <a:r>
              <a:rPr lang="ja-JP" altLang="en-US" sz="900" dirty="0"/>
              <a:t>３</a:t>
            </a:r>
            <a:endParaRPr kumimoji="1" lang="en-US" altLang="ja-JP" sz="900" dirty="0"/>
          </a:p>
        </p:txBody>
      </p:sp>
      <p:sp>
        <p:nvSpPr>
          <p:cNvPr id="48" name="正方形/長方形 47"/>
          <p:cNvSpPr/>
          <p:nvPr/>
        </p:nvSpPr>
        <p:spPr>
          <a:xfrm>
            <a:off x="3102277" y="4834198"/>
            <a:ext cx="1009764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 dirty="0"/>
              <a:t>船場中央</a:t>
            </a:r>
            <a:r>
              <a:rPr kumimoji="1" lang="ja-JP" altLang="en-US" sz="900" dirty="0"/>
              <a:t>３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3063523" y="4304928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本町３</a:t>
            </a:r>
            <a:endParaRPr kumimoji="1" lang="ja-JP" altLang="en-US" sz="1400" dirty="0"/>
          </a:p>
        </p:txBody>
      </p:sp>
      <p:sp>
        <p:nvSpPr>
          <p:cNvPr id="50" name="正方形/長方形 49"/>
          <p:cNvSpPr/>
          <p:nvPr/>
        </p:nvSpPr>
        <p:spPr>
          <a:xfrm>
            <a:off x="3063523" y="2936776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淀屋橋</a:t>
            </a:r>
          </a:p>
        </p:txBody>
      </p:sp>
      <p:sp>
        <p:nvSpPr>
          <p:cNvPr id="51" name="正方形/長方形 50"/>
          <p:cNvSpPr/>
          <p:nvPr/>
        </p:nvSpPr>
        <p:spPr>
          <a:xfrm>
            <a:off x="3063523" y="2499451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/>
              <a:t>大江橋北詰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655865" y="1312492"/>
            <a:ext cx="1134570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国道２号線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2646288" y="1277934"/>
            <a:ext cx="839420" cy="256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梅田新道</a:t>
            </a:r>
            <a:endParaRPr kumimoji="1" lang="ja-JP" altLang="en-US" sz="1200" dirty="0"/>
          </a:p>
        </p:txBody>
      </p:sp>
      <p:sp>
        <p:nvSpPr>
          <p:cNvPr id="55" name="正方形/長方形 54"/>
          <p:cNvSpPr/>
          <p:nvPr/>
        </p:nvSpPr>
        <p:spPr>
          <a:xfrm>
            <a:off x="5085184" y="360573"/>
            <a:ext cx="1454952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</a:rPr>
              <a:t>別紙平面図</a:t>
            </a:r>
            <a:r>
              <a:rPr kumimoji="1" lang="en-US" altLang="ja-JP" sz="2000" b="1" dirty="0">
                <a:solidFill>
                  <a:srgbClr val="FF0000"/>
                </a:solidFill>
              </a:rPr>
              <a:t>A</a:t>
            </a:r>
            <a:endParaRPr kumimoji="1" lang="ja-JP" altLang="en-US" sz="1400" b="1" dirty="0">
              <a:solidFill>
                <a:srgbClr val="FF000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367310" y="617247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阪神前</a:t>
            </a:r>
            <a:endParaRPr kumimoji="1" lang="ja-JP" altLang="en-US" sz="1400" dirty="0"/>
          </a:p>
        </p:txBody>
      </p:sp>
      <p:sp>
        <p:nvSpPr>
          <p:cNvPr id="60" name="正方形/長方形 59"/>
          <p:cNvSpPr/>
          <p:nvPr/>
        </p:nvSpPr>
        <p:spPr>
          <a:xfrm>
            <a:off x="3791966" y="8780273"/>
            <a:ext cx="789115" cy="351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↑⑥</a:t>
            </a:r>
            <a:r>
              <a:rPr lang="en-US" altLang="ja-JP" sz="1600" b="1" dirty="0">
                <a:solidFill>
                  <a:schemeClr val="tx1"/>
                </a:solidFill>
              </a:rPr>
              <a:t>-2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2996952" y="815634"/>
            <a:ext cx="855797" cy="320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↑↓②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1862112" y="913706"/>
            <a:ext cx="893123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①↑↓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3165470" y="3296816"/>
            <a:ext cx="754215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/>
              <a:t>北浜３</a:t>
            </a:r>
            <a:endParaRPr kumimoji="1" lang="ja-JP" altLang="en-US" sz="1100" dirty="0"/>
          </a:p>
        </p:txBody>
      </p:sp>
      <p:sp>
        <p:nvSpPr>
          <p:cNvPr id="68" name="正方形/長方形 67"/>
          <p:cNvSpPr/>
          <p:nvPr/>
        </p:nvSpPr>
        <p:spPr>
          <a:xfrm>
            <a:off x="2588443" y="8778748"/>
            <a:ext cx="840557" cy="351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⑤</a:t>
            </a:r>
            <a:r>
              <a:rPr lang="en-US" altLang="ja-JP" sz="1600" b="1" dirty="0">
                <a:solidFill>
                  <a:schemeClr val="tx1"/>
                </a:solidFill>
              </a:rPr>
              <a:t>-2</a:t>
            </a:r>
            <a:r>
              <a:rPr lang="ja-JP" altLang="en-US" sz="1600" b="1" dirty="0">
                <a:solidFill>
                  <a:schemeClr val="tx1"/>
                </a:solidFill>
              </a:rPr>
              <a:t>↑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456892" y="3800872"/>
            <a:ext cx="1028816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③</a:t>
            </a:r>
            <a:r>
              <a:rPr lang="en-US" altLang="ja-JP" sz="1600" b="1" dirty="0">
                <a:solidFill>
                  <a:schemeClr val="tx1"/>
                </a:solidFill>
              </a:rPr>
              <a:t>-</a:t>
            </a:r>
            <a:r>
              <a:rPr lang="ja-JP" altLang="en-US" sz="1600" b="1" dirty="0">
                <a:solidFill>
                  <a:schemeClr val="tx1"/>
                </a:solidFill>
              </a:rPr>
              <a:t>１ ↓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3609020" y="3800872"/>
            <a:ext cx="1102884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↓ ④</a:t>
            </a:r>
            <a:r>
              <a:rPr lang="en-US" altLang="ja-JP" sz="1600" b="1" dirty="0">
                <a:solidFill>
                  <a:schemeClr val="tx1"/>
                </a:solidFill>
              </a:rPr>
              <a:t>-</a:t>
            </a:r>
            <a:r>
              <a:rPr lang="ja-JP" altLang="en-US" sz="1600" b="1" dirty="0">
                <a:solidFill>
                  <a:schemeClr val="tx1"/>
                </a:solidFill>
              </a:rPr>
              <a:t>１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456891" y="5205028"/>
            <a:ext cx="1085685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③</a:t>
            </a:r>
            <a:r>
              <a:rPr lang="en-US" altLang="ja-JP" sz="1600" b="1" dirty="0">
                <a:solidFill>
                  <a:schemeClr val="tx1"/>
                </a:solidFill>
              </a:rPr>
              <a:t>-</a:t>
            </a:r>
            <a:r>
              <a:rPr lang="ja-JP" altLang="en-US" sz="1600" b="1" dirty="0">
                <a:solidFill>
                  <a:schemeClr val="tx1"/>
                </a:solidFill>
              </a:rPr>
              <a:t>２ ↑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645024" y="5205028"/>
            <a:ext cx="1015538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↑ ④</a:t>
            </a:r>
            <a:r>
              <a:rPr lang="en-US" altLang="ja-JP" sz="1600" b="1" dirty="0">
                <a:solidFill>
                  <a:schemeClr val="tx1"/>
                </a:solidFill>
              </a:rPr>
              <a:t>-</a:t>
            </a:r>
            <a:r>
              <a:rPr lang="ja-JP" altLang="en-US" sz="1600" b="1" dirty="0">
                <a:solidFill>
                  <a:schemeClr val="tx1"/>
                </a:solidFill>
              </a:rPr>
              <a:t>２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61" name="テキスト ボックス 16"/>
          <p:cNvSpPr txBox="1"/>
          <p:nvPr/>
        </p:nvSpPr>
        <p:spPr>
          <a:xfrm>
            <a:off x="86191" y="3368468"/>
            <a:ext cx="2340259" cy="56618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000" kern="100" dirty="0">
                <a:effectLst/>
                <a:ea typeface="ＭＳ 明朝"/>
                <a:cs typeface="Times New Roman"/>
              </a:rPr>
              <a:t>③</a:t>
            </a:r>
            <a:r>
              <a:rPr lang="ja-JP" altLang="en-US" sz="1000" kern="100" dirty="0">
                <a:effectLst/>
                <a:ea typeface="ＭＳ 明朝"/>
                <a:cs typeface="Times New Roman"/>
              </a:rPr>
              <a:t>－１　</a:t>
            </a:r>
            <a:r>
              <a:rPr lang="ja-JP" sz="1000" kern="100" dirty="0">
                <a:effectLst/>
                <a:ea typeface="ＭＳ 明朝"/>
                <a:cs typeface="Times New Roman"/>
              </a:rPr>
              <a:t>本町通北（西側）</a:t>
            </a:r>
            <a:r>
              <a:rPr lang="ja-JP" altLang="en-US" sz="100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ja-JP" sz="1000" kern="100" dirty="0">
                <a:effectLst/>
                <a:ea typeface="ＭＳ 明朝"/>
                <a:cs typeface="Times New Roman"/>
              </a:rPr>
              <a:t>南向↓</a:t>
            </a:r>
            <a:endParaRPr lang="ja-JP" sz="1000" kern="100" dirty="0">
              <a:effectLst/>
              <a:ea typeface="ＭＳ 明朝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sz="100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ja-JP" sz="1000" kern="100" dirty="0">
                <a:ea typeface="ＭＳ 明朝"/>
                <a:cs typeface="Times New Roman"/>
              </a:rPr>
              <a:t>御堂ビル（竹中）</a:t>
            </a:r>
          </a:p>
          <a:p>
            <a:pPr algn="just">
              <a:spcAft>
                <a:spcPts val="0"/>
              </a:spcAft>
            </a:pPr>
            <a:r>
              <a:rPr lang="ja-JP" altLang="ja-JP" sz="1000" kern="100" dirty="0">
                <a:ea typeface="ＭＳ 明朝"/>
                <a:cs typeface="Times New Roman"/>
              </a:rPr>
              <a:t>　御堂筋面南側（本町交差点側）角</a:t>
            </a:r>
          </a:p>
        </p:txBody>
      </p:sp>
      <p:sp>
        <p:nvSpPr>
          <p:cNvPr id="62" name="テキスト ボックス 20"/>
          <p:cNvSpPr txBox="1"/>
          <p:nvPr/>
        </p:nvSpPr>
        <p:spPr>
          <a:xfrm>
            <a:off x="4525711" y="3811500"/>
            <a:ext cx="2230607" cy="42788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000" kern="100" dirty="0">
                <a:effectLst/>
                <a:ea typeface="ＭＳ 明朝"/>
                <a:cs typeface="Times New Roman"/>
              </a:rPr>
              <a:t>④</a:t>
            </a:r>
            <a:r>
              <a:rPr lang="ja-JP" altLang="en-US" sz="1000" kern="100" dirty="0">
                <a:effectLst/>
                <a:ea typeface="ＭＳ 明朝"/>
                <a:cs typeface="Times New Roman"/>
              </a:rPr>
              <a:t>－１　</a:t>
            </a:r>
            <a:r>
              <a:rPr lang="ja-JP" sz="1000" kern="100" dirty="0">
                <a:effectLst/>
                <a:ea typeface="ＭＳ 明朝"/>
                <a:cs typeface="Times New Roman"/>
              </a:rPr>
              <a:t>本町通北（東側）</a:t>
            </a:r>
            <a:r>
              <a:rPr lang="ja-JP" altLang="en-US" sz="100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ja-JP" sz="1000" kern="100" dirty="0">
                <a:effectLst/>
                <a:ea typeface="ＭＳ 明朝"/>
                <a:cs typeface="Times New Roman"/>
              </a:rPr>
              <a:t>南向↓</a:t>
            </a:r>
            <a:endParaRPr lang="ja-JP" sz="1000" kern="100" dirty="0">
              <a:effectLst/>
              <a:ea typeface="ＭＳ 明朝"/>
              <a:cs typeface="Times New Roman"/>
            </a:endParaRPr>
          </a:p>
          <a:p>
            <a:pPr algn="just"/>
            <a:r>
              <a:rPr lang="ja-JP" sz="100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ja-JP" sz="1000" kern="100" dirty="0">
                <a:ea typeface="ＭＳ 明朝"/>
                <a:cs typeface="Times New Roman"/>
              </a:rPr>
              <a:t>御堂筋本町ビル正面入口</a:t>
            </a:r>
            <a:r>
              <a:rPr lang="ja-JP" altLang="en-US" sz="1000" kern="100" dirty="0">
                <a:ea typeface="ＭＳ 明朝"/>
                <a:cs typeface="Times New Roman"/>
              </a:rPr>
              <a:t>前</a:t>
            </a:r>
            <a:endParaRPr lang="ja-JP" sz="1000" kern="100" dirty="0">
              <a:effectLst/>
              <a:ea typeface="ＭＳ 明朝"/>
              <a:cs typeface="Times New Roman"/>
            </a:endParaRPr>
          </a:p>
        </p:txBody>
      </p:sp>
      <p:sp>
        <p:nvSpPr>
          <p:cNvPr id="63" name="テキスト ボックス 3"/>
          <p:cNvSpPr txBox="1"/>
          <p:nvPr/>
        </p:nvSpPr>
        <p:spPr>
          <a:xfrm>
            <a:off x="37753" y="5428772"/>
            <a:ext cx="2340259" cy="56618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50" kern="100" dirty="0">
                <a:ea typeface="ＭＳ 明朝"/>
                <a:cs typeface="Times New Roman"/>
              </a:rPr>
              <a:t>③－２　</a:t>
            </a:r>
            <a:r>
              <a:rPr lang="ja-JP" sz="1050" kern="100" dirty="0">
                <a:effectLst/>
                <a:ea typeface="ＭＳ 明朝"/>
                <a:cs typeface="Times New Roman"/>
              </a:rPr>
              <a:t>中央大通南（西側）</a:t>
            </a:r>
            <a:r>
              <a:rPr lang="ja-JP" altLang="ja-JP" sz="1050" kern="100" dirty="0">
                <a:effectLst/>
                <a:ea typeface="ＭＳ 明朝"/>
                <a:cs typeface="Times New Roman"/>
              </a:rPr>
              <a:t>北向↑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sz="105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en-US" sz="1050" kern="100" dirty="0">
                <a:ea typeface="ＭＳ 明朝"/>
                <a:cs typeface="Times New Roman"/>
              </a:rPr>
              <a:t>大阪御堂筋ビル・大阪センター</a:t>
            </a:r>
            <a:endParaRPr lang="en-US" altLang="ja-JP" sz="1050" kern="100" dirty="0">
              <a:ea typeface="ＭＳ 明朝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en-US" sz="1050" kern="100" dirty="0">
                <a:ea typeface="ＭＳ 明朝"/>
                <a:cs typeface="Times New Roman"/>
              </a:rPr>
              <a:t>　ビル前</a:t>
            </a:r>
            <a:endParaRPr lang="en-US" altLang="ja-JP" sz="1050" kern="100" dirty="0">
              <a:ea typeface="ＭＳ 明朝"/>
              <a:cs typeface="Times New Roman"/>
            </a:endParaRPr>
          </a:p>
        </p:txBody>
      </p:sp>
      <p:sp>
        <p:nvSpPr>
          <p:cNvPr id="66" name="テキスト ボックス 10"/>
          <p:cNvSpPr txBox="1"/>
          <p:nvPr/>
        </p:nvSpPr>
        <p:spPr>
          <a:xfrm>
            <a:off x="4550706" y="5637076"/>
            <a:ext cx="2230607" cy="415413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00" kern="100" dirty="0">
                <a:ea typeface="ＭＳ 明朝"/>
                <a:cs typeface="Times New Roman"/>
              </a:rPr>
              <a:t>④－２　</a:t>
            </a:r>
            <a:r>
              <a:rPr lang="ja-JP" sz="1000" kern="100" dirty="0">
                <a:effectLst/>
                <a:ea typeface="ＭＳ 明朝"/>
                <a:cs typeface="Times New Roman"/>
              </a:rPr>
              <a:t>中央大通南（東側</a:t>
            </a:r>
            <a:r>
              <a:rPr lang="ja-JP" altLang="en-US" sz="1000" kern="100" dirty="0">
                <a:ea typeface="ＭＳ 明朝"/>
                <a:cs typeface="Times New Roman"/>
              </a:rPr>
              <a:t>）</a:t>
            </a:r>
            <a:r>
              <a:rPr lang="ja-JP" altLang="ja-JP" sz="1000" kern="100" dirty="0">
                <a:effectLst/>
                <a:ea typeface="ＭＳ 明朝"/>
                <a:cs typeface="Times New Roman"/>
              </a:rPr>
              <a:t>北向↑</a:t>
            </a:r>
            <a:endParaRPr lang="ja-JP" sz="1000" kern="100" dirty="0">
              <a:effectLst/>
              <a:ea typeface="ＭＳ 明朝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sz="100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ja-JP" sz="1000" kern="100" dirty="0">
                <a:ea typeface="ＭＳ 明朝"/>
                <a:cs typeface="Times New Roman"/>
              </a:rPr>
              <a:t>御堂前ダイワビル</a:t>
            </a:r>
            <a:r>
              <a:rPr lang="ja-JP" altLang="en-US" sz="1000" kern="100" dirty="0">
                <a:ea typeface="ＭＳ 明朝"/>
                <a:cs typeface="Times New Roman"/>
              </a:rPr>
              <a:t>前</a:t>
            </a:r>
            <a:endParaRPr lang="en-US" altLang="ja-JP" sz="1000" kern="100" dirty="0">
              <a:effectLst/>
              <a:ea typeface="ＭＳ 明朝"/>
              <a:cs typeface="Times New Roman"/>
            </a:endParaRPr>
          </a:p>
        </p:txBody>
      </p:sp>
      <p:sp>
        <p:nvSpPr>
          <p:cNvPr id="69" name="テキスト ボックス 5"/>
          <p:cNvSpPr txBox="1"/>
          <p:nvPr/>
        </p:nvSpPr>
        <p:spPr>
          <a:xfrm>
            <a:off x="589568" y="8791598"/>
            <a:ext cx="2026833" cy="284433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ea typeface="ＭＳ 明朝"/>
                <a:cs typeface="Times New Roman"/>
              </a:rPr>
              <a:t>⑪</a:t>
            </a:r>
            <a:r>
              <a:rPr lang="ja-JP" sz="1000" kern="100" dirty="0">
                <a:solidFill>
                  <a:schemeClr val="tx1"/>
                </a:solidFill>
                <a:effectLst/>
                <a:ea typeface="ＭＳ 明朝"/>
                <a:cs typeface="Times New Roman"/>
              </a:rPr>
              <a:t>難波西口交差点（西側）</a:t>
            </a:r>
            <a:r>
              <a:rPr lang="ja-JP" altLang="en-US" sz="1000" kern="100" dirty="0">
                <a:solidFill>
                  <a:schemeClr val="tx1"/>
                </a:solidFill>
                <a:effectLst/>
                <a:ea typeface="ＭＳ 明朝"/>
                <a:cs typeface="Times New Roman"/>
              </a:rPr>
              <a:t>周辺</a:t>
            </a:r>
            <a:r>
              <a:rPr lang="ja-JP" sz="1000" kern="100" dirty="0">
                <a:solidFill>
                  <a:schemeClr val="tx1"/>
                </a:solidFill>
                <a:effectLst/>
                <a:ea typeface="ＭＳ 明朝"/>
                <a:cs typeface="Times New Roman"/>
              </a:rPr>
              <a:t>　</a:t>
            </a:r>
          </a:p>
        </p:txBody>
      </p:sp>
      <p:sp>
        <p:nvSpPr>
          <p:cNvPr id="71" name="テキスト ボックス 7"/>
          <p:cNvSpPr txBox="1"/>
          <p:nvPr/>
        </p:nvSpPr>
        <p:spPr>
          <a:xfrm>
            <a:off x="4537442" y="8751358"/>
            <a:ext cx="1888324" cy="301466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ea typeface="ＭＳ 明朝"/>
                <a:cs typeface="Times New Roman"/>
              </a:rPr>
              <a:t>⑫</a:t>
            </a:r>
            <a:r>
              <a:rPr lang="ja-JP" sz="1000" kern="100" dirty="0">
                <a:solidFill>
                  <a:schemeClr val="tx1"/>
                </a:solidFill>
                <a:effectLst/>
                <a:ea typeface="ＭＳ 明朝"/>
                <a:cs typeface="Times New Roman"/>
              </a:rPr>
              <a:t>難波三丁目北（東側）</a:t>
            </a:r>
            <a:r>
              <a:rPr lang="ja-JP" altLang="en-US" sz="1000" kern="100" dirty="0">
                <a:solidFill>
                  <a:schemeClr val="tx1"/>
                </a:solidFill>
                <a:ea typeface="ＭＳ 明朝"/>
                <a:cs typeface="Times New Roman"/>
              </a:rPr>
              <a:t>周辺</a:t>
            </a:r>
            <a:endParaRPr lang="ja-JP" sz="1000" kern="100" dirty="0">
              <a:solidFill>
                <a:schemeClr val="tx1"/>
              </a:solidFill>
              <a:effectLst/>
              <a:ea typeface="ＭＳ 明朝"/>
              <a:cs typeface="Times New Roman"/>
            </a:endParaRPr>
          </a:p>
        </p:txBody>
      </p:sp>
      <p:cxnSp>
        <p:nvCxnSpPr>
          <p:cNvPr id="25" name="直線矢印コネクタ 24"/>
          <p:cNvCxnSpPr/>
          <p:nvPr/>
        </p:nvCxnSpPr>
        <p:spPr>
          <a:xfrm flipV="1">
            <a:off x="2384884" y="5529064"/>
            <a:ext cx="261404" cy="324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cxnSpLocks/>
          </p:cNvCxnSpPr>
          <p:nvPr/>
        </p:nvCxnSpPr>
        <p:spPr>
          <a:xfrm>
            <a:off x="2422826" y="3620490"/>
            <a:ext cx="261232" cy="1861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cxnSpLocks/>
          </p:cNvCxnSpPr>
          <p:nvPr/>
        </p:nvCxnSpPr>
        <p:spPr>
          <a:xfrm flipH="1" flipV="1">
            <a:off x="4631904" y="5331042"/>
            <a:ext cx="489284" cy="2924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>
            <a:cxnSpLocks/>
            <a:endCxn id="68" idx="0"/>
          </p:cNvCxnSpPr>
          <p:nvPr/>
        </p:nvCxnSpPr>
        <p:spPr>
          <a:xfrm>
            <a:off x="2643394" y="8653576"/>
            <a:ext cx="365328" cy="1251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20"/>
          <p:cNvSpPr txBox="1"/>
          <p:nvPr/>
        </p:nvSpPr>
        <p:spPr>
          <a:xfrm>
            <a:off x="4305356" y="815456"/>
            <a:ext cx="1715929" cy="44531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00" kern="100" dirty="0">
                <a:ea typeface="ＭＳ 明朝"/>
                <a:cs typeface="Times New Roman"/>
              </a:rPr>
              <a:t>②</a:t>
            </a:r>
            <a:r>
              <a:rPr lang="ja-JP" altLang="en-US" sz="1000" kern="100" dirty="0">
                <a:effectLst/>
                <a:ea typeface="ＭＳ 明朝"/>
                <a:cs typeface="Times New Roman"/>
              </a:rPr>
              <a:t>阪神前交差点</a:t>
            </a:r>
            <a:r>
              <a:rPr lang="ja-JP" sz="1000" kern="100" dirty="0">
                <a:effectLst/>
                <a:ea typeface="ＭＳ 明朝"/>
                <a:cs typeface="Times New Roman"/>
              </a:rPr>
              <a:t>（東側）</a:t>
            </a:r>
          </a:p>
          <a:p>
            <a:pPr algn="just"/>
            <a:r>
              <a:rPr lang="ja-JP" sz="100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en-US" sz="1000" kern="100" dirty="0">
                <a:ea typeface="ＭＳ 明朝"/>
                <a:cs typeface="Times New Roman"/>
              </a:rPr>
              <a:t>清和梅田</a:t>
            </a:r>
            <a:r>
              <a:rPr lang="ja-JP" altLang="ja-JP" sz="1000" kern="100" dirty="0">
                <a:ea typeface="ＭＳ 明朝"/>
                <a:cs typeface="Times New Roman"/>
              </a:rPr>
              <a:t>ビル正面入口前</a:t>
            </a:r>
            <a:endParaRPr lang="ja-JP" sz="1000" kern="100" dirty="0">
              <a:effectLst/>
              <a:ea typeface="ＭＳ 明朝"/>
              <a:cs typeface="Times New Roman"/>
            </a:endParaRPr>
          </a:p>
        </p:txBody>
      </p:sp>
      <p:cxnSp>
        <p:nvCxnSpPr>
          <p:cNvPr id="74" name="直線矢印コネクタ 73"/>
          <p:cNvCxnSpPr>
            <a:cxnSpLocks/>
            <a:stCxn id="72" idx="1"/>
          </p:cNvCxnSpPr>
          <p:nvPr/>
        </p:nvCxnSpPr>
        <p:spPr>
          <a:xfrm flipH="1" flipV="1">
            <a:off x="3783138" y="995138"/>
            <a:ext cx="522218" cy="429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テキスト ボックス 3"/>
          <p:cNvSpPr txBox="1"/>
          <p:nvPr/>
        </p:nvSpPr>
        <p:spPr>
          <a:xfrm>
            <a:off x="62899" y="127642"/>
            <a:ext cx="1637910" cy="44418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50" kern="100" dirty="0">
                <a:ea typeface="ＭＳ 明朝"/>
                <a:cs typeface="Times New Roman"/>
              </a:rPr>
              <a:t>①梅田新道北</a:t>
            </a:r>
            <a:r>
              <a:rPr lang="ja-JP" sz="1050" kern="100" dirty="0">
                <a:effectLst/>
                <a:ea typeface="ＭＳ 明朝"/>
                <a:cs typeface="Times New Roman"/>
              </a:rPr>
              <a:t>（西側）</a:t>
            </a:r>
          </a:p>
          <a:p>
            <a:pPr algn="just"/>
            <a:r>
              <a:rPr lang="ja-JP" sz="105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en-US" sz="1050" kern="100" dirty="0">
                <a:ea typeface="ＭＳ 明朝"/>
                <a:cs typeface="Times New Roman"/>
              </a:rPr>
              <a:t>大阪駅前第４ビル前</a:t>
            </a:r>
            <a:r>
              <a:rPr lang="ja-JP" altLang="en-US" sz="1050" kern="100" dirty="0">
                <a:effectLst/>
                <a:ea typeface="ＭＳ 明朝"/>
                <a:cs typeface="Times New Roman"/>
              </a:rPr>
              <a:t> </a:t>
            </a:r>
            <a:r>
              <a:rPr lang="ja-JP" altLang="en-US" sz="1050" kern="100" dirty="0">
                <a:ea typeface="ＭＳ 明朝"/>
                <a:cs typeface="Times New Roman"/>
              </a:rPr>
              <a:t>　</a:t>
            </a:r>
            <a:endParaRPr lang="ja-JP" sz="1050" kern="100" dirty="0">
              <a:effectLst/>
              <a:ea typeface="ＭＳ 明朝"/>
              <a:cs typeface="Times New Roman"/>
            </a:endParaRPr>
          </a:p>
        </p:txBody>
      </p:sp>
      <p:cxnSp>
        <p:nvCxnSpPr>
          <p:cNvPr id="76" name="直線矢印コネクタ 75"/>
          <p:cNvCxnSpPr>
            <a:cxnSpLocks/>
          </p:cNvCxnSpPr>
          <p:nvPr/>
        </p:nvCxnSpPr>
        <p:spPr>
          <a:xfrm>
            <a:off x="1268245" y="575149"/>
            <a:ext cx="678210" cy="4072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正方形/長方形 76"/>
          <p:cNvSpPr/>
          <p:nvPr/>
        </p:nvSpPr>
        <p:spPr>
          <a:xfrm>
            <a:off x="2476716" y="7024223"/>
            <a:ext cx="1085685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⑤</a:t>
            </a:r>
            <a:r>
              <a:rPr lang="en-US" altLang="ja-JP" sz="1600" b="1" dirty="0">
                <a:solidFill>
                  <a:schemeClr val="tx1"/>
                </a:solidFill>
              </a:rPr>
              <a:t>-</a:t>
            </a:r>
            <a:r>
              <a:rPr lang="ja-JP" altLang="en-US" sz="1600" b="1" dirty="0">
                <a:solidFill>
                  <a:schemeClr val="tx1"/>
                </a:solidFill>
              </a:rPr>
              <a:t>１↓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3566138" y="7024223"/>
            <a:ext cx="1085685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↓⑥</a:t>
            </a:r>
            <a:r>
              <a:rPr lang="en-US" altLang="ja-JP" sz="1600" b="1" dirty="0">
                <a:solidFill>
                  <a:schemeClr val="tx1"/>
                </a:solidFill>
              </a:rPr>
              <a:t>-</a:t>
            </a:r>
            <a:r>
              <a:rPr lang="ja-JP" altLang="en-US" sz="1600" b="1" dirty="0">
                <a:solidFill>
                  <a:schemeClr val="tx1"/>
                </a:solidFill>
              </a:rPr>
              <a:t>１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82" name="テキスト ボックス 3">
            <a:extLst>
              <a:ext uri="{FF2B5EF4-FFF2-40B4-BE49-F238E27FC236}">
                <a16:creationId xmlns:a16="http://schemas.microsoft.com/office/drawing/2014/main" id="{FD2E8F86-0AE1-4BF8-BEEC-C5FEA04A54F4}"/>
              </a:ext>
            </a:extLst>
          </p:cNvPr>
          <p:cNvSpPr txBox="1"/>
          <p:nvPr/>
        </p:nvSpPr>
        <p:spPr>
          <a:xfrm>
            <a:off x="296863" y="2142533"/>
            <a:ext cx="1785750" cy="44418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50" kern="100" dirty="0">
                <a:ea typeface="ＭＳ 明朝"/>
                <a:cs typeface="Times New Roman"/>
              </a:rPr>
              <a:t>⑦</a:t>
            </a:r>
            <a:r>
              <a:rPr lang="ja-JP" altLang="en-US" sz="1050" kern="100">
                <a:ea typeface="ＭＳ 明朝"/>
                <a:cs typeface="Times New Roman"/>
              </a:rPr>
              <a:t>土佐</a:t>
            </a:r>
            <a:r>
              <a:rPr lang="ja-JP" altLang="en-US" sz="1050" kern="100" dirty="0">
                <a:ea typeface="ＭＳ 明朝"/>
                <a:cs typeface="Times New Roman"/>
              </a:rPr>
              <a:t>堀通り南</a:t>
            </a:r>
            <a:r>
              <a:rPr lang="ja-JP" sz="1050" kern="100" dirty="0">
                <a:effectLst/>
                <a:ea typeface="ＭＳ 明朝"/>
                <a:cs typeface="Times New Roman"/>
              </a:rPr>
              <a:t>（西側）</a:t>
            </a:r>
          </a:p>
          <a:p>
            <a:pPr algn="just"/>
            <a:r>
              <a:rPr lang="ja-JP" sz="105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en-US" sz="1050" kern="100" dirty="0">
                <a:ea typeface="ＭＳ 明朝"/>
                <a:cs typeface="Times New Roman"/>
              </a:rPr>
              <a:t>大阪東銀ビル御堂筋南側　</a:t>
            </a:r>
            <a:endParaRPr lang="ja-JP" sz="1050" kern="100" dirty="0">
              <a:effectLst/>
              <a:ea typeface="ＭＳ 明朝"/>
              <a:cs typeface="Times New Roman"/>
            </a:endParaRPr>
          </a:p>
        </p:txBody>
      </p:sp>
      <p:cxnSp>
        <p:nvCxnSpPr>
          <p:cNvPr id="83" name="直線矢印コネクタ 82">
            <a:extLst>
              <a:ext uri="{FF2B5EF4-FFF2-40B4-BE49-F238E27FC236}">
                <a16:creationId xmlns:a16="http://schemas.microsoft.com/office/drawing/2014/main" id="{30B90C5B-6413-4A7C-BAD6-823BA339276C}"/>
              </a:ext>
            </a:extLst>
          </p:cNvPr>
          <p:cNvCxnSpPr>
            <a:cxnSpLocks/>
          </p:cNvCxnSpPr>
          <p:nvPr/>
        </p:nvCxnSpPr>
        <p:spPr>
          <a:xfrm>
            <a:off x="1650049" y="2590040"/>
            <a:ext cx="1282442" cy="7067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テキスト ボックス 20">
            <a:extLst>
              <a:ext uri="{FF2B5EF4-FFF2-40B4-BE49-F238E27FC236}">
                <a16:creationId xmlns:a16="http://schemas.microsoft.com/office/drawing/2014/main" id="{EB9821A7-2137-46F4-8261-75685B999597}"/>
              </a:ext>
            </a:extLst>
          </p:cNvPr>
          <p:cNvSpPr txBox="1"/>
          <p:nvPr/>
        </p:nvSpPr>
        <p:spPr>
          <a:xfrm>
            <a:off x="5089386" y="3169532"/>
            <a:ext cx="1580720" cy="445313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00" kern="100" dirty="0">
                <a:ea typeface="ＭＳ 明朝"/>
                <a:cs typeface="Times New Roman"/>
              </a:rPr>
              <a:t>⑧土佐堀通り南</a:t>
            </a:r>
            <a:r>
              <a:rPr lang="ja-JP" sz="1000" kern="100" dirty="0">
                <a:effectLst/>
                <a:ea typeface="ＭＳ 明朝"/>
                <a:cs typeface="Times New Roman"/>
              </a:rPr>
              <a:t>（東側）</a:t>
            </a:r>
          </a:p>
          <a:p>
            <a:pPr algn="just"/>
            <a:r>
              <a:rPr lang="ja-JP" sz="100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en-US" sz="1000" kern="100" dirty="0">
                <a:effectLst/>
                <a:ea typeface="ＭＳ 明朝"/>
                <a:cs typeface="Times New Roman"/>
              </a:rPr>
              <a:t>京阪神御堂筋ビル前</a:t>
            </a:r>
            <a:endParaRPr lang="ja-JP" sz="1000" kern="100" dirty="0">
              <a:effectLst/>
              <a:ea typeface="ＭＳ 明朝"/>
              <a:cs typeface="Times New Roman"/>
            </a:endParaRPr>
          </a:p>
        </p:txBody>
      </p:sp>
      <p:cxnSp>
        <p:nvCxnSpPr>
          <p:cNvPr id="85" name="直線矢印コネクタ 84">
            <a:extLst>
              <a:ext uri="{FF2B5EF4-FFF2-40B4-BE49-F238E27FC236}">
                <a16:creationId xmlns:a16="http://schemas.microsoft.com/office/drawing/2014/main" id="{32490DE7-388D-48D2-AB3C-A52476434868}"/>
              </a:ext>
            </a:extLst>
          </p:cNvPr>
          <p:cNvCxnSpPr>
            <a:cxnSpLocks/>
            <a:stCxn id="84" idx="1"/>
            <a:endCxn id="80" idx="3"/>
          </p:cNvCxnSpPr>
          <p:nvPr/>
        </p:nvCxnSpPr>
        <p:spPr>
          <a:xfrm flipH="1">
            <a:off x="4698655" y="3392189"/>
            <a:ext cx="390731" cy="501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2B290AC8-2E1A-4392-AAC6-EEB6B720F7A4}"/>
              </a:ext>
            </a:extLst>
          </p:cNvPr>
          <p:cNvSpPr/>
          <p:nvPr/>
        </p:nvSpPr>
        <p:spPr>
          <a:xfrm>
            <a:off x="2372704" y="3268838"/>
            <a:ext cx="893123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⑦↑↓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02EF90C5-A902-4171-8344-AD042558A84E}"/>
              </a:ext>
            </a:extLst>
          </p:cNvPr>
          <p:cNvSpPr/>
          <p:nvPr/>
        </p:nvSpPr>
        <p:spPr>
          <a:xfrm>
            <a:off x="3805532" y="3280352"/>
            <a:ext cx="893123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　⑧↑↓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87" name="テキスト ボックス 3">
            <a:extLst>
              <a:ext uri="{FF2B5EF4-FFF2-40B4-BE49-F238E27FC236}">
                <a16:creationId xmlns:a16="http://schemas.microsoft.com/office/drawing/2014/main" id="{110042E4-5F47-41EB-97F6-591165F484AF}"/>
              </a:ext>
            </a:extLst>
          </p:cNvPr>
          <p:cNvSpPr txBox="1"/>
          <p:nvPr/>
        </p:nvSpPr>
        <p:spPr>
          <a:xfrm>
            <a:off x="362394" y="6695001"/>
            <a:ext cx="1785750" cy="44418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50" kern="100" dirty="0">
                <a:ea typeface="ＭＳ 明朝"/>
                <a:cs typeface="Times New Roman"/>
              </a:rPr>
              <a:t>⑨新橋交差点</a:t>
            </a:r>
            <a:r>
              <a:rPr lang="ja-JP" sz="1050" kern="100" dirty="0">
                <a:effectLst/>
                <a:ea typeface="ＭＳ 明朝"/>
                <a:cs typeface="Times New Roman"/>
              </a:rPr>
              <a:t>（西側）</a:t>
            </a:r>
          </a:p>
          <a:p>
            <a:pPr algn="just"/>
            <a:r>
              <a:rPr lang="ja-JP" sz="105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en-US" sz="1050" kern="100" dirty="0">
                <a:effectLst/>
                <a:ea typeface="ＭＳ 明朝"/>
                <a:cs typeface="Times New Roman"/>
              </a:rPr>
              <a:t>心斎橋東急ビル前</a:t>
            </a:r>
            <a:endParaRPr lang="ja-JP" sz="1050" kern="100" dirty="0">
              <a:effectLst/>
              <a:ea typeface="ＭＳ 明朝"/>
              <a:cs typeface="Times New Roman"/>
            </a:endParaRPr>
          </a:p>
        </p:txBody>
      </p:sp>
      <p:cxnSp>
        <p:nvCxnSpPr>
          <p:cNvPr id="88" name="直線矢印コネクタ 87">
            <a:extLst>
              <a:ext uri="{FF2B5EF4-FFF2-40B4-BE49-F238E27FC236}">
                <a16:creationId xmlns:a16="http://schemas.microsoft.com/office/drawing/2014/main" id="{45C924D0-8739-4FDA-BA30-1246C0D2BBF8}"/>
              </a:ext>
            </a:extLst>
          </p:cNvPr>
          <p:cNvCxnSpPr>
            <a:cxnSpLocks/>
          </p:cNvCxnSpPr>
          <p:nvPr/>
        </p:nvCxnSpPr>
        <p:spPr>
          <a:xfrm flipV="1">
            <a:off x="1529397" y="6029521"/>
            <a:ext cx="1104354" cy="6912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テキスト ボックス 20">
            <a:extLst>
              <a:ext uri="{FF2B5EF4-FFF2-40B4-BE49-F238E27FC236}">
                <a16:creationId xmlns:a16="http://schemas.microsoft.com/office/drawing/2014/main" id="{94C9C1CB-AAF5-446A-A2EA-FB0460EABAF8}"/>
              </a:ext>
            </a:extLst>
          </p:cNvPr>
          <p:cNvSpPr txBox="1"/>
          <p:nvPr/>
        </p:nvSpPr>
        <p:spPr>
          <a:xfrm>
            <a:off x="4775468" y="6472344"/>
            <a:ext cx="1641863" cy="445313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00" kern="100" dirty="0">
                <a:ea typeface="ＭＳ 明朝"/>
                <a:cs typeface="Times New Roman"/>
              </a:rPr>
              <a:t>⑩新橋交差点</a:t>
            </a:r>
            <a:r>
              <a:rPr lang="ja-JP" sz="1000" kern="100" dirty="0">
                <a:effectLst/>
                <a:ea typeface="ＭＳ 明朝"/>
                <a:cs typeface="Times New Roman"/>
              </a:rPr>
              <a:t>（東側）</a:t>
            </a:r>
          </a:p>
          <a:p>
            <a:pPr algn="just"/>
            <a:r>
              <a:rPr lang="ja-JP" sz="100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en-US" sz="1000" kern="100" dirty="0">
                <a:effectLst/>
                <a:ea typeface="ＭＳ 明朝"/>
                <a:cs typeface="Times New Roman"/>
              </a:rPr>
              <a:t>郵政福祉心斎橋ビル前</a:t>
            </a:r>
            <a:endParaRPr lang="ja-JP" sz="1000" kern="100" dirty="0">
              <a:effectLst/>
              <a:ea typeface="ＭＳ 明朝"/>
              <a:cs typeface="Times New Roman"/>
            </a:endParaRPr>
          </a:p>
        </p:txBody>
      </p:sp>
      <p:cxnSp>
        <p:nvCxnSpPr>
          <p:cNvPr id="90" name="直線矢印コネクタ 89">
            <a:extLst>
              <a:ext uri="{FF2B5EF4-FFF2-40B4-BE49-F238E27FC236}">
                <a16:creationId xmlns:a16="http://schemas.microsoft.com/office/drawing/2014/main" id="{5B1CBE66-DE26-48D3-A274-7E9EDBBA8893}"/>
              </a:ext>
            </a:extLst>
          </p:cNvPr>
          <p:cNvCxnSpPr>
            <a:cxnSpLocks/>
            <a:stCxn id="89" idx="1"/>
          </p:cNvCxnSpPr>
          <p:nvPr/>
        </p:nvCxnSpPr>
        <p:spPr>
          <a:xfrm flipH="1" flipV="1">
            <a:off x="4362972" y="5951113"/>
            <a:ext cx="412496" cy="743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1B6BDAB5-F4B8-46F2-9698-5990DE428E7E}"/>
              </a:ext>
            </a:extLst>
          </p:cNvPr>
          <p:cNvSpPr/>
          <p:nvPr/>
        </p:nvSpPr>
        <p:spPr>
          <a:xfrm>
            <a:off x="2515410" y="5765712"/>
            <a:ext cx="893123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⑨↑↓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EDFEE9A2-89E5-40D5-8C7F-D92918E452C8}"/>
              </a:ext>
            </a:extLst>
          </p:cNvPr>
          <p:cNvSpPr/>
          <p:nvPr/>
        </p:nvSpPr>
        <p:spPr>
          <a:xfrm>
            <a:off x="3592038" y="5664567"/>
            <a:ext cx="893123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　⑩↑↓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93" name="テキスト ボックス 5">
            <a:extLst>
              <a:ext uri="{FF2B5EF4-FFF2-40B4-BE49-F238E27FC236}">
                <a16:creationId xmlns:a16="http://schemas.microsoft.com/office/drawing/2014/main" id="{7BF7617C-3AFE-4F01-B365-E68D80D57EE1}"/>
              </a:ext>
            </a:extLst>
          </p:cNvPr>
          <p:cNvSpPr txBox="1"/>
          <p:nvPr/>
        </p:nvSpPr>
        <p:spPr>
          <a:xfrm>
            <a:off x="14419" y="7507025"/>
            <a:ext cx="2664295" cy="426294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ea typeface="ＭＳ 明朝"/>
                <a:cs typeface="Times New Roman"/>
              </a:rPr>
              <a:t>⑤御堂筋八幡町交差点（西側）周辺</a:t>
            </a:r>
            <a:endParaRPr lang="en-US" altLang="ja-JP" sz="1000" kern="100" dirty="0">
              <a:solidFill>
                <a:schemeClr val="tx1"/>
              </a:solidFill>
              <a:ea typeface="ＭＳ 明朝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effectLst/>
                <a:ea typeface="ＭＳ 明朝"/>
                <a:cs typeface="Times New Roman"/>
              </a:rPr>
              <a:t>　千日前通北</a:t>
            </a:r>
            <a:r>
              <a:rPr lang="ja-JP" sz="1000" kern="100" dirty="0">
                <a:solidFill>
                  <a:schemeClr val="tx1"/>
                </a:solidFill>
                <a:effectLst/>
                <a:ea typeface="ＭＳ 明朝"/>
                <a:cs typeface="Times New Roman"/>
              </a:rPr>
              <a:t>（西側）</a:t>
            </a:r>
            <a:r>
              <a:rPr lang="ja-JP" altLang="en-US" sz="1000" kern="100" dirty="0">
                <a:solidFill>
                  <a:schemeClr val="tx1"/>
                </a:solidFill>
                <a:effectLst/>
                <a:ea typeface="ＭＳ 明朝"/>
                <a:cs typeface="Times New Roman"/>
              </a:rPr>
              <a:t>周辺</a:t>
            </a:r>
            <a:endParaRPr lang="ja-JP" sz="1000" kern="100" dirty="0">
              <a:solidFill>
                <a:schemeClr val="tx1"/>
              </a:solidFill>
              <a:effectLst/>
              <a:ea typeface="ＭＳ 明朝"/>
              <a:cs typeface="Times New Roman"/>
            </a:endParaRPr>
          </a:p>
        </p:txBody>
      </p:sp>
      <p:sp>
        <p:nvSpPr>
          <p:cNvPr id="95" name="テキスト ボックス 7">
            <a:extLst>
              <a:ext uri="{FF2B5EF4-FFF2-40B4-BE49-F238E27FC236}">
                <a16:creationId xmlns:a16="http://schemas.microsoft.com/office/drawing/2014/main" id="{B6B48240-2D7E-4296-B2FC-13025F0AF3CD}"/>
              </a:ext>
            </a:extLst>
          </p:cNvPr>
          <p:cNvSpPr txBox="1"/>
          <p:nvPr/>
        </p:nvSpPr>
        <p:spPr>
          <a:xfrm>
            <a:off x="4627393" y="7606624"/>
            <a:ext cx="2230607" cy="415413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ea typeface="ＭＳ 明朝"/>
                <a:cs typeface="Times New Roman"/>
              </a:rPr>
              <a:t>⑥御堂筋八幡町交差点（東側）周辺</a:t>
            </a:r>
            <a:endParaRPr lang="en-US" altLang="ja-JP" sz="1000" kern="100" dirty="0">
              <a:solidFill>
                <a:schemeClr val="tx1"/>
              </a:solidFill>
              <a:ea typeface="ＭＳ 明朝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effectLst/>
                <a:ea typeface="ＭＳ 明朝"/>
                <a:cs typeface="Times New Roman"/>
              </a:rPr>
              <a:t>　道頓堀橋北詰</a:t>
            </a:r>
            <a:r>
              <a:rPr lang="ja-JP" sz="1000" kern="100" dirty="0">
                <a:solidFill>
                  <a:schemeClr val="tx1"/>
                </a:solidFill>
                <a:effectLst/>
                <a:ea typeface="ＭＳ 明朝"/>
                <a:cs typeface="Times New Roman"/>
              </a:rPr>
              <a:t>（東側）</a:t>
            </a:r>
            <a:r>
              <a:rPr lang="ja-JP" altLang="en-US" sz="1000" kern="100" dirty="0">
                <a:solidFill>
                  <a:schemeClr val="tx1"/>
                </a:solidFill>
                <a:ea typeface="ＭＳ 明朝"/>
                <a:cs typeface="Times New Roman"/>
              </a:rPr>
              <a:t>周辺</a:t>
            </a:r>
            <a:endParaRPr lang="ja-JP" sz="1000" kern="100" dirty="0">
              <a:solidFill>
                <a:schemeClr val="tx1"/>
              </a:solidFill>
              <a:effectLst/>
              <a:ea typeface="ＭＳ 明朝"/>
              <a:cs typeface="Times New Roman"/>
            </a:endParaRP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C74C257C-DEBA-40A1-94FB-BA788A2484BA}"/>
              </a:ext>
            </a:extLst>
          </p:cNvPr>
          <p:cNvSpPr/>
          <p:nvPr/>
        </p:nvSpPr>
        <p:spPr>
          <a:xfrm>
            <a:off x="2553442" y="7850615"/>
            <a:ext cx="893123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⑪↑↓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D41C56C4-3D65-4078-A4CE-3D2064C0CAD3}"/>
              </a:ext>
            </a:extLst>
          </p:cNvPr>
          <p:cNvSpPr/>
          <p:nvPr/>
        </p:nvSpPr>
        <p:spPr>
          <a:xfrm>
            <a:off x="3700860" y="7844980"/>
            <a:ext cx="893123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　⑫↑↓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F1F93633-3617-4F59-8468-5465AE0D5745}"/>
              </a:ext>
            </a:extLst>
          </p:cNvPr>
          <p:cNvSpPr/>
          <p:nvPr/>
        </p:nvSpPr>
        <p:spPr>
          <a:xfrm>
            <a:off x="3826976" y="2690750"/>
            <a:ext cx="893123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　⑭↑↓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BF6BF9D0-A742-46E9-ABD4-8417C07B5429}"/>
              </a:ext>
            </a:extLst>
          </p:cNvPr>
          <p:cNvSpPr/>
          <p:nvPr/>
        </p:nvSpPr>
        <p:spPr>
          <a:xfrm>
            <a:off x="3773301" y="2180794"/>
            <a:ext cx="893123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　⑬↑↓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100" name="テキスト ボックス 20">
            <a:extLst>
              <a:ext uri="{FF2B5EF4-FFF2-40B4-BE49-F238E27FC236}">
                <a16:creationId xmlns:a16="http://schemas.microsoft.com/office/drawing/2014/main" id="{16BE5940-ABF9-4234-A1B2-81BAFF0802B6}"/>
              </a:ext>
            </a:extLst>
          </p:cNvPr>
          <p:cNvSpPr txBox="1"/>
          <p:nvPr/>
        </p:nvSpPr>
        <p:spPr>
          <a:xfrm>
            <a:off x="4721342" y="1807877"/>
            <a:ext cx="1580720" cy="38972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00" kern="100" dirty="0">
                <a:ea typeface="ＭＳ 明朝"/>
                <a:cs typeface="Times New Roman"/>
              </a:rPr>
              <a:t>⑬大江橋南詰</a:t>
            </a:r>
            <a:r>
              <a:rPr lang="ja-JP" sz="1000" kern="100" dirty="0">
                <a:effectLst/>
                <a:ea typeface="ＭＳ 明朝"/>
                <a:cs typeface="Times New Roman"/>
              </a:rPr>
              <a:t>（東側）</a:t>
            </a:r>
          </a:p>
          <a:p>
            <a:pPr algn="just"/>
            <a:r>
              <a:rPr lang="ja-JP" sz="100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en-US" sz="1000" kern="100" dirty="0">
                <a:effectLst/>
                <a:ea typeface="ＭＳ 明朝"/>
                <a:cs typeface="Times New Roman"/>
              </a:rPr>
              <a:t>大阪市役所前</a:t>
            </a:r>
            <a:endParaRPr lang="ja-JP" sz="1000" kern="100" dirty="0">
              <a:effectLst/>
              <a:ea typeface="ＭＳ 明朝"/>
              <a:cs typeface="Times New Roman"/>
            </a:endParaRPr>
          </a:p>
        </p:txBody>
      </p:sp>
      <p:sp>
        <p:nvSpPr>
          <p:cNvPr id="101" name="テキスト ボックス 20">
            <a:extLst>
              <a:ext uri="{FF2B5EF4-FFF2-40B4-BE49-F238E27FC236}">
                <a16:creationId xmlns:a16="http://schemas.microsoft.com/office/drawing/2014/main" id="{BBF3353F-8F50-42FB-9CA9-5CED9964A5CD}"/>
              </a:ext>
            </a:extLst>
          </p:cNvPr>
          <p:cNvSpPr txBox="1"/>
          <p:nvPr/>
        </p:nvSpPr>
        <p:spPr>
          <a:xfrm>
            <a:off x="5098585" y="2518858"/>
            <a:ext cx="1454952" cy="38972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00" kern="100" dirty="0">
                <a:ea typeface="ＭＳ 明朝"/>
                <a:cs typeface="Times New Roman"/>
              </a:rPr>
              <a:t>⑭淀屋橋</a:t>
            </a:r>
            <a:r>
              <a:rPr lang="ja-JP" sz="1000" kern="100" dirty="0">
                <a:effectLst/>
                <a:ea typeface="ＭＳ 明朝"/>
                <a:cs typeface="Times New Roman"/>
              </a:rPr>
              <a:t>（東側）</a:t>
            </a:r>
          </a:p>
          <a:p>
            <a:pPr algn="just"/>
            <a:r>
              <a:rPr lang="ja-JP" sz="100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en-US" sz="1000" kern="100" dirty="0">
                <a:effectLst/>
                <a:ea typeface="ＭＳ 明朝"/>
                <a:cs typeface="Times New Roman"/>
              </a:rPr>
              <a:t>大阪市役所前</a:t>
            </a:r>
            <a:endParaRPr lang="ja-JP" sz="1000" kern="100" dirty="0">
              <a:effectLst/>
              <a:ea typeface="ＭＳ 明朝"/>
              <a:cs typeface="Times New Roman"/>
            </a:endParaRPr>
          </a:p>
        </p:txBody>
      </p:sp>
      <p:cxnSp>
        <p:nvCxnSpPr>
          <p:cNvPr id="102" name="直線矢印コネクタ 101">
            <a:extLst>
              <a:ext uri="{FF2B5EF4-FFF2-40B4-BE49-F238E27FC236}">
                <a16:creationId xmlns:a16="http://schemas.microsoft.com/office/drawing/2014/main" id="{9BC808CA-B604-4C6A-80E9-FAFCCBD86D90}"/>
              </a:ext>
            </a:extLst>
          </p:cNvPr>
          <p:cNvCxnSpPr>
            <a:cxnSpLocks/>
            <a:endCxn id="98" idx="3"/>
          </p:cNvCxnSpPr>
          <p:nvPr/>
        </p:nvCxnSpPr>
        <p:spPr>
          <a:xfrm flipH="1">
            <a:off x="4720099" y="2719620"/>
            <a:ext cx="390732" cy="1331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矢印コネクタ 102">
            <a:extLst>
              <a:ext uri="{FF2B5EF4-FFF2-40B4-BE49-F238E27FC236}">
                <a16:creationId xmlns:a16="http://schemas.microsoft.com/office/drawing/2014/main" id="{F03B8095-D366-4B68-8933-6D5134BF2244}"/>
              </a:ext>
            </a:extLst>
          </p:cNvPr>
          <p:cNvCxnSpPr>
            <a:cxnSpLocks/>
          </p:cNvCxnSpPr>
          <p:nvPr/>
        </p:nvCxnSpPr>
        <p:spPr>
          <a:xfrm flipH="1">
            <a:off x="4405897" y="2029452"/>
            <a:ext cx="327075" cy="1571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8623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48033-342F-4087-ACB2-ADDBE483E484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  <p:cxnSp>
        <p:nvCxnSpPr>
          <p:cNvPr id="6" name="直線コネクタ 5"/>
          <p:cNvCxnSpPr>
            <a:cxnSpLocks noChangeShapeType="1"/>
          </p:cNvCxnSpPr>
          <p:nvPr/>
        </p:nvCxnSpPr>
        <p:spPr bwMode="auto">
          <a:xfrm>
            <a:off x="3585999" y="2034052"/>
            <a:ext cx="0" cy="7344816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直線コネクタ 7"/>
          <p:cNvCxnSpPr>
            <a:cxnSpLocks noChangeShapeType="1"/>
          </p:cNvCxnSpPr>
          <p:nvPr/>
        </p:nvCxnSpPr>
        <p:spPr bwMode="auto">
          <a:xfrm flipH="1">
            <a:off x="2578295" y="3080792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直線コネクタ 10"/>
          <p:cNvCxnSpPr>
            <a:cxnSpLocks noChangeShapeType="1"/>
          </p:cNvCxnSpPr>
          <p:nvPr/>
        </p:nvCxnSpPr>
        <p:spPr bwMode="auto">
          <a:xfrm flipH="1">
            <a:off x="2619488" y="7689304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直線コネクタ 11"/>
          <p:cNvCxnSpPr>
            <a:cxnSpLocks noChangeShapeType="1"/>
          </p:cNvCxnSpPr>
          <p:nvPr/>
        </p:nvCxnSpPr>
        <p:spPr bwMode="auto">
          <a:xfrm flipH="1">
            <a:off x="2595889" y="8301372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直線コネクタ 12"/>
          <p:cNvCxnSpPr>
            <a:cxnSpLocks noChangeShapeType="1"/>
          </p:cNvCxnSpPr>
          <p:nvPr/>
        </p:nvCxnSpPr>
        <p:spPr bwMode="auto">
          <a:xfrm flipH="1">
            <a:off x="2578295" y="9309484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直線コネクタ 8"/>
          <p:cNvCxnSpPr>
            <a:cxnSpLocks noChangeShapeType="1"/>
          </p:cNvCxnSpPr>
          <p:nvPr/>
        </p:nvCxnSpPr>
        <p:spPr bwMode="auto">
          <a:xfrm flipH="1">
            <a:off x="2619488" y="6717196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直線コネクタ 9"/>
          <p:cNvCxnSpPr>
            <a:cxnSpLocks noChangeShapeType="1"/>
          </p:cNvCxnSpPr>
          <p:nvPr/>
        </p:nvCxnSpPr>
        <p:spPr bwMode="auto">
          <a:xfrm flipH="1">
            <a:off x="2595889" y="4448944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直線コネクタ 13"/>
          <p:cNvCxnSpPr>
            <a:cxnSpLocks noChangeShapeType="1"/>
          </p:cNvCxnSpPr>
          <p:nvPr/>
        </p:nvCxnSpPr>
        <p:spPr bwMode="auto">
          <a:xfrm flipH="1">
            <a:off x="2578295" y="4989004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直線コネクタ 14"/>
          <p:cNvCxnSpPr>
            <a:cxnSpLocks noChangeShapeType="1"/>
          </p:cNvCxnSpPr>
          <p:nvPr/>
        </p:nvCxnSpPr>
        <p:spPr bwMode="auto">
          <a:xfrm flipH="1">
            <a:off x="2619488" y="6249144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直線コネクタ 15"/>
          <p:cNvCxnSpPr>
            <a:cxnSpLocks noChangeShapeType="1"/>
          </p:cNvCxnSpPr>
          <p:nvPr/>
        </p:nvCxnSpPr>
        <p:spPr bwMode="auto">
          <a:xfrm flipH="1">
            <a:off x="2595889" y="2639944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直線コネクタ 16"/>
          <p:cNvCxnSpPr>
            <a:cxnSpLocks noChangeShapeType="1"/>
          </p:cNvCxnSpPr>
          <p:nvPr/>
        </p:nvCxnSpPr>
        <p:spPr bwMode="auto">
          <a:xfrm flipH="1" flipV="1">
            <a:off x="2766102" y="807263"/>
            <a:ext cx="841057" cy="1296144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直線コネクタ 25"/>
          <p:cNvCxnSpPr>
            <a:cxnSpLocks noChangeShapeType="1"/>
          </p:cNvCxnSpPr>
          <p:nvPr/>
        </p:nvCxnSpPr>
        <p:spPr bwMode="auto">
          <a:xfrm flipV="1">
            <a:off x="3609598" y="1493991"/>
            <a:ext cx="173537" cy="540061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直線コネクタ 30"/>
          <p:cNvCxnSpPr>
            <a:cxnSpLocks noChangeShapeType="1"/>
          </p:cNvCxnSpPr>
          <p:nvPr/>
        </p:nvCxnSpPr>
        <p:spPr bwMode="auto">
          <a:xfrm flipH="1">
            <a:off x="2461654" y="1424608"/>
            <a:ext cx="1980220" cy="0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直線コネクタ 32"/>
          <p:cNvCxnSpPr>
            <a:cxnSpLocks noChangeShapeType="1"/>
          </p:cNvCxnSpPr>
          <p:nvPr/>
        </p:nvCxnSpPr>
        <p:spPr bwMode="auto">
          <a:xfrm flipV="1">
            <a:off x="3810593" y="571831"/>
            <a:ext cx="1" cy="884677"/>
          </a:xfrm>
          <a:prstGeom prst="line">
            <a:avLst/>
          </a:prstGeom>
          <a:noFill/>
          <a:ln w="1905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" name="正方形/長方形 36"/>
          <p:cNvSpPr/>
          <p:nvPr/>
        </p:nvSpPr>
        <p:spPr>
          <a:xfrm>
            <a:off x="3081117" y="9165468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難波西口</a:t>
            </a:r>
            <a:endParaRPr kumimoji="1" lang="ja-JP" altLang="en-US" sz="1400" dirty="0"/>
          </a:p>
        </p:txBody>
      </p:sp>
      <p:sp>
        <p:nvSpPr>
          <p:cNvPr id="38" name="正方形/長方形 37"/>
          <p:cNvSpPr/>
          <p:nvPr/>
        </p:nvSpPr>
        <p:spPr>
          <a:xfrm>
            <a:off x="818266" y="8157356"/>
            <a:ext cx="1134570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千日前通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749428" y="6105128"/>
            <a:ext cx="1134570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長堀通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722210" y="4844988"/>
            <a:ext cx="1134570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中央大通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08181" y="2864768"/>
            <a:ext cx="1134570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土佐堀通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104716" y="8168880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難波</a:t>
            </a:r>
            <a:endParaRPr kumimoji="1" lang="ja-JP" altLang="en-US" sz="1400" dirty="0"/>
          </a:p>
        </p:txBody>
      </p:sp>
      <p:sp>
        <p:nvSpPr>
          <p:cNvPr id="43" name="正方形/長方形 42"/>
          <p:cNvSpPr/>
          <p:nvPr/>
        </p:nvSpPr>
        <p:spPr>
          <a:xfrm>
            <a:off x="3063523" y="7545288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/>
              <a:t>道頓堀橋北詰</a:t>
            </a:r>
            <a:endParaRPr kumimoji="1" lang="ja-JP" altLang="en-US" sz="1000" dirty="0"/>
          </a:p>
        </p:txBody>
      </p:sp>
      <p:sp>
        <p:nvSpPr>
          <p:cNvPr id="44" name="正方形/長方形 43"/>
          <p:cNvSpPr/>
          <p:nvPr/>
        </p:nvSpPr>
        <p:spPr>
          <a:xfrm>
            <a:off x="3104716" y="6573180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/>
              <a:t>御堂筋八幡町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3063523" y="6105128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新橋</a:t>
            </a:r>
            <a:endParaRPr kumimoji="1" lang="ja-JP" altLang="en-US" sz="1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735254" y="4304928"/>
            <a:ext cx="1134570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本町通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3104716" y="5056364"/>
            <a:ext cx="1009764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/>
              <a:t>久太郎町</a:t>
            </a:r>
            <a:r>
              <a:rPr lang="ja-JP" altLang="en-US" sz="900" dirty="0"/>
              <a:t>３</a:t>
            </a:r>
            <a:endParaRPr kumimoji="1" lang="en-US" altLang="ja-JP" sz="900" dirty="0"/>
          </a:p>
        </p:txBody>
      </p:sp>
      <p:sp>
        <p:nvSpPr>
          <p:cNvPr id="48" name="正方形/長方形 47"/>
          <p:cNvSpPr/>
          <p:nvPr/>
        </p:nvSpPr>
        <p:spPr>
          <a:xfrm>
            <a:off x="3102277" y="4834198"/>
            <a:ext cx="1009764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 dirty="0"/>
              <a:t>船場中央</a:t>
            </a:r>
            <a:r>
              <a:rPr kumimoji="1" lang="ja-JP" altLang="en-US" sz="900" dirty="0"/>
              <a:t>３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3063523" y="4304928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本町３</a:t>
            </a:r>
            <a:endParaRPr kumimoji="1" lang="ja-JP" altLang="en-US" sz="1400" dirty="0"/>
          </a:p>
        </p:txBody>
      </p:sp>
      <p:sp>
        <p:nvSpPr>
          <p:cNvPr id="50" name="正方形/長方形 49"/>
          <p:cNvSpPr/>
          <p:nvPr/>
        </p:nvSpPr>
        <p:spPr>
          <a:xfrm>
            <a:off x="3063523" y="2936776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淀屋橋</a:t>
            </a:r>
          </a:p>
        </p:txBody>
      </p:sp>
      <p:sp>
        <p:nvSpPr>
          <p:cNvPr id="51" name="正方形/長方形 50"/>
          <p:cNvSpPr/>
          <p:nvPr/>
        </p:nvSpPr>
        <p:spPr>
          <a:xfrm>
            <a:off x="3063523" y="2499451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/>
              <a:t>大江橋北詰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655865" y="1312492"/>
            <a:ext cx="1134570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国道２号線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2646288" y="1277934"/>
            <a:ext cx="839420" cy="256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梅田新道</a:t>
            </a:r>
            <a:endParaRPr kumimoji="1" lang="ja-JP" altLang="en-US" sz="1200" dirty="0"/>
          </a:p>
        </p:txBody>
      </p:sp>
      <p:sp>
        <p:nvSpPr>
          <p:cNvPr id="55" name="正方形/長方形 54"/>
          <p:cNvSpPr/>
          <p:nvPr/>
        </p:nvSpPr>
        <p:spPr>
          <a:xfrm>
            <a:off x="5085184" y="360573"/>
            <a:ext cx="1454952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</a:rPr>
              <a:t>別紙平面図</a:t>
            </a:r>
            <a:r>
              <a:rPr lang="en-US" altLang="ja-JP" sz="2000" b="1" dirty="0">
                <a:solidFill>
                  <a:srgbClr val="FF0000"/>
                </a:solidFill>
              </a:rPr>
              <a:t>B</a:t>
            </a:r>
            <a:endParaRPr kumimoji="1" lang="ja-JP" altLang="en-US" sz="1400" b="1" dirty="0">
              <a:solidFill>
                <a:srgbClr val="FF0000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367310" y="617247"/>
            <a:ext cx="10097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阪神前</a:t>
            </a:r>
            <a:endParaRPr kumimoji="1" lang="ja-JP" altLang="en-US" sz="1400" dirty="0"/>
          </a:p>
        </p:txBody>
      </p:sp>
      <p:sp>
        <p:nvSpPr>
          <p:cNvPr id="60" name="正方形/長方形 59"/>
          <p:cNvSpPr/>
          <p:nvPr/>
        </p:nvSpPr>
        <p:spPr>
          <a:xfrm>
            <a:off x="3717032" y="8445388"/>
            <a:ext cx="789115" cy="351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⑥</a:t>
            </a:r>
            <a:r>
              <a:rPr lang="en-US" altLang="ja-JP" sz="1600" b="1" dirty="0">
                <a:solidFill>
                  <a:schemeClr val="tx1"/>
                </a:solidFill>
              </a:rPr>
              <a:t>-2</a:t>
            </a:r>
            <a:r>
              <a:rPr lang="ja-JP" altLang="en-US" sz="1600" b="1" dirty="0">
                <a:solidFill>
                  <a:schemeClr val="tx1"/>
                </a:solidFill>
              </a:rPr>
              <a:t>↑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2996952" y="815634"/>
            <a:ext cx="855797" cy="320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↑↓②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1862112" y="913706"/>
            <a:ext cx="893123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①↑↓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3165470" y="3296816"/>
            <a:ext cx="754215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/>
              <a:t>北浜３</a:t>
            </a:r>
            <a:endParaRPr kumimoji="1" lang="ja-JP" altLang="en-US" sz="1100" dirty="0"/>
          </a:p>
        </p:txBody>
      </p:sp>
      <p:sp>
        <p:nvSpPr>
          <p:cNvPr id="68" name="正方形/長方形 67"/>
          <p:cNvSpPr/>
          <p:nvPr/>
        </p:nvSpPr>
        <p:spPr>
          <a:xfrm>
            <a:off x="2624447" y="8850049"/>
            <a:ext cx="840557" cy="351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⑤</a:t>
            </a:r>
            <a:r>
              <a:rPr lang="en-US" altLang="ja-JP" sz="1600" b="1" dirty="0">
                <a:solidFill>
                  <a:schemeClr val="tx1"/>
                </a:solidFill>
              </a:rPr>
              <a:t>-2</a:t>
            </a:r>
            <a:r>
              <a:rPr lang="ja-JP" altLang="en-US" sz="1600" b="1" dirty="0">
                <a:solidFill>
                  <a:schemeClr val="tx1"/>
                </a:solidFill>
              </a:rPr>
              <a:t>↑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004398" y="6861212"/>
            <a:ext cx="432048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456892" y="3800872"/>
            <a:ext cx="1028816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③</a:t>
            </a:r>
            <a:r>
              <a:rPr lang="en-US" altLang="ja-JP" sz="1600" b="1" dirty="0">
                <a:solidFill>
                  <a:schemeClr val="tx1"/>
                </a:solidFill>
              </a:rPr>
              <a:t>-</a:t>
            </a:r>
            <a:r>
              <a:rPr lang="ja-JP" altLang="en-US" sz="1600" b="1" dirty="0">
                <a:solidFill>
                  <a:schemeClr val="tx1"/>
                </a:solidFill>
              </a:rPr>
              <a:t>１ ↓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3609020" y="3800872"/>
            <a:ext cx="1102884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↓ ④</a:t>
            </a:r>
            <a:r>
              <a:rPr lang="en-US" altLang="ja-JP" sz="1600" b="1" dirty="0">
                <a:solidFill>
                  <a:schemeClr val="tx1"/>
                </a:solidFill>
              </a:rPr>
              <a:t>-</a:t>
            </a:r>
            <a:r>
              <a:rPr lang="ja-JP" altLang="en-US" sz="1600" b="1" dirty="0">
                <a:solidFill>
                  <a:schemeClr val="tx1"/>
                </a:solidFill>
              </a:rPr>
              <a:t>１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456891" y="5205028"/>
            <a:ext cx="1085685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③</a:t>
            </a:r>
            <a:r>
              <a:rPr lang="en-US" altLang="ja-JP" sz="1600" b="1" dirty="0">
                <a:solidFill>
                  <a:schemeClr val="tx1"/>
                </a:solidFill>
              </a:rPr>
              <a:t>-</a:t>
            </a:r>
            <a:r>
              <a:rPr lang="ja-JP" altLang="en-US" sz="1600" b="1" dirty="0">
                <a:solidFill>
                  <a:schemeClr val="tx1"/>
                </a:solidFill>
              </a:rPr>
              <a:t>２ ↑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645024" y="5205028"/>
            <a:ext cx="1015538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↑ ④</a:t>
            </a:r>
            <a:r>
              <a:rPr lang="en-US" altLang="ja-JP" sz="1600" b="1" dirty="0">
                <a:solidFill>
                  <a:schemeClr val="tx1"/>
                </a:solidFill>
              </a:rPr>
              <a:t>-</a:t>
            </a:r>
            <a:r>
              <a:rPr lang="ja-JP" altLang="en-US" sz="1600" b="1" dirty="0">
                <a:solidFill>
                  <a:schemeClr val="tx1"/>
                </a:solidFill>
              </a:rPr>
              <a:t>２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61" name="テキスト ボックス 16"/>
          <p:cNvSpPr txBox="1"/>
          <p:nvPr/>
        </p:nvSpPr>
        <p:spPr>
          <a:xfrm>
            <a:off x="86191" y="3368468"/>
            <a:ext cx="2340259" cy="56618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000" kern="100" dirty="0">
                <a:effectLst/>
                <a:ea typeface="ＭＳ 明朝"/>
                <a:cs typeface="Times New Roman"/>
              </a:rPr>
              <a:t>③</a:t>
            </a:r>
            <a:r>
              <a:rPr lang="ja-JP" altLang="en-US" sz="1000" kern="100" dirty="0">
                <a:effectLst/>
                <a:ea typeface="ＭＳ 明朝"/>
                <a:cs typeface="Times New Roman"/>
              </a:rPr>
              <a:t>－１　</a:t>
            </a:r>
            <a:r>
              <a:rPr lang="ja-JP" sz="1000" kern="100" dirty="0">
                <a:effectLst/>
                <a:ea typeface="ＭＳ 明朝"/>
                <a:cs typeface="Times New Roman"/>
              </a:rPr>
              <a:t>本町通北（西側）</a:t>
            </a:r>
            <a:r>
              <a:rPr lang="ja-JP" altLang="en-US" sz="100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ja-JP" sz="1000" kern="100" dirty="0">
                <a:effectLst/>
                <a:ea typeface="ＭＳ 明朝"/>
                <a:cs typeface="Times New Roman"/>
              </a:rPr>
              <a:t>南向↓</a:t>
            </a:r>
            <a:endParaRPr lang="ja-JP" sz="1000" kern="100" dirty="0">
              <a:effectLst/>
              <a:ea typeface="ＭＳ 明朝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sz="100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ja-JP" sz="1000" kern="100" dirty="0">
                <a:ea typeface="ＭＳ 明朝"/>
                <a:cs typeface="Times New Roman"/>
              </a:rPr>
              <a:t>御堂ビル（竹中）</a:t>
            </a:r>
          </a:p>
          <a:p>
            <a:pPr algn="just">
              <a:spcAft>
                <a:spcPts val="0"/>
              </a:spcAft>
            </a:pPr>
            <a:r>
              <a:rPr lang="ja-JP" altLang="ja-JP" sz="1000" kern="100" dirty="0">
                <a:ea typeface="ＭＳ 明朝"/>
                <a:cs typeface="Times New Roman"/>
              </a:rPr>
              <a:t>　御堂筋面南側（本町交差点側）角</a:t>
            </a:r>
          </a:p>
        </p:txBody>
      </p:sp>
      <p:sp>
        <p:nvSpPr>
          <p:cNvPr id="62" name="テキスト ボックス 20"/>
          <p:cNvSpPr txBox="1"/>
          <p:nvPr/>
        </p:nvSpPr>
        <p:spPr>
          <a:xfrm>
            <a:off x="4511506" y="3274411"/>
            <a:ext cx="2230607" cy="42788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000" kern="100" dirty="0">
                <a:effectLst/>
                <a:ea typeface="ＭＳ 明朝"/>
                <a:cs typeface="Times New Roman"/>
              </a:rPr>
              <a:t>④</a:t>
            </a:r>
            <a:r>
              <a:rPr lang="ja-JP" altLang="en-US" sz="1000" kern="100" dirty="0">
                <a:effectLst/>
                <a:ea typeface="ＭＳ 明朝"/>
                <a:cs typeface="Times New Roman"/>
              </a:rPr>
              <a:t>－１　</a:t>
            </a:r>
            <a:r>
              <a:rPr lang="ja-JP" sz="1000" kern="100" dirty="0">
                <a:effectLst/>
                <a:ea typeface="ＭＳ 明朝"/>
                <a:cs typeface="Times New Roman"/>
              </a:rPr>
              <a:t>本町通北（東側）</a:t>
            </a:r>
            <a:r>
              <a:rPr lang="ja-JP" altLang="en-US" sz="100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ja-JP" sz="1000" kern="100" dirty="0">
                <a:effectLst/>
                <a:ea typeface="ＭＳ 明朝"/>
                <a:cs typeface="Times New Roman"/>
              </a:rPr>
              <a:t>南向↓</a:t>
            </a:r>
            <a:endParaRPr lang="ja-JP" sz="1000" kern="100" dirty="0">
              <a:effectLst/>
              <a:ea typeface="ＭＳ 明朝"/>
              <a:cs typeface="Times New Roman"/>
            </a:endParaRPr>
          </a:p>
          <a:p>
            <a:pPr algn="just"/>
            <a:r>
              <a:rPr lang="ja-JP" sz="100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ja-JP" sz="1000" kern="100" dirty="0">
                <a:ea typeface="ＭＳ 明朝"/>
                <a:cs typeface="Times New Roman"/>
              </a:rPr>
              <a:t>御堂筋本町ビル正面入口</a:t>
            </a:r>
            <a:r>
              <a:rPr lang="ja-JP" altLang="en-US" sz="1000" kern="100" dirty="0">
                <a:ea typeface="ＭＳ 明朝"/>
                <a:cs typeface="Times New Roman"/>
              </a:rPr>
              <a:t>前</a:t>
            </a:r>
            <a:endParaRPr lang="ja-JP" sz="1000" kern="100" dirty="0">
              <a:effectLst/>
              <a:ea typeface="ＭＳ 明朝"/>
              <a:cs typeface="Times New Roman"/>
            </a:endParaRPr>
          </a:p>
        </p:txBody>
      </p:sp>
      <p:sp>
        <p:nvSpPr>
          <p:cNvPr id="63" name="テキスト ボックス 3"/>
          <p:cNvSpPr txBox="1"/>
          <p:nvPr/>
        </p:nvSpPr>
        <p:spPr>
          <a:xfrm>
            <a:off x="37753" y="5428772"/>
            <a:ext cx="2340259" cy="56618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50" kern="100" dirty="0">
                <a:ea typeface="ＭＳ 明朝"/>
                <a:cs typeface="Times New Roman"/>
              </a:rPr>
              <a:t>③－２　</a:t>
            </a:r>
            <a:r>
              <a:rPr lang="ja-JP" sz="1050" kern="100" dirty="0">
                <a:effectLst/>
                <a:ea typeface="ＭＳ 明朝"/>
                <a:cs typeface="Times New Roman"/>
              </a:rPr>
              <a:t>中央大通南（西側）</a:t>
            </a:r>
            <a:r>
              <a:rPr lang="ja-JP" altLang="ja-JP" sz="1050" kern="100" dirty="0">
                <a:effectLst/>
                <a:ea typeface="ＭＳ 明朝"/>
                <a:cs typeface="Times New Roman"/>
              </a:rPr>
              <a:t>北向↑</a:t>
            </a:r>
            <a:endParaRPr lang="ja-JP" sz="1050" kern="100" dirty="0">
              <a:effectLst/>
              <a:ea typeface="ＭＳ 明朝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sz="105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en-US" sz="1050" kern="100" dirty="0">
                <a:ea typeface="ＭＳ 明朝"/>
                <a:cs typeface="Times New Roman"/>
              </a:rPr>
              <a:t>大阪御堂筋ビル・大阪センター</a:t>
            </a:r>
            <a:endParaRPr lang="en-US" altLang="ja-JP" sz="1050" kern="100" dirty="0">
              <a:ea typeface="ＭＳ 明朝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en-US" sz="1050" kern="100" dirty="0">
                <a:ea typeface="ＭＳ 明朝"/>
                <a:cs typeface="Times New Roman"/>
              </a:rPr>
              <a:t>　ビル　正面入口</a:t>
            </a:r>
            <a:endParaRPr lang="en-US" altLang="ja-JP" sz="1050" kern="100" dirty="0">
              <a:ea typeface="ＭＳ 明朝"/>
              <a:cs typeface="Times New Roman"/>
            </a:endParaRPr>
          </a:p>
        </p:txBody>
      </p:sp>
      <p:sp>
        <p:nvSpPr>
          <p:cNvPr id="66" name="テキスト ボックス 10"/>
          <p:cNvSpPr txBox="1"/>
          <p:nvPr/>
        </p:nvSpPr>
        <p:spPr>
          <a:xfrm>
            <a:off x="4550706" y="5637076"/>
            <a:ext cx="2230607" cy="415413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00" kern="100" dirty="0">
                <a:ea typeface="ＭＳ 明朝"/>
                <a:cs typeface="Times New Roman"/>
              </a:rPr>
              <a:t>④－２　</a:t>
            </a:r>
            <a:r>
              <a:rPr lang="ja-JP" sz="1000" kern="100" dirty="0">
                <a:effectLst/>
                <a:ea typeface="ＭＳ 明朝"/>
                <a:cs typeface="Times New Roman"/>
              </a:rPr>
              <a:t>中央大通南（東側</a:t>
            </a:r>
            <a:r>
              <a:rPr lang="ja-JP" altLang="en-US" sz="1000" kern="100" dirty="0">
                <a:ea typeface="ＭＳ 明朝"/>
                <a:cs typeface="Times New Roman"/>
              </a:rPr>
              <a:t>）</a:t>
            </a:r>
            <a:r>
              <a:rPr lang="ja-JP" altLang="ja-JP" sz="1000" kern="100" dirty="0">
                <a:effectLst/>
                <a:ea typeface="ＭＳ 明朝"/>
                <a:cs typeface="Times New Roman"/>
              </a:rPr>
              <a:t>北向↑</a:t>
            </a:r>
            <a:endParaRPr lang="ja-JP" sz="1000" kern="100" dirty="0">
              <a:effectLst/>
              <a:ea typeface="ＭＳ 明朝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sz="1000" kern="100">
                <a:effectLst/>
                <a:ea typeface="ＭＳ 明朝"/>
                <a:cs typeface="Times New Roman"/>
              </a:rPr>
              <a:t>　</a:t>
            </a:r>
            <a:r>
              <a:rPr lang="ja-JP" altLang="ja-JP" sz="1000" kern="100">
                <a:ea typeface="ＭＳ 明朝"/>
                <a:cs typeface="Times New Roman"/>
              </a:rPr>
              <a:t>御堂</a:t>
            </a:r>
            <a:r>
              <a:rPr lang="ja-JP" altLang="en-US" sz="1000" kern="100">
                <a:ea typeface="ＭＳ 明朝"/>
                <a:cs typeface="Times New Roman"/>
              </a:rPr>
              <a:t>筋</a:t>
            </a:r>
            <a:r>
              <a:rPr lang="ja-JP" altLang="ja-JP" sz="1000" kern="100">
                <a:ea typeface="ＭＳ 明朝"/>
                <a:cs typeface="Times New Roman"/>
              </a:rPr>
              <a:t>ダイワビル　</a:t>
            </a:r>
            <a:r>
              <a:rPr lang="ja-JP" altLang="ja-JP" sz="1000" kern="100" dirty="0">
                <a:ea typeface="ＭＳ 明朝"/>
                <a:cs typeface="Times New Roman"/>
              </a:rPr>
              <a:t>正面入口</a:t>
            </a:r>
            <a:endParaRPr lang="en-US" altLang="ja-JP" sz="1000" kern="100" dirty="0">
              <a:effectLst/>
              <a:ea typeface="ＭＳ 明朝"/>
              <a:cs typeface="Times New Roman"/>
            </a:endParaRPr>
          </a:p>
        </p:txBody>
      </p:sp>
      <p:sp>
        <p:nvSpPr>
          <p:cNvPr id="69" name="テキスト ボックス 5"/>
          <p:cNvSpPr txBox="1"/>
          <p:nvPr/>
        </p:nvSpPr>
        <p:spPr>
          <a:xfrm>
            <a:off x="19763" y="8555555"/>
            <a:ext cx="2664295" cy="426294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ea typeface="ＭＳ 明朝"/>
                <a:cs typeface="Times New Roman"/>
              </a:rPr>
              <a:t>⑤御堂筋三津寺町交差点（西側）周辺　</a:t>
            </a:r>
            <a:endParaRPr lang="en-US" altLang="ja-JP" sz="1000" kern="100" dirty="0">
              <a:solidFill>
                <a:schemeClr val="tx1"/>
              </a:solidFill>
              <a:ea typeface="ＭＳ 明朝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effectLst/>
                <a:ea typeface="ＭＳ 明朝"/>
                <a:cs typeface="Times New Roman"/>
              </a:rPr>
              <a:t>　</a:t>
            </a:r>
            <a:r>
              <a:rPr lang="ja-JP" sz="1000" kern="100" dirty="0">
                <a:solidFill>
                  <a:schemeClr val="tx1"/>
                </a:solidFill>
                <a:effectLst/>
                <a:ea typeface="ＭＳ 明朝"/>
                <a:cs typeface="Times New Roman"/>
              </a:rPr>
              <a:t>難波西口交差点（西側）</a:t>
            </a:r>
            <a:r>
              <a:rPr lang="ja-JP" altLang="en-US" sz="1000" kern="100" dirty="0">
                <a:solidFill>
                  <a:schemeClr val="tx1"/>
                </a:solidFill>
                <a:effectLst/>
                <a:ea typeface="ＭＳ 明朝"/>
                <a:cs typeface="Times New Roman"/>
              </a:rPr>
              <a:t>周辺</a:t>
            </a:r>
            <a:r>
              <a:rPr lang="ja-JP" sz="1000" kern="100" dirty="0">
                <a:solidFill>
                  <a:schemeClr val="tx1"/>
                </a:solidFill>
                <a:effectLst/>
                <a:ea typeface="ＭＳ 明朝"/>
                <a:cs typeface="Times New Roman"/>
              </a:rPr>
              <a:t>　</a:t>
            </a:r>
          </a:p>
        </p:txBody>
      </p:sp>
      <p:sp>
        <p:nvSpPr>
          <p:cNvPr id="71" name="テキスト ボックス 7"/>
          <p:cNvSpPr txBox="1"/>
          <p:nvPr/>
        </p:nvSpPr>
        <p:spPr>
          <a:xfrm>
            <a:off x="4599445" y="7095857"/>
            <a:ext cx="2230607" cy="415413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ea typeface="ＭＳ 明朝"/>
                <a:cs typeface="Times New Roman"/>
              </a:rPr>
              <a:t>⑥御堂筋八幡町交差点（東側）周辺</a:t>
            </a:r>
            <a:endParaRPr lang="en-US" altLang="ja-JP" sz="1000" kern="100" dirty="0">
              <a:solidFill>
                <a:schemeClr val="tx1"/>
              </a:solidFill>
              <a:ea typeface="ＭＳ 明朝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ja-JP" altLang="en-US" sz="1000" kern="100" dirty="0">
                <a:solidFill>
                  <a:schemeClr val="tx1"/>
                </a:solidFill>
                <a:effectLst/>
                <a:ea typeface="ＭＳ 明朝"/>
                <a:cs typeface="Times New Roman"/>
              </a:rPr>
              <a:t>　</a:t>
            </a:r>
            <a:r>
              <a:rPr lang="ja-JP" sz="1000" kern="100" dirty="0">
                <a:solidFill>
                  <a:schemeClr val="tx1"/>
                </a:solidFill>
                <a:effectLst/>
                <a:ea typeface="ＭＳ 明朝"/>
                <a:cs typeface="Times New Roman"/>
              </a:rPr>
              <a:t>難波三丁目北（東側）</a:t>
            </a:r>
            <a:r>
              <a:rPr lang="ja-JP" altLang="en-US" sz="1000" kern="100" dirty="0">
                <a:solidFill>
                  <a:schemeClr val="tx1"/>
                </a:solidFill>
                <a:ea typeface="ＭＳ 明朝"/>
                <a:cs typeface="Times New Roman"/>
              </a:rPr>
              <a:t>周辺</a:t>
            </a:r>
            <a:endParaRPr lang="ja-JP" sz="1000" kern="100" dirty="0">
              <a:solidFill>
                <a:schemeClr val="tx1"/>
              </a:solidFill>
              <a:effectLst/>
              <a:ea typeface="ＭＳ 明朝"/>
              <a:cs typeface="Times New Roman"/>
            </a:endParaRPr>
          </a:p>
        </p:txBody>
      </p:sp>
      <p:cxnSp>
        <p:nvCxnSpPr>
          <p:cNvPr id="25" name="直線矢印コネクタ 24"/>
          <p:cNvCxnSpPr/>
          <p:nvPr/>
        </p:nvCxnSpPr>
        <p:spPr>
          <a:xfrm flipV="1">
            <a:off x="2384884" y="5529064"/>
            <a:ext cx="261404" cy="324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cxnSpLocks/>
          </p:cNvCxnSpPr>
          <p:nvPr/>
        </p:nvCxnSpPr>
        <p:spPr>
          <a:xfrm>
            <a:off x="2422826" y="3620490"/>
            <a:ext cx="261232" cy="1861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>
            <a:cxnSpLocks/>
          </p:cNvCxnSpPr>
          <p:nvPr/>
        </p:nvCxnSpPr>
        <p:spPr>
          <a:xfrm flipH="1">
            <a:off x="4558515" y="3706939"/>
            <a:ext cx="258901" cy="2019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cxnSpLocks/>
          </p:cNvCxnSpPr>
          <p:nvPr/>
        </p:nvCxnSpPr>
        <p:spPr>
          <a:xfrm flipH="1" flipV="1">
            <a:off x="4631904" y="5331042"/>
            <a:ext cx="489284" cy="2924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>
            <a:cxnSpLocks/>
            <a:endCxn id="68" idx="0"/>
          </p:cNvCxnSpPr>
          <p:nvPr/>
        </p:nvCxnSpPr>
        <p:spPr>
          <a:xfrm>
            <a:off x="2679398" y="8724877"/>
            <a:ext cx="365328" cy="1251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矢印コネクタ 72"/>
          <p:cNvCxnSpPr>
            <a:cxnSpLocks/>
          </p:cNvCxnSpPr>
          <p:nvPr/>
        </p:nvCxnSpPr>
        <p:spPr>
          <a:xfrm flipH="1">
            <a:off x="4517322" y="7514857"/>
            <a:ext cx="662672" cy="9420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20"/>
          <p:cNvSpPr txBox="1"/>
          <p:nvPr/>
        </p:nvSpPr>
        <p:spPr>
          <a:xfrm>
            <a:off x="4305356" y="815456"/>
            <a:ext cx="1715929" cy="44531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00" kern="100" dirty="0">
                <a:ea typeface="ＭＳ 明朝"/>
                <a:cs typeface="Times New Roman"/>
              </a:rPr>
              <a:t>②</a:t>
            </a:r>
            <a:r>
              <a:rPr lang="ja-JP" altLang="en-US" sz="1000" kern="100" dirty="0">
                <a:effectLst/>
                <a:ea typeface="ＭＳ 明朝"/>
                <a:cs typeface="Times New Roman"/>
              </a:rPr>
              <a:t>阪神前交差点</a:t>
            </a:r>
            <a:r>
              <a:rPr lang="ja-JP" sz="1000" kern="100" dirty="0">
                <a:effectLst/>
                <a:ea typeface="ＭＳ 明朝"/>
                <a:cs typeface="Times New Roman"/>
              </a:rPr>
              <a:t>（東側）</a:t>
            </a:r>
          </a:p>
          <a:p>
            <a:pPr algn="just"/>
            <a:r>
              <a:rPr lang="ja-JP" sz="100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en-US" sz="1000" kern="100" dirty="0">
                <a:ea typeface="ＭＳ 明朝"/>
                <a:cs typeface="Times New Roman"/>
              </a:rPr>
              <a:t>清和梅田</a:t>
            </a:r>
            <a:r>
              <a:rPr lang="ja-JP" altLang="ja-JP" sz="1000" kern="100" dirty="0">
                <a:ea typeface="ＭＳ 明朝"/>
                <a:cs typeface="Times New Roman"/>
              </a:rPr>
              <a:t>ビル正面入口前</a:t>
            </a:r>
            <a:endParaRPr lang="ja-JP" sz="1000" kern="100" dirty="0">
              <a:effectLst/>
              <a:ea typeface="ＭＳ 明朝"/>
              <a:cs typeface="Times New Roman"/>
            </a:endParaRPr>
          </a:p>
        </p:txBody>
      </p:sp>
      <p:cxnSp>
        <p:nvCxnSpPr>
          <p:cNvPr id="74" name="直線矢印コネクタ 73"/>
          <p:cNvCxnSpPr>
            <a:cxnSpLocks/>
            <a:stCxn id="72" idx="1"/>
          </p:cNvCxnSpPr>
          <p:nvPr/>
        </p:nvCxnSpPr>
        <p:spPr>
          <a:xfrm flipH="1" flipV="1">
            <a:off x="3783138" y="995138"/>
            <a:ext cx="522218" cy="429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テキスト ボックス 3"/>
          <p:cNvSpPr txBox="1"/>
          <p:nvPr/>
        </p:nvSpPr>
        <p:spPr>
          <a:xfrm>
            <a:off x="62899" y="127642"/>
            <a:ext cx="1637910" cy="44418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050" kern="100" dirty="0">
                <a:ea typeface="ＭＳ 明朝"/>
                <a:cs typeface="Times New Roman"/>
              </a:rPr>
              <a:t>①梅田新道北</a:t>
            </a:r>
            <a:r>
              <a:rPr lang="ja-JP" sz="1050" kern="100" dirty="0">
                <a:effectLst/>
                <a:ea typeface="ＭＳ 明朝"/>
                <a:cs typeface="Times New Roman"/>
              </a:rPr>
              <a:t>（西側）</a:t>
            </a:r>
          </a:p>
          <a:p>
            <a:pPr algn="just"/>
            <a:r>
              <a:rPr lang="ja-JP" sz="1050" kern="100" dirty="0">
                <a:effectLst/>
                <a:ea typeface="ＭＳ 明朝"/>
                <a:cs typeface="Times New Roman"/>
              </a:rPr>
              <a:t>　</a:t>
            </a:r>
            <a:r>
              <a:rPr lang="ja-JP" altLang="en-US" sz="1050" kern="100" dirty="0">
                <a:ea typeface="ＭＳ 明朝"/>
                <a:cs typeface="Times New Roman"/>
              </a:rPr>
              <a:t>大阪駅前第４ビル前</a:t>
            </a:r>
            <a:r>
              <a:rPr lang="ja-JP" altLang="en-US" sz="1050" kern="100" dirty="0">
                <a:effectLst/>
                <a:ea typeface="ＭＳ 明朝"/>
                <a:cs typeface="Times New Roman"/>
              </a:rPr>
              <a:t> </a:t>
            </a:r>
            <a:r>
              <a:rPr lang="ja-JP" altLang="en-US" sz="1050" kern="100" dirty="0">
                <a:ea typeface="ＭＳ 明朝"/>
                <a:cs typeface="Times New Roman"/>
              </a:rPr>
              <a:t>　</a:t>
            </a:r>
            <a:endParaRPr lang="ja-JP" sz="1050" kern="100" dirty="0">
              <a:effectLst/>
              <a:ea typeface="ＭＳ 明朝"/>
              <a:cs typeface="Times New Roman"/>
            </a:endParaRPr>
          </a:p>
        </p:txBody>
      </p:sp>
      <p:cxnSp>
        <p:nvCxnSpPr>
          <p:cNvPr id="76" name="直線矢印コネクタ 75"/>
          <p:cNvCxnSpPr>
            <a:cxnSpLocks/>
          </p:cNvCxnSpPr>
          <p:nvPr/>
        </p:nvCxnSpPr>
        <p:spPr>
          <a:xfrm>
            <a:off x="1268245" y="575149"/>
            <a:ext cx="678210" cy="4072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正方形/長方形 76"/>
          <p:cNvSpPr/>
          <p:nvPr/>
        </p:nvSpPr>
        <p:spPr>
          <a:xfrm>
            <a:off x="2476716" y="7024223"/>
            <a:ext cx="1085685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⑤</a:t>
            </a:r>
            <a:r>
              <a:rPr lang="en-US" altLang="ja-JP" sz="1600" b="1" dirty="0">
                <a:solidFill>
                  <a:schemeClr val="tx1"/>
                </a:solidFill>
              </a:rPr>
              <a:t>-</a:t>
            </a:r>
            <a:r>
              <a:rPr lang="ja-JP" altLang="en-US" sz="1600" b="1" dirty="0">
                <a:solidFill>
                  <a:schemeClr val="tx1"/>
                </a:solidFill>
              </a:rPr>
              <a:t>１↓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3566138" y="7024223"/>
            <a:ext cx="1085685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⑥</a:t>
            </a:r>
            <a:r>
              <a:rPr lang="en-US" altLang="ja-JP" sz="1600" b="1" dirty="0">
                <a:solidFill>
                  <a:schemeClr val="tx1"/>
                </a:solidFill>
              </a:rPr>
              <a:t>-</a:t>
            </a:r>
            <a:r>
              <a:rPr lang="ja-JP" altLang="en-US" sz="1600" b="1" dirty="0">
                <a:solidFill>
                  <a:schemeClr val="tx1"/>
                </a:solidFill>
              </a:rPr>
              <a:t>１↓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554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4761</TotalTime>
  <Words>526</Words>
  <Application>Microsoft Office PowerPoint</Application>
  <PresentationFormat>A4 210 x 297 mm</PresentationFormat>
  <Paragraphs>120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桒原　彩歌</cp:lastModifiedBy>
  <cp:revision>288</cp:revision>
  <cp:lastPrinted>2024-08-22T02:09:03Z</cp:lastPrinted>
  <dcterms:created xsi:type="dcterms:W3CDTF">2012-10-10T06:33:03Z</dcterms:created>
  <dcterms:modified xsi:type="dcterms:W3CDTF">2025-04-22T04:34:27Z</dcterms:modified>
</cp:coreProperties>
</file>