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353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23">
          <p15:clr>
            <a:srgbClr val="A4A3A4"/>
          </p15:clr>
        </p15:guide>
        <p15:guide id="2" orient="horz" pos="2893">
          <p15:clr>
            <a:srgbClr val="A4A3A4"/>
          </p15:clr>
        </p15:guide>
        <p15:guide id="3" orient="horz" pos="761">
          <p15:clr>
            <a:srgbClr val="A4A3A4"/>
          </p15:clr>
        </p15:guide>
        <p15:guide id="4" orient="horz" pos="466">
          <p15:clr>
            <a:srgbClr val="A4A3A4"/>
          </p15:clr>
        </p15:guide>
        <p15:guide id="5" orient="horz" pos="3574">
          <p15:clr>
            <a:srgbClr val="A4A3A4"/>
          </p15:clr>
        </p15:guide>
        <p15:guide id="6" orient="horz" pos="3279">
          <p15:clr>
            <a:srgbClr val="A4A3A4"/>
          </p15:clr>
        </p15:guide>
        <p15:guide id="7" orient="horz" pos="784">
          <p15:clr>
            <a:srgbClr val="A4A3A4"/>
          </p15:clr>
        </p15:guide>
        <p15:guide id="8" orient="horz" pos="58">
          <p15:clr>
            <a:srgbClr val="A4A3A4"/>
          </p15:clr>
        </p15:guide>
        <p15:guide id="9" pos="4133">
          <p15:clr>
            <a:srgbClr val="A4A3A4"/>
          </p15:clr>
        </p15:guide>
        <p15:guide id="10" pos="187">
          <p15:clr>
            <a:srgbClr val="A4A3A4"/>
          </p15:clr>
        </p15:guide>
        <p15:guide id="11" pos="2160">
          <p15:clr>
            <a:srgbClr val="A4A3A4"/>
          </p15:clr>
        </p15:guide>
        <p15:guide id="12" pos="414">
          <p15:clr>
            <a:srgbClr val="A4A3A4"/>
          </p15:clr>
        </p15:guide>
        <p15:guide id="13" pos="73">
          <p15:clr>
            <a:srgbClr val="A4A3A4"/>
          </p15:clr>
        </p15:guide>
        <p15:guide id="14" pos="42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12" autoAdjust="0"/>
    <p:restoredTop sz="98837" autoAdjust="0"/>
  </p:normalViewPr>
  <p:slideViewPr>
    <p:cSldViewPr>
      <p:cViewPr varScale="1">
        <p:scale>
          <a:sx n="26" d="100"/>
          <a:sy n="26" d="100"/>
        </p:scale>
        <p:origin x="1928" y="52"/>
      </p:cViewPr>
      <p:guideLst>
        <p:guide orient="horz" pos="6023"/>
        <p:guide orient="horz" pos="2893"/>
        <p:guide orient="horz" pos="761"/>
        <p:guide orient="horz" pos="466"/>
        <p:guide orient="horz" pos="3574"/>
        <p:guide orient="horz" pos="3279"/>
        <p:guide orient="horz" pos="784"/>
        <p:guide orient="horz" pos="58"/>
        <p:guide pos="4133"/>
        <p:guide pos="187"/>
        <p:guide pos="2160"/>
        <p:guide pos="414"/>
        <p:guide pos="73"/>
        <p:guide pos="42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38" y="-102"/>
      </p:cViewPr>
      <p:guideLst>
        <p:guide orient="horz" pos="3104"/>
        <p:guide pos="2119"/>
        <p:guide orient="horz" pos="3127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332"/>
          </a:xfrm>
          <a:prstGeom prst="rect">
            <a:avLst/>
          </a:prstGeom>
        </p:spPr>
        <p:txBody>
          <a:bodyPr vert="horz" lIns="92097" tIns="46048" rIns="92097" bIns="4604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2097" tIns="46048" rIns="92097" bIns="46048" rtlCol="0"/>
          <a:lstStyle>
            <a:lvl1pPr algn="r">
              <a:defRPr sz="1200"/>
            </a:lvl1pPr>
          </a:lstStyle>
          <a:p>
            <a:fld id="{433D5F3E-597D-4CE7-B5A6-C2CE1D7D5DB3}" type="datetimeFigureOut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2950"/>
            <a:ext cx="25781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7" tIns="46048" rIns="92097" bIns="4604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2097" tIns="46048" rIns="92097" bIns="4604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2097" tIns="46048" rIns="92097" bIns="460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2097" tIns="46048" rIns="92097" bIns="46048" rtlCol="0" anchor="b"/>
          <a:lstStyle>
            <a:lvl1pPr algn="r">
              <a:defRPr sz="1200"/>
            </a:lvl1pPr>
          </a:lstStyle>
          <a:p>
            <a:fld id="{52971889-C79A-4962-B1C7-D3830726A5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907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597B-0019-43B4-8466-F6171DC595B3}" type="datetime1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4A460-A8F4-4407-8B3B-0EE192078133}" type="datetime1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56F58-A7A1-4DB4-9966-1CD9352ECC9A}" type="datetime1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9A395-7B79-4E04-BBE4-F82767ECF480}" type="datetime1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512B3-5174-4323-A7D5-A41D0C757AFE}" type="datetime1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CCA0-C5AA-4F50-A5E3-6E063BEADA0A}" type="datetime1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3AE38-4CF1-4E82-BBBA-BD1D923EA90C}" type="datetime1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40868" y="92460"/>
            <a:ext cx="4320270" cy="288032"/>
          </a:xfrm>
        </p:spPr>
        <p:txBody>
          <a:bodyPr>
            <a:normAutofit/>
          </a:bodyPr>
          <a:lstStyle>
            <a:lvl1pPr algn="r">
              <a:defRPr sz="900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22A0-9833-4DED-81C4-71B27C58A841}" type="datetime1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-27384" y="380492"/>
            <a:ext cx="6912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 3"/>
          <p:cNvSpPr txBox="1">
            <a:spLocks/>
          </p:cNvSpPr>
          <p:nvPr userDrawn="1"/>
        </p:nvSpPr>
        <p:spPr>
          <a:xfrm>
            <a:off x="2620888" y="946615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348033-342F-4087-ACB2-ADDBE483E484}" type="slidenum">
              <a:rPr kumimoji="1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13D-3242-49D9-9096-48A8D9387B90}" type="datetime1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348033-342F-4087-ACB2-ADDBE483E484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-27384" y="380492"/>
            <a:ext cx="6912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 3"/>
          <p:cNvSpPr txBox="1">
            <a:spLocks/>
          </p:cNvSpPr>
          <p:nvPr userDrawn="1"/>
        </p:nvSpPr>
        <p:spPr>
          <a:xfrm>
            <a:off x="2620888" y="946615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348033-342F-4087-ACB2-ADDBE483E484}" type="slidenum">
              <a:rPr kumimoji="1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0D2CF-81E9-4EBF-A739-105FB48EB607}" type="datetime1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7D200-0DAC-4EDE-93D6-F06058CF7FAC}" type="datetime1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3E541-3CD3-439E-ACDD-78CF0B5665A0}" type="datetime1">
              <a:rPr kumimoji="1" lang="ja-JP" altLang="en-US" smtClean="0"/>
              <a:pPr/>
              <a:t>2024/10/3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77472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249222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48033-342F-4087-ACB2-ADDBE483E4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48033-342F-4087-ACB2-ADDBE483E484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  <p:cxnSp>
        <p:nvCxnSpPr>
          <p:cNvPr id="6" name="直線コネクタ 5"/>
          <p:cNvCxnSpPr>
            <a:cxnSpLocks noChangeShapeType="1"/>
          </p:cNvCxnSpPr>
          <p:nvPr/>
        </p:nvCxnSpPr>
        <p:spPr bwMode="auto">
          <a:xfrm>
            <a:off x="3585999" y="2034052"/>
            <a:ext cx="0" cy="7344816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直線コネクタ 7"/>
          <p:cNvCxnSpPr>
            <a:cxnSpLocks noChangeShapeType="1"/>
          </p:cNvCxnSpPr>
          <p:nvPr/>
        </p:nvCxnSpPr>
        <p:spPr bwMode="auto">
          <a:xfrm flipH="1">
            <a:off x="2578295" y="3080792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直線コネクタ 10"/>
          <p:cNvCxnSpPr>
            <a:cxnSpLocks noChangeShapeType="1"/>
          </p:cNvCxnSpPr>
          <p:nvPr/>
        </p:nvCxnSpPr>
        <p:spPr bwMode="auto">
          <a:xfrm flipH="1">
            <a:off x="2619488" y="768930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直線コネクタ 11"/>
          <p:cNvCxnSpPr>
            <a:cxnSpLocks noChangeShapeType="1"/>
          </p:cNvCxnSpPr>
          <p:nvPr/>
        </p:nvCxnSpPr>
        <p:spPr bwMode="auto">
          <a:xfrm flipH="1">
            <a:off x="2595889" y="8301372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直線コネクタ 12"/>
          <p:cNvCxnSpPr>
            <a:cxnSpLocks noChangeShapeType="1"/>
          </p:cNvCxnSpPr>
          <p:nvPr/>
        </p:nvCxnSpPr>
        <p:spPr bwMode="auto">
          <a:xfrm flipH="1">
            <a:off x="2578295" y="930948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直線コネクタ 8"/>
          <p:cNvCxnSpPr>
            <a:cxnSpLocks noChangeShapeType="1"/>
          </p:cNvCxnSpPr>
          <p:nvPr/>
        </p:nvCxnSpPr>
        <p:spPr bwMode="auto">
          <a:xfrm flipH="1">
            <a:off x="2619488" y="6717196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直線コネクタ 9"/>
          <p:cNvCxnSpPr>
            <a:cxnSpLocks noChangeShapeType="1"/>
          </p:cNvCxnSpPr>
          <p:nvPr/>
        </p:nvCxnSpPr>
        <p:spPr bwMode="auto">
          <a:xfrm flipH="1">
            <a:off x="2595889" y="444894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直線コネクタ 13"/>
          <p:cNvCxnSpPr>
            <a:cxnSpLocks noChangeShapeType="1"/>
          </p:cNvCxnSpPr>
          <p:nvPr/>
        </p:nvCxnSpPr>
        <p:spPr bwMode="auto">
          <a:xfrm flipH="1">
            <a:off x="2578295" y="498900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直線コネクタ 14"/>
          <p:cNvCxnSpPr>
            <a:cxnSpLocks noChangeShapeType="1"/>
          </p:cNvCxnSpPr>
          <p:nvPr/>
        </p:nvCxnSpPr>
        <p:spPr bwMode="auto">
          <a:xfrm flipH="1">
            <a:off x="2619488" y="624914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直線コネクタ 15"/>
          <p:cNvCxnSpPr>
            <a:cxnSpLocks noChangeShapeType="1"/>
          </p:cNvCxnSpPr>
          <p:nvPr/>
        </p:nvCxnSpPr>
        <p:spPr bwMode="auto">
          <a:xfrm flipH="1">
            <a:off x="2595889" y="2639944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直線コネクタ 16"/>
          <p:cNvCxnSpPr>
            <a:cxnSpLocks noChangeShapeType="1"/>
          </p:cNvCxnSpPr>
          <p:nvPr/>
        </p:nvCxnSpPr>
        <p:spPr bwMode="auto">
          <a:xfrm flipH="1" flipV="1">
            <a:off x="2766102" y="807263"/>
            <a:ext cx="841057" cy="1296144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直線コネクタ 25"/>
          <p:cNvCxnSpPr>
            <a:cxnSpLocks noChangeShapeType="1"/>
          </p:cNvCxnSpPr>
          <p:nvPr/>
        </p:nvCxnSpPr>
        <p:spPr bwMode="auto">
          <a:xfrm flipV="1">
            <a:off x="3609598" y="1493991"/>
            <a:ext cx="173537" cy="540061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 flipH="1">
            <a:off x="2461654" y="1424608"/>
            <a:ext cx="1980220" cy="0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直線コネクタ 32"/>
          <p:cNvCxnSpPr>
            <a:cxnSpLocks noChangeShapeType="1"/>
          </p:cNvCxnSpPr>
          <p:nvPr/>
        </p:nvCxnSpPr>
        <p:spPr bwMode="auto">
          <a:xfrm flipV="1">
            <a:off x="3810593" y="571831"/>
            <a:ext cx="1" cy="884677"/>
          </a:xfrm>
          <a:prstGeom prst="line">
            <a:avLst/>
          </a:prstGeom>
          <a:noFill/>
          <a:ln w="1905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正方形/長方形 36"/>
          <p:cNvSpPr/>
          <p:nvPr/>
        </p:nvSpPr>
        <p:spPr>
          <a:xfrm>
            <a:off x="3081117" y="9165468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難波西口</a:t>
            </a:r>
            <a:endParaRPr kumimoji="1" lang="ja-JP" altLang="en-US" sz="1400" dirty="0"/>
          </a:p>
        </p:txBody>
      </p:sp>
      <p:sp>
        <p:nvSpPr>
          <p:cNvPr id="38" name="正方形/長方形 37"/>
          <p:cNvSpPr/>
          <p:nvPr/>
        </p:nvSpPr>
        <p:spPr>
          <a:xfrm>
            <a:off x="818266" y="8157356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千日前通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49428" y="6105128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長堀通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722210" y="4844988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中央大通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08181" y="2864768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土佐堀通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104716" y="8168880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難波</a:t>
            </a:r>
            <a:endParaRPr kumimoji="1" lang="ja-JP" altLang="en-US" sz="1400" dirty="0"/>
          </a:p>
        </p:txBody>
      </p:sp>
      <p:sp>
        <p:nvSpPr>
          <p:cNvPr id="43" name="正方形/長方形 42"/>
          <p:cNvSpPr/>
          <p:nvPr/>
        </p:nvSpPr>
        <p:spPr>
          <a:xfrm>
            <a:off x="3063523" y="7545288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/>
              <a:t>道頓堀橋北詰</a:t>
            </a:r>
            <a:endParaRPr kumimoji="1" lang="ja-JP" altLang="en-US" sz="1000" dirty="0"/>
          </a:p>
        </p:txBody>
      </p:sp>
      <p:sp>
        <p:nvSpPr>
          <p:cNvPr id="44" name="正方形/長方形 43"/>
          <p:cNvSpPr/>
          <p:nvPr/>
        </p:nvSpPr>
        <p:spPr>
          <a:xfrm>
            <a:off x="3104716" y="6573180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/>
              <a:t>御堂筋八幡町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3063523" y="6105128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新橋</a:t>
            </a:r>
            <a:endParaRPr kumimoji="1" lang="ja-JP" altLang="en-US" sz="1400" dirty="0"/>
          </a:p>
        </p:txBody>
      </p:sp>
      <p:sp>
        <p:nvSpPr>
          <p:cNvPr id="46" name="正方形/長方形 45"/>
          <p:cNvSpPr/>
          <p:nvPr/>
        </p:nvSpPr>
        <p:spPr>
          <a:xfrm>
            <a:off x="735254" y="4304928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本町通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104716" y="5056364"/>
            <a:ext cx="100976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/>
              <a:t>久太郎町</a:t>
            </a:r>
            <a:r>
              <a:rPr lang="ja-JP" altLang="en-US" sz="900" dirty="0"/>
              <a:t>３</a:t>
            </a:r>
            <a:endParaRPr kumimoji="1" lang="en-US" altLang="ja-JP" sz="900" dirty="0"/>
          </a:p>
        </p:txBody>
      </p:sp>
      <p:sp>
        <p:nvSpPr>
          <p:cNvPr id="48" name="正方形/長方形 47"/>
          <p:cNvSpPr/>
          <p:nvPr/>
        </p:nvSpPr>
        <p:spPr>
          <a:xfrm>
            <a:off x="3102277" y="4834198"/>
            <a:ext cx="100976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/>
              <a:t>船場中央</a:t>
            </a:r>
            <a:r>
              <a:rPr kumimoji="1" lang="ja-JP" altLang="en-US" sz="900" dirty="0"/>
              <a:t>３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3063523" y="4304928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本町３</a:t>
            </a:r>
            <a:endParaRPr kumimoji="1" lang="ja-JP" altLang="en-US" sz="1400" dirty="0"/>
          </a:p>
        </p:txBody>
      </p:sp>
      <p:sp>
        <p:nvSpPr>
          <p:cNvPr id="50" name="正方形/長方形 49"/>
          <p:cNvSpPr/>
          <p:nvPr/>
        </p:nvSpPr>
        <p:spPr>
          <a:xfrm>
            <a:off x="3063523" y="2936776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淀屋橋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3063523" y="2499451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大江橋北詰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655865" y="1312492"/>
            <a:ext cx="113457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国道２号線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2646288" y="1277934"/>
            <a:ext cx="839420" cy="256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梅田新道</a:t>
            </a:r>
            <a:endParaRPr kumimoji="1" lang="ja-JP" altLang="en-US" sz="1200" dirty="0"/>
          </a:p>
        </p:txBody>
      </p:sp>
      <p:sp>
        <p:nvSpPr>
          <p:cNvPr id="55" name="正方形/長方形 54"/>
          <p:cNvSpPr/>
          <p:nvPr/>
        </p:nvSpPr>
        <p:spPr>
          <a:xfrm>
            <a:off x="5085184" y="360573"/>
            <a:ext cx="145495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>
                <a:solidFill>
                  <a:schemeClr val="tx1"/>
                </a:solidFill>
              </a:rPr>
              <a:t>別紙平面図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367310" y="617247"/>
            <a:ext cx="10097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阪神前</a:t>
            </a:r>
            <a:endParaRPr kumimoji="1" lang="ja-JP" altLang="en-US" sz="1400" dirty="0"/>
          </a:p>
        </p:txBody>
      </p:sp>
      <p:sp>
        <p:nvSpPr>
          <p:cNvPr id="60" name="正方形/長方形 59"/>
          <p:cNvSpPr/>
          <p:nvPr/>
        </p:nvSpPr>
        <p:spPr>
          <a:xfrm>
            <a:off x="3717032" y="8445388"/>
            <a:ext cx="789115" cy="351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⑥</a:t>
            </a:r>
            <a:r>
              <a:rPr lang="en-US" altLang="ja-JP" sz="1600" b="1" dirty="0">
                <a:solidFill>
                  <a:schemeClr val="tx1"/>
                </a:solidFill>
              </a:rPr>
              <a:t>-2</a:t>
            </a:r>
            <a:r>
              <a:rPr lang="ja-JP" altLang="en-US" sz="1600" b="1" dirty="0">
                <a:solidFill>
                  <a:schemeClr val="tx1"/>
                </a:solidFill>
              </a:rPr>
              <a:t>↑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2996952" y="815634"/>
            <a:ext cx="855797" cy="320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↑↓②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862112" y="913706"/>
            <a:ext cx="893123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①↑↓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3165470" y="3296816"/>
            <a:ext cx="754215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/>
              <a:t>北浜３</a:t>
            </a:r>
            <a:endParaRPr kumimoji="1" lang="ja-JP" altLang="en-US" sz="1100" dirty="0"/>
          </a:p>
        </p:txBody>
      </p:sp>
      <p:sp>
        <p:nvSpPr>
          <p:cNvPr id="68" name="正方形/長方形 67"/>
          <p:cNvSpPr/>
          <p:nvPr/>
        </p:nvSpPr>
        <p:spPr>
          <a:xfrm>
            <a:off x="2624447" y="8850049"/>
            <a:ext cx="840557" cy="351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⑤</a:t>
            </a:r>
            <a:r>
              <a:rPr lang="en-US" altLang="ja-JP" sz="1600" b="1" dirty="0">
                <a:solidFill>
                  <a:schemeClr val="tx1"/>
                </a:solidFill>
              </a:rPr>
              <a:t>-2</a:t>
            </a:r>
            <a:r>
              <a:rPr lang="ja-JP" altLang="en-US" sz="1600" b="1" dirty="0">
                <a:solidFill>
                  <a:schemeClr val="tx1"/>
                </a:solidFill>
              </a:rPr>
              <a:t>↑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3004398" y="6861212"/>
            <a:ext cx="432048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56892" y="3800872"/>
            <a:ext cx="1028816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③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１ ↓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609020" y="3800872"/>
            <a:ext cx="1102884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↓ ④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１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456891" y="5205028"/>
            <a:ext cx="108568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③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２ ↑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645024" y="5205028"/>
            <a:ext cx="1015538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↑ ④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２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16"/>
          <p:cNvSpPr txBox="1"/>
          <p:nvPr/>
        </p:nvSpPr>
        <p:spPr>
          <a:xfrm>
            <a:off x="86191" y="3368468"/>
            <a:ext cx="2340259" cy="56618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00" kern="100" dirty="0">
                <a:effectLst/>
                <a:ea typeface="ＭＳ 明朝"/>
                <a:cs typeface="Times New Roman"/>
              </a:rPr>
              <a:t>③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－１　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本町通北（西側）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ffectLst/>
                <a:ea typeface="ＭＳ 明朝"/>
                <a:cs typeface="Times New Roman"/>
              </a:rPr>
              <a:t>南向↓</a:t>
            </a:r>
            <a:endParaRPr lang="ja-JP" sz="100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a typeface="ＭＳ 明朝"/>
                <a:cs typeface="Times New Roman"/>
              </a:rPr>
              <a:t>御堂ビル（竹中）</a:t>
            </a:r>
          </a:p>
          <a:p>
            <a:pPr algn="just">
              <a:spcAft>
                <a:spcPts val="0"/>
              </a:spcAft>
            </a:pPr>
            <a:r>
              <a:rPr lang="ja-JP" altLang="ja-JP" sz="1000" kern="100" dirty="0">
                <a:ea typeface="ＭＳ 明朝"/>
                <a:cs typeface="Times New Roman"/>
              </a:rPr>
              <a:t>　御堂筋面南側（本町交差点側）角</a:t>
            </a:r>
          </a:p>
        </p:txBody>
      </p:sp>
      <p:sp>
        <p:nvSpPr>
          <p:cNvPr id="62" name="テキスト ボックス 20"/>
          <p:cNvSpPr txBox="1"/>
          <p:nvPr/>
        </p:nvSpPr>
        <p:spPr>
          <a:xfrm>
            <a:off x="4511506" y="3274411"/>
            <a:ext cx="2230607" cy="42788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00" kern="100" dirty="0">
                <a:effectLst/>
                <a:ea typeface="ＭＳ 明朝"/>
                <a:cs typeface="Times New Roman"/>
              </a:rPr>
              <a:t>④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－１　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本町通北（東側）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ffectLst/>
                <a:ea typeface="ＭＳ 明朝"/>
                <a:cs typeface="Times New Roman"/>
              </a:rPr>
              <a:t>南向↓</a:t>
            </a:r>
            <a:endParaRPr lang="ja-JP" sz="1000" kern="100" dirty="0">
              <a:effectLst/>
              <a:ea typeface="ＭＳ 明朝"/>
              <a:cs typeface="Times New Roman"/>
            </a:endParaRPr>
          </a:p>
          <a:p>
            <a:pPr algn="just"/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 dirty="0">
                <a:ea typeface="ＭＳ 明朝"/>
                <a:cs typeface="Times New Roman"/>
              </a:rPr>
              <a:t>御堂筋本町ビル正面入口</a:t>
            </a:r>
            <a:r>
              <a:rPr lang="ja-JP" altLang="en-US" sz="1000" kern="100" dirty="0">
                <a:ea typeface="ＭＳ 明朝"/>
                <a:cs typeface="Times New Roman"/>
              </a:rPr>
              <a:t>前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63" name="テキスト ボックス 3"/>
          <p:cNvSpPr txBox="1"/>
          <p:nvPr/>
        </p:nvSpPr>
        <p:spPr>
          <a:xfrm>
            <a:off x="37753" y="5428772"/>
            <a:ext cx="2340259" cy="56618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>
                <a:ea typeface="ＭＳ 明朝"/>
                <a:cs typeface="Times New Roman"/>
              </a:rPr>
              <a:t>③－２　</a:t>
            </a:r>
            <a:r>
              <a:rPr lang="ja-JP" sz="1050" kern="100" dirty="0">
                <a:effectLst/>
                <a:ea typeface="ＭＳ 明朝"/>
                <a:cs typeface="Times New Roman"/>
              </a:rPr>
              <a:t>中央大通南（西側）</a:t>
            </a:r>
            <a:r>
              <a:rPr lang="ja-JP" altLang="ja-JP" sz="1050" kern="100" dirty="0">
                <a:effectLst/>
                <a:ea typeface="ＭＳ 明朝"/>
                <a:cs typeface="Times New Roman"/>
              </a:rPr>
              <a:t>北向↑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50" kern="100" dirty="0">
                <a:ea typeface="ＭＳ 明朝"/>
                <a:cs typeface="Times New Roman"/>
              </a:rPr>
              <a:t>大阪御堂筋ビル・大阪センター</a:t>
            </a:r>
            <a:endParaRPr lang="en-US" altLang="ja-JP" sz="1050" kern="100" dirty="0"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50" kern="100" dirty="0">
                <a:ea typeface="ＭＳ 明朝"/>
                <a:cs typeface="Times New Roman"/>
              </a:rPr>
              <a:t>　ビル　正面入口</a:t>
            </a:r>
            <a:endParaRPr lang="en-US" altLang="ja-JP" sz="1050" kern="100" dirty="0">
              <a:ea typeface="ＭＳ 明朝"/>
              <a:cs typeface="Times New Roman"/>
            </a:endParaRPr>
          </a:p>
        </p:txBody>
      </p:sp>
      <p:sp>
        <p:nvSpPr>
          <p:cNvPr id="66" name="テキスト ボックス 10"/>
          <p:cNvSpPr txBox="1"/>
          <p:nvPr/>
        </p:nvSpPr>
        <p:spPr>
          <a:xfrm>
            <a:off x="4550706" y="5637076"/>
            <a:ext cx="2230607" cy="41541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ea typeface="ＭＳ 明朝"/>
                <a:cs typeface="Times New Roman"/>
              </a:rPr>
              <a:t>④－２　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中央大通南（東側</a:t>
            </a:r>
            <a:r>
              <a:rPr lang="ja-JP" altLang="en-US" sz="1000" kern="100" dirty="0">
                <a:ea typeface="ＭＳ 明朝"/>
                <a:cs typeface="Times New Roman"/>
              </a:rPr>
              <a:t>）</a:t>
            </a:r>
            <a:r>
              <a:rPr lang="ja-JP" altLang="ja-JP" sz="1000" kern="100" dirty="0">
                <a:effectLst/>
                <a:ea typeface="ＭＳ 明朝"/>
                <a:cs typeface="Times New Roman"/>
              </a:rPr>
              <a:t>北向↑</a:t>
            </a:r>
            <a:endParaRPr lang="ja-JP" sz="1000" kern="100" dirty="0">
              <a:effectLst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000" kern="100">
                <a:effectLst/>
                <a:ea typeface="ＭＳ 明朝"/>
                <a:cs typeface="Times New Roman"/>
              </a:rPr>
              <a:t>　</a:t>
            </a:r>
            <a:r>
              <a:rPr lang="ja-JP" altLang="ja-JP" sz="1000" kern="100">
                <a:ea typeface="ＭＳ 明朝"/>
                <a:cs typeface="Times New Roman"/>
              </a:rPr>
              <a:t>御堂</a:t>
            </a:r>
            <a:r>
              <a:rPr lang="ja-JP" altLang="en-US" sz="1000" kern="100">
                <a:ea typeface="ＭＳ 明朝"/>
                <a:cs typeface="Times New Roman"/>
              </a:rPr>
              <a:t>筋</a:t>
            </a:r>
            <a:r>
              <a:rPr lang="ja-JP" altLang="ja-JP" sz="1000" kern="100">
                <a:ea typeface="ＭＳ 明朝"/>
                <a:cs typeface="Times New Roman"/>
              </a:rPr>
              <a:t>ダイワビル　</a:t>
            </a:r>
            <a:r>
              <a:rPr lang="ja-JP" altLang="ja-JP" sz="1000" kern="100" dirty="0">
                <a:ea typeface="ＭＳ 明朝"/>
                <a:cs typeface="Times New Roman"/>
              </a:rPr>
              <a:t>正面入口</a:t>
            </a:r>
            <a:endParaRPr lang="en-US" altLang="ja-JP" sz="100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69" name="テキスト ボックス 5"/>
          <p:cNvSpPr txBox="1"/>
          <p:nvPr/>
        </p:nvSpPr>
        <p:spPr>
          <a:xfrm>
            <a:off x="19763" y="8555555"/>
            <a:ext cx="2664295" cy="42629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a typeface="ＭＳ 明朝"/>
                <a:cs typeface="Times New Roman"/>
              </a:rPr>
              <a:t>⑤御堂筋三津寺町交差点（西側）周辺　</a:t>
            </a:r>
            <a:endParaRPr lang="en-US" altLang="ja-JP" sz="1000" kern="100" dirty="0">
              <a:solidFill>
                <a:schemeClr val="tx1"/>
              </a:solidFill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　</a:t>
            </a:r>
            <a:r>
              <a:rPr lang="ja-JP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難波西口交差点（西側）</a:t>
            </a:r>
            <a:r>
              <a:rPr lang="ja-JP" altLang="en-US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周辺</a:t>
            </a:r>
            <a:r>
              <a:rPr lang="ja-JP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　</a:t>
            </a:r>
          </a:p>
        </p:txBody>
      </p:sp>
      <p:sp>
        <p:nvSpPr>
          <p:cNvPr id="71" name="テキスト ボックス 7"/>
          <p:cNvSpPr txBox="1"/>
          <p:nvPr/>
        </p:nvSpPr>
        <p:spPr>
          <a:xfrm>
            <a:off x="4599445" y="7095857"/>
            <a:ext cx="2230607" cy="415413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a typeface="ＭＳ 明朝"/>
                <a:cs typeface="Times New Roman"/>
              </a:rPr>
              <a:t>⑥御堂筋八幡町交差点（東側）周辺</a:t>
            </a:r>
            <a:endParaRPr lang="en-US" altLang="ja-JP" sz="1000" kern="100" dirty="0">
              <a:solidFill>
                <a:schemeClr val="tx1"/>
              </a:solidFill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　</a:t>
            </a:r>
            <a:r>
              <a:rPr lang="ja-JP" sz="1000" kern="100" dirty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難波三丁目北（東側）</a:t>
            </a:r>
            <a:r>
              <a:rPr lang="ja-JP" altLang="en-US" sz="1000" kern="100" dirty="0">
                <a:solidFill>
                  <a:schemeClr val="tx1"/>
                </a:solidFill>
                <a:ea typeface="ＭＳ 明朝"/>
                <a:cs typeface="Times New Roman"/>
              </a:rPr>
              <a:t>周辺</a:t>
            </a:r>
            <a:endParaRPr lang="ja-JP" sz="1000" kern="100" dirty="0">
              <a:solidFill>
                <a:schemeClr val="tx1"/>
              </a:solidFill>
              <a:effectLst/>
              <a:ea typeface="ＭＳ 明朝"/>
              <a:cs typeface="Times New Roman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2384884" y="5529064"/>
            <a:ext cx="261404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cxnSpLocks/>
          </p:cNvCxnSpPr>
          <p:nvPr/>
        </p:nvCxnSpPr>
        <p:spPr>
          <a:xfrm>
            <a:off x="2422826" y="3620490"/>
            <a:ext cx="261232" cy="186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cxnSpLocks/>
          </p:cNvCxnSpPr>
          <p:nvPr/>
        </p:nvCxnSpPr>
        <p:spPr>
          <a:xfrm flipH="1">
            <a:off x="4558515" y="3706939"/>
            <a:ext cx="258901" cy="201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cxnSpLocks/>
          </p:cNvCxnSpPr>
          <p:nvPr/>
        </p:nvCxnSpPr>
        <p:spPr>
          <a:xfrm flipH="1" flipV="1">
            <a:off x="4631904" y="5331042"/>
            <a:ext cx="489284" cy="292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cxnSpLocks/>
            <a:endCxn id="68" idx="0"/>
          </p:cNvCxnSpPr>
          <p:nvPr/>
        </p:nvCxnSpPr>
        <p:spPr>
          <a:xfrm>
            <a:off x="2679398" y="8724877"/>
            <a:ext cx="365328" cy="125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>
            <a:cxnSpLocks/>
          </p:cNvCxnSpPr>
          <p:nvPr/>
        </p:nvCxnSpPr>
        <p:spPr>
          <a:xfrm flipH="1">
            <a:off x="4517322" y="7514857"/>
            <a:ext cx="662672" cy="942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20"/>
          <p:cNvSpPr txBox="1"/>
          <p:nvPr/>
        </p:nvSpPr>
        <p:spPr>
          <a:xfrm>
            <a:off x="4305356" y="815456"/>
            <a:ext cx="1715929" cy="445312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kern="100" dirty="0">
                <a:ea typeface="ＭＳ 明朝"/>
                <a:cs typeface="Times New Roman"/>
              </a:rPr>
              <a:t>②</a:t>
            </a:r>
            <a:r>
              <a:rPr lang="ja-JP" altLang="en-US" sz="1000" kern="100" dirty="0">
                <a:effectLst/>
                <a:ea typeface="ＭＳ 明朝"/>
                <a:cs typeface="Times New Roman"/>
              </a:rPr>
              <a:t>阪神前交差点</a:t>
            </a:r>
            <a:r>
              <a:rPr lang="ja-JP" sz="1000" kern="100" dirty="0">
                <a:effectLst/>
                <a:ea typeface="ＭＳ 明朝"/>
                <a:cs typeface="Times New Roman"/>
              </a:rPr>
              <a:t>（東側）</a:t>
            </a:r>
          </a:p>
          <a:p>
            <a:pPr algn="just"/>
            <a:r>
              <a:rPr lang="ja-JP" sz="100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00" kern="100" dirty="0">
                <a:ea typeface="ＭＳ 明朝"/>
                <a:cs typeface="Times New Roman"/>
              </a:rPr>
              <a:t>清和梅田</a:t>
            </a:r>
            <a:r>
              <a:rPr lang="ja-JP" altLang="ja-JP" sz="1000" kern="100" dirty="0">
                <a:ea typeface="ＭＳ 明朝"/>
                <a:cs typeface="Times New Roman"/>
              </a:rPr>
              <a:t>ビル正面入口前</a:t>
            </a:r>
            <a:endParaRPr lang="ja-JP" sz="100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74" name="直線矢印コネクタ 73"/>
          <p:cNvCxnSpPr>
            <a:cxnSpLocks/>
            <a:stCxn id="72" idx="1"/>
          </p:cNvCxnSpPr>
          <p:nvPr/>
        </p:nvCxnSpPr>
        <p:spPr>
          <a:xfrm flipH="1" flipV="1">
            <a:off x="3783138" y="995138"/>
            <a:ext cx="522218" cy="42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3"/>
          <p:cNvSpPr txBox="1"/>
          <p:nvPr/>
        </p:nvSpPr>
        <p:spPr>
          <a:xfrm>
            <a:off x="62899" y="127642"/>
            <a:ext cx="1637910" cy="44418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>
                <a:ea typeface="ＭＳ 明朝"/>
                <a:cs typeface="Times New Roman"/>
              </a:rPr>
              <a:t>①梅田新道北</a:t>
            </a:r>
            <a:r>
              <a:rPr lang="ja-JP" sz="1050" kern="100" dirty="0">
                <a:effectLst/>
                <a:ea typeface="ＭＳ 明朝"/>
                <a:cs typeface="Times New Roman"/>
              </a:rPr>
              <a:t>（西側）</a:t>
            </a:r>
          </a:p>
          <a:p>
            <a:pPr algn="just"/>
            <a:r>
              <a:rPr lang="ja-JP" sz="1050" kern="100" dirty="0">
                <a:effectLst/>
                <a:ea typeface="ＭＳ 明朝"/>
                <a:cs typeface="Times New Roman"/>
              </a:rPr>
              <a:t>　</a:t>
            </a:r>
            <a:r>
              <a:rPr lang="ja-JP" altLang="en-US" sz="1050" kern="100" dirty="0">
                <a:ea typeface="ＭＳ 明朝"/>
                <a:cs typeface="Times New Roman"/>
              </a:rPr>
              <a:t>大阪駅前第４ビル前</a:t>
            </a:r>
            <a:r>
              <a:rPr lang="ja-JP" altLang="en-US" sz="1050" kern="100" dirty="0">
                <a:effectLst/>
                <a:ea typeface="ＭＳ 明朝"/>
                <a:cs typeface="Times New Roman"/>
              </a:rPr>
              <a:t> </a:t>
            </a:r>
            <a:r>
              <a:rPr lang="ja-JP" altLang="en-US" sz="1050" kern="100" dirty="0">
                <a:ea typeface="ＭＳ 明朝"/>
                <a:cs typeface="Times New Roman"/>
              </a:rPr>
              <a:t>　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cxnSp>
        <p:nvCxnSpPr>
          <p:cNvPr id="76" name="直線矢印コネクタ 75"/>
          <p:cNvCxnSpPr>
            <a:cxnSpLocks/>
          </p:cNvCxnSpPr>
          <p:nvPr/>
        </p:nvCxnSpPr>
        <p:spPr>
          <a:xfrm>
            <a:off x="1268245" y="575149"/>
            <a:ext cx="678210" cy="407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正方形/長方形 76"/>
          <p:cNvSpPr/>
          <p:nvPr/>
        </p:nvSpPr>
        <p:spPr>
          <a:xfrm>
            <a:off x="2476716" y="7024223"/>
            <a:ext cx="108568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⑤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3566138" y="7024223"/>
            <a:ext cx="108568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⑥</a:t>
            </a:r>
            <a:r>
              <a:rPr lang="en-US" altLang="ja-JP" sz="1600" b="1" dirty="0">
                <a:solidFill>
                  <a:schemeClr val="tx1"/>
                </a:solidFill>
              </a:rPr>
              <a:t>-</a:t>
            </a:r>
            <a:r>
              <a:rPr lang="ja-JP" altLang="en-US" sz="1600" b="1" dirty="0">
                <a:solidFill>
                  <a:schemeClr val="tx1"/>
                </a:solidFill>
              </a:rPr>
              <a:t>１↓</a:t>
            </a:r>
            <a:endParaRPr lang="en-US" altLang="ja-JP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623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2024-10-03T03:03:43Z</dcterms:created>
  <dcterms:modified xsi:type="dcterms:W3CDTF">2024-10-03T03:04:18Z</dcterms:modified>
</cp:coreProperties>
</file>