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0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2866" y="91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295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9576" cy="496888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40" y="2"/>
            <a:ext cx="2949576" cy="496888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r">
              <a:defRPr sz="1300"/>
            </a:lvl1pPr>
          </a:lstStyle>
          <a:p>
            <a:fld id="{25A7F6B6-6951-449A-88FB-7AAB6684F913}" type="datetimeFigureOut">
              <a:rPr kumimoji="1" lang="ja-JP" altLang="en-US" smtClean="0"/>
              <a:t>2024/4/10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40863"/>
            <a:ext cx="2949576" cy="496887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40" y="9440863"/>
            <a:ext cx="2949576" cy="496887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r">
              <a:defRPr sz="1300"/>
            </a:lvl1pPr>
          </a:lstStyle>
          <a:p>
            <a:fld id="{5C113F58-AAA8-4390-8A08-4F68E841C9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837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9576" cy="498474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0" y="2"/>
            <a:ext cx="2949576" cy="498474"/>
          </a:xfrm>
          <a:prstGeom prst="rect">
            <a:avLst/>
          </a:prstGeom>
        </p:spPr>
        <p:txBody>
          <a:bodyPr vert="horz" lIns="91411" tIns="45706" rIns="91411" bIns="45706" rtlCol="0"/>
          <a:lstStyle>
            <a:lvl1pPr algn="r">
              <a:defRPr sz="1300"/>
            </a:lvl1pPr>
          </a:lstStyle>
          <a:p>
            <a:fld id="{19E67C32-A6F0-470F-91E1-215A21FD53ED}" type="datetimeFigureOut">
              <a:rPr kumimoji="1" lang="ja-JP" altLang="en-US" smtClean="0"/>
              <a:t>2024/4/10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6" rIns="91411" bIns="4570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0" y="4783140"/>
            <a:ext cx="5445124" cy="3913187"/>
          </a:xfrm>
          <a:prstGeom prst="rect">
            <a:avLst/>
          </a:prstGeom>
        </p:spPr>
        <p:txBody>
          <a:bodyPr vert="horz" lIns="91411" tIns="45706" rIns="91411" bIns="4570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865"/>
            <a:ext cx="2949576" cy="498474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0" y="9440865"/>
            <a:ext cx="2949576" cy="498474"/>
          </a:xfrm>
          <a:prstGeom prst="rect">
            <a:avLst/>
          </a:prstGeom>
        </p:spPr>
        <p:txBody>
          <a:bodyPr vert="horz" lIns="91411" tIns="45706" rIns="91411" bIns="45706" rtlCol="0" anchor="b"/>
          <a:lstStyle>
            <a:lvl1pPr algn="r">
              <a:defRPr sz="1300"/>
            </a:lvl1pPr>
          </a:lstStyle>
          <a:p>
            <a:fld id="{502C2471-DF82-45B8-AA09-2DF4E850C8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7317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99A06-AE02-41C1-9844-C962CA525176}" type="datetime1">
              <a:rPr kumimoji="1" lang="ja-JP" altLang="en-US" smtClean="0"/>
              <a:t>2024/4/10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421C3-7224-4782-87DF-D5507EA73C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4205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7EF66-BD9E-4995-A91B-F68751E5B904}" type="datetime1">
              <a:rPr kumimoji="1" lang="ja-JP" altLang="en-US" smtClean="0"/>
              <a:t>2024/4/10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421C3-7224-4782-87DF-D5507EA73C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4024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685800" rtl="0" eaLnBrk="1" latinLnBrk="0" hangingPunct="1"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57069" y="231706"/>
            <a:ext cx="5147489" cy="237562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7625" tIns="33812" rIns="67625" bIns="33812" numCol="1" anchor="ctr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8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r>
              <a:rPr lang="ja-JP" altLang="en-US" sz="1100" b="1" i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教職員の懲戒処分における状況（</a:t>
            </a:r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校種別・行為</a:t>
            </a:r>
            <a:r>
              <a:rPr lang="ja-JP" altLang="en-US" sz="1100" b="1" i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態様別件数）</a:t>
            </a:r>
            <a:r>
              <a:rPr lang="en-US" altLang="ja-JP" sz="1100" b="1" i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100" b="1" i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令和５年度</a:t>
            </a:r>
            <a:r>
              <a:rPr lang="en-US" altLang="ja-JP" sz="1100" b="1" i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3634889" y="9515667"/>
            <a:ext cx="3201843" cy="251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700" dirty="0">
                <a:solidFill>
                  <a:schemeClr val="tx1"/>
                </a:solidFill>
              </a:rPr>
              <a:t>※</a:t>
            </a:r>
            <a:r>
              <a:rPr lang="ja-JP" altLang="en-US" sz="700" dirty="0">
                <a:solidFill>
                  <a:schemeClr val="tx1"/>
                </a:solidFill>
              </a:rPr>
              <a:t> （　）内は府費負担教職員数で内数。政令市、豊能地区教職員を除く。</a:t>
            </a:r>
            <a:endParaRPr lang="en-US" altLang="ja-JP" sz="700" dirty="0">
              <a:solidFill>
                <a:schemeClr val="tx1"/>
              </a:solidFill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7536601"/>
              </p:ext>
            </p:extLst>
          </p:nvPr>
        </p:nvGraphicFramePr>
        <p:xfrm>
          <a:off x="270168" y="488504"/>
          <a:ext cx="6183168" cy="50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3978">
                  <a:extLst>
                    <a:ext uri="{9D8B030D-6E8A-4147-A177-3AD203B41FA5}">
                      <a16:colId xmlns:a16="http://schemas.microsoft.com/office/drawing/2014/main" val="1770272993"/>
                    </a:ext>
                  </a:extLst>
                </a:gridCol>
                <a:gridCol w="971838">
                  <a:extLst>
                    <a:ext uri="{9D8B030D-6E8A-4147-A177-3AD203B41FA5}">
                      <a16:colId xmlns:a16="http://schemas.microsoft.com/office/drawing/2014/main" val="3441194766"/>
                    </a:ext>
                  </a:extLst>
                </a:gridCol>
                <a:gridCol w="971838">
                  <a:extLst>
                    <a:ext uri="{9D8B030D-6E8A-4147-A177-3AD203B41FA5}">
                      <a16:colId xmlns:a16="http://schemas.microsoft.com/office/drawing/2014/main" val="139081747"/>
                    </a:ext>
                  </a:extLst>
                </a:gridCol>
                <a:gridCol w="971838">
                  <a:extLst>
                    <a:ext uri="{9D8B030D-6E8A-4147-A177-3AD203B41FA5}">
                      <a16:colId xmlns:a16="http://schemas.microsoft.com/office/drawing/2014/main" val="816140048"/>
                    </a:ext>
                  </a:extLst>
                </a:gridCol>
                <a:gridCol w="971838">
                  <a:extLst>
                    <a:ext uri="{9D8B030D-6E8A-4147-A177-3AD203B41FA5}">
                      <a16:colId xmlns:a16="http://schemas.microsoft.com/office/drawing/2014/main" val="3677401531"/>
                    </a:ext>
                  </a:extLst>
                </a:gridCol>
                <a:gridCol w="971838">
                  <a:extLst>
                    <a:ext uri="{9D8B030D-6E8A-4147-A177-3AD203B41FA5}">
                      <a16:colId xmlns:a16="http://schemas.microsoft.com/office/drawing/2014/main" val="3350761197"/>
                    </a:ext>
                  </a:extLst>
                </a:gridCol>
              </a:tblGrid>
              <a:tr h="1099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校　種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高校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支援学校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中学校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小学校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計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453662557"/>
                  </a:ext>
                </a:extLst>
              </a:tr>
              <a:tr h="20744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　数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58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678106966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5565493" y="120816"/>
            <a:ext cx="1003284" cy="30008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350" dirty="0"/>
              <a:t>参考資料２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2830257" y="9531995"/>
            <a:ext cx="1057275" cy="3045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dirty="0">
                <a:latin typeface="ＭＳ 明朝" pitchFamily="17" charset="-128"/>
                <a:ea typeface="ＭＳ 明朝" pitchFamily="17" charset="-128"/>
              </a:rPr>
              <a:t>2-9</a:t>
            </a:r>
            <a:endParaRPr lang="ja-JP" altLang="en-US" dirty="0">
              <a:latin typeface="ＭＳ 明朝" pitchFamily="17" charset="-128"/>
              <a:ea typeface="ＭＳ 明朝" pitchFamily="17" charset="-128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007678"/>
              </p:ext>
            </p:extLst>
          </p:nvPr>
        </p:nvGraphicFramePr>
        <p:xfrm>
          <a:off x="260648" y="992560"/>
          <a:ext cx="6176008" cy="38631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4">
                  <a:extLst>
                    <a:ext uri="{9D8B030D-6E8A-4147-A177-3AD203B41FA5}">
                      <a16:colId xmlns:a16="http://schemas.microsoft.com/office/drawing/2014/main" val="3170033308"/>
                    </a:ext>
                  </a:extLst>
                </a:gridCol>
                <a:gridCol w="1368154">
                  <a:extLst>
                    <a:ext uri="{9D8B030D-6E8A-4147-A177-3AD203B41FA5}">
                      <a16:colId xmlns:a16="http://schemas.microsoft.com/office/drawing/2014/main" val="3558556589"/>
                    </a:ext>
                  </a:extLst>
                </a:gridCol>
                <a:gridCol w="707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62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50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33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74889">
                <a:tc gridSpan="3">
                  <a:txBody>
                    <a:bodyPr/>
                    <a:lstStyle/>
                    <a:p>
                      <a:pPr marL="0" marR="0" indent="0" algn="ctr" defTabSz="10428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種別</a:t>
                      </a:r>
                      <a:endParaRPr lang="ja-JP" altLang="en-US" sz="12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8191" marR="78191" marT="41468" marB="41468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免職</a:t>
                      </a:r>
                      <a:endParaRPr lang="ja-JP" altLang="en-US" sz="12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停職</a:t>
                      </a:r>
                      <a:endParaRPr lang="ja-JP" altLang="en-US" sz="12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減給</a:t>
                      </a:r>
                      <a:endParaRPr lang="ja-JP" altLang="en-US" sz="12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戒告</a:t>
                      </a:r>
                      <a:endParaRPr lang="ja-JP" altLang="en-US" sz="12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計</a:t>
                      </a:r>
                      <a:endParaRPr lang="ja-JP" altLang="en-US" sz="12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417">
                <a:tc rowSpan="9">
                  <a:txBody>
                    <a:bodyPr/>
                    <a:lstStyle/>
                    <a:p>
                      <a:pPr marL="0" marR="0" indent="0" algn="ctr" defTabSz="10428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一般服務</a:t>
                      </a:r>
                      <a:endParaRPr lang="en-US" altLang="zh-TW" sz="100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10428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関係</a:t>
                      </a:r>
                      <a:endParaRPr lang="zh-TW" altLang="en-US" sz="10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8191" marR="78191" marT="41468" marB="41468" anchor="ctr"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体罰・暴行・傷害</a:t>
                      </a: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1(1)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4(3)</a:t>
                      </a:r>
                    </a:p>
                  </a:txBody>
                  <a:tcPr marL="6506" marR="6506" marT="6900" marB="0" anchor="ctr"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5(4)</a:t>
                      </a: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15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児童・生徒へのわいせつ・</a:t>
                      </a:r>
                      <a:endParaRPr lang="en-US" altLang="ja-JP" sz="1000" b="0" i="0" u="none" strike="noStrike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セクハラ行為</a:t>
                      </a: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9(3)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3(1)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12(4)</a:t>
                      </a: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5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不適切な指導・言動</a:t>
                      </a: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3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3(1)</a:t>
                      </a: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6</a:t>
                      </a:r>
                      <a:r>
                        <a:rPr lang="en-US" altLang="ja-JP" sz="1200" b="0" i="0" u="none" strike="noStrike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(1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)</a:t>
                      </a: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71011091"/>
                  </a:ext>
                </a:extLst>
              </a:tr>
              <a:tr h="7486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職務専念義務違反等</a:t>
                      </a: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3(2)</a:t>
                      </a: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3(2)</a:t>
                      </a: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20229337"/>
                  </a:ext>
                </a:extLst>
              </a:tr>
              <a:tr h="18246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倫理規定違反・経歴詐称</a:t>
                      </a: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1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1(1)</a:t>
                      </a: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1(1)</a:t>
                      </a: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3(2)</a:t>
                      </a: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21239047"/>
                  </a:ext>
                </a:extLst>
              </a:tr>
              <a:tr h="18246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0" i="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営利企業従事制限違反</a:t>
                      </a:r>
                      <a:endParaRPr lang="ja-JP" altLang="en-US" sz="1000" b="0" i="0" u="none" strike="noStrike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1(1)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1(1)</a:t>
                      </a: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8579877"/>
                  </a:ext>
                </a:extLst>
              </a:tr>
              <a:tr h="24463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1042872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b="0" i="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いじめ事案への不適切な対応</a:t>
                      </a:r>
                      <a:endParaRPr lang="en-US" altLang="ja-JP" sz="800" b="0" i="0" u="none" strike="noStrike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78191" marR="78191" marT="41468" marB="41468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2(2)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2(2)</a:t>
                      </a: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88524522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1042872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欠勤・病気休暇中の旅行</a:t>
                      </a:r>
                      <a:endParaRPr lang="en-US" altLang="ja-JP" sz="1000" b="0" i="0" u="none" strike="noStrike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78191" marR="78191" marT="41468" marB="41468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1</a:t>
                      </a: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1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１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３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582225"/>
                  </a:ext>
                </a:extLst>
              </a:tr>
              <a:tr h="24930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1042872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不適正な事務処理等</a:t>
                      </a:r>
                    </a:p>
                  </a:txBody>
                  <a:tcPr marL="78191" marR="78191" marT="41468" marB="41468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2(2)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2(2)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55427915"/>
                  </a:ext>
                </a:extLst>
              </a:tr>
              <a:tr h="243369">
                <a:tc gridSpan="3">
                  <a:txBody>
                    <a:bodyPr/>
                    <a:lstStyle/>
                    <a:p>
                      <a:pPr marL="0" marR="0" indent="0" algn="ctr" defTabSz="1042872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公金公物関係</a:t>
                      </a:r>
                      <a:r>
                        <a:rPr lang="ja-JP" altLang="en-US" sz="8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（手当等不正受給）</a:t>
                      </a:r>
                      <a:endParaRPr lang="ja-JP" altLang="en-US" sz="8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8191" marR="78191" marT="41468" marB="41468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8</a:t>
                      </a: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8</a:t>
                      </a: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467">
                <a:tc rowSpan="3" gridSpan="2">
                  <a:txBody>
                    <a:bodyPr/>
                    <a:lstStyle/>
                    <a:p>
                      <a:pPr marL="0" marR="0" indent="0" algn="ctr" defTabSz="10428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公務外非行</a:t>
                      </a:r>
                      <a:endParaRPr lang="en-US" altLang="zh-TW" sz="100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10428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関係</a:t>
                      </a:r>
                      <a:endParaRPr lang="zh-TW" altLang="en-US" sz="10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8191" marR="78191" marT="41468" marB="41468" anchor="ctr"/>
                </a:tc>
                <a:tc rowSpan="3" hMerge="1"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endParaRPr lang="ja-JP" altLang="en-US" sz="1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窃盗・遺失物横領</a:t>
                      </a: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2(1)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1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3(1)</a:t>
                      </a: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09006906"/>
                  </a:ext>
                </a:extLst>
              </a:tr>
              <a:tr h="182467">
                <a:tc gridSpan="2" vMerge="1">
                  <a:txBody>
                    <a:bodyPr/>
                    <a:lstStyle/>
                    <a:p>
                      <a:pPr marL="0" marR="0" indent="0" algn="ctr" defTabSz="10428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3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8191" marR="78191" marT="41468" marB="41468" anchor="ctr"/>
                </a:tc>
                <a:tc hMerge="1" vMerge="1"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endParaRPr lang="ja-JP" altLang="en-US" sz="1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盗撮・痴漢・児童買春</a:t>
                      </a: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2(2)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2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4(2)</a:t>
                      </a: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815798627"/>
                  </a:ext>
                </a:extLst>
              </a:tr>
              <a:tr h="213053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endParaRPr lang="ja-JP" altLang="en-US" sz="1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ストーカー規制法違反</a:t>
                      </a:r>
                      <a:endParaRPr lang="en-US" altLang="ja-JP" sz="1000" b="0" i="0" u="none" strike="noStrike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1(1)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1(1)</a:t>
                      </a: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83583720"/>
                  </a:ext>
                </a:extLst>
              </a:tr>
              <a:tr h="218301">
                <a:tc gridSpan="3"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交通事故・交通法規違反</a:t>
                      </a:r>
                      <a:endParaRPr lang="ja-JP" altLang="en-US" sz="11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2(1)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1(1)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3(2)</a:t>
                      </a: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0835">
                <a:tc gridSpan="3"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監督責任</a:t>
                      </a: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2</a:t>
                      </a: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2</a:t>
                      </a: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032442"/>
                  </a:ext>
                </a:extLst>
              </a:tr>
              <a:tr h="17879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合計</a:t>
                      </a:r>
                      <a:endParaRPr lang="ja-JP" altLang="en-US" sz="1200" b="1" i="0" u="none" strike="noStrike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１</a:t>
                      </a:r>
                      <a:r>
                        <a:rPr lang="en-US" altLang="ja-JP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lang="ja-JP" alt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6</a:t>
                      </a:r>
                      <a:r>
                        <a:rPr lang="ja-JP" alt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）</a:t>
                      </a: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12</a:t>
                      </a:r>
                      <a:r>
                        <a:rPr lang="ja-JP" alt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lang="ja-JP" alt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）</a:t>
                      </a:r>
                    </a:p>
                  </a:txBody>
                  <a:tcPr marL="6506" marR="6506" marT="6900" marB="0" anchor="ctr"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２</a:t>
                      </a:r>
                      <a:r>
                        <a:rPr lang="en-US" altLang="ja-JP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7</a:t>
                      </a:r>
                      <a:r>
                        <a:rPr lang="ja-JP" alt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13</a:t>
                      </a:r>
                      <a:r>
                        <a:rPr lang="ja-JP" alt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）</a:t>
                      </a:r>
                    </a:p>
                  </a:txBody>
                  <a:tcPr marL="6506" marR="6506" marT="6900" marB="0" anchor="ctr"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４（１）</a:t>
                      </a:r>
                      <a:endParaRPr lang="en-US" altLang="ja-JP" sz="1200" b="1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５</a:t>
                      </a:r>
                      <a:r>
                        <a:rPr lang="en-US" altLang="ja-JP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8</a:t>
                      </a:r>
                      <a:r>
                        <a:rPr lang="ja-JP" alt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lang="en-US" altLang="ja-JP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24</a:t>
                      </a:r>
                      <a:r>
                        <a:rPr lang="ja-JP" alt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lang="en-US" altLang="ja-JP" sz="1200" b="1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1DAD6198-3F5B-46A8-A8D9-E71030403D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9923049"/>
              </p:ext>
            </p:extLst>
          </p:nvPr>
        </p:nvGraphicFramePr>
        <p:xfrm>
          <a:off x="260648" y="5617400"/>
          <a:ext cx="6176008" cy="3944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4">
                  <a:extLst>
                    <a:ext uri="{9D8B030D-6E8A-4147-A177-3AD203B41FA5}">
                      <a16:colId xmlns:a16="http://schemas.microsoft.com/office/drawing/2014/main" val="3170033308"/>
                    </a:ext>
                  </a:extLst>
                </a:gridCol>
                <a:gridCol w="1368154">
                  <a:extLst>
                    <a:ext uri="{9D8B030D-6E8A-4147-A177-3AD203B41FA5}">
                      <a16:colId xmlns:a16="http://schemas.microsoft.com/office/drawing/2014/main" val="3558556589"/>
                    </a:ext>
                  </a:extLst>
                </a:gridCol>
                <a:gridCol w="707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62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50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33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74889">
                <a:tc gridSpan="3">
                  <a:txBody>
                    <a:bodyPr/>
                    <a:lstStyle/>
                    <a:p>
                      <a:pPr marL="0" marR="0" indent="0" algn="ctr" defTabSz="10428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種別</a:t>
                      </a:r>
                      <a:endParaRPr lang="ja-JP" altLang="en-US" sz="12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8191" marR="78191" marT="41468" marB="41468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免職</a:t>
                      </a:r>
                      <a:endParaRPr lang="ja-JP" altLang="en-US" sz="12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停職</a:t>
                      </a:r>
                      <a:endParaRPr lang="ja-JP" altLang="en-US" sz="12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減給</a:t>
                      </a:r>
                      <a:endParaRPr lang="ja-JP" altLang="en-US" sz="12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戒告</a:t>
                      </a:r>
                      <a:endParaRPr lang="ja-JP" altLang="en-US" sz="12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計</a:t>
                      </a:r>
                      <a:endParaRPr lang="ja-JP" altLang="en-US" sz="12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417">
                <a:tc rowSpan="7">
                  <a:txBody>
                    <a:bodyPr/>
                    <a:lstStyle/>
                    <a:p>
                      <a:pPr marL="0" marR="0" indent="0" algn="ctr" defTabSz="10428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一般服務</a:t>
                      </a:r>
                      <a:endParaRPr lang="en-US" altLang="zh-TW" sz="100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10428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関係</a:t>
                      </a:r>
                      <a:endParaRPr lang="zh-TW" altLang="en-US" sz="10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8191" marR="78191" marT="41468" marB="41468" anchor="ctr"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0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児童生徒への体罰・</a:t>
                      </a:r>
                      <a:endParaRPr lang="en-US" altLang="ja-JP" sz="1000" b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0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不適切な指導</a:t>
                      </a: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</a:t>
                      </a:r>
                    </a:p>
                  </a:txBody>
                  <a:tcPr marL="6506" marR="6506" marT="6900" marB="0" anchor="ctr"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4(1)</a:t>
                      </a:r>
                    </a:p>
                  </a:txBody>
                  <a:tcPr marL="6506" marR="6506" marT="6900" marB="0" anchor="ctr"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6(1)</a:t>
                      </a: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15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児童生徒へのわいせつ・</a:t>
                      </a:r>
                      <a:endParaRPr lang="en-US" altLang="ja-JP" sz="100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セクハラ・不適切な行為</a:t>
                      </a:r>
                      <a:endParaRPr lang="ja-JP" altLang="en-US" sz="10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8(5)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9(5)</a:t>
                      </a: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46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教職員へのセクハラ行為</a:t>
                      </a: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</a:t>
                      </a: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1(1)</a:t>
                      </a: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21239047"/>
                  </a:ext>
                </a:extLst>
              </a:tr>
              <a:tr h="18246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営利企業従事制限違反</a:t>
                      </a:r>
                      <a:endParaRPr lang="zh-TW" altLang="en-US" sz="1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8579877"/>
                  </a:ext>
                </a:extLst>
              </a:tr>
              <a:tr h="24463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1042872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休暇等の虚偽申請・入力</a:t>
                      </a:r>
                      <a:endParaRPr lang="en-US" altLang="ja-JP" sz="1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8191" marR="78191" marT="41468" marB="41468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</a:t>
                      </a:r>
                    </a:p>
                  </a:txBody>
                  <a:tcPr marL="6506" marR="6506" marT="690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３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885245222"/>
                  </a:ext>
                </a:extLst>
              </a:tr>
              <a:tr h="40097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1042872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職務専念義務違反</a:t>
                      </a:r>
                      <a:endParaRPr lang="en-US" altLang="ja-JP" sz="1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1042872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・管理職への暴言</a:t>
                      </a:r>
                    </a:p>
                  </a:txBody>
                  <a:tcPr marL="78191" marR="78191" marT="41468" marB="41468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1(1)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</a:t>
                      </a: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2(1)</a:t>
                      </a: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582225"/>
                  </a:ext>
                </a:extLst>
              </a:tr>
              <a:tr h="24930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1042872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5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管理職による不適切な対応</a:t>
                      </a:r>
                    </a:p>
                  </a:txBody>
                  <a:tcPr marL="78191" marR="78191" marT="41468" marB="41468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1(1)</a:t>
                      </a: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1(1)</a:t>
                      </a: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55427915"/>
                  </a:ext>
                </a:extLst>
              </a:tr>
              <a:tr h="243369">
                <a:tc gridSpan="3">
                  <a:txBody>
                    <a:bodyPr/>
                    <a:lstStyle/>
                    <a:p>
                      <a:pPr marL="0" marR="0" indent="0" algn="ctr" defTabSz="1042872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公金公物関係</a:t>
                      </a:r>
                      <a:r>
                        <a:rPr lang="ja-JP" altLang="en-US" sz="8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（着服、手当等不正受給）</a:t>
                      </a:r>
                      <a:endParaRPr lang="ja-JP" altLang="en-US" sz="8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8191" marR="78191" marT="41468" marB="41468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3(1)</a:t>
                      </a: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10(1)</a:t>
                      </a: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14(2)</a:t>
                      </a: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467">
                <a:tc rowSpan="4" gridSpan="2">
                  <a:txBody>
                    <a:bodyPr/>
                    <a:lstStyle/>
                    <a:p>
                      <a:pPr marL="0" marR="0" indent="0" algn="ctr" defTabSz="10428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公務外非行</a:t>
                      </a:r>
                      <a:endParaRPr lang="en-US" altLang="zh-TW" sz="100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ctr" defTabSz="10428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関係</a:t>
                      </a:r>
                      <a:endParaRPr lang="zh-TW" altLang="en-US" sz="10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8191" marR="78191" marT="41468" marB="41468" anchor="ctr"/>
                </a:tc>
                <a:tc rowSpan="4" hMerge="1"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endParaRPr lang="ja-JP" altLang="en-US" sz="1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窃盗</a:t>
                      </a: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</a:t>
                      </a: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</a:t>
                      </a: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３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09006906"/>
                  </a:ext>
                </a:extLst>
              </a:tr>
              <a:tr h="182467">
                <a:tc gridSpan="2" vMerge="1">
                  <a:txBody>
                    <a:bodyPr/>
                    <a:lstStyle/>
                    <a:p>
                      <a:pPr marL="0" marR="0" indent="0" algn="ctr" defTabSz="10428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3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8191" marR="78191" marT="41468" marB="41468" anchor="ctr"/>
                </a:tc>
                <a:tc hMerge="1" vMerge="1"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endParaRPr lang="ja-JP" altLang="en-US" sz="1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盗撮・児童買春・痴漢</a:t>
                      </a: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5(2)</a:t>
                      </a: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5(2)</a:t>
                      </a: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815798627"/>
                  </a:ext>
                </a:extLst>
              </a:tr>
              <a:tr h="278317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endParaRPr lang="ja-JP" altLang="en-US" sz="1000" b="0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大麻取締法違反</a:t>
                      </a: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</a:t>
                      </a: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83583720"/>
                  </a:ext>
                </a:extLst>
              </a:tr>
              <a:tr h="219898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傷害・暴行</a:t>
                      </a: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1(1)</a:t>
                      </a:r>
                    </a:p>
                  </a:txBody>
                  <a:tcPr marL="6506" marR="6506" marT="6900" marB="0" anchor="ctr"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2(1)</a:t>
                      </a: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65494060"/>
                  </a:ext>
                </a:extLst>
              </a:tr>
              <a:tr h="256188">
                <a:tc gridSpan="3"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1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交通事故・交通法規違反</a:t>
                      </a:r>
                      <a:endParaRPr lang="ja-JP" altLang="en-US" sz="1100" b="1" i="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1(1)</a:t>
                      </a: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en-US" altLang="ja-JP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1(1)</a:t>
                      </a: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2467">
                <a:tc gridSpan="3">
                  <a:txBody>
                    <a:bodyPr/>
                    <a:lstStyle/>
                    <a:p>
                      <a:pPr algn="ctr" fontAlgn="ctr">
                        <a:lnSpc>
                          <a:spcPts val="1200"/>
                        </a:lnSpc>
                      </a:pPr>
                      <a:r>
                        <a:rPr lang="ja-JP" altLang="en-US" sz="1000" b="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監督責任</a:t>
                      </a: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ja-JP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</a:t>
                      </a:r>
                    </a:p>
                  </a:txBody>
                  <a:tcPr marL="6506" marR="6506" marT="6900" marB="0" anchor="ctr"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２</a:t>
                      </a:r>
                      <a:endParaRPr lang="en-US" altLang="ja-JP" sz="1200" b="0" i="0" u="none" strike="noStrike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032442"/>
                  </a:ext>
                </a:extLst>
              </a:tr>
              <a:tr h="17879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合計</a:t>
                      </a:r>
                      <a:endParaRPr lang="ja-JP" altLang="en-US" sz="1200" b="1" i="0" u="none" strike="noStrike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１８（８）</a:t>
                      </a: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７（２）</a:t>
                      </a:r>
                    </a:p>
                  </a:txBody>
                  <a:tcPr marL="6506" marR="6506" marT="6900" marB="0" anchor="ctr"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２２（４）</a:t>
                      </a:r>
                    </a:p>
                  </a:txBody>
                  <a:tcPr marL="6506" marR="6506" marT="6900" marB="0" anchor="ctr"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４（１）</a:t>
                      </a:r>
                      <a:endParaRPr lang="en-US" altLang="ja-JP" sz="1200" b="1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R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300"/>
                        </a:lnSpc>
                      </a:pPr>
                      <a:r>
                        <a:rPr lang="ja-JP" alt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５１（</a:t>
                      </a:r>
                      <a:r>
                        <a:rPr lang="en-US" altLang="ja-JP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lang="ja-JP" alt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lang="en-US" altLang="ja-JP" sz="1200" b="1" i="0" u="none" strike="noStrike" dirty="0">
                        <a:solidFill>
                          <a:schemeClr val="tx1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Meiryo UI" panose="020B0604030504040204" pitchFamily="50" charset="-128"/>
                      </a:endParaRPr>
                    </a:p>
                  </a:txBody>
                  <a:tcPr marL="6506" marR="6506" marT="6900" marB="0" anchor="ctr">
                    <a:lnL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id="{04D98B1F-D7E0-4137-8F5E-CFEF3DDBB4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32199"/>
              </p:ext>
            </p:extLst>
          </p:nvPr>
        </p:nvGraphicFramePr>
        <p:xfrm>
          <a:off x="270168" y="5098152"/>
          <a:ext cx="6183168" cy="50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3978">
                  <a:extLst>
                    <a:ext uri="{9D8B030D-6E8A-4147-A177-3AD203B41FA5}">
                      <a16:colId xmlns:a16="http://schemas.microsoft.com/office/drawing/2014/main" val="1770272993"/>
                    </a:ext>
                  </a:extLst>
                </a:gridCol>
                <a:gridCol w="971838">
                  <a:extLst>
                    <a:ext uri="{9D8B030D-6E8A-4147-A177-3AD203B41FA5}">
                      <a16:colId xmlns:a16="http://schemas.microsoft.com/office/drawing/2014/main" val="3441194766"/>
                    </a:ext>
                  </a:extLst>
                </a:gridCol>
                <a:gridCol w="971838">
                  <a:extLst>
                    <a:ext uri="{9D8B030D-6E8A-4147-A177-3AD203B41FA5}">
                      <a16:colId xmlns:a16="http://schemas.microsoft.com/office/drawing/2014/main" val="139081747"/>
                    </a:ext>
                  </a:extLst>
                </a:gridCol>
                <a:gridCol w="971838">
                  <a:extLst>
                    <a:ext uri="{9D8B030D-6E8A-4147-A177-3AD203B41FA5}">
                      <a16:colId xmlns:a16="http://schemas.microsoft.com/office/drawing/2014/main" val="816140048"/>
                    </a:ext>
                  </a:extLst>
                </a:gridCol>
                <a:gridCol w="971838">
                  <a:extLst>
                    <a:ext uri="{9D8B030D-6E8A-4147-A177-3AD203B41FA5}">
                      <a16:colId xmlns:a16="http://schemas.microsoft.com/office/drawing/2014/main" val="3677401531"/>
                    </a:ext>
                  </a:extLst>
                </a:gridCol>
                <a:gridCol w="971838">
                  <a:extLst>
                    <a:ext uri="{9D8B030D-6E8A-4147-A177-3AD203B41FA5}">
                      <a16:colId xmlns:a16="http://schemas.microsoft.com/office/drawing/2014/main" val="3350761197"/>
                    </a:ext>
                  </a:extLst>
                </a:gridCol>
              </a:tblGrid>
              <a:tr h="19766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校　種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高校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支援学校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中学校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小学校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計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453662557"/>
                  </a:ext>
                </a:extLst>
              </a:tr>
              <a:tr h="20744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件　数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51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678106966"/>
                  </a:ext>
                </a:extLst>
              </a:tr>
            </a:tbl>
          </a:graphicData>
        </a:graphic>
      </p:graphicFrame>
      <p:sp>
        <p:nvSpPr>
          <p:cNvPr id="15" name="Rectangle 2">
            <a:extLst>
              <a:ext uri="{FF2B5EF4-FFF2-40B4-BE49-F238E27FC236}">
                <a16:creationId xmlns:a16="http://schemas.microsoft.com/office/drawing/2014/main" id="{B673A4DA-9F42-4DE4-A6E1-E3EE2FBDEA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512" y="4871989"/>
            <a:ext cx="5147489" cy="237562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7625" tIns="33812" rIns="67625" bIns="33812" numCol="1" anchor="ctr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sz="80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/>
            <a:r>
              <a:rPr lang="ja-JP" altLang="en-US" sz="1100" b="1" i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教職員の懲戒処分における状況（</a:t>
            </a:r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校種別・行為</a:t>
            </a:r>
            <a:r>
              <a:rPr lang="ja-JP" altLang="en-US" sz="1100" b="1" i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態様別件数）</a:t>
            </a:r>
            <a:r>
              <a:rPr lang="en-US" altLang="ja-JP" sz="1100" b="1" i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100" b="1" i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令和４年度</a:t>
            </a:r>
            <a:r>
              <a:rPr lang="en-US" altLang="ja-JP" sz="1100" b="1" i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2067664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3169</TotalTime>
  <Words>458</Words>
  <Application>Microsoft Office PowerPoint</Application>
  <PresentationFormat>A4 210 x 297 mm</PresentationFormat>
  <Paragraphs>171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Meiryo UI</vt:lpstr>
      <vt:lpstr>ＭＳ 明朝</vt:lpstr>
      <vt:lpstr>游ゴシック</vt:lpstr>
      <vt:lpstr>Arial</vt:lpstr>
      <vt:lpstr>Calibri</vt:lpstr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★資料合体版</dc:title>
  <dc:creator>大阪府庁</dc:creator>
  <cp:lastModifiedBy>岡松　由介</cp:lastModifiedBy>
  <cp:revision>261</cp:revision>
  <cp:lastPrinted>2023-04-13T12:26:49Z</cp:lastPrinted>
  <dcterms:created xsi:type="dcterms:W3CDTF">2013-05-07T02:49:03Z</dcterms:created>
  <dcterms:modified xsi:type="dcterms:W3CDTF">2024-04-10T08:37:57Z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★資料合体版</vt:lpwstr>
  </property>
  <property fmtid="{D5CDD505-2E9C-101B-9397-08002B2CF9AE}" pid="3" name="SlideDescription">
    <vt:lpwstr/>
  </property>
</Properties>
</file>