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8" saveSubsetFonts="1">
  <p:sldMasterIdLst>
    <p:sldMasterId id="2147483660" r:id="rId1"/>
  </p:sldMasterIdLst>
  <p:notesMasterIdLst>
    <p:notesMasterId r:id="rId3"/>
  </p:notesMasterIdLst>
  <p:sldIdLst>
    <p:sldId id="27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68" d="100"/>
          <a:sy n="68" d="100"/>
        </p:scale>
        <p:origin x="1120" y="52"/>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教育庁に相談用として作成。オブザーバに入っていただいている教育振興室を窓口に、ご相談予定。</a:t>
            </a:r>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8</a:t>
            </a:fld>
            <a:endParaRPr kumimoji="1" lang="ja-JP" altLang="en-US"/>
          </a:p>
        </p:txBody>
      </p:sp>
    </p:spTree>
    <p:extLst>
      <p:ext uri="{BB962C8B-B14F-4D97-AF65-F5344CB8AC3E}">
        <p14:creationId xmlns:p14="http://schemas.microsoft.com/office/powerpoint/2010/main" val="7661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2024/3/11</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2024/3/11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a:t>
            </a:r>
            <a:r>
              <a:rPr lang="ja-JP" altLang="en-US" sz="2400" b="1">
                <a:solidFill>
                  <a:schemeClr val="bg1"/>
                </a:solidFill>
              </a:rPr>
              <a:t>支援の方向性について</a:t>
            </a:r>
            <a:endParaRPr lang="ja-JP" altLang="en-US" sz="2400" b="1" dirty="0">
              <a:solidFill>
                <a:schemeClr val="bg1"/>
              </a:solidFill>
            </a:endParaRP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600" dirty="0"/>
              <a:t>ご意見いただきたい内容：高次脳機能障がい児に対する効果的な支援について</a:t>
            </a:r>
          </a:p>
          <a:p>
            <a:pPr marL="0" indent="0">
              <a:lnSpc>
                <a:spcPct val="120000"/>
              </a:lnSpc>
              <a:buNone/>
            </a:pPr>
            <a:r>
              <a:rPr lang="ja-JP" altLang="en-US" sz="1800" b="1" dirty="0"/>
              <a:t>１．子どもの</a:t>
            </a:r>
            <a:r>
              <a:rPr lang="ja-JP" altLang="en-US" sz="1800" b="1" dirty="0" err="1"/>
              <a:t>高次脳機能障がい</a:t>
            </a:r>
            <a:r>
              <a:rPr lang="ja-JP" altLang="en-US" sz="1800" b="1" dirty="0"/>
              <a:t>家族講座・交流会　</a:t>
            </a:r>
            <a:endParaRPr lang="en-US" altLang="ja-JP" sz="1800" b="1" dirty="0"/>
          </a:p>
          <a:p>
            <a:pPr mar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p>
          <a:p>
            <a:pPr marL="0" lvl="0" indent="0">
              <a:lnSpc>
                <a:spcPct val="120000"/>
              </a:lnSpc>
              <a:buNone/>
            </a:pPr>
            <a:r>
              <a:rPr lang="ja-JP" altLang="en-US" sz="1800" b="1" dirty="0"/>
              <a:t>２．高次脳機能障がい児の実態調査等について</a:t>
            </a: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indent="0">
              <a:lnSpc>
                <a:spcPct val="120000"/>
              </a:lnSpc>
              <a:buNone/>
            </a:pPr>
            <a:endParaRPr lang="ja-JP" altLang="en-US" sz="1400" dirty="0"/>
          </a:p>
          <a:p>
            <a:pPr marL="0" indent="0">
              <a:lnSpc>
                <a:spcPct val="120000"/>
              </a:lnSpc>
              <a:buNone/>
            </a:pPr>
            <a:r>
              <a:rPr lang="ja-JP" altLang="en-US" sz="1400" dirty="0"/>
              <a:t>　　</a:t>
            </a:r>
            <a:endParaRPr lang="en-US" altLang="ja-JP" sz="1400" dirty="0"/>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473192" y="6377765"/>
            <a:ext cx="2228850" cy="365125"/>
          </a:xfrm>
        </p:spPr>
        <p:txBody>
          <a:bodyPr/>
          <a:lstStyle/>
          <a:p>
            <a:r>
              <a:rPr kumimoji="1" lang="ja-JP" altLang="en-US" dirty="0"/>
              <a:t>１８</a:t>
            </a:r>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227087" y="3708440"/>
            <a:ext cx="9400302" cy="2897396"/>
          </a:xfrm>
          <a:prstGeom prst="rect">
            <a:avLst/>
          </a:prstGeom>
          <a:noFill/>
        </p:spPr>
        <p:txBody>
          <a:bodyPr wrap="square" rtlCol="0">
            <a:spAutoFit/>
          </a:bodyPr>
          <a:lstStyle/>
          <a:p>
            <a:pPr>
              <a:lnSpc>
                <a:spcPct val="120000"/>
              </a:lnSpc>
            </a:pPr>
            <a:r>
              <a:rPr kumimoji="1" lang="ja-JP" altLang="en-US" sz="1400" dirty="0">
                <a:latin typeface="BIZ UDPゴシック" panose="020B0400000000000000" pitchFamily="50" charset="-128"/>
                <a:ea typeface="BIZ UDPゴシック" panose="020B0400000000000000" pitchFamily="50" charset="-128"/>
              </a:rPr>
              <a:t>・小児期発症の高次脳機能障がいは、学校生活における勉学や友達関係がうまくいかなくなることで当事者が孤立して　</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しまい、症状の悪化や人格形成に悪影響を及ぼすリスクが高い。</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・一方、現在は小児期発症の高次脳機能障がいの支援状況等について、その実態が把握できていない。</a:t>
            </a: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・そのため、令和６年度は新規事業として、府内における小児期発症の高次脳機能障がいに関する実態調査を行い、その</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結果をもとに支援体制等の課題を整理し、これを踏まえた理解促進のための支援ツール等を開発する団体等への補助</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事業を行う。</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目的：支援ツール等を調査先や関係機関等に活用いただくことで、子どもの高次脳機能障がいへの理解促進及び府内</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支援力の向上を図る。</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調査先（予定）：医療機関、福祉事業所、市町村、支援学校、当事者家族会等</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a:t>
            </a:r>
            <a:r>
              <a:rPr kumimoji="1" lang="zh-TW" altLang="en-US" sz="1400" dirty="0">
                <a:latin typeface="BIZ UDPゴシック" panose="020B0400000000000000" pitchFamily="50" charset="-128"/>
                <a:ea typeface="BIZ UDPゴシック" panose="020B0400000000000000" pitchFamily="50" charset="-128"/>
              </a:rPr>
              <a:t>補助上限額：</a:t>
            </a:r>
            <a:r>
              <a:rPr kumimoji="1" lang="en-US" altLang="zh-TW" sz="1400" dirty="0">
                <a:latin typeface="BIZ UDPゴシック" panose="020B0400000000000000" pitchFamily="50" charset="-128"/>
                <a:ea typeface="BIZ UDPゴシック" panose="020B0400000000000000" pitchFamily="50" charset="-128"/>
              </a:rPr>
              <a:t>5,200</a:t>
            </a:r>
            <a:r>
              <a:rPr kumimoji="1" lang="zh-TW" altLang="en-US" sz="1400" dirty="0">
                <a:latin typeface="BIZ UDPゴシック" panose="020B0400000000000000" pitchFamily="50" charset="-128"/>
                <a:ea typeface="BIZ UDPゴシック" panose="020B0400000000000000" pitchFamily="50" charset="-128"/>
              </a:rPr>
              <a:t>千円　対象経費：</a:t>
            </a:r>
            <a:r>
              <a:rPr kumimoji="1" lang="ja-JP" altLang="en-US" sz="1400" dirty="0">
                <a:latin typeface="BIZ UDPゴシック" panose="020B0400000000000000" pitchFamily="50" charset="-128"/>
                <a:ea typeface="BIZ UDPゴシック" panose="020B0400000000000000" pitchFamily="50" charset="-128"/>
              </a:rPr>
              <a:t>補助対象事業の実施に直接必要な</a:t>
            </a:r>
            <a:r>
              <a:rPr kumimoji="1" lang="zh-TW" altLang="en-US" sz="1400" dirty="0">
                <a:latin typeface="BIZ UDPゴシック" panose="020B0400000000000000" pitchFamily="50" charset="-128"/>
                <a:ea typeface="BIZ UDPゴシック" panose="020B0400000000000000" pitchFamily="50" charset="-128"/>
              </a:rPr>
              <a:t>報酬、人件費、報償費、旅費、需用費</a:t>
            </a:r>
            <a:r>
              <a:rPr kumimoji="1" lang="ja-JP" altLang="en-US" sz="1400" dirty="0">
                <a:latin typeface="BIZ UDPゴシック" panose="020B0400000000000000" pitchFamily="50" charset="-128"/>
                <a:ea typeface="BIZ UDPゴシック" panose="020B0400000000000000" pitchFamily="50" charset="-128"/>
              </a:rPr>
              <a:t>等</a:t>
            </a:r>
            <a:endParaRPr kumimoji="1" lang="en-US" altLang="ja-JP" sz="1400" dirty="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令和６年４月～公募予定</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27087" y="1419819"/>
            <a:ext cx="9415285" cy="1863267"/>
          </a:xfrm>
          <a:prstGeom prst="rect">
            <a:avLst/>
          </a:prstGeom>
          <a:noFill/>
        </p:spPr>
        <p:txBody>
          <a:bodyPr wrap="square" rtlCol="0">
            <a:spAutoFit/>
          </a:bodyPr>
          <a:lstStyle/>
          <a:p>
            <a:pPr>
              <a:lnSpc>
                <a:spcPct val="120000"/>
              </a:lnSpc>
            </a:pPr>
            <a:r>
              <a:rPr lang="ja-JP" altLang="en-US" sz="1400" dirty="0">
                <a:latin typeface="BIZ UDPゴシック" panose="020B0400000000000000" pitchFamily="50" charset="-128"/>
                <a:ea typeface="BIZ UDPゴシック" panose="020B0400000000000000" pitchFamily="50" charset="-128"/>
              </a:rPr>
              <a:t>・高次脳機能障がいで困りごとを抱える当事者・家族が、情報を入手したり、思いや体験談を共有したりすることがで</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きる機会を提供するため、今年度は家族交流会を開催。</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令和５年</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月</a:t>
            </a:r>
            <a:r>
              <a:rPr lang="en-US" altLang="ja-JP" sz="1400" dirty="0">
                <a:latin typeface="BIZ UDPゴシック" panose="020B0400000000000000" pitchFamily="50" charset="-128"/>
                <a:ea typeface="BIZ UDPゴシック" panose="020B0400000000000000" pitchFamily="50" charset="-128"/>
              </a:rPr>
              <a:t>15</a:t>
            </a:r>
            <a:r>
              <a:rPr lang="ja-JP" altLang="en-US" sz="1400" dirty="0">
                <a:latin typeface="BIZ UDPゴシック" panose="020B0400000000000000" pitchFamily="50" charset="-128"/>
                <a:ea typeface="BIZ UDPゴシック" panose="020B0400000000000000" pitchFamily="50" charset="-128"/>
              </a:rPr>
              <a:t>日（金）</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時半～</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時半　　　　　　於：大阪府立障がい者自立センター１階大会議室</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参加者：４名</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・アンケートの結果、「他の家族の思いやお子様の話を聞けてよかった」、「当事者同士の話をもっと聞きたかった」、</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「定期的に開催してほしい」といった意見あり</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・令和６年度は、上記の意見を踏まえ、周知方法を工夫の上、引き続き開催していく予定。</a:t>
            </a:r>
            <a:endParaRPr lang="en-US" altLang="ja-JP" sz="1400" dirty="0">
              <a:latin typeface="BIZ UDPゴシック" panose="020B0400000000000000" pitchFamily="50" charset="-128"/>
              <a:ea typeface="BIZ UDPゴシック" panose="020B0400000000000000" pitchFamily="50" charset="-128"/>
            </a:endParaRPr>
          </a:p>
        </p:txBody>
      </p:sp>
      <p:sp>
        <p:nvSpPr>
          <p:cNvPr id="19" name="正方形/長方形 18"/>
          <p:cNvSpPr/>
          <p:nvPr/>
        </p:nvSpPr>
        <p:spPr>
          <a:xfrm>
            <a:off x="218941" y="1454058"/>
            <a:ext cx="9400302" cy="1863267"/>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18941" y="3742679"/>
            <a:ext cx="9392156" cy="2798798"/>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92160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1107</TotalTime>
  <Words>482</Words>
  <Application>Microsoft Office PowerPoint</Application>
  <PresentationFormat>A4 210 x 297 mm</PresentationFormat>
  <Paragraphs>36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游ゴシック</vt:lpstr>
      <vt:lpstr>Arial</vt:lpstr>
      <vt:lpstr>Calibri</vt:lpstr>
      <vt:lpstr>Calibri Light</vt:lpstr>
      <vt:lpstr>Office テーマ</vt:lpstr>
      <vt:lpstr>議題３　高次脳機能障がい児支援の方向性について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高次脳機能障がいの診断・検査方法について①</dc:title>
  <cp:revision>115</cp:revision>
  <cp:lastPrinted>2024-03-11T06:13:41Z</cp:lastPrinted>
  <dcterms:created xsi:type="dcterms:W3CDTF">2021-12-06T08:59:04Z</dcterms:created>
  <dcterms:modified xsi:type="dcterms:W3CDTF">2024-03-11T10:21:01Z</dcterms:modified>
</cp:coreProperties>
</file>