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4"/>
  </p:notesMasterIdLst>
  <p:handoutMasterIdLst>
    <p:handoutMasterId r:id="rId15"/>
  </p:handoutMasterIdLst>
  <p:sldIdLst>
    <p:sldId id="141169707" r:id="rId2"/>
    <p:sldId id="141169712" r:id="rId3"/>
    <p:sldId id="141169650" r:id="rId4"/>
    <p:sldId id="141169658" r:id="rId5"/>
    <p:sldId id="141169495" r:id="rId6"/>
    <p:sldId id="141169710" r:id="rId7"/>
    <p:sldId id="141169711" r:id="rId8"/>
    <p:sldId id="141169715" r:id="rId9"/>
    <p:sldId id="141169718" r:id="rId10"/>
    <p:sldId id="141169720" r:id="rId11"/>
    <p:sldId id="141169721" r:id="rId12"/>
    <p:sldId id="14116972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4660"/>
  </p:normalViewPr>
  <p:slideViewPr>
    <p:cSldViewPr snapToGrid="0">
      <p:cViewPr varScale="1">
        <p:scale>
          <a:sx n="113" d="100"/>
          <a:sy n="113" d="100"/>
        </p:scale>
        <p:origin x="835" y="82"/>
      </p:cViewPr>
      <p:guideLst/>
    </p:cSldViewPr>
  </p:slideViewPr>
  <p:notesTextViewPr>
    <p:cViewPr>
      <p:scale>
        <a:sx n="1" d="1"/>
        <a:sy n="1" d="1"/>
      </p:scale>
      <p:origin x="0" y="0"/>
    </p:cViewPr>
  </p:notesTextViewPr>
  <p:notesViewPr>
    <p:cSldViewPr snapToGrid="0">
      <p:cViewPr varScale="1">
        <p:scale>
          <a:sx n="51" d="100"/>
          <a:sy n="51" d="100"/>
        </p:scale>
        <p:origin x="26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全国</c:v>
                </c:pt>
              </c:strCache>
            </c:strRef>
          </c:tx>
          <c:spPr>
            <a:ln w="28575" cap="rnd">
              <a:solidFill>
                <a:schemeClr val="tx2">
                  <a:lumMod val="50000"/>
                  <a:lumOff val="50000"/>
                </a:schemeClr>
              </a:solidFill>
              <a:round/>
            </a:ln>
            <a:effectLst/>
          </c:spPr>
          <c:marker>
            <c:symbol val="circle"/>
            <c:size val="5"/>
            <c:spPr>
              <a:solidFill>
                <a:schemeClr val="tx2">
                  <a:lumMod val="50000"/>
                  <a:lumOff val="50000"/>
                </a:schemeClr>
              </a:solidFill>
              <a:ln w="9525">
                <a:solidFill>
                  <a:schemeClr val="tx2">
                    <a:lumMod val="50000"/>
                    <a:lumOff val="50000"/>
                  </a:schemeClr>
                </a:solidFill>
              </a:ln>
              <a:effectLst/>
            </c:spPr>
          </c:marker>
          <c:cat>
            <c:strRef>
              <c:f>Sheet1!$A$2:$A$3</c:f>
              <c:strCache>
                <c:ptCount val="2"/>
                <c:pt idx="0">
                  <c:v>2018年</c:v>
                </c:pt>
                <c:pt idx="1">
                  <c:v>2022年</c:v>
                </c:pt>
              </c:strCache>
            </c:strRef>
          </c:cat>
          <c:val>
            <c:numRef>
              <c:f>Sheet1!$B$2:$B$3</c:f>
              <c:numCache>
                <c:formatCode>General</c:formatCode>
                <c:ptCount val="2"/>
                <c:pt idx="0">
                  <c:v>64.7</c:v>
                </c:pt>
                <c:pt idx="1">
                  <c:v>93.8</c:v>
                </c:pt>
              </c:numCache>
            </c:numRef>
          </c:val>
          <c:smooth val="0"/>
          <c:extLst>
            <c:ext xmlns:c16="http://schemas.microsoft.com/office/drawing/2014/chart" uri="{C3380CC4-5D6E-409C-BE32-E72D297353CC}">
              <c16:uniqueId val="{00000000-5BDD-4E56-85CC-24BB0CC58445}"/>
            </c:ext>
          </c:extLst>
        </c:ser>
        <c:ser>
          <c:idx val="1"/>
          <c:order val="1"/>
          <c:tx>
            <c:strRef>
              <c:f>Sheet1!$C$1</c:f>
              <c:strCache>
                <c:ptCount val="1"/>
                <c:pt idx="0">
                  <c:v>東京都</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strRef>
              <c:f>Sheet1!$A$2:$A$3</c:f>
              <c:strCache>
                <c:ptCount val="2"/>
                <c:pt idx="0">
                  <c:v>2018年</c:v>
                </c:pt>
                <c:pt idx="1">
                  <c:v>2022年</c:v>
                </c:pt>
              </c:strCache>
            </c:strRef>
          </c:cat>
          <c:val>
            <c:numRef>
              <c:f>Sheet1!$C$2:$C$3</c:f>
              <c:numCache>
                <c:formatCode>General</c:formatCode>
                <c:ptCount val="2"/>
                <c:pt idx="0">
                  <c:v>88.7</c:v>
                </c:pt>
                <c:pt idx="1">
                  <c:v>96.8</c:v>
                </c:pt>
              </c:numCache>
            </c:numRef>
          </c:val>
          <c:smooth val="0"/>
          <c:extLst>
            <c:ext xmlns:c16="http://schemas.microsoft.com/office/drawing/2014/chart" uri="{C3380CC4-5D6E-409C-BE32-E72D297353CC}">
              <c16:uniqueId val="{00000001-5BDD-4E56-85CC-24BB0CC58445}"/>
            </c:ext>
          </c:extLst>
        </c:ser>
        <c:ser>
          <c:idx val="2"/>
          <c:order val="2"/>
          <c:tx>
            <c:strRef>
              <c:f>Sheet1!$D$1</c:f>
              <c:strCache>
                <c:ptCount val="1"/>
                <c:pt idx="0">
                  <c:v>大阪府</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2018年</c:v>
                </c:pt>
                <c:pt idx="1">
                  <c:v>2022年</c:v>
                </c:pt>
              </c:strCache>
            </c:strRef>
          </c:cat>
          <c:val>
            <c:numRef>
              <c:f>Sheet1!$D$2:$D$3</c:f>
              <c:numCache>
                <c:formatCode>General</c:formatCode>
                <c:ptCount val="2"/>
                <c:pt idx="0">
                  <c:v>62.8</c:v>
                </c:pt>
                <c:pt idx="1">
                  <c:v>97.7</c:v>
                </c:pt>
              </c:numCache>
            </c:numRef>
          </c:val>
          <c:smooth val="0"/>
          <c:extLst>
            <c:ext xmlns:c16="http://schemas.microsoft.com/office/drawing/2014/chart" uri="{C3380CC4-5D6E-409C-BE32-E72D297353CC}">
              <c16:uniqueId val="{00000002-5BDD-4E56-85CC-24BB0CC58445}"/>
            </c:ext>
          </c:extLst>
        </c:ser>
        <c:dLbls>
          <c:showLegendKey val="0"/>
          <c:showVal val="0"/>
          <c:showCatName val="0"/>
          <c:showSerName val="0"/>
          <c:showPercent val="0"/>
          <c:showBubbleSize val="0"/>
        </c:dLbls>
        <c:marker val="1"/>
        <c:smooth val="0"/>
        <c:axId val="719658400"/>
        <c:axId val="719654800"/>
      </c:lineChart>
      <c:catAx>
        <c:axId val="7196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4800"/>
        <c:crosses val="autoZero"/>
        <c:auto val="1"/>
        <c:lblAlgn val="ctr"/>
        <c:lblOffset val="100"/>
        <c:noMultiLvlLbl val="0"/>
      </c:catAx>
      <c:valAx>
        <c:axId val="719654800"/>
        <c:scaling>
          <c:orientation val="minMax"/>
          <c:max val="100"/>
          <c:min val="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8400"/>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全国</c:v>
                </c:pt>
              </c:strCache>
            </c:strRef>
          </c:tx>
          <c:spPr>
            <a:ln w="28575" cap="rnd">
              <a:solidFill>
                <a:schemeClr val="tx2">
                  <a:lumMod val="50000"/>
                  <a:lumOff val="50000"/>
                </a:schemeClr>
              </a:solidFill>
              <a:round/>
            </a:ln>
            <a:effectLst/>
          </c:spPr>
          <c:marker>
            <c:symbol val="circle"/>
            <c:size val="5"/>
            <c:spPr>
              <a:solidFill>
                <a:schemeClr val="tx2">
                  <a:lumMod val="50000"/>
                  <a:lumOff val="50000"/>
                </a:schemeClr>
              </a:solidFill>
              <a:ln w="9525">
                <a:solidFill>
                  <a:schemeClr val="tx2">
                    <a:lumMod val="50000"/>
                    <a:lumOff val="50000"/>
                  </a:schemeClr>
                </a:solidFill>
              </a:ln>
              <a:effectLst/>
            </c:spPr>
          </c:marker>
          <c:cat>
            <c:strRef>
              <c:f>Sheet1!$A$2:$A$3</c:f>
              <c:strCache>
                <c:ptCount val="2"/>
                <c:pt idx="0">
                  <c:v>2018年</c:v>
                </c:pt>
                <c:pt idx="1">
                  <c:v>2022年</c:v>
                </c:pt>
              </c:strCache>
            </c:strRef>
          </c:cat>
          <c:val>
            <c:numRef>
              <c:f>Sheet1!$B$2:$B$3</c:f>
              <c:numCache>
                <c:formatCode>0.0_ </c:formatCode>
                <c:ptCount val="2"/>
                <c:pt idx="0">
                  <c:v>31</c:v>
                </c:pt>
                <c:pt idx="1">
                  <c:v>57.3</c:v>
                </c:pt>
              </c:numCache>
            </c:numRef>
          </c:val>
          <c:smooth val="0"/>
          <c:extLst>
            <c:ext xmlns:c16="http://schemas.microsoft.com/office/drawing/2014/chart" uri="{C3380CC4-5D6E-409C-BE32-E72D297353CC}">
              <c16:uniqueId val="{00000000-62CF-4BA0-A36B-4C749C74D0E9}"/>
            </c:ext>
          </c:extLst>
        </c:ser>
        <c:ser>
          <c:idx val="1"/>
          <c:order val="1"/>
          <c:tx>
            <c:strRef>
              <c:f>Sheet1!$C$1</c:f>
              <c:strCache>
                <c:ptCount val="1"/>
                <c:pt idx="0">
                  <c:v>東京都</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strRef>
              <c:f>Sheet1!$A$2:$A$3</c:f>
              <c:strCache>
                <c:ptCount val="2"/>
                <c:pt idx="0">
                  <c:v>2018年</c:v>
                </c:pt>
                <c:pt idx="1">
                  <c:v>2022年</c:v>
                </c:pt>
              </c:strCache>
            </c:strRef>
          </c:cat>
          <c:val>
            <c:numRef>
              <c:f>Sheet1!$C$2:$C$3</c:f>
              <c:numCache>
                <c:formatCode>0.0_ </c:formatCode>
                <c:ptCount val="2"/>
                <c:pt idx="0">
                  <c:v>67.7</c:v>
                </c:pt>
                <c:pt idx="1">
                  <c:v>79</c:v>
                </c:pt>
              </c:numCache>
            </c:numRef>
          </c:val>
          <c:smooth val="0"/>
          <c:extLst>
            <c:ext xmlns:c16="http://schemas.microsoft.com/office/drawing/2014/chart" uri="{C3380CC4-5D6E-409C-BE32-E72D297353CC}">
              <c16:uniqueId val="{00000001-62CF-4BA0-A36B-4C749C74D0E9}"/>
            </c:ext>
          </c:extLst>
        </c:ser>
        <c:ser>
          <c:idx val="2"/>
          <c:order val="2"/>
          <c:tx>
            <c:strRef>
              <c:f>Sheet1!$D$1</c:f>
              <c:strCache>
                <c:ptCount val="1"/>
                <c:pt idx="0">
                  <c:v>大阪府</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2018年</c:v>
                </c:pt>
                <c:pt idx="1">
                  <c:v>2022年</c:v>
                </c:pt>
              </c:strCache>
            </c:strRef>
          </c:cat>
          <c:val>
            <c:numRef>
              <c:f>Sheet1!$D$2:$D$3</c:f>
              <c:numCache>
                <c:formatCode>0.0_ </c:formatCode>
                <c:ptCount val="2"/>
                <c:pt idx="0">
                  <c:v>53.5</c:v>
                </c:pt>
                <c:pt idx="1">
                  <c:v>83.7</c:v>
                </c:pt>
              </c:numCache>
            </c:numRef>
          </c:val>
          <c:smooth val="0"/>
          <c:extLst>
            <c:ext xmlns:c16="http://schemas.microsoft.com/office/drawing/2014/chart" uri="{C3380CC4-5D6E-409C-BE32-E72D297353CC}">
              <c16:uniqueId val="{00000002-62CF-4BA0-A36B-4C749C74D0E9}"/>
            </c:ext>
          </c:extLst>
        </c:ser>
        <c:dLbls>
          <c:showLegendKey val="0"/>
          <c:showVal val="0"/>
          <c:showCatName val="0"/>
          <c:showSerName val="0"/>
          <c:showPercent val="0"/>
          <c:showBubbleSize val="0"/>
        </c:dLbls>
        <c:marker val="1"/>
        <c:smooth val="0"/>
        <c:axId val="719658400"/>
        <c:axId val="719654800"/>
      </c:lineChart>
      <c:catAx>
        <c:axId val="7196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4800"/>
        <c:crosses val="autoZero"/>
        <c:auto val="1"/>
        <c:lblAlgn val="ctr"/>
        <c:lblOffset val="100"/>
        <c:noMultiLvlLbl val="0"/>
      </c:catAx>
      <c:valAx>
        <c:axId val="719654800"/>
        <c:scaling>
          <c:orientation val="minMax"/>
          <c:max val="100"/>
          <c:min val="2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8400"/>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全国</c:v>
                </c:pt>
              </c:strCache>
            </c:strRef>
          </c:tx>
          <c:spPr>
            <a:ln w="28575" cap="rnd">
              <a:solidFill>
                <a:schemeClr val="tx2">
                  <a:lumMod val="50000"/>
                  <a:lumOff val="50000"/>
                </a:schemeClr>
              </a:solidFill>
              <a:round/>
            </a:ln>
            <a:effectLst/>
          </c:spPr>
          <c:marker>
            <c:symbol val="circle"/>
            <c:size val="5"/>
            <c:spPr>
              <a:solidFill>
                <a:schemeClr val="tx2">
                  <a:lumMod val="50000"/>
                  <a:lumOff val="50000"/>
                </a:schemeClr>
              </a:solidFill>
              <a:ln w="9525">
                <a:solidFill>
                  <a:schemeClr val="tx2">
                    <a:lumMod val="50000"/>
                    <a:lumOff val="50000"/>
                  </a:schemeClr>
                </a:solidFill>
              </a:ln>
              <a:effectLst/>
            </c:spPr>
          </c:marker>
          <c:cat>
            <c:strRef>
              <c:f>Sheet1!$A$2:$A$3</c:f>
              <c:strCache>
                <c:ptCount val="2"/>
                <c:pt idx="0">
                  <c:v>2018年</c:v>
                </c:pt>
                <c:pt idx="1">
                  <c:v>2022年</c:v>
                </c:pt>
              </c:strCache>
            </c:strRef>
          </c:cat>
          <c:val>
            <c:numRef>
              <c:f>Sheet1!$B$2:$B$3</c:f>
              <c:numCache>
                <c:formatCode>0.0_ </c:formatCode>
                <c:ptCount val="2"/>
                <c:pt idx="0">
                  <c:v>21.7</c:v>
                </c:pt>
                <c:pt idx="1">
                  <c:v>61.2</c:v>
                </c:pt>
              </c:numCache>
            </c:numRef>
          </c:val>
          <c:smooth val="0"/>
          <c:extLst>
            <c:ext xmlns:c16="http://schemas.microsoft.com/office/drawing/2014/chart" uri="{C3380CC4-5D6E-409C-BE32-E72D297353CC}">
              <c16:uniqueId val="{00000000-996F-4BDA-89CA-6A788BC000E0}"/>
            </c:ext>
          </c:extLst>
        </c:ser>
        <c:ser>
          <c:idx val="1"/>
          <c:order val="1"/>
          <c:tx>
            <c:strRef>
              <c:f>Sheet1!$C$1</c:f>
              <c:strCache>
                <c:ptCount val="1"/>
                <c:pt idx="0">
                  <c:v>東京都</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strRef>
              <c:f>Sheet1!$A$2:$A$3</c:f>
              <c:strCache>
                <c:ptCount val="2"/>
                <c:pt idx="0">
                  <c:v>2018年</c:v>
                </c:pt>
                <c:pt idx="1">
                  <c:v>2022年</c:v>
                </c:pt>
              </c:strCache>
            </c:strRef>
          </c:cat>
          <c:val>
            <c:numRef>
              <c:f>Sheet1!$C$2:$C$3</c:f>
              <c:numCache>
                <c:formatCode>0.0_ </c:formatCode>
                <c:ptCount val="2"/>
                <c:pt idx="0">
                  <c:v>48.4</c:v>
                </c:pt>
                <c:pt idx="1">
                  <c:v>75.8</c:v>
                </c:pt>
              </c:numCache>
            </c:numRef>
          </c:val>
          <c:smooth val="0"/>
          <c:extLst>
            <c:ext xmlns:c16="http://schemas.microsoft.com/office/drawing/2014/chart" uri="{C3380CC4-5D6E-409C-BE32-E72D297353CC}">
              <c16:uniqueId val="{00000001-996F-4BDA-89CA-6A788BC000E0}"/>
            </c:ext>
          </c:extLst>
        </c:ser>
        <c:ser>
          <c:idx val="2"/>
          <c:order val="2"/>
          <c:tx>
            <c:strRef>
              <c:f>Sheet1!$D$1</c:f>
              <c:strCache>
                <c:ptCount val="1"/>
                <c:pt idx="0">
                  <c:v>大阪府</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2018年</c:v>
                </c:pt>
                <c:pt idx="1">
                  <c:v>2022年</c:v>
                </c:pt>
              </c:strCache>
            </c:strRef>
          </c:cat>
          <c:val>
            <c:numRef>
              <c:f>Sheet1!$D$2:$D$3</c:f>
              <c:numCache>
                <c:formatCode>0.0_ </c:formatCode>
                <c:ptCount val="2"/>
                <c:pt idx="0">
                  <c:v>46.5</c:v>
                </c:pt>
                <c:pt idx="1">
                  <c:v>93</c:v>
                </c:pt>
              </c:numCache>
            </c:numRef>
          </c:val>
          <c:smooth val="0"/>
          <c:extLst>
            <c:ext xmlns:c16="http://schemas.microsoft.com/office/drawing/2014/chart" uri="{C3380CC4-5D6E-409C-BE32-E72D297353CC}">
              <c16:uniqueId val="{00000002-996F-4BDA-89CA-6A788BC000E0}"/>
            </c:ext>
          </c:extLst>
        </c:ser>
        <c:dLbls>
          <c:showLegendKey val="0"/>
          <c:showVal val="0"/>
          <c:showCatName val="0"/>
          <c:showSerName val="0"/>
          <c:showPercent val="0"/>
          <c:showBubbleSize val="0"/>
        </c:dLbls>
        <c:marker val="1"/>
        <c:smooth val="0"/>
        <c:axId val="719658400"/>
        <c:axId val="719654800"/>
      </c:lineChart>
      <c:catAx>
        <c:axId val="7196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4800"/>
        <c:crosses val="autoZero"/>
        <c:auto val="1"/>
        <c:lblAlgn val="ctr"/>
        <c:lblOffset val="100"/>
        <c:noMultiLvlLbl val="0"/>
      </c:catAx>
      <c:valAx>
        <c:axId val="719654800"/>
        <c:scaling>
          <c:orientation val="minMax"/>
          <c:max val="100"/>
          <c:min val="2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8400"/>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資料用表!$D$3</c:f>
              <c:strCache>
                <c:ptCount val="1"/>
                <c:pt idx="0">
                  <c:v>全国</c:v>
                </c:pt>
              </c:strCache>
            </c:strRef>
          </c:tx>
          <c:spPr>
            <a:ln w="25400" cap="rnd">
              <a:noFill/>
              <a:round/>
            </a:ln>
            <a:effectLst/>
          </c:spPr>
          <c:marker>
            <c:symbol val="diamond"/>
            <c:size val="5"/>
            <c:spPr>
              <a:solidFill>
                <a:schemeClr val="bg1">
                  <a:lumMod val="50000"/>
                </a:schemeClr>
              </a:solidFill>
              <a:ln w="9525">
                <a:solidFill>
                  <a:schemeClr val="bg1">
                    <a:lumMod val="50000"/>
                  </a:schemeClr>
                </a:solidFill>
              </a:ln>
              <a:effectLst/>
            </c:spPr>
          </c:marker>
          <c:xVal>
            <c:numRef>
              <c:f>資料用表!$D$4:$D$14</c:f>
              <c:numCache>
                <c:formatCode>#,##0.0_ </c:formatCode>
                <c:ptCount val="11"/>
                <c:pt idx="0">
                  <c:v>59.056151053013792</c:v>
                </c:pt>
                <c:pt idx="1">
                  <c:v>45.479093539054993</c:v>
                </c:pt>
                <c:pt idx="2">
                  <c:v>46.160469798657736</c:v>
                </c:pt>
                <c:pt idx="3">
                  <c:v>41.417058823529416</c:v>
                </c:pt>
                <c:pt idx="4">
                  <c:v>2.1901208459214492</c:v>
                </c:pt>
                <c:pt idx="5">
                  <c:v>68.244941634241272</c:v>
                </c:pt>
                <c:pt idx="6">
                  <c:v>25.890258620689668</c:v>
                </c:pt>
                <c:pt idx="7">
                  <c:v>3.11</c:v>
                </c:pt>
                <c:pt idx="8">
                  <c:v>73.466655844155795</c:v>
                </c:pt>
                <c:pt idx="9">
                  <c:v>83.860391061452518</c:v>
                </c:pt>
                <c:pt idx="10">
                  <c:v>49.932916666666664</c:v>
                </c:pt>
              </c:numCache>
            </c:numRef>
          </c:xVal>
          <c:yVal>
            <c:numRef>
              <c:f>資料用表!$D$18:$D$28</c:f>
              <c:numCache>
                <c:formatCode>#,##0.0_ </c:formatCode>
                <c:ptCount val="11"/>
                <c:pt idx="0">
                  <c:v>97.9</c:v>
                </c:pt>
                <c:pt idx="1">
                  <c:v>70.7</c:v>
                </c:pt>
                <c:pt idx="2">
                  <c:v>33.200000000000003</c:v>
                </c:pt>
                <c:pt idx="3">
                  <c:v>31</c:v>
                </c:pt>
                <c:pt idx="4">
                  <c:v>21.7</c:v>
                </c:pt>
                <c:pt idx="5">
                  <c:v>16.399999999999999</c:v>
                </c:pt>
                <c:pt idx="6">
                  <c:v>12.8</c:v>
                </c:pt>
                <c:pt idx="7">
                  <c:v>6.1</c:v>
                </c:pt>
                <c:pt idx="8" formatCode="0.0_);[Red]\(0.0\)">
                  <c:v>41.1</c:v>
                </c:pt>
                <c:pt idx="9" formatCode="0.0_);[Red]\(0.0\)">
                  <c:v>26.9</c:v>
                </c:pt>
                <c:pt idx="10" formatCode="0.0_);[Red]\(0.0\)">
                  <c:v>3.3</c:v>
                </c:pt>
              </c:numCache>
            </c:numRef>
          </c:yVal>
          <c:smooth val="0"/>
          <c:extLst>
            <c:ext xmlns:c16="http://schemas.microsoft.com/office/drawing/2014/chart" uri="{C3380CC4-5D6E-409C-BE32-E72D297353CC}">
              <c16:uniqueId val="{00000000-356F-46EF-A41B-63617E6BF827}"/>
            </c:ext>
          </c:extLst>
        </c:ser>
        <c:ser>
          <c:idx val="1"/>
          <c:order val="1"/>
          <c:tx>
            <c:strRef>
              <c:f>資料用表!$E$3</c:f>
              <c:strCache>
                <c:ptCount val="1"/>
                <c:pt idx="0">
                  <c:v>東京都</c:v>
                </c:pt>
              </c:strCache>
            </c:strRef>
          </c:tx>
          <c:spPr>
            <a:ln w="25400" cap="rnd">
              <a:noFill/>
              <a:round/>
            </a:ln>
            <a:effectLst/>
          </c:spPr>
          <c:marker>
            <c:symbol val="triangle"/>
            <c:size val="6"/>
            <c:spPr>
              <a:solidFill>
                <a:schemeClr val="accent5"/>
              </a:solidFill>
              <a:ln w="9525">
                <a:solidFill>
                  <a:schemeClr val="accent5"/>
                </a:solidFill>
              </a:ln>
              <a:effectLst/>
            </c:spPr>
          </c:marker>
          <c:xVal>
            <c:numRef>
              <c:f>資料用表!$E$4:$E$14</c:f>
              <c:numCache>
                <c:formatCode>#,##0.0_ </c:formatCode>
                <c:ptCount val="11"/>
                <c:pt idx="0">
                  <c:v>59.8</c:v>
                </c:pt>
                <c:pt idx="1">
                  <c:v>79.3</c:v>
                </c:pt>
                <c:pt idx="2">
                  <c:v>76.7</c:v>
                </c:pt>
                <c:pt idx="3">
                  <c:v>44.5</c:v>
                </c:pt>
                <c:pt idx="4">
                  <c:v>3.5</c:v>
                </c:pt>
                <c:pt idx="5">
                  <c:v>66.5</c:v>
                </c:pt>
                <c:pt idx="6">
                  <c:v>52.4</c:v>
                </c:pt>
                <c:pt idx="7">
                  <c:v>0.4</c:v>
                </c:pt>
                <c:pt idx="8">
                  <c:v>91.6</c:v>
                </c:pt>
                <c:pt idx="9">
                  <c:v>99.6</c:v>
                </c:pt>
                <c:pt idx="10">
                  <c:v>78.599999999999994</c:v>
                </c:pt>
              </c:numCache>
            </c:numRef>
          </c:xVal>
          <c:yVal>
            <c:numRef>
              <c:f>資料用表!$E$18:$E$28</c:f>
              <c:numCache>
                <c:formatCode>#,##0.0_ </c:formatCode>
                <c:ptCount val="11"/>
                <c:pt idx="0" formatCode="#,##0_ ">
                  <c:v>100</c:v>
                </c:pt>
                <c:pt idx="1">
                  <c:v>98.1</c:v>
                </c:pt>
                <c:pt idx="2">
                  <c:v>90.6</c:v>
                </c:pt>
                <c:pt idx="3">
                  <c:v>76.900000000000006</c:v>
                </c:pt>
                <c:pt idx="4">
                  <c:v>65.900000000000006</c:v>
                </c:pt>
                <c:pt idx="5">
                  <c:v>42</c:v>
                </c:pt>
                <c:pt idx="6">
                  <c:v>66.7</c:v>
                </c:pt>
                <c:pt idx="7">
                  <c:v>29.2</c:v>
                </c:pt>
                <c:pt idx="8" formatCode="0.0_);[Red]\(0.0\)">
                  <c:v>96.2</c:v>
                </c:pt>
                <c:pt idx="9" formatCode="#,##0_ ">
                  <c:v>100</c:v>
                </c:pt>
                <c:pt idx="10" formatCode="0.0_);[Red]\(0.0\)">
                  <c:v>36.200000000000003</c:v>
                </c:pt>
              </c:numCache>
            </c:numRef>
          </c:yVal>
          <c:smooth val="0"/>
          <c:extLst>
            <c:ext xmlns:c16="http://schemas.microsoft.com/office/drawing/2014/chart" uri="{C3380CC4-5D6E-409C-BE32-E72D297353CC}">
              <c16:uniqueId val="{00000001-356F-46EF-A41B-63617E6BF827}"/>
            </c:ext>
          </c:extLst>
        </c:ser>
        <c:ser>
          <c:idx val="2"/>
          <c:order val="2"/>
          <c:tx>
            <c:strRef>
              <c:f>資料用表!$F$3</c:f>
              <c:strCache>
                <c:ptCount val="1"/>
                <c:pt idx="0">
                  <c:v>大阪府</c:v>
                </c:pt>
              </c:strCache>
            </c:strRef>
          </c:tx>
          <c:spPr>
            <a:ln w="25400" cap="rnd">
              <a:noFill/>
              <a:round/>
            </a:ln>
            <a:effectLst/>
          </c:spPr>
          <c:marker>
            <c:symbol val="circle"/>
            <c:size val="6"/>
            <c:spPr>
              <a:solidFill>
                <a:srgbClr val="FF0000"/>
              </a:solidFill>
              <a:ln w="9525">
                <a:solidFill>
                  <a:srgbClr val="FF0000"/>
                </a:solidFill>
              </a:ln>
              <a:effectLst/>
            </c:spPr>
          </c:marker>
          <c:xVal>
            <c:numRef>
              <c:f>資料用表!$F$4:$F$14</c:f>
              <c:numCache>
                <c:formatCode>#,##0.0_ </c:formatCode>
                <c:ptCount val="11"/>
                <c:pt idx="0">
                  <c:v>64.98555555555555</c:v>
                </c:pt>
                <c:pt idx="1">
                  <c:v>59.432631578947372</c:v>
                </c:pt>
                <c:pt idx="2">
                  <c:v>70.126785714285717</c:v>
                </c:pt>
                <c:pt idx="3">
                  <c:v>44.209999999999994</c:v>
                </c:pt>
                <c:pt idx="4">
                  <c:v>7.2</c:v>
                </c:pt>
                <c:pt idx="5">
                  <c:v>94.459230769230771</c:v>
                </c:pt>
                <c:pt idx="6">
                  <c:v>18.823636363636364</c:v>
                </c:pt>
                <c:pt idx="8">
                  <c:v>64.293333333333337</c:v>
                </c:pt>
                <c:pt idx="9">
                  <c:v>68.552857142857135</c:v>
                </c:pt>
                <c:pt idx="10">
                  <c:v>91.27</c:v>
                </c:pt>
              </c:numCache>
            </c:numRef>
          </c:xVal>
          <c:yVal>
            <c:numRef>
              <c:f>資料用表!$F$18:$F$28</c:f>
              <c:numCache>
                <c:formatCode>#,##0.0_ </c:formatCode>
                <c:ptCount val="11"/>
                <c:pt idx="0" formatCode="#,##0_ ">
                  <c:v>100</c:v>
                </c:pt>
                <c:pt idx="1">
                  <c:v>93</c:v>
                </c:pt>
                <c:pt idx="2">
                  <c:v>83.7</c:v>
                </c:pt>
                <c:pt idx="3">
                  <c:v>35</c:v>
                </c:pt>
                <c:pt idx="4">
                  <c:v>9.8000000000000007</c:v>
                </c:pt>
                <c:pt idx="5">
                  <c:v>30.2</c:v>
                </c:pt>
                <c:pt idx="6">
                  <c:v>31.4</c:v>
                </c:pt>
                <c:pt idx="7">
                  <c:v>0</c:v>
                </c:pt>
                <c:pt idx="8" formatCode="0.0_);[Red]\(0.0\)">
                  <c:v>39.5</c:v>
                </c:pt>
                <c:pt idx="9" formatCode="0.0_);[Red]\(0.0\)">
                  <c:v>25.6</c:v>
                </c:pt>
                <c:pt idx="10" formatCode="0.0_);[Red]\(0.0\)">
                  <c:v>2.5</c:v>
                </c:pt>
              </c:numCache>
            </c:numRef>
          </c:yVal>
          <c:smooth val="0"/>
          <c:extLst>
            <c:ext xmlns:c16="http://schemas.microsoft.com/office/drawing/2014/chart" uri="{C3380CC4-5D6E-409C-BE32-E72D297353CC}">
              <c16:uniqueId val="{00000002-356F-46EF-A41B-63617E6BF827}"/>
            </c:ext>
          </c:extLst>
        </c:ser>
        <c:dLbls>
          <c:showLegendKey val="0"/>
          <c:showVal val="0"/>
          <c:showCatName val="0"/>
          <c:showSerName val="0"/>
          <c:showPercent val="0"/>
          <c:showBubbleSize val="0"/>
        </c:dLbls>
        <c:axId val="2020785375"/>
        <c:axId val="2020783711"/>
      </c:scatterChart>
      <c:valAx>
        <c:axId val="2020785375"/>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0783711"/>
        <c:crosses val="autoZero"/>
        <c:crossBetween val="midCat"/>
      </c:valAx>
      <c:valAx>
        <c:axId val="2020783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0785375"/>
        <c:crosses val="autoZero"/>
        <c:crossBetween val="midCat"/>
        <c:majorUnit val="20"/>
      </c:valAx>
      <c:spPr>
        <a:noFill/>
        <a:ln>
          <a:noFill/>
        </a:ln>
        <a:effectLst/>
      </c:spPr>
    </c:plotArea>
    <c:legend>
      <c:legendPos val="r"/>
      <c:layout>
        <c:manualLayout>
          <c:xMode val="edge"/>
          <c:yMode val="edge"/>
          <c:x val="0.1435110346366098"/>
          <c:y val="6.6134567524501989E-2"/>
          <c:w val="0.14243810578959246"/>
          <c:h val="0.16902149639983913"/>
        </c:manualLayout>
      </c:layout>
      <c:overlay val="1"/>
      <c:spPr>
        <a:solidFill>
          <a:schemeClr val="bg1"/>
        </a:solidFill>
        <a:ln>
          <a:solidFill>
            <a:schemeClr val="bg1">
              <a:lumMod val="85000"/>
            </a:schemeClr>
          </a:solid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DB4C4B3-C773-400D-8BFB-9171A3E07C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F47B456-B176-4998-8A9E-27C10B0282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8A604E-D28A-4DEA-8521-BD7B21EA9C5A}" type="datetimeFigureOut">
              <a:rPr kumimoji="1" lang="ja-JP" altLang="en-US" smtClean="0"/>
              <a:t>2024/12/4</a:t>
            </a:fld>
            <a:endParaRPr kumimoji="1" lang="ja-JP" altLang="en-US"/>
          </a:p>
        </p:txBody>
      </p:sp>
      <p:sp>
        <p:nvSpPr>
          <p:cNvPr id="4" name="フッター プレースホルダー 3">
            <a:extLst>
              <a:ext uri="{FF2B5EF4-FFF2-40B4-BE49-F238E27FC236}">
                <a16:creationId xmlns:a16="http://schemas.microsoft.com/office/drawing/2014/main" id="{7C801CCD-F83D-46B7-A675-AF2544B6CF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3DE7920-8F4D-4351-B8F5-7DCFE5326C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A40D35-108B-464C-BEB0-FA553B4F50B0}" type="slidenum">
              <a:rPr kumimoji="1" lang="ja-JP" altLang="en-US" smtClean="0"/>
              <a:t>‹#›</a:t>
            </a:fld>
            <a:endParaRPr kumimoji="1" lang="ja-JP" altLang="en-US"/>
          </a:p>
        </p:txBody>
      </p:sp>
    </p:spTree>
    <p:extLst>
      <p:ext uri="{BB962C8B-B14F-4D97-AF65-F5344CB8AC3E}">
        <p14:creationId xmlns:p14="http://schemas.microsoft.com/office/powerpoint/2010/main" val="236420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0B829-A7D2-4A4A-B7BA-A78496E2BC6A}" type="datetimeFigureOut">
              <a:rPr kumimoji="1" lang="ja-JP" altLang="en-US" smtClean="0"/>
              <a:t>2024/12/4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70FE4-C0CD-4D7C-9D3E-A70B68703699}" type="slidenum">
              <a:rPr kumimoji="1" lang="ja-JP" altLang="en-US" smtClean="0"/>
              <a:t>‹#›</a:t>
            </a:fld>
            <a:endParaRPr kumimoji="1" lang="ja-JP" altLang="en-US"/>
          </a:p>
        </p:txBody>
      </p:sp>
    </p:spTree>
    <p:extLst>
      <p:ext uri="{BB962C8B-B14F-4D97-AF65-F5344CB8AC3E}">
        <p14:creationId xmlns:p14="http://schemas.microsoft.com/office/powerpoint/2010/main" val="14836320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40857">
              <a:defRPr/>
            </a:pPr>
            <a:fld id="{F4BD82CC-0456-44B0-8E4E-E66C33F03F88}" type="slidenum">
              <a:rPr kumimoji="1" lang="ja-JP" altLang="en-US">
                <a:solidFill>
                  <a:prstClr val="black"/>
                </a:solidFill>
                <a:latin typeface="游ゴシック" panose="020F0502020204030204"/>
                <a:ea typeface="游ゴシック" panose="020B0400000000000000" pitchFamily="50" charset="-128"/>
              </a:rPr>
              <a:pPr defTabSz="440857">
                <a:defRPr/>
              </a:pPr>
              <a:t>10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9955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71019-B08D-4169-A5C2-603DF1898C1C}"/>
              </a:ext>
            </a:extLst>
          </p:cNvPr>
          <p:cNvSpPr>
            <a:spLocks noGrp="1"/>
          </p:cNvSpPr>
          <p:nvPr>
            <p:ph type="title"/>
          </p:nvPr>
        </p:nvSpPr>
        <p:spPr>
          <a:xfrm>
            <a:off x="623888" y="1709741"/>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6E2213-C1EF-4F45-B302-482295486E3C}"/>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6283F7-101C-4AC7-B317-A6E4AB400FEB}"/>
              </a:ext>
            </a:extLst>
          </p:cNvPr>
          <p:cNvSpPr>
            <a:spLocks noGrp="1"/>
          </p:cNvSpPr>
          <p:nvPr>
            <p:ph type="dt" sz="half" idx="10"/>
          </p:nvPr>
        </p:nvSpPr>
        <p:spPr/>
        <p:txBody>
          <a:bodyPr/>
          <a:lstStyle/>
          <a:p>
            <a:fld id="{20041026-AB5A-4921-8B03-E1C4A4F824D6}" type="datetime1">
              <a:rPr kumimoji="1" lang="ja-JP" altLang="en-US" smtClean="0"/>
              <a:t>2024/12/4</a:t>
            </a:fld>
            <a:endParaRPr kumimoji="1" lang="ja-JP" altLang="en-US"/>
          </a:p>
        </p:txBody>
      </p:sp>
      <p:sp>
        <p:nvSpPr>
          <p:cNvPr id="5" name="フッター プレースホルダー 4">
            <a:extLst>
              <a:ext uri="{FF2B5EF4-FFF2-40B4-BE49-F238E27FC236}">
                <a16:creationId xmlns:a16="http://schemas.microsoft.com/office/drawing/2014/main" id="{2D3FDDF1-8050-4C96-B60D-016F6DC234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0445ED-FB8C-40C2-8F3D-6B5A6C2BAA85}"/>
              </a:ext>
            </a:extLst>
          </p:cNvPr>
          <p:cNvSpPr>
            <a:spLocks noGrp="1"/>
          </p:cNvSpPr>
          <p:nvPr>
            <p:ph type="sldNum" sz="quarter" idx="12"/>
          </p:nvPr>
        </p:nvSpPr>
        <p:spPr/>
        <p:txBody>
          <a:bodyPr/>
          <a:lstStyle/>
          <a:p>
            <a:fld id="{70BD5C6E-B951-4F75-98F9-5205086B313C}" type="slidenum">
              <a:rPr kumimoji="1" lang="ja-JP" altLang="en-US" smtClean="0"/>
              <a:t>‹#›</a:t>
            </a:fld>
            <a:endParaRPr kumimoji="1" lang="ja-JP" altLang="en-US"/>
          </a:p>
        </p:txBody>
      </p:sp>
      <p:sp>
        <p:nvSpPr>
          <p:cNvPr id="7" name="直角三角形 6">
            <a:extLst>
              <a:ext uri="{FF2B5EF4-FFF2-40B4-BE49-F238E27FC236}">
                <a16:creationId xmlns:a16="http://schemas.microsoft.com/office/drawing/2014/main" id="{676A1954-029B-4719-80B6-B49E473B1BE1}"/>
              </a:ext>
            </a:extLst>
          </p:cNvPr>
          <p:cNvSpPr/>
          <p:nvPr userDrawn="1"/>
        </p:nvSpPr>
        <p:spPr>
          <a:xfrm rot="5400000" flipH="1" flipV="1">
            <a:off x="5490265" y="3204265"/>
            <a:ext cx="1808922" cy="5498548"/>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cxnSp>
        <p:nvCxnSpPr>
          <p:cNvPr id="8" name="直線コネクタ 7">
            <a:extLst>
              <a:ext uri="{FF2B5EF4-FFF2-40B4-BE49-F238E27FC236}">
                <a16:creationId xmlns:a16="http://schemas.microsoft.com/office/drawing/2014/main" id="{A873FADF-147C-47B5-BFD5-7E3E2FC05A06}"/>
              </a:ext>
            </a:extLst>
          </p:cNvPr>
          <p:cNvCxnSpPr/>
          <p:nvPr userDrawn="1"/>
        </p:nvCxnSpPr>
        <p:spPr>
          <a:xfrm>
            <a:off x="92764" y="611414"/>
            <a:ext cx="8812697"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14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3B651C2-0D95-4383-86BA-EB93FB60177D}" type="datetime1">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406489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4BA080-8B7C-4E7E-A6BB-8ED6A6BDDEDF}"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228334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F02320-A801-4FA0-9089-BB991D1D427F}"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812661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96049"/>
            <a:ext cx="8507896"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251154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96049"/>
            <a:ext cx="8507896" cy="5692134"/>
          </a:xfrm>
        </p:spPr>
        <p:txBody>
          <a:bodyPr/>
          <a:lstStyle>
            <a:lvl1pPr>
              <a:defRPr sz="1846"/>
            </a:lvl1pPr>
            <a:lvl2pPr>
              <a:defRPr sz="1477"/>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12" name="テキスト プレースホルダー 11"/>
          <p:cNvSpPr>
            <a:spLocks noGrp="1"/>
          </p:cNvSpPr>
          <p:nvPr>
            <p:ph type="body" sz="quarter" idx="13"/>
          </p:nvPr>
        </p:nvSpPr>
        <p:spPr>
          <a:xfrm>
            <a:off x="92764" y="14150"/>
            <a:ext cx="7170738" cy="293687"/>
          </a:xfrm>
        </p:spPr>
        <p:txBody>
          <a:bodyPr>
            <a:normAutofit/>
          </a:bodyPr>
          <a:lstStyle>
            <a:lvl1pPr marL="0" indent="0">
              <a:buNone/>
              <a:defRPr sz="1015">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6268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12" name="テキスト プレースホルダー 11"/>
          <p:cNvSpPr>
            <a:spLocks noGrp="1"/>
          </p:cNvSpPr>
          <p:nvPr>
            <p:ph type="body" sz="quarter" idx="13"/>
          </p:nvPr>
        </p:nvSpPr>
        <p:spPr>
          <a:xfrm>
            <a:off x="92764" y="14150"/>
            <a:ext cx="7170738" cy="293687"/>
          </a:xfrm>
        </p:spPr>
        <p:txBody>
          <a:bodyPr>
            <a:normAutofit/>
          </a:bodyPr>
          <a:lstStyle>
            <a:lvl1pPr marL="0" indent="0">
              <a:buNone/>
              <a:defRPr sz="1015">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51331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4486117-7499-4F7A-BC2C-2FF8743FF8CC}"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
        <p:nvSpPr>
          <p:cNvPr id="7" name="直角三角形 6">
            <a:extLst>
              <a:ext uri="{FF2B5EF4-FFF2-40B4-BE49-F238E27FC236}">
                <a16:creationId xmlns:a16="http://schemas.microsoft.com/office/drawing/2014/main" id="{DD974FD2-1293-4D93-AB08-71408CF36BAA}"/>
              </a:ext>
            </a:extLst>
          </p:cNvPr>
          <p:cNvSpPr/>
          <p:nvPr userDrawn="1"/>
        </p:nvSpPr>
        <p:spPr>
          <a:xfrm rot="5400000" flipH="1" flipV="1">
            <a:off x="5490265" y="3204265"/>
            <a:ext cx="1808922" cy="5498548"/>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77286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0109F6-58A3-4CF6-AD66-3B392A651E6F}"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
        <p:nvSpPr>
          <p:cNvPr id="7" name="直角三角形 6">
            <a:extLst>
              <a:ext uri="{FF2B5EF4-FFF2-40B4-BE49-F238E27FC236}">
                <a16:creationId xmlns:a16="http://schemas.microsoft.com/office/drawing/2014/main" id="{DED3C084-39BE-49F4-A122-C2909E8CD2C3}"/>
              </a:ext>
            </a:extLst>
          </p:cNvPr>
          <p:cNvSpPr/>
          <p:nvPr userDrawn="1"/>
        </p:nvSpPr>
        <p:spPr>
          <a:xfrm rot="5400000" flipH="1" flipV="1">
            <a:off x="5490265" y="3204265"/>
            <a:ext cx="1808922" cy="5498548"/>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334076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694078-83B3-49B7-8265-89A0121CC47B}"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398382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D403AD-F657-423F-B2E1-35875DE8ED3B}" type="datetime1">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253801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4F56154-8C29-49AF-AF48-1B8B182B15FF}" type="datetime1">
              <a:rPr kumimoji="1" lang="ja-JP" altLang="en-US" smtClean="0"/>
              <a:t>2024/12/4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391766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E5BDDAF-967A-4B6B-A320-5B491762E848}" type="datetime1">
              <a:rPr kumimoji="1" lang="ja-JP" altLang="en-US" smtClean="0"/>
              <a:t>2024/12/4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136167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84980-AAF3-47FD-87C2-FBA44FA59994}" type="datetime1">
              <a:rPr kumimoji="1" lang="ja-JP" altLang="en-US" smtClean="0"/>
              <a:t>2024/12/4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62946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454C1B-8EB1-402E-877D-DF6219E4C1A1}" type="datetime1">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316145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63E4C-853F-4CC4-83C2-9F1F1F0485BD}" type="datetime1">
              <a:rPr kumimoji="1" lang="ja-JP" altLang="en-US" smtClean="0"/>
              <a:t>2024/12/4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AA651-B7AB-4710-B3D6-FABA6C2E2ACB}" type="slidenum">
              <a:rPr kumimoji="1" lang="ja-JP" altLang="en-US" smtClean="0"/>
              <a:t>‹#›</a:t>
            </a:fld>
            <a:endParaRPr kumimoji="1" lang="ja-JP" altLang="en-US"/>
          </a:p>
        </p:txBody>
      </p:sp>
      <p:sp>
        <p:nvSpPr>
          <p:cNvPr id="8" name="直角三角形 7">
            <a:extLst>
              <a:ext uri="{FF2B5EF4-FFF2-40B4-BE49-F238E27FC236}">
                <a16:creationId xmlns:a16="http://schemas.microsoft.com/office/drawing/2014/main" id="{8D3A0871-902C-4863-98A1-9F77F9CBF801}"/>
              </a:ext>
            </a:extLst>
          </p:cNvPr>
          <p:cNvSpPr/>
          <p:nvPr userDrawn="1"/>
        </p:nvSpPr>
        <p:spPr>
          <a:xfrm rot="16200000" flipH="1" flipV="1">
            <a:off x="529079" y="-529076"/>
            <a:ext cx="999241" cy="2057400"/>
          </a:xfrm>
          <a:prstGeom prst="rtTriangle">
            <a:avLst/>
          </a:prstGeom>
          <a:gradFill flip="none" rotWithShape="1">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cxnSp>
        <p:nvCxnSpPr>
          <p:cNvPr id="9" name="直線コネクタ 8">
            <a:extLst>
              <a:ext uri="{FF2B5EF4-FFF2-40B4-BE49-F238E27FC236}">
                <a16:creationId xmlns:a16="http://schemas.microsoft.com/office/drawing/2014/main" id="{DF1C377C-3AD8-4826-A5BA-94546736349D}"/>
              </a:ext>
            </a:extLst>
          </p:cNvPr>
          <p:cNvCxnSpPr/>
          <p:nvPr userDrawn="1"/>
        </p:nvCxnSpPr>
        <p:spPr>
          <a:xfrm>
            <a:off x="92764" y="611414"/>
            <a:ext cx="8812697"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100552"/>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microsoft.com/office/2007/relationships/hdphoto" Target="../media/hdphoto1.wdp"/><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4.xml"/><Relationship Id="rId1" Type="http://schemas.openxmlformats.org/officeDocument/2006/relationships/slideLayout" Target="../slideLayouts/slideLayout11.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90E90CF-FC74-4C44-8FED-66989E8C056F}"/>
              </a:ext>
            </a:extLst>
          </p:cNvPr>
          <p:cNvSpPr txBox="1">
            <a:spLocks/>
          </p:cNvSpPr>
          <p:nvPr/>
        </p:nvSpPr>
        <p:spPr>
          <a:xfrm>
            <a:off x="1786318" y="2597870"/>
            <a:ext cx="5835097" cy="12458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4400" b="1" dirty="0">
                <a:solidFill>
                  <a:srgbClr val="1F4E79"/>
                </a:solidFill>
                <a:latin typeface="Meiryo UI" panose="020B0604030504040204" pitchFamily="50" charset="-128"/>
                <a:ea typeface="Meiryo UI" panose="020B0604030504040204" pitchFamily="50" charset="-128"/>
              </a:rPr>
              <a:t> 大阪スマートシティ戦略</a:t>
            </a:r>
            <a:br>
              <a:rPr lang="en-US" altLang="ja-JP" sz="4400" b="1" dirty="0">
                <a:solidFill>
                  <a:srgbClr val="1F4E79"/>
                </a:solidFill>
                <a:latin typeface="Meiryo UI" panose="020B0604030504040204" pitchFamily="50" charset="-128"/>
                <a:ea typeface="Meiryo UI" panose="020B0604030504040204" pitchFamily="50" charset="-128"/>
              </a:rPr>
            </a:br>
            <a:r>
              <a:rPr lang="ja-JP" altLang="en-US" sz="3200" b="1" dirty="0">
                <a:solidFill>
                  <a:srgbClr val="1F4E79"/>
                </a:solidFill>
                <a:latin typeface="Meiryo UI" panose="020B0604030504040204" pitchFamily="50" charset="-128"/>
                <a:ea typeface="Meiryo UI" panose="020B0604030504040204" pitchFamily="50" charset="-128"/>
              </a:rPr>
              <a:t>全体の取組体系と</a:t>
            </a:r>
            <a:r>
              <a:rPr lang="en-US" altLang="ja-JP" sz="3200" b="1" dirty="0">
                <a:solidFill>
                  <a:srgbClr val="1F4E79"/>
                </a:solidFill>
                <a:latin typeface="Meiryo UI" panose="020B0604030504040204" pitchFamily="50" charset="-128"/>
                <a:ea typeface="Meiryo UI" panose="020B0604030504040204" pitchFamily="50" charset="-128"/>
              </a:rPr>
              <a:t>5</a:t>
            </a:r>
            <a:r>
              <a:rPr lang="ja-JP" altLang="en-US" sz="3200" b="1" dirty="0">
                <a:solidFill>
                  <a:srgbClr val="1F4E79"/>
                </a:solidFill>
                <a:latin typeface="Meiryo UI" panose="020B0604030504040204" pitchFamily="50" charset="-128"/>
                <a:ea typeface="Meiryo UI" panose="020B0604030504040204" pitchFamily="50" charset="-128"/>
              </a:rPr>
              <a:t>年間の実績</a:t>
            </a:r>
            <a:endParaRPr lang="ja-JP" altLang="en-US" sz="4400" b="1" dirty="0">
              <a:solidFill>
                <a:srgbClr val="1F4E7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60885F6-89FC-427C-88E0-6FD58B983B0B}"/>
              </a:ext>
            </a:extLst>
          </p:cNvPr>
          <p:cNvSpPr txBox="1"/>
          <p:nvPr/>
        </p:nvSpPr>
        <p:spPr>
          <a:xfrm>
            <a:off x="7697529" y="84440"/>
            <a:ext cx="110799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資料２</a:t>
            </a:r>
          </a:p>
        </p:txBody>
      </p:sp>
      <p:sp>
        <p:nvSpPr>
          <p:cNvPr id="7" name="テキスト プレースホルダー 2">
            <a:extLst>
              <a:ext uri="{FF2B5EF4-FFF2-40B4-BE49-F238E27FC236}">
                <a16:creationId xmlns:a16="http://schemas.microsoft.com/office/drawing/2014/main" id="{4A464AB4-7341-42D9-B9EC-A5C2B52C4155}"/>
              </a:ext>
            </a:extLst>
          </p:cNvPr>
          <p:cNvSpPr txBox="1">
            <a:spLocks/>
          </p:cNvSpPr>
          <p:nvPr/>
        </p:nvSpPr>
        <p:spPr>
          <a:xfrm>
            <a:off x="1" y="4450809"/>
            <a:ext cx="9143999" cy="5589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2000" b="1" dirty="0">
                <a:solidFill>
                  <a:srgbClr val="1F4E79"/>
                </a:solidFill>
              </a:rPr>
              <a:t>【</a:t>
            </a:r>
            <a:r>
              <a:rPr lang="ja-JP" altLang="en-US" sz="2000" b="1" dirty="0">
                <a:solidFill>
                  <a:srgbClr val="1F4E79"/>
                </a:solidFill>
              </a:rPr>
              <a:t>大阪府・大阪市</a:t>
            </a:r>
            <a:r>
              <a:rPr lang="en-US" altLang="ja-JP" sz="2000" b="1" dirty="0">
                <a:solidFill>
                  <a:srgbClr val="1F4E79"/>
                </a:solidFill>
              </a:rPr>
              <a:t>】</a:t>
            </a:r>
          </a:p>
        </p:txBody>
      </p:sp>
    </p:spTree>
    <p:extLst>
      <p:ext uri="{BB962C8B-B14F-4D97-AF65-F5344CB8AC3E}">
        <p14:creationId xmlns:p14="http://schemas.microsoft.com/office/powerpoint/2010/main" val="110512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620FBD2-9D5A-448A-8653-C8BF30BE2A56}"/>
              </a:ext>
            </a:extLst>
          </p:cNvPr>
          <p:cNvSpPr>
            <a:spLocks noGrp="1"/>
          </p:cNvSpPr>
          <p:nvPr>
            <p:ph type="title" idx="4294967295"/>
          </p:nvPr>
        </p:nvSpPr>
        <p:spPr>
          <a:xfrm>
            <a:off x="0" y="721861"/>
            <a:ext cx="8354987" cy="356425"/>
          </a:xfrm>
          <a:noFill/>
        </p:spPr>
        <p:txBody>
          <a:bodyPr vert="horz" lIns="245554" tIns="0" rIns="245554" bIns="61388" rtlCol="0" anchor="b" anchorCtr="0">
            <a:noAutofit/>
          </a:bodyPr>
          <a:lstStyle/>
          <a:p>
            <a:r>
              <a:rPr lang="ja-JP" altLang="en-US" sz="1800" b="0" u="sng" dirty="0">
                <a:solidFill>
                  <a:schemeClr val="tx1"/>
                </a:solidFill>
              </a:rPr>
              <a:t>住民一人ひとりの生活の質が向上し、都市が成長し続ける大阪</a:t>
            </a:r>
          </a:p>
        </p:txBody>
      </p:sp>
      <p:sp>
        <p:nvSpPr>
          <p:cNvPr id="47" name="テキスト プレースホルダー 33">
            <a:extLst>
              <a:ext uri="{FF2B5EF4-FFF2-40B4-BE49-F238E27FC236}">
                <a16:creationId xmlns:a16="http://schemas.microsoft.com/office/drawing/2014/main" id="{271BCD6B-78C0-4F5A-B2CB-A3053C2C4E49}"/>
              </a:ext>
            </a:extLst>
          </p:cNvPr>
          <p:cNvSpPr txBox="1">
            <a:spLocks/>
          </p:cNvSpPr>
          <p:nvPr/>
        </p:nvSpPr>
        <p:spPr>
          <a:xfrm>
            <a:off x="477110" y="893247"/>
            <a:ext cx="8069794" cy="250068"/>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lgn="just" defTabSz="777730">
              <a:spcBef>
                <a:spcPts val="171"/>
              </a:spcBef>
              <a:spcAft>
                <a:spcPts val="0"/>
              </a:spcAft>
              <a:buNone/>
              <a:defRPr/>
            </a:pPr>
            <a:r>
              <a:rPr lang="ja-JP" altLang="en-US" sz="1477" dirty="0">
                <a:solidFill>
                  <a:prstClr val="black"/>
                </a:solidFill>
                <a:latin typeface="Meiryo UI"/>
                <a:ea typeface="Meiryo UI"/>
              </a:rPr>
              <a:t>　</a:t>
            </a:r>
          </a:p>
        </p:txBody>
      </p:sp>
      <p:sp>
        <p:nvSpPr>
          <p:cNvPr id="83" name="角丸四角形 13">
            <a:extLst>
              <a:ext uri="{FF2B5EF4-FFF2-40B4-BE49-F238E27FC236}">
                <a16:creationId xmlns:a16="http://schemas.microsoft.com/office/drawing/2014/main" id="{69412D99-41D2-44D9-BD03-4197D1F89646}"/>
              </a:ext>
            </a:extLst>
          </p:cNvPr>
          <p:cNvSpPr/>
          <p:nvPr/>
        </p:nvSpPr>
        <p:spPr>
          <a:xfrm>
            <a:off x="2442300" y="4276494"/>
            <a:ext cx="4253538" cy="322887"/>
          </a:xfrm>
          <a:prstGeom prst="rect">
            <a:avLst/>
          </a:prstGeom>
          <a:solidFill>
            <a:srgbClr val="C55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3231" rIns="0" bIns="33231" numCol="1" spcCol="0" rtlCol="0" fromWordArt="0" anchor="ctr" anchorCtr="0" forceAA="0" compatLnSpc="1">
            <a:prstTxWarp prst="textNoShape">
              <a:avLst/>
            </a:prstTxWarp>
            <a:spAutoFit/>
          </a:bodyPr>
          <a:lstStyle/>
          <a:p>
            <a:pPr algn="ctr"/>
            <a:r>
              <a:rPr kumimoji="1" lang="ja-JP" altLang="en-US" sz="1662" b="1" dirty="0">
                <a:solidFill>
                  <a:srgbClr val="FFFFFF"/>
                </a:solidFill>
                <a:latin typeface="Meiryo UI" panose="020B0604030504040204" pitchFamily="50" charset="-128"/>
                <a:ea typeface="Meiryo UI" panose="020B0604030504040204" pitchFamily="50" charset="-128"/>
              </a:rPr>
              <a:t>ビジネス・イノベーション</a:t>
            </a:r>
          </a:p>
        </p:txBody>
      </p:sp>
      <p:sp>
        <p:nvSpPr>
          <p:cNvPr id="87" name="角丸四角形 13">
            <a:extLst>
              <a:ext uri="{FF2B5EF4-FFF2-40B4-BE49-F238E27FC236}">
                <a16:creationId xmlns:a16="http://schemas.microsoft.com/office/drawing/2014/main" id="{1C392E57-6B98-431D-A995-4BF5CBFCCF77}"/>
              </a:ext>
            </a:extLst>
          </p:cNvPr>
          <p:cNvSpPr/>
          <p:nvPr/>
        </p:nvSpPr>
        <p:spPr>
          <a:xfrm>
            <a:off x="1245992" y="3153388"/>
            <a:ext cx="6646154" cy="930462"/>
          </a:xfrm>
          <a:prstGeom prst="flowChartMagneticDisk">
            <a:avLst/>
          </a:prstGeom>
          <a:solidFill>
            <a:srgbClr val="BFBFBF"/>
          </a:solidFill>
          <a:ln w="1905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830769" rtlCol="0" anchor="t" anchorCtr="0">
            <a:noAutofit/>
          </a:bodyPr>
          <a:lstStyle/>
          <a:p>
            <a:pPr algn="ctr" defTabSz="422041" fontAlgn="base">
              <a:lnSpc>
                <a:spcPts val="1108"/>
              </a:lnSpc>
              <a:spcAft>
                <a:spcPts val="277"/>
              </a:spcAft>
              <a:defRPr/>
            </a:pPr>
            <a:r>
              <a:rPr kumimoji="1" lang="ja-JP" altLang="en-US" sz="1662" b="1" dirty="0">
                <a:solidFill>
                  <a:srgbClr val="000000"/>
                </a:solidFill>
                <a:latin typeface="Meiryo UI" panose="020B0604030504040204" pitchFamily="50" charset="-128"/>
                <a:ea typeface="Meiryo UI" panose="020B0604030504040204" pitchFamily="50" charset="-128"/>
              </a:rPr>
              <a:t>大阪広域データ連携基盤 </a:t>
            </a:r>
            <a:r>
              <a:rPr kumimoji="1" lang="ja-JP" altLang="en-US" sz="1662" b="1" dirty="0">
                <a:solidFill>
                  <a:schemeClr val="tx1"/>
                </a:solidFill>
                <a:latin typeface="Meiryo UI" panose="020B0604030504040204" pitchFamily="50" charset="-128"/>
                <a:ea typeface="Meiryo UI" panose="020B0604030504040204" pitchFamily="50" charset="-128"/>
              </a:rPr>
              <a:t>（</a:t>
            </a:r>
            <a:r>
              <a:rPr kumimoji="1" lang="en-US" altLang="ja-JP" sz="1662" b="1" dirty="0">
                <a:solidFill>
                  <a:schemeClr val="tx1"/>
                </a:solidFill>
                <a:latin typeface="Meiryo UI" panose="020B0604030504040204" pitchFamily="50" charset="-128"/>
                <a:ea typeface="Meiryo UI" panose="020B0604030504040204" pitchFamily="50" charset="-128"/>
              </a:rPr>
              <a:t>ORDEN</a:t>
            </a:r>
            <a:r>
              <a:rPr kumimoji="1" lang="ja-JP" altLang="en-US" sz="1662" b="1" dirty="0">
                <a:solidFill>
                  <a:schemeClr val="tx1"/>
                </a:solidFill>
                <a:latin typeface="Meiryo UI" panose="020B0604030504040204" pitchFamily="50" charset="-128"/>
                <a:ea typeface="Meiryo UI" panose="020B0604030504040204" pitchFamily="50" charset="-128"/>
              </a:rPr>
              <a:t>）</a:t>
            </a:r>
            <a:endParaRPr kumimoji="1" lang="en-US" altLang="ja-JP" sz="1662" b="1" dirty="0">
              <a:solidFill>
                <a:schemeClr val="tx1"/>
              </a:solidFill>
              <a:latin typeface="Meiryo UI" panose="020B0604030504040204" pitchFamily="50" charset="-128"/>
              <a:ea typeface="Meiryo UI" panose="020B0604030504040204" pitchFamily="50" charset="-128"/>
            </a:endParaRPr>
          </a:p>
          <a:p>
            <a:pPr algn="ctr" defTabSz="422041" fontAlgn="base">
              <a:lnSpc>
                <a:spcPts val="1108"/>
              </a:lnSpc>
              <a:spcAft>
                <a:spcPts val="277"/>
              </a:spcAft>
              <a:defRPr/>
            </a:pPr>
            <a:r>
              <a:rPr kumimoji="1" lang="ja-JP" altLang="en-US" sz="1015" dirty="0">
                <a:solidFill>
                  <a:srgbClr val="000000"/>
                </a:solidFill>
                <a:latin typeface="Meiryo UI" panose="020B0604030504040204" pitchFamily="50" charset="-128"/>
                <a:ea typeface="Meiryo UI" panose="020B0604030504040204" pitchFamily="50" charset="-128"/>
              </a:rPr>
              <a:t>［</a:t>
            </a:r>
            <a:r>
              <a:rPr kumimoji="1" lang="en-US" altLang="ja-JP" sz="1015" dirty="0">
                <a:solidFill>
                  <a:srgbClr val="000000"/>
                </a:solidFill>
                <a:latin typeface="Meiryo UI" panose="020B0604030504040204" pitchFamily="50" charset="-128"/>
                <a:ea typeface="Meiryo UI" panose="020B0604030504040204" pitchFamily="50" charset="-128"/>
              </a:rPr>
              <a:t>Osaka Regional Data Exchange Network</a:t>
            </a:r>
            <a:r>
              <a:rPr kumimoji="1" lang="ja-JP" altLang="en-US" sz="1015" dirty="0">
                <a:solidFill>
                  <a:srgbClr val="000000"/>
                </a:solidFill>
                <a:latin typeface="Meiryo UI" panose="020B0604030504040204" pitchFamily="50" charset="-128"/>
                <a:ea typeface="Meiryo UI" panose="020B0604030504040204" pitchFamily="50" charset="-128"/>
              </a:rPr>
              <a:t>］</a:t>
            </a:r>
            <a:endParaRPr kumimoji="1" lang="en-US" altLang="ja-JP" sz="1015" dirty="0">
              <a:solidFill>
                <a:srgbClr val="000000"/>
              </a:solidFill>
              <a:latin typeface="Meiryo UI" panose="020B0604030504040204" pitchFamily="50" charset="-128"/>
              <a:ea typeface="Meiryo UI" panose="020B0604030504040204" pitchFamily="50" charset="-128"/>
            </a:endParaRPr>
          </a:p>
        </p:txBody>
      </p:sp>
      <p:sp>
        <p:nvSpPr>
          <p:cNvPr id="88" name="テキスト プレースホルダー 33">
            <a:extLst>
              <a:ext uri="{FF2B5EF4-FFF2-40B4-BE49-F238E27FC236}">
                <a16:creationId xmlns:a16="http://schemas.microsoft.com/office/drawing/2014/main" id="{D4FFDAD8-F5A5-4B98-A718-2881F2023701}"/>
              </a:ext>
            </a:extLst>
          </p:cNvPr>
          <p:cNvSpPr txBox="1">
            <a:spLocks/>
          </p:cNvSpPr>
          <p:nvPr/>
        </p:nvSpPr>
        <p:spPr>
          <a:xfrm>
            <a:off x="265846" y="1094539"/>
            <a:ext cx="8606769" cy="656142"/>
          </a:xfrm>
          <a:prstGeom prst="rect">
            <a:avLst/>
          </a:prstGeom>
        </p:spPr>
        <p:txBody>
          <a:bodyPr vert="horz"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r>
              <a:rPr lang="ja-JP" altLang="en-US" sz="1292" dirty="0"/>
              <a:t>夢洲及びうめきた２期において先端的サービスの実証や実装を進め、また大阪広域データ連携基盤（</a:t>
            </a:r>
            <a:r>
              <a:rPr lang="en-US" altLang="ja-JP" sz="1292" dirty="0"/>
              <a:t>ORDEN</a:t>
            </a:r>
            <a:r>
              <a:rPr lang="ja-JP" altLang="en-US" sz="1292" dirty="0"/>
              <a:t>）を活用した様々なデータ連携を推進することで、次々とビジネスが生まれるデータ駆動型社会が実現し、ひいては住民</a:t>
            </a:r>
            <a:r>
              <a:rPr lang="en-US" altLang="ja-JP" sz="1292" dirty="0"/>
              <a:t>QOL</a:t>
            </a:r>
            <a:r>
              <a:rPr lang="ja-JP" altLang="en-US" sz="1292" dirty="0"/>
              <a:t>の向上と都市競争力の強化につながっていく。</a:t>
            </a:r>
            <a:endParaRPr lang="en-US" altLang="ja-JP" sz="1292" dirty="0"/>
          </a:p>
        </p:txBody>
      </p:sp>
      <p:sp>
        <p:nvSpPr>
          <p:cNvPr id="89" name="円弧 88">
            <a:extLst>
              <a:ext uri="{FF2B5EF4-FFF2-40B4-BE49-F238E27FC236}">
                <a16:creationId xmlns:a16="http://schemas.microsoft.com/office/drawing/2014/main" id="{11D2FA83-1491-4B40-A57C-BC9DD1A67D1A}"/>
              </a:ext>
            </a:extLst>
          </p:cNvPr>
          <p:cNvSpPr>
            <a:spLocks noChangeAspect="1"/>
          </p:cNvSpPr>
          <p:nvPr/>
        </p:nvSpPr>
        <p:spPr>
          <a:xfrm rot="5400000" flipH="1">
            <a:off x="6503381" y="3772061"/>
            <a:ext cx="598154" cy="598154"/>
          </a:xfrm>
          <a:prstGeom prst="arc">
            <a:avLst>
              <a:gd name="adj1" fmla="val 10941109"/>
              <a:gd name="adj2" fmla="val 16393916"/>
            </a:avLst>
          </a:prstGeom>
          <a:ln w="5715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96" name="円弧 95">
            <a:extLst>
              <a:ext uri="{FF2B5EF4-FFF2-40B4-BE49-F238E27FC236}">
                <a16:creationId xmlns:a16="http://schemas.microsoft.com/office/drawing/2014/main" id="{EFE0FF2A-6E65-403E-825E-E907277F2C4D}"/>
              </a:ext>
            </a:extLst>
          </p:cNvPr>
          <p:cNvSpPr>
            <a:spLocks noChangeAspect="1"/>
          </p:cNvSpPr>
          <p:nvPr/>
        </p:nvSpPr>
        <p:spPr>
          <a:xfrm rot="16200000" flipV="1">
            <a:off x="2036603" y="3772061"/>
            <a:ext cx="598154" cy="598154"/>
          </a:xfrm>
          <a:prstGeom prst="arc">
            <a:avLst>
              <a:gd name="adj1" fmla="val 5382869"/>
              <a:gd name="adj2" fmla="val 11198998"/>
            </a:avLst>
          </a:prstGeom>
          <a:ln w="5715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97" name="テキスト ボックス 96">
            <a:extLst>
              <a:ext uri="{FF2B5EF4-FFF2-40B4-BE49-F238E27FC236}">
                <a16:creationId xmlns:a16="http://schemas.microsoft.com/office/drawing/2014/main" id="{A9DA26AD-7434-4F76-8F1D-798D34B5A803}"/>
              </a:ext>
            </a:extLst>
          </p:cNvPr>
          <p:cNvSpPr txBox="1"/>
          <p:nvPr/>
        </p:nvSpPr>
        <p:spPr>
          <a:xfrm>
            <a:off x="8039551" y="3553582"/>
            <a:ext cx="897231" cy="26282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108" dirty="0">
                <a:solidFill>
                  <a:schemeClr val="tx1"/>
                </a:solidFill>
              </a:rPr>
              <a:t>データ連携</a:t>
            </a:r>
          </a:p>
        </p:txBody>
      </p:sp>
      <p:sp>
        <p:nvSpPr>
          <p:cNvPr id="98" name="テキスト ボックス 97">
            <a:extLst>
              <a:ext uri="{FF2B5EF4-FFF2-40B4-BE49-F238E27FC236}">
                <a16:creationId xmlns:a16="http://schemas.microsoft.com/office/drawing/2014/main" id="{7E9AAB1A-7E1C-487A-85BD-F76CF8A3A2F3}"/>
              </a:ext>
            </a:extLst>
          </p:cNvPr>
          <p:cNvSpPr txBox="1"/>
          <p:nvPr/>
        </p:nvSpPr>
        <p:spPr>
          <a:xfrm>
            <a:off x="201357" y="3553582"/>
            <a:ext cx="897231" cy="26282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108" dirty="0">
                <a:solidFill>
                  <a:schemeClr val="tx1"/>
                </a:solidFill>
              </a:rPr>
              <a:t>データ連携</a:t>
            </a:r>
          </a:p>
        </p:txBody>
      </p:sp>
      <p:sp>
        <p:nvSpPr>
          <p:cNvPr id="112" name="テキスト ボックス 111">
            <a:extLst>
              <a:ext uri="{FF2B5EF4-FFF2-40B4-BE49-F238E27FC236}">
                <a16:creationId xmlns:a16="http://schemas.microsoft.com/office/drawing/2014/main" id="{751F1B12-1EF7-484A-97A8-E94B668DA4C9}"/>
              </a:ext>
            </a:extLst>
          </p:cNvPr>
          <p:cNvSpPr txBox="1"/>
          <p:nvPr/>
        </p:nvSpPr>
        <p:spPr>
          <a:xfrm>
            <a:off x="409764" y="4206468"/>
            <a:ext cx="1720612" cy="490006"/>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292" b="1" dirty="0">
                <a:solidFill>
                  <a:schemeClr val="tx1"/>
                </a:solidFill>
              </a:rPr>
              <a:t>データの活用が</a:t>
            </a:r>
            <a:endParaRPr kumimoji="1" lang="en-US" altLang="ja-JP" sz="1292" b="1" dirty="0">
              <a:solidFill>
                <a:schemeClr val="tx1"/>
              </a:solidFill>
            </a:endParaRPr>
          </a:p>
          <a:p>
            <a:pPr algn="ctr"/>
            <a:r>
              <a:rPr kumimoji="1" lang="ja-JP" altLang="en-US" sz="1292" b="1" dirty="0">
                <a:solidFill>
                  <a:schemeClr val="tx1"/>
                </a:solidFill>
              </a:rPr>
              <a:t>新たなサービスを生む</a:t>
            </a:r>
          </a:p>
        </p:txBody>
      </p:sp>
      <p:sp>
        <p:nvSpPr>
          <p:cNvPr id="130" name="テキスト ボックス 129">
            <a:extLst>
              <a:ext uri="{FF2B5EF4-FFF2-40B4-BE49-F238E27FC236}">
                <a16:creationId xmlns:a16="http://schemas.microsoft.com/office/drawing/2014/main" id="{23764CC0-D61A-4745-8437-B21F0CEE6B7F}"/>
              </a:ext>
            </a:extLst>
          </p:cNvPr>
          <p:cNvSpPr txBox="1"/>
          <p:nvPr/>
        </p:nvSpPr>
        <p:spPr>
          <a:xfrm>
            <a:off x="6996061" y="4206468"/>
            <a:ext cx="2045566" cy="490006"/>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292" b="1" dirty="0">
                <a:solidFill>
                  <a:schemeClr val="tx1"/>
                </a:solidFill>
              </a:rPr>
              <a:t>新たなサービスの創出が</a:t>
            </a:r>
            <a:endParaRPr kumimoji="1" lang="en-US" altLang="ja-JP" sz="1292" b="1" dirty="0">
              <a:solidFill>
                <a:schemeClr val="tx1"/>
              </a:solidFill>
            </a:endParaRPr>
          </a:p>
          <a:p>
            <a:pPr algn="ctr"/>
            <a:r>
              <a:rPr kumimoji="1" lang="ja-JP" altLang="en-US" sz="1292" b="1" dirty="0">
                <a:solidFill>
                  <a:schemeClr val="tx1"/>
                </a:solidFill>
              </a:rPr>
              <a:t>多様なデータの連携を生む</a:t>
            </a:r>
          </a:p>
        </p:txBody>
      </p:sp>
      <p:sp>
        <p:nvSpPr>
          <p:cNvPr id="131" name="テキスト ボックス 130">
            <a:extLst>
              <a:ext uri="{FF2B5EF4-FFF2-40B4-BE49-F238E27FC236}">
                <a16:creationId xmlns:a16="http://schemas.microsoft.com/office/drawing/2014/main" id="{7E5A2679-2495-4AD9-B44D-8D89281A6B26}"/>
              </a:ext>
            </a:extLst>
          </p:cNvPr>
          <p:cNvSpPr txBox="1"/>
          <p:nvPr/>
        </p:nvSpPr>
        <p:spPr>
          <a:xfrm>
            <a:off x="1710297" y="5601134"/>
            <a:ext cx="5717544" cy="802720"/>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22041" fontAlgn="base">
              <a:defRPr/>
            </a:pPr>
            <a:r>
              <a:rPr kumimoji="1" lang="ja-JP" altLang="en-US" sz="1662" b="1" dirty="0">
                <a:solidFill>
                  <a:srgbClr val="000000"/>
                </a:solidFill>
                <a:latin typeface="Meiryo UI" panose="020B0604030504040204" pitchFamily="50" charset="-128"/>
                <a:ea typeface="Meiryo UI" panose="020B0604030504040204" pitchFamily="50" charset="-128"/>
              </a:rPr>
              <a:t>ビジネスが生まれるデータ駆動型社会</a:t>
            </a:r>
            <a:endParaRPr kumimoji="1" lang="en-US" altLang="ja-JP" sz="1662" b="1" dirty="0">
              <a:solidFill>
                <a:srgbClr val="000000"/>
              </a:solidFill>
              <a:latin typeface="Meiryo UI" panose="020B0604030504040204" pitchFamily="50" charset="-128"/>
              <a:ea typeface="Meiryo UI" panose="020B0604030504040204" pitchFamily="50" charset="-128"/>
            </a:endParaRPr>
          </a:p>
          <a:p>
            <a:pPr algn="ctr" defTabSz="422041" fontAlgn="base">
              <a:defRPr/>
            </a:pPr>
            <a:r>
              <a:rPr kumimoji="1" lang="ja-JP" altLang="en-US" sz="1477" dirty="0">
                <a:solidFill>
                  <a:schemeClr val="tx1"/>
                </a:solidFill>
                <a:latin typeface="Meiryo UI" panose="020B0604030504040204" pitchFamily="50" charset="-128"/>
                <a:ea typeface="Meiryo UI" panose="020B0604030504040204" pitchFamily="50" charset="-128"/>
              </a:rPr>
              <a:t>快適な環境のもとでチャンスがあふれる、未来のビジネス都市</a:t>
            </a:r>
            <a:endParaRPr kumimoji="1" lang="en-US" altLang="ja-JP" sz="1477" dirty="0">
              <a:solidFill>
                <a:schemeClr val="tx1"/>
              </a:solidFill>
              <a:latin typeface="Meiryo UI" panose="020B0604030504040204" pitchFamily="50" charset="-128"/>
              <a:ea typeface="Meiryo UI" panose="020B0604030504040204" pitchFamily="50" charset="-128"/>
            </a:endParaRPr>
          </a:p>
          <a:p>
            <a:pPr algn="ctr" defTabSz="422041" fontAlgn="base">
              <a:defRPr/>
            </a:pPr>
            <a:r>
              <a:rPr kumimoji="1" lang="ja-JP" altLang="en-US" sz="1477" dirty="0">
                <a:solidFill>
                  <a:schemeClr val="tx1"/>
                </a:solidFill>
                <a:latin typeface="Meiryo UI" panose="020B0604030504040204" pitchFamily="50" charset="-128"/>
                <a:ea typeface="Meiryo UI" panose="020B0604030504040204" pitchFamily="50" charset="-128"/>
              </a:rPr>
              <a:t>イノベーションを通じたビジネスの振興</a:t>
            </a:r>
          </a:p>
        </p:txBody>
      </p:sp>
      <p:grpSp>
        <p:nvGrpSpPr>
          <p:cNvPr id="145" name="グループ化 144">
            <a:extLst>
              <a:ext uri="{FF2B5EF4-FFF2-40B4-BE49-F238E27FC236}">
                <a16:creationId xmlns:a16="http://schemas.microsoft.com/office/drawing/2014/main" id="{81ADBB1B-AAB4-4BBD-9D79-C59347BD9D57}"/>
              </a:ext>
            </a:extLst>
          </p:cNvPr>
          <p:cNvGrpSpPr/>
          <p:nvPr/>
        </p:nvGrpSpPr>
        <p:grpSpPr>
          <a:xfrm>
            <a:off x="1772534" y="5546633"/>
            <a:ext cx="1245548" cy="820615"/>
            <a:chOff x="705917" y="5830781"/>
            <a:chExt cx="1349344" cy="889000"/>
          </a:xfrm>
        </p:grpSpPr>
        <p:sp>
          <p:nvSpPr>
            <p:cNvPr id="146" name="円弧 145">
              <a:extLst>
                <a:ext uri="{FF2B5EF4-FFF2-40B4-BE49-F238E27FC236}">
                  <a16:creationId xmlns:a16="http://schemas.microsoft.com/office/drawing/2014/main" id="{1A1ADF6D-451A-4EB8-9E3D-5AD75055732C}"/>
                </a:ext>
              </a:extLst>
            </p:cNvPr>
            <p:cNvSpPr/>
            <p:nvPr/>
          </p:nvSpPr>
          <p:spPr>
            <a:xfrm rot="10800000">
              <a:off x="705917"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147" name="円弧 146">
              <a:extLst>
                <a:ext uri="{FF2B5EF4-FFF2-40B4-BE49-F238E27FC236}">
                  <a16:creationId xmlns:a16="http://schemas.microsoft.com/office/drawing/2014/main" id="{4D0E7AAA-63F0-4628-845C-C8C7A7D9F566}"/>
                </a:ext>
              </a:extLst>
            </p:cNvPr>
            <p:cNvSpPr/>
            <p:nvPr/>
          </p:nvSpPr>
          <p:spPr>
            <a:xfrm rot="10800000">
              <a:off x="936089"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148" name="円弧 147">
              <a:extLst>
                <a:ext uri="{FF2B5EF4-FFF2-40B4-BE49-F238E27FC236}">
                  <a16:creationId xmlns:a16="http://schemas.microsoft.com/office/drawing/2014/main" id="{B0AA597A-A448-420F-A702-B7B9FA8809DD}"/>
                </a:ext>
              </a:extLst>
            </p:cNvPr>
            <p:cNvSpPr/>
            <p:nvPr/>
          </p:nvSpPr>
          <p:spPr>
            <a:xfrm rot="10800000">
              <a:off x="1166261"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grpSp>
      <p:grpSp>
        <p:nvGrpSpPr>
          <p:cNvPr id="149" name="グループ化 148">
            <a:extLst>
              <a:ext uri="{FF2B5EF4-FFF2-40B4-BE49-F238E27FC236}">
                <a16:creationId xmlns:a16="http://schemas.microsoft.com/office/drawing/2014/main" id="{08875432-45A7-4F25-A564-40F650959CA6}"/>
              </a:ext>
            </a:extLst>
          </p:cNvPr>
          <p:cNvGrpSpPr/>
          <p:nvPr/>
        </p:nvGrpSpPr>
        <p:grpSpPr>
          <a:xfrm flipH="1">
            <a:off x="6114147" y="5543601"/>
            <a:ext cx="1245548" cy="820615"/>
            <a:chOff x="705917" y="5830781"/>
            <a:chExt cx="1349344" cy="889000"/>
          </a:xfrm>
        </p:grpSpPr>
        <p:sp>
          <p:nvSpPr>
            <p:cNvPr id="150" name="円弧 149">
              <a:extLst>
                <a:ext uri="{FF2B5EF4-FFF2-40B4-BE49-F238E27FC236}">
                  <a16:creationId xmlns:a16="http://schemas.microsoft.com/office/drawing/2014/main" id="{B08C0EF3-68EB-48A9-940F-04BEA15EFC83}"/>
                </a:ext>
              </a:extLst>
            </p:cNvPr>
            <p:cNvSpPr/>
            <p:nvPr/>
          </p:nvSpPr>
          <p:spPr>
            <a:xfrm rot="10800000">
              <a:off x="705917"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151" name="円弧 150">
              <a:extLst>
                <a:ext uri="{FF2B5EF4-FFF2-40B4-BE49-F238E27FC236}">
                  <a16:creationId xmlns:a16="http://schemas.microsoft.com/office/drawing/2014/main" id="{267BAF88-D806-455B-AB54-50221F3132AE}"/>
                </a:ext>
              </a:extLst>
            </p:cNvPr>
            <p:cNvSpPr/>
            <p:nvPr/>
          </p:nvSpPr>
          <p:spPr>
            <a:xfrm rot="10800000">
              <a:off x="936089"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152" name="円弧 151">
              <a:extLst>
                <a:ext uri="{FF2B5EF4-FFF2-40B4-BE49-F238E27FC236}">
                  <a16:creationId xmlns:a16="http://schemas.microsoft.com/office/drawing/2014/main" id="{433A2FA8-C278-4CA7-AB6B-16E0EA231E2F}"/>
                </a:ext>
              </a:extLst>
            </p:cNvPr>
            <p:cNvSpPr/>
            <p:nvPr/>
          </p:nvSpPr>
          <p:spPr>
            <a:xfrm rot="10800000">
              <a:off x="1166261"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grpSp>
      <p:sp>
        <p:nvSpPr>
          <p:cNvPr id="153" name="四角形: 角を丸くする 152">
            <a:extLst>
              <a:ext uri="{FF2B5EF4-FFF2-40B4-BE49-F238E27FC236}">
                <a16:creationId xmlns:a16="http://schemas.microsoft.com/office/drawing/2014/main" id="{0404858E-E8E1-420F-9C4D-F5197C006FFE}"/>
              </a:ext>
            </a:extLst>
          </p:cNvPr>
          <p:cNvSpPr/>
          <p:nvPr/>
        </p:nvSpPr>
        <p:spPr>
          <a:xfrm>
            <a:off x="666645" y="4689307"/>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ガブテック</a:t>
            </a:r>
          </a:p>
        </p:txBody>
      </p:sp>
      <p:sp>
        <p:nvSpPr>
          <p:cNvPr id="154" name="四角形: 角を丸くする 153">
            <a:extLst>
              <a:ext uri="{FF2B5EF4-FFF2-40B4-BE49-F238E27FC236}">
                <a16:creationId xmlns:a16="http://schemas.microsoft.com/office/drawing/2014/main" id="{F23537C7-95C7-4E3F-8D87-B736DAA5C37D}"/>
              </a:ext>
            </a:extLst>
          </p:cNvPr>
          <p:cNvSpPr/>
          <p:nvPr/>
        </p:nvSpPr>
        <p:spPr>
          <a:xfrm>
            <a:off x="1784512" y="4689999"/>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スマート観光</a:t>
            </a:r>
          </a:p>
        </p:txBody>
      </p:sp>
      <p:sp>
        <p:nvSpPr>
          <p:cNvPr id="155" name="四角形: 角を丸くする 154">
            <a:extLst>
              <a:ext uri="{FF2B5EF4-FFF2-40B4-BE49-F238E27FC236}">
                <a16:creationId xmlns:a16="http://schemas.microsoft.com/office/drawing/2014/main" id="{C868C528-946D-4A92-9561-8D0C7009ADA6}"/>
              </a:ext>
            </a:extLst>
          </p:cNvPr>
          <p:cNvSpPr/>
          <p:nvPr/>
        </p:nvSpPr>
        <p:spPr>
          <a:xfrm>
            <a:off x="2902378" y="4689999"/>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エドテック</a:t>
            </a:r>
          </a:p>
        </p:txBody>
      </p:sp>
      <p:sp>
        <p:nvSpPr>
          <p:cNvPr id="156" name="四角形: 角を丸くする 155">
            <a:extLst>
              <a:ext uri="{FF2B5EF4-FFF2-40B4-BE49-F238E27FC236}">
                <a16:creationId xmlns:a16="http://schemas.microsoft.com/office/drawing/2014/main" id="{CC4EEDFD-1C34-4D5B-A3E0-20C962BF8E4C}"/>
              </a:ext>
            </a:extLst>
          </p:cNvPr>
          <p:cNvSpPr/>
          <p:nvPr/>
        </p:nvSpPr>
        <p:spPr>
          <a:xfrm>
            <a:off x="4020244" y="4689999"/>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ロボット・バーチャル</a:t>
            </a:r>
          </a:p>
        </p:txBody>
      </p:sp>
      <p:sp>
        <p:nvSpPr>
          <p:cNvPr id="157" name="四角形: 角を丸くする 156">
            <a:extLst>
              <a:ext uri="{FF2B5EF4-FFF2-40B4-BE49-F238E27FC236}">
                <a16:creationId xmlns:a16="http://schemas.microsoft.com/office/drawing/2014/main" id="{8EB9E5FF-C16B-4F74-9C28-51537AA51DA9}"/>
              </a:ext>
            </a:extLst>
          </p:cNvPr>
          <p:cNvSpPr/>
          <p:nvPr/>
        </p:nvSpPr>
        <p:spPr>
          <a:xfrm>
            <a:off x="5138111" y="4689999"/>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スマート防災</a:t>
            </a:r>
          </a:p>
        </p:txBody>
      </p:sp>
      <p:sp>
        <p:nvSpPr>
          <p:cNvPr id="158" name="四角形: 角を丸くする 157">
            <a:extLst>
              <a:ext uri="{FF2B5EF4-FFF2-40B4-BE49-F238E27FC236}">
                <a16:creationId xmlns:a16="http://schemas.microsoft.com/office/drawing/2014/main" id="{21FF9F0B-D71C-4AA5-A078-26BB498BCA7C}"/>
              </a:ext>
            </a:extLst>
          </p:cNvPr>
          <p:cNvSpPr/>
          <p:nvPr/>
        </p:nvSpPr>
        <p:spPr>
          <a:xfrm>
            <a:off x="6255977" y="4697673"/>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スマートエネルギー</a:t>
            </a:r>
          </a:p>
        </p:txBody>
      </p:sp>
      <p:sp>
        <p:nvSpPr>
          <p:cNvPr id="159" name="四角形: 角を丸くする 158">
            <a:extLst>
              <a:ext uri="{FF2B5EF4-FFF2-40B4-BE49-F238E27FC236}">
                <a16:creationId xmlns:a16="http://schemas.microsoft.com/office/drawing/2014/main" id="{B00D6DBD-5826-47BA-9054-BCBCDBD82765}"/>
              </a:ext>
            </a:extLst>
          </p:cNvPr>
          <p:cNvSpPr/>
          <p:nvPr/>
        </p:nvSpPr>
        <p:spPr>
          <a:xfrm>
            <a:off x="7373847" y="4689999"/>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フィンテック</a:t>
            </a:r>
          </a:p>
        </p:txBody>
      </p:sp>
      <p:grpSp>
        <p:nvGrpSpPr>
          <p:cNvPr id="160" name="仮想通貨｜2">
            <a:extLst>
              <a:ext uri="{FF2B5EF4-FFF2-40B4-BE49-F238E27FC236}">
                <a16:creationId xmlns:a16="http://schemas.microsoft.com/office/drawing/2014/main" id="{0A46E023-1FFB-4690-8E84-EE0D75D3ABDC}"/>
              </a:ext>
            </a:extLst>
          </p:cNvPr>
          <p:cNvGrpSpPr>
            <a:grpSpLocks noChangeAspect="1"/>
          </p:cNvGrpSpPr>
          <p:nvPr/>
        </p:nvGrpSpPr>
        <p:grpSpPr bwMode="auto">
          <a:xfrm>
            <a:off x="7686245" y="4794790"/>
            <a:ext cx="425354" cy="299077"/>
            <a:chOff x="2969" y="2224"/>
            <a:chExt cx="640" cy="450"/>
          </a:xfrm>
        </p:grpSpPr>
        <p:sp>
          <p:nvSpPr>
            <p:cNvPr id="161" name="Oval 45">
              <a:extLst>
                <a:ext uri="{FF2B5EF4-FFF2-40B4-BE49-F238E27FC236}">
                  <a16:creationId xmlns:a16="http://schemas.microsoft.com/office/drawing/2014/main" id="{10F235A1-FAB0-4D27-AB63-89A5041CBFC1}"/>
                </a:ext>
              </a:extLst>
            </p:cNvPr>
            <p:cNvSpPr>
              <a:spLocks noChangeArrowheads="1"/>
            </p:cNvSpPr>
            <p:nvPr/>
          </p:nvSpPr>
          <p:spPr bwMode="auto">
            <a:xfrm>
              <a:off x="3203" y="2265"/>
              <a:ext cx="365" cy="36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latin typeface="+mj-ea"/>
                <a:ea typeface="+mj-ea"/>
              </a:endParaRPr>
            </a:p>
          </p:txBody>
        </p:sp>
        <p:sp>
          <p:nvSpPr>
            <p:cNvPr id="162" name="Freeform 46">
              <a:extLst>
                <a:ext uri="{FF2B5EF4-FFF2-40B4-BE49-F238E27FC236}">
                  <a16:creationId xmlns:a16="http://schemas.microsoft.com/office/drawing/2014/main" id="{034BD27F-1ADE-476E-9759-7A8AAAE78973}"/>
                </a:ext>
              </a:extLst>
            </p:cNvPr>
            <p:cNvSpPr>
              <a:spLocks noEditPoints="1"/>
            </p:cNvSpPr>
            <p:nvPr/>
          </p:nvSpPr>
          <p:spPr bwMode="auto">
            <a:xfrm>
              <a:off x="2969" y="2224"/>
              <a:ext cx="640" cy="450"/>
            </a:xfrm>
            <a:custGeom>
              <a:avLst/>
              <a:gdLst>
                <a:gd name="T0" fmla="*/ 274 w 421"/>
                <a:gd name="T1" fmla="*/ 0 h 295"/>
                <a:gd name="T2" fmla="*/ 127 w 421"/>
                <a:gd name="T3" fmla="*/ 148 h 295"/>
                <a:gd name="T4" fmla="*/ 274 w 421"/>
                <a:gd name="T5" fmla="*/ 295 h 295"/>
                <a:gd name="T6" fmla="*/ 421 w 421"/>
                <a:gd name="T7" fmla="*/ 148 h 295"/>
                <a:gd name="T8" fmla="*/ 274 w 421"/>
                <a:gd name="T9" fmla="*/ 0 h 295"/>
                <a:gd name="T10" fmla="*/ 274 w 421"/>
                <a:gd name="T11" fmla="*/ 268 h 295"/>
                <a:gd name="T12" fmla="*/ 154 w 421"/>
                <a:gd name="T13" fmla="*/ 148 h 295"/>
                <a:gd name="T14" fmla="*/ 274 w 421"/>
                <a:gd name="T15" fmla="*/ 27 h 295"/>
                <a:gd name="T16" fmla="*/ 394 w 421"/>
                <a:gd name="T17" fmla="*/ 148 h 295"/>
                <a:gd name="T18" fmla="*/ 274 w 421"/>
                <a:gd name="T19" fmla="*/ 268 h 295"/>
                <a:gd name="T20" fmla="*/ 244 w 421"/>
                <a:gd name="T21" fmla="*/ 117 h 295"/>
                <a:gd name="T22" fmla="*/ 231 w 421"/>
                <a:gd name="T23" fmla="*/ 148 h 295"/>
                <a:gd name="T24" fmla="*/ 244 w 421"/>
                <a:gd name="T25" fmla="*/ 178 h 295"/>
                <a:gd name="T26" fmla="*/ 274 w 421"/>
                <a:gd name="T27" fmla="*/ 191 h 295"/>
                <a:gd name="T28" fmla="*/ 304 w 421"/>
                <a:gd name="T29" fmla="*/ 178 h 295"/>
                <a:gd name="T30" fmla="*/ 321 w 421"/>
                <a:gd name="T31" fmla="*/ 194 h 295"/>
                <a:gd name="T32" fmla="*/ 284 w 421"/>
                <a:gd name="T33" fmla="*/ 212 h 295"/>
                <a:gd name="T34" fmla="*/ 284 w 421"/>
                <a:gd name="T35" fmla="*/ 238 h 295"/>
                <a:gd name="T36" fmla="*/ 264 w 421"/>
                <a:gd name="T37" fmla="*/ 238 h 295"/>
                <a:gd name="T38" fmla="*/ 264 w 421"/>
                <a:gd name="T39" fmla="*/ 212 h 295"/>
                <a:gd name="T40" fmla="*/ 228 w 421"/>
                <a:gd name="T41" fmla="*/ 194 h 295"/>
                <a:gd name="T42" fmla="*/ 208 w 421"/>
                <a:gd name="T43" fmla="*/ 148 h 295"/>
                <a:gd name="T44" fmla="*/ 228 w 421"/>
                <a:gd name="T45" fmla="*/ 101 h 295"/>
                <a:gd name="T46" fmla="*/ 264 w 421"/>
                <a:gd name="T47" fmla="*/ 83 h 295"/>
                <a:gd name="T48" fmla="*/ 264 w 421"/>
                <a:gd name="T49" fmla="*/ 57 h 295"/>
                <a:gd name="T50" fmla="*/ 284 w 421"/>
                <a:gd name="T51" fmla="*/ 57 h 295"/>
                <a:gd name="T52" fmla="*/ 284 w 421"/>
                <a:gd name="T53" fmla="*/ 83 h 295"/>
                <a:gd name="T54" fmla="*/ 321 w 421"/>
                <a:gd name="T55" fmla="*/ 101 h 295"/>
                <a:gd name="T56" fmla="*/ 304 w 421"/>
                <a:gd name="T57" fmla="*/ 117 h 295"/>
                <a:gd name="T58" fmla="*/ 244 w 421"/>
                <a:gd name="T59" fmla="*/ 117 h 295"/>
                <a:gd name="T60" fmla="*/ 99 w 421"/>
                <a:gd name="T61" fmla="*/ 93 h 295"/>
                <a:gd name="T62" fmla="*/ 25 w 421"/>
                <a:gd name="T63" fmla="*/ 93 h 295"/>
                <a:gd name="T64" fmla="*/ 25 w 421"/>
                <a:gd name="T65" fmla="*/ 68 h 295"/>
                <a:gd name="T66" fmla="*/ 99 w 421"/>
                <a:gd name="T67" fmla="*/ 68 h 295"/>
                <a:gd name="T68" fmla="*/ 99 w 421"/>
                <a:gd name="T69" fmla="*/ 93 h 295"/>
                <a:gd name="T70" fmla="*/ 74 w 421"/>
                <a:gd name="T71" fmla="*/ 160 h 295"/>
                <a:gd name="T72" fmla="*/ 0 w 421"/>
                <a:gd name="T73" fmla="*/ 160 h 295"/>
                <a:gd name="T74" fmla="*/ 0 w 421"/>
                <a:gd name="T75" fmla="*/ 135 h 295"/>
                <a:gd name="T76" fmla="*/ 74 w 421"/>
                <a:gd name="T77" fmla="*/ 135 h 295"/>
                <a:gd name="T78" fmla="*/ 74 w 421"/>
                <a:gd name="T79" fmla="*/ 160 h 295"/>
                <a:gd name="T80" fmla="*/ 25 w 421"/>
                <a:gd name="T81" fmla="*/ 202 h 295"/>
                <a:gd name="T82" fmla="*/ 99 w 421"/>
                <a:gd name="T83" fmla="*/ 202 h 295"/>
                <a:gd name="T84" fmla="*/ 99 w 421"/>
                <a:gd name="T85" fmla="*/ 227 h 295"/>
                <a:gd name="T86" fmla="*/ 25 w 421"/>
                <a:gd name="T87" fmla="*/ 227 h 295"/>
                <a:gd name="T88" fmla="*/ 25 w 421"/>
                <a:gd name="T89" fmla="*/ 20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295">
                  <a:moveTo>
                    <a:pt x="274" y="0"/>
                  </a:moveTo>
                  <a:cubicBezTo>
                    <a:pt x="193" y="0"/>
                    <a:pt x="127" y="66"/>
                    <a:pt x="127" y="148"/>
                  </a:cubicBezTo>
                  <a:cubicBezTo>
                    <a:pt x="127" y="229"/>
                    <a:pt x="193" y="295"/>
                    <a:pt x="274" y="295"/>
                  </a:cubicBezTo>
                  <a:cubicBezTo>
                    <a:pt x="355" y="295"/>
                    <a:pt x="421" y="229"/>
                    <a:pt x="421" y="148"/>
                  </a:cubicBezTo>
                  <a:cubicBezTo>
                    <a:pt x="421" y="66"/>
                    <a:pt x="355" y="0"/>
                    <a:pt x="274" y="0"/>
                  </a:cubicBezTo>
                  <a:close/>
                  <a:moveTo>
                    <a:pt x="274" y="268"/>
                  </a:moveTo>
                  <a:cubicBezTo>
                    <a:pt x="208" y="268"/>
                    <a:pt x="154" y="214"/>
                    <a:pt x="154" y="148"/>
                  </a:cubicBezTo>
                  <a:cubicBezTo>
                    <a:pt x="154" y="81"/>
                    <a:pt x="208" y="27"/>
                    <a:pt x="274" y="27"/>
                  </a:cubicBezTo>
                  <a:cubicBezTo>
                    <a:pt x="340" y="27"/>
                    <a:pt x="394" y="81"/>
                    <a:pt x="394" y="148"/>
                  </a:cubicBezTo>
                  <a:cubicBezTo>
                    <a:pt x="394" y="214"/>
                    <a:pt x="340" y="268"/>
                    <a:pt x="274" y="268"/>
                  </a:cubicBezTo>
                  <a:close/>
                  <a:moveTo>
                    <a:pt x="244" y="117"/>
                  </a:moveTo>
                  <a:cubicBezTo>
                    <a:pt x="235" y="125"/>
                    <a:pt x="231" y="136"/>
                    <a:pt x="231" y="148"/>
                  </a:cubicBezTo>
                  <a:cubicBezTo>
                    <a:pt x="231" y="159"/>
                    <a:pt x="235" y="170"/>
                    <a:pt x="244" y="178"/>
                  </a:cubicBezTo>
                  <a:cubicBezTo>
                    <a:pt x="252" y="186"/>
                    <a:pt x="263" y="191"/>
                    <a:pt x="274" y="191"/>
                  </a:cubicBezTo>
                  <a:cubicBezTo>
                    <a:pt x="286" y="191"/>
                    <a:pt x="296" y="186"/>
                    <a:pt x="304" y="178"/>
                  </a:cubicBezTo>
                  <a:cubicBezTo>
                    <a:pt x="321" y="194"/>
                    <a:pt x="321" y="194"/>
                    <a:pt x="321" y="194"/>
                  </a:cubicBezTo>
                  <a:cubicBezTo>
                    <a:pt x="311" y="204"/>
                    <a:pt x="298" y="210"/>
                    <a:pt x="284" y="212"/>
                  </a:cubicBezTo>
                  <a:cubicBezTo>
                    <a:pt x="284" y="238"/>
                    <a:pt x="284" y="238"/>
                    <a:pt x="284" y="238"/>
                  </a:cubicBezTo>
                  <a:cubicBezTo>
                    <a:pt x="264" y="238"/>
                    <a:pt x="264" y="238"/>
                    <a:pt x="264" y="238"/>
                  </a:cubicBezTo>
                  <a:cubicBezTo>
                    <a:pt x="264" y="212"/>
                    <a:pt x="264" y="212"/>
                    <a:pt x="264" y="212"/>
                  </a:cubicBezTo>
                  <a:cubicBezTo>
                    <a:pt x="250" y="210"/>
                    <a:pt x="237" y="204"/>
                    <a:pt x="228" y="194"/>
                  </a:cubicBezTo>
                  <a:cubicBezTo>
                    <a:pt x="215" y="182"/>
                    <a:pt x="208" y="165"/>
                    <a:pt x="208" y="148"/>
                  </a:cubicBezTo>
                  <a:cubicBezTo>
                    <a:pt x="208" y="130"/>
                    <a:pt x="215" y="113"/>
                    <a:pt x="228" y="101"/>
                  </a:cubicBezTo>
                  <a:cubicBezTo>
                    <a:pt x="238" y="91"/>
                    <a:pt x="251" y="85"/>
                    <a:pt x="264" y="83"/>
                  </a:cubicBezTo>
                  <a:cubicBezTo>
                    <a:pt x="264" y="57"/>
                    <a:pt x="264" y="57"/>
                    <a:pt x="264" y="57"/>
                  </a:cubicBezTo>
                  <a:cubicBezTo>
                    <a:pt x="284" y="57"/>
                    <a:pt x="284" y="57"/>
                    <a:pt x="284" y="57"/>
                  </a:cubicBezTo>
                  <a:cubicBezTo>
                    <a:pt x="284" y="83"/>
                    <a:pt x="284" y="83"/>
                    <a:pt x="284" y="83"/>
                  </a:cubicBezTo>
                  <a:cubicBezTo>
                    <a:pt x="298" y="85"/>
                    <a:pt x="310" y="91"/>
                    <a:pt x="321" y="101"/>
                  </a:cubicBezTo>
                  <a:cubicBezTo>
                    <a:pt x="304" y="117"/>
                    <a:pt x="304" y="117"/>
                    <a:pt x="304" y="117"/>
                  </a:cubicBezTo>
                  <a:cubicBezTo>
                    <a:pt x="288" y="100"/>
                    <a:pt x="260" y="100"/>
                    <a:pt x="244" y="117"/>
                  </a:cubicBezTo>
                  <a:close/>
                  <a:moveTo>
                    <a:pt x="99" y="93"/>
                  </a:moveTo>
                  <a:cubicBezTo>
                    <a:pt x="25" y="93"/>
                    <a:pt x="25" y="93"/>
                    <a:pt x="25" y="93"/>
                  </a:cubicBezTo>
                  <a:cubicBezTo>
                    <a:pt x="25" y="68"/>
                    <a:pt x="25" y="68"/>
                    <a:pt x="25" y="68"/>
                  </a:cubicBezTo>
                  <a:cubicBezTo>
                    <a:pt x="99" y="68"/>
                    <a:pt x="99" y="68"/>
                    <a:pt x="99" y="68"/>
                  </a:cubicBezTo>
                  <a:lnTo>
                    <a:pt x="99" y="93"/>
                  </a:lnTo>
                  <a:close/>
                  <a:moveTo>
                    <a:pt x="74" y="160"/>
                  </a:moveTo>
                  <a:cubicBezTo>
                    <a:pt x="0" y="160"/>
                    <a:pt x="0" y="160"/>
                    <a:pt x="0" y="160"/>
                  </a:cubicBezTo>
                  <a:cubicBezTo>
                    <a:pt x="0" y="135"/>
                    <a:pt x="0" y="135"/>
                    <a:pt x="0" y="135"/>
                  </a:cubicBezTo>
                  <a:cubicBezTo>
                    <a:pt x="74" y="135"/>
                    <a:pt x="74" y="135"/>
                    <a:pt x="74" y="135"/>
                  </a:cubicBezTo>
                  <a:lnTo>
                    <a:pt x="74" y="160"/>
                  </a:lnTo>
                  <a:close/>
                  <a:moveTo>
                    <a:pt x="25" y="202"/>
                  </a:moveTo>
                  <a:cubicBezTo>
                    <a:pt x="99" y="202"/>
                    <a:pt x="99" y="202"/>
                    <a:pt x="99" y="202"/>
                  </a:cubicBezTo>
                  <a:cubicBezTo>
                    <a:pt x="99" y="227"/>
                    <a:pt x="99" y="227"/>
                    <a:pt x="99" y="227"/>
                  </a:cubicBezTo>
                  <a:cubicBezTo>
                    <a:pt x="25" y="227"/>
                    <a:pt x="25" y="227"/>
                    <a:pt x="25" y="227"/>
                  </a:cubicBezTo>
                  <a:lnTo>
                    <a:pt x="25" y="20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grpSp>
        <p:nvGrpSpPr>
          <p:cNvPr id="163" name="グループ化 162">
            <a:extLst>
              <a:ext uri="{FF2B5EF4-FFF2-40B4-BE49-F238E27FC236}">
                <a16:creationId xmlns:a16="http://schemas.microsoft.com/office/drawing/2014/main" id="{8FD31797-6EEE-4307-9FB5-BBA75F827E19}"/>
              </a:ext>
            </a:extLst>
          </p:cNvPr>
          <p:cNvGrpSpPr>
            <a:grpSpLocks noChangeAspect="1"/>
          </p:cNvGrpSpPr>
          <p:nvPr/>
        </p:nvGrpSpPr>
        <p:grpSpPr>
          <a:xfrm>
            <a:off x="6864610" y="4791646"/>
            <a:ext cx="340386" cy="305368"/>
            <a:chOff x="8352054" y="2015595"/>
            <a:chExt cx="1097457" cy="1074134"/>
          </a:xfrm>
        </p:grpSpPr>
        <p:sp>
          <p:nvSpPr>
            <p:cNvPr id="164" name="フリーフォーム: 図形 163">
              <a:extLst>
                <a:ext uri="{FF2B5EF4-FFF2-40B4-BE49-F238E27FC236}">
                  <a16:creationId xmlns:a16="http://schemas.microsoft.com/office/drawing/2014/main" id="{CB7C450F-E54E-4010-9906-C8A4B97EB992}"/>
                </a:ext>
              </a:extLst>
            </p:cNvPr>
            <p:cNvSpPr/>
            <p:nvPr/>
          </p:nvSpPr>
          <p:spPr>
            <a:xfrm>
              <a:off x="8389814" y="2571283"/>
              <a:ext cx="1022032" cy="442817"/>
            </a:xfrm>
            <a:custGeom>
              <a:avLst/>
              <a:gdLst>
                <a:gd name="connsiteX0" fmla="*/ 225647 w 1022032"/>
                <a:gd name="connsiteY0" fmla="*/ 95 h 442817"/>
                <a:gd name="connsiteX1" fmla="*/ 0 w 1022032"/>
                <a:gd name="connsiteY1" fmla="*/ 442817 h 442817"/>
                <a:gd name="connsiteX2" fmla="*/ 796385 w 1022032"/>
                <a:gd name="connsiteY2" fmla="*/ 442817 h 442817"/>
                <a:gd name="connsiteX3" fmla="*/ 1022032 w 1022032"/>
                <a:gd name="connsiteY3" fmla="*/ 0 h 442817"/>
                <a:gd name="connsiteX4" fmla="*/ 225647 w 1022032"/>
                <a:gd name="connsiteY4" fmla="*/ 0 h 442817"/>
                <a:gd name="connsiteX5" fmla="*/ 771811 w 1022032"/>
                <a:gd name="connsiteY5" fmla="*/ 37910 h 442817"/>
                <a:gd name="connsiteX6" fmla="*/ 722281 w 1022032"/>
                <a:gd name="connsiteY6" fmla="*/ 135065 h 442817"/>
                <a:gd name="connsiteX7" fmla="*/ 576263 w 1022032"/>
                <a:gd name="connsiteY7" fmla="*/ 135065 h 442817"/>
                <a:gd name="connsiteX8" fmla="*/ 625793 w 1022032"/>
                <a:gd name="connsiteY8" fmla="*/ 37910 h 442817"/>
                <a:gd name="connsiteX9" fmla="*/ 771811 w 1022032"/>
                <a:gd name="connsiteY9" fmla="*/ 37910 h 442817"/>
                <a:gd name="connsiteX10" fmla="*/ 556927 w 1022032"/>
                <a:gd name="connsiteY10" fmla="*/ 172879 h 442817"/>
                <a:gd name="connsiteX11" fmla="*/ 702945 w 1022032"/>
                <a:gd name="connsiteY11" fmla="*/ 172879 h 442817"/>
                <a:gd name="connsiteX12" fmla="*/ 653415 w 1022032"/>
                <a:gd name="connsiteY12" fmla="*/ 270034 h 442817"/>
                <a:gd name="connsiteX13" fmla="*/ 507397 w 1022032"/>
                <a:gd name="connsiteY13" fmla="*/ 270034 h 442817"/>
                <a:gd name="connsiteX14" fmla="*/ 556927 w 1022032"/>
                <a:gd name="connsiteY14" fmla="*/ 172879 h 442817"/>
                <a:gd name="connsiteX15" fmla="*/ 465011 w 1022032"/>
                <a:gd name="connsiteY15" fmla="*/ 270034 h 442817"/>
                <a:gd name="connsiteX16" fmla="*/ 318897 w 1022032"/>
                <a:gd name="connsiteY16" fmla="*/ 270034 h 442817"/>
                <a:gd name="connsiteX17" fmla="*/ 368427 w 1022032"/>
                <a:gd name="connsiteY17" fmla="*/ 172879 h 442817"/>
                <a:gd name="connsiteX18" fmla="*/ 514541 w 1022032"/>
                <a:gd name="connsiteY18" fmla="*/ 172879 h 442817"/>
                <a:gd name="connsiteX19" fmla="*/ 465011 w 1022032"/>
                <a:gd name="connsiteY19" fmla="*/ 270034 h 442817"/>
                <a:gd name="connsiteX20" fmla="*/ 583311 w 1022032"/>
                <a:gd name="connsiteY20" fmla="*/ 37814 h 442817"/>
                <a:gd name="connsiteX21" fmla="*/ 533781 w 1022032"/>
                <a:gd name="connsiteY21" fmla="*/ 134969 h 442817"/>
                <a:gd name="connsiteX22" fmla="*/ 387667 w 1022032"/>
                <a:gd name="connsiteY22" fmla="*/ 134969 h 442817"/>
                <a:gd name="connsiteX23" fmla="*/ 437198 w 1022032"/>
                <a:gd name="connsiteY23" fmla="*/ 37814 h 442817"/>
                <a:gd name="connsiteX24" fmla="*/ 583311 w 1022032"/>
                <a:gd name="connsiteY24" fmla="*/ 37814 h 442817"/>
                <a:gd name="connsiteX25" fmla="*/ 248793 w 1022032"/>
                <a:gd name="connsiteY25" fmla="*/ 37814 h 442817"/>
                <a:gd name="connsiteX26" fmla="*/ 394811 w 1022032"/>
                <a:gd name="connsiteY26" fmla="*/ 37814 h 442817"/>
                <a:gd name="connsiteX27" fmla="*/ 345281 w 1022032"/>
                <a:gd name="connsiteY27" fmla="*/ 134969 h 442817"/>
                <a:gd name="connsiteX28" fmla="*/ 199263 w 1022032"/>
                <a:gd name="connsiteY28" fmla="*/ 134969 h 442817"/>
                <a:gd name="connsiteX29" fmla="*/ 248793 w 1022032"/>
                <a:gd name="connsiteY29" fmla="*/ 37814 h 442817"/>
                <a:gd name="connsiteX30" fmla="*/ 180023 w 1022032"/>
                <a:gd name="connsiteY30" fmla="*/ 172784 h 442817"/>
                <a:gd name="connsiteX31" fmla="*/ 326041 w 1022032"/>
                <a:gd name="connsiteY31" fmla="*/ 172784 h 442817"/>
                <a:gd name="connsiteX32" fmla="*/ 276511 w 1022032"/>
                <a:gd name="connsiteY32" fmla="*/ 269939 h 442817"/>
                <a:gd name="connsiteX33" fmla="*/ 130493 w 1022032"/>
                <a:gd name="connsiteY33" fmla="*/ 269939 h 442817"/>
                <a:gd name="connsiteX34" fmla="*/ 180023 w 1022032"/>
                <a:gd name="connsiteY34" fmla="*/ 172784 h 442817"/>
                <a:gd name="connsiteX35" fmla="*/ 61722 w 1022032"/>
                <a:gd name="connsiteY35" fmla="*/ 405003 h 442817"/>
                <a:gd name="connsiteX36" fmla="*/ 111252 w 1022032"/>
                <a:gd name="connsiteY36" fmla="*/ 307848 h 442817"/>
                <a:gd name="connsiteX37" fmla="*/ 257270 w 1022032"/>
                <a:gd name="connsiteY37" fmla="*/ 307848 h 442817"/>
                <a:gd name="connsiteX38" fmla="*/ 207740 w 1022032"/>
                <a:gd name="connsiteY38" fmla="*/ 405003 h 442817"/>
                <a:gd name="connsiteX39" fmla="*/ 61627 w 1022032"/>
                <a:gd name="connsiteY39" fmla="*/ 405003 h 442817"/>
                <a:gd name="connsiteX40" fmla="*/ 250222 w 1022032"/>
                <a:gd name="connsiteY40" fmla="*/ 405003 h 442817"/>
                <a:gd name="connsiteX41" fmla="*/ 299752 w 1022032"/>
                <a:gd name="connsiteY41" fmla="*/ 307848 h 442817"/>
                <a:gd name="connsiteX42" fmla="*/ 445865 w 1022032"/>
                <a:gd name="connsiteY42" fmla="*/ 307848 h 442817"/>
                <a:gd name="connsiteX43" fmla="*/ 396335 w 1022032"/>
                <a:gd name="connsiteY43" fmla="*/ 405003 h 442817"/>
                <a:gd name="connsiteX44" fmla="*/ 250222 w 1022032"/>
                <a:gd name="connsiteY44" fmla="*/ 405003 h 442817"/>
                <a:gd name="connsiteX45" fmla="*/ 438722 w 1022032"/>
                <a:gd name="connsiteY45" fmla="*/ 405003 h 442817"/>
                <a:gd name="connsiteX46" fmla="*/ 488252 w 1022032"/>
                <a:gd name="connsiteY46" fmla="*/ 307848 h 442817"/>
                <a:gd name="connsiteX47" fmla="*/ 634270 w 1022032"/>
                <a:gd name="connsiteY47" fmla="*/ 307848 h 442817"/>
                <a:gd name="connsiteX48" fmla="*/ 584740 w 1022032"/>
                <a:gd name="connsiteY48" fmla="*/ 405003 h 442817"/>
                <a:gd name="connsiteX49" fmla="*/ 438722 w 1022032"/>
                <a:gd name="connsiteY49" fmla="*/ 405003 h 442817"/>
                <a:gd name="connsiteX50" fmla="*/ 773240 w 1022032"/>
                <a:gd name="connsiteY50" fmla="*/ 405003 h 442817"/>
                <a:gd name="connsiteX51" fmla="*/ 627126 w 1022032"/>
                <a:gd name="connsiteY51" fmla="*/ 405003 h 442817"/>
                <a:gd name="connsiteX52" fmla="*/ 676656 w 1022032"/>
                <a:gd name="connsiteY52" fmla="*/ 307848 h 442817"/>
                <a:gd name="connsiteX53" fmla="*/ 822770 w 1022032"/>
                <a:gd name="connsiteY53" fmla="*/ 307848 h 442817"/>
                <a:gd name="connsiteX54" fmla="*/ 773240 w 1022032"/>
                <a:gd name="connsiteY54" fmla="*/ 405003 h 442817"/>
                <a:gd name="connsiteX55" fmla="*/ 842010 w 1022032"/>
                <a:gd name="connsiteY55" fmla="*/ 270034 h 442817"/>
                <a:gd name="connsiteX56" fmla="*/ 695992 w 1022032"/>
                <a:gd name="connsiteY56" fmla="*/ 270034 h 442817"/>
                <a:gd name="connsiteX57" fmla="*/ 745522 w 1022032"/>
                <a:gd name="connsiteY57" fmla="*/ 172879 h 442817"/>
                <a:gd name="connsiteX58" fmla="*/ 891540 w 1022032"/>
                <a:gd name="connsiteY58" fmla="*/ 172879 h 442817"/>
                <a:gd name="connsiteX59" fmla="*/ 842010 w 1022032"/>
                <a:gd name="connsiteY59" fmla="*/ 270034 h 442817"/>
                <a:gd name="connsiteX60" fmla="*/ 764762 w 1022032"/>
                <a:gd name="connsiteY60" fmla="*/ 135065 h 442817"/>
                <a:gd name="connsiteX61" fmla="*/ 814292 w 1022032"/>
                <a:gd name="connsiteY61" fmla="*/ 37910 h 442817"/>
                <a:gd name="connsiteX62" fmla="*/ 960311 w 1022032"/>
                <a:gd name="connsiteY62" fmla="*/ 37910 h 442817"/>
                <a:gd name="connsiteX63" fmla="*/ 910780 w 1022032"/>
                <a:gd name="connsiteY63" fmla="*/ 135065 h 442817"/>
                <a:gd name="connsiteX64" fmla="*/ 764762 w 1022032"/>
                <a:gd name="connsiteY64" fmla="*/ 135065 h 44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22032" h="442817">
                  <a:moveTo>
                    <a:pt x="225647" y="95"/>
                  </a:moveTo>
                  <a:lnTo>
                    <a:pt x="0" y="442817"/>
                  </a:lnTo>
                  <a:lnTo>
                    <a:pt x="796385" y="442817"/>
                  </a:lnTo>
                  <a:lnTo>
                    <a:pt x="1022032" y="0"/>
                  </a:lnTo>
                  <a:lnTo>
                    <a:pt x="225647" y="0"/>
                  </a:lnTo>
                  <a:close/>
                  <a:moveTo>
                    <a:pt x="771811" y="37910"/>
                  </a:moveTo>
                  <a:lnTo>
                    <a:pt x="722281" y="135065"/>
                  </a:lnTo>
                  <a:lnTo>
                    <a:pt x="576263" y="135065"/>
                  </a:lnTo>
                  <a:lnTo>
                    <a:pt x="625793" y="37910"/>
                  </a:lnTo>
                  <a:lnTo>
                    <a:pt x="771811" y="37910"/>
                  </a:lnTo>
                  <a:close/>
                  <a:moveTo>
                    <a:pt x="556927" y="172879"/>
                  </a:moveTo>
                  <a:lnTo>
                    <a:pt x="702945" y="172879"/>
                  </a:lnTo>
                  <a:lnTo>
                    <a:pt x="653415" y="270034"/>
                  </a:lnTo>
                  <a:lnTo>
                    <a:pt x="507397" y="270034"/>
                  </a:lnTo>
                  <a:lnTo>
                    <a:pt x="556927" y="172879"/>
                  </a:lnTo>
                  <a:close/>
                  <a:moveTo>
                    <a:pt x="465011" y="270034"/>
                  </a:moveTo>
                  <a:lnTo>
                    <a:pt x="318897" y="270034"/>
                  </a:lnTo>
                  <a:lnTo>
                    <a:pt x="368427" y="172879"/>
                  </a:lnTo>
                  <a:lnTo>
                    <a:pt x="514541" y="172879"/>
                  </a:lnTo>
                  <a:lnTo>
                    <a:pt x="465011" y="270034"/>
                  </a:lnTo>
                  <a:close/>
                  <a:moveTo>
                    <a:pt x="583311" y="37814"/>
                  </a:moveTo>
                  <a:lnTo>
                    <a:pt x="533781" y="134969"/>
                  </a:lnTo>
                  <a:lnTo>
                    <a:pt x="387667" y="134969"/>
                  </a:lnTo>
                  <a:lnTo>
                    <a:pt x="437198" y="37814"/>
                  </a:lnTo>
                  <a:lnTo>
                    <a:pt x="583311" y="37814"/>
                  </a:lnTo>
                  <a:close/>
                  <a:moveTo>
                    <a:pt x="248793" y="37814"/>
                  </a:moveTo>
                  <a:lnTo>
                    <a:pt x="394811" y="37814"/>
                  </a:lnTo>
                  <a:lnTo>
                    <a:pt x="345281" y="134969"/>
                  </a:lnTo>
                  <a:lnTo>
                    <a:pt x="199263" y="134969"/>
                  </a:lnTo>
                  <a:lnTo>
                    <a:pt x="248793" y="37814"/>
                  </a:lnTo>
                  <a:close/>
                  <a:moveTo>
                    <a:pt x="180023" y="172784"/>
                  </a:moveTo>
                  <a:lnTo>
                    <a:pt x="326041" y="172784"/>
                  </a:lnTo>
                  <a:lnTo>
                    <a:pt x="276511" y="269939"/>
                  </a:lnTo>
                  <a:lnTo>
                    <a:pt x="130493" y="269939"/>
                  </a:lnTo>
                  <a:lnTo>
                    <a:pt x="180023" y="172784"/>
                  </a:lnTo>
                  <a:close/>
                  <a:moveTo>
                    <a:pt x="61722" y="405003"/>
                  </a:moveTo>
                  <a:lnTo>
                    <a:pt x="111252" y="307848"/>
                  </a:lnTo>
                  <a:lnTo>
                    <a:pt x="257270" y="307848"/>
                  </a:lnTo>
                  <a:lnTo>
                    <a:pt x="207740" y="405003"/>
                  </a:lnTo>
                  <a:lnTo>
                    <a:pt x="61627" y="405003"/>
                  </a:lnTo>
                  <a:close/>
                  <a:moveTo>
                    <a:pt x="250222" y="405003"/>
                  </a:moveTo>
                  <a:lnTo>
                    <a:pt x="299752" y="307848"/>
                  </a:lnTo>
                  <a:lnTo>
                    <a:pt x="445865" y="307848"/>
                  </a:lnTo>
                  <a:lnTo>
                    <a:pt x="396335" y="405003"/>
                  </a:lnTo>
                  <a:lnTo>
                    <a:pt x="250222" y="405003"/>
                  </a:lnTo>
                  <a:close/>
                  <a:moveTo>
                    <a:pt x="438722" y="405003"/>
                  </a:moveTo>
                  <a:lnTo>
                    <a:pt x="488252" y="307848"/>
                  </a:lnTo>
                  <a:lnTo>
                    <a:pt x="634270" y="307848"/>
                  </a:lnTo>
                  <a:lnTo>
                    <a:pt x="584740" y="405003"/>
                  </a:lnTo>
                  <a:lnTo>
                    <a:pt x="438722" y="405003"/>
                  </a:lnTo>
                  <a:close/>
                  <a:moveTo>
                    <a:pt x="773240" y="405003"/>
                  </a:moveTo>
                  <a:lnTo>
                    <a:pt x="627126" y="405003"/>
                  </a:lnTo>
                  <a:lnTo>
                    <a:pt x="676656" y="307848"/>
                  </a:lnTo>
                  <a:lnTo>
                    <a:pt x="822770" y="307848"/>
                  </a:lnTo>
                  <a:lnTo>
                    <a:pt x="773240" y="405003"/>
                  </a:lnTo>
                  <a:close/>
                  <a:moveTo>
                    <a:pt x="842010" y="270034"/>
                  </a:moveTo>
                  <a:lnTo>
                    <a:pt x="695992" y="270034"/>
                  </a:lnTo>
                  <a:lnTo>
                    <a:pt x="745522" y="172879"/>
                  </a:lnTo>
                  <a:lnTo>
                    <a:pt x="891540" y="172879"/>
                  </a:lnTo>
                  <a:lnTo>
                    <a:pt x="842010" y="270034"/>
                  </a:lnTo>
                  <a:close/>
                  <a:moveTo>
                    <a:pt x="764762" y="135065"/>
                  </a:moveTo>
                  <a:lnTo>
                    <a:pt x="814292" y="37910"/>
                  </a:lnTo>
                  <a:lnTo>
                    <a:pt x="960311" y="37910"/>
                  </a:lnTo>
                  <a:lnTo>
                    <a:pt x="910780" y="135065"/>
                  </a:lnTo>
                  <a:lnTo>
                    <a:pt x="764762" y="135065"/>
                  </a:lnTo>
                  <a:close/>
                </a:path>
              </a:pathLst>
            </a:custGeom>
            <a:solidFill>
              <a:srgbClr val="FFFFFF"/>
            </a:solidFill>
            <a:ln w="9525" cap="flat">
              <a:noFill/>
              <a:prstDash val="solid"/>
              <a:miter/>
            </a:ln>
          </p:spPr>
          <p:txBody>
            <a:bodyPr rtlCol="0" anchor="ctr"/>
            <a:lstStyle/>
            <a:p>
              <a:endParaRPr lang="ja-JP" altLang="en-US" sz="1662"/>
            </a:p>
          </p:txBody>
        </p:sp>
        <p:sp>
          <p:nvSpPr>
            <p:cNvPr id="165" name="フリーフォーム: 図形 164">
              <a:extLst>
                <a:ext uri="{FF2B5EF4-FFF2-40B4-BE49-F238E27FC236}">
                  <a16:creationId xmlns:a16="http://schemas.microsoft.com/office/drawing/2014/main" id="{43214079-D196-4586-B3D5-EB8FD5A6F631}"/>
                </a:ext>
              </a:extLst>
            </p:cNvPr>
            <p:cNvSpPr/>
            <p:nvPr/>
          </p:nvSpPr>
          <p:spPr>
            <a:xfrm>
              <a:off x="8352054" y="2015595"/>
              <a:ext cx="1097457" cy="1074134"/>
            </a:xfrm>
            <a:custGeom>
              <a:avLst/>
              <a:gdLst>
                <a:gd name="connsiteX0" fmla="*/ 1093416 w 1097457"/>
                <a:gd name="connsiteY0" fmla="*/ 572929 h 1074134"/>
                <a:gd name="connsiteX1" fmla="*/ 1028932 w 1097457"/>
                <a:gd name="connsiteY1" fmla="*/ 699516 h 1074134"/>
                <a:gd name="connsiteX2" fmla="*/ 1028932 w 1097457"/>
                <a:gd name="connsiteY2" fmla="*/ 867728 h 1074134"/>
                <a:gd name="connsiteX3" fmla="*/ 943207 w 1097457"/>
                <a:gd name="connsiteY3" fmla="*/ 867728 h 1074134"/>
                <a:gd name="connsiteX4" fmla="*/ 867864 w 1097457"/>
                <a:gd name="connsiteY4" fmla="*/ 1015651 h 1074134"/>
                <a:gd name="connsiteX5" fmla="*/ 834145 w 1097457"/>
                <a:gd name="connsiteY5" fmla="*/ 1036320 h 1074134"/>
                <a:gd name="connsiteX6" fmla="*/ 822525 w 1097457"/>
                <a:gd name="connsiteY6" fmla="*/ 1036320 h 1074134"/>
                <a:gd name="connsiteX7" fmla="*/ 822525 w 1097457"/>
                <a:gd name="connsiteY7" fmla="*/ 1074134 h 1074134"/>
                <a:gd name="connsiteX8" fmla="*/ 68621 w 1097457"/>
                <a:gd name="connsiteY8" fmla="*/ 1074134 h 1074134"/>
                <a:gd name="connsiteX9" fmla="*/ 68621 w 1097457"/>
                <a:gd name="connsiteY9" fmla="*/ 1036320 h 1074134"/>
                <a:gd name="connsiteX10" fmla="*/ 37760 w 1097457"/>
                <a:gd name="connsiteY10" fmla="*/ 1036320 h 1074134"/>
                <a:gd name="connsiteX11" fmla="*/ 5566 w 1097457"/>
                <a:gd name="connsiteY11" fmla="*/ 1018318 h 1074134"/>
                <a:gd name="connsiteX12" fmla="*/ 4137 w 1097457"/>
                <a:gd name="connsiteY12" fmla="*/ 981361 h 1074134"/>
                <a:gd name="connsiteX13" fmla="*/ 229689 w 1097457"/>
                <a:gd name="connsiteY13" fmla="*/ 538544 h 1074134"/>
                <a:gd name="connsiteX14" fmla="*/ 263407 w 1097457"/>
                <a:gd name="connsiteY14" fmla="*/ 517874 h 1074134"/>
                <a:gd name="connsiteX15" fmla="*/ 1059697 w 1097457"/>
                <a:gd name="connsiteY15" fmla="*/ 517874 h 1074134"/>
                <a:gd name="connsiteX16" fmla="*/ 1091892 w 1097457"/>
                <a:gd name="connsiteY16" fmla="*/ 535877 h 1074134"/>
                <a:gd name="connsiteX17" fmla="*/ 1093321 w 1097457"/>
                <a:gd name="connsiteY17" fmla="*/ 572834 h 1074134"/>
                <a:gd name="connsiteX18" fmla="*/ 951398 w 1097457"/>
                <a:gd name="connsiteY18" fmla="*/ 241268 h 1074134"/>
                <a:gd name="connsiteX19" fmla="*/ 869197 w 1097457"/>
                <a:gd name="connsiteY19" fmla="*/ 214598 h 1074134"/>
                <a:gd name="connsiteX20" fmla="*/ 882532 w 1097457"/>
                <a:gd name="connsiteY20" fmla="*/ 173546 h 1074134"/>
                <a:gd name="connsiteX21" fmla="*/ 964733 w 1097457"/>
                <a:gd name="connsiteY21" fmla="*/ 200216 h 1074134"/>
                <a:gd name="connsiteX22" fmla="*/ 951398 w 1097457"/>
                <a:gd name="connsiteY22" fmla="*/ 241268 h 1074134"/>
                <a:gd name="connsiteX23" fmla="*/ 817858 w 1097457"/>
                <a:gd name="connsiteY23" fmla="*/ 197930 h 1074134"/>
                <a:gd name="connsiteX24" fmla="*/ 735657 w 1097457"/>
                <a:gd name="connsiteY24" fmla="*/ 171260 h 1074134"/>
                <a:gd name="connsiteX25" fmla="*/ 748992 w 1097457"/>
                <a:gd name="connsiteY25" fmla="*/ 130207 h 1074134"/>
                <a:gd name="connsiteX26" fmla="*/ 831193 w 1097457"/>
                <a:gd name="connsiteY26" fmla="*/ 156877 h 1074134"/>
                <a:gd name="connsiteX27" fmla="*/ 817858 w 1097457"/>
                <a:gd name="connsiteY27" fmla="*/ 197930 h 1074134"/>
                <a:gd name="connsiteX28" fmla="*/ 684317 w 1097457"/>
                <a:gd name="connsiteY28" fmla="*/ 154496 h 1074134"/>
                <a:gd name="connsiteX29" fmla="*/ 602116 w 1097457"/>
                <a:gd name="connsiteY29" fmla="*/ 127826 h 1074134"/>
                <a:gd name="connsiteX30" fmla="*/ 615451 w 1097457"/>
                <a:gd name="connsiteY30" fmla="*/ 86773 h 1074134"/>
                <a:gd name="connsiteX31" fmla="*/ 697652 w 1097457"/>
                <a:gd name="connsiteY31" fmla="*/ 113443 h 1074134"/>
                <a:gd name="connsiteX32" fmla="*/ 684317 w 1097457"/>
                <a:gd name="connsiteY32" fmla="*/ 154496 h 1074134"/>
                <a:gd name="connsiteX33" fmla="*/ 550777 w 1097457"/>
                <a:gd name="connsiteY33" fmla="*/ 111062 h 1074134"/>
                <a:gd name="connsiteX34" fmla="*/ 468576 w 1097457"/>
                <a:gd name="connsiteY34" fmla="*/ 84392 h 1074134"/>
                <a:gd name="connsiteX35" fmla="*/ 481911 w 1097457"/>
                <a:gd name="connsiteY35" fmla="*/ 43339 h 1074134"/>
                <a:gd name="connsiteX36" fmla="*/ 564112 w 1097457"/>
                <a:gd name="connsiteY36" fmla="*/ 70009 h 1074134"/>
                <a:gd name="connsiteX37" fmla="*/ 550777 w 1097457"/>
                <a:gd name="connsiteY37" fmla="*/ 111062 h 1074134"/>
                <a:gd name="connsiteX38" fmla="*/ 417236 w 1097457"/>
                <a:gd name="connsiteY38" fmla="*/ 67723 h 1074134"/>
                <a:gd name="connsiteX39" fmla="*/ 335035 w 1097457"/>
                <a:gd name="connsiteY39" fmla="*/ 41053 h 1074134"/>
                <a:gd name="connsiteX40" fmla="*/ 348370 w 1097457"/>
                <a:gd name="connsiteY40" fmla="*/ 0 h 1074134"/>
                <a:gd name="connsiteX41" fmla="*/ 430571 w 1097457"/>
                <a:gd name="connsiteY41" fmla="*/ 26670 h 1074134"/>
                <a:gd name="connsiteX42" fmla="*/ 417236 w 1097457"/>
                <a:gd name="connsiteY42" fmla="*/ 67723 h 1074134"/>
                <a:gd name="connsiteX43" fmla="*/ 699843 w 1097457"/>
                <a:gd name="connsiteY43" fmla="*/ 414623 h 1074134"/>
                <a:gd name="connsiteX44" fmla="*/ 629929 w 1097457"/>
                <a:gd name="connsiteY44" fmla="*/ 363855 h 1074134"/>
                <a:gd name="connsiteX45" fmla="*/ 655361 w 1097457"/>
                <a:gd name="connsiteY45" fmla="*/ 328898 h 1074134"/>
                <a:gd name="connsiteX46" fmla="*/ 725275 w 1097457"/>
                <a:gd name="connsiteY46" fmla="*/ 379667 h 1074134"/>
                <a:gd name="connsiteX47" fmla="*/ 699843 w 1097457"/>
                <a:gd name="connsiteY47" fmla="*/ 414623 h 1074134"/>
                <a:gd name="connsiteX48" fmla="*/ 586210 w 1097457"/>
                <a:gd name="connsiteY48" fmla="*/ 332137 h 1074134"/>
                <a:gd name="connsiteX49" fmla="*/ 516296 w 1097457"/>
                <a:gd name="connsiteY49" fmla="*/ 281369 h 1074134"/>
                <a:gd name="connsiteX50" fmla="*/ 541728 w 1097457"/>
                <a:gd name="connsiteY50" fmla="*/ 246412 h 1074134"/>
                <a:gd name="connsiteX51" fmla="*/ 611641 w 1097457"/>
                <a:gd name="connsiteY51" fmla="*/ 297180 h 1074134"/>
                <a:gd name="connsiteX52" fmla="*/ 586210 w 1097457"/>
                <a:gd name="connsiteY52" fmla="*/ 332137 h 1074134"/>
                <a:gd name="connsiteX53" fmla="*/ 472672 w 1097457"/>
                <a:gd name="connsiteY53" fmla="*/ 249650 h 1074134"/>
                <a:gd name="connsiteX54" fmla="*/ 402758 w 1097457"/>
                <a:gd name="connsiteY54" fmla="*/ 198882 h 1074134"/>
                <a:gd name="connsiteX55" fmla="*/ 428190 w 1097457"/>
                <a:gd name="connsiteY55" fmla="*/ 163925 h 1074134"/>
                <a:gd name="connsiteX56" fmla="*/ 498103 w 1097457"/>
                <a:gd name="connsiteY56" fmla="*/ 214694 h 1074134"/>
                <a:gd name="connsiteX57" fmla="*/ 472672 w 1097457"/>
                <a:gd name="connsiteY57" fmla="*/ 249650 h 1074134"/>
                <a:gd name="connsiteX58" fmla="*/ 359134 w 1097457"/>
                <a:gd name="connsiteY58" fmla="*/ 167164 h 1074134"/>
                <a:gd name="connsiteX59" fmla="*/ 289220 w 1097457"/>
                <a:gd name="connsiteY59" fmla="*/ 116395 h 1074134"/>
                <a:gd name="connsiteX60" fmla="*/ 314652 w 1097457"/>
                <a:gd name="connsiteY60" fmla="*/ 81439 h 1074134"/>
                <a:gd name="connsiteX61" fmla="*/ 384565 w 1097457"/>
                <a:gd name="connsiteY61" fmla="*/ 132207 h 1074134"/>
                <a:gd name="connsiteX62" fmla="*/ 359134 w 1097457"/>
                <a:gd name="connsiteY62" fmla="*/ 167164 h 1074134"/>
                <a:gd name="connsiteX63" fmla="*/ 438191 w 1097457"/>
                <a:gd name="connsiteY63" fmla="*/ 470821 h 1074134"/>
                <a:gd name="connsiteX64" fmla="*/ 387423 w 1097457"/>
                <a:gd name="connsiteY64" fmla="*/ 400907 h 1074134"/>
                <a:gd name="connsiteX65" fmla="*/ 422380 w 1097457"/>
                <a:gd name="connsiteY65" fmla="*/ 375476 h 1074134"/>
                <a:gd name="connsiteX66" fmla="*/ 473148 w 1097457"/>
                <a:gd name="connsiteY66" fmla="*/ 445389 h 1074134"/>
                <a:gd name="connsiteX67" fmla="*/ 438191 w 1097457"/>
                <a:gd name="connsiteY67" fmla="*/ 470821 h 1074134"/>
                <a:gd name="connsiteX68" fmla="*/ 355705 w 1097457"/>
                <a:gd name="connsiteY68" fmla="*/ 357283 h 1074134"/>
                <a:gd name="connsiteX69" fmla="*/ 304936 w 1097457"/>
                <a:gd name="connsiteY69" fmla="*/ 287369 h 1074134"/>
                <a:gd name="connsiteX70" fmla="*/ 339893 w 1097457"/>
                <a:gd name="connsiteY70" fmla="*/ 261938 h 1074134"/>
                <a:gd name="connsiteX71" fmla="*/ 390661 w 1097457"/>
                <a:gd name="connsiteY71" fmla="*/ 331851 h 1074134"/>
                <a:gd name="connsiteX72" fmla="*/ 355705 w 1097457"/>
                <a:gd name="connsiteY72" fmla="*/ 357283 h 1074134"/>
                <a:gd name="connsiteX73" fmla="*/ 273218 w 1097457"/>
                <a:gd name="connsiteY73" fmla="*/ 243650 h 1074134"/>
                <a:gd name="connsiteX74" fmla="*/ 222450 w 1097457"/>
                <a:gd name="connsiteY74" fmla="*/ 173736 h 1074134"/>
                <a:gd name="connsiteX75" fmla="*/ 257407 w 1097457"/>
                <a:gd name="connsiteY75" fmla="*/ 148304 h 1074134"/>
                <a:gd name="connsiteX76" fmla="*/ 308175 w 1097457"/>
                <a:gd name="connsiteY76" fmla="*/ 218218 h 1074134"/>
                <a:gd name="connsiteX77" fmla="*/ 273218 w 1097457"/>
                <a:gd name="connsiteY77" fmla="*/ 243650 h 1074134"/>
                <a:gd name="connsiteX78" fmla="*/ 211115 w 1097457"/>
                <a:gd name="connsiteY78" fmla="*/ 423291 h 1074134"/>
                <a:gd name="connsiteX79" fmla="*/ 184445 w 1097457"/>
                <a:gd name="connsiteY79" fmla="*/ 341090 h 1074134"/>
                <a:gd name="connsiteX80" fmla="*/ 225498 w 1097457"/>
                <a:gd name="connsiteY80" fmla="*/ 327755 h 1074134"/>
                <a:gd name="connsiteX81" fmla="*/ 252168 w 1097457"/>
                <a:gd name="connsiteY81" fmla="*/ 409956 h 1074134"/>
                <a:gd name="connsiteX82" fmla="*/ 211115 w 1097457"/>
                <a:gd name="connsiteY82" fmla="*/ 423291 h 1074134"/>
                <a:gd name="connsiteX83" fmla="*/ 167776 w 1097457"/>
                <a:gd name="connsiteY83" fmla="*/ 289751 h 1074134"/>
                <a:gd name="connsiteX84" fmla="*/ 141106 w 1097457"/>
                <a:gd name="connsiteY84" fmla="*/ 207550 h 1074134"/>
                <a:gd name="connsiteX85" fmla="*/ 182159 w 1097457"/>
                <a:gd name="connsiteY85" fmla="*/ 194215 h 1074134"/>
                <a:gd name="connsiteX86" fmla="*/ 208829 w 1097457"/>
                <a:gd name="connsiteY86" fmla="*/ 276416 h 1074134"/>
                <a:gd name="connsiteX87" fmla="*/ 167776 w 1097457"/>
                <a:gd name="connsiteY87" fmla="*/ 289751 h 1074134"/>
                <a:gd name="connsiteX88" fmla="*/ 96434 w 1097457"/>
                <a:gd name="connsiteY88" fmla="*/ 581882 h 1074134"/>
                <a:gd name="connsiteX89" fmla="*/ 53191 w 1097457"/>
                <a:gd name="connsiteY89" fmla="*/ 581882 h 1074134"/>
                <a:gd name="connsiteX90" fmla="*/ 53191 w 1097457"/>
                <a:gd name="connsiteY90" fmla="*/ 495491 h 1074134"/>
                <a:gd name="connsiteX91" fmla="*/ 96434 w 1097457"/>
                <a:gd name="connsiteY91" fmla="*/ 495491 h 1074134"/>
                <a:gd name="connsiteX92" fmla="*/ 96434 w 1097457"/>
                <a:gd name="connsiteY92" fmla="*/ 581882 h 1074134"/>
                <a:gd name="connsiteX93" fmla="*/ 96434 w 1097457"/>
                <a:gd name="connsiteY93" fmla="*/ 441484 h 1074134"/>
                <a:gd name="connsiteX94" fmla="*/ 53191 w 1097457"/>
                <a:gd name="connsiteY94" fmla="*/ 441484 h 1074134"/>
                <a:gd name="connsiteX95" fmla="*/ 53191 w 1097457"/>
                <a:gd name="connsiteY95" fmla="*/ 355092 h 1074134"/>
                <a:gd name="connsiteX96" fmla="*/ 96434 w 1097457"/>
                <a:gd name="connsiteY96" fmla="*/ 355092 h 1074134"/>
                <a:gd name="connsiteX97" fmla="*/ 96434 w 1097457"/>
                <a:gd name="connsiteY97" fmla="*/ 441484 h 1074134"/>
                <a:gd name="connsiteX98" fmla="*/ 96434 w 1097457"/>
                <a:gd name="connsiteY98" fmla="*/ 301085 h 1074134"/>
                <a:gd name="connsiteX99" fmla="*/ 53191 w 1097457"/>
                <a:gd name="connsiteY99" fmla="*/ 301085 h 1074134"/>
                <a:gd name="connsiteX100" fmla="*/ 53191 w 1097457"/>
                <a:gd name="connsiteY100" fmla="*/ 214694 h 1074134"/>
                <a:gd name="connsiteX101" fmla="*/ 96434 w 1097457"/>
                <a:gd name="connsiteY101" fmla="*/ 214694 h 1074134"/>
                <a:gd name="connsiteX102" fmla="*/ 96434 w 1097457"/>
                <a:gd name="connsiteY102" fmla="*/ 301085 h 1074134"/>
                <a:gd name="connsiteX103" fmla="*/ 263407 w 1097457"/>
                <a:gd name="connsiteY103" fmla="*/ 555974 h 1074134"/>
                <a:gd name="connsiteX104" fmla="*/ 37760 w 1097457"/>
                <a:gd name="connsiteY104" fmla="*/ 998506 h 1074134"/>
                <a:gd name="connsiteX105" fmla="*/ 834145 w 1097457"/>
                <a:gd name="connsiteY105" fmla="*/ 998506 h 1074134"/>
                <a:gd name="connsiteX106" fmla="*/ 1059793 w 1097457"/>
                <a:gd name="connsiteY106" fmla="*/ 555689 h 1074134"/>
                <a:gd name="connsiteX107" fmla="*/ 263407 w 1097457"/>
                <a:gd name="connsiteY107" fmla="*/ 555689 h 1074134"/>
                <a:gd name="connsiteX108" fmla="*/ 356752 w 1097457"/>
                <a:gd name="connsiteY108" fmla="*/ 826008 h 1074134"/>
                <a:gd name="connsiteX109" fmla="*/ 502866 w 1097457"/>
                <a:gd name="connsiteY109" fmla="*/ 826008 h 1074134"/>
                <a:gd name="connsiteX110" fmla="*/ 552396 w 1097457"/>
                <a:gd name="connsiteY110" fmla="*/ 728853 h 1074134"/>
                <a:gd name="connsiteX111" fmla="*/ 406282 w 1097457"/>
                <a:gd name="connsiteY111" fmla="*/ 728853 h 1074134"/>
                <a:gd name="connsiteX112" fmla="*/ 356752 w 1097457"/>
                <a:gd name="connsiteY112" fmla="*/ 826008 h 1074134"/>
                <a:gd name="connsiteX113" fmla="*/ 363896 w 1097457"/>
                <a:gd name="connsiteY113" fmla="*/ 728853 h 1074134"/>
                <a:gd name="connsiteX114" fmla="*/ 217878 w 1097457"/>
                <a:gd name="connsiteY114" fmla="*/ 728853 h 1074134"/>
                <a:gd name="connsiteX115" fmla="*/ 168348 w 1097457"/>
                <a:gd name="connsiteY115" fmla="*/ 826008 h 1074134"/>
                <a:gd name="connsiteX116" fmla="*/ 314366 w 1097457"/>
                <a:gd name="connsiteY116" fmla="*/ 826008 h 1074134"/>
                <a:gd name="connsiteX117" fmla="*/ 363896 w 1097457"/>
                <a:gd name="connsiteY117" fmla="*/ 728853 h 1074134"/>
                <a:gd name="connsiteX118" fmla="*/ 621166 w 1097457"/>
                <a:gd name="connsiteY118" fmla="*/ 593884 h 1074134"/>
                <a:gd name="connsiteX119" fmla="*/ 475053 w 1097457"/>
                <a:gd name="connsiteY119" fmla="*/ 593884 h 1074134"/>
                <a:gd name="connsiteX120" fmla="*/ 425523 w 1097457"/>
                <a:gd name="connsiteY120" fmla="*/ 691039 h 1074134"/>
                <a:gd name="connsiteX121" fmla="*/ 571636 w 1097457"/>
                <a:gd name="connsiteY121" fmla="*/ 691039 h 1074134"/>
                <a:gd name="connsiteX122" fmla="*/ 621166 w 1097457"/>
                <a:gd name="connsiteY122" fmla="*/ 593884 h 1074134"/>
                <a:gd name="connsiteX123" fmla="*/ 614023 w 1097457"/>
                <a:gd name="connsiteY123" fmla="*/ 691039 h 1074134"/>
                <a:gd name="connsiteX124" fmla="*/ 760041 w 1097457"/>
                <a:gd name="connsiteY124" fmla="*/ 691039 h 1074134"/>
                <a:gd name="connsiteX125" fmla="*/ 809571 w 1097457"/>
                <a:gd name="connsiteY125" fmla="*/ 593884 h 1074134"/>
                <a:gd name="connsiteX126" fmla="*/ 663553 w 1097457"/>
                <a:gd name="connsiteY126" fmla="*/ 593884 h 1074134"/>
                <a:gd name="connsiteX127" fmla="*/ 614023 w 1097457"/>
                <a:gd name="connsiteY127" fmla="*/ 691039 h 1074134"/>
                <a:gd name="connsiteX128" fmla="*/ 337512 w 1097457"/>
                <a:gd name="connsiteY128" fmla="*/ 863822 h 1074134"/>
                <a:gd name="connsiteX129" fmla="*/ 287982 w 1097457"/>
                <a:gd name="connsiteY129" fmla="*/ 960977 h 1074134"/>
                <a:gd name="connsiteX130" fmla="*/ 434095 w 1097457"/>
                <a:gd name="connsiteY130" fmla="*/ 960977 h 1074134"/>
                <a:gd name="connsiteX131" fmla="*/ 483625 w 1097457"/>
                <a:gd name="connsiteY131" fmla="*/ 863822 h 1074134"/>
                <a:gd name="connsiteX132" fmla="*/ 337512 w 1097457"/>
                <a:gd name="connsiteY132" fmla="*/ 863822 h 1074134"/>
                <a:gd name="connsiteX133" fmla="*/ 476482 w 1097457"/>
                <a:gd name="connsiteY133" fmla="*/ 960977 h 1074134"/>
                <a:gd name="connsiteX134" fmla="*/ 622500 w 1097457"/>
                <a:gd name="connsiteY134" fmla="*/ 960977 h 1074134"/>
                <a:gd name="connsiteX135" fmla="*/ 672030 w 1097457"/>
                <a:gd name="connsiteY135" fmla="*/ 863822 h 1074134"/>
                <a:gd name="connsiteX136" fmla="*/ 526012 w 1097457"/>
                <a:gd name="connsiteY136" fmla="*/ 863822 h 1074134"/>
                <a:gd name="connsiteX137" fmla="*/ 476482 w 1097457"/>
                <a:gd name="connsiteY137" fmla="*/ 960977 h 1074134"/>
                <a:gd name="connsiteX138" fmla="*/ 691366 w 1097457"/>
                <a:gd name="connsiteY138" fmla="*/ 826008 h 1074134"/>
                <a:gd name="connsiteX139" fmla="*/ 740896 w 1097457"/>
                <a:gd name="connsiteY139" fmla="*/ 728853 h 1074134"/>
                <a:gd name="connsiteX140" fmla="*/ 594877 w 1097457"/>
                <a:gd name="connsiteY140" fmla="*/ 728853 h 1074134"/>
                <a:gd name="connsiteX141" fmla="*/ 545347 w 1097457"/>
                <a:gd name="connsiteY141" fmla="*/ 826008 h 1074134"/>
                <a:gd name="connsiteX142" fmla="*/ 691366 w 1097457"/>
                <a:gd name="connsiteY142" fmla="*/ 826008 h 1074134"/>
                <a:gd name="connsiteX143" fmla="*/ 733752 w 1097457"/>
                <a:gd name="connsiteY143" fmla="*/ 826008 h 1074134"/>
                <a:gd name="connsiteX144" fmla="*/ 879865 w 1097457"/>
                <a:gd name="connsiteY144" fmla="*/ 826008 h 1074134"/>
                <a:gd name="connsiteX145" fmla="*/ 929395 w 1097457"/>
                <a:gd name="connsiteY145" fmla="*/ 728853 h 1074134"/>
                <a:gd name="connsiteX146" fmla="*/ 783377 w 1097457"/>
                <a:gd name="connsiteY146" fmla="*/ 728853 h 1074134"/>
                <a:gd name="connsiteX147" fmla="*/ 733847 w 1097457"/>
                <a:gd name="connsiteY147" fmla="*/ 826008 h 1074134"/>
                <a:gd name="connsiteX148" fmla="*/ 948636 w 1097457"/>
                <a:gd name="connsiteY148" fmla="*/ 691039 h 1074134"/>
                <a:gd name="connsiteX149" fmla="*/ 998166 w 1097457"/>
                <a:gd name="connsiteY149" fmla="*/ 593884 h 1074134"/>
                <a:gd name="connsiteX150" fmla="*/ 852148 w 1097457"/>
                <a:gd name="connsiteY150" fmla="*/ 593884 h 1074134"/>
                <a:gd name="connsiteX151" fmla="*/ 802618 w 1097457"/>
                <a:gd name="connsiteY151" fmla="*/ 691039 h 1074134"/>
                <a:gd name="connsiteX152" fmla="*/ 948636 w 1097457"/>
                <a:gd name="connsiteY152" fmla="*/ 691039 h 1074134"/>
                <a:gd name="connsiteX153" fmla="*/ 237118 w 1097457"/>
                <a:gd name="connsiteY153" fmla="*/ 691039 h 1074134"/>
                <a:gd name="connsiteX154" fmla="*/ 383137 w 1097457"/>
                <a:gd name="connsiteY154" fmla="*/ 691039 h 1074134"/>
                <a:gd name="connsiteX155" fmla="*/ 432667 w 1097457"/>
                <a:gd name="connsiteY155" fmla="*/ 593884 h 1074134"/>
                <a:gd name="connsiteX156" fmla="*/ 286648 w 1097457"/>
                <a:gd name="connsiteY156" fmla="*/ 593884 h 1074134"/>
                <a:gd name="connsiteX157" fmla="*/ 237118 w 1097457"/>
                <a:gd name="connsiteY157" fmla="*/ 691039 h 1074134"/>
                <a:gd name="connsiteX158" fmla="*/ 99577 w 1097457"/>
                <a:gd name="connsiteY158" fmla="*/ 961073 h 1074134"/>
                <a:gd name="connsiteX159" fmla="*/ 245596 w 1097457"/>
                <a:gd name="connsiteY159" fmla="*/ 961073 h 1074134"/>
                <a:gd name="connsiteX160" fmla="*/ 295126 w 1097457"/>
                <a:gd name="connsiteY160" fmla="*/ 863918 h 1074134"/>
                <a:gd name="connsiteX161" fmla="*/ 148917 w 1097457"/>
                <a:gd name="connsiteY161" fmla="*/ 863918 h 1074134"/>
                <a:gd name="connsiteX162" fmla="*/ 99387 w 1097457"/>
                <a:gd name="connsiteY162" fmla="*/ 961073 h 1074134"/>
                <a:gd name="connsiteX163" fmla="*/ 860625 w 1097457"/>
                <a:gd name="connsiteY163" fmla="*/ 863918 h 1074134"/>
                <a:gd name="connsiteX164" fmla="*/ 714511 w 1097457"/>
                <a:gd name="connsiteY164" fmla="*/ 863918 h 1074134"/>
                <a:gd name="connsiteX165" fmla="*/ 664981 w 1097457"/>
                <a:gd name="connsiteY165" fmla="*/ 961073 h 1074134"/>
                <a:gd name="connsiteX166" fmla="*/ 811095 w 1097457"/>
                <a:gd name="connsiteY166" fmla="*/ 961073 h 1074134"/>
                <a:gd name="connsiteX167" fmla="*/ 860625 w 1097457"/>
                <a:gd name="connsiteY167" fmla="*/ 863918 h 107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097457" h="1074134">
                  <a:moveTo>
                    <a:pt x="1093416" y="572929"/>
                  </a:moveTo>
                  <a:lnTo>
                    <a:pt x="1028932" y="699516"/>
                  </a:lnTo>
                  <a:lnTo>
                    <a:pt x="1028932" y="867728"/>
                  </a:lnTo>
                  <a:lnTo>
                    <a:pt x="943207" y="867728"/>
                  </a:lnTo>
                  <a:lnTo>
                    <a:pt x="867864" y="1015651"/>
                  </a:lnTo>
                  <a:cubicBezTo>
                    <a:pt x="861387" y="1028319"/>
                    <a:pt x="848433" y="1036320"/>
                    <a:pt x="834145" y="1036320"/>
                  </a:cubicBezTo>
                  <a:lnTo>
                    <a:pt x="822525" y="1036320"/>
                  </a:lnTo>
                  <a:lnTo>
                    <a:pt x="822525" y="1074134"/>
                  </a:lnTo>
                  <a:lnTo>
                    <a:pt x="68621" y="1074134"/>
                  </a:lnTo>
                  <a:lnTo>
                    <a:pt x="68621" y="1036320"/>
                  </a:lnTo>
                  <a:lnTo>
                    <a:pt x="37760" y="1036320"/>
                  </a:lnTo>
                  <a:cubicBezTo>
                    <a:pt x="24616" y="1036320"/>
                    <a:pt x="12424" y="1029462"/>
                    <a:pt x="5566" y="1018318"/>
                  </a:cubicBezTo>
                  <a:cubicBezTo>
                    <a:pt x="-1292" y="1007174"/>
                    <a:pt x="-1864" y="993076"/>
                    <a:pt x="4137" y="981361"/>
                  </a:cubicBezTo>
                  <a:lnTo>
                    <a:pt x="229689" y="538544"/>
                  </a:lnTo>
                  <a:cubicBezTo>
                    <a:pt x="236166" y="525875"/>
                    <a:pt x="249120" y="517874"/>
                    <a:pt x="263407" y="517874"/>
                  </a:cubicBezTo>
                  <a:lnTo>
                    <a:pt x="1059697" y="517874"/>
                  </a:lnTo>
                  <a:cubicBezTo>
                    <a:pt x="1072842" y="517874"/>
                    <a:pt x="1085034" y="524732"/>
                    <a:pt x="1091892" y="535877"/>
                  </a:cubicBezTo>
                  <a:cubicBezTo>
                    <a:pt x="1098750" y="547021"/>
                    <a:pt x="1099321" y="561118"/>
                    <a:pt x="1093321" y="572834"/>
                  </a:cubicBezTo>
                  <a:close/>
                  <a:moveTo>
                    <a:pt x="951398" y="241268"/>
                  </a:moveTo>
                  <a:lnTo>
                    <a:pt x="869197" y="214598"/>
                  </a:lnTo>
                  <a:lnTo>
                    <a:pt x="882532" y="173546"/>
                  </a:lnTo>
                  <a:lnTo>
                    <a:pt x="964733" y="200216"/>
                  </a:lnTo>
                  <a:lnTo>
                    <a:pt x="951398" y="241268"/>
                  </a:lnTo>
                  <a:close/>
                  <a:moveTo>
                    <a:pt x="817858" y="197930"/>
                  </a:moveTo>
                  <a:lnTo>
                    <a:pt x="735657" y="171260"/>
                  </a:lnTo>
                  <a:lnTo>
                    <a:pt x="748992" y="130207"/>
                  </a:lnTo>
                  <a:lnTo>
                    <a:pt x="831193" y="156877"/>
                  </a:lnTo>
                  <a:lnTo>
                    <a:pt x="817858" y="197930"/>
                  </a:lnTo>
                  <a:close/>
                  <a:moveTo>
                    <a:pt x="684317" y="154496"/>
                  </a:moveTo>
                  <a:lnTo>
                    <a:pt x="602116" y="127826"/>
                  </a:lnTo>
                  <a:lnTo>
                    <a:pt x="615451" y="86773"/>
                  </a:lnTo>
                  <a:lnTo>
                    <a:pt x="697652" y="113443"/>
                  </a:lnTo>
                  <a:lnTo>
                    <a:pt x="684317" y="154496"/>
                  </a:lnTo>
                  <a:close/>
                  <a:moveTo>
                    <a:pt x="550777" y="111062"/>
                  </a:moveTo>
                  <a:lnTo>
                    <a:pt x="468576" y="84392"/>
                  </a:lnTo>
                  <a:lnTo>
                    <a:pt x="481911" y="43339"/>
                  </a:lnTo>
                  <a:lnTo>
                    <a:pt x="564112" y="70009"/>
                  </a:lnTo>
                  <a:lnTo>
                    <a:pt x="550777" y="111062"/>
                  </a:lnTo>
                  <a:close/>
                  <a:moveTo>
                    <a:pt x="417236" y="67723"/>
                  </a:moveTo>
                  <a:lnTo>
                    <a:pt x="335035" y="41053"/>
                  </a:lnTo>
                  <a:lnTo>
                    <a:pt x="348370" y="0"/>
                  </a:lnTo>
                  <a:lnTo>
                    <a:pt x="430571" y="26670"/>
                  </a:lnTo>
                  <a:lnTo>
                    <a:pt x="417236" y="67723"/>
                  </a:lnTo>
                  <a:close/>
                  <a:moveTo>
                    <a:pt x="699843" y="414623"/>
                  </a:moveTo>
                  <a:lnTo>
                    <a:pt x="629929" y="363855"/>
                  </a:lnTo>
                  <a:lnTo>
                    <a:pt x="655361" y="328898"/>
                  </a:lnTo>
                  <a:lnTo>
                    <a:pt x="725275" y="379667"/>
                  </a:lnTo>
                  <a:lnTo>
                    <a:pt x="699843" y="414623"/>
                  </a:lnTo>
                  <a:close/>
                  <a:moveTo>
                    <a:pt x="586210" y="332137"/>
                  </a:moveTo>
                  <a:lnTo>
                    <a:pt x="516296" y="281369"/>
                  </a:lnTo>
                  <a:lnTo>
                    <a:pt x="541728" y="246412"/>
                  </a:lnTo>
                  <a:lnTo>
                    <a:pt x="611641" y="297180"/>
                  </a:lnTo>
                  <a:lnTo>
                    <a:pt x="586210" y="332137"/>
                  </a:lnTo>
                  <a:close/>
                  <a:moveTo>
                    <a:pt x="472672" y="249650"/>
                  </a:moveTo>
                  <a:lnTo>
                    <a:pt x="402758" y="198882"/>
                  </a:lnTo>
                  <a:lnTo>
                    <a:pt x="428190" y="163925"/>
                  </a:lnTo>
                  <a:lnTo>
                    <a:pt x="498103" y="214694"/>
                  </a:lnTo>
                  <a:lnTo>
                    <a:pt x="472672" y="249650"/>
                  </a:lnTo>
                  <a:close/>
                  <a:moveTo>
                    <a:pt x="359134" y="167164"/>
                  </a:moveTo>
                  <a:lnTo>
                    <a:pt x="289220" y="116395"/>
                  </a:lnTo>
                  <a:lnTo>
                    <a:pt x="314652" y="81439"/>
                  </a:lnTo>
                  <a:lnTo>
                    <a:pt x="384565" y="132207"/>
                  </a:lnTo>
                  <a:lnTo>
                    <a:pt x="359134" y="167164"/>
                  </a:lnTo>
                  <a:close/>
                  <a:moveTo>
                    <a:pt x="438191" y="470821"/>
                  </a:moveTo>
                  <a:lnTo>
                    <a:pt x="387423" y="400907"/>
                  </a:lnTo>
                  <a:lnTo>
                    <a:pt x="422380" y="375476"/>
                  </a:lnTo>
                  <a:lnTo>
                    <a:pt x="473148" y="445389"/>
                  </a:lnTo>
                  <a:lnTo>
                    <a:pt x="438191" y="470821"/>
                  </a:lnTo>
                  <a:close/>
                  <a:moveTo>
                    <a:pt x="355705" y="357283"/>
                  </a:moveTo>
                  <a:lnTo>
                    <a:pt x="304936" y="287369"/>
                  </a:lnTo>
                  <a:lnTo>
                    <a:pt x="339893" y="261938"/>
                  </a:lnTo>
                  <a:lnTo>
                    <a:pt x="390661" y="331851"/>
                  </a:lnTo>
                  <a:lnTo>
                    <a:pt x="355705" y="357283"/>
                  </a:lnTo>
                  <a:close/>
                  <a:moveTo>
                    <a:pt x="273218" y="243650"/>
                  </a:moveTo>
                  <a:lnTo>
                    <a:pt x="222450" y="173736"/>
                  </a:lnTo>
                  <a:lnTo>
                    <a:pt x="257407" y="148304"/>
                  </a:lnTo>
                  <a:lnTo>
                    <a:pt x="308175" y="218218"/>
                  </a:lnTo>
                  <a:lnTo>
                    <a:pt x="273218" y="243650"/>
                  </a:lnTo>
                  <a:close/>
                  <a:moveTo>
                    <a:pt x="211115" y="423291"/>
                  </a:moveTo>
                  <a:lnTo>
                    <a:pt x="184445" y="341090"/>
                  </a:lnTo>
                  <a:lnTo>
                    <a:pt x="225498" y="327755"/>
                  </a:lnTo>
                  <a:lnTo>
                    <a:pt x="252168" y="409956"/>
                  </a:lnTo>
                  <a:lnTo>
                    <a:pt x="211115" y="423291"/>
                  </a:lnTo>
                  <a:close/>
                  <a:moveTo>
                    <a:pt x="167776" y="289751"/>
                  </a:moveTo>
                  <a:lnTo>
                    <a:pt x="141106" y="207550"/>
                  </a:lnTo>
                  <a:lnTo>
                    <a:pt x="182159" y="194215"/>
                  </a:lnTo>
                  <a:lnTo>
                    <a:pt x="208829" y="276416"/>
                  </a:lnTo>
                  <a:lnTo>
                    <a:pt x="167776" y="289751"/>
                  </a:lnTo>
                  <a:close/>
                  <a:moveTo>
                    <a:pt x="96434" y="581882"/>
                  </a:moveTo>
                  <a:lnTo>
                    <a:pt x="53191" y="581882"/>
                  </a:lnTo>
                  <a:lnTo>
                    <a:pt x="53191" y="495491"/>
                  </a:lnTo>
                  <a:lnTo>
                    <a:pt x="96434" y="495491"/>
                  </a:lnTo>
                  <a:lnTo>
                    <a:pt x="96434" y="581882"/>
                  </a:lnTo>
                  <a:close/>
                  <a:moveTo>
                    <a:pt x="96434" y="441484"/>
                  </a:moveTo>
                  <a:lnTo>
                    <a:pt x="53191" y="441484"/>
                  </a:lnTo>
                  <a:lnTo>
                    <a:pt x="53191" y="355092"/>
                  </a:lnTo>
                  <a:lnTo>
                    <a:pt x="96434" y="355092"/>
                  </a:lnTo>
                  <a:lnTo>
                    <a:pt x="96434" y="441484"/>
                  </a:lnTo>
                  <a:close/>
                  <a:moveTo>
                    <a:pt x="96434" y="301085"/>
                  </a:moveTo>
                  <a:lnTo>
                    <a:pt x="53191" y="301085"/>
                  </a:lnTo>
                  <a:lnTo>
                    <a:pt x="53191" y="214694"/>
                  </a:lnTo>
                  <a:lnTo>
                    <a:pt x="96434" y="214694"/>
                  </a:lnTo>
                  <a:lnTo>
                    <a:pt x="96434" y="301085"/>
                  </a:lnTo>
                  <a:close/>
                  <a:moveTo>
                    <a:pt x="263407" y="555974"/>
                  </a:moveTo>
                  <a:lnTo>
                    <a:pt x="37760" y="998506"/>
                  </a:lnTo>
                  <a:lnTo>
                    <a:pt x="834145" y="998506"/>
                  </a:lnTo>
                  <a:lnTo>
                    <a:pt x="1059793" y="555689"/>
                  </a:lnTo>
                  <a:lnTo>
                    <a:pt x="263407" y="555689"/>
                  </a:lnTo>
                  <a:close/>
                  <a:moveTo>
                    <a:pt x="356752" y="826008"/>
                  </a:moveTo>
                  <a:lnTo>
                    <a:pt x="502866" y="826008"/>
                  </a:lnTo>
                  <a:lnTo>
                    <a:pt x="552396" y="728853"/>
                  </a:lnTo>
                  <a:lnTo>
                    <a:pt x="406282" y="728853"/>
                  </a:lnTo>
                  <a:lnTo>
                    <a:pt x="356752" y="826008"/>
                  </a:lnTo>
                  <a:close/>
                  <a:moveTo>
                    <a:pt x="363896" y="728853"/>
                  </a:moveTo>
                  <a:lnTo>
                    <a:pt x="217878" y="728853"/>
                  </a:lnTo>
                  <a:lnTo>
                    <a:pt x="168348" y="826008"/>
                  </a:lnTo>
                  <a:lnTo>
                    <a:pt x="314366" y="826008"/>
                  </a:lnTo>
                  <a:lnTo>
                    <a:pt x="363896" y="728853"/>
                  </a:lnTo>
                  <a:close/>
                  <a:moveTo>
                    <a:pt x="621166" y="593884"/>
                  </a:moveTo>
                  <a:lnTo>
                    <a:pt x="475053" y="593884"/>
                  </a:lnTo>
                  <a:lnTo>
                    <a:pt x="425523" y="691039"/>
                  </a:lnTo>
                  <a:lnTo>
                    <a:pt x="571636" y="691039"/>
                  </a:lnTo>
                  <a:lnTo>
                    <a:pt x="621166" y="593884"/>
                  </a:lnTo>
                  <a:close/>
                  <a:moveTo>
                    <a:pt x="614023" y="691039"/>
                  </a:moveTo>
                  <a:lnTo>
                    <a:pt x="760041" y="691039"/>
                  </a:lnTo>
                  <a:lnTo>
                    <a:pt x="809571" y="593884"/>
                  </a:lnTo>
                  <a:lnTo>
                    <a:pt x="663553" y="593884"/>
                  </a:lnTo>
                  <a:lnTo>
                    <a:pt x="614023" y="691039"/>
                  </a:lnTo>
                  <a:close/>
                  <a:moveTo>
                    <a:pt x="337512" y="863822"/>
                  </a:moveTo>
                  <a:lnTo>
                    <a:pt x="287982" y="960977"/>
                  </a:lnTo>
                  <a:lnTo>
                    <a:pt x="434095" y="960977"/>
                  </a:lnTo>
                  <a:lnTo>
                    <a:pt x="483625" y="863822"/>
                  </a:lnTo>
                  <a:lnTo>
                    <a:pt x="337512" y="863822"/>
                  </a:lnTo>
                  <a:close/>
                  <a:moveTo>
                    <a:pt x="476482" y="960977"/>
                  </a:moveTo>
                  <a:lnTo>
                    <a:pt x="622500" y="960977"/>
                  </a:lnTo>
                  <a:lnTo>
                    <a:pt x="672030" y="863822"/>
                  </a:lnTo>
                  <a:lnTo>
                    <a:pt x="526012" y="863822"/>
                  </a:lnTo>
                  <a:lnTo>
                    <a:pt x="476482" y="960977"/>
                  </a:lnTo>
                  <a:close/>
                  <a:moveTo>
                    <a:pt x="691366" y="826008"/>
                  </a:moveTo>
                  <a:lnTo>
                    <a:pt x="740896" y="728853"/>
                  </a:lnTo>
                  <a:lnTo>
                    <a:pt x="594877" y="728853"/>
                  </a:lnTo>
                  <a:lnTo>
                    <a:pt x="545347" y="826008"/>
                  </a:lnTo>
                  <a:lnTo>
                    <a:pt x="691366" y="826008"/>
                  </a:lnTo>
                  <a:close/>
                  <a:moveTo>
                    <a:pt x="733752" y="826008"/>
                  </a:moveTo>
                  <a:lnTo>
                    <a:pt x="879865" y="826008"/>
                  </a:lnTo>
                  <a:lnTo>
                    <a:pt x="929395" y="728853"/>
                  </a:lnTo>
                  <a:lnTo>
                    <a:pt x="783377" y="728853"/>
                  </a:lnTo>
                  <a:lnTo>
                    <a:pt x="733847" y="826008"/>
                  </a:lnTo>
                  <a:close/>
                  <a:moveTo>
                    <a:pt x="948636" y="691039"/>
                  </a:moveTo>
                  <a:lnTo>
                    <a:pt x="998166" y="593884"/>
                  </a:lnTo>
                  <a:lnTo>
                    <a:pt x="852148" y="593884"/>
                  </a:lnTo>
                  <a:lnTo>
                    <a:pt x="802618" y="691039"/>
                  </a:lnTo>
                  <a:lnTo>
                    <a:pt x="948636" y="691039"/>
                  </a:lnTo>
                  <a:close/>
                  <a:moveTo>
                    <a:pt x="237118" y="691039"/>
                  </a:moveTo>
                  <a:lnTo>
                    <a:pt x="383137" y="691039"/>
                  </a:lnTo>
                  <a:lnTo>
                    <a:pt x="432667" y="593884"/>
                  </a:lnTo>
                  <a:lnTo>
                    <a:pt x="286648" y="593884"/>
                  </a:lnTo>
                  <a:lnTo>
                    <a:pt x="237118" y="691039"/>
                  </a:lnTo>
                  <a:close/>
                  <a:moveTo>
                    <a:pt x="99577" y="961073"/>
                  </a:moveTo>
                  <a:lnTo>
                    <a:pt x="245596" y="961073"/>
                  </a:lnTo>
                  <a:lnTo>
                    <a:pt x="295126" y="863918"/>
                  </a:lnTo>
                  <a:lnTo>
                    <a:pt x="148917" y="863918"/>
                  </a:lnTo>
                  <a:lnTo>
                    <a:pt x="99387" y="961073"/>
                  </a:lnTo>
                  <a:close/>
                  <a:moveTo>
                    <a:pt x="860625" y="863918"/>
                  </a:moveTo>
                  <a:lnTo>
                    <a:pt x="714511" y="863918"/>
                  </a:lnTo>
                  <a:lnTo>
                    <a:pt x="664981" y="961073"/>
                  </a:lnTo>
                  <a:lnTo>
                    <a:pt x="811095" y="961073"/>
                  </a:lnTo>
                  <a:lnTo>
                    <a:pt x="860625" y="863918"/>
                  </a:lnTo>
                  <a:close/>
                </a:path>
              </a:pathLst>
            </a:custGeom>
            <a:solidFill>
              <a:srgbClr val="003B83"/>
            </a:solidFill>
            <a:ln w="9525" cap="flat">
              <a:noFill/>
              <a:prstDash val="solid"/>
              <a:miter/>
            </a:ln>
          </p:spPr>
          <p:txBody>
            <a:bodyPr rtlCol="0" anchor="ctr"/>
            <a:lstStyle/>
            <a:p>
              <a:endParaRPr lang="ja-JP" altLang="en-US" sz="1662"/>
            </a:p>
          </p:txBody>
        </p:sp>
      </p:grpSp>
      <p:sp>
        <p:nvSpPr>
          <p:cNvPr id="166" name="ドローン｜ 側面">
            <a:extLst>
              <a:ext uri="{FF2B5EF4-FFF2-40B4-BE49-F238E27FC236}">
                <a16:creationId xmlns:a16="http://schemas.microsoft.com/office/drawing/2014/main" id="{F2F7CF81-3CC2-48D4-BA7A-DF60A0ED904A}"/>
              </a:ext>
            </a:extLst>
          </p:cNvPr>
          <p:cNvSpPr>
            <a:spLocks noChangeAspect="1" noEditPoints="1"/>
          </p:cNvSpPr>
          <p:nvPr/>
        </p:nvSpPr>
        <p:spPr bwMode="auto">
          <a:xfrm>
            <a:off x="5253901" y="4828021"/>
            <a:ext cx="474517" cy="232615"/>
          </a:xfrm>
          <a:custGeom>
            <a:avLst/>
            <a:gdLst>
              <a:gd name="T0" fmla="*/ 422 w 497"/>
              <a:gd name="T1" fmla="*/ 43 h 331"/>
              <a:gd name="T2" fmla="*/ 422 w 497"/>
              <a:gd name="T3" fmla="*/ 95 h 331"/>
              <a:gd name="T4" fmla="*/ 402 w 497"/>
              <a:gd name="T5" fmla="*/ 115 h 331"/>
              <a:gd name="T6" fmla="*/ 385 w 497"/>
              <a:gd name="T7" fmla="*/ 106 h 331"/>
              <a:gd name="T8" fmla="*/ 316 w 497"/>
              <a:gd name="T9" fmla="*/ 106 h 331"/>
              <a:gd name="T10" fmla="*/ 306 w 497"/>
              <a:gd name="T11" fmla="*/ 113 h 331"/>
              <a:gd name="T12" fmla="*/ 286 w 497"/>
              <a:gd name="T13" fmla="*/ 174 h 331"/>
              <a:gd name="T14" fmla="*/ 254 w 497"/>
              <a:gd name="T15" fmla="*/ 197 h 331"/>
              <a:gd name="T16" fmla="*/ 244 w 497"/>
              <a:gd name="T17" fmla="*/ 197 h 331"/>
              <a:gd name="T18" fmla="*/ 212 w 497"/>
              <a:gd name="T19" fmla="*/ 174 h 331"/>
              <a:gd name="T20" fmla="*/ 192 w 497"/>
              <a:gd name="T21" fmla="*/ 113 h 331"/>
              <a:gd name="T22" fmla="*/ 182 w 497"/>
              <a:gd name="T23" fmla="*/ 106 h 331"/>
              <a:gd name="T24" fmla="*/ 113 w 497"/>
              <a:gd name="T25" fmla="*/ 106 h 331"/>
              <a:gd name="T26" fmla="*/ 96 w 497"/>
              <a:gd name="T27" fmla="*/ 115 h 331"/>
              <a:gd name="T28" fmla="*/ 76 w 497"/>
              <a:gd name="T29" fmla="*/ 95 h 331"/>
              <a:gd name="T30" fmla="*/ 76 w 497"/>
              <a:gd name="T31" fmla="*/ 43 h 331"/>
              <a:gd name="T32" fmla="*/ 116 w 497"/>
              <a:gd name="T33" fmla="*/ 43 h 331"/>
              <a:gd name="T34" fmla="*/ 116 w 497"/>
              <a:gd name="T35" fmla="*/ 83 h 331"/>
              <a:gd name="T36" fmla="*/ 185 w 497"/>
              <a:gd name="T37" fmla="*/ 83 h 331"/>
              <a:gd name="T38" fmla="*/ 214 w 497"/>
              <a:gd name="T39" fmla="*/ 64 h 331"/>
              <a:gd name="T40" fmla="*/ 284 w 497"/>
              <a:gd name="T41" fmla="*/ 64 h 331"/>
              <a:gd name="T42" fmla="*/ 313 w 497"/>
              <a:gd name="T43" fmla="*/ 83 h 331"/>
              <a:gd name="T44" fmla="*/ 381 w 497"/>
              <a:gd name="T45" fmla="*/ 83 h 331"/>
              <a:gd name="T46" fmla="*/ 381 w 497"/>
              <a:gd name="T47" fmla="*/ 43 h 331"/>
              <a:gd name="T48" fmla="*/ 422 w 497"/>
              <a:gd name="T49" fmla="*/ 43 h 331"/>
              <a:gd name="T50" fmla="*/ 192 w 497"/>
              <a:gd name="T51" fmla="*/ 13 h 331"/>
              <a:gd name="T52" fmla="*/ 178 w 497"/>
              <a:gd name="T53" fmla="*/ 0 h 331"/>
              <a:gd name="T54" fmla="*/ 14 w 497"/>
              <a:gd name="T55" fmla="*/ 0 h 331"/>
              <a:gd name="T56" fmla="*/ 0 w 497"/>
              <a:gd name="T57" fmla="*/ 13 h 331"/>
              <a:gd name="T58" fmla="*/ 14 w 497"/>
              <a:gd name="T59" fmla="*/ 27 h 331"/>
              <a:gd name="T60" fmla="*/ 178 w 497"/>
              <a:gd name="T61" fmla="*/ 27 h 331"/>
              <a:gd name="T62" fmla="*/ 192 w 497"/>
              <a:gd name="T63" fmla="*/ 13 h 331"/>
              <a:gd name="T64" fmla="*/ 319 w 497"/>
              <a:gd name="T65" fmla="*/ 27 h 331"/>
              <a:gd name="T66" fmla="*/ 484 w 497"/>
              <a:gd name="T67" fmla="*/ 27 h 331"/>
              <a:gd name="T68" fmla="*/ 497 w 497"/>
              <a:gd name="T69" fmla="*/ 13 h 331"/>
              <a:gd name="T70" fmla="*/ 484 w 497"/>
              <a:gd name="T71" fmla="*/ 0 h 331"/>
              <a:gd name="T72" fmla="*/ 319 w 497"/>
              <a:gd name="T73" fmla="*/ 0 h 331"/>
              <a:gd name="T74" fmla="*/ 306 w 497"/>
              <a:gd name="T75" fmla="*/ 13 h 331"/>
              <a:gd name="T76" fmla="*/ 319 w 497"/>
              <a:gd name="T77" fmla="*/ 27 h 331"/>
              <a:gd name="T78" fmla="*/ 85 w 497"/>
              <a:gd name="T79" fmla="*/ 252 h 331"/>
              <a:gd name="T80" fmla="*/ 85 w 497"/>
              <a:gd name="T81" fmla="*/ 331 h 331"/>
              <a:gd name="T82" fmla="*/ 107 w 497"/>
              <a:gd name="T83" fmla="*/ 331 h 331"/>
              <a:gd name="T84" fmla="*/ 107 w 497"/>
              <a:gd name="T85" fmla="*/ 252 h 331"/>
              <a:gd name="T86" fmla="*/ 171 w 497"/>
              <a:gd name="T87" fmla="*/ 152 h 331"/>
              <a:gd name="T88" fmla="*/ 164 w 497"/>
              <a:gd name="T89" fmla="*/ 131 h 331"/>
              <a:gd name="T90" fmla="*/ 85 w 497"/>
              <a:gd name="T91" fmla="*/ 252 h 331"/>
              <a:gd name="T92" fmla="*/ 334 w 497"/>
              <a:gd name="T93" fmla="*/ 131 h 331"/>
              <a:gd name="T94" fmla="*/ 327 w 497"/>
              <a:gd name="T95" fmla="*/ 152 h 331"/>
              <a:gd name="T96" fmla="*/ 390 w 497"/>
              <a:gd name="T97" fmla="*/ 252 h 331"/>
              <a:gd name="T98" fmla="*/ 390 w 497"/>
              <a:gd name="T99" fmla="*/ 331 h 331"/>
              <a:gd name="T100" fmla="*/ 413 w 497"/>
              <a:gd name="T101" fmla="*/ 331 h 331"/>
              <a:gd name="T102" fmla="*/ 413 w 497"/>
              <a:gd name="T103" fmla="*/ 252 h 331"/>
              <a:gd name="T104" fmla="*/ 334 w 497"/>
              <a:gd name="T105" fmla="*/ 1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7" h="331">
                <a:moveTo>
                  <a:pt x="422" y="43"/>
                </a:moveTo>
                <a:cubicBezTo>
                  <a:pt x="422" y="95"/>
                  <a:pt x="422" y="95"/>
                  <a:pt x="422" y="95"/>
                </a:cubicBezTo>
                <a:cubicBezTo>
                  <a:pt x="422" y="106"/>
                  <a:pt x="413" y="115"/>
                  <a:pt x="402" y="115"/>
                </a:cubicBezTo>
                <a:cubicBezTo>
                  <a:pt x="394" y="115"/>
                  <a:pt x="388" y="112"/>
                  <a:pt x="385" y="106"/>
                </a:cubicBezTo>
                <a:cubicBezTo>
                  <a:pt x="316" y="106"/>
                  <a:pt x="316" y="106"/>
                  <a:pt x="316" y="106"/>
                </a:cubicBezTo>
                <a:cubicBezTo>
                  <a:pt x="312" y="106"/>
                  <a:pt x="307" y="110"/>
                  <a:pt x="306" y="113"/>
                </a:cubicBezTo>
                <a:cubicBezTo>
                  <a:pt x="286" y="174"/>
                  <a:pt x="286" y="174"/>
                  <a:pt x="286" y="174"/>
                </a:cubicBezTo>
                <a:cubicBezTo>
                  <a:pt x="281" y="188"/>
                  <a:pt x="268" y="197"/>
                  <a:pt x="254" y="197"/>
                </a:cubicBezTo>
                <a:cubicBezTo>
                  <a:pt x="244" y="197"/>
                  <a:pt x="244" y="197"/>
                  <a:pt x="244" y="197"/>
                </a:cubicBezTo>
                <a:cubicBezTo>
                  <a:pt x="230" y="197"/>
                  <a:pt x="216" y="188"/>
                  <a:pt x="212" y="174"/>
                </a:cubicBezTo>
                <a:cubicBezTo>
                  <a:pt x="192" y="113"/>
                  <a:pt x="192" y="113"/>
                  <a:pt x="192" y="113"/>
                </a:cubicBezTo>
                <a:cubicBezTo>
                  <a:pt x="191" y="110"/>
                  <a:pt x="186" y="106"/>
                  <a:pt x="182" y="106"/>
                </a:cubicBezTo>
                <a:cubicBezTo>
                  <a:pt x="113" y="106"/>
                  <a:pt x="113" y="106"/>
                  <a:pt x="113" y="106"/>
                </a:cubicBezTo>
                <a:cubicBezTo>
                  <a:pt x="109" y="112"/>
                  <a:pt x="103" y="115"/>
                  <a:pt x="96" y="115"/>
                </a:cubicBezTo>
                <a:cubicBezTo>
                  <a:pt x="85" y="115"/>
                  <a:pt x="76" y="106"/>
                  <a:pt x="76" y="95"/>
                </a:cubicBezTo>
                <a:cubicBezTo>
                  <a:pt x="76" y="43"/>
                  <a:pt x="76" y="43"/>
                  <a:pt x="76" y="43"/>
                </a:cubicBezTo>
                <a:cubicBezTo>
                  <a:pt x="116" y="43"/>
                  <a:pt x="116" y="43"/>
                  <a:pt x="116" y="43"/>
                </a:cubicBezTo>
                <a:cubicBezTo>
                  <a:pt x="116" y="83"/>
                  <a:pt x="116" y="83"/>
                  <a:pt x="116" y="83"/>
                </a:cubicBezTo>
                <a:cubicBezTo>
                  <a:pt x="185" y="83"/>
                  <a:pt x="185" y="83"/>
                  <a:pt x="185" y="83"/>
                </a:cubicBezTo>
                <a:cubicBezTo>
                  <a:pt x="187" y="72"/>
                  <a:pt x="198" y="64"/>
                  <a:pt x="214" y="64"/>
                </a:cubicBezTo>
                <a:cubicBezTo>
                  <a:pt x="284" y="64"/>
                  <a:pt x="284" y="64"/>
                  <a:pt x="284" y="64"/>
                </a:cubicBezTo>
                <a:cubicBezTo>
                  <a:pt x="299" y="64"/>
                  <a:pt x="311" y="72"/>
                  <a:pt x="313" y="83"/>
                </a:cubicBezTo>
                <a:cubicBezTo>
                  <a:pt x="381" y="83"/>
                  <a:pt x="381" y="83"/>
                  <a:pt x="381" y="83"/>
                </a:cubicBezTo>
                <a:cubicBezTo>
                  <a:pt x="381" y="43"/>
                  <a:pt x="381" y="43"/>
                  <a:pt x="381" y="43"/>
                </a:cubicBezTo>
                <a:lnTo>
                  <a:pt x="422" y="43"/>
                </a:lnTo>
                <a:close/>
                <a:moveTo>
                  <a:pt x="192" y="13"/>
                </a:moveTo>
                <a:cubicBezTo>
                  <a:pt x="192" y="6"/>
                  <a:pt x="186" y="0"/>
                  <a:pt x="178" y="0"/>
                </a:cubicBezTo>
                <a:cubicBezTo>
                  <a:pt x="14" y="0"/>
                  <a:pt x="14" y="0"/>
                  <a:pt x="14" y="0"/>
                </a:cubicBezTo>
                <a:cubicBezTo>
                  <a:pt x="6" y="0"/>
                  <a:pt x="0" y="6"/>
                  <a:pt x="0" y="13"/>
                </a:cubicBezTo>
                <a:cubicBezTo>
                  <a:pt x="0" y="21"/>
                  <a:pt x="6" y="27"/>
                  <a:pt x="14" y="27"/>
                </a:cubicBezTo>
                <a:cubicBezTo>
                  <a:pt x="178" y="27"/>
                  <a:pt x="178" y="27"/>
                  <a:pt x="178" y="27"/>
                </a:cubicBezTo>
                <a:cubicBezTo>
                  <a:pt x="186" y="27"/>
                  <a:pt x="192" y="21"/>
                  <a:pt x="192" y="13"/>
                </a:cubicBezTo>
                <a:close/>
                <a:moveTo>
                  <a:pt x="319" y="27"/>
                </a:moveTo>
                <a:cubicBezTo>
                  <a:pt x="484" y="27"/>
                  <a:pt x="484" y="27"/>
                  <a:pt x="484" y="27"/>
                </a:cubicBezTo>
                <a:cubicBezTo>
                  <a:pt x="491" y="27"/>
                  <a:pt x="497" y="21"/>
                  <a:pt x="497" y="13"/>
                </a:cubicBezTo>
                <a:cubicBezTo>
                  <a:pt x="497" y="6"/>
                  <a:pt x="491" y="0"/>
                  <a:pt x="484" y="0"/>
                </a:cubicBezTo>
                <a:cubicBezTo>
                  <a:pt x="319" y="0"/>
                  <a:pt x="319" y="0"/>
                  <a:pt x="319" y="0"/>
                </a:cubicBezTo>
                <a:cubicBezTo>
                  <a:pt x="312" y="0"/>
                  <a:pt x="306" y="6"/>
                  <a:pt x="306" y="13"/>
                </a:cubicBezTo>
                <a:cubicBezTo>
                  <a:pt x="306" y="21"/>
                  <a:pt x="312" y="27"/>
                  <a:pt x="319" y="27"/>
                </a:cubicBezTo>
                <a:close/>
                <a:moveTo>
                  <a:pt x="85" y="252"/>
                </a:moveTo>
                <a:cubicBezTo>
                  <a:pt x="85" y="331"/>
                  <a:pt x="85" y="331"/>
                  <a:pt x="85" y="331"/>
                </a:cubicBezTo>
                <a:cubicBezTo>
                  <a:pt x="107" y="331"/>
                  <a:pt x="107" y="331"/>
                  <a:pt x="107" y="331"/>
                </a:cubicBezTo>
                <a:cubicBezTo>
                  <a:pt x="107" y="252"/>
                  <a:pt x="107" y="252"/>
                  <a:pt x="107" y="252"/>
                </a:cubicBezTo>
                <a:cubicBezTo>
                  <a:pt x="107" y="186"/>
                  <a:pt x="133" y="165"/>
                  <a:pt x="171" y="152"/>
                </a:cubicBezTo>
                <a:cubicBezTo>
                  <a:pt x="164" y="131"/>
                  <a:pt x="164" y="131"/>
                  <a:pt x="164" y="131"/>
                </a:cubicBezTo>
                <a:cubicBezTo>
                  <a:pt x="109" y="148"/>
                  <a:pt x="85" y="186"/>
                  <a:pt x="85" y="252"/>
                </a:cubicBezTo>
                <a:close/>
                <a:moveTo>
                  <a:pt x="334" y="131"/>
                </a:moveTo>
                <a:cubicBezTo>
                  <a:pt x="327" y="152"/>
                  <a:pt x="327" y="152"/>
                  <a:pt x="327" y="152"/>
                </a:cubicBezTo>
                <a:cubicBezTo>
                  <a:pt x="365" y="165"/>
                  <a:pt x="390" y="186"/>
                  <a:pt x="390" y="252"/>
                </a:cubicBezTo>
                <a:cubicBezTo>
                  <a:pt x="390" y="331"/>
                  <a:pt x="390" y="331"/>
                  <a:pt x="390" y="331"/>
                </a:cubicBezTo>
                <a:cubicBezTo>
                  <a:pt x="413" y="331"/>
                  <a:pt x="413" y="331"/>
                  <a:pt x="413" y="331"/>
                </a:cubicBezTo>
                <a:cubicBezTo>
                  <a:pt x="413" y="252"/>
                  <a:pt x="413" y="252"/>
                  <a:pt x="413" y="252"/>
                </a:cubicBezTo>
                <a:cubicBezTo>
                  <a:pt x="413" y="186"/>
                  <a:pt x="388" y="148"/>
                  <a:pt x="334" y="131"/>
                </a:cubicBezTo>
                <a:close/>
              </a:path>
            </a:pathLst>
          </a:custGeom>
          <a:solidFill>
            <a:srgbClr val="003B83"/>
          </a:solidFill>
          <a:ln>
            <a:noFill/>
          </a:ln>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nvGrpSpPr>
          <p:cNvPr id="167" name="ロボット">
            <a:extLst>
              <a:ext uri="{FF2B5EF4-FFF2-40B4-BE49-F238E27FC236}">
                <a16:creationId xmlns:a16="http://schemas.microsoft.com/office/drawing/2014/main" id="{BA126923-F9B8-4CC0-B377-1B5532039905}"/>
              </a:ext>
            </a:extLst>
          </p:cNvPr>
          <p:cNvGrpSpPr>
            <a:grpSpLocks noChangeAspect="1"/>
          </p:cNvGrpSpPr>
          <p:nvPr/>
        </p:nvGrpSpPr>
        <p:grpSpPr bwMode="auto">
          <a:xfrm>
            <a:off x="4195414" y="4761560"/>
            <a:ext cx="310521" cy="365538"/>
            <a:chOff x="2042" y="2095"/>
            <a:chExt cx="587" cy="691"/>
          </a:xfrm>
        </p:grpSpPr>
        <p:sp>
          <p:nvSpPr>
            <p:cNvPr id="168" name="Freeform 37">
              <a:extLst>
                <a:ext uri="{FF2B5EF4-FFF2-40B4-BE49-F238E27FC236}">
                  <a16:creationId xmlns:a16="http://schemas.microsoft.com/office/drawing/2014/main" id="{7F8E1071-A29C-4DFA-86AE-2BCA2C2F09CA}"/>
                </a:ext>
              </a:extLst>
            </p:cNvPr>
            <p:cNvSpPr>
              <a:spLocks noEditPoints="1"/>
            </p:cNvSpPr>
            <p:nvPr/>
          </p:nvSpPr>
          <p:spPr bwMode="auto">
            <a:xfrm>
              <a:off x="2172" y="2183"/>
              <a:ext cx="326" cy="339"/>
            </a:xfrm>
            <a:custGeom>
              <a:avLst/>
              <a:gdLst>
                <a:gd name="T0" fmla="*/ 178 w 214"/>
                <a:gd name="T1" fmla="*/ 16 h 223"/>
                <a:gd name="T2" fmla="*/ 162 w 214"/>
                <a:gd name="T3" fmla="*/ 0 h 223"/>
                <a:gd name="T4" fmla="*/ 54 w 214"/>
                <a:gd name="T5" fmla="*/ 0 h 223"/>
                <a:gd name="T6" fmla="*/ 38 w 214"/>
                <a:gd name="T7" fmla="*/ 16 h 223"/>
                <a:gd name="T8" fmla="*/ 38 w 214"/>
                <a:gd name="T9" fmla="*/ 66 h 223"/>
                <a:gd name="T10" fmla="*/ 178 w 214"/>
                <a:gd name="T11" fmla="*/ 66 h 223"/>
                <a:gd name="T12" fmla="*/ 178 w 214"/>
                <a:gd name="T13" fmla="*/ 16 h 223"/>
                <a:gd name="T14" fmla="*/ 214 w 214"/>
                <a:gd name="T15" fmla="*/ 213 h 223"/>
                <a:gd name="T16" fmla="*/ 203 w 214"/>
                <a:gd name="T17" fmla="*/ 223 h 223"/>
                <a:gd name="T18" fmla="*/ 11 w 214"/>
                <a:gd name="T19" fmla="*/ 223 h 223"/>
                <a:gd name="T20" fmla="*/ 0 w 214"/>
                <a:gd name="T21" fmla="*/ 213 h 223"/>
                <a:gd name="T22" fmla="*/ 0 w 214"/>
                <a:gd name="T23" fmla="*/ 135 h 223"/>
                <a:gd name="T24" fmla="*/ 11 w 214"/>
                <a:gd name="T25" fmla="*/ 125 h 223"/>
                <a:gd name="T26" fmla="*/ 203 w 214"/>
                <a:gd name="T27" fmla="*/ 125 h 223"/>
                <a:gd name="T28" fmla="*/ 214 w 214"/>
                <a:gd name="T29" fmla="*/ 135 h 223"/>
                <a:gd name="T30" fmla="*/ 214 w 214"/>
                <a:gd name="T31" fmla="*/ 2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223">
                  <a:moveTo>
                    <a:pt x="178" y="16"/>
                  </a:moveTo>
                  <a:cubicBezTo>
                    <a:pt x="178" y="7"/>
                    <a:pt x="170" y="0"/>
                    <a:pt x="162" y="0"/>
                  </a:cubicBezTo>
                  <a:cubicBezTo>
                    <a:pt x="54" y="0"/>
                    <a:pt x="54" y="0"/>
                    <a:pt x="54" y="0"/>
                  </a:cubicBezTo>
                  <a:cubicBezTo>
                    <a:pt x="45" y="0"/>
                    <a:pt x="38" y="7"/>
                    <a:pt x="38" y="16"/>
                  </a:cubicBezTo>
                  <a:cubicBezTo>
                    <a:pt x="38" y="66"/>
                    <a:pt x="38" y="66"/>
                    <a:pt x="38" y="66"/>
                  </a:cubicBezTo>
                  <a:cubicBezTo>
                    <a:pt x="178" y="66"/>
                    <a:pt x="178" y="66"/>
                    <a:pt x="178" y="66"/>
                  </a:cubicBezTo>
                  <a:cubicBezTo>
                    <a:pt x="178" y="16"/>
                    <a:pt x="178" y="16"/>
                    <a:pt x="178" y="16"/>
                  </a:cubicBezTo>
                  <a:close/>
                  <a:moveTo>
                    <a:pt x="214" y="213"/>
                  </a:moveTo>
                  <a:cubicBezTo>
                    <a:pt x="214" y="219"/>
                    <a:pt x="209" y="223"/>
                    <a:pt x="203" y="223"/>
                  </a:cubicBezTo>
                  <a:cubicBezTo>
                    <a:pt x="11" y="223"/>
                    <a:pt x="11" y="223"/>
                    <a:pt x="11" y="223"/>
                  </a:cubicBezTo>
                  <a:cubicBezTo>
                    <a:pt x="5" y="223"/>
                    <a:pt x="0" y="219"/>
                    <a:pt x="0" y="213"/>
                  </a:cubicBezTo>
                  <a:cubicBezTo>
                    <a:pt x="0" y="135"/>
                    <a:pt x="0" y="135"/>
                    <a:pt x="0" y="135"/>
                  </a:cubicBezTo>
                  <a:cubicBezTo>
                    <a:pt x="0" y="130"/>
                    <a:pt x="5" y="125"/>
                    <a:pt x="11" y="125"/>
                  </a:cubicBezTo>
                  <a:cubicBezTo>
                    <a:pt x="203" y="125"/>
                    <a:pt x="203" y="125"/>
                    <a:pt x="203" y="125"/>
                  </a:cubicBezTo>
                  <a:cubicBezTo>
                    <a:pt x="209" y="125"/>
                    <a:pt x="214" y="130"/>
                    <a:pt x="214" y="135"/>
                  </a:cubicBezTo>
                  <a:lnTo>
                    <a:pt x="2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latin typeface="+mj-ea"/>
                <a:ea typeface="+mj-ea"/>
              </a:endParaRPr>
            </a:p>
          </p:txBody>
        </p:sp>
        <p:sp>
          <p:nvSpPr>
            <p:cNvPr id="169" name="Freeform 38">
              <a:extLst>
                <a:ext uri="{FF2B5EF4-FFF2-40B4-BE49-F238E27FC236}">
                  <a16:creationId xmlns:a16="http://schemas.microsoft.com/office/drawing/2014/main" id="{5AAE9372-DE7F-4DFB-A7E6-D215EAD8375B}"/>
                </a:ext>
              </a:extLst>
            </p:cNvPr>
            <p:cNvSpPr>
              <a:spLocks noEditPoints="1"/>
            </p:cNvSpPr>
            <p:nvPr/>
          </p:nvSpPr>
          <p:spPr bwMode="auto">
            <a:xfrm>
              <a:off x="2042" y="2095"/>
              <a:ext cx="587" cy="691"/>
            </a:xfrm>
            <a:custGeom>
              <a:avLst/>
              <a:gdLst>
                <a:gd name="T0" fmla="*/ 83 w 385"/>
                <a:gd name="T1" fmla="*/ 161 h 454"/>
                <a:gd name="T2" fmla="*/ 63 w 385"/>
                <a:gd name="T3" fmla="*/ 284 h 454"/>
                <a:gd name="T4" fmla="*/ 301 w 385"/>
                <a:gd name="T5" fmla="*/ 304 h 454"/>
                <a:gd name="T6" fmla="*/ 321 w 385"/>
                <a:gd name="T7" fmla="*/ 181 h 454"/>
                <a:gd name="T8" fmla="*/ 306 w 385"/>
                <a:gd name="T9" fmla="*/ 145 h 454"/>
                <a:gd name="T10" fmla="*/ 79 w 385"/>
                <a:gd name="T11" fmla="*/ 96 h 454"/>
                <a:gd name="T12" fmla="*/ 306 w 385"/>
                <a:gd name="T13" fmla="*/ 96 h 454"/>
                <a:gd name="T14" fmla="*/ 306 w 385"/>
                <a:gd name="T15" fmla="*/ 454 h 454"/>
                <a:gd name="T16" fmla="*/ 204 w 385"/>
                <a:gd name="T17" fmla="*/ 320 h 454"/>
                <a:gd name="T18" fmla="*/ 306 w 385"/>
                <a:gd name="T19" fmla="*/ 352 h 454"/>
                <a:gd name="T20" fmla="*/ 79 w 385"/>
                <a:gd name="T21" fmla="*/ 352 h 454"/>
                <a:gd name="T22" fmla="*/ 181 w 385"/>
                <a:gd name="T23" fmla="*/ 320 h 454"/>
                <a:gd name="T24" fmla="*/ 79 w 385"/>
                <a:gd name="T25" fmla="*/ 454 h 454"/>
                <a:gd name="T26" fmla="*/ 48 w 385"/>
                <a:gd name="T27" fmla="*/ 145 h 454"/>
                <a:gd name="T28" fmla="*/ 16 w 385"/>
                <a:gd name="T29" fmla="*/ 332 h 454"/>
                <a:gd name="T30" fmla="*/ 0 w 385"/>
                <a:gd name="T31" fmla="*/ 160 h 454"/>
                <a:gd name="T32" fmla="*/ 48 w 385"/>
                <a:gd name="T33" fmla="*/ 145 h 454"/>
                <a:gd name="T34" fmla="*/ 338 w 385"/>
                <a:gd name="T35" fmla="*/ 332 h 454"/>
                <a:gd name="T36" fmla="*/ 370 w 385"/>
                <a:gd name="T37" fmla="*/ 145 h 454"/>
                <a:gd name="T38" fmla="*/ 385 w 385"/>
                <a:gd name="T39" fmla="*/ 317 h 454"/>
                <a:gd name="T40" fmla="*/ 263 w 385"/>
                <a:gd name="T41" fmla="*/ 74 h 454"/>
                <a:gd name="T42" fmla="*/ 139 w 385"/>
                <a:gd name="T43" fmla="*/ 58 h 454"/>
                <a:gd name="T44" fmla="*/ 123 w 385"/>
                <a:gd name="T45" fmla="*/ 124 h 454"/>
                <a:gd name="T46" fmla="*/ 263 w 385"/>
                <a:gd name="T47" fmla="*/ 74 h 454"/>
                <a:gd name="T48" fmla="*/ 155 w 385"/>
                <a:gd name="T49" fmla="*/ 84 h 454"/>
                <a:gd name="T50" fmla="*/ 180 w 385"/>
                <a:gd name="T51" fmla="*/ 84 h 454"/>
                <a:gd name="T52" fmla="*/ 218 w 385"/>
                <a:gd name="T53" fmla="*/ 72 h 454"/>
                <a:gd name="T54" fmla="*/ 218 w 385"/>
                <a:gd name="T55" fmla="*/ 97 h 454"/>
                <a:gd name="T56" fmla="*/ 218 w 385"/>
                <a:gd name="T57" fmla="*/ 72 h 454"/>
                <a:gd name="T58" fmla="*/ 288 w 385"/>
                <a:gd name="T59" fmla="*/ 281 h 454"/>
                <a:gd name="T60" fmla="*/ 85 w 385"/>
                <a:gd name="T61" fmla="*/ 271 h 454"/>
                <a:gd name="T62" fmla="*/ 96 w 385"/>
                <a:gd name="T63" fmla="*/ 183 h 454"/>
                <a:gd name="T64" fmla="*/ 299 w 385"/>
                <a:gd name="T65" fmla="*/ 193 h 454"/>
                <a:gd name="T66" fmla="*/ 278 w 385"/>
                <a:gd name="T67" fmla="*/ 231 h 454"/>
                <a:gd name="T68" fmla="*/ 106 w 385"/>
                <a:gd name="T69" fmla="*/ 204 h 454"/>
                <a:gd name="T70" fmla="*/ 278 w 385"/>
                <a:gd name="T71" fmla="*/ 23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5" h="454">
                  <a:moveTo>
                    <a:pt x="301" y="161"/>
                  </a:moveTo>
                  <a:cubicBezTo>
                    <a:pt x="83" y="161"/>
                    <a:pt x="83" y="161"/>
                    <a:pt x="83" y="161"/>
                  </a:cubicBezTo>
                  <a:cubicBezTo>
                    <a:pt x="72" y="161"/>
                    <a:pt x="63" y="170"/>
                    <a:pt x="63" y="181"/>
                  </a:cubicBezTo>
                  <a:cubicBezTo>
                    <a:pt x="63" y="284"/>
                    <a:pt x="63" y="284"/>
                    <a:pt x="63" y="284"/>
                  </a:cubicBezTo>
                  <a:cubicBezTo>
                    <a:pt x="63" y="295"/>
                    <a:pt x="72" y="304"/>
                    <a:pt x="83" y="304"/>
                  </a:cubicBezTo>
                  <a:cubicBezTo>
                    <a:pt x="301" y="304"/>
                    <a:pt x="301" y="304"/>
                    <a:pt x="301" y="304"/>
                  </a:cubicBezTo>
                  <a:cubicBezTo>
                    <a:pt x="312" y="304"/>
                    <a:pt x="321" y="295"/>
                    <a:pt x="321" y="284"/>
                  </a:cubicBezTo>
                  <a:cubicBezTo>
                    <a:pt x="321" y="181"/>
                    <a:pt x="321" y="181"/>
                    <a:pt x="321" y="181"/>
                  </a:cubicBezTo>
                  <a:cubicBezTo>
                    <a:pt x="321" y="170"/>
                    <a:pt x="312" y="161"/>
                    <a:pt x="301" y="161"/>
                  </a:cubicBezTo>
                  <a:close/>
                  <a:moveTo>
                    <a:pt x="306" y="145"/>
                  </a:moveTo>
                  <a:cubicBezTo>
                    <a:pt x="79" y="145"/>
                    <a:pt x="79" y="145"/>
                    <a:pt x="79" y="145"/>
                  </a:cubicBezTo>
                  <a:cubicBezTo>
                    <a:pt x="79" y="96"/>
                    <a:pt x="79" y="96"/>
                    <a:pt x="79" y="96"/>
                  </a:cubicBezTo>
                  <a:cubicBezTo>
                    <a:pt x="79" y="40"/>
                    <a:pt x="126" y="0"/>
                    <a:pt x="193" y="0"/>
                  </a:cubicBezTo>
                  <a:cubicBezTo>
                    <a:pt x="259" y="0"/>
                    <a:pt x="306" y="40"/>
                    <a:pt x="306" y="96"/>
                  </a:cubicBezTo>
                  <a:lnTo>
                    <a:pt x="306" y="145"/>
                  </a:lnTo>
                  <a:close/>
                  <a:moveTo>
                    <a:pt x="306" y="454"/>
                  </a:moveTo>
                  <a:cubicBezTo>
                    <a:pt x="204" y="454"/>
                    <a:pt x="204" y="454"/>
                    <a:pt x="204" y="454"/>
                  </a:cubicBezTo>
                  <a:cubicBezTo>
                    <a:pt x="204" y="320"/>
                    <a:pt x="204" y="320"/>
                    <a:pt x="204" y="320"/>
                  </a:cubicBezTo>
                  <a:cubicBezTo>
                    <a:pt x="274" y="320"/>
                    <a:pt x="274" y="320"/>
                    <a:pt x="274" y="320"/>
                  </a:cubicBezTo>
                  <a:cubicBezTo>
                    <a:pt x="295" y="320"/>
                    <a:pt x="306" y="331"/>
                    <a:pt x="306" y="352"/>
                  </a:cubicBezTo>
                  <a:lnTo>
                    <a:pt x="306" y="454"/>
                  </a:lnTo>
                  <a:close/>
                  <a:moveTo>
                    <a:pt x="79" y="352"/>
                  </a:moveTo>
                  <a:cubicBezTo>
                    <a:pt x="79" y="331"/>
                    <a:pt x="91" y="320"/>
                    <a:pt x="111" y="320"/>
                  </a:cubicBezTo>
                  <a:cubicBezTo>
                    <a:pt x="181" y="320"/>
                    <a:pt x="181" y="320"/>
                    <a:pt x="181" y="320"/>
                  </a:cubicBezTo>
                  <a:cubicBezTo>
                    <a:pt x="181" y="454"/>
                    <a:pt x="181" y="454"/>
                    <a:pt x="181" y="454"/>
                  </a:cubicBezTo>
                  <a:cubicBezTo>
                    <a:pt x="79" y="454"/>
                    <a:pt x="79" y="454"/>
                    <a:pt x="79" y="454"/>
                  </a:cubicBezTo>
                  <a:lnTo>
                    <a:pt x="79" y="352"/>
                  </a:lnTo>
                  <a:close/>
                  <a:moveTo>
                    <a:pt x="48" y="145"/>
                  </a:moveTo>
                  <a:cubicBezTo>
                    <a:pt x="48" y="332"/>
                    <a:pt x="48" y="332"/>
                    <a:pt x="48" y="332"/>
                  </a:cubicBezTo>
                  <a:cubicBezTo>
                    <a:pt x="16" y="332"/>
                    <a:pt x="16" y="332"/>
                    <a:pt x="16" y="332"/>
                  </a:cubicBezTo>
                  <a:cubicBezTo>
                    <a:pt x="6" y="332"/>
                    <a:pt x="0" y="327"/>
                    <a:pt x="0" y="317"/>
                  </a:cubicBezTo>
                  <a:cubicBezTo>
                    <a:pt x="0" y="160"/>
                    <a:pt x="0" y="160"/>
                    <a:pt x="0" y="160"/>
                  </a:cubicBezTo>
                  <a:cubicBezTo>
                    <a:pt x="0" y="150"/>
                    <a:pt x="6" y="145"/>
                    <a:pt x="16" y="145"/>
                  </a:cubicBezTo>
                  <a:lnTo>
                    <a:pt x="48" y="145"/>
                  </a:lnTo>
                  <a:close/>
                  <a:moveTo>
                    <a:pt x="370" y="332"/>
                  </a:moveTo>
                  <a:cubicBezTo>
                    <a:pt x="338" y="332"/>
                    <a:pt x="338" y="332"/>
                    <a:pt x="338" y="332"/>
                  </a:cubicBezTo>
                  <a:cubicBezTo>
                    <a:pt x="338" y="145"/>
                    <a:pt x="338" y="145"/>
                    <a:pt x="338" y="145"/>
                  </a:cubicBezTo>
                  <a:cubicBezTo>
                    <a:pt x="370" y="145"/>
                    <a:pt x="370" y="145"/>
                    <a:pt x="370" y="145"/>
                  </a:cubicBezTo>
                  <a:cubicBezTo>
                    <a:pt x="380" y="145"/>
                    <a:pt x="385" y="150"/>
                    <a:pt x="385" y="160"/>
                  </a:cubicBezTo>
                  <a:cubicBezTo>
                    <a:pt x="385" y="317"/>
                    <a:pt x="385" y="317"/>
                    <a:pt x="385" y="317"/>
                  </a:cubicBezTo>
                  <a:cubicBezTo>
                    <a:pt x="385" y="327"/>
                    <a:pt x="380" y="332"/>
                    <a:pt x="370" y="332"/>
                  </a:cubicBezTo>
                  <a:close/>
                  <a:moveTo>
                    <a:pt x="263" y="74"/>
                  </a:moveTo>
                  <a:cubicBezTo>
                    <a:pt x="263" y="65"/>
                    <a:pt x="255" y="58"/>
                    <a:pt x="247" y="58"/>
                  </a:cubicBezTo>
                  <a:cubicBezTo>
                    <a:pt x="139" y="58"/>
                    <a:pt x="139" y="58"/>
                    <a:pt x="139" y="58"/>
                  </a:cubicBezTo>
                  <a:cubicBezTo>
                    <a:pt x="130" y="58"/>
                    <a:pt x="123" y="65"/>
                    <a:pt x="123" y="74"/>
                  </a:cubicBezTo>
                  <a:cubicBezTo>
                    <a:pt x="123" y="124"/>
                    <a:pt x="123" y="124"/>
                    <a:pt x="123" y="124"/>
                  </a:cubicBezTo>
                  <a:cubicBezTo>
                    <a:pt x="263" y="124"/>
                    <a:pt x="263" y="124"/>
                    <a:pt x="263" y="124"/>
                  </a:cubicBezTo>
                  <a:cubicBezTo>
                    <a:pt x="263" y="74"/>
                    <a:pt x="263" y="74"/>
                    <a:pt x="263" y="74"/>
                  </a:cubicBezTo>
                  <a:close/>
                  <a:moveTo>
                    <a:pt x="167" y="72"/>
                  </a:moveTo>
                  <a:cubicBezTo>
                    <a:pt x="161" y="72"/>
                    <a:pt x="155" y="77"/>
                    <a:pt x="155" y="84"/>
                  </a:cubicBezTo>
                  <a:cubicBezTo>
                    <a:pt x="155" y="91"/>
                    <a:pt x="161" y="97"/>
                    <a:pt x="167" y="97"/>
                  </a:cubicBezTo>
                  <a:cubicBezTo>
                    <a:pt x="174" y="97"/>
                    <a:pt x="180" y="91"/>
                    <a:pt x="180" y="84"/>
                  </a:cubicBezTo>
                  <a:cubicBezTo>
                    <a:pt x="180" y="77"/>
                    <a:pt x="174" y="72"/>
                    <a:pt x="167" y="72"/>
                  </a:cubicBezTo>
                  <a:close/>
                  <a:moveTo>
                    <a:pt x="218" y="72"/>
                  </a:moveTo>
                  <a:cubicBezTo>
                    <a:pt x="211" y="72"/>
                    <a:pt x="205" y="77"/>
                    <a:pt x="205" y="84"/>
                  </a:cubicBezTo>
                  <a:cubicBezTo>
                    <a:pt x="205" y="91"/>
                    <a:pt x="211" y="97"/>
                    <a:pt x="218" y="97"/>
                  </a:cubicBezTo>
                  <a:cubicBezTo>
                    <a:pt x="225" y="97"/>
                    <a:pt x="230" y="91"/>
                    <a:pt x="230" y="84"/>
                  </a:cubicBezTo>
                  <a:cubicBezTo>
                    <a:pt x="230" y="77"/>
                    <a:pt x="225" y="72"/>
                    <a:pt x="218" y="72"/>
                  </a:cubicBezTo>
                  <a:close/>
                  <a:moveTo>
                    <a:pt x="299" y="271"/>
                  </a:moveTo>
                  <a:cubicBezTo>
                    <a:pt x="299" y="277"/>
                    <a:pt x="294" y="281"/>
                    <a:pt x="288" y="281"/>
                  </a:cubicBezTo>
                  <a:cubicBezTo>
                    <a:pt x="96" y="281"/>
                    <a:pt x="96" y="281"/>
                    <a:pt x="96" y="281"/>
                  </a:cubicBezTo>
                  <a:cubicBezTo>
                    <a:pt x="90" y="281"/>
                    <a:pt x="85" y="277"/>
                    <a:pt x="85" y="271"/>
                  </a:cubicBezTo>
                  <a:cubicBezTo>
                    <a:pt x="85" y="193"/>
                    <a:pt x="85" y="193"/>
                    <a:pt x="85" y="193"/>
                  </a:cubicBezTo>
                  <a:cubicBezTo>
                    <a:pt x="85" y="188"/>
                    <a:pt x="90" y="183"/>
                    <a:pt x="96" y="183"/>
                  </a:cubicBezTo>
                  <a:cubicBezTo>
                    <a:pt x="288" y="183"/>
                    <a:pt x="288" y="183"/>
                    <a:pt x="288" y="183"/>
                  </a:cubicBezTo>
                  <a:cubicBezTo>
                    <a:pt x="294" y="183"/>
                    <a:pt x="299" y="188"/>
                    <a:pt x="299" y="193"/>
                  </a:cubicBezTo>
                  <a:lnTo>
                    <a:pt x="299" y="271"/>
                  </a:lnTo>
                  <a:close/>
                  <a:moveTo>
                    <a:pt x="278" y="231"/>
                  </a:moveTo>
                  <a:cubicBezTo>
                    <a:pt x="106" y="231"/>
                    <a:pt x="106" y="231"/>
                    <a:pt x="106" y="231"/>
                  </a:cubicBezTo>
                  <a:cubicBezTo>
                    <a:pt x="106" y="204"/>
                    <a:pt x="106" y="204"/>
                    <a:pt x="106" y="204"/>
                  </a:cubicBezTo>
                  <a:cubicBezTo>
                    <a:pt x="278" y="204"/>
                    <a:pt x="278" y="204"/>
                    <a:pt x="278" y="204"/>
                  </a:cubicBezTo>
                  <a:lnTo>
                    <a:pt x="278" y="231"/>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grpSp>
        <p:nvGrpSpPr>
          <p:cNvPr id="170" name="グループ化 169">
            <a:extLst>
              <a:ext uri="{FF2B5EF4-FFF2-40B4-BE49-F238E27FC236}">
                <a16:creationId xmlns:a16="http://schemas.microsoft.com/office/drawing/2014/main" id="{41FCA272-3C15-43D7-8B49-B5EDD1E4A8D1}"/>
              </a:ext>
            </a:extLst>
          </p:cNvPr>
          <p:cNvGrpSpPr>
            <a:grpSpLocks noChangeAspect="1"/>
          </p:cNvGrpSpPr>
          <p:nvPr/>
        </p:nvGrpSpPr>
        <p:grpSpPr>
          <a:xfrm>
            <a:off x="3165084" y="4761560"/>
            <a:ext cx="501437" cy="365538"/>
            <a:chOff x="9004702" y="2160000"/>
            <a:chExt cx="1155572" cy="842391"/>
          </a:xfrm>
        </p:grpSpPr>
        <p:sp>
          <p:nvSpPr>
            <p:cNvPr id="171" name="フリーフォーム: 図形 170">
              <a:extLst>
                <a:ext uri="{FF2B5EF4-FFF2-40B4-BE49-F238E27FC236}">
                  <a16:creationId xmlns:a16="http://schemas.microsoft.com/office/drawing/2014/main" id="{CB184BB6-6121-4452-9F58-4F8BD32A9E12}"/>
                </a:ext>
              </a:extLst>
            </p:cNvPr>
            <p:cNvSpPr/>
            <p:nvPr/>
          </p:nvSpPr>
          <p:spPr>
            <a:xfrm>
              <a:off x="9101952" y="2219435"/>
              <a:ext cx="961167" cy="610171"/>
            </a:xfrm>
            <a:custGeom>
              <a:avLst/>
              <a:gdLst>
                <a:gd name="connsiteX0" fmla="*/ 961168 w 961167"/>
                <a:gd name="connsiteY0" fmla="*/ 24289 h 610171"/>
                <a:gd name="connsiteX1" fmla="*/ 936879 w 961167"/>
                <a:gd name="connsiteY1" fmla="*/ 0 h 610171"/>
                <a:gd name="connsiteX2" fmla="*/ 24289 w 961167"/>
                <a:gd name="connsiteY2" fmla="*/ 0 h 610171"/>
                <a:gd name="connsiteX3" fmla="*/ 0 w 961167"/>
                <a:gd name="connsiteY3" fmla="*/ 24289 h 610171"/>
                <a:gd name="connsiteX4" fmla="*/ 0 w 961167"/>
                <a:gd name="connsiteY4" fmla="*/ 585883 h 610171"/>
                <a:gd name="connsiteX5" fmla="*/ 24289 w 961167"/>
                <a:gd name="connsiteY5" fmla="*/ 610172 h 610171"/>
                <a:gd name="connsiteX6" fmla="*/ 936879 w 961167"/>
                <a:gd name="connsiteY6" fmla="*/ 610172 h 610171"/>
                <a:gd name="connsiteX7" fmla="*/ 961168 w 961167"/>
                <a:gd name="connsiteY7" fmla="*/ 585883 h 610171"/>
                <a:gd name="connsiteX8" fmla="*/ 961168 w 961167"/>
                <a:gd name="connsiteY8" fmla="*/ 24289 h 610171"/>
                <a:gd name="connsiteX9" fmla="*/ 403860 w 961167"/>
                <a:gd name="connsiteY9" fmla="*/ 572357 h 610171"/>
                <a:gd name="connsiteX10" fmla="*/ 470345 w 961167"/>
                <a:gd name="connsiteY10" fmla="*/ 372809 h 610171"/>
                <a:gd name="connsiteX11" fmla="*/ 581025 w 961167"/>
                <a:gd name="connsiteY11" fmla="*/ 390335 h 610171"/>
                <a:gd name="connsiteX12" fmla="*/ 666274 w 961167"/>
                <a:gd name="connsiteY12" fmla="*/ 503396 h 610171"/>
                <a:gd name="connsiteX13" fmla="*/ 666274 w 961167"/>
                <a:gd name="connsiteY13" fmla="*/ 572452 h 610171"/>
                <a:gd name="connsiteX14" fmla="*/ 403765 w 961167"/>
                <a:gd name="connsiteY14" fmla="*/ 572452 h 610171"/>
                <a:gd name="connsiteX15" fmla="*/ 37814 w 961167"/>
                <a:gd name="connsiteY15" fmla="*/ 572357 h 610171"/>
                <a:gd name="connsiteX16" fmla="*/ 37814 w 961167"/>
                <a:gd name="connsiteY16" fmla="*/ 503301 h 610171"/>
                <a:gd name="connsiteX17" fmla="*/ 128492 w 961167"/>
                <a:gd name="connsiteY17" fmla="*/ 390239 h 610171"/>
                <a:gd name="connsiteX18" fmla="*/ 239268 w 961167"/>
                <a:gd name="connsiteY18" fmla="*/ 372713 h 610171"/>
                <a:gd name="connsiteX19" fmla="*/ 305753 w 961167"/>
                <a:gd name="connsiteY19" fmla="*/ 572262 h 610171"/>
                <a:gd name="connsiteX20" fmla="*/ 37719 w 961167"/>
                <a:gd name="connsiteY20" fmla="*/ 572262 h 610171"/>
                <a:gd name="connsiteX21" fmla="*/ 923354 w 961167"/>
                <a:gd name="connsiteY21" fmla="*/ 208883 h 610171"/>
                <a:gd name="connsiteX22" fmla="*/ 923354 w 961167"/>
                <a:gd name="connsiteY22" fmla="*/ 246698 h 610171"/>
                <a:gd name="connsiteX23" fmla="*/ 712756 w 961167"/>
                <a:gd name="connsiteY23" fmla="*/ 246698 h 610171"/>
                <a:gd name="connsiteX24" fmla="*/ 712756 w 961167"/>
                <a:gd name="connsiteY24" fmla="*/ 208883 h 610171"/>
                <a:gd name="connsiteX25" fmla="*/ 744474 w 961167"/>
                <a:gd name="connsiteY25" fmla="*/ 208883 h 610171"/>
                <a:gd name="connsiteX26" fmla="*/ 744474 w 961167"/>
                <a:gd name="connsiteY26" fmla="*/ 207836 h 610171"/>
                <a:gd name="connsiteX27" fmla="*/ 803148 w 961167"/>
                <a:gd name="connsiteY27" fmla="*/ 154781 h 610171"/>
                <a:gd name="connsiteX28" fmla="*/ 803148 w 961167"/>
                <a:gd name="connsiteY28" fmla="*/ 153734 h 610171"/>
                <a:gd name="connsiteX29" fmla="*/ 781241 w 961167"/>
                <a:gd name="connsiteY29" fmla="*/ 120110 h 610171"/>
                <a:gd name="connsiteX30" fmla="*/ 818007 w 961167"/>
                <a:gd name="connsiteY30" fmla="*/ 83344 h 610171"/>
                <a:gd name="connsiteX31" fmla="*/ 854869 w 961167"/>
                <a:gd name="connsiteY31" fmla="*/ 120110 h 610171"/>
                <a:gd name="connsiteX32" fmla="*/ 832961 w 961167"/>
                <a:gd name="connsiteY32" fmla="*/ 153734 h 610171"/>
                <a:gd name="connsiteX33" fmla="*/ 832961 w 961167"/>
                <a:gd name="connsiteY33" fmla="*/ 154781 h 610171"/>
                <a:gd name="connsiteX34" fmla="*/ 891731 w 961167"/>
                <a:gd name="connsiteY34" fmla="*/ 207836 h 610171"/>
                <a:gd name="connsiteX35" fmla="*/ 891731 w 961167"/>
                <a:gd name="connsiteY35" fmla="*/ 208883 h 610171"/>
                <a:gd name="connsiteX36" fmla="*/ 923354 w 961167"/>
                <a:gd name="connsiteY36" fmla="*/ 208883 h 610171"/>
                <a:gd name="connsiteX37" fmla="*/ 891731 w 961167"/>
                <a:gd name="connsiteY37" fmla="*/ 457295 h 610171"/>
                <a:gd name="connsiteX38" fmla="*/ 923354 w 961167"/>
                <a:gd name="connsiteY38" fmla="*/ 457295 h 610171"/>
                <a:gd name="connsiteX39" fmla="*/ 923354 w 961167"/>
                <a:gd name="connsiteY39" fmla="*/ 495110 h 610171"/>
                <a:gd name="connsiteX40" fmla="*/ 712756 w 961167"/>
                <a:gd name="connsiteY40" fmla="*/ 495110 h 610171"/>
                <a:gd name="connsiteX41" fmla="*/ 712756 w 961167"/>
                <a:gd name="connsiteY41" fmla="*/ 457295 h 610171"/>
                <a:gd name="connsiteX42" fmla="*/ 744474 w 961167"/>
                <a:gd name="connsiteY42" fmla="*/ 457295 h 610171"/>
                <a:gd name="connsiteX43" fmla="*/ 744474 w 961167"/>
                <a:gd name="connsiteY43" fmla="*/ 456248 h 610171"/>
                <a:gd name="connsiteX44" fmla="*/ 803148 w 961167"/>
                <a:gd name="connsiteY44" fmla="*/ 403193 h 610171"/>
                <a:gd name="connsiteX45" fmla="*/ 803148 w 961167"/>
                <a:gd name="connsiteY45" fmla="*/ 402146 h 610171"/>
                <a:gd name="connsiteX46" fmla="*/ 781241 w 961167"/>
                <a:gd name="connsiteY46" fmla="*/ 368522 h 610171"/>
                <a:gd name="connsiteX47" fmla="*/ 818007 w 961167"/>
                <a:gd name="connsiteY47" fmla="*/ 331756 h 610171"/>
                <a:gd name="connsiteX48" fmla="*/ 854869 w 961167"/>
                <a:gd name="connsiteY48" fmla="*/ 368522 h 610171"/>
                <a:gd name="connsiteX49" fmla="*/ 832961 w 961167"/>
                <a:gd name="connsiteY49" fmla="*/ 402146 h 610171"/>
                <a:gd name="connsiteX50" fmla="*/ 832961 w 961167"/>
                <a:gd name="connsiteY50" fmla="*/ 403193 h 610171"/>
                <a:gd name="connsiteX51" fmla="*/ 891731 w 961167"/>
                <a:gd name="connsiteY51" fmla="*/ 456248 h 610171"/>
                <a:gd name="connsiteX52" fmla="*/ 891731 w 961167"/>
                <a:gd name="connsiteY52" fmla="*/ 457295 h 610171"/>
                <a:gd name="connsiteX53" fmla="*/ 319850 w 961167"/>
                <a:gd name="connsiteY53" fmla="*/ 572452 h 610171"/>
                <a:gd name="connsiteX54" fmla="*/ 331851 w 961167"/>
                <a:gd name="connsiteY54" fmla="*/ 428625 h 610171"/>
                <a:gd name="connsiteX55" fmla="*/ 354806 w 961167"/>
                <a:gd name="connsiteY55" fmla="*/ 411194 h 610171"/>
                <a:gd name="connsiteX56" fmla="*/ 377762 w 961167"/>
                <a:gd name="connsiteY56" fmla="*/ 428625 h 610171"/>
                <a:gd name="connsiteX57" fmla="*/ 389763 w 961167"/>
                <a:gd name="connsiteY57" fmla="*/ 572452 h 610171"/>
                <a:gd name="connsiteX58" fmla="*/ 319945 w 961167"/>
                <a:gd name="connsiteY58" fmla="*/ 572452 h 610171"/>
                <a:gd name="connsiteX59" fmla="*/ 465868 w 961167"/>
                <a:gd name="connsiteY59" fmla="*/ 160973 h 610171"/>
                <a:gd name="connsiteX60" fmla="*/ 465868 w 961167"/>
                <a:gd name="connsiteY60" fmla="*/ 242697 h 610171"/>
                <a:gd name="connsiteX61" fmla="*/ 436721 w 961167"/>
                <a:gd name="connsiteY61" fmla="*/ 332708 h 610171"/>
                <a:gd name="connsiteX62" fmla="*/ 436721 w 961167"/>
                <a:gd name="connsiteY62" fmla="*/ 353473 h 610171"/>
                <a:gd name="connsiteX63" fmla="*/ 398907 w 961167"/>
                <a:gd name="connsiteY63" fmla="*/ 377666 h 610171"/>
                <a:gd name="connsiteX64" fmla="*/ 398907 w 961167"/>
                <a:gd name="connsiteY64" fmla="*/ 317468 h 610171"/>
                <a:gd name="connsiteX65" fmla="*/ 404336 w 961167"/>
                <a:gd name="connsiteY65" fmla="*/ 311944 h 610171"/>
                <a:gd name="connsiteX66" fmla="*/ 427958 w 961167"/>
                <a:gd name="connsiteY66" fmla="*/ 242697 h 610171"/>
                <a:gd name="connsiteX67" fmla="*/ 427958 w 961167"/>
                <a:gd name="connsiteY67" fmla="*/ 160973 h 610171"/>
                <a:gd name="connsiteX68" fmla="*/ 424053 w 961167"/>
                <a:gd name="connsiteY68" fmla="*/ 133064 h 610171"/>
                <a:gd name="connsiteX69" fmla="*/ 281273 w 961167"/>
                <a:gd name="connsiteY69" fmla="*/ 175927 h 610171"/>
                <a:gd name="connsiteX70" fmla="*/ 281273 w 961167"/>
                <a:gd name="connsiteY70" fmla="*/ 242697 h 610171"/>
                <a:gd name="connsiteX71" fmla="*/ 304895 w 961167"/>
                <a:gd name="connsiteY71" fmla="*/ 312039 h 610171"/>
                <a:gd name="connsiteX72" fmla="*/ 310325 w 961167"/>
                <a:gd name="connsiteY72" fmla="*/ 317564 h 610171"/>
                <a:gd name="connsiteX73" fmla="*/ 310325 w 961167"/>
                <a:gd name="connsiteY73" fmla="*/ 377762 h 610171"/>
                <a:gd name="connsiteX74" fmla="*/ 272510 w 961167"/>
                <a:gd name="connsiteY74" fmla="*/ 353568 h 610171"/>
                <a:gd name="connsiteX75" fmla="*/ 272510 w 961167"/>
                <a:gd name="connsiteY75" fmla="*/ 332804 h 610171"/>
                <a:gd name="connsiteX76" fmla="*/ 243364 w 961167"/>
                <a:gd name="connsiteY76" fmla="*/ 242792 h 610171"/>
                <a:gd name="connsiteX77" fmla="*/ 243364 w 961167"/>
                <a:gd name="connsiteY77" fmla="*/ 161068 h 610171"/>
                <a:gd name="connsiteX78" fmla="*/ 335756 w 961167"/>
                <a:gd name="connsiteY78" fmla="*/ 70104 h 610171"/>
                <a:gd name="connsiteX79" fmla="*/ 373190 w 961167"/>
                <a:gd name="connsiteY79" fmla="*/ 70104 h 610171"/>
                <a:gd name="connsiteX80" fmla="*/ 465582 w 961167"/>
                <a:gd name="connsiteY80" fmla="*/ 161068 h 6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1167" h="610171">
                  <a:moveTo>
                    <a:pt x="961168" y="24289"/>
                  </a:moveTo>
                  <a:cubicBezTo>
                    <a:pt x="961168" y="10954"/>
                    <a:pt x="950214" y="0"/>
                    <a:pt x="936879" y="0"/>
                  </a:cubicBezTo>
                  <a:lnTo>
                    <a:pt x="24289" y="0"/>
                  </a:lnTo>
                  <a:cubicBezTo>
                    <a:pt x="10954" y="0"/>
                    <a:pt x="0" y="10954"/>
                    <a:pt x="0" y="24289"/>
                  </a:cubicBezTo>
                  <a:lnTo>
                    <a:pt x="0" y="585883"/>
                  </a:lnTo>
                  <a:cubicBezTo>
                    <a:pt x="0" y="599218"/>
                    <a:pt x="10954" y="610172"/>
                    <a:pt x="24289" y="610172"/>
                  </a:cubicBezTo>
                  <a:lnTo>
                    <a:pt x="936879" y="610172"/>
                  </a:lnTo>
                  <a:cubicBezTo>
                    <a:pt x="950214" y="610172"/>
                    <a:pt x="961168" y="599218"/>
                    <a:pt x="961168" y="585883"/>
                  </a:cubicBezTo>
                  <a:lnTo>
                    <a:pt x="961168" y="24289"/>
                  </a:lnTo>
                  <a:close/>
                  <a:moveTo>
                    <a:pt x="403860" y="572357"/>
                  </a:moveTo>
                  <a:lnTo>
                    <a:pt x="470345" y="372809"/>
                  </a:lnTo>
                  <a:cubicBezTo>
                    <a:pt x="501396" y="377762"/>
                    <a:pt x="545783" y="384715"/>
                    <a:pt x="581025" y="390335"/>
                  </a:cubicBezTo>
                  <a:cubicBezTo>
                    <a:pt x="644747" y="400431"/>
                    <a:pt x="666274" y="438436"/>
                    <a:pt x="666274" y="503396"/>
                  </a:cubicBezTo>
                  <a:lnTo>
                    <a:pt x="666274" y="572452"/>
                  </a:lnTo>
                  <a:lnTo>
                    <a:pt x="403765" y="572452"/>
                  </a:lnTo>
                  <a:close/>
                  <a:moveTo>
                    <a:pt x="37814" y="572357"/>
                  </a:moveTo>
                  <a:lnTo>
                    <a:pt x="37814" y="503301"/>
                  </a:lnTo>
                  <a:cubicBezTo>
                    <a:pt x="37814" y="438436"/>
                    <a:pt x="64770" y="400336"/>
                    <a:pt x="128492" y="390239"/>
                  </a:cubicBezTo>
                  <a:cubicBezTo>
                    <a:pt x="163735" y="384620"/>
                    <a:pt x="208217" y="377666"/>
                    <a:pt x="239268" y="372713"/>
                  </a:cubicBezTo>
                  <a:lnTo>
                    <a:pt x="305753" y="572262"/>
                  </a:lnTo>
                  <a:lnTo>
                    <a:pt x="37719" y="572262"/>
                  </a:lnTo>
                  <a:close/>
                  <a:moveTo>
                    <a:pt x="923354" y="208883"/>
                  </a:moveTo>
                  <a:lnTo>
                    <a:pt x="923354" y="246698"/>
                  </a:lnTo>
                  <a:lnTo>
                    <a:pt x="712756" y="246698"/>
                  </a:lnTo>
                  <a:lnTo>
                    <a:pt x="712756" y="208883"/>
                  </a:lnTo>
                  <a:lnTo>
                    <a:pt x="744474" y="208883"/>
                  </a:lnTo>
                  <a:lnTo>
                    <a:pt x="744474" y="207836"/>
                  </a:lnTo>
                  <a:cubicBezTo>
                    <a:pt x="744474" y="172307"/>
                    <a:pt x="769620" y="157829"/>
                    <a:pt x="803148" y="154781"/>
                  </a:cubicBezTo>
                  <a:lnTo>
                    <a:pt x="803148" y="153734"/>
                  </a:lnTo>
                  <a:cubicBezTo>
                    <a:pt x="790289" y="148019"/>
                    <a:pt x="781241" y="135160"/>
                    <a:pt x="781241" y="120110"/>
                  </a:cubicBezTo>
                  <a:cubicBezTo>
                    <a:pt x="781241" y="99822"/>
                    <a:pt x="797719" y="83344"/>
                    <a:pt x="818007" y="83344"/>
                  </a:cubicBezTo>
                  <a:cubicBezTo>
                    <a:pt x="838295" y="83344"/>
                    <a:pt x="854869" y="99822"/>
                    <a:pt x="854869" y="120110"/>
                  </a:cubicBezTo>
                  <a:cubicBezTo>
                    <a:pt x="854869" y="135160"/>
                    <a:pt x="845820" y="148019"/>
                    <a:pt x="832961" y="153734"/>
                  </a:cubicBezTo>
                  <a:lnTo>
                    <a:pt x="832961" y="154781"/>
                  </a:lnTo>
                  <a:cubicBezTo>
                    <a:pt x="866489" y="157829"/>
                    <a:pt x="891731" y="172307"/>
                    <a:pt x="891731" y="207836"/>
                  </a:cubicBezTo>
                  <a:lnTo>
                    <a:pt x="891731" y="208883"/>
                  </a:lnTo>
                  <a:lnTo>
                    <a:pt x="923354" y="208883"/>
                  </a:lnTo>
                  <a:close/>
                  <a:moveTo>
                    <a:pt x="891731" y="457295"/>
                  </a:moveTo>
                  <a:lnTo>
                    <a:pt x="923354" y="457295"/>
                  </a:lnTo>
                  <a:lnTo>
                    <a:pt x="923354" y="495110"/>
                  </a:lnTo>
                  <a:lnTo>
                    <a:pt x="712756" y="495110"/>
                  </a:lnTo>
                  <a:lnTo>
                    <a:pt x="712756" y="457295"/>
                  </a:lnTo>
                  <a:lnTo>
                    <a:pt x="744474" y="457295"/>
                  </a:lnTo>
                  <a:lnTo>
                    <a:pt x="744474" y="456248"/>
                  </a:lnTo>
                  <a:cubicBezTo>
                    <a:pt x="744474" y="420719"/>
                    <a:pt x="769620" y="406241"/>
                    <a:pt x="803148" y="403193"/>
                  </a:cubicBezTo>
                  <a:lnTo>
                    <a:pt x="803148" y="402146"/>
                  </a:lnTo>
                  <a:cubicBezTo>
                    <a:pt x="790289" y="396431"/>
                    <a:pt x="781241" y="383572"/>
                    <a:pt x="781241" y="368522"/>
                  </a:cubicBezTo>
                  <a:cubicBezTo>
                    <a:pt x="781241" y="348234"/>
                    <a:pt x="797719" y="331756"/>
                    <a:pt x="818007" y="331756"/>
                  </a:cubicBezTo>
                  <a:cubicBezTo>
                    <a:pt x="838295" y="331756"/>
                    <a:pt x="854869" y="348234"/>
                    <a:pt x="854869" y="368522"/>
                  </a:cubicBezTo>
                  <a:cubicBezTo>
                    <a:pt x="854869" y="383572"/>
                    <a:pt x="845820" y="396431"/>
                    <a:pt x="832961" y="402146"/>
                  </a:cubicBezTo>
                  <a:lnTo>
                    <a:pt x="832961" y="403193"/>
                  </a:lnTo>
                  <a:cubicBezTo>
                    <a:pt x="866489" y="406241"/>
                    <a:pt x="891731" y="420719"/>
                    <a:pt x="891731" y="456248"/>
                  </a:cubicBezTo>
                  <a:lnTo>
                    <a:pt x="891731" y="457295"/>
                  </a:lnTo>
                  <a:close/>
                  <a:moveTo>
                    <a:pt x="319850" y="572452"/>
                  </a:moveTo>
                  <a:lnTo>
                    <a:pt x="331851" y="428625"/>
                  </a:lnTo>
                  <a:lnTo>
                    <a:pt x="354806" y="411194"/>
                  </a:lnTo>
                  <a:lnTo>
                    <a:pt x="377762" y="428625"/>
                  </a:lnTo>
                  <a:lnTo>
                    <a:pt x="389763" y="572452"/>
                  </a:lnTo>
                  <a:lnTo>
                    <a:pt x="319945" y="572452"/>
                  </a:lnTo>
                  <a:close/>
                  <a:moveTo>
                    <a:pt x="465868" y="160973"/>
                  </a:moveTo>
                  <a:lnTo>
                    <a:pt x="465868" y="242697"/>
                  </a:lnTo>
                  <a:cubicBezTo>
                    <a:pt x="465868" y="282607"/>
                    <a:pt x="457295" y="309372"/>
                    <a:pt x="436721" y="332708"/>
                  </a:cubicBezTo>
                  <a:lnTo>
                    <a:pt x="436721" y="353473"/>
                  </a:lnTo>
                  <a:lnTo>
                    <a:pt x="398907" y="377666"/>
                  </a:lnTo>
                  <a:lnTo>
                    <a:pt x="398907" y="317468"/>
                  </a:lnTo>
                  <a:lnTo>
                    <a:pt x="404336" y="311944"/>
                  </a:lnTo>
                  <a:cubicBezTo>
                    <a:pt x="419291" y="296799"/>
                    <a:pt x="427958" y="280607"/>
                    <a:pt x="427958" y="242697"/>
                  </a:cubicBezTo>
                  <a:lnTo>
                    <a:pt x="427958" y="160973"/>
                  </a:lnTo>
                  <a:cubicBezTo>
                    <a:pt x="427958" y="149638"/>
                    <a:pt x="426720" y="140494"/>
                    <a:pt x="424053" y="133064"/>
                  </a:cubicBezTo>
                  <a:lnTo>
                    <a:pt x="281273" y="175927"/>
                  </a:lnTo>
                  <a:lnTo>
                    <a:pt x="281273" y="242697"/>
                  </a:lnTo>
                  <a:cubicBezTo>
                    <a:pt x="281273" y="280702"/>
                    <a:pt x="289941" y="296894"/>
                    <a:pt x="304895" y="312039"/>
                  </a:cubicBezTo>
                  <a:lnTo>
                    <a:pt x="310325" y="317564"/>
                  </a:lnTo>
                  <a:lnTo>
                    <a:pt x="310325" y="377762"/>
                  </a:lnTo>
                  <a:lnTo>
                    <a:pt x="272510" y="353568"/>
                  </a:lnTo>
                  <a:lnTo>
                    <a:pt x="272510" y="332804"/>
                  </a:lnTo>
                  <a:cubicBezTo>
                    <a:pt x="251936" y="309372"/>
                    <a:pt x="243364" y="282702"/>
                    <a:pt x="243364" y="242792"/>
                  </a:cubicBezTo>
                  <a:lnTo>
                    <a:pt x="243364" y="161068"/>
                  </a:lnTo>
                  <a:cubicBezTo>
                    <a:pt x="243364" y="100679"/>
                    <a:pt x="274415" y="70104"/>
                    <a:pt x="335756" y="70104"/>
                  </a:cubicBezTo>
                  <a:lnTo>
                    <a:pt x="373190" y="70104"/>
                  </a:lnTo>
                  <a:cubicBezTo>
                    <a:pt x="434531" y="70104"/>
                    <a:pt x="465582" y="100679"/>
                    <a:pt x="465582" y="161068"/>
                  </a:cubicBezTo>
                  <a:close/>
                </a:path>
              </a:pathLst>
            </a:custGeom>
            <a:solidFill>
              <a:srgbClr val="FFFFFF"/>
            </a:solidFill>
            <a:ln w="9525" cap="flat">
              <a:noFill/>
              <a:prstDash val="solid"/>
              <a:miter/>
            </a:ln>
          </p:spPr>
          <p:txBody>
            <a:bodyPr rtlCol="0" anchor="ctr"/>
            <a:lstStyle/>
            <a:p>
              <a:endParaRPr lang="ja-JP" altLang="en-US" sz="1662">
                <a:solidFill>
                  <a:schemeClr val="tx1">
                    <a:alpha val="50000"/>
                  </a:schemeClr>
                </a:solidFill>
              </a:endParaRPr>
            </a:p>
          </p:txBody>
        </p:sp>
        <p:sp>
          <p:nvSpPr>
            <p:cNvPr id="172" name="フリーフォーム: 図形 171">
              <a:extLst>
                <a:ext uri="{FF2B5EF4-FFF2-40B4-BE49-F238E27FC236}">
                  <a16:creationId xmlns:a16="http://schemas.microsoft.com/office/drawing/2014/main" id="{28A35625-E00E-4C1A-9614-5FD661F0E399}"/>
                </a:ext>
              </a:extLst>
            </p:cNvPr>
            <p:cNvSpPr/>
            <p:nvPr/>
          </p:nvSpPr>
          <p:spPr>
            <a:xfrm>
              <a:off x="9004702" y="2160000"/>
              <a:ext cx="1155572" cy="842391"/>
            </a:xfrm>
            <a:custGeom>
              <a:avLst/>
              <a:gdLst>
                <a:gd name="connsiteX0" fmla="*/ 1069181 w 1155572"/>
                <a:gd name="connsiteY0" fmla="*/ 729044 h 842391"/>
                <a:gd name="connsiteX1" fmla="*/ 86392 w 1155572"/>
                <a:gd name="connsiteY1" fmla="*/ 729044 h 842391"/>
                <a:gd name="connsiteX2" fmla="*/ 37814 w 1155572"/>
                <a:gd name="connsiteY2" fmla="*/ 680466 h 842391"/>
                <a:gd name="connsiteX3" fmla="*/ 37814 w 1155572"/>
                <a:gd name="connsiteY3" fmla="*/ 680466 h 842391"/>
                <a:gd name="connsiteX4" fmla="*/ 37814 w 1155572"/>
                <a:gd name="connsiteY4" fmla="*/ 48578 h 842391"/>
                <a:gd name="connsiteX5" fmla="*/ 37814 w 1155572"/>
                <a:gd name="connsiteY5" fmla="*/ 48578 h 842391"/>
                <a:gd name="connsiteX6" fmla="*/ 86392 w 1155572"/>
                <a:gd name="connsiteY6" fmla="*/ 0 h 842391"/>
                <a:gd name="connsiteX7" fmla="*/ 1069181 w 1155572"/>
                <a:gd name="connsiteY7" fmla="*/ 0 h 842391"/>
                <a:gd name="connsiteX8" fmla="*/ 1117759 w 1155572"/>
                <a:gd name="connsiteY8" fmla="*/ 48387 h 842391"/>
                <a:gd name="connsiteX9" fmla="*/ 1117759 w 1155572"/>
                <a:gd name="connsiteY9" fmla="*/ 680561 h 842391"/>
                <a:gd name="connsiteX10" fmla="*/ 1069181 w 1155572"/>
                <a:gd name="connsiteY10" fmla="*/ 728948 h 842391"/>
                <a:gd name="connsiteX11" fmla="*/ 1058418 w 1155572"/>
                <a:gd name="connsiteY11" fmla="*/ 83725 h 842391"/>
                <a:gd name="connsiteX12" fmla="*/ 1034129 w 1155572"/>
                <a:gd name="connsiteY12" fmla="*/ 59436 h 842391"/>
                <a:gd name="connsiteX13" fmla="*/ 121539 w 1155572"/>
                <a:gd name="connsiteY13" fmla="*/ 59436 h 842391"/>
                <a:gd name="connsiteX14" fmla="*/ 97250 w 1155572"/>
                <a:gd name="connsiteY14" fmla="*/ 83725 h 842391"/>
                <a:gd name="connsiteX15" fmla="*/ 97250 w 1155572"/>
                <a:gd name="connsiteY15" fmla="*/ 645319 h 842391"/>
                <a:gd name="connsiteX16" fmla="*/ 121539 w 1155572"/>
                <a:gd name="connsiteY16" fmla="*/ 669608 h 842391"/>
                <a:gd name="connsiteX17" fmla="*/ 1034129 w 1155572"/>
                <a:gd name="connsiteY17" fmla="*/ 669608 h 842391"/>
                <a:gd name="connsiteX18" fmla="*/ 1058418 w 1155572"/>
                <a:gd name="connsiteY18" fmla="*/ 645319 h 842391"/>
                <a:gd name="connsiteX19" fmla="*/ 1058418 w 1155572"/>
                <a:gd name="connsiteY19" fmla="*/ 83725 h 842391"/>
                <a:gd name="connsiteX20" fmla="*/ 1155573 w 1155572"/>
                <a:gd name="connsiteY20" fmla="*/ 777621 h 842391"/>
                <a:gd name="connsiteX21" fmla="*/ 0 w 1155572"/>
                <a:gd name="connsiteY21" fmla="*/ 777621 h 842391"/>
                <a:gd name="connsiteX22" fmla="*/ 0 w 1155572"/>
                <a:gd name="connsiteY22" fmla="*/ 842391 h 842391"/>
                <a:gd name="connsiteX23" fmla="*/ 1155573 w 1155572"/>
                <a:gd name="connsiteY23" fmla="*/ 842391 h 842391"/>
                <a:gd name="connsiteX24" fmla="*/ 1155573 w 1155572"/>
                <a:gd name="connsiteY24" fmla="*/ 777621 h 842391"/>
                <a:gd name="connsiteX25" fmla="*/ 763524 w 1155572"/>
                <a:gd name="connsiteY25" fmla="*/ 631793 h 842391"/>
                <a:gd name="connsiteX26" fmla="*/ 763524 w 1155572"/>
                <a:gd name="connsiteY26" fmla="*/ 562737 h 842391"/>
                <a:gd name="connsiteX27" fmla="*/ 678275 w 1155572"/>
                <a:gd name="connsiteY27" fmla="*/ 449675 h 842391"/>
                <a:gd name="connsiteX28" fmla="*/ 567595 w 1155572"/>
                <a:gd name="connsiteY28" fmla="*/ 432149 h 842391"/>
                <a:gd name="connsiteX29" fmla="*/ 501110 w 1155572"/>
                <a:gd name="connsiteY29" fmla="*/ 631698 h 842391"/>
                <a:gd name="connsiteX30" fmla="*/ 763619 w 1155572"/>
                <a:gd name="connsiteY30" fmla="*/ 631698 h 842391"/>
                <a:gd name="connsiteX31" fmla="*/ 402908 w 1155572"/>
                <a:gd name="connsiteY31" fmla="*/ 631793 h 842391"/>
                <a:gd name="connsiteX32" fmla="*/ 336423 w 1155572"/>
                <a:gd name="connsiteY32" fmla="*/ 432245 h 842391"/>
                <a:gd name="connsiteX33" fmla="*/ 225647 w 1155572"/>
                <a:gd name="connsiteY33" fmla="*/ 449771 h 842391"/>
                <a:gd name="connsiteX34" fmla="*/ 134969 w 1155572"/>
                <a:gd name="connsiteY34" fmla="*/ 562832 h 842391"/>
                <a:gd name="connsiteX35" fmla="*/ 134969 w 1155572"/>
                <a:gd name="connsiteY35" fmla="*/ 631888 h 842391"/>
                <a:gd name="connsiteX36" fmla="*/ 402908 w 1155572"/>
                <a:gd name="connsiteY36" fmla="*/ 631888 h 842391"/>
                <a:gd name="connsiteX37" fmla="*/ 988981 w 1155572"/>
                <a:gd name="connsiteY37" fmla="*/ 268319 h 842391"/>
                <a:gd name="connsiteX38" fmla="*/ 988981 w 1155572"/>
                <a:gd name="connsiteY38" fmla="*/ 267272 h 842391"/>
                <a:gd name="connsiteX39" fmla="*/ 930212 w 1155572"/>
                <a:gd name="connsiteY39" fmla="*/ 214217 h 842391"/>
                <a:gd name="connsiteX40" fmla="*/ 930212 w 1155572"/>
                <a:gd name="connsiteY40" fmla="*/ 213169 h 842391"/>
                <a:gd name="connsiteX41" fmla="*/ 952119 w 1155572"/>
                <a:gd name="connsiteY41" fmla="*/ 179546 h 842391"/>
                <a:gd name="connsiteX42" fmla="*/ 915257 w 1155572"/>
                <a:gd name="connsiteY42" fmla="*/ 142780 h 842391"/>
                <a:gd name="connsiteX43" fmla="*/ 878491 w 1155572"/>
                <a:gd name="connsiteY43" fmla="*/ 179546 h 842391"/>
                <a:gd name="connsiteX44" fmla="*/ 900398 w 1155572"/>
                <a:gd name="connsiteY44" fmla="*/ 213169 h 842391"/>
                <a:gd name="connsiteX45" fmla="*/ 900398 w 1155572"/>
                <a:gd name="connsiteY45" fmla="*/ 214217 h 842391"/>
                <a:gd name="connsiteX46" fmla="*/ 841724 w 1155572"/>
                <a:gd name="connsiteY46" fmla="*/ 267272 h 842391"/>
                <a:gd name="connsiteX47" fmla="*/ 841724 w 1155572"/>
                <a:gd name="connsiteY47" fmla="*/ 268319 h 842391"/>
                <a:gd name="connsiteX48" fmla="*/ 810006 w 1155572"/>
                <a:gd name="connsiteY48" fmla="*/ 268319 h 842391"/>
                <a:gd name="connsiteX49" fmla="*/ 810006 w 1155572"/>
                <a:gd name="connsiteY49" fmla="*/ 306134 h 842391"/>
                <a:gd name="connsiteX50" fmla="*/ 1020604 w 1155572"/>
                <a:gd name="connsiteY50" fmla="*/ 306134 h 842391"/>
                <a:gd name="connsiteX51" fmla="*/ 1020604 w 1155572"/>
                <a:gd name="connsiteY51" fmla="*/ 268319 h 842391"/>
                <a:gd name="connsiteX52" fmla="*/ 988981 w 1155572"/>
                <a:gd name="connsiteY52" fmla="*/ 268319 h 842391"/>
                <a:gd name="connsiteX53" fmla="*/ 988981 w 1155572"/>
                <a:gd name="connsiteY53" fmla="*/ 515588 h 842391"/>
                <a:gd name="connsiteX54" fmla="*/ 930212 w 1155572"/>
                <a:gd name="connsiteY54" fmla="*/ 462534 h 842391"/>
                <a:gd name="connsiteX55" fmla="*/ 930212 w 1155572"/>
                <a:gd name="connsiteY55" fmla="*/ 461486 h 842391"/>
                <a:gd name="connsiteX56" fmla="*/ 952119 w 1155572"/>
                <a:gd name="connsiteY56" fmla="*/ 427863 h 842391"/>
                <a:gd name="connsiteX57" fmla="*/ 915257 w 1155572"/>
                <a:gd name="connsiteY57" fmla="*/ 391097 h 842391"/>
                <a:gd name="connsiteX58" fmla="*/ 878491 w 1155572"/>
                <a:gd name="connsiteY58" fmla="*/ 427863 h 842391"/>
                <a:gd name="connsiteX59" fmla="*/ 900398 w 1155572"/>
                <a:gd name="connsiteY59" fmla="*/ 461486 h 842391"/>
                <a:gd name="connsiteX60" fmla="*/ 900398 w 1155572"/>
                <a:gd name="connsiteY60" fmla="*/ 462534 h 842391"/>
                <a:gd name="connsiteX61" fmla="*/ 841724 w 1155572"/>
                <a:gd name="connsiteY61" fmla="*/ 515588 h 842391"/>
                <a:gd name="connsiteX62" fmla="*/ 841724 w 1155572"/>
                <a:gd name="connsiteY62" fmla="*/ 516636 h 842391"/>
                <a:gd name="connsiteX63" fmla="*/ 810006 w 1155572"/>
                <a:gd name="connsiteY63" fmla="*/ 516636 h 842391"/>
                <a:gd name="connsiteX64" fmla="*/ 810006 w 1155572"/>
                <a:gd name="connsiteY64" fmla="*/ 554450 h 842391"/>
                <a:gd name="connsiteX65" fmla="*/ 1020604 w 1155572"/>
                <a:gd name="connsiteY65" fmla="*/ 554450 h 842391"/>
                <a:gd name="connsiteX66" fmla="*/ 1020604 w 1155572"/>
                <a:gd name="connsiteY66" fmla="*/ 516636 h 842391"/>
                <a:gd name="connsiteX67" fmla="*/ 988981 w 1155572"/>
                <a:gd name="connsiteY67" fmla="*/ 516636 h 842391"/>
                <a:gd name="connsiteX68" fmla="*/ 988981 w 1155572"/>
                <a:gd name="connsiteY68" fmla="*/ 515588 h 842391"/>
                <a:gd name="connsiteX69" fmla="*/ 486918 w 1155572"/>
                <a:gd name="connsiteY69" fmla="*/ 631793 h 842391"/>
                <a:gd name="connsiteX70" fmla="*/ 474917 w 1155572"/>
                <a:gd name="connsiteY70" fmla="*/ 487966 h 842391"/>
                <a:gd name="connsiteX71" fmla="*/ 451961 w 1155572"/>
                <a:gd name="connsiteY71" fmla="*/ 470535 h 842391"/>
                <a:gd name="connsiteX72" fmla="*/ 429006 w 1155572"/>
                <a:gd name="connsiteY72" fmla="*/ 487966 h 842391"/>
                <a:gd name="connsiteX73" fmla="*/ 417005 w 1155572"/>
                <a:gd name="connsiteY73" fmla="*/ 631793 h 842391"/>
                <a:gd name="connsiteX74" fmla="*/ 486823 w 1155572"/>
                <a:gd name="connsiteY74" fmla="*/ 631793 h 842391"/>
                <a:gd name="connsiteX75" fmla="*/ 470725 w 1155572"/>
                <a:gd name="connsiteY75" fmla="*/ 129350 h 842391"/>
                <a:gd name="connsiteX76" fmla="*/ 433292 w 1155572"/>
                <a:gd name="connsiteY76" fmla="*/ 129350 h 842391"/>
                <a:gd name="connsiteX77" fmla="*/ 340900 w 1155572"/>
                <a:gd name="connsiteY77" fmla="*/ 220313 h 842391"/>
                <a:gd name="connsiteX78" fmla="*/ 340900 w 1155572"/>
                <a:gd name="connsiteY78" fmla="*/ 302038 h 842391"/>
                <a:gd name="connsiteX79" fmla="*/ 370046 w 1155572"/>
                <a:gd name="connsiteY79" fmla="*/ 392049 h 842391"/>
                <a:gd name="connsiteX80" fmla="*/ 370046 w 1155572"/>
                <a:gd name="connsiteY80" fmla="*/ 412814 h 842391"/>
                <a:gd name="connsiteX81" fmla="*/ 407861 w 1155572"/>
                <a:gd name="connsiteY81" fmla="*/ 437007 h 842391"/>
                <a:gd name="connsiteX82" fmla="*/ 407861 w 1155572"/>
                <a:gd name="connsiteY82" fmla="*/ 376809 h 842391"/>
                <a:gd name="connsiteX83" fmla="*/ 402431 w 1155572"/>
                <a:gd name="connsiteY83" fmla="*/ 371285 h 842391"/>
                <a:gd name="connsiteX84" fmla="*/ 378809 w 1155572"/>
                <a:gd name="connsiteY84" fmla="*/ 301943 h 842391"/>
                <a:gd name="connsiteX85" fmla="*/ 378809 w 1155572"/>
                <a:gd name="connsiteY85" fmla="*/ 235172 h 842391"/>
                <a:gd name="connsiteX86" fmla="*/ 521589 w 1155572"/>
                <a:gd name="connsiteY86" fmla="*/ 192310 h 842391"/>
                <a:gd name="connsiteX87" fmla="*/ 525494 w 1155572"/>
                <a:gd name="connsiteY87" fmla="*/ 220218 h 842391"/>
                <a:gd name="connsiteX88" fmla="*/ 525494 w 1155572"/>
                <a:gd name="connsiteY88" fmla="*/ 301943 h 842391"/>
                <a:gd name="connsiteX89" fmla="*/ 501872 w 1155572"/>
                <a:gd name="connsiteY89" fmla="*/ 371189 h 842391"/>
                <a:gd name="connsiteX90" fmla="*/ 496443 w 1155572"/>
                <a:gd name="connsiteY90" fmla="*/ 376714 h 842391"/>
                <a:gd name="connsiteX91" fmla="*/ 496443 w 1155572"/>
                <a:gd name="connsiteY91" fmla="*/ 436912 h 842391"/>
                <a:gd name="connsiteX92" fmla="*/ 534257 w 1155572"/>
                <a:gd name="connsiteY92" fmla="*/ 412718 h 842391"/>
                <a:gd name="connsiteX93" fmla="*/ 534257 w 1155572"/>
                <a:gd name="connsiteY93" fmla="*/ 391954 h 842391"/>
                <a:gd name="connsiteX94" fmla="*/ 563404 w 1155572"/>
                <a:gd name="connsiteY94" fmla="*/ 301943 h 842391"/>
                <a:gd name="connsiteX95" fmla="*/ 563404 w 1155572"/>
                <a:gd name="connsiteY95" fmla="*/ 220218 h 842391"/>
                <a:gd name="connsiteX96" fmla="*/ 471011 w 1155572"/>
                <a:gd name="connsiteY96" fmla="*/ 129254 h 84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55572" h="842391">
                  <a:moveTo>
                    <a:pt x="1069181" y="729044"/>
                  </a:moveTo>
                  <a:lnTo>
                    <a:pt x="86392" y="729044"/>
                  </a:lnTo>
                  <a:cubicBezTo>
                    <a:pt x="59531" y="729044"/>
                    <a:pt x="37814" y="707231"/>
                    <a:pt x="37814" y="680466"/>
                  </a:cubicBezTo>
                  <a:lnTo>
                    <a:pt x="37814" y="680466"/>
                  </a:lnTo>
                  <a:lnTo>
                    <a:pt x="37814" y="48578"/>
                  </a:lnTo>
                  <a:lnTo>
                    <a:pt x="37814" y="48578"/>
                  </a:lnTo>
                  <a:cubicBezTo>
                    <a:pt x="37814" y="21812"/>
                    <a:pt x="59531" y="0"/>
                    <a:pt x="86392" y="0"/>
                  </a:cubicBezTo>
                  <a:lnTo>
                    <a:pt x="1069181" y="0"/>
                  </a:lnTo>
                  <a:cubicBezTo>
                    <a:pt x="1095947" y="0"/>
                    <a:pt x="1117664" y="21717"/>
                    <a:pt x="1117759" y="48387"/>
                  </a:cubicBezTo>
                  <a:lnTo>
                    <a:pt x="1117759" y="680561"/>
                  </a:lnTo>
                  <a:cubicBezTo>
                    <a:pt x="1117664" y="707327"/>
                    <a:pt x="1095947" y="728948"/>
                    <a:pt x="1069181" y="728948"/>
                  </a:cubicBezTo>
                  <a:close/>
                  <a:moveTo>
                    <a:pt x="1058418" y="83725"/>
                  </a:moveTo>
                  <a:cubicBezTo>
                    <a:pt x="1058418" y="70390"/>
                    <a:pt x="1047464" y="59436"/>
                    <a:pt x="1034129" y="59436"/>
                  </a:cubicBezTo>
                  <a:lnTo>
                    <a:pt x="121539" y="59436"/>
                  </a:lnTo>
                  <a:cubicBezTo>
                    <a:pt x="108204" y="59436"/>
                    <a:pt x="97250" y="70390"/>
                    <a:pt x="97250" y="83725"/>
                  </a:cubicBezTo>
                  <a:lnTo>
                    <a:pt x="97250" y="645319"/>
                  </a:lnTo>
                  <a:cubicBezTo>
                    <a:pt x="97250" y="658654"/>
                    <a:pt x="108204" y="669608"/>
                    <a:pt x="121539" y="669608"/>
                  </a:cubicBezTo>
                  <a:lnTo>
                    <a:pt x="1034129" y="669608"/>
                  </a:lnTo>
                  <a:cubicBezTo>
                    <a:pt x="1047464" y="669608"/>
                    <a:pt x="1058418" y="658654"/>
                    <a:pt x="1058418" y="645319"/>
                  </a:cubicBezTo>
                  <a:lnTo>
                    <a:pt x="1058418" y="83725"/>
                  </a:lnTo>
                  <a:close/>
                  <a:moveTo>
                    <a:pt x="1155573" y="777621"/>
                  </a:moveTo>
                  <a:lnTo>
                    <a:pt x="0" y="777621"/>
                  </a:lnTo>
                  <a:lnTo>
                    <a:pt x="0" y="842391"/>
                  </a:lnTo>
                  <a:lnTo>
                    <a:pt x="1155573" y="842391"/>
                  </a:lnTo>
                  <a:lnTo>
                    <a:pt x="1155573" y="777621"/>
                  </a:lnTo>
                  <a:close/>
                  <a:moveTo>
                    <a:pt x="763524" y="631793"/>
                  </a:moveTo>
                  <a:lnTo>
                    <a:pt x="763524" y="562737"/>
                  </a:lnTo>
                  <a:cubicBezTo>
                    <a:pt x="763524" y="497872"/>
                    <a:pt x="741902" y="459772"/>
                    <a:pt x="678275" y="449675"/>
                  </a:cubicBezTo>
                  <a:cubicBezTo>
                    <a:pt x="643033" y="444056"/>
                    <a:pt x="598551" y="437007"/>
                    <a:pt x="567595" y="432149"/>
                  </a:cubicBezTo>
                  <a:lnTo>
                    <a:pt x="501110" y="631698"/>
                  </a:lnTo>
                  <a:lnTo>
                    <a:pt x="763619" y="631698"/>
                  </a:lnTo>
                  <a:close/>
                  <a:moveTo>
                    <a:pt x="402908" y="631793"/>
                  </a:moveTo>
                  <a:lnTo>
                    <a:pt x="336423" y="432245"/>
                  </a:lnTo>
                  <a:cubicBezTo>
                    <a:pt x="305372" y="437198"/>
                    <a:pt x="260985" y="444151"/>
                    <a:pt x="225647" y="449771"/>
                  </a:cubicBezTo>
                  <a:cubicBezTo>
                    <a:pt x="161925" y="459867"/>
                    <a:pt x="134969" y="497872"/>
                    <a:pt x="134969" y="562832"/>
                  </a:cubicBezTo>
                  <a:lnTo>
                    <a:pt x="134969" y="631888"/>
                  </a:lnTo>
                  <a:lnTo>
                    <a:pt x="402908" y="631888"/>
                  </a:lnTo>
                  <a:close/>
                  <a:moveTo>
                    <a:pt x="988981" y="268319"/>
                  </a:moveTo>
                  <a:lnTo>
                    <a:pt x="988981" y="267272"/>
                  </a:lnTo>
                  <a:cubicBezTo>
                    <a:pt x="988981" y="231743"/>
                    <a:pt x="963740" y="217265"/>
                    <a:pt x="930212" y="214217"/>
                  </a:cubicBezTo>
                  <a:lnTo>
                    <a:pt x="930212" y="213169"/>
                  </a:lnTo>
                  <a:cubicBezTo>
                    <a:pt x="943165" y="207455"/>
                    <a:pt x="952119" y="194596"/>
                    <a:pt x="952119" y="179546"/>
                  </a:cubicBezTo>
                  <a:cubicBezTo>
                    <a:pt x="952119" y="159258"/>
                    <a:pt x="935641" y="142780"/>
                    <a:pt x="915257" y="142780"/>
                  </a:cubicBezTo>
                  <a:cubicBezTo>
                    <a:pt x="894874" y="142780"/>
                    <a:pt x="878491" y="159258"/>
                    <a:pt x="878491" y="179546"/>
                  </a:cubicBezTo>
                  <a:cubicBezTo>
                    <a:pt x="878491" y="194596"/>
                    <a:pt x="887540" y="207455"/>
                    <a:pt x="900398" y="213169"/>
                  </a:cubicBezTo>
                  <a:lnTo>
                    <a:pt x="900398" y="214217"/>
                  </a:lnTo>
                  <a:cubicBezTo>
                    <a:pt x="866870" y="217265"/>
                    <a:pt x="841724" y="231743"/>
                    <a:pt x="841724" y="267272"/>
                  </a:cubicBezTo>
                  <a:lnTo>
                    <a:pt x="841724" y="268319"/>
                  </a:lnTo>
                  <a:lnTo>
                    <a:pt x="810006" y="268319"/>
                  </a:lnTo>
                  <a:lnTo>
                    <a:pt x="810006" y="306134"/>
                  </a:lnTo>
                  <a:lnTo>
                    <a:pt x="1020604" y="306134"/>
                  </a:lnTo>
                  <a:lnTo>
                    <a:pt x="1020604" y="268319"/>
                  </a:lnTo>
                  <a:lnTo>
                    <a:pt x="988981" y="268319"/>
                  </a:lnTo>
                  <a:close/>
                  <a:moveTo>
                    <a:pt x="988981" y="515588"/>
                  </a:moveTo>
                  <a:cubicBezTo>
                    <a:pt x="988981" y="480060"/>
                    <a:pt x="963740" y="465582"/>
                    <a:pt x="930212" y="462534"/>
                  </a:cubicBezTo>
                  <a:lnTo>
                    <a:pt x="930212" y="461486"/>
                  </a:lnTo>
                  <a:cubicBezTo>
                    <a:pt x="943165" y="455771"/>
                    <a:pt x="952119" y="442913"/>
                    <a:pt x="952119" y="427863"/>
                  </a:cubicBezTo>
                  <a:cubicBezTo>
                    <a:pt x="952119" y="407575"/>
                    <a:pt x="935641" y="391097"/>
                    <a:pt x="915257" y="391097"/>
                  </a:cubicBezTo>
                  <a:cubicBezTo>
                    <a:pt x="894874" y="391097"/>
                    <a:pt x="878491" y="407575"/>
                    <a:pt x="878491" y="427863"/>
                  </a:cubicBezTo>
                  <a:cubicBezTo>
                    <a:pt x="878491" y="442913"/>
                    <a:pt x="887540" y="455771"/>
                    <a:pt x="900398" y="461486"/>
                  </a:cubicBezTo>
                  <a:lnTo>
                    <a:pt x="900398" y="462534"/>
                  </a:lnTo>
                  <a:cubicBezTo>
                    <a:pt x="866870" y="465582"/>
                    <a:pt x="841724" y="480060"/>
                    <a:pt x="841724" y="515588"/>
                  </a:cubicBezTo>
                  <a:lnTo>
                    <a:pt x="841724" y="516636"/>
                  </a:lnTo>
                  <a:lnTo>
                    <a:pt x="810006" y="516636"/>
                  </a:lnTo>
                  <a:lnTo>
                    <a:pt x="810006" y="554450"/>
                  </a:lnTo>
                  <a:lnTo>
                    <a:pt x="1020604" y="554450"/>
                  </a:lnTo>
                  <a:lnTo>
                    <a:pt x="1020604" y="516636"/>
                  </a:lnTo>
                  <a:lnTo>
                    <a:pt x="988981" y="516636"/>
                  </a:lnTo>
                  <a:lnTo>
                    <a:pt x="988981" y="515588"/>
                  </a:lnTo>
                  <a:close/>
                  <a:moveTo>
                    <a:pt x="486918" y="631793"/>
                  </a:moveTo>
                  <a:lnTo>
                    <a:pt x="474917" y="487966"/>
                  </a:lnTo>
                  <a:lnTo>
                    <a:pt x="451961" y="470535"/>
                  </a:lnTo>
                  <a:lnTo>
                    <a:pt x="429006" y="487966"/>
                  </a:lnTo>
                  <a:lnTo>
                    <a:pt x="417005" y="631793"/>
                  </a:lnTo>
                  <a:lnTo>
                    <a:pt x="486823" y="631793"/>
                  </a:lnTo>
                  <a:close/>
                  <a:moveTo>
                    <a:pt x="470725" y="129350"/>
                  </a:moveTo>
                  <a:lnTo>
                    <a:pt x="433292" y="129350"/>
                  </a:lnTo>
                  <a:cubicBezTo>
                    <a:pt x="371951" y="129350"/>
                    <a:pt x="340900" y="159925"/>
                    <a:pt x="340900" y="220313"/>
                  </a:cubicBezTo>
                  <a:lnTo>
                    <a:pt x="340900" y="302038"/>
                  </a:lnTo>
                  <a:cubicBezTo>
                    <a:pt x="340900" y="341948"/>
                    <a:pt x="349472" y="368713"/>
                    <a:pt x="370046" y="392049"/>
                  </a:cubicBezTo>
                  <a:lnTo>
                    <a:pt x="370046" y="412814"/>
                  </a:lnTo>
                  <a:lnTo>
                    <a:pt x="407861" y="437007"/>
                  </a:lnTo>
                  <a:lnTo>
                    <a:pt x="407861" y="376809"/>
                  </a:lnTo>
                  <a:lnTo>
                    <a:pt x="402431" y="371285"/>
                  </a:lnTo>
                  <a:cubicBezTo>
                    <a:pt x="387477" y="356140"/>
                    <a:pt x="378809" y="339947"/>
                    <a:pt x="378809" y="301943"/>
                  </a:cubicBezTo>
                  <a:lnTo>
                    <a:pt x="378809" y="235172"/>
                  </a:lnTo>
                  <a:lnTo>
                    <a:pt x="521589" y="192310"/>
                  </a:lnTo>
                  <a:cubicBezTo>
                    <a:pt x="524256" y="199739"/>
                    <a:pt x="525494" y="208883"/>
                    <a:pt x="525494" y="220218"/>
                  </a:cubicBezTo>
                  <a:lnTo>
                    <a:pt x="525494" y="301943"/>
                  </a:lnTo>
                  <a:cubicBezTo>
                    <a:pt x="525494" y="339947"/>
                    <a:pt x="516826" y="356140"/>
                    <a:pt x="501872" y="371189"/>
                  </a:cubicBezTo>
                  <a:lnTo>
                    <a:pt x="496443" y="376714"/>
                  </a:lnTo>
                  <a:lnTo>
                    <a:pt x="496443" y="436912"/>
                  </a:lnTo>
                  <a:lnTo>
                    <a:pt x="534257" y="412718"/>
                  </a:lnTo>
                  <a:lnTo>
                    <a:pt x="534257" y="391954"/>
                  </a:lnTo>
                  <a:cubicBezTo>
                    <a:pt x="554831" y="368618"/>
                    <a:pt x="563404" y="341852"/>
                    <a:pt x="563404" y="301943"/>
                  </a:cubicBezTo>
                  <a:lnTo>
                    <a:pt x="563404" y="220218"/>
                  </a:lnTo>
                  <a:cubicBezTo>
                    <a:pt x="563404" y="159830"/>
                    <a:pt x="532352" y="129254"/>
                    <a:pt x="471011" y="129254"/>
                  </a:cubicBezTo>
                  <a:close/>
                </a:path>
              </a:pathLst>
            </a:custGeom>
            <a:solidFill>
              <a:srgbClr val="003B83"/>
            </a:solidFill>
            <a:ln w="9525" cap="flat">
              <a:noFill/>
              <a:prstDash val="solid"/>
              <a:miter/>
            </a:ln>
          </p:spPr>
          <p:txBody>
            <a:bodyPr rtlCol="0" anchor="ctr"/>
            <a:lstStyle/>
            <a:p>
              <a:endParaRPr lang="ja-JP" altLang="en-US" sz="1662">
                <a:solidFill>
                  <a:schemeClr val="tx1">
                    <a:alpha val="50000"/>
                  </a:schemeClr>
                </a:solidFill>
              </a:endParaRPr>
            </a:p>
          </p:txBody>
        </p:sp>
      </p:grpSp>
      <p:grpSp>
        <p:nvGrpSpPr>
          <p:cNvPr id="173" name="消防車">
            <a:extLst>
              <a:ext uri="{FF2B5EF4-FFF2-40B4-BE49-F238E27FC236}">
                <a16:creationId xmlns:a16="http://schemas.microsoft.com/office/drawing/2014/main" id="{5B8A9ED7-CD4E-4E92-AEE5-738BDEBF5A25}"/>
              </a:ext>
            </a:extLst>
          </p:cNvPr>
          <p:cNvGrpSpPr>
            <a:grpSpLocks noChangeAspect="1"/>
          </p:cNvGrpSpPr>
          <p:nvPr/>
        </p:nvGrpSpPr>
        <p:grpSpPr bwMode="auto">
          <a:xfrm>
            <a:off x="5705259" y="4828021"/>
            <a:ext cx="442754" cy="232615"/>
            <a:chOff x="5945" y="3247"/>
            <a:chExt cx="1300" cy="683"/>
          </a:xfrm>
        </p:grpSpPr>
        <p:sp>
          <p:nvSpPr>
            <p:cNvPr id="174" name="Freeform 90">
              <a:extLst>
                <a:ext uri="{FF2B5EF4-FFF2-40B4-BE49-F238E27FC236}">
                  <a16:creationId xmlns:a16="http://schemas.microsoft.com/office/drawing/2014/main" id="{8ED8A7A5-3081-427B-8C48-3B0867A5273A}"/>
                </a:ext>
              </a:extLst>
            </p:cNvPr>
            <p:cNvSpPr>
              <a:spLocks noEditPoints="1"/>
            </p:cNvSpPr>
            <p:nvPr/>
          </p:nvSpPr>
          <p:spPr bwMode="auto">
            <a:xfrm>
              <a:off x="6013" y="3460"/>
              <a:ext cx="1200" cy="341"/>
            </a:xfrm>
            <a:custGeom>
              <a:avLst/>
              <a:gdLst>
                <a:gd name="T0" fmla="*/ 768 w 791"/>
                <a:gd name="T1" fmla="*/ 156 h 224"/>
                <a:gd name="T2" fmla="*/ 723 w 791"/>
                <a:gd name="T3" fmla="*/ 201 h 224"/>
                <a:gd name="T4" fmla="*/ 691 w 791"/>
                <a:gd name="T5" fmla="*/ 124 h 224"/>
                <a:gd name="T6" fmla="*/ 753 w 791"/>
                <a:gd name="T7" fmla="*/ 122 h 224"/>
                <a:gd name="T8" fmla="*/ 756 w 791"/>
                <a:gd name="T9" fmla="*/ 125 h 224"/>
                <a:gd name="T10" fmla="*/ 133 w 791"/>
                <a:gd name="T11" fmla="*/ 103 h 224"/>
                <a:gd name="T12" fmla="*/ 6 w 791"/>
                <a:gd name="T13" fmla="*/ 121 h 224"/>
                <a:gd name="T14" fmla="*/ 0 w 791"/>
                <a:gd name="T15" fmla="*/ 171 h 224"/>
                <a:gd name="T16" fmla="*/ 37 w 791"/>
                <a:gd name="T17" fmla="*/ 179 h 224"/>
                <a:gd name="T18" fmla="*/ 126 w 791"/>
                <a:gd name="T19" fmla="*/ 126 h 224"/>
                <a:gd name="T20" fmla="*/ 133 w 791"/>
                <a:gd name="T21" fmla="*/ 103 h 224"/>
                <a:gd name="T22" fmla="*/ 133 w 791"/>
                <a:gd name="T23" fmla="*/ 8 h 224"/>
                <a:gd name="T24" fmla="*/ 46 w 791"/>
                <a:gd name="T25" fmla="*/ 0 h 224"/>
                <a:gd name="T26" fmla="*/ 9 w 791"/>
                <a:gd name="T27" fmla="*/ 91 h 224"/>
                <a:gd name="T28" fmla="*/ 17 w 791"/>
                <a:gd name="T29" fmla="*/ 99 h 224"/>
                <a:gd name="T30" fmla="*/ 133 w 791"/>
                <a:gd name="T31" fmla="*/ 67 h 224"/>
                <a:gd name="T32" fmla="*/ 133 w 791"/>
                <a:gd name="T33" fmla="*/ 8 h 224"/>
                <a:gd name="T34" fmla="*/ 253 w 791"/>
                <a:gd name="T35" fmla="*/ 0 h 224"/>
                <a:gd name="T36" fmla="*/ 170 w 791"/>
                <a:gd name="T37" fmla="*/ 8 h 224"/>
                <a:gd name="T38" fmla="*/ 178 w 791"/>
                <a:gd name="T39" fmla="*/ 72 h 224"/>
                <a:gd name="T40" fmla="*/ 260 w 791"/>
                <a:gd name="T41" fmla="*/ 64 h 224"/>
                <a:gd name="T42" fmla="*/ 391 w 791"/>
                <a:gd name="T43" fmla="*/ 125 h 224"/>
                <a:gd name="T44" fmla="*/ 359 w 791"/>
                <a:gd name="T45" fmla="*/ 125 h 224"/>
                <a:gd name="T46" fmla="*/ 391 w 791"/>
                <a:gd name="T47" fmla="*/ 125 h 224"/>
                <a:gd name="T48" fmla="*/ 434 w 791"/>
                <a:gd name="T49" fmla="*/ 109 h 224"/>
                <a:gd name="T50" fmla="*/ 434 w 791"/>
                <a:gd name="T51" fmla="*/ 141 h 224"/>
                <a:gd name="T52" fmla="*/ 475 w 791"/>
                <a:gd name="T53" fmla="*/ 71 h 224"/>
                <a:gd name="T54" fmla="*/ 346 w 791"/>
                <a:gd name="T55" fmla="*/ 59 h 224"/>
                <a:gd name="T56" fmla="*/ 346 w 791"/>
                <a:gd name="T57" fmla="*/ 82 h 224"/>
                <a:gd name="T58" fmla="*/ 475 w 791"/>
                <a:gd name="T59" fmla="*/ 71 h 224"/>
                <a:gd name="T60" fmla="*/ 670 w 791"/>
                <a:gd name="T61" fmla="*/ 34 h 224"/>
                <a:gd name="T62" fmla="*/ 697 w 791"/>
                <a:gd name="T63" fmla="*/ 72 h 224"/>
                <a:gd name="T64" fmla="*/ 719 w 791"/>
                <a:gd name="T65" fmla="*/ 50 h 224"/>
                <a:gd name="T66" fmla="*/ 681 w 791"/>
                <a:gd name="T67" fmla="*/ 23 h 224"/>
                <a:gd name="T68" fmla="*/ 660 w 791"/>
                <a:gd name="T69" fmla="*/ 24 h 224"/>
                <a:gd name="T70" fmla="*/ 541 w 791"/>
                <a:gd name="T71" fmla="*/ 167 h 224"/>
                <a:gd name="T72" fmla="*/ 513 w 791"/>
                <a:gd name="T73" fmla="*/ 175 h 224"/>
                <a:gd name="T74" fmla="*/ 528 w 791"/>
                <a:gd name="T75" fmla="*/ 191 h 224"/>
                <a:gd name="T76" fmla="*/ 573 w 791"/>
                <a:gd name="T77" fmla="*/ 199 h 224"/>
                <a:gd name="T78" fmla="*/ 791 w 791"/>
                <a:gd name="T79" fmla="*/ 156 h 224"/>
                <a:gd name="T80" fmla="*/ 769 w 791"/>
                <a:gd name="T81" fmla="*/ 106 h 224"/>
                <a:gd name="T82" fmla="*/ 711 w 791"/>
                <a:gd name="T83" fmla="*/ 80 h 224"/>
                <a:gd name="T84" fmla="*/ 675 w 791"/>
                <a:gd name="T85" fmla="*/ 108 h 224"/>
                <a:gd name="T86" fmla="*/ 651 w 791"/>
                <a:gd name="T87" fmla="*/ 172 h 224"/>
                <a:gd name="T88" fmla="*/ 589 w 791"/>
                <a:gd name="T89" fmla="*/ 194 h 224"/>
                <a:gd name="T90" fmla="*/ 675 w 791"/>
                <a:gd name="T91" fmla="*/ 204 h 224"/>
                <a:gd name="T92" fmla="*/ 771 w 791"/>
                <a:gd name="T93" fmla="*/ 20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1" h="224">
                  <a:moveTo>
                    <a:pt x="756" y="125"/>
                  </a:moveTo>
                  <a:cubicBezTo>
                    <a:pt x="764" y="133"/>
                    <a:pt x="768" y="144"/>
                    <a:pt x="768" y="156"/>
                  </a:cubicBezTo>
                  <a:cubicBezTo>
                    <a:pt x="768" y="168"/>
                    <a:pt x="764" y="180"/>
                    <a:pt x="755" y="188"/>
                  </a:cubicBezTo>
                  <a:cubicBezTo>
                    <a:pt x="747" y="197"/>
                    <a:pt x="735" y="201"/>
                    <a:pt x="723" y="201"/>
                  </a:cubicBezTo>
                  <a:cubicBezTo>
                    <a:pt x="711" y="201"/>
                    <a:pt x="700" y="197"/>
                    <a:pt x="691" y="188"/>
                  </a:cubicBezTo>
                  <a:cubicBezTo>
                    <a:pt x="673" y="171"/>
                    <a:pt x="673" y="142"/>
                    <a:pt x="691" y="124"/>
                  </a:cubicBezTo>
                  <a:cubicBezTo>
                    <a:pt x="700" y="115"/>
                    <a:pt x="711" y="111"/>
                    <a:pt x="723" y="111"/>
                  </a:cubicBezTo>
                  <a:cubicBezTo>
                    <a:pt x="734" y="111"/>
                    <a:pt x="744" y="115"/>
                    <a:pt x="753" y="122"/>
                  </a:cubicBezTo>
                  <a:cubicBezTo>
                    <a:pt x="755" y="124"/>
                    <a:pt x="755" y="124"/>
                    <a:pt x="755" y="124"/>
                  </a:cubicBezTo>
                  <a:cubicBezTo>
                    <a:pt x="755" y="124"/>
                    <a:pt x="756" y="125"/>
                    <a:pt x="756" y="125"/>
                  </a:cubicBezTo>
                  <a:close/>
                  <a:moveTo>
                    <a:pt x="133" y="103"/>
                  </a:moveTo>
                  <a:cubicBezTo>
                    <a:pt x="133" y="103"/>
                    <a:pt x="133" y="103"/>
                    <a:pt x="133" y="103"/>
                  </a:cubicBezTo>
                  <a:cubicBezTo>
                    <a:pt x="133" y="99"/>
                    <a:pt x="129" y="95"/>
                    <a:pt x="124" y="96"/>
                  </a:cubicBezTo>
                  <a:cubicBezTo>
                    <a:pt x="6" y="121"/>
                    <a:pt x="6" y="121"/>
                    <a:pt x="6" y="121"/>
                  </a:cubicBezTo>
                  <a:cubicBezTo>
                    <a:pt x="2" y="123"/>
                    <a:pt x="0" y="126"/>
                    <a:pt x="0" y="131"/>
                  </a:cubicBezTo>
                  <a:cubicBezTo>
                    <a:pt x="0" y="171"/>
                    <a:pt x="0" y="171"/>
                    <a:pt x="0" y="171"/>
                  </a:cubicBezTo>
                  <a:cubicBezTo>
                    <a:pt x="0" y="175"/>
                    <a:pt x="3" y="179"/>
                    <a:pt x="8" y="179"/>
                  </a:cubicBezTo>
                  <a:cubicBezTo>
                    <a:pt x="37" y="179"/>
                    <a:pt x="37" y="179"/>
                    <a:pt x="37" y="179"/>
                  </a:cubicBezTo>
                  <a:cubicBezTo>
                    <a:pt x="50" y="179"/>
                    <a:pt x="55" y="177"/>
                    <a:pt x="64" y="170"/>
                  </a:cubicBezTo>
                  <a:cubicBezTo>
                    <a:pt x="126" y="126"/>
                    <a:pt x="126" y="126"/>
                    <a:pt x="126" y="126"/>
                  </a:cubicBezTo>
                  <a:cubicBezTo>
                    <a:pt x="131" y="122"/>
                    <a:pt x="133" y="118"/>
                    <a:pt x="133" y="113"/>
                  </a:cubicBezTo>
                  <a:cubicBezTo>
                    <a:pt x="133" y="113"/>
                    <a:pt x="133" y="108"/>
                    <a:pt x="133" y="103"/>
                  </a:cubicBezTo>
                  <a:close/>
                  <a:moveTo>
                    <a:pt x="133" y="8"/>
                  </a:moveTo>
                  <a:cubicBezTo>
                    <a:pt x="133" y="8"/>
                    <a:pt x="133" y="8"/>
                    <a:pt x="133" y="8"/>
                  </a:cubicBezTo>
                  <a:cubicBezTo>
                    <a:pt x="133" y="4"/>
                    <a:pt x="129" y="0"/>
                    <a:pt x="125" y="0"/>
                  </a:cubicBezTo>
                  <a:cubicBezTo>
                    <a:pt x="46" y="0"/>
                    <a:pt x="46" y="0"/>
                    <a:pt x="46" y="0"/>
                  </a:cubicBezTo>
                  <a:cubicBezTo>
                    <a:pt x="38" y="0"/>
                    <a:pt x="36" y="2"/>
                    <a:pt x="33" y="10"/>
                  </a:cubicBezTo>
                  <a:cubicBezTo>
                    <a:pt x="26" y="28"/>
                    <a:pt x="17" y="60"/>
                    <a:pt x="9" y="91"/>
                  </a:cubicBezTo>
                  <a:cubicBezTo>
                    <a:pt x="8" y="96"/>
                    <a:pt x="11" y="100"/>
                    <a:pt x="17" y="99"/>
                  </a:cubicBezTo>
                  <a:cubicBezTo>
                    <a:pt x="17" y="99"/>
                    <a:pt x="17" y="99"/>
                    <a:pt x="17" y="99"/>
                  </a:cubicBezTo>
                  <a:cubicBezTo>
                    <a:pt x="125" y="76"/>
                    <a:pt x="125" y="76"/>
                    <a:pt x="125" y="76"/>
                  </a:cubicBezTo>
                  <a:cubicBezTo>
                    <a:pt x="130" y="75"/>
                    <a:pt x="133" y="72"/>
                    <a:pt x="133" y="67"/>
                  </a:cubicBezTo>
                  <a:cubicBezTo>
                    <a:pt x="133" y="67"/>
                    <a:pt x="133" y="67"/>
                    <a:pt x="133" y="67"/>
                  </a:cubicBezTo>
                  <a:lnTo>
                    <a:pt x="133" y="8"/>
                  </a:lnTo>
                  <a:close/>
                  <a:moveTo>
                    <a:pt x="260" y="8"/>
                  </a:moveTo>
                  <a:cubicBezTo>
                    <a:pt x="260" y="4"/>
                    <a:pt x="257" y="0"/>
                    <a:pt x="253" y="0"/>
                  </a:cubicBezTo>
                  <a:cubicBezTo>
                    <a:pt x="178" y="0"/>
                    <a:pt x="178" y="0"/>
                    <a:pt x="178" y="0"/>
                  </a:cubicBezTo>
                  <a:cubicBezTo>
                    <a:pt x="173" y="0"/>
                    <a:pt x="170" y="4"/>
                    <a:pt x="170" y="8"/>
                  </a:cubicBezTo>
                  <a:cubicBezTo>
                    <a:pt x="170" y="64"/>
                    <a:pt x="170" y="64"/>
                    <a:pt x="170" y="64"/>
                  </a:cubicBezTo>
                  <a:cubicBezTo>
                    <a:pt x="170" y="68"/>
                    <a:pt x="173" y="72"/>
                    <a:pt x="178" y="72"/>
                  </a:cubicBezTo>
                  <a:cubicBezTo>
                    <a:pt x="253" y="72"/>
                    <a:pt x="253" y="72"/>
                    <a:pt x="253" y="72"/>
                  </a:cubicBezTo>
                  <a:cubicBezTo>
                    <a:pt x="257" y="72"/>
                    <a:pt x="260" y="68"/>
                    <a:pt x="260" y="64"/>
                  </a:cubicBezTo>
                  <a:lnTo>
                    <a:pt x="260" y="8"/>
                  </a:lnTo>
                  <a:close/>
                  <a:moveTo>
                    <a:pt x="391" y="125"/>
                  </a:moveTo>
                  <a:cubicBezTo>
                    <a:pt x="391" y="116"/>
                    <a:pt x="384" y="109"/>
                    <a:pt x="375" y="109"/>
                  </a:cubicBezTo>
                  <a:cubicBezTo>
                    <a:pt x="366" y="109"/>
                    <a:pt x="359" y="116"/>
                    <a:pt x="359" y="125"/>
                  </a:cubicBezTo>
                  <a:cubicBezTo>
                    <a:pt x="359" y="134"/>
                    <a:pt x="366" y="141"/>
                    <a:pt x="375" y="141"/>
                  </a:cubicBezTo>
                  <a:cubicBezTo>
                    <a:pt x="384" y="141"/>
                    <a:pt x="391" y="134"/>
                    <a:pt x="391" y="125"/>
                  </a:cubicBezTo>
                  <a:close/>
                  <a:moveTo>
                    <a:pt x="450" y="125"/>
                  </a:moveTo>
                  <a:cubicBezTo>
                    <a:pt x="450" y="116"/>
                    <a:pt x="443" y="109"/>
                    <a:pt x="434" y="109"/>
                  </a:cubicBezTo>
                  <a:cubicBezTo>
                    <a:pt x="425" y="109"/>
                    <a:pt x="418" y="116"/>
                    <a:pt x="418" y="125"/>
                  </a:cubicBezTo>
                  <a:cubicBezTo>
                    <a:pt x="418" y="134"/>
                    <a:pt x="425" y="141"/>
                    <a:pt x="434" y="141"/>
                  </a:cubicBezTo>
                  <a:cubicBezTo>
                    <a:pt x="443" y="141"/>
                    <a:pt x="450" y="134"/>
                    <a:pt x="450" y="125"/>
                  </a:cubicBezTo>
                  <a:close/>
                  <a:moveTo>
                    <a:pt x="475" y="71"/>
                  </a:moveTo>
                  <a:cubicBezTo>
                    <a:pt x="475" y="64"/>
                    <a:pt x="470" y="59"/>
                    <a:pt x="463" y="59"/>
                  </a:cubicBezTo>
                  <a:cubicBezTo>
                    <a:pt x="346" y="59"/>
                    <a:pt x="346" y="59"/>
                    <a:pt x="346" y="59"/>
                  </a:cubicBezTo>
                  <a:cubicBezTo>
                    <a:pt x="339" y="59"/>
                    <a:pt x="334" y="64"/>
                    <a:pt x="334" y="71"/>
                  </a:cubicBezTo>
                  <a:cubicBezTo>
                    <a:pt x="334" y="77"/>
                    <a:pt x="339" y="82"/>
                    <a:pt x="346" y="82"/>
                  </a:cubicBezTo>
                  <a:cubicBezTo>
                    <a:pt x="463" y="82"/>
                    <a:pt x="463" y="82"/>
                    <a:pt x="463" y="82"/>
                  </a:cubicBezTo>
                  <a:cubicBezTo>
                    <a:pt x="470" y="82"/>
                    <a:pt x="475" y="77"/>
                    <a:pt x="475" y="71"/>
                  </a:cubicBezTo>
                  <a:close/>
                  <a:moveTo>
                    <a:pt x="660" y="24"/>
                  </a:moveTo>
                  <a:cubicBezTo>
                    <a:pt x="670" y="34"/>
                    <a:pt x="670" y="34"/>
                    <a:pt x="670" y="34"/>
                  </a:cubicBezTo>
                  <a:cubicBezTo>
                    <a:pt x="669" y="40"/>
                    <a:pt x="670" y="46"/>
                    <a:pt x="674" y="50"/>
                  </a:cubicBezTo>
                  <a:cubicBezTo>
                    <a:pt x="697" y="72"/>
                    <a:pt x="697" y="72"/>
                    <a:pt x="697" y="72"/>
                  </a:cubicBezTo>
                  <a:cubicBezTo>
                    <a:pt x="697" y="72"/>
                    <a:pt x="697" y="72"/>
                    <a:pt x="697" y="72"/>
                  </a:cubicBezTo>
                  <a:cubicBezTo>
                    <a:pt x="719" y="50"/>
                    <a:pt x="719" y="50"/>
                    <a:pt x="719" y="50"/>
                  </a:cubicBezTo>
                  <a:cubicBezTo>
                    <a:pt x="697" y="27"/>
                    <a:pt x="697" y="27"/>
                    <a:pt x="697" y="27"/>
                  </a:cubicBezTo>
                  <a:cubicBezTo>
                    <a:pt x="692" y="23"/>
                    <a:pt x="687" y="22"/>
                    <a:pt x="681" y="23"/>
                  </a:cubicBezTo>
                  <a:cubicBezTo>
                    <a:pt x="671" y="13"/>
                    <a:pt x="671" y="13"/>
                    <a:pt x="671" y="13"/>
                  </a:cubicBezTo>
                  <a:lnTo>
                    <a:pt x="660" y="24"/>
                  </a:lnTo>
                  <a:close/>
                  <a:moveTo>
                    <a:pt x="573" y="167"/>
                  </a:moveTo>
                  <a:cubicBezTo>
                    <a:pt x="541" y="167"/>
                    <a:pt x="541" y="167"/>
                    <a:pt x="541" y="167"/>
                  </a:cubicBezTo>
                  <a:cubicBezTo>
                    <a:pt x="535" y="167"/>
                    <a:pt x="530" y="170"/>
                    <a:pt x="528" y="175"/>
                  </a:cubicBezTo>
                  <a:cubicBezTo>
                    <a:pt x="513" y="175"/>
                    <a:pt x="513" y="175"/>
                    <a:pt x="513" y="175"/>
                  </a:cubicBezTo>
                  <a:cubicBezTo>
                    <a:pt x="513" y="191"/>
                    <a:pt x="513" y="191"/>
                    <a:pt x="513" y="191"/>
                  </a:cubicBezTo>
                  <a:cubicBezTo>
                    <a:pt x="528" y="191"/>
                    <a:pt x="528" y="191"/>
                    <a:pt x="528" y="191"/>
                  </a:cubicBezTo>
                  <a:cubicBezTo>
                    <a:pt x="530" y="196"/>
                    <a:pt x="535" y="199"/>
                    <a:pt x="541" y="199"/>
                  </a:cubicBezTo>
                  <a:cubicBezTo>
                    <a:pt x="573" y="199"/>
                    <a:pt x="573" y="199"/>
                    <a:pt x="573" y="199"/>
                  </a:cubicBezTo>
                  <a:lnTo>
                    <a:pt x="573" y="167"/>
                  </a:lnTo>
                  <a:close/>
                  <a:moveTo>
                    <a:pt x="791" y="156"/>
                  </a:moveTo>
                  <a:cubicBezTo>
                    <a:pt x="791" y="138"/>
                    <a:pt x="784" y="121"/>
                    <a:pt x="771" y="108"/>
                  </a:cubicBezTo>
                  <a:cubicBezTo>
                    <a:pt x="770" y="107"/>
                    <a:pt x="769" y="106"/>
                    <a:pt x="769" y="106"/>
                  </a:cubicBezTo>
                  <a:cubicBezTo>
                    <a:pt x="727" y="64"/>
                    <a:pt x="727" y="64"/>
                    <a:pt x="727" y="64"/>
                  </a:cubicBezTo>
                  <a:cubicBezTo>
                    <a:pt x="711" y="80"/>
                    <a:pt x="711" y="80"/>
                    <a:pt x="711" y="80"/>
                  </a:cubicBezTo>
                  <a:cubicBezTo>
                    <a:pt x="719" y="88"/>
                    <a:pt x="719" y="88"/>
                    <a:pt x="719" y="88"/>
                  </a:cubicBezTo>
                  <a:cubicBezTo>
                    <a:pt x="702" y="89"/>
                    <a:pt x="687" y="96"/>
                    <a:pt x="675" y="108"/>
                  </a:cubicBezTo>
                  <a:cubicBezTo>
                    <a:pt x="658" y="125"/>
                    <a:pt x="652" y="150"/>
                    <a:pt x="657" y="172"/>
                  </a:cubicBezTo>
                  <a:cubicBezTo>
                    <a:pt x="655" y="172"/>
                    <a:pt x="653" y="172"/>
                    <a:pt x="651" y="172"/>
                  </a:cubicBezTo>
                  <a:cubicBezTo>
                    <a:pt x="589" y="172"/>
                    <a:pt x="589" y="172"/>
                    <a:pt x="589" y="172"/>
                  </a:cubicBezTo>
                  <a:cubicBezTo>
                    <a:pt x="589" y="194"/>
                    <a:pt x="589" y="194"/>
                    <a:pt x="589" y="194"/>
                  </a:cubicBezTo>
                  <a:cubicBezTo>
                    <a:pt x="651" y="194"/>
                    <a:pt x="651" y="194"/>
                    <a:pt x="651" y="194"/>
                  </a:cubicBezTo>
                  <a:cubicBezTo>
                    <a:pt x="660" y="194"/>
                    <a:pt x="669" y="198"/>
                    <a:pt x="675" y="204"/>
                  </a:cubicBezTo>
                  <a:cubicBezTo>
                    <a:pt x="688" y="217"/>
                    <a:pt x="705" y="224"/>
                    <a:pt x="723" y="224"/>
                  </a:cubicBezTo>
                  <a:cubicBezTo>
                    <a:pt x="741" y="224"/>
                    <a:pt x="758" y="217"/>
                    <a:pt x="771" y="204"/>
                  </a:cubicBezTo>
                  <a:cubicBezTo>
                    <a:pt x="784" y="191"/>
                    <a:pt x="791" y="174"/>
                    <a:pt x="791"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p>
          </p:txBody>
        </p:sp>
        <p:sp>
          <p:nvSpPr>
            <p:cNvPr id="175" name="Freeform 91">
              <a:extLst>
                <a:ext uri="{FF2B5EF4-FFF2-40B4-BE49-F238E27FC236}">
                  <a16:creationId xmlns:a16="http://schemas.microsoft.com/office/drawing/2014/main" id="{758067C5-5892-4C04-A28C-2D24AE571856}"/>
                </a:ext>
              </a:extLst>
            </p:cNvPr>
            <p:cNvSpPr>
              <a:spLocks noEditPoints="1"/>
            </p:cNvSpPr>
            <p:nvPr/>
          </p:nvSpPr>
          <p:spPr bwMode="auto">
            <a:xfrm>
              <a:off x="5945" y="3247"/>
              <a:ext cx="1300" cy="683"/>
            </a:xfrm>
            <a:custGeom>
              <a:avLst/>
              <a:gdLst>
                <a:gd name="T0" fmla="*/ 278 w 857"/>
                <a:gd name="T1" fmla="*/ 31 h 449"/>
                <a:gd name="T2" fmla="*/ 5 w 857"/>
                <a:gd name="T3" fmla="*/ 98 h 449"/>
                <a:gd name="T4" fmla="*/ 224 w 857"/>
                <a:gd name="T5" fmla="*/ 65 h 449"/>
                <a:gd name="T6" fmla="*/ 107 w 857"/>
                <a:gd name="T7" fmla="*/ 72 h 449"/>
                <a:gd name="T8" fmla="*/ 107 w 857"/>
                <a:gd name="T9" fmla="*/ 41 h 449"/>
                <a:gd name="T10" fmla="*/ 5 w 857"/>
                <a:gd name="T11" fmla="*/ 16 h 449"/>
                <a:gd name="T12" fmla="*/ 800 w 857"/>
                <a:gd name="T13" fmla="*/ 264 h 449"/>
                <a:gd name="T14" fmla="*/ 736 w 857"/>
                <a:gd name="T15" fmla="*/ 328 h 449"/>
                <a:gd name="T16" fmla="*/ 801 w 857"/>
                <a:gd name="T17" fmla="*/ 265 h 449"/>
                <a:gd name="T18" fmla="*/ 857 w 857"/>
                <a:gd name="T19" fmla="*/ 347 h 449"/>
                <a:gd name="T20" fmla="*/ 600 w 857"/>
                <a:gd name="T21" fmla="*/ 449 h 449"/>
                <a:gd name="T22" fmla="*/ 104 w 857"/>
                <a:gd name="T23" fmla="*/ 391 h 449"/>
                <a:gd name="T24" fmla="*/ 22 w 857"/>
                <a:gd name="T25" fmla="*/ 395 h 449"/>
                <a:gd name="T26" fmla="*/ 82 w 857"/>
                <a:gd name="T27" fmla="*/ 115 h 449"/>
                <a:gd name="T28" fmla="*/ 174 w 857"/>
                <a:gd name="T29" fmla="*/ 88 h 449"/>
                <a:gd name="T30" fmla="*/ 328 w 857"/>
                <a:gd name="T31" fmla="*/ 125 h 449"/>
                <a:gd name="T32" fmla="*/ 361 w 857"/>
                <a:gd name="T33" fmla="*/ 115 h 449"/>
                <a:gd name="T34" fmla="*/ 178 w 857"/>
                <a:gd name="T35" fmla="*/ 243 h 449"/>
                <a:gd name="T36" fmla="*/ 45 w 857"/>
                <a:gd name="T37" fmla="*/ 311 h 449"/>
                <a:gd name="T38" fmla="*/ 171 w 857"/>
                <a:gd name="T39" fmla="*/ 266 h 449"/>
                <a:gd name="T40" fmla="*/ 178 w 857"/>
                <a:gd name="T41" fmla="*/ 148 h 449"/>
                <a:gd name="T42" fmla="*/ 54 w 857"/>
                <a:gd name="T43" fmla="*/ 231 h 449"/>
                <a:gd name="T44" fmla="*/ 178 w 857"/>
                <a:gd name="T45" fmla="*/ 207 h 449"/>
                <a:gd name="T46" fmla="*/ 298 w 857"/>
                <a:gd name="T47" fmla="*/ 140 h 449"/>
                <a:gd name="T48" fmla="*/ 223 w 857"/>
                <a:gd name="T49" fmla="*/ 212 h 449"/>
                <a:gd name="T50" fmla="*/ 436 w 857"/>
                <a:gd name="T51" fmla="*/ 265 h 449"/>
                <a:gd name="T52" fmla="*/ 436 w 857"/>
                <a:gd name="T53" fmla="*/ 265 h 449"/>
                <a:gd name="T54" fmla="*/ 479 w 857"/>
                <a:gd name="T55" fmla="*/ 281 h 449"/>
                <a:gd name="T56" fmla="*/ 391 w 857"/>
                <a:gd name="T57" fmla="*/ 199 h 449"/>
                <a:gd name="T58" fmla="*/ 520 w 857"/>
                <a:gd name="T59" fmla="*/ 211 h 449"/>
                <a:gd name="T60" fmla="*/ 742 w 857"/>
                <a:gd name="T61" fmla="*/ 212 h 449"/>
                <a:gd name="T62" fmla="*/ 726 w 857"/>
                <a:gd name="T63" fmla="*/ 163 h 449"/>
                <a:gd name="T64" fmla="*/ 586 w 857"/>
                <a:gd name="T65" fmla="*/ 307 h 449"/>
                <a:gd name="T66" fmla="*/ 573 w 857"/>
                <a:gd name="T67" fmla="*/ 331 h 449"/>
                <a:gd name="T68" fmla="*/ 836 w 857"/>
                <a:gd name="T69" fmla="*/ 296 h 449"/>
                <a:gd name="T70" fmla="*/ 756 w 857"/>
                <a:gd name="T71" fmla="*/ 220 h 449"/>
                <a:gd name="T72" fmla="*/ 696 w 857"/>
                <a:gd name="T73" fmla="*/ 312 h 449"/>
                <a:gd name="T74" fmla="*/ 720 w 857"/>
                <a:gd name="T75" fmla="*/ 344 h 449"/>
                <a:gd name="T76" fmla="*/ 833 w 857"/>
                <a:gd name="T77" fmla="*/ 22 h 449"/>
                <a:gd name="T78" fmla="*/ 351 w 857"/>
                <a:gd name="T79" fmla="*/ 99 h 449"/>
                <a:gd name="T80" fmla="*/ 351 w 857"/>
                <a:gd name="T81" fmla="*/ 22 h 449"/>
                <a:gd name="T82" fmla="*/ 833 w 857"/>
                <a:gd name="T83" fmla="*/ 22 h 449"/>
                <a:gd name="T84" fmla="*/ 448 w 857"/>
                <a:gd name="T85" fmla="*/ 77 h 449"/>
                <a:gd name="T86" fmla="*/ 464 w 857"/>
                <a:gd name="T87" fmla="*/ 77 h 449"/>
                <a:gd name="T88" fmla="*/ 538 w 857"/>
                <a:gd name="T89" fmla="*/ 22 h 449"/>
                <a:gd name="T90" fmla="*/ 670 w 857"/>
                <a:gd name="T91" fmla="*/ 22 h 449"/>
                <a:gd name="T92" fmla="*/ 670 w 857"/>
                <a:gd name="T93" fmla="*/ 22 h 449"/>
                <a:gd name="T94" fmla="*/ 743 w 857"/>
                <a:gd name="T95" fmla="*/ 77 h 449"/>
                <a:gd name="T96" fmla="*/ 759 w 857"/>
                <a:gd name="T97" fmla="*/ 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7" h="449">
                  <a:moveTo>
                    <a:pt x="224" y="48"/>
                  </a:moveTo>
                  <a:cubicBezTo>
                    <a:pt x="219" y="33"/>
                    <a:pt x="219" y="33"/>
                    <a:pt x="219" y="33"/>
                  </a:cubicBezTo>
                  <a:cubicBezTo>
                    <a:pt x="273" y="16"/>
                    <a:pt x="273" y="16"/>
                    <a:pt x="273" y="16"/>
                  </a:cubicBezTo>
                  <a:cubicBezTo>
                    <a:pt x="278" y="31"/>
                    <a:pt x="278" y="31"/>
                    <a:pt x="278" y="31"/>
                  </a:cubicBezTo>
                  <a:lnTo>
                    <a:pt x="224" y="48"/>
                  </a:lnTo>
                  <a:close/>
                  <a:moveTo>
                    <a:pt x="54" y="65"/>
                  </a:moveTo>
                  <a:cubicBezTo>
                    <a:pt x="0" y="83"/>
                    <a:pt x="0" y="83"/>
                    <a:pt x="0" y="83"/>
                  </a:cubicBezTo>
                  <a:cubicBezTo>
                    <a:pt x="5" y="98"/>
                    <a:pt x="5" y="98"/>
                    <a:pt x="5" y="98"/>
                  </a:cubicBezTo>
                  <a:cubicBezTo>
                    <a:pt x="59" y="80"/>
                    <a:pt x="59" y="80"/>
                    <a:pt x="59" y="80"/>
                  </a:cubicBezTo>
                  <a:lnTo>
                    <a:pt x="54" y="65"/>
                  </a:lnTo>
                  <a:close/>
                  <a:moveTo>
                    <a:pt x="278" y="83"/>
                  </a:moveTo>
                  <a:cubicBezTo>
                    <a:pt x="224" y="65"/>
                    <a:pt x="224" y="65"/>
                    <a:pt x="224" y="65"/>
                  </a:cubicBezTo>
                  <a:cubicBezTo>
                    <a:pt x="219" y="80"/>
                    <a:pt x="219" y="80"/>
                    <a:pt x="219" y="80"/>
                  </a:cubicBezTo>
                  <a:cubicBezTo>
                    <a:pt x="273" y="98"/>
                    <a:pt x="273" y="98"/>
                    <a:pt x="273" y="98"/>
                  </a:cubicBezTo>
                  <a:lnTo>
                    <a:pt x="278" y="83"/>
                  </a:lnTo>
                  <a:close/>
                  <a:moveTo>
                    <a:pt x="107" y="72"/>
                  </a:moveTo>
                  <a:cubicBezTo>
                    <a:pt x="171" y="72"/>
                    <a:pt x="171" y="72"/>
                    <a:pt x="171" y="72"/>
                  </a:cubicBezTo>
                  <a:cubicBezTo>
                    <a:pt x="180" y="72"/>
                    <a:pt x="187" y="65"/>
                    <a:pt x="187" y="57"/>
                  </a:cubicBezTo>
                  <a:cubicBezTo>
                    <a:pt x="187" y="48"/>
                    <a:pt x="180" y="41"/>
                    <a:pt x="171" y="41"/>
                  </a:cubicBezTo>
                  <a:cubicBezTo>
                    <a:pt x="107" y="41"/>
                    <a:pt x="107" y="41"/>
                    <a:pt x="107" y="41"/>
                  </a:cubicBezTo>
                  <a:cubicBezTo>
                    <a:pt x="99" y="41"/>
                    <a:pt x="92" y="48"/>
                    <a:pt x="92" y="57"/>
                  </a:cubicBezTo>
                  <a:cubicBezTo>
                    <a:pt x="92" y="65"/>
                    <a:pt x="99" y="72"/>
                    <a:pt x="107" y="72"/>
                  </a:cubicBezTo>
                  <a:close/>
                  <a:moveTo>
                    <a:pt x="59" y="33"/>
                  </a:moveTo>
                  <a:cubicBezTo>
                    <a:pt x="5" y="16"/>
                    <a:pt x="5" y="16"/>
                    <a:pt x="5" y="16"/>
                  </a:cubicBezTo>
                  <a:cubicBezTo>
                    <a:pt x="0" y="31"/>
                    <a:pt x="0" y="31"/>
                    <a:pt x="0" y="31"/>
                  </a:cubicBezTo>
                  <a:cubicBezTo>
                    <a:pt x="54" y="48"/>
                    <a:pt x="54" y="48"/>
                    <a:pt x="54" y="48"/>
                  </a:cubicBezTo>
                  <a:lnTo>
                    <a:pt x="59" y="33"/>
                  </a:lnTo>
                  <a:close/>
                  <a:moveTo>
                    <a:pt x="800" y="264"/>
                  </a:moveTo>
                  <a:cubicBezTo>
                    <a:pt x="798" y="262"/>
                    <a:pt x="798" y="262"/>
                    <a:pt x="798" y="262"/>
                  </a:cubicBezTo>
                  <a:cubicBezTo>
                    <a:pt x="789" y="255"/>
                    <a:pt x="779" y="251"/>
                    <a:pt x="768" y="251"/>
                  </a:cubicBezTo>
                  <a:cubicBezTo>
                    <a:pt x="756" y="251"/>
                    <a:pt x="745" y="255"/>
                    <a:pt x="736" y="264"/>
                  </a:cubicBezTo>
                  <a:cubicBezTo>
                    <a:pt x="718" y="282"/>
                    <a:pt x="718" y="311"/>
                    <a:pt x="736" y="328"/>
                  </a:cubicBezTo>
                  <a:cubicBezTo>
                    <a:pt x="745" y="337"/>
                    <a:pt x="756" y="341"/>
                    <a:pt x="768" y="341"/>
                  </a:cubicBezTo>
                  <a:cubicBezTo>
                    <a:pt x="780" y="341"/>
                    <a:pt x="792" y="337"/>
                    <a:pt x="800" y="328"/>
                  </a:cubicBezTo>
                  <a:cubicBezTo>
                    <a:pt x="809" y="320"/>
                    <a:pt x="813" y="308"/>
                    <a:pt x="813" y="296"/>
                  </a:cubicBezTo>
                  <a:cubicBezTo>
                    <a:pt x="813" y="284"/>
                    <a:pt x="809" y="273"/>
                    <a:pt x="801" y="265"/>
                  </a:cubicBezTo>
                  <a:cubicBezTo>
                    <a:pt x="801" y="265"/>
                    <a:pt x="800" y="264"/>
                    <a:pt x="800" y="264"/>
                  </a:cubicBezTo>
                  <a:close/>
                  <a:moveTo>
                    <a:pt x="857" y="125"/>
                  </a:moveTo>
                  <a:cubicBezTo>
                    <a:pt x="857" y="324"/>
                    <a:pt x="857" y="324"/>
                    <a:pt x="857" y="324"/>
                  </a:cubicBezTo>
                  <a:cubicBezTo>
                    <a:pt x="857" y="347"/>
                    <a:pt x="857" y="347"/>
                    <a:pt x="857" y="347"/>
                  </a:cubicBezTo>
                  <a:cubicBezTo>
                    <a:pt x="857" y="374"/>
                    <a:pt x="857" y="374"/>
                    <a:pt x="857" y="374"/>
                  </a:cubicBezTo>
                  <a:cubicBezTo>
                    <a:pt x="857" y="385"/>
                    <a:pt x="848" y="394"/>
                    <a:pt x="836" y="394"/>
                  </a:cubicBezTo>
                  <a:cubicBezTo>
                    <a:pt x="659" y="394"/>
                    <a:pt x="659" y="394"/>
                    <a:pt x="659" y="394"/>
                  </a:cubicBezTo>
                  <a:cubicBezTo>
                    <a:pt x="657" y="425"/>
                    <a:pt x="632" y="449"/>
                    <a:pt x="600" y="449"/>
                  </a:cubicBezTo>
                  <a:cubicBezTo>
                    <a:pt x="569" y="449"/>
                    <a:pt x="544" y="425"/>
                    <a:pt x="542" y="394"/>
                  </a:cubicBezTo>
                  <a:cubicBezTo>
                    <a:pt x="222" y="394"/>
                    <a:pt x="222" y="394"/>
                    <a:pt x="222" y="394"/>
                  </a:cubicBezTo>
                  <a:cubicBezTo>
                    <a:pt x="220" y="425"/>
                    <a:pt x="194" y="449"/>
                    <a:pt x="163" y="449"/>
                  </a:cubicBezTo>
                  <a:cubicBezTo>
                    <a:pt x="130" y="449"/>
                    <a:pt x="104" y="423"/>
                    <a:pt x="104" y="391"/>
                  </a:cubicBezTo>
                  <a:cubicBezTo>
                    <a:pt x="88" y="391"/>
                    <a:pt x="88" y="391"/>
                    <a:pt x="88" y="391"/>
                  </a:cubicBezTo>
                  <a:cubicBezTo>
                    <a:pt x="87" y="399"/>
                    <a:pt x="81" y="405"/>
                    <a:pt x="72" y="405"/>
                  </a:cubicBezTo>
                  <a:cubicBezTo>
                    <a:pt x="32" y="405"/>
                    <a:pt x="32" y="405"/>
                    <a:pt x="32" y="405"/>
                  </a:cubicBezTo>
                  <a:cubicBezTo>
                    <a:pt x="27" y="405"/>
                    <a:pt x="22" y="401"/>
                    <a:pt x="22" y="395"/>
                  </a:cubicBezTo>
                  <a:cubicBezTo>
                    <a:pt x="22" y="395"/>
                    <a:pt x="22" y="395"/>
                    <a:pt x="22" y="395"/>
                  </a:cubicBezTo>
                  <a:cubicBezTo>
                    <a:pt x="22" y="279"/>
                    <a:pt x="22" y="279"/>
                    <a:pt x="22" y="279"/>
                  </a:cubicBezTo>
                  <a:cubicBezTo>
                    <a:pt x="28" y="231"/>
                    <a:pt x="49" y="163"/>
                    <a:pt x="61" y="131"/>
                  </a:cubicBezTo>
                  <a:cubicBezTo>
                    <a:pt x="64" y="121"/>
                    <a:pt x="71" y="115"/>
                    <a:pt x="82" y="115"/>
                  </a:cubicBezTo>
                  <a:cubicBezTo>
                    <a:pt x="82" y="115"/>
                    <a:pt x="82" y="115"/>
                    <a:pt x="83" y="115"/>
                  </a:cubicBezTo>
                  <a:cubicBezTo>
                    <a:pt x="88" y="98"/>
                    <a:pt x="88" y="98"/>
                    <a:pt x="88" y="98"/>
                  </a:cubicBezTo>
                  <a:cubicBezTo>
                    <a:pt x="90" y="92"/>
                    <a:pt x="95" y="88"/>
                    <a:pt x="101" y="88"/>
                  </a:cubicBezTo>
                  <a:cubicBezTo>
                    <a:pt x="174" y="88"/>
                    <a:pt x="174" y="88"/>
                    <a:pt x="174" y="88"/>
                  </a:cubicBezTo>
                  <a:cubicBezTo>
                    <a:pt x="180" y="88"/>
                    <a:pt x="184" y="93"/>
                    <a:pt x="184" y="99"/>
                  </a:cubicBezTo>
                  <a:cubicBezTo>
                    <a:pt x="184" y="115"/>
                    <a:pt x="184" y="115"/>
                    <a:pt x="184" y="115"/>
                  </a:cubicBezTo>
                  <a:cubicBezTo>
                    <a:pt x="237" y="115"/>
                    <a:pt x="295" y="115"/>
                    <a:pt x="318" y="115"/>
                  </a:cubicBezTo>
                  <a:cubicBezTo>
                    <a:pt x="324" y="115"/>
                    <a:pt x="328" y="120"/>
                    <a:pt x="328" y="125"/>
                  </a:cubicBezTo>
                  <a:cubicBezTo>
                    <a:pt x="328" y="303"/>
                    <a:pt x="328" y="303"/>
                    <a:pt x="328" y="303"/>
                  </a:cubicBezTo>
                  <a:cubicBezTo>
                    <a:pt x="351" y="303"/>
                    <a:pt x="351" y="303"/>
                    <a:pt x="351" y="303"/>
                  </a:cubicBezTo>
                  <a:cubicBezTo>
                    <a:pt x="351" y="125"/>
                    <a:pt x="351" y="125"/>
                    <a:pt x="351" y="125"/>
                  </a:cubicBezTo>
                  <a:cubicBezTo>
                    <a:pt x="351" y="120"/>
                    <a:pt x="355" y="115"/>
                    <a:pt x="361" y="115"/>
                  </a:cubicBezTo>
                  <a:cubicBezTo>
                    <a:pt x="847" y="115"/>
                    <a:pt x="847" y="115"/>
                    <a:pt x="847" y="115"/>
                  </a:cubicBezTo>
                  <a:cubicBezTo>
                    <a:pt x="852" y="115"/>
                    <a:pt x="857" y="120"/>
                    <a:pt x="857" y="125"/>
                  </a:cubicBezTo>
                  <a:close/>
                  <a:moveTo>
                    <a:pt x="178" y="243"/>
                  </a:moveTo>
                  <a:cubicBezTo>
                    <a:pt x="178" y="243"/>
                    <a:pt x="178" y="243"/>
                    <a:pt x="178" y="243"/>
                  </a:cubicBezTo>
                  <a:cubicBezTo>
                    <a:pt x="178" y="239"/>
                    <a:pt x="174" y="235"/>
                    <a:pt x="169" y="236"/>
                  </a:cubicBezTo>
                  <a:cubicBezTo>
                    <a:pt x="51" y="261"/>
                    <a:pt x="51" y="261"/>
                    <a:pt x="51" y="261"/>
                  </a:cubicBezTo>
                  <a:cubicBezTo>
                    <a:pt x="47" y="263"/>
                    <a:pt x="45" y="266"/>
                    <a:pt x="45" y="271"/>
                  </a:cubicBezTo>
                  <a:cubicBezTo>
                    <a:pt x="45" y="311"/>
                    <a:pt x="45" y="311"/>
                    <a:pt x="45" y="311"/>
                  </a:cubicBezTo>
                  <a:cubicBezTo>
                    <a:pt x="45" y="315"/>
                    <a:pt x="48" y="319"/>
                    <a:pt x="53" y="319"/>
                  </a:cubicBezTo>
                  <a:cubicBezTo>
                    <a:pt x="82" y="319"/>
                    <a:pt x="82" y="319"/>
                    <a:pt x="82" y="319"/>
                  </a:cubicBezTo>
                  <a:cubicBezTo>
                    <a:pt x="95" y="319"/>
                    <a:pt x="100" y="317"/>
                    <a:pt x="109" y="310"/>
                  </a:cubicBezTo>
                  <a:cubicBezTo>
                    <a:pt x="171" y="266"/>
                    <a:pt x="171" y="266"/>
                    <a:pt x="171" y="266"/>
                  </a:cubicBezTo>
                  <a:cubicBezTo>
                    <a:pt x="176" y="262"/>
                    <a:pt x="178" y="258"/>
                    <a:pt x="178" y="253"/>
                  </a:cubicBezTo>
                  <a:cubicBezTo>
                    <a:pt x="178" y="253"/>
                    <a:pt x="178" y="248"/>
                    <a:pt x="178" y="243"/>
                  </a:cubicBezTo>
                  <a:close/>
                  <a:moveTo>
                    <a:pt x="178" y="148"/>
                  </a:moveTo>
                  <a:cubicBezTo>
                    <a:pt x="178" y="148"/>
                    <a:pt x="178" y="148"/>
                    <a:pt x="178" y="148"/>
                  </a:cubicBezTo>
                  <a:cubicBezTo>
                    <a:pt x="178" y="144"/>
                    <a:pt x="174" y="140"/>
                    <a:pt x="170" y="140"/>
                  </a:cubicBezTo>
                  <a:cubicBezTo>
                    <a:pt x="91" y="140"/>
                    <a:pt x="91" y="140"/>
                    <a:pt x="91" y="140"/>
                  </a:cubicBezTo>
                  <a:cubicBezTo>
                    <a:pt x="83" y="140"/>
                    <a:pt x="81" y="142"/>
                    <a:pt x="78" y="150"/>
                  </a:cubicBezTo>
                  <a:cubicBezTo>
                    <a:pt x="71" y="168"/>
                    <a:pt x="62" y="200"/>
                    <a:pt x="54" y="231"/>
                  </a:cubicBezTo>
                  <a:cubicBezTo>
                    <a:pt x="53" y="236"/>
                    <a:pt x="56" y="240"/>
                    <a:pt x="62" y="239"/>
                  </a:cubicBezTo>
                  <a:cubicBezTo>
                    <a:pt x="62" y="239"/>
                    <a:pt x="62" y="239"/>
                    <a:pt x="62" y="239"/>
                  </a:cubicBezTo>
                  <a:cubicBezTo>
                    <a:pt x="170" y="216"/>
                    <a:pt x="170" y="216"/>
                    <a:pt x="170" y="216"/>
                  </a:cubicBezTo>
                  <a:cubicBezTo>
                    <a:pt x="175" y="215"/>
                    <a:pt x="178" y="212"/>
                    <a:pt x="178" y="207"/>
                  </a:cubicBezTo>
                  <a:cubicBezTo>
                    <a:pt x="178" y="207"/>
                    <a:pt x="178" y="207"/>
                    <a:pt x="178" y="207"/>
                  </a:cubicBezTo>
                  <a:lnTo>
                    <a:pt x="178" y="148"/>
                  </a:lnTo>
                  <a:close/>
                  <a:moveTo>
                    <a:pt x="305" y="148"/>
                  </a:moveTo>
                  <a:cubicBezTo>
                    <a:pt x="305" y="144"/>
                    <a:pt x="302" y="140"/>
                    <a:pt x="298" y="140"/>
                  </a:cubicBezTo>
                  <a:cubicBezTo>
                    <a:pt x="223" y="140"/>
                    <a:pt x="223" y="140"/>
                    <a:pt x="223" y="140"/>
                  </a:cubicBezTo>
                  <a:cubicBezTo>
                    <a:pt x="218" y="140"/>
                    <a:pt x="215" y="144"/>
                    <a:pt x="215" y="148"/>
                  </a:cubicBezTo>
                  <a:cubicBezTo>
                    <a:pt x="215" y="204"/>
                    <a:pt x="215" y="204"/>
                    <a:pt x="215" y="204"/>
                  </a:cubicBezTo>
                  <a:cubicBezTo>
                    <a:pt x="215" y="208"/>
                    <a:pt x="218" y="212"/>
                    <a:pt x="223" y="212"/>
                  </a:cubicBezTo>
                  <a:cubicBezTo>
                    <a:pt x="298" y="212"/>
                    <a:pt x="298" y="212"/>
                    <a:pt x="298" y="212"/>
                  </a:cubicBezTo>
                  <a:cubicBezTo>
                    <a:pt x="302" y="212"/>
                    <a:pt x="305" y="208"/>
                    <a:pt x="305" y="204"/>
                  </a:cubicBezTo>
                  <a:lnTo>
                    <a:pt x="305" y="148"/>
                  </a:lnTo>
                  <a:close/>
                  <a:moveTo>
                    <a:pt x="436" y="265"/>
                  </a:moveTo>
                  <a:cubicBezTo>
                    <a:pt x="436" y="256"/>
                    <a:pt x="429" y="249"/>
                    <a:pt x="420" y="249"/>
                  </a:cubicBezTo>
                  <a:cubicBezTo>
                    <a:pt x="411" y="249"/>
                    <a:pt x="404" y="256"/>
                    <a:pt x="404" y="265"/>
                  </a:cubicBezTo>
                  <a:cubicBezTo>
                    <a:pt x="404" y="274"/>
                    <a:pt x="411" y="281"/>
                    <a:pt x="420" y="281"/>
                  </a:cubicBezTo>
                  <a:cubicBezTo>
                    <a:pt x="429" y="281"/>
                    <a:pt x="436" y="274"/>
                    <a:pt x="436" y="265"/>
                  </a:cubicBezTo>
                  <a:close/>
                  <a:moveTo>
                    <a:pt x="495" y="265"/>
                  </a:moveTo>
                  <a:cubicBezTo>
                    <a:pt x="495" y="256"/>
                    <a:pt x="488" y="249"/>
                    <a:pt x="479" y="249"/>
                  </a:cubicBezTo>
                  <a:cubicBezTo>
                    <a:pt x="470" y="249"/>
                    <a:pt x="463" y="256"/>
                    <a:pt x="463" y="265"/>
                  </a:cubicBezTo>
                  <a:cubicBezTo>
                    <a:pt x="463" y="274"/>
                    <a:pt x="470" y="281"/>
                    <a:pt x="479" y="281"/>
                  </a:cubicBezTo>
                  <a:cubicBezTo>
                    <a:pt x="488" y="281"/>
                    <a:pt x="495" y="274"/>
                    <a:pt x="495" y="265"/>
                  </a:cubicBezTo>
                  <a:close/>
                  <a:moveTo>
                    <a:pt x="520" y="211"/>
                  </a:moveTo>
                  <a:cubicBezTo>
                    <a:pt x="520" y="204"/>
                    <a:pt x="515" y="199"/>
                    <a:pt x="508" y="199"/>
                  </a:cubicBezTo>
                  <a:cubicBezTo>
                    <a:pt x="391" y="199"/>
                    <a:pt x="391" y="199"/>
                    <a:pt x="391" y="199"/>
                  </a:cubicBezTo>
                  <a:cubicBezTo>
                    <a:pt x="384" y="199"/>
                    <a:pt x="379" y="204"/>
                    <a:pt x="379" y="211"/>
                  </a:cubicBezTo>
                  <a:cubicBezTo>
                    <a:pt x="379" y="217"/>
                    <a:pt x="384" y="222"/>
                    <a:pt x="391" y="222"/>
                  </a:cubicBezTo>
                  <a:cubicBezTo>
                    <a:pt x="508" y="222"/>
                    <a:pt x="508" y="222"/>
                    <a:pt x="508" y="222"/>
                  </a:cubicBezTo>
                  <a:cubicBezTo>
                    <a:pt x="515" y="222"/>
                    <a:pt x="520" y="217"/>
                    <a:pt x="520" y="211"/>
                  </a:cubicBezTo>
                  <a:close/>
                  <a:moveTo>
                    <a:pt x="705" y="164"/>
                  </a:moveTo>
                  <a:cubicBezTo>
                    <a:pt x="715" y="174"/>
                    <a:pt x="715" y="174"/>
                    <a:pt x="715" y="174"/>
                  </a:cubicBezTo>
                  <a:cubicBezTo>
                    <a:pt x="714" y="180"/>
                    <a:pt x="715" y="186"/>
                    <a:pt x="719" y="190"/>
                  </a:cubicBezTo>
                  <a:cubicBezTo>
                    <a:pt x="742" y="212"/>
                    <a:pt x="742" y="212"/>
                    <a:pt x="742" y="212"/>
                  </a:cubicBezTo>
                  <a:cubicBezTo>
                    <a:pt x="742" y="212"/>
                    <a:pt x="742" y="212"/>
                    <a:pt x="742" y="212"/>
                  </a:cubicBezTo>
                  <a:cubicBezTo>
                    <a:pt x="764" y="190"/>
                    <a:pt x="764" y="190"/>
                    <a:pt x="764" y="190"/>
                  </a:cubicBezTo>
                  <a:cubicBezTo>
                    <a:pt x="742" y="167"/>
                    <a:pt x="742" y="167"/>
                    <a:pt x="742" y="167"/>
                  </a:cubicBezTo>
                  <a:cubicBezTo>
                    <a:pt x="737" y="163"/>
                    <a:pt x="732" y="162"/>
                    <a:pt x="726" y="163"/>
                  </a:cubicBezTo>
                  <a:cubicBezTo>
                    <a:pt x="716" y="153"/>
                    <a:pt x="716" y="153"/>
                    <a:pt x="716" y="153"/>
                  </a:cubicBezTo>
                  <a:lnTo>
                    <a:pt x="705" y="164"/>
                  </a:lnTo>
                  <a:close/>
                  <a:moveTo>
                    <a:pt x="618" y="307"/>
                  </a:moveTo>
                  <a:cubicBezTo>
                    <a:pt x="586" y="307"/>
                    <a:pt x="586" y="307"/>
                    <a:pt x="586" y="307"/>
                  </a:cubicBezTo>
                  <a:cubicBezTo>
                    <a:pt x="580" y="307"/>
                    <a:pt x="575" y="310"/>
                    <a:pt x="573" y="315"/>
                  </a:cubicBezTo>
                  <a:cubicBezTo>
                    <a:pt x="558" y="315"/>
                    <a:pt x="558" y="315"/>
                    <a:pt x="558" y="315"/>
                  </a:cubicBezTo>
                  <a:cubicBezTo>
                    <a:pt x="558" y="331"/>
                    <a:pt x="558" y="331"/>
                    <a:pt x="558" y="331"/>
                  </a:cubicBezTo>
                  <a:cubicBezTo>
                    <a:pt x="573" y="331"/>
                    <a:pt x="573" y="331"/>
                    <a:pt x="573" y="331"/>
                  </a:cubicBezTo>
                  <a:cubicBezTo>
                    <a:pt x="575" y="336"/>
                    <a:pt x="580" y="339"/>
                    <a:pt x="586" y="339"/>
                  </a:cubicBezTo>
                  <a:cubicBezTo>
                    <a:pt x="618" y="339"/>
                    <a:pt x="618" y="339"/>
                    <a:pt x="618" y="339"/>
                  </a:cubicBezTo>
                  <a:lnTo>
                    <a:pt x="618" y="307"/>
                  </a:lnTo>
                  <a:close/>
                  <a:moveTo>
                    <a:pt x="836" y="296"/>
                  </a:moveTo>
                  <a:cubicBezTo>
                    <a:pt x="836" y="278"/>
                    <a:pt x="829" y="261"/>
                    <a:pt x="816" y="248"/>
                  </a:cubicBezTo>
                  <a:cubicBezTo>
                    <a:pt x="815" y="247"/>
                    <a:pt x="814" y="246"/>
                    <a:pt x="814" y="246"/>
                  </a:cubicBezTo>
                  <a:cubicBezTo>
                    <a:pt x="772" y="204"/>
                    <a:pt x="772" y="204"/>
                    <a:pt x="772" y="204"/>
                  </a:cubicBezTo>
                  <a:cubicBezTo>
                    <a:pt x="756" y="220"/>
                    <a:pt x="756" y="220"/>
                    <a:pt x="756" y="220"/>
                  </a:cubicBezTo>
                  <a:cubicBezTo>
                    <a:pt x="764" y="228"/>
                    <a:pt x="764" y="228"/>
                    <a:pt x="764" y="228"/>
                  </a:cubicBezTo>
                  <a:cubicBezTo>
                    <a:pt x="747" y="229"/>
                    <a:pt x="732" y="236"/>
                    <a:pt x="720" y="248"/>
                  </a:cubicBezTo>
                  <a:cubicBezTo>
                    <a:pt x="703" y="265"/>
                    <a:pt x="697" y="290"/>
                    <a:pt x="702" y="312"/>
                  </a:cubicBezTo>
                  <a:cubicBezTo>
                    <a:pt x="700" y="312"/>
                    <a:pt x="698" y="312"/>
                    <a:pt x="696" y="312"/>
                  </a:cubicBezTo>
                  <a:cubicBezTo>
                    <a:pt x="634" y="312"/>
                    <a:pt x="634" y="312"/>
                    <a:pt x="634" y="312"/>
                  </a:cubicBezTo>
                  <a:cubicBezTo>
                    <a:pt x="634" y="334"/>
                    <a:pt x="634" y="334"/>
                    <a:pt x="634" y="334"/>
                  </a:cubicBezTo>
                  <a:cubicBezTo>
                    <a:pt x="696" y="334"/>
                    <a:pt x="696" y="334"/>
                    <a:pt x="696" y="334"/>
                  </a:cubicBezTo>
                  <a:cubicBezTo>
                    <a:pt x="705" y="334"/>
                    <a:pt x="714" y="338"/>
                    <a:pt x="720" y="344"/>
                  </a:cubicBezTo>
                  <a:cubicBezTo>
                    <a:pt x="733" y="357"/>
                    <a:pt x="750" y="364"/>
                    <a:pt x="768" y="364"/>
                  </a:cubicBezTo>
                  <a:cubicBezTo>
                    <a:pt x="786" y="364"/>
                    <a:pt x="803" y="357"/>
                    <a:pt x="816" y="344"/>
                  </a:cubicBezTo>
                  <a:cubicBezTo>
                    <a:pt x="829" y="331"/>
                    <a:pt x="836" y="314"/>
                    <a:pt x="836" y="296"/>
                  </a:cubicBezTo>
                  <a:close/>
                  <a:moveTo>
                    <a:pt x="833" y="22"/>
                  </a:moveTo>
                  <a:cubicBezTo>
                    <a:pt x="833" y="77"/>
                    <a:pt x="833" y="77"/>
                    <a:pt x="833" y="77"/>
                  </a:cubicBezTo>
                  <a:cubicBezTo>
                    <a:pt x="857" y="77"/>
                    <a:pt x="857" y="77"/>
                    <a:pt x="857" y="77"/>
                  </a:cubicBezTo>
                  <a:cubicBezTo>
                    <a:pt x="857" y="99"/>
                    <a:pt x="857" y="99"/>
                    <a:pt x="857" y="99"/>
                  </a:cubicBezTo>
                  <a:cubicBezTo>
                    <a:pt x="351" y="99"/>
                    <a:pt x="351" y="99"/>
                    <a:pt x="351" y="99"/>
                  </a:cubicBezTo>
                  <a:cubicBezTo>
                    <a:pt x="351" y="77"/>
                    <a:pt x="351" y="77"/>
                    <a:pt x="351" y="77"/>
                  </a:cubicBezTo>
                  <a:cubicBezTo>
                    <a:pt x="375" y="77"/>
                    <a:pt x="375" y="77"/>
                    <a:pt x="375" y="77"/>
                  </a:cubicBezTo>
                  <a:cubicBezTo>
                    <a:pt x="375" y="22"/>
                    <a:pt x="375" y="22"/>
                    <a:pt x="375" y="22"/>
                  </a:cubicBezTo>
                  <a:cubicBezTo>
                    <a:pt x="351" y="22"/>
                    <a:pt x="351" y="22"/>
                    <a:pt x="351" y="22"/>
                  </a:cubicBezTo>
                  <a:cubicBezTo>
                    <a:pt x="351" y="0"/>
                    <a:pt x="351" y="0"/>
                    <a:pt x="351" y="0"/>
                  </a:cubicBezTo>
                  <a:cubicBezTo>
                    <a:pt x="857" y="0"/>
                    <a:pt x="857" y="0"/>
                    <a:pt x="857" y="0"/>
                  </a:cubicBezTo>
                  <a:cubicBezTo>
                    <a:pt x="857" y="22"/>
                    <a:pt x="857" y="22"/>
                    <a:pt x="857" y="22"/>
                  </a:cubicBezTo>
                  <a:lnTo>
                    <a:pt x="833" y="22"/>
                  </a:lnTo>
                  <a:close/>
                  <a:moveTo>
                    <a:pt x="448" y="22"/>
                  </a:moveTo>
                  <a:cubicBezTo>
                    <a:pt x="391" y="22"/>
                    <a:pt x="391" y="22"/>
                    <a:pt x="391" y="22"/>
                  </a:cubicBezTo>
                  <a:cubicBezTo>
                    <a:pt x="391" y="77"/>
                    <a:pt x="391" y="77"/>
                    <a:pt x="391" y="77"/>
                  </a:cubicBezTo>
                  <a:cubicBezTo>
                    <a:pt x="448" y="77"/>
                    <a:pt x="448" y="77"/>
                    <a:pt x="448" y="77"/>
                  </a:cubicBezTo>
                  <a:lnTo>
                    <a:pt x="448" y="22"/>
                  </a:lnTo>
                  <a:close/>
                  <a:moveTo>
                    <a:pt x="522" y="22"/>
                  </a:moveTo>
                  <a:cubicBezTo>
                    <a:pt x="464" y="22"/>
                    <a:pt x="464" y="22"/>
                    <a:pt x="464" y="22"/>
                  </a:cubicBezTo>
                  <a:cubicBezTo>
                    <a:pt x="464" y="77"/>
                    <a:pt x="464" y="77"/>
                    <a:pt x="464" y="77"/>
                  </a:cubicBezTo>
                  <a:cubicBezTo>
                    <a:pt x="522" y="77"/>
                    <a:pt x="522" y="77"/>
                    <a:pt x="522" y="77"/>
                  </a:cubicBezTo>
                  <a:lnTo>
                    <a:pt x="522" y="22"/>
                  </a:lnTo>
                  <a:close/>
                  <a:moveTo>
                    <a:pt x="596" y="22"/>
                  </a:moveTo>
                  <a:cubicBezTo>
                    <a:pt x="538" y="22"/>
                    <a:pt x="538" y="22"/>
                    <a:pt x="538" y="22"/>
                  </a:cubicBezTo>
                  <a:cubicBezTo>
                    <a:pt x="538" y="77"/>
                    <a:pt x="538" y="77"/>
                    <a:pt x="538" y="77"/>
                  </a:cubicBezTo>
                  <a:cubicBezTo>
                    <a:pt x="596" y="77"/>
                    <a:pt x="596" y="77"/>
                    <a:pt x="596" y="77"/>
                  </a:cubicBezTo>
                  <a:lnTo>
                    <a:pt x="596" y="22"/>
                  </a:lnTo>
                  <a:close/>
                  <a:moveTo>
                    <a:pt x="670" y="22"/>
                  </a:moveTo>
                  <a:cubicBezTo>
                    <a:pt x="612" y="22"/>
                    <a:pt x="612" y="22"/>
                    <a:pt x="612" y="22"/>
                  </a:cubicBezTo>
                  <a:cubicBezTo>
                    <a:pt x="612" y="77"/>
                    <a:pt x="612" y="77"/>
                    <a:pt x="612" y="77"/>
                  </a:cubicBezTo>
                  <a:cubicBezTo>
                    <a:pt x="670" y="77"/>
                    <a:pt x="670" y="77"/>
                    <a:pt x="670" y="77"/>
                  </a:cubicBezTo>
                  <a:lnTo>
                    <a:pt x="670" y="22"/>
                  </a:lnTo>
                  <a:close/>
                  <a:moveTo>
                    <a:pt x="743" y="22"/>
                  </a:moveTo>
                  <a:cubicBezTo>
                    <a:pt x="685" y="22"/>
                    <a:pt x="685" y="22"/>
                    <a:pt x="685" y="22"/>
                  </a:cubicBezTo>
                  <a:cubicBezTo>
                    <a:pt x="685" y="77"/>
                    <a:pt x="685" y="77"/>
                    <a:pt x="685" y="77"/>
                  </a:cubicBezTo>
                  <a:cubicBezTo>
                    <a:pt x="743" y="77"/>
                    <a:pt x="743" y="77"/>
                    <a:pt x="743" y="77"/>
                  </a:cubicBezTo>
                  <a:lnTo>
                    <a:pt x="743" y="22"/>
                  </a:lnTo>
                  <a:close/>
                  <a:moveTo>
                    <a:pt x="817" y="22"/>
                  </a:moveTo>
                  <a:cubicBezTo>
                    <a:pt x="759" y="22"/>
                    <a:pt x="759" y="22"/>
                    <a:pt x="759" y="22"/>
                  </a:cubicBezTo>
                  <a:cubicBezTo>
                    <a:pt x="759" y="77"/>
                    <a:pt x="759" y="77"/>
                    <a:pt x="759" y="77"/>
                  </a:cubicBezTo>
                  <a:cubicBezTo>
                    <a:pt x="817" y="77"/>
                    <a:pt x="817" y="77"/>
                    <a:pt x="817" y="77"/>
                  </a:cubicBezTo>
                  <a:lnTo>
                    <a:pt x="817" y="2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endParaRPr>
            </a:p>
          </p:txBody>
        </p:sp>
      </p:grpSp>
      <p:grpSp>
        <p:nvGrpSpPr>
          <p:cNvPr id="176" name="グループ化 175">
            <a:extLst>
              <a:ext uri="{FF2B5EF4-FFF2-40B4-BE49-F238E27FC236}">
                <a16:creationId xmlns:a16="http://schemas.microsoft.com/office/drawing/2014/main" id="{058CE666-6552-463C-84B8-308EF9857522}"/>
              </a:ext>
            </a:extLst>
          </p:cNvPr>
          <p:cNvGrpSpPr/>
          <p:nvPr/>
        </p:nvGrpSpPr>
        <p:grpSpPr>
          <a:xfrm>
            <a:off x="2000441" y="4761560"/>
            <a:ext cx="272671" cy="365538"/>
            <a:chOff x="7853278" y="5603656"/>
            <a:chExt cx="698658" cy="1081754"/>
          </a:xfrm>
        </p:grpSpPr>
        <p:sp>
          <p:nvSpPr>
            <p:cNvPr id="177" name="フリーフォーム: 図形 176">
              <a:extLst>
                <a:ext uri="{FF2B5EF4-FFF2-40B4-BE49-F238E27FC236}">
                  <a16:creationId xmlns:a16="http://schemas.microsoft.com/office/drawing/2014/main" id="{DBC7AC1A-EB26-4E68-8211-C7075EBB372F}"/>
                </a:ext>
              </a:extLst>
            </p:cNvPr>
            <p:cNvSpPr/>
            <p:nvPr/>
          </p:nvSpPr>
          <p:spPr>
            <a:xfrm>
              <a:off x="7907284" y="5657662"/>
              <a:ext cx="601503" cy="924877"/>
            </a:xfrm>
            <a:custGeom>
              <a:avLst/>
              <a:gdLst>
                <a:gd name="connsiteX0" fmla="*/ 0 w 601503"/>
                <a:gd name="connsiteY0" fmla="*/ 839724 h 924877"/>
                <a:gd name="connsiteX1" fmla="*/ 0 w 601503"/>
                <a:gd name="connsiteY1" fmla="*/ 24289 h 924877"/>
                <a:gd name="connsiteX2" fmla="*/ 24289 w 601503"/>
                <a:gd name="connsiteY2" fmla="*/ 0 h 924877"/>
                <a:gd name="connsiteX3" fmla="*/ 134969 w 601503"/>
                <a:gd name="connsiteY3" fmla="*/ 0 h 924877"/>
                <a:gd name="connsiteX4" fmla="*/ 134969 w 601503"/>
                <a:gd name="connsiteY4" fmla="*/ 27527 h 924877"/>
                <a:gd name="connsiteX5" fmla="*/ 159258 w 601503"/>
                <a:gd name="connsiteY5" fmla="*/ 51816 h 924877"/>
                <a:gd name="connsiteX6" fmla="*/ 272701 w 601503"/>
                <a:gd name="connsiteY6" fmla="*/ 51816 h 924877"/>
                <a:gd name="connsiteX7" fmla="*/ 296990 w 601503"/>
                <a:gd name="connsiteY7" fmla="*/ 27527 h 924877"/>
                <a:gd name="connsiteX8" fmla="*/ 296990 w 601503"/>
                <a:gd name="connsiteY8" fmla="*/ 0 h 924877"/>
                <a:gd name="connsiteX9" fmla="*/ 407670 w 601503"/>
                <a:gd name="connsiteY9" fmla="*/ 0 h 924877"/>
                <a:gd name="connsiteX10" fmla="*/ 431959 w 601503"/>
                <a:gd name="connsiteY10" fmla="*/ 24289 h 924877"/>
                <a:gd name="connsiteX11" fmla="*/ 431959 w 601503"/>
                <a:gd name="connsiteY11" fmla="*/ 501872 h 924877"/>
                <a:gd name="connsiteX12" fmla="*/ 388811 w 601503"/>
                <a:gd name="connsiteY12" fmla="*/ 497300 h 924877"/>
                <a:gd name="connsiteX13" fmla="*/ 388811 w 601503"/>
                <a:gd name="connsiteY13" fmla="*/ 397002 h 924877"/>
                <a:gd name="connsiteX14" fmla="*/ 309658 w 601503"/>
                <a:gd name="connsiteY14" fmla="*/ 317849 h 924877"/>
                <a:gd name="connsiteX15" fmla="*/ 230505 w 601503"/>
                <a:gd name="connsiteY15" fmla="*/ 397002 h 924877"/>
                <a:gd name="connsiteX16" fmla="*/ 230505 w 601503"/>
                <a:gd name="connsiteY16" fmla="*/ 577215 h 924877"/>
                <a:gd name="connsiteX17" fmla="*/ 228791 w 601503"/>
                <a:gd name="connsiteY17" fmla="*/ 575310 h 924877"/>
                <a:gd name="connsiteX18" fmla="*/ 162687 w 601503"/>
                <a:gd name="connsiteY18" fmla="*/ 543306 h 924877"/>
                <a:gd name="connsiteX19" fmla="*/ 91821 w 601503"/>
                <a:gd name="connsiteY19" fmla="*/ 587788 h 924877"/>
                <a:gd name="connsiteX20" fmla="*/ 98584 w 601503"/>
                <a:gd name="connsiteY20" fmla="*/ 673703 h 924877"/>
                <a:gd name="connsiteX21" fmla="*/ 236982 w 601503"/>
                <a:gd name="connsiteY21" fmla="*/ 864108 h 924877"/>
                <a:gd name="connsiteX22" fmla="*/ 24289 w 601503"/>
                <a:gd name="connsiteY22" fmla="*/ 864108 h 924877"/>
                <a:gd name="connsiteX23" fmla="*/ 0 w 601503"/>
                <a:gd name="connsiteY23" fmla="*/ 839819 h 924877"/>
                <a:gd name="connsiteX24" fmla="*/ 601313 w 601503"/>
                <a:gd name="connsiteY24" fmla="*/ 686467 h 924877"/>
                <a:gd name="connsiteX25" fmla="*/ 590455 w 601503"/>
                <a:gd name="connsiteY25" fmla="*/ 757904 h 924877"/>
                <a:gd name="connsiteX26" fmla="*/ 563309 w 601503"/>
                <a:gd name="connsiteY26" fmla="*/ 841534 h 924877"/>
                <a:gd name="connsiteX27" fmla="*/ 550831 w 601503"/>
                <a:gd name="connsiteY27" fmla="*/ 912305 h 924877"/>
                <a:gd name="connsiteX28" fmla="*/ 550831 w 601503"/>
                <a:gd name="connsiteY28" fmla="*/ 924877 h 924877"/>
                <a:gd name="connsiteX29" fmla="*/ 298133 w 601503"/>
                <a:gd name="connsiteY29" fmla="*/ 924877 h 924877"/>
                <a:gd name="connsiteX30" fmla="*/ 298133 w 601503"/>
                <a:gd name="connsiteY30" fmla="*/ 908780 h 924877"/>
                <a:gd name="connsiteX31" fmla="*/ 276416 w 601503"/>
                <a:gd name="connsiteY31" fmla="*/ 844868 h 924877"/>
                <a:gd name="connsiteX32" fmla="*/ 133541 w 601503"/>
                <a:gd name="connsiteY32" fmla="*/ 648176 h 924877"/>
                <a:gd name="connsiteX33" fmla="*/ 162687 w 601503"/>
                <a:gd name="connsiteY33" fmla="*/ 586454 h 924877"/>
                <a:gd name="connsiteX34" fmla="*/ 196691 w 601503"/>
                <a:gd name="connsiteY34" fmla="*/ 604171 h 924877"/>
                <a:gd name="connsiteX35" fmla="*/ 273749 w 601503"/>
                <a:gd name="connsiteY35" fmla="*/ 689896 h 924877"/>
                <a:gd name="connsiteX36" fmla="*/ 273749 w 601503"/>
                <a:gd name="connsiteY36" fmla="*/ 397002 h 924877"/>
                <a:gd name="connsiteX37" fmla="*/ 309753 w 601503"/>
                <a:gd name="connsiteY37" fmla="*/ 361093 h 924877"/>
                <a:gd name="connsiteX38" fmla="*/ 345758 w 601503"/>
                <a:gd name="connsiteY38" fmla="*/ 397002 h 924877"/>
                <a:gd name="connsiteX39" fmla="*/ 345758 w 601503"/>
                <a:gd name="connsiteY39" fmla="*/ 409289 h 924877"/>
                <a:gd name="connsiteX40" fmla="*/ 345758 w 601503"/>
                <a:gd name="connsiteY40" fmla="*/ 409289 h 924877"/>
                <a:gd name="connsiteX41" fmla="*/ 345758 w 601503"/>
                <a:gd name="connsiteY41" fmla="*/ 598837 h 924877"/>
                <a:gd name="connsiteX42" fmla="*/ 389001 w 601503"/>
                <a:gd name="connsiteY42" fmla="*/ 598837 h 924877"/>
                <a:gd name="connsiteX43" fmla="*/ 389001 w 601503"/>
                <a:gd name="connsiteY43" fmla="*/ 540734 h 924877"/>
                <a:gd name="connsiteX44" fmla="*/ 538829 w 601503"/>
                <a:gd name="connsiteY44" fmla="*/ 556450 h 924877"/>
                <a:gd name="connsiteX45" fmla="*/ 601504 w 601503"/>
                <a:gd name="connsiteY45" fmla="*/ 632270 h 924877"/>
                <a:gd name="connsiteX46" fmla="*/ 601504 w 601503"/>
                <a:gd name="connsiteY46" fmla="*/ 686372 h 9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1503" h="924877">
                  <a:moveTo>
                    <a:pt x="0" y="839724"/>
                  </a:moveTo>
                  <a:lnTo>
                    <a:pt x="0" y="24289"/>
                  </a:lnTo>
                  <a:cubicBezTo>
                    <a:pt x="0" y="10954"/>
                    <a:pt x="10954" y="0"/>
                    <a:pt x="24289" y="0"/>
                  </a:cubicBezTo>
                  <a:lnTo>
                    <a:pt x="134969" y="0"/>
                  </a:lnTo>
                  <a:lnTo>
                    <a:pt x="134969" y="27527"/>
                  </a:lnTo>
                  <a:cubicBezTo>
                    <a:pt x="134969" y="40862"/>
                    <a:pt x="145923" y="51816"/>
                    <a:pt x="159258" y="51816"/>
                  </a:cubicBezTo>
                  <a:lnTo>
                    <a:pt x="272701" y="51816"/>
                  </a:lnTo>
                  <a:cubicBezTo>
                    <a:pt x="286036" y="51816"/>
                    <a:pt x="296990" y="40862"/>
                    <a:pt x="296990" y="27527"/>
                  </a:cubicBezTo>
                  <a:lnTo>
                    <a:pt x="296990" y="0"/>
                  </a:lnTo>
                  <a:lnTo>
                    <a:pt x="407670" y="0"/>
                  </a:lnTo>
                  <a:cubicBezTo>
                    <a:pt x="421005" y="0"/>
                    <a:pt x="431959" y="10954"/>
                    <a:pt x="431959" y="24289"/>
                  </a:cubicBezTo>
                  <a:lnTo>
                    <a:pt x="431959" y="501872"/>
                  </a:lnTo>
                  <a:cubicBezTo>
                    <a:pt x="416909" y="500253"/>
                    <a:pt x="402050" y="498729"/>
                    <a:pt x="388811" y="497300"/>
                  </a:cubicBezTo>
                  <a:lnTo>
                    <a:pt x="388811" y="397002"/>
                  </a:lnTo>
                  <a:cubicBezTo>
                    <a:pt x="388811" y="353378"/>
                    <a:pt x="353282" y="317849"/>
                    <a:pt x="309658" y="317849"/>
                  </a:cubicBezTo>
                  <a:cubicBezTo>
                    <a:pt x="266033" y="317849"/>
                    <a:pt x="230505" y="353378"/>
                    <a:pt x="230505" y="397002"/>
                  </a:cubicBezTo>
                  <a:lnTo>
                    <a:pt x="230505" y="577215"/>
                  </a:lnTo>
                  <a:lnTo>
                    <a:pt x="228791" y="575310"/>
                  </a:lnTo>
                  <a:cubicBezTo>
                    <a:pt x="210217" y="554641"/>
                    <a:pt x="186690" y="543306"/>
                    <a:pt x="162687" y="543306"/>
                  </a:cubicBezTo>
                  <a:cubicBezTo>
                    <a:pt x="132969" y="543306"/>
                    <a:pt x="105823" y="560356"/>
                    <a:pt x="91821" y="587788"/>
                  </a:cubicBezTo>
                  <a:cubicBezTo>
                    <a:pt x="77724" y="615506"/>
                    <a:pt x="80296" y="648462"/>
                    <a:pt x="98584" y="673703"/>
                  </a:cubicBezTo>
                  <a:lnTo>
                    <a:pt x="236982" y="864108"/>
                  </a:lnTo>
                  <a:lnTo>
                    <a:pt x="24289" y="864108"/>
                  </a:lnTo>
                  <a:cubicBezTo>
                    <a:pt x="10954" y="864108"/>
                    <a:pt x="0" y="853154"/>
                    <a:pt x="0" y="839819"/>
                  </a:cubicBezTo>
                  <a:close/>
                  <a:moveTo>
                    <a:pt x="601313" y="686467"/>
                  </a:moveTo>
                  <a:cubicBezTo>
                    <a:pt x="601313" y="711803"/>
                    <a:pt x="598456" y="733330"/>
                    <a:pt x="590455" y="757904"/>
                  </a:cubicBezTo>
                  <a:cubicBezTo>
                    <a:pt x="582454" y="782384"/>
                    <a:pt x="570452" y="819626"/>
                    <a:pt x="563309" y="841534"/>
                  </a:cubicBezTo>
                  <a:cubicBezTo>
                    <a:pt x="554546" y="868680"/>
                    <a:pt x="550831" y="888492"/>
                    <a:pt x="550831" y="912305"/>
                  </a:cubicBezTo>
                  <a:lnTo>
                    <a:pt x="550831" y="924877"/>
                  </a:lnTo>
                  <a:lnTo>
                    <a:pt x="298133" y="924877"/>
                  </a:lnTo>
                  <a:lnTo>
                    <a:pt x="298133" y="908780"/>
                  </a:lnTo>
                  <a:cubicBezTo>
                    <a:pt x="298133" y="881348"/>
                    <a:pt x="292227" y="866680"/>
                    <a:pt x="276416" y="844868"/>
                  </a:cubicBezTo>
                  <a:lnTo>
                    <a:pt x="133541" y="648176"/>
                  </a:lnTo>
                  <a:cubicBezTo>
                    <a:pt x="114300" y="621697"/>
                    <a:pt x="134398" y="586454"/>
                    <a:pt x="162687" y="586454"/>
                  </a:cubicBezTo>
                  <a:cubicBezTo>
                    <a:pt x="173450" y="586454"/>
                    <a:pt x="185356" y="591598"/>
                    <a:pt x="196691" y="604171"/>
                  </a:cubicBezTo>
                  <a:cubicBezTo>
                    <a:pt x="209264" y="618173"/>
                    <a:pt x="273749" y="689896"/>
                    <a:pt x="273749" y="689896"/>
                  </a:cubicBezTo>
                  <a:lnTo>
                    <a:pt x="273749" y="397002"/>
                  </a:lnTo>
                  <a:cubicBezTo>
                    <a:pt x="273749" y="377190"/>
                    <a:pt x="289941" y="361093"/>
                    <a:pt x="309753" y="361093"/>
                  </a:cubicBezTo>
                  <a:cubicBezTo>
                    <a:pt x="329565" y="361093"/>
                    <a:pt x="345758" y="377285"/>
                    <a:pt x="345758" y="397002"/>
                  </a:cubicBezTo>
                  <a:lnTo>
                    <a:pt x="345758" y="409289"/>
                  </a:lnTo>
                  <a:lnTo>
                    <a:pt x="345758" y="409289"/>
                  </a:lnTo>
                  <a:lnTo>
                    <a:pt x="345758" y="598837"/>
                  </a:lnTo>
                  <a:lnTo>
                    <a:pt x="389001" y="598837"/>
                  </a:lnTo>
                  <a:lnTo>
                    <a:pt x="389001" y="540734"/>
                  </a:lnTo>
                  <a:cubicBezTo>
                    <a:pt x="446818" y="546830"/>
                    <a:pt x="529876" y="555593"/>
                    <a:pt x="538829" y="556450"/>
                  </a:cubicBezTo>
                  <a:cubicBezTo>
                    <a:pt x="579311" y="560737"/>
                    <a:pt x="601504" y="583978"/>
                    <a:pt x="601504" y="632270"/>
                  </a:cubicBezTo>
                  <a:lnTo>
                    <a:pt x="601504" y="686372"/>
                  </a:lnTo>
                  <a:close/>
                </a:path>
              </a:pathLst>
            </a:custGeom>
            <a:solidFill>
              <a:srgbClr val="FFFFFF"/>
            </a:solidFill>
            <a:ln w="9525" cap="flat">
              <a:noFill/>
              <a:prstDash val="solid"/>
              <a:miter/>
            </a:ln>
          </p:spPr>
          <p:txBody>
            <a:bodyPr rtlCol="0" anchor="ctr"/>
            <a:lstStyle/>
            <a:p>
              <a:endParaRPr lang="ja-JP" altLang="en-US" sz="1662">
                <a:solidFill>
                  <a:schemeClr val="tx1">
                    <a:alpha val="50000"/>
                  </a:schemeClr>
                </a:solidFill>
              </a:endParaRPr>
            </a:p>
          </p:txBody>
        </p:sp>
        <p:sp>
          <p:nvSpPr>
            <p:cNvPr id="178" name="フリーフォーム: 図形 177">
              <a:extLst>
                <a:ext uri="{FF2B5EF4-FFF2-40B4-BE49-F238E27FC236}">
                  <a16:creationId xmlns:a16="http://schemas.microsoft.com/office/drawing/2014/main" id="{A4939673-A34F-4BE0-A0F7-641F457A5E69}"/>
                </a:ext>
              </a:extLst>
            </p:cNvPr>
            <p:cNvSpPr/>
            <p:nvPr/>
          </p:nvSpPr>
          <p:spPr>
            <a:xfrm>
              <a:off x="7853278" y="5603656"/>
              <a:ext cx="698658" cy="1081754"/>
            </a:xfrm>
            <a:custGeom>
              <a:avLst/>
              <a:gdLst>
                <a:gd name="connsiteX0" fmla="*/ 597122 w 698658"/>
                <a:gd name="connsiteY0" fmla="*/ 567595 h 1081754"/>
                <a:gd name="connsiteX1" fmla="*/ 539972 w 698658"/>
                <a:gd name="connsiteY1" fmla="*/ 561594 h 1081754"/>
                <a:gd name="connsiteX2" fmla="*/ 539972 w 698658"/>
                <a:gd name="connsiteY2" fmla="*/ 43244 h 1081754"/>
                <a:gd name="connsiteX3" fmla="*/ 496729 w 698658"/>
                <a:gd name="connsiteY3" fmla="*/ 0 h 1081754"/>
                <a:gd name="connsiteX4" fmla="*/ 43244 w 698658"/>
                <a:gd name="connsiteY4" fmla="*/ 0 h 1081754"/>
                <a:gd name="connsiteX5" fmla="*/ 0 w 698658"/>
                <a:gd name="connsiteY5" fmla="*/ 43244 h 1081754"/>
                <a:gd name="connsiteX6" fmla="*/ 0 w 698658"/>
                <a:gd name="connsiteY6" fmla="*/ 928783 h 1081754"/>
                <a:gd name="connsiteX7" fmla="*/ 43244 w 698658"/>
                <a:gd name="connsiteY7" fmla="*/ 972026 h 1081754"/>
                <a:gd name="connsiteX8" fmla="*/ 308991 w 698658"/>
                <a:gd name="connsiteY8" fmla="*/ 972026 h 1081754"/>
                <a:gd name="connsiteX9" fmla="*/ 308991 w 698658"/>
                <a:gd name="connsiteY9" fmla="*/ 1081754 h 1081754"/>
                <a:gd name="connsiteX10" fmla="*/ 648176 w 698658"/>
                <a:gd name="connsiteY10" fmla="*/ 1081754 h 1081754"/>
                <a:gd name="connsiteX11" fmla="*/ 648176 w 698658"/>
                <a:gd name="connsiteY11" fmla="*/ 966311 h 1081754"/>
                <a:gd name="connsiteX12" fmla="*/ 658559 w 698658"/>
                <a:gd name="connsiteY12" fmla="*/ 908876 h 1081754"/>
                <a:gd name="connsiteX13" fmla="*/ 673799 w 698658"/>
                <a:gd name="connsiteY13" fmla="*/ 861822 h 1081754"/>
                <a:gd name="connsiteX14" fmla="*/ 685705 w 698658"/>
                <a:gd name="connsiteY14" fmla="*/ 825246 h 1081754"/>
                <a:gd name="connsiteX15" fmla="*/ 698659 w 698658"/>
                <a:gd name="connsiteY15" fmla="*/ 740474 h 1081754"/>
                <a:gd name="connsiteX16" fmla="*/ 698659 w 698658"/>
                <a:gd name="connsiteY16" fmla="*/ 686372 h 1081754"/>
                <a:gd name="connsiteX17" fmla="*/ 597218 w 698658"/>
                <a:gd name="connsiteY17" fmla="*/ 567595 h 1081754"/>
                <a:gd name="connsiteX18" fmla="*/ 54007 w 698658"/>
                <a:gd name="connsiteY18" fmla="*/ 893731 h 1081754"/>
                <a:gd name="connsiteX19" fmla="*/ 54007 w 698658"/>
                <a:gd name="connsiteY19" fmla="*/ 78296 h 1081754"/>
                <a:gd name="connsiteX20" fmla="*/ 78296 w 698658"/>
                <a:gd name="connsiteY20" fmla="*/ 54007 h 1081754"/>
                <a:gd name="connsiteX21" fmla="*/ 188976 w 698658"/>
                <a:gd name="connsiteY21" fmla="*/ 54007 h 1081754"/>
                <a:gd name="connsiteX22" fmla="*/ 188976 w 698658"/>
                <a:gd name="connsiteY22" fmla="*/ 81534 h 1081754"/>
                <a:gd name="connsiteX23" fmla="*/ 213265 w 698658"/>
                <a:gd name="connsiteY23" fmla="*/ 105823 h 1081754"/>
                <a:gd name="connsiteX24" fmla="*/ 326708 w 698658"/>
                <a:gd name="connsiteY24" fmla="*/ 105823 h 1081754"/>
                <a:gd name="connsiteX25" fmla="*/ 350996 w 698658"/>
                <a:gd name="connsiteY25" fmla="*/ 81534 h 1081754"/>
                <a:gd name="connsiteX26" fmla="*/ 350996 w 698658"/>
                <a:gd name="connsiteY26" fmla="*/ 54007 h 1081754"/>
                <a:gd name="connsiteX27" fmla="*/ 461677 w 698658"/>
                <a:gd name="connsiteY27" fmla="*/ 54007 h 1081754"/>
                <a:gd name="connsiteX28" fmla="*/ 485966 w 698658"/>
                <a:gd name="connsiteY28" fmla="*/ 78296 h 1081754"/>
                <a:gd name="connsiteX29" fmla="*/ 485966 w 698658"/>
                <a:gd name="connsiteY29" fmla="*/ 555879 h 1081754"/>
                <a:gd name="connsiteX30" fmla="*/ 442817 w 698658"/>
                <a:gd name="connsiteY30" fmla="*/ 551307 h 1081754"/>
                <a:gd name="connsiteX31" fmla="*/ 442817 w 698658"/>
                <a:gd name="connsiteY31" fmla="*/ 451009 h 1081754"/>
                <a:gd name="connsiteX32" fmla="*/ 363665 w 698658"/>
                <a:gd name="connsiteY32" fmla="*/ 371856 h 1081754"/>
                <a:gd name="connsiteX33" fmla="*/ 284512 w 698658"/>
                <a:gd name="connsiteY33" fmla="*/ 451009 h 1081754"/>
                <a:gd name="connsiteX34" fmla="*/ 284512 w 698658"/>
                <a:gd name="connsiteY34" fmla="*/ 631222 h 1081754"/>
                <a:gd name="connsiteX35" fmla="*/ 282797 w 698658"/>
                <a:gd name="connsiteY35" fmla="*/ 629317 h 1081754"/>
                <a:gd name="connsiteX36" fmla="*/ 216694 w 698658"/>
                <a:gd name="connsiteY36" fmla="*/ 597313 h 1081754"/>
                <a:gd name="connsiteX37" fmla="*/ 145828 w 698658"/>
                <a:gd name="connsiteY37" fmla="*/ 641795 h 1081754"/>
                <a:gd name="connsiteX38" fmla="*/ 152591 w 698658"/>
                <a:gd name="connsiteY38" fmla="*/ 727710 h 1081754"/>
                <a:gd name="connsiteX39" fmla="*/ 290989 w 698658"/>
                <a:gd name="connsiteY39" fmla="*/ 918115 h 1081754"/>
                <a:gd name="connsiteX40" fmla="*/ 78296 w 698658"/>
                <a:gd name="connsiteY40" fmla="*/ 918115 h 1081754"/>
                <a:gd name="connsiteX41" fmla="*/ 54007 w 698658"/>
                <a:gd name="connsiteY41" fmla="*/ 893826 h 1081754"/>
                <a:gd name="connsiteX42" fmla="*/ 655320 w 698658"/>
                <a:gd name="connsiteY42" fmla="*/ 740474 h 1081754"/>
                <a:gd name="connsiteX43" fmla="*/ 644462 w 698658"/>
                <a:gd name="connsiteY43" fmla="*/ 811911 h 1081754"/>
                <a:gd name="connsiteX44" fmla="*/ 617315 w 698658"/>
                <a:gd name="connsiteY44" fmla="*/ 895540 h 1081754"/>
                <a:gd name="connsiteX45" fmla="*/ 604838 w 698658"/>
                <a:gd name="connsiteY45" fmla="*/ 966311 h 1081754"/>
                <a:gd name="connsiteX46" fmla="*/ 604838 w 698658"/>
                <a:gd name="connsiteY46" fmla="*/ 978884 h 1081754"/>
                <a:gd name="connsiteX47" fmla="*/ 352139 w 698658"/>
                <a:gd name="connsiteY47" fmla="*/ 978884 h 1081754"/>
                <a:gd name="connsiteX48" fmla="*/ 352139 w 698658"/>
                <a:gd name="connsiteY48" fmla="*/ 962787 h 1081754"/>
                <a:gd name="connsiteX49" fmla="*/ 330422 w 698658"/>
                <a:gd name="connsiteY49" fmla="*/ 898874 h 1081754"/>
                <a:gd name="connsiteX50" fmla="*/ 187547 w 698658"/>
                <a:gd name="connsiteY50" fmla="*/ 702183 h 1081754"/>
                <a:gd name="connsiteX51" fmla="*/ 216694 w 698658"/>
                <a:gd name="connsiteY51" fmla="*/ 640461 h 1081754"/>
                <a:gd name="connsiteX52" fmla="*/ 250698 w 698658"/>
                <a:gd name="connsiteY52" fmla="*/ 658178 h 1081754"/>
                <a:gd name="connsiteX53" fmla="*/ 327755 w 698658"/>
                <a:gd name="connsiteY53" fmla="*/ 743903 h 1081754"/>
                <a:gd name="connsiteX54" fmla="*/ 327755 w 698658"/>
                <a:gd name="connsiteY54" fmla="*/ 451009 h 1081754"/>
                <a:gd name="connsiteX55" fmla="*/ 363760 w 698658"/>
                <a:gd name="connsiteY55" fmla="*/ 415100 h 1081754"/>
                <a:gd name="connsiteX56" fmla="*/ 399764 w 698658"/>
                <a:gd name="connsiteY56" fmla="*/ 451009 h 1081754"/>
                <a:gd name="connsiteX57" fmla="*/ 399764 w 698658"/>
                <a:gd name="connsiteY57" fmla="*/ 463296 h 1081754"/>
                <a:gd name="connsiteX58" fmla="*/ 399764 w 698658"/>
                <a:gd name="connsiteY58" fmla="*/ 463296 h 1081754"/>
                <a:gd name="connsiteX59" fmla="*/ 399764 w 698658"/>
                <a:gd name="connsiteY59" fmla="*/ 652844 h 1081754"/>
                <a:gd name="connsiteX60" fmla="*/ 443008 w 698658"/>
                <a:gd name="connsiteY60" fmla="*/ 652844 h 1081754"/>
                <a:gd name="connsiteX61" fmla="*/ 443008 w 698658"/>
                <a:gd name="connsiteY61" fmla="*/ 594741 h 1081754"/>
                <a:gd name="connsiteX62" fmla="*/ 592836 w 698658"/>
                <a:gd name="connsiteY62" fmla="*/ 610457 h 1081754"/>
                <a:gd name="connsiteX63" fmla="*/ 655511 w 698658"/>
                <a:gd name="connsiteY63" fmla="*/ 686276 h 1081754"/>
                <a:gd name="connsiteX64" fmla="*/ 655511 w 698658"/>
                <a:gd name="connsiteY64" fmla="*/ 740378 h 108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98658" h="1081754">
                  <a:moveTo>
                    <a:pt x="597122" y="567595"/>
                  </a:moveTo>
                  <a:cubicBezTo>
                    <a:pt x="592646" y="567119"/>
                    <a:pt x="569309" y="564642"/>
                    <a:pt x="539972" y="561594"/>
                  </a:cubicBezTo>
                  <a:lnTo>
                    <a:pt x="539972" y="43244"/>
                  </a:lnTo>
                  <a:cubicBezTo>
                    <a:pt x="539972" y="19526"/>
                    <a:pt x="520541" y="0"/>
                    <a:pt x="496729" y="0"/>
                  </a:cubicBezTo>
                  <a:lnTo>
                    <a:pt x="43244" y="0"/>
                  </a:lnTo>
                  <a:cubicBezTo>
                    <a:pt x="19431" y="0"/>
                    <a:pt x="0" y="19431"/>
                    <a:pt x="0" y="43244"/>
                  </a:cubicBezTo>
                  <a:lnTo>
                    <a:pt x="0" y="928783"/>
                  </a:lnTo>
                  <a:cubicBezTo>
                    <a:pt x="0" y="952500"/>
                    <a:pt x="19431" y="972026"/>
                    <a:pt x="43244" y="972026"/>
                  </a:cubicBezTo>
                  <a:lnTo>
                    <a:pt x="308991" y="972026"/>
                  </a:lnTo>
                  <a:lnTo>
                    <a:pt x="308991" y="1081754"/>
                  </a:lnTo>
                  <a:lnTo>
                    <a:pt x="648176" y="1081754"/>
                  </a:lnTo>
                  <a:lnTo>
                    <a:pt x="648176" y="966311"/>
                  </a:lnTo>
                  <a:cubicBezTo>
                    <a:pt x="648176" y="947642"/>
                    <a:pt x="650938" y="932117"/>
                    <a:pt x="658559" y="908876"/>
                  </a:cubicBezTo>
                  <a:lnTo>
                    <a:pt x="673799" y="861822"/>
                  </a:lnTo>
                  <a:lnTo>
                    <a:pt x="685705" y="825246"/>
                  </a:lnTo>
                  <a:cubicBezTo>
                    <a:pt x="694658" y="797624"/>
                    <a:pt x="698659" y="771525"/>
                    <a:pt x="698659" y="740474"/>
                  </a:cubicBezTo>
                  <a:lnTo>
                    <a:pt x="698659" y="686372"/>
                  </a:lnTo>
                  <a:cubicBezTo>
                    <a:pt x="698659" y="617601"/>
                    <a:pt x="661702" y="574358"/>
                    <a:pt x="597218" y="567595"/>
                  </a:cubicBezTo>
                  <a:close/>
                  <a:moveTo>
                    <a:pt x="54007" y="893731"/>
                  </a:moveTo>
                  <a:lnTo>
                    <a:pt x="54007" y="78296"/>
                  </a:lnTo>
                  <a:cubicBezTo>
                    <a:pt x="54007" y="64961"/>
                    <a:pt x="64961" y="54007"/>
                    <a:pt x="78296" y="54007"/>
                  </a:cubicBezTo>
                  <a:lnTo>
                    <a:pt x="188976" y="54007"/>
                  </a:lnTo>
                  <a:lnTo>
                    <a:pt x="188976" y="81534"/>
                  </a:lnTo>
                  <a:cubicBezTo>
                    <a:pt x="188976" y="94869"/>
                    <a:pt x="199930" y="105823"/>
                    <a:pt x="213265" y="105823"/>
                  </a:cubicBezTo>
                  <a:lnTo>
                    <a:pt x="326708" y="105823"/>
                  </a:lnTo>
                  <a:cubicBezTo>
                    <a:pt x="340043" y="105823"/>
                    <a:pt x="350996" y="94869"/>
                    <a:pt x="350996" y="81534"/>
                  </a:cubicBezTo>
                  <a:lnTo>
                    <a:pt x="350996" y="54007"/>
                  </a:lnTo>
                  <a:lnTo>
                    <a:pt x="461677" y="54007"/>
                  </a:lnTo>
                  <a:cubicBezTo>
                    <a:pt x="475012" y="54007"/>
                    <a:pt x="485966" y="64961"/>
                    <a:pt x="485966" y="78296"/>
                  </a:cubicBezTo>
                  <a:lnTo>
                    <a:pt x="485966" y="555879"/>
                  </a:lnTo>
                  <a:cubicBezTo>
                    <a:pt x="470916" y="554260"/>
                    <a:pt x="456057" y="552736"/>
                    <a:pt x="442817" y="551307"/>
                  </a:cubicBezTo>
                  <a:lnTo>
                    <a:pt x="442817" y="451009"/>
                  </a:lnTo>
                  <a:cubicBezTo>
                    <a:pt x="442817" y="407384"/>
                    <a:pt x="407289" y="371856"/>
                    <a:pt x="363665" y="371856"/>
                  </a:cubicBezTo>
                  <a:cubicBezTo>
                    <a:pt x="320040" y="371856"/>
                    <a:pt x="284512" y="407384"/>
                    <a:pt x="284512" y="451009"/>
                  </a:cubicBezTo>
                  <a:lnTo>
                    <a:pt x="284512" y="631222"/>
                  </a:lnTo>
                  <a:lnTo>
                    <a:pt x="282797" y="629317"/>
                  </a:lnTo>
                  <a:cubicBezTo>
                    <a:pt x="264224" y="608648"/>
                    <a:pt x="240697" y="597313"/>
                    <a:pt x="216694" y="597313"/>
                  </a:cubicBezTo>
                  <a:cubicBezTo>
                    <a:pt x="186976" y="597313"/>
                    <a:pt x="159830" y="614363"/>
                    <a:pt x="145828" y="641795"/>
                  </a:cubicBezTo>
                  <a:cubicBezTo>
                    <a:pt x="131731" y="669512"/>
                    <a:pt x="134303" y="702469"/>
                    <a:pt x="152591" y="727710"/>
                  </a:cubicBezTo>
                  <a:lnTo>
                    <a:pt x="290989" y="918115"/>
                  </a:lnTo>
                  <a:lnTo>
                    <a:pt x="78296" y="918115"/>
                  </a:lnTo>
                  <a:cubicBezTo>
                    <a:pt x="64961" y="918115"/>
                    <a:pt x="54007" y="907161"/>
                    <a:pt x="54007" y="893826"/>
                  </a:cubicBezTo>
                  <a:close/>
                  <a:moveTo>
                    <a:pt x="655320" y="740474"/>
                  </a:moveTo>
                  <a:cubicBezTo>
                    <a:pt x="655320" y="765810"/>
                    <a:pt x="652463" y="787337"/>
                    <a:pt x="644462" y="811911"/>
                  </a:cubicBezTo>
                  <a:cubicBezTo>
                    <a:pt x="636461" y="836390"/>
                    <a:pt x="624459" y="873633"/>
                    <a:pt x="617315" y="895540"/>
                  </a:cubicBezTo>
                  <a:cubicBezTo>
                    <a:pt x="608552" y="922687"/>
                    <a:pt x="604838" y="942499"/>
                    <a:pt x="604838" y="966311"/>
                  </a:cubicBezTo>
                  <a:lnTo>
                    <a:pt x="604838" y="978884"/>
                  </a:lnTo>
                  <a:lnTo>
                    <a:pt x="352139" y="978884"/>
                  </a:lnTo>
                  <a:lnTo>
                    <a:pt x="352139" y="962787"/>
                  </a:lnTo>
                  <a:cubicBezTo>
                    <a:pt x="352139" y="935355"/>
                    <a:pt x="346234" y="920687"/>
                    <a:pt x="330422" y="898874"/>
                  </a:cubicBezTo>
                  <a:lnTo>
                    <a:pt x="187547" y="702183"/>
                  </a:lnTo>
                  <a:cubicBezTo>
                    <a:pt x="168307" y="675704"/>
                    <a:pt x="188405" y="640461"/>
                    <a:pt x="216694" y="640461"/>
                  </a:cubicBezTo>
                  <a:cubicBezTo>
                    <a:pt x="227457" y="640461"/>
                    <a:pt x="239363" y="645605"/>
                    <a:pt x="250698" y="658178"/>
                  </a:cubicBezTo>
                  <a:cubicBezTo>
                    <a:pt x="263271" y="672179"/>
                    <a:pt x="327755" y="743903"/>
                    <a:pt x="327755" y="743903"/>
                  </a:cubicBezTo>
                  <a:lnTo>
                    <a:pt x="327755" y="451009"/>
                  </a:lnTo>
                  <a:cubicBezTo>
                    <a:pt x="327755" y="431197"/>
                    <a:pt x="343948" y="415100"/>
                    <a:pt x="363760" y="415100"/>
                  </a:cubicBezTo>
                  <a:cubicBezTo>
                    <a:pt x="383572" y="415100"/>
                    <a:pt x="399764" y="431292"/>
                    <a:pt x="399764" y="451009"/>
                  </a:cubicBezTo>
                  <a:lnTo>
                    <a:pt x="399764" y="463296"/>
                  </a:lnTo>
                  <a:lnTo>
                    <a:pt x="399764" y="463296"/>
                  </a:lnTo>
                  <a:lnTo>
                    <a:pt x="399764" y="652844"/>
                  </a:lnTo>
                  <a:lnTo>
                    <a:pt x="443008" y="652844"/>
                  </a:lnTo>
                  <a:lnTo>
                    <a:pt x="443008" y="594741"/>
                  </a:lnTo>
                  <a:cubicBezTo>
                    <a:pt x="500825" y="600837"/>
                    <a:pt x="583883" y="609600"/>
                    <a:pt x="592836" y="610457"/>
                  </a:cubicBezTo>
                  <a:cubicBezTo>
                    <a:pt x="633317" y="614744"/>
                    <a:pt x="655511" y="637985"/>
                    <a:pt x="655511" y="686276"/>
                  </a:cubicBezTo>
                  <a:lnTo>
                    <a:pt x="655511" y="740378"/>
                  </a:lnTo>
                  <a:close/>
                </a:path>
              </a:pathLst>
            </a:custGeom>
            <a:solidFill>
              <a:srgbClr val="003B83"/>
            </a:solidFill>
            <a:ln w="9525" cap="flat">
              <a:noFill/>
              <a:prstDash val="solid"/>
              <a:miter/>
            </a:ln>
          </p:spPr>
          <p:txBody>
            <a:bodyPr rtlCol="0" anchor="ctr"/>
            <a:lstStyle/>
            <a:p>
              <a:endParaRPr lang="ja-JP" altLang="en-US" sz="1662">
                <a:solidFill>
                  <a:schemeClr val="tx1">
                    <a:alpha val="50000"/>
                  </a:schemeClr>
                </a:solidFill>
              </a:endParaRPr>
            </a:p>
          </p:txBody>
        </p:sp>
      </p:grpSp>
      <p:grpSp>
        <p:nvGrpSpPr>
          <p:cNvPr id="179" name="電車｜正面">
            <a:extLst>
              <a:ext uri="{FF2B5EF4-FFF2-40B4-BE49-F238E27FC236}">
                <a16:creationId xmlns:a16="http://schemas.microsoft.com/office/drawing/2014/main" id="{F46F02F6-7862-48DC-AC03-599402C79940}"/>
              </a:ext>
            </a:extLst>
          </p:cNvPr>
          <p:cNvGrpSpPr>
            <a:grpSpLocks noChangeAspect="1"/>
          </p:cNvGrpSpPr>
          <p:nvPr/>
        </p:nvGrpSpPr>
        <p:grpSpPr bwMode="auto">
          <a:xfrm>
            <a:off x="2331158" y="4761560"/>
            <a:ext cx="305029" cy="365538"/>
            <a:chOff x="5258" y="920"/>
            <a:chExt cx="615" cy="737"/>
          </a:xfrm>
        </p:grpSpPr>
        <p:sp>
          <p:nvSpPr>
            <p:cNvPr id="180" name="Freeform 18">
              <a:extLst>
                <a:ext uri="{FF2B5EF4-FFF2-40B4-BE49-F238E27FC236}">
                  <a16:creationId xmlns:a16="http://schemas.microsoft.com/office/drawing/2014/main" id="{C82F4212-9C9B-4EEB-BED6-EBE260B0B99B}"/>
                </a:ext>
              </a:extLst>
            </p:cNvPr>
            <p:cNvSpPr>
              <a:spLocks noEditPoints="1"/>
            </p:cNvSpPr>
            <p:nvPr/>
          </p:nvSpPr>
          <p:spPr bwMode="auto">
            <a:xfrm>
              <a:off x="5357" y="976"/>
              <a:ext cx="414" cy="407"/>
            </a:xfrm>
            <a:custGeom>
              <a:avLst/>
              <a:gdLst>
                <a:gd name="T0" fmla="*/ 247 w 272"/>
                <a:gd name="T1" fmla="*/ 267 h 267"/>
                <a:gd name="T2" fmla="*/ 25 w 272"/>
                <a:gd name="T3" fmla="*/ 267 h 267"/>
                <a:gd name="T4" fmla="*/ 7 w 272"/>
                <a:gd name="T5" fmla="*/ 249 h 267"/>
                <a:gd name="T6" fmla="*/ 25 w 272"/>
                <a:gd name="T7" fmla="*/ 231 h 267"/>
                <a:gd name="T8" fmla="*/ 247 w 272"/>
                <a:gd name="T9" fmla="*/ 231 h 267"/>
                <a:gd name="T10" fmla="*/ 265 w 272"/>
                <a:gd name="T11" fmla="*/ 249 h 267"/>
                <a:gd name="T12" fmla="*/ 247 w 272"/>
                <a:gd name="T13" fmla="*/ 267 h 267"/>
                <a:gd name="T14" fmla="*/ 0 w 272"/>
                <a:gd name="T15" fmla="*/ 29 h 267"/>
                <a:gd name="T16" fmla="*/ 18 w 272"/>
                <a:gd name="T17" fmla="*/ 7 h 267"/>
                <a:gd name="T18" fmla="*/ 75 w 272"/>
                <a:gd name="T19" fmla="*/ 0 h 267"/>
                <a:gd name="T20" fmla="*/ 75 w 272"/>
                <a:gd name="T21" fmla="*/ 21 h 267"/>
                <a:gd name="T22" fmla="*/ 85 w 272"/>
                <a:gd name="T23" fmla="*/ 31 h 267"/>
                <a:gd name="T24" fmla="*/ 187 w 272"/>
                <a:gd name="T25" fmla="*/ 31 h 267"/>
                <a:gd name="T26" fmla="*/ 197 w 272"/>
                <a:gd name="T27" fmla="*/ 21 h 267"/>
                <a:gd name="T28" fmla="*/ 197 w 272"/>
                <a:gd name="T29" fmla="*/ 0 h 267"/>
                <a:gd name="T30" fmla="*/ 254 w 272"/>
                <a:gd name="T31" fmla="*/ 7 h 267"/>
                <a:gd name="T32" fmla="*/ 272 w 272"/>
                <a:gd name="T33" fmla="*/ 29 h 267"/>
                <a:gd name="T34" fmla="*/ 272 w 272"/>
                <a:gd name="T35" fmla="*/ 147 h 267"/>
                <a:gd name="T36" fmla="*/ 252 w 272"/>
                <a:gd name="T37" fmla="*/ 167 h 267"/>
                <a:gd name="T38" fmla="*/ 20 w 272"/>
                <a:gd name="T39" fmla="*/ 167 h 267"/>
                <a:gd name="T40" fmla="*/ 0 w 272"/>
                <a:gd name="T41" fmla="*/ 147 h 267"/>
                <a:gd name="T42" fmla="*/ 0 w 272"/>
                <a:gd name="T43" fmla="*/ 2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267">
                  <a:moveTo>
                    <a:pt x="247" y="267"/>
                  </a:moveTo>
                  <a:cubicBezTo>
                    <a:pt x="25" y="267"/>
                    <a:pt x="25" y="267"/>
                    <a:pt x="25" y="267"/>
                  </a:cubicBezTo>
                  <a:cubicBezTo>
                    <a:pt x="15" y="267"/>
                    <a:pt x="7" y="259"/>
                    <a:pt x="7" y="249"/>
                  </a:cubicBezTo>
                  <a:cubicBezTo>
                    <a:pt x="7" y="239"/>
                    <a:pt x="15" y="231"/>
                    <a:pt x="25" y="231"/>
                  </a:cubicBezTo>
                  <a:cubicBezTo>
                    <a:pt x="247" y="231"/>
                    <a:pt x="247" y="231"/>
                    <a:pt x="247" y="231"/>
                  </a:cubicBezTo>
                  <a:cubicBezTo>
                    <a:pt x="257" y="231"/>
                    <a:pt x="265" y="239"/>
                    <a:pt x="265" y="249"/>
                  </a:cubicBezTo>
                  <a:cubicBezTo>
                    <a:pt x="265" y="259"/>
                    <a:pt x="257" y="267"/>
                    <a:pt x="247" y="267"/>
                  </a:cubicBezTo>
                  <a:close/>
                  <a:moveTo>
                    <a:pt x="0" y="29"/>
                  </a:moveTo>
                  <a:cubicBezTo>
                    <a:pt x="0" y="18"/>
                    <a:pt x="6" y="9"/>
                    <a:pt x="18" y="7"/>
                  </a:cubicBezTo>
                  <a:cubicBezTo>
                    <a:pt x="38" y="4"/>
                    <a:pt x="56" y="2"/>
                    <a:pt x="75" y="0"/>
                  </a:cubicBezTo>
                  <a:cubicBezTo>
                    <a:pt x="75" y="21"/>
                    <a:pt x="75" y="21"/>
                    <a:pt x="75" y="21"/>
                  </a:cubicBezTo>
                  <a:cubicBezTo>
                    <a:pt x="75" y="27"/>
                    <a:pt x="79" y="31"/>
                    <a:pt x="85" y="31"/>
                  </a:cubicBezTo>
                  <a:cubicBezTo>
                    <a:pt x="187" y="31"/>
                    <a:pt x="187" y="31"/>
                    <a:pt x="187" y="31"/>
                  </a:cubicBezTo>
                  <a:cubicBezTo>
                    <a:pt x="193" y="31"/>
                    <a:pt x="197" y="27"/>
                    <a:pt x="197" y="21"/>
                  </a:cubicBezTo>
                  <a:cubicBezTo>
                    <a:pt x="197" y="0"/>
                    <a:pt x="197" y="0"/>
                    <a:pt x="197" y="0"/>
                  </a:cubicBezTo>
                  <a:cubicBezTo>
                    <a:pt x="216" y="2"/>
                    <a:pt x="234" y="4"/>
                    <a:pt x="254" y="7"/>
                  </a:cubicBezTo>
                  <a:cubicBezTo>
                    <a:pt x="266" y="9"/>
                    <a:pt x="272" y="18"/>
                    <a:pt x="272" y="29"/>
                  </a:cubicBezTo>
                  <a:cubicBezTo>
                    <a:pt x="272" y="147"/>
                    <a:pt x="272" y="147"/>
                    <a:pt x="272" y="147"/>
                  </a:cubicBezTo>
                  <a:cubicBezTo>
                    <a:pt x="272" y="158"/>
                    <a:pt x="263" y="167"/>
                    <a:pt x="252" y="167"/>
                  </a:cubicBezTo>
                  <a:cubicBezTo>
                    <a:pt x="20" y="167"/>
                    <a:pt x="20" y="167"/>
                    <a:pt x="20" y="167"/>
                  </a:cubicBezTo>
                  <a:cubicBezTo>
                    <a:pt x="9" y="167"/>
                    <a:pt x="0" y="158"/>
                    <a:pt x="0" y="147"/>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tx1">
                    <a:alpha val="50000"/>
                  </a:schemeClr>
                </a:solidFill>
              </a:endParaRPr>
            </a:p>
          </p:txBody>
        </p:sp>
        <p:sp>
          <p:nvSpPr>
            <p:cNvPr id="181" name="Freeform 19">
              <a:extLst>
                <a:ext uri="{FF2B5EF4-FFF2-40B4-BE49-F238E27FC236}">
                  <a16:creationId xmlns:a16="http://schemas.microsoft.com/office/drawing/2014/main" id="{8046685F-8CE8-4FD9-99A3-68F7C997414E}"/>
                </a:ext>
              </a:extLst>
            </p:cNvPr>
            <p:cNvSpPr>
              <a:spLocks noEditPoints="1"/>
            </p:cNvSpPr>
            <p:nvPr/>
          </p:nvSpPr>
          <p:spPr bwMode="auto">
            <a:xfrm>
              <a:off x="5258" y="920"/>
              <a:ext cx="615" cy="737"/>
            </a:xfrm>
            <a:custGeom>
              <a:avLst/>
              <a:gdLst>
                <a:gd name="T0" fmla="*/ 79 w 404"/>
                <a:gd name="T1" fmla="*/ 389 h 484"/>
                <a:gd name="T2" fmla="*/ 94 w 404"/>
                <a:gd name="T3" fmla="*/ 390 h 484"/>
                <a:gd name="T4" fmla="*/ 0 w 404"/>
                <a:gd name="T5" fmla="*/ 484 h 484"/>
                <a:gd name="T6" fmla="*/ 48 w 404"/>
                <a:gd name="T7" fmla="*/ 484 h 484"/>
                <a:gd name="T8" fmla="*/ 98 w 404"/>
                <a:gd name="T9" fmla="*/ 434 h 484"/>
                <a:gd name="T10" fmla="*/ 306 w 404"/>
                <a:gd name="T11" fmla="*/ 434 h 484"/>
                <a:gd name="T12" fmla="*/ 356 w 404"/>
                <a:gd name="T13" fmla="*/ 484 h 484"/>
                <a:gd name="T14" fmla="*/ 404 w 404"/>
                <a:gd name="T15" fmla="*/ 484 h 484"/>
                <a:gd name="T16" fmla="*/ 309 w 404"/>
                <a:gd name="T17" fmla="*/ 390 h 484"/>
                <a:gd name="T18" fmla="*/ 323 w 404"/>
                <a:gd name="T19" fmla="*/ 389 h 484"/>
                <a:gd name="T20" fmla="*/ 348 w 404"/>
                <a:gd name="T21" fmla="*/ 368 h 484"/>
                <a:gd name="T22" fmla="*/ 348 w 404"/>
                <a:gd name="T23" fmla="*/ 368 h 484"/>
                <a:gd name="T24" fmla="*/ 348 w 404"/>
                <a:gd name="T25" fmla="*/ 368 h 484"/>
                <a:gd name="T26" fmla="*/ 371 w 404"/>
                <a:gd name="T27" fmla="*/ 266 h 484"/>
                <a:gd name="T28" fmla="*/ 371 w 404"/>
                <a:gd name="T29" fmla="*/ 54 h 484"/>
                <a:gd name="T30" fmla="*/ 338 w 404"/>
                <a:gd name="T31" fmla="*/ 13 h 484"/>
                <a:gd name="T32" fmla="*/ 201 w 404"/>
                <a:gd name="T33" fmla="*/ 0 h 484"/>
                <a:gd name="T34" fmla="*/ 64 w 404"/>
                <a:gd name="T35" fmla="*/ 13 h 484"/>
                <a:gd name="T36" fmla="*/ 31 w 404"/>
                <a:gd name="T37" fmla="*/ 54 h 484"/>
                <a:gd name="T38" fmla="*/ 31 w 404"/>
                <a:gd name="T39" fmla="*/ 266 h 484"/>
                <a:gd name="T40" fmla="*/ 54 w 404"/>
                <a:gd name="T41" fmla="*/ 368 h 484"/>
                <a:gd name="T42" fmla="*/ 79 w 404"/>
                <a:gd name="T43" fmla="*/ 389 h 484"/>
                <a:gd name="T44" fmla="*/ 312 w 404"/>
                <a:gd name="T45" fmla="*/ 304 h 484"/>
                <a:gd name="T46" fmla="*/ 90 w 404"/>
                <a:gd name="T47" fmla="*/ 304 h 484"/>
                <a:gd name="T48" fmla="*/ 72 w 404"/>
                <a:gd name="T49" fmla="*/ 286 h 484"/>
                <a:gd name="T50" fmla="*/ 90 w 404"/>
                <a:gd name="T51" fmla="*/ 268 h 484"/>
                <a:gd name="T52" fmla="*/ 312 w 404"/>
                <a:gd name="T53" fmla="*/ 268 h 484"/>
                <a:gd name="T54" fmla="*/ 330 w 404"/>
                <a:gd name="T55" fmla="*/ 286 h 484"/>
                <a:gd name="T56" fmla="*/ 312 w 404"/>
                <a:gd name="T57" fmla="*/ 304 h 484"/>
                <a:gd name="T58" fmla="*/ 65 w 404"/>
                <a:gd name="T59" fmla="*/ 66 h 484"/>
                <a:gd name="T60" fmla="*/ 83 w 404"/>
                <a:gd name="T61" fmla="*/ 44 h 484"/>
                <a:gd name="T62" fmla="*/ 140 w 404"/>
                <a:gd name="T63" fmla="*/ 37 h 484"/>
                <a:gd name="T64" fmla="*/ 140 w 404"/>
                <a:gd name="T65" fmla="*/ 58 h 484"/>
                <a:gd name="T66" fmla="*/ 150 w 404"/>
                <a:gd name="T67" fmla="*/ 68 h 484"/>
                <a:gd name="T68" fmla="*/ 252 w 404"/>
                <a:gd name="T69" fmla="*/ 68 h 484"/>
                <a:gd name="T70" fmla="*/ 262 w 404"/>
                <a:gd name="T71" fmla="*/ 58 h 484"/>
                <a:gd name="T72" fmla="*/ 262 w 404"/>
                <a:gd name="T73" fmla="*/ 37 h 484"/>
                <a:gd name="T74" fmla="*/ 319 w 404"/>
                <a:gd name="T75" fmla="*/ 44 h 484"/>
                <a:gd name="T76" fmla="*/ 337 w 404"/>
                <a:gd name="T77" fmla="*/ 66 h 484"/>
                <a:gd name="T78" fmla="*/ 337 w 404"/>
                <a:gd name="T79" fmla="*/ 184 h 484"/>
                <a:gd name="T80" fmla="*/ 317 w 404"/>
                <a:gd name="T81" fmla="*/ 204 h 484"/>
                <a:gd name="T82" fmla="*/ 85 w 404"/>
                <a:gd name="T83" fmla="*/ 204 h 484"/>
                <a:gd name="T84" fmla="*/ 65 w 404"/>
                <a:gd name="T85" fmla="*/ 184 h 484"/>
                <a:gd name="T86" fmla="*/ 65 w 404"/>
                <a:gd name="T87" fmla="*/ 6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4" h="484">
                  <a:moveTo>
                    <a:pt x="79" y="389"/>
                  </a:moveTo>
                  <a:cubicBezTo>
                    <a:pt x="94" y="390"/>
                    <a:pt x="94" y="390"/>
                    <a:pt x="94" y="390"/>
                  </a:cubicBezTo>
                  <a:cubicBezTo>
                    <a:pt x="0" y="484"/>
                    <a:pt x="0" y="484"/>
                    <a:pt x="0" y="484"/>
                  </a:cubicBezTo>
                  <a:cubicBezTo>
                    <a:pt x="48" y="484"/>
                    <a:pt x="48" y="484"/>
                    <a:pt x="48" y="484"/>
                  </a:cubicBezTo>
                  <a:cubicBezTo>
                    <a:pt x="98" y="434"/>
                    <a:pt x="98" y="434"/>
                    <a:pt x="98" y="434"/>
                  </a:cubicBezTo>
                  <a:cubicBezTo>
                    <a:pt x="306" y="434"/>
                    <a:pt x="306" y="434"/>
                    <a:pt x="306" y="434"/>
                  </a:cubicBezTo>
                  <a:cubicBezTo>
                    <a:pt x="356" y="484"/>
                    <a:pt x="356" y="484"/>
                    <a:pt x="356" y="484"/>
                  </a:cubicBezTo>
                  <a:cubicBezTo>
                    <a:pt x="404" y="484"/>
                    <a:pt x="404" y="484"/>
                    <a:pt x="404" y="484"/>
                  </a:cubicBezTo>
                  <a:cubicBezTo>
                    <a:pt x="309" y="390"/>
                    <a:pt x="309" y="390"/>
                    <a:pt x="309" y="390"/>
                  </a:cubicBezTo>
                  <a:cubicBezTo>
                    <a:pt x="323" y="389"/>
                    <a:pt x="323" y="389"/>
                    <a:pt x="323" y="389"/>
                  </a:cubicBezTo>
                  <a:cubicBezTo>
                    <a:pt x="335" y="388"/>
                    <a:pt x="342" y="381"/>
                    <a:pt x="348" y="368"/>
                  </a:cubicBezTo>
                  <a:cubicBezTo>
                    <a:pt x="348" y="368"/>
                    <a:pt x="348" y="368"/>
                    <a:pt x="348" y="368"/>
                  </a:cubicBezTo>
                  <a:cubicBezTo>
                    <a:pt x="348" y="368"/>
                    <a:pt x="348" y="368"/>
                    <a:pt x="348" y="368"/>
                  </a:cubicBezTo>
                  <a:cubicBezTo>
                    <a:pt x="359" y="338"/>
                    <a:pt x="371" y="308"/>
                    <a:pt x="371" y="266"/>
                  </a:cubicBezTo>
                  <a:cubicBezTo>
                    <a:pt x="371" y="232"/>
                    <a:pt x="371" y="114"/>
                    <a:pt x="371" y="54"/>
                  </a:cubicBezTo>
                  <a:cubicBezTo>
                    <a:pt x="371" y="35"/>
                    <a:pt x="362" y="18"/>
                    <a:pt x="338" y="13"/>
                  </a:cubicBezTo>
                  <a:cubicBezTo>
                    <a:pt x="289" y="4"/>
                    <a:pt x="248" y="0"/>
                    <a:pt x="201" y="0"/>
                  </a:cubicBezTo>
                  <a:cubicBezTo>
                    <a:pt x="154" y="0"/>
                    <a:pt x="113" y="4"/>
                    <a:pt x="64" y="13"/>
                  </a:cubicBezTo>
                  <a:cubicBezTo>
                    <a:pt x="40" y="18"/>
                    <a:pt x="31" y="35"/>
                    <a:pt x="31" y="54"/>
                  </a:cubicBezTo>
                  <a:cubicBezTo>
                    <a:pt x="31" y="114"/>
                    <a:pt x="31" y="232"/>
                    <a:pt x="31" y="266"/>
                  </a:cubicBezTo>
                  <a:cubicBezTo>
                    <a:pt x="31" y="308"/>
                    <a:pt x="43" y="338"/>
                    <a:pt x="54" y="368"/>
                  </a:cubicBezTo>
                  <a:cubicBezTo>
                    <a:pt x="59" y="381"/>
                    <a:pt x="67" y="388"/>
                    <a:pt x="79" y="389"/>
                  </a:cubicBezTo>
                  <a:close/>
                  <a:moveTo>
                    <a:pt x="312" y="304"/>
                  </a:moveTo>
                  <a:cubicBezTo>
                    <a:pt x="90" y="304"/>
                    <a:pt x="90" y="304"/>
                    <a:pt x="90" y="304"/>
                  </a:cubicBezTo>
                  <a:cubicBezTo>
                    <a:pt x="80" y="304"/>
                    <a:pt x="72" y="296"/>
                    <a:pt x="72" y="286"/>
                  </a:cubicBezTo>
                  <a:cubicBezTo>
                    <a:pt x="72" y="276"/>
                    <a:pt x="80" y="268"/>
                    <a:pt x="90" y="268"/>
                  </a:cubicBezTo>
                  <a:cubicBezTo>
                    <a:pt x="312" y="268"/>
                    <a:pt x="312" y="268"/>
                    <a:pt x="312" y="268"/>
                  </a:cubicBezTo>
                  <a:cubicBezTo>
                    <a:pt x="322" y="268"/>
                    <a:pt x="330" y="276"/>
                    <a:pt x="330" y="286"/>
                  </a:cubicBezTo>
                  <a:cubicBezTo>
                    <a:pt x="330" y="296"/>
                    <a:pt x="322" y="304"/>
                    <a:pt x="312" y="304"/>
                  </a:cubicBezTo>
                  <a:close/>
                  <a:moveTo>
                    <a:pt x="65" y="66"/>
                  </a:moveTo>
                  <a:cubicBezTo>
                    <a:pt x="65" y="55"/>
                    <a:pt x="71" y="46"/>
                    <a:pt x="83" y="44"/>
                  </a:cubicBezTo>
                  <a:cubicBezTo>
                    <a:pt x="103" y="41"/>
                    <a:pt x="121" y="39"/>
                    <a:pt x="140" y="37"/>
                  </a:cubicBezTo>
                  <a:cubicBezTo>
                    <a:pt x="140" y="58"/>
                    <a:pt x="140" y="58"/>
                    <a:pt x="140" y="58"/>
                  </a:cubicBezTo>
                  <a:cubicBezTo>
                    <a:pt x="140" y="64"/>
                    <a:pt x="144" y="68"/>
                    <a:pt x="150" y="68"/>
                  </a:cubicBezTo>
                  <a:cubicBezTo>
                    <a:pt x="252" y="68"/>
                    <a:pt x="252" y="68"/>
                    <a:pt x="252" y="68"/>
                  </a:cubicBezTo>
                  <a:cubicBezTo>
                    <a:pt x="258" y="68"/>
                    <a:pt x="262" y="64"/>
                    <a:pt x="262" y="58"/>
                  </a:cubicBezTo>
                  <a:cubicBezTo>
                    <a:pt x="262" y="37"/>
                    <a:pt x="262" y="37"/>
                    <a:pt x="262" y="37"/>
                  </a:cubicBezTo>
                  <a:cubicBezTo>
                    <a:pt x="281" y="39"/>
                    <a:pt x="299" y="41"/>
                    <a:pt x="319" y="44"/>
                  </a:cubicBezTo>
                  <a:cubicBezTo>
                    <a:pt x="331" y="46"/>
                    <a:pt x="337" y="55"/>
                    <a:pt x="337" y="66"/>
                  </a:cubicBezTo>
                  <a:cubicBezTo>
                    <a:pt x="337" y="184"/>
                    <a:pt x="337" y="184"/>
                    <a:pt x="337" y="184"/>
                  </a:cubicBezTo>
                  <a:cubicBezTo>
                    <a:pt x="337" y="195"/>
                    <a:pt x="328" y="204"/>
                    <a:pt x="317" y="204"/>
                  </a:cubicBezTo>
                  <a:cubicBezTo>
                    <a:pt x="85" y="204"/>
                    <a:pt x="85" y="204"/>
                    <a:pt x="85" y="204"/>
                  </a:cubicBezTo>
                  <a:cubicBezTo>
                    <a:pt x="74" y="204"/>
                    <a:pt x="65" y="195"/>
                    <a:pt x="65" y="184"/>
                  </a:cubicBezTo>
                  <a:lnTo>
                    <a:pt x="65" y="66"/>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tx1">
                    <a:alpha val="50000"/>
                  </a:schemeClr>
                </a:solidFill>
              </a:endParaRPr>
            </a:p>
          </p:txBody>
        </p:sp>
      </p:grpSp>
      <p:grpSp>
        <p:nvGrpSpPr>
          <p:cNvPr id="182" name="脳（AI）">
            <a:extLst>
              <a:ext uri="{FF2B5EF4-FFF2-40B4-BE49-F238E27FC236}">
                <a16:creationId xmlns:a16="http://schemas.microsoft.com/office/drawing/2014/main" id="{05BFFCDE-7A05-47C5-AD74-C13DA71173B3}"/>
              </a:ext>
            </a:extLst>
          </p:cNvPr>
          <p:cNvGrpSpPr>
            <a:grpSpLocks noChangeAspect="1"/>
          </p:cNvGrpSpPr>
          <p:nvPr/>
        </p:nvGrpSpPr>
        <p:grpSpPr bwMode="auto">
          <a:xfrm>
            <a:off x="6439284" y="4784088"/>
            <a:ext cx="377473" cy="320484"/>
            <a:chOff x="3175" y="2236"/>
            <a:chExt cx="669" cy="568"/>
          </a:xfrm>
        </p:grpSpPr>
        <p:sp>
          <p:nvSpPr>
            <p:cNvPr id="183" name="Freeform 59">
              <a:extLst>
                <a:ext uri="{FF2B5EF4-FFF2-40B4-BE49-F238E27FC236}">
                  <a16:creationId xmlns:a16="http://schemas.microsoft.com/office/drawing/2014/main" id="{DBCB8A40-6076-4458-AD55-0DC9B649BBF7}"/>
                </a:ext>
              </a:extLst>
            </p:cNvPr>
            <p:cNvSpPr>
              <a:spLocks noEditPoints="1"/>
            </p:cNvSpPr>
            <p:nvPr/>
          </p:nvSpPr>
          <p:spPr bwMode="auto">
            <a:xfrm>
              <a:off x="3208" y="2271"/>
              <a:ext cx="601" cy="403"/>
            </a:xfrm>
            <a:custGeom>
              <a:avLst/>
              <a:gdLst>
                <a:gd name="T0" fmla="*/ 298 w 395"/>
                <a:gd name="T1" fmla="*/ 261 h 265"/>
                <a:gd name="T2" fmla="*/ 247 w 395"/>
                <a:gd name="T3" fmla="*/ 234 h 265"/>
                <a:gd name="T4" fmla="*/ 251 w 395"/>
                <a:gd name="T5" fmla="*/ 209 h 265"/>
                <a:gd name="T6" fmla="*/ 288 w 395"/>
                <a:gd name="T7" fmla="*/ 189 h 265"/>
                <a:gd name="T8" fmla="*/ 372 w 395"/>
                <a:gd name="T9" fmla="*/ 203 h 265"/>
                <a:gd name="T10" fmla="*/ 395 w 395"/>
                <a:gd name="T11" fmla="*/ 127 h 265"/>
                <a:gd name="T12" fmla="*/ 391 w 395"/>
                <a:gd name="T13" fmla="*/ 118 h 265"/>
                <a:gd name="T14" fmla="*/ 342 w 395"/>
                <a:gd name="T15" fmla="*/ 154 h 265"/>
                <a:gd name="T16" fmla="*/ 342 w 395"/>
                <a:gd name="T17" fmla="*/ 126 h 265"/>
                <a:gd name="T18" fmla="*/ 380 w 395"/>
                <a:gd name="T19" fmla="*/ 106 h 265"/>
                <a:gd name="T20" fmla="*/ 356 w 395"/>
                <a:gd name="T21" fmla="*/ 97 h 265"/>
                <a:gd name="T22" fmla="*/ 329 w 395"/>
                <a:gd name="T23" fmla="*/ 96 h 265"/>
                <a:gd name="T24" fmla="*/ 347 w 395"/>
                <a:gd name="T25" fmla="*/ 83 h 265"/>
                <a:gd name="T26" fmla="*/ 358 w 395"/>
                <a:gd name="T27" fmla="*/ 55 h 265"/>
                <a:gd name="T28" fmla="*/ 348 w 395"/>
                <a:gd name="T29" fmla="*/ 40 h 265"/>
                <a:gd name="T30" fmla="*/ 149 w 395"/>
                <a:gd name="T31" fmla="*/ 36 h 265"/>
                <a:gd name="T32" fmla="*/ 155 w 395"/>
                <a:gd name="T33" fmla="*/ 95 h 265"/>
                <a:gd name="T34" fmla="*/ 128 w 395"/>
                <a:gd name="T35" fmla="*/ 95 h 265"/>
                <a:gd name="T36" fmla="*/ 134 w 395"/>
                <a:gd name="T37" fmla="*/ 28 h 265"/>
                <a:gd name="T38" fmla="*/ 304 w 395"/>
                <a:gd name="T39" fmla="*/ 20 h 265"/>
                <a:gd name="T40" fmla="*/ 278 w 395"/>
                <a:gd name="T41" fmla="*/ 0 h 265"/>
                <a:gd name="T42" fmla="*/ 100 w 395"/>
                <a:gd name="T43" fmla="*/ 84 h 265"/>
                <a:gd name="T44" fmla="*/ 92 w 395"/>
                <a:gd name="T45" fmla="*/ 109 h 265"/>
                <a:gd name="T46" fmla="*/ 84 w 395"/>
                <a:gd name="T47" fmla="*/ 84 h 265"/>
                <a:gd name="T48" fmla="*/ 80 w 395"/>
                <a:gd name="T49" fmla="*/ 4 h 265"/>
                <a:gd name="T50" fmla="*/ 50 w 395"/>
                <a:gd name="T51" fmla="*/ 118 h 265"/>
                <a:gd name="T52" fmla="*/ 42 w 395"/>
                <a:gd name="T53" fmla="*/ 143 h 265"/>
                <a:gd name="T54" fmla="*/ 34 w 395"/>
                <a:gd name="T55" fmla="*/ 118 h 265"/>
                <a:gd name="T56" fmla="*/ 4 w 395"/>
                <a:gd name="T57" fmla="*/ 80 h 265"/>
                <a:gd name="T58" fmla="*/ 0 w 395"/>
                <a:gd name="T59" fmla="*/ 128 h 265"/>
                <a:gd name="T60" fmla="*/ 41 w 395"/>
                <a:gd name="T61" fmla="*/ 191 h 265"/>
                <a:gd name="T62" fmla="*/ 84 w 395"/>
                <a:gd name="T63" fmla="*/ 194 h 265"/>
                <a:gd name="T64" fmla="*/ 92 w 395"/>
                <a:gd name="T65" fmla="*/ 132 h 265"/>
                <a:gd name="T66" fmla="*/ 142 w 395"/>
                <a:gd name="T67" fmla="*/ 126 h 265"/>
                <a:gd name="T68" fmla="*/ 142 w 395"/>
                <a:gd name="T69" fmla="*/ 154 h 265"/>
                <a:gd name="T70" fmla="*/ 100 w 395"/>
                <a:gd name="T71" fmla="*/ 148 h 265"/>
                <a:gd name="T72" fmla="*/ 108 w 395"/>
                <a:gd name="T73" fmla="*/ 206 h 265"/>
                <a:gd name="T74" fmla="*/ 142 w 395"/>
                <a:gd name="T75" fmla="*/ 180 h 265"/>
                <a:gd name="T76" fmla="*/ 142 w 395"/>
                <a:gd name="T77" fmla="*/ 208 h 265"/>
                <a:gd name="T78" fmla="*/ 120 w 395"/>
                <a:gd name="T79" fmla="*/ 218 h 265"/>
                <a:gd name="T80" fmla="*/ 135 w 395"/>
                <a:gd name="T81" fmla="*/ 228 h 265"/>
                <a:gd name="T82" fmla="*/ 203 w 395"/>
                <a:gd name="T83" fmla="*/ 180 h 265"/>
                <a:gd name="T84" fmla="*/ 203 w 395"/>
                <a:gd name="T85" fmla="*/ 208 h 265"/>
                <a:gd name="T86" fmla="*/ 164 w 395"/>
                <a:gd name="T87" fmla="*/ 228 h 265"/>
                <a:gd name="T88" fmla="*/ 224 w 395"/>
                <a:gd name="T89" fmla="*/ 215 h 265"/>
                <a:gd name="T90" fmla="*/ 263 w 395"/>
                <a:gd name="T91" fmla="*/ 174 h 265"/>
                <a:gd name="T92" fmla="*/ 364 w 395"/>
                <a:gd name="T93" fmla="*/ 166 h 265"/>
                <a:gd name="T94" fmla="*/ 391 w 395"/>
                <a:gd name="T95" fmla="*/ 145 h 265"/>
                <a:gd name="T96" fmla="*/ 395 w 395"/>
                <a:gd name="T97" fmla="*/ 12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265">
                  <a:moveTo>
                    <a:pt x="364" y="218"/>
                  </a:moveTo>
                  <a:cubicBezTo>
                    <a:pt x="298" y="261"/>
                    <a:pt x="298" y="261"/>
                    <a:pt x="298" y="261"/>
                  </a:cubicBezTo>
                  <a:cubicBezTo>
                    <a:pt x="292" y="265"/>
                    <a:pt x="286" y="263"/>
                    <a:pt x="280" y="259"/>
                  </a:cubicBezTo>
                  <a:cubicBezTo>
                    <a:pt x="247" y="234"/>
                    <a:pt x="247" y="234"/>
                    <a:pt x="247" y="234"/>
                  </a:cubicBezTo>
                  <a:cubicBezTo>
                    <a:pt x="247" y="215"/>
                    <a:pt x="247" y="215"/>
                    <a:pt x="247" y="215"/>
                  </a:cubicBezTo>
                  <a:cubicBezTo>
                    <a:pt x="247" y="213"/>
                    <a:pt x="248" y="211"/>
                    <a:pt x="251" y="209"/>
                  </a:cubicBezTo>
                  <a:cubicBezTo>
                    <a:pt x="276" y="193"/>
                    <a:pt x="276" y="193"/>
                    <a:pt x="276" y="193"/>
                  </a:cubicBezTo>
                  <a:cubicBezTo>
                    <a:pt x="280" y="190"/>
                    <a:pt x="283" y="189"/>
                    <a:pt x="288" y="189"/>
                  </a:cubicBezTo>
                  <a:cubicBezTo>
                    <a:pt x="372" y="189"/>
                    <a:pt x="372" y="189"/>
                    <a:pt x="372" y="189"/>
                  </a:cubicBezTo>
                  <a:cubicBezTo>
                    <a:pt x="372" y="203"/>
                    <a:pt x="372" y="203"/>
                    <a:pt x="372" y="203"/>
                  </a:cubicBezTo>
                  <a:cubicBezTo>
                    <a:pt x="372" y="210"/>
                    <a:pt x="370" y="214"/>
                    <a:pt x="364" y="218"/>
                  </a:cubicBezTo>
                  <a:close/>
                  <a:moveTo>
                    <a:pt x="395" y="127"/>
                  </a:moveTo>
                  <a:cubicBezTo>
                    <a:pt x="395" y="124"/>
                    <a:pt x="394" y="120"/>
                    <a:pt x="391" y="118"/>
                  </a:cubicBezTo>
                  <a:cubicBezTo>
                    <a:pt x="391" y="118"/>
                    <a:pt x="391" y="118"/>
                    <a:pt x="391" y="118"/>
                  </a:cubicBezTo>
                  <a:cubicBezTo>
                    <a:pt x="356" y="140"/>
                    <a:pt x="356" y="140"/>
                    <a:pt x="356" y="140"/>
                  </a:cubicBezTo>
                  <a:cubicBezTo>
                    <a:pt x="356" y="148"/>
                    <a:pt x="350" y="154"/>
                    <a:pt x="342" y="154"/>
                  </a:cubicBezTo>
                  <a:cubicBezTo>
                    <a:pt x="335" y="154"/>
                    <a:pt x="329" y="147"/>
                    <a:pt x="329" y="140"/>
                  </a:cubicBezTo>
                  <a:cubicBezTo>
                    <a:pt x="329" y="132"/>
                    <a:pt x="335" y="126"/>
                    <a:pt x="342" y="126"/>
                  </a:cubicBezTo>
                  <a:cubicBezTo>
                    <a:pt x="344" y="126"/>
                    <a:pt x="346" y="126"/>
                    <a:pt x="347" y="127"/>
                  </a:cubicBezTo>
                  <a:cubicBezTo>
                    <a:pt x="380" y="106"/>
                    <a:pt x="380" y="106"/>
                    <a:pt x="380" y="106"/>
                  </a:cubicBezTo>
                  <a:cubicBezTo>
                    <a:pt x="365" y="91"/>
                    <a:pt x="365" y="91"/>
                    <a:pt x="365" y="91"/>
                  </a:cubicBezTo>
                  <a:cubicBezTo>
                    <a:pt x="356" y="97"/>
                    <a:pt x="356" y="97"/>
                    <a:pt x="356" y="97"/>
                  </a:cubicBezTo>
                  <a:cubicBezTo>
                    <a:pt x="356" y="104"/>
                    <a:pt x="350" y="110"/>
                    <a:pt x="342" y="110"/>
                  </a:cubicBezTo>
                  <a:cubicBezTo>
                    <a:pt x="335" y="110"/>
                    <a:pt x="329" y="104"/>
                    <a:pt x="329" y="96"/>
                  </a:cubicBezTo>
                  <a:cubicBezTo>
                    <a:pt x="329" y="89"/>
                    <a:pt x="335" y="82"/>
                    <a:pt x="342" y="82"/>
                  </a:cubicBezTo>
                  <a:cubicBezTo>
                    <a:pt x="344" y="82"/>
                    <a:pt x="346" y="83"/>
                    <a:pt x="347" y="83"/>
                  </a:cubicBezTo>
                  <a:cubicBezTo>
                    <a:pt x="358" y="77"/>
                    <a:pt x="358" y="77"/>
                    <a:pt x="358" y="77"/>
                  </a:cubicBezTo>
                  <a:cubicBezTo>
                    <a:pt x="358" y="55"/>
                    <a:pt x="358" y="55"/>
                    <a:pt x="358" y="55"/>
                  </a:cubicBezTo>
                  <a:cubicBezTo>
                    <a:pt x="358" y="52"/>
                    <a:pt x="357" y="48"/>
                    <a:pt x="354" y="46"/>
                  </a:cubicBezTo>
                  <a:cubicBezTo>
                    <a:pt x="348" y="40"/>
                    <a:pt x="348" y="40"/>
                    <a:pt x="348" y="40"/>
                  </a:cubicBezTo>
                  <a:cubicBezTo>
                    <a:pt x="345" y="37"/>
                    <a:pt x="342" y="36"/>
                    <a:pt x="339" y="36"/>
                  </a:cubicBezTo>
                  <a:cubicBezTo>
                    <a:pt x="149" y="36"/>
                    <a:pt x="149" y="36"/>
                    <a:pt x="149" y="36"/>
                  </a:cubicBezTo>
                  <a:cubicBezTo>
                    <a:pt x="149" y="84"/>
                    <a:pt x="149" y="84"/>
                    <a:pt x="149" y="84"/>
                  </a:cubicBezTo>
                  <a:cubicBezTo>
                    <a:pt x="153" y="86"/>
                    <a:pt x="155" y="91"/>
                    <a:pt x="155" y="95"/>
                  </a:cubicBezTo>
                  <a:cubicBezTo>
                    <a:pt x="155" y="103"/>
                    <a:pt x="149" y="109"/>
                    <a:pt x="142" y="109"/>
                  </a:cubicBezTo>
                  <a:cubicBezTo>
                    <a:pt x="134" y="109"/>
                    <a:pt x="128" y="103"/>
                    <a:pt x="128" y="95"/>
                  </a:cubicBezTo>
                  <a:cubicBezTo>
                    <a:pt x="128" y="91"/>
                    <a:pt x="130" y="86"/>
                    <a:pt x="134" y="84"/>
                  </a:cubicBezTo>
                  <a:cubicBezTo>
                    <a:pt x="134" y="28"/>
                    <a:pt x="134" y="28"/>
                    <a:pt x="134" y="28"/>
                  </a:cubicBezTo>
                  <a:cubicBezTo>
                    <a:pt x="134" y="24"/>
                    <a:pt x="137" y="20"/>
                    <a:pt x="142" y="20"/>
                  </a:cubicBezTo>
                  <a:cubicBezTo>
                    <a:pt x="304" y="20"/>
                    <a:pt x="304" y="20"/>
                    <a:pt x="304" y="20"/>
                  </a:cubicBezTo>
                  <a:cubicBezTo>
                    <a:pt x="288" y="4"/>
                    <a:pt x="288" y="4"/>
                    <a:pt x="288" y="4"/>
                  </a:cubicBezTo>
                  <a:cubicBezTo>
                    <a:pt x="285" y="1"/>
                    <a:pt x="282" y="0"/>
                    <a:pt x="278" y="0"/>
                  </a:cubicBezTo>
                  <a:cubicBezTo>
                    <a:pt x="100" y="0"/>
                    <a:pt x="100" y="0"/>
                    <a:pt x="100" y="0"/>
                  </a:cubicBezTo>
                  <a:cubicBezTo>
                    <a:pt x="100" y="84"/>
                    <a:pt x="100" y="84"/>
                    <a:pt x="100" y="84"/>
                  </a:cubicBezTo>
                  <a:cubicBezTo>
                    <a:pt x="103" y="86"/>
                    <a:pt x="106" y="91"/>
                    <a:pt x="106" y="95"/>
                  </a:cubicBezTo>
                  <a:cubicBezTo>
                    <a:pt x="106" y="103"/>
                    <a:pt x="99" y="109"/>
                    <a:pt x="92" y="109"/>
                  </a:cubicBezTo>
                  <a:cubicBezTo>
                    <a:pt x="84" y="109"/>
                    <a:pt x="78" y="103"/>
                    <a:pt x="78" y="95"/>
                  </a:cubicBezTo>
                  <a:cubicBezTo>
                    <a:pt x="78" y="91"/>
                    <a:pt x="80" y="86"/>
                    <a:pt x="84" y="84"/>
                  </a:cubicBezTo>
                  <a:cubicBezTo>
                    <a:pt x="84" y="2"/>
                    <a:pt x="84" y="2"/>
                    <a:pt x="84" y="2"/>
                  </a:cubicBezTo>
                  <a:cubicBezTo>
                    <a:pt x="82" y="2"/>
                    <a:pt x="81" y="3"/>
                    <a:pt x="80" y="4"/>
                  </a:cubicBezTo>
                  <a:cubicBezTo>
                    <a:pt x="50" y="34"/>
                    <a:pt x="50" y="34"/>
                    <a:pt x="50" y="34"/>
                  </a:cubicBezTo>
                  <a:cubicBezTo>
                    <a:pt x="50" y="118"/>
                    <a:pt x="50" y="118"/>
                    <a:pt x="50" y="118"/>
                  </a:cubicBezTo>
                  <a:cubicBezTo>
                    <a:pt x="54" y="121"/>
                    <a:pt x="56" y="125"/>
                    <a:pt x="56" y="129"/>
                  </a:cubicBezTo>
                  <a:cubicBezTo>
                    <a:pt x="56" y="137"/>
                    <a:pt x="50" y="143"/>
                    <a:pt x="42" y="143"/>
                  </a:cubicBezTo>
                  <a:cubicBezTo>
                    <a:pt x="34" y="143"/>
                    <a:pt x="28" y="137"/>
                    <a:pt x="28" y="129"/>
                  </a:cubicBezTo>
                  <a:cubicBezTo>
                    <a:pt x="28" y="125"/>
                    <a:pt x="31" y="121"/>
                    <a:pt x="34" y="118"/>
                  </a:cubicBezTo>
                  <a:cubicBezTo>
                    <a:pt x="34" y="50"/>
                    <a:pt x="34" y="50"/>
                    <a:pt x="34" y="50"/>
                  </a:cubicBezTo>
                  <a:cubicBezTo>
                    <a:pt x="4" y="80"/>
                    <a:pt x="4" y="80"/>
                    <a:pt x="4" y="80"/>
                  </a:cubicBezTo>
                  <a:cubicBezTo>
                    <a:pt x="1" y="83"/>
                    <a:pt x="0" y="87"/>
                    <a:pt x="0" y="90"/>
                  </a:cubicBezTo>
                  <a:cubicBezTo>
                    <a:pt x="0" y="128"/>
                    <a:pt x="0" y="128"/>
                    <a:pt x="0" y="128"/>
                  </a:cubicBezTo>
                  <a:cubicBezTo>
                    <a:pt x="0" y="134"/>
                    <a:pt x="2" y="137"/>
                    <a:pt x="4" y="141"/>
                  </a:cubicBezTo>
                  <a:cubicBezTo>
                    <a:pt x="41" y="191"/>
                    <a:pt x="41" y="191"/>
                    <a:pt x="41" y="191"/>
                  </a:cubicBezTo>
                  <a:cubicBezTo>
                    <a:pt x="42" y="193"/>
                    <a:pt x="44" y="194"/>
                    <a:pt x="48" y="194"/>
                  </a:cubicBezTo>
                  <a:cubicBezTo>
                    <a:pt x="84" y="194"/>
                    <a:pt x="84" y="194"/>
                    <a:pt x="84" y="194"/>
                  </a:cubicBezTo>
                  <a:cubicBezTo>
                    <a:pt x="84" y="140"/>
                    <a:pt x="84" y="140"/>
                    <a:pt x="84" y="140"/>
                  </a:cubicBezTo>
                  <a:cubicBezTo>
                    <a:pt x="84" y="135"/>
                    <a:pt x="87" y="132"/>
                    <a:pt x="92" y="132"/>
                  </a:cubicBezTo>
                  <a:cubicBezTo>
                    <a:pt x="130" y="132"/>
                    <a:pt x="130" y="132"/>
                    <a:pt x="130" y="132"/>
                  </a:cubicBezTo>
                  <a:cubicBezTo>
                    <a:pt x="133" y="128"/>
                    <a:pt x="137" y="126"/>
                    <a:pt x="142" y="126"/>
                  </a:cubicBezTo>
                  <a:cubicBezTo>
                    <a:pt x="149" y="126"/>
                    <a:pt x="155" y="132"/>
                    <a:pt x="155" y="140"/>
                  </a:cubicBezTo>
                  <a:cubicBezTo>
                    <a:pt x="155" y="147"/>
                    <a:pt x="149" y="154"/>
                    <a:pt x="142" y="154"/>
                  </a:cubicBezTo>
                  <a:cubicBezTo>
                    <a:pt x="137" y="154"/>
                    <a:pt x="133" y="151"/>
                    <a:pt x="130" y="148"/>
                  </a:cubicBezTo>
                  <a:cubicBezTo>
                    <a:pt x="100" y="148"/>
                    <a:pt x="100" y="148"/>
                    <a:pt x="100" y="148"/>
                  </a:cubicBezTo>
                  <a:cubicBezTo>
                    <a:pt x="100" y="198"/>
                    <a:pt x="100" y="198"/>
                    <a:pt x="100" y="198"/>
                  </a:cubicBezTo>
                  <a:cubicBezTo>
                    <a:pt x="108" y="206"/>
                    <a:pt x="108" y="206"/>
                    <a:pt x="108" y="206"/>
                  </a:cubicBezTo>
                  <a:cubicBezTo>
                    <a:pt x="128" y="194"/>
                    <a:pt x="128" y="194"/>
                    <a:pt x="128" y="194"/>
                  </a:cubicBezTo>
                  <a:cubicBezTo>
                    <a:pt x="128" y="186"/>
                    <a:pt x="134" y="180"/>
                    <a:pt x="142" y="180"/>
                  </a:cubicBezTo>
                  <a:cubicBezTo>
                    <a:pt x="149" y="180"/>
                    <a:pt x="155" y="186"/>
                    <a:pt x="155" y="194"/>
                  </a:cubicBezTo>
                  <a:cubicBezTo>
                    <a:pt x="155" y="202"/>
                    <a:pt x="149" y="208"/>
                    <a:pt x="142" y="208"/>
                  </a:cubicBezTo>
                  <a:cubicBezTo>
                    <a:pt x="140" y="208"/>
                    <a:pt x="138" y="207"/>
                    <a:pt x="136" y="207"/>
                  </a:cubicBezTo>
                  <a:cubicBezTo>
                    <a:pt x="120" y="218"/>
                    <a:pt x="120" y="218"/>
                    <a:pt x="120" y="218"/>
                  </a:cubicBezTo>
                  <a:cubicBezTo>
                    <a:pt x="127" y="225"/>
                    <a:pt x="127" y="225"/>
                    <a:pt x="127" y="225"/>
                  </a:cubicBezTo>
                  <a:cubicBezTo>
                    <a:pt x="129" y="227"/>
                    <a:pt x="132" y="228"/>
                    <a:pt x="135" y="228"/>
                  </a:cubicBezTo>
                  <a:cubicBezTo>
                    <a:pt x="189" y="194"/>
                    <a:pt x="189" y="194"/>
                    <a:pt x="189" y="194"/>
                  </a:cubicBezTo>
                  <a:cubicBezTo>
                    <a:pt x="189" y="186"/>
                    <a:pt x="195" y="180"/>
                    <a:pt x="203" y="180"/>
                  </a:cubicBezTo>
                  <a:cubicBezTo>
                    <a:pt x="210" y="180"/>
                    <a:pt x="216" y="186"/>
                    <a:pt x="216" y="194"/>
                  </a:cubicBezTo>
                  <a:cubicBezTo>
                    <a:pt x="216" y="202"/>
                    <a:pt x="210" y="208"/>
                    <a:pt x="203" y="208"/>
                  </a:cubicBezTo>
                  <a:cubicBezTo>
                    <a:pt x="201" y="208"/>
                    <a:pt x="199" y="207"/>
                    <a:pt x="197" y="207"/>
                  </a:cubicBezTo>
                  <a:cubicBezTo>
                    <a:pt x="164" y="228"/>
                    <a:pt x="164" y="228"/>
                    <a:pt x="164" y="228"/>
                  </a:cubicBezTo>
                  <a:cubicBezTo>
                    <a:pt x="224" y="228"/>
                    <a:pt x="224" y="228"/>
                    <a:pt x="224" y="228"/>
                  </a:cubicBezTo>
                  <a:cubicBezTo>
                    <a:pt x="224" y="215"/>
                    <a:pt x="224" y="215"/>
                    <a:pt x="224" y="215"/>
                  </a:cubicBezTo>
                  <a:cubicBezTo>
                    <a:pt x="224" y="204"/>
                    <a:pt x="228" y="197"/>
                    <a:pt x="238" y="190"/>
                  </a:cubicBezTo>
                  <a:cubicBezTo>
                    <a:pt x="263" y="174"/>
                    <a:pt x="263" y="174"/>
                    <a:pt x="263" y="174"/>
                  </a:cubicBezTo>
                  <a:cubicBezTo>
                    <a:pt x="272" y="168"/>
                    <a:pt x="278" y="166"/>
                    <a:pt x="288" y="166"/>
                  </a:cubicBezTo>
                  <a:cubicBezTo>
                    <a:pt x="364" y="166"/>
                    <a:pt x="364" y="166"/>
                    <a:pt x="364" y="166"/>
                  </a:cubicBezTo>
                  <a:cubicBezTo>
                    <a:pt x="368" y="166"/>
                    <a:pt x="371" y="165"/>
                    <a:pt x="373" y="163"/>
                  </a:cubicBezTo>
                  <a:cubicBezTo>
                    <a:pt x="391" y="145"/>
                    <a:pt x="391" y="145"/>
                    <a:pt x="391" y="145"/>
                  </a:cubicBezTo>
                  <a:cubicBezTo>
                    <a:pt x="394" y="142"/>
                    <a:pt x="395" y="139"/>
                    <a:pt x="395" y="135"/>
                  </a:cubicBezTo>
                  <a:lnTo>
                    <a:pt x="395"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latin typeface="+mj-ea"/>
                <a:ea typeface="+mj-ea"/>
              </a:endParaRPr>
            </a:p>
          </p:txBody>
        </p:sp>
        <p:sp>
          <p:nvSpPr>
            <p:cNvPr id="184" name="Freeform 60">
              <a:extLst>
                <a:ext uri="{FF2B5EF4-FFF2-40B4-BE49-F238E27FC236}">
                  <a16:creationId xmlns:a16="http://schemas.microsoft.com/office/drawing/2014/main" id="{7EBA0D1E-86CE-4183-A76A-B3F63CCA1AF1}"/>
                </a:ext>
              </a:extLst>
            </p:cNvPr>
            <p:cNvSpPr>
              <a:spLocks noEditPoints="1"/>
            </p:cNvSpPr>
            <p:nvPr/>
          </p:nvSpPr>
          <p:spPr bwMode="auto">
            <a:xfrm>
              <a:off x="3175" y="2236"/>
              <a:ext cx="669" cy="568"/>
            </a:xfrm>
            <a:custGeom>
              <a:avLst/>
              <a:gdLst>
                <a:gd name="T0" fmla="*/ 403 w 440"/>
                <a:gd name="T1" fmla="*/ 92 h 373"/>
                <a:gd name="T2" fmla="*/ 386 w 440"/>
                <a:gd name="T3" fmla="*/ 47 h 373"/>
                <a:gd name="T4" fmla="*/ 347 w 440"/>
                <a:gd name="T5" fmla="*/ 32 h 373"/>
                <a:gd name="T6" fmla="*/ 112 w 440"/>
                <a:gd name="T7" fmla="*/ 0 h 373"/>
                <a:gd name="T8" fmla="*/ 0 w 440"/>
                <a:gd name="T9" fmla="*/ 113 h 373"/>
                <a:gd name="T10" fmla="*/ 44 w 440"/>
                <a:gd name="T11" fmla="*/ 227 h 373"/>
                <a:gd name="T12" fmla="*/ 113 w 440"/>
                <a:gd name="T13" fmla="*/ 244 h 373"/>
                <a:gd name="T14" fmla="*/ 191 w 440"/>
                <a:gd name="T15" fmla="*/ 274 h 373"/>
                <a:gd name="T16" fmla="*/ 250 w 440"/>
                <a:gd name="T17" fmla="*/ 325 h 373"/>
                <a:gd name="T18" fmla="*/ 343 w 440"/>
                <a:gd name="T19" fmla="*/ 373 h 373"/>
                <a:gd name="T20" fmla="*/ 417 w 440"/>
                <a:gd name="T21" fmla="*/ 226 h 373"/>
                <a:gd name="T22" fmla="*/ 440 w 440"/>
                <a:gd name="T23" fmla="*/ 158 h 373"/>
                <a:gd name="T24" fmla="*/ 387 w 440"/>
                <a:gd name="T25" fmla="*/ 114 h 373"/>
                <a:gd name="T26" fmla="*/ 106 w 440"/>
                <a:gd name="T27" fmla="*/ 218 h 373"/>
                <a:gd name="T28" fmla="*/ 122 w 440"/>
                <a:gd name="T29" fmla="*/ 223 h 373"/>
                <a:gd name="T30" fmla="*/ 386 w 440"/>
                <a:gd name="T31" fmla="*/ 241 h 373"/>
                <a:gd name="T32" fmla="*/ 269 w 440"/>
                <a:gd name="T33" fmla="*/ 257 h 373"/>
                <a:gd name="T34" fmla="*/ 298 w 440"/>
                <a:gd name="T35" fmla="*/ 216 h 373"/>
                <a:gd name="T36" fmla="*/ 394 w 440"/>
                <a:gd name="T37" fmla="*/ 226 h 373"/>
                <a:gd name="T38" fmla="*/ 413 w 440"/>
                <a:gd name="T39" fmla="*/ 168 h 373"/>
                <a:gd name="T40" fmla="*/ 310 w 440"/>
                <a:gd name="T41" fmla="*/ 189 h 373"/>
                <a:gd name="T42" fmla="*/ 246 w 440"/>
                <a:gd name="T43" fmla="*/ 238 h 373"/>
                <a:gd name="T44" fmla="*/ 219 w 440"/>
                <a:gd name="T45" fmla="*/ 230 h 373"/>
                <a:gd name="T46" fmla="*/ 225 w 440"/>
                <a:gd name="T47" fmla="*/ 203 h 373"/>
                <a:gd name="T48" fmla="*/ 149 w 440"/>
                <a:gd name="T49" fmla="*/ 248 h 373"/>
                <a:gd name="T50" fmla="*/ 164 w 440"/>
                <a:gd name="T51" fmla="*/ 231 h 373"/>
                <a:gd name="T52" fmla="*/ 150 w 440"/>
                <a:gd name="T53" fmla="*/ 217 h 373"/>
                <a:gd name="T54" fmla="*/ 122 w 440"/>
                <a:gd name="T55" fmla="*/ 171 h 373"/>
                <a:gd name="T56" fmla="*/ 177 w 440"/>
                <a:gd name="T57" fmla="*/ 163 h 373"/>
                <a:gd name="T58" fmla="*/ 114 w 440"/>
                <a:gd name="T59" fmla="*/ 155 h 373"/>
                <a:gd name="T60" fmla="*/ 70 w 440"/>
                <a:gd name="T61" fmla="*/ 217 h 373"/>
                <a:gd name="T62" fmla="*/ 22 w 440"/>
                <a:gd name="T63" fmla="*/ 151 h 373"/>
                <a:gd name="T64" fmla="*/ 56 w 440"/>
                <a:gd name="T65" fmla="*/ 73 h 373"/>
                <a:gd name="T66" fmla="*/ 64 w 440"/>
                <a:gd name="T67" fmla="*/ 166 h 373"/>
                <a:gd name="T68" fmla="*/ 72 w 440"/>
                <a:gd name="T69" fmla="*/ 57 h 373"/>
                <a:gd name="T70" fmla="*/ 106 w 440"/>
                <a:gd name="T71" fmla="*/ 107 h 373"/>
                <a:gd name="T72" fmla="*/ 128 w 440"/>
                <a:gd name="T73" fmla="*/ 118 h 373"/>
                <a:gd name="T74" fmla="*/ 300 w 440"/>
                <a:gd name="T75" fmla="*/ 23 h 373"/>
                <a:gd name="T76" fmla="*/ 164 w 440"/>
                <a:gd name="T77" fmla="*/ 43 h 373"/>
                <a:gd name="T78" fmla="*/ 150 w 440"/>
                <a:gd name="T79" fmla="*/ 118 h 373"/>
                <a:gd name="T80" fmla="*/ 171 w 440"/>
                <a:gd name="T81" fmla="*/ 107 h 373"/>
                <a:gd name="T82" fmla="*/ 370 w 440"/>
                <a:gd name="T83" fmla="*/ 63 h 373"/>
                <a:gd name="T84" fmla="*/ 380 w 440"/>
                <a:gd name="T85" fmla="*/ 100 h 373"/>
                <a:gd name="T86" fmla="*/ 351 w 440"/>
                <a:gd name="T87" fmla="*/ 119 h 373"/>
                <a:gd name="T88" fmla="*/ 387 w 440"/>
                <a:gd name="T89" fmla="*/ 114 h 373"/>
                <a:gd name="T90" fmla="*/ 364 w 440"/>
                <a:gd name="T91" fmla="*/ 149 h 373"/>
                <a:gd name="T92" fmla="*/ 378 w 440"/>
                <a:gd name="T93" fmla="*/ 163 h 373"/>
                <a:gd name="T94" fmla="*/ 417 w 440"/>
                <a:gd name="T95" fmla="*/ 150 h 373"/>
                <a:gd name="T96" fmla="*/ 222 w 440"/>
                <a:gd name="T97" fmla="*/ 175 h 373"/>
                <a:gd name="T98" fmla="*/ 260 w 440"/>
                <a:gd name="T99" fmla="*/ 79 h 373"/>
                <a:gd name="T100" fmla="*/ 266 w 440"/>
                <a:gd name="T101" fmla="*/ 154 h 373"/>
                <a:gd name="T102" fmla="*/ 248 w 440"/>
                <a:gd name="T103" fmla="*/ 99 h 373"/>
                <a:gd name="T104" fmla="*/ 323 w 440"/>
                <a:gd name="T105" fmla="*/ 79 h 373"/>
                <a:gd name="T106" fmla="*/ 303 w 440"/>
                <a:gd name="T107" fmla="*/ 7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373">
                  <a:moveTo>
                    <a:pt x="429" y="125"/>
                  </a:moveTo>
                  <a:cubicBezTo>
                    <a:pt x="406" y="102"/>
                    <a:pt x="406" y="102"/>
                    <a:pt x="406" y="102"/>
                  </a:cubicBezTo>
                  <a:cubicBezTo>
                    <a:pt x="403" y="99"/>
                    <a:pt x="403" y="97"/>
                    <a:pt x="403" y="92"/>
                  </a:cubicBezTo>
                  <a:cubicBezTo>
                    <a:pt x="403" y="78"/>
                    <a:pt x="403" y="78"/>
                    <a:pt x="403" y="78"/>
                  </a:cubicBezTo>
                  <a:cubicBezTo>
                    <a:pt x="403" y="68"/>
                    <a:pt x="400" y="60"/>
                    <a:pt x="392" y="53"/>
                  </a:cubicBezTo>
                  <a:cubicBezTo>
                    <a:pt x="386" y="47"/>
                    <a:pt x="386" y="47"/>
                    <a:pt x="386" y="47"/>
                  </a:cubicBezTo>
                  <a:cubicBezTo>
                    <a:pt x="378" y="39"/>
                    <a:pt x="371" y="36"/>
                    <a:pt x="361" y="36"/>
                  </a:cubicBezTo>
                  <a:cubicBezTo>
                    <a:pt x="357" y="36"/>
                    <a:pt x="357" y="36"/>
                    <a:pt x="357" y="36"/>
                  </a:cubicBezTo>
                  <a:cubicBezTo>
                    <a:pt x="353" y="36"/>
                    <a:pt x="350" y="35"/>
                    <a:pt x="347" y="32"/>
                  </a:cubicBezTo>
                  <a:cubicBezTo>
                    <a:pt x="326" y="11"/>
                    <a:pt x="326" y="11"/>
                    <a:pt x="326" y="11"/>
                  </a:cubicBezTo>
                  <a:cubicBezTo>
                    <a:pt x="318" y="3"/>
                    <a:pt x="311" y="0"/>
                    <a:pt x="300" y="0"/>
                  </a:cubicBezTo>
                  <a:cubicBezTo>
                    <a:pt x="112" y="0"/>
                    <a:pt x="112" y="0"/>
                    <a:pt x="112" y="0"/>
                  </a:cubicBezTo>
                  <a:cubicBezTo>
                    <a:pt x="102" y="0"/>
                    <a:pt x="93" y="4"/>
                    <a:pt x="86" y="11"/>
                  </a:cubicBezTo>
                  <a:cubicBezTo>
                    <a:pt x="10" y="87"/>
                    <a:pt x="10" y="87"/>
                    <a:pt x="10" y="87"/>
                  </a:cubicBezTo>
                  <a:cubicBezTo>
                    <a:pt x="2" y="95"/>
                    <a:pt x="0" y="104"/>
                    <a:pt x="0" y="113"/>
                  </a:cubicBezTo>
                  <a:cubicBezTo>
                    <a:pt x="0" y="152"/>
                    <a:pt x="0" y="152"/>
                    <a:pt x="0" y="152"/>
                  </a:cubicBezTo>
                  <a:cubicBezTo>
                    <a:pt x="0" y="161"/>
                    <a:pt x="2" y="169"/>
                    <a:pt x="8" y="177"/>
                  </a:cubicBezTo>
                  <a:cubicBezTo>
                    <a:pt x="44" y="227"/>
                    <a:pt x="44" y="227"/>
                    <a:pt x="44" y="227"/>
                  </a:cubicBezTo>
                  <a:cubicBezTo>
                    <a:pt x="51" y="236"/>
                    <a:pt x="59" y="240"/>
                    <a:pt x="70" y="240"/>
                  </a:cubicBezTo>
                  <a:cubicBezTo>
                    <a:pt x="104" y="240"/>
                    <a:pt x="104" y="240"/>
                    <a:pt x="104" y="240"/>
                  </a:cubicBezTo>
                  <a:cubicBezTo>
                    <a:pt x="108" y="240"/>
                    <a:pt x="110" y="241"/>
                    <a:pt x="113" y="244"/>
                  </a:cubicBezTo>
                  <a:cubicBezTo>
                    <a:pt x="133" y="264"/>
                    <a:pt x="133" y="264"/>
                    <a:pt x="133" y="264"/>
                  </a:cubicBezTo>
                  <a:cubicBezTo>
                    <a:pt x="139" y="270"/>
                    <a:pt x="148" y="274"/>
                    <a:pt x="158" y="274"/>
                  </a:cubicBezTo>
                  <a:cubicBezTo>
                    <a:pt x="191" y="274"/>
                    <a:pt x="191" y="274"/>
                    <a:pt x="191" y="274"/>
                  </a:cubicBezTo>
                  <a:cubicBezTo>
                    <a:pt x="193" y="280"/>
                    <a:pt x="197" y="287"/>
                    <a:pt x="201" y="291"/>
                  </a:cubicBezTo>
                  <a:cubicBezTo>
                    <a:pt x="225" y="314"/>
                    <a:pt x="225" y="314"/>
                    <a:pt x="225" y="314"/>
                  </a:cubicBezTo>
                  <a:cubicBezTo>
                    <a:pt x="232" y="321"/>
                    <a:pt x="239" y="325"/>
                    <a:pt x="250" y="325"/>
                  </a:cubicBezTo>
                  <a:cubicBezTo>
                    <a:pt x="270" y="325"/>
                    <a:pt x="270" y="325"/>
                    <a:pt x="270" y="325"/>
                  </a:cubicBezTo>
                  <a:cubicBezTo>
                    <a:pt x="302" y="373"/>
                    <a:pt x="302" y="373"/>
                    <a:pt x="302" y="373"/>
                  </a:cubicBezTo>
                  <a:cubicBezTo>
                    <a:pt x="343" y="373"/>
                    <a:pt x="343" y="373"/>
                    <a:pt x="343" y="373"/>
                  </a:cubicBezTo>
                  <a:cubicBezTo>
                    <a:pt x="332" y="303"/>
                    <a:pt x="332" y="303"/>
                    <a:pt x="332" y="303"/>
                  </a:cubicBezTo>
                  <a:cubicBezTo>
                    <a:pt x="398" y="260"/>
                    <a:pt x="398" y="260"/>
                    <a:pt x="398" y="260"/>
                  </a:cubicBezTo>
                  <a:cubicBezTo>
                    <a:pt x="412" y="251"/>
                    <a:pt x="417" y="243"/>
                    <a:pt x="417" y="226"/>
                  </a:cubicBezTo>
                  <a:cubicBezTo>
                    <a:pt x="417" y="196"/>
                    <a:pt x="417" y="196"/>
                    <a:pt x="417" y="196"/>
                  </a:cubicBezTo>
                  <a:cubicBezTo>
                    <a:pt x="429" y="184"/>
                    <a:pt x="429" y="184"/>
                    <a:pt x="429" y="184"/>
                  </a:cubicBezTo>
                  <a:cubicBezTo>
                    <a:pt x="438" y="175"/>
                    <a:pt x="440" y="167"/>
                    <a:pt x="440" y="158"/>
                  </a:cubicBezTo>
                  <a:cubicBezTo>
                    <a:pt x="440" y="150"/>
                    <a:pt x="440" y="150"/>
                    <a:pt x="440" y="150"/>
                  </a:cubicBezTo>
                  <a:cubicBezTo>
                    <a:pt x="440" y="140"/>
                    <a:pt x="437" y="132"/>
                    <a:pt x="429" y="125"/>
                  </a:cubicBezTo>
                  <a:close/>
                  <a:moveTo>
                    <a:pt x="387" y="114"/>
                  </a:moveTo>
                  <a:cubicBezTo>
                    <a:pt x="387" y="114"/>
                    <a:pt x="387" y="114"/>
                    <a:pt x="387" y="114"/>
                  </a:cubicBezTo>
                  <a:cubicBezTo>
                    <a:pt x="387" y="114"/>
                    <a:pt x="387" y="114"/>
                    <a:pt x="387" y="114"/>
                  </a:cubicBezTo>
                  <a:close/>
                  <a:moveTo>
                    <a:pt x="106" y="218"/>
                  </a:moveTo>
                  <a:cubicBezTo>
                    <a:pt x="106" y="218"/>
                    <a:pt x="106" y="218"/>
                    <a:pt x="106" y="218"/>
                  </a:cubicBezTo>
                  <a:cubicBezTo>
                    <a:pt x="106" y="218"/>
                    <a:pt x="106" y="218"/>
                    <a:pt x="106" y="218"/>
                  </a:cubicBezTo>
                  <a:close/>
                  <a:moveTo>
                    <a:pt x="122" y="223"/>
                  </a:moveTo>
                  <a:cubicBezTo>
                    <a:pt x="122" y="222"/>
                    <a:pt x="122" y="222"/>
                    <a:pt x="122" y="222"/>
                  </a:cubicBezTo>
                  <a:cubicBezTo>
                    <a:pt x="122" y="223"/>
                    <a:pt x="122" y="223"/>
                    <a:pt x="122" y="223"/>
                  </a:cubicBezTo>
                  <a:close/>
                  <a:moveTo>
                    <a:pt x="386" y="241"/>
                  </a:moveTo>
                  <a:cubicBezTo>
                    <a:pt x="320" y="284"/>
                    <a:pt x="320" y="284"/>
                    <a:pt x="320" y="284"/>
                  </a:cubicBezTo>
                  <a:cubicBezTo>
                    <a:pt x="314" y="288"/>
                    <a:pt x="308" y="286"/>
                    <a:pt x="302" y="282"/>
                  </a:cubicBezTo>
                  <a:cubicBezTo>
                    <a:pt x="269" y="257"/>
                    <a:pt x="269" y="257"/>
                    <a:pt x="269" y="257"/>
                  </a:cubicBezTo>
                  <a:cubicBezTo>
                    <a:pt x="269" y="238"/>
                    <a:pt x="269" y="238"/>
                    <a:pt x="269" y="238"/>
                  </a:cubicBezTo>
                  <a:cubicBezTo>
                    <a:pt x="269" y="236"/>
                    <a:pt x="270" y="234"/>
                    <a:pt x="273" y="232"/>
                  </a:cubicBezTo>
                  <a:cubicBezTo>
                    <a:pt x="298" y="216"/>
                    <a:pt x="298" y="216"/>
                    <a:pt x="298" y="216"/>
                  </a:cubicBezTo>
                  <a:cubicBezTo>
                    <a:pt x="302" y="213"/>
                    <a:pt x="305" y="212"/>
                    <a:pt x="310" y="212"/>
                  </a:cubicBezTo>
                  <a:cubicBezTo>
                    <a:pt x="394" y="212"/>
                    <a:pt x="394" y="212"/>
                    <a:pt x="394" y="212"/>
                  </a:cubicBezTo>
                  <a:cubicBezTo>
                    <a:pt x="394" y="226"/>
                    <a:pt x="394" y="226"/>
                    <a:pt x="394" y="226"/>
                  </a:cubicBezTo>
                  <a:cubicBezTo>
                    <a:pt x="394" y="233"/>
                    <a:pt x="392" y="237"/>
                    <a:pt x="386" y="241"/>
                  </a:cubicBezTo>
                  <a:close/>
                  <a:moveTo>
                    <a:pt x="417" y="158"/>
                  </a:moveTo>
                  <a:cubicBezTo>
                    <a:pt x="417" y="162"/>
                    <a:pt x="416" y="165"/>
                    <a:pt x="413" y="168"/>
                  </a:cubicBezTo>
                  <a:cubicBezTo>
                    <a:pt x="395" y="186"/>
                    <a:pt x="395" y="186"/>
                    <a:pt x="395" y="186"/>
                  </a:cubicBezTo>
                  <a:cubicBezTo>
                    <a:pt x="393" y="188"/>
                    <a:pt x="390" y="189"/>
                    <a:pt x="386" y="189"/>
                  </a:cubicBezTo>
                  <a:cubicBezTo>
                    <a:pt x="310" y="189"/>
                    <a:pt x="310" y="189"/>
                    <a:pt x="310" y="189"/>
                  </a:cubicBezTo>
                  <a:cubicBezTo>
                    <a:pt x="300" y="189"/>
                    <a:pt x="294" y="191"/>
                    <a:pt x="285" y="197"/>
                  </a:cubicBezTo>
                  <a:cubicBezTo>
                    <a:pt x="260" y="213"/>
                    <a:pt x="260" y="213"/>
                    <a:pt x="260" y="213"/>
                  </a:cubicBezTo>
                  <a:cubicBezTo>
                    <a:pt x="250" y="220"/>
                    <a:pt x="246" y="227"/>
                    <a:pt x="246" y="238"/>
                  </a:cubicBezTo>
                  <a:cubicBezTo>
                    <a:pt x="246" y="251"/>
                    <a:pt x="246" y="251"/>
                    <a:pt x="246" y="251"/>
                  </a:cubicBezTo>
                  <a:cubicBezTo>
                    <a:pt x="186" y="251"/>
                    <a:pt x="186" y="251"/>
                    <a:pt x="186" y="251"/>
                  </a:cubicBezTo>
                  <a:cubicBezTo>
                    <a:pt x="219" y="230"/>
                    <a:pt x="219" y="230"/>
                    <a:pt x="219" y="230"/>
                  </a:cubicBezTo>
                  <a:cubicBezTo>
                    <a:pt x="221" y="230"/>
                    <a:pt x="223" y="231"/>
                    <a:pt x="225" y="231"/>
                  </a:cubicBezTo>
                  <a:cubicBezTo>
                    <a:pt x="232" y="231"/>
                    <a:pt x="238" y="225"/>
                    <a:pt x="238" y="217"/>
                  </a:cubicBezTo>
                  <a:cubicBezTo>
                    <a:pt x="238" y="209"/>
                    <a:pt x="232" y="203"/>
                    <a:pt x="225" y="203"/>
                  </a:cubicBezTo>
                  <a:cubicBezTo>
                    <a:pt x="217" y="203"/>
                    <a:pt x="211" y="209"/>
                    <a:pt x="211" y="217"/>
                  </a:cubicBezTo>
                  <a:cubicBezTo>
                    <a:pt x="157" y="251"/>
                    <a:pt x="157" y="251"/>
                    <a:pt x="157" y="251"/>
                  </a:cubicBezTo>
                  <a:cubicBezTo>
                    <a:pt x="154" y="251"/>
                    <a:pt x="151" y="250"/>
                    <a:pt x="149" y="248"/>
                  </a:cubicBezTo>
                  <a:cubicBezTo>
                    <a:pt x="142" y="241"/>
                    <a:pt x="142" y="241"/>
                    <a:pt x="142" y="241"/>
                  </a:cubicBezTo>
                  <a:cubicBezTo>
                    <a:pt x="158" y="230"/>
                    <a:pt x="158" y="230"/>
                    <a:pt x="158" y="230"/>
                  </a:cubicBezTo>
                  <a:cubicBezTo>
                    <a:pt x="160" y="230"/>
                    <a:pt x="162" y="231"/>
                    <a:pt x="164" y="231"/>
                  </a:cubicBezTo>
                  <a:cubicBezTo>
                    <a:pt x="171" y="231"/>
                    <a:pt x="177" y="225"/>
                    <a:pt x="177" y="217"/>
                  </a:cubicBezTo>
                  <a:cubicBezTo>
                    <a:pt x="177" y="209"/>
                    <a:pt x="171" y="203"/>
                    <a:pt x="164" y="203"/>
                  </a:cubicBezTo>
                  <a:cubicBezTo>
                    <a:pt x="156" y="203"/>
                    <a:pt x="150" y="209"/>
                    <a:pt x="150" y="217"/>
                  </a:cubicBezTo>
                  <a:cubicBezTo>
                    <a:pt x="130" y="229"/>
                    <a:pt x="130" y="229"/>
                    <a:pt x="130" y="229"/>
                  </a:cubicBezTo>
                  <a:cubicBezTo>
                    <a:pt x="122" y="221"/>
                    <a:pt x="122" y="221"/>
                    <a:pt x="122" y="221"/>
                  </a:cubicBezTo>
                  <a:cubicBezTo>
                    <a:pt x="122" y="171"/>
                    <a:pt x="122" y="171"/>
                    <a:pt x="122" y="171"/>
                  </a:cubicBezTo>
                  <a:cubicBezTo>
                    <a:pt x="152" y="171"/>
                    <a:pt x="152" y="171"/>
                    <a:pt x="152" y="171"/>
                  </a:cubicBezTo>
                  <a:cubicBezTo>
                    <a:pt x="155" y="174"/>
                    <a:pt x="159" y="177"/>
                    <a:pt x="164" y="177"/>
                  </a:cubicBezTo>
                  <a:cubicBezTo>
                    <a:pt x="171" y="177"/>
                    <a:pt x="177" y="170"/>
                    <a:pt x="177" y="163"/>
                  </a:cubicBezTo>
                  <a:cubicBezTo>
                    <a:pt x="177" y="155"/>
                    <a:pt x="171" y="149"/>
                    <a:pt x="164" y="149"/>
                  </a:cubicBezTo>
                  <a:cubicBezTo>
                    <a:pt x="159" y="149"/>
                    <a:pt x="155" y="151"/>
                    <a:pt x="152" y="155"/>
                  </a:cubicBezTo>
                  <a:cubicBezTo>
                    <a:pt x="114" y="155"/>
                    <a:pt x="114" y="155"/>
                    <a:pt x="114" y="155"/>
                  </a:cubicBezTo>
                  <a:cubicBezTo>
                    <a:pt x="109" y="155"/>
                    <a:pt x="106" y="158"/>
                    <a:pt x="106" y="163"/>
                  </a:cubicBezTo>
                  <a:cubicBezTo>
                    <a:pt x="106" y="217"/>
                    <a:pt x="106" y="217"/>
                    <a:pt x="106" y="217"/>
                  </a:cubicBezTo>
                  <a:cubicBezTo>
                    <a:pt x="70" y="217"/>
                    <a:pt x="70" y="217"/>
                    <a:pt x="70" y="217"/>
                  </a:cubicBezTo>
                  <a:cubicBezTo>
                    <a:pt x="66" y="217"/>
                    <a:pt x="64" y="216"/>
                    <a:pt x="63" y="214"/>
                  </a:cubicBezTo>
                  <a:cubicBezTo>
                    <a:pt x="26" y="164"/>
                    <a:pt x="26" y="164"/>
                    <a:pt x="26" y="164"/>
                  </a:cubicBezTo>
                  <a:cubicBezTo>
                    <a:pt x="24" y="160"/>
                    <a:pt x="22" y="157"/>
                    <a:pt x="22" y="151"/>
                  </a:cubicBezTo>
                  <a:cubicBezTo>
                    <a:pt x="22" y="113"/>
                    <a:pt x="22" y="113"/>
                    <a:pt x="22" y="113"/>
                  </a:cubicBezTo>
                  <a:cubicBezTo>
                    <a:pt x="22" y="110"/>
                    <a:pt x="23" y="106"/>
                    <a:pt x="26" y="103"/>
                  </a:cubicBezTo>
                  <a:cubicBezTo>
                    <a:pt x="56" y="73"/>
                    <a:pt x="56" y="73"/>
                    <a:pt x="56" y="73"/>
                  </a:cubicBezTo>
                  <a:cubicBezTo>
                    <a:pt x="56" y="141"/>
                    <a:pt x="56" y="141"/>
                    <a:pt x="56" y="141"/>
                  </a:cubicBezTo>
                  <a:cubicBezTo>
                    <a:pt x="53" y="144"/>
                    <a:pt x="50" y="148"/>
                    <a:pt x="50" y="152"/>
                  </a:cubicBezTo>
                  <a:cubicBezTo>
                    <a:pt x="50" y="160"/>
                    <a:pt x="56" y="166"/>
                    <a:pt x="64" y="166"/>
                  </a:cubicBezTo>
                  <a:cubicBezTo>
                    <a:pt x="72" y="166"/>
                    <a:pt x="78" y="160"/>
                    <a:pt x="78" y="152"/>
                  </a:cubicBezTo>
                  <a:cubicBezTo>
                    <a:pt x="78" y="148"/>
                    <a:pt x="76" y="144"/>
                    <a:pt x="72" y="141"/>
                  </a:cubicBezTo>
                  <a:cubicBezTo>
                    <a:pt x="72" y="57"/>
                    <a:pt x="72" y="57"/>
                    <a:pt x="72" y="57"/>
                  </a:cubicBezTo>
                  <a:cubicBezTo>
                    <a:pt x="102" y="27"/>
                    <a:pt x="102" y="27"/>
                    <a:pt x="102" y="27"/>
                  </a:cubicBezTo>
                  <a:cubicBezTo>
                    <a:pt x="103" y="26"/>
                    <a:pt x="104" y="25"/>
                    <a:pt x="106" y="25"/>
                  </a:cubicBezTo>
                  <a:cubicBezTo>
                    <a:pt x="106" y="107"/>
                    <a:pt x="106" y="107"/>
                    <a:pt x="106" y="107"/>
                  </a:cubicBezTo>
                  <a:cubicBezTo>
                    <a:pt x="102" y="109"/>
                    <a:pt x="100" y="114"/>
                    <a:pt x="100" y="118"/>
                  </a:cubicBezTo>
                  <a:cubicBezTo>
                    <a:pt x="100" y="126"/>
                    <a:pt x="106" y="132"/>
                    <a:pt x="114" y="132"/>
                  </a:cubicBezTo>
                  <a:cubicBezTo>
                    <a:pt x="121" y="132"/>
                    <a:pt x="128" y="126"/>
                    <a:pt x="128" y="118"/>
                  </a:cubicBezTo>
                  <a:cubicBezTo>
                    <a:pt x="128" y="114"/>
                    <a:pt x="125" y="109"/>
                    <a:pt x="122" y="107"/>
                  </a:cubicBezTo>
                  <a:cubicBezTo>
                    <a:pt x="122" y="23"/>
                    <a:pt x="122" y="23"/>
                    <a:pt x="122" y="23"/>
                  </a:cubicBezTo>
                  <a:cubicBezTo>
                    <a:pt x="300" y="23"/>
                    <a:pt x="300" y="23"/>
                    <a:pt x="300" y="23"/>
                  </a:cubicBezTo>
                  <a:cubicBezTo>
                    <a:pt x="304" y="23"/>
                    <a:pt x="307" y="24"/>
                    <a:pt x="310" y="27"/>
                  </a:cubicBezTo>
                  <a:cubicBezTo>
                    <a:pt x="326" y="43"/>
                    <a:pt x="326" y="43"/>
                    <a:pt x="326" y="43"/>
                  </a:cubicBezTo>
                  <a:cubicBezTo>
                    <a:pt x="164" y="43"/>
                    <a:pt x="164" y="43"/>
                    <a:pt x="164" y="43"/>
                  </a:cubicBezTo>
                  <a:cubicBezTo>
                    <a:pt x="159" y="43"/>
                    <a:pt x="156" y="47"/>
                    <a:pt x="156" y="51"/>
                  </a:cubicBezTo>
                  <a:cubicBezTo>
                    <a:pt x="156" y="107"/>
                    <a:pt x="156" y="107"/>
                    <a:pt x="156" y="107"/>
                  </a:cubicBezTo>
                  <a:cubicBezTo>
                    <a:pt x="152" y="109"/>
                    <a:pt x="150" y="114"/>
                    <a:pt x="150" y="118"/>
                  </a:cubicBezTo>
                  <a:cubicBezTo>
                    <a:pt x="150" y="126"/>
                    <a:pt x="156" y="132"/>
                    <a:pt x="164" y="132"/>
                  </a:cubicBezTo>
                  <a:cubicBezTo>
                    <a:pt x="171" y="132"/>
                    <a:pt x="177" y="126"/>
                    <a:pt x="177" y="118"/>
                  </a:cubicBezTo>
                  <a:cubicBezTo>
                    <a:pt x="177" y="114"/>
                    <a:pt x="175" y="109"/>
                    <a:pt x="171" y="107"/>
                  </a:cubicBezTo>
                  <a:cubicBezTo>
                    <a:pt x="171" y="59"/>
                    <a:pt x="171" y="59"/>
                    <a:pt x="171" y="59"/>
                  </a:cubicBezTo>
                  <a:cubicBezTo>
                    <a:pt x="361" y="59"/>
                    <a:pt x="361" y="59"/>
                    <a:pt x="361" y="59"/>
                  </a:cubicBezTo>
                  <a:cubicBezTo>
                    <a:pt x="364" y="59"/>
                    <a:pt x="367" y="60"/>
                    <a:pt x="370" y="63"/>
                  </a:cubicBezTo>
                  <a:cubicBezTo>
                    <a:pt x="376" y="69"/>
                    <a:pt x="376" y="69"/>
                    <a:pt x="376" y="69"/>
                  </a:cubicBezTo>
                  <a:cubicBezTo>
                    <a:pt x="379" y="71"/>
                    <a:pt x="380" y="75"/>
                    <a:pt x="380" y="78"/>
                  </a:cubicBezTo>
                  <a:cubicBezTo>
                    <a:pt x="380" y="100"/>
                    <a:pt x="380" y="100"/>
                    <a:pt x="380" y="100"/>
                  </a:cubicBezTo>
                  <a:cubicBezTo>
                    <a:pt x="369" y="106"/>
                    <a:pt x="369" y="106"/>
                    <a:pt x="369" y="106"/>
                  </a:cubicBezTo>
                  <a:cubicBezTo>
                    <a:pt x="368" y="106"/>
                    <a:pt x="366" y="105"/>
                    <a:pt x="364" y="105"/>
                  </a:cubicBezTo>
                  <a:cubicBezTo>
                    <a:pt x="357" y="105"/>
                    <a:pt x="351" y="112"/>
                    <a:pt x="351" y="119"/>
                  </a:cubicBezTo>
                  <a:cubicBezTo>
                    <a:pt x="351" y="127"/>
                    <a:pt x="357" y="133"/>
                    <a:pt x="364" y="133"/>
                  </a:cubicBezTo>
                  <a:cubicBezTo>
                    <a:pt x="372" y="133"/>
                    <a:pt x="378" y="127"/>
                    <a:pt x="378" y="120"/>
                  </a:cubicBezTo>
                  <a:cubicBezTo>
                    <a:pt x="387" y="114"/>
                    <a:pt x="387" y="114"/>
                    <a:pt x="387" y="114"/>
                  </a:cubicBezTo>
                  <a:cubicBezTo>
                    <a:pt x="402" y="129"/>
                    <a:pt x="402" y="129"/>
                    <a:pt x="402" y="129"/>
                  </a:cubicBezTo>
                  <a:cubicBezTo>
                    <a:pt x="369" y="150"/>
                    <a:pt x="369" y="150"/>
                    <a:pt x="369" y="150"/>
                  </a:cubicBezTo>
                  <a:cubicBezTo>
                    <a:pt x="368" y="149"/>
                    <a:pt x="366" y="149"/>
                    <a:pt x="364" y="149"/>
                  </a:cubicBezTo>
                  <a:cubicBezTo>
                    <a:pt x="357" y="149"/>
                    <a:pt x="351" y="155"/>
                    <a:pt x="351" y="163"/>
                  </a:cubicBezTo>
                  <a:cubicBezTo>
                    <a:pt x="351" y="170"/>
                    <a:pt x="357" y="177"/>
                    <a:pt x="364" y="177"/>
                  </a:cubicBezTo>
                  <a:cubicBezTo>
                    <a:pt x="372" y="177"/>
                    <a:pt x="378" y="171"/>
                    <a:pt x="378" y="163"/>
                  </a:cubicBezTo>
                  <a:cubicBezTo>
                    <a:pt x="413" y="141"/>
                    <a:pt x="413" y="141"/>
                    <a:pt x="413" y="141"/>
                  </a:cubicBezTo>
                  <a:cubicBezTo>
                    <a:pt x="413" y="141"/>
                    <a:pt x="413" y="141"/>
                    <a:pt x="413" y="141"/>
                  </a:cubicBezTo>
                  <a:cubicBezTo>
                    <a:pt x="416" y="143"/>
                    <a:pt x="417" y="147"/>
                    <a:pt x="417" y="150"/>
                  </a:cubicBezTo>
                  <a:lnTo>
                    <a:pt x="417" y="158"/>
                  </a:lnTo>
                  <a:close/>
                  <a:moveTo>
                    <a:pt x="229" y="154"/>
                  </a:moveTo>
                  <a:cubicBezTo>
                    <a:pt x="222" y="175"/>
                    <a:pt x="222" y="175"/>
                    <a:pt x="222" y="175"/>
                  </a:cubicBezTo>
                  <a:cubicBezTo>
                    <a:pt x="200" y="175"/>
                    <a:pt x="200" y="175"/>
                    <a:pt x="200" y="175"/>
                  </a:cubicBezTo>
                  <a:cubicBezTo>
                    <a:pt x="235" y="79"/>
                    <a:pt x="235" y="79"/>
                    <a:pt x="235" y="79"/>
                  </a:cubicBezTo>
                  <a:cubicBezTo>
                    <a:pt x="260" y="79"/>
                    <a:pt x="260" y="79"/>
                    <a:pt x="260" y="79"/>
                  </a:cubicBezTo>
                  <a:cubicBezTo>
                    <a:pt x="296" y="175"/>
                    <a:pt x="296" y="175"/>
                    <a:pt x="296" y="175"/>
                  </a:cubicBezTo>
                  <a:cubicBezTo>
                    <a:pt x="273" y="175"/>
                    <a:pt x="273" y="175"/>
                    <a:pt x="273" y="175"/>
                  </a:cubicBezTo>
                  <a:cubicBezTo>
                    <a:pt x="266" y="154"/>
                    <a:pt x="266" y="154"/>
                    <a:pt x="266" y="154"/>
                  </a:cubicBezTo>
                  <a:lnTo>
                    <a:pt x="229" y="154"/>
                  </a:lnTo>
                  <a:close/>
                  <a:moveTo>
                    <a:pt x="260" y="137"/>
                  </a:moveTo>
                  <a:cubicBezTo>
                    <a:pt x="248" y="99"/>
                    <a:pt x="248" y="99"/>
                    <a:pt x="248" y="99"/>
                  </a:cubicBezTo>
                  <a:cubicBezTo>
                    <a:pt x="235" y="137"/>
                    <a:pt x="235" y="137"/>
                    <a:pt x="235" y="137"/>
                  </a:cubicBezTo>
                  <a:lnTo>
                    <a:pt x="260" y="137"/>
                  </a:lnTo>
                  <a:close/>
                  <a:moveTo>
                    <a:pt x="323" y="79"/>
                  </a:moveTo>
                  <a:cubicBezTo>
                    <a:pt x="323" y="175"/>
                    <a:pt x="323" y="175"/>
                    <a:pt x="323" y="175"/>
                  </a:cubicBezTo>
                  <a:cubicBezTo>
                    <a:pt x="303" y="175"/>
                    <a:pt x="303" y="175"/>
                    <a:pt x="303" y="175"/>
                  </a:cubicBezTo>
                  <a:cubicBezTo>
                    <a:pt x="303" y="79"/>
                    <a:pt x="303" y="79"/>
                    <a:pt x="303" y="79"/>
                  </a:cubicBezTo>
                  <a:lnTo>
                    <a:pt x="323" y="7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grpSp>
        <p:nvGrpSpPr>
          <p:cNvPr id="185" name="モバイルPC｜正面">
            <a:extLst>
              <a:ext uri="{FF2B5EF4-FFF2-40B4-BE49-F238E27FC236}">
                <a16:creationId xmlns:a16="http://schemas.microsoft.com/office/drawing/2014/main" id="{AD09E252-0A1B-4F7E-8D8E-DD755B542997}"/>
              </a:ext>
            </a:extLst>
          </p:cNvPr>
          <p:cNvGrpSpPr>
            <a:grpSpLocks noChangeAspect="1"/>
          </p:cNvGrpSpPr>
          <p:nvPr/>
        </p:nvGrpSpPr>
        <p:grpSpPr bwMode="auto">
          <a:xfrm>
            <a:off x="880322" y="4828021"/>
            <a:ext cx="317321" cy="232615"/>
            <a:chOff x="2043" y="1115"/>
            <a:chExt cx="738" cy="541"/>
          </a:xfrm>
        </p:grpSpPr>
        <p:sp>
          <p:nvSpPr>
            <p:cNvPr id="186" name="Freeform 10">
              <a:extLst>
                <a:ext uri="{FF2B5EF4-FFF2-40B4-BE49-F238E27FC236}">
                  <a16:creationId xmlns:a16="http://schemas.microsoft.com/office/drawing/2014/main" id="{070686A1-3FBC-4C33-A576-8B60600D24E6}"/>
                </a:ext>
              </a:extLst>
            </p:cNvPr>
            <p:cNvSpPr>
              <a:spLocks/>
            </p:cNvSpPr>
            <p:nvPr/>
          </p:nvSpPr>
          <p:spPr bwMode="auto">
            <a:xfrm>
              <a:off x="2105" y="1154"/>
              <a:ext cx="614" cy="390"/>
            </a:xfrm>
            <a:custGeom>
              <a:avLst/>
              <a:gdLst>
                <a:gd name="T0" fmla="*/ 404 w 404"/>
                <a:gd name="T1" fmla="*/ 246 h 256"/>
                <a:gd name="T2" fmla="*/ 394 w 404"/>
                <a:gd name="T3" fmla="*/ 256 h 256"/>
                <a:gd name="T4" fmla="*/ 10 w 404"/>
                <a:gd name="T5" fmla="*/ 256 h 256"/>
                <a:gd name="T6" fmla="*/ 0 w 404"/>
                <a:gd name="T7" fmla="*/ 246 h 256"/>
                <a:gd name="T8" fmla="*/ 0 w 404"/>
                <a:gd name="T9" fmla="*/ 10 h 256"/>
                <a:gd name="T10" fmla="*/ 10 w 404"/>
                <a:gd name="T11" fmla="*/ 0 h 256"/>
                <a:gd name="T12" fmla="*/ 394 w 404"/>
                <a:gd name="T13" fmla="*/ 0 h 256"/>
                <a:gd name="T14" fmla="*/ 404 w 404"/>
                <a:gd name="T15" fmla="*/ 10 h 256"/>
                <a:gd name="T16" fmla="*/ 404 w 404"/>
                <a:gd name="T17" fmla="*/ 24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256">
                  <a:moveTo>
                    <a:pt x="404" y="246"/>
                  </a:moveTo>
                  <a:cubicBezTo>
                    <a:pt x="404" y="252"/>
                    <a:pt x="399" y="256"/>
                    <a:pt x="394" y="256"/>
                  </a:cubicBezTo>
                  <a:cubicBezTo>
                    <a:pt x="10" y="256"/>
                    <a:pt x="10" y="256"/>
                    <a:pt x="10" y="256"/>
                  </a:cubicBezTo>
                  <a:cubicBezTo>
                    <a:pt x="5" y="256"/>
                    <a:pt x="0" y="252"/>
                    <a:pt x="0" y="246"/>
                  </a:cubicBezTo>
                  <a:cubicBezTo>
                    <a:pt x="0" y="10"/>
                    <a:pt x="0" y="10"/>
                    <a:pt x="0" y="10"/>
                  </a:cubicBezTo>
                  <a:cubicBezTo>
                    <a:pt x="0" y="5"/>
                    <a:pt x="5" y="0"/>
                    <a:pt x="10" y="0"/>
                  </a:cubicBezTo>
                  <a:cubicBezTo>
                    <a:pt x="394" y="0"/>
                    <a:pt x="394" y="0"/>
                    <a:pt x="394" y="0"/>
                  </a:cubicBezTo>
                  <a:cubicBezTo>
                    <a:pt x="399" y="0"/>
                    <a:pt x="404" y="5"/>
                    <a:pt x="404" y="10"/>
                  </a:cubicBezTo>
                  <a:lnTo>
                    <a:pt x="404"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latin typeface="+mj-ea"/>
                <a:ea typeface="+mj-ea"/>
              </a:endParaRPr>
            </a:p>
          </p:txBody>
        </p:sp>
        <p:sp>
          <p:nvSpPr>
            <p:cNvPr id="187" name="Freeform 11">
              <a:extLst>
                <a:ext uri="{FF2B5EF4-FFF2-40B4-BE49-F238E27FC236}">
                  <a16:creationId xmlns:a16="http://schemas.microsoft.com/office/drawing/2014/main" id="{DFB96127-BB13-4B44-9254-7063F0E9BF02}"/>
                </a:ext>
              </a:extLst>
            </p:cNvPr>
            <p:cNvSpPr>
              <a:spLocks noEditPoints="1"/>
            </p:cNvSpPr>
            <p:nvPr/>
          </p:nvSpPr>
          <p:spPr bwMode="auto">
            <a:xfrm>
              <a:off x="2043" y="1115"/>
              <a:ext cx="738" cy="541"/>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grpSp>
        <p:nvGrpSpPr>
          <p:cNvPr id="188" name="クラウド">
            <a:extLst>
              <a:ext uri="{FF2B5EF4-FFF2-40B4-BE49-F238E27FC236}">
                <a16:creationId xmlns:a16="http://schemas.microsoft.com/office/drawing/2014/main" id="{D16DBA70-AA6C-437C-B846-AE895521053B}"/>
              </a:ext>
            </a:extLst>
          </p:cNvPr>
          <p:cNvGrpSpPr>
            <a:grpSpLocks noChangeAspect="1"/>
          </p:cNvGrpSpPr>
          <p:nvPr/>
        </p:nvGrpSpPr>
        <p:grpSpPr bwMode="auto">
          <a:xfrm>
            <a:off x="1273862" y="4792804"/>
            <a:ext cx="302612" cy="303050"/>
            <a:chOff x="1807" y="970"/>
            <a:chExt cx="691" cy="692"/>
          </a:xfrm>
        </p:grpSpPr>
        <p:sp>
          <p:nvSpPr>
            <p:cNvPr id="189" name="Freeform 12">
              <a:extLst>
                <a:ext uri="{FF2B5EF4-FFF2-40B4-BE49-F238E27FC236}">
                  <a16:creationId xmlns:a16="http://schemas.microsoft.com/office/drawing/2014/main" id="{395E4FC1-EE2E-4A99-863D-31E22D3F6472}"/>
                </a:ext>
              </a:extLst>
            </p:cNvPr>
            <p:cNvSpPr>
              <a:spLocks/>
            </p:cNvSpPr>
            <p:nvPr/>
          </p:nvSpPr>
          <p:spPr bwMode="auto">
            <a:xfrm>
              <a:off x="1851" y="1011"/>
              <a:ext cx="605" cy="405"/>
            </a:xfrm>
            <a:custGeom>
              <a:avLst/>
              <a:gdLst>
                <a:gd name="T0" fmla="*/ 0 w 398"/>
                <a:gd name="T1" fmla="*/ 208 h 266"/>
                <a:gd name="T2" fmla="*/ 37 w 398"/>
                <a:gd name="T3" fmla="*/ 154 h 266"/>
                <a:gd name="T4" fmla="*/ 68 w 398"/>
                <a:gd name="T5" fmla="*/ 151 h 266"/>
                <a:gd name="T6" fmla="*/ 69 w 398"/>
                <a:gd name="T7" fmla="*/ 149 h 266"/>
                <a:gd name="T8" fmla="*/ 42 w 398"/>
                <a:gd name="T9" fmla="*/ 86 h 266"/>
                <a:gd name="T10" fmla="*/ 128 w 398"/>
                <a:gd name="T11" fmla="*/ 0 h 266"/>
                <a:gd name="T12" fmla="*/ 191 w 398"/>
                <a:gd name="T13" fmla="*/ 28 h 266"/>
                <a:gd name="T14" fmla="*/ 206 w 398"/>
                <a:gd name="T15" fmla="*/ 50 h 266"/>
                <a:gd name="T16" fmla="*/ 253 w 398"/>
                <a:gd name="T17" fmla="*/ 32 h 266"/>
                <a:gd name="T18" fmla="*/ 322 w 398"/>
                <a:gd name="T19" fmla="*/ 101 h 266"/>
                <a:gd name="T20" fmla="*/ 303 w 398"/>
                <a:gd name="T21" fmla="*/ 149 h 266"/>
                <a:gd name="T22" fmla="*/ 311 w 398"/>
                <a:gd name="T23" fmla="*/ 158 h 266"/>
                <a:gd name="T24" fmla="*/ 340 w 398"/>
                <a:gd name="T25" fmla="*/ 150 h 266"/>
                <a:gd name="T26" fmla="*/ 398 w 398"/>
                <a:gd name="T27" fmla="*/ 208 h 266"/>
                <a:gd name="T28" fmla="*/ 340 w 398"/>
                <a:gd name="T29" fmla="*/ 266 h 266"/>
                <a:gd name="T30" fmla="*/ 57 w 398"/>
                <a:gd name="T31" fmla="*/ 266 h 266"/>
                <a:gd name="T32" fmla="*/ 0 w 398"/>
                <a:gd name="T33" fmla="*/ 20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266">
                  <a:moveTo>
                    <a:pt x="0" y="208"/>
                  </a:moveTo>
                  <a:cubicBezTo>
                    <a:pt x="0" y="183"/>
                    <a:pt x="15" y="162"/>
                    <a:pt x="37" y="154"/>
                  </a:cubicBezTo>
                  <a:cubicBezTo>
                    <a:pt x="50" y="149"/>
                    <a:pt x="61" y="150"/>
                    <a:pt x="68" y="151"/>
                  </a:cubicBezTo>
                  <a:cubicBezTo>
                    <a:pt x="69" y="149"/>
                    <a:pt x="69" y="149"/>
                    <a:pt x="69" y="149"/>
                  </a:cubicBezTo>
                  <a:cubicBezTo>
                    <a:pt x="54" y="135"/>
                    <a:pt x="42" y="113"/>
                    <a:pt x="42" y="86"/>
                  </a:cubicBezTo>
                  <a:cubicBezTo>
                    <a:pt x="42" y="39"/>
                    <a:pt x="80" y="0"/>
                    <a:pt x="128" y="0"/>
                  </a:cubicBezTo>
                  <a:cubicBezTo>
                    <a:pt x="153" y="0"/>
                    <a:pt x="175" y="11"/>
                    <a:pt x="191" y="28"/>
                  </a:cubicBezTo>
                  <a:cubicBezTo>
                    <a:pt x="197" y="34"/>
                    <a:pt x="202" y="42"/>
                    <a:pt x="206" y="50"/>
                  </a:cubicBezTo>
                  <a:cubicBezTo>
                    <a:pt x="219" y="39"/>
                    <a:pt x="236" y="32"/>
                    <a:pt x="253" y="32"/>
                  </a:cubicBezTo>
                  <a:cubicBezTo>
                    <a:pt x="291" y="32"/>
                    <a:pt x="322" y="63"/>
                    <a:pt x="322" y="101"/>
                  </a:cubicBezTo>
                  <a:cubicBezTo>
                    <a:pt x="322" y="117"/>
                    <a:pt x="316" y="135"/>
                    <a:pt x="303" y="149"/>
                  </a:cubicBezTo>
                  <a:cubicBezTo>
                    <a:pt x="298" y="155"/>
                    <a:pt x="304" y="162"/>
                    <a:pt x="311" y="158"/>
                  </a:cubicBezTo>
                  <a:cubicBezTo>
                    <a:pt x="322" y="151"/>
                    <a:pt x="334" y="150"/>
                    <a:pt x="340" y="150"/>
                  </a:cubicBezTo>
                  <a:cubicBezTo>
                    <a:pt x="372" y="150"/>
                    <a:pt x="398" y="176"/>
                    <a:pt x="398" y="208"/>
                  </a:cubicBezTo>
                  <a:cubicBezTo>
                    <a:pt x="398" y="240"/>
                    <a:pt x="372" y="266"/>
                    <a:pt x="340" y="266"/>
                  </a:cubicBezTo>
                  <a:cubicBezTo>
                    <a:pt x="57" y="266"/>
                    <a:pt x="57" y="266"/>
                    <a:pt x="57" y="266"/>
                  </a:cubicBezTo>
                  <a:cubicBezTo>
                    <a:pt x="25" y="266"/>
                    <a:pt x="0" y="240"/>
                    <a:pt x="0" y="2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latin typeface="+mj-ea"/>
                <a:ea typeface="+mj-ea"/>
              </a:endParaRPr>
            </a:p>
          </p:txBody>
        </p:sp>
        <p:sp>
          <p:nvSpPr>
            <p:cNvPr id="190" name="Freeform 13">
              <a:extLst>
                <a:ext uri="{FF2B5EF4-FFF2-40B4-BE49-F238E27FC236}">
                  <a16:creationId xmlns:a16="http://schemas.microsoft.com/office/drawing/2014/main" id="{A1C62836-4637-408F-8CDD-86E457909A49}"/>
                </a:ext>
              </a:extLst>
            </p:cNvPr>
            <p:cNvSpPr>
              <a:spLocks noEditPoints="1"/>
            </p:cNvSpPr>
            <p:nvPr/>
          </p:nvSpPr>
          <p:spPr bwMode="auto">
            <a:xfrm>
              <a:off x="1807" y="970"/>
              <a:ext cx="691" cy="692"/>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grpSp>
        <p:nvGrpSpPr>
          <p:cNvPr id="191" name="グループ化 190">
            <a:extLst>
              <a:ext uri="{FF2B5EF4-FFF2-40B4-BE49-F238E27FC236}">
                <a16:creationId xmlns:a16="http://schemas.microsoft.com/office/drawing/2014/main" id="{C3D2C5A1-3C02-4755-9F4A-91C50AE62E93}"/>
              </a:ext>
            </a:extLst>
          </p:cNvPr>
          <p:cNvGrpSpPr>
            <a:grpSpLocks noChangeAspect="1"/>
          </p:cNvGrpSpPr>
          <p:nvPr/>
        </p:nvGrpSpPr>
        <p:grpSpPr>
          <a:xfrm>
            <a:off x="4609437" y="4778175"/>
            <a:ext cx="344514" cy="332308"/>
            <a:chOff x="6558215" y="5513716"/>
            <a:chExt cx="1212437" cy="1169479"/>
          </a:xfrm>
        </p:grpSpPr>
        <p:sp>
          <p:nvSpPr>
            <p:cNvPr id="192" name="フリーフォーム: 図形 191">
              <a:extLst>
                <a:ext uri="{FF2B5EF4-FFF2-40B4-BE49-F238E27FC236}">
                  <a16:creationId xmlns:a16="http://schemas.microsoft.com/office/drawing/2014/main" id="{102DD30E-72EE-41E2-9B1F-D838EC305073}"/>
                </a:ext>
              </a:extLst>
            </p:cNvPr>
            <p:cNvSpPr/>
            <p:nvPr/>
          </p:nvSpPr>
          <p:spPr>
            <a:xfrm>
              <a:off x="6795006" y="5628111"/>
              <a:ext cx="606171" cy="966978"/>
            </a:xfrm>
            <a:custGeom>
              <a:avLst/>
              <a:gdLst>
                <a:gd name="connsiteX0" fmla="*/ 465011 w 606171"/>
                <a:gd name="connsiteY0" fmla="*/ 346805 h 966978"/>
                <a:gd name="connsiteX1" fmla="*/ 141065 w 606171"/>
                <a:gd name="connsiteY1" fmla="*/ 346805 h 966978"/>
                <a:gd name="connsiteX2" fmla="*/ 116777 w 606171"/>
                <a:gd name="connsiteY2" fmla="*/ 371094 h 966978"/>
                <a:gd name="connsiteX3" fmla="*/ 141065 w 606171"/>
                <a:gd name="connsiteY3" fmla="*/ 395383 h 966978"/>
                <a:gd name="connsiteX4" fmla="*/ 465106 w 606171"/>
                <a:gd name="connsiteY4" fmla="*/ 395383 h 966978"/>
                <a:gd name="connsiteX5" fmla="*/ 489395 w 606171"/>
                <a:gd name="connsiteY5" fmla="*/ 371094 h 966978"/>
                <a:gd name="connsiteX6" fmla="*/ 465106 w 606171"/>
                <a:gd name="connsiteY6" fmla="*/ 346805 h 966978"/>
                <a:gd name="connsiteX7" fmla="*/ 265271 w 606171"/>
                <a:gd name="connsiteY7" fmla="*/ 0 h 966978"/>
                <a:gd name="connsiteX8" fmla="*/ 340900 w 606171"/>
                <a:gd name="connsiteY8" fmla="*/ 0 h 966978"/>
                <a:gd name="connsiteX9" fmla="*/ 340900 w 606171"/>
                <a:gd name="connsiteY9" fmla="*/ 211741 h 966978"/>
                <a:gd name="connsiteX10" fmla="*/ 265271 w 606171"/>
                <a:gd name="connsiteY10" fmla="*/ 211741 h 966978"/>
                <a:gd name="connsiteX11" fmla="*/ 265271 w 606171"/>
                <a:gd name="connsiteY11" fmla="*/ 0 h 966978"/>
                <a:gd name="connsiteX12" fmla="*/ 29718 w 606171"/>
                <a:gd name="connsiteY12" fmla="*/ 487204 h 966978"/>
                <a:gd name="connsiteX13" fmla="*/ 0 w 606171"/>
                <a:gd name="connsiteY13" fmla="*/ 457486 h 966978"/>
                <a:gd name="connsiteX14" fmla="*/ 0 w 606171"/>
                <a:gd name="connsiteY14" fmla="*/ 284607 h 966978"/>
                <a:gd name="connsiteX15" fmla="*/ 29718 w 606171"/>
                <a:gd name="connsiteY15" fmla="*/ 254889 h 966978"/>
                <a:gd name="connsiteX16" fmla="*/ 576453 w 606171"/>
                <a:gd name="connsiteY16" fmla="*/ 254889 h 966978"/>
                <a:gd name="connsiteX17" fmla="*/ 606171 w 606171"/>
                <a:gd name="connsiteY17" fmla="*/ 284607 h 966978"/>
                <a:gd name="connsiteX18" fmla="*/ 606171 w 606171"/>
                <a:gd name="connsiteY18" fmla="*/ 457486 h 966978"/>
                <a:gd name="connsiteX19" fmla="*/ 576453 w 606171"/>
                <a:gd name="connsiteY19" fmla="*/ 487204 h 966978"/>
                <a:gd name="connsiteX20" fmla="*/ 29718 w 606171"/>
                <a:gd name="connsiteY20" fmla="*/ 487204 h 966978"/>
                <a:gd name="connsiteX21" fmla="*/ 378619 w 606171"/>
                <a:gd name="connsiteY21" fmla="*/ 184880 h 966978"/>
                <a:gd name="connsiteX22" fmla="*/ 483013 w 606171"/>
                <a:gd name="connsiteY22" fmla="*/ 153543 h 966978"/>
                <a:gd name="connsiteX23" fmla="*/ 507873 w 606171"/>
                <a:gd name="connsiteY23" fmla="*/ 211741 h 966978"/>
                <a:gd name="connsiteX24" fmla="*/ 378524 w 606171"/>
                <a:gd name="connsiteY24" fmla="*/ 211741 h 966978"/>
                <a:gd name="connsiteX25" fmla="*/ 378524 w 606171"/>
                <a:gd name="connsiteY25" fmla="*/ 184880 h 966978"/>
                <a:gd name="connsiteX26" fmla="*/ 303181 w 606171"/>
                <a:gd name="connsiteY26" fmla="*/ 966883 h 966978"/>
                <a:gd name="connsiteX27" fmla="*/ 107728 w 606171"/>
                <a:gd name="connsiteY27" fmla="*/ 806768 h 966978"/>
                <a:gd name="connsiteX28" fmla="*/ 183832 w 606171"/>
                <a:gd name="connsiteY28" fmla="*/ 792766 h 966978"/>
                <a:gd name="connsiteX29" fmla="*/ 183832 w 606171"/>
                <a:gd name="connsiteY29" fmla="*/ 652558 h 966978"/>
                <a:gd name="connsiteX30" fmla="*/ 169259 w 606171"/>
                <a:gd name="connsiteY30" fmla="*/ 642937 h 966978"/>
                <a:gd name="connsiteX31" fmla="*/ 100012 w 606171"/>
                <a:gd name="connsiteY31" fmla="*/ 530352 h 966978"/>
                <a:gd name="connsiteX32" fmla="*/ 505873 w 606171"/>
                <a:gd name="connsiteY32" fmla="*/ 530352 h 966978"/>
                <a:gd name="connsiteX33" fmla="*/ 436626 w 606171"/>
                <a:gd name="connsiteY33" fmla="*/ 642937 h 966978"/>
                <a:gd name="connsiteX34" fmla="*/ 422053 w 606171"/>
                <a:gd name="connsiteY34" fmla="*/ 652558 h 966978"/>
                <a:gd name="connsiteX35" fmla="*/ 422053 w 606171"/>
                <a:gd name="connsiteY35" fmla="*/ 792766 h 966978"/>
                <a:gd name="connsiteX36" fmla="*/ 498538 w 606171"/>
                <a:gd name="connsiteY36" fmla="*/ 806863 h 966978"/>
                <a:gd name="connsiteX37" fmla="*/ 303085 w 606171"/>
                <a:gd name="connsiteY37" fmla="*/ 966978 h 96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6171" h="966978">
                  <a:moveTo>
                    <a:pt x="465011" y="346805"/>
                  </a:moveTo>
                  <a:lnTo>
                    <a:pt x="141065" y="346805"/>
                  </a:lnTo>
                  <a:cubicBezTo>
                    <a:pt x="127635" y="346805"/>
                    <a:pt x="116777" y="357664"/>
                    <a:pt x="116777" y="371094"/>
                  </a:cubicBezTo>
                  <a:cubicBezTo>
                    <a:pt x="116777" y="384524"/>
                    <a:pt x="127635" y="395383"/>
                    <a:pt x="141065" y="395383"/>
                  </a:cubicBezTo>
                  <a:lnTo>
                    <a:pt x="465106" y="395383"/>
                  </a:lnTo>
                  <a:cubicBezTo>
                    <a:pt x="478536" y="395383"/>
                    <a:pt x="489395" y="384524"/>
                    <a:pt x="489395" y="371094"/>
                  </a:cubicBezTo>
                  <a:cubicBezTo>
                    <a:pt x="489395" y="357664"/>
                    <a:pt x="478536" y="346805"/>
                    <a:pt x="465106" y="346805"/>
                  </a:cubicBezTo>
                  <a:close/>
                  <a:moveTo>
                    <a:pt x="265271" y="0"/>
                  </a:moveTo>
                  <a:lnTo>
                    <a:pt x="340900" y="0"/>
                  </a:lnTo>
                  <a:lnTo>
                    <a:pt x="340900" y="211741"/>
                  </a:lnTo>
                  <a:lnTo>
                    <a:pt x="265271" y="211741"/>
                  </a:lnTo>
                  <a:lnTo>
                    <a:pt x="265271" y="0"/>
                  </a:lnTo>
                  <a:close/>
                  <a:moveTo>
                    <a:pt x="29718" y="487204"/>
                  </a:moveTo>
                  <a:cubicBezTo>
                    <a:pt x="13621" y="487204"/>
                    <a:pt x="0" y="473583"/>
                    <a:pt x="0" y="457486"/>
                  </a:cubicBezTo>
                  <a:lnTo>
                    <a:pt x="0" y="284607"/>
                  </a:lnTo>
                  <a:cubicBezTo>
                    <a:pt x="0" y="268510"/>
                    <a:pt x="13621" y="254889"/>
                    <a:pt x="29718" y="254889"/>
                  </a:cubicBezTo>
                  <a:lnTo>
                    <a:pt x="576453" y="254889"/>
                  </a:lnTo>
                  <a:cubicBezTo>
                    <a:pt x="592550" y="254889"/>
                    <a:pt x="606171" y="268510"/>
                    <a:pt x="606171" y="284607"/>
                  </a:cubicBezTo>
                  <a:lnTo>
                    <a:pt x="606171" y="457486"/>
                  </a:lnTo>
                  <a:cubicBezTo>
                    <a:pt x="606171" y="473583"/>
                    <a:pt x="592550" y="487204"/>
                    <a:pt x="576453" y="487204"/>
                  </a:cubicBezTo>
                  <a:lnTo>
                    <a:pt x="29718" y="487204"/>
                  </a:lnTo>
                  <a:close/>
                  <a:moveTo>
                    <a:pt x="378619" y="184880"/>
                  </a:moveTo>
                  <a:lnTo>
                    <a:pt x="483013" y="153543"/>
                  </a:lnTo>
                  <a:cubicBezTo>
                    <a:pt x="495205" y="168592"/>
                    <a:pt x="503301" y="187928"/>
                    <a:pt x="507873" y="211741"/>
                  </a:cubicBezTo>
                  <a:lnTo>
                    <a:pt x="378524" y="211741"/>
                  </a:lnTo>
                  <a:lnTo>
                    <a:pt x="378524" y="184880"/>
                  </a:lnTo>
                  <a:close/>
                  <a:moveTo>
                    <a:pt x="303181" y="966883"/>
                  </a:moveTo>
                  <a:cubicBezTo>
                    <a:pt x="197549" y="966883"/>
                    <a:pt x="124587" y="905447"/>
                    <a:pt x="107728" y="806768"/>
                  </a:cubicBezTo>
                  <a:lnTo>
                    <a:pt x="183832" y="792766"/>
                  </a:lnTo>
                  <a:lnTo>
                    <a:pt x="183832" y="652558"/>
                  </a:lnTo>
                  <a:lnTo>
                    <a:pt x="169259" y="642937"/>
                  </a:lnTo>
                  <a:cubicBezTo>
                    <a:pt x="133159" y="619220"/>
                    <a:pt x="110490" y="582644"/>
                    <a:pt x="100012" y="530352"/>
                  </a:cubicBezTo>
                  <a:lnTo>
                    <a:pt x="505873" y="530352"/>
                  </a:lnTo>
                  <a:cubicBezTo>
                    <a:pt x="495491" y="582644"/>
                    <a:pt x="472821" y="619220"/>
                    <a:pt x="436626" y="642937"/>
                  </a:cubicBezTo>
                  <a:lnTo>
                    <a:pt x="422053" y="652558"/>
                  </a:lnTo>
                  <a:lnTo>
                    <a:pt x="422053" y="792766"/>
                  </a:lnTo>
                  <a:lnTo>
                    <a:pt x="498538" y="806863"/>
                  </a:lnTo>
                  <a:cubicBezTo>
                    <a:pt x="481679" y="905447"/>
                    <a:pt x="408718" y="966978"/>
                    <a:pt x="303085" y="966978"/>
                  </a:cubicBezTo>
                  <a:close/>
                </a:path>
              </a:pathLst>
            </a:custGeom>
            <a:solidFill>
              <a:srgbClr val="FFFFFF"/>
            </a:solidFill>
            <a:ln w="9525" cap="flat">
              <a:noFill/>
              <a:prstDash val="solid"/>
              <a:miter/>
            </a:ln>
          </p:spPr>
          <p:txBody>
            <a:bodyPr rtlCol="0" anchor="ctr"/>
            <a:lstStyle/>
            <a:p>
              <a:endParaRPr lang="ja-JP" altLang="en-US" sz="1662"/>
            </a:p>
          </p:txBody>
        </p:sp>
        <p:sp>
          <p:nvSpPr>
            <p:cNvPr id="193" name="フリーフォーム: 図形 192">
              <a:extLst>
                <a:ext uri="{FF2B5EF4-FFF2-40B4-BE49-F238E27FC236}">
                  <a16:creationId xmlns:a16="http://schemas.microsoft.com/office/drawing/2014/main" id="{72604AE9-BEF0-4CE5-84C4-690CF1F742A9}"/>
                </a:ext>
              </a:extLst>
            </p:cNvPr>
            <p:cNvSpPr/>
            <p:nvPr/>
          </p:nvSpPr>
          <p:spPr>
            <a:xfrm>
              <a:off x="6558215" y="5513716"/>
              <a:ext cx="1212437" cy="1169479"/>
            </a:xfrm>
            <a:custGeom>
              <a:avLst/>
              <a:gdLst>
                <a:gd name="connsiteX0" fmla="*/ 1079945 w 1212437"/>
                <a:gd name="connsiteY0" fmla="*/ 1131475 h 1169479"/>
                <a:gd name="connsiteX1" fmla="*/ 1079945 w 1212437"/>
                <a:gd name="connsiteY1" fmla="*/ 941356 h 1169479"/>
                <a:gd name="connsiteX2" fmla="*/ 1057751 w 1212437"/>
                <a:gd name="connsiteY2" fmla="*/ 914876 h 1169479"/>
                <a:gd name="connsiteX3" fmla="*/ 1049465 w 1212437"/>
                <a:gd name="connsiteY3" fmla="*/ 913162 h 1169479"/>
                <a:gd name="connsiteX4" fmla="*/ 723710 w 1212437"/>
                <a:gd name="connsiteY4" fmla="*/ 853345 h 1169479"/>
                <a:gd name="connsiteX5" fmla="*/ 723710 w 1212437"/>
                <a:gd name="connsiteY5" fmla="*/ 801243 h 1169479"/>
                <a:gd name="connsiteX6" fmla="*/ 808292 w 1212437"/>
                <a:gd name="connsiteY6" fmla="*/ 644938 h 1169479"/>
                <a:gd name="connsiteX7" fmla="*/ 813245 w 1212437"/>
                <a:gd name="connsiteY7" fmla="*/ 644938 h 1169479"/>
                <a:gd name="connsiteX8" fmla="*/ 886111 w 1212437"/>
                <a:gd name="connsiteY8" fmla="*/ 572072 h 1169479"/>
                <a:gd name="connsiteX9" fmla="*/ 886111 w 1212437"/>
                <a:gd name="connsiteY9" fmla="*/ 523399 h 1169479"/>
                <a:gd name="connsiteX10" fmla="*/ 902303 w 1212437"/>
                <a:gd name="connsiteY10" fmla="*/ 523399 h 1169479"/>
                <a:gd name="connsiteX11" fmla="*/ 926592 w 1212437"/>
                <a:gd name="connsiteY11" fmla="*/ 499110 h 1169479"/>
                <a:gd name="connsiteX12" fmla="*/ 926592 w 1212437"/>
                <a:gd name="connsiteY12" fmla="*/ 418148 h 1169479"/>
                <a:gd name="connsiteX13" fmla="*/ 902303 w 1212437"/>
                <a:gd name="connsiteY13" fmla="*/ 393859 h 1169479"/>
                <a:gd name="connsiteX14" fmla="*/ 885825 w 1212437"/>
                <a:gd name="connsiteY14" fmla="*/ 393859 h 1169479"/>
                <a:gd name="connsiteX15" fmla="*/ 813245 w 1212437"/>
                <a:gd name="connsiteY15" fmla="*/ 326327 h 1169479"/>
                <a:gd name="connsiteX16" fmla="*/ 810292 w 1212437"/>
                <a:gd name="connsiteY16" fmla="*/ 326327 h 1169479"/>
                <a:gd name="connsiteX17" fmla="*/ 615506 w 1212437"/>
                <a:gd name="connsiteY17" fmla="*/ 120872 h 1169479"/>
                <a:gd name="connsiteX18" fmla="*/ 615506 w 1212437"/>
                <a:gd name="connsiteY18" fmla="*/ 101060 h 1169479"/>
                <a:gd name="connsiteX19" fmla="*/ 591217 w 1212437"/>
                <a:gd name="connsiteY19" fmla="*/ 76772 h 1169479"/>
                <a:gd name="connsiteX20" fmla="*/ 488633 w 1212437"/>
                <a:gd name="connsiteY20" fmla="*/ 76772 h 1169479"/>
                <a:gd name="connsiteX21" fmla="*/ 464344 w 1212437"/>
                <a:gd name="connsiteY21" fmla="*/ 101060 h 1169479"/>
                <a:gd name="connsiteX22" fmla="*/ 464344 w 1212437"/>
                <a:gd name="connsiteY22" fmla="*/ 120872 h 1169479"/>
                <a:gd name="connsiteX23" fmla="*/ 269558 w 1212437"/>
                <a:gd name="connsiteY23" fmla="*/ 326327 h 1169479"/>
                <a:gd name="connsiteX24" fmla="*/ 266605 w 1212437"/>
                <a:gd name="connsiteY24" fmla="*/ 326327 h 1169479"/>
                <a:gd name="connsiteX25" fmla="*/ 194024 w 1212437"/>
                <a:gd name="connsiteY25" fmla="*/ 393859 h 1169479"/>
                <a:gd name="connsiteX26" fmla="*/ 177546 w 1212437"/>
                <a:gd name="connsiteY26" fmla="*/ 393859 h 1169479"/>
                <a:gd name="connsiteX27" fmla="*/ 153257 w 1212437"/>
                <a:gd name="connsiteY27" fmla="*/ 418148 h 1169479"/>
                <a:gd name="connsiteX28" fmla="*/ 153257 w 1212437"/>
                <a:gd name="connsiteY28" fmla="*/ 499110 h 1169479"/>
                <a:gd name="connsiteX29" fmla="*/ 177546 w 1212437"/>
                <a:gd name="connsiteY29" fmla="*/ 523399 h 1169479"/>
                <a:gd name="connsiteX30" fmla="*/ 193739 w 1212437"/>
                <a:gd name="connsiteY30" fmla="*/ 523399 h 1169479"/>
                <a:gd name="connsiteX31" fmla="*/ 193739 w 1212437"/>
                <a:gd name="connsiteY31" fmla="*/ 572072 h 1169479"/>
                <a:gd name="connsiteX32" fmla="*/ 266605 w 1212437"/>
                <a:gd name="connsiteY32" fmla="*/ 644938 h 1169479"/>
                <a:gd name="connsiteX33" fmla="*/ 271463 w 1212437"/>
                <a:gd name="connsiteY33" fmla="*/ 644938 h 1169479"/>
                <a:gd name="connsiteX34" fmla="*/ 355949 w 1212437"/>
                <a:gd name="connsiteY34" fmla="*/ 801243 h 1169479"/>
                <a:gd name="connsiteX35" fmla="*/ 355949 w 1212437"/>
                <a:gd name="connsiteY35" fmla="*/ 853440 h 1169479"/>
                <a:gd name="connsiteX36" fmla="*/ 30385 w 1212437"/>
                <a:gd name="connsiteY36" fmla="*/ 913257 h 1169479"/>
                <a:gd name="connsiteX37" fmla="*/ 22098 w 1212437"/>
                <a:gd name="connsiteY37" fmla="*/ 914972 h 1169479"/>
                <a:gd name="connsiteX38" fmla="*/ 0 w 1212437"/>
                <a:gd name="connsiteY38" fmla="*/ 940784 h 1169479"/>
                <a:gd name="connsiteX39" fmla="*/ 0 w 1212437"/>
                <a:gd name="connsiteY39" fmla="*/ 1131665 h 1169479"/>
                <a:gd name="connsiteX40" fmla="*/ 37814 w 1212437"/>
                <a:gd name="connsiteY40" fmla="*/ 1169480 h 1169479"/>
                <a:gd name="connsiteX41" fmla="*/ 1042130 w 1212437"/>
                <a:gd name="connsiteY41" fmla="*/ 1169480 h 1169479"/>
                <a:gd name="connsiteX42" fmla="*/ 1079945 w 1212437"/>
                <a:gd name="connsiteY42" fmla="*/ 1131665 h 1169479"/>
                <a:gd name="connsiteX43" fmla="*/ 1018032 w 1212437"/>
                <a:gd name="connsiteY43" fmla="*/ 326231 h 1169479"/>
                <a:gd name="connsiteX44" fmla="*/ 969455 w 1212437"/>
                <a:gd name="connsiteY44" fmla="*/ 326231 h 1169479"/>
                <a:gd name="connsiteX45" fmla="*/ 886206 w 1212437"/>
                <a:gd name="connsiteY45" fmla="*/ 242983 h 1169479"/>
                <a:gd name="connsiteX46" fmla="*/ 886206 w 1212437"/>
                <a:gd name="connsiteY46" fmla="*/ 242983 h 1169479"/>
                <a:gd name="connsiteX47" fmla="*/ 886206 w 1212437"/>
                <a:gd name="connsiteY47" fmla="*/ 194405 h 1169479"/>
                <a:gd name="connsiteX48" fmla="*/ 886206 w 1212437"/>
                <a:gd name="connsiteY48" fmla="*/ 194405 h 1169479"/>
                <a:gd name="connsiteX49" fmla="*/ 1018127 w 1212437"/>
                <a:gd name="connsiteY49" fmla="*/ 326327 h 1169479"/>
                <a:gd name="connsiteX50" fmla="*/ 1212437 w 1212437"/>
                <a:gd name="connsiteY50" fmla="*/ 326231 h 1169479"/>
                <a:gd name="connsiteX51" fmla="*/ 886111 w 1212437"/>
                <a:gd name="connsiteY51" fmla="*/ 0 h 1169479"/>
                <a:gd name="connsiteX52" fmla="*/ 886111 w 1212437"/>
                <a:gd name="connsiteY52" fmla="*/ 0 h 1169479"/>
                <a:gd name="connsiteX53" fmla="*/ 886111 w 1212437"/>
                <a:gd name="connsiteY53" fmla="*/ 48482 h 1169479"/>
                <a:gd name="connsiteX54" fmla="*/ 886111 w 1212437"/>
                <a:gd name="connsiteY54" fmla="*/ 48482 h 1169479"/>
                <a:gd name="connsiteX55" fmla="*/ 1163765 w 1212437"/>
                <a:gd name="connsiteY55" fmla="*/ 326136 h 1169479"/>
                <a:gd name="connsiteX56" fmla="*/ 1212342 w 1212437"/>
                <a:gd name="connsiteY56" fmla="*/ 326136 h 1169479"/>
                <a:gd name="connsiteX57" fmla="*/ 886111 w 1212437"/>
                <a:gd name="connsiteY57" fmla="*/ 97060 h 1169479"/>
                <a:gd name="connsiteX58" fmla="*/ 886111 w 1212437"/>
                <a:gd name="connsiteY58" fmla="*/ 97060 h 1169479"/>
                <a:gd name="connsiteX59" fmla="*/ 886111 w 1212437"/>
                <a:gd name="connsiteY59" fmla="*/ 145637 h 1169479"/>
                <a:gd name="connsiteX60" fmla="*/ 886111 w 1212437"/>
                <a:gd name="connsiteY60" fmla="*/ 145637 h 1169479"/>
                <a:gd name="connsiteX61" fmla="*/ 1066610 w 1212437"/>
                <a:gd name="connsiteY61" fmla="*/ 326136 h 1169479"/>
                <a:gd name="connsiteX62" fmla="*/ 1115187 w 1212437"/>
                <a:gd name="connsiteY62" fmla="*/ 326136 h 1169479"/>
                <a:gd name="connsiteX63" fmla="*/ 886111 w 1212437"/>
                <a:gd name="connsiteY63" fmla="*/ 97060 h 1169479"/>
                <a:gd name="connsiteX64" fmla="*/ 615410 w 1212437"/>
                <a:gd name="connsiteY64" fmla="*/ 299276 h 1169479"/>
                <a:gd name="connsiteX65" fmla="*/ 719804 w 1212437"/>
                <a:gd name="connsiteY65" fmla="*/ 267938 h 1169479"/>
                <a:gd name="connsiteX66" fmla="*/ 744665 w 1212437"/>
                <a:gd name="connsiteY66" fmla="*/ 326136 h 1169479"/>
                <a:gd name="connsiteX67" fmla="*/ 615315 w 1212437"/>
                <a:gd name="connsiteY67" fmla="*/ 326136 h 1169479"/>
                <a:gd name="connsiteX68" fmla="*/ 615315 w 1212437"/>
                <a:gd name="connsiteY68" fmla="*/ 299276 h 1169479"/>
                <a:gd name="connsiteX69" fmla="*/ 501968 w 1212437"/>
                <a:gd name="connsiteY69" fmla="*/ 114300 h 1169479"/>
                <a:gd name="connsiteX70" fmla="*/ 577596 w 1212437"/>
                <a:gd name="connsiteY70" fmla="*/ 114300 h 1169479"/>
                <a:gd name="connsiteX71" fmla="*/ 577596 w 1212437"/>
                <a:gd name="connsiteY71" fmla="*/ 326041 h 1169479"/>
                <a:gd name="connsiteX72" fmla="*/ 501968 w 1212437"/>
                <a:gd name="connsiteY72" fmla="*/ 326041 h 1169479"/>
                <a:gd name="connsiteX73" fmla="*/ 501968 w 1212437"/>
                <a:gd name="connsiteY73" fmla="*/ 114395 h 1169479"/>
                <a:gd name="connsiteX74" fmla="*/ 266510 w 1212437"/>
                <a:gd name="connsiteY74" fmla="*/ 601599 h 1169479"/>
                <a:gd name="connsiteX75" fmla="*/ 236792 w 1212437"/>
                <a:gd name="connsiteY75" fmla="*/ 571881 h 1169479"/>
                <a:gd name="connsiteX76" fmla="*/ 236792 w 1212437"/>
                <a:gd name="connsiteY76" fmla="*/ 399002 h 1169479"/>
                <a:gd name="connsiteX77" fmla="*/ 266510 w 1212437"/>
                <a:gd name="connsiteY77" fmla="*/ 369284 h 1169479"/>
                <a:gd name="connsiteX78" fmla="*/ 813245 w 1212437"/>
                <a:gd name="connsiteY78" fmla="*/ 369284 h 1169479"/>
                <a:gd name="connsiteX79" fmla="*/ 842963 w 1212437"/>
                <a:gd name="connsiteY79" fmla="*/ 399002 h 1169479"/>
                <a:gd name="connsiteX80" fmla="*/ 842963 w 1212437"/>
                <a:gd name="connsiteY80" fmla="*/ 571881 h 1169479"/>
                <a:gd name="connsiteX81" fmla="*/ 813245 w 1212437"/>
                <a:gd name="connsiteY81" fmla="*/ 601599 h 1169479"/>
                <a:gd name="connsiteX82" fmla="*/ 266510 w 1212437"/>
                <a:gd name="connsiteY82" fmla="*/ 601599 h 1169479"/>
                <a:gd name="connsiteX83" fmla="*/ 420719 w 1212437"/>
                <a:gd name="connsiteY83" fmla="*/ 907256 h 1169479"/>
                <a:gd name="connsiteX84" fmla="*/ 420719 w 1212437"/>
                <a:gd name="connsiteY84" fmla="*/ 767048 h 1169479"/>
                <a:gd name="connsiteX85" fmla="*/ 406146 w 1212437"/>
                <a:gd name="connsiteY85" fmla="*/ 757428 h 1169479"/>
                <a:gd name="connsiteX86" fmla="*/ 336899 w 1212437"/>
                <a:gd name="connsiteY86" fmla="*/ 644843 h 1169479"/>
                <a:gd name="connsiteX87" fmla="*/ 742760 w 1212437"/>
                <a:gd name="connsiteY87" fmla="*/ 644843 h 1169479"/>
                <a:gd name="connsiteX88" fmla="*/ 673513 w 1212437"/>
                <a:gd name="connsiteY88" fmla="*/ 757428 h 1169479"/>
                <a:gd name="connsiteX89" fmla="*/ 658940 w 1212437"/>
                <a:gd name="connsiteY89" fmla="*/ 767048 h 1169479"/>
                <a:gd name="connsiteX90" fmla="*/ 658940 w 1212437"/>
                <a:gd name="connsiteY90" fmla="*/ 907256 h 1169479"/>
                <a:gd name="connsiteX91" fmla="*/ 735425 w 1212437"/>
                <a:gd name="connsiteY91" fmla="*/ 921353 h 1169479"/>
                <a:gd name="connsiteX92" fmla="*/ 539972 w 1212437"/>
                <a:gd name="connsiteY92" fmla="*/ 1081469 h 1169479"/>
                <a:gd name="connsiteX93" fmla="*/ 344519 w 1212437"/>
                <a:gd name="connsiteY93" fmla="*/ 921353 h 1169479"/>
                <a:gd name="connsiteX94" fmla="*/ 420624 w 1212437"/>
                <a:gd name="connsiteY94" fmla="*/ 907351 h 116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212437" h="1169479">
                  <a:moveTo>
                    <a:pt x="1079945" y="1131475"/>
                  </a:moveTo>
                  <a:lnTo>
                    <a:pt x="1079945" y="941356"/>
                  </a:lnTo>
                  <a:cubicBezTo>
                    <a:pt x="1079945" y="928688"/>
                    <a:pt x="1070039" y="917829"/>
                    <a:pt x="1057751" y="914876"/>
                  </a:cubicBezTo>
                  <a:cubicBezTo>
                    <a:pt x="1054989" y="914305"/>
                    <a:pt x="1052227" y="913733"/>
                    <a:pt x="1049465" y="913162"/>
                  </a:cubicBezTo>
                  <a:cubicBezTo>
                    <a:pt x="978218" y="900113"/>
                    <a:pt x="838772" y="874490"/>
                    <a:pt x="723710" y="853345"/>
                  </a:cubicBezTo>
                  <a:lnTo>
                    <a:pt x="723710" y="801243"/>
                  </a:lnTo>
                  <a:cubicBezTo>
                    <a:pt x="769049" y="765810"/>
                    <a:pt x="796957" y="714089"/>
                    <a:pt x="808292" y="644938"/>
                  </a:cubicBezTo>
                  <a:lnTo>
                    <a:pt x="813245" y="644938"/>
                  </a:lnTo>
                  <a:cubicBezTo>
                    <a:pt x="853345" y="644938"/>
                    <a:pt x="886111" y="612172"/>
                    <a:pt x="886111" y="572072"/>
                  </a:cubicBezTo>
                  <a:lnTo>
                    <a:pt x="886111" y="523399"/>
                  </a:lnTo>
                  <a:lnTo>
                    <a:pt x="902303" y="523399"/>
                  </a:lnTo>
                  <a:cubicBezTo>
                    <a:pt x="915734" y="523399"/>
                    <a:pt x="926592" y="512540"/>
                    <a:pt x="926592" y="499110"/>
                  </a:cubicBezTo>
                  <a:lnTo>
                    <a:pt x="926592" y="418148"/>
                  </a:lnTo>
                  <a:cubicBezTo>
                    <a:pt x="926592" y="404717"/>
                    <a:pt x="915734" y="393859"/>
                    <a:pt x="902303" y="393859"/>
                  </a:cubicBezTo>
                  <a:lnTo>
                    <a:pt x="885825" y="393859"/>
                  </a:lnTo>
                  <a:cubicBezTo>
                    <a:pt x="883063" y="356235"/>
                    <a:pt x="851440" y="326327"/>
                    <a:pt x="813245" y="326327"/>
                  </a:cubicBezTo>
                  <a:lnTo>
                    <a:pt x="810292" y="326327"/>
                  </a:lnTo>
                  <a:cubicBezTo>
                    <a:pt x="793337" y="218885"/>
                    <a:pt x="736283" y="142494"/>
                    <a:pt x="615506" y="120872"/>
                  </a:cubicBezTo>
                  <a:lnTo>
                    <a:pt x="615506" y="101060"/>
                  </a:lnTo>
                  <a:cubicBezTo>
                    <a:pt x="615506" y="87630"/>
                    <a:pt x="604647" y="76772"/>
                    <a:pt x="591217" y="76772"/>
                  </a:cubicBezTo>
                  <a:lnTo>
                    <a:pt x="488633" y="76772"/>
                  </a:lnTo>
                  <a:cubicBezTo>
                    <a:pt x="475202" y="76772"/>
                    <a:pt x="464344" y="87630"/>
                    <a:pt x="464344" y="101060"/>
                  </a:cubicBezTo>
                  <a:lnTo>
                    <a:pt x="464344" y="120872"/>
                  </a:lnTo>
                  <a:cubicBezTo>
                    <a:pt x="343567" y="142494"/>
                    <a:pt x="286417" y="218885"/>
                    <a:pt x="269558" y="326327"/>
                  </a:cubicBezTo>
                  <a:lnTo>
                    <a:pt x="266605" y="326327"/>
                  </a:lnTo>
                  <a:cubicBezTo>
                    <a:pt x="228314" y="326327"/>
                    <a:pt x="196787" y="356235"/>
                    <a:pt x="194024" y="393859"/>
                  </a:cubicBezTo>
                  <a:lnTo>
                    <a:pt x="177546" y="393859"/>
                  </a:lnTo>
                  <a:cubicBezTo>
                    <a:pt x="164116" y="393859"/>
                    <a:pt x="153257" y="404717"/>
                    <a:pt x="153257" y="418148"/>
                  </a:cubicBezTo>
                  <a:lnTo>
                    <a:pt x="153257" y="499110"/>
                  </a:lnTo>
                  <a:cubicBezTo>
                    <a:pt x="153257" y="512540"/>
                    <a:pt x="164116" y="523399"/>
                    <a:pt x="177546" y="523399"/>
                  </a:cubicBezTo>
                  <a:lnTo>
                    <a:pt x="193739" y="523399"/>
                  </a:lnTo>
                  <a:lnTo>
                    <a:pt x="193739" y="572072"/>
                  </a:lnTo>
                  <a:cubicBezTo>
                    <a:pt x="193739" y="612172"/>
                    <a:pt x="226505" y="644938"/>
                    <a:pt x="266605" y="644938"/>
                  </a:cubicBezTo>
                  <a:lnTo>
                    <a:pt x="271463" y="644938"/>
                  </a:lnTo>
                  <a:cubicBezTo>
                    <a:pt x="282797" y="713994"/>
                    <a:pt x="310610" y="765715"/>
                    <a:pt x="355949" y="801243"/>
                  </a:cubicBezTo>
                  <a:lnTo>
                    <a:pt x="355949" y="853440"/>
                  </a:lnTo>
                  <a:cubicBezTo>
                    <a:pt x="240983" y="874586"/>
                    <a:pt x="101537" y="900208"/>
                    <a:pt x="30385" y="913257"/>
                  </a:cubicBezTo>
                  <a:cubicBezTo>
                    <a:pt x="27527" y="913733"/>
                    <a:pt x="24860" y="914400"/>
                    <a:pt x="22098" y="914972"/>
                  </a:cubicBezTo>
                  <a:cubicBezTo>
                    <a:pt x="10097" y="917829"/>
                    <a:pt x="381" y="928402"/>
                    <a:pt x="0" y="940784"/>
                  </a:cubicBezTo>
                  <a:lnTo>
                    <a:pt x="0" y="1131665"/>
                  </a:lnTo>
                  <a:cubicBezTo>
                    <a:pt x="0" y="1156145"/>
                    <a:pt x="13335" y="1169480"/>
                    <a:pt x="37814" y="1169480"/>
                  </a:cubicBezTo>
                  <a:lnTo>
                    <a:pt x="1042130" y="1169480"/>
                  </a:lnTo>
                  <a:cubicBezTo>
                    <a:pt x="1066610" y="1169480"/>
                    <a:pt x="1079945" y="1156145"/>
                    <a:pt x="1079945" y="1131665"/>
                  </a:cubicBezTo>
                  <a:close/>
                  <a:moveTo>
                    <a:pt x="1018032" y="326231"/>
                  </a:moveTo>
                  <a:lnTo>
                    <a:pt x="969455" y="326231"/>
                  </a:lnTo>
                  <a:cubicBezTo>
                    <a:pt x="969455" y="280226"/>
                    <a:pt x="932212" y="242983"/>
                    <a:pt x="886206" y="242983"/>
                  </a:cubicBezTo>
                  <a:lnTo>
                    <a:pt x="886206" y="242983"/>
                  </a:lnTo>
                  <a:lnTo>
                    <a:pt x="886206" y="194405"/>
                  </a:lnTo>
                  <a:lnTo>
                    <a:pt x="886206" y="194405"/>
                  </a:lnTo>
                  <a:cubicBezTo>
                    <a:pt x="958882" y="194405"/>
                    <a:pt x="1018127" y="253555"/>
                    <a:pt x="1018127" y="326327"/>
                  </a:cubicBezTo>
                  <a:close/>
                  <a:moveTo>
                    <a:pt x="1212437" y="326231"/>
                  </a:moveTo>
                  <a:cubicBezTo>
                    <a:pt x="1212437" y="146304"/>
                    <a:pt x="1066038" y="0"/>
                    <a:pt x="886111" y="0"/>
                  </a:cubicBezTo>
                  <a:lnTo>
                    <a:pt x="886111" y="0"/>
                  </a:lnTo>
                  <a:lnTo>
                    <a:pt x="886111" y="48482"/>
                  </a:lnTo>
                  <a:lnTo>
                    <a:pt x="886111" y="48482"/>
                  </a:lnTo>
                  <a:cubicBezTo>
                    <a:pt x="1039178" y="48482"/>
                    <a:pt x="1163765" y="173069"/>
                    <a:pt x="1163765" y="326136"/>
                  </a:cubicBezTo>
                  <a:lnTo>
                    <a:pt x="1212342" y="326136"/>
                  </a:lnTo>
                  <a:close/>
                  <a:moveTo>
                    <a:pt x="886111" y="97060"/>
                  </a:moveTo>
                  <a:lnTo>
                    <a:pt x="886111" y="97060"/>
                  </a:lnTo>
                  <a:lnTo>
                    <a:pt x="886111" y="145637"/>
                  </a:lnTo>
                  <a:lnTo>
                    <a:pt x="886111" y="145637"/>
                  </a:lnTo>
                  <a:cubicBezTo>
                    <a:pt x="985647" y="145637"/>
                    <a:pt x="1066610" y="226600"/>
                    <a:pt x="1066610" y="326136"/>
                  </a:cubicBezTo>
                  <a:lnTo>
                    <a:pt x="1115187" y="326136"/>
                  </a:lnTo>
                  <a:cubicBezTo>
                    <a:pt x="1115187" y="199835"/>
                    <a:pt x="1012412" y="97060"/>
                    <a:pt x="886111" y="97060"/>
                  </a:cubicBezTo>
                  <a:close/>
                  <a:moveTo>
                    <a:pt x="615410" y="299276"/>
                  </a:moveTo>
                  <a:lnTo>
                    <a:pt x="719804" y="267938"/>
                  </a:lnTo>
                  <a:cubicBezTo>
                    <a:pt x="731996" y="282988"/>
                    <a:pt x="740093" y="302324"/>
                    <a:pt x="744665" y="326136"/>
                  </a:cubicBezTo>
                  <a:lnTo>
                    <a:pt x="615315" y="326136"/>
                  </a:lnTo>
                  <a:lnTo>
                    <a:pt x="615315" y="299276"/>
                  </a:lnTo>
                  <a:close/>
                  <a:moveTo>
                    <a:pt x="501968" y="114300"/>
                  </a:moveTo>
                  <a:lnTo>
                    <a:pt x="577596" y="114300"/>
                  </a:lnTo>
                  <a:lnTo>
                    <a:pt x="577596" y="326041"/>
                  </a:lnTo>
                  <a:lnTo>
                    <a:pt x="501968" y="326041"/>
                  </a:lnTo>
                  <a:lnTo>
                    <a:pt x="501968" y="114395"/>
                  </a:lnTo>
                  <a:close/>
                  <a:moveTo>
                    <a:pt x="266510" y="601599"/>
                  </a:moveTo>
                  <a:cubicBezTo>
                    <a:pt x="250412" y="601599"/>
                    <a:pt x="236792" y="587978"/>
                    <a:pt x="236792" y="571881"/>
                  </a:cubicBezTo>
                  <a:lnTo>
                    <a:pt x="236792" y="399002"/>
                  </a:lnTo>
                  <a:cubicBezTo>
                    <a:pt x="236792" y="382905"/>
                    <a:pt x="250412" y="369284"/>
                    <a:pt x="266510" y="369284"/>
                  </a:cubicBezTo>
                  <a:lnTo>
                    <a:pt x="813245" y="369284"/>
                  </a:lnTo>
                  <a:cubicBezTo>
                    <a:pt x="829342" y="369284"/>
                    <a:pt x="842963" y="382905"/>
                    <a:pt x="842963" y="399002"/>
                  </a:cubicBezTo>
                  <a:lnTo>
                    <a:pt x="842963" y="571881"/>
                  </a:lnTo>
                  <a:cubicBezTo>
                    <a:pt x="842963" y="587978"/>
                    <a:pt x="829342" y="601599"/>
                    <a:pt x="813245" y="601599"/>
                  </a:cubicBezTo>
                  <a:lnTo>
                    <a:pt x="266510" y="601599"/>
                  </a:lnTo>
                  <a:close/>
                  <a:moveTo>
                    <a:pt x="420719" y="907256"/>
                  </a:moveTo>
                  <a:lnTo>
                    <a:pt x="420719" y="767048"/>
                  </a:lnTo>
                  <a:lnTo>
                    <a:pt x="406146" y="757428"/>
                  </a:lnTo>
                  <a:cubicBezTo>
                    <a:pt x="370046" y="733711"/>
                    <a:pt x="347377" y="697135"/>
                    <a:pt x="336899" y="644843"/>
                  </a:cubicBezTo>
                  <a:lnTo>
                    <a:pt x="742760" y="644843"/>
                  </a:lnTo>
                  <a:cubicBezTo>
                    <a:pt x="732377" y="697135"/>
                    <a:pt x="709708" y="733711"/>
                    <a:pt x="673513" y="757428"/>
                  </a:cubicBezTo>
                  <a:lnTo>
                    <a:pt x="658940" y="767048"/>
                  </a:lnTo>
                  <a:lnTo>
                    <a:pt x="658940" y="907256"/>
                  </a:lnTo>
                  <a:lnTo>
                    <a:pt x="735425" y="921353"/>
                  </a:lnTo>
                  <a:cubicBezTo>
                    <a:pt x="718566" y="1019937"/>
                    <a:pt x="645605" y="1081469"/>
                    <a:pt x="539972" y="1081469"/>
                  </a:cubicBezTo>
                  <a:cubicBezTo>
                    <a:pt x="434340" y="1081469"/>
                    <a:pt x="361379" y="1020032"/>
                    <a:pt x="344519" y="921353"/>
                  </a:cubicBezTo>
                  <a:lnTo>
                    <a:pt x="420624" y="907351"/>
                  </a:lnTo>
                  <a:close/>
                </a:path>
              </a:pathLst>
            </a:custGeom>
            <a:solidFill>
              <a:srgbClr val="003B83"/>
            </a:solidFill>
            <a:ln w="9525" cap="flat">
              <a:noFill/>
              <a:prstDash val="solid"/>
              <a:miter/>
            </a:ln>
          </p:spPr>
          <p:txBody>
            <a:bodyPr rtlCol="0" anchor="ctr"/>
            <a:lstStyle/>
            <a:p>
              <a:endParaRPr lang="ja-JP" altLang="en-US" sz="1662"/>
            </a:p>
          </p:txBody>
        </p:sp>
      </p:grpSp>
      <p:cxnSp>
        <p:nvCxnSpPr>
          <p:cNvPr id="194" name="直線矢印コネクタ 193">
            <a:extLst>
              <a:ext uri="{FF2B5EF4-FFF2-40B4-BE49-F238E27FC236}">
                <a16:creationId xmlns:a16="http://schemas.microsoft.com/office/drawing/2014/main" id="{E75B1317-1A66-4866-8D33-DC27094241A5}"/>
              </a:ext>
            </a:extLst>
          </p:cNvPr>
          <p:cNvCxnSpPr>
            <a:cxnSpLocks/>
            <a:stCxn id="195" idx="3"/>
            <a:endCxn id="196" idx="1"/>
          </p:cNvCxnSpPr>
          <p:nvPr/>
        </p:nvCxnSpPr>
        <p:spPr>
          <a:xfrm>
            <a:off x="3452442" y="3809101"/>
            <a:ext cx="452012" cy="0"/>
          </a:xfrm>
          <a:prstGeom prst="straightConnector1">
            <a:avLst/>
          </a:prstGeom>
          <a:ln w="38100">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5" name="角丸四角形 13">
            <a:extLst>
              <a:ext uri="{FF2B5EF4-FFF2-40B4-BE49-F238E27FC236}">
                <a16:creationId xmlns:a16="http://schemas.microsoft.com/office/drawing/2014/main" id="{56140C3B-295D-4FD0-B340-82EFF186CBDD}"/>
              </a:ext>
            </a:extLst>
          </p:cNvPr>
          <p:cNvSpPr/>
          <p:nvPr/>
        </p:nvSpPr>
        <p:spPr>
          <a:xfrm>
            <a:off x="2123211" y="3676178"/>
            <a:ext cx="1329231" cy="265846"/>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22041" fontAlgn="base">
              <a:defRPr/>
            </a:pPr>
            <a:r>
              <a:rPr kumimoji="1" lang="ja-JP" altLang="en-US" sz="1292" dirty="0">
                <a:solidFill>
                  <a:srgbClr val="000000"/>
                </a:solidFill>
                <a:latin typeface="Meiryo UI" panose="020B0604030504040204" pitchFamily="50" charset="-128"/>
                <a:ea typeface="Meiryo UI" panose="020B0604030504040204" pitchFamily="50" charset="-128"/>
              </a:rPr>
              <a:t>分野別データ</a:t>
            </a:r>
          </a:p>
        </p:txBody>
      </p:sp>
      <p:sp>
        <p:nvSpPr>
          <p:cNvPr id="196" name="角丸四角形 13">
            <a:extLst>
              <a:ext uri="{FF2B5EF4-FFF2-40B4-BE49-F238E27FC236}">
                <a16:creationId xmlns:a16="http://schemas.microsoft.com/office/drawing/2014/main" id="{5092FADB-E5F3-4AF3-A086-DB77854A73C1}"/>
              </a:ext>
            </a:extLst>
          </p:cNvPr>
          <p:cNvSpPr/>
          <p:nvPr/>
        </p:nvSpPr>
        <p:spPr>
          <a:xfrm>
            <a:off x="3904454" y="3676178"/>
            <a:ext cx="1329231" cy="265846"/>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22041" fontAlgn="base">
              <a:defRPr/>
            </a:pPr>
            <a:r>
              <a:rPr kumimoji="1" lang="ja-JP" altLang="en-US" sz="1292" dirty="0">
                <a:solidFill>
                  <a:srgbClr val="000000"/>
                </a:solidFill>
                <a:latin typeface="Meiryo UI" panose="020B0604030504040204" pitchFamily="50" charset="-128"/>
                <a:ea typeface="Meiryo UI" panose="020B0604030504040204" pitchFamily="50" charset="-128"/>
              </a:rPr>
              <a:t>地域別データ</a:t>
            </a:r>
          </a:p>
        </p:txBody>
      </p:sp>
      <p:sp>
        <p:nvSpPr>
          <p:cNvPr id="197" name="角丸四角形 13">
            <a:extLst>
              <a:ext uri="{FF2B5EF4-FFF2-40B4-BE49-F238E27FC236}">
                <a16:creationId xmlns:a16="http://schemas.microsoft.com/office/drawing/2014/main" id="{E379103A-D45B-4A9B-BAF3-4F4641D6F504}"/>
              </a:ext>
            </a:extLst>
          </p:cNvPr>
          <p:cNvSpPr/>
          <p:nvPr/>
        </p:nvSpPr>
        <p:spPr>
          <a:xfrm>
            <a:off x="5685697" y="3676178"/>
            <a:ext cx="1329231" cy="265846"/>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22041" fontAlgn="base">
              <a:defRPr/>
            </a:pPr>
            <a:r>
              <a:rPr kumimoji="1" lang="ja-JP" altLang="en-US" sz="1292">
                <a:solidFill>
                  <a:srgbClr val="000000"/>
                </a:solidFill>
                <a:latin typeface="Meiryo UI" panose="020B0604030504040204" pitchFamily="50" charset="-128"/>
                <a:ea typeface="Meiryo UI" panose="020B0604030504040204" pitchFamily="50" charset="-128"/>
              </a:rPr>
              <a:t>事業別データ</a:t>
            </a:r>
          </a:p>
        </p:txBody>
      </p:sp>
      <p:cxnSp>
        <p:nvCxnSpPr>
          <p:cNvPr id="198" name="直線矢印コネクタ 197">
            <a:extLst>
              <a:ext uri="{FF2B5EF4-FFF2-40B4-BE49-F238E27FC236}">
                <a16:creationId xmlns:a16="http://schemas.microsoft.com/office/drawing/2014/main" id="{5A0FCEE2-83CC-4AF1-AA9E-D8DBE86D7002}"/>
              </a:ext>
            </a:extLst>
          </p:cNvPr>
          <p:cNvCxnSpPr>
            <a:cxnSpLocks/>
            <a:stCxn id="196" idx="3"/>
            <a:endCxn id="197" idx="1"/>
          </p:cNvCxnSpPr>
          <p:nvPr/>
        </p:nvCxnSpPr>
        <p:spPr>
          <a:xfrm>
            <a:off x="5233685" y="3809101"/>
            <a:ext cx="452012" cy="0"/>
          </a:xfrm>
          <a:prstGeom prst="straightConnector1">
            <a:avLst/>
          </a:prstGeom>
          <a:ln w="38100">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9" name="角丸四角形 13">
            <a:extLst>
              <a:ext uri="{FF2B5EF4-FFF2-40B4-BE49-F238E27FC236}">
                <a16:creationId xmlns:a16="http://schemas.microsoft.com/office/drawing/2014/main" id="{B4A7A610-B74A-4561-8F95-461DD0325048}"/>
              </a:ext>
            </a:extLst>
          </p:cNvPr>
          <p:cNvSpPr/>
          <p:nvPr/>
        </p:nvSpPr>
        <p:spPr>
          <a:xfrm>
            <a:off x="256072" y="2096261"/>
            <a:ext cx="4253538" cy="937605"/>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33231" rIns="0" bIns="33231" rtlCol="0" anchor="t" anchorCtr="0">
            <a:noAutofit/>
          </a:bodyPr>
          <a:lstStyle/>
          <a:p>
            <a:pPr algn="ctr" defTabSz="422041" fontAlgn="base">
              <a:defRPr/>
            </a:pPr>
            <a:r>
              <a:rPr kumimoji="1" lang="ja-JP" altLang="en-US" sz="1292" b="1" dirty="0">
                <a:solidFill>
                  <a:srgbClr val="000000"/>
                </a:solidFill>
                <a:latin typeface="Meiryo UI" panose="020B0604030504040204" pitchFamily="50" charset="-128"/>
                <a:ea typeface="Meiryo UI" panose="020B0604030504040204" pitchFamily="50" charset="-128"/>
              </a:rPr>
              <a:t>豊かに暮らす健康長寿社会</a:t>
            </a:r>
            <a:endParaRPr kumimoji="1" lang="en-US" altLang="ja-JP" sz="1292" b="1" dirty="0">
              <a:solidFill>
                <a:srgbClr val="000000"/>
              </a:solidFill>
              <a:latin typeface="Meiryo UI" panose="020B0604030504040204" pitchFamily="50" charset="-128"/>
              <a:ea typeface="Meiryo UI" panose="020B0604030504040204" pitchFamily="50" charset="-128"/>
            </a:endParaRPr>
          </a:p>
          <a:p>
            <a:pPr algn="ctr" defTabSz="422041" fontAlgn="base">
              <a:defRPr/>
            </a:pPr>
            <a:r>
              <a:rPr kumimoji="1" lang="ja-JP" altLang="en-US" sz="1108" dirty="0">
                <a:solidFill>
                  <a:srgbClr val="000000"/>
                </a:solidFill>
                <a:latin typeface="Meiryo UI" panose="020B0604030504040204" pitchFamily="50" charset="-128"/>
                <a:ea typeface="Meiryo UI" panose="020B0604030504040204" pitchFamily="50" charset="-128"/>
              </a:rPr>
              <a:t>誰もが最適な医療を受けることができる、未来の健康社会</a:t>
            </a:r>
          </a:p>
        </p:txBody>
      </p:sp>
      <p:sp>
        <p:nvSpPr>
          <p:cNvPr id="200" name="角丸四角形 13">
            <a:extLst>
              <a:ext uri="{FF2B5EF4-FFF2-40B4-BE49-F238E27FC236}">
                <a16:creationId xmlns:a16="http://schemas.microsoft.com/office/drawing/2014/main" id="{764645D5-30F0-4627-A85A-9A03CFD313A7}"/>
              </a:ext>
            </a:extLst>
          </p:cNvPr>
          <p:cNvSpPr/>
          <p:nvPr/>
        </p:nvSpPr>
        <p:spPr>
          <a:xfrm>
            <a:off x="4702015" y="2097770"/>
            <a:ext cx="4253538" cy="936096"/>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33231" rIns="0" bIns="33231" rtlCol="0" anchor="t" anchorCtr="0">
            <a:noAutofit/>
          </a:bodyPr>
          <a:lstStyle/>
          <a:p>
            <a:pPr algn="ctr" defTabSz="422041" fontAlgn="base">
              <a:defRPr/>
            </a:pPr>
            <a:r>
              <a:rPr kumimoji="1" lang="ja-JP" altLang="en-US" sz="1292" b="1" dirty="0">
                <a:solidFill>
                  <a:srgbClr val="000000"/>
                </a:solidFill>
                <a:latin typeface="Meiryo UI" panose="020B0604030504040204" pitchFamily="50" charset="-128"/>
                <a:ea typeface="Meiryo UI" panose="020B0604030504040204" pitchFamily="50" charset="-128"/>
              </a:rPr>
              <a:t>ストレスフリーな最適移動社会</a:t>
            </a:r>
            <a:endParaRPr kumimoji="1" lang="en-US" altLang="ja-JP" sz="1292" b="1" dirty="0">
              <a:solidFill>
                <a:srgbClr val="000000"/>
              </a:solidFill>
              <a:latin typeface="Meiryo UI" panose="020B0604030504040204" pitchFamily="50" charset="-128"/>
              <a:ea typeface="Meiryo UI" panose="020B0604030504040204" pitchFamily="50" charset="-128"/>
            </a:endParaRPr>
          </a:p>
          <a:p>
            <a:pPr algn="ctr" defTabSz="422041" fontAlgn="base">
              <a:defRPr/>
            </a:pPr>
            <a:r>
              <a:rPr kumimoji="1" lang="ja-JP" altLang="en-US" sz="1108" dirty="0">
                <a:solidFill>
                  <a:srgbClr val="000000"/>
                </a:solidFill>
                <a:latin typeface="Meiryo UI" panose="020B0604030504040204" pitchFamily="50" charset="-128"/>
                <a:ea typeface="Meiryo UI" panose="020B0604030504040204" pitchFamily="50" charset="-128"/>
              </a:rPr>
              <a:t>時間や場所を問わず人やモノが移動できる、未来の移動社会</a:t>
            </a:r>
          </a:p>
        </p:txBody>
      </p:sp>
      <p:sp>
        <p:nvSpPr>
          <p:cNvPr id="201" name="角丸四角形 13">
            <a:extLst>
              <a:ext uri="{FF2B5EF4-FFF2-40B4-BE49-F238E27FC236}">
                <a16:creationId xmlns:a16="http://schemas.microsoft.com/office/drawing/2014/main" id="{B2C7C838-7C6D-40CE-B2BF-4A4DF30DC69B}"/>
              </a:ext>
            </a:extLst>
          </p:cNvPr>
          <p:cNvSpPr/>
          <p:nvPr/>
        </p:nvSpPr>
        <p:spPr>
          <a:xfrm>
            <a:off x="263769" y="1812209"/>
            <a:ext cx="4253538" cy="294417"/>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3231" rIns="0" bIns="33231" rtlCol="0" anchor="ctr" anchorCtr="0">
            <a:spAutoFit/>
          </a:bodyPr>
          <a:lstStyle/>
          <a:p>
            <a:pPr algn="ctr" defTabSz="422041" fontAlgn="base">
              <a:defRPr/>
            </a:pPr>
            <a:r>
              <a:rPr kumimoji="1" lang="ja-JP" altLang="en-US" sz="1477" b="1" dirty="0">
                <a:solidFill>
                  <a:srgbClr val="FFFFFF"/>
                </a:solidFill>
                <a:latin typeface="Meiryo UI" panose="020B0604030504040204" pitchFamily="50" charset="-128"/>
                <a:ea typeface="Meiryo UI" panose="020B0604030504040204" pitchFamily="50" charset="-128"/>
              </a:rPr>
              <a:t>ヘルスケア</a:t>
            </a:r>
            <a:endParaRPr kumimoji="1" lang="ja-JP" altLang="en-US" sz="1292" b="1" dirty="0">
              <a:solidFill>
                <a:srgbClr val="FFFFFF"/>
              </a:solidFill>
              <a:latin typeface="Meiryo UI" panose="020B0604030504040204" pitchFamily="50" charset="-128"/>
              <a:ea typeface="Meiryo UI" panose="020B0604030504040204" pitchFamily="50" charset="-128"/>
            </a:endParaRPr>
          </a:p>
        </p:txBody>
      </p:sp>
      <p:sp>
        <p:nvSpPr>
          <p:cNvPr id="202" name="角丸四角形 13">
            <a:extLst>
              <a:ext uri="{FF2B5EF4-FFF2-40B4-BE49-F238E27FC236}">
                <a16:creationId xmlns:a16="http://schemas.microsoft.com/office/drawing/2014/main" id="{347BEF64-8BC9-488F-A7C2-73A3A3E69FE8}"/>
              </a:ext>
            </a:extLst>
          </p:cNvPr>
          <p:cNvSpPr/>
          <p:nvPr/>
        </p:nvSpPr>
        <p:spPr>
          <a:xfrm>
            <a:off x="4688308" y="1809989"/>
            <a:ext cx="4253538" cy="29441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3231" rIns="0" bIns="33231" rtlCol="0" anchor="ctr" anchorCtr="0">
            <a:spAutoFit/>
          </a:bodyPr>
          <a:lstStyle/>
          <a:p>
            <a:pPr algn="ctr" defTabSz="422041" fontAlgn="base">
              <a:defRPr/>
            </a:pPr>
            <a:r>
              <a:rPr kumimoji="1" lang="ja-JP" altLang="en-US" sz="1477" b="1" dirty="0">
                <a:solidFill>
                  <a:srgbClr val="FFFFFF"/>
                </a:solidFill>
                <a:latin typeface="Meiryo UI" panose="020B0604030504040204" pitchFamily="50" charset="-128"/>
                <a:ea typeface="Meiryo UI" panose="020B0604030504040204" pitchFamily="50" charset="-128"/>
              </a:rPr>
              <a:t>モビリティ</a:t>
            </a:r>
          </a:p>
        </p:txBody>
      </p:sp>
      <p:sp>
        <p:nvSpPr>
          <p:cNvPr id="203" name="正方形/長方形 202">
            <a:extLst>
              <a:ext uri="{FF2B5EF4-FFF2-40B4-BE49-F238E27FC236}">
                <a16:creationId xmlns:a16="http://schemas.microsoft.com/office/drawing/2014/main" id="{59763AC6-EA9C-4AA5-ABA9-1C0EEFB40E5A}"/>
              </a:ext>
            </a:extLst>
          </p:cNvPr>
          <p:cNvSpPr/>
          <p:nvPr/>
        </p:nvSpPr>
        <p:spPr>
          <a:xfrm>
            <a:off x="2435915" y="2522287"/>
            <a:ext cx="2026016" cy="465231"/>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462" tIns="33231" rIns="0" bIns="0" rtlCol="0" anchor="ctr" anchorCtr="1"/>
          <a:lstStyle/>
          <a:p>
            <a:pPr algn="ctr" defTabSz="841972">
              <a:defRPr/>
            </a:pPr>
            <a:r>
              <a:rPr kumimoji="1" lang="ja-JP" altLang="en-US" sz="1292" b="1" dirty="0">
                <a:solidFill>
                  <a:schemeClr val="tx1"/>
                </a:solidFill>
                <a:latin typeface="+mn-ea"/>
              </a:rPr>
              <a:t>データ連携などによる</a:t>
            </a:r>
            <a:endParaRPr kumimoji="1" lang="en-US" altLang="ja-JP" sz="1292" b="1" dirty="0">
              <a:solidFill>
                <a:schemeClr val="tx1"/>
              </a:solidFill>
              <a:latin typeface="+mn-ea"/>
            </a:endParaRPr>
          </a:p>
          <a:p>
            <a:pPr algn="ctr" defTabSz="841972">
              <a:defRPr/>
            </a:pPr>
            <a:r>
              <a:rPr kumimoji="1" lang="ja-JP" altLang="en-US" sz="1292" b="1" dirty="0">
                <a:solidFill>
                  <a:schemeClr val="tx1"/>
                </a:solidFill>
                <a:latin typeface="+mn-ea"/>
              </a:rPr>
              <a:t>サービス高度化</a:t>
            </a:r>
            <a:endParaRPr kumimoji="1" lang="ja-JP" altLang="en-US" sz="1108" dirty="0">
              <a:solidFill>
                <a:schemeClr val="tx1"/>
              </a:solidFill>
            </a:endParaRPr>
          </a:p>
        </p:txBody>
      </p:sp>
      <p:sp>
        <p:nvSpPr>
          <p:cNvPr id="204" name="正方形/長方形 203">
            <a:extLst>
              <a:ext uri="{FF2B5EF4-FFF2-40B4-BE49-F238E27FC236}">
                <a16:creationId xmlns:a16="http://schemas.microsoft.com/office/drawing/2014/main" id="{F5EE222B-94FA-4207-98C5-3CACD4A2A2B6}"/>
              </a:ext>
            </a:extLst>
          </p:cNvPr>
          <p:cNvSpPr/>
          <p:nvPr/>
        </p:nvSpPr>
        <p:spPr>
          <a:xfrm>
            <a:off x="381477" y="2523186"/>
            <a:ext cx="2026016" cy="465231"/>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462" tIns="33231" rIns="0" bIns="0" rtlCol="0" anchor="ctr" anchorCtr="1"/>
          <a:lstStyle/>
          <a:p>
            <a:pPr defTabSz="841972">
              <a:defRPr/>
            </a:pPr>
            <a:r>
              <a:rPr kumimoji="1" lang="ja-JP" altLang="en-US" sz="1292" b="1" dirty="0">
                <a:solidFill>
                  <a:schemeClr val="tx1"/>
                </a:solidFill>
                <a:latin typeface="+mn-ea"/>
              </a:rPr>
              <a:t>先端国際医療の提供</a:t>
            </a:r>
          </a:p>
        </p:txBody>
      </p:sp>
      <p:sp>
        <p:nvSpPr>
          <p:cNvPr id="205" name="正方形/長方形 204">
            <a:extLst>
              <a:ext uri="{FF2B5EF4-FFF2-40B4-BE49-F238E27FC236}">
                <a16:creationId xmlns:a16="http://schemas.microsoft.com/office/drawing/2014/main" id="{69901ED3-7D76-4ACE-8D5E-C31DACD51D42}"/>
              </a:ext>
            </a:extLst>
          </p:cNvPr>
          <p:cNvSpPr/>
          <p:nvPr/>
        </p:nvSpPr>
        <p:spPr>
          <a:xfrm>
            <a:off x="6846438" y="2522287"/>
            <a:ext cx="2026016" cy="465231"/>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462" tIns="33231" rIns="0" bIns="0" rtlCol="0" anchor="ctr" anchorCtr="1"/>
          <a:lstStyle/>
          <a:p>
            <a:pPr algn="ctr" defTabSz="841972">
              <a:defRPr/>
            </a:pPr>
            <a:r>
              <a:rPr kumimoji="1" lang="ja-JP" altLang="en-US" sz="1292" b="1" dirty="0">
                <a:solidFill>
                  <a:schemeClr val="tx1"/>
                </a:solidFill>
                <a:latin typeface="+mn-ea"/>
              </a:rPr>
              <a:t>日常における</a:t>
            </a:r>
          </a:p>
          <a:p>
            <a:pPr algn="ctr" defTabSz="841972">
              <a:defRPr/>
            </a:pPr>
            <a:r>
              <a:rPr kumimoji="1" lang="ja-JP" altLang="en-US" sz="1292" b="1" dirty="0">
                <a:solidFill>
                  <a:schemeClr val="tx1"/>
                </a:solidFill>
                <a:latin typeface="+mn-ea"/>
              </a:rPr>
              <a:t>空飛ぶクルマの普及</a:t>
            </a:r>
          </a:p>
        </p:txBody>
      </p:sp>
      <p:sp>
        <p:nvSpPr>
          <p:cNvPr id="206" name="正方形/長方形 205">
            <a:extLst>
              <a:ext uri="{FF2B5EF4-FFF2-40B4-BE49-F238E27FC236}">
                <a16:creationId xmlns:a16="http://schemas.microsoft.com/office/drawing/2014/main" id="{DAEA46C3-093E-4683-A61D-75342A8E882A}"/>
              </a:ext>
            </a:extLst>
          </p:cNvPr>
          <p:cNvSpPr/>
          <p:nvPr/>
        </p:nvSpPr>
        <p:spPr>
          <a:xfrm>
            <a:off x="4789061" y="2522287"/>
            <a:ext cx="2026016" cy="465231"/>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462" tIns="33231" rIns="0" bIns="0" rtlCol="0" anchor="ctr" anchorCtr="1"/>
          <a:lstStyle/>
          <a:p>
            <a:pPr algn="ctr" defTabSz="841972">
              <a:defRPr/>
            </a:pPr>
            <a:r>
              <a:rPr kumimoji="1" lang="ja-JP" altLang="en-US" sz="1292" b="1" dirty="0">
                <a:solidFill>
                  <a:schemeClr val="tx1"/>
                </a:solidFill>
                <a:latin typeface="+mn-ea"/>
              </a:rPr>
              <a:t>万博後の</a:t>
            </a:r>
            <a:r>
              <a:rPr kumimoji="1" lang="en-US" altLang="ja-JP" sz="1292" b="1" dirty="0" err="1">
                <a:solidFill>
                  <a:schemeClr val="tx1"/>
                </a:solidFill>
                <a:latin typeface="+mn-ea"/>
              </a:rPr>
              <a:t>MaaS</a:t>
            </a:r>
            <a:endParaRPr kumimoji="1" lang="ja-JP" altLang="en-US" sz="1292" b="1" dirty="0">
              <a:solidFill>
                <a:schemeClr val="tx1"/>
              </a:solidFill>
              <a:latin typeface="+mn-ea"/>
            </a:endParaRPr>
          </a:p>
        </p:txBody>
      </p:sp>
      <p:sp>
        <p:nvSpPr>
          <p:cNvPr id="207" name="円弧 206">
            <a:extLst>
              <a:ext uri="{FF2B5EF4-FFF2-40B4-BE49-F238E27FC236}">
                <a16:creationId xmlns:a16="http://schemas.microsoft.com/office/drawing/2014/main" id="{4A04EAD9-0AF1-40C3-AF2A-6C1BD01B9CF7}"/>
              </a:ext>
            </a:extLst>
          </p:cNvPr>
          <p:cNvSpPr>
            <a:spLocks/>
          </p:cNvSpPr>
          <p:nvPr/>
        </p:nvSpPr>
        <p:spPr>
          <a:xfrm>
            <a:off x="733054" y="2664625"/>
            <a:ext cx="897231" cy="897231"/>
          </a:xfrm>
          <a:prstGeom prst="arc">
            <a:avLst>
              <a:gd name="adj1" fmla="val 4996928"/>
              <a:gd name="adj2" fmla="val 11130617"/>
            </a:avLst>
          </a:prstGeom>
          <a:ln w="57150" cap="rnd">
            <a:solidFill>
              <a:srgbClr val="2EB66F"/>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208" name="円弧 207">
            <a:extLst>
              <a:ext uri="{FF2B5EF4-FFF2-40B4-BE49-F238E27FC236}">
                <a16:creationId xmlns:a16="http://schemas.microsoft.com/office/drawing/2014/main" id="{9C33FB8E-4C21-42FD-BB49-0C2AD4368A29}"/>
              </a:ext>
            </a:extLst>
          </p:cNvPr>
          <p:cNvSpPr>
            <a:spLocks/>
          </p:cNvSpPr>
          <p:nvPr/>
        </p:nvSpPr>
        <p:spPr>
          <a:xfrm flipH="1">
            <a:off x="7505946" y="2664625"/>
            <a:ext cx="897231" cy="897231"/>
          </a:xfrm>
          <a:prstGeom prst="arc">
            <a:avLst>
              <a:gd name="adj1" fmla="val 4996928"/>
              <a:gd name="adj2" fmla="val 11405435"/>
            </a:avLst>
          </a:prstGeom>
          <a:ln w="57150" cap="rnd">
            <a:solidFill>
              <a:srgbClr val="2F5597"/>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209" name="楕円 208">
            <a:extLst>
              <a:ext uri="{FF2B5EF4-FFF2-40B4-BE49-F238E27FC236}">
                <a16:creationId xmlns:a16="http://schemas.microsoft.com/office/drawing/2014/main" id="{7C7F7B7B-008B-492B-9D62-84F1F0357954}"/>
              </a:ext>
            </a:extLst>
          </p:cNvPr>
          <p:cNvSpPr>
            <a:spLocks noChangeAspect="1"/>
          </p:cNvSpPr>
          <p:nvPr/>
        </p:nvSpPr>
        <p:spPr>
          <a:xfrm>
            <a:off x="7372720" y="5414598"/>
            <a:ext cx="1661538" cy="1078621"/>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defRPr/>
            </a:pPr>
            <a:r>
              <a:rPr kumimoji="1" lang="ja-JP" altLang="en-US" sz="1662" b="1" dirty="0">
                <a:solidFill>
                  <a:srgbClr val="2E75B6"/>
                </a:solidFill>
                <a:latin typeface="Meiryo UI" panose="020B0604030504040204" pitchFamily="50" charset="-128"/>
                <a:ea typeface="Meiryo UI" panose="020B0604030504040204" pitchFamily="50" charset="-128"/>
              </a:rPr>
              <a:t>都市競争力</a:t>
            </a:r>
            <a:endParaRPr kumimoji="1" lang="en-US" altLang="ja-JP" sz="1662" b="1" dirty="0">
              <a:solidFill>
                <a:srgbClr val="2E75B6"/>
              </a:solidFill>
              <a:latin typeface="Meiryo UI" panose="020B0604030504040204" pitchFamily="50" charset="-128"/>
              <a:ea typeface="Meiryo UI" panose="020B0604030504040204" pitchFamily="50" charset="-128"/>
            </a:endParaRPr>
          </a:p>
          <a:p>
            <a:pPr algn="ctr">
              <a:defRPr/>
            </a:pPr>
            <a:r>
              <a:rPr kumimoji="1" lang="ja-JP" altLang="en-US" sz="1662" b="1" dirty="0">
                <a:solidFill>
                  <a:srgbClr val="2E75B6"/>
                </a:solidFill>
                <a:latin typeface="Meiryo UI" panose="020B0604030504040204" pitchFamily="50" charset="-128"/>
                <a:ea typeface="Meiryo UI" panose="020B0604030504040204" pitchFamily="50" charset="-128"/>
              </a:rPr>
              <a:t>の強化</a:t>
            </a:r>
            <a:endParaRPr kumimoji="1" lang="en-US" altLang="ja-JP" sz="1662" b="1" dirty="0">
              <a:solidFill>
                <a:srgbClr val="2E75B6"/>
              </a:solidFill>
              <a:latin typeface="Meiryo UI" panose="020B0604030504040204" pitchFamily="50" charset="-128"/>
              <a:ea typeface="Meiryo UI" panose="020B0604030504040204" pitchFamily="50" charset="-128"/>
            </a:endParaRPr>
          </a:p>
        </p:txBody>
      </p:sp>
      <p:sp>
        <p:nvSpPr>
          <p:cNvPr id="210" name="楕円 209">
            <a:extLst>
              <a:ext uri="{FF2B5EF4-FFF2-40B4-BE49-F238E27FC236}">
                <a16:creationId xmlns:a16="http://schemas.microsoft.com/office/drawing/2014/main" id="{C50EA0B2-C09E-4B10-B490-FFEA5BFFFB4D}"/>
              </a:ext>
            </a:extLst>
          </p:cNvPr>
          <p:cNvSpPr>
            <a:spLocks/>
          </p:cNvSpPr>
          <p:nvPr/>
        </p:nvSpPr>
        <p:spPr>
          <a:xfrm>
            <a:off x="97552" y="5414598"/>
            <a:ext cx="1661538" cy="1080000"/>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defRPr/>
            </a:pPr>
            <a:r>
              <a:rPr kumimoji="1" lang="ja-JP" altLang="en-US" sz="1662" b="1" dirty="0">
                <a:solidFill>
                  <a:srgbClr val="2E75B6"/>
                </a:solidFill>
                <a:latin typeface="Meiryo UI" panose="020B0604030504040204" pitchFamily="50" charset="-128"/>
                <a:ea typeface="Meiryo UI" panose="020B0604030504040204" pitchFamily="50" charset="-128"/>
              </a:rPr>
              <a:t>住民</a:t>
            </a:r>
            <a:r>
              <a:rPr kumimoji="1" lang="en-US" altLang="ja-JP" sz="1662" b="1" dirty="0">
                <a:solidFill>
                  <a:srgbClr val="2E75B6"/>
                </a:solidFill>
                <a:latin typeface="Meiryo UI" panose="020B0604030504040204" pitchFamily="50" charset="-128"/>
                <a:ea typeface="Meiryo UI" panose="020B0604030504040204" pitchFamily="50" charset="-128"/>
              </a:rPr>
              <a:t>QOL</a:t>
            </a:r>
          </a:p>
          <a:p>
            <a:pPr algn="ctr">
              <a:defRPr/>
            </a:pPr>
            <a:r>
              <a:rPr kumimoji="1" lang="ja-JP" altLang="en-US" sz="1662" b="1" dirty="0">
                <a:solidFill>
                  <a:srgbClr val="2E75B6"/>
                </a:solidFill>
                <a:latin typeface="Meiryo UI" panose="020B0604030504040204" pitchFamily="50" charset="-128"/>
                <a:ea typeface="Meiryo UI" panose="020B0604030504040204" pitchFamily="50" charset="-128"/>
              </a:rPr>
              <a:t>の向上</a:t>
            </a:r>
            <a:endParaRPr kumimoji="1" lang="en-US" altLang="ja-JP" sz="1662" b="1" dirty="0">
              <a:solidFill>
                <a:srgbClr val="2E75B6"/>
              </a:solidFill>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9BC605A9-3C00-40BC-BF3C-F4BC20508C40}"/>
              </a:ext>
            </a:extLst>
          </p:cNvPr>
          <p:cNvSpPr txBox="1"/>
          <p:nvPr/>
        </p:nvSpPr>
        <p:spPr>
          <a:xfrm>
            <a:off x="61996" y="97451"/>
            <a:ext cx="8135332" cy="400110"/>
          </a:xfrm>
          <a:prstGeom prst="rect">
            <a:avLst/>
          </a:prstGeom>
          <a:noFill/>
        </p:spPr>
        <p:txBody>
          <a:bodyPr wrap="square" rtlCol="0">
            <a:spAutoFit/>
          </a:bodyPr>
          <a:lstStyle/>
          <a:p>
            <a:r>
              <a:rPr kumimoji="1" lang="ja-JP" altLang="en-US" sz="2000" b="1" dirty="0">
                <a:latin typeface="+mj-lt"/>
              </a:rPr>
              <a:t>府市の取組／スーパーシティ型国家戦略特区① ビジョン</a:t>
            </a:r>
            <a:endParaRPr kumimoji="1" lang="en-US" altLang="ja-JP" sz="2000" b="1" dirty="0">
              <a:latin typeface="+mj-lt"/>
            </a:endParaRPr>
          </a:p>
        </p:txBody>
      </p:sp>
      <p:sp>
        <p:nvSpPr>
          <p:cNvPr id="84" name="スライド番号プレースホルダー 3">
            <a:extLst>
              <a:ext uri="{FF2B5EF4-FFF2-40B4-BE49-F238E27FC236}">
                <a16:creationId xmlns:a16="http://schemas.microsoft.com/office/drawing/2014/main" id="{37FE57D4-6F1D-45CE-9F76-72D9AFE807A2}"/>
              </a:ext>
            </a:extLst>
          </p:cNvPr>
          <p:cNvSpPr>
            <a:spLocks noGrp="1"/>
          </p:cNvSpPr>
          <p:nvPr>
            <p:ph type="sldNum" sz="quarter" idx="12"/>
          </p:nvPr>
        </p:nvSpPr>
        <p:spPr>
          <a:xfrm>
            <a:off x="7086600" y="647493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53415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a:extLst>
              <a:ext uri="{FF2B5EF4-FFF2-40B4-BE49-F238E27FC236}">
                <a16:creationId xmlns:a16="http://schemas.microsoft.com/office/drawing/2014/main" id="{C3DB3F4B-2052-4183-8A25-6F1EACDB0939}"/>
              </a:ext>
            </a:extLst>
          </p:cNvPr>
          <p:cNvSpPr txBox="1"/>
          <p:nvPr/>
        </p:nvSpPr>
        <p:spPr>
          <a:xfrm>
            <a:off x="54565" y="146255"/>
            <a:ext cx="8744661" cy="400110"/>
          </a:xfrm>
          <a:prstGeom prst="rect">
            <a:avLst/>
          </a:prstGeom>
          <a:noFill/>
        </p:spPr>
        <p:txBody>
          <a:bodyPr wrap="square" rtlCol="0">
            <a:spAutoFit/>
          </a:bodyPr>
          <a:lstStyle/>
          <a:p>
            <a:r>
              <a:rPr kumimoji="1" lang="ja-JP" altLang="en-US" sz="2000" b="1" dirty="0">
                <a:latin typeface="+mj-lt"/>
              </a:rPr>
              <a:t>府市の取組／スーパーシティ型国家戦略特区②</a:t>
            </a:r>
            <a:r>
              <a:rPr kumimoji="1" lang="ja-JP" altLang="en-US" b="1" dirty="0">
                <a:latin typeface="+mj-lt"/>
              </a:rPr>
              <a:t>（区域計画認定）</a:t>
            </a:r>
            <a:endParaRPr kumimoji="1" lang="en-US" altLang="ja-JP" sz="2000" b="1" dirty="0">
              <a:latin typeface="+mj-lt"/>
            </a:endParaRPr>
          </a:p>
        </p:txBody>
      </p:sp>
      <p:sp>
        <p:nvSpPr>
          <p:cNvPr id="55" name="スライド番号プレースホルダー 4">
            <a:extLst>
              <a:ext uri="{FF2B5EF4-FFF2-40B4-BE49-F238E27FC236}">
                <a16:creationId xmlns:a16="http://schemas.microsoft.com/office/drawing/2014/main" id="{B2AAF010-DD9E-45FD-BADF-2A91B6D19283}"/>
              </a:ext>
            </a:extLst>
          </p:cNvPr>
          <p:cNvSpPr>
            <a:spLocks noGrp="1"/>
          </p:cNvSpPr>
          <p:nvPr>
            <p:ph type="sldNum" sz="quarter" idx="12"/>
          </p:nvPr>
        </p:nvSpPr>
        <p:spPr>
          <a:xfrm>
            <a:off x="7150154" y="6526786"/>
            <a:ext cx="1993846" cy="250297"/>
          </a:xfrm>
        </p:spPr>
        <p:txBody>
          <a:bodyPr/>
          <a:lstStyle/>
          <a:p>
            <a:fld id="{0638AFE9-EB24-4E85-A937-181894F314B4}" type="slidenum">
              <a:rPr kumimoji="1" lang="ja-JP" altLang="en-US" smtClean="0"/>
              <a:pPr/>
              <a:t>11</a:t>
            </a:fld>
            <a:endParaRPr kumimoji="1" lang="ja-JP" altLang="en-US"/>
          </a:p>
        </p:txBody>
      </p:sp>
      <p:sp>
        <p:nvSpPr>
          <p:cNvPr id="3" name="テキスト ボックス 2">
            <a:extLst>
              <a:ext uri="{FF2B5EF4-FFF2-40B4-BE49-F238E27FC236}">
                <a16:creationId xmlns:a16="http://schemas.microsoft.com/office/drawing/2014/main" id="{0E3DAB4F-0AC6-4C6C-9923-8780C2617047}"/>
              </a:ext>
            </a:extLst>
          </p:cNvPr>
          <p:cNvSpPr txBox="1"/>
          <p:nvPr/>
        </p:nvSpPr>
        <p:spPr>
          <a:xfrm>
            <a:off x="589542" y="971698"/>
            <a:ext cx="3515706" cy="338554"/>
          </a:xfrm>
          <a:prstGeom prst="rect">
            <a:avLst/>
          </a:prstGeom>
          <a:noFill/>
        </p:spPr>
        <p:txBody>
          <a:bodyPr wrap="none" rtlCol="0">
            <a:spAutoFit/>
          </a:bodyPr>
          <a:lstStyle/>
          <a:p>
            <a:r>
              <a:rPr kumimoji="1" lang="ja-JP" altLang="en-US" sz="1600" b="1" dirty="0"/>
              <a:t>区域指定から区域計画認定までの経過</a:t>
            </a:r>
            <a:endParaRPr kumimoji="1" lang="en-US" altLang="ja-JP" sz="1600" b="1" dirty="0"/>
          </a:p>
        </p:txBody>
      </p:sp>
      <p:cxnSp>
        <p:nvCxnSpPr>
          <p:cNvPr id="5" name="直線コネクタ 4">
            <a:extLst>
              <a:ext uri="{FF2B5EF4-FFF2-40B4-BE49-F238E27FC236}">
                <a16:creationId xmlns:a16="http://schemas.microsoft.com/office/drawing/2014/main" id="{7D665AC7-0997-470E-B6CB-21C6DA26C24F}"/>
              </a:ext>
            </a:extLst>
          </p:cNvPr>
          <p:cNvCxnSpPr>
            <a:cxnSpLocks/>
          </p:cNvCxnSpPr>
          <p:nvPr/>
        </p:nvCxnSpPr>
        <p:spPr>
          <a:xfrm>
            <a:off x="331395" y="1382335"/>
            <a:ext cx="4032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表 6">
            <a:extLst>
              <a:ext uri="{FF2B5EF4-FFF2-40B4-BE49-F238E27FC236}">
                <a16:creationId xmlns:a16="http://schemas.microsoft.com/office/drawing/2014/main" id="{1F22570A-7994-49A7-8B93-3431EFCEF0A3}"/>
              </a:ext>
            </a:extLst>
          </p:cNvPr>
          <p:cNvGraphicFramePr>
            <a:graphicFrameLocks noGrp="1"/>
          </p:cNvGraphicFramePr>
          <p:nvPr>
            <p:extLst>
              <p:ext uri="{D42A27DB-BD31-4B8C-83A1-F6EECF244321}">
                <p14:modId xmlns:p14="http://schemas.microsoft.com/office/powerpoint/2010/main" val="3335808663"/>
              </p:ext>
            </p:extLst>
          </p:nvPr>
        </p:nvGraphicFramePr>
        <p:xfrm>
          <a:off x="165690" y="2311771"/>
          <a:ext cx="4282441" cy="4082396"/>
        </p:xfrm>
        <a:graphic>
          <a:graphicData uri="http://schemas.openxmlformats.org/drawingml/2006/table">
            <a:tbl>
              <a:tblPr firstRow="1" bandRow="1">
                <a:tableStyleId>{5940675A-B579-460E-94D1-54222C63F5DA}</a:tableStyleId>
              </a:tblPr>
              <a:tblGrid>
                <a:gridCol w="616268">
                  <a:extLst>
                    <a:ext uri="{9D8B030D-6E8A-4147-A177-3AD203B41FA5}">
                      <a16:colId xmlns:a16="http://schemas.microsoft.com/office/drawing/2014/main" val="4110518640"/>
                    </a:ext>
                  </a:extLst>
                </a:gridCol>
                <a:gridCol w="1741805">
                  <a:extLst>
                    <a:ext uri="{9D8B030D-6E8A-4147-A177-3AD203B41FA5}">
                      <a16:colId xmlns:a16="http://schemas.microsoft.com/office/drawing/2014/main" val="1259164642"/>
                    </a:ext>
                  </a:extLst>
                </a:gridCol>
                <a:gridCol w="1924368">
                  <a:extLst>
                    <a:ext uri="{9D8B030D-6E8A-4147-A177-3AD203B41FA5}">
                      <a16:colId xmlns:a16="http://schemas.microsoft.com/office/drawing/2014/main" val="2182308413"/>
                    </a:ext>
                  </a:extLst>
                </a:gridCol>
              </a:tblGrid>
              <a:tr h="302197">
                <a:tc>
                  <a:txBody>
                    <a:bodyPr/>
                    <a:lstStyle/>
                    <a:p>
                      <a:pPr algn="ctr"/>
                      <a:r>
                        <a:rPr kumimoji="1" lang="ja-JP" altLang="en-US" sz="1200" b="1" dirty="0"/>
                        <a:t>年月</a:t>
                      </a:r>
                    </a:p>
                  </a:txBody>
                  <a:tcPr>
                    <a:solidFill>
                      <a:schemeClr val="accent1">
                        <a:lumMod val="20000"/>
                        <a:lumOff val="80000"/>
                      </a:schemeClr>
                    </a:solidFill>
                  </a:tcPr>
                </a:tc>
                <a:tc>
                  <a:txBody>
                    <a:bodyPr/>
                    <a:lstStyle/>
                    <a:p>
                      <a:pPr algn="ctr"/>
                      <a:r>
                        <a:rPr kumimoji="1" lang="ja-JP" altLang="en-US" sz="1200" b="1" dirty="0"/>
                        <a:t>国</a:t>
                      </a:r>
                    </a:p>
                  </a:txBody>
                  <a:tcPr>
                    <a:solidFill>
                      <a:schemeClr val="accent1">
                        <a:lumMod val="20000"/>
                        <a:lumOff val="80000"/>
                      </a:schemeClr>
                    </a:solidFill>
                  </a:tcPr>
                </a:tc>
                <a:tc>
                  <a:txBody>
                    <a:bodyPr/>
                    <a:lstStyle/>
                    <a:p>
                      <a:pPr algn="ctr"/>
                      <a:r>
                        <a:rPr kumimoji="1" lang="ja-JP" altLang="en-US" sz="1200" b="1" dirty="0"/>
                        <a:t>府・大阪市</a:t>
                      </a:r>
                    </a:p>
                  </a:txBody>
                  <a:tcPr>
                    <a:solidFill>
                      <a:schemeClr val="accent1">
                        <a:lumMod val="20000"/>
                        <a:lumOff val="80000"/>
                      </a:schemeClr>
                    </a:solidFill>
                  </a:tcPr>
                </a:tc>
                <a:extLst>
                  <a:ext uri="{0D108BD9-81ED-4DB2-BD59-A6C34878D82A}">
                    <a16:rowId xmlns:a16="http://schemas.microsoft.com/office/drawing/2014/main" val="353790354"/>
                  </a:ext>
                </a:extLst>
              </a:tr>
              <a:tr h="302197">
                <a:tc>
                  <a:txBody>
                    <a:bodyPr/>
                    <a:lstStyle/>
                    <a:p>
                      <a:r>
                        <a:rPr kumimoji="1" lang="en-US" altLang="ja-JP" sz="1200" dirty="0"/>
                        <a:t>2020</a:t>
                      </a:r>
                    </a:p>
                    <a:p>
                      <a:pPr algn="r"/>
                      <a:r>
                        <a:rPr kumimoji="1" lang="en-US" altLang="ja-JP" sz="1200" dirty="0"/>
                        <a:t>12</a:t>
                      </a:r>
                      <a:endParaRPr kumimoji="1" lang="ja-JP" altLang="en-US" sz="1200" dirty="0"/>
                    </a:p>
                  </a:txBody>
                  <a:tcPr/>
                </a:tc>
                <a:tc>
                  <a:txBody>
                    <a:bodyPr/>
                    <a:lstStyle/>
                    <a:p>
                      <a:endParaRPr kumimoji="1" lang="en-US" altLang="ja-JP" sz="1200" dirty="0"/>
                    </a:p>
                    <a:p>
                      <a:r>
                        <a:rPr kumimoji="1" lang="ja-JP" altLang="en-US" sz="1200" dirty="0"/>
                        <a:t>スーパーシティ公募開始</a:t>
                      </a:r>
                    </a:p>
                  </a:txBody>
                  <a:tcPr/>
                </a:tc>
                <a:tc>
                  <a:txBody>
                    <a:bodyPr/>
                    <a:lstStyle/>
                    <a:p>
                      <a:endParaRPr kumimoji="1" lang="ja-JP" altLang="en-US" sz="1200" dirty="0"/>
                    </a:p>
                  </a:txBody>
                  <a:tcPr/>
                </a:tc>
                <a:extLst>
                  <a:ext uri="{0D108BD9-81ED-4DB2-BD59-A6C34878D82A}">
                    <a16:rowId xmlns:a16="http://schemas.microsoft.com/office/drawing/2014/main" val="172858250"/>
                  </a:ext>
                </a:extLst>
              </a:tr>
              <a:tr h="705127">
                <a:tc>
                  <a:txBody>
                    <a:bodyPr/>
                    <a:lstStyle/>
                    <a:p>
                      <a:r>
                        <a:rPr kumimoji="1" lang="en-US" altLang="ja-JP" sz="1200" dirty="0"/>
                        <a:t>2021</a:t>
                      </a:r>
                    </a:p>
                    <a:p>
                      <a:pPr algn="r"/>
                      <a:r>
                        <a:rPr kumimoji="1" lang="en-US" altLang="ja-JP" sz="1200" dirty="0"/>
                        <a:t>4</a:t>
                      </a:r>
                    </a:p>
                    <a:p>
                      <a:pPr algn="r"/>
                      <a:r>
                        <a:rPr kumimoji="1" lang="en-US" altLang="ja-JP" sz="1200" dirty="0"/>
                        <a:t>8</a:t>
                      </a:r>
                    </a:p>
                    <a:p>
                      <a:pPr algn="r"/>
                      <a:r>
                        <a:rPr kumimoji="1" lang="en-US" altLang="ja-JP" sz="1200" dirty="0"/>
                        <a:t>10</a:t>
                      </a:r>
                      <a:endParaRPr kumimoji="1" lang="ja-JP" altLang="en-US" sz="1200" dirty="0"/>
                    </a:p>
                  </a:txBody>
                  <a:tcPr/>
                </a:tc>
                <a:tc>
                  <a:txBody>
                    <a:bodyPr/>
                    <a:lstStyle/>
                    <a:p>
                      <a:endParaRPr kumimoji="1" lang="en-US" altLang="ja-JP" sz="1200" dirty="0"/>
                    </a:p>
                    <a:p>
                      <a:r>
                        <a:rPr kumimoji="1" lang="ja-JP" altLang="en-US" sz="1200" dirty="0"/>
                        <a:t>提案締め切り</a:t>
                      </a:r>
                      <a:endParaRPr kumimoji="1" lang="en-US" altLang="ja-JP" sz="1200" dirty="0"/>
                    </a:p>
                    <a:p>
                      <a:r>
                        <a:rPr kumimoji="1" lang="ja-JP" altLang="en-US" sz="1200" dirty="0"/>
                        <a:t>区域指定専門調査会</a:t>
                      </a:r>
                      <a:endParaRPr kumimoji="1" lang="en-US" altLang="ja-JP" sz="1200" dirty="0"/>
                    </a:p>
                    <a:p>
                      <a:r>
                        <a:rPr kumimoji="1" lang="ja-JP" altLang="en-US" sz="1200" dirty="0"/>
                        <a:t>地方に再提案を依頼</a:t>
                      </a:r>
                    </a:p>
                  </a:txBody>
                  <a:tcPr/>
                </a:tc>
                <a:tc>
                  <a:txBody>
                    <a:bodyPr/>
                    <a:lstStyle/>
                    <a:p>
                      <a:r>
                        <a:rPr kumimoji="1" lang="ja-JP" altLang="en-US" sz="1200" dirty="0"/>
                        <a:t>府・大阪市が共同提案</a:t>
                      </a:r>
                      <a:endParaRPr kumimoji="1" lang="en-US" altLang="ja-JP" sz="1200" dirty="0"/>
                    </a:p>
                    <a:p>
                      <a:endParaRPr kumimoji="1" lang="en-US" altLang="ja-JP" sz="1200" dirty="0"/>
                    </a:p>
                    <a:p>
                      <a:r>
                        <a:rPr kumimoji="1" lang="ja-JP" altLang="en-US" sz="1200" dirty="0"/>
                        <a:t>府・大阪市が再提案</a:t>
                      </a:r>
                    </a:p>
                  </a:txBody>
                  <a:tcPr/>
                </a:tc>
                <a:extLst>
                  <a:ext uri="{0D108BD9-81ED-4DB2-BD59-A6C34878D82A}">
                    <a16:rowId xmlns:a16="http://schemas.microsoft.com/office/drawing/2014/main" val="1552874885"/>
                  </a:ext>
                </a:extLst>
              </a:tr>
              <a:tr h="1494199">
                <a:tc>
                  <a:txBody>
                    <a:bodyPr/>
                    <a:lstStyle/>
                    <a:p>
                      <a:r>
                        <a:rPr kumimoji="1" lang="en-US" altLang="ja-JP" sz="1200" dirty="0"/>
                        <a:t>2022</a:t>
                      </a:r>
                    </a:p>
                    <a:p>
                      <a:pPr algn="r"/>
                      <a:r>
                        <a:rPr kumimoji="1" lang="en-US" altLang="ja-JP" sz="1200" dirty="0"/>
                        <a:t>4</a:t>
                      </a:r>
                    </a:p>
                    <a:p>
                      <a:pPr algn="r"/>
                      <a:r>
                        <a:rPr kumimoji="1" lang="en-US" altLang="ja-JP" sz="1200" dirty="0"/>
                        <a:t>6</a:t>
                      </a:r>
                    </a:p>
                    <a:p>
                      <a:pPr algn="r"/>
                      <a:r>
                        <a:rPr kumimoji="1" lang="en-US" altLang="ja-JP" sz="1200" dirty="0"/>
                        <a:t>9</a:t>
                      </a:r>
                    </a:p>
                    <a:p>
                      <a:pPr algn="r"/>
                      <a:r>
                        <a:rPr kumimoji="1" lang="en-US" altLang="ja-JP" sz="1200" dirty="0"/>
                        <a:t>11</a:t>
                      </a:r>
                    </a:p>
                    <a:p>
                      <a:pPr algn="r"/>
                      <a:endParaRPr kumimoji="1" lang="en-US" altLang="ja-JP" sz="1200" dirty="0"/>
                    </a:p>
                    <a:p>
                      <a:pPr algn="r"/>
                      <a:r>
                        <a:rPr kumimoji="1" lang="en-US" altLang="ja-JP" sz="1200" dirty="0"/>
                        <a:t>12</a:t>
                      </a:r>
                      <a:endParaRPr kumimoji="1" lang="ja-JP" altLang="en-US" sz="1200" dirty="0"/>
                    </a:p>
                  </a:txBody>
                  <a:tcPr/>
                </a:tc>
                <a:tc>
                  <a:txBody>
                    <a:bodyPr/>
                    <a:lstStyle/>
                    <a:p>
                      <a:endParaRPr kumimoji="1" lang="en-US" altLang="ja-JP" sz="1100" dirty="0"/>
                    </a:p>
                    <a:p>
                      <a:r>
                        <a:rPr kumimoji="1" lang="ja-JP" altLang="en-US" sz="1100" dirty="0"/>
                        <a:t>国家戦略特区の区域指定</a:t>
                      </a:r>
                      <a:endParaRPr kumimoji="1" lang="en-US" altLang="ja-JP" sz="1200" dirty="0"/>
                    </a:p>
                    <a:p>
                      <a:endParaRPr kumimoji="1" lang="en-US" altLang="ja-JP" sz="1200" dirty="0"/>
                    </a:p>
                    <a:p>
                      <a:endParaRPr kumimoji="1" lang="en-US" altLang="ja-JP" sz="1200" dirty="0"/>
                    </a:p>
                    <a:p>
                      <a:r>
                        <a:rPr kumimoji="1" lang="ja-JP" altLang="en-US" sz="1200" dirty="0"/>
                        <a:t>区域方針決定</a:t>
                      </a:r>
                      <a:endParaRPr kumimoji="1" lang="en-US" altLang="ja-JP" sz="1200" dirty="0"/>
                    </a:p>
                    <a:p>
                      <a:r>
                        <a:rPr kumimoji="1" lang="ja-JP" altLang="en-US" sz="1100" dirty="0"/>
                        <a:t>（内閣総理大臣）</a:t>
                      </a:r>
                    </a:p>
                  </a:txBody>
                  <a:tcPr/>
                </a:tc>
                <a:tc>
                  <a:txBody>
                    <a:bodyPr/>
                    <a:lstStyle/>
                    <a:p>
                      <a:endParaRPr kumimoji="1" lang="en-US" altLang="ja-JP" sz="1200" dirty="0"/>
                    </a:p>
                    <a:p>
                      <a:r>
                        <a:rPr kumimoji="1" lang="ja-JP" altLang="en-US" sz="1200" dirty="0"/>
                        <a:t>第</a:t>
                      </a:r>
                      <a:r>
                        <a:rPr kumimoji="1" lang="en-US" altLang="ja-JP" sz="1200" dirty="0"/>
                        <a:t>1</a:t>
                      </a:r>
                      <a:r>
                        <a:rPr kumimoji="1" lang="ja-JP" altLang="en-US" sz="1200" dirty="0"/>
                        <a:t>回スーパーシティ協議会</a:t>
                      </a:r>
                      <a:endParaRPr kumimoji="1" lang="en-US" altLang="ja-JP" sz="1200" dirty="0"/>
                    </a:p>
                    <a:p>
                      <a:r>
                        <a:rPr kumimoji="1" lang="ja-JP" altLang="en-US" sz="1200" dirty="0"/>
                        <a:t>第</a:t>
                      </a:r>
                      <a:r>
                        <a:rPr kumimoji="1" lang="en-US" altLang="ja-JP" sz="1200" dirty="0"/>
                        <a:t>2</a:t>
                      </a:r>
                      <a:r>
                        <a:rPr kumimoji="1" lang="ja-JP" altLang="en-US" sz="1200" dirty="0"/>
                        <a:t>回スーパーシティ協議会</a:t>
                      </a:r>
                      <a:endParaRPr kumimoji="1" lang="en-US" altLang="ja-JP" sz="1200" dirty="0"/>
                    </a:p>
                    <a:p>
                      <a:endParaRPr kumimoji="1" lang="en-US" altLang="ja-JP" sz="1200" dirty="0"/>
                    </a:p>
                    <a:p>
                      <a:endParaRPr kumimoji="1" lang="en-US" altLang="ja-JP" sz="1200" dirty="0"/>
                    </a:p>
                    <a:p>
                      <a:r>
                        <a:rPr kumimoji="1" lang="ja-JP" altLang="en-US" sz="1200" dirty="0"/>
                        <a:t>第</a:t>
                      </a:r>
                      <a:r>
                        <a:rPr kumimoji="1" lang="en-US" altLang="ja-JP" sz="1200" dirty="0"/>
                        <a:t>3</a:t>
                      </a:r>
                      <a:r>
                        <a:rPr kumimoji="1" lang="ja-JP" altLang="en-US" sz="1200" dirty="0"/>
                        <a:t>回スーパーシティ協議会</a:t>
                      </a:r>
                      <a:endParaRPr kumimoji="1" lang="en-US" altLang="ja-JP" sz="1200" dirty="0"/>
                    </a:p>
                    <a:p>
                      <a:r>
                        <a:rPr kumimoji="1" lang="ja-JP" altLang="en-US" sz="1000" dirty="0"/>
                        <a:t>大阪スーパーシティ全体計画策定</a:t>
                      </a:r>
                    </a:p>
                  </a:txBody>
                  <a:tcPr/>
                </a:tc>
                <a:extLst>
                  <a:ext uri="{0D108BD9-81ED-4DB2-BD59-A6C34878D82A}">
                    <a16:rowId xmlns:a16="http://schemas.microsoft.com/office/drawing/2014/main" val="4132023315"/>
                  </a:ext>
                </a:extLst>
              </a:tr>
              <a:tr h="765204">
                <a:tc>
                  <a:txBody>
                    <a:bodyPr/>
                    <a:lstStyle/>
                    <a:p>
                      <a:r>
                        <a:rPr kumimoji="1" lang="en-US" altLang="ja-JP" sz="1200" dirty="0"/>
                        <a:t>2023</a:t>
                      </a:r>
                    </a:p>
                    <a:p>
                      <a:pPr algn="r"/>
                      <a:r>
                        <a:rPr kumimoji="1" lang="en-US" altLang="ja-JP" sz="1200" dirty="0"/>
                        <a:t>10</a:t>
                      </a:r>
                    </a:p>
                    <a:p>
                      <a:endParaRPr kumimoji="1" lang="en-US" altLang="ja-JP" sz="1200" dirty="0"/>
                    </a:p>
                    <a:p>
                      <a:endParaRPr kumimoji="1" lang="en-US" altLang="ja-JP" sz="1200" dirty="0"/>
                    </a:p>
                    <a:p>
                      <a:endParaRPr kumimoji="1" lang="ja-JP" altLang="en-US" sz="1200" dirty="0"/>
                    </a:p>
                  </a:txBody>
                  <a:tcPr/>
                </a:tc>
                <a:tc>
                  <a:txBody>
                    <a:bodyPr/>
                    <a:lstStyle/>
                    <a:p>
                      <a:endParaRPr kumimoji="1" lang="en-US" altLang="ja-JP" sz="1100" dirty="0"/>
                    </a:p>
                    <a:p>
                      <a:endParaRPr kumimoji="1" lang="en-US" altLang="ja-JP" sz="1100" dirty="0"/>
                    </a:p>
                    <a:p>
                      <a:endParaRPr kumimoji="1" lang="en-US" altLang="ja-JP" sz="1100" dirty="0"/>
                    </a:p>
                    <a:p>
                      <a:r>
                        <a:rPr kumimoji="1" lang="ja-JP" altLang="en-US" sz="1200" dirty="0"/>
                        <a:t>区域計画認定</a:t>
                      </a:r>
                      <a:endParaRPr kumimoji="1" lang="en-US" altLang="ja-JP" sz="1200" dirty="0"/>
                    </a:p>
                    <a:p>
                      <a:r>
                        <a:rPr kumimoji="1" lang="ja-JP" altLang="en-US" sz="1100" dirty="0"/>
                        <a:t>（内閣総理大臣）</a:t>
                      </a:r>
                    </a:p>
                  </a:txBody>
                  <a:tcPr/>
                </a:tc>
                <a:tc>
                  <a:txBody>
                    <a:bodyPr/>
                    <a:lstStyle/>
                    <a:p>
                      <a:endParaRPr kumimoji="1" lang="ja-JP" altLang="en-US" sz="1200" dirty="0"/>
                    </a:p>
                  </a:txBody>
                  <a:tcPr/>
                </a:tc>
                <a:extLst>
                  <a:ext uri="{0D108BD9-81ED-4DB2-BD59-A6C34878D82A}">
                    <a16:rowId xmlns:a16="http://schemas.microsoft.com/office/drawing/2014/main" val="3551965668"/>
                  </a:ext>
                </a:extLst>
              </a:tr>
            </a:tbl>
          </a:graphicData>
        </a:graphic>
      </p:graphicFrame>
      <p:sp>
        <p:nvSpPr>
          <p:cNvPr id="26" name="正方形/長方形 25">
            <a:extLst>
              <a:ext uri="{FF2B5EF4-FFF2-40B4-BE49-F238E27FC236}">
                <a16:creationId xmlns:a16="http://schemas.microsoft.com/office/drawing/2014/main" id="{F112044E-26ED-407A-96D9-CFA1B66917E1}"/>
              </a:ext>
            </a:extLst>
          </p:cNvPr>
          <p:cNvSpPr/>
          <p:nvPr/>
        </p:nvSpPr>
        <p:spPr>
          <a:xfrm>
            <a:off x="4749731" y="1637966"/>
            <a:ext cx="4140000" cy="1229601"/>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90000" indent="-90000" algn="just">
              <a:spcBef>
                <a:spcPts val="400"/>
              </a:spcBef>
            </a:pPr>
            <a:r>
              <a:rPr lang="ja-JP" altLang="en-US" sz="1400" b="1" dirty="0">
                <a:solidFill>
                  <a:schemeClr val="tx1"/>
                </a:solidFill>
                <a:latin typeface="Meiryo UI" panose="020B0604030504040204" pitchFamily="50" charset="-128"/>
                <a:ea typeface="Meiryo UI" panose="020B0604030504040204" pitchFamily="50" charset="-128"/>
              </a:rPr>
              <a:t>１．国家戦略特別区域外国人創業活動促進事業</a:t>
            </a:r>
            <a:endParaRPr lang="en-US" altLang="ja-JP" sz="1400" b="1" dirty="0">
              <a:solidFill>
                <a:schemeClr val="tx1"/>
              </a:solidFill>
              <a:latin typeface="Meiryo UI" panose="020B0604030504040204" pitchFamily="50" charset="-128"/>
              <a:ea typeface="Meiryo UI" panose="020B0604030504040204" pitchFamily="50" charset="-128"/>
            </a:endParaRPr>
          </a:p>
          <a:p>
            <a:pPr marL="90000" indent="-90000" algn="just"/>
            <a:r>
              <a:rPr lang="ja-JP" altLang="en-US" sz="1400" dirty="0">
                <a:solidFill>
                  <a:schemeClr val="tx1"/>
                </a:solidFill>
                <a:latin typeface="Meiryo UI" panose="020B0604030504040204" pitchFamily="50" charset="-128"/>
                <a:ea typeface="Meiryo UI" panose="020B0604030504040204" pitchFamily="50" charset="-128"/>
              </a:rPr>
              <a:t>　創業活動に係る事業の計画が適正かつ確実であること等の確認を行うこと等により、創業外国人上陸審査基準を満たす外国人の上陸を可能とし、大阪市内における外国人による創業活動を促進</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7379A029-517E-4C68-BD27-427EA8358CDB}"/>
              </a:ext>
            </a:extLst>
          </p:cNvPr>
          <p:cNvSpPr txBox="1"/>
          <p:nvPr/>
        </p:nvSpPr>
        <p:spPr>
          <a:xfrm>
            <a:off x="1177983" y="5472823"/>
            <a:ext cx="2887851" cy="276999"/>
          </a:xfrm>
          <a:prstGeom prst="rect">
            <a:avLst/>
          </a:prstGeom>
          <a:solidFill>
            <a:schemeClr val="bg1"/>
          </a:solidFill>
          <a:ln>
            <a:solidFill>
              <a:schemeClr val="tx1"/>
            </a:solidFill>
          </a:ln>
        </p:spPr>
        <p:txBody>
          <a:bodyPr wrap="square" anchor="ctr">
            <a:spAutoFit/>
          </a:bodyPr>
          <a:lstStyle/>
          <a:p>
            <a:pPr algn="ct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国家戦略特別区域会議</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（区域計画の作成）</a:t>
            </a:r>
            <a:endParaRPr lang="ja-JP" altLang="en-US" dirty="0"/>
          </a:p>
        </p:txBody>
      </p:sp>
      <p:sp>
        <p:nvSpPr>
          <p:cNvPr id="30" name="テキスト ボックス 29">
            <a:extLst>
              <a:ext uri="{FF2B5EF4-FFF2-40B4-BE49-F238E27FC236}">
                <a16:creationId xmlns:a16="http://schemas.microsoft.com/office/drawing/2014/main" id="{927CEB00-531D-4DB6-8E52-ED9C42CD8DF1}"/>
              </a:ext>
            </a:extLst>
          </p:cNvPr>
          <p:cNvSpPr txBox="1"/>
          <p:nvPr/>
        </p:nvSpPr>
        <p:spPr>
          <a:xfrm>
            <a:off x="5006697" y="1018430"/>
            <a:ext cx="3515706" cy="338554"/>
          </a:xfrm>
          <a:prstGeom prst="rect">
            <a:avLst/>
          </a:prstGeom>
          <a:noFill/>
        </p:spPr>
        <p:txBody>
          <a:bodyPr wrap="square">
            <a:spAutoFit/>
          </a:bodyPr>
          <a:lstStyle/>
          <a:p>
            <a:pPr marL="90000" indent="-90000" algn="ctr"/>
            <a:r>
              <a:rPr lang="ja-JP" altLang="en-US" sz="1600" b="1" dirty="0">
                <a:solidFill>
                  <a:schemeClr val="tx1"/>
                </a:solidFill>
                <a:latin typeface="Meiryo UI" panose="020B0604030504040204" pitchFamily="50" charset="-128"/>
                <a:ea typeface="Meiryo UI" panose="020B0604030504040204" pitchFamily="50" charset="-128"/>
              </a:rPr>
              <a:t>区域計画に記載された特定事業等</a:t>
            </a:r>
            <a:endParaRPr lang="ja-JP" altLang="en-US" sz="1600" dirty="0">
              <a:solidFill>
                <a:schemeClr val="tx1"/>
              </a:solidFill>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D05A3395-E56B-4A8B-B0A9-BBA77D4F43D6}"/>
              </a:ext>
            </a:extLst>
          </p:cNvPr>
          <p:cNvCxnSpPr>
            <a:cxnSpLocks/>
          </p:cNvCxnSpPr>
          <p:nvPr/>
        </p:nvCxnSpPr>
        <p:spPr>
          <a:xfrm>
            <a:off x="4826950" y="1382335"/>
            <a:ext cx="4032000"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1E8FDCB-95D2-4FEC-BA49-F990CF836020}"/>
              </a:ext>
            </a:extLst>
          </p:cNvPr>
          <p:cNvSpPr txBox="1"/>
          <p:nvPr/>
        </p:nvSpPr>
        <p:spPr>
          <a:xfrm>
            <a:off x="234813" y="1463479"/>
            <a:ext cx="3974579" cy="738664"/>
          </a:xfrm>
          <a:prstGeom prst="rect">
            <a:avLst/>
          </a:prstGeom>
          <a:noFill/>
        </p:spPr>
        <p:txBody>
          <a:bodyPr wrap="square" rtlCol="0">
            <a:spAutoFit/>
          </a:bodyPr>
          <a:lstStyle/>
          <a:p>
            <a:r>
              <a:rPr kumimoji="1" lang="ja-JP" altLang="en-US" sz="1400" dirty="0"/>
              <a:t>・</a:t>
            </a:r>
            <a:r>
              <a:rPr kumimoji="1" lang="en-US" altLang="ja-JP" sz="1400" dirty="0"/>
              <a:t>2020</a:t>
            </a:r>
            <a:r>
              <a:rPr kumimoji="1" lang="ja-JP" altLang="en-US" sz="1400" dirty="0"/>
              <a:t>年</a:t>
            </a:r>
            <a:r>
              <a:rPr kumimoji="1" lang="en-US" altLang="ja-JP" sz="1400" dirty="0"/>
              <a:t>12</a:t>
            </a:r>
            <a:r>
              <a:rPr kumimoji="1" lang="ja-JP" altLang="en-US" sz="1400" dirty="0"/>
              <a:t>月、府・大阪市による共同申請を経て、</a:t>
            </a:r>
            <a:endParaRPr kumimoji="1" lang="en-US" altLang="ja-JP" sz="1400" dirty="0"/>
          </a:p>
          <a:p>
            <a:r>
              <a:rPr kumimoji="1" lang="ja-JP" altLang="en-US" sz="1400" dirty="0"/>
              <a:t>・</a:t>
            </a:r>
            <a:r>
              <a:rPr kumimoji="1" lang="en-US" altLang="ja-JP" sz="1400" dirty="0"/>
              <a:t>2022</a:t>
            </a:r>
            <a:r>
              <a:rPr kumimoji="1" lang="ja-JP" altLang="en-US" sz="1400" dirty="0"/>
              <a:t>年</a:t>
            </a:r>
            <a:r>
              <a:rPr kumimoji="1" lang="en-US" altLang="ja-JP" sz="1400" dirty="0"/>
              <a:t>4</a:t>
            </a:r>
            <a:r>
              <a:rPr kumimoji="1" lang="ja-JP" altLang="en-US" sz="1400" dirty="0"/>
              <a:t>月、つくば市とともに区域指定を受け、</a:t>
            </a:r>
            <a:endParaRPr kumimoji="1" lang="en-US" altLang="ja-JP" sz="1400" dirty="0"/>
          </a:p>
          <a:p>
            <a:r>
              <a:rPr kumimoji="1" lang="ja-JP" altLang="en-US" sz="1400" dirty="0"/>
              <a:t>・</a:t>
            </a:r>
            <a:r>
              <a:rPr kumimoji="1" lang="en-US" altLang="ja-JP" sz="1400" dirty="0"/>
              <a:t>2023</a:t>
            </a:r>
            <a:r>
              <a:rPr kumimoji="1" lang="ja-JP" altLang="en-US" sz="1400" dirty="0"/>
              <a:t>年</a:t>
            </a:r>
            <a:r>
              <a:rPr kumimoji="1" lang="en-US" altLang="ja-JP" sz="1400" dirty="0"/>
              <a:t>10</a:t>
            </a:r>
            <a:r>
              <a:rPr kumimoji="1" lang="ja-JP" altLang="en-US" sz="1400" dirty="0"/>
              <a:t>月、正式に区域計画が認定された。</a:t>
            </a:r>
          </a:p>
        </p:txBody>
      </p:sp>
      <p:sp>
        <p:nvSpPr>
          <p:cNvPr id="12" name="正方形/長方形 11">
            <a:extLst>
              <a:ext uri="{FF2B5EF4-FFF2-40B4-BE49-F238E27FC236}">
                <a16:creationId xmlns:a16="http://schemas.microsoft.com/office/drawing/2014/main" id="{4FE09A9A-7CAD-4387-AF56-C44E2277DC7C}"/>
              </a:ext>
            </a:extLst>
          </p:cNvPr>
          <p:cNvSpPr/>
          <p:nvPr/>
        </p:nvSpPr>
        <p:spPr>
          <a:xfrm>
            <a:off x="4749731" y="3170405"/>
            <a:ext cx="4140000" cy="1522153"/>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90000" indent="-90000" algn="just"/>
            <a:endParaRPr lang="ja-JP" altLang="en-US" sz="1400" dirty="0">
              <a:solidFill>
                <a:schemeClr val="tx1"/>
              </a:solidFill>
              <a:latin typeface="Meiryo UI" panose="020B0604030504040204" pitchFamily="50" charset="-128"/>
              <a:ea typeface="Meiryo UI" panose="020B0604030504040204" pitchFamily="50" charset="-128"/>
            </a:endParaRPr>
          </a:p>
          <a:p>
            <a:pPr marL="90000" indent="-90000" algn="just">
              <a:spcBef>
                <a:spcPts val="400"/>
              </a:spcBef>
            </a:pPr>
            <a:r>
              <a:rPr lang="ja-JP" altLang="en-US" sz="1400" b="1" dirty="0">
                <a:solidFill>
                  <a:schemeClr val="tx1"/>
                </a:solidFill>
                <a:latin typeface="Meiryo UI" panose="020B0604030504040204" pitchFamily="50" charset="-128"/>
                <a:ea typeface="Meiryo UI" panose="020B0604030504040204" pitchFamily="50" charset="-128"/>
              </a:rPr>
              <a:t>２．大阪・関西万博に関連する仮設建築物の建築　</a:t>
            </a:r>
            <a:endParaRPr lang="en-US" altLang="ja-JP" sz="1400" b="1" dirty="0">
              <a:solidFill>
                <a:schemeClr val="tx1"/>
              </a:solidFill>
              <a:latin typeface="Meiryo UI" panose="020B0604030504040204" pitchFamily="50" charset="-128"/>
              <a:ea typeface="Meiryo UI" panose="020B0604030504040204" pitchFamily="50" charset="-128"/>
            </a:endParaRPr>
          </a:p>
          <a:p>
            <a:pPr marL="90000" indent="-90000" algn="just">
              <a:spcBef>
                <a:spcPts val="400"/>
              </a:spcBef>
            </a:pPr>
            <a:r>
              <a:rPr lang="ja-JP" altLang="en-US" sz="1400" dirty="0">
                <a:solidFill>
                  <a:schemeClr val="tx1"/>
                </a:solidFill>
                <a:latin typeface="Meiryo UI" panose="020B0604030504040204" pitchFamily="50" charset="-128"/>
                <a:ea typeface="Meiryo UI" panose="020B0604030504040204" pitchFamily="50" charset="-128"/>
              </a:rPr>
              <a:t>　大阪駅前（大阪マルビル跡地）において、大阪・関西万博の会場と大阪駅の間を結ぶシャトルバスのターミナルの仮設待合所を建築し、来場者の円滑な輸送を支えることで、大阪・関西万博の円滑な開催を通じた先端的サービスの社会実装を推進</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C7D2733-F27C-47C8-B120-0984BF3F0636}"/>
              </a:ext>
            </a:extLst>
          </p:cNvPr>
          <p:cNvSpPr/>
          <p:nvPr/>
        </p:nvSpPr>
        <p:spPr>
          <a:xfrm>
            <a:off x="4749731" y="4978988"/>
            <a:ext cx="4140000" cy="1419029"/>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90000" indent="-90000" algn="just">
              <a:spcBef>
                <a:spcPts val="400"/>
              </a:spcBef>
            </a:pPr>
            <a:endParaRPr lang="en-US" altLang="ja-JP" sz="1400" dirty="0">
              <a:solidFill>
                <a:schemeClr val="tx1"/>
              </a:solidFill>
              <a:latin typeface="Meiryo UI" panose="020B0604030504040204" pitchFamily="50" charset="-128"/>
              <a:ea typeface="Meiryo UI" panose="020B0604030504040204" pitchFamily="50" charset="-128"/>
            </a:endParaRPr>
          </a:p>
          <a:p>
            <a:pPr marL="90000" indent="-90000" algn="just">
              <a:spcBef>
                <a:spcPts val="400"/>
              </a:spcBef>
            </a:pPr>
            <a:r>
              <a:rPr lang="ja-JP" altLang="en-US" sz="1400" b="1" dirty="0">
                <a:solidFill>
                  <a:schemeClr val="tx1"/>
                </a:solidFill>
                <a:latin typeface="Meiryo UI" panose="020B0604030504040204" pitchFamily="50" charset="-128"/>
                <a:ea typeface="Meiryo UI" panose="020B0604030504040204" pitchFamily="50" charset="-128"/>
              </a:rPr>
              <a:t>３．国家戦略特別区域データ連携基盤整備事業</a:t>
            </a:r>
            <a:endParaRPr lang="en-US" altLang="ja-JP" sz="1400" b="1" dirty="0">
              <a:solidFill>
                <a:schemeClr val="tx1"/>
              </a:solidFill>
              <a:latin typeface="Meiryo UI" panose="020B0604030504040204" pitchFamily="50" charset="-128"/>
              <a:ea typeface="Meiryo UI" panose="020B0604030504040204" pitchFamily="50" charset="-128"/>
            </a:endParaRPr>
          </a:p>
          <a:p>
            <a:pPr marL="90000" indent="-90000" algn="just"/>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大阪広域データ連携基盤（ＯＲＤＥＮ）を整備し、データの安全管理、個人情報保護等の措置を適切に講じつつ移動・物流等の分野におけるパーソナルデータを含む様々なデータを収集・整理の上、先端的区域データ活用事業活動を実施する主体にデータを提供</a:t>
            </a:r>
          </a:p>
        </p:txBody>
      </p:sp>
    </p:spTree>
    <p:extLst>
      <p:ext uri="{BB962C8B-B14F-4D97-AF65-F5344CB8AC3E}">
        <p14:creationId xmlns:p14="http://schemas.microsoft.com/office/powerpoint/2010/main" val="427153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78751E0-FE91-4716-B4BE-7275CFAED859}"/>
              </a:ext>
            </a:extLst>
          </p:cNvPr>
          <p:cNvSpPr>
            <a:spLocks noGrp="1"/>
          </p:cNvSpPr>
          <p:nvPr>
            <p:ph type="sldNum" sz="quarter" idx="12"/>
          </p:nvPr>
        </p:nvSpPr>
        <p:spPr>
          <a:xfrm>
            <a:off x="6945131" y="6346620"/>
            <a:ext cx="2057400" cy="365125"/>
          </a:xfrm>
        </p:spPr>
        <p:txBody>
          <a:bodyPr/>
          <a:lstStyle/>
          <a:p>
            <a:fld id="{50F88186-B17D-4CE3-A887-D91699CF601C}" type="slidenum">
              <a:rPr kumimoji="1" lang="ja-JP" altLang="en-US" smtClean="0"/>
              <a:t>12</a:t>
            </a:fld>
            <a:endParaRPr kumimoji="1" lang="ja-JP" altLang="en-US"/>
          </a:p>
        </p:txBody>
      </p:sp>
      <p:pic>
        <p:nvPicPr>
          <p:cNvPr id="5" name="図 4">
            <a:extLst>
              <a:ext uri="{FF2B5EF4-FFF2-40B4-BE49-F238E27FC236}">
                <a16:creationId xmlns:a16="http://schemas.microsoft.com/office/drawing/2014/main" id="{232D8DB9-D26D-4970-9789-AF718F09AF08}"/>
              </a:ext>
            </a:extLst>
          </p:cNvPr>
          <p:cNvPicPr>
            <a:picLocks noChangeAspect="1"/>
          </p:cNvPicPr>
          <p:nvPr/>
        </p:nvPicPr>
        <p:blipFill>
          <a:blip r:embed="rId2"/>
          <a:stretch>
            <a:fillRect/>
          </a:stretch>
        </p:blipFill>
        <p:spPr>
          <a:xfrm>
            <a:off x="547139" y="711019"/>
            <a:ext cx="7920000" cy="5913600"/>
          </a:xfrm>
          <a:prstGeom prst="rect">
            <a:avLst/>
          </a:prstGeom>
        </p:spPr>
      </p:pic>
      <p:sp>
        <p:nvSpPr>
          <p:cNvPr id="6" name="正方形/長方形 5">
            <a:extLst>
              <a:ext uri="{FF2B5EF4-FFF2-40B4-BE49-F238E27FC236}">
                <a16:creationId xmlns:a16="http://schemas.microsoft.com/office/drawing/2014/main" id="{E7681FFC-A6EB-4584-AFC8-42412217C84D}"/>
              </a:ext>
            </a:extLst>
          </p:cNvPr>
          <p:cNvSpPr/>
          <p:nvPr/>
        </p:nvSpPr>
        <p:spPr>
          <a:xfrm>
            <a:off x="404734" y="652072"/>
            <a:ext cx="8177135" cy="597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9ADBAAF-F7C0-40E7-84E0-B372A6DC7EAA}"/>
              </a:ext>
            </a:extLst>
          </p:cNvPr>
          <p:cNvSpPr txBox="1"/>
          <p:nvPr/>
        </p:nvSpPr>
        <p:spPr>
          <a:xfrm>
            <a:off x="404734" y="6636040"/>
            <a:ext cx="4859022" cy="230832"/>
          </a:xfrm>
          <a:prstGeom prst="rect">
            <a:avLst/>
          </a:prstGeom>
          <a:noFill/>
        </p:spPr>
        <p:txBody>
          <a:bodyPr wrap="none" rtlCol="0">
            <a:spAutoFit/>
          </a:bodyPr>
          <a:lstStyle/>
          <a:p>
            <a:r>
              <a:rPr kumimoji="1" lang="ja-JP" altLang="en-US" sz="900" dirty="0"/>
              <a:t>出典：第</a:t>
            </a:r>
            <a:r>
              <a:rPr kumimoji="1" lang="en-US" altLang="ja-JP" sz="900" dirty="0"/>
              <a:t>10</a:t>
            </a:r>
            <a:r>
              <a:rPr kumimoji="1" lang="ja-JP" altLang="en-US" sz="900" dirty="0"/>
              <a:t>回　大阪スマートシティ戦略会議　資料３「大阪スマートシティ戦略</a:t>
            </a:r>
            <a:r>
              <a:rPr kumimoji="1" lang="en-US" altLang="ja-JP" sz="900" dirty="0"/>
              <a:t>ver.2.0</a:t>
            </a:r>
            <a:r>
              <a:rPr kumimoji="1" lang="ja-JP" altLang="en-US" sz="900" dirty="0"/>
              <a:t>（案）</a:t>
            </a:r>
            <a:r>
              <a:rPr kumimoji="1" lang="en-US" altLang="ja-JP" sz="900" dirty="0"/>
              <a:t>P63</a:t>
            </a:r>
            <a:endParaRPr kumimoji="1" lang="ja-JP" altLang="en-US" sz="900" dirty="0"/>
          </a:p>
        </p:txBody>
      </p:sp>
      <p:sp>
        <p:nvSpPr>
          <p:cNvPr id="8" name="テキスト ボックス 7">
            <a:extLst>
              <a:ext uri="{FF2B5EF4-FFF2-40B4-BE49-F238E27FC236}">
                <a16:creationId xmlns:a16="http://schemas.microsoft.com/office/drawing/2014/main" id="{A4A8F5EB-50D3-4392-989E-BCCA0B78A62A}"/>
              </a:ext>
            </a:extLst>
          </p:cNvPr>
          <p:cNvSpPr txBox="1"/>
          <p:nvPr/>
        </p:nvSpPr>
        <p:spPr>
          <a:xfrm>
            <a:off x="54565" y="146255"/>
            <a:ext cx="8744661" cy="400110"/>
          </a:xfrm>
          <a:prstGeom prst="rect">
            <a:avLst/>
          </a:prstGeom>
          <a:noFill/>
        </p:spPr>
        <p:txBody>
          <a:bodyPr wrap="square" rtlCol="0">
            <a:spAutoFit/>
          </a:bodyPr>
          <a:lstStyle/>
          <a:p>
            <a:r>
              <a:rPr kumimoji="1" lang="ja-JP" altLang="en-US" sz="2000" b="1" dirty="0">
                <a:latin typeface="+mj-lt"/>
              </a:rPr>
              <a:t>（参考資料）</a:t>
            </a:r>
            <a:endParaRPr kumimoji="1" lang="en-US" altLang="ja-JP" sz="2000" b="1" dirty="0">
              <a:latin typeface="+mj-lt"/>
            </a:endParaRPr>
          </a:p>
        </p:txBody>
      </p:sp>
    </p:spTree>
    <p:extLst>
      <p:ext uri="{BB962C8B-B14F-4D97-AF65-F5344CB8AC3E}">
        <p14:creationId xmlns:p14="http://schemas.microsoft.com/office/powerpoint/2010/main" val="10852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4D74745D-5D37-4196-BC0E-0CC77004B083}"/>
              </a:ext>
            </a:extLst>
          </p:cNvPr>
          <p:cNvSpPr txBox="1">
            <a:spLocks/>
          </p:cNvSpPr>
          <p:nvPr/>
        </p:nvSpPr>
        <p:spPr>
          <a:xfrm>
            <a:off x="1783231" y="136524"/>
            <a:ext cx="5577536" cy="3861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t>大阪スマートシティ戦略会議の開催状況</a:t>
            </a:r>
          </a:p>
        </p:txBody>
      </p:sp>
      <p:graphicFrame>
        <p:nvGraphicFramePr>
          <p:cNvPr id="8" name="表 7">
            <a:extLst>
              <a:ext uri="{FF2B5EF4-FFF2-40B4-BE49-F238E27FC236}">
                <a16:creationId xmlns:a16="http://schemas.microsoft.com/office/drawing/2014/main" id="{BF333364-C0AC-4952-A67D-6E57C5AF4F18}"/>
              </a:ext>
            </a:extLst>
          </p:cNvPr>
          <p:cNvGraphicFramePr>
            <a:graphicFrameLocks noGrp="1"/>
          </p:cNvGraphicFramePr>
          <p:nvPr>
            <p:extLst>
              <p:ext uri="{D42A27DB-BD31-4B8C-83A1-F6EECF244321}">
                <p14:modId xmlns:p14="http://schemas.microsoft.com/office/powerpoint/2010/main" val="161410994"/>
              </p:ext>
            </p:extLst>
          </p:nvPr>
        </p:nvGraphicFramePr>
        <p:xfrm>
          <a:off x="597021" y="1081229"/>
          <a:ext cx="7949957" cy="5567352"/>
        </p:xfrm>
        <a:graphic>
          <a:graphicData uri="http://schemas.openxmlformats.org/drawingml/2006/table">
            <a:tbl>
              <a:tblPr firstRow="1" bandRow="1">
                <a:tableStyleId>{5940675A-B579-460E-94D1-54222C63F5DA}</a:tableStyleId>
              </a:tblPr>
              <a:tblGrid>
                <a:gridCol w="587803">
                  <a:extLst>
                    <a:ext uri="{9D8B030D-6E8A-4147-A177-3AD203B41FA5}">
                      <a16:colId xmlns:a16="http://schemas.microsoft.com/office/drawing/2014/main" val="3448449106"/>
                    </a:ext>
                  </a:extLst>
                </a:gridCol>
                <a:gridCol w="865714">
                  <a:extLst>
                    <a:ext uri="{9D8B030D-6E8A-4147-A177-3AD203B41FA5}">
                      <a16:colId xmlns:a16="http://schemas.microsoft.com/office/drawing/2014/main" val="1114088289"/>
                    </a:ext>
                  </a:extLst>
                </a:gridCol>
                <a:gridCol w="3159567">
                  <a:extLst>
                    <a:ext uri="{9D8B030D-6E8A-4147-A177-3AD203B41FA5}">
                      <a16:colId xmlns:a16="http://schemas.microsoft.com/office/drawing/2014/main" val="3058619872"/>
                    </a:ext>
                  </a:extLst>
                </a:gridCol>
                <a:gridCol w="3336873">
                  <a:extLst>
                    <a:ext uri="{9D8B030D-6E8A-4147-A177-3AD203B41FA5}">
                      <a16:colId xmlns:a16="http://schemas.microsoft.com/office/drawing/2014/main" val="1526048410"/>
                    </a:ext>
                  </a:extLst>
                </a:gridCol>
              </a:tblGrid>
              <a:tr h="211540">
                <a:tc>
                  <a:txBody>
                    <a:bodyPr/>
                    <a:lstStyle/>
                    <a:p>
                      <a:pPr algn="ctr"/>
                      <a:r>
                        <a:rPr kumimoji="1" lang="ja-JP" altLang="en-US" sz="1100" b="1" dirty="0">
                          <a:latin typeface="+mn-ea"/>
                          <a:ea typeface="+mn-ea"/>
                        </a:rPr>
                        <a:t>会議</a:t>
                      </a:r>
                    </a:p>
                  </a:txBody>
                  <a:tcPr marL="36000" marR="36000" marT="36000" marB="36000">
                    <a:solidFill>
                      <a:schemeClr val="accent1">
                        <a:lumMod val="20000"/>
                        <a:lumOff val="80000"/>
                      </a:schemeClr>
                    </a:solidFill>
                  </a:tcPr>
                </a:tc>
                <a:tc>
                  <a:txBody>
                    <a:bodyPr/>
                    <a:lstStyle/>
                    <a:p>
                      <a:pPr algn="ctr"/>
                      <a:r>
                        <a:rPr kumimoji="1" lang="ja-JP" altLang="en-US" sz="1100" b="1" dirty="0">
                          <a:latin typeface="+mn-ea"/>
                          <a:ea typeface="+mn-ea"/>
                        </a:rPr>
                        <a:t>開催日時</a:t>
                      </a:r>
                    </a:p>
                  </a:txBody>
                  <a:tcPr marL="36000" marR="36000" marT="36000" marB="36000">
                    <a:solidFill>
                      <a:schemeClr val="accent1">
                        <a:lumMod val="20000"/>
                        <a:lumOff val="80000"/>
                      </a:schemeClr>
                    </a:solidFill>
                  </a:tcPr>
                </a:tc>
                <a:tc>
                  <a:txBody>
                    <a:bodyPr/>
                    <a:lstStyle/>
                    <a:p>
                      <a:pPr algn="ctr"/>
                      <a:r>
                        <a:rPr kumimoji="1" lang="ja-JP" altLang="en-US" sz="1100" b="1" dirty="0">
                          <a:latin typeface="+mn-ea"/>
                          <a:ea typeface="+mn-ea"/>
                        </a:rPr>
                        <a:t>議題</a:t>
                      </a:r>
                    </a:p>
                  </a:txBody>
                  <a:tcPr marL="36000" marR="36000" marT="36000" marB="36000">
                    <a:solidFill>
                      <a:schemeClr val="accent1">
                        <a:lumMod val="20000"/>
                        <a:lumOff val="80000"/>
                      </a:schemeClr>
                    </a:solidFill>
                  </a:tcPr>
                </a:tc>
                <a:tc>
                  <a:txBody>
                    <a:bodyPr/>
                    <a:lstStyle/>
                    <a:p>
                      <a:pPr algn="ctr"/>
                      <a:r>
                        <a:rPr kumimoji="1" lang="ja-JP" altLang="en-US" sz="1100" b="1" dirty="0">
                          <a:latin typeface="+mn-ea"/>
                          <a:ea typeface="+mn-ea"/>
                        </a:rPr>
                        <a:t>ゲストスピーカー</a:t>
                      </a:r>
                    </a:p>
                  </a:txBody>
                  <a:tcPr marL="36000" marR="36000" marT="36000" marB="36000">
                    <a:solidFill>
                      <a:schemeClr val="accent1">
                        <a:lumMod val="20000"/>
                        <a:lumOff val="80000"/>
                      </a:schemeClr>
                    </a:solidFill>
                  </a:tcPr>
                </a:tc>
                <a:extLst>
                  <a:ext uri="{0D108BD9-81ED-4DB2-BD59-A6C34878D82A}">
                    <a16:rowId xmlns:a16="http://schemas.microsoft.com/office/drawing/2014/main" val="1916185736"/>
                  </a:ext>
                </a:extLst>
              </a:tr>
              <a:tr h="596382">
                <a:tc>
                  <a:txBody>
                    <a:bodyPr/>
                    <a:lstStyle/>
                    <a:p>
                      <a:pPr algn="l"/>
                      <a:r>
                        <a:rPr kumimoji="1" lang="ja-JP" altLang="en-US" sz="1100" dirty="0">
                          <a:latin typeface="+mn-ea"/>
                          <a:ea typeface="+mn-ea"/>
                        </a:rPr>
                        <a:t>第</a:t>
                      </a:r>
                      <a:r>
                        <a:rPr kumimoji="1" lang="en-US" altLang="ja-JP" sz="1100" dirty="0">
                          <a:latin typeface="+mn-ea"/>
                          <a:ea typeface="+mn-ea"/>
                        </a:rPr>
                        <a:t>1</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2019.8.5</a:t>
                      </a:r>
                    </a:p>
                  </a:txBody>
                  <a:tcPr marL="36000" marR="36000" marT="36000" marB="36000"/>
                </a:tc>
                <a:tc>
                  <a:txBody>
                    <a:bodyPr/>
                    <a:lstStyle/>
                    <a:p>
                      <a:pPr algn="l" fontAlgn="ctr"/>
                      <a:r>
                        <a:rPr lang="ja-JP" altLang="en-US" sz="1100" dirty="0">
                          <a:effectLst/>
                          <a:latin typeface="+mn-ea"/>
                          <a:ea typeface="+mn-ea"/>
                        </a:rPr>
                        <a:t>① 大阪スマートシティ戦略会議について</a:t>
                      </a:r>
                      <a:br>
                        <a:rPr lang="ja-JP" altLang="en-US" sz="1100" dirty="0">
                          <a:effectLst/>
                          <a:latin typeface="+mn-ea"/>
                          <a:ea typeface="+mn-ea"/>
                        </a:rPr>
                      </a:br>
                      <a:r>
                        <a:rPr lang="ja-JP" altLang="en-US" sz="1100" dirty="0">
                          <a:effectLst/>
                          <a:latin typeface="+mn-ea"/>
                          <a:ea typeface="+mn-ea"/>
                        </a:rPr>
                        <a:t>② 大阪におけるスマートシティ戦略について</a:t>
                      </a:r>
                      <a:br>
                        <a:rPr lang="ja-JP" altLang="en-US" sz="1100" dirty="0">
                          <a:effectLst/>
                          <a:latin typeface="+mn-ea"/>
                          <a:ea typeface="+mn-ea"/>
                        </a:rPr>
                      </a:br>
                      <a:r>
                        <a:rPr lang="ja-JP" altLang="en-US" sz="1100" dirty="0">
                          <a:effectLst/>
                          <a:latin typeface="+mn-ea"/>
                          <a:ea typeface="+mn-ea"/>
                        </a:rPr>
                        <a:t>③ 自治体における</a:t>
                      </a:r>
                      <a:r>
                        <a:rPr lang="en-US" altLang="ja-JP" sz="1100" dirty="0">
                          <a:effectLst/>
                          <a:latin typeface="+mn-ea"/>
                          <a:ea typeface="+mn-ea"/>
                        </a:rPr>
                        <a:t>ICT</a:t>
                      </a:r>
                      <a:r>
                        <a:rPr lang="ja-JP" altLang="en-US" sz="1100" dirty="0">
                          <a:effectLst/>
                          <a:latin typeface="+mn-ea"/>
                          <a:ea typeface="+mn-ea"/>
                        </a:rPr>
                        <a:t>推進について</a:t>
                      </a:r>
                      <a:endParaRPr lang="en-US" altLang="ja-JP" sz="1100" dirty="0">
                        <a:effectLst/>
                        <a:latin typeface="+mn-ea"/>
                        <a:ea typeface="+mn-ea"/>
                      </a:endParaRPr>
                    </a:p>
                  </a:txBody>
                  <a:tcPr marL="36000" marR="36000" marT="36000" marB="36000"/>
                </a:tc>
                <a:tc>
                  <a:txBody>
                    <a:bodyPr/>
                    <a:lstStyle/>
                    <a:p>
                      <a:pPr marL="108000" indent="-108000" algn="l">
                        <a:buFont typeface="Arial" panose="020B0604020202020204" pitchFamily="34" charset="0"/>
                        <a:buChar char="•"/>
                      </a:pPr>
                      <a:endParaRPr kumimoji="1" lang="en-US" altLang="zh-TW" sz="1100" dirty="0">
                        <a:latin typeface="+mn-ea"/>
                        <a:ea typeface="+mn-ea"/>
                      </a:endParaRPr>
                    </a:p>
                    <a:p>
                      <a:pPr marL="108000" indent="-108000" algn="l">
                        <a:buFont typeface="Arial" panose="020B0604020202020204" pitchFamily="34" charset="0"/>
                        <a:buChar char="•"/>
                      </a:pPr>
                      <a:r>
                        <a:rPr kumimoji="1" lang="zh-TW" altLang="en-US" sz="1100" dirty="0">
                          <a:latin typeface="+mn-ea"/>
                          <a:ea typeface="+mn-ea"/>
                        </a:rPr>
                        <a:t>東修平 四條畷市長</a:t>
                      </a:r>
                      <a:endParaRPr kumimoji="1" lang="en-US" altLang="zh-TW" sz="1100" dirty="0">
                        <a:latin typeface="+mn-ea"/>
                        <a:ea typeface="+mn-ea"/>
                      </a:endParaRPr>
                    </a:p>
                    <a:p>
                      <a:pPr marL="108000" indent="-108000" algn="l">
                        <a:buFont typeface="Arial" panose="020B0604020202020204" pitchFamily="34" charset="0"/>
                        <a:buChar char="•"/>
                      </a:pPr>
                      <a:r>
                        <a:rPr kumimoji="1" lang="zh-TW" altLang="en-US" sz="1100" dirty="0">
                          <a:latin typeface="+mn-ea"/>
                          <a:ea typeface="+mn-ea"/>
                        </a:rPr>
                        <a:t>島田智明 河内長野市長</a:t>
                      </a:r>
                      <a:endParaRPr kumimoji="1" lang="ja-JP" altLang="en-US" sz="1100" dirty="0">
                        <a:latin typeface="+mn-ea"/>
                        <a:ea typeface="+mn-ea"/>
                      </a:endParaRPr>
                    </a:p>
                  </a:txBody>
                  <a:tcPr marL="36000" marR="36000" marT="36000" marB="36000"/>
                </a:tc>
                <a:extLst>
                  <a:ext uri="{0D108BD9-81ED-4DB2-BD59-A6C34878D82A}">
                    <a16:rowId xmlns:a16="http://schemas.microsoft.com/office/drawing/2014/main" val="2132615042"/>
                  </a:ext>
                </a:extLst>
              </a:tr>
              <a:tr h="422484">
                <a:tc>
                  <a:txBody>
                    <a:bodyPr/>
                    <a:lstStyle/>
                    <a:p>
                      <a:pPr algn="l"/>
                      <a:r>
                        <a:rPr kumimoji="1" lang="ja-JP" altLang="en-US" sz="1100" dirty="0">
                          <a:latin typeface="+mn-ea"/>
                          <a:ea typeface="+mn-ea"/>
                        </a:rPr>
                        <a:t>第</a:t>
                      </a:r>
                      <a:r>
                        <a:rPr kumimoji="1" lang="en-US" altLang="ja-JP" sz="1100" dirty="0">
                          <a:latin typeface="+mn-ea"/>
                          <a:ea typeface="+mn-ea"/>
                        </a:rPr>
                        <a:t>2</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9.27</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市町村の</a:t>
                      </a:r>
                      <a:r>
                        <a:rPr lang="en-US" altLang="ja-JP" sz="1100" dirty="0">
                          <a:effectLst/>
                          <a:latin typeface="+mn-ea"/>
                          <a:ea typeface="+mn-ea"/>
                        </a:rPr>
                        <a:t>ICT</a:t>
                      </a:r>
                      <a:r>
                        <a:rPr lang="ja-JP" altLang="en-US" sz="1100" dirty="0">
                          <a:effectLst/>
                          <a:latin typeface="+mn-ea"/>
                          <a:ea typeface="+mn-ea"/>
                        </a:rPr>
                        <a:t>活用について</a:t>
                      </a:r>
                    </a:p>
                    <a:p>
                      <a:pPr algn="l" fontAlgn="ctr"/>
                      <a:r>
                        <a:rPr lang="ja-JP" altLang="en-US" sz="1100" dirty="0">
                          <a:effectLst/>
                          <a:latin typeface="+mn-ea"/>
                          <a:ea typeface="+mn-ea"/>
                        </a:rPr>
                        <a:t>② シビックテックとの連携について</a:t>
                      </a:r>
                      <a:endParaRPr lang="zh-TW" altLang="en-US" sz="1100" dirty="0">
                        <a:effectLst/>
                        <a:latin typeface="+mn-ea"/>
                        <a:ea typeface="+mn-ea"/>
                      </a:endParaRPr>
                    </a:p>
                  </a:txBody>
                  <a:tcPr marL="36000" marR="36000" marT="36000" marB="36000"/>
                </a:tc>
                <a:tc>
                  <a:txBody>
                    <a:bodyPr/>
                    <a:lstStyle/>
                    <a:p>
                      <a:pPr marL="108000" indent="-108000" algn="l" fontAlgn="ctr">
                        <a:buFont typeface="Arial" panose="020B0604020202020204" pitchFamily="34" charset="0"/>
                        <a:buChar char="•"/>
                      </a:pPr>
                      <a:r>
                        <a:rPr lang="ja-JP" altLang="en-US" sz="1100" dirty="0">
                          <a:effectLst/>
                          <a:latin typeface="+mn-ea"/>
                          <a:ea typeface="+mn-ea"/>
                        </a:rPr>
                        <a:t>白川展之 一般社団法人コード・フォー・ジャパン </a:t>
                      </a:r>
                    </a:p>
                    <a:p>
                      <a:pPr marL="108000" indent="-108000" algn="l" fontAlgn="ctr">
                        <a:buFont typeface="Arial" panose="020B0604020202020204" pitchFamily="34" charset="0"/>
                        <a:buChar char="•"/>
                      </a:pPr>
                      <a:r>
                        <a:rPr lang="ja-JP" altLang="en-US" sz="1100" dirty="0">
                          <a:effectLst/>
                          <a:latin typeface="+mn-ea"/>
                          <a:ea typeface="+mn-ea"/>
                        </a:rPr>
                        <a:t>広瀬慶輔 寝屋川市長 </a:t>
                      </a:r>
                      <a:endParaRPr kumimoji="1" lang="ja-JP" altLang="en-US" sz="1100" dirty="0">
                        <a:latin typeface="+mn-ea"/>
                        <a:ea typeface="+mn-ea"/>
                      </a:endParaRPr>
                    </a:p>
                  </a:txBody>
                  <a:tcPr marL="36000" marR="36000" marT="36000" marB="36000"/>
                </a:tc>
                <a:extLst>
                  <a:ext uri="{0D108BD9-81ED-4DB2-BD59-A6C34878D82A}">
                    <a16:rowId xmlns:a16="http://schemas.microsoft.com/office/drawing/2014/main" val="1803158598"/>
                  </a:ext>
                </a:extLst>
              </a:tr>
              <a:tr h="770280">
                <a:tc>
                  <a:txBody>
                    <a:bodyPr/>
                    <a:lstStyle/>
                    <a:p>
                      <a:pPr algn="l"/>
                      <a:r>
                        <a:rPr kumimoji="1" lang="ja-JP" altLang="en-US" sz="1100" dirty="0">
                          <a:latin typeface="+mn-ea"/>
                          <a:ea typeface="+mn-ea"/>
                        </a:rPr>
                        <a:t>第</a:t>
                      </a:r>
                      <a:r>
                        <a:rPr kumimoji="1" lang="en-US" altLang="ja-JP" sz="1100" dirty="0">
                          <a:latin typeface="+mn-ea"/>
                          <a:ea typeface="+mn-ea"/>
                        </a:rPr>
                        <a:t>3</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10.31</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大阪のスマートモビリティについて</a:t>
                      </a:r>
                    </a:p>
                    <a:p>
                      <a:pPr algn="l" fontAlgn="ctr"/>
                      <a:r>
                        <a:rPr lang="ja-JP" altLang="en-US" sz="1100" dirty="0">
                          <a:effectLst/>
                          <a:latin typeface="+mn-ea"/>
                          <a:ea typeface="+mn-ea"/>
                        </a:rPr>
                        <a:t>② 「スーパーシティ構想」アイディア公募への提案</a:t>
                      </a:r>
                      <a:endParaRPr lang="zh-TW" altLang="en-US" sz="1100" dirty="0">
                        <a:effectLst/>
                        <a:latin typeface="+mn-ea"/>
                        <a:ea typeface="+mn-ea"/>
                      </a:endParaRPr>
                    </a:p>
                  </a:txBody>
                  <a:tcPr marL="36000" marR="36000" marT="36000" marB="36000"/>
                </a:tc>
                <a:tc>
                  <a:txBody>
                    <a:bodyPr/>
                    <a:lstStyle/>
                    <a:p>
                      <a:pPr marL="108000" indent="-108000" algn="l" fontAlgn="ctr">
                        <a:buFont typeface="Arial" panose="020B0604020202020204" pitchFamily="34" charset="0"/>
                        <a:buChar char="•"/>
                      </a:pPr>
                      <a:r>
                        <a:rPr lang="ja-JP" altLang="en-US" sz="1100" dirty="0">
                          <a:effectLst/>
                          <a:latin typeface="+mn-ea"/>
                          <a:ea typeface="+mn-ea"/>
                        </a:rPr>
                        <a:t>永藤英機 堺市長 </a:t>
                      </a:r>
                    </a:p>
                    <a:p>
                      <a:pPr marL="108000" indent="-108000" algn="l" fontAlgn="ctr">
                        <a:buFont typeface="Arial" panose="020B0604020202020204" pitchFamily="34" charset="0"/>
                        <a:buChar char="•"/>
                      </a:pPr>
                      <a:r>
                        <a:rPr lang="ja-JP" altLang="en-US" sz="1100" dirty="0">
                          <a:effectLst/>
                          <a:latin typeface="+mn-ea"/>
                          <a:ea typeface="+mn-ea"/>
                        </a:rPr>
                        <a:t>村瀨 茂高 </a:t>
                      </a:r>
                      <a:r>
                        <a:rPr lang="en-US" altLang="ja-JP" sz="1100" dirty="0">
                          <a:effectLst/>
                          <a:latin typeface="+mn-ea"/>
                          <a:ea typeface="+mn-ea"/>
                        </a:rPr>
                        <a:t>WILLER </a:t>
                      </a:r>
                      <a:r>
                        <a:rPr lang="ja-JP" altLang="en-US" sz="1100" dirty="0">
                          <a:effectLst/>
                          <a:latin typeface="+mn-ea"/>
                          <a:ea typeface="+mn-ea"/>
                        </a:rPr>
                        <a:t>㈱代表取締役 </a:t>
                      </a:r>
                    </a:p>
                    <a:p>
                      <a:pPr marL="108000" indent="-108000" algn="l" fontAlgn="ctr">
                        <a:buFont typeface="Arial" panose="020B0604020202020204" pitchFamily="34" charset="0"/>
                        <a:buChar char="•"/>
                      </a:pPr>
                      <a:r>
                        <a:rPr lang="ja-JP" altLang="en-US" sz="1100" dirty="0">
                          <a:effectLst/>
                          <a:latin typeface="+mn-ea"/>
                          <a:ea typeface="+mn-ea"/>
                        </a:rPr>
                        <a:t>猪爪 勇斗 エムシードゥコー㈱事業開発部長 </a:t>
                      </a:r>
                    </a:p>
                    <a:p>
                      <a:pPr marL="108000" indent="-108000" algn="l" fontAlgn="ctr">
                        <a:buFont typeface="Arial" panose="020B0604020202020204" pitchFamily="34" charset="0"/>
                        <a:buChar char="•"/>
                      </a:pPr>
                      <a:r>
                        <a:rPr lang="ja-JP" altLang="en-US" sz="1100" dirty="0">
                          <a:effectLst/>
                          <a:latin typeface="+mn-ea"/>
                          <a:ea typeface="+mn-ea"/>
                        </a:rPr>
                        <a:t>河井 英明 大阪市高速電気軌道㈱代表取締役社長</a:t>
                      </a:r>
                    </a:p>
                  </a:txBody>
                  <a:tcPr marL="36000" marR="36000" marT="36000" marB="36000"/>
                </a:tc>
                <a:extLst>
                  <a:ext uri="{0D108BD9-81ED-4DB2-BD59-A6C34878D82A}">
                    <a16:rowId xmlns:a16="http://schemas.microsoft.com/office/drawing/2014/main" val="2284334097"/>
                  </a:ext>
                </a:extLst>
              </a:tr>
              <a:tr h="596382">
                <a:tc>
                  <a:txBody>
                    <a:bodyPr/>
                    <a:lstStyle/>
                    <a:p>
                      <a:pPr algn="l"/>
                      <a:r>
                        <a:rPr kumimoji="1" lang="ja-JP" altLang="en-US" sz="1100" dirty="0">
                          <a:latin typeface="+mn-ea"/>
                          <a:ea typeface="+mn-ea"/>
                        </a:rPr>
                        <a:t>第</a:t>
                      </a:r>
                      <a:r>
                        <a:rPr kumimoji="1" lang="en-US" altLang="ja-JP" sz="1100" dirty="0">
                          <a:latin typeface="+mn-ea"/>
                          <a:ea typeface="+mn-ea"/>
                        </a:rPr>
                        <a:t>4</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11.22</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これまでの活動実績と今後の取組みについて</a:t>
                      </a:r>
                    </a:p>
                    <a:p>
                      <a:pPr algn="l" fontAlgn="ctr"/>
                      <a:r>
                        <a:rPr lang="ja-JP" altLang="en-US" sz="1100" dirty="0">
                          <a:effectLst/>
                          <a:latin typeface="+mn-ea"/>
                          <a:ea typeface="+mn-ea"/>
                        </a:rPr>
                        <a:t>② 市町村データ連携について</a:t>
                      </a:r>
                      <a:endParaRPr lang="en-US" altLang="ja-JP" sz="1100" baseline="0" dirty="0">
                        <a:effectLst/>
                        <a:latin typeface="+mn-ea"/>
                        <a:ea typeface="+mn-ea"/>
                      </a:endParaRPr>
                    </a:p>
                    <a:p>
                      <a:pPr algn="l" fontAlgn="ctr"/>
                      <a:r>
                        <a:rPr lang="ja-JP" altLang="en-US" sz="1100" dirty="0">
                          <a:effectLst/>
                          <a:latin typeface="+mn-ea"/>
                          <a:ea typeface="+mn-ea"/>
                        </a:rPr>
                        <a:t>③ データヘルス戦略について</a:t>
                      </a:r>
                      <a:endParaRPr lang="zh-TW" altLang="en-US" sz="1100" dirty="0">
                        <a:effectLst/>
                        <a:latin typeface="+mn-ea"/>
                        <a:ea typeface="+mn-ea"/>
                      </a:endParaRPr>
                    </a:p>
                  </a:txBody>
                  <a:tcPr marL="36000" marR="36000" marT="36000" marB="36000"/>
                </a:tc>
                <a:tc>
                  <a:txBody>
                    <a:bodyPr/>
                    <a:lstStyle/>
                    <a:p>
                      <a:pPr marL="108000" indent="-108000">
                        <a:buFont typeface="Arial" panose="020B0604020202020204" pitchFamily="34" charset="0"/>
                        <a:buChar char="•"/>
                      </a:pPr>
                      <a:r>
                        <a:rPr kumimoji="1" lang="ja-JP" altLang="en-US" sz="1100" dirty="0">
                          <a:latin typeface="+mn-ea"/>
                          <a:ea typeface="+mn-ea"/>
                        </a:rPr>
                        <a:t>阿多信吾 大阪市立大学大学院工学研究科教授 </a:t>
                      </a:r>
                    </a:p>
                    <a:p>
                      <a:pPr marL="108000" indent="-108000">
                        <a:buFont typeface="Arial" panose="020B0604020202020204" pitchFamily="34" charset="0"/>
                        <a:buChar char="•"/>
                      </a:pPr>
                      <a:r>
                        <a:rPr kumimoji="1" lang="ja-JP" altLang="en-US" sz="1100" dirty="0">
                          <a:latin typeface="+mn-ea"/>
                          <a:ea typeface="+mn-ea"/>
                        </a:rPr>
                        <a:t>野口緑 尼崎市健康福祉局 部長</a:t>
                      </a:r>
                    </a:p>
                  </a:txBody>
                  <a:tcPr marL="36000" marR="36000" marT="36000" marB="36000"/>
                </a:tc>
                <a:extLst>
                  <a:ext uri="{0D108BD9-81ED-4DB2-BD59-A6C34878D82A}">
                    <a16:rowId xmlns:a16="http://schemas.microsoft.com/office/drawing/2014/main" val="2293683208"/>
                  </a:ext>
                </a:extLst>
              </a:tr>
              <a:tr h="770280">
                <a:tc>
                  <a:txBody>
                    <a:bodyPr/>
                    <a:lstStyle/>
                    <a:p>
                      <a:pPr algn="l"/>
                      <a:r>
                        <a:rPr kumimoji="1" lang="ja-JP" altLang="en-US" sz="1100" dirty="0">
                          <a:latin typeface="+mn-ea"/>
                          <a:ea typeface="+mn-ea"/>
                        </a:rPr>
                        <a:t>第</a:t>
                      </a:r>
                      <a:r>
                        <a:rPr kumimoji="1" lang="en-US" altLang="ja-JP" sz="1100" dirty="0">
                          <a:latin typeface="+mn-ea"/>
                          <a:ea typeface="+mn-ea"/>
                        </a:rPr>
                        <a:t>5</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12.26</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先端テクノロジーを使った「楽しいまちづくり」の</a:t>
                      </a:r>
                      <a:endParaRPr lang="en-US" altLang="ja-JP" sz="1100" dirty="0">
                        <a:effectLst/>
                        <a:latin typeface="+mn-ea"/>
                        <a:ea typeface="+mn-ea"/>
                      </a:endParaRPr>
                    </a:p>
                    <a:p>
                      <a:pPr algn="l" fontAlgn="ctr"/>
                      <a:r>
                        <a:rPr lang="ja-JP" altLang="en-US" sz="1100" dirty="0">
                          <a:effectLst/>
                          <a:latin typeface="+mn-ea"/>
                          <a:ea typeface="+mn-ea"/>
                        </a:rPr>
                        <a:t>　  実現に向けて</a:t>
                      </a:r>
                    </a:p>
                    <a:p>
                      <a:pPr algn="l" fontAlgn="ctr"/>
                      <a:r>
                        <a:rPr lang="ja-JP" altLang="en-US" sz="1100" dirty="0">
                          <a:effectLst/>
                          <a:latin typeface="+mn-ea"/>
                          <a:ea typeface="+mn-ea"/>
                        </a:rPr>
                        <a:t>② キャッシュレス社会の実現に向けて</a:t>
                      </a:r>
                      <a:endParaRPr lang="zh-TW" altLang="en-US" sz="1100" dirty="0">
                        <a:effectLst/>
                        <a:latin typeface="+mn-ea"/>
                        <a:ea typeface="+mn-ea"/>
                      </a:endParaRPr>
                    </a:p>
                  </a:txBody>
                  <a:tcPr marL="36000" marR="36000" marT="36000" marB="36000"/>
                </a:tc>
                <a:tc>
                  <a:txBody>
                    <a:bodyPr/>
                    <a:lstStyle/>
                    <a:p>
                      <a:pPr marL="108000" indent="-108000">
                        <a:buFont typeface="Arial" panose="020B0604020202020204" pitchFamily="34" charset="0"/>
                        <a:buChar char="•"/>
                      </a:pPr>
                      <a:r>
                        <a:rPr kumimoji="1" lang="ja-JP" altLang="en-US" sz="1100" dirty="0">
                          <a:latin typeface="+mn-ea"/>
                          <a:ea typeface="+mn-ea"/>
                        </a:rPr>
                        <a:t>横江友則 ユアサ</a:t>
                      </a:r>
                      <a:r>
                        <a:rPr kumimoji="1" lang="en-US" altLang="ja-JP" sz="1100" dirty="0">
                          <a:latin typeface="+mn-ea"/>
                          <a:ea typeface="+mn-ea"/>
                        </a:rPr>
                        <a:t>M&amp;B</a:t>
                      </a:r>
                      <a:r>
                        <a:rPr kumimoji="1" lang="ja-JP" altLang="en-US" sz="1100" dirty="0">
                          <a:latin typeface="+mn-ea"/>
                          <a:ea typeface="+mn-ea"/>
                        </a:rPr>
                        <a:t>㈱常務執行役員 </a:t>
                      </a:r>
                    </a:p>
                    <a:p>
                      <a:pPr marL="108000" indent="-108000">
                        <a:buFont typeface="Arial" panose="020B0604020202020204" pitchFamily="34" charset="0"/>
                        <a:buChar char="•"/>
                      </a:pPr>
                      <a:r>
                        <a:rPr kumimoji="1" lang="ja-JP" altLang="en-US" sz="1100" dirty="0">
                          <a:latin typeface="+mn-ea"/>
                          <a:ea typeface="+mn-ea"/>
                        </a:rPr>
                        <a:t>勝見恭子 東京都総務局都政改革担当部長 </a:t>
                      </a:r>
                    </a:p>
                    <a:p>
                      <a:pPr marL="108000" indent="-108000">
                        <a:buFont typeface="Arial" panose="020B0604020202020204" pitchFamily="34" charset="0"/>
                        <a:buChar char="•"/>
                      </a:pPr>
                      <a:r>
                        <a:rPr kumimoji="1" lang="ja-JP" altLang="en-US" sz="1100" dirty="0">
                          <a:latin typeface="+mn-ea"/>
                          <a:ea typeface="+mn-ea"/>
                        </a:rPr>
                        <a:t>斎田ゆう子 東京都会計管理局会計制度担当部長 </a:t>
                      </a:r>
                    </a:p>
                    <a:p>
                      <a:pPr marL="108000" indent="-108000">
                        <a:buFont typeface="Arial" panose="020B0604020202020204" pitchFamily="34" charset="0"/>
                        <a:buChar char="•"/>
                      </a:pPr>
                      <a:r>
                        <a:rPr kumimoji="1" lang="ja-JP" altLang="en-US" sz="1100" dirty="0">
                          <a:latin typeface="+mn-ea"/>
                          <a:ea typeface="+mn-ea"/>
                        </a:rPr>
                        <a:t>中山誠基 ㈱バスキュール テクニカルプロデューサー</a:t>
                      </a:r>
                    </a:p>
                  </a:txBody>
                  <a:tcPr marL="36000" marR="36000" marT="36000" marB="36000"/>
                </a:tc>
                <a:extLst>
                  <a:ext uri="{0D108BD9-81ED-4DB2-BD59-A6C34878D82A}">
                    <a16:rowId xmlns:a16="http://schemas.microsoft.com/office/drawing/2014/main" val="494540211"/>
                  </a:ext>
                </a:extLst>
              </a:tr>
              <a:tr h="422484">
                <a:tc>
                  <a:txBody>
                    <a:bodyPr/>
                    <a:lstStyle/>
                    <a:p>
                      <a:pPr algn="l"/>
                      <a:r>
                        <a:rPr kumimoji="1" lang="ja-JP" altLang="en-US" sz="1100" dirty="0">
                          <a:latin typeface="+mn-ea"/>
                          <a:ea typeface="+mn-ea"/>
                        </a:rPr>
                        <a:t>第</a:t>
                      </a:r>
                      <a:r>
                        <a:rPr kumimoji="1" lang="en-US" altLang="ja-JP" sz="1100" dirty="0">
                          <a:latin typeface="+mn-ea"/>
                          <a:ea typeface="+mn-ea"/>
                        </a:rPr>
                        <a:t>6</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2020.1.28</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データヘルス戦略について</a:t>
                      </a:r>
                    </a:p>
                    <a:p>
                      <a:pPr algn="l" fontAlgn="ctr"/>
                      <a:r>
                        <a:rPr lang="ja-JP" altLang="en-US" sz="1100" dirty="0">
                          <a:effectLst/>
                          <a:latin typeface="+mn-ea"/>
                          <a:ea typeface="+mn-ea"/>
                        </a:rPr>
                        <a:t>② テクノロジーを活用したまちづくりについて</a:t>
                      </a:r>
                      <a:endParaRPr lang="zh-TW" altLang="en-US" sz="1100" dirty="0">
                        <a:effectLst/>
                        <a:latin typeface="+mn-ea"/>
                        <a:ea typeface="+mn-ea"/>
                      </a:endParaRPr>
                    </a:p>
                  </a:txBody>
                  <a:tcPr marL="36000" marR="36000" marT="36000" marB="36000"/>
                </a:tc>
                <a:tc>
                  <a:txBody>
                    <a:bodyPr/>
                    <a:lstStyle/>
                    <a:p>
                      <a:pPr marL="108000" indent="-108000">
                        <a:buFont typeface="Arial" panose="020B0604020202020204" pitchFamily="34" charset="0"/>
                        <a:buChar char="•"/>
                      </a:pPr>
                      <a:r>
                        <a:rPr kumimoji="1" lang="ja-JP" altLang="en-US" sz="1100" dirty="0">
                          <a:latin typeface="+mn-ea"/>
                          <a:ea typeface="+mn-ea"/>
                        </a:rPr>
                        <a:t>野口緑 尼崎市健康福祉局 部長</a:t>
                      </a:r>
                    </a:p>
                    <a:p>
                      <a:pPr marL="108000" indent="-108000">
                        <a:buFont typeface="Arial" panose="020B0604020202020204" pitchFamily="34" charset="0"/>
                        <a:buChar char="•"/>
                      </a:pPr>
                      <a:r>
                        <a:rPr kumimoji="1" lang="ja-JP" altLang="en-US" sz="1100" dirty="0">
                          <a:latin typeface="+mn-ea"/>
                          <a:ea typeface="+mn-ea"/>
                        </a:rPr>
                        <a:t>川除隆広 ㈱日建設計総合研究所理事</a:t>
                      </a:r>
                    </a:p>
                  </a:txBody>
                  <a:tcPr marL="36000" marR="36000" marT="36000" marB="36000"/>
                </a:tc>
                <a:extLst>
                  <a:ext uri="{0D108BD9-81ED-4DB2-BD59-A6C34878D82A}">
                    <a16:rowId xmlns:a16="http://schemas.microsoft.com/office/drawing/2014/main" val="144100435"/>
                  </a:ext>
                </a:extLst>
              </a:tr>
              <a:tr h="422484">
                <a:tc>
                  <a:txBody>
                    <a:bodyPr/>
                    <a:lstStyle/>
                    <a:p>
                      <a:pPr algn="l"/>
                      <a:r>
                        <a:rPr kumimoji="1" lang="ja-JP" altLang="en-US" sz="1100" dirty="0">
                          <a:latin typeface="+mn-ea"/>
                          <a:ea typeface="+mn-ea"/>
                        </a:rPr>
                        <a:t>第</a:t>
                      </a:r>
                      <a:r>
                        <a:rPr kumimoji="1" lang="en-US" altLang="ja-JP" sz="1100" dirty="0">
                          <a:latin typeface="+mn-ea"/>
                          <a:ea typeface="+mn-ea"/>
                        </a:rPr>
                        <a:t>7</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2.10</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a:t>
                      </a:r>
                      <a:r>
                        <a:rPr lang="en-US" altLang="ja-JP" sz="1100" dirty="0">
                          <a:effectLst/>
                          <a:latin typeface="+mn-ea"/>
                          <a:ea typeface="+mn-ea"/>
                        </a:rPr>
                        <a:t>ICT</a:t>
                      </a:r>
                      <a:r>
                        <a:rPr lang="ja-JP" altLang="en-US" sz="1100" dirty="0">
                          <a:effectLst/>
                          <a:latin typeface="+mn-ea"/>
                          <a:ea typeface="+mn-ea"/>
                        </a:rPr>
                        <a:t>を活用した住民ニーズへの対応について</a:t>
                      </a:r>
                    </a:p>
                    <a:p>
                      <a:pPr algn="l" fontAlgn="ctr"/>
                      <a:r>
                        <a:rPr lang="ja-JP" altLang="en-US" sz="1100" dirty="0">
                          <a:effectLst/>
                          <a:latin typeface="+mn-ea"/>
                          <a:ea typeface="+mn-ea"/>
                        </a:rPr>
                        <a:t>② 大阪スマートシティ戦略（素案）について</a:t>
                      </a:r>
                      <a:endParaRPr lang="zh-TW" altLang="en-US" sz="1100" dirty="0">
                        <a:effectLst/>
                        <a:latin typeface="+mn-ea"/>
                        <a:ea typeface="+mn-ea"/>
                      </a:endParaRPr>
                    </a:p>
                  </a:txBody>
                  <a:tcPr marL="36000" marR="36000" marT="36000" marB="36000"/>
                </a:tc>
                <a:tc>
                  <a:txBody>
                    <a:bodyPr/>
                    <a:lstStyle/>
                    <a:p>
                      <a:pPr marL="108000" indent="-108000">
                        <a:buFont typeface="Arial" panose="020B0604020202020204" pitchFamily="34" charset="0"/>
                        <a:buChar char="•"/>
                      </a:pPr>
                      <a:r>
                        <a:rPr kumimoji="1" lang="ja-JP" altLang="en-US" sz="1100" dirty="0">
                          <a:latin typeface="+mn-ea"/>
                          <a:ea typeface="+mn-ea"/>
                        </a:rPr>
                        <a:t>北野菜穂 ㈱アスコエパートナーズ執行役員</a:t>
                      </a:r>
                      <a:endParaRPr kumimoji="1" lang="en-US" altLang="ja-JP" sz="1100" dirty="0">
                        <a:latin typeface="+mn-ea"/>
                        <a:ea typeface="+mn-ea"/>
                      </a:endParaRPr>
                    </a:p>
                    <a:p>
                      <a:pPr marL="108000" indent="-108000">
                        <a:buFont typeface="Arial" panose="020B0604020202020204" pitchFamily="34" charset="0"/>
                        <a:buChar char="•"/>
                      </a:pPr>
                      <a:endParaRPr kumimoji="1" lang="ja-JP" altLang="en-US" sz="1100" dirty="0">
                        <a:latin typeface="+mn-ea"/>
                        <a:ea typeface="+mn-ea"/>
                      </a:endParaRPr>
                    </a:p>
                  </a:txBody>
                  <a:tcPr marL="36000" marR="36000" marT="36000" marB="36000"/>
                </a:tc>
                <a:extLst>
                  <a:ext uri="{0D108BD9-81ED-4DB2-BD59-A6C34878D82A}">
                    <a16:rowId xmlns:a16="http://schemas.microsoft.com/office/drawing/2014/main" val="1027819904"/>
                  </a:ext>
                </a:extLst>
              </a:tr>
              <a:tr h="422484">
                <a:tc>
                  <a:txBody>
                    <a:bodyPr/>
                    <a:lstStyle/>
                    <a:p>
                      <a:pPr algn="l"/>
                      <a:r>
                        <a:rPr kumimoji="1" lang="ja-JP" altLang="en-US" sz="1100" dirty="0">
                          <a:latin typeface="+mn-ea"/>
                          <a:ea typeface="+mn-ea"/>
                        </a:rPr>
                        <a:t>第</a:t>
                      </a:r>
                      <a:r>
                        <a:rPr kumimoji="1" lang="en-US" altLang="ja-JP" sz="1100" dirty="0">
                          <a:latin typeface="+mn-ea"/>
                          <a:ea typeface="+mn-ea"/>
                        </a:rPr>
                        <a:t>8</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12.24</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大阪スマートシティ戦略の地域展開の具体化</a:t>
                      </a:r>
                    </a:p>
                    <a:p>
                      <a:pPr algn="l" fontAlgn="ctr"/>
                      <a:r>
                        <a:rPr lang="ja-JP" altLang="en-US" sz="1100" dirty="0">
                          <a:effectLst/>
                          <a:latin typeface="+mn-ea"/>
                          <a:ea typeface="+mn-ea"/>
                        </a:rPr>
                        <a:t>② 大阪スマートシティ戦略</a:t>
                      </a:r>
                      <a:r>
                        <a:rPr lang="en-US" altLang="ja-JP" sz="1100" dirty="0">
                          <a:effectLst/>
                          <a:latin typeface="+mn-ea"/>
                          <a:ea typeface="+mn-ea"/>
                        </a:rPr>
                        <a:t>ver.2.0</a:t>
                      </a:r>
                      <a:r>
                        <a:rPr lang="ja-JP" altLang="en-US" sz="1100" dirty="0">
                          <a:effectLst/>
                          <a:latin typeface="+mn-ea"/>
                          <a:ea typeface="+mn-ea"/>
                        </a:rPr>
                        <a:t>について</a:t>
                      </a:r>
                      <a:endParaRPr lang="zh-TW" altLang="en-US" sz="1100" dirty="0">
                        <a:effectLst/>
                        <a:latin typeface="+mn-ea"/>
                        <a:ea typeface="+mn-ea"/>
                      </a:endParaRPr>
                    </a:p>
                  </a:txBody>
                  <a:tcPr marL="36000" marR="36000" marT="36000" marB="36000"/>
                </a:tc>
                <a:tc>
                  <a:txBody>
                    <a:bodyPr/>
                    <a:lstStyle/>
                    <a:p>
                      <a:pPr marL="108000" indent="-108000">
                        <a:buFont typeface="Arial" panose="020B0604020202020204" pitchFamily="34" charset="0"/>
                        <a:buChar char="•"/>
                      </a:pPr>
                      <a:r>
                        <a:rPr kumimoji="1" lang="ja-JP" altLang="en-US" sz="1100" dirty="0">
                          <a:latin typeface="+mn-ea"/>
                          <a:ea typeface="+mn-ea"/>
                        </a:rPr>
                        <a:t>永藤英機 堺市長</a:t>
                      </a:r>
                      <a:endParaRPr kumimoji="1" lang="en-US" altLang="ja-JP" sz="1100" dirty="0">
                        <a:latin typeface="+mn-ea"/>
                        <a:ea typeface="+mn-ea"/>
                      </a:endParaRPr>
                    </a:p>
                    <a:p>
                      <a:pPr marL="108000" indent="-108000">
                        <a:buFont typeface="Arial" panose="020B0604020202020204" pitchFamily="34" charset="0"/>
                        <a:buChar char="•"/>
                      </a:pPr>
                      <a:endParaRPr kumimoji="1" lang="ja-JP" altLang="en-US" sz="1100" dirty="0">
                        <a:latin typeface="+mn-ea"/>
                        <a:ea typeface="+mn-ea"/>
                      </a:endParaRPr>
                    </a:p>
                  </a:txBody>
                  <a:tcPr marL="36000" marR="36000" marT="36000" marB="36000"/>
                </a:tc>
                <a:extLst>
                  <a:ext uri="{0D108BD9-81ED-4DB2-BD59-A6C34878D82A}">
                    <a16:rowId xmlns:a16="http://schemas.microsoft.com/office/drawing/2014/main" val="3805526705"/>
                  </a:ext>
                </a:extLst>
              </a:tr>
              <a:tr h="248586">
                <a:tc>
                  <a:txBody>
                    <a:bodyPr/>
                    <a:lstStyle/>
                    <a:p>
                      <a:pPr algn="l"/>
                      <a:r>
                        <a:rPr kumimoji="1" lang="ja-JP" altLang="en-US" sz="1100" dirty="0">
                          <a:latin typeface="+mn-ea"/>
                          <a:ea typeface="+mn-ea"/>
                        </a:rPr>
                        <a:t>第</a:t>
                      </a:r>
                      <a:r>
                        <a:rPr kumimoji="1" lang="en-US" altLang="ja-JP" sz="1100" dirty="0">
                          <a:latin typeface="+mn-ea"/>
                          <a:ea typeface="+mn-ea"/>
                        </a:rPr>
                        <a:t>9</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2021.8.30</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大阪スマートシティ戦略の今後の取組み等について</a:t>
                      </a:r>
                    </a:p>
                  </a:txBody>
                  <a:tcPr marL="36000" marR="36000" marT="36000" marB="36000"/>
                </a:tc>
                <a:tc>
                  <a:txBody>
                    <a:bodyPr/>
                    <a:lstStyle/>
                    <a:p>
                      <a:endParaRPr kumimoji="1" lang="zh-CN" altLang="en-US" sz="1100" dirty="0">
                        <a:latin typeface="+mn-ea"/>
                        <a:ea typeface="+mn-ea"/>
                      </a:endParaRPr>
                    </a:p>
                  </a:txBody>
                  <a:tcPr marL="36000" marR="36000" marT="36000" marB="36000"/>
                </a:tc>
                <a:extLst>
                  <a:ext uri="{0D108BD9-81ED-4DB2-BD59-A6C34878D82A}">
                    <a16:rowId xmlns:a16="http://schemas.microsoft.com/office/drawing/2014/main" val="3719242434"/>
                  </a:ext>
                </a:extLst>
              </a:tr>
              <a:tr h="248586">
                <a:tc>
                  <a:txBody>
                    <a:bodyPr/>
                    <a:lstStyle/>
                    <a:p>
                      <a:pPr algn="l"/>
                      <a:r>
                        <a:rPr kumimoji="1" lang="ja-JP" altLang="en-US" sz="1100" dirty="0">
                          <a:latin typeface="+mn-ea"/>
                          <a:ea typeface="+mn-ea"/>
                        </a:rPr>
                        <a:t>第</a:t>
                      </a:r>
                      <a:r>
                        <a:rPr kumimoji="1" lang="en-US" altLang="ja-JP" sz="1100" dirty="0">
                          <a:latin typeface="+mn-ea"/>
                          <a:ea typeface="+mn-ea"/>
                        </a:rPr>
                        <a:t>10</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2022.3.24</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大阪スマートシティ戦略</a:t>
                      </a:r>
                      <a:r>
                        <a:rPr lang="en-US" altLang="ja-JP" sz="1100" dirty="0">
                          <a:effectLst/>
                          <a:latin typeface="+mn-ea"/>
                          <a:ea typeface="+mn-ea"/>
                        </a:rPr>
                        <a:t>ver.2.0</a:t>
                      </a:r>
                      <a:r>
                        <a:rPr lang="ja-JP" altLang="en-US" sz="1100" dirty="0">
                          <a:effectLst/>
                          <a:latin typeface="+mn-ea"/>
                          <a:ea typeface="+mn-ea"/>
                        </a:rPr>
                        <a:t>について</a:t>
                      </a:r>
                    </a:p>
                  </a:txBody>
                  <a:tcPr marL="36000" marR="36000" marT="36000" marB="36000"/>
                </a:tc>
                <a:tc>
                  <a:txBody>
                    <a:bodyPr/>
                    <a:lstStyle/>
                    <a:p>
                      <a:endParaRPr kumimoji="1" lang="zh-TW" altLang="en-US" sz="1100" dirty="0">
                        <a:latin typeface="+mn-ea"/>
                        <a:ea typeface="+mn-ea"/>
                      </a:endParaRPr>
                    </a:p>
                  </a:txBody>
                  <a:tcPr marL="36000" marR="36000" marT="36000" marB="36000"/>
                </a:tc>
                <a:extLst>
                  <a:ext uri="{0D108BD9-81ED-4DB2-BD59-A6C34878D82A}">
                    <a16:rowId xmlns:a16="http://schemas.microsoft.com/office/drawing/2014/main" val="1798093839"/>
                  </a:ext>
                </a:extLst>
              </a:tr>
              <a:tr h="248586">
                <a:tc>
                  <a:txBody>
                    <a:bodyPr/>
                    <a:lstStyle/>
                    <a:p>
                      <a:pPr algn="l"/>
                      <a:r>
                        <a:rPr kumimoji="1" lang="ja-JP" altLang="en-US" sz="1100" dirty="0">
                          <a:latin typeface="+mn-ea"/>
                          <a:ea typeface="+mn-ea"/>
                        </a:rPr>
                        <a:t>第</a:t>
                      </a:r>
                      <a:r>
                        <a:rPr kumimoji="1" lang="en-US" altLang="ja-JP" sz="1100" dirty="0">
                          <a:latin typeface="+mn-ea"/>
                          <a:ea typeface="+mn-ea"/>
                        </a:rPr>
                        <a:t>11</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2024.1.19</a:t>
                      </a:r>
                      <a:endParaRPr lang="ja-JP" altLang="en-US" sz="1100" dirty="0">
                        <a:effectLst/>
                        <a:latin typeface="+mn-ea"/>
                        <a:ea typeface="+mn-ea"/>
                      </a:endParaRPr>
                    </a:p>
                  </a:txBody>
                  <a:tcPr marL="36000" marR="36000" marT="36000" marB="36000"/>
                </a:tc>
                <a:tc>
                  <a:txBody>
                    <a:bodyPr/>
                    <a:lstStyle/>
                    <a:p>
                      <a:pPr algn="l" fontAlgn="ctr"/>
                      <a:r>
                        <a:rPr lang="ja-JP" altLang="en-US" sz="1100" dirty="0">
                          <a:solidFill>
                            <a:schemeClr val="tx1"/>
                          </a:solidFill>
                          <a:effectLst/>
                          <a:latin typeface="+mn-ea"/>
                          <a:ea typeface="+mn-ea"/>
                        </a:rPr>
                        <a:t>①大阪スマートシティ戦略の進捗について</a:t>
                      </a:r>
                      <a:endParaRPr lang="en-US" altLang="ja-JP" sz="1100" dirty="0">
                        <a:solidFill>
                          <a:schemeClr val="tx1"/>
                        </a:solidFill>
                        <a:effectLst/>
                        <a:latin typeface="+mn-ea"/>
                        <a:ea typeface="+mn-ea"/>
                      </a:endParaRPr>
                    </a:p>
                    <a:p>
                      <a:pPr algn="l" fontAlgn="ctr"/>
                      <a:r>
                        <a:rPr lang="ja-JP" altLang="en-US" sz="1100" dirty="0">
                          <a:solidFill>
                            <a:schemeClr val="tx1"/>
                          </a:solidFill>
                          <a:effectLst/>
                          <a:latin typeface="+mn-ea"/>
                          <a:ea typeface="+mn-ea"/>
                        </a:rPr>
                        <a:t>②</a:t>
                      </a:r>
                      <a:r>
                        <a:rPr lang="en-US" altLang="ja-JP" sz="1100" dirty="0" err="1">
                          <a:solidFill>
                            <a:schemeClr val="tx1"/>
                          </a:solidFill>
                          <a:effectLst/>
                          <a:latin typeface="+mn-ea"/>
                          <a:ea typeface="+mn-ea"/>
                        </a:rPr>
                        <a:t>mydoor</a:t>
                      </a:r>
                      <a:r>
                        <a:rPr lang="en-US" altLang="ja-JP" sz="1100" dirty="0">
                          <a:solidFill>
                            <a:schemeClr val="tx1"/>
                          </a:solidFill>
                          <a:effectLst/>
                          <a:latin typeface="+mn-ea"/>
                          <a:ea typeface="+mn-ea"/>
                        </a:rPr>
                        <a:t> OSAKA</a:t>
                      </a:r>
                      <a:r>
                        <a:rPr lang="ja-JP" altLang="en-US" sz="1100" dirty="0">
                          <a:solidFill>
                            <a:schemeClr val="tx1"/>
                          </a:solidFill>
                          <a:effectLst/>
                          <a:latin typeface="+mn-ea"/>
                          <a:ea typeface="+mn-ea"/>
                        </a:rPr>
                        <a:t>について</a:t>
                      </a:r>
                    </a:p>
                  </a:txBody>
                  <a:tcPr marL="36000" marR="36000" marT="36000" marB="36000"/>
                </a:tc>
                <a:tc>
                  <a:txBody>
                    <a:bodyPr/>
                    <a:lstStyle/>
                    <a:p>
                      <a:pPr marL="0" indent="0">
                        <a:buFont typeface="Arial" panose="020B0604020202020204" pitchFamily="34" charset="0"/>
                        <a:buNone/>
                      </a:pPr>
                      <a:endParaRPr kumimoji="1" lang="en-US" altLang="ja-JP" sz="1100" dirty="0">
                        <a:latin typeface="+mn-ea"/>
                        <a:ea typeface="+mn-ea"/>
                      </a:endParaRPr>
                    </a:p>
                    <a:p>
                      <a:pPr marL="108000" indent="-108000">
                        <a:buFont typeface="Arial" panose="020B0604020202020204" pitchFamily="34" charset="0"/>
                        <a:buChar char="•"/>
                      </a:pPr>
                      <a:r>
                        <a:rPr kumimoji="1" lang="ja-JP" altLang="en-US" sz="1100" dirty="0">
                          <a:latin typeface="+mn-ea"/>
                          <a:ea typeface="+mn-ea"/>
                        </a:rPr>
                        <a:t>永藤英機 堺市長</a:t>
                      </a:r>
                      <a:endParaRPr kumimoji="1" lang="en-US" altLang="ja-JP" sz="1100" dirty="0">
                        <a:latin typeface="+mn-ea"/>
                        <a:ea typeface="+mn-ea"/>
                      </a:endParaRPr>
                    </a:p>
                  </a:txBody>
                  <a:tcPr marL="36000" marR="36000" marT="36000" marB="36000"/>
                </a:tc>
                <a:extLst>
                  <a:ext uri="{0D108BD9-81ED-4DB2-BD59-A6C34878D82A}">
                    <a16:rowId xmlns:a16="http://schemas.microsoft.com/office/drawing/2014/main" val="572583201"/>
                  </a:ext>
                </a:extLst>
              </a:tr>
            </a:tbl>
          </a:graphicData>
        </a:graphic>
      </p:graphicFrame>
      <p:sp>
        <p:nvSpPr>
          <p:cNvPr id="2" name="正方形/長方形 1">
            <a:extLst>
              <a:ext uri="{FF2B5EF4-FFF2-40B4-BE49-F238E27FC236}">
                <a16:creationId xmlns:a16="http://schemas.microsoft.com/office/drawing/2014/main" id="{7D1A2EB4-CF1D-4D67-AB12-0ECA921A5023}"/>
              </a:ext>
            </a:extLst>
          </p:cNvPr>
          <p:cNvSpPr/>
          <p:nvPr/>
        </p:nvSpPr>
        <p:spPr>
          <a:xfrm>
            <a:off x="597021" y="6223958"/>
            <a:ext cx="7949957" cy="424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D22B503-24E7-4620-B07B-10CF8E995FA8}"/>
              </a:ext>
            </a:extLst>
          </p:cNvPr>
          <p:cNvSpPr txBox="1"/>
          <p:nvPr/>
        </p:nvSpPr>
        <p:spPr>
          <a:xfrm>
            <a:off x="347118" y="682990"/>
            <a:ext cx="8487472" cy="307777"/>
          </a:xfrm>
          <a:prstGeom prst="rect">
            <a:avLst/>
          </a:prstGeom>
          <a:noFill/>
        </p:spPr>
        <p:txBody>
          <a:bodyPr wrap="square" rtlCol="0">
            <a:spAutoFit/>
          </a:bodyPr>
          <a:lstStyle/>
          <a:p>
            <a:r>
              <a:rPr kumimoji="1" lang="ja-JP" altLang="en-US" sz="1400" dirty="0"/>
              <a:t>これまでの５年間で</a:t>
            </a:r>
            <a:r>
              <a:rPr kumimoji="1" lang="en-US" altLang="ja-JP" sz="1400" dirty="0"/>
              <a:t>11</a:t>
            </a:r>
            <a:r>
              <a:rPr kumimoji="1" lang="ja-JP" altLang="en-US" sz="1400" dirty="0"/>
              <a:t>回の大阪スマートシティ戦略会議を開催し、調査分析、計画策定、進捗管理などを行ってきた</a:t>
            </a:r>
          </a:p>
        </p:txBody>
      </p:sp>
      <p:sp>
        <p:nvSpPr>
          <p:cNvPr id="7" name="スライド番号プレースホルダー 3">
            <a:extLst>
              <a:ext uri="{FF2B5EF4-FFF2-40B4-BE49-F238E27FC236}">
                <a16:creationId xmlns:a16="http://schemas.microsoft.com/office/drawing/2014/main" id="{4455BE3A-0667-4BF8-9991-2206001DC095}"/>
              </a:ext>
            </a:extLst>
          </p:cNvPr>
          <p:cNvSpPr>
            <a:spLocks noGrp="1"/>
          </p:cNvSpPr>
          <p:nvPr>
            <p:ph type="sldNum" sz="quarter" idx="12"/>
          </p:nvPr>
        </p:nvSpPr>
        <p:spPr>
          <a:xfrm>
            <a:off x="7086600" y="647493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14583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7442080" y="1745601"/>
            <a:ext cx="653058" cy="4634384"/>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6" name="タイトル 1">
            <a:extLst>
              <a:ext uri="{FF2B5EF4-FFF2-40B4-BE49-F238E27FC236}">
                <a16:creationId xmlns:a16="http://schemas.microsoft.com/office/drawing/2014/main" id="{953FAD11-8490-4F59-AA6B-9FA97469816A}"/>
              </a:ext>
            </a:extLst>
          </p:cNvPr>
          <p:cNvSpPr>
            <a:spLocks noGrp="1"/>
          </p:cNvSpPr>
          <p:nvPr>
            <p:ph type="title" idx="4294967295"/>
          </p:nvPr>
        </p:nvSpPr>
        <p:spPr>
          <a:xfrm>
            <a:off x="937488" y="132749"/>
            <a:ext cx="7522700" cy="386127"/>
          </a:xfrm>
        </p:spPr>
        <p:txBody>
          <a:bodyPr>
            <a:noAutofit/>
          </a:bodyPr>
          <a:lstStyle/>
          <a:p>
            <a:r>
              <a:rPr lang="ja-JP" altLang="en-US" sz="2400" b="1" dirty="0"/>
              <a:t>大阪スマートシティ</a:t>
            </a:r>
            <a:r>
              <a:rPr kumimoji="1" lang="ja-JP" altLang="en-US" sz="2400" b="1" dirty="0"/>
              <a:t>戦略</a:t>
            </a:r>
            <a:r>
              <a:rPr lang="en-US" altLang="ja-JP" sz="2400" b="1" dirty="0"/>
              <a:t>V</a:t>
            </a:r>
            <a:r>
              <a:rPr kumimoji="1" lang="en-US" altLang="ja-JP" sz="2400" b="1" dirty="0"/>
              <a:t>er.1.0</a:t>
            </a:r>
            <a:r>
              <a:rPr lang="ja-JP" altLang="en-US" sz="2400" b="1" dirty="0"/>
              <a:t>の全体像（３つの</a:t>
            </a:r>
            <a:r>
              <a:rPr lang="en-US" altLang="ja-JP" sz="2400" b="1" dirty="0"/>
              <a:t>DX</a:t>
            </a:r>
            <a:r>
              <a:rPr lang="ja-JP" altLang="en-US" sz="2400" b="1" dirty="0"/>
              <a:t>）</a:t>
            </a:r>
            <a:endParaRPr kumimoji="1" lang="ja-JP" altLang="en-US" sz="2400" b="1" dirty="0"/>
          </a:p>
        </p:txBody>
      </p:sp>
      <p:sp>
        <p:nvSpPr>
          <p:cNvPr id="9" name="正方形/長方形 8">
            <a:extLst>
              <a:ext uri="{FF2B5EF4-FFF2-40B4-BE49-F238E27FC236}">
                <a16:creationId xmlns:a16="http://schemas.microsoft.com/office/drawing/2014/main" id="{E2FF1023-4E33-45E8-8189-2FFF5B221A77}"/>
              </a:ext>
            </a:extLst>
          </p:cNvPr>
          <p:cNvSpPr/>
          <p:nvPr/>
        </p:nvSpPr>
        <p:spPr>
          <a:xfrm>
            <a:off x="134485" y="1745601"/>
            <a:ext cx="6781792" cy="46917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25980F0B-74B4-4D13-ABF0-FCECE005A21C}"/>
              </a:ext>
            </a:extLst>
          </p:cNvPr>
          <p:cNvSpPr/>
          <p:nvPr/>
        </p:nvSpPr>
        <p:spPr>
          <a:xfrm>
            <a:off x="134485" y="2833133"/>
            <a:ext cx="6476421" cy="36041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0127E7DE-FFDD-476F-822A-23533B8FFE32}"/>
              </a:ext>
            </a:extLst>
          </p:cNvPr>
          <p:cNvSpPr/>
          <p:nvPr/>
        </p:nvSpPr>
        <p:spPr>
          <a:xfrm>
            <a:off x="134485" y="4304341"/>
            <a:ext cx="6150938" cy="21329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B9D34DB5-6415-4C1C-BA7B-1EB34C4C73C7}"/>
              </a:ext>
            </a:extLst>
          </p:cNvPr>
          <p:cNvSpPr txBox="1"/>
          <p:nvPr/>
        </p:nvSpPr>
        <p:spPr>
          <a:xfrm>
            <a:off x="171892" y="1823210"/>
            <a:ext cx="1109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都市</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DX】</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テキスト ボックス 13">
            <a:extLst>
              <a:ext uri="{FF2B5EF4-FFF2-40B4-BE49-F238E27FC236}">
                <a16:creationId xmlns:a16="http://schemas.microsoft.com/office/drawing/2014/main" id="{35BE59C1-D16E-49F2-9151-ED127DD0A316}"/>
              </a:ext>
            </a:extLst>
          </p:cNvPr>
          <p:cNvSpPr txBox="1"/>
          <p:nvPr/>
        </p:nvSpPr>
        <p:spPr>
          <a:xfrm>
            <a:off x="150173" y="2936166"/>
            <a:ext cx="1109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地域</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DX】</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98E8150B-23E4-4615-897A-A74252945FC8}"/>
              </a:ext>
            </a:extLst>
          </p:cNvPr>
          <p:cNvSpPr txBox="1"/>
          <p:nvPr/>
        </p:nvSpPr>
        <p:spPr>
          <a:xfrm>
            <a:off x="150173" y="4353257"/>
            <a:ext cx="1109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行政</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DX】</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四角形: 角を丸くする 16">
            <a:extLst>
              <a:ext uri="{FF2B5EF4-FFF2-40B4-BE49-F238E27FC236}">
                <a16:creationId xmlns:a16="http://schemas.microsoft.com/office/drawing/2014/main" id="{7B4D1177-0378-48A3-A4DF-F627B072F2FE}"/>
              </a:ext>
            </a:extLst>
          </p:cNvPr>
          <p:cNvSpPr/>
          <p:nvPr/>
        </p:nvSpPr>
        <p:spPr>
          <a:xfrm>
            <a:off x="1332930" y="4902888"/>
            <a:ext cx="2889175" cy="844537"/>
          </a:xfrm>
          <a:prstGeom prst="roundRect">
            <a:avLst>
              <a:gd name="adj" fmla="val 11292"/>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8" name="四角形: 角を丸くする 17">
            <a:extLst>
              <a:ext uri="{FF2B5EF4-FFF2-40B4-BE49-F238E27FC236}">
                <a16:creationId xmlns:a16="http://schemas.microsoft.com/office/drawing/2014/main" id="{BB164EDD-06AD-4851-9CE4-388108FA71D3}"/>
              </a:ext>
            </a:extLst>
          </p:cNvPr>
          <p:cNvSpPr/>
          <p:nvPr/>
        </p:nvSpPr>
        <p:spPr>
          <a:xfrm>
            <a:off x="2872011" y="4987091"/>
            <a:ext cx="2835970" cy="844537"/>
          </a:xfrm>
          <a:prstGeom prst="roundRect">
            <a:avLst>
              <a:gd name="adj" fmla="val 11292"/>
            </a:avLst>
          </a:prstGeom>
          <a:solidFill>
            <a:schemeClr val="bg1">
              <a:alpha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9" name="テキスト ボックス 18">
            <a:extLst>
              <a:ext uri="{FF2B5EF4-FFF2-40B4-BE49-F238E27FC236}">
                <a16:creationId xmlns:a16="http://schemas.microsoft.com/office/drawing/2014/main" id="{69887321-5017-48C6-B51E-7BAADB1FFBC1}"/>
              </a:ext>
            </a:extLst>
          </p:cNvPr>
          <p:cNvSpPr txBox="1"/>
          <p:nvPr/>
        </p:nvSpPr>
        <p:spPr>
          <a:xfrm>
            <a:off x="1487653" y="4976672"/>
            <a:ext cx="114807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住民サービス</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DC67DF9C-CC0E-4635-9CE2-B4AD410D14F4}"/>
              </a:ext>
            </a:extLst>
          </p:cNvPr>
          <p:cNvSpPr txBox="1"/>
          <p:nvPr/>
        </p:nvSpPr>
        <p:spPr>
          <a:xfrm>
            <a:off x="4426893" y="5079371"/>
            <a:ext cx="110799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業務効率化</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正方形/長方形 20">
            <a:extLst>
              <a:ext uri="{FF2B5EF4-FFF2-40B4-BE49-F238E27FC236}">
                <a16:creationId xmlns:a16="http://schemas.microsoft.com/office/drawing/2014/main" id="{C741464F-068A-44F8-949A-35ACC0B8F915}"/>
              </a:ext>
            </a:extLst>
          </p:cNvPr>
          <p:cNvSpPr/>
          <p:nvPr/>
        </p:nvSpPr>
        <p:spPr>
          <a:xfrm>
            <a:off x="1230665" y="1861513"/>
            <a:ext cx="4872461"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大阪の都市機能全体がデジタル対応すること。</a:t>
            </a:r>
            <a:endParaRPr kumimoji="0"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都市</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DX </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は市町村単位でも考えられるが、大都市圏である大阪の場合は広域で捉える。</a:t>
            </a:r>
          </a:p>
        </p:txBody>
      </p:sp>
      <p:sp>
        <p:nvSpPr>
          <p:cNvPr id="22" name="正方形/長方形 21">
            <a:extLst>
              <a:ext uri="{FF2B5EF4-FFF2-40B4-BE49-F238E27FC236}">
                <a16:creationId xmlns:a16="http://schemas.microsoft.com/office/drawing/2014/main" id="{54DDCF4B-C966-4D72-AD0F-475D71149FDC}"/>
              </a:ext>
            </a:extLst>
          </p:cNvPr>
          <p:cNvSpPr/>
          <p:nvPr/>
        </p:nvSpPr>
        <p:spPr>
          <a:xfrm>
            <a:off x="1230665" y="3021770"/>
            <a:ext cx="4863647"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市町村の区域や、その中で地域特性や住民の活動圏などの</a:t>
            </a:r>
            <a:endParaRPr kumimoji="0"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面からまとまりを持ったエリアでの取組み。都市</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DX </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に包含される。</a:t>
            </a:r>
          </a:p>
        </p:txBody>
      </p:sp>
      <p:sp>
        <p:nvSpPr>
          <p:cNvPr id="24" name="正方形/長方形 23">
            <a:extLst>
              <a:ext uri="{FF2B5EF4-FFF2-40B4-BE49-F238E27FC236}">
                <a16:creationId xmlns:a16="http://schemas.microsoft.com/office/drawing/2014/main" id="{A1D8307C-5B0C-43EA-BBC5-F345A1A15DF3}"/>
              </a:ext>
            </a:extLst>
          </p:cNvPr>
          <p:cNvSpPr/>
          <p:nvPr/>
        </p:nvSpPr>
        <p:spPr>
          <a:xfrm>
            <a:off x="1230665" y="4353257"/>
            <a:ext cx="4890931"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各自治体の取組み。地域</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DX </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に包含され、自治体の中の業務と、住民向けのサービスの両方を含む。</a:t>
            </a:r>
          </a:p>
        </p:txBody>
      </p:sp>
      <p:sp>
        <p:nvSpPr>
          <p:cNvPr id="25" name="テキスト ボックス 24">
            <a:extLst>
              <a:ext uri="{FF2B5EF4-FFF2-40B4-BE49-F238E27FC236}">
                <a16:creationId xmlns:a16="http://schemas.microsoft.com/office/drawing/2014/main" id="{9221E682-16B7-420D-802F-B201E1702B6E}"/>
              </a:ext>
            </a:extLst>
          </p:cNvPr>
          <p:cNvSpPr txBox="1"/>
          <p:nvPr/>
        </p:nvSpPr>
        <p:spPr>
          <a:xfrm>
            <a:off x="404012" y="779270"/>
            <a:ext cx="842873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戦略</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V</a:t>
            </a:r>
            <a:r>
              <a:rPr kumimoji="1" lang="en-US" altLang="ja-JP" sz="1400" dirty="0">
                <a:solidFill>
                  <a:prstClr val="black"/>
                </a:solidFill>
                <a:latin typeface="Meiryo UI"/>
                <a:ea typeface="Meiryo UI"/>
              </a:rPr>
              <a:t>e</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r.1.0</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では、</a:t>
            </a:r>
            <a:r>
              <a:rPr kumimoji="1" lang="ja-JP" altLang="en-US" sz="1400" dirty="0">
                <a:solidFill>
                  <a:prstClr val="black"/>
                </a:solidFill>
                <a:latin typeface="Meiryo UI"/>
                <a:ea typeface="Meiryo UI"/>
              </a:rPr>
              <a:t>大阪全体の都市</a:t>
            </a:r>
            <a:r>
              <a:rPr kumimoji="1" lang="en-US" altLang="ja-JP" sz="1400" dirty="0">
                <a:solidFill>
                  <a:prstClr val="black"/>
                </a:solidFill>
                <a:latin typeface="Meiryo UI"/>
                <a:ea typeface="Meiryo UI"/>
              </a:rPr>
              <a:t>DX</a:t>
            </a:r>
            <a:r>
              <a:rPr kumimoji="1" lang="ja-JP" altLang="en-US" sz="1400" dirty="0">
                <a:solidFill>
                  <a:prstClr val="black"/>
                </a:solidFill>
                <a:latin typeface="Meiryo UI"/>
                <a:ea typeface="Meiryo UI"/>
              </a:rPr>
              <a:t>を進めるという観点から、地域</a:t>
            </a:r>
            <a:r>
              <a:rPr kumimoji="1" lang="en-US" altLang="ja-JP" sz="1400" dirty="0">
                <a:solidFill>
                  <a:prstClr val="black"/>
                </a:solidFill>
                <a:latin typeface="Meiryo UI"/>
                <a:ea typeface="Meiryo UI"/>
              </a:rPr>
              <a:t>DX</a:t>
            </a:r>
            <a:r>
              <a:rPr kumimoji="1" lang="ja-JP" altLang="en-US" sz="1400" dirty="0">
                <a:solidFill>
                  <a:prstClr val="black"/>
                </a:solidFill>
                <a:latin typeface="Meiryo UI"/>
                <a:ea typeface="Meiryo UI"/>
              </a:rPr>
              <a:t>と行政</a:t>
            </a:r>
            <a:r>
              <a:rPr kumimoji="1" lang="en-US" altLang="ja-JP" sz="1400" dirty="0">
                <a:solidFill>
                  <a:prstClr val="black"/>
                </a:solidFill>
                <a:latin typeface="Meiryo UI"/>
                <a:ea typeface="Meiryo UI"/>
              </a:rPr>
              <a:t>DX</a:t>
            </a:r>
            <a:r>
              <a:rPr kumimoji="1" lang="ja-JP" altLang="en-US" sz="1400" dirty="0">
                <a:solidFill>
                  <a:prstClr val="black"/>
                </a:solidFill>
                <a:latin typeface="Meiryo UI"/>
                <a:ea typeface="Meiryo UI"/>
              </a:rPr>
              <a:t>の二つの枠組みを設定。</a:t>
            </a:r>
            <a:endParaRPr kumimoji="1" lang="en-US" altLang="ja-JP" sz="1400"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a:ea typeface="Meiryo UI"/>
              </a:rPr>
              <a:t>　前者では、大阪スマートシティパートナーズフォーラム（以下、</a:t>
            </a:r>
            <a:r>
              <a:rPr kumimoji="1" lang="en-US" altLang="ja-JP" sz="1400" dirty="0">
                <a:solidFill>
                  <a:prstClr val="black"/>
                </a:solidFill>
                <a:latin typeface="Meiryo UI"/>
                <a:ea typeface="Meiryo UI"/>
              </a:rPr>
              <a:t>OSPF</a:t>
            </a:r>
            <a:r>
              <a:rPr kumimoji="1" lang="ja-JP" altLang="en-US" sz="1400" dirty="0">
                <a:solidFill>
                  <a:prstClr val="black"/>
                </a:solidFill>
                <a:latin typeface="Meiryo UI"/>
                <a:ea typeface="Meiryo UI"/>
              </a:rPr>
              <a:t>）を主体に個別プロジェクトに取り組み、後者は大阪市を中心に行政</a:t>
            </a:r>
            <a:r>
              <a:rPr kumimoji="1" lang="en-US" altLang="ja-JP" sz="1400" dirty="0">
                <a:solidFill>
                  <a:prstClr val="black"/>
                </a:solidFill>
                <a:latin typeface="Meiryo UI"/>
                <a:ea typeface="Meiryo UI"/>
              </a:rPr>
              <a:t>DX</a:t>
            </a:r>
            <a:r>
              <a:rPr kumimoji="1" lang="ja-JP" altLang="en-US" sz="1400" dirty="0">
                <a:solidFill>
                  <a:prstClr val="black"/>
                </a:solidFill>
                <a:latin typeface="Meiryo UI"/>
                <a:ea typeface="Meiryo UI"/>
              </a:rPr>
              <a:t>を推進するとともに、大阪府は共同調達やアドバイザー派遣などにより府内市町村を支援。</a:t>
            </a:r>
            <a:endParaRPr kumimoji="1"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6" name="テキスト ボックス 25">
            <a:extLst>
              <a:ext uri="{FF2B5EF4-FFF2-40B4-BE49-F238E27FC236}">
                <a16:creationId xmlns:a16="http://schemas.microsoft.com/office/drawing/2014/main" id="{5ADF3D28-1B78-4EC2-8103-776580CB014F}"/>
              </a:ext>
            </a:extLst>
          </p:cNvPr>
          <p:cNvSpPr txBox="1"/>
          <p:nvPr/>
        </p:nvSpPr>
        <p:spPr>
          <a:xfrm>
            <a:off x="1419145" y="5245328"/>
            <a:ext cx="136879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行政サービスの各種アプリなど</a:t>
            </a:r>
          </a:p>
        </p:txBody>
      </p:sp>
      <p:sp>
        <p:nvSpPr>
          <p:cNvPr id="27" name="テキスト ボックス 26">
            <a:extLst>
              <a:ext uri="{FF2B5EF4-FFF2-40B4-BE49-F238E27FC236}">
                <a16:creationId xmlns:a16="http://schemas.microsoft.com/office/drawing/2014/main" id="{EF8C833F-655D-41D1-AB9E-491ED74F4358}"/>
              </a:ext>
            </a:extLst>
          </p:cNvPr>
          <p:cNvSpPr txBox="1"/>
          <p:nvPr/>
        </p:nvSpPr>
        <p:spPr>
          <a:xfrm>
            <a:off x="2880022" y="5195378"/>
            <a:ext cx="134639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電子申請システムや</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チャットボットなど</a:t>
            </a:r>
          </a:p>
        </p:txBody>
      </p:sp>
      <p:sp>
        <p:nvSpPr>
          <p:cNvPr id="28" name="テキスト ボックス 27">
            <a:extLst>
              <a:ext uri="{FF2B5EF4-FFF2-40B4-BE49-F238E27FC236}">
                <a16:creationId xmlns:a16="http://schemas.microsoft.com/office/drawing/2014/main" id="{E93C906D-AC53-4744-B75B-2F94F91F47F4}"/>
              </a:ext>
            </a:extLst>
          </p:cNvPr>
          <p:cNvSpPr txBox="1"/>
          <p:nvPr/>
        </p:nvSpPr>
        <p:spPr>
          <a:xfrm>
            <a:off x="4366510" y="5326430"/>
            <a:ext cx="129526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テレワークシステムや</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RPA</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など</a:t>
            </a:r>
          </a:p>
        </p:txBody>
      </p:sp>
      <p:sp>
        <p:nvSpPr>
          <p:cNvPr id="34" name="四角形: 角を丸くする 33">
            <a:extLst>
              <a:ext uri="{FF2B5EF4-FFF2-40B4-BE49-F238E27FC236}">
                <a16:creationId xmlns:a16="http://schemas.microsoft.com/office/drawing/2014/main" id="{ED7A4C86-2DDB-4974-8B3A-C4DA64678FEF}"/>
              </a:ext>
            </a:extLst>
          </p:cNvPr>
          <p:cNvSpPr/>
          <p:nvPr/>
        </p:nvSpPr>
        <p:spPr>
          <a:xfrm>
            <a:off x="1313645" y="5904622"/>
            <a:ext cx="4426181" cy="424416"/>
          </a:xfrm>
          <a:prstGeom prst="roundRect">
            <a:avLst>
              <a:gd name="adj" fmla="val 11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5" name="テキスト ボックス 34">
            <a:extLst>
              <a:ext uri="{FF2B5EF4-FFF2-40B4-BE49-F238E27FC236}">
                <a16:creationId xmlns:a16="http://schemas.microsoft.com/office/drawing/2014/main" id="{D8C2BCF8-CAF5-4D45-8278-E191B735E046}"/>
              </a:ext>
            </a:extLst>
          </p:cNvPr>
          <p:cNvSpPr txBox="1"/>
          <p:nvPr/>
        </p:nvSpPr>
        <p:spPr>
          <a:xfrm>
            <a:off x="1578640" y="5989364"/>
            <a:ext cx="209853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市町村</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支援（大阪府）</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1" name="テキスト ボックス 40">
            <a:extLst>
              <a:ext uri="{FF2B5EF4-FFF2-40B4-BE49-F238E27FC236}">
                <a16:creationId xmlns:a16="http://schemas.microsoft.com/office/drawing/2014/main" id="{80118A45-2767-4109-853E-A2CA1F34109E}"/>
              </a:ext>
            </a:extLst>
          </p:cNvPr>
          <p:cNvSpPr txBox="1"/>
          <p:nvPr/>
        </p:nvSpPr>
        <p:spPr>
          <a:xfrm>
            <a:off x="3729966" y="5983464"/>
            <a:ext cx="1788653"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共同調達やアドバイザーなど</a:t>
            </a:r>
          </a:p>
        </p:txBody>
      </p:sp>
      <p:sp>
        <p:nvSpPr>
          <p:cNvPr id="2" name="左右矢印 1"/>
          <p:cNvSpPr/>
          <p:nvPr/>
        </p:nvSpPr>
        <p:spPr>
          <a:xfrm>
            <a:off x="6559191" y="1780050"/>
            <a:ext cx="1055130" cy="996667"/>
          </a:xfrm>
          <a:prstGeom prst="leftRightArrow">
            <a:avLst>
              <a:gd name="adj1" fmla="val 61571"/>
              <a:gd name="adj2" fmla="val 30341"/>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0" name="左右矢印 49"/>
          <p:cNvSpPr/>
          <p:nvPr/>
        </p:nvSpPr>
        <p:spPr>
          <a:xfrm>
            <a:off x="6417397" y="2949128"/>
            <a:ext cx="1164371" cy="1352484"/>
          </a:xfrm>
          <a:prstGeom prst="leftRightArrow">
            <a:avLst>
              <a:gd name="adj1" fmla="val 58021"/>
              <a:gd name="adj2" fmla="val 26676"/>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1" name="左右矢印 50"/>
          <p:cNvSpPr/>
          <p:nvPr/>
        </p:nvSpPr>
        <p:spPr>
          <a:xfrm>
            <a:off x="5912954" y="4874044"/>
            <a:ext cx="1671429" cy="1042900"/>
          </a:xfrm>
          <a:prstGeom prst="leftRightArrow">
            <a:avLst>
              <a:gd name="adj1" fmla="val 56965"/>
              <a:gd name="adj2" fmla="val 30341"/>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2" name="角丸四角形 51"/>
          <p:cNvSpPr/>
          <p:nvPr/>
        </p:nvSpPr>
        <p:spPr>
          <a:xfrm>
            <a:off x="8317814" y="1745601"/>
            <a:ext cx="653058" cy="4633097"/>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a:ea typeface="Meiryo UI"/>
                <a:cs typeface="+mn-cs"/>
              </a:rPr>
              <a:t>大阪市</a:t>
            </a:r>
          </a:p>
        </p:txBody>
      </p:sp>
      <p:sp>
        <p:nvSpPr>
          <p:cNvPr id="5" name="テキスト ボックス 4"/>
          <p:cNvSpPr txBox="1"/>
          <p:nvPr/>
        </p:nvSpPr>
        <p:spPr>
          <a:xfrm>
            <a:off x="6094312" y="5170498"/>
            <a:ext cx="132786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市町村の行政</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DX</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をサポート</a:t>
            </a:r>
          </a:p>
        </p:txBody>
      </p:sp>
      <p:sp>
        <p:nvSpPr>
          <p:cNvPr id="55" name="テキスト ボックス 54"/>
          <p:cNvSpPr txBox="1"/>
          <p:nvPr/>
        </p:nvSpPr>
        <p:spPr>
          <a:xfrm>
            <a:off x="6587512" y="3312547"/>
            <a:ext cx="80021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市町村と</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民間の</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連携支援</a:t>
            </a:r>
          </a:p>
        </p:txBody>
      </p:sp>
      <p:sp>
        <p:nvSpPr>
          <p:cNvPr id="56" name="テキスト ボックス 55"/>
          <p:cNvSpPr txBox="1"/>
          <p:nvPr/>
        </p:nvSpPr>
        <p:spPr>
          <a:xfrm>
            <a:off x="6599975" y="2047802"/>
            <a:ext cx="116665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a:ea typeface="Meiryo UI"/>
                <a:cs typeface="+mn-cs"/>
              </a:rPr>
              <a:t>スマートシティ</a:t>
            </a:r>
            <a:endParaRPr kumimoji="1" lang="en-US" altLang="ja-JP" sz="1200" b="1" i="0" u="none"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a:ea typeface="Meiryo UI"/>
                <a:cs typeface="+mn-cs"/>
              </a:rPr>
              <a:t>の広域展開</a:t>
            </a:r>
          </a:p>
        </p:txBody>
      </p:sp>
      <p:sp>
        <p:nvSpPr>
          <p:cNvPr id="48" name="四角形: 角を丸くする 47">
            <a:extLst>
              <a:ext uri="{FF2B5EF4-FFF2-40B4-BE49-F238E27FC236}">
                <a16:creationId xmlns:a16="http://schemas.microsoft.com/office/drawing/2014/main" id="{57F464CC-2A52-47AE-B6B8-65CB2D861A0A}"/>
              </a:ext>
            </a:extLst>
          </p:cNvPr>
          <p:cNvSpPr/>
          <p:nvPr/>
        </p:nvSpPr>
        <p:spPr>
          <a:xfrm>
            <a:off x="1241109" y="3686798"/>
            <a:ext cx="4890932" cy="486543"/>
          </a:xfrm>
          <a:prstGeom prst="roundRect">
            <a:avLst>
              <a:gd name="adj" fmla="val 11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楕円 15"/>
          <p:cNvSpPr/>
          <p:nvPr/>
        </p:nvSpPr>
        <p:spPr>
          <a:xfrm>
            <a:off x="7534947" y="4532352"/>
            <a:ext cx="1377685" cy="716185"/>
          </a:xfrm>
          <a:prstGeom prst="ellipse">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rPr>
              <a:t>府市連携による</a:t>
            </a:r>
            <a:endParaRPr kumimoji="1" lang="en-US" altLang="ja-JP" sz="1400" b="1" dirty="0">
              <a:solidFill>
                <a:schemeClr val="tx1"/>
              </a:solidFill>
            </a:endParaRPr>
          </a:p>
          <a:p>
            <a:pPr algn="ctr"/>
            <a:r>
              <a:rPr kumimoji="1" lang="en-US" altLang="ja-JP" sz="1400" b="1" dirty="0">
                <a:solidFill>
                  <a:schemeClr val="tx1"/>
                </a:solidFill>
              </a:rPr>
              <a:t>DX</a:t>
            </a:r>
            <a:r>
              <a:rPr kumimoji="1" lang="ja-JP" altLang="en-US" sz="1400" b="1" dirty="0">
                <a:solidFill>
                  <a:schemeClr val="tx1"/>
                </a:solidFill>
              </a:rPr>
              <a:t>推進</a:t>
            </a:r>
          </a:p>
        </p:txBody>
      </p:sp>
      <p:sp>
        <p:nvSpPr>
          <p:cNvPr id="61" name="正方形/長方形 60">
            <a:extLst>
              <a:ext uri="{FF2B5EF4-FFF2-40B4-BE49-F238E27FC236}">
                <a16:creationId xmlns:a16="http://schemas.microsoft.com/office/drawing/2014/main" id="{10564F75-C9B5-4556-8CD9-1CA00963F689}"/>
              </a:ext>
            </a:extLst>
          </p:cNvPr>
          <p:cNvSpPr/>
          <p:nvPr/>
        </p:nvSpPr>
        <p:spPr>
          <a:xfrm>
            <a:off x="1448841" y="3772664"/>
            <a:ext cx="4047903"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a:ea typeface="Meiryo UI"/>
              </a:rPr>
              <a:t>市町村と民間企業の共同エコシステムによる個別プロジェクトなど</a:t>
            </a:r>
            <a:endParaRPr kumimoji="1" lang="en-US" altLang="ja-JP" sz="1200" b="0" i="0" u="none" strike="noStrike" kern="1200" cap="none" spc="0" normalizeH="0" baseline="0" noProof="0" dirty="0">
              <a:ln>
                <a:noFill/>
              </a:ln>
              <a:solidFill>
                <a:prstClr val="black"/>
              </a:solidFill>
              <a:effectLst/>
              <a:uLnTx/>
              <a:uFillTx/>
              <a:latin typeface="Meiryo UI"/>
              <a:ea typeface="Meiryo UI"/>
            </a:endParaRPr>
          </a:p>
        </p:txBody>
      </p:sp>
      <p:sp>
        <p:nvSpPr>
          <p:cNvPr id="43" name="スライド番号プレースホルダー 3">
            <a:extLst>
              <a:ext uri="{FF2B5EF4-FFF2-40B4-BE49-F238E27FC236}">
                <a16:creationId xmlns:a16="http://schemas.microsoft.com/office/drawing/2014/main" id="{2E8540C5-F1A1-442C-9FB8-BBFEBEACF90E}"/>
              </a:ext>
            </a:extLst>
          </p:cNvPr>
          <p:cNvSpPr>
            <a:spLocks noGrp="1"/>
          </p:cNvSpPr>
          <p:nvPr>
            <p:ph type="sldNum" sz="quarter" idx="12"/>
          </p:nvPr>
        </p:nvSpPr>
        <p:spPr>
          <a:xfrm>
            <a:off x="7086600" y="647493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45" name="テキスト ボックス 44">
            <a:extLst>
              <a:ext uri="{FF2B5EF4-FFF2-40B4-BE49-F238E27FC236}">
                <a16:creationId xmlns:a16="http://schemas.microsoft.com/office/drawing/2014/main" id="{ED27D620-E646-4CFE-8A45-C0D627A9A65E}"/>
              </a:ext>
            </a:extLst>
          </p:cNvPr>
          <p:cNvSpPr txBox="1"/>
          <p:nvPr/>
        </p:nvSpPr>
        <p:spPr>
          <a:xfrm>
            <a:off x="151697" y="6519197"/>
            <a:ext cx="5519502" cy="261610"/>
          </a:xfrm>
          <a:prstGeom prst="rect">
            <a:avLst/>
          </a:prstGeom>
          <a:noFill/>
        </p:spPr>
        <p:txBody>
          <a:bodyPr wrap="square">
            <a:spAutoFit/>
          </a:bodyPr>
          <a:lstStyle/>
          <a:p>
            <a:r>
              <a:rPr lang="ja-JP" altLang="en-US" sz="1100" dirty="0">
                <a:latin typeface="+mn-ea"/>
              </a:rPr>
              <a:t>出典：大阪スマートシティ戦略</a:t>
            </a:r>
            <a:r>
              <a:rPr lang="en-US" altLang="ja-JP" sz="1100" dirty="0">
                <a:latin typeface="+mn-ea"/>
              </a:rPr>
              <a:t>ver.2.0</a:t>
            </a:r>
            <a:r>
              <a:rPr lang="ja-JP" altLang="en-US" sz="1100" dirty="0">
                <a:latin typeface="+mn-ea"/>
              </a:rPr>
              <a:t>　　</a:t>
            </a:r>
            <a:r>
              <a:rPr lang="en-US" altLang="ja-JP" sz="1100" dirty="0">
                <a:latin typeface="+mn-ea"/>
              </a:rPr>
              <a:t>『</a:t>
            </a:r>
            <a:r>
              <a:rPr lang="ja-JP" altLang="en-US" sz="1100" dirty="0">
                <a:latin typeface="+mn-ea"/>
              </a:rPr>
              <a:t>大阪スマートシティ戦略</a:t>
            </a:r>
            <a:r>
              <a:rPr lang="en-US" altLang="ja-JP" sz="1100" dirty="0">
                <a:latin typeface="+mn-ea"/>
              </a:rPr>
              <a:t>ver.1.0</a:t>
            </a:r>
            <a:r>
              <a:rPr lang="ja-JP" altLang="en-US" sz="1100" dirty="0">
                <a:latin typeface="+mn-ea"/>
              </a:rPr>
              <a:t>の全体像</a:t>
            </a:r>
            <a:r>
              <a:rPr lang="en-US" altLang="ja-JP" sz="1100" dirty="0">
                <a:latin typeface="+mn-ea"/>
              </a:rPr>
              <a:t>』</a:t>
            </a:r>
            <a:endParaRPr lang="ja-JP" altLang="en-US" sz="1100" dirty="0">
              <a:latin typeface="+mn-ea"/>
            </a:endParaRPr>
          </a:p>
        </p:txBody>
      </p:sp>
      <p:pic>
        <p:nvPicPr>
          <p:cNvPr id="46" name="グラフィックス 45" descr="都市">
            <a:extLst>
              <a:ext uri="{FF2B5EF4-FFF2-40B4-BE49-F238E27FC236}">
                <a16:creationId xmlns:a16="http://schemas.microsoft.com/office/drawing/2014/main" id="{CBD5AEB5-9606-47E3-BDC0-12D9B31B27D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645" y="2166268"/>
            <a:ext cx="485901" cy="485901"/>
          </a:xfrm>
          <a:prstGeom prst="rect">
            <a:avLst/>
          </a:prstGeom>
        </p:spPr>
      </p:pic>
      <p:pic>
        <p:nvPicPr>
          <p:cNvPr id="47" name="グラフィックス 46" descr="2 人の子供がいる家族">
            <a:extLst>
              <a:ext uri="{FF2B5EF4-FFF2-40B4-BE49-F238E27FC236}">
                <a16:creationId xmlns:a16="http://schemas.microsoft.com/office/drawing/2014/main" id="{583351DC-5D31-42A9-85B2-C463B37CDC2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843" y="3249567"/>
            <a:ext cx="474067" cy="474067"/>
          </a:xfrm>
          <a:prstGeom prst="rect">
            <a:avLst/>
          </a:prstGeom>
        </p:spPr>
      </p:pic>
      <p:pic>
        <p:nvPicPr>
          <p:cNvPr id="49" name="グラフィックス 48" descr="校舎">
            <a:extLst>
              <a:ext uri="{FF2B5EF4-FFF2-40B4-BE49-F238E27FC236}">
                <a16:creationId xmlns:a16="http://schemas.microsoft.com/office/drawing/2014/main" id="{AF2D63BF-0163-44A8-BEDE-0615DB834DF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2264" y="4659864"/>
            <a:ext cx="465224" cy="465224"/>
          </a:xfrm>
          <a:prstGeom prst="rect">
            <a:avLst/>
          </a:prstGeom>
        </p:spPr>
      </p:pic>
      <p:pic>
        <p:nvPicPr>
          <p:cNvPr id="53" name="グラフィックス 29" descr="繰り返し 単色塗りつぶし">
            <a:extLst>
              <a:ext uri="{FF2B5EF4-FFF2-40B4-BE49-F238E27FC236}">
                <a16:creationId xmlns:a16="http://schemas.microsoft.com/office/drawing/2014/main" id="{261A47A5-D450-40C4-8390-0C4CD8541E1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99789" y="1954383"/>
            <a:ext cx="648000" cy="648000"/>
          </a:xfrm>
          <a:prstGeom prst="rect">
            <a:avLst/>
          </a:prstGeom>
        </p:spPr>
      </p:pic>
      <p:pic>
        <p:nvPicPr>
          <p:cNvPr id="58" name="グラフィックス 29" descr="繰り返し 単色塗りつぶし">
            <a:extLst>
              <a:ext uri="{FF2B5EF4-FFF2-40B4-BE49-F238E27FC236}">
                <a16:creationId xmlns:a16="http://schemas.microsoft.com/office/drawing/2014/main" id="{5F06A7DC-7372-450A-9986-4D2D7A466B0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82476" y="5481870"/>
            <a:ext cx="648000" cy="648000"/>
          </a:xfrm>
          <a:prstGeom prst="rect">
            <a:avLst/>
          </a:prstGeom>
        </p:spPr>
      </p:pic>
    </p:spTree>
    <p:extLst>
      <p:ext uri="{BB962C8B-B14F-4D97-AF65-F5344CB8AC3E}">
        <p14:creationId xmlns:p14="http://schemas.microsoft.com/office/powerpoint/2010/main" val="227062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矢印: 上 54">
            <a:extLst>
              <a:ext uri="{FF2B5EF4-FFF2-40B4-BE49-F238E27FC236}">
                <a16:creationId xmlns:a16="http://schemas.microsoft.com/office/drawing/2014/main" id="{8DD0909D-ADB3-418D-A4BC-BE63CDCAA993}"/>
              </a:ext>
            </a:extLst>
          </p:cNvPr>
          <p:cNvSpPr/>
          <p:nvPr/>
        </p:nvSpPr>
        <p:spPr>
          <a:xfrm>
            <a:off x="3322955" y="2233381"/>
            <a:ext cx="484632" cy="2207128"/>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矢印: 上 55">
            <a:extLst>
              <a:ext uri="{FF2B5EF4-FFF2-40B4-BE49-F238E27FC236}">
                <a16:creationId xmlns:a16="http://schemas.microsoft.com/office/drawing/2014/main" id="{B4B6400C-F2C4-4469-BD65-52C3C71CE03B}"/>
              </a:ext>
            </a:extLst>
          </p:cNvPr>
          <p:cNvSpPr/>
          <p:nvPr/>
        </p:nvSpPr>
        <p:spPr>
          <a:xfrm>
            <a:off x="5167315" y="2232744"/>
            <a:ext cx="484632" cy="2207128"/>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5" name="矢印: 上 14">
            <a:extLst>
              <a:ext uri="{FF2B5EF4-FFF2-40B4-BE49-F238E27FC236}">
                <a16:creationId xmlns:a16="http://schemas.microsoft.com/office/drawing/2014/main" id="{391991DE-AB3D-4ABF-89DD-5B7929D502A7}"/>
              </a:ext>
            </a:extLst>
          </p:cNvPr>
          <p:cNvSpPr/>
          <p:nvPr/>
        </p:nvSpPr>
        <p:spPr>
          <a:xfrm>
            <a:off x="1368669" y="2246007"/>
            <a:ext cx="484632" cy="2207128"/>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49" name="正方形/長方形 48">
            <a:extLst>
              <a:ext uri="{FF2B5EF4-FFF2-40B4-BE49-F238E27FC236}">
                <a16:creationId xmlns:a16="http://schemas.microsoft.com/office/drawing/2014/main" id="{F5C5C9A6-389B-4FC9-B551-7B32EECC6B2A}"/>
              </a:ext>
            </a:extLst>
          </p:cNvPr>
          <p:cNvSpPr/>
          <p:nvPr/>
        </p:nvSpPr>
        <p:spPr>
          <a:xfrm>
            <a:off x="694297" y="912751"/>
            <a:ext cx="5673640" cy="14400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1" name="正方形/長方形 40">
            <a:extLst>
              <a:ext uri="{FF2B5EF4-FFF2-40B4-BE49-F238E27FC236}">
                <a16:creationId xmlns:a16="http://schemas.microsoft.com/office/drawing/2014/main" id="{1FEA85B9-51D7-4768-B6DA-05F524ED4E18}"/>
              </a:ext>
            </a:extLst>
          </p:cNvPr>
          <p:cNvSpPr/>
          <p:nvPr/>
        </p:nvSpPr>
        <p:spPr>
          <a:xfrm>
            <a:off x="2631792" y="2523397"/>
            <a:ext cx="1822389" cy="1777279"/>
          </a:xfrm>
          <a:prstGeom prst="rect">
            <a:avLst/>
          </a:prstGeom>
          <a:solidFill>
            <a:schemeClr val="accent6">
              <a:lumMod val="40000"/>
              <a:lumOff val="60000"/>
              <a:alpha val="8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 name="タイトル 4">
            <a:extLst>
              <a:ext uri="{FF2B5EF4-FFF2-40B4-BE49-F238E27FC236}">
                <a16:creationId xmlns:a16="http://schemas.microsoft.com/office/drawing/2014/main" id="{F1FE1049-26C8-435B-A369-5FD00A801285}"/>
              </a:ext>
            </a:extLst>
          </p:cNvPr>
          <p:cNvSpPr>
            <a:spLocks noGrp="1"/>
          </p:cNvSpPr>
          <p:nvPr>
            <p:ph type="title" idx="4294967295"/>
          </p:nvPr>
        </p:nvSpPr>
        <p:spPr>
          <a:xfrm>
            <a:off x="262206" y="157009"/>
            <a:ext cx="8140109" cy="386127"/>
          </a:xfrm>
        </p:spPr>
        <p:txBody>
          <a:bodyPr>
            <a:noAutofit/>
          </a:bodyPr>
          <a:lstStyle/>
          <a:p>
            <a:pPr algn="ctr"/>
            <a:r>
              <a:rPr lang="ja-JP" altLang="en-US" sz="2400" b="1" dirty="0"/>
              <a:t>大阪スマートシティ戦略</a:t>
            </a:r>
            <a:r>
              <a:rPr lang="en-US" altLang="ja-JP" sz="2400" b="1" dirty="0"/>
              <a:t>ver.2.0</a:t>
            </a:r>
            <a:r>
              <a:rPr lang="ja-JP" altLang="en-US" sz="2400" b="1" dirty="0"/>
              <a:t>の取組体系と成果</a:t>
            </a:r>
          </a:p>
        </p:txBody>
      </p:sp>
      <p:sp>
        <p:nvSpPr>
          <p:cNvPr id="8" name="正方形/長方形 7">
            <a:extLst>
              <a:ext uri="{FF2B5EF4-FFF2-40B4-BE49-F238E27FC236}">
                <a16:creationId xmlns:a16="http://schemas.microsoft.com/office/drawing/2014/main" id="{53819A85-083B-44FC-979E-6B6CA24B65BB}"/>
              </a:ext>
            </a:extLst>
          </p:cNvPr>
          <p:cNvSpPr/>
          <p:nvPr/>
        </p:nvSpPr>
        <p:spPr>
          <a:xfrm>
            <a:off x="699791" y="4432671"/>
            <a:ext cx="5673640" cy="215932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9" name="テキスト ボックス 8">
            <a:extLst>
              <a:ext uri="{FF2B5EF4-FFF2-40B4-BE49-F238E27FC236}">
                <a16:creationId xmlns:a16="http://schemas.microsoft.com/office/drawing/2014/main" id="{3D75BCF7-3F1F-434A-8B5F-4D7BE9226EAD}"/>
              </a:ext>
            </a:extLst>
          </p:cNvPr>
          <p:cNvSpPr txBox="1"/>
          <p:nvPr/>
        </p:nvSpPr>
        <p:spPr>
          <a:xfrm>
            <a:off x="782985" y="5403077"/>
            <a:ext cx="5488703" cy="340519"/>
          </a:xfrm>
          <a:prstGeom prst="roundRect">
            <a:avLst/>
          </a:prstGeom>
          <a:solidFill>
            <a:schemeClr val="accent1">
              <a:lumMod val="75000"/>
            </a:schemeClr>
          </a:solid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スマートシティの推進基盤</a:t>
            </a:r>
          </a:p>
        </p:txBody>
      </p:sp>
      <p:sp>
        <p:nvSpPr>
          <p:cNvPr id="10" name="テキスト ボックス 9">
            <a:extLst>
              <a:ext uri="{FF2B5EF4-FFF2-40B4-BE49-F238E27FC236}">
                <a16:creationId xmlns:a16="http://schemas.microsoft.com/office/drawing/2014/main" id="{18F1737B-7A10-4829-A00A-913E7C7ACDD6}"/>
              </a:ext>
            </a:extLst>
          </p:cNvPr>
          <p:cNvSpPr txBox="1"/>
          <p:nvPr/>
        </p:nvSpPr>
        <p:spPr>
          <a:xfrm>
            <a:off x="1884494" y="5782718"/>
            <a:ext cx="4387194" cy="340519"/>
          </a:xfrm>
          <a:prstGeom prst="rect">
            <a:avLst/>
          </a:prstGeom>
          <a:pattFill prst="pct40">
            <a:fgClr>
              <a:schemeClr val="accent6">
                <a:lumMod val="40000"/>
                <a:lumOff val="60000"/>
              </a:schemeClr>
            </a:fgClr>
            <a:bgClr>
              <a:schemeClr val="bg1"/>
            </a:bgClr>
          </a:pattFill>
          <a:ln>
            <a:solidFill>
              <a:schemeClr val="accent6"/>
            </a:solidFill>
          </a:ln>
        </p:spPr>
        <p:txBody>
          <a:bodyPr wrap="non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大阪スマートシティパートナーズフォーラム　</a:t>
            </a:r>
            <a:r>
              <a:rPr kumimoji="1" lang="en-US" altLang="ja-JP" sz="1200" b="1" dirty="0">
                <a:solidFill>
                  <a:prstClr val="black"/>
                </a:solidFill>
                <a:latin typeface="Meiryo UI"/>
                <a:ea typeface="Meiryo UI"/>
              </a:rPr>
              <a:t>【OSPF】</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テキスト ボックス 10">
            <a:extLst>
              <a:ext uri="{FF2B5EF4-FFF2-40B4-BE49-F238E27FC236}">
                <a16:creationId xmlns:a16="http://schemas.microsoft.com/office/drawing/2014/main" id="{DADF2E82-1042-43C4-83E0-51F8CA1CFBB4}"/>
              </a:ext>
            </a:extLst>
          </p:cNvPr>
          <p:cNvSpPr txBox="1"/>
          <p:nvPr/>
        </p:nvSpPr>
        <p:spPr>
          <a:xfrm>
            <a:off x="1884494" y="6180736"/>
            <a:ext cx="4387194" cy="340519"/>
          </a:xfrm>
          <a:prstGeom prst="rect">
            <a:avLst/>
          </a:prstGeom>
          <a:pattFill prst="pct40">
            <a:fgClr>
              <a:schemeClr val="accent6">
                <a:lumMod val="40000"/>
                <a:lumOff val="60000"/>
              </a:schemeClr>
            </a:fgClr>
            <a:bgClr>
              <a:schemeClr val="bg1"/>
            </a:bgClr>
          </a:pattFill>
          <a:ln>
            <a:solidFill>
              <a:schemeClr val="accent6"/>
            </a:solid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大阪広域データ連携基盤 </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【ORDEN】</a:t>
            </a:r>
            <a:endParaRPr kumimoji="1" lang="ja-JP" altLang="en-US"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a:extLst>
              <a:ext uri="{FF2B5EF4-FFF2-40B4-BE49-F238E27FC236}">
                <a16:creationId xmlns:a16="http://schemas.microsoft.com/office/drawing/2014/main" id="{F5C5C9A6-389B-4FC9-B551-7B32EECC6B2A}"/>
              </a:ext>
            </a:extLst>
          </p:cNvPr>
          <p:cNvSpPr/>
          <p:nvPr/>
        </p:nvSpPr>
        <p:spPr>
          <a:xfrm>
            <a:off x="699791" y="2523397"/>
            <a:ext cx="1822389" cy="1777279"/>
          </a:xfrm>
          <a:prstGeom prst="rect">
            <a:avLst/>
          </a:prstGeom>
          <a:solidFill>
            <a:schemeClr val="accent2">
              <a:lumMod val="20000"/>
              <a:lumOff val="80000"/>
              <a:alpha val="8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3" name="正方形/長方形 12">
            <a:extLst>
              <a:ext uri="{FF2B5EF4-FFF2-40B4-BE49-F238E27FC236}">
                <a16:creationId xmlns:a16="http://schemas.microsoft.com/office/drawing/2014/main" id="{1FEA85B9-51D7-4768-B6DA-05F524ED4E18}"/>
              </a:ext>
            </a:extLst>
          </p:cNvPr>
          <p:cNvSpPr/>
          <p:nvPr/>
        </p:nvSpPr>
        <p:spPr>
          <a:xfrm>
            <a:off x="4523756" y="2523397"/>
            <a:ext cx="1822389" cy="1777279"/>
          </a:xfrm>
          <a:prstGeom prst="rect">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1" name="正方形/長方形 20">
            <a:extLst>
              <a:ext uri="{FF2B5EF4-FFF2-40B4-BE49-F238E27FC236}">
                <a16:creationId xmlns:a16="http://schemas.microsoft.com/office/drawing/2014/main" id="{9E678893-440A-4367-9CED-535F8E7D8994}"/>
              </a:ext>
            </a:extLst>
          </p:cNvPr>
          <p:cNvSpPr/>
          <p:nvPr/>
        </p:nvSpPr>
        <p:spPr>
          <a:xfrm>
            <a:off x="4557256" y="3962723"/>
            <a:ext cx="1747088" cy="288000"/>
          </a:xfrm>
          <a:prstGeom prst="rect">
            <a:avLst/>
          </a:prstGeom>
          <a:pattFill prst="ltUpDiag">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 情報システムの整備</a:t>
            </a:r>
          </a:p>
        </p:txBody>
      </p:sp>
      <p:sp>
        <p:nvSpPr>
          <p:cNvPr id="23" name="正方形/長方形 22">
            <a:extLst>
              <a:ext uri="{FF2B5EF4-FFF2-40B4-BE49-F238E27FC236}">
                <a16:creationId xmlns:a16="http://schemas.microsoft.com/office/drawing/2014/main" id="{0B03E11B-9C7A-4792-9A5F-7ECBAD324CB1}"/>
              </a:ext>
            </a:extLst>
          </p:cNvPr>
          <p:cNvSpPr/>
          <p:nvPr/>
        </p:nvSpPr>
        <p:spPr>
          <a:xfrm>
            <a:off x="2699639" y="2593859"/>
            <a:ext cx="3604705" cy="288000"/>
          </a:xfrm>
          <a:prstGeom prst="rect">
            <a:avLst/>
          </a:prstGeom>
          <a:pattFill prst="ltUpDiag">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a:ea typeface="Meiryo UI"/>
              </a:rPr>
              <a:t>　</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まちのスマート化</a:t>
            </a:r>
          </a:p>
        </p:txBody>
      </p:sp>
      <p:sp>
        <p:nvSpPr>
          <p:cNvPr id="25" name="正方形/長方形 24">
            <a:extLst>
              <a:ext uri="{FF2B5EF4-FFF2-40B4-BE49-F238E27FC236}">
                <a16:creationId xmlns:a16="http://schemas.microsoft.com/office/drawing/2014/main" id="{4CA0AE3A-E927-45FA-96CA-B86B63F643F3}"/>
              </a:ext>
            </a:extLst>
          </p:cNvPr>
          <p:cNvSpPr/>
          <p:nvPr/>
        </p:nvSpPr>
        <p:spPr>
          <a:xfrm>
            <a:off x="782985" y="3278291"/>
            <a:ext cx="5527896" cy="288000"/>
          </a:xfrm>
          <a:prstGeom prst="rect">
            <a:avLst/>
          </a:prstGeom>
          <a:pattFill prst="ltUpDiag">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a:ea typeface="Meiryo UI"/>
              </a:rPr>
              <a:t>　</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データ活用の推進</a:t>
            </a:r>
          </a:p>
        </p:txBody>
      </p:sp>
      <p:sp>
        <p:nvSpPr>
          <p:cNvPr id="27" name="正方形/長方形 26">
            <a:extLst>
              <a:ext uri="{FF2B5EF4-FFF2-40B4-BE49-F238E27FC236}">
                <a16:creationId xmlns:a16="http://schemas.microsoft.com/office/drawing/2014/main" id="{9AF1F7FD-F848-4723-9920-BD3F10FA0077}"/>
              </a:ext>
            </a:extLst>
          </p:cNvPr>
          <p:cNvSpPr/>
          <p:nvPr/>
        </p:nvSpPr>
        <p:spPr>
          <a:xfrm>
            <a:off x="2706175" y="3620507"/>
            <a:ext cx="3604705" cy="288000"/>
          </a:xfrm>
          <a:prstGeom prst="rect">
            <a:avLst/>
          </a:prstGeom>
          <a:pattFill prst="ltUpDiag">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a:ea typeface="Meiryo UI"/>
              </a:rPr>
              <a:t>　</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ICT </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を利用した行政サービスの強靭化</a:t>
            </a:r>
          </a:p>
        </p:txBody>
      </p:sp>
      <p:sp>
        <p:nvSpPr>
          <p:cNvPr id="29" name="正方形/長方形 28">
            <a:extLst>
              <a:ext uri="{FF2B5EF4-FFF2-40B4-BE49-F238E27FC236}">
                <a16:creationId xmlns:a16="http://schemas.microsoft.com/office/drawing/2014/main" id="{8B887275-1220-4116-846A-CC2E535D3FCB}"/>
              </a:ext>
            </a:extLst>
          </p:cNvPr>
          <p:cNvSpPr/>
          <p:nvPr/>
        </p:nvSpPr>
        <p:spPr>
          <a:xfrm>
            <a:off x="809328" y="4495475"/>
            <a:ext cx="3621909" cy="396000"/>
          </a:xfrm>
          <a:prstGeom prst="rect">
            <a:avLst/>
          </a:prstGeom>
          <a:pattFill prst="pct40">
            <a:fgClr>
              <a:schemeClr val="accent6">
                <a:lumMod val="40000"/>
                <a:lumOff val="6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 スマートヘルスシティ計画</a:t>
            </a:r>
          </a:p>
        </p:txBody>
      </p:sp>
      <p:sp>
        <p:nvSpPr>
          <p:cNvPr id="39" name="四角形: 角を丸くする 45">
            <a:extLst>
              <a:ext uri="{FF2B5EF4-FFF2-40B4-BE49-F238E27FC236}">
                <a16:creationId xmlns:a16="http://schemas.microsoft.com/office/drawing/2014/main" id="{DB0C3E3C-6D7F-433F-8717-D14F1F6ACB6A}"/>
              </a:ext>
            </a:extLst>
          </p:cNvPr>
          <p:cNvSpPr/>
          <p:nvPr/>
        </p:nvSpPr>
        <p:spPr>
          <a:xfrm>
            <a:off x="781674" y="750528"/>
            <a:ext cx="1656000" cy="3240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都市</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DX</a:t>
            </a:r>
          </a:p>
        </p:txBody>
      </p:sp>
      <p:sp>
        <p:nvSpPr>
          <p:cNvPr id="42" name="テキスト ボックス 41">
            <a:extLst>
              <a:ext uri="{FF2B5EF4-FFF2-40B4-BE49-F238E27FC236}">
                <a16:creationId xmlns:a16="http://schemas.microsoft.com/office/drawing/2014/main" id="{F4CE79AC-5BCB-4541-AD5B-6B1CB58C1445}"/>
              </a:ext>
            </a:extLst>
          </p:cNvPr>
          <p:cNvSpPr txBox="1"/>
          <p:nvPr/>
        </p:nvSpPr>
        <p:spPr>
          <a:xfrm>
            <a:off x="781674" y="5782718"/>
            <a:ext cx="1020937" cy="340519"/>
          </a:xfrm>
          <a:prstGeom prst="roundRect">
            <a:avLst/>
          </a:prstGeom>
          <a:solidFill>
            <a:schemeClr val="accent1">
              <a:lumMod val="20000"/>
              <a:lumOff val="80000"/>
            </a:schemeClr>
          </a:solidFill>
        </p:spPr>
        <p:txBody>
          <a:bodyPr wrap="non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体制連携</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3" name="テキスト ボックス 42">
            <a:extLst>
              <a:ext uri="{FF2B5EF4-FFF2-40B4-BE49-F238E27FC236}">
                <a16:creationId xmlns:a16="http://schemas.microsoft.com/office/drawing/2014/main" id="{4E23B30C-8AA4-450A-B720-D79E9FC1D5BD}"/>
              </a:ext>
            </a:extLst>
          </p:cNvPr>
          <p:cNvSpPr txBox="1"/>
          <p:nvPr/>
        </p:nvSpPr>
        <p:spPr>
          <a:xfrm>
            <a:off x="781674" y="6180736"/>
            <a:ext cx="1020937" cy="340519"/>
          </a:xfrm>
          <a:prstGeom prst="roundRect">
            <a:avLst/>
          </a:prstGeom>
          <a:solidFill>
            <a:schemeClr val="accent1">
              <a:lumMod val="20000"/>
              <a:lumOff val="80000"/>
            </a:schemeClr>
          </a:solidFill>
        </p:spPr>
        <p:txBody>
          <a:bodyPr wrap="non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データ連携</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3" name="正方形/長方形 52">
            <a:extLst>
              <a:ext uri="{FF2B5EF4-FFF2-40B4-BE49-F238E27FC236}">
                <a16:creationId xmlns:a16="http://schemas.microsoft.com/office/drawing/2014/main" id="{88B220C9-66AF-4F8D-B954-92D9CF97ABE7}"/>
              </a:ext>
            </a:extLst>
          </p:cNvPr>
          <p:cNvSpPr/>
          <p:nvPr/>
        </p:nvSpPr>
        <p:spPr>
          <a:xfrm>
            <a:off x="4557256" y="4485778"/>
            <a:ext cx="1747088" cy="396000"/>
          </a:xfrm>
          <a:prstGeom prst="rect">
            <a:avLst/>
          </a:prstGeom>
          <a:pattFill prst="pct40">
            <a:fgClr>
              <a:schemeClr val="accent6">
                <a:lumMod val="40000"/>
                <a:lumOff val="6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sysClr val="windowText" lastClr="000000"/>
                </a:solidFill>
                <a:latin typeface="Meiryo UI"/>
                <a:ea typeface="Meiryo UI"/>
              </a:rPr>
              <a:t> </a:t>
            </a: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府庁</a:t>
            </a:r>
            <a:r>
              <a:rPr kumimoji="1" lang="en-US" altLang="ja-JP" sz="1200" b="1" i="0" u="none" strike="noStrike" kern="1200" cap="none" spc="0" normalizeH="0" baseline="0" noProof="0" dirty="0">
                <a:ln>
                  <a:noFill/>
                </a:ln>
                <a:solidFill>
                  <a:sysClr val="windowText" lastClr="000000"/>
                </a:solidFill>
                <a:effectLst/>
                <a:uLnTx/>
                <a:uFillTx/>
                <a:latin typeface="Meiryo UI"/>
                <a:ea typeface="Meiryo UI"/>
                <a:cs typeface="+mn-cs"/>
              </a:rPr>
              <a:t>DX</a:t>
            </a: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 </a:t>
            </a:r>
            <a:endParaRPr kumimoji="1" lang="en-US" altLang="ja-JP" sz="1200" b="1"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dirty="0">
                <a:solidFill>
                  <a:sysClr val="windowText" lastClr="000000"/>
                </a:solidFill>
                <a:latin typeface="Meiryo UI"/>
                <a:ea typeface="Meiryo UI"/>
              </a:rPr>
              <a:t>  (</a:t>
            </a:r>
            <a:r>
              <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rPr>
              <a:t>大阪</a:t>
            </a:r>
            <a:r>
              <a:rPr kumimoji="1" lang="en-US" altLang="ja-JP" sz="1050" b="1" i="0" u="none" strike="noStrike" kern="1200" cap="none" spc="0" normalizeH="0" baseline="0" noProof="0" dirty="0">
                <a:ln>
                  <a:noFill/>
                </a:ln>
                <a:solidFill>
                  <a:sysClr val="windowText" lastClr="000000"/>
                </a:solidFill>
                <a:effectLst/>
                <a:uLnTx/>
                <a:uFillTx/>
                <a:latin typeface="Meiryo UI"/>
                <a:ea typeface="Meiryo UI"/>
                <a:cs typeface="+mn-cs"/>
              </a:rPr>
              <a:t>DX</a:t>
            </a:r>
            <a:r>
              <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rPr>
              <a:t>イニシアティブ</a:t>
            </a:r>
            <a:r>
              <a:rPr kumimoji="1" lang="en-US" altLang="ja-JP" sz="1050" b="1" i="0" u="none" strike="noStrike" kern="1200" cap="none" spc="0" normalizeH="0" baseline="0" noProof="0" dirty="0">
                <a:ln>
                  <a:noFill/>
                </a:ln>
                <a:solidFill>
                  <a:sysClr val="windowText" lastClr="000000"/>
                </a:solidFill>
                <a:effectLst/>
                <a:uLnTx/>
                <a:uFillTx/>
                <a:latin typeface="Meiryo UI"/>
                <a:ea typeface="Meiryo UI"/>
                <a:cs typeface="+mn-cs"/>
              </a:rPr>
              <a:t>)</a:t>
            </a:r>
            <a:endPar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54" name="正方形/長方形 53">
            <a:extLst>
              <a:ext uri="{FF2B5EF4-FFF2-40B4-BE49-F238E27FC236}">
                <a16:creationId xmlns:a16="http://schemas.microsoft.com/office/drawing/2014/main" id="{34A6F4B0-86AA-4641-8ADB-FEC907D3D725}"/>
              </a:ext>
            </a:extLst>
          </p:cNvPr>
          <p:cNvSpPr/>
          <p:nvPr/>
        </p:nvSpPr>
        <p:spPr>
          <a:xfrm>
            <a:off x="4546160" y="4924458"/>
            <a:ext cx="1747088" cy="396000"/>
          </a:xfrm>
          <a:prstGeom prst="rect">
            <a:avLst/>
          </a:prstGeom>
          <a:pattFill prst="pct40">
            <a:fgClr>
              <a:schemeClr val="accent6">
                <a:lumMod val="40000"/>
                <a:lumOff val="6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 市町村</a:t>
            </a:r>
            <a:r>
              <a:rPr kumimoji="1" lang="en-US" altLang="ja-JP" sz="1200" b="1" i="0" u="none" strike="noStrike" kern="1200" cap="none" spc="0" normalizeH="0" baseline="0" noProof="0" dirty="0">
                <a:ln>
                  <a:noFill/>
                </a:ln>
                <a:solidFill>
                  <a:sysClr val="windowText" lastClr="000000"/>
                </a:solidFill>
                <a:effectLst/>
                <a:uLnTx/>
                <a:uFillTx/>
                <a:latin typeface="Meiryo UI"/>
                <a:ea typeface="Meiryo UI"/>
                <a:cs typeface="+mn-cs"/>
              </a:rPr>
              <a:t>DX</a:t>
            </a: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支援</a:t>
            </a:r>
            <a:endParaRPr kumimoji="1" lang="en-US" altLang="ja-JP" sz="1200" b="1"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　</a:t>
            </a:r>
            <a:r>
              <a:rPr kumimoji="1" lang="en-US" altLang="ja-JP" sz="1050" b="1" i="0" u="none" strike="noStrike" kern="1200" cap="none" spc="0" normalizeH="0" baseline="0" noProof="0" dirty="0">
                <a:ln>
                  <a:noFill/>
                </a:ln>
                <a:solidFill>
                  <a:sysClr val="windowText" lastClr="000000"/>
                </a:solidFill>
                <a:effectLst/>
                <a:uLnTx/>
                <a:uFillTx/>
                <a:latin typeface="Meiryo UI"/>
                <a:ea typeface="Meiryo UI"/>
                <a:cs typeface="+mn-cs"/>
              </a:rPr>
              <a:t>(</a:t>
            </a:r>
            <a:r>
              <a:rPr kumimoji="1" lang="en-US" altLang="ja-JP" sz="1050" b="1" i="0" u="none" strike="noStrike" kern="1200" cap="none" spc="0" normalizeH="0" baseline="0" noProof="0" dirty="0" err="1">
                <a:ln>
                  <a:noFill/>
                </a:ln>
                <a:solidFill>
                  <a:sysClr val="windowText" lastClr="000000"/>
                </a:solidFill>
                <a:effectLst/>
                <a:uLnTx/>
                <a:uFillTx/>
                <a:latin typeface="Meiryo UI"/>
                <a:ea typeface="Meiryo UI"/>
                <a:cs typeface="+mn-cs"/>
              </a:rPr>
              <a:t>GovTech</a:t>
            </a:r>
            <a:r>
              <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rPr>
              <a:t>大阪</a:t>
            </a:r>
            <a:r>
              <a:rPr kumimoji="1" lang="en-US" altLang="ja-JP" sz="1050" b="1" i="0" u="none" strike="noStrike" kern="1200" cap="none" spc="0" normalizeH="0" baseline="0" noProof="0" dirty="0">
                <a:ln>
                  <a:noFill/>
                </a:ln>
                <a:solidFill>
                  <a:sysClr val="windowText" lastClr="000000"/>
                </a:solidFill>
                <a:effectLst/>
                <a:uLnTx/>
                <a:uFillTx/>
                <a:latin typeface="Meiryo UI"/>
                <a:ea typeface="Meiryo UI"/>
                <a:cs typeface="+mn-cs"/>
              </a:rPr>
              <a:t>)</a:t>
            </a:r>
            <a:endPar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57" name="正方形/長方形 56">
            <a:extLst>
              <a:ext uri="{FF2B5EF4-FFF2-40B4-BE49-F238E27FC236}">
                <a16:creationId xmlns:a16="http://schemas.microsoft.com/office/drawing/2014/main" id="{1F697302-88D7-44AE-A89A-2178415E0BA8}"/>
              </a:ext>
            </a:extLst>
          </p:cNvPr>
          <p:cNvSpPr/>
          <p:nvPr/>
        </p:nvSpPr>
        <p:spPr>
          <a:xfrm>
            <a:off x="2631792" y="1157975"/>
            <a:ext cx="3672000" cy="1156072"/>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8" name="正方形/長方形 57">
            <a:extLst>
              <a:ext uri="{FF2B5EF4-FFF2-40B4-BE49-F238E27FC236}">
                <a16:creationId xmlns:a16="http://schemas.microsoft.com/office/drawing/2014/main" id="{85DA2A78-5D5A-4866-AFD1-ADFD19AC8981}"/>
              </a:ext>
            </a:extLst>
          </p:cNvPr>
          <p:cNvSpPr/>
          <p:nvPr/>
        </p:nvSpPr>
        <p:spPr>
          <a:xfrm>
            <a:off x="4534767" y="1453686"/>
            <a:ext cx="1692000" cy="83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08000" marR="0" lvl="0" indent="-1080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1" i="0" u="none" strike="noStrike" kern="1200" cap="none" spc="0" normalizeH="0" baseline="0" noProof="0" dirty="0">
              <a:ln>
                <a:noFill/>
              </a:ln>
              <a:solidFill>
                <a:srgbClr val="FF0000"/>
              </a:solidFill>
              <a:effectLst/>
              <a:uLnTx/>
              <a:uFillTx/>
              <a:latin typeface="Meiryo UI"/>
              <a:ea typeface="Meiryo UI"/>
              <a:cs typeface="+mn-cs"/>
            </a:endParaRPr>
          </a:p>
          <a:p>
            <a:pPr marL="108000" marR="0" lvl="0" indent="-1080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00" b="1" i="0" u="none" strike="noStrike" kern="1200" cap="none" spc="0" normalizeH="0" baseline="0" noProof="0" dirty="0">
              <a:ln>
                <a:noFill/>
              </a:ln>
              <a:solidFill>
                <a:srgbClr val="FF0000"/>
              </a:solidFill>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en-US" altLang="ja-JP" sz="1200" b="1" dirty="0" err="1">
                <a:solidFill>
                  <a:schemeClr val="tx1"/>
                </a:solidFill>
                <a:latin typeface="Meiryo UI"/>
                <a:ea typeface="Meiryo UI"/>
              </a:rPr>
              <a:t>GovTech</a:t>
            </a:r>
            <a:r>
              <a:rPr kumimoji="1" lang="ja-JP" altLang="en-US" sz="1200" b="1" dirty="0">
                <a:solidFill>
                  <a:schemeClr val="tx1"/>
                </a:solidFill>
                <a:latin typeface="Meiryo UI"/>
                <a:ea typeface="Meiryo UI"/>
              </a:rPr>
              <a:t>大阪</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行政サービスオンライン化</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dirty="0">
                <a:solidFill>
                  <a:schemeClr val="tx1"/>
                </a:solidFill>
                <a:latin typeface="Meiryo UI"/>
                <a:ea typeface="Meiryo UI"/>
              </a:rPr>
              <a:t>教育分野のデジタル化</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a:p>
            <a:pPr marL="108000" marR="0" lvl="0" indent="-1080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38" name="四角形: 角を丸くする 44">
            <a:extLst>
              <a:ext uri="{FF2B5EF4-FFF2-40B4-BE49-F238E27FC236}">
                <a16:creationId xmlns:a16="http://schemas.microsoft.com/office/drawing/2014/main" id="{60E5385B-EA63-4FF8-87D7-39CA33A67210}"/>
              </a:ext>
            </a:extLst>
          </p:cNvPr>
          <p:cNvSpPr/>
          <p:nvPr/>
        </p:nvSpPr>
        <p:spPr>
          <a:xfrm>
            <a:off x="4575987" y="1294718"/>
            <a:ext cx="1620000" cy="324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行政</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DX</a:t>
            </a:r>
          </a:p>
        </p:txBody>
      </p:sp>
      <p:sp>
        <p:nvSpPr>
          <p:cNvPr id="40" name="四角形: 角を丸くする 46">
            <a:extLst>
              <a:ext uri="{FF2B5EF4-FFF2-40B4-BE49-F238E27FC236}">
                <a16:creationId xmlns:a16="http://schemas.microsoft.com/office/drawing/2014/main" id="{92A30E1A-56D8-44F6-A7F6-043C0109D602}"/>
              </a:ext>
            </a:extLst>
          </p:cNvPr>
          <p:cNvSpPr/>
          <p:nvPr/>
        </p:nvSpPr>
        <p:spPr>
          <a:xfrm>
            <a:off x="2695058" y="1018603"/>
            <a:ext cx="1656000" cy="3240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地域</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DX</a:t>
            </a:r>
          </a:p>
        </p:txBody>
      </p:sp>
      <p:sp>
        <p:nvSpPr>
          <p:cNvPr id="22" name="四角形: 角を丸くする 21">
            <a:extLst>
              <a:ext uri="{FF2B5EF4-FFF2-40B4-BE49-F238E27FC236}">
                <a16:creationId xmlns:a16="http://schemas.microsoft.com/office/drawing/2014/main" id="{E1288E99-E30D-445C-A9C4-FFA3D74DA2CF}"/>
              </a:ext>
            </a:extLst>
          </p:cNvPr>
          <p:cNvSpPr/>
          <p:nvPr/>
        </p:nvSpPr>
        <p:spPr>
          <a:xfrm>
            <a:off x="269622" y="4432672"/>
            <a:ext cx="328425" cy="215932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大阪府</a:t>
            </a:r>
          </a:p>
        </p:txBody>
      </p:sp>
      <p:sp>
        <p:nvSpPr>
          <p:cNvPr id="59" name="四角形: 角を丸くする 58">
            <a:extLst>
              <a:ext uri="{FF2B5EF4-FFF2-40B4-BE49-F238E27FC236}">
                <a16:creationId xmlns:a16="http://schemas.microsoft.com/office/drawing/2014/main" id="{47B98E6A-FA3F-48FF-8D99-8F3F4D186AA7}"/>
              </a:ext>
            </a:extLst>
          </p:cNvPr>
          <p:cNvSpPr/>
          <p:nvPr/>
        </p:nvSpPr>
        <p:spPr>
          <a:xfrm>
            <a:off x="262206" y="2514234"/>
            <a:ext cx="328425" cy="178644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大阪市</a:t>
            </a:r>
          </a:p>
        </p:txBody>
      </p:sp>
      <p:sp>
        <p:nvSpPr>
          <p:cNvPr id="60" name="四角形: 角を丸くする 59">
            <a:extLst>
              <a:ext uri="{FF2B5EF4-FFF2-40B4-BE49-F238E27FC236}">
                <a16:creationId xmlns:a16="http://schemas.microsoft.com/office/drawing/2014/main" id="{08BA764A-B8D3-4886-BB8B-B7D4D2730264}"/>
              </a:ext>
            </a:extLst>
          </p:cNvPr>
          <p:cNvSpPr/>
          <p:nvPr/>
        </p:nvSpPr>
        <p:spPr>
          <a:xfrm>
            <a:off x="269621" y="905686"/>
            <a:ext cx="328425" cy="1440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取組成果</a:t>
            </a:r>
          </a:p>
        </p:txBody>
      </p:sp>
      <p:sp>
        <p:nvSpPr>
          <p:cNvPr id="64" name="正方形/長方形 63">
            <a:extLst>
              <a:ext uri="{FF2B5EF4-FFF2-40B4-BE49-F238E27FC236}">
                <a16:creationId xmlns:a16="http://schemas.microsoft.com/office/drawing/2014/main" id="{1AB710B2-8773-4E2B-9C64-8C76F779FE0C}"/>
              </a:ext>
            </a:extLst>
          </p:cNvPr>
          <p:cNvSpPr/>
          <p:nvPr/>
        </p:nvSpPr>
        <p:spPr>
          <a:xfrm>
            <a:off x="2706175" y="2936075"/>
            <a:ext cx="3604705" cy="288000"/>
          </a:xfrm>
          <a:prstGeom prst="rect">
            <a:avLst/>
          </a:prstGeom>
          <a:pattFill prst="ltUpDiag">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a:ea typeface="Meiryo UI"/>
              </a:rPr>
              <a:t>　</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行政のデジタル化</a:t>
            </a:r>
          </a:p>
        </p:txBody>
      </p:sp>
      <p:sp>
        <p:nvSpPr>
          <p:cNvPr id="2" name="正方形/長方形 1"/>
          <p:cNvSpPr/>
          <p:nvPr/>
        </p:nvSpPr>
        <p:spPr>
          <a:xfrm>
            <a:off x="2674904" y="1332060"/>
            <a:ext cx="1848851" cy="984885"/>
          </a:xfrm>
          <a:prstGeom prst="rect">
            <a:avLst/>
          </a:prstGeom>
        </p:spPr>
        <p:txBody>
          <a:bodyPr wrap="square">
            <a:spAutoFit/>
          </a:bodyPr>
          <a:lstStyle/>
          <a:p>
            <a:pPr marR="0" lvl="0" defTabSz="457200" rtl="0" eaLnBrk="1" fontAlgn="auto" latinLnBrk="0" hangingPunct="1">
              <a:lnSpc>
                <a:spcPct val="100000"/>
              </a:lnSpc>
              <a:spcBef>
                <a:spcPts val="0"/>
              </a:spcBef>
              <a:spcAft>
                <a:spcPts val="0"/>
              </a:spcAft>
              <a:buClrTx/>
              <a:buSzTx/>
              <a:tabLst/>
              <a:defRPr/>
            </a:pPr>
            <a:r>
              <a:rPr kumimoji="1" lang="en-US" altLang="ja-JP" sz="1200" b="1" dirty="0" err="1">
                <a:latin typeface="Meiryo UI"/>
                <a:ea typeface="Meiryo UI"/>
              </a:rPr>
              <a:t>mydoor</a:t>
            </a:r>
            <a:r>
              <a:rPr kumimoji="1" lang="en-US" altLang="ja-JP" sz="1200" b="1" i="0" u="none" strike="noStrike" kern="1200" cap="none" spc="0" normalizeH="0" baseline="0" noProof="0" dirty="0">
                <a:ln>
                  <a:noFill/>
                </a:ln>
                <a:effectLst/>
                <a:uLnTx/>
                <a:uFillTx/>
                <a:latin typeface="Meiryo UI"/>
                <a:ea typeface="Meiryo UI"/>
                <a:cs typeface="+mn-cs"/>
              </a:rPr>
              <a:t> OSAKA</a:t>
            </a:r>
          </a:p>
          <a:p>
            <a:pPr marR="0" lvl="0" defTabSz="457200" rtl="0" eaLnBrk="1" fontAlgn="auto" latinLnBrk="0" hangingPunct="1">
              <a:lnSpc>
                <a:spcPct val="100000"/>
              </a:lnSpc>
              <a:spcBef>
                <a:spcPts val="0"/>
              </a:spcBef>
              <a:spcAft>
                <a:spcPts val="0"/>
              </a:spcAft>
              <a:buClrTx/>
              <a:buSzTx/>
              <a:tabLst/>
              <a:defRPr/>
            </a:pPr>
            <a:r>
              <a:rPr kumimoji="1" lang="en-US" altLang="ja-JP" sz="1200" b="1" i="0" u="none" strike="noStrike" kern="1200" cap="none" spc="0" normalizeH="0" baseline="0" noProof="0" dirty="0">
                <a:ln>
                  <a:noFill/>
                </a:ln>
                <a:effectLst/>
                <a:uLnTx/>
                <a:uFillTx/>
                <a:latin typeface="Meiryo UI"/>
                <a:ea typeface="Meiryo UI"/>
                <a:cs typeface="+mn-cs"/>
              </a:rPr>
              <a:t>OSPF</a:t>
            </a:r>
            <a:r>
              <a:rPr kumimoji="1" lang="ja-JP" altLang="en-US" sz="1200" b="1" i="0" u="none" strike="noStrike" kern="1200" cap="none" spc="0" normalizeH="0" baseline="0" noProof="0" dirty="0">
                <a:ln>
                  <a:noFill/>
                </a:ln>
                <a:effectLst/>
                <a:uLnTx/>
                <a:uFillTx/>
                <a:latin typeface="Meiryo UI"/>
                <a:ea typeface="Meiryo UI"/>
                <a:cs typeface="+mn-cs"/>
              </a:rPr>
              <a:t>プロジェクト</a:t>
            </a:r>
            <a:endParaRPr kumimoji="1" lang="en-US" altLang="ja-JP" sz="1200" b="1" i="0" u="none" strike="noStrike" kern="1200" cap="none" spc="0" normalizeH="0" baseline="0" noProof="0" dirty="0">
              <a:ln>
                <a:noFill/>
              </a:ln>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ja-JP" altLang="en-US" sz="1200" b="1" dirty="0">
                <a:latin typeface="Meiryo UI"/>
                <a:ea typeface="Meiryo UI"/>
              </a:rPr>
              <a:t>スマートモビリティ</a:t>
            </a:r>
            <a:endParaRPr kumimoji="1" lang="en-US" altLang="ja-JP" sz="1200" b="1" dirty="0">
              <a:latin typeface="Meiryo UI"/>
              <a:ea typeface="Meiryo UI"/>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dirty="0">
                <a:latin typeface="Meiryo UI"/>
                <a:ea typeface="Meiryo UI"/>
              </a:rPr>
              <a:t>デジタル技術を活用したインフラ維持管理、脱炭素推進</a:t>
            </a:r>
          </a:p>
        </p:txBody>
      </p:sp>
      <p:sp>
        <p:nvSpPr>
          <p:cNvPr id="51" name="正方形/長方形 50">
            <a:extLst>
              <a:ext uri="{FF2B5EF4-FFF2-40B4-BE49-F238E27FC236}">
                <a16:creationId xmlns:a16="http://schemas.microsoft.com/office/drawing/2014/main" id="{8B887275-1220-4116-846A-CC2E535D3FCB}"/>
              </a:ext>
            </a:extLst>
          </p:cNvPr>
          <p:cNvSpPr/>
          <p:nvPr/>
        </p:nvSpPr>
        <p:spPr>
          <a:xfrm>
            <a:off x="812685" y="4932236"/>
            <a:ext cx="3621909" cy="396000"/>
          </a:xfrm>
          <a:prstGeom prst="rect">
            <a:avLst/>
          </a:prstGeom>
          <a:pattFill prst="pct40">
            <a:fgClr>
              <a:schemeClr val="accent6">
                <a:lumMod val="40000"/>
                <a:lumOff val="6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 スマートモビリティの推進</a:t>
            </a:r>
          </a:p>
        </p:txBody>
      </p:sp>
      <p:sp>
        <p:nvSpPr>
          <p:cNvPr id="3" name="正方形/長方形 2"/>
          <p:cNvSpPr/>
          <p:nvPr/>
        </p:nvSpPr>
        <p:spPr>
          <a:xfrm>
            <a:off x="716736" y="1081789"/>
            <a:ext cx="1980012" cy="1015663"/>
          </a:xfrm>
          <a:prstGeom prst="rect">
            <a:avLst/>
          </a:prstGeom>
        </p:spPr>
        <p:txBody>
          <a:bodyPr wrap="square" lIns="36000" rIns="36000">
            <a:spAutoFit/>
          </a:bodyPr>
          <a:lstStyle/>
          <a:p>
            <a:pPr marR="0" lvl="0" defTabSz="457200" rtl="0" eaLnBrk="1" fontAlgn="auto" latinLnBrk="0" hangingPunct="1">
              <a:lnSpc>
                <a:spcPct val="100000"/>
              </a:lnSpc>
              <a:spcBef>
                <a:spcPts val="0"/>
              </a:spcBef>
              <a:spcAft>
                <a:spcPts val="0"/>
              </a:spcAft>
              <a:buClrTx/>
              <a:buSzTx/>
              <a:tabLst/>
              <a:defRPr/>
            </a:pPr>
            <a:r>
              <a:rPr kumimoji="1" lang="ja-JP" altLang="en-US" sz="1200" b="1" i="0" u="none" strike="noStrike" kern="1200" cap="none" spc="0" normalizeH="0" baseline="0" noProof="0" dirty="0">
                <a:ln>
                  <a:noFill/>
                </a:ln>
                <a:effectLst/>
                <a:uLnTx/>
                <a:uFillTx/>
                <a:latin typeface="Meiryo UI"/>
                <a:ea typeface="Meiryo UI"/>
                <a:cs typeface="+mn-cs"/>
              </a:rPr>
              <a:t>スーパーシティ構想</a:t>
            </a:r>
            <a:endParaRPr kumimoji="1" lang="en-US" altLang="ja-JP" sz="1200" b="1" i="0" u="none" strike="noStrike" kern="1200" cap="none" spc="0" normalizeH="0" baseline="0" noProof="0" dirty="0">
              <a:ln>
                <a:noFill/>
              </a:ln>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en-US" altLang="ja-JP" sz="1200" b="1" i="0" u="none" strike="noStrike" kern="1200" cap="none" spc="0" normalizeH="0" baseline="0" noProof="0" dirty="0">
                <a:ln>
                  <a:noFill/>
                </a:ln>
                <a:effectLst/>
                <a:uLnTx/>
                <a:uFillTx/>
                <a:latin typeface="Meiryo UI"/>
                <a:ea typeface="Meiryo UI"/>
                <a:cs typeface="+mn-cs"/>
              </a:rPr>
              <a:t>ORDEN</a:t>
            </a:r>
            <a:r>
              <a:rPr kumimoji="1" lang="en-US" altLang="ja-JP" sz="1200" b="1" i="0" u="none" strike="noStrike" kern="1200" cap="none" spc="0" normalizeH="0" baseline="40000" noProof="0" dirty="0">
                <a:ln>
                  <a:noFill/>
                </a:ln>
                <a:effectLst/>
                <a:uLnTx/>
                <a:uFillTx/>
                <a:latin typeface="Meiryo UI"/>
                <a:ea typeface="Meiryo UI"/>
                <a:cs typeface="+mn-cs"/>
              </a:rPr>
              <a:t>*</a:t>
            </a:r>
          </a:p>
          <a:p>
            <a:pPr marR="0" lvl="0" defTabSz="457200" rtl="0" eaLnBrk="1" fontAlgn="auto" latinLnBrk="0" hangingPunct="1">
              <a:lnSpc>
                <a:spcPct val="100000"/>
              </a:lnSpc>
              <a:spcBef>
                <a:spcPts val="0"/>
              </a:spcBef>
              <a:spcAft>
                <a:spcPts val="0"/>
              </a:spcAft>
              <a:buClrTx/>
              <a:buSzTx/>
              <a:tabLst/>
              <a:defRPr/>
            </a:pPr>
            <a:r>
              <a:rPr kumimoji="1" lang="ja-JP" altLang="en-US" sz="1200" b="1" dirty="0">
                <a:latin typeface="Meiryo UI"/>
                <a:ea typeface="Meiryo UI"/>
              </a:rPr>
              <a:t>デジタルヘルスファンド</a:t>
            </a:r>
            <a:endParaRPr kumimoji="1" lang="en-US" altLang="ja-JP" sz="1200" b="1" i="0" u="none" strike="noStrike" kern="1200" cap="none" spc="0" normalizeH="0" noProof="0" dirty="0">
              <a:ln>
                <a:noFill/>
              </a:ln>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ja-JP" altLang="en-US" sz="1200" b="1" i="0" u="none" strike="noStrike" kern="1200" cap="none" spc="0" normalizeH="0" baseline="0" noProof="0" dirty="0">
                <a:ln>
                  <a:noFill/>
                </a:ln>
                <a:effectLst/>
                <a:uLnTx/>
                <a:uFillTx/>
                <a:latin typeface="Meiryo UI"/>
                <a:ea typeface="Meiryo UI"/>
                <a:cs typeface="+mn-cs"/>
              </a:rPr>
              <a:t>データ活用・</a:t>
            </a:r>
            <a:r>
              <a:rPr kumimoji="1" lang="en-US" altLang="ja-JP" sz="1200" b="1" i="0" u="none" strike="noStrike" kern="1200" cap="none" spc="0" normalizeH="0" baseline="0" noProof="0" dirty="0">
                <a:ln>
                  <a:noFill/>
                </a:ln>
                <a:effectLst/>
                <a:uLnTx/>
                <a:uFillTx/>
                <a:latin typeface="Meiryo UI"/>
                <a:ea typeface="Meiryo UI"/>
                <a:cs typeface="+mn-cs"/>
              </a:rPr>
              <a:t>EBPM</a:t>
            </a:r>
          </a:p>
          <a:p>
            <a:pPr marR="0" lvl="0" defTabSz="457200" rtl="0" eaLnBrk="1" fontAlgn="auto" latinLnBrk="0" hangingPunct="1">
              <a:lnSpc>
                <a:spcPct val="100000"/>
              </a:lnSpc>
              <a:spcBef>
                <a:spcPts val="0"/>
              </a:spcBef>
              <a:spcAft>
                <a:spcPts val="0"/>
              </a:spcAft>
              <a:buClrTx/>
              <a:buSzTx/>
              <a:tabLst/>
              <a:defRPr/>
            </a:pPr>
            <a:r>
              <a:rPr kumimoji="1" lang="ja-JP" altLang="en-US" sz="1200" b="1" i="0" u="none" strike="noStrike" kern="1200" cap="none" spc="0" normalizeH="0" baseline="0" noProof="0" dirty="0">
                <a:ln>
                  <a:noFill/>
                </a:ln>
                <a:effectLst/>
                <a:uLnTx/>
                <a:uFillTx/>
                <a:latin typeface="Meiryo UI"/>
                <a:ea typeface="Meiryo UI"/>
                <a:cs typeface="+mn-cs"/>
              </a:rPr>
              <a:t>海外交流</a:t>
            </a:r>
            <a:r>
              <a:rPr kumimoji="1" lang="ja-JP" altLang="en-US" sz="1050" b="1" i="0" u="none" strike="noStrike" kern="1200" cap="none" spc="0" normalizeH="0" baseline="0" noProof="0" dirty="0">
                <a:ln>
                  <a:noFill/>
                </a:ln>
                <a:effectLst/>
                <a:uLnTx/>
                <a:uFillTx/>
                <a:latin typeface="Meiryo UI"/>
                <a:ea typeface="Meiryo UI"/>
                <a:cs typeface="+mn-cs"/>
              </a:rPr>
              <a:t>（グローバル化）</a:t>
            </a:r>
            <a:endParaRPr kumimoji="1" lang="ja-JP" altLang="en-US" sz="1200" b="1" i="0" u="none" strike="noStrike" kern="1200" cap="none" spc="0" normalizeH="0" baseline="0" noProof="0" dirty="0">
              <a:ln>
                <a:noFill/>
              </a:ln>
              <a:effectLst/>
              <a:uLnTx/>
              <a:uFillTx/>
              <a:latin typeface="Meiryo UI"/>
              <a:ea typeface="Meiryo UI"/>
              <a:cs typeface="+mn-cs"/>
            </a:endParaRPr>
          </a:p>
        </p:txBody>
      </p:sp>
      <p:sp>
        <p:nvSpPr>
          <p:cNvPr id="5" name="二等辺三角形 4">
            <a:extLst>
              <a:ext uri="{FF2B5EF4-FFF2-40B4-BE49-F238E27FC236}">
                <a16:creationId xmlns:a16="http://schemas.microsoft.com/office/drawing/2014/main" id="{31FCD85B-5BF7-4661-91A6-BC4666825441}"/>
              </a:ext>
            </a:extLst>
          </p:cNvPr>
          <p:cNvSpPr/>
          <p:nvPr/>
        </p:nvSpPr>
        <p:spPr>
          <a:xfrm rot="5400000">
            <a:off x="5769261" y="3239439"/>
            <a:ext cx="1728000" cy="324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a:extLst>
              <a:ext uri="{FF2B5EF4-FFF2-40B4-BE49-F238E27FC236}">
                <a16:creationId xmlns:a16="http://schemas.microsoft.com/office/drawing/2014/main" id="{0E6429ED-3AA7-4234-8E25-C9587CF5541B}"/>
              </a:ext>
            </a:extLst>
          </p:cNvPr>
          <p:cNvSpPr/>
          <p:nvPr/>
        </p:nvSpPr>
        <p:spPr>
          <a:xfrm rot="5400000">
            <a:off x="5895261" y="1484570"/>
            <a:ext cx="1476000" cy="324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a:extLst>
              <a:ext uri="{FF2B5EF4-FFF2-40B4-BE49-F238E27FC236}">
                <a16:creationId xmlns:a16="http://schemas.microsoft.com/office/drawing/2014/main" id="{7B593892-ACBF-4B49-9294-DE8C411C6438}"/>
              </a:ext>
            </a:extLst>
          </p:cNvPr>
          <p:cNvSpPr/>
          <p:nvPr/>
        </p:nvSpPr>
        <p:spPr>
          <a:xfrm rot="5400000">
            <a:off x="5607261" y="5367483"/>
            <a:ext cx="2052000" cy="324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F20AFBE-3601-42F3-8762-0328146F6B50}"/>
              </a:ext>
            </a:extLst>
          </p:cNvPr>
          <p:cNvSpPr txBox="1"/>
          <p:nvPr/>
        </p:nvSpPr>
        <p:spPr>
          <a:xfrm>
            <a:off x="6925069" y="4683778"/>
            <a:ext cx="2038691" cy="1594988"/>
          </a:xfrm>
          <a:prstGeom prst="rect">
            <a:avLst/>
          </a:prstGeom>
          <a:noFill/>
        </p:spPr>
        <p:txBody>
          <a:bodyPr wrap="square" rtlCol="0">
            <a:spAutoFit/>
          </a:bodyPr>
          <a:lstStyle/>
          <a:p>
            <a:pPr>
              <a:lnSpc>
                <a:spcPts val="2400"/>
              </a:lnSpc>
            </a:pPr>
            <a:r>
              <a:rPr kumimoji="1" lang="en-US" altLang="ja-JP" sz="1600" dirty="0"/>
              <a:t>OSPF</a:t>
            </a:r>
            <a:r>
              <a:rPr kumimoji="1" lang="ja-JP" altLang="en-US" sz="1600" dirty="0"/>
              <a:t>や</a:t>
            </a:r>
            <a:r>
              <a:rPr kumimoji="1" lang="en-US" altLang="ja-JP" sz="1600" dirty="0"/>
              <a:t>ORDEN</a:t>
            </a:r>
            <a:r>
              <a:rPr kumimoji="1" lang="ja-JP" altLang="en-US" sz="1600" dirty="0"/>
              <a:t>など府内市町村のデジタル化を支える基盤を整え、大阪のスマートシティ化を下支え</a:t>
            </a:r>
          </a:p>
        </p:txBody>
      </p:sp>
      <p:sp>
        <p:nvSpPr>
          <p:cNvPr id="67" name="テキスト ボックス 66">
            <a:extLst>
              <a:ext uri="{FF2B5EF4-FFF2-40B4-BE49-F238E27FC236}">
                <a16:creationId xmlns:a16="http://schemas.microsoft.com/office/drawing/2014/main" id="{A3141B8D-389A-4A5A-BE0E-C1CF0033D2EE}"/>
              </a:ext>
            </a:extLst>
          </p:cNvPr>
          <p:cNvSpPr txBox="1"/>
          <p:nvPr/>
        </p:nvSpPr>
        <p:spPr>
          <a:xfrm>
            <a:off x="6925069" y="2737859"/>
            <a:ext cx="2038691" cy="1287212"/>
          </a:xfrm>
          <a:prstGeom prst="rect">
            <a:avLst/>
          </a:prstGeom>
          <a:noFill/>
        </p:spPr>
        <p:txBody>
          <a:bodyPr wrap="square" rtlCol="0">
            <a:spAutoFit/>
          </a:bodyPr>
          <a:lstStyle/>
          <a:p>
            <a:pPr>
              <a:lnSpc>
                <a:spcPts val="2400"/>
              </a:lnSpc>
            </a:pPr>
            <a:r>
              <a:rPr kumimoji="1" lang="ja-JP" altLang="en-US" sz="1600" dirty="0"/>
              <a:t>デジタル技術の先行導入などにより、都市型スマートシティとして府内市町村を牽引</a:t>
            </a:r>
          </a:p>
        </p:txBody>
      </p:sp>
      <p:sp>
        <p:nvSpPr>
          <p:cNvPr id="68" name="テキスト ボックス 67">
            <a:extLst>
              <a:ext uri="{FF2B5EF4-FFF2-40B4-BE49-F238E27FC236}">
                <a16:creationId xmlns:a16="http://schemas.microsoft.com/office/drawing/2014/main" id="{A47FE13D-3D65-4387-BAAC-46FAB9AD970B}"/>
              </a:ext>
            </a:extLst>
          </p:cNvPr>
          <p:cNvSpPr txBox="1"/>
          <p:nvPr/>
        </p:nvSpPr>
        <p:spPr>
          <a:xfrm>
            <a:off x="6887361" y="957378"/>
            <a:ext cx="2038691" cy="1287212"/>
          </a:xfrm>
          <a:prstGeom prst="rect">
            <a:avLst/>
          </a:prstGeom>
          <a:noFill/>
        </p:spPr>
        <p:txBody>
          <a:bodyPr wrap="square" rtlCol="0">
            <a:spAutoFit/>
          </a:bodyPr>
          <a:lstStyle/>
          <a:p>
            <a:pPr>
              <a:lnSpc>
                <a:spcPts val="2400"/>
              </a:lnSpc>
            </a:pPr>
            <a:r>
              <a:rPr kumimoji="1" lang="ja-JP" altLang="en-US" sz="1600" b="1" dirty="0"/>
              <a:t>府市における５年間の取組成果として、万博に向けたスマートシティ化が進む</a:t>
            </a:r>
          </a:p>
        </p:txBody>
      </p:sp>
      <p:sp>
        <p:nvSpPr>
          <p:cNvPr id="44" name="テキスト ボックス 43">
            <a:extLst>
              <a:ext uri="{FF2B5EF4-FFF2-40B4-BE49-F238E27FC236}">
                <a16:creationId xmlns:a16="http://schemas.microsoft.com/office/drawing/2014/main" id="{C5D42DC8-4C75-40CB-B726-6ADBD7565D45}"/>
              </a:ext>
            </a:extLst>
          </p:cNvPr>
          <p:cNvSpPr txBox="1"/>
          <p:nvPr/>
        </p:nvSpPr>
        <p:spPr>
          <a:xfrm>
            <a:off x="151697" y="6585186"/>
            <a:ext cx="5519502" cy="261610"/>
          </a:xfrm>
          <a:prstGeom prst="rect">
            <a:avLst/>
          </a:prstGeom>
          <a:noFill/>
        </p:spPr>
        <p:txBody>
          <a:bodyPr wrap="square">
            <a:spAutoFit/>
          </a:bodyPr>
          <a:lstStyle/>
          <a:p>
            <a:r>
              <a:rPr lang="ja-JP" altLang="en-US" sz="1100" dirty="0">
                <a:latin typeface="+mn-ea"/>
              </a:rPr>
              <a:t>出典：大阪スマートシティ戦略</a:t>
            </a:r>
            <a:r>
              <a:rPr lang="en-US" altLang="ja-JP" sz="1100" dirty="0">
                <a:latin typeface="+mn-ea"/>
              </a:rPr>
              <a:t>ver.2.0</a:t>
            </a:r>
            <a:r>
              <a:rPr lang="ja-JP" altLang="en-US" sz="1100" dirty="0">
                <a:latin typeface="+mn-ea"/>
              </a:rPr>
              <a:t>　　</a:t>
            </a:r>
            <a:r>
              <a:rPr lang="en-US" altLang="ja-JP" sz="1100" dirty="0">
                <a:latin typeface="+mn-ea"/>
              </a:rPr>
              <a:t>『</a:t>
            </a:r>
            <a:r>
              <a:rPr lang="ja-JP" altLang="en-US" sz="1100" dirty="0">
                <a:latin typeface="+mn-ea"/>
              </a:rPr>
              <a:t>戦略</a:t>
            </a:r>
            <a:r>
              <a:rPr lang="en-US" altLang="ja-JP" sz="1100" dirty="0">
                <a:latin typeface="+mn-ea"/>
              </a:rPr>
              <a:t>ver.2.0</a:t>
            </a:r>
            <a:r>
              <a:rPr lang="ja-JP" altLang="en-US" sz="1100" dirty="0">
                <a:latin typeface="+mn-ea"/>
              </a:rPr>
              <a:t>の取組み体系</a:t>
            </a:r>
            <a:r>
              <a:rPr lang="en-US" altLang="ja-JP" sz="1100" dirty="0">
                <a:latin typeface="+mn-ea"/>
              </a:rPr>
              <a:t>』</a:t>
            </a:r>
            <a:endParaRPr lang="ja-JP" altLang="en-US" sz="1100" dirty="0">
              <a:latin typeface="+mn-ea"/>
            </a:endParaRPr>
          </a:p>
        </p:txBody>
      </p:sp>
      <p:sp>
        <p:nvSpPr>
          <p:cNvPr id="14" name="正方形/長方形 13">
            <a:extLst>
              <a:ext uri="{FF2B5EF4-FFF2-40B4-BE49-F238E27FC236}">
                <a16:creationId xmlns:a16="http://schemas.microsoft.com/office/drawing/2014/main" id="{19522012-57B8-4489-B0DA-E48E2178E3BB}"/>
              </a:ext>
            </a:extLst>
          </p:cNvPr>
          <p:cNvSpPr/>
          <p:nvPr/>
        </p:nvSpPr>
        <p:spPr>
          <a:xfrm>
            <a:off x="180241" y="678730"/>
            <a:ext cx="8850637" cy="17520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710B7DD-DE7A-4EB2-95AB-1255D7EE50DF}"/>
              </a:ext>
            </a:extLst>
          </p:cNvPr>
          <p:cNvSpPr txBox="1"/>
          <p:nvPr/>
        </p:nvSpPr>
        <p:spPr>
          <a:xfrm>
            <a:off x="649665" y="2078232"/>
            <a:ext cx="2021707" cy="307777"/>
          </a:xfrm>
          <a:prstGeom prst="rect">
            <a:avLst/>
          </a:prstGeom>
          <a:noFill/>
        </p:spPr>
        <p:txBody>
          <a:bodyPr wrap="none" rtlCol="0">
            <a:spAutoFit/>
          </a:bodyPr>
          <a:lstStyle/>
          <a:p>
            <a:r>
              <a:rPr kumimoji="1" lang="en-US" altLang="ja-JP" sz="700" dirty="0"/>
              <a:t>* Osaka Regional Data Exchange Network</a:t>
            </a:r>
          </a:p>
          <a:p>
            <a:r>
              <a:rPr kumimoji="1" lang="ja-JP" altLang="en-US" sz="700" dirty="0"/>
              <a:t>　　</a:t>
            </a:r>
            <a:r>
              <a:rPr kumimoji="1" lang="en-US" altLang="ja-JP" sz="700" dirty="0"/>
              <a:t>(</a:t>
            </a:r>
            <a:r>
              <a:rPr kumimoji="1" lang="ja-JP" altLang="en-US" sz="700" dirty="0"/>
              <a:t>大阪広域データ連携基盤）</a:t>
            </a:r>
          </a:p>
        </p:txBody>
      </p:sp>
      <p:sp>
        <p:nvSpPr>
          <p:cNvPr id="45" name="スライド番号プレースホルダー 3">
            <a:extLst>
              <a:ext uri="{FF2B5EF4-FFF2-40B4-BE49-F238E27FC236}">
                <a16:creationId xmlns:a16="http://schemas.microsoft.com/office/drawing/2014/main" id="{5017FEBD-74FD-44A8-9399-155F388F64DC}"/>
              </a:ext>
            </a:extLst>
          </p:cNvPr>
          <p:cNvSpPr>
            <a:spLocks noGrp="1"/>
          </p:cNvSpPr>
          <p:nvPr>
            <p:ph type="sldNum" sz="quarter" idx="12"/>
          </p:nvPr>
        </p:nvSpPr>
        <p:spPr>
          <a:xfrm>
            <a:off x="7086600" y="647493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88820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四角形: 角を丸くする 61">
            <a:extLst>
              <a:ext uri="{FF2B5EF4-FFF2-40B4-BE49-F238E27FC236}">
                <a16:creationId xmlns:a16="http://schemas.microsoft.com/office/drawing/2014/main" id="{6547C618-6F12-4E39-96C6-A6B4EF70EEBE}"/>
              </a:ext>
            </a:extLst>
          </p:cNvPr>
          <p:cNvSpPr/>
          <p:nvPr/>
        </p:nvSpPr>
        <p:spPr>
          <a:xfrm>
            <a:off x="973964" y="1343268"/>
            <a:ext cx="2808000" cy="3204000"/>
          </a:xfrm>
          <a:prstGeom prst="roundRect">
            <a:avLst>
              <a:gd name="adj" fmla="val 9394"/>
            </a:avLst>
          </a:prstGeom>
          <a:solidFill>
            <a:schemeClr val="accent5">
              <a:lumMod val="20000"/>
              <a:lumOff val="80000"/>
            </a:schemeClr>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BBA219FF-6BBC-4620-B015-DB259D570B2A}"/>
              </a:ext>
            </a:extLst>
          </p:cNvPr>
          <p:cNvSpPr/>
          <p:nvPr/>
        </p:nvSpPr>
        <p:spPr>
          <a:xfrm>
            <a:off x="1180447" y="3337585"/>
            <a:ext cx="2808000" cy="3110579"/>
          </a:xfrm>
          <a:prstGeom prst="roundRect">
            <a:avLst>
              <a:gd name="adj" fmla="val 7659"/>
            </a:avLst>
          </a:pr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wrap="none" t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楕円 17">
            <a:extLst>
              <a:ext uri="{FF2B5EF4-FFF2-40B4-BE49-F238E27FC236}">
                <a16:creationId xmlns:a16="http://schemas.microsoft.com/office/drawing/2014/main" id="{93035F94-E96C-4AF4-9E2E-9BC5BB584078}"/>
              </a:ext>
            </a:extLst>
          </p:cNvPr>
          <p:cNvSpPr/>
          <p:nvPr/>
        </p:nvSpPr>
        <p:spPr>
          <a:xfrm rot="1317781">
            <a:off x="4908403" y="1494588"/>
            <a:ext cx="3260391" cy="5133692"/>
          </a:xfrm>
          <a:prstGeom prst="ellipse">
            <a:avLst/>
          </a:prstGeom>
          <a:solidFill>
            <a:schemeClr val="accent5">
              <a:lumMod val="20000"/>
              <a:lumOff val="80000"/>
            </a:schemeClr>
          </a:solidFill>
          <a:ln>
            <a:solidFill>
              <a:schemeClr val="accent1">
                <a:lumMod val="40000"/>
                <a:lumOff val="6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マップ&#10;&#10;自動的に生成された説明">
            <a:extLst>
              <a:ext uri="{FF2B5EF4-FFF2-40B4-BE49-F238E27FC236}">
                <a16:creationId xmlns:a16="http://schemas.microsoft.com/office/drawing/2014/main" id="{CC2E9D92-1B2B-47FB-8DDA-B77277D397AB}"/>
              </a:ext>
            </a:extLst>
          </p:cNvPr>
          <p:cNvPicPr>
            <a:picLocks noChangeAspect="1"/>
          </p:cNvPicPr>
          <p:nvPr/>
        </p:nvPicPr>
        <p:blipFill rotWithShape="1">
          <a:blip r:embed="rId2" cstate="hqprint">
            <a:alphaModFix amt="50000"/>
            <a:extLst>
              <a:ext uri="{BEBA8EAE-BF5A-486C-A8C5-ECC9F3942E4B}">
                <a14:imgProps xmlns:a14="http://schemas.microsoft.com/office/drawing/2010/main">
                  <a14:imgLayer r:embed="rId3">
                    <a14:imgEffect>
                      <a14:backgroundRemoval t="6875" b="91375" l="10000" r="90000">
                        <a14:foregroundMark x1="38875" y1="6875" x2="38875" y2="6875"/>
                        <a14:foregroundMark x1="42500" y1="53000" x2="42500" y2="53000"/>
                        <a14:foregroundMark x1="16750" y1="91375" x2="16750" y2="91375"/>
                      </a14:backgroundRemoval>
                    </a14:imgEffect>
                  </a14:imgLayer>
                </a14:imgProps>
              </a:ext>
              <a:ext uri="{28A0092B-C50C-407E-A947-70E740481C1C}">
                <a14:useLocalDpi xmlns:a14="http://schemas.microsoft.com/office/drawing/2010/main" val="0"/>
              </a:ext>
            </a:extLst>
          </a:blip>
          <a:srcRect l="7664" r="15314" b="6314"/>
          <a:stretch/>
        </p:blipFill>
        <p:spPr>
          <a:xfrm>
            <a:off x="4451187" y="1251609"/>
            <a:ext cx="4344537" cy="5284452"/>
          </a:xfrm>
          <a:prstGeom prst="rect">
            <a:avLst/>
          </a:prstGeom>
        </p:spPr>
      </p:pic>
      <p:pic>
        <p:nvPicPr>
          <p:cNvPr id="11" name="図 10" descr="アイコン&#10;&#10;自動的に生成された説明">
            <a:extLst>
              <a:ext uri="{FF2B5EF4-FFF2-40B4-BE49-F238E27FC236}">
                <a16:creationId xmlns:a16="http://schemas.microsoft.com/office/drawing/2014/main" id="{8A3C3E4F-2880-468F-BB66-F579AAE8DDA2}"/>
              </a:ext>
            </a:extLst>
          </p:cNvPr>
          <p:cNvPicPr>
            <a:picLocks noChangeAspect="1"/>
          </p:cNvPicPr>
          <p:nvPr/>
        </p:nvPicPr>
        <p:blipFill>
          <a:blip r:embed="rId4" cstate="hqprint">
            <a:alphaModFix/>
            <a:extLst>
              <a:ext uri="{BEBA8EAE-BF5A-486C-A8C5-ECC9F3942E4B}">
                <a14:imgProps xmlns:a14="http://schemas.microsoft.com/office/drawing/2010/main">
                  <a14:imgLayer r:embed="rId5">
                    <a14:imgEffect>
                      <a14:backgroundRemoval t="9165" b="91052" l="9984" r="90505">
                        <a14:foregroundMark x1="23874" y1="69089" x2="23874" y2="69089"/>
                        <a14:foregroundMark x1="17037" y1="55206" x2="17037" y2="55206"/>
                        <a14:foregroundMark x1="11340" y1="62148" x2="11340" y2="62148"/>
                        <a14:foregroundMark x1="21487" y1="79338" x2="21487" y2="79338"/>
                        <a14:foregroundMark x1="73576" y1="9165" x2="73576" y2="9165"/>
                        <a14:foregroundMark x1="90505" y1="37473" x2="90505" y2="37473"/>
                        <a14:foregroundMark x1="57678" y1="91052" x2="57678" y2="91052"/>
                      </a14:backgroundRemoval>
                    </a14:imgEffect>
                  </a14:imgLayer>
                </a14:imgProps>
              </a:ext>
              <a:ext uri="{28A0092B-C50C-407E-A947-70E740481C1C}">
                <a14:useLocalDpi xmlns:a14="http://schemas.microsoft.com/office/drawing/2010/main" val="0"/>
              </a:ext>
            </a:extLst>
          </a:blip>
          <a:stretch>
            <a:fillRect/>
          </a:stretch>
        </p:blipFill>
        <p:spPr>
          <a:xfrm>
            <a:off x="6138566" y="3152040"/>
            <a:ext cx="1403237" cy="1404000"/>
          </a:xfrm>
          <a:prstGeom prst="rect">
            <a:avLst/>
          </a:prstGeom>
        </p:spPr>
      </p:pic>
      <p:sp>
        <p:nvSpPr>
          <p:cNvPr id="25" name="楕円 24">
            <a:extLst>
              <a:ext uri="{FF2B5EF4-FFF2-40B4-BE49-F238E27FC236}">
                <a16:creationId xmlns:a16="http://schemas.microsoft.com/office/drawing/2014/main" id="{DD8DA671-AA74-40E8-9DD0-80F1ACE9E7BE}"/>
              </a:ext>
            </a:extLst>
          </p:cNvPr>
          <p:cNvSpPr/>
          <p:nvPr/>
        </p:nvSpPr>
        <p:spPr>
          <a:xfrm>
            <a:off x="6226979" y="3524273"/>
            <a:ext cx="1368000" cy="792000"/>
          </a:xfrm>
          <a:prstGeom prst="ellipse">
            <a:avLst/>
          </a:prstGeom>
          <a:solidFill>
            <a:schemeClr val="accent4">
              <a:lumMod val="20000"/>
              <a:lumOff val="80000"/>
              <a:alpha val="69000"/>
            </a:schemeClr>
          </a:solidFill>
          <a:ln/>
          <a:effectLst>
            <a:outerShdw blurRad="63500" sx="106000" sy="106000" algn="ctr" rotWithShape="0">
              <a:schemeClr val="accent4">
                <a:lumMod val="75000"/>
                <a:alpha val="40000"/>
              </a:schemeClr>
            </a:outerShdw>
          </a:effectLst>
        </p:spPr>
        <p:style>
          <a:lnRef idx="0">
            <a:schemeClr val="accent4"/>
          </a:lnRef>
          <a:fillRef idx="3">
            <a:schemeClr val="accent4"/>
          </a:fillRef>
          <a:effectRef idx="3">
            <a:schemeClr val="accent4"/>
          </a:effectRef>
          <a:fontRef idx="minor">
            <a:schemeClr val="lt1"/>
          </a:fontRef>
        </p:style>
        <p:txBody>
          <a:bodyPr wrap="none" t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大阪市</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デジタル技術の</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先行導入</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正方形/長方形 16">
            <a:extLst>
              <a:ext uri="{FF2B5EF4-FFF2-40B4-BE49-F238E27FC236}">
                <a16:creationId xmlns:a16="http://schemas.microsoft.com/office/drawing/2014/main" id="{011833F6-71A6-4AA4-94FC-3C78EAB151DD}"/>
              </a:ext>
            </a:extLst>
          </p:cNvPr>
          <p:cNvSpPr/>
          <p:nvPr/>
        </p:nvSpPr>
        <p:spPr>
          <a:xfrm>
            <a:off x="4782399" y="3170050"/>
            <a:ext cx="1376717" cy="692497"/>
          </a:xfrm>
          <a:prstGeom prst="rect">
            <a:avLst/>
          </a:prstGeom>
        </p:spPr>
        <p:txBody>
          <a:bodyPr wrap="square">
            <a:spAutoFit/>
          </a:bodyPr>
          <a:lstStyle/>
          <a:p>
            <a:pPr lvl="0" algn="ctr">
              <a:defRPr/>
            </a:pPr>
            <a:r>
              <a:rPr kumimoji="1" lang="en-US" altLang="ja-JP" sz="1200" b="1" dirty="0">
                <a:solidFill>
                  <a:prstClr val="black"/>
                </a:solidFill>
              </a:rPr>
              <a:t>【</a:t>
            </a:r>
            <a:r>
              <a:rPr kumimoji="1" lang="ja-JP" altLang="en-US" sz="1200" b="1" dirty="0">
                <a:solidFill>
                  <a:prstClr val="black"/>
                </a:solidFill>
              </a:rPr>
              <a:t>大阪府</a:t>
            </a:r>
            <a:r>
              <a:rPr kumimoji="1" lang="en-US" altLang="ja-JP" sz="1200" b="1" dirty="0">
                <a:solidFill>
                  <a:prstClr val="black"/>
                </a:solidFill>
              </a:rPr>
              <a:t>】</a:t>
            </a:r>
          </a:p>
          <a:p>
            <a:pPr lvl="0" algn="ctr">
              <a:defRPr/>
            </a:pPr>
            <a:endParaRPr kumimoji="1" lang="en-US" altLang="ja-JP" sz="300" b="1" dirty="0">
              <a:solidFill>
                <a:prstClr val="black"/>
              </a:solidFill>
            </a:endParaRPr>
          </a:p>
          <a:p>
            <a:pPr lvl="0" algn="ctr">
              <a:defRPr/>
            </a:pPr>
            <a:r>
              <a:rPr kumimoji="1" lang="ja-JP" altLang="en-US" sz="1200" b="1" dirty="0">
                <a:solidFill>
                  <a:prstClr val="black"/>
                </a:solidFill>
              </a:rPr>
              <a:t>スマートシティの</a:t>
            </a:r>
            <a:endParaRPr kumimoji="1" lang="en-US" altLang="ja-JP" sz="1200" b="1" dirty="0">
              <a:solidFill>
                <a:prstClr val="black"/>
              </a:solidFill>
            </a:endParaRPr>
          </a:p>
          <a:p>
            <a:pPr lvl="0" algn="ctr">
              <a:defRPr/>
            </a:pPr>
            <a:r>
              <a:rPr kumimoji="1" lang="ja-JP" altLang="en-US" sz="1200" b="1" dirty="0">
                <a:solidFill>
                  <a:prstClr val="black"/>
                </a:solidFill>
              </a:rPr>
              <a:t>基盤づくり</a:t>
            </a:r>
            <a:endParaRPr kumimoji="1" lang="ja-JP" altLang="en-US" sz="1200" dirty="0">
              <a:solidFill>
                <a:prstClr val="black"/>
              </a:solidFill>
            </a:endParaRPr>
          </a:p>
        </p:txBody>
      </p:sp>
      <p:sp>
        <p:nvSpPr>
          <p:cNvPr id="50" name="テキスト ボックス 49">
            <a:extLst>
              <a:ext uri="{FF2B5EF4-FFF2-40B4-BE49-F238E27FC236}">
                <a16:creationId xmlns:a16="http://schemas.microsoft.com/office/drawing/2014/main" id="{682F0706-DCEE-4077-AC6D-734A5C79DD68}"/>
              </a:ext>
            </a:extLst>
          </p:cNvPr>
          <p:cNvSpPr txBox="1"/>
          <p:nvPr/>
        </p:nvSpPr>
        <p:spPr>
          <a:xfrm>
            <a:off x="1153781" y="2488912"/>
            <a:ext cx="2532321" cy="621729"/>
          </a:xfrm>
          <a:prstGeom prst="roundRect">
            <a:avLst>
              <a:gd name="adj" fmla="val 12473"/>
            </a:avLst>
          </a:prstGeom>
          <a:solidFill>
            <a:schemeClr val="bg1">
              <a:lumMod val="95000"/>
            </a:schemeClr>
          </a:solidFill>
          <a:ln>
            <a:noFill/>
          </a:ln>
        </p:spPr>
        <p:txBody>
          <a:bodyPr wrap="square" lIns="72000" rIns="72000" rtlCol="0">
            <a:spAutoFit/>
          </a:bodyPr>
          <a:lstStyle/>
          <a:p>
            <a:pPr marL="108000" marR="0" lvl="0" indent="-1080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大阪スマートシティパートナーズフォーラム</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08000" lvl="0" indent="-108000">
              <a:buFont typeface="Wingdings" panose="05000000000000000000" pitchFamily="2" charset="2"/>
              <a:buChar char="Ø"/>
              <a:defRPr/>
            </a:pPr>
            <a:r>
              <a:rPr lang="en-US" altLang="ja-JP" sz="1050" dirty="0" err="1">
                <a:solidFill>
                  <a:prstClr val="black"/>
                </a:solidFill>
                <a:latin typeface="Meiryo UI" panose="020B0604030504040204" pitchFamily="50" charset="-128"/>
                <a:ea typeface="Meiryo UI" panose="020B0604030504040204" pitchFamily="50" charset="-128"/>
              </a:rPr>
              <a:t>GovTech</a:t>
            </a:r>
            <a:r>
              <a:rPr lang="ja-JP" altLang="en-US" sz="1050" dirty="0">
                <a:solidFill>
                  <a:prstClr val="black"/>
                </a:solidFill>
                <a:latin typeface="Meiryo UI" panose="020B0604030504040204" pitchFamily="50" charset="-128"/>
                <a:ea typeface="Meiryo UI" panose="020B0604030504040204" pitchFamily="50" charset="-128"/>
              </a:rPr>
              <a:t>大阪</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08000" marR="0" lvl="0" indent="-1080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dirty="0">
                <a:solidFill>
                  <a:prstClr val="black"/>
                </a:solidFill>
                <a:latin typeface="Meiryo UI"/>
                <a:ea typeface="Meiryo UI"/>
              </a:rPr>
              <a:t>大阪広域データ連携基盤</a:t>
            </a:r>
            <a:endParaRPr kumimoji="1" lang="en-US" altLang="ja-JP" sz="1050" dirty="0">
              <a:solidFill>
                <a:prstClr val="black"/>
              </a:solidFill>
              <a:latin typeface="Meiryo UI"/>
              <a:ea typeface="Meiryo UI"/>
            </a:endParaRPr>
          </a:p>
        </p:txBody>
      </p:sp>
      <p:sp>
        <p:nvSpPr>
          <p:cNvPr id="53" name="正方形/長方形 52">
            <a:extLst>
              <a:ext uri="{FF2B5EF4-FFF2-40B4-BE49-F238E27FC236}">
                <a16:creationId xmlns:a16="http://schemas.microsoft.com/office/drawing/2014/main" id="{AFDC630C-BD9B-4956-9370-DBA2CF84E8E2}"/>
              </a:ext>
            </a:extLst>
          </p:cNvPr>
          <p:cNvSpPr/>
          <p:nvPr/>
        </p:nvSpPr>
        <p:spPr>
          <a:xfrm>
            <a:off x="1114631" y="1655553"/>
            <a:ext cx="2573487" cy="738664"/>
          </a:xfrm>
          <a:prstGeom prst="rect">
            <a:avLst/>
          </a:prstGeom>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デジタル化の基盤づくりと</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先進取組を府域に水平展開する</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広域型スマートシティ</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4" name="正方形/長方形 53">
            <a:extLst>
              <a:ext uri="{FF2B5EF4-FFF2-40B4-BE49-F238E27FC236}">
                <a16:creationId xmlns:a16="http://schemas.microsoft.com/office/drawing/2014/main" id="{CC41A49F-ADC1-4182-AD09-ED8A7BE13830}"/>
              </a:ext>
            </a:extLst>
          </p:cNvPr>
          <p:cNvSpPr/>
          <p:nvPr/>
        </p:nvSpPr>
        <p:spPr>
          <a:xfrm>
            <a:off x="1180447" y="6259017"/>
            <a:ext cx="2808000" cy="2880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a:ea typeface="Meiryo UI"/>
                <a:cs typeface="+mn-cs"/>
              </a:rPr>
              <a:t>大阪市</a:t>
            </a:r>
          </a:p>
        </p:txBody>
      </p:sp>
      <p:sp>
        <p:nvSpPr>
          <p:cNvPr id="55" name="正方形/長方形 54">
            <a:extLst>
              <a:ext uri="{FF2B5EF4-FFF2-40B4-BE49-F238E27FC236}">
                <a16:creationId xmlns:a16="http://schemas.microsoft.com/office/drawing/2014/main" id="{DE1D6B08-1FBC-4AB9-BF87-65FF75469BB7}"/>
              </a:ext>
            </a:extLst>
          </p:cNvPr>
          <p:cNvSpPr/>
          <p:nvPr/>
        </p:nvSpPr>
        <p:spPr>
          <a:xfrm>
            <a:off x="1318039" y="5515082"/>
            <a:ext cx="2534844"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デジタル技術を先行導入し</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住民サービスを高度化させる</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都市型スマートシティ</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6" name="テキスト ボックス 55">
            <a:extLst>
              <a:ext uri="{FF2B5EF4-FFF2-40B4-BE49-F238E27FC236}">
                <a16:creationId xmlns:a16="http://schemas.microsoft.com/office/drawing/2014/main" id="{FD7F602C-1475-4E66-BFAC-9F022855438A}"/>
              </a:ext>
            </a:extLst>
          </p:cNvPr>
          <p:cNvSpPr txBox="1"/>
          <p:nvPr/>
        </p:nvSpPr>
        <p:spPr>
          <a:xfrm>
            <a:off x="1421940" y="4661041"/>
            <a:ext cx="2355129" cy="851297"/>
          </a:xfrm>
          <a:prstGeom prst="roundRect">
            <a:avLst/>
          </a:prstGeom>
          <a:solidFill>
            <a:schemeClr val="bg1">
              <a:lumMod val="95000"/>
            </a:schemeClr>
          </a:solidFill>
          <a:ln>
            <a:noFill/>
          </a:ln>
        </p:spPr>
        <p:txBody>
          <a:bodyPr wrap="square" lIns="72000" rIns="72000"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先端技術の導入を積極的に推進し、基礎自治体として、行政運営の効率化、市民サービスの向上、地域社会への貢献を実現</a:t>
            </a:r>
          </a:p>
        </p:txBody>
      </p:sp>
      <p:sp>
        <p:nvSpPr>
          <p:cNvPr id="57" name="正方形/長方形 56">
            <a:extLst>
              <a:ext uri="{FF2B5EF4-FFF2-40B4-BE49-F238E27FC236}">
                <a16:creationId xmlns:a16="http://schemas.microsoft.com/office/drawing/2014/main" id="{764AA4A5-2D3C-49B6-A321-125AC0FE08F9}"/>
              </a:ext>
            </a:extLst>
          </p:cNvPr>
          <p:cNvSpPr/>
          <p:nvPr/>
        </p:nvSpPr>
        <p:spPr>
          <a:xfrm>
            <a:off x="475527" y="3334104"/>
            <a:ext cx="3528000" cy="1253689"/>
          </a:xfrm>
          <a:prstGeom prst="rect">
            <a:avLst/>
          </a:prstGeom>
          <a:solidFill>
            <a:schemeClr val="accent6">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8" name="正方形/長方形 57">
            <a:extLst>
              <a:ext uri="{FF2B5EF4-FFF2-40B4-BE49-F238E27FC236}">
                <a16:creationId xmlns:a16="http://schemas.microsoft.com/office/drawing/2014/main" id="{2ED65E15-DBA7-42E4-899A-FEBC15FC8020}"/>
              </a:ext>
            </a:extLst>
          </p:cNvPr>
          <p:cNvSpPr/>
          <p:nvPr/>
        </p:nvSpPr>
        <p:spPr>
          <a:xfrm>
            <a:off x="467614" y="3334104"/>
            <a:ext cx="377521" cy="1253689"/>
          </a:xfrm>
          <a:prstGeom prst="rect">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a:ea typeface="Meiryo UI"/>
                <a:cs typeface="+mn-cs"/>
              </a:rPr>
              <a:t>府市連携</a:t>
            </a:r>
          </a:p>
        </p:txBody>
      </p:sp>
      <p:sp>
        <p:nvSpPr>
          <p:cNvPr id="61" name="正方形/長方形 60">
            <a:extLst>
              <a:ext uri="{FF2B5EF4-FFF2-40B4-BE49-F238E27FC236}">
                <a16:creationId xmlns:a16="http://schemas.microsoft.com/office/drawing/2014/main" id="{69CD7FD8-069B-4CA6-9031-1BCD2AC628C5}"/>
              </a:ext>
            </a:extLst>
          </p:cNvPr>
          <p:cNvSpPr/>
          <p:nvPr/>
        </p:nvSpPr>
        <p:spPr>
          <a:xfrm>
            <a:off x="1188807" y="3417317"/>
            <a:ext cx="2775801" cy="507831"/>
          </a:xfrm>
          <a:prstGeom prst="rect">
            <a:avLst/>
          </a:prstGeom>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府市連携による</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300" b="1" i="0" u="none" strike="noStrike" kern="1200" cap="none" spc="0" normalizeH="0" baseline="0" noProof="0" dirty="0">
                <a:ln>
                  <a:noFill/>
                </a:ln>
                <a:solidFill>
                  <a:prstClr val="black"/>
                </a:solidFill>
                <a:effectLst/>
                <a:uLnTx/>
                <a:uFillTx/>
                <a:latin typeface="Meiryo UI"/>
                <a:ea typeface="Meiryo UI"/>
                <a:cs typeface="+mn-cs"/>
              </a:rPr>
              <a:t>世界を牽引するスマートシティの実現</a:t>
            </a:r>
            <a:r>
              <a:rPr kumimoji="1" lang="en-US" altLang="ja-JP" sz="1300" b="1"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64" name="正方形/長方形 63">
            <a:extLst>
              <a:ext uri="{FF2B5EF4-FFF2-40B4-BE49-F238E27FC236}">
                <a16:creationId xmlns:a16="http://schemas.microsoft.com/office/drawing/2014/main" id="{CE995625-FDE5-44D6-9C59-323DB810FC49}"/>
              </a:ext>
            </a:extLst>
          </p:cNvPr>
          <p:cNvSpPr/>
          <p:nvPr/>
        </p:nvSpPr>
        <p:spPr>
          <a:xfrm>
            <a:off x="973964" y="1340524"/>
            <a:ext cx="2808000" cy="288000"/>
          </a:xfrm>
          <a:prstGeom prst="rect">
            <a:avLst/>
          </a:prstGeom>
          <a:solidFill>
            <a:schemeClr val="accent1">
              <a:lumMod val="5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a:ea typeface="Meiryo UI"/>
                <a:cs typeface="+mn-cs"/>
              </a:rPr>
              <a:t>大阪府</a:t>
            </a:r>
          </a:p>
        </p:txBody>
      </p:sp>
      <p:sp>
        <p:nvSpPr>
          <p:cNvPr id="2" name="テキスト ボックス 1">
            <a:extLst>
              <a:ext uri="{FF2B5EF4-FFF2-40B4-BE49-F238E27FC236}">
                <a16:creationId xmlns:a16="http://schemas.microsoft.com/office/drawing/2014/main" id="{092F3F7C-AC8E-405C-B164-DAE88ACB5D43}"/>
              </a:ext>
            </a:extLst>
          </p:cNvPr>
          <p:cNvSpPr txBox="1"/>
          <p:nvPr/>
        </p:nvSpPr>
        <p:spPr>
          <a:xfrm>
            <a:off x="5217546" y="1968082"/>
            <a:ext cx="3411216" cy="307777"/>
          </a:xfrm>
          <a:prstGeom prst="rect">
            <a:avLst/>
          </a:prstGeom>
          <a:noFill/>
        </p:spPr>
        <p:txBody>
          <a:bodyPr wrap="square" rtlCol="0">
            <a:spAutoFit/>
          </a:bodyPr>
          <a:lstStyle/>
          <a:p>
            <a:r>
              <a:rPr kumimoji="1" lang="ja-JP" altLang="en-US" sz="1400" b="1" dirty="0">
                <a:effectLst>
                  <a:outerShdw blurRad="38100" dist="38100" dir="2700000" algn="tl">
                    <a:srgbClr val="000000">
                      <a:alpha val="43137"/>
                    </a:srgbClr>
                  </a:outerShdw>
                </a:effectLst>
              </a:rPr>
              <a:t>スマートシティの先端的サービスを府域展開</a:t>
            </a:r>
          </a:p>
        </p:txBody>
      </p:sp>
      <p:sp>
        <p:nvSpPr>
          <p:cNvPr id="30" name="テキスト ボックス 29">
            <a:extLst>
              <a:ext uri="{FF2B5EF4-FFF2-40B4-BE49-F238E27FC236}">
                <a16:creationId xmlns:a16="http://schemas.microsoft.com/office/drawing/2014/main" id="{C7F39888-3B5B-423C-8E1A-38BAC47951D7}"/>
              </a:ext>
            </a:extLst>
          </p:cNvPr>
          <p:cNvSpPr txBox="1"/>
          <p:nvPr/>
        </p:nvSpPr>
        <p:spPr>
          <a:xfrm>
            <a:off x="4489823" y="5517475"/>
            <a:ext cx="3297485" cy="307777"/>
          </a:xfrm>
          <a:prstGeom prst="rect">
            <a:avLst/>
          </a:prstGeom>
          <a:noFill/>
        </p:spPr>
        <p:txBody>
          <a:bodyPr wrap="square" rtlCol="0">
            <a:spAutoFit/>
          </a:bodyPr>
          <a:lstStyle/>
          <a:p>
            <a:pPr algn="ctr"/>
            <a:r>
              <a:rPr kumimoji="1" lang="ja-JP" altLang="en-US" sz="1400" b="1" dirty="0">
                <a:effectLst>
                  <a:outerShdw blurRad="38100" dist="38100" dir="2700000" algn="tl">
                    <a:srgbClr val="000000">
                      <a:alpha val="43137"/>
                    </a:srgbClr>
                  </a:outerShdw>
                </a:effectLst>
              </a:rPr>
              <a:t>大阪・関西万博のレガシーを府域展開</a:t>
            </a:r>
          </a:p>
        </p:txBody>
      </p:sp>
      <p:sp>
        <p:nvSpPr>
          <p:cNvPr id="35" name="テキスト ボックス 34">
            <a:extLst>
              <a:ext uri="{FF2B5EF4-FFF2-40B4-BE49-F238E27FC236}">
                <a16:creationId xmlns:a16="http://schemas.microsoft.com/office/drawing/2014/main" id="{78EEACC7-1637-4D64-8E6D-B53BCBA5E210}"/>
              </a:ext>
            </a:extLst>
          </p:cNvPr>
          <p:cNvSpPr txBox="1"/>
          <p:nvPr/>
        </p:nvSpPr>
        <p:spPr>
          <a:xfrm>
            <a:off x="302641" y="669244"/>
            <a:ext cx="851986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cs typeface="+mn-cs"/>
              </a:rPr>
              <a:t>大阪府は</a:t>
            </a:r>
            <a:r>
              <a:rPr kumimoji="1" lang="ja-JP" altLang="en-US" sz="1600" dirty="0">
                <a:latin typeface="Meiryo UI"/>
                <a:ea typeface="Meiryo UI"/>
              </a:rPr>
              <a:t>パートナーズフォーラム</a:t>
            </a:r>
            <a:r>
              <a:rPr kumimoji="1" lang="ja-JP" altLang="en-US" sz="1600" b="0" i="0" u="none" strike="noStrike" kern="1200" cap="none" spc="0" normalizeH="0" baseline="0" noProof="0" dirty="0">
                <a:ln>
                  <a:noFill/>
                </a:ln>
                <a:effectLst/>
                <a:uLnTx/>
                <a:uFillTx/>
                <a:latin typeface="Meiryo UI"/>
                <a:ea typeface="Meiryo UI"/>
                <a:cs typeface="+mn-cs"/>
              </a:rPr>
              <a:t>やデータ連携基盤などのインフラ構築と、市町村</a:t>
            </a:r>
            <a:r>
              <a:rPr kumimoji="1" lang="en-US" altLang="ja-JP" sz="1600" b="0" i="0" u="none" strike="noStrike" kern="1200" cap="none" spc="0" normalizeH="0" baseline="0" noProof="0" dirty="0">
                <a:ln>
                  <a:noFill/>
                </a:ln>
                <a:effectLst/>
                <a:uLnTx/>
                <a:uFillTx/>
                <a:latin typeface="Meiryo UI"/>
                <a:ea typeface="Meiryo UI"/>
                <a:cs typeface="+mn-cs"/>
              </a:rPr>
              <a:t>DX</a:t>
            </a:r>
            <a:r>
              <a:rPr kumimoji="1" lang="ja-JP" altLang="en-US" sz="1600" b="0" i="0" u="none" strike="noStrike" kern="1200" cap="none" spc="0" normalizeH="0" baseline="0" noProof="0" dirty="0">
                <a:ln>
                  <a:noFill/>
                </a:ln>
                <a:effectLst/>
                <a:uLnTx/>
                <a:uFillTx/>
                <a:latin typeface="Meiryo UI"/>
                <a:ea typeface="Meiryo UI"/>
                <a:cs typeface="+mn-cs"/>
              </a:rPr>
              <a:t>支援などにより、府域の</a:t>
            </a:r>
            <a:r>
              <a:rPr kumimoji="1" lang="en-US" altLang="ja-JP" sz="1600" b="0" i="0" u="none" strike="noStrike" kern="1200" cap="none" spc="0" normalizeH="0" baseline="0" noProof="0" dirty="0">
                <a:ln>
                  <a:noFill/>
                </a:ln>
                <a:effectLst/>
                <a:uLnTx/>
                <a:uFillTx/>
                <a:latin typeface="Meiryo UI"/>
                <a:ea typeface="Meiryo UI"/>
                <a:cs typeface="+mn-cs"/>
              </a:rPr>
              <a:t>DX</a:t>
            </a:r>
            <a:r>
              <a:rPr kumimoji="1" lang="ja-JP" altLang="en-US" sz="1600" dirty="0">
                <a:latin typeface="Meiryo UI"/>
                <a:ea typeface="Meiryo UI"/>
              </a:rPr>
              <a:t>を推進し、大阪市は大阪府と連携した先導役として、府内市町村の行政</a:t>
            </a:r>
            <a:r>
              <a:rPr kumimoji="1" lang="en-US" altLang="ja-JP" sz="1600" dirty="0">
                <a:latin typeface="Meiryo UI"/>
                <a:ea typeface="Meiryo UI"/>
              </a:rPr>
              <a:t>DX</a:t>
            </a:r>
            <a:r>
              <a:rPr kumimoji="1" lang="ja-JP" altLang="en-US" sz="1600" dirty="0">
                <a:latin typeface="Meiryo UI"/>
                <a:ea typeface="Meiryo UI"/>
              </a:rPr>
              <a:t>推進をリードする。</a:t>
            </a:r>
            <a:endParaRPr kumimoji="1" lang="ja-JP" altLang="en-US" sz="1600" b="0" i="0" u="none" strike="noStrike" kern="1200" cap="none" spc="0" normalizeH="0" baseline="0" noProof="0" dirty="0">
              <a:ln>
                <a:noFill/>
              </a:ln>
              <a:effectLst/>
              <a:uLnTx/>
              <a:uFillTx/>
              <a:latin typeface="Meiryo UI"/>
              <a:ea typeface="Meiryo UI"/>
            </a:endParaRPr>
          </a:p>
        </p:txBody>
      </p:sp>
      <p:sp>
        <p:nvSpPr>
          <p:cNvPr id="3" name="テキスト ボックス 2">
            <a:extLst>
              <a:ext uri="{FF2B5EF4-FFF2-40B4-BE49-F238E27FC236}">
                <a16:creationId xmlns:a16="http://schemas.microsoft.com/office/drawing/2014/main" id="{F5CB0DCA-A390-4F7E-B90E-040E1A214288}"/>
              </a:ext>
            </a:extLst>
          </p:cNvPr>
          <p:cNvSpPr txBox="1"/>
          <p:nvPr/>
        </p:nvSpPr>
        <p:spPr>
          <a:xfrm>
            <a:off x="6219313" y="6141615"/>
            <a:ext cx="2446504" cy="400110"/>
          </a:xfrm>
          <a:prstGeom prst="rect">
            <a:avLst/>
          </a:prstGeom>
          <a:noFill/>
        </p:spPr>
        <p:txBody>
          <a:bodyPr wrap="none" rtlCol="0">
            <a:spAutoFit/>
          </a:bodyPr>
          <a:lstStyle/>
          <a:p>
            <a:r>
              <a:rPr kumimoji="1" lang="en-US" altLang="ja-JP" sz="1000" dirty="0"/>
              <a:t>※</a:t>
            </a:r>
            <a:r>
              <a:rPr kumimoji="1" lang="ja-JP" altLang="en-US" sz="1000" dirty="0"/>
              <a:t>　大阪市は</a:t>
            </a:r>
            <a:r>
              <a:rPr kumimoji="1" lang="en-US" altLang="ja-JP" sz="1000" dirty="0"/>
              <a:t>『2021</a:t>
            </a:r>
            <a:r>
              <a:rPr kumimoji="1" lang="ja-JP" altLang="en-US" sz="1000" dirty="0"/>
              <a:t>年自治体電子化</a:t>
            </a:r>
            <a:endParaRPr kumimoji="1" lang="en-US" altLang="ja-JP" sz="1000" dirty="0"/>
          </a:p>
          <a:p>
            <a:r>
              <a:rPr kumimoji="1" lang="ja-JP" altLang="en-US" sz="1000" dirty="0"/>
              <a:t>　　 ランキング</a:t>
            </a:r>
            <a:r>
              <a:rPr kumimoji="1" lang="en-US" altLang="ja-JP" sz="1000" dirty="0"/>
              <a:t>』 </a:t>
            </a:r>
            <a:r>
              <a:rPr kumimoji="1" lang="ja-JP" altLang="en-US" sz="1000" dirty="0"/>
              <a:t>において、</a:t>
            </a:r>
            <a:r>
              <a:rPr kumimoji="1" lang="en-US" altLang="ja-JP" sz="1000" dirty="0"/>
              <a:t>1718</a:t>
            </a:r>
            <a:r>
              <a:rPr kumimoji="1" lang="ja-JP" altLang="en-US" sz="1000" dirty="0"/>
              <a:t>団体中４位</a:t>
            </a:r>
          </a:p>
        </p:txBody>
      </p:sp>
      <p:sp>
        <p:nvSpPr>
          <p:cNvPr id="38" name="テキスト ボックス 37">
            <a:extLst>
              <a:ext uri="{FF2B5EF4-FFF2-40B4-BE49-F238E27FC236}">
                <a16:creationId xmlns:a16="http://schemas.microsoft.com/office/drawing/2014/main" id="{FACCE0E3-2075-42DD-9B46-2593866470F5}"/>
              </a:ext>
            </a:extLst>
          </p:cNvPr>
          <p:cNvSpPr txBox="1"/>
          <p:nvPr/>
        </p:nvSpPr>
        <p:spPr>
          <a:xfrm>
            <a:off x="1410686" y="3982421"/>
            <a:ext cx="2448000" cy="510778"/>
          </a:xfrm>
          <a:prstGeom prst="roundRect">
            <a:avLst/>
          </a:prstGeom>
          <a:solidFill>
            <a:schemeClr val="bg1">
              <a:lumMod val="95000"/>
            </a:schemeClr>
          </a:solidFill>
          <a:ln>
            <a:solidFill>
              <a:schemeClr val="bg1">
                <a:lumMod val="75000"/>
              </a:schemeClr>
            </a:solidFill>
          </a:ln>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スーパーシティ</a:t>
            </a:r>
            <a:r>
              <a:rPr kumimoji="1" lang="ja-JP" altLang="en-US" sz="1200" dirty="0">
                <a:solidFill>
                  <a:prstClr val="black"/>
                </a:solidFill>
                <a:latin typeface="Meiryo UI"/>
                <a:ea typeface="Meiryo UI"/>
              </a:rPr>
              <a:t>構想</a:t>
            </a:r>
          </a:p>
          <a:p>
            <a:pPr marL="171450" lvl="0" indent="-171450">
              <a:buFont typeface="Wingdings" panose="05000000000000000000" pitchFamily="2" charset="2"/>
              <a:buChar char="Ø"/>
              <a:defRPr/>
            </a:pPr>
            <a:r>
              <a:rPr kumimoji="1" lang="ja-JP" altLang="en-US" sz="1200" dirty="0"/>
              <a:t>スマートシティ大阪市内展開エリア</a:t>
            </a:r>
            <a:endParaRPr kumimoji="1" lang="en-US" altLang="ja-JP" sz="1200" b="0" i="0" u="none" strike="noStrike" kern="1200" cap="none" spc="0" normalizeH="0" baseline="0" noProof="0" dirty="0">
              <a:ln>
                <a:noFill/>
              </a:ln>
              <a:effectLst/>
              <a:uLnTx/>
              <a:uFillTx/>
              <a:latin typeface="Meiryo UI"/>
              <a:ea typeface="Meiryo UI"/>
            </a:endParaRPr>
          </a:p>
        </p:txBody>
      </p:sp>
      <p:sp>
        <p:nvSpPr>
          <p:cNvPr id="36" name="スライド番号プレースホルダー 1"/>
          <p:cNvSpPr>
            <a:spLocks noGrp="1"/>
          </p:cNvSpPr>
          <p:nvPr>
            <p:ph type="sldNum" sz="quarter" idx="12"/>
          </p:nvPr>
        </p:nvSpPr>
        <p:spPr>
          <a:xfrm>
            <a:off x="7086600" y="6474930"/>
            <a:ext cx="2057400" cy="365125"/>
          </a:xfrm>
        </p:spPr>
        <p:txBody>
          <a:bodyPr/>
          <a:lstStyle/>
          <a:p>
            <a:fld id="{50F88186-B17D-4CE3-A887-D91699CF601C}" type="slidenum">
              <a:rPr kumimoji="1" lang="ja-JP" altLang="en-US" smtClean="0"/>
              <a:t>5</a:t>
            </a:fld>
            <a:endParaRPr kumimoji="1" lang="ja-JP" altLang="en-US" dirty="0"/>
          </a:p>
        </p:txBody>
      </p:sp>
      <p:sp>
        <p:nvSpPr>
          <p:cNvPr id="37" name="タイトル 4">
            <a:extLst>
              <a:ext uri="{FF2B5EF4-FFF2-40B4-BE49-F238E27FC236}">
                <a16:creationId xmlns:a16="http://schemas.microsoft.com/office/drawing/2014/main" id="{F1FE1049-26C8-435B-A369-5FD00A801285}"/>
              </a:ext>
            </a:extLst>
          </p:cNvPr>
          <p:cNvSpPr txBox="1">
            <a:spLocks/>
          </p:cNvSpPr>
          <p:nvPr/>
        </p:nvSpPr>
        <p:spPr>
          <a:xfrm>
            <a:off x="229891" y="148764"/>
            <a:ext cx="8519863" cy="3861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b="1" kern="1200">
                <a:solidFill>
                  <a:srgbClr val="002060"/>
                </a:solidFill>
                <a:latin typeface="+mj-lt"/>
                <a:ea typeface="+mj-ea"/>
                <a:cs typeface="+mj-cs"/>
              </a:defRPr>
            </a:lvl1pPr>
          </a:lstStyle>
          <a:p>
            <a:pPr algn="ctr"/>
            <a:r>
              <a:rPr lang="ja-JP" altLang="en-US" dirty="0">
                <a:solidFill>
                  <a:schemeClr val="tx1"/>
                </a:solidFill>
              </a:rPr>
              <a:t>大阪スマートシティ戦略</a:t>
            </a:r>
            <a:r>
              <a:rPr lang="en-US" altLang="ja-JP" dirty="0">
                <a:solidFill>
                  <a:schemeClr val="tx1"/>
                </a:solidFill>
              </a:rPr>
              <a:t>ver.2.0</a:t>
            </a:r>
            <a:r>
              <a:rPr lang="ja-JP" altLang="en-US" dirty="0">
                <a:solidFill>
                  <a:schemeClr val="tx1"/>
                </a:solidFill>
              </a:rPr>
              <a:t>の基本理念を踏まえた府市の</a:t>
            </a:r>
            <a:r>
              <a:rPr lang="ja-JP" altLang="en-US" spc="-150" dirty="0">
                <a:solidFill>
                  <a:schemeClr val="tx1"/>
                </a:solidFill>
              </a:rPr>
              <a:t>役割</a:t>
            </a:r>
            <a:endParaRPr lang="ja-JP" altLang="en-US" dirty="0">
              <a:solidFill>
                <a:schemeClr val="tx1"/>
              </a:solidFill>
            </a:endParaRPr>
          </a:p>
        </p:txBody>
      </p:sp>
      <p:sp>
        <p:nvSpPr>
          <p:cNvPr id="39" name="テキスト ボックス 38">
            <a:extLst>
              <a:ext uri="{FF2B5EF4-FFF2-40B4-BE49-F238E27FC236}">
                <a16:creationId xmlns:a16="http://schemas.microsoft.com/office/drawing/2014/main" id="{EA375197-0989-4779-A9A1-DB2BB5B6BACC}"/>
              </a:ext>
            </a:extLst>
          </p:cNvPr>
          <p:cNvSpPr txBox="1"/>
          <p:nvPr/>
        </p:nvSpPr>
        <p:spPr>
          <a:xfrm>
            <a:off x="151697" y="6585186"/>
            <a:ext cx="6454856" cy="261610"/>
          </a:xfrm>
          <a:prstGeom prst="rect">
            <a:avLst/>
          </a:prstGeom>
          <a:noFill/>
        </p:spPr>
        <p:txBody>
          <a:bodyPr wrap="square">
            <a:spAutoFit/>
          </a:bodyPr>
          <a:lstStyle/>
          <a:p>
            <a:r>
              <a:rPr lang="ja-JP" altLang="en-US" sz="1100" dirty="0">
                <a:latin typeface="+mn-ea"/>
              </a:rPr>
              <a:t>出典：大阪スマートシティ戦略</a:t>
            </a:r>
            <a:r>
              <a:rPr lang="en-US" altLang="ja-JP" sz="1100" dirty="0">
                <a:latin typeface="+mn-ea"/>
              </a:rPr>
              <a:t>ver.2.0</a:t>
            </a:r>
            <a:r>
              <a:rPr lang="ja-JP" altLang="en-US" sz="1100" dirty="0">
                <a:latin typeface="+mn-ea"/>
              </a:rPr>
              <a:t>　　</a:t>
            </a:r>
            <a:r>
              <a:rPr lang="en-US" altLang="ja-JP" sz="1100" dirty="0">
                <a:latin typeface="+mn-ea"/>
              </a:rPr>
              <a:t>『</a:t>
            </a:r>
            <a:r>
              <a:rPr lang="ja-JP" altLang="en-US" sz="1100" dirty="0">
                <a:latin typeface="+mn-ea"/>
              </a:rPr>
              <a:t>戦略</a:t>
            </a:r>
            <a:r>
              <a:rPr lang="en-US" altLang="ja-JP" sz="1100" dirty="0">
                <a:latin typeface="+mn-ea"/>
              </a:rPr>
              <a:t>ver.2.0</a:t>
            </a:r>
            <a:r>
              <a:rPr lang="ja-JP" altLang="en-US" sz="1100" dirty="0">
                <a:latin typeface="+mn-ea"/>
              </a:rPr>
              <a:t>の基本理念を踏まえた府市の役割</a:t>
            </a:r>
            <a:r>
              <a:rPr lang="en-US" altLang="ja-JP" sz="1100" dirty="0">
                <a:latin typeface="+mn-ea"/>
              </a:rPr>
              <a:t>』</a:t>
            </a:r>
            <a:endParaRPr lang="ja-JP" altLang="en-US" sz="1100" dirty="0">
              <a:latin typeface="+mn-ea"/>
            </a:endParaRPr>
          </a:p>
        </p:txBody>
      </p:sp>
      <p:pic>
        <p:nvPicPr>
          <p:cNvPr id="40" name="グラフィックス 39" descr="矢印: 緩い曲線">
            <a:extLst>
              <a:ext uri="{FF2B5EF4-FFF2-40B4-BE49-F238E27FC236}">
                <a16:creationId xmlns:a16="http://schemas.microsoft.com/office/drawing/2014/main" id="{FA457BAD-D720-42EA-ACD1-14953A6114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5575701">
            <a:off x="6290249" y="2538264"/>
            <a:ext cx="1168070" cy="783561"/>
          </a:xfrm>
          <a:prstGeom prst="rect">
            <a:avLst/>
          </a:prstGeom>
        </p:spPr>
      </p:pic>
      <p:pic>
        <p:nvPicPr>
          <p:cNvPr id="41" name="グラフィックス 40" descr="矢印: 緩い曲線">
            <a:extLst>
              <a:ext uri="{FF2B5EF4-FFF2-40B4-BE49-F238E27FC236}">
                <a16:creationId xmlns:a16="http://schemas.microsoft.com/office/drawing/2014/main" id="{C929DCB2-EDAC-4246-BE87-8B5FD6CB78B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669357">
            <a:off x="6913110" y="2707586"/>
            <a:ext cx="1043884" cy="783561"/>
          </a:xfrm>
          <a:prstGeom prst="rect">
            <a:avLst/>
          </a:prstGeom>
        </p:spPr>
      </p:pic>
      <p:pic>
        <p:nvPicPr>
          <p:cNvPr id="42" name="グラフィックス 41" descr="矢印: 緩い曲線">
            <a:extLst>
              <a:ext uri="{FF2B5EF4-FFF2-40B4-BE49-F238E27FC236}">
                <a16:creationId xmlns:a16="http://schemas.microsoft.com/office/drawing/2014/main" id="{834770C4-975F-435D-A55A-5A23B79DFE0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022529">
            <a:off x="7345491" y="3186628"/>
            <a:ext cx="675802" cy="675802"/>
          </a:xfrm>
          <a:prstGeom prst="rect">
            <a:avLst/>
          </a:prstGeom>
        </p:spPr>
      </p:pic>
      <p:pic>
        <p:nvPicPr>
          <p:cNvPr id="43" name="グラフィックス 42" descr="矢印: 緩い曲線">
            <a:extLst>
              <a:ext uri="{FF2B5EF4-FFF2-40B4-BE49-F238E27FC236}">
                <a16:creationId xmlns:a16="http://schemas.microsoft.com/office/drawing/2014/main" id="{ED758167-5130-4C29-B5DA-4D57F5C1548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947721">
            <a:off x="7123240" y="4213151"/>
            <a:ext cx="680505" cy="680505"/>
          </a:xfrm>
          <a:prstGeom prst="rect">
            <a:avLst/>
          </a:prstGeom>
        </p:spPr>
      </p:pic>
      <p:pic>
        <p:nvPicPr>
          <p:cNvPr id="45" name="グラフィックス 44" descr="矢印: 緩い曲線">
            <a:extLst>
              <a:ext uri="{FF2B5EF4-FFF2-40B4-BE49-F238E27FC236}">
                <a16:creationId xmlns:a16="http://schemas.microsoft.com/office/drawing/2014/main" id="{4CCAF30F-4195-47D7-A444-E7B57C92456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577264">
            <a:off x="6621539" y="4441933"/>
            <a:ext cx="958455" cy="783561"/>
          </a:xfrm>
          <a:prstGeom prst="rect">
            <a:avLst/>
          </a:prstGeom>
        </p:spPr>
      </p:pic>
      <p:pic>
        <p:nvPicPr>
          <p:cNvPr id="46" name="グラフィックス 45" descr="矢印: 緩い曲線">
            <a:extLst>
              <a:ext uri="{FF2B5EF4-FFF2-40B4-BE49-F238E27FC236}">
                <a16:creationId xmlns:a16="http://schemas.microsoft.com/office/drawing/2014/main" id="{3158B457-53EF-4A13-B371-E690D7535E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232914">
            <a:off x="5981558" y="4491722"/>
            <a:ext cx="1226950" cy="783561"/>
          </a:xfrm>
          <a:prstGeom prst="rect">
            <a:avLst/>
          </a:prstGeom>
        </p:spPr>
      </p:pic>
    </p:spTree>
    <p:extLst>
      <p:ext uri="{BB962C8B-B14F-4D97-AF65-F5344CB8AC3E}">
        <p14:creationId xmlns:p14="http://schemas.microsoft.com/office/powerpoint/2010/main" val="232122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0D16C1E4-2E92-4EA8-A224-218DA551D09A}"/>
              </a:ext>
            </a:extLst>
          </p:cNvPr>
          <p:cNvGraphicFramePr>
            <a:graphicFrameLocks noGrp="1"/>
          </p:cNvGraphicFramePr>
          <p:nvPr>
            <p:extLst>
              <p:ext uri="{D42A27DB-BD31-4B8C-83A1-F6EECF244321}">
                <p14:modId xmlns:p14="http://schemas.microsoft.com/office/powerpoint/2010/main" val="3831091990"/>
              </p:ext>
            </p:extLst>
          </p:nvPr>
        </p:nvGraphicFramePr>
        <p:xfrm>
          <a:off x="271412" y="1448637"/>
          <a:ext cx="8601176" cy="5210636"/>
        </p:xfrm>
        <a:graphic>
          <a:graphicData uri="http://schemas.openxmlformats.org/drawingml/2006/table">
            <a:tbl>
              <a:tblPr firstRow="1" bandRow="1">
                <a:tableStyleId>{5940675A-B579-460E-94D1-54222C63F5DA}</a:tableStyleId>
              </a:tblPr>
              <a:tblGrid>
                <a:gridCol w="1107812">
                  <a:extLst>
                    <a:ext uri="{9D8B030D-6E8A-4147-A177-3AD203B41FA5}">
                      <a16:colId xmlns:a16="http://schemas.microsoft.com/office/drawing/2014/main" val="3072791007"/>
                    </a:ext>
                  </a:extLst>
                </a:gridCol>
                <a:gridCol w="1309381">
                  <a:extLst>
                    <a:ext uri="{9D8B030D-6E8A-4147-A177-3AD203B41FA5}">
                      <a16:colId xmlns:a16="http://schemas.microsoft.com/office/drawing/2014/main" val="1688769472"/>
                    </a:ext>
                  </a:extLst>
                </a:gridCol>
                <a:gridCol w="1506323">
                  <a:extLst>
                    <a:ext uri="{9D8B030D-6E8A-4147-A177-3AD203B41FA5}">
                      <a16:colId xmlns:a16="http://schemas.microsoft.com/office/drawing/2014/main" val="3707380715"/>
                    </a:ext>
                  </a:extLst>
                </a:gridCol>
                <a:gridCol w="1442301">
                  <a:extLst>
                    <a:ext uri="{9D8B030D-6E8A-4147-A177-3AD203B41FA5}">
                      <a16:colId xmlns:a16="http://schemas.microsoft.com/office/drawing/2014/main" val="2601110587"/>
                    </a:ext>
                  </a:extLst>
                </a:gridCol>
                <a:gridCol w="1406559">
                  <a:extLst>
                    <a:ext uri="{9D8B030D-6E8A-4147-A177-3AD203B41FA5}">
                      <a16:colId xmlns:a16="http://schemas.microsoft.com/office/drawing/2014/main" val="2643584354"/>
                    </a:ext>
                  </a:extLst>
                </a:gridCol>
                <a:gridCol w="1828800">
                  <a:extLst>
                    <a:ext uri="{9D8B030D-6E8A-4147-A177-3AD203B41FA5}">
                      <a16:colId xmlns:a16="http://schemas.microsoft.com/office/drawing/2014/main" val="3516934696"/>
                    </a:ext>
                  </a:extLst>
                </a:gridCol>
              </a:tblGrid>
              <a:tr h="279575">
                <a:tc>
                  <a:txBody>
                    <a:bodyPr/>
                    <a:lstStyle/>
                    <a:p>
                      <a:pPr algn="ctr"/>
                      <a:r>
                        <a:rPr kumimoji="1" lang="ja-JP" altLang="en-US" sz="1200" b="1" dirty="0">
                          <a:latin typeface="+mn-ea"/>
                          <a:ea typeface="+mn-ea"/>
                        </a:rPr>
                        <a:t>年度</a:t>
                      </a:r>
                    </a:p>
                  </a:txBody>
                  <a:tcPr marL="36000" marR="36000" marT="36000" marB="36000">
                    <a:solidFill>
                      <a:schemeClr val="accent1">
                        <a:lumMod val="20000"/>
                        <a:lumOff val="80000"/>
                      </a:schemeClr>
                    </a:solidFill>
                  </a:tcPr>
                </a:tc>
                <a:tc>
                  <a:txBody>
                    <a:bodyPr/>
                    <a:lstStyle/>
                    <a:p>
                      <a:pPr algn="ctr"/>
                      <a:r>
                        <a:rPr kumimoji="1" lang="en-US" altLang="ja-JP" sz="1200" b="1" dirty="0">
                          <a:latin typeface="+mn-ea"/>
                          <a:ea typeface="+mn-ea"/>
                        </a:rPr>
                        <a:t>~ 2019(R</a:t>
                      </a:r>
                      <a:r>
                        <a:rPr kumimoji="1" lang="ja-JP" altLang="en-US" sz="1200" b="1" dirty="0">
                          <a:latin typeface="+mn-ea"/>
                          <a:ea typeface="+mn-ea"/>
                        </a:rPr>
                        <a:t>元</a:t>
                      </a:r>
                      <a:r>
                        <a:rPr kumimoji="1" lang="en-US" altLang="ja-JP" sz="1200" b="1" dirty="0">
                          <a:latin typeface="+mn-ea"/>
                          <a:ea typeface="+mn-ea"/>
                        </a:rPr>
                        <a:t>)</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2020(R2)</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2021(R3)</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2022(R4)</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2023(R5)</a:t>
                      </a:r>
                      <a:endParaRPr kumimoji="1" lang="ja-JP" altLang="en-US" sz="1200" b="1" dirty="0">
                        <a:latin typeface="+mn-ea"/>
                        <a:ea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681821751"/>
                  </a:ext>
                </a:extLst>
              </a:tr>
              <a:tr h="1007940">
                <a:tc>
                  <a:txBody>
                    <a:bodyPr/>
                    <a:lstStyle/>
                    <a:p>
                      <a:r>
                        <a:rPr kumimoji="1" lang="ja-JP" altLang="en-US" sz="1100" dirty="0">
                          <a:solidFill>
                            <a:schemeClr val="tx1"/>
                          </a:solidFill>
                          <a:latin typeface="+mn-ea"/>
                          <a:ea typeface="+mn-ea"/>
                        </a:rPr>
                        <a:t>生活</a:t>
                      </a:r>
                      <a:endParaRPr kumimoji="1" lang="en-US" altLang="ja-JP" sz="1100" dirty="0">
                        <a:solidFill>
                          <a:schemeClr val="tx1"/>
                        </a:solidFill>
                        <a:latin typeface="+mn-ea"/>
                        <a:ea typeface="+mn-ea"/>
                      </a:endParaRPr>
                    </a:p>
                    <a:p>
                      <a:r>
                        <a:rPr kumimoji="1" lang="ja-JP" altLang="en-US" sz="1050" dirty="0">
                          <a:solidFill>
                            <a:schemeClr val="tx1"/>
                          </a:solidFill>
                          <a:latin typeface="+mn-ea"/>
                          <a:ea typeface="+mn-ea"/>
                        </a:rPr>
                        <a:t>（住民ポータル）</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●デジタルマップ</a:t>
                      </a:r>
                      <a:r>
                        <a:rPr lang="ja-JP" altLang="en-US" sz="800" b="0" i="0" u="none" strike="noStrike" dirty="0">
                          <a:solidFill>
                            <a:schemeClr val="tx1"/>
                          </a:solidFill>
                          <a:effectLst/>
                          <a:latin typeface="+mn-ea"/>
                          <a:ea typeface="+mn-ea"/>
                        </a:rPr>
                        <a:t>（</a:t>
                      </a:r>
                      <a:r>
                        <a:rPr lang="en-US" altLang="ja-JP" sz="800" b="0" i="0" u="none" strike="noStrike" dirty="0">
                          <a:solidFill>
                            <a:schemeClr val="tx1"/>
                          </a:solidFill>
                          <a:effectLst/>
                          <a:latin typeface="+mn-ea"/>
                          <a:ea typeface="+mn-ea"/>
                        </a:rPr>
                        <a:t>OSA43</a:t>
                      </a:r>
                      <a:r>
                        <a:rPr lang="ja-JP" altLang="en-US" sz="800" b="0" i="0" u="none" strike="noStrike" dirty="0">
                          <a:solidFill>
                            <a:schemeClr val="tx1"/>
                          </a:solidFill>
                          <a:effectLst/>
                          <a:latin typeface="+mn-ea"/>
                          <a:ea typeface="+mn-ea"/>
                        </a:rPr>
                        <a:t>）</a:t>
                      </a:r>
                      <a:br>
                        <a:rPr lang="ja-JP" altLang="en-US"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市行政オンラインシステム</a:t>
                      </a: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■とよのんコンシェルジュ</a:t>
                      </a:r>
                      <a:endParaRPr lang="en-US" altLang="ja-JP" sz="1000" b="0" i="0" u="none" strike="noStrike" dirty="0">
                        <a:solidFill>
                          <a:schemeClr val="tx1"/>
                        </a:solidFill>
                        <a:effectLst/>
                        <a:highlight>
                          <a:srgbClr val="00FFFF"/>
                        </a:highlight>
                        <a:latin typeface="+mn-ea"/>
                        <a:ea typeface="+mn-ea"/>
                      </a:endParaRPr>
                    </a:p>
                    <a:p>
                      <a:pPr algn="l" fontAlgn="ctr"/>
                      <a:r>
                        <a:rPr lang="ja-JP" altLang="en-US" sz="1000" b="0" i="0" u="none" strike="noStrike" dirty="0">
                          <a:solidFill>
                            <a:schemeClr val="tx1"/>
                          </a:solidFill>
                          <a:effectLst/>
                          <a:latin typeface="+mn-ea"/>
                          <a:ea typeface="+mn-ea"/>
                        </a:rPr>
                        <a:t>◆ごみ収集マップ</a:t>
                      </a:r>
                      <a:endParaRPr lang="en-US" altLang="ja-JP" sz="10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IVR(</a:t>
                      </a:r>
                      <a:r>
                        <a:rPr lang="ja-JP" altLang="en-US" sz="1000" b="0" i="0" u="none" strike="noStrike" dirty="0">
                          <a:solidFill>
                            <a:schemeClr val="tx1"/>
                          </a:solidFill>
                          <a:effectLst/>
                          <a:latin typeface="+mn-ea"/>
                          <a:ea typeface="+mn-ea"/>
                        </a:rPr>
                        <a:t>自動音声応答</a:t>
                      </a:r>
                      <a:r>
                        <a:rPr lang="en-US" altLang="ja-JP" sz="1000" b="0" i="0" u="none" strike="noStrike" dirty="0">
                          <a:solidFill>
                            <a:schemeClr val="tx1"/>
                          </a:solidFill>
                          <a:effectLst/>
                          <a:latin typeface="+mn-ea"/>
                          <a:ea typeface="+mn-ea"/>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chemeClr val="tx1"/>
                          </a:solidFill>
                          <a:effectLst/>
                          <a:latin typeface="+mn-ea"/>
                          <a:ea typeface="+mn-ea"/>
                        </a:rPr>
                        <a:t>　（</a:t>
                      </a:r>
                      <a:r>
                        <a:rPr lang="en-US" altLang="ja-JP" sz="700" b="0" i="0" u="none" strike="noStrike" dirty="0">
                          <a:solidFill>
                            <a:schemeClr val="tx1"/>
                          </a:solidFill>
                          <a:effectLst/>
                          <a:latin typeface="+mn-ea"/>
                          <a:ea typeface="+mn-ea"/>
                        </a:rPr>
                        <a:t>AI</a:t>
                      </a:r>
                      <a:r>
                        <a:rPr lang="ja-JP" altLang="en-US" sz="700" b="0" i="0" u="none" strike="noStrike" dirty="0">
                          <a:solidFill>
                            <a:schemeClr val="tx1"/>
                          </a:solidFill>
                          <a:effectLst/>
                          <a:latin typeface="+mn-ea"/>
                          <a:ea typeface="+mn-ea"/>
                        </a:rPr>
                        <a:t>技術分析結果を踏まえ）</a:t>
                      </a:r>
                      <a:endParaRPr lang="ja-JP" altLang="en-US" sz="1000" b="0" i="0" u="none" strike="noStrike" dirty="0">
                        <a:solidFill>
                          <a:schemeClr val="tx1"/>
                        </a:solidFill>
                        <a:effectLst/>
                        <a:latin typeface="+mn-ea"/>
                        <a:ea typeface="+mn-ea"/>
                      </a:endParaRPr>
                    </a:p>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rtl="0" fontAlgn="ctr"/>
                      <a:r>
                        <a:rPr lang="ja-JP" altLang="en-US" sz="1000" b="0" i="0" u="none" strike="noStrike" dirty="0">
                          <a:solidFill>
                            <a:schemeClr val="tx1"/>
                          </a:solidFill>
                          <a:effectLst/>
                          <a:highlight>
                            <a:srgbClr val="00FFFF"/>
                          </a:highlight>
                          <a:latin typeface="+mn-ea"/>
                          <a:ea typeface="+mn-ea"/>
                        </a:rPr>
                        <a:t>■全市町村でのポータル</a:t>
                      </a:r>
                      <a:endParaRPr lang="en-US" altLang="ja-JP" sz="1000" b="0" i="0" u="none" strike="noStrike" dirty="0">
                        <a:solidFill>
                          <a:schemeClr val="tx1"/>
                        </a:solidFill>
                        <a:effectLst/>
                        <a:highlight>
                          <a:srgbClr val="00FFFF"/>
                        </a:highlight>
                        <a:latin typeface="+mn-ea"/>
                        <a:ea typeface="+mn-ea"/>
                      </a:endParaRPr>
                    </a:p>
                    <a:p>
                      <a:pPr algn="l" rtl="0" fontAlgn="ctr"/>
                      <a:r>
                        <a:rPr lang="ja-JP" altLang="en-US" sz="1000" b="0" i="0" u="none" strike="noStrike" dirty="0">
                          <a:solidFill>
                            <a:schemeClr val="tx1"/>
                          </a:solidFill>
                          <a:effectLst/>
                          <a:highlight>
                            <a:srgbClr val="00FFFF"/>
                          </a:highlight>
                          <a:latin typeface="+mn-ea"/>
                          <a:ea typeface="+mn-ea"/>
                        </a:rPr>
                        <a:t>　 実装（</a:t>
                      </a:r>
                      <a:r>
                        <a:rPr lang="en-US" altLang="ja-JP" sz="1000" b="0" i="0" u="none" strike="noStrike" dirty="0">
                          <a:solidFill>
                            <a:schemeClr val="tx1"/>
                          </a:solidFill>
                          <a:effectLst/>
                          <a:highlight>
                            <a:srgbClr val="00FFFF"/>
                          </a:highlight>
                          <a:latin typeface="+mn-ea"/>
                          <a:ea typeface="+mn-ea"/>
                        </a:rPr>
                        <a:t>LINE&amp;</a:t>
                      </a:r>
                      <a:r>
                        <a:rPr lang="ja-JP" altLang="en-US" sz="1000" b="0" i="0" u="none" strike="noStrike" dirty="0">
                          <a:solidFill>
                            <a:schemeClr val="tx1"/>
                          </a:solidFill>
                          <a:effectLst/>
                          <a:highlight>
                            <a:srgbClr val="00FFFF"/>
                          </a:highlight>
                          <a:latin typeface="+mn-ea"/>
                          <a:ea typeface="+mn-ea"/>
                        </a:rPr>
                        <a:t>アプリ）</a:t>
                      </a:r>
                      <a:br>
                        <a:rPr lang="ja-JP" altLang="en-US" sz="1000" b="0" i="0" u="none" strike="noStrike" dirty="0">
                          <a:solidFill>
                            <a:schemeClr val="tx1"/>
                          </a:solidFill>
                          <a:effectLst/>
                          <a:highlight>
                            <a:srgbClr val="00FFFF"/>
                          </a:highlight>
                          <a:latin typeface="+mn-ea"/>
                          <a:ea typeface="+mn-ea"/>
                        </a:rPr>
                      </a:br>
                      <a:r>
                        <a:rPr lang="ja-JP" altLang="en-US" sz="10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府行政オンラインシステム</a:t>
                      </a: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a:t>
                      </a:r>
                      <a:r>
                        <a:rPr lang="en-US" altLang="ja-JP" sz="1000" b="0" i="0" u="none" strike="noStrike" dirty="0" err="1">
                          <a:solidFill>
                            <a:schemeClr val="tx1"/>
                          </a:solidFill>
                          <a:effectLst/>
                          <a:latin typeface="+mn-ea"/>
                          <a:ea typeface="+mn-ea"/>
                        </a:rPr>
                        <a:t>mydoor</a:t>
                      </a:r>
                      <a:r>
                        <a:rPr lang="en-US" altLang="ja-JP" sz="1000" b="0" i="0" u="none" strike="noStrike" dirty="0">
                          <a:solidFill>
                            <a:schemeClr val="tx1"/>
                          </a:solidFill>
                          <a:effectLst/>
                          <a:latin typeface="+mn-ea"/>
                          <a:ea typeface="+mn-ea"/>
                        </a:rPr>
                        <a:t> OSAKA</a:t>
                      </a:r>
                    </a:p>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電話による自動受付予約</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LINE</a:t>
                      </a:r>
                      <a:r>
                        <a:rPr lang="ja-JP" altLang="en-US" sz="1000" b="0" i="0" u="none" strike="noStrike" dirty="0">
                          <a:solidFill>
                            <a:schemeClr val="tx1"/>
                          </a:solidFill>
                          <a:effectLst/>
                          <a:latin typeface="+mn-ea"/>
                          <a:ea typeface="+mn-ea"/>
                        </a:rPr>
                        <a:t>を活用した情報発信</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技術を活用した粗大ごみ</a:t>
                      </a:r>
                      <a:endParaRPr lang="en-US" altLang="ja-JP" sz="1000" b="0" i="0" u="none" strike="noStrike" dirty="0">
                        <a:solidFill>
                          <a:schemeClr val="tx1"/>
                        </a:solidFill>
                        <a:effectLst/>
                        <a:latin typeface="+mn-ea"/>
                        <a:ea typeface="+mn-ea"/>
                      </a:endParaRPr>
                    </a:p>
                    <a:p>
                      <a:pPr algn="l" rtl="0"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収集申込受付</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水道局お客様専用サイト構築</a:t>
                      </a:r>
                      <a:endParaRPr lang="ja-JP" altLang="en-US" sz="1000" b="0" i="0" u="none" strike="noStrike" dirty="0">
                        <a:solidFill>
                          <a:schemeClr val="tx1"/>
                        </a:solidFill>
                        <a:effectLst/>
                        <a:latin typeface="+mn-ea"/>
                        <a:ea typeface="+mn-ea"/>
                      </a:endParaRPr>
                    </a:p>
                  </a:txBody>
                  <a:tcPr marL="36000" marR="36000" marT="36000" marB="36000"/>
                </a:tc>
                <a:extLst>
                  <a:ext uri="{0D108BD9-81ED-4DB2-BD59-A6C34878D82A}">
                    <a16:rowId xmlns:a16="http://schemas.microsoft.com/office/drawing/2014/main" val="3119716713"/>
                  </a:ext>
                </a:extLst>
              </a:tr>
              <a:tr h="279438">
                <a:tc>
                  <a:txBody>
                    <a:bodyPr/>
                    <a:lstStyle/>
                    <a:p>
                      <a:r>
                        <a:rPr kumimoji="1" lang="ja-JP" altLang="en-US" sz="1100" dirty="0">
                          <a:solidFill>
                            <a:schemeClr val="tx1"/>
                          </a:solidFill>
                          <a:latin typeface="+mn-ea"/>
                          <a:ea typeface="+mn-ea"/>
                        </a:rPr>
                        <a:t>子育て・教育</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●府立学校遠隔授業</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◆双方向オンライン学習</a:t>
                      </a:r>
                      <a:br>
                        <a:rPr lang="ja-JP" altLang="en-US"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◆ダッシュボードシステム</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●児童相談等システム</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　再構築</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●府立入試デジタル化</a:t>
                      </a:r>
                      <a:endParaRPr lang="en-US" altLang="ja-JP" sz="10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highlight>
                            <a:srgbClr val="00FFFF"/>
                          </a:highlight>
                          <a:latin typeface="+mn-ea"/>
                          <a:ea typeface="+mn-ea"/>
                        </a:rPr>
                        <a:t>◆■欠席連絡等アプリ</a:t>
                      </a:r>
                      <a:endParaRPr lang="en-US" altLang="ja-JP" sz="1000" b="0" i="0" u="none" strike="noStrike" dirty="0">
                        <a:solidFill>
                          <a:schemeClr val="tx1"/>
                        </a:solidFill>
                        <a:effectLst/>
                        <a:highlight>
                          <a:srgbClr val="00FFFF"/>
                        </a:highligh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◆採点支援システム</a:t>
                      </a:r>
                    </a:p>
                  </a:txBody>
                  <a:tcPr marL="36000" marR="36000" marT="36000" marB="36000"/>
                </a:tc>
                <a:extLst>
                  <a:ext uri="{0D108BD9-81ED-4DB2-BD59-A6C34878D82A}">
                    <a16:rowId xmlns:a16="http://schemas.microsoft.com/office/drawing/2014/main" val="2301126474"/>
                  </a:ext>
                </a:extLst>
              </a:tr>
              <a:tr h="393827">
                <a:tc>
                  <a:txBody>
                    <a:bodyPr/>
                    <a:lstStyle/>
                    <a:p>
                      <a:r>
                        <a:rPr kumimoji="1" lang="ja-JP" altLang="en-US" sz="1100" dirty="0">
                          <a:solidFill>
                            <a:schemeClr val="tx1"/>
                          </a:solidFill>
                          <a:latin typeface="+mn-ea"/>
                          <a:ea typeface="+mn-ea"/>
                        </a:rPr>
                        <a:t>健康・福祉</a:t>
                      </a:r>
                      <a:endParaRPr kumimoji="1" lang="en-US" altLang="ja-JP" sz="1100" dirty="0">
                        <a:solidFill>
                          <a:schemeClr val="tx1"/>
                        </a:solidFill>
                        <a:latin typeface="+mn-ea"/>
                        <a:ea typeface="+mn-ea"/>
                      </a:endParaRPr>
                    </a:p>
                    <a:p>
                      <a:r>
                        <a:rPr kumimoji="1" lang="ja-JP" altLang="en-US" sz="900" dirty="0">
                          <a:solidFill>
                            <a:schemeClr val="tx1"/>
                          </a:solidFill>
                          <a:latin typeface="+mn-ea"/>
                          <a:ea typeface="+mn-ea"/>
                        </a:rPr>
                        <a:t>（スマートヘルス</a:t>
                      </a:r>
                      <a:r>
                        <a:rPr kumimoji="1" lang="ja-JP" altLang="en-US" sz="1000" dirty="0">
                          <a:solidFill>
                            <a:schemeClr val="tx1"/>
                          </a:solidFill>
                          <a:latin typeface="+mn-ea"/>
                          <a:ea typeface="+mn-ea"/>
                        </a:rPr>
                        <a:t>）</a:t>
                      </a:r>
                    </a:p>
                  </a:txBody>
                  <a:tcPr marL="36000" marR="36000" marT="36000" marB="36000">
                    <a:lnB w="1270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mn-ea"/>
                          <a:ea typeface="+mn-ea"/>
                        </a:rPr>
                        <a:t>●健康アプリアスマイル</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●小児救急支援アプリ</a:t>
                      </a:r>
                    </a:p>
                  </a:txBody>
                  <a:tcPr marL="36000" marR="36000" marT="36000" marB="36000"/>
                </a:tc>
                <a:tc>
                  <a:txBody>
                    <a:bodyPr/>
                    <a:lstStyle/>
                    <a:p>
                      <a:pPr algn="l" fontAlgn="ctr"/>
                      <a:r>
                        <a:rPr lang="ja-JP" altLang="en-US" sz="1000" b="0" i="0" u="none" strike="noStrike">
                          <a:solidFill>
                            <a:schemeClr val="tx1"/>
                          </a:solidFill>
                          <a:effectLst/>
                          <a:latin typeface="+mn-ea"/>
                          <a:ea typeface="+mn-ea"/>
                        </a:rPr>
                        <a:t>　</a:t>
                      </a:r>
                    </a:p>
                  </a:txBody>
                  <a:tcPr marL="36000" marR="36000" marT="36000" marB="36000"/>
                </a:tc>
                <a:tc>
                  <a:txBody>
                    <a:bodyPr/>
                    <a:lstStyle/>
                    <a:p>
                      <a:pPr algn="l" fontAlgn="ctr"/>
                      <a:r>
                        <a:rPr lang="ja-JP" altLang="en-US" sz="1050" b="0" i="0" u="none" strike="noStrike" dirty="0">
                          <a:solidFill>
                            <a:schemeClr val="tx1"/>
                          </a:solidFill>
                          <a:effectLst/>
                          <a:latin typeface="+mn-ea"/>
                          <a:ea typeface="+mn-ea"/>
                        </a:rPr>
                        <a:t>●</a:t>
                      </a:r>
                      <a:r>
                        <a:rPr lang="ja-JP" altLang="en-US" sz="1000" b="0" i="0" u="none" strike="noStrike" dirty="0">
                          <a:solidFill>
                            <a:schemeClr val="tx1"/>
                          </a:solidFill>
                          <a:effectLst/>
                          <a:latin typeface="+mn-ea"/>
                          <a:ea typeface="+mn-ea"/>
                        </a:rPr>
                        <a:t>スマートシニアライフ事業</a:t>
                      </a: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◆介護認定調査アプリ</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●おおさか楽なび</a:t>
                      </a: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●デジタルヘルスファンド創設</a:t>
                      </a:r>
                    </a:p>
                  </a:txBody>
                  <a:tcPr marL="36000" marR="36000" marT="36000" marB="36000"/>
                </a:tc>
                <a:extLst>
                  <a:ext uri="{0D108BD9-81ED-4DB2-BD59-A6C34878D82A}">
                    <a16:rowId xmlns:a16="http://schemas.microsoft.com/office/drawing/2014/main" val="624627548"/>
                  </a:ext>
                </a:extLst>
              </a:tr>
              <a:tr h="393827">
                <a:tc>
                  <a:txBody>
                    <a:bodyPr/>
                    <a:lstStyle/>
                    <a:p>
                      <a:r>
                        <a:rPr kumimoji="1" lang="ja-JP" altLang="en-US" sz="1100" dirty="0">
                          <a:solidFill>
                            <a:schemeClr val="tx1"/>
                          </a:solidFill>
                          <a:latin typeface="+mn-ea"/>
                          <a:ea typeface="+mn-ea"/>
                        </a:rPr>
                        <a:t>交通・物流</a:t>
                      </a:r>
                      <a:endParaRPr kumimoji="1" lang="en-US" altLang="ja-JP" sz="1100" dirty="0">
                        <a:solidFill>
                          <a:schemeClr val="tx1"/>
                        </a:solidFill>
                        <a:latin typeface="+mn-ea"/>
                        <a:ea typeface="+mn-ea"/>
                      </a:endParaRPr>
                    </a:p>
                    <a:p>
                      <a:r>
                        <a:rPr kumimoji="1" lang="ja-JP" altLang="en-US" sz="1050" dirty="0">
                          <a:solidFill>
                            <a:schemeClr val="tx1"/>
                          </a:solidFill>
                          <a:latin typeface="+mn-ea"/>
                          <a:ea typeface="+mn-ea"/>
                        </a:rPr>
                        <a:t>（モビリティ）</a:t>
                      </a:r>
                      <a:endParaRPr kumimoji="1" lang="ja-JP" altLang="en-US" sz="1000" dirty="0">
                        <a:solidFill>
                          <a:schemeClr val="tx1"/>
                        </a:solidFill>
                        <a:latin typeface="+mn-ea"/>
                        <a:ea typeface="+mn-ea"/>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n-ea"/>
                          <a:ea typeface="+mn-ea"/>
                        </a:rPr>
                        <a:t>★自動運転実証①</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（うめきた、泉北</a:t>
                      </a:r>
                      <a:r>
                        <a:rPr lang="en-US" altLang="ja-JP" sz="1000" b="0" i="0" u="none" strike="noStrike" dirty="0">
                          <a:solidFill>
                            <a:schemeClr val="tx1"/>
                          </a:solidFill>
                          <a:effectLst/>
                          <a:latin typeface="+mn-ea"/>
                          <a:ea typeface="+mn-ea"/>
                        </a:rPr>
                        <a:t>NT</a:t>
                      </a:r>
                      <a:r>
                        <a:rPr lang="ja-JP" altLang="en-US" sz="1000" b="0" i="0" u="none" strike="noStrike" dirty="0">
                          <a:solidFill>
                            <a:schemeClr val="tx1"/>
                          </a:solidFill>
                          <a:effectLst/>
                          <a:latin typeface="+mn-ea"/>
                          <a:ea typeface="+mn-ea"/>
                        </a:rPr>
                        <a:t>）</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オンデマンド実証①</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　（２区）</a:t>
                      </a:r>
                      <a:br>
                        <a:rPr lang="ja-JP" altLang="en-US"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★自動運転実証②</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　（万博記念公園）</a:t>
                      </a:r>
                    </a:p>
                  </a:txBody>
                  <a:tcPr marL="36000" marR="36000" marT="36000" marB="36000"/>
                </a:tc>
                <a:tc>
                  <a:txBody>
                    <a:bodyPr/>
                    <a:lstStyle/>
                    <a:p>
                      <a:pPr algn="l" rtl="0" fontAlgn="ctr"/>
                      <a:r>
                        <a:rPr lang="ja-JP" altLang="en-US" sz="1000" b="0" i="0" u="none" strike="noStrike" dirty="0">
                          <a:solidFill>
                            <a:schemeClr val="tx1"/>
                          </a:solidFill>
                          <a:effectLst/>
                          <a:highlight>
                            <a:srgbClr val="00FFFF"/>
                          </a:highlight>
                          <a:latin typeface="+mn-ea"/>
                          <a:ea typeface="+mn-ea"/>
                        </a:rPr>
                        <a:t>■自動運転実装</a:t>
                      </a:r>
                      <a:r>
                        <a:rPr lang="ja-JP" altLang="en-US" sz="900" b="0" i="0" u="none" strike="noStrike" dirty="0">
                          <a:solidFill>
                            <a:schemeClr val="tx1"/>
                          </a:solidFill>
                          <a:effectLst/>
                          <a:highlight>
                            <a:srgbClr val="00FFFF"/>
                          </a:highlight>
                          <a:latin typeface="+mn-ea"/>
                          <a:ea typeface="+mn-ea"/>
                        </a:rPr>
                        <a:t>③ </a:t>
                      </a:r>
                      <a:endParaRPr lang="en-US" altLang="ja-JP" sz="900" b="0" i="0" u="none" strike="noStrike" dirty="0">
                        <a:solidFill>
                          <a:schemeClr val="tx1"/>
                        </a:solidFill>
                        <a:effectLst/>
                        <a:highlight>
                          <a:srgbClr val="00FFFF"/>
                        </a:highlight>
                        <a:latin typeface="+mn-ea"/>
                        <a:ea typeface="+mn-ea"/>
                      </a:endParaRPr>
                    </a:p>
                    <a:p>
                      <a:pPr algn="l" rtl="0" fontAlgn="ctr"/>
                      <a:r>
                        <a:rPr lang="ja-JP" altLang="en-US" sz="900" b="0" i="0" u="none" strike="noStrike" dirty="0">
                          <a:solidFill>
                            <a:schemeClr val="tx1"/>
                          </a:solidFill>
                          <a:effectLst/>
                          <a:highlight>
                            <a:srgbClr val="00FFFF"/>
                          </a:highlight>
                          <a:latin typeface="+mn-ea"/>
                          <a:ea typeface="+mn-ea"/>
                        </a:rPr>
                        <a:t>　</a:t>
                      </a:r>
                      <a:r>
                        <a:rPr lang="en-US" altLang="ja-JP" sz="900" b="0" i="0" u="none" strike="noStrike" dirty="0">
                          <a:solidFill>
                            <a:schemeClr val="tx1"/>
                          </a:solidFill>
                          <a:effectLst/>
                          <a:highlight>
                            <a:srgbClr val="00FFFF"/>
                          </a:highlight>
                          <a:latin typeface="+mn-ea"/>
                          <a:ea typeface="+mn-ea"/>
                        </a:rPr>
                        <a:t>(</a:t>
                      </a:r>
                      <a:r>
                        <a:rPr lang="ja-JP" altLang="en-US" sz="700" b="0" i="0" u="none" strike="noStrike" dirty="0">
                          <a:solidFill>
                            <a:schemeClr val="tx1"/>
                          </a:solidFill>
                          <a:effectLst/>
                          <a:highlight>
                            <a:srgbClr val="00FFFF"/>
                          </a:highlight>
                          <a:latin typeface="+mn-ea"/>
                          <a:ea typeface="+mn-ea"/>
                        </a:rPr>
                        <a:t>河内長野</a:t>
                      </a:r>
                      <a:r>
                        <a:rPr lang="en-US" altLang="ja-JP" sz="700" b="0" i="0" u="none" strike="noStrike" dirty="0">
                          <a:solidFill>
                            <a:schemeClr val="tx1"/>
                          </a:solidFill>
                          <a:effectLst/>
                          <a:highlight>
                            <a:srgbClr val="00FFFF"/>
                          </a:highlight>
                          <a:latin typeface="+mn-ea"/>
                          <a:ea typeface="+mn-ea"/>
                        </a:rPr>
                        <a:t>)</a:t>
                      </a:r>
                      <a:endParaRPr lang="en-US" altLang="ja-JP" sz="800" b="0" i="0" u="none" strike="noStrike" dirty="0">
                        <a:solidFill>
                          <a:schemeClr val="tx1"/>
                        </a:solidFill>
                        <a:effectLst/>
                        <a:highlight>
                          <a:srgbClr val="00FFFF"/>
                        </a:highligh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★空飛ぶクルマ実証</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オンデマンド実証②</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　（</a:t>
                      </a:r>
                      <a:r>
                        <a:rPr lang="en-US" altLang="ja-JP" sz="1000" b="0" i="0" u="none" strike="noStrike" dirty="0">
                          <a:solidFill>
                            <a:schemeClr val="tx1"/>
                          </a:solidFill>
                          <a:effectLst/>
                          <a:latin typeface="+mn-ea"/>
                          <a:ea typeface="+mn-ea"/>
                        </a:rPr>
                        <a:t>4</a:t>
                      </a:r>
                      <a:r>
                        <a:rPr lang="ja-JP" altLang="en-US" sz="1000" b="0" i="0" u="none" strike="noStrike" dirty="0">
                          <a:solidFill>
                            <a:schemeClr val="tx1"/>
                          </a:solidFill>
                          <a:effectLst/>
                          <a:latin typeface="+mn-ea"/>
                          <a:ea typeface="+mn-ea"/>
                        </a:rPr>
                        <a:t>区）</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e-Metro</a:t>
                      </a:r>
                      <a:br>
                        <a:rPr lang="en-US" altLang="ja-JP" sz="1000" b="0" i="0" u="none" strike="noStrike" dirty="0">
                          <a:solidFill>
                            <a:schemeClr val="tx1"/>
                          </a:solidFill>
                          <a:effectLst/>
                          <a:latin typeface="+mn-ea"/>
                          <a:ea typeface="+mn-ea"/>
                        </a:rPr>
                      </a:br>
                      <a:r>
                        <a:rPr lang="ja-JP" altLang="en-US" sz="1050" b="0" i="0" u="none" strike="noStrike" dirty="0">
                          <a:solidFill>
                            <a:schemeClr val="tx1"/>
                          </a:solidFill>
                          <a:effectLst/>
                          <a:latin typeface="+mn-ea"/>
                          <a:ea typeface="+mn-ea"/>
                        </a:rPr>
                        <a:t>★自動運転実証④</a:t>
                      </a:r>
                      <a:endParaRPr lang="en-US" altLang="ja-JP" sz="1050" b="0" i="0" u="none" strike="noStrike" dirty="0">
                        <a:solidFill>
                          <a:schemeClr val="tx1"/>
                        </a:solidFill>
                        <a:effectLst/>
                        <a:latin typeface="+mn-ea"/>
                        <a:ea typeface="+mn-ea"/>
                      </a:endParaRPr>
                    </a:p>
                    <a:p>
                      <a:pPr algn="l" rtl="0" fontAlgn="ctr"/>
                      <a:r>
                        <a:rPr lang="ja-JP" altLang="en-US" sz="1050" b="0" i="0" u="none" strike="noStrike" dirty="0">
                          <a:solidFill>
                            <a:schemeClr val="tx1"/>
                          </a:solidFill>
                          <a:effectLst/>
                          <a:latin typeface="+mn-ea"/>
                          <a:ea typeface="+mn-ea"/>
                        </a:rPr>
                        <a:t>　</a:t>
                      </a:r>
                      <a:r>
                        <a:rPr lang="ja-JP" altLang="en-US" sz="800" b="0" i="0" u="none" strike="noStrike" dirty="0">
                          <a:solidFill>
                            <a:schemeClr val="tx1"/>
                          </a:solidFill>
                          <a:effectLst/>
                          <a:latin typeface="+mn-ea"/>
                          <a:ea typeface="+mn-ea"/>
                        </a:rPr>
                        <a:t>（沿岸部、四條畷、堺）</a:t>
                      </a:r>
                      <a:endParaRPr lang="ja-JP" altLang="en-US"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オンデマンド補助金</a:t>
                      </a: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KANSAI</a:t>
                      </a:r>
                      <a:r>
                        <a:rPr lang="ja-JP" altLang="en-US" sz="1000" b="0" i="0" u="none" strike="noStrike" dirty="0">
                          <a:solidFill>
                            <a:schemeClr val="tx1"/>
                          </a:solidFill>
                          <a:effectLst/>
                          <a:latin typeface="+mn-ea"/>
                          <a:ea typeface="+mn-ea"/>
                        </a:rPr>
                        <a:t>　</a:t>
                      </a:r>
                      <a:r>
                        <a:rPr lang="en-US" altLang="ja-JP" sz="1000" b="0" i="0" u="none" strike="noStrike" dirty="0" err="1">
                          <a:solidFill>
                            <a:schemeClr val="tx1"/>
                          </a:solidFill>
                          <a:effectLst/>
                          <a:latin typeface="+mn-ea"/>
                          <a:ea typeface="+mn-ea"/>
                        </a:rPr>
                        <a:t>MaaS</a:t>
                      </a:r>
                      <a:br>
                        <a:rPr lang="en-US"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★自動運転バス実証（万博）</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◆夢洲における工事車両運行</a:t>
                      </a:r>
                      <a:endParaRPr lang="en-US" altLang="ja-JP" sz="1000" b="0" i="0" u="none" strike="noStrike" dirty="0">
                        <a:solidFill>
                          <a:schemeClr val="tx1"/>
                        </a:solidFill>
                        <a:effectLst/>
                        <a:latin typeface="+mn-ea"/>
                        <a:ea typeface="+mn-ea"/>
                      </a:endParaRPr>
                    </a:p>
                    <a:p>
                      <a:pPr algn="l" rtl="0"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管理システムの構築</a:t>
                      </a:r>
                    </a:p>
                  </a:txBody>
                  <a:tcPr marL="36000" marR="36000" marT="36000" marB="36000"/>
                </a:tc>
                <a:extLst>
                  <a:ext uri="{0D108BD9-81ED-4DB2-BD59-A6C34878D82A}">
                    <a16:rowId xmlns:a16="http://schemas.microsoft.com/office/drawing/2014/main" val="3520605180"/>
                  </a:ext>
                </a:extLst>
              </a:tr>
              <a:tr h="393827">
                <a:tc>
                  <a:txBody>
                    <a:bodyPr/>
                    <a:lstStyle/>
                    <a:p>
                      <a:r>
                        <a:rPr kumimoji="1" lang="ja-JP" altLang="en-US" sz="1100" dirty="0">
                          <a:solidFill>
                            <a:schemeClr val="tx1"/>
                          </a:solidFill>
                          <a:latin typeface="+mn-ea"/>
                          <a:ea typeface="+mn-ea"/>
                        </a:rPr>
                        <a:t>観光・にぎわい</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●バーチャル大阪</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Discover Osaka</a:t>
                      </a:r>
                      <a:r>
                        <a:rPr lang="ja-JP" altLang="en-US" sz="1000" b="0" i="0" u="none" strike="noStrike" dirty="0">
                          <a:solidFill>
                            <a:schemeClr val="tx1"/>
                          </a:solidFill>
                          <a:effectLst/>
                          <a:latin typeface="+mn-ea"/>
                          <a:ea typeface="+mn-ea"/>
                        </a:rPr>
                        <a:t>アプリ</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　</a:t>
                      </a:r>
                      <a:r>
                        <a:rPr lang="en-US" altLang="ja-JP" sz="1000" b="0" i="0" u="none" strike="noStrike" dirty="0">
                          <a:solidFill>
                            <a:schemeClr val="tx1"/>
                          </a:solidFill>
                          <a:effectLst/>
                          <a:latin typeface="+mn-ea"/>
                          <a:ea typeface="+mn-ea"/>
                        </a:rPr>
                        <a:t> </a:t>
                      </a:r>
                      <a:r>
                        <a:rPr lang="en-US" altLang="ja-JP" sz="8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観光局</a:t>
                      </a:r>
                      <a:r>
                        <a:rPr lang="en-US" altLang="ja-JP" sz="800" b="0" i="0" u="none" strike="noStrike" dirty="0">
                          <a:solidFill>
                            <a:schemeClr val="tx1"/>
                          </a:solidFill>
                          <a:effectLst/>
                          <a:latin typeface="+mn-ea"/>
                          <a:ea typeface="+mn-ea"/>
                        </a:rPr>
                        <a:t>)</a:t>
                      </a:r>
                      <a:br>
                        <a:rPr lang="en-US" altLang="ja-JP"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VR</a:t>
                      </a:r>
                      <a:r>
                        <a:rPr lang="ja-JP" altLang="en-US" sz="1000" b="0" i="0" u="none" strike="noStrike" dirty="0">
                          <a:solidFill>
                            <a:schemeClr val="tx1"/>
                          </a:solidFill>
                          <a:effectLst/>
                          <a:latin typeface="+mn-ea"/>
                          <a:ea typeface="+mn-ea"/>
                        </a:rPr>
                        <a:t>による文化財の魅力発信</a:t>
                      </a:r>
                      <a:br>
                        <a:rPr lang="ja-JP" altLang="en-US"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◆御堂筋の回遊性向上</a:t>
                      </a:r>
                    </a:p>
                  </a:txBody>
                  <a:tcPr marL="36000" marR="36000" marT="36000" marB="36000"/>
                </a:tc>
                <a:extLst>
                  <a:ext uri="{0D108BD9-81ED-4DB2-BD59-A6C34878D82A}">
                    <a16:rowId xmlns:a16="http://schemas.microsoft.com/office/drawing/2014/main" val="3393111718"/>
                  </a:ext>
                </a:extLst>
              </a:tr>
              <a:tr h="393827">
                <a:tc>
                  <a:txBody>
                    <a:bodyPr/>
                    <a:lstStyle/>
                    <a:p>
                      <a:r>
                        <a:rPr kumimoji="1" lang="ja-JP" altLang="en-US" sz="1100" dirty="0">
                          <a:solidFill>
                            <a:schemeClr val="tx1"/>
                          </a:solidFill>
                          <a:latin typeface="+mn-ea"/>
                          <a:ea typeface="+mn-ea"/>
                        </a:rPr>
                        <a:t>環境・エネルギー</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AR</a:t>
                      </a:r>
                      <a:r>
                        <a:rPr lang="ja-JP" altLang="en-US" sz="1000" b="0" i="0" u="none" strike="noStrike" dirty="0">
                          <a:solidFill>
                            <a:schemeClr val="tx1"/>
                          </a:solidFill>
                          <a:effectLst/>
                          <a:latin typeface="+mn-ea"/>
                          <a:ea typeface="+mn-ea"/>
                        </a:rPr>
                        <a:t>技術による体験型</a:t>
                      </a:r>
                      <a:endParaRPr lang="en-US" altLang="ja-JP" sz="1000" b="0" i="0" u="none" strike="noStrike" dirty="0">
                        <a:solidFill>
                          <a:schemeClr val="tx1"/>
                        </a:solidFill>
                        <a:effectLst/>
                        <a:latin typeface="+mn-ea"/>
                        <a:ea typeface="+mn-ea"/>
                      </a:endParaRPr>
                    </a:p>
                    <a:p>
                      <a:pPr algn="l"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環境学習</a:t>
                      </a: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◆脱炭素先行地域に選定</a:t>
                      </a:r>
                      <a:endParaRPr lang="en-US" altLang="ja-JP" sz="1000" b="0" i="0" u="none" strike="noStrike" dirty="0">
                        <a:solidFill>
                          <a:schemeClr val="tx1"/>
                        </a:solidFill>
                        <a:effectLst/>
                        <a:latin typeface="+mn-ea"/>
                        <a:ea typeface="+mn-ea"/>
                      </a:endParaRPr>
                    </a:p>
                    <a:p>
                      <a:pPr algn="l" rtl="0"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（御堂筋エリア）</a:t>
                      </a:r>
                    </a:p>
                  </a:txBody>
                  <a:tcPr marL="36000" marR="36000" marT="36000" marB="36000"/>
                </a:tc>
                <a:extLst>
                  <a:ext uri="{0D108BD9-81ED-4DB2-BD59-A6C34878D82A}">
                    <a16:rowId xmlns:a16="http://schemas.microsoft.com/office/drawing/2014/main" val="302159530"/>
                  </a:ext>
                </a:extLst>
              </a:tr>
              <a:tr h="393827">
                <a:tc>
                  <a:txBody>
                    <a:bodyPr/>
                    <a:lstStyle/>
                    <a:p>
                      <a:r>
                        <a:rPr kumimoji="1" lang="ja-JP" altLang="en-US" sz="1100" dirty="0">
                          <a:solidFill>
                            <a:schemeClr val="tx1"/>
                          </a:solidFill>
                          <a:latin typeface="+mn-ea"/>
                          <a:ea typeface="+mn-ea"/>
                        </a:rPr>
                        <a:t>産業</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実証事業都市・大阪の取組</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◆ローカル</a:t>
                      </a:r>
                      <a:r>
                        <a:rPr lang="en-US" altLang="ja-JP" sz="1000" b="0" i="0" u="none" strike="noStrike" dirty="0">
                          <a:solidFill>
                            <a:schemeClr val="tx1"/>
                          </a:solidFill>
                          <a:effectLst/>
                          <a:latin typeface="+mn-ea"/>
                          <a:ea typeface="+mn-ea"/>
                        </a:rPr>
                        <a:t>5G</a:t>
                      </a:r>
                      <a:r>
                        <a:rPr lang="ja-JP" altLang="en-US" sz="1000" b="0" i="0" u="none" strike="noStrike" dirty="0">
                          <a:solidFill>
                            <a:schemeClr val="tx1"/>
                          </a:solidFill>
                          <a:effectLst/>
                          <a:latin typeface="+mn-ea"/>
                          <a:ea typeface="+mn-ea"/>
                        </a:rPr>
                        <a:t>実証実験</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基幹システムシェアリング</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●デジタルヘルスファンド創設</a:t>
                      </a:r>
                      <a:r>
                        <a:rPr lang="ja-JP" altLang="en-US" sz="600" b="0" i="0" u="none" strike="noStrike" dirty="0">
                          <a:solidFill>
                            <a:schemeClr val="tx1"/>
                          </a:solidFill>
                          <a:effectLst/>
                          <a:latin typeface="+mn-ea"/>
                          <a:ea typeface="+mn-ea"/>
                        </a:rPr>
                        <a:t>（再掲）</a:t>
                      </a:r>
                      <a:endParaRPr lang="en-US" altLang="ja-JP" sz="1000" b="0" i="0" u="none" strike="noStrike" dirty="0">
                        <a:solidFill>
                          <a:schemeClr val="tx1"/>
                        </a:solidFill>
                        <a:effectLst/>
                        <a:latin typeface="+mn-ea"/>
                        <a:ea typeface="+mn-ea"/>
                      </a:endParaRPr>
                    </a:p>
                    <a:p>
                      <a:pPr algn="l" fontAlgn="ctr"/>
                      <a:r>
                        <a:rPr lang="ja-JP" altLang="en-US" sz="900" b="0" i="0" u="none" strike="noStrike" dirty="0">
                          <a:solidFill>
                            <a:schemeClr val="tx1"/>
                          </a:solidFill>
                          <a:effectLst/>
                          <a:latin typeface="+mn-ea"/>
                          <a:ea typeface="+mn-ea"/>
                        </a:rPr>
                        <a:t>●購買行動データ還元デジタル通貨</a:t>
                      </a:r>
                    </a:p>
                  </a:txBody>
                  <a:tcPr marL="36000" marR="36000" marT="36000" marB="36000"/>
                </a:tc>
                <a:extLst>
                  <a:ext uri="{0D108BD9-81ED-4DB2-BD59-A6C34878D82A}">
                    <a16:rowId xmlns:a16="http://schemas.microsoft.com/office/drawing/2014/main" val="3428004368"/>
                  </a:ext>
                </a:extLst>
              </a:tr>
              <a:tr h="393827">
                <a:tc>
                  <a:txBody>
                    <a:bodyPr/>
                    <a:lstStyle/>
                    <a:p>
                      <a:r>
                        <a:rPr kumimoji="1" lang="ja-JP" altLang="en-US" sz="1100" dirty="0">
                          <a:solidFill>
                            <a:schemeClr val="tx1"/>
                          </a:solidFill>
                          <a:latin typeface="+mn-ea"/>
                          <a:ea typeface="+mn-ea"/>
                        </a:rPr>
                        <a:t>安全安心・防災</a:t>
                      </a:r>
                    </a:p>
                  </a:txBody>
                  <a:tcPr marL="36000" marR="36000" marT="36000" marB="36000">
                    <a:lnT w="12700" cap="flat" cmpd="sng" algn="ctr">
                      <a:solidFill>
                        <a:schemeClr val="tx1"/>
                      </a:solidFill>
                      <a:prstDash val="solid"/>
                      <a:round/>
                      <a:headEnd type="none" w="med" len="med"/>
                      <a:tailEnd type="none" w="med" len="med"/>
                    </a:lnT>
                  </a:tcPr>
                </a:tc>
                <a:tc>
                  <a:txBody>
                    <a:bodyPr/>
                    <a:lstStyle/>
                    <a:p>
                      <a:pPr algn="l" fontAlgn="ctr"/>
                      <a:r>
                        <a:rPr lang="ja-JP" altLang="en-US" sz="1000" b="0" i="0" u="none" strike="noStrike" dirty="0">
                          <a:solidFill>
                            <a:schemeClr val="tx1"/>
                          </a:solidFill>
                          <a:effectLst/>
                          <a:latin typeface="+mn-ea"/>
                          <a:ea typeface="+mn-ea"/>
                        </a:rPr>
                        <a:t>●救急搬送支援・情報収集・集計分析システム</a:t>
                      </a:r>
                    </a:p>
                    <a:p>
                      <a:pPr algn="l" fontAlgn="ctr"/>
                      <a:r>
                        <a:rPr lang="ja-JP" altLang="en-US" sz="1000" b="0" i="0" u="none" strike="noStrike" dirty="0">
                          <a:solidFill>
                            <a:schemeClr val="tx1"/>
                          </a:solidFill>
                          <a:effectLst/>
                          <a:latin typeface="+mn-ea"/>
                          <a:ea typeface="+mn-ea"/>
                        </a:rPr>
                        <a:t>　「</a:t>
                      </a:r>
                      <a:r>
                        <a:rPr lang="en-US" altLang="ja-JP" sz="1000" b="0" i="0" u="none" strike="noStrike" dirty="0">
                          <a:solidFill>
                            <a:schemeClr val="tx1"/>
                          </a:solidFill>
                          <a:effectLst/>
                          <a:latin typeface="+mn-ea"/>
                          <a:ea typeface="+mn-ea"/>
                        </a:rPr>
                        <a:t>ORION</a:t>
                      </a:r>
                      <a:r>
                        <a:rPr lang="ja-JP" altLang="en-US" sz="1000" b="0" i="0" u="none" strike="noStrike" dirty="0">
                          <a:solidFill>
                            <a:schemeClr val="tx1"/>
                          </a:solidFill>
                          <a:effectLst/>
                          <a:latin typeface="+mn-ea"/>
                          <a:ea typeface="+mn-ea"/>
                        </a:rPr>
                        <a:t>」</a:t>
                      </a:r>
                    </a:p>
                  </a:txBody>
                  <a:tcPr marL="36000" marR="36000" marT="36000" marB="36000"/>
                </a:tc>
                <a:tc>
                  <a:txBody>
                    <a:bodyPr/>
                    <a:lstStyle/>
                    <a:p>
                      <a:pPr algn="l" fontAlgn="ctr"/>
                      <a:r>
                        <a:rPr lang="ja-JP" altLang="en-US" sz="1050" b="0" i="0" u="none" strike="noStrike" dirty="0">
                          <a:solidFill>
                            <a:schemeClr val="tx1"/>
                          </a:solidFill>
                          <a:effectLst/>
                          <a:latin typeface="+mn-ea"/>
                          <a:ea typeface="+mn-ea"/>
                        </a:rPr>
                        <a:t>●安まちアプリ</a:t>
                      </a:r>
                      <a:br>
                        <a:rPr lang="ja-JP" altLang="en-US" sz="1050" b="0" i="0" u="none" strike="noStrike" dirty="0">
                          <a:solidFill>
                            <a:schemeClr val="tx1"/>
                          </a:solidFill>
                          <a:effectLst/>
                          <a:latin typeface="+mn-ea"/>
                          <a:ea typeface="+mn-ea"/>
                        </a:rPr>
                      </a:br>
                      <a:r>
                        <a:rPr lang="ja-JP" altLang="en-US" sz="105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災害情報一斉配信システム</a:t>
                      </a: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◆防災情報システムの</a:t>
                      </a:r>
                      <a:endParaRPr lang="en-US" altLang="ja-JP" sz="10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再構築</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●府防災アプリ</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◆災害重要拠点間無線ネット</a:t>
                      </a:r>
                      <a:endParaRPr lang="en-US" altLang="ja-JP" sz="1000" b="0" i="0" u="none" strike="noStrike" dirty="0">
                        <a:solidFill>
                          <a:schemeClr val="tx1"/>
                        </a:solidFill>
                        <a:effectLst/>
                        <a:latin typeface="+mn-ea"/>
                        <a:ea typeface="+mn-ea"/>
                      </a:endParaRPr>
                    </a:p>
                    <a:p>
                      <a:pPr algn="l" rtl="0"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ワークの整備</a:t>
                      </a:r>
                    </a:p>
                  </a:txBody>
                  <a:tcPr marL="36000" marR="36000" marT="36000" marB="36000"/>
                </a:tc>
                <a:extLst>
                  <a:ext uri="{0D108BD9-81ED-4DB2-BD59-A6C34878D82A}">
                    <a16:rowId xmlns:a16="http://schemas.microsoft.com/office/drawing/2014/main" val="1058620533"/>
                  </a:ext>
                </a:extLst>
              </a:tr>
            </a:tbl>
          </a:graphicData>
        </a:graphic>
      </p:graphicFrame>
      <p:sp>
        <p:nvSpPr>
          <p:cNvPr id="5" name="テキスト ボックス 4">
            <a:extLst>
              <a:ext uri="{FF2B5EF4-FFF2-40B4-BE49-F238E27FC236}">
                <a16:creationId xmlns:a16="http://schemas.microsoft.com/office/drawing/2014/main" id="{09D919DA-5A36-4353-890F-D218BAF69D9A}"/>
              </a:ext>
            </a:extLst>
          </p:cNvPr>
          <p:cNvSpPr txBox="1"/>
          <p:nvPr/>
        </p:nvSpPr>
        <p:spPr>
          <a:xfrm>
            <a:off x="1227129" y="81082"/>
            <a:ext cx="6938118"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大阪のスマートシティ化取組年表（主なもの）</a:t>
            </a:r>
            <a:r>
              <a:rPr kumimoji="1" lang="en-US" altLang="ja-JP" sz="2400" b="1" dirty="0">
                <a:latin typeface="Meiryo UI" panose="020B0604030504040204" pitchFamily="50" charset="-128"/>
                <a:ea typeface="Meiryo UI" panose="020B0604030504040204" pitchFamily="50" charset="-128"/>
              </a:rPr>
              <a:t>1/2</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4FBFB95-84A5-4F72-9BD6-58AD68FEDD6E}"/>
              </a:ext>
            </a:extLst>
          </p:cNvPr>
          <p:cNvSpPr txBox="1"/>
          <p:nvPr/>
        </p:nvSpPr>
        <p:spPr>
          <a:xfrm>
            <a:off x="5760244" y="1158086"/>
            <a:ext cx="3090911" cy="246221"/>
          </a:xfrm>
          <a:prstGeom prst="rect">
            <a:avLst/>
          </a:prstGeom>
          <a:noFill/>
          <a:ln>
            <a:solidFill>
              <a:schemeClr val="bg1">
                <a:lumMod val="75000"/>
              </a:schemeClr>
            </a:solidFill>
          </a:ln>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凡例　●大阪府／◆大阪市／</a:t>
            </a:r>
            <a:r>
              <a:rPr kumimoji="1" lang="ja-JP" altLang="en-US" sz="1000" dirty="0">
                <a:highlight>
                  <a:srgbClr val="00FFFF"/>
                </a:highlight>
                <a:latin typeface="Meiryo UI" panose="020B0604030504040204" pitchFamily="50" charset="-128"/>
                <a:ea typeface="Meiryo UI" panose="020B0604030504040204" pitchFamily="50" charset="-128"/>
              </a:rPr>
              <a:t>■ 市町村</a:t>
            </a:r>
            <a:r>
              <a:rPr kumimoji="1" lang="ja-JP" altLang="en-US" sz="1000" dirty="0">
                <a:latin typeface="Meiryo UI" panose="020B0604030504040204" pitchFamily="50" charset="-128"/>
                <a:ea typeface="Meiryo UI" panose="020B0604030504040204" pitchFamily="50" charset="-128"/>
              </a:rPr>
              <a:t>／★民間等</a:t>
            </a:r>
          </a:p>
        </p:txBody>
      </p:sp>
      <p:sp>
        <p:nvSpPr>
          <p:cNvPr id="15" name="テキスト ボックス 14">
            <a:extLst>
              <a:ext uri="{FF2B5EF4-FFF2-40B4-BE49-F238E27FC236}">
                <a16:creationId xmlns:a16="http://schemas.microsoft.com/office/drawing/2014/main" id="{AECC581B-7F76-4199-BDF1-B786142867F8}"/>
              </a:ext>
            </a:extLst>
          </p:cNvPr>
          <p:cNvSpPr txBox="1"/>
          <p:nvPr/>
        </p:nvSpPr>
        <p:spPr>
          <a:xfrm>
            <a:off x="321486" y="597158"/>
            <a:ext cx="8431816"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大阪府市によるスマートシティの取組は、</a:t>
            </a: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年から始まり５年を経過。この間、住民の</a:t>
            </a:r>
            <a:r>
              <a:rPr kumimoji="1" lang="en-US" altLang="ja-JP" sz="1400" dirty="0">
                <a:latin typeface="Meiryo UI" panose="020B0604030504040204" pitchFamily="50" charset="-128"/>
                <a:ea typeface="Meiryo UI" panose="020B0604030504040204" pitchFamily="50" charset="-128"/>
              </a:rPr>
              <a:t>QOL</a:t>
            </a:r>
            <a:r>
              <a:rPr kumimoji="1" lang="ja-JP" altLang="en-US" sz="1400" dirty="0">
                <a:latin typeface="Meiryo UI" panose="020B0604030504040204" pitchFamily="50" charset="-128"/>
                <a:ea typeface="Meiryo UI" panose="020B0604030504040204" pitchFamily="50" charset="-128"/>
              </a:rPr>
              <a:t>（生活の質）を向上させる様々なスマートシティサービスが実装され、スーパーシティの結実に代表されるような多くの成果を積み上げてきた。</a:t>
            </a:r>
          </a:p>
        </p:txBody>
      </p:sp>
      <p:sp>
        <p:nvSpPr>
          <p:cNvPr id="7" name="テキスト ボックス 6">
            <a:extLst>
              <a:ext uri="{FF2B5EF4-FFF2-40B4-BE49-F238E27FC236}">
                <a16:creationId xmlns:a16="http://schemas.microsoft.com/office/drawing/2014/main" id="{A0FF3714-5A05-4D04-A46A-F4D260B5161E}"/>
              </a:ext>
            </a:extLst>
          </p:cNvPr>
          <p:cNvSpPr txBox="1"/>
          <p:nvPr/>
        </p:nvSpPr>
        <p:spPr>
          <a:xfrm>
            <a:off x="271412" y="1208378"/>
            <a:ext cx="4025245" cy="230832"/>
          </a:xfrm>
          <a:prstGeom prst="rect">
            <a:avLst/>
          </a:prstGeom>
          <a:noFill/>
        </p:spPr>
        <p:txBody>
          <a:bodyPr wrap="square" rtlCol="0">
            <a:spAutoFit/>
          </a:bodyPr>
          <a:lstStyle/>
          <a:p>
            <a:pPr algn="just"/>
            <a:r>
              <a:rPr lang="en-US"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※2023</a:t>
            </a:r>
            <a:r>
              <a:rPr lang="ja-JP"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R5</a:t>
            </a:r>
            <a:r>
              <a:rPr lang="ja-JP"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）の取組みについては、予定を含む</a:t>
            </a:r>
            <a:endParaRPr kumimoji="1" lang="ja-JP" altLang="en-US" sz="900" dirty="0">
              <a:latin typeface="Meiryo UI" panose="020B0604030504040204" pitchFamily="50" charset="-128"/>
              <a:ea typeface="Meiryo UI" panose="020B0604030504040204" pitchFamily="50" charset="-128"/>
            </a:endParaRPr>
          </a:p>
        </p:txBody>
      </p:sp>
      <p:sp>
        <p:nvSpPr>
          <p:cNvPr id="8" name="スライド番号プレースホルダー 3">
            <a:extLst>
              <a:ext uri="{FF2B5EF4-FFF2-40B4-BE49-F238E27FC236}">
                <a16:creationId xmlns:a16="http://schemas.microsoft.com/office/drawing/2014/main" id="{2A6DF28D-3018-4DFE-8CEE-F792D4D9A60F}"/>
              </a:ext>
            </a:extLst>
          </p:cNvPr>
          <p:cNvSpPr>
            <a:spLocks noGrp="1"/>
          </p:cNvSpPr>
          <p:nvPr>
            <p:ph type="sldNum" sz="quarter" idx="12"/>
          </p:nvPr>
        </p:nvSpPr>
        <p:spPr>
          <a:xfrm>
            <a:off x="7086600" y="647493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55564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0D16C1E4-2E92-4EA8-A224-218DA551D09A}"/>
              </a:ext>
            </a:extLst>
          </p:cNvPr>
          <p:cNvGraphicFramePr>
            <a:graphicFrameLocks noGrp="1"/>
          </p:cNvGraphicFramePr>
          <p:nvPr>
            <p:extLst>
              <p:ext uri="{D42A27DB-BD31-4B8C-83A1-F6EECF244321}">
                <p14:modId xmlns:p14="http://schemas.microsoft.com/office/powerpoint/2010/main" val="2575217319"/>
              </p:ext>
            </p:extLst>
          </p:nvPr>
        </p:nvGraphicFramePr>
        <p:xfrm>
          <a:off x="235975" y="1027521"/>
          <a:ext cx="8672050" cy="5702262"/>
        </p:xfrm>
        <a:graphic>
          <a:graphicData uri="http://schemas.openxmlformats.org/drawingml/2006/table">
            <a:tbl>
              <a:tblPr firstRow="1" bandRow="1">
                <a:tableStyleId>{5940675A-B579-460E-94D1-54222C63F5DA}</a:tableStyleId>
              </a:tblPr>
              <a:tblGrid>
                <a:gridCol w="1124670">
                  <a:extLst>
                    <a:ext uri="{9D8B030D-6E8A-4147-A177-3AD203B41FA5}">
                      <a16:colId xmlns:a16="http://schemas.microsoft.com/office/drawing/2014/main" val="3072791007"/>
                    </a:ext>
                  </a:extLst>
                </a:gridCol>
                <a:gridCol w="1494434">
                  <a:extLst>
                    <a:ext uri="{9D8B030D-6E8A-4147-A177-3AD203B41FA5}">
                      <a16:colId xmlns:a16="http://schemas.microsoft.com/office/drawing/2014/main" val="1688769472"/>
                    </a:ext>
                  </a:extLst>
                </a:gridCol>
                <a:gridCol w="1496395">
                  <a:extLst>
                    <a:ext uri="{9D8B030D-6E8A-4147-A177-3AD203B41FA5}">
                      <a16:colId xmlns:a16="http://schemas.microsoft.com/office/drawing/2014/main" val="3707380715"/>
                    </a:ext>
                  </a:extLst>
                </a:gridCol>
                <a:gridCol w="1410230">
                  <a:extLst>
                    <a:ext uri="{9D8B030D-6E8A-4147-A177-3AD203B41FA5}">
                      <a16:colId xmlns:a16="http://schemas.microsoft.com/office/drawing/2014/main" val="2601110587"/>
                    </a:ext>
                  </a:extLst>
                </a:gridCol>
                <a:gridCol w="1415845">
                  <a:extLst>
                    <a:ext uri="{9D8B030D-6E8A-4147-A177-3AD203B41FA5}">
                      <a16:colId xmlns:a16="http://schemas.microsoft.com/office/drawing/2014/main" val="2643584354"/>
                    </a:ext>
                  </a:extLst>
                </a:gridCol>
                <a:gridCol w="1730476">
                  <a:extLst>
                    <a:ext uri="{9D8B030D-6E8A-4147-A177-3AD203B41FA5}">
                      <a16:colId xmlns:a16="http://schemas.microsoft.com/office/drawing/2014/main" val="3516934696"/>
                    </a:ext>
                  </a:extLst>
                </a:gridCol>
              </a:tblGrid>
              <a:tr h="258844">
                <a:tc>
                  <a:txBody>
                    <a:bodyPr/>
                    <a:lstStyle/>
                    <a:p>
                      <a:pPr algn="ctr"/>
                      <a:r>
                        <a:rPr kumimoji="1" lang="ja-JP" altLang="en-US" sz="1200" b="1" dirty="0">
                          <a:latin typeface="+mn-ea"/>
                          <a:ea typeface="+mn-ea"/>
                        </a:rPr>
                        <a:t>年度</a:t>
                      </a:r>
                    </a:p>
                  </a:txBody>
                  <a:tcPr marL="36000" marR="36000" marT="36000" marB="36000">
                    <a:solidFill>
                      <a:schemeClr val="accent1">
                        <a:lumMod val="20000"/>
                        <a:lumOff val="80000"/>
                      </a:schemeClr>
                    </a:solidFill>
                  </a:tcPr>
                </a:tc>
                <a:tc>
                  <a:txBody>
                    <a:bodyPr/>
                    <a:lstStyle/>
                    <a:p>
                      <a:pPr algn="ctr"/>
                      <a:r>
                        <a:rPr kumimoji="1" lang="en-US" altLang="ja-JP" sz="1200" b="1" dirty="0">
                          <a:latin typeface="+mn-ea"/>
                          <a:ea typeface="+mn-ea"/>
                        </a:rPr>
                        <a:t>~ 2019(R</a:t>
                      </a:r>
                      <a:r>
                        <a:rPr kumimoji="1" lang="ja-JP" altLang="en-US" sz="1200" b="1" dirty="0">
                          <a:latin typeface="+mn-ea"/>
                          <a:ea typeface="+mn-ea"/>
                        </a:rPr>
                        <a:t>元</a:t>
                      </a:r>
                      <a:r>
                        <a:rPr kumimoji="1" lang="en-US" altLang="ja-JP" sz="1200" b="1" dirty="0">
                          <a:latin typeface="+mn-ea"/>
                          <a:ea typeface="+mn-ea"/>
                        </a:rPr>
                        <a:t>)</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2020(R2)</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2021(R3)</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2022(R4)</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2023(R5)</a:t>
                      </a:r>
                      <a:endParaRPr kumimoji="1" lang="ja-JP" altLang="en-US" sz="1200" b="1" dirty="0">
                        <a:latin typeface="+mn-ea"/>
                        <a:ea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681821751"/>
                  </a:ext>
                </a:extLst>
              </a:tr>
              <a:tr h="546410">
                <a:tc>
                  <a:txBody>
                    <a:bodyPr/>
                    <a:lstStyle/>
                    <a:p>
                      <a:r>
                        <a:rPr kumimoji="1" lang="ja-JP" altLang="en-US" sz="1100" dirty="0">
                          <a:solidFill>
                            <a:schemeClr val="tx1"/>
                          </a:solidFill>
                          <a:latin typeface="+mn-ea"/>
                          <a:ea typeface="+mn-ea"/>
                        </a:rPr>
                        <a:t>インフラ</a:t>
                      </a:r>
                    </a:p>
                  </a:txBody>
                  <a:tcPr marL="36000" marR="36000" marT="36000" marB="36000"/>
                </a:tc>
                <a:tc>
                  <a:txBody>
                    <a:bodyPr/>
                    <a:lstStyle/>
                    <a:p>
                      <a:pPr algn="l" fontAlgn="ctr"/>
                      <a:r>
                        <a:rPr lang="ja-JP" altLang="en-US" sz="105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焼却工場自動計量システム</a:t>
                      </a:r>
                      <a:endParaRPr lang="en-US" altLang="ja-JP" sz="8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ea"/>
                          <a:ea typeface="+mn-ea"/>
                        </a:rPr>
                        <a:t>◆</a:t>
                      </a:r>
                      <a:r>
                        <a:rPr lang="ja-JP" altLang="en-US" sz="1000" b="0" i="0" u="none" strike="noStrike" dirty="0">
                          <a:solidFill>
                            <a:schemeClr val="tx1"/>
                          </a:solidFill>
                          <a:effectLst/>
                          <a:latin typeface="+mn-ea"/>
                          <a:ea typeface="+mn-ea"/>
                        </a:rPr>
                        <a:t>移動三次元測量</a:t>
                      </a:r>
                      <a:endParaRPr lang="ja-JP" altLang="en-US" sz="1400" b="0" i="0" u="none" strike="noStrike" dirty="0">
                        <a:solidFill>
                          <a:schemeClr val="tx1"/>
                        </a:solidFill>
                        <a:effectLst/>
                        <a:latin typeface="+mn-ea"/>
                        <a:ea typeface="+mn-ea"/>
                      </a:endParaRP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◆維持管理でのドローン活用</a:t>
                      </a: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BIM/CIM</a:t>
                      </a:r>
                      <a:r>
                        <a:rPr lang="ja-JP" altLang="en-US" sz="1000" b="0" i="0" u="none" strike="noStrike" dirty="0">
                          <a:solidFill>
                            <a:schemeClr val="tx1"/>
                          </a:solidFill>
                          <a:effectLst/>
                          <a:latin typeface="+mn-ea"/>
                          <a:ea typeface="+mn-ea"/>
                        </a:rPr>
                        <a:t>モデルの活用</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◆工事監理におけるウェア</a:t>
                      </a:r>
                      <a:endParaRPr lang="en-US" altLang="ja-JP" sz="1000" b="0" i="0" u="none" strike="noStrike" dirty="0">
                        <a:solidFill>
                          <a:schemeClr val="tx1"/>
                        </a:solidFill>
                        <a:effectLst/>
                        <a:latin typeface="+mn-ea"/>
                        <a:ea typeface="+mn-ea"/>
                      </a:endParaRPr>
                    </a:p>
                    <a:p>
                      <a:pPr algn="l"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ラブルカメラ等の活用</a:t>
                      </a:r>
                      <a:endParaRPr lang="ja-JP" altLang="en-US" sz="1050" b="0" i="0" u="none" strike="noStrike" dirty="0">
                        <a:solidFill>
                          <a:schemeClr val="tx1"/>
                        </a:solidFill>
                        <a:effectLst/>
                        <a:latin typeface="+mn-ea"/>
                        <a:ea typeface="+mn-ea"/>
                      </a:endParaRPr>
                    </a:p>
                  </a:txBody>
                  <a:tcPr marL="36000" marR="36000" marT="36000" marB="36000"/>
                </a:tc>
                <a:extLst>
                  <a:ext uri="{0D108BD9-81ED-4DB2-BD59-A6C34878D82A}">
                    <a16:rowId xmlns:a16="http://schemas.microsoft.com/office/drawing/2014/main" val="1063656576"/>
                  </a:ext>
                </a:extLst>
              </a:tr>
              <a:tr h="868990">
                <a:tc>
                  <a:txBody>
                    <a:bodyPr/>
                    <a:lstStyle/>
                    <a:p>
                      <a:r>
                        <a:rPr kumimoji="1" lang="ja-JP" altLang="en-US" sz="1100" dirty="0">
                          <a:solidFill>
                            <a:schemeClr val="tx1"/>
                          </a:solidFill>
                          <a:latin typeface="+mn-ea"/>
                          <a:ea typeface="+mn-ea"/>
                        </a:rPr>
                        <a:t>業務システム</a:t>
                      </a:r>
                      <a:endParaRPr kumimoji="1" lang="en-US" altLang="ja-JP" sz="1100" dirty="0">
                        <a:solidFill>
                          <a:schemeClr val="tx1"/>
                        </a:solidFill>
                        <a:latin typeface="+mn-ea"/>
                        <a:ea typeface="+mn-ea"/>
                      </a:endParaRP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●議事録作成</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試行導入</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●◆はんこレス</a:t>
                      </a:r>
                      <a:endParaRPr lang="en-US" altLang="ja-JP" sz="10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◆テレワーク環境拡大</a:t>
                      </a:r>
                      <a:endParaRPr lang="en-US" altLang="ja-JP" sz="10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n-ea"/>
                          <a:ea typeface="+mn-ea"/>
                        </a:rPr>
                        <a:t>●</a:t>
                      </a:r>
                      <a:r>
                        <a:rPr lang="ja-JP" altLang="en-US" sz="1000" b="0" i="0" u="none" strike="noStrike" dirty="0">
                          <a:solidFill>
                            <a:schemeClr val="tx1"/>
                          </a:solidFill>
                          <a:effectLst/>
                          <a:latin typeface="+mn-ea"/>
                          <a:ea typeface="+mn-ea"/>
                        </a:rPr>
                        <a:t>テレワークシステム導入</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RPA</a:t>
                      </a:r>
                      <a:r>
                        <a:rPr lang="ja-JP" altLang="en-US" sz="1000" b="0" i="0" u="none" strike="noStrike" dirty="0">
                          <a:solidFill>
                            <a:schemeClr val="tx1"/>
                          </a:solidFill>
                          <a:effectLst/>
                          <a:latin typeface="+mn-ea"/>
                          <a:ea typeface="+mn-ea"/>
                        </a:rPr>
                        <a:t>本格導入</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●コロナ</a:t>
                      </a:r>
                      <a:r>
                        <a:rPr lang="en-US" altLang="ja-JP" sz="1000" b="0" i="0" u="none" strike="noStrike" dirty="0">
                          <a:solidFill>
                            <a:schemeClr val="tx1"/>
                          </a:solidFill>
                          <a:effectLst/>
                          <a:latin typeface="+mn-ea"/>
                          <a:ea typeface="+mn-ea"/>
                        </a:rPr>
                        <a:t>SWAT</a:t>
                      </a: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●システム共同調達</a:t>
                      </a:r>
                    </a:p>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◆議事録作成サービス</a:t>
                      </a:r>
                      <a:endParaRPr lang="ja-JP" altLang="en-US" sz="105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●モバイル端末導入</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●生成</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トライアル実施</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◆ファイル全文検索システム</a:t>
                      </a:r>
                      <a:endParaRPr lang="en-US" altLang="ja-JP" sz="1000" b="0" i="0" u="none" strike="noStrike" dirty="0">
                        <a:solidFill>
                          <a:schemeClr val="tx1"/>
                        </a:solidFill>
                        <a:effectLst/>
                        <a:latin typeface="+mn-ea"/>
                        <a:ea typeface="+mn-ea"/>
                      </a:endParaRPr>
                    </a:p>
                    <a:p>
                      <a:pPr algn="l" fontAlgn="ctr"/>
                      <a:r>
                        <a:rPr kumimoji="1" lang="ja-JP" altLang="en-US" sz="1000" dirty="0">
                          <a:solidFill>
                            <a:schemeClr val="tx1"/>
                          </a:solidFill>
                        </a:rPr>
                        <a:t>◆生成</a:t>
                      </a:r>
                      <a:r>
                        <a:rPr kumimoji="1" lang="en-US" altLang="ja-JP" sz="1000" dirty="0">
                          <a:solidFill>
                            <a:schemeClr val="tx1"/>
                          </a:solidFill>
                        </a:rPr>
                        <a:t>AI</a:t>
                      </a:r>
                      <a:r>
                        <a:rPr kumimoji="1" lang="ja-JP" altLang="en-US" sz="1000" dirty="0">
                          <a:solidFill>
                            <a:schemeClr val="tx1"/>
                          </a:solidFill>
                        </a:rPr>
                        <a:t>実証環境整備</a:t>
                      </a:r>
                      <a:endParaRPr lang="ja-JP" altLang="en-US" sz="1000" b="0" i="0" u="none" strike="noStrike" dirty="0">
                        <a:solidFill>
                          <a:schemeClr val="tx1"/>
                        </a:solidFill>
                        <a:effectLst/>
                        <a:latin typeface="+mn-ea"/>
                        <a:ea typeface="+mn-ea"/>
                      </a:endParaRPr>
                    </a:p>
                  </a:txBody>
                  <a:tcPr marL="36000" marR="36000" marT="36000" marB="36000"/>
                </a:tc>
                <a:extLst>
                  <a:ext uri="{0D108BD9-81ED-4DB2-BD59-A6C34878D82A}">
                    <a16:rowId xmlns:a16="http://schemas.microsoft.com/office/drawing/2014/main" val="860131707"/>
                  </a:ext>
                </a:extLst>
              </a:tr>
              <a:tr h="640823">
                <a:tc>
                  <a:txBody>
                    <a:bodyPr/>
                    <a:lstStyle/>
                    <a:p>
                      <a:r>
                        <a:rPr kumimoji="1" lang="ja-JP" altLang="en-US" sz="1100" dirty="0">
                          <a:solidFill>
                            <a:schemeClr val="tx1"/>
                          </a:solidFill>
                          <a:latin typeface="+mn-ea"/>
                          <a:ea typeface="+mn-ea"/>
                        </a:rPr>
                        <a:t>新型コロナ対策</a:t>
                      </a: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●コロナ追跡システム</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900" b="0" i="0" u="none" strike="noStrike" dirty="0">
                          <a:solidFill>
                            <a:schemeClr val="tx1"/>
                          </a:solidFill>
                          <a:effectLst/>
                          <a:latin typeface="+mn-ea"/>
                          <a:ea typeface="+mn-ea"/>
                        </a:rPr>
                        <a:t>●ゴールドステッカーシステム</a:t>
                      </a:r>
                      <a:endParaRPr lang="en-US" altLang="ja-JP" sz="900" b="0" i="0" u="none" strike="noStrike" dirty="0">
                        <a:solidFill>
                          <a:schemeClr val="tx1"/>
                        </a:solidFill>
                        <a:effectLst/>
                        <a:latin typeface="+mn-ea"/>
                        <a:ea typeface="+mn-ea"/>
                      </a:endParaRPr>
                    </a:p>
                    <a:p>
                      <a:pPr algn="l" fontAlgn="ctr"/>
                      <a:r>
                        <a:rPr lang="ja-JP" altLang="en-US" sz="900" b="0" i="0" u="none" strike="noStrike" dirty="0">
                          <a:solidFill>
                            <a:schemeClr val="tx1"/>
                          </a:solidFill>
                          <a:effectLst/>
                          <a:latin typeface="+mn-ea"/>
                          <a:ea typeface="+mn-ea"/>
                        </a:rPr>
                        <a:t>●スマホ検査センター</a:t>
                      </a:r>
                      <a:endParaRPr lang="en-US" altLang="ja-JP" sz="900" b="0" i="0" u="none" strike="noStrike" dirty="0">
                        <a:solidFill>
                          <a:schemeClr val="tx1"/>
                        </a:solidFill>
                        <a:effectLst/>
                        <a:latin typeface="+mn-ea"/>
                        <a:ea typeface="+mn-ea"/>
                      </a:endParaRPr>
                    </a:p>
                    <a:p>
                      <a:pPr algn="l" fontAlgn="ctr"/>
                      <a:r>
                        <a:rPr lang="ja-JP" altLang="en-US" sz="900" b="0" i="0" u="none" strike="noStrike" dirty="0">
                          <a:solidFill>
                            <a:schemeClr val="tx1"/>
                          </a:solidFill>
                          <a:effectLst/>
                          <a:latin typeface="+mn-ea"/>
                          <a:ea typeface="+mn-ea"/>
                        </a:rPr>
                        <a:t>◆コロナワクチンマップ</a:t>
                      </a:r>
                      <a:endParaRPr lang="en-US" altLang="ja-JP" sz="900" b="0" i="0" u="none" strike="noStrike" dirty="0">
                        <a:solidFill>
                          <a:schemeClr val="tx1"/>
                        </a:solidFill>
                        <a:effectLst/>
                        <a:latin typeface="+mn-ea"/>
                        <a:ea typeface="+mn-ea"/>
                      </a:endParaRPr>
                    </a:p>
                    <a:p>
                      <a:pPr algn="l" fontAlgn="ctr"/>
                      <a:r>
                        <a:rPr lang="ja-JP" altLang="en-US" sz="900" b="0" i="0" u="none" strike="noStrike" dirty="0">
                          <a:solidFill>
                            <a:schemeClr val="tx1"/>
                          </a:solidFill>
                          <a:effectLst/>
                          <a:latin typeface="+mn-ea"/>
                          <a:ea typeface="+mn-ea"/>
                        </a:rPr>
                        <a:t>◆ワクチン接種予約システム</a:t>
                      </a: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extLst>
                  <a:ext uri="{0D108BD9-81ED-4DB2-BD59-A6C34878D82A}">
                    <a16:rowId xmlns:a16="http://schemas.microsoft.com/office/drawing/2014/main" val="1740027329"/>
                  </a:ext>
                </a:extLst>
              </a:tr>
              <a:tr h="373318">
                <a:tc>
                  <a:txBody>
                    <a:bodyPr/>
                    <a:lstStyle/>
                    <a:p>
                      <a:r>
                        <a:rPr kumimoji="1" lang="ja-JP" altLang="en-US" sz="1100" dirty="0">
                          <a:solidFill>
                            <a:schemeClr val="tx1"/>
                          </a:solidFill>
                          <a:latin typeface="+mn-ea"/>
                          <a:ea typeface="+mn-ea"/>
                        </a:rPr>
                        <a:t>市町村支援</a:t>
                      </a:r>
                      <a:endParaRPr kumimoji="1" lang="en-US" altLang="ja-JP" sz="1100" dirty="0">
                        <a:solidFill>
                          <a:schemeClr val="tx1"/>
                        </a:solidFill>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a:t>
                      </a:r>
                      <a:r>
                        <a:rPr lang="ja-JP" altLang="en-US" sz="900" b="0" i="0" u="none" strike="noStrike" dirty="0">
                          <a:solidFill>
                            <a:schemeClr val="tx1"/>
                          </a:solidFill>
                          <a:effectLst/>
                          <a:highlight>
                            <a:srgbClr val="00FFFF"/>
                          </a:highlight>
                          <a:latin typeface="+mn-ea"/>
                          <a:ea typeface="+mn-ea"/>
                        </a:rPr>
                        <a:t>市町村システム共同調達（電子申請システム等）</a:t>
                      </a:r>
                      <a:endParaRPr lang="ja-JP" altLang="en-US" sz="1000" b="0" i="0" u="none" strike="noStrike" dirty="0">
                        <a:solidFill>
                          <a:schemeClr val="tx1"/>
                        </a:solidFill>
                        <a:effectLst/>
                        <a:highlight>
                          <a:srgbClr val="00FFFF"/>
                        </a:highligh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a:t>
                      </a:r>
                      <a:r>
                        <a:rPr lang="ja-JP" altLang="en-US" sz="900" b="0" i="0" u="none" strike="noStrike" dirty="0">
                          <a:solidFill>
                            <a:schemeClr val="tx1"/>
                          </a:solidFill>
                          <a:effectLst/>
                          <a:highlight>
                            <a:srgbClr val="00FFFF"/>
                          </a:highlight>
                          <a:latin typeface="+mn-ea"/>
                          <a:ea typeface="+mn-ea"/>
                        </a:rPr>
                        <a:t>デジ田交付金市町村</a:t>
                      </a:r>
                    </a:p>
                    <a:p>
                      <a:pPr algn="l" fontAlgn="ctr"/>
                      <a:r>
                        <a:rPr lang="ja-JP" altLang="en-US" sz="900" b="0" i="0" u="none" strike="noStrike" dirty="0">
                          <a:solidFill>
                            <a:schemeClr val="tx1"/>
                          </a:solidFill>
                          <a:effectLst/>
                          <a:highlight>
                            <a:srgbClr val="00FFFF"/>
                          </a:highlight>
                          <a:latin typeface="+mn-ea"/>
                          <a:ea typeface="+mn-ea"/>
                        </a:rPr>
                        <a:t>　申請支援</a:t>
                      </a:r>
                      <a:endParaRPr lang="en-US" altLang="ja-JP" sz="900" b="0" i="0" u="none" strike="noStrike" dirty="0">
                        <a:solidFill>
                          <a:schemeClr val="tx1"/>
                        </a:solidFill>
                        <a:effectLst/>
                        <a:highlight>
                          <a:srgbClr val="00FFFF"/>
                        </a:highlight>
                        <a:latin typeface="+mn-ea"/>
                        <a:ea typeface="+mn-ea"/>
                      </a:endParaRPr>
                    </a:p>
                    <a:p>
                      <a:pPr algn="l" fontAlgn="ctr"/>
                      <a:r>
                        <a:rPr lang="ja-JP" altLang="en-US" sz="900" b="0" i="0" u="none" strike="noStrike" dirty="0">
                          <a:solidFill>
                            <a:schemeClr val="tx1"/>
                          </a:solidFill>
                          <a:effectLst/>
                          <a:highlight>
                            <a:srgbClr val="00FFFF"/>
                          </a:highlight>
                          <a:latin typeface="+mn-ea"/>
                          <a:ea typeface="+mn-ea"/>
                        </a:rPr>
                        <a:t>●■市町村システム共同調達（文書管理システム）</a:t>
                      </a: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a:t>
                      </a:r>
                      <a:r>
                        <a:rPr lang="ja-JP" altLang="en-US" sz="900" b="0" i="0" u="none" strike="noStrike" dirty="0">
                          <a:solidFill>
                            <a:schemeClr val="tx1"/>
                          </a:solidFill>
                          <a:effectLst/>
                          <a:highlight>
                            <a:srgbClr val="00FFFF"/>
                          </a:highlight>
                          <a:latin typeface="+mn-ea"/>
                          <a:ea typeface="+mn-ea"/>
                        </a:rPr>
                        <a:t>■市町村システム共同調達</a:t>
                      </a:r>
                      <a:endParaRPr lang="en-US" altLang="ja-JP" sz="900" b="0" i="0" u="none" strike="noStrike" dirty="0">
                        <a:solidFill>
                          <a:schemeClr val="tx1"/>
                        </a:solidFill>
                        <a:effectLst/>
                        <a:highlight>
                          <a:srgbClr val="00FFFF"/>
                        </a:highlight>
                        <a:latin typeface="+mn-ea"/>
                        <a:ea typeface="+mn-ea"/>
                      </a:endParaRPr>
                    </a:p>
                    <a:p>
                      <a:pPr algn="l" fontAlgn="ctr"/>
                      <a:r>
                        <a:rPr lang="ja-JP" altLang="en-US" sz="800" b="0" i="0" u="none" strike="noStrike" dirty="0">
                          <a:solidFill>
                            <a:schemeClr val="tx1"/>
                          </a:solidFill>
                          <a:effectLst/>
                          <a:highlight>
                            <a:srgbClr val="00FFFF"/>
                          </a:highlight>
                          <a:latin typeface="+mn-ea"/>
                          <a:ea typeface="+mn-ea"/>
                        </a:rPr>
                        <a:t>　（電子契約システム等）</a:t>
                      </a:r>
                      <a:endParaRPr lang="en-US" altLang="ja-JP" sz="800" b="0" i="0" u="none" strike="noStrike" dirty="0">
                        <a:solidFill>
                          <a:schemeClr val="tx1"/>
                        </a:solidFill>
                        <a:effectLst/>
                        <a:highlight>
                          <a:srgbClr val="00FFFF"/>
                        </a:highlight>
                        <a:latin typeface="+mn-ea"/>
                        <a:ea typeface="+mn-ea"/>
                      </a:endParaRPr>
                    </a:p>
                    <a:p>
                      <a:pPr algn="l" fontAlgn="ctr"/>
                      <a:r>
                        <a:rPr lang="ja-JP" altLang="en-US" sz="1000" b="0" i="0" u="none" strike="noStrike" dirty="0">
                          <a:solidFill>
                            <a:schemeClr val="tx1"/>
                          </a:solidFill>
                          <a:effectLst/>
                          <a:latin typeface="+mn-ea"/>
                          <a:ea typeface="+mn-ea"/>
                        </a:rPr>
                        <a:t>●人材シェアリング</a:t>
                      </a:r>
                    </a:p>
                  </a:txBody>
                  <a:tcPr marL="36000" marR="36000" marT="36000" marB="36000"/>
                </a:tc>
                <a:extLst>
                  <a:ext uri="{0D108BD9-81ED-4DB2-BD59-A6C34878D82A}">
                    <a16:rowId xmlns:a16="http://schemas.microsoft.com/office/drawing/2014/main" val="3336621188"/>
                  </a:ext>
                </a:extLst>
              </a:tr>
              <a:tr h="530674">
                <a:tc>
                  <a:txBody>
                    <a:bodyPr/>
                    <a:lstStyle/>
                    <a:p>
                      <a:r>
                        <a:rPr kumimoji="1" lang="ja-JP" altLang="en-US" sz="1100" dirty="0">
                          <a:solidFill>
                            <a:schemeClr val="tx1"/>
                          </a:solidFill>
                          <a:latin typeface="+mn-ea"/>
                          <a:ea typeface="+mn-ea"/>
                        </a:rPr>
                        <a:t>エリア展開</a:t>
                      </a: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a:t>
                      </a:r>
                      <a:r>
                        <a:rPr lang="ja-JP" altLang="en-US" sz="900" b="0" i="0" u="none" strike="noStrike" dirty="0">
                          <a:solidFill>
                            <a:schemeClr val="tx1"/>
                          </a:solidFill>
                          <a:effectLst/>
                          <a:highlight>
                            <a:srgbClr val="00FFFF"/>
                          </a:highlight>
                          <a:latin typeface="+mn-ea"/>
                          <a:ea typeface="+mn-ea"/>
                        </a:rPr>
                        <a:t>豊能町コンパクトスマート</a:t>
                      </a:r>
                      <a:endParaRPr lang="en-US" altLang="ja-JP" sz="900" b="0" i="0" u="none" strike="noStrike" dirty="0">
                        <a:solidFill>
                          <a:schemeClr val="tx1"/>
                        </a:solidFill>
                        <a:effectLst/>
                        <a:highlight>
                          <a:srgbClr val="00FFFF"/>
                        </a:highlight>
                        <a:latin typeface="+mn-ea"/>
                        <a:ea typeface="+mn-ea"/>
                      </a:endParaRPr>
                    </a:p>
                    <a:p>
                      <a:pPr algn="l" fontAlgn="ctr"/>
                      <a:r>
                        <a:rPr lang="en-US" altLang="ja-JP" sz="900" b="0" i="0" u="none" strike="noStrike" dirty="0">
                          <a:solidFill>
                            <a:schemeClr val="tx1"/>
                          </a:solidFill>
                          <a:effectLst/>
                          <a:highlight>
                            <a:srgbClr val="00FFFF"/>
                          </a:highlight>
                          <a:latin typeface="+mn-ea"/>
                          <a:ea typeface="+mn-ea"/>
                        </a:rPr>
                        <a:t>   </a:t>
                      </a:r>
                      <a:r>
                        <a:rPr lang="ja-JP" altLang="en-US" sz="900" b="0" i="0" u="none" strike="noStrike" dirty="0">
                          <a:solidFill>
                            <a:schemeClr val="tx1"/>
                          </a:solidFill>
                          <a:effectLst/>
                          <a:highlight>
                            <a:srgbClr val="00FFFF"/>
                          </a:highlight>
                          <a:latin typeface="+mn-ea"/>
                          <a:ea typeface="+mn-ea"/>
                        </a:rPr>
                        <a:t>シティ</a:t>
                      </a:r>
                      <a:endParaRPr lang="ja-JP" altLang="en-US" sz="1000" b="0" i="0" u="none" strike="noStrike" dirty="0">
                        <a:solidFill>
                          <a:schemeClr val="tx1"/>
                        </a:solidFill>
                        <a:effectLst/>
                        <a:highlight>
                          <a:srgbClr val="00FFFF"/>
                        </a:highligh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a:t>
                      </a:r>
                      <a:r>
                        <a:rPr lang="en-US" altLang="ja-JP" sz="900" b="0" i="0" u="none" strike="noStrike" dirty="0">
                          <a:solidFill>
                            <a:schemeClr val="tx1"/>
                          </a:solidFill>
                          <a:effectLst/>
                          <a:highlight>
                            <a:srgbClr val="00FFFF"/>
                          </a:highlight>
                          <a:latin typeface="+mn-ea"/>
                          <a:ea typeface="+mn-ea"/>
                        </a:rPr>
                        <a:t>SENBOKU</a:t>
                      </a:r>
                      <a:r>
                        <a:rPr lang="ja-JP" altLang="en-US" sz="900" b="0" i="0" u="none" strike="noStrike" dirty="0">
                          <a:solidFill>
                            <a:schemeClr val="tx1"/>
                          </a:solidFill>
                          <a:effectLst/>
                          <a:highlight>
                            <a:srgbClr val="00FFFF"/>
                          </a:highlight>
                          <a:latin typeface="+mn-ea"/>
                          <a:ea typeface="+mn-ea"/>
                        </a:rPr>
                        <a:t>スマートシティ</a:t>
                      </a:r>
                      <a:endParaRPr lang="en-US" altLang="ja-JP" sz="900" b="0" i="0" u="none" strike="noStrike" dirty="0">
                        <a:solidFill>
                          <a:schemeClr val="tx1"/>
                        </a:solidFill>
                        <a:effectLst/>
                        <a:highlight>
                          <a:srgbClr val="00FFFF"/>
                        </a:highlight>
                        <a:latin typeface="+mn-ea"/>
                        <a:ea typeface="+mn-ea"/>
                      </a:endParaRPr>
                    </a:p>
                    <a:p>
                      <a:pPr algn="l" fontAlgn="ctr"/>
                      <a:r>
                        <a:rPr lang="ja-JP" altLang="en-US" sz="900" b="0" i="0" u="none" strike="noStrike" dirty="0">
                          <a:solidFill>
                            <a:schemeClr val="tx1"/>
                          </a:solidFill>
                          <a:effectLst/>
                          <a:highlight>
                            <a:srgbClr val="00FFFF"/>
                          </a:highlight>
                          <a:latin typeface="+mn-ea"/>
                          <a:ea typeface="+mn-ea"/>
                        </a:rPr>
                        <a:t>　コンソーシアム</a:t>
                      </a:r>
                      <a:endParaRPr lang="en-US" altLang="ja-JP" sz="900" b="0" i="0" u="none" strike="noStrike" dirty="0">
                        <a:solidFill>
                          <a:schemeClr val="tx1"/>
                        </a:solidFill>
                        <a:effectLst/>
                        <a:highlight>
                          <a:srgbClr val="00FFFF"/>
                        </a:highlight>
                        <a:latin typeface="+mn-ea"/>
                        <a:ea typeface="+mn-ea"/>
                      </a:endParaRPr>
                    </a:p>
                    <a:p>
                      <a:pPr algn="l" fontAlgn="ctr"/>
                      <a:r>
                        <a:rPr lang="ja-JP" altLang="en-US" sz="1000" b="0" i="0" u="none" strike="noStrike" dirty="0">
                          <a:solidFill>
                            <a:schemeClr val="tx1"/>
                          </a:solidFill>
                          <a:effectLst/>
                          <a:highlight>
                            <a:srgbClr val="00FFFF"/>
                          </a:highlight>
                          <a:latin typeface="+mn-ea"/>
                          <a:ea typeface="+mn-ea"/>
                        </a:rPr>
                        <a:t>■</a:t>
                      </a:r>
                      <a:r>
                        <a:rPr lang="en-US" altLang="ja-JP" sz="1000" b="0" i="0" u="none" strike="noStrike" dirty="0">
                          <a:solidFill>
                            <a:schemeClr val="tx1"/>
                          </a:solidFill>
                          <a:effectLst/>
                          <a:highlight>
                            <a:srgbClr val="00FFFF"/>
                          </a:highlight>
                          <a:latin typeface="+mn-ea"/>
                          <a:ea typeface="+mn-ea"/>
                        </a:rPr>
                        <a:t>Suita</a:t>
                      </a:r>
                      <a:r>
                        <a:rPr lang="ja-JP" altLang="en-US" sz="1000" b="0" i="0" u="none" strike="noStrike" dirty="0">
                          <a:solidFill>
                            <a:schemeClr val="tx1"/>
                          </a:solidFill>
                          <a:effectLst/>
                          <a:highlight>
                            <a:srgbClr val="00FFFF"/>
                          </a:highlight>
                          <a:latin typeface="+mn-ea"/>
                          <a:ea typeface="+mn-ea"/>
                        </a:rPr>
                        <a:t>　</a:t>
                      </a:r>
                      <a:r>
                        <a:rPr lang="en-US" altLang="ja-JP" sz="1000" b="0" i="0" u="none" strike="noStrike" dirty="0">
                          <a:solidFill>
                            <a:schemeClr val="tx1"/>
                          </a:solidFill>
                          <a:effectLst/>
                          <a:highlight>
                            <a:srgbClr val="00FFFF"/>
                          </a:highlight>
                          <a:latin typeface="+mn-ea"/>
                          <a:ea typeface="+mn-ea"/>
                        </a:rPr>
                        <a:t>SST</a:t>
                      </a:r>
                      <a:endParaRPr lang="ja-JP" altLang="en-US" sz="1000" b="0" i="0" u="none" strike="noStrike" dirty="0">
                        <a:solidFill>
                          <a:schemeClr val="tx1"/>
                        </a:solidFill>
                        <a:effectLst/>
                        <a:highlight>
                          <a:srgbClr val="00FFFF"/>
                        </a:highligh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★夢洲コンストラクション</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★森ノ宮新キャンパス構想</a:t>
                      </a:r>
                    </a:p>
                  </a:txBody>
                  <a:tcPr marL="36000" marR="36000" marT="36000" marB="36000"/>
                </a:tc>
                <a:extLst>
                  <a:ext uri="{0D108BD9-81ED-4DB2-BD59-A6C34878D82A}">
                    <a16:rowId xmlns:a16="http://schemas.microsoft.com/office/drawing/2014/main" val="216317721"/>
                  </a:ext>
                </a:extLst>
              </a:tr>
              <a:tr h="247433">
                <a:tc>
                  <a:txBody>
                    <a:bodyPr/>
                    <a:lstStyle/>
                    <a:p>
                      <a:r>
                        <a:rPr kumimoji="1" lang="ja-JP" altLang="en-US" sz="1100" dirty="0">
                          <a:latin typeface="+mn-ea"/>
                          <a:ea typeface="+mn-ea"/>
                        </a:rPr>
                        <a:t>データ連携基盤</a:t>
                      </a:r>
                    </a:p>
                  </a:txBody>
                  <a:tcPr marL="36000" marR="36000" marT="36000" marB="36000"/>
                </a:tc>
                <a:tc>
                  <a:txBody>
                    <a:bodyPr/>
                    <a:lstStyle/>
                    <a:p>
                      <a:pPr algn="l" fontAlgn="ctr"/>
                      <a:r>
                        <a:rPr lang="ja-JP" altLang="en-US" sz="1000" b="0" i="0" u="none" strike="noStrike" dirty="0">
                          <a:solidFill>
                            <a:srgbClr val="000000"/>
                          </a:solidFill>
                          <a:effectLst/>
                          <a:latin typeface="+mn-ea"/>
                          <a:ea typeface="+mn-ea"/>
                        </a:rPr>
                        <a:t>　</a:t>
                      </a:r>
                    </a:p>
                  </a:txBody>
                  <a:tcPr marL="36000" marR="36000" marT="36000" marB="36000" anchor="ctr"/>
                </a:tc>
                <a:tc>
                  <a:txBody>
                    <a:bodyPr/>
                    <a:lstStyle/>
                    <a:p>
                      <a:pPr algn="l" fontAlgn="ctr"/>
                      <a:r>
                        <a:rPr lang="ja-JP" altLang="en-US" sz="1000" b="0" i="0" u="none" strike="noStrike" dirty="0">
                          <a:solidFill>
                            <a:srgbClr val="000000"/>
                          </a:solidFill>
                          <a:effectLst/>
                          <a:latin typeface="+mn-ea"/>
                          <a:ea typeface="+mn-ea"/>
                        </a:rPr>
                        <a:t>　</a:t>
                      </a:r>
                    </a:p>
                  </a:txBody>
                  <a:tcPr marL="36000" marR="36000" marT="36000" marB="36000" anchor="ctr"/>
                </a:tc>
                <a:tc>
                  <a:txBody>
                    <a:bodyPr/>
                    <a:lstStyle/>
                    <a:p>
                      <a:pPr algn="l" rtl="0" fontAlgn="ctr"/>
                      <a:endParaRPr lang="ja-JP" altLang="en-US" sz="1000" b="0" i="0" u="none" strike="noStrike" dirty="0">
                        <a:solidFill>
                          <a:srgbClr val="000000"/>
                        </a:solidFill>
                        <a:effectLst/>
                        <a:latin typeface="+mn-ea"/>
                        <a:ea typeface="+mn-ea"/>
                      </a:endParaRPr>
                    </a:p>
                  </a:txBody>
                  <a:tcPr marL="36000" marR="36000" marT="36000" marB="36000" anchor="ctr"/>
                </a:tc>
                <a:tc>
                  <a:txBody>
                    <a:bodyPr/>
                    <a:lstStyle/>
                    <a:p>
                      <a:pPr algn="l" rtl="0" fontAlgn="ctr"/>
                      <a:r>
                        <a:rPr lang="en-US" sz="1000" b="0" i="0" u="none" strike="noStrike" dirty="0">
                          <a:solidFill>
                            <a:srgbClr val="000000"/>
                          </a:solidFill>
                          <a:effectLst/>
                          <a:latin typeface="+mn-ea"/>
                          <a:ea typeface="+mn-ea"/>
                        </a:rPr>
                        <a:t>●ORDEN</a:t>
                      </a:r>
                      <a:r>
                        <a:rPr lang="ja-JP" altLang="en-US" sz="1000" b="0" i="0" u="none" strike="noStrike" dirty="0">
                          <a:solidFill>
                            <a:srgbClr val="000000"/>
                          </a:solidFill>
                          <a:effectLst/>
                          <a:latin typeface="+mn-ea"/>
                          <a:ea typeface="+mn-ea"/>
                        </a:rPr>
                        <a:t>開発・導入</a:t>
                      </a:r>
                      <a:endParaRPr lang="en-US" altLang="ja-JP" sz="1000" b="0" i="0" u="none" strike="noStrike" dirty="0">
                        <a:solidFill>
                          <a:srgbClr val="000000"/>
                        </a:solidFill>
                        <a:effectLst/>
                        <a:latin typeface="+mn-ea"/>
                        <a:ea typeface="+mn-ea"/>
                      </a:endParaRPr>
                    </a:p>
                  </a:txBody>
                  <a:tcPr marL="36000" marR="36000" marT="36000" marB="36000"/>
                </a:tc>
                <a:tc>
                  <a:txBody>
                    <a:bodyPr/>
                    <a:lstStyle/>
                    <a:p>
                      <a:pPr algn="l" rtl="0" fontAlgn="ctr"/>
                      <a:r>
                        <a:rPr lang="ja-JP" altLang="en-US" sz="1000" b="0" i="0" u="none" strike="noStrike" dirty="0">
                          <a:solidFill>
                            <a:srgbClr val="000000"/>
                          </a:solidFill>
                          <a:effectLst/>
                          <a:latin typeface="+mn-ea"/>
                          <a:ea typeface="+mn-ea"/>
                        </a:rPr>
                        <a:t>●データカタログ公開</a:t>
                      </a:r>
                      <a:endParaRPr lang="en-US" altLang="ja-JP" sz="1000" b="0" i="0" u="none" strike="noStrike" dirty="0">
                        <a:solidFill>
                          <a:srgbClr val="000000"/>
                        </a:solidFill>
                        <a:effectLst/>
                        <a:latin typeface="+mn-ea"/>
                        <a:ea typeface="+mn-ea"/>
                      </a:endParaRPr>
                    </a:p>
                  </a:txBody>
                  <a:tcPr marL="36000" marR="36000" marT="36000" marB="36000"/>
                </a:tc>
                <a:extLst>
                  <a:ext uri="{0D108BD9-81ED-4DB2-BD59-A6C34878D82A}">
                    <a16:rowId xmlns:a16="http://schemas.microsoft.com/office/drawing/2014/main" val="1080537308"/>
                  </a:ext>
                </a:extLst>
              </a:tr>
              <a:tr h="389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デジタル田園都市</a:t>
                      </a:r>
                      <a:endParaRPr kumimoji="1" lang="en-US" altLang="ja-JP" sz="10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国家構想交付金</a:t>
                      </a:r>
                      <a:endParaRPr kumimoji="1" lang="en-US" altLang="ja-JP" sz="1000" dirty="0">
                        <a:solidFill>
                          <a:schemeClr val="tx1"/>
                        </a:solidFill>
                        <a:latin typeface="+mn-ea"/>
                        <a:ea typeface="+mn-ea"/>
                      </a:endParaRPr>
                    </a:p>
                  </a:txBody>
                  <a:tcPr marL="36000" marR="36000" marT="36000" marB="36000"/>
                </a:tc>
                <a:tc>
                  <a:txBody>
                    <a:bodyPr/>
                    <a:lstStyle/>
                    <a:p>
                      <a:pPr algn="l" fontAlgn="ctr"/>
                      <a:endParaRPr lang="ja-JP" altLang="en-US" sz="800" b="0" i="0" u="none" strike="noStrike" dirty="0">
                        <a:solidFill>
                          <a:schemeClr val="tx1"/>
                        </a:solidFill>
                        <a:effectLst/>
                        <a:latin typeface="+mn-ea"/>
                        <a:ea typeface="+mn-ea"/>
                      </a:endParaRPr>
                    </a:p>
                  </a:txBody>
                  <a:tcPr marL="36000" marR="36000" marT="36000" marB="36000" anchor="ctr"/>
                </a:tc>
                <a:tc>
                  <a:txBody>
                    <a:bodyPr/>
                    <a:lstStyle/>
                    <a:p>
                      <a:pPr algn="l" fontAlgn="ctr"/>
                      <a:endParaRPr lang="ja-JP" altLang="en-US" sz="800" b="0" i="0" u="none" strike="noStrike" dirty="0">
                        <a:solidFill>
                          <a:schemeClr val="tx1"/>
                        </a:solidFill>
                        <a:effectLst/>
                        <a:latin typeface="+mn-ea"/>
                        <a:ea typeface="+mn-ea"/>
                      </a:endParaRPr>
                    </a:p>
                  </a:txBody>
                  <a:tcPr marL="36000" marR="36000" marT="36000" marB="36000" anchor="ctr"/>
                </a:tc>
                <a:tc>
                  <a:txBody>
                    <a:bodyPr/>
                    <a:lstStyle/>
                    <a:p>
                      <a:pPr algn="l" rtl="0" fontAlgn="ctr"/>
                      <a:endParaRPr lang="ja-JP" altLang="en-US" sz="700" b="0" i="0" u="none" strike="noStrike" dirty="0">
                        <a:solidFill>
                          <a:schemeClr val="tx1"/>
                        </a:solidFill>
                        <a:effectLst/>
                        <a:latin typeface="+mn-ea"/>
                        <a:ea typeface="+mn-ea"/>
                      </a:endParaRPr>
                    </a:p>
                  </a:txBody>
                  <a:tcPr marL="36000" marR="36000" marT="36000" marB="36000" anchor="ctr"/>
                </a:tc>
                <a:tc>
                  <a:txBody>
                    <a:bodyPr/>
                    <a:lstStyle/>
                    <a:p>
                      <a:pPr algn="l" rtl="0" fontAlgn="ctr"/>
                      <a:r>
                        <a:rPr lang="ja-JP" altLang="en-US" sz="900" b="0" i="0" u="none" strike="noStrike" dirty="0">
                          <a:solidFill>
                            <a:schemeClr val="tx1"/>
                          </a:solidFill>
                          <a:effectLst/>
                          <a:highlight>
                            <a:srgbClr val="00FFFF"/>
                          </a:highlight>
                          <a:latin typeface="+mn-ea"/>
                          <a:ea typeface="+mn-ea"/>
                        </a:rPr>
                        <a:t>■</a:t>
                      </a:r>
                      <a:r>
                        <a:rPr lang="en-US" altLang="ja-JP" sz="900" b="0" i="0" u="none" strike="noStrike" dirty="0">
                          <a:solidFill>
                            <a:schemeClr val="tx1"/>
                          </a:solidFill>
                          <a:effectLst/>
                          <a:highlight>
                            <a:srgbClr val="00FFFF"/>
                          </a:highlight>
                          <a:latin typeface="+mn-ea"/>
                          <a:ea typeface="+mn-ea"/>
                        </a:rPr>
                        <a:t>R3</a:t>
                      </a:r>
                      <a:r>
                        <a:rPr lang="ja-JP" altLang="en-US" sz="900" b="0" i="0" u="none" strike="noStrike" dirty="0">
                          <a:solidFill>
                            <a:schemeClr val="tx1"/>
                          </a:solidFill>
                          <a:effectLst/>
                          <a:highlight>
                            <a:srgbClr val="00FFFF"/>
                          </a:highlight>
                          <a:latin typeface="+mn-ea"/>
                          <a:ea typeface="+mn-ea"/>
                        </a:rPr>
                        <a:t>国補正分</a:t>
                      </a:r>
                      <a:endParaRPr lang="en-US" altLang="ja-JP" sz="900" b="0" i="0" u="none" strike="noStrike" dirty="0">
                        <a:solidFill>
                          <a:schemeClr val="tx1"/>
                        </a:solidFill>
                        <a:effectLst/>
                        <a:highlight>
                          <a:srgbClr val="00FFFF"/>
                        </a:highlight>
                        <a:latin typeface="+mn-ea"/>
                        <a:ea typeface="+mn-ea"/>
                      </a:endParaRPr>
                    </a:p>
                    <a:p>
                      <a:pPr algn="l" rtl="0" fontAlgn="ctr"/>
                      <a:r>
                        <a:rPr lang="ja-JP" altLang="en-US" sz="900" b="0" i="0" u="none" strike="noStrike" dirty="0">
                          <a:solidFill>
                            <a:schemeClr val="tx1"/>
                          </a:solidFill>
                          <a:effectLst/>
                          <a:highlight>
                            <a:srgbClr val="00FFFF"/>
                          </a:highlight>
                          <a:latin typeface="+mn-ea"/>
                          <a:ea typeface="+mn-ea"/>
                        </a:rPr>
                        <a:t>　市町村</a:t>
                      </a:r>
                      <a:r>
                        <a:rPr lang="en-US" altLang="ja-JP" sz="900" b="0" i="0" u="none" strike="noStrike" dirty="0">
                          <a:solidFill>
                            <a:schemeClr val="tx1"/>
                          </a:solidFill>
                          <a:effectLst/>
                          <a:highlight>
                            <a:srgbClr val="00FFFF"/>
                          </a:highlight>
                          <a:latin typeface="+mn-ea"/>
                          <a:ea typeface="+mn-ea"/>
                        </a:rPr>
                        <a:t>26</a:t>
                      </a:r>
                      <a:r>
                        <a:rPr lang="ja-JP" altLang="en-US" sz="900" b="0" i="0" u="none" strike="noStrike" dirty="0">
                          <a:solidFill>
                            <a:schemeClr val="tx1"/>
                          </a:solidFill>
                          <a:effectLst/>
                          <a:highlight>
                            <a:srgbClr val="00FFFF"/>
                          </a:highlight>
                          <a:latin typeface="+mn-ea"/>
                          <a:ea typeface="+mn-ea"/>
                        </a:rPr>
                        <a:t>件交付決定</a:t>
                      </a:r>
                      <a:endParaRPr lang="en-US" altLang="ja-JP" sz="900" b="0" i="0" u="none" strike="noStrike" dirty="0">
                        <a:solidFill>
                          <a:schemeClr val="tx1"/>
                        </a:solidFill>
                        <a:effectLst/>
                        <a:highlight>
                          <a:srgbClr val="00FFFF"/>
                        </a:highlight>
                        <a:latin typeface="+mn-ea"/>
                        <a:ea typeface="+mn-ea"/>
                      </a:endParaRPr>
                    </a:p>
                  </a:txBody>
                  <a:tcPr marL="36000" marR="36000" marT="36000" marB="36000"/>
                </a:tc>
                <a:tc>
                  <a:txBody>
                    <a:bodyPr/>
                    <a:lstStyle/>
                    <a:p>
                      <a:pPr algn="l" rtl="0" fontAlgn="ctr"/>
                      <a:r>
                        <a:rPr lang="ja-JP" altLang="en-US" sz="1050" b="0" i="0" u="none" strike="noStrike" dirty="0">
                          <a:solidFill>
                            <a:schemeClr val="tx1"/>
                          </a:solidFill>
                          <a:effectLst/>
                          <a:highlight>
                            <a:srgbClr val="00FFFF"/>
                          </a:highlight>
                          <a:latin typeface="+mn-ea"/>
                          <a:ea typeface="+mn-ea"/>
                        </a:rPr>
                        <a:t>■</a:t>
                      </a:r>
                      <a:r>
                        <a:rPr lang="en-US" altLang="ja-JP" sz="900" b="0" i="0" u="none" strike="noStrike" dirty="0">
                          <a:solidFill>
                            <a:schemeClr val="tx1"/>
                          </a:solidFill>
                          <a:effectLst/>
                          <a:highlight>
                            <a:srgbClr val="00FFFF"/>
                          </a:highlight>
                          <a:latin typeface="+mn-ea"/>
                          <a:ea typeface="+mn-ea"/>
                        </a:rPr>
                        <a:t>R4</a:t>
                      </a:r>
                      <a:r>
                        <a:rPr lang="ja-JP" altLang="en-US" sz="900" b="0" i="0" u="none" strike="noStrike" dirty="0">
                          <a:solidFill>
                            <a:schemeClr val="tx1"/>
                          </a:solidFill>
                          <a:effectLst/>
                          <a:highlight>
                            <a:srgbClr val="00FFFF"/>
                          </a:highlight>
                          <a:latin typeface="+mn-ea"/>
                          <a:ea typeface="+mn-ea"/>
                        </a:rPr>
                        <a:t>国補正分</a:t>
                      </a:r>
                      <a:endParaRPr lang="en-US" altLang="ja-JP" sz="900" b="0" i="0" u="none" strike="noStrike" dirty="0">
                        <a:solidFill>
                          <a:schemeClr val="tx1"/>
                        </a:solidFill>
                        <a:effectLst/>
                        <a:highlight>
                          <a:srgbClr val="00FFFF"/>
                        </a:highlight>
                        <a:latin typeface="+mn-ea"/>
                        <a:ea typeface="+mn-ea"/>
                      </a:endParaRPr>
                    </a:p>
                    <a:p>
                      <a:pPr algn="l" rtl="0" fontAlgn="ctr"/>
                      <a:r>
                        <a:rPr lang="ja-JP" altLang="en-US" sz="900" b="0" i="0" u="none" strike="noStrike" dirty="0">
                          <a:solidFill>
                            <a:schemeClr val="tx1"/>
                          </a:solidFill>
                          <a:effectLst/>
                          <a:highlight>
                            <a:srgbClr val="00FFFF"/>
                          </a:highlight>
                          <a:latin typeface="+mn-ea"/>
                          <a:ea typeface="+mn-ea"/>
                        </a:rPr>
                        <a:t>　　市町村</a:t>
                      </a:r>
                      <a:r>
                        <a:rPr lang="en-US" altLang="ja-JP" sz="900" b="0" i="0" u="none" strike="noStrike" dirty="0">
                          <a:solidFill>
                            <a:schemeClr val="tx1"/>
                          </a:solidFill>
                          <a:effectLst/>
                          <a:highlight>
                            <a:srgbClr val="00FFFF"/>
                          </a:highlight>
                          <a:latin typeface="+mn-ea"/>
                          <a:ea typeface="+mn-ea"/>
                        </a:rPr>
                        <a:t>65</a:t>
                      </a:r>
                      <a:r>
                        <a:rPr lang="ja-JP" altLang="en-US" sz="900" b="0" i="0" u="none" strike="noStrike" dirty="0">
                          <a:solidFill>
                            <a:schemeClr val="tx1"/>
                          </a:solidFill>
                          <a:effectLst/>
                          <a:highlight>
                            <a:srgbClr val="00FFFF"/>
                          </a:highlight>
                          <a:latin typeface="+mn-ea"/>
                          <a:ea typeface="+mn-ea"/>
                        </a:rPr>
                        <a:t>件交付決定</a:t>
                      </a:r>
                      <a:endParaRPr lang="en-US" altLang="ja-JP" sz="900" b="0" i="0" u="none" strike="noStrike" dirty="0">
                        <a:solidFill>
                          <a:schemeClr val="tx1"/>
                        </a:solidFill>
                        <a:effectLst/>
                        <a:highlight>
                          <a:srgbClr val="00FFFF"/>
                        </a:highlight>
                        <a:latin typeface="+mn-ea"/>
                        <a:ea typeface="+mn-ea"/>
                      </a:endParaRPr>
                    </a:p>
                  </a:txBody>
                  <a:tcPr marL="36000" marR="36000" marT="36000" marB="36000"/>
                </a:tc>
                <a:extLst>
                  <a:ext uri="{0D108BD9-81ED-4DB2-BD59-A6C34878D82A}">
                    <a16:rowId xmlns:a16="http://schemas.microsoft.com/office/drawing/2014/main" val="1690991696"/>
                  </a:ext>
                </a:extLst>
              </a:tr>
              <a:tr h="656559">
                <a:tc>
                  <a:txBody>
                    <a:bodyPr/>
                    <a:lstStyle/>
                    <a:p>
                      <a:r>
                        <a:rPr kumimoji="1" lang="ja-JP" altLang="en-US" sz="1100" dirty="0">
                          <a:latin typeface="+mn-ea"/>
                          <a:ea typeface="+mn-ea"/>
                        </a:rPr>
                        <a:t>スーパーシティ</a:t>
                      </a:r>
                      <a:endParaRPr kumimoji="1"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n-ea"/>
                        <a:ea typeface="+mn-ea"/>
                      </a:endParaRPr>
                    </a:p>
                  </a:txBody>
                  <a:tcPr marL="36000" marR="36000" marT="36000" marB="36000">
                    <a:solidFill>
                      <a:schemeClr val="accent6">
                        <a:lumMod val="20000"/>
                        <a:lumOff val="80000"/>
                      </a:schemeClr>
                    </a:solidFill>
                  </a:tcPr>
                </a:tc>
                <a:tc>
                  <a:txBody>
                    <a:bodyPr/>
                    <a:lstStyle/>
                    <a:p>
                      <a:pPr algn="l" fontAlgn="t"/>
                      <a:r>
                        <a:rPr lang="ja-JP" altLang="en-US" sz="1050" b="0" i="0" u="none" strike="noStrike" dirty="0">
                          <a:solidFill>
                            <a:srgbClr val="000000"/>
                          </a:solidFill>
                          <a:effectLst/>
                          <a:latin typeface="+mn-ea"/>
                          <a:ea typeface="+mn-ea"/>
                        </a:rPr>
                        <a:t>　</a:t>
                      </a:r>
                    </a:p>
                  </a:txBody>
                  <a:tcPr marL="36000" marR="36000" marT="36000" marB="36000">
                    <a:solidFill>
                      <a:schemeClr val="accent6">
                        <a:lumMod val="20000"/>
                        <a:lumOff val="80000"/>
                      </a:schemeClr>
                    </a:solidFill>
                  </a:tcPr>
                </a:tc>
                <a:tc>
                  <a:txBody>
                    <a:bodyPr/>
                    <a:lstStyle/>
                    <a:p>
                      <a:pPr algn="l" rtl="0" fontAlgn="ctr"/>
                      <a:endParaRPr lang="ja-JP" altLang="en-US" sz="1050" b="0" i="0" u="none" strike="noStrike" dirty="0">
                        <a:solidFill>
                          <a:srgbClr val="000000"/>
                        </a:solidFill>
                        <a:effectLst/>
                        <a:latin typeface="+mn-ea"/>
                        <a:ea typeface="+mn-ea"/>
                      </a:endParaRPr>
                    </a:p>
                  </a:txBody>
                  <a:tcPr marL="36000" marR="36000" marT="36000" marB="36000">
                    <a:solidFill>
                      <a:schemeClr val="accent6">
                        <a:lumMod val="20000"/>
                        <a:lumOff val="80000"/>
                      </a:schemeClr>
                    </a:solidFill>
                  </a:tcPr>
                </a:tc>
                <a:tc>
                  <a:txBody>
                    <a:bodyPr/>
                    <a:lstStyle/>
                    <a:p>
                      <a:pPr algn="l" rtl="0" fontAlgn="ctr"/>
                      <a:r>
                        <a:rPr lang="ja-JP" altLang="en-US" sz="1050" b="0" i="0" u="none" strike="noStrike" dirty="0">
                          <a:solidFill>
                            <a:srgbClr val="000000"/>
                          </a:solidFill>
                          <a:effectLst/>
                          <a:latin typeface="+mn-ea"/>
                          <a:ea typeface="+mn-ea"/>
                        </a:rPr>
                        <a:t>●◆スーパーシティ特区</a:t>
                      </a:r>
                      <a:endParaRPr lang="en-US" altLang="ja-JP" sz="1050" b="0" i="0" u="none" strike="noStrike" dirty="0">
                        <a:solidFill>
                          <a:srgbClr val="000000"/>
                        </a:solidFill>
                        <a:effectLst/>
                        <a:latin typeface="+mn-ea"/>
                        <a:ea typeface="+mn-ea"/>
                      </a:endParaRPr>
                    </a:p>
                    <a:p>
                      <a:pPr algn="l" rtl="0" fontAlgn="ctr"/>
                      <a:r>
                        <a:rPr lang="ja-JP" altLang="en-US" sz="1050" b="0" i="0" u="none" strike="noStrike" dirty="0">
                          <a:solidFill>
                            <a:srgbClr val="000000"/>
                          </a:solidFill>
                          <a:effectLst/>
                          <a:latin typeface="+mn-ea"/>
                          <a:ea typeface="+mn-ea"/>
                        </a:rPr>
                        <a:t>　の公募に応募</a:t>
                      </a:r>
                    </a:p>
                  </a:txBody>
                  <a:tcPr marL="36000" marR="36000" marT="36000" marB="36000">
                    <a:solidFill>
                      <a:schemeClr val="accent6">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スーパーシティ特区に</a:t>
                      </a:r>
                      <a:endParaRPr lang="en-US" altLang="ja-JP" sz="9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　</a:t>
                      </a:r>
                      <a:r>
                        <a:rPr lang="zh-TW" altLang="en-US" sz="900" b="0" i="0" u="none" strike="noStrike" dirty="0">
                          <a:solidFill>
                            <a:schemeClr val="tx1"/>
                          </a:solidFill>
                          <a:effectLst/>
                          <a:latin typeface="+mn-ea"/>
                          <a:ea typeface="+mn-ea"/>
                        </a:rPr>
                        <a:t>指定 </a:t>
                      </a:r>
                      <a:r>
                        <a:rPr lang="en-US" altLang="zh-TW" sz="900" b="0" i="0" u="none" strike="noStrike" dirty="0">
                          <a:solidFill>
                            <a:schemeClr val="tx1"/>
                          </a:solidFill>
                          <a:effectLst/>
                          <a:latin typeface="+mn-ea"/>
                          <a:ea typeface="+mn-ea"/>
                        </a:rPr>
                        <a:t>(</a:t>
                      </a:r>
                      <a:r>
                        <a:rPr lang="zh-TW" altLang="en-US" sz="900" b="0" i="0" u="none" strike="noStrike" dirty="0">
                          <a:solidFill>
                            <a:schemeClr val="tx1"/>
                          </a:solidFill>
                          <a:effectLst/>
                          <a:latin typeface="+mn-ea"/>
                          <a:ea typeface="+mn-ea"/>
                        </a:rPr>
                        <a:t>閣議決定</a:t>
                      </a:r>
                      <a:r>
                        <a:rPr lang="en-US" altLang="zh-TW" sz="900" b="0" i="0" u="none" strike="noStrike" dirty="0">
                          <a:solidFill>
                            <a:schemeClr val="tx1"/>
                          </a:solidFill>
                          <a:effectLst/>
                          <a:latin typeface="+mn-ea"/>
                          <a:ea typeface="+mn-ea"/>
                        </a:rPr>
                        <a:t>)</a:t>
                      </a:r>
                      <a:br>
                        <a:rPr lang="en-US" altLang="zh-TW" sz="900" b="0" i="0" u="none" strike="noStrike" dirty="0">
                          <a:solidFill>
                            <a:schemeClr val="tx1"/>
                          </a:solidFill>
                          <a:effectLst/>
                          <a:latin typeface="+mn-ea"/>
                          <a:ea typeface="+mn-ea"/>
                        </a:rPr>
                      </a:br>
                      <a:r>
                        <a:rPr lang="ja-JP" altLang="en-US" sz="900" b="0" i="0" u="none" strike="noStrike" dirty="0">
                          <a:solidFill>
                            <a:schemeClr val="tx1"/>
                          </a:solidFill>
                          <a:effectLst/>
                          <a:latin typeface="+mn-ea"/>
                          <a:ea typeface="+mn-ea"/>
                        </a:rPr>
                        <a:t>●◆スーパーシティ全体計画　</a:t>
                      </a:r>
                      <a:endParaRPr lang="en-US" altLang="ja-JP" sz="9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　の作成</a:t>
                      </a:r>
                      <a:endParaRPr lang="en-US" altLang="ja-JP" sz="900" b="0" i="0" u="none" strike="noStrike" dirty="0">
                        <a:solidFill>
                          <a:schemeClr val="tx1"/>
                        </a:solidFill>
                        <a:effectLst/>
                        <a:latin typeface="+mn-ea"/>
                        <a:ea typeface="+mn-ea"/>
                      </a:endParaRPr>
                    </a:p>
                  </a:txBody>
                  <a:tcPr marL="36000" marR="36000" marT="36000" marB="36000">
                    <a:solidFill>
                      <a:schemeClr val="accent6">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n-ea"/>
                          <a:ea typeface="+mn-ea"/>
                        </a:rPr>
                        <a:t>●◆スーパーシティ特区の区域</a:t>
                      </a:r>
                      <a:endParaRPr lang="en-US" altLang="ja-JP" sz="105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n-ea"/>
                          <a:ea typeface="+mn-ea"/>
                        </a:rPr>
                        <a:t>　計画認定</a:t>
                      </a:r>
                      <a:r>
                        <a:rPr lang="ja-JP" altLang="en-US" sz="900" b="0" i="0" u="none" strike="noStrike" dirty="0">
                          <a:solidFill>
                            <a:schemeClr val="tx1"/>
                          </a:solidFill>
                          <a:effectLst/>
                          <a:latin typeface="+mn-ea"/>
                          <a:ea typeface="+mn-ea"/>
                        </a:rPr>
                        <a:t>（内閣総理大臣）</a:t>
                      </a:r>
                      <a:endParaRPr lang="ja-JP" altLang="en-US" sz="1050" b="0" i="0" u="none" strike="noStrike" dirty="0">
                        <a:solidFill>
                          <a:schemeClr val="tx1"/>
                        </a:solidFill>
                        <a:effectLst/>
                        <a:latin typeface="+mn-ea"/>
                        <a:ea typeface="+mn-ea"/>
                      </a:endParaRPr>
                    </a:p>
                  </a:txBody>
                  <a:tcPr marL="36000" marR="36000" marT="36000" marB="36000">
                    <a:solidFill>
                      <a:schemeClr val="accent6">
                        <a:lumMod val="20000"/>
                        <a:lumOff val="80000"/>
                      </a:schemeClr>
                    </a:solidFill>
                  </a:tcPr>
                </a:tc>
                <a:extLst>
                  <a:ext uri="{0D108BD9-81ED-4DB2-BD59-A6C34878D82A}">
                    <a16:rowId xmlns:a16="http://schemas.microsoft.com/office/drawing/2014/main" val="1932554594"/>
                  </a:ext>
                </a:extLst>
              </a:tr>
              <a:tr h="530674">
                <a:tc>
                  <a:txBody>
                    <a:bodyPr/>
                    <a:lstStyle/>
                    <a:p>
                      <a:r>
                        <a:rPr kumimoji="1" lang="ja-JP" altLang="en-US" sz="1100" dirty="0">
                          <a:latin typeface="+mn-ea"/>
                          <a:ea typeface="+mn-ea"/>
                        </a:rPr>
                        <a:t>組織・体制</a:t>
                      </a:r>
                    </a:p>
                  </a:txBody>
                  <a:tcPr marL="36000" marR="36000" marT="36000" marB="36000">
                    <a:solidFill>
                      <a:schemeClr val="accent4">
                        <a:lumMod val="20000"/>
                        <a:lumOff val="80000"/>
                      </a:schemeClr>
                    </a:solidFill>
                  </a:tcPr>
                </a:tc>
                <a:tc>
                  <a:txBody>
                    <a:bodyPr/>
                    <a:lstStyle/>
                    <a:p>
                      <a:pPr marL="0" indent="0" algn="l">
                        <a:buFont typeface="Wingdings" panose="05000000000000000000" pitchFamily="2" charset="2"/>
                        <a:buNone/>
                      </a:pPr>
                      <a:r>
                        <a:rPr kumimoji="1" lang="ja-JP" altLang="en-US" sz="900" dirty="0">
                          <a:latin typeface="+mn-ea"/>
                          <a:ea typeface="+mn-ea"/>
                        </a:rPr>
                        <a:t>●スマートシティ</a:t>
                      </a:r>
                      <a:r>
                        <a:rPr kumimoji="1" lang="ja-JP" altLang="en-US" sz="900" dirty="0">
                          <a:solidFill>
                            <a:schemeClr val="tx1"/>
                          </a:solidFill>
                          <a:latin typeface="+mn-ea"/>
                          <a:ea typeface="+mn-ea"/>
                        </a:rPr>
                        <a:t>戦略</a:t>
                      </a:r>
                      <a:r>
                        <a:rPr kumimoji="1" lang="ja-JP" altLang="en-US" sz="900" dirty="0">
                          <a:latin typeface="+mn-ea"/>
                          <a:ea typeface="+mn-ea"/>
                        </a:rPr>
                        <a:t>準備室</a:t>
                      </a:r>
                    </a:p>
                  </a:txBody>
                  <a:tcPr marL="36000" marR="36000" marT="36000" marB="36000">
                    <a:solidFill>
                      <a:schemeClr val="accent4">
                        <a:lumMod val="20000"/>
                        <a:lumOff val="80000"/>
                      </a:schemeClr>
                    </a:solidFill>
                  </a:tcPr>
                </a:tc>
                <a:tc>
                  <a:txBody>
                    <a:bodyPr/>
                    <a:lstStyle/>
                    <a:p>
                      <a:pPr marL="0" indent="0" algn="l">
                        <a:buFont typeface="Wingdings" panose="05000000000000000000" pitchFamily="2" charset="2"/>
                        <a:buNone/>
                      </a:pPr>
                      <a:r>
                        <a:rPr kumimoji="1" lang="ja-JP" altLang="en-US" sz="1000" b="1" dirty="0">
                          <a:latin typeface="+mn-ea"/>
                          <a:ea typeface="+mn-ea"/>
                        </a:rPr>
                        <a:t>●スマートシティ戦略部</a:t>
                      </a:r>
                      <a:endParaRPr kumimoji="1" lang="en-US" altLang="ja-JP" sz="1000" b="1" dirty="0">
                        <a:latin typeface="+mn-ea"/>
                        <a:ea typeface="+mn-ea"/>
                      </a:endParaRPr>
                    </a:p>
                    <a:p>
                      <a:pPr marL="0" indent="0" algn="l">
                        <a:buFont typeface="Wingdings" panose="05000000000000000000" pitchFamily="2" charset="2"/>
                        <a:buNone/>
                      </a:pPr>
                      <a:r>
                        <a:rPr lang="ja-JP" altLang="en-US" sz="1000" b="0" i="0" u="none" strike="noStrike" dirty="0">
                          <a:solidFill>
                            <a:schemeClr val="tx1"/>
                          </a:solidFill>
                          <a:effectLst/>
                          <a:latin typeface="+mn-ea"/>
                          <a:ea typeface="+mn-ea"/>
                        </a:rPr>
                        <a:t>◆</a:t>
                      </a:r>
                      <a:r>
                        <a:rPr kumimoji="1" lang="ja-JP" altLang="en-US" sz="1000" b="0" i="0" u="none" strike="noStrike" dirty="0">
                          <a:solidFill>
                            <a:schemeClr val="tx1"/>
                          </a:solidFill>
                          <a:effectLst/>
                          <a:latin typeface="+mn-ea"/>
                          <a:ea typeface="+mn-ea"/>
                        </a:rPr>
                        <a:t>スマートシティ推進担当</a:t>
                      </a:r>
                      <a:endParaRPr kumimoji="1" lang="en-US" altLang="ja-JP" sz="1000" b="1" dirty="0">
                        <a:solidFill>
                          <a:schemeClr val="tx1"/>
                        </a:solidFill>
                        <a:latin typeface="+mn-ea"/>
                        <a:ea typeface="+mn-ea"/>
                      </a:endParaRPr>
                    </a:p>
                    <a:p>
                      <a:pPr marL="0" indent="0" algn="l">
                        <a:buFont typeface="Wingdings" panose="05000000000000000000" pitchFamily="2" charset="2"/>
                        <a:buNone/>
                      </a:pPr>
                      <a:r>
                        <a:rPr kumimoji="1" lang="ja-JP" altLang="en-US" sz="900" dirty="0">
                          <a:latin typeface="+mn-ea"/>
                          <a:ea typeface="+mn-ea"/>
                        </a:rPr>
                        <a:t>●</a:t>
                      </a:r>
                      <a:r>
                        <a:rPr kumimoji="1" lang="en-US" altLang="ja-JP" sz="900" dirty="0">
                          <a:latin typeface="+mn-ea"/>
                          <a:ea typeface="+mn-ea"/>
                        </a:rPr>
                        <a:t>OSPF</a:t>
                      </a:r>
                      <a:r>
                        <a:rPr kumimoji="1" lang="ja-JP" altLang="en-US" sz="900" dirty="0">
                          <a:latin typeface="+mn-ea"/>
                          <a:ea typeface="+mn-ea"/>
                        </a:rPr>
                        <a:t>／</a:t>
                      </a:r>
                      <a:r>
                        <a:rPr kumimoji="1" lang="en-US" altLang="ja-JP" sz="900" dirty="0" err="1">
                          <a:latin typeface="+mn-ea"/>
                          <a:ea typeface="+mn-ea"/>
                        </a:rPr>
                        <a:t>GovTech</a:t>
                      </a:r>
                      <a:r>
                        <a:rPr kumimoji="1" lang="ja-JP" altLang="en-US" sz="900" dirty="0">
                          <a:latin typeface="+mn-ea"/>
                          <a:ea typeface="+mn-ea"/>
                        </a:rPr>
                        <a:t>大阪</a:t>
                      </a:r>
                    </a:p>
                  </a:txBody>
                  <a:tcPr marL="36000" marR="36000" marT="36000" marB="36000">
                    <a:solidFill>
                      <a:schemeClr val="accent4">
                        <a:lumMod val="20000"/>
                        <a:lumOff val="80000"/>
                      </a:schemeClr>
                    </a:solidFill>
                  </a:tcPr>
                </a:tc>
                <a:tc>
                  <a:txBody>
                    <a:bodyPr/>
                    <a:lstStyle/>
                    <a:p>
                      <a:pPr marL="108000" indent="-108000" algn="l">
                        <a:buFont typeface="Arial" panose="020B0604020202020204" pitchFamily="34" charset="0"/>
                        <a:buChar char="•"/>
                      </a:pPr>
                      <a:endParaRPr kumimoji="1" lang="ja-JP" altLang="en-US" sz="1100" dirty="0">
                        <a:latin typeface="+mn-ea"/>
                        <a:ea typeface="+mn-ea"/>
                      </a:endParaRPr>
                    </a:p>
                  </a:txBody>
                  <a:tcPr marL="36000" marR="36000" marT="36000" marB="36000">
                    <a:solidFill>
                      <a:schemeClr val="accent4">
                        <a:lumMod val="20000"/>
                        <a:lumOff val="80000"/>
                      </a:schemeClr>
                    </a:solidFill>
                  </a:tcPr>
                </a:tc>
                <a:tc>
                  <a:txBody>
                    <a:bodyPr/>
                    <a:lstStyle/>
                    <a:p>
                      <a:pPr marL="108000" indent="-108000" algn="l">
                        <a:buFont typeface="Wingdings" panose="05000000000000000000" pitchFamily="2" charset="2"/>
                        <a:buChar char="u"/>
                      </a:pPr>
                      <a:r>
                        <a:rPr kumimoji="1" lang="ja-JP" altLang="en-US" sz="1050" b="1" dirty="0">
                          <a:latin typeface="+mn-ea"/>
                          <a:ea typeface="+mn-ea"/>
                        </a:rPr>
                        <a:t>デジタル統括室</a:t>
                      </a:r>
                      <a:endParaRPr kumimoji="1" lang="en-US" altLang="ja-JP" sz="1050" b="1" dirty="0">
                        <a:latin typeface="+mn-ea"/>
                        <a:ea typeface="+mn-ea"/>
                      </a:endParaRPr>
                    </a:p>
                    <a:p>
                      <a:pPr marL="0" indent="0" algn="l">
                        <a:buFont typeface="Wingdings" panose="05000000000000000000" pitchFamily="2" charset="2"/>
                        <a:buNone/>
                      </a:pPr>
                      <a:r>
                        <a:rPr kumimoji="1" lang="ja-JP" altLang="en-US" sz="900" dirty="0">
                          <a:latin typeface="+mn-ea"/>
                          <a:ea typeface="+mn-ea"/>
                        </a:rPr>
                        <a:t>●住民サービス向上</a:t>
                      </a:r>
                      <a:r>
                        <a:rPr kumimoji="1" lang="en-US" altLang="ja-JP" sz="900" dirty="0">
                          <a:latin typeface="+mn-ea"/>
                          <a:ea typeface="+mn-ea"/>
                        </a:rPr>
                        <a:t>TF</a:t>
                      </a:r>
                    </a:p>
                  </a:txBody>
                  <a:tcPr marL="36000" marR="36000" marT="36000" marB="36000">
                    <a:solidFill>
                      <a:schemeClr val="accent4">
                        <a:lumMod val="20000"/>
                        <a:lumOff val="80000"/>
                      </a:schemeClr>
                    </a:solidFill>
                  </a:tcPr>
                </a:tc>
                <a:tc>
                  <a:txBody>
                    <a:bodyPr/>
                    <a:lstStyle/>
                    <a:p>
                      <a:pPr marL="0" indent="0" algn="l">
                        <a:buFont typeface="Arial" panose="020B0604020202020204" pitchFamily="34" charset="0"/>
                        <a:buNone/>
                      </a:pPr>
                      <a:r>
                        <a:rPr kumimoji="1" lang="ja-JP" altLang="en-US" sz="1050" dirty="0">
                          <a:latin typeface="+mn-ea"/>
                          <a:ea typeface="+mn-ea"/>
                        </a:rPr>
                        <a:t>●ライドシェア</a:t>
                      </a:r>
                      <a:r>
                        <a:rPr kumimoji="1" lang="en-US" altLang="ja-JP" sz="1050" dirty="0">
                          <a:latin typeface="+mn-ea"/>
                          <a:ea typeface="+mn-ea"/>
                        </a:rPr>
                        <a:t>PT</a:t>
                      </a:r>
                    </a:p>
                    <a:p>
                      <a:pPr marL="0" indent="0" algn="l">
                        <a:buFont typeface="Arial" panose="020B0604020202020204" pitchFamily="34" charset="0"/>
                        <a:buNone/>
                      </a:pPr>
                      <a:r>
                        <a:rPr kumimoji="1" lang="ja-JP" altLang="en-US" sz="1050" dirty="0">
                          <a:latin typeface="+mn-ea"/>
                          <a:ea typeface="+mn-ea"/>
                        </a:rPr>
                        <a:t>●新モビリティ</a:t>
                      </a:r>
                      <a:r>
                        <a:rPr kumimoji="1" lang="en-US" altLang="ja-JP" sz="1050" dirty="0">
                          <a:latin typeface="+mn-ea"/>
                          <a:ea typeface="+mn-ea"/>
                        </a:rPr>
                        <a:t>PT</a:t>
                      </a:r>
                      <a:endParaRPr kumimoji="1" lang="ja-JP" altLang="en-US" sz="1050" dirty="0">
                        <a:latin typeface="+mn-ea"/>
                        <a:ea typeface="+mn-ea"/>
                      </a:endParaRPr>
                    </a:p>
                  </a:txBody>
                  <a:tcPr marL="36000" marR="36000" marT="36000" marB="36000">
                    <a:solidFill>
                      <a:schemeClr val="accent4">
                        <a:lumMod val="20000"/>
                        <a:lumOff val="80000"/>
                      </a:schemeClr>
                    </a:solidFill>
                  </a:tcPr>
                </a:tc>
                <a:extLst>
                  <a:ext uri="{0D108BD9-81ED-4DB2-BD59-A6C34878D82A}">
                    <a16:rowId xmlns:a16="http://schemas.microsoft.com/office/drawing/2014/main" val="1982943496"/>
                  </a:ext>
                </a:extLst>
              </a:tr>
              <a:tr h="396921">
                <a:tc>
                  <a:txBody>
                    <a:bodyPr/>
                    <a:lstStyle/>
                    <a:p>
                      <a:r>
                        <a:rPr kumimoji="1" lang="ja-JP" altLang="en-US" sz="1050" dirty="0">
                          <a:latin typeface="+mn-ea"/>
                          <a:ea typeface="+mn-ea"/>
                        </a:rPr>
                        <a:t>戦略会議</a:t>
                      </a:r>
                    </a:p>
                    <a:p>
                      <a:r>
                        <a:rPr kumimoji="1" lang="ja-JP" altLang="en-US" sz="1000" dirty="0">
                          <a:latin typeface="+mn-ea"/>
                          <a:ea typeface="+mn-ea"/>
                        </a:rPr>
                        <a:t>（戦略策定）</a:t>
                      </a:r>
                    </a:p>
                  </a:txBody>
                  <a:tcPr marL="36000" marR="36000" marT="36000" marB="36000">
                    <a:solidFill>
                      <a:schemeClr val="accent4">
                        <a:lumMod val="20000"/>
                        <a:lumOff val="80000"/>
                      </a:schemeClr>
                    </a:solidFill>
                  </a:tcPr>
                </a:tc>
                <a:tc>
                  <a:txBody>
                    <a:bodyPr/>
                    <a:lstStyle/>
                    <a:p>
                      <a:pPr marL="0" indent="0" algn="ctr">
                        <a:buFont typeface="Wingdings" panose="05000000000000000000" pitchFamily="2" charset="2"/>
                        <a:buNone/>
                      </a:pPr>
                      <a:r>
                        <a:rPr kumimoji="1" lang="ja-JP" altLang="en-US" sz="1050" dirty="0">
                          <a:latin typeface="+mn-ea"/>
                          <a:ea typeface="+mn-ea"/>
                        </a:rPr>
                        <a:t>第</a:t>
                      </a:r>
                      <a:r>
                        <a:rPr kumimoji="1" lang="en-US" altLang="ja-JP" sz="1050" dirty="0">
                          <a:latin typeface="+mn-ea"/>
                          <a:ea typeface="+mn-ea"/>
                        </a:rPr>
                        <a:t>1</a:t>
                      </a:r>
                      <a:r>
                        <a:rPr kumimoji="1" lang="ja-JP" altLang="en-US" sz="1050" dirty="0">
                          <a:latin typeface="+mn-ea"/>
                          <a:ea typeface="+mn-ea"/>
                        </a:rPr>
                        <a:t>回～第</a:t>
                      </a:r>
                      <a:r>
                        <a:rPr kumimoji="1" lang="en-US" altLang="ja-JP" sz="1050" dirty="0">
                          <a:latin typeface="+mn-ea"/>
                          <a:ea typeface="+mn-ea"/>
                        </a:rPr>
                        <a:t>7</a:t>
                      </a:r>
                      <a:r>
                        <a:rPr kumimoji="1" lang="ja-JP" altLang="en-US" sz="1050" dirty="0">
                          <a:latin typeface="+mn-ea"/>
                          <a:ea typeface="+mn-ea"/>
                        </a:rPr>
                        <a:t>回</a:t>
                      </a:r>
                      <a:endParaRPr kumimoji="1" lang="en-US" altLang="ja-JP" sz="1050" dirty="0">
                        <a:latin typeface="+mn-ea"/>
                        <a:ea typeface="+mn-ea"/>
                      </a:endParaRPr>
                    </a:p>
                    <a:p>
                      <a:pPr marL="0" indent="0" algn="ctr">
                        <a:buFont typeface="Wingdings" panose="05000000000000000000" pitchFamily="2" charset="2"/>
                        <a:buNone/>
                      </a:pPr>
                      <a:r>
                        <a:rPr kumimoji="1" lang="ja-JP" altLang="en-US" sz="1000" dirty="0">
                          <a:latin typeface="+mn-ea"/>
                          <a:ea typeface="+mn-ea"/>
                        </a:rPr>
                        <a:t>（</a:t>
                      </a:r>
                      <a:r>
                        <a:rPr kumimoji="1" lang="ja-JP" altLang="en-US" sz="1000" dirty="0">
                          <a:solidFill>
                            <a:schemeClr val="tx1"/>
                          </a:solidFill>
                          <a:latin typeface="+mn-ea"/>
                          <a:ea typeface="+mn-ea"/>
                        </a:rPr>
                        <a:t>戦略</a:t>
                      </a:r>
                      <a:r>
                        <a:rPr kumimoji="1" lang="en-US" altLang="ja-JP" sz="1000" dirty="0">
                          <a:solidFill>
                            <a:schemeClr val="tx1"/>
                          </a:solidFill>
                          <a:latin typeface="+mn-ea"/>
                          <a:ea typeface="+mn-ea"/>
                        </a:rPr>
                        <a:t>Ver.1.0</a:t>
                      </a:r>
                      <a:r>
                        <a:rPr kumimoji="1" lang="ja-JP" altLang="en-US" sz="1000" dirty="0">
                          <a:solidFill>
                            <a:schemeClr val="tx1"/>
                          </a:solidFill>
                          <a:latin typeface="+mn-ea"/>
                          <a:ea typeface="+mn-ea"/>
                        </a:rPr>
                        <a:t>）</a:t>
                      </a:r>
                    </a:p>
                  </a:txBody>
                  <a:tcPr marL="36000" marR="36000" marT="36000" marB="36000" anchor="ctr">
                    <a:solidFill>
                      <a:schemeClr val="accent4">
                        <a:lumMod val="20000"/>
                        <a:lumOff val="80000"/>
                      </a:schemeClr>
                    </a:solidFill>
                  </a:tcPr>
                </a:tc>
                <a:tc>
                  <a:txBody>
                    <a:bodyPr/>
                    <a:lstStyle/>
                    <a:p>
                      <a:pPr marL="0" indent="0" algn="ctr">
                        <a:buFont typeface="Wingdings" panose="05000000000000000000" pitchFamily="2" charset="2"/>
                        <a:buNone/>
                      </a:pPr>
                      <a:r>
                        <a:rPr kumimoji="1" lang="ja-JP" altLang="en-US" sz="1050" dirty="0">
                          <a:latin typeface="+mn-ea"/>
                          <a:ea typeface="+mn-ea"/>
                        </a:rPr>
                        <a:t>第８回</a:t>
                      </a:r>
                    </a:p>
                  </a:txBody>
                  <a:tcPr marL="36000" marR="36000" marT="36000" marB="36000" anchor="ctr">
                    <a:solidFill>
                      <a:schemeClr val="accent4">
                        <a:lumMod val="20000"/>
                        <a:lumOff val="80000"/>
                      </a:schemeClr>
                    </a:solidFill>
                  </a:tcPr>
                </a:tc>
                <a:tc>
                  <a:txBody>
                    <a:bodyPr/>
                    <a:lstStyle/>
                    <a:p>
                      <a:pPr marL="0" indent="0" algn="ctr">
                        <a:buFont typeface="Wingdings" panose="05000000000000000000" pitchFamily="2" charset="2"/>
                        <a:buNone/>
                      </a:pPr>
                      <a:r>
                        <a:rPr kumimoji="1" lang="ja-JP" altLang="en-US" sz="1050" dirty="0">
                          <a:latin typeface="+mn-ea"/>
                          <a:ea typeface="+mn-ea"/>
                        </a:rPr>
                        <a:t>第９回</a:t>
                      </a:r>
                      <a:r>
                        <a:rPr kumimoji="1" lang="ja-JP" altLang="en-US" sz="1050" dirty="0">
                          <a:solidFill>
                            <a:schemeClr val="tx1"/>
                          </a:solidFill>
                          <a:latin typeface="+mn-ea"/>
                          <a:ea typeface="+mn-ea"/>
                        </a:rPr>
                        <a:t>、第</a:t>
                      </a:r>
                      <a:r>
                        <a:rPr kumimoji="1" lang="en-US" altLang="ja-JP" sz="1050" dirty="0">
                          <a:solidFill>
                            <a:schemeClr val="tx1"/>
                          </a:solidFill>
                          <a:latin typeface="+mn-ea"/>
                          <a:ea typeface="+mn-ea"/>
                        </a:rPr>
                        <a:t>10</a:t>
                      </a:r>
                      <a:r>
                        <a:rPr kumimoji="1" lang="ja-JP" altLang="en-US" sz="1050" dirty="0">
                          <a:solidFill>
                            <a:schemeClr val="tx1"/>
                          </a:solidFill>
                          <a:latin typeface="+mn-ea"/>
                          <a:ea typeface="+mn-ea"/>
                        </a:rPr>
                        <a:t>回</a:t>
                      </a:r>
                    </a:p>
                    <a:p>
                      <a:pPr marL="0" indent="0" algn="ctr">
                        <a:buFont typeface="Wingdings" panose="05000000000000000000" pitchFamily="2" charset="2"/>
                        <a:buNone/>
                      </a:pPr>
                      <a:r>
                        <a:rPr kumimoji="1" lang="ja-JP" altLang="en-US" sz="1000" dirty="0">
                          <a:latin typeface="+mn-ea"/>
                          <a:ea typeface="+mn-ea"/>
                        </a:rPr>
                        <a:t>（戦略</a:t>
                      </a:r>
                      <a:r>
                        <a:rPr kumimoji="1" lang="en-US" altLang="ja-JP" sz="1000" dirty="0">
                          <a:latin typeface="+mn-ea"/>
                          <a:ea typeface="+mn-ea"/>
                        </a:rPr>
                        <a:t>ver.2.0</a:t>
                      </a:r>
                      <a:r>
                        <a:rPr kumimoji="1" lang="ja-JP" altLang="en-US" sz="1000" dirty="0">
                          <a:latin typeface="+mn-ea"/>
                          <a:ea typeface="+mn-ea"/>
                        </a:rPr>
                        <a:t>）</a:t>
                      </a:r>
                    </a:p>
                  </a:txBody>
                  <a:tcPr marL="36000" marR="36000" marT="36000" marB="36000" anchor="ctr">
                    <a:solidFill>
                      <a:schemeClr val="accent4">
                        <a:lumMod val="20000"/>
                        <a:lumOff val="80000"/>
                      </a:schemeClr>
                    </a:solidFill>
                  </a:tcPr>
                </a:tc>
                <a:tc>
                  <a:txBody>
                    <a:bodyPr/>
                    <a:lstStyle/>
                    <a:p>
                      <a:pPr marL="0" indent="0" algn="ctr">
                        <a:buFont typeface="Wingdings" panose="05000000000000000000" pitchFamily="2" charset="2"/>
                        <a:buNone/>
                      </a:pPr>
                      <a:endParaRPr kumimoji="1" lang="ja-JP" altLang="en-US" sz="1050" dirty="0">
                        <a:latin typeface="+mn-ea"/>
                        <a:ea typeface="+mn-ea"/>
                      </a:endParaRPr>
                    </a:p>
                  </a:txBody>
                  <a:tcPr marL="36000" marR="36000" marT="36000" marB="36000" anchor="ctr">
                    <a:solidFill>
                      <a:schemeClr val="accent4">
                        <a:lumMod val="20000"/>
                        <a:lumOff val="80000"/>
                      </a:schemeClr>
                    </a:solidFill>
                  </a:tcPr>
                </a:tc>
                <a:tc>
                  <a:txBody>
                    <a:bodyPr/>
                    <a:lstStyle/>
                    <a:p>
                      <a:pPr marL="0" indent="0" algn="ctr">
                        <a:buFont typeface="Wingdings" panose="05000000000000000000" pitchFamily="2" charset="2"/>
                        <a:buNone/>
                      </a:pPr>
                      <a:r>
                        <a:rPr kumimoji="1" lang="ja-JP" altLang="en-US" sz="1050" dirty="0">
                          <a:latin typeface="+mn-ea"/>
                          <a:ea typeface="+mn-ea"/>
                        </a:rPr>
                        <a:t>第</a:t>
                      </a:r>
                      <a:r>
                        <a:rPr kumimoji="1" lang="en-US" altLang="ja-JP" sz="1050" dirty="0">
                          <a:latin typeface="+mn-ea"/>
                          <a:ea typeface="+mn-ea"/>
                        </a:rPr>
                        <a:t>11</a:t>
                      </a:r>
                      <a:r>
                        <a:rPr kumimoji="1" lang="ja-JP" altLang="en-US" sz="1050" dirty="0">
                          <a:latin typeface="+mn-ea"/>
                          <a:ea typeface="+mn-ea"/>
                        </a:rPr>
                        <a:t>回（今回）</a:t>
                      </a:r>
                    </a:p>
                  </a:txBody>
                  <a:tcPr marL="36000" marR="36000" marT="36000" marB="36000" anchor="ctr">
                    <a:solidFill>
                      <a:schemeClr val="accent4">
                        <a:lumMod val="20000"/>
                        <a:lumOff val="80000"/>
                      </a:schemeClr>
                    </a:solidFill>
                  </a:tcPr>
                </a:tc>
                <a:extLst>
                  <a:ext uri="{0D108BD9-81ED-4DB2-BD59-A6C34878D82A}">
                    <a16:rowId xmlns:a16="http://schemas.microsoft.com/office/drawing/2014/main" val="1303324515"/>
                  </a:ext>
                </a:extLst>
              </a:tr>
            </a:tbl>
          </a:graphicData>
        </a:graphic>
      </p:graphicFrame>
      <p:sp>
        <p:nvSpPr>
          <p:cNvPr id="5" name="テキスト ボックス 4">
            <a:extLst>
              <a:ext uri="{FF2B5EF4-FFF2-40B4-BE49-F238E27FC236}">
                <a16:creationId xmlns:a16="http://schemas.microsoft.com/office/drawing/2014/main" id="{09D919DA-5A36-4353-890F-D218BAF69D9A}"/>
              </a:ext>
            </a:extLst>
          </p:cNvPr>
          <p:cNvSpPr txBox="1"/>
          <p:nvPr/>
        </p:nvSpPr>
        <p:spPr>
          <a:xfrm>
            <a:off x="1227129" y="81082"/>
            <a:ext cx="6942478" cy="461665"/>
          </a:xfrm>
          <a:prstGeom prst="rect">
            <a:avLst/>
          </a:prstGeom>
          <a:noFill/>
        </p:spPr>
        <p:txBody>
          <a:bodyPr wrap="none" rtlCol="0">
            <a:spAutoFit/>
          </a:bodyPr>
          <a:lstStyle/>
          <a:p>
            <a:r>
              <a:rPr kumimoji="1" lang="ja-JP" altLang="en-US" sz="2400" b="1" dirty="0"/>
              <a:t>大阪のスマートシティ化取組年表（主なもの）</a:t>
            </a:r>
            <a:r>
              <a:rPr kumimoji="1" lang="en-US" altLang="ja-JP" sz="2400" b="1" dirty="0"/>
              <a:t>2/2</a:t>
            </a:r>
            <a:endParaRPr kumimoji="1" lang="ja-JP" altLang="en-US" sz="2400" b="1" dirty="0"/>
          </a:p>
        </p:txBody>
      </p:sp>
      <p:sp>
        <p:nvSpPr>
          <p:cNvPr id="6" name="テキスト ボックス 5">
            <a:extLst>
              <a:ext uri="{FF2B5EF4-FFF2-40B4-BE49-F238E27FC236}">
                <a16:creationId xmlns:a16="http://schemas.microsoft.com/office/drawing/2014/main" id="{F4FBFB95-84A5-4F72-9BD6-58AD68FEDD6E}"/>
              </a:ext>
            </a:extLst>
          </p:cNvPr>
          <p:cNvSpPr txBox="1"/>
          <p:nvPr/>
        </p:nvSpPr>
        <p:spPr>
          <a:xfrm>
            <a:off x="6053089" y="692603"/>
            <a:ext cx="3090911" cy="246221"/>
          </a:xfrm>
          <a:prstGeom prst="rect">
            <a:avLst/>
          </a:prstGeom>
          <a:noFill/>
        </p:spPr>
        <p:txBody>
          <a:bodyPr wrap="none" rtlCol="0">
            <a:spAutoFit/>
          </a:bodyPr>
          <a:lstStyle/>
          <a:p>
            <a:r>
              <a:rPr kumimoji="1" lang="ja-JP" altLang="en-US" sz="1000" dirty="0"/>
              <a:t>凡例　●大阪府／◆大阪市／</a:t>
            </a:r>
            <a:r>
              <a:rPr kumimoji="1" lang="ja-JP" altLang="en-US" sz="1000" dirty="0">
                <a:highlight>
                  <a:srgbClr val="00FFFF"/>
                </a:highlight>
              </a:rPr>
              <a:t>■ 市町村</a:t>
            </a:r>
            <a:r>
              <a:rPr kumimoji="1" lang="ja-JP" altLang="en-US" sz="1000" dirty="0"/>
              <a:t>／★民間等</a:t>
            </a:r>
          </a:p>
        </p:txBody>
      </p:sp>
      <p:sp>
        <p:nvSpPr>
          <p:cNvPr id="2" name="スライド番号プレースホルダー 1">
            <a:extLst>
              <a:ext uri="{FF2B5EF4-FFF2-40B4-BE49-F238E27FC236}">
                <a16:creationId xmlns:a16="http://schemas.microsoft.com/office/drawing/2014/main" id="{57312319-0C51-4658-B8C7-699BBDE4D01D}"/>
              </a:ext>
            </a:extLst>
          </p:cNvPr>
          <p:cNvSpPr>
            <a:spLocks noGrp="1"/>
          </p:cNvSpPr>
          <p:nvPr>
            <p:ph type="sldNum" sz="quarter" idx="12"/>
          </p:nvPr>
        </p:nvSpPr>
        <p:spPr>
          <a:xfrm>
            <a:off x="7086600" y="6492875"/>
            <a:ext cx="2057400" cy="365125"/>
          </a:xfrm>
        </p:spPr>
        <p:txBody>
          <a:bodyPr/>
          <a:lstStyle/>
          <a:p>
            <a:fld id="{F31AA651-B7AB-4710-B3D6-FABA6C2E2ACB}" type="slidenum">
              <a:rPr kumimoji="1" lang="ja-JP" altLang="en-US" smtClean="0"/>
              <a:t>7</a:t>
            </a:fld>
            <a:endParaRPr kumimoji="1" lang="ja-JP" altLang="en-US" dirty="0"/>
          </a:p>
        </p:txBody>
      </p:sp>
    </p:spTree>
    <p:extLst>
      <p:ext uri="{BB962C8B-B14F-4D97-AF65-F5344CB8AC3E}">
        <p14:creationId xmlns:p14="http://schemas.microsoft.com/office/powerpoint/2010/main" val="315959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F3BD6C4-BD64-4775-95B8-7B5E17A5498A}"/>
              </a:ext>
            </a:extLst>
          </p:cNvPr>
          <p:cNvSpPr txBox="1"/>
          <p:nvPr/>
        </p:nvSpPr>
        <p:spPr>
          <a:xfrm>
            <a:off x="52569" y="113983"/>
            <a:ext cx="7995728" cy="400110"/>
          </a:xfrm>
          <a:prstGeom prst="rect">
            <a:avLst/>
          </a:prstGeom>
          <a:noFill/>
        </p:spPr>
        <p:txBody>
          <a:bodyPr wrap="square" rtlCol="0">
            <a:spAutoFit/>
          </a:bodyPr>
          <a:lstStyle/>
          <a:p>
            <a:r>
              <a:rPr kumimoji="1" lang="ja-JP" altLang="en-US" sz="2000" b="1" dirty="0">
                <a:latin typeface="+mj-lt"/>
              </a:rPr>
              <a:t>スマートシティの推進状況　①自治体</a:t>
            </a:r>
            <a:r>
              <a:rPr kumimoji="1" lang="en-US" altLang="ja-JP" sz="2000" b="1" dirty="0">
                <a:latin typeface="+mj-lt"/>
              </a:rPr>
              <a:t>DX</a:t>
            </a:r>
            <a:r>
              <a:rPr kumimoji="1" lang="ja-JP" altLang="en-US" sz="2000" b="1" dirty="0">
                <a:latin typeface="+mj-lt"/>
              </a:rPr>
              <a:t>と行政サービスデジタル化の進展</a:t>
            </a:r>
            <a:endParaRPr kumimoji="1" lang="en-US" altLang="ja-JP" sz="2000" b="1" dirty="0">
              <a:latin typeface="+mj-lt"/>
            </a:endParaRPr>
          </a:p>
        </p:txBody>
      </p:sp>
      <p:sp>
        <p:nvSpPr>
          <p:cNvPr id="50" name="テキスト ボックス 49">
            <a:extLst>
              <a:ext uri="{FF2B5EF4-FFF2-40B4-BE49-F238E27FC236}">
                <a16:creationId xmlns:a16="http://schemas.microsoft.com/office/drawing/2014/main" id="{CBA080EA-F5CC-42E7-972A-05BF1174B157}"/>
              </a:ext>
            </a:extLst>
          </p:cNvPr>
          <p:cNvSpPr txBox="1"/>
          <p:nvPr/>
        </p:nvSpPr>
        <p:spPr>
          <a:xfrm>
            <a:off x="391032" y="3919268"/>
            <a:ext cx="2665794" cy="276999"/>
          </a:xfrm>
          <a:prstGeom prst="rect">
            <a:avLst/>
          </a:prstGeom>
          <a:noFill/>
        </p:spPr>
        <p:txBody>
          <a:bodyPr wrap="square">
            <a:spAutoFit/>
          </a:bodyPr>
          <a:lstStyle/>
          <a:p>
            <a:pPr algn="ctr"/>
            <a:r>
              <a:rPr kumimoji="1" lang="ja-JP" altLang="en-US" sz="1200" b="1" dirty="0">
                <a:latin typeface="Meiryo UI" panose="020B0604030504040204" pitchFamily="50" charset="-128"/>
                <a:ea typeface="Meiryo UI" panose="020B0604030504040204" pitchFamily="50" charset="-128"/>
              </a:rPr>
              <a:t>＜行政手続きのオンラインシステム化＞</a:t>
            </a:r>
          </a:p>
        </p:txBody>
      </p:sp>
      <p:sp>
        <p:nvSpPr>
          <p:cNvPr id="53" name="テキスト ボックス 52">
            <a:extLst>
              <a:ext uri="{FF2B5EF4-FFF2-40B4-BE49-F238E27FC236}">
                <a16:creationId xmlns:a16="http://schemas.microsoft.com/office/drawing/2014/main" id="{F69AFB64-BCD5-4265-969B-F169AC916AAC}"/>
              </a:ext>
            </a:extLst>
          </p:cNvPr>
          <p:cNvSpPr txBox="1"/>
          <p:nvPr/>
        </p:nvSpPr>
        <p:spPr>
          <a:xfrm>
            <a:off x="207667" y="968654"/>
            <a:ext cx="4603845"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総務省がまとめている「自治体</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・情報化推進概要」を元に、日本経済新聞社が</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の達成状況を偏差値で算出</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した分析結果によると、</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■都道府県順位で、</a:t>
            </a:r>
            <a:r>
              <a:rPr kumimoji="1" lang="ja-JP" altLang="en-US" sz="1400" b="1" u="sng" dirty="0">
                <a:solidFill>
                  <a:srgbClr val="FF0000"/>
                </a:solidFill>
                <a:latin typeface="Meiryo UI" panose="020B0604030504040204" pitchFamily="50" charset="-128"/>
                <a:ea typeface="Meiryo UI" panose="020B0604030504040204" pitchFamily="50" charset="-128"/>
              </a:rPr>
              <a:t>大阪府は全国７位</a:t>
            </a:r>
            <a:endParaRPr kumimoji="1" lang="en-US" altLang="ja-JP" sz="1400" b="1" u="sng" dirty="0">
              <a:solidFill>
                <a:srgbClr val="FF0000"/>
              </a:solidFill>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■市町村順位で、</a:t>
            </a:r>
            <a:r>
              <a:rPr kumimoji="1" lang="ja-JP" altLang="en-US" sz="1400" b="1" u="sng" dirty="0">
                <a:solidFill>
                  <a:srgbClr val="FF0000"/>
                </a:solidFill>
                <a:latin typeface="Meiryo UI" panose="020B0604030504040204" pitchFamily="50" charset="-128"/>
                <a:ea typeface="Meiryo UI" panose="020B0604030504040204" pitchFamily="50" charset="-128"/>
              </a:rPr>
              <a:t>大阪市と豊中市は全国５位</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と高い水準にある。</a:t>
            </a:r>
            <a:endParaRPr kumimoji="1" lang="en-US" altLang="ja-JP" sz="14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738E62AC-846E-48E0-8578-6F056321E9DB}"/>
              </a:ext>
            </a:extLst>
          </p:cNvPr>
          <p:cNvSpPr txBox="1"/>
          <p:nvPr/>
        </p:nvSpPr>
        <p:spPr>
          <a:xfrm>
            <a:off x="226003" y="2355940"/>
            <a:ext cx="4449892" cy="507831"/>
          </a:xfrm>
          <a:prstGeom prst="rect">
            <a:avLst/>
          </a:prstGeom>
          <a:noFill/>
          <a:ln>
            <a:solidFill>
              <a:schemeClr val="bg1">
                <a:lumMod val="65000"/>
              </a:schemeClr>
            </a:solidFill>
          </a:ln>
        </p:spPr>
        <p:txBody>
          <a:bodyPr wrap="square">
            <a:spAutoFit/>
          </a:bodyPr>
          <a:lstStyle/>
          <a:p>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算出方法</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rPr>
              <a:t>年度の「自治体</a:t>
            </a:r>
            <a:r>
              <a:rPr lang="en-US" altLang="ja-JP" sz="900" dirty="0">
                <a:latin typeface="Meiryo UI" panose="020B0604030504040204" pitchFamily="50" charset="-128"/>
                <a:ea typeface="Meiryo UI" panose="020B0604030504040204" pitchFamily="50" charset="-128"/>
              </a:rPr>
              <a:t>DX</a:t>
            </a:r>
            <a:r>
              <a:rPr lang="ja-JP" altLang="en-US" sz="900" dirty="0">
                <a:latin typeface="Meiryo UI" panose="020B0604030504040204" pitchFamily="50" charset="-128"/>
                <a:ea typeface="Meiryo UI" panose="020B0604030504040204" pitchFamily="50" charset="-128"/>
              </a:rPr>
              <a:t>・情報化推進概要」から「推進体制」のうち</a:t>
            </a:r>
            <a:r>
              <a:rPr lang="en-US" altLang="ja-JP" sz="900" dirty="0">
                <a:latin typeface="Meiryo UI" panose="020B0604030504040204" pitchFamily="50" charset="-128"/>
                <a:ea typeface="Meiryo UI" panose="020B0604030504040204" pitchFamily="50" charset="-128"/>
              </a:rPr>
              <a:t>7</a:t>
            </a:r>
            <a:r>
              <a:rPr lang="ja-JP" altLang="en-US" sz="900" dirty="0">
                <a:latin typeface="Meiryo UI" panose="020B0604030504040204" pitchFamily="50" charset="-128"/>
                <a:ea typeface="Meiryo UI" panose="020B0604030504040204" pitchFamily="50" charset="-128"/>
              </a:rPr>
              <a:t>項目、「行政サービスの向上など」のうち</a:t>
            </a:r>
            <a:r>
              <a:rPr lang="en-US" altLang="ja-JP" sz="900" dirty="0">
                <a:latin typeface="Meiryo UI" panose="020B0604030504040204" pitchFamily="50" charset="-128"/>
                <a:ea typeface="Meiryo UI" panose="020B0604030504040204" pitchFamily="50" charset="-128"/>
              </a:rPr>
              <a:t>38</a:t>
            </a:r>
            <a:r>
              <a:rPr lang="ja-JP" altLang="en-US" sz="900" dirty="0">
                <a:latin typeface="Meiryo UI" panose="020B0604030504040204" pitchFamily="50" charset="-128"/>
                <a:ea typeface="Meiryo UI" panose="020B0604030504040204" pitchFamily="50" charset="-128"/>
              </a:rPr>
              <a:t>項目、「情報セキュリティ対策など」のうち</a:t>
            </a:r>
            <a:r>
              <a:rPr lang="en-US" altLang="ja-JP" sz="900" dirty="0">
                <a:latin typeface="Meiryo UI" panose="020B0604030504040204" pitchFamily="50" charset="-128"/>
                <a:ea typeface="Meiryo UI" panose="020B0604030504040204" pitchFamily="50" charset="-128"/>
              </a:rPr>
              <a:t>7</a:t>
            </a:r>
            <a:r>
              <a:rPr lang="ja-JP" altLang="en-US" sz="900" dirty="0">
                <a:latin typeface="Meiryo UI" panose="020B0604030504040204" pitchFamily="50" charset="-128"/>
                <a:ea typeface="Meiryo UI" panose="020B0604030504040204" pitchFamily="50" charset="-128"/>
              </a:rPr>
              <a:t>項目について全</a:t>
            </a:r>
            <a:r>
              <a:rPr lang="en-US" altLang="ja-JP" sz="900" dirty="0">
                <a:latin typeface="Meiryo UI" panose="020B0604030504040204" pitchFamily="50" charset="-128"/>
                <a:ea typeface="Meiryo UI" panose="020B0604030504040204" pitchFamily="50" charset="-128"/>
              </a:rPr>
              <a:t>1741</a:t>
            </a:r>
            <a:r>
              <a:rPr lang="ja-JP" altLang="en-US" sz="900" dirty="0">
                <a:latin typeface="Meiryo UI" panose="020B0604030504040204" pitchFamily="50" charset="-128"/>
                <a:ea typeface="Meiryo UI" panose="020B0604030504040204" pitchFamily="50" charset="-128"/>
              </a:rPr>
              <a:t>市区町村（東京</a:t>
            </a:r>
            <a:r>
              <a:rPr lang="en-US" altLang="ja-JP" sz="900" dirty="0">
                <a:latin typeface="Meiryo UI" panose="020B0604030504040204" pitchFamily="50" charset="-128"/>
                <a:ea typeface="Meiryo UI" panose="020B0604030504040204" pitchFamily="50" charset="-128"/>
              </a:rPr>
              <a:t>23</a:t>
            </a:r>
            <a:r>
              <a:rPr lang="ja-JP" altLang="en-US" sz="900" dirty="0">
                <a:latin typeface="Meiryo UI" panose="020B0604030504040204" pitchFamily="50" charset="-128"/>
                <a:ea typeface="Meiryo UI" panose="020B0604030504040204" pitchFamily="50" charset="-128"/>
              </a:rPr>
              <a:t>区を含む）の達成状況を偏差値とし平均したもの</a:t>
            </a:r>
          </a:p>
        </p:txBody>
      </p:sp>
      <p:sp>
        <p:nvSpPr>
          <p:cNvPr id="55" name="テキスト ボックス 54">
            <a:extLst>
              <a:ext uri="{FF2B5EF4-FFF2-40B4-BE49-F238E27FC236}">
                <a16:creationId xmlns:a16="http://schemas.microsoft.com/office/drawing/2014/main" id="{5C608556-0CE3-4A99-AAE5-1FF48414944A}"/>
              </a:ext>
            </a:extLst>
          </p:cNvPr>
          <p:cNvSpPr txBox="1"/>
          <p:nvPr/>
        </p:nvSpPr>
        <p:spPr>
          <a:xfrm>
            <a:off x="97997" y="3292926"/>
            <a:ext cx="8820000" cy="288147"/>
          </a:xfrm>
          <a:prstGeom prst="rect">
            <a:avLst/>
          </a:prstGeom>
          <a:solidFill>
            <a:schemeClr val="tx2"/>
          </a:solidFill>
        </p:spPr>
        <p:txBody>
          <a:bodyPr wrap="square" tIns="36000" bIns="3600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２．行政サービスのデジタル化（住民向け）の推進状況　　</a:t>
            </a:r>
            <a:r>
              <a:rPr kumimoji="1" lang="en-US" altLang="ja-JP" sz="1400" b="1" dirty="0">
                <a:solidFill>
                  <a:schemeClr val="bg1"/>
                </a:solidFill>
                <a:latin typeface="Meiryo UI" panose="020B0604030504040204" pitchFamily="50" charset="-128"/>
                <a:ea typeface="Meiryo UI" panose="020B0604030504040204" pitchFamily="50" charset="-128"/>
              </a:rPr>
              <a:t>【</a:t>
            </a:r>
            <a:r>
              <a:rPr kumimoji="1" lang="ja-JP" altLang="en-US" sz="1400" b="1" dirty="0">
                <a:solidFill>
                  <a:schemeClr val="bg1"/>
                </a:solidFill>
                <a:latin typeface="Meiryo UI" panose="020B0604030504040204" pitchFamily="50" charset="-128"/>
                <a:ea typeface="Meiryo UI" panose="020B0604030504040204" pitchFamily="50" charset="-128"/>
              </a:rPr>
              <a:t>市町村の導入率</a:t>
            </a:r>
            <a:r>
              <a:rPr kumimoji="1" lang="en-US" altLang="ja-JP" sz="1400" b="1" dirty="0">
                <a:solidFill>
                  <a:schemeClr val="bg1"/>
                </a:solidFill>
                <a:latin typeface="Meiryo UI" panose="020B0604030504040204" pitchFamily="50" charset="-128"/>
                <a:ea typeface="Meiryo UI" panose="020B0604030504040204" pitchFamily="50" charset="-128"/>
              </a:rPr>
              <a:t>* </a:t>
            </a:r>
            <a:r>
              <a:rPr kumimoji="1" lang="ja-JP" altLang="en-US" sz="1400" b="1" dirty="0">
                <a:solidFill>
                  <a:schemeClr val="bg1"/>
                </a:solidFill>
                <a:latin typeface="Meiryo UI" panose="020B0604030504040204" pitchFamily="50" charset="-128"/>
                <a:ea typeface="Meiryo UI" panose="020B0604030504040204" pitchFamily="50" charset="-128"/>
              </a:rPr>
              <a:t>比較／全国：東京都：大阪府</a:t>
            </a:r>
            <a:r>
              <a:rPr kumimoji="1" lang="en-US" altLang="ja-JP" sz="1400" b="1" dirty="0">
                <a:solidFill>
                  <a:schemeClr val="bg1"/>
                </a:solidFill>
                <a:latin typeface="Meiryo UI" panose="020B0604030504040204" pitchFamily="50" charset="-128"/>
                <a:ea typeface="Meiryo UI" panose="020B0604030504040204" pitchFamily="50" charset="-128"/>
              </a:rPr>
              <a:t>】</a:t>
            </a:r>
          </a:p>
        </p:txBody>
      </p:sp>
      <p:graphicFrame>
        <p:nvGraphicFramePr>
          <p:cNvPr id="56" name="グラフ 55">
            <a:extLst>
              <a:ext uri="{FF2B5EF4-FFF2-40B4-BE49-F238E27FC236}">
                <a16:creationId xmlns:a16="http://schemas.microsoft.com/office/drawing/2014/main" id="{42FEC42F-C11B-4151-AB04-44B92FCC6A6D}"/>
              </a:ext>
            </a:extLst>
          </p:cNvPr>
          <p:cNvGraphicFramePr/>
          <p:nvPr>
            <p:extLst>
              <p:ext uri="{D42A27DB-BD31-4B8C-83A1-F6EECF244321}">
                <p14:modId xmlns:p14="http://schemas.microsoft.com/office/powerpoint/2010/main" val="2271194122"/>
              </p:ext>
            </p:extLst>
          </p:nvPr>
        </p:nvGraphicFramePr>
        <p:xfrm>
          <a:off x="144358" y="4355422"/>
          <a:ext cx="2968072" cy="2333766"/>
        </p:xfrm>
        <a:graphic>
          <a:graphicData uri="http://schemas.openxmlformats.org/drawingml/2006/chart">
            <c:chart xmlns:c="http://schemas.openxmlformats.org/drawingml/2006/chart" xmlns:r="http://schemas.openxmlformats.org/officeDocument/2006/relationships" r:id="rId2"/>
          </a:graphicData>
        </a:graphic>
      </p:graphicFrame>
      <p:sp>
        <p:nvSpPr>
          <p:cNvPr id="57" name="テキスト ボックス 56">
            <a:extLst>
              <a:ext uri="{FF2B5EF4-FFF2-40B4-BE49-F238E27FC236}">
                <a16:creationId xmlns:a16="http://schemas.microsoft.com/office/drawing/2014/main" id="{F000CE96-762D-4D67-BCE5-75636C8B8845}"/>
              </a:ext>
            </a:extLst>
          </p:cNvPr>
          <p:cNvSpPr txBox="1"/>
          <p:nvPr/>
        </p:nvSpPr>
        <p:spPr>
          <a:xfrm>
            <a:off x="129285" y="645316"/>
            <a:ext cx="8820000" cy="288147"/>
          </a:xfrm>
          <a:prstGeom prst="rect">
            <a:avLst/>
          </a:prstGeom>
          <a:solidFill>
            <a:schemeClr val="tx2"/>
          </a:solidFill>
        </p:spPr>
        <p:txBody>
          <a:bodyPr wrap="square" tIns="36000" bIns="3600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１．自治体</a:t>
            </a:r>
            <a:r>
              <a:rPr kumimoji="1" lang="en-US" altLang="ja-JP" sz="1400" b="1" dirty="0">
                <a:solidFill>
                  <a:schemeClr val="bg1"/>
                </a:solidFill>
                <a:latin typeface="Meiryo UI" panose="020B0604030504040204" pitchFamily="50" charset="-128"/>
                <a:ea typeface="Meiryo UI" panose="020B0604030504040204" pitchFamily="50" charset="-128"/>
              </a:rPr>
              <a:t>DX</a:t>
            </a:r>
            <a:r>
              <a:rPr kumimoji="1" lang="ja-JP" altLang="en-US" sz="1400" b="1" dirty="0">
                <a:solidFill>
                  <a:schemeClr val="bg1"/>
                </a:solidFill>
                <a:latin typeface="Meiryo UI" panose="020B0604030504040204" pitchFamily="50" charset="-128"/>
                <a:ea typeface="Meiryo UI" panose="020B0604030504040204" pitchFamily="50" charset="-128"/>
              </a:rPr>
              <a:t>の推進状況</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60" name="吹き出し: 線 59">
            <a:extLst>
              <a:ext uri="{FF2B5EF4-FFF2-40B4-BE49-F238E27FC236}">
                <a16:creationId xmlns:a16="http://schemas.microsoft.com/office/drawing/2014/main" id="{AF58B395-4867-436E-9BB1-2C727E198076}"/>
              </a:ext>
            </a:extLst>
          </p:cNvPr>
          <p:cNvSpPr/>
          <p:nvPr/>
        </p:nvSpPr>
        <p:spPr>
          <a:xfrm>
            <a:off x="2113740" y="5177180"/>
            <a:ext cx="923500" cy="248887"/>
          </a:xfrm>
          <a:prstGeom prst="borderCallout1">
            <a:avLst>
              <a:gd name="adj1" fmla="val 18750"/>
              <a:gd name="adj2" fmla="val -8333"/>
              <a:gd name="adj3" fmla="val -163900"/>
              <a:gd name="adj4" fmla="val 10504"/>
            </a:avLst>
          </a:prstGeom>
          <a:solidFill>
            <a:schemeClr val="bg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伸び率が大きい</a:t>
            </a:r>
          </a:p>
        </p:txBody>
      </p:sp>
      <p:sp>
        <p:nvSpPr>
          <p:cNvPr id="61" name="テキスト ボックス 60">
            <a:extLst>
              <a:ext uri="{FF2B5EF4-FFF2-40B4-BE49-F238E27FC236}">
                <a16:creationId xmlns:a16="http://schemas.microsoft.com/office/drawing/2014/main" id="{04BA6F39-284F-46D4-9168-50938FEC3545}"/>
              </a:ext>
            </a:extLst>
          </p:cNvPr>
          <p:cNvSpPr txBox="1"/>
          <p:nvPr/>
        </p:nvSpPr>
        <p:spPr>
          <a:xfrm>
            <a:off x="3334638" y="3919268"/>
            <a:ext cx="2665794" cy="276999"/>
          </a:xfrm>
          <a:prstGeom prst="rect">
            <a:avLst/>
          </a:prstGeom>
          <a:noFill/>
        </p:spPr>
        <p:txBody>
          <a:bodyPr wrap="square">
            <a:spAutoFit/>
          </a:bodyPr>
          <a:lstStyle/>
          <a:p>
            <a:pPr algn="ctr"/>
            <a:r>
              <a:rPr kumimoji="1" lang="ja-JP" altLang="en-US" sz="1200" b="1" dirty="0">
                <a:latin typeface="Meiryo UI" panose="020B0604030504040204" pitchFamily="50" charset="-128"/>
                <a:ea typeface="Meiryo UI" panose="020B0604030504040204" pitchFamily="50" charset="-128"/>
              </a:rPr>
              <a:t>＜コンビニにおける証明書の交付＞</a:t>
            </a:r>
          </a:p>
        </p:txBody>
      </p:sp>
      <p:graphicFrame>
        <p:nvGraphicFramePr>
          <p:cNvPr id="62" name="グラフ 61">
            <a:extLst>
              <a:ext uri="{FF2B5EF4-FFF2-40B4-BE49-F238E27FC236}">
                <a16:creationId xmlns:a16="http://schemas.microsoft.com/office/drawing/2014/main" id="{E4F2C43E-63E4-4ACB-B8E9-1EAC3CC87A64}"/>
              </a:ext>
            </a:extLst>
          </p:cNvPr>
          <p:cNvGraphicFramePr/>
          <p:nvPr>
            <p:extLst>
              <p:ext uri="{D42A27DB-BD31-4B8C-83A1-F6EECF244321}">
                <p14:modId xmlns:p14="http://schemas.microsoft.com/office/powerpoint/2010/main" val="4100641098"/>
              </p:ext>
            </p:extLst>
          </p:nvPr>
        </p:nvGraphicFramePr>
        <p:xfrm>
          <a:off x="3087964" y="4355422"/>
          <a:ext cx="2968072" cy="2333766"/>
        </p:xfrm>
        <a:graphic>
          <a:graphicData uri="http://schemas.openxmlformats.org/drawingml/2006/chart">
            <c:chart xmlns:c="http://schemas.openxmlformats.org/drawingml/2006/chart" xmlns:r="http://schemas.openxmlformats.org/officeDocument/2006/relationships" r:id="rId3"/>
          </a:graphicData>
        </a:graphic>
      </p:graphicFrame>
      <p:sp>
        <p:nvSpPr>
          <p:cNvPr id="63" name="吹き出し: 線 62">
            <a:extLst>
              <a:ext uri="{FF2B5EF4-FFF2-40B4-BE49-F238E27FC236}">
                <a16:creationId xmlns:a16="http://schemas.microsoft.com/office/drawing/2014/main" id="{53066D30-22E3-438E-860C-5F30439CE007}"/>
              </a:ext>
            </a:extLst>
          </p:cNvPr>
          <p:cNvSpPr/>
          <p:nvPr/>
        </p:nvSpPr>
        <p:spPr>
          <a:xfrm>
            <a:off x="4186232" y="4477035"/>
            <a:ext cx="860823" cy="216000"/>
          </a:xfrm>
          <a:prstGeom prst="borderCallout1">
            <a:avLst>
              <a:gd name="adj1" fmla="val 38949"/>
              <a:gd name="adj2" fmla="val 106875"/>
              <a:gd name="adj3" fmla="val 137362"/>
              <a:gd name="adj4" fmla="val 130540"/>
            </a:avLst>
          </a:prstGeom>
          <a:solidFill>
            <a:schemeClr val="bg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東京都を逆転</a:t>
            </a:r>
          </a:p>
        </p:txBody>
      </p:sp>
      <p:sp>
        <p:nvSpPr>
          <p:cNvPr id="64" name="テキスト ボックス 63">
            <a:extLst>
              <a:ext uri="{FF2B5EF4-FFF2-40B4-BE49-F238E27FC236}">
                <a16:creationId xmlns:a16="http://schemas.microsoft.com/office/drawing/2014/main" id="{8865B9F5-13CC-4DF9-B1F3-43BAC962AEA2}"/>
              </a:ext>
            </a:extLst>
          </p:cNvPr>
          <p:cNvSpPr txBox="1"/>
          <p:nvPr/>
        </p:nvSpPr>
        <p:spPr>
          <a:xfrm>
            <a:off x="6310087" y="3917524"/>
            <a:ext cx="2665794" cy="276999"/>
          </a:xfrm>
          <a:prstGeom prst="rect">
            <a:avLst/>
          </a:prstGeom>
          <a:noFill/>
        </p:spPr>
        <p:txBody>
          <a:bodyPr wrap="square">
            <a:spAutoFit/>
          </a:bodyPr>
          <a:lstStyle/>
          <a:p>
            <a:pPr algn="ctr"/>
            <a:r>
              <a:rPr kumimoji="1" lang="ja-JP" altLang="en-US" sz="1200" b="1" dirty="0">
                <a:latin typeface="Meiryo UI" panose="020B0604030504040204" pitchFamily="50" charset="-128"/>
                <a:ea typeface="Meiryo UI" panose="020B0604030504040204" pitchFamily="50" charset="-128"/>
              </a:rPr>
              <a:t>＜電子納付の実現＞</a:t>
            </a:r>
          </a:p>
        </p:txBody>
      </p:sp>
      <p:graphicFrame>
        <p:nvGraphicFramePr>
          <p:cNvPr id="65" name="グラフ 64">
            <a:extLst>
              <a:ext uri="{FF2B5EF4-FFF2-40B4-BE49-F238E27FC236}">
                <a16:creationId xmlns:a16="http://schemas.microsoft.com/office/drawing/2014/main" id="{0CCA1B41-BD3E-4FCC-A009-90F40DC76CC0}"/>
              </a:ext>
            </a:extLst>
          </p:cNvPr>
          <p:cNvGraphicFramePr/>
          <p:nvPr>
            <p:extLst>
              <p:ext uri="{D42A27DB-BD31-4B8C-83A1-F6EECF244321}">
                <p14:modId xmlns:p14="http://schemas.microsoft.com/office/powerpoint/2010/main" val="3474678332"/>
              </p:ext>
            </p:extLst>
          </p:nvPr>
        </p:nvGraphicFramePr>
        <p:xfrm>
          <a:off x="5927351" y="4349269"/>
          <a:ext cx="2968072" cy="2333766"/>
        </p:xfrm>
        <a:graphic>
          <a:graphicData uri="http://schemas.openxmlformats.org/drawingml/2006/chart">
            <c:chart xmlns:c="http://schemas.openxmlformats.org/drawingml/2006/chart" xmlns:r="http://schemas.openxmlformats.org/officeDocument/2006/relationships" r:id="rId4"/>
          </a:graphicData>
        </a:graphic>
      </p:graphicFrame>
      <p:sp>
        <p:nvSpPr>
          <p:cNvPr id="66" name="テキスト ボックス 65">
            <a:extLst>
              <a:ext uri="{FF2B5EF4-FFF2-40B4-BE49-F238E27FC236}">
                <a16:creationId xmlns:a16="http://schemas.microsoft.com/office/drawing/2014/main" id="{6EA1C2F4-156F-4730-A7CB-B268149353E1}"/>
              </a:ext>
            </a:extLst>
          </p:cNvPr>
          <p:cNvSpPr txBox="1"/>
          <p:nvPr/>
        </p:nvSpPr>
        <p:spPr>
          <a:xfrm>
            <a:off x="6759898" y="4123328"/>
            <a:ext cx="1817124" cy="230832"/>
          </a:xfrm>
          <a:prstGeom prst="rect">
            <a:avLst/>
          </a:prstGeom>
          <a:noFill/>
        </p:spPr>
        <p:txBody>
          <a:bodyPr wrap="square">
            <a:spAutoFit/>
          </a:bodyPr>
          <a:lstStyle/>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pay-easy,</a:t>
            </a:r>
            <a:r>
              <a:rPr kumimoji="1" lang="ja-JP" altLang="en-US" sz="900" dirty="0">
                <a:latin typeface="Meiryo UI" panose="020B0604030504040204" pitchFamily="50" charset="-128"/>
                <a:ea typeface="Meiryo UI" panose="020B0604030504040204" pitchFamily="50" charset="-128"/>
              </a:rPr>
              <a:t>クレジット決済等）</a:t>
            </a:r>
            <a:endParaRPr lang="ja-JP" altLang="en-US" sz="2000" dirty="0"/>
          </a:p>
        </p:txBody>
      </p:sp>
      <p:sp>
        <p:nvSpPr>
          <p:cNvPr id="67" name="正方形/長方形 66">
            <a:extLst>
              <a:ext uri="{FF2B5EF4-FFF2-40B4-BE49-F238E27FC236}">
                <a16:creationId xmlns:a16="http://schemas.microsoft.com/office/drawing/2014/main" id="{EE9E9D62-3303-434C-B8E6-6979EA0705DB}"/>
              </a:ext>
            </a:extLst>
          </p:cNvPr>
          <p:cNvSpPr/>
          <p:nvPr/>
        </p:nvSpPr>
        <p:spPr>
          <a:xfrm>
            <a:off x="1042516" y="6407252"/>
            <a:ext cx="1944000" cy="216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99056CFD-8BA6-47B1-8EB1-6A3D846250FF}"/>
              </a:ext>
            </a:extLst>
          </p:cNvPr>
          <p:cNvSpPr/>
          <p:nvPr/>
        </p:nvSpPr>
        <p:spPr>
          <a:xfrm>
            <a:off x="3974530" y="6414076"/>
            <a:ext cx="1944000" cy="216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0BDC0EDB-07AC-4F94-B16C-625BA427723F}"/>
              </a:ext>
            </a:extLst>
          </p:cNvPr>
          <p:cNvSpPr/>
          <p:nvPr/>
        </p:nvSpPr>
        <p:spPr>
          <a:xfrm>
            <a:off x="6826942" y="6404980"/>
            <a:ext cx="1944000" cy="216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吹き出し: 線 69">
            <a:extLst>
              <a:ext uri="{FF2B5EF4-FFF2-40B4-BE49-F238E27FC236}">
                <a16:creationId xmlns:a16="http://schemas.microsoft.com/office/drawing/2014/main" id="{76F5F1B5-A014-470B-9C62-ACB75195A4A0}"/>
              </a:ext>
            </a:extLst>
          </p:cNvPr>
          <p:cNvSpPr/>
          <p:nvPr/>
        </p:nvSpPr>
        <p:spPr>
          <a:xfrm>
            <a:off x="6936332" y="4433110"/>
            <a:ext cx="902417" cy="210163"/>
          </a:xfrm>
          <a:prstGeom prst="borderCallout1">
            <a:avLst>
              <a:gd name="adj1" fmla="val 38949"/>
              <a:gd name="adj2" fmla="val 106875"/>
              <a:gd name="adj3" fmla="val 137362"/>
              <a:gd name="adj4" fmla="val 130540"/>
            </a:avLst>
          </a:prstGeom>
          <a:solidFill>
            <a:schemeClr val="bg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伸び率が大きい</a:t>
            </a:r>
          </a:p>
        </p:txBody>
      </p:sp>
      <p:sp>
        <p:nvSpPr>
          <p:cNvPr id="71" name="テキスト ボックス 70">
            <a:extLst>
              <a:ext uri="{FF2B5EF4-FFF2-40B4-BE49-F238E27FC236}">
                <a16:creationId xmlns:a16="http://schemas.microsoft.com/office/drawing/2014/main" id="{8BE128DF-CED3-4F20-94BB-D8AA2E1E5429}"/>
              </a:ext>
            </a:extLst>
          </p:cNvPr>
          <p:cNvSpPr txBox="1"/>
          <p:nvPr/>
        </p:nvSpPr>
        <p:spPr>
          <a:xfrm>
            <a:off x="207667" y="6632466"/>
            <a:ext cx="8201284"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出典：総務省「自治体</a:t>
            </a:r>
            <a:r>
              <a:rPr kumimoji="1" lang="en-US" altLang="ja-JP" sz="900" dirty="0">
                <a:latin typeface="Meiryo UI" panose="020B0604030504040204" pitchFamily="50" charset="-128"/>
                <a:ea typeface="Meiryo UI" panose="020B0604030504040204" pitchFamily="50" charset="-128"/>
              </a:rPr>
              <a:t>DX</a:t>
            </a:r>
            <a:r>
              <a:rPr kumimoji="1" lang="ja-JP" altLang="en-US" sz="900" dirty="0">
                <a:latin typeface="Meiryo UI" panose="020B0604030504040204" pitchFamily="50" charset="-128"/>
                <a:ea typeface="Meiryo UI" panose="020B0604030504040204" pitchFamily="50" charset="-128"/>
              </a:rPr>
              <a:t>・情報化推進概要」</a:t>
            </a:r>
            <a:r>
              <a:rPr kumimoji="1" lang="en-US" altLang="ja-JP" sz="900" dirty="0">
                <a:latin typeface="Meiryo UI" panose="020B0604030504040204" pitchFamily="50" charset="-128"/>
                <a:ea typeface="Meiryo UI" panose="020B0604030504040204" pitchFamily="50" charset="-128"/>
              </a:rPr>
              <a:t>2022</a:t>
            </a:r>
            <a:r>
              <a:rPr kumimoji="1" lang="ja-JP" altLang="en-US" sz="900" dirty="0">
                <a:latin typeface="Meiryo UI" panose="020B0604030504040204" pitchFamily="50" charset="-128"/>
                <a:ea typeface="Meiryo UI" panose="020B0604030504040204" pitchFamily="50" charset="-128"/>
              </a:rPr>
              <a:t>年のうち、「行政サービス向上」項目より事務局作成。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「行政手続きのオンラインシステム化」は、導入予定の数値を含む。</a:t>
            </a:r>
          </a:p>
        </p:txBody>
      </p:sp>
      <p:sp>
        <p:nvSpPr>
          <p:cNvPr id="3" name="スライド番号プレースホルダー 2">
            <a:extLst>
              <a:ext uri="{FF2B5EF4-FFF2-40B4-BE49-F238E27FC236}">
                <a16:creationId xmlns:a16="http://schemas.microsoft.com/office/drawing/2014/main" id="{82A454A7-6591-4BAD-9FFA-AAEF17AE77D9}"/>
              </a:ext>
            </a:extLst>
          </p:cNvPr>
          <p:cNvSpPr>
            <a:spLocks noGrp="1"/>
          </p:cNvSpPr>
          <p:nvPr>
            <p:ph type="sldNum" sz="quarter" idx="12"/>
          </p:nvPr>
        </p:nvSpPr>
        <p:spPr>
          <a:xfrm>
            <a:off x="7086600" y="6495061"/>
            <a:ext cx="2057400" cy="365125"/>
          </a:xfrm>
        </p:spPr>
        <p:txBody>
          <a:bodyPr/>
          <a:lstStyle/>
          <a:p>
            <a:fld id="{F31AA651-B7AB-4710-B3D6-FABA6C2E2ACB}" type="slidenum">
              <a:rPr kumimoji="1" lang="ja-JP" altLang="en-US" smtClean="0"/>
              <a:t>8</a:t>
            </a:fld>
            <a:endParaRPr kumimoji="1" lang="ja-JP" altLang="en-US"/>
          </a:p>
        </p:txBody>
      </p:sp>
      <p:sp>
        <p:nvSpPr>
          <p:cNvPr id="72" name="テキスト ボックス 71">
            <a:extLst>
              <a:ext uri="{FF2B5EF4-FFF2-40B4-BE49-F238E27FC236}">
                <a16:creationId xmlns:a16="http://schemas.microsoft.com/office/drawing/2014/main" id="{677DB5D8-610B-404E-8B92-F3BDECB1E06B}"/>
              </a:ext>
            </a:extLst>
          </p:cNvPr>
          <p:cNvSpPr txBox="1"/>
          <p:nvPr/>
        </p:nvSpPr>
        <p:spPr>
          <a:xfrm>
            <a:off x="6410298" y="3588747"/>
            <a:ext cx="2580524" cy="230832"/>
          </a:xfrm>
          <a:prstGeom prst="rect">
            <a:avLst/>
          </a:prstGeom>
          <a:noFill/>
        </p:spPr>
        <p:txBody>
          <a:bodyPr wrap="square">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該当デジタルサービスを導入している自治体数の率</a:t>
            </a:r>
            <a:endParaRPr lang="ja-JP" altLang="en-US" sz="900" dirty="0"/>
          </a:p>
        </p:txBody>
      </p:sp>
      <p:sp>
        <p:nvSpPr>
          <p:cNvPr id="73" name="テキスト ボックス 72">
            <a:extLst>
              <a:ext uri="{FF2B5EF4-FFF2-40B4-BE49-F238E27FC236}">
                <a16:creationId xmlns:a16="http://schemas.microsoft.com/office/drawing/2014/main" id="{6EACC422-A409-4A65-8167-219D2B8C2D84}"/>
              </a:ext>
            </a:extLst>
          </p:cNvPr>
          <p:cNvSpPr txBox="1"/>
          <p:nvPr/>
        </p:nvSpPr>
        <p:spPr>
          <a:xfrm>
            <a:off x="147172" y="3606449"/>
            <a:ext cx="586117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大阪における行政サービスのデジタル化は、全国平均や東京都より伸び率が高い</a:t>
            </a:r>
            <a:endParaRPr kumimoji="1" lang="en-US" altLang="ja-JP" sz="14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DBDCEAC4-9C71-4B6F-B947-08EB8EA5D4D3}"/>
              </a:ext>
            </a:extLst>
          </p:cNvPr>
          <p:cNvSpPr txBox="1"/>
          <p:nvPr/>
        </p:nvSpPr>
        <p:spPr>
          <a:xfrm>
            <a:off x="683202" y="4123328"/>
            <a:ext cx="338554" cy="276999"/>
          </a:xfrm>
          <a:prstGeom prst="rect">
            <a:avLst/>
          </a:prstGeom>
          <a:noFill/>
        </p:spPr>
        <p:txBody>
          <a:bodyPr wrap="none" rtlCol="0">
            <a:spAutoFit/>
          </a:bodyPr>
          <a:lstStyle/>
          <a:p>
            <a:r>
              <a:rPr kumimoji="1" lang="ja-JP" altLang="en-US" sz="1200" dirty="0"/>
              <a:t>％</a:t>
            </a:r>
          </a:p>
        </p:txBody>
      </p:sp>
      <p:sp>
        <p:nvSpPr>
          <p:cNvPr id="32" name="テキスト ボックス 31">
            <a:extLst>
              <a:ext uri="{FF2B5EF4-FFF2-40B4-BE49-F238E27FC236}">
                <a16:creationId xmlns:a16="http://schemas.microsoft.com/office/drawing/2014/main" id="{619545A8-DA73-4F07-814E-799FF9FE0C32}"/>
              </a:ext>
            </a:extLst>
          </p:cNvPr>
          <p:cNvSpPr txBox="1"/>
          <p:nvPr/>
        </p:nvSpPr>
        <p:spPr>
          <a:xfrm>
            <a:off x="3562241" y="4134269"/>
            <a:ext cx="338554" cy="276999"/>
          </a:xfrm>
          <a:prstGeom prst="rect">
            <a:avLst/>
          </a:prstGeom>
          <a:noFill/>
        </p:spPr>
        <p:txBody>
          <a:bodyPr wrap="none" rtlCol="0">
            <a:spAutoFit/>
          </a:bodyPr>
          <a:lstStyle/>
          <a:p>
            <a:r>
              <a:rPr kumimoji="1" lang="ja-JP" altLang="en-US" sz="1200" dirty="0"/>
              <a:t>％</a:t>
            </a:r>
          </a:p>
        </p:txBody>
      </p:sp>
      <p:sp>
        <p:nvSpPr>
          <p:cNvPr id="34" name="テキスト ボックス 33">
            <a:extLst>
              <a:ext uri="{FF2B5EF4-FFF2-40B4-BE49-F238E27FC236}">
                <a16:creationId xmlns:a16="http://schemas.microsoft.com/office/drawing/2014/main" id="{E98EE1F6-7291-4436-A812-671E0FFDE7A1}"/>
              </a:ext>
            </a:extLst>
          </p:cNvPr>
          <p:cNvSpPr txBox="1"/>
          <p:nvPr/>
        </p:nvSpPr>
        <p:spPr>
          <a:xfrm>
            <a:off x="6435794" y="4134269"/>
            <a:ext cx="338554" cy="276999"/>
          </a:xfrm>
          <a:prstGeom prst="rect">
            <a:avLst/>
          </a:prstGeom>
          <a:noFill/>
        </p:spPr>
        <p:txBody>
          <a:bodyPr wrap="none" rtlCol="0">
            <a:spAutoFit/>
          </a:bodyPr>
          <a:lstStyle/>
          <a:p>
            <a:r>
              <a:rPr kumimoji="1" lang="ja-JP" altLang="en-US" sz="1200" dirty="0"/>
              <a:t>％</a:t>
            </a:r>
          </a:p>
        </p:txBody>
      </p:sp>
      <p:sp>
        <p:nvSpPr>
          <p:cNvPr id="35" name="テキスト ボックス 34">
            <a:extLst>
              <a:ext uri="{FF2B5EF4-FFF2-40B4-BE49-F238E27FC236}">
                <a16:creationId xmlns:a16="http://schemas.microsoft.com/office/drawing/2014/main" id="{1AF1E279-7569-4825-91F4-1F44909D9A4B}"/>
              </a:ext>
            </a:extLst>
          </p:cNvPr>
          <p:cNvSpPr txBox="1"/>
          <p:nvPr/>
        </p:nvSpPr>
        <p:spPr>
          <a:xfrm>
            <a:off x="63393" y="2880128"/>
            <a:ext cx="4983662" cy="400110"/>
          </a:xfrm>
          <a:prstGeom prst="rect">
            <a:avLst/>
          </a:prstGeom>
          <a:noFill/>
        </p:spPr>
        <p:txBody>
          <a:bodyPr wrap="square">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出典：日本経済新聞電子版「行政</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神奈川県先行</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書かない窓口</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待ち時間</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割短く」</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rPr>
              <a:t>日）　</a:t>
            </a:r>
          </a:p>
        </p:txBody>
      </p:sp>
      <p:sp>
        <p:nvSpPr>
          <p:cNvPr id="2" name="正方形/長方形 1">
            <a:extLst>
              <a:ext uri="{FF2B5EF4-FFF2-40B4-BE49-F238E27FC236}">
                <a16:creationId xmlns:a16="http://schemas.microsoft.com/office/drawing/2014/main" id="{87757232-1741-4FE9-9A23-5F12E5DAF1D2}"/>
              </a:ext>
            </a:extLst>
          </p:cNvPr>
          <p:cNvSpPr/>
          <p:nvPr/>
        </p:nvSpPr>
        <p:spPr>
          <a:xfrm>
            <a:off x="4975860" y="968654"/>
            <a:ext cx="3960473" cy="226221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著作権の都合により掲載できません</a:t>
            </a:r>
          </a:p>
        </p:txBody>
      </p:sp>
    </p:spTree>
    <p:extLst>
      <p:ext uri="{BB962C8B-B14F-4D97-AF65-F5344CB8AC3E}">
        <p14:creationId xmlns:p14="http://schemas.microsoft.com/office/powerpoint/2010/main" val="217175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a:extLst>
              <a:ext uri="{FF2B5EF4-FFF2-40B4-BE49-F238E27FC236}">
                <a16:creationId xmlns:a16="http://schemas.microsoft.com/office/drawing/2014/main" id="{3114648B-EC4F-43A1-8D4A-86556688193E}"/>
              </a:ext>
            </a:extLst>
          </p:cNvPr>
          <p:cNvSpPr txBox="1"/>
          <p:nvPr/>
        </p:nvSpPr>
        <p:spPr>
          <a:xfrm>
            <a:off x="52569" y="113983"/>
            <a:ext cx="8893468" cy="400110"/>
          </a:xfrm>
          <a:prstGeom prst="rect">
            <a:avLst/>
          </a:prstGeom>
          <a:noFill/>
        </p:spPr>
        <p:txBody>
          <a:bodyPr wrap="square" rtlCol="0">
            <a:spAutoFit/>
          </a:bodyPr>
          <a:lstStyle/>
          <a:p>
            <a:r>
              <a:rPr kumimoji="1" lang="ja-JP" altLang="en-US" sz="2000" b="1" dirty="0">
                <a:latin typeface="+mj-lt"/>
              </a:rPr>
              <a:t>スマートシティの推進状況　②行政サービスのさらなる高度化へ</a:t>
            </a:r>
            <a:endParaRPr kumimoji="1" lang="en-US" altLang="ja-JP" sz="2000" b="1" dirty="0">
              <a:latin typeface="+mj-lt"/>
            </a:endParaRPr>
          </a:p>
        </p:txBody>
      </p:sp>
      <p:sp>
        <p:nvSpPr>
          <p:cNvPr id="7" name="スライド番号プレースホルダー 3">
            <a:extLst>
              <a:ext uri="{FF2B5EF4-FFF2-40B4-BE49-F238E27FC236}">
                <a16:creationId xmlns:a16="http://schemas.microsoft.com/office/drawing/2014/main" id="{5C79B032-AF8A-4994-B07D-2C98CB59F4B6}"/>
              </a:ext>
            </a:extLst>
          </p:cNvPr>
          <p:cNvSpPr>
            <a:spLocks noGrp="1"/>
          </p:cNvSpPr>
          <p:nvPr>
            <p:ph type="sldNum" sz="quarter" idx="12"/>
          </p:nvPr>
        </p:nvSpPr>
        <p:spPr>
          <a:xfrm>
            <a:off x="7031419" y="6459164"/>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1502EEE2-ED58-46BF-BCE9-7ABC7D5F18FB}"/>
              </a:ext>
            </a:extLst>
          </p:cNvPr>
          <p:cNvSpPr txBox="1"/>
          <p:nvPr/>
        </p:nvSpPr>
        <p:spPr>
          <a:xfrm>
            <a:off x="437493" y="4151046"/>
            <a:ext cx="3241593" cy="276999"/>
          </a:xfrm>
          <a:prstGeom prst="rect">
            <a:avLst/>
          </a:prstGeom>
          <a:noFill/>
        </p:spPr>
        <p:txBody>
          <a:bodyPr wrap="none" rtlCol="0">
            <a:spAutoFit/>
          </a:bodyPr>
          <a:lstStyle/>
          <a:p>
            <a:r>
              <a:rPr kumimoji="1" lang="ja-JP" altLang="en-US" sz="1200" b="1" dirty="0"/>
              <a:t>表１　</a:t>
            </a:r>
            <a:r>
              <a:rPr kumimoji="1" lang="en-US" altLang="ja-JP" sz="1200" b="1" dirty="0"/>
              <a:t>【</a:t>
            </a:r>
            <a:r>
              <a:rPr kumimoji="1" lang="ja-JP" altLang="en-US" sz="1200" b="1" dirty="0"/>
              <a:t>市町村導入率</a:t>
            </a:r>
            <a:r>
              <a:rPr kumimoji="1" lang="en-US" altLang="ja-JP" sz="1200" b="1" dirty="0"/>
              <a:t>】</a:t>
            </a:r>
            <a:r>
              <a:rPr kumimoji="1" lang="ja-JP" altLang="en-US" sz="1200" b="1" dirty="0"/>
              <a:t>　</a:t>
            </a:r>
            <a:r>
              <a:rPr kumimoji="1" lang="en-US" altLang="ja-JP" sz="1000" dirty="0"/>
              <a:t>※</a:t>
            </a:r>
            <a:r>
              <a:rPr kumimoji="1" lang="ja-JP" altLang="en-US" sz="1000" dirty="0"/>
              <a:t>全国平均の数値が高い順</a:t>
            </a:r>
          </a:p>
        </p:txBody>
      </p:sp>
      <p:sp>
        <p:nvSpPr>
          <p:cNvPr id="13" name="テキスト ボックス 12">
            <a:extLst>
              <a:ext uri="{FF2B5EF4-FFF2-40B4-BE49-F238E27FC236}">
                <a16:creationId xmlns:a16="http://schemas.microsoft.com/office/drawing/2014/main" id="{B07C0986-BDD9-489F-B43A-E0C3D3C4D1C6}"/>
              </a:ext>
            </a:extLst>
          </p:cNvPr>
          <p:cNvSpPr txBox="1"/>
          <p:nvPr/>
        </p:nvSpPr>
        <p:spPr>
          <a:xfrm>
            <a:off x="4820385" y="4168008"/>
            <a:ext cx="1938351" cy="276999"/>
          </a:xfrm>
          <a:prstGeom prst="rect">
            <a:avLst/>
          </a:prstGeom>
          <a:noFill/>
        </p:spPr>
        <p:txBody>
          <a:bodyPr wrap="none" rtlCol="0">
            <a:spAutoFit/>
          </a:bodyPr>
          <a:lstStyle/>
          <a:p>
            <a:r>
              <a:rPr kumimoji="1" lang="ja-JP" altLang="en-US" sz="1200" b="1" dirty="0"/>
              <a:t>表２　</a:t>
            </a:r>
            <a:r>
              <a:rPr kumimoji="1" lang="en-US" altLang="ja-JP" sz="1200" b="1" dirty="0"/>
              <a:t>【</a:t>
            </a:r>
            <a:r>
              <a:rPr kumimoji="1" lang="ja-JP" altLang="en-US" sz="1200" b="1" dirty="0"/>
              <a:t>オンライン手続き率</a:t>
            </a:r>
            <a:r>
              <a:rPr kumimoji="1" lang="en-US" altLang="ja-JP" sz="1200" b="1" dirty="0"/>
              <a:t>】</a:t>
            </a:r>
            <a:endParaRPr kumimoji="1" lang="ja-JP" altLang="en-US" sz="1200" b="1" dirty="0"/>
          </a:p>
        </p:txBody>
      </p:sp>
      <p:sp>
        <p:nvSpPr>
          <p:cNvPr id="10" name="テキスト ボックス 9">
            <a:extLst>
              <a:ext uri="{FF2B5EF4-FFF2-40B4-BE49-F238E27FC236}">
                <a16:creationId xmlns:a16="http://schemas.microsoft.com/office/drawing/2014/main" id="{EFA39D1E-0807-416F-8967-8FC199C3AABD}"/>
              </a:ext>
            </a:extLst>
          </p:cNvPr>
          <p:cNvSpPr txBox="1"/>
          <p:nvPr/>
        </p:nvSpPr>
        <p:spPr>
          <a:xfrm>
            <a:off x="437493" y="6608341"/>
            <a:ext cx="6935946" cy="246221"/>
          </a:xfrm>
          <a:prstGeom prst="rect">
            <a:avLst/>
          </a:prstGeom>
          <a:noFill/>
        </p:spPr>
        <p:txBody>
          <a:bodyPr wrap="square" rtlCol="0">
            <a:spAutoFit/>
          </a:bodyPr>
          <a:lstStyle/>
          <a:p>
            <a:r>
              <a:rPr kumimoji="1" lang="ja-JP" altLang="en-US" sz="1000" dirty="0"/>
              <a:t>出典：市町村のデジタル化の取組に関する情報について　令和３年</a:t>
            </a:r>
            <a:r>
              <a:rPr kumimoji="1" lang="en-US" altLang="ja-JP" sz="1000" dirty="0"/>
              <a:t>6</a:t>
            </a:r>
            <a:r>
              <a:rPr kumimoji="1" lang="ja-JP" altLang="en-US" sz="1000" dirty="0"/>
              <a:t>月更新版（内閣官房：政府</a:t>
            </a:r>
            <a:r>
              <a:rPr kumimoji="1" lang="en-US" altLang="ja-JP" sz="1000" dirty="0"/>
              <a:t>CIO</a:t>
            </a:r>
            <a:r>
              <a:rPr kumimoji="1" lang="ja-JP" altLang="en-US" sz="1000" dirty="0"/>
              <a:t>ポータル）より事務局作成</a:t>
            </a:r>
          </a:p>
        </p:txBody>
      </p:sp>
      <p:graphicFrame>
        <p:nvGraphicFramePr>
          <p:cNvPr id="20" name="グラフ 19">
            <a:extLst>
              <a:ext uri="{FF2B5EF4-FFF2-40B4-BE49-F238E27FC236}">
                <a16:creationId xmlns:a16="http://schemas.microsoft.com/office/drawing/2014/main" id="{F7292F0B-4893-48B1-8BCD-EF00ED999104}"/>
              </a:ext>
            </a:extLst>
          </p:cNvPr>
          <p:cNvGraphicFramePr>
            <a:graphicFrameLocks/>
          </p:cNvGraphicFramePr>
          <p:nvPr>
            <p:extLst>
              <p:ext uri="{D42A27DB-BD31-4B8C-83A1-F6EECF244321}">
                <p14:modId xmlns:p14="http://schemas.microsoft.com/office/powerpoint/2010/main" val="38758066"/>
              </p:ext>
            </p:extLst>
          </p:nvPr>
        </p:nvGraphicFramePr>
        <p:xfrm>
          <a:off x="383764" y="1012564"/>
          <a:ext cx="3859529" cy="2926397"/>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7">
            <a:extLst>
              <a:ext uri="{FF2B5EF4-FFF2-40B4-BE49-F238E27FC236}">
                <a16:creationId xmlns:a16="http://schemas.microsoft.com/office/drawing/2014/main" id="{9356445A-DCA2-46E1-BCD4-6E8F67603660}"/>
              </a:ext>
            </a:extLst>
          </p:cNvPr>
          <p:cNvSpPr txBox="1"/>
          <p:nvPr/>
        </p:nvSpPr>
        <p:spPr>
          <a:xfrm>
            <a:off x="1779650" y="3871440"/>
            <a:ext cx="1184940" cy="253916"/>
          </a:xfrm>
          <a:prstGeom prst="rect">
            <a:avLst/>
          </a:prstGeom>
          <a:noFill/>
        </p:spPr>
        <p:txBody>
          <a:bodyPr wrap="none" rtlCol="0">
            <a:spAutoFit/>
          </a:bodyPr>
          <a:lstStyle/>
          <a:p>
            <a:r>
              <a:rPr kumimoji="1" lang="ja-JP" altLang="en-US" sz="1050" dirty="0"/>
              <a:t>オンライン手続き率</a:t>
            </a:r>
          </a:p>
        </p:txBody>
      </p:sp>
      <p:sp>
        <p:nvSpPr>
          <p:cNvPr id="22" name="テキスト ボックス 21">
            <a:extLst>
              <a:ext uri="{FF2B5EF4-FFF2-40B4-BE49-F238E27FC236}">
                <a16:creationId xmlns:a16="http://schemas.microsoft.com/office/drawing/2014/main" id="{31F4671D-25DD-456D-B951-86C1FE57C1FA}"/>
              </a:ext>
            </a:extLst>
          </p:cNvPr>
          <p:cNvSpPr txBox="1"/>
          <p:nvPr/>
        </p:nvSpPr>
        <p:spPr>
          <a:xfrm>
            <a:off x="198506" y="1967930"/>
            <a:ext cx="346249" cy="900246"/>
          </a:xfrm>
          <a:prstGeom prst="rect">
            <a:avLst/>
          </a:prstGeom>
          <a:noFill/>
        </p:spPr>
        <p:txBody>
          <a:bodyPr vert="eaVert" wrap="none" rtlCol="0">
            <a:spAutoFit/>
          </a:bodyPr>
          <a:lstStyle/>
          <a:p>
            <a:r>
              <a:rPr kumimoji="1" lang="ja-JP" altLang="en-US" sz="1050" dirty="0"/>
              <a:t>市町村導入率</a:t>
            </a:r>
          </a:p>
        </p:txBody>
      </p:sp>
      <p:sp>
        <p:nvSpPr>
          <p:cNvPr id="19" name="楕円 18">
            <a:extLst>
              <a:ext uri="{FF2B5EF4-FFF2-40B4-BE49-F238E27FC236}">
                <a16:creationId xmlns:a16="http://schemas.microsoft.com/office/drawing/2014/main" id="{ECC0CC82-06E5-4300-9833-1D6142FB1678}"/>
              </a:ext>
            </a:extLst>
          </p:cNvPr>
          <p:cNvSpPr/>
          <p:nvPr/>
        </p:nvSpPr>
        <p:spPr>
          <a:xfrm rot="20775129">
            <a:off x="1983424" y="1034222"/>
            <a:ext cx="2208161" cy="836074"/>
          </a:xfrm>
          <a:prstGeom prst="ellipse">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1A2000FE-914B-4885-9DA9-650ACE1D1238}"/>
              </a:ext>
            </a:extLst>
          </p:cNvPr>
          <p:cNvSpPr/>
          <p:nvPr/>
        </p:nvSpPr>
        <p:spPr>
          <a:xfrm>
            <a:off x="902090" y="2584414"/>
            <a:ext cx="3162794" cy="1013910"/>
          </a:xfrm>
          <a:prstGeom prst="round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BA1EB7B-6FEE-4528-849A-4973339A3A30}"/>
              </a:ext>
            </a:extLst>
          </p:cNvPr>
          <p:cNvSpPr txBox="1"/>
          <p:nvPr/>
        </p:nvSpPr>
        <p:spPr>
          <a:xfrm>
            <a:off x="2070184" y="1034689"/>
            <a:ext cx="364202" cy="307777"/>
          </a:xfrm>
          <a:prstGeom prst="rect">
            <a:avLst/>
          </a:prstGeom>
          <a:noFill/>
        </p:spPr>
        <p:txBody>
          <a:bodyPr wrap="none" rtlCol="0">
            <a:spAutoFit/>
          </a:bodyPr>
          <a:lstStyle/>
          <a:p>
            <a:r>
              <a:rPr kumimoji="1" lang="ja-JP" altLang="en-US" sz="1400" dirty="0"/>
              <a:t>①</a:t>
            </a:r>
          </a:p>
        </p:txBody>
      </p:sp>
      <p:sp>
        <p:nvSpPr>
          <p:cNvPr id="26" name="テキスト ボックス 25">
            <a:extLst>
              <a:ext uri="{FF2B5EF4-FFF2-40B4-BE49-F238E27FC236}">
                <a16:creationId xmlns:a16="http://schemas.microsoft.com/office/drawing/2014/main" id="{5F0FF547-42A0-4182-9593-26EBF02B7E75}"/>
              </a:ext>
            </a:extLst>
          </p:cNvPr>
          <p:cNvSpPr txBox="1"/>
          <p:nvPr/>
        </p:nvSpPr>
        <p:spPr>
          <a:xfrm>
            <a:off x="2362336" y="2313551"/>
            <a:ext cx="364202" cy="307777"/>
          </a:xfrm>
          <a:prstGeom prst="rect">
            <a:avLst/>
          </a:prstGeom>
          <a:noFill/>
        </p:spPr>
        <p:txBody>
          <a:bodyPr wrap="none" rtlCol="0">
            <a:spAutoFit/>
          </a:bodyPr>
          <a:lstStyle/>
          <a:p>
            <a:r>
              <a:rPr kumimoji="1" lang="ja-JP" altLang="en-US" sz="1400" dirty="0"/>
              <a:t>②</a:t>
            </a:r>
          </a:p>
        </p:txBody>
      </p:sp>
      <p:sp>
        <p:nvSpPr>
          <p:cNvPr id="24" name="テキスト ボックス 23">
            <a:extLst>
              <a:ext uri="{FF2B5EF4-FFF2-40B4-BE49-F238E27FC236}">
                <a16:creationId xmlns:a16="http://schemas.microsoft.com/office/drawing/2014/main" id="{7EE0F2F1-0257-48BF-B558-C41A3F0ACE02}"/>
              </a:ext>
            </a:extLst>
          </p:cNvPr>
          <p:cNvSpPr txBox="1"/>
          <p:nvPr/>
        </p:nvSpPr>
        <p:spPr>
          <a:xfrm>
            <a:off x="4616636" y="769366"/>
            <a:ext cx="4328858" cy="1762021"/>
          </a:xfrm>
          <a:prstGeom prst="rect">
            <a:avLst/>
          </a:prstGeom>
          <a:noFill/>
        </p:spPr>
        <p:txBody>
          <a:bodyPr wrap="square" rtlCol="0">
            <a:spAutoFit/>
          </a:bodyPr>
          <a:lstStyle/>
          <a:p>
            <a:r>
              <a:rPr kumimoji="1" lang="ja-JP" altLang="en-US" sz="1400" b="1" dirty="0"/>
              <a:t>① 東京都の状況</a:t>
            </a:r>
            <a:endParaRPr kumimoji="1" lang="en-US" altLang="ja-JP" sz="1400" b="1" dirty="0"/>
          </a:p>
          <a:p>
            <a:pPr marL="285750" indent="-285750">
              <a:buFont typeface="Arial" panose="020B0604020202020204" pitchFamily="34" charset="0"/>
              <a:buChar char="•"/>
            </a:pPr>
            <a:r>
              <a:rPr kumimoji="1" lang="ja-JP" altLang="en-US" sz="1400" dirty="0"/>
              <a:t>東京都内の市町村は、代表的な行政手続きの導入率が高いとともに、オンライン手続き率の高いものが多い。</a:t>
            </a:r>
            <a:endParaRPr kumimoji="1" lang="en-US" altLang="ja-JP" sz="1400" dirty="0"/>
          </a:p>
          <a:p>
            <a:pPr marL="285750" indent="-285750">
              <a:buFont typeface="Arial" panose="020B0604020202020204" pitchFamily="34" charset="0"/>
              <a:buChar char="•"/>
            </a:pPr>
            <a:endParaRPr kumimoji="1" lang="en-US" altLang="ja-JP" sz="1050" dirty="0"/>
          </a:p>
          <a:p>
            <a:r>
              <a:rPr kumimoji="1" lang="ja-JP" altLang="en-US" sz="1400" b="1" dirty="0"/>
              <a:t>② 大阪府の状況</a:t>
            </a:r>
            <a:endParaRPr kumimoji="1" lang="en-US" altLang="ja-JP" sz="1400" b="1" dirty="0"/>
          </a:p>
          <a:p>
            <a:pPr marL="285750" indent="-285750">
              <a:buFont typeface="Arial" panose="020B0604020202020204" pitchFamily="34" charset="0"/>
              <a:buChar char="•"/>
            </a:pPr>
            <a:r>
              <a:rPr kumimoji="1" lang="ja-JP" altLang="en-US" sz="1400" dirty="0"/>
              <a:t>導入率は</a:t>
            </a:r>
            <a:r>
              <a:rPr kumimoji="1" lang="en-US" altLang="ja-JP" sz="1400" dirty="0" err="1"/>
              <a:t>eLTAX</a:t>
            </a:r>
            <a:r>
              <a:rPr kumimoji="1" lang="ja-JP" altLang="en-US" sz="1400" dirty="0"/>
              <a:t>を除く全ての項目で東京都を下回る。オンライン手続き率では東京を上回るものがある一方、全国平均を下回るものもある。</a:t>
            </a:r>
          </a:p>
        </p:txBody>
      </p:sp>
      <p:sp>
        <p:nvSpPr>
          <p:cNvPr id="25" name="テキスト ボックス 24">
            <a:extLst>
              <a:ext uri="{FF2B5EF4-FFF2-40B4-BE49-F238E27FC236}">
                <a16:creationId xmlns:a16="http://schemas.microsoft.com/office/drawing/2014/main" id="{5152E224-F237-405C-802F-40546D0C43D5}"/>
              </a:ext>
            </a:extLst>
          </p:cNvPr>
          <p:cNvSpPr txBox="1"/>
          <p:nvPr/>
        </p:nvSpPr>
        <p:spPr>
          <a:xfrm>
            <a:off x="37919" y="679567"/>
            <a:ext cx="4777270" cy="276999"/>
          </a:xfrm>
          <a:prstGeom prst="rect">
            <a:avLst/>
          </a:prstGeom>
          <a:noFill/>
        </p:spPr>
        <p:txBody>
          <a:bodyPr wrap="none" rtlCol="0">
            <a:spAutoFit/>
          </a:bodyPr>
          <a:lstStyle/>
          <a:p>
            <a:r>
              <a:rPr kumimoji="1" lang="ja-JP" altLang="en-US" sz="1200" b="1" dirty="0"/>
              <a:t>＜行政手続きオンライン化の市町村導入率</a:t>
            </a:r>
            <a:r>
              <a:rPr kumimoji="1" lang="en-US" altLang="ja-JP" sz="1200" b="1" dirty="0"/>
              <a:t>*</a:t>
            </a:r>
            <a:r>
              <a:rPr kumimoji="1" lang="ja-JP" altLang="en-US" sz="1200" b="1" dirty="0"/>
              <a:t>とオンライン手続き率</a:t>
            </a:r>
            <a:r>
              <a:rPr kumimoji="1" lang="en-US" altLang="ja-JP" sz="1200" b="1" dirty="0"/>
              <a:t>**</a:t>
            </a:r>
            <a:r>
              <a:rPr kumimoji="1" lang="ja-JP" altLang="en-US" sz="1200" b="1" dirty="0"/>
              <a:t>＞</a:t>
            </a:r>
          </a:p>
        </p:txBody>
      </p:sp>
      <p:sp>
        <p:nvSpPr>
          <p:cNvPr id="28" name="テキスト ボックス 27">
            <a:extLst>
              <a:ext uri="{FF2B5EF4-FFF2-40B4-BE49-F238E27FC236}">
                <a16:creationId xmlns:a16="http://schemas.microsoft.com/office/drawing/2014/main" id="{AB8C754D-3070-4379-9F92-D9F46A61A709}"/>
              </a:ext>
            </a:extLst>
          </p:cNvPr>
          <p:cNvSpPr txBox="1"/>
          <p:nvPr/>
        </p:nvSpPr>
        <p:spPr>
          <a:xfrm>
            <a:off x="4655610" y="2696680"/>
            <a:ext cx="4143600" cy="1223412"/>
          </a:xfrm>
          <a:prstGeom prst="rect">
            <a:avLst/>
          </a:prstGeom>
          <a:noFill/>
          <a:ln>
            <a:solidFill>
              <a:schemeClr val="bg1">
                <a:lumMod val="65000"/>
              </a:schemeClr>
            </a:solidFill>
            <a:prstDash val="dash"/>
          </a:ln>
        </p:spPr>
        <p:txBody>
          <a:bodyPr wrap="square" rtlCol="0">
            <a:spAutoFit/>
          </a:bodyPr>
          <a:lstStyle/>
          <a:p>
            <a:r>
              <a:rPr kumimoji="1" lang="en-US" altLang="ja-JP" sz="1050" b="1" dirty="0"/>
              <a:t>*</a:t>
            </a:r>
            <a:r>
              <a:rPr kumimoji="1" lang="ja-JP" altLang="en-US" sz="1050" b="1" dirty="0"/>
              <a:t>市町村導入率</a:t>
            </a:r>
            <a:r>
              <a:rPr kumimoji="1" lang="ja-JP" altLang="en-US" sz="1050" dirty="0"/>
              <a:t>・・・　全市町村のうち、オンラインシステムを導入している団体数の率。ただし、都市部比較の観点から東京都は島しょ部を除いている。（全国</a:t>
            </a:r>
            <a:r>
              <a:rPr kumimoji="1" lang="en-US" altLang="ja-JP" sz="1050" dirty="0"/>
              <a:t>1741</a:t>
            </a:r>
            <a:r>
              <a:rPr kumimoji="1" lang="ja-JP" altLang="en-US" sz="1050" dirty="0"/>
              <a:t>団体、東京都</a:t>
            </a:r>
            <a:r>
              <a:rPr kumimoji="1" lang="en-US" altLang="ja-JP" sz="1050" dirty="0"/>
              <a:t>53</a:t>
            </a:r>
            <a:r>
              <a:rPr kumimoji="1" lang="ja-JP" altLang="en-US" sz="1050" dirty="0"/>
              <a:t>団体、大阪府</a:t>
            </a:r>
            <a:r>
              <a:rPr kumimoji="1" lang="en-US" altLang="ja-JP" sz="1050" dirty="0"/>
              <a:t>43</a:t>
            </a:r>
            <a:r>
              <a:rPr kumimoji="1" lang="ja-JP" altLang="en-US" sz="1050" dirty="0"/>
              <a:t>団体が基本的な母数となるが、そもそも手続きが存在しない団体はカウントしない）</a:t>
            </a:r>
            <a:endParaRPr kumimoji="1" lang="en-US" altLang="ja-JP" sz="1050" dirty="0"/>
          </a:p>
          <a:p>
            <a:endParaRPr kumimoji="1" lang="en-US" altLang="ja-JP" sz="800" dirty="0"/>
          </a:p>
          <a:p>
            <a:r>
              <a:rPr kumimoji="1" lang="en-US" altLang="ja-JP" sz="1050" b="1" dirty="0"/>
              <a:t>**</a:t>
            </a:r>
            <a:r>
              <a:rPr kumimoji="1" lang="ja-JP" altLang="en-US" sz="1050" b="1" dirty="0"/>
              <a:t>オンライン手続き率</a:t>
            </a:r>
            <a:r>
              <a:rPr kumimoji="1" lang="ja-JP" altLang="en-US" sz="1050" dirty="0"/>
              <a:t>・・・　該当するサービスの申請手続き総数に対する、オンラインによる手続きの率（残りは窓口手続きをしている）。</a:t>
            </a:r>
          </a:p>
        </p:txBody>
      </p:sp>
      <p:sp>
        <p:nvSpPr>
          <p:cNvPr id="29" name="テキスト ボックス 28">
            <a:extLst>
              <a:ext uri="{FF2B5EF4-FFF2-40B4-BE49-F238E27FC236}">
                <a16:creationId xmlns:a16="http://schemas.microsoft.com/office/drawing/2014/main" id="{5FB0089E-8B0F-4BEC-B5CF-836E289C3AC6}"/>
              </a:ext>
            </a:extLst>
          </p:cNvPr>
          <p:cNvSpPr txBox="1"/>
          <p:nvPr/>
        </p:nvSpPr>
        <p:spPr>
          <a:xfrm>
            <a:off x="3939376" y="1066809"/>
            <a:ext cx="510076" cy="184666"/>
          </a:xfrm>
          <a:prstGeom prst="rect">
            <a:avLst/>
          </a:prstGeom>
          <a:noFill/>
        </p:spPr>
        <p:txBody>
          <a:bodyPr wrap="none" rtlCol="0">
            <a:spAutoFit/>
          </a:bodyPr>
          <a:lstStyle/>
          <a:p>
            <a:r>
              <a:rPr kumimoji="1" lang="ja-JP" altLang="en-US" sz="600" dirty="0"/>
              <a:t>入札審査</a:t>
            </a:r>
          </a:p>
        </p:txBody>
      </p:sp>
      <p:sp>
        <p:nvSpPr>
          <p:cNvPr id="34" name="テキスト ボックス 33">
            <a:extLst>
              <a:ext uri="{FF2B5EF4-FFF2-40B4-BE49-F238E27FC236}">
                <a16:creationId xmlns:a16="http://schemas.microsoft.com/office/drawing/2014/main" id="{3C9D265E-25FD-40A1-A8CF-F0E890BABAA7}"/>
              </a:ext>
            </a:extLst>
          </p:cNvPr>
          <p:cNvSpPr txBox="1"/>
          <p:nvPr/>
        </p:nvSpPr>
        <p:spPr>
          <a:xfrm>
            <a:off x="3576599" y="1283724"/>
            <a:ext cx="338554" cy="184666"/>
          </a:xfrm>
          <a:prstGeom prst="rect">
            <a:avLst/>
          </a:prstGeom>
          <a:noFill/>
        </p:spPr>
        <p:txBody>
          <a:bodyPr wrap="none" rtlCol="0">
            <a:spAutoFit/>
          </a:bodyPr>
          <a:lstStyle/>
          <a:p>
            <a:r>
              <a:rPr kumimoji="1" lang="ja-JP" altLang="en-US" sz="600" dirty="0"/>
              <a:t>入札</a:t>
            </a:r>
          </a:p>
        </p:txBody>
      </p:sp>
      <p:sp>
        <p:nvSpPr>
          <p:cNvPr id="35" name="テキスト ボックス 34">
            <a:extLst>
              <a:ext uri="{FF2B5EF4-FFF2-40B4-BE49-F238E27FC236}">
                <a16:creationId xmlns:a16="http://schemas.microsoft.com/office/drawing/2014/main" id="{5EF98670-EFEC-4832-A870-20628702A5F5}"/>
              </a:ext>
            </a:extLst>
          </p:cNvPr>
          <p:cNvSpPr txBox="1"/>
          <p:nvPr/>
        </p:nvSpPr>
        <p:spPr>
          <a:xfrm>
            <a:off x="2971409" y="2924710"/>
            <a:ext cx="510076" cy="184666"/>
          </a:xfrm>
          <a:prstGeom prst="rect">
            <a:avLst/>
          </a:prstGeom>
          <a:noFill/>
        </p:spPr>
        <p:txBody>
          <a:bodyPr wrap="none" rtlCol="0">
            <a:spAutoFit/>
          </a:bodyPr>
          <a:lstStyle/>
          <a:p>
            <a:r>
              <a:rPr kumimoji="1" lang="ja-JP" altLang="en-US" sz="600" dirty="0"/>
              <a:t>入札審査</a:t>
            </a:r>
          </a:p>
        </p:txBody>
      </p:sp>
      <p:sp>
        <p:nvSpPr>
          <p:cNvPr id="36" name="テキスト ボックス 35">
            <a:extLst>
              <a:ext uri="{FF2B5EF4-FFF2-40B4-BE49-F238E27FC236}">
                <a16:creationId xmlns:a16="http://schemas.microsoft.com/office/drawing/2014/main" id="{343C4066-7CF6-4460-BE59-209CD077E941}"/>
              </a:ext>
            </a:extLst>
          </p:cNvPr>
          <p:cNvSpPr txBox="1"/>
          <p:nvPr/>
        </p:nvSpPr>
        <p:spPr>
          <a:xfrm>
            <a:off x="2518962" y="2584414"/>
            <a:ext cx="338554" cy="184666"/>
          </a:xfrm>
          <a:prstGeom prst="rect">
            <a:avLst/>
          </a:prstGeom>
          <a:noFill/>
        </p:spPr>
        <p:txBody>
          <a:bodyPr wrap="none" rtlCol="0">
            <a:spAutoFit/>
          </a:bodyPr>
          <a:lstStyle/>
          <a:p>
            <a:r>
              <a:rPr kumimoji="1" lang="ja-JP" altLang="en-US" sz="600" dirty="0"/>
              <a:t>入札</a:t>
            </a:r>
          </a:p>
        </p:txBody>
      </p:sp>
      <p:sp>
        <p:nvSpPr>
          <p:cNvPr id="37" name="テキスト ボックス 36">
            <a:extLst>
              <a:ext uri="{FF2B5EF4-FFF2-40B4-BE49-F238E27FC236}">
                <a16:creationId xmlns:a16="http://schemas.microsoft.com/office/drawing/2014/main" id="{EAEAEBB7-0C19-4C37-8C35-B4B6C3FC58C8}"/>
              </a:ext>
            </a:extLst>
          </p:cNvPr>
          <p:cNvSpPr txBox="1"/>
          <p:nvPr/>
        </p:nvSpPr>
        <p:spPr>
          <a:xfrm>
            <a:off x="2456219" y="1950166"/>
            <a:ext cx="466794" cy="184666"/>
          </a:xfrm>
          <a:prstGeom prst="rect">
            <a:avLst/>
          </a:prstGeom>
          <a:noFill/>
        </p:spPr>
        <p:txBody>
          <a:bodyPr wrap="none" rtlCol="0">
            <a:spAutoFit/>
          </a:bodyPr>
          <a:lstStyle/>
          <a:p>
            <a:r>
              <a:rPr kumimoji="1" lang="ja-JP" altLang="en-US" sz="600" dirty="0"/>
              <a:t>粗大ごみ</a:t>
            </a:r>
          </a:p>
        </p:txBody>
      </p:sp>
      <p:sp>
        <p:nvSpPr>
          <p:cNvPr id="38" name="テキスト ボックス 37">
            <a:extLst>
              <a:ext uri="{FF2B5EF4-FFF2-40B4-BE49-F238E27FC236}">
                <a16:creationId xmlns:a16="http://schemas.microsoft.com/office/drawing/2014/main" id="{62768015-2170-4DF0-AF33-E3A55DE3A8C6}"/>
              </a:ext>
            </a:extLst>
          </p:cNvPr>
          <p:cNvSpPr txBox="1"/>
          <p:nvPr/>
        </p:nvSpPr>
        <p:spPr>
          <a:xfrm>
            <a:off x="1432586" y="2747515"/>
            <a:ext cx="466794" cy="184666"/>
          </a:xfrm>
          <a:prstGeom prst="rect">
            <a:avLst/>
          </a:prstGeom>
          <a:noFill/>
        </p:spPr>
        <p:txBody>
          <a:bodyPr wrap="none" rtlCol="0">
            <a:spAutoFit/>
          </a:bodyPr>
          <a:lstStyle/>
          <a:p>
            <a:r>
              <a:rPr kumimoji="1" lang="ja-JP" altLang="en-US" sz="600" dirty="0"/>
              <a:t>粗大ごみ</a:t>
            </a:r>
          </a:p>
        </p:txBody>
      </p:sp>
      <p:sp>
        <p:nvSpPr>
          <p:cNvPr id="39" name="テキスト ボックス 38">
            <a:extLst>
              <a:ext uri="{FF2B5EF4-FFF2-40B4-BE49-F238E27FC236}">
                <a16:creationId xmlns:a16="http://schemas.microsoft.com/office/drawing/2014/main" id="{015B0D23-5A0F-4E75-953F-7E8DC077A0CD}"/>
              </a:ext>
            </a:extLst>
          </p:cNvPr>
          <p:cNvSpPr txBox="1"/>
          <p:nvPr/>
        </p:nvSpPr>
        <p:spPr>
          <a:xfrm>
            <a:off x="3230194" y="1030410"/>
            <a:ext cx="577402" cy="184666"/>
          </a:xfrm>
          <a:prstGeom prst="rect">
            <a:avLst/>
          </a:prstGeom>
          <a:noFill/>
        </p:spPr>
        <p:txBody>
          <a:bodyPr wrap="none" rtlCol="0">
            <a:spAutoFit/>
          </a:bodyPr>
          <a:lstStyle/>
          <a:p>
            <a:r>
              <a:rPr kumimoji="1" lang="ja-JP" altLang="en-US" sz="600" dirty="0"/>
              <a:t>図書館予約</a:t>
            </a:r>
          </a:p>
        </p:txBody>
      </p:sp>
      <p:sp>
        <p:nvSpPr>
          <p:cNvPr id="40" name="テキスト ボックス 39">
            <a:extLst>
              <a:ext uri="{FF2B5EF4-FFF2-40B4-BE49-F238E27FC236}">
                <a16:creationId xmlns:a16="http://schemas.microsoft.com/office/drawing/2014/main" id="{72BB42D6-C1D0-4C50-9464-639F4E0A5D50}"/>
              </a:ext>
            </a:extLst>
          </p:cNvPr>
          <p:cNvSpPr txBox="1"/>
          <p:nvPr/>
        </p:nvSpPr>
        <p:spPr>
          <a:xfrm>
            <a:off x="2167518" y="1238555"/>
            <a:ext cx="577402" cy="184666"/>
          </a:xfrm>
          <a:prstGeom prst="rect">
            <a:avLst/>
          </a:prstGeom>
          <a:noFill/>
        </p:spPr>
        <p:txBody>
          <a:bodyPr wrap="none" rtlCol="0">
            <a:spAutoFit/>
          </a:bodyPr>
          <a:lstStyle/>
          <a:p>
            <a:r>
              <a:rPr kumimoji="1" lang="ja-JP" altLang="en-US" sz="600" dirty="0"/>
              <a:t>図書館予約</a:t>
            </a:r>
          </a:p>
        </p:txBody>
      </p:sp>
      <p:pic>
        <p:nvPicPr>
          <p:cNvPr id="30" name="図 29">
            <a:extLst>
              <a:ext uri="{FF2B5EF4-FFF2-40B4-BE49-F238E27FC236}">
                <a16:creationId xmlns:a16="http://schemas.microsoft.com/office/drawing/2014/main" id="{BF4BA70D-8904-4A77-82D6-98ED95D6A7C8}"/>
              </a:ext>
            </a:extLst>
          </p:cNvPr>
          <p:cNvPicPr>
            <a:picLocks noChangeAspect="1"/>
          </p:cNvPicPr>
          <p:nvPr/>
        </p:nvPicPr>
        <p:blipFill>
          <a:blip r:embed="rId3"/>
          <a:stretch>
            <a:fillRect/>
          </a:stretch>
        </p:blipFill>
        <p:spPr>
          <a:xfrm>
            <a:off x="509404" y="4423923"/>
            <a:ext cx="4107232" cy="2154780"/>
          </a:xfrm>
          <a:prstGeom prst="rect">
            <a:avLst/>
          </a:prstGeom>
        </p:spPr>
      </p:pic>
      <p:pic>
        <p:nvPicPr>
          <p:cNvPr id="31" name="図 30">
            <a:extLst>
              <a:ext uri="{FF2B5EF4-FFF2-40B4-BE49-F238E27FC236}">
                <a16:creationId xmlns:a16="http://schemas.microsoft.com/office/drawing/2014/main" id="{49C2D656-BEEB-4DA0-A533-0C29483CA509}"/>
              </a:ext>
            </a:extLst>
          </p:cNvPr>
          <p:cNvPicPr>
            <a:picLocks noChangeAspect="1"/>
          </p:cNvPicPr>
          <p:nvPr/>
        </p:nvPicPr>
        <p:blipFill>
          <a:blip r:embed="rId4"/>
          <a:stretch>
            <a:fillRect/>
          </a:stretch>
        </p:blipFill>
        <p:spPr>
          <a:xfrm>
            <a:off x="4937841" y="4417430"/>
            <a:ext cx="3581450" cy="2160000"/>
          </a:xfrm>
          <a:prstGeom prst="rect">
            <a:avLst/>
          </a:prstGeom>
        </p:spPr>
      </p:pic>
      <p:sp>
        <p:nvSpPr>
          <p:cNvPr id="41" name="正方形/長方形 40">
            <a:extLst>
              <a:ext uri="{FF2B5EF4-FFF2-40B4-BE49-F238E27FC236}">
                <a16:creationId xmlns:a16="http://schemas.microsoft.com/office/drawing/2014/main" id="{42ADC990-BAC1-44D7-87C2-38B9695A0BD8}"/>
              </a:ext>
            </a:extLst>
          </p:cNvPr>
          <p:cNvSpPr/>
          <p:nvPr/>
        </p:nvSpPr>
        <p:spPr>
          <a:xfrm>
            <a:off x="7408508" y="4081052"/>
            <a:ext cx="288000" cy="216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１位</a:t>
            </a:r>
          </a:p>
        </p:txBody>
      </p:sp>
      <p:sp>
        <p:nvSpPr>
          <p:cNvPr id="44" name="正方形/長方形 43">
            <a:extLst>
              <a:ext uri="{FF2B5EF4-FFF2-40B4-BE49-F238E27FC236}">
                <a16:creationId xmlns:a16="http://schemas.microsoft.com/office/drawing/2014/main" id="{3394AA37-B020-4D13-8301-567AED2A2B43}"/>
              </a:ext>
            </a:extLst>
          </p:cNvPr>
          <p:cNvSpPr/>
          <p:nvPr/>
        </p:nvSpPr>
        <p:spPr>
          <a:xfrm>
            <a:off x="7781622" y="4081052"/>
            <a:ext cx="288000" cy="2160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900" dirty="0">
                <a:solidFill>
                  <a:schemeClr val="tx1"/>
                </a:solidFill>
              </a:rPr>
              <a:t>2</a:t>
            </a:r>
            <a:r>
              <a:rPr kumimoji="1" lang="ja-JP" altLang="en-US" sz="900" dirty="0">
                <a:solidFill>
                  <a:schemeClr val="tx1"/>
                </a:solidFill>
              </a:rPr>
              <a:t>位</a:t>
            </a:r>
          </a:p>
        </p:txBody>
      </p:sp>
      <p:sp>
        <p:nvSpPr>
          <p:cNvPr id="45" name="正方形/長方形 44">
            <a:extLst>
              <a:ext uri="{FF2B5EF4-FFF2-40B4-BE49-F238E27FC236}">
                <a16:creationId xmlns:a16="http://schemas.microsoft.com/office/drawing/2014/main" id="{865734EC-5A24-4FF1-90EC-C7B7535B1F15}"/>
              </a:ext>
            </a:extLst>
          </p:cNvPr>
          <p:cNvSpPr/>
          <p:nvPr/>
        </p:nvSpPr>
        <p:spPr>
          <a:xfrm>
            <a:off x="8175760" y="4081052"/>
            <a:ext cx="288000" cy="216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900" dirty="0">
                <a:solidFill>
                  <a:schemeClr val="tx1"/>
                </a:solidFill>
              </a:rPr>
              <a:t>3</a:t>
            </a:r>
            <a:r>
              <a:rPr kumimoji="1" lang="ja-JP" altLang="en-US" sz="900" dirty="0">
                <a:solidFill>
                  <a:schemeClr val="tx1"/>
                </a:solidFill>
              </a:rPr>
              <a:t>位</a:t>
            </a:r>
          </a:p>
        </p:txBody>
      </p:sp>
      <p:sp>
        <p:nvSpPr>
          <p:cNvPr id="43" name="テキスト ボックス 42">
            <a:extLst>
              <a:ext uri="{FF2B5EF4-FFF2-40B4-BE49-F238E27FC236}">
                <a16:creationId xmlns:a16="http://schemas.microsoft.com/office/drawing/2014/main" id="{6551AF28-01E9-4004-87BD-B958F7392B7B}"/>
              </a:ext>
            </a:extLst>
          </p:cNvPr>
          <p:cNvSpPr txBox="1"/>
          <p:nvPr/>
        </p:nvSpPr>
        <p:spPr>
          <a:xfrm>
            <a:off x="6937427" y="4057403"/>
            <a:ext cx="441146" cy="246221"/>
          </a:xfrm>
          <a:prstGeom prst="rect">
            <a:avLst/>
          </a:prstGeom>
          <a:noFill/>
        </p:spPr>
        <p:txBody>
          <a:bodyPr wrap="none" rtlCol="0">
            <a:spAutoFit/>
          </a:bodyPr>
          <a:lstStyle/>
          <a:p>
            <a:r>
              <a:rPr kumimoji="1" lang="ja-JP" altLang="en-US" sz="1000" dirty="0"/>
              <a:t>凡例</a:t>
            </a:r>
          </a:p>
        </p:txBody>
      </p:sp>
      <p:sp>
        <p:nvSpPr>
          <p:cNvPr id="46" name="大かっこ 45">
            <a:extLst>
              <a:ext uri="{FF2B5EF4-FFF2-40B4-BE49-F238E27FC236}">
                <a16:creationId xmlns:a16="http://schemas.microsoft.com/office/drawing/2014/main" id="{BC3F05B7-FB68-4C94-91E1-E356B14C73E1}"/>
              </a:ext>
            </a:extLst>
          </p:cNvPr>
          <p:cNvSpPr/>
          <p:nvPr/>
        </p:nvSpPr>
        <p:spPr>
          <a:xfrm>
            <a:off x="6951307" y="3992833"/>
            <a:ext cx="1567983" cy="377357"/>
          </a:xfrm>
          <a:prstGeom prst="bracketPair">
            <a:avLst>
              <a:gd name="adj" fmla="val 1220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0085077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3323</Words>
  <Application>Microsoft Office PowerPoint</Application>
  <PresentationFormat>画面に合わせる (4:3)</PresentationFormat>
  <Paragraphs>546</Paragraphs>
  <Slides>12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メイリオ</vt:lpstr>
      <vt:lpstr>游ゴシック</vt:lpstr>
      <vt:lpstr>Arial</vt:lpstr>
      <vt:lpstr>Wingdings</vt:lpstr>
      <vt:lpstr>Office テーマ</vt:lpstr>
      <vt:lpstr>PowerPoint プレゼンテーション</vt:lpstr>
      <vt:lpstr>PowerPoint プレゼンテーション</vt:lpstr>
      <vt:lpstr>大阪スマートシティ戦略Ver.1.0の全体像（３つのDX）</vt:lpstr>
      <vt:lpstr>大阪スマートシティ戦略ver.2.0の取組体系と成果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住民一人ひとりの生活の質が向上し、都市が成長し続ける大阪</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2024-12-04T06:26:53Z</dcterms:created>
  <dcterms:modified xsi:type="dcterms:W3CDTF">2024-12-04T06:27:44Z</dcterms:modified>
</cp:coreProperties>
</file>