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8"/>
  </p:notesMasterIdLst>
  <p:sldIdLst>
    <p:sldId id="257" r:id="rId2"/>
    <p:sldId id="483" r:id="rId3"/>
    <p:sldId id="400" r:id="rId4"/>
    <p:sldId id="728" r:id="rId5"/>
    <p:sldId id="729" r:id="rId6"/>
    <p:sldId id="730" r:id="rId7"/>
    <p:sldId id="736" r:id="rId8"/>
    <p:sldId id="436" r:id="rId9"/>
    <p:sldId id="476" r:id="rId10"/>
    <p:sldId id="720" r:id="rId11"/>
    <p:sldId id="735" r:id="rId12"/>
    <p:sldId id="470" r:id="rId13"/>
    <p:sldId id="696" r:id="rId14"/>
    <p:sldId id="732" r:id="rId15"/>
    <p:sldId id="741" r:id="rId16"/>
    <p:sldId id="738" r:id="rId17"/>
    <p:sldId id="737" r:id="rId18"/>
    <p:sldId id="734" r:id="rId19"/>
    <p:sldId id="427" r:id="rId20"/>
    <p:sldId id="744" r:id="rId21"/>
    <p:sldId id="721" r:id="rId22"/>
    <p:sldId id="727" r:id="rId23"/>
    <p:sldId id="723" r:id="rId24"/>
    <p:sldId id="416" r:id="rId25"/>
    <p:sldId id="513" r:id="rId26"/>
    <p:sldId id="560" r:id="rId27"/>
    <p:sldId id="561" r:id="rId28"/>
    <p:sldId id="724" r:id="rId29"/>
    <p:sldId id="725" r:id="rId30"/>
    <p:sldId id="564" r:id="rId31"/>
    <p:sldId id="565" r:id="rId32"/>
    <p:sldId id="566" r:id="rId33"/>
    <p:sldId id="567" r:id="rId34"/>
    <p:sldId id="572" r:id="rId35"/>
    <p:sldId id="573" r:id="rId36"/>
    <p:sldId id="574" r:id="rId37"/>
    <p:sldId id="697" r:id="rId38"/>
    <p:sldId id="698" r:id="rId39"/>
    <p:sldId id="699" r:id="rId40"/>
    <p:sldId id="742" r:id="rId41"/>
    <p:sldId id="701" r:id="rId42"/>
    <p:sldId id="714" r:id="rId43"/>
    <p:sldId id="715" r:id="rId44"/>
    <p:sldId id="716" r:id="rId45"/>
    <p:sldId id="717" r:id="rId46"/>
    <p:sldId id="726" r:id="rId47"/>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FF"/>
    <a:srgbClr val="FF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6395" autoAdjust="0"/>
  </p:normalViewPr>
  <p:slideViewPr>
    <p:cSldViewPr snapToGrid="0">
      <p:cViewPr varScale="1">
        <p:scale>
          <a:sx n="62" d="100"/>
          <a:sy n="62" d="100"/>
        </p:scale>
        <p:origin x="11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06790300820078E-2"/>
          <c:y val="0"/>
          <c:w val="0.93094962522954072"/>
          <c:h val="0.99865084146030392"/>
        </c:manualLayout>
      </c:layout>
      <c:lineChart>
        <c:grouping val="standard"/>
        <c:varyColors val="0"/>
        <c:ser>
          <c:idx val="1"/>
          <c:order val="0"/>
          <c:spPr>
            <a:ln w="31750" cap="rnd">
              <a:solidFill>
                <a:schemeClr val="accent2"/>
              </a:solidFill>
              <a:round/>
            </a:ln>
            <a:effectLst/>
          </c:spPr>
          <c:marker>
            <c:symbol val="circle"/>
            <c:size val="17"/>
            <c:spPr>
              <a:solidFill>
                <a:schemeClr val="accent2"/>
              </a:solidFill>
              <a:ln>
                <a:noFill/>
              </a:ln>
              <a:effectLst/>
            </c:spPr>
          </c:marker>
          <c:dPt>
            <c:idx val="0"/>
            <c:marker>
              <c:symbol val="circle"/>
              <c:size val="17"/>
              <c:spPr>
                <a:solidFill>
                  <a:schemeClr val="accent2"/>
                </a:solidFill>
                <a:ln>
                  <a:noFill/>
                </a:ln>
                <a:effectLst/>
              </c:spPr>
            </c:marker>
            <c:bubble3D val="0"/>
            <c:extLst>
              <c:ext xmlns:c16="http://schemas.microsoft.com/office/drawing/2014/chart" uri="{C3380CC4-5D6E-409C-BE32-E72D297353CC}">
                <c16:uniqueId val="{00000000-F279-43CD-B29F-6115DFBDA031}"/>
              </c:ext>
            </c:extLst>
          </c:dPt>
          <c:dPt>
            <c:idx val="1"/>
            <c:marker>
              <c:symbol val="circle"/>
              <c:size val="17"/>
              <c:spPr>
                <a:solidFill>
                  <a:schemeClr val="accent2"/>
                </a:solidFill>
                <a:ln>
                  <a:noFill/>
                </a:ln>
                <a:effectLst/>
              </c:spPr>
            </c:marker>
            <c:bubble3D val="0"/>
            <c:extLst>
              <c:ext xmlns:c16="http://schemas.microsoft.com/office/drawing/2014/chart" uri="{C3380CC4-5D6E-409C-BE32-E72D297353CC}">
                <c16:uniqueId val="{00000000-C13A-4E78-AE26-D93A8FE52346}"/>
              </c:ext>
            </c:extLst>
          </c:dPt>
          <c:dPt>
            <c:idx val="2"/>
            <c:marker>
              <c:symbol val="circle"/>
              <c:size val="17"/>
              <c:spPr>
                <a:solidFill>
                  <a:schemeClr val="accent2"/>
                </a:solidFill>
                <a:ln>
                  <a:noFill/>
                </a:ln>
                <a:effectLst/>
              </c:spPr>
            </c:marker>
            <c:bubble3D val="0"/>
            <c:extLst>
              <c:ext xmlns:c16="http://schemas.microsoft.com/office/drawing/2014/chart" uri="{C3380CC4-5D6E-409C-BE32-E72D297353CC}">
                <c16:uniqueId val="{00000001-C13A-4E78-AE26-D93A8FE52346}"/>
              </c:ext>
            </c:extLst>
          </c:dPt>
          <c:dPt>
            <c:idx val="3"/>
            <c:marker>
              <c:symbol val="circle"/>
              <c:size val="17"/>
              <c:spPr>
                <a:solidFill>
                  <a:schemeClr val="accent2"/>
                </a:solidFill>
                <a:ln>
                  <a:noFill/>
                </a:ln>
                <a:effectLst/>
              </c:spPr>
            </c:marker>
            <c:bubble3D val="0"/>
            <c:extLst>
              <c:ext xmlns:c16="http://schemas.microsoft.com/office/drawing/2014/chart" uri="{C3380CC4-5D6E-409C-BE32-E72D297353CC}">
                <c16:uniqueId val="{00000002-C13A-4E78-AE26-D93A8FE52346}"/>
              </c:ext>
            </c:extLst>
          </c:dPt>
          <c:dPt>
            <c:idx val="4"/>
            <c:marker>
              <c:symbol val="circle"/>
              <c:size val="17"/>
              <c:spPr>
                <a:solidFill>
                  <a:schemeClr val="accent2"/>
                </a:solidFill>
                <a:ln>
                  <a:noFill/>
                </a:ln>
                <a:effectLst/>
              </c:spPr>
            </c:marker>
            <c:bubble3D val="0"/>
            <c:extLst>
              <c:ext xmlns:c16="http://schemas.microsoft.com/office/drawing/2014/chart" uri="{C3380CC4-5D6E-409C-BE32-E72D297353CC}">
                <c16:uniqueId val="{00000003-C13A-4E78-AE26-D93A8FE52346}"/>
              </c:ext>
            </c:extLst>
          </c:dPt>
          <c:dPt>
            <c:idx val="5"/>
            <c:marker>
              <c:symbol val="circle"/>
              <c:size val="17"/>
              <c:spPr>
                <a:solidFill>
                  <a:schemeClr val="accent2"/>
                </a:solidFill>
                <a:ln>
                  <a:noFill/>
                </a:ln>
                <a:effectLst/>
              </c:spPr>
            </c:marker>
            <c:bubble3D val="0"/>
            <c:extLst>
              <c:ext xmlns:c16="http://schemas.microsoft.com/office/drawing/2014/chart" uri="{C3380CC4-5D6E-409C-BE32-E72D297353CC}">
                <c16:uniqueId val="{00000004-C13A-4E78-AE26-D93A8FE52346}"/>
              </c:ext>
            </c:extLst>
          </c:dPt>
          <c:dPt>
            <c:idx val="7"/>
            <c:marker>
              <c:symbol val="circle"/>
              <c:size val="17"/>
              <c:spPr>
                <a:solidFill>
                  <a:schemeClr val="accent2"/>
                </a:solidFill>
                <a:ln>
                  <a:noFill/>
                </a:ln>
                <a:effectLst/>
              </c:spPr>
            </c:marker>
            <c:bubble3D val="0"/>
            <c:extLst>
              <c:ext xmlns:c16="http://schemas.microsoft.com/office/drawing/2014/chart" uri="{C3380CC4-5D6E-409C-BE32-E72D297353CC}">
                <c16:uniqueId val="{00000005-C13A-4E78-AE26-D93A8FE5234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P14人口に占める外国人労働者割合☆!$C$24:$C$29</c:f>
              <c:numCache>
                <c:formatCode>General</c:formatCode>
                <c:ptCount val="6"/>
                <c:pt idx="0">
                  <c:v>1.83</c:v>
                </c:pt>
                <c:pt idx="1">
                  <c:v>2.31</c:v>
                </c:pt>
                <c:pt idx="2" formatCode="0.00_ ">
                  <c:v>2.67</c:v>
                </c:pt>
                <c:pt idx="3" formatCode="0.00_ ">
                  <c:v>2.99</c:v>
                </c:pt>
                <c:pt idx="4">
                  <c:v>2.83</c:v>
                </c:pt>
                <c:pt idx="5">
                  <c:v>3.28</c:v>
                </c:pt>
              </c:numCache>
            </c:numRef>
          </c:val>
          <c:smooth val="0"/>
          <c:extLst>
            <c:ext xmlns:c16="http://schemas.microsoft.com/office/drawing/2014/chart" uri="{C3380CC4-5D6E-409C-BE32-E72D297353CC}">
              <c16:uniqueId val="{00000006-C13A-4E78-AE26-D93A8FE52346}"/>
            </c:ext>
          </c:extLst>
        </c:ser>
        <c:dLbls>
          <c:dLblPos val="ctr"/>
          <c:showLegendKey val="0"/>
          <c:showVal val="1"/>
          <c:showCatName val="0"/>
          <c:showSerName val="0"/>
          <c:showPercent val="0"/>
          <c:showBubbleSize val="0"/>
        </c:dLbls>
        <c:marker val="1"/>
        <c:smooth val="0"/>
        <c:axId val="583459615"/>
        <c:axId val="583468351"/>
      </c:lineChart>
      <c:catAx>
        <c:axId val="583459615"/>
        <c:scaling>
          <c:orientation val="minMax"/>
        </c:scaling>
        <c:delete val="1"/>
        <c:axPos val="b"/>
        <c:numFmt formatCode="General" sourceLinked="1"/>
        <c:majorTickMark val="none"/>
        <c:minorTickMark val="none"/>
        <c:tickLblPos val="nextTo"/>
        <c:crossAx val="583468351"/>
        <c:crosses val="autoZero"/>
        <c:auto val="1"/>
        <c:lblAlgn val="ctr"/>
        <c:lblOffset val="100"/>
        <c:noMultiLvlLbl val="0"/>
      </c:catAx>
      <c:valAx>
        <c:axId val="583468351"/>
        <c:scaling>
          <c:orientation val="minMax"/>
        </c:scaling>
        <c:delete val="1"/>
        <c:axPos val="l"/>
        <c:numFmt formatCode="General" sourceLinked="1"/>
        <c:majorTickMark val="none"/>
        <c:minorTickMark val="none"/>
        <c:tickLblPos val="nextTo"/>
        <c:crossAx val="58345961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D9092FB8-FD18-40AE-9D22-BEC6B050F390}" type="datetimeFigureOut">
              <a:rPr kumimoji="1" lang="ja-JP" altLang="en-US" smtClean="0"/>
              <a:t>2025/3/28</a:t>
            </a:fld>
            <a:endParaRPr kumimoji="1" lang="ja-JP" altLang="en-US"/>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BD89AF42-F142-4625-B4CD-E321CA960B6D}" type="slidenum">
              <a:rPr kumimoji="1" lang="ja-JP" altLang="en-US" smtClean="0"/>
              <a:t>‹#›</a:t>
            </a:fld>
            <a:endParaRPr kumimoji="1" lang="ja-JP" altLang="en-US"/>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5985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18">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18">
                <a:defRPr/>
              </a:pPr>
              <a:t>35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94466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18">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18">
                <a:defRPr/>
              </a:pPr>
              <a:t>36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4078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D89AF42-F142-4625-B4CD-E321CA960B6D}" type="slidenum">
              <a:rPr kumimoji="1" lang="ja-JP" altLang="en-US" smtClean="0"/>
              <a:t>38</a:t>
            </a:fld>
            <a:endParaRPr kumimoji="1" lang="ja-JP" altLang="en-US"/>
          </a:p>
        </p:txBody>
      </p:sp>
    </p:spTree>
    <p:extLst>
      <p:ext uri="{BB962C8B-B14F-4D97-AF65-F5344CB8AC3E}">
        <p14:creationId xmlns:p14="http://schemas.microsoft.com/office/powerpoint/2010/main" val="2360325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5338" y="746125"/>
            <a:ext cx="52165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10056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5338" y="746125"/>
            <a:ext cx="52165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35824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D89AF42-F142-4625-B4CD-E321CA960B6D}" type="slidenum">
              <a:rPr kumimoji="1" lang="ja-JP" altLang="en-US" smtClean="0"/>
              <a:t>44</a:t>
            </a:fld>
            <a:endParaRPr kumimoji="1" lang="ja-JP" altLang="en-US"/>
          </a:p>
        </p:txBody>
      </p:sp>
    </p:spTree>
    <p:extLst>
      <p:ext uri="{BB962C8B-B14F-4D97-AF65-F5344CB8AC3E}">
        <p14:creationId xmlns:p14="http://schemas.microsoft.com/office/powerpoint/2010/main" val="487820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0944">
              <a:defRPr/>
            </a:pPr>
            <a:endParaRPr lang="ja-JP" altLang="en-US" dirty="0"/>
          </a:p>
        </p:txBody>
      </p:sp>
      <p:sp>
        <p:nvSpPr>
          <p:cNvPr id="4" name="スライド番号プレースホルダー 3"/>
          <p:cNvSpPr>
            <a:spLocks noGrp="1"/>
          </p:cNvSpPr>
          <p:nvPr>
            <p:ph type="sldNum" sz="quarter" idx="5"/>
          </p:nvPr>
        </p:nvSpPr>
        <p:spPr/>
        <p:txBody>
          <a:bodyPr/>
          <a:lstStyle/>
          <a:p>
            <a:pPr defTabSz="457118">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18">
                <a:defRPr/>
              </a:pPr>
              <a:t>45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99586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18">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18">
                <a:defRPr/>
              </a:pPr>
              <a:t>46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8968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89AF42-F142-4625-B4CD-E321CA960B6D}" type="slidenum">
              <a:rPr kumimoji="1" lang="ja-JP" altLang="en-US" smtClean="0"/>
              <a:t>13</a:t>
            </a:fld>
            <a:endParaRPr kumimoji="1" lang="ja-JP" altLang="en-US"/>
          </a:p>
        </p:txBody>
      </p:sp>
    </p:spTree>
    <p:extLst>
      <p:ext uri="{BB962C8B-B14F-4D97-AF65-F5344CB8AC3E}">
        <p14:creationId xmlns:p14="http://schemas.microsoft.com/office/powerpoint/2010/main" val="357168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140766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2610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1494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3958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04689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6651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18">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18">
                <a:defRPr/>
              </a:pPr>
              <a:t>34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8635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28464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428290-D9F4-4DC7-9351-5CB573542EE7}" type="datetimeFigureOut">
              <a:rPr kumimoji="1" lang="ja-JP" altLang="en-US" smtClean="0"/>
              <a:t>2025/3/28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428290-D9F4-4DC7-9351-5CB573542EE7}" type="datetimeFigureOut">
              <a:rPr kumimoji="1" lang="ja-JP" altLang="en-US" smtClean="0"/>
              <a:t>2025/3/28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28290-D9F4-4DC7-9351-5CB573542EE7}" type="datetimeFigureOut">
              <a:rPr kumimoji="1" lang="ja-JP" altLang="en-US" smtClean="0"/>
              <a:t>2025/3/28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7C428290-D9F4-4DC7-9351-5CB573542EE7}" type="datetimeFigureOut">
              <a:rPr kumimoji="1" lang="ja-JP" altLang="en-US" smtClean="0"/>
              <a:t>2025/3/28</a:t>
            </a:fld>
            <a:endParaRPr kumimoji="1" lang="ja-JP" altLang="en-US"/>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60078" y="5541429"/>
            <a:ext cx="7560469" cy="992721"/>
          </a:xfrm>
        </p:spPr>
        <p:txBody>
          <a:bodyPr>
            <a:normAutofit/>
          </a:bodyPr>
          <a:lstStyle/>
          <a:p>
            <a:pPr>
              <a:lnSpc>
                <a:spcPts val="1800"/>
              </a:lnSpc>
            </a:pPr>
            <a:r>
              <a:rPr lang="en-US" altLang="ja-JP" sz="1600" dirty="0">
                <a:latin typeface="UD デジタル 教科書体 NK-R" panose="02020400000000000000" pitchFamily="18" charset="-128"/>
                <a:ea typeface="UD デジタル 教科書体 NK-R" panose="02020400000000000000" pitchFamily="18" charset="-128"/>
              </a:rPr>
              <a:t>OSAKA</a:t>
            </a:r>
            <a:r>
              <a:rPr lang="ja-JP" altLang="en-US" sz="1600" dirty="0">
                <a:latin typeface="UD デジタル 教科書体 NK-R" panose="02020400000000000000" pitchFamily="18" charset="-128"/>
                <a:ea typeface="UD デジタル 教科書体 NK-R" panose="02020400000000000000" pitchFamily="18" charset="-128"/>
              </a:rPr>
              <a:t>外国人材受入促進・共生推進協議会</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ts val="1200"/>
              </a:lnSpc>
            </a:pPr>
            <a:r>
              <a:rPr lang="en-US" altLang="ja-JP" sz="1600" dirty="0">
                <a:latin typeface="UD デジタル 教科書体 NK-R" panose="02020400000000000000" pitchFamily="18" charset="-128"/>
                <a:ea typeface="UD デジタル 教科書体 NK-R" panose="02020400000000000000" pitchFamily="18" charset="-128"/>
              </a:rPr>
              <a:t>202</a:t>
            </a:r>
            <a:r>
              <a:rPr lang="ja-JP" altLang="en-US" sz="1600" dirty="0">
                <a:latin typeface="UD デジタル 教科書体 NK-R" panose="02020400000000000000" pitchFamily="18" charset="-128"/>
                <a:ea typeface="UD デジタル 教科書体 NK-R" panose="02020400000000000000" pitchFamily="18" charset="-128"/>
              </a:rPr>
              <a:t>４年１月</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2" name="タイトル 1"/>
          <p:cNvSpPr>
            <a:spLocks noGrp="1"/>
          </p:cNvSpPr>
          <p:nvPr>
            <p:ph type="ctrTitle"/>
          </p:nvPr>
        </p:nvSpPr>
        <p:spPr bwMode="gray">
          <a:xfrm>
            <a:off x="143838" y="2646186"/>
            <a:ext cx="9916675" cy="736310"/>
          </a:xfrm>
          <a:solidFill>
            <a:schemeClr val="bg1"/>
          </a:solidFill>
        </p:spPr>
        <p:txBody>
          <a:bodyPr anchor="ctr" anchorCtr="0">
            <a:noAutofit/>
          </a:bodyPr>
          <a:lstStyle/>
          <a:p>
            <a:pPr>
              <a:lnSpc>
                <a:spcPct val="100000"/>
              </a:lnSpc>
              <a:spcBef>
                <a:spcPts val="0"/>
              </a:spcBef>
            </a:pPr>
            <a:r>
              <a:rPr kumimoji="1" lang="ja-JP" altLang="en-US" sz="2400" b="1" dirty="0">
                <a:latin typeface="UD デジタル 教科書体 NK-R" panose="02020400000000000000" pitchFamily="18" charset="-128"/>
                <a:ea typeface="UD デジタル 教科書体 NK-R" panose="02020400000000000000" pitchFamily="18" charset="-128"/>
              </a:rPr>
              <a:t>外国人材の受入れ・共生のための取組み</a:t>
            </a:r>
            <a:r>
              <a:rPr kumimoji="1" lang="ja-JP" altLang="en-US" sz="2400" b="1">
                <a:latin typeface="UD デジタル 教科書体 NK-R" panose="02020400000000000000" pitchFamily="18" charset="-128"/>
                <a:ea typeface="UD デジタル 教科書体 NK-R" panose="02020400000000000000" pitchFamily="18" charset="-128"/>
              </a:rPr>
              <a:t>の方向性（案）</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9" name="タイトル 1"/>
          <p:cNvSpPr txBox="1">
            <a:spLocks/>
          </p:cNvSpPr>
          <p:nvPr/>
        </p:nvSpPr>
        <p:spPr bwMode="gray">
          <a:xfrm>
            <a:off x="3432611" y="3766933"/>
            <a:ext cx="2939614" cy="463353"/>
          </a:xfrm>
          <a:prstGeom prst="rect">
            <a:avLst/>
          </a:prstGeom>
          <a:noFill/>
        </p:spPr>
        <p:txBody>
          <a:bodyPr vert="horz" lIns="91440" tIns="45720" rIns="91440" bIns="45720" rtlCol="0" anchor="ctr" anchorCtr="0">
            <a:normAutofit/>
          </a:bodyPr>
          <a:lstStyle>
            <a:lvl1pPr algn="ctr" defTabSz="959937" rtl="0" eaLnBrk="1" latinLnBrk="0" hangingPunct="1">
              <a:lnSpc>
                <a:spcPct val="90000"/>
              </a:lnSpc>
              <a:spcBef>
                <a:spcPct val="0"/>
              </a:spcBef>
              <a:buNone/>
              <a:defRPr kumimoji="1" sz="6299" kern="1200">
                <a:solidFill>
                  <a:schemeClr val="tx1"/>
                </a:solidFill>
                <a:latin typeface="+mj-lt"/>
                <a:ea typeface="+mj-ea"/>
                <a:cs typeface="+mj-cs"/>
              </a:defRPr>
            </a:lvl1pPr>
          </a:lstStyle>
          <a:p>
            <a:pPr>
              <a:lnSpc>
                <a:spcPct val="100000"/>
              </a:lnSpc>
              <a:spcBef>
                <a:spcPts val="0"/>
              </a:spcBef>
            </a:pPr>
            <a:endParaRPr lang="ja-JP" altLang="en-US" sz="1500" dirty="0">
              <a:latin typeface="+mn-ea"/>
              <a:ea typeface="+mn-ea"/>
            </a:endParaRPr>
          </a:p>
        </p:txBody>
      </p:sp>
      <p:sp>
        <p:nvSpPr>
          <p:cNvPr id="5" name="正方形/長方形 4">
            <a:extLst>
              <a:ext uri="{FF2B5EF4-FFF2-40B4-BE49-F238E27FC236}">
                <a16:creationId xmlns:a16="http://schemas.microsoft.com/office/drawing/2014/main" id="{DA6F1083-35C1-4F87-870A-72B8B4B6B411}"/>
              </a:ext>
            </a:extLst>
          </p:cNvPr>
          <p:cNvSpPr/>
          <p:nvPr/>
        </p:nvSpPr>
        <p:spPr>
          <a:xfrm>
            <a:off x="8820547" y="172411"/>
            <a:ext cx="1067015" cy="31484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資料３</a:t>
            </a:r>
          </a:p>
        </p:txBody>
      </p:sp>
    </p:spTree>
    <p:extLst>
      <p:ext uri="{BB962C8B-B14F-4D97-AF65-F5344CB8AC3E}">
        <p14:creationId xmlns:p14="http://schemas.microsoft.com/office/powerpoint/2010/main" val="21831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4125" y="777260"/>
            <a:ext cx="9292371" cy="4142673"/>
          </a:xfrm>
          <a:prstGeom prst="rect">
            <a:avLst/>
          </a:prstGeom>
          <a:noFill/>
        </p:spPr>
        <p:txBody>
          <a:bodyPr wrap="square" rtlCol="0">
            <a:spAutoFit/>
          </a:bodyPr>
          <a:lstStyle/>
          <a:p>
            <a:r>
              <a:rPr kumimoji="1" lang="ja-JP" altLang="en-US" sz="1880" dirty="0">
                <a:latin typeface="UD デジタル 教科書体 NK-R" panose="02020400000000000000" pitchFamily="18" charset="-128"/>
                <a:ea typeface="UD デジタル 教科書体 NK-R" panose="02020400000000000000" pitchFamily="18" charset="-128"/>
              </a:rPr>
              <a:t>✓</a:t>
            </a:r>
            <a:r>
              <a:rPr kumimoji="1" lang="ja-JP" altLang="en-US" sz="1880" b="1" dirty="0">
                <a:latin typeface="UD デジタル 教科書体 NK-R" panose="02020400000000000000" pitchFamily="18" charset="-128"/>
                <a:ea typeface="UD デジタル 教科書体 NK-R" panose="02020400000000000000" pitchFamily="18" charset="-128"/>
              </a:rPr>
              <a:t>生産年齢人口は減少</a:t>
            </a:r>
            <a:r>
              <a:rPr kumimoji="1" lang="ja-JP" altLang="en-US" sz="1880" dirty="0">
                <a:latin typeface="UD デジタル 教科書体 NK-R" panose="02020400000000000000" pitchFamily="18" charset="-128"/>
                <a:ea typeface="UD デジタル 教科書体 NK-R" panose="02020400000000000000" pitchFamily="18" charset="-128"/>
              </a:rPr>
              <a:t>する見込み。女性や高齢者の労働参加をすすめているが、将来的に</a:t>
            </a:r>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dirty="0">
                <a:latin typeface="UD デジタル 教科書体 NK-R" panose="02020400000000000000" pitchFamily="18" charset="-128"/>
                <a:ea typeface="UD デジタル 教科書体 NK-R" panose="02020400000000000000" pitchFamily="18" charset="-128"/>
              </a:rPr>
              <a:t>　　は労働力は減少していく</a:t>
            </a:r>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dirty="0">
                <a:latin typeface="UD デジタル 教科書体 NK-R" panose="02020400000000000000" pitchFamily="18" charset="-128"/>
                <a:ea typeface="UD デジタル 教科書体 NK-R" panose="02020400000000000000" pitchFamily="18" charset="-128"/>
              </a:rPr>
              <a:t>　　　　　　　　　　　　　　　　　　　　　　　　　　　　　　　　　　　　　　　　　</a:t>
            </a:r>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dirty="0">
                <a:latin typeface="UD デジタル 教科書体 NK-R" panose="02020400000000000000" pitchFamily="18" charset="-128"/>
                <a:ea typeface="UD デジタル 教科書体 NK-R" panose="02020400000000000000" pitchFamily="18" charset="-128"/>
              </a:rPr>
              <a:t>✓</a:t>
            </a:r>
            <a:r>
              <a:rPr kumimoji="1" lang="ja-JP" altLang="en-US" sz="1880" b="1" dirty="0">
                <a:latin typeface="UD デジタル 教科書体 NK-R" panose="02020400000000000000" pitchFamily="18" charset="-128"/>
                <a:ea typeface="UD デジタル 教科書体 NK-R" panose="02020400000000000000" pitchFamily="18" charset="-128"/>
              </a:rPr>
              <a:t>企業の人手不足が長期化</a:t>
            </a:r>
            <a:r>
              <a:rPr kumimoji="1" lang="ja-JP" altLang="en-US" sz="1880" dirty="0">
                <a:latin typeface="UD デジタル 教科書体 NK-R" panose="02020400000000000000" pitchFamily="18" charset="-128"/>
                <a:ea typeface="UD デジタル 教科書体 NK-R" panose="02020400000000000000" pitchFamily="18" charset="-128"/>
              </a:rPr>
              <a:t>しており、特に小規模な企業が深刻</a:t>
            </a:r>
            <a:endParaRPr kumimoji="1" lang="en-US" altLang="ja-JP" sz="1880" dirty="0">
              <a:latin typeface="UD デジタル 教科書体 NK-R" panose="02020400000000000000" pitchFamily="18" charset="-128"/>
              <a:ea typeface="UD デジタル 教科書体 NK-R" panose="02020400000000000000" pitchFamily="18" charset="-128"/>
            </a:endParaRPr>
          </a:p>
          <a:p>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dirty="0">
                <a:latin typeface="UD デジタル 教科書体 NK-R" panose="02020400000000000000" pitchFamily="18" charset="-128"/>
                <a:ea typeface="UD デジタル 教科書体 NK-R" panose="02020400000000000000" pitchFamily="18" charset="-128"/>
              </a:rPr>
              <a:t>✓製造業、飲食業、宿泊業、建設業、介護関連職種など、多くの分野で人手不足となっている </a:t>
            </a:r>
            <a:endParaRPr kumimoji="1" lang="en-US" altLang="ja-JP" sz="1880" dirty="0">
              <a:latin typeface="UD デジタル 教科書体 NK-R" panose="02020400000000000000" pitchFamily="18" charset="-128"/>
              <a:ea typeface="UD デジタル 教科書体 NK-R" panose="02020400000000000000" pitchFamily="18" charset="-128"/>
            </a:endParaRPr>
          </a:p>
          <a:p>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dirty="0">
                <a:latin typeface="UD デジタル 教科書体 NK-R" panose="02020400000000000000" pitchFamily="18" charset="-128"/>
                <a:ea typeface="UD デジタル 教科書体 NK-R" panose="02020400000000000000" pitchFamily="18" charset="-128"/>
              </a:rPr>
              <a:t>✓また、</a:t>
            </a:r>
            <a:r>
              <a:rPr lang="ja-JP" altLang="en-US" dirty="0">
                <a:latin typeface="UD デジタル 教科書体 NK-R" panose="02020400000000000000" pitchFamily="18" charset="-128"/>
                <a:ea typeface="UD デジタル 教科書体 NK-R" panose="02020400000000000000" pitchFamily="18" charset="-128"/>
              </a:rPr>
              <a:t>大阪の成長をけん引するため、</a:t>
            </a:r>
            <a:r>
              <a:rPr lang="ja-JP" altLang="en-US" b="1" dirty="0">
                <a:latin typeface="UD デジタル 教科書体 NK-R" panose="02020400000000000000" pitchFamily="18" charset="-128"/>
                <a:ea typeface="UD デジタル 教科書体 NK-R" panose="02020400000000000000" pitchFamily="18" charset="-128"/>
              </a:rPr>
              <a:t>多様な視点を持つ人材</a:t>
            </a:r>
            <a:r>
              <a:rPr lang="ja-JP" altLang="en-US" dirty="0">
                <a:latin typeface="UD デジタル 教科書体 NK-R" panose="02020400000000000000" pitchFamily="18" charset="-128"/>
                <a:ea typeface="UD デジタル 教科書体 NK-R" panose="02020400000000000000" pitchFamily="18" charset="-128"/>
              </a:rPr>
              <a:t>が必要</a:t>
            </a:r>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dirty="0">
                <a:latin typeface="UD デジタル 教科書体 NK-R" panose="02020400000000000000" pitchFamily="18" charset="-128"/>
                <a:ea typeface="UD デジタル 教科書体 NK-R" panose="02020400000000000000" pitchFamily="18" charset="-128"/>
              </a:rPr>
              <a:t>✓さらに、今後グローバル化や</a:t>
            </a:r>
            <a:r>
              <a:rPr kumimoji="1" lang="en-US" altLang="ja-JP" sz="1880" dirty="0">
                <a:latin typeface="UD デジタル 教科書体 NK-R" panose="02020400000000000000" pitchFamily="18" charset="-128"/>
                <a:ea typeface="UD デジタル 教科書体 NK-R" panose="02020400000000000000" pitchFamily="18" charset="-128"/>
              </a:rPr>
              <a:t>DX</a:t>
            </a:r>
            <a:r>
              <a:rPr kumimoji="1" lang="ja-JP" altLang="en-US" sz="1880" dirty="0" err="1">
                <a:latin typeface="UD デジタル 教科書体 NK-R" panose="02020400000000000000" pitchFamily="18" charset="-128"/>
                <a:ea typeface="UD デジタル 教科書体 NK-R" panose="02020400000000000000" pitchFamily="18" charset="-128"/>
              </a:rPr>
              <a:t>への</a:t>
            </a:r>
            <a:r>
              <a:rPr kumimoji="1" lang="ja-JP" altLang="en-US" sz="1880" dirty="0">
                <a:latin typeface="UD デジタル 教科書体 NK-R" panose="02020400000000000000" pitchFamily="18" charset="-128"/>
                <a:ea typeface="UD デジタル 教科書体 NK-R" panose="02020400000000000000" pitchFamily="18" charset="-128"/>
              </a:rPr>
              <a:t>対応はもとより、</a:t>
            </a:r>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b="1" dirty="0">
                <a:latin typeface="UD デジタル 教科書体 NK-R" panose="02020400000000000000" pitchFamily="18" charset="-128"/>
                <a:ea typeface="UD デジタル 教科書体 NK-R" panose="02020400000000000000" pitchFamily="18" charset="-128"/>
              </a:rPr>
              <a:t>　　</a:t>
            </a:r>
            <a:r>
              <a:rPr kumimoji="1" lang="en-US" altLang="ja-JP" sz="1880" b="1" dirty="0">
                <a:latin typeface="UD デジタル 教科書体 NK-R" panose="02020400000000000000" pitchFamily="18" charset="-128"/>
                <a:ea typeface="UD デジタル 教科書体 NK-R" panose="02020400000000000000" pitchFamily="18" charset="-128"/>
              </a:rPr>
              <a:t>2025</a:t>
            </a:r>
            <a:r>
              <a:rPr kumimoji="1" lang="ja-JP" altLang="en-US" sz="1880" b="1" dirty="0">
                <a:latin typeface="UD デジタル 教科書体 NK-R" panose="02020400000000000000" pitchFamily="18" charset="-128"/>
                <a:ea typeface="UD デジタル 教科書体 NK-R" panose="02020400000000000000" pitchFamily="18" charset="-128"/>
              </a:rPr>
              <a:t>年大阪・関西万博の開催、</a:t>
            </a:r>
            <a:r>
              <a:rPr kumimoji="1" lang="en-US" altLang="ja-JP" sz="1880" b="1" dirty="0">
                <a:latin typeface="UD デジタル 教科書体 NK-R" panose="02020400000000000000" pitchFamily="18" charset="-128"/>
                <a:ea typeface="UD デジタル 教科書体 NK-R" panose="02020400000000000000" pitchFamily="18" charset="-128"/>
              </a:rPr>
              <a:t>20</a:t>
            </a:r>
            <a:r>
              <a:rPr kumimoji="1" lang="ja-JP" altLang="en-US" sz="1880" b="1" dirty="0">
                <a:latin typeface="UD デジタル 教科書体 NK-R" panose="02020400000000000000" pitchFamily="18" charset="-128"/>
                <a:ea typeface="UD デジタル 教科書体 NK-R" panose="02020400000000000000" pitchFamily="18" charset="-128"/>
              </a:rPr>
              <a:t>３０年</a:t>
            </a:r>
            <a:r>
              <a:rPr kumimoji="1" lang="en-US" altLang="ja-JP" sz="1880" b="1" dirty="0">
                <a:latin typeface="UD デジタル 教科書体 NK-R" panose="02020400000000000000" pitchFamily="18" charset="-128"/>
                <a:ea typeface="UD デジタル 教科書体 NK-R" panose="02020400000000000000" pitchFamily="18" charset="-128"/>
              </a:rPr>
              <a:t>IR</a:t>
            </a:r>
            <a:r>
              <a:rPr kumimoji="1" lang="ja-JP" altLang="en-US" sz="1880" b="1" dirty="0">
                <a:latin typeface="UD デジタル 教科書体 NK-R" panose="02020400000000000000" pitchFamily="18" charset="-128"/>
                <a:ea typeface="UD デジタル 教科書体 NK-R" panose="02020400000000000000" pitchFamily="18" charset="-128"/>
              </a:rPr>
              <a:t>開業、そして国際金融都市の実現に向け、</a:t>
            </a:r>
            <a:endParaRPr kumimoji="1" lang="en-US" altLang="ja-JP" sz="1880" b="1" dirty="0">
              <a:latin typeface="UD デジタル 教科書体 NK-R" panose="02020400000000000000" pitchFamily="18" charset="-128"/>
              <a:ea typeface="UD デジタル 教科書体 NK-R" panose="02020400000000000000" pitchFamily="18" charset="-128"/>
            </a:endParaRPr>
          </a:p>
          <a:p>
            <a:r>
              <a:rPr kumimoji="1" lang="ja-JP" altLang="en-US" sz="1880" b="1" dirty="0">
                <a:latin typeface="UD デジタル 教科書体 NK-R" panose="02020400000000000000" pitchFamily="18" charset="-128"/>
                <a:ea typeface="UD デジタル 教科書体 NK-R" panose="02020400000000000000" pitchFamily="18" charset="-128"/>
              </a:rPr>
              <a:t>　　グローバルに活躍できる人材や専門分野において新たな価値を創造する人材を</a:t>
            </a:r>
            <a:endParaRPr kumimoji="1" lang="en-US" altLang="ja-JP" sz="1880" b="1" dirty="0">
              <a:latin typeface="UD デジタル 教科書体 NK-R" panose="02020400000000000000" pitchFamily="18" charset="-128"/>
              <a:ea typeface="UD デジタル 教科書体 NK-R" panose="02020400000000000000" pitchFamily="18" charset="-128"/>
            </a:endParaRPr>
          </a:p>
          <a:p>
            <a:r>
              <a:rPr kumimoji="1" lang="ja-JP" altLang="en-US" sz="1880" b="1" dirty="0">
                <a:latin typeface="UD デジタル 教科書体 NK-R" panose="02020400000000000000" pitchFamily="18" charset="-128"/>
                <a:ea typeface="UD デジタル 教科書体 NK-R" panose="02020400000000000000" pitchFamily="18" charset="-128"/>
              </a:rPr>
              <a:t>　　積極的に獲得する必要</a:t>
            </a:r>
            <a:r>
              <a:rPr kumimoji="1" lang="ja-JP" altLang="en-US" sz="1880" dirty="0">
                <a:latin typeface="UD デジタル 教科書体 NK-R" panose="02020400000000000000" pitchFamily="18" charset="-128"/>
                <a:ea typeface="UD デジタル 教科書体 NK-R" panose="02020400000000000000" pitchFamily="18" charset="-128"/>
              </a:rPr>
              <a:t>がある　</a:t>
            </a:r>
            <a:endParaRPr kumimoji="1" lang="en-US" altLang="ja-JP" sz="1880" dirty="0">
              <a:latin typeface="UD デジタル 教科書体 NK-R" panose="02020400000000000000" pitchFamily="18" charset="-128"/>
              <a:ea typeface="UD デジタル 教科書体 NK-R" panose="02020400000000000000" pitchFamily="18" charset="-128"/>
            </a:endParaRPr>
          </a:p>
          <a:p>
            <a:endParaRPr kumimoji="1" lang="ja-JP" altLang="en-US" sz="1880" dirty="0"/>
          </a:p>
        </p:txBody>
      </p:sp>
      <p:sp>
        <p:nvSpPr>
          <p:cNvPr id="9" name="二等辺三角形 8"/>
          <p:cNvSpPr/>
          <p:nvPr/>
        </p:nvSpPr>
        <p:spPr>
          <a:xfrm rot="10800000">
            <a:off x="2970280" y="4591511"/>
            <a:ext cx="3408921" cy="404869"/>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90"/>
          </a:p>
        </p:txBody>
      </p:sp>
      <p:sp>
        <p:nvSpPr>
          <p:cNvPr id="4" name="テキスト ボックス 3"/>
          <p:cNvSpPr txBox="1"/>
          <p:nvPr/>
        </p:nvSpPr>
        <p:spPr>
          <a:xfrm>
            <a:off x="567988" y="5104954"/>
            <a:ext cx="9082447" cy="1785104"/>
          </a:xfrm>
          <a:prstGeom prst="rect">
            <a:avLst/>
          </a:prstGeom>
          <a:noFill/>
        </p:spPr>
        <p:txBody>
          <a:bodyPr wrap="square" rtlCol="0">
            <a:spAutoFit/>
          </a:bodyPr>
          <a:lstStyle/>
          <a:p>
            <a:pPr defTabSz="-635">
              <a:lnSpc>
                <a:spcPts val="2200"/>
              </a:lnSpc>
              <a:tabLst>
                <a:tab pos="1080770" algn="l"/>
              </a:tabLst>
            </a:pPr>
            <a:r>
              <a:rPr kumimoji="1" lang="ja-JP" altLang="en-US" sz="2000" dirty="0">
                <a:latin typeface="UD デジタル 教科書体 NK-R" panose="02020400000000000000" pitchFamily="18" charset="-128"/>
                <a:ea typeface="UD デジタル 教科書体 NK-R" panose="02020400000000000000" pitchFamily="18" charset="-128"/>
              </a:rPr>
              <a:t>○　少子化対策や大阪を住みやすく、働きやすいまちとすることを通じて、</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defTabSz="-635">
              <a:lnSpc>
                <a:spcPts val="2200"/>
              </a:lnSpc>
              <a:tabLst>
                <a:tab pos="1080770" algn="l"/>
              </a:tabLst>
            </a:pPr>
            <a:r>
              <a:rPr kumimoji="1" lang="en-US" altLang="ja-JP"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latin typeface="UD デジタル 教科書体 NK-R" panose="02020400000000000000" pitchFamily="18" charset="-128"/>
                <a:ea typeface="UD デジタル 教科書体 NK-R" panose="02020400000000000000" pitchFamily="18" charset="-128"/>
              </a:rPr>
              <a:t>大阪・関西への流入人口の増加を図る。あわせて、学校教育やリカレント教育、リスキ </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defTabSz="-635">
              <a:lnSpc>
                <a:spcPts val="2200"/>
              </a:lnSpc>
              <a:tabLst>
                <a:tab pos="1080770" algn="l"/>
              </a:tabLst>
            </a:pPr>
            <a:r>
              <a:rPr kumimoji="1" lang="en-US" altLang="ja-JP"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latin typeface="UD デジタル 教科書体 NK-R" panose="02020400000000000000" pitchFamily="18" charset="-128"/>
                <a:ea typeface="UD デジタル 教科書体 NK-R" panose="02020400000000000000" pitchFamily="18" charset="-128"/>
              </a:rPr>
              <a:t>リングなどによる労働生産性の向上を図ることが必要。</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defTabSz="-635">
              <a:lnSpc>
                <a:spcPts val="2200"/>
              </a:lnSpc>
              <a:tabLst>
                <a:tab pos="1080770" algn="l"/>
              </a:tabLst>
            </a:pPr>
            <a:endParaRPr kumimoji="1" lang="en-US" altLang="ja-JP" sz="2000" b="1" dirty="0">
              <a:latin typeface="UD デジタル 教科書体 NK-R" panose="02020400000000000000" pitchFamily="18" charset="-128"/>
              <a:ea typeface="UD デジタル 教科書体 NK-R" panose="02020400000000000000" pitchFamily="18" charset="-128"/>
            </a:endParaRPr>
          </a:p>
          <a:p>
            <a:pPr defTabSz="-635">
              <a:lnSpc>
                <a:spcPts val="2200"/>
              </a:lnSpc>
              <a:tabLst>
                <a:tab pos="1080770" algn="l"/>
              </a:tabLst>
            </a:pPr>
            <a:r>
              <a:rPr kumimoji="1" lang="ja-JP" altLang="en-US" sz="2000" dirty="0">
                <a:latin typeface="UD デジタル 教科書体 NK-R" panose="02020400000000000000" pitchFamily="18" charset="-128"/>
                <a:ea typeface="UD デジタル 教科書体 NK-R" panose="02020400000000000000" pitchFamily="18" charset="-128"/>
              </a:rPr>
              <a:t>○　これらに加えて、</a:t>
            </a:r>
            <a:r>
              <a:rPr kumimoji="1" lang="ja-JP" altLang="en-US" sz="2000" b="1" dirty="0">
                <a:latin typeface="UD デジタル 教科書体 NK-R" panose="02020400000000000000" pitchFamily="18" charset="-128"/>
                <a:ea typeface="UD デジタル 教科書体 NK-R" panose="02020400000000000000" pitchFamily="18" charset="-128"/>
              </a:rPr>
              <a:t>外国人材の受入れを促進する必要がある</a:t>
            </a:r>
            <a:endParaRPr kumimoji="1" lang="en-US" altLang="ja-JP" sz="2000" b="1" dirty="0">
              <a:latin typeface="UD デジタル 教科書体 NK-R" panose="02020400000000000000" pitchFamily="18" charset="-128"/>
              <a:ea typeface="UD デジタル 教科書体 NK-R" panose="02020400000000000000" pitchFamily="18" charset="-128"/>
            </a:endParaRPr>
          </a:p>
          <a:p>
            <a:pPr defTabSz="-635">
              <a:lnSpc>
                <a:spcPts val="2200"/>
              </a:lnSpc>
              <a:tabLst>
                <a:tab pos="1080770" algn="l"/>
              </a:tabLst>
            </a:pPr>
            <a:r>
              <a:rPr kumimoji="1" lang="ja-JP" altLang="en-US" sz="2000" dirty="0">
                <a:latin typeface="UD デジタル 教科書体 NK-R" panose="02020400000000000000" pitchFamily="18" charset="-128"/>
                <a:ea typeface="UD デジタル 教科書体 NK-R" panose="02020400000000000000" pitchFamily="18" charset="-128"/>
              </a:rPr>
              <a:t>　あわせて、受け入れた外国人が安心して働き幸せに暮らせる</a:t>
            </a:r>
            <a:r>
              <a:rPr kumimoji="1" lang="ja-JP" altLang="en-US" sz="2000" b="1" dirty="0">
                <a:latin typeface="UD デジタル 教科書体 NK-R" panose="02020400000000000000" pitchFamily="18" charset="-128"/>
                <a:ea typeface="UD デジタル 教科書体 NK-R" panose="02020400000000000000" pitchFamily="18" charset="-128"/>
              </a:rPr>
              <a:t>共生の取組みを推進</a:t>
            </a:r>
            <a:endParaRPr kumimoji="1"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a:off x="498192" y="5059733"/>
            <a:ext cx="9222041" cy="1875546"/>
          </a:xfrm>
          <a:prstGeom prst="rect">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正方形/長方形 10"/>
          <p:cNvSpPr/>
          <p:nvPr/>
        </p:nvSpPr>
        <p:spPr>
          <a:xfrm>
            <a:off x="-3" y="25046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４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まとめ</a:t>
            </a:r>
          </a:p>
        </p:txBody>
      </p:sp>
      <p:sp>
        <p:nvSpPr>
          <p:cNvPr id="12" name="スライド番号プレースホルダー 4"/>
          <p:cNvSpPr txBox="1"/>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t>10</a:t>
            </a:fld>
            <a:endParaRPr kumimoji="1" lang="ja-JP" altLang="en-US" dirty="0"/>
          </a:p>
        </p:txBody>
      </p:sp>
    </p:spTree>
    <p:extLst>
      <p:ext uri="{BB962C8B-B14F-4D97-AF65-F5344CB8AC3E}">
        <p14:creationId xmlns:p14="http://schemas.microsoft.com/office/powerpoint/2010/main" val="3217760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07554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481125" y="2330348"/>
            <a:ext cx="9040178"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indent="441325" algn="just">
              <a:lnSpc>
                <a:spcPts val="1400"/>
              </a:lnSpc>
              <a:spcBef>
                <a:spcPts val="600"/>
              </a:spcBef>
              <a:defRPr/>
            </a:pPr>
            <a:r>
              <a:rPr lang="en-US" altLang="ja-JP" sz="4000" dirty="0">
                <a:latin typeface="UD デジタル 教科書体 NK-R" panose="02020400000000000000" pitchFamily="18" charset="-128"/>
                <a:ea typeface="UD デジタル 教科書体 NK-R" panose="02020400000000000000" pitchFamily="18" charset="-128"/>
              </a:rPr>
              <a:t>Ⅱ</a:t>
            </a:r>
            <a:r>
              <a:rPr lang="ja-JP" altLang="en-US" sz="4000" dirty="0">
                <a:latin typeface="UD デジタル 教科書体 NK-R" panose="02020400000000000000" pitchFamily="18" charset="-128"/>
                <a:ea typeface="UD デジタル 教科書体 NK-R" panose="02020400000000000000" pitchFamily="18" charset="-128"/>
              </a:rPr>
              <a:t>　大阪の成長に求められる外国人材</a:t>
            </a:r>
            <a:endParaRPr lang="en-US" altLang="ja-JP"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8"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12</a:t>
            </a:fld>
            <a:endParaRPr kumimoji="1" lang="ja-JP" altLang="en-US" dirty="0"/>
          </a:p>
        </p:txBody>
      </p:sp>
    </p:spTree>
    <p:extLst>
      <p:ext uri="{BB962C8B-B14F-4D97-AF65-F5344CB8AC3E}">
        <p14:creationId xmlns:p14="http://schemas.microsoft.com/office/powerpoint/2010/main" val="65313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879888751"/>
              </p:ext>
            </p:extLst>
          </p:nvPr>
        </p:nvGraphicFramePr>
        <p:xfrm>
          <a:off x="74736" y="1096504"/>
          <a:ext cx="9898203" cy="6091402"/>
        </p:xfrm>
        <a:graphic>
          <a:graphicData uri="http://schemas.openxmlformats.org/drawingml/2006/table">
            <a:tbl>
              <a:tblPr firstRow="1" bandRow="1">
                <a:tableStyleId>{5940675A-B579-460E-94D1-54222C63F5DA}</a:tableStyleId>
              </a:tblPr>
              <a:tblGrid>
                <a:gridCol w="285097">
                  <a:extLst>
                    <a:ext uri="{9D8B030D-6E8A-4147-A177-3AD203B41FA5}">
                      <a16:colId xmlns:a16="http://schemas.microsoft.com/office/drawing/2014/main" val="1483890403"/>
                    </a:ext>
                  </a:extLst>
                </a:gridCol>
                <a:gridCol w="4055845">
                  <a:extLst>
                    <a:ext uri="{9D8B030D-6E8A-4147-A177-3AD203B41FA5}">
                      <a16:colId xmlns:a16="http://schemas.microsoft.com/office/drawing/2014/main" val="2868722376"/>
                    </a:ext>
                  </a:extLst>
                </a:gridCol>
                <a:gridCol w="5557261">
                  <a:extLst>
                    <a:ext uri="{9D8B030D-6E8A-4147-A177-3AD203B41FA5}">
                      <a16:colId xmlns:a16="http://schemas.microsoft.com/office/drawing/2014/main" val="3371040674"/>
                    </a:ext>
                  </a:extLst>
                </a:gridCol>
              </a:tblGrid>
              <a:tr h="26395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　　　</a:t>
                      </a:r>
                    </a:p>
                  </a:txBody>
                  <a:tcPr marL="88607" marR="88607" marT="44303" marB="44303">
                    <a:solidFill>
                      <a:schemeClr val="accent1">
                        <a:lumMod val="60000"/>
                        <a:lumOff val="40000"/>
                      </a:schemeClr>
                    </a:solidFill>
                  </a:tcPr>
                </a:tc>
                <a:tc gridSpan="2">
                  <a:txBody>
                    <a:bodyPr/>
                    <a:lstStyle/>
                    <a:p>
                      <a:pPr algn="ctr">
                        <a:lnSpc>
                          <a:spcPts val="1000"/>
                        </a:lnSpc>
                        <a:spcAft>
                          <a:spcPts val="0"/>
                        </a:spcAft>
                      </a:pPr>
                      <a:r>
                        <a:rPr kumimoji="1" lang="ja-JP" altLang="en-US" sz="1200" dirty="0">
                          <a:latin typeface="UD デジタル 教科書体 NK-R" panose="02020400000000000000" pitchFamily="18" charset="-128"/>
                          <a:ea typeface="UD デジタル 教科書体 NK-R" panose="02020400000000000000" pitchFamily="18" charset="-128"/>
                        </a:rPr>
                        <a:t>国の取組状況</a:t>
                      </a:r>
                    </a:p>
                  </a:txBody>
                  <a:tcPr marL="88607" marR="88607" marT="44303" marB="44303" anchor="b">
                    <a:solidFill>
                      <a:schemeClr val="accent1">
                        <a:lumMod val="60000"/>
                        <a:lumOff val="40000"/>
                      </a:schemeClr>
                    </a:solidFill>
                  </a:tcPr>
                </a:tc>
                <a:tc hMerge="1">
                  <a:txBody>
                    <a:bodyPr/>
                    <a:lstStyle/>
                    <a:p>
                      <a:pPr algn="ct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marL="88607" marR="88607" marT="44303" marB="44303">
                    <a:lnL w="12700" cap="flat" cmpd="sng" algn="ctr">
                      <a:solidFill>
                        <a:schemeClr val="tx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178942276"/>
                  </a:ext>
                </a:extLst>
              </a:tr>
              <a:tr h="397306">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Ｈ</a:t>
                      </a:r>
                      <a:r>
                        <a:rPr kumimoji="1" lang="en-US" altLang="ja-JP" sz="1000" dirty="0">
                          <a:latin typeface="UD デジタル 教科書体 NK-R" panose="02020400000000000000" pitchFamily="18" charset="-128"/>
                          <a:ea typeface="UD デジタル 教科書体 NK-R" panose="02020400000000000000" pitchFamily="18" charset="-128"/>
                        </a:rPr>
                        <a:t>29</a:t>
                      </a:r>
                      <a:r>
                        <a:rPr kumimoji="1" lang="ja-JP" altLang="en-US" sz="1000" dirty="0">
                          <a:latin typeface="UD デジタル 教科書体 NK-R" panose="02020400000000000000" pitchFamily="18" charset="-128"/>
                          <a:ea typeface="UD デジタル 教科書体 NK-R" panose="02020400000000000000" pitchFamily="18" charset="-128"/>
                        </a:rPr>
                        <a:t>以前</a:t>
                      </a:r>
                    </a:p>
                  </a:txBody>
                  <a:tcPr marL="88607" marR="88607" marT="44303" marB="44303" vert="eaVert" anchor="ctr">
                    <a:solidFill>
                      <a:schemeClr val="accent1">
                        <a:lumMod val="60000"/>
                        <a:lumOff val="40000"/>
                      </a:schemeClr>
                    </a:solidFill>
                  </a:tcPr>
                </a:tc>
                <a:tc gridSpan="2">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■「技能実習」創設（</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H22</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年度）</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開発途上国等の経済発展を担う「人づくり」に協力</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i="0" dirty="0">
                          <a:solidFill>
                            <a:schemeClr val="tx1"/>
                          </a:solidFill>
                          <a:latin typeface="UD デジタル 教科書体 NK-R" panose="02020400000000000000" pitchFamily="18" charset="-128"/>
                          <a:ea typeface="UD デジタル 教科書体 NK-R" panose="02020400000000000000" pitchFamily="18" charset="-128"/>
                        </a:rPr>
                        <a:t>高度人材ポイント制による優遇制度」創設</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H24</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年度）</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ポイント制を活用した出入国在留管理上の優遇措置</a:t>
                      </a:r>
                    </a:p>
                  </a:txBody>
                  <a:tcPr marL="88607" marR="88607" marT="44303" marB="44303"/>
                </a:tc>
                <a:tc hMerge="1">
                  <a:txBody>
                    <a:bodyPr/>
                    <a:lstStyle/>
                    <a:p>
                      <a:pPr algn="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8607" marR="88607" marT="44303" marB="443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0408988"/>
                  </a:ext>
                </a:extLst>
              </a:tr>
              <a:tr h="552885">
                <a:tc>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Ｈ</a:t>
                      </a:r>
                      <a:r>
                        <a:rPr kumimoji="1" lang="en-US" altLang="ja-JP" sz="1000" dirty="0">
                          <a:latin typeface="UD デジタル 教科書体 NK-R" panose="02020400000000000000" pitchFamily="18" charset="-128"/>
                          <a:ea typeface="UD デジタル 教科書体 NK-R" panose="02020400000000000000" pitchFamily="18" charset="-128"/>
                        </a:rPr>
                        <a:t>30</a:t>
                      </a:r>
                    </a:p>
                    <a:p>
                      <a:pPr algn="ctr"/>
                      <a:r>
                        <a:rPr kumimoji="1" lang="ja-JP" altLang="en-US" sz="1000" dirty="0">
                          <a:latin typeface="UD デジタル 教科書体 NK-R" panose="02020400000000000000" pitchFamily="18" charset="-128"/>
                          <a:ea typeface="UD デジタル 教科書体 NK-R" panose="02020400000000000000" pitchFamily="18" charset="-128"/>
                        </a:rPr>
                        <a:t>年度</a:t>
                      </a:r>
                    </a:p>
                  </a:txBody>
                  <a:tcPr marL="88607" marR="88607" marT="44303" marB="44303" vert="eaVert" anchor="ctr">
                    <a:solidFill>
                      <a:schemeClr val="accent1">
                        <a:lumMod val="60000"/>
                        <a:lumOff val="40000"/>
                      </a:schemeClr>
                    </a:solidFill>
                  </a:tcPr>
                </a:tc>
                <a:tc gridSpan="2">
                  <a:txBody>
                    <a:bodyPr/>
                    <a:lstStyle/>
                    <a:p>
                      <a:pPr algn="l"/>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■第</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8</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回経済財政諮問会議　</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地方の中小・小規模事業者をはじめとして人手不足が深刻化</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。一定の専門性・技能を有し、即戦力となる外国人材を幅広く受け入れていく仕組みを早急に構築することを決定</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■外国人材の受入れ・共生のための総合的対応策　外国人の</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適正・円滑な受入れ</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に向けた取組みとともに、外国人との</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共生社会の実現</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に向けた環境整備を推進</a:t>
                      </a:r>
                    </a:p>
                  </a:txBody>
                  <a:tcPr marL="88607" marR="88607" marT="44303" marB="44303"/>
                </a:tc>
                <a:tc hMerge="1">
                  <a:txBody>
                    <a:bodyPr/>
                    <a:lstStyle/>
                    <a:p>
                      <a:pPr algn="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8607" marR="88607" marT="44303" marB="443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50145484"/>
                  </a:ext>
                </a:extLst>
              </a:tr>
              <a:tr h="249135">
                <a:tc rowSpan="2">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Ｈ</a:t>
                      </a:r>
                      <a:r>
                        <a:rPr kumimoji="1" lang="en-US" altLang="ja-JP" sz="1000" dirty="0">
                          <a:latin typeface="UD デジタル 教科書体 NK-R" panose="02020400000000000000" pitchFamily="18" charset="-128"/>
                          <a:ea typeface="UD デジタル 教科書体 NK-R" panose="02020400000000000000" pitchFamily="18" charset="-128"/>
                        </a:rPr>
                        <a:t>31</a:t>
                      </a:r>
                      <a:r>
                        <a:rPr kumimoji="1" lang="ja-JP" altLang="en-US" sz="1000" dirty="0">
                          <a:latin typeface="UD デジタル 教科書体 NK-R" panose="02020400000000000000" pitchFamily="18" charset="-128"/>
                          <a:ea typeface="UD デジタル 教科書体 NK-R" panose="02020400000000000000" pitchFamily="18" charset="-128"/>
                        </a:rPr>
                        <a:t>（Ｒ１）年度～３年度</a:t>
                      </a:r>
                    </a:p>
                  </a:txBody>
                  <a:tcPr marL="88607" marR="88607" marT="44303" marB="44303" vert="eaVert"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H31</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年</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4</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月　新たな在留資格</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「特定技能」の創設</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中小企業等の深刻な人手不足を解消するため、</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14</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分野において専門性・技能を有し、即戦力となる</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外国人を受入れ</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１年</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12</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月　日本国内で新型コロナウイルス認知～その後、コロナ感染拡大状況に応じ、外国人の入国制限や帰国が困難な外国人の在留資格を変更するなど適宜対応</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３年度、入国制限の緩和（</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3</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月以降段階的に実施）</a:t>
                      </a:r>
                    </a:p>
                  </a:txBody>
                  <a:tcPr marL="88607" marR="88607" marT="44303" marB="44303"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大阪府、大阪市の取組状況</a:t>
                      </a:r>
                    </a:p>
                  </a:txBody>
                  <a:tcPr marL="88607" marR="88607" marT="44303" marB="44303" anchor="ctr">
                    <a:lnL w="12700" cap="flat" cmpd="sng" algn="ctr">
                      <a:solidFill>
                        <a:schemeClr val="tx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1480467982"/>
                  </a:ext>
                </a:extLst>
              </a:tr>
              <a:tr h="1797520">
                <a:tc vMerge="1">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8607" marR="88607" marT="44303" marB="44303" vert="eaVert"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8607" marR="88607" marT="44303" marB="4430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R1</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年６月　大阪府で、外国人材受入れ・環境整備</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PT</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設置</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２年１月　</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大阪府・大阪市・経済</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3</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団体首脳による意見交換会</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万博・</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IR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による建設需要やインバウンドの増加などの対応として、大阪産業局を窓口にして、中小企業などと外国人材のマッチングシステムの構築を図る</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２年３月　</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で「外国人材の受入れ・共生社会づくりに向けた取組みの方向性」策定</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①外国人材の受入れ促進 ②外国人材と地域住民がともに暮らし、支え合う共生社会づくり</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②に関する施策の予算措置）③外国人材受入れ・共生社会づくりに向けた推進体制の整備</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marL="85725" indent="-85725"/>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２年度、</a:t>
                      </a:r>
                      <a:r>
                        <a:rPr kumimoji="1" lang="ja-JP" altLang="en-US" sz="1050" b="0" u="none" dirty="0">
                          <a:solidFill>
                            <a:schemeClr val="tx1"/>
                          </a:solidFill>
                          <a:latin typeface="UD デジタル 教科書体 NK-R" panose="02020400000000000000" pitchFamily="18" charset="-128"/>
                          <a:ea typeface="UD デジタル 教科書体 NK-R" panose="02020400000000000000" pitchFamily="18" charset="-128"/>
                        </a:rPr>
                        <a:t>新型コロナウイルスの状況を踏まえ、上記①～③の取組みを休止。</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その間、外国人雇用事業者・外国人労働者のアンケート調査（</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２年度）や外国人雇用事業者向けヒアリング調査（</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３年度）を実施。</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marL="85725" indent="-85725"/>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３年度</a:t>
                      </a:r>
                      <a:r>
                        <a:rPr kumimoji="1" lang="ja-JP" altLang="en-US" sz="1050" b="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地域協議会の設置に向け、関係機関等と調整</a:t>
                      </a:r>
                    </a:p>
                  </a:txBody>
                  <a:tcPr marL="88607" marR="88607" marT="44303" marB="4430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874698"/>
                  </a:ext>
                </a:extLst>
              </a:tr>
              <a:tr h="1960258">
                <a:tc>
                  <a:txBody>
                    <a:bodyPr/>
                    <a:lstStyle/>
                    <a:p>
                      <a:pPr algn="ctr">
                        <a:lnSpc>
                          <a:spcPts val="900"/>
                        </a:lnSpc>
                      </a:pPr>
                      <a:r>
                        <a:rPr kumimoji="1" lang="ja-JP" altLang="en-US" sz="1000" dirty="0">
                          <a:latin typeface="UD デジタル 教科書体 NK-R" panose="02020400000000000000" pitchFamily="18" charset="-128"/>
                          <a:ea typeface="UD デジタル 教科書体 NK-R" panose="02020400000000000000" pitchFamily="18" charset="-128"/>
                        </a:rPr>
                        <a:t>Ｒ</a:t>
                      </a:r>
                      <a:r>
                        <a:rPr kumimoji="1" lang="en-US" altLang="ja-JP" sz="1000" dirty="0">
                          <a:latin typeface="UD デジタル 教科書体 NK-R" panose="02020400000000000000" pitchFamily="18" charset="-128"/>
                          <a:ea typeface="UD デジタル 教科書体 NK-R" panose="02020400000000000000" pitchFamily="18" charset="-128"/>
                        </a:rPr>
                        <a:t>4</a:t>
                      </a:r>
                      <a:r>
                        <a:rPr kumimoji="1" lang="ja-JP" altLang="en-US" sz="1000" dirty="0">
                          <a:latin typeface="UD デジタル 教科書体 NK-R" panose="02020400000000000000" pitchFamily="18" charset="-128"/>
                          <a:ea typeface="UD デジタル 教科書体 NK-R" panose="02020400000000000000" pitchFamily="18" charset="-128"/>
                        </a:rPr>
                        <a:t>年度</a:t>
                      </a:r>
                    </a:p>
                  </a:txBody>
                  <a:tcPr marL="88607" marR="88607" marT="44303" marB="44303" vert="ea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■４月　特定技能製造３分野の統合（</a:t>
                      </a:r>
                      <a:r>
                        <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14</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分野から１２分野に変更）</a:t>
                      </a:r>
                      <a:endPar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■８月　特定技能における受入れ見込数の見直し及び制度の改善</a:t>
                      </a:r>
                      <a:endPar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■９月　教育未来創造会議において、コロナ後の「新たな留学生受入れ・派遣計画」等の検討、高度人材受入れについて、世界に伍する水準の新たな制度の創設を検討　</a:t>
                      </a:r>
                      <a:endPar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R5</a:t>
                      </a:r>
                      <a:r>
                        <a:rPr kumimoji="1" lang="ja-JP" altLang="en-US"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年</a:t>
                      </a:r>
                      <a:r>
                        <a:rPr kumimoji="1" lang="ja-JP" altLang="en-US" sz="105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２月、新たな枠組み「未来創造人材制度」創設・「高度専門職」の取得要件拡大（</a:t>
                      </a:r>
                      <a:r>
                        <a:rPr kumimoji="1" lang="en-US" altLang="ja-JP" sz="105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R5</a:t>
                      </a:r>
                      <a:r>
                        <a:rPr kumimoji="1" lang="ja-JP" altLang="en-US" sz="105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年４月に運用開始）を関係閣僚会議で了承</a:t>
                      </a:r>
                      <a:endParaRPr kumimoji="1" lang="en-US" altLang="ja-JP" sz="105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10</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月　コロナ禍による入国制限の大幅な緩和</a:t>
                      </a:r>
                      <a:endPar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12</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月　</a:t>
                      </a:r>
                      <a:r>
                        <a:rPr kumimoji="1" lang="ja-JP" altLang="en-US" sz="1050" b="0"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技能実習制度及び特定技能制度の在り方に関する有識者会議（以下、「有識者会議」という）において、</a:t>
                      </a:r>
                      <a:r>
                        <a:rPr kumimoji="1" lang="ja-JP" altLang="en-US" sz="105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技能実習制度と特定技能制度の一本化も含めた議論</a:t>
                      </a:r>
                      <a:endParaRPr kumimoji="1" lang="en-US" altLang="ja-JP" sz="105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■１</a:t>
                      </a:r>
                      <a:r>
                        <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2</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月　外国⼈起業家支援</a:t>
                      </a:r>
                      <a:r>
                        <a:rPr kumimoji="1" lang="ja-JP" altLang="en-US" sz="1050" b="0" i="0" kern="1200">
                          <a:solidFill>
                            <a:schemeClr val="tx1"/>
                          </a:solidFill>
                          <a:latin typeface="UD デジタル 教科書体 NK-R" panose="02020400000000000000" pitchFamily="18" charset="-128"/>
                          <a:ea typeface="UD デジタル 教科書体 NK-R" panose="02020400000000000000" pitchFamily="18" charset="-128"/>
                          <a:cs typeface="+mn-cs"/>
                        </a:rPr>
                        <a:t>のため国家</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戦略</a:t>
                      </a:r>
                      <a:r>
                        <a:rPr kumimoji="1" lang="ja-JP" altLang="en-US" sz="1050" b="0" i="0" kern="1200">
                          <a:solidFill>
                            <a:schemeClr val="tx1"/>
                          </a:solidFill>
                          <a:latin typeface="UD デジタル 教科書体 NK-R" panose="02020400000000000000" pitchFamily="18" charset="-128"/>
                          <a:ea typeface="UD デジタル 教科書体 NK-R" panose="02020400000000000000" pitchFamily="18" charset="-128"/>
                          <a:cs typeface="+mn-cs"/>
                        </a:rPr>
                        <a:t>特区における創業外国人の特例を追加し、起業</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準備活動期間を延長</a:t>
                      </a:r>
                    </a:p>
                  </a:txBody>
                  <a:tcPr marL="88607" marR="88607" marT="44303" marB="4430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6</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月　</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OSAKA</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外国人材受入促進・共生推進協議会に関する準備会</a:t>
                      </a:r>
                    </a:p>
                    <a:p>
                      <a:pPr>
                        <a:tabLst>
                          <a:tab pos="1134926" algn="l"/>
                        </a:tabLst>
                      </a:pPr>
                      <a:r>
                        <a:rPr kumimoji="1" lang="ja-JP" altLang="en-US" sz="1050" b="0" dirty="0">
                          <a:solidFill>
                            <a:schemeClr val="tx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コロナ収束後、速やかに外国人材の受入促進・共生推進を進められるよう国、府、市、経済</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a:tabLst>
                          <a:tab pos="1134926" algn="l"/>
                        </a:tabLst>
                      </a:pP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団体の実務担当者において、課題の抽出や共有等を図るなど準備を開始</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05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7</a:t>
                      </a:r>
                      <a:r>
                        <a:rPr kumimoji="1" lang="ja-JP" altLang="en-US" sz="105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月　外国人材マッチングプラットフォーム事業の開始　（大阪外国人材採用支援センター）</a:t>
                      </a:r>
                      <a:endParaRPr kumimoji="1" lang="en-US" altLang="ja-JP" sz="105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05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05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（上記取組みの方向性①）</a:t>
                      </a:r>
                      <a:endParaRPr kumimoji="1" lang="en-US" altLang="ja-JP" sz="105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中小企業等の外国人材の採用について相談からマッチングまでワンストップでサポート</a:t>
                      </a:r>
                      <a:endParaRPr kumimoji="1" lang="en-US" altLang="ja-JP" sz="105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■９月　</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OSAKA</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外国人材受入促進・推進協議会の開催</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（上記取組みの方向性③）</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「外国人材の受入れ・共生のための取組みの方向性」を策定することを決定</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8607" marR="88607" marT="44303" marB="4430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4190910"/>
                  </a:ext>
                </a:extLst>
              </a:tr>
              <a:tr h="552885">
                <a:tc>
                  <a:txBody>
                    <a:bodyPr/>
                    <a:lstStyle/>
                    <a:p>
                      <a:pPr marL="0" marR="0" lvl="0" indent="0" algn="ctr" defTabSz="959937" rtl="0" eaLnBrk="1" fontAlgn="auto" latinLnBrk="0" hangingPunct="1">
                        <a:lnSpc>
                          <a:spcPts val="9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Ｒ５</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marL="0" marR="0" lvl="0" indent="0" algn="ctr" defTabSz="959937" rtl="0" eaLnBrk="1" fontAlgn="auto" latinLnBrk="0" hangingPunct="1">
                        <a:lnSpc>
                          <a:spcPts val="9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年度</a:t>
                      </a:r>
                    </a:p>
                  </a:txBody>
                  <a:tcPr marL="88607" marR="88607" marT="44303" marB="44303" vert="ea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6</a:t>
                      </a:r>
                      <a:r>
                        <a:rPr kumimoji="1" lang="ja-JP" altLang="en-US"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月　特定技能２号の対象分野の追加が閣議決定</a:t>
                      </a:r>
                      <a:endParaRPr kumimoji="1" lang="en-US" altLang="ja-JP"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■１１月　</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有識者会議において、</a:t>
                      </a:r>
                      <a:r>
                        <a:rPr kumimoji="1" lang="ja-JP" altLang="en-US"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技能実習制度を新たな制度とするなど、提言を取りまとめた最終報告書を関係閣僚会議へ提出</a:t>
                      </a:r>
                    </a:p>
                  </a:txBody>
                  <a:tcPr marL="88607" marR="88607" marT="44303" marB="4430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■１月　第２回</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OSAKA</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外国人材受入促進・推進協議会の開催</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8607" marR="88607" marT="44303" marB="4430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9598450"/>
                  </a:ext>
                </a:extLst>
              </a:tr>
            </a:tbl>
          </a:graphicData>
        </a:graphic>
      </p:graphicFrame>
      <p:sp>
        <p:nvSpPr>
          <p:cNvPr id="85" name="正方形/長方形 84"/>
          <p:cNvSpPr/>
          <p:nvPr/>
        </p:nvSpPr>
        <p:spPr>
          <a:xfrm>
            <a:off x="424601" y="721799"/>
            <a:ext cx="9581288" cy="118520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3" tIns="35997" rIns="71993" bIns="35997" numCol="1" spcCol="0" rtlCol="0" fromWordArt="0" anchor="ctr" anchorCtr="0" forceAA="0" compatLnSpc="1">
            <a:prstTxWarp prst="textNoShape">
              <a:avLst/>
            </a:prstTxWarp>
            <a:noAutofit/>
          </a:bodyPr>
          <a:lstStyle/>
          <a:p>
            <a:endParaRPr lang="en-US" altLang="ja-JP" sz="1163"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08629A6-829B-4394-A30A-5CB52C1BBB36}"/>
              </a:ext>
            </a:extLst>
          </p:cNvPr>
          <p:cNvSpPr/>
          <p:nvPr/>
        </p:nvSpPr>
        <p:spPr>
          <a:xfrm>
            <a:off x="13445" y="48346"/>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１　外国人在留資格制度の状況等</a:t>
            </a:r>
          </a:p>
        </p:txBody>
      </p:sp>
      <p:sp>
        <p:nvSpPr>
          <p:cNvPr id="8" name="正方形/長方形 7">
            <a:extLst>
              <a:ext uri="{FF2B5EF4-FFF2-40B4-BE49-F238E27FC236}">
                <a16:creationId xmlns:a16="http://schemas.microsoft.com/office/drawing/2014/main" id="{55EED9AA-96F6-4885-AFA7-E0637D01A52D}"/>
              </a:ext>
            </a:extLst>
          </p:cNvPr>
          <p:cNvSpPr/>
          <p:nvPr/>
        </p:nvSpPr>
        <p:spPr>
          <a:xfrm>
            <a:off x="104657" y="429960"/>
            <a:ext cx="9881697" cy="620125"/>
          </a:xfrm>
          <a:prstGeom prst="rect">
            <a:avLst/>
          </a:prstGeom>
          <a:ln w="19050">
            <a:solidFill>
              <a:schemeClr val="tx1"/>
            </a:solidFill>
            <a:prstDash val="sysDash"/>
          </a:ln>
        </p:spPr>
        <p:txBody>
          <a:bodyPr wrap="square">
            <a:noAutofit/>
          </a:bodyPr>
          <a:lstStyle/>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労働力の減少に伴い、国は平成</a:t>
            </a:r>
            <a:r>
              <a:rPr lang="en-US" altLang="ja-JP" sz="1292" dirty="0">
                <a:latin typeface="UD デジタル 教科書体 NK-R" panose="02020400000000000000" pitchFamily="18" charset="-128"/>
                <a:ea typeface="UD デジタル 教科書体 NK-R" panose="02020400000000000000" pitchFamily="18" charset="-128"/>
              </a:rPr>
              <a:t>22</a:t>
            </a:r>
            <a:r>
              <a:rPr lang="ja-JP" altLang="en-US" sz="1292" dirty="0">
                <a:latin typeface="UD デジタル 教科書体 NK-R" panose="02020400000000000000" pitchFamily="18" charset="-128"/>
                <a:ea typeface="UD デジタル 教科書体 NK-R" panose="02020400000000000000" pitchFamily="18" charset="-128"/>
              </a:rPr>
              <a:t>年に在留資格「技能実習」を創設。その後、令和元年度には新たな在留資格「特定技能」　を創設し、</a:t>
            </a:r>
            <a:endParaRPr lang="en-US" altLang="ja-JP" sz="1292" dirty="0">
              <a:latin typeface="UD デジタル 教科書体 NK-R" panose="02020400000000000000" pitchFamily="18" charset="-128"/>
              <a:ea typeface="UD デジタル 教科書体 NK-R" panose="02020400000000000000" pitchFamily="18" charset="-128"/>
            </a:endParaRPr>
          </a:p>
          <a:p>
            <a:r>
              <a:rPr lang="ja-JP" altLang="en-US" sz="1292" dirty="0">
                <a:latin typeface="UD デジタル 教科書体 NK-R" panose="02020400000000000000" pitchFamily="18" charset="-128"/>
                <a:ea typeface="UD デジタル 教科書体 NK-R" panose="02020400000000000000" pitchFamily="18" charset="-128"/>
              </a:rPr>
              <a:t>　　人手不足に対応してきた。</a:t>
            </a:r>
            <a:endParaRPr lang="en-US" altLang="ja-JP" sz="1292" b="1" u="sng"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また、国の発展を担う高度人材については、平成</a:t>
            </a:r>
            <a:r>
              <a:rPr lang="en-US" altLang="ja-JP" sz="1292" dirty="0">
                <a:latin typeface="UD デジタル 教科書体 NK-R" panose="02020400000000000000" pitchFamily="18" charset="-128"/>
                <a:ea typeface="UD デジタル 教科書体 NK-R" panose="02020400000000000000" pitchFamily="18" charset="-128"/>
              </a:rPr>
              <a:t>24</a:t>
            </a:r>
            <a:r>
              <a:rPr lang="ja-JP" altLang="en-US" sz="1292" dirty="0">
                <a:latin typeface="UD デジタル 教科書体 NK-R" panose="02020400000000000000" pitchFamily="18" charset="-128"/>
                <a:ea typeface="UD デジタル 教科書体 NK-R" panose="02020400000000000000" pitchFamily="18" charset="-128"/>
              </a:rPr>
              <a:t>年度に高度人材ポイント制による優遇制度を創設、以後一貫して受入れに努めている。</a:t>
            </a:r>
            <a:endParaRPr lang="en-US" altLang="ja-JP" sz="1292" b="1" u="sng" dirty="0">
              <a:latin typeface="UD デジタル 教科書体 NK-R" panose="02020400000000000000" pitchFamily="18" charset="-128"/>
              <a:ea typeface="UD デジタル 教科書体 NK-R" panose="02020400000000000000" pitchFamily="18" charset="-128"/>
            </a:endParaRPr>
          </a:p>
        </p:txBody>
      </p:sp>
      <p:sp>
        <p:nvSpPr>
          <p:cNvPr id="7" name="スライド番号プレースホルダー 4"/>
          <p:cNvSpPr txBox="1">
            <a:spLocks/>
          </p:cNvSpPr>
          <p:nvPr/>
        </p:nvSpPr>
        <p:spPr>
          <a:xfrm>
            <a:off x="9625964" y="6879771"/>
            <a:ext cx="360390" cy="261716"/>
          </a:xfrm>
          <a:prstGeom prst="rect">
            <a:avLst/>
          </a:prstGeom>
          <a:solidFill>
            <a:schemeClr val="bg1"/>
          </a:solidFill>
          <a:ln>
            <a:solidFill>
              <a:schemeClr val="accent1"/>
            </a:solidFill>
          </a:ln>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13</a:t>
            </a:fld>
            <a:endParaRPr kumimoji="1" lang="ja-JP" altLang="en-US" dirty="0"/>
          </a:p>
        </p:txBody>
      </p:sp>
    </p:spTree>
    <p:extLst>
      <p:ext uri="{BB962C8B-B14F-4D97-AF65-F5344CB8AC3E}">
        <p14:creationId xmlns:p14="http://schemas.microsoft.com/office/powerpoint/2010/main" val="3601461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2"/>
          <p:cNvSpPr>
            <a:spLocks noChangeArrowheads="1"/>
          </p:cNvSpPr>
          <p:nvPr/>
        </p:nvSpPr>
        <p:spPr bwMode="auto">
          <a:xfrm>
            <a:off x="383578" y="570516"/>
            <a:ext cx="6219218" cy="411949"/>
          </a:xfrm>
          <a:prstGeom prst="horizontalScroll">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91404" tIns="17993" rIns="91404" bIns="45703"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3664">
              <a:spcBef>
                <a:spcPct val="0"/>
              </a:spcBef>
              <a:buNone/>
              <a:defRPr/>
            </a:pPr>
            <a:endParaRPr lang="en-US" altLang="ja-JP" sz="2137"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45" name="正方形/長方形 44">
            <a:extLst>
              <a:ext uri="{FF2B5EF4-FFF2-40B4-BE49-F238E27FC236}">
                <a16:creationId xmlns:a16="http://schemas.microsoft.com/office/drawing/2014/main" id="{55EED9AA-96F6-4885-AFA7-E0637D01A52D}"/>
              </a:ext>
            </a:extLst>
          </p:cNvPr>
          <p:cNvSpPr/>
          <p:nvPr/>
        </p:nvSpPr>
        <p:spPr>
          <a:xfrm>
            <a:off x="116133" y="743323"/>
            <a:ext cx="9792000" cy="610328"/>
          </a:xfrm>
          <a:prstGeom prst="rect">
            <a:avLst/>
          </a:prstGeom>
          <a:ln w="19050">
            <a:solidFill>
              <a:schemeClr val="tx1"/>
            </a:solidFill>
            <a:prstDash val="sysDash"/>
          </a:ln>
        </p:spPr>
        <p:txBody>
          <a:bodyPr wrap="square" anchor="ctr">
            <a:noAutofit/>
          </a:bodyPr>
          <a:lstStyle/>
          <a:p>
            <a:r>
              <a:rPr lang="ja-JP" altLang="en-US" sz="1290" dirty="0">
                <a:latin typeface="UD デジタル 教科書体 NK-R" panose="02020400000000000000" pitchFamily="18" charset="-128"/>
                <a:ea typeface="UD デジタル 教科書体 NK-R" panose="02020400000000000000" pitchFamily="18" charset="-128"/>
              </a:rPr>
              <a:t>○　在留外国人は、</a:t>
            </a:r>
            <a:r>
              <a:rPr lang="ja-JP" altLang="en-US" sz="1292" dirty="0">
                <a:latin typeface="UD デジタル 教科書体 NK-R" panose="02020400000000000000" pitchFamily="18" charset="-128"/>
                <a:ea typeface="UD デジタル 教科書体 NK-R" panose="02020400000000000000" pitchFamily="18" charset="-128"/>
              </a:rPr>
              <a:t>リーマンショックや東日本大震災、新型コロナウイルス感染症など一時的な要因で減少したものの、長期的に増加傾向</a:t>
            </a:r>
            <a:endParaRPr lang="en-US" altLang="ja-JP" sz="1292" b="1" u="sng"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外国人労働者は、</a:t>
            </a:r>
            <a:r>
              <a:rPr lang="ja-JP" altLang="en-US" sz="1292" dirty="0">
                <a:latin typeface="UD デジタル 教科書体 NK-R" panose="02020400000000000000" pitchFamily="18" charset="-128"/>
                <a:ea typeface="UD デジタル 教科書体 NK-R" panose="02020400000000000000" pitchFamily="18" charset="-128"/>
              </a:rPr>
              <a:t>技能実習制度や留学生受入れ促進、特定技能制度の運用等にあわせて飛躍的に増加</a:t>
            </a:r>
            <a:endParaRPr lang="en-US" altLang="ja-JP" sz="1292" dirty="0">
              <a:latin typeface="UD デジタル 教科書体 NK-R" panose="02020400000000000000" pitchFamily="18" charset="-128"/>
              <a:ea typeface="UD デジタル 教科書体 NK-R" panose="02020400000000000000" pitchFamily="18" charset="-128"/>
            </a:endParaRPr>
          </a:p>
        </p:txBody>
      </p:sp>
      <p:sp>
        <p:nvSpPr>
          <p:cNvPr id="46" name="正方形/長方形 45">
            <a:extLst>
              <a:ext uri="{FF2B5EF4-FFF2-40B4-BE49-F238E27FC236}">
                <a16:creationId xmlns:a16="http://schemas.microsoft.com/office/drawing/2014/main" id="{E08629A6-829B-4394-A30A-5CB52C1BBB36}"/>
              </a:ext>
            </a:extLst>
          </p:cNvPr>
          <p:cNvSpPr/>
          <p:nvPr/>
        </p:nvSpPr>
        <p:spPr>
          <a:xfrm>
            <a:off x="0" y="28310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２　在留外国人数及び外国人労働者数の推移（全国）</a:t>
            </a:r>
          </a:p>
        </p:txBody>
      </p:sp>
      <p:sp>
        <p:nvSpPr>
          <p:cNvPr id="2" name="正方形/長方形 1"/>
          <p:cNvSpPr/>
          <p:nvPr/>
        </p:nvSpPr>
        <p:spPr>
          <a:xfrm>
            <a:off x="6758282" y="6853032"/>
            <a:ext cx="2901756" cy="215444"/>
          </a:xfrm>
          <a:prstGeom prst="rect">
            <a:avLst/>
          </a:prstGeom>
        </p:spPr>
        <p:txBody>
          <a:bodyPr wrap="none">
            <a:spAutoFit/>
          </a:bodyPr>
          <a:lstStyle/>
          <a:p>
            <a:r>
              <a:rPr lang="ja-JP" altLang="en-US" sz="800" dirty="0">
                <a:solidFill>
                  <a:srgbClr val="333333"/>
                </a:solidFill>
                <a:latin typeface="UD デジタル 教科書体 NK-R" panose="02020400000000000000" pitchFamily="18" charset="-128"/>
                <a:ea typeface="UD デジタル 教科書体 NK-R" panose="02020400000000000000" pitchFamily="18" charset="-128"/>
              </a:rPr>
              <a:t>出典：</a:t>
            </a:r>
            <a:r>
              <a:rPr lang="zh-CN" altLang="en-US" sz="800" dirty="0">
                <a:solidFill>
                  <a:srgbClr val="333333"/>
                </a:solidFill>
                <a:latin typeface="UD デジタル 教科書体 NK-R" panose="02020400000000000000" pitchFamily="18" charset="-128"/>
                <a:ea typeface="UD デジタル 教科書体 NK-R" panose="02020400000000000000" pitchFamily="18" charset="-128"/>
              </a:rPr>
              <a:t>出入国在留管理庁</a:t>
            </a:r>
            <a:r>
              <a:rPr lang="ja-JP" altLang="en-US" sz="800" dirty="0">
                <a:solidFill>
                  <a:srgbClr val="333333"/>
                </a:solidFill>
                <a:latin typeface="UD デジタル 教科書体 NK-R" panose="02020400000000000000" pitchFamily="18" charset="-128"/>
                <a:ea typeface="UD デジタル 教科書体 NK-R" panose="02020400000000000000" pitchFamily="18" charset="-128"/>
              </a:rPr>
              <a:t>会議資料をもとに企画室において加工</a:t>
            </a:r>
            <a:endParaRPr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30"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14</a:t>
            </a:fld>
            <a:endParaRPr kumimoji="1" lang="ja-JP" altLang="en-US" dirty="0"/>
          </a:p>
        </p:txBody>
      </p:sp>
      <p:pic>
        <p:nvPicPr>
          <p:cNvPr id="4" name="図 3">
            <a:extLst>
              <a:ext uri="{FF2B5EF4-FFF2-40B4-BE49-F238E27FC236}">
                <a16:creationId xmlns:a16="http://schemas.microsoft.com/office/drawing/2014/main" id="{F4C65704-25B2-4C3E-83AC-84FC4BDAB67B}"/>
              </a:ext>
            </a:extLst>
          </p:cNvPr>
          <p:cNvPicPr>
            <a:picLocks noChangeAspect="1"/>
          </p:cNvPicPr>
          <p:nvPr/>
        </p:nvPicPr>
        <p:blipFill>
          <a:blip r:embed="rId3"/>
          <a:stretch>
            <a:fillRect/>
          </a:stretch>
        </p:blipFill>
        <p:spPr>
          <a:xfrm>
            <a:off x="116133" y="1463942"/>
            <a:ext cx="10080625" cy="5452262"/>
          </a:xfrm>
          <a:prstGeom prst="rect">
            <a:avLst/>
          </a:prstGeom>
        </p:spPr>
      </p:pic>
    </p:spTree>
    <p:extLst>
      <p:ext uri="{BB962C8B-B14F-4D97-AF65-F5344CB8AC3E}">
        <p14:creationId xmlns:p14="http://schemas.microsoft.com/office/powerpoint/2010/main" val="160944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1216018080"/>
              </p:ext>
            </p:extLst>
          </p:nvPr>
        </p:nvGraphicFramePr>
        <p:xfrm>
          <a:off x="445907" y="1281922"/>
          <a:ext cx="6792959" cy="3251014"/>
        </p:xfrm>
        <a:graphic>
          <a:graphicData uri="http://schemas.openxmlformats.org/drawingml/2006/chart">
            <c:chart xmlns:c="http://schemas.openxmlformats.org/drawingml/2006/chart" xmlns:r="http://schemas.openxmlformats.org/officeDocument/2006/relationships" r:id="rId3"/>
          </a:graphicData>
        </a:graphic>
      </p:graphicFrame>
      <p:sp>
        <p:nvSpPr>
          <p:cNvPr id="16" name="正方形/長方形 15">
            <a:extLst>
              <a:ext uri="{FF2B5EF4-FFF2-40B4-BE49-F238E27FC236}">
                <a16:creationId xmlns:a16="http://schemas.microsoft.com/office/drawing/2014/main" id="{55EED9AA-96F6-4885-AFA7-E0637D01A52D}"/>
              </a:ext>
            </a:extLst>
          </p:cNvPr>
          <p:cNvSpPr/>
          <p:nvPr/>
        </p:nvSpPr>
        <p:spPr>
          <a:xfrm>
            <a:off x="150738" y="664087"/>
            <a:ext cx="9792000" cy="687881"/>
          </a:xfrm>
          <a:prstGeom prst="rect">
            <a:avLst/>
          </a:prstGeom>
          <a:ln w="19050">
            <a:solidFill>
              <a:schemeClr val="tx1"/>
            </a:solidFill>
            <a:prstDash val="sysDash"/>
          </a:ln>
        </p:spPr>
        <p:txBody>
          <a:bodyPr wrap="square" lIns="33817" rIns="33817">
            <a:spAutoFit/>
          </a:bodyPr>
          <a:lstStyle/>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rPr>
              <a:t>○　大阪府においても、外国人労働者は</a:t>
            </a:r>
            <a:r>
              <a:rPr lang="en-US" altLang="ja-JP" sz="1290" dirty="0">
                <a:latin typeface="UD デジタル 教科書体 NK-R" panose="02020400000000000000" pitchFamily="18" charset="-128"/>
                <a:ea typeface="UD デジタル 教科書体 NK-R" panose="02020400000000000000" pitchFamily="18" charset="-128"/>
              </a:rPr>
              <a:t>2020</a:t>
            </a:r>
            <a:r>
              <a:rPr lang="ja-JP" altLang="en-US" sz="1290" dirty="0">
                <a:latin typeface="UD デジタル 教科書体 NK-R" panose="02020400000000000000" pitchFamily="18" charset="-128"/>
                <a:ea typeface="UD デジタル 教科書体 NK-R" panose="02020400000000000000" pitchFamily="18" charset="-128"/>
              </a:rPr>
              <a:t>年まで年々増加していたが、</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コロナ禍で入国制限が行われ、</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外国人労働者数は減少</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（東京も減少、但し全国では微増）し、特に</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技能実習生と留学生のアルバイトが減少</a:t>
            </a:r>
          </a:p>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２０２２年は特定技能や技・人・国がコロナ前より増加し、外国人労働者数は長期的に増加傾向　</a:t>
            </a:r>
            <a:endPar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 name="グループ化 1"/>
          <p:cNvGrpSpPr/>
          <p:nvPr/>
        </p:nvGrpSpPr>
        <p:grpSpPr>
          <a:xfrm>
            <a:off x="7188602" y="1704890"/>
            <a:ext cx="2715476" cy="4298997"/>
            <a:chOff x="7053534" y="1555475"/>
            <a:chExt cx="2780923" cy="4386090"/>
          </a:xfrm>
        </p:grpSpPr>
        <p:grpSp>
          <p:nvGrpSpPr>
            <p:cNvPr id="4" name="グループ化 3"/>
            <p:cNvGrpSpPr/>
            <p:nvPr/>
          </p:nvGrpSpPr>
          <p:grpSpPr>
            <a:xfrm>
              <a:off x="7053534" y="1854558"/>
              <a:ext cx="2780923" cy="4087007"/>
              <a:chOff x="8377839" y="2301421"/>
              <a:chExt cx="2780923" cy="3930670"/>
            </a:xfrm>
          </p:grpSpPr>
          <p:sp>
            <p:nvSpPr>
              <p:cNvPr id="3" name="角丸四角形 2"/>
              <p:cNvSpPr/>
              <p:nvPr/>
            </p:nvSpPr>
            <p:spPr>
              <a:xfrm>
                <a:off x="8401791" y="5677026"/>
                <a:ext cx="2756970" cy="555065"/>
              </a:xfrm>
              <a:prstGeom prst="roundRect">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985" b="1" dirty="0">
                    <a:solidFill>
                      <a:schemeClr val="tx2"/>
                    </a:solidFill>
                    <a:latin typeface="Meiryo UI" panose="020B0604030504040204" pitchFamily="50" charset="-128"/>
                    <a:ea typeface="Meiryo UI" panose="020B0604030504040204" pitchFamily="50" charset="-128"/>
                  </a:rPr>
                  <a:t>①身分に基づく在留資格　</a:t>
                </a:r>
                <a:r>
                  <a:rPr kumimoji="1" lang="en-US" altLang="ja-JP" sz="985" b="1" dirty="0">
                    <a:solidFill>
                      <a:schemeClr val="tx2"/>
                    </a:solidFill>
                    <a:latin typeface="Meiryo UI" panose="020B0604030504040204" pitchFamily="50" charset="-128"/>
                    <a:ea typeface="Meiryo UI" panose="020B0604030504040204" pitchFamily="50" charset="-128"/>
                  </a:rPr>
                  <a:t>27,735</a:t>
                </a:r>
                <a:r>
                  <a:rPr kumimoji="1" lang="ja-JP" altLang="en-US" sz="985" b="1" dirty="0">
                    <a:solidFill>
                      <a:schemeClr val="tx2"/>
                    </a:solidFill>
                    <a:latin typeface="Meiryo UI" panose="020B0604030504040204" pitchFamily="50" charset="-128"/>
                    <a:ea typeface="Meiryo UI" panose="020B0604030504040204" pitchFamily="50" charset="-128"/>
                  </a:rPr>
                  <a:t>人</a:t>
                </a:r>
                <a:endParaRPr kumimoji="1" lang="en-US" altLang="ja-JP" sz="985" b="1"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・「定住者」（主に日系人）、「永住者」、「日本人の配偶者」等</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・在留中の活動に制限がないため、様々な分野で活動可能</a:t>
                </a:r>
                <a:endParaRPr kumimoji="1" lang="en-US" altLang="ja-JP" sz="752" dirty="0">
                  <a:solidFill>
                    <a:schemeClr val="tx2"/>
                  </a:solidFill>
                  <a:latin typeface="Meiryo UI" panose="020B0604030504040204" pitchFamily="50" charset="-128"/>
                  <a:ea typeface="Meiryo UI" panose="020B0604030504040204" pitchFamily="50" charset="-128"/>
                </a:endParaRPr>
              </a:p>
            </p:txBody>
          </p:sp>
          <p:sp>
            <p:nvSpPr>
              <p:cNvPr id="11" name="角丸四角形 10"/>
              <p:cNvSpPr/>
              <p:nvPr/>
            </p:nvSpPr>
            <p:spPr>
              <a:xfrm>
                <a:off x="8377839" y="3571094"/>
                <a:ext cx="2756970" cy="663447"/>
              </a:xfrm>
              <a:prstGeom prst="round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985" b="1" dirty="0">
                    <a:solidFill>
                      <a:schemeClr val="tx2"/>
                    </a:solidFill>
                    <a:latin typeface="Meiryo UI" panose="020B0604030504040204" pitchFamily="50" charset="-128"/>
                    <a:ea typeface="Meiryo UI" panose="020B0604030504040204" pitchFamily="50" charset="-128"/>
                  </a:rPr>
                  <a:t>③特定活動　</a:t>
                </a:r>
                <a:r>
                  <a:rPr kumimoji="1" lang="en-US" altLang="ja-JP" sz="985" b="1" dirty="0">
                    <a:solidFill>
                      <a:schemeClr val="tx2"/>
                    </a:solidFill>
                    <a:latin typeface="Meiryo UI" panose="020B0604030504040204" pitchFamily="50" charset="-128"/>
                    <a:ea typeface="Meiryo UI" panose="020B0604030504040204" pitchFamily="50" charset="-128"/>
                  </a:rPr>
                  <a:t>5,670</a:t>
                </a:r>
                <a:r>
                  <a:rPr kumimoji="1" lang="ja-JP" altLang="en-US" sz="985" b="1" dirty="0">
                    <a:solidFill>
                      <a:schemeClr val="tx2"/>
                    </a:solidFill>
                    <a:latin typeface="Meiryo UI" panose="020B0604030504040204" pitchFamily="50" charset="-128"/>
                    <a:ea typeface="Meiryo UI" panose="020B0604030504040204" pitchFamily="50" charset="-128"/>
                  </a:rPr>
                  <a:t>人</a:t>
                </a:r>
                <a:endParaRPr kumimoji="1" lang="en-US" altLang="ja-JP" sz="985" b="1"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a:t>
                </a:r>
                <a:r>
                  <a:rPr kumimoji="1" lang="en-US" altLang="ja-JP" sz="752" dirty="0">
                    <a:solidFill>
                      <a:schemeClr val="tx2"/>
                    </a:solidFill>
                    <a:latin typeface="Meiryo UI" panose="020B0604030504040204" pitchFamily="50" charset="-128"/>
                    <a:ea typeface="Meiryo UI" panose="020B0604030504040204" pitchFamily="50" charset="-128"/>
                  </a:rPr>
                  <a:t>EPA</a:t>
                </a:r>
                <a:r>
                  <a:rPr kumimoji="1" lang="ja-JP" altLang="en-US" sz="752" dirty="0">
                    <a:solidFill>
                      <a:schemeClr val="tx2"/>
                    </a:solidFill>
                    <a:latin typeface="Meiryo UI" panose="020B0604030504040204" pitchFamily="50" charset="-128"/>
                    <a:ea typeface="Meiryo UI" panose="020B0604030504040204" pitchFamily="50" charset="-128"/>
                  </a:rPr>
                  <a:t>に基づく看護師・介護福祉士候補者、ワーキングホリデー、</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en-US" altLang="ja-JP" sz="752" dirty="0">
                    <a:solidFill>
                      <a:schemeClr val="tx2"/>
                    </a:solidFill>
                    <a:latin typeface="Meiryo UI" panose="020B0604030504040204" pitchFamily="50" charset="-128"/>
                    <a:ea typeface="Meiryo UI" panose="020B0604030504040204" pitchFamily="50" charset="-128"/>
                  </a:rPr>
                  <a:t>  </a:t>
                </a:r>
                <a:r>
                  <a:rPr kumimoji="1" lang="ja-JP" altLang="en-US" sz="752" dirty="0">
                    <a:solidFill>
                      <a:schemeClr val="tx2"/>
                    </a:solidFill>
                    <a:latin typeface="Meiryo UI" panose="020B0604030504040204" pitchFamily="50" charset="-128"/>
                    <a:ea typeface="Meiryo UI" panose="020B0604030504040204" pitchFamily="50" charset="-128"/>
                  </a:rPr>
                  <a:t>外国人建設就労者など</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・個々の許可の内容により活動可能</a:t>
                </a:r>
                <a:endParaRPr kumimoji="1" lang="en-US" altLang="ja-JP" sz="752" dirty="0">
                  <a:solidFill>
                    <a:schemeClr val="tx2"/>
                  </a:solidFill>
                  <a:latin typeface="Meiryo UI" panose="020B0604030504040204" pitchFamily="50" charset="-128"/>
                  <a:ea typeface="Meiryo UI" panose="020B0604030504040204" pitchFamily="50" charset="-128"/>
                </a:endParaRPr>
              </a:p>
            </p:txBody>
          </p:sp>
          <p:sp>
            <p:nvSpPr>
              <p:cNvPr id="14" name="角丸四角形 13"/>
              <p:cNvSpPr/>
              <p:nvPr/>
            </p:nvSpPr>
            <p:spPr>
              <a:xfrm>
                <a:off x="8401792" y="2301421"/>
                <a:ext cx="2756970" cy="490634"/>
              </a:xfrm>
              <a:prstGeom prst="roundRect">
                <a:avLst/>
              </a:prstGeom>
              <a:solidFill>
                <a:schemeClr val="accent6">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985" b="1" dirty="0">
                    <a:solidFill>
                      <a:schemeClr val="tx2"/>
                    </a:solidFill>
                    <a:latin typeface="Meiryo UI" panose="020B0604030504040204" pitchFamily="50" charset="-128"/>
                    <a:ea typeface="Meiryo UI" panose="020B0604030504040204" pitchFamily="50" charset="-128"/>
                  </a:rPr>
                  <a:t>⑤資格外活動</a:t>
                </a:r>
                <a:r>
                  <a:rPr kumimoji="1" lang="ja-JP" altLang="en-US" sz="752" dirty="0">
                    <a:solidFill>
                      <a:schemeClr val="tx2"/>
                    </a:solidFill>
                    <a:latin typeface="Meiryo UI" panose="020B0604030504040204" pitchFamily="50" charset="-128"/>
                    <a:ea typeface="Meiryo UI" panose="020B0604030504040204" pitchFamily="50" charset="-128"/>
                  </a:rPr>
                  <a:t>（留学生アルバイト等）</a:t>
                </a:r>
                <a:r>
                  <a:rPr kumimoji="1" lang="ja-JP" altLang="en-US" sz="985" b="1" dirty="0">
                    <a:solidFill>
                      <a:schemeClr val="tx2"/>
                    </a:solidFill>
                    <a:latin typeface="Meiryo UI" panose="020B0604030504040204" pitchFamily="50" charset="-128"/>
                    <a:ea typeface="Meiryo UI" panose="020B0604030504040204" pitchFamily="50" charset="-128"/>
                  </a:rPr>
                  <a:t>　</a:t>
                </a:r>
                <a:r>
                  <a:rPr kumimoji="1" lang="en-US" altLang="ja-JP" sz="985" b="1" dirty="0">
                    <a:solidFill>
                      <a:schemeClr val="tx2"/>
                    </a:solidFill>
                    <a:latin typeface="Meiryo UI" panose="020B0604030504040204" pitchFamily="50" charset="-128"/>
                    <a:ea typeface="Meiryo UI" panose="020B0604030504040204" pitchFamily="50" charset="-128"/>
                  </a:rPr>
                  <a:t>30,875</a:t>
                </a:r>
                <a:r>
                  <a:rPr kumimoji="1" lang="ja-JP" altLang="en-US" sz="985" b="1" dirty="0">
                    <a:solidFill>
                      <a:schemeClr val="tx2"/>
                    </a:solidFill>
                    <a:latin typeface="Meiryo UI" panose="020B0604030504040204" pitchFamily="50" charset="-128"/>
                    <a:ea typeface="Meiryo UI" panose="020B0604030504040204" pitchFamily="50" charset="-128"/>
                  </a:rPr>
                  <a:t>人</a:t>
                </a:r>
                <a:endParaRPr kumimoji="1" lang="en-US" altLang="ja-JP" sz="985" b="1"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・本来の在留資格の活動を阻害しない範囲（週</a:t>
                </a:r>
                <a:r>
                  <a:rPr kumimoji="1" lang="en-US" altLang="ja-JP" sz="752" dirty="0">
                    <a:solidFill>
                      <a:schemeClr val="tx2"/>
                    </a:solidFill>
                    <a:latin typeface="Meiryo UI" panose="020B0604030504040204" pitchFamily="50" charset="-128"/>
                    <a:ea typeface="Meiryo UI" panose="020B0604030504040204" pitchFamily="50" charset="-128"/>
                  </a:rPr>
                  <a:t>28</a:t>
                </a:r>
                <a:r>
                  <a:rPr kumimoji="1" lang="ja-JP" altLang="en-US" sz="752" dirty="0">
                    <a:solidFill>
                      <a:schemeClr val="tx2"/>
                    </a:solidFill>
                    <a:latin typeface="Meiryo UI" panose="020B0604030504040204" pitchFamily="50" charset="-128"/>
                    <a:ea typeface="Meiryo UI" panose="020B0604030504040204" pitchFamily="50" charset="-128"/>
                  </a:rPr>
                  <a:t>時間以内</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en-US" altLang="ja-JP" sz="752" dirty="0">
                    <a:solidFill>
                      <a:schemeClr val="tx2"/>
                    </a:solidFill>
                    <a:latin typeface="Meiryo UI" panose="020B0604030504040204" pitchFamily="50" charset="-128"/>
                    <a:ea typeface="Meiryo UI" panose="020B0604030504040204" pitchFamily="50" charset="-128"/>
                  </a:rPr>
                  <a:t> </a:t>
                </a:r>
                <a:r>
                  <a:rPr kumimoji="1" lang="ja-JP" altLang="en-US" sz="752" dirty="0">
                    <a:solidFill>
                      <a:schemeClr val="tx2"/>
                    </a:solidFill>
                    <a:latin typeface="Meiryo UI" panose="020B0604030504040204" pitchFamily="50" charset="-128"/>
                    <a:ea typeface="Meiryo UI" panose="020B0604030504040204" pitchFamily="50" charset="-128"/>
                  </a:rPr>
                  <a:t>等）で相当と認められる場合に活動可能</a:t>
                </a:r>
                <a:endParaRPr kumimoji="1" lang="en-US" altLang="ja-JP" sz="752" dirty="0">
                  <a:solidFill>
                    <a:schemeClr val="tx2"/>
                  </a:solidFill>
                  <a:latin typeface="Meiryo UI" panose="020B0604030504040204" pitchFamily="50" charset="-128"/>
                  <a:ea typeface="Meiryo UI" panose="020B0604030504040204" pitchFamily="50" charset="-128"/>
                </a:endParaRPr>
              </a:p>
            </p:txBody>
          </p:sp>
        </p:grpSp>
        <p:sp>
          <p:nvSpPr>
            <p:cNvPr id="18" name="テキスト ボックス 17"/>
            <p:cNvSpPr txBox="1"/>
            <p:nvPr/>
          </p:nvSpPr>
          <p:spPr>
            <a:xfrm>
              <a:off x="7710449" y="1555475"/>
              <a:ext cx="1525548" cy="253946"/>
            </a:xfrm>
            <a:prstGeom prst="rect">
              <a:avLst/>
            </a:prstGeom>
            <a:noFill/>
          </p:spPr>
          <p:txBody>
            <a:bodyPr wrap="square" rtlCol="0">
              <a:spAutoFit/>
            </a:bodyPr>
            <a:lstStyle/>
            <a:p>
              <a:pPr algn="ctr"/>
              <a:r>
                <a:rPr kumimoji="1" lang="en-US" altLang="ja-JP" sz="985" b="1" dirty="0">
                  <a:latin typeface="Meiryo UI" panose="020B0604030504040204" pitchFamily="50" charset="-128"/>
                  <a:ea typeface="Meiryo UI" panose="020B0604030504040204" pitchFamily="50" charset="-128"/>
                </a:rPr>
                <a:t>【</a:t>
              </a:r>
              <a:r>
                <a:rPr kumimoji="1" lang="ja-JP" altLang="en-US" sz="985" b="1" dirty="0">
                  <a:latin typeface="Meiryo UI" panose="020B0604030504040204" pitchFamily="50" charset="-128"/>
                  <a:ea typeface="Meiryo UI" panose="020B0604030504040204" pitchFamily="50" charset="-128"/>
                </a:rPr>
                <a:t>在留資格別内訳</a:t>
              </a:r>
              <a:r>
                <a:rPr kumimoji="1" lang="en-US" altLang="ja-JP" sz="985" b="1" dirty="0">
                  <a:latin typeface="Meiryo UI" panose="020B0604030504040204" pitchFamily="50" charset="-128"/>
                  <a:ea typeface="Meiryo UI" panose="020B0604030504040204" pitchFamily="50" charset="-128"/>
                </a:rPr>
                <a:t>】</a:t>
              </a:r>
            </a:p>
          </p:txBody>
        </p:sp>
        <p:sp>
          <p:nvSpPr>
            <p:cNvPr id="21" name="角丸四角形 20"/>
            <p:cNvSpPr/>
            <p:nvPr/>
          </p:nvSpPr>
          <p:spPr>
            <a:xfrm>
              <a:off x="7053534" y="4028539"/>
              <a:ext cx="2756970" cy="1194893"/>
            </a:xfrm>
            <a:prstGeom prst="roundRect">
              <a:avLst/>
            </a:prstGeom>
            <a:solidFill>
              <a:schemeClr val="accent2">
                <a:lumMod val="20000"/>
                <a:lumOff val="80000"/>
              </a:schemeClr>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kumimoji="1" lang="en-US" altLang="ja-JP" sz="985" b="1" spc="-9" dirty="0">
                <a:solidFill>
                  <a:schemeClr val="tx2"/>
                </a:solidFill>
                <a:latin typeface="Meiryo UI" panose="020B0604030504040204" pitchFamily="50" charset="-128"/>
                <a:ea typeface="Meiryo UI" panose="020B0604030504040204" pitchFamily="50" charset="-128"/>
              </a:endParaRPr>
            </a:p>
            <a:p>
              <a:r>
                <a:rPr kumimoji="1" lang="ja-JP" altLang="en-US" sz="985" b="1" spc="-9" dirty="0">
                  <a:solidFill>
                    <a:schemeClr val="tx2"/>
                  </a:solidFill>
                  <a:latin typeface="Meiryo UI" panose="020B0604030504040204" pitchFamily="50" charset="-128"/>
                  <a:ea typeface="Meiryo UI" panose="020B0604030504040204" pitchFamily="50" charset="-128"/>
                </a:rPr>
                <a:t>②専門的・技術的分野の在留資格 </a:t>
              </a:r>
              <a:r>
                <a:rPr kumimoji="1" lang="en-US" altLang="ja-JP" sz="985" b="1" spc="-9" dirty="0">
                  <a:solidFill>
                    <a:schemeClr val="tx2"/>
                  </a:solidFill>
                  <a:latin typeface="Meiryo UI" panose="020B0604030504040204" pitchFamily="50" charset="-128"/>
                  <a:ea typeface="Meiryo UI" panose="020B0604030504040204" pitchFamily="50" charset="-128"/>
                </a:rPr>
                <a:t>39,649</a:t>
              </a:r>
              <a:r>
                <a:rPr kumimoji="1" lang="ja-JP" altLang="en-US" sz="985" b="1" spc="-9" dirty="0">
                  <a:solidFill>
                    <a:schemeClr val="tx2"/>
                  </a:solidFill>
                  <a:latin typeface="Meiryo UI" panose="020B0604030504040204" pitchFamily="50" charset="-128"/>
                  <a:ea typeface="Meiryo UI" panose="020B0604030504040204" pitchFamily="50" charset="-128"/>
                </a:rPr>
                <a:t>人</a:t>
              </a:r>
              <a:endParaRPr kumimoji="1" lang="en-US" altLang="ja-JP" sz="985" b="1" spc="-9"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・「教授」「芸術」「宗教」「報道」「高度専門職」「経営・監理」</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　「法律・会計業務」「医療」「介護」「研究」「「教育」</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　</a:t>
              </a:r>
              <a:r>
                <a:rPr kumimoji="1" lang="ja-JP" altLang="en-US" sz="752" b="1" u="sng" dirty="0">
                  <a:solidFill>
                    <a:schemeClr val="tx2"/>
                  </a:solidFill>
                  <a:latin typeface="Meiryo UI" panose="020B0604030504040204" pitchFamily="50" charset="-128"/>
                  <a:ea typeface="Meiryo UI" panose="020B0604030504040204" pitchFamily="50" charset="-128"/>
                </a:rPr>
                <a:t>「</a:t>
              </a:r>
              <a:r>
                <a:rPr kumimoji="1" lang="ja-JP" altLang="en-US" sz="1068" b="1" u="sng" dirty="0">
                  <a:solidFill>
                    <a:schemeClr val="tx2"/>
                  </a:solidFill>
                  <a:latin typeface="Meiryo UI" panose="020B0604030504040204" pitchFamily="50" charset="-128"/>
                  <a:ea typeface="Meiryo UI" panose="020B0604030504040204" pitchFamily="50" charset="-128"/>
                </a:rPr>
                <a:t>技術・人文知識・国際業務」「特定技能</a:t>
              </a:r>
              <a:r>
                <a:rPr kumimoji="1" lang="ja-JP" altLang="en-US" sz="1068" b="1" dirty="0">
                  <a:solidFill>
                    <a:schemeClr val="tx2"/>
                  </a:solidFill>
                  <a:latin typeface="Meiryo UI" panose="020B0604030504040204" pitchFamily="50" charset="-128"/>
                  <a:ea typeface="Meiryo UI" panose="020B0604030504040204" pitchFamily="50" charset="-128"/>
                </a:rPr>
                <a:t>」</a:t>
              </a:r>
              <a:endParaRPr kumimoji="1" lang="en-US" altLang="ja-JP" sz="1068" b="1" dirty="0">
                <a:solidFill>
                  <a:schemeClr val="tx2"/>
                </a:solidFill>
                <a:latin typeface="Meiryo UI" panose="020B0604030504040204" pitchFamily="50" charset="-128"/>
                <a:ea typeface="Meiryo UI" panose="020B0604030504040204" pitchFamily="50" charset="-128"/>
              </a:endParaRPr>
            </a:p>
            <a:p>
              <a:r>
                <a:rPr kumimoji="1" lang="en-US" altLang="ja-JP" sz="814" b="1" dirty="0">
                  <a:solidFill>
                    <a:schemeClr val="tx2"/>
                  </a:solidFill>
                  <a:latin typeface="Meiryo UI" panose="020B0604030504040204" pitchFamily="50" charset="-128"/>
                  <a:ea typeface="Meiryo UI" panose="020B0604030504040204" pitchFamily="50" charset="-128"/>
                </a:rPr>
                <a:t>  </a:t>
              </a:r>
              <a:r>
                <a:rPr kumimoji="1" lang="ja-JP" altLang="en-US" sz="814" dirty="0">
                  <a:solidFill>
                    <a:schemeClr val="tx2"/>
                  </a:solidFill>
                  <a:latin typeface="Meiryo UI" panose="020B0604030504040204" pitchFamily="50" charset="-128"/>
                  <a:ea typeface="Meiryo UI" panose="020B0604030504040204" pitchFamily="50" charset="-128"/>
                </a:rPr>
                <a:t>「企業内転勤」　「興行」「技能」</a:t>
              </a:r>
              <a:endParaRPr kumimoji="1" lang="en-US" altLang="ja-JP" sz="814" dirty="0">
                <a:solidFill>
                  <a:schemeClr val="tx2"/>
                </a:solidFill>
                <a:latin typeface="Meiryo UI" panose="020B0604030504040204" pitchFamily="50" charset="-128"/>
                <a:ea typeface="Meiryo UI" panose="020B0604030504040204" pitchFamily="50" charset="-128"/>
              </a:endParaRPr>
            </a:p>
          </p:txBody>
        </p:sp>
      </p:grpSp>
      <p:sp>
        <p:nvSpPr>
          <p:cNvPr id="22" name="テキスト ボックス 1"/>
          <p:cNvSpPr txBox="1"/>
          <p:nvPr/>
        </p:nvSpPr>
        <p:spPr>
          <a:xfrm>
            <a:off x="6761769" y="6521431"/>
            <a:ext cx="3377537" cy="48546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033"/>
              </a:lnSpc>
            </a:pPr>
            <a:r>
              <a:rPr lang="ja-JP" altLang="en-US" sz="846" dirty="0">
                <a:latin typeface="Meiryo UI" panose="020B0604030504040204" pitchFamily="50" charset="-128"/>
                <a:ea typeface="Meiryo UI" panose="020B0604030504040204" pitchFamily="50" charset="-128"/>
              </a:rPr>
              <a:t>出典：大阪労働局「大阪労働局における外国人雇用状況の届出状況」</a:t>
            </a:r>
            <a:endParaRPr lang="en-US" altLang="ja-JP" sz="846" dirty="0">
              <a:latin typeface="Meiryo UI" panose="020B0604030504040204" pitchFamily="50" charset="-128"/>
              <a:ea typeface="Meiryo UI" panose="020B0604030504040204" pitchFamily="50" charset="-128"/>
            </a:endParaRPr>
          </a:p>
          <a:p>
            <a:pPr>
              <a:lnSpc>
                <a:spcPts val="1033"/>
              </a:lnSpc>
            </a:pPr>
            <a:r>
              <a:rPr lang="ja-JP" altLang="en-US" sz="846" dirty="0">
                <a:latin typeface="Meiryo UI" panose="020B0604030504040204" pitchFamily="50" charset="-128"/>
                <a:ea typeface="Meiryo UI" panose="020B0604030504040204" pitchFamily="50" charset="-128"/>
              </a:rPr>
              <a:t>　　　　 </a:t>
            </a:r>
            <a:r>
              <a:rPr lang="zh-TW" altLang="en-US" sz="846" dirty="0">
                <a:latin typeface="Meiryo UI" panose="020B0604030504040204" pitchFamily="50" charset="-128"/>
                <a:ea typeface="Meiryo UI" panose="020B0604030504040204" pitchFamily="50" charset="-128"/>
              </a:rPr>
              <a:t>大阪府統計課「毎月勤労統計調査地方集計月報」</a:t>
            </a:r>
          </a:p>
          <a:p>
            <a:pPr>
              <a:lnSpc>
                <a:spcPts val="1033"/>
              </a:lnSpc>
            </a:pPr>
            <a:r>
              <a:rPr lang="ja-JP" altLang="en-US" sz="846" dirty="0">
                <a:latin typeface="Meiryo UI" panose="020B0604030504040204" pitchFamily="50" charset="-128"/>
                <a:ea typeface="Meiryo UI" panose="020B0604030504040204" pitchFamily="50" charset="-128"/>
              </a:rPr>
              <a:t>　　　 （各年</a:t>
            </a:r>
            <a:r>
              <a:rPr lang="en-US" altLang="ja-JP" sz="846" dirty="0">
                <a:latin typeface="Meiryo UI" panose="020B0604030504040204" pitchFamily="50" charset="-128"/>
                <a:ea typeface="Meiryo UI" panose="020B0604030504040204" pitchFamily="50" charset="-128"/>
              </a:rPr>
              <a:t>10</a:t>
            </a:r>
            <a:r>
              <a:rPr lang="ja-JP" altLang="en-US" sz="846" dirty="0">
                <a:latin typeface="Meiryo UI" panose="020B0604030504040204" pitchFamily="50" charset="-128"/>
                <a:ea typeface="Meiryo UI" panose="020B0604030504040204" pitchFamily="50" charset="-128"/>
              </a:rPr>
              <a:t>月末時点）</a:t>
            </a:r>
            <a:endParaRPr lang="en-US" altLang="ja-JP" sz="846" dirty="0">
              <a:latin typeface="Meiryo UI" panose="020B0604030504040204" pitchFamily="50" charset="-128"/>
              <a:ea typeface="Meiryo UI" panose="020B0604030504040204" pitchFamily="50" charset="-128"/>
            </a:endParaRPr>
          </a:p>
        </p:txBody>
      </p:sp>
      <p:sp>
        <p:nvSpPr>
          <p:cNvPr id="10" name="楕円 9"/>
          <p:cNvSpPr/>
          <p:nvPr/>
        </p:nvSpPr>
        <p:spPr>
          <a:xfrm>
            <a:off x="7410164" y="4207416"/>
            <a:ext cx="2175625" cy="1943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813" b="1" dirty="0">
                <a:latin typeface="Meiryo UI" panose="020B0604030504040204" pitchFamily="50" charset="-128"/>
                <a:ea typeface="Meiryo UI" panose="020B0604030504040204" pitchFamily="50" charset="-128"/>
              </a:rPr>
              <a:t>就労を目的とした在留資格</a:t>
            </a:r>
          </a:p>
        </p:txBody>
      </p:sp>
      <p:sp>
        <p:nvSpPr>
          <p:cNvPr id="35" name="正方形/長方形 34">
            <a:extLst>
              <a:ext uri="{FF2B5EF4-FFF2-40B4-BE49-F238E27FC236}">
                <a16:creationId xmlns:a16="http://schemas.microsoft.com/office/drawing/2014/main" id="{E08629A6-829B-4394-A30A-5CB52C1BBB36}"/>
              </a:ext>
            </a:extLst>
          </p:cNvPr>
          <p:cNvSpPr/>
          <p:nvPr/>
        </p:nvSpPr>
        <p:spPr>
          <a:xfrm>
            <a:off x="0" y="231928"/>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２　外国人労働者数の推移（大阪）</a:t>
            </a:r>
          </a:p>
        </p:txBody>
      </p:sp>
      <p:sp>
        <p:nvSpPr>
          <p:cNvPr id="36"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15</a:t>
            </a:fld>
            <a:endParaRPr kumimoji="1" lang="ja-JP" altLang="en-US" dirty="0"/>
          </a:p>
        </p:txBody>
      </p:sp>
      <p:sp>
        <p:nvSpPr>
          <p:cNvPr id="37" name="角丸四角形 36"/>
          <p:cNvSpPr/>
          <p:nvPr/>
        </p:nvSpPr>
        <p:spPr>
          <a:xfrm>
            <a:off x="7188602" y="2551785"/>
            <a:ext cx="2692087" cy="686474"/>
          </a:xfrm>
          <a:prstGeom prst="roundRect">
            <a:avLst/>
          </a:prstGeom>
          <a:solidFill>
            <a:schemeClr val="accent4">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985" b="1" dirty="0">
                <a:solidFill>
                  <a:schemeClr val="tx2"/>
                </a:solidFill>
                <a:latin typeface="Meiryo UI" panose="020B0604030504040204" pitchFamily="50" charset="-128"/>
                <a:ea typeface="Meiryo UI" panose="020B0604030504040204" pitchFamily="50" charset="-128"/>
              </a:rPr>
              <a:t>④技能実習　</a:t>
            </a:r>
            <a:r>
              <a:rPr kumimoji="1" lang="en-US" altLang="ja-JP" sz="985" b="1" dirty="0">
                <a:solidFill>
                  <a:schemeClr val="tx2"/>
                </a:solidFill>
                <a:latin typeface="Meiryo UI" panose="020B0604030504040204" pitchFamily="50" charset="-128"/>
                <a:ea typeface="Meiryo UI" panose="020B0604030504040204" pitchFamily="50" charset="-128"/>
              </a:rPr>
              <a:t>20,641</a:t>
            </a:r>
            <a:r>
              <a:rPr kumimoji="1" lang="ja-JP" altLang="en-US" sz="985" b="1" dirty="0">
                <a:solidFill>
                  <a:schemeClr val="tx2"/>
                </a:solidFill>
                <a:latin typeface="Meiryo UI" panose="020B0604030504040204" pitchFamily="50" charset="-128"/>
                <a:ea typeface="Meiryo UI" panose="020B0604030504040204" pitchFamily="50" charset="-128"/>
              </a:rPr>
              <a:t>人</a:t>
            </a:r>
            <a:endParaRPr kumimoji="1" lang="en-US" altLang="ja-JP" sz="985" b="1"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・技能移転を通じた国際協力が目的</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a:t>
            </a:r>
            <a:r>
              <a:rPr kumimoji="1" lang="en-US" altLang="ja-JP" sz="752" dirty="0">
                <a:solidFill>
                  <a:schemeClr val="tx2"/>
                </a:solidFill>
                <a:latin typeface="Meiryo UI" panose="020B0604030504040204" pitchFamily="50" charset="-128"/>
                <a:ea typeface="Meiryo UI" panose="020B0604030504040204" pitchFamily="50" charset="-128"/>
              </a:rPr>
              <a:t>2009</a:t>
            </a:r>
            <a:r>
              <a:rPr kumimoji="1" lang="ja-JP" altLang="en-US" sz="752" dirty="0">
                <a:solidFill>
                  <a:schemeClr val="tx2"/>
                </a:solidFill>
                <a:latin typeface="Meiryo UI" panose="020B0604030504040204" pitchFamily="50" charset="-128"/>
                <a:ea typeface="Meiryo UI" panose="020B0604030504040204" pitchFamily="50" charset="-128"/>
              </a:rPr>
              <a:t>年の入管法等改正により、１年目から労働関係法令が適用される</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a:t>
            </a:r>
            <a:r>
              <a:rPr kumimoji="1" lang="en-US" altLang="ja-JP" sz="752" dirty="0">
                <a:solidFill>
                  <a:schemeClr val="tx2"/>
                </a:solidFill>
                <a:latin typeface="Meiryo UI" panose="020B0604030504040204" pitchFamily="50" charset="-128"/>
                <a:ea typeface="Meiryo UI" panose="020B0604030504040204" pitchFamily="50" charset="-128"/>
              </a:rPr>
              <a:t>2017</a:t>
            </a:r>
            <a:r>
              <a:rPr kumimoji="1" lang="ja-JP" altLang="en-US" sz="752" dirty="0">
                <a:solidFill>
                  <a:schemeClr val="tx2"/>
                </a:solidFill>
                <a:latin typeface="Meiryo UI" panose="020B0604030504040204" pitchFamily="50" charset="-128"/>
                <a:ea typeface="Meiryo UI" panose="020B0604030504040204" pitchFamily="50" charset="-128"/>
              </a:rPr>
              <a:t>年法改正により技能実習</a:t>
            </a:r>
            <a:r>
              <a:rPr kumimoji="1" lang="en-US" altLang="ja-JP" sz="752" dirty="0">
                <a:solidFill>
                  <a:schemeClr val="tx2"/>
                </a:solidFill>
                <a:latin typeface="Meiryo UI" panose="020B0604030504040204" pitchFamily="50" charset="-128"/>
                <a:ea typeface="Meiryo UI" panose="020B0604030504040204" pitchFamily="50" charset="-128"/>
              </a:rPr>
              <a:t>3</a:t>
            </a:r>
            <a:r>
              <a:rPr kumimoji="1" lang="ja-JP" altLang="en-US" sz="752" dirty="0">
                <a:solidFill>
                  <a:schemeClr val="tx2"/>
                </a:solidFill>
                <a:latin typeface="Meiryo UI" panose="020B0604030504040204" pitchFamily="50" charset="-128"/>
                <a:ea typeface="Meiryo UI" panose="020B0604030504040204" pitchFamily="50" charset="-128"/>
              </a:rPr>
              <a:t>号が創設</a:t>
            </a:r>
            <a:endParaRPr kumimoji="1" lang="en-US" altLang="ja-JP" sz="752" dirty="0">
              <a:solidFill>
                <a:schemeClr val="tx2"/>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8F20326-293F-4994-83A0-5770E53F9F5F}"/>
              </a:ext>
            </a:extLst>
          </p:cNvPr>
          <p:cNvPicPr>
            <a:picLocks noChangeAspect="1"/>
          </p:cNvPicPr>
          <p:nvPr/>
        </p:nvPicPr>
        <p:blipFill>
          <a:blip r:embed="rId4"/>
          <a:stretch>
            <a:fillRect/>
          </a:stretch>
        </p:blipFill>
        <p:spPr>
          <a:xfrm>
            <a:off x="120460" y="1404433"/>
            <a:ext cx="6943946" cy="5584420"/>
          </a:xfrm>
          <a:prstGeom prst="rect">
            <a:avLst/>
          </a:prstGeom>
        </p:spPr>
      </p:pic>
    </p:spTree>
    <p:extLst>
      <p:ext uri="{BB962C8B-B14F-4D97-AF65-F5344CB8AC3E}">
        <p14:creationId xmlns:p14="http://schemas.microsoft.com/office/powerpoint/2010/main" val="264949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49070" y="2113933"/>
          <a:ext cx="9793909" cy="4240177"/>
        </p:xfrm>
        <a:graphic>
          <a:graphicData uri="http://schemas.openxmlformats.org/drawingml/2006/table">
            <a:tbl>
              <a:tblPr/>
              <a:tblGrid>
                <a:gridCol w="298984">
                  <a:extLst>
                    <a:ext uri="{9D8B030D-6E8A-4147-A177-3AD203B41FA5}">
                      <a16:colId xmlns:a16="http://schemas.microsoft.com/office/drawing/2014/main" val="54180240"/>
                    </a:ext>
                  </a:extLst>
                </a:gridCol>
                <a:gridCol w="1090411">
                  <a:extLst>
                    <a:ext uri="{9D8B030D-6E8A-4147-A177-3AD203B41FA5}">
                      <a16:colId xmlns:a16="http://schemas.microsoft.com/office/drawing/2014/main" val="1437997041"/>
                    </a:ext>
                  </a:extLst>
                </a:gridCol>
                <a:gridCol w="650730">
                  <a:extLst>
                    <a:ext uri="{9D8B030D-6E8A-4147-A177-3AD203B41FA5}">
                      <a16:colId xmlns:a16="http://schemas.microsoft.com/office/drawing/2014/main" val="2439099742"/>
                    </a:ext>
                  </a:extLst>
                </a:gridCol>
                <a:gridCol w="514428">
                  <a:extLst>
                    <a:ext uri="{9D8B030D-6E8A-4147-A177-3AD203B41FA5}">
                      <a16:colId xmlns:a16="http://schemas.microsoft.com/office/drawing/2014/main" val="1502470242"/>
                    </a:ext>
                  </a:extLst>
                </a:gridCol>
                <a:gridCol w="457268">
                  <a:extLst>
                    <a:ext uri="{9D8B030D-6E8A-4147-A177-3AD203B41FA5}">
                      <a16:colId xmlns:a16="http://schemas.microsoft.com/office/drawing/2014/main" val="1258856562"/>
                    </a:ext>
                  </a:extLst>
                </a:gridCol>
                <a:gridCol w="507833">
                  <a:extLst>
                    <a:ext uri="{9D8B030D-6E8A-4147-A177-3AD203B41FA5}">
                      <a16:colId xmlns:a16="http://schemas.microsoft.com/office/drawing/2014/main" val="1862817531"/>
                    </a:ext>
                  </a:extLst>
                </a:gridCol>
                <a:gridCol w="457268">
                  <a:extLst>
                    <a:ext uri="{9D8B030D-6E8A-4147-A177-3AD203B41FA5}">
                      <a16:colId xmlns:a16="http://schemas.microsoft.com/office/drawing/2014/main" val="284659972"/>
                    </a:ext>
                  </a:extLst>
                </a:gridCol>
                <a:gridCol w="507833">
                  <a:extLst>
                    <a:ext uri="{9D8B030D-6E8A-4147-A177-3AD203B41FA5}">
                      <a16:colId xmlns:a16="http://schemas.microsoft.com/office/drawing/2014/main" val="1491662638"/>
                    </a:ext>
                  </a:extLst>
                </a:gridCol>
                <a:gridCol w="457268">
                  <a:extLst>
                    <a:ext uri="{9D8B030D-6E8A-4147-A177-3AD203B41FA5}">
                      <a16:colId xmlns:a16="http://schemas.microsoft.com/office/drawing/2014/main" val="886820042"/>
                    </a:ext>
                  </a:extLst>
                </a:gridCol>
                <a:gridCol w="507833">
                  <a:extLst>
                    <a:ext uri="{9D8B030D-6E8A-4147-A177-3AD203B41FA5}">
                      <a16:colId xmlns:a16="http://schemas.microsoft.com/office/drawing/2014/main" val="3315324063"/>
                    </a:ext>
                  </a:extLst>
                </a:gridCol>
                <a:gridCol w="457268">
                  <a:extLst>
                    <a:ext uri="{9D8B030D-6E8A-4147-A177-3AD203B41FA5}">
                      <a16:colId xmlns:a16="http://schemas.microsoft.com/office/drawing/2014/main" val="3933865045"/>
                    </a:ext>
                  </a:extLst>
                </a:gridCol>
                <a:gridCol w="534214">
                  <a:extLst>
                    <a:ext uri="{9D8B030D-6E8A-4147-A177-3AD203B41FA5}">
                      <a16:colId xmlns:a16="http://schemas.microsoft.com/office/drawing/2014/main" val="1320307160"/>
                    </a:ext>
                  </a:extLst>
                </a:gridCol>
                <a:gridCol w="457268">
                  <a:extLst>
                    <a:ext uri="{9D8B030D-6E8A-4147-A177-3AD203B41FA5}">
                      <a16:colId xmlns:a16="http://schemas.microsoft.com/office/drawing/2014/main" val="2477601306"/>
                    </a:ext>
                  </a:extLst>
                </a:gridCol>
                <a:gridCol w="507833">
                  <a:extLst>
                    <a:ext uri="{9D8B030D-6E8A-4147-A177-3AD203B41FA5}">
                      <a16:colId xmlns:a16="http://schemas.microsoft.com/office/drawing/2014/main" val="808484096"/>
                    </a:ext>
                  </a:extLst>
                </a:gridCol>
                <a:gridCol w="457268">
                  <a:extLst>
                    <a:ext uri="{9D8B030D-6E8A-4147-A177-3AD203B41FA5}">
                      <a16:colId xmlns:a16="http://schemas.microsoft.com/office/drawing/2014/main" val="387813884"/>
                    </a:ext>
                  </a:extLst>
                </a:gridCol>
                <a:gridCol w="507833">
                  <a:extLst>
                    <a:ext uri="{9D8B030D-6E8A-4147-A177-3AD203B41FA5}">
                      <a16:colId xmlns:a16="http://schemas.microsoft.com/office/drawing/2014/main" val="840343866"/>
                    </a:ext>
                  </a:extLst>
                </a:gridCol>
                <a:gridCol w="457268">
                  <a:extLst>
                    <a:ext uri="{9D8B030D-6E8A-4147-A177-3AD203B41FA5}">
                      <a16:colId xmlns:a16="http://schemas.microsoft.com/office/drawing/2014/main" val="3445142715"/>
                    </a:ext>
                  </a:extLst>
                </a:gridCol>
                <a:gridCol w="507833">
                  <a:extLst>
                    <a:ext uri="{9D8B030D-6E8A-4147-A177-3AD203B41FA5}">
                      <a16:colId xmlns:a16="http://schemas.microsoft.com/office/drawing/2014/main" val="2843629850"/>
                    </a:ext>
                  </a:extLst>
                </a:gridCol>
                <a:gridCol w="457268">
                  <a:extLst>
                    <a:ext uri="{9D8B030D-6E8A-4147-A177-3AD203B41FA5}">
                      <a16:colId xmlns:a16="http://schemas.microsoft.com/office/drawing/2014/main" val="374465968"/>
                    </a:ext>
                  </a:extLst>
                </a:gridCol>
              </a:tblGrid>
              <a:tr h="330639">
                <a:tc>
                  <a:txBody>
                    <a:bodyPr/>
                    <a:lstStyle/>
                    <a:p>
                      <a:pPr algn="l" fontAlgn="b"/>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全産業計</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建設業</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製造業</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情報通信業</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教育、</a:t>
                      </a:r>
                      <a:b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学習支援業</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卸売業、小売業</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宿泊業、</a:t>
                      </a:r>
                      <a:b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飲食サービス業</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7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サービス業</a:t>
                      </a:r>
                      <a:br>
                        <a:rPr lang="ja-JP" altLang="en-US" sz="7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7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（他に分類されないもの）</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医療、福祉</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extLst>
                  <a:ext uri="{0D108BD9-81ED-4DB2-BD59-A6C34878D82A}">
                    <a16:rowId xmlns:a16="http://schemas.microsoft.com/office/drawing/2014/main" val="3335974213"/>
                  </a:ext>
                </a:extLst>
              </a:tr>
              <a:tr h="253095">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6924724"/>
                  </a:ext>
                </a:extLst>
              </a:tr>
              <a:tr h="280747">
                <a:tc gridSpan="2">
                  <a:txBody>
                    <a:bodyPr/>
                    <a:lstStyle/>
                    <a:p>
                      <a:pPr algn="ctr"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総　　数</a:t>
                      </a:r>
                    </a:p>
                  </a:txBody>
                  <a:tcPr marL="4957" marR="4957" marT="4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124,570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8,627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30,413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2,323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6,227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18,935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14,554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21,960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7,284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7489236"/>
                  </a:ext>
                </a:extLst>
              </a:tr>
              <a:tr h="284113">
                <a:tc gridSpan="2">
                  <a:txBody>
                    <a:bodyPr/>
                    <a:lstStyle/>
                    <a:p>
                      <a:pPr algn="l"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①専門的・技術的分野の</a:t>
                      </a:r>
                      <a:b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在留資格</a:t>
                      </a:r>
                    </a:p>
                  </a:txBody>
                  <a:tcPr marL="4957" marR="4957" marT="4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39,649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1,920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22.3%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11,280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37.1%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1,680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742.3%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2,770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46.5%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6,086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32.1%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2,920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20.1%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4,750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21.6%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2,434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33.4%</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83034172"/>
                  </a:ext>
                </a:extLst>
              </a:tr>
              <a:tr h="284113">
                <a:tc>
                  <a:txBody>
                    <a:bodyPr/>
                    <a:lstStyle/>
                    <a:p>
                      <a:pPr algn="ctr"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うち技術・人文知識</a:t>
                      </a:r>
                      <a:b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・国際業務</a:t>
                      </a:r>
                    </a:p>
                  </a:txBody>
                  <a:tcPr marL="4957" marR="4957" marT="4957"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27,515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1,171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13.6%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7,497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24.7%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1,584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68.2%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1,627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26.1%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5,209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27.5%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1,603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11.0%</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4,146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18.9%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308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17038498"/>
                  </a:ext>
                </a:extLst>
              </a:tr>
              <a:tr h="280747">
                <a:tc>
                  <a:txBody>
                    <a:bodyPr/>
                    <a:lstStyle/>
                    <a:p>
                      <a:pPr algn="ctr"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うち特定技能</a:t>
                      </a:r>
                    </a:p>
                  </a:txBody>
                  <a:tcPr marL="4957" marR="4957" marT="495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endParaRPr kumimoji="1" lang="en-US" altLang="ja-JP" sz="800" b="0" i="0" u="none" strike="noStrike" kern="1200" dirty="0">
                        <a:solidFill>
                          <a:srgbClr val="000000"/>
                        </a:solidFill>
                        <a:effectLst/>
                        <a:latin typeface="+mn-lt"/>
                        <a:ea typeface="UD デジタル 教科書体 NK-R" panose="02020400000000000000" pitchFamily="18" charset="-128"/>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8.6%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3,857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12.7%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kumimoji="1" lang="en-US" altLang="ja-JP" sz="800" b="1" i="0" u="none" strike="noStrike" kern="1200" dirty="0">
                          <a:solidFill>
                            <a:srgbClr val="000000"/>
                          </a:solidFill>
                          <a:effectLst/>
                          <a:latin typeface="+mn-lt"/>
                          <a:ea typeface="UD デジタル 教科書体 NK-R" panose="02020400000000000000" pitchFamily="18" charset="-128"/>
                          <a:cs typeface="+mn-cs"/>
                        </a:rPr>
                        <a:t>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kumimoji="1" lang="en-US" altLang="ja-JP" sz="800" b="1" i="0" u="none" strike="noStrike" kern="1200" dirty="0">
                          <a:solidFill>
                            <a:srgbClr val="000000"/>
                          </a:solidFill>
                          <a:effectLst/>
                          <a:latin typeface="+mn-lt"/>
                          <a:ea typeface="UD デジタル 教科書体 NK-R" panose="02020400000000000000" pitchFamily="18" charset="-128"/>
                          <a:cs typeface="+mn-cs"/>
                        </a:rPr>
                        <a:t>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1,501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20.6%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4456328"/>
                  </a:ext>
                </a:extLst>
              </a:tr>
              <a:tr h="280747">
                <a:tc gridSpan="2">
                  <a:txBody>
                    <a:bodyPr/>
                    <a:lstStyle/>
                    <a:p>
                      <a:pPr algn="l"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②技能実習</a:t>
                      </a:r>
                    </a:p>
                  </a:txBody>
                  <a:tcPr marL="4957" marR="4957" marT="4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20,641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5,395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62.5%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mn-lt"/>
                          <a:ea typeface="UD デジタル 教科書体 NK-R" panose="02020400000000000000" pitchFamily="18" charset="-128"/>
                        </a:rPr>
                        <a:t>9,503 </a:t>
                      </a:r>
                      <a:endParaRPr lang="en-US" altLang="ja-JP" sz="800" b="1" i="0" u="none" strike="noStrike" dirty="0">
                        <a:solidFill>
                          <a:srgbClr val="000000"/>
                        </a:solidFill>
                        <a:effectLst/>
                        <a:latin typeface="+mn-lt"/>
                        <a:ea typeface="UD デジタル 教科書体 NK-R" panose="02020400000000000000" pitchFamily="18" charset="-128"/>
                      </a:endParaRP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31.2%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800" b="1" i="0" u="none" strike="noStrike" dirty="0">
                          <a:solidFill>
                            <a:srgbClr val="000000"/>
                          </a:solidFill>
                          <a:effectLst/>
                          <a:latin typeface="+mn-lt"/>
                          <a:ea typeface="UD デジタル 教科書体 NK-R" panose="02020400000000000000" pitchFamily="18" charset="-128"/>
                        </a:rPr>
                        <a:t>　                 </a:t>
                      </a:r>
                      <a:r>
                        <a:rPr lang="en-US" altLang="ja-JP" sz="800" b="1" i="0" u="none" strike="noStrike" dirty="0">
                          <a:solidFill>
                            <a:srgbClr val="000000"/>
                          </a:solidFill>
                          <a:effectLst/>
                          <a:latin typeface="+mn-lt"/>
                          <a:ea typeface="UD デジタル 教科書体 NK-R" panose="02020400000000000000" pitchFamily="18" charset="-128"/>
                        </a:rPr>
                        <a:t>0</a:t>
                      </a:r>
                      <a:endParaRPr lang="ja-JP" altLang="en-US" sz="800" b="1" i="0" u="none" strike="noStrike" dirty="0">
                        <a:solidFill>
                          <a:srgbClr val="000000"/>
                        </a:solidFill>
                        <a:effectLst/>
                        <a:latin typeface="+mn-lt"/>
                        <a:ea typeface="UD デジタル 教科書体 NK-R" panose="02020400000000000000" pitchFamily="18" charset="-128"/>
                      </a:endParaRP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0.0%</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2,366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12.5%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227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773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984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13.5%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279022"/>
                  </a:ext>
                </a:extLst>
              </a:tr>
              <a:tr h="280747">
                <a:tc gridSpan="2">
                  <a:txBody>
                    <a:bodyPr/>
                    <a:lstStyle/>
                    <a:p>
                      <a:pPr algn="l"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③特定活動</a:t>
                      </a:r>
                    </a:p>
                  </a:txBody>
                  <a:tcPr marL="4957" marR="4957" marT="4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5,670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457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873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39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491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529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1,712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7.8%</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1,097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15.1%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6716140"/>
                  </a:ext>
                </a:extLst>
              </a:tr>
              <a:tr h="280747">
                <a:tc gridSpan="2">
                  <a:txBody>
                    <a:bodyPr/>
                    <a:lstStyle/>
                    <a:p>
                      <a:pPr algn="l"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④資格外活動</a:t>
                      </a:r>
                    </a:p>
                  </a:txBody>
                  <a:tcPr marL="4957" marR="4957" marT="4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30,875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112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2,581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8.5%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103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4.4%</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1,176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18.9%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5,555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29.3%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8,256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56.7%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9,378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42.7%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1,158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15.9%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18169232"/>
                  </a:ext>
                </a:extLst>
              </a:tr>
              <a:tr h="280747">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vert="eaVert"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うち留学</a:t>
                      </a:r>
                    </a:p>
                  </a:txBody>
                  <a:tcPr marL="4957" marR="4957" marT="495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25,821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1,830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6.0%</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83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1,047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16.8%</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4,778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25.2%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7,612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52.3%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7,215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32.9%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1,072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14.7%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4185455"/>
                  </a:ext>
                </a:extLst>
              </a:tr>
              <a:tr h="280747">
                <a:tc gridSpan="2">
                  <a:txBody>
                    <a:bodyPr/>
                    <a:lstStyle/>
                    <a:p>
                      <a:pPr algn="l"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⑤身分に基づく在留資格　</a:t>
                      </a:r>
                    </a:p>
                  </a:txBody>
                  <a:tcPr marL="4957" marR="4957" marT="4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27,735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743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8.6%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6,176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20.3%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496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21.4%</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2,226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35.7%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4,437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23.4%</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2,622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18.0%</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5,347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24.3%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1,611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22.1%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98488383"/>
                  </a:ext>
                </a:extLst>
              </a:tr>
              <a:tr h="280747">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vert="eaVert"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うち永住者</a:t>
                      </a:r>
                    </a:p>
                  </a:txBody>
                  <a:tcPr marL="4957" marR="4957" marT="4957"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16,717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355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3,539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306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13.2%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1,440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23.1%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2,855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15.1%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1,525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3,154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14.4%</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967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13.3%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79967253"/>
                  </a:ext>
                </a:extLst>
              </a:tr>
              <a:tr h="280747">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vert="eaVert"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うち日本人の配偶者等</a:t>
                      </a:r>
                    </a:p>
                  </a:txBody>
                  <a:tcPr marL="4957" marR="4957" marT="4957"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5,899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163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1,186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126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5.4%</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699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879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605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1,053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4.8%</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334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39071635"/>
                  </a:ext>
                </a:extLst>
              </a:tr>
              <a:tr h="280747">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vert="eaVert"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うち永住者の配偶者等</a:t>
                      </a:r>
                    </a:p>
                  </a:txBody>
                  <a:tcPr marL="4957" marR="4957" marT="4957"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1,071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321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31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175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215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91565944"/>
                  </a:ext>
                </a:extLst>
              </a:tr>
              <a:tr h="280747">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vert="eaVert"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うち定住者</a:t>
                      </a:r>
                    </a:p>
                  </a:txBody>
                  <a:tcPr marL="4957" marR="4957" marT="495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4,048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173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2.0%</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1,130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528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2.8%</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386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925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263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9690801"/>
                  </a:ext>
                </a:extLst>
              </a:tr>
            </a:tbl>
          </a:graphicData>
        </a:graphic>
      </p:graphicFrame>
      <p:sp>
        <p:nvSpPr>
          <p:cNvPr id="7" name="テキスト ボックス 6"/>
          <p:cNvSpPr txBox="1"/>
          <p:nvPr/>
        </p:nvSpPr>
        <p:spPr>
          <a:xfrm>
            <a:off x="230750" y="6360289"/>
            <a:ext cx="9489484" cy="555280"/>
          </a:xfrm>
          <a:prstGeom prst="rect">
            <a:avLst/>
          </a:prstGeom>
          <a:noFill/>
        </p:spPr>
        <p:txBody>
          <a:bodyPr wrap="square" rtlCol="0">
            <a:spAutoFit/>
          </a:bodyPr>
          <a:lstStyle/>
          <a:p>
            <a:r>
              <a:rPr kumimoji="1" lang="ja-JP" altLang="en-US" sz="752" dirty="0">
                <a:latin typeface="UD デジタル 教科書体 NK-R" panose="02020400000000000000" pitchFamily="18" charset="-128"/>
                <a:ea typeface="UD デジタル 教科書体 NK-R" panose="02020400000000000000" pitchFamily="18" charset="-128"/>
              </a:rPr>
              <a:t>注</a:t>
            </a:r>
            <a:r>
              <a:rPr kumimoji="1" lang="en-US" altLang="ja-JP" sz="752" dirty="0">
                <a:latin typeface="UD デジタル 教科書体 NK-R" panose="02020400000000000000" pitchFamily="18" charset="-128"/>
                <a:ea typeface="UD デジタル 教科書体 NK-R" panose="02020400000000000000" pitchFamily="18" charset="-128"/>
              </a:rPr>
              <a:t>1</a:t>
            </a:r>
            <a:r>
              <a:rPr kumimoji="1" lang="ja-JP" altLang="en-US" sz="752" dirty="0">
                <a:latin typeface="UD デジタル 教科書体 NK-R" panose="02020400000000000000" pitchFamily="18" charset="-128"/>
                <a:ea typeface="UD デジタル 教科書体 NK-R" panose="02020400000000000000" pitchFamily="18" charset="-128"/>
              </a:rPr>
              <a:t>：産業分類は、</a:t>
            </a:r>
            <a:r>
              <a:rPr kumimoji="1" lang="en-US" altLang="ja-JP" sz="752" dirty="0">
                <a:latin typeface="UD デジタル 教科書体 NK-R" panose="02020400000000000000" pitchFamily="18" charset="-128"/>
                <a:ea typeface="UD デジタル 教科書体 NK-R" panose="02020400000000000000" pitchFamily="18" charset="-128"/>
              </a:rPr>
              <a:t>2013</a:t>
            </a:r>
            <a:r>
              <a:rPr kumimoji="1" lang="ja-JP" altLang="en-US" sz="752" dirty="0">
                <a:latin typeface="UD デジタル 教科書体 NK-R" panose="02020400000000000000" pitchFamily="18" charset="-128"/>
                <a:ea typeface="UD デジタル 教科書体 NK-R" panose="02020400000000000000" pitchFamily="18" charset="-128"/>
              </a:rPr>
              <a:t>年</a:t>
            </a:r>
            <a:r>
              <a:rPr kumimoji="1" lang="en-US" altLang="ja-JP" sz="752" dirty="0">
                <a:latin typeface="UD デジタル 教科書体 NK-R" panose="02020400000000000000" pitchFamily="18" charset="-128"/>
                <a:ea typeface="UD デジタル 教科書体 NK-R" panose="02020400000000000000" pitchFamily="18" charset="-128"/>
              </a:rPr>
              <a:t>10</a:t>
            </a:r>
            <a:r>
              <a:rPr kumimoji="1" lang="ja-JP" altLang="en-US" sz="752" dirty="0">
                <a:latin typeface="UD デジタル 教科書体 NK-R" panose="02020400000000000000" pitchFamily="18" charset="-128"/>
                <a:ea typeface="UD デジタル 教科書体 NK-R" panose="02020400000000000000" pitchFamily="18" charset="-128"/>
              </a:rPr>
              <a:t>月改訂の日本標準産業分類に対応している。</a:t>
            </a:r>
          </a:p>
          <a:p>
            <a:r>
              <a:rPr kumimoji="1" lang="ja-JP" altLang="en-US" sz="752" dirty="0">
                <a:latin typeface="UD デジタル 教科書体 NK-R" panose="02020400000000000000" pitchFamily="18" charset="-128"/>
                <a:ea typeface="UD デジタル 教科書体 NK-R" panose="02020400000000000000" pitchFamily="18" charset="-128"/>
              </a:rPr>
              <a:t>注</a:t>
            </a:r>
            <a:r>
              <a:rPr kumimoji="1" lang="en-US" altLang="ja-JP" sz="752" dirty="0">
                <a:latin typeface="UD デジタル 教科書体 NK-R" panose="02020400000000000000" pitchFamily="18" charset="-128"/>
                <a:ea typeface="UD デジタル 教科書体 NK-R" panose="02020400000000000000" pitchFamily="18" charset="-128"/>
              </a:rPr>
              <a:t>2</a:t>
            </a:r>
            <a:r>
              <a:rPr kumimoji="1" lang="ja-JP" altLang="en-US" sz="752" dirty="0">
                <a:latin typeface="UD デジタル 教科書体 NK-R" panose="02020400000000000000" pitchFamily="18" charset="-128"/>
                <a:ea typeface="UD デジタル 教科書体 NK-R" panose="02020400000000000000" pitchFamily="18" charset="-128"/>
              </a:rPr>
              <a:t>：「構成比」欄は、各産業別外国人労働者総数に対する在留資格別外国人労働者の比率を示す。</a:t>
            </a:r>
          </a:p>
          <a:p>
            <a:r>
              <a:rPr kumimoji="1" lang="ja-JP" altLang="en-US" sz="752" dirty="0">
                <a:latin typeface="UD デジタル 教科書体 NK-R" panose="02020400000000000000" pitchFamily="18" charset="-128"/>
                <a:ea typeface="UD デジタル 教科書体 NK-R" panose="02020400000000000000" pitchFamily="18" charset="-128"/>
              </a:rPr>
              <a:t>注</a:t>
            </a:r>
            <a:r>
              <a:rPr kumimoji="1" lang="en-US" altLang="ja-JP" sz="752" dirty="0">
                <a:latin typeface="UD デジタル 教科書体 NK-R" panose="02020400000000000000" pitchFamily="18" charset="-128"/>
                <a:ea typeface="UD デジタル 教科書体 NK-R" panose="02020400000000000000" pitchFamily="18" charset="-128"/>
              </a:rPr>
              <a:t>3</a:t>
            </a:r>
            <a:r>
              <a:rPr kumimoji="1" lang="ja-JP" altLang="en-US" sz="752" dirty="0">
                <a:latin typeface="UD デジタル 教科書体 NK-R" panose="02020400000000000000" pitchFamily="18" charset="-128"/>
                <a:ea typeface="UD デジタル 教科書体 NK-R" panose="02020400000000000000" pitchFamily="18" charset="-128"/>
              </a:rPr>
              <a:t>：在留資格「特定技能」は、①専門的・技術的分野の在留資格に含む。各産業に特定技能の「」内の分野を計上。建設業「建設」、製造業「素形材産業、産業機械製造業、電気電子情報関連産業、飲食料品製造業、造船・船用工業」、</a:t>
            </a:r>
            <a:endParaRPr kumimoji="1" lang="en-US" altLang="ja-JP" sz="752" dirty="0">
              <a:latin typeface="UD デジタル 教科書体 NK-R" panose="02020400000000000000" pitchFamily="18" charset="-128"/>
              <a:ea typeface="UD デジタル 教科書体 NK-R" panose="02020400000000000000" pitchFamily="18" charset="-128"/>
            </a:endParaRPr>
          </a:p>
          <a:p>
            <a:r>
              <a:rPr kumimoji="1" lang="ja-JP" altLang="en-US" sz="752" dirty="0">
                <a:latin typeface="UD デジタル 教科書体 NK-R" panose="02020400000000000000" pitchFamily="18" charset="-128"/>
                <a:ea typeface="UD デジタル 教科書体 NK-R" panose="02020400000000000000" pitchFamily="18" charset="-128"/>
              </a:rPr>
              <a:t>　　　　宿泊・飲食サービス業「宿泊、外食業」、医療・福祉「介護」、サービス「自動車整備、ビルクリーニング」</a:t>
            </a:r>
          </a:p>
        </p:txBody>
      </p:sp>
      <p:sp>
        <p:nvSpPr>
          <p:cNvPr id="33" name="正方形/長方形 32"/>
          <p:cNvSpPr/>
          <p:nvPr/>
        </p:nvSpPr>
        <p:spPr>
          <a:xfrm>
            <a:off x="14066" y="222301"/>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3817" tIns="33817" rIns="33817" bIns="33817" rtlCol="0" anchor="ctr"/>
          <a:lstStyle/>
          <a:p>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４　産業別の在留資格の特徴（大阪）</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19" name="正方形/長方形 18">
            <a:extLst>
              <a:ext uri="{FF2B5EF4-FFF2-40B4-BE49-F238E27FC236}">
                <a16:creationId xmlns:a16="http://schemas.microsoft.com/office/drawing/2014/main" id="{55EED9AA-96F6-4885-AFA7-E0637D01A52D}"/>
              </a:ext>
            </a:extLst>
          </p:cNvPr>
          <p:cNvSpPr/>
          <p:nvPr/>
        </p:nvSpPr>
        <p:spPr>
          <a:xfrm>
            <a:off x="150979" y="635790"/>
            <a:ext cx="9792000" cy="1283428"/>
          </a:xfrm>
          <a:prstGeom prst="rect">
            <a:avLst/>
          </a:prstGeom>
          <a:ln w="19050">
            <a:solidFill>
              <a:schemeClr val="tx1"/>
            </a:solidFill>
            <a:prstDash val="sysDash"/>
          </a:ln>
        </p:spPr>
        <p:txBody>
          <a:bodyPr wrap="square" lIns="33817" rIns="33817">
            <a:spAutoFit/>
          </a:bodyPr>
          <a:lstStyle/>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 </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産業ごと</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に、活躍する</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外国人労働者の在留資格に違いがある</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 </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建設業、製造業</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では、「</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技能実習」</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の占める割合が高く、「</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特定技能」も見られる</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製造業は「技・人・国」の割合も高い</a:t>
            </a:r>
            <a:endPar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 </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情報通信業</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では、</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「技・人・国」</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の割合が７割近い</a:t>
            </a:r>
            <a:endPar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 </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宿泊業・飲食サービス業</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では、「資格外活動」の占める割合が高く、</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留学生のアルバイトが多い</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 </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医療、福祉</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は、新規求人数が多い分野だが、</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外国人労働者数は少ない</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活躍する在留資格は「身分に基づく在留資格」や「特定技能」、</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9078" indent="-429457" algn="just"/>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「特定活動（</a:t>
            </a:r>
            <a:r>
              <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EPA</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「技能実習」と幅広い</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テキスト ボックス 7"/>
          <p:cNvSpPr txBox="1"/>
          <p:nvPr/>
        </p:nvSpPr>
        <p:spPr>
          <a:xfrm>
            <a:off x="4775201" y="6749715"/>
            <a:ext cx="4945034" cy="208070"/>
          </a:xfrm>
          <a:prstGeom prst="rect">
            <a:avLst/>
          </a:prstGeom>
          <a:noFill/>
        </p:spPr>
        <p:txBody>
          <a:bodyPr wrap="square" rtlCol="0">
            <a:spAutoFit/>
          </a:bodyPr>
          <a:lstStyle/>
          <a:p>
            <a:r>
              <a:rPr kumimoji="1" lang="ja-JP" altLang="en-US" sz="752" dirty="0">
                <a:latin typeface="UD デジタル 教科書体 NK-R" panose="02020400000000000000" pitchFamily="18" charset="-128"/>
                <a:ea typeface="UD デジタル 教科書体 NK-R" panose="02020400000000000000" pitchFamily="18" charset="-128"/>
              </a:rPr>
              <a:t>出典：大阪労働局「大阪労働局における外国人雇用状況の届出状況」</a:t>
            </a:r>
            <a:r>
              <a:rPr lang="ja-JP" altLang="en-US" sz="752" dirty="0">
                <a:latin typeface="UD デジタル 教科書体 NK-R" panose="02020400000000000000" pitchFamily="18" charset="-128"/>
                <a:ea typeface="UD デジタル 教科書体 NK-R" panose="02020400000000000000" pitchFamily="18" charset="-128"/>
              </a:rPr>
              <a:t>（</a:t>
            </a:r>
            <a:r>
              <a:rPr lang="en-US" altLang="ja-JP" sz="752" dirty="0">
                <a:latin typeface="UD デジタル 教科書体 NK-R" panose="02020400000000000000" pitchFamily="18" charset="-128"/>
                <a:ea typeface="UD デジタル 教科書体 NK-R" panose="02020400000000000000" pitchFamily="18" charset="-128"/>
              </a:rPr>
              <a:t>202</a:t>
            </a:r>
            <a:r>
              <a:rPr lang="ja-JP" altLang="en-US" sz="752" dirty="0">
                <a:latin typeface="UD デジタル 教科書体 NK-R" panose="02020400000000000000" pitchFamily="18" charset="-128"/>
                <a:ea typeface="UD デジタル 教科書体 NK-R" panose="02020400000000000000" pitchFamily="18" charset="-128"/>
              </a:rPr>
              <a:t>２年</a:t>
            </a:r>
            <a:r>
              <a:rPr lang="en-US" altLang="ja-JP" sz="752" dirty="0">
                <a:latin typeface="UD デジタル 教科書体 NK-R" panose="02020400000000000000" pitchFamily="18" charset="-128"/>
                <a:ea typeface="UD デジタル 教科書体 NK-R" panose="02020400000000000000" pitchFamily="18" charset="-128"/>
              </a:rPr>
              <a:t>10</a:t>
            </a:r>
            <a:r>
              <a:rPr lang="ja-JP" altLang="en-US" sz="752" dirty="0">
                <a:latin typeface="UD デジタル 教科書体 NK-R" panose="02020400000000000000" pitchFamily="18" charset="-128"/>
                <a:ea typeface="UD デジタル 教科書体 NK-R" panose="02020400000000000000" pitchFamily="18" charset="-128"/>
              </a:rPr>
              <a:t>月末時点）をもとに企画室で加工</a:t>
            </a:r>
            <a:endParaRPr kumimoji="1" lang="en-US" altLang="ja-JP" sz="752"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p:cNvSpPr/>
          <p:nvPr/>
        </p:nvSpPr>
        <p:spPr>
          <a:xfrm>
            <a:off x="8986303" y="3558465"/>
            <a:ext cx="944110" cy="549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6" name="正方形/長方形 15"/>
          <p:cNvSpPr/>
          <p:nvPr/>
        </p:nvSpPr>
        <p:spPr>
          <a:xfrm>
            <a:off x="7029084" y="4649864"/>
            <a:ext cx="1000125" cy="284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3" name="正方形/長方形 12"/>
          <p:cNvSpPr/>
          <p:nvPr/>
        </p:nvSpPr>
        <p:spPr>
          <a:xfrm>
            <a:off x="4134626" y="3245828"/>
            <a:ext cx="970817" cy="2564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5" name="正方形/長方形 14"/>
          <p:cNvSpPr/>
          <p:nvPr/>
        </p:nvSpPr>
        <p:spPr>
          <a:xfrm>
            <a:off x="3170929" y="3541090"/>
            <a:ext cx="970817" cy="551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8" name="正方形/長方形 17"/>
          <p:cNvSpPr/>
          <p:nvPr/>
        </p:nvSpPr>
        <p:spPr>
          <a:xfrm>
            <a:off x="2186541" y="3542682"/>
            <a:ext cx="972000" cy="543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22" name="テキスト ボックス 21"/>
          <p:cNvSpPr txBox="1"/>
          <p:nvPr/>
        </p:nvSpPr>
        <p:spPr>
          <a:xfrm>
            <a:off x="9459467" y="1918442"/>
            <a:ext cx="563680" cy="209715"/>
          </a:xfrm>
          <a:prstGeom prst="rect">
            <a:avLst/>
          </a:prstGeom>
          <a:noFill/>
        </p:spPr>
        <p:txBody>
          <a:bodyPr wrap="square" rtlCol="0">
            <a:spAutoFit/>
          </a:bodyPr>
          <a:lstStyle/>
          <a:p>
            <a:pPr algn="r"/>
            <a:r>
              <a:rPr kumimoji="1" lang="ja-JP" altLang="en-US" sz="752" dirty="0">
                <a:latin typeface="Meiryo UI" panose="020B0604030504040204" pitchFamily="50" charset="-128"/>
                <a:ea typeface="Meiryo UI" panose="020B0604030504040204" pitchFamily="50" charset="-128"/>
              </a:rPr>
              <a:t>（人）</a:t>
            </a:r>
            <a:endParaRPr kumimoji="1" lang="en-US" altLang="ja-JP" sz="752" dirty="0">
              <a:latin typeface="Meiryo UI" panose="020B0604030504040204" pitchFamily="50" charset="-128"/>
              <a:ea typeface="Meiryo UI" panose="020B0604030504040204" pitchFamily="50" charset="-128"/>
            </a:endParaRPr>
          </a:p>
        </p:txBody>
      </p:sp>
      <p:sp>
        <p:nvSpPr>
          <p:cNvPr id="23" name="正方形/長方形 22"/>
          <p:cNvSpPr/>
          <p:nvPr/>
        </p:nvSpPr>
        <p:spPr>
          <a:xfrm>
            <a:off x="3164039" y="3248013"/>
            <a:ext cx="970817" cy="2930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21" name="正方形/長方形 20"/>
          <p:cNvSpPr/>
          <p:nvPr/>
        </p:nvSpPr>
        <p:spPr>
          <a:xfrm>
            <a:off x="8994413" y="2693533"/>
            <a:ext cx="936000" cy="284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20"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16</a:t>
            </a:fld>
            <a:endParaRPr kumimoji="1" lang="ja-JP" altLang="en-US" dirty="0"/>
          </a:p>
        </p:txBody>
      </p:sp>
      <p:sp>
        <p:nvSpPr>
          <p:cNvPr id="25" name="正方形/長方形 24"/>
          <p:cNvSpPr/>
          <p:nvPr/>
        </p:nvSpPr>
        <p:spPr>
          <a:xfrm>
            <a:off x="8983679" y="4098666"/>
            <a:ext cx="936000" cy="284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Tree>
    <p:extLst>
      <p:ext uri="{BB962C8B-B14F-4D97-AF65-F5344CB8AC3E}">
        <p14:creationId xmlns:p14="http://schemas.microsoft.com/office/powerpoint/2010/main" val="4159300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07479274"/>
              </p:ext>
            </p:extLst>
          </p:nvPr>
        </p:nvGraphicFramePr>
        <p:xfrm>
          <a:off x="903573" y="1571741"/>
          <a:ext cx="8226978" cy="5185041"/>
        </p:xfrm>
        <a:graphic>
          <a:graphicData uri="http://schemas.openxmlformats.org/drawingml/2006/table">
            <a:tbl>
              <a:tblPr/>
              <a:tblGrid>
                <a:gridCol w="1151723">
                  <a:extLst>
                    <a:ext uri="{9D8B030D-6E8A-4147-A177-3AD203B41FA5}">
                      <a16:colId xmlns:a16="http://schemas.microsoft.com/office/drawing/2014/main" val="4022664078"/>
                    </a:ext>
                  </a:extLst>
                </a:gridCol>
                <a:gridCol w="1193759">
                  <a:extLst>
                    <a:ext uri="{9D8B030D-6E8A-4147-A177-3AD203B41FA5}">
                      <a16:colId xmlns:a16="http://schemas.microsoft.com/office/drawing/2014/main" val="3570453612"/>
                    </a:ext>
                  </a:extLst>
                </a:gridCol>
                <a:gridCol w="1193759">
                  <a:extLst>
                    <a:ext uri="{9D8B030D-6E8A-4147-A177-3AD203B41FA5}">
                      <a16:colId xmlns:a16="http://schemas.microsoft.com/office/drawing/2014/main" val="2995845308"/>
                    </a:ext>
                  </a:extLst>
                </a:gridCol>
                <a:gridCol w="1193759">
                  <a:extLst>
                    <a:ext uri="{9D8B030D-6E8A-4147-A177-3AD203B41FA5}">
                      <a16:colId xmlns:a16="http://schemas.microsoft.com/office/drawing/2014/main" val="2395032102"/>
                    </a:ext>
                  </a:extLst>
                </a:gridCol>
                <a:gridCol w="862009">
                  <a:extLst>
                    <a:ext uri="{9D8B030D-6E8A-4147-A177-3AD203B41FA5}">
                      <a16:colId xmlns:a16="http://schemas.microsoft.com/office/drawing/2014/main" val="848976212"/>
                    </a:ext>
                  </a:extLst>
                </a:gridCol>
                <a:gridCol w="862009">
                  <a:extLst>
                    <a:ext uri="{9D8B030D-6E8A-4147-A177-3AD203B41FA5}">
                      <a16:colId xmlns:a16="http://schemas.microsoft.com/office/drawing/2014/main" val="626113518"/>
                    </a:ext>
                  </a:extLst>
                </a:gridCol>
                <a:gridCol w="862009">
                  <a:extLst>
                    <a:ext uri="{9D8B030D-6E8A-4147-A177-3AD203B41FA5}">
                      <a16:colId xmlns:a16="http://schemas.microsoft.com/office/drawing/2014/main" val="2523264893"/>
                    </a:ext>
                  </a:extLst>
                </a:gridCol>
                <a:gridCol w="907951">
                  <a:extLst>
                    <a:ext uri="{9D8B030D-6E8A-4147-A177-3AD203B41FA5}">
                      <a16:colId xmlns:a16="http://schemas.microsoft.com/office/drawing/2014/main" val="3715590747"/>
                    </a:ext>
                  </a:extLst>
                </a:gridCol>
              </a:tblGrid>
              <a:tr h="249618">
                <a:tc rowSpan="3">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分野</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制度</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創設時点</a:t>
                      </a:r>
                      <a:endParaRPr lang="en-US" altLang="zh-TW"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見込み</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見込み数見直し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年６</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月</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末</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在留者数</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3">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「特定技能」取得方法</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fontAlgn="ct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fontAlgn="ct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rowSpan="2">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見込み数に</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対する現状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10020978"/>
                  </a:ext>
                </a:extLst>
              </a:tr>
              <a:tr h="24961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試験</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技能実習</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kumimoji="1" lang="ja-JP" altLang="en-US"/>
                    </a:p>
                  </a:txBody>
                  <a:tcPr/>
                </a:tc>
                <a:extLst>
                  <a:ext uri="{0D108BD9-81ED-4DB2-BD59-A6C34878D82A}">
                    <a16:rowId xmlns:a16="http://schemas.microsoft.com/office/drawing/2014/main" val="1767100689"/>
                  </a:ext>
                </a:extLst>
              </a:tr>
              <a:tr h="202057">
                <a:tc v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61992918"/>
                  </a:ext>
                </a:extLst>
              </a:tr>
              <a:tr h="32012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介護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21,915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17,498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4,184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68123645"/>
                  </a:ext>
                </a:extLst>
              </a:tr>
              <a:tr h="3008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ビルクリーニング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37,000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2,728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930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1,798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18897505"/>
                  </a:ext>
                </a:extLst>
              </a:tr>
              <a:tr h="30087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素形材産業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49,750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35,641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c rowSpan="3">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c rowSpan="3">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34,807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c rowSpan="3">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71.6%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FFC000"/>
                    </a:solidFill>
                  </a:tcPr>
                </a:tc>
                <a:extLst>
                  <a:ext uri="{0D108BD9-81ED-4DB2-BD59-A6C34878D82A}">
                    <a16:rowId xmlns:a16="http://schemas.microsoft.com/office/drawing/2014/main" val="3163281724"/>
                  </a:ext>
                </a:extLst>
              </a:tr>
              <a:tr h="300879">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産業機械製造業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5,250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24417103"/>
                  </a:ext>
                </a:extLst>
              </a:tr>
              <a:tr h="384871">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電気・電子情報関連産業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52811577"/>
                  </a:ext>
                </a:extLst>
              </a:tr>
              <a:tr h="30087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建設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18,441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17,843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128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54.2%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3646275"/>
                  </a:ext>
                </a:extLst>
              </a:tr>
              <a:tr h="3008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造船・舶用工業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11,000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6,377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6,326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58.0%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31807604"/>
                  </a:ext>
                </a:extLst>
              </a:tr>
              <a:tr h="30087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自動車整備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2,210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333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1,867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76975218"/>
                  </a:ext>
                </a:extLst>
              </a:tr>
              <a:tr h="30087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航空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342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342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52650699"/>
                  </a:ext>
                </a:extLst>
              </a:tr>
              <a:tr h="30087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宿泊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11,200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293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272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6447909"/>
                  </a:ext>
                </a:extLst>
              </a:tr>
              <a:tr h="30087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農業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20,882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7,110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13,772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10425972"/>
                  </a:ext>
                </a:extLst>
              </a:tr>
              <a:tr h="28973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漁業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2,148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176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1,972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65322441"/>
                  </a:ext>
                </a:extLst>
              </a:tr>
              <a:tr h="245161">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飲食料品製造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業</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87,200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53,282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15,103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38,179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61.1%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1857030"/>
                  </a:ext>
                </a:extLst>
              </a:tr>
              <a:tr h="246213">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外食業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8,842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8,521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321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84117926"/>
                  </a:ext>
                </a:extLst>
              </a:tr>
              <a:tr h="289734">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345,150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345,150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1" i="0" u="none" strike="noStrike" dirty="0">
                          <a:solidFill>
                            <a:schemeClr val="tx1"/>
                          </a:solidFill>
                          <a:effectLst/>
                          <a:latin typeface="Meiryo UI" panose="020B0604030504040204" pitchFamily="50" charset="-128"/>
                          <a:ea typeface="Meiryo UI" panose="020B0604030504040204" pitchFamily="50" charset="-128"/>
                        </a:rPr>
                        <a:t>173,101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1" i="0" u="none" strike="noStrike" dirty="0">
                          <a:solidFill>
                            <a:schemeClr val="tx1"/>
                          </a:solidFill>
                          <a:effectLst/>
                          <a:latin typeface="Meiryo UI" panose="020B0604030504040204" pitchFamily="50" charset="-128"/>
                          <a:ea typeface="Meiryo UI" panose="020B0604030504040204" pitchFamily="50" charset="-128"/>
                        </a:rPr>
                        <a:t>51,640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1" i="0" u="none" strike="noStrike" dirty="0">
                          <a:solidFill>
                            <a:schemeClr val="tx1"/>
                          </a:solidFill>
                          <a:effectLst/>
                          <a:latin typeface="Meiryo UI" panose="020B0604030504040204" pitchFamily="50" charset="-128"/>
                          <a:ea typeface="Meiryo UI" panose="020B0604030504040204" pitchFamily="50" charset="-128"/>
                        </a:rPr>
                        <a:t>121,090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1" i="0" u="none" strike="noStrike" dirty="0">
                          <a:solidFill>
                            <a:schemeClr val="tx1"/>
                          </a:solidFill>
                          <a:effectLst/>
                          <a:latin typeface="Meiryo UI" panose="020B0604030504040204" pitchFamily="50" charset="-128"/>
                          <a:ea typeface="Meiryo UI" panose="020B0604030504040204" pitchFamily="50" charset="-128"/>
                        </a:rPr>
                        <a:t>371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1" i="0" u="none" strike="noStrike" dirty="0">
                          <a:solidFill>
                            <a:schemeClr val="tx1"/>
                          </a:solidFill>
                          <a:effectLst/>
                          <a:latin typeface="Meiryo UI" panose="020B0604030504040204" pitchFamily="50" charset="-128"/>
                          <a:ea typeface="Meiryo UI" panose="020B0604030504040204" pitchFamily="50" charset="-128"/>
                        </a:rPr>
                        <a:t>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71667208"/>
                  </a:ext>
                </a:extLst>
              </a:tr>
            </a:tbl>
          </a:graphicData>
        </a:graphic>
      </p:graphicFrame>
      <p:sp>
        <p:nvSpPr>
          <p:cNvPr id="2" name="正方形/長方形 1">
            <a:extLst>
              <a:ext uri="{FF2B5EF4-FFF2-40B4-BE49-F238E27FC236}">
                <a16:creationId xmlns:a16="http://schemas.microsoft.com/office/drawing/2014/main" id="{55EED9AA-96F6-4885-AFA7-E0637D01A52D}"/>
              </a:ext>
            </a:extLst>
          </p:cNvPr>
          <p:cNvSpPr/>
          <p:nvPr/>
        </p:nvSpPr>
        <p:spPr>
          <a:xfrm>
            <a:off x="158272" y="629804"/>
            <a:ext cx="9792000" cy="687881"/>
          </a:xfrm>
          <a:prstGeom prst="rect">
            <a:avLst/>
          </a:prstGeom>
          <a:ln w="19050">
            <a:solidFill>
              <a:schemeClr val="tx1"/>
            </a:solidFill>
            <a:prstDash val="sysDash"/>
          </a:ln>
        </p:spPr>
        <p:txBody>
          <a:bodyPr wrap="square" lIns="33231" rIns="33231">
            <a:spAutoFit/>
          </a:bodyPr>
          <a:lstStyle/>
          <a:p>
            <a:pPr marL="166151" indent="-422019" algn="just"/>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人手不足を補うために創設された「特定技能」は、</a:t>
            </a:r>
            <a:r>
              <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2024</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月末までに約</a:t>
            </a:r>
            <a:r>
              <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34.5</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万人の受入れを想定しているものの、</a:t>
            </a:r>
            <a:r>
              <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2023</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月の</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受入れ数は見込み数を下回る</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6151" indent="-422019" algn="just"/>
            <a:r>
              <a:rPr lang="ja-JP" altLang="en-US" sz="1290" dirty="0">
                <a:latin typeface="UD デジタル 教科書体 NK-R" panose="02020400000000000000" pitchFamily="18" charset="-128"/>
                <a:ea typeface="UD デジタル 教科書体 NK-R" panose="02020400000000000000" pitchFamily="18" charset="-128"/>
              </a:rPr>
              <a:t>○　製造などの分野では、技能実習からの移行が進む傾向</a:t>
            </a:r>
            <a:endParaRPr lang="en-US" altLang="ja-JP" sz="1290"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a:xfrm>
            <a:off x="6965577" y="6847854"/>
            <a:ext cx="2667594" cy="200055"/>
          </a:xfrm>
          <a:prstGeom prst="rect">
            <a:avLst/>
          </a:prstGeom>
          <a:noFill/>
        </p:spPr>
        <p:txBody>
          <a:bodyPr wrap="square" rtlCol="0">
            <a:spAutoFit/>
          </a:bodyPr>
          <a:lstStyle/>
          <a:p>
            <a:pPr algn="r"/>
            <a:r>
              <a:rPr kumimoji="1" lang="ja-JP" altLang="en-US" sz="700" dirty="0">
                <a:latin typeface="Meiryo UI" panose="020B0604030504040204" pitchFamily="50" charset="-128"/>
                <a:ea typeface="Meiryo UI" panose="020B0604030504040204" pitchFamily="50" charset="-128"/>
              </a:rPr>
              <a:t>出典：出入国在留管理庁「特定技能在留外国人数」</a:t>
            </a:r>
            <a:endParaRPr kumimoji="1" lang="en-US" altLang="ja-JP" sz="7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03068" y="1330090"/>
            <a:ext cx="515277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en-US" sz="1200" b="1" dirty="0">
                <a:latin typeface="UD デジタル 教科書体 NK-R" panose="02020400000000000000" pitchFamily="18" charset="-128"/>
                <a:ea typeface="UD デジタル 教科書体 NK-R" panose="02020400000000000000" pitchFamily="18" charset="-128"/>
              </a:rPr>
              <a:t>特定技能の状況（全国）</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en-US" sz="1200" b="1" dirty="0">
                <a:latin typeface="UD デジタル 教科書体 NK-R" panose="02020400000000000000" pitchFamily="18" charset="-128"/>
                <a:ea typeface="UD デジタル 教科書体 NK-R" panose="02020400000000000000" pitchFamily="18" charset="-128"/>
              </a:rPr>
              <a:t>　</a:t>
            </a:r>
            <a:r>
              <a:rPr lang="en-US" altLang="ja-JP" sz="1200" b="1" dirty="0">
                <a:latin typeface="UD デジタル 教科書体 NK-R" panose="02020400000000000000" pitchFamily="18" charset="-128"/>
                <a:ea typeface="UD デジタル 教科書体 NK-R" panose="02020400000000000000" pitchFamily="18" charset="-128"/>
              </a:rPr>
              <a:t>2024</a:t>
            </a:r>
            <a:r>
              <a:rPr lang="ja-JP" altLang="en-US" sz="1200" b="1" dirty="0">
                <a:latin typeface="UD デジタル 教科書体 NK-R" panose="02020400000000000000" pitchFamily="18" charset="-128"/>
                <a:ea typeface="UD デジタル 教科書体 NK-R" panose="02020400000000000000" pitchFamily="18" charset="-128"/>
              </a:rPr>
              <a:t>年</a:t>
            </a:r>
            <a:r>
              <a:rPr lang="en-US" altLang="ja-JP" sz="1200" b="1" dirty="0">
                <a:latin typeface="UD デジタル 教科書体 NK-R" panose="02020400000000000000" pitchFamily="18" charset="-128"/>
                <a:ea typeface="UD デジタル 教科書体 NK-R" panose="02020400000000000000" pitchFamily="18" charset="-128"/>
              </a:rPr>
              <a:t>3</a:t>
            </a:r>
            <a:r>
              <a:rPr lang="ja-JP" altLang="en-US" sz="1200" b="1" dirty="0">
                <a:latin typeface="UD デジタル 教科書体 NK-R" panose="02020400000000000000" pitchFamily="18" charset="-128"/>
                <a:ea typeface="UD デジタル 教科書体 NK-R" panose="02020400000000000000" pitchFamily="18" charset="-128"/>
              </a:rPr>
              <a:t>月までの受入れ見込数</a:t>
            </a:r>
          </a:p>
        </p:txBody>
      </p:sp>
      <p:sp>
        <p:nvSpPr>
          <p:cNvPr id="6" name="正方形/長方形 5">
            <a:extLst>
              <a:ext uri="{FF2B5EF4-FFF2-40B4-BE49-F238E27FC236}">
                <a16:creationId xmlns:a16="http://schemas.microsoft.com/office/drawing/2014/main" id="{E08629A6-829B-4394-A30A-5CB52C1BBB36}"/>
              </a:ext>
            </a:extLst>
          </p:cNvPr>
          <p:cNvSpPr/>
          <p:nvPr/>
        </p:nvSpPr>
        <p:spPr>
          <a:xfrm>
            <a:off x="-1" y="208587"/>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５　今後求められる外国人材　 （１）特定技能</a:t>
            </a:r>
          </a:p>
        </p:txBody>
      </p:sp>
      <p:sp>
        <p:nvSpPr>
          <p:cNvPr id="7"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17</a:t>
            </a:fld>
            <a:endParaRPr kumimoji="1" lang="ja-JP" altLang="en-US" dirty="0"/>
          </a:p>
        </p:txBody>
      </p:sp>
      <p:sp>
        <p:nvSpPr>
          <p:cNvPr id="10" name="吹き出し: 四角形 4">
            <a:extLst>
              <a:ext uri="{FF2B5EF4-FFF2-40B4-BE49-F238E27FC236}">
                <a16:creationId xmlns:a16="http://schemas.microsoft.com/office/drawing/2014/main" id="{C2D81974-C437-4915-B014-5AAF4688E237}"/>
              </a:ext>
            </a:extLst>
          </p:cNvPr>
          <p:cNvSpPr/>
          <p:nvPr/>
        </p:nvSpPr>
        <p:spPr>
          <a:xfrm>
            <a:off x="4743019" y="3489669"/>
            <a:ext cx="1109248" cy="454605"/>
          </a:xfrm>
          <a:prstGeom prst="wedgeRectCallout">
            <a:avLst>
              <a:gd name="adj1" fmla="val 103803"/>
              <a:gd name="adj2" fmla="val -30449"/>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latin typeface="UD デジタル 教科書体 NK-R" panose="02020400000000000000" pitchFamily="18" charset="-128"/>
                <a:ea typeface="UD デジタル 教科書体 NK-R" panose="02020400000000000000" pitchFamily="18" charset="-128"/>
              </a:rPr>
              <a:t>技能実習からの移行進む</a:t>
            </a:r>
          </a:p>
        </p:txBody>
      </p:sp>
      <p:sp>
        <p:nvSpPr>
          <p:cNvPr id="12" name="正方形/長方形 11"/>
          <p:cNvSpPr/>
          <p:nvPr/>
        </p:nvSpPr>
        <p:spPr>
          <a:xfrm>
            <a:off x="903572" y="2898188"/>
            <a:ext cx="1152000" cy="97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3" name="正方形/長方形 12"/>
          <p:cNvSpPr/>
          <p:nvPr/>
        </p:nvSpPr>
        <p:spPr>
          <a:xfrm>
            <a:off x="6507143" y="2898188"/>
            <a:ext cx="864001" cy="97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4" name="正方形/長方形 13"/>
          <p:cNvSpPr/>
          <p:nvPr/>
        </p:nvSpPr>
        <p:spPr>
          <a:xfrm>
            <a:off x="8230063" y="2898189"/>
            <a:ext cx="907592" cy="97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5" name="正方形/長方形 14"/>
          <p:cNvSpPr/>
          <p:nvPr/>
        </p:nvSpPr>
        <p:spPr>
          <a:xfrm>
            <a:off x="6507143" y="5980084"/>
            <a:ext cx="864000" cy="24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6" name="正方形/長方形 15"/>
          <p:cNvSpPr/>
          <p:nvPr/>
        </p:nvSpPr>
        <p:spPr>
          <a:xfrm>
            <a:off x="8229600" y="5980083"/>
            <a:ext cx="901829" cy="2459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7" name="正方形/長方形 16"/>
          <p:cNvSpPr/>
          <p:nvPr/>
        </p:nvSpPr>
        <p:spPr>
          <a:xfrm>
            <a:off x="8239326" y="6463380"/>
            <a:ext cx="881497" cy="270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20" name="正方形/長方形 19"/>
          <p:cNvSpPr/>
          <p:nvPr/>
        </p:nvSpPr>
        <p:spPr>
          <a:xfrm>
            <a:off x="899651" y="5969883"/>
            <a:ext cx="1152000"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24" name="正方形/長方形 23"/>
          <p:cNvSpPr/>
          <p:nvPr/>
        </p:nvSpPr>
        <p:spPr>
          <a:xfrm>
            <a:off x="3266005" y="6463381"/>
            <a:ext cx="1188000" cy="302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25" name="正方形/長方形 24"/>
          <p:cNvSpPr/>
          <p:nvPr/>
        </p:nvSpPr>
        <p:spPr>
          <a:xfrm>
            <a:off x="4456019" y="6463381"/>
            <a:ext cx="1185374" cy="302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Tree>
    <p:extLst>
      <p:ext uri="{BB962C8B-B14F-4D97-AF65-F5344CB8AC3E}">
        <p14:creationId xmlns:p14="http://schemas.microsoft.com/office/powerpoint/2010/main" val="2058385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630992655"/>
              </p:ext>
            </p:extLst>
          </p:nvPr>
        </p:nvGraphicFramePr>
        <p:xfrm>
          <a:off x="114262" y="4160184"/>
          <a:ext cx="5445440" cy="2745568"/>
        </p:xfrm>
        <a:graphic>
          <a:graphicData uri="http://schemas.openxmlformats.org/drawingml/2006/table">
            <a:tbl>
              <a:tblPr/>
              <a:tblGrid>
                <a:gridCol w="272350">
                  <a:extLst>
                    <a:ext uri="{9D8B030D-6E8A-4147-A177-3AD203B41FA5}">
                      <a16:colId xmlns:a16="http://schemas.microsoft.com/office/drawing/2014/main" val="2588573923"/>
                    </a:ext>
                  </a:extLst>
                </a:gridCol>
                <a:gridCol w="986827">
                  <a:extLst>
                    <a:ext uri="{9D8B030D-6E8A-4147-A177-3AD203B41FA5}">
                      <a16:colId xmlns:a16="http://schemas.microsoft.com/office/drawing/2014/main" val="705669010"/>
                    </a:ext>
                  </a:extLst>
                </a:gridCol>
                <a:gridCol w="782863">
                  <a:extLst>
                    <a:ext uri="{9D8B030D-6E8A-4147-A177-3AD203B41FA5}">
                      <a16:colId xmlns:a16="http://schemas.microsoft.com/office/drawing/2014/main" val="1839843940"/>
                    </a:ext>
                  </a:extLst>
                </a:gridCol>
                <a:gridCol w="680680">
                  <a:extLst>
                    <a:ext uri="{9D8B030D-6E8A-4147-A177-3AD203B41FA5}">
                      <a16:colId xmlns:a16="http://schemas.microsoft.com/office/drawing/2014/main" val="1185199935"/>
                    </a:ext>
                  </a:extLst>
                </a:gridCol>
                <a:gridCol w="680680">
                  <a:extLst>
                    <a:ext uri="{9D8B030D-6E8A-4147-A177-3AD203B41FA5}">
                      <a16:colId xmlns:a16="http://schemas.microsoft.com/office/drawing/2014/main" val="3439484445"/>
                    </a:ext>
                  </a:extLst>
                </a:gridCol>
                <a:gridCol w="680680">
                  <a:extLst>
                    <a:ext uri="{9D8B030D-6E8A-4147-A177-3AD203B41FA5}">
                      <a16:colId xmlns:a16="http://schemas.microsoft.com/office/drawing/2014/main" val="414887370"/>
                    </a:ext>
                  </a:extLst>
                </a:gridCol>
                <a:gridCol w="680680">
                  <a:extLst>
                    <a:ext uri="{9D8B030D-6E8A-4147-A177-3AD203B41FA5}">
                      <a16:colId xmlns:a16="http://schemas.microsoft.com/office/drawing/2014/main" val="678847137"/>
                    </a:ext>
                  </a:extLst>
                </a:gridCol>
                <a:gridCol w="680680">
                  <a:extLst>
                    <a:ext uri="{9D8B030D-6E8A-4147-A177-3AD203B41FA5}">
                      <a16:colId xmlns:a16="http://schemas.microsoft.com/office/drawing/2014/main" val="2286828976"/>
                    </a:ext>
                  </a:extLst>
                </a:gridCol>
              </a:tblGrid>
              <a:tr h="90803">
                <a:tc rowSpan="2">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外国人労働者計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専門的・技術的分野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2">
                  <a:txBody>
                    <a:bodyPr/>
                    <a:lstStyle/>
                    <a:p>
                      <a:pPr algn="l" fontAlgn="ctr"/>
                      <a:r>
                        <a:rPr lang="ja-JP" altLang="en-US" sz="900" b="0" i="0" u="none" strike="noStrike" dirty="0">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l" fontAlgn="ctr"/>
                      <a:endParaRPr lang="ja-JP" altLang="en-US" sz="1000" b="0" i="0" u="none" strike="noStrike" dirty="0">
                        <a:effectLst/>
                        <a:latin typeface="Meiryo UI" panose="020B0604030504040204" pitchFamily="50" charset="-128"/>
                        <a:ea typeface="Meiryo UI" panose="020B0604030504040204"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技能実習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身分に基づく</a:t>
                      </a:r>
                      <a:br>
                        <a:rPr lang="ja-JP" altLang="en-US" sz="900" b="0" i="0" u="none" strike="noStrike" dirty="0">
                          <a:effectLst/>
                          <a:latin typeface="Meiryo UI" panose="020B0604030504040204" pitchFamily="50" charset="-128"/>
                          <a:ea typeface="Meiryo UI" panose="020B0604030504040204" pitchFamily="50" charset="-128"/>
                        </a:rPr>
                      </a:br>
                      <a:r>
                        <a:rPr lang="ja-JP" altLang="en-US" sz="900" b="0" i="0" u="none" strike="noStrike" dirty="0">
                          <a:effectLst/>
                          <a:latin typeface="Meiryo UI" panose="020B0604030504040204" pitchFamily="50" charset="-128"/>
                          <a:ea typeface="Meiryo UI" panose="020B0604030504040204" pitchFamily="50" charset="-128"/>
                        </a:rPr>
                        <a:t>在留資格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zh-TW" altLang="en-US" sz="900" b="0" i="0" u="none" strike="noStrike" dirty="0">
                          <a:effectLst/>
                          <a:latin typeface="Meiryo UI" panose="020B0604030504040204" pitchFamily="50" charset="-128"/>
                          <a:ea typeface="Meiryo UI" panose="020B0604030504040204" pitchFamily="50" charset="-128"/>
                        </a:rPr>
                        <a:t>資格外活動</a:t>
                      </a:r>
                      <a:br>
                        <a:rPr lang="zh-TW" altLang="en-US" sz="900" b="0" i="0" u="none" strike="noStrike" dirty="0">
                          <a:effectLst/>
                          <a:latin typeface="Meiryo UI" panose="020B0604030504040204" pitchFamily="50" charset="-128"/>
                          <a:ea typeface="Meiryo UI" panose="020B0604030504040204" pitchFamily="50" charset="-128"/>
                        </a:rPr>
                      </a:br>
                      <a:r>
                        <a:rPr lang="zh-TW" altLang="en-US" sz="900" b="0" i="0" u="none" strike="noStrike" dirty="0">
                          <a:effectLst/>
                          <a:latin typeface="Meiryo UI" panose="020B0604030504040204" pitchFamily="50" charset="-128"/>
                          <a:ea typeface="Meiryo UI" panose="020B0604030504040204" pitchFamily="50" charset="-128"/>
                        </a:rPr>
                        <a:t>（留学）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238857788"/>
                  </a:ext>
                </a:extLst>
              </a:tr>
              <a:tr h="9109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500" b="0" i="0" u="none" strike="noStrike" dirty="0">
                          <a:effectLst/>
                          <a:latin typeface="Meiryo UI" panose="020B0604030504040204" pitchFamily="50" charset="-128"/>
                          <a:ea typeface="Meiryo UI" panose="020B0604030504040204" pitchFamily="50" charset="-128"/>
                        </a:rPr>
                        <a:t>うち、技術・人文知識・国際業務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ja-JP" altLang="en-US" sz="500" b="0" i="0" u="none" strike="noStrike" dirty="0">
                          <a:effectLst/>
                          <a:latin typeface="Meiryo UI" panose="020B0604030504040204" pitchFamily="50" charset="-128"/>
                          <a:ea typeface="Meiryo UI" panose="020B0604030504040204" pitchFamily="50" charset="-128"/>
                        </a:rPr>
                        <a:t>うち、特定技能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84258829"/>
                  </a:ext>
                </a:extLst>
              </a:tr>
              <a:tr h="323809">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東京</a:t>
                      </a:r>
                      <a:br>
                        <a:rPr lang="ja-JP" altLang="en-US" sz="1000" b="1" i="0" u="none" strike="noStrike" dirty="0">
                          <a:effectLst/>
                          <a:latin typeface="Meiryo UI" panose="020B0604030504040204" pitchFamily="50" charset="-128"/>
                          <a:ea typeface="Meiryo UI" panose="020B0604030504040204" pitchFamily="50" charset="-128"/>
                        </a:rPr>
                      </a:br>
                      <a:r>
                        <a:rPr lang="en-US" altLang="ja-JP" sz="1000" b="1" i="0" u="none" strike="noStrike" dirty="0">
                          <a:effectLst/>
                          <a:latin typeface="Meiryo UI" panose="020B0604030504040204" pitchFamily="50" charset="-128"/>
                          <a:ea typeface="Meiryo UI" panose="020B0604030504040204" pitchFamily="50" charset="-128"/>
                        </a:rPr>
                        <a:t>500,089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東京</a:t>
                      </a:r>
                      <a:br>
                        <a:rPr lang="ja-JP" altLang="en-US" sz="1000" b="1" i="0" u="none" strike="noStrike" dirty="0">
                          <a:effectLst/>
                          <a:latin typeface="Meiryo UI" panose="020B0604030504040204" pitchFamily="50" charset="-128"/>
                          <a:ea typeface="Meiryo UI" panose="020B0604030504040204" pitchFamily="50" charset="-128"/>
                        </a:rPr>
                      </a:br>
                      <a:r>
                        <a:rPr lang="en-US" altLang="ja-JP" sz="1000" b="1" i="0" u="none" strike="noStrike" dirty="0">
                          <a:effectLst/>
                          <a:latin typeface="Meiryo UI" panose="020B0604030504040204" pitchFamily="50" charset="-128"/>
                          <a:ea typeface="Meiryo UI" panose="020B0604030504040204" pitchFamily="50" charset="-128"/>
                        </a:rPr>
                        <a:t>183,694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東京</a:t>
                      </a:r>
                      <a:br>
                        <a:rPr lang="ja-JP" altLang="en-US" sz="1000" b="1" i="0" u="none" strike="noStrike" dirty="0">
                          <a:effectLst/>
                          <a:latin typeface="Meiryo UI" panose="020B0604030504040204" pitchFamily="50" charset="-128"/>
                          <a:ea typeface="Meiryo UI" panose="020B0604030504040204" pitchFamily="50" charset="-128"/>
                        </a:rPr>
                      </a:br>
                      <a:r>
                        <a:rPr lang="en-US" altLang="ja-JP" sz="1000" b="1" i="0" u="none" strike="noStrike" dirty="0">
                          <a:effectLst/>
                          <a:latin typeface="Meiryo UI" panose="020B0604030504040204" pitchFamily="50" charset="-128"/>
                          <a:ea typeface="Meiryo UI" panose="020B0604030504040204" pitchFamily="50" charset="-128"/>
                        </a:rPr>
                        <a:t>148,295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愛知</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9,839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愛知</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33,471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東京</a:t>
                      </a:r>
                      <a:br>
                        <a:rPr lang="ja-JP" altLang="en-US" sz="1000" b="1" i="0" u="none" strike="noStrike">
                          <a:effectLst/>
                          <a:latin typeface="Meiryo UI" panose="020B0604030504040204" pitchFamily="50" charset="-128"/>
                          <a:ea typeface="Meiryo UI" panose="020B0604030504040204" pitchFamily="50" charset="-128"/>
                        </a:rPr>
                      </a:br>
                      <a:r>
                        <a:rPr lang="en-US" altLang="ja-JP" sz="1000" b="1" i="0" u="none" strike="noStrike">
                          <a:effectLst/>
                          <a:latin typeface="Meiryo UI" panose="020B0604030504040204" pitchFamily="50" charset="-128"/>
                          <a:ea typeface="Meiryo UI" panose="020B0604030504040204" pitchFamily="50" charset="-128"/>
                        </a:rPr>
                        <a:t>141,989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effectLst/>
                          <a:latin typeface="Meiryo UI" panose="020B0604030504040204" pitchFamily="50" charset="-128"/>
                          <a:ea typeface="Meiryo UI" panose="020B0604030504040204" pitchFamily="50" charset="-128"/>
                        </a:rPr>
                        <a:t>東京</a:t>
                      </a:r>
                      <a:br>
                        <a:rPr lang="ja-JP" altLang="en-US" sz="900" b="1" i="0" u="none" strike="noStrike">
                          <a:effectLst/>
                          <a:latin typeface="Meiryo UI" panose="020B0604030504040204" pitchFamily="50" charset="-128"/>
                          <a:ea typeface="Meiryo UI" panose="020B0604030504040204" pitchFamily="50" charset="-128"/>
                        </a:rPr>
                      </a:br>
                      <a:r>
                        <a:rPr lang="en-US" altLang="ja-JP" sz="900" b="1" i="0" u="none" strike="noStrike">
                          <a:effectLst/>
                          <a:latin typeface="Meiryo UI" panose="020B0604030504040204" pitchFamily="50" charset="-128"/>
                          <a:ea typeface="Meiryo UI" panose="020B0604030504040204" pitchFamily="50" charset="-128"/>
                        </a:rPr>
                        <a:t>102,232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622410"/>
                  </a:ext>
                </a:extLst>
              </a:tr>
              <a:tr h="279736">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愛知</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188,691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大阪</a:t>
                      </a:r>
                      <a:br>
                        <a:rPr lang="ja-JP" altLang="en-US" sz="1000" b="1" i="0" u="none" strike="noStrike" dirty="0">
                          <a:solidFill>
                            <a:srgbClr val="FFFFFF"/>
                          </a:solidFill>
                          <a:effectLst/>
                          <a:latin typeface="Meiryo UI" panose="020B0604030504040204" pitchFamily="50" charset="-128"/>
                          <a:ea typeface="Meiryo UI" panose="020B0604030504040204" pitchFamily="50" charset="-128"/>
                        </a:rPr>
                      </a:b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39,649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大阪</a:t>
                      </a:r>
                      <a:br>
                        <a:rPr lang="ja-JP" altLang="en-US" sz="1000" b="1" i="0" u="none" strike="noStrike" dirty="0">
                          <a:solidFill>
                            <a:srgbClr val="FFFFFF"/>
                          </a:solidFill>
                          <a:effectLst/>
                          <a:latin typeface="Meiryo UI" panose="020B0604030504040204" pitchFamily="50" charset="-128"/>
                          <a:ea typeface="Meiryo UI" panose="020B0604030504040204" pitchFamily="50" charset="-128"/>
                        </a:rPr>
                      </a:b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27,515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大阪</a:t>
                      </a:r>
                      <a:br>
                        <a:rPr lang="ja-JP" altLang="en-US" sz="1000" b="1" i="0" u="none" strike="noStrike" dirty="0">
                          <a:solidFill>
                            <a:srgbClr val="FFFFFF"/>
                          </a:solidFill>
                          <a:effectLst/>
                          <a:latin typeface="Meiryo UI" panose="020B0604030504040204" pitchFamily="50" charset="-128"/>
                          <a:ea typeface="Meiryo UI" panose="020B0604030504040204" pitchFamily="50" charset="-128"/>
                        </a:rPr>
                      </a:b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6,629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東京</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21,912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愛知</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90,651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FFFF"/>
                          </a:solidFill>
                          <a:effectLst/>
                          <a:latin typeface="Meiryo UI" panose="020B0604030504040204" pitchFamily="50" charset="-128"/>
                          <a:ea typeface="Meiryo UI" panose="020B0604030504040204" pitchFamily="50" charset="-128"/>
                        </a:rPr>
                        <a:t>大阪</a:t>
                      </a:r>
                      <a:br>
                        <a:rPr lang="ja-JP" altLang="en-US" sz="900" b="1" i="0" u="none" strike="noStrike">
                          <a:solidFill>
                            <a:srgbClr val="FFFFFF"/>
                          </a:solidFill>
                          <a:effectLst/>
                          <a:latin typeface="Meiryo UI" panose="020B0604030504040204" pitchFamily="50" charset="-128"/>
                          <a:ea typeface="Meiryo UI" panose="020B0604030504040204" pitchFamily="50" charset="-128"/>
                        </a:rPr>
                      </a:br>
                      <a:r>
                        <a:rPr lang="en-US" altLang="ja-JP" sz="900" b="1" i="0" u="none" strike="noStrike">
                          <a:solidFill>
                            <a:srgbClr val="FFFFFF"/>
                          </a:solidFill>
                          <a:effectLst/>
                          <a:latin typeface="Meiryo UI" panose="020B0604030504040204" pitchFamily="50" charset="-128"/>
                          <a:ea typeface="Meiryo UI" panose="020B0604030504040204" pitchFamily="50" charset="-128"/>
                        </a:rPr>
                        <a:t>25,821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83130055"/>
                  </a:ext>
                </a:extLst>
              </a:tr>
              <a:tr h="323809">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FFFFFF"/>
                          </a:solidFill>
                          <a:effectLst/>
                          <a:latin typeface="Meiryo UI" panose="020B0604030504040204" pitchFamily="50" charset="-128"/>
                          <a:ea typeface="Meiryo UI" panose="020B0604030504040204" pitchFamily="50" charset="-128"/>
                        </a:rPr>
                        <a:t>大阪</a:t>
                      </a:r>
                      <a:br>
                        <a:rPr lang="ja-JP" altLang="en-US" sz="1000" b="1" i="0" u="none" strike="noStrike">
                          <a:solidFill>
                            <a:srgbClr val="FFFFFF"/>
                          </a:solidFill>
                          <a:effectLst/>
                          <a:latin typeface="Meiryo UI" panose="020B0604030504040204" pitchFamily="50" charset="-128"/>
                          <a:ea typeface="Meiryo UI" panose="020B0604030504040204" pitchFamily="50" charset="-128"/>
                        </a:rPr>
                      </a:br>
                      <a:r>
                        <a:rPr lang="en-US" altLang="ja-JP" sz="1000" b="1" i="0" u="none" strike="noStrike">
                          <a:solidFill>
                            <a:srgbClr val="FFFFFF"/>
                          </a:solidFill>
                          <a:effectLst/>
                          <a:latin typeface="Meiryo UI" panose="020B0604030504040204" pitchFamily="50" charset="-128"/>
                          <a:ea typeface="Meiryo UI" panose="020B0604030504040204" pitchFamily="50" charset="-128"/>
                        </a:rPr>
                        <a:t>124,570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愛知</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38,030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愛知</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22,995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東京</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5,770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大阪</a:t>
                      </a:r>
                      <a:br>
                        <a:rPr lang="ja-JP" altLang="en-US" sz="1000" b="1" i="0" u="none" strike="noStrike" dirty="0">
                          <a:solidFill>
                            <a:srgbClr val="FFFFFF"/>
                          </a:solidFill>
                          <a:effectLst/>
                          <a:latin typeface="Meiryo UI" panose="020B0604030504040204" pitchFamily="50" charset="-128"/>
                          <a:ea typeface="Meiryo UI" panose="020B0604030504040204" pitchFamily="50" charset="-128"/>
                        </a:rPr>
                      </a:b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20,641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神奈川</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44,832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福岡</a:t>
                      </a:r>
                      <a:br>
                        <a:rPr lang="ja-JP" altLang="en-US" sz="900" b="0" i="0" u="none" strike="noStrike" dirty="0">
                          <a:effectLst/>
                          <a:latin typeface="Meiryo UI" panose="020B0604030504040204" pitchFamily="50" charset="-128"/>
                          <a:ea typeface="Meiryo UI" panose="020B0604030504040204" pitchFamily="50" charset="-128"/>
                        </a:rPr>
                      </a:br>
                      <a:r>
                        <a:rPr lang="en-US" altLang="ja-JP" sz="900" b="0" i="0" u="none" strike="noStrike" dirty="0">
                          <a:effectLst/>
                          <a:latin typeface="Meiryo UI" panose="020B0604030504040204" pitchFamily="50" charset="-128"/>
                          <a:ea typeface="Meiryo UI" panose="020B0604030504040204" pitchFamily="50" charset="-128"/>
                        </a:rPr>
                        <a:t>18,615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926699"/>
                  </a:ext>
                </a:extLst>
              </a:tr>
              <a:tr h="279736">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神奈川</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105,973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神奈川</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29,698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神奈川</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20,218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千葉</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4,955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埼玉</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15,372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静岡</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38,217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effectLst/>
                          <a:latin typeface="Meiryo UI" panose="020B0604030504040204" pitchFamily="50" charset="-128"/>
                          <a:ea typeface="Meiryo UI" panose="020B0604030504040204" pitchFamily="50" charset="-128"/>
                        </a:rPr>
                        <a:t>愛知</a:t>
                      </a:r>
                      <a:br>
                        <a:rPr lang="ja-JP" altLang="en-US" sz="900" b="0" i="0" u="none" strike="noStrike">
                          <a:effectLst/>
                          <a:latin typeface="Meiryo UI" panose="020B0604030504040204" pitchFamily="50" charset="-128"/>
                          <a:ea typeface="Meiryo UI" panose="020B0604030504040204" pitchFamily="50" charset="-128"/>
                        </a:rPr>
                      </a:br>
                      <a:r>
                        <a:rPr lang="en-US" altLang="ja-JP" sz="900" b="0" i="0" u="none" strike="noStrike">
                          <a:effectLst/>
                          <a:latin typeface="Meiryo UI" panose="020B0604030504040204" pitchFamily="50" charset="-128"/>
                          <a:ea typeface="Meiryo UI" panose="020B0604030504040204" pitchFamily="50" charset="-128"/>
                        </a:rPr>
                        <a:t>16,329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126044"/>
                  </a:ext>
                </a:extLst>
              </a:tr>
              <a:tr h="279736">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埼玉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92,936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埼玉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19,200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埼玉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11,562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埼玉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4,627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茨城</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14,886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埼玉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34,488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effectLst/>
                          <a:latin typeface="Meiryo UI" panose="020B0604030504040204" pitchFamily="50" charset="-128"/>
                          <a:ea typeface="Meiryo UI" panose="020B0604030504040204" pitchFamily="50" charset="-128"/>
                        </a:rPr>
                        <a:t>埼玉</a:t>
                      </a:r>
                      <a:br>
                        <a:rPr lang="ja-JP" altLang="en-US" sz="900" b="0" i="0" u="none" strike="noStrike">
                          <a:effectLst/>
                          <a:latin typeface="Meiryo UI" panose="020B0604030504040204" pitchFamily="50" charset="-128"/>
                          <a:ea typeface="Meiryo UI" panose="020B0604030504040204" pitchFamily="50" charset="-128"/>
                        </a:rPr>
                      </a:br>
                      <a:r>
                        <a:rPr lang="en-US" altLang="ja-JP" sz="900" b="0" i="0" u="none" strike="noStrike">
                          <a:effectLst/>
                          <a:latin typeface="Meiryo UI" panose="020B0604030504040204" pitchFamily="50" charset="-128"/>
                          <a:ea typeface="Meiryo UI" panose="020B0604030504040204" pitchFamily="50" charset="-128"/>
                        </a:rPr>
                        <a:t>12,968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951909"/>
                  </a:ext>
                </a:extLst>
              </a:tr>
              <a:tr h="279736">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千葉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69,106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千葉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16,561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千葉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9,306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静岡</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3,347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広島</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14,236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大阪</a:t>
                      </a:r>
                      <a:br>
                        <a:rPr lang="ja-JP" altLang="en-US" sz="1000" b="1" i="0" u="none" strike="noStrike" dirty="0">
                          <a:solidFill>
                            <a:srgbClr val="FFFFFF"/>
                          </a:solidFill>
                          <a:effectLst/>
                          <a:latin typeface="Meiryo UI" panose="020B0604030504040204" pitchFamily="50" charset="-128"/>
                          <a:ea typeface="Meiryo UI" panose="020B0604030504040204" pitchFamily="50" charset="-128"/>
                        </a:rPr>
                      </a:b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27,735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900" b="0" i="0" u="none" strike="noStrike">
                          <a:effectLst/>
                          <a:latin typeface="Meiryo UI" panose="020B0604030504040204" pitchFamily="50" charset="-128"/>
                          <a:ea typeface="Meiryo UI" panose="020B0604030504040204" pitchFamily="50" charset="-128"/>
                        </a:rPr>
                        <a:t>兵庫</a:t>
                      </a:r>
                      <a:br>
                        <a:rPr lang="ja-JP" altLang="en-US" sz="900" b="0" i="0" u="none" strike="noStrike">
                          <a:effectLst/>
                          <a:latin typeface="Meiryo UI" panose="020B0604030504040204" pitchFamily="50" charset="-128"/>
                          <a:ea typeface="Meiryo UI" panose="020B0604030504040204" pitchFamily="50" charset="-128"/>
                        </a:rPr>
                      </a:br>
                      <a:r>
                        <a:rPr lang="en-US" altLang="ja-JP" sz="900" b="0" i="0" u="none" strike="noStrike">
                          <a:effectLst/>
                          <a:latin typeface="Meiryo UI" panose="020B0604030504040204" pitchFamily="50" charset="-128"/>
                          <a:ea typeface="Meiryo UI" panose="020B0604030504040204" pitchFamily="50" charset="-128"/>
                        </a:rPr>
                        <a:t>10,609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348469"/>
                  </a:ext>
                </a:extLst>
              </a:tr>
              <a:tr h="279736">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静岡</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67,841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兵庫</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12,809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兵庫</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7,855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茨城</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3,340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千葉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13,418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千葉</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23,351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神奈川</a:t>
                      </a:r>
                      <a:br>
                        <a:rPr lang="ja-JP" altLang="en-US" sz="900" b="0" i="0" u="none" strike="noStrike" dirty="0">
                          <a:effectLst/>
                          <a:latin typeface="Meiryo UI" panose="020B0604030504040204" pitchFamily="50" charset="-128"/>
                          <a:ea typeface="Meiryo UI" panose="020B0604030504040204" pitchFamily="50" charset="-128"/>
                        </a:rPr>
                      </a:br>
                      <a:r>
                        <a:rPr lang="en-US" altLang="ja-JP" sz="900" b="0" i="0" u="none" strike="noStrike" dirty="0">
                          <a:effectLst/>
                          <a:latin typeface="Meiryo UI" panose="020B0604030504040204" pitchFamily="50" charset="-128"/>
                          <a:ea typeface="Meiryo UI" panose="020B0604030504040204" pitchFamily="50" charset="-128"/>
                        </a:rPr>
                        <a:t>9,106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820656"/>
                  </a:ext>
                </a:extLst>
              </a:tr>
              <a:tr h="217715">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1,822,725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479,949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318,850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79,054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343,254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595,207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effectLst/>
                          <a:latin typeface="Meiryo UI" panose="020B0604030504040204" pitchFamily="50" charset="-128"/>
                          <a:ea typeface="Meiryo UI" panose="020B0604030504040204" pitchFamily="50" charset="-128"/>
                        </a:rPr>
                        <a:t>258,636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439260"/>
                  </a:ext>
                </a:extLst>
              </a:tr>
            </a:tbl>
          </a:graphicData>
        </a:graphic>
      </p:graphicFrame>
      <p:sp>
        <p:nvSpPr>
          <p:cNvPr id="16" name="正方形/長方形 15">
            <a:extLst>
              <a:ext uri="{FF2B5EF4-FFF2-40B4-BE49-F238E27FC236}">
                <a16:creationId xmlns:a16="http://schemas.microsoft.com/office/drawing/2014/main" id="{55EED9AA-96F6-4885-AFA7-E0637D01A52D}"/>
              </a:ext>
            </a:extLst>
          </p:cNvPr>
          <p:cNvSpPr/>
          <p:nvPr/>
        </p:nvSpPr>
        <p:spPr>
          <a:xfrm>
            <a:off x="164355" y="658622"/>
            <a:ext cx="9792000" cy="489365"/>
          </a:xfrm>
          <a:prstGeom prst="rect">
            <a:avLst/>
          </a:prstGeom>
          <a:ln w="19050">
            <a:solidFill>
              <a:schemeClr val="tx1"/>
            </a:solidFill>
            <a:prstDash val="sysDash"/>
          </a:ln>
        </p:spPr>
        <p:txBody>
          <a:bodyPr wrap="square" lIns="33817" rIns="33817">
            <a:spAutoFit/>
          </a:bodyPr>
          <a:lstStyle/>
          <a:p>
            <a:pPr fontAlgn="base"/>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成長をけん引する高度な技術や知識を持つ人材（特に技・人・国）は、東京に集中</a:t>
            </a:r>
            <a:endParaRPr lang="en-US" altLang="ja-JP" sz="1290" dirty="0">
              <a:latin typeface="UD デジタル 教科書体 NK-R" panose="02020400000000000000" pitchFamily="18" charset="-128"/>
              <a:ea typeface="UD デジタル 教科書体 NK-R" panose="02020400000000000000" pitchFamily="18" charset="-128"/>
            </a:endParaRPr>
          </a:p>
          <a:p>
            <a:pPr fontAlgn="base"/>
            <a:r>
              <a:rPr lang="ja-JP" altLang="en-US" sz="1290" dirty="0">
                <a:latin typeface="UD デジタル 教科書体 NK-R" panose="02020400000000000000" pitchFamily="18" charset="-128"/>
                <a:ea typeface="UD デジタル 教科書体 NK-R" panose="02020400000000000000" pitchFamily="18" charset="-128"/>
              </a:rPr>
              <a:t>○　留学生のうち、</a:t>
            </a:r>
            <a:r>
              <a:rPr lang="ja-JP" altLang="ja-JP" sz="1290" b="1" dirty="0">
                <a:latin typeface="UD デジタル 教科書体 NK-R" panose="02020400000000000000" pitchFamily="18" charset="-128"/>
                <a:ea typeface="UD デジタル 教科書体 NK-R" panose="02020400000000000000" pitchFamily="18" charset="-128"/>
              </a:rPr>
              <a:t>約</a:t>
            </a:r>
            <a:r>
              <a:rPr lang="en-US" altLang="ja-JP" sz="1290" b="1" dirty="0">
                <a:latin typeface="UD デジタル 教科書体 NK-R" panose="02020400000000000000" pitchFamily="18" charset="-128"/>
                <a:ea typeface="UD デジタル 教科書体 NK-R" panose="02020400000000000000" pitchFamily="18" charset="-128"/>
              </a:rPr>
              <a:t>5</a:t>
            </a:r>
            <a:r>
              <a:rPr lang="ja-JP" altLang="en-US" sz="1290" b="1" dirty="0">
                <a:latin typeface="UD デジタル 教科書体 NK-R" panose="02020400000000000000" pitchFamily="18" charset="-128"/>
                <a:ea typeface="UD デジタル 教科書体 NK-R" panose="02020400000000000000" pitchFamily="18" charset="-128"/>
              </a:rPr>
              <a:t>８</a:t>
            </a:r>
            <a:r>
              <a:rPr lang="en-US" altLang="ja-JP" sz="1290" b="1" dirty="0">
                <a:latin typeface="UD デジタル 教科書体 NK-R" panose="02020400000000000000" pitchFamily="18" charset="-128"/>
                <a:ea typeface="UD デジタル 教科書体 NK-R" panose="02020400000000000000" pitchFamily="18" charset="-128"/>
              </a:rPr>
              <a:t>%</a:t>
            </a:r>
            <a:r>
              <a:rPr lang="ja-JP" altLang="en-US" sz="1290" b="1" dirty="0">
                <a:latin typeface="UD デジタル 教科書体 NK-R" panose="02020400000000000000" pitchFamily="18" charset="-128"/>
                <a:ea typeface="UD デジタル 教科書体 NK-R" panose="02020400000000000000" pitchFamily="18" charset="-128"/>
              </a:rPr>
              <a:t>が</a:t>
            </a:r>
            <a:r>
              <a:rPr lang="ja-JP" altLang="ja-JP" sz="1290" b="1" dirty="0">
                <a:latin typeface="UD デジタル 教科書体 NK-R" panose="02020400000000000000" pitchFamily="18" charset="-128"/>
                <a:ea typeface="UD デジタル 教科書体 NK-R" panose="02020400000000000000" pitchFamily="18" charset="-128"/>
              </a:rPr>
              <a:t>「日本での就職」を希望</a:t>
            </a:r>
            <a:r>
              <a:rPr lang="en-US" altLang="ja-JP" sz="1290" b="1" dirty="0">
                <a:latin typeface="UD デジタル 教科書体 NK-R" panose="02020400000000000000" pitchFamily="18" charset="-128"/>
                <a:ea typeface="UD デジタル 教科書体 NK-R" panose="02020400000000000000" pitchFamily="18" charset="-128"/>
              </a:rPr>
              <a:t>​</a:t>
            </a:r>
            <a:r>
              <a:rPr lang="ja-JP" altLang="en-US" sz="1290" dirty="0">
                <a:latin typeface="UD デジタル 教科書体 NK-R" panose="02020400000000000000" pitchFamily="18" charset="-128"/>
                <a:ea typeface="UD デジタル 教科書体 NK-R" panose="02020400000000000000" pitchFamily="18" charset="-128"/>
              </a:rPr>
              <a:t>しているものの、</a:t>
            </a:r>
            <a:r>
              <a:rPr lang="ja-JP" altLang="ja-JP" sz="1290" dirty="0">
                <a:latin typeface="UD デジタル 教科書体 NK-R" panose="02020400000000000000" pitchFamily="18" charset="-128"/>
                <a:ea typeface="UD デジタル 教科書体 NK-R" panose="02020400000000000000" pitchFamily="18" charset="-128"/>
              </a:rPr>
              <a:t>実際に</a:t>
            </a:r>
            <a:r>
              <a:rPr lang="ja-JP" altLang="ja-JP" sz="1290" b="1" dirty="0">
                <a:latin typeface="UD デジタル 教科書体 NK-R" panose="02020400000000000000" pitchFamily="18" charset="-128"/>
                <a:ea typeface="UD デジタル 教科書体 NK-R" panose="02020400000000000000" pitchFamily="18" charset="-128"/>
              </a:rPr>
              <a:t>日本国内に就職しているのは留学生の約</a:t>
            </a:r>
            <a:r>
              <a:rPr lang="ja-JP" altLang="en-US" sz="1290" b="1" dirty="0">
                <a:latin typeface="UD デジタル 教科書体 NK-R" panose="02020400000000000000" pitchFamily="18" charset="-128"/>
                <a:ea typeface="UD デジタル 教科書体 NK-R" panose="02020400000000000000" pitchFamily="18" charset="-128"/>
              </a:rPr>
              <a:t>３７</a:t>
            </a:r>
            <a:r>
              <a:rPr lang="ja-JP" altLang="ja-JP" sz="1290" b="1" dirty="0">
                <a:latin typeface="UD デジタル 教科書体 NK-R" panose="02020400000000000000" pitchFamily="18" charset="-128"/>
                <a:ea typeface="UD デジタル 教科書体 NK-R" panose="02020400000000000000" pitchFamily="18" charset="-128"/>
              </a:rPr>
              <a:t>％</a:t>
            </a:r>
            <a:r>
              <a:rPr lang="ja-JP" altLang="en-US" sz="1290" dirty="0">
                <a:latin typeface="UD デジタル 教科書体 NK-R" panose="02020400000000000000" pitchFamily="18" charset="-128"/>
                <a:ea typeface="UD デジタル 教科書体 NK-R" panose="02020400000000000000" pitchFamily="18" charset="-128"/>
              </a:rPr>
              <a:t>にとどまる</a:t>
            </a:r>
            <a:endParaRPr lang="en-US" altLang="ja-JP" sz="1290" dirty="0">
              <a:latin typeface="UD デジタル 教科書体 NK-R" panose="02020400000000000000" pitchFamily="18" charset="-128"/>
              <a:ea typeface="UD デジタル 教科書体 NK-R" panose="02020400000000000000" pitchFamily="18" charset="-128"/>
            </a:endParaRPr>
          </a:p>
        </p:txBody>
      </p:sp>
      <p:sp>
        <p:nvSpPr>
          <p:cNvPr id="24" name="正方形/長方形 23">
            <a:extLst>
              <a:ext uri="{FF2B5EF4-FFF2-40B4-BE49-F238E27FC236}">
                <a16:creationId xmlns:a16="http://schemas.microsoft.com/office/drawing/2014/main" id="{E08629A6-829B-4394-A30A-5CB52C1BBB36}"/>
              </a:ext>
            </a:extLst>
          </p:cNvPr>
          <p:cNvSpPr/>
          <p:nvPr/>
        </p:nvSpPr>
        <p:spPr>
          <a:xfrm>
            <a:off x="0" y="17988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５　今後求められる外国人材　 （２）</a:t>
            </a:r>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技・人・国、</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留学生</a:t>
            </a:r>
            <a:endPar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p:cNvSpPr txBox="1"/>
          <p:nvPr/>
        </p:nvSpPr>
        <p:spPr>
          <a:xfrm>
            <a:off x="1365491" y="3938808"/>
            <a:ext cx="2915398" cy="246221"/>
          </a:xfrm>
          <a:prstGeom prst="rect">
            <a:avLst/>
          </a:prstGeom>
          <a:noFill/>
        </p:spPr>
        <p:txBody>
          <a:bodyPr wrap="square" rtlCol="0">
            <a:spAutoFit/>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在留資格別・外国人労働者の多い都道府県</a:t>
            </a:r>
            <a:r>
              <a:rPr lang="en-US" altLang="ja-JP" sz="1000" b="1" dirty="0">
                <a:latin typeface="Meiryo UI" panose="020B0604030504040204" pitchFamily="50" charset="-128"/>
                <a:ea typeface="Meiryo UI" panose="020B0604030504040204" pitchFamily="50" charset="-128"/>
              </a:rPr>
              <a:t>】</a:t>
            </a:r>
            <a:endParaRPr lang="ja-JP" altLang="en-US" sz="10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2148918" y="4482449"/>
            <a:ext cx="688064" cy="6205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正方形/長方形 33"/>
          <p:cNvSpPr/>
          <p:nvPr/>
        </p:nvSpPr>
        <p:spPr>
          <a:xfrm>
            <a:off x="4871638" y="4468150"/>
            <a:ext cx="688064" cy="6491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18</a:t>
            </a:fld>
            <a:endParaRPr kumimoji="1" lang="ja-JP" altLang="en-US" dirty="0"/>
          </a:p>
        </p:txBody>
      </p:sp>
      <p:sp>
        <p:nvSpPr>
          <p:cNvPr id="5" name="正方形/長方形 4"/>
          <p:cNvSpPr/>
          <p:nvPr/>
        </p:nvSpPr>
        <p:spPr>
          <a:xfrm>
            <a:off x="2497515" y="6935091"/>
            <a:ext cx="5038725" cy="215444"/>
          </a:xfrm>
          <a:prstGeom prst="rect">
            <a:avLst/>
          </a:prstGeom>
        </p:spPr>
        <p:txBody>
          <a:bodyPr>
            <a:spAutoFit/>
          </a:bodyPr>
          <a:lstStyle/>
          <a:p>
            <a:r>
              <a:rPr lang="ja-JP" altLang="en-US" sz="800" dirty="0">
                <a:latin typeface="UD デジタル 教科書体 NK-R" panose="02020400000000000000" pitchFamily="18" charset="-128"/>
                <a:ea typeface="UD デジタル 教科書体 NK-R" panose="02020400000000000000" pitchFamily="18" charset="-128"/>
              </a:rPr>
              <a:t>出典：厚生労働省「外国人雇用状況の届出状況（令和</a:t>
            </a:r>
            <a:r>
              <a:rPr lang="en-US" altLang="ja-JP" sz="800" dirty="0">
                <a:latin typeface="UD デジタル 教科書体 NK-R" panose="02020400000000000000" pitchFamily="18" charset="-128"/>
                <a:ea typeface="UD デジタル 教科書体 NK-R" panose="02020400000000000000" pitchFamily="18" charset="-128"/>
              </a:rPr>
              <a:t>4</a:t>
            </a:r>
            <a:r>
              <a:rPr lang="ja-JP" altLang="en-US" sz="800" dirty="0">
                <a:latin typeface="UD デジタル 教科書体 NK-R" panose="02020400000000000000" pitchFamily="18" charset="-128"/>
                <a:ea typeface="UD デジタル 教科書体 NK-R" panose="02020400000000000000" pitchFamily="18" charset="-128"/>
              </a:rPr>
              <a:t>年</a:t>
            </a:r>
            <a:r>
              <a:rPr lang="en-US" altLang="ja-JP" sz="800" dirty="0">
                <a:latin typeface="UD デジタル 教科書体 NK-R" panose="02020400000000000000" pitchFamily="18" charset="-128"/>
                <a:ea typeface="UD デジタル 教科書体 NK-R" panose="02020400000000000000" pitchFamily="18" charset="-128"/>
              </a:rPr>
              <a:t>10</a:t>
            </a:r>
            <a:r>
              <a:rPr lang="ja-JP" altLang="en-US" sz="800" dirty="0">
                <a:latin typeface="UD デジタル 教科書体 NK-R" panose="02020400000000000000" pitchFamily="18" charset="-128"/>
                <a:ea typeface="UD デジタル 教科書体 NK-R" panose="02020400000000000000" pitchFamily="18" charset="-128"/>
              </a:rPr>
              <a:t>月末現在）」</a:t>
            </a:r>
          </a:p>
        </p:txBody>
      </p:sp>
      <p:pic>
        <p:nvPicPr>
          <p:cNvPr id="3" name="図 2">
            <a:extLst>
              <a:ext uri="{FF2B5EF4-FFF2-40B4-BE49-F238E27FC236}">
                <a16:creationId xmlns:a16="http://schemas.microsoft.com/office/drawing/2014/main" id="{848D591A-838D-47AF-B1A9-2E8091209EF9}"/>
              </a:ext>
            </a:extLst>
          </p:cNvPr>
          <p:cNvPicPr>
            <a:picLocks noChangeAspect="1"/>
          </p:cNvPicPr>
          <p:nvPr/>
        </p:nvPicPr>
        <p:blipFill>
          <a:blip r:embed="rId3"/>
          <a:stretch>
            <a:fillRect/>
          </a:stretch>
        </p:blipFill>
        <p:spPr>
          <a:xfrm>
            <a:off x="-10897" y="1209923"/>
            <a:ext cx="5346655" cy="2975106"/>
          </a:xfrm>
          <a:prstGeom prst="rect">
            <a:avLst/>
          </a:prstGeom>
        </p:spPr>
      </p:pic>
      <p:pic>
        <p:nvPicPr>
          <p:cNvPr id="4" name="図 3">
            <a:extLst>
              <a:ext uri="{FF2B5EF4-FFF2-40B4-BE49-F238E27FC236}">
                <a16:creationId xmlns:a16="http://schemas.microsoft.com/office/drawing/2014/main" id="{FAF253DF-6EE1-488A-BCAC-0B7774530C30}"/>
              </a:ext>
            </a:extLst>
          </p:cNvPr>
          <p:cNvPicPr>
            <a:picLocks noChangeAspect="1"/>
          </p:cNvPicPr>
          <p:nvPr/>
        </p:nvPicPr>
        <p:blipFill>
          <a:blip r:embed="rId4"/>
          <a:stretch>
            <a:fillRect/>
          </a:stretch>
        </p:blipFill>
        <p:spPr>
          <a:xfrm>
            <a:off x="5733908" y="1294784"/>
            <a:ext cx="4395597" cy="5724640"/>
          </a:xfrm>
          <a:prstGeom prst="rect">
            <a:avLst/>
          </a:prstGeom>
        </p:spPr>
      </p:pic>
    </p:spTree>
    <p:extLst>
      <p:ext uri="{BB962C8B-B14F-4D97-AF65-F5344CB8AC3E}">
        <p14:creationId xmlns:p14="http://schemas.microsoft.com/office/powerpoint/2010/main" val="301365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306046F-1481-4B2E-874D-F27A24168050}"/>
              </a:ext>
            </a:extLst>
          </p:cNvPr>
          <p:cNvPicPr>
            <a:picLocks noChangeAspect="1"/>
          </p:cNvPicPr>
          <p:nvPr/>
        </p:nvPicPr>
        <p:blipFill>
          <a:blip r:embed="rId3"/>
          <a:stretch>
            <a:fillRect/>
          </a:stretch>
        </p:blipFill>
        <p:spPr>
          <a:xfrm>
            <a:off x="128815" y="1160082"/>
            <a:ext cx="9858086" cy="5310076"/>
          </a:xfrm>
          <a:prstGeom prst="rect">
            <a:avLst/>
          </a:prstGeom>
        </p:spPr>
      </p:pic>
      <p:sp>
        <p:nvSpPr>
          <p:cNvPr id="10" name="正方形/長方形 9">
            <a:extLst>
              <a:ext uri="{FF2B5EF4-FFF2-40B4-BE49-F238E27FC236}">
                <a16:creationId xmlns:a16="http://schemas.microsoft.com/office/drawing/2014/main" id="{55EED9AA-96F6-4885-AFA7-E0637D01A52D}"/>
              </a:ext>
            </a:extLst>
          </p:cNvPr>
          <p:cNvSpPr/>
          <p:nvPr/>
        </p:nvSpPr>
        <p:spPr>
          <a:xfrm>
            <a:off x="126595" y="659460"/>
            <a:ext cx="9792000" cy="489365"/>
          </a:xfrm>
          <a:prstGeom prst="rect">
            <a:avLst/>
          </a:prstGeom>
          <a:ln w="19050">
            <a:solidFill>
              <a:schemeClr val="tx1"/>
            </a:solidFill>
            <a:prstDash val="sysDash"/>
          </a:ln>
        </p:spPr>
        <p:txBody>
          <a:bodyPr wrap="square">
            <a:spAutoFit/>
          </a:bodyPr>
          <a:lstStyle/>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国が目標とする経済成長の実現のためには、国内人材の労働参加や</a:t>
            </a:r>
            <a:r>
              <a:rPr lang="en-US" altLang="ja-JP" sz="1290" dirty="0" err="1">
                <a:latin typeface="UD デジタル 教科書体 NK-R" panose="02020400000000000000" pitchFamily="18" charset="-128"/>
                <a:ea typeface="UD デジタル 教科書体 NK-R" panose="02020400000000000000" pitchFamily="18" charset="-128"/>
                <a:cs typeface="Meiryo UI" panose="020B0604030504040204" pitchFamily="50" charset="-128"/>
              </a:rPr>
              <a:t>IoT</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等への設備投資の進展を踏まえても、外国人材が不可欠</a:t>
            </a:r>
            <a:endPar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〇　将来的には、</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送出し国の経済発展による人材需要の高まりや少子化の進行等で、日本、大阪に来る外国人材は不足</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の見込み</a:t>
            </a:r>
            <a:endPar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8" name="正方形/長方形 27">
            <a:extLst>
              <a:ext uri="{FF2B5EF4-FFF2-40B4-BE49-F238E27FC236}">
                <a16:creationId xmlns:a16="http://schemas.microsoft.com/office/drawing/2014/main" id="{E08629A6-829B-4394-A30A-5CB52C1BBB36}"/>
              </a:ext>
            </a:extLst>
          </p:cNvPr>
          <p:cNvSpPr/>
          <p:nvPr/>
        </p:nvSpPr>
        <p:spPr>
          <a:xfrm>
            <a:off x="17546" y="246331"/>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６　大阪の成長のために求められる外国人労働者数の長期見通し</a:t>
            </a:r>
          </a:p>
        </p:txBody>
      </p:sp>
      <p:sp>
        <p:nvSpPr>
          <p:cNvPr id="29"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19</a:t>
            </a:fld>
            <a:endParaRPr kumimoji="1" lang="ja-JP" altLang="en-US" dirty="0"/>
          </a:p>
        </p:txBody>
      </p:sp>
      <p:pic>
        <p:nvPicPr>
          <p:cNvPr id="2" name="図 1">
            <a:extLst>
              <a:ext uri="{FF2B5EF4-FFF2-40B4-BE49-F238E27FC236}">
                <a16:creationId xmlns:a16="http://schemas.microsoft.com/office/drawing/2014/main" id="{A1B975C2-D157-49EF-B257-316A76EDF4AA}"/>
              </a:ext>
            </a:extLst>
          </p:cNvPr>
          <p:cNvPicPr>
            <a:picLocks noChangeAspect="1"/>
          </p:cNvPicPr>
          <p:nvPr/>
        </p:nvPicPr>
        <p:blipFill>
          <a:blip r:embed="rId4"/>
          <a:stretch>
            <a:fillRect/>
          </a:stretch>
        </p:blipFill>
        <p:spPr>
          <a:xfrm>
            <a:off x="604349" y="904142"/>
            <a:ext cx="10077561" cy="5572227"/>
          </a:xfrm>
          <a:prstGeom prst="rect">
            <a:avLst/>
          </a:prstGeom>
        </p:spPr>
      </p:pic>
      <p:pic>
        <p:nvPicPr>
          <p:cNvPr id="3" name="図 2">
            <a:extLst>
              <a:ext uri="{FF2B5EF4-FFF2-40B4-BE49-F238E27FC236}">
                <a16:creationId xmlns:a16="http://schemas.microsoft.com/office/drawing/2014/main" id="{4A8DC99C-947C-4160-9E26-EBA3BE5AC0FD}"/>
              </a:ext>
            </a:extLst>
          </p:cNvPr>
          <p:cNvPicPr>
            <a:picLocks noChangeAspect="1"/>
          </p:cNvPicPr>
          <p:nvPr/>
        </p:nvPicPr>
        <p:blipFill>
          <a:blip r:embed="rId5"/>
          <a:stretch>
            <a:fillRect/>
          </a:stretch>
        </p:blipFill>
        <p:spPr>
          <a:xfrm>
            <a:off x="39643" y="1201954"/>
            <a:ext cx="10040982" cy="5919729"/>
          </a:xfrm>
          <a:prstGeom prst="rect">
            <a:avLst/>
          </a:prstGeom>
        </p:spPr>
      </p:pic>
    </p:spTree>
    <p:extLst>
      <p:ext uri="{BB962C8B-B14F-4D97-AF65-F5344CB8AC3E}">
        <p14:creationId xmlns:p14="http://schemas.microsoft.com/office/powerpoint/2010/main" val="374811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16E0FB0-D25E-419A-84B4-8EDEFC81B60B}"/>
              </a:ext>
            </a:extLst>
          </p:cNvPr>
          <p:cNvSpPr txBox="1"/>
          <p:nvPr/>
        </p:nvSpPr>
        <p:spPr>
          <a:xfrm>
            <a:off x="4841396" y="376602"/>
            <a:ext cx="4878838" cy="5329664"/>
          </a:xfrm>
          <a:prstGeom prst="rect">
            <a:avLst/>
          </a:prstGeom>
          <a:noFill/>
        </p:spPr>
        <p:txBody>
          <a:bodyPr wrap="square">
            <a:spAutoFit/>
          </a:bodyPr>
          <a:lstStyle/>
          <a:p>
            <a:pPr lvl="0" indent="441325" algn="just">
              <a:lnSpc>
                <a:spcPts val="1400"/>
              </a:lnSpc>
              <a:defRPr/>
            </a:pP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defRPr/>
            </a:pP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Ⅲ</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取組みの方向性</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spcBef>
                <a:spcPts val="600"/>
              </a:spcBef>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１　受入促進</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ヒアリングや調査の実施状況</a:t>
            </a: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雇用ステージに応じた現状</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①企業の立場から</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②外国人材の立場から</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今後受入れを進めていく在留資格の雇用ステージ</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①雇用ステージ</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②雇用ステージ別の施策課題</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４</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施策課題に応じた取組みの方向性</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85725">
              <a:lnSpc>
                <a:spcPts val="1500"/>
              </a:lnSpc>
              <a:defRPr/>
            </a:pP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２　共生推進</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1" lang="ja-JP" altLang="en-US" sz="1200" b="1" dirty="0">
                <a:latin typeface="UD デジタル 教科書体 NK-R" panose="02020400000000000000" pitchFamily="18" charset="-128"/>
                <a:ea typeface="UD デジタル 教科書体 NK-R" panose="02020400000000000000" pitchFamily="18" charset="-128"/>
              </a:rPr>
              <a:t>府内在留外国人の状況</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lvl="0" indent="85725">
              <a:lnSpc>
                <a:spcPts val="1500"/>
              </a:lnSpc>
              <a:defRPr/>
            </a:pPr>
            <a:r>
              <a:rPr kumimoji="1"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①市町村別</a:t>
            </a:r>
            <a:endParaRPr kumimoji="1"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kumimoji="1"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②国籍別</a:t>
            </a:r>
            <a:endParaRPr kumimoji="1"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kumimoji="1"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③在留資格別</a:t>
            </a:r>
            <a:endPar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1" lang="ja-JP" altLang="en-US" sz="1200" b="1" dirty="0">
                <a:latin typeface="UD デジタル 教科書体 NK-R" panose="02020400000000000000" pitchFamily="18" charset="-128"/>
                <a:ea typeface="UD デジタル 教科書体 NK-R" panose="02020400000000000000" pitchFamily="18" charset="-128"/>
              </a:rPr>
              <a:t>調査やヒアリングの実施状況</a:t>
            </a:r>
            <a:endPar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外国人材の暮らしの現状</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①日常生活</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②日本語の習得</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kumimoji="1"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1"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a:t>
            </a:r>
            <a:r>
              <a:rPr kumimoji="1"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共生推進における</a:t>
            </a:r>
            <a:r>
              <a:rPr kumimoji="1" lang="ja-JP" altLang="en-US" sz="1200" b="1" dirty="0">
                <a:latin typeface="UD デジタル 教科書体 NK-R" panose="02020400000000000000" pitchFamily="18" charset="-128"/>
                <a:ea typeface="UD デジタル 教科書体 NK-R" panose="02020400000000000000" pitchFamily="18" charset="-128"/>
              </a:rPr>
              <a:t>施策課題</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indent="85725">
              <a:lnSpc>
                <a:spcPts val="1500"/>
              </a:lnSpc>
              <a:defRPr/>
            </a:pPr>
            <a:r>
              <a:rPr kumimoji="1"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1"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a:t>
            </a:r>
            <a:r>
              <a:rPr kumimoji="1" lang="ja-JP" altLang="en-US" sz="1200" b="1" dirty="0">
                <a:latin typeface="UD デジタル 教科書体 NK-R" panose="02020400000000000000" pitchFamily="18" charset="-128"/>
                <a:ea typeface="UD デジタル 教科書体 NK-R" panose="02020400000000000000" pitchFamily="18" charset="-128"/>
              </a:rPr>
              <a:t>施策課題に応じた取組みの方向性</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indent="85725">
              <a:lnSpc>
                <a:spcPts val="1500"/>
              </a:lnSpc>
              <a:defRPr/>
            </a:pPr>
            <a:r>
              <a:rPr kumimoji="1" lang="ja-JP" altLang="en-US" sz="1200" b="1" dirty="0">
                <a:latin typeface="UD デジタル 教科書体 NK-R" panose="02020400000000000000" pitchFamily="18" charset="-128"/>
                <a:ea typeface="UD デジタル 教科書体 NK-R" panose="02020400000000000000" pitchFamily="18" charset="-128"/>
              </a:rPr>
              <a:t>　　　　　　　 </a:t>
            </a:r>
            <a:r>
              <a:rPr kumimoji="1" lang="ja-JP" altLang="en-US" sz="1200" b="1" dirty="0">
                <a:solidFill>
                  <a:srgbClr val="FF0000"/>
                </a:solidFill>
                <a:latin typeface="UD デジタル 教科書体 NK-R" panose="02020400000000000000" pitchFamily="18" charset="-128"/>
                <a:ea typeface="UD デジタル 教科書体 NK-R" panose="02020400000000000000" pitchFamily="18" charset="-128"/>
              </a:rPr>
              <a:t>　</a:t>
            </a:r>
            <a:endParaRPr lang="en-US" altLang="ja-JP" sz="1200" b="1" kern="100" dirty="0">
              <a:solidFill>
                <a:srgbClr val="FF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400"/>
              </a:lnSpc>
              <a:defRPr/>
            </a:pP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p>
        </p:txBody>
      </p:sp>
      <p:sp>
        <p:nvSpPr>
          <p:cNvPr id="5" name="テキスト ボックス 4">
            <a:extLst>
              <a:ext uri="{FF2B5EF4-FFF2-40B4-BE49-F238E27FC236}">
                <a16:creationId xmlns:a16="http://schemas.microsoft.com/office/drawing/2014/main" id="{A16E0FB0-D25E-419A-84B4-8EDEFC81B60B}"/>
              </a:ext>
            </a:extLst>
          </p:cNvPr>
          <p:cNvSpPr txBox="1"/>
          <p:nvPr/>
        </p:nvSpPr>
        <p:spPr>
          <a:xfrm>
            <a:off x="227917" y="327442"/>
            <a:ext cx="5022509" cy="6363280"/>
          </a:xfrm>
          <a:prstGeom prst="rect">
            <a:avLst/>
          </a:prstGeom>
          <a:noFill/>
        </p:spPr>
        <p:txBody>
          <a:bodyPr wrap="square">
            <a:spAutoFit/>
          </a:bodyPr>
          <a:lstStyle/>
          <a:p>
            <a:pPr marL="152400" marR="0" lvl="0" indent="-152400" algn="just" defTabSz="457200" rtl="0" eaLnBrk="1" fontAlgn="auto" latinLnBrk="0" hangingPunct="1">
              <a:lnSpc>
                <a:spcPts val="1400"/>
              </a:lnSpc>
              <a:spcBef>
                <a:spcPts val="0"/>
              </a:spcBef>
              <a:spcAft>
                <a:spcPts val="0"/>
              </a:spcAft>
              <a:buClrTx/>
              <a:buSzTx/>
              <a:buFontTx/>
              <a:buNone/>
              <a:tabLst/>
              <a:defRPr/>
            </a:pPr>
            <a:r>
              <a:rPr kumimoji="0" lang="ja-JP" altLang="en-US" sz="1200" b="1"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≪目 次≫</a:t>
            </a:r>
            <a:endParaRPr lang="en-US" altLang="ja-JP"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52400" marR="0" lvl="0" indent="-152400" algn="just" defTabSz="457200" rtl="0" eaLnBrk="1" fontAlgn="auto" latinLnBrk="0" hangingPunct="1">
              <a:lnSpc>
                <a:spcPts val="1400"/>
              </a:lnSpc>
              <a:spcBef>
                <a:spcPts val="0"/>
              </a:spcBef>
              <a:spcAft>
                <a:spcPts val="0"/>
              </a:spcAft>
              <a:buClrTx/>
              <a:buSzTx/>
              <a:buFontTx/>
              <a:buNone/>
              <a:tabLst/>
              <a:defRPr/>
            </a:pPr>
            <a:r>
              <a:rPr lang="ja-JP" altLang="en-US"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R="0" lvl="0" indent="-152400" algn="just" defTabSz="457200" rtl="0" eaLnBrk="1" fontAlgn="auto" latinLnBrk="0" hangingPunct="1">
              <a:lnSpc>
                <a:spcPts val="1500"/>
              </a:lnSpc>
              <a:spcBef>
                <a:spcPts val="0"/>
              </a:spcBef>
              <a:buClrTx/>
              <a:buSzTx/>
              <a:buFontTx/>
              <a:buNone/>
              <a:tabLst/>
              <a:defRPr/>
            </a:pPr>
            <a:r>
              <a:rPr lang="ja-JP" altLang="en-US"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Ⅰ</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外国人材を必要とする背景</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spcBef>
                <a:spcPts val="600"/>
              </a:spcBef>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１　人口、労働力人口等の推移（大阪）</a:t>
            </a: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２　人手不足の状況</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（１）近畿</a:t>
            </a: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（２）産業別、大阪</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（３）産業別外国人労働者数（大阪）</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３　今後求められる人材</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（１）グローバル化、</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DX</a:t>
            </a:r>
            <a:endPar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（２）大阪の成長</a:t>
            </a: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４　まとめ</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400"/>
              </a:lnSpc>
              <a:spcBef>
                <a:spcPts val="600"/>
              </a:spcBef>
              <a:defRPr/>
            </a:pP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400"/>
              </a:lnSpc>
              <a:spcBef>
                <a:spcPts val="600"/>
              </a:spcBef>
              <a:defRPr/>
            </a:pP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algn="just">
              <a:lnSpc>
                <a:spcPts val="14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Ⅱ</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大阪の成長に求められる外国人材</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1325" algn="just">
              <a:lnSpc>
                <a:spcPts val="1500"/>
              </a:lnSpc>
              <a:spcBef>
                <a:spcPts val="600"/>
              </a:spcBef>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１　外国人在留資格制度の状況等</a:t>
            </a: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２　在留外国人数及び労働者数の推移（全国）</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３　外国人労働者数の推移（大阪）</a:t>
            </a: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４　産業別の在留資格の特徴（大阪）</a:t>
            </a: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５　今後求められる外国人材</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（１）特定技能</a:t>
            </a: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（２）技・人・国、留学生</a:t>
            </a: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６　大阪の成長のために求められる外国人労働者数の長期見通し</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７　国籍の多様性と一人当たり</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GDP</a:t>
            </a: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８　今後特に受入れを進めていく産業等・在留資格</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（参考）在留資格等について</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R="0" lvl="0" indent="441325" algn="just" defTabSz="457200" rtl="0" eaLnBrk="1" fontAlgn="auto" latinLnBrk="0" hangingPunct="1">
              <a:lnSpc>
                <a:spcPts val="1400"/>
              </a:lnSpc>
              <a:spcBef>
                <a:spcPts val="600"/>
              </a:spcBef>
              <a:buClrTx/>
              <a:buSzTx/>
              <a:buFontTx/>
              <a:buNone/>
              <a:tabLst/>
              <a:defRPr/>
            </a:pPr>
            <a:endParaRPr lang="en-US" altLang="ja-JP"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R="0" lvl="0" indent="441325" algn="just" defTabSz="457200" rtl="0" eaLnBrk="1" fontAlgn="auto" latinLnBrk="0" hangingPunct="1">
              <a:lnSpc>
                <a:spcPts val="1400"/>
              </a:lnSpc>
              <a:spcBef>
                <a:spcPts val="600"/>
              </a:spcBef>
              <a:buClrTx/>
              <a:buSzTx/>
              <a:buFontTx/>
              <a:buNone/>
              <a:tabLst/>
              <a:defRPr/>
            </a:pPr>
            <a:endParaRPr lang="en-US" altLang="ja-JP"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400"/>
              </a:lnSpc>
              <a:spcBef>
                <a:spcPts val="600"/>
              </a:spcBef>
              <a:defRPr/>
            </a:pPr>
            <a:endParaRPr lang="en-US" altLang="ja-JP"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400"/>
              </a:lnSpc>
              <a:spcBef>
                <a:spcPts val="600"/>
              </a:spcBef>
              <a:defRPr/>
            </a:pPr>
            <a:endParaRPr kumimoji="0" lang="en-US" altLang="ja-JP" sz="1200" b="1"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7"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a:t>
            </a:fld>
            <a:endParaRPr kumimoji="1" lang="ja-JP" altLang="en-US" dirty="0"/>
          </a:p>
        </p:txBody>
      </p:sp>
    </p:spTree>
    <p:extLst>
      <p:ext uri="{BB962C8B-B14F-4D97-AF65-F5344CB8AC3E}">
        <p14:creationId xmlns:p14="http://schemas.microsoft.com/office/powerpoint/2010/main" val="69189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01907"/>
            <a:ext cx="10080625" cy="34280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ja-JP" sz="1714" b="1" dirty="0">
                <a:solidFill>
                  <a:schemeClr val="bg1"/>
                </a:solidFill>
                <a:latin typeface="UD デジタル 教科書体 NK-R" panose="02020400000000000000" pitchFamily="18" charset="-128"/>
                <a:ea typeface="UD デジタル 教科書体 NK-R" panose="02020400000000000000" pitchFamily="18" charset="-128"/>
              </a:rPr>
              <a:t>Ⅱ</a:t>
            </a:r>
            <a:r>
              <a:rPr lang="ja-JP" altLang="en-US" sz="1714" b="1" dirty="0">
                <a:solidFill>
                  <a:schemeClr val="bg1"/>
                </a:solidFill>
                <a:latin typeface="UD デジタル 教科書体 NK-R" panose="02020400000000000000" pitchFamily="18" charset="-128"/>
                <a:ea typeface="UD デジタル 教科書体 NK-R" panose="02020400000000000000" pitchFamily="18" charset="-128"/>
              </a:rPr>
              <a:t>　７　</a:t>
            </a:r>
            <a:r>
              <a:rPr lang="ja-JP" altLang="en-US" sz="1714" b="1" dirty="0">
                <a:solidFill>
                  <a:prstClr val="white"/>
                </a:solidFill>
                <a:latin typeface="UD デジタル 教科書体 NK-R" panose="02020400000000000000" pitchFamily="18" charset="-128"/>
                <a:ea typeface="UD デジタル 教科書体 NK-R" panose="02020400000000000000" pitchFamily="18" charset="-128"/>
              </a:rPr>
              <a:t>国籍の多様性と一人当たり</a:t>
            </a:r>
            <a:r>
              <a:rPr lang="en-US" altLang="ja-JP" sz="1714" b="1" dirty="0">
                <a:solidFill>
                  <a:prstClr val="white"/>
                </a:solidFill>
                <a:latin typeface="UD デジタル 教科書体 NK-R" panose="02020400000000000000" pitchFamily="18" charset="-128"/>
                <a:ea typeface="UD デジタル 教科書体 NK-R" panose="02020400000000000000" pitchFamily="18" charset="-128"/>
              </a:rPr>
              <a:t>GDP</a:t>
            </a:r>
          </a:p>
        </p:txBody>
      </p:sp>
      <p:sp>
        <p:nvSpPr>
          <p:cNvPr id="40" name="テキスト ボックス 39"/>
          <p:cNvSpPr txBox="1"/>
          <p:nvPr/>
        </p:nvSpPr>
        <p:spPr>
          <a:xfrm>
            <a:off x="311768" y="812545"/>
            <a:ext cx="9229787" cy="290849"/>
          </a:xfrm>
          <a:prstGeom prst="rect">
            <a:avLst/>
          </a:prstGeom>
          <a:ln w="19050">
            <a:solidFill>
              <a:schemeClr val="tx1"/>
            </a:solidFill>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362816" indent="-362816"/>
            <a:r>
              <a:rPr lang="ja-JP" altLang="en-US" sz="129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9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G20</a:t>
            </a:r>
            <a:r>
              <a:rPr lang="ja-JP" altLang="en-US" sz="129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参加国では、国際移住者率と一人当たり</a:t>
            </a:r>
            <a:r>
              <a:rPr lang="en-US" altLang="ja-JP" sz="129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GDP</a:t>
            </a:r>
            <a:r>
              <a:rPr lang="ja-JP" altLang="en-US" sz="129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の間に正の相関がみられる</a:t>
            </a:r>
            <a:endParaRPr lang="en-US" altLang="ja-JP" sz="129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4" name="スライド番号プレースホルダー 4"/>
          <p:cNvSpPr txBox="1">
            <a:spLocks/>
          </p:cNvSpPr>
          <p:nvPr/>
        </p:nvSpPr>
        <p:spPr>
          <a:xfrm>
            <a:off x="9496679" y="6729322"/>
            <a:ext cx="343175" cy="195266"/>
          </a:xfrm>
          <a:prstGeom prst="rect">
            <a:avLst/>
          </a:prstGeom>
        </p:spPr>
        <p:txBody>
          <a:bodyPr vert="horz" lIns="87072" tIns="43536" rIns="87072" bIns="43536"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lang="ja-JP" altLang="en-US" sz="1200"/>
              <a:pPr/>
              <a:t>20</a:t>
            </a:fld>
            <a:endParaRPr lang="ja-JP" altLang="en-US" sz="1200" dirty="0"/>
          </a:p>
        </p:txBody>
      </p:sp>
      <p:sp>
        <p:nvSpPr>
          <p:cNvPr id="10" name="正方形/長方形 9">
            <a:extLst>
              <a:ext uri="{FF2B5EF4-FFF2-40B4-BE49-F238E27FC236}">
                <a16:creationId xmlns:a16="http://schemas.microsoft.com/office/drawing/2014/main" id="{75452D74-B96D-4AE9-83B9-A05D3D9A6CD9}"/>
              </a:ext>
            </a:extLst>
          </p:cNvPr>
          <p:cNvSpPr/>
          <p:nvPr/>
        </p:nvSpPr>
        <p:spPr>
          <a:xfrm>
            <a:off x="672924" y="6558595"/>
            <a:ext cx="8494126" cy="677621"/>
          </a:xfrm>
          <a:prstGeom prst="rect">
            <a:avLst/>
          </a:prstGeom>
        </p:spPr>
        <p:txBody>
          <a:bodyPr wrap="square">
            <a:spAutoFit/>
          </a:bodyPr>
          <a:lstStyle/>
          <a:p>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出典：国際移住者率（</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１）・・・</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United</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Nations</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（国際連合）「</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International Migrant Stock 2020</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95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１　各国の外国生まれ又は外国籍の人口統計に基づき推計したもの。日本においては総人口に占める在留外国人の割合に相当する</a:t>
            </a:r>
            <a:endParaRPr lang="en-US" altLang="ja-JP" sz="95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　　　　　一人当たり</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GDP</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２）・・・</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IMF</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　（</a:t>
            </a:r>
            <a:r>
              <a:rPr lang="zh-TW" altLang="en-US" sz="951" dirty="0">
                <a:solidFill>
                  <a:srgbClr val="000000"/>
                </a:solidFill>
                <a:latin typeface="UD デジタル 教科書体 NK-R" panose="02020400000000000000" pitchFamily="18" charset="-128"/>
                <a:ea typeface="UD デジタル 教科書体 NK-R" panose="02020400000000000000" pitchFamily="18" charset="-128"/>
              </a:rPr>
              <a:t>国際通貨基金</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World Economic Outlook Database</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95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２　</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US</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ドルへの換算は年平均為替レートベース</a:t>
            </a:r>
            <a:endParaRPr lang="ja-JP" altLang="en-US" sz="951" dirty="0">
              <a:latin typeface="UD デジタル 教科書体 NK-R" panose="02020400000000000000" pitchFamily="18" charset="-128"/>
              <a:ea typeface="UD デジタル 教科書体 NK-R" panose="02020400000000000000" pitchFamily="18" charset="-128"/>
            </a:endParaRPr>
          </a:p>
        </p:txBody>
      </p:sp>
      <p:pic>
        <p:nvPicPr>
          <p:cNvPr id="4" name="図 3">
            <a:extLst>
              <a:ext uri="{FF2B5EF4-FFF2-40B4-BE49-F238E27FC236}">
                <a16:creationId xmlns:a16="http://schemas.microsoft.com/office/drawing/2014/main" id="{7E520E74-860A-46DD-99A1-5385C00D9247}"/>
              </a:ext>
            </a:extLst>
          </p:cNvPr>
          <p:cNvPicPr>
            <a:picLocks noChangeAspect="1"/>
          </p:cNvPicPr>
          <p:nvPr/>
        </p:nvPicPr>
        <p:blipFill>
          <a:blip r:embed="rId2"/>
          <a:stretch>
            <a:fillRect/>
          </a:stretch>
        </p:blipFill>
        <p:spPr>
          <a:xfrm>
            <a:off x="178330" y="1271229"/>
            <a:ext cx="9723963" cy="5285690"/>
          </a:xfrm>
          <a:prstGeom prst="rect">
            <a:avLst/>
          </a:prstGeom>
        </p:spPr>
      </p:pic>
    </p:spTree>
    <p:extLst>
      <p:ext uri="{BB962C8B-B14F-4D97-AF65-F5344CB8AC3E}">
        <p14:creationId xmlns:p14="http://schemas.microsoft.com/office/powerpoint/2010/main" val="329499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234349" y="1243690"/>
            <a:ext cx="9611923" cy="766364"/>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大阪の成長を支え、即戦力となる人材</a:t>
            </a:r>
            <a:endParaRPr kumimoji="1" lang="en-US" altLang="ja-JP" b="1"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■人手不足が顕著な</a:t>
            </a:r>
            <a:r>
              <a:rPr lang="ja-JP" altLang="en-US" sz="1290" dirty="0">
                <a:solidFill>
                  <a:schemeClr val="tx1"/>
                </a:solidFill>
                <a:latin typeface="UD デジタル 教科書体 NK-R" panose="02020400000000000000" pitchFamily="18" charset="-128"/>
                <a:ea typeface="UD デジタル 教科書体 NK-R" panose="02020400000000000000" pitchFamily="18" charset="-128"/>
              </a:rPr>
              <a:t>産業等においては</a:t>
            </a:r>
            <a:r>
              <a:rPr lang="ja-JP" altLang="en-US" sz="1290" b="1" dirty="0">
                <a:solidFill>
                  <a:schemeClr val="tx1"/>
                </a:solidFill>
                <a:latin typeface="UD デジタル 教科書体 NK-R" panose="02020400000000000000" pitchFamily="18" charset="-128"/>
                <a:ea typeface="UD デジタル 教科書体 NK-R" panose="02020400000000000000" pitchFamily="18" charset="-128"/>
              </a:rPr>
              <a:t>、外国人材の受入れを積極的に進めていく</a:t>
            </a:r>
            <a:endParaRPr lang="en-US" altLang="ja-JP" sz="1290" b="1"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90" b="1" dirty="0">
                <a:solidFill>
                  <a:schemeClr val="tx1"/>
                </a:solidFill>
                <a:latin typeface="UD デジタル 教科書体 NK-R" panose="02020400000000000000" pitchFamily="18" charset="-128"/>
                <a:ea typeface="UD デジタル 教科書体 NK-R" panose="02020400000000000000" pitchFamily="18" charset="-128"/>
              </a:rPr>
              <a:t>■特に「特定技能」は一定の専門性・技能を有し、即戦力として期待される存在</a:t>
            </a:r>
            <a:endPar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E08629A6-829B-4394-A30A-5CB52C1BBB36}"/>
              </a:ext>
            </a:extLst>
          </p:cNvPr>
          <p:cNvSpPr/>
          <p:nvPr/>
        </p:nvSpPr>
        <p:spPr>
          <a:xfrm>
            <a:off x="0" y="24199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８　今後特に受入れを進めていく産業等・在留資格（</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1/</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３）</a:t>
            </a:r>
          </a:p>
        </p:txBody>
      </p:sp>
      <p:sp>
        <p:nvSpPr>
          <p:cNvPr id="20"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21</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991194566"/>
              </p:ext>
            </p:extLst>
          </p:nvPr>
        </p:nvGraphicFramePr>
        <p:xfrm>
          <a:off x="234836" y="2052994"/>
          <a:ext cx="9417652" cy="4442795"/>
        </p:xfrm>
        <a:graphic>
          <a:graphicData uri="http://schemas.openxmlformats.org/drawingml/2006/table">
            <a:tbl>
              <a:tblPr firstRow="1" firstCol="1" bandRow="1">
                <a:tableStyleId>{3B4B98B0-60AC-42C2-AFA5-B58CD77FA1E5}</a:tableStyleId>
              </a:tblPr>
              <a:tblGrid>
                <a:gridCol w="1611956">
                  <a:extLst>
                    <a:ext uri="{9D8B030D-6E8A-4147-A177-3AD203B41FA5}">
                      <a16:colId xmlns:a16="http://schemas.microsoft.com/office/drawing/2014/main" val="737595556"/>
                    </a:ext>
                  </a:extLst>
                </a:gridCol>
                <a:gridCol w="980069">
                  <a:extLst>
                    <a:ext uri="{9D8B030D-6E8A-4147-A177-3AD203B41FA5}">
                      <a16:colId xmlns:a16="http://schemas.microsoft.com/office/drawing/2014/main" val="3128455818"/>
                    </a:ext>
                  </a:extLst>
                </a:gridCol>
                <a:gridCol w="6825627">
                  <a:extLst>
                    <a:ext uri="{9D8B030D-6E8A-4147-A177-3AD203B41FA5}">
                      <a16:colId xmlns:a16="http://schemas.microsoft.com/office/drawing/2014/main" val="101227981"/>
                    </a:ext>
                  </a:extLst>
                </a:gridCol>
              </a:tblGrid>
              <a:tr h="262503">
                <a:tc rowSpan="2">
                  <a:txBody>
                    <a:bodyPr/>
                    <a:lstStyle/>
                    <a:p>
                      <a:pPr algn="ctr">
                        <a:spcAft>
                          <a:spcPts val="0"/>
                        </a:spcAft>
                      </a:pPr>
                      <a:r>
                        <a:rPr lang="ja-JP" altLang="en-US"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産業等</a:t>
                      </a:r>
                      <a:endParaRPr 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ts val="1000"/>
                        </a:lnSpc>
                        <a:spcAft>
                          <a:spcPts val="0"/>
                        </a:spcAft>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在留資格</a:t>
                      </a:r>
                      <a:endParaRPr 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rowSpan="2">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特徴・求める人材</a:t>
                      </a:r>
                      <a:endParaRPr kumimoji="1"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2851836198"/>
                  </a:ext>
                </a:extLst>
              </a:tr>
              <a:tr h="250722">
                <a:tc vMerge="1">
                  <a:txBody>
                    <a:bodyPr/>
                    <a:lstStyle/>
                    <a:p>
                      <a:endParaRPr kumimoji="1" lang="ja-JP" altLang="en-US"/>
                    </a:p>
                  </a:txBody>
                  <a:tcPr/>
                </a:tc>
                <a:tc>
                  <a:txBody>
                    <a:bodyPr/>
                    <a:lstStyle/>
                    <a:p>
                      <a:pPr marL="71755" marR="71755" algn="ctr">
                        <a:lnSpc>
                          <a:spcPts val="1000"/>
                        </a:lnSpc>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特定技能</a:t>
                      </a:r>
                      <a:endPar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vMerge="1">
                  <a:txBody>
                    <a:bodyPr/>
                    <a:lstStyle/>
                    <a:p>
                      <a:endParaRPr kumimoji="1" lang="ja-JP" altLang="en-US"/>
                    </a:p>
                  </a:txBody>
                  <a:tcPr/>
                </a:tc>
                <a:extLst>
                  <a:ext uri="{0D108BD9-81ED-4DB2-BD59-A6C34878D82A}">
                    <a16:rowId xmlns:a16="http://schemas.microsoft.com/office/drawing/2014/main" val="845231465"/>
                  </a:ext>
                </a:extLst>
              </a:tr>
              <a:tr h="551939">
                <a:tc>
                  <a:txBody>
                    <a:bodyPr/>
                    <a:lstStyle/>
                    <a:p>
                      <a:pPr algn="l">
                        <a:spcAft>
                          <a:spcPts val="0"/>
                        </a:spcAft>
                      </a:pPr>
                      <a:r>
                        <a:rPr 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製造</a:t>
                      </a: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業</a:t>
                      </a:r>
                      <a:endParaRPr 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○常用労働者数が多く、外国人労働者数も多い産業</a:t>
                      </a:r>
                      <a:endParaRPr kumimoji="1"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産業規模が</a:t>
                      </a:r>
                      <a:r>
                        <a:rPr kumimoji="1" lang="ja-JP" altLang="en-US"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大きく、</a:t>
                      </a: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現場作業に携わる多くの人手が求められている</a:t>
                      </a:r>
                      <a:endParaRPr kumimoji="1"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6926873"/>
                  </a:ext>
                </a:extLst>
              </a:tr>
              <a:tr h="487299">
                <a:tc>
                  <a:txBody>
                    <a:bodyPr/>
                    <a:lstStyle/>
                    <a:p>
                      <a:pPr algn="l">
                        <a:spcAft>
                          <a:spcPts val="0"/>
                        </a:spcAft>
                      </a:pPr>
                      <a:r>
                        <a:rPr 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建設</a:t>
                      </a: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業</a:t>
                      </a:r>
                      <a:endParaRPr lang="en-US" alt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rPr>
                        <a:t>○今後万博・</a:t>
                      </a:r>
                      <a:r>
                        <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rPr>
                        <a:t>IR</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rPr>
                        <a:t>を控え、現場作業で緊急性の高いインフラ整備に多くの</a:t>
                      </a: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人手が求められている</a:t>
                      </a:r>
                      <a:endParaRPr kumimoji="1"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3843246"/>
                  </a:ext>
                </a:extLst>
              </a:tr>
              <a:tr h="68632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ja-JP" sz="1400" b="1" i="0" kern="100" dirty="0">
                          <a:solidFill>
                            <a:schemeClr val="tx1"/>
                          </a:solidFill>
                          <a:effectLst/>
                          <a:latin typeface="UD デジタル 教科書体 NK-R" panose="02020400000000000000" pitchFamily="18" charset="-128"/>
                          <a:ea typeface="UD デジタル 教科書体 NK-R" panose="02020400000000000000" pitchFamily="18" charset="-128"/>
                        </a:rPr>
                        <a:t>宿泊</a:t>
                      </a:r>
                      <a:r>
                        <a:rPr lang="ja-JP" altLang="en-US" sz="1400" b="1" i="0" kern="100" dirty="0">
                          <a:solidFill>
                            <a:schemeClr val="tx1"/>
                          </a:solidFill>
                          <a:effectLst/>
                          <a:latin typeface="UD デジタル 教科書体 NK-R" panose="02020400000000000000" pitchFamily="18" charset="-128"/>
                          <a:ea typeface="UD デジタル 教科書体 NK-R" panose="02020400000000000000" pitchFamily="18" charset="-128"/>
                        </a:rPr>
                        <a:t>業</a:t>
                      </a:r>
                      <a:endParaRPr lang="ja-JP" altLang="ja-JP" sz="14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コロナで影響を受けた分野。今後のインバウンドの拡大に備え、多くの人手が求められている</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○宿泊施設におけるフロント、</a:t>
                      </a:r>
                      <a:r>
                        <a:rPr lang="ja-JP" altLang="en-US"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企画・広報、</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接客、レストランサービス等の宿泊</a:t>
                      </a:r>
                      <a:r>
                        <a:rPr lang="ja-JP" altLang="en-US"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サービスの提供</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を</a:t>
                      </a:r>
                      <a:r>
                        <a:rPr lang="ja-JP" altLang="en-US"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支える</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人材</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2428913"/>
                  </a:ext>
                </a:extLst>
              </a:tr>
              <a:tr h="77719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i="0" kern="100" dirty="0">
                          <a:solidFill>
                            <a:schemeClr val="tx1"/>
                          </a:solidFill>
                          <a:effectLst/>
                          <a:latin typeface="UD デジタル 教科書体 NK-R" panose="02020400000000000000" pitchFamily="18" charset="-128"/>
                          <a:ea typeface="UD デジタル 教科書体 NK-R" panose="02020400000000000000" pitchFamily="18" charset="-128"/>
                        </a:rPr>
                        <a:t>飲食サービス業</a:t>
                      </a:r>
                      <a:endParaRPr lang="en-US" altLang="ja-JP" sz="1100" b="1" i="0" strike="sngStrike"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コロナで影響を受けた分野。今後のインバウンドの拡大に備え、多くの人手が求められている</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○飲食物調理や接客、店舗管理など飲食店の運営を支える人材</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○技能実習制度がない。特定技能の受入れが求められている</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4305831"/>
                  </a:ext>
                </a:extLst>
              </a:tr>
              <a:tr h="81190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i="0" kern="100" dirty="0">
                          <a:solidFill>
                            <a:schemeClr val="tx1"/>
                          </a:solidFill>
                          <a:effectLst/>
                          <a:latin typeface="UD デジタル 教科書体 NK-R" panose="02020400000000000000" pitchFamily="18" charset="-128"/>
                          <a:ea typeface="UD デジタル 教科書体 NK-R" panose="02020400000000000000" pitchFamily="18" charset="-128"/>
                        </a:rPr>
                        <a:t>航空</a:t>
                      </a:r>
                      <a:endParaRPr lang="en-US" altLang="ja-JP" sz="1400" b="1"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コロナで影響を受けた分野。今後のインバウンドの拡大に備え、多くの人手が求められている</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○地上走行支援業務や手荷物・貨物取扱業務などの空港グランドハンドリングや、機体・装備品等を含めた航空機整備など、航空機の安全な飛行を支える人材</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6666710"/>
                  </a:ext>
                </a:extLst>
              </a:tr>
              <a:tr h="614906">
                <a:tc>
                  <a:txBody>
                    <a:bodyPr/>
                    <a:lstStyle/>
                    <a:p>
                      <a:pPr algn="l">
                        <a:spcAft>
                          <a:spcPts val="0"/>
                        </a:spcAft>
                      </a:pP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介護</a:t>
                      </a:r>
                      <a:endParaRPr lang="en-US" alt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rPr>
                        <a:t>○急速に進む高齢社会のなか、今後も需要は増加する見込み</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rPr>
                        <a:t>○施設における入浴や食事などの身体介護や身体介護に伴う支援業務など、施設運営を支える人材</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4098112"/>
                  </a:ext>
                </a:extLst>
              </a:tr>
            </a:tbl>
          </a:graphicData>
        </a:graphic>
      </p:graphicFrame>
      <p:sp>
        <p:nvSpPr>
          <p:cNvPr id="8" name="正方形/長方形 7">
            <a:extLst>
              <a:ext uri="{FF2B5EF4-FFF2-40B4-BE49-F238E27FC236}">
                <a16:creationId xmlns:a16="http://schemas.microsoft.com/office/drawing/2014/main" id="{55EED9AA-96F6-4885-AFA7-E0637D01A52D}"/>
              </a:ext>
            </a:extLst>
          </p:cNvPr>
          <p:cNvSpPr/>
          <p:nvPr/>
        </p:nvSpPr>
        <p:spPr>
          <a:xfrm>
            <a:off x="234350" y="678162"/>
            <a:ext cx="9611923" cy="489365"/>
          </a:xfrm>
          <a:prstGeom prst="rect">
            <a:avLst/>
          </a:prstGeom>
          <a:ln w="19050">
            <a:solidFill>
              <a:schemeClr val="tx1"/>
            </a:solidFill>
            <a:prstDash val="sysDash"/>
          </a:ln>
        </p:spPr>
        <p:txBody>
          <a:bodyPr wrap="square">
            <a:spAutoFit/>
          </a:bodyPr>
          <a:lstStyle/>
          <a:p>
            <a:r>
              <a:rPr lang="ja-JP" altLang="en-US" sz="1290" dirty="0">
                <a:latin typeface="UD デジタル 教科書体 NK-R" panose="02020400000000000000" pitchFamily="18" charset="-128"/>
                <a:ea typeface="UD デジタル 教科書体 NK-R" panose="02020400000000000000" pitchFamily="18" charset="-128"/>
              </a:rPr>
              <a:t>○　人手不足が顕著な産業等に、即戦力となる人材の確保を進めるとともに、大阪の成長を支え、さらに新たな価値を創造する人材の受入れを進める</a:t>
            </a:r>
            <a:endParaRPr lang="en-US" altLang="ja-JP" sz="1290"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p:cNvSpPr txBox="1"/>
          <p:nvPr/>
        </p:nvSpPr>
        <p:spPr>
          <a:xfrm>
            <a:off x="207470" y="6526437"/>
            <a:ext cx="3898900" cy="238527"/>
          </a:xfrm>
          <a:prstGeom prst="rect">
            <a:avLst/>
          </a:prstGeom>
          <a:noFill/>
        </p:spPr>
        <p:txBody>
          <a:bodyPr wrap="square" rtlCol="0">
            <a:spAutoFit/>
          </a:bodyPr>
          <a:lstStyle/>
          <a:p>
            <a:r>
              <a:rPr kumimoji="1" lang="ja-JP" altLang="en-US" sz="950" dirty="0">
                <a:latin typeface="UD デジタル 教科書体 NK-R" panose="02020400000000000000" pitchFamily="18" charset="-128"/>
                <a:ea typeface="UD デジタル 教科書体 NK-R" panose="02020400000000000000" pitchFamily="18" charset="-128"/>
              </a:rPr>
              <a:t>（</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）◎は最も受入れを進めていく産業等・在留資格を示す</a:t>
            </a:r>
          </a:p>
        </p:txBody>
      </p:sp>
    </p:spTree>
    <p:extLst>
      <p:ext uri="{BB962C8B-B14F-4D97-AF65-F5344CB8AC3E}">
        <p14:creationId xmlns:p14="http://schemas.microsoft.com/office/powerpoint/2010/main" val="313452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08629A6-829B-4394-A30A-5CB52C1BBB36}"/>
              </a:ext>
            </a:extLst>
          </p:cNvPr>
          <p:cNvSpPr/>
          <p:nvPr/>
        </p:nvSpPr>
        <p:spPr>
          <a:xfrm>
            <a:off x="0" y="24199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８　今後特に受入れを進めていく産業等・在留資格（２</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３）</a:t>
            </a:r>
          </a:p>
        </p:txBody>
      </p:sp>
      <p:sp>
        <p:nvSpPr>
          <p:cNvPr id="20"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22</a:t>
            </a:fld>
            <a:endParaRPr kumimoji="1" lang="ja-JP" altLang="en-US" dirty="0"/>
          </a:p>
        </p:txBody>
      </p:sp>
      <p:sp>
        <p:nvSpPr>
          <p:cNvPr id="10" name="テキスト ボックス 9"/>
          <p:cNvSpPr txBox="1"/>
          <p:nvPr/>
        </p:nvSpPr>
        <p:spPr>
          <a:xfrm>
            <a:off x="114342" y="652146"/>
            <a:ext cx="9851940" cy="1163395"/>
          </a:xfrm>
          <a:prstGeom prst="rect">
            <a:avLst/>
          </a:prstGeom>
          <a:solidFill>
            <a:schemeClr val="accent1">
              <a:lumMod val="60000"/>
              <a:lumOff val="40000"/>
            </a:schemeClr>
          </a:solidFill>
          <a:ln w="19050">
            <a:noFill/>
          </a:ln>
        </p:spPr>
        <p:txBody>
          <a:bodyPr wrap="square" rtlCol="0" anchor="ctr">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大阪の成長をけん引する人材</a:t>
            </a:r>
            <a:endParaRPr kumimoji="1" lang="en-US" altLang="ja-JP" b="1"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■大阪の成長をけん引するため、企業の海外展開やインバウンド対応の業務など外国人材ならではの視点での活躍が期待される</a:t>
            </a:r>
            <a:endParaRPr lang="en-US" altLang="ja-JP" sz="1290"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■特に、日本文化に親しみがある</a:t>
            </a:r>
            <a:r>
              <a:rPr lang="ja-JP" altLang="en-US" sz="1290" b="1" dirty="0">
                <a:latin typeface="UD デジタル 教科書体 NK-R" panose="02020400000000000000" pitchFamily="18" charset="-128"/>
                <a:ea typeface="UD デジタル 教科書体 NK-R" panose="02020400000000000000" pitchFamily="18" charset="-128"/>
              </a:rPr>
              <a:t>留学生からの「技術・人文知識・国際業務</a:t>
            </a:r>
            <a:r>
              <a:rPr lang="en-US" altLang="ja-JP" sz="1290" b="1" dirty="0">
                <a:latin typeface="UD デジタル 教科書体 NK-R" panose="02020400000000000000" pitchFamily="18" charset="-128"/>
                <a:ea typeface="UD デジタル 教科書体 NK-R" panose="02020400000000000000" pitchFamily="18" charset="-128"/>
              </a:rPr>
              <a:t>(</a:t>
            </a:r>
            <a:r>
              <a:rPr lang="ja-JP" altLang="en-US" sz="1290" b="1" dirty="0">
                <a:latin typeface="UD デジタル 教科書体 NK-R" panose="02020400000000000000" pitchFamily="18" charset="-128"/>
                <a:ea typeface="UD デジタル 教科書体 NK-R" panose="02020400000000000000" pitchFamily="18" charset="-128"/>
              </a:rPr>
              <a:t>技・人・国</a:t>
            </a:r>
            <a:r>
              <a:rPr lang="en-US" altLang="ja-JP" sz="1290" b="1" dirty="0">
                <a:latin typeface="UD デジタル 教科書体 NK-R" panose="02020400000000000000" pitchFamily="18" charset="-128"/>
                <a:ea typeface="UD デジタル 教科書体 NK-R" panose="02020400000000000000" pitchFamily="18" charset="-128"/>
              </a:rPr>
              <a:t>)</a:t>
            </a:r>
            <a:r>
              <a:rPr lang="ja-JP" altLang="en-US" sz="1290" b="1" dirty="0">
                <a:latin typeface="UD デジタル 教科書体 NK-R" panose="02020400000000000000" pitchFamily="18" charset="-128"/>
                <a:ea typeface="UD デジタル 教科書体 NK-R" panose="02020400000000000000" pitchFamily="18" charset="-128"/>
              </a:rPr>
              <a:t>」としての就職</a:t>
            </a:r>
            <a:r>
              <a:rPr lang="ja-JP" altLang="en-US" sz="1290" dirty="0">
                <a:latin typeface="UD デジタル 教科書体 NK-R" panose="02020400000000000000" pitchFamily="18" charset="-128"/>
                <a:ea typeface="UD デジタル 教科書体 NK-R" panose="02020400000000000000" pitchFamily="18" charset="-128"/>
              </a:rPr>
              <a:t>は、日本人とのコミュニケーションが取り</a:t>
            </a:r>
            <a:endParaRPr lang="en-US" altLang="ja-JP" sz="1290"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やすく、</a:t>
            </a:r>
            <a:r>
              <a:rPr lang="ja-JP" altLang="en-US" sz="1290" b="1" dirty="0">
                <a:latin typeface="UD デジタル 教科書体 NK-R" panose="02020400000000000000" pitchFamily="18" charset="-128"/>
                <a:ea typeface="UD デジタル 教科書体 NK-R" panose="02020400000000000000" pitchFamily="18" charset="-128"/>
              </a:rPr>
              <a:t>重要な存在</a:t>
            </a:r>
            <a:endParaRPr lang="en-US" altLang="ja-JP" sz="1290" b="1"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■あわせて、よりよい生活・社会を実現するため、介護分野についてはより専門的な知識・技術を持つ外国人材の受入れが求められる</a:t>
            </a:r>
            <a:endParaRPr lang="en-US" altLang="ja-JP" sz="1290" dirty="0">
              <a:latin typeface="UD デジタル 教科書体 NK-R" panose="02020400000000000000" pitchFamily="18" charset="-128"/>
              <a:ea typeface="UD デジタル 教科書体 NK-R" panose="02020400000000000000" pitchFamily="18"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994898640"/>
              </p:ext>
            </p:extLst>
          </p:nvPr>
        </p:nvGraphicFramePr>
        <p:xfrm>
          <a:off x="235245" y="1876425"/>
          <a:ext cx="9325574" cy="4079502"/>
        </p:xfrm>
        <a:graphic>
          <a:graphicData uri="http://schemas.openxmlformats.org/drawingml/2006/table">
            <a:tbl>
              <a:tblPr firstRow="1" firstCol="1" bandRow="1">
                <a:tableStyleId>{3B4B98B0-60AC-42C2-AFA5-B58CD77FA1E5}</a:tableStyleId>
              </a:tblPr>
              <a:tblGrid>
                <a:gridCol w="1498600">
                  <a:extLst>
                    <a:ext uri="{9D8B030D-6E8A-4147-A177-3AD203B41FA5}">
                      <a16:colId xmlns:a16="http://schemas.microsoft.com/office/drawing/2014/main" val="3709180208"/>
                    </a:ext>
                  </a:extLst>
                </a:gridCol>
                <a:gridCol w="768350">
                  <a:extLst>
                    <a:ext uri="{9D8B030D-6E8A-4147-A177-3AD203B41FA5}">
                      <a16:colId xmlns:a16="http://schemas.microsoft.com/office/drawing/2014/main" val="2035905882"/>
                    </a:ext>
                  </a:extLst>
                </a:gridCol>
                <a:gridCol w="768350">
                  <a:extLst>
                    <a:ext uri="{9D8B030D-6E8A-4147-A177-3AD203B41FA5}">
                      <a16:colId xmlns:a16="http://schemas.microsoft.com/office/drawing/2014/main" val="1221280294"/>
                    </a:ext>
                  </a:extLst>
                </a:gridCol>
                <a:gridCol w="6290274">
                  <a:extLst>
                    <a:ext uri="{9D8B030D-6E8A-4147-A177-3AD203B41FA5}">
                      <a16:colId xmlns:a16="http://schemas.microsoft.com/office/drawing/2014/main" val="101227981"/>
                    </a:ext>
                  </a:extLst>
                </a:gridCol>
              </a:tblGrid>
              <a:tr h="172144">
                <a:tc rowSpan="2">
                  <a:txBody>
                    <a:bodyPr/>
                    <a:lstStyle/>
                    <a:p>
                      <a:pPr algn="ctr">
                        <a:spcAft>
                          <a:spcPts val="0"/>
                        </a:spcAft>
                      </a:pPr>
                      <a:r>
                        <a:rPr lang="ja-JP" altLang="en-US"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産業等</a:t>
                      </a:r>
                      <a:endParaRPr lang="ja-JP" alt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在留資格</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hMerge="1">
                  <a:txBody>
                    <a:bodyPr/>
                    <a:lstStyle/>
                    <a:p>
                      <a:pPr algn="ctr">
                        <a:spcAft>
                          <a:spcPts val="0"/>
                        </a:spcAft>
                      </a:pPr>
                      <a:endParaRPr lang="ja-JP" altLang="ja-JP" sz="1200" b="1"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rowSpan="2">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特徴・求める人材</a:t>
                      </a:r>
                      <a:endParaRPr kumimoji="1"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2851836198"/>
                  </a:ext>
                </a:extLst>
              </a:tr>
              <a:tr h="387271">
                <a:tc vMerge="1">
                  <a:txBody>
                    <a:bodyPr/>
                    <a:lstStyle/>
                    <a:p>
                      <a:endParaRPr kumimoji="1" lang="ja-JP" altLang="en-US"/>
                    </a:p>
                  </a:txBody>
                  <a:tcPr/>
                </a:tc>
                <a:tc>
                  <a:txBody>
                    <a:bodyPr/>
                    <a:lstStyle/>
                    <a:p>
                      <a:pPr marL="71755" marR="71755" algn="ctr">
                        <a:lnSpc>
                          <a:spcPts val="1600"/>
                        </a:lnSpc>
                        <a:spcAft>
                          <a:spcPts val="0"/>
                        </a:spcAft>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技・</a:t>
                      </a:r>
                    </a:p>
                    <a:p>
                      <a:pPr marL="71755" marR="71755" algn="ctr">
                        <a:lnSpc>
                          <a:spcPts val="1600"/>
                        </a:lnSpc>
                        <a:spcAft>
                          <a:spcPts val="0"/>
                        </a:spcAft>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人・国</a:t>
                      </a: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alpha val="20000"/>
                      </a:schemeClr>
                    </a:solidFill>
                  </a:tcPr>
                </a:tc>
                <a:tc>
                  <a:txBody>
                    <a:bodyPr/>
                    <a:lstStyle/>
                    <a:p>
                      <a:pPr algn="ctr">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a:t>
                      </a:r>
                      <a:endParaRPr lang="ja-JP" alt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alpha val="20000"/>
                      </a:schemeClr>
                    </a:solidFill>
                  </a:tcPr>
                </a:tc>
                <a:tc vMerge="1">
                  <a:txBody>
                    <a:bodyPr/>
                    <a:lstStyle/>
                    <a:p>
                      <a:endParaRPr kumimoji="1" lang="ja-JP" altLang="en-US"/>
                    </a:p>
                  </a:txBody>
                  <a:tcPr/>
                </a:tc>
                <a:extLst>
                  <a:ext uri="{0D108BD9-81ED-4DB2-BD59-A6C34878D82A}">
                    <a16:rowId xmlns:a16="http://schemas.microsoft.com/office/drawing/2014/main" val="2472818563"/>
                  </a:ext>
                </a:extLst>
              </a:tr>
              <a:tr h="1135239">
                <a:tc>
                  <a:txBody>
                    <a:bodyPr/>
                    <a:lstStyle/>
                    <a:p>
                      <a:pPr algn="l">
                        <a:spcAft>
                          <a:spcPts val="0"/>
                        </a:spcAft>
                      </a:pPr>
                      <a:r>
                        <a:rPr 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rPr>
                        <a:t>製造</a:t>
                      </a: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rPr>
                        <a:t>業</a:t>
                      </a:r>
                      <a:endParaRPr 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endParaRPr kumimoji="1" lang="en-US" alt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海外展開に取り組む企業における広報、通訳、翻訳や貿易実務などに携わる高い語学スキルを備えた人材</a:t>
                      </a:r>
                      <a:endParaRPr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 現場で働く「特定技能」等の外国人材を指揮・監督し、日本人との橋渡しができる人材</a:t>
                      </a:r>
                      <a:endParaRPr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○設計や生産管理、工程・品質管理に携わる、工学等の高い知識・技術を備えた人材</a:t>
                      </a:r>
                      <a:endParaRPr kumimoji="1" lang="en-US" alt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162473"/>
                  </a:ext>
                </a:extLst>
              </a:tr>
              <a:tr h="704150">
                <a:tc>
                  <a:txBody>
                    <a:bodyPr/>
                    <a:lstStyle/>
                    <a:p>
                      <a:pPr algn="l">
                        <a:spcAft>
                          <a:spcPts val="0"/>
                        </a:spcAft>
                      </a:pPr>
                      <a:r>
                        <a:rPr 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rPr>
                        <a:t>建設</a:t>
                      </a: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rPr>
                        <a:t>業</a:t>
                      </a:r>
                      <a:endParaRPr lang="en-US"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endParaRPr kumimoji="1" lang="en-US" alt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○現場で働く「特定技能」等の外国人材を指揮・監督し、日本人との橋渡しができる人材</a:t>
                      </a:r>
                      <a:endParaRPr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○設計・施工管理等に携わる、土木・建築等に関する高い知識・技術を備えた人材</a:t>
                      </a:r>
                      <a:endParaRPr kumimoji="1" lang="en-US" alt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9902161"/>
                  </a:ext>
                </a:extLst>
              </a:tr>
              <a:tr h="56784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rPr>
                        <a:t>宿泊</a:t>
                      </a: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rPr>
                        <a:t>業</a:t>
                      </a:r>
                      <a:endParaRPr lang="en-US"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endParaRPr lang="en-US" alt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○万博や</a:t>
                      </a:r>
                      <a:r>
                        <a:rPr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IR</a:t>
                      </a: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に備え、グローバルな視点と高い言語スキルを有し、企画・広報などを担う人材</a:t>
                      </a:r>
                      <a:endParaRPr lang="ja-JP" alt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○フロントでの充実</a:t>
                      </a:r>
                      <a:r>
                        <a:rPr lang="ja-JP" altLang="en-US" sz="1200" b="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した</a:t>
                      </a: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コンシェルジュ業務など訪日客にホスピタリティの高いサービスを提供する人材</a:t>
                      </a:r>
                      <a:endParaRPr lang="en-US" alt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1866752"/>
                  </a:ext>
                </a:extLst>
              </a:tr>
              <a:tr h="52219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飲食</a:t>
                      </a:r>
                      <a:r>
                        <a:rPr lang="ja-JP" altLang="en-US" sz="1400" b="1" i="0" kern="100" dirty="0">
                          <a:solidFill>
                            <a:schemeClr val="tx1"/>
                          </a:solidFill>
                          <a:effectLst/>
                          <a:latin typeface="UD デジタル 教科書体 NK-R" panose="02020400000000000000" pitchFamily="18" charset="-128"/>
                          <a:ea typeface="UD デジタル 教科書体 NK-R" panose="02020400000000000000" pitchFamily="18" charset="-128"/>
                        </a:rPr>
                        <a:t>サービス業</a:t>
                      </a:r>
                      <a:endParaRPr lang="en-US" alt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○万博や</a:t>
                      </a:r>
                      <a:r>
                        <a:rPr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IR</a:t>
                      </a: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に備え、グローバルな視点と高い言語スキルを有し、企画・広報などを担う人材</a:t>
                      </a:r>
                      <a:endParaRPr lang="ja-JP" alt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○複数</a:t>
                      </a:r>
                      <a:r>
                        <a:rPr lang="zh-TW"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店舗</a:t>
                      </a: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を管轄するマネージャーなど経営企画に携わる人材</a:t>
                      </a:r>
                      <a:endParaRPr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9600023"/>
                  </a:ext>
                </a:extLst>
              </a:tr>
              <a:tr h="56784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介護</a:t>
                      </a:r>
                      <a:endParaRPr lang="en-US" alt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altLang="ja-JP" sz="14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ts val="1500"/>
                        </a:lnSpc>
                        <a:spcBef>
                          <a:spcPts val="0"/>
                        </a:spcBef>
                        <a:spcAft>
                          <a:spcPts val="0"/>
                        </a:spcAft>
                        <a:buClrTx/>
                        <a:buSzTx/>
                        <a:buFontTx/>
                        <a:buNone/>
                        <a:tabLst/>
                        <a:defRPr/>
                      </a:pPr>
                      <a:r>
                        <a:rPr lang="ja-JP" altLang="en-US"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介護福祉士として、専門的な知識・技術を活かし、高齢者等の様々なニーズに対応できる人材</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4791852"/>
                  </a:ext>
                </a:extLst>
              </a:tr>
            </a:tbl>
          </a:graphicData>
        </a:graphic>
      </p:graphicFrame>
      <p:sp>
        <p:nvSpPr>
          <p:cNvPr id="8" name="テキスト ボックス 7"/>
          <p:cNvSpPr txBox="1"/>
          <p:nvPr/>
        </p:nvSpPr>
        <p:spPr>
          <a:xfrm>
            <a:off x="235245" y="6050681"/>
            <a:ext cx="3898900" cy="238527"/>
          </a:xfrm>
          <a:prstGeom prst="rect">
            <a:avLst/>
          </a:prstGeom>
          <a:noFill/>
        </p:spPr>
        <p:txBody>
          <a:bodyPr wrap="square" rtlCol="0">
            <a:spAutoFit/>
          </a:bodyPr>
          <a:lstStyle/>
          <a:p>
            <a:r>
              <a:rPr kumimoji="1" lang="ja-JP" altLang="en-US" sz="950" dirty="0">
                <a:latin typeface="UD デジタル 教科書体 NK-R" panose="02020400000000000000" pitchFamily="18" charset="-128"/>
                <a:ea typeface="UD デジタル 教科書体 NK-R" panose="02020400000000000000" pitchFamily="18" charset="-128"/>
              </a:rPr>
              <a:t>（</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）◎は最も受入れを進めていく産業等・在留資格を示す</a:t>
            </a:r>
          </a:p>
        </p:txBody>
      </p:sp>
    </p:spTree>
    <p:extLst>
      <p:ext uri="{BB962C8B-B14F-4D97-AF65-F5344CB8AC3E}">
        <p14:creationId xmlns:p14="http://schemas.microsoft.com/office/powerpoint/2010/main" val="174614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8312" y="641876"/>
            <a:ext cx="9611922" cy="964880"/>
          </a:xfrm>
          <a:prstGeom prst="rect">
            <a:avLst/>
          </a:prstGeom>
          <a:solidFill>
            <a:schemeClr val="accent1">
              <a:lumMod val="60000"/>
              <a:lumOff val="40000"/>
            </a:schemeClr>
          </a:solidFill>
          <a:ln w="19050">
            <a:noFill/>
          </a:ln>
        </p:spPr>
        <p:txBody>
          <a:bodyPr wrap="square" rtlCol="0" anchor="ctr">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先端技術分野など万博関連の産業等を中心に、新たな価値を創造する人材</a:t>
            </a:r>
            <a:endParaRPr kumimoji="1" lang="en-US" altLang="ja-JP" b="1"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■大阪の成長のため、イノベーションを巻き起こし、新たな価値を創造する人材の確保を進める</a:t>
            </a:r>
            <a:endParaRPr lang="en-US" altLang="ja-JP" sz="1290"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■特に自然科学分野に関して技術・知識を有する「技・人・国」は、革新的な製品や技術を生み出す貴重な存在</a:t>
            </a:r>
            <a:endParaRPr lang="en-US" altLang="ja-JP" sz="1290" dirty="0">
              <a:latin typeface="UD デジタル 教科書体 NK-R" panose="02020400000000000000" pitchFamily="18" charset="-128"/>
              <a:ea typeface="UD デジタル 教科書体 NK-R" panose="02020400000000000000" pitchFamily="18" charset="-128"/>
            </a:endParaRPr>
          </a:p>
          <a:p>
            <a:r>
              <a:rPr kumimoji="1" lang="ja-JP" altLang="en-US" sz="1290" b="1" dirty="0">
                <a:latin typeface="UD デジタル 教科書体 NK-R" panose="02020400000000000000" pitchFamily="18" charset="-128"/>
                <a:ea typeface="UD デジタル 教科書体 NK-R" panose="02020400000000000000" pitchFamily="18" charset="-128"/>
              </a:rPr>
              <a:t>■また、</a:t>
            </a:r>
            <a:r>
              <a:rPr kumimoji="1" lang="ja-JP" altLang="en-US" sz="1290" dirty="0">
                <a:latin typeface="UD デジタル 教科書体 NK-R" panose="02020400000000000000" pitchFamily="18" charset="-128"/>
                <a:ea typeface="UD デジタル 教科書体 NK-R" panose="02020400000000000000" pitchFamily="18" charset="-128"/>
              </a:rPr>
              <a:t>国際金融都市大阪の実現をめざし、金融分野の「高度専門職」を呼び込んでいく</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207378020"/>
              </p:ext>
            </p:extLst>
          </p:nvPr>
        </p:nvGraphicFramePr>
        <p:xfrm>
          <a:off x="108313" y="1771650"/>
          <a:ext cx="9611920" cy="2900970"/>
        </p:xfrm>
        <a:graphic>
          <a:graphicData uri="http://schemas.openxmlformats.org/drawingml/2006/table">
            <a:tbl>
              <a:tblPr firstRow="1" firstCol="1" bandRow="1">
                <a:tableStyleId>{3B4B98B0-60AC-42C2-AFA5-B58CD77FA1E5}</a:tableStyleId>
              </a:tblPr>
              <a:tblGrid>
                <a:gridCol w="1936387">
                  <a:extLst>
                    <a:ext uri="{9D8B030D-6E8A-4147-A177-3AD203B41FA5}">
                      <a16:colId xmlns:a16="http://schemas.microsoft.com/office/drawing/2014/main" val="737595556"/>
                    </a:ext>
                  </a:extLst>
                </a:gridCol>
                <a:gridCol w="838200">
                  <a:extLst>
                    <a:ext uri="{9D8B030D-6E8A-4147-A177-3AD203B41FA5}">
                      <a16:colId xmlns:a16="http://schemas.microsoft.com/office/drawing/2014/main" val="1234592201"/>
                    </a:ext>
                  </a:extLst>
                </a:gridCol>
                <a:gridCol w="838200">
                  <a:extLst>
                    <a:ext uri="{9D8B030D-6E8A-4147-A177-3AD203B41FA5}">
                      <a16:colId xmlns:a16="http://schemas.microsoft.com/office/drawing/2014/main" val="1829435990"/>
                    </a:ext>
                  </a:extLst>
                </a:gridCol>
                <a:gridCol w="889000">
                  <a:extLst>
                    <a:ext uri="{9D8B030D-6E8A-4147-A177-3AD203B41FA5}">
                      <a16:colId xmlns:a16="http://schemas.microsoft.com/office/drawing/2014/main" val="1315896139"/>
                    </a:ext>
                  </a:extLst>
                </a:gridCol>
                <a:gridCol w="5110133">
                  <a:extLst>
                    <a:ext uri="{9D8B030D-6E8A-4147-A177-3AD203B41FA5}">
                      <a16:colId xmlns:a16="http://schemas.microsoft.com/office/drawing/2014/main" val="896946045"/>
                    </a:ext>
                  </a:extLst>
                </a:gridCol>
              </a:tblGrid>
              <a:tr h="191309">
                <a:tc rowSpan="2">
                  <a:txBody>
                    <a:bodyPr/>
                    <a:lstStyle/>
                    <a:p>
                      <a:pPr algn="ctr">
                        <a:spcAft>
                          <a:spcPts val="0"/>
                        </a:spcAft>
                      </a:pPr>
                      <a:r>
                        <a:rPr kumimoji="1" lang="ja-JP" altLang="en-US" sz="1200" b="1" i="0"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産業等</a:t>
                      </a:r>
                      <a:endParaRPr 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在留資格</a:t>
                      </a: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hMerge="1">
                  <a:txBody>
                    <a:bodyPr/>
                    <a:lstStyle/>
                    <a:p>
                      <a:endParaRPr lang="ja-JP" altLang="en-US" sz="1200" b="0" dirty="0">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hMerge="1">
                  <a:txBody>
                    <a:bodyPr/>
                    <a:lstStyle/>
                    <a:p>
                      <a:endParaRPr lang="ja-JP" altLang="en-US" sz="1200" b="0" dirty="0">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rowSpan="2">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特徴・求める人材</a:t>
                      </a:r>
                      <a:endParaRPr kumimoji="1" lang="ja-JP" alt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1836198"/>
                  </a:ext>
                </a:extLst>
              </a:tr>
              <a:tr h="203129">
                <a:tc vMerge="1">
                  <a:txBody>
                    <a:bodyPr/>
                    <a:lstStyle/>
                    <a:p>
                      <a:endParaRPr kumimoji="1" lang="ja-JP" altLang="en-US"/>
                    </a:p>
                  </a:txBody>
                  <a:tcPr/>
                </a:tc>
                <a:tc>
                  <a:txBody>
                    <a:bodyPr/>
                    <a:lstStyle/>
                    <a:p>
                      <a:pPr marL="71755" marR="71755" lvl="0" indent="0" algn="ctr" defTabSz="959937" rtl="0" eaLnBrk="1" fontAlgn="auto" latinLnBrk="0" hangingPunct="1">
                        <a:lnSpc>
                          <a:spcPts val="1400"/>
                        </a:lnSpc>
                        <a:spcBef>
                          <a:spcPts val="0"/>
                        </a:spcBef>
                        <a:spcAft>
                          <a:spcPts val="0"/>
                        </a:spcAft>
                        <a:buClrTx/>
                        <a:buSzTx/>
                        <a:buFontTx/>
                        <a:buNone/>
                        <a:tabLst/>
                        <a:defRPr/>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高度</a:t>
                      </a:r>
                      <a:endParaRPr lang="en-US" alt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71755" marR="71755" lvl="0" indent="0" algn="ctr" defTabSz="959937" rtl="0" eaLnBrk="1" fontAlgn="auto" latinLnBrk="0" hangingPunct="1">
                        <a:lnSpc>
                          <a:spcPts val="1400"/>
                        </a:lnSpc>
                        <a:spcBef>
                          <a:spcPts val="0"/>
                        </a:spcBef>
                        <a:spcAft>
                          <a:spcPts val="0"/>
                        </a:spcAft>
                        <a:buClrTx/>
                        <a:buSzTx/>
                        <a:buFontTx/>
                        <a:buNone/>
                        <a:tabLst/>
                        <a:defRPr/>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専門職</a:t>
                      </a:r>
                      <a:endPar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marL="71755" marR="71755" algn="ctr">
                        <a:lnSpc>
                          <a:spcPts val="1400"/>
                        </a:lnSpc>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技・</a:t>
                      </a:r>
                      <a:endParaRPr lang="en-US" alt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71755" marR="71755" algn="ctr">
                        <a:lnSpc>
                          <a:spcPts val="1400"/>
                        </a:lnSpc>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人・国</a:t>
                      </a:r>
                      <a:endPar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ts val="1400"/>
                        </a:lnSpc>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rPr>
                        <a:t>経営・管理、</a:t>
                      </a:r>
                      <a:endParaRPr lang="en-US" alt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ctr">
                        <a:lnSpc>
                          <a:spcPts val="1400"/>
                        </a:lnSpc>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rPr>
                        <a:t>企業内転勤</a:t>
                      </a:r>
                      <a:endParaRPr lang="en-US" alt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vMerge="1">
                  <a:txBody>
                    <a:bodyPr/>
                    <a:lstStyle/>
                    <a:p>
                      <a:endParaRPr kumimoji="1" lang="ja-JP" altLang="en-US"/>
                    </a:p>
                  </a:txBody>
                  <a:tcPr/>
                </a:tc>
                <a:extLst>
                  <a:ext uri="{0D108BD9-81ED-4DB2-BD59-A6C34878D82A}">
                    <a16:rowId xmlns:a16="http://schemas.microsoft.com/office/drawing/2014/main" val="1854420095"/>
                  </a:ext>
                </a:extLst>
              </a:tr>
              <a:tr h="692864">
                <a:tc>
                  <a:txBody>
                    <a:bodyPr/>
                    <a:lstStyle/>
                    <a:p>
                      <a:pPr algn="l">
                        <a:spcAft>
                          <a:spcPts val="0"/>
                        </a:spcAft>
                      </a:pP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製造業</a:t>
                      </a:r>
                      <a:endParaRPr 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○ライフサイエンスやカーボンニュートラル等の先端技術分野など万博関連分野で新たな技術開発等を担う人材</a:t>
                      </a:r>
                      <a:endParaRPr kumimoji="1"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○これまでにない新たな製品や技術の開発をめざし研究する人材</a:t>
                      </a:r>
                      <a:endParaRPr lang="ja-JP"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6356723"/>
                  </a:ext>
                </a:extLst>
              </a:tr>
              <a:tr h="749300">
                <a:tc>
                  <a:txBody>
                    <a:bodyPr/>
                    <a:lstStyle/>
                    <a:p>
                      <a:pPr algn="l">
                        <a:spcAft>
                          <a:spcPts val="0"/>
                        </a:spcAft>
                      </a:pPr>
                      <a:r>
                        <a:rPr lang="en-US" alt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IT</a:t>
                      </a: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DX</a:t>
                      </a: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○多くの分野で情報伝達技術が急速に発達するなか、情報処理の知識を有し、社会の幅広い分野で</a:t>
                      </a:r>
                      <a:r>
                        <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IT</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化・</a:t>
                      </a:r>
                      <a:r>
                        <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DX</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化の推進を担う人材</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59937" rtl="0" eaLnBrk="1" fontAlgn="auto" latinLnBrk="0" hangingPunct="1">
                        <a:lnSpc>
                          <a:spcPts val="1500"/>
                        </a:lnSpc>
                        <a:spcBef>
                          <a:spcPts val="0"/>
                        </a:spcBef>
                        <a:spcAft>
                          <a:spcPts val="0"/>
                        </a:spcAft>
                        <a:buClrTx/>
                        <a:buSzTx/>
                        <a:buFontTx/>
                        <a:buNone/>
                        <a:tabLst/>
                        <a:defRPr/>
                      </a:pP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新たな</a:t>
                      </a:r>
                      <a:r>
                        <a:rPr lang="zh-TW"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情報処理技術</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やその構築</a:t>
                      </a: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等を研究する人材</a:t>
                      </a:r>
                      <a:endParaRPr lang="ja-JP"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409866"/>
                  </a:ext>
                </a:extLst>
              </a:tr>
              <a:tr h="911897">
                <a:tc>
                  <a:txBody>
                    <a:bodyPr/>
                    <a:lstStyle/>
                    <a:p>
                      <a:pPr algn="l">
                        <a:spcAft>
                          <a:spcPts val="0"/>
                        </a:spcAft>
                      </a:pPr>
                      <a:r>
                        <a:rPr lang="ja-JP" altLang="en-US" sz="1400"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rPr>
                        <a:t>フィンテック企業等</a:t>
                      </a:r>
                      <a:endParaRPr lang="en-US" altLang="ja-JP" sz="1400"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rPr>
                        <a:t>（国際金融都市関係）</a:t>
                      </a:r>
                      <a:endParaRPr lang="en-US" altLang="ja-JP" sz="1400"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140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140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140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en-US"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○大阪に金融のビジネスチャンスを生み出す人材（金融系外国企業等の拠点設立等）</a:t>
                      </a:r>
                      <a:endParaRPr lang="en-US" altLang="ja-JP"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603830"/>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617123985"/>
              </p:ext>
            </p:extLst>
          </p:nvPr>
        </p:nvGraphicFramePr>
        <p:xfrm>
          <a:off x="108311" y="4907271"/>
          <a:ext cx="9518290" cy="449976"/>
        </p:xfrm>
        <a:graphic>
          <a:graphicData uri="http://schemas.openxmlformats.org/drawingml/2006/table">
            <a:tbl>
              <a:tblPr firstRow="1" bandRow="1">
                <a:tableStyleId>{5C22544A-7EE6-4342-B048-85BDC9FD1C3A}</a:tableStyleId>
              </a:tblPr>
              <a:tblGrid>
                <a:gridCol w="9518290">
                  <a:extLst>
                    <a:ext uri="{9D8B030D-6E8A-4147-A177-3AD203B41FA5}">
                      <a16:colId xmlns:a16="http://schemas.microsoft.com/office/drawing/2014/main" val="34081937"/>
                    </a:ext>
                  </a:extLst>
                </a:gridCol>
              </a:tblGrid>
              <a:tr h="44997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950" b="0" i="0" dirty="0">
                          <a:solidFill>
                            <a:srgbClr val="333333"/>
                          </a:solidFill>
                          <a:latin typeface="UD デジタル 教科書体 NK-R" panose="02020400000000000000" pitchFamily="18" charset="-128"/>
                          <a:ea typeface="UD デジタル 教科書体 NK-R" panose="02020400000000000000" pitchFamily="18" charset="-128"/>
                        </a:rPr>
                        <a:t>（</a:t>
                      </a:r>
                      <a:r>
                        <a:rPr lang="en-US" altLang="ja-JP" sz="950" b="0" i="0" dirty="0">
                          <a:solidFill>
                            <a:srgbClr val="333333"/>
                          </a:solidFill>
                          <a:latin typeface="UD デジタル 教科書体 NK-R" panose="02020400000000000000" pitchFamily="18" charset="-128"/>
                          <a:ea typeface="UD デジタル 教科書体 NK-R" panose="02020400000000000000" pitchFamily="18" charset="-128"/>
                        </a:rPr>
                        <a:t>※</a:t>
                      </a:r>
                      <a:r>
                        <a:rPr lang="ja-JP" altLang="en-US" sz="950" b="0" i="0" dirty="0">
                          <a:solidFill>
                            <a:srgbClr val="333333"/>
                          </a:solidFill>
                          <a:latin typeface="UD デジタル 教科書体 NK-R" panose="02020400000000000000" pitchFamily="18" charset="-128"/>
                          <a:ea typeface="UD デジタル 教科書体 NK-R" panose="02020400000000000000" pitchFamily="18" charset="-128"/>
                        </a:rPr>
                        <a:t>）高度専門職について：「技・人・国</a:t>
                      </a:r>
                      <a:r>
                        <a:rPr lang="ja-JP" altLang="en-US" sz="950" b="0" i="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50" b="0" i="0" strike="noStrike" dirty="0">
                          <a:solidFill>
                            <a:schemeClr val="tx1"/>
                          </a:solidFill>
                          <a:latin typeface="UD デジタル 教科書体 NK-R" panose="02020400000000000000" pitchFamily="18" charset="-128"/>
                          <a:ea typeface="UD デジタル 教科書体 NK-R" panose="02020400000000000000" pitchFamily="18" charset="-128"/>
                        </a:rPr>
                        <a:t>、「経営・管理」や「企業内転勤」など、いわゆる就労資格（一部を除く。）に該当する活動を行うものであって</a:t>
                      </a:r>
                      <a:r>
                        <a:rPr lang="ja-JP" altLang="en-US" sz="950" b="0" i="0" dirty="0">
                          <a:solidFill>
                            <a:schemeClr val="tx1"/>
                          </a:solidFill>
                          <a:latin typeface="UD デジタル 教科書体 NK-R" panose="02020400000000000000" pitchFamily="18" charset="-128"/>
                          <a:ea typeface="UD デジタル 教科書体 NK-R" panose="02020400000000000000" pitchFamily="18" charset="-128"/>
                        </a:rPr>
                        <a:t>、本人の学歴や</a:t>
                      </a:r>
                      <a:r>
                        <a:rPr lang="ja-JP" altLang="en-US" sz="950" b="0" i="0" strike="noStrike" dirty="0">
                          <a:solidFill>
                            <a:schemeClr val="tx1"/>
                          </a:solidFill>
                          <a:latin typeface="UD デジタル 教科書体 NK-R" panose="02020400000000000000" pitchFamily="18" charset="-128"/>
                          <a:ea typeface="UD デジタル 教科書体 NK-R" panose="02020400000000000000" pitchFamily="18" charset="-128"/>
                        </a:rPr>
                        <a:t>実績</a:t>
                      </a:r>
                      <a:r>
                        <a:rPr lang="ja-JP" altLang="en-US" sz="950" b="0" i="0" dirty="0">
                          <a:solidFill>
                            <a:schemeClr val="tx1"/>
                          </a:solidFill>
                          <a:latin typeface="UD デジタル 教科書体 NK-R" panose="02020400000000000000" pitchFamily="18" charset="-128"/>
                          <a:ea typeface="UD デジタル 教科書体 NK-R" panose="02020400000000000000" pitchFamily="18" charset="-128"/>
                        </a:rPr>
                        <a:t>等</a:t>
                      </a:r>
                      <a:r>
                        <a:rPr lang="ja-JP" altLang="en-US" sz="950" b="0" i="0" strike="noStrike" dirty="0">
                          <a:solidFill>
                            <a:schemeClr val="tx1"/>
                          </a:solidFill>
                          <a:latin typeface="UD デジタル 教科書体 NK-R" panose="02020400000000000000" pitchFamily="18" charset="-128"/>
                          <a:ea typeface="UD デジタル 教科書体 NK-R" panose="02020400000000000000" pitchFamily="18" charset="-128"/>
                        </a:rPr>
                        <a:t>をポイント化し</a:t>
                      </a:r>
                      <a:endParaRPr lang="en-US" altLang="ja-JP" sz="950" b="0" i="0" strike="noStrike"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950" b="0" i="0" strike="noStrike" dirty="0">
                          <a:solidFill>
                            <a:schemeClr val="tx1"/>
                          </a:solidFill>
                          <a:latin typeface="UD デジタル 教科書体 NK-R" panose="02020400000000000000" pitchFamily="18" charset="-128"/>
                          <a:ea typeface="UD デジタル 教科書体 NK-R" panose="02020400000000000000" pitchFamily="18" charset="-128"/>
                        </a:rPr>
                        <a:t>　　　　　　　　　　　　　　　　　　　　　　　一定以上のポイントが認められれば、</a:t>
                      </a:r>
                      <a:r>
                        <a:rPr lang="ja-JP" altLang="en-US" sz="950" b="0" i="0" dirty="0">
                          <a:solidFill>
                            <a:schemeClr val="tx1"/>
                          </a:solidFill>
                          <a:latin typeface="UD デジタル 教科書体 NK-R" panose="02020400000000000000" pitchFamily="18" charset="-128"/>
                          <a:ea typeface="UD デジタル 教科書体 NK-R" panose="02020400000000000000" pitchFamily="18" charset="-128"/>
                        </a:rPr>
                        <a:t>「高度専門職」の在留資格を取得できる。</a:t>
                      </a:r>
                      <a:r>
                        <a:rPr lang="ja-JP" altLang="en-US" sz="950" b="0" i="0" strike="noStrike" dirty="0">
                          <a:solidFill>
                            <a:schemeClr val="tx1"/>
                          </a:solidFill>
                          <a:latin typeface="UD デジタル 教科書体 NK-R" panose="02020400000000000000" pitchFamily="18" charset="-128"/>
                          <a:ea typeface="UD デジタル 教科書体 NK-R" panose="02020400000000000000" pitchFamily="18" charset="-128"/>
                        </a:rPr>
                        <a:t>主にエンジニアや文系総合職、経営者や管理者などが該当する。</a:t>
                      </a:r>
                      <a:endParaRPr kumimoji="1" lang="ja-JP" altLang="en-US" sz="950" b="0" i="0" strike="noStrike"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754925"/>
                  </a:ext>
                </a:extLst>
              </a:tr>
            </a:tbl>
          </a:graphicData>
        </a:graphic>
      </p:graphicFrame>
      <p:sp>
        <p:nvSpPr>
          <p:cNvPr id="14"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23</a:t>
            </a:fld>
            <a:endParaRPr kumimoji="1" lang="ja-JP" altLang="en-US" dirty="0"/>
          </a:p>
        </p:txBody>
      </p:sp>
      <p:sp>
        <p:nvSpPr>
          <p:cNvPr id="12" name="正方形/長方形 11">
            <a:extLst>
              <a:ext uri="{FF2B5EF4-FFF2-40B4-BE49-F238E27FC236}">
                <a16:creationId xmlns:a16="http://schemas.microsoft.com/office/drawing/2014/main" id="{E08629A6-829B-4394-A30A-5CB52C1BBB36}"/>
              </a:ext>
            </a:extLst>
          </p:cNvPr>
          <p:cNvSpPr/>
          <p:nvPr/>
        </p:nvSpPr>
        <p:spPr>
          <a:xfrm>
            <a:off x="0" y="24199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８　今後特に受入れを進めていく産業等・在留資格（３</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３）</a:t>
            </a:r>
          </a:p>
        </p:txBody>
      </p:sp>
      <p:sp>
        <p:nvSpPr>
          <p:cNvPr id="8" name="テキスト ボックス 7"/>
          <p:cNvSpPr txBox="1"/>
          <p:nvPr/>
        </p:nvSpPr>
        <p:spPr>
          <a:xfrm>
            <a:off x="108311" y="4709047"/>
            <a:ext cx="3898900" cy="238527"/>
          </a:xfrm>
          <a:prstGeom prst="rect">
            <a:avLst/>
          </a:prstGeom>
          <a:noFill/>
        </p:spPr>
        <p:txBody>
          <a:bodyPr wrap="square" rtlCol="0">
            <a:spAutoFit/>
          </a:bodyPr>
          <a:lstStyle/>
          <a:p>
            <a:r>
              <a:rPr kumimoji="1" lang="ja-JP" altLang="en-US" sz="950" dirty="0">
                <a:latin typeface="UD デジタル 教科書体 NK-R" panose="02020400000000000000" pitchFamily="18" charset="-128"/>
                <a:ea typeface="UD デジタル 教科書体 NK-R" panose="02020400000000000000" pitchFamily="18" charset="-128"/>
              </a:rPr>
              <a:t>（</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）◎は最も受入れを進めていく産業等・在留資格を示す</a:t>
            </a:r>
          </a:p>
        </p:txBody>
      </p:sp>
    </p:spTree>
    <p:extLst>
      <p:ext uri="{BB962C8B-B14F-4D97-AF65-F5344CB8AC3E}">
        <p14:creationId xmlns:p14="http://schemas.microsoft.com/office/powerpoint/2010/main" val="4190720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5589312" y="5652493"/>
            <a:ext cx="3345733" cy="244928"/>
          </a:xfrm>
          <a:prstGeom prst="rect">
            <a:avLst/>
          </a:prstGeom>
          <a:solidFill>
            <a:srgbClr val="FFFFCC"/>
          </a:solidFill>
          <a:ln>
            <a:solidFill>
              <a:schemeClr val="tx1"/>
            </a:solidFill>
          </a:ln>
        </p:spPr>
        <p:txBody>
          <a:bodyPr wrap="square" tIns="33817" bIns="33817" rtlCol="0">
            <a:spAutoFit/>
          </a:bodyPr>
          <a:lstStyle/>
          <a:p>
            <a:pPr algn="ctr"/>
            <a:r>
              <a:rPr kumimoji="1" lang="ja-JP" altLang="en-US" sz="1128" dirty="0">
                <a:latin typeface="UD デジタル 教科書体 NK-R" panose="02020400000000000000" pitchFamily="18" charset="-128"/>
                <a:ea typeface="UD デジタル 教科書体 NK-R" panose="02020400000000000000" pitchFamily="18" charset="-128"/>
              </a:rPr>
              <a:t>その他</a:t>
            </a:r>
          </a:p>
        </p:txBody>
      </p:sp>
      <p:sp>
        <p:nvSpPr>
          <p:cNvPr id="8" name="テキスト ボックス 7"/>
          <p:cNvSpPr txBox="1"/>
          <p:nvPr/>
        </p:nvSpPr>
        <p:spPr>
          <a:xfrm>
            <a:off x="984885" y="614123"/>
            <a:ext cx="3134845" cy="244928"/>
          </a:xfrm>
          <a:prstGeom prst="rect">
            <a:avLst/>
          </a:prstGeom>
          <a:solidFill>
            <a:srgbClr val="FFFFCC"/>
          </a:solidFill>
          <a:ln>
            <a:solidFill>
              <a:schemeClr val="tx1"/>
            </a:solidFill>
          </a:ln>
        </p:spPr>
        <p:txBody>
          <a:bodyPr wrap="square" tIns="33817" bIns="33817" rtlCol="0">
            <a:spAutoFit/>
          </a:bodyPr>
          <a:lstStyle/>
          <a:p>
            <a:pPr algn="ctr"/>
            <a:r>
              <a:rPr kumimoji="1" lang="ja-JP" altLang="en-US" sz="1128" dirty="0">
                <a:latin typeface="UD デジタル 教科書体 NK-R" panose="02020400000000000000" pitchFamily="18" charset="-128"/>
                <a:ea typeface="UD デジタル 教科書体 NK-R" panose="02020400000000000000" pitchFamily="18" charset="-128"/>
              </a:rPr>
              <a:t>就労が認められる在留資格（活動制限あり）</a:t>
            </a:r>
          </a:p>
        </p:txBody>
      </p:sp>
      <p:graphicFrame>
        <p:nvGraphicFramePr>
          <p:cNvPr id="19" name="表 18"/>
          <p:cNvGraphicFramePr>
            <a:graphicFrameLocks noGrp="1"/>
          </p:cNvGraphicFramePr>
          <p:nvPr>
            <p:extLst>
              <p:ext uri="{D42A27DB-BD31-4B8C-83A1-F6EECF244321}">
                <p14:modId xmlns:p14="http://schemas.microsoft.com/office/powerpoint/2010/main" val="1511159819"/>
              </p:ext>
            </p:extLst>
          </p:nvPr>
        </p:nvGraphicFramePr>
        <p:xfrm>
          <a:off x="5053756" y="5954747"/>
          <a:ext cx="4416847" cy="895079"/>
        </p:xfrm>
        <a:graphic>
          <a:graphicData uri="http://schemas.openxmlformats.org/drawingml/2006/table">
            <a:tbl>
              <a:tblPr firstRow="1" bandRow="1">
                <a:tableStyleId>{93296810-A885-4BE3-A3E7-6D5BEEA58F35}</a:tableStyleId>
              </a:tblPr>
              <a:tblGrid>
                <a:gridCol w="1295931">
                  <a:extLst>
                    <a:ext uri="{9D8B030D-6E8A-4147-A177-3AD203B41FA5}">
                      <a16:colId xmlns:a16="http://schemas.microsoft.com/office/drawing/2014/main" val="4115388510"/>
                    </a:ext>
                  </a:extLst>
                </a:gridCol>
                <a:gridCol w="3120916">
                  <a:extLst>
                    <a:ext uri="{9D8B030D-6E8A-4147-A177-3AD203B41FA5}">
                      <a16:colId xmlns:a16="http://schemas.microsoft.com/office/drawing/2014/main" val="3115545341"/>
                    </a:ext>
                  </a:extLst>
                </a:gridCol>
              </a:tblGrid>
              <a:tr h="298569">
                <a:tc>
                  <a:txBody>
                    <a:bodyPr/>
                    <a:lstStyle/>
                    <a:p>
                      <a:pPr algn="ctr"/>
                      <a:endParaRPr kumimoji="1" lang="ja-JP" altLang="en-US" sz="950" dirty="0">
                        <a:latin typeface="UD デジタル 教科書体 NK-R" panose="02020400000000000000" pitchFamily="18" charset="-128"/>
                        <a:ea typeface="UD デジタル 教科書体 NK-R" panose="02020400000000000000" pitchFamily="18" charset="-128"/>
                      </a:endParaRPr>
                    </a:p>
                  </a:txBody>
                  <a:tcPr marL="85895" marR="85895" marT="33817" marB="33817" anchor="ctr"/>
                </a:tc>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該当例</a:t>
                      </a:r>
                    </a:p>
                  </a:txBody>
                  <a:tcPr marL="85895" marR="85895" marT="33817" marB="33817" anchor="ctr"/>
                </a:tc>
                <a:extLst>
                  <a:ext uri="{0D108BD9-81ED-4DB2-BD59-A6C34878D82A}">
                    <a16:rowId xmlns:a16="http://schemas.microsoft.com/office/drawing/2014/main" val="886351281"/>
                  </a:ext>
                </a:extLst>
              </a:tr>
              <a:tr h="596510">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特別永住者</a:t>
                      </a:r>
                    </a:p>
                  </a:txBody>
                  <a:tcPr marL="85895" marR="85895" marT="42947" marB="4294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第</a:t>
                      </a:r>
                      <a:r>
                        <a:rPr kumimoji="1" lang="en-US" altLang="ja-JP" sz="950" dirty="0">
                          <a:latin typeface="UD デジタル 教科書体 NK-R" panose="02020400000000000000" pitchFamily="18" charset="-128"/>
                          <a:ea typeface="UD デジタル 教科書体 NK-R" panose="02020400000000000000" pitchFamily="18" charset="-128"/>
                        </a:rPr>
                        <a:t>2</a:t>
                      </a:r>
                      <a:r>
                        <a:rPr kumimoji="1" lang="ja-JP" altLang="en-US" sz="950" dirty="0">
                          <a:latin typeface="UD デジタル 教科書体 NK-R" panose="02020400000000000000" pitchFamily="18" charset="-128"/>
                          <a:ea typeface="UD デジタル 教科書体 NK-R" panose="02020400000000000000" pitchFamily="18" charset="-128"/>
                        </a:rPr>
                        <a:t>次世界大戦終戦前から引き続き居住している在日韓国人・朝鮮人・台湾人およびその子孫</a:t>
                      </a:r>
                    </a:p>
                  </a:txBody>
                  <a:tcPr marL="85895" marR="85895" marT="33817" marB="33817" anchor="ctr"/>
                </a:tc>
                <a:extLst>
                  <a:ext uri="{0D108BD9-81ED-4DB2-BD59-A6C34878D82A}">
                    <a16:rowId xmlns:a16="http://schemas.microsoft.com/office/drawing/2014/main" val="1585141918"/>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4080046809"/>
              </p:ext>
            </p:extLst>
          </p:nvPr>
        </p:nvGraphicFramePr>
        <p:xfrm>
          <a:off x="314459" y="910046"/>
          <a:ext cx="4475698" cy="5976276"/>
        </p:xfrm>
        <a:graphic>
          <a:graphicData uri="http://schemas.openxmlformats.org/drawingml/2006/table">
            <a:tbl>
              <a:tblPr firstRow="1" bandRow="1">
                <a:tableStyleId>{5C22544A-7EE6-4342-B048-85BDC9FD1C3A}</a:tableStyleId>
              </a:tblPr>
              <a:tblGrid>
                <a:gridCol w="1263124">
                  <a:extLst>
                    <a:ext uri="{9D8B030D-6E8A-4147-A177-3AD203B41FA5}">
                      <a16:colId xmlns:a16="http://schemas.microsoft.com/office/drawing/2014/main" val="4115388510"/>
                    </a:ext>
                  </a:extLst>
                </a:gridCol>
                <a:gridCol w="3212574">
                  <a:extLst>
                    <a:ext uri="{9D8B030D-6E8A-4147-A177-3AD203B41FA5}">
                      <a16:colId xmlns:a16="http://schemas.microsoft.com/office/drawing/2014/main" val="3115545341"/>
                    </a:ext>
                  </a:extLst>
                </a:gridCol>
              </a:tblGrid>
              <a:tr h="288966">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在留資格</a:t>
                      </a:r>
                    </a:p>
                  </a:txBody>
                  <a:tcPr marL="85895" marR="85895" marT="33817" marB="33817" anchor="ctr"/>
                </a:tc>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該当例</a:t>
                      </a:r>
                    </a:p>
                  </a:txBody>
                  <a:tcPr marL="85895" marR="85895" marT="33817" marB="33817" anchor="ctr"/>
                </a:tc>
                <a:extLst>
                  <a:ext uri="{0D108BD9-81ED-4DB2-BD59-A6C34878D82A}">
                    <a16:rowId xmlns:a16="http://schemas.microsoft.com/office/drawing/2014/main" val="886351281"/>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外交</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外国政府の大使、公使等及びその家族</a:t>
                      </a:r>
                    </a:p>
                  </a:txBody>
                  <a:tcPr marL="85895" marR="85895" marT="33817" marB="33817" anchor="ctr"/>
                </a:tc>
                <a:extLst>
                  <a:ext uri="{0D108BD9-81ED-4DB2-BD59-A6C34878D82A}">
                    <a16:rowId xmlns:a16="http://schemas.microsoft.com/office/drawing/2014/main" val="3235504840"/>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公用</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外国政府等の公務に従事する者及びその家族</a:t>
                      </a:r>
                    </a:p>
                  </a:txBody>
                  <a:tcPr marL="85895" marR="85895" marT="33817" marB="33817" anchor="ctr"/>
                </a:tc>
                <a:extLst>
                  <a:ext uri="{0D108BD9-81ED-4DB2-BD59-A6C34878D82A}">
                    <a16:rowId xmlns:a16="http://schemas.microsoft.com/office/drawing/2014/main" val="2123183193"/>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教授</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大学教授等</a:t>
                      </a:r>
                    </a:p>
                  </a:txBody>
                  <a:tcPr marL="85895" marR="85895" marT="33817" marB="33817" anchor="ctr"/>
                </a:tc>
                <a:extLst>
                  <a:ext uri="{0D108BD9-81ED-4DB2-BD59-A6C34878D82A}">
                    <a16:rowId xmlns:a16="http://schemas.microsoft.com/office/drawing/2014/main" val="1579499798"/>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芸術</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作曲家、画家、作家等</a:t>
                      </a:r>
                    </a:p>
                  </a:txBody>
                  <a:tcPr marL="85895" marR="85895" marT="33817" marB="33817" anchor="ctr"/>
                </a:tc>
                <a:extLst>
                  <a:ext uri="{0D108BD9-81ED-4DB2-BD59-A6C34878D82A}">
                    <a16:rowId xmlns:a16="http://schemas.microsoft.com/office/drawing/2014/main" val="1806871081"/>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宗教</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外国の宗教団体から派遣される宣教師等</a:t>
                      </a:r>
                    </a:p>
                  </a:txBody>
                  <a:tcPr marL="85895" marR="85895" marT="33817" marB="33817" anchor="ctr"/>
                </a:tc>
                <a:extLst>
                  <a:ext uri="{0D108BD9-81ED-4DB2-BD59-A6C34878D82A}">
                    <a16:rowId xmlns:a16="http://schemas.microsoft.com/office/drawing/2014/main" val="3297359885"/>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報道</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外国の報道機関の記者、カメラマン等</a:t>
                      </a:r>
                    </a:p>
                  </a:txBody>
                  <a:tcPr marL="85895" marR="85895" marT="33817" marB="33817" anchor="ctr"/>
                </a:tc>
                <a:extLst>
                  <a:ext uri="{0D108BD9-81ED-4DB2-BD59-A6C34878D82A}">
                    <a16:rowId xmlns:a16="http://schemas.microsoft.com/office/drawing/2014/main" val="661350982"/>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高度専門職</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ポイント制による高度人材</a:t>
                      </a:r>
                    </a:p>
                  </a:txBody>
                  <a:tcPr marL="85895" marR="85895" marT="33817" marB="33817" anchor="ctr"/>
                </a:tc>
                <a:extLst>
                  <a:ext uri="{0D108BD9-81ED-4DB2-BD59-A6C34878D82A}">
                    <a16:rowId xmlns:a16="http://schemas.microsoft.com/office/drawing/2014/main" val="1181942918"/>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経営・管理</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企業等の経営者、管理者等</a:t>
                      </a:r>
                    </a:p>
                  </a:txBody>
                  <a:tcPr marL="85895" marR="85895" marT="33817" marB="33817" anchor="ctr"/>
                </a:tc>
                <a:extLst>
                  <a:ext uri="{0D108BD9-81ED-4DB2-BD59-A6C34878D82A}">
                    <a16:rowId xmlns:a16="http://schemas.microsoft.com/office/drawing/2014/main" val="2217164175"/>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法律・会計業務</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弁護士・公認会計士等</a:t>
                      </a:r>
                    </a:p>
                  </a:txBody>
                  <a:tcPr marL="85895" marR="85895" marT="33817" marB="33817" anchor="ctr"/>
                </a:tc>
                <a:extLst>
                  <a:ext uri="{0D108BD9-81ED-4DB2-BD59-A6C34878D82A}">
                    <a16:rowId xmlns:a16="http://schemas.microsoft.com/office/drawing/2014/main" val="2848331419"/>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医療</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医師、歯科医師、看護師等</a:t>
                      </a:r>
                    </a:p>
                  </a:txBody>
                  <a:tcPr marL="85895" marR="85895" marT="33817" marB="33817" anchor="ctr"/>
                </a:tc>
                <a:extLst>
                  <a:ext uri="{0D108BD9-81ED-4DB2-BD59-A6C34878D82A}">
                    <a16:rowId xmlns:a16="http://schemas.microsoft.com/office/drawing/2014/main" val="3423011315"/>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研究</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政府関係機関や企業等の研究者等</a:t>
                      </a:r>
                    </a:p>
                  </a:txBody>
                  <a:tcPr marL="85895" marR="85895" marT="33817" marB="33817" anchor="ctr"/>
                </a:tc>
                <a:extLst>
                  <a:ext uri="{0D108BD9-81ED-4DB2-BD59-A6C34878D82A}">
                    <a16:rowId xmlns:a16="http://schemas.microsoft.com/office/drawing/2014/main" val="2816401905"/>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教育</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高等学校、中学校等の語学教師等</a:t>
                      </a:r>
                    </a:p>
                  </a:txBody>
                  <a:tcPr marL="85895" marR="85895" marT="33817" marB="33817" anchor="ctr"/>
                </a:tc>
                <a:extLst>
                  <a:ext uri="{0D108BD9-81ED-4DB2-BD59-A6C34878D82A}">
                    <a16:rowId xmlns:a16="http://schemas.microsoft.com/office/drawing/2014/main" val="4090274764"/>
                  </a:ext>
                </a:extLst>
              </a:tr>
              <a:tr h="485922">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技術・人文知識・</a:t>
                      </a:r>
                      <a:endParaRPr kumimoji="1" lang="en-US" altLang="ja-JP" sz="950" dirty="0">
                        <a:latin typeface="UD デジタル 教科書体 NK-R" panose="02020400000000000000" pitchFamily="18" charset="-128"/>
                        <a:ea typeface="UD デジタル 教科書体 NK-R" panose="02020400000000000000" pitchFamily="18" charset="-128"/>
                      </a:endParaRPr>
                    </a:p>
                    <a:p>
                      <a:r>
                        <a:rPr kumimoji="1" lang="ja-JP" altLang="en-US" sz="950" dirty="0">
                          <a:latin typeface="UD デジタル 教科書体 NK-R" panose="02020400000000000000" pitchFamily="18" charset="-128"/>
                          <a:ea typeface="UD デジタル 教科書体 NK-R" panose="02020400000000000000" pitchFamily="18" charset="-128"/>
                        </a:rPr>
                        <a:t>国際業務</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機械工学等の技術者等、通訳、デザイナー、語学講師等</a:t>
                      </a:r>
                    </a:p>
                  </a:txBody>
                  <a:tcPr marL="85895" marR="85895" marT="33817" marB="33817" anchor="ctr"/>
                </a:tc>
                <a:extLst>
                  <a:ext uri="{0D108BD9-81ED-4DB2-BD59-A6C34878D82A}">
                    <a16:rowId xmlns:a16="http://schemas.microsoft.com/office/drawing/2014/main" val="2323176734"/>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企業内転勤</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外国の事務所からの転勤者</a:t>
                      </a:r>
                    </a:p>
                  </a:txBody>
                  <a:tcPr marL="85895" marR="85895" marT="33817" marB="33817" anchor="ctr"/>
                </a:tc>
                <a:extLst>
                  <a:ext uri="{0D108BD9-81ED-4DB2-BD59-A6C34878D82A}">
                    <a16:rowId xmlns:a16="http://schemas.microsoft.com/office/drawing/2014/main" val="2827747471"/>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介護</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介護福祉士</a:t>
                      </a:r>
                    </a:p>
                  </a:txBody>
                  <a:tcPr marL="85895" marR="85895" marT="33817" marB="33817" anchor="ctr"/>
                </a:tc>
                <a:extLst>
                  <a:ext uri="{0D108BD9-81ED-4DB2-BD59-A6C34878D82A}">
                    <a16:rowId xmlns:a16="http://schemas.microsoft.com/office/drawing/2014/main" val="2683701220"/>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興行</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俳優、歌手、プロスポーツ選手等</a:t>
                      </a:r>
                    </a:p>
                  </a:txBody>
                  <a:tcPr marL="85895" marR="85895" marT="33817" marB="33817" anchor="ctr"/>
                </a:tc>
                <a:extLst>
                  <a:ext uri="{0D108BD9-81ED-4DB2-BD59-A6C34878D82A}">
                    <a16:rowId xmlns:a16="http://schemas.microsoft.com/office/drawing/2014/main" val="3902675732"/>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技能</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外国料理の調理師、スポーツ指導者等</a:t>
                      </a:r>
                    </a:p>
                  </a:txBody>
                  <a:tcPr marL="85895" marR="85895" marT="33817" marB="33817" anchor="ctr"/>
                </a:tc>
                <a:extLst>
                  <a:ext uri="{0D108BD9-81ED-4DB2-BD59-A6C34878D82A}">
                    <a16:rowId xmlns:a16="http://schemas.microsoft.com/office/drawing/2014/main" val="2422997770"/>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特定技能</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特定産業１</a:t>
                      </a:r>
                      <a:r>
                        <a:rPr kumimoji="1" lang="en-US" altLang="ja-JP" sz="950" dirty="0">
                          <a:latin typeface="UD デジタル 教科書体 NK-R" panose="02020400000000000000" pitchFamily="18" charset="-128"/>
                          <a:ea typeface="UD デジタル 教科書体 NK-R" panose="02020400000000000000" pitchFamily="18" charset="-128"/>
                        </a:rPr>
                        <a:t>2</a:t>
                      </a:r>
                      <a:r>
                        <a:rPr kumimoji="1" lang="ja-JP" altLang="en-US" sz="950" dirty="0">
                          <a:latin typeface="UD デジタル 教科書体 NK-R" panose="02020400000000000000" pitchFamily="18" charset="-128"/>
                          <a:ea typeface="UD デジタル 教科書体 NK-R" panose="02020400000000000000" pitchFamily="18" charset="-128"/>
                        </a:rPr>
                        <a:t>分野の各業務従事者</a:t>
                      </a:r>
                    </a:p>
                  </a:txBody>
                  <a:tcPr marL="85895" marR="85895" marT="33817" marB="33817" anchor="ctr"/>
                </a:tc>
                <a:extLst>
                  <a:ext uri="{0D108BD9-81ED-4DB2-BD59-A6C34878D82A}">
                    <a16:rowId xmlns:a16="http://schemas.microsoft.com/office/drawing/2014/main" val="2378445471"/>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技能実習</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技能実習生</a:t>
                      </a:r>
                    </a:p>
                  </a:txBody>
                  <a:tcPr marL="85895" marR="85895" marT="33817" marB="33817" anchor="ctr"/>
                </a:tc>
                <a:extLst>
                  <a:ext uri="{0D108BD9-81ED-4DB2-BD59-A6C34878D82A}">
                    <a16:rowId xmlns:a16="http://schemas.microsoft.com/office/drawing/2014/main" val="3528518960"/>
                  </a:ext>
                </a:extLst>
              </a:tr>
            </a:tbl>
          </a:graphicData>
        </a:graphic>
      </p:graphicFrame>
      <p:sp>
        <p:nvSpPr>
          <p:cNvPr id="10" name="テキスト ボックス 9"/>
          <p:cNvSpPr txBox="1"/>
          <p:nvPr/>
        </p:nvSpPr>
        <p:spPr>
          <a:xfrm>
            <a:off x="5673608" y="624603"/>
            <a:ext cx="3362442" cy="244928"/>
          </a:xfrm>
          <a:prstGeom prst="rect">
            <a:avLst/>
          </a:prstGeom>
          <a:solidFill>
            <a:srgbClr val="FFFFCC"/>
          </a:solidFill>
          <a:ln>
            <a:solidFill>
              <a:schemeClr val="tx1"/>
            </a:solidFill>
          </a:ln>
        </p:spPr>
        <p:txBody>
          <a:bodyPr wrap="square" tIns="33817" bIns="33817" rtlCol="0">
            <a:spAutoFit/>
          </a:bodyPr>
          <a:lstStyle/>
          <a:p>
            <a:pPr algn="ctr"/>
            <a:r>
              <a:rPr kumimoji="1" lang="ja-JP" altLang="en-US" sz="1128" dirty="0">
                <a:latin typeface="UD デジタル 教科書体 NK-R" panose="02020400000000000000" pitchFamily="18" charset="-128"/>
                <a:ea typeface="UD デジタル 教科書体 NK-R" panose="02020400000000000000" pitchFamily="18" charset="-128"/>
              </a:rPr>
              <a:t>身分・地位に基づく在留資格（活動制限なし）</a:t>
            </a:r>
          </a:p>
        </p:txBody>
      </p:sp>
      <p:graphicFrame>
        <p:nvGraphicFramePr>
          <p:cNvPr id="11" name="表 10"/>
          <p:cNvGraphicFramePr>
            <a:graphicFrameLocks noGrp="1"/>
          </p:cNvGraphicFramePr>
          <p:nvPr>
            <p:extLst>
              <p:ext uri="{D42A27DB-BD31-4B8C-83A1-F6EECF244321}">
                <p14:modId xmlns:p14="http://schemas.microsoft.com/office/powerpoint/2010/main" val="3237063770"/>
              </p:ext>
            </p:extLst>
          </p:nvPr>
        </p:nvGraphicFramePr>
        <p:xfrm>
          <a:off x="5188781" y="913163"/>
          <a:ext cx="4416847" cy="1192025"/>
        </p:xfrm>
        <a:graphic>
          <a:graphicData uri="http://schemas.openxmlformats.org/drawingml/2006/table">
            <a:tbl>
              <a:tblPr firstRow="1" bandRow="1">
                <a:tableStyleId>{93296810-A885-4BE3-A3E7-6D5BEEA58F35}</a:tableStyleId>
              </a:tblPr>
              <a:tblGrid>
                <a:gridCol w="1370077">
                  <a:extLst>
                    <a:ext uri="{9D8B030D-6E8A-4147-A177-3AD203B41FA5}">
                      <a16:colId xmlns:a16="http://schemas.microsoft.com/office/drawing/2014/main" val="4115388510"/>
                    </a:ext>
                  </a:extLst>
                </a:gridCol>
                <a:gridCol w="3046770">
                  <a:extLst>
                    <a:ext uri="{9D8B030D-6E8A-4147-A177-3AD203B41FA5}">
                      <a16:colId xmlns:a16="http://schemas.microsoft.com/office/drawing/2014/main" val="3115545341"/>
                    </a:ext>
                  </a:extLst>
                </a:gridCol>
              </a:tblGrid>
              <a:tr h="238405">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在留資格</a:t>
                      </a:r>
                    </a:p>
                  </a:txBody>
                  <a:tcPr marL="85895" marR="85895" marT="33817" marB="33817" anchor="ctr"/>
                </a:tc>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該当例</a:t>
                      </a:r>
                    </a:p>
                  </a:txBody>
                  <a:tcPr marL="85895" marR="85895" marT="33817" marB="33817" anchor="ctr"/>
                </a:tc>
                <a:extLst>
                  <a:ext uri="{0D108BD9-81ED-4DB2-BD59-A6C34878D82A}">
                    <a16:rowId xmlns:a16="http://schemas.microsoft.com/office/drawing/2014/main" val="886351281"/>
                  </a:ext>
                </a:extLst>
              </a:tr>
              <a:tr h="238405">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永住者</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永住許可を受けた者</a:t>
                      </a:r>
                    </a:p>
                  </a:txBody>
                  <a:tcPr marL="85895" marR="85895" marT="33817" marB="33817" anchor="ctr"/>
                </a:tc>
                <a:extLst>
                  <a:ext uri="{0D108BD9-81ED-4DB2-BD59-A6C34878D82A}">
                    <a16:rowId xmlns:a16="http://schemas.microsoft.com/office/drawing/2014/main" val="3235504840"/>
                  </a:ext>
                </a:extLst>
              </a:tr>
              <a:tr h="238405">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日本人の配偶者等</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日本人の配偶者・実子・特別養子</a:t>
                      </a:r>
                    </a:p>
                  </a:txBody>
                  <a:tcPr marL="85895" marR="85895" marT="33817" marB="33817" anchor="ctr"/>
                </a:tc>
                <a:extLst>
                  <a:ext uri="{0D108BD9-81ED-4DB2-BD59-A6C34878D82A}">
                    <a16:rowId xmlns:a16="http://schemas.microsoft.com/office/drawing/2014/main" val="2123183193"/>
                  </a:ext>
                </a:extLst>
              </a:tr>
              <a:tr h="238405">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永住者の配偶者等</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永住者・特別永住の配偶者等</a:t>
                      </a:r>
                      <a:endParaRPr kumimoji="1" lang="en-US" altLang="ja-JP" sz="950" dirty="0">
                        <a:latin typeface="UD デジタル 教科書体 NK-R" panose="02020400000000000000" pitchFamily="18" charset="-128"/>
                        <a:ea typeface="UD デジタル 教科書体 NK-R" panose="02020400000000000000" pitchFamily="18" charset="-128"/>
                      </a:endParaRPr>
                    </a:p>
                  </a:txBody>
                  <a:tcPr marL="85895" marR="85895" marT="33817" marB="33817" anchor="ctr"/>
                </a:tc>
                <a:extLst>
                  <a:ext uri="{0D108BD9-81ED-4DB2-BD59-A6C34878D82A}">
                    <a16:rowId xmlns:a16="http://schemas.microsoft.com/office/drawing/2014/main" val="1579499798"/>
                  </a:ext>
                </a:extLst>
              </a:tr>
              <a:tr h="238405">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定住者</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日系３世</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外国人配偶者の連れ子等</a:t>
                      </a:r>
                    </a:p>
                  </a:txBody>
                  <a:tcPr marL="85895" marR="85895" marT="33817" marB="33817" anchor="ctr"/>
                </a:tc>
                <a:extLst>
                  <a:ext uri="{0D108BD9-81ED-4DB2-BD59-A6C34878D82A}">
                    <a16:rowId xmlns:a16="http://schemas.microsoft.com/office/drawing/2014/main" val="1806871081"/>
                  </a:ext>
                </a:extLst>
              </a:tr>
            </a:tbl>
          </a:graphicData>
        </a:graphic>
      </p:graphicFrame>
      <p:sp>
        <p:nvSpPr>
          <p:cNvPr id="13" name="テキスト ボックス 12"/>
          <p:cNvSpPr txBox="1"/>
          <p:nvPr/>
        </p:nvSpPr>
        <p:spPr>
          <a:xfrm>
            <a:off x="5715984" y="2121063"/>
            <a:ext cx="3362442" cy="244928"/>
          </a:xfrm>
          <a:prstGeom prst="rect">
            <a:avLst/>
          </a:prstGeom>
          <a:solidFill>
            <a:srgbClr val="FFFFCC"/>
          </a:solidFill>
          <a:ln>
            <a:solidFill>
              <a:schemeClr val="tx1"/>
            </a:solidFill>
          </a:ln>
        </p:spPr>
        <p:txBody>
          <a:bodyPr wrap="square" tIns="33817" bIns="33817" rtlCol="0">
            <a:spAutoFit/>
          </a:bodyPr>
          <a:lstStyle/>
          <a:p>
            <a:pPr algn="ctr"/>
            <a:r>
              <a:rPr kumimoji="1" lang="ja-JP" altLang="en-US" sz="1128" dirty="0">
                <a:latin typeface="UD デジタル 教科書体 NK-R" panose="02020400000000000000" pitchFamily="18" charset="-128"/>
                <a:ea typeface="UD デジタル 教科書体 NK-R" panose="02020400000000000000" pitchFamily="18" charset="-128"/>
              </a:rPr>
              <a:t>就労の可否は指定される活動によるもの</a:t>
            </a:r>
          </a:p>
        </p:txBody>
      </p:sp>
      <p:graphicFrame>
        <p:nvGraphicFramePr>
          <p:cNvPr id="14" name="表 13"/>
          <p:cNvGraphicFramePr>
            <a:graphicFrameLocks noGrp="1"/>
          </p:cNvGraphicFramePr>
          <p:nvPr>
            <p:extLst>
              <p:ext uri="{D42A27DB-BD31-4B8C-83A1-F6EECF244321}">
                <p14:modId xmlns:p14="http://schemas.microsoft.com/office/powerpoint/2010/main" val="801259487"/>
              </p:ext>
            </p:extLst>
          </p:nvPr>
        </p:nvGraphicFramePr>
        <p:xfrm>
          <a:off x="5146404" y="2387807"/>
          <a:ext cx="4416847" cy="921567"/>
        </p:xfrm>
        <a:graphic>
          <a:graphicData uri="http://schemas.openxmlformats.org/drawingml/2006/table">
            <a:tbl>
              <a:tblPr firstRow="1" bandRow="1">
                <a:tableStyleId>{7DF18680-E054-41AD-8BC1-D1AEF772440D}</a:tableStyleId>
              </a:tblPr>
              <a:tblGrid>
                <a:gridCol w="1370077">
                  <a:extLst>
                    <a:ext uri="{9D8B030D-6E8A-4147-A177-3AD203B41FA5}">
                      <a16:colId xmlns:a16="http://schemas.microsoft.com/office/drawing/2014/main" val="4115388510"/>
                    </a:ext>
                  </a:extLst>
                </a:gridCol>
                <a:gridCol w="3046770">
                  <a:extLst>
                    <a:ext uri="{9D8B030D-6E8A-4147-A177-3AD203B41FA5}">
                      <a16:colId xmlns:a16="http://schemas.microsoft.com/office/drawing/2014/main" val="3115545341"/>
                    </a:ext>
                  </a:extLst>
                </a:gridCol>
              </a:tblGrid>
              <a:tr h="274016">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在留資格</a:t>
                      </a:r>
                    </a:p>
                  </a:txBody>
                  <a:tcPr marL="85895" marR="85895" marT="33817" marB="33817" anchor="ctr"/>
                </a:tc>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該当例</a:t>
                      </a:r>
                    </a:p>
                  </a:txBody>
                  <a:tcPr marL="85895" marR="85895" marT="33817" marB="33817" anchor="ctr"/>
                </a:tc>
                <a:extLst>
                  <a:ext uri="{0D108BD9-81ED-4DB2-BD59-A6C34878D82A}">
                    <a16:rowId xmlns:a16="http://schemas.microsoft.com/office/drawing/2014/main" val="886351281"/>
                  </a:ext>
                </a:extLst>
              </a:tr>
              <a:tr h="647551">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特定活動</a:t>
                      </a:r>
                    </a:p>
                  </a:txBody>
                  <a:tcPr marL="85895" marR="85895" marT="33817" marB="33817" anchor="ctr"/>
                </a:tc>
                <a:tc>
                  <a:txBody>
                    <a:bodyPr/>
                    <a:lstStyle/>
                    <a:p>
                      <a:r>
                        <a:rPr kumimoji="1" lang="zh-TW" altLang="en-US" sz="950" dirty="0">
                          <a:latin typeface="UD デジタル 教科書体 NK-R" panose="02020400000000000000" pitchFamily="18" charset="-128"/>
                          <a:ea typeface="UD デジタル 教科書体 NK-R" panose="02020400000000000000" pitchFamily="18" charset="-128"/>
                        </a:rPr>
                        <a:t>ＥＰＡ看護師</a:t>
                      </a:r>
                      <a:r>
                        <a:rPr kumimoji="1" lang="ja-JP" altLang="en-US" sz="950" dirty="0">
                          <a:latin typeface="UD デジタル 教科書体 NK-R" panose="02020400000000000000" pitchFamily="18" charset="-128"/>
                          <a:ea typeface="UD デジタル 教科書体 NK-R" panose="02020400000000000000" pitchFamily="18" charset="-128"/>
                        </a:rPr>
                        <a:t>・介護福祉士、ワーキングホリデー、特定活動</a:t>
                      </a:r>
                      <a:r>
                        <a:rPr kumimoji="1" lang="en-US" altLang="ja-JP" sz="950" dirty="0">
                          <a:latin typeface="UD デジタル 教科書体 NK-R" panose="02020400000000000000" pitchFamily="18" charset="-128"/>
                          <a:ea typeface="UD デジタル 教科書体 NK-R" panose="02020400000000000000" pitchFamily="18" charset="-128"/>
                        </a:rPr>
                        <a:t>46</a:t>
                      </a:r>
                      <a:r>
                        <a:rPr kumimoji="1" lang="ja-JP" altLang="en-US" sz="950" dirty="0">
                          <a:latin typeface="UD デジタル 教科書体 NK-R" panose="02020400000000000000" pitchFamily="18" charset="-128"/>
                          <a:ea typeface="UD デジタル 教科書体 NK-R" panose="02020400000000000000" pitchFamily="18" charset="-128"/>
                        </a:rPr>
                        <a:t>号、建設や造船における技能実習修了生が引き続き従事する場合</a:t>
                      </a:r>
                    </a:p>
                  </a:txBody>
                  <a:tcPr marL="85895" marR="85895" marT="33817" marB="33817" anchor="ctr"/>
                </a:tc>
                <a:extLst>
                  <a:ext uri="{0D108BD9-81ED-4DB2-BD59-A6C34878D82A}">
                    <a16:rowId xmlns:a16="http://schemas.microsoft.com/office/drawing/2014/main" val="3235504840"/>
                  </a:ext>
                </a:extLst>
              </a:tr>
            </a:tbl>
          </a:graphicData>
        </a:graphic>
      </p:graphicFrame>
      <p:sp>
        <p:nvSpPr>
          <p:cNvPr id="15" name="テキスト ボックス 14"/>
          <p:cNvSpPr txBox="1"/>
          <p:nvPr/>
        </p:nvSpPr>
        <p:spPr>
          <a:xfrm>
            <a:off x="5673607" y="3416102"/>
            <a:ext cx="3362443" cy="241868"/>
          </a:xfrm>
          <a:prstGeom prst="rect">
            <a:avLst/>
          </a:prstGeom>
          <a:solidFill>
            <a:srgbClr val="FFFFCC"/>
          </a:solidFill>
          <a:ln>
            <a:solidFill>
              <a:schemeClr val="tx1"/>
            </a:solidFill>
          </a:ln>
        </p:spPr>
        <p:txBody>
          <a:bodyPr wrap="square" tIns="33817" bIns="33817" rtlCol="0">
            <a:spAutoFit/>
          </a:bodyPr>
          <a:lstStyle/>
          <a:p>
            <a:pPr algn="ctr"/>
            <a:r>
              <a:rPr kumimoji="1" lang="ja-JP" altLang="en-US" sz="1128" dirty="0">
                <a:latin typeface="UD デジタル 教科書体 NK-R" panose="02020400000000000000" pitchFamily="18" charset="-128"/>
                <a:ea typeface="UD デジタル 教科書体 NK-R" panose="02020400000000000000" pitchFamily="18" charset="-128"/>
              </a:rPr>
              <a:t>資格外活動許可を受ければ一定範囲内で就労可能</a:t>
            </a:r>
          </a:p>
        </p:txBody>
      </p:sp>
      <p:graphicFrame>
        <p:nvGraphicFramePr>
          <p:cNvPr id="16" name="表 15"/>
          <p:cNvGraphicFramePr>
            <a:graphicFrameLocks noGrp="1"/>
          </p:cNvGraphicFramePr>
          <p:nvPr>
            <p:extLst>
              <p:ext uri="{D42A27DB-BD31-4B8C-83A1-F6EECF244321}">
                <p14:modId xmlns:p14="http://schemas.microsoft.com/office/powerpoint/2010/main" val="3391732544"/>
              </p:ext>
            </p:extLst>
          </p:nvPr>
        </p:nvGraphicFramePr>
        <p:xfrm>
          <a:off x="5146406" y="3701602"/>
          <a:ext cx="4416847" cy="1805826"/>
        </p:xfrm>
        <a:graphic>
          <a:graphicData uri="http://schemas.openxmlformats.org/drawingml/2006/table">
            <a:tbl>
              <a:tblPr firstRow="1" bandRow="1">
                <a:tableStyleId>{21E4AEA4-8DFA-4A89-87EB-49C32662AFE0}</a:tableStyleId>
              </a:tblPr>
              <a:tblGrid>
                <a:gridCol w="1370077">
                  <a:extLst>
                    <a:ext uri="{9D8B030D-6E8A-4147-A177-3AD203B41FA5}">
                      <a16:colId xmlns:a16="http://schemas.microsoft.com/office/drawing/2014/main" val="4115388510"/>
                    </a:ext>
                  </a:extLst>
                </a:gridCol>
                <a:gridCol w="3046770">
                  <a:extLst>
                    <a:ext uri="{9D8B030D-6E8A-4147-A177-3AD203B41FA5}">
                      <a16:colId xmlns:a16="http://schemas.microsoft.com/office/drawing/2014/main" val="3115545341"/>
                    </a:ext>
                  </a:extLst>
                </a:gridCol>
              </a:tblGrid>
              <a:tr h="300971">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在留資格</a:t>
                      </a:r>
                    </a:p>
                  </a:txBody>
                  <a:tcPr marL="85895" marR="85895" marT="33817" marB="33817" anchor="ctr"/>
                </a:tc>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該当例</a:t>
                      </a:r>
                    </a:p>
                  </a:txBody>
                  <a:tcPr marL="85895" marR="85895" marT="33817" marB="33817" anchor="ctr"/>
                </a:tc>
                <a:extLst>
                  <a:ext uri="{0D108BD9-81ED-4DB2-BD59-A6C34878D82A}">
                    <a16:rowId xmlns:a16="http://schemas.microsoft.com/office/drawing/2014/main" val="886351281"/>
                  </a:ext>
                </a:extLst>
              </a:tr>
              <a:tr h="300971">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留学</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大学</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専門学校</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日本語学校等の学生</a:t>
                      </a:r>
                    </a:p>
                  </a:txBody>
                  <a:tcPr marL="85895" marR="85895" marT="33817" marB="33817" anchor="ctr"/>
                </a:tc>
                <a:extLst>
                  <a:ext uri="{0D108BD9-81ED-4DB2-BD59-A6C34878D82A}">
                    <a16:rowId xmlns:a16="http://schemas.microsoft.com/office/drawing/2014/main" val="3235504840"/>
                  </a:ext>
                </a:extLst>
              </a:tr>
              <a:tr h="300971">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家族滞在</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就労資格等で在留する外国人の配偶者</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子</a:t>
                      </a:r>
                    </a:p>
                  </a:txBody>
                  <a:tcPr marL="85895" marR="85895" marT="33817" marB="33817" anchor="ctr"/>
                </a:tc>
                <a:extLst>
                  <a:ext uri="{0D108BD9-81ED-4DB2-BD59-A6C34878D82A}">
                    <a16:rowId xmlns:a16="http://schemas.microsoft.com/office/drawing/2014/main" val="1485628634"/>
                  </a:ext>
                </a:extLst>
              </a:tr>
              <a:tr h="300971">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文化活動</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日本文化の研究者等</a:t>
                      </a:r>
                    </a:p>
                  </a:txBody>
                  <a:tcPr marL="85895" marR="85895" marT="33817" marB="33817" anchor="ctr"/>
                </a:tc>
                <a:extLst>
                  <a:ext uri="{0D108BD9-81ED-4DB2-BD59-A6C34878D82A}">
                    <a16:rowId xmlns:a16="http://schemas.microsoft.com/office/drawing/2014/main" val="380508633"/>
                  </a:ext>
                </a:extLst>
              </a:tr>
              <a:tr h="300971">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短期滞在</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観光客</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会議参加者等</a:t>
                      </a:r>
                    </a:p>
                  </a:txBody>
                  <a:tcPr marL="85895" marR="85895" marT="33817" marB="33817" anchor="ctr"/>
                </a:tc>
                <a:extLst>
                  <a:ext uri="{0D108BD9-81ED-4DB2-BD59-A6C34878D82A}">
                    <a16:rowId xmlns:a16="http://schemas.microsoft.com/office/drawing/2014/main" val="2123183193"/>
                  </a:ext>
                </a:extLst>
              </a:tr>
              <a:tr h="300971">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研修</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研修生</a:t>
                      </a:r>
                    </a:p>
                  </a:txBody>
                  <a:tcPr marL="85895" marR="85895" marT="33817" marB="33817" anchor="ctr"/>
                </a:tc>
                <a:extLst>
                  <a:ext uri="{0D108BD9-81ED-4DB2-BD59-A6C34878D82A}">
                    <a16:rowId xmlns:a16="http://schemas.microsoft.com/office/drawing/2014/main" val="1806871081"/>
                  </a:ext>
                </a:extLst>
              </a:tr>
            </a:tbl>
          </a:graphicData>
        </a:graphic>
      </p:graphicFrame>
      <p:sp>
        <p:nvSpPr>
          <p:cNvPr id="17" name="正方形/長方形 16">
            <a:extLst>
              <a:ext uri="{FF2B5EF4-FFF2-40B4-BE49-F238E27FC236}">
                <a16:creationId xmlns:a16="http://schemas.microsoft.com/office/drawing/2014/main" id="{E08629A6-829B-4394-A30A-5CB52C1BBB36}"/>
              </a:ext>
            </a:extLst>
          </p:cNvPr>
          <p:cNvSpPr/>
          <p:nvPr/>
        </p:nvSpPr>
        <p:spPr>
          <a:xfrm>
            <a:off x="-1" y="216832"/>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（参考）在留資格等について</a:t>
            </a:r>
          </a:p>
        </p:txBody>
      </p:sp>
      <p:sp>
        <p:nvSpPr>
          <p:cNvPr id="29"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24</a:t>
            </a:fld>
            <a:endParaRPr kumimoji="1" lang="ja-JP" altLang="en-US" dirty="0"/>
          </a:p>
        </p:txBody>
      </p:sp>
      <p:sp>
        <p:nvSpPr>
          <p:cNvPr id="20" name="テキスト ボックス 19"/>
          <p:cNvSpPr txBox="1"/>
          <p:nvPr/>
        </p:nvSpPr>
        <p:spPr>
          <a:xfrm>
            <a:off x="6917759" y="6868672"/>
            <a:ext cx="2677659" cy="184666"/>
          </a:xfrm>
          <a:prstGeom prst="rect">
            <a:avLst/>
          </a:prstGeom>
          <a:noFill/>
        </p:spPr>
        <p:txBody>
          <a:bodyPr wrap="square" rtlCol="0">
            <a:spAutoFit/>
          </a:bodyPr>
          <a:lstStyle/>
          <a:p>
            <a:pPr algn="r"/>
            <a:r>
              <a:rPr kumimoji="1" lang="ja-JP" altLang="en-US" sz="600" dirty="0">
                <a:latin typeface="Meiryo UI" panose="020B0604030504040204" pitchFamily="50" charset="-128"/>
                <a:ea typeface="Meiryo UI" panose="020B0604030504040204" pitchFamily="50" charset="-128"/>
              </a:rPr>
              <a:t>出典：出入国在留管理庁ホームページより大阪府企画室作成</a:t>
            </a:r>
            <a:endParaRPr kumimoji="1" lang="en-US" altLang="ja-JP" sz="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6614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672375" y="262638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4000" dirty="0">
                <a:latin typeface="UD デジタル 教科書体 NK-R" panose="02020400000000000000" pitchFamily="18" charset="-128"/>
                <a:ea typeface="UD デジタル 教科書体 NK-R" panose="02020400000000000000" pitchFamily="18" charset="-128"/>
              </a:rPr>
              <a:t>Ⅲ</a:t>
            </a:r>
            <a:r>
              <a:rPr lang="ja-JP" altLang="en-US" sz="4000" dirty="0">
                <a:latin typeface="UD デジタル 教科書体 NK-R" panose="02020400000000000000" pitchFamily="18" charset="-128"/>
                <a:ea typeface="UD デジタル 教科書体 NK-R" panose="02020400000000000000" pitchFamily="18" charset="-128"/>
              </a:rPr>
              <a:t>　取組みの方向性</a:t>
            </a:r>
          </a:p>
        </p:txBody>
      </p:sp>
      <p:sp>
        <p:nvSpPr>
          <p:cNvPr id="8"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25</a:t>
            </a:fld>
            <a:endParaRPr kumimoji="1" lang="ja-JP" altLang="en-US" dirty="0"/>
          </a:p>
        </p:txBody>
      </p:sp>
    </p:spTree>
    <p:extLst>
      <p:ext uri="{BB962C8B-B14F-4D97-AF65-F5344CB8AC3E}">
        <p14:creationId xmlns:p14="http://schemas.microsoft.com/office/powerpoint/2010/main" val="2173605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748575" y="17596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１　</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受入促進</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4"/>
          <p:cNvSpPr txBox="1">
            <a:spLocks/>
          </p:cNvSpPr>
          <p:nvPr/>
        </p:nvSpPr>
        <p:spPr>
          <a:xfrm>
            <a:off x="9720234" y="6918220"/>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26</a:t>
            </a:fld>
            <a:endParaRPr kumimoji="1" lang="ja-JP" altLang="en-US" dirty="0"/>
          </a:p>
        </p:txBody>
      </p:sp>
      <p:sp>
        <p:nvSpPr>
          <p:cNvPr id="9" name="テキスト ボックス 8"/>
          <p:cNvSpPr txBox="1"/>
          <p:nvPr/>
        </p:nvSpPr>
        <p:spPr>
          <a:xfrm>
            <a:off x="1366040" y="3411037"/>
            <a:ext cx="8058535" cy="2062103"/>
          </a:xfrm>
          <a:prstGeom prst="rect">
            <a:avLst/>
          </a:prstGeom>
          <a:noFill/>
          <a:ln w="28575">
            <a:solidFill>
              <a:schemeClr val="tx2"/>
            </a:solidFill>
            <a:prstDash val="sysDot"/>
          </a:ln>
        </p:spPr>
        <p:txBody>
          <a:bodyPr wrap="square" rtlCol="0">
            <a:spAutoFit/>
          </a:bodyPr>
          <a:lstStyle/>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（１）ヒアリングや調査の実施状況</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（２）雇用ステージに応じた現状</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①企業の立場から</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②外国人材の立場から</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（３）今後受入れを進めていく在留資格の雇用ステージ</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①雇用ステージ</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②雇用ステージ別の施策課題</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（４）施策課題に応じた取組みの方向性</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48125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a:extLst>
              <a:ext uri="{FF2B5EF4-FFF2-40B4-BE49-F238E27FC236}">
                <a16:creationId xmlns:a16="http://schemas.microsoft.com/office/drawing/2014/main" id="{E08629A6-829B-4394-A30A-5CB52C1BBB36}"/>
              </a:ext>
            </a:extLst>
          </p:cNvPr>
          <p:cNvSpPr/>
          <p:nvPr/>
        </p:nvSpPr>
        <p:spPr>
          <a:xfrm>
            <a:off x="-1" y="309488"/>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（１）ヒアリングや調査の実施状況</a:t>
            </a:r>
          </a:p>
        </p:txBody>
      </p:sp>
      <p:sp>
        <p:nvSpPr>
          <p:cNvPr id="77" name="スライド番号プレースホルダー 4"/>
          <p:cNvSpPr>
            <a:spLocks noGrp="1"/>
          </p:cNvSpPr>
          <p:nvPr>
            <p:ph type="sldNum" sz="quarter" idx="12"/>
          </p:nvPr>
        </p:nvSpPr>
        <p:spPr>
          <a:xfrm>
            <a:off x="9778465" y="6925797"/>
            <a:ext cx="379412" cy="190974"/>
          </a:xfrm>
        </p:spPr>
        <p:txBody>
          <a:bodyPr/>
          <a:lstStyle/>
          <a:p>
            <a:fld id="{D905376E-84B4-405D-8A7C-01C61F534285}" type="slidenum">
              <a:rPr kumimoji="1" lang="ja-JP" altLang="en-US" smtClean="0"/>
              <a:t>27</a:t>
            </a:fld>
            <a:endParaRPr kumimoji="1" lang="ja-JP" altLang="en-US" dirty="0"/>
          </a:p>
        </p:txBody>
      </p:sp>
      <p:sp>
        <p:nvSpPr>
          <p:cNvPr id="79" name="正方形/長方形 78">
            <a:extLst>
              <a:ext uri="{FF2B5EF4-FFF2-40B4-BE49-F238E27FC236}">
                <a16:creationId xmlns:a16="http://schemas.microsoft.com/office/drawing/2014/main" id="{55EED9AA-96F6-4885-AFA7-E0637D01A52D}"/>
              </a:ext>
            </a:extLst>
          </p:cNvPr>
          <p:cNvSpPr/>
          <p:nvPr/>
        </p:nvSpPr>
        <p:spPr>
          <a:xfrm>
            <a:off x="181891" y="808848"/>
            <a:ext cx="9792000" cy="505504"/>
          </a:xfrm>
          <a:prstGeom prst="rect">
            <a:avLst/>
          </a:prstGeom>
          <a:ln w="19050">
            <a:solidFill>
              <a:schemeClr val="tx1"/>
            </a:solidFill>
            <a:prstDash val="sysDash"/>
          </a:ln>
        </p:spPr>
        <p:txBody>
          <a:bodyPr wrap="square">
            <a:noAutofit/>
          </a:bodyPr>
          <a:lstStyle/>
          <a:p>
            <a:r>
              <a:rPr lang="ja-JP" altLang="en-US" sz="1292" dirty="0">
                <a:latin typeface="UD デジタル 教科書体 NK-R" panose="02020400000000000000" pitchFamily="18" charset="-128"/>
                <a:ea typeface="UD デジタル 教科書体 NK-R" panose="02020400000000000000" pitchFamily="18" charset="-128"/>
              </a:rPr>
              <a:t>〇　外国人材の雇用に関する現状を把握し、課題を整理するため、外国人材の就職を支援している機関等へのヒアリングを実施</a:t>
            </a:r>
          </a:p>
          <a:p>
            <a:r>
              <a:rPr lang="ja-JP" altLang="en-US" sz="1292" dirty="0">
                <a:latin typeface="UD デジタル 教科書体 NK-R" panose="02020400000000000000" pitchFamily="18" charset="-128"/>
                <a:ea typeface="UD デジタル 教科書体 NK-R" panose="02020400000000000000" pitchFamily="18" charset="-128"/>
              </a:rPr>
              <a:t>〇　これまでの調査やヒアリング結果をもとに企業、外国人材の双方の視点から現状の整理を行った</a:t>
            </a:r>
            <a:endParaRPr lang="en-US" altLang="ja-JP" sz="1292" b="1"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237311" y="1564534"/>
            <a:ext cx="2550694"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＜ヒアリング＞</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aphicFrame>
        <p:nvGraphicFramePr>
          <p:cNvPr id="9" name="表 8">
            <a:extLst>
              <a:ext uri="{FF2B5EF4-FFF2-40B4-BE49-F238E27FC236}">
                <a16:creationId xmlns:a16="http://schemas.microsoft.com/office/drawing/2014/main" id="{ED9D9D1F-A016-4EEA-B755-9E44C5D206CB}"/>
              </a:ext>
            </a:extLst>
          </p:cNvPr>
          <p:cNvGraphicFramePr>
            <a:graphicFrameLocks noGrp="1"/>
          </p:cNvGraphicFramePr>
          <p:nvPr>
            <p:extLst>
              <p:ext uri="{D42A27DB-BD31-4B8C-83A1-F6EECF244321}">
                <p14:modId xmlns:p14="http://schemas.microsoft.com/office/powerpoint/2010/main" val="4070067196"/>
              </p:ext>
            </p:extLst>
          </p:nvPr>
        </p:nvGraphicFramePr>
        <p:xfrm>
          <a:off x="427018" y="3792947"/>
          <a:ext cx="9274196" cy="2773680"/>
        </p:xfrm>
        <a:graphic>
          <a:graphicData uri="http://schemas.openxmlformats.org/drawingml/2006/table">
            <a:tbl>
              <a:tblPr firstCol="1" bandRow="1">
                <a:tableStyleId>{5C22544A-7EE6-4342-B048-85BDC9FD1C3A}</a:tableStyleId>
              </a:tblPr>
              <a:tblGrid>
                <a:gridCol w="1520170">
                  <a:extLst>
                    <a:ext uri="{9D8B030D-6E8A-4147-A177-3AD203B41FA5}">
                      <a16:colId xmlns:a16="http://schemas.microsoft.com/office/drawing/2014/main" val="319247898"/>
                    </a:ext>
                  </a:extLst>
                </a:gridCol>
                <a:gridCol w="7754026">
                  <a:extLst>
                    <a:ext uri="{9D8B030D-6E8A-4147-A177-3AD203B41FA5}">
                      <a16:colId xmlns:a16="http://schemas.microsoft.com/office/drawing/2014/main" val="3951960585"/>
                    </a:ext>
                  </a:extLst>
                </a:gridCol>
              </a:tblGrid>
              <a:tr h="691911">
                <a:tc>
                  <a:txBody>
                    <a:bodyPr/>
                    <a:lstStyle/>
                    <a:p>
                      <a:pPr algn="ctr"/>
                      <a:r>
                        <a:rPr kumimoji="1" lang="en-US" altLang="ja-JP" sz="1600" dirty="0">
                          <a:latin typeface="UD デジタル 教科書体 NK-R" panose="02020400000000000000" pitchFamily="18" charset="-128"/>
                          <a:ea typeface="UD デジタル 教科書体 NK-R" panose="02020400000000000000" pitchFamily="18" charset="-128"/>
                        </a:rPr>
                        <a:t>R1</a:t>
                      </a:r>
                      <a:r>
                        <a:rPr kumimoji="1" lang="ja-JP" altLang="en-US" sz="1600" dirty="0">
                          <a:latin typeface="UD デジタル 教科書体 NK-R" panose="02020400000000000000" pitchFamily="18" charset="-128"/>
                          <a:ea typeface="UD デジタル 教科書体 NK-R" panose="02020400000000000000" pitchFamily="18" charset="-128"/>
                        </a:rPr>
                        <a:t>年度</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■外国人材の円滑な受入れ促進と共生社会づくりに向けたアンケート調査</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・特定産業</a:t>
                      </a:r>
                      <a:r>
                        <a:rPr kumimoji="1" lang="en-US" altLang="ja-JP" sz="1400" dirty="0">
                          <a:latin typeface="UD デジタル 教科書体 NK-R" panose="02020400000000000000" pitchFamily="18" charset="-128"/>
                          <a:ea typeface="UD デジタル 教科書体 NK-R" panose="02020400000000000000" pitchFamily="18" charset="-128"/>
                        </a:rPr>
                        <a:t>14</a:t>
                      </a:r>
                      <a:r>
                        <a:rPr kumimoji="1" lang="ja-JP" altLang="en-US" sz="1400" dirty="0">
                          <a:latin typeface="UD デジタル 教科書体 NK-R" panose="02020400000000000000" pitchFamily="18" charset="-128"/>
                          <a:ea typeface="UD デジタル 教科書体 NK-R" panose="02020400000000000000" pitchFamily="18" charset="-128"/>
                        </a:rPr>
                        <a:t>分野に属する府内事業者における外国人雇用に係るアンケート調査</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aseline="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調査実施期間：</a:t>
                      </a:r>
                      <a:r>
                        <a:rPr kumimoji="1" lang="en-US" altLang="ja-JP" sz="1400" dirty="0">
                          <a:latin typeface="UD デジタル 教科書体 NK-R" panose="02020400000000000000" pitchFamily="18" charset="-128"/>
                          <a:ea typeface="UD デジタル 教科書体 NK-R" panose="02020400000000000000" pitchFamily="18" charset="-128"/>
                        </a:rPr>
                        <a:t>2019</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7</a:t>
                      </a:r>
                      <a:r>
                        <a:rPr kumimoji="1" lang="ja-JP" altLang="en-US" sz="1400" dirty="0">
                          <a:latin typeface="UD デジタル 教科書体 NK-R" panose="02020400000000000000" pitchFamily="18" charset="-128"/>
                          <a:ea typeface="UD デジタル 教科書体 NK-R" panose="02020400000000000000" pitchFamily="18" charset="-128"/>
                        </a:rPr>
                        <a:t>日～</a:t>
                      </a:r>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28</a:t>
                      </a:r>
                      <a:r>
                        <a:rPr kumimoji="1" lang="ja-JP" altLang="en-US" sz="1400" dirty="0">
                          <a:latin typeface="UD デジタル 教科書体 NK-R" panose="02020400000000000000" pitchFamily="18" charset="-128"/>
                          <a:ea typeface="UD デジタル 教科書体 NK-R" panose="02020400000000000000" pitchFamily="18" charset="-128"/>
                        </a:rPr>
                        <a:t>日</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068390713"/>
                  </a:ext>
                </a:extLst>
              </a:tr>
              <a:tr h="842041">
                <a:tc>
                  <a:txBody>
                    <a:bodyPr/>
                    <a:lstStyle/>
                    <a:p>
                      <a:pPr algn="ctr"/>
                      <a:r>
                        <a:rPr kumimoji="1" lang="en-US" altLang="ja-JP" sz="1600" dirty="0">
                          <a:latin typeface="UD デジタル 教科書体 NK-R" panose="02020400000000000000" pitchFamily="18" charset="-128"/>
                          <a:ea typeface="UD デジタル 教科書体 NK-R" panose="02020400000000000000" pitchFamily="18" charset="-128"/>
                        </a:rPr>
                        <a:t>R</a:t>
                      </a:r>
                      <a:r>
                        <a:rPr kumimoji="1" lang="ja-JP" altLang="en-US" sz="1600" dirty="0">
                          <a:latin typeface="UD デジタル 教科書体 NK-R" panose="02020400000000000000" pitchFamily="18" charset="-128"/>
                          <a:ea typeface="UD デジタル 教科書体 NK-R" panose="02020400000000000000" pitchFamily="18" charset="-128"/>
                        </a:rPr>
                        <a:t>２年度</a:t>
                      </a: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■コロナ禍における外国人の雇用状況等に係るアンケート調査</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・外国人雇用事業者等アンケート調査</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aseline="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調査実施期間：</a:t>
                      </a:r>
                      <a:r>
                        <a:rPr kumimoji="1" lang="en-US" altLang="ja-JP" sz="1400" dirty="0">
                          <a:latin typeface="UD デジタル 教科書体 NK-R" panose="02020400000000000000" pitchFamily="18" charset="-128"/>
                          <a:ea typeface="UD デジタル 教科書体 NK-R" panose="02020400000000000000" pitchFamily="18" charset="-128"/>
                        </a:rPr>
                        <a:t>2021</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27</a:t>
                      </a:r>
                      <a:r>
                        <a:rPr kumimoji="1" lang="ja-JP" altLang="en-US" sz="1400" dirty="0">
                          <a:latin typeface="UD デジタル 教科書体 NK-R" panose="02020400000000000000" pitchFamily="18" charset="-128"/>
                          <a:ea typeface="UD デジタル 教科書体 NK-R" panose="02020400000000000000" pitchFamily="18" charset="-128"/>
                        </a:rPr>
                        <a:t>日～</a:t>
                      </a:r>
                      <a:r>
                        <a:rPr kumimoji="1" lang="en-US" altLang="ja-JP" sz="1400" dirty="0">
                          <a:latin typeface="UD デジタル 教科書体 NK-R" panose="02020400000000000000" pitchFamily="18" charset="-128"/>
                          <a:ea typeface="UD デジタル 教科書体 NK-R" panose="02020400000000000000" pitchFamily="18" charset="-128"/>
                        </a:rPr>
                        <a:t>2</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26</a:t>
                      </a:r>
                      <a:r>
                        <a:rPr kumimoji="1" lang="ja-JP" altLang="en-US" sz="1400" dirty="0">
                          <a:latin typeface="UD デジタル 教科書体 NK-R" panose="02020400000000000000" pitchFamily="18" charset="-128"/>
                          <a:ea typeface="UD デジタル 教科書体 NK-R" panose="02020400000000000000" pitchFamily="18" charset="-128"/>
                        </a:rPr>
                        <a:t>日</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・外国人労働者・留学生等アンケート調査</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aseline="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調査実施期間：</a:t>
                      </a:r>
                      <a:r>
                        <a:rPr kumimoji="1" lang="en-US" altLang="ja-JP" sz="1400" dirty="0">
                          <a:latin typeface="UD デジタル 教科書体 NK-R" panose="02020400000000000000" pitchFamily="18" charset="-128"/>
                          <a:ea typeface="UD デジタル 教科書体 NK-R" panose="02020400000000000000" pitchFamily="18" charset="-128"/>
                        </a:rPr>
                        <a:t>2021</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27</a:t>
                      </a:r>
                      <a:r>
                        <a:rPr kumimoji="1" lang="ja-JP" altLang="en-US" sz="1400" dirty="0">
                          <a:latin typeface="UD デジタル 教科書体 NK-R" panose="02020400000000000000" pitchFamily="18" charset="-128"/>
                          <a:ea typeface="UD デジタル 教科書体 NK-R" panose="02020400000000000000" pitchFamily="18" charset="-128"/>
                        </a:rPr>
                        <a:t>日～</a:t>
                      </a:r>
                      <a:r>
                        <a:rPr kumimoji="1" lang="en-US" altLang="ja-JP" sz="1400" dirty="0">
                          <a:latin typeface="UD デジタル 教科書体 NK-R" panose="02020400000000000000" pitchFamily="18" charset="-128"/>
                          <a:ea typeface="UD デジタル 教科書体 NK-R" panose="02020400000000000000" pitchFamily="18" charset="-128"/>
                        </a:rPr>
                        <a:t>2</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26</a:t>
                      </a:r>
                      <a:r>
                        <a:rPr kumimoji="1" lang="ja-JP" altLang="en-US" sz="1400" dirty="0">
                          <a:latin typeface="UD デジタル 教科書体 NK-R" panose="02020400000000000000" pitchFamily="18" charset="-128"/>
                          <a:ea typeface="UD デジタル 教科書体 NK-R" panose="02020400000000000000" pitchFamily="18" charset="-128"/>
                        </a:rPr>
                        <a:t>日</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650085325"/>
                  </a:ext>
                </a:extLst>
              </a:tr>
              <a:tr h="543591">
                <a:tc>
                  <a:txBody>
                    <a:bodyPr/>
                    <a:lstStyle/>
                    <a:p>
                      <a:pPr algn="ctr"/>
                      <a:r>
                        <a:rPr kumimoji="1" lang="en-US" altLang="ja-JP" sz="1600" dirty="0">
                          <a:latin typeface="UD デジタル 教科書体 NK-R" panose="02020400000000000000" pitchFamily="18" charset="-128"/>
                          <a:ea typeface="UD デジタル 教科書体 NK-R" panose="02020400000000000000" pitchFamily="18" charset="-128"/>
                        </a:rPr>
                        <a:t>R3</a:t>
                      </a:r>
                      <a:r>
                        <a:rPr kumimoji="1" lang="ja-JP" altLang="en-US" sz="1600" dirty="0">
                          <a:latin typeface="UD デジタル 教科書体 NK-R" panose="02020400000000000000" pitchFamily="18" charset="-128"/>
                          <a:ea typeface="UD デジタル 教科書体 NK-R" panose="02020400000000000000" pitchFamily="18" charset="-128"/>
                        </a:rPr>
                        <a:t>年度</a:t>
                      </a:r>
                    </a:p>
                  </a:txBody>
                  <a:tcPr anchor="ct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600" dirty="0">
                          <a:latin typeface="UD デジタル 教科書体 NK-R" panose="02020400000000000000" pitchFamily="18" charset="-128"/>
                          <a:ea typeface="UD デジタル 教科書体 NK-R" panose="02020400000000000000" pitchFamily="18" charset="-128"/>
                        </a:rPr>
                        <a:t>■外国人材受入促進に向けたヒアリング調査</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　・調査対象：「外国人雇用事業者等アンケート調査」の対象企業のうち１８社、支援機関・団体８事業者</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　・調査実施期間：</a:t>
                      </a:r>
                      <a:r>
                        <a:rPr kumimoji="1" lang="en-US" altLang="ja-JP" sz="1400" dirty="0">
                          <a:latin typeface="UD デジタル 教科書体 NK-R" panose="02020400000000000000" pitchFamily="18" charset="-128"/>
                          <a:ea typeface="UD デジタル 教科書体 NK-R" panose="02020400000000000000" pitchFamily="18" charset="-128"/>
                        </a:rPr>
                        <a:t>2021</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日～</a:t>
                      </a:r>
                      <a:r>
                        <a:rPr kumimoji="1" lang="en-US" altLang="ja-JP" sz="1400" dirty="0">
                          <a:latin typeface="UD デジタル 教科書体 NK-R" panose="02020400000000000000" pitchFamily="18" charset="-128"/>
                          <a:ea typeface="UD デジタル 教科書体 NK-R" panose="02020400000000000000" pitchFamily="18" charset="-128"/>
                        </a:rPr>
                        <a:t>7</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28</a:t>
                      </a:r>
                      <a:r>
                        <a:rPr kumimoji="1" lang="ja-JP" altLang="en-US" sz="1400" dirty="0">
                          <a:latin typeface="UD デジタル 教科書体 NK-R" panose="02020400000000000000" pitchFamily="18" charset="-128"/>
                          <a:ea typeface="UD デジタル 教科書体 NK-R" panose="02020400000000000000" pitchFamily="18" charset="-128"/>
                        </a:rPr>
                        <a:t>日</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476894078"/>
                  </a:ext>
                </a:extLst>
              </a:tr>
            </a:tbl>
          </a:graphicData>
        </a:graphic>
      </p:graphicFrame>
      <p:sp>
        <p:nvSpPr>
          <p:cNvPr id="10" name="テキスト ボックス 9">
            <a:extLst>
              <a:ext uri="{FF2B5EF4-FFF2-40B4-BE49-F238E27FC236}">
                <a16:creationId xmlns:a16="http://schemas.microsoft.com/office/drawing/2014/main" id="{CC8E5F53-BFF2-4FFA-9666-95CA3DE33709}"/>
              </a:ext>
            </a:extLst>
          </p:cNvPr>
          <p:cNvSpPr txBox="1"/>
          <p:nvPr/>
        </p:nvSpPr>
        <p:spPr>
          <a:xfrm>
            <a:off x="237311" y="3474032"/>
            <a:ext cx="1889201"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＜調査＞　</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aphicFrame>
        <p:nvGraphicFramePr>
          <p:cNvPr id="11" name="表 10">
            <a:extLst>
              <a:ext uri="{FF2B5EF4-FFF2-40B4-BE49-F238E27FC236}">
                <a16:creationId xmlns:a16="http://schemas.microsoft.com/office/drawing/2014/main" id="{CFD0BCC9-5160-4E50-A563-7FA1DCA13D3B}"/>
              </a:ext>
            </a:extLst>
          </p:cNvPr>
          <p:cNvGraphicFramePr>
            <a:graphicFrameLocks noGrp="1"/>
          </p:cNvGraphicFramePr>
          <p:nvPr>
            <p:extLst>
              <p:ext uri="{D42A27DB-BD31-4B8C-83A1-F6EECF244321}">
                <p14:modId xmlns:p14="http://schemas.microsoft.com/office/powerpoint/2010/main" val="1010962262"/>
              </p:ext>
            </p:extLst>
          </p:nvPr>
        </p:nvGraphicFramePr>
        <p:xfrm>
          <a:off x="427018" y="1910531"/>
          <a:ext cx="9274196" cy="1239058"/>
        </p:xfrm>
        <a:graphic>
          <a:graphicData uri="http://schemas.openxmlformats.org/drawingml/2006/table">
            <a:tbl>
              <a:tblPr firstCol="1" bandRow="1">
                <a:tableStyleId>{5C22544A-7EE6-4342-B048-85BDC9FD1C3A}</a:tableStyleId>
              </a:tblPr>
              <a:tblGrid>
                <a:gridCol w="1483670">
                  <a:extLst>
                    <a:ext uri="{9D8B030D-6E8A-4147-A177-3AD203B41FA5}">
                      <a16:colId xmlns:a16="http://schemas.microsoft.com/office/drawing/2014/main" val="319247898"/>
                    </a:ext>
                  </a:extLst>
                </a:gridCol>
                <a:gridCol w="7790526">
                  <a:extLst>
                    <a:ext uri="{9D8B030D-6E8A-4147-A177-3AD203B41FA5}">
                      <a16:colId xmlns:a16="http://schemas.microsoft.com/office/drawing/2014/main" val="3951960585"/>
                    </a:ext>
                  </a:extLst>
                </a:gridCol>
              </a:tblGrid>
              <a:tr h="437485">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実施期間</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1600" dirty="0">
                          <a:latin typeface="UD デジタル 教科書体 NK-R" panose="02020400000000000000" pitchFamily="18" charset="-128"/>
                          <a:ea typeface="UD デジタル 教科書体 NK-R" panose="02020400000000000000" pitchFamily="18" charset="-128"/>
                        </a:rPr>
                        <a:t>2022</a:t>
                      </a:r>
                      <a:r>
                        <a:rPr kumimoji="1" lang="ja-JP" altLang="en-US" sz="1600" dirty="0">
                          <a:latin typeface="UD デジタル 教科書体 NK-R" panose="02020400000000000000" pitchFamily="18" charset="-128"/>
                          <a:ea typeface="UD デジタル 教科書体 NK-R" panose="02020400000000000000" pitchFamily="18" charset="-128"/>
                        </a:rPr>
                        <a:t>年９月～１２月</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068390713"/>
                  </a:ext>
                </a:extLst>
              </a:tr>
              <a:tr h="437485">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ヒアリング対象</a:t>
                      </a: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行政機関、経済団体、支援機関、企業、専門学校等</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650085325"/>
                  </a:ext>
                </a:extLst>
              </a:tr>
              <a:tr h="364088">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ヒアリング項目</a:t>
                      </a: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今後特に受入れを進めていく在留資格における就労ステージに応じた現状</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326786935"/>
                  </a:ext>
                </a:extLst>
              </a:tr>
            </a:tbl>
          </a:graphicData>
        </a:graphic>
      </p:graphicFrame>
    </p:spTree>
    <p:extLst>
      <p:ext uri="{BB962C8B-B14F-4D97-AF65-F5344CB8AC3E}">
        <p14:creationId xmlns:p14="http://schemas.microsoft.com/office/powerpoint/2010/main" val="1531127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045787529"/>
              </p:ext>
            </p:extLst>
          </p:nvPr>
        </p:nvGraphicFramePr>
        <p:xfrm>
          <a:off x="65987" y="1002374"/>
          <a:ext cx="9945276" cy="5592901"/>
        </p:xfrm>
        <a:graphic>
          <a:graphicData uri="http://schemas.openxmlformats.org/drawingml/2006/table">
            <a:tbl>
              <a:tblPr firstRow="1" bandRow="1">
                <a:tableStyleId>{5940675A-B579-460E-94D1-54222C63F5DA}</a:tableStyleId>
              </a:tblPr>
              <a:tblGrid>
                <a:gridCol w="1112362">
                  <a:extLst>
                    <a:ext uri="{9D8B030D-6E8A-4147-A177-3AD203B41FA5}">
                      <a16:colId xmlns:a16="http://schemas.microsoft.com/office/drawing/2014/main" val="1589073408"/>
                    </a:ext>
                  </a:extLst>
                </a:gridCol>
                <a:gridCol w="2988296">
                  <a:extLst>
                    <a:ext uri="{9D8B030D-6E8A-4147-A177-3AD203B41FA5}">
                      <a16:colId xmlns:a16="http://schemas.microsoft.com/office/drawing/2014/main" val="302631263"/>
                    </a:ext>
                  </a:extLst>
                </a:gridCol>
                <a:gridCol w="2921172">
                  <a:extLst>
                    <a:ext uri="{9D8B030D-6E8A-4147-A177-3AD203B41FA5}">
                      <a16:colId xmlns:a16="http://schemas.microsoft.com/office/drawing/2014/main" val="750286631"/>
                    </a:ext>
                  </a:extLst>
                </a:gridCol>
                <a:gridCol w="2923446">
                  <a:extLst>
                    <a:ext uri="{9D8B030D-6E8A-4147-A177-3AD203B41FA5}">
                      <a16:colId xmlns:a16="http://schemas.microsoft.com/office/drawing/2014/main" val="703448771"/>
                    </a:ext>
                  </a:extLst>
                </a:gridCol>
              </a:tblGrid>
              <a:tr h="441176">
                <a:tc>
                  <a:txBody>
                    <a:bodyPr/>
                    <a:lstStyle/>
                    <a:p>
                      <a:pPr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在留資格</a:t>
                      </a:r>
                    </a:p>
                  </a:txBody>
                  <a:tcPr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採用前</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 採用時</a:t>
                      </a:r>
                    </a:p>
                  </a:txBody>
                  <a:tcPr anchor="ctr">
                    <a:solidFill>
                      <a:schemeClr val="accent5"/>
                    </a:solidFill>
                  </a:tcPr>
                </a:tc>
                <a:tc>
                  <a:txBody>
                    <a:bodyPr/>
                    <a:lstStyle/>
                    <a:p>
                      <a:pPr algn="ct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採用後</a:t>
                      </a:r>
                    </a:p>
                  </a:txBody>
                  <a:tcPr anchor="ctr">
                    <a:solidFill>
                      <a:schemeClr val="accent5"/>
                    </a:solidFill>
                  </a:tcPr>
                </a:tc>
                <a:extLst>
                  <a:ext uri="{0D108BD9-81ED-4DB2-BD59-A6C34878D82A}">
                    <a16:rowId xmlns:a16="http://schemas.microsoft.com/office/drawing/2014/main" val="1646546926"/>
                  </a:ext>
                </a:extLst>
              </a:tr>
              <a:tr h="5151725">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高度専門職、</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latin typeface="UD デジタル 教科書体 NK-R" panose="02020400000000000000" pitchFamily="18" charset="-128"/>
                          <a:ea typeface="UD デジタル 教科書体 NK-R" panose="02020400000000000000" pitchFamily="18" charset="-128"/>
                        </a:rPr>
                        <a:t>技人国</a:t>
                      </a:r>
                    </a:p>
                  </a:txBody>
                  <a:tcPr anchor="ct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＜人材ニーズ＞</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高度人材のニーズが世界的に高まっている</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100" b="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年収の違いにより、人材を呼び込むための手法が異なる</a:t>
                      </a:r>
                      <a:endPar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〇営業等の文系の人材は確保できているが</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、理系の人材が確保できておらず、直接海外の大学に</a:t>
                      </a:r>
                      <a:r>
                        <a:rPr kumimoji="1" lang="ja-JP" altLang="en-US" sz="1100" b="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アプローチしている企業もある</a:t>
                      </a:r>
                      <a:endParaRPr kumimoji="1" lang="en-US" altLang="ja-JP" sz="1100" b="0" u="non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100" b="1"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高度人材は東京に集中している</a:t>
                      </a:r>
                      <a:endPar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〇将来的には世界レベルのホスピタリティ人材や稼ぐ人材が求められる。</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＜企業の意向＞</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〇大企業が高度人材の確保を活発化させており、それに触発されて中小企業も追随している</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販路開拓、海外進出等で人材需要が高まっている</a:t>
                      </a:r>
                      <a:r>
                        <a:rPr kumimoji="1" lang="en-US" altLang="ja-JP"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製造業、卸売、小売、サービス業</a:t>
                      </a:r>
                      <a:r>
                        <a:rPr kumimoji="1" lang="en-US" altLang="ja-JP"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100" b="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海外拠点がある企業は外国人材雇用に関心が強い</a:t>
                      </a:r>
                      <a:endParaRPr kumimoji="1" lang="en-US" altLang="ja-JP" sz="1100" b="0" u="non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外国人を雇うイメージがつかない</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＜企業と外国人材のマッチング＞</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企業と外国人材との交流会やインターンシップなど、双方が情報を得る機会が不足し</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欲しい人材と巡り合わない</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〇留学生と企業との</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合同説明会など、マッチングの機会が不足</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〇インターンシップ後、</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企業と人材を</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マッチングするには、在留資格に対応するよう企業の業務の切り出しや外国人材の適性を見極めてコーディネートする専門スキルが必要だが、コーディネーターが不足</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＜企業の受入環境＞</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1"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採用や雇用に際して届出が必要で、制度が複雑・煩雑</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留学生を雇用する場合、卒業までに在留資格の変更など、必要な手続きが完了せず、雇用できない場合がある</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外国人雇用経験の無い企業は、特に手続きなどがわからない</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〇採用時の入管手続きまで支援してやっと外国人を採用する企業が出てくるというのが実態</a:t>
                      </a:r>
                      <a:r>
                        <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製造</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a:t>
                      </a: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〇一定の日本語能力がマストという中小企業が多い</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txBody>
                  <a:tcPr/>
                </a:tc>
                <a:tc>
                  <a:txBody>
                    <a:bodyPr/>
                    <a:lstStyle/>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＜企業の</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受入環境</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20650" indent="-120650" algn="l"/>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○社内にロールモデルがおらず、外国人材が活躍するためのノウハウや情報が不足</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indent="-107950" algn="l"/>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〇技人国の場合、従事できる業務が限定的で、現場の実態と会わない</a:t>
                      </a:r>
                      <a:r>
                        <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宿泊・飲食</a:t>
                      </a:r>
                      <a:r>
                        <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rPr>
                        <a:t>】</a:t>
                      </a: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日本と出身国との就労文化・スタイルの違いに対する受入側と外国人材の相互理解に苦慮</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＜採用後の効果＞</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〇外国人材の採用の効果として、勤勉で優秀な人材が多く社内人材の良い刺激になっている</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＜日本語教育＞</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○（高度人材であっても）</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日本語教育が必要</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〇安価で日本語教育を受けられる場が少ない</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492799855"/>
                  </a:ext>
                </a:extLst>
              </a:tr>
            </a:tbl>
          </a:graphicData>
        </a:graphic>
      </p:graphicFrame>
      <p:sp>
        <p:nvSpPr>
          <p:cNvPr id="10" name="スライド番号プレースホルダー 4"/>
          <p:cNvSpPr>
            <a:spLocks noGrp="1"/>
          </p:cNvSpPr>
          <p:nvPr>
            <p:ph type="sldNum" sz="quarter" idx="12"/>
          </p:nvPr>
        </p:nvSpPr>
        <p:spPr>
          <a:xfrm>
            <a:off x="9701213" y="6809901"/>
            <a:ext cx="379412" cy="190974"/>
          </a:xfrm>
        </p:spPr>
        <p:txBody>
          <a:bodyPr/>
          <a:lstStyle/>
          <a:p>
            <a:fld id="{D905376E-84B4-405D-8A7C-01C61F534285}" type="slidenum">
              <a:rPr kumimoji="1" lang="ja-JP" altLang="en-US" smtClean="0"/>
              <a:t>28</a:t>
            </a:fld>
            <a:endParaRPr kumimoji="1" lang="ja-JP" altLang="en-US" dirty="0"/>
          </a:p>
        </p:txBody>
      </p:sp>
      <p:sp>
        <p:nvSpPr>
          <p:cNvPr id="5" name="正方形/長方形 4">
            <a:extLst>
              <a:ext uri="{FF2B5EF4-FFF2-40B4-BE49-F238E27FC236}">
                <a16:creationId xmlns:a16="http://schemas.microsoft.com/office/drawing/2014/main" id="{E08629A6-829B-4394-A30A-5CB52C1BBB36}"/>
              </a:ext>
            </a:extLst>
          </p:cNvPr>
          <p:cNvSpPr/>
          <p:nvPr/>
        </p:nvSpPr>
        <p:spPr>
          <a:xfrm>
            <a:off x="-1" y="322935"/>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（２）雇用ステージに応じた現状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①企業の立場から（１</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/2</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a:t>
            </a:r>
          </a:p>
        </p:txBody>
      </p:sp>
    </p:spTree>
    <p:extLst>
      <p:ext uri="{BB962C8B-B14F-4D97-AF65-F5344CB8AC3E}">
        <p14:creationId xmlns:p14="http://schemas.microsoft.com/office/powerpoint/2010/main" val="3307849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E08629A6-829B-4394-A30A-5CB52C1BBB36}"/>
              </a:ext>
            </a:extLst>
          </p:cNvPr>
          <p:cNvSpPr/>
          <p:nvPr/>
        </p:nvSpPr>
        <p:spPr>
          <a:xfrm>
            <a:off x="0" y="84735"/>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（２）雇用ステージに応じた現状　①</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企業の立場から（</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2/2</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a:t>
            </a:r>
          </a:p>
        </p:txBody>
      </p:sp>
      <p:sp>
        <p:nvSpPr>
          <p:cNvPr id="10" name="スライド番号プレースホルダー 4"/>
          <p:cNvSpPr>
            <a:spLocks noGrp="1"/>
          </p:cNvSpPr>
          <p:nvPr>
            <p:ph type="sldNum" sz="quarter" idx="12"/>
          </p:nvPr>
        </p:nvSpPr>
        <p:spPr>
          <a:xfrm>
            <a:off x="9701213" y="6924205"/>
            <a:ext cx="379412" cy="190974"/>
          </a:xfrm>
        </p:spPr>
        <p:txBody>
          <a:bodyPr/>
          <a:lstStyle/>
          <a:p>
            <a:fld id="{D905376E-84B4-405D-8A7C-01C61F534285}" type="slidenum">
              <a:rPr kumimoji="1" lang="ja-JP" altLang="en-US" smtClean="0"/>
              <a:t>29</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018178703"/>
              </p:ext>
            </p:extLst>
          </p:nvPr>
        </p:nvGraphicFramePr>
        <p:xfrm>
          <a:off x="132735" y="510559"/>
          <a:ext cx="9758183" cy="6322892"/>
        </p:xfrm>
        <a:graphic>
          <a:graphicData uri="http://schemas.openxmlformats.org/drawingml/2006/table">
            <a:tbl>
              <a:tblPr firstRow="1" bandRow="1">
                <a:tableStyleId>{5940675A-B579-460E-94D1-54222C63F5DA}</a:tableStyleId>
              </a:tblPr>
              <a:tblGrid>
                <a:gridCol w="1091436">
                  <a:extLst>
                    <a:ext uri="{9D8B030D-6E8A-4147-A177-3AD203B41FA5}">
                      <a16:colId xmlns:a16="http://schemas.microsoft.com/office/drawing/2014/main" val="1589073408"/>
                    </a:ext>
                  </a:extLst>
                </a:gridCol>
                <a:gridCol w="2895226">
                  <a:extLst>
                    <a:ext uri="{9D8B030D-6E8A-4147-A177-3AD203B41FA5}">
                      <a16:colId xmlns:a16="http://schemas.microsoft.com/office/drawing/2014/main" val="302631263"/>
                    </a:ext>
                  </a:extLst>
                </a:gridCol>
                <a:gridCol w="2903072">
                  <a:extLst>
                    <a:ext uri="{9D8B030D-6E8A-4147-A177-3AD203B41FA5}">
                      <a16:colId xmlns:a16="http://schemas.microsoft.com/office/drawing/2014/main" val="750286631"/>
                    </a:ext>
                  </a:extLst>
                </a:gridCol>
                <a:gridCol w="2868449">
                  <a:extLst>
                    <a:ext uri="{9D8B030D-6E8A-4147-A177-3AD203B41FA5}">
                      <a16:colId xmlns:a16="http://schemas.microsoft.com/office/drawing/2014/main" val="703448771"/>
                    </a:ext>
                  </a:extLst>
                </a:gridCol>
              </a:tblGrid>
              <a:tr h="279497">
                <a:tc>
                  <a:txBody>
                    <a:bodyPr/>
                    <a:lstStyle/>
                    <a:p>
                      <a:pPr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在留資格</a:t>
                      </a:r>
                    </a:p>
                  </a:txBody>
                  <a:tcPr marL="87072" marR="87072" marT="43536" marB="43536"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採用前</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marL="87072" marR="87072" marT="43536" marB="43536" anchor="ctr">
                    <a:solidFill>
                      <a:schemeClr val="accent5"/>
                    </a:solidFill>
                  </a:tcPr>
                </a:tc>
                <a:tc>
                  <a:txBody>
                    <a:bodyPr/>
                    <a:lstStyle/>
                    <a:p>
                      <a:pPr algn="ct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 採用時</a:t>
                      </a:r>
                    </a:p>
                  </a:txBody>
                  <a:tcPr marL="87072" marR="87072" marT="43536" marB="43536" anchor="ctr">
                    <a:solidFill>
                      <a:schemeClr val="accent5"/>
                    </a:solidFill>
                  </a:tcPr>
                </a:tc>
                <a:tc>
                  <a:txBody>
                    <a:bodyPr/>
                    <a:lstStyle/>
                    <a:p>
                      <a:pPr algn="ct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採用後</a:t>
                      </a:r>
                    </a:p>
                  </a:txBody>
                  <a:tcPr marL="87072" marR="87072" marT="43536" marB="43536" anchor="ctr">
                    <a:solidFill>
                      <a:schemeClr val="accent5"/>
                    </a:solidFill>
                  </a:tcPr>
                </a:tc>
                <a:extLst>
                  <a:ext uri="{0D108BD9-81ED-4DB2-BD59-A6C34878D82A}">
                    <a16:rowId xmlns:a16="http://schemas.microsoft.com/office/drawing/2014/main" val="1646546926"/>
                  </a:ext>
                </a:extLst>
              </a:tr>
              <a:tr h="4269404">
                <a:tc>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特定技能</a:t>
                      </a:r>
                    </a:p>
                  </a:txBody>
                  <a:tcPr marL="87072" marR="87072" marT="43536" marB="43536" anchor="ctr"/>
                </a:tc>
                <a:tc>
                  <a:txBody>
                    <a:bodyPr/>
                    <a:lstStyle/>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＜企業の認識＞</a:t>
                      </a:r>
                      <a:endParaRPr kumimoji="1" lang="en-US" altLang="ja-JP" sz="1000" b="0"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10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人手不足の解決策として、外国人材が思い浮かばないことや、採用したいと思わない、費用をかけたくないといった心理的抵抗感がある</a:t>
                      </a:r>
                      <a:endParaRPr kumimoji="1" lang="en-US" altLang="ja-JP" sz="10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〇高齢化する調理現場で、外国人雇用の心理的ハードルが高い</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〇採用に費用をかけるという発想がなく、外国人を雇用する場合、支援機関に支払う経費に否定的</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○産業分野協議会への加入が条件となり、加入の費用が負担。かつ加入手続きに時間を要する</a:t>
                      </a:r>
                      <a:r>
                        <a:rPr kumimoji="1" lang="en-US" altLang="ja-JP" sz="10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10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建設業</a:t>
                      </a:r>
                      <a:r>
                        <a:rPr kumimoji="1" lang="en-US" altLang="ja-JP" sz="10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〇送出機関や監理団体等の体制が整っており企業の事務負担の少ない技能実習に比べ、企業単独で受入体制整備が必要な特定技能制度は敬遠されがち。</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＜人手不足＞</a:t>
                      </a:r>
                      <a:endParaRPr kumimoji="1" lang="en-US" altLang="ja-JP" sz="10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00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万博に向け、さらなる人手不足が予想される</a:t>
                      </a:r>
                      <a:r>
                        <a:rPr kumimoji="1" lang="en-US" altLang="ja-JP" sz="100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建設、宿泊、飲食</a:t>
                      </a:r>
                      <a:r>
                        <a:rPr kumimoji="1" lang="en-US" altLang="ja-JP" sz="100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サービス</a:t>
                      </a:r>
                      <a:r>
                        <a:rPr kumimoji="1" lang="en-US" altLang="ja-JP" sz="100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〇なお、技能実習の管理団体は特定技能の</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支援機関も兼ねていることが多く（利益になるので）同じ分野であれば技能実習</a:t>
                      </a:r>
                      <a:r>
                        <a:rPr kumimoji="1" lang="ja-JP" altLang="en-US" sz="1000" i="0" dirty="0">
                          <a:latin typeface="UD デジタル 教科書体 NK-R" panose="02020400000000000000" pitchFamily="18" charset="-128"/>
                          <a:ea typeface="UD デジタル 教科書体 NK-R" panose="02020400000000000000" pitchFamily="18" charset="-128"/>
                        </a:rPr>
                        <a:t>から特定技能への移行を支援していると推測</a:t>
                      </a:r>
                      <a:endParaRPr kumimoji="1" lang="en-US" altLang="ja-JP" sz="1000" i="0" dirty="0">
                        <a:latin typeface="UD デジタル 教科書体 NK-R" panose="02020400000000000000" pitchFamily="18" charset="-128"/>
                        <a:ea typeface="UD デジタル 教科書体 NK-R" panose="02020400000000000000" pitchFamily="18" charset="-128"/>
                      </a:endParaRPr>
                    </a:p>
                  </a:txBody>
                  <a:tcPr marL="87072" marR="87072" marT="43536" marB="43536">
                    <a:noFill/>
                  </a:tcPr>
                </a:tc>
                <a:tc>
                  <a:txBody>
                    <a:bodyPr/>
                    <a:lstStyle/>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＜企業の受入環境＞</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〇特定技能の採用に関するセミナー等に企業が集まらない</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0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採用や雇用に際して届出が必要で、制度が複雑・煩雑</a:t>
                      </a:r>
                      <a:endPar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外国人雇用経験の無い企業は、特に手続きなどがわからない</a:t>
                      </a:r>
                      <a:r>
                        <a:rPr kumimoji="1" lang="en-US" altLang="ja-JP" sz="1000" b="0" i="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製造</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〇分野別協議会に対して提出する特定技能受入計画について、認定が下りるまで３～４か月程度かかる事例もある</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000" b="1" i="0" u="sng" dirty="0">
                          <a:solidFill>
                            <a:schemeClr val="tx1"/>
                          </a:solidFill>
                          <a:latin typeface="UD デジタル 教科書体 NK-R" panose="02020400000000000000" pitchFamily="18" charset="-128"/>
                          <a:ea typeface="UD デジタル 教科書体 NK-R" panose="02020400000000000000" pitchFamily="18" charset="-128"/>
                        </a:rPr>
                        <a:t>毎月の登録支援機関への支援料の支払いなど、経費がかかる</a:t>
                      </a:r>
                      <a:endPar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endPar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＜人材ニーズ＞</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〇危険な作業を伴う現場では、日本語を一定理解している人材が望ましく、技能実習生等、日本で勤務経験のある人材のニーズが高い傾向</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製造</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p>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〇技能実習を終了した方には特定技能への移行を勧めているが、特定技能になると</a:t>
                      </a:r>
                      <a:r>
                        <a:rPr kumimoji="1" lang="ja-JP" altLang="en-US" sz="1000" i="0" strike="noStrike" dirty="0">
                          <a:solidFill>
                            <a:schemeClr val="tx1"/>
                          </a:solidFill>
                          <a:latin typeface="UD デジタル 教科書体 NK-R" panose="02020400000000000000" pitchFamily="18" charset="-128"/>
                          <a:ea typeface="UD デジタル 教科書体 NK-R" panose="02020400000000000000" pitchFamily="18" charset="-128"/>
                        </a:rPr>
                        <a:t>住居の提供を受けられないとして</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、移行を躊躇する外国人の方がみられる</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建設</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87072" marR="87072" marT="43536" marB="43536"/>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＜企業の受入環境＞</a:t>
                      </a:r>
                      <a:endParaRPr kumimoji="1" lang="en-US" altLang="ja-JP" sz="10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i="0" u="sng" dirty="0">
                          <a:solidFill>
                            <a:schemeClr val="tx1"/>
                          </a:solidFill>
                          <a:latin typeface="UD デジタル 教科書体 NK-R" panose="02020400000000000000" pitchFamily="18" charset="-128"/>
                          <a:ea typeface="UD デジタル 教科書体 NK-R" panose="02020400000000000000" pitchFamily="18" charset="-128"/>
                        </a:rPr>
                        <a:t>社内にロールモデルがおらず、外国人材が活躍するためのノウハウや情報が不足</a:t>
                      </a:r>
                      <a:endPar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000" b="1" i="0" u="sng" dirty="0">
                          <a:solidFill>
                            <a:schemeClr val="tx1"/>
                          </a:solidFill>
                          <a:latin typeface="UD デジタル 教科書体 NK-R" panose="02020400000000000000" pitchFamily="18" charset="-128"/>
                          <a:ea typeface="UD デジタル 教科書体 NK-R" panose="02020400000000000000" pitchFamily="18" charset="-128"/>
                        </a:rPr>
                        <a:t>インバウンドの増加を見込んで、管理者（店長）に育てていきたいと考えているが、過去に事例が無く、ノウハウが不足</a:t>
                      </a:r>
                      <a:r>
                        <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i="0" u="sng"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〇ハラスメントなど、労働環境に課題があると感じている</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p>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i="0" dirty="0">
                          <a:solidFill>
                            <a:schemeClr val="tx1"/>
                          </a:solidFill>
                          <a:latin typeface="UD デジタル 教科書体 NK-R" panose="02020400000000000000" pitchFamily="18" charset="-128"/>
                          <a:ea typeface="UD デジタル 教科書体 NK-R" panose="02020400000000000000" pitchFamily="18" charset="-128"/>
                        </a:rPr>
                        <a:t>資格外活動</a:t>
                      </a:r>
                      <a:r>
                        <a:rPr kumimoji="1" lang="en-US" altLang="ja-JP" sz="1000" b="1"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i="0" dirty="0">
                          <a:solidFill>
                            <a:schemeClr val="tx1"/>
                          </a:solidFill>
                          <a:latin typeface="UD デジタル 教科書体 NK-R" panose="02020400000000000000" pitchFamily="18" charset="-128"/>
                          <a:ea typeface="UD デジタル 教科書体 NK-R" panose="02020400000000000000" pitchFamily="18" charset="-128"/>
                        </a:rPr>
                        <a:t>アルバイト</a:t>
                      </a:r>
                      <a:r>
                        <a:rPr kumimoji="1" lang="en-US" altLang="ja-JP" sz="1000" b="1"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i="0" dirty="0">
                          <a:solidFill>
                            <a:schemeClr val="tx1"/>
                          </a:solidFill>
                          <a:latin typeface="UD デジタル 教科書体 NK-R" panose="02020400000000000000" pitchFamily="18" charset="-128"/>
                          <a:ea typeface="UD デジタル 教科書体 NK-R" panose="02020400000000000000" pitchFamily="18" charset="-128"/>
                        </a:rPr>
                        <a:t>の場合、労働時間が週</a:t>
                      </a:r>
                      <a:r>
                        <a:rPr kumimoji="1" lang="en-US" altLang="ja-JP" sz="1000" b="1" i="0" dirty="0">
                          <a:solidFill>
                            <a:schemeClr val="tx1"/>
                          </a:solidFill>
                          <a:latin typeface="UD デジタル 教科書体 NK-R" panose="02020400000000000000" pitchFamily="18" charset="-128"/>
                          <a:ea typeface="UD デジタル 教科書体 NK-R" panose="02020400000000000000" pitchFamily="18" charset="-128"/>
                        </a:rPr>
                        <a:t>28</a:t>
                      </a:r>
                      <a:r>
                        <a:rPr kumimoji="1" lang="ja-JP" altLang="en-US" sz="1000" b="1" i="0" dirty="0">
                          <a:solidFill>
                            <a:schemeClr val="tx1"/>
                          </a:solidFill>
                          <a:latin typeface="UD デジタル 教科書体 NK-R" panose="02020400000000000000" pitchFamily="18" charset="-128"/>
                          <a:ea typeface="UD デジタル 教科書体 NK-R" panose="02020400000000000000" pitchFamily="18" charset="-128"/>
                        </a:rPr>
                        <a:t>時間までであり、管理に手間がかかり、シフトにいれにくくかったため、特定技能制度を活用</a:t>
                      </a:r>
                      <a:r>
                        <a:rPr kumimoji="1" lang="en-US" altLang="ja-JP" sz="1000" b="1"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i="0"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000" b="1" i="0" dirty="0">
                          <a:solidFill>
                            <a:schemeClr val="tx1"/>
                          </a:solidFill>
                          <a:latin typeface="UD デジタル 教科書体 NK-R" panose="02020400000000000000" pitchFamily="18" charset="-128"/>
                          <a:ea typeface="UD デジタル 教科書体 NK-R" panose="02020400000000000000" pitchFamily="18" charset="-128"/>
                        </a:rPr>
                        <a:t>】</a:t>
                      </a:r>
                    </a:p>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〇特定技能は転職が自由となっており、せっかく育てた人材が別の企業に転職することはデメリットと感じる</a:t>
                      </a:r>
                      <a:endParaRPr kumimoji="1" lang="en-US" altLang="ja-JP" sz="10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20650" marR="0" lvl="0" indent="-120650" algn="l" defTabSz="959937" rtl="0" eaLnBrk="1" fontAlgn="auto" latinLnBrk="0" hangingPunct="1">
                        <a:lnSpc>
                          <a:spcPct val="100000"/>
                        </a:lnSpc>
                        <a:spcBef>
                          <a:spcPts val="0"/>
                        </a:spcBef>
                        <a:spcAft>
                          <a:spcPts val="0"/>
                        </a:spcAft>
                        <a:buClrTx/>
                        <a:buSzTx/>
                        <a:buFontTx/>
                        <a:buNone/>
                        <a:tabLst/>
                        <a:defRPr/>
                      </a:pP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採用後の効果＞</a:t>
                      </a:r>
                      <a:endParaRPr kumimoji="1" lang="en-US" altLang="ja-JP" sz="10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〇外国人材を採用することで、会社に活気が戻って雰囲気がよくなった</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7072" marR="87072" marT="43536" marB="43536">
                    <a:noFill/>
                  </a:tcPr>
                </a:tc>
                <a:extLst>
                  <a:ext uri="{0D108BD9-81ED-4DB2-BD59-A6C34878D82A}">
                    <a16:rowId xmlns:a16="http://schemas.microsoft.com/office/drawing/2014/main" val="818504936"/>
                  </a:ext>
                </a:extLst>
              </a:tr>
              <a:tr h="1046980">
                <a:tc>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技能実習</a:t>
                      </a:r>
                    </a:p>
                  </a:txBody>
                  <a:tcPr marL="87072" marR="87072" marT="43536" marB="43536" anchor="ctr"/>
                </a:tc>
                <a:tc>
                  <a:txBody>
                    <a:bodyPr/>
                    <a:lstStyle/>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＜制度のニーズ＞</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〇</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制度の歴史が長く、製造、建設</a:t>
                      </a:r>
                      <a:r>
                        <a:rPr kumimoji="1" lang="ja-JP" altLang="en-US" sz="1000" dirty="0">
                          <a:latin typeface="UD デジタル 教科書体 NK-R" panose="02020400000000000000" pitchFamily="18" charset="-128"/>
                          <a:ea typeface="UD デジタル 教科書体 NK-R" panose="02020400000000000000" pitchFamily="18" charset="-128"/>
                        </a:rPr>
                        <a:t>、介護のニーズが高い</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〇過去の経過から技能実習制度がなくなるのは企業、監理団体とも耐えられないと思われる</a:t>
                      </a:r>
                      <a:endParaRPr kumimoji="1" lang="en-US" altLang="ja-JP" sz="1000" dirty="0">
                        <a:latin typeface="UD デジタル 教科書体 NK-R" panose="02020400000000000000" pitchFamily="18" charset="-128"/>
                        <a:ea typeface="UD デジタル 教科書体 NK-R" panose="02020400000000000000" pitchFamily="18" charset="-128"/>
                      </a:endParaRPr>
                    </a:p>
                  </a:txBody>
                  <a:tcPr marL="87072" marR="87072" marT="43536" marB="43536"/>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00" b="1" u="sng"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L="87072" marR="87072" marT="43536" marB="43536"/>
                </a:tc>
                <a:tc>
                  <a:txBody>
                    <a:bodyPr/>
                    <a:lstStyle/>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tx1"/>
                          </a:solidFill>
                          <a:latin typeface="UD デジタル 教科書体 NK-R" panose="02020400000000000000" pitchFamily="18" charset="-128"/>
                          <a:ea typeface="UD デジタル 教科書体 NK-R" panose="02020400000000000000" pitchFamily="18" charset="-128"/>
                        </a:rPr>
                        <a:t>＜制度の特徴＞</a:t>
                      </a:r>
                      <a:endParaRPr kumimoji="1" lang="en-US" altLang="ja-JP" sz="10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tx1"/>
                          </a:solidFill>
                          <a:latin typeface="UD デジタル 教科書体 NK-R" panose="02020400000000000000" pitchFamily="18" charset="-128"/>
                          <a:ea typeface="UD デジタル 教科書体 NK-R" panose="02020400000000000000" pitchFamily="18" charset="-128"/>
                        </a:rPr>
                        <a:t>〇特定技能と違い、３年間は企業に残ってくれることが魅力</a:t>
                      </a:r>
                      <a:endParaRPr kumimoji="1" lang="en-US" altLang="ja-JP" sz="10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〇拘束時間が長くきついため、技能実習の建設で働いていた人が、特定技能の食品加工業をめざす事例が多い。</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建設</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000" b="0" u="none" dirty="0">
                        <a:solidFill>
                          <a:schemeClr val="tx1"/>
                        </a:solidFill>
                        <a:latin typeface="UD デジタル 教科書体 NK-R" panose="02020400000000000000" pitchFamily="18" charset="-128"/>
                        <a:ea typeface="UD デジタル 教科書体 NK-R" panose="02020400000000000000" pitchFamily="18" charset="-128"/>
                      </a:endParaRPr>
                    </a:p>
                  </a:txBody>
                  <a:tcPr marL="87072" marR="87072" marT="43536" marB="43536"/>
                </a:tc>
                <a:extLst>
                  <a:ext uri="{0D108BD9-81ED-4DB2-BD59-A6C34878D82A}">
                    <a16:rowId xmlns:a16="http://schemas.microsoft.com/office/drawing/2014/main" val="679443442"/>
                  </a:ext>
                </a:extLst>
              </a:tr>
              <a:tr h="727011">
                <a:tc>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身分に基づき</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在留する方</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（求職者）</a:t>
                      </a:r>
                    </a:p>
                  </a:txBody>
                  <a:tcPr marL="87072" marR="87072" marT="43536" marB="43536" anchor="ctr"/>
                </a:tc>
                <a:tc>
                  <a:txBody>
                    <a:bodyPr/>
                    <a:lstStyle/>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＜日本語の習得＞</a:t>
                      </a:r>
                      <a:endParaRPr kumimoji="1" lang="en-US" altLang="ja-JP" sz="100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○日本人や永住者の配偶者の場合、家庭で使用する言語によって、日本語の習得が難しい場合があり、採用につながらない</a:t>
                      </a:r>
                    </a:p>
                  </a:txBody>
                  <a:tcPr marL="87072" marR="87072" marT="43536" marB="43536"/>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＜雇用の手続き＞</a:t>
                      </a:r>
                      <a:endParaRPr kumimoji="1" lang="en-US" altLang="ja-JP" sz="100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1000" b="1"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雇用に際して届出が必要で手間がかかる</a:t>
                      </a:r>
                      <a:endParaRPr kumimoji="1" lang="en-US" altLang="ja-JP" sz="1000" b="1" u="sng" strike="sngStrik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L="87072" marR="87072" marT="43536" marB="43536"/>
                </a:tc>
                <a:tc>
                  <a:txBody>
                    <a:bodyPr/>
                    <a:lstStyle/>
                    <a:p>
                      <a:pPr algn="l"/>
                      <a:endParaRPr kumimoji="1" lang="en-US" altLang="ja-JP" sz="1000" b="0" u="none" dirty="0">
                        <a:solidFill>
                          <a:schemeClr val="tx1"/>
                        </a:solidFill>
                        <a:latin typeface="UD デジタル 教科書体 NK-R" panose="02020400000000000000" pitchFamily="18" charset="-128"/>
                        <a:ea typeface="UD デジタル 教科書体 NK-R" panose="02020400000000000000" pitchFamily="18" charset="-128"/>
                      </a:endParaRPr>
                    </a:p>
                  </a:txBody>
                  <a:tcPr marL="87072" marR="87072" marT="43536" marB="43536"/>
                </a:tc>
                <a:extLst>
                  <a:ext uri="{0D108BD9-81ED-4DB2-BD59-A6C34878D82A}">
                    <a16:rowId xmlns:a16="http://schemas.microsoft.com/office/drawing/2014/main" val="1479642372"/>
                  </a:ext>
                </a:extLst>
              </a:tr>
            </a:tbl>
          </a:graphicData>
        </a:graphic>
      </p:graphicFrame>
    </p:spTree>
    <p:extLst>
      <p:ext uri="{BB962C8B-B14F-4D97-AF65-F5344CB8AC3E}">
        <p14:creationId xmlns:p14="http://schemas.microsoft.com/office/powerpoint/2010/main" val="247242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758100" y="2616855"/>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indent="441325" algn="just">
              <a:lnSpc>
                <a:spcPts val="1400"/>
              </a:lnSpc>
              <a:spcBef>
                <a:spcPts val="600"/>
              </a:spcBef>
              <a:defRPr/>
            </a:pP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Ⅰ</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40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外国人材を必要とする背景</a:t>
            </a:r>
          </a:p>
        </p:txBody>
      </p:sp>
      <p:sp>
        <p:nvSpPr>
          <p:cNvPr id="4"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3</a:t>
            </a:fld>
            <a:endParaRPr kumimoji="1" lang="ja-JP" altLang="en-US" dirty="0"/>
          </a:p>
        </p:txBody>
      </p:sp>
    </p:spTree>
    <p:extLst>
      <p:ext uri="{BB962C8B-B14F-4D97-AF65-F5344CB8AC3E}">
        <p14:creationId xmlns:p14="http://schemas.microsoft.com/office/powerpoint/2010/main" val="146586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04286226"/>
              </p:ext>
            </p:extLst>
          </p:nvPr>
        </p:nvGraphicFramePr>
        <p:xfrm>
          <a:off x="127213" y="1013169"/>
          <a:ext cx="9763706" cy="4388728"/>
        </p:xfrm>
        <a:graphic>
          <a:graphicData uri="http://schemas.openxmlformats.org/drawingml/2006/table">
            <a:tbl>
              <a:tblPr firstRow="1" bandRow="1">
                <a:tableStyleId>{5940675A-B579-460E-94D1-54222C63F5DA}</a:tableStyleId>
              </a:tblPr>
              <a:tblGrid>
                <a:gridCol w="1134143">
                  <a:extLst>
                    <a:ext uri="{9D8B030D-6E8A-4147-A177-3AD203B41FA5}">
                      <a16:colId xmlns:a16="http://schemas.microsoft.com/office/drawing/2014/main" val="1589073408"/>
                    </a:ext>
                  </a:extLst>
                </a:gridCol>
                <a:gridCol w="2876521">
                  <a:extLst>
                    <a:ext uri="{9D8B030D-6E8A-4147-A177-3AD203B41FA5}">
                      <a16:colId xmlns:a16="http://schemas.microsoft.com/office/drawing/2014/main" val="302631263"/>
                    </a:ext>
                  </a:extLst>
                </a:gridCol>
                <a:gridCol w="2876521">
                  <a:extLst>
                    <a:ext uri="{9D8B030D-6E8A-4147-A177-3AD203B41FA5}">
                      <a16:colId xmlns:a16="http://schemas.microsoft.com/office/drawing/2014/main" val="750286631"/>
                    </a:ext>
                  </a:extLst>
                </a:gridCol>
                <a:gridCol w="2876521">
                  <a:extLst>
                    <a:ext uri="{9D8B030D-6E8A-4147-A177-3AD203B41FA5}">
                      <a16:colId xmlns:a16="http://schemas.microsoft.com/office/drawing/2014/main" val="703448771"/>
                    </a:ext>
                  </a:extLst>
                </a:gridCol>
              </a:tblGrid>
              <a:tr h="355843">
                <a:tc>
                  <a:txBody>
                    <a:bodyPr/>
                    <a:lstStyle/>
                    <a:p>
                      <a:pPr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在留資格</a:t>
                      </a:r>
                    </a:p>
                  </a:txBody>
                  <a:tcPr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就職前</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就職時</a:t>
                      </a:r>
                    </a:p>
                  </a:txBody>
                  <a:tcPr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就職後</a:t>
                      </a:r>
                    </a:p>
                  </a:txBody>
                  <a:tcPr anchor="ctr">
                    <a:solidFill>
                      <a:schemeClr val="accent5"/>
                    </a:solidFill>
                  </a:tcPr>
                </a:tc>
                <a:extLst>
                  <a:ext uri="{0D108BD9-81ED-4DB2-BD59-A6C34878D82A}">
                    <a16:rowId xmlns:a16="http://schemas.microsoft.com/office/drawing/2014/main" val="3805061004"/>
                  </a:ext>
                </a:extLst>
              </a:tr>
              <a:tr h="4032885">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高度専門職、</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latin typeface="UD デジタル 教科書体 NK-R" panose="02020400000000000000" pitchFamily="18" charset="-128"/>
                          <a:ea typeface="UD デジタル 教科書体 NK-R" panose="02020400000000000000" pitchFamily="18" charset="-128"/>
                        </a:rPr>
                        <a:t>技人国</a:t>
                      </a:r>
                    </a:p>
                  </a:txBody>
                  <a:tcPr anchor="ctr"/>
                </a:tc>
                <a:tc>
                  <a:txBody>
                    <a:bodyPr/>
                    <a:lstStyle/>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＜日本の評価＞</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〇円安の影響もあり日本離れが進んでいると言われるが、安定して働ける、住みやすいといった一定の評価は得ている</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a:t>
                      </a:r>
                      <a:r>
                        <a:rPr kumimoji="1" lang="ja-JP" altLang="en-US" sz="1100" b="0" u="none" dirty="0">
                          <a:latin typeface="UD デジタル 教科書体 NK-R" panose="02020400000000000000" pitchFamily="18" charset="-128"/>
                          <a:ea typeface="UD デジタル 教科書体 NK-R" panose="02020400000000000000" pitchFamily="18" charset="-128"/>
                        </a:rPr>
                        <a:t>日本の魅力が低下しており、</a:t>
                      </a:r>
                      <a:r>
                        <a:rPr kumimoji="1" lang="ja-JP" altLang="en-US" sz="1100" dirty="0">
                          <a:latin typeface="UD デジタル 教科書体 NK-R" panose="02020400000000000000" pitchFamily="18" charset="-128"/>
                          <a:ea typeface="UD デジタル 教科書体 NK-R" panose="02020400000000000000" pitchFamily="18" charset="-128"/>
                        </a:rPr>
                        <a:t>ベトナムからの留学生が、賃金の高い台湾・韓国・オーストラリアに流れている</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indent="-87313" algn="l"/>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dirty="0">
                          <a:latin typeface="UD デジタル 教科書体 NK-R" panose="02020400000000000000" pitchFamily="18" charset="-128"/>
                          <a:ea typeface="UD デジタル 教科書体 NK-R" panose="02020400000000000000" pitchFamily="18" charset="-128"/>
                        </a:rPr>
                        <a:t>＜留学生の意向＞</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dirty="0">
                          <a:latin typeface="UD デジタル 教科書体 NK-R" panose="02020400000000000000" pitchFamily="18" charset="-128"/>
                          <a:ea typeface="UD デジタル 教科書体 NK-R" panose="02020400000000000000" pitchFamily="18" charset="-128"/>
                        </a:rPr>
                        <a:t>〇留学生は自国に進出している日本企業に就職したいという希望が強く、企業情報を持っている府、経済団体等との連携が望ましい</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b="0" u="none" dirty="0">
                          <a:latin typeface="UD デジタル 教科書体 NK-R" panose="02020400000000000000" pitchFamily="18" charset="-128"/>
                          <a:ea typeface="UD デジタル 教科書体 NK-R" panose="02020400000000000000" pitchFamily="18" charset="-128"/>
                        </a:rPr>
                        <a:t>〇母国での就職を希望する傾向がある</a:t>
                      </a:r>
                      <a:endParaRPr kumimoji="1" lang="en-US" altLang="ja-JP" sz="1100" b="0" u="none" dirty="0">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a:t>
                      </a:r>
                      <a:r>
                        <a:rPr kumimoji="1" lang="ja-JP" altLang="en-US" sz="1100" b="1" u="sng" dirty="0">
                          <a:latin typeface="UD デジタル 教科書体 NK-R" panose="02020400000000000000" pitchFamily="18" charset="-128"/>
                          <a:ea typeface="UD デジタル 教科書体 NK-R" panose="02020400000000000000" pitchFamily="18" charset="-128"/>
                        </a:rPr>
                        <a:t>中小企業ではなく、大企業への就職意欲が高い</a:t>
                      </a:r>
                      <a:endParaRPr kumimoji="1" lang="en-US" altLang="ja-JP" sz="11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＜留学生の就職＞</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日本の就職慣行に馴染みがなく、就職のタイミングを逸してしまい、就職を希望するにも関わらず帰国となる場合がある</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企業（特に中小企業）の情報が少なく、企業と出会う機会が少ない</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外国人材向けの採用情報が少ない</a:t>
                      </a:r>
                      <a:endParaRPr kumimoji="1" lang="ja-JP" altLang="en-US" sz="1100" b="1" u="sng"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＜外国人材の意向＞</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a:t>
                      </a:r>
                      <a:r>
                        <a:rPr kumimoji="1" lang="en-US" altLang="ja-JP" sz="1100" dirty="0">
                          <a:latin typeface="UD デジタル 教科書体 NK-R" panose="02020400000000000000" pitchFamily="18" charset="-128"/>
                          <a:ea typeface="UD デジタル 教科書体 NK-R" panose="02020400000000000000" pitchFamily="18" charset="-128"/>
                        </a:rPr>
                        <a:t>2020</a:t>
                      </a:r>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21</a:t>
                      </a:r>
                      <a:r>
                        <a:rPr kumimoji="1" lang="ja-JP" altLang="en-US" sz="1100" dirty="0">
                          <a:latin typeface="UD デジタル 教科書体 NK-R" panose="02020400000000000000" pitchFamily="18" charset="-128"/>
                          <a:ea typeface="UD デジタル 教科書体 NK-R" panose="02020400000000000000" pitchFamily="18" charset="-128"/>
                        </a:rPr>
                        <a:t>年は</a:t>
                      </a:r>
                      <a:r>
                        <a:rPr kumimoji="1" lang="ja-JP" altLang="en-US" sz="1100" b="0" u="none" dirty="0">
                          <a:latin typeface="UD デジタル 教科書体 NK-R" panose="02020400000000000000" pitchFamily="18" charset="-128"/>
                          <a:ea typeface="UD デジタル 教科書体 NK-R" panose="02020400000000000000" pitchFamily="18" charset="-128"/>
                        </a:rPr>
                        <a:t>コロナの影響もあり希望通りの就職ができておらず、外国人材の転職意向も活発</a:t>
                      </a:r>
                      <a:endParaRPr kumimoji="1" lang="en-US" altLang="ja-JP" sz="1100" b="0" u="none" dirty="0">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dirty="0">
                          <a:latin typeface="UD デジタル 教科書体 NK-R" panose="02020400000000000000" pitchFamily="18" charset="-128"/>
                          <a:ea typeface="UD デジタル 教科書体 NK-R" panose="02020400000000000000" pitchFamily="18" charset="-128"/>
                        </a:rPr>
                        <a:t>〇</a:t>
                      </a:r>
                      <a:r>
                        <a:rPr kumimoji="1" lang="ja-JP" altLang="en-US" sz="1100" b="1" u="sng" dirty="0">
                          <a:latin typeface="UD デジタル 教科書体 NK-R" panose="02020400000000000000" pitchFamily="18" charset="-128"/>
                          <a:ea typeface="UD デジタル 教科書体 NK-R" panose="02020400000000000000" pitchFamily="18" charset="-128"/>
                        </a:rPr>
                        <a:t>キャリアパスの意識が強く、ジョブ型雇用を求める傾向</a:t>
                      </a:r>
                      <a:r>
                        <a:rPr kumimoji="1" lang="ja-JP" altLang="en-US" sz="1100" b="0" u="none" dirty="0">
                          <a:latin typeface="UD デジタル 教科書体 NK-R" panose="02020400000000000000" pitchFamily="18" charset="-128"/>
                          <a:ea typeface="UD デジタル 教科書体 NK-R" panose="02020400000000000000" pitchFamily="18" charset="-128"/>
                        </a:rPr>
                        <a:t>がある</a:t>
                      </a:r>
                      <a:endParaRPr kumimoji="1" lang="en-US" altLang="ja-JP" sz="1100" b="0" u="none" dirty="0">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〇技人国から高度専門職等に変更するための相談が多い</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indent="-87313" algn="l"/>
                      <a:endParaRPr kumimoji="1" lang="en-US" altLang="ja-JP" sz="1100" b="0" u="none" dirty="0">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b="0" u="none" dirty="0">
                          <a:latin typeface="UD デジタル 教科書体 NK-R" panose="02020400000000000000" pitchFamily="18" charset="-128"/>
                          <a:ea typeface="UD デジタル 教科書体 NK-R" panose="02020400000000000000" pitchFamily="18" charset="-128"/>
                        </a:rPr>
                        <a:t>＜企業の受入環境＞</a:t>
                      </a:r>
                      <a:endParaRPr kumimoji="1" lang="en-US" altLang="ja-JP" sz="1100" b="0" u="none" dirty="0">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latin typeface="UD デジタル 教科書体 NK-R" panose="02020400000000000000" pitchFamily="18" charset="-128"/>
                          <a:ea typeface="UD デジタル 教科書体 NK-R" panose="02020400000000000000" pitchFamily="18" charset="-128"/>
                        </a:rPr>
                        <a:t>○</a:t>
                      </a:r>
                      <a:r>
                        <a:rPr kumimoji="1" lang="ja-JP" altLang="en-US" sz="1100" b="1" u="sng" dirty="0">
                          <a:latin typeface="UD デジタル 教科書体 NK-R" panose="02020400000000000000" pitchFamily="18" charset="-128"/>
                          <a:ea typeface="UD デジタル 教科書体 NK-R" panose="02020400000000000000" pitchFamily="18" charset="-128"/>
                        </a:rPr>
                        <a:t>日本と出身国との就労文化・スタイルの違いに対する受入側と外国人材の相互理解が不足</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a:t>
                      </a:r>
                      <a:r>
                        <a:rPr kumimoji="1" lang="ja-JP" altLang="en-US" sz="1100" b="1" u="sng" dirty="0">
                          <a:latin typeface="UD デジタル 教科書体 NK-R" panose="02020400000000000000" pitchFamily="18" charset="-128"/>
                          <a:ea typeface="UD デジタル 教科書体 NK-R" panose="02020400000000000000" pitchFamily="18" charset="-128"/>
                        </a:rPr>
                        <a:t>就職後定着につなげるには、母国語での相談体制が求められている</a:t>
                      </a:r>
                      <a:r>
                        <a:rPr kumimoji="1" lang="ja-JP" altLang="en-US" sz="1100" dirty="0">
                          <a:latin typeface="UD デジタル 教科書体 NK-R" panose="02020400000000000000" pitchFamily="18" charset="-128"/>
                          <a:ea typeface="UD デジタル 教科書体 NK-R" panose="02020400000000000000" pitchFamily="18" charset="-128"/>
                        </a:rPr>
                        <a:t>。</a:t>
                      </a:r>
                      <a:endParaRPr kumimoji="1" lang="en-US" altLang="ja-JP" sz="11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492799855"/>
                  </a:ext>
                </a:extLst>
              </a:tr>
            </a:tbl>
          </a:graphicData>
        </a:graphic>
      </p:graphicFrame>
      <p:sp>
        <p:nvSpPr>
          <p:cNvPr id="6" name="スライド番号プレースホルダー 4"/>
          <p:cNvSpPr>
            <a:spLocks noGrp="1"/>
          </p:cNvSpPr>
          <p:nvPr>
            <p:ph type="sldNum" sz="quarter" idx="12"/>
          </p:nvPr>
        </p:nvSpPr>
        <p:spPr>
          <a:xfrm>
            <a:off x="9701213" y="6809901"/>
            <a:ext cx="379412" cy="190974"/>
          </a:xfrm>
        </p:spPr>
        <p:txBody>
          <a:bodyPr/>
          <a:lstStyle/>
          <a:p>
            <a:fld id="{D905376E-84B4-405D-8A7C-01C61F534285}" type="slidenum">
              <a:rPr kumimoji="1" lang="ja-JP" altLang="en-US" smtClean="0"/>
              <a:t>30</a:t>
            </a:fld>
            <a:endParaRPr kumimoji="1" lang="ja-JP" altLang="en-US" dirty="0"/>
          </a:p>
        </p:txBody>
      </p:sp>
      <p:sp>
        <p:nvSpPr>
          <p:cNvPr id="8" name="正方形/長方形 7">
            <a:extLst>
              <a:ext uri="{FF2B5EF4-FFF2-40B4-BE49-F238E27FC236}">
                <a16:creationId xmlns:a16="http://schemas.microsoft.com/office/drawing/2014/main" id="{E08629A6-829B-4394-A30A-5CB52C1BBB36}"/>
              </a:ext>
            </a:extLst>
          </p:cNvPr>
          <p:cNvSpPr/>
          <p:nvPr/>
        </p:nvSpPr>
        <p:spPr>
          <a:xfrm>
            <a:off x="-1" y="309488"/>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（２）雇用ステージに応じた現状</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②外国人材の立場から（１</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/2</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a:t>
            </a:r>
          </a:p>
        </p:txBody>
      </p:sp>
    </p:spTree>
    <p:extLst>
      <p:ext uri="{BB962C8B-B14F-4D97-AF65-F5344CB8AC3E}">
        <p14:creationId xmlns:p14="http://schemas.microsoft.com/office/powerpoint/2010/main" val="3507695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950457438"/>
              </p:ext>
            </p:extLst>
          </p:nvPr>
        </p:nvGraphicFramePr>
        <p:xfrm>
          <a:off x="127213" y="473621"/>
          <a:ext cx="9763706" cy="6617246"/>
        </p:xfrm>
        <a:graphic>
          <a:graphicData uri="http://schemas.openxmlformats.org/drawingml/2006/table">
            <a:tbl>
              <a:tblPr firstRow="1" bandRow="1">
                <a:tableStyleId>{5940675A-B579-460E-94D1-54222C63F5DA}</a:tableStyleId>
              </a:tblPr>
              <a:tblGrid>
                <a:gridCol w="1134143">
                  <a:extLst>
                    <a:ext uri="{9D8B030D-6E8A-4147-A177-3AD203B41FA5}">
                      <a16:colId xmlns:a16="http://schemas.microsoft.com/office/drawing/2014/main" val="1589073408"/>
                    </a:ext>
                  </a:extLst>
                </a:gridCol>
                <a:gridCol w="2876521">
                  <a:extLst>
                    <a:ext uri="{9D8B030D-6E8A-4147-A177-3AD203B41FA5}">
                      <a16:colId xmlns:a16="http://schemas.microsoft.com/office/drawing/2014/main" val="302631263"/>
                    </a:ext>
                  </a:extLst>
                </a:gridCol>
                <a:gridCol w="2876521">
                  <a:extLst>
                    <a:ext uri="{9D8B030D-6E8A-4147-A177-3AD203B41FA5}">
                      <a16:colId xmlns:a16="http://schemas.microsoft.com/office/drawing/2014/main" val="750286631"/>
                    </a:ext>
                  </a:extLst>
                </a:gridCol>
                <a:gridCol w="2876521">
                  <a:extLst>
                    <a:ext uri="{9D8B030D-6E8A-4147-A177-3AD203B41FA5}">
                      <a16:colId xmlns:a16="http://schemas.microsoft.com/office/drawing/2014/main" val="703448771"/>
                    </a:ext>
                  </a:extLst>
                </a:gridCol>
              </a:tblGrid>
              <a:tr h="307886">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在留資格</a:t>
                      </a:r>
                    </a:p>
                  </a:txBody>
                  <a:tcPr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就職前</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就職時</a:t>
                      </a:r>
                    </a:p>
                  </a:txBody>
                  <a:tcPr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就職後</a:t>
                      </a:r>
                    </a:p>
                  </a:txBody>
                  <a:tcPr anchor="ctr">
                    <a:solidFill>
                      <a:schemeClr val="accent5"/>
                    </a:solidFill>
                  </a:tcPr>
                </a:tc>
                <a:extLst>
                  <a:ext uri="{0D108BD9-81ED-4DB2-BD59-A6C34878D82A}">
                    <a16:rowId xmlns:a16="http://schemas.microsoft.com/office/drawing/2014/main" val="3805061004"/>
                  </a:ext>
                </a:extLst>
              </a:tr>
              <a:tr h="4053838">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特定技能</a:t>
                      </a:r>
                      <a:endParaRPr kumimoji="1" lang="en-US" altLang="ja-JP" sz="11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87313" indent="-87313" algn="l"/>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＜技能試験等＞</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〇現在はタイ・インドネシア・フィリピン・ネパールで試験を実施。今後、二国間協定締結国が増えれば、各国の情勢も見つつ、試験実施地を変更・拡大</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製造</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a:t>
                      </a: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〇日本語学校において、来年</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4</a:t>
                      </a: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月に特定技能取得のコース（ビルクリーニング、飲食、宿泊を想定）を設置予定</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＜外国人材の意向＞</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i="0" u="sng" dirty="0">
                          <a:solidFill>
                            <a:schemeClr val="tx1"/>
                          </a:solidFill>
                          <a:latin typeface="UD デジタル 教科書体 NK-R" panose="02020400000000000000" pitchFamily="18" charset="-128"/>
                          <a:ea typeface="UD デジタル 教科書体 NK-R" panose="02020400000000000000" pitchFamily="18" charset="-128"/>
                        </a:rPr>
                        <a:t>特定技能の場合、住居確保のための支援は受けられるが、</a:t>
                      </a: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技能実習と異なり住居と食事を自力でまかなわなければならないので、</a:t>
                      </a:r>
                      <a:r>
                        <a:rPr kumimoji="1" lang="ja-JP" altLang="en-US" sz="1100" b="1" i="0" u="sng" dirty="0">
                          <a:solidFill>
                            <a:schemeClr val="tx1"/>
                          </a:solidFill>
                          <a:latin typeface="UD デジタル 教科書体 NK-R" panose="02020400000000000000" pitchFamily="18" charset="-128"/>
                          <a:ea typeface="UD デジタル 教科書体 NK-R" panose="02020400000000000000" pitchFamily="18" charset="-128"/>
                        </a:rPr>
                        <a:t>家賃手当てや社員寮がある企業に就職したがる傾向がある</a:t>
                      </a:r>
                      <a:endParaRPr kumimoji="1" lang="en-US" altLang="ja-JP" sz="11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87313" indent="-87313" algn="l"/>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＜留学生の意向＞</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114300" indent="-114300" algn="l"/>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〇帰国を見越した箔づけのため、知名度の高い飲食店・ホテルへの就職意欲が高い</a:t>
                      </a:r>
                      <a:r>
                        <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飲食・宿泊</a:t>
                      </a:r>
                      <a:r>
                        <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rPr>
                        <a:t>】</a:t>
                      </a: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日本の就職活動慣習に対する認識が不足</a:t>
                      </a:r>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txBody>
                  <a:tcPr/>
                </a:tc>
                <a:tc>
                  <a:txBody>
                    <a:bodyPr/>
                    <a:lstStyle/>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i="0" dirty="0">
                          <a:solidFill>
                            <a:schemeClr val="tx1"/>
                          </a:solidFill>
                          <a:latin typeface="UD デジタル 教科書体 NK-R" panose="02020400000000000000" pitchFamily="18" charset="-128"/>
                          <a:ea typeface="UD デジタル 教科書体 NK-R" panose="02020400000000000000" pitchFamily="18" charset="-128"/>
                        </a:rPr>
                        <a:t>＜在留資格手続き等＞</a:t>
                      </a:r>
                      <a:endParaRPr kumimoji="1" lang="en-US" altLang="ja-JP" sz="11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i="0" dirty="0">
                          <a:solidFill>
                            <a:schemeClr val="tx1"/>
                          </a:solidFill>
                          <a:latin typeface="UD デジタル 教科書体 NK-R" panose="02020400000000000000" pitchFamily="18" charset="-128"/>
                          <a:ea typeface="UD デジタル 教科書体 NK-R" panose="02020400000000000000" pitchFamily="18" charset="-128"/>
                        </a:rPr>
                        <a:t>〇留学生や技能実習生が、特定技能の試験に合格しても、</a:t>
                      </a:r>
                      <a:r>
                        <a:rPr kumimoji="1" lang="ja-JP" altLang="en-US" sz="1100" b="1" i="0" u="sng" dirty="0">
                          <a:solidFill>
                            <a:schemeClr val="tx1"/>
                          </a:solidFill>
                          <a:latin typeface="UD デジタル 教科書体 NK-R" panose="02020400000000000000" pitchFamily="18" charset="-128"/>
                          <a:ea typeface="UD デジタル 教科書体 NK-R" panose="02020400000000000000" pitchFamily="18" charset="-128"/>
                        </a:rPr>
                        <a:t>在留資格変更の手続きを外国人が自分で行うのは困難</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〇技能実習から分野を変更して特定技能に移行する際は、支援機関による支援を受けないと難しい</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〇現在日本で働く特定技能は、技能実習からの移行が</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90</a:t>
                      </a: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％強</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製造</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a:t>
                      </a:r>
                    </a:p>
                    <a:p>
                      <a:pPr marL="87313" indent="-87313" algn="l"/>
                      <a:r>
                        <a:rPr kumimoji="1" lang="ja-JP" altLang="en-US" sz="1100" b="0" i="0" dirty="0">
                          <a:solidFill>
                            <a:schemeClr val="tx1"/>
                          </a:solidFill>
                          <a:latin typeface="UD デジタル 教科書体 NK-R" panose="02020400000000000000" pitchFamily="18" charset="-128"/>
                          <a:ea typeface="UD デジタル 教科書体 NK-R" panose="02020400000000000000" pitchFamily="18" charset="-128"/>
                        </a:rPr>
                        <a:t>〇特定技能の飲食の試験は抽選制で、受験できない留学生もいる</a:t>
                      </a:r>
                      <a:r>
                        <a:rPr kumimoji="1" lang="en-US" altLang="ja-JP" sz="1100" b="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0" i="0"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100" b="0" i="0" dirty="0">
                          <a:solidFill>
                            <a:schemeClr val="tx1"/>
                          </a:solidFill>
                          <a:latin typeface="UD デジタル 教科書体 NK-R" panose="02020400000000000000" pitchFamily="18" charset="-128"/>
                          <a:ea typeface="UD デジタル 教科書体 NK-R" panose="02020400000000000000" pitchFamily="18" charset="-128"/>
                        </a:rPr>
                        <a:t>】</a:t>
                      </a:r>
                    </a:p>
                    <a:p>
                      <a:pPr marL="87313" indent="-87313" algn="l"/>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＜留学生の就職＞</a:t>
                      </a:r>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i="0" u="sng" dirty="0">
                          <a:solidFill>
                            <a:schemeClr val="tx1"/>
                          </a:solidFill>
                          <a:effectLst/>
                          <a:latin typeface="UD デジタル 教科書体 NK-R" panose="02020400000000000000" pitchFamily="18" charset="-128"/>
                          <a:ea typeface="UD デジタル 教科書体 NK-R" panose="02020400000000000000" pitchFamily="18" charset="-128"/>
                        </a:rPr>
                        <a:t>卒業時までに、特定技能の試験合格と内定の２つが揃い、在留資格変更許可がおりている状態でなければならない</a:t>
                      </a:r>
                      <a:endParaRPr kumimoji="1" lang="en-US" altLang="ja-JP" sz="1100" b="1" i="0" u="sng"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〇特定技能の試験を知らず、日本で就職できなかったためやむなく帰国する留学生もいる</a:t>
                      </a:r>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〇専門学校生が有償インターンップに参加する場合、労働時間が週</a:t>
                      </a:r>
                      <a:r>
                        <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rPr>
                        <a:t>28</a:t>
                      </a:r>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時間を超える場合の手続きが知られておらず、日本人学生と同じ条件のインターンシップに参加できない</a:t>
                      </a:r>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a:t>
                      </a:r>
                    </a:p>
                    <a:p>
                      <a:pPr marL="87313" marR="0" lvl="0" indent="-87313" algn="l" defTabSz="959937" rtl="0" eaLnBrk="1" fontAlgn="auto" latinLnBrk="0" hangingPunct="1">
                        <a:lnSpc>
                          <a:spcPct val="100000"/>
                        </a:lnSpc>
                        <a:spcBef>
                          <a:spcPts val="0"/>
                        </a:spcBef>
                        <a:spcAft>
                          <a:spcPts val="0"/>
                        </a:spcAft>
                        <a:buClrTx/>
                        <a:buSzTx/>
                        <a:buFontTx/>
                        <a:buNone/>
                        <a:tabLst/>
                        <a:defRPr/>
                      </a:pP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＜技能実習からの就職＞</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i="0" u="sng" dirty="0">
                          <a:solidFill>
                            <a:schemeClr val="tx1"/>
                          </a:solidFill>
                          <a:latin typeface="UD デジタル 教科書体 NK-R" panose="02020400000000000000" pitchFamily="18" charset="-128"/>
                          <a:ea typeface="UD デジタル 教科書体 NK-R" panose="02020400000000000000" pitchFamily="18" charset="-128"/>
                        </a:rPr>
                        <a:t>特定技能の場合、住居確保のための支援は受けられるが、技能実習と異なり、必ずしも住居が提供されないため、住まい探しや敷金の準備などに対応が困難な場合がある</a:t>
                      </a:r>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txBody>
                  <a:tcPr/>
                </a:tc>
                <a:tc>
                  <a:txBody>
                    <a:bodyPr/>
                    <a:lstStyle/>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i="0" dirty="0">
                          <a:latin typeface="UD デジタル 教科書体 NK-R" panose="02020400000000000000" pitchFamily="18" charset="-128"/>
                          <a:ea typeface="UD デジタル 教科書体 NK-R" panose="02020400000000000000" pitchFamily="18" charset="-128"/>
                        </a:rPr>
                        <a:t>＜企業の受入環境＞</a:t>
                      </a:r>
                      <a:endParaRPr kumimoji="1" lang="en-US" altLang="ja-JP" sz="1100" i="0" dirty="0">
                        <a:latin typeface="UD デジタル 教科書体 NK-R" panose="02020400000000000000" pitchFamily="18" charset="-128"/>
                        <a:ea typeface="UD デジタル 教科書体 NK-R" panose="02020400000000000000" pitchFamily="18"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i="0" dirty="0">
                          <a:latin typeface="UD デジタル 教科書体 NK-R" panose="02020400000000000000" pitchFamily="18" charset="-128"/>
                          <a:ea typeface="UD デジタル 教科書体 NK-R" panose="02020400000000000000" pitchFamily="18" charset="-128"/>
                        </a:rPr>
                        <a:t>〇</a:t>
                      </a:r>
                      <a:r>
                        <a:rPr kumimoji="1" lang="ja-JP" altLang="en-US" sz="1100" b="1" i="0" u="sng" dirty="0">
                          <a:latin typeface="UD デジタル 教科書体 NK-R" panose="02020400000000000000" pitchFamily="18" charset="-128"/>
                          <a:ea typeface="UD デジタル 教科書体 NK-R" panose="02020400000000000000" pitchFamily="18" charset="-128"/>
                        </a:rPr>
                        <a:t>就職後定着につなげるには、母国語での相談体制が求められている</a:t>
                      </a:r>
                      <a:endParaRPr kumimoji="1" lang="en-US" altLang="ja-JP" sz="1100" i="0" dirty="0">
                        <a:latin typeface="UD デジタル 教科書体 NK-R" panose="02020400000000000000" pitchFamily="18" charset="-128"/>
                        <a:ea typeface="UD デジタル 教科書体 NK-R" panose="02020400000000000000" pitchFamily="18" charset="-128"/>
                      </a:endParaRPr>
                    </a:p>
                    <a:p>
                      <a:pPr marL="85725" indent="-85725" algn="l"/>
                      <a:endParaRPr kumimoji="1" lang="en-US" altLang="ja-JP" sz="1100" i="0" dirty="0">
                        <a:latin typeface="UD デジタル 教科書体 NK-R" panose="02020400000000000000" pitchFamily="18" charset="-128"/>
                        <a:ea typeface="UD デジタル 教科書体 NK-R" panose="02020400000000000000" pitchFamily="18" charset="-128"/>
                      </a:endParaRPr>
                    </a:p>
                    <a:p>
                      <a:pPr marL="85725" indent="-85725" algn="l"/>
                      <a:r>
                        <a:rPr kumimoji="1" lang="ja-JP" altLang="en-US" sz="1100" i="0" dirty="0">
                          <a:latin typeface="UD デジタル 教科書体 NK-R" panose="02020400000000000000" pitchFamily="18" charset="-128"/>
                          <a:ea typeface="UD デジタル 教科書体 NK-R" panose="02020400000000000000" pitchFamily="18" charset="-128"/>
                        </a:rPr>
                        <a:t>＜その他＞</a:t>
                      </a:r>
                      <a:endParaRPr kumimoji="1" lang="en-US" altLang="ja-JP" sz="1100" i="0" dirty="0">
                        <a:latin typeface="UD デジタル 教科書体 NK-R" panose="02020400000000000000" pitchFamily="18" charset="-128"/>
                        <a:ea typeface="UD デジタル 教科書体 NK-R" panose="02020400000000000000" pitchFamily="18" charset="-128"/>
                      </a:endParaRPr>
                    </a:p>
                    <a:p>
                      <a:pPr marL="85725" indent="-85725" algn="l"/>
                      <a:r>
                        <a:rPr kumimoji="1" lang="ja-JP" altLang="en-US" sz="1100" i="0" dirty="0">
                          <a:latin typeface="UD デジタル 教科書体 NK-R" panose="02020400000000000000" pitchFamily="18" charset="-128"/>
                          <a:ea typeface="UD デジタル 教科書体 NK-R" panose="02020400000000000000" pitchFamily="18" charset="-128"/>
                        </a:rPr>
                        <a:t>〇在留期限のない</a:t>
                      </a:r>
                      <a:r>
                        <a:rPr kumimoji="1" lang="en-US" altLang="ja-JP" sz="1100" i="0" dirty="0">
                          <a:latin typeface="UD デジタル 教科書体 NK-R" panose="02020400000000000000" pitchFamily="18" charset="-128"/>
                          <a:ea typeface="UD デジタル 教科書体 NK-R" panose="02020400000000000000" pitchFamily="18" charset="-128"/>
                        </a:rPr>
                        <a:t>2</a:t>
                      </a:r>
                      <a:r>
                        <a:rPr kumimoji="1" lang="ja-JP" altLang="en-US" sz="1100" i="0" dirty="0">
                          <a:latin typeface="UD デジタル 教科書体 NK-R" panose="02020400000000000000" pitchFamily="18" charset="-128"/>
                          <a:ea typeface="UD デジタル 教科書体 NK-R" panose="02020400000000000000" pitchFamily="18" charset="-128"/>
                        </a:rPr>
                        <a:t>号の対象分野の拡充が望ましい</a:t>
                      </a:r>
                      <a:endParaRPr kumimoji="1" lang="en-US" altLang="ja-JP" sz="1100" i="0" dirty="0">
                        <a:latin typeface="UD デジタル 教科書体 NK-R" panose="02020400000000000000" pitchFamily="18" charset="-128"/>
                        <a:ea typeface="UD デジタル 教科書体 NK-R" panose="02020400000000000000" pitchFamily="18"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i="0" dirty="0">
                          <a:latin typeface="UD デジタル 教科書体 NK-R" panose="02020400000000000000" pitchFamily="18" charset="-128"/>
                          <a:ea typeface="UD デジタル 教科書体 NK-R" panose="02020400000000000000" pitchFamily="18" charset="-128"/>
                        </a:rPr>
                        <a:t>〇労働相談件数が多い</a:t>
                      </a:r>
                      <a:r>
                        <a:rPr kumimoji="1" lang="en-US" altLang="ja-JP" sz="1100" i="0" dirty="0">
                          <a:latin typeface="UD デジタル 教科書体 NK-R" panose="02020400000000000000" pitchFamily="18" charset="-128"/>
                          <a:ea typeface="UD デジタル 教科書体 NK-R" panose="02020400000000000000" pitchFamily="18" charset="-128"/>
                        </a:rPr>
                        <a:t>【</a:t>
                      </a:r>
                      <a:r>
                        <a:rPr kumimoji="1" lang="ja-JP" altLang="en-US" sz="1100" i="0" dirty="0">
                          <a:latin typeface="UD デジタル 教科書体 NK-R" panose="02020400000000000000" pitchFamily="18" charset="-128"/>
                          <a:ea typeface="UD デジタル 教科書体 NK-R" panose="02020400000000000000" pitchFamily="18" charset="-128"/>
                        </a:rPr>
                        <a:t>建設</a:t>
                      </a:r>
                      <a:r>
                        <a:rPr kumimoji="1" lang="en-US" altLang="ja-JP" sz="1100" i="0" dirty="0">
                          <a:latin typeface="UD デジタル 教科書体 NK-R" panose="02020400000000000000" pitchFamily="18" charset="-128"/>
                          <a:ea typeface="UD デジタル 教科書体 NK-R" panose="02020400000000000000" pitchFamily="18" charset="-128"/>
                        </a:rPr>
                        <a:t>】</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i="0" dirty="0">
                          <a:latin typeface="UD デジタル 教科書体 NK-R" panose="02020400000000000000" pitchFamily="18" charset="-128"/>
                          <a:ea typeface="UD デジタル 教科書体 NK-R" panose="02020400000000000000" pitchFamily="18" charset="-128"/>
                        </a:rPr>
                        <a:t>〇拘束時間が長い建設から食品加工製造業に転職を希望する人が多い</a:t>
                      </a:r>
                      <a:r>
                        <a:rPr kumimoji="1" lang="en-US" altLang="ja-JP" sz="1100" i="0" dirty="0">
                          <a:latin typeface="UD デジタル 教科書体 NK-R" panose="02020400000000000000" pitchFamily="18" charset="-128"/>
                          <a:ea typeface="UD デジタル 教科書体 NK-R" panose="02020400000000000000" pitchFamily="18" charset="-128"/>
                        </a:rPr>
                        <a:t>【</a:t>
                      </a:r>
                      <a:r>
                        <a:rPr kumimoji="1" lang="ja-JP" altLang="en-US" sz="1100" i="0" dirty="0">
                          <a:latin typeface="UD デジタル 教科書体 NK-R" panose="02020400000000000000" pitchFamily="18" charset="-128"/>
                          <a:ea typeface="UD デジタル 教科書体 NK-R" panose="02020400000000000000" pitchFamily="18" charset="-128"/>
                        </a:rPr>
                        <a:t>建設</a:t>
                      </a:r>
                      <a:r>
                        <a:rPr kumimoji="1" lang="en-US" altLang="ja-JP" sz="1100" i="0" dirty="0">
                          <a:latin typeface="UD デジタル 教科書体 NK-R" panose="02020400000000000000" pitchFamily="18" charset="-128"/>
                          <a:ea typeface="UD デジタル 教科書体 NK-R" panose="02020400000000000000" pitchFamily="18" charset="-128"/>
                        </a:rPr>
                        <a:t>】</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i="0" dirty="0">
                          <a:latin typeface="UD デジタル 教科書体 NK-R" panose="02020400000000000000" pitchFamily="18" charset="-128"/>
                          <a:ea typeface="UD デジタル 教科書体 NK-R" panose="02020400000000000000" pitchFamily="18" charset="-128"/>
                        </a:rPr>
                        <a:t>〇賃金などの待遇面向上を期待して特定技能に移行する技能実習生はいる</a:t>
                      </a:r>
                      <a:r>
                        <a:rPr kumimoji="1" lang="en-US" altLang="ja-JP" sz="1100" i="0" dirty="0">
                          <a:latin typeface="UD デジタル 教科書体 NK-R" panose="02020400000000000000" pitchFamily="18" charset="-128"/>
                          <a:ea typeface="UD デジタル 教科書体 NK-R" panose="02020400000000000000" pitchFamily="18" charset="-128"/>
                        </a:rPr>
                        <a:t>【</a:t>
                      </a:r>
                      <a:r>
                        <a:rPr kumimoji="1" lang="ja-JP" altLang="en-US" sz="1100" i="0" dirty="0">
                          <a:latin typeface="UD デジタル 教科書体 NK-R" panose="02020400000000000000" pitchFamily="18" charset="-128"/>
                          <a:ea typeface="UD デジタル 教科書体 NK-R" panose="02020400000000000000" pitchFamily="18" charset="-128"/>
                        </a:rPr>
                        <a:t>特に建設</a:t>
                      </a:r>
                      <a:r>
                        <a:rPr kumimoji="1" lang="en-US" altLang="ja-JP" sz="1100" i="0" dirty="0">
                          <a:latin typeface="UD デジタル 教科書体 NK-R" panose="02020400000000000000" pitchFamily="18" charset="-128"/>
                          <a:ea typeface="UD デジタル 教科書体 NK-R" panose="02020400000000000000" pitchFamily="18" charset="-128"/>
                        </a:rPr>
                        <a:t>】</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i="0" dirty="0">
                          <a:latin typeface="UD デジタル 教科書体 NK-R" panose="02020400000000000000" pitchFamily="18" charset="-128"/>
                          <a:ea typeface="UD デジタル 教科書体 NK-R" panose="02020400000000000000" pitchFamily="18" charset="-128"/>
                        </a:rPr>
                        <a:t>〇日本語を使って働きたいという理由で介護分野や飲食サービス業等異業種への転職も多い</a:t>
                      </a:r>
                      <a:endParaRPr kumimoji="1" lang="en-US" altLang="ja-JP" sz="1100" i="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818504936"/>
                  </a:ext>
                </a:extLst>
              </a:tr>
              <a:tr h="478934">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技能実習</a:t>
                      </a:r>
                      <a:endParaRPr kumimoji="1" lang="en-US" altLang="ja-JP" sz="11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95250" marR="0" lvl="0" indent="-952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＜制度のニーズ＞</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95250" marR="0" lvl="0" indent="-952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〇制度の歴史が長く、製造業、建設業、介護のニーズが高い</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87313" marR="0" lvl="0" indent="-87313" algn="ctr" defTabSz="959937" rtl="0" eaLnBrk="1" fontAlgn="auto" latinLnBrk="0" hangingPunct="1">
                        <a:lnSpc>
                          <a:spcPct val="100000"/>
                        </a:lnSpc>
                        <a:spcBef>
                          <a:spcPts val="0"/>
                        </a:spcBef>
                        <a:spcAft>
                          <a:spcPts val="0"/>
                        </a:spcAft>
                        <a:buClrTx/>
                        <a:buSzTx/>
                        <a:buFontTx/>
                        <a:buNone/>
                        <a:tabLst/>
                        <a:defRPr/>
                      </a:pPr>
                      <a:r>
                        <a:rPr kumimoji="1" lang="en-US" altLang="ja-JP" sz="1100" dirty="0">
                          <a:latin typeface="UD デジタル 教科書体 NK-R" panose="02020400000000000000" pitchFamily="18" charset="-128"/>
                          <a:ea typeface="UD デジタル 教科書体 NK-R" panose="02020400000000000000" pitchFamily="18" charset="-128"/>
                        </a:rPr>
                        <a:t>―</a:t>
                      </a: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＜労働相談＞</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〇労働相談件数が多い</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特に建設</a:t>
                      </a:r>
                      <a:r>
                        <a:rPr kumimoji="1" lang="en-US" altLang="ja-JP" sz="1100" dirty="0">
                          <a:latin typeface="UD デジタル 教科書体 NK-R" panose="02020400000000000000" pitchFamily="18" charset="-128"/>
                          <a:ea typeface="UD デジタル 教科書体 NK-R" panose="02020400000000000000" pitchFamily="18" charset="-128"/>
                        </a:rPr>
                        <a:t>】</a:t>
                      </a:r>
                    </a:p>
                  </a:txBody>
                  <a:tcPr anchor="ctr"/>
                </a:tc>
                <a:extLst>
                  <a:ext uri="{0D108BD9-81ED-4DB2-BD59-A6C34878D82A}">
                    <a16:rowId xmlns:a16="http://schemas.microsoft.com/office/drawing/2014/main" val="4047607753"/>
                  </a:ext>
                </a:extLst>
              </a:tr>
              <a:tr h="667087">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身分に基づき</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latin typeface="UD デジタル 教科書体 NK-R" panose="02020400000000000000" pitchFamily="18" charset="-128"/>
                          <a:ea typeface="UD デジタル 教科書体 NK-R" panose="02020400000000000000" pitchFamily="18" charset="-128"/>
                        </a:rPr>
                        <a:t>在留する方（求職者</a:t>
                      </a:r>
                      <a:r>
                        <a:rPr kumimoji="1" lang="en-US" altLang="ja-JP" sz="1100" dirty="0">
                          <a:latin typeface="UD デジタル 教科書体 NK-R" panose="02020400000000000000" pitchFamily="18" charset="-128"/>
                          <a:ea typeface="UD デジタル 教科書体 NK-R" panose="02020400000000000000" pitchFamily="18" charset="-128"/>
                        </a:rPr>
                        <a:t>)</a:t>
                      </a: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＜日本語の習得＞</a:t>
                      </a:r>
                      <a:endParaRPr kumimoji="1" lang="en-US" altLang="ja-JP" sz="110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○日本人や永住者の配偶者の場合、家庭で使用する言語によって、日本語の習得が難しい場合がある</a:t>
                      </a:r>
                    </a:p>
                  </a:txBody>
                  <a:tcPr anchor="ctr"/>
                </a:tc>
                <a:tc>
                  <a:txBody>
                    <a:bodyPr/>
                    <a:lstStyle/>
                    <a:p>
                      <a:endParaRPr kumimoji="1"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anchor="ctr"/>
                </a:tc>
                <a:tc>
                  <a:txBody>
                    <a:bodyPr/>
                    <a:lstStyle/>
                    <a:p>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3724050553"/>
                  </a:ext>
                </a:extLst>
              </a:tr>
            </a:tbl>
          </a:graphicData>
        </a:graphic>
      </p:graphicFrame>
      <p:sp>
        <p:nvSpPr>
          <p:cNvPr id="6" name="スライド番号プレースホルダー 4"/>
          <p:cNvSpPr>
            <a:spLocks noGrp="1"/>
          </p:cNvSpPr>
          <p:nvPr>
            <p:ph type="sldNum" sz="quarter" idx="12"/>
          </p:nvPr>
        </p:nvSpPr>
        <p:spPr>
          <a:xfrm>
            <a:off x="9781895" y="6809901"/>
            <a:ext cx="379412" cy="190974"/>
          </a:xfrm>
        </p:spPr>
        <p:txBody>
          <a:bodyPr/>
          <a:lstStyle/>
          <a:p>
            <a:fld id="{D905376E-84B4-405D-8A7C-01C61F534285}" type="slidenum">
              <a:rPr kumimoji="1" lang="ja-JP" altLang="en-US" smtClean="0"/>
              <a:t>31</a:t>
            </a:fld>
            <a:endParaRPr kumimoji="1" lang="ja-JP" altLang="en-US" dirty="0"/>
          </a:p>
        </p:txBody>
      </p:sp>
      <p:sp>
        <p:nvSpPr>
          <p:cNvPr id="5" name="正方形/長方形 4">
            <a:extLst>
              <a:ext uri="{FF2B5EF4-FFF2-40B4-BE49-F238E27FC236}">
                <a16:creationId xmlns:a16="http://schemas.microsoft.com/office/drawing/2014/main" id="{E08629A6-829B-4394-A30A-5CB52C1BBB36}"/>
              </a:ext>
            </a:extLst>
          </p:cNvPr>
          <p:cNvSpPr/>
          <p:nvPr/>
        </p:nvSpPr>
        <p:spPr>
          <a:xfrm>
            <a:off x="0" y="96330"/>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（２）雇用ステージに応じた現状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②外国人材の立場から（２</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/2</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a:t>
            </a:r>
          </a:p>
        </p:txBody>
      </p:sp>
    </p:spTree>
    <p:extLst>
      <p:ext uri="{BB962C8B-B14F-4D97-AF65-F5344CB8AC3E}">
        <p14:creationId xmlns:p14="http://schemas.microsoft.com/office/powerpoint/2010/main" val="3893140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表 101">
            <a:extLst>
              <a:ext uri="{FF2B5EF4-FFF2-40B4-BE49-F238E27FC236}">
                <a16:creationId xmlns:a16="http://schemas.microsoft.com/office/drawing/2014/main" id="{7F52601E-9A0D-47AD-AACA-8D03C27D4C48}"/>
              </a:ext>
            </a:extLst>
          </p:cNvPr>
          <p:cNvGraphicFramePr>
            <a:graphicFrameLocks noGrp="1"/>
          </p:cNvGraphicFramePr>
          <p:nvPr>
            <p:extLst>
              <p:ext uri="{D42A27DB-BD31-4B8C-83A1-F6EECF244321}">
                <p14:modId xmlns:p14="http://schemas.microsoft.com/office/powerpoint/2010/main" val="3807379109"/>
              </p:ext>
            </p:extLst>
          </p:nvPr>
        </p:nvGraphicFramePr>
        <p:xfrm>
          <a:off x="71532" y="1373638"/>
          <a:ext cx="9956801" cy="5478968"/>
        </p:xfrm>
        <a:graphic>
          <a:graphicData uri="http://schemas.openxmlformats.org/drawingml/2006/table">
            <a:tbl>
              <a:tblPr firstRow="1" bandRow="1">
                <a:tableStyleId>{5940675A-B579-460E-94D1-54222C63F5DA}</a:tableStyleId>
              </a:tblPr>
              <a:tblGrid>
                <a:gridCol w="290289">
                  <a:extLst>
                    <a:ext uri="{9D8B030D-6E8A-4147-A177-3AD203B41FA5}">
                      <a16:colId xmlns:a16="http://schemas.microsoft.com/office/drawing/2014/main" val="1331425255"/>
                    </a:ext>
                  </a:extLst>
                </a:gridCol>
                <a:gridCol w="1785257">
                  <a:extLst>
                    <a:ext uri="{9D8B030D-6E8A-4147-A177-3AD203B41FA5}">
                      <a16:colId xmlns:a16="http://schemas.microsoft.com/office/drawing/2014/main" val="1182917217"/>
                    </a:ext>
                  </a:extLst>
                </a:gridCol>
                <a:gridCol w="2362973">
                  <a:extLst>
                    <a:ext uri="{9D8B030D-6E8A-4147-A177-3AD203B41FA5}">
                      <a16:colId xmlns:a16="http://schemas.microsoft.com/office/drawing/2014/main" val="2019932558"/>
                    </a:ext>
                  </a:extLst>
                </a:gridCol>
                <a:gridCol w="3850882">
                  <a:extLst>
                    <a:ext uri="{9D8B030D-6E8A-4147-A177-3AD203B41FA5}">
                      <a16:colId xmlns:a16="http://schemas.microsoft.com/office/drawing/2014/main" val="3339666035"/>
                    </a:ext>
                  </a:extLst>
                </a:gridCol>
                <a:gridCol w="1667400">
                  <a:extLst>
                    <a:ext uri="{9D8B030D-6E8A-4147-A177-3AD203B41FA5}">
                      <a16:colId xmlns:a16="http://schemas.microsoft.com/office/drawing/2014/main" val="2679773015"/>
                    </a:ext>
                  </a:extLst>
                </a:gridCol>
              </a:tblGrid>
              <a:tr h="178305">
                <a:tc rowSpan="3">
                  <a:txBody>
                    <a:bodyPr/>
                    <a:lstStyle/>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lnL w="19050" cap="flat" cmpd="sng" algn="ctr">
                      <a:solidFill>
                        <a:schemeClr val="accent6">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ts val="1700"/>
                        </a:lnSpc>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tc rowSpan="2">
                  <a:txBody>
                    <a:bodyPr/>
                    <a:lstStyle/>
                    <a:p>
                      <a:pPr algn="ctr">
                        <a:lnSpc>
                          <a:spcPts val="1700"/>
                        </a:lnSpc>
                      </a:pPr>
                      <a:r>
                        <a:rPr kumimoji="1" lang="ja-JP" altLang="en-US" sz="1200" dirty="0">
                          <a:latin typeface="UD デジタル 教科書体 NK-B" panose="02020700000000000000" pitchFamily="18" charset="-128"/>
                          <a:ea typeface="UD デジタル 教科書体 NK-B" panose="02020700000000000000" pitchFamily="18" charset="-128"/>
                        </a:rPr>
                        <a:t>採用前・就職前</a:t>
                      </a:r>
                    </a:p>
                  </a:txBody>
                  <a:tcPr marL="87063" marR="87063" marT="43532" marB="43532" anchor="ctr">
                    <a:lnL w="12700" cap="flat" cmpd="sng" algn="ctr">
                      <a:noFill/>
                      <a:prstDash val="solid"/>
                      <a:round/>
                      <a:headEnd type="none" w="med" len="med"/>
                      <a:tailEnd type="none" w="med" len="med"/>
                    </a:lnL>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tc rowSpan="2">
                  <a:txBody>
                    <a:bodyPr/>
                    <a:lstStyle/>
                    <a:p>
                      <a:pPr algn="ctr">
                        <a:lnSpc>
                          <a:spcPts val="1700"/>
                        </a:lnSpc>
                      </a:pPr>
                      <a:r>
                        <a:rPr kumimoji="1" lang="ja-JP" altLang="en-US" sz="1200" dirty="0">
                          <a:latin typeface="UD デジタル 教科書体 NK-B" panose="02020700000000000000" pitchFamily="18" charset="-128"/>
                          <a:ea typeface="UD デジタル 教科書体 NK-B" panose="02020700000000000000" pitchFamily="18" charset="-128"/>
                        </a:rPr>
                        <a:t>採用時・就職時</a:t>
                      </a:r>
                    </a:p>
                  </a:txBody>
                  <a:tcPr marL="87063" marR="87063" marT="43532" marB="43532" anchor="ct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tc rowSpan="2">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B" panose="02020700000000000000" pitchFamily="18" charset="-128"/>
                          <a:ea typeface="UD デジタル 教科書体 NK-B" panose="02020700000000000000" pitchFamily="18" charset="-128"/>
                        </a:rPr>
                        <a:t>採用後・就職後</a:t>
                      </a:r>
                      <a:endParaRPr lang="ja-JP" altLang="en-US" dirty="0"/>
                    </a:p>
                  </a:txBody>
                  <a:tcPr marL="87063" marR="87063" marT="43532" marB="43532" anchor="ctr">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70638341"/>
                  </a:ext>
                </a:extLst>
              </a:tr>
              <a:tr h="342690">
                <a:tc vMerge="1">
                  <a:txBody>
                    <a:bodyPr/>
                    <a:lstStyle/>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lnL w="19050" cap="flat" cmpd="sng" algn="ctr">
                      <a:solidFill>
                        <a:schemeClr val="accent6">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ts val="1700"/>
                        </a:lnSpc>
                      </a:pPr>
                      <a:r>
                        <a:rPr kumimoji="1" lang="ja-JP" altLang="en-US" sz="1200" dirty="0">
                          <a:latin typeface="UD デジタル 教科書体 NK-B" panose="02020700000000000000" pitchFamily="18" charset="-128"/>
                          <a:ea typeface="UD デジタル 教科書体 NK-B" panose="02020700000000000000" pitchFamily="18" charset="-128"/>
                        </a:rPr>
                        <a:t>（海外に</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いる外国人</a:t>
                      </a:r>
                      <a:r>
                        <a:rPr kumimoji="1" lang="ja-JP" altLang="en-US" sz="1200" dirty="0">
                          <a:latin typeface="UD デジタル 教科書体 NK-B" panose="02020700000000000000" pitchFamily="18" charset="-128"/>
                          <a:ea typeface="UD デジタル 教科書体 NK-B" panose="02020700000000000000" pitchFamily="18" charset="-128"/>
                        </a:rPr>
                        <a:t>）</a:t>
                      </a:r>
                    </a:p>
                  </a:txBody>
                  <a:tcPr marL="87063" marR="87063" marT="43532" marB="435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tc vMerge="1">
                  <a:txBody>
                    <a:bodyPr/>
                    <a:lstStyle/>
                    <a:p>
                      <a:pPr algn="ctr">
                        <a:lnSpc>
                          <a:spcPts val="1700"/>
                        </a:lnSpc>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nchor="ctr">
                    <a:lnL w="12700" cap="flat" cmpd="sng" algn="ctr">
                      <a:solidFill>
                        <a:schemeClr val="tx1"/>
                      </a:solidFill>
                      <a:prstDash val="solid"/>
                      <a:round/>
                      <a:headEnd type="none" w="med" len="med"/>
                      <a:tailEnd type="none" w="med" len="med"/>
                    </a:lnL>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tc vMerge="1">
                  <a:txBody>
                    <a:bodyPr/>
                    <a:lstStyle/>
                    <a:p>
                      <a:pPr algn="ctr">
                        <a:lnSpc>
                          <a:spcPts val="1700"/>
                        </a:lnSpc>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nchor="ct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tc vMerge="1">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endParaRPr lang="ja-JP" altLang="en-US" dirty="0"/>
                    </a:p>
                  </a:txBody>
                  <a:tcPr marL="87063" marR="87063" marT="43532" marB="43532" anchor="ctr">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85671982"/>
                  </a:ext>
                </a:extLst>
              </a:tr>
              <a:tr h="4843537">
                <a:tc vMerge="1">
                  <a:txBody>
                    <a:bodyPr/>
                    <a:lstStyle/>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lnL w="19050" cap="flat" cmpd="sng" algn="ctr">
                      <a:solidFill>
                        <a:schemeClr val="accent6">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marL="87063" marR="87063" marT="43532" marB="43532">
                    <a:lnL w="12700" cap="flat" cmpd="sng" algn="ctr">
                      <a:solidFill>
                        <a:schemeClr val="tx1"/>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txBody>
                  <a:tcPr marL="87063" marR="87063" marT="43532" marB="43532">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marL="87063" marR="87063" marT="43532" marB="43532">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2622922"/>
                  </a:ext>
                </a:extLst>
              </a:tr>
            </a:tbl>
          </a:graphicData>
        </a:graphic>
      </p:graphicFrame>
      <p:sp>
        <p:nvSpPr>
          <p:cNvPr id="89" name="正方形/長方形 88">
            <a:extLst>
              <a:ext uri="{FF2B5EF4-FFF2-40B4-BE49-F238E27FC236}">
                <a16:creationId xmlns:a16="http://schemas.microsoft.com/office/drawing/2014/main" id="{E08629A6-829B-4394-A30A-5CB52C1BBB36}"/>
              </a:ext>
            </a:extLst>
          </p:cNvPr>
          <p:cNvSpPr/>
          <p:nvPr/>
        </p:nvSpPr>
        <p:spPr>
          <a:xfrm>
            <a:off x="-9923" y="312436"/>
            <a:ext cx="10080000"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３</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今後受入れを進めていく在留資格の雇用ステージ　</a:t>
            </a:r>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①雇用ステージ</a:t>
            </a:r>
            <a:endParaRPr lang="en-US" altLang="ja-JP"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77" name="スライド番号プレースホルダー 4"/>
          <p:cNvSpPr>
            <a:spLocks noGrp="1"/>
          </p:cNvSpPr>
          <p:nvPr>
            <p:ph type="sldNum" sz="quarter" idx="12"/>
          </p:nvPr>
        </p:nvSpPr>
        <p:spPr>
          <a:xfrm>
            <a:off x="9778465" y="6925797"/>
            <a:ext cx="379412" cy="190974"/>
          </a:xfrm>
        </p:spPr>
        <p:txBody>
          <a:bodyPr/>
          <a:lstStyle/>
          <a:p>
            <a:fld id="{D905376E-84B4-405D-8A7C-01C61F534285}" type="slidenum">
              <a:rPr kumimoji="1" lang="ja-JP" altLang="en-US" smtClean="0"/>
              <a:t>32</a:t>
            </a:fld>
            <a:endParaRPr kumimoji="1" lang="ja-JP" altLang="en-US" dirty="0"/>
          </a:p>
        </p:txBody>
      </p:sp>
      <p:sp>
        <p:nvSpPr>
          <p:cNvPr id="112" name="角丸四角形 44">
            <a:extLst>
              <a:ext uri="{FF2B5EF4-FFF2-40B4-BE49-F238E27FC236}">
                <a16:creationId xmlns:a16="http://schemas.microsoft.com/office/drawing/2014/main" id="{067648E8-3179-49B7-95DC-48B9430E4EEE}"/>
              </a:ext>
            </a:extLst>
          </p:cNvPr>
          <p:cNvSpPr/>
          <p:nvPr/>
        </p:nvSpPr>
        <p:spPr>
          <a:xfrm>
            <a:off x="7023613" y="2469282"/>
            <a:ext cx="328901" cy="2205034"/>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76" name="屈折矢印 175"/>
          <p:cNvSpPr/>
          <p:nvPr/>
        </p:nvSpPr>
        <p:spPr>
          <a:xfrm rot="16200000">
            <a:off x="3672395" y="4032357"/>
            <a:ext cx="506893" cy="425032"/>
          </a:xfrm>
          <a:prstGeom prst="bentUpArrow">
            <a:avLst>
              <a:gd name="adj1" fmla="val 25512"/>
              <a:gd name="adj2" fmla="val 13915"/>
              <a:gd name="adj3"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94">
            <a:extLst>
              <a:ext uri="{FF2B5EF4-FFF2-40B4-BE49-F238E27FC236}">
                <a16:creationId xmlns:a16="http://schemas.microsoft.com/office/drawing/2014/main" id="{559A0170-A4BE-4D31-BA62-F36EF2A99E09}"/>
              </a:ext>
            </a:extLst>
          </p:cNvPr>
          <p:cNvSpPr/>
          <p:nvPr/>
        </p:nvSpPr>
        <p:spPr>
          <a:xfrm>
            <a:off x="4939666" y="2481831"/>
            <a:ext cx="1002453" cy="3565542"/>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87" name="テキスト ボックス 86">
            <a:extLst>
              <a:ext uri="{FF2B5EF4-FFF2-40B4-BE49-F238E27FC236}">
                <a16:creationId xmlns:a16="http://schemas.microsoft.com/office/drawing/2014/main" id="{07CD7169-C8C0-4C3E-B4FD-E9B7E61AD612}"/>
              </a:ext>
            </a:extLst>
          </p:cNvPr>
          <p:cNvSpPr txBox="1"/>
          <p:nvPr/>
        </p:nvSpPr>
        <p:spPr>
          <a:xfrm>
            <a:off x="47135" y="3131298"/>
            <a:ext cx="330732" cy="1190219"/>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spAutoFit/>
          </a:bodyPr>
          <a:lstStyle/>
          <a:p>
            <a:pPr algn="ctr">
              <a:lnSpc>
                <a:spcPts val="1142"/>
              </a:lnSpc>
            </a:pPr>
            <a:r>
              <a:rPr kumimoji="1"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雇用ステージ</a:t>
            </a:r>
          </a:p>
        </p:txBody>
      </p:sp>
      <p:cxnSp>
        <p:nvCxnSpPr>
          <p:cNvPr id="66" name="直線矢印コネクタ 65">
            <a:extLst>
              <a:ext uri="{FF2B5EF4-FFF2-40B4-BE49-F238E27FC236}">
                <a16:creationId xmlns:a16="http://schemas.microsoft.com/office/drawing/2014/main" id="{F2E63487-6931-4A88-AD17-CA6847B76C84}"/>
              </a:ext>
            </a:extLst>
          </p:cNvPr>
          <p:cNvCxnSpPr>
            <a:cxnSpLocks/>
            <a:stCxn id="59" idx="3"/>
          </p:cNvCxnSpPr>
          <p:nvPr/>
        </p:nvCxnSpPr>
        <p:spPr>
          <a:xfrm flipV="1">
            <a:off x="4170527" y="5802689"/>
            <a:ext cx="672133" cy="553192"/>
          </a:xfrm>
          <a:prstGeom prst="straightConnector1">
            <a:avLst/>
          </a:prstGeom>
          <a:ln w="317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377867" y="2358721"/>
            <a:ext cx="9510614" cy="4120334"/>
            <a:chOff x="374026" y="1801166"/>
            <a:chExt cx="9510614" cy="4120334"/>
          </a:xfrm>
        </p:grpSpPr>
        <p:sp>
          <p:nvSpPr>
            <p:cNvPr id="82" name="テキスト ボックス 81"/>
            <p:cNvSpPr txBox="1"/>
            <p:nvPr/>
          </p:nvSpPr>
          <p:spPr>
            <a:xfrm>
              <a:off x="2244742" y="3321326"/>
              <a:ext cx="1486331" cy="400110"/>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特定技能</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海外試験合格者</a:t>
              </a:r>
              <a:endParaRPr kumimoji="1" lang="ja-JP" altLang="en-US" sz="1048"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3" name="テキスト ボックス 82"/>
            <p:cNvSpPr txBox="1"/>
            <p:nvPr/>
          </p:nvSpPr>
          <p:spPr>
            <a:xfrm>
              <a:off x="2248420" y="2081983"/>
              <a:ext cx="1497361" cy="246349"/>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r>
                <a:rPr lang="en-US" altLang="zh-TW" sz="1048" dirty="0">
                  <a:solidFill>
                    <a:schemeClr val="bg1"/>
                  </a:solidFill>
                  <a:latin typeface="UD デジタル 教科書体 NK-R" panose="02020400000000000000" pitchFamily="18" charset="-128"/>
                  <a:ea typeface="UD デジタル 教科書体 NK-R" panose="02020400000000000000" pitchFamily="18" charset="-128"/>
                </a:rPr>
                <a:t>(</a:t>
              </a:r>
              <a:r>
                <a:rPr lang="zh-TW" altLang="en-US" sz="1048" dirty="0">
                  <a:solidFill>
                    <a:schemeClr val="bg1"/>
                  </a:solidFill>
                  <a:latin typeface="UD デジタル 教科書体 NK-R" panose="02020400000000000000" pitchFamily="18" charset="-128"/>
                  <a:ea typeface="UD デジタル 教科書体 NK-R" panose="02020400000000000000" pitchFamily="18" charset="-128"/>
                </a:rPr>
                <a:t>高度専門職、技人国</a:t>
              </a:r>
              <a:r>
                <a:rPr lang="en-US" altLang="zh-TW" sz="1048" dirty="0">
                  <a:solidFill>
                    <a:schemeClr val="bg1"/>
                  </a:solidFill>
                  <a:latin typeface="UD デジタル 教科書体 NK-R" panose="02020400000000000000" pitchFamily="18" charset="-128"/>
                  <a:ea typeface="UD デジタル 教科書体 NK-R" panose="02020400000000000000" pitchFamily="18" charset="-128"/>
                </a:rPr>
                <a:t>)</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4" name="テキスト ボックス 83"/>
            <p:cNvSpPr txBox="1"/>
            <p:nvPr/>
          </p:nvSpPr>
          <p:spPr>
            <a:xfrm>
              <a:off x="2216458" y="2345605"/>
              <a:ext cx="1524923" cy="707886"/>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留学生</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（大学生・専門学校生）</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5" name="テキスト ボックス 84"/>
            <p:cNvSpPr txBox="1"/>
            <p:nvPr/>
          </p:nvSpPr>
          <p:spPr>
            <a:xfrm>
              <a:off x="2243474" y="3813203"/>
              <a:ext cx="1488865" cy="400238"/>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技能実習</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en-US" altLang="ja-JP" sz="1048" dirty="0">
                  <a:solidFill>
                    <a:schemeClr val="bg1"/>
                  </a:solidFill>
                  <a:latin typeface="UD デジタル 教科書体 NK-R" panose="02020400000000000000" pitchFamily="18" charset="-128"/>
                  <a:ea typeface="UD デジタル 教科書体 NK-R" panose="02020400000000000000" pitchFamily="18" charset="-128"/>
                </a:rPr>
                <a:t>2</a:t>
              </a: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号修了者</a:t>
              </a:r>
              <a:endParaRPr kumimoji="1" lang="ja-JP" altLang="en-US" sz="1048"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95" name="角丸四角形 94"/>
            <p:cNvSpPr/>
            <p:nvPr/>
          </p:nvSpPr>
          <p:spPr>
            <a:xfrm>
              <a:off x="6269236" y="1911727"/>
              <a:ext cx="279880" cy="3571449"/>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98" name="テキスト ボックス 97"/>
            <p:cNvSpPr txBox="1"/>
            <p:nvPr/>
          </p:nvSpPr>
          <p:spPr>
            <a:xfrm>
              <a:off x="6296257" y="3164327"/>
              <a:ext cx="254164" cy="61645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142"/>
                </a:lnSpc>
              </a:pPr>
              <a:r>
                <a:rPr lang="ja-JP" altLang="en-US" sz="1048" b="1" dirty="0">
                  <a:latin typeface="UD デジタル 教科書体 NK-R" panose="02020400000000000000" pitchFamily="18" charset="-128"/>
                  <a:ea typeface="UD デジタル 教科書体 NK-R" panose="02020400000000000000" pitchFamily="18" charset="-128"/>
                </a:rPr>
                <a:t>雇</a:t>
              </a:r>
              <a:endParaRPr lang="en-US" altLang="ja-JP" sz="1048" b="1" dirty="0">
                <a:latin typeface="UD デジタル 教科書体 NK-R" panose="02020400000000000000" pitchFamily="18" charset="-128"/>
                <a:ea typeface="UD デジタル 教科書体 NK-R" panose="02020400000000000000" pitchFamily="18" charset="-128"/>
              </a:endParaRPr>
            </a:p>
            <a:p>
              <a:pPr algn="ctr">
                <a:lnSpc>
                  <a:spcPts val="1142"/>
                </a:lnSpc>
              </a:pPr>
              <a:r>
                <a:rPr lang="ja-JP" altLang="en-US" sz="1048" b="1" dirty="0">
                  <a:latin typeface="UD デジタル 教科書体 NK-R" panose="02020400000000000000" pitchFamily="18" charset="-128"/>
                  <a:ea typeface="UD デジタル 教科書体 NK-R" panose="02020400000000000000" pitchFamily="18" charset="-128"/>
                </a:rPr>
                <a:t>用</a:t>
              </a:r>
              <a:endParaRPr lang="en-US" altLang="ja-JP" sz="1048" b="1" dirty="0">
                <a:latin typeface="UD デジタル 教科書体 NK-R" panose="02020400000000000000" pitchFamily="18" charset="-128"/>
                <a:ea typeface="UD デジタル 教科書体 NK-R" panose="02020400000000000000" pitchFamily="18" charset="-128"/>
              </a:endParaRPr>
            </a:p>
            <a:p>
              <a:pPr algn="ctr">
                <a:lnSpc>
                  <a:spcPts val="1142"/>
                </a:lnSpc>
              </a:pPr>
              <a:r>
                <a:rPr lang="ja-JP" altLang="en-US" sz="1048" b="1" dirty="0">
                  <a:latin typeface="UD デジタル 教科書体 NK-R" panose="02020400000000000000" pitchFamily="18" charset="-128"/>
                  <a:ea typeface="UD デジタル 教科書体 NK-R" panose="02020400000000000000" pitchFamily="18" charset="-128"/>
                </a:rPr>
                <a:t>契</a:t>
              </a:r>
              <a:endParaRPr lang="en-US" altLang="ja-JP" sz="1048" b="1" dirty="0">
                <a:latin typeface="UD デジタル 教科書体 NK-R" panose="02020400000000000000" pitchFamily="18" charset="-128"/>
                <a:ea typeface="UD デジタル 教科書体 NK-R" panose="02020400000000000000" pitchFamily="18" charset="-128"/>
              </a:endParaRPr>
            </a:p>
            <a:p>
              <a:pPr algn="ctr">
                <a:lnSpc>
                  <a:spcPts val="1142"/>
                </a:lnSpc>
              </a:pPr>
              <a:r>
                <a:rPr lang="ja-JP" altLang="en-US" sz="1048" b="1" dirty="0">
                  <a:latin typeface="UD デジタル 教科書体 NK-R" panose="02020400000000000000" pitchFamily="18" charset="-128"/>
                  <a:ea typeface="UD デジタル 教科書体 NK-R" panose="02020400000000000000" pitchFamily="18" charset="-128"/>
                </a:rPr>
                <a:t>約</a:t>
              </a:r>
              <a:endParaRPr lang="en-US" altLang="ja-JP" sz="1048" b="1" dirty="0">
                <a:latin typeface="UD デジタル 教科書体 NK-R" panose="02020400000000000000" pitchFamily="18" charset="-128"/>
                <a:ea typeface="UD デジタル 教科書体 NK-R" panose="02020400000000000000" pitchFamily="18" charset="-128"/>
              </a:endParaRPr>
            </a:p>
          </p:txBody>
        </p:sp>
        <p:sp>
          <p:nvSpPr>
            <p:cNvPr id="109" name="角丸四角形 108"/>
            <p:cNvSpPr/>
            <p:nvPr/>
          </p:nvSpPr>
          <p:spPr>
            <a:xfrm>
              <a:off x="7770131" y="1911727"/>
              <a:ext cx="311399" cy="3571449"/>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10" name="テキスト ボックス 109"/>
            <p:cNvSpPr txBox="1"/>
            <p:nvPr/>
          </p:nvSpPr>
          <p:spPr>
            <a:xfrm>
              <a:off x="7799397" y="3150707"/>
              <a:ext cx="254164" cy="61645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142"/>
                </a:lnSpc>
              </a:pPr>
              <a:r>
                <a:rPr lang="ja-JP" altLang="en-US" sz="1048" b="1" dirty="0">
                  <a:latin typeface="UD デジタル 教科書体 NK-R" panose="02020400000000000000" pitchFamily="18" charset="-128"/>
                  <a:ea typeface="UD デジタル 教科書体 NK-R" panose="02020400000000000000" pitchFamily="18" charset="-128"/>
                </a:rPr>
                <a:t>就労開始</a:t>
              </a:r>
              <a:endParaRPr kumimoji="1" lang="ja-JP" altLang="en-US" sz="1048" b="1" dirty="0">
                <a:latin typeface="UD デジタル 教科書体 NK-R" panose="02020400000000000000" pitchFamily="18" charset="-128"/>
                <a:ea typeface="UD デジタル 教科書体 NK-R" panose="02020400000000000000" pitchFamily="18" charset="-128"/>
              </a:endParaRPr>
            </a:p>
          </p:txBody>
        </p:sp>
        <p:sp>
          <p:nvSpPr>
            <p:cNvPr id="114" name="テキスト ボックス 113">
              <a:extLst>
                <a:ext uri="{FF2B5EF4-FFF2-40B4-BE49-F238E27FC236}">
                  <a16:creationId xmlns:a16="http://schemas.microsoft.com/office/drawing/2014/main" id="{07CD7169-C8C0-4C3E-B4FD-E9B7E61AD612}"/>
                </a:ext>
              </a:extLst>
            </p:cNvPr>
            <p:cNvSpPr txBox="1"/>
            <p:nvPr/>
          </p:nvSpPr>
          <p:spPr>
            <a:xfrm>
              <a:off x="6987063" y="1989841"/>
              <a:ext cx="325730" cy="2172981"/>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spAutoFit/>
            </a:bodyPr>
            <a:lstStyle/>
            <a:p>
              <a:pPr algn="ctr">
                <a:lnSpc>
                  <a:spcPts val="1142"/>
                </a:lnSpc>
              </a:pPr>
              <a:r>
                <a:rPr lang="ja-JP" altLang="en-US" sz="1048" b="1" dirty="0">
                  <a:latin typeface="UD デジタル 教科書体 NK-R" panose="02020400000000000000" pitchFamily="18" charset="-128"/>
                  <a:ea typeface="UD デジタル 教科書体 NK-R" panose="02020400000000000000" pitchFamily="18" charset="-128"/>
                </a:rPr>
                <a:t>在留手続（在留資格の取得・変更）</a:t>
              </a:r>
              <a:endParaRPr kumimoji="1" lang="ja-JP" altLang="en-US" sz="1048" b="1" dirty="0">
                <a:latin typeface="UD デジタル 教科書体 NK-R" panose="02020400000000000000" pitchFamily="18" charset="-128"/>
                <a:ea typeface="UD デジタル 教科書体 NK-R" panose="02020400000000000000" pitchFamily="18" charset="-128"/>
              </a:endParaRPr>
            </a:p>
          </p:txBody>
        </p:sp>
        <p:sp>
          <p:nvSpPr>
            <p:cNvPr id="116" name="下矢印 115"/>
            <p:cNvSpPr/>
            <p:nvPr/>
          </p:nvSpPr>
          <p:spPr>
            <a:xfrm rot="16200000">
              <a:off x="4165633" y="1629968"/>
              <a:ext cx="260490" cy="1122687"/>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23" name="テキスト ボックス 122">
              <a:extLst>
                <a:ext uri="{FF2B5EF4-FFF2-40B4-BE49-F238E27FC236}">
                  <a16:creationId xmlns:a16="http://schemas.microsoft.com/office/drawing/2014/main" id="{8039FEE2-78AE-4667-B131-9499D0BAC245}"/>
                </a:ext>
              </a:extLst>
            </p:cNvPr>
            <p:cNvSpPr txBox="1"/>
            <p:nvPr/>
          </p:nvSpPr>
          <p:spPr>
            <a:xfrm>
              <a:off x="2205589" y="3078816"/>
              <a:ext cx="1453470" cy="251928"/>
            </a:xfrm>
            <a:prstGeom prst="rect">
              <a:avLst/>
            </a:prstGeom>
            <a:solidFill>
              <a:schemeClr val="bg1"/>
            </a:solid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nSpc>
                  <a:spcPts val="1238"/>
                </a:lnSpc>
              </a:pPr>
              <a:r>
                <a:rPr lang="ja-JP" altLang="en-US" sz="1200" b="1" dirty="0">
                  <a:latin typeface="UD デジタル 教科書体 NK-R" panose="02020400000000000000" pitchFamily="18" charset="-128"/>
                  <a:ea typeface="UD デジタル 教科書体 NK-R" panose="02020400000000000000" pitchFamily="18" charset="-128"/>
                </a:rPr>
                <a:t>［特定技能］　</a:t>
              </a:r>
              <a:endParaRPr lang="en-US" altLang="ja-JP" sz="1200" b="1" spc="-47" dirty="0">
                <a:latin typeface="UD デジタル 教科書体 NK-R" panose="02020400000000000000" pitchFamily="18" charset="-128"/>
                <a:ea typeface="UD デジタル 教科書体 NK-R" panose="02020400000000000000" pitchFamily="18" charset="-128"/>
              </a:endParaRPr>
            </a:p>
          </p:txBody>
        </p:sp>
        <p:sp>
          <p:nvSpPr>
            <p:cNvPr id="124" name="テキスト ボックス 123">
              <a:extLst>
                <a:ext uri="{FF2B5EF4-FFF2-40B4-BE49-F238E27FC236}">
                  <a16:creationId xmlns:a16="http://schemas.microsoft.com/office/drawing/2014/main" id="{8039FEE2-78AE-4667-B131-9499D0BAC245}"/>
                </a:ext>
              </a:extLst>
            </p:cNvPr>
            <p:cNvSpPr txBox="1"/>
            <p:nvPr/>
          </p:nvSpPr>
          <p:spPr>
            <a:xfrm>
              <a:off x="2147630" y="4398447"/>
              <a:ext cx="2898462" cy="40581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nSpc>
                  <a:spcPts val="1238"/>
                </a:lnSpc>
              </a:pP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en-US" sz="1200" b="1" dirty="0">
                  <a:latin typeface="UD デジタル 教科書体 NK-R" panose="02020400000000000000" pitchFamily="18" charset="-128"/>
                  <a:ea typeface="UD デジタル 教科書体 NK-R" panose="02020400000000000000" pitchFamily="18" charset="-128"/>
                </a:rPr>
                <a:t>身分・地位に基づく</a:t>
              </a:r>
              <a:endParaRPr lang="en-US" altLang="ja-JP" sz="1200" b="1" dirty="0">
                <a:latin typeface="UD デジタル 教科書体 NK-R" panose="02020400000000000000" pitchFamily="18" charset="-128"/>
                <a:ea typeface="UD デジタル 教科書体 NK-R" panose="02020400000000000000" pitchFamily="18" charset="-128"/>
              </a:endParaRPr>
            </a:p>
            <a:p>
              <a:pPr>
                <a:lnSpc>
                  <a:spcPts val="1238"/>
                </a:lnSpc>
              </a:pPr>
              <a:r>
                <a:rPr lang="ja-JP" altLang="en-US" sz="1200" b="1" dirty="0">
                  <a:latin typeface="UD デジタル 教科書体 NK-R" panose="02020400000000000000" pitchFamily="18" charset="-128"/>
                  <a:ea typeface="UD デジタル 教科書体 NK-R" panose="02020400000000000000" pitchFamily="18" charset="-128"/>
                </a:rPr>
                <a:t>　在留資格］</a:t>
              </a:r>
              <a:endParaRPr lang="en-US" altLang="ja-JP" sz="1200" b="1" spc="-47" dirty="0">
                <a:latin typeface="UD デジタル 教科書体 NK-R" panose="02020400000000000000" pitchFamily="18" charset="-128"/>
                <a:ea typeface="UD デジタル 教科書体 NK-R" panose="02020400000000000000" pitchFamily="18" charset="-128"/>
              </a:endParaRPr>
            </a:p>
          </p:txBody>
        </p:sp>
        <p:sp>
          <p:nvSpPr>
            <p:cNvPr id="149" name="下矢印 148"/>
            <p:cNvSpPr/>
            <p:nvPr/>
          </p:nvSpPr>
          <p:spPr>
            <a:xfrm rot="16200000">
              <a:off x="7935852" y="3194510"/>
              <a:ext cx="1075390" cy="459301"/>
            </a:xfrm>
            <a:prstGeom prst="downArrow">
              <a:avLst>
                <a:gd name="adj1" fmla="val 44141"/>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52" name="下矢印 151"/>
            <p:cNvSpPr/>
            <p:nvPr/>
          </p:nvSpPr>
          <p:spPr>
            <a:xfrm rot="16200000">
              <a:off x="4194797" y="4504178"/>
              <a:ext cx="239737" cy="1115873"/>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53" name="下矢印 152"/>
            <p:cNvSpPr/>
            <p:nvPr/>
          </p:nvSpPr>
          <p:spPr>
            <a:xfrm rot="16200000">
              <a:off x="4162397" y="3421238"/>
              <a:ext cx="272993" cy="1116652"/>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61" name="二等辺三角形 160"/>
            <p:cNvSpPr>
              <a:spLocks noChangeArrowheads="1"/>
            </p:cNvSpPr>
            <p:nvPr/>
          </p:nvSpPr>
          <p:spPr bwMode="auto">
            <a:xfrm rot="5400000">
              <a:off x="6606899" y="3123654"/>
              <a:ext cx="284311" cy="151420"/>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91085" tIns="45542" rIns="91085" bIns="45542" anchor="ctr" anchorCtr="0" upright="1">
              <a:noAutofit/>
            </a:bodyPr>
            <a:lstStyle/>
            <a:p>
              <a:endParaRPr lang="ja-JP" altLang="en-US" sz="1048">
                <a:latin typeface="UD デジタル 教科書体 NK-R" panose="02020400000000000000" pitchFamily="18" charset="-128"/>
                <a:ea typeface="UD デジタル 教科書体 NK-R" panose="02020400000000000000" pitchFamily="18" charset="-128"/>
              </a:endParaRPr>
            </a:p>
          </p:txBody>
        </p:sp>
        <p:sp>
          <p:nvSpPr>
            <p:cNvPr id="174" name="屈折矢印 173"/>
            <p:cNvSpPr/>
            <p:nvPr/>
          </p:nvSpPr>
          <p:spPr>
            <a:xfrm>
              <a:off x="3751441" y="2160070"/>
              <a:ext cx="548297" cy="585928"/>
            </a:xfrm>
            <a:prstGeom prst="bentUpArrow">
              <a:avLst>
                <a:gd name="adj1" fmla="val 25512"/>
                <a:gd name="adj2" fmla="val 13915"/>
                <a:gd name="adj3" fmla="val 800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テキスト ボックス 177">
              <a:extLst>
                <a:ext uri="{FF2B5EF4-FFF2-40B4-BE49-F238E27FC236}">
                  <a16:creationId xmlns:a16="http://schemas.microsoft.com/office/drawing/2014/main" id="{8039FEE2-78AE-4667-B131-9499D0BAC245}"/>
                </a:ext>
              </a:extLst>
            </p:cNvPr>
            <p:cNvSpPr txBox="1"/>
            <p:nvPr/>
          </p:nvSpPr>
          <p:spPr>
            <a:xfrm>
              <a:off x="2173198" y="1801166"/>
              <a:ext cx="1825562" cy="24622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nSpc>
                  <a:spcPts val="1238"/>
                </a:lnSpc>
              </a:pPr>
              <a:r>
                <a:rPr lang="ja-JP" altLang="en-US" sz="1200" b="1" dirty="0">
                  <a:latin typeface="UD デジタル 教科書体 NK-R" panose="02020400000000000000" pitchFamily="18" charset="-128"/>
                  <a:ea typeface="UD デジタル 教科書体 NK-R" panose="02020400000000000000" pitchFamily="18" charset="-128"/>
                </a:rPr>
                <a:t>［高度専門職、技人国</a:t>
              </a:r>
              <a:r>
                <a:rPr lang="en-US" altLang="ja-JP" sz="1200" b="1" dirty="0">
                  <a:latin typeface="UD デジタル 教科書体 NK-R" panose="02020400000000000000" pitchFamily="18" charset="-128"/>
                  <a:ea typeface="UD デジタル 教科書体 NK-R" panose="02020400000000000000" pitchFamily="18" charset="-128"/>
                </a:rPr>
                <a:t>】</a:t>
              </a:r>
              <a:endParaRPr lang="en-US" altLang="ja-JP" sz="1200" b="1" spc="-47"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9FC2DE55-CC83-4784-A248-18897746A8D7}"/>
                </a:ext>
              </a:extLst>
            </p:cNvPr>
            <p:cNvSpPr/>
            <p:nvPr/>
          </p:nvSpPr>
          <p:spPr>
            <a:xfrm>
              <a:off x="374026" y="2081983"/>
              <a:ext cx="992463" cy="74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UD デジタル 教科書体 N-B" panose="02020700000000000000" pitchFamily="17" charset="-128"/>
                  <a:ea typeface="UD デジタル 教科書体 N-B" panose="02020700000000000000" pitchFamily="17" charset="-128"/>
                </a:rPr>
                <a:t>社会人</a:t>
              </a:r>
            </a:p>
          </p:txBody>
        </p:sp>
        <p:sp>
          <p:nvSpPr>
            <p:cNvPr id="60" name="テキスト ボックス 59">
              <a:extLst>
                <a:ext uri="{FF2B5EF4-FFF2-40B4-BE49-F238E27FC236}">
                  <a16:creationId xmlns:a16="http://schemas.microsoft.com/office/drawing/2014/main" id="{5D7E7A9D-D35D-4854-AC6F-87376A6FBE3C}"/>
                </a:ext>
              </a:extLst>
            </p:cNvPr>
            <p:cNvSpPr txBox="1"/>
            <p:nvPr/>
          </p:nvSpPr>
          <p:spPr>
            <a:xfrm>
              <a:off x="380555" y="2905390"/>
              <a:ext cx="985935" cy="861774"/>
            </a:xfrm>
            <a:prstGeom prst="rect">
              <a:avLst/>
            </a:prstGeom>
            <a:solidFill>
              <a:srgbClr val="FF66FF"/>
            </a:solidFill>
            <a:ln>
              <a:solidFill>
                <a:srgbClr val="FF00FF"/>
              </a:solidFill>
              <a:prstDash val="dash"/>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海外</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大学生</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専門学校生</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64" name="角丸四角形 108">
              <a:extLst>
                <a:ext uri="{FF2B5EF4-FFF2-40B4-BE49-F238E27FC236}">
                  <a16:creationId xmlns:a16="http://schemas.microsoft.com/office/drawing/2014/main" id="{B0FFE9D8-CA0A-4C9C-83C3-F68EC5A3D400}"/>
                </a:ext>
              </a:extLst>
            </p:cNvPr>
            <p:cNvSpPr/>
            <p:nvPr/>
          </p:nvSpPr>
          <p:spPr>
            <a:xfrm>
              <a:off x="8751580" y="1896325"/>
              <a:ext cx="376573" cy="3602254"/>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65" name="テキスト ボックス 64">
              <a:extLst>
                <a:ext uri="{FF2B5EF4-FFF2-40B4-BE49-F238E27FC236}">
                  <a16:creationId xmlns:a16="http://schemas.microsoft.com/office/drawing/2014/main" id="{AE366FD0-B354-438B-9EDB-D75F63C17DE8}"/>
                </a:ext>
              </a:extLst>
            </p:cNvPr>
            <p:cNvSpPr txBox="1"/>
            <p:nvPr/>
          </p:nvSpPr>
          <p:spPr>
            <a:xfrm>
              <a:off x="8783650" y="3052020"/>
              <a:ext cx="374745" cy="93871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142"/>
                </a:lnSpc>
              </a:pPr>
              <a:r>
                <a:rPr kumimoji="1"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スキルアップ</a:t>
              </a:r>
            </a:p>
          </p:txBody>
        </p:sp>
        <p:sp>
          <p:nvSpPr>
            <p:cNvPr id="148" name="テキスト ボックス 147"/>
            <p:cNvSpPr txBox="1"/>
            <p:nvPr/>
          </p:nvSpPr>
          <p:spPr>
            <a:xfrm>
              <a:off x="7696980" y="3305794"/>
              <a:ext cx="1500691" cy="23673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142"/>
                </a:lnSpc>
              </a:pPr>
              <a:r>
                <a:rPr kumimoji="1" lang="ja-JP" altLang="en-US" sz="1048" b="1" dirty="0">
                  <a:latin typeface="UD デジタル 教科書体 NK-R" panose="02020400000000000000" pitchFamily="18" charset="-128"/>
                  <a:ea typeface="UD デジタル 教科書体 NK-R" panose="02020400000000000000" pitchFamily="18" charset="-128"/>
                </a:rPr>
                <a:t>定着</a:t>
              </a:r>
            </a:p>
          </p:txBody>
        </p:sp>
        <p:sp>
          <p:nvSpPr>
            <p:cNvPr id="72" name="二等辺三角形 71">
              <a:extLst>
                <a:ext uri="{FF2B5EF4-FFF2-40B4-BE49-F238E27FC236}">
                  <a16:creationId xmlns:a16="http://schemas.microsoft.com/office/drawing/2014/main" id="{386DB120-BCFD-4FB8-B690-21D3D74605BC}"/>
                </a:ext>
              </a:extLst>
            </p:cNvPr>
            <p:cNvSpPr>
              <a:spLocks noChangeArrowheads="1"/>
            </p:cNvSpPr>
            <p:nvPr/>
          </p:nvSpPr>
          <p:spPr bwMode="auto">
            <a:xfrm rot="5400000">
              <a:off x="7016863" y="4964118"/>
              <a:ext cx="284311" cy="151420"/>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91085" tIns="45542" rIns="91085" bIns="45542" anchor="ctr" anchorCtr="0" upright="1">
              <a:noAutofit/>
            </a:bodyPr>
            <a:lstStyle/>
            <a:p>
              <a:endParaRPr lang="ja-JP" altLang="en-US" sz="1048">
                <a:latin typeface="UD デジタル 教科書体 NK-R" panose="02020400000000000000" pitchFamily="18" charset="-128"/>
                <a:ea typeface="UD デジタル 教科書体 NK-R" panose="02020400000000000000" pitchFamily="18" charset="-128"/>
              </a:endParaRPr>
            </a:p>
          </p:txBody>
        </p:sp>
        <p:sp>
          <p:nvSpPr>
            <p:cNvPr id="73" name="角丸四角形 108">
              <a:extLst>
                <a:ext uri="{FF2B5EF4-FFF2-40B4-BE49-F238E27FC236}">
                  <a16:creationId xmlns:a16="http://schemas.microsoft.com/office/drawing/2014/main" id="{5811D911-BAFA-4384-84E1-1D5358E4C7CC}"/>
                </a:ext>
              </a:extLst>
            </p:cNvPr>
            <p:cNvSpPr/>
            <p:nvPr/>
          </p:nvSpPr>
          <p:spPr>
            <a:xfrm>
              <a:off x="9545265" y="1868728"/>
              <a:ext cx="339375" cy="3585621"/>
            </a:xfrm>
            <a:prstGeom prst="roundRect">
              <a:avLst>
                <a:gd name="adj" fmla="val 3142"/>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74" name="テキスト ボックス 73">
              <a:extLst>
                <a:ext uri="{FF2B5EF4-FFF2-40B4-BE49-F238E27FC236}">
                  <a16:creationId xmlns:a16="http://schemas.microsoft.com/office/drawing/2014/main" id="{15D963BD-1734-4619-B972-36DD8A383E9D}"/>
                </a:ext>
              </a:extLst>
            </p:cNvPr>
            <p:cNvSpPr txBox="1"/>
            <p:nvPr/>
          </p:nvSpPr>
          <p:spPr>
            <a:xfrm>
              <a:off x="9539667" y="2652835"/>
              <a:ext cx="330732" cy="1800951"/>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spAutoFit/>
            </a:bodyPr>
            <a:lstStyle/>
            <a:p>
              <a:pPr algn="ctr">
                <a:lnSpc>
                  <a:spcPts val="1142"/>
                </a:lnSpc>
              </a:pPr>
              <a:r>
                <a:rPr kumimoji="1"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（必要に応じて）　　転職</a:t>
              </a:r>
            </a:p>
          </p:txBody>
        </p:sp>
        <p:sp>
          <p:nvSpPr>
            <p:cNvPr id="80" name="テキスト ボックス 79">
              <a:extLst>
                <a:ext uri="{FF2B5EF4-FFF2-40B4-BE49-F238E27FC236}">
                  <a16:creationId xmlns:a16="http://schemas.microsoft.com/office/drawing/2014/main" id="{7F6DB977-66AD-40AB-94CB-424DF3D407A9}"/>
                </a:ext>
              </a:extLst>
            </p:cNvPr>
            <p:cNvSpPr txBox="1"/>
            <p:nvPr/>
          </p:nvSpPr>
          <p:spPr>
            <a:xfrm>
              <a:off x="4993697" y="2505070"/>
              <a:ext cx="889987" cy="2995857"/>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spAutoFit/>
            </a:bodyPr>
            <a:lstStyle/>
            <a:p>
              <a:pPr>
                <a:lnSpc>
                  <a:spcPts val="1142"/>
                </a:lnSpc>
              </a:pPr>
              <a:r>
                <a:rPr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〇マッチング</a:t>
              </a: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142"/>
                </a:lnSpc>
              </a:pP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142"/>
                </a:lnSpc>
              </a:pPr>
              <a:r>
                <a:rPr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〇企業と外国人材との交流会、インターンシップ等</a:t>
              </a: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142"/>
                </a:lnSpc>
              </a:pP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142"/>
                </a:lnSpc>
              </a:pPr>
              <a:r>
                <a:rPr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〇情報収集（採用情報）</a:t>
              </a: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0" name="二等辺三角形 99">
              <a:extLst>
                <a:ext uri="{FF2B5EF4-FFF2-40B4-BE49-F238E27FC236}">
                  <a16:creationId xmlns:a16="http://schemas.microsoft.com/office/drawing/2014/main" id="{EC24A1D7-9D57-40AC-8A69-9726AB10A04F}"/>
                </a:ext>
              </a:extLst>
            </p:cNvPr>
            <p:cNvSpPr>
              <a:spLocks noChangeArrowheads="1"/>
            </p:cNvSpPr>
            <p:nvPr/>
          </p:nvSpPr>
          <p:spPr bwMode="auto">
            <a:xfrm rot="5400000">
              <a:off x="5950051" y="3118466"/>
              <a:ext cx="284311" cy="151420"/>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91085" tIns="45542" rIns="91085" bIns="45542" anchor="ctr" anchorCtr="0" upright="1">
              <a:noAutofit/>
            </a:bodyPr>
            <a:lstStyle/>
            <a:p>
              <a:endParaRPr lang="ja-JP" altLang="en-US" sz="1048">
                <a:latin typeface="UD デジタル 教科書体 NK-R" panose="02020400000000000000" pitchFamily="18" charset="-128"/>
                <a:ea typeface="UD デジタル 教科書体 NK-R" panose="02020400000000000000" pitchFamily="18" charset="-128"/>
              </a:endParaRPr>
            </a:p>
          </p:txBody>
        </p:sp>
        <p:sp>
          <p:nvSpPr>
            <p:cNvPr id="106" name="下矢印 105"/>
            <p:cNvSpPr/>
            <p:nvPr/>
          </p:nvSpPr>
          <p:spPr>
            <a:xfrm rot="16200000">
              <a:off x="1704419" y="1786924"/>
              <a:ext cx="223826" cy="836435"/>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07" name="下矢印 106"/>
            <p:cNvSpPr/>
            <p:nvPr/>
          </p:nvSpPr>
          <p:spPr>
            <a:xfrm rot="16200000">
              <a:off x="1682599" y="3054339"/>
              <a:ext cx="223826" cy="836435"/>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13" name="下矢印 112"/>
            <p:cNvSpPr/>
            <p:nvPr/>
          </p:nvSpPr>
          <p:spPr>
            <a:xfrm rot="16200000">
              <a:off x="1850715" y="2397543"/>
              <a:ext cx="238803" cy="453859"/>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15" name="屈折矢印 114"/>
            <p:cNvSpPr/>
            <p:nvPr/>
          </p:nvSpPr>
          <p:spPr>
            <a:xfrm>
              <a:off x="1376294" y="2605014"/>
              <a:ext cx="495085" cy="600752"/>
            </a:xfrm>
            <a:prstGeom prst="bentUpArrow">
              <a:avLst>
                <a:gd name="adj1" fmla="val 25512"/>
                <a:gd name="adj2" fmla="val 13915"/>
                <a:gd name="adj3" fmla="val 800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二等辺三角形 116"/>
            <p:cNvSpPr>
              <a:spLocks noChangeArrowheads="1"/>
            </p:cNvSpPr>
            <p:nvPr/>
          </p:nvSpPr>
          <p:spPr bwMode="auto">
            <a:xfrm rot="5400000">
              <a:off x="7448872" y="3142778"/>
              <a:ext cx="284311" cy="151420"/>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91085" tIns="45542" rIns="91085" bIns="45542" anchor="ctr" anchorCtr="0" upright="1">
              <a:noAutofit/>
            </a:bodyPr>
            <a:lstStyle/>
            <a:p>
              <a:endParaRPr lang="ja-JP" altLang="en-US" sz="1048">
                <a:latin typeface="UD デジタル 教科書体 NK-R" panose="02020400000000000000" pitchFamily="18" charset="-128"/>
                <a:ea typeface="UD デジタル 教科書体 NK-R" panose="02020400000000000000" pitchFamily="18" charset="-128"/>
              </a:endParaRPr>
            </a:p>
          </p:txBody>
        </p:sp>
        <p:sp useBgFill="1">
          <p:nvSpPr>
            <p:cNvPr id="120" name="下矢印 119"/>
            <p:cNvSpPr/>
            <p:nvPr/>
          </p:nvSpPr>
          <p:spPr>
            <a:xfrm rot="16200000">
              <a:off x="8813021" y="3213377"/>
              <a:ext cx="1075390" cy="360619"/>
            </a:xfrm>
            <a:prstGeom prst="downArrow">
              <a:avLst>
                <a:gd name="adj1" fmla="val 44141"/>
                <a:gd name="adj2" fmla="val 29516"/>
              </a:avLst>
            </a:prstGeom>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52" name="屈折矢印 51"/>
            <p:cNvSpPr/>
            <p:nvPr/>
          </p:nvSpPr>
          <p:spPr>
            <a:xfrm rot="16200000">
              <a:off x="3566580" y="3011491"/>
              <a:ext cx="1134783" cy="748070"/>
            </a:xfrm>
            <a:prstGeom prst="bentUpArrow">
              <a:avLst>
                <a:gd name="adj1" fmla="val 15894"/>
                <a:gd name="adj2" fmla="val 13915"/>
                <a:gd name="adj3"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4D495EAF-F0C3-40A8-BE52-8B4E7CA3B6B0}"/>
                </a:ext>
              </a:extLst>
            </p:cNvPr>
            <p:cNvSpPr txBox="1"/>
            <p:nvPr/>
          </p:nvSpPr>
          <p:spPr>
            <a:xfrm>
              <a:off x="2205184" y="5421238"/>
              <a:ext cx="984546" cy="251928"/>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nSpc>
                  <a:spcPts val="1238"/>
                </a:lnSpc>
              </a:pP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転職］</a:t>
              </a:r>
              <a:endParaRPr lang="en-US" altLang="ja-JP" sz="1200" b="1" spc="-47"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9" name="テキスト ボックス 58">
              <a:extLst>
                <a:ext uri="{FF2B5EF4-FFF2-40B4-BE49-F238E27FC236}">
                  <a16:creationId xmlns:a16="http://schemas.microsoft.com/office/drawing/2014/main" id="{C4A99560-DF17-4D64-B868-F0FB122FAC46}"/>
                </a:ext>
              </a:extLst>
            </p:cNvPr>
            <p:cNvSpPr txBox="1"/>
            <p:nvPr/>
          </p:nvSpPr>
          <p:spPr>
            <a:xfrm>
              <a:off x="2228960" y="5675151"/>
              <a:ext cx="1937726" cy="246349"/>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r>
                <a:rPr kumimoji="1"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在留資格の変更が無い場合</a:t>
              </a:r>
            </a:p>
          </p:txBody>
        </p:sp>
        <p:sp>
          <p:nvSpPr>
            <p:cNvPr id="50" name="テキスト ボックス 49">
              <a:extLst>
                <a:ext uri="{FF2B5EF4-FFF2-40B4-BE49-F238E27FC236}">
                  <a16:creationId xmlns:a16="http://schemas.microsoft.com/office/drawing/2014/main" id="{7F6DB977-66AD-40AB-94CB-424DF3D407A9}"/>
                </a:ext>
              </a:extLst>
            </p:cNvPr>
            <p:cNvSpPr txBox="1"/>
            <p:nvPr/>
          </p:nvSpPr>
          <p:spPr>
            <a:xfrm>
              <a:off x="4935165" y="1965168"/>
              <a:ext cx="979561" cy="374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142"/>
                </a:lnSpc>
              </a:pPr>
              <a:r>
                <a:rPr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採用活動</a:t>
              </a: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142"/>
                </a:lnSpc>
              </a:pPr>
              <a:r>
                <a:rPr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・就職活動</a:t>
              </a: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1" name="二等辺三角形 50">
              <a:extLst>
                <a:ext uri="{FF2B5EF4-FFF2-40B4-BE49-F238E27FC236}">
                  <a16:creationId xmlns:a16="http://schemas.microsoft.com/office/drawing/2014/main" id="{EC24A1D7-9D57-40AC-8A69-9726AB10A04F}"/>
                </a:ext>
              </a:extLst>
            </p:cNvPr>
            <p:cNvSpPr>
              <a:spLocks noChangeArrowheads="1"/>
            </p:cNvSpPr>
            <p:nvPr/>
          </p:nvSpPr>
          <p:spPr bwMode="auto">
            <a:xfrm rot="5400000">
              <a:off x="5237946" y="2898761"/>
              <a:ext cx="139809" cy="101123"/>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91085" tIns="45542" rIns="91085" bIns="45542" anchor="ctr" anchorCtr="0" upright="1">
              <a:noAutofit/>
            </a:bodyPr>
            <a:lstStyle/>
            <a:p>
              <a:endParaRPr lang="ja-JP" altLang="en-US" sz="1048">
                <a:latin typeface="UD デジタル 教科書体 NK-R" panose="02020400000000000000" pitchFamily="18" charset="-128"/>
                <a:ea typeface="UD デジタル 教科書体 NK-R" panose="02020400000000000000" pitchFamily="18" charset="-128"/>
              </a:endParaRPr>
            </a:p>
          </p:txBody>
        </p:sp>
        <p:sp>
          <p:nvSpPr>
            <p:cNvPr id="56" name="二等辺三角形 55">
              <a:extLst>
                <a:ext uri="{FF2B5EF4-FFF2-40B4-BE49-F238E27FC236}">
                  <a16:creationId xmlns:a16="http://schemas.microsoft.com/office/drawing/2014/main" id="{EC24A1D7-9D57-40AC-8A69-9726AB10A04F}"/>
                </a:ext>
              </a:extLst>
            </p:cNvPr>
            <p:cNvSpPr>
              <a:spLocks noChangeArrowheads="1"/>
            </p:cNvSpPr>
            <p:nvPr/>
          </p:nvSpPr>
          <p:spPr bwMode="auto">
            <a:xfrm rot="5400000">
              <a:off x="5524855" y="2900897"/>
              <a:ext cx="139809" cy="101123"/>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91085" tIns="45542" rIns="91085" bIns="45542" anchor="ctr" anchorCtr="0" upright="1">
              <a:noAutofit/>
            </a:bodyPr>
            <a:lstStyle/>
            <a:p>
              <a:endParaRPr lang="ja-JP" altLang="en-US" sz="1048">
                <a:latin typeface="UD デジタル 教科書体 NK-R" panose="02020400000000000000" pitchFamily="18" charset="-128"/>
                <a:ea typeface="UD デジタル 教科書体 NK-R" panose="02020400000000000000" pitchFamily="18" charset="-128"/>
              </a:endParaRPr>
            </a:p>
          </p:txBody>
        </p:sp>
        <p:sp>
          <p:nvSpPr>
            <p:cNvPr id="86" name="テキスト ボックス 85"/>
            <p:cNvSpPr txBox="1"/>
            <p:nvPr/>
          </p:nvSpPr>
          <p:spPr>
            <a:xfrm>
              <a:off x="2237802" y="4799917"/>
              <a:ext cx="1597926" cy="553998"/>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r>
                <a:rPr kumimoji="1"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定住者、日本人の配偶者（現在就職していない方）等</a:t>
              </a:r>
            </a:p>
          </p:txBody>
        </p:sp>
      </p:grpSp>
      <p:sp>
        <p:nvSpPr>
          <p:cNvPr id="53" name="正方形/長方形 52">
            <a:extLst>
              <a:ext uri="{FF2B5EF4-FFF2-40B4-BE49-F238E27FC236}">
                <a16:creationId xmlns:a16="http://schemas.microsoft.com/office/drawing/2014/main" id="{55EED9AA-96F6-4885-AFA7-E0637D01A52D}"/>
              </a:ext>
            </a:extLst>
          </p:cNvPr>
          <p:cNvSpPr/>
          <p:nvPr/>
        </p:nvSpPr>
        <p:spPr>
          <a:xfrm>
            <a:off x="101538" y="784571"/>
            <a:ext cx="9792000" cy="290849"/>
          </a:xfrm>
          <a:prstGeom prst="rect">
            <a:avLst/>
          </a:prstGeom>
          <a:ln w="19050">
            <a:solidFill>
              <a:schemeClr val="tx1"/>
            </a:solidFill>
            <a:prstDash val="sysDash"/>
          </a:ln>
        </p:spPr>
        <p:txBody>
          <a:bodyPr wrap="square">
            <a:spAutoFit/>
          </a:bodyPr>
          <a:lstStyle/>
          <a:p>
            <a:r>
              <a:rPr lang="ja-JP" altLang="en-US" sz="1290" dirty="0">
                <a:latin typeface="UD デジタル 教科書体 NK-R" panose="02020400000000000000" pitchFamily="18" charset="-128"/>
                <a:ea typeface="UD デジタル 教科書体 NK-R" panose="02020400000000000000" pitchFamily="18" charset="-128"/>
              </a:rPr>
              <a:t>○　</a:t>
            </a:r>
            <a:r>
              <a:rPr lang="en-US" altLang="ja-JP" sz="1290" dirty="0">
                <a:latin typeface="UD デジタル 教科書体 NK-R" panose="02020400000000000000" pitchFamily="18" charset="-128"/>
                <a:ea typeface="UD デジタル 教科書体 NK-R" panose="02020400000000000000" pitchFamily="18" charset="-128"/>
              </a:rPr>
              <a:t>Ⅱ</a:t>
            </a:r>
            <a:r>
              <a:rPr lang="ja-JP" altLang="en-US" sz="1290" dirty="0">
                <a:latin typeface="UD デジタル 教科書体 NK-R" panose="02020400000000000000" pitchFamily="18" charset="-128"/>
                <a:ea typeface="UD デジタル 教科書体 NK-R" panose="02020400000000000000" pitchFamily="18" charset="-128"/>
              </a:rPr>
              <a:t>で今後受入れを進めていくとした在留資格を持つ外国人材の雇用ステージは、下表のとおり　</a:t>
            </a:r>
            <a:endPar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Tree>
    <p:extLst>
      <p:ext uri="{BB962C8B-B14F-4D97-AF65-F5344CB8AC3E}">
        <p14:creationId xmlns:p14="http://schemas.microsoft.com/office/powerpoint/2010/main" val="2808684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950951557"/>
              </p:ext>
            </p:extLst>
          </p:nvPr>
        </p:nvGraphicFramePr>
        <p:xfrm>
          <a:off x="59961" y="502333"/>
          <a:ext cx="9924666" cy="6374219"/>
        </p:xfrm>
        <a:graphic>
          <a:graphicData uri="http://schemas.openxmlformats.org/drawingml/2006/table">
            <a:tbl>
              <a:tblPr firstRow="1" bandRow="1">
                <a:tableStyleId>{5940675A-B579-460E-94D1-54222C63F5DA}</a:tableStyleId>
              </a:tblPr>
              <a:tblGrid>
                <a:gridCol w="3122881">
                  <a:extLst>
                    <a:ext uri="{9D8B030D-6E8A-4147-A177-3AD203B41FA5}">
                      <a16:colId xmlns:a16="http://schemas.microsoft.com/office/drawing/2014/main" val="302631263"/>
                    </a:ext>
                  </a:extLst>
                </a:gridCol>
                <a:gridCol w="3933371">
                  <a:extLst>
                    <a:ext uri="{9D8B030D-6E8A-4147-A177-3AD203B41FA5}">
                      <a16:colId xmlns:a16="http://schemas.microsoft.com/office/drawing/2014/main" val="750286631"/>
                    </a:ext>
                  </a:extLst>
                </a:gridCol>
                <a:gridCol w="2868414">
                  <a:extLst>
                    <a:ext uri="{9D8B030D-6E8A-4147-A177-3AD203B41FA5}">
                      <a16:colId xmlns:a16="http://schemas.microsoft.com/office/drawing/2014/main" val="703448771"/>
                    </a:ext>
                  </a:extLst>
                </a:gridCol>
              </a:tblGrid>
              <a:tr h="313075">
                <a:tc>
                  <a:txBody>
                    <a:bodyPr/>
                    <a:lstStyle/>
                    <a:p>
                      <a:pPr marL="0" marR="0" lvl="0" indent="0" algn="ctr" defTabSz="959937" rtl="0" eaLnBrk="1" fontAlgn="auto" latinLnBrk="0" hangingPunct="1">
                        <a:lnSpc>
                          <a:spcPts val="1700"/>
                        </a:lnSpc>
                        <a:spcBef>
                          <a:spcPts val="0"/>
                        </a:spcBef>
                        <a:spcAft>
                          <a:spcPts val="0"/>
                        </a:spcAft>
                        <a:buClrTx/>
                        <a:buSzTx/>
                        <a:buFontTx/>
                        <a:buNone/>
                        <a:tabLst/>
                        <a:defRPr/>
                      </a:pPr>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採用前・就職前</a:t>
                      </a:r>
                    </a:p>
                  </a:txBody>
                  <a:tcPr marL="87063" marR="87063" marT="43532" marB="43532" anchor="ctr">
                    <a:solidFill>
                      <a:schemeClr val="accent5"/>
                    </a:solidFill>
                  </a:tcPr>
                </a:tc>
                <a:tc>
                  <a:txBody>
                    <a:bodyPr/>
                    <a:lstStyle/>
                    <a:p>
                      <a:pPr algn="ctr">
                        <a:lnSpc>
                          <a:spcPts val="1700"/>
                        </a:lnSpc>
                      </a:pPr>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採用時・就職時</a:t>
                      </a:r>
                    </a:p>
                  </a:txBody>
                  <a:tcPr marL="87063" marR="87063" marT="43532" marB="43532"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採用後・就職後</a:t>
                      </a:r>
                      <a:endParaRPr lang="ja-JP" altLang="en-US" dirty="0">
                        <a:solidFill>
                          <a:schemeClr val="bg1"/>
                        </a:solidFill>
                      </a:endParaRPr>
                    </a:p>
                  </a:txBody>
                  <a:tcPr marL="87063" marR="87063" marT="43532" marB="43532" anchor="ctr">
                    <a:solidFill>
                      <a:schemeClr val="accent5"/>
                    </a:solidFill>
                  </a:tcPr>
                </a:tc>
                <a:extLst>
                  <a:ext uri="{0D108BD9-81ED-4DB2-BD59-A6C34878D82A}">
                    <a16:rowId xmlns:a16="http://schemas.microsoft.com/office/drawing/2014/main" val="3805061004"/>
                  </a:ext>
                </a:extLst>
              </a:tr>
              <a:tr h="1743018">
                <a:tc>
                  <a:txBody>
                    <a:bodyPr/>
                    <a:lstStyle/>
                    <a:p>
                      <a:pPr marL="171450" indent="-171450" algn="l">
                        <a:buFont typeface="Wingdings" panose="05000000000000000000" pitchFamily="2" charset="2"/>
                        <a:buChar char="Ø"/>
                      </a:pPr>
                      <a:r>
                        <a:rPr kumimoji="1" lang="ja-JP" altLang="en-US" sz="1400" b="1" i="0" dirty="0">
                          <a:latin typeface="UD デジタル 教科書体 NK-R" panose="02020400000000000000" pitchFamily="18" charset="-128"/>
                          <a:ea typeface="UD デジタル 教科書体 NK-R" panose="02020400000000000000" pitchFamily="18" charset="-128"/>
                        </a:rPr>
                        <a:t>海外にいる外国人材が働く場として大阪を選んでいない</a:t>
                      </a:r>
                      <a:endParaRPr kumimoji="1" lang="en-US" altLang="ja-JP" sz="1400" b="1" i="0" dirty="0">
                        <a:latin typeface="UD デジタル 教科書体 NK-R" panose="02020400000000000000" pitchFamily="18" charset="-128"/>
                        <a:ea typeface="UD デジタル 教科書体 NK-R" panose="02020400000000000000" pitchFamily="18" charset="-128"/>
                      </a:endParaRPr>
                    </a:p>
                    <a:p>
                      <a:pPr marL="144000" indent="-468000" algn="l">
                        <a:buFont typeface="Wingdings" panose="05000000000000000000" pitchFamily="2" charset="2"/>
                        <a:buNone/>
                      </a:pPr>
                      <a:r>
                        <a:rPr kumimoji="1" lang="ja-JP" altLang="en-US" sz="1200" i="0" dirty="0">
                          <a:latin typeface="UD デジタル 教科書体 NK-R" panose="02020400000000000000" pitchFamily="18" charset="-128"/>
                          <a:ea typeface="UD デジタル 教科書体 NK-R" panose="02020400000000000000" pitchFamily="18" charset="-128"/>
                        </a:rPr>
                        <a:t>　・海外展開を拡大若しくは新たに取り組む意向を持つ企業が増え、外国人材のニーズがある中、日本で働く高度な技術や知識を持つ外国人材（技・人・国など）は東京を選び、大阪は選ばれていない</a:t>
                      </a:r>
                    </a:p>
                  </a:txBody>
                  <a:tcPr>
                    <a:lnB w="12700" cap="flat" cmpd="sng" algn="ctr">
                      <a:noFill/>
                      <a:prstDash val="solid"/>
                      <a:round/>
                      <a:headEnd type="none" w="med" len="med"/>
                      <a:tailEnd type="none" w="med" len="med"/>
                    </a:lnB>
                  </a:tcPr>
                </a:tc>
                <a:tc rowSpan="2">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企業に外国人材の採用に必要な知識が不足している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外国人材を雇用する場合、日本人を雇用する場合に比べて、国への届出などの手間がかかる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・特定技能の場合、毎月の登録支援機関への支援料の支払いなど、経費がかかる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・留学生を雇用する場合、卒業までに在留資格の変更などの必要な手続きが完了せず、雇用できない場合がある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・技能実習から特定技能への移行にあたり、技能実習生受入れ企業に特定技能制度の情報が不足し、移行手続きに時間を要する場合がある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271463" marR="0" lvl="0" indent="-271463"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外国人材に日本の就職慣行の知識が不足している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・日本で働きたい外国人材が日本の就職慣行に馴染みがなく、就職のタイミングを逸して、帰国している場合がある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271463" marR="0" lvl="0" indent="-271463"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Wingdings" panose="05000000000000000000" pitchFamily="2" charset="2"/>
                        <a:buChar char="Ø"/>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適切なマッチングの機会が不足している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72000" indent="-468000">
                        <a:buFont typeface="Wingdings" panose="05000000000000000000" pitchFamily="2" charset="2"/>
                        <a:buNone/>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外国人材向けの採用情報が少ない</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buFont typeface="Wingdings" panose="05000000000000000000" pitchFamily="2" charset="2"/>
                        <a:buNone/>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・企業と外国人材との交流会やインターンシップなど、双方が情報を得る機会が不足</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buFont typeface="Wingdings" panose="05000000000000000000" pitchFamily="2" charset="2"/>
                        <a:buNone/>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・合同企業説明会など、マッチングの機会が不足</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buFont typeface="Wingdings" panose="05000000000000000000" pitchFamily="2" charset="2"/>
                        <a:buNone/>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・マッチングには、在留資格に対応するよう企業の業務の切り出しや外国人材の適性を見極めてコーディネートする専門スキルが必要だが、専門スキルを持つ人材が不足</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271463" marR="0" lvl="0" indent="-271463"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85738" marR="0" lvl="0" indent="-185738"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就職に伴う生活環境の変化に対する支援が不足している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2286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・特定技能の場合、</a:t>
                      </a:r>
                      <a:r>
                        <a:rPr kumimoji="1" lang="ja-JP" altLang="en-US" sz="1200" b="0" i="0" u="none" dirty="0">
                          <a:solidFill>
                            <a:schemeClr val="tx1"/>
                          </a:solidFill>
                          <a:latin typeface="UD デジタル 教科書体 NK-R" panose="02020400000000000000" pitchFamily="18" charset="-128"/>
                          <a:ea typeface="UD デジタル 教科書体 NK-R" panose="02020400000000000000" pitchFamily="18" charset="-128"/>
                        </a:rPr>
                        <a:t>住居確保のための支援は受けられるが、技能実習と異なり、必ずしも住居が提供されないため、住まい探しや敷金</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の準備など対応が困難な場合がある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7063" marR="87063" marT="43532" marB="43532">
                    <a:lnB w="12700" cap="flat" cmpd="sng" algn="ctr">
                      <a:solidFill>
                        <a:schemeClr val="tx1"/>
                      </a:solidFill>
                      <a:prstDash val="solid"/>
                      <a:round/>
                      <a:headEnd type="none" w="med" len="med"/>
                      <a:tailEnd type="none" w="med" len="med"/>
                    </a:lnB>
                    <a:solidFill>
                      <a:schemeClr val="bg1"/>
                    </a:solidFill>
                  </a:tcPr>
                </a:tc>
                <a:tc rowSpan="2">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外国人材が働きやすい職場環境になっていない</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lgn="l"/>
                      <a:r>
                        <a:rPr kumimoji="1" lang="ja-JP" altLang="en-US" sz="1400"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・外国人材が働く上で必要な日本語が身についていない場合がある一方、日本人も「やさしい日本語」の利用がされていないなど、日本語での意思疎通が不十分な場合がある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lgn="l"/>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・文化や習慣の違いから、日本人と外国人の相互理解が進んでいない場合がある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lgn="l"/>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・外国人材が職場内で相談できる体制が整っていない企業が存在している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228600" indent="-228600" algn="l"/>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外国人材が活躍できる職場環境になっていない</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lgn="l"/>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・外国人材が活躍するためのキャリアパスが確立されていない</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lgn="l"/>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・ジョブ型雇用を求める外国人材にとって、業務上の役割や仕事内容が明文化されていない</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228600" indent="-228600" algn="l"/>
                      <a:endParaRPr kumimoji="1" lang="en-US" altLang="ja-JP" sz="1400" i="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7063" marR="87063" marT="43532" marB="43532">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678502"/>
                  </a:ext>
                </a:extLst>
              </a:tr>
              <a:tr h="4299921">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企業に外国人材受入れの理解が不足している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257175" marR="0" lvl="0" indent="-257175"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i="0" dirty="0">
                          <a:latin typeface="UD デジタル 教科書体 NK-R" panose="02020400000000000000" pitchFamily="18" charset="-128"/>
                          <a:ea typeface="UD デジタル 教科書体 NK-R" panose="02020400000000000000" pitchFamily="18" charset="-128"/>
                        </a:rPr>
                        <a:t>　・</a:t>
                      </a:r>
                      <a:r>
                        <a:rPr kumimoji="1" lang="ja-JP" altLang="en-US" sz="1200" i="0" dirty="0">
                          <a:latin typeface="UD デジタル 教科書体 NK-R" panose="02020400000000000000" pitchFamily="18" charset="-128"/>
                          <a:ea typeface="UD デジタル 教科書体 NK-R" panose="02020400000000000000" pitchFamily="18" charset="-128"/>
                        </a:rPr>
                        <a:t>長期的な人手不足の中、外国人材を雇うイメージがつかない</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企業が存在している</a:t>
                      </a:r>
                      <a:endParaRPr kumimoji="1" lang="ja-JP" altLang="en-US" sz="1400" i="0" dirty="0">
                        <a:solidFill>
                          <a:schemeClr val="tx1"/>
                        </a:solidFill>
                        <a:latin typeface="UD デジタル 教科書体 NK-R" panose="02020400000000000000" pitchFamily="18" charset="-128"/>
                        <a:ea typeface="UD デジタル 教科書体 NK-R" panose="02020400000000000000" pitchFamily="18" charset="-128"/>
                      </a:endParaRPr>
                    </a:p>
                    <a:p>
                      <a:pPr marL="185738" marR="0" lvl="0" indent="-185738"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日本での就職を希望しながら就職できていない外国人材が存在</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i="0" dirty="0">
                          <a:latin typeface="UD デジタル 教科書体 NK-R" panose="02020400000000000000" pitchFamily="18" charset="-128"/>
                          <a:ea typeface="UD デジタル 教科書体 NK-R" panose="02020400000000000000" pitchFamily="18" charset="-128"/>
                        </a:rPr>
                        <a:t>　・</a:t>
                      </a:r>
                      <a:r>
                        <a:rPr kumimoji="1" lang="ja-JP" altLang="en-US" sz="1200" i="0" dirty="0">
                          <a:latin typeface="UD デジタル 教科書体 NK-R" panose="02020400000000000000" pitchFamily="18" charset="-128"/>
                          <a:ea typeface="UD デジタル 教科書体 NK-R" panose="02020400000000000000" pitchFamily="18" charset="-128"/>
                        </a:rPr>
                        <a:t>留学生の６割が日本での就職を希望しているにも関わらず、実際に日本で就職しているのは４割にとどまっている</a:t>
                      </a:r>
                      <a:endParaRPr kumimoji="1" lang="en-US" altLang="ja-JP" sz="1200" i="0" dirty="0">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i="0" dirty="0">
                          <a:latin typeface="UD デジタル 教科書体 NK-R" panose="02020400000000000000" pitchFamily="18" charset="-128"/>
                          <a:ea typeface="UD デジタル 教科書体 NK-R" panose="02020400000000000000" pitchFamily="18" charset="-128"/>
                        </a:rPr>
                        <a:t>　・留学生に中小企業の情報や魅力が届いていない</a:t>
                      </a:r>
                      <a:endParaRPr kumimoji="1" lang="en-US" altLang="ja-JP" sz="1200" i="0" dirty="0">
                        <a:latin typeface="UD デジタル 教科書体 NK-R" panose="02020400000000000000" pitchFamily="18" charset="-128"/>
                        <a:ea typeface="UD デジタル 教科書体 NK-R" panose="02020400000000000000" pitchFamily="18" charset="-128"/>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B w="12700" cap="flat" cmpd="sng" algn="ctr">
                      <a:solidFill>
                        <a:schemeClr val="tx1"/>
                      </a:solidFill>
                      <a:prstDash val="solid"/>
                      <a:round/>
                      <a:headEnd type="none" w="med" len="med"/>
                      <a:tailEnd type="none" w="med" len="med"/>
                    </a:lnB>
                  </a:tcPr>
                </a:tc>
                <a:tc vMerge="1">
                  <a:txBody>
                    <a:bodyPr/>
                    <a:lstStyle/>
                    <a:p>
                      <a:pPr marL="87313" indent="-87313" algn="l"/>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0393672"/>
                  </a:ext>
                </a:extLst>
              </a:tr>
            </a:tbl>
          </a:graphicData>
        </a:graphic>
      </p:graphicFrame>
      <p:sp>
        <p:nvSpPr>
          <p:cNvPr id="7" name="正方形/長方形 6">
            <a:extLst>
              <a:ext uri="{FF2B5EF4-FFF2-40B4-BE49-F238E27FC236}">
                <a16:creationId xmlns:a16="http://schemas.microsoft.com/office/drawing/2014/main" id="{E08629A6-829B-4394-A30A-5CB52C1BBB36}"/>
              </a:ext>
            </a:extLst>
          </p:cNvPr>
          <p:cNvSpPr/>
          <p:nvPr/>
        </p:nvSpPr>
        <p:spPr>
          <a:xfrm>
            <a:off x="1" y="84735"/>
            <a:ext cx="10080624"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３</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今後受入れを進めていく在留資格の雇用ステージ　②雇用ステージ別の施策課題</a:t>
            </a:r>
          </a:p>
        </p:txBody>
      </p:sp>
      <p:sp>
        <p:nvSpPr>
          <p:cNvPr id="6" name="スライド番号プレースホルダー 4"/>
          <p:cNvSpPr>
            <a:spLocks noGrp="1"/>
          </p:cNvSpPr>
          <p:nvPr>
            <p:ph type="sldNum" sz="quarter" idx="12"/>
          </p:nvPr>
        </p:nvSpPr>
        <p:spPr>
          <a:xfrm>
            <a:off x="9605215" y="6934150"/>
            <a:ext cx="379412" cy="190974"/>
          </a:xfrm>
        </p:spPr>
        <p:txBody>
          <a:bodyPr/>
          <a:lstStyle/>
          <a:p>
            <a:fld id="{D905376E-84B4-405D-8A7C-01C61F534285}" type="slidenum">
              <a:rPr kumimoji="1" lang="ja-JP" altLang="en-US" smtClean="0"/>
              <a:t>33</a:t>
            </a:fld>
            <a:endParaRPr kumimoji="1" lang="ja-JP" altLang="en-US" dirty="0"/>
          </a:p>
        </p:txBody>
      </p:sp>
    </p:spTree>
    <p:extLst>
      <p:ext uri="{BB962C8B-B14F-4D97-AF65-F5344CB8AC3E}">
        <p14:creationId xmlns:p14="http://schemas.microsoft.com/office/powerpoint/2010/main" val="2977227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08629A6-829B-4394-A30A-5CB52C1BBB36}"/>
              </a:ext>
            </a:extLst>
          </p:cNvPr>
          <p:cNvSpPr/>
          <p:nvPr/>
        </p:nvSpPr>
        <p:spPr>
          <a:xfrm>
            <a:off x="0" y="99215"/>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４</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施策課題に応じた取組みの方向性（</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1/</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３）</a:t>
            </a:r>
          </a:p>
        </p:txBody>
      </p:sp>
      <p:sp>
        <p:nvSpPr>
          <p:cNvPr id="16" name="スライド番号プレースホルダー 4"/>
          <p:cNvSpPr>
            <a:spLocks noGrp="1"/>
          </p:cNvSpPr>
          <p:nvPr>
            <p:ph type="sldNum" sz="quarter" idx="12"/>
          </p:nvPr>
        </p:nvSpPr>
        <p:spPr>
          <a:xfrm>
            <a:off x="9701213" y="6809901"/>
            <a:ext cx="379412" cy="190974"/>
          </a:xfrm>
        </p:spPr>
        <p:txBody>
          <a:bodyPr/>
          <a:lstStyle/>
          <a:p>
            <a:fld id="{D905376E-84B4-405D-8A7C-01C61F534285}" type="slidenum">
              <a:rPr kumimoji="1" lang="ja-JP" altLang="en-US" smtClean="0"/>
              <a:t>34</a:t>
            </a:fld>
            <a:endParaRPr kumimoji="1" lang="ja-JP" altLang="en-US" dirty="0"/>
          </a:p>
        </p:txBody>
      </p:sp>
      <p:sp>
        <p:nvSpPr>
          <p:cNvPr id="33" name="正方形/長方形 32">
            <a:extLst>
              <a:ext uri="{FF2B5EF4-FFF2-40B4-BE49-F238E27FC236}">
                <a16:creationId xmlns:a16="http://schemas.microsoft.com/office/drawing/2014/main" id="{BF998370-E193-4B84-928F-C5962A617B56}"/>
              </a:ext>
            </a:extLst>
          </p:cNvPr>
          <p:cNvSpPr/>
          <p:nvPr/>
        </p:nvSpPr>
        <p:spPr>
          <a:xfrm>
            <a:off x="249521" y="983575"/>
            <a:ext cx="7234121" cy="36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１．施策課題：海外にいる外国人材が働く場として大阪を選んでいない</a:t>
            </a:r>
            <a:endParaRPr kumimoji="1" lang="ja-JP" altLang="en-US" sz="1600" b="1" dirty="0">
              <a:solidFill>
                <a:schemeClr val="accent6">
                  <a:lumMod val="20000"/>
                  <a:lumOff val="80000"/>
                </a:schemeClr>
              </a:solidFill>
              <a:latin typeface="UD デジタル 教科書体 NK-R" panose="02020400000000000000" pitchFamily="18" charset="-128"/>
              <a:ea typeface="UD デジタル 教科書体 NK-R" panose="02020400000000000000" pitchFamily="18" charset="-128"/>
            </a:endParaRPr>
          </a:p>
        </p:txBody>
      </p:sp>
      <p:sp>
        <p:nvSpPr>
          <p:cNvPr id="35" name="テキスト ボックス 34">
            <a:extLst>
              <a:ext uri="{FF2B5EF4-FFF2-40B4-BE49-F238E27FC236}">
                <a16:creationId xmlns:a16="http://schemas.microsoft.com/office/drawing/2014/main" id="{9634BAAD-D470-4804-A94C-5FD7E7DC57A0}"/>
              </a:ext>
            </a:extLst>
          </p:cNvPr>
          <p:cNvSpPr txBox="1"/>
          <p:nvPr/>
        </p:nvSpPr>
        <p:spPr>
          <a:xfrm>
            <a:off x="249522" y="1328090"/>
            <a:ext cx="9523884" cy="2123658"/>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大阪で</a:t>
            </a:r>
            <a:r>
              <a:rPr kumimoji="1" lang="ja-JP" altLang="en-US" sz="1600" dirty="0">
                <a:latin typeface="UD デジタル 教科書体 NK-R" panose="02020400000000000000" pitchFamily="18" charset="-128"/>
                <a:ea typeface="UD デジタル 教科書体 NK-R" panose="02020400000000000000" pitchFamily="18" charset="-128"/>
              </a:rPr>
              <a:t>働く魅力のプロモーション</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　・各国政府、現地の大学、支援機関、大阪府内の外国人コミュニティのネットワークを活用し、海外にいる外国人材に向けて多言語で情報発信。発信内容は、大阪の企業の魅力や大阪で活躍している外国人材の成功事例など受入促進に関するもの。</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・生活に関する支援情報や大阪の都市魅力など、働くために不可欠である共生社会に関する情報も併せて提供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7145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海外人材へのアウトリーチ</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indent="-265113"/>
            <a:r>
              <a:rPr kumimoji="1" lang="ja-JP" altLang="en-US" sz="1400" dirty="0">
                <a:latin typeface="UD デジタル 教科書体 NK-R" panose="02020400000000000000" pitchFamily="18" charset="-128"/>
                <a:ea typeface="UD デジタル 教科書体 NK-R" panose="02020400000000000000" pitchFamily="18" charset="-128"/>
              </a:rPr>
              <a:t>　　・大阪の企業が海外で実施する「企業と外国人材との交流会の開催」や、「大阪の企業が開催するインターシップに海外から直接参加する」など、双方が情報を得る機会を提供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0975" indent="-180975"/>
            <a:r>
              <a:rPr kumimoji="1" lang="ja-JP" altLang="en-US" sz="1400" dirty="0">
                <a:latin typeface="UD デジタル 教科書体 NK-R" panose="02020400000000000000" pitchFamily="18" charset="-128"/>
                <a:ea typeface="UD デジタル 教科書体 NK-R" panose="02020400000000000000" pitchFamily="18" charset="-128"/>
              </a:rPr>
              <a:t>　　・大阪の企業が海外で実施する「合同企業説明会の開催」など、海外にいる外国人材と企業とのマッチング機会を提供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0" y="645324"/>
            <a:ext cx="3054285" cy="369332"/>
          </a:xfrm>
          <a:prstGeom prst="rect">
            <a:avLst/>
          </a:prstGeom>
          <a:noFill/>
        </p:spPr>
        <p:txBody>
          <a:bodyPr wrap="square" rtlCol="0">
            <a:spAutoFit/>
          </a:bodyPr>
          <a:lstStyle/>
          <a:p>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採用前・就職前</a:t>
            </a:r>
            <a:r>
              <a:rPr kumimoji="1"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BF998370-E193-4B84-928F-C5962A617B56}"/>
              </a:ext>
            </a:extLst>
          </p:cNvPr>
          <p:cNvSpPr/>
          <p:nvPr/>
        </p:nvSpPr>
        <p:spPr>
          <a:xfrm>
            <a:off x="249521" y="3881530"/>
            <a:ext cx="7234121" cy="3645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２．施策課題：企業に外国人材受入れの理解が不足している</a:t>
            </a:r>
            <a:endParaRPr kumimoji="1" lang="en-US" altLang="ja-JP" sz="1600" b="1"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9634BAAD-D470-4804-A94C-5FD7E7DC57A0}"/>
              </a:ext>
            </a:extLst>
          </p:cNvPr>
          <p:cNvSpPr txBox="1"/>
          <p:nvPr/>
        </p:nvSpPr>
        <p:spPr>
          <a:xfrm>
            <a:off x="249521" y="4246118"/>
            <a:ext cx="9515849" cy="1200329"/>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企業の</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理解促進</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・企業の課題を明らかにし、どのような人材が必要かの相談やコンサルティングを実施</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indent="-265113"/>
            <a:r>
              <a:rPr kumimoji="1" lang="ja-JP" altLang="en-US" sz="1400" dirty="0">
                <a:latin typeface="UD デジタル 教科書体 NK-R" panose="02020400000000000000" pitchFamily="18" charset="-128"/>
                <a:ea typeface="UD デジタル 教科書体 NK-R" panose="02020400000000000000" pitchFamily="18" charset="-128"/>
              </a:rPr>
              <a:t>　　・即戦力となる外国人材の確保により、人手不足を克服した成功事例や活用ノウハウを伝えるセミナーなどを実施</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・新たな価値を創造する外国人材の</a:t>
            </a:r>
            <a:r>
              <a:rPr kumimoji="1" lang="ja-JP" altLang="en-US" sz="1400" dirty="0">
                <a:latin typeface="UD デジタル 教科書体 NK-R" panose="02020400000000000000" pitchFamily="18" charset="-128"/>
                <a:ea typeface="UD デジタル 教科書体 NK-R" panose="02020400000000000000" pitchFamily="18" charset="-128"/>
              </a:rPr>
              <a:t>獲得</a:t>
            </a:r>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により、新たな事業展開を実現したり生産性が向上した成功事例や活用ノウハウを伝えるセミナーなどを実施</a:t>
            </a:r>
            <a:endParaRPr kumimoji="1"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BF998370-E193-4B84-928F-C5962A617B56}"/>
              </a:ext>
            </a:extLst>
          </p:cNvPr>
          <p:cNvSpPr/>
          <p:nvPr/>
        </p:nvSpPr>
        <p:spPr>
          <a:xfrm>
            <a:off x="257557" y="5713094"/>
            <a:ext cx="7226085" cy="3645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３．施策課題：日本での就職を希望しながら就職できていない留学生が存在</a:t>
            </a:r>
          </a:p>
        </p:txBody>
      </p:sp>
      <p:sp>
        <p:nvSpPr>
          <p:cNvPr id="10" name="テキスト ボックス 9">
            <a:extLst>
              <a:ext uri="{FF2B5EF4-FFF2-40B4-BE49-F238E27FC236}">
                <a16:creationId xmlns:a16="http://schemas.microsoft.com/office/drawing/2014/main" id="{9634BAAD-D470-4804-A94C-5FD7E7DC57A0}"/>
              </a:ext>
            </a:extLst>
          </p:cNvPr>
          <p:cNvSpPr txBox="1"/>
          <p:nvPr/>
        </p:nvSpPr>
        <p:spPr>
          <a:xfrm>
            <a:off x="257557" y="6077682"/>
            <a:ext cx="9515849" cy="769441"/>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日本での就職を希望する留学生に対する就職支援の実施</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・日本での就職を希望する留学生に対して、就職慣行を周知し、就職のタイミングを逃さない支援体制を整備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・留学生の受入環境が整っている中小企業の魅力を発信</a:t>
            </a:r>
          </a:p>
        </p:txBody>
      </p:sp>
      <p:sp>
        <p:nvSpPr>
          <p:cNvPr id="3" name="テキスト ボックス 2"/>
          <p:cNvSpPr txBox="1"/>
          <p:nvPr/>
        </p:nvSpPr>
        <p:spPr>
          <a:xfrm>
            <a:off x="7579895" y="495783"/>
            <a:ext cx="2368556" cy="800219"/>
          </a:xfrm>
          <a:prstGeom prst="rect">
            <a:avLst/>
          </a:prstGeom>
          <a:noFill/>
          <a:ln>
            <a:solidFill>
              <a:schemeClr val="tx1"/>
            </a:solidFill>
            <a:prstDash val="sysDash"/>
          </a:ln>
        </p:spPr>
        <p:txBody>
          <a:bodyPr wrap="square" spcCol="144000" rtlCol="0" anchor="ctr">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（凡例）</a:t>
            </a:r>
            <a:endParaRPr kumimoji="1" lang="en-US" altLang="ja-JP" sz="1100" dirty="0">
              <a:latin typeface="UD デジタル 教科書体 NK-R" panose="02020400000000000000" pitchFamily="18" charset="-128"/>
              <a:ea typeface="UD デジタル 教科書体 NK-R" panose="02020400000000000000" pitchFamily="18" charset="-128"/>
            </a:endParaRPr>
          </a:p>
          <a:p>
            <a:endParaRPr kumimoji="1" lang="en-US" altLang="ja-JP" sz="2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企業向けの取組み</a:t>
            </a:r>
            <a:endParaRPr kumimoji="1" lang="en-US" altLang="ja-JP" sz="1200" dirty="0">
              <a:latin typeface="UD デジタル 教科書体 NK-R" panose="02020400000000000000" pitchFamily="18" charset="-128"/>
              <a:ea typeface="UD デジタル 教科書体 NK-R" panose="02020400000000000000" pitchFamily="18" charset="-128"/>
            </a:endParaRPr>
          </a:p>
          <a:p>
            <a:endParaRPr kumimoji="1" lang="en-US" altLang="ja-JP" sz="7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外国人材向けの取組み</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8" name="正方形/長方形 17"/>
          <p:cNvSpPr/>
          <p:nvPr/>
        </p:nvSpPr>
        <p:spPr>
          <a:xfrm>
            <a:off x="7729482" y="714352"/>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
        <p:nvSpPr>
          <p:cNvPr id="19" name="正方形/長方形 18"/>
          <p:cNvSpPr/>
          <p:nvPr/>
        </p:nvSpPr>
        <p:spPr>
          <a:xfrm>
            <a:off x="7729483" y="1002864"/>
            <a:ext cx="275581" cy="23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grpSp>
        <p:nvGrpSpPr>
          <p:cNvPr id="4" name="グループ化 3"/>
          <p:cNvGrpSpPr/>
          <p:nvPr/>
        </p:nvGrpSpPr>
        <p:grpSpPr>
          <a:xfrm>
            <a:off x="2777472" y="2472600"/>
            <a:ext cx="596727" cy="232509"/>
            <a:chOff x="2977478" y="2691566"/>
            <a:chExt cx="596727" cy="232509"/>
          </a:xfrm>
        </p:grpSpPr>
        <p:sp>
          <p:nvSpPr>
            <p:cNvPr id="20" name="正方形/長方形 19"/>
            <p:cNvSpPr/>
            <p:nvPr/>
          </p:nvSpPr>
          <p:spPr>
            <a:xfrm>
              <a:off x="2977478" y="2691566"/>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
          <p:nvSpPr>
            <p:cNvPr id="21" name="正方形/長方形 20"/>
            <p:cNvSpPr/>
            <p:nvPr/>
          </p:nvSpPr>
          <p:spPr>
            <a:xfrm>
              <a:off x="3297477" y="2691567"/>
              <a:ext cx="276728" cy="232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grpSp>
      <p:sp>
        <p:nvSpPr>
          <p:cNvPr id="22" name="正方形/長方形 21"/>
          <p:cNvSpPr/>
          <p:nvPr/>
        </p:nvSpPr>
        <p:spPr>
          <a:xfrm>
            <a:off x="3358737" y="1371216"/>
            <a:ext cx="275581" cy="23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sp>
        <p:nvSpPr>
          <p:cNvPr id="25" name="正方形/長方形 24"/>
          <p:cNvSpPr/>
          <p:nvPr/>
        </p:nvSpPr>
        <p:spPr>
          <a:xfrm>
            <a:off x="3021896" y="4278842"/>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
        <p:nvSpPr>
          <p:cNvPr id="26" name="正方形/長方形 25"/>
          <p:cNvSpPr/>
          <p:nvPr/>
        </p:nvSpPr>
        <p:spPr>
          <a:xfrm>
            <a:off x="5559789" y="6111820"/>
            <a:ext cx="275581" cy="23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spTree>
    <p:extLst>
      <p:ext uri="{BB962C8B-B14F-4D97-AF65-F5344CB8AC3E}">
        <p14:creationId xmlns:p14="http://schemas.microsoft.com/office/powerpoint/2010/main" val="3568807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08629A6-829B-4394-A30A-5CB52C1BBB36}"/>
              </a:ext>
            </a:extLst>
          </p:cNvPr>
          <p:cNvSpPr/>
          <p:nvPr/>
        </p:nvSpPr>
        <p:spPr>
          <a:xfrm>
            <a:off x="-1" y="234581"/>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４</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施策課題に応じた取組みの方向性（２</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３）</a:t>
            </a:r>
          </a:p>
        </p:txBody>
      </p:sp>
      <p:sp>
        <p:nvSpPr>
          <p:cNvPr id="16" name="スライド番号プレースホルダー 4"/>
          <p:cNvSpPr>
            <a:spLocks noGrp="1"/>
          </p:cNvSpPr>
          <p:nvPr>
            <p:ph type="sldNum" sz="quarter" idx="12"/>
          </p:nvPr>
        </p:nvSpPr>
        <p:spPr>
          <a:xfrm>
            <a:off x="9623807" y="6921140"/>
            <a:ext cx="379412" cy="190974"/>
          </a:xfrm>
        </p:spPr>
        <p:txBody>
          <a:bodyPr/>
          <a:lstStyle/>
          <a:p>
            <a:fld id="{D905376E-84B4-405D-8A7C-01C61F534285}" type="slidenum">
              <a:rPr kumimoji="1" lang="ja-JP" altLang="en-US" smtClean="0"/>
              <a:t>35</a:t>
            </a:fld>
            <a:endParaRPr kumimoji="1" lang="ja-JP" altLang="en-US" dirty="0"/>
          </a:p>
        </p:txBody>
      </p:sp>
      <p:sp>
        <p:nvSpPr>
          <p:cNvPr id="25" name="テキスト ボックス 24"/>
          <p:cNvSpPr txBox="1"/>
          <p:nvPr/>
        </p:nvSpPr>
        <p:spPr>
          <a:xfrm>
            <a:off x="0" y="591087"/>
            <a:ext cx="2263516" cy="369332"/>
          </a:xfrm>
          <a:prstGeom prst="rect">
            <a:avLst/>
          </a:prstGeom>
          <a:noFill/>
        </p:spPr>
        <p:txBody>
          <a:bodyPr wrap="square" rtlCol="0">
            <a:spAutoFit/>
          </a:bodyPr>
          <a:lstStyle/>
          <a:p>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採用時・就職時</a:t>
            </a:r>
            <a:r>
              <a:rPr kumimoji="1"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29" name="正方形/長方形 28">
            <a:extLst>
              <a:ext uri="{FF2B5EF4-FFF2-40B4-BE49-F238E27FC236}">
                <a16:creationId xmlns:a16="http://schemas.microsoft.com/office/drawing/2014/main" id="{BF998370-E193-4B84-928F-C5962A617B56}"/>
              </a:ext>
            </a:extLst>
          </p:cNvPr>
          <p:cNvSpPr/>
          <p:nvPr/>
        </p:nvSpPr>
        <p:spPr>
          <a:xfrm>
            <a:off x="300790" y="937621"/>
            <a:ext cx="7362753" cy="3299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４．施策課題：企業に外国人材の採用に必要な知識が不足している</a:t>
            </a:r>
            <a:endParaRPr kumimoji="1" lang="en-US" altLang="ja-JP" sz="1600" b="1"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a:extLst>
              <a:ext uri="{FF2B5EF4-FFF2-40B4-BE49-F238E27FC236}">
                <a16:creationId xmlns:a16="http://schemas.microsoft.com/office/drawing/2014/main" id="{9634BAAD-D470-4804-A94C-5FD7E7DC57A0}"/>
              </a:ext>
            </a:extLst>
          </p:cNvPr>
          <p:cNvSpPr txBox="1"/>
          <p:nvPr/>
        </p:nvSpPr>
        <p:spPr>
          <a:xfrm>
            <a:off x="300790" y="1268149"/>
            <a:ext cx="9599522" cy="984885"/>
          </a:xfrm>
          <a:prstGeom prst="rect">
            <a:avLst/>
          </a:prstGeom>
          <a:solidFill>
            <a:schemeClr val="bg1"/>
          </a:solidFill>
          <a:ln>
            <a:solidFill>
              <a:schemeClr val="tx1"/>
            </a:solidFill>
            <a:prstDash val="sysDot"/>
          </a:ln>
        </p:spPr>
        <p:txBody>
          <a:bodyPr wrap="square" rtlCol="0">
            <a:spAutoFit/>
          </a:bodyPr>
          <a:lstStyle/>
          <a:p>
            <a:pPr marL="180975" indent="-180975">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外国人材採用に向けた企業支援の実施</a:t>
            </a:r>
            <a:br>
              <a:rPr kumimoji="1" lang="en-US" altLang="ja-JP"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外国人材の採用や在留資格の移行手続きがスムーズに進むよう、在留資格別に外国人材採用の手続きや受入れのために必要な準備をまとめたノウハウ集を業界団体や経済界などを通じて企業に周知。あわせて、施策を担当する行政職員へも周知</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・在留資格別に、資格手続きのサポートや、支援機関へつなぐなど、外国人材採用に必要な支援を実施</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9634BAAD-D470-4804-A94C-5FD7E7DC57A0}"/>
              </a:ext>
            </a:extLst>
          </p:cNvPr>
          <p:cNvSpPr txBox="1"/>
          <p:nvPr/>
        </p:nvSpPr>
        <p:spPr>
          <a:xfrm>
            <a:off x="300790" y="2623299"/>
            <a:ext cx="9599522" cy="1015663"/>
          </a:xfrm>
          <a:prstGeom prst="rect">
            <a:avLst/>
          </a:prstGeom>
          <a:solidFill>
            <a:schemeClr val="bg1"/>
          </a:solidFill>
          <a:ln>
            <a:solidFill>
              <a:schemeClr val="tx1"/>
            </a:solidFill>
            <a:prstDash val="sysDot"/>
          </a:ln>
        </p:spPr>
        <p:txBody>
          <a:bodyPr wrap="square" rtlCol="0">
            <a:spAutoFit/>
          </a:bodyPr>
          <a:lstStyle/>
          <a:p>
            <a:pPr>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就職活動に必要な知識の提供</a:t>
            </a: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・在留資格別に、求人情報のとり方、履歴書の書き方、面接の受け方など就職活動の手法や在留資格による働き方の違い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などをまとめたノウハウ集を支援機関や学校などを通じて提供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・留学生に対して、大学等を通じた日本の就職慣行を周知し、就職のタイミングを逃さないサポート体制を整備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910A4D7A-2A98-421A-8D5E-F607775F8049}"/>
              </a:ext>
            </a:extLst>
          </p:cNvPr>
          <p:cNvSpPr/>
          <p:nvPr/>
        </p:nvSpPr>
        <p:spPr>
          <a:xfrm>
            <a:off x="300790" y="2301620"/>
            <a:ext cx="7362753" cy="3474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５．施策課題：</a:t>
            </a: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外国人材に日本の就職慣行の知識が不足している</a:t>
            </a:r>
            <a:endPar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9634BAAD-D470-4804-A94C-5FD7E7DC57A0}"/>
              </a:ext>
            </a:extLst>
          </p:cNvPr>
          <p:cNvSpPr txBox="1"/>
          <p:nvPr/>
        </p:nvSpPr>
        <p:spPr>
          <a:xfrm>
            <a:off x="300790" y="6120921"/>
            <a:ext cx="9599522" cy="800219"/>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就職に伴う生活環境の変化に対する支援の実施</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192088" lvl="0" indent="-192088">
              <a:tabLst>
                <a:tab pos="806450" algn="l"/>
              </a:tabLst>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外国人材が安心して就職できるよう、住まい探しや引越しの手続き</a:t>
            </a:r>
            <a:r>
              <a:rPr kumimoji="1" lang="zh-TW" altLang="en-US" sz="1400" dirty="0">
                <a:latin typeface="UD デジタル 教科書体 NK-R" panose="02020400000000000000" pitchFamily="18" charset="-128"/>
                <a:ea typeface="UD デジタル 教科書体 NK-R" panose="02020400000000000000" pitchFamily="18" charset="-128"/>
              </a:rPr>
              <a:t>、銀行口座開設</a:t>
            </a:r>
            <a:r>
              <a:rPr kumimoji="1" lang="ja-JP" altLang="en-US" sz="1400" dirty="0">
                <a:latin typeface="UD デジタル 教科書体 NK-R" panose="02020400000000000000" pitchFamily="18" charset="-128"/>
                <a:ea typeface="UD デジタル 教科書体 NK-R" panose="02020400000000000000" pitchFamily="18" charset="-128"/>
              </a:rPr>
              <a:t>など、生活環境の変化に対する相談や、支援機関へのつなぎなどの支援を実施</a:t>
            </a:r>
            <a:endParaRPr kumimoji="1" lang="en-US" altLang="ja-JP" sz="6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910A4D7A-2A98-421A-8D5E-F607775F8049}"/>
              </a:ext>
            </a:extLst>
          </p:cNvPr>
          <p:cNvSpPr/>
          <p:nvPr/>
        </p:nvSpPr>
        <p:spPr>
          <a:xfrm>
            <a:off x="300790" y="5784728"/>
            <a:ext cx="7362753" cy="3361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７．施策課題：就職に伴う生活環境の</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変化</a:t>
            </a: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に対する支援</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が必要</a:t>
            </a:r>
            <a:endPar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9634BAAD-D470-4804-A94C-5FD7E7DC57A0}"/>
              </a:ext>
            </a:extLst>
          </p:cNvPr>
          <p:cNvSpPr txBox="1"/>
          <p:nvPr/>
        </p:nvSpPr>
        <p:spPr>
          <a:xfrm>
            <a:off x="300790" y="4059108"/>
            <a:ext cx="9599522" cy="1661993"/>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安定した雇用に結びつくマッチングの強化</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185738" lvl="0" indent="-185738"/>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在留資格別の「外国人材の採用意欲のある企業と外国人との交流会」やインターンシップの開催など、双方の情報収集や、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5738" lvl="0" indent="-185738"/>
            <a:r>
              <a:rPr kumimoji="1" lang="ja-JP" altLang="en-US" sz="1400" dirty="0">
                <a:latin typeface="UD デジタル 教科書体 NK-R" panose="02020400000000000000" pitchFamily="18" charset="-128"/>
                <a:ea typeface="UD デジタル 教科書体 NK-R" panose="02020400000000000000" pitchFamily="18" charset="-128"/>
              </a:rPr>
              <a:t>　　トライアル受入れとなる機会を提供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lvl="0"/>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・在留資格別の合同企業説明会や面接会の開催など、企業と外国人材とのマッチング機会を提供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0975" lvl="0" indent="-180975"/>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・企業に対して、在留資格に対応するような業務の切り出しや外国人材の適正を見極めてコーディネートする専門スキルを持つ機関へのつなぎなど、マッチングに対する支援体制を整備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0975" indent="-180975"/>
            <a:r>
              <a:rPr kumimoji="1" lang="ja-JP" altLang="en-US" sz="1400" dirty="0">
                <a:latin typeface="UD デジタル 教科書体 NK-R" panose="02020400000000000000" pitchFamily="18" charset="-128"/>
                <a:ea typeface="UD デジタル 教科書体 NK-R" panose="02020400000000000000" pitchFamily="18" charset="-128"/>
              </a:rPr>
              <a:t>　・外国人材採用に関する優良事例企業情報の公表・情報提供</a:t>
            </a:r>
            <a:endParaRPr kumimoji="1" lang="en-US" altLang="ja-JP" sz="600"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910A4D7A-2A98-421A-8D5E-F607775F8049}"/>
              </a:ext>
            </a:extLst>
          </p:cNvPr>
          <p:cNvSpPr/>
          <p:nvPr/>
        </p:nvSpPr>
        <p:spPr>
          <a:xfrm>
            <a:off x="300790" y="3737429"/>
            <a:ext cx="7362753" cy="32167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６．施策課題：適切なマッチングの機会が不足している</a:t>
            </a:r>
            <a:endPar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6" name="正方形/長方形 25"/>
          <p:cNvSpPr/>
          <p:nvPr/>
        </p:nvSpPr>
        <p:spPr>
          <a:xfrm>
            <a:off x="4062790" y="1309323"/>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
        <p:nvSpPr>
          <p:cNvPr id="27" name="正方形/長方形 26"/>
          <p:cNvSpPr/>
          <p:nvPr/>
        </p:nvSpPr>
        <p:spPr>
          <a:xfrm>
            <a:off x="3298579" y="2663567"/>
            <a:ext cx="275581" cy="23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sp>
        <p:nvSpPr>
          <p:cNvPr id="28" name="正方形/長方形 27"/>
          <p:cNvSpPr/>
          <p:nvPr/>
        </p:nvSpPr>
        <p:spPr>
          <a:xfrm>
            <a:off x="4537833" y="4110103"/>
            <a:ext cx="275581" cy="23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sp>
        <p:nvSpPr>
          <p:cNvPr id="30" name="正方形/長方形 29"/>
          <p:cNvSpPr/>
          <p:nvPr/>
        </p:nvSpPr>
        <p:spPr>
          <a:xfrm>
            <a:off x="4214113" y="4110103"/>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
        <p:nvSpPr>
          <p:cNvPr id="32" name="正方形/長方形 31"/>
          <p:cNvSpPr/>
          <p:nvPr/>
        </p:nvSpPr>
        <p:spPr>
          <a:xfrm>
            <a:off x="4675623" y="6184548"/>
            <a:ext cx="275581" cy="23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spTree>
    <p:extLst>
      <p:ext uri="{BB962C8B-B14F-4D97-AF65-F5344CB8AC3E}">
        <p14:creationId xmlns:p14="http://schemas.microsoft.com/office/powerpoint/2010/main" val="4221826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08629A6-829B-4394-A30A-5CB52C1BBB36}"/>
              </a:ext>
            </a:extLst>
          </p:cNvPr>
          <p:cNvSpPr/>
          <p:nvPr/>
        </p:nvSpPr>
        <p:spPr>
          <a:xfrm>
            <a:off x="-1" y="315263"/>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４</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施策課題に応じた取組みの方向性（３</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３）</a:t>
            </a:r>
          </a:p>
        </p:txBody>
      </p:sp>
      <p:sp>
        <p:nvSpPr>
          <p:cNvPr id="16" name="スライド番号プレースホルダー 4"/>
          <p:cNvSpPr>
            <a:spLocks noGrp="1"/>
          </p:cNvSpPr>
          <p:nvPr>
            <p:ph type="sldNum" sz="quarter" idx="12"/>
          </p:nvPr>
        </p:nvSpPr>
        <p:spPr>
          <a:xfrm>
            <a:off x="9701213" y="6809901"/>
            <a:ext cx="379412" cy="190974"/>
          </a:xfrm>
        </p:spPr>
        <p:txBody>
          <a:bodyPr/>
          <a:lstStyle/>
          <a:p>
            <a:fld id="{D905376E-84B4-405D-8A7C-01C61F534285}" type="slidenum">
              <a:rPr kumimoji="1" lang="ja-JP" altLang="en-US" smtClean="0"/>
              <a:t>36</a:t>
            </a:fld>
            <a:endParaRPr kumimoji="1" lang="ja-JP" altLang="en-US" dirty="0"/>
          </a:p>
        </p:txBody>
      </p:sp>
      <p:sp>
        <p:nvSpPr>
          <p:cNvPr id="2" name="テキスト ボックス 1"/>
          <p:cNvSpPr txBox="1"/>
          <p:nvPr/>
        </p:nvSpPr>
        <p:spPr>
          <a:xfrm>
            <a:off x="10067" y="732845"/>
            <a:ext cx="2587137" cy="369332"/>
          </a:xfrm>
          <a:prstGeom prst="rect">
            <a:avLst/>
          </a:prstGeom>
          <a:noFill/>
        </p:spPr>
        <p:txBody>
          <a:bodyPr wrap="square" rtlCol="0">
            <a:spAutoFit/>
          </a:bodyPr>
          <a:lstStyle/>
          <a:p>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採用後・就職後</a:t>
            </a:r>
            <a:r>
              <a:rPr kumimoji="1"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9634BAAD-D470-4804-A94C-5FD7E7DC57A0}"/>
              </a:ext>
            </a:extLst>
          </p:cNvPr>
          <p:cNvSpPr txBox="1"/>
          <p:nvPr/>
        </p:nvSpPr>
        <p:spPr>
          <a:xfrm>
            <a:off x="237398" y="1639203"/>
            <a:ext cx="9599522" cy="1446550"/>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外国人材が働き続けられるよう職場定着支援</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180975" lvl="0" indent="-180975"/>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外国人材に対するビジネス日本語の研修や日本人従業員に対する「やさしいにほんご」など平易な日本語研修の実施など、日本語での意思疎通ができる職場環境を整備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0975" lvl="0" indent="-180975"/>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・日本人と外国人の双方が文化や習慣に興味を持ち、違いを認識するための研修や交流会の実施など、相互理解を進める職場環境を整備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0975" lvl="0" indent="-180975"/>
            <a:r>
              <a:rPr kumimoji="1" lang="ja-JP" altLang="en-US" sz="1400" dirty="0">
                <a:latin typeface="UD デジタル 教科書体 NK-R" panose="02020400000000000000" pitchFamily="18" charset="-128"/>
                <a:ea typeface="UD デジタル 教科書体 NK-R" panose="02020400000000000000" pitchFamily="18" charset="-128"/>
              </a:rPr>
              <a:t>　・外国人材が日常の困りごとなどを相談できる体制を企業内に整備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a:extLst>
              <a:ext uri="{FF2B5EF4-FFF2-40B4-BE49-F238E27FC236}">
                <a16:creationId xmlns:a16="http://schemas.microsoft.com/office/drawing/2014/main" id="{910A4D7A-2A98-421A-8D5E-F607775F8049}"/>
              </a:ext>
            </a:extLst>
          </p:cNvPr>
          <p:cNvSpPr/>
          <p:nvPr/>
        </p:nvSpPr>
        <p:spPr>
          <a:xfrm>
            <a:off x="237398" y="1303010"/>
            <a:ext cx="7524000" cy="3361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８．施策課題：外国人材が働きやすい職場環境になっていない</a:t>
            </a:r>
            <a:endPar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9634BAAD-D470-4804-A94C-5FD7E7DC57A0}"/>
              </a:ext>
            </a:extLst>
          </p:cNvPr>
          <p:cNvSpPr txBox="1"/>
          <p:nvPr/>
        </p:nvSpPr>
        <p:spPr>
          <a:xfrm>
            <a:off x="237398" y="3829093"/>
            <a:ext cx="9599522" cy="1231106"/>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外国人材が活躍できる職場環境整備</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180975" indent="-180975"/>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・企業の経営者や採用担当者に対して、外国人材採用を通じて新たな事業展開に結び付いた企業など、先進事例を紹介するセミナーなどを実施</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0975" indent="-180975"/>
            <a:r>
              <a:rPr kumimoji="1" lang="ja-JP" altLang="en-US" sz="1400" dirty="0">
                <a:latin typeface="UD デジタル 教科書体 NK-R" panose="02020400000000000000" pitchFamily="18" charset="-128"/>
                <a:ea typeface="UD デジタル 教科書体 NK-R" panose="02020400000000000000" pitchFamily="18" charset="-128"/>
              </a:rPr>
              <a:t>　・外国人材に対する能力開発の機会の提供やメンター制度の導入など、キャリア形成上の課題解決につながる知識やノウハウを提供するセミナーやコンサルティングを実施</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910A4D7A-2A98-421A-8D5E-F607775F8049}"/>
              </a:ext>
            </a:extLst>
          </p:cNvPr>
          <p:cNvSpPr/>
          <p:nvPr/>
        </p:nvSpPr>
        <p:spPr>
          <a:xfrm>
            <a:off x="237398" y="3492900"/>
            <a:ext cx="7524000" cy="3361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９．施策課題：外国人材が活躍できる職場環境になっていない</a:t>
            </a:r>
            <a:endPar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9" name="正方形/長方形 18"/>
          <p:cNvSpPr/>
          <p:nvPr/>
        </p:nvSpPr>
        <p:spPr>
          <a:xfrm>
            <a:off x="4423738" y="1693533"/>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
        <p:nvSpPr>
          <p:cNvPr id="20" name="正方形/長方形 19"/>
          <p:cNvSpPr/>
          <p:nvPr/>
        </p:nvSpPr>
        <p:spPr>
          <a:xfrm>
            <a:off x="3798044" y="3869771"/>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Tree>
    <p:extLst>
      <p:ext uri="{BB962C8B-B14F-4D97-AF65-F5344CB8AC3E}">
        <p14:creationId xmlns:p14="http://schemas.microsoft.com/office/powerpoint/2010/main" val="3504952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748575" y="1673871"/>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２</a:t>
            </a:r>
            <a:r>
              <a:rPr kumimoji="1" lang="ja-JP" altLang="en-US" sz="4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lang="ja-JP" altLang="en-US" sz="4000" noProof="0" dirty="0">
                <a:solidFill>
                  <a:prstClr val="black"/>
                </a:solidFill>
                <a:latin typeface="UD デジタル 教科書体 NK-R" panose="02020400000000000000" pitchFamily="18" charset="-128"/>
                <a:ea typeface="UD デジタル 教科書体 NK-R" panose="02020400000000000000" pitchFamily="18" charset="-128"/>
              </a:rPr>
              <a:t>共生推進</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4"/>
          <p:cNvSpPr txBox="1">
            <a:spLocks/>
          </p:cNvSpPr>
          <p:nvPr/>
        </p:nvSpPr>
        <p:spPr>
          <a:xfrm>
            <a:off x="9720234" y="6918220"/>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37</a:t>
            </a:fld>
            <a:endParaRPr kumimoji="1" lang="ja-JP" altLang="en-US" dirty="0"/>
          </a:p>
        </p:txBody>
      </p:sp>
      <p:sp>
        <p:nvSpPr>
          <p:cNvPr id="9" name="テキスト ボックス 8"/>
          <p:cNvSpPr txBox="1"/>
          <p:nvPr/>
        </p:nvSpPr>
        <p:spPr>
          <a:xfrm>
            <a:off x="1366040" y="3325308"/>
            <a:ext cx="8058535" cy="2554545"/>
          </a:xfrm>
          <a:prstGeom prst="rect">
            <a:avLst/>
          </a:prstGeom>
          <a:noFill/>
          <a:ln w="28575">
            <a:solidFill>
              <a:schemeClr val="tx2"/>
            </a:solidFill>
            <a:prstDash val="sysDot"/>
          </a:ln>
        </p:spPr>
        <p:txBody>
          <a:bodyPr wrap="square" rtlCol="0">
            <a:spAutoFit/>
          </a:bodyPr>
          <a:lstStyle/>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（１）府内在留外国人の状況</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①市町村別</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zh-TW"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②国籍別</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zh-TW"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③在留資格別</a:t>
            </a:r>
            <a:endPar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（２）調査やヒアリングの実施状況</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）外国人材の暮らしの現状</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①日常生活</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②日本語の習得</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a:t>
            </a: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）共生推進における施策課題</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a:t>
            </a: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）施策課題に応じた取組みの方向性</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46517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267470" y="1646459"/>
            <a:ext cx="4673869" cy="5447619"/>
          </a:xfrm>
          <a:prstGeom prst="rect">
            <a:avLst/>
          </a:prstGeom>
        </p:spPr>
      </p:pic>
      <p:sp>
        <p:nvSpPr>
          <p:cNvPr id="89" name="正方形/長方形 88">
            <a:extLst>
              <a:ext uri="{FF2B5EF4-FFF2-40B4-BE49-F238E27FC236}">
                <a16:creationId xmlns:a16="http://schemas.microsoft.com/office/drawing/2014/main" id="{E08629A6-829B-4394-A30A-5CB52C1BBB36}"/>
              </a:ext>
            </a:extLst>
          </p:cNvPr>
          <p:cNvSpPr/>
          <p:nvPr/>
        </p:nvSpPr>
        <p:spPr>
          <a:xfrm>
            <a:off x="0" y="258744"/>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（１）府内在留外国人の状況 ①市町村別</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7" name="スライド番号プレースホルダー 4"/>
          <p:cNvSpPr>
            <a:spLocks noGrp="1"/>
          </p:cNvSpPr>
          <p:nvPr>
            <p:ph type="sldNum" sz="quarter" idx="12"/>
          </p:nvPr>
        </p:nvSpPr>
        <p:spPr>
          <a:xfrm>
            <a:off x="9620083" y="6864339"/>
            <a:ext cx="379412" cy="200156"/>
          </a:xfrm>
        </p:spPr>
        <p:txBody>
          <a:bodyPr/>
          <a:lstStyle/>
          <a:p>
            <a:fld id="{D905376E-84B4-405D-8A7C-01C61F534285}" type="slidenum">
              <a:rPr kumimoji="1" lang="ja-JP" altLang="en-US" smtClean="0"/>
              <a:t>38</a:t>
            </a:fld>
            <a:endParaRPr kumimoji="1" lang="ja-JP" altLang="en-US" dirty="0"/>
          </a:p>
        </p:txBody>
      </p:sp>
      <p:sp>
        <p:nvSpPr>
          <p:cNvPr id="11" name="正方形/長方形 10">
            <a:extLst>
              <a:ext uri="{FF2B5EF4-FFF2-40B4-BE49-F238E27FC236}">
                <a16:creationId xmlns:a16="http://schemas.microsoft.com/office/drawing/2014/main" id="{BDE94356-9EE1-4C5E-8EE6-0123C557A248}"/>
              </a:ext>
            </a:extLst>
          </p:cNvPr>
          <p:cNvSpPr/>
          <p:nvPr/>
        </p:nvSpPr>
        <p:spPr>
          <a:xfrm>
            <a:off x="119406" y="1270913"/>
            <a:ext cx="3890619" cy="276999"/>
          </a:xfrm>
          <a:prstGeom prst="rect">
            <a:avLst/>
          </a:prstGeom>
        </p:spPr>
        <p:txBody>
          <a:bodyPr wrap="square">
            <a:spAutoFit/>
          </a:bodyPr>
          <a:lstStyle/>
          <a:p>
            <a:pPr marL="147005" indent="-147005"/>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◇外国人の割合が多い市町村（</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2023</a:t>
            </a:r>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a:t>
            </a:r>
            <a:r>
              <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日時点）</a:t>
            </a:r>
            <a:endParaRPr lang="en-US" altLang="zh-CN"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3" name="Text Box 3">
            <a:extLst>
              <a:ext uri="{FF2B5EF4-FFF2-40B4-BE49-F238E27FC236}">
                <a16:creationId xmlns:a16="http://schemas.microsoft.com/office/drawing/2014/main" id="{DE222E80-F6DB-4EFF-8A46-377A2BAAC7B6}"/>
              </a:ext>
            </a:extLst>
          </p:cNvPr>
          <p:cNvSpPr txBox="1">
            <a:spLocks noChangeArrowheads="1"/>
          </p:cNvSpPr>
          <p:nvPr/>
        </p:nvSpPr>
        <p:spPr bwMode="auto">
          <a:xfrm>
            <a:off x="7586911" y="1118218"/>
            <a:ext cx="2683793" cy="143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1429" tIns="7351" rIns="61429" bIns="7351" numCol="1" anchor="t" anchorCtr="0" compatLnSpc="1">
            <a:prstTxWarp prst="textNoShape">
              <a:avLst/>
            </a:prstTxWarp>
            <a:spAutoFit/>
          </a:bodyPr>
          <a:lstStyle/>
          <a:p>
            <a:pPr fontAlgn="base">
              <a:lnSpc>
                <a:spcPts val="992"/>
              </a:lnSpc>
              <a:spcBef>
                <a:spcPct val="0"/>
              </a:spcBef>
              <a:spcAft>
                <a:spcPct val="0"/>
              </a:spcAft>
              <a:defRPr/>
            </a:pPr>
            <a:r>
              <a:rPr kumimoji="1" lang="en-US" altLang="ja-JP" sz="9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9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外国人の割合（全国平均）：</a:t>
            </a:r>
            <a:r>
              <a:rPr kumimoji="1" lang="en-US" altLang="ja-JP" sz="9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kumimoji="1" lang="ja-JP" altLang="en-US" sz="9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３９％</a:t>
            </a:r>
            <a:endParaRPr lang="en-US" altLang="ja-JP" sz="9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正方形/長方形 7">
            <a:extLst>
              <a:ext uri="{FF2B5EF4-FFF2-40B4-BE49-F238E27FC236}">
                <a16:creationId xmlns:a16="http://schemas.microsoft.com/office/drawing/2014/main" id="{55EED9AA-96F6-4885-AFA7-E0637D01A52D}"/>
              </a:ext>
            </a:extLst>
          </p:cNvPr>
          <p:cNvSpPr/>
          <p:nvPr/>
        </p:nvSpPr>
        <p:spPr>
          <a:xfrm>
            <a:off x="119406" y="749181"/>
            <a:ext cx="9792000" cy="296844"/>
          </a:xfrm>
          <a:prstGeom prst="rect">
            <a:avLst/>
          </a:prstGeom>
          <a:ln w="19050">
            <a:solidFill>
              <a:schemeClr val="tx1"/>
            </a:solidFill>
            <a:prstDash val="sysDash"/>
          </a:ln>
        </p:spPr>
        <p:txBody>
          <a:bodyPr wrap="square">
            <a:noAutofit/>
          </a:bodyPr>
          <a:lstStyle/>
          <a:p>
            <a:pPr marL="85725" indent="-85725"/>
            <a:r>
              <a:rPr lang="ja-JP" altLang="en-US" sz="1292" dirty="0">
                <a:latin typeface="UD デジタル 教科書体 NK-R" panose="02020400000000000000" pitchFamily="18" charset="-128"/>
                <a:ea typeface="UD デジタル 教科書体 NK-R" panose="02020400000000000000" pitchFamily="18" charset="-128"/>
              </a:rPr>
              <a:t>〇大阪府内市町村における在住外国人の割合は、大阪市</a:t>
            </a:r>
            <a:r>
              <a:rPr lang="en-US" altLang="ja-JP" sz="1292" dirty="0">
                <a:latin typeface="UD デジタル 教科書体 NK-R" panose="02020400000000000000" pitchFamily="18" charset="-128"/>
                <a:ea typeface="UD デジタル 教科書体 NK-R" panose="02020400000000000000" pitchFamily="18" charset="-128"/>
              </a:rPr>
              <a:t>(5.</a:t>
            </a:r>
            <a:r>
              <a:rPr lang="ja-JP" altLang="en-US" sz="1292" dirty="0">
                <a:latin typeface="UD デジタル 教科書体 NK-R" panose="02020400000000000000" pitchFamily="18" charset="-128"/>
                <a:ea typeface="UD デジタル 教科書体 NK-R" panose="02020400000000000000" pitchFamily="18" charset="-128"/>
              </a:rPr>
              <a:t>５６</a:t>
            </a:r>
            <a:r>
              <a:rPr lang="en-US" altLang="ja-JP" sz="1292" dirty="0">
                <a:latin typeface="UD デジタル 教科書体 NK-R" panose="02020400000000000000" pitchFamily="18" charset="-128"/>
                <a:ea typeface="UD デジタル 教科書体 NK-R" panose="02020400000000000000" pitchFamily="18" charset="-128"/>
              </a:rPr>
              <a:t>%)</a:t>
            </a:r>
            <a:r>
              <a:rPr lang="ja-JP" altLang="en-US" sz="1292" dirty="0">
                <a:latin typeface="UD デジタル 教科書体 NK-R" panose="02020400000000000000" pitchFamily="18" charset="-128"/>
                <a:ea typeface="UD デジタル 教科書体 NK-R" panose="02020400000000000000" pitchFamily="18" charset="-128"/>
              </a:rPr>
              <a:t>をはじめ、７市町で全国平均</a:t>
            </a:r>
            <a:r>
              <a:rPr lang="en-US" altLang="ja-JP" sz="1292" dirty="0">
                <a:latin typeface="UD デジタル 教科書体 NK-R" panose="02020400000000000000" pitchFamily="18" charset="-128"/>
                <a:ea typeface="UD デジタル 教科書体 NK-R" panose="02020400000000000000" pitchFamily="18" charset="-128"/>
              </a:rPr>
              <a:t>(2.</a:t>
            </a:r>
            <a:r>
              <a:rPr lang="ja-JP" altLang="en-US" sz="1292" dirty="0">
                <a:latin typeface="UD デジタル 教科書体 NK-R" panose="02020400000000000000" pitchFamily="18" charset="-128"/>
                <a:ea typeface="UD デジタル 教科書体 NK-R" panose="02020400000000000000" pitchFamily="18" charset="-128"/>
              </a:rPr>
              <a:t>３９</a:t>
            </a:r>
            <a:r>
              <a:rPr lang="en-US" altLang="ja-JP" sz="1292" dirty="0">
                <a:latin typeface="UD デジタル 教科書体 NK-R" panose="02020400000000000000" pitchFamily="18" charset="-128"/>
                <a:ea typeface="UD デジタル 教科書体 NK-R" panose="02020400000000000000" pitchFamily="18" charset="-128"/>
              </a:rPr>
              <a:t>%)</a:t>
            </a:r>
            <a:r>
              <a:rPr lang="ja-JP" altLang="en-US" sz="1292" dirty="0">
                <a:latin typeface="UD デジタル 教科書体 NK-R" panose="02020400000000000000" pitchFamily="18" charset="-128"/>
                <a:ea typeface="UD デジタル 教科書体 NK-R" panose="02020400000000000000" pitchFamily="18" charset="-128"/>
              </a:rPr>
              <a:t>以上となっている</a:t>
            </a:r>
            <a:endParaRPr lang="en-US" altLang="ja-JP" sz="1292"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p:cNvSpPr/>
          <p:nvPr/>
        </p:nvSpPr>
        <p:spPr>
          <a:xfrm>
            <a:off x="5611851" y="6878634"/>
            <a:ext cx="3950120" cy="215444"/>
          </a:xfrm>
          <a:prstGeom prst="rect">
            <a:avLst/>
          </a:prstGeom>
        </p:spPr>
        <p:txBody>
          <a:bodyPr wrap="none">
            <a:spAutoFit/>
          </a:bodyPr>
          <a:lstStyle/>
          <a:p>
            <a:r>
              <a:rPr lang="ja-JP" altLang="en-US" sz="800" dirty="0">
                <a:latin typeface="UD デジタル 教科書体 NK-R" panose="02020400000000000000" pitchFamily="18" charset="-128"/>
                <a:ea typeface="UD デジタル 教科書体 NK-R" panose="02020400000000000000" pitchFamily="18" charset="-128"/>
              </a:rPr>
              <a:t>出典：総務省「住民基本台帳に基づく人口、人口動態及び世帯数」</a:t>
            </a:r>
            <a:r>
              <a:rPr lang="zh-TW" altLang="en-US" sz="800" dirty="0">
                <a:latin typeface="UD デジタル 教科書体 NK-R" panose="02020400000000000000" pitchFamily="18" charset="-128"/>
                <a:ea typeface="UD デジタル 教科書体 NK-R" panose="02020400000000000000" pitchFamily="18" charset="-128"/>
              </a:rPr>
              <a:t>令和</a:t>
            </a:r>
            <a:r>
              <a:rPr lang="ja-JP" altLang="en-US" sz="800" dirty="0">
                <a:latin typeface="UD デジタル 教科書体 NK-R" panose="02020400000000000000" pitchFamily="18" charset="-128"/>
                <a:ea typeface="UD デジタル 教科書体 NK-R" panose="02020400000000000000" pitchFamily="18" charset="-128"/>
              </a:rPr>
              <a:t>５</a:t>
            </a:r>
            <a:r>
              <a:rPr lang="zh-TW" altLang="en-US" sz="800" dirty="0">
                <a:latin typeface="UD デジタル 教科書体 NK-R" panose="02020400000000000000" pitchFamily="18" charset="-128"/>
                <a:ea typeface="UD デジタル 教科書体 NK-R" panose="02020400000000000000" pitchFamily="18" charset="-128"/>
              </a:rPr>
              <a:t>年</a:t>
            </a:r>
            <a:r>
              <a:rPr lang="en-US" altLang="zh-TW" sz="800" dirty="0">
                <a:latin typeface="UD デジタル 教科書体 NK-R" panose="02020400000000000000" pitchFamily="18" charset="-128"/>
                <a:ea typeface="UD デジタル 教科書体 NK-R" panose="02020400000000000000" pitchFamily="18" charset="-128"/>
              </a:rPr>
              <a:t>1</a:t>
            </a:r>
            <a:r>
              <a:rPr lang="zh-TW" altLang="en-US" sz="800" dirty="0">
                <a:latin typeface="UD デジタル 教科書体 NK-R" panose="02020400000000000000" pitchFamily="18" charset="-128"/>
                <a:ea typeface="UD デジタル 教科書体 NK-R" panose="02020400000000000000" pitchFamily="18" charset="-128"/>
              </a:rPr>
              <a:t>月</a:t>
            </a:r>
            <a:r>
              <a:rPr lang="en-US" altLang="zh-TW" sz="800" dirty="0">
                <a:latin typeface="UD デジタル 教科書体 NK-R" panose="02020400000000000000" pitchFamily="18" charset="-128"/>
                <a:ea typeface="UD デジタル 教科書体 NK-R" panose="02020400000000000000" pitchFamily="18" charset="-128"/>
              </a:rPr>
              <a:t>1</a:t>
            </a:r>
            <a:r>
              <a:rPr lang="zh-TW" altLang="en-US" sz="800" dirty="0">
                <a:latin typeface="UD デジタル 教科書体 NK-R" panose="02020400000000000000" pitchFamily="18" charset="-128"/>
                <a:ea typeface="UD デジタル 教科書体 NK-R" panose="02020400000000000000" pitchFamily="18" charset="-128"/>
              </a:rPr>
              <a:t>日現在</a:t>
            </a:r>
            <a:endParaRPr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12" name="Text Box 3">
            <a:extLst>
              <a:ext uri="{FF2B5EF4-FFF2-40B4-BE49-F238E27FC236}">
                <a16:creationId xmlns:a16="http://schemas.microsoft.com/office/drawing/2014/main" id="{DE222E80-F6DB-4EFF-8A46-377A2BAAC7B6}"/>
              </a:ext>
            </a:extLst>
          </p:cNvPr>
          <p:cNvSpPr txBox="1">
            <a:spLocks noChangeArrowheads="1"/>
          </p:cNvSpPr>
          <p:nvPr/>
        </p:nvSpPr>
        <p:spPr bwMode="auto">
          <a:xfrm>
            <a:off x="5235061" y="897603"/>
            <a:ext cx="252298" cy="1234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square" lIns="61429" tIns="7351" rIns="61429" bIns="7351" numCol="1" anchor="t" anchorCtr="0" compatLnSpc="1">
            <a:prstTxWarp prst="textNoShape">
              <a:avLst/>
            </a:prstTxWarp>
            <a:spAutoFit/>
          </a:bodyPr>
          <a:lstStyle/>
          <a:p>
            <a:pPr algn="ctr" fontAlgn="base">
              <a:lnSpc>
                <a:spcPts val="992"/>
              </a:lnSpc>
              <a:spcBef>
                <a:spcPct val="0"/>
              </a:spcBef>
              <a:spcAft>
                <a:spcPct val="0"/>
              </a:spcAft>
              <a:defRPr/>
            </a:pPr>
            <a:r>
              <a:rPr kumimoji="1" lang="ja-JP" altLang="en-US" sz="9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全国平均以上</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14" name="グループ化 13"/>
          <p:cNvGrpSpPr/>
          <p:nvPr/>
        </p:nvGrpSpPr>
        <p:grpSpPr>
          <a:xfrm>
            <a:off x="5248155" y="1919234"/>
            <a:ext cx="4371927" cy="371478"/>
            <a:chOff x="5248156" y="1919234"/>
            <a:chExt cx="4087188" cy="371478"/>
          </a:xfrm>
        </p:grpSpPr>
        <p:cxnSp>
          <p:nvCxnSpPr>
            <p:cNvPr id="6" name="直線コネクタ 5"/>
            <p:cNvCxnSpPr/>
            <p:nvPr/>
          </p:nvCxnSpPr>
          <p:spPr>
            <a:xfrm flipH="1">
              <a:off x="5302932" y="2290712"/>
              <a:ext cx="403241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上矢印 1"/>
            <p:cNvSpPr/>
            <p:nvPr/>
          </p:nvSpPr>
          <p:spPr>
            <a:xfrm>
              <a:off x="5248156" y="1919234"/>
              <a:ext cx="228839" cy="371478"/>
            </a:xfrm>
            <a:prstGeom prst="upArrow">
              <a:avLst/>
            </a:prstGeom>
            <a:solidFill>
              <a:schemeClr val="accent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17" name="表 16"/>
          <p:cNvGraphicFramePr>
            <a:graphicFrameLocks noGrp="1"/>
          </p:cNvGraphicFramePr>
          <p:nvPr>
            <p:extLst>
              <p:ext uri="{D42A27DB-BD31-4B8C-83A1-F6EECF244321}">
                <p14:modId xmlns:p14="http://schemas.microsoft.com/office/powerpoint/2010/main" val="3830775710"/>
              </p:ext>
            </p:extLst>
          </p:nvPr>
        </p:nvGraphicFramePr>
        <p:xfrm>
          <a:off x="5506409" y="1272754"/>
          <a:ext cx="4119629" cy="5582060"/>
        </p:xfrm>
        <a:graphic>
          <a:graphicData uri="http://schemas.openxmlformats.org/drawingml/2006/table">
            <a:tbl>
              <a:tblPr/>
              <a:tblGrid>
                <a:gridCol w="301437">
                  <a:extLst>
                    <a:ext uri="{9D8B030D-6E8A-4147-A177-3AD203B41FA5}">
                      <a16:colId xmlns:a16="http://schemas.microsoft.com/office/drawing/2014/main" val="4008150585"/>
                    </a:ext>
                  </a:extLst>
                </a:gridCol>
                <a:gridCol w="1356463">
                  <a:extLst>
                    <a:ext uri="{9D8B030D-6E8A-4147-A177-3AD203B41FA5}">
                      <a16:colId xmlns:a16="http://schemas.microsoft.com/office/drawing/2014/main" val="754729365"/>
                    </a:ext>
                  </a:extLst>
                </a:gridCol>
                <a:gridCol w="741030">
                  <a:extLst>
                    <a:ext uri="{9D8B030D-6E8A-4147-A177-3AD203B41FA5}">
                      <a16:colId xmlns:a16="http://schemas.microsoft.com/office/drawing/2014/main" val="1201095851"/>
                    </a:ext>
                  </a:extLst>
                </a:gridCol>
                <a:gridCol w="854069">
                  <a:extLst>
                    <a:ext uri="{9D8B030D-6E8A-4147-A177-3AD203B41FA5}">
                      <a16:colId xmlns:a16="http://schemas.microsoft.com/office/drawing/2014/main" val="3433153352"/>
                    </a:ext>
                  </a:extLst>
                </a:gridCol>
                <a:gridCol w="866630">
                  <a:extLst>
                    <a:ext uri="{9D8B030D-6E8A-4147-A177-3AD203B41FA5}">
                      <a16:colId xmlns:a16="http://schemas.microsoft.com/office/drawing/2014/main" val="32451519"/>
                    </a:ext>
                  </a:extLst>
                </a:gridCol>
              </a:tblGrid>
              <a:tr h="103837">
                <a:tc>
                  <a:txBody>
                    <a:bodyPr/>
                    <a:lstStyle/>
                    <a:p>
                      <a:pPr algn="l" fontAlgn="b"/>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ja-JP" altLang="en-US" sz="800" b="1" i="0" u="none" strike="noStrike" dirty="0">
                          <a:solidFill>
                            <a:schemeClr val="tx1"/>
                          </a:solidFill>
                          <a:effectLst/>
                          <a:latin typeface="Meiryo UI" panose="020B0604030504040204" pitchFamily="50" charset="-128"/>
                          <a:ea typeface="Meiryo UI" panose="020B0604030504040204" pitchFamily="50" charset="-128"/>
                        </a:rPr>
                        <a:t>市区町村名</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ja-JP" altLang="en-US" sz="800" b="1" i="0" u="none" strike="noStrike" dirty="0">
                          <a:solidFill>
                            <a:schemeClr val="tx1"/>
                          </a:solidFill>
                          <a:effectLst/>
                          <a:latin typeface="Meiryo UI" panose="020B0604030504040204" pitchFamily="50" charset="-128"/>
                          <a:ea typeface="Meiryo UI" panose="020B0604030504040204" pitchFamily="50" charset="-128"/>
                        </a:rPr>
                        <a:t>総人口</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ja-JP" altLang="en-US" sz="800" b="1" i="0" u="none" strike="noStrike">
                          <a:solidFill>
                            <a:schemeClr val="tx1"/>
                          </a:solidFill>
                          <a:effectLst/>
                          <a:latin typeface="Meiryo UI" panose="020B0604030504040204" pitchFamily="50" charset="-128"/>
                          <a:ea typeface="Meiryo UI" panose="020B0604030504040204" pitchFamily="50" charset="-128"/>
                        </a:rPr>
                        <a:t>外国人人口</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ja-JP" altLang="en-US" sz="800" b="1" i="0" u="none" strike="noStrike" dirty="0">
                          <a:solidFill>
                            <a:schemeClr val="tx1"/>
                          </a:solidFill>
                          <a:effectLst/>
                          <a:latin typeface="Meiryo UI" panose="020B0604030504040204" pitchFamily="50" charset="-128"/>
                          <a:ea typeface="Meiryo UI" panose="020B0604030504040204" pitchFamily="50" charset="-128"/>
                        </a:rPr>
                        <a:t>外国人の割合</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21895682"/>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2,741,587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152,560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5.56%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649200"/>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東大阪市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480,137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19,378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4.04%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627562"/>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忠岡町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16,675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537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3.22%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841627"/>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4</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八尾市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261,998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8,056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3.07%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828661"/>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5</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門真市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117,937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3,494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2.96%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826483"/>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6</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大東市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117,294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2,985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2.54%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867273"/>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7</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柏原市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67,226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1,664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2.48%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039715"/>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8</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泉佐野市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98,545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2,124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2.16%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931549"/>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9</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箕面市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139,128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2,970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2.13%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33296"/>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10</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池田市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103,074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2,144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283762"/>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11</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泉大津市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73,282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1,517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542953"/>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12</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堺市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821,428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16,601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54316"/>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13</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守口市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142,014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2,763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1.95%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691746"/>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14</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摂津市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86,457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1,666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1.93%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093887"/>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15</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富田林市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108,105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1,980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1.83%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007214"/>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16</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松原市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116,966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2,045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1.75%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862482"/>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17</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岸和田市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189,396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3,184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1.68%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171833"/>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18</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吹田市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381,316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6,350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1.67%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686775"/>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19</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豊中市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407,695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6,659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1.63%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666133"/>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20</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和泉市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183,761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2,960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1.61%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936463"/>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21</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田尻町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8,498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135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1.59%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015826"/>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22</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貝塚市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83,156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1,296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1.56%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705537"/>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23</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泉南市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59,635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916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1.54%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205571"/>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24</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岬町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14,793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218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1.47%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286345"/>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25</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藤井寺市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63,336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929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1.47%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44329"/>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26</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茨木市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284,921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4,139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1.45%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205829"/>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27</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寝屋川市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227,544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3,277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1.44%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211814"/>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28</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枚方市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396,252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5,270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033314"/>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29</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羽曳野市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108,961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1,374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1.26%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696252"/>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30</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四條畷市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54,765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637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1.16%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733698"/>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31</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高槻市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348,530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3,840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1.10%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878638"/>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32</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能勢町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9,267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1.10%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759876"/>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33</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河南町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14,995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163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499085"/>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34</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高石市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56,992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598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956259"/>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35</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太子町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12,959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127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0.98%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913480"/>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36</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阪南市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51,579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468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0.91%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581784"/>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37</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大阪狭山市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58,292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528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0.91%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168897"/>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38</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河内長野市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100,484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858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0.85%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958539"/>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39</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熊取町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43,013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360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0.84%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188652"/>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40</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島本町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31,646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259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0.82%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415147"/>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41</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交野市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77,363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624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0.81%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654514"/>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42</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豊能町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18,526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138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0.74%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641680"/>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43</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千早赤阪村</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4,893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0.51%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205871"/>
                  </a:ext>
                </a:extLst>
              </a:tr>
            </a:tbl>
          </a:graphicData>
        </a:graphic>
      </p:graphicFrame>
      <p:sp>
        <p:nvSpPr>
          <p:cNvPr id="19" name="テキスト ボックス 18"/>
          <p:cNvSpPr txBox="1"/>
          <p:nvPr/>
        </p:nvSpPr>
        <p:spPr>
          <a:xfrm>
            <a:off x="2394202" y="4079220"/>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大阪市</a:t>
            </a:r>
          </a:p>
        </p:txBody>
      </p:sp>
      <p:sp>
        <p:nvSpPr>
          <p:cNvPr id="22" name="テキスト ボックス 21"/>
          <p:cNvSpPr txBox="1"/>
          <p:nvPr/>
        </p:nvSpPr>
        <p:spPr>
          <a:xfrm>
            <a:off x="3212138" y="4063784"/>
            <a:ext cx="604062"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東大阪市</a:t>
            </a:r>
          </a:p>
        </p:txBody>
      </p:sp>
      <p:sp>
        <p:nvSpPr>
          <p:cNvPr id="23" name="テキスト ボックス 22"/>
          <p:cNvSpPr txBox="1"/>
          <p:nvPr/>
        </p:nvSpPr>
        <p:spPr>
          <a:xfrm>
            <a:off x="2460868" y="2914557"/>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箕面市</a:t>
            </a:r>
          </a:p>
        </p:txBody>
      </p:sp>
      <p:sp>
        <p:nvSpPr>
          <p:cNvPr id="24" name="テキスト ボックス 23"/>
          <p:cNvSpPr txBox="1"/>
          <p:nvPr/>
        </p:nvSpPr>
        <p:spPr>
          <a:xfrm>
            <a:off x="1785456" y="3012020"/>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池田市</a:t>
            </a:r>
          </a:p>
        </p:txBody>
      </p:sp>
      <p:sp>
        <p:nvSpPr>
          <p:cNvPr id="27" name="テキスト ボックス 26"/>
          <p:cNvSpPr txBox="1"/>
          <p:nvPr/>
        </p:nvSpPr>
        <p:spPr>
          <a:xfrm>
            <a:off x="3144839" y="3560108"/>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門真市</a:t>
            </a:r>
          </a:p>
        </p:txBody>
      </p:sp>
      <p:sp>
        <p:nvSpPr>
          <p:cNvPr id="28" name="テキスト ボックス 27"/>
          <p:cNvSpPr txBox="1"/>
          <p:nvPr/>
        </p:nvSpPr>
        <p:spPr>
          <a:xfrm>
            <a:off x="1554666" y="5197506"/>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忠岡町</a:t>
            </a:r>
          </a:p>
        </p:txBody>
      </p:sp>
      <p:sp>
        <p:nvSpPr>
          <p:cNvPr id="29" name="テキスト ボックス 28"/>
          <p:cNvSpPr txBox="1"/>
          <p:nvPr/>
        </p:nvSpPr>
        <p:spPr>
          <a:xfrm>
            <a:off x="3291230" y="4379771"/>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八尾市</a:t>
            </a:r>
          </a:p>
        </p:txBody>
      </p:sp>
      <p:sp>
        <p:nvSpPr>
          <p:cNvPr id="30" name="テキスト ボックス 29"/>
          <p:cNvSpPr txBox="1"/>
          <p:nvPr/>
        </p:nvSpPr>
        <p:spPr>
          <a:xfrm>
            <a:off x="3326005" y="3778632"/>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大東市</a:t>
            </a:r>
          </a:p>
        </p:txBody>
      </p:sp>
      <p:sp>
        <p:nvSpPr>
          <p:cNvPr id="31" name="テキスト ボックス 30"/>
          <p:cNvSpPr txBox="1"/>
          <p:nvPr/>
        </p:nvSpPr>
        <p:spPr>
          <a:xfrm>
            <a:off x="3407665" y="4687429"/>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柏原市</a:t>
            </a:r>
          </a:p>
        </p:txBody>
      </p:sp>
      <p:sp>
        <p:nvSpPr>
          <p:cNvPr id="32" name="テキスト ボックス 31"/>
          <p:cNvSpPr txBox="1"/>
          <p:nvPr/>
        </p:nvSpPr>
        <p:spPr>
          <a:xfrm>
            <a:off x="1357601" y="5767400"/>
            <a:ext cx="601563"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泉佐野市</a:t>
            </a:r>
          </a:p>
        </p:txBody>
      </p:sp>
      <p:sp>
        <p:nvSpPr>
          <p:cNvPr id="33" name="テキスト ボックス 32"/>
          <p:cNvSpPr txBox="1"/>
          <p:nvPr/>
        </p:nvSpPr>
        <p:spPr>
          <a:xfrm>
            <a:off x="1554666" y="4972041"/>
            <a:ext cx="601563"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泉大津市</a:t>
            </a:r>
          </a:p>
        </p:txBody>
      </p:sp>
      <p:sp>
        <p:nvSpPr>
          <p:cNvPr id="34" name="テキスト ボックス 33"/>
          <p:cNvSpPr txBox="1"/>
          <p:nvPr/>
        </p:nvSpPr>
        <p:spPr>
          <a:xfrm>
            <a:off x="2409886" y="4874579"/>
            <a:ext cx="462636"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堺市</a:t>
            </a:r>
          </a:p>
        </p:txBody>
      </p:sp>
    </p:spTree>
    <p:extLst>
      <p:ext uri="{BB962C8B-B14F-4D97-AF65-F5344CB8AC3E}">
        <p14:creationId xmlns:p14="http://schemas.microsoft.com/office/powerpoint/2010/main" val="4026582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5EED9AA-96F6-4885-AFA7-E0637D01A52D}"/>
              </a:ext>
            </a:extLst>
          </p:cNvPr>
          <p:cNvSpPr/>
          <p:nvPr/>
        </p:nvSpPr>
        <p:spPr>
          <a:xfrm>
            <a:off x="153244" y="474926"/>
            <a:ext cx="9656546" cy="687881"/>
          </a:xfrm>
          <a:prstGeom prst="rect">
            <a:avLst/>
          </a:prstGeom>
          <a:ln w="19050">
            <a:solidFill>
              <a:schemeClr val="tx1"/>
            </a:solidFill>
            <a:prstDash val="sysDash"/>
          </a:ln>
        </p:spPr>
        <p:txBody>
          <a:bodyPr wrap="square">
            <a:spAutoFit/>
          </a:bodyPr>
          <a:lstStyle/>
          <a:p>
            <a:pPr marL="148821" indent="-378003" algn="just"/>
            <a:r>
              <a:rPr lang="ja-JP" altLang="en-US" sz="129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〇 大阪府に在留する外国人は、新型コロナウイルスによる入国制限</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等により一時的に減少したが、</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長期的に増加傾向</a:t>
            </a:r>
            <a:endPar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48821" indent="-378003" algn="just"/>
            <a:r>
              <a:rPr lang="ja-JP" altLang="en-US" sz="129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〇 国籍別では、韓国籍と中国籍で約６割以上を占める。近年、</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ミャンマー、ベトナム、ネパール、インドネシアが増加しており、府内在留外国人の国籍は多様化している</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1" name="テキスト ボックス 5"/>
          <p:cNvSpPr txBox="1"/>
          <p:nvPr/>
        </p:nvSpPr>
        <p:spPr>
          <a:xfrm>
            <a:off x="8270026" y="6803732"/>
            <a:ext cx="1539763" cy="32137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744" dirty="0">
                <a:latin typeface="Meiryo UI" panose="020B0604030504040204" pitchFamily="50" charset="-128"/>
                <a:ea typeface="Meiryo UI" panose="020B0604030504040204" pitchFamily="50" charset="-128"/>
              </a:rPr>
              <a:t>出典：法務省「</a:t>
            </a:r>
            <a:r>
              <a:rPr kumimoji="1" lang="zh-TW" altLang="en-US" sz="744" dirty="0">
                <a:latin typeface="Meiryo UI" panose="020B0604030504040204" pitchFamily="50" charset="-128"/>
                <a:ea typeface="Meiryo UI" panose="020B0604030504040204" pitchFamily="50" charset="-128"/>
              </a:rPr>
              <a:t>在留外国人統計</a:t>
            </a:r>
            <a:r>
              <a:rPr kumimoji="1" lang="ja-JP" altLang="en-US" sz="744" dirty="0">
                <a:latin typeface="Meiryo UI" panose="020B0604030504040204" pitchFamily="50" charset="-128"/>
                <a:ea typeface="Meiryo UI" panose="020B0604030504040204" pitchFamily="50" charset="-128"/>
              </a:rPr>
              <a:t>」</a:t>
            </a:r>
            <a:endParaRPr kumimoji="1" lang="en-US" altLang="ja-JP" sz="744" dirty="0">
              <a:latin typeface="Meiryo UI" panose="020B0604030504040204" pitchFamily="50" charset="-128"/>
              <a:ea typeface="Meiryo UI" panose="020B0604030504040204" pitchFamily="50" charset="-128"/>
            </a:endParaRPr>
          </a:p>
          <a:p>
            <a:r>
              <a:rPr kumimoji="1" lang="ja-JP" altLang="en-US" sz="744" dirty="0">
                <a:latin typeface="Meiryo UI" panose="020B0604030504040204" pitchFamily="50" charset="-128"/>
                <a:ea typeface="Meiryo UI" panose="020B0604030504040204" pitchFamily="50" charset="-128"/>
              </a:rPr>
              <a:t>　　　　（各年</a:t>
            </a:r>
            <a:r>
              <a:rPr kumimoji="1" lang="en-US" altLang="ja-JP" sz="744" dirty="0">
                <a:latin typeface="Meiryo UI" panose="020B0604030504040204" pitchFamily="50" charset="-128"/>
                <a:ea typeface="Meiryo UI" panose="020B0604030504040204" pitchFamily="50" charset="-128"/>
              </a:rPr>
              <a:t>12</a:t>
            </a:r>
            <a:r>
              <a:rPr kumimoji="1" lang="ja-JP" altLang="en-US" sz="744" dirty="0">
                <a:latin typeface="Meiryo UI" panose="020B0604030504040204" pitchFamily="50" charset="-128"/>
                <a:ea typeface="Meiryo UI" panose="020B0604030504040204" pitchFamily="50" charset="-128"/>
              </a:rPr>
              <a:t>月末時点）</a:t>
            </a:r>
            <a:endParaRPr kumimoji="1" lang="en-US" altLang="ja-JP" sz="744"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E08629A6-829B-4394-A30A-5CB52C1BBB36}"/>
              </a:ext>
            </a:extLst>
          </p:cNvPr>
          <p:cNvSpPr/>
          <p:nvPr/>
        </p:nvSpPr>
        <p:spPr>
          <a:xfrm>
            <a:off x="0" y="3373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１</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府内在留外国人の状況 ②国籍別</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025791069"/>
              </p:ext>
            </p:extLst>
          </p:nvPr>
        </p:nvGraphicFramePr>
        <p:xfrm>
          <a:off x="1099731" y="4578854"/>
          <a:ext cx="7499830" cy="2543175"/>
        </p:xfrm>
        <a:graphic>
          <a:graphicData uri="http://schemas.openxmlformats.org/drawingml/2006/table">
            <a:tbl>
              <a:tblPr/>
              <a:tblGrid>
                <a:gridCol w="912016">
                  <a:extLst>
                    <a:ext uri="{9D8B030D-6E8A-4147-A177-3AD203B41FA5}">
                      <a16:colId xmlns:a16="http://schemas.microsoft.com/office/drawing/2014/main" val="281766406"/>
                    </a:ext>
                  </a:extLst>
                </a:gridCol>
                <a:gridCol w="1097969">
                  <a:extLst>
                    <a:ext uri="{9D8B030D-6E8A-4147-A177-3AD203B41FA5}">
                      <a16:colId xmlns:a16="http://schemas.microsoft.com/office/drawing/2014/main" val="252640355"/>
                    </a:ext>
                  </a:extLst>
                </a:gridCol>
                <a:gridCol w="1097969">
                  <a:extLst>
                    <a:ext uri="{9D8B030D-6E8A-4147-A177-3AD203B41FA5}">
                      <a16:colId xmlns:a16="http://schemas.microsoft.com/office/drawing/2014/main" val="909525434"/>
                    </a:ext>
                  </a:extLst>
                </a:gridCol>
                <a:gridCol w="1097969">
                  <a:extLst>
                    <a:ext uri="{9D8B030D-6E8A-4147-A177-3AD203B41FA5}">
                      <a16:colId xmlns:a16="http://schemas.microsoft.com/office/drawing/2014/main" val="1971944078"/>
                    </a:ext>
                  </a:extLst>
                </a:gridCol>
                <a:gridCol w="1097969">
                  <a:extLst>
                    <a:ext uri="{9D8B030D-6E8A-4147-A177-3AD203B41FA5}">
                      <a16:colId xmlns:a16="http://schemas.microsoft.com/office/drawing/2014/main" val="2856851483"/>
                    </a:ext>
                  </a:extLst>
                </a:gridCol>
                <a:gridCol w="1097969">
                  <a:extLst>
                    <a:ext uri="{9D8B030D-6E8A-4147-A177-3AD203B41FA5}">
                      <a16:colId xmlns:a16="http://schemas.microsoft.com/office/drawing/2014/main" val="2068524329"/>
                    </a:ext>
                  </a:extLst>
                </a:gridCol>
                <a:gridCol w="1097969">
                  <a:extLst>
                    <a:ext uri="{9D8B030D-6E8A-4147-A177-3AD203B41FA5}">
                      <a16:colId xmlns:a16="http://schemas.microsoft.com/office/drawing/2014/main" val="2677625910"/>
                    </a:ext>
                  </a:extLst>
                </a:gridCol>
              </a:tblGrid>
              <a:tr h="0">
                <a:tc>
                  <a:txBody>
                    <a:bodyPr/>
                    <a:lstStyle/>
                    <a:p>
                      <a:pPr algn="ctr" fontAlgn="ctr"/>
                      <a:r>
                        <a:rPr lang="ja-JP" altLang="en-US" sz="1050" b="1" i="0" u="none" strike="noStrike" dirty="0">
                          <a:effectLst/>
                          <a:latin typeface="Meiryo UI" panose="020B0604030504040204" pitchFamily="50" charset="-128"/>
                          <a:ea typeface="Meiryo UI" panose="020B0604030504040204" pitchFamily="50" charset="-128"/>
                        </a:rPr>
                        <a:t>国・地域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50" b="1" i="0" u="none" strike="noStrike" dirty="0">
                          <a:effectLst/>
                          <a:latin typeface="Meiryo UI" panose="020B0604030504040204" pitchFamily="50" charset="-128"/>
                          <a:ea typeface="Meiryo UI" panose="020B0604030504040204" pitchFamily="50" charset="-128"/>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50" b="1" i="0" u="none" strike="noStrike" dirty="0">
                          <a:effectLst/>
                          <a:latin typeface="Meiryo UI" panose="020B0604030504040204" pitchFamily="50" charset="-128"/>
                          <a:ea typeface="Meiryo UI" panose="020B0604030504040204" pitchFamily="50" charset="-128"/>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50" b="1" i="0" u="none" strike="noStrike">
                          <a:effectLst/>
                          <a:latin typeface="Meiryo UI" panose="020B0604030504040204" pitchFamily="50" charset="-128"/>
                          <a:ea typeface="Meiryo UI" panose="020B0604030504040204" pitchFamily="50" charset="-128"/>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50" b="1" i="0" u="none" strike="noStrike" dirty="0">
                          <a:effectLst/>
                          <a:latin typeface="Meiryo UI" panose="020B0604030504040204" pitchFamily="50" charset="-128"/>
                          <a:ea typeface="Meiryo UI" panose="020B0604030504040204" pitchFamily="50" charset="-128"/>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50" b="1" i="0" u="none" strike="noStrike" dirty="0">
                          <a:effectLst/>
                          <a:latin typeface="Meiryo UI" panose="020B0604030504040204" pitchFamily="50" charset="-128"/>
                          <a:ea typeface="Meiryo UI" panose="020B0604030504040204" pitchFamily="50" charset="-128"/>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50" b="1" i="0" u="none" strike="noStrike" dirty="0">
                          <a:effectLst/>
                          <a:latin typeface="Meiryo UI" panose="020B0604030504040204" pitchFamily="50" charset="-128"/>
                          <a:ea typeface="Meiryo UI" panose="020B0604030504040204" pitchFamily="50" charset="-128"/>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587309535"/>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韓国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102,147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100,430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98,350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94,447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90,873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89,305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8050624"/>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中国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60,024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63,315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68,617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67,229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64,185  </a:t>
                      </a:r>
                      <a:endParaRPr lang="en-US" altLang="ja-JP" sz="1050" b="0"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69,101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5859543"/>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ベトナム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19,789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25,641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34,603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39,184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39,836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47,577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9997924"/>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フィリピン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7,895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8,471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9,319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9,390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9,247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10,173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2258130"/>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台湾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6,620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7,058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7,594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6,285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5,516  </a:t>
                      </a:r>
                      <a:endParaRPr lang="en-US" altLang="ja-JP" sz="1050" b="0"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6,070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0510024"/>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朝鮮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4,943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4,754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4,148  </a:t>
                      </a:r>
                      <a:endParaRPr lang="en-US" altLang="ja-JP" sz="1050" b="0"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4,001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6789713"/>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ネパール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2,537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3,053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3,775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4,130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4,622  </a:t>
                      </a:r>
                      <a:endParaRPr lang="en-US" altLang="ja-JP" sz="1050" b="0"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10,069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7464892"/>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インドネシア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2,713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3,164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3,866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3,981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3,795  </a:t>
                      </a:r>
                      <a:endParaRPr lang="en-US" altLang="ja-JP" sz="1050" b="0"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6,361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6997796"/>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米　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2,999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3,140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3,128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3,032  </a:t>
                      </a:r>
                      <a:endParaRPr lang="en-US" altLang="ja-JP" sz="1050" b="0"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3,404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7010973"/>
                  </a:ext>
                </a:extLst>
              </a:tr>
              <a:tr h="162756">
                <a:tc>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ブラジル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2,531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2,689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2,829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2,769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2,693  </a:t>
                      </a:r>
                      <a:endParaRPr lang="en-US" altLang="ja-JP" sz="1050" b="0"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2,731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9676869"/>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タイ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2,474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2,675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2,395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2,761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804963"/>
                  </a:ext>
                </a:extLst>
              </a:tr>
              <a:tr h="162756">
                <a:tc>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ミャンマー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1,502  </a:t>
                      </a:r>
                      <a:endParaRPr lang="en-US" altLang="ja-JP" sz="1050" b="0"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2,919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1012164"/>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その他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13,319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14,127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15,307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14,791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14,313  </a:t>
                      </a:r>
                      <a:endParaRPr lang="en-US" altLang="ja-JP" sz="1050" b="0"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345259"/>
                  </a:ext>
                </a:extLst>
              </a:tr>
              <a:tr h="162756">
                <a:tc>
                  <a:txBody>
                    <a:bodyPr/>
                    <a:lstStyle/>
                    <a:p>
                      <a:pPr algn="ctr" fontAlgn="ctr"/>
                      <a:r>
                        <a:rPr lang="ja-JP" altLang="en-US" sz="1050" b="1" i="0" u="none" strike="noStrike" dirty="0">
                          <a:effectLst/>
                          <a:latin typeface="Meiryo UI" panose="020B0604030504040204" pitchFamily="50" charset="-128"/>
                          <a:ea typeface="Meiryo UI" panose="020B0604030504040204" pitchFamily="50" charset="-128"/>
                        </a:rPr>
                        <a:t>合　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1" i="0" u="none" strike="noStrike" dirty="0">
                          <a:effectLst/>
                          <a:latin typeface="Meiryo UI" panose="020B0604030504040204" pitchFamily="50" charset="-128"/>
                          <a:ea typeface="Meiryo UI" panose="020B0604030504040204" pitchFamily="50" charset="-128"/>
                        </a:rPr>
                        <a:t>228,474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1" i="0" u="none" strike="noStrike" dirty="0">
                          <a:effectLst/>
                          <a:latin typeface="Meiryo UI" panose="020B0604030504040204" pitchFamily="50" charset="-128"/>
                          <a:ea typeface="Meiryo UI" panose="020B0604030504040204" pitchFamily="50" charset="-128"/>
                        </a:rPr>
                        <a:t>239,113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1" i="0" u="none" strike="noStrike" dirty="0">
                          <a:effectLst/>
                          <a:latin typeface="Meiryo UI" panose="020B0604030504040204" pitchFamily="50" charset="-128"/>
                          <a:ea typeface="Meiryo UI" panose="020B0604030504040204" pitchFamily="50" charset="-128"/>
                        </a:rPr>
                        <a:t>255,894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1" i="0" u="none" strike="noStrike" dirty="0">
                          <a:effectLst/>
                          <a:latin typeface="Meiryo UI" panose="020B0604030504040204" pitchFamily="50" charset="-128"/>
                          <a:ea typeface="Meiryo UI" panose="020B0604030504040204" pitchFamily="50" charset="-128"/>
                        </a:rPr>
                        <a:t>253,814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1" i="0" u="none" strike="noStrike">
                          <a:effectLst/>
                          <a:latin typeface="Meiryo UI" panose="020B0604030504040204" pitchFamily="50" charset="-128"/>
                          <a:ea typeface="Meiryo UI" panose="020B0604030504040204" pitchFamily="50" charset="-128"/>
                        </a:rPr>
                        <a:t>246,157  </a:t>
                      </a:r>
                      <a:endParaRPr lang="en-US" altLang="ja-JP" sz="1050" b="1"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1" i="0" u="none" strike="noStrike" kern="1200" dirty="0">
                          <a:solidFill>
                            <a:schemeClr val="tx1"/>
                          </a:solidFill>
                          <a:effectLst/>
                          <a:latin typeface="Meiryo UI" panose="020B0604030504040204" pitchFamily="50" charset="-128"/>
                          <a:ea typeface="Meiryo UI" panose="020B0604030504040204" pitchFamily="50" charset="-128"/>
                          <a:cs typeface="+mn-cs"/>
                        </a:rPr>
                        <a:t>272,449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7696253"/>
                  </a:ext>
                </a:extLst>
              </a:tr>
            </a:tbl>
          </a:graphicData>
        </a:graphic>
      </p:graphicFrame>
      <p:sp>
        <p:nvSpPr>
          <p:cNvPr id="3" name="正方形/長方形 2"/>
          <p:cNvSpPr/>
          <p:nvPr/>
        </p:nvSpPr>
        <p:spPr>
          <a:xfrm>
            <a:off x="1997176" y="5091585"/>
            <a:ext cx="6595070" cy="1735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1997176" y="5770663"/>
            <a:ext cx="659507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1997176" y="6607328"/>
            <a:ext cx="659507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スライド番号プレースホルダー 4"/>
          <p:cNvSpPr>
            <a:spLocks noGrp="1"/>
          </p:cNvSpPr>
          <p:nvPr>
            <p:ph type="sldNum" sz="quarter" idx="12"/>
          </p:nvPr>
        </p:nvSpPr>
        <p:spPr>
          <a:xfrm>
            <a:off x="9620083" y="6864339"/>
            <a:ext cx="379412" cy="200156"/>
          </a:xfrm>
        </p:spPr>
        <p:txBody>
          <a:bodyPr/>
          <a:lstStyle/>
          <a:p>
            <a:fld id="{D905376E-84B4-405D-8A7C-01C61F534285}" type="slidenum">
              <a:rPr kumimoji="1" lang="ja-JP" altLang="en-US" smtClean="0"/>
              <a:t>39</a:t>
            </a:fld>
            <a:endParaRPr kumimoji="1" lang="ja-JP" altLang="en-US" dirty="0"/>
          </a:p>
        </p:txBody>
      </p:sp>
      <p:pic>
        <p:nvPicPr>
          <p:cNvPr id="2" name="図 1">
            <a:extLst>
              <a:ext uri="{FF2B5EF4-FFF2-40B4-BE49-F238E27FC236}">
                <a16:creationId xmlns:a16="http://schemas.microsoft.com/office/drawing/2014/main" id="{C50B1F1D-D901-456D-9E72-D76709D5A072}"/>
              </a:ext>
            </a:extLst>
          </p:cNvPr>
          <p:cNvPicPr>
            <a:picLocks noChangeAspect="1"/>
          </p:cNvPicPr>
          <p:nvPr/>
        </p:nvPicPr>
        <p:blipFill rotWithShape="1">
          <a:blip r:embed="rId3"/>
          <a:srcRect b="2489"/>
          <a:stretch/>
        </p:blipFill>
        <p:spPr>
          <a:xfrm>
            <a:off x="1231602" y="1230056"/>
            <a:ext cx="7499830" cy="3281549"/>
          </a:xfrm>
          <a:prstGeom prst="rect">
            <a:avLst/>
          </a:prstGeom>
        </p:spPr>
      </p:pic>
    </p:spTree>
    <p:extLst>
      <p:ext uri="{BB962C8B-B14F-4D97-AF65-F5344CB8AC3E}">
        <p14:creationId xmlns:p14="http://schemas.microsoft.com/office/powerpoint/2010/main" val="55432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8629A6-829B-4394-A30A-5CB52C1BBB36}"/>
              </a:ext>
            </a:extLst>
          </p:cNvPr>
          <p:cNvSpPr/>
          <p:nvPr/>
        </p:nvSpPr>
        <p:spPr>
          <a:xfrm>
            <a:off x="-1" y="152578"/>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人口、労働力</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人口等の推移（大阪）</a:t>
            </a:r>
          </a:p>
        </p:txBody>
      </p:sp>
      <p:sp>
        <p:nvSpPr>
          <p:cNvPr id="7" name="テキスト ボックス 6">
            <a:extLst>
              <a:ext uri="{FF2B5EF4-FFF2-40B4-BE49-F238E27FC236}">
                <a16:creationId xmlns:a16="http://schemas.microsoft.com/office/drawing/2014/main" id="{C39F4C17-DC0F-4657-91B7-3169EADB24E4}"/>
              </a:ext>
            </a:extLst>
          </p:cNvPr>
          <p:cNvSpPr txBox="1"/>
          <p:nvPr/>
        </p:nvSpPr>
        <p:spPr>
          <a:xfrm>
            <a:off x="432369" y="6403672"/>
            <a:ext cx="5224591" cy="424412"/>
          </a:xfrm>
          <a:prstGeom prst="rect">
            <a:avLst/>
          </a:prstGeom>
          <a:noFill/>
        </p:spPr>
        <p:txBody>
          <a:bodyPr wrap="square" rtlCol="0">
            <a:spAutoFit/>
          </a:bodyPr>
          <a:lstStyle/>
          <a:p>
            <a:r>
              <a:rPr lang="en-US" altLang="ja-JP"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生産年齢人口：生産活動の中心となる</a:t>
            </a:r>
            <a:r>
              <a:rPr lang="en-US" altLang="ja-JP"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a:t>
            </a:r>
            <a:r>
              <a:rPr lang="ja-JP" altLang="en-US"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a:t>
            </a:r>
            <a:r>
              <a:rPr lang="en-US" altLang="ja-JP"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64</a:t>
            </a:r>
            <a:r>
              <a:rPr lang="ja-JP" altLang="en-US"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歳（国勢調査の年齢不詳分は各年齢区分に按分）</a:t>
            </a:r>
            <a:endParaRPr lang="en-US" altLang="ja-JP"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kumimoji="1" lang="en-US" altLang="ja-JP" sz="738"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sz="738" dirty="0">
                <a:solidFill>
                  <a:prstClr val="black"/>
                </a:solidFill>
                <a:latin typeface="UD デジタル 教科書体 NK-R" panose="02020400000000000000" pitchFamily="18" charset="-128"/>
                <a:ea typeface="UD デジタル 教科書体 NK-R" panose="02020400000000000000" pitchFamily="18" charset="-128"/>
              </a:rPr>
              <a:t>　労働力人口：</a:t>
            </a:r>
            <a:r>
              <a:rPr kumimoji="1" lang="en-US" altLang="ja-JP" sz="738" dirty="0">
                <a:solidFill>
                  <a:prstClr val="black"/>
                </a:solidFill>
                <a:latin typeface="UD デジタル 教科書体 NK-R" panose="02020400000000000000" pitchFamily="18" charset="-128"/>
                <a:ea typeface="UD デジタル 教科書体 NK-R" panose="02020400000000000000" pitchFamily="18" charset="-128"/>
              </a:rPr>
              <a:t>15</a:t>
            </a:r>
            <a:r>
              <a:rPr kumimoji="1" lang="ja-JP" altLang="en-US" sz="738" dirty="0">
                <a:solidFill>
                  <a:prstClr val="black"/>
                </a:solidFill>
                <a:latin typeface="UD デジタル 教科書体 NK-R" panose="02020400000000000000" pitchFamily="18" charset="-128"/>
                <a:ea typeface="UD デジタル 教科書体 NK-R" panose="02020400000000000000" pitchFamily="18" charset="-128"/>
              </a:rPr>
              <a:t>歳以上の就業者と完全失業者を合わせたもの。</a:t>
            </a:r>
          </a:p>
          <a:p>
            <a:endParaRPr lang="en-US" altLang="ja-JP" sz="682"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55EED9AA-96F6-4885-AFA7-E0637D01A52D}"/>
              </a:ext>
            </a:extLst>
          </p:cNvPr>
          <p:cNvSpPr/>
          <p:nvPr/>
        </p:nvSpPr>
        <p:spPr>
          <a:xfrm>
            <a:off x="132991" y="559854"/>
            <a:ext cx="9821226" cy="1067012"/>
          </a:xfrm>
          <a:prstGeom prst="rect">
            <a:avLst/>
          </a:prstGeom>
          <a:ln w="19050">
            <a:solidFill>
              <a:schemeClr val="tx1"/>
            </a:solidFill>
            <a:prstDash val="sysDash"/>
          </a:ln>
        </p:spPr>
        <p:txBody>
          <a:bodyPr wrap="square">
            <a:noAutofit/>
          </a:bodyPr>
          <a:lstStyle/>
          <a:p>
            <a:pPr marL="180975" indent="-180975"/>
            <a:r>
              <a:rPr lang="ja-JP" altLang="en-US" sz="1290" dirty="0">
                <a:latin typeface="UD デジタル 教科書体 NK-R" panose="02020400000000000000" pitchFamily="18" charset="-128"/>
                <a:ea typeface="UD デジタル 教科書体 NK-R" panose="02020400000000000000" pitchFamily="18" charset="-128"/>
              </a:rPr>
              <a:t>○　</a:t>
            </a:r>
            <a:r>
              <a:rPr lang="ja-JP" altLang="ja-JP" sz="1292" dirty="0">
                <a:latin typeface="UD デジタル 教科書体 NK-R" panose="02020400000000000000" pitchFamily="18" charset="-128"/>
                <a:ea typeface="UD デジタル 教科書体 NK-R" panose="02020400000000000000" pitchFamily="18" charset="-128"/>
              </a:rPr>
              <a:t>大阪府の</a:t>
            </a:r>
            <a:r>
              <a:rPr lang="ja-JP" altLang="en-US" sz="1292" dirty="0">
                <a:latin typeface="UD デジタル 教科書体 NK-R" panose="02020400000000000000" pitchFamily="18" charset="-128"/>
                <a:ea typeface="UD デジタル 教科書体 NK-R" panose="02020400000000000000" pitchFamily="18" charset="-128"/>
              </a:rPr>
              <a:t>人口は</a:t>
            </a:r>
            <a:r>
              <a:rPr lang="en-US" altLang="ja-JP" sz="1292" dirty="0">
                <a:latin typeface="UD デジタル 教科書体 NK-R" panose="02020400000000000000" pitchFamily="18" charset="-128"/>
                <a:ea typeface="UD デジタル 教科書体 NK-R" panose="02020400000000000000" pitchFamily="18" charset="-128"/>
              </a:rPr>
              <a:t>2010</a:t>
            </a:r>
            <a:r>
              <a:rPr lang="ja-JP" altLang="en-US" sz="1292" dirty="0">
                <a:latin typeface="UD デジタル 教科書体 NK-R" panose="02020400000000000000" pitchFamily="18" charset="-128"/>
                <a:ea typeface="UD デジタル 教科書体 NK-R" panose="02020400000000000000" pitchFamily="18" charset="-128"/>
              </a:rPr>
              <a:t>年の</a:t>
            </a:r>
            <a:r>
              <a:rPr lang="en-US" altLang="ja-JP" sz="1292" dirty="0">
                <a:latin typeface="UD デジタル 教科書体 NK-R" panose="02020400000000000000" pitchFamily="18" charset="-128"/>
                <a:ea typeface="UD デジタル 教科書体 NK-R" panose="02020400000000000000" pitchFamily="18" charset="-128"/>
              </a:rPr>
              <a:t>887</a:t>
            </a:r>
            <a:r>
              <a:rPr lang="ja-JP" altLang="en-US" sz="1292" dirty="0">
                <a:latin typeface="UD デジタル 教科書体 NK-R" panose="02020400000000000000" pitchFamily="18" charset="-128"/>
                <a:ea typeface="UD デジタル 教科書体 NK-R" panose="02020400000000000000" pitchFamily="18" charset="-128"/>
              </a:rPr>
              <a:t>万人をピークに減少。</a:t>
            </a:r>
            <a:r>
              <a:rPr lang="ja-JP" altLang="ja-JP" sz="1292" dirty="0">
                <a:latin typeface="UD デジタル 教科書体 NK-R" panose="02020400000000000000" pitchFamily="18" charset="-128"/>
                <a:ea typeface="UD デジタル 教科書体 NK-R" panose="02020400000000000000" pitchFamily="18" charset="-128"/>
              </a:rPr>
              <a:t>生産年齢人口（</a:t>
            </a:r>
            <a:r>
              <a:rPr lang="en-US" altLang="ja-JP" sz="1292" dirty="0">
                <a:latin typeface="UD デジタル 教科書体 NK-R" panose="02020400000000000000" pitchFamily="18" charset="-128"/>
                <a:ea typeface="UD デジタル 教科書体 NK-R" panose="02020400000000000000" pitchFamily="18" charset="-128"/>
              </a:rPr>
              <a:t>15</a:t>
            </a:r>
            <a:r>
              <a:rPr lang="ja-JP" altLang="ja-JP" sz="1292" dirty="0">
                <a:latin typeface="UD デジタル 教科書体 NK-R" panose="02020400000000000000" pitchFamily="18" charset="-128"/>
                <a:ea typeface="UD デジタル 教科書体 NK-R" panose="02020400000000000000" pitchFamily="18" charset="-128"/>
              </a:rPr>
              <a:t>～</a:t>
            </a:r>
            <a:r>
              <a:rPr lang="en-US" altLang="ja-JP" sz="1292" dirty="0">
                <a:latin typeface="UD デジタル 教科書体 NK-R" panose="02020400000000000000" pitchFamily="18" charset="-128"/>
                <a:ea typeface="UD デジタル 教科書体 NK-R" panose="02020400000000000000" pitchFamily="18" charset="-128"/>
              </a:rPr>
              <a:t>64</a:t>
            </a:r>
            <a:r>
              <a:rPr lang="ja-JP" altLang="ja-JP" sz="1292" dirty="0">
                <a:latin typeface="UD デジタル 教科書体 NK-R" panose="02020400000000000000" pitchFamily="18" charset="-128"/>
                <a:ea typeface="UD デジタル 教科書体 NK-R" panose="02020400000000000000" pitchFamily="18" charset="-128"/>
              </a:rPr>
              <a:t>歳）は</a:t>
            </a:r>
            <a:r>
              <a:rPr lang="ja-JP" altLang="en-US" sz="1292" dirty="0">
                <a:latin typeface="UD デジタル 教科書体 NK-R" panose="02020400000000000000" pitchFamily="18" charset="-128"/>
                <a:ea typeface="UD デジタル 教科書体 NK-R" panose="02020400000000000000" pitchFamily="18" charset="-128"/>
              </a:rPr>
              <a:t>それよりも早い</a:t>
            </a:r>
            <a:r>
              <a:rPr lang="en-US" altLang="ja-JP" sz="1292" dirty="0">
                <a:latin typeface="UD デジタル 教科書体 NK-R" panose="02020400000000000000" pitchFamily="18" charset="-128"/>
                <a:ea typeface="UD デジタル 教科書体 NK-R" panose="02020400000000000000" pitchFamily="18" charset="-128"/>
              </a:rPr>
              <a:t>1995</a:t>
            </a:r>
            <a:r>
              <a:rPr lang="ja-JP" altLang="ja-JP" sz="1292" dirty="0">
                <a:latin typeface="UD デジタル 教科書体 NK-R" panose="02020400000000000000" pitchFamily="18" charset="-128"/>
                <a:ea typeface="UD デジタル 教科書体 NK-R" panose="02020400000000000000" pitchFamily="18" charset="-128"/>
              </a:rPr>
              <a:t>年</a:t>
            </a:r>
            <a:r>
              <a:rPr lang="ja-JP" altLang="en-US" sz="1292" dirty="0">
                <a:latin typeface="UD デジタル 教科書体 NK-R" panose="02020400000000000000" pitchFamily="18" charset="-128"/>
                <a:ea typeface="UD デジタル 教科書体 NK-R" panose="02020400000000000000" pitchFamily="18" charset="-128"/>
              </a:rPr>
              <a:t>の６４２万人を</a:t>
            </a:r>
            <a:r>
              <a:rPr lang="ja-JP" altLang="ja-JP" sz="1292" dirty="0">
                <a:latin typeface="UD デジタル 教科書体 NK-R" panose="02020400000000000000" pitchFamily="18" charset="-128"/>
                <a:ea typeface="UD デジタル 教科書体 NK-R" panose="02020400000000000000" pitchFamily="18" charset="-128"/>
              </a:rPr>
              <a:t>ピーク</a:t>
            </a:r>
            <a:r>
              <a:rPr lang="ja-JP" altLang="en-US" sz="1292" dirty="0">
                <a:latin typeface="UD デジタル 教科書体 NK-R" panose="02020400000000000000" pitchFamily="18" charset="-128"/>
                <a:ea typeface="UD デジタル 教科書体 NK-R" panose="02020400000000000000" pitchFamily="18" charset="-128"/>
              </a:rPr>
              <a:t>に減少し、２０３０年に５００万人を割り込む見込み。</a:t>
            </a:r>
            <a:endParaRPr lang="en-US" altLang="ja-JP" sz="1292" dirty="0">
              <a:latin typeface="UD デジタル 教科書体 NK-R" panose="02020400000000000000" pitchFamily="18" charset="-128"/>
              <a:ea typeface="UD デジタル 教科書体 NK-R" panose="02020400000000000000" pitchFamily="18" charset="-128"/>
            </a:endParaRPr>
          </a:p>
          <a:p>
            <a:pPr marL="180975" indent="-180975"/>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労働力人口は１９９５年以降微減。２０１５年以降、女性や高齢者の労働参加により増加に転じたものの、２０２０年の４７７万人をピークに減少の見込み。</a:t>
            </a:r>
            <a:endParaRPr lang="en-US" altLang="ja-JP" sz="1292"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就業者数でみると、２０１１年から２０２０年にかけて約</a:t>
            </a:r>
            <a:r>
              <a:rPr lang="en-US" altLang="ja-JP" sz="1292" dirty="0">
                <a:latin typeface="UD デジタル 教科書体 NK-R" panose="02020400000000000000" pitchFamily="18" charset="-128"/>
                <a:ea typeface="UD デジタル 教科書体 NK-R" panose="02020400000000000000" pitchFamily="18" charset="-128"/>
              </a:rPr>
              <a:t>53</a:t>
            </a:r>
            <a:r>
              <a:rPr lang="ja-JP" altLang="en-US" sz="1292" dirty="0">
                <a:latin typeface="UD デジタル 教科書体 NK-R" panose="02020400000000000000" pitchFamily="18" charset="-128"/>
                <a:ea typeface="UD デジタル 教科書体 NK-R" panose="02020400000000000000" pitchFamily="18" charset="-128"/>
              </a:rPr>
              <a:t>万人が増加。このうち、女性（</a:t>
            </a:r>
            <a:r>
              <a:rPr lang="en-US" altLang="ja-JP" sz="1292" dirty="0">
                <a:latin typeface="UD デジタル 教科書体 NK-R" panose="02020400000000000000" pitchFamily="18" charset="-128"/>
                <a:ea typeface="UD デジタル 教科書体 NK-R" panose="02020400000000000000" pitchFamily="18" charset="-128"/>
              </a:rPr>
              <a:t>64</a:t>
            </a:r>
            <a:r>
              <a:rPr lang="ja-JP" altLang="en-US" sz="1292" dirty="0">
                <a:latin typeface="UD デジタル 教科書体 NK-R" panose="02020400000000000000" pitchFamily="18" charset="-128"/>
                <a:ea typeface="UD デジタル 教科書体 NK-R" panose="02020400000000000000" pitchFamily="18" charset="-128"/>
              </a:rPr>
              <a:t>歳以下）は約２７万人、高齢者は約２０万人増加。</a:t>
            </a:r>
            <a:endParaRPr lang="en-US" altLang="ja-JP" sz="1292" dirty="0">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a:extLst>
              <a:ext uri="{FF2B5EF4-FFF2-40B4-BE49-F238E27FC236}">
                <a16:creationId xmlns:a16="http://schemas.microsoft.com/office/drawing/2014/main" id="{178AA22E-FCB1-45B3-87A6-15F3CBAFE844}"/>
              </a:ext>
            </a:extLst>
          </p:cNvPr>
          <p:cNvSpPr txBox="1"/>
          <p:nvPr/>
        </p:nvSpPr>
        <p:spPr>
          <a:xfrm>
            <a:off x="-2" y="6669303"/>
            <a:ext cx="5656961" cy="205890"/>
          </a:xfrm>
          <a:prstGeom prst="rect">
            <a:avLst/>
          </a:prstGeom>
          <a:noFill/>
        </p:spPr>
        <p:txBody>
          <a:bodyPr wrap="square" rtlCol="0">
            <a:spAutoFit/>
          </a:bodyPr>
          <a:lstStyle/>
          <a:p>
            <a:pPr lvl="0">
              <a:defRPr/>
            </a:pPr>
            <a:r>
              <a:rPr kumimoji="1" lang="ja-JP" altLang="en-US" sz="738" dirty="0">
                <a:solidFill>
                  <a:prstClr val="black"/>
                </a:solidFill>
                <a:latin typeface="UD デジタル 教科書体 NK-R" panose="02020400000000000000" pitchFamily="18" charset="-128"/>
                <a:ea typeface="UD デジタル 教科書体 NK-R" panose="02020400000000000000" pitchFamily="18" charset="-128"/>
              </a:rPr>
              <a:t>出典：総務省「国勢調査」、「労働力調査」　</a:t>
            </a:r>
            <a:r>
              <a:rPr kumimoji="1" lang="en-US" altLang="ja-JP" sz="738" dirty="0">
                <a:solidFill>
                  <a:prstClr val="black"/>
                </a:solidFill>
                <a:latin typeface="UD デジタル 教科書体 NK-R" panose="02020400000000000000" pitchFamily="18" charset="-128"/>
                <a:ea typeface="UD デジタル 教科書体 NK-R" panose="02020400000000000000" pitchFamily="18" charset="-128"/>
              </a:rPr>
              <a:t>※2025</a:t>
            </a:r>
            <a:r>
              <a:rPr kumimoji="1" lang="ja-JP" altLang="en-US" sz="738" dirty="0">
                <a:solidFill>
                  <a:prstClr val="black"/>
                </a:solidFill>
                <a:latin typeface="UD デジタル 教科書体 NK-R" panose="02020400000000000000" pitchFamily="18" charset="-128"/>
                <a:ea typeface="UD デジタル 教科書体 NK-R" panose="02020400000000000000" pitchFamily="18" charset="-128"/>
              </a:rPr>
              <a:t>年以降の数値</a:t>
            </a:r>
            <a:r>
              <a:rPr lang="ja-JP" altLang="en-US" sz="738" dirty="0">
                <a:solidFill>
                  <a:prstClr val="black"/>
                </a:solidFill>
                <a:latin typeface="UD デジタル 教科書体 NK-R" panose="02020400000000000000" pitchFamily="18" charset="-128"/>
                <a:ea typeface="UD デジタル 教科書体 NK-R" panose="02020400000000000000" pitchFamily="18" charset="-128"/>
              </a:rPr>
              <a:t>は、大阪府「大阪府の将来推計人口について（</a:t>
            </a:r>
            <a:r>
              <a:rPr lang="en-US" altLang="ja-JP" sz="738" dirty="0">
                <a:solidFill>
                  <a:prstClr val="black"/>
                </a:solidFill>
                <a:latin typeface="UD デジタル 教科書体 NK-R" panose="02020400000000000000" pitchFamily="18" charset="-128"/>
                <a:ea typeface="UD デジタル 教科書体 NK-R" panose="02020400000000000000" pitchFamily="18" charset="-128"/>
              </a:rPr>
              <a:t>2018</a:t>
            </a:r>
            <a:r>
              <a:rPr lang="ja-JP" altLang="en-US" sz="738" dirty="0">
                <a:solidFill>
                  <a:prstClr val="black"/>
                </a:solidFill>
                <a:latin typeface="UD デジタル 教科書体 NK-R" panose="02020400000000000000" pitchFamily="18" charset="-128"/>
                <a:ea typeface="UD デジタル 教科書体 NK-R" panose="02020400000000000000" pitchFamily="18" charset="-128"/>
              </a:rPr>
              <a:t>年</a:t>
            </a:r>
            <a:r>
              <a:rPr lang="en-US" altLang="ja-JP" sz="738" dirty="0">
                <a:solidFill>
                  <a:prstClr val="black"/>
                </a:solidFill>
                <a:latin typeface="UD デジタル 教科書体 NK-R" panose="02020400000000000000" pitchFamily="18" charset="-128"/>
                <a:ea typeface="UD デジタル 教科書体 NK-R" panose="02020400000000000000" pitchFamily="18" charset="-128"/>
              </a:rPr>
              <a:t>8</a:t>
            </a:r>
            <a:r>
              <a:rPr lang="ja-JP" altLang="en-US" sz="738" dirty="0">
                <a:solidFill>
                  <a:prstClr val="black"/>
                </a:solidFill>
                <a:latin typeface="UD デジタル 教科書体 NK-R" panose="02020400000000000000" pitchFamily="18" charset="-128"/>
                <a:ea typeface="UD デジタル 教科書体 NK-R" panose="02020400000000000000" pitchFamily="18" charset="-128"/>
              </a:rPr>
              <a:t>月）」に基づく</a:t>
            </a:r>
            <a:r>
              <a:rPr kumimoji="1" lang="ja-JP" altLang="en-US" sz="738" dirty="0">
                <a:solidFill>
                  <a:prstClr val="black"/>
                </a:solidFill>
                <a:latin typeface="UD デジタル 教科書体 NK-R" panose="02020400000000000000" pitchFamily="18" charset="-128"/>
                <a:ea typeface="UD デジタル 教科書体 NK-R" panose="02020400000000000000" pitchFamily="18" charset="-128"/>
              </a:rPr>
              <a:t>。</a:t>
            </a:r>
            <a:endParaRPr kumimoji="1" lang="en-US" altLang="ja-JP" sz="738"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528053" y="1651577"/>
            <a:ext cx="4638811" cy="307777"/>
          </a:xfrm>
          <a:prstGeom prst="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大阪府の総人口・生産年齢人口・労働力人口の推移</a:t>
            </a: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p:cNvSpPr txBox="1"/>
          <p:nvPr/>
        </p:nvSpPr>
        <p:spPr>
          <a:xfrm>
            <a:off x="6089469" y="1651577"/>
            <a:ext cx="3230926" cy="307777"/>
          </a:xfrm>
          <a:prstGeom prst="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defRPr sz="1400" b="1" i="0" u="none" strike="noStrike" kern="1200" spc="0" baseline="0">
                <a:solidFill>
                  <a:prstClr val="black"/>
                </a:solidFill>
                <a:latin typeface="Meiryo UI" panose="020B0604030504040204" pitchFamily="50" charset="-128"/>
                <a:ea typeface="Meiryo UI" panose="020B0604030504040204" pitchFamily="50" charset="-128"/>
                <a:cs typeface="+mn-cs"/>
              </a:defRPr>
            </a:pPr>
            <a:r>
              <a:rPr lang="ja-JP" altLang="ja-JP" b="1" dirty="0">
                <a:solidFill>
                  <a:schemeClr val="tx1"/>
                </a:solidFill>
                <a:latin typeface="UD デジタル 教科書体 NK-R" panose="02020400000000000000" pitchFamily="18" charset="-128"/>
                <a:ea typeface="UD デジタル 教科書体 NK-R" panose="02020400000000000000" pitchFamily="18" charset="-128"/>
              </a:rPr>
              <a:t>大阪府の就業者数</a:t>
            </a:r>
            <a:r>
              <a:rPr lang="ja-JP" altLang="en-US" b="1" dirty="0">
                <a:solidFill>
                  <a:schemeClr val="tx1"/>
                </a:solidFill>
                <a:latin typeface="UD デジタル 教科書体 NK-R" panose="02020400000000000000" pitchFamily="18" charset="-128"/>
                <a:ea typeface="UD デジタル 教科書体 NK-R" panose="02020400000000000000" pitchFamily="18" charset="-128"/>
              </a:rPr>
              <a:t>の推移</a:t>
            </a:r>
            <a:endParaRPr lang="ja-JP" altLang="ja-JP"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0" name="正方形/長方形 29"/>
          <p:cNvSpPr/>
          <p:nvPr/>
        </p:nvSpPr>
        <p:spPr>
          <a:xfrm>
            <a:off x="6788270" y="6612413"/>
            <a:ext cx="2637632" cy="245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40" dirty="0">
                <a:solidFill>
                  <a:schemeClr val="tx1"/>
                </a:solidFill>
                <a:latin typeface="UD デジタル 教科書体 NK-R" panose="02020400000000000000" pitchFamily="18" charset="-128"/>
                <a:ea typeface="UD デジタル 教科書体 NK-R" panose="02020400000000000000" pitchFamily="18" charset="-128"/>
              </a:rPr>
              <a:t>出典：大阪府</a:t>
            </a:r>
            <a:r>
              <a:rPr kumimoji="1" lang="zh-TW" altLang="en-US" sz="74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740" dirty="0">
                <a:solidFill>
                  <a:schemeClr val="tx1"/>
                </a:solidFill>
                <a:latin typeface="UD デジタル 教科書体 NK-R" panose="02020400000000000000" pitchFamily="18" charset="-128"/>
                <a:ea typeface="UD デジタル 教科書体 NK-R" panose="02020400000000000000" pitchFamily="18" charset="-128"/>
              </a:rPr>
              <a:t>労働力調査地方集計結果</a:t>
            </a:r>
            <a:r>
              <a:rPr kumimoji="1" lang="zh-TW" altLang="en-US" sz="74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740" dirty="0">
                <a:solidFill>
                  <a:schemeClr val="tx1"/>
                </a:solidFill>
                <a:latin typeface="UD デジタル 教科書体 NK-R" panose="02020400000000000000" pitchFamily="18" charset="-128"/>
                <a:ea typeface="UD デジタル 教科書体 NK-R" panose="02020400000000000000" pitchFamily="18" charset="-128"/>
              </a:rPr>
              <a:t>　</a:t>
            </a:r>
          </a:p>
        </p:txBody>
      </p:sp>
      <p:sp>
        <p:nvSpPr>
          <p:cNvPr id="37"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4</a:t>
            </a:fld>
            <a:endParaRPr kumimoji="1" lang="ja-JP" altLang="en-US" dirty="0"/>
          </a:p>
        </p:txBody>
      </p:sp>
      <p:pic>
        <p:nvPicPr>
          <p:cNvPr id="5" name="図 4">
            <a:extLst>
              <a:ext uri="{FF2B5EF4-FFF2-40B4-BE49-F238E27FC236}">
                <a16:creationId xmlns:a16="http://schemas.microsoft.com/office/drawing/2014/main" id="{0210189B-968F-46E3-A80A-626BF96216AD}"/>
              </a:ext>
            </a:extLst>
          </p:cNvPr>
          <p:cNvPicPr>
            <a:picLocks noChangeAspect="1"/>
          </p:cNvPicPr>
          <p:nvPr/>
        </p:nvPicPr>
        <p:blipFill>
          <a:blip r:embed="rId2"/>
          <a:stretch>
            <a:fillRect/>
          </a:stretch>
        </p:blipFill>
        <p:spPr>
          <a:xfrm>
            <a:off x="5155712" y="2035480"/>
            <a:ext cx="4798505" cy="4472278"/>
          </a:xfrm>
          <a:prstGeom prst="rect">
            <a:avLst/>
          </a:prstGeom>
        </p:spPr>
      </p:pic>
      <p:pic>
        <p:nvPicPr>
          <p:cNvPr id="6" name="図 5">
            <a:extLst>
              <a:ext uri="{FF2B5EF4-FFF2-40B4-BE49-F238E27FC236}">
                <a16:creationId xmlns:a16="http://schemas.microsoft.com/office/drawing/2014/main" id="{A614A80F-CF75-4A1B-9778-9ACDFD932549}"/>
              </a:ext>
            </a:extLst>
          </p:cNvPr>
          <p:cNvPicPr>
            <a:picLocks noChangeAspect="1"/>
          </p:cNvPicPr>
          <p:nvPr/>
        </p:nvPicPr>
        <p:blipFill>
          <a:blip r:embed="rId3"/>
          <a:stretch>
            <a:fillRect/>
          </a:stretch>
        </p:blipFill>
        <p:spPr>
          <a:xfrm>
            <a:off x="-92428" y="1767288"/>
            <a:ext cx="5303980" cy="4828450"/>
          </a:xfrm>
          <a:prstGeom prst="rect">
            <a:avLst/>
          </a:prstGeom>
        </p:spPr>
      </p:pic>
    </p:spTree>
    <p:extLst>
      <p:ext uri="{BB962C8B-B14F-4D97-AF65-F5344CB8AC3E}">
        <p14:creationId xmlns:p14="http://schemas.microsoft.com/office/powerpoint/2010/main" val="1448106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5EED9AA-96F6-4885-AFA7-E0637D01A52D}"/>
              </a:ext>
            </a:extLst>
          </p:cNvPr>
          <p:cNvSpPr/>
          <p:nvPr/>
        </p:nvSpPr>
        <p:spPr>
          <a:xfrm>
            <a:off x="215186" y="439005"/>
            <a:ext cx="9650252" cy="489365"/>
          </a:xfrm>
          <a:prstGeom prst="rect">
            <a:avLst/>
          </a:prstGeom>
          <a:ln w="19050">
            <a:solidFill>
              <a:schemeClr val="tx1"/>
            </a:solidFill>
            <a:prstDash val="sysDash"/>
          </a:ln>
        </p:spPr>
        <p:txBody>
          <a:bodyPr wrap="square">
            <a:spAutoFit/>
          </a:bodyPr>
          <a:lstStyle/>
          <a:p>
            <a:pPr marL="148821" indent="-378003" algn="just"/>
            <a:r>
              <a:rPr lang="ja-JP" altLang="en-US" sz="1290" dirty="0">
                <a:latin typeface="UD デジタル 教科書体 NK-R" panose="02020400000000000000" pitchFamily="18" charset="-128"/>
                <a:ea typeface="UD デジタル 教科書体 NK-R" panose="02020400000000000000" pitchFamily="18" charset="-128"/>
              </a:rPr>
              <a:t>〇　在留資格別では、特別永住者が減少する中、</a:t>
            </a:r>
            <a:r>
              <a:rPr lang="ja-JP" altLang="en-US" sz="1290" b="1" dirty="0">
                <a:latin typeface="UD デジタル 教科書体 NK-R" panose="02020400000000000000" pitchFamily="18" charset="-128"/>
                <a:ea typeface="UD デジタル 教科書体 NK-R" panose="02020400000000000000" pitchFamily="18" charset="-128"/>
              </a:rPr>
              <a:t>「技術・人文知識・国際業務」「技能実習」、「家族滞在」等が増加</a:t>
            </a:r>
            <a:endParaRPr lang="en-US" altLang="ja-JP" sz="1290" dirty="0">
              <a:latin typeface="UD デジタル 教科書体 NK-R" panose="02020400000000000000" pitchFamily="18" charset="-128"/>
              <a:ea typeface="UD デジタル 教科書体 NK-R" panose="02020400000000000000" pitchFamily="18" charset="-128"/>
            </a:endParaRPr>
          </a:p>
          <a:p>
            <a:pPr marL="148821" indent="-378003" algn="just"/>
            <a:r>
              <a:rPr lang="ja-JP" altLang="en-US" sz="1290" dirty="0">
                <a:latin typeface="UD デジタル 教科書体 NK-R" panose="02020400000000000000" pitchFamily="18" charset="-128"/>
                <a:ea typeface="UD デジタル 教科書体 NK-R" panose="02020400000000000000" pitchFamily="18" charset="-128"/>
              </a:rPr>
              <a:t>〇　</a:t>
            </a:r>
            <a:r>
              <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年～２０２１年は</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コロナ禍により</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「留学」、「技能実習」等が減少したが、２０２２年には持ち直し、特定技能も増加</a:t>
            </a:r>
          </a:p>
        </p:txBody>
      </p:sp>
      <p:sp>
        <p:nvSpPr>
          <p:cNvPr id="21" name="テキスト ボックス 5"/>
          <p:cNvSpPr txBox="1"/>
          <p:nvPr/>
        </p:nvSpPr>
        <p:spPr>
          <a:xfrm>
            <a:off x="6797044" y="6895713"/>
            <a:ext cx="2895934"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Meiryo UI" panose="020B0604030504040204" pitchFamily="50" charset="-128"/>
                <a:ea typeface="Meiryo UI" panose="020B0604030504040204" pitchFamily="50" charset="-128"/>
              </a:rPr>
              <a:t>出典：法務省「</a:t>
            </a:r>
            <a:r>
              <a:rPr kumimoji="1" lang="zh-TW" altLang="en-US" sz="800" dirty="0">
                <a:latin typeface="Meiryo UI" panose="020B0604030504040204" pitchFamily="50" charset="-128"/>
                <a:ea typeface="Meiryo UI" panose="020B0604030504040204" pitchFamily="50" charset="-128"/>
              </a:rPr>
              <a:t>在留外国人統計</a:t>
            </a:r>
            <a:r>
              <a:rPr kumimoji="1" lang="ja-JP" altLang="en-US" sz="800" dirty="0">
                <a:latin typeface="Meiryo UI" panose="020B0604030504040204" pitchFamily="50" charset="-128"/>
                <a:ea typeface="Meiryo UI" panose="020B0604030504040204" pitchFamily="50" charset="-128"/>
              </a:rPr>
              <a:t>」（各年</a:t>
            </a:r>
            <a:r>
              <a:rPr kumimoji="1" lang="en-US" altLang="ja-JP" sz="800" dirty="0">
                <a:latin typeface="Meiryo UI" panose="020B0604030504040204" pitchFamily="50" charset="-128"/>
                <a:ea typeface="Meiryo UI" panose="020B0604030504040204" pitchFamily="50" charset="-128"/>
              </a:rPr>
              <a:t>12</a:t>
            </a:r>
            <a:r>
              <a:rPr kumimoji="1" lang="ja-JP" altLang="en-US" sz="800" dirty="0">
                <a:latin typeface="Meiryo UI" panose="020B0604030504040204" pitchFamily="50" charset="-128"/>
                <a:ea typeface="Meiryo UI" panose="020B0604030504040204" pitchFamily="50" charset="-128"/>
              </a:rPr>
              <a:t>月末時点）</a:t>
            </a:r>
            <a:endParaRPr kumimoji="1" lang="en-US" altLang="ja-JP" sz="800" dirty="0">
              <a:latin typeface="Meiryo UI" panose="020B0604030504040204" pitchFamily="50" charset="-128"/>
              <a:ea typeface="Meiryo UI" panose="020B0604030504040204" pitchFamily="50" charset="-128"/>
            </a:endParaRPr>
          </a:p>
        </p:txBody>
      </p:sp>
      <p:sp>
        <p:nvSpPr>
          <p:cNvPr id="25" name="テキスト ボックス 5"/>
          <p:cNvSpPr txBox="1"/>
          <p:nvPr/>
        </p:nvSpPr>
        <p:spPr>
          <a:xfrm>
            <a:off x="914577" y="6827928"/>
            <a:ext cx="3092646"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在留資格は、</a:t>
            </a:r>
            <a:r>
              <a:rPr kumimoji="1" lang="en-US" altLang="ja-JP" sz="900" dirty="0">
                <a:latin typeface="Meiryo UI" panose="020B0604030504040204" pitchFamily="50" charset="-128"/>
                <a:ea typeface="Meiryo UI" panose="020B0604030504040204" pitchFamily="50" charset="-128"/>
              </a:rPr>
              <a:t>2022</a:t>
            </a:r>
            <a:r>
              <a:rPr kumimoji="1" lang="ja-JP" altLang="en-US" sz="900" dirty="0">
                <a:latin typeface="Meiryo UI" panose="020B0604030504040204" pitchFamily="50" charset="-128"/>
                <a:ea typeface="Meiryo UI" panose="020B0604030504040204" pitchFamily="50" charset="-128"/>
              </a:rPr>
              <a:t>年末で多い順（特定技能を除く）</a:t>
            </a:r>
            <a:endParaRPr kumimoji="1" lang="en-US" altLang="ja-JP" sz="9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08629A6-829B-4394-A30A-5CB52C1BBB36}"/>
              </a:ext>
            </a:extLst>
          </p:cNvPr>
          <p:cNvSpPr/>
          <p:nvPr/>
        </p:nvSpPr>
        <p:spPr>
          <a:xfrm>
            <a:off x="0" y="0"/>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（１）府内在留外国人の状況　③在留資格別</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6" name="スライド番号プレースホルダー 4"/>
          <p:cNvSpPr>
            <a:spLocks noGrp="1"/>
          </p:cNvSpPr>
          <p:nvPr>
            <p:ph type="sldNum" sz="quarter" idx="12"/>
          </p:nvPr>
        </p:nvSpPr>
        <p:spPr>
          <a:xfrm>
            <a:off x="9620083" y="6864339"/>
            <a:ext cx="379412" cy="200156"/>
          </a:xfrm>
        </p:spPr>
        <p:txBody>
          <a:bodyPr/>
          <a:lstStyle/>
          <a:p>
            <a:fld id="{D905376E-84B4-405D-8A7C-01C61F534285}" type="slidenum">
              <a:rPr kumimoji="1" lang="ja-JP" altLang="en-US" smtClean="0"/>
              <a:t>40</a:t>
            </a:fld>
            <a:endParaRPr kumimoji="1" lang="ja-JP" altLang="en-US" dirty="0"/>
          </a:p>
        </p:txBody>
      </p:sp>
      <p:pic>
        <p:nvPicPr>
          <p:cNvPr id="2" name="図 1">
            <a:extLst>
              <a:ext uri="{FF2B5EF4-FFF2-40B4-BE49-F238E27FC236}">
                <a16:creationId xmlns:a16="http://schemas.microsoft.com/office/drawing/2014/main" id="{2447B624-A74A-4069-88E7-EB0A0578BA37}"/>
              </a:ext>
            </a:extLst>
          </p:cNvPr>
          <p:cNvPicPr>
            <a:picLocks noChangeAspect="1"/>
          </p:cNvPicPr>
          <p:nvPr/>
        </p:nvPicPr>
        <p:blipFill>
          <a:blip r:embed="rId3"/>
          <a:stretch>
            <a:fillRect/>
          </a:stretch>
        </p:blipFill>
        <p:spPr>
          <a:xfrm>
            <a:off x="146078" y="967418"/>
            <a:ext cx="9474005" cy="5889246"/>
          </a:xfrm>
          <a:prstGeom prst="rect">
            <a:avLst/>
          </a:prstGeom>
        </p:spPr>
      </p:pic>
    </p:spTree>
    <p:extLst>
      <p:ext uri="{BB962C8B-B14F-4D97-AF65-F5344CB8AC3E}">
        <p14:creationId xmlns:p14="http://schemas.microsoft.com/office/powerpoint/2010/main" val="122829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a:extLst>
              <a:ext uri="{FF2B5EF4-FFF2-40B4-BE49-F238E27FC236}">
                <a16:creationId xmlns:a16="http://schemas.microsoft.com/office/drawing/2014/main" id="{E08629A6-829B-4394-A30A-5CB52C1BBB36}"/>
              </a:ext>
            </a:extLst>
          </p:cNvPr>
          <p:cNvSpPr/>
          <p:nvPr/>
        </p:nvSpPr>
        <p:spPr>
          <a:xfrm>
            <a:off x="7742" y="228453"/>
            <a:ext cx="1008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（２）調査やヒアリングの実施状況</a:t>
            </a:r>
          </a:p>
        </p:txBody>
      </p:sp>
      <p:sp>
        <p:nvSpPr>
          <p:cNvPr id="77" name="スライド番号プレースホルダー 4"/>
          <p:cNvSpPr>
            <a:spLocks noGrp="1"/>
          </p:cNvSpPr>
          <p:nvPr>
            <p:ph type="sldNum" sz="quarter" idx="12"/>
          </p:nvPr>
        </p:nvSpPr>
        <p:spPr>
          <a:xfrm>
            <a:off x="9778465" y="6925797"/>
            <a:ext cx="379412" cy="190974"/>
          </a:xfrm>
        </p:spPr>
        <p:txBody>
          <a:bodyPr/>
          <a:lstStyle/>
          <a:p>
            <a:fld id="{D905376E-84B4-405D-8A7C-01C61F534285}" type="slidenum">
              <a:rPr kumimoji="1" lang="ja-JP" altLang="en-US" smtClean="0"/>
              <a:t>41</a:t>
            </a:fld>
            <a:endParaRPr kumimoji="1" lang="ja-JP" altLang="en-US" dirty="0"/>
          </a:p>
        </p:txBody>
      </p:sp>
      <p:sp>
        <p:nvSpPr>
          <p:cNvPr id="2" name="テキスト ボックス 1"/>
          <p:cNvSpPr txBox="1"/>
          <p:nvPr/>
        </p:nvSpPr>
        <p:spPr>
          <a:xfrm>
            <a:off x="302235" y="1754375"/>
            <a:ext cx="2550694"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＜ヒアリング＞</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aphicFrame>
        <p:nvGraphicFramePr>
          <p:cNvPr id="9" name="表 8">
            <a:extLst>
              <a:ext uri="{FF2B5EF4-FFF2-40B4-BE49-F238E27FC236}">
                <a16:creationId xmlns:a16="http://schemas.microsoft.com/office/drawing/2014/main" id="{ED9D9D1F-A016-4EEA-B755-9E44C5D206CB}"/>
              </a:ext>
            </a:extLst>
          </p:cNvPr>
          <p:cNvGraphicFramePr>
            <a:graphicFrameLocks noGrp="1"/>
          </p:cNvGraphicFramePr>
          <p:nvPr/>
        </p:nvGraphicFramePr>
        <p:xfrm>
          <a:off x="302235" y="5456857"/>
          <a:ext cx="9274196" cy="1371600"/>
        </p:xfrm>
        <a:graphic>
          <a:graphicData uri="http://schemas.openxmlformats.org/drawingml/2006/table">
            <a:tbl>
              <a:tblPr firstCol="1" bandRow="1">
                <a:tableStyleId>{5C22544A-7EE6-4342-B048-85BDC9FD1C3A}</a:tableStyleId>
              </a:tblPr>
              <a:tblGrid>
                <a:gridCol w="1520170">
                  <a:extLst>
                    <a:ext uri="{9D8B030D-6E8A-4147-A177-3AD203B41FA5}">
                      <a16:colId xmlns:a16="http://schemas.microsoft.com/office/drawing/2014/main" val="319247898"/>
                    </a:ext>
                  </a:extLst>
                </a:gridCol>
                <a:gridCol w="7754026">
                  <a:extLst>
                    <a:ext uri="{9D8B030D-6E8A-4147-A177-3AD203B41FA5}">
                      <a16:colId xmlns:a16="http://schemas.microsoft.com/office/drawing/2014/main" val="3951960585"/>
                    </a:ext>
                  </a:extLst>
                </a:gridCol>
              </a:tblGrid>
              <a:tr h="691911">
                <a:tc>
                  <a:txBody>
                    <a:bodyPr/>
                    <a:lstStyle/>
                    <a:p>
                      <a:pPr algn="ctr"/>
                      <a:r>
                        <a:rPr kumimoji="1" lang="en-US" altLang="ja-JP" sz="1600" dirty="0">
                          <a:latin typeface="UD デジタル 教科書体 NK-R" panose="02020400000000000000" pitchFamily="18" charset="-128"/>
                          <a:ea typeface="UD デジタル 教科書体 NK-R" panose="02020400000000000000" pitchFamily="18" charset="-128"/>
                        </a:rPr>
                        <a:t>R1</a:t>
                      </a:r>
                      <a:r>
                        <a:rPr kumimoji="1" lang="ja-JP" altLang="en-US" sz="1600" dirty="0">
                          <a:latin typeface="UD デジタル 教科書体 NK-R" panose="02020400000000000000" pitchFamily="18" charset="-128"/>
                          <a:ea typeface="UD デジタル 教科書体 NK-R" panose="02020400000000000000" pitchFamily="18" charset="-128"/>
                        </a:rPr>
                        <a:t>年度</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800" dirty="0">
                          <a:latin typeface="UD デジタル 教科書体 NK-R" panose="02020400000000000000" pitchFamily="18" charset="-128"/>
                          <a:ea typeface="UD デジタル 教科書体 NK-R" panose="02020400000000000000" pitchFamily="18" charset="-128"/>
                        </a:rPr>
                        <a:t>■外国人材の円滑な受入れ促進と共生社会づくりに向けたアンケート調査</a:t>
                      </a:r>
                      <a:endParaRPr kumimoji="1" lang="en-US" altLang="ja-JP" sz="1800" dirty="0">
                        <a:latin typeface="UD デジタル 教科書体 NK-R" panose="02020400000000000000" pitchFamily="18" charset="-128"/>
                        <a:ea typeface="UD デジタル 教科書体 NK-R" panose="02020400000000000000" pitchFamily="18" charset="-128"/>
                      </a:endParaRPr>
                    </a:p>
                    <a:p>
                      <a:r>
                        <a:rPr kumimoji="1"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・大阪市外国人住民アンケート調査</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600" dirty="0">
                          <a:latin typeface="UD デジタル 教科書体 NK-R" panose="02020400000000000000" pitchFamily="18" charset="-128"/>
                          <a:ea typeface="UD デジタル 教科書体 NK-R" panose="02020400000000000000" pitchFamily="18" charset="-128"/>
                        </a:rPr>
                        <a:t>   　調査実施期間：</a:t>
                      </a:r>
                      <a:r>
                        <a:rPr kumimoji="1" lang="en-US" altLang="ja-JP" sz="1600" dirty="0">
                          <a:latin typeface="UD デジタル 教科書体 NK-R" panose="02020400000000000000" pitchFamily="18" charset="-128"/>
                          <a:ea typeface="UD デジタル 教科書体 NK-R" panose="02020400000000000000" pitchFamily="18" charset="-128"/>
                        </a:rPr>
                        <a:t>2019</a:t>
                      </a:r>
                      <a:r>
                        <a:rPr kumimoji="1" lang="ja-JP" altLang="en-US" sz="1600" dirty="0">
                          <a:latin typeface="UD デジタル 教科書体 NK-R" panose="02020400000000000000" pitchFamily="18" charset="-128"/>
                          <a:ea typeface="UD デジタル 教科書体 NK-R" panose="02020400000000000000" pitchFamily="18" charset="-128"/>
                        </a:rPr>
                        <a:t>年</a:t>
                      </a:r>
                      <a:r>
                        <a:rPr kumimoji="1" lang="en-US" altLang="ja-JP" sz="1600" dirty="0">
                          <a:latin typeface="UD デジタル 教科書体 NK-R" panose="02020400000000000000" pitchFamily="18" charset="-128"/>
                          <a:ea typeface="UD デジタル 教科書体 NK-R" panose="02020400000000000000" pitchFamily="18" charset="-128"/>
                        </a:rPr>
                        <a:t>10</a:t>
                      </a:r>
                      <a:r>
                        <a:rPr kumimoji="1" lang="ja-JP" altLang="en-US" sz="1600" dirty="0">
                          <a:latin typeface="UD デジタル 教科書体 NK-R" panose="02020400000000000000" pitchFamily="18" charset="-128"/>
                          <a:ea typeface="UD デジタル 教科書体 NK-R" panose="02020400000000000000" pitchFamily="18" charset="-128"/>
                        </a:rPr>
                        <a:t>月</a:t>
                      </a:r>
                      <a:r>
                        <a:rPr kumimoji="1" lang="en-US" altLang="ja-JP" sz="1600" dirty="0">
                          <a:latin typeface="UD デジタル 教科書体 NK-R" panose="02020400000000000000" pitchFamily="18" charset="-128"/>
                          <a:ea typeface="UD デジタル 教科書体 NK-R" panose="02020400000000000000" pitchFamily="18" charset="-128"/>
                        </a:rPr>
                        <a:t>15</a:t>
                      </a:r>
                      <a:r>
                        <a:rPr kumimoji="1" lang="ja-JP" altLang="en-US" sz="1600" dirty="0">
                          <a:latin typeface="UD デジタル 教科書体 NK-R" panose="02020400000000000000" pitchFamily="18" charset="-128"/>
                          <a:ea typeface="UD デジタル 教科書体 NK-R" panose="02020400000000000000" pitchFamily="18" charset="-128"/>
                        </a:rPr>
                        <a:t>日～</a:t>
                      </a:r>
                      <a:r>
                        <a:rPr kumimoji="1" lang="en-US" altLang="ja-JP" sz="1600" dirty="0">
                          <a:latin typeface="UD デジタル 教科書体 NK-R" panose="02020400000000000000" pitchFamily="18" charset="-128"/>
                          <a:ea typeface="UD デジタル 教科書体 NK-R" panose="02020400000000000000" pitchFamily="18" charset="-128"/>
                        </a:rPr>
                        <a:t>11</a:t>
                      </a:r>
                      <a:r>
                        <a:rPr kumimoji="1" lang="ja-JP" altLang="en-US" sz="1600" dirty="0">
                          <a:latin typeface="UD デジタル 教科書体 NK-R" panose="02020400000000000000" pitchFamily="18" charset="-128"/>
                          <a:ea typeface="UD デジタル 教科書体 NK-R" panose="02020400000000000000" pitchFamily="18" charset="-128"/>
                        </a:rPr>
                        <a:t>月</a:t>
                      </a:r>
                      <a:r>
                        <a:rPr kumimoji="1" lang="en-US" altLang="ja-JP" sz="1600" dirty="0">
                          <a:latin typeface="UD デジタル 教科書体 NK-R" panose="02020400000000000000" pitchFamily="18" charset="-128"/>
                          <a:ea typeface="UD デジタル 教科書体 NK-R" panose="02020400000000000000" pitchFamily="18" charset="-128"/>
                        </a:rPr>
                        <a:t>4</a:t>
                      </a:r>
                      <a:r>
                        <a:rPr kumimoji="1" lang="ja-JP" altLang="en-US" sz="1600" dirty="0">
                          <a:latin typeface="UD デジタル 教科書体 NK-R" panose="02020400000000000000" pitchFamily="18" charset="-128"/>
                          <a:ea typeface="UD デジタル 教科書体 NK-R" panose="02020400000000000000" pitchFamily="18" charset="-128"/>
                        </a:rPr>
                        <a:t>日</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zh-CN" altLang="en-US" sz="1600" dirty="0">
                          <a:latin typeface="UD デジタル 教科書体 NK-R" panose="02020400000000000000" pitchFamily="18" charset="-128"/>
                          <a:ea typeface="UD デジタル 教科書体 NK-R" panose="02020400000000000000" pitchFamily="18" charset="-128"/>
                        </a:rPr>
                        <a:t>府内市町村外国籍住民施策調査</a:t>
                      </a:r>
                      <a:endParaRPr kumimoji="1" lang="en-US" altLang="zh-CN" sz="1600" dirty="0">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600" dirty="0">
                          <a:latin typeface="UD デジタル 教科書体 NK-R" panose="02020400000000000000" pitchFamily="18" charset="-128"/>
                          <a:ea typeface="UD デジタル 教科書体 NK-R" panose="02020400000000000000" pitchFamily="18" charset="-128"/>
                        </a:rPr>
                        <a:t>　　　調査実施期間：</a:t>
                      </a:r>
                      <a:r>
                        <a:rPr kumimoji="1" lang="en-US" altLang="ja-JP" sz="1600" dirty="0">
                          <a:latin typeface="UD デジタル 教科書体 NK-R" panose="02020400000000000000" pitchFamily="18" charset="-128"/>
                          <a:ea typeface="UD デジタル 教科書体 NK-R" panose="02020400000000000000" pitchFamily="18" charset="-128"/>
                        </a:rPr>
                        <a:t>2019</a:t>
                      </a:r>
                      <a:r>
                        <a:rPr kumimoji="1" lang="ja-JP" altLang="en-US" sz="1600" dirty="0">
                          <a:latin typeface="UD デジタル 教科書体 NK-R" panose="02020400000000000000" pitchFamily="18" charset="-128"/>
                          <a:ea typeface="UD デジタル 教科書体 NK-R" panose="02020400000000000000" pitchFamily="18" charset="-128"/>
                        </a:rPr>
                        <a:t>年</a:t>
                      </a:r>
                      <a:r>
                        <a:rPr kumimoji="1" lang="en-US" altLang="ja-JP" sz="1600" dirty="0">
                          <a:latin typeface="UD デジタル 教科書体 NK-R" panose="02020400000000000000" pitchFamily="18" charset="-128"/>
                          <a:ea typeface="UD デジタル 教科書体 NK-R" panose="02020400000000000000" pitchFamily="18" charset="-128"/>
                        </a:rPr>
                        <a:t>8</a:t>
                      </a:r>
                      <a:r>
                        <a:rPr kumimoji="1" lang="ja-JP" altLang="en-US" sz="1600" dirty="0">
                          <a:latin typeface="UD デジタル 教科書体 NK-R" panose="02020400000000000000" pitchFamily="18" charset="-128"/>
                          <a:ea typeface="UD デジタル 教科書体 NK-R" panose="02020400000000000000" pitchFamily="18" charset="-128"/>
                        </a:rPr>
                        <a:t>月</a:t>
                      </a:r>
                      <a:r>
                        <a:rPr kumimoji="1" lang="en-US" altLang="ja-JP" sz="1600" dirty="0">
                          <a:latin typeface="UD デジタル 教科書体 NK-R" panose="02020400000000000000" pitchFamily="18" charset="-128"/>
                          <a:ea typeface="UD デジタル 教科書体 NK-R" panose="02020400000000000000" pitchFamily="18" charset="-128"/>
                        </a:rPr>
                        <a:t>16</a:t>
                      </a:r>
                      <a:r>
                        <a:rPr kumimoji="1" lang="ja-JP" altLang="en-US" sz="1600" dirty="0">
                          <a:latin typeface="UD デジタル 教科書体 NK-R" panose="02020400000000000000" pitchFamily="18" charset="-128"/>
                          <a:ea typeface="UD デジタル 教科書体 NK-R" panose="02020400000000000000" pitchFamily="18" charset="-128"/>
                        </a:rPr>
                        <a:t>日～</a:t>
                      </a:r>
                      <a:r>
                        <a:rPr kumimoji="1" lang="en-US" altLang="ja-JP" sz="1600" dirty="0">
                          <a:latin typeface="UD デジタル 教科書体 NK-R" panose="02020400000000000000" pitchFamily="18" charset="-128"/>
                          <a:ea typeface="UD デジタル 教科書体 NK-R" panose="02020400000000000000" pitchFamily="18" charset="-128"/>
                        </a:rPr>
                        <a:t>9</a:t>
                      </a:r>
                      <a:r>
                        <a:rPr kumimoji="1" lang="ja-JP" altLang="en-US" sz="1600" dirty="0">
                          <a:latin typeface="UD デジタル 教科書体 NK-R" panose="02020400000000000000" pitchFamily="18" charset="-128"/>
                          <a:ea typeface="UD デジタル 教科書体 NK-R" panose="02020400000000000000" pitchFamily="18" charset="-128"/>
                        </a:rPr>
                        <a:t>月</a:t>
                      </a:r>
                      <a:r>
                        <a:rPr kumimoji="1" lang="en-US" altLang="ja-JP" sz="1600" dirty="0">
                          <a:latin typeface="UD デジタル 教科書体 NK-R" panose="02020400000000000000" pitchFamily="18" charset="-128"/>
                          <a:ea typeface="UD デジタル 教科書体 NK-R" panose="02020400000000000000" pitchFamily="18" charset="-128"/>
                        </a:rPr>
                        <a:t>17</a:t>
                      </a:r>
                      <a:r>
                        <a:rPr kumimoji="1" lang="ja-JP" altLang="en-US" sz="1600" dirty="0">
                          <a:latin typeface="UD デジタル 教科書体 NK-R" panose="02020400000000000000" pitchFamily="18" charset="-128"/>
                          <a:ea typeface="UD デジタル 教科書体 NK-R" panose="02020400000000000000" pitchFamily="18" charset="-128"/>
                        </a:rPr>
                        <a:t>日</a:t>
                      </a:r>
                      <a:endParaRPr kumimoji="1" lang="en-US" altLang="ja-JP" sz="18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068390713"/>
                  </a:ext>
                </a:extLst>
              </a:tr>
            </a:tbl>
          </a:graphicData>
        </a:graphic>
      </p:graphicFrame>
      <p:sp>
        <p:nvSpPr>
          <p:cNvPr id="10" name="テキスト ボックス 9">
            <a:extLst>
              <a:ext uri="{FF2B5EF4-FFF2-40B4-BE49-F238E27FC236}">
                <a16:creationId xmlns:a16="http://schemas.microsoft.com/office/drawing/2014/main" id="{CC8E5F53-BFF2-4FFA-9666-95CA3DE33709}"/>
              </a:ext>
            </a:extLst>
          </p:cNvPr>
          <p:cNvSpPr txBox="1"/>
          <p:nvPr/>
        </p:nvSpPr>
        <p:spPr>
          <a:xfrm>
            <a:off x="302235" y="5118303"/>
            <a:ext cx="1889201"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＜調査＞　</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aphicFrame>
        <p:nvGraphicFramePr>
          <p:cNvPr id="11" name="表 10">
            <a:extLst>
              <a:ext uri="{FF2B5EF4-FFF2-40B4-BE49-F238E27FC236}">
                <a16:creationId xmlns:a16="http://schemas.microsoft.com/office/drawing/2014/main" id="{CFD0BCC9-5160-4E50-A563-7FA1DCA13D3B}"/>
              </a:ext>
            </a:extLst>
          </p:cNvPr>
          <p:cNvGraphicFramePr>
            <a:graphicFrameLocks noGrp="1"/>
          </p:cNvGraphicFramePr>
          <p:nvPr>
            <p:extLst>
              <p:ext uri="{D42A27DB-BD31-4B8C-83A1-F6EECF244321}">
                <p14:modId xmlns:p14="http://schemas.microsoft.com/office/powerpoint/2010/main" val="3883747687"/>
              </p:ext>
            </p:extLst>
          </p:nvPr>
        </p:nvGraphicFramePr>
        <p:xfrm>
          <a:off x="302235" y="2041409"/>
          <a:ext cx="9274196" cy="1454090"/>
        </p:xfrm>
        <a:graphic>
          <a:graphicData uri="http://schemas.openxmlformats.org/drawingml/2006/table">
            <a:tbl>
              <a:tblPr firstCol="1" bandRow="1">
                <a:tableStyleId>{5C22544A-7EE6-4342-B048-85BDC9FD1C3A}</a:tableStyleId>
              </a:tblPr>
              <a:tblGrid>
                <a:gridCol w="2548223">
                  <a:extLst>
                    <a:ext uri="{9D8B030D-6E8A-4147-A177-3AD203B41FA5}">
                      <a16:colId xmlns:a16="http://schemas.microsoft.com/office/drawing/2014/main" val="319247898"/>
                    </a:ext>
                  </a:extLst>
                </a:gridCol>
                <a:gridCol w="6725973">
                  <a:extLst>
                    <a:ext uri="{9D8B030D-6E8A-4147-A177-3AD203B41FA5}">
                      <a16:colId xmlns:a16="http://schemas.microsoft.com/office/drawing/2014/main" val="3951960585"/>
                    </a:ext>
                  </a:extLst>
                </a:gridCol>
              </a:tblGrid>
              <a:tr h="437485">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実施期間</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1600" dirty="0">
                          <a:latin typeface="UD デジタル 教科書体 NK-R" panose="02020400000000000000" pitchFamily="18" charset="-128"/>
                          <a:ea typeface="UD デジタル 教科書体 NK-R" panose="02020400000000000000" pitchFamily="18" charset="-128"/>
                        </a:rPr>
                        <a:t>2022</a:t>
                      </a:r>
                      <a:r>
                        <a:rPr kumimoji="1" lang="ja-JP" altLang="en-US" sz="1600" dirty="0">
                          <a:latin typeface="UD デジタル 教科書体 NK-R" panose="02020400000000000000" pitchFamily="18" charset="-128"/>
                          <a:ea typeface="UD デジタル 教科書体 NK-R" panose="02020400000000000000" pitchFamily="18" charset="-128"/>
                        </a:rPr>
                        <a:t>年９月～１２月</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068390713"/>
                  </a:ext>
                </a:extLst>
              </a:tr>
              <a:tr h="437485">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ヒアリング対象</a:t>
                      </a: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市、</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支援</a:t>
                      </a:r>
                      <a:r>
                        <a:rPr kumimoji="1" lang="ja-JP" altLang="en-US" sz="1600" i="0" dirty="0">
                          <a:solidFill>
                            <a:schemeClr val="tx1"/>
                          </a:solidFill>
                          <a:latin typeface="UD デジタル 教科書体 NK-R" panose="02020400000000000000" pitchFamily="18" charset="-128"/>
                          <a:ea typeface="UD デジタル 教科書体 NK-R" panose="02020400000000000000" pitchFamily="18" charset="-128"/>
                        </a:rPr>
                        <a:t>団体等</a:t>
                      </a:r>
                      <a:endParaRPr kumimoji="1" lang="en-US" altLang="ja-JP" sz="1400" i="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650085325"/>
                  </a:ext>
                </a:extLst>
              </a:tr>
              <a:tr h="364088">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ヒアリング項目</a:t>
                      </a: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外国人に対する情報発信、相談支援、生活支援、日本語習得に関する支援等の現状</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326786935"/>
                  </a:ext>
                </a:extLst>
              </a:tr>
            </a:tbl>
          </a:graphicData>
        </a:graphic>
      </p:graphicFrame>
      <p:sp>
        <p:nvSpPr>
          <p:cNvPr id="8" name="正方形/長方形 7">
            <a:extLst>
              <a:ext uri="{FF2B5EF4-FFF2-40B4-BE49-F238E27FC236}">
                <a16:creationId xmlns:a16="http://schemas.microsoft.com/office/drawing/2014/main" id="{55EED9AA-96F6-4885-AFA7-E0637D01A52D}"/>
              </a:ext>
            </a:extLst>
          </p:cNvPr>
          <p:cNvSpPr/>
          <p:nvPr/>
        </p:nvSpPr>
        <p:spPr>
          <a:xfrm>
            <a:off x="161711" y="634003"/>
            <a:ext cx="9792000" cy="1094786"/>
          </a:xfrm>
          <a:prstGeom prst="rect">
            <a:avLst/>
          </a:prstGeom>
          <a:ln w="19050">
            <a:solidFill>
              <a:schemeClr val="tx1"/>
            </a:solidFill>
            <a:prstDash val="sysDash"/>
          </a:ln>
        </p:spPr>
        <p:txBody>
          <a:bodyPr wrap="square">
            <a:noAutofit/>
          </a:bodyPr>
          <a:lstStyle/>
          <a:p>
            <a:pPr marL="85725" indent="-85725"/>
            <a:r>
              <a:rPr lang="ja-JP" altLang="en-US" sz="1292" dirty="0">
                <a:latin typeface="UD デジタル 教科書体 NK-R" panose="02020400000000000000" pitchFamily="18" charset="-128"/>
                <a:ea typeface="UD デジタル 教科書体 NK-R" panose="02020400000000000000" pitchFamily="18" charset="-128"/>
              </a:rPr>
              <a:t>〇生活支援や日本語の習得に関する支援等を含め、幅広に現状を把握するため、多くの外国人が居住する市や外国人との交流活動に取り組んでいる支援団体等へのヒアリングを実施した</a:t>
            </a:r>
            <a:endParaRPr lang="en-US" altLang="ja-JP" sz="1292" dirty="0">
              <a:latin typeface="UD デジタル 教科書体 NK-R" panose="02020400000000000000" pitchFamily="18" charset="-128"/>
              <a:ea typeface="UD デジタル 教科書体 NK-R" panose="02020400000000000000" pitchFamily="18" charset="-128"/>
            </a:endParaRPr>
          </a:p>
          <a:p>
            <a:pPr marL="85725" indent="-85725"/>
            <a:r>
              <a:rPr lang="ja-JP" altLang="en-US" sz="1292" dirty="0">
                <a:latin typeface="UD デジタル 教科書体 NK-R" panose="02020400000000000000" pitchFamily="18" charset="-128"/>
                <a:ea typeface="UD デジタル 教科書体 NK-R" panose="02020400000000000000" pitchFamily="18" charset="-128"/>
              </a:rPr>
              <a:t>〇併せて、外国人に対する情報発信、相談支援の現状を把握するため、多くの外国人が居住する市や外国人の支援を行う支援団体等に調査を実施</a:t>
            </a:r>
            <a:endParaRPr lang="en-US" altLang="ja-JP" sz="1292" dirty="0">
              <a:latin typeface="UD デジタル 教科書体 NK-R" panose="02020400000000000000" pitchFamily="18" charset="-128"/>
              <a:ea typeface="UD デジタル 教科書体 NK-R" panose="02020400000000000000" pitchFamily="18" charset="-128"/>
            </a:endParaRPr>
          </a:p>
          <a:p>
            <a:pPr marL="85725" indent="-85725"/>
            <a:r>
              <a:rPr lang="ja-JP" altLang="en-US" sz="1292" dirty="0">
                <a:latin typeface="UD デジタル 教科書体 NK-R" panose="02020400000000000000" pitchFamily="18" charset="-128"/>
                <a:ea typeface="UD デジタル 教科書体 NK-R" panose="02020400000000000000" pitchFamily="18" charset="-128"/>
              </a:rPr>
              <a:t>〇調査やヒアリング結果、過去のアンケート調査をもとに、外国人材の暮らしに関する現状の整理を行った</a:t>
            </a:r>
          </a:p>
        </p:txBody>
      </p:sp>
      <p:graphicFrame>
        <p:nvGraphicFramePr>
          <p:cNvPr id="12" name="表 11">
            <a:extLst>
              <a:ext uri="{FF2B5EF4-FFF2-40B4-BE49-F238E27FC236}">
                <a16:creationId xmlns:a16="http://schemas.microsoft.com/office/drawing/2014/main" id="{CFD0BCC9-5160-4E50-A563-7FA1DCA13D3B}"/>
              </a:ext>
            </a:extLst>
          </p:cNvPr>
          <p:cNvGraphicFramePr>
            <a:graphicFrameLocks noGrp="1"/>
          </p:cNvGraphicFramePr>
          <p:nvPr>
            <p:extLst>
              <p:ext uri="{D42A27DB-BD31-4B8C-83A1-F6EECF244321}">
                <p14:modId xmlns:p14="http://schemas.microsoft.com/office/powerpoint/2010/main" val="3447791236"/>
              </p:ext>
            </p:extLst>
          </p:nvPr>
        </p:nvGraphicFramePr>
        <p:xfrm>
          <a:off x="302235" y="3870937"/>
          <a:ext cx="9274196" cy="1239058"/>
        </p:xfrm>
        <a:graphic>
          <a:graphicData uri="http://schemas.openxmlformats.org/drawingml/2006/table">
            <a:tbl>
              <a:tblPr firstCol="1" bandRow="1">
                <a:tableStyleId>{5C22544A-7EE6-4342-B048-85BDC9FD1C3A}</a:tableStyleId>
              </a:tblPr>
              <a:tblGrid>
                <a:gridCol w="2548223">
                  <a:extLst>
                    <a:ext uri="{9D8B030D-6E8A-4147-A177-3AD203B41FA5}">
                      <a16:colId xmlns:a16="http://schemas.microsoft.com/office/drawing/2014/main" val="319247898"/>
                    </a:ext>
                  </a:extLst>
                </a:gridCol>
                <a:gridCol w="6725973">
                  <a:extLst>
                    <a:ext uri="{9D8B030D-6E8A-4147-A177-3AD203B41FA5}">
                      <a16:colId xmlns:a16="http://schemas.microsoft.com/office/drawing/2014/main" val="3951960585"/>
                    </a:ext>
                  </a:extLst>
                </a:gridCol>
              </a:tblGrid>
              <a:tr h="437485">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実施期間</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1600" dirty="0">
                          <a:latin typeface="UD デジタル 教科書体 NK-R" panose="02020400000000000000" pitchFamily="18" charset="-128"/>
                          <a:ea typeface="UD デジタル 教科書体 NK-R" panose="02020400000000000000" pitchFamily="18" charset="-128"/>
                        </a:rPr>
                        <a:t>2022</a:t>
                      </a:r>
                      <a:r>
                        <a:rPr kumimoji="1" lang="ja-JP" altLang="en-US" sz="1600" dirty="0">
                          <a:latin typeface="UD デジタル 教科書体 NK-R" panose="02020400000000000000" pitchFamily="18" charset="-128"/>
                          <a:ea typeface="UD デジタル 教科書体 NK-R" panose="02020400000000000000" pitchFamily="18" charset="-128"/>
                        </a:rPr>
                        <a:t>年</a:t>
                      </a:r>
                      <a:r>
                        <a:rPr kumimoji="1" lang="en-US" altLang="ja-JP" sz="1600" dirty="0">
                          <a:latin typeface="UD デジタル 教科書体 NK-R" panose="02020400000000000000" pitchFamily="18" charset="-128"/>
                          <a:ea typeface="UD デジタル 教科書体 NK-R" panose="02020400000000000000" pitchFamily="18" charset="-128"/>
                        </a:rPr>
                        <a:t>12</a:t>
                      </a:r>
                      <a:r>
                        <a:rPr kumimoji="1" lang="ja-JP" altLang="en-US" sz="1600" dirty="0">
                          <a:latin typeface="UD デジタル 教科書体 NK-R" panose="02020400000000000000" pitchFamily="18" charset="-128"/>
                          <a:ea typeface="UD デジタル 教科書体 NK-R" panose="02020400000000000000" pitchFamily="18" charset="-128"/>
                        </a:rPr>
                        <a:t>月</a:t>
                      </a:r>
                      <a:r>
                        <a:rPr kumimoji="1" lang="en-US" altLang="ja-JP" sz="1600" dirty="0">
                          <a:latin typeface="UD デジタル 教科書体 NK-R" panose="02020400000000000000" pitchFamily="18" charset="-128"/>
                          <a:ea typeface="UD デジタル 教科書体 NK-R" panose="02020400000000000000" pitchFamily="18" charset="-128"/>
                        </a:rPr>
                        <a:t>28</a:t>
                      </a:r>
                      <a:r>
                        <a:rPr kumimoji="1" lang="ja-JP" altLang="en-US" sz="1600" dirty="0">
                          <a:latin typeface="UD デジタル 教科書体 NK-R" panose="02020400000000000000" pitchFamily="18" charset="-128"/>
                          <a:ea typeface="UD デジタル 教科書体 NK-R" panose="02020400000000000000" pitchFamily="18" charset="-128"/>
                        </a:rPr>
                        <a:t>日～</a:t>
                      </a:r>
                      <a:r>
                        <a:rPr kumimoji="1" lang="en-US" altLang="ja-JP" sz="1600" dirty="0">
                          <a:latin typeface="UD デジタル 教科書体 NK-R" panose="02020400000000000000" pitchFamily="18" charset="-128"/>
                          <a:ea typeface="UD デジタル 教科書体 NK-R" panose="02020400000000000000" pitchFamily="18" charset="-128"/>
                        </a:rPr>
                        <a:t>2023</a:t>
                      </a:r>
                      <a:r>
                        <a:rPr kumimoji="1" lang="ja-JP" altLang="en-US" sz="1600" dirty="0">
                          <a:latin typeface="UD デジタル 教科書体 NK-R" panose="02020400000000000000" pitchFamily="18" charset="-128"/>
                          <a:ea typeface="UD デジタル 教科書体 NK-R" panose="02020400000000000000" pitchFamily="18" charset="-128"/>
                        </a:rPr>
                        <a:t>年１月</a:t>
                      </a:r>
                      <a:r>
                        <a:rPr kumimoji="1" lang="en-US" altLang="ja-JP" sz="1600" dirty="0">
                          <a:latin typeface="UD デジタル 教科書体 NK-R" panose="02020400000000000000" pitchFamily="18" charset="-128"/>
                          <a:ea typeface="UD デジタル 教科書体 NK-R" panose="02020400000000000000" pitchFamily="18" charset="-128"/>
                        </a:rPr>
                        <a:t>13</a:t>
                      </a:r>
                      <a:r>
                        <a:rPr kumimoji="1" lang="ja-JP" altLang="en-US" sz="1600" dirty="0">
                          <a:latin typeface="UD デジタル 教科書体 NK-R" panose="02020400000000000000" pitchFamily="18" charset="-128"/>
                          <a:ea typeface="UD デジタル 教科書体 NK-R" panose="02020400000000000000" pitchFamily="18" charset="-128"/>
                        </a:rPr>
                        <a:t>日</a:t>
                      </a:r>
                    </a:p>
                  </a:txBody>
                  <a:tcPr anchor="ctr"/>
                </a:tc>
                <a:extLst>
                  <a:ext uri="{0D108BD9-81ED-4DB2-BD59-A6C34878D82A}">
                    <a16:rowId xmlns:a16="http://schemas.microsoft.com/office/drawing/2014/main" val="1068390713"/>
                  </a:ext>
                </a:extLst>
              </a:tr>
              <a:tr h="437485">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調査対象</a:t>
                      </a:r>
                    </a:p>
                  </a:txBody>
                  <a:tcPr anchor="ctr"/>
                </a:tc>
                <a:tc>
                  <a:txBody>
                    <a:bodyPr/>
                    <a:lstStyle/>
                    <a:p>
                      <a:r>
                        <a:rPr kumimoji="1" lang="ja-JP" altLang="en-US" sz="1600" i="0" dirty="0">
                          <a:latin typeface="UD デジタル 教科書体 NK-R" panose="02020400000000000000" pitchFamily="18" charset="-128"/>
                          <a:ea typeface="UD デジタル 教科書体 NK-R" panose="02020400000000000000" pitchFamily="18" charset="-128"/>
                        </a:rPr>
                        <a:t>府内</a:t>
                      </a:r>
                      <a:r>
                        <a:rPr kumimoji="1" lang="en-US" altLang="ja-JP" sz="1600" i="0" dirty="0">
                          <a:latin typeface="UD デジタル 教科書体 NK-R" panose="02020400000000000000" pitchFamily="18" charset="-128"/>
                          <a:ea typeface="UD デジタル 教科書体 NK-R" panose="02020400000000000000" pitchFamily="18" charset="-128"/>
                        </a:rPr>
                        <a:t>10</a:t>
                      </a:r>
                      <a:r>
                        <a:rPr kumimoji="1" lang="ja-JP" altLang="en-US" sz="1600" i="0" dirty="0">
                          <a:solidFill>
                            <a:schemeClr val="tx1"/>
                          </a:solidFill>
                          <a:latin typeface="UD デジタル 教科書体 NK-R" panose="02020400000000000000" pitchFamily="18" charset="-128"/>
                          <a:ea typeface="UD デジタル 教科書体 NK-R" panose="02020400000000000000" pitchFamily="18" charset="-128"/>
                        </a:rPr>
                        <a:t>市町、支援団体</a:t>
                      </a:r>
                      <a:r>
                        <a:rPr kumimoji="1" lang="en-US" altLang="ja-JP" sz="1600" i="0" dirty="0">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600" i="0" dirty="0">
                          <a:solidFill>
                            <a:schemeClr val="tx1"/>
                          </a:solidFill>
                          <a:latin typeface="UD デジタル 教科書体 NK-R" panose="02020400000000000000" pitchFamily="18" charset="-128"/>
                          <a:ea typeface="UD デジタル 教科書体 NK-R" panose="02020400000000000000" pitchFamily="18" charset="-128"/>
                        </a:rPr>
                        <a:t>団体</a:t>
                      </a:r>
                      <a:endParaRPr kumimoji="1" lang="en-US" altLang="ja-JP" sz="1400" i="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650085325"/>
                  </a:ext>
                </a:extLst>
              </a:tr>
              <a:tr h="364088">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調査項目</a:t>
                      </a: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外国人に対する情報発信、相談支援の現状</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326786935"/>
                  </a:ext>
                </a:extLst>
              </a:tr>
            </a:tbl>
          </a:graphicData>
        </a:graphic>
      </p:graphicFrame>
      <p:sp>
        <p:nvSpPr>
          <p:cNvPr id="13" name="テキスト ボックス 12"/>
          <p:cNvSpPr txBox="1"/>
          <p:nvPr/>
        </p:nvSpPr>
        <p:spPr>
          <a:xfrm>
            <a:off x="302235" y="3532383"/>
            <a:ext cx="6599970"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＜外国人に対する情報発信、相談支援に関する調査＞</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1878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E08629A6-829B-4394-A30A-5CB52C1BBB36}"/>
              </a:ext>
            </a:extLst>
          </p:cNvPr>
          <p:cNvSpPr/>
          <p:nvPr/>
        </p:nvSpPr>
        <p:spPr>
          <a:xfrm>
            <a:off x="0" y="72600"/>
            <a:ext cx="1008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(3)</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外国人材の暮らしの現状　①</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日常生活</a:t>
            </a:r>
          </a:p>
        </p:txBody>
      </p:sp>
      <p:sp>
        <p:nvSpPr>
          <p:cNvPr id="10" name="スライド番号プレースホルダー 4"/>
          <p:cNvSpPr>
            <a:spLocks noGrp="1"/>
          </p:cNvSpPr>
          <p:nvPr>
            <p:ph type="sldNum" sz="quarter" idx="12"/>
          </p:nvPr>
        </p:nvSpPr>
        <p:spPr>
          <a:xfrm>
            <a:off x="9674408" y="6904220"/>
            <a:ext cx="378787" cy="261249"/>
          </a:xfrm>
        </p:spPr>
        <p:txBody>
          <a:bodyPr/>
          <a:lstStyle/>
          <a:p>
            <a:fld id="{D905376E-84B4-405D-8A7C-01C61F534285}" type="slidenum">
              <a:rPr kumimoji="1" lang="ja-JP" altLang="en-US" smtClean="0"/>
              <a:t>42</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53715156"/>
              </p:ext>
            </p:extLst>
          </p:nvPr>
        </p:nvGraphicFramePr>
        <p:xfrm>
          <a:off x="149157" y="464591"/>
          <a:ext cx="9714644" cy="6407638"/>
        </p:xfrm>
        <a:graphic>
          <a:graphicData uri="http://schemas.openxmlformats.org/drawingml/2006/table">
            <a:tbl>
              <a:tblPr firstRow="1" bandRow="1">
                <a:tableStyleId>{5940675A-B579-460E-94D1-54222C63F5DA}</a:tableStyleId>
              </a:tblPr>
              <a:tblGrid>
                <a:gridCol w="975848">
                  <a:extLst>
                    <a:ext uri="{9D8B030D-6E8A-4147-A177-3AD203B41FA5}">
                      <a16:colId xmlns:a16="http://schemas.microsoft.com/office/drawing/2014/main" val="1589073408"/>
                    </a:ext>
                  </a:extLst>
                </a:gridCol>
                <a:gridCol w="8738796">
                  <a:extLst>
                    <a:ext uri="{9D8B030D-6E8A-4147-A177-3AD203B41FA5}">
                      <a16:colId xmlns:a16="http://schemas.microsoft.com/office/drawing/2014/main" val="3804659301"/>
                    </a:ext>
                  </a:extLst>
                </a:gridCol>
              </a:tblGrid>
              <a:tr h="289367">
                <a:tc>
                  <a:txBody>
                    <a:bodyPr/>
                    <a:lstStyle/>
                    <a:p>
                      <a:pPr algn="ctr"/>
                      <a:r>
                        <a:rPr kumimoji="1" lang="ja-JP" altLang="en-US" sz="1400" strike="noStrike" dirty="0">
                          <a:solidFill>
                            <a:schemeClr val="bg1"/>
                          </a:solidFill>
                          <a:latin typeface="UD デジタル 教科書体 NP-B" panose="02020700000000000000" pitchFamily="18" charset="-128"/>
                          <a:ea typeface="UD デジタル 教科書体 NP-B" panose="02020700000000000000" pitchFamily="18" charset="-128"/>
                        </a:rPr>
                        <a:t>主体</a:t>
                      </a:r>
                    </a:p>
                  </a:txBody>
                  <a:tcPr anchor="ctr">
                    <a:solidFill>
                      <a:schemeClr val="accent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400" strike="noStrike" dirty="0">
                          <a:solidFill>
                            <a:schemeClr val="bg1"/>
                          </a:solidFill>
                          <a:latin typeface="UD デジタル 教科書体 NP-B" panose="02020700000000000000" pitchFamily="18" charset="-128"/>
                          <a:ea typeface="UD デジタル 教科書体 NP-B" panose="02020700000000000000" pitchFamily="18" charset="-128"/>
                        </a:rPr>
                        <a:t>現状・課題</a:t>
                      </a:r>
                      <a:endParaRPr kumimoji="1" lang="en-US" altLang="ja-JP" sz="1400" strike="noStrike" dirty="0">
                        <a:solidFill>
                          <a:schemeClr val="bg1"/>
                        </a:solidFill>
                        <a:latin typeface="UD デジタル 教科書体 NP-B" panose="02020700000000000000" pitchFamily="18" charset="-128"/>
                        <a:ea typeface="UD デジタル 教科書体 NP-B" panose="02020700000000000000" pitchFamily="18" charset="-128"/>
                      </a:endParaRPr>
                    </a:p>
                  </a:txBody>
                  <a:tcPr anchor="ctr">
                    <a:solidFill>
                      <a:schemeClr val="accent1"/>
                    </a:solidFill>
                  </a:tcPr>
                </a:tc>
                <a:extLst>
                  <a:ext uri="{0D108BD9-81ED-4DB2-BD59-A6C34878D82A}">
                    <a16:rowId xmlns:a16="http://schemas.microsoft.com/office/drawing/2014/main" val="1646546926"/>
                  </a:ext>
                </a:extLst>
              </a:tr>
              <a:tr h="1128530">
                <a:tc>
                  <a:txBody>
                    <a:bodyPr/>
                    <a:lstStyle/>
                    <a:p>
                      <a:pPr algn="ctr"/>
                      <a:r>
                        <a:rPr kumimoji="1" lang="ja-JP" altLang="en-US" sz="1400" b="0" dirty="0">
                          <a:latin typeface="UD デジタル 教科書体 NK-R" panose="02020400000000000000" pitchFamily="18" charset="-128"/>
                          <a:ea typeface="UD デジタル 教科書体 NK-R" panose="02020400000000000000" pitchFamily="18" charset="-128"/>
                        </a:rPr>
                        <a:t>外国人</a:t>
                      </a:r>
                      <a:endParaRPr kumimoji="1" lang="en-US" altLang="ja-JP" sz="1400" b="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rPr>
                        <a:t>&lt;</a:t>
                      </a:r>
                      <a:r>
                        <a:rPr kumimoji="1"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日常生活での困りごと</a:t>
                      </a:r>
                      <a:r>
                        <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rPr>
                        <a:t>&gt;</a:t>
                      </a: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生活での困りごとは「住居探し」、「病院での受診」、「子育て」など多岐に渡る</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〇口座開設等がうまくできない、病院にかかるときや住居探しで困る等、</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日常の困りごとの積み重ねが「日本は住みにくい」といった評価につながる</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2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支援に関する希望は、「どこに相談すればよいかを適切に教えてほしい」</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「オンライン</a:t>
                      </a: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(SNS</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含む</a:t>
                      </a: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で相談に応じてほしい」が多い</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細かい内容は、母語で相談したい人が多い</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485663976"/>
                  </a:ext>
                </a:extLst>
              </a:tr>
              <a:tr h="3906451">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400" b="0" dirty="0">
                          <a:latin typeface="UD デジタル 教科書体 NK-R" panose="02020400000000000000" pitchFamily="18" charset="-128"/>
                          <a:ea typeface="UD デジタル 教科書体 NK-R" panose="02020400000000000000" pitchFamily="18" charset="-128"/>
                        </a:rPr>
                        <a:t>行政</a:t>
                      </a:r>
                      <a:endParaRPr kumimoji="1" lang="en-US" altLang="ja-JP" sz="1400" b="0" dirty="0">
                        <a:latin typeface="UD デジタル 教科書体 NK-R" panose="02020400000000000000" pitchFamily="18" charset="-128"/>
                        <a:ea typeface="UD デジタル 教科書体 NK-R" panose="02020400000000000000" pitchFamily="18"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endParaRPr kumimoji="1" lang="en-US" altLang="ja-JP" sz="1400" b="0" dirty="0">
                        <a:latin typeface="UD デジタル 教科書体 NK-R" panose="02020400000000000000" pitchFamily="18" charset="-128"/>
                        <a:ea typeface="UD デジタル 教科書体 NK-R" panose="02020400000000000000" pitchFamily="18"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000" b="0" dirty="0">
                          <a:latin typeface="UD デジタル 教科書体 NK-R" panose="02020400000000000000" pitchFamily="18" charset="-128"/>
                          <a:ea typeface="UD デジタル 教科書体 NK-R" panose="02020400000000000000" pitchFamily="18" charset="-128"/>
                        </a:rPr>
                        <a:t>支援団体</a:t>
                      </a:r>
                      <a:endParaRPr kumimoji="1" lang="en-US" altLang="ja-JP" sz="1000" b="0" dirty="0">
                        <a:latin typeface="UD デジタル 教科書体 NK-R" panose="02020400000000000000" pitchFamily="18" charset="-128"/>
                        <a:ea typeface="UD デジタル 教科書体 NK-R" panose="02020400000000000000" pitchFamily="18"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endParaRPr kumimoji="1" lang="en-US" altLang="ja-JP" sz="1400" b="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＜相談窓口＞</a:t>
                      </a:r>
                      <a:endPar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〇相談内容は社会保険、年金、住まいなど多岐に渡っており、</a:t>
                      </a:r>
                      <a:r>
                        <a:rPr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相談の詳細を把握し適切に対応するためには、</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専門知識をもつ相談員が、母国語や分かりやすい平易な日本語を使って相談を受けることができる体制が求められている</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〇相談内容によっては、支援元が複数の役所や団体にまたがるケースがあり、横断的な対応が必要となるが、相談窓口と企業、支援団体が連携できていない</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各種相談窓口や専門機関が連携した専門的な相談へ</a:t>
                      </a:r>
                      <a:r>
                        <a:rPr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の対応</a:t>
                      </a:r>
                      <a:r>
                        <a:rPr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が求められている</a:t>
                      </a:r>
                      <a:endParaRPr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a:t>
                      </a:r>
                      <a:r>
                        <a:rPr lang="ja-JP" altLang="en-US" sz="1200" i="0" u="sng" dirty="0">
                          <a:solidFill>
                            <a:schemeClr val="tx1"/>
                          </a:solidFill>
                          <a:latin typeface="UD デジタル 教科書体 NK-R" panose="02020400000000000000" pitchFamily="18" charset="-128"/>
                          <a:ea typeface="UD デジタル 教科書体 NK-R" panose="02020400000000000000" pitchFamily="18" charset="-128"/>
                        </a:rPr>
                        <a:t>相談体制の質（専門性や多言語対応）・量（相談員の数の確保）の向上が必要</a:t>
                      </a:r>
                      <a:r>
                        <a:rPr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と考えている</a:t>
                      </a:r>
                      <a:endParaRPr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〇相談窓口が安心できる相談場所として認識されておらず、失踪した元技能実習生</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などの支援すべき対象者が相談を躊躇しているとも考えられる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＜情報発信＞</a:t>
                      </a:r>
                      <a:endPar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〇行政からの文書は難しい言葉を使用しがちで、</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行政側が知らせたい情報が伝わりづらい場合</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がある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〇外国人向けの</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多言語化した支援情報を様々な媒体で発信している機関でも、</a:t>
                      </a:r>
                      <a:r>
                        <a:rPr kumimoji="1" lang="ja-JP" altLang="en-US" sz="1200" b="1" i="0" u="sng" strike="noStrike" dirty="0">
                          <a:solidFill>
                            <a:schemeClr val="tx1"/>
                          </a:solidFill>
                          <a:latin typeface="UD デジタル 教科書体 NK-R" panose="02020400000000000000" pitchFamily="18" charset="-128"/>
                          <a:ea typeface="UD デジタル 教科書体 NK-R" panose="02020400000000000000" pitchFamily="18" charset="-128"/>
                        </a:rPr>
                        <a:t>情報が必要な人に届いているかわからず、</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関係機関との連携による発信体制の整備や発信内容の拡充を希望</a:t>
                      </a:r>
                      <a:r>
                        <a:rPr kumimoji="1" lang="ja-JP" altLang="en-US" sz="1200" b="1" i="0" u="none" dirty="0">
                          <a:solidFill>
                            <a:schemeClr val="tx1"/>
                          </a:solidFill>
                          <a:latin typeface="UD デジタル 教科書体 NK-R" panose="02020400000000000000" pitchFamily="18" charset="-128"/>
                          <a:ea typeface="UD デジタル 教科書体 NK-R" panose="02020400000000000000" pitchFamily="18" charset="-128"/>
                        </a:rPr>
                        <a:t>し</a:t>
                      </a:r>
                      <a:r>
                        <a:rPr kumimoji="1" lang="ja-JP" altLang="en-US" sz="1200" i="0" u="none" dirty="0">
                          <a:solidFill>
                            <a:schemeClr val="tx1"/>
                          </a:solidFill>
                          <a:latin typeface="UD デジタル 教科書体 NK-R" panose="02020400000000000000" pitchFamily="18" charset="-128"/>
                          <a:ea typeface="UD デジタル 教科書体 NK-R" panose="02020400000000000000" pitchFamily="18" charset="-128"/>
                        </a:rPr>
                        <a:t>ている</a:t>
                      </a:r>
                      <a:endParaRPr kumimoji="1" lang="en-US" altLang="ja-JP" sz="120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〇いわゆる「ニューカマー」が増加し、外国人のコミュニティとの接点が希薄と感じている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〇母国が同じコミュニティや子育て世帯のネットワークによる情報は伝わるが、</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行政からの情報は伝わりにくい</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200" i="0" u="sng" dirty="0">
                          <a:solidFill>
                            <a:schemeClr val="tx1"/>
                          </a:solidFill>
                          <a:latin typeface="UD デジタル 教科書体 NK-R" panose="02020400000000000000" pitchFamily="18" charset="-128"/>
                          <a:ea typeface="UD デジタル 教科書体 NK-R" panose="02020400000000000000" pitchFamily="18" charset="-128"/>
                        </a:rPr>
                        <a:t>外国人が</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どのような情報を欲しているか、把握できていない場合がある</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〇外国人住民が多い市や一部の支援団体は、外国人住民の国籍により</a:t>
                      </a:r>
                      <a:r>
                        <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の種類を使い分けるなど、</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情報発信手法を工夫している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17475" marR="0" lvl="0" indent="-117475" algn="l" defTabSz="959937"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＜支援体制＞</a:t>
                      </a:r>
                      <a:endPar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17475" marR="0" lvl="0" indent="-117475" algn="l" defTabSz="959937" rtl="0" eaLnBrk="1" fontAlgn="auto" latinLnBrk="0" hangingPunct="1">
                        <a:lnSpc>
                          <a:spcPct val="100000"/>
                        </a:lnSpc>
                        <a:spcBef>
                          <a:spcPts val="0"/>
                        </a:spcBef>
                        <a:spcAft>
                          <a:spcPts val="0"/>
                        </a:spcAft>
                        <a:buClrTx/>
                        <a:buSzTx/>
                        <a:buFontTx/>
                        <a:buNone/>
                        <a:tabLst/>
                        <a:defRPr/>
                      </a:pPr>
                      <a:r>
                        <a:rPr kumimoji="1" lang="ja-JP" altLang="en-US" sz="1200" b="0" i="0" u="none" dirty="0">
                          <a:solidFill>
                            <a:schemeClr val="tx1"/>
                          </a:solidFill>
                          <a:latin typeface="UD デジタル 教科書体 NK-R" panose="02020400000000000000" pitchFamily="18" charset="-128"/>
                          <a:ea typeface="UD デジタル 教科書体 NK-R" panose="02020400000000000000" pitchFamily="18" charset="-128"/>
                        </a:rPr>
                        <a:t>〇保険センターでの検診や小・中学校の懇談会などでの</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通訳・翻訳に従事するボランティアの確保に苦慮</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17475" marR="0" lvl="0" indent="-117475" algn="l" defTabSz="959937" rtl="0" eaLnBrk="1" fontAlgn="auto" latinLnBrk="0" hangingPunct="1">
                        <a:lnSpc>
                          <a:spcPct val="100000"/>
                        </a:lnSpc>
                        <a:spcBef>
                          <a:spcPts val="0"/>
                        </a:spcBef>
                        <a:spcAft>
                          <a:spcPts val="0"/>
                        </a:spcAft>
                        <a:buClrTx/>
                        <a:buSzTx/>
                        <a:buFontTx/>
                        <a:buNone/>
                        <a:tabLst/>
                        <a:defRPr/>
                      </a:pPr>
                      <a:r>
                        <a:rPr kumimoji="1" lang="ja-JP" altLang="en-US" sz="1200" b="0" i="0" u="none" dirty="0">
                          <a:solidFill>
                            <a:schemeClr val="tx1"/>
                          </a:solidFill>
                          <a:latin typeface="UD デジタル 教科書体 NK-R" panose="02020400000000000000" pitchFamily="18" charset="-128"/>
                          <a:ea typeface="UD デジタル 教科書体 NK-R" panose="02020400000000000000" pitchFamily="18" charset="-128"/>
                        </a:rPr>
                        <a:t>〇支援対象者との信頼関係を重視してボランティア募集時に最低２年間等の要件を設けているため、</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ボランティアの確保が課題</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12563286"/>
                  </a:ext>
                </a:extLst>
              </a:tr>
              <a:tr h="799318">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400" b="0" strike="noStrike" dirty="0">
                          <a:solidFill>
                            <a:schemeClr val="tx1"/>
                          </a:solidFill>
                          <a:latin typeface="UD デジタル 教科書体 NK-R" panose="02020400000000000000" pitchFamily="18" charset="-128"/>
                          <a:ea typeface="UD デジタル 教科書体 NK-R" panose="02020400000000000000" pitchFamily="18" charset="-128"/>
                        </a:rPr>
                        <a:t>社会</a:t>
                      </a:r>
                      <a:endParaRPr kumimoji="1" lang="en-US" altLang="ja-JP" sz="1400" b="0" strike="noStrike"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strike="noStrike" dirty="0">
                          <a:solidFill>
                            <a:schemeClr val="tx1"/>
                          </a:solidFill>
                          <a:latin typeface="UD デジタル 教科書体 NK-R" panose="02020400000000000000" pitchFamily="18" charset="-128"/>
                          <a:ea typeface="UD デジタル 教科書体 NK-R" panose="02020400000000000000" pitchFamily="18" charset="-128"/>
                        </a:rPr>
                        <a:t>＜外国人の地域参画＞</a:t>
                      </a:r>
                      <a:endParaRPr kumimoji="1" lang="en-US" altLang="ja-JP" sz="1200" b="1" i="0" strike="noStrike" dirty="0">
                        <a:solidFill>
                          <a:schemeClr val="tx1"/>
                        </a:solidFill>
                        <a:latin typeface="UD デジタル 教科書体 NK-R" panose="02020400000000000000" pitchFamily="18" charset="-128"/>
                        <a:ea typeface="UD デジタル 教科書体 NK-R" panose="02020400000000000000" pitchFamily="18" charset="-128"/>
                      </a:endParaRP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b="0" i="0" strike="noStrike" dirty="0">
                          <a:solidFill>
                            <a:schemeClr val="tx1"/>
                          </a:solidFill>
                          <a:latin typeface="UD デジタル 教科書体 NK-R" panose="02020400000000000000" pitchFamily="18" charset="-128"/>
                          <a:ea typeface="UD デジタル 教科書体 NK-R" panose="02020400000000000000" pitchFamily="18" charset="-128"/>
                        </a:rPr>
                        <a:t>〇外国人が日本語を学んでいないと、職場以外でのコミュニケーションが取れず、地域の活動に参加していくことが難しい。外国人だけでなく、地域の日本人住民等の外国人材を受け入れる側がどう対応するかも重要。</a:t>
                      </a:r>
                      <a:endParaRPr kumimoji="1" lang="en-US" altLang="ja-JP" sz="1200" i="0" strike="sngStrike"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790651421"/>
                  </a:ext>
                </a:extLst>
              </a:tr>
            </a:tbl>
          </a:graphicData>
        </a:graphic>
      </p:graphicFrame>
    </p:spTree>
    <p:extLst>
      <p:ext uri="{BB962C8B-B14F-4D97-AF65-F5344CB8AC3E}">
        <p14:creationId xmlns:p14="http://schemas.microsoft.com/office/powerpoint/2010/main" val="3063295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026246741"/>
              </p:ext>
            </p:extLst>
          </p:nvPr>
        </p:nvGraphicFramePr>
        <p:xfrm>
          <a:off x="181306" y="726383"/>
          <a:ext cx="9768810" cy="4902362"/>
        </p:xfrm>
        <a:graphic>
          <a:graphicData uri="http://schemas.openxmlformats.org/drawingml/2006/table">
            <a:tbl>
              <a:tblPr firstRow="1" bandRow="1">
                <a:tableStyleId>{5940675A-B579-460E-94D1-54222C63F5DA}</a:tableStyleId>
              </a:tblPr>
              <a:tblGrid>
                <a:gridCol w="1013598">
                  <a:extLst>
                    <a:ext uri="{9D8B030D-6E8A-4147-A177-3AD203B41FA5}">
                      <a16:colId xmlns:a16="http://schemas.microsoft.com/office/drawing/2014/main" val="1589073408"/>
                    </a:ext>
                  </a:extLst>
                </a:gridCol>
                <a:gridCol w="8755212">
                  <a:extLst>
                    <a:ext uri="{9D8B030D-6E8A-4147-A177-3AD203B41FA5}">
                      <a16:colId xmlns:a16="http://schemas.microsoft.com/office/drawing/2014/main" val="476719659"/>
                    </a:ext>
                  </a:extLst>
                </a:gridCol>
              </a:tblGrid>
              <a:tr h="285251">
                <a:tc>
                  <a:txBody>
                    <a:bodyPr/>
                    <a:lstStyle/>
                    <a:p>
                      <a:pPr algn="ct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主体</a:t>
                      </a:r>
                    </a:p>
                  </a:txBody>
                  <a:tcPr anchor="ctr">
                    <a:solidFill>
                      <a:schemeClr val="accent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400" strike="noStrike" dirty="0">
                          <a:solidFill>
                            <a:schemeClr val="bg1"/>
                          </a:solidFill>
                          <a:latin typeface="UD デジタル 教科書体 NK-B" panose="02020700000000000000" pitchFamily="18" charset="-128"/>
                          <a:ea typeface="UD デジタル 教科書体 NK-B" panose="02020700000000000000" pitchFamily="18" charset="-128"/>
                        </a:rPr>
                        <a:t>現状・課題</a:t>
                      </a:r>
                      <a:endParaRPr kumimoji="1" lang="en-US" altLang="ja-JP" sz="1400" strike="noStrike" dirty="0">
                        <a:solidFill>
                          <a:schemeClr val="bg1"/>
                        </a:solidFill>
                        <a:latin typeface="UD デジタル 教科書体 NK-B" panose="02020700000000000000" pitchFamily="18" charset="-128"/>
                        <a:ea typeface="UD デジタル 教科書体 NK-B" panose="02020700000000000000" pitchFamily="18" charset="-128"/>
                      </a:endParaRPr>
                    </a:p>
                  </a:txBody>
                  <a:tcPr anchor="ctr">
                    <a:solidFill>
                      <a:schemeClr val="accent1"/>
                    </a:solidFill>
                  </a:tcPr>
                </a:tc>
                <a:extLst>
                  <a:ext uri="{0D108BD9-81ED-4DB2-BD59-A6C34878D82A}">
                    <a16:rowId xmlns:a16="http://schemas.microsoft.com/office/drawing/2014/main" val="1646546926"/>
                  </a:ext>
                </a:extLst>
              </a:tr>
              <a:tr h="2494442">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外国人</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＜働く外国人の日本語学習＞</a:t>
                      </a: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〇在留資格を問わず、雇用する外国人材に</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職場で必要な最低限の日本語を求める企業が多い</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一方、</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受入れ企業では外国人従業員の日本語教育の対応ができず、地域の識字・日本語教室を案内</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している企業もある</a:t>
                      </a: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○日本語学習意欲があっても、就業時間外に安価で学習できる場が見つからず、学習できていない外国人がいる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27000" marR="0" lvl="0" indent="-127000" algn="l" defTabSz="959937" rtl="0" eaLnBrk="1" fontAlgn="auto" latinLnBrk="0" hangingPunct="1">
                        <a:lnSpc>
                          <a:spcPct val="100000"/>
                        </a:lnSpc>
                        <a:spcBef>
                          <a:spcPts val="0"/>
                        </a:spcBef>
                        <a:spcAft>
                          <a:spcPts val="0"/>
                        </a:spcAft>
                        <a:buClrTx/>
                        <a:buSzTx/>
                        <a:buFontTx/>
                        <a:buNone/>
                        <a:tabLst/>
                        <a:defRPr/>
                      </a:pP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＜帯同家族の日本語学習＞</a:t>
                      </a: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〇外国籍の親が日本で就労した後、配偶者や子ども等の家族を呼び寄せる場合、来日時の年齢によって日本語習得に差が生じる</a:t>
                      </a: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・小学校入学前に来日した子どもの場合、幼稚園や保育所に入れないと、友達ができず、日本語の習得の機会が無い</a:t>
                      </a: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来日する子どもによっては日本語の習得が不十分で、中学卒業後の進学や就職といった進路選択にどのようにつなげていくか、苦慮している市町村もある</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○文部科学省調査（</a:t>
                      </a:r>
                      <a:r>
                        <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rPr>
                        <a:t>2017</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年）では、日本語指導が必要な高校生等の中退・進路状況は、全高校生と比べ、中退率は</a:t>
                      </a:r>
                      <a:r>
                        <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rPr>
                        <a:t>7.4</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倍、進学も就職もしていない者の率は</a:t>
                      </a:r>
                      <a:r>
                        <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rPr>
                        <a:t>2.7</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倍、就職者における非正規就職率は</a:t>
                      </a:r>
                      <a:r>
                        <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rPr>
                        <a:t>9.</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３倍</a:t>
                      </a: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〇子ども向けの日本語教室は保護者の送り迎えが必須の場合があるが、保護者の就業時間中だと対応できない</a:t>
                      </a:r>
                    </a:p>
                  </a:txBody>
                  <a:tcPr/>
                </a:tc>
                <a:extLst>
                  <a:ext uri="{0D108BD9-81ED-4DB2-BD59-A6C34878D82A}">
                    <a16:rowId xmlns:a16="http://schemas.microsoft.com/office/drawing/2014/main" val="2485663976"/>
                  </a:ext>
                </a:extLst>
              </a:tr>
              <a:tr h="1659163">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受入れ側</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＜日本語教室等の学習支援＞</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日本語教室等（識字・日本語教室、日本語教室、学習支援教室）はボランティアに支えられている面があり、ニーズのある全ての外</a:t>
                      </a:r>
                      <a:endParaRPr kumimoji="1" lang="en-US" altLang="ja-JP"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　</a:t>
                      </a:r>
                      <a:r>
                        <a:rPr kumimoji="1" lang="ja-JP" altLang="en-US"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国人を受け入れることができていない</a:t>
                      </a:r>
                      <a:endParaRPr kumimoji="1" lang="en-US" altLang="ja-JP"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日本語教室等の運営を担う人材や学習支援を行うボランティアが不足している</a:t>
                      </a:r>
                      <a:endParaRPr kumimoji="1" lang="en-US" altLang="ja-JP"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2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日本語教室等のボランティアには教員免許や日本語指導の資格を求めていないことから</a:t>
                      </a:r>
                      <a:r>
                        <a:rPr kumimoji="1" lang="ja-JP" altLang="en-US" sz="120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、全く日本語が話せない方の対応は難しい。</a:t>
                      </a:r>
                      <a:endParaRPr kumimoji="1" lang="en-US" altLang="ja-JP" sz="120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17475" marR="0" lvl="0" indent="-117475"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〇日本語教室等によって、日本語指導の体制に差がある</a:t>
                      </a:r>
                    </a:p>
                    <a:p>
                      <a:pPr marL="117475" marR="0" lvl="0" indent="-117475"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〇地域の</a:t>
                      </a:r>
                      <a:r>
                        <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rPr>
                        <a:t>NPO</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団体が開催している学習支援教室に、多様化した外国にルーツのある子どもが増加している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17475" indent="-117475" algn="l"/>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38113" marR="0" lvl="0" indent="-138113" algn="l" defTabSz="959937" rtl="0" eaLnBrk="1" fontAlgn="auto" latinLnBrk="0" hangingPunct="1">
                        <a:lnSpc>
                          <a:spcPct val="100000"/>
                        </a:lnSpc>
                        <a:spcBef>
                          <a:spcPts val="0"/>
                        </a:spcBef>
                        <a:spcAft>
                          <a:spcPts val="0"/>
                        </a:spcAft>
                        <a:buClrTx/>
                        <a:buSzTx/>
                        <a:buFontTx/>
                        <a:buNone/>
                        <a:tabLst/>
                        <a:defRPr/>
                      </a:pPr>
                      <a:r>
                        <a:rPr kumimoji="1" lang="ja-JP" altLang="en-US" sz="12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＜日本人</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側の意識＞</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17475" indent="-117475" algn="l"/>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〇「やさしい日本語」もツールの一つとして進めるべきではあるが、万能ではない点には留意が必要</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〇職場で外国人従業員とコミュニケーションをとるために、</a:t>
                      </a:r>
                      <a:r>
                        <a:rPr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日本人従業員も伝わりやすい平易な表現を使う等の努力が</a:t>
                      </a:r>
                      <a:r>
                        <a:rPr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必要</a:t>
                      </a:r>
                      <a:endParaRPr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575536355"/>
                  </a:ext>
                </a:extLst>
              </a:tr>
            </a:tbl>
          </a:graphicData>
        </a:graphic>
      </p:graphicFrame>
      <p:sp>
        <p:nvSpPr>
          <p:cNvPr id="7" name="スライド番号プレースホルダー 4"/>
          <p:cNvSpPr>
            <a:spLocks noGrp="1"/>
          </p:cNvSpPr>
          <p:nvPr>
            <p:ph type="sldNum" sz="quarter" idx="12"/>
          </p:nvPr>
        </p:nvSpPr>
        <p:spPr>
          <a:xfrm>
            <a:off x="9701213" y="6917377"/>
            <a:ext cx="379412" cy="190974"/>
          </a:xfrm>
        </p:spPr>
        <p:txBody>
          <a:bodyPr/>
          <a:lstStyle/>
          <a:p>
            <a:fld id="{D905376E-84B4-405D-8A7C-01C61F534285}" type="slidenum">
              <a:rPr kumimoji="1" lang="ja-JP" altLang="en-US" smtClean="0"/>
              <a:t>43</a:t>
            </a:fld>
            <a:endParaRPr kumimoji="1" lang="ja-JP" altLang="en-US" dirty="0"/>
          </a:p>
        </p:txBody>
      </p:sp>
      <p:sp>
        <p:nvSpPr>
          <p:cNvPr id="10" name="正方形/長方形 9">
            <a:extLst>
              <a:ext uri="{FF2B5EF4-FFF2-40B4-BE49-F238E27FC236}">
                <a16:creationId xmlns:a16="http://schemas.microsoft.com/office/drawing/2014/main" id="{E08629A6-829B-4394-A30A-5CB52C1BBB36}"/>
              </a:ext>
            </a:extLst>
          </p:cNvPr>
          <p:cNvSpPr/>
          <p:nvPr/>
        </p:nvSpPr>
        <p:spPr>
          <a:xfrm>
            <a:off x="625" y="104773"/>
            <a:ext cx="1008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(3)</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外国人材の暮らしの現状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②日本語の習得</a:t>
            </a:r>
          </a:p>
        </p:txBody>
      </p:sp>
    </p:spTree>
    <p:extLst>
      <p:ext uri="{BB962C8B-B14F-4D97-AF65-F5344CB8AC3E}">
        <p14:creationId xmlns:p14="http://schemas.microsoft.com/office/powerpoint/2010/main" val="2049669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08629A6-829B-4394-A30A-5CB52C1BBB36}"/>
              </a:ext>
            </a:extLst>
          </p:cNvPr>
          <p:cNvSpPr/>
          <p:nvPr/>
        </p:nvSpPr>
        <p:spPr>
          <a:xfrm>
            <a:off x="625" y="167257"/>
            <a:ext cx="1008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(4)</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共生推進における</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施策課題</a:t>
            </a:r>
          </a:p>
        </p:txBody>
      </p:sp>
      <p:sp>
        <p:nvSpPr>
          <p:cNvPr id="6" name="スライド番号プレースホルダー 4"/>
          <p:cNvSpPr>
            <a:spLocks noGrp="1"/>
          </p:cNvSpPr>
          <p:nvPr>
            <p:ph type="sldNum" sz="quarter" idx="12"/>
          </p:nvPr>
        </p:nvSpPr>
        <p:spPr>
          <a:xfrm>
            <a:off x="9659059" y="6898404"/>
            <a:ext cx="379412" cy="190974"/>
          </a:xfrm>
        </p:spPr>
        <p:txBody>
          <a:bodyPr/>
          <a:lstStyle/>
          <a:p>
            <a:fld id="{D905376E-84B4-405D-8A7C-01C61F534285}" type="slidenum">
              <a:rPr kumimoji="1" lang="ja-JP" altLang="en-US" smtClean="0"/>
              <a:t>44</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1278329484"/>
              </p:ext>
            </p:extLst>
          </p:nvPr>
        </p:nvGraphicFramePr>
        <p:xfrm>
          <a:off x="157597" y="684677"/>
          <a:ext cx="9880874" cy="5280694"/>
        </p:xfrm>
        <a:graphic>
          <a:graphicData uri="http://schemas.openxmlformats.org/drawingml/2006/table">
            <a:tbl>
              <a:tblPr firstCol="1" bandRow="1">
                <a:tableStyleId>{5C22544A-7EE6-4342-B048-85BDC9FD1C3A}</a:tableStyleId>
              </a:tblPr>
              <a:tblGrid>
                <a:gridCol w="1008233">
                  <a:extLst>
                    <a:ext uri="{9D8B030D-6E8A-4147-A177-3AD203B41FA5}">
                      <a16:colId xmlns:a16="http://schemas.microsoft.com/office/drawing/2014/main" val="36247480"/>
                    </a:ext>
                  </a:extLst>
                </a:gridCol>
                <a:gridCol w="8872641">
                  <a:extLst>
                    <a:ext uri="{9D8B030D-6E8A-4147-A177-3AD203B41FA5}">
                      <a16:colId xmlns:a16="http://schemas.microsoft.com/office/drawing/2014/main" val="1680878219"/>
                    </a:ext>
                  </a:extLst>
                </a:gridCol>
              </a:tblGrid>
              <a:tr h="3482374">
                <a:tc>
                  <a:txBody>
                    <a:bodyPr/>
                    <a:lstStyle/>
                    <a:p>
                      <a:pPr algn="ctr"/>
                      <a:r>
                        <a:rPr kumimoji="1" lang="ja-JP" altLang="en-US" sz="1400" strike="noStrike" dirty="0">
                          <a:latin typeface="UD デジタル 教科書体 NK-R" panose="02020400000000000000" pitchFamily="18" charset="-128"/>
                          <a:ea typeface="UD デジタル 教科書体 NK-R" panose="02020400000000000000" pitchFamily="18" charset="-128"/>
                        </a:rPr>
                        <a:t>日常生活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400" b="1" i="0" noProof="0" dirty="0">
                          <a:solidFill>
                            <a:schemeClr val="tx1"/>
                          </a:solidFill>
                          <a:latin typeface="UD デジタル 教科書体 NK-R" panose="02020400000000000000" pitchFamily="18" charset="-128"/>
                          <a:ea typeface="UD デジタル 教科書体 NK-R" panose="02020400000000000000" pitchFamily="18" charset="-128"/>
                        </a:rPr>
                        <a:t>外国人支援の相談窓口が十分な機能を発揮できていない</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・外国人は、在留資格の取得や更新、口座開設、就職、住居確保、医療機関の受診、出産、子育て・教育など</a:t>
                      </a: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、ライフステージに応じた　</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様々な課題に直面しており、個々の事情に応じた相談を希望している</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・多言語対応や専門的な相談の対応が不十分と考えている市や支援団体がある</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215900" marR="0" lvl="0" indent="-2159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・大阪府国際交流財団、外国人住民が多い市や一部の支援団体は、外国人の相談に対応する専門の窓口を設置しているものの、専用</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215900" marR="0" lvl="0" indent="-2159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の相談窓口が認識されておらず、本当に相談が必要な人が相談できていない可能性がある</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228600" marR="0" lvl="0" indent="-2286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400" b="1" i="0" noProof="0" dirty="0">
                          <a:solidFill>
                            <a:schemeClr val="tx1"/>
                          </a:solidFill>
                          <a:latin typeface="UD デジタル 教科書体 NK-R" panose="02020400000000000000" pitchFamily="18" charset="-128"/>
                          <a:ea typeface="UD デジタル 教科書体 NK-R" panose="02020400000000000000" pitchFamily="18" charset="-128"/>
                        </a:rPr>
                        <a:t>情報が必要な外国人に十分に届いていない</a:t>
                      </a:r>
                      <a:endParaRPr lang="en-US" altLang="ja-JP" sz="1400" b="1"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i="0" baseline="0" noProof="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・外国人がどのような情報を必要としているか、把握できていない場合がある</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・多言語対応や伝わりやすい日本語等の発信が不十分と考えている市や支援団体がある</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・コミュニティと連携した情報発信が有効と推測されるものの、コミュニティとのつながり方が十分把握されていない</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外国人支援の体制不足</a:t>
                      </a:r>
                      <a:endParaRPr kumimoji="1" lang="en-US" altLang="ja-JP" sz="1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・大阪府内には、</a:t>
                      </a: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専門的な相談に応じる</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ことができるワンストップの相談機能は少なく、多くの市町村や支援団体は、常時専門的な相談</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ができる体制になっていない</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・通訳、翻訳や子どもの支援に従事するボランティアを募集しているが、必要なボランティアを確保できていない</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・外国人が地域の活動に参加できていない</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5736043"/>
                  </a:ext>
                </a:extLst>
              </a:tr>
              <a:tr h="1715089">
                <a:tc>
                  <a:txBody>
                    <a:bodyPr/>
                    <a:lstStyle/>
                    <a:p>
                      <a:pPr algn="ctr"/>
                      <a:r>
                        <a:rPr kumimoji="1" lang="ja-JP" altLang="en-US" sz="1400" strike="noStrike" dirty="0">
                          <a:latin typeface="UD デジタル 教科書体 NK-R" panose="02020400000000000000" pitchFamily="18" charset="-128"/>
                          <a:ea typeface="UD デジタル 教科書体 NK-R" panose="02020400000000000000" pitchFamily="18" charset="-128"/>
                        </a:rPr>
                        <a:t>日本語の習得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indent="-171450" algn="l">
                        <a:buFont typeface="Wingdings" panose="05000000000000000000" pitchFamily="2" charset="2"/>
                        <a:buChar char="Ø"/>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外国人が日本語を学べる機会が限られている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gn="l">
                        <a:buFont typeface="Wingdings" panose="05000000000000000000" pitchFamily="2" charset="2"/>
                        <a:buNone/>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・働く外国人は、職場や地域によって、日本語を学べる環境に差がある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gn="l">
                        <a:buFont typeface="Wingdings" panose="05000000000000000000" pitchFamily="2" charset="2"/>
                        <a:buNone/>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・学校以外で日本語を学ぶ場所が近くにないなど、帯同家族の子どもに必要な日本語学習ができていない</a:t>
                      </a:r>
                    </a:p>
                    <a:p>
                      <a:pPr marL="200025" marR="0" lvl="0" indent="-200025"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400" i="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lgn="l">
                        <a:buFont typeface="Wingdings" panose="05000000000000000000" pitchFamily="2" charset="2"/>
                        <a:buChar char="Ø"/>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日本語を指導する専門的な人員が不足している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214313" indent="-214313" algn="l">
                        <a:buFont typeface="Wingdings" panose="05000000000000000000" pitchFamily="2" charset="2"/>
                        <a:buNone/>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・日本語教室等はボランティアに支えられている面があり、ニーズのあるすべての外国人を受け入れるのに</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必要なボランティアが確保できていない</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214313" indent="-214313" algn="l">
                        <a:buFont typeface="Wingdings" panose="05000000000000000000" pitchFamily="2" charset="2"/>
                        <a:buNone/>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0" i="0" u="none" dirty="0">
                          <a:solidFill>
                            <a:schemeClr val="tx1"/>
                          </a:solidFill>
                          <a:latin typeface="UD デジタル 教科書体 NK-R" panose="02020400000000000000" pitchFamily="18" charset="-128"/>
                          <a:ea typeface="UD デジタル 教科書体 NK-R" panose="02020400000000000000" pitchFamily="18" charset="-128"/>
                        </a:rPr>
                        <a:t>日本語教育に関する専門的な訓練を受けた指導者が少ない</a:t>
                      </a:r>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214313" indent="-214313" algn="l">
                        <a:buFont typeface="Wingdings" panose="05000000000000000000" pitchFamily="2" charset="2"/>
                        <a:buNone/>
                      </a:pPr>
                      <a:r>
                        <a:rPr kumimoji="1" lang="ja-JP" altLang="en-US" sz="1200" b="0" i="0" u="none" dirty="0">
                          <a:solidFill>
                            <a:schemeClr val="tx1"/>
                          </a:solidFill>
                          <a:latin typeface="UD デジタル 教科書体 NK-R" panose="02020400000000000000" pitchFamily="18" charset="-128"/>
                          <a:ea typeface="UD デジタル 教科書体 NK-R" panose="02020400000000000000" pitchFamily="18" charset="-128"/>
                        </a:rPr>
                        <a:t>　　・帯同家族の子どもが通う学校によっては、十分な日本語指導を受けることができていない場合がある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7063820"/>
                  </a:ext>
                </a:extLst>
              </a:tr>
            </a:tbl>
          </a:graphicData>
        </a:graphic>
      </p:graphicFrame>
    </p:spTree>
    <p:extLst>
      <p:ext uri="{BB962C8B-B14F-4D97-AF65-F5344CB8AC3E}">
        <p14:creationId xmlns:p14="http://schemas.microsoft.com/office/powerpoint/2010/main" val="536532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08629A6-829B-4394-A30A-5CB52C1BBB36}"/>
              </a:ext>
            </a:extLst>
          </p:cNvPr>
          <p:cNvSpPr/>
          <p:nvPr/>
        </p:nvSpPr>
        <p:spPr>
          <a:xfrm>
            <a:off x="0" y="233984"/>
            <a:ext cx="1008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(5</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）施策課題に応じた取組みの方向性（１</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２）</a:t>
            </a:r>
          </a:p>
        </p:txBody>
      </p:sp>
      <p:sp>
        <p:nvSpPr>
          <p:cNvPr id="16" name="スライド番号プレースホルダー 4"/>
          <p:cNvSpPr>
            <a:spLocks noGrp="1"/>
          </p:cNvSpPr>
          <p:nvPr>
            <p:ph type="sldNum" sz="quarter" idx="12"/>
          </p:nvPr>
        </p:nvSpPr>
        <p:spPr>
          <a:xfrm>
            <a:off x="9701213" y="6809901"/>
            <a:ext cx="379412" cy="190974"/>
          </a:xfrm>
        </p:spPr>
        <p:txBody>
          <a:bodyPr/>
          <a:lstStyle/>
          <a:p>
            <a:fld id="{D905376E-84B4-405D-8A7C-01C61F534285}" type="slidenum">
              <a:rPr kumimoji="1" lang="ja-JP" altLang="en-US" smtClean="0"/>
              <a:t>45</a:t>
            </a:fld>
            <a:endParaRPr kumimoji="1" lang="ja-JP" altLang="en-US" dirty="0"/>
          </a:p>
        </p:txBody>
      </p:sp>
      <p:sp>
        <p:nvSpPr>
          <p:cNvPr id="23" name="正方形/長方形 22">
            <a:extLst>
              <a:ext uri="{FF2B5EF4-FFF2-40B4-BE49-F238E27FC236}">
                <a16:creationId xmlns:a16="http://schemas.microsoft.com/office/drawing/2014/main" id="{BF998370-E193-4B84-928F-C5962A617B56}"/>
              </a:ext>
            </a:extLst>
          </p:cNvPr>
          <p:cNvSpPr/>
          <p:nvPr/>
        </p:nvSpPr>
        <p:spPr>
          <a:xfrm>
            <a:off x="209982" y="1098182"/>
            <a:ext cx="7524000" cy="36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１．施策</a:t>
            </a: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課題：外国人支援の相談窓口が十分な機能を発揮できていない</a:t>
            </a:r>
          </a:p>
        </p:txBody>
      </p:sp>
      <p:sp>
        <p:nvSpPr>
          <p:cNvPr id="25" name="テキスト ボックス 24">
            <a:extLst>
              <a:ext uri="{FF2B5EF4-FFF2-40B4-BE49-F238E27FC236}">
                <a16:creationId xmlns:a16="http://schemas.microsoft.com/office/drawing/2014/main" id="{9634BAAD-D470-4804-A94C-5FD7E7DC57A0}"/>
              </a:ext>
            </a:extLst>
          </p:cNvPr>
          <p:cNvSpPr txBox="1"/>
          <p:nvPr/>
        </p:nvSpPr>
        <p:spPr>
          <a:xfrm>
            <a:off x="213940" y="1438870"/>
            <a:ext cx="9553676" cy="584775"/>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lang="ja-JP" altLang="en-US" sz="1600" dirty="0">
                <a:latin typeface="UD デジタル 教科書体 NK-R" panose="02020400000000000000" pitchFamily="18" charset="-128"/>
                <a:ea typeface="UD デジタル 教科書体 NK-R" panose="02020400000000000000" pitchFamily="18" charset="-128"/>
              </a:rPr>
              <a:t>専門的な相談ができるよう、専門機関のネットワークを形成</a:t>
            </a:r>
            <a:endParaRPr lang="en-US" altLang="ja-JP" sz="1600" dirty="0">
              <a:latin typeface="UD デジタル 教科書体 NK-R" panose="02020400000000000000" pitchFamily="18" charset="-128"/>
              <a:ea typeface="UD デジタル 教科書体 NK-R" panose="02020400000000000000" pitchFamily="18" charset="-128"/>
            </a:endParaRPr>
          </a:p>
          <a:p>
            <a:pPr marL="265113" indent="-265113"/>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　・外国人からの多様な相談内容に対応し得る専門機関のネットワークの形成を進める</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18" name="グループ化 17"/>
          <p:cNvGrpSpPr/>
          <p:nvPr/>
        </p:nvGrpSpPr>
        <p:grpSpPr>
          <a:xfrm>
            <a:off x="243732" y="2520834"/>
            <a:ext cx="9523884" cy="1564287"/>
            <a:chOff x="123477" y="988884"/>
            <a:chExt cx="9523884" cy="1564287"/>
          </a:xfrm>
        </p:grpSpPr>
        <p:sp>
          <p:nvSpPr>
            <p:cNvPr id="19" name="正方形/長方形 18">
              <a:extLst>
                <a:ext uri="{FF2B5EF4-FFF2-40B4-BE49-F238E27FC236}">
                  <a16:creationId xmlns:a16="http://schemas.microsoft.com/office/drawing/2014/main" id="{BF998370-E193-4B84-928F-C5962A617B56}"/>
                </a:ext>
              </a:extLst>
            </p:cNvPr>
            <p:cNvSpPr/>
            <p:nvPr/>
          </p:nvSpPr>
          <p:spPr>
            <a:xfrm>
              <a:off x="123477" y="988884"/>
              <a:ext cx="7524000" cy="36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59937">
                <a:defRPr/>
              </a:pP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２．</a:t>
              </a: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施策課題：</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情報が必要な外国人に十分に届いていない</a:t>
              </a:r>
              <a:endPar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9634BAAD-D470-4804-A94C-5FD7E7DC57A0}"/>
                </a:ext>
              </a:extLst>
            </p:cNvPr>
            <p:cNvSpPr txBox="1"/>
            <p:nvPr/>
          </p:nvSpPr>
          <p:spPr>
            <a:xfrm>
              <a:off x="123477" y="1352842"/>
              <a:ext cx="9523884" cy="1200329"/>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より効果的な情報発信の充実</a:t>
              </a:r>
              <a:endParaRPr kumimoji="1" lang="en-US" altLang="ja-JP" sz="1600" strike="sngStrike" dirty="0">
                <a:latin typeface="UD デジタル 教科書体 NK-R" panose="02020400000000000000" pitchFamily="18" charset="-128"/>
                <a:ea typeface="UD デジタル 教科書体 NK-R" panose="02020400000000000000" pitchFamily="18" charset="-128"/>
              </a:endParaRPr>
            </a:p>
            <a:p>
              <a:pPr lvl="0"/>
              <a:r>
                <a:rPr kumimoji="1" lang="ja-JP" altLang="en-US" sz="1400" dirty="0">
                  <a:latin typeface="UD デジタル 教科書体 NK-R" panose="02020400000000000000" pitchFamily="18" charset="-128"/>
                  <a:ea typeface="UD デジタル 教科書体 NK-R" panose="02020400000000000000" pitchFamily="18" charset="-128"/>
                </a:rPr>
                <a:t>　　・多言語化や「やさしいにほんご」など平易な日本語での発信を進める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lvl="0"/>
              <a:r>
                <a:rPr kumimoji="1" lang="ja-JP" altLang="en-US" sz="1400" dirty="0">
                  <a:latin typeface="UD デジタル 教科書体 NK-R" panose="02020400000000000000" pitchFamily="18" charset="-128"/>
                  <a:ea typeface="UD デジタル 教科書体 NK-R" panose="02020400000000000000" pitchFamily="18" charset="-128"/>
                </a:rPr>
                <a:t>　　・関係機関で連携した情報発信ができる体制を整備する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・外国人がどのような情報を必要としているかの把握方法や外国人コミュニティや支援団体・企業等への効果的なアプローチ方法について検討する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grpSp>
        <p:nvGrpSpPr>
          <p:cNvPr id="21" name="グループ化 20"/>
          <p:cNvGrpSpPr/>
          <p:nvPr/>
        </p:nvGrpSpPr>
        <p:grpSpPr>
          <a:xfrm>
            <a:off x="224878" y="4603178"/>
            <a:ext cx="9523884" cy="1348843"/>
            <a:chOff x="123477" y="988884"/>
            <a:chExt cx="9523884" cy="1348843"/>
          </a:xfrm>
        </p:grpSpPr>
        <p:sp>
          <p:nvSpPr>
            <p:cNvPr id="22" name="正方形/長方形 21">
              <a:extLst>
                <a:ext uri="{FF2B5EF4-FFF2-40B4-BE49-F238E27FC236}">
                  <a16:creationId xmlns:a16="http://schemas.microsoft.com/office/drawing/2014/main" id="{BF998370-E193-4B84-928F-C5962A617B56}"/>
                </a:ext>
              </a:extLst>
            </p:cNvPr>
            <p:cNvSpPr/>
            <p:nvPr/>
          </p:nvSpPr>
          <p:spPr>
            <a:xfrm>
              <a:off x="123477" y="988884"/>
              <a:ext cx="7524000" cy="36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59937">
                <a:defRPr/>
              </a:pP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３．施策</a:t>
              </a: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課題：</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外国人支援の体制不足</a:t>
              </a:r>
            </a:p>
          </p:txBody>
        </p:sp>
        <p:sp>
          <p:nvSpPr>
            <p:cNvPr id="26" name="テキスト ボックス 25">
              <a:extLst>
                <a:ext uri="{FF2B5EF4-FFF2-40B4-BE49-F238E27FC236}">
                  <a16:creationId xmlns:a16="http://schemas.microsoft.com/office/drawing/2014/main" id="{9634BAAD-D470-4804-A94C-5FD7E7DC57A0}"/>
                </a:ext>
              </a:extLst>
            </p:cNvPr>
            <p:cNvSpPr txBox="1"/>
            <p:nvPr/>
          </p:nvSpPr>
          <p:spPr>
            <a:xfrm>
              <a:off x="123477" y="1352842"/>
              <a:ext cx="9523884" cy="984885"/>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lang="ja-JP" altLang="en-US" sz="1600" dirty="0">
                  <a:latin typeface="UD デジタル 教科書体 NK-R" panose="02020400000000000000" pitchFamily="18" charset="-128"/>
                  <a:ea typeface="UD デジタル 教科書体 NK-R" panose="02020400000000000000" pitchFamily="18" charset="-128"/>
                </a:rPr>
                <a:t>外国人支援体制の充実</a:t>
              </a:r>
              <a:endParaRPr lang="en-US" altLang="ja-JP" sz="1600" dirty="0">
                <a:latin typeface="UD デジタル 教科書体 NK-R" panose="02020400000000000000" pitchFamily="18" charset="-128"/>
                <a:ea typeface="UD デジタル 教科書体 NK-R" panose="02020400000000000000" pitchFamily="18" charset="-128"/>
              </a:endParaRPr>
            </a:p>
            <a:p>
              <a:pPr marL="271463" indent="-271463"/>
              <a:r>
                <a:rPr lang="ja-JP" altLang="en-US" sz="1400" dirty="0">
                  <a:latin typeface="UD デジタル 教科書体 NK-R" panose="02020400000000000000" pitchFamily="18" charset="-128"/>
                  <a:ea typeface="UD デジタル 教科書体 NK-R" panose="02020400000000000000" pitchFamily="18" charset="-128"/>
                </a:rPr>
                <a:t>　　・効果的な支援人員の確保策について検討する</a:t>
              </a:r>
              <a:endParaRPr lang="en-US" altLang="ja-JP" sz="1400" dirty="0">
                <a:latin typeface="UD デジタル 教科書体 NK-R" panose="02020400000000000000" pitchFamily="18" charset="-128"/>
                <a:ea typeface="UD デジタル 教科書体 NK-R" panose="02020400000000000000" pitchFamily="18" charset="-128"/>
              </a:endParaRPr>
            </a:p>
            <a:p>
              <a:pPr marL="271463" lvl="0" indent="-271463"/>
              <a:r>
                <a:rPr lang="ja-JP" altLang="en-US" sz="1400" dirty="0">
                  <a:latin typeface="UD デジタル 教科書体 NK-R" panose="02020400000000000000" pitchFamily="18" charset="-128"/>
                  <a:ea typeface="UD デジタル 教科書体 NK-R" panose="02020400000000000000" pitchFamily="18" charset="-128"/>
                </a:rPr>
                <a:t>　　・翻訳ツールの活用を進めるなど、支援人員不足に対応できる方法を検討する</a:t>
              </a:r>
              <a:endParaRPr lang="en-US" altLang="ja-JP" sz="1400" dirty="0">
                <a:latin typeface="UD デジタル 教科書体 NK-R" panose="02020400000000000000" pitchFamily="18" charset="-128"/>
                <a:ea typeface="UD デジタル 教科書体 NK-R" panose="02020400000000000000" pitchFamily="18" charset="-128"/>
              </a:endParaRPr>
            </a:p>
            <a:p>
              <a:pPr marL="271463" lvl="0" indent="-271463"/>
              <a:r>
                <a:rPr lang="ja-JP" altLang="en-US" sz="1400" dirty="0">
                  <a:latin typeface="UD デジタル 教科書体 NK-R" panose="02020400000000000000" pitchFamily="18" charset="-128"/>
                  <a:ea typeface="UD デジタル 教科書体 NK-R" panose="02020400000000000000" pitchFamily="18" charset="-128"/>
                </a:rPr>
                <a:t>　　・地域住民の外国人支援の取組みへの参加を促進する方策を検討する</a:t>
              </a:r>
              <a:endParaRPr lang="en-US" altLang="ja-JP" sz="1400" dirty="0">
                <a:latin typeface="UD デジタル 教科書体 NK-R" panose="02020400000000000000" pitchFamily="18" charset="-128"/>
                <a:ea typeface="UD デジタル 教科書体 NK-R" panose="02020400000000000000" pitchFamily="18" charset="-128"/>
              </a:endParaRPr>
            </a:p>
          </p:txBody>
        </p:sp>
      </p:grpSp>
      <p:sp>
        <p:nvSpPr>
          <p:cNvPr id="27" name="テキスト ボックス 26"/>
          <p:cNvSpPr txBox="1"/>
          <p:nvPr/>
        </p:nvSpPr>
        <p:spPr>
          <a:xfrm>
            <a:off x="173629" y="621070"/>
            <a:ext cx="4043363" cy="369332"/>
          </a:xfrm>
          <a:prstGeom prst="rect">
            <a:avLst/>
          </a:prstGeom>
          <a:noFill/>
        </p:spPr>
        <p:txBody>
          <a:bodyPr wrap="square" rtlCol="0">
            <a:spAutoFit/>
          </a:bodyPr>
          <a:lstStyle/>
          <a:p>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日常生活</a:t>
            </a:r>
            <a:r>
              <a:rPr kumimoji="1"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603064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4"/>
          <p:cNvSpPr>
            <a:spLocks noGrp="1"/>
          </p:cNvSpPr>
          <p:nvPr>
            <p:ph type="sldNum" sz="quarter" idx="12"/>
          </p:nvPr>
        </p:nvSpPr>
        <p:spPr>
          <a:xfrm>
            <a:off x="9701213" y="6845997"/>
            <a:ext cx="379412" cy="190974"/>
          </a:xfrm>
        </p:spPr>
        <p:txBody>
          <a:bodyPr/>
          <a:lstStyle/>
          <a:p>
            <a:fld id="{D905376E-84B4-405D-8A7C-01C61F534285}" type="slidenum">
              <a:rPr kumimoji="1" lang="ja-JP" altLang="en-US" smtClean="0"/>
              <a:t>46</a:t>
            </a:fld>
            <a:endParaRPr kumimoji="1" lang="ja-JP" altLang="en-US" dirty="0"/>
          </a:p>
        </p:txBody>
      </p:sp>
      <p:sp>
        <p:nvSpPr>
          <p:cNvPr id="14" name="正方形/長方形 13">
            <a:extLst>
              <a:ext uri="{FF2B5EF4-FFF2-40B4-BE49-F238E27FC236}">
                <a16:creationId xmlns:a16="http://schemas.microsoft.com/office/drawing/2014/main" id="{BF998370-E193-4B84-928F-C5962A617B56}"/>
              </a:ext>
            </a:extLst>
          </p:cNvPr>
          <p:cNvSpPr/>
          <p:nvPr/>
        </p:nvSpPr>
        <p:spPr>
          <a:xfrm>
            <a:off x="123477" y="1282006"/>
            <a:ext cx="7524000" cy="36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４．</a:t>
            </a: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施策課題：</a:t>
            </a:r>
            <a:r>
              <a:rPr kumimoji="1" lang="ja-JP" altLang="en-US" sz="1600" b="1" dirty="0">
                <a:latin typeface="UD デジタル 教科書体 NK-R" panose="02020400000000000000" pitchFamily="18" charset="-128"/>
                <a:ea typeface="UD デジタル 教科書体 NK-R" panose="02020400000000000000" pitchFamily="18" charset="-128"/>
              </a:rPr>
              <a:t>外国人が日本語を学べる場が限られている</a:t>
            </a:r>
            <a:endParaRPr kumimoji="1" lang="en-US" altLang="ja-JP" sz="160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9634BAAD-D470-4804-A94C-5FD7E7DC57A0}"/>
              </a:ext>
            </a:extLst>
          </p:cNvPr>
          <p:cNvSpPr txBox="1"/>
          <p:nvPr/>
        </p:nvSpPr>
        <p:spPr>
          <a:xfrm>
            <a:off x="123477" y="1645964"/>
            <a:ext cx="9523884" cy="1261884"/>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日本語を習得できる機会を増やす検討</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271463" lvl="0" indent="-271463"/>
            <a:r>
              <a:rPr kumimoji="1" lang="ja-JP" altLang="en-US" sz="1400" dirty="0">
                <a:latin typeface="UD デジタル 教科書体 NK-R" panose="02020400000000000000" pitchFamily="18" charset="-128"/>
                <a:ea typeface="UD デジタル 教科書体 NK-R" panose="02020400000000000000" pitchFamily="18" charset="-128"/>
              </a:rPr>
              <a:t>　　・地域で日本語が学習できる場を増やす取組みを検討する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71463" lvl="0" indent="-271463"/>
            <a:r>
              <a:rPr kumimoji="1" lang="ja-JP" altLang="en-US" sz="1400" dirty="0">
                <a:latin typeface="UD デジタル 教科書体 NK-R" panose="02020400000000000000" pitchFamily="18" charset="-128"/>
                <a:ea typeface="UD デジタル 教科書体 NK-R" panose="02020400000000000000" pitchFamily="18" charset="-128"/>
              </a:rPr>
              <a:t>　　・オンラインなど、外国人が自分の都合やレベルに応じて日本語を学習できる体制の整備を検討する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受入れ企業による日本語教育の検討</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271463" lvl="0" indent="-271463"/>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・支援団体と連携した従業員向けの日本語教育の実施など、柔軟な方法を検討する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123477" y="809427"/>
            <a:ext cx="4043363" cy="369332"/>
          </a:xfrm>
          <a:prstGeom prst="rect">
            <a:avLst/>
          </a:prstGeom>
          <a:noFill/>
        </p:spPr>
        <p:txBody>
          <a:bodyPr wrap="square" rtlCol="0">
            <a:spAutoFit/>
          </a:bodyPr>
          <a:lstStyle/>
          <a:p>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日本語の習得</a:t>
            </a:r>
            <a:r>
              <a:rPr kumimoji="1"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21" name="正方形/長方形 20">
            <a:extLst>
              <a:ext uri="{FF2B5EF4-FFF2-40B4-BE49-F238E27FC236}">
                <a16:creationId xmlns:a16="http://schemas.microsoft.com/office/drawing/2014/main" id="{BF998370-E193-4B84-928F-C5962A617B56}"/>
              </a:ext>
            </a:extLst>
          </p:cNvPr>
          <p:cNvSpPr/>
          <p:nvPr/>
        </p:nvSpPr>
        <p:spPr>
          <a:xfrm>
            <a:off x="123477" y="3519626"/>
            <a:ext cx="7524000" cy="36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５．施策</a:t>
            </a: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課題：</a:t>
            </a:r>
            <a:r>
              <a:rPr kumimoji="1" lang="ja-JP" altLang="en-US" sz="1600" b="1" dirty="0">
                <a:latin typeface="UD デジタル 教科書体 NK-R" panose="02020400000000000000" pitchFamily="18" charset="-128"/>
                <a:ea typeface="UD デジタル 教科書体 NK-R" panose="02020400000000000000" pitchFamily="18" charset="-128"/>
              </a:rPr>
              <a:t>日本語を指導する人員が不足している</a:t>
            </a:r>
          </a:p>
        </p:txBody>
      </p:sp>
      <p:sp>
        <p:nvSpPr>
          <p:cNvPr id="22" name="テキスト ボックス 21">
            <a:extLst>
              <a:ext uri="{FF2B5EF4-FFF2-40B4-BE49-F238E27FC236}">
                <a16:creationId xmlns:a16="http://schemas.microsoft.com/office/drawing/2014/main" id="{9634BAAD-D470-4804-A94C-5FD7E7DC57A0}"/>
              </a:ext>
            </a:extLst>
          </p:cNvPr>
          <p:cNvSpPr txBox="1"/>
          <p:nvPr/>
        </p:nvSpPr>
        <p:spPr>
          <a:xfrm>
            <a:off x="123477" y="3883584"/>
            <a:ext cx="9523884" cy="1015663"/>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日本語を教えるスタッフの確保に対する支援の検討</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lvl="0"/>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・効果的な日本語指導人材の確保策について検討する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・ボランティアのみに頼らない日本語教育を検討する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・日本語指導のスキルを高めるための研修を実施する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0" name="正方形/長方形 19">
            <a:extLst>
              <a:ext uri="{FF2B5EF4-FFF2-40B4-BE49-F238E27FC236}">
                <a16:creationId xmlns:a16="http://schemas.microsoft.com/office/drawing/2014/main" id="{E08629A6-829B-4394-A30A-5CB52C1BBB36}"/>
              </a:ext>
            </a:extLst>
          </p:cNvPr>
          <p:cNvSpPr/>
          <p:nvPr/>
        </p:nvSpPr>
        <p:spPr>
          <a:xfrm>
            <a:off x="0" y="233984"/>
            <a:ext cx="1008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(5</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）施策課題に応じた取組みの方向性（２</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２）</a:t>
            </a:r>
          </a:p>
        </p:txBody>
      </p:sp>
      <p:sp>
        <p:nvSpPr>
          <p:cNvPr id="2" name="テキスト ボックス 1"/>
          <p:cNvSpPr txBox="1"/>
          <p:nvPr/>
        </p:nvSpPr>
        <p:spPr>
          <a:xfrm>
            <a:off x="291647" y="5263205"/>
            <a:ext cx="9187543" cy="276999"/>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なお、人権意識の尊重等、人権に関することは、「大阪府在日外国人施策に関する指針」の通り対応する</a:t>
            </a:r>
          </a:p>
        </p:txBody>
      </p:sp>
    </p:spTree>
    <p:extLst>
      <p:ext uri="{BB962C8B-B14F-4D97-AF65-F5344CB8AC3E}">
        <p14:creationId xmlns:p14="http://schemas.microsoft.com/office/powerpoint/2010/main" val="343963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8629A6-829B-4394-A30A-5CB52C1BBB36}"/>
              </a:ext>
            </a:extLst>
          </p:cNvPr>
          <p:cNvSpPr/>
          <p:nvPr/>
        </p:nvSpPr>
        <p:spPr>
          <a:xfrm>
            <a:off x="-1" y="152578"/>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人手不足の状況　（１）</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近畿</a:t>
            </a:r>
          </a:p>
        </p:txBody>
      </p:sp>
      <p:sp>
        <p:nvSpPr>
          <p:cNvPr id="4" name="正方形/長方形 3"/>
          <p:cNvSpPr/>
          <p:nvPr/>
        </p:nvSpPr>
        <p:spPr>
          <a:xfrm>
            <a:off x="155870" y="1321427"/>
            <a:ext cx="4806253" cy="307777"/>
          </a:xfrm>
          <a:prstGeom prst="rect">
            <a:avLst/>
          </a:prstGeom>
          <a:solidFill>
            <a:schemeClr val="accent1">
              <a:lumMod val="40000"/>
              <a:lumOff val="60000"/>
            </a:schemeClr>
          </a:solidFill>
        </p:spPr>
        <p:txBody>
          <a:bodyPr wrap="square">
            <a:spAutoFit/>
          </a:bodyPr>
          <a:lstStyle/>
          <a:p>
            <a:pPr algn="ctr"/>
            <a:r>
              <a:rPr lang="ja-JP" altLang="en-US" sz="1400" b="1" dirty="0">
                <a:latin typeface="UD デジタル 教科書体 NK-R" panose="02020400000000000000" pitchFamily="18" charset="-128"/>
                <a:ea typeface="UD デジタル 教科書体 NK-R" panose="02020400000000000000" pitchFamily="18" charset="-128"/>
              </a:rPr>
              <a:t>全産業における</a:t>
            </a:r>
            <a:r>
              <a:rPr lang="ja-JP" altLang="ja-JP" sz="1400" b="1" dirty="0">
                <a:latin typeface="UD デジタル 教科書体 NK-R" panose="02020400000000000000" pitchFamily="18" charset="-128"/>
                <a:ea typeface="UD デジタル 教科書体 NK-R" panose="02020400000000000000" pitchFamily="18" charset="-128"/>
              </a:rPr>
              <a:t>雇用人員判断</a:t>
            </a:r>
            <a:r>
              <a:rPr lang="en-US" altLang="ja-JP" sz="1400" b="1" dirty="0">
                <a:latin typeface="UD デジタル 教科書体 NK-R" panose="02020400000000000000" pitchFamily="18" charset="-128"/>
                <a:ea typeface="UD デジタル 教科書体 NK-R" panose="02020400000000000000" pitchFamily="18" charset="-128"/>
              </a:rPr>
              <a:t>DI</a:t>
            </a:r>
            <a:r>
              <a:rPr lang="ja-JP" altLang="ja-JP" sz="1400" b="1" dirty="0">
                <a:latin typeface="UD デジタル 教科書体 NK-R" panose="02020400000000000000" pitchFamily="18" charset="-128"/>
                <a:ea typeface="UD デジタル 教科書体 NK-R" panose="02020400000000000000" pitchFamily="18" charset="-128"/>
              </a:rPr>
              <a:t>（｢過剰｣－｢不足｣）の推移</a:t>
            </a:r>
            <a:endParaRPr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31" name="正方形/長方形 30"/>
          <p:cNvSpPr/>
          <p:nvPr/>
        </p:nvSpPr>
        <p:spPr>
          <a:xfrm>
            <a:off x="5223414" y="1319395"/>
            <a:ext cx="4677015" cy="307777"/>
          </a:xfrm>
          <a:prstGeom prst="rect">
            <a:avLst/>
          </a:prstGeom>
          <a:solidFill>
            <a:schemeClr val="accent1">
              <a:lumMod val="40000"/>
              <a:lumOff val="60000"/>
            </a:schemeClr>
          </a:solidFill>
        </p:spPr>
        <p:txBody>
          <a:bodyPr wrap="square">
            <a:spAutoFit/>
          </a:bodyPr>
          <a:lstStyle/>
          <a:p>
            <a:pPr algn="ctr"/>
            <a:r>
              <a:rPr lang="ja-JP" altLang="en-US" sz="1400" b="1" dirty="0">
                <a:latin typeface="UD デジタル 教科書体 NK-R" panose="02020400000000000000" pitchFamily="18" charset="-128"/>
                <a:ea typeface="UD デジタル 教科書体 NK-R" panose="02020400000000000000" pitchFamily="18" charset="-128"/>
              </a:rPr>
              <a:t>企業規模別</a:t>
            </a:r>
            <a:r>
              <a:rPr lang="ja-JP" altLang="ja-JP" sz="1400" b="1" dirty="0">
                <a:latin typeface="UD デジタル 教科書体 NK-R" panose="02020400000000000000" pitchFamily="18" charset="-128"/>
                <a:ea typeface="UD デジタル 教科書体 NK-R" panose="02020400000000000000" pitchFamily="18" charset="-128"/>
              </a:rPr>
              <a:t>雇用人員判断</a:t>
            </a:r>
            <a:r>
              <a:rPr lang="en-US" altLang="ja-JP" sz="1400" b="1" dirty="0">
                <a:latin typeface="UD デジタル 教科書体 NK-R" panose="02020400000000000000" pitchFamily="18" charset="-128"/>
                <a:ea typeface="UD デジタル 教科書体 NK-R" panose="02020400000000000000" pitchFamily="18" charset="-128"/>
              </a:rPr>
              <a:t>DI</a:t>
            </a:r>
            <a:r>
              <a:rPr lang="ja-JP" altLang="ja-JP" sz="1400" b="1" dirty="0">
                <a:latin typeface="UD デジタル 教科書体 NK-R" panose="02020400000000000000" pitchFamily="18" charset="-128"/>
                <a:ea typeface="UD デジタル 教科書体 NK-R" panose="02020400000000000000" pitchFamily="18" charset="-128"/>
              </a:rPr>
              <a:t>の推移</a:t>
            </a:r>
            <a:endParaRPr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1" name="正方形/長方形 20">
            <a:extLst>
              <a:ext uri="{FF2B5EF4-FFF2-40B4-BE49-F238E27FC236}">
                <a16:creationId xmlns:a16="http://schemas.microsoft.com/office/drawing/2014/main" id="{55EED9AA-96F6-4885-AFA7-E0637D01A52D}"/>
              </a:ext>
            </a:extLst>
          </p:cNvPr>
          <p:cNvSpPr/>
          <p:nvPr/>
        </p:nvSpPr>
        <p:spPr>
          <a:xfrm>
            <a:off x="147464" y="559687"/>
            <a:ext cx="9792000" cy="723872"/>
          </a:xfrm>
          <a:prstGeom prst="rect">
            <a:avLst/>
          </a:prstGeom>
          <a:ln w="19050">
            <a:solidFill>
              <a:schemeClr val="tx1"/>
            </a:solidFill>
            <a:prstDash val="sysDash"/>
          </a:ln>
        </p:spPr>
        <p:txBody>
          <a:bodyPr wrap="square">
            <a:noAutofit/>
          </a:bodyPr>
          <a:lstStyle/>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近畿では、</a:t>
            </a:r>
            <a:r>
              <a:rPr lang="en-US" altLang="ja-JP" sz="1292" dirty="0">
                <a:latin typeface="UD デジタル 教科書体 NK-R" panose="02020400000000000000" pitchFamily="18" charset="-128"/>
                <a:ea typeface="UD デジタル 教科書体 NK-R" panose="02020400000000000000" pitchFamily="18" charset="-128"/>
              </a:rPr>
              <a:t>2013</a:t>
            </a:r>
            <a:r>
              <a:rPr lang="ja-JP" altLang="en-US" sz="1292" dirty="0">
                <a:latin typeface="UD デジタル 教科書体 NK-R" panose="02020400000000000000" pitchFamily="18" charset="-128"/>
                <a:ea typeface="UD デジタル 教科書体 NK-R" panose="02020400000000000000" pitchFamily="18" charset="-128"/>
              </a:rPr>
              <a:t>年以降、長期にわたり企業の人手不足が続いている</a:t>
            </a:r>
            <a:endParaRPr lang="en-US" altLang="ja-JP" sz="1292"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企業規模別では、特に規模が小さい企業ほど、人手不足が深刻</a:t>
            </a:r>
            <a:endParaRPr lang="en-US" altLang="ja-JP" sz="1292"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中小企業のうち、製造業と非製造業を比較すると非製造業がより人手不足の状況</a:t>
            </a:r>
            <a:endParaRPr lang="en-US" altLang="ja-JP" sz="1292" b="1"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3" name="正方形/長方形 32"/>
          <p:cNvSpPr/>
          <p:nvPr/>
        </p:nvSpPr>
        <p:spPr>
          <a:xfrm>
            <a:off x="2797199" y="6705225"/>
            <a:ext cx="2636005" cy="216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出典：</a:t>
            </a:r>
            <a:r>
              <a:rPr kumimoji="1" lang="zh-TW" altLang="en-US" sz="800" dirty="0">
                <a:solidFill>
                  <a:schemeClr val="tx1"/>
                </a:solidFill>
                <a:latin typeface="UD デジタル 教科書体 NK-R" panose="02020400000000000000" pitchFamily="18" charset="-128"/>
                <a:ea typeface="UD デジタル 教科書体 NK-R" panose="02020400000000000000" pitchFamily="18" charset="-128"/>
              </a:rPr>
              <a:t>日本銀行「企業短期経済観測調査（近畿地区</a:t>
            </a:r>
            <a:r>
              <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zh-TW" altLang="en-US" sz="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a:t>
            </a:r>
          </a:p>
        </p:txBody>
      </p:sp>
      <p:sp>
        <p:nvSpPr>
          <p:cNvPr id="22" name="正方形/長方形 21"/>
          <p:cNvSpPr/>
          <p:nvPr/>
        </p:nvSpPr>
        <p:spPr>
          <a:xfrm>
            <a:off x="5164901" y="4042863"/>
            <a:ext cx="4677015" cy="307777"/>
          </a:xfrm>
          <a:prstGeom prst="rect">
            <a:avLst/>
          </a:prstGeom>
          <a:solidFill>
            <a:schemeClr val="accent1">
              <a:lumMod val="40000"/>
              <a:lumOff val="60000"/>
            </a:schemeClr>
          </a:solidFill>
        </p:spPr>
        <p:txBody>
          <a:bodyPr wrap="square">
            <a:spAutoFit/>
          </a:bodyPr>
          <a:lstStyle/>
          <a:p>
            <a:pPr algn="ctr"/>
            <a:r>
              <a:rPr lang="ja-JP" altLang="en-US" sz="1400" b="1" dirty="0">
                <a:latin typeface="UD デジタル 教科書体 NK-R" panose="02020400000000000000" pitchFamily="18" charset="-128"/>
                <a:ea typeface="UD デジタル 教科書体 NK-R" panose="02020400000000000000" pitchFamily="18" charset="-128"/>
              </a:rPr>
              <a:t>製造業及び非製造業</a:t>
            </a:r>
            <a:r>
              <a:rPr lang="ja-JP" altLang="ja-JP" sz="1400" b="1" dirty="0">
                <a:latin typeface="UD デジタル 教科書体 NK-R" panose="02020400000000000000" pitchFamily="18" charset="-128"/>
                <a:ea typeface="UD デジタル 教科書体 NK-R" panose="02020400000000000000" pitchFamily="18" charset="-128"/>
              </a:rPr>
              <a:t>雇用人員判断</a:t>
            </a:r>
            <a:r>
              <a:rPr lang="en-US" altLang="ja-JP" sz="1400" b="1" dirty="0">
                <a:latin typeface="UD デジタル 教科書体 NK-R" panose="02020400000000000000" pitchFamily="18" charset="-128"/>
                <a:ea typeface="UD デジタル 教科書体 NK-R" panose="02020400000000000000" pitchFamily="18" charset="-128"/>
              </a:rPr>
              <a:t>DI</a:t>
            </a:r>
            <a:r>
              <a:rPr lang="ja-JP" altLang="ja-JP" sz="1400" b="1" dirty="0">
                <a:latin typeface="UD デジタル 教科書体 NK-R" panose="02020400000000000000" pitchFamily="18" charset="-128"/>
                <a:ea typeface="UD デジタル 教科書体 NK-R" panose="02020400000000000000" pitchFamily="18" charset="-128"/>
              </a:rPr>
              <a:t>の推移</a:t>
            </a:r>
            <a:endParaRPr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34"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5</a:t>
            </a:fld>
            <a:endParaRPr kumimoji="1" lang="ja-JP" altLang="en-US" dirty="0"/>
          </a:p>
        </p:txBody>
      </p:sp>
      <p:pic>
        <p:nvPicPr>
          <p:cNvPr id="3" name="図 2">
            <a:extLst>
              <a:ext uri="{FF2B5EF4-FFF2-40B4-BE49-F238E27FC236}">
                <a16:creationId xmlns:a16="http://schemas.microsoft.com/office/drawing/2014/main" id="{1290261C-DBDC-4EAA-97B4-E3CD6C1E55A5}"/>
              </a:ext>
            </a:extLst>
          </p:cNvPr>
          <p:cNvPicPr>
            <a:picLocks noChangeAspect="1"/>
          </p:cNvPicPr>
          <p:nvPr/>
        </p:nvPicPr>
        <p:blipFill>
          <a:blip r:embed="rId2"/>
          <a:stretch>
            <a:fillRect/>
          </a:stretch>
        </p:blipFill>
        <p:spPr>
          <a:xfrm>
            <a:off x="109457" y="1809306"/>
            <a:ext cx="4865030" cy="4755292"/>
          </a:xfrm>
          <a:prstGeom prst="rect">
            <a:avLst/>
          </a:prstGeom>
        </p:spPr>
      </p:pic>
      <p:pic>
        <p:nvPicPr>
          <p:cNvPr id="7" name="図 6">
            <a:extLst>
              <a:ext uri="{FF2B5EF4-FFF2-40B4-BE49-F238E27FC236}">
                <a16:creationId xmlns:a16="http://schemas.microsoft.com/office/drawing/2014/main" id="{F1FC6AB1-CAA0-477D-83BB-7DDBF9CFF58C}"/>
              </a:ext>
            </a:extLst>
          </p:cNvPr>
          <p:cNvPicPr>
            <a:picLocks noChangeAspect="1"/>
          </p:cNvPicPr>
          <p:nvPr/>
        </p:nvPicPr>
        <p:blipFill>
          <a:blip r:embed="rId3"/>
          <a:stretch>
            <a:fillRect/>
          </a:stretch>
        </p:blipFill>
        <p:spPr>
          <a:xfrm>
            <a:off x="5012976" y="1640098"/>
            <a:ext cx="4980864" cy="2389839"/>
          </a:xfrm>
          <a:prstGeom prst="rect">
            <a:avLst/>
          </a:prstGeom>
        </p:spPr>
      </p:pic>
      <p:pic>
        <p:nvPicPr>
          <p:cNvPr id="8" name="図 7">
            <a:extLst>
              <a:ext uri="{FF2B5EF4-FFF2-40B4-BE49-F238E27FC236}">
                <a16:creationId xmlns:a16="http://schemas.microsoft.com/office/drawing/2014/main" id="{F403F4D3-951B-43C8-A8CE-0EA840B60006}"/>
              </a:ext>
            </a:extLst>
          </p:cNvPr>
          <p:cNvPicPr>
            <a:picLocks noChangeAspect="1"/>
          </p:cNvPicPr>
          <p:nvPr/>
        </p:nvPicPr>
        <p:blipFill>
          <a:blip r:embed="rId4"/>
          <a:stretch>
            <a:fillRect/>
          </a:stretch>
        </p:blipFill>
        <p:spPr>
          <a:xfrm>
            <a:off x="5071489" y="4378115"/>
            <a:ext cx="4980864" cy="2408129"/>
          </a:xfrm>
          <a:prstGeom prst="rect">
            <a:avLst/>
          </a:prstGeom>
        </p:spPr>
      </p:pic>
    </p:spTree>
    <p:extLst>
      <p:ext uri="{BB962C8B-B14F-4D97-AF65-F5344CB8AC3E}">
        <p14:creationId xmlns:p14="http://schemas.microsoft.com/office/powerpoint/2010/main" val="324649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08629A6-829B-4394-A30A-5CB52C1BBB36}"/>
              </a:ext>
            </a:extLst>
          </p:cNvPr>
          <p:cNvSpPr/>
          <p:nvPr/>
        </p:nvSpPr>
        <p:spPr>
          <a:xfrm>
            <a:off x="-1" y="203378"/>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人手不足の状況　 （２）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産業別、大阪</a:t>
            </a:r>
          </a:p>
        </p:txBody>
      </p:sp>
      <p:sp>
        <p:nvSpPr>
          <p:cNvPr id="5" name="正方形/長方形 4">
            <a:extLst>
              <a:ext uri="{FF2B5EF4-FFF2-40B4-BE49-F238E27FC236}">
                <a16:creationId xmlns:a16="http://schemas.microsoft.com/office/drawing/2014/main" id="{55EED9AA-96F6-4885-AFA7-E0637D01A52D}"/>
              </a:ext>
            </a:extLst>
          </p:cNvPr>
          <p:cNvSpPr/>
          <p:nvPr/>
        </p:nvSpPr>
        <p:spPr>
          <a:xfrm>
            <a:off x="147464" y="610487"/>
            <a:ext cx="9792000" cy="720463"/>
          </a:xfrm>
          <a:prstGeom prst="rect">
            <a:avLst/>
          </a:prstGeom>
          <a:ln w="19050">
            <a:solidFill>
              <a:schemeClr val="tx1"/>
            </a:solidFill>
            <a:prstDash val="sysDash"/>
          </a:ln>
        </p:spPr>
        <p:txBody>
          <a:bodyPr wrap="square">
            <a:noAutofit/>
          </a:bodyPr>
          <a:lstStyle/>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産業別では、長期間にわたり情報通信業の人手不足が最も大きい。</a:t>
            </a:r>
            <a:endParaRPr lang="en-US" altLang="ja-JP" sz="1292" dirty="0">
              <a:latin typeface="UD デジタル 教科書体 NK-R" panose="02020400000000000000" pitchFamily="18" charset="-128"/>
              <a:ea typeface="UD デジタル 教科書体 NK-R" panose="02020400000000000000" pitchFamily="18" charset="-128"/>
            </a:endParaRPr>
          </a:p>
          <a:p>
            <a:r>
              <a:rPr lang="ja-JP" altLang="en-US" sz="1292" dirty="0">
                <a:latin typeface="UD デジタル 教科書体 NK-R" panose="02020400000000000000" pitchFamily="18" charset="-128"/>
                <a:ea typeface="UD デジタル 教科書体 NK-R" panose="02020400000000000000" pitchFamily="18" charset="-128"/>
              </a:rPr>
              <a:t>○　</a:t>
            </a:r>
            <a:r>
              <a:rPr lang="en-US" altLang="ja-JP" sz="1292" dirty="0">
                <a:latin typeface="UD デジタル 教科書体 NK-R" panose="02020400000000000000" pitchFamily="18" charset="-128"/>
                <a:ea typeface="UD デジタル 教科書体 NK-R" panose="02020400000000000000" pitchFamily="18" charset="-128"/>
              </a:rPr>
              <a:t>201</a:t>
            </a:r>
            <a:r>
              <a:rPr lang="ja-JP" altLang="en-US" sz="1292" dirty="0">
                <a:latin typeface="UD デジタル 教科書体 NK-R" panose="02020400000000000000" pitchFamily="18" charset="-128"/>
                <a:ea typeface="UD デジタル 教科書体 NK-R" panose="02020400000000000000" pitchFamily="18" charset="-128"/>
              </a:rPr>
              <a:t>５年以降では、常に全産業平均より雇用</a:t>
            </a:r>
            <a:r>
              <a:rPr lang="en-US" altLang="ja-JP" sz="1292" dirty="0">
                <a:latin typeface="UD デジタル 教科書体 NK-R" panose="02020400000000000000" pitchFamily="18" charset="-128"/>
                <a:ea typeface="UD デジタル 教科書体 NK-R" panose="02020400000000000000" pitchFamily="18" charset="-128"/>
              </a:rPr>
              <a:t>DI</a:t>
            </a:r>
            <a:r>
              <a:rPr lang="ja-JP" altLang="en-US" sz="1292" dirty="0">
                <a:latin typeface="UD デジタル 教科書体 NK-R" panose="02020400000000000000" pitchFamily="18" charset="-128"/>
                <a:ea typeface="UD デジタル 教科書体 NK-R" panose="02020400000000000000" pitchFamily="18" charset="-128"/>
              </a:rPr>
              <a:t>が下回っているのは、情報通信業、建設業、運輸業、サービス業となっている</a:t>
            </a:r>
            <a:endParaRPr lang="en-US" altLang="ja-JP" sz="1290"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介護関連職種は</a:t>
            </a:r>
            <a:r>
              <a:rPr lang="en-US" altLang="ja-JP" sz="1290" dirty="0">
                <a:latin typeface="UD デジタル 教科書体 NK-R" panose="02020400000000000000" pitchFamily="18" charset="-128"/>
                <a:ea typeface="UD デジタル 教科書体 NK-R" panose="02020400000000000000" pitchFamily="18" charset="-128"/>
              </a:rPr>
              <a:t>2015</a:t>
            </a:r>
            <a:r>
              <a:rPr lang="ja-JP" altLang="en-US" sz="1290" dirty="0">
                <a:latin typeface="UD デジタル 教科書体 NK-R" panose="02020400000000000000" pitchFamily="18" charset="-128"/>
                <a:ea typeface="UD デジタル 教科書体 NK-R" panose="02020400000000000000" pitchFamily="18" charset="-128"/>
              </a:rPr>
              <a:t>年以降では、常に全職業計より有効求人倍率が高い状態で推移しており、慢性的な人手不足となっている</a:t>
            </a:r>
            <a:endParaRPr lang="en-US" altLang="ja-JP" sz="1292"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p:cNvSpPr txBox="1"/>
          <p:nvPr/>
        </p:nvSpPr>
        <p:spPr>
          <a:xfrm>
            <a:off x="7547741" y="6457900"/>
            <a:ext cx="2172493" cy="206210"/>
          </a:xfrm>
          <a:prstGeom prst="rect">
            <a:avLst/>
          </a:prstGeom>
          <a:noFill/>
        </p:spPr>
        <p:txBody>
          <a:bodyPr wrap="square" rtlCol="0">
            <a:spAutoFit/>
          </a:bodyPr>
          <a:lstStyle/>
          <a:p>
            <a:r>
              <a:rPr kumimoji="1" lang="ja-JP" altLang="en-US" sz="740" dirty="0">
                <a:latin typeface="UD デジタル 教科書体 NK-R" panose="02020400000000000000" pitchFamily="18" charset="-128"/>
                <a:ea typeface="UD デジタル 教科書体 NK-R" panose="02020400000000000000" pitchFamily="18" charset="-128"/>
              </a:rPr>
              <a:t>出典：大阪労働局「労働市場ニュース」各年</a:t>
            </a:r>
            <a:r>
              <a:rPr kumimoji="1" lang="en-US" altLang="ja-JP" sz="740" dirty="0">
                <a:latin typeface="UD デジタル 教科書体 NK-R" panose="02020400000000000000" pitchFamily="18" charset="-128"/>
                <a:ea typeface="UD デジタル 教科書体 NK-R" panose="02020400000000000000" pitchFamily="18" charset="-128"/>
              </a:rPr>
              <a:t>1</a:t>
            </a:r>
            <a:r>
              <a:rPr kumimoji="1" lang="ja-JP" altLang="en-US" sz="740" dirty="0">
                <a:latin typeface="UD デジタル 教科書体 NK-R" panose="02020400000000000000" pitchFamily="18" charset="-128"/>
                <a:ea typeface="UD デジタル 教科書体 NK-R" panose="02020400000000000000" pitchFamily="18" charset="-128"/>
              </a:rPr>
              <a:t>月</a:t>
            </a:r>
          </a:p>
        </p:txBody>
      </p:sp>
      <p:sp>
        <p:nvSpPr>
          <p:cNvPr id="19"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6</a:t>
            </a:fld>
            <a:endParaRPr kumimoji="1" lang="ja-JP" altLang="en-US" dirty="0"/>
          </a:p>
        </p:txBody>
      </p:sp>
      <p:pic>
        <p:nvPicPr>
          <p:cNvPr id="7" name="図 6">
            <a:extLst>
              <a:ext uri="{FF2B5EF4-FFF2-40B4-BE49-F238E27FC236}">
                <a16:creationId xmlns:a16="http://schemas.microsoft.com/office/drawing/2014/main" id="{FC8F80A6-5D76-4C6F-8B0B-C269FEA1538F}"/>
              </a:ext>
            </a:extLst>
          </p:cNvPr>
          <p:cNvPicPr>
            <a:picLocks noChangeAspect="1"/>
          </p:cNvPicPr>
          <p:nvPr/>
        </p:nvPicPr>
        <p:blipFill>
          <a:blip r:embed="rId2"/>
          <a:stretch>
            <a:fillRect/>
          </a:stretch>
        </p:blipFill>
        <p:spPr>
          <a:xfrm>
            <a:off x="60040" y="1332260"/>
            <a:ext cx="5486876" cy="5663675"/>
          </a:xfrm>
          <a:prstGeom prst="rect">
            <a:avLst/>
          </a:prstGeom>
        </p:spPr>
      </p:pic>
      <p:pic>
        <p:nvPicPr>
          <p:cNvPr id="11" name="図 10">
            <a:extLst>
              <a:ext uri="{FF2B5EF4-FFF2-40B4-BE49-F238E27FC236}">
                <a16:creationId xmlns:a16="http://schemas.microsoft.com/office/drawing/2014/main" id="{C16F5E06-4394-4BE0-9B13-87A9ACE01B5D}"/>
              </a:ext>
            </a:extLst>
          </p:cNvPr>
          <p:cNvPicPr>
            <a:picLocks noChangeAspect="1"/>
          </p:cNvPicPr>
          <p:nvPr/>
        </p:nvPicPr>
        <p:blipFill>
          <a:blip r:embed="rId3"/>
          <a:stretch>
            <a:fillRect/>
          </a:stretch>
        </p:blipFill>
        <p:spPr>
          <a:xfrm>
            <a:off x="5347377" y="1313424"/>
            <a:ext cx="4572396" cy="5128474"/>
          </a:xfrm>
          <a:prstGeom prst="rect">
            <a:avLst/>
          </a:prstGeom>
        </p:spPr>
      </p:pic>
    </p:spTree>
    <p:extLst>
      <p:ext uri="{BB962C8B-B14F-4D97-AF65-F5344CB8AC3E}">
        <p14:creationId xmlns:p14="http://schemas.microsoft.com/office/powerpoint/2010/main" val="130448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367" y="307303"/>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3817" tIns="33817" rIns="33817" bIns="33817" rtlCol="0" anchor="ctr"/>
          <a:lstStyle/>
          <a:p>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人手不足の状況　 （３） 産業別外国人労働者数（大阪）</a:t>
            </a:r>
          </a:p>
        </p:txBody>
      </p:sp>
      <p:sp>
        <p:nvSpPr>
          <p:cNvPr id="15" name="正方形/長方形 14">
            <a:extLst>
              <a:ext uri="{FF2B5EF4-FFF2-40B4-BE49-F238E27FC236}">
                <a16:creationId xmlns:a16="http://schemas.microsoft.com/office/drawing/2014/main" id="{55EED9AA-96F6-4885-AFA7-E0637D01A52D}"/>
              </a:ext>
            </a:extLst>
          </p:cNvPr>
          <p:cNvSpPr/>
          <p:nvPr/>
        </p:nvSpPr>
        <p:spPr>
          <a:xfrm>
            <a:off x="70155" y="723186"/>
            <a:ext cx="9792000" cy="1084912"/>
          </a:xfrm>
          <a:prstGeom prst="rect">
            <a:avLst/>
          </a:prstGeom>
          <a:ln w="19050">
            <a:solidFill>
              <a:schemeClr val="tx1"/>
            </a:solidFill>
            <a:prstDash val="sysDash"/>
          </a:ln>
        </p:spPr>
        <p:txBody>
          <a:bodyPr wrap="square">
            <a:spAutoFit/>
          </a:bodyPr>
          <a:lstStyle/>
          <a:p>
            <a:pPr marL="154940" indent="-393700" algn="just"/>
            <a:r>
              <a:rPr lang="ja-JP" altLang="en-US" sz="1290" dirty="0">
                <a:latin typeface="UD デジタル 教科書体 NK-R" panose="02020400000000000000" pitchFamily="18" charset="-128"/>
                <a:ea typeface="UD デジタル 教科書体 NK-R" panose="02020400000000000000" pitchFamily="18" charset="-128"/>
              </a:rPr>
              <a:t>○　府内企業の調査において、「情報通信業」「建設業」「飲食サービス」、「運輸業、郵便業」「医療、福祉」「宿泊」の人手不足感が顕著</a:t>
            </a:r>
            <a:endParaRPr lang="en-US" altLang="ja-JP" sz="1290"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〇　</a:t>
            </a:r>
            <a:r>
              <a:rPr lang="ja-JP" altLang="en-US" sz="1290" b="1" dirty="0">
                <a:latin typeface="UD デジタル 教科書体 NK-R" panose="02020400000000000000" pitchFamily="18" charset="-128"/>
                <a:ea typeface="UD デジタル 教科書体 NK-R" panose="02020400000000000000" pitchFamily="18" charset="-128"/>
              </a:rPr>
              <a:t>外国人労働者数が最も多い産業は「</a:t>
            </a:r>
            <a:r>
              <a:rPr lang="ja-JP" altLang="ja-JP" sz="1290" b="1" dirty="0">
                <a:latin typeface="UD デジタル 教科書体 NK-R" panose="02020400000000000000" pitchFamily="18" charset="-128"/>
                <a:ea typeface="UD デジタル 教科書体 NK-R" panose="02020400000000000000" pitchFamily="18" charset="-128"/>
              </a:rPr>
              <a:t>製造業</a:t>
            </a:r>
            <a:r>
              <a:rPr lang="ja-JP" altLang="en-US" sz="1290" b="1" dirty="0">
                <a:latin typeface="UD デジタル 教科書体 NK-R" panose="02020400000000000000" pitchFamily="18" charset="-128"/>
                <a:ea typeface="UD デジタル 教科書体 NK-R" panose="02020400000000000000" pitchFamily="18" charset="-128"/>
              </a:rPr>
              <a:t>」で、</a:t>
            </a:r>
            <a:r>
              <a:rPr lang="ja-JP" altLang="ja-JP" sz="1290" b="1" dirty="0">
                <a:latin typeface="UD デジタル 教科書体 NK-R" panose="02020400000000000000" pitchFamily="18" charset="-128"/>
                <a:ea typeface="UD デジタル 教科書体 NK-R" panose="02020400000000000000" pitchFamily="18" charset="-128"/>
              </a:rPr>
              <a:t>外国人</a:t>
            </a:r>
            <a:r>
              <a:rPr lang="ja-JP" altLang="en-US" sz="1290" b="1" dirty="0">
                <a:latin typeface="UD デジタル 教科書体 NK-R" panose="02020400000000000000" pitchFamily="18" charset="-128"/>
                <a:ea typeface="UD デジタル 教科書体 NK-R" panose="02020400000000000000" pitchFamily="18" charset="-128"/>
              </a:rPr>
              <a:t>労働者が約３万人就業</a:t>
            </a:r>
            <a:endParaRPr lang="en-US" altLang="ja-JP" sz="1290" b="1" dirty="0">
              <a:latin typeface="UD デジタル 教科書体 NK-R" panose="02020400000000000000" pitchFamily="18" charset="-128"/>
              <a:ea typeface="UD デジタル 教科書体 NK-R" panose="02020400000000000000" pitchFamily="18" charset="-128"/>
            </a:endParaRPr>
          </a:p>
          <a:p>
            <a:pPr marL="180975" indent="-180975"/>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〇　常用労働者に占める外国人労働者の割合が平均より高い産業は「</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宿泊業」「製造業」「飲食サービス業」「建設業」「学術研究、専門・技術サービス業」</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0" dirty="0">
                <a:latin typeface="UD デジタル 教科書体 NK-R" panose="02020400000000000000" pitchFamily="18" charset="-128"/>
                <a:ea typeface="UD デジタル 教科書体 NK-R" panose="02020400000000000000" pitchFamily="18" charset="-128"/>
              </a:rPr>
              <a:t>〇　「</a:t>
            </a:r>
            <a:r>
              <a:rPr lang="ja-JP" altLang="en-US" sz="1290" b="1" dirty="0">
                <a:latin typeface="UD デジタル 教科書体 NK-R" panose="02020400000000000000" pitchFamily="18" charset="-128"/>
                <a:ea typeface="UD デジタル 教科書体 NK-R" panose="02020400000000000000" pitchFamily="18" charset="-128"/>
              </a:rPr>
              <a:t>医療・福祉（介護含む）」</a:t>
            </a:r>
            <a:r>
              <a:rPr lang="ja-JP" altLang="en-US" sz="1290" dirty="0">
                <a:latin typeface="UD デジタル 教科書体 NK-R" panose="02020400000000000000" pitchFamily="18" charset="-128"/>
                <a:ea typeface="UD デジタル 教科書体 NK-R" panose="02020400000000000000" pitchFamily="18" charset="-128"/>
              </a:rPr>
              <a:t>は外国人雇用者数は少ないが、新規求人数が群を抜いて多く、</a:t>
            </a:r>
            <a:r>
              <a:rPr lang="ja-JP" altLang="en-US" sz="1290" b="1" dirty="0">
                <a:latin typeface="UD デジタル 教科書体 NK-R" panose="02020400000000000000" pitchFamily="18" charset="-128"/>
                <a:ea typeface="UD デジタル 教科書体 NK-R" panose="02020400000000000000" pitchFamily="18" charset="-128"/>
              </a:rPr>
              <a:t>人材需要が大きい</a:t>
            </a:r>
            <a:endParaRPr lang="ja-JP" altLang="ja-JP" sz="1290" b="1" dirty="0">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p:cNvSpPr txBox="1"/>
          <p:nvPr/>
        </p:nvSpPr>
        <p:spPr>
          <a:xfrm>
            <a:off x="5428838" y="6738207"/>
            <a:ext cx="4271074" cy="421077"/>
          </a:xfrm>
          <a:prstGeom prst="rect">
            <a:avLst/>
          </a:prstGeom>
          <a:noFill/>
        </p:spPr>
        <p:txBody>
          <a:bodyPr wrap="square" rtlCol="0">
            <a:spAutoFit/>
          </a:bodyPr>
          <a:lstStyle/>
          <a:p>
            <a:r>
              <a:rPr kumimoji="1" lang="ja-JP" altLang="en-US" sz="712" dirty="0">
                <a:latin typeface="UD デジタル 教科書体 NK-R" panose="02020400000000000000" pitchFamily="18" charset="-128"/>
                <a:ea typeface="UD デジタル 教科書体 NK-R" panose="02020400000000000000" pitchFamily="18" charset="-128"/>
              </a:rPr>
              <a:t>出典：</a:t>
            </a:r>
            <a:r>
              <a:rPr lang="zh-TW" altLang="en-US" sz="712" dirty="0">
                <a:solidFill>
                  <a:srgbClr val="000000"/>
                </a:solidFill>
                <a:latin typeface="UD デジタル 教科書体 NK-R" panose="02020400000000000000" pitchFamily="18" charset="-128"/>
                <a:ea typeface="UD デジタル 教科書体 NK-R" panose="02020400000000000000" pitchFamily="18" charset="-128"/>
              </a:rPr>
              <a:t> </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常用労働者数</a:t>
            </a:r>
            <a:r>
              <a:rPr lang="en-US" altLang="ja-JP" sz="712" dirty="0">
                <a:solidFill>
                  <a:srgbClr val="000000"/>
                </a:solidFill>
                <a:latin typeface="UD デジタル 教科書体 NK-R" panose="02020400000000000000" pitchFamily="18" charset="-128"/>
                <a:ea typeface="UD デジタル 教科書体 NK-R" panose="02020400000000000000" pitchFamily="18" charset="-128"/>
              </a:rPr>
              <a:t>…</a:t>
            </a:r>
            <a:r>
              <a:rPr lang="zh-TW" altLang="en-US" sz="712" dirty="0">
                <a:solidFill>
                  <a:srgbClr val="000000"/>
                </a:solidFill>
                <a:latin typeface="UD デジタル 教科書体 NK-R" panose="02020400000000000000" pitchFamily="18" charset="-128"/>
                <a:ea typeface="UD デジタル 教科書体 NK-R" panose="02020400000000000000" pitchFamily="18" charset="-128"/>
              </a:rPr>
              <a:t>大阪府統計課「毎月勤労統計調査地方</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調査月報（</a:t>
            </a:r>
            <a:r>
              <a:rPr lang="en-US" altLang="ja-JP" sz="712" dirty="0">
                <a:solidFill>
                  <a:srgbClr val="000000"/>
                </a:solidFill>
                <a:latin typeface="UD デジタル 教科書体 NK-R" panose="02020400000000000000" pitchFamily="18" charset="-128"/>
                <a:ea typeface="UD デジタル 教科書体 NK-R" panose="02020400000000000000" pitchFamily="18" charset="-128"/>
              </a:rPr>
              <a:t>2022</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712" dirty="0">
                <a:solidFill>
                  <a:srgbClr val="000000"/>
                </a:solidFill>
                <a:latin typeface="UD デジタル 教科書体 NK-R" panose="02020400000000000000" pitchFamily="18" charset="-128"/>
                <a:ea typeface="UD デジタル 教科書体 NK-R" panose="02020400000000000000" pitchFamily="18" charset="-128"/>
              </a:rPr>
              <a:t>10</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月）</a:t>
            </a:r>
            <a:r>
              <a:rPr lang="zh-TW" altLang="en-US" sz="712"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712" dirty="0">
              <a:solidFill>
                <a:srgbClr val="000000"/>
              </a:solidFill>
              <a:latin typeface="UD デジタル 教科書体 NK-R" panose="02020400000000000000" pitchFamily="18" charset="-128"/>
              <a:ea typeface="UD デジタル 教科書体 NK-R" panose="02020400000000000000" pitchFamily="18" charset="-128"/>
            </a:endParaRPr>
          </a:p>
          <a:p>
            <a:r>
              <a:rPr kumimoji="1" lang="ja-JP" altLang="en-US" sz="712" dirty="0">
                <a:latin typeface="UD デジタル 教科書体 NK-R" panose="02020400000000000000" pitchFamily="18" charset="-128"/>
                <a:ea typeface="UD デジタル 教科書体 NK-R" panose="02020400000000000000" pitchFamily="18" charset="-128"/>
              </a:rPr>
              <a:t>　　　　　 外国人労働者数</a:t>
            </a:r>
            <a:r>
              <a:rPr kumimoji="1" lang="en-US" altLang="ja-JP" sz="712" dirty="0">
                <a:latin typeface="UD デジタル 教科書体 NK-R" panose="02020400000000000000" pitchFamily="18" charset="-128"/>
                <a:ea typeface="UD デジタル 教科書体 NK-R" panose="02020400000000000000" pitchFamily="18" charset="-128"/>
              </a:rPr>
              <a:t>…</a:t>
            </a:r>
            <a:r>
              <a:rPr kumimoji="1" lang="ja-JP" altLang="en-US" sz="712" dirty="0">
                <a:latin typeface="UD デジタル 教科書体 NK-R" panose="02020400000000000000" pitchFamily="18" charset="-128"/>
                <a:ea typeface="UD デジタル 教科書体 NK-R" panose="02020400000000000000" pitchFamily="18" charset="-128"/>
              </a:rPr>
              <a:t>大阪労働局「大阪労働局における外国人雇用状況の届出状況</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712" dirty="0">
                <a:solidFill>
                  <a:srgbClr val="000000"/>
                </a:solidFill>
                <a:latin typeface="UD デジタル 教科書体 NK-R" panose="02020400000000000000" pitchFamily="18" charset="-128"/>
                <a:ea typeface="UD デジタル 教科書体 NK-R" panose="02020400000000000000" pitchFamily="18" charset="-128"/>
              </a:rPr>
              <a:t>2022</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712" dirty="0">
                <a:solidFill>
                  <a:srgbClr val="000000"/>
                </a:solidFill>
                <a:latin typeface="UD デジタル 教科書体 NK-R" panose="02020400000000000000" pitchFamily="18" charset="-128"/>
                <a:ea typeface="UD デジタル 教科書体 NK-R" panose="02020400000000000000" pitchFamily="18" charset="-128"/>
              </a:rPr>
              <a:t>10</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月） </a:t>
            </a:r>
            <a:r>
              <a:rPr kumimoji="1" lang="ja-JP" altLang="en-US" sz="712" dirty="0">
                <a:latin typeface="UD デジタル 教科書体 NK-R" panose="02020400000000000000" pitchFamily="18" charset="-128"/>
                <a:ea typeface="UD デジタル 教科書体 NK-R" panose="02020400000000000000" pitchFamily="18" charset="-128"/>
              </a:rPr>
              <a:t>」</a:t>
            </a:r>
            <a:endParaRPr kumimoji="1" lang="en-US" altLang="ja-JP" sz="712" dirty="0">
              <a:latin typeface="UD デジタル 教科書体 NK-R" panose="02020400000000000000" pitchFamily="18" charset="-128"/>
              <a:ea typeface="UD デジタル 教科書体 NK-R" panose="02020400000000000000" pitchFamily="18" charset="-128"/>
            </a:endParaRPr>
          </a:p>
          <a:p>
            <a:r>
              <a:rPr kumimoji="1" lang="en-US" altLang="ja-JP" sz="712" dirty="0">
                <a:latin typeface="UD デジタル 教科書体 NK-R" panose="02020400000000000000" pitchFamily="18" charset="-128"/>
                <a:ea typeface="UD デジタル 教科書体 NK-R" panose="02020400000000000000" pitchFamily="18" charset="-128"/>
              </a:rPr>
              <a:t>         </a:t>
            </a:r>
            <a:r>
              <a:rPr kumimoji="1" lang="ja-JP" altLang="en-US" sz="712" dirty="0">
                <a:latin typeface="UD デジタル 教科書体 NK-R" panose="02020400000000000000" pitchFamily="18" charset="-128"/>
                <a:ea typeface="UD デジタル 教科書体 NK-R" panose="02020400000000000000" pitchFamily="18" charset="-128"/>
              </a:rPr>
              <a:t>新規求人数</a:t>
            </a:r>
            <a:r>
              <a:rPr kumimoji="1" lang="en-US" altLang="ja-JP" sz="712" dirty="0">
                <a:latin typeface="UD デジタル 教科書体 NK-R" panose="02020400000000000000" pitchFamily="18" charset="-128"/>
                <a:ea typeface="UD デジタル 教科書体 NK-R" panose="02020400000000000000" pitchFamily="18" charset="-128"/>
              </a:rPr>
              <a:t>…</a:t>
            </a:r>
            <a:r>
              <a:rPr kumimoji="1" lang="ja-JP" altLang="en-US" sz="712" dirty="0">
                <a:latin typeface="UD デジタル 教科書体 NK-R" panose="02020400000000000000" pitchFamily="18" charset="-128"/>
                <a:ea typeface="UD デジタル 教科書体 NK-R" panose="02020400000000000000" pitchFamily="18" charset="-128"/>
              </a:rPr>
              <a:t>大阪労働局「新規求人の状況（主要産業別）（</a:t>
            </a:r>
            <a:r>
              <a:rPr kumimoji="1" lang="en-US" altLang="ja-JP" sz="712" dirty="0">
                <a:latin typeface="UD デジタル 教科書体 NK-R" panose="02020400000000000000" pitchFamily="18" charset="-128"/>
                <a:ea typeface="UD デジタル 教科書体 NK-R" panose="02020400000000000000" pitchFamily="18" charset="-128"/>
              </a:rPr>
              <a:t>2022</a:t>
            </a:r>
            <a:r>
              <a:rPr kumimoji="1" lang="ja-JP" altLang="en-US" sz="712" dirty="0">
                <a:latin typeface="UD デジタル 教科書体 NK-R" panose="02020400000000000000" pitchFamily="18" charset="-128"/>
                <a:ea typeface="UD デジタル 教科書体 NK-R" panose="02020400000000000000" pitchFamily="18" charset="-128"/>
              </a:rPr>
              <a:t>年</a:t>
            </a:r>
            <a:r>
              <a:rPr kumimoji="1" lang="en-US" altLang="ja-JP" sz="712" dirty="0">
                <a:latin typeface="UD デジタル 教科書体 NK-R" panose="02020400000000000000" pitchFamily="18" charset="-128"/>
                <a:ea typeface="UD デジタル 教科書体 NK-R" panose="02020400000000000000" pitchFamily="18" charset="-128"/>
              </a:rPr>
              <a:t>1</a:t>
            </a:r>
            <a:r>
              <a:rPr kumimoji="1" lang="ja-JP" altLang="en-US" sz="712" dirty="0">
                <a:latin typeface="UD デジタル 教科書体 NK-R" panose="02020400000000000000" pitchFamily="18" charset="-128"/>
                <a:ea typeface="UD デジタル 教科書体 NK-R" panose="02020400000000000000" pitchFamily="18" charset="-128"/>
              </a:rPr>
              <a:t>月～</a:t>
            </a:r>
            <a:r>
              <a:rPr kumimoji="1" lang="en-US" altLang="ja-JP" sz="712" dirty="0">
                <a:latin typeface="UD デジタル 教科書体 NK-R" panose="02020400000000000000" pitchFamily="18" charset="-128"/>
                <a:ea typeface="UD デジタル 教科書体 NK-R" panose="02020400000000000000" pitchFamily="18" charset="-128"/>
              </a:rPr>
              <a:t>12</a:t>
            </a:r>
            <a:r>
              <a:rPr kumimoji="1" lang="ja-JP" altLang="en-US" sz="712" dirty="0">
                <a:latin typeface="UD デジタル 教科書体 NK-R" panose="02020400000000000000" pitchFamily="18" charset="-128"/>
                <a:ea typeface="UD デジタル 教科書体 NK-R" panose="02020400000000000000" pitchFamily="18" charset="-128"/>
              </a:rPr>
              <a:t>月合計）」</a:t>
            </a:r>
            <a:endParaRPr kumimoji="1" lang="en-US" altLang="ja-JP" sz="712" dirty="0">
              <a:latin typeface="UD デジタル 教科書体 NK-R" panose="02020400000000000000" pitchFamily="18" charset="-128"/>
              <a:ea typeface="UD デジタル 教科書体 NK-R" panose="02020400000000000000" pitchFamily="18" charset="-128"/>
            </a:endParaRPr>
          </a:p>
        </p:txBody>
      </p:sp>
      <p:sp>
        <p:nvSpPr>
          <p:cNvPr id="18" name="正方形/長方形 17">
            <a:extLst>
              <a:ext uri="{FF2B5EF4-FFF2-40B4-BE49-F238E27FC236}">
                <a16:creationId xmlns:a16="http://schemas.microsoft.com/office/drawing/2014/main" id="{55EED9AA-96F6-4885-AFA7-E0637D01A52D}"/>
              </a:ext>
            </a:extLst>
          </p:cNvPr>
          <p:cNvSpPr/>
          <p:nvPr/>
        </p:nvSpPr>
        <p:spPr>
          <a:xfrm>
            <a:off x="4901512" y="1787328"/>
            <a:ext cx="5050550" cy="280205"/>
          </a:xfrm>
          <a:prstGeom prst="rect">
            <a:avLst/>
          </a:prstGeom>
          <a:ln w="19050">
            <a:noFill/>
            <a:prstDash val="sysDash"/>
          </a:ln>
        </p:spPr>
        <p:txBody>
          <a:bodyPr wrap="square">
            <a:spAutoFit/>
          </a:bodyPr>
          <a:lstStyle/>
          <a:p>
            <a:pPr marL="169078" indent="-429457" algn="just"/>
            <a:r>
              <a:rPr lang="en-US" altLang="ja-JP" sz="1221"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21"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主な産業別</a:t>
            </a:r>
            <a:r>
              <a:rPr lang="ja-JP" altLang="en-US" sz="1221"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・常用労働者数に占める外国人労働者の割合（</a:t>
            </a:r>
            <a:r>
              <a:rPr lang="en-US" altLang="ja-JP" sz="1221"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2022</a:t>
            </a:r>
            <a:r>
              <a:rPr lang="ja-JP" altLang="en-US" sz="1221"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221"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p:txBody>
      </p:sp>
      <p:sp>
        <p:nvSpPr>
          <p:cNvPr id="19" name="正方形/長方形 18">
            <a:extLst>
              <a:ext uri="{FF2B5EF4-FFF2-40B4-BE49-F238E27FC236}">
                <a16:creationId xmlns:a16="http://schemas.microsoft.com/office/drawing/2014/main" id="{55EED9AA-96F6-4885-AFA7-E0637D01A52D}"/>
              </a:ext>
            </a:extLst>
          </p:cNvPr>
          <p:cNvSpPr/>
          <p:nvPr/>
        </p:nvSpPr>
        <p:spPr>
          <a:xfrm>
            <a:off x="5365974" y="6617718"/>
            <a:ext cx="4731018" cy="203582"/>
          </a:xfrm>
          <a:prstGeom prst="rect">
            <a:avLst/>
          </a:prstGeom>
          <a:ln w="19050">
            <a:noFill/>
            <a:prstDash val="sysDash"/>
          </a:ln>
        </p:spPr>
        <p:txBody>
          <a:bodyPr wrap="square">
            <a:spAutoFit/>
          </a:bodyPr>
          <a:lstStyle/>
          <a:p>
            <a:pPr marL="169078" indent="-429457" algn="just"/>
            <a:r>
              <a:rPr lang="ja-JP" altLang="en-US" sz="712"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＊外国人労働者数は、雇用期間・労働時間を問わず届出。特別永住者在留資格「外交」「公用」は除く。</a:t>
            </a:r>
            <a:endParaRPr lang="en-US" altLang="ja-JP" sz="814"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aphicFrame>
        <p:nvGraphicFramePr>
          <p:cNvPr id="2" name="表 1"/>
          <p:cNvGraphicFramePr>
            <a:graphicFrameLocks noGrp="1"/>
          </p:cNvGraphicFramePr>
          <p:nvPr/>
        </p:nvGraphicFramePr>
        <p:xfrm>
          <a:off x="4924306" y="2009124"/>
          <a:ext cx="4816789" cy="4610487"/>
        </p:xfrm>
        <a:graphic>
          <a:graphicData uri="http://schemas.openxmlformats.org/drawingml/2006/table">
            <a:tbl>
              <a:tblPr/>
              <a:tblGrid>
                <a:gridCol w="1372663">
                  <a:extLst>
                    <a:ext uri="{9D8B030D-6E8A-4147-A177-3AD203B41FA5}">
                      <a16:colId xmlns:a16="http://schemas.microsoft.com/office/drawing/2014/main" val="1252860094"/>
                    </a:ext>
                  </a:extLst>
                </a:gridCol>
                <a:gridCol w="833140">
                  <a:extLst>
                    <a:ext uri="{9D8B030D-6E8A-4147-A177-3AD203B41FA5}">
                      <a16:colId xmlns:a16="http://schemas.microsoft.com/office/drawing/2014/main" val="2277083509"/>
                    </a:ext>
                  </a:extLst>
                </a:gridCol>
                <a:gridCol w="959465">
                  <a:extLst>
                    <a:ext uri="{9D8B030D-6E8A-4147-A177-3AD203B41FA5}">
                      <a16:colId xmlns:a16="http://schemas.microsoft.com/office/drawing/2014/main" val="250364221"/>
                    </a:ext>
                  </a:extLst>
                </a:gridCol>
                <a:gridCol w="680526">
                  <a:extLst>
                    <a:ext uri="{9D8B030D-6E8A-4147-A177-3AD203B41FA5}">
                      <a16:colId xmlns:a16="http://schemas.microsoft.com/office/drawing/2014/main" val="946890924"/>
                    </a:ext>
                  </a:extLst>
                </a:gridCol>
                <a:gridCol w="970995">
                  <a:extLst>
                    <a:ext uri="{9D8B030D-6E8A-4147-A177-3AD203B41FA5}">
                      <a16:colId xmlns:a16="http://schemas.microsoft.com/office/drawing/2014/main" val="4027091876"/>
                    </a:ext>
                  </a:extLst>
                </a:gridCol>
              </a:tblGrid>
              <a:tr h="255180">
                <a:tc>
                  <a:txBody>
                    <a:bodyPr/>
                    <a:lstStyle/>
                    <a:p>
                      <a:pPr algn="ctr"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産業分類</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①</a:t>
                      </a:r>
                      <a:r>
                        <a:rPr lang="zh-TW"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常用労働者数</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②外国人労働者数</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構成比</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新規求人数</a:t>
                      </a:r>
                      <a:endPar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861736022"/>
                  </a:ext>
                </a:extLst>
              </a:tr>
              <a:tr h="23962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建設業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６，</a:t>
                      </a: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513</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8,627</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4.89%</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72,388</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2530509"/>
                  </a:ext>
                </a:extLst>
              </a:tr>
              <a:tr h="23962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製造業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508,279</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30,413</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kumimoji="1" lang="en-US" altLang="ja-JP" sz="900" b="0" i="0" u="none" strike="noStrike" kern="1200" dirty="0">
                          <a:solidFill>
                            <a:srgbClr val="000000"/>
                          </a:solidFill>
                          <a:effectLst/>
                          <a:latin typeface="UD デジタル 教科書体 NK-R" panose="02020400000000000000" pitchFamily="18" charset="-128"/>
                          <a:ea typeface="UD デジタル 教科書体 NK-R" panose="02020400000000000000" pitchFamily="18" charset="-128"/>
                          <a:cs typeface="+mn-cs"/>
                        </a:rPr>
                        <a:t>63,826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69016"/>
                  </a:ext>
                </a:extLst>
              </a:tr>
              <a:tr h="23962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電気・ガス・熱供給・水道業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17,245</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21</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0.12%</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747936"/>
                  </a:ext>
                </a:extLst>
              </a:tr>
              <a:tr h="23962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情報通信業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141,294</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2,323</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1.64%</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34,42</a:t>
                      </a: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６</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910804"/>
                  </a:ext>
                </a:extLst>
              </a:tr>
              <a:tr h="239622">
                <a:tc>
                  <a:txBody>
                    <a:bodyPr/>
                    <a:lstStyle/>
                    <a:p>
                      <a:pPr algn="l" fontAlgn="ct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運輸業，郵便業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235,672</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5,191</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2.20%</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59,505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17333"/>
                  </a:ext>
                </a:extLst>
              </a:tr>
              <a:tr h="239622">
                <a:tc>
                  <a:txBody>
                    <a:bodyPr/>
                    <a:lstStyle/>
                    <a:p>
                      <a:pPr algn="l" fontAlgn="ct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卸売業，小売業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811,096</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18,935</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2.33%</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83,975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247814"/>
                  </a:ext>
                </a:extLst>
              </a:tr>
              <a:tr h="239622">
                <a:tc>
                  <a:txBody>
                    <a:bodyPr/>
                    <a:lstStyle/>
                    <a:p>
                      <a:pPr algn="l" fontAlgn="ct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金融業，保険業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106,174</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383</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0.36%</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193906"/>
                  </a:ext>
                </a:extLst>
              </a:tr>
              <a:tr h="239622">
                <a:tc>
                  <a:txBody>
                    <a:bodyPr/>
                    <a:lstStyle/>
                    <a:p>
                      <a:pPr algn="l" fontAlgn="ct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不動産業，物品賃貸業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82,281</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1,977</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2.40%</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517067"/>
                  </a:ext>
                </a:extLst>
              </a:tr>
              <a:tr h="239622">
                <a:tc>
                  <a:txBody>
                    <a:bodyPr/>
                    <a:lstStyle/>
                    <a:p>
                      <a:pPr algn="l" fontAlgn="ctr"/>
                      <a:r>
                        <a:rPr lang="ja-JP" altLang="en-US"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学術研究，専門・技術サービス業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108,213</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4,278</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26,629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003260"/>
                  </a:ext>
                </a:extLst>
              </a:tr>
              <a:tr h="19468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宿泊業，飲食サービス業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325,889</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14,554</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4.47%</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83,45</a:t>
                      </a: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２</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89230207"/>
                  </a:ext>
                </a:extLst>
              </a:tr>
              <a:tr h="194682">
                <a:tc>
                  <a:txBody>
                    <a:bodyPr/>
                    <a:lstStyle/>
                    <a:p>
                      <a:pPr algn="ctr"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うち宿泊  </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23,403</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1,913</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900" b="1"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86069583"/>
                  </a:ext>
                </a:extLst>
              </a:tr>
              <a:tr h="194682">
                <a:tc>
                  <a:txBody>
                    <a:bodyPr/>
                    <a:lstStyle/>
                    <a:p>
                      <a:pPr algn="ctr"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うち飲食</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302,486</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12,567</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190621"/>
                  </a:ext>
                </a:extLst>
              </a:tr>
              <a:tr h="223035">
                <a:tc>
                  <a:txBody>
                    <a:bodyPr/>
                    <a:lstStyle/>
                    <a:p>
                      <a:pPr algn="l"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生活関連サービス業，娯楽業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105,496</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1,429</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1.35%</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36,076</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054972"/>
                  </a:ext>
                </a:extLst>
              </a:tr>
              <a:tr h="194682">
                <a:tc>
                  <a:txBody>
                    <a:bodyPr/>
                    <a:lstStyle/>
                    <a:p>
                      <a:pPr algn="l" fontAlgn="ct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教育，学習支援業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225,768</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6,227</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2.76%</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11,24</a:t>
                      </a: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７</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232492"/>
                  </a:ext>
                </a:extLst>
              </a:tr>
              <a:tr h="19468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医療，福祉</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571,545</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7,284</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1.27%</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222,272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82730954"/>
                  </a:ext>
                </a:extLst>
              </a:tr>
              <a:tr h="194682">
                <a:tc>
                  <a:txBody>
                    <a:bodyPr/>
                    <a:lstStyle/>
                    <a:p>
                      <a:pPr algn="ctr"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医療</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288,505</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1,850</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93573143"/>
                  </a:ext>
                </a:extLst>
              </a:tr>
              <a:tr h="176624">
                <a:tc>
                  <a:txBody>
                    <a:bodyPr/>
                    <a:lstStyle/>
                    <a:p>
                      <a:pPr algn="ctr"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福祉</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283,040</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5,404</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944437"/>
                  </a:ext>
                </a:extLst>
              </a:tr>
              <a:tr h="19468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複合サービス事業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19,544</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235</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1.20%</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3713291"/>
                  </a:ext>
                </a:extLst>
              </a:tr>
              <a:tr h="221557">
                <a:tc>
                  <a:txBody>
                    <a:bodyPr/>
                    <a:lstStyle/>
                    <a:p>
                      <a:pPr algn="l" fontAlgn="ctr"/>
                      <a:r>
                        <a:rPr lang="ja-JP" altLang="en-US"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サービス業</a:t>
                      </a:r>
                      <a:r>
                        <a:rPr lang="en-US" alt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他に分類されないもの</a:t>
                      </a:r>
                      <a:r>
                        <a:rPr lang="en-US" alt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365,116</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21,960</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6.01%</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109,657</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074456"/>
                  </a:ext>
                </a:extLst>
              </a:tr>
              <a:tr h="214719">
                <a:tc>
                  <a:txBody>
                    <a:bodyPr/>
                    <a:lstStyle/>
                    <a:p>
                      <a:pPr algn="l"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産業計</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3,800,125</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124,570</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3.28%</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842,433</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046104"/>
                  </a:ext>
                </a:extLst>
              </a:tr>
            </a:tbl>
          </a:graphicData>
        </a:graphic>
      </p:graphicFrame>
      <p:graphicFrame>
        <p:nvGraphicFramePr>
          <p:cNvPr id="13" name="表 12"/>
          <p:cNvGraphicFramePr>
            <a:graphicFrameLocks noGrp="1"/>
          </p:cNvGraphicFramePr>
          <p:nvPr/>
        </p:nvGraphicFramePr>
        <p:xfrm>
          <a:off x="255095" y="1883647"/>
          <a:ext cx="4325570" cy="4886718"/>
        </p:xfrm>
        <a:graphic>
          <a:graphicData uri="http://schemas.openxmlformats.org/drawingml/2006/table">
            <a:tbl>
              <a:tblPr firstRow="1" bandRow="1">
                <a:tableStyleId>{5C22544A-7EE6-4342-B048-85BDC9FD1C3A}</a:tableStyleId>
              </a:tblPr>
              <a:tblGrid>
                <a:gridCol w="2883903">
                  <a:extLst>
                    <a:ext uri="{9D8B030D-6E8A-4147-A177-3AD203B41FA5}">
                      <a16:colId xmlns:a16="http://schemas.microsoft.com/office/drawing/2014/main" val="684844700"/>
                    </a:ext>
                  </a:extLst>
                </a:gridCol>
                <a:gridCol w="1441667">
                  <a:extLst>
                    <a:ext uri="{9D8B030D-6E8A-4147-A177-3AD203B41FA5}">
                      <a16:colId xmlns:a16="http://schemas.microsoft.com/office/drawing/2014/main" val="179605864"/>
                    </a:ext>
                  </a:extLst>
                </a:gridCol>
              </a:tblGrid>
              <a:tr h="807787">
                <a:tc gridSpan="2">
                  <a:txBody>
                    <a:bodyPr/>
                    <a:lstStyle/>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人材不足</a:t>
                      </a:r>
                      <a:r>
                        <a:rPr lang="en-US" altLang="ja-JP" sz="1100" dirty="0">
                          <a:latin typeface="UD デジタル 教科書体 NK-R" panose="02020400000000000000" pitchFamily="18" charset="-128"/>
                          <a:ea typeface="UD デジタル 教科書体 NK-R" panose="02020400000000000000" pitchFamily="18" charset="-128"/>
                        </a:rPr>
                        <a:t>DI】</a:t>
                      </a:r>
                    </a:p>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人材不足</a:t>
                      </a:r>
                      <a:r>
                        <a:rPr lang="en-US" altLang="ja-JP" sz="1100" dirty="0">
                          <a:latin typeface="UD デジタル 教科書体 NK-R" panose="02020400000000000000" pitchFamily="18" charset="-128"/>
                          <a:ea typeface="UD デジタル 教科書体 NK-R" panose="02020400000000000000" pitchFamily="18" charset="-128"/>
                        </a:rPr>
                        <a:t>DI</a:t>
                      </a:r>
                      <a:r>
                        <a:rPr lang="ja-JP" altLang="en-US" sz="1100" dirty="0">
                          <a:latin typeface="UD デジタル 教科書体 NK-R" panose="02020400000000000000" pitchFamily="18" charset="-128"/>
                          <a:ea typeface="UD デジタル 教科書体 NK-R" panose="02020400000000000000" pitchFamily="18" charset="-128"/>
                        </a:rPr>
                        <a:t>＝「不足」と「やや不足」の割合の合計から　「やや余剰・過剰」と「余剰・過剰」の割合の合計を引いたもので、値が大きくなるほど人手不足感が強い。</a:t>
                      </a:r>
                      <a:endParaRPr lang="en-US" altLang="ja-JP" sz="1100" dirty="0">
                        <a:latin typeface="UD デジタル 教科書体 NK-R" panose="02020400000000000000" pitchFamily="18" charset="-128"/>
                        <a:ea typeface="UD デジタル 教科書体 NK-R" panose="02020400000000000000" pitchFamily="18" charset="-128"/>
                      </a:endParaRPr>
                    </a:p>
                  </a:txBody>
                  <a:tcPr/>
                </a:tc>
                <a:tc hMerge="1">
                  <a:txBody>
                    <a:bodyPr/>
                    <a:lstStyle/>
                    <a:p>
                      <a:endParaRPr kumimoji="1" lang="ja-JP" altLang="en-US" dirty="0"/>
                    </a:p>
                  </a:txBody>
                  <a:tcPr/>
                </a:tc>
                <a:extLst>
                  <a:ext uri="{0D108BD9-81ED-4DB2-BD59-A6C34878D82A}">
                    <a16:rowId xmlns:a16="http://schemas.microsoft.com/office/drawing/2014/main" val="494716495"/>
                  </a:ext>
                </a:extLst>
              </a:tr>
              <a:tr h="301253">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情報通信業（</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n=92)</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75.0</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898713227"/>
                  </a:ext>
                </a:extLst>
              </a:tr>
              <a:tr h="312268">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建設業（</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n=269)</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74.7</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983493884"/>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飲食サービス（</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n=147)</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68.7</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318427024"/>
                  </a:ext>
                </a:extLst>
              </a:tr>
              <a:tr h="266570">
                <a:tc>
                  <a:txBody>
                    <a:bodyPr/>
                    <a:lstStyle/>
                    <a:p>
                      <a:pPr algn="l" fontAlgn="ctr"/>
                      <a:r>
                        <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運輸業，郵便業</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n=206)</a:t>
                      </a:r>
                      <a:endPar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67.0</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323937897"/>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医療，福祉（</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n=252)</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66.3</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516325389"/>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宿泊（</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n=20)</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65.0</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3572379"/>
                  </a:ext>
                </a:extLst>
              </a:tr>
              <a:tr h="266570">
                <a:tc>
                  <a:txBody>
                    <a:bodyPr/>
                    <a:lstStyle/>
                    <a:p>
                      <a:pPr algn="l" fontAlgn="ctr"/>
                      <a:r>
                        <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小売業</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n=286)</a:t>
                      </a:r>
                      <a:endPar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050" dirty="0">
                          <a:latin typeface="UD デジタル 教科書体 NK-R" panose="02020400000000000000" pitchFamily="18" charset="-128"/>
                          <a:ea typeface="UD デジタル 教科書体 NK-R" panose="02020400000000000000" pitchFamily="18" charset="-128"/>
                        </a:rPr>
                        <a:t>60.1</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563697258"/>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生活関連サービス業，娯楽業（</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n=112)</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57.1</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43018494"/>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製造業（</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n=731)</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56.6</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4111336629"/>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学術研究，専門・技術サービス業（</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n=152)</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49.3</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49320393"/>
                  </a:ext>
                </a:extLst>
              </a:tr>
              <a:tr h="266570">
                <a:tc>
                  <a:txBody>
                    <a:bodyPr/>
                    <a:lstStyle/>
                    <a:p>
                      <a:pPr algn="l" fontAlgn="ctr"/>
                      <a:r>
                        <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卸売業</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n=328)</a:t>
                      </a:r>
                      <a:endPar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48.5</a:t>
                      </a:r>
                    </a:p>
                  </a:txBody>
                  <a:tcPr/>
                </a:tc>
                <a:extLst>
                  <a:ext uri="{0D108BD9-81ED-4DB2-BD59-A6C34878D82A}">
                    <a16:rowId xmlns:a16="http://schemas.microsoft.com/office/drawing/2014/main" val="629654867"/>
                  </a:ext>
                </a:extLst>
              </a:tr>
              <a:tr h="266570">
                <a:tc>
                  <a:txBody>
                    <a:bodyPr/>
                    <a:lstStyle/>
                    <a:p>
                      <a:pPr algn="l" fontAlgn="ctr"/>
                      <a:r>
                        <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金融業，保険業</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n=127)</a:t>
                      </a:r>
                      <a:endPar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30.0</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486662347"/>
                  </a:ext>
                </a:extLst>
              </a:tr>
              <a:tr h="266570">
                <a:tc>
                  <a:txBody>
                    <a:bodyPr/>
                    <a:lstStyle/>
                    <a:p>
                      <a:pPr algn="l" fontAlgn="ctr"/>
                      <a:r>
                        <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教育，学習支援業</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n=35)</a:t>
                      </a:r>
                      <a:endPar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22.9</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515323593"/>
                  </a:ext>
                </a:extLst>
              </a:tr>
              <a:tr h="266570">
                <a:tc>
                  <a:txBody>
                    <a:bodyPr/>
                    <a:lstStyle/>
                    <a:p>
                      <a:pPr algn="l" fontAlgn="ctr"/>
                      <a:r>
                        <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不動産業，物品賃貸業</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n=127)</a:t>
                      </a:r>
                      <a:endPar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22.0</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555075490"/>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サービス業</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他に分類されないもの</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n=235)</a:t>
                      </a:r>
                    </a:p>
                  </a:txBody>
                  <a:tcPr marL="6002" marR="6002" marT="6002" marB="0" anchor="ct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050" dirty="0">
                          <a:latin typeface="UD デジタル 教科書体 NK-R" panose="02020400000000000000" pitchFamily="18" charset="-128"/>
                          <a:ea typeface="UD デジタル 教科書体 NK-R" panose="02020400000000000000" pitchFamily="18" charset="-128"/>
                        </a:rPr>
                        <a:t>73.6</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933603781"/>
                  </a:ext>
                </a:extLst>
              </a:tr>
            </a:tbl>
          </a:graphicData>
        </a:graphic>
      </p:graphicFrame>
      <p:sp>
        <p:nvSpPr>
          <p:cNvPr id="24" name="正方形/長方形 23"/>
          <p:cNvSpPr/>
          <p:nvPr/>
        </p:nvSpPr>
        <p:spPr>
          <a:xfrm>
            <a:off x="4926632" y="2280329"/>
            <a:ext cx="1368000" cy="253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25" name="正方形/長方形 24"/>
          <p:cNvSpPr/>
          <p:nvPr/>
        </p:nvSpPr>
        <p:spPr>
          <a:xfrm>
            <a:off x="5176978" y="4818698"/>
            <a:ext cx="1109512" cy="18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4" name="正方形/長方形 3"/>
          <p:cNvSpPr/>
          <p:nvPr/>
        </p:nvSpPr>
        <p:spPr>
          <a:xfrm>
            <a:off x="4937753" y="5429496"/>
            <a:ext cx="1348737" cy="183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14" name="正方形/長方形 13"/>
          <p:cNvSpPr/>
          <p:nvPr/>
        </p:nvSpPr>
        <p:spPr>
          <a:xfrm>
            <a:off x="8101923" y="2280329"/>
            <a:ext cx="684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16" name="正方形/長方形 15"/>
          <p:cNvSpPr/>
          <p:nvPr/>
        </p:nvSpPr>
        <p:spPr>
          <a:xfrm>
            <a:off x="4923724" y="2517549"/>
            <a:ext cx="1376213"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17" name="正方形/長方形 16"/>
          <p:cNvSpPr/>
          <p:nvPr/>
        </p:nvSpPr>
        <p:spPr>
          <a:xfrm>
            <a:off x="7120340" y="2503253"/>
            <a:ext cx="1656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21" name="正方形/長方形 20"/>
          <p:cNvSpPr/>
          <p:nvPr/>
        </p:nvSpPr>
        <p:spPr>
          <a:xfrm>
            <a:off x="4914959" y="4171423"/>
            <a:ext cx="1384978" cy="238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23" name="正方形/長方形 22"/>
          <p:cNvSpPr/>
          <p:nvPr/>
        </p:nvSpPr>
        <p:spPr>
          <a:xfrm>
            <a:off x="8096938" y="4626377"/>
            <a:ext cx="684000" cy="185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26" name="正方形/長方形 25"/>
          <p:cNvSpPr/>
          <p:nvPr/>
        </p:nvSpPr>
        <p:spPr>
          <a:xfrm>
            <a:off x="8096938" y="4806092"/>
            <a:ext cx="684000" cy="185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27" name="正方形/長方形 26"/>
          <p:cNvSpPr/>
          <p:nvPr/>
        </p:nvSpPr>
        <p:spPr>
          <a:xfrm>
            <a:off x="5176978" y="4619924"/>
            <a:ext cx="1109512" cy="1987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29" name="正方形/長方形 28"/>
          <p:cNvSpPr/>
          <p:nvPr/>
        </p:nvSpPr>
        <p:spPr>
          <a:xfrm>
            <a:off x="8095173" y="4177996"/>
            <a:ext cx="684000" cy="2315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30" name="正方形/長方形 29"/>
          <p:cNvSpPr/>
          <p:nvPr/>
        </p:nvSpPr>
        <p:spPr>
          <a:xfrm>
            <a:off x="8767491" y="5424569"/>
            <a:ext cx="975655" cy="18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31" name="四角形 8"/>
          <p:cNvSpPr/>
          <p:nvPr/>
        </p:nvSpPr>
        <p:spPr>
          <a:xfrm>
            <a:off x="255095" y="2672176"/>
            <a:ext cx="4325570" cy="1709323"/>
          </a:xfrm>
          <a:prstGeom prst="rect">
            <a:avLst/>
          </a:prstGeom>
          <a:noFill/>
          <a:ln w="28575">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90"/>
          </a:p>
        </p:txBody>
      </p:sp>
      <p:sp>
        <p:nvSpPr>
          <p:cNvPr id="32"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7</a:t>
            </a:fld>
            <a:endParaRPr kumimoji="1" lang="ja-JP" altLang="en-US" dirty="0"/>
          </a:p>
        </p:txBody>
      </p:sp>
      <p:sp>
        <p:nvSpPr>
          <p:cNvPr id="28" name="テキスト ボックス 27"/>
          <p:cNvSpPr txBox="1"/>
          <p:nvPr/>
        </p:nvSpPr>
        <p:spPr>
          <a:xfrm>
            <a:off x="716784" y="6771296"/>
            <a:ext cx="3994813" cy="320088"/>
          </a:xfrm>
          <a:prstGeom prst="rect">
            <a:avLst/>
          </a:prstGeom>
          <a:noFill/>
        </p:spPr>
        <p:txBody>
          <a:bodyPr wrap="square" rtlCol="0">
            <a:spAutoFit/>
          </a:bodyPr>
          <a:lstStyle/>
          <a:p>
            <a:r>
              <a:rPr kumimoji="1" lang="ja-JP" altLang="en-US" sz="740" dirty="0">
                <a:latin typeface="UD デジタル 教科書体 NK-R" panose="02020400000000000000" pitchFamily="18" charset="-128"/>
                <a:ea typeface="UD デジタル 教科書体 NK-R" panose="02020400000000000000" pitchFamily="18" charset="-128"/>
              </a:rPr>
              <a:t>出典：大阪府政策企画部・商工労働部「</a:t>
            </a:r>
            <a:r>
              <a:rPr kumimoji="1" lang="zh-TW" altLang="en-US" sz="740" dirty="0">
                <a:latin typeface="UD デジタル 教科書体 NK-R" panose="02020400000000000000" pitchFamily="18" charset="-128"/>
                <a:ea typeface="UD デジタル 教科書体 NK-R" panose="02020400000000000000" pitchFamily="18" charset="-128"/>
              </a:rPr>
              <a:t>「２０２２年度大阪府内企業経営実態調査」</a:t>
            </a:r>
            <a:endParaRPr kumimoji="1" lang="en-US" altLang="ja-JP" sz="740" dirty="0">
              <a:latin typeface="UD デジタル 教科書体 NK-R" panose="02020400000000000000" pitchFamily="18" charset="-128"/>
              <a:ea typeface="UD デジタル 教科書体 NK-R" panose="02020400000000000000" pitchFamily="18" charset="-128"/>
            </a:endParaRPr>
          </a:p>
          <a:p>
            <a:r>
              <a:rPr kumimoji="1" lang="ja-JP" altLang="en-US" sz="740" dirty="0">
                <a:latin typeface="UD デジタル 教科書体 NK-R" panose="02020400000000000000" pitchFamily="18" charset="-128"/>
                <a:ea typeface="UD デジタル 教科書体 NK-R" panose="02020400000000000000" pitchFamily="18" charset="-128"/>
              </a:rPr>
              <a:t>　　　　　調査実施時期：</a:t>
            </a:r>
            <a:r>
              <a:rPr kumimoji="1" lang="en-US" altLang="ja-JP" sz="740" dirty="0">
                <a:latin typeface="UD デジタル 教科書体 NK-R" panose="02020400000000000000" pitchFamily="18" charset="-128"/>
                <a:ea typeface="UD デジタル 教科書体 NK-R" panose="02020400000000000000" pitchFamily="18" charset="-128"/>
              </a:rPr>
              <a:t>2022</a:t>
            </a:r>
            <a:r>
              <a:rPr kumimoji="1" lang="ja-JP" altLang="en-US" sz="740" dirty="0">
                <a:latin typeface="UD デジタル 教科書体 NK-R" panose="02020400000000000000" pitchFamily="18" charset="-128"/>
                <a:ea typeface="UD デジタル 教科書体 NK-R" panose="02020400000000000000" pitchFamily="18" charset="-128"/>
              </a:rPr>
              <a:t>年</a:t>
            </a:r>
            <a:r>
              <a:rPr kumimoji="1" lang="en-US" altLang="ja-JP" sz="740" dirty="0">
                <a:latin typeface="UD デジタル 教科書体 NK-R" panose="02020400000000000000" pitchFamily="18" charset="-128"/>
                <a:ea typeface="UD デジタル 教科書体 NK-R" panose="02020400000000000000" pitchFamily="18" charset="-128"/>
              </a:rPr>
              <a:t>7</a:t>
            </a:r>
            <a:r>
              <a:rPr kumimoji="1" lang="ja-JP" altLang="en-US" sz="740" dirty="0">
                <a:latin typeface="UD デジタル 教科書体 NK-R" panose="02020400000000000000" pitchFamily="18" charset="-128"/>
                <a:ea typeface="UD デジタル 教科書体 NK-R" panose="02020400000000000000" pitchFamily="18" charset="-128"/>
              </a:rPr>
              <a:t>月１１日～７月２９日</a:t>
            </a:r>
          </a:p>
        </p:txBody>
      </p:sp>
    </p:spTree>
    <p:extLst>
      <p:ext uri="{BB962C8B-B14F-4D97-AF65-F5344CB8AC3E}">
        <p14:creationId xmlns:p14="http://schemas.microsoft.com/office/powerpoint/2010/main" val="421354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EE9D59E-4B02-46E9-95A7-5305EFC8570C}"/>
              </a:ext>
            </a:extLst>
          </p:cNvPr>
          <p:cNvPicPr>
            <a:picLocks noChangeAspect="1"/>
          </p:cNvPicPr>
          <p:nvPr/>
        </p:nvPicPr>
        <p:blipFill>
          <a:blip r:embed="rId2"/>
          <a:stretch>
            <a:fillRect/>
          </a:stretch>
        </p:blipFill>
        <p:spPr>
          <a:xfrm>
            <a:off x="4904114" y="1993238"/>
            <a:ext cx="5176906" cy="4852837"/>
          </a:xfrm>
          <a:prstGeom prst="rect">
            <a:avLst/>
          </a:prstGeom>
        </p:spPr>
      </p:pic>
      <p:sp>
        <p:nvSpPr>
          <p:cNvPr id="3" name="正方形/長方形 2"/>
          <p:cNvSpPr/>
          <p:nvPr/>
        </p:nvSpPr>
        <p:spPr>
          <a:xfrm>
            <a:off x="5102923" y="1685461"/>
            <a:ext cx="4676600" cy="307777"/>
          </a:xfrm>
          <a:prstGeom prst="rect">
            <a:avLst/>
          </a:prstGeom>
          <a:solidFill>
            <a:schemeClr val="accent1">
              <a:lumMod val="60000"/>
              <a:lumOff val="40000"/>
            </a:schemeClr>
          </a:solidFill>
        </p:spPr>
        <p:txBody>
          <a:bodyPr wrap="square">
            <a:spAutoFit/>
          </a:bodyPr>
          <a:lstStyle/>
          <a:p>
            <a:pPr algn="ctr">
              <a:defRPr sz="1100" b="1" i="0" u="none" strike="noStrike" kern="1200" spc="0" baseline="0">
                <a:solidFill>
                  <a:prstClr val="black">
                    <a:lumMod val="95000"/>
                    <a:lumOff val="5000"/>
                  </a:prstClr>
                </a:solidFill>
                <a:latin typeface="Meiryo UI" panose="020B0604030504040204" pitchFamily="50" charset="-128"/>
                <a:ea typeface="Meiryo UI" panose="020B0604030504040204" pitchFamily="50" charset="-128"/>
                <a:cs typeface="+mn-cs"/>
              </a:defRPr>
            </a:pPr>
            <a:r>
              <a:rPr lang="en-US"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IT</a:t>
            </a: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人材の過不足感</a:t>
            </a:r>
            <a:endParaRPr lang="ja-JP"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a:xfrm>
            <a:off x="6112924" y="6864947"/>
            <a:ext cx="3445162" cy="206210"/>
          </a:xfrm>
          <a:prstGeom prst="rect">
            <a:avLst/>
          </a:prstGeom>
          <a:noFill/>
        </p:spPr>
        <p:txBody>
          <a:bodyPr wrap="square" rtlCol="0">
            <a:spAutoFit/>
          </a:bodyPr>
          <a:lstStyle/>
          <a:p>
            <a:r>
              <a:rPr kumimoji="1" lang="ja-JP" altLang="en-US" sz="740" dirty="0">
                <a:latin typeface="UD デジタル 教科書体 NK-R" panose="02020400000000000000" pitchFamily="18" charset="-128"/>
                <a:ea typeface="UD デジタル 教科書体 NK-R" panose="02020400000000000000" pitchFamily="18" charset="-128"/>
              </a:rPr>
              <a:t>出典：</a:t>
            </a:r>
            <a:r>
              <a:rPr kumimoji="1" lang="zh-TW" altLang="en-US" sz="740" dirty="0">
                <a:latin typeface="UD デジタル 教科書体 NK-R" panose="02020400000000000000" pitchFamily="18" charset="-128"/>
                <a:ea typeface="UD デジタル 教科書体 NK-R" panose="02020400000000000000" pitchFamily="18" charset="-128"/>
              </a:rPr>
              <a:t>独立行政法人情報処理推進機構</a:t>
            </a:r>
            <a:r>
              <a:rPr kumimoji="1" lang="ja-JP" altLang="en-US" sz="740" dirty="0">
                <a:latin typeface="UD デジタル 教科書体 NK-R" panose="02020400000000000000" pitchFamily="18" charset="-128"/>
                <a:ea typeface="UD デジタル 教科書体 NK-R" panose="02020400000000000000" pitchFamily="18" charset="-128"/>
              </a:rPr>
              <a:t>「</a:t>
            </a:r>
            <a:r>
              <a:rPr kumimoji="1" lang="en-US" altLang="ja-JP" sz="740" dirty="0">
                <a:latin typeface="UD デジタル 教科書体 NK-R" panose="02020400000000000000" pitchFamily="18" charset="-128"/>
                <a:ea typeface="UD デジタル 教科書体 NK-R" panose="02020400000000000000" pitchFamily="18" charset="-128"/>
              </a:rPr>
              <a:t>DX</a:t>
            </a:r>
            <a:r>
              <a:rPr kumimoji="1" lang="ja-JP" altLang="en-US" sz="740" dirty="0">
                <a:latin typeface="UD デジタル 教科書体 NK-R" panose="02020400000000000000" pitchFamily="18" charset="-128"/>
                <a:ea typeface="UD デジタル 教科書体 NK-R" panose="02020400000000000000" pitchFamily="18" charset="-128"/>
              </a:rPr>
              <a:t>白書</a:t>
            </a:r>
            <a:r>
              <a:rPr kumimoji="1" lang="en-US" altLang="ja-JP" sz="740" dirty="0">
                <a:latin typeface="UD デジタル 教科書体 NK-R" panose="02020400000000000000" pitchFamily="18" charset="-128"/>
                <a:ea typeface="UD デジタル 教科書体 NK-R" panose="02020400000000000000" pitchFamily="18" charset="-128"/>
              </a:rPr>
              <a:t>202</a:t>
            </a:r>
            <a:r>
              <a:rPr kumimoji="1" lang="ja-JP" altLang="en-US" sz="740" dirty="0">
                <a:latin typeface="UD デジタル 教科書体 NK-R" panose="02020400000000000000" pitchFamily="18" charset="-128"/>
                <a:ea typeface="UD デジタル 教科書体 NK-R" panose="02020400000000000000" pitchFamily="18" charset="-128"/>
              </a:rPr>
              <a:t>３」</a:t>
            </a:r>
          </a:p>
        </p:txBody>
      </p:sp>
      <p:sp>
        <p:nvSpPr>
          <p:cNvPr id="12" name="テキスト ボックス 11"/>
          <p:cNvSpPr txBox="1"/>
          <p:nvPr/>
        </p:nvSpPr>
        <p:spPr>
          <a:xfrm>
            <a:off x="9223151" y="4633452"/>
            <a:ext cx="608226"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55EED9AA-96F6-4885-AFA7-E0637D01A52D}"/>
              </a:ext>
            </a:extLst>
          </p:cNvPr>
          <p:cNvSpPr/>
          <p:nvPr/>
        </p:nvSpPr>
        <p:spPr>
          <a:xfrm>
            <a:off x="140226" y="666526"/>
            <a:ext cx="9792000" cy="899051"/>
          </a:xfrm>
          <a:prstGeom prst="rect">
            <a:avLst/>
          </a:prstGeom>
          <a:ln w="19050">
            <a:solidFill>
              <a:schemeClr val="tx1"/>
            </a:solidFill>
            <a:prstDash val="sysDash"/>
          </a:ln>
        </p:spPr>
        <p:txBody>
          <a:bodyPr wrap="square" anchor="ctr">
            <a:noAutofit/>
          </a:bodyPr>
          <a:lstStyle/>
          <a:p>
            <a:pPr marL="142875" indent="-142875"/>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今後、日本国内の消費拡大が見込めない中、２０２１年の調査では、海外ビジネスに関心が高い日本企業のうち７５％が輸出の拡大、８％が新たに輸出に取り組むとしている。その担い手となる高い語学力や多様な視点をもつグローバル人材が必要</a:t>
            </a:r>
            <a:endParaRPr lang="en-US" altLang="ja-JP" sz="1292" dirty="0">
              <a:latin typeface="UD デジタル 教科書体 NK-R" panose="02020400000000000000" pitchFamily="18" charset="-128"/>
              <a:ea typeface="UD デジタル 教科書体 NK-R" panose="02020400000000000000" pitchFamily="18" charset="-128"/>
            </a:endParaRPr>
          </a:p>
          <a:p>
            <a:pPr marL="142875" indent="-142875"/>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世界的な</a:t>
            </a:r>
            <a:r>
              <a:rPr lang="en-US" altLang="ja-JP" sz="1292" dirty="0">
                <a:latin typeface="UD デジタル 教科書体 NK-R" panose="02020400000000000000" pitchFamily="18" charset="-128"/>
                <a:ea typeface="UD デジタル 教科書体 NK-R" panose="02020400000000000000" pitchFamily="18" charset="-128"/>
              </a:rPr>
              <a:t>DX</a:t>
            </a:r>
            <a:r>
              <a:rPr lang="ja-JP" altLang="en-US" sz="1292" dirty="0">
                <a:latin typeface="UD デジタル 教科書体 NK-R" panose="02020400000000000000" pitchFamily="18" charset="-128"/>
                <a:ea typeface="UD デジタル 教科書体 NK-R" panose="02020400000000000000" pitchFamily="18" charset="-128"/>
              </a:rPr>
              <a:t>（デジタルトランスフォーメーション）の進展により、日本でも</a:t>
            </a:r>
            <a:r>
              <a:rPr lang="en-US" altLang="ja-JP" sz="1292" dirty="0">
                <a:latin typeface="UD デジタル 教科書体 NK-R" panose="02020400000000000000" pitchFamily="18" charset="-128"/>
                <a:ea typeface="UD デジタル 教科書体 NK-R" panose="02020400000000000000" pitchFamily="18" charset="-128"/>
              </a:rPr>
              <a:t>IT</a:t>
            </a:r>
            <a:r>
              <a:rPr lang="ja-JP" altLang="en-US" sz="1292" dirty="0">
                <a:latin typeface="UD デジタル 教科書体 NK-R" panose="02020400000000000000" pitchFamily="18" charset="-128"/>
                <a:ea typeface="UD デジタル 教科書体 NK-R" panose="02020400000000000000" pitchFamily="18" charset="-128"/>
              </a:rPr>
              <a:t>を活用し、事業創造や業務の生産性向上等が求められる中、</a:t>
            </a:r>
            <a:endParaRPr lang="en-US" altLang="ja-JP" sz="1292" dirty="0">
              <a:latin typeface="UD デジタル 教科書体 NK-R" panose="02020400000000000000" pitchFamily="18" charset="-128"/>
              <a:ea typeface="UD デジタル 教科書体 NK-R" panose="02020400000000000000" pitchFamily="18" charset="-128"/>
            </a:endParaRPr>
          </a:p>
          <a:p>
            <a:pPr marL="142875" indent="-142875"/>
            <a:r>
              <a:rPr lang="ja-JP" altLang="en-US" sz="1292" dirty="0">
                <a:latin typeface="UD デジタル 教科書体 NK-R" panose="02020400000000000000" pitchFamily="18" charset="-128"/>
                <a:ea typeface="UD デジタル 教科書体 NK-R" panose="02020400000000000000" pitchFamily="18" charset="-128"/>
              </a:rPr>
              <a:t>　　</a:t>
            </a:r>
            <a:r>
              <a:rPr lang="en-US" altLang="ja-JP" sz="1292" dirty="0">
                <a:latin typeface="UD デジタル 教科書体 NK-R" panose="02020400000000000000" pitchFamily="18" charset="-128"/>
                <a:ea typeface="UD デジタル 教科書体 NK-R" panose="02020400000000000000" pitchFamily="18" charset="-128"/>
              </a:rPr>
              <a:t>IT</a:t>
            </a:r>
            <a:r>
              <a:rPr lang="ja-JP" altLang="en-US" sz="1292" dirty="0">
                <a:latin typeface="UD デジタル 教科書体 NK-R" panose="02020400000000000000" pitchFamily="18" charset="-128"/>
                <a:ea typeface="UD デジタル 教科書体 NK-R" panose="02020400000000000000" pitchFamily="18" charset="-128"/>
              </a:rPr>
              <a:t>人材は質・量とも不足していると回答した企業が</a:t>
            </a:r>
            <a:r>
              <a:rPr lang="en-US" altLang="ja-JP" sz="1292" dirty="0">
                <a:latin typeface="UD デジタル 教科書体 NK-R" panose="02020400000000000000" pitchFamily="18" charset="-128"/>
                <a:ea typeface="UD デジタル 教科書体 NK-R" panose="02020400000000000000" pitchFamily="18" charset="-128"/>
              </a:rPr>
              <a:t>7</a:t>
            </a:r>
            <a:r>
              <a:rPr lang="ja-JP" altLang="en-US" sz="1292" dirty="0">
                <a:latin typeface="UD デジタル 教科書体 NK-R" panose="02020400000000000000" pitchFamily="18" charset="-128"/>
                <a:ea typeface="UD デジタル 教科書体 NK-R" panose="02020400000000000000" pitchFamily="18" charset="-128"/>
              </a:rPr>
              <a:t>割強</a:t>
            </a:r>
            <a:endParaRPr lang="en-US" altLang="ja-JP" sz="1292" b="1" u="sng"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E08629A6-829B-4394-A30A-5CB52C1BBB36}"/>
              </a:ext>
            </a:extLst>
          </p:cNvPr>
          <p:cNvSpPr/>
          <p:nvPr/>
        </p:nvSpPr>
        <p:spPr>
          <a:xfrm>
            <a:off x="-1" y="218441"/>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３　今後求められる人材　 （１） グローバル化、</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DX</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8" name="正方形/長方形 17"/>
          <p:cNvSpPr/>
          <p:nvPr/>
        </p:nvSpPr>
        <p:spPr>
          <a:xfrm>
            <a:off x="227514" y="1688838"/>
            <a:ext cx="4676600" cy="307777"/>
          </a:xfrm>
          <a:prstGeom prst="rect">
            <a:avLst/>
          </a:prstGeom>
          <a:solidFill>
            <a:schemeClr val="accent1">
              <a:lumMod val="60000"/>
              <a:lumOff val="40000"/>
            </a:schemeClr>
          </a:solidFill>
        </p:spPr>
        <p:txBody>
          <a:bodyPr wrap="square">
            <a:spAutoFit/>
          </a:bodyPr>
          <a:lstStyle/>
          <a:p>
            <a:pPr algn="ctr">
              <a:defRPr sz="1100" b="1" i="0" u="none" strike="noStrike" kern="1200" spc="0" baseline="0">
                <a:solidFill>
                  <a:prstClr val="black">
                    <a:lumMod val="95000"/>
                    <a:lumOff val="5000"/>
                  </a:prstClr>
                </a:solidFill>
                <a:latin typeface="Meiryo UI" panose="020B0604030504040204" pitchFamily="50" charset="-128"/>
                <a:ea typeface="Meiryo UI" panose="020B0604030504040204" pitchFamily="50" charset="-128"/>
                <a:cs typeface="+mn-cs"/>
              </a:defRPr>
            </a:pP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今後の輸出方針</a:t>
            </a:r>
            <a:endParaRPr lang="ja-JP"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p:cNvSpPr txBox="1"/>
          <p:nvPr/>
        </p:nvSpPr>
        <p:spPr>
          <a:xfrm>
            <a:off x="3993334" y="2010314"/>
            <a:ext cx="608226"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a:t>
            </a:r>
          </a:p>
        </p:txBody>
      </p:sp>
      <p:sp>
        <p:nvSpPr>
          <p:cNvPr id="21"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8</a:t>
            </a:fld>
            <a:endParaRPr kumimoji="1" lang="ja-JP" altLang="en-US" dirty="0"/>
          </a:p>
        </p:txBody>
      </p:sp>
      <p:sp>
        <p:nvSpPr>
          <p:cNvPr id="28" name="テキスト ボックス 27"/>
          <p:cNvSpPr txBox="1"/>
          <p:nvPr/>
        </p:nvSpPr>
        <p:spPr>
          <a:xfrm>
            <a:off x="126779" y="6588743"/>
            <a:ext cx="4340780" cy="433965"/>
          </a:xfrm>
          <a:prstGeom prst="rect">
            <a:avLst/>
          </a:prstGeom>
          <a:noFill/>
        </p:spPr>
        <p:txBody>
          <a:bodyPr wrap="square" rtlCol="0">
            <a:spAutoFit/>
          </a:bodyPr>
          <a:lstStyle/>
          <a:p>
            <a:r>
              <a:rPr kumimoji="1" lang="ja-JP" altLang="en-US" sz="740" dirty="0">
                <a:latin typeface="UD デジタル 教科書体 NK-R" panose="02020400000000000000" pitchFamily="18" charset="-128"/>
                <a:ea typeface="UD デジタル 教科書体 NK-R" panose="02020400000000000000" pitchFamily="18" charset="-128"/>
              </a:rPr>
              <a:t>出典：日本貿易振興機構（ジェトロ）　「日本企業の海外事業展開に関するアンケート調査」</a:t>
            </a:r>
            <a:endParaRPr kumimoji="1" lang="en-US" altLang="ja-JP" sz="740" dirty="0">
              <a:latin typeface="UD デジタル 教科書体 NK-R" panose="02020400000000000000" pitchFamily="18" charset="-128"/>
              <a:ea typeface="UD デジタル 教科書体 NK-R" panose="02020400000000000000" pitchFamily="18" charset="-128"/>
            </a:endParaRPr>
          </a:p>
          <a:p>
            <a:r>
              <a:rPr kumimoji="1" lang="ja-JP" altLang="en-US" sz="740" dirty="0">
                <a:latin typeface="UD デジタル 教科書体 NK-R" panose="02020400000000000000" pitchFamily="18" charset="-128"/>
                <a:ea typeface="UD デジタル 教科書体 NK-R" panose="02020400000000000000" pitchFamily="18" charset="-128"/>
              </a:rPr>
              <a:t>　　　　　調査実施時期：</a:t>
            </a:r>
            <a:r>
              <a:rPr kumimoji="1" lang="en-US" altLang="ja-JP" sz="740" dirty="0">
                <a:latin typeface="UD デジタル 教科書体 NK-R" panose="02020400000000000000" pitchFamily="18" charset="-128"/>
                <a:ea typeface="UD デジタル 教科書体 NK-R" panose="02020400000000000000" pitchFamily="18" charset="-128"/>
              </a:rPr>
              <a:t>2021</a:t>
            </a:r>
            <a:r>
              <a:rPr kumimoji="1" lang="ja-JP" altLang="en-US" sz="740" dirty="0">
                <a:latin typeface="UD デジタル 教科書体 NK-R" panose="02020400000000000000" pitchFamily="18" charset="-128"/>
                <a:ea typeface="UD デジタル 教科書体 NK-R" panose="02020400000000000000" pitchFamily="18" charset="-128"/>
              </a:rPr>
              <a:t>年</a:t>
            </a:r>
            <a:r>
              <a:rPr kumimoji="1" lang="en-US" altLang="ja-JP" sz="740" dirty="0">
                <a:latin typeface="UD デジタル 教科書体 NK-R" panose="02020400000000000000" pitchFamily="18" charset="-128"/>
                <a:ea typeface="UD デジタル 教科書体 NK-R" panose="02020400000000000000" pitchFamily="18" charset="-128"/>
              </a:rPr>
              <a:t>11</a:t>
            </a:r>
            <a:r>
              <a:rPr kumimoji="1" lang="ja-JP" altLang="en-US" sz="740" dirty="0">
                <a:latin typeface="UD デジタル 教科書体 NK-R" panose="02020400000000000000" pitchFamily="18" charset="-128"/>
                <a:ea typeface="UD デジタル 教科書体 NK-R" panose="02020400000000000000" pitchFamily="18" charset="-128"/>
              </a:rPr>
              <a:t>月初旬～</a:t>
            </a:r>
            <a:r>
              <a:rPr kumimoji="1" lang="en-US" altLang="ja-JP" sz="740" dirty="0">
                <a:latin typeface="UD デジタル 教科書体 NK-R" panose="02020400000000000000" pitchFamily="18" charset="-128"/>
                <a:ea typeface="UD デジタル 教科書体 NK-R" panose="02020400000000000000" pitchFamily="18" charset="-128"/>
              </a:rPr>
              <a:t>12</a:t>
            </a:r>
            <a:r>
              <a:rPr kumimoji="1" lang="ja-JP" altLang="en-US" sz="740" dirty="0">
                <a:latin typeface="UD デジタル 教科書体 NK-R" panose="02020400000000000000" pitchFamily="18" charset="-128"/>
                <a:ea typeface="UD デジタル 教科書体 NK-R" panose="02020400000000000000" pitchFamily="18" charset="-128"/>
              </a:rPr>
              <a:t>月初旬</a:t>
            </a:r>
            <a:endParaRPr kumimoji="1" lang="en-US" altLang="ja-JP" sz="740" dirty="0">
              <a:latin typeface="UD デジタル 教科書体 NK-R" panose="02020400000000000000" pitchFamily="18" charset="-128"/>
              <a:ea typeface="UD デジタル 教科書体 NK-R" panose="02020400000000000000" pitchFamily="18" charset="-128"/>
            </a:endParaRPr>
          </a:p>
          <a:p>
            <a:r>
              <a:rPr kumimoji="1" lang="ja-JP" altLang="en-US" sz="740" dirty="0">
                <a:latin typeface="UD デジタル 教科書体 NK-R" panose="02020400000000000000" pitchFamily="18" charset="-128"/>
                <a:ea typeface="UD デジタル 教科書体 NK-R" panose="02020400000000000000" pitchFamily="18" charset="-128"/>
              </a:rPr>
              <a:t>　　　　　対象：海外ビジネスに関心が高い日本企業（本社） ： </a:t>
            </a:r>
            <a:r>
              <a:rPr kumimoji="1" lang="en-US" altLang="ja-JP" sz="740" dirty="0">
                <a:latin typeface="UD デジタル 教科書体 NK-R" panose="02020400000000000000" pitchFamily="18" charset="-128"/>
                <a:ea typeface="UD デジタル 教科書体 NK-R" panose="02020400000000000000" pitchFamily="18" charset="-128"/>
              </a:rPr>
              <a:t>13,456</a:t>
            </a:r>
            <a:r>
              <a:rPr kumimoji="1" lang="ja-JP" altLang="en-US" sz="740" dirty="0">
                <a:latin typeface="UD デジタル 教科書体 NK-R" panose="02020400000000000000" pitchFamily="18" charset="-128"/>
                <a:ea typeface="UD デジタル 教科書体 NK-R" panose="02020400000000000000" pitchFamily="18" charset="-128"/>
              </a:rPr>
              <a:t>社</a:t>
            </a:r>
          </a:p>
        </p:txBody>
      </p:sp>
      <p:pic>
        <p:nvPicPr>
          <p:cNvPr id="5" name="図 4">
            <a:extLst>
              <a:ext uri="{FF2B5EF4-FFF2-40B4-BE49-F238E27FC236}">
                <a16:creationId xmlns:a16="http://schemas.microsoft.com/office/drawing/2014/main" id="{4ECEC8CF-7C14-4AC2-8952-0B4A38BAE4ED}"/>
              </a:ext>
            </a:extLst>
          </p:cNvPr>
          <p:cNvPicPr>
            <a:picLocks noChangeAspect="1"/>
          </p:cNvPicPr>
          <p:nvPr/>
        </p:nvPicPr>
        <p:blipFill>
          <a:blip r:embed="rId3"/>
          <a:stretch>
            <a:fillRect/>
          </a:stretch>
        </p:blipFill>
        <p:spPr>
          <a:xfrm>
            <a:off x="315675" y="2018764"/>
            <a:ext cx="4590686" cy="4657748"/>
          </a:xfrm>
          <a:prstGeom prst="rect">
            <a:avLst/>
          </a:prstGeom>
        </p:spPr>
      </p:pic>
    </p:spTree>
    <p:extLst>
      <p:ext uri="{BB962C8B-B14F-4D97-AF65-F5344CB8AC3E}">
        <p14:creationId xmlns:p14="http://schemas.microsoft.com/office/powerpoint/2010/main" val="160520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017200498"/>
              </p:ext>
            </p:extLst>
          </p:nvPr>
        </p:nvGraphicFramePr>
        <p:xfrm>
          <a:off x="47968" y="1853842"/>
          <a:ext cx="4932000" cy="5311140"/>
        </p:xfrm>
        <a:graphic>
          <a:graphicData uri="http://schemas.openxmlformats.org/drawingml/2006/table">
            <a:tbl>
              <a:tblPr firstRow="1" bandRow="1">
                <a:tableStyleId>{5C22544A-7EE6-4342-B048-85BDC9FD1C3A}</a:tableStyleId>
              </a:tblPr>
              <a:tblGrid>
                <a:gridCol w="2537613">
                  <a:extLst>
                    <a:ext uri="{9D8B030D-6E8A-4147-A177-3AD203B41FA5}">
                      <a16:colId xmlns:a16="http://schemas.microsoft.com/office/drawing/2014/main" val="20000"/>
                    </a:ext>
                  </a:extLst>
                </a:gridCol>
                <a:gridCol w="2394387">
                  <a:extLst>
                    <a:ext uri="{9D8B030D-6E8A-4147-A177-3AD203B41FA5}">
                      <a16:colId xmlns:a16="http://schemas.microsoft.com/office/drawing/2014/main" val="20001"/>
                    </a:ext>
                  </a:extLst>
                </a:gridCol>
              </a:tblGrid>
              <a:tr h="270113">
                <a:tc gridSpan="2">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ja-JP" altLang="en-US"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万博を契機とした「未来社会」の実現に向けて</a:t>
                      </a:r>
                      <a:endParaRPr kumimoji="1" lang="en-US" altLang="ja-JP"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ja-JP"/>
                    </a:p>
                  </a:txBody>
                  <a:tcPr/>
                </a:tc>
                <a:extLst>
                  <a:ext uri="{0D108BD9-81ED-4DB2-BD59-A6C34878D82A}">
                    <a16:rowId xmlns:a16="http://schemas.microsoft.com/office/drawing/2014/main" val="10000"/>
                  </a:ext>
                </a:extLst>
              </a:tr>
              <a:tr h="1222450">
                <a:tc>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baseline="0" dirty="0">
                          <a:latin typeface="UD デジタル 教科書体 NK-R" panose="02020400000000000000" pitchFamily="18" charset="-128"/>
                          <a:ea typeface="UD デジタル 教科書体 NK-R" panose="02020400000000000000" pitchFamily="18" charset="-128"/>
                        </a:rPr>
                        <a:t>１．健康・医療</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baseline="0" dirty="0">
                          <a:latin typeface="UD デジタル 教科書体 NK-R" panose="02020400000000000000" pitchFamily="18" charset="-128"/>
                          <a:ea typeface="UD デジタル 教科書体 NK-R" panose="02020400000000000000" pitchFamily="18" charset="-128"/>
                        </a:rPr>
                        <a:t>① ライフサイエンス</a:t>
                      </a:r>
                      <a:endParaRPr lang="en-US" altLang="ja-JP" sz="950" b="1" baseline="0" dirty="0">
                        <a:latin typeface="UD デジタル 教科書体 NK-R" panose="02020400000000000000" pitchFamily="18" charset="-128"/>
                        <a:ea typeface="UD デジタル 教科書体 NK-R" panose="02020400000000000000" pitchFamily="18" charset="-128"/>
                      </a:endParaRP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■大阪・関西の最先端の取組みを会場内外で発信</a:t>
                      </a:r>
                      <a:endParaRPr lang="en-US" altLang="ja-JP" sz="800" dirty="0">
                        <a:latin typeface="UD デジタル 教科書体 NK-R" panose="02020400000000000000" pitchFamily="18" charset="-128"/>
                        <a:ea typeface="UD デジタル 教科書体 NK-R" panose="02020400000000000000" pitchFamily="18" charset="-128"/>
                      </a:endParaRP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□再生医療の普及と産業化の進展</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□再生医療の提供による国際貢献</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baseline="0" dirty="0">
                          <a:latin typeface="UD デジタル 教科書体 NK-R" panose="02020400000000000000" pitchFamily="18" charset="-128"/>
                          <a:ea typeface="UD デジタル 教科書体 NK-R" panose="02020400000000000000" pitchFamily="18" charset="-128"/>
                        </a:rPr>
                        <a:t>② 次世代ヘルスケア</a:t>
                      </a:r>
                      <a:endParaRPr lang="en-US" altLang="ja-JP" sz="950" b="1" baseline="0" dirty="0">
                        <a:latin typeface="UD デジタル 教科書体 NK-R" panose="02020400000000000000" pitchFamily="18" charset="-128"/>
                        <a:ea typeface="UD デジタル 教科書体 NK-R" panose="02020400000000000000" pitchFamily="18" charset="-128"/>
                      </a:endParaRP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■大阪ヘルスケアパビリオンで個人の</a:t>
                      </a:r>
                      <a:r>
                        <a:rPr lang="en-US" altLang="ja-JP" sz="800" dirty="0">
                          <a:latin typeface="UD デジタル 教科書体 NK-R" panose="02020400000000000000" pitchFamily="18" charset="-128"/>
                          <a:ea typeface="UD デジタル 教科書体 NK-R" panose="02020400000000000000" pitchFamily="18" charset="-128"/>
                        </a:rPr>
                        <a:t>PHR</a:t>
                      </a:r>
                      <a:r>
                        <a:rPr lang="ja-JP" altLang="en-US" sz="800" dirty="0">
                          <a:latin typeface="UD デジタル 教科書体 NK-R" panose="02020400000000000000" pitchFamily="18" charset="-128"/>
                          <a:ea typeface="UD デジタル 教科書体 NK-R" panose="02020400000000000000" pitchFamily="18" charset="-128"/>
                        </a:rPr>
                        <a:t>をもとにパーソナライズされた健康プログラムを提案</a:t>
                      </a:r>
                      <a:endParaRPr lang="en-US" altLang="ja-JP" sz="800" dirty="0">
                        <a:latin typeface="UD デジタル 教科書体 NK-R" panose="02020400000000000000" pitchFamily="18" charset="-128"/>
                        <a:ea typeface="UD デジタル 教科書体 NK-R" panose="02020400000000000000" pitchFamily="18" charset="-128"/>
                      </a:endParaRP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800" dirty="0">
                          <a:latin typeface="UD デジタル 教科書体 NK-R" panose="02020400000000000000" pitchFamily="18" charset="-128"/>
                          <a:ea typeface="UD デジタル 教科書体 NK-R" panose="02020400000000000000" pitchFamily="18" charset="-128"/>
                        </a:rPr>
                        <a:t>□次世代ヘルスケアサービスの拡大による住民の健康増進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dirty="0">
                          <a:latin typeface="UD デジタル 教科書体 NK-R" panose="02020400000000000000" pitchFamily="18" charset="-128"/>
                          <a:ea typeface="UD デジタル 教科書体 NK-R" panose="02020400000000000000" pitchFamily="18" charset="-128"/>
                        </a:rPr>
                        <a:t>４．スマートシティ、スタートアップ</a:t>
                      </a:r>
                    </a:p>
                    <a:p>
                      <a:r>
                        <a:rPr lang="ja-JP" altLang="en-US" sz="950" b="1" dirty="0">
                          <a:latin typeface="UD デジタル 教科書体 NK-R" panose="02020400000000000000" pitchFamily="18" charset="-128"/>
                          <a:ea typeface="UD デジタル 教科書体 NK-R" panose="02020400000000000000" pitchFamily="18" charset="-128"/>
                        </a:rPr>
                        <a:t>⑨ スマートシティ</a:t>
                      </a:r>
                      <a:endParaRPr lang="en-US" altLang="ja-JP" sz="950" b="1"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■スーパーシティを活用し、未来社会をいち早く実現</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□デジタルサービスの広がりにより、便利で快適にいきいきと生活できる未来社会の実現</a:t>
                      </a:r>
                    </a:p>
                    <a:p>
                      <a:r>
                        <a:rPr lang="ja-JP" altLang="en-US" sz="950" b="1" dirty="0">
                          <a:latin typeface="UD デジタル 教科書体 NK-R" panose="02020400000000000000" pitchFamily="18" charset="-128"/>
                          <a:ea typeface="UD デジタル 教科書体 NK-R" panose="02020400000000000000" pitchFamily="18" charset="-128"/>
                        </a:rPr>
                        <a:t>⑩ スタートアップ</a:t>
                      </a:r>
                      <a:endParaRPr lang="en-US" altLang="ja-JP" sz="950" b="1"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Global Startup EXPO 2025</a:t>
                      </a:r>
                      <a:r>
                        <a:rPr lang="ja-JP" altLang="en-US" sz="800" dirty="0">
                          <a:latin typeface="UD デジタル 教科書体 NK-R" panose="02020400000000000000" pitchFamily="18" charset="-128"/>
                          <a:ea typeface="UD デジタル 教科書体 NK-R" panose="02020400000000000000" pitchFamily="18" charset="-128"/>
                        </a:rPr>
                        <a:t>」（仮）の開催により革新的な技術・サービスを世界に発信</a:t>
                      </a:r>
                    </a:p>
                    <a:p>
                      <a:r>
                        <a:rPr kumimoji="1" lang="ja-JP" altLang="en-US" sz="800" dirty="0">
                          <a:latin typeface="UD デジタル 教科書体 NK-R" panose="02020400000000000000" pitchFamily="18" charset="-128"/>
                          <a:ea typeface="UD デジタル 教科書体 NK-R" panose="02020400000000000000" pitchFamily="18" charset="-128"/>
                        </a:rPr>
                        <a:t>□世界トップレベルのスタートアップ集積拠点の実現</a:t>
                      </a:r>
                      <a:endParaRPr lang="ja-JP" altLang="en-US" sz="8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03335">
                <a:tc>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baseline="0" dirty="0">
                          <a:latin typeface="UD デジタル 教科書体 NK-R" panose="02020400000000000000" pitchFamily="18" charset="-128"/>
                          <a:ea typeface="UD デジタル 教科書体 NK-R" panose="02020400000000000000" pitchFamily="18" charset="-128"/>
                        </a:rPr>
                        <a:t>２．モビリティ</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baseline="0" dirty="0">
                          <a:latin typeface="UD デジタル 教科書体 NK-R" panose="02020400000000000000" pitchFamily="18" charset="-128"/>
                          <a:ea typeface="UD デジタル 教科書体 NK-R" panose="02020400000000000000" pitchFamily="18" charset="-128"/>
                        </a:rPr>
                        <a:t>③ 空飛ぶクルマ</a:t>
                      </a:r>
                      <a:endParaRPr lang="en-US" altLang="ja-JP" sz="950" b="1" baseline="0" dirty="0">
                        <a:latin typeface="UD デジタル 教科書体 NK-R" panose="02020400000000000000" pitchFamily="18" charset="-128"/>
                        <a:ea typeface="UD デジタル 教科書体 NK-R" panose="02020400000000000000" pitchFamily="18" charset="-128"/>
                      </a:endParaRP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■会場内の遊覧・観覧体験や会場外ポートとの２地点間運航を実現　</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b="0" dirty="0">
                          <a:latin typeface="UD デジタル 教科書体 NK-R" panose="02020400000000000000" pitchFamily="18" charset="-128"/>
                          <a:ea typeface="UD デジタル 教科書体 NK-R" panose="02020400000000000000" pitchFamily="18" charset="-128"/>
                        </a:rPr>
                        <a:t>□都心部中心を含む商用運航の拡大</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baseline="0" dirty="0">
                          <a:latin typeface="UD デジタル 教科書体 NK-R" panose="02020400000000000000" pitchFamily="18" charset="-128"/>
                          <a:ea typeface="UD デジタル 教科書体 NK-R" panose="02020400000000000000" pitchFamily="18" charset="-128"/>
                        </a:rPr>
                        <a:t>④ 自動運転</a:t>
                      </a:r>
                      <a:endParaRPr lang="en-US" altLang="ja-JP" sz="950" b="1" baseline="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■会場内及び会場アクセスでの自動運転（レベル４）の実現　</a:t>
                      </a:r>
                    </a:p>
                    <a:p>
                      <a:r>
                        <a:rPr lang="ja-JP" altLang="en-US" sz="800" b="0" dirty="0">
                          <a:latin typeface="UD デジタル 教科書体 NK-R" panose="02020400000000000000" pitchFamily="18" charset="-128"/>
                          <a:ea typeface="UD デジタル 教科書体 NK-R" panose="02020400000000000000" pitchFamily="18" charset="-128"/>
                        </a:rPr>
                        <a:t>□自動運転の社会実装</a:t>
                      </a:r>
                    </a:p>
                    <a:p>
                      <a:r>
                        <a:rPr lang="ja-JP" altLang="en-US" sz="950" b="1" baseline="0" dirty="0">
                          <a:latin typeface="UD デジタル 教科書体 NK-R" panose="02020400000000000000" pitchFamily="18" charset="-128"/>
                          <a:ea typeface="UD デジタル 教科書体 NK-R" panose="02020400000000000000" pitchFamily="18" charset="-128"/>
                        </a:rPr>
                        <a:t>⑤ </a:t>
                      </a:r>
                      <a:r>
                        <a:rPr lang="en-US" altLang="ja-JP" sz="950" b="1" baseline="0" dirty="0" err="1">
                          <a:latin typeface="UD デジタル 教科書体 NK-R" panose="02020400000000000000" pitchFamily="18" charset="-128"/>
                          <a:ea typeface="UD デジタル 教科書体 NK-R" panose="02020400000000000000" pitchFamily="18" charset="-128"/>
                        </a:rPr>
                        <a:t>MaaS</a:t>
                      </a:r>
                      <a:r>
                        <a:rPr lang="ja-JP" altLang="en-US" sz="950" b="1" baseline="0" dirty="0">
                          <a:latin typeface="UD デジタル 教科書体 NK-R" panose="02020400000000000000" pitchFamily="18" charset="-128"/>
                          <a:ea typeface="UD デジタル 教科書体 NK-R" panose="02020400000000000000" pitchFamily="18" charset="-128"/>
                        </a:rPr>
                        <a:t>（マース）</a:t>
                      </a:r>
                      <a:endParaRPr lang="en-US" altLang="ja-JP" sz="950" b="1" baseline="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■万博来訪者向けの</a:t>
                      </a:r>
                      <a:r>
                        <a:rPr lang="en-US" altLang="ja-JP" sz="800" dirty="0" err="1">
                          <a:latin typeface="UD デジタル 教科書体 NK-R" panose="02020400000000000000" pitchFamily="18" charset="-128"/>
                          <a:ea typeface="UD デジタル 教科書体 NK-R" panose="02020400000000000000" pitchFamily="18" charset="-128"/>
                        </a:rPr>
                        <a:t>MaaS</a:t>
                      </a:r>
                      <a:r>
                        <a:rPr lang="ja-JP" altLang="en-US" sz="800" dirty="0">
                          <a:latin typeface="UD デジタル 教科書体 NK-R" panose="02020400000000000000" pitchFamily="18" charset="-128"/>
                          <a:ea typeface="UD デジタル 教科書体 NK-R" panose="02020400000000000000" pitchFamily="18" charset="-128"/>
                        </a:rPr>
                        <a:t>構築　</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□関西広域</a:t>
                      </a:r>
                      <a:r>
                        <a:rPr lang="en-US" altLang="ja-JP" sz="800" dirty="0" err="1">
                          <a:latin typeface="UD デジタル 教科書体 NK-R" panose="02020400000000000000" pitchFamily="18" charset="-128"/>
                          <a:ea typeface="UD デジタル 教科書体 NK-R" panose="02020400000000000000" pitchFamily="18" charset="-128"/>
                        </a:rPr>
                        <a:t>MaaS</a:t>
                      </a:r>
                      <a:r>
                        <a:rPr lang="ja-JP" altLang="en-US" sz="800" dirty="0" err="1">
                          <a:latin typeface="UD デジタル 教科書体 NK-R" panose="02020400000000000000" pitchFamily="18" charset="-128"/>
                          <a:ea typeface="UD デジタル 教科書体 NK-R" panose="02020400000000000000" pitchFamily="18" charset="-128"/>
                        </a:rPr>
                        <a:t>が拡</a:t>
                      </a:r>
                      <a:r>
                        <a:rPr lang="ja-JP" altLang="en-US" sz="800" dirty="0">
                          <a:latin typeface="UD デジタル 教科書体 NK-R" panose="02020400000000000000" pitchFamily="18" charset="-128"/>
                          <a:ea typeface="UD デジタル 教科書体 NK-R" panose="02020400000000000000" pitchFamily="18" charset="-128"/>
                        </a:rPr>
                        <a:t>大</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950" b="1" baseline="0" dirty="0">
                          <a:latin typeface="UD デジタル 教科書体 NK-R" panose="02020400000000000000" pitchFamily="18" charset="-128"/>
                          <a:ea typeface="UD デジタル 教科書体 NK-R" panose="02020400000000000000" pitchFamily="18" charset="-128"/>
                        </a:rPr>
                        <a:t>⑥ ゼロエミッションモビリティ</a:t>
                      </a:r>
                      <a:endParaRPr lang="en-US" altLang="ja-JP" sz="950" b="1" baseline="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■会場アクセス等での</a:t>
                      </a:r>
                      <a:r>
                        <a:rPr lang="en-US" altLang="ja-JP" sz="800" dirty="0">
                          <a:latin typeface="UD デジタル 教科書体 NK-R" panose="02020400000000000000" pitchFamily="18" charset="-128"/>
                          <a:ea typeface="UD デジタル 教科書体 NK-R" panose="02020400000000000000" pitchFamily="18" charset="-128"/>
                        </a:rPr>
                        <a:t>EV</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FC</a:t>
                      </a:r>
                      <a:r>
                        <a:rPr lang="ja-JP" altLang="en-US" sz="800" dirty="0">
                          <a:latin typeface="UD デジタル 教科書体 NK-R" panose="02020400000000000000" pitchFamily="18" charset="-128"/>
                          <a:ea typeface="UD デジタル 教科書体 NK-R" panose="02020400000000000000" pitchFamily="18" charset="-128"/>
                        </a:rPr>
                        <a:t>バス</a:t>
                      </a:r>
                      <a:r>
                        <a:rPr lang="en-US" altLang="ja-JP" sz="800" dirty="0">
                          <a:latin typeface="UD デジタル 教科書体 NK-R" panose="02020400000000000000" pitchFamily="18" charset="-128"/>
                          <a:ea typeface="UD デジタル 教科書体 NK-R" panose="02020400000000000000" pitchFamily="18" charset="-128"/>
                        </a:rPr>
                        <a:t>/</a:t>
                      </a:r>
                      <a:r>
                        <a:rPr lang="ja-JP" altLang="en-US" sz="800" dirty="0">
                          <a:latin typeface="UD デジタル 教科書体 NK-R" panose="02020400000000000000" pitchFamily="18" charset="-128"/>
                          <a:ea typeface="UD デジタル 教科書体 NK-R" panose="02020400000000000000" pitchFamily="18" charset="-128"/>
                        </a:rPr>
                        <a:t>船の活用　</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□府域の路線バスの５割を</a:t>
                      </a:r>
                      <a:r>
                        <a:rPr lang="en-US" altLang="ja-JP" sz="800" dirty="0">
                          <a:latin typeface="UD デジタル 教科書体 NK-R" panose="02020400000000000000" pitchFamily="18" charset="-128"/>
                          <a:ea typeface="UD デジタル 教科書体 NK-R" panose="02020400000000000000" pitchFamily="18" charset="-128"/>
                        </a:rPr>
                        <a:t>EV</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FC</a:t>
                      </a:r>
                      <a:r>
                        <a:rPr lang="ja-JP" altLang="en-US" sz="800" dirty="0">
                          <a:latin typeface="UD デジタル 教科書体 NK-R" panose="02020400000000000000" pitchFamily="18" charset="-128"/>
                          <a:ea typeface="UD デジタル 教科書体 NK-R" panose="02020400000000000000" pitchFamily="18" charset="-128"/>
                        </a:rPr>
                        <a:t>バスへ</a:t>
                      </a:r>
                      <a:r>
                        <a:rPr lang="en-US" altLang="ja-JP" sz="800" dirty="0">
                          <a:latin typeface="UD デジタル 教科書体 NK-R" panose="02020400000000000000" pitchFamily="18" charset="-128"/>
                          <a:ea typeface="UD デジタル 教科書体 NK-R" panose="02020400000000000000" pitchFamily="18" charset="-128"/>
                        </a:rPr>
                        <a:t>(</a:t>
                      </a:r>
                      <a:r>
                        <a:rPr lang="ja-JP" altLang="en-US" sz="800" dirty="0">
                          <a:latin typeface="UD デジタル 教科書体 NK-R" panose="02020400000000000000" pitchFamily="18" charset="-128"/>
                          <a:ea typeface="UD デジタル 教科書体 NK-R" panose="02020400000000000000" pitchFamily="18" charset="-128"/>
                        </a:rPr>
                        <a:t>更新分）</a:t>
                      </a:r>
                    </a:p>
                    <a:p>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EV</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FC</a:t>
                      </a:r>
                      <a:r>
                        <a:rPr lang="ja-JP" altLang="en-US" sz="800" dirty="0">
                          <a:latin typeface="UD デジタル 教科書体 NK-R" panose="02020400000000000000" pitchFamily="18" charset="-128"/>
                          <a:ea typeface="UD デジタル 教科書体 NK-R" panose="02020400000000000000" pitchFamily="18" charset="-128"/>
                        </a:rPr>
                        <a:t>船の実用化</a:t>
                      </a:r>
                      <a:endParaRPr lang="ja-JP" altLang="en-US" sz="105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950" b="1" dirty="0">
                          <a:latin typeface="UD デジタル 教科書体 NK-R" panose="02020400000000000000" pitchFamily="18" charset="-128"/>
                          <a:ea typeface="UD デジタル 教科書体 NK-R" panose="02020400000000000000" pitchFamily="18" charset="-128"/>
                        </a:rPr>
                        <a:t>５．観光・文化、おもてなし</a:t>
                      </a:r>
                    </a:p>
                    <a:p>
                      <a:r>
                        <a:rPr kumimoji="1" lang="ja-JP" altLang="en-US" sz="950" b="1" dirty="0">
                          <a:latin typeface="UD デジタル 教科書体 NK-R" panose="02020400000000000000" pitchFamily="18" charset="-128"/>
                          <a:ea typeface="UD デジタル 教科書体 NK-R" panose="02020400000000000000" pitchFamily="18" charset="-128"/>
                        </a:rPr>
                        <a:t>⑪ 多様な都市魅力の創出・発信</a:t>
                      </a:r>
                    </a:p>
                    <a:p>
                      <a:r>
                        <a:rPr kumimoji="1" lang="ja-JP" altLang="en-US" sz="800" dirty="0">
                          <a:latin typeface="UD デジタル 教科書体 NK-R" panose="02020400000000000000" pitchFamily="18" charset="-128"/>
                          <a:ea typeface="UD デジタル 教科書体 NK-R" panose="02020400000000000000" pitchFamily="18" charset="-128"/>
                        </a:rPr>
                        <a:t>■万博来訪者の大阪・関西、日本各地への周遊・滞在を促進</a:t>
                      </a:r>
                    </a:p>
                    <a:p>
                      <a:r>
                        <a:rPr kumimoji="1" lang="ja-JP" altLang="en-US" sz="800" dirty="0">
                          <a:latin typeface="UD デジタル 教科書体 NK-R" panose="02020400000000000000" pitchFamily="18" charset="-128"/>
                          <a:ea typeface="UD デジタル 教科書体 NK-R" panose="02020400000000000000" pitchFamily="18" charset="-128"/>
                        </a:rPr>
                        <a:t>□訪日外客数</a:t>
                      </a:r>
                      <a:r>
                        <a:rPr kumimoji="1" lang="en-US" altLang="ja-JP" sz="800" dirty="0">
                          <a:latin typeface="UD デジタル 教科書体 NK-R" panose="02020400000000000000" pitchFamily="18" charset="-128"/>
                          <a:ea typeface="UD デジタル 教科書体 NK-R" panose="02020400000000000000" pitchFamily="18" charset="-128"/>
                        </a:rPr>
                        <a:t>6,000</a:t>
                      </a:r>
                      <a:r>
                        <a:rPr kumimoji="1" lang="ja-JP" altLang="en-US" sz="800" dirty="0">
                          <a:latin typeface="UD デジタル 教科書体 NK-R" panose="02020400000000000000" pitchFamily="18" charset="-128"/>
                          <a:ea typeface="UD デジタル 教科書体 NK-R" panose="02020400000000000000" pitchFamily="18" charset="-128"/>
                        </a:rPr>
                        <a:t>万人の目標達成に向け、大阪・関西が牽引</a:t>
                      </a:r>
                    </a:p>
                    <a:p>
                      <a:r>
                        <a:rPr kumimoji="1" lang="ja-JP" altLang="en-US" sz="950" b="1" dirty="0">
                          <a:latin typeface="UD デジタル 教科書体 NK-R" panose="02020400000000000000" pitchFamily="18" charset="-128"/>
                          <a:ea typeface="UD デジタル 教科書体 NK-R" panose="02020400000000000000" pitchFamily="18" charset="-128"/>
                        </a:rPr>
                        <a:t>⑫ 移動の利便性（水上交通ネットワーク構築）　</a:t>
                      </a:r>
                    </a:p>
                    <a:p>
                      <a:r>
                        <a:rPr kumimoji="1" lang="ja-JP" altLang="en-US" sz="800" dirty="0">
                          <a:latin typeface="UD デジタル 教科書体 NK-R" panose="02020400000000000000" pitchFamily="18" charset="-128"/>
                          <a:ea typeface="UD デジタル 教科書体 NK-R" panose="02020400000000000000" pitchFamily="18" charset="-128"/>
                        </a:rPr>
                        <a:t>■万博会場を起点とした水上交通ネットワークの構築</a:t>
                      </a:r>
                    </a:p>
                    <a:p>
                      <a:r>
                        <a:rPr kumimoji="1" lang="ja-JP" altLang="en-US" sz="800" dirty="0">
                          <a:latin typeface="UD デジタル 教科書体 NK-R" panose="02020400000000000000" pitchFamily="18" charset="-128"/>
                          <a:ea typeface="UD デジタル 教科書体 NK-R" panose="02020400000000000000" pitchFamily="18" charset="-128"/>
                        </a:rPr>
                        <a:t>□大阪と関西・西日本エリアとの水上交通ネットワーク形成</a:t>
                      </a:r>
                    </a:p>
                    <a:p>
                      <a:r>
                        <a:rPr kumimoji="1" lang="ja-JP" altLang="en-US" sz="950" b="1" dirty="0">
                          <a:latin typeface="UD デジタル 教科書体 NK-R" panose="02020400000000000000" pitchFamily="18" charset="-128"/>
                          <a:ea typeface="UD デジタル 教科書体 NK-R" panose="02020400000000000000" pitchFamily="18" charset="-128"/>
                        </a:rPr>
                        <a:t>⑫ 移動の利便性（</a:t>
                      </a:r>
                      <a:r>
                        <a:rPr kumimoji="1" lang="en-US" altLang="ja-JP" sz="950" b="1" dirty="0">
                          <a:latin typeface="UD デジタル 教科書体 NK-R" panose="02020400000000000000" pitchFamily="18" charset="-128"/>
                          <a:ea typeface="UD デジタル 教科書体 NK-R" panose="02020400000000000000" pitchFamily="18" charset="-128"/>
                        </a:rPr>
                        <a:t>UD</a:t>
                      </a:r>
                      <a:r>
                        <a:rPr kumimoji="1" lang="ja-JP" altLang="en-US" sz="950" b="1" dirty="0">
                          <a:latin typeface="UD デジタル 教科書体 NK-R" panose="02020400000000000000" pitchFamily="18" charset="-128"/>
                          <a:ea typeface="UD デジタル 教科書体 NK-R" panose="02020400000000000000" pitchFamily="18" charset="-128"/>
                        </a:rPr>
                        <a:t>タクシーの普及拡大）　</a:t>
                      </a:r>
                    </a:p>
                    <a:p>
                      <a:r>
                        <a:rPr kumimoji="1" lang="ja-JP" altLang="en-US" sz="800" dirty="0">
                          <a:latin typeface="UD デジタル 教科書体 NK-R" panose="02020400000000000000" pitchFamily="18" charset="-128"/>
                          <a:ea typeface="UD デジタル 教科書体 NK-R" panose="02020400000000000000" pitchFamily="18" charset="-128"/>
                        </a:rPr>
                        <a:t>■２０２４年までに</a:t>
                      </a:r>
                      <a:r>
                        <a:rPr kumimoji="1" lang="en-US" altLang="ja-JP" sz="800" dirty="0">
                          <a:latin typeface="UD デジタル 教科書体 NK-R" panose="02020400000000000000" pitchFamily="18" charset="-128"/>
                          <a:ea typeface="UD デジタル 教科書体 NK-R" panose="02020400000000000000" pitchFamily="18" charset="-128"/>
                        </a:rPr>
                        <a:t>UD</a:t>
                      </a:r>
                      <a:r>
                        <a:rPr kumimoji="1" lang="ja-JP" altLang="en-US" sz="800" dirty="0">
                          <a:latin typeface="UD デジタル 教科書体 NK-R" panose="02020400000000000000" pitchFamily="18" charset="-128"/>
                          <a:ea typeface="UD デジタル 教科書体 NK-R" panose="02020400000000000000" pitchFamily="18" charset="-128"/>
                        </a:rPr>
                        <a:t>タクシー導入</a:t>
                      </a:r>
                      <a:r>
                        <a:rPr kumimoji="1" lang="en-US" altLang="ja-JP" sz="800" dirty="0">
                          <a:latin typeface="UD デジタル 教科書体 NK-R" panose="02020400000000000000" pitchFamily="18" charset="-128"/>
                          <a:ea typeface="UD デジタル 教科書体 NK-R" panose="02020400000000000000" pitchFamily="18" charset="-128"/>
                        </a:rPr>
                        <a:t>25</a:t>
                      </a:r>
                      <a:r>
                        <a:rPr kumimoji="1" lang="ja-JP" altLang="en-US" sz="800" dirty="0">
                          <a:latin typeface="UD デジタル 教科書体 NK-R" panose="02020400000000000000" pitchFamily="18" charset="-128"/>
                          <a:ea typeface="UD デジタル 教科書体 NK-R" panose="02020400000000000000" pitchFamily="18" charset="-128"/>
                        </a:rPr>
                        <a:t>％を実現</a:t>
                      </a:r>
                    </a:p>
                    <a:p>
                      <a:r>
                        <a:rPr kumimoji="1" lang="ja-JP" altLang="en-US" sz="800" dirty="0">
                          <a:latin typeface="UD デジタル 教科書体 NK-R" panose="02020400000000000000" pitchFamily="18" charset="-128"/>
                          <a:ea typeface="UD デジタル 教科書体 NK-R" panose="02020400000000000000" pitchFamily="18" charset="-128"/>
                        </a:rPr>
                        <a:t>□</a:t>
                      </a:r>
                      <a:r>
                        <a:rPr kumimoji="1" lang="en-US" altLang="ja-JP" sz="800" dirty="0">
                          <a:latin typeface="UD デジタル 教科書体 NK-R" panose="02020400000000000000" pitchFamily="18" charset="-128"/>
                          <a:ea typeface="UD デジタル 教科書体 NK-R" panose="02020400000000000000" pitchFamily="18" charset="-128"/>
                        </a:rPr>
                        <a:t>UD</a:t>
                      </a:r>
                      <a:r>
                        <a:rPr kumimoji="1" lang="ja-JP" altLang="en-US" sz="800" dirty="0">
                          <a:latin typeface="UD デジタル 教科書体 NK-R" panose="02020400000000000000" pitchFamily="18" charset="-128"/>
                          <a:ea typeface="UD デジタル 教科書体 NK-R" panose="02020400000000000000" pitchFamily="18" charset="-128"/>
                        </a:rPr>
                        <a:t>タクシーの更なる拡大</a:t>
                      </a:r>
                    </a:p>
                    <a:p>
                      <a:r>
                        <a:rPr kumimoji="1" lang="ja-JP" altLang="en-US" sz="950" b="1" dirty="0">
                          <a:latin typeface="UD デジタル 教科書体 NK-R" panose="02020400000000000000" pitchFamily="18" charset="-128"/>
                          <a:ea typeface="UD デジタル 教科書体 NK-R" panose="02020400000000000000" pitchFamily="18" charset="-128"/>
                        </a:rPr>
                        <a:t>⑬空港運用の強化 　</a:t>
                      </a:r>
                      <a:endParaRPr kumimoji="1" lang="en-US" altLang="ja-JP" sz="950" b="1" dirty="0">
                        <a:latin typeface="UD デジタル 教科書体 NK-R" panose="02020400000000000000" pitchFamily="18" charset="-128"/>
                        <a:ea typeface="UD デジタル 教科書体 NK-R" panose="02020400000000000000" pitchFamily="18" charset="-128"/>
                      </a:endParaRPr>
                    </a:p>
                    <a:p>
                      <a:r>
                        <a:rPr kumimoji="1" lang="ja-JP" altLang="en-US" sz="800" dirty="0">
                          <a:latin typeface="UD デジタル 教科書体 NK-R" panose="02020400000000000000" pitchFamily="18" charset="-128"/>
                          <a:ea typeface="UD デジタル 教科書体 NK-R" panose="02020400000000000000" pitchFamily="18" charset="-128"/>
                        </a:rPr>
                        <a:t>■国内外からの来訪者の万全な受け入れ体制</a:t>
                      </a:r>
                    </a:p>
                    <a:p>
                      <a:r>
                        <a:rPr kumimoji="1" lang="ja-JP" altLang="en-US" sz="800" dirty="0">
                          <a:latin typeface="UD デジタル 教科書体 NK-R" panose="02020400000000000000" pitchFamily="18" charset="-128"/>
                          <a:ea typeface="UD デジタル 教科書体 NK-R" panose="02020400000000000000" pitchFamily="18" charset="-128"/>
                        </a:rPr>
                        <a:t>□更なる来訪者増に向けた受入体制の強化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6688">
                <a:tc rowSpan="2">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dirty="0">
                          <a:latin typeface="UD デジタル 教科書体 NK-R" panose="02020400000000000000" pitchFamily="18" charset="-128"/>
                          <a:ea typeface="UD デジタル 教科書体 NK-R" panose="02020400000000000000" pitchFamily="18" charset="-128"/>
                        </a:rPr>
                        <a:t>３．環境</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dirty="0">
                          <a:latin typeface="UD デジタル 教科書体 NK-R" panose="02020400000000000000" pitchFamily="18" charset="-128"/>
                          <a:ea typeface="UD デジタル 教科書体 NK-R" panose="02020400000000000000" pitchFamily="18" charset="-128"/>
                        </a:rPr>
                        <a:t>⑦　カーボンニュートラル</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■最先端技術の実証・活用</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□万博で活用した最先端技術の実用化</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■カーボンニュートラルに向けた行動変容の動機づけ　</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□脱炭素行動の定着</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dirty="0">
                          <a:latin typeface="UD デジタル 教科書体 NK-R" panose="02020400000000000000" pitchFamily="18" charset="-128"/>
                          <a:ea typeface="UD デジタル 教科書体 NK-R" panose="02020400000000000000" pitchFamily="18" charset="-128"/>
                        </a:rPr>
                        <a:t>⑧　大阪ブルー・オーシャン・ビジョン</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■「大阪ブルー・オーシャン・ビジョン」に向けた取組みの発信　</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□大阪湾に流入するプラごみ半減</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□既存のプラスチック製品製造からの業種転換の拡大</a:t>
                      </a:r>
                      <a:endParaRPr lang="ja-JP" altLang="en-US" sz="105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6003">
                <a:tc vMerge="1">
                  <a:txBody>
                    <a:bodyPr/>
                    <a:lstStyle/>
                    <a:p>
                      <a:endParaRPr kumimoji="1" lang="ja-JP" altLang="en-US"/>
                    </a:p>
                  </a:txBody>
                  <a:tcPr/>
                </a:tc>
                <a:tc>
                  <a:txBody>
                    <a:bodyPr/>
                    <a:lstStyle/>
                    <a:p>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2187524"/>
                  </a:ext>
                </a:extLst>
              </a:tr>
            </a:tbl>
          </a:graphicData>
        </a:graphic>
      </p:graphicFrame>
      <p:sp>
        <p:nvSpPr>
          <p:cNvPr id="3" name="正方形/長方形 2"/>
          <p:cNvSpPr/>
          <p:nvPr/>
        </p:nvSpPr>
        <p:spPr>
          <a:xfrm>
            <a:off x="-2444" y="228120"/>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３　今後求められる人材　 （２） 大阪の成長</a:t>
            </a:r>
          </a:p>
        </p:txBody>
      </p:sp>
      <p:sp>
        <p:nvSpPr>
          <p:cNvPr id="7" name="テキスト ボックス 6"/>
          <p:cNvSpPr txBox="1"/>
          <p:nvPr/>
        </p:nvSpPr>
        <p:spPr>
          <a:xfrm>
            <a:off x="2759855" y="6422958"/>
            <a:ext cx="2173306" cy="433965"/>
          </a:xfrm>
          <a:prstGeom prst="rect">
            <a:avLst/>
          </a:prstGeom>
          <a:noFill/>
        </p:spPr>
        <p:txBody>
          <a:bodyPr wrap="square" rtlCol="0">
            <a:spAutoFit/>
          </a:bodyPr>
          <a:lstStyle/>
          <a:p>
            <a:r>
              <a:rPr kumimoji="1" lang="ja-JP" altLang="en-US" sz="740" dirty="0">
                <a:latin typeface="UD デジタル 教科書体 NK-R" panose="02020400000000000000" pitchFamily="18" charset="-128"/>
                <a:ea typeface="UD デジタル 教科書体 NK-R" panose="02020400000000000000" pitchFamily="18" charset="-128"/>
              </a:rPr>
              <a:t>出典：大阪・関西万博を契機とした「未来社会」の実現に向けて（大阪版万博アクションプラン）　概要</a:t>
            </a:r>
            <a:endParaRPr kumimoji="1" lang="en-US" altLang="ja-JP" sz="740" dirty="0">
              <a:latin typeface="UD デジタル 教科書体 NK-R" panose="02020400000000000000" pitchFamily="18" charset="-128"/>
              <a:ea typeface="UD デジタル 教科書体 NK-R" panose="02020400000000000000" pitchFamily="18" charset="-128"/>
            </a:endParaRPr>
          </a:p>
          <a:p>
            <a:r>
              <a:rPr kumimoji="1" lang="ja-JP" altLang="en-US" sz="740" dirty="0">
                <a:latin typeface="UD デジタル 教科書体 NK-R" panose="02020400000000000000" pitchFamily="18" charset="-128"/>
                <a:ea typeface="UD デジタル 教科書体 NK-R" panose="02020400000000000000" pitchFamily="18" charset="-128"/>
              </a:rPr>
              <a:t>（２０２</a:t>
            </a:r>
            <a:r>
              <a:rPr kumimoji="1" lang="en-US" altLang="ja-JP" sz="740" dirty="0">
                <a:latin typeface="UD デジタル 教科書体 NK-R" panose="02020400000000000000" pitchFamily="18" charset="-128"/>
                <a:ea typeface="UD デジタル 教科書体 NK-R" panose="02020400000000000000" pitchFamily="18" charset="-128"/>
              </a:rPr>
              <a:t>4</a:t>
            </a:r>
            <a:r>
              <a:rPr kumimoji="1" lang="ja-JP" altLang="en-US" sz="740" dirty="0">
                <a:latin typeface="UD デジタル 教科書体 NK-R" panose="02020400000000000000" pitchFamily="18" charset="-128"/>
                <a:ea typeface="UD デジタル 教科書体 NK-R" panose="02020400000000000000" pitchFamily="18" charset="-128"/>
              </a:rPr>
              <a:t>年１月改訂版）</a:t>
            </a:r>
          </a:p>
        </p:txBody>
      </p:sp>
      <p:sp>
        <p:nvSpPr>
          <p:cNvPr id="13" name="正方形/長方形 12"/>
          <p:cNvSpPr/>
          <p:nvPr/>
        </p:nvSpPr>
        <p:spPr>
          <a:xfrm>
            <a:off x="153942" y="642830"/>
            <a:ext cx="9792000" cy="820508"/>
          </a:xfrm>
          <a:prstGeom prst="rect">
            <a:avLst/>
          </a:prstGeom>
          <a:ln w="19050">
            <a:solidFill>
              <a:schemeClr val="tx1"/>
            </a:solidFill>
            <a:prstDash val="sysDash"/>
          </a:ln>
        </p:spPr>
        <p:txBody>
          <a:bodyPr wrap="square" anchor="ctr">
            <a:noAutofit/>
          </a:bodyPr>
          <a:lstStyle/>
          <a:p>
            <a:r>
              <a:rPr lang="ja-JP" altLang="en-US" sz="1290" dirty="0">
                <a:latin typeface="UD デジタル 教科書体 NK-R" panose="02020400000000000000" pitchFamily="18" charset="-128"/>
                <a:ea typeface="UD デジタル 教科書体 NK-R" panose="02020400000000000000" pitchFamily="18" charset="-128"/>
              </a:rPr>
              <a:t>○　大阪府・市では、</a:t>
            </a:r>
            <a:r>
              <a:rPr lang="en-US" altLang="ja-JP" sz="1290" dirty="0">
                <a:latin typeface="UD デジタル 教科書体 NK-R" panose="02020400000000000000" pitchFamily="18" charset="-128"/>
                <a:ea typeface="UD デジタル 教科書体 NK-R" panose="02020400000000000000" pitchFamily="18" charset="-128"/>
              </a:rPr>
              <a:t>2025 </a:t>
            </a:r>
            <a:r>
              <a:rPr lang="ja-JP" altLang="en-US" sz="1290" dirty="0">
                <a:latin typeface="UD デジタル 教科書体 NK-R" panose="02020400000000000000" pitchFamily="18" charset="-128"/>
                <a:ea typeface="UD デジタル 教科書体 NK-R" panose="02020400000000000000" pitchFamily="18" charset="-128"/>
              </a:rPr>
              <a:t>年大阪・関⻄万博の開催を控え、</a:t>
            </a:r>
            <a:r>
              <a:rPr lang="en-US" altLang="ja-JP" sz="1290" dirty="0">
                <a:latin typeface="UD デジタル 教科書体 NK-R" panose="02020400000000000000" pitchFamily="18" charset="-128"/>
                <a:ea typeface="UD デジタル 教科書体 NK-R" panose="02020400000000000000" pitchFamily="18" charset="-128"/>
              </a:rPr>
              <a:t>2030</a:t>
            </a:r>
            <a:r>
              <a:rPr lang="ja-JP" altLang="en-US" sz="1290" dirty="0">
                <a:latin typeface="UD デジタル 教科書体 NK-R" panose="02020400000000000000" pitchFamily="18" charset="-128"/>
                <a:ea typeface="UD デジタル 教科書体 NK-R" panose="02020400000000000000" pitchFamily="18" charset="-128"/>
              </a:rPr>
              <a:t>年</a:t>
            </a:r>
            <a:r>
              <a:rPr lang="en-US" altLang="ja-JP" sz="1290" dirty="0">
                <a:latin typeface="UD デジタル 教科書体 NK-R" panose="02020400000000000000" pitchFamily="18" charset="-128"/>
                <a:ea typeface="UD デジタル 教科書体 NK-R" panose="02020400000000000000" pitchFamily="18" charset="-128"/>
              </a:rPr>
              <a:t>IR</a:t>
            </a:r>
            <a:r>
              <a:rPr lang="ja-JP" altLang="en-US" sz="1290" dirty="0">
                <a:latin typeface="UD デジタル 教科書体 NK-R" panose="02020400000000000000" pitchFamily="18" charset="-128"/>
                <a:ea typeface="UD デジタル 教科書体 NK-R" panose="02020400000000000000" pitchFamily="18" charset="-128"/>
              </a:rPr>
              <a:t>開業、さらに国際金融都市の実現に向け取り組んでいる</a:t>
            </a:r>
            <a:endParaRPr lang="en-US" altLang="ja-JP" sz="1290" dirty="0">
              <a:latin typeface="UD デジタル 教科書体 NK-R" panose="02020400000000000000" pitchFamily="18" charset="-128"/>
              <a:ea typeface="UD デジタル 教科書体 NK-R" panose="02020400000000000000" pitchFamily="18" charset="-128"/>
            </a:endParaRPr>
          </a:p>
          <a:p>
            <a:pPr marL="100013" indent="-100013"/>
            <a:r>
              <a:rPr lang="ja-JP" altLang="en-US" sz="1290" dirty="0">
                <a:latin typeface="UD デジタル 教科書体 NK-R" panose="02020400000000000000" pitchFamily="18" charset="-128"/>
                <a:ea typeface="UD デジタル 教科書体 NK-R" panose="02020400000000000000" pitchFamily="18" charset="-128"/>
              </a:rPr>
              <a:t>○　万博のインパクトを最大限に活かし、ライフサイエンスやカーボンニュートラルなどの分野で先進的な取組みを進めている</a:t>
            </a:r>
            <a:endParaRPr lang="en-US" altLang="ja-JP" sz="1290" dirty="0">
              <a:latin typeface="UD デジタル 教科書体 NK-R" panose="02020400000000000000" pitchFamily="18" charset="-128"/>
              <a:ea typeface="UD デジタル 教科書体 NK-R" panose="02020400000000000000" pitchFamily="18" charset="-128"/>
            </a:endParaRPr>
          </a:p>
          <a:p>
            <a:pPr marL="100013" indent="-100013"/>
            <a:r>
              <a:rPr lang="ja-JP" altLang="en-US" sz="1290" dirty="0">
                <a:latin typeface="UD デジタル 教科書体 NK-R" panose="02020400000000000000" pitchFamily="18" charset="-128"/>
                <a:ea typeface="UD デジタル 教科書体 NK-R" panose="02020400000000000000" pitchFamily="18" charset="-128"/>
              </a:rPr>
              <a:t>○　こうした取組みを支える人材に加え、国内外からの集客を支えホスピタリティの高いサービスを提供する人材や金融のフロントランナーとして先駆的な金融ビジネスを生み出す人材など専門人材が求められている</a:t>
            </a:r>
            <a:endParaRPr lang="en-US" altLang="ja-JP" sz="1290" b="1" dirty="0">
              <a:latin typeface="UD デジタル 教科書体 NK-R" panose="02020400000000000000" pitchFamily="18" charset="-128"/>
              <a:ea typeface="UD デジタル 教科書体 NK-R" panose="02020400000000000000" pitchFamily="18" charset="-128"/>
            </a:endParaRPr>
          </a:p>
        </p:txBody>
      </p:sp>
      <p:sp>
        <p:nvSpPr>
          <p:cNvPr id="12" name="正方形/長方形 11"/>
          <p:cNvSpPr/>
          <p:nvPr/>
        </p:nvSpPr>
        <p:spPr>
          <a:xfrm>
            <a:off x="26562" y="1508935"/>
            <a:ext cx="4932000" cy="307777"/>
          </a:xfrm>
          <a:prstGeom prst="rect">
            <a:avLst/>
          </a:prstGeom>
          <a:solidFill>
            <a:schemeClr val="accent1">
              <a:lumMod val="60000"/>
              <a:lumOff val="40000"/>
            </a:schemeClr>
          </a:solidFill>
        </p:spPr>
        <p:txBody>
          <a:bodyPr wrap="square">
            <a:spAutoFit/>
          </a:bodyPr>
          <a:lstStyle/>
          <a:p>
            <a:pPr algn="ctr">
              <a:defRPr sz="1100" b="1" i="0" u="none" strike="noStrike" kern="1200" spc="0" baseline="0">
                <a:solidFill>
                  <a:prstClr val="black">
                    <a:lumMod val="95000"/>
                    <a:lumOff val="5000"/>
                  </a:prstClr>
                </a:solidFill>
                <a:latin typeface="Meiryo UI" panose="020B0604030504040204" pitchFamily="50" charset="-128"/>
                <a:ea typeface="Meiryo UI" panose="020B0604030504040204" pitchFamily="50" charset="-128"/>
                <a:cs typeface="+mn-cs"/>
              </a:defRPr>
            </a:pPr>
            <a:r>
              <a:rPr lang="en-US"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2025</a:t>
            </a: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年大阪・関西万博における５つのめざす姿</a:t>
            </a:r>
            <a:endParaRPr lang="ja-JP"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p:txBody>
      </p:sp>
      <p:sp>
        <p:nvSpPr>
          <p:cNvPr id="21" name="正方形/長方形 20"/>
          <p:cNvSpPr/>
          <p:nvPr/>
        </p:nvSpPr>
        <p:spPr>
          <a:xfrm>
            <a:off x="5019564" y="1505981"/>
            <a:ext cx="5016339" cy="307777"/>
          </a:xfrm>
          <a:prstGeom prst="rect">
            <a:avLst/>
          </a:prstGeom>
          <a:solidFill>
            <a:schemeClr val="accent1">
              <a:lumMod val="60000"/>
              <a:lumOff val="40000"/>
            </a:schemeClr>
          </a:solidFill>
        </p:spPr>
        <p:txBody>
          <a:bodyPr wrap="square">
            <a:spAutoFit/>
          </a:bodyPr>
          <a:lstStyle/>
          <a:p>
            <a:pPr algn="ctr">
              <a:defRPr sz="1100" b="1" i="0" u="none" strike="noStrike" kern="1200" spc="0" baseline="0">
                <a:solidFill>
                  <a:prstClr val="black">
                    <a:lumMod val="95000"/>
                    <a:lumOff val="5000"/>
                  </a:prstClr>
                </a:solidFill>
                <a:latin typeface="Meiryo UI" panose="020B0604030504040204" pitchFamily="50" charset="-128"/>
                <a:ea typeface="Meiryo UI" panose="020B0604030504040204" pitchFamily="50" charset="-128"/>
                <a:cs typeface="+mn-cs"/>
              </a:defRPr>
            </a:pP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大阪</a:t>
            </a:r>
            <a:r>
              <a:rPr lang="en-US"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IR</a:t>
            </a: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のめざす姿</a:t>
            </a:r>
            <a:endParaRPr lang="ja-JP"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466888067"/>
              </p:ext>
            </p:extLst>
          </p:nvPr>
        </p:nvGraphicFramePr>
        <p:xfrm>
          <a:off x="5019565" y="1855220"/>
          <a:ext cx="5016339" cy="2876932"/>
        </p:xfrm>
        <a:graphic>
          <a:graphicData uri="http://schemas.openxmlformats.org/drawingml/2006/table">
            <a:tbl>
              <a:tblPr firstRow="1" bandRow="1">
                <a:tableStyleId>{3B4B98B0-60AC-42C2-AFA5-B58CD77FA1E5}</a:tableStyleId>
              </a:tblPr>
              <a:tblGrid>
                <a:gridCol w="1344093">
                  <a:extLst>
                    <a:ext uri="{9D8B030D-6E8A-4147-A177-3AD203B41FA5}">
                      <a16:colId xmlns:a16="http://schemas.microsoft.com/office/drawing/2014/main" val="20000"/>
                    </a:ext>
                  </a:extLst>
                </a:gridCol>
                <a:gridCol w="3672246">
                  <a:extLst>
                    <a:ext uri="{9D8B030D-6E8A-4147-A177-3AD203B41FA5}">
                      <a16:colId xmlns:a16="http://schemas.microsoft.com/office/drawing/2014/main" val="20001"/>
                    </a:ext>
                  </a:extLst>
                </a:gridCol>
              </a:tblGrid>
              <a:tr h="0">
                <a:tc>
                  <a:txBody>
                    <a:bodyPr/>
                    <a:lstStyle/>
                    <a:p>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１　世界水準のオールインワンＭＩＣＥ拠点の形成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①世界水準の競争力を備えたオールインワンＭＩＣＥ拠点</a:t>
                      </a:r>
                      <a:endParaRPr kumimoji="1" lang="en-US" altLang="ja-JP" sz="1050" b="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b="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②日本最大の複合ＭＩＣＥ施設の整備</a:t>
                      </a: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b="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③オール大阪でのＭＩＣＥ推進・誘致体制の強化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3944">
                <a:tc>
                  <a:txBody>
                    <a:bodyPr/>
                    <a:lstStyle/>
                    <a:p>
                      <a:pPr>
                        <a:lnSpc>
                          <a:spcPts val="1300"/>
                        </a:lnSpc>
                        <a:spcAft>
                          <a:spcPts val="300"/>
                        </a:spcAft>
                      </a:pPr>
                      <a:r>
                        <a:rPr kumimoji="1" lang="ja-JP" altLang="en-US"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rPr>
                        <a:t>２　魅力の創造・発信拠点の形成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①大阪・関西・日本が誇る魅力を効果的な手法で発信</a:t>
                      </a: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②大阪ＩＲ発、大阪・関西・日本のコンテンツの発展・創造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7145">
                <a:tc>
                  <a:txBody>
                    <a:bodyPr/>
                    <a:lstStyle/>
                    <a:p>
                      <a:pPr>
                        <a:lnSpc>
                          <a:spcPts val="1300"/>
                        </a:lnSpc>
                        <a:spcAft>
                          <a:spcPts val="300"/>
                        </a:spcAft>
                      </a:pPr>
                      <a:r>
                        <a:rPr kumimoji="1" lang="ja-JP" altLang="en-US"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rPr>
                        <a:t>３　日本観光のゲートウェイの形成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①大阪・関西・西日本をはじめ、日本各地との連携による観光客の送り出し</a:t>
                      </a:r>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②大阪・関西の強みを活かしたニューツーリズムの創出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7145">
                <a:tc>
                  <a:txBody>
                    <a:bodyPr/>
                    <a:lstStyle/>
                    <a:p>
                      <a:pPr>
                        <a:lnSpc>
                          <a:spcPts val="1300"/>
                        </a:lnSpc>
                        <a:spcAft>
                          <a:spcPts val="300"/>
                        </a:spcAft>
                      </a:pPr>
                      <a:r>
                        <a:rPr kumimoji="1" lang="en-US" altLang="ja-JP"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rPr>
                        <a:t>4</a:t>
                      </a:r>
                      <a:r>
                        <a:rPr kumimoji="1" lang="ja-JP" altLang="en-US"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rPr>
                        <a:t>　利用者需要の高度化・多様化に対応した宿泊施設の整備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①世界水準の規模と質を有する宿泊施設</a:t>
                      </a:r>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②多様な宿泊ニーズに対応できる施設・サービスの提供</a:t>
                      </a:r>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endPar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7145">
                <a:tc>
                  <a:txBody>
                    <a:bodyPr/>
                    <a:lstStyle/>
                    <a:p>
                      <a:pPr>
                        <a:lnSpc>
                          <a:spcPts val="1300"/>
                        </a:lnSpc>
                        <a:spcAft>
                          <a:spcPts val="300"/>
                        </a:spcAft>
                      </a:pPr>
                      <a:r>
                        <a:rPr kumimoji="1" lang="ja-JP" altLang="en-US"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rPr>
                        <a:t>５　オンリーワンのエンターテイメント拠点、リゾート空間の創出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①夢洲でしか体験できないエンターテイメントの提供</a:t>
                      </a:r>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②長期滞在を楽しめる都市型のリゾート空間、上質な施設・サービスの提供</a:t>
                      </a: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③大阪の新たなランドマークとなるインパクトのある空間の形成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2" name="テキスト ボックス 21"/>
          <p:cNvSpPr txBox="1"/>
          <p:nvPr/>
        </p:nvSpPr>
        <p:spPr>
          <a:xfrm>
            <a:off x="6630613" y="4719550"/>
            <a:ext cx="4682365" cy="206210"/>
          </a:xfrm>
          <a:prstGeom prst="rect">
            <a:avLst/>
          </a:prstGeom>
          <a:noFill/>
        </p:spPr>
        <p:txBody>
          <a:bodyPr wrap="square" rtlCol="0">
            <a:spAutoFit/>
          </a:bodyPr>
          <a:lstStyle/>
          <a:p>
            <a:pPr algn="ctr"/>
            <a:r>
              <a:rPr lang="ja-JP" altLang="en-US" sz="740" dirty="0">
                <a:solidFill>
                  <a:prstClr val="black"/>
                </a:solidFill>
                <a:latin typeface="UD デジタル 教科書体 NK-R" panose="02020400000000000000" pitchFamily="18" charset="-128"/>
                <a:ea typeface="UD デジタル 教科書体 NK-R" panose="02020400000000000000" pitchFamily="18" charset="-128"/>
              </a:rPr>
              <a:t>出典：大阪ＩＲ基本構想</a:t>
            </a:r>
            <a:endParaRPr lang="en-US" altLang="ja-JP" sz="74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5" name="正方形/長方形 14"/>
          <p:cNvSpPr/>
          <p:nvPr/>
        </p:nvSpPr>
        <p:spPr>
          <a:xfrm>
            <a:off x="5037757" y="4973159"/>
            <a:ext cx="5016338" cy="307777"/>
          </a:xfrm>
          <a:prstGeom prst="rect">
            <a:avLst/>
          </a:prstGeom>
          <a:solidFill>
            <a:schemeClr val="accent1">
              <a:lumMod val="60000"/>
              <a:lumOff val="40000"/>
            </a:schemeClr>
          </a:solidFill>
        </p:spPr>
        <p:txBody>
          <a:bodyPr wrap="square">
            <a:spAutoFit/>
          </a:bodyPr>
          <a:lstStyle/>
          <a:p>
            <a:pPr algn="ctr">
              <a:defRPr sz="1100" b="1" i="0" u="none" strike="noStrike" kern="1200" spc="0" baseline="0">
                <a:solidFill>
                  <a:prstClr val="black">
                    <a:lumMod val="95000"/>
                    <a:lumOff val="5000"/>
                  </a:prstClr>
                </a:solidFill>
                <a:latin typeface="Meiryo UI" panose="020B0604030504040204" pitchFamily="50" charset="-128"/>
                <a:ea typeface="Meiryo UI" panose="020B0604030504040204" pitchFamily="50" charset="-128"/>
                <a:cs typeface="+mn-cs"/>
              </a:defRPr>
            </a:pP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国際金融都市</a:t>
            </a:r>
            <a:r>
              <a:rPr lang="en-US"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OSAKA</a:t>
            </a: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のめざす都市像</a:t>
            </a:r>
            <a:endParaRPr lang="ja-JP"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380369605"/>
              </p:ext>
            </p:extLst>
          </p:nvPr>
        </p:nvGraphicFramePr>
        <p:xfrm>
          <a:off x="5037757" y="5346770"/>
          <a:ext cx="5016338" cy="1463040"/>
        </p:xfrm>
        <a:graphic>
          <a:graphicData uri="http://schemas.openxmlformats.org/drawingml/2006/table">
            <a:tbl>
              <a:tblPr firstRow="1" bandRow="1">
                <a:tableStyleId>{3B4B98B0-60AC-42C2-AFA5-B58CD77FA1E5}</a:tableStyleId>
              </a:tblPr>
              <a:tblGrid>
                <a:gridCol w="5016338">
                  <a:extLst>
                    <a:ext uri="{9D8B030D-6E8A-4147-A177-3AD203B41FA5}">
                      <a16:colId xmlns:a16="http://schemas.microsoft.com/office/drawing/2014/main" val="20000"/>
                    </a:ext>
                  </a:extLst>
                </a:gridCol>
              </a:tblGrid>
              <a:tr h="370840">
                <a:tc>
                  <a:txBody>
                    <a:bodyPr/>
                    <a:lstStyle/>
                    <a:p>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１　アジア・世界の活力を呼び込み「金融をテコに発展するグローバル都市」</a:t>
                      </a:r>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b="0" kern="1200" dirty="0">
                          <a:solidFill>
                            <a:schemeClr val="dk1"/>
                          </a:solidFill>
                          <a:latin typeface="UD デジタル 教科書体 NK-R" panose="02020400000000000000" pitchFamily="18" charset="-128"/>
                          <a:ea typeface="UD デジタル 教科書体 NK-R" panose="02020400000000000000" pitchFamily="18" charset="-128"/>
                          <a:cs typeface="+mn-cs"/>
                        </a:rPr>
                        <a:t>大阪・関西の投資魅力に対する注目が高まり、企業に資金が循環して経済が活性化するとともに、災害等に強い経済が実現する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kumimoji="1" lang="ja-JP" altLang="en-US"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rPr>
                        <a:t>２　先駆けた取組みで世界に挑戦する「金融のフロントランナー都市」</a:t>
                      </a:r>
                      <a:endParaRPr kumimoji="1" lang="en-US" altLang="ja-JP"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アジアにおける先駆的なデリバティブの拠点としての魅力が向上するとともに、カーボンニュートラルをはじめ、社会的課題の解決という世界共通の目標に金融面から貢献する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6" name="テキスト ボックス 15"/>
          <p:cNvSpPr txBox="1"/>
          <p:nvPr/>
        </p:nvSpPr>
        <p:spPr>
          <a:xfrm>
            <a:off x="6630613" y="6809810"/>
            <a:ext cx="4682365" cy="206210"/>
          </a:xfrm>
          <a:prstGeom prst="rect">
            <a:avLst/>
          </a:prstGeom>
          <a:noFill/>
        </p:spPr>
        <p:txBody>
          <a:bodyPr wrap="square" rtlCol="0">
            <a:spAutoFit/>
          </a:bodyPr>
          <a:lstStyle/>
          <a:p>
            <a:pPr algn="ctr"/>
            <a:r>
              <a:rPr lang="ja-JP" altLang="en-US" sz="740" dirty="0">
                <a:solidFill>
                  <a:prstClr val="black"/>
                </a:solidFill>
                <a:latin typeface="UD デジタル 教科書体 NK-R" panose="02020400000000000000" pitchFamily="18" charset="-128"/>
                <a:ea typeface="UD デジタル 教科書体 NK-R" panose="02020400000000000000" pitchFamily="18" charset="-128"/>
              </a:rPr>
              <a:t>出典：国際金融都市</a:t>
            </a:r>
            <a:r>
              <a:rPr lang="en-US" altLang="ja-JP" sz="740" dirty="0">
                <a:solidFill>
                  <a:prstClr val="black"/>
                </a:solidFill>
                <a:latin typeface="UD デジタル 教科書体 NK-R" panose="02020400000000000000" pitchFamily="18" charset="-128"/>
                <a:ea typeface="UD デジタル 教科書体 NK-R" panose="02020400000000000000" pitchFamily="18" charset="-128"/>
              </a:rPr>
              <a:t>OSAKA</a:t>
            </a:r>
            <a:r>
              <a:rPr lang="ja-JP" altLang="en-US" sz="740" dirty="0">
                <a:solidFill>
                  <a:prstClr val="black"/>
                </a:solidFill>
                <a:latin typeface="UD デジタル 教科書体 NK-R" panose="02020400000000000000" pitchFamily="18" charset="-128"/>
                <a:ea typeface="UD デジタル 教科書体 NK-R" panose="02020400000000000000" pitchFamily="18" charset="-128"/>
              </a:rPr>
              <a:t>戦略</a:t>
            </a:r>
            <a:endParaRPr lang="en-US" altLang="ja-JP" sz="74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7"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9</a:t>
            </a:fld>
            <a:endParaRPr kumimoji="1" lang="ja-JP" altLang="en-US" dirty="0"/>
          </a:p>
        </p:txBody>
      </p:sp>
      <p:sp>
        <p:nvSpPr>
          <p:cNvPr id="19" name="正方形/長方形 18"/>
          <p:cNvSpPr/>
          <p:nvPr/>
        </p:nvSpPr>
        <p:spPr>
          <a:xfrm>
            <a:off x="2859106" y="6138265"/>
            <a:ext cx="554361" cy="253916"/>
          </a:xfrm>
          <a:prstGeom prst="rect">
            <a:avLst/>
          </a:prstGeom>
        </p:spPr>
        <p:txBody>
          <a:bodyPr wrap="square">
            <a:spAutoFit/>
          </a:bodyPr>
          <a:lstStyle/>
          <a:p>
            <a:pPr lvl="0">
              <a:lnSpc>
                <a:spcPct val="150000"/>
              </a:lnSpc>
              <a:spcBef>
                <a:spcPts val="1200"/>
              </a:spcBef>
            </a:pPr>
            <a:r>
              <a:rPr lang="en-US" altLang="ja-JP" sz="7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7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凡例</a:t>
            </a:r>
            <a:r>
              <a:rPr lang="en-US" altLang="ja-JP" sz="7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p:txBody>
      </p:sp>
      <p:sp>
        <p:nvSpPr>
          <p:cNvPr id="20" name="正方形/長方形 19"/>
          <p:cNvSpPr/>
          <p:nvPr/>
        </p:nvSpPr>
        <p:spPr>
          <a:xfrm>
            <a:off x="3248744" y="6138265"/>
            <a:ext cx="1382029" cy="284693"/>
          </a:xfrm>
          <a:prstGeom prst="rect">
            <a:avLst/>
          </a:prstGeom>
        </p:spPr>
        <p:txBody>
          <a:bodyPr wrap="square">
            <a:spAutoFit/>
          </a:bodyPr>
          <a:lstStyle/>
          <a:p>
            <a:pPr lvl="0">
              <a:lnSpc>
                <a:spcPct val="150000"/>
              </a:lnSpc>
              <a:spcBef>
                <a:spcPts val="1200"/>
              </a:spcBef>
            </a:pPr>
            <a:r>
              <a:rPr lang="ja-JP" altLang="en-US"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万博開催（</a:t>
            </a:r>
            <a:r>
              <a:rPr lang="en-US" altLang="ja-JP"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2025</a:t>
            </a:r>
            <a:r>
              <a:rPr lang="ja-JP" altLang="en-US"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）に向けてめざす姿</a:t>
            </a:r>
            <a:endParaRPr lang="en-US" altLang="ja-JP"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a:r>
              <a:rPr lang="ja-JP" altLang="en-US"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万博後（</a:t>
            </a:r>
            <a:r>
              <a:rPr lang="en-US" altLang="ja-JP"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2030</a:t>
            </a:r>
            <a:r>
              <a:rPr lang="ja-JP" altLang="en-US"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）に向けてめざす姿</a:t>
            </a:r>
            <a:endParaRPr lang="en-US" altLang="ja-JP"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3" name="正方形/長方形 22"/>
          <p:cNvSpPr/>
          <p:nvPr/>
        </p:nvSpPr>
        <p:spPr>
          <a:xfrm>
            <a:off x="2861561" y="6146713"/>
            <a:ext cx="1783824" cy="256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Tree>
    <p:extLst>
      <p:ext uri="{BB962C8B-B14F-4D97-AF65-F5344CB8AC3E}">
        <p14:creationId xmlns:p14="http://schemas.microsoft.com/office/powerpoint/2010/main" val="264709990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15597</Words>
  <Application>Microsoft Office PowerPoint</Application>
  <PresentationFormat>ユーザー設定</PresentationFormat>
  <Paragraphs>2061</Paragraphs>
  <Slides>46</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46</vt:i4>
      </vt:variant>
    </vt:vector>
  </HeadingPairs>
  <TitlesOfParts>
    <vt:vector size="58" baseType="lpstr">
      <vt:lpstr>HG丸ｺﾞｼｯｸM-PRO</vt:lpstr>
      <vt:lpstr>Meiryo UI</vt:lpstr>
      <vt:lpstr>UD デジタル 教科書体 N-B</vt:lpstr>
      <vt:lpstr>UD デジタル 教科書体 NK-B</vt:lpstr>
      <vt:lpstr>UD デジタル 教科書体 NK-R</vt:lpstr>
      <vt:lpstr>UD デジタル 教科書体 NP-B</vt:lpstr>
      <vt:lpstr>游ゴシック</vt:lpstr>
      <vt:lpstr>Arial</vt:lpstr>
      <vt:lpstr>Calibri</vt:lpstr>
      <vt:lpstr>Calibri Light</vt:lpstr>
      <vt:lpstr>Wingdings</vt:lpstr>
      <vt:lpstr>Office テーマ</vt:lpstr>
      <vt:lpstr>外国人材の受入れ・共生のための取組みの方向性（案）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2024-12-12T08:05:03Z</dcterms:created>
  <dcterms:modified xsi:type="dcterms:W3CDTF">2025-03-28T08:27:25Z</dcterms:modified>
</cp:coreProperties>
</file>