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4.xml" ContentType="application/vnd.openxmlformats-officedocument.drawingml.chartshapes+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7" r:id="rId2"/>
    <p:sldId id="483" r:id="rId3"/>
    <p:sldId id="400" r:id="rId4"/>
    <p:sldId id="728" r:id="rId5"/>
    <p:sldId id="729" r:id="rId6"/>
    <p:sldId id="730" r:id="rId7"/>
    <p:sldId id="736" r:id="rId8"/>
    <p:sldId id="436" r:id="rId9"/>
    <p:sldId id="476" r:id="rId10"/>
    <p:sldId id="720" r:id="rId11"/>
    <p:sldId id="735" r:id="rId12"/>
    <p:sldId id="470" r:id="rId13"/>
    <p:sldId id="696" r:id="rId14"/>
    <p:sldId id="732" r:id="rId15"/>
    <p:sldId id="741" r:id="rId16"/>
    <p:sldId id="738" r:id="rId17"/>
    <p:sldId id="737" r:id="rId18"/>
    <p:sldId id="734" r:id="rId19"/>
    <p:sldId id="427" r:id="rId20"/>
    <p:sldId id="744" r:id="rId21"/>
    <p:sldId id="721" r:id="rId22"/>
    <p:sldId id="727" r:id="rId23"/>
    <p:sldId id="723" r:id="rId24"/>
    <p:sldId id="416" r:id="rId25"/>
    <p:sldId id="513" r:id="rId26"/>
    <p:sldId id="560" r:id="rId27"/>
    <p:sldId id="561" r:id="rId28"/>
    <p:sldId id="724" r:id="rId29"/>
    <p:sldId id="725" r:id="rId30"/>
    <p:sldId id="564" r:id="rId31"/>
    <p:sldId id="565" r:id="rId32"/>
    <p:sldId id="566" r:id="rId33"/>
    <p:sldId id="567" r:id="rId34"/>
    <p:sldId id="572" r:id="rId35"/>
    <p:sldId id="573" r:id="rId36"/>
    <p:sldId id="574" r:id="rId37"/>
    <p:sldId id="697" r:id="rId38"/>
    <p:sldId id="698" r:id="rId39"/>
    <p:sldId id="699" r:id="rId40"/>
    <p:sldId id="742" r:id="rId41"/>
    <p:sldId id="701" r:id="rId42"/>
    <p:sldId id="714" r:id="rId43"/>
    <p:sldId id="715" r:id="rId44"/>
    <p:sldId id="716" r:id="rId45"/>
    <p:sldId id="717" r:id="rId46"/>
    <p:sldId id="726" r:id="rId47"/>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倉　由佳" initials="佐倉　由佳" lastIdx="3" clrIdx="0">
    <p:extLst>
      <p:ext uri="{19B8F6BF-5375-455C-9EA6-DF929625EA0E}">
        <p15:presenceInfo xmlns:p15="http://schemas.microsoft.com/office/powerpoint/2012/main" userId="S-1-5-21-161959346-1900351369-444732941-189599" providerId="AD"/>
      </p:ext>
    </p:extLst>
  </p:cmAuthor>
  <p:cmAuthor id="2" name="山田　愛子" initials="山田　愛子" lastIdx="1" clrIdx="1">
    <p:extLst>
      <p:ext uri="{19B8F6BF-5375-455C-9EA6-DF929625EA0E}">
        <p15:presenceInfo xmlns:p15="http://schemas.microsoft.com/office/powerpoint/2012/main" userId="S-1-5-21-161959346-1900351369-444732941-166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FF"/>
    <a:srgbClr val="FF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3178" autoAdjust="0"/>
  </p:normalViewPr>
  <p:slideViewPr>
    <p:cSldViewPr snapToGrid="0">
      <p:cViewPr varScale="1">
        <p:scale>
          <a:sx n="61" d="100"/>
          <a:sy n="61" d="100"/>
        </p:scale>
        <p:origin x="11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494w$\&#20316;&#26989;&#29992;\%23&#36899;&#25658;&#35506;\310_&#22806;&#22269;&#20154;&#26448;\R4\&#9733;&#22320;&#22495;&#21332;&#35696;&#20250;&#65286;WG\&#21462;&#32068;&#12415;&#12398;&#26041;&#21521;&#24615;\&#20803;&#12487;&#12540;&#12479;\&#23601;&#26989;&#32773;&#25968;\&#22899;&#24615;&#12289;&#39640;&#40802;&#32773;&#12398;&#23601;&#26989;&#32773;&#2596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21462;&#32068;&#12415;&#12398;&#26041;&#21521;&#24615;\&#20803;&#12487;&#12540;&#12479;\cc%20(5).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9834;&#12487;&#12540;&#12479;&#26356;&#26032;\&#22312;&#30041;&#22806;&#22269;&#20154;&#12398;&#25512;&#31227;&#65288;&#20840;&#22269;&#65289;.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9834;&#12487;&#12540;&#12479;&#26356;&#26032;\&#21402;&#21172;&#30465;&#12300;&#22806;&#22269;&#20154;&#38599;&#29992;&#29366;&#27841;&#12301;.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03_&#21462;&#32068;&#12415;&#12398;&#26041;&#21521;&#24615;\050410%20%20VG&#12502;&#12524;&#12473;&#12488;&#12434;&#36367;&#12414;&#12360;&#12383;&#20462;&#27491;\botu\&#20803;&#12487;&#12540;&#12479;&#65306;&#19968;&#20154;&#24403;&#12383;&#12426;GDP&#12392;&#31227;&#27665;&#29575;&#12464;&#12521;&#12501;.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8.xlsx"/></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9834;&#12487;&#12540;&#12479;&#26356;&#26032;\&#20225;&#26989;&#35215;&#27169;&#21029;&#38599;&#29992;&#20154;&#21729;&#21028;&#26029;DI&#12398;&#25512;&#31227;.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9834;&#12487;&#12540;&#12479;&#26356;&#26032;\&#20225;&#26989;&#35215;&#27169;&#21029;&#38599;&#29992;&#20154;&#21729;&#21028;&#26029;DI&#12398;&#25512;&#31227;.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9834;&#12487;&#12540;&#12479;&#26356;&#26032;\&#20225;&#26989;&#35215;&#27169;&#21029;&#38599;&#29992;&#20154;&#21729;&#21028;&#26029;DI&#12398;&#25512;&#31227;.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9733;&#21462;&#32068;&#12415;&#12398;&#26041;&#21521;&#24615;\&#20803;&#12487;&#12540;&#12479;\&#38599;&#29992;DI.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9834;&#12487;&#12540;&#12479;&#26356;&#26032;\&#38599;&#29992;DI.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21462;&#32068;&#12415;&#12398;&#26041;&#21521;&#24615;\&#20803;&#12487;&#12540;&#12479;\cc%20(5).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19%20&#22806;&#22269;&#20154;&#26448;\R4\&#9733;&#22320;&#22495;&#21332;&#35696;&#20250;&#65286;WG\&#21462;&#32068;&#12415;&#12398;&#26041;&#21521;&#24615;\&#20803;&#12487;&#12540;&#12479;\&#28023;&#22806;&#38656;&#3520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12063005301496E-2"/>
          <c:y val="3.1717597590643194E-2"/>
          <c:w val="0.8847282632862693"/>
          <c:h val="0.77753454141734746"/>
        </c:manualLayout>
      </c:layout>
      <c:barChart>
        <c:barDir val="col"/>
        <c:grouping val="stacked"/>
        <c:varyColors val="0"/>
        <c:ser>
          <c:idx val="0"/>
          <c:order val="0"/>
          <c:tx>
            <c:strRef>
              <c:f>Sheet2!$C$47</c:f>
              <c:strCache>
                <c:ptCount val="1"/>
                <c:pt idx="0">
                  <c:v>男性（15歳～64歳）</c:v>
                </c:pt>
              </c:strCache>
            </c:strRef>
          </c:tx>
          <c:spPr>
            <a:pattFill prst="pct20">
              <a:fgClr>
                <a:schemeClr val="accent1"/>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Sheet2!$B$48:$B$59</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Sheet2!$C$48:$C$59</c:f>
              <c:numCache>
                <c:formatCode>General</c:formatCode>
                <c:ptCount val="12"/>
                <c:pt idx="0">
                  <c:v>2128</c:v>
                </c:pt>
                <c:pt idx="1">
                  <c:v>2136</c:v>
                </c:pt>
                <c:pt idx="2">
                  <c:v>2173</c:v>
                </c:pt>
                <c:pt idx="3">
                  <c:v>2154</c:v>
                </c:pt>
                <c:pt idx="4">
                  <c:v>2121</c:v>
                </c:pt>
                <c:pt idx="5">
                  <c:v>2118</c:v>
                </c:pt>
                <c:pt idx="6">
                  <c:v>2139</c:v>
                </c:pt>
                <c:pt idx="7">
                  <c:v>2154</c:v>
                </c:pt>
                <c:pt idx="8">
                  <c:v>2184</c:v>
                </c:pt>
                <c:pt idx="9">
                  <c:v>2189</c:v>
                </c:pt>
                <c:pt idx="10">
                  <c:v>2188</c:v>
                </c:pt>
                <c:pt idx="11">
                  <c:v>2199</c:v>
                </c:pt>
              </c:numCache>
            </c:numRef>
          </c:val>
          <c:extLst>
            <c:ext xmlns:c16="http://schemas.microsoft.com/office/drawing/2014/chart" uri="{C3380CC4-5D6E-409C-BE32-E72D297353CC}">
              <c16:uniqueId val="{00000000-C8D5-422D-A66B-3B55A2089A42}"/>
            </c:ext>
          </c:extLst>
        </c:ser>
        <c:ser>
          <c:idx val="1"/>
          <c:order val="1"/>
          <c:tx>
            <c:strRef>
              <c:f>Sheet2!$D$47</c:f>
              <c:strCache>
                <c:ptCount val="1"/>
                <c:pt idx="0">
                  <c:v>女性（15歳～64歳）</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Sheet2!$B$48:$B$59</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Sheet2!$D$48:$D$59</c:f>
              <c:numCache>
                <c:formatCode>General</c:formatCode>
                <c:ptCount val="12"/>
                <c:pt idx="0">
                  <c:v>1595</c:v>
                </c:pt>
                <c:pt idx="1">
                  <c:v>1629</c:v>
                </c:pt>
                <c:pt idx="2">
                  <c:v>1648</c:v>
                </c:pt>
                <c:pt idx="3">
                  <c:v>1656</c:v>
                </c:pt>
                <c:pt idx="4">
                  <c:v>1663</c:v>
                </c:pt>
                <c:pt idx="5">
                  <c:v>1713</c:v>
                </c:pt>
                <c:pt idx="6">
                  <c:v>1761</c:v>
                </c:pt>
                <c:pt idx="7">
                  <c:v>1776</c:v>
                </c:pt>
                <c:pt idx="8">
                  <c:v>1856</c:v>
                </c:pt>
                <c:pt idx="9">
                  <c:v>1860</c:v>
                </c:pt>
                <c:pt idx="10">
                  <c:v>1850</c:v>
                </c:pt>
                <c:pt idx="11">
                  <c:v>1905</c:v>
                </c:pt>
              </c:numCache>
            </c:numRef>
          </c:val>
          <c:extLst>
            <c:ext xmlns:c16="http://schemas.microsoft.com/office/drawing/2014/chart" uri="{C3380CC4-5D6E-409C-BE32-E72D297353CC}">
              <c16:uniqueId val="{00000001-C8D5-422D-A66B-3B55A2089A42}"/>
            </c:ext>
          </c:extLst>
        </c:ser>
        <c:ser>
          <c:idx val="2"/>
          <c:order val="2"/>
          <c:tx>
            <c:strRef>
              <c:f>Sheet2!$E$47</c:f>
              <c:strCache>
                <c:ptCount val="1"/>
                <c:pt idx="0">
                  <c:v>高齢者（65歳以上）</c:v>
                </c:pt>
              </c:strCache>
            </c:strRef>
          </c:tx>
          <c:spPr>
            <a:pattFill prst="ltUpDiag">
              <a:fgClr>
                <a:schemeClr val="accent1"/>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Sheet2!$B$48:$B$59</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Sheet2!$E$48:$E$59</c:f>
              <c:numCache>
                <c:formatCode>General</c:formatCode>
                <c:ptCount val="12"/>
                <c:pt idx="0">
                  <c:v>352</c:v>
                </c:pt>
                <c:pt idx="1">
                  <c:v>364</c:v>
                </c:pt>
                <c:pt idx="2">
                  <c:v>385</c:v>
                </c:pt>
                <c:pt idx="3">
                  <c:v>405</c:v>
                </c:pt>
                <c:pt idx="4">
                  <c:v>438</c:v>
                </c:pt>
                <c:pt idx="5">
                  <c:v>447</c:v>
                </c:pt>
                <c:pt idx="6">
                  <c:v>438</c:v>
                </c:pt>
                <c:pt idx="7">
                  <c:v>492</c:v>
                </c:pt>
                <c:pt idx="8">
                  <c:v>539</c:v>
                </c:pt>
                <c:pt idx="9">
                  <c:v>556</c:v>
                </c:pt>
                <c:pt idx="10">
                  <c:v>557</c:v>
                </c:pt>
                <c:pt idx="11">
                  <c:v>550</c:v>
                </c:pt>
              </c:numCache>
            </c:numRef>
          </c:val>
          <c:extLst>
            <c:ext xmlns:c16="http://schemas.microsoft.com/office/drawing/2014/chart" uri="{C3380CC4-5D6E-409C-BE32-E72D297353CC}">
              <c16:uniqueId val="{00000002-C8D5-422D-A66B-3B55A2089A42}"/>
            </c:ext>
          </c:extLst>
        </c:ser>
        <c:dLbls>
          <c:dLblPos val="ctr"/>
          <c:showLegendKey val="0"/>
          <c:showVal val="1"/>
          <c:showCatName val="0"/>
          <c:showSerName val="0"/>
          <c:showPercent val="0"/>
          <c:showBubbleSize val="0"/>
        </c:dLbls>
        <c:gapWidth val="300"/>
        <c:overlap val="100"/>
        <c:serLines>
          <c:spPr>
            <a:ln w="9525" cap="flat" cmpd="sng" algn="ctr">
              <a:solidFill>
                <a:schemeClr val="tx1"/>
              </a:solidFill>
              <a:round/>
            </a:ln>
            <a:effectLst/>
          </c:spPr>
        </c:serLines>
        <c:axId val="139679663"/>
        <c:axId val="139686735"/>
      </c:barChart>
      <c:catAx>
        <c:axId val="139679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686735"/>
        <c:crosses val="autoZero"/>
        <c:auto val="1"/>
        <c:lblAlgn val="ctr"/>
        <c:lblOffset val="100"/>
        <c:noMultiLvlLbl val="0"/>
      </c:catAx>
      <c:valAx>
        <c:axId val="139686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679663"/>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76280517545344"/>
          <c:y val="4.793028322440087E-2"/>
          <c:w val="0.65123719482454656"/>
          <c:h val="0.73747173760142726"/>
        </c:manualLayout>
      </c:layout>
      <c:barChart>
        <c:barDir val="bar"/>
        <c:grouping val="stacked"/>
        <c:varyColors val="0"/>
        <c:ser>
          <c:idx val="0"/>
          <c:order val="0"/>
          <c:tx>
            <c:strRef>
              <c:f>Sheet4!$B$11</c:f>
              <c:strCache>
                <c:ptCount val="1"/>
                <c:pt idx="0">
                  <c:v>大幅に不足している</c:v>
                </c:pt>
              </c:strCache>
            </c:strRef>
          </c:tx>
          <c:spPr>
            <a:solidFill>
              <a:schemeClr val="accent5">
                <a:lumMod val="75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Sheet4!$A$12:$A$17</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Sheet4!$B$12:$B$17</c:f>
              <c:numCache>
                <c:formatCode>General</c:formatCode>
                <c:ptCount val="6"/>
                <c:pt idx="0">
                  <c:v>35.700000000000003</c:v>
                </c:pt>
                <c:pt idx="1">
                  <c:v>40.5</c:v>
                </c:pt>
                <c:pt idx="2">
                  <c:v>39.5</c:v>
                </c:pt>
                <c:pt idx="3">
                  <c:v>33.799999999999997</c:v>
                </c:pt>
                <c:pt idx="4">
                  <c:v>32.9</c:v>
                </c:pt>
                <c:pt idx="5">
                  <c:v>33.200000000000003</c:v>
                </c:pt>
              </c:numCache>
            </c:numRef>
          </c:val>
          <c:extLst>
            <c:ext xmlns:c16="http://schemas.microsoft.com/office/drawing/2014/chart" uri="{C3380CC4-5D6E-409C-BE32-E72D297353CC}">
              <c16:uniqueId val="{00000000-816F-47D1-BE71-947F8CCE839F}"/>
            </c:ext>
          </c:extLst>
        </c:ser>
        <c:ser>
          <c:idx val="1"/>
          <c:order val="1"/>
          <c:tx>
            <c:strRef>
              <c:f>Sheet4!$C$11</c:f>
              <c:strCache>
                <c:ptCount val="1"/>
                <c:pt idx="0">
                  <c:v>やや不足している</c:v>
                </c:pt>
              </c:strCache>
            </c:strRef>
          </c:tx>
          <c:spPr>
            <a:solidFill>
              <a:schemeClr val="accent1"/>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Sheet4!$A$12:$A$17</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Sheet4!$C$12:$C$17</c:f>
              <c:numCache>
                <c:formatCode>General</c:formatCode>
                <c:ptCount val="6"/>
                <c:pt idx="0">
                  <c:v>38.700000000000003</c:v>
                </c:pt>
                <c:pt idx="1">
                  <c:v>48.6</c:v>
                </c:pt>
                <c:pt idx="2">
                  <c:v>51</c:v>
                </c:pt>
                <c:pt idx="3">
                  <c:v>54.1</c:v>
                </c:pt>
                <c:pt idx="4">
                  <c:v>53.9</c:v>
                </c:pt>
                <c:pt idx="5">
                  <c:v>56.7</c:v>
                </c:pt>
              </c:numCache>
            </c:numRef>
          </c:val>
          <c:extLst>
            <c:ext xmlns:c16="http://schemas.microsoft.com/office/drawing/2014/chart" uri="{C3380CC4-5D6E-409C-BE32-E72D297353CC}">
              <c16:uniqueId val="{00000001-816F-47D1-BE71-947F8CCE839F}"/>
            </c:ext>
          </c:extLst>
        </c:ser>
        <c:ser>
          <c:idx val="2"/>
          <c:order val="2"/>
          <c:tx>
            <c:strRef>
              <c:f>Sheet4!$D$11</c:f>
              <c:strCache>
                <c:ptCount val="1"/>
                <c:pt idx="0">
                  <c:v>特に不足はない</c:v>
                </c:pt>
              </c:strCache>
            </c:strRef>
          </c:tx>
          <c:spPr>
            <a:pattFill prst="ltUpDiag">
              <a:fgClr>
                <a:schemeClr val="accent1"/>
              </a:fgClr>
              <a:bgClr>
                <a:schemeClr val="bg1"/>
              </a:bgClr>
            </a:patt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Sheet4!$A$12:$A$17</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Sheet4!$D$12:$D$17</c:f>
              <c:numCache>
                <c:formatCode>General</c:formatCode>
                <c:ptCount val="6"/>
                <c:pt idx="0">
                  <c:v>13</c:v>
                </c:pt>
                <c:pt idx="1">
                  <c:v>8.1</c:v>
                </c:pt>
                <c:pt idx="2">
                  <c:v>9.5</c:v>
                </c:pt>
                <c:pt idx="3">
                  <c:v>11</c:v>
                </c:pt>
                <c:pt idx="4">
                  <c:v>12.5</c:v>
                </c:pt>
                <c:pt idx="5">
                  <c:v>9.3000000000000007</c:v>
                </c:pt>
              </c:numCache>
            </c:numRef>
          </c:val>
          <c:extLst>
            <c:ext xmlns:c16="http://schemas.microsoft.com/office/drawing/2014/chart" uri="{C3380CC4-5D6E-409C-BE32-E72D297353CC}">
              <c16:uniqueId val="{00000002-816F-47D1-BE71-947F8CCE839F}"/>
            </c:ext>
          </c:extLst>
        </c:ser>
        <c:ser>
          <c:idx val="3"/>
          <c:order val="3"/>
          <c:tx>
            <c:strRef>
              <c:f>Sheet4!$E$11</c:f>
              <c:strCache>
                <c:ptCount val="1"/>
                <c:pt idx="0">
                  <c:v>やや過剰である</c:v>
                </c:pt>
              </c:strCache>
            </c:strRef>
          </c:tx>
          <c:spPr>
            <a:pattFill prst="pct20">
              <a:fgClr>
                <a:schemeClr val="accent1"/>
              </a:fgClr>
              <a:bgClr>
                <a:schemeClr val="bg1"/>
              </a:bgClr>
            </a:pattFill>
            <a:ln>
              <a:solidFill>
                <a:srgbClr val="0070C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9996-4488-BE62-C331F04D0C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Sheet4!$A$12:$A$17</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Sheet4!$E$12:$E$17</c:f>
              <c:numCache>
                <c:formatCode>General</c:formatCode>
                <c:ptCount val="6"/>
                <c:pt idx="1">
                  <c:v>2.9</c:v>
                </c:pt>
              </c:numCache>
            </c:numRef>
          </c:val>
          <c:extLst>
            <c:ext xmlns:c16="http://schemas.microsoft.com/office/drawing/2014/chart" uri="{C3380CC4-5D6E-409C-BE32-E72D297353CC}">
              <c16:uniqueId val="{00000003-816F-47D1-BE71-947F8CCE839F}"/>
            </c:ext>
          </c:extLst>
        </c:ser>
        <c:ser>
          <c:idx val="4"/>
          <c:order val="4"/>
          <c:tx>
            <c:strRef>
              <c:f>Sheet4!$F$11</c:f>
              <c:strCache>
                <c:ptCount val="1"/>
                <c:pt idx="0">
                  <c:v>分からない</c:v>
                </c:pt>
              </c:strCache>
            </c:strRef>
          </c:tx>
          <c:spPr>
            <a:solidFill>
              <a:schemeClr val="accent1">
                <a:lumMod val="60000"/>
                <a:lumOff val="40000"/>
              </a:schemeClr>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Sheet4!$A$12:$A$17</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Sheet4!$F$12:$F$17</c:f>
              <c:numCache>
                <c:formatCode>General</c:formatCode>
                <c:ptCount val="6"/>
                <c:pt idx="0">
                  <c:v>12.6</c:v>
                </c:pt>
              </c:numCache>
            </c:numRef>
          </c:val>
          <c:extLst>
            <c:ext xmlns:c16="http://schemas.microsoft.com/office/drawing/2014/chart" uri="{C3380CC4-5D6E-409C-BE32-E72D297353CC}">
              <c16:uniqueId val="{00000004-816F-47D1-BE71-947F8CCE839F}"/>
            </c:ext>
          </c:extLst>
        </c:ser>
        <c:ser>
          <c:idx val="5"/>
          <c:order val="5"/>
          <c:tx>
            <c:strRef>
              <c:f>Sheet4!$G$11</c:f>
              <c:strCache>
                <c:ptCount val="1"/>
                <c:pt idx="0">
                  <c:v>無回答</c:v>
                </c:pt>
              </c:strCache>
            </c:strRef>
          </c:tx>
          <c:spPr>
            <a:pattFill prst="smConfetti">
              <a:fgClr>
                <a:schemeClr val="accent1">
                  <a:lumMod val="60000"/>
                  <a:lumOff val="40000"/>
                </a:schemeClr>
              </a:fgClr>
              <a:bgClr>
                <a:schemeClr val="bg1"/>
              </a:bgClr>
            </a:pattFill>
            <a:ln>
              <a:solidFill>
                <a:schemeClr val="accent1"/>
              </a:solidFill>
            </a:ln>
            <a:effectLst/>
          </c:spPr>
          <c:invertIfNegative val="0"/>
          <c:dLbls>
            <c:delete val="1"/>
          </c:dLbls>
          <c:cat>
            <c:strRef>
              <c:f>Sheet4!$A$12:$A$17</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Sheet4!$G$12:$G$17</c:f>
              <c:numCache>
                <c:formatCode>General</c:formatCode>
                <c:ptCount val="6"/>
                <c:pt idx="3">
                  <c:v>1.1000000000000001</c:v>
                </c:pt>
                <c:pt idx="4">
                  <c:v>0.7</c:v>
                </c:pt>
                <c:pt idx="5">
                  <c:v>0.7</c:v>
                </c:pt>
              </c:numCache>
            </c:numRef>
          </c:val>
          <c:extLst>
            <c:ext xmlns:c16="http://schemas.microsoft.com/office/drawing/2014/chart" uri="{C3380CC4-5D6E-409C-BE32-E72D297353CC}">
              <c16:uniqueId val="{00000005-816F-47D1-BE71-947F8CCE839F}"/>
            </c:ext>
          </c:extLst>
        </c:ser>
        <c:dLbls>
          <c:dLblPos val="ctr"/>
          <c:showLegendKey val="0"/>
          <c:showVal val="1"/>
          <c:showCatName val="0"/>
          <c:showSerName val="0"/>
          <c:showPercent val="0"/>
          <c:showBubbleSize val="0"/>
        </c:dLbls>
        <c:gapWidth val="150"/>
        <c:overlap val="100"/>
        <c:axId val="211466704"/>
        <c:axId val="211469616"/>
      </c:barChart>
      <c:catAx>
        <c:axId val="21146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211469616"/>
        <c:crosses val="autoZero"/>
        <c:auto val="1"/>
        <c:lblAlgn val="ctr"/>
        <c:lblOffset val="100"/>
        <c:noMultiLvlLbl val="0"/>
      </c:catAx>
      <c:valAx>
        <c:axId val="21146961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466704"/>
        <c:crosses val="autoZero"/>
        <c:crossBetween val="between"/>
      </c:valAx>
      <c:spPr>
        <a:noFill/>
        <a:ln>
          <a:noFill/>
        </a:ln>
        <a:effectLst/>
      </c:spPr>
    </c:plotArea>
    <c:legend>
      <c:legendPos val="b"/>
      <c:layout>
        <c:manualLayout>
          <c:xMode val="edge"/>
          <c:yMode val="edge"/>
          <c:x val="6.1634723996321257E-2"/>
          <c:y val="0.80974965717015146"/>
          <c:w val="0.83077485345312418"/>
          <c:h val="0.190250342829848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03776753826306E-2"/>
          <c:y val="3.1704856607580344E-2"/>
          <c:w val="0.90545961243090922"/>
          <c:h val="0.83472623639295407"/>
        </c:manualLayout>
      </c:layout>
      <c:barChart>
        <c:barDir val="col"/>
        <c:grouping val="clustered"/>
        <c:varyColors val="0"/>
        <c:ser>
          <c:idx val="0"/>
          <c:order val="0"/>
          <c:tx>
            <c:strRef>
              <c:f>Sheet1!$K$1</c:f>
              <c:strCache>
                <c:ptCount val="1"/>
                <c:pt idx="0">
                  <c:v>在留外国人数</c:v>
                </c:pt>
              </c:strCache>
            </c:strRef>
          </c:tx>
          <c:spPr>
            <a:solidFill>
              <a:schemeClr val="accent1"/>
            </a:solidFill>
            <a:ln>
              <a:solidFill>
                <a:schemeClr val="accent1"/>
              </a:solidFill>
            </a:ln>
            <a:effectLst/>
          </c:spPr>
          <c:invertIfNegative val="0"/>
          <c:cat>
            <c:numRef>
              <c:f>Sheet1!$J$23:$J$38</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Sheet1!$K$23:$K$38</c:f>
              <c:numCache>
                <c:formatCode>#,##0</c:formatCode>
                <c:ptCount val="16"/>
                <c:pt idx="0">
                  <c:v>2152973</c:v>
                </c:pt>
                <c:pt idx="1">
                  <c:v>2217426</c:v>
                </c:pt>
                <c:pt idx="2">
                  <c:v>2186121</c:v>
                </c:pt>
                <c:pt idx="3">
                  <c:v>2134151</c:v>
                </c:pt>
                <c:pt idx="4">
                  <c:v>2078508</c:v>
                </c:pt>
                <c:pt idx="5">
                  <c:v>2033656</c:v>
                </c:pt>
                <c:pt idx="6">
                  <c:v>2066445</c:v>
                </c:pt>
                <c:pt idx="7">
                  <c:v>2121831</c:v>
                </c:pt>
                <c:pt idx="8">
                  <c:v>2232189</c:v>
                </c:pt>
                <c:pt idx="9">
                  <c:v>2382822</c:v>
                </c:pt>
                <c:pt idx="10">
                  <c:v>2561848</c:v>
                </c:pt>
                <c:pt idx="11">
                  <c:v>2731093</c:v>
                </c:pt>
                <c:pt idx="12">
                  <c:v>2933137</c:v>
                </c:pt>
                <c:pt idx="13">
                  <c:v>2887116</c:v>
                </c:pt>
                <c:pt idx="14">
                  <c:v>2760635</c:v>
                </c:pt>
                <c:pt idx="15" formatCode="#,##0_);[Red]\(#,##0\)">
                  <c:v>3075213</c:v>
                </c:pt>
              </c:numCache>
            </c:numRef>
          </c:val>
          <c:extLst>
            <c:ext xmlns:c16="http://schemas.microsoft.com/office/drawing/2014/chart" uri="{C3380CC4-5D6E-409C-BE32-E72D297353CC}">
              <c16:uniqueId val="{00000000-2E51-495E-AEE3-65CC6E8DBDBF}"/>
            </c:ext>
          </c:extLst>
        </c:ser>
        <c:ser>
          <c:idx val="1"/>
          <c:order val="1"/>
          <c:tx>
            <c:strRef>
              <c:f>Sheet1!$L$1</c:f>
              <c:strCache>
                <c:ptCount val="1"/>
                <c:pt idx="0">
                  <c:v>外国人労働者数</c:v>
                </c:pt>
              </c:strCache>
            </c:strRef>
          </c:tx>
          <c:spPr>
            <a:pattFill prst="pct20">
              <a:fgClr>
                <a:schemeClr val="accent1"/>
              </a:fgClr>
              <a:bgClr>
                <a:schemeClr val="bg1"/>
              </a:bgClr>
            </a:pattFill>
            <a:ln>
              <a:solidFill>
                <a:schemeClr val="accent1"/>
              </a:solidFill>
            </a:ln>
            <a:effectLst/>
          </c:spPr>
          <c:invertIfNegative val="0"/>
          <c:cat>
            <c:numRef>
              <c:f>Sheet1!$J$23:$J$38</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Sheet1!$L$23:$L$38</c:f>
              <c:numCache>
                <c:formatCode>#,##0_);[Red]\(#,##0\)</c:formatCode>
                <c:ptCount val="16"/>
                <c:pt idx="1">
                  <c:v>486398</c:v>
                </c:pt>
                <c:pt idx="2">
                  <c:v>562818</c:v>
                </c:pt>
                <c:pt idx="3">
                  <c:v>649879</c:v>
                </c:pt>
                <c:pt idx="4">
                  <c:v>686177</c:v>
                </c:pt>
                <c:pt idx="5">
                  <c:v>682431</c:v>
                </c:pt>
                <c:pt idx="6">
                  <c:v>717472</c:v>
                </c:pt>
                <c:pt idx="7">
                  <c:v>787588</c:v>
                </c:pt>
                <c:pt idx="8">
                  <c:v>907860</c:v>
                </c:pt>
                <c:pt idx="9">
                  <c:v>1083720</c:v>
                </c:pt>
                <c:pt idx="10">
                  <c:v>1278614</c:v>
                </c:pt>
                <c:pt idx="11">
                  <c:v>1460333</c:v>
                </c:pt>
                <c:pt idx="12">
                  <c:v>1658762</c:v>
                </c:pt>
                <c:pt idx="13">
                  <c:v>1724256</c:v>
                </c:pt>
                <c:pt idx="14">
                  <c:v>1727221</c:v>
                </c:pt>
                <c:pt idx="15">
                  <c:v>1822725</c:v>
                </c:pt>
              </c:numCache>
            </c:numRef>
          </c:val>
          <c:extLst>
            <c:ext xmlns:c16="http://schemas.microsoft.com/office/drawing/2014/chart" uri="{C3380CC4-5D6E-409C-BE32-E72D297353CC}">
              <c16:uniqueId val="{00000001-2E51-495E-AEE3-65CC6E8DBDBF}"/>
            </c:ext>
          </c:extLst>
        </c:ser>
        <c:dLbls>
          <c:showLegendKey val="0"/>
          <c:showVal val="0"/>
          <c:showCatName val="0"/>
          <c:showSerName val="0"/>
          <c:showPercent val="0"/>
          <c:showBubbleSize val="0"/>
        </c:dLbls>
        <c:gapWidth val="150"/>
        <c:axId val="778045295"/>
        <c:axId val="778045711"/>
      </c:barChart>
      <c:lineChart>
        <c:grouping val="standard"/>
        <c:varyColors val="0"/>
        <c:ser>
          <c:idx val="2"/>
          <c:order val="2"/>
          <c:tx>
            <c:strRef>
              <c:f>Sheet1!$M$1</c:f>
              <c:strCache>
                <c:ptCount val="1"/>
                <c:pt idx="0">
                  <c:v>総人口に占める在留外国人の割合</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Sheet1!$J$23:$J$38</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Sheet1!$M$23:$M$38</c:f>
              <c:numCache>
                <c:formatCode>0.00_ </c:formatCode>
                <c:ptCount val="16"/>
                <c:pt idx="0">
                  <c:v>1.6160403958354486</c:v>
                </c:pt>
                <c:pt idx="1">
                  <c:v>1.6744339652103306</c:v>
                </c:pt>
                <c:pt idx="2">
                  <c:v>1.6601872969257685</c:v>
                </c:pt>
                <c:pt idx="3">
                  <c:v>1.6299468205564709</c:v>
                </c:pt>
                <c:pt idx="4">
                  <c:v>1.6020070579582002</c:v>
                </c:pt>
                <c:pt idx="5">
                  <c:v>1.5948366858800924</c:v>
                </c:pt>
                <c:pt idx="6">
                  <c:v>1.6233130135587364</c:v>
                </c:pt>
                <c:pt idx="7">
                  <c:v>1.669641887585279</c:v>
                </c:pt>
                <c:pt idx="8">
                  <c:v>1.7561080953504837</c:v>
                </c:pt>
                <c:pt idx="9">
                  <c:v>1.88</c:v>
                </c:pt>
                <c:pt idx="10">
                  <c:v>2.02</c:v>
                </c:pt>
                <c:pt idx="11">
                  <c:v>2.16</c:v>
                </c:pt>
                <c:pt idx="12">
                  <c:v>2.3199999999999998</c:v>
                </c:pt>
                <c:pt idx="13">
                  <c:v>2.29</c:v>
                </c:pt>
                <c:pt idx="14" formatCode="0.00_);[Red]\(0.00\)">
                  <c:v>2.1800000000000002</c:v>
                </c:pt>
                <c:pt idx="15" formatCode="0.00_);[Red]\(0.00\)">
                  <c:v>2.44</c:v>
                </c:pt>
              </c:numCache>
            </c:numRef>
          </c:val>
          <c:smooth val="0"/>
          <c:extLst>
            <c:ext xmlns:c16="http://schemas.microsoft.com/office/drawing/2014/chart" uri="{C3380CC4-5D6E-409C-BE32-E72D297353CC}">
              <c16:uniqueId val="{00000002-2E51-495E-AEE3-65CC6E8DBDBF}"/>
            </c:ext>
          </c:extLst>
        </c:ser>
        <c:dLbls>
          <c:showLegendKey val="0"/>
          <c:showVal val="0"/>
          <c:showCatName val="0"/>
          <c:showSerName val="0"/>
          <c:showPercent val="0"/>
          <c:showBubbleSize val="0"/>
        </c:dLbls>
        <c:marker val="1"/>
        <c:smooth val="0"/>
        <c:axId val="730684736"/>
        <c:axId val="725894416"/>
      </c:lineChart>
      <c:catAx>
        <c:axId val="778045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778045711"/>
        <c:crosses val="autoZero"/>
        <c:auto val="1"/>
        <c:lblAlgn val="ctr"/>
        <c:lblOffset val="100"/>
        <c:noMultiLvlLbl val="0"/>
      </c:catAx>
      <c:valAx>
        <c:axId val="778045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78045295"/>
        <c:crosses val="autoZero"/>
        <c:crossBetween val="between"/>
        <c:dispUnits>
          <c:builtInUnit val="thousands"/>
        </c:dispUnits>
      </c:valAx>
      <c:valAx>
        <c:axId val="725894416"/>
        <c:scaling>
          <c:orientation val="minMax"/>
          <c:max val="5"/>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30684736"/>
        <c:crosses val="max"/>
        <c:crossBetween val="between"/>
      </c:valAx>
      <c:catAx>
        <c:axId val="730684736"/>
        <c:scaling>
          <c:orientation val="minMax"/>
        </c:scaling>
        <c:delete val="1"/>
        <c:axPos val="b"/>
        <c:numFmt formatCode="General" sourceLinked="1"/>
        <c:majorTickMark val="out"/>
        <c:minorTickMark val="none"/>
        <c:tickLblPos val="nextTo"/>
        <c:crossAx val="725894416"/>
        <c:crosses val="autoZero"/>
        <c:auto val="1"/>
        <c:lblAlgn val="ctr"/>
        <c:lblOffset val="100"/>
        <c:noMultiLvlLbl val="0"/>
      </c:catAx>
      <c:spPr>
        <a:noFill/>
        <a:ln>
          <a:noFill/>
        </a:ln>
        <a:effectLst/>
      </c:spPr>
    </c:plotArea>
    <c:legend>
      <c:legendPos val="b"/>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06790300820078E-2"/>
          <c:y val="0"/>
          <c:w val="0.93094962522954072"/>
          <c:h val="0.99865084146030392"/>
        </c:manualLayout>
      </c:layout>
      <c:lineChart>
        <c:grouping val="standard"/>
        <c:varyColors val="0"/>
        <c:ser>
          <c:idx val="1"/>
          <c:order val="0"/>
          <c:spPr>
            <a:ln w="31750" cap="rnd">
              <a:solidFill>
                <a:schemeClr val="accent2"/>
              </a:solidFill>
              <a:round/>
            </a:ln>
            <a:effectLst/>
          </c:spPr>
          <c:marker>
            <c:symbol val="circle"/>
            <c:size val="17"/>
            <c:spPr>
              <a:solidFill>
                <a:schemeClr val="accent2"/>
              </a:solidFill>
              <a:ln>
                <a:noFill/>
              </a:ln>
              <a:effectLst/>
            </c:spPr>
          </c:marker>
          <c:dPt>
            <c:idx val="0"/>
            <c:marker>
              <c:symbol val="circle"/>
              <c:size val="17"/>
              <c:spPr>
                <a:solidFill>
                  <a:schemeClr val="accent2"/>
                </a:solidFill>
                <a:ln>
                  <a:noFill/>
                </a:ln>
                <a:effectLst/>
              </c:spPr>
            </c:marker>
            <c:bubble3D val="0"/>
            <c:extLst>
              <c:ext xmlns:c16="http://schemas.microsoft.com/office/drawing/2014/chart" uri="{C3380CC4-5D6E-409C-BE32-E72D297353CC}">
                <c16:uniqueId val="{00000000-F279-43CD-B29F-6115DFBDA031}"/>
              </c:ext>
            </c:extLst>
          </c:dPt>
          <c:dPt>
            <c:idx val="1"/>
            <c:marker>
              <c:symbol val="circle"/>
              <c:size val="17"/>
              <c:spPr>
                <a:solidFill>
                  <a:schemeClr val="accent2"/>
                </a:solidFill>
                <a:ln>
                  <a:noFill/>
                </a:ln>
                <a:effectLst/>
              </c:spPr>
            </c:marker>
            <c:bubble3D val="0"/>
            <c:extLst>
              <c:ext xmlns:c16="http://schemas.microsoft.com/office/drawing/2014/chart" uri="{C3380CC4-5D6E-409C-BE32-E72D297353CC}">
                <c16:uniqueId val="{00000000-C13A-4E78-AE26-D93A8FE52346}"/>
              </c:ext>
            </c:extLst>
          </c:dPt>
          <c:dPt>
            <c:idx val="2"/>
            <c:marker>
              <c:symbol val="circle"/>
              <c:size val="17"/>
              <c:spPr>
                <a:solidFill>
                  <a:schemeClr val="accent2"/>
                </a:solidFill>
                <a:ln>
                  <a:noFill/>
                </a:ln>
                <a:effectLst/>
              </c:spPr>
            </c:marker>
            <c:bubble3D val="0"/>
            <c:extLst>
              <c:ext xmlns:c16="http://schemas.microsoft.com/office/drawing/2014/chart" uri="{C3380CC4-5D6E-409C-BE32-E72D297353CC}">
                <c16:uniqueId val="{00000001-C13A-4E78-AE26-D93A8FE52346}"/>
              </c:ext>
            </c:extLst>
          </c:dPt>
          <c:dPt>
            <c:idx val="3"/>
            <c:marker>
              <c:symbol val="circle"/>
              <c:size val="17"/>
              <c:spPr>
                <a:solidFill>
                  <a:schemeClr val="accent2"/>
                </a:solidFill>
                <a:ln>
                  <a:noFill/>
                </a:ln>
                <a:effectLst/>
              </c:spPr>
            </c:marker>
            <c:bubble3D val="0"/>
            <c:extLst>
              <c:ext xmlns:c16="http://schemas.microsoft.com/office/drawing/2014/chart" uri="{C3380CC4-5D6E-409C-BE32-E72D297353CC}">
                <c16:uniqueId val="{00000002-C13A-4E78-AE26-D93A8FE52346}"/>
              </c:ext>
            </c:extLst>
          </c:dPt>
          <c:dPt>
            <c:idx val="4"/>
            <c:marker>
              <c:symbol val="circle"/>
              <c:size val="17"/>
              <c:spPr>
                <a:solidFill>
                  <a:schemeClr val="accent2"/>
                </a:solidFill>
                <a:ln>
                  <a:noFill/>
                </a:ln>
                <a:effectLst/>
              </c:spPr>
            </c:marker>
            <c:bubble3D val="0"/>
            <c:extLst>
              <c:ext xmlns:c16="http://schemas.microsoft.com/office/drawing/2014/chart" uri="{C3380CC4-5D6E-409C-BE32-E72D297353CC}">
                <c16:uniqueId val="{00000003-C13A-4E78-AE26-D93A8FE52346}"/>
              </c:ext>
            </c:extLst>
          </c:dPt>
          <c:dPt>
            <c:idx val="5"/>
            <c:marker>
              <c:symbol val="circle"/>
              <c:size val="17"/>
              <c:spPr>
                <a:solidFill>
                  <a:schemeClr val="accent2"/>
                </a:solidFill>
                <a:ln>
                  <a:noFill/>
                </a:ln>
                <a:effectLst/>
              </c:spPr>
            </c:marker>
            <c:bubble3D val="0"/>
            <c:extLst>
              <c:ext xmlns:c16="http://schemas.microsoft.com/office/drawing/2014/chart" uri="{C3380CC4-5D6E-409C-BE32-E72D297353CC}">
                <c16:uniqueId val="{00000004-C13A-4E78-AE26-D93A8FE52346}"/>
              </c:ext>
            </c:extLst>
          </c:dPt>
          <c:dPt>
            <c:idx val="7"/>
            <c:marker>
              <c:symbol val="circle"/>
              <c:size val="17"/>
              <c:spPr>
                <a:solidFill>
                  <a:schemeClr val="accent2"/>
                </a:solidFill>
                <a:ln>
                  <a:noFill/>
                </a:ln>
                <a:effectLst/>
              </c:spPr>
            </c:marker>
            <c:bubble3D val="0"/>
            <c:extLst>
              <c:ext xmlns:c16="http://schemas.microsoft.com/office/drawing/2014/chart" uri="{C3380CC4-5D6E-409C-BE32-E72D297353CC}">
                <c16:uniqueId val="{00000005-C13A-4E78-AE26-D93A8FE5234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P14人口に占める外国人労働者割合☆!$C$24:$C$29</c:f>
              <c:numCache>
                <c:formatCode>General</c:formatCode>
                <c:ptCount val="6"/>
                <c:pt idx="0">
                  <c:v>1.83</c:v>
                </c:pt>
                <c:pt idx="1">
                  <c:v>2.31</c:v>
                </c:pt>
                <c:pt idx="2" formatCode="0.00_ ">
                  <c:v>2.67</c:v>
                </c:pt>
                <c:pt idx="3" formatCode="0.00_ ">
                  <c:v>2.99</c:v>
                </c:pt>
                <c:pt idx="4">
                  <c:v>2.83</c:v>
                </c:pt>
                <c:pt idx="5">
                  <c:v>3.28</c:v>
                </c:pt>
              </c:numCache>
            </c:numRef>
          </c:val>
          <c:smooth val="0"/>
          <c:extLst>
            <c:ext xmlns:c16="http://schemas.microsoft.com/office/drawing/2014/chart" uri="{C3380CC4-5D6E-409C-BE32-E72D297353CC}">
              <c16:uniqueId val="{00000006-C13A-4E78-AE26-D93A8FE52346}"/>
            </c:ext>
          </c:extLst>
        </c:ser>
        <c:dLbls>
          <c:dLblPos val="ctr"/>
          <c:showLegendKey val="0"/>
          <c:showVal val="1"/>
          <c:showCatName val="0"/>
          <c:showSerName val="0"/>
          <c:showPercent val="0"/>
          <c:showBubbleSize val="0"/>
        </c:dLbls>
        <c:marker val="1"/>
        <c:smooth val="0"/>
        <c:axId val="583459615"/>
        <c:axId val="583468351"/>
      </c:lineChart>
      <c:catAx>
        <c:axId val="583459615"/>
        <c:scaling>
          <c:orientation val="minMax"/>
        </c:scaling>
        <c:delete val="1"/>
        <c:axPos val="b"/>
        <c:numFmt formatCode="General" sourceLinked="1"/>
        <c:majorTickMark val="none"/>
        <c:minorTickMark val="none"/>
        <c:tickLblPos val="nextTo"/>
        <c:crossAx val="583468351"/>
        <c:crosses val="autoZero"/>
        <c:auto val="1"/>
        <c:lblAlgn val="ctr"/>
        <c:lblOffset val="100"/>
        <c:noMultiLvlLbl val="0"/>
      </c:catAx>
      <c:valAx>
        <c:axId val="583468351"/>
        <c:scaling>
          <c:orientation val="minMax"/>
        </c:scaling>
        <c:delete val="1"/>
        <c:axPos val="l"/>
        <c:numFmt formatCode="General" sourceLinked="1"/>
        <c:majorTickMark val="none"/>
        <c:minorTickMark val="none"/>
        <c:tickLblPos val="nextTo"/>
        <c:crossAx val="58345961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dirty="0"/>
              <a:t>在留資格別外国人雇用者数</a:t>
            </a:r>
            <a:r>
              <a:rPr lang="en-US" altLang="ja-JP" dirty="0"/>
              <a:t>【</a:t>
            </a:r>
            <a:r>
              <a:rPr lang="ja-JP" altLang="en-US" dirty="0"/>
              <a:t>大阪府</a:t>
            </a:r>
            <a:r>
              <a:rPr lang="en-US" altLang="ja-JP" dirty="0"/>
              <a:t>】</a:t>
            </a:r>
            <a:endParaRPr lang="ja-JP" altLang="en-US" dirty="0"/>
          </a:p>
        </c:rich>
      </c:tx>
      <c:layout>
        <c:manualLayout>
          <c:xMode val="edge"/>
          <c:yMode val="edge"/>
          <c:x val="0.35360893989887759"/>
          <c:y val="0"/>
        </c:manualLayout>
      </c:layout>
      <c:overlay val="0"/>
      <c:spPr>
        <a:noFill/>
        <a:ln>
          <a:noFill/>
        </a:ln>
        <a:effectLst/>
      </c:spPr>
    </c:title>
    <c:autoTitleDeleted val="0"/>
    <c:plotArea>
      <c:layout>
        <c:manualLayout>
          <c:layoutTarget val="inner"/>
          <c:xMode val="edge"/>
          <c:yMode val="edge"/>
          <c:x val="8.6592787385066997E-2"/>
          <c:y val="0.10878694965084086"/>
          <c:w val="0.91340721261493296"/>
          <c:h val="0.73686016821348033"/>
        </c:manualLayout>
      </c:layout>
      <c:barChart>
        <c:barDir val="col"/>
        <c:grouping val="stacked"/>
        <c:varyColors val="0"/>
        <c:ser>
          <c:idx val="1"/>
          <c:order val="0"/>
          <c:spPr>
            <a:solidFill>
              <a:srgbClr val="0099CC"/>
            </a:solidFill>
            <a:ln>
              <a:noFill/>
            </a:ln>
            <a:effectLst/>
          </c:spPr>
          <c:invertIfNegative val="0"/>
          <c:dLbls>
            <c:dLbl>
              <c:idx val="3"/>
              <c:tx>
                <c:rich>
                  <a:bodyPr/>
                  <a:lstStyle/>
                  <a:p>
                    <a:fld id="{DFFEB1EB-4CCF-4A10-A210-9F052F704EB9}" type="VALUE">
                      <a:rPr lang="en-US" altLang="ja-JP" baseline="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53-4CCC-B098-3AFEDA0AB41D}"/>
                </c:ext>
              </c:extLst>
            </c:dLbl>
            <c:dLbl>
              <c:idx val="4"/>
              <c:tx>
                <c:rich>
                  <a:bodyPr/>
                  <a:lstStyle/>
                  <a:p>
                    <a:fld id="{550E9A3B-7380-4582-8477-A6FD7ACEC4C3}"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69-4DF3-B046-DFA7F979B791}"/>
                </c:ext>
              </c:extLst>
            </c:dLbl>
            <c:dLbl>
              <c:idx val="5"/>
              <c:tx>
                <c:rich>
                  <a:bodyPr/>
                  <a:lstStyle/>
                  <a:p>
                    <a:r>
                      <a:rPr lang="en-US" altLang="ja-JP"/>
                      <a:t>①</a:t>
                    </a:r>
                    <a:fld id="{CFF6F679-8567-4973-8753-FA64BA47C566}"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7D69-4DF3-B046-DFA7F979B791}"/>
                </c:ext>
              </c:extLst>
            </c:dLbl>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'〇P14・15在留資格別労働者（全国・大阪）★R3済'!$G$14:$L$14</c:f>
              <c:numCache>
                <c:formatCode>0_);[Red]\(0\)</c:formatCode>
                <c:ptCount val="6"/>
                <c:pt idx="0">
                  <c:v>2017</c:v>
                </c:pt>
                <c:pt idx="1">
                  <c:v>2018</c:v>
                </c:pt>
                <c:pt idx="2">
                  <c:v>2019</c:v>
                </c:pt>
                <c:pt idx="3">
                  <c:v>2020</c:v>
                </c:pt>
                <c:pt idx="4">
                  <c:v>2021</c:v>
                </c:pt>
                <c:pt idx="5">
                  <c:v>2022</c:v>
                </c:pt>
              </c:numCache>
            </c:numRef>
          </c:cat>
          <c:val>
            <c:numRef>
              <c:f>'〇P14・15在留資格別労働者（全国・大阪）★R3済'!$G$15:$L$15</c:f>
              <c:numCache>
                <c:formatCode>#,##0_ </c:formatCode>
                <c:ptCount val="6"/>
                <c:pt idx="0">
                  <c:v>19686</c:v>
                </c:pt>
                <c:pt idx="1">
                  <c:v>22495</c:v>
                </c:pt>
                <c:pt idx="2">
                  <c:v>24684</c:v>
                </c:pt>
                <c:pt idx="3">
                  <c:v>25750</c:v>
                </c:pt>
                <c:pt idx="4">
                  <c:v>26661</c:v>
                </c:pt>
                <c:pt idx="5">
                  <c:v>27735</c:v>
                </c:pt>
              </c:numCache>
            </c:numRef>
          </c:val>
          <c:extLst>
            <c:ext xmlns:c16="http://schemas.microsoft.com/office/drawing/2014/chart" uri="{C3380CC4-5D6E-409C-BE32-E72D297353CC}">
              <c16:uniqueId val="{00000001-7D69-4DF3-B046-DFA7F979B791}"/>
            </c:ext>
          </c:extLst>
        </c:ser>
        <c:ser>
          <c:idx val="2"/>
          <c:order val="1"/>
          <c:spPr>
            <a:solidFill>
              <a:schemeClr val="accent2"/>
            </a:solidFill>
            <a:ln>
              <a:noFill/>
            </a:ln>
            <a:effectLst/>
          </c:spPr>
          <c:invertIfNegative val="0"/>
          <c:dLbls>
            <c:dLbl>
              <c:idx val="1"/>
              <c:layout>
                <c:manualLayout>
                  <c:x val="3.7217551386961871E-3"/>
                  <c:y val="-1.92225718401053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53-4CCC-B098-3AFEDA0AB41D}"/>
                </c:ext>
              </c:extLst>
            </c:dLbl>
            <c:dLbl>
              <c:idx val="2"/>
              <c:layout>
                <c:manualLayout>
                  <c:x val="-1.36462778655863E-16"/>
                  <c:y val="-2.96246302752836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D69-4DF3-B046-DFA7F979B791}"/>
                </c:ext>
              </c:extLst>
            </c:dLbl>
            <c:dLbl>
              <c:idx val="3"/>
              <c:layout>
                <c:manualLayout>
                  <c:x val="0"/>
                  <c:y val="-2.6431036280144767E-2"/>
                </c:manualLayout>
              </c:layout>
              <c:tx>
                <c:rich>
                  <a:bodyPr/>
                  <a:lstStyle/>
                  <a:p>
                    <a:r>
                      <a:rPr lang="en-US" altLang="ja-JP" baseline="0" dirty="0"/>
                      <a:t> </a:t>
                    </a:r>
                    <a:fld id="{7FA85F6A-F97F-423D-B28B-F1DB72B38099}" type="VALUE">
                      <a:rPr lang="en-US" altLang="ja-JP" baseline="0"/>
                      <a:pPr/>
                      <a:t>[値]</a:t>
                    </a:fld>
                    <a:endParaRPr lang="en-US" altLang="ja-JP" baseline="0" dirty="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D69-4DF3-B046-DFA7F979B791}"/>
                </c:ext>
              </c:extLst>
            </c:dLbl>
            <c:dLbl>
              <c:idx val="4"/>
              <c:layout>
                <c:manualLayout>
                  <c:x val="-3.7217551386961871E-3"/>
                  <c:y val="-3.8445143680210569E-2"/>
                </c:manualLayout>
              </c:layout>
              <c:tx>
                <c:rich>
                  <a:bodyPr/>
                  <a:lstStyle/>
                  <a:p>
                    <a:fld id="{763C0FA2-661D-4ABF-893B-7F1BA497F6B4}"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69-4DF3-B046-DFA7F979B791}"/>
                </c:ext>
              </c:extLst>
            </c:dLbl>
            <c:dLbl>
              <c:idx val="5"/>
              <c:tx>
                <c:rich>
                  <a:bodyPr/>
                  <a:lstStyle/>
                  <a:p>
                    <a:r>
                      <a:rPr lang="en-US" altLang="ja-JP"/>
                      <a:t>②</a:t>
                    </a:r>
                    <a:fld id="{C641E2B6-1F91-42BE-94F7-C13F761F30A0}"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7D69-4DF3-B046-DFA7F979B79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'〇P14・15在留資格別労働者（全国・大阪）★R3済'!$G$14:$L$14</c:f>
              <c:numCache>
                <c:formatCode>0_);[Red]\(0\)</c:formatCode>
                <c:ptCount val="6"/>
                <c:pt idx="0">
                  <c:v>2017</c:v>
                </c:pt>
                <c:pt idx="1">
                  <c:v>2018</c:v>
                </c:pt>
                <c:pt idx="2">
                  <c:v>2019</c:v>
                </c:pt>
                <c:pt idx="3">
                  <c:v>2020</c:v>
                </c:pt>
                <c:pt idx="4">
                  <c:v>2021</c:v>
                </c:pt>
                <c:pt idx="5">
                  <c:v>2022</c:v>
                </c:pt>
              </c:numCache>
            </c:numRef>
          </c:cat>
          <c:val>
            <c:numRef>
              <c:f>'〇P14・15在留資格別労働者（全国・大阪）★R3済'!$G$16:$L$16</c:f>
              <c:numCache>
                <c:formatCode>#,##0_ </c:formatCode>
                <c:ptCount val="6"/>
                <c:pt idx="0">
                  <c:v>15258</c:v>
                </c:pt>
                <c:pt idx="1">
                  <c:v>20173</c:v>
                </c:pt>
                <c:pt idx="2">
                  <c:v>25816</c:v>
                </c:pt>
                <c:pt idx="3">
                  <c:v>28768</c:v>
                </c:pt>
                <c:pt idx="4">
                  <c:v>31947</c:v>
                </c:pt>
                <c:pt idx="5">
                  <c:v>39649</c:v>
                </c:pt>
              </c:numCache>
            </c:numRef>
          </c:val>
          <c:extLst>
            <c:ext xmlns:c16="http://schemas.microsoft.com/office/drawing/2014/chart" uri="{C3380CC4-5D6E-409C-BE32-E72D297353CC}">
              <c16:uniqueId val="{00000003-7D69-4DF3-B046-DFA7F979B791}"/>
            </c:ext>
          </c:extLst>
        </c:ser>
        <c:ser>
          <c:idx val="3"/>
          <c:order val="2"/>
          <c:spPr>
            <a:solidFill>
              <a:schemeClr val="bg1">
                <a:lumMod val="50000"/>
              </a:schemeClr>
            </a:solidFill>
            <a:ln>
              <a:noFill/>
            </a:ln>
            <a:effectLst/>
          </c:spPr>
          <c:invertIfNegative val="0"/>
          <c:dLbls>
            <c:dLbl>
              <c:idx val="3"/>
              <c:tx>
                <c:rich>
                  <a:bodyPr/>
                  <a:lstStyle/>
                  <a:p>
                    <a:fld id="{2BD280C2-DAE1-4D51-B3D1-E9E898985997}" type="VALUE">
                      <a:rPr lang="en-US" altLang="ja-JP" baseline="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53-4CCC-B098-3AFEDA0AB41D}"/>
                </c:ext>
              </c:extLst>
            </c:dLbl>
            <c:dLbl>
              <c:idx val="4"/>
              <c:tx>
                <c:rich>
                  <a:bodyPr/>
                  <a:lstStyle/>
                  <a:p>
                    <a:fld id="{1A8BE22B-0C30-4430-A0A3-A43F575014E4}"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D69-4DF3-B046-DFA7F979B791}"/>
                </c:ext>
              </c:extLst>
            </c:dLbl>
            <c:dLbl>
              <c:idx val="5"/>
              <c:tx>
                <c:rich>
                  <a:bodyPr/>
                  <a:lstStyle/>
                  <a:p>
                    <a:r>
                      <a:rPr lang="en-US" altLang="ja-JP" dirty="0"/>
                      <a:t>③</a:t>
                    </a:r>
                    <a:fld id="{D29B89DA-982A-44BC-A295-F6C0A9AB78DA}" type="VALUE">
                      <a:rPr lang="en-US" altLang="ja-JP" smtClean="0"/>
                      <a:pPr/>
                      <a:t>[値]</a:t>
                    </a:fld>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7D69-4DF3-B046-DFA7F979B791}"/>
                </c:ext>
              </c:extLst>
            </c:dLbl>
            <c:spPr>
              <a:noFill/>
              <a:ln>
                <a:noFill/>
              </a:ln>
              <a:effectLst/>
            </c:spPr>
            <c:txPr>
              <a:bodyPr rot="0" spcFirstLastPara="1" vertOverflow="ellipsis" vert="horz" wrap="square" lIns="38100" tIns="19050" rIns="38100" bIns="19050" anchor="ctr" anchorCtr="0">
                <a:spAutoFit/>
              </a:bodyPr>
              <a:lstStyle/>
              <a:p>
                <a:pPr algn="ctr">
                  <a:defRPr sz="9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'〇P14・15在留資格別労働者（全国・大阪）★R3済'!$G$14:$L$14</c:f>
              <c:numCache>
                <c:formatCode>0_);[Red]\(0\)</c:formatCode>
                <c:ptCount val="6"/>
                <c:pt idx="0">
                  <c:v>2017</c:v>
                </c:pt>
                <c:pt idx="1">
                  <c:v>2018</c:v>
                </c:pt>
                <c:pt idx="2">
                  <c:v>2019</c:v>
                </c:pt>
                <c:pt idx="3">
                  <c:v>2020</c:v>
                </c:pt>
                <c:pt idx="4">
                  <c:v>2021</c:v>
                </c:pt>
                <c:pt idx="5">
                  <c:v>2022</c:v>
                </c:pt>
              </c:numCache>
            </c:numRef>
          </c:cat>
          <c:val>
            <c:numRef>
              <c:f>'〇P14・15在留資格別労働者（全国・大阪）★R3済'!$G$17:$L$17</c:f>
              <c:numCache>
                <c:formatCode>#,##0_ </c:formatCode>
                <c:ptCount val="6"/>
                <c:pt idx="0">
                  <c:v>1812</c:v>
                </c:pt>
                <c:pt idx="1">
                  <c:v>2405</c:v>
                </c:pt>
                <c:pt idx="2">
                  <c:v>2821</c:v>
                </c:pt>
                <c:pt idx="3">
                  <c:v>3453</c:v>
                </c:pt>
                <c:pt idx="4">
                  <c:v>4813</c:v>
                </c:pt>
                <c:pt idx="5">
                  <c:v>5670</c:v>
                </c:pt>
              </c:numCache>
            </c:numRef>
          </c:val>
          <c:extLst>
            <c:ext xmlns:c16="http://schemas.microsoft.com/office/drawing/2014/chart" uri="{C3380CC4-5D6E-409C-BE32-E72D297353CC}">
              <c16:uniqueId val="{00000005-7D69-4DF3-B046-DFA7F979B791}"/>
            </c:ext>
          </c:extLst>
        </c:ser>
        <c:ser>
          <c:idx val="4"/>
          <c:order val="3"/>
          <c:spPr>
            <a:solidFill>
              <a:schemeClr val="accent4"/>
            </a:solidFill>
            <a:ln>
              <a:noFill/>
            </a:ln>
            <a:effectLst/>
          </c:spPr>
          <c:invertIfNegative val="0"/>
          <c:dLbls>
            <c:dLbl>
              <c:idx val="3"/>
              <c:tx>
                <c:rich>
                  <a:bodyPr/>
                  <a:lstStyle/>
                  <a:p>
                    <a:fld id="{F970965A-844F-43B4-9A2D-B9834BF826AA}" type="VALUE">
                      <a:rPr lang="en-US" altLang="ja-JP" baseline="0"/>
                      <a:pPr/>
                      <a:t>[値]</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B53-4CCC-B098-3AFEDA0AB41D}"/>
                </c:ext>
              </c:extLst>
            </c:dLbl>
            <c:dLbl>
              <c:idx val="4"/>
              <c:tx>
                <c:rich>
                  <a:bodyPr/>
                  <a:lstStyle/>
                  <a:p>
                    <a:fld id="{F45EC5DC-0352-48AF-805B-CFC5B0D2A066}"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D69-4DF3-B046-DFA7F979B791}"/>
                </c:ext>
              </c:extLst>
            </c:dLbl>
            <c:dLbl>
              <c:idx val="5"/>
              <c:tx>
                <c:rich>
                  <a:bodyPr/>
                  <a:lstStyle/>
                  <a:p>
                    <a:r>
                      <a:rPr lang="en-US" altLang="ja-JP"/>
                      <a:t>④</a:t>
                    </a:r>
                    <a:fld id="{ACC69EC3-559B-4255-8EB9-4DC6DE384780}"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7D69-4DF3-B046-DFA7F979B79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'〇P14・15在留資格別労働者（全国・大阪）★R3済'!$G$14:$L$14</c:f>
              <c:numCache>
                <c:formatCode>0_);[Red]\(0\)</c:formatCode>
                <c:ptCount val="6"/>
                <c:pt idx="0">
                  <c:v>2017</c:v>
                </c:pt>
                <c:pt idx="1">
                  <c:v>2018</c:v>
                </c:pt>
                <c:pt idx="2">
                  <c:v>2019</c:v>
                </c:pt>
                <c:pt idx="3">
                  <c:v>2020</c:v>
                </c:pt>
                <c:pt idx="4">
                  <c:v>2021</c:v>
                </c:pt>
                <c:pt idx="5">
                  <c:v>2022</c:v>
                </c:pt>
              </c:numCache>
            </c:numRef>
          </c:cat>
          <c:val>
            <c:numRef>
              <c:f>'〇P14・15在留資格別労働者（全国・大阪）★R3済'!$G$18:$L$18</c:f>
              <c:numCache>
                <c:formatCode>#,##0_ </c:formatCode>
                <c:ptCount val="6"/>
                <c:pt idx="0">
                  <c:v>13028</c:v>
                </c:pt>
                <c:pt idx="1">
                  <c:v>16403</c:v>
                </c:pt>
                <c:pt idx="2">
                  <c:v>20838</c:v>
                </c:pt>
                <c:pt idx="3">
                  <c:v>23034</c:v>
                </c:pt>
                <c:pt idx="4">
                  <c:v>21498</c:v>
                </c:pt>
                <c:pt idx="5">
                  <c:v>20641</c:v>
                </c:pt>
              </c:numCache>
            </c:numRef>
          </c:val>
          <c:extLst>
            <c:ext xmlns:c16="http://schemas.microsoft.com/office/drawing/2014/chart" uri="{C3380CC4-5D6E-409C-BE32-E72D297353CC}">
              <c16:uniqueId val="{00000007-7D69-4DF3-B046-DFA7F979B791}"/>
            </c:ext>
          </c:extLst>
        </c:ser>
        <c:ser>
          <c:idx val="5"/>
          <c:order val="4"/>
          <c:spPr>
            <a:solidFill>
              <a:schemeClr val="accent1">
                <a:lumMod val="75000"/>
              </a:schemeClr>
            </a:solidFill>
            <a:ln>
              <a:noFill/>
            </a:ln>
            <a:effectLst/>
          </c:spPr>
          <c:invertIfNegative val="0"/>
          <c:dLbls>
            <c:dLbl>
              <c:idx val="0"/>
              <c:layout>
                <c:manualLayout>
                  <c:x val="0"/>
                  <c:y val="-1.62115459031107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69-4DF3-B046-DFA7F979B791}"/>
                </c:ext>
              </c:extLst>
            </c:dLbl>
            <c:dLbl>
              <c:idx val="1"/>
              <c:layout>
                <c:manualLayout>
                  <c:x val="0"/>
                  <c:y val="-2.54752864191740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C9-44C6-8224-CA65375CBECA}"/>
                </c:ext>
              </c:extLst>
            </c:dLbl>
            <c:dLbl>
              <c:idx val="2"/>
              <c:layout>
                <c:manualLayout>
                  <c:x val="-1.36462778655863E-16"/>
                  <c:y val="-3.93708971932689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C9-44C6-8224-CA65375CBECA}"/>
                </c:ext>
              </c:extLst>
            </c:dLbl>
            <c:dLbl>
              <c:idx val="3"/>
              <c:layout>
                <c:manualLayout>
                  <c:x val="0"/>
                  <c:y val="-3.4739026935237338E-2"/>
                </c:manualLayout>
              </c:layout>
              <c:tx>
                <c:rich>
                  <a:bodyPr/>
                  <a:lstStyle/>
                  <a:p>
                    <a:r>
                      <a:rPr lang="en-US" altLang="ja-JP" baseline="0" dirty="0"/>
                      <a:t> </a:t>
                    </a:r>
                    <a:fld id="{4235E9A7-0CD6-4F69-85C3-6D2C0DAB9F99}" type="VALUE">
                      <a:rPr lang="en-US" altLang="ja-JP" baseline="0"/>
                      <a:pPr/>
                      <a:t>[値]</a:t>
                    </a:fld>
                    <a:endParaRPr lang="en-US" altLang="ja-JP" baseline="0" dirty="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C9-44C6-8224-CA65375CBECA}"/>
                </c:ext>
              </c:extLst>
            </c:dLbl>
            <c:dLbl>
              <c:idx val="4"/>
              <c:layout>
                <c:manualLayout>
                  <c:x val="0"/>
                  <c:y val="-1.3895610774094935E-2"/>
                </c:manualLayout>
              </c:layout>
              <c:tx>
                <c:rich>
                  <a:bodyPr/>
                  <a:lstStyle/>
                  <a:p>
                    <a:fld id="{4DC3F4A0-D62B-4A78-9DAA-EE9387806255}"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D69-4DF3-B046-DFA7F979B791}"/>
                </c:ext>
              </c:extLst>
            </c:dLbl>
            <c:dLbl>
              <c:idx val="5"/>
              <c:tx>
                <c:rich>
                  <a:bodyPr/>
                  <a:lstStyle/>
                  <a:p>
                    <a:r>
                      <a:rPr lang="en-US" altLang="ja-JP"/>
                      <a:t>⑤</a:t>
                    </a:r>
                    <a:fld id="{C3E50B21-D7E1-4C71-90D0-B6EEF0CFE7A8}"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7D69-4DF3-B046-DFA7F979B79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'〇P14・15在留資格別労働者（全国・大阪）★R3済'!$G$14:$L$14</c:f>
              <c:numCache>
                <c:formatCode>0_);[Red]\(0\)</c:formatCode>
                <c:ptCount val="6"/>
                <c:pt idx="0">
                  <c:v>2017</c:v>
                </c:pt>
                <c:pt idx="1">
                  <c:v>2018</c:v>
                </c:pt>
                <c:pt idx="2">
                  <c:v>2019</c:v>
                </c:pt>
                <c:pt idx="3">
                  <c:v>2020</c:v>
                </c:pt>
                <c:pt idx="4">
                  <c:v>2021</c:v>
                </c:pt>
                <c:pt idx="5">
                  <c:v>2022</c:v>
                </c:pt>
              </c:numCache>
            </c:numRef>
          </c:cat>
          <c:val>
            <c:numRef>
              <c:f>'〇P14・15在留資格別労働者（全国・大阪）★R3済'!$G$19:$L$19</c:f>
              <c:numCache>
                <c:formatCode>#,##0_ </c:formatCode>
                <c:ptCount val="6"/>
                <c:pt idx="0">
                  <c:v>22440</c:v>
                </c:pt>
                <c:pt idx="1">
                  <c:v>28596</c:v>
                </c:pt>
                <c:pt idx="2">
                  <c:v>31220</c:v>
                </c:pt>
                <c:pt idx="3">
                  <c:v>36589</c:v>
                </c:pt>
                <c:pt idx="4">
                  <c:v>26943</c:v>
                </c:pt>
                <c:pt idx="5">
                  <c:v>30875</c:v>
                </c:pt>
              </c:numCache>
            </c:numRef>
          </c:val>
          <c:extLst>
            <c:ext xmlns:c16="http://schemas.microsoft.com/office/drawing/2014/chart" uri="{C3380CC4-5D6E-409C-BE32-E72D297353CC}">
              <c16:uniqueId val="{00000009-7D69-4DF3-B046-DFA7F979B791}"/>
            </c:ext>
          </c:extLst>
        </c:ser>
        <c:ser>
          <c:idx val="6"/>
          <c:order val="5"/>
          <c:spPr>
            <a:solidFill>
              <a:schemeClr val="accent1">
                <a:lumMod val="60000"/>
              </a:schemeClr>
            </a:solidFill>
            <a:ln>
              <a:noFill/>
            </a:ln>
            <a:effectLst/>
          </c:spPr>
          <c:invertIfNegative val="0"/>
          <c:dLbls>
            <c:dLbl>
              <c:idx val="3"/>
              <c:layout>
                <c:manualLayout>
                  <c:x val="2.1943702308624351E-2"/>
                  <c:y val="4.55163280867103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BE-4456-8398-C4085B831E8C}"/>
                </c:ext>
              </c:extLst>
            </c:dLbl>
            <c:dLbl>
              <c:idx val="4"/>
              <c:delete val="1"/>
              <c:extLst>
                <c:ext xmlns:c15="http://schemas.microsoft.com/office/drawing/2012/chart" uri="{CE6537A1-D6FC-4f65-9D91-7224C49458BB}"/>
                <c:ext xmlns:c16="http://schemas.microsoft.com/office/drawing/2014/chart" uri="{C3380CC4-5D6E-409C-BE32-E72D297353CC}">
                  <c16:uniqueId val="{00000000-18DD-4F32-A160-E0C64C4A598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'〇P14・15在留資格別労働者（全国・大阪）★R3済'!$G$14:$L$14</c:f>
              <c:numCache>
                <c:formatCode>0_);[Red]\(0\)</c:formatCode>
                <c:ptCount val="6"/>
                <c:pt idx="0">
                  <c:v>2017</c:v>
                </c:pt>
                <c:pt idx="1">
                  <c:v>2018</c:v>
                </c:pt>
                <c:pt idx="2">
                  <c:v>2019</c:v>
                </c:pt>
                <c:pt idx="3">
                  <c:v>2020</c:v>
                </c:pt>
                <c:pt idx="4">
                  <c:v>2021</c:v>
                </c:pt>
                <c:pt idx="5">
                  <c:v>2022</c:v>
                </c:pt>
              </c:numCache>
            </c:numRef>
          </c:cat>
          <c:val>
            <c:numRef>
              <c:f>'〇P14・15在留資格別労働者（全国・大阪）★R3済'!$G$20:$L$20</c:f>
              <c:numCache>
                <c:formatCode>General</c:formatCode>
                <c:ptCount val="6"/>
                <c:pt idx="0" formatCode="#,##0_ ">
                  <c:v>2</c:v>
                </c:pt>
                <c:pt idx="3" formatCode="#,##0_ ">
                  <c:v>2</c:v>
                </c:pt>
                <c:pt idx="4" formatCode="#,##0_ ">
                  <c:v>0</c:v>
                </c:pt>
                <c:pt idx="5" formatCode="#,##0_ ">
                  <c:v>0</c:v>
                </c:pt>
              </c:numCache>
            </c:numRef>
          </c:val>
          <c:extLst>
            <c:ext xmlns:c16="http://schemas.microsoft.com/office/drawing/2014/chart" uri="{C3380CC4-5D6E-409C-BE32-E72D297353CC}">
              <c16:uniqueId val="{0000000A-7D69-4DF3-B046-DFA7F979B791}"/>
            </c:ext>
          </c:extLst>
        </c:ser>
        <c:ser>
          <c:idx val="7"/>
          <c:order val="6"/>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'〇P14・15在留資格別労働者（全国・大阪）★R3済'!$G$14:$L$14</c:f>
              <c:numCache>
                <c:formatCode>0_);[Red]\(0\)</c:formatCode>
                <c:ptCount val="6"/>
                <c:pt idx="0">
                  <c:v>2017</c:v>
                </c:pt>
                <c:pt idx="1">
                  <c:v>2018</c:v>
                </c:pt>
                <c:pt idx="2">
                  <c:v>2019</c:v>
                </c:pt>
                <c:pt idx="3">
                  <c:v>2020</c:v>
                </c:pt>
                <c:pt idx="4">
                  <c:v>2021</c:v>
                </c:pt>
                <c:pt idx="5">
                  <c:v>2022</c:v>
                </c:pt>
              </c:numCache>
            </c:numRef>
          </c:cat>
          <c:val>
            <c:numRef>
              <c:f>'〇P14・15在留資格別労働者（全国・大阪）★R3済'!$G$21:$L$21</c:f>
              <c:numCache>
                <c:formatCode>General</c:formatCode>
                <c:ptCount val="6"/>
              </c:numCache>
            </c:numRef>
          </c:val>
          <c:extLst>
            <c:ext xmlns:c16="http://schemas.microsoft.com/office/drawing/2014/chart" uri="{C3380CC4-5D6E-409C-BE32-E72D297353CC}">
              <c16:uniqueId val="{0000000B-7D69-4DF3-B046-DFA7F979B791}"/>
            </c:ext>
          </c:extLst>
        </c:ser>
        <c:ser>
          <c:idx val="8"/>
          <c:order val="7"/>
          <c:spPr>
            <a:noFill/>
            <a:ln>
              <a:noFill/>
            </a:ln>
            <a:effectLst/>
          </c:spPr>
          <c:invertIfNegative val="0"/>
          <c:dLbls>
            <c:dLbl>
              <c:idx val="4"/>
              <c:layout>
                <c:manualLayout>
                  <c:x val="8.2360877431319744E-5"/>
                  <c:y val="0.121184535558735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BE-4456-8398-C4085B831E8C}"/>
                </c:ext>
              </c:extLst>
            </c:dLbl>
            <c:spPr>
              <a:noFill/>
              <a:ln>
                <a:noFill/>
              </a:ln>
              <a:effectLst/>
            </c:spPr>
            <c:txPr>
              <a:bodyPr rot="0" spcFirstLastPara="1" vertOverflow="ellipsis" vert="horz" wrap="square" lIns="38100" tIns="19050" rIns="38100" bIns="19050" anchor="ctr" anchorCtr="1">
                <a:spAutoFit/>
              </a:bodyPr>
              <a:lstStyle/>
              <a:p>
                <a:pPr>
                  <a:defRPr sz="1000" b="1" i="1"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'〇P14・15在留資格別労働者（全国・大阪）★R3済'!$G$14:$L$14</c:f>
              <c:numCache>
                <c:formatCode>0_);[Red]\(0\)</c:formatCode>
                <c:ptCount val="6"/>
                <c:pt idx="0">
                  <c:v>2017</c:v>
                </c:pt>
                <c:pt idx="1">
                  <c:v>2018</c:v>
                </c:pt>
                <c:pt idx="2">
                  <c:v>2019</c:v>
                </c:pt>
                <c:pt idx="3">
                  <c:v>2020</c:v>
                </c:pt>
                <c:pt idx="4">
                  <c:v>2021</c:v>
                </c:pt>
                <c:pt idx="5">
                  <c:v>2022</c:v>
                </c:pt>
              </c:numCache>
            </c:numRef>
          </c:cat>
          <c:val>
            <c:numRef>
              <c:f>'〇P14・15在留資格別労働者（全国・大阪）★R3済'!$G$22:$L$22</c:f>
              <c:numCache>
                <c:formatCode>#,##0_ </c:formatCode>
                <c:ptCount val="6"/>
                <c:pt idx="0">
                  <c:v>72226</c:v>
                </c:pt>
                <c:pt idx="1">
                  <c:v>90072</c:v>
                </c:pt>
                <c:pt idx="2">
                  <c:v>105379</c:v>
                </c:pt>
                <c:pt idx="3">
                  <c:v>117596</c:v>
                </c:pt>
                <c:pt idx="4">
                  <c:v>111862</c:v>
                </c:pt>
                <c:pt idx="5">
                  <c:v>124570</c:v>
                </c:pt>
              </c:numCache>
            </c:numRef>
          </c:val>
          <c:extLst>
            <c:ext xmlns:c16="http://schemas.microsoft.com/office/drawing/2014/chart" uri="{C3380CC4-5D6E-409C-BE32-E72D297353CC}">
              <c16:uniqueId val="{0000000D-7D69-4DF3-B046-DFA7F979B791}"/>
            </c:ext>
          </c:extLst>
        </c:ser>
        <c:dLbls>
          <c:dLblPos val="ctr"/>
          <c:showLegendKey val="0"/>
          <c:showVal val="1"/>
          <c:showCatName val="0"/>
          <c:showSerName val="0"/>
          <c:showPercent val="0"/>
          <c:showBubbleSize val="0"/>
        </c:dLbls>
        <c:gapWidth val="79"/>
        <c:overlap val="100"/>
        <c:axId val="1599593184"/>
        <c:axId val="1599593600"/>
        <c:extLst/>
      </c:barChart>
      <c:catAx>
        <c:axId val="1599593184"/>
        <c:scaling>
          <c:orientation val="minMax"/>
        </c:scaling>
        <c:delete val="0"/>
        <c:axPos val="b"/>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9593600"/>
        <c:crosses val="autoZero"/>
        <c:auto val="1"/>
        <c:lblAlgn val="ctr"/>
        <c:lblOffset val="100"/>
        <c:noMultiLvlLbl val="0"/>
      </c:catAx>
      <c:valAx>
        <c:axId val="1599593600"/>
        <c:scaling>
          <c:orientation val="minMax"/>
          <c:max val="120000"/>
        </c:scaling>
        <c:delete val="0"/>
        <c:axPos val="l"/>
        <c:numFmt formatCode="#,##0_ "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959318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r>
              <a:rPr lang="en-US" altLang="ja-JP" sz="1200" b="1" i="0"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ja-JP" sz="1200" b="1" i="0" baseline="0" dirty="0">
                <a:solidFill>
                  <a:schemeClr val="tx1"/>
                </a:solidFill>
                <a:effectLst/>
                <a:latin typeface="UD デジタル 教科書体 NK-R" panose="02020400000000000000" pitchFamily="18" charset="-128"/>
                <a:ea typeface="UD デジタル 教科書体 NK-R" panose="02020400000000000000" pitchFamily="18" charset="-128"/>
              </a:rPr>
              <a:t>外国人留学生の進路実績</a:t>
            </a:r>
            <a:r>
              <a:rPr lang="en-US" altLang="ja-JP" sz="1200" b="1" i="0"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altLang="ja-JP" sz="12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defRPr>
                <a:solidFill>
                  <a:schemeClr val="tx1"/>
                </a:solidFill>
                <a:latin typeface="UD デジタル 教科書体 NK-R" panose="02020400000000000000" pitchFamily="18" charset="-128"/>
                <a:ea typeface="UD デジタル 教科書体 NK-R" panose="02020400000000000000" pitchFamily="18" charset="-128"/>
              </a:defRPr>
            </a:pPr>
            <a:r>
              <a:rPr lang="en-US" altLang="ja-JP" sz="1000" b="0" i="0"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ja-JP" sz="1000" b="0" i="0" baseline="0" dirty="0">
                <a:solidFill>
                  <a:schemeClr val="tx1"/>
                </a:solidFill>
                <a:effectLst/>
                <a:latin typeface="UD デジタル 教科書体 NK-R" panose="02020400000000000000" pitchFamily="18" charset="-128"/>
                <a:ea typeface="UD デジタル 教科書体 NK-R" panose="02020400000000000000" pitchFamily="18" charset="-128"/>
              </a:rPr>
              <a:t>単一回答</a:t>
            </a:r>
            <a:r>
              <a:rPr lang="en-US" altLang="ja-JP" sz="1000" b="0" i="0" baseline="0" dirty="0">
                <a:solidFill>
                  <a:schemeClr val="tx1"/>
                </a:solidFill>
                <a:effectLst/>
                <a:latin typeface="UD デジタル 教科書体 NK-R" panose="02020400000000000000" pitchFamily="18" charset="-128"/>
                <a:ea typeface="UD デジタル 教科書体 NK-R" panose="02020400000000000000" pitchFamily="18" charset="-128"/>
              </a:rPr>
              <a:t>(n=68,</a:t>
            </a:r>
            <a:r>
              <a:rPr lang="ja-JP" altLang="en-US" sz="1000" b="0" i="0" baseline="0" dirty="0">
                <a:solidFill>
                  <a:schemeClr val="tx1"/>
                </a:solidFill>
                <a:effectLst/>
                <a:latin typeface="UD デジタル 教科書体 NK-R" panose="02020400000000000000" pitchFamily="18" charset="-128"/>
                <a:ea typeface="UD デジタル 教科書体 NK-R" panose="02020400000000000000" pitchFamily="18" charset="-128"/>
              </a:rPr>
              <a:t>４０８</a:t>
            </a:r>
            <a:r>
              <a:rPr lang="en-US" altLang="ja-JP" sz="1000" b="0" i="0"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altLang="ja-JP" sz="1000" dirty="0">
              <a:solidFill>
                <a:schemeClr val="tx1"/>
              </a:solidFill>
              <a:effectLst/>
              <a:latin typeface="UD デジタル 教科書体 NK-R" panose="02020400000000000000" pitchFamily="18" charset="-128"/>
              <a:ea typeface="UD デジタル 教科書体 NK-R" panose="02020400000000000000" pitchFamily="18" charset="-128"/>
            </a:endParaRPr>
          </a:p>
        </c:rich>
      </c:tx>
      <c:layout>
        <c:manualLayout>
          <c:xMode val="edge"/>
          <c:yMode val="edge"/>
          <c:x val="0.28477514184205827"/>
          <c:y val="1.51515106324532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0.3072188827539355"/>
          <c:y val="0.2795213767824567"/>
          <c:w val="0.42513324088476012"/>
          <c:h val="0.68751954424484363"/>
        </c:manualLayout>
      </c:layout>
      <c:pieChart>
        <c:varyColors val="1"/>
        <c:ser>
          <c:idx val="0"/>
          <c:order val="0"/>
          <c:spPr>
            <a:solidFill>
              <a:schemeClr val="accent1"/>
            </a:solidFill>
            <a:ln>
              <a:solidFill>
                <a:schemeClr val="bg1">
                  <a:lumMod val="65000"/>
                </a:schemeClr>
              </a:solidFill>
            </a:ln>
            <a:effectLst>
              <a:outerShdw blurRad="50800" dist="38100" algn="l" rotWithShape="0">
                <a:prstClr val="black">
                  <a:alpha val="40000"/>
                </a:prstClr>
              </a:outerShdw>
            </a:effectLst>
          </c:spPr>
          <c:dPt>
            <c:idx val="0"/>
            <c:bubble3D val="0"/>
            <c:spPr>
              <a:solidFill>
                <a:schemeClr val="accent1"/>
              </a:solidFill>
              <a:ln w="19050">
                <a:solidFill>
                  <a:schemeClr val="bg1">
                    <a:lumMod val="65000"/>
                  </a:schemeClr>
                </a:solidFill>
              </a:ln>
              <a:effectLst>
                <a:outerShdw blurRad="50800" dist="38100" algn="l" rotWithShape="0">
                  <a:prstClr val="black">
                    <a:alpha val="40000"/>
                  </a:prstClr>
                </a:outerShdw>
              </a:effectLst>
            </c:spPr>
            <c:extLst>
              <c:ext xmlns:c16="http://schemas.microsoft.com/office/drawing/2014/chart" uri="{C3380CC4-5D6E-409C-BE32-E72D297353CC}">
                <c16:uniqueId val="{00000001-976A-4594-8BD8-0F4D6F493140}"/>
              </c:ext>
            </c:extLst>
          </c:dPt>
          <c:dPt>
            <c:idx val="1"/>
            <c:bubble3D val="0"/>
            <c:spPr>
              <a:solidFill>
                <a:schemeClr val="accent1">
                  <a:lumMod val="60000"/>
                  <a:lumOff val="40000"/>
                </a:schemeClr>
              </a:solidFill>
              <a:ln w="19050">
                <a:solidFill>
                  <a:schemeClr val="bg1">
                    <a:lumMod val="65000"/>
                  </a:schemeClr>
                </a:solidFill>
              </a:ln>
              <a:effectLst>
                <a:outerShdw blurRad="50800" dist="38100" algn="l" rotWithShape="0">
                  <a:prstClr val="black">
                    <a:alpha val="40000"/>
                  </a:prstClr>
                </a:outerShdw>
              </a:effectLst>
            </c:spPr>
            <c:extLst>
              <c:ext xmlns:c16="http://schemas.microsoft.com/office/drawing/2014/chart" uri="{C3380CC4-5D6E-409C-BE32-E72D297353CC}">
                <c16:uniqueId val="{00000003-976A-4594-8BD8-0F4D6F493140}"/>
              </c:ext>
            </c:extLst>
          </c:dPt>
          <c:dLbls>
            <c:dLbl>
              <c:idx val="0"/>
              <c:layout>
                <c:manualLayout>
                  <c:x val="-0.19969663222687323"/>
                  <c:y val="0.13078015829872625"/>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9061951258019716"/>
                      <c:h val="0.25763907557851562"/>
                    </c:manualLayout>
                  </c15:layout>
                </c:ext>
                <c:ext xmlns:c16="http://schemas.microsoft.com/office/drawing/2014/chart" uri="{C3380CC4-5D6E-409C-BE32-E72D297353CC}">
                  <c16:uniqueId val="{00000001-976A-4594-8BD8-0F4D6F493140}"/>
                </c:ext>
              </c:extLst>
            </c:dLbl>
            <c:dLbl>
              <c:idx val="1"/>
              <c:delete val="1"/>
              <c:extLst>
                <c:ext xmlns:c15="http://schemas.microsoft.com/office/drawing/2012/chart" uri="{CE6537A1-D6FC-4f65-9D91-7224C49458BB}"/>
                <c:ext xmlns:c16="http://schemas.microsoft.com/office/drawing/2014/chart" uri="{C3380CC4-5D6E-409C-BE32-E72D297353CC}">
                  <c16:uniqueId val="{00000003-976A-4594-8BD8-0F4D6F49314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ea"/>
                    <a:ea typeface="+mn-ea"/>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'[Microsoft PowerPoint 内のグラフ]在学段階別進路状況調査 (加工)'!$C$21:$D$21</c:f>
              <c:strCache>
                <c:ptCount val="2"/>
                <c:pt idx="0">
                  <c:v>日本国内への就職</c:v>
                </c:pt>
                <c:pt idx="1">
                  <c:v>それ以外</c:v>
                </c:pt>
              </c:strCache>
            </c:strRef>
          </c:cat>
          <c:val>
            <c:numRef>
              <c:f>'[Microsoft PowerPoint 内のグラフ]在学段階別進路状況調査 (加工)'!$C$22:$D$22</c:f>
              <c:numCache>
                <c:formatCode>0</c:formatCode>
                <c:ptCount val="2"/>
                <c:pt idx="0" formatCode="#,##0">
                  <c:v>25054</c:v>
                </c:pt>
                <c:pt idx="1">
                  <c:v>43354</c:v>
                </c:pt>
              </c:numCache>
            </c:numRef>
          </c:val>
          <c:extLst>
            <c:ext xmlns:c16="http://schemas.microsoft.com/office/drawing/2014/chart" uri="{C3380CC4-5D6E-409C-BE32-E72D297353CC}">
              <c16:uniqueId val="{00000004-976A-4594-8BD8-0F4D6F49314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6-976A-4594-8BD8-0F4D6F49314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'[Microsoft PowerPoint 内のグラフ]在学段階別進路状況調査 (加工)'!$C$21:$D$21</c:f>
              <c:strCache>
                <c:ptCount val="2"/>
                <c:pt idx="0">
                  <c:v>日本国内への就職</c:v>
                </c:pt>
                <c:pt idx="1">
                  <c:v>それ以外</c:v>
                </c:pt>
              </c:strCache>
            </c:strRef>
          </c:cat>
          <c:val>
            <c:numRef>
              <c:f>'在学段階別進路状況調査 (加工)'!#REF!</c:f>
              <c:numCache>
                <c:formatCode>General</c:formatCode>
                <c:ptCount val="1"/>
                <c:pt idx="0">
                  <c:v>1</c:v>
                </c:pt>
              </c:numCache>
            </c:numRef>
          </c:val>
          <c:extLst>
            <c:ext xmlns:c16="http://schemas.microsoft.com/office/drawing/2014/chart" uri="{C3380CC4-5D6E-409C-BE32-E72D297353CC}">
              <c16:uniqueId val="{00000007-976A-4594-8BD8-0F4D6F4931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w="9525" cap="flat" cmpd="sng" algn="ctr">
      <a:noFill/>
      <a:round/>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ltLang="ja-JP" sz="1200" b="1" i="0"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ja-JP" altLang="ja-JP" sz="1200" b="1" i="0" baseline="0" dirty="0">
                <a:solidFill>
                  <a:schemeClr val="tx1"/>
                </a:solidFill>
                <a:effectLst/>
                <a:latin typeface="UD デジタル 教科書体 NK-R" panose="02020400000000000000" pitchFamily="18" charset="-128"/>
                <a:ea typeface="UD デジタル 教科書体 NK-R" panose="02020400000000000000" pitchFamily="18" charset="-128"/>
              </a:rPr>
              <a:t>外国人労働者数の多い都道府県</a:t>
            </a:r>
            <a:r>
              <a:rPr lang="en-US" altLang="ja-JP" sz="1200" b="1" i="0"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ja-JP" altLang="ja-JP" sz="1050" dirty="0">
              <a:solidFill>
                <a:schemeClr val="tx1"/>
              </a:solidFill>
              <a:effectLst/>
              <a:latin typeface="UD デジタル 教科書体 NK-R" panose="02020400000000000000" pitchFamily="18" charset="-128"/>
              <a:ea typeface="UD デジタル 教科書体 NK-R" panose="02020400000000000000" pitchFamily="18" charset="-128"/>
            </a:endParaRPr>
          </a:p>
        </c:rich>
      </c:tx>
      <c:layout>
        <c:manualLayout>
          <c:xMode val="edge"/>
          <c:yMode val="edge"/>
          <c:x val="0.27966063590800266"/>
          <c:y val="8.372548063040672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265897339358506"/>
          <c:y val="9.5345852160578892E-2"/>
          <c:w val="0.84345735880967099"/>
          <c:h val="0.75274250393246056"/>
        </c:manualLayout>
      </c:layout>
      <c:barChart>
        <c:barDir val="col"/>
        <c:grouping val="stacked"/>
        <c:varyColors val="0"/>
        <c:ser>
          <c:idx val="1"/>
          <c:order val="0"/>
          <c:tx>
            <c:strRef>
              <c:f>'別表３ グラフ作成用'!$D$3</c:f>
              <c:strCache>
                <c:ptCount val="1"/>
                <c:pt idx="0">
                  <c:v>専門的・技術的分野の在留資格</c:v>
                </c:pt>
              </c:strCache>
            </c:strRef>
          </c:tx>
          <c:spPr>
            <a:solidFill>
              <a:schemeClr val="accent2"/>
            </a:solidFill>
            <a:ln>
              <a:noFill/>
            </a:ln>
            <a:effectLst/>
          </c:spPr>
          <c:invertIfNegative val="0"/>
          <c:dLbls>
            <c:dLbl>
              <c:idx val="4"/>
              <c:layout>
                <c:manualLayout>
                  <c:x val="-7.049731693872895E-3"/>
                  <c:y val="-1.53494941302418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21-4482-A077-CC6C62BDAF0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'別表３ グラフ作成用'!$B$4:$B$8</c:f>
              <c:strCache>
                <c:ptCount val="5"/>
                <c:pt idx="0">
                  <c:v>東京</c:v>
                </c:pt>
                <c:pt idx="1">
                  <c:v>愛知</c:v>
                </c:pt>
                <c:pt idx="2">
                  <c:v>大阪</c:v>
                </c:pt>
                <c:pt idx="3">
                  <c:v>神奈川</c:v>
                </c:pt>
                <c:pt idx="4">
                  <c:v>埼玉</c:v>
                </c:pt>
              </c:strCache>
            </c:strRef>
          </c:cat>
          <c:val>
            <c:numRef>
              <c:f>'別表３ グラフ作成用'!$D$4:$D$8</c:f>
              <c:numCache>
                <c:formatCode>#,##0_ ;;\-\ </c:formatCode>
                <c:ptCount val="5"/>
                <c:pt idx="0">
                  <c:v>183694</c:v>
                </c:pt>
                <c:pt idx="1">
                  <c:v>38030</c:v>
                </c:pt>
                <c:pt idx="2">
                  <c:v>39649</c:v>
                </c:pt>
                <c:pt idx="3">
                  <c:v>29698</c:v>
                </c:pt>
                <c:pt idx="4">
                  <c:v>19200</c:v>
                </c:pt>
              </c:numCache>
            </c:numRef>
          </c:val>
          <c:extLst>
            <c:ext xmlns:c16="http://schemas.microsoft.com/office/drawing/2014/chart" uri="{C3380CC4-5D6E-409C-BE32-E72D297353CC}">
              <c16:uniqueId val="{00000000-979D-44C0-B795-D89DEE210F20}"/>
            </c:ext>
          </c:extLst>
        </c:ser>
        <c:ser>
          <c:idx val="2"/>
          <c:order val="1"/>
          <c:tx>
            <c:strRef>
              <c:f>'別表３ グラフ作成用'!$E$3</c:f>
              <c:strCache>
                <c:ptCount val="1"/>
                <c:pt idx="0">
                  <c:v>特定活動</c:v>
                </c:pt>
              </c:strCache>
            </c:strRef>
          </c:tx>
          <c:spPr>
            <a:solidFill>
              <a:schemeClr val="accent3"/>
            </a:solidFill>
            <a:ln>
              <a:noFill/>
            </a:ln>
            <a:effectLst/>
          </c:spPr>
          <c:invertIfNegative val="0"/>
          <c:dLbls>
            <c:dLbl>
              <c:idx val="3"/>
              <c:layout>
                <c:manualLayout>
                  <c:x val="-2.1149195081618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21-4482-A077-CC6C62BDAF01}"/>
                </c:ext>
              </c:extLst>
            </c:dLbl>
            <c:dLbl>
              <c:idx val="4"/>
              <c:layout>
                <c:manualLayout>
                  <c:x val="2.5849016210867281E-2"/>
                  <c:y val="-1.53494941302418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21-4482-A077-CC6C62BDAF01}"/>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'別表３ グラフ作成用'!$B$4:$B$8</c:f>
              <c:strCache>
                <c:ptCount val="5"/>
                <c:pt idx="0">
                  <c:v>東京</c:v>
                </c:pt>
                <c:pt idx="1">
                  <c:v>愛知</c:v>
                </c:pt>
                <c:pt idx="2">
                  <c:v>大阪</c:v>
                </c:pt>
                <c:pt idx="3">
                  <c:v>神奈川</c:v>
                </c:pt>
                <c:pt idx="4">
                  <c:v>埼玉</c:v>
                </c:pt>
              </c:strCache>
            </c:strRef>
          </c:cat>
          <c:val>
            <c:numRef>
              <c:f>'別表３ グラフ作成用'!$E$4:$E$8</c:f>
              <c:numCache>
                <c:formatCode>#,##0_ ;;\-\ </c:formatCode>
                <c:ptCount val="5"/>
                <c:pt idx="0">
                  <c:v>19662</c:v>
                </c:pt>
                <c:pt idx="1">
                  <c:v>5264</c:v>
                </c:pt>
                <c:pt idx="2">
                  <c:v>5670</c:v>
                </c:pt>
                <c:pt idx="3">
                  <c:v>3996</c:v>
                </c:pt>
                <c:pt idx="4">
                  <c:v>4167</c:v>
                </c:pt>
              </c:numCache>
            </c:numRef>
          </c:val>
          <c:extLst>
            <c:ext xmlns:c16="http://schemas.microsoft.com/office/drawing/2014/chart" uri="{C3380CC4-5D6E-409C-BE32-E72D297353CC}">
              <c16:uniqueId val="{00000001-979D-44C0-B795-D89DEE210F20}"/>
            </c:ext>
          </c:extLst>
        </c:ser>
        <c:ser>
          <c:idx val="3"/>
          <c:order val="2"/>
          <c:tx>
            <c:strRef>
              <c:f>'別表３ グラフ作成用'!$F$3</c:f>
              <c:strCache>
                <c:ptCount val="1"/>
                <c:pt idx="0">
                  <c:v>技能実習</c:v>
                </c:pt>
              </c:strCache>
            </c:strRef>
          </c:tx>
          <c:spPr>
            <a:solidFill>
              <a:schemeClr val="accent4"/>
            </a:solidFill>
            <a:ln>
              <a:noFill/>
            </a:ln>
            <a:effectLst/>
          </c:spPr>
          <c:invertIfNegative val="0"/>
          <c:dLbls>
            <c:dLbl>
              <c:idx val="1"/>
              <c:layout>
                <c:manualLayout>
                  <c:x val="-4.3081196007126265E-17"/>
                  <c:y val="-4.18627403152048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21-4482-A077-CC6C62BDAF01}"/>
                </c:ext>
              </c:extLst>
            </c:dLbl>
            <c:dLbl>
              <c:idx val="2"/>
              <c:layout>
                <c:manualLayout>
                  <c:x val="0"/>
                  <c:y val="-4.1862740315203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21-4482-A077-CC6C62BDAF01}"/>
                </c:ext>
              </c:extLst>
            </c:dLbl>
            <c:dLbl>
              <c:idx val="3"/>
              <c:layout>
                <c:manualLayout>
                  <c:x val="1.6449373952369915E-2"/>
                  <c:y val="0"/>
                </c:manualLayout>
              </c:layout>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21-4482-A077-CC6C62BDAF01}"/>
                </c:ext>
              </c:extLst>
            </c:dLbl>
            <c:dLbl>
              <c:idx val="4"/>
              <c:layout>
                <c:manualLayout>
                  <c:x val="-1.1749552823121491E-2"/>
                  <c:y val="0"/>
                </c:manualLayout>
              </c:layout>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21-4482-A077-CC6C62BDAF0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'別表３ グラフ作成用'!$B$4:$B$8</c:f>
              <c:strCache>
                <c:ptCount val="5"/>
                <c:pt idx="0">
                  <c:v>東京</c:v>
                </c:pt>
                <c:pt idx="1">
                  <c:v>愛知</c:v>
                </c:pt>
                <c:pt idx="2">
                  <c:v>大阪</c:v>
                </c:pt>
                <c:pt idx="3">
                  <c:v>神奈川</c:v>
                </c:pt>
                <c:pt idx="4">
                  <c:v>埼玉</c:v>
                </c:pt>
              </c:strCache>
            </c:strRef>
          </c:cat>
          <c:val>
            <c:numRef>
              <c:f>'別表３ グラフ作成用'!$F$4:$F$8</c:f>
              <c:numCache>
                <c:formatCode>#,##0_ ;;\-\ </c:formatCode>
                <c:ptCount val="5"/>
                <c:pt idx="0">
                  <c:v>21912</c:v>
                </c:pt>
                <c:pt idx="1">
                  <c:v>33471</c:v>
                </c:pt>
                <c:pt idx="2">
                  <c:v>20641</c:v>
                </c:pt>
                <c:pt idx="3">
                  <c:v>13191</c:v>
                </c:pt>
                <c:pt idx="4">
                  <c:v>15372</c:v>
                </c:pt>
              </c:numCache>
            </c:numRef>
          </c:val>
          <c:extLst>
            <c:ext xmlns:c16="http://schemas.microsoft.com/office/drawing/2014/chart" uri="{C3380CC4-5D6E-409C-BE32-E72D297353CC}">
              <c16:uniqueId val="{00000002-979D-44C0-B795-D89DEE210F20}"/>
            </c:ext>
          </c:extLst>
        </c:ser>
        <c:ser>
          <c:idx val="4"/>
          <c:order val="3"/>
          <c:tx>
            <c:strRef>
              <c:f>'別表３ グラフ作成用'!$G$3</c:f>
              <c:strCache>
                <c:ptCount val="1"/>
                <c:pt idx="0">
                  <c:v>資格外活動</c:v>
                </c:pt>
              </c:strCache>
            </c:strRef>
          </c:tx>
          <c:spPr>
            <a:solidFill>
              <a:schemeClr val="accent5"/>
            </a:solidFill>
            <a:ln>
              <a:noFill/>
            </a:ln>
            <a:effectLst/>
          </c:spPr>
          <c:invertIfNegative val="0"/>
          <c:dLbls>
            <c:dLbl>
              <c:idx val="2"/>
              <c:layout>
                <c:manualLayout>
                  <c:x val="0"/>
                  <c:y val="-4.1862740315204896E-3"/>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2789610286761249E-2"/>
                      <c:h val="4.5672249683886869E-2"/>
                    </c:manualLayout>
                  </c15:layout>
                </c:ext>
                <c:ext xmlns:c16="http://schemas.microsoft.com/office/drawing/2014/chart" uri="{C3380CC4-5D6E-409C-BE32-E72D297353CC}">
                  <c16:uniqueId val="{00000000-1B21-4482-A077-CC6C62BDAF01}"/>
                </c:ext>
              </c:extLst>
            </c:dLbl>
            <c:dLbl>
              <c:idx val="3"/>
              <c:layout>
                <c:manualLayout>
                  <c:x val="-9.3996422584973656E-3"/>
                  <c:y val="-1.5349494130241882E-16"/>
                </c:manualLayout>
              </c:layout>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21-4482-A077-CC6C62BDAF01}"/>
                </c:ext>
              </c:extLst>
            </c:dLbl>
            <c:dLbl>
              <c:idx val="4"/>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6-1B21-4482-A077-CC6C62BDAF0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'別表３ グラフ作成用'!$B$4:$B$8</c:f>
              <c:strCache>
                <c:ptCount val="5"/>
                <c:pt idx="0">
                  <c:v>東京</c:v>
                </c:pt>
                <c:pt idx="1">
                  <c:v>愛知</c:v>
                </c:pt>
                <c:pt idx="2">
                  <c:v>大阪</c:v>
                </c:pt>
                <c:pt idx="3">
                  <c:v>神奈川</c:v>
                </c:pt>
                <c:pt idx="4">
                  <c:v>埼玉</c:v>
                </c:pt>
              </c:strCache>
            </c:strRef>
          </c:cat>
          <c:val>
            <c:numRef>
              <c:f>'別表３ グラフ作成用'!$G$4:$G$8</c:f>
              <c:numCache>
                <c:formatCode>#,##0_ ;;\-\ </c:formatCode>
                <c:ptCount val="5"/>
                <c:pt idx="0">
                  <c:v>132822</c:v>
                </c:pt>
                <c:pt idx="1">
                  <c:v>21275</c:v>
                </c:pt>
                <c:pt idx="2">
                  <c:v>30875</c:v>
                </c:pt>
                <c:pt idx="3">
                  <c:v>14251</c:v>
                </c:pt>
                <c:pt idx="4">
                  <c:v>19709</c:v>
                </c:pt>
              </c:numCache>
            </c:numRef>
          </c:val>
          <c:extLst>
            <c:ext xmlns:c16="http://schemas.microsoft.com/office/drawing/2014/chart" uri="{C3380CC4-5D6E-409C-BE32-E72D297353CC}">
              <c16:uniqueId val="{00000003-979D-44C0-B795-D89DEE210F20}"/>
            </c:ext>
          </c:extLst>
        </c:ser>
        <c:ser>
          <c:idx val="5"/>
          <c:order val="4"/>
          <c:tx>
            <c:strRef>
              <c:f>'別表３ グラフ作成用'!$H$3</c:f>
              <c:strCache>
                <c:ptCount val="1"/>
                <c:pt idx="0">
                  <c:v>身分に基づく在留資格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'別表３ グラフ作成用'!$B$4:$B$8</c:f>
              <c:strCache>
                <c:ptCount val="5"/>
                <c:pt idx="0">
                  <c:v>東京</c:v>
                </c:pt>
                <c:pt idx="1">
                  <c:v>愛知</c:v>
                </c:pt>
                <c:pt idx="2">
                  <c:v>大阪</c:v>
                </c:pt>
                <c:pt idx="3">
                  <c:v>神奈川</c:v>
                </c:pt>
                <c:pt idx="4">
                  <c:v>埼玉</c:v>
                </c:pt>
              </c:strCache>
            </c:strRef>
          </c:cat>
          <c:val>
            <c:numRef>
              <c:f>'別表３ グラフ作成用'!$H$4:$H$8</c:f>
              <c:numCache>
                <c:formatCode>#,##0_ ;;\-\ </c:formatCode>
                <c:ptCount val="5"/>
                <c:pt idx="0">
                  <c:v>141989</c:v>
                </c:pt>
                <c:pt idx="1">
                  <c:v>90651</c:v>
                </c:pt>
                <c:pt idx="2">
                  <c:v>27735</c:v>
                </c:pt>
                <c:pt idx="3">
                  <c:v>44832</c:v>
                </c:pt>
                <c:pt idx="4">
                  <c:v>34488</c:v>
                </c:pt>
              </c:numCache>
            </c:numRef>
          </c:val>
          <c:extLst>
            <c:ext xmlns:c16="http://schemas.microsoft.com/office/drawing/2014/chart" uri="{C3380CC4-5D6E-409C-BE32-E72D297353CC}">
              <c16:uniqueId val="{00000004-979D-44C0-B795-D89DEE210F20}"/>
            </c:ext>
          </c:extLst>
        </c:ser>
        <c:dLbls>
          <c:showLegendKey val="0"/>
          <c:showVal val="1"/>
          <c:showCatName val="0"/>
          <c:showSerName val="0"/>
          <c:showPercent val="0"/>
          <c:showBubbleSize val="0"/>
        </c:dLbls>
        <c:gapWidth val="75"/>
        <c:overlap val="100"/>
        <c:axId val="1214298368"/>
        <c:axId val="1214296704"/>
      </c:barChart>
      <c:catAx>
        <c:axId val="121429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14296704"/>
        <c:crosses val="autoZero"/>
        <c:auto val="1"/>
        <c:lblAlgn val="ctr"/>
        <c:lblOffset val="100"/>
        <c:noMultiLvlLbl val="0"/>
      </c:catAx>
      <c:valAx>
        <c:axId val="1214296704"/>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_ ;;\-\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14298368"/>
        <c:crosses val="autoZero"/>
        <c:crossBetween val="between"/>
      </c:valAx>
      <c:spPr>
        <a:noFill/>
        <a:ln>
          <a:noFill/>
        </a:ln>
        <a:effectLst/>
      </c:spPr>
    </c:plotArea>
    <c:legend>
      <c:legendPos val="b"/>
      <c:layout>
        <c:manualLayout>
          <c:xMode val="edge"/>
          <c:yMode val="edge"/>
          <c:x val="0.5776624162890619"/>
          <c:y val="9.755534781674273E-2"/>
          <c:w val="0.40753703205147379"/>
          <c:h val="0.35692996462433635"/>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外国人留学生の進路希望状況</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p>
          <a:p>
            <a:pPr>
              <a:defRPr sz="1200">
                <a:solidFill>
                  <a:schemeClr val="tx1"/>
                </a:solidFill>
                <a:latin typeface="UD デジタル 教科書体 NK-R" panose="02020400000000000000" pitchFamily="18" charset="-128"/>
                <a:ea typeface="UD デジタル 教科書体 NK-R" panose="02020400000000000000" pitchFamily="18" charset="-128"/>
              </a:defRPr>
            </a:pPr>
            <a:r>
              <a:rPr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複数回答（</a:t>
            </a:r>
            <a:r>
              <a:rPr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n=7,321</a:t>
            </a:r>
            <a:r>
              <a:rPr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c:rich>
      </c:tx>
      <c:layout>
        <c:manualLayout>
          <c:xMode val="edge"/>
          <c:yMode val="edge"/>
          <c:x val="0.21842801535346157"/>
          <c:y val="6.278208097332212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0.28486378194063688"/>
          <c:y val="0.2727593703956589"/>
          <c:w val="0.46119058188787077"/>
          <c:h val="0.70513934308405501"/>
        </c:manualLayout>
      </c:layout>
      <c:pieChart>
        <c:varyColors val="1"/>
        <c:ser>
          <c:idx val="0"/>
          <c:order val="0"/>
          <c:spPr>
            <a:solidFill>
              <a:schemeClr val="accent1"/>
            </a:solidFill>
            <a:ln>
              <a:solidFill>
                <a:schemeClr val="bg1">
                  <a:lumMod val="65000"/>
                </a:schemeClr>
              </a:solidFill>
            </a:ln>
            <a:effectLst>
              <a:outerShdw blurRad="50800" dist="38100" algn="l" rotWithShape="0">
                <a:prstClr val="black">
                  <a:alpha val="40000"/>
                </a:prstClr>
              </a:outerShdw>
            </a:effectLst>
          </c:spPr>
          <c:dPt>
            <c:idx val="0"/>
            <c:bubble3D val="0"/>
            <c:spPr>
              <a:solidFill>
                <a:schemeClr val="accent1"/>
              </a:solidFill>
              <a:ln w="19050">
                <a:solidFill>
                  <a:schemeClr val="bg1">
                    <a:lumMod val="65000"/>
                  </a:schemeClr>
                </a:solidFill>
              </a:ln>
              <a:effectLst>
                <a:outerShdw blurRad="50800" dist="38100" algn="l" rotWithShape="0">
                  <a:prstClr val="black">
                    <a:alpha val="40000"/>
                  </a:prstClr>
                </a:outerShdw>
              </a:effectLst>
            </c:spPr>
            <c:extLst>
              <c:ext xmlns:c16="http://schemas.microsoft.com/office/drawing/2014/chart" uri="{C3380CC4-5D6E-409C-BE32-E72D297353CC}">
                <c16:uniqueId val="{00000001-079C-466B-857C-8896779CF40D}"/>
              </c:ext>
            </c:extLst>
          </c:dPt>
          <c:dPt>
            <c:idx val="1"/>
            <c:bubble3D val="0"/>
            <c:spPr>
              <a:solidFill>
                <a:schemeClr val="accent1">
                  <a:lumMod val="40000"/>
                  <a:lumOff val="60000"/>
                </a:schemeClr>
              </a:solidFill>
              <a:ln w="19050">
                <a:solidFill>
                  <a:schemeClr val="bg1">
                    <a:lumMod val="65000"/>
                  </a:schemeClr>
                </a:solidFill>
              </a:ln>
              <a:effectLst>
                <a:outerShdw blurRad="50800" dist="38100" algn="l" rotWithShape="0">
                  <a:prstClr val="black">
                    <a:alpha val="40000"/>
                  </a:prstClr>
                </a:outerShdw>
              </a:effectLst>
            </c:spPr>
            <c:extLst>
              <c:ext xmlns:c16="http://schemas.microsoft.com/office/drawing/2014/chart" uri="{C3380CC4-5D6E-409C-BE32-E72D297353CC}">
                <c16:uniqueId val="{00000003-079C-466B-857C-8896779CF40D}"/>
              </c:ext>
            </c:extLst>
          </c:dPt>
          <c:dLbls>
            <c:dLbl>
              <c:idx val="0"/>
              <c:layout>
                <c:manualLayout>
                  <c:x val="-0.21492429048119976"/>
                  <c:y val="-0.13064942528974638"/>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fld id="{6D4560AE-700F-4768-9B7D-6B930815F629}" type="CATEGORYNAME">
                      <a:rPr lang="ja-JP" altLang="en-US" sz="900">
                        <a:solidFill>
                          <a:schemeClr val="tx1"/>
                        </a:solidFill>
                      </a:rPr>
                      <a:pPr>
                        <a:defRPr b="1">
                          <a:solidFill>
                            <a:schemeClr val="tx1"/>
                          </a:solidFill>
                          <a:latin typeface="Meiryo UI" panose="020B0604030504040204" pitchFamily="50" charset="-128"/>
                          <a:ea typeface="Meiryo UI" panose="020B0604030504040204" pitchFamily="50" charset="-128"/>
                        </a:defRPr>
                      </a:pPr>
                      <a:t>[分類名]</a:t>
                    </a:fld>
                    <a:r>
                      <a:rPr lang="ja-JP" altLang="en-US" sz="900" baseline="0" dirty="0">
                        <a:solidFill>
                          <a:schemeClr val="tx1"/>
                        </a:solidFill>
                      </a:rPr>
                      <a:t>
</a:t>
                    </a:r>
                    <a:r>
                      <a:rPr lang="en-US" altLang="ja-JP" sz="900" baseline="0" dirty="0">
                        <a:solidFill>
                          <a:schemeClr val="tx1"/>
                        </a:solidFill>
                      </a:rPr>
                      <a:t>58.0</a:t>
                    </a:r>
                    <a:r>
                      <a:rPr lang="ja-JP" altLang="en-US" sz="900" baseline="0" dirty="0">
                        <a:solidFill>
                          <a:schemeClr val="tx1"/>
                        </a:solidFill>
                      </a:rPr>
                      <a:t>％</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0011232502012324"/>
                      <c:h val="0.31190028462336"/>
                    </c:manualLayout>
                  </c15:layout>
                  <c15:dlblFieldTable/>
                  <c15:showDataLabelsRange val="0"/>
                </c:ext>
                <c:ext xmlns:c16="http://schemas.microsoft.com/office/drawing/2014/chart" uri="{C3380CC4-5D6E-409C-BE32-E72D297353CC}">
                  <c16:uniqueId val="{00000001-079C-466B-857C-8896779CF40D}"/>
                </c:ext>
              </c:extLst>
            </c:dLbl>
            <c:dLbl>
              <c:idx val="1"/>
              <c:delete val="1"/>
              <c:extLst>
                <c:ext xmlns:c15="http://schemas.microsoft.com/office/drawing/2012/chart" uri="{CE6537A1-D6FC-4f65-9D91-7224C49458BB}"/>
                <c:ext xmlns:c16="http://schemas.microsoft.com/office/drawing/2014/chart" uri="{C3380CC4-5D6E-409C-BE32-E72D297353CC}">
                  <c16:uniqueId val="{00000003-079C-466B-857C-8896779CF4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'卒業後の進路希望 (加工)'!$C$23:$D$23</c:f>
              <c:strCache>
                <c:ptCount val="2"/>
                <c:pt idx="0">
                  <c:v>日本での
就職希望</c:v>
                </c:pt>
                <c:pt idx="1">
                  <c:v>それ以外希望</c:v>
                </c:pt>
              </c:strCache>
            </c:strRef>
          </c:cat>
          <c:val>
            <c:numRef>
              <c:f>'卒業後の進路希望 (加工)'!$C$24:$D$24</c:f>
              <c:numCache>
                <c:formatCode>General</c:formatCode>
                <c:ptCount val="2"/>
                <c:pt idx="0">
                  <c:v>4243</c:v>
                </c:pt>
                <c:pt idx="1">
                  <c:v>3078</c:v>
                </c:pt>
              </c:numCache>
            </c:numRef>
          </c:val>
          <c:extLst>
            <c:ext xmlns:c16="http://schemas.microsoft.com/office/drawing/2014/chart" uri="{C3380CC4-5D6E-409C-BE32-E72D297353CC}">
              <c16:uniqueId val="{00000004-079C-466B-857C-8896779CF40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6-079C-466B-857C-8896779CF4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079C-466B-857C-8896779CF40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'卒業後の進路希望 (加工)'!$C$23:$D$23</c:f>
              <c:strCache>
                <c:ptCount val="2"/>
                <c:pt idx="0">
                  <c:v>日本での
就職希望</c:v>
                </c:pt>
                <c:pt idx="1">
                  <c:v>それ以外希望</c:v>
                </c:pt>
              </c:strCache>
            </c:strRef>
          </c:cat>
          <c:val>
            <c:numRef>
              <c:f>'卒業後の進路希望 (加工)'!$C$25:$D$25</c:f>
              <c:numCache>
                <c:formatCode>0.0%</c:formatCode>
                <c:ptCount val="2"/>
                <c:pt idx="0">
                  <c:v>0.57956563311023079</c:v>
                </c:pt>
                <c:pt idx="1">
                  <c:v>0.42043436688976915</c:v>
                </c:pt>
              </c:numCache>
            </c:numRef>
          </c:val>
          <c:extLst>
            <c:ext xmlns:c16="http://schemas.microsoft.com/office/drawing/2014/chart" uri="{C3380CC4-5D6E-409C-BE32-E72D297353CC}">
              <c16:uniqueId val="{00000009-079C-466B-857C-8896779CF40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lumMod val="20000"/>
        <a:lumOff val="80000"/>
      </a:schemeClr>
    </a:solid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71416850093949E-2"/>
          <c:y val="3.4132371037084816E-2"/>
          <c:w val="0.92040697630004564"/>
          <c:h val="0.96100148340807212"/>
        </c:manualLayout>
      </c:layout>
      <c:areaChart>
        <c:grouping val="standard"/>
        <c:varyColors val="0"/>
        <c:ser>
          <c:idx val="0"/>
          <c:order val="0"/>
          <c:spPr>
            <a:pattFill prst="ltDnDiag">
              <a:fgClr>
                <a:schemeClr val="accent2">
                  <a:lumMod val="75000"/>
                </a:schemeClr>
              </a:fgClr>
              <a:bgClr>
                <a:schemeClr val="bg1"/>
              </a:bgClr>
            </a:pattFill>
            <a:ln>
              <a:noFill/>
            </a:ln>
            <a:effectLst/>
          </c:spPr>
          <c:cat>
            <c:numRef>
              <c:f>グラフ加工用!$B$3:$AF$3</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3">
                  <c:v>2023</c:v>
                </c:pt>
                <c:pt idx="15">
                  <c:v>2025</c:v>
                </c:pt>
                <c:pt idx="20">
                  <c:v>2030</c:v>
                </c:pt>
                <c:pt idx="30">
                  <c:v>2040</c:v>
                </c:pt>
              </c:numCache>
            </c:numRef>
          </c:cat>
          <c:val>
            <c:numRef>
              <c:f>グラフ加工用!$B$4:$AF$4</c:f>
              <c:numCache>
                <c:formatCode>General</c:formatCode>
                <c:ptCount val="31"/>
                <c:pt idx="0">
                  <c:v>34609</c:v>
                </c:pt>
                <c:pt idx="1">
                  <c:v>35899</c:v>
                </c:pt>
                <c:pt idx="2">
                  <c:v>35599</c:v>
                </c:pt>
                <c:pt idx="3">
                  <c:v>38127</c:v>
                </c:pt>
                <c:pt idx="4">
                  <c:v>40343</c:v>
                </c:pt>
                <c:pt idx="5">
                  <c:v>45838</c:v>
                </c:pt>
                <c:pt idx="6">
                  <c:v>59008</c:v>
                </c:pt>
                <c:pt idx="7">
                  <c:v>72226</c:v>
                </c:pt>
                <c:pt idx="8">
                  <c:v>90072</c:v>
                </c:pt>
                <c:pt idx="9">
                  <c:v>105379</c:v>
                </c:pt>
                <c:pt idx="10">
                  <c:v>117596</c:v>
                </c:pt>
                <c:pt idx="11">
                  <c:v>133965.9</c:v>
                </c:pt>
                <c:pt idx="12">
                  <c:v>150335.79999999999</c:v>
                </c:pt>
                <c:pt idx="13">
                  <c:v>166705.69999999998</c:v>
                </c:pt>
                <c:pt idx="14">
                  <c:v>183075.59999999998</c:v>
                </c:pt>
                <c:pt idx="15">
                  <c:v>199445.49999999997</c:v>
                </c:pt>
                <c:pt idx="16">
                  <c:v>215815.39999999997</c:v>
                </c:pt>
                <c:pt idx="17">
                  <c:v>232185.29999999996</c:v>
                </c:pt>
                <c:pt idx="18">
                  <c:v>248555.19999999995</c:v>
                </c:pt>
                <c:pt idx="19">
                  <c:v>264925.09999999998</c:v>
                </c:pt>
                <c:pt idx="20">
                  <c:v>281295</c:v>
                </c:pt>
                <c:pt idx="21">
                  <c:v>299134.90000000002</c:v>
                </c:pt>
                <c:pt idx="22">
                  <c:v>316974.80000000005</c:v>
                </c:pt>
                <c:pt idx="23">
                  <c:v>334814.70000000007</c:v>
                </c:pt>
                <c:pt idx="24">
                  <c:v>352654.60000000009</c:v>
                </c:pt>
                <c:pt idx="25">
                  <c:v>370494.50000000012</c:v>
                </c:pt>
                <c:pt idx="26">
                  <c:v>388334.40000000014</c:v>
                </c:pt>
                <c:pt idx="27">
                  <c:v>406174.30000000016</c:v>
                </c:pt>
                <c:pt idx="28">
                  <c:v>424014.20000000019</c:v>
                </c:pt>
                <c:pt idx="29">
                  <c:v>441854.10000000021</c:v>
                </c:pt>
                <c:pt idx="30">
                  <c:v>459694</c:v>
                </c:pt>
              </c:numCache>
            </c:numRef>
          </c:val>
          <c:extLst>
            <c:ext xmlns:c16="http://schemas.microsoft.com/office/drawing/2014/chart" uri="{C3380CC4-5D6E-409C-BE32-E72D297353CC}">
              <c16:uniqueId val="{00000000-A766-4354-AD1A-3D974FD0A43D}"/>
            </c:ext>
          </c:extLst>
        </c:ser>
        <c:ser>
          <c:idx val="1"/>
          <c:order val="1"/>
          <c:spPr>
            <a:solidFill>
              <a:schemeClr val="bg1"/>
            </a:solidFill>
            <a:ln>
              <a:solidFill>
                <a:schemeClr val="bg1"/>
              </a:solidFill>
            </a:ln>
            <a:effectLst/>
          </c:spPr>
          <c:cat>
            <c:numRef>
              <c:f>グラフ加工用!$B$3:$AF$3</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3">
                  <c:v>2023</c:v>
                </c:pt>
                <c:pt idx="15">
                  <c:v>2025</c:v>
                </c:pt>
                <c:pt idx="20">
                  <c:v>2030</c:v>
                </c:pt>
                <c:pt idx="30">
                  <c:v>2040</c:v>
                </c:pt>
              </c:numCache>
            </c:numRef>
          </c:cat>
          <c:val>
            <c:numRef>
              <c:f>グラフ加工用!$B$5:$AF$5</c:f>
              <c:numCache>
                <c:formatCode>General</c:formatCode>
                <c:ptCount val="31"/>
                <c:pt idx="0">
                  <c:v>34609</c:v>
                </c:pt>
                <c:pt idx="1">
                  <c:v>35899</c:v>
                </c:pt>
                <c:pt idx="2">
                  <c:v>35599</c:v>
                </c:pt>
                <c:pt idx="3">
                  <c:v>38127</c:v>
                </c:pt>
                <c:pt idx="4">
                  <c:v>40343</c:v>
                </c:pt>
                <c:pt idx="5">
                  <c:v>45838</c:v>
                </c:pt>
                <c:pt idx="6">
                  <c:v>59008</c:v>
                </c:pt>
                <c:pt idx="7">
                  <c:v>72226</c:v>
                </c:pt>
                <c:pt idx="8">
                  <c:v>90072</c:v>
                </c:pt>
                <c:pt idx="9">
                  <c:v>105379</c:v>
                </c:pt>
                <c:pt idx="10">
                  <c:v>117596</c:v>
                </c:pt>
                <c:pt idx="11">
                  <c:v>111862</c:v>
                </c:pt>
                <c:pt idx="12">
                  <c:v>139644.79999999999</c:v>
                </c:pt>
                <c:pt idx="13">
                  <c:v>150669.19999999998</c:v>
                </c:pt>
                <c:pt idx="14">
                  <c:v>161693.59999999998</c:v>
                </c:pt>
                <c:pt idx="15">
                  <c:v>172717.99999999997</c:v>
                </c:pt>
                <c:pt idx="16">
                  <c:v>183742.39999999997</c:v>
                </c:pt>
                <c:pt idx="17">
                  <c:v>194766.79999999996</c:v>
                </c:pt>
                <c:pt idx="18">
                  <c:v>205791.19999999995</c:v>
                </c:pt>
                <c:pt idx="19">
                  <c:v>216815.59999999995</c:v>
                </c:pt>
                <c:pt idx="20">
                  <c:v>227840</c:v>
                </c:pt>
                <c:pt idx="21">
                  <c:v>245504</c:v>
                </c:pt>
                <c:pt idx="22">
                  <c:v>263168</c:v>
                </c:pt>
                <c:pt idx="23">
                  <c:v>280832</c:v>
                </c:pt>
                <c:pt idx="24">
                  <c:v>298496</c:v>
                </c:pt>
                <c:pt idx="25">
                  <c:v>316160</c:v>
                </c:pt>
                <c:pt idx="26">
                  <c:v>333824</c:v>
                </c:pt>
                <c:pt idx="27">
                  <c:v>351488</c:v>
                </c:pt>
                <c:pt idx="28">
                  <c:v>369152</c:v>
                </c:pt>
                <c:pt idx="29">
                  <c:v>386816</c:v>
                </c:pt>
                <c:pt idx="30">
                  <c:v>404480</c:v>
                </c:pt>
              </c:numCache>
            </c:numRef>
          </c:val>
          <c:extLst>
            <c:ext xmlns:c16="http://schemas.microsoft.com/office/drawing/2014/chart" uri="{C3380CC4-5D6E-409C-BE32-E72D297353CC}">
              <c16:uniqueId val="{00000001-A766-4354-AD1A-3D974FD0A43D}"/>
            </c:ext>
          </c:extLst>
        </c:ser>
        <c:dLbls>
          <c:showLegendKey val="0"/>
          <c:showVal val="0"/>
          <c:showCatName val="0"/>
          <c:showSerName val="0"/>
          <c:showPercent val="0"/>
          <c:showBubbleSize val="0"/>
        </c:dLbls>
        <c:axId val="219675920"/>
        <c:axId val="219665520"/>
      </c:areaChart>
      <c:catAx>
        <c:axId val="219675920"/>
        <c:scaling>
          <c:orientation val="minMax"/>
        </c:scaling>
        <c:delete val="1"/>
        <c:axPos val="b"/>
        <c:numFmt formatCode="General" sourceLinked="1"/>
        <c:majorTickMark val="out"/>
        <c:minorTickMark val="none"/>
        <c:tickLblPos val="nextTo"/>
        <c:crossAx val="219665520"/>
        <c:crosses val="autoZero"/>
        <c:auto val="1"/>
        <c:lblAlgn val="ctr"/>
        <c:lblOffset val="100"/>
        <c:noMultiLvlLbl val="0"/>
      </c:catAx>
      <c:valAx>
        <c:axId val="219665520"/>
        <c:scaling>
          <c:orientation val="minMax"/>
          <c:max val="480000"/>
          <c:min val="0"/>
        </c:scaling>
        <c:delete val="1"/>
        <c:axPos val="l"/>
        <c:majorGridlines>
          <c:spPr>
            <a:ln w="9525" cap="flat" cmpd="sng" algn="ctr">
              <a:noFill/>
              <a:round/>
            </a:ln>
            <a:effectLst/>
          </c:spPr>
        </c:majorGridlines>
        <c:numFmt formatCode="General" sourceLinked="1"/>
        <c:majorTickMark val="out"/>
        <c:minorTickMark val="none"/>
        <c:tickLblPos val="nextTo"/>
        <c:crossAx val="219675920"/>
        <c:crosses val="autoZero"/>
        <c:crossBetween val="midCat"/>
        <c:majorUnit val="150000"/>
      </c:valAx>
      <c:spPr>
        <a:noFill/>
        <a:ln>
          <a:noFill/>
        </a:ln>
        <a:effectLst/>
      </c:spPr>
    </c:plotArea>
    <c:plotVisOnly val="1"/>
    <c:dispBlanksAs val="zero"/>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42929292929292E-2"/>
          <c:y val="7.7468903457478269E-2"/>
          <c:w val="0.92912878787878783"/>
          <c:h val="0.91324677346927918"/>
        </c:manualLayout>
      </c:layout>
      <c:lineChart>
        <c:grouping val="standard"/>
        <c:varyColors val="0"/>
        <c:ser>
          <c:idx val="0"/>
          <c:order val="0"/>
          <c:spPr>
            <a:ln w="28575" cap="rnd">
              <a:solidFill>
                <a:schemeClr val="accent2">
                  <a:lumMod val="50000"/>
                </a:schemeClr>
              </a:solidFill>
              <a:round/>
            </a:ln>
            <a:effectLst/>
          </c:spPr>
          <c:marker>
            <c:symbol val="none"/>
          </c:marker>
          <c:dPt>
            <c:idx val="0"/>
            <c:marker>
              <c:symbol val="none"/>
            </c:marker>
            <c:bubble3D val="0"/>
            <c:spPr>
              <a:ln w="28575" cap="rnd">
                <a:noFill/>
                <a:round/>
              </a:ln>
              <a:effectLst/>
            </c:spPr>
            <c:extLst>
              <c:ext xmlns:c16="http://schemas.microsoft.com/office/drawing/2014/chart" uri="{C3380CC4-5D6E-409C-BE32-E72D297353CC}">
                <c16:uniqueId val="{00000001-DE61-45E5-8FB1-02DC3F4C4BF5}"/>
              </c:ext>
            </c:extLst>
          </c:dPt>
          <c:dPt>
            <c:idx val="1"/>
            <c:marker>
              <c:symbol val="none"/>
            </c:marker>
            <c:bubble3D val="0"/>
            <c:spPr>
              <a:ln w="28575" cap="rnd">
                <a:noFill/>
                <a:round/>
              </a:ln>
              <a:effectLst/>
            </c:spPr>
            <c:extLst>
              <c:ext xmlns:c16="http://schemas.microsoft.com/office/drawing/2014/chart" uri="{C3380CC4-5D6E-409C-BE32-E72D297353CC}">
                <c16:uniqueId val="{00000003-DE61-45E5-8FB1-02DC3F4C4BF5}"/>
              </c:ext>
            </c:extLst>
          </c:dPt>
          <c:dPt>
            <c:idx val="2"/>
            <c:marker>
              <c:symbol val="none"/>
            </c:marker>
            <c:bubble3D val="0"/>
            <c:spPr>
              <a:ln w="28575" cap="rnd">
                <a:noFill/>
                <a:round/>
              </a:ln>
              <a:effectLst/>
            </c:spPr>
            <c:extLst>
              <c:ext xmlns:c16="http://schemas.microsoft.com/office/drawing/2014/chart" uri="{C3380CC4-5D6E-409C-BE32-E72D297353CC}">
                <c16:uniqueId val="{00000005-DE61-45E5-8FB1-02DC3F4C4BF5}"/>
              </c:ext>
            </c:extLst>
          </c:dPt>
          <c:dPt>
            <c:idx val="3"/>
            <c:marker>
              <c:symbol val="none"/>
            </c:marker>
            <c:bubble3D val="0"/>
            <c:spPr>
              <a:ln w="28575" cap="rnd">
                <a:noFill/>
                <a:round/>
              </a:ln>
              <a:effectLst/>
            </c:spPr>
            <c:extLst>
              <c:ext xmlns:c16="http://schemas.microsoft.com/office/drawing/2014/chart" uri="{C3380CC4-5D6E-409C-BE32-E72D297353CC}">
                <c16:uniqueId val="{00000007-DE61-45E5-8FB1-02DC3F4C4BF5}"/>
              </c:ext>
            </c:extLst>
          </c:dPt>
          <c:dPt>
            <c:idx val="4"/>
            <c:marker>
              <c:symbol val="none"/>
            </c:marker>
            <c:bubble3D val="0"/>
            <c:spPr>
              <a:ln w="28575" cap="rnd">
                <a:noFill/>
                <a:round/>
              </a:ln>
              <a:effectLst/>
            </c:spPr>
            <c:extLst>
              <c:ext xmlns:c16="http://schemas.microsoft.com/office/drawing/2014/chart" uri="{C3380CC4-5D6E-409C-BE32-E72D297353CC}">
                <c16:uniqueId val="{00000009-DE61-45E5-8FB1-02DC3F4C4BF5}"/>
              </c:ext>
            </c:extLst>
          </c:dPt>
          <c:dPt>
            <c:idx val="5"/>
            <c:marker>
              <c:symbol val="none"/>
            </c:marker>
            <c:bubble3D val="0"/>
            <c:spPr>
              <a:ln w="28575" cap="rnd">
                <a:noFill/>
                <a:round/>
              </a:ln>
              <a:effectLst/>
            </c:spPr>
            <c:extLst>
              <c:ext xmlns:c16="http://schemas.microsoft.com/office/drawing/2014/chart" uri="{C3380CC4-5D6E-409C-BE32-E72D297353CC}">
                <c16:uniqueId val="{0000000B-DE61-45E5-8FB1-02DC3F4C4BF5}"/>
              </c:ext>
            </c:extLst>
          </c:dPt>
          <c:dPt>
            <c:idx val="6"/>
            <c:marker>
              <c:symbol val="none"/>
            </c:marker>
            <c:bubble3D val="0"/>
            <c:spPr>
              <a:ln w="28575" cap="rnd">
                <a:noFill/>
                <a:round/>
              </a:ln>
              <a:effectLst/>
            </c:spPr>
            <c:extLst>
              <c:ext xmlns:c16="http://schemas.microsoft.com/office/drawing/2014/chart" uri="{C3380CC4-5D6E-409C-BE32-E72D297353CC}">
                <c16:uniqueId val="{0000000D-DE61-45E5-8FB1-02DC3F4C4BF5}"/>
              </c:ext>
            </c:extLst>
          </c:dPt>
          <c:dPt>
            <c:idx val="7"/>
            <c:marker>
              <c:symbol val="none"/>
            </c:marker>
            <c:bubble3D val="0"/>
            <c:spPr>
              <a:ln w="28575" cap="rnd">
                <a:noFill/>
                <a:round/>
              </a:ln>
              <a:effectLst/>
            </c:spPr>
            <c:extLst>
              <c:ext xmlns:c16="http://schemas.microsoft.com/office/drawing/2014/chart" uri="{C3380CC4-5D6E-409C-BE32-E72D297353CC}">
                <c16:uniqueId val="{0000000F-DE61-45E5-8FB1-02DC3F4C4BF5}"/>
              </c:ext>
            </c:extLst>
          </c:dPt>
          <c:dPt>
            <c:idx val="8"/>
            <c:marker>
              <c:symbol val="none"/>
            </c:marker>
            <c:bubble3D val="0"/>
            <c:spPr>
              <a:ln w="28575" cap="rnd">
                <a:noFill/>
                <a:round/>
              </a:ln>
              <a:effectLst/>
            </c:spPr>
            <c:extLst>
              <c:ext xmlns:c16="http://schemas.microsoft.com/office/drawing/2014/chart" uri="{C3380CC4-5D6E-409C-BE32-E72D297353CC}">
                <c16:uniqueId val="{00000011-DE61-45E5-8FB1-02DC3F4C4BF5}"/>
              </c:ext>
            </c:extLst>
          </c:dPt>
          <c:dPt>
            <c:idx val="9"/>
            <c:marker>
              <c:symbol val="none"/>
            </c:marker>
            <c:bubble3D val="0"/>
            <c:spPr>
              <a:ln w="28575" cap="rnd">
                <a:noFill/>
                <a:round/>
              </a:ln>
              <a:effectLst/>
            </c:spPr>
            <c:extLst>
              <c:ext xmlns:c16="http://schemas.microsoft.com/office/drawing/2014/chart" uri="{C3380CC4-5D6E-409C-BE32-E72D297353CC}">
                <c16:uniqueId val="{00000013-DE61-45E5-8FB1-02DC3F4C4BF5}"/>
              </c:ext>
            </c:extLst>
          </c:dPt>
          <c:dPt>
            <c:idx val="10"/>
            <c:marker>
              <c:symbol val="none"/>
            </c:marker>
            <c:bubble3D val="0"/>
            <c:spPr>
              <a:ln w="28575" cap="rnd">
                <a:noFill/>
                <a:round/>
              </a:ln>
              <a:effectLst/>
            </c:spPr>
            <c:extLst>
              <c:ext xmlns:c16="http://schemas.microsoft.com/office/drawing/2014/chart" uri="{C3380CC4-5D6E-409C-BE32-E72D297353CC}">
                <c16:uniqueId val="{00000015-DE61-45E5-8FB1-02DC3F4C4BF5}"/>
              </c:ext>
            </c:extLst>
          </c:dPt>
          <c:dPt>
            <c:idx val="11"/>
            <c:marker>
              <c:symbol val="none"/>
            </c:marker>
            <c:bubble3D val="0"/>
            <c:spPr>
              <a:ln w="3175" cap="rnd">
                <a:solidFill>
                  <a:schemeClr val="accent2">
                    <a:lumMod val="50000"/>
                  </a:schemeClr>
                </a:solidFill>
                <a:round/>
              </a:ln>
              <a:effectLst/>
            </c:spPr>
            <c:extLst>
              <c:ext xmlns:c16="http://schemas.microsoft.com/office/drawing/2014/chart" uri="{C3380CC4-5D6E-409C-BE32-E72D297353CC}">
                <c16:uniqueId val="{00000017-DE61-45E5-8FB1-02DC3F4C4BF5}"/>
              </c:ext>
            </c:extLst>
          </c:dPt>
          <c:dPt>
            <c:idx val="12"/>
            <c:marker>
              <c:symbol val="none"/>
            </c:marker>
            <c:bubble3D val="0"/>
            <c:spPr>
              <a:ln w="6350" cap="rnd">
                <a:solidFill>
                  <a:schemeClr val="accent2">
                    <a:lumMod val="50000"/>
                  </a:schemeClr>
                </a:solidFill>
                <a:round/>
              </a:ln>
              <a:effectLst/>
            </c:spPr>
            <c:extLst>
              <c:ext xmlns:c16="http://schemas.microsoft.com/office/drawing/2014/chart" uri="{C3380CC4-5D6E-409C-BE32-E72D297353CC}">
                <c16:uniqueId val="{00000019-DE61-45E5-8FB1-02DC3F4C4BF5}"/>
              </c:ext>
            </c:extLst>
          </c:dPt>
          <c:dPt>
            <c:idx val="13"/>
            <c:marker>
              <c:symbol val="none"/>
            </c:marker>
            <c:bubble3D val="0"/>
            <c:spPr>
              <a:ln w="9525" cap="rnd">
                <a:solidFill>
                  <a:schemeClr val="accent2">
                    <a:lumMod val="50000"/>
                  </a:schemeClr>
                </a:solidFill>
                <a:round/>
              </a:ln>
              <a:effectLst/>
            </c:spPr>
            <c:extLst>
              <c:ext xmlns:c16="http://schemas.microsoft.com/office/drawing/2014/chart" uri="{C3380CC4-5D6E-409C-BE32-E72D297353CC}">
                <c16:uniqueId val="{0000001B-DE61-45E5-8FB1-02DC3F4C4BF5}"/>
              </c:ext>
            </c:extLst>
          </c:dPt>
          <c:dPt>
            <c:idx val="14"/>
            <c:marker>
              <c:symbol val="none"/>
            </c:marker>
            <c:bubble3D val="0"/>
            <c:spPr>
              <a:ln w="9525" cap="rnd">
                <a:solidFill>
                  <a:schemeClr val="accent2">
                    <a:lumMod val="50000"/>
                  </a:schemeClr>
                </a:solidFill>
                <a:round/>
              </a:ln>
              <a:effectLst/>
            </c:spPr>
            <c:extLst>
              <c:ext xmlns:c16="http://schemas.microsoft.com/office/drawing/2014/chart" uri="{C3380CC4-5D6E-409C-BE32-E72D297353CC}">
                <c16:uniqueId val="{0000001D-DE61-45E5-8FB1-02DC3F4C4BF5}"/>
              </c:ext>
            </c:extLst>
          </c:dPt>
          <c:dPt>
            <c:idx val="15"/>
            <c:marker>
              <c:symbol val="none"/>
            </c:marker>
            <c:bubble3D val="0"/>
            <c:spPr>
              <a:ln w="12700" cap="rnd">
                <a:solidFill>
                  <a:schemeClr val="accent2">
                    <a:lumMod val="50000"/>
                  </a:schemeClr>
                </a:solidFill>
                <a:round/>
              </a:ln>
              <a:effectLst/>
            </c:spPr>
            <c:extLst>
              <c:ext xmlns:c16="http://schemas.microsoft.com/office/drawing/2014/chart" uri="{C3380CC4-5D6E-409C-BE32-E72D297353CC}">
                <c16:uniqueId val="{0000001F-DE61-45E5-8FB1-02DC3F4C4BF5}"/>
              </c:ext>
            </c:extLst>
          </c:dPt>
          <c:dPt>
            <c:idx val="16"/>
            <c:marker>
              <c:symbol val="none"/>
            </c:marker>
            <c:bubble3D val="0"/>
            <c:spPr>
              <a:ln w="12700" cap="rnd">
                <a:solidFill>
                  <a:schemeClr val="accent2">
                    <a:lumMod val="50000"/>
                  </a:schemeClr>
                </a:solidFill>
                <a:round/>
              </a:ln>
              <a:effectLst/>
            </c:spPr>
            <c:extLst>
              <c:ext xmlns:c16="http://schemas.microsoft.com/office/drawing/2014/chart" uri="{C3380CC4-5D6E-409C-BE32-E72D297353CC}">
                <c16:uniqueId val="{00000021-DE61-45E5-8FB1-02DC3F4C4BF5}"/>
              </c:ext>
            </c:extLst>
          </c:dPt>
          <c:dPt>
            <c:idx val="17"/>
            <c:marker>
              <c:symbol val="none"/>
            </c:marker>
            <c:bubble3D val="0"/>
            <c:spPr>
              <a:ln w="15875" cap="rnd">
                <a:solidFill>
                  <a:schemeClr val="accent2">
                    <a:lumMod val="50000"/>
                  </a:schemeClr>
                </a:solidFill>
                <a:round/>
              </a:ln>
              <a:effectLst/>
            </c:spPr>
            <c:extLst>
              <c:ext xmlns:c16="http://schemas.microsoft.com/office/drawing/2014/chart" uri="{C3380CC4-5D6E-409C-BE32-E72D297353CC}">
                <c16:uniqueId val="{00000023-DE61-45E5-8FB1-02DC3F4C4BF5}"/>
              </c:ext>
            </c:extLst>
          </c:dPt>
          <c:dPt>
            <c:idx val="18"/>
            <c:marker>
              <c:symbol val="none"/>
            </c:marker>
            <c:bubble3D val="0"/>
            <c:spPr>
              <a:ln w="15875" cap="rnd">
                <a:solidFill>
                  <a:schemeClr val="accent2">
                    <a:lumMod val="50000"/>
                  </a:schemeClr>
                </a:solidFill>
                <a:round/>
              </a:ln>
              <a:effectLst/>
            </c:spPr>
            <c:extLst>
              <c:ext xmlns:c16="http://schemas.microsoft.com/office/drawing/2014/chart" uri="{C3380CC4-5D6E-409C-BE32-E72D297353CC}">
                <c16:uniqueId val="{00000025-DE61-45E5-8FB1-02DC3F4C4BF5}"/>
              </c:ext>
            </c:extLst>
          </c:dPt>
          <c:dPt>
            <c:idx val="19"/>
            <c:marker>
              <c:symbol val="none"/>
            </c:marker>
            <c:bubble3D val="0"/>
            <c:spPr>
              <a:ln w="15875" cap="rnd">
                <a:solidFill>
                  <a:schemeClr val="accent2">
                    <a:lumMod val="50000"/>
                  </a:schemeClr>
                </a:solidFill>
                <a:round/>
              </a:ln>
              <a:effectLst/>
            </c:spPr>
            <c:extLst>
              <c:ext xmlns:c16="http://schemas.microsoft.com/office/drawing/2014/chart" uri="{C3380CC4-5D6E-409C-BE32-E72D297353CC}">
                <c16:uniqueId val="{00000027-DE61-45E5-8FB1-02DC3F4C4BF5}"/>
              </c:ext>
            </c:extLst>
          </c:dPt>
          <c:dPt>
            <c:idx val="20"/>
            <c:marker>
              <c:symbol val="square"/>
              <c:size val="10"/>
              <c:spPr>
                <a:solidFill>
                  <a:srgbClr val="FF0000"/>
                </a:solidFill>
                <a:ln w="9525">
                  <a:solidFill>
                    <a:srgbClr val="FF0000"/>
                  </a:solidFill>
                </a:ln>
                <a:effectLst/>
              </c:spPr>
            </c:marker>
            <c:bubble3D val="0"/>
            <c:spPr>
              <a:ln w="15875" cap="rnd">
                <a:solidFill>
                  <a:schemeClr val="accent2">
                    <a:lumMod val="50000"/>
                  </a:schemeClr>
                </a:solidFill>
                <a:round/>
              </a:ln>
              <a:effectLst/>
            </c:spPr>
            <c:extLst>
              <c:ext xmlns:c16="http://schemas.microsoft.com/office/drawing/2014/chart" uri="{C3380CC4-5D6E-409C-BE32-E72D297353CC}">
                <c16:uniqueId val="{00000029-DE61-45E5-8FB1-02DC3F4C4BF5}"/>
              </c:ext>
            </c:extLst>
          </c:dPt>
          <c:dPt>
            <c:idx val="21"/>
            <c:marker>
              <c:symbol val="none"/>
            </c:marker>
            <c:bubble3D val="0"/>
            <c:spPr>
              <a:ln w="28575" cap="rnd">
                <a:solidFill>
                  <a:schemeClr val="accent2">
                    <a:lumMod val="50000"/>
                  </a:schemeClr>
                </a:solidFill>
                <a:round/>
              </a:ln>
              <a:effectLst/>
            </c:spPr>
            <c:extLst>
              <c:ext xmlns:c16="http://schemas.microsoft.com/office/drawing/2014/chart" uri="{C3380CC4-5D6E-409C-BE32-E72D297353CC}">
                <c16:uniqueId val="{0000002B-DE61-45E5-8FB1-02DC3F4C4BF5}"/>
              </c:ext>
            </c:extLst>
          </c:dPt>
          <c:dPt>
            <c:idx val="30"/>
            <c:marker>
              <c:symbol val="square"/>
              <c:size val="10"/>
              <c:spPr>
                <a:solidFill>
                  <a:srgbClr val="FF0000"/>
                </a:solidFill>
                <a:ln w="9525">
                  <a:solidFill>
                    <a:srgbClr val="FF0000"/>
                  </a:solidFill>
                </a:ln>
                <a:effectLst/>
              </c:spPr>
            </c:marker>
            <c:bubble3D val="0"/>
            <c:extLst>
              <c:ext xmlns:c16="http://schemas.microsoft.com/office/drawing/2014/chart" uri="{C3380CC4-5D6E-409C-BE32-E72D297353CC}">
                <c16:uniqueId val="{0000006A-DE92-4556-8508-AD208A8C700E}"/>
              </c:ext>
            </c:extLst>
          </c:dPt>
          <c:cat>
            <c:numRef>
              <c:f>グラフ加工用!$B$3:$AF$3</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3">
                  <c:v>2023</c:v>
                </c:pt>
                <c:pt idx="15">
                  <c:v>2025</c:v>
                </c:pt>
                <c:pt idx="20">
                  <c:v>2030</c:v>
                </c:pt>
                <c:pt idx="30">
                  <c:v>2040</c:v>
                </c:pt>
              </c:numCache>
            </c:numRef>
          </c:cat>
          <c:val>
            <c:numRef>
              <c:f>グラフ加工用!$B$4:$AF$4</c:f>
              <c:numCache>
                <c:formatCode>General</c:formatCode>
                <c:ptCount val="31"/>
                <c:pt idx="0">
                  <c:v>34609</c:v>
                </c:pt>
                <c:pt idx="1">
                  <c:v>35899</c:v>
                </c:pt>
                <c:pt idx="2">
                  <c:v>35599</c:v>
                </c:pt>
                <c:pt idx="3">
                  <c:v>38127</c:v>
                </c:pt>
                <c:pt idx="4">
                  <c:v>40343</c:v>
                </c:pt>
                <c:pt idx="5">
                  <c:v>45838</c:v>
                </c:pt>
                <c:pt idx="6">
                  <c:v>59008</c:v>
                </c:pt>
                <c:pt idx="7">
                  <c:v>72226</c:v>
                </c:pt>
                <c:pt idx="8">
                  <c:v>90072</c:v>
                </c:pt>
                <c:pt idx="9">
                  <c:v>105379</c:v>
                </c:pt>
                <c:pt idx="10">
                  <c:v>117596</c:v>
                </c:pt>
                <c:pt idx="11">
                  <c:v>133965.9</c:v>
                </c:pt>
                <c:pt idx="12">
                  <c:v>150335.79999999999</c:v>
                </c:pt>
                <c:pt idx="13">
                  <c:v>166705.69999999998</c:v>
                </c:pt>
                <c:pt idx="14">
                  <c:v>183075.59999999998</c:v>
                </c:pt>
                <c:pt idx="15">
                  <c:v>199445.49999999997</c:v>
                </c:pt>
                <c:pt idx="16">
                  <c:v>215815.39999999997</c:v>
                </c:pt>
                <c:pt idx="17">
                  <c:v>232185.29999999996</c:v>
                </c:pt>
                <c:pt idx="18">
                  <c:v>248555.19999999995</c:v>
                </c:pt>
                <c:pt idx="19">
                  <c:v>264925.09999999998</c:v>
                </c:pt>
                <c:pt idx="20">
                  <c:v>281295</c:v>
                </c:pt>
                <c:pt idx="21">
                  <c:v>299134.90000000002</c:v>
                </c:pt>
                <c:pt idx="22">
                  <c:v>316974.80000000005</c:v>
                </c:pt>
                <c:pt idx="23">
                  <c:v>334814.70000000007</c:v>
                </c:pt>
                <c:pt idx="24">
                  <c:v>352654.60000000009</c:v>
                </c:pt>
                <c:pt idx="25">
                  <c:v>370494.50000000012</c:v>
                </c:pt>
                <c:pt idx="26">
                  <c:v>388334.40000000014</c:v>
                </c:pt>
                <c:pt idx="27">
                  <c:v>406174.30000000016</c:v>
                </c:pt>
                <c:pt idx="28">
                  <c:v>424014.20000000019</c:v>
                </c:pt>
                <c:pt idx="29">
                  <c:v>441854.10000000021</c:v>
                </c:pt>
                <c:pt idx="30">
                  <c:v>459694</c:v>
                </c:pt>
              </c:numCache>
            </c:numRef>
          </c:val>
          <c:smooth val="0"/>
          <c:extLst>
            <c:ext xmlns:c16="http://schemas.microsoft.com/office/drawing/2014/chart" uri="{C3380CC4-5D6E-409C-BE32-E72D297353CC}">
              <c16:uniqueId val="{0000002C-DE61-45E5-8FB1-02DC3F4C4BF5}"/>
            </c:ext>
          </c:extLst>
        </c:ser>
        <c:ser>
          <c:idx val="1"/>
          <c:order val="1"/>
          <c:spPr>
            <a:ln w="28575" cap="rnd">
              <a:solidFill>
                <a:schemeClr val="accent2">
                  <a:lumMod val="75000"/>
                </a:schemeClr>
              </a:solidFill>
              <a:round/>
            </a:ln>
            <a:effectLst/>
          </c:spPr>
          <c:marker>
            <c:symbol val="none"/>
          </c:marker>
          <c:dPt>
            <c:idx val="0"/>
            <c:marker>
              <c:symbol val="none"/>
            </c:marker>
            <c:bubble3D val="0"/>
            <c:spPr>
              <a:ln w="28575" cap="rnd">
                <a:noFill/>
                <a:round/>
              </a:ln>
              <a:effectLst/>
            </c:spPr>
            <c:extLst>
              <c:ext xmlns:c16="http://schemas.microsoft.com/office/drawing/2014/chart" uri="{C3380CC4-5D6E-409C-BE32-E72D297353CC}">
                <c16:uniqueId val="{0000002E-DE61-45E5-8FB1-02DC3F4C4BF5}"/>
              </c:ext>
            </c:extLst>
          </c:dPt>
          <c:dPt>
            <c:idx val="1"/>
            <c:marker>
              <c:symbol val="none"/>
            </c:marker>
            <c:bubble3D val="0"/>
            <c:spPr>
              <a:ln w="28575" cap="rnd">
                <a:noFill/>
                <a:round/>
              </a:ln>
              <a:effectLst/>
            </c:spPr>
            <c:extLst>
              <c:ext xmlns:c16="http://schemas.microsoft.com/office/drawing/2014/chart" uri="{C3380CC4-5D6E-409C-BE32-E72D297353CC}">
                <c16:uniqueId val="{00000030-DE61-45E5-8FB1-02DC3F4C4BF5}"/>
              </c:ext>
            </c:extLst>
          </c:dPt>
          <c:dPt>
            <c:idx val="2"/>
            <c:marker>
              <c:symbol val="none"/>
            </c:marker>
            <c:bubble3D val="0"/>
            <c:spPr>
              <a:ln w="28575" cap="rnd">
                <a:noFill/>
                <a:round/>
              </a:ln>
              <a:effectLst/>
            </c:spPr>
            <c:extLst>
              <c:ext xmlns:c16="http://schemas.microsoft.com/office/drawing/2014/chart" uri="{C3380CC4-5D6E-409C-BE32-E72D297353CC}">
                <c16:uniqueId val="{00000032-DE61-45E5-8FB1-02DC3F4C4BF5}"/>
              </c:ext>
            </c:extLst>
          </c:dPt>
          <c:dPt>
            <c:idx val="3"/>
            <c:marker>
              <c:symbol val="none"/>
            </c:marker>
            <c:bubble3D val="0"/>
            <c:spPr>
              <a:ln w="28575" cap="rnd">
                <a:noFill/>
                <a:round/>
              </a:ln>
              <a:effectLst/>
            </c:spPr>
            <c:extLst>
              <c:ext xmlns:c16="http://schemas.microsoft.com/office/drawing/2014/chart" uri="{C3380CC4-5D6E-409C-BE32-E72D297353CC}">
                <c16:uniqueId val="{00000034-DE61-45E5-8FB1-02DC3F4C4BF5}"/>
              </c:ext>
            </c:extLst>
          </c:dPt>
          <c:dPt>
            <c:idx val="4"/>
            <c:marker>
              <c:symbol val="none"/>
            </c:marker>
            <c:bubble3D val="0"/>
            <c:spPr>
              <a:ln w="28575" cap="rnd">
                <a:noFill/>
                <a:round/>
              </a:ln>
              <a:effectLst/>
            </c:spPr>
            <c:extLst>
              <c:ext xmlns:c16="http://schemas.microsoft.com/office/drawing/2014/chart" uri="{C3380CC4-5D6E-409C-BE32-E72D297353CC}">
                <c16:uniqueId val="{00000036-DE61-45E5-8FB1-02DC3F4C4BF5}"/>
              </c:ext>
            </c:extLst>
          </c:dPt>
          <c:dPt>
            <c:idx val="5"/>
            <c:marker>
              <c:symbol val="none"/>
            </c:marker>
            <c:bubble3D val="0"/>
            <c:spPr>
              <a:ln w="28575" cap="rnd">
                <a:noFill/>
                <a:round/>
              </a:ln>
              <a:effectLst/>
            </c:spPr>
            <c:extLst>
              <c:ext xmlns:c16="http://schemas.microsoft.com/office/drawing/2014/chart" uri="{C3380CC4-5D6E-409C-BE32-E72D297353CC}">
                <c16:uniqueId val="{00000038-DE61-45E5-8FB1-02DC3F4C4BF5}"/>
              </c:ext>
            </c:extLst>
          </c:dPt>
          <c:dPt>
            <c:idx val="6"/>
            <c:marker>
              <c:symbol val="none"/>
            </c:marker>
            <c:bubble3D val="0"/>
            <c:spPr>
              <a:ln w="28575" cap="rnd">
                <a:noFill/>
                <a:round/>
              </a:ln>
              <a:effectLst/>
            </c:spPr>
            <c:extLst>
              <c:ext xmlns:c16="http://schemas.microsoft.com/office/drawing/2014/chart" uri="{C3380CC4-5D6E-409C-BE32-E72D297353CC}">
                <c16:uniqueId val="{0000003A-DE61-45E5-8FB1-02DC3F4C4BF5}"/>
              </c:ext>
            </c:extLst>
          </c:dPt>
          <c:dPt>
            <c:idx val="7"/>
            <c:marker>
              <c:symbol val="none"/>
            </c:marker>
            <c:bubble3D val="0"/>
            <c:spPr>
              <a:ln w="28575" cap="rnd">
                <a:noFill/>
                <a:round/>
              </a:ln>
              <a:effectLst/>
            </c:spPr>
            <c:extLst>
              <c:ext xmlns:c16="http://schemas.microsoft.com/office/drawing/2014/chart" uri="{C3380CC4-5D6E-409C-BE32-E72D297353CC}">
                <c16:uniqueId val="{0000003C-DE61-45E5-8FB1-02DC3F4C4BF5}"/>
              </c:ext>
            </c:extLst>
          </c:dPt>
          <c:dPt>
            <c:idx val="8"/>
            <c:marker>
              <c:symbol val="none"/>
            </c:marker>
            <c:bubble3D val="0"/>
            <c:spPr>
              <a:ln w="28575" cap="rnd">
                <a:noFill/>
                <a:round/>
              </a:ln>
              <a:effectLst/>
            </c:spPr>
            <c:extLst>
              <c:ext xmlns:c16="http://schemas.microsoft.com/office/drawing/2014/chart" uri="{C3380CC4-5D6E-409C-BE32-E72D297353CC}">
                <c16:uniqueId val="{0000003E-DE61-45E5-8FB1-02DC3F4C4BF5}"/>
              </c:ext>
            </c:extLst>
          </c:dPt>
          <c:dPt>
            <c:idx val="9"/>
            <c:marker>
              <c:symbol val="none"/>
            </c:marker>
            <c:bubble3D val="0"/>
            <c:spPr>
              <a:ln w="28575" cap="rnd">
                <a:noFill/>
                <a:round/>
              </a:ln>
              <a:effectLst/>
            </c:spPr>
            <c:extLst>
              <c:ext xmlns:c16="http://schemas.microsoft.com/office/drawing/2014/chart" uri="{C3380CC4-5D6E-409C-BE32-E72D297353CC}">
                <c16:uniqueId val="{00000040-DE61-45E5-8FB1-02DC3F4C4BF5}"/>
              </c:ext>
            </c:extLst>
          </c:dPt>
          <c:dPt>
            <c:idx val="10"/>
            <c:marker>
              <c:symbol val="none"/>
            </c:marker>
            <c:bubble3D val="0"/>
            <c:spPr>
              <a:ln w="28575" cap="rnd">
                <a:noFill/>
                <a:round/>
              </a:ln>
              <a:effectLst/>
            </c:spPr>
            <c:extLst>
              <c:ext xmlns:c16="http://schemas.microsoft.com/office/drawing/2014/chart" uri="{C3380CC4-5D6E-409C-BE32-E72D297353CC}">
                <c16:uniqueId val="{00000042-DE61-45E5-8FB1-02DC3F4C4BF5}"/>
              </c:ext>
            </c:extLst>
          </c:dPt>
          <c:dPt>
            <c:idx val="11"/>
            <c:marker>
              <c:symbol val="none"/>
            </c:marker>
            <c:bubble3D val="0"/>
            <c:spPr>
              <a:ln w="0" cap="rnd">
                <a:noFill/>
                <a:prstDash val="sysDot"/>
                <a:round/>
              </a:ln>
              <a:effectLst/>
            </c:spPr>
            <c:extLst>
              <c:ext xmlns:c16="http://schemas.microsoft.com/office/drawing/2014/chart" uri="{C3380CC4-5D6E-409C-BE32-E72D297353CC}">
                <c16:uniqueId val="{00000044-DE61-45E5-8FB1-02DC3F4C4BF5}"/>
              </c:ext>
            </c:extLst>
          </c:dPt>
          <c:dPt>
            <c:idx val="12"/>
            <c:marker>
              <c:symbol val="none"/>
            </c:marker>
            <c:bubble3D val="0"/>
            <c:spPr>
              <a:ln w="9525" cap="rnd">
                <a:noFill/>
                <a:prstDash val="sysDot"/>
                <a:round/>
              </a:ln>
              <a:effectLst/>
            </c:spPr>
            <c:extLst>
              <c:ext xmlns:c16="http://schemas.microsoft.com/office/drawing/2014/chart" uri="{C3380CC4-5D6E-409C-BE32-E72D297353CC}">
                <c16:uniqueId val="{00000046-DE61-45E5-8FB1-02DC3F4C4BF5}"/>
              </c:ext>
            </c:extLst>
          </c:dPt>
          <c:dPt>
            <c:idx val="13"/>
            <c:marker>
              <c:symbol val="none"/>
            </c:marker>
            <c:bubble3D val="0"/>
            <c:spPr>
              <a:ln w="9525" cap="rnd">
                <a:solidFill>
                  <a:schemeClr val="accent2">
                    <a:lumMod val="75000"/>
                  </a:schemeClr>
                </a:solidFill>
                <a:prstDash val="sysDash"/>
                <a:round/>
              </a:ln>
              <a:effectLst/>
            </c:spPr>
            <c:extLst>
              <c:ext xmlns:c16="http://schemas.microsoft.com/office/drawing/2014/chart" uri="{C3380CC4-5D6E-409C-BE32-E72D297353CC}">
                <c16:uniqueId val="{00000048-DE61-45E5-8FB1-02DC3F4C4BF5}"/>
              </c:ext>
            </c:extLst>
          </c:dPt>
          <c:dPt>
            <c:idx val="14"/>
            <c:marker>
              <c:symbol val="none"/>
            </c:marker>
            <c:bubble3D val="0"/>
            <c:spPr>
              <a:ln w="12700" cap="rnd">
                <a:solidFill>
                  <a:schemeClr val="accent2">
                    <a:lumMod val="75000"/>
                  </a:schemeClr>
                </a:solidFill>
                <a:prstDash val="sysDash"/>
                <a:round/>
              </a:ln>
              <a:effectLst/>
            </c:spPr>
            <c:extLst>
              <c:ext xmlns:c16="http://schemas.microsoft.com/office/drawing/2014/chart" uri="{C3380CC4-5D6E-409C-BE32-E72D297353CC}">
                <c16:uniqueId val="{0000004A-DE61-45E5-8FB1-02DC3F4C4BF5}"/>
              </c:ext>
            </c:extLst>
          </c:dPt>
          <c:dPt>
            <c:idx val="15"/>
            <c:marker>
              <c:symbol val="none"/>
            </c:marker>
            <c:bubble3D val="0"/>
            <c:spPr>
              <a:ln w="12700" cap="rnd">
                <a:solidFill>
                  <a:schemeClr val="accent2">
                    <a:lumMod val="75000"/>
                  </a:schemeClr>
                </a:solidFill>
                <a:prstDash val="sysDash"/>
                <a:round/>
              </a:ln>
              <a:effectLst/>
            </c:spPr>
            <c:extLst>
              <c:ext xmlns:c16="http://schemas.microsoft.com/office/drawing/2014/chart" uri="{C3380CC4-5D6E-409C-BE32-E72D297353CC}">
                <c16:uniqueId val="{0000004C-DE61-45E5-8FB1-02DC3F4C4BF5}"/>
              </c:ext>
            </c:extLst>
          </c:dPt>
          <c:dPt>
            <c:idx val="16"/>
            <c:marker>
              <c:symbol val="none"/>
            </c:marker>
            <c:bubble3D val="0"/>
            <c:spPr>
              <a:ln w="15875" cap="rnd">
                <a:solidFill>
                  <a:schemeClr val="accent2">
                    <a:lumMod val="75000"/>
                  </a:schemeClr>
                </a:solidFill>
                <a:prstDash val="sysDash"/>
                <a:round/>
              </a:ln>
              <a:effectLst/>
            </c:spPr>
            <c:extLst>
              <c:ext xmlns:c16="http://schemas.microsoft.com/office/drawing/2014/chart" uri="{C3380CC4-5D6E-409C-BE32-E72D297353CC}">
                <c16:uniqueId val="{0000004E-DE61-45E5-8FB1-02DC3F4C4BF5}"/>
              </c:ext>
            </c:extLst>
          </c:dPt>
          <c:dPt>
            <c:idx val="17"/>
            <c:marker>
              <c:symbol val="none"/>
            </c:marker>
            <c:bubble3D val="0"/>
            <c:spPr>
              <a:ln w="15875" cap="rnd">
                <a:solidFill>
                  <a:schemeClr val="accent2">
                    <a:lumMod val="75000"/>
                  </a:schemeClr>
                </a:solidFill>
                <a:prstDash val="sysDash"/>
                <a:round/>
              </a:ln>
              <a:effectLst/>
            </c:spPr>
            <c:extLst>
              <c:ext xmlns:c16="http://schemas.microsoft.com/office/drawing/2014/chart" uri="{C3380CC4-5D6E-409C-BE32-E72D297353CC}">
                <c16:uniqueId val="{00000050-DE61-45E5-8FB1-02DC3F4C4BF5}"/>
              </c:ext>
            </c:extLst>
          </c:dPt>
          <c:dPt>
            <c:idx val="18"/>
            <c:marker>
              <c:symbol val="none"/>
            </c:marker>
            <c:bubble3D val="0"/>
            <c:spPr>
              <a:ln w="15875" cap="rnd">
                <a:solidFill>
                  <a:schemeClr val="accent2">
                    <a:lumMod val="75000"/>
                  </a:schemeClr>
                </a:solidFill>
                <a:prstDash val="sysDash"/>
                <a:round/>
              </a:ln>
              <a:effectLst/>
            </c:spPr>
            <c:extLst>
              <c:ext xmlns:c16="http://schemas.microsoft.com/office/drawing/2014/chart" uri="{C3380CC4-5D6E-409C-BE32-E72D297353CC}">
                <c16:uniqueId val="{00000052-DE61-45E5-8FB1-02DC3F4C4BF5}"/>
              </c:ext>
            </c:extLst>
          </c:dPt>
          <c:dPt>
            <c:idx val="19"/>
            <c:marker>
              <c:symbol val="none"/>
            </c:marker>
            <c:bubble3D val="0"/>
            <c:spPr>
              <a:ln w="15875" cap="rnd">
                <a:solidFill>
                  <a:schemeClr val="accent2">
                    <a:lumMod val="75000"/>
                  </a:schemeClr>
                </a:solidFill>
                <a:prstDash val="sysDash"/>
                <a:round/>
              </a:ln>
              <a:effectLst/>
            </c:spPr>
            <c:extLst>
              <c:ext xmlns:c16="http://schemas.microsoft.com/office/drawing/2014/chart" uri="{C3380CC4-5D6E-409C-BE32-E72D297353CC}">
                <c16:uniqueId val="{00000054-DE61-45E5-8FB1-02DC3F4C4BF5}"/>
              </c:ext>
            </c:extLst>
          </c:dPt>
          <c:dPt>
            <c:idx val="20"/>
            <c:marker>
              <c:symbol val="circle"/>
              <c:size val="10"/>
              <c:spPr>
                <a:solidFill>
                  <a:srgbClr val="FF0000"/>
                </a:solidFill>
                <a:ln w="9525">
                  <a:solidFill>
                    <a:srgbClr val="FF0000"/>
                  </a:solidFill>
                </a:ln>
                <a:effectLst/>
              </c:spPr>
            </c:marker>
            <c:bubble3D val="0"/>
            <c:spPr>
              <a:ln w="15875" cap="rnd">
                <a:solidFill>
                  <a:schemeClr val="accent2">
                    <a:lumMod val="75000"/>
                  </a:schemeClr>
                </a:solidFill>
                <a:prstDash val="sysDash"/>
                <a:round/>
              </a:ln>
              <a:effectLst/>
            </c:spPr>
            <c:extLst>
              <c:ext xmlns:c16="http://schemas.microsoft.com/office/drawing/2014/chart" uri="{C3380CC4-5D6E-409C-BE32-E72D297353CC}">
                <c16:uniqueId val="{00000056-DE61-45E5-8FB1-02DC3F4C4BF5}"/>
              </c:ext>
            </c:extLst>
          </c:dPt>
          <c:dPt>
            <c:idx val="21"/>
            <c:marker>
              <c:symbol val="none"/>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58-DE61-45E5-8FB1-02DC3F4C4BF5}"/>
              </c:ext>
            </c:extLst>
          </c:dPt>
          <c:dPt>
            <c:idx val="22"/>
            <c:marker>
              <c:symbol val="none"/>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5A-DE61-45E5-8FB1-02DC3F4C4BF5}"/>
              </c:ext>
            </c:extLst>
          </c:dPt>
          <c:dPt>
            <c:idx val="23"/>
            <c:marker>
              <c:symbol val="none"/>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5C-DE61-45E5-8FB1-02DC3F4C4BF5}"/>
              </c:ext>
            </c:extLst>
          </c:dPt>
          <c:dPt>
            <c:idx val="24"/>
            <c:marker>
              <c:symbol val="none"/>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5E-DE61-45E5-8FB1-02DC3F4C4BF5}"/>
              </c:ext>
            </c:extLst>
          </c:dPt>
          <c:dPt>
            <c:idx val="25"/>
            <c:marker>
              <c:symbol val="none"/>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60-DE61-45E5-8FB1-02DC3F4C4BF5}"/>
              </c:ext>
            </c:extLst>
          </c:dPt>
          <c:dPt>
            <c:idx val="26"/>
            <c:marker>
              <c:symbol val="none"/>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62-DE61-45E5-8FB1-02DC3F4C4BF5}"/>
              </c:ext>
            </c:extLst>
          </c:dPt>
          <c:dPt>
            <c:idx val="27"/>
            <c:marker>
              <c:symbol val="none"/>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64-DE61-45E5-8FB1-02DC3F4C4BF5}"/>
              </c:ext>
            </c:extLst>
          </c:dPt>
          <c:dPt>
            <c:idx val="28"/>
            <c:marker>
              <c:symbol val="none"/>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66-DE61-45E5-8FB1-02DC3F4C4BF5}"/>
              </c:ext>
            </c:extLst>
          </c:dPt>
          <c:dPt>
            <c:idx val="29"/>
            <c:marker>
              <c:symbol val="none"/>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68-DE61-45E5-8FB1-02DC3F4C4BF5}"/>
              </c:ext>
            </c:extLst>
          </c:dPt>
          <c:dPt>
            <c:idx val="30"/>
            <c:marker>
              <c:symbol val="circle"/>
              <c:size val="10"/>
              <c:spPr>
                <a:solidFill>
                  <a:srgbClr val="FF0000"/>
                </a:solidFill>
                <a:ln w="9525">
                  <a:solidFill>
                    <a:srgbClr val="FF0000"/>
                  </a:solidFill>
                </a:ln>
                <a:effectLst/>
              </c:spPr>
            </c:marker>
            <c:bubble3D val="0"/>
            <c:spPr>
              <a:ln w="28575" cap="rnd">
                <a:solidFill>
                  <a:schemeClr val="accent2">
                    <a:lumMod val="75000"/>
                  </a:schemeClr>
                </a:solidFill>
                <a:prstDash val="dash"/>
                <a:round/>
              </a:ln>
              <a:effectLst/>
            </c:spPr>
            <c:extLst>
              <c:ext xmlns:c16="http://schemas.microsoft.com/office/drawing/2014/chart" uri="{C3380CC4-5D6E-409C-BE32-E72D297353CC}">
                <c16:uniqueId val="{0000006A-DE61-45E5-8FB1-02DC3F4C4BF5}"/>
              </c:ext>
            </c:extLst>
          </c:dPt>
          <c:cat>
            <c:numRef>
              <c:f>グラフ加工用!$B$3:$AF$3</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3">
                  <c:v>2023</c:v>
                </c:pt>
                <c:pt idx="15">
                  <c:v>2025</c:v>
                </c:pt>
                <c:pt idx="20">
                  <c:v>2030</c:v>
                </c:pt>
                <c:pt idx="30">
                  <c:v>2040</c:v>
                </c:pt>
              </c:numCache>
            </c:numRef>
          </c:cat>
          <c:val>
            <c:numRef>
              <c:f>グラフ加工用!$B$5:$AF$5</c:f>
              <c:numCache>
                <c:formatCode>General</c:formatCode>
                <c:ptCount val="31"/>
                <c:pt idx="0">
                  <c:v>34609</c:v>
                </c:pt>
                <c:pt idx="1">
                  <c:v>35899</c:v>
                </c:pt>
                <c:pt idx="2">
                  <c:v>35599</c:v>
                </c:pt>
                <c:pt idx="3">
                  <c:v>38127</c:v>
                </c:pt>
                <c:pt idx="4">
                  <c:v>40343</c:v>
                </c:pt>
                <c:pt idx="5">
                  <c:v>45838</c:v>
                </c:pt>
                <c:pt idx="6">
                  <c:v>59008</c:v>
                </c:pt>
                <c:pt idx="7">
                  <c:v>72226</c:v>
                </c:pt>
                <c:pt idx="8">
                  <c:v>90072</c:v>
                </c:pt>
                <c:pt idx="9">
                  <c:v>105379</c:v>
                </c:pt>
                <c:pt idx="10">
                  <c:v>117596</c:v>
                </c:pt>
                <c:pt idx="11">
                  <c:v>111862</c:v>
                </c:pt>
                <c:pt idx="12">
                  <c:v>139644.79999999999</c:v>
                </c:pt>
                <c:pt idx="13">
                  <c:v>150669.19999999998</c:v>
                </c:pt>
                <c:pt idx="14">
                  <c:v>161693.59999999998</c:v>
                </c:pt>
                <c:pt idx="15">
                  <c:v>172717.99999999997</c:v>
                </c:pt>
                <c:pt idx="16">
                  <c:v>183742.39999999997</c:v>
                </c:pt>
                <c:pt idx="17">
                  <c:v>194766.79999999996</c:v>
                </c:pt>
                <c:pt idx="18">
                  <c:v>205791.19999999995</c:v>
                </c:pt>
                <c:pt idx="19">
                  <c:v>216815.59999999995</c:v>
                </c:pt>
                <c:pt idx="20">
                  <c:v>227840</c:v>
                </c:pt>
                <c:pt idx="21">
                  <c:v>245504</c:v>
                </c:pt>
                <c:pt idx="22">
                  <c:v>263168</c:v>
                </c:pt>
                <c:pt idx="23">
                  <c:v>280832</c:v>
                </c:pt>
                <c:pt idx="24">
                  <c:v>298496</c:v>
                </c:pt>
                <c:pt idx="25">
                  <c:v>316160</c:v>
                </c:pt>
                <c:pt idx="26">
                  <c:v>333824</c:v>
                </c:pt>
                <c:pt idx="27">
                  <c:v>351488</c:v>
                </c:pt>
                <c:pt idx="28">
                  <c:v>369152</c:v>
                </c:pt>
                <c:pt idx="29">
                  <c:v>386816</c:v>
                </c:pt>
                <c:pt idx="30">
                  <c:v>404480</c:v>
                </c:pt>
              </c:numCache>
            </c:numRef>
          </c:val>
          <c:smooth val="0"/>
          <c:extLst>
            <c:ext xmlns:c16="http://schemas.microsoft.com/office/drawing/2014/chart" uri="{C3380CC4-5D6E-409C-BE32-E72D297353CC}">
              <c16:uniqueId val="{0000006B-DE61-45E5-8FB1-02DC3F4C4BF5}"/>
            </c:ext>
          </c:extLst>
        </c:ser>
        <c:dLbls>
          <c:showLegendKey val="0"/>
          <c:showVal val="0"/>
          <c:showCatName val="0"/>
          <c:showSerName val="0"/>
          <c:showPercent val="0"/>
          <c:showBubbleSize val="0"/>
        </c:dLbls>
        <c:smooth val="0"/>
        <c:axId val="219670512"/>
        <c:axId val="219671344"/>
      </c:lineChart>
      <c:catAx>
        <c:axId val="219670512"/>
        <c:scaling>
          <c:orientation val="minMax"/>
        </c:scaling>
        <c:delete val="1"/>
        <c:axPos val="b"/>
        <c:numFmt formatCode="General" sourceLinked="1"/>
        <c:majorTickMark val="out"/>
        <c:minorTickMark val="none"/>
        <c:tickLblPos val="nextTo"/>
        <c:crossAx val="219671344"/>
        <c:crosses val="autoZero"/>
        <c:auto val="1"/>
        <c:lblAlgn val="ctr"/>
        <c:lblOffset val="100"/>
        <c:noMultiLvlLbl val="0"/>
      </c:catAx>
      <c:valAx>
        <c:axId val="219671344"/>
        <c:scaling>
          <c:orientation val="minMax"/>
          <c:max val="480000"/>
          <c:min val="0"/>
        </c:scaling>
        <c:delete val="1"/>
        <c:axPos val="l"/>
        <c:numFmt formatCode="General" sourceLinked="1"/>
        <c:majorTickMark val="out"/>
        <c:minorTickMark val="none"/>
        <c:tickLblPos val="nextTo"/>
        <c:crossAx val="219670512"/>
        <c:crosses val="autoZero"/>
        <c:crossBetween val="between"/>
        <c:majorUnit val="150000"/>
      </c:valAx>
      <c:spPr>
        <a:noFill/>
        <a:ln>
          <a:noFill/>
        </a:ln>
        <a:effectLst/>
      </c:spPr>
    </c:plotArea>
    <c:plotVisOnly val="1"/>
    <c:dispBlanksAs val="gap"/>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05253921542704E-2"/>
          <c:y val="1.0597315707121288E-2"/>
          <c:w val="0.93516544952300329"/>
          <c:h val="0.95771004418129446"/>
        </c:manualLayout>
      </c:layout>
      <c:barChart>
        <c:barDir val="col"/>
        <c:grouping val="stacked"/>
        <c:varyColors val="0"/>
        <c:ser>
          <c:idx val="1"/>
          <c:order val="0"/>
          <c:spPr>
            <a:solidFill>
              <a:schemeClr val="accent5">
                <a:lumMod val="60000"/>
                <a:lumOff val="40000"/>
              </a:schemeClr>
            </a:solidFill>
            <a:ln>
              <a:noFill/>
            </a:ln>
            <a:effectLst/>
          </c:spPr>
          <c:invertIfNegative val="0"/>
          <c:cat>
            <c:numRef>
              <c:f>'〇大阪の成長に必要な外国人労働者数推計 (JICAデータ反映'!$B$16:$AF$16</c:f>
              <c:numCache>
                <c:formatCode>0_);[Red]\(0\)</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5">
                  <c:v>2025</c:v>
                </c:pt>
                <c:pt idx="20">
                  <c:v>2030</c:v>
                </c:pt>
                <c:pt idx="30">
                  <c:v>2040</c:v>
                </c:pt>
              </c:numCache>
            </c:numRef>
          </c:cat>
          <c:val>
            <c:numRef>
              <c:f>'〇大阪の成長に必要な外国人労働者数推計 (JICAデータ反映'!$B$17:$AF$17</c:f>
              <c:numCache>
                <c:formatCode>#,##0_ </c:formatCode>
                <c:ptCount val="31"/>
                <c:pt idx="0">
                  <c:v>12915</c:v>
                </c:pt>
                <c:pt idx="1">
                  <c:v>13652</c:v>
                </c:pt>
                <c:pt idx="2">
                  <c:v>13336</c:v>
                </c:pt>
                <c:pt idx="3">
                  <c:v>14308</c:v>
                </c:pt>
                <c:pt idx="4">
                  <c:v>14478</c:v>
                </c:pt>
                <c:pt idx="5">
                  <c:v>14584</c:v>
                </c:pt>
                <c:pt idx="6">
                  <c:v>17237</c:v>
                </c:pt>
                <c:pt idx="7">
                  <c:v>19686</c:v>
                </c:pt>
                <c:pt idx="8">
                  <c:v>22495</c:v>
                </c:pt>
                <c:pt idx="9">
                  <c:v>24684</c:v>
                </c:pt>
                <c:pt idx="10">
                  <c:v>25750</c:v>
                </c:pt>
                <c:pt idx="11">
                  <c:v>26661</c:v>
                </c:pt>
                <c:pt idx="12">
                  <c:v>27735</c:v>
                </c:pt>
              </c:numCache>
            </c:numRef>
          </c:val>
          <c:extLst>
            <c:ext xmlns:c16="http://schemas.microsoft.com/office/drawing/2014/chart" uri="{C3380CC4-5D6E-409C-BE32-E72D297353CC}">
              <c16:uniqueId val="{00000000-E2AF-442E-B28F-4729AD8653D2}"/>
            </c:ext>
          </c:extLst>
        </c:ser>
        <c:ser>
          <c:idx val="2"/>
          <c:order val="1"/>
          <c:spPr>
            <a:solidFill>
              <a:schemeClr val="accent5">
                <a:lumMod val="60000"/>
                <a:lumOff val="40000"/>
              </a:schemeClr>
            </a:solidFill>
            <a:ln>
              <a:noFill/>
            </a:ln>
            <a:effectLst/>
          </c:spPr>
          <c:invertIfNegative val="0"/>
          <c:cat>
            <c:numRef>
              <c:f>'〇大阪の成長に必要な外国人労働者数推計 (JICAデータ反映'!$B$16:$AF$16</c:f>
              <c:numCache>
                <c:formatCode>0_);[Red]\(0\)</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5">
                  <c:v>2025</c:v>
                </c:pt>
                <c:pt idx="20">
                  <c:v>2030</c:v>
                </c:pt>
                <c:pt idx="30">
                  <c:v>2040</c:v>
                </c:pt>
              </c:numCache>
            </c:numRef>
          </c:cat>
          <c:val>
            <c:numRef>
              <c:f>'〇大阪の成長に必要な外国人労働者数推計 (JICAデータ反映'!$B$18:$AF$18</c:f>
              <c:numCache>
                <c:formatCode>#,##0_ </c:formatCode>
                <c:ptCount val="31"/>
                <c:pt idx="0">
                  <c:v>7763</c:v>
                </c:pt>
                <c:pt idx="1">
                  <c:v>8704</c:v>
                </c:pt>
                <c:pt idx="2">
                  <c:v>9044</c:v>
                </c:pt>
                <c:pt idx="3">
                  <c:v>9339</c:v>
                </c:pt>
                <c:pt idx="4">
                  <c:v>9759</c:v>
                </c:pt>
                <c:pt idx="5">
                  <c:v>10052</c:v>
                </c:pt>
                <c:pt idx="6">
                  <c:v>12356</c:v>
                </c:pt>
                <c:pt idx="7">
                  <c:v>15258</c:v>
                </c:pt>
                <c:pt idx="8">
                  <c:v>20173</c:v>
                </c:pt>
                <c:pt idx="9">
                  <c:v>25816</c:v>
                </c:pt>
                <c:pt idx="10">
                  <c:v>28768</c:v>
                </c:pt>
                <c:pt idx="11">
                  <c:v>31947</c:v>
                </c:pt>
                <c:pt idx="12">
                  <c:v>39649</c:v>
                </c:pt>
              </c:numCache>
            </c:numRef>
          </c:val>
          <c:extLst>
            <c:ext xmlns:c16="http://schemas.microsoft.com/office/drawing/2014/chart" uri="{C3380CC4-5D6E-409C-BE32-E72D297353CC}">
              <c16:uniqueId val="{00000001-E2AF-442E-B28F-4729AD8653D2}"/>
            </c:ext>
          </c:extLst>
        </c:ser>
        <c:ser>
          <c:idx val="3"/>
          <c:order val="2"/>
          <c:spPr>
            <a:solidFill>
              <a:schemeClr val="accent5">
                <a:lumMod val="60000"/>
                <a:lumOff val="40000"/>
              </a:schemeClr>
            </a:solidFill>
            <a:ln>
              <a:noFill/>
            </a:ln>
            <a:effectLst/>
          </c:spPr>
          <c:invertIfNegative val="0"/>
          <c:cat>
            <c:numRef>
              <c:f>'〇大阪の成長に必要な外国人労働者数推計 (JICAデータ反映'!$B$16:$AF$16</c:f>
              <c:numCache>
                <c:formatCode>0_);[Red]\(0\)</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5">
                  <c:v>2025</c:v>
                </c:pt>
                <c:pt idx="20">
                  <c:v>2030</c:v>
                </c:pt>
                <c:pt idx="30">
                  <c:v>2040</c:v>
                </c:pt>
              </c:numCache>
            </c:numRef>
          </c:cat>
          <c:val>
            <c:numRef>
              <c:f>'〇大阪の成長に必要な外国人労働者数推計 (JICAデータ反映'!$B$19:$AF$19</c:f>
              <c:numCache>
                <c:formatCode>#,##0_ </c:formatCode>
                <c:ptCount val="31"/>
                <c:pt idx="0">
                  <c:v>5738</c:v>
                </c:pt>
                <c:pt idx="1">
                  <c:v>366</c:v>
                </c:pt>
                <c:pt idx="2">
                  <c:v>497</c:v>
                </c:pt>
                <c:pt idx="3">
                  <c:v>617</c:v>
                </c:pt>
                <c:pt idx="4">
                  <c:v>756</c:v>
                </c:pt>
                <c:pt idx="5">
                  <c:v>1005</c:v>
                </c:pt>
                <c:pt idx="6">
                  <c:v>1398</c:v>
                </c:pt>
                <c:pt idx="7">
                  <c:v>1812</c:v>
                </c:pt>
                <c:pt idx="8">
                  <c:v>2405</c:v>
                </c:pt>
                <c:pt idx="9">
                  <c:v>2821</c:v>
                </c:pt>
                <c:pt idx="10">
                  <c:v>3453</c:v>
                </c:pt>
                <c:pt idx="11">
                  <c:v>4813</c:v>
                </c:pt>
                <c:pt idx="12">
                  <c:v>5670</c:v>
                </c:pt>
              </c:numCache>
            </c:numRef>
          </c:val>
          <c:extLst>
            <c:ext xmlns:c16="http://schemas.microsoft.com/office/drawing/2014/chart" uri="{C3380CC4-5D6E-409C-BE32-E72D297353CC}">
              <c16:uniqueId val="{00000002-E2AF-442E-B28F-4729AD8653D2}"/>
            </c:ext>
          </c:extLst>
        </c:ser>
        <c:ser>
          <c:idx val="4"/>
          <c:order val="3"/>
          <c:spPr>
            <a:solidFill>
              <a:schemeClr val="accent5">
                <a:lumMod val="60000"/>
                <a:lumOff val="40000"/>
              </a:schemeClr>
            </a:solidFill>
            <a:ln>
              <a:noFill/>
            </a:ln>
            <a:effectLst/>
          </c:spPr>
          <c:invertIfNegative val="0"/>
          <c:cat>
            <c:numRef>
              <c:f>'〇大阪の成長に必要な外国人労働者数推計 (JICAデータ反映'!$B$16:$AF$16</c:f>
              <c:numCache>
                <c:formatCode>0_);[Red]\(0\)</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5">
                  <c:v>2025</c:v>
                </c:pt>
                <c:pt idx="20">
                  <c:v>2030</c:v>
                </c:pt>
                <c:pt idx="30">
                  <c:v>2040</c:v>
                </c:pt>
              </c:numCache>
            </c:numRef>
          </c:cat>
          <c:val>
            <c:numRef>
              <c:f>'〇大阪の成長に必要な外国人労働者数推計 (JICAデータ反映'!$B$20:$AF$20</c:f>
              <c:numCache>
                <c:formatCode>#,##0_ </c:formatCode>
                <c:ptCount val="31"/>
                <c:pt idx="0">
                  <c:v>405</c:v>
                </c:pt>
                <c:pt idx="1">
                  <c:v>5367</c:v>
                </c:pt>
                <c:pt idx="2">
                  <c:v>5262</c:v>
                </c:pt>
                <c:pt idx="3">
                  <c:v>5933</c:v>
                </c:pt>
                <c:pt idx="4">
                  <c:v>6150</c:v>
                </c:pt>
                <c:pt idx="5">
                  <c:v>7486</c:v>
                </c:pt>
                <c:pt idx="6">
                  <c:v>9972</c:v>
                </c:pt>
                <c:pt idx="7">
                  <c:v>13028</c:v>
                </c:pt>
                <c:pt idx="8">
                  <c:v>16403</c:v>
                </c:pt>
                <c:pt idx="9">
                  <c:v>20838</c:v>
                </c:pt>
                <c:pt idx="10">
                  <c:v>23034</c:v>
                </c:pt>
                <c:pt idx="11">
                  <c:v>21498</c:v>
                </c:pt>
                <c:pt idx="12">
                  <c:v>20641</c:v>
                </c:pt>
              </c:numCache>
            </c:numRef>
          </c:val>
          <c:extLst>
            <c:ext xmlns:c16="http://schemas.microsoft.com/office/drawing/2014/chart" uri="{C3380CC4-5D6E-409C-BE32-E72D297353CC}">
              <c16:uniqueId val="{00000003-E2AF-442E-B28F-4729AD8653D2}"/>
            </c:ext>
          </c:extLst>
        </c:ser>
        <c:ser>
          <c:idx val="5"/>
          <c:order val="4"/>
          <c:spPr>
            <a:solidFill>
              <a:schemeClr val="accent5">
                <a:lumMod val="60000"/>
                <a:lumOff val="40000"/>
              </a:schemeClr>
            </a:solidFill>
            <a:ln>
              <a:noFill/>
            </a:ln>
            <a:effectLst/>
          </c:spPr>
          <c:invertIfNegative val="0"/>
          <c:dPt>
            <c:idx val="20"/>
            <c:invertIfNegative val="0"/>
            <c:bubble3D val="0"/>
            <c:spPr>
              <a:noFill/>
              <a:ln>
                <a:noFill/>
              </a:ln>
              <a:effectLst/>
            </c:spPr>
            <c:extLst>
              <c:ext xmlns:c16="http://schemas.microsoft.com/office/drawing/2014/chart" uri="{C3380CC4-5D6E-409C-BE32-E72D297353CC}">
                <c16:uniqueId val="{00000005-E2AF-442E-B28F-4729AD8653D2}"/>
              </c:ext>
            </c:extLst>
          </c:dPt>
          <c:dPt>
            <c:idx val="30"/>
            <c:invertIfNegative val="0"/>
            <c:bubble3D val="0"/>
            <c:spPr>
              <a:noFill/>
              <a:ln>
                <a:noFill/>
              </a:ln>
              <a:effectLst/>
            </c:spPr>
            <c:extLst>
              <c:ext xmlns:c16="http://schemas.microsoft.com/office/drawing/2014/chart" uri="{C3380CC4-5D6E-409C-BE32-E72D297353CC}">
                <c16:uniqueId val="{00000007-E2AF-442E-B28F-4729AD8653D2}"/>
              </c:ext>
            </c:extLst>
          </c:dPt>
          <c:cat>
            <c:numRef>
              <c:f>'〇大阪の成長に必要な外国人労働者数推計 (JICAデータ反映'!$B$16:$AF$16</c:f>
              <c:numCache>
                <c:formatCode>0_);[Red]\(0\)</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5">
                  <c:v>2025</c:v>
                </c:pt>
                <c:pt idx="20">
                  <c:v>2030</c:v>
                </c:pt>
                <c:pt idx="30">
                  <c:v>2040</c:v>
                </c:pt>
              </c:numCache>
            </c:numRef>
          </c:cat>
          <c:val>
            <c:numRef>
              <c:f>'〇大阪の成長に必要な外国人労働者数推計 (JICAデータ反映'!$B$21:$AF$21</c:f>
              <c:numCache>
                <c:formatCode>#,##0_ </c:formatCode>
                <c:ptCount val="31"/>
                <c:pt idx="0">
                  <c:v>7785</c:v>
                </c:pt>
                <c:pt idx="1">
                  <c:v>7808</c:v>
                </c:pt>
                <c:pt idx="2">
                  <c:v>7460</c:v>
                </c:pt>
                <c:pt idx="3">
                  <c:v>7929</c:v>
                </c:pt>
                <c:pt idx="4">
                  <c:v>9199</c:v>
                </c:pt>
                <c:pt idx="5">
                  <c:v>12710</c:v>
                </c:pt>
                <c:pt idx="6">
                  <c:v>18044</c:v>
                </c:pt>
                <c:pt idx="7">
                  <c:v>22440</c:v>
                </c:pt>
                <c:pt idx="8">
                  <c:v>28596</c:v>
                </c:pt>
                <c:pt idx="9">
                  <c:v>31220</c:v>
                </c:pt>
                <c:pt idx="10">
                  <c:v>36589</c:v>
                </c:pt>
                <c:pt idx="11">
                  <c:v>26943</c:v>
                </c:pt>
                <c:pt idx="12">
                  <c:v>30875</c:v>
                </c:pt>
                <c:pt idx="20" formatCode="0_);[Red]\(0\)">
                  <c:v>281295</c:v>
                </c:pt>
                <c:pt idx="30" formatCode="General">
                  <c:v>459694</c:v>
                </c:pt>
              </c:numCache>
            </c:numRef>
          </c:val>
          <c:extLst>
            <c:ext xmlns:c16="http://schemas.microsoft.com/office/drawing/2014/chart" uri="{C3380CC4-5D6E-409C-BE32-E72D297353CC}">
              <c16:uniqueId val="{00000008-E2AF-442E-B28F-4729AD8653D2}"/>
            </c:ext>
          </c:extLst>
        </c:ser>
        <c:ser>
          <c:idx val="6"/>
          <c:order val="5"/>
          <c:spPr>
            <a:solidFill>
              <a:schemeClr val="accent5">
                <a:lumMod val="60000"/>
                <a:lumOff val="40000"/>
              </a:schemeClr>
            </a:solidFill>
            <a:ln>
              <a:noFill/>
            </a:ln>
            <a:effectLst/>
          </c:spPr>
          <c:invertIfNegative val="0"/>
          <c:cat>
            <c:numRef>
              <c:f>'〇大阪の成長に必要な外国人労働者数推計 (JICAデータ反映'!$B$16:$AF$16</c:f>
              <c:numCache>
                <c:formatCode>0_);[Red]\(0\)</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5">
                  <c:v>2025</c:v>
                </c:pt>
                <c:pt idx="20">
                  <c:v>2030</c:v>
                </c:pt>
                <c:pt idx="30">
                  <c:v>2040</c:v>
                </c:pt>
              </c:numCache>
            </c:numRef>
          </c:cat>
          <c:val>
            <c:numRef>
              <c:f>'〇大阪の成長に必要な外国人労働者数推計 (JICAデータ反映'!$B$22:$AF$22</c:f>
              <c:numCache>
                <c:formatCode>#,##0_ </c:formatCode>
                <c:ptCount val="31"/>
                <c:pt idx="0">
                  <c:v>3</c:v>
                </c:pt>
                <c:pt idx="1">
                  <c:v>2</c:v>
                </c:pt>
                <c:pt idx="3">
                  <c:v>1</c:v>
                </c:pt>
                <c:pt idx="4">
                  <c:v>1</c:v>
                </c:pt>
                <c:pt idx="5">
                  <c:v>1</c:v>
                </c:pt>
                <c:pt idx="6">
                  <c:v>1</c:v>
                </c:pt>
                <c:pt idx="7">
                  <c:v>2</c:v>
                </c:pt>
                <c:pt idx="10">
                  <c:v>2</c:v>
                </c:pt>
                <c:pt idx="11">
                  <c:v>0</c:v>
                </c:pt>
                <c:pt idx="12">
                  <c:v>0</c:v>
                </c:pt>
              </c:numCache>
            </c:numRef>
          </c:val>
          <c:extLst>
            <c:ext xmlns:c16="http://schemas.microsoft.com/office/drawing/2014/chart" uri="{C3380CC4-5D6E-409C-BE32-E72D297353CC}">
              <c16:uniqueId val="{00000009-E2AF-442E-B28F-4729AD8653D2}"/>
            </c:ext>
          </c:extLst>
        </c:ser>
        <c:ser>
          <c:idx val="7"/>
          <c:order val="6"/>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'〇大阪の成長に必要な外国人労働者数推計 (JICAデータ反映'!$B$16:$AF$16</c:f>
              <c:numCache>
                <c:formatCode>0_);[Red]\(0\)</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5">
                  <c:v>2025</c:v>
                </c:pt>
                <c:pt idx="20">
                  <c:v>2030</c:v>
                </c:pt>
                <c:pt idx="30">
                  <c:v>2040</c:v>
                </c:pt>
              </c:numCache>
            </c:numRef>
          </c:cat>
          <c:val>
            <c:numRef>
              <c:f>'〇大阪の成長に必要な外国人労働者数推計 (JICAデータ反映'!$B$23:$AF$23</c:f>
              <c:numCache>
                <c:formatCode>General</c:formatCode>
                <c:ptCount val="31"/>
              </c:numCache>
            </c:numRef>
          </c:val>
          <c:extLst>
            <c:ext xmlns:c16="http://schemas.microsoft.com/office/drawing/2014/chart" uri="{C3380CC4-5D6E-409C-BE32-E72D297353CC}">
              <c16:uniqueId val="{0000000A-E2AF-442E-B28F-4729AD8653D2}"/>
            </c:ext>
          </c:extLst>
        </c:ser>
        <c:dLbls>
          <c:showLegendKey val="0"/>
          <c:showVal val="0"/>
          <c:showCatName val="0"/>
          <c:showSerName val="0"/>
          <c:showPercent val="0"/>
          <c:showBubbleSize val="0"/>
        </c:dLbls>
        <c:gapWidth val="79"/>
        <c:overlap val="100"/>
        <c:axId val="1599593184"/>
        <c:axId val="1599593600"/>
      </c:barChart>
      <c:lineChart>
        <c:grouping val="standard"/>
        <c:varyColors val="0"/>
        <c:ser>
          <c:idx val="8"/>
          <c:order val="7"/>
          <c:spPr>
            <a:ln w="3175" cap="rnd">
              <a:solidFill>
                <a:schemeClr val="accent3">
                  <a:lumMod val="60000"/>
                </a:schemeClr>
              </a:solidFill>
              <a:round/>
            </a:ln>
            <a:effectLst/>
          </c:spPr>
          <c:marker>
            <c:symbol val="none"/>
          </c:marker>
          <c:dLbls>
            <c:dLbl>
              <c:idx val="0"/>
              <c:layout>
                <c:manualLayout>
                  <c:x val="-2.4764010641475043E-2"/>
                  <c:y val="-3.0225606602692249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2AF-442E-B28F-4729AD8653D2}"/>
                </c:ext>
              </c:extLst>
            </c:dLbl>
            <c:dLbl>
              <c:idx val="1"/>
              <c:layout>
                <c:manualLayout>
                  <c:x val="-2.768917827579245E-2"/>
                  <c:y val="-5.3531626302597481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AF-442E-B28F-4729AD8653D2}"/>
                </c:ext>
              </c:extLst>
            </c:dLbl>
            <c:dLbl>
              <c:idx val="2"/>
              <c:layout>
                <c:manualLayout>
                  <c:x val="-2.8618614980819693E-2"/>
                  <c:y val="-2.7003322535664297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2AF-442E-B28F-4729AD8653D2}"/>
                </c:ext>
              </c:extLst>
            </c:dLbl>
            <c:dLbl>
              <c:idx val="3"/>
              <c:layout>
                <c:manualLayout>
                  <c:x val="-2.5125075711689884E-2"/>
                  <c:y val="-5.5881565999814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AF-442E-B28F-4729AD8653D2}"/>
                </c:ext>
              </c:extLst>
            </c:dLbl>
            <c:dLbl>
              <c:idx val="4"/>
              <c:layout>
                <c:manualLayout>
                  <c:x val="-2.8618614980819728E-2"/>
                  <c:y val="-2.4191929175909871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2AF-442E-B28F-4729AD8653D2}"/>
                </c:ext>
              </c:extLst>
            </c:dLbl>
            <c:dLbl>
              <c:idx val="5"/>
              <c:layout>
                <c:manualLayout>
                  <c:x val="-3.5028871391076112E-2"/>
                  <c:y val="-4.3871682694191463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AF-442E-B28F-4729AD8653D2}"/>
                </c:ext>
              </c:extLst>
            </c:dLbl>
            <c:dLbl>
              <c:idx val="6"/>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3-E2AF-442E-B28F-4729AD8653D2}"/>
                </c:ext>
              </c:extLst>
            </c:dLbl>
            <c:dLbl>
              <c:idx val="7"/>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4-E2AF-442E-B28F-4729AD8653D2}"/>
                </c:ext>
              </c:extLst>
            </c:dLbl>
            <c:dLbl>
              <c:idx val="8"/>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5-E2AF-442E-B28F-4729AD8653D2}"/>
                </c:ext>
              </c:extLst>
            </c:dLbl>
            <c:dLbl>
              <c:idx val="9"/>
              <c:layout>
                <c:manualLayout>
                  <c:x val="-4.0781765588085613E-2"/>
                  <c:y val="-3.8724319755151261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AF-442E-B28F-4729AD8653D2}"/>
                </c:ext>
              </c:extLst>
            </c:dLbl>
            <c:dLbl>
              <c:idx val="10"/>
              <c:layout>
                <c:manualLayout>
                  <c:x val="-4.4404884327723021E-2"/>
                  <c:y val="-4.0741561051638571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800" b="1" i="1"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9722887022143284E-2"/>
                      <c:h val="3.6512408778991881E-2"/>
                    </c:manualLayout>
                  </c15:layout>
                </c:ext>
                <c:ext xmlns:c16="http://schemas.microsoft.com/office/drawing/2014/chart" uri="{C3380CC4-5D6E-409C-BE32-E72D297353CC}">
                  <c16:uniqueId val="{0000000B-E2AF-442E-B28F-4729AD8653D2}"/>
                </c:ext>
              </c:extLst>
            </c:dLbl>
            <c:dLbl>
              <c:idx val="11"/>
              <c:layout>
                <c:manualLayout>
                  <c:x val="-4.6150545684053856E-2"/>
                  <c:y val="-2.309740280455173E-2"/>
                </c:manualLayout>
              </c:layout>
              <c:spPr>
                <a:solidFill>
                  <a:schemeClr val="bg1">
                    <a:alpha val="60000"/>
                  </a:schemeClr>
                </a:solid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1194108626740532E-2"/>
                      <c:h val="3.4127898992269978E-2"/>
                    </c:manualLayout>
                  </c15:layout>
                </c:ext>
                <c:ext xmlns:c16="http://schemas.microsoft.com/office/drawing/2014/chart" uri="{C3380CC4-5D6E-409C-BE32-E72D297353CC}">
                  <c16:uniqueId val="{00000019-E2AF-442E-B28F-4729AD8653D2}"/>
                </c:ext>
              </c:extLst>
            </c:dLbl>
            <c:dLbl>
              <c:idx val="12"/>
              <c:layout>
                <c:manualLayout>
                  <c:x val="-3.3260097618860368E-2"/>
                  <c:y val="-9.5033928970190817E-3"/>
                </c:manualLayout>
              </c:layout>
              <c:spPr>
                <a:solidFill>
                  <a:srgbClr val="FFFFFF">
                    <a:alpha val="25098"/>
                  </a:srgbClr>
                </a:solid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7670387518802532E-2"/>
                      <c:h val="4.4473064180213198E-2"/>
                    </c:manualLayout>
                  </c15:layout>
                </c:ext>
                <c:ext xmlns:c16="http://schemas.microsoft.com/office/drawing/2014/chart" uri="{C3380CC4-5D6E-409C-BE32-E72D297353CC}">
                  <c16:uniqueId val="{00000004-FF02-419D-9EC4-ED9CBA2C8729}"/>
                </c:ext>
              </c:extLst>
            </c:dLbl>
            <c:dLbl>
              <c:idx val="20"/>
              <c:delete val="1"/>
              <c:extLst>
                <c:ext xmlns:c15="http://schemas.microsoft.com/office/drawing/2012/chart" uri="{CE6537A1-D6FC-4f65-9D91-7224C49458BB}"/>
                <c:ext xmlns:c16="http://schemas.microsoft.com/office/drawing/2014/chart" uri="{C3380CC4-5D6E-409C-BE32-E72D297353CC}">
                  <c16:uniqueId val="{0000000F-E2AF-442E-B28F-4729AD8653D2}"/>
                </c:ext>
              </c:extLst>
            </c:dLbl>
            <c:dLbl>
              <c:idx val="30"/>
              <c:delete val="1"/>
              <c:extLst>
                <c:ext xmlns:c15="http://schemas.microsoft.com/office/drawing/2012/chart" uri="{CE6537A1-D6FC-4f65-9D91-7224C49458BB}"/>
                <c:ext xmlns:c16="http://schemas.microsoft.com/office/drawing/2014/chart" uri="{C3380CC4-5D6E-409C-BE32-E72D297353CC}">
                  <c16:uniqueId val="{00000010-E2AF-442E-B28F-4729AD8653D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'〇大阪の成長に必要な外国人労働者数推計 (JICAデータ反映'!$B$16:$AF$16</c:f>
              <c:numCache>
                <c:formatCode>0_);[Red]\(0\)</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5">
                  <c:v>2025</c:v>
                </c:pt>
                <c:pt idx="20">
                  <c:v>2030</c:v>
                </c:pt>
                <c:pt idx="30">
                  <c:v>2040</c:v>
                </c:pt>
              </c:numCache>
            </c:numRef>
          </c:cat>
          <c:val>
            <c:numRef>
              <c:f>'〇大阪の成長に必要な外国人労働者数推計 (JICAデータ反映'!$B$24:$AF$24</c:f>
              <c:numCache>
                <c:formatCode>#,##0_ </c:formatCode>
                <c:ptCount val="31"/>
                <c:pt idx="0">
                  <c:v>34609</c:v>
                </c:pt>
                <c:pt idx="1">
                  <c:v>35899</c:v>
                </c:pt>
                <c:pt idx="2">
                  <c:v>35599</c:v>
                </c:pt>
                <c:pt idx="3">
                  <c:v>38127</c:v>
                </c:pt>
                <c:pt idx="4">
                  <c:v>40343</c:v>
                </c:pt>
                <c:pt idx="5">
                  <c:v>45838</c:v>
                </c:pt>
                <c:pt idx="6">
                  <c:v>59008</c:v>
                </c:pt>
                <c:pt idx="7">
                  <c:v>72226</c:v>
                </c:pt>
                <c:pt idx="8">
                  <c:v>90072</c:v>
                </c:pt>
                <c:pt idx="9">
                  <c:v>105379</c:v>
                </c:pt>
                <c:pt idx="10">
                  <c:v>117596</c:v>
                </c:pt>
                <c:pt idx="11">
                  <c:v>111862</c:v>
                </c:pt>
                <c:pt idx="12">
                  <c:v>124570</c:v>
                </c:pt>
                <c:pt idx="20" formatCode="#,##0_);[Red]\(#,##0\)">
                  <c:v>281295</c:v>
                </c:pt>
                <c:pt idx="30" formatCode="#,##0_);[Red]\(#,##0\)">
                  <c:v>459694</c:v>
                </c:pt>
              </c:numCache>
            </c:numRef>
          </c:val>
          <c:smooth val="0"/>
          <c:extLst>
            <c:ext xmlns:c16="http://schemas.microsoft.com/office/drawing/2014/chart" uri="{C3380CC4-5D6E-409C-BE32-E72D297353CC}">
              <c16:uniqueId val="{0000000C-E2AF-442E-B28F-4729AD8653D2}"/>
            </c:ext>
          </c:extLst>
        </c:ser>
        <c:dLbls>
          <c:showLegendKey val="0"/>
          <c:showVal val="0"/>
          <c:showCatName val="0"/>
          <c:showSerName val="0"/>
          <c:showPercent val="0"/>
          <c:showBubbleSize val="0"/>
        </c:dLbls>
        <c:marker val="1"/>
        <c:smooth val="0"/>
        <c:axId val="1599593184"/>
        <c:axId val="1599593600"/>
      </c:lineChart>
      <c:catAx>
        <c:axId val="1599593184"/>
        <c:scaling>
          <c:orientation val="minMax"/>
        </c:scaling>
        <c:delete val="0"/>
        <c:axPos val="b"/>
        <c:majorGridlines>
          <c:spPr>
            <a:ln w="9525" cap="flat" cmpd="sng" algn="ctr">
              <a:noFill/>
              <a:round/>
            </a:ln>
            <a:effectLst/>
          </c:spPr>
        </c:majorGridlines>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9593600"/>
        <c:crosses val="autoZero"/>
        <c:auto val="1"/>
        <c:lblAlgn val="ctr"/>
        <c:lblOffset val="100"/>
        <c:noMultiLvlLbl val="0"/>
      </c:catAx>
      <c:valAx>
        <c:axId val="1599593600"/>
        <c:scaling>
          <c:orientation val="minMax"/>
          <c:max val="480000"/>
          <c:min val="0"/>
        </c:scaling>
        <c:delete val="0"/>
        <c:axPos val="l"/>
        <c:numFmt formatCode="#,##0_ "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9593184"/>
        <c:crosses val="autoZero"/>
        <c:crossBetween val="between"/>
        <c:majorUnit val="150000"/>
      </c:valAx>
      <c:spPr>
        <a:noFill/>
        <a:ln w="25400">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99696692829579E-2"/>
          <c:y val="5.6278970908638835E-2"/>
          <c:w val="0.91905559898780664"/>
          <c:h val="0.86779230830012088"/>
        </c:manualLayout>
      </c:layout>
      <c:lineChart>
        <c:grouping val="standard"/>
        <c:varyColors val="0"/>
        <c:ser>
          <c:idx val="0"/>
          <c:order val="0"/>
          <c:tx>
            <c:strRef>
              <c:f>★課題データ集用!$C$3</c:f>
              <c:strCache>
                <c:ptCount val="1"/>
                <c:pt idx="0">
                  <c:v>総人口</c:v>
                </c:pt>
              </c:strCache>
            </c:strRef>
          </c:tx>
          <c:spPr>
            <a:ln w="38100" cap="rnd" cmpd="sng">
              <a:solidFill>
                <a:schemeClr val="accent3">
                  <a:lumMod val="75000"/>
                </a:schemeClr>
              </a:solidFill>
              <a:prstDash val="solid"/>
              <a:round/>
            </a:ln>
            <a:effectLst/>
          </c:spPr>
          <c:marker>
            <c:symbol val="none"/>
          </c:marker>
          <c:dPt>
            <c:idx val="10"/>
            <c:bubble3D val="0"/>
            <c:spPr>
              <a:ln w="38100" cap="rnd" cmpd="sng">
                <a:solidFill>
                  <a:schemeClr val="accent3">
                    <a:lumMod val="75000"/>
                  </a:schemeClr>
                </a:solidFill>
                <a:prstDash val="solid"/>
                <a:round/>
              </a:ln>
              <a:effectLst/>
            </c:spPr>
            <c:extLst>
              <c:ext xmlns:c16="http://schemas.microsoft.com/office/drawing/2014/chart" uri="{C3380CC4-5D6E-409C-BE32-E72D297353CC}">
                <c16:uniqueId val="{00000001-6AD8-4D8E-BDB1-2AAE5C1853CE}"/>
              </c:ext>
            </c:extLst>
          </c:dPt>
          <c:dPt>
            <c:idx val="11"/>
            <c:bubble3D val="0"/>
            <c:spPr>
              <a:ln w="38100" cap="rnd" cmpd="sng">
                <a:solidFill>
                  <a:schemeClr val="accent3">
                    <a:lumMod val="75000"/>
                  </a:schemeClr>
                </a:solidFill>
                <a:prstDash val="solid"/>
                <a:round/>
              </a:ln>
              <a:effectLst/>
            </c:spPr>
            <c:extLst>
              <c:ext xmlns:c16="http://schemas.microsoft.com/office/drawing/2014/chart" uri="{C3380CC4-5D6E-409C-BE32-E72D297353CC}">
                <c16:uniqueId val="{00000003-6AD8-4D8E-BDB1-2AAE5C1853CE}"/>
              </c:ext>
            </c:extLst>
          </c:dPt>
          <c:dPt>
            <c:idx val="12"/>
            <c:bubble3D val="0"/>
            <c:spPr>
              <a:ln w="38100" cap="rnd" cmpd="sng">
                <a:solidFill>
                  <a:schemeClr val="accent3">
                    <a:lumMod val="75000"/>
                  </a:schemeClr>
                </a:solidFill>
                <a:prstDash val="sysDash"/>
                <a:round/>
              </a:ln>
              <a:effectLst/>
            </c:spPr>
            <c:extLst>
              <c:ext xmlns:c16="http://schemas.microsoft.com/office/drawing/2014/chart" uri="{C3380CC4-5D6E-409C-BE32-E72D297353CC}">
                <c16:uniqueId val="{00000005-6AD8-4D8E-BDB1-2AAE5C1853CE}"/>
              </c:ext>
            </c:extLst>
          </c:dPt>
          <c:dPt>
            <c:idx val="13"/>
            <c:bubble3D val="0"/>
            <c:spPr>
              <a:ln w="38100" cap="rnd" cmpd="sng">
                <a:solidFill>
                  <a:schemeClr val="accent3">
                    <a:lumMod val="75000"/>
                  </a:schemeClr>
                </a:solidFill>
                <a:prstDash val="sysDash"/>
                <a:round/>
              </a:ln>
              <a:effectLst/>
            </c:spPr>
            <c:extLst>
              <c:ext xmlns:c16="http://schemas.microsoft.com/office/drawing/2014/chart" uri="{C3380CC4-5D6E-409C-BE32-E72D297353CC}">
                <c16:uniqueId val="{00000007-6AD8-4D8E-BDB1-2AAE5C1853CE}"/>
              </c:ext>
            </c:extLst>
          </c:dPt>
          <c:dPt>
            <c:idx val="14"/>
            <c:bubble3D val="0"/>
            <c:spPr>
              <a:ln w="38100" cap="rnd" cmpd="sng">
                <a:solidFill>
                  <a:schemeClr val="accent3">
                    <a:lumMod val="75000"/>
                  </a:schemeClr>
                </a:solidFill>
                <a:prstDash val="sysDash"/>
                <a:round/>
              </a:ln>
              <a:effectLst/>
            </c:spPr>
            <c:extLst>
              <c:ext xmlns:c16="http://schemas.microsoft.com/office/drawing/2014/chart" uri="{C3380CC4-5D6E-409C-BE32-E72D297353CC}">
                <c16:uniqueId val="{00000009-6AD8-4D8E-BDB1-2AAE5C1853CE}"/>
              </c:ext>
            </c:extLst>
          </c:dPt>
          <c:dPt>
            <c:idx val="15"/>
            <c:bubble3D val="0"/>
            <c:spPr>
              <a:ln w="38100" cap="rnd" cmpd="sng">
                <a:solidFill>
                  <a:schemeClr val="accent3">
                    <a:lumMod val="75000"/>
                  </a:schemeClr>
                </a:solidFill>
                <a:prstDash val="sysDash"/>
                <a:round/>
              </a:ln>
              <a:effectLst/>
            </c:spPr>
            <c:extLst>
              <c:ext xmlns:c16="http://schemas.microsoft.com/office/drawing/2014/chart" uri="{C3380CC4-5D6E-409C-BE32-E72D297353CC}">
                <c16:uniqueId val="{0000000B-6AD8-4D8E-BDB1-2AAE5C1853CE}"/>
              </c:ext>
            </c:extLst>
          </c:dPt>
          <c:dPt>
            <c:idx val="16"/>
            <c:bubble3D val="0"/>
            <c:spPr>
              <a:ln w="38100" cap="rnd" cmpd="sng">
                <a:solidFill>
                  <a:schemeClr val="accent3">
                    <a:lumMod val="75000"/>
                  </a:schemeClr>
                </a:solidFill>
                <a:prstDash val="sysDash"/>
                <a:round/>
              </a:ln>
              <a:effectLst/>
            </c:spPr>
            <c:extLst>
              <c:ext xmlns:c16="http://schemas.microsoft.com/office/drawing/2014/chart" uri="{C3380CC4-5D6E-409C-BE32-E72D297353CC}">
                <c16:uniqueId val="{0000000D-6AD8-4D8E-BDB1-2AAE5C1853CE}"/>
              </c:ext>
            </c:extLst>
          </c:dPt>
          <c:dPt>
            <c:idx val="17"/>
            <c:bubble3D val="0"/>
            <c:spPr>
              <a:ln w="38100" cap="rnd" cmpd="sng">
                <a:solidFill>
                  <a:schemeClr val="accent3">
                    <a:lumMod val="75000"/>
                  </a:schemeClr>
                </a:solidFill>
                <a:prstDash val="sysDash"/>
                <a:round/>
              </a:ln>
              <a:effectLst/>
            </c:spPr>
            <c:extLst>
              <c:ext xmlns:c16="http://schemas.microsoft.com/office/drawing/2014/chart" uri="{C3380CC4-5D6E-409C-BE32-E72D297353CC}">
                <c16:uniqueId val="{0000000F-6AD8-4D8E-BDB1-2AAE5C1853CE}"/>
              </c:ext>
            </c:extLst>
          </c:dPt>
          <c:dPt>
            <c:idx val="18"/>
            <c:bubble3D val="0"/>
            <c:spPr>
              <a:ln w="38100" cap="rnd" cmpd="sng">
                <a:solidFill>
                  <a:schemeClr val="accent3">
                    <a:lumMod val="75000"/>
                  </a:schemeClr>
                </a:solidFill>
                <a:prstDash val="sysDash"/>
                <a:round/>
              </a:ln>
              <a:effectLst/>
            </c:spPr>
            <c:extLst>
              <c:ext xmlns:c16="http://schemas.microsoft.com/office/drawing/2014/chart" uri="{C3380CC4-5D6E-409C-BE32-E72D297353CC}">
                <c16:uniqueId val="{00000011-6AD8-4D8E-BDB1-2AAE5C1853CE}"/>
              </c:ext>
            </c:extLst>
          </c:dPt>
          <c:dPt>
            <c:idx val="19"/>
            <c:bubble3D val="0"/>
            <c:spPr>
              <a:ln w="38100" cap="rnd" cmpd="sng">
                <a:solidFill>
                  <a:schemeClr val="accent3">
                    <a:lumMod val="75000"/>
                  </a:schemeClr>
                </a:solidFill>
                <a:prstDash val="sysDash"/>
                <a:round/>
              </a:ln>
              <a:effectLst/>
            </c:spPr>
            <c:extLst>
              <c:ext xmlns:c16="http://schemas.microsoft.com/office/drawing/2014/chart" uri="{C3380CC4-5D6E-409C-BE32-E72D297353CC}">
                <c16:uniqueId val="{00000013-6AD8-4D8E-BDB1-2AAE5C1853CE}"/>
              </c:ext>
            </c:extLst>
          </c:dPt>
          <c:dPt>
            <c:idx val="20"/>
            <c:bubble3D val="0"/>
            <c:spPr>
              <a:ln w="38100" cap="rnd" cmpd="sng">
                <a:solidFill>
                  <a:schemeClr val="accent3">
                    <a:lumMod val="75000"/>
                  </a:schemeClr>
                </a:solidFill>
                <a:prstDash val="sysDash"/>
                <a:round/>
              </a:ln>
              <a:effectLst/>
            </c:spPr>
            <c:extLst>
              <c:ext xmlns:c16="http://schemas.microsoft.com/office/drawing/2014/chart" uri="{C3380CC4-5D6E-409C-BE32-E72D297353CC}">
                <c16:uniqueId val="{00000015-6AD8-4D8E-BDB1-2AAE5C1853CE}"/>
              </c:ext>
            </c:extLst>
          </c:dPt>
          <c:dLbls>
            <c:dLbl>
              <c:idx val="0"/>
              <c:spPr>
                <a:noFill/>
                <a:ln>
                  <a:noFill/>
                </a:ln>
                <a:effectLst/>
              </c:spPr>
              <c:txPr>
                <a:bodyPr rot="0" vert="horz"/>
                <a:lstStyle/>
                <a:p>
                  <a:pPr>
                    <a:defRPr sz="900"/>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6-6AD8-4D8E-BDB1-2AAE5C1853CE}"/>
                </c:ext>
              </c:extLst>
            </c:dLbl>
            <c:dLbl>
              <c:idx val="1"/>
              <c:spPr>
                <a:noFill/>
                <a:ln>
                  <a:noFill/>
                </a:ln>
                <a:effectLst/>
              </c:spPr>
              <c:txPr>
                <a:bodyPr rot="0" vert="horz"/>
                <a:lstStyle/>
                <a:p>
                  <a:pPr>
                    <a:defRPr sz="900"/>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7-6AD8-4D8E-BDB1-2AAE5C1853CE}"/>
                </c:ext>
              </c:extLst>
            </c:dLbl>
            <c:spPr>
              <a:solidFill>
                <a:schemeClr val="bg1"/>
              </a:solidFill>
              <a:ln>
                <a:noFill/>
              </a:ln>
              <a:effectLst/>
            </c:spPr>
            <c:txPr>
              <a:bodyPr rot="0" vert="horz"/>
              <a:lstStyle/>
              <a:p>
                <a:pPr>
                  <a:defRPr sz="9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★課題データ集用!$B$4:$B$20</c:f>
              <c:numCache>
                <c:formatCode>General</c:formatCode>
                <c:ptCount val="17"/>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numCache>
            </c:numRef>
          </c:cat>
          <c:val>
            <c:numRef>
              <c:f>★課題データ集用!$C$4:$C$20</c:f>
              <c:numCache>
                <c:formatCode>0</c:formatCode>
                <c:ptCount val="17"/>
                <c:pt idx="0">
                  <c:v>665.71889999999996</c:v>
                </c:pt>
                <c:pt idx="1">
                  <c:v>762.048</c:v>
                </c:pt>
                <c:pt idx="2">
                  <c:v>827.89250000000004</c:v>
                </c:pt>
                <c:pt idx="3">
                  <c:v>847.34460000000001</c:v>
                </c:pt>
                <c:pt idx="4">
                  <c:v>866.80949999999996</c:v>
                </c:pt>
                <c:pt idx="5">
                  <c:v>873.45159999999998</c:v>
                </c:pt>
                <c:pt idx="6">
                  <c:v>879.72680000000003</c:v>
                </c:pt>
                <c:pt idx="7">
                  <c:v>880.50810000000001</c:v>
                </c:pt>
                <c:pt idx="8">
                  <c:v>881.71659999999997</c:v>
                </c:pt>
                <c:pt idx="9">
                  <c:v>886.52449999999999</c:v>
                </c:pt>
                <c:pt idx="10">
                  <c:v>883.94690000000003</c:v>
                </c:pt>
                <c:pt idx="11">
                  <c:v>884</c:v>
                </c:pt>
                <c:pt idx="12">
                  <c:v>856.19393226809007</c:v>
                </c:pt>
                <c:pt idx="13">
                  <c:v>832.8289351216979</c:v>
                </c:pt>
                <c:pt idx="14">
                  <c:v>805.65047350409964</c:v>
                </c:pt>
                <c:pt idx="15">
                  <c:v>776.14465712587901</c:v>
                </c:pt>
                <c:pt idx="16">
                  <c:v>747.82054534903932</c:v>
                </c:pt>
              </c:numCache>
            </c:numRef>
          </c:val>
          <c:smooth val="0"/>
          <c:extLst>
            <c:ext xmlns:c16="http://schemas.microsoft.com/office/drawing/2014/chart" uri="{C3380CC4-5D6E-409C-BE32-E72D297353CC}">
              <c16:uniqueId val="{00000018-6AD8-4D8E-BDB1-2AAE5C1853CE}"/>
            </c:ext>
          </c:extLst>
        </c:ser>
        <c:ser>
          <c:idx val="2"/>
          <c:order val="1"/>
          <c:tx>
            <c:strRef>
              <c:f>★課題データ集用!$E$3</c:f>
              <c:strCache>
                <c:ptCount val="1"/>
                <c:pt idx="0">
                  <c:v>生産年齢人口</c:v>
                </c:pt>
              </c:strCache>
            </c:strRef>
          </c:tx>
          <c:spPr>
            <a:ln w="38100" cap="rnd" cmpd="dbl">
              <a:solidFill>
                <a:srgbClr val="0070C0"/>
              </a:solidFill>
              <a:round/>
            </a:ln>
            <a:effectLst/>
          </c:spPr>
          <c:marker>
            <c:symbol val="circle"/>
            <c:size val="4"/>
            <c:spPr>
              <a:solidFill>
                <a:schemeClr val="accent5"/>
              </a:solidFill>
              <a:ln w="9525">
                <a:solidFill>
                  <a:srgbClr val="0070C0"/>
                </a:solidFill>
              </a:ln>
              <a:effectLst/>
            </c:spPr>
          </c:marker>
          <c:dPt>
            <c:idx val="9"/>
            <c:bubble3D val="0"/>
            <c:spPr>
              <a:ln w="38100" cap="rnd" cmpd="dbl">
                <a:solidFill>
                  <a:srgbClr val="0070C0"/>
                </a:solidFill>
                <a:prstDash val="solid"/>
                <a:round/>
              </a:ln>
              <a:effectLst/>
            </c:spPr>
            <c:extLst>
              <c:ext xmlns:c16="http://schemas.microsoft.com/office/drawing/2014/chart" uri="{C3380CC4-5D6E-409C-BE32-E72D297353CC}">
                <c16:uniqueId val="{0000001A-6AD8-4D8E-BDB1-2AAE5C1853CE}"/>
              </c:ext>
            </c:extLst>
          </c:dPt>
          <c:dPt>
            <c:idx val="10"/>
            <c:bubble3D val="0"/>
            <c:spPr>
              <a:ln w="38100" cap="rnd" cmpd="dbl">
                <a:solidFill>
                  <a:srgbClr val="0070C0"/>
                </a:solidFill>
                <a:prstDash val="solid"/>
                <a:round/>
              </a:ln>
              <a:effectLst/>
            </c:spPr>
            <c:extLst>
              <c:ext xmlns:c16="http://schemas.microsoft.com/office/drawing/2014/chart" uri="{C3380CC4-5D6E-409C-BE32-E72D297353CC}">
                <c16:uniqueId val="{0000001C-6AD8-4D8E-BDB1-2AAE5C1853CE}"/>
              </c:ext>
            </c:extLst>
          </c:dPt>
          <c:dPt>
            <c:idx val="11"/>
            <c:bubble3D val="0"/>
            <c:spPr>
              <a:ln w="38100" cap="rnd" cmpd="dbl">
                <a:solidFill>
                  <a:srgbClr val="0070C0"/>
                </a:solidFill>
                <a:prstDash val="solid"/>
                <a:round/>
              </a:ln>
              <a:effectLst/>
            </c:spPr>
            <c:extLst>
              <c:ext xmlns:c16="http://schemas.microsoft.com/office/drawing/2014/chart" uri="{C3380CC4-5D6E-409C-BE32-E72D297353CC}">
                <c16:uniqueId val="{0000001E-6AD8-4D8E-BDB1-2AAE5C1853CE}"/>
              </c:ext>
            </c:extLst>
          </c:dPt>
          <c:dPt>
            <c:idx val="12"/>
            <c:bubble3D val="0"/>
            <c:spPr>
              <a:ln w="38100" cap="rnd" cmpd="dbl">
                <a:solidFill>
                  <a:srgbClr val="0070C0"/>
                </a:solidFill>
                <a:prstDash val="dash"/>
                <a:round/>
              </a:ln>
              <a:effectLst/>
            </c:spPr>
            <c:extLst>
              <c:ext xmlns:c16="http://schemas.microsoft.com/office/drawing/2014/chart" uri="{C3380CC4-5D6E-409C-BE32-E72D297353CC}">
                <c16:uniqueId val="{00000020-6AD8-4D8E-BDB1-2AAE5C1853CE}"/>
              </c:ext>
            </c:extLst>
          </c:dPt>
          <c:dPt>
            <c:idx val="13"/>
            <c:bubble3D val="0"/>
            <c:spPr>
              <a:ln w="38100" cap="rnd" cmpd="dbl">
                <a:solidFill>
                  <a:srgbClr val="0070C0"/>
                </a:solidFill>
                <a:prstDash val="dash"/>
                <a:round/>
              </a:ln>
              <a:effectLst/>
            </c:spPr>
            <c:extLst>
              <c:ext xmlns:c16="http://schemas.microsoft.com/office/drawing/2014/chart" uri="{C3380CC4-5D6E-409C-BE32-E72D297353CC}">
                <c16:uniqueId val="{00000022-6AD8-4D8E-BDB1-2AAE5C1853CE}"/>
              </c:ext>
            </c:extLst>
          </c:dPt>
          <c:dPt>
            <c:idx val="14"/>
            <c:bubble3D val="0"/>
            <c:spPr>
              <a:ln w="38100" cap="rnd" cmpd="dbl">
                <a:solidFill>
                  <a:srgbClr val="0070C0"/>
                </a:solidFill>
                <a:prstDash val="dash"/>
                <a:round/>
              </a:ln>
              <a:effectLst/>
            </c:spPr>
            <c:extLst>
              <c:ext xmlns:c16="http://schemas.microsoft.com/office/drawing/2014/chart" uri="{C3380CC4-5D6E-409C-BE32-E72D297353CC}">
                <c16:uniqueId val="{00000024-6AD8-4D8E-BDB1-2AAE5C1853CE}"/>
              </c:ext>
            </c:extLst>
          </c:dPt>
          <c:dPt>
            <c:idx val="15"/>
            <c:bubble3D val="0"/>
            <c:spPr>
              <a:ln w="38100" cap="rnd" cmpd="dbl">
                <a:solidFill>
                  <a:srgbClr val="0070C0"/>
                </a:solidFill>
                <a:prstDash val="dash"/>
                <a:round/>
              </a:ln>
              <a:effectLst/>
            </c:spPr>
            <c:extLst>
              <c:ext xmlns:c16="http://schemas.microsoft.com/office/drawing/2014/chart" uri="{C3380CC4-5D6E-409C-BE32-E72D297353CC}">
                <c16:uniqueId val="{00000026-6AD8-4D8E-BDB1-2AAE5C1853CE}"/>
              </c:ext>
            </c:extLst>
          </c:dPt>
          <c:dPt>
            <c:idx val="16"/>
            <c:bubble3D val="0"/>
            <c:spPr>
              <a:ln w="38100" cap="rnd" cmpd="dbl">
                <a:solidFill>
                  <a:srgbClr val="0070C0"/>
                </a:solidFill>
                <a:prstDash val="dash"/>
                <a:round/>
              </a:ln>
              <a:effectLst/>
            </c:spPr>
            <c:extLst>
              <c:ext xmlns:c16="http://schemas.microsoft.com/office/drawing/2014/chart" uri="{C3380CC4-5D6E-409C-BE32-E72D297353CC}">
                <c16:uniqueId val="{00000028-6AD8-4D8E-BDB1-2AAE5C1853CE}"/>
              </c:ext>
            </c:extLst>
          </c:dPt>
          <c:dPt>
            <c:idx val="17"/>
            <c:bubble3D val="0"/>
            <c:spPr>
              <a:ln w="38100" cap="rnd" cmpd="dbl">
                <a:solidFill>
                  <a:srgbClr val="0070C0"/>
                </a:solidFill>
                <a:prstDash val="dash"/>
                <a:round/>
              </a:ln>
              <a:effectLst/>
            </c:spPr>
            <c:extLst>
              <c:ext xmlns:c16="http://schemas.microsoft.com/office/drawing/2014/chart" uri="{C3380CC4-5D6E-409C-BE32-E72D297353CC}">
                <c16:uniqueId val="{0000002A-6AD8-4D8E-BDB1-2AAE5C1853CE}"/>
              </c:ext>
            </c:extLst>
          </c:dPt>
          <c:dPt>
            <c:idx val="18"/>
            <c:bubble3D val="0"/>
            <c:spPr>
              <a:ln w="38100" cap="rnd" cmpd="dbl">
                <a:solidFill>
                  <a:srgbClr val="0070C0"/>
                </a:solidFill>
                <a:prstDash val="dash"/>
                <a:round/>
              </a:ln>
              <a:effectLst/>
            </c:spPr>
            <c:extLst>
              <c:ext xmlns:c16="http://schemas.microsoft.com/office/drawing/2014/chart" uri="{C3380CC4-5D6E-409C-BE32-E72D297353CC}">
                <c16:uniqueId val="{0000002C-6AD8-4D8E-BDB1-2AAE5C1853CE}"/>
              </c:ext>
            </c:extLst>
          </c:dPt>
          <c:dPt>
            <c:idx val="19"/>
            <c:bubble3D val="0"/>
            <c:spPr>
              <a:ln w="38100" cap="rnd" cmpd="dbl">
                <a:solidFill>
                  <a:srgbClr val="0070C0"/>
                </a:solidFill>
                <a:prstDash val="dash"/>
                <a:round/>
              </a:ln>
              <a:effectLst/>
            </c:spPr>
            <c:extLst>
              <c:ext xmlns:c16="http://schemas.microsoft.com/office/drawing/2014/chart" uri="{C3380CC4-5D6E-409C-BE32-E72D297353CC}">
                <c16:uniqueId val="{0000002E-6AD8-4D8E-BDB1-2AAE5C1853CE}"/>
              </c:ext>
            </c:extLst>
          </c:dPt>
          <c:dPt>
            <c:idx val="20"/>
            <c:bubble3D val="0"/>
            <c:spPr>
              <a:ln w="38100" cap="rnd" cmpd="dbl">
                <a:solidFill>
                  <a:srgbClr val="0070C0"/>
                </a:solidFill>
                <a:prstDash val="dash"/>
                <a:round/>
              </a:ln>
              <a:effectLst/>
            </c:spPr>
            <c:extLst>
              <c:ext xmlns:c16="http://schemas.microsoft.com/office/drawing/2014/chart" uri="{C3380CC4-5D6E-409C-BE32-E72D297353CC}">
                <c16:uniqueId val="{00000030-6AD8-4D8E-BDB1-2AAE5C1853CE}"/>
              </c:ext>
            </c:extLst>
          </c:dPt>
          <c:dLbls>
            <c:dLbl>
              <c:idx val="6"/>
              <c:spPr>
                <a:solidFill>
                  <a:schemeClr val="bg1"/>
                </a:solidFill>
                <a:ln>
                  <a:solidFill>
                    <a:schemeClr val="accent1"/>
                  </a:solidFill>
                </a:ln>
                <a:effectLst/>
              </c:spPr>
              <c:txPr>
                <a:bodyPr rot="0" vert="horz"/>
                <a:lstStyle/>
                <a:p>
                  <a:pPr>
                    <a:defRPr sz="900"/>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31-6AD8-4D8E-BDB1-2AAE5C1853CE}"/>
                </c:ext>
              </c:extLst>
            </c:dLbl>
            <c:dLbl>
              <c:idx val="13"/>
              <c:spPr>
                <a:solidFill>
                  <a:schemeClr val="bg1"/>
                </a:solidFill>
                <a:ln>
                  <a:solidFill>
                    <a:schemeClr val="accent1"/>
                  </a:solidFill>
                </a:ln>
                <a:effectLst/>
              </c:spPr>
              <c:txPr>
                <a:bodyPr rot="0" vert="horz"/>
                <a:lstStyle/>
                <a:p>
                  <a:pPr>
                    <a:defRPr sz="900"/>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22-6AD8-4D8E-BDB1-2AAE5C1853CE}"/>
                </c:ext>
              </c:extLst>
            </c:dLbl>
            <c:spPr>
              <a:solidFill>
                <a:schemeClr val="bg1"/>
              </a:solidFill>
              <a:ln>
                <a:noFill/>
              </a:ln>
              <a:effectLst/>
            </c:spPr>
            <c:txPr>
              <a:bodyPr rot="0" vert="horz"/>
              <a:lstStyle/>
              <a:p>
                <a:pPr>
                  <a:defRPr sz="9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★課題データ集用!$B$4:$B$20</c:f>
              <c:numCache>
                <c:formatCode>General</c:formatCode>
                <c:ptCount val="17"/>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numCache>
            </c:numRef>
          </c:cat>
          <c:val>
            <c:numRef>
              <c:f>★課題データ集用!$E$4:$E$20</c:f>
              <c:numCache>
                <c:formatCode>0</c:formatCode>
                <c:ptCount val="17"/>
                <c:pt idx="0">
                  <c:v>482.68459999999999</c:v>
                </c:pt>
                <c:pt idx="1">
                  <c:v>540.60919999999999</c:v>
                </c:pt>
                <c:pt idx="2">
                  <c:v>565.57546002067636</c:v>
                </c:pt>
                <c:pt idx="3">
                  <c:v>578.95873809639704</c:v>
                </c:pt>
                <c:pt idx="4">
                  <c:v>609.90845466702535</c:v>
                </c:pt>
                <c:pt idx="5">
                  <c:v>637.67875715543994</c:v>
                </c:pt>
                <c:pt idx="6">
                  <c:v>642.36081997313613</c:v>
                </c:pt>
                <c:pt idx="7">
                  <c:v>623.5323083933813</c:v>
                </c:pt>
                <c:pt idx="8">
                  <c:v>595.28058104847878</c:v>
                </c:pt>
                <c:pt idx="9">
                  <c:v>570.80999999999995</c:v>
                </c:pt>
                <c:pt idx="10">
                  <c:v>542.27250000000004</c:v>
                </c:pt>
                <c:pt idx="11">
                  <c:v>520</c:v>
                </c:pt>
                <c:pt idx="12">
                  <c:v>518.06476504110424</c:v>
                </c:pt>
                <c:pt idx="13">
                  <c:v>498.19417674651481</c:v>
                </c:pt>
                <c:pt idx="14">
                  <c:v>467.85419644577036</c:v>
                </c:pt>
                <c:pt idx="15">
                  <c:v>427.61808948711024</c:v>
                </c:pt>
                <c:pt idx="16">
                  <c:v>399.94273195808654</c:v>
                </c:pt>
              </c:numCache>
            </c:numRef>
          </c:val>
          <c:smooth val="0"/>
          <c:extLst>
            <c:ext xmlns:c16="http://schemas.microsoft.com/office/drawing/2014/chart" uri="{C3380CC4-5D6E-409C-BE32-E72D297353CC}">
              <c16:uniqueId val="{00000032-6AD8-4D8E-BDB1-2AAE5C1853CE}"/>
            </c:ext>
          </c:extLst>
        </c:ser>
        <c:ser>
          <c:idx val="1"/>
          <c:order val="2"/>
          <c:tx>
            <c:strRef>
              <c:f>★課題データ集用!$D$3</c:f>
              <c:strCache>
                <c:ptCount val="1"/>
                <c:pt idx="0">
                  <c:v>労働力人口</c:v>
                </c:pt>
              </c:strCache>
            </c:strRef>
          </c:tx>
          <c:spPr>
            <a:ln w="38100" cap="rnd">
              <a:solidFill>
                <a:srgbClr val="ED2331"/>
              </a:solidFill>
              <a:round/>
            </a:ln>
            <a:effectLst/>
          </c:spPr>
          <c:marker>
            <c:symbol val="diamond"/>
            <c:size val="6"/>
            <c:spPr>
              <a:solidFill>
                <a:srgbClr val="ED2331"/>
              </a:solidFill>
              <a:ln w="9525">
                <a:solidFill>
                  <a:schemeClr val="accent2"/>
                </a:solidFill>
              </a:ln>
              <a:effectLst/>
            </c:spPr>
          </c:marker>
          <c:dPt>
            <c:idx val="10"/>
            <c:bubble3D val="0"/>
            <c:spPr>
              <a:ln w="38100" cap="rnd">
                <a:solidFill>
                  <a:srgbClr val="ED2331"/>
                </a:solidFill>
                <a:prstDash val="solid"/>
                <a:round/>
              </a:ln>
              <a:effectLst/>
            </c:spPr>
            <c:extLst>
              <c:ext xmlns:c16="http://schemas.microsoft.com/office/drawing/2014/chart" uri="{C3380CC4-5D6E-409C-BE32-E72D297353CC}">
                <c16:uniqueId val="{00000034-6AD8-4D8E-BDB1-2AAE5C1853CE}"/>
              </c:ext>
            </c:extLst>
          </c:dPt>
          <c:dPt>
            <c:idx val="11"/>
            <c:bubble3D val="0"/>
            <c:spPr>
              <a:ln w="38100" cap="rnd">
                <a:solidFill>
                  <a:srgbClr val="ED2331"/>
                </a:solidFill>
                <a:prstDash val="solid"/>
                <a:round/>
              </a:ln>
              <a:effectLst/>
            </c:spPr>
            <c:extLst>
              <c:ext xmlns:c16="http://schemas.microsoft.com/office/drawing/2014/chart" uri="{C3380CC4-5D6E-409C-BE32-E72D297353CC}">
                <c16:uniqueId val="{00000036-6AD8-4D8E-BDB1-2AAE5C1853CE}"/>
              </c:ext>
            </c:extLst>
          </c:dPt>
          <c:dPt>
            <c:idx val="12"/>
            <c:bubble3D val="0"/>
            <c:spPr>
              <a:ln w="38100" cap="rnd">
                <a:solidFill>
                  <a:srgbClr val="ED2331"/>
                </a:solidFill>
                <a:prstDash val="dash"/>
                <a:round/>
              </a:ln>
              <a:effectLst/>
            </c:spPr>
            <c:extLst>
              <c:ext xmlns:c16="http://schemas.microsoft.com/office/drawing/2014/chart" uri="{C3380CC4-5D6E-409C-BE32-E72D297353CC}">
                <c16:uniqueId val="{00000038-6AD8-4D8E-BDB1-2AAE5C1853CE}"/>
              </c:ext>
            </c:extLst>
          </c:dPt>
          <c:dPt>
            <c:idx val="13"/>
            <c:bubble3D val="0"/>
            <c:spPr>
              <a:ln w="38100" cap="rnd">
                <a:solidFill>
                  <a:srgbClr val="ED2331"/>
                </a:solidFill>
                <a:prstDash val="dash"/>
                <a:round/>
              </a:ln>
              <a:effectLst/>
            </c:spPr>
            <c:extLst>
              <c:ext xmlns:c16="http://schemas.microsoft.com/office/drawing/2014/chart" uri="{C3380CC4-5D6E-409C-BE32-E72D297353CC}">
                <c16:uniqueId val="{0000003A-6AD8-4D8E-BDB1-2AAE5C1853CE}"/>
              </c:ext>
            </c:extLst>
          </c:dPt>
          <c:dPt>
            <c:idx val="14"/>
            <c:bubble3D val="0"/>
            <c:spPr>
              <a:ln w="38100" cap="rnd">
                <a:solidFill>
                  <a:srgbClr val="ED2331"/>
                </a:solidFill>
                <a:prstDash val="dash"/>
                <a:round/>
              </a:ln>
              <a:effectLst/>
            </c:spPr>
            <c:extLst>
              <c:ext xmlns:c16="http://schemas.microsoft.com/office/drawing/2014/chart" uri="{C3380CC4-5D6E-409C-BE32-E72D297353CC}">
                <c16:uniqueId val="{0000003C-6AD8-4D8E-BDB1-2AAE5C1853CE}"/>
              </c:ext>
            </c:extLst>
          </c:dPt>
          <c:dPt>
            <c:idx val="15"/>
            <c:bubble3D val="0"/>
            <c:spPr>
              <a:ln w="38100" cap="rnd">
                <a:solidFill>
                  <a:srgbClr val="ED2331"/>
                </a:solidFill>
                <a:prstDash val="dash"/>
                <a:round/>
              </a:ln>
              <a:effectLst/>
            </c:spPr>
            <c:extLst>
              <c:ext xmlns:c16="http://schemas.microsoft.com/office/drawing/2014/chart" uri="{C3380CC4-5D6E-409C-BE32-E72D297353CC}">
                <c16:uniqueId val="{0000003E-6AD8-4D8E-BDB1-2AAE5C1853CE}"/>
              </c:ext>
            </c:extLst>
          </c:dPt>
          <c:dPt>
            <c:idx val="16"/>
            <c:bubble3D val="0"/>
            <c:spPr>
              <a:ln w="38100" cap="rnd">
                <a:solidFill>
                  <a:srgbClr val="ED2331"/>
                </a:solidFill>
                <a:prstDash val="dash"/>
                <a:round/>
              </a:ln>
              <a:effectLst/>
            </c:spPr>
            <c:extLst>
              <c:ext xmlns:c16="http://schemas.microsoft.com/office/drawing/2014/chart" uri="{C3380CC4-5D6E-409C-BE32-E72D297353CC}">
                <c16:uniqueId val="{00000040-6AD8-4D8E-BDB1-2AAE5C1853CE}"/>
              </c:ext>
            </c:extLst>
          </c:dPt>
          <c:dPt>
            <c:idx val="17"/>
            <c:bubble3D val="0"/>
            <c:spPr>
              <a:ln w="38100" cap="rnd">
                <a:solidFill>
                  <a:srgbClr val="ED2331"/>
                </a:solidFill>
                <a:prstDash val="dash"/>
                <a:round/>
              </a:ln>
              <a:effectLst/>
            </c:spPr>
            <c:extLst>
              <c:ext xmlns:c16="http://schemas.microsoft.com/office/drawing/2014/chart" uri="{C3380CC4-5D6E-409C-BE32-E72D297353CC}">
                <c16:uniqueId val="{00000042-6AD8-4D8E-BDB1-2AAE5C1853CE}"/>
              </c:ext>
            </c:extLst>
          </c:dPt>
          <c:dPt>
            <c:idx val="18"/>
            <c:bubble3D val="0"/>
            <c:spPr>
              <a:ln w="38100" cap="rnd">
                <a:solidFill>
                  <a:srgbClr val="ED2331"/>
                </a:solidFill>
                <a:prstDash val="dash"/>
                <a:round/>
              </a:ln>
              <a:effectLst/>
            </c:spPr>
            <c:extLst>
              <c:ext xmlns:c16="http://schemas.microsoft.com/office/drawing/2014/chart" uri="{C3380CC4-5D6E-409C-BE32-E72D297353CC}">
                <c16:uniqueId val="{00000044-6AD8-4D8E-BDB1-2AAE5C1853CE}"/>
              </c:ext>
            </c:extLst>
          </c:dPt>
          <c:dPt>
            <c:idx val="19"/>
            <c:bubble3D val="0"/>
            <c:spPr>
              <a:ln w="38100" cap="rnd">
                <a:solidFill>
                  <a:srgbClr val="ED2331"/>
                </a:solidFill>
                <a:prstDash val="dash"/>
                <a:round/>
              </a:ln>
              <a:effectLst/>
            </c:spPr>
            <c:extLst>
              <c:ext xmlns:c16="http://schemas.microsoft.com/office/drawing/2014/chart" uri="{C3380CC4-5D6E-409C-BE32-E72D297353CC}">
                <c16:uniqueId val="{00000046-6AD8-4D8E-BDB1-2AAE5C1853CE}"/>
              </c:ext>
            </c:extLst>
          </c:dPt>
          <c:dPt>
            <c:idx val="20"/>
            <c:bubble3D val="0"/>
            <c:spPr>
              <a:ln w="38100" cap="rnd">
                <a:solidFill>
                  <a:srgbClr val="ED2331"/>
                </a:solidFill>
                <a:prstDash val="dash"/>
                <a:round/>
              </a:ln>
              <a:effectLst/>
            </c:spPr>
            <c:extLst>
              <c:ext xmlns:c16="http://schemas.microsoft.com/office/drawing/2014/chart" uri="{C3380CC4-5D6E-409C-BE32-E72D297353CC}">
                <c16:uniqueId val="{00000048-6AD8-4D8E-BDB1-2AAE5C1853CE}"/>
              </c:ext>
            </c:extLst>
          </c:dPt>
          <c:dLbls>
            <c:dLbl>
              <c:idx val="10"/>
              <c:spPr>
                <a:solidFill>
                  <a:schemeClr val="bg1"/>
                </a:solidFill>
                <a:ln>
                  <a:solidFill>
                    <a:srgbClr val="F09090"/>
                  </a:solidFill>
                </a:ln>
                <a:effectLst/>
              </c:spPr>
              <c:txPr>
                <a:bodyPr rot="0" vert="horz"/>
                <a:lstStyle/>
                <a:p>
                  <a:pPr>
                    <a:defRPr sz="900"/>
                  </a:pPr>
                  <a:endParaRPr lang="ja-JP"/>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6AD8-4D8E-BDB1-2AAE5C1853CE}"/>
                </c:ext>
              </c:extLst>
            </c:dLbl>
            <c:dLbl>
              <c:idx val="11"/>
              <c:spPr>
                <a:solidFill>
                  <a:schemeClr val="bg1"/>
                </a:solidFill>
                <a:ln>
                  <a:solidFill>
                    <a:srgbClr val="F09090"/>
                  </a:solidFill>
                </a:ln>
                <a:effectLst/>
              </c:spPr>
              <c:txPr>
                <a:bodyPr rot="0" vert="horz"/>
                <a:lstStyle/>
                <a:p>
                  <a:pPr>
                    <a:defRPr sz="900"/>
                  </a:pPr>
                  <a:endParaRPr lang="ja-JP"/>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6AD8-4D8E-BDB1-2AAE5C1853CE}"/>
                </c:ext>
              </c:extLst>
            </c:dLbl>
            <c:spPr>
              <a:solidFill>
                <a:schemeClr val="bg1"/>
              </a:solidFill>
              <a:ln>
                <a:noFill/>
              </a:ln>
              <a:effectLst/>
            </c:spPr>
            <c:txPr>
              <a:bodyPr rot="0" vert="horz"/>
              <a:lstStyle/>
              <a:p>
                <a:pPr>
                  <a:defRPr sz="9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★課題データ集用!$B$4:$B$20</c:f>
              <c:numCache>
                <c:formatCode>General</c:formatCode>
                <c:ptCount val="17"/>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numCache>
            </c:numRef>
          </c:cat>
          <c:val>
            <c:numRef>
              <c:f>★課題データ集用!$D$4:$D$20</c:f>
              <c:numCache>
                <c:formatCode>General</c:formatCode>
                <c:ptCount val="17"/>
                <c:pt idx="7" formatCode="0">
                  <c:v>457</c:v>
                </c:pt>
                <c:pt idx="8" formatCode="0">
                  <c:v>446</c:v>
                </c:pt>
                <c:pt idx="9" formatCode="0">
                  <c:v>441</c:v>
                </c:pt>
                <c:pt idx="10" formatCode="0">
                  <c:v>442</c:v>
                </c:pt>
                <c:pt idx="11" formatCode="0">
                  <c:v>477</c:v>
                </c:pt>
                <c:pt idx="12" formatCode="0">
                  <c:v>457</c:v>
                </c:pt>
                <c:pt idx="13" formatCode="0">
                  <c:v>441</c:v>
                </c:pt>
                <c:pt idx="14" formatCode="0">
                  <c:v>420</c:v>
                </c:pt>
                <c:pt idx="15" formatCode="0">
                  <c:v>392</c:v>
                </c:pt>
                <c:pt idx="16" formatCode="0">
                  <c:v>372</c:v>
                </c:pt>
              </c:numCache>
            </c:numRef>
          </c:val>
          <c:smooth val="0"/>
          <c:extLst>
            <c:ext xmlns:c16="http://schemas.microsoft.com/office/drawing/2014/chart" uri="{C3380CC4-5D6E-409C-BE32-E72D297353CC}">
              <c16:uniqueId val="{00000049-6AD8-4D8E-BDB1-2AAE5C1853CE}"/>
            </c:ext>
          </c:extLst>
        </c:ser>
        <c:dLbls>
          <c:dLblPos val="t"/>
          <c:showLegendKey val="0"/>
          <c:showVal val="1"/>
          <c:showCatName val="0"/>
          <c:showSerName val="0"/>
          <c:showPercent val="0"/>
          <c:showBubbleSize val="0"/>
        </c:dLbls>
        <c:smooth val="0"/>
        <c:axId val="704270208"/>
        <c:axId val="704283520"/>
      </c:lineChart>
      <c:catAx>
        <c:axId val="704270208"/>
        <c:scaling>
          <c:orientation val="minMax"/>
        </c:scaling>
        <c:delete val="0"/>
        <c:axPos val="b"/>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vert="horz"/>
          <a:lstStyle/>
          <a:p>
            <a:pPr>
              <a:defRPr sz="800"/>
            </a:pPr>
            <a:endParaRPr lang="ja-JP"/>
          </a:p>
        </c:txPr>
        <c:crossAx val="704283520"/>
        <c:crosses val="autoZero"/>
        <c:auto val="1"/>
        <c:lblAlgn val="ctr"/>
        <c:lblOffset val="100"/>
        <c:tickMarkSkip val="1"/>
        <c:noMultiLvlLbl val="0"/>
      </c:catAx>
      <c:valAx>
        <c:axId val="704283520"/>
        <c:scaling>
          <c:orientation val="minMax"/>
          <c:max val="1000"/>
          <c:min val="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sz="700"/>
            </a:pPr>
            <a:endParaRPr lang="ja-JP"/>
          </a:p>
        </c:txPr>
        <c:crossAx val="704270208"/>
        <c:crosses val="autoZero"/>
        <c:crossBetween val="between"/>
      </c:valAx>
      <c:spPr>
        <a:noFill/>
        <a:ln>
          <a:noFill/>
        </a:ln>
        <a:effectLst/>
      </c:spPr>
    </c:plotArea>
    <c:legend>
      <c:legendPos val="b"/>
      <c:layout>
        <c:manualLayout>
          <c:xMode val="edge"/>
          <c:yMode val="edge"/>
          <c:x val="8.8262999505231629E-2"/>
          <c:y val="0.6871978295047636"/>
          <c:w val="0.28344795854682242"/>
          <c:h val="0.19477355351394701"/>
        </c:manualLayout>
      </c:layout>
      <c:overlay val="0"/>
      <c:spPr>
        <a:solidFill>
          <a:schemeClr val="bg1"/>
        </a:solidFill>
        <a:ln>
          <a:solidFill>
            <a:schemeClr val="bg1">
              <a:lumMod val="65000"/>
            </a:schemeClr>
          </a:solid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0897773380163"/>
          <c:y val="5.5538861495453895E-2"/>
          <c:w val="0.86545643512748593"/>
          <c:h val="0.83037563911691459"/>
        </c:manualLayout>
      </c:layout>
      <c:scatterChart>
        <c:scatterStyle val="lineMarker"/>
        <c:varyColors val="0"/>
        <c:ser>
          <c:idx val="0"/>
          <c:order val="0"/>
          <c:spPr>
            <a:ln w="19050" cap="rnd">
              <a:noFill/>
              <a:round/>
            </a:ln>
            <a:effectLst/>
          </c:spPr>
          <c:marker>
            <c:symbol val="diamond"/>
            <c:size val="9"/>
            <c:spPr>
              <a:solidFill>
                <a:schemeClr val="accent5">
                  <a:lumMod val="50000"/>
                </a:schemeClr>
              </a:solidFill>
              <a:ln w="9525">
                <a:solidFill>
                  <a:schemeClr val="accent5">
                    <a:lumMod val="50000"/>
                  </a:schemeClr>
                </a:solidFill>
              </a:ln>
              <a:effectLst/>
            </c:spPr>
          </c:marker>
          <c:dPt>
            <c:idx val="0"/>
            <c:marker>
              <c:symbol val="triangle"/>
              <c:size val="9"/>
              <c:spPr>
                <a:solidFill>
                  <a:srgbClr val="FFC000"/>
                </a:solidFill>
                <a:ln w="9525">
                  <a:solidFill>
                    <a:srgbClr val="FFC000"/>
                  </a:solidFill>
                </a:ln>
                <a:effectLst/>
              </c:spPr>
            </c:marker>
            <c:bubble3D val="0"/>
            <c:extLst>
              <c:ext xmlns:c16="http://schemas.microsoft.com/office/drawing/2014/chart" uri="{C3380CC4-5D6E-409C-BE32-E72D297353CC}">
                <c16:uniqueId val="{00000000-03FB-4337-A9A5-87C16700D1B7}"/>
              </c:ext>
            </c:extLst>
          </c:dPt>
          <c:dPt>
            <c:idx val="1"/>
            <c:marker>
              <c:symbol val="triangle"/>
              <c:size val="9"/>
              <c:spPr>
                <a:solidFill>
                  <a:srgbClr val="FFC000"/>
                </a:solidFill>
                <a:ln w="9525">
                  <a:solidFill>
                    <a:srgbClr val="FFC000"/>
                  </a:solidFill>
                </a:ln>
                <a:effectLst/>
              </c:spPr>
            </c:marker>
            <c:bubble3D val="0"/>
            <c:extLst>
              <c:ext xmlns:c16="http://schemas.microsoft.com/office/drawing/2014/chart" uri="{C3380CC4-5D6E-409C-BE32-E72D297353CC}">
                <c16:uniqueId val="{00000001-03FB-4337-A9A5-87C16700D1B7}"/>
              </c:ext>
            </c:extLst>
          </c:dPt>
          <c:dPt>
            <c:idx val="2"/>
            <c:marker>
              <c:symbol val="triangle"/>
              <c:size val="9"/>
              <c:spPr>
                <a:solidFill>
                  <a:srgbClr val="FFC000"/>
                </a:solidFill>
                <a:ln w="9525">
                  <a:solidFill>
                    <a:srgbClr val="FFC000"/>
                  </a:solidFill>
                </a:ln>
                <a:effectLst/>
              </c:spPr>
            </c:marker>
            <c:bubble3D val="0"/>
            <c:extLst>
              <c:ext xmlns:c16="http://schemas.microsoft.com/office/drawing/2014/chart" uri="{C3380CC4-5D6E-409C-BE32-E72D297353CC}">
                <c16:uniqueId val="{00000002-03FB-4337-A9A5-87C16700D1B7}"/>
              </c:ext>
            </c:extLst>
          </c:dPt>
          <c:dPt>
            <c:idx val="3"/>
            <c:marker>
              <c:symbol val="triangle"/>
              <c:size val="9"/>
              <c:spPr>
                <a:solidFill>
                  <a:srgbClr val="FFC000"/>
                </a:solidFill>
                <a:ln w="9525">
                  <a:solidFill>
                    <a:srgbClr val="FFC000"/>
                  </a:solidFill>
                </a:ln>
                <a:effectLst/>
              </c:spPr>
            </c:marker>
            <c:bubble3D val="0"/>
            <c:extLst>
              <c:ext xmlns:c16="http://schemas.microsoft.com/office/drawing/2014/chart" uri="{C3380CC4-5D6E-409C-BE32-E72D297353CC}">
                <c16:uniqueId val="{00000003-03FB-4337-A9A5-87C16700D1B7}"/>
              </c:ext>
            </c:extLst>
          </c:dPt>
          <c:dLbls>
            <c:dLbl>
              <c:idx val="0"/>
              <c:layout>
                <c:manualLayout>
                  <c:x val="-6.8220864210356405E-2"/>
                  <c:y val="-2.6880325762305521E-2"/>
                </c:manualLayout>
              </c:layout>
              <c:tx>
                <c:rich>
                  <a:bodyPr/>
                  <a:lstStyle/>
                  <a:p>
                    <a:fld id="{0843DF41-252D-416E-841D-548D90985B02}"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3FB-4337-A9A5-87C16700D1B7}"/>
                </c:ext>
              </c:extLst>
            </c:dLbl>
            <c:dLbl>
              <c:idx val="1"/>
              <c:layout>
                <c:manualLayout>
                  <c:x val="-4.6951348335683478E-2"/>
                  <c:y val="-2.9348104250622186E-2"/>
                </c:manualLayout>
              </c:layout>
              <c:tx>
                <c:rich>
                  <a:bodyPr/>
                  <a:lstStyle/>
                  <a:p>
                    <a:fld id="{DB404F56-26A8-4236-AAD5-2CB77330C5F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3FB-4337-A9A5-87C16700D1B7}"/>
                </c:ext>
              </c:extLst>
            </c:dLbl>
            <c:dLbl>
              <c:idx val="2"/>
              <c:layout>
                <c:manualLayout>
                  <c:x val="-6.1899781070499718E-2"/>
                  <c:y val="-4.1686996692205262E-2"/>
                </c:manualLayout>
              </c:layout>
              <c:tx>
                <c:rich>
                  <a:bodyPr/>
                  <a:lstStyle/>
                  <a:p>
                    <a:fld id="{96BD0942-7DD5-4CB7-B7EB-EFB58CF6817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3FB-4337-A9A5-87C16700D1B7}"/>
                </c:ext>
              </c:extLst>
            </c:dLbl>
            <c:dLbl>
              <c:idx val="3"/>
              <c:layout>
                <c:manualLayout>
                  <c:x val="-7.0960613106374873E-2"/>
                  <c:y val="-3.1815882738938768E-2"/>
                </c:manualLayout>
              </c:layout>
              <c:tx>
                <c:rich>
                  <a:bodyPr/>
                  <a:lstStyle/>
                  <a:p>
                    <a:fld id="{084ACCA5-0A46-4E4E-B2CF-09F4DB10210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3FB-4337-A9A5-87C16700D1B7}"/>
                </c:ext>
              </c:extLst>
            </c:dLbl>
            <c:dLbl>
              <c:idx val="4"/>
              <c:tx>
                <c:rich>
                  <a:bodyPr/>
                  <a:lstStyle/>
                  <a:p>
                    <a:fld id="{3395DD42-7811-403D-A0DC-07214FF04967}"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3FB-4337-A9A5-87C16700D1B7}"/>
                </c:ext>
              </c:extLst>
            </c:dLbl>
            <c:dLbl>
              <c:idx val="5"/>
              <c:tx>
                <c:rich>
                  <a:bodyPr/>
                  <a:lstStyle/>
                  <a:p>
                    <a:fld id="{4D988FC6-EBBD-4ACA-909B-DFF8987B5B36}"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3FB-4337-A9A5-87C16700D1B7}"/>
                </c:ext>
              </c:extLst>
            </c:dLbl>
            <c:dLbl>
              <c:idx val="6"/>
              <c:tx>
                <c:rich>
                  <a:bodyPr/>
                  <a:lstStyle/>
                  <a:p>
                    <a:fld id="{C16DEFB1-8696-469B-8DAE-8DFC2DAD122A}"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3FB-4337-A9A5-87C16700D1B7}"/>
                </c:ext>
              </c:extLst>
            </c:dLbl>
            <c:dLbl>
              <c:idx val="7"/>
              <c:layout>
                <c:manualLayout>
                  <c:x val="-3.8735711181354091E-2"/>
                  <c:y val="-3.4283661227255478E-2"/>
                </c:manualLayout>
              </c:layout>
              <c:tx>
                <c:rich>
                  <a:bodyPr/>
                  <a:lstStyle/>
                  <a:p>
                    <a:fld id="{187DCBF8-3DA7-4604-8568-7A9209265B6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3FB-4337-A9A5-87C16700D1B7}"/>
                </c:ext>
              </c:extLst>
            </c:dLbl>
            <c:dLbl>
              <c:idx val="8"/>
              <c:layout>
                <c:manualLayout>
                  <c:x val="-4.1282124427169817E-2"/>
                  <c:y val="-2.4412547273988897E-2"/>
                </c:manualLayout>
              </c:layout>
              <c:tx>
                <c:rich>
                  <a:bodyPr/>
                  <a:lstStyle/>
                  <a:p>
                    <a:fld id="{A9BA5879-CD34-4268-B3AD-881D7B9B854D}"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3FB-4337-A9A5-87C16700D1B7}"/>
                </c:ext>
              </c:extLst>
            </c:dLbl>
            <c:dLbl>
              <c:idx val="9"/>
              <c:layout>
                <c:manualLayout>
                  <c:x val="-1.8662417343087646E-2"/>
                  <c:y val="1.2604130050760365E-2"/>
                </c:manualLayout>
              </c:layout>
              <c:tx>
                <c:rich>
                  <a:bodyPr/>
                  <a:lstStyle/>
                  <a:p>
                    <a:fld id="{032C1422-FCEE-49F3-97C3-9572B86012B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3FB-4337-A9A5-87C16700D1B7}"/>
                </c:ext>
              </c:extLst>
            </c:dLbl>
            <c:dLbl>
              <c:idx val="10"/>
              <c:layout>
                <c:manualLayout>
                  <c:x val="-4.7617420106072915E-2"/>
                  <c:y val="-3.1815882738938768E-2"/>
                </c:manualLayout>
              </c:layout>
              <c:tx>
                <c:rich>
                  <a:bodyPr/>
                  <a:lstStyle/>
                  <a:p>
                    <a:fld id="{93F5D4E8-A86E-4D19-A854-F09207AD151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3FB-4337-A9A5-87C16700D1B7}"/>
                </c:ext>
              </c:extLst>
            </c:dLbl>
            <c:dLbl>
              <c:idx val="11"/>
              <c:layout>
                <c:manualLayout>
                  <c:x val="-5.0281932783488546E-2"/>
                  <c:y val="-2.7194918941249278E-2"/>
                </c:manualLayout>
              </c:layout>
              <c:tx>
                <c:rich>
                  <a:bodyPr rot="0" spcFirstLastPara="1" vertOverflow="ellipsis" vert="horz" wrap="square" anchor="ctr" anchorCtr="1"/>
                  <a:lstStyle/>
                  <a:p>
                    <a:pPr>
                      <a:defRPr sz="12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fld id="{883C0116-C79B-4038-9602-71B034A752CA}" type="CELLRANGE">
                      <a:rPr lang="ja-JP" altLang="en-US"/>
                      <a:pPr>
                        <a:defRPr sz="1200">
                          <a:solidFill>
                            <a:srgbClr val="FF0000"/>
                          </a:solidFill>
                        </a:defRPr>
                      </a:pPr>
                      <a:t>[CELLRANGE]</a:t>
                    </a:fld>
                    <a:endParaRPr lang="ja-JP" altLang="en-US"/>
                  </a:p>
                </c:rich>
              </c:tx>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3FB-4337-A9A5-87C16700D1B7}"/>
                </c:ext>
              </c:extLst>
            </c:dLbl>
            <c:dLbl>
              <c:idx val="12"/>
              <c:layout>
                <c:manualLayout>
                  <c:x val="-3.0298087702871304E-2"/>
                  <c:y val="-2.4412547273988987E-2"/>
                </c:manualLayout>
              </c:layout>
              <c:tx>
                <c:rich>
                  <a:bodyPr/>
                  <a:lstStyle/>
                  <a:p>
                    <a:fld id="{A8FCD08B-C537-42E8-97D3-AB73DFCC55D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03FB-4337-A9A5-87C16700D1B7}"/>
                </c:ext>
              </c:extLst>
            </c:dLbl>
            <c:dLbl>
              <c:idx val="13"/>
              <c:layout>
                <c:manualLayout>
                  <c:x val="-6.5771231587571061E-2"/>
                  <c:y val="-3.9219218203888635E-2"/>
                </c:manualLayout>
              </c:layout>
              <c:tx>
                <c:rich>
                  <a:bodyPr/>
                  <a:lstStyle/>
                  <a:p>
                    <a:fld id="{83D5AEC5-831F-49EA-BF2C-1AC8B92DF20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3FB-4337-A9A5-87C16700D1B7}"/>
                </c:ext>
              </c:extLst>
            </c:dLbl>
            <c:dLbl>
              <c:idx val="14"/>
              <c:layout>
                <c:manualLayout>
                  <c:x val="-1.7305007066226258E-2"/>
                  <c:y val="-9.2910888518786885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fld id="{DB38A37B-8BD1-47A5-9E65-D8C92C9003A8}" type="CELLRANGE">
                      <a:rPr lang="ja-JP" altLang="en-US"/>
                      <a:pPr>
                        <a:defRPr/>
                      </a:pPr>
                      <a:t>[CELLRANGE]</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03FB-4337-A9A5-87C16700D1B7}"/>
                </c:ext>
              </c:extLst>
            </c:dLbl>
            <c:dLbl>
              <c:idx val="15"/>
              <c:layout>
                <c:manualLayout>
                  <c:x val="-5.7695351067198128E-2"/>
                  <c:y val="-2.1629981293461806E-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fld id="{44344478-6678-40F9-9271-48A2C45D1C47}" type="CELLRANGE">
                      <a:rPr lang="ja-JP" altLang="en-US"/>
                      <a:pPr>
                        <a:defRPr/>
                      </a:pPr>
                      <a:t>[CELLRANGE]</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3FB-4337-A9A5-87C16700D1B7}"/>
                </c:ext>
              </c:extLst>
            </c:dLbl>
            <c:dLbl>
              <c:idx val="16"/>
              <c:layout>
                <c:manualLayout>
                  <c:x val="-6.8976497536324038E-2"/>
                  <c:y val="2.6523760917724736E-4"/>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fld id="{3CB1A866-72BA-4818-BCEA-30777A1B95CC}" type="CELLRANGE">
                      <a:rPr lang="ja-JP" altLang="en-US"/>
                      <a:pPr>
                        <a:defRPr/>
                      </a:pPr>
                      <a:t>[CELLRANGE]</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3FB-4337-A9A5-87C16700D1B7}"/>
                </c:ext>
              </c:extLst>
            </c:dLbl>
            <c:dLbl>
              <c:idx val="17"/>
              <c:layout>
                <c:manualLayout>
                  <c:x val="-1.3286806443604251E-2"/>
                  <c:y val="-1.8877533869289091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fld id="{1BBC5040-2759-412F-8A08-83AE26596F5B}" type="CELLRANGE">
                      <a:rPr lang="ja-JP" altLang="en-US"/>
                      <a:pPr>
                        <a:defRPr/>
                      </a:pPr>
                      <a:t>[CELLRANGE]</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5.9521775132591145E-2"/>
                      <c:h val="4.5727935388507029E-2"/>
                    </c:manualLayout>
                  </c15:layout>
                  <c15:dlblFieldTable/>
                  <c15:showDataLabelsRange val="1"/>
                </c:ext>
                <c:ext xmlns:c16="http://schemas.microsoft.com/office/drawing/2014/chart" uri="{C3380CC4-5D6E-409C-BE32-E72D297353CC}">
                  <c16:uniqueId val="{00000011-03FB-4337-A9A5-87C16700D1B7}"/>
                </c:ext>
              </c:extLst>
            </c:dLbl>
            <c:dLbl>
              <c:idx val="18"/>
              <c:layout>
                <c:manualLayout>
                  <c:x val="-1.0156663915525206E-2"/>
                  <c:y val="5.800251013878048E-4"/>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fld id="{AA824A1F-79FF-4C24-9A40-05AD47DDC3B7}" type="CELLRANGE">
                      <a:rPr lang="ja-JP" altLang="en-US"/>
                      <a:pPr>
                        <a:defRPr/>
                      </a:pPr>
                      <a:t>[CELLRANGE]</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3FB-4337-A9A5-87C16700D1B7}"/>
                </c:ext>
              </c:extLst>
            </c:dLbl>
            <c:dLbl>
              <c:idx val="19"/>
              <c:layout>
                <c:manualLayout>
                  <c:x val="-1.7537821991557977E-2"/>
                  <c:y val="1.5386696031287546E-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fld id="{A2A0B0BC-FDC7-43F5-965D-BDD2DB1A57A7}" type="CELLRANGE">
                      <a:rPr lang="ja-JP" altLang="en-US"/>
                      <a:pPr>
                        <a:defRPr/>
                      </a:pPr>
                      <a:t>[CELLRANGE]</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03FB-4337-A9A5-87C16700D1B7}"/>
                </c:ext>
              </c:extLst>
            </c:dLbl>
            <c:dLbl>
              <c:idx val="20"/>
              <c:layout>
                <c:manualLayout>
                  <c:x val="8.3797581409364636E-4"/>
                  <c:y val="1.7854474519604167E-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fld id="{E3DED7F4-8C16-4461-962A-58AE08E27D41}" type="CELLRANGE">
                      <a:rPr lang="ja-JP" altLang="en-US"/>
                      <a:pPr>
                        <a:defRPr/>
                      </a:pPr>
                      <a:t>[CELLRANGE]</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03FB-4337-A9A5-87C16700D1B7}"/>
                </c:ext>
              </c:extLst>
            </c:dLbl>
            <c:dLbl>
              <c:idx val="21"/>
              <c:layout>
                <c:manualLayout>
                  <c:x val="-0.10388734374525896"/>
                  <c:y val="-9.291088851878869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fld id="{BBE2D54C-187A-4D07-B83B-9D155277298D}" type="CELLRANGE">
                      <a:rPr lang="ja-JP" altLang="en-US"/>
                      <a:pPr>
                        <a:defRPr/>
                      </a:pPr>
                      <a:t>[CELLRANGE]</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03FB-4337-A9A5-87C16700D1B7}"/>
                </c:ext>
              </c:extLst>
            </c:dLbl>
            <c:dLbl>
              <c:idx val="22"/>
              <c:layout>
                <c:manualLayout>
                  <c:x val="-7.4173098122579995E-2"/>
                  <c:y val="2.7330160974939613E-3"/>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fld id="{16F5ADE8-BEEF-46B9-8486-E15EF325C234}" type="CELLRANGE">
                      <a:rPr lang="ja-JP" altLang="en-US"/>
                      <a:pPr>
                        <a:defRPr/>
                      </a:pPr>
                      <a:t>[CELLRANGE]</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03FB-4337-A9A5-87C16700D1B7}"/>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'G20＋α (2)'!$D$5:$D$27</c:f>
              <c:numCache>
                <c:formatCode>General</c:formatCode>
                <c:ptCount val="23"/>
                <c:pt idx="0">
                  <c:v>47.62</c:v>
                </c:pt>
                <c:pt idx="1">
                  <c:v>28.79</c:v>
                </c:pt>
                <c:pt idx="2">
                  <c:v>43.14</c:v>
                </c:pt>
                <c:pt idx="3">
                  <c:v>28.65</c:v>
                </c:pt>
                <c:pt idx="4">
                  <c:v>15.3</c:v>
                </c:pt>
                <c:pt idx="5">
                  <c:v>30.14</c:v>
                </c:pt>
                <c:pt idx="6">
                  <c:v>21.33</c:v>
                </c:pt>
                <c:pt idx="7">
                  <c:v>18.809999999999999</c:v>
                </c:pt>
                <c:pt idx="8">
                  <c:v>13.79</c:v>
                </c:pt>
                <c:pt idx="9">
                  <c:v>13.06</c:v>
                </c:pt>
                <c:pt idx="10">
                  <c:v>10.56</c:v>
                </c:pt>
                <c:pt idx="11">
                  <c:v>2.19</c:v>
                </c:pt>
                <c:pt idx="12">
                  <c:v>3.37</c:v>
                </c:pt>
                <c:pt idx="13">
                  <c:v>38.65</c:v>
                </c:pt>
                <c:pt idx="14">
                  <c:v>7.97</c:v>
                </c:pt>
                <c:pt idx="15">
                  <c:v>5.05</c:v>
                </c:pt>
                <c:pt idx="16">
                  <c:v>7.0000000000000007E-2</c:v>
                </c:pt>
                <c:pt idx="17">
                  <c:v>0.93</c:v>
                </c:pt>
                <c:pt idx="18">
                  <c:v>7.18</c:v>
                </c:pt>
                <c:pt idx="19">
                  <c:v>0.51</c:v>
                </c:pt>
                <c:pt idx="20">
                  <c:v>4.82</c:v>
                </c:pt>
                <c:pt idx="21">
                  <c:v>0.13</c:v>
                </c:pt>
                <c:pt idx="22">
                  <c:v>0.35</c:v>
                </c:pt>
              </c:numCache>
            </c:numRef>
          </c:xVal>
          <c:yVal>
            <c:numRef>
              <c:f>'G20＋α (2)'!$E$5:$E$27</c:f>
              <c:numCache>
                <c:formatCode>#,##0</c:formatCode>
                <c:ptCount val="23"/>
                <c:pt idx="0">
                  <c:v>127579.81</c:v>
                </c:pt>
                <c:pt idx="1">
                  <c:v>92371.45</c:v>
                </c:pt>
                <c:pt idx="2">
                  <c:v>82807.649999999994</c:v>
                </c:pt>
                <c:pt idx="3" formatCode="#,##0_);[Red]\(#,##0\)">
                  <c:v>47208.36</c:v>
                </c:pt>
                <c:pt idx="4">
                  <c:v>76348.490000000005</c:v>
                </c:pt>
                <c:pt idx="5">
                  <c:v>65526.12</c:v>
                </c:pt>
                <c:pt idx="6">
                  <c:v>55085.45</c:v>
                </c:pt>
                <c:pt idx="7">
                  <c:v>48636.03</c:v>
                </c:pt>
                <c:pt idx="8">
                  <c:v>45294.81</c:v>
                </c:pt>
                <c:pt idx="9">
                  <c:v>42409.05</c:v>
                </c:pt>
                <c:pt idx="10">
                  <c:v>34113.199999999997</c:v>
                </c:pt>
                <c:pt idx="11">
                  <c:v>33821.93</c:v>
                </c:pt>
                <c:pt idx="12">
                  <c:v>32250.41</c:v>
                </c:pt>
                <c:pt idx="13">
                  <c:v>31849.73</c:v>
                </c:pt>
                <c:pt idx="14">
                  <c:v>15443.83</c:v>
                </c:pt>
                <c:pt idx="15">
                  <c:v>13655.2</c:v>
                </c:pt>
                <c:pt idx="16">
                  <c:v>12813.77</c:v>
                </c:pt>
                <c:pt idx="17">
                  <c:v>10867.81</c:v>
                </c:pt>
                <c:pt idx="18">
                  <c:v>10618.29</c:v>
                </c:pt>
                <c:pt idx="19">
                  <c:v>8995.0300000000007</c:v>
                </c:pt>
                <c:pt idx="20">
                  <c:v>6694.36</c:v>
                </c:pt>
                <c:pt idx="21">
                  <c:v>4798.12</c:v>
                </c:pt>
                <c:pt idx="22">
                  <c:v>2379.21</c:v>
                </c:pt>
              </c:numCache>
            </c:numRef>
          </c:yVal>
          <c:smooth val="0"/>
          <c:extLst>
            <c:ext xmlns:c15="http://schemas.microsoft.com/office/drawing/2012/chart" uri="{02D57815-91ED-43cb-92C2-25804820EDAC}">
              <c15:datalabelsRange>
                <c15:f>'G20＋α (2)'!$C$5:$C$27</c15:f>
                <c15:dlblRangeCache>
                  <c:ptCount val="23"/>
                  <c:pt idx="0">
                    <c:v>  ルクセンブルク</c:v>
                  </c:pt>
                  <c:pt idx="1">
                    <c:v>  スイス</c:v>
                  </c:pt>
                  <c:pt idx="2">
                    <c:v>  シンガポール</c:v>
                  </c:pt>
                  <c:pt idx="3">
                    <c:v>  ニュージーランド</c:v>
                  </c:pt>
                  <c:pt idx="4">
                    <c:v>  アメリカ</c:v>
                  </c:pt>
                  <c:pt idx="5">
                    <c:v>  オーストラリア</c:v>
                  </c:pt>
                  <c:pt idx="6">
                    <c:v>  カナダ</c:v>
                  </c:pt>
                  <c:pt idx="7">
                    <c:v>  ドイツ</c:v>
                  </c:pt>
                  <c:pt idx="8">
                    <c:v>  イギリス</c:v>
                  </c:pt>
                  <c:pt idx="9">
                    <c:v>  フランス</c:v>
                  </c:pt>
                  <c:pt idx="10">
                    <c:v>  イタリア</c:v>
                  </c:pt>
                  <c:pt idx="11">
                    <c:v>  日本</c:v>
                  </c:pt>
                  <c:pt idx="12">
                    <c:v>  韓国</c:v>
                  </c:pt>
                  <c:pt idx="13">
                    <c:v>  サウジアラビア</c:v>
                  </c:pt>
                  <c:pt idx="14">
                    <c:v>  ロシア</c:v>
                  </c:pt>
                  <c:pt idx="15">
                    <c:v>  アルゼンチン</c:v>
                  </c:pt>
                  <c:pt idx="16">
                    <c:v>  中国</c:v>
                  </c:pt>
                  <c:pt idx="17">
                    <c:v>  メキシコ</c:v>
                  </c:pt>
                  <c:pt idx="18">
                    <c:v>  トルコ</c:v>
                  </c:pt>
                  <c:pt idx="19">
                    <c:v>  ブラジル</c:v>
                  </c:pt>
                  <c:pt idx="20">
                    <c:v>  南アフリカ</c:v>
                  </c:pt>
                  <c:pt idx="21">
                    <c:v>  インドネシア</c:v>
                  </c:pt>
                  <c:pt idx="22">
                    <c:v>  インド</c:v>
                  </c:pt>
                </c15:dlblRangeCache>
              </c15:datalabelsRange>
            </c:ext>
            <c:ext xmlns:c16="http://schemas.microsoft.com/office/drawing/2014/chart" uri="{C3380CC4-5D6E-409C-BE32-E72D297353CC}">
              <c16:uniqueId val="{00000017-03FB-4337-A9A5-87C16700D1B7}"/>
            </c:ext>
          </c:extLst>
        </c:ser>
        <c:dLbls>
          <c:dLblPos val="t"/>
          <c:showLegendKey val="0"/>
          <c:showVal val="1"/>
          <c:showCatName val="0"/>
          <c:showSerName val="0"/>
          <c:showPercent val="0"/>
          <c:showBubbleSize val="0"/>
        </c:dLbls>
        <c:axId val="2053653487"/>
        <c:axId val="2053654735"/>
      </c:scatterChart>
      <c:valAx>
        <c:axId val="205365348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r>
                  <a:rPr lang="ja-JP" dirty="0"/>
                  <a:t>国際移住</a:t>
                </a:r>
                <a:r>
                  <a:rPr lang="ja-JP" altLang="en-US" dirty="0"/>
                  <a:t>者</a:t>
                </a:r>
                <a:r>
                  <a:rPr lang="ja-JP" dirty="0"/>
                  <a:t>率：</a:t>
                </a:r>
                <a:r>
                  <a:rPr lang="en-US" dirty="0"/>
                  <a:t>2020</a:t>
                </a:r>
                <a:r>
                  <a:rPr lang="ja-JP" dirty="0"/>
                  <a:t>年</a:t>
                </a:r>
              </a:p>
            </c:rich>
          </c:tx>
          <c:layout>
            <c:manualLayout>
              <c:xMode val="edge"/>
              <c:yMode val="edge"/>
              <c:x val="0.46607754564339987"/>
              <c:y val="0.935739048164235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2053654735"/>
        <c:crosses val="autoZero"/>
        <c:crossBetween val="midCat"/>
        <c:majorUnit val="5"/>
      </c:valAx>
      <c:valAx>
        <c:axId val="2053654735"/>
        <c:scaling>
          <c:orientation val="minMax"/>
          <c:max val="1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r>
                  <a:rPr lang="ja-JP"/>
                  <a:t>一人当たり</a:t>
                </a:r>
                <a:r>
                  <a:rPr lang="en-US"/>
                  <a:t>GDP</a:t>
                </a:r>
                <a:r>
                  <a:rPr lang="ja-JP"/>
                  <a:t>（</a:t>
                </a:r>
                <a:r>
                  <a:rPr lang="en-US"/>
                  <a:t>US</a:t>
                </a:r>
                <a:r>
                  <a:rPr lang="ja-JP"/>
                  <a:t>ドル）：</a:t>
                </a:r>
                <a:r>
                  <a:rPr lang="en-US"/>
                  <a:t>2022</a:t>
                </a:r>
                <a:r>
                  <a:rPr lang="ja-JP"/>
                  <a:t>年</a:t>
                </a:r>
              </a:p>
            </c:rich>
          </c:tx>
          <c:layout>
            <c:manualLayout>
              <c:xMode val="edge"/>
              <c:yMode val="edge"/>
              <c:x val="1.146026958028229E-2"/>
              <c:y val="0.297821029320123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2053653487"/>
        <c:crosses val="autoZero"/>
        <c:crossBetween val="midCat"/>
      </c:valAx>
      <c:spPr>
        <a:noFill/>
        <a:ln>
          <a:noFill/>
        </a:ln>
        <a:effectLst/>
      </c:spPr>
    </c:plotArea>
    <c:plotVisOnly val="1"/>
    <c:dispBlanksAs val="gap"/>
    <c:showDLblsOverMax val="0"/>
  </c:chart>
  <c:spPr>
    <a:noFill/>
    <a:ln>
      <a:solidFill>
        <a:schemeClr val="bg2">
          <a:lumMod val="90000"/>
        </a:schemeClr>
      </a:solidFill>
    </a:ln>
    <a:effectLst/>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049937493112194E-2"/>
          <c:y val="5.1488387272173523E-2"/>
          <c:w val="0.76338549271958356"/>
          <c:h val="0.7751738953484254"/>
        </c:manualLayout>
      </c:layout>
      <c:barChart>
        <c:barDir val="col"/>
        <c:grouping val="stacked"/>
        <c:varyColors val="0"/>
        <c:ser>
          <c:idx val="1"/>
          <c:order val="0"/>
          <c:tx>
            <c:strRef>
              <c:f>'1在留外国人推移 (3)'!$B$26</c:f>
              <c:strCache>
                <c:ptCount val="1"/>
                <c:pt idx="0">
                  <c:v>韓国</c:v>
                </c:pt>
              </c:strCache>
            </c:strRef>
          </c:tx>
          <c:spPr>
            <a:pattFill prst="wdUpDiag">
              <a:fgClr>
                <a:srgbClr val="002060"/>
              </a:fgClr>
              <a:bgClr>
                <a:sysClr val="window" lastClr="FFFFFF"/>
              </a:bgClr>
            </a:patt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(3)'!$D$26:$I$26</c:f>
              <c:numCache>
                <c:formatCode>#,##0_ </c:formatCode>
                <c:ptCount val="6"/>
                <c:pt idx="0">
                  <c:v>104102</c:v>
                </c:pt>
                <c:pt idx="1">
                  <c:v>102147</c:v>
                </c:pt>
                <c:pt idx="2">
                  <c:v>100430</c:v>
                </c:pt>
                <c:pt idx="3">
                  <c:v>98350</c:v>
                </c:pt>
                <c:pt idx="4">
                  <c:v>94447</c:v>
                </c:pt>
                <c:pt idx="5">
                  <c:v>89305</c:v>
                </c:pt>
              </c:numCache>
            </c:numRef>
          </c:val>
          <c:extLst>
            <c:ext xmlns:c16="http://schemas.microsoft.com/office/drawing/2014/chart" uri="{C3380CC4-5D6E-409C-BE32-E72D297353CC}">
              <c16:uniqueId val="{00000000-CEBB-419C-B24D-C22B0510BDC1}"/>
            </c:ext>
          </c:extLst>
        </c:ser>
        <c:ser>
          <c:idx val="2"/>
          <c:order val="1"/>
          <c:tx>
            <c:strRef>
              <c:f>'1在留外国人推移 (3)'!$B$27</c:f>
              <c:strCache>
                <c:ptCount val="1"/>
                <c:pt idx="0">
                  <c:v>中国</c:v>
                </c:pt>
              </c:strCache>
            </c:strRef>
          </c:tx>
          <c:spPr>
            <a:pattFill prst="pct80">
              <a:fgClr>
                <a:sysClr val="window" lastClr="FFFFFF"/>
              </a:fgClr>
              <a:bgClr>
                <a:srgbClr val="002060"/>
              </a:bgClr>
            </a:patt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(3)'!$D$27:$I$27</c:f>
              <c:numCache>
                <c:formatCode>#,##0_ </c:formatCode>
                <c:ptCount val="6"/>
                <c:pt idx="0">
                  <c:v>56217</c:v>
                </c:pt>
                <c:pt idx="1">
                  <c:v>60024</c:v>
                </c:pt>
                <c:pt idx="2">
                  <c:v>63315</c:v>
                </c:pt>
                <c:pt idx="3">
                  <c:v>68617</c:v>
                </c:pt>
                <c:pt idx="4">
                  <c:v>67229</c:v>
                </c:pt>
                <c:pt idx="5">
                  <c:v>69101</c:v>
                </c:pt>
              </c:numCache>
            </c:numRef>
          </c:val>
          <c:extLst>
            <c:ext xmlns:c16="http://schemas.microsoft.com/office/drawing/2014/chart" uri="{C3380CC4-5D6E-409C-BE32-E72D297353CC}">
              <c16:uniqueId val="{00000001-CEBB-419C-B24D-C22B0510BDC1}"/>
            </c:ext>
          </c:extLst>
        </c:ser>
        <c:ser>
          <c:idx val="3"/>
          <c:order val="2"/>
          <c:tx>
            <c:strRef>
              <c:f>'1在留外国人推移 (3)'!$B$28</c:f>
              <c:strCache>
                <c:ptCount val="1"/>
                <c:pt idx="0">
                  <c:v>ベトナム</c:v>
                </c:pt>
              </c:strCache>
            </c:strRef>
          </c:tx>
          <c:spPr>
            <a:pattFill prst="ltHorz">
              <a:fgClr>
                <a:srgbClr val="7030A0"/>
              </a:fgClr>
              <a:bgClr>
                <a:sysClr val="window" lastClr="FFFFFF"/>
              </a:bgClr>
            </a:patt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(3)'!$D$28:$I$28</c:f>
              <c:numCache>
                <c:formatCode>#,##0_ </c:formatCode>
                <c:ptCount val="6"/>
                <c:pt idx="0">
                  <c:v>14260</c:v>
                </c:pt>
                <c:pt idx="1">
                  <c:v>19789</c:v>
                </c:pt>
                <c:pt idx="2">
                  <c:v>25641</c:v>
                </c:pt>
                <c:pt idx="3">
                  <c:v>34603</c:v>
                </c:pt>
                <c:pt idx="4">
                  <c:v>39184</c:v>
                </c:pt>
                <c:pt idx="5">
                  <c:v>47577</c:v>
                </c:pt>
              </c:numCache>
            </c:numRef>
          </c:val>
          <c:extLst>
            <c:ext xmlns:c16="http://schemas.microsoft.com/office/drawing/2014/chart" uri="{C3380CC4-5D6E-409C-BE32-E72D297353CC}">
              <c16:uniqueId val="{00000002-CEBB-419C-B24D-C22B0510BDC1}"/>
            </c:ext>
          </c:extLst>
        </c:ser>
        <c:ser>
          <c:idx val="4"/>
          <c:order val="3"/>
          <c:tx>
            <c:strRef>
              <c:f>'1在留外国人推移 (3)'!$B$29</c:f>
              <c:strCache>
                <c:ptCount val="1"/>
                <c:pt idx="0">
                  <c:v>フィリピン</c:v>
                </c:pt>
              </c:strCache>
            </c:strRef>
          </c:tx>
          <c:spPr>
            <a:solidFill>
              <a:srgbClr val="5B9BD5">
                <a:lumMod val="60000"/>
                <a:lumOff val="40000"/>
              </a:srgbClr>
            </a:solid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(3)'!$D$29:$I$29</c:f>
              <c:numCache>
                <c:formatCode>#,##0_ </c:formatCode>
                <c:ptCount val="6"/>
                <c:pt idx="0">
                  <c:v>7331</c:v>
                </c:pt>
                <c:pt idx="1">
                  <c:v>7895</c:v>
                </c:pt>
                <c:pt idx="2">
                  <c:v>8471</c:v>
                </c:pt>
                <c:pt idx="3">
                  <c:v>9319</c:v>
                </c:pt>
                <c:pt idx="4">
                  <c:v>9390</c:v>
                </c:pt>
                <c:pt idx="5">
                  <c:v>10173</c:v>
                </c:pt>
              </c:numCache>
            </c:numRef>
          </c:val>
          <c:extLst>
            <c:ext xmlns:c16="http://schemas.microsoft.com/office/drawing/2014/chart" uri="{C3380CC4-5D6E-409C-BE32-E72D297353CC}">
              <c16:uniqueId val="{00000003-CEBB-419C-B24D-C22B0510BDC1}"/>
            </c:ext>
          </c:extLst>
        </c:ser>
        <c:ser>
          <c:idx val="5"/>
          <c:order val="4"/>
          <c:tx>
            <c:strRef>
              <c:f>'1在留外国人推移 (3)'!$B$30</c:f>
              <c:strCache>
                <c:ptCount val="1"/>
                <c:pt idx="0">
                  <c:v>台湾</c:v>
                </c:pt>
              </c:strCache>
            </c:strRef>
          </c:tx>
          <c:spPr>
            <a:solidFill>
              <a:schemeClr val="accent6"/>
            </a:solidFill>
            <a:ln>
              <a:solidFill>
                <a:schemeClr val="tx1"/>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(3)'!$D$30:$I$30</c:f>
              <c:numCache>
                <c:formatCode>#,##0_ </c:formatCode>
                <c:ptCount val="6"/>
                <c:pt idx="0">
                  <c:v>5951</c:v>
                </c:pt>
                <c:pt idx="1">
                  <c:v>6620</c:v>
                </c:pt>
                <c:pt idx="2">
                  <c:v>7058</c:v>
                </c:pt>
                <c:pt idx="3">
                  <c:v>7594</c:v>
                </c:pt>
                <c:pt idx="4">
                  <c:v>6285</c:v>
                </c:pt>
                <c:pt idx="5">
                  <c:v>6070</c:v>
                </c:pt>
              </c:numCache>
            </c:numRef>
          </c:val>
          <c:extLst>
            <c:ext xmlns:c16="http://schemas.microsoft.com/office/drawing/2014/chart" uri="{C3380CC4-5D6E-409C-BE32-E72D297353CC}">
              <c16:uniqueId val="{00000004-CEBB-419C-B24D-C22B0510BDC1}"/>
            </c:ext>
          </c:extLst>
        </c:ser>
        <c:ser>
          <c:idx val="6"/>
          <c:order val="5"/>
          <c:tx>
            <c:strRef>
              <c:f>'1在留外国人推移 (3)'!$B$31</c:f>
              <c:strCache>
                <c:ptCount val="1"/>
                <c:pt idx="0">
                  <c:v>朝鮮</c:v>
                </c:pt>
              </c:strCache>
            </c:strRef>
          </c:tx>
          <c:spPr>
            <a:solidFill>
              <a:schemeClr val="accent1">
                <a:lumMod val="60000"/>
              </a:schemeClr>
            </a:solid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(3)'!$D$31:$I$31</c:f>
              <c:numCache>
                <c:formatCode>#,##0_ </c:formatCode>
                <c:ptCount val="6"/>
                <c:pt idx="0">
                  <c:v>5220</c:v>
                </c:pt>
                <c:pt idx="1">
                  <c:v>4943</c:v>
                </c:pt>
                <c:pt idx="2">
                  <c:v>4754</c:v>
                </c:pt>
                <c:pt idx="3">
                  <c:v>4472</c:v>
                </c:pt>
                <c:pt idx="4">
                  <c:v>4301</c:v>
                </c:pt>
                <c:pt idx="5">
                  <c:v>4001</c:v>
                </c:pt>
              </c:numCache>
            </c:numRef>
          </c:val>
          <c:extLst>
            <c:ext xmlns:c16="http://schemas.microsoft.com/office/drawing/2014/chart" uri="{C3380CC4-5D6E-409C-BE32-E72D297353CC}">
              <c16:uniqueId val="{00000005-CEBB-419C-B24D-C22B0510BDC1}"/>
            </c:ext>
          </c:extLst>
        </c:ser>
        <c:ser>
          <c:idx val="7"/>
          <c:order val="6"/>
          <c:tx>
            <c:strRef>
              <c:f>'1在留外国人推移 (3)'!$B$32</c:f>
              <c:strCache>
                <c:ptCount val="1"/>
                <c:pt idx="0">
                  <c:v>ネパール</c:v>
                </c:pt>
              </c:strCache>
            </c:strRef>
          </c:tx>
          <c:spPr>
            <a:solidFill>
              <a:srgbClr val="FFCCFF"/>
            </a:solidFill>
            <a:ln>
              <a:solidFill>
                <a:schemeClr val="tx1"/>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(3)'!$D$32:$I$32</c:f>
              <c:numCache>
                <c:formatCode>#,##0_ </c:formatCode>
                <c:ptCount val="6"/>
                <c:pt idx="0">
                  <c:v>2025</c:v>
                </c:pt>
                <c:pt idx="1">
                  <c:v>2537</c:v>
                </c:pt>
                <c:pt idx="2">
                  <c:v>3053</c:v>
                </c:pt>
                <c:pt idx="3">
                  <c:v>3775</c:v>
                </c:pt>
                <c:pt idx="4">
                  <c:v>4130</c:v>
                </c:pt>
                <c:pt idx="5">
                  <c:v>10069</c:v>
                </c:pt>
              </c:numCache>
            </c:numRef>
          </c:val>
          <c:extLst>
            <c:ext xmlns:c16="http://schemas.microsoft.com/office/drawing/2014/chart" uri="{C3380CC4-5D6E-409C-BE32-E72D297353CC}">
              <c16:uniqueId val="{00000006-CEBB-419C-B24D-C22B0510BDC1}"/>
            </c:ext>
          </c:extLst>
        </c:ser>
        <c:ser>
          <c:idx val="8"/>
          <c:order val="7"/>
          <c:tx>
            <c:strRef>
              <c:f>'1在留外国人推移 (3)'!$B$33</c:f>
              <c:strCache>
                <c:ptCount val="1"/>
                <c:pt idx="0">
                  <c:v>インドネシア</c:v>
                </c:pt>
              </c:strCache>
            </c:strRef>
          </c:tx>
          <c:spPr>
            <a:solidFill>
              <a:schemeClr val="accent3">
                <a:lumMod val="60000"/>
              </a:schemeClr>
            </a:solid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(3)'!$D$33:$I$33</c:f>
              <c:numCache>
                <c:formatCode>#,##0_ </c:formatCode>
                <c:ptCount val="6"/>
                <c:pt idx="0">
                  <c:v>2364</c:v>
                </c:pt>
                <c:pt idx="1">
                  <c:v>2713</c:v>
                </c:pt>
                <c:pt idx="2">
                  <c:v>3164</c:v>
                </c:pt>
                <c:pt idx="3">
                  <c:v>3866</c:v>
                </c:pt>
                <c:pt idx="4">
                  <c:v>3981</c:v>
                </c:pt>
                <c:pt idx="5">
                  <c:v>6361</c:v>
                </c:pt>
              </c:numCache>
            </c:numRef>
          </c:val>
          <c:extLst>
            <c:ext xmlns:c16="http://schemas.microsoft.com/office/drawing/2014/chart" uri="{C3380CC4-5D6E-409C-BE32-E72D297353CC}">
              <c16:uniqueId val="{00000007-CEBB-419C-B24D-C22B0510BDC1}"/>
            </c:ext>
          </c:extLst>
        </c:ser>
        <c:ser>
          <c:idx val="9"/>
          <c:order val="8"/>
          <c:tx>
            <c:strRef>
              <c:f>'1在留外国人推移 (3)'!$B$34</c:f>
              <c:strCache>
                <c:ptCount val="1"/>
                <c:pt idx="0">
                  <c:v>米　国</c:v>
                </c:pt>
              </c:strCache>
            </c:strRef>
          </c:tx>
          <c:spPr>
            <a:solidFill>
              <a:schemeClr val="accent4">
                <a:lumMod val="60000"/>
              </a:schemeClr>
            </a:solid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(3)'!$D$34:$I$34</c:f>
              <c:numCache>
                <c:formatCode>#,##0_ </c:formatCode>
                <c:ptCount val="6"/>
                <c:pt idx="0">
                  <c:v>2909</c:v>
                </c:pt>
                <c:pt idx="1">
                  <c:v>2999</c:v>
                </c:pt>
                <c:pt idx="2">
                  <c:v>3140</c:v>
                </c:pt>
                <c:pt idx="3">
                  <c:v>3304</c:v>
                </c:pt>
                <c:pt idx="4">
                  <c:v>3128</c:v>
                </c:pt>
                <c:pt idx="5">
                  <c:v>3404</c:v>
                </c:pt>
              </c:numCache>
            </c:numRef>
          </c:val>
          <c:extLst>
            <c:ext xmlns:c16="http://schemas.microsoft.com/office/drawing/2014/chart" uri="{C3380CC4-5D6E-409C-BE32-E72D297353CC}">
              <c16:uniqueId val="{00000008-CEBB-419C-B24D-C22B0510BDC1}"/>
            </c:ext>
          </c:extLst>
        </c:ser>
        <c:ser>
          <c:idx val="10"/>
          <c:order val="9"/>
          <c:tx>
            <c:strRef>
              <c:f>'1在留外国人推移 (3)'!$B$35</c:f>
              <c:strCache>
                <c:ptCount val="1"/>
                <c:pt idx="0">
                  <c:v>ブラジル</c:v>
                </c:pt>
              </c:strCache>
            </c:strRef>
          </c:tx>
          <c:spPr>
            <a:solidFill>
              <a:schemeClr val="accent5">
                <a:lumMod val="60000"/>
              </a:schemeClr>
            </a:solid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(3)'!$D$35:$I$35</c:f>
              <c:numCache>
                <c:formatCode>#,##0_ </c:formatCode>
                <c:ptCount val="6"/>
                <c:pt idx="0">
                  <c:v>2471</c:v>
                </c:pt>
                <c:pt idx="1">
                  <c:v>2531</c:v>
                </c:pt>
                <c:pt idx="2">
                  <c:v>2689</c:v>
                </c:pt>
                <c:pt idx="3">
                  <c:v>2829</c:v>
                </c:pt>
                <c:pt idx="4">
                  <c:v>2769</c:v>
                </c:pt>
                <c:pt idx="5">
                  <c:v>2731</c:v>
                </c:pt>
              </c:numCache>
            </c:numRef>
          </c:val>
          <c:extLst>
            <c:ext xmlns:c16="http://schemas.microsoft.com/office/drawing/2014/chart" uri="{C3380CC4-5D6E-409C-BE32-E72D297353CC}">
              <c16:uniqueId val="{00000009-CEBB-419C-B24D-C22B0510BDC1}"/>
            </c:ext>
          </c:extLst>
        </c:ser>
        <c:ser>
          <c:idx val="11"/>
          <c:order val="10"/>
          <c:tx>
            <c:strRef>
              <c:f>'1在留外国人推移 (3)'!$B$36</c:f>
              <c:strCache>
                <c:ptCount val="1"/>
                <c:pt idx="0">
                  <c:v>タイ</c:v>
                </c:pt>
              </c:strCache>
            </c:strRef>
          </c:tx>
          <c:spPr>
            <a:solidFill>
              <a:schemeClr val="accent6">
                <a:lumMod val="60000"/>
              </a:schemeClr>
            </a:solid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(3)'!$D$36:$I$36</c:f>
              <c:numCache>
                <c:formatCode>#,##0_ </c:formatCode>
                <c:ptCount val="6"/>
                <c:pt idx="0">
                  <c:v>2124</c:v>
                </c:pt>
                <c:pt idx="1">
                  <c:v>2319</c:v>
                </c:pt>
                <c:pt idx="2">
                  <c:v>2474</c:v>
                </c:pt>
                <c:pt idx="3">
                  <c:v>2675</c:v>
                </c:pt>
                <c:pt idx="4">
                  <c:v>2656</c:v>
                </c:pt>
                <c:pt idx="5">
                  <c:v>2761</c:v>
                </c:pt>
              </c:numCache>
            </c:numRef>
          </c:val>
          <c:extLst>
            <c:ext xmlns:c16="http://schemas.microsoft.com/office/drawing/2014/chart" uri="{C3380CC4-5D6E-409C-BE32-E72D297353CC}">
              <c16:uniqueId val="{0000000A-CEBB-419C-B24D-C22B0510BDC1}"/>
            </c:ext>
          </c:extLst>
        </c:ser>
        <c:ser>
          <c:idx val="12"/>
          <c:order val="11"/>
          <c:tx>
            <c:strRef>
              <c:f>'1在留外国人推移 (3)'!$B$37</c:f>
              <c:strCache>
                <c:ptCount val="1"/>
                <c:pt idx="0">
                  <c:v>ミャンマー</c:v>
                </c:pt>
              </c:strCache>
            </c:strRef>
          </c:tx>
          <c:spPr>
            <a:solidFill>
              <a:schemeClr val="accent1">
                <a:lumMod val="80000"/>
                <a:lumOff val="20000"/>
              </a:schemeClr>
            </a:solid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(3)'!$D$37:$I$37</c:f>
              <c:numCache>
                <c:formatCode>#,##0_ </c:formatCode>
                <c:ptCount val="6"/>
                <c:pt idx="0">
                  <c:v>449</c:v>
                </c:pt>
                <c:pt idx="1">
                  <c:v>638</c:v>
                </c:pt>
                <c:pt idx="2">
                  <c:v>797</c:v>
                </c:pt>
                <c:pt idx="3">
                  <c:v>1183</c:v>
                </c:pt>
                <c:pt idx="4">
                  <c:v>1523</c:v>
                </c:pt>
                <c:pt idx="5">
                  <c:v>2919</c:v>
                </c:pt>
              </c:numCache>
            </c:numRef>
          </c:val>
          <c:extLst>
            <c:ext xmlns:c16="http://schemas.microsoft.com/office/drawing/2014/chart" uri="{C3380CC4-5D6E-409C-BE32-E72D297353CC}">
              <c16:uniqueId val="{0000000B-CEBB-419C-B24D-C22B0510BDC1}"/>
            </c:ext>
          </c:extLst>
        </c:ser>
        <c:ser>
          <c:idx val="13"/>
          <c:order val="12"/>
          <c:tx>
            <c:strRef>
              <c:f>'1在留外国人推移 (3)'!$B$38</c:f>
              <c:strCache>
                <c:ptCount val="1"/>
                <c:pt idx="0">
                  <c:v>その他</c:v>
                </c:pt>
              </c:strCache>
            </c:strRef>
          </c:tx>
          <c:spPr>
            <a:solidFill>
              <a:schemeClr val="accent2">
                <a:lumMod val="80000"/>
                <a:lumOff val="20000"/>
              </a:schemeClr>
            </a:solidFill>
            <a:ln>
              <a:solidFill>
                <a:sysClr val="windowText" lastClr="000000"/>
              </a:solidFill>
            </a:ln>
            <a:effectLst/>
          </c:spPr>
          <c:invertIfNegative val="0"/>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(3)'!$D$38:$I$38</c:f>
              <c:numCache>
                <c:formatCode>#,##0_ </c:formatCode>
                <c:ptCount val="6"/>
                <c:pt idx="0">
                  <c:v>12233</c:v>
                </c:pt>
                <c:pt idx="1">
                  <c:v>13319</c:v>
                </c:pt>
                <c:pt idx="2">
                  <c:v>14127</c:v>
                </c:pt>
                <c:pt idx="3">
                  <c:v>15307</c:v>
                </c:pt>
                <c:pt idx="4">
                  <c:v>14791</c:v>
                </c:pt>
                <c:pt idx="5">
                  <c:v>17977</c:v>
                </c:pt>
              </c:numCache>
            </c:numRef>
          </c:val>
          <c:extLst>
            <c:ext xmlns:c16="http://schemas.microsoft.com/office/drawing/2014/chart" uri="{C3380CC4-5D6E-409C-BE32-E72D297353CC}">
              <c16:uniqueId val="{0000000C-CEBB-419C-B24D-C22B0510BDC1}"/>
            </c:ext>
          </c:extLst>
        </c:ser>
        <c:ser>
          <c:idx val="14"/>
          <c:order val="13"/>
          <c:tx>
            <c:strRef>
              <c:f>'1在留外国人推移 (3)'!$B$39</c:f>
              <c:strCache>
                <c:ptCount val="1"/>
                <c:pt idx="0">
                  <c:v>合　計</c:v>
                </c:pt>
              </c:strCache>
            </c:strRef>
          </c:tx>
          <c:spPr>
            <a:noFill/>
            <a:ln>
              <a:noFill/>
            </a:ln>
            <a:effectLst/>
          </c:spPr>
          <c:invertIfNegative val="0"/>
          <c:dLbls>
            <c:spPr>
              <a:noFill/>
              <a:ln>
                <a:noFill/>
              </a:ln>
              <a:effectLst/>
            </c:spPr>
            <c:txPr>
              <a:bodyPr wrap="square" lIns="38100" tIns="19050" rIns="38100" bIns="19050" anchor="ctr">
                <a:spAutoFit/>
              </a:bodyPr>
              <a:lstStyle/>
              <a:p>
                <a:pPr>
                  <a:defRPr sz="800" i="0" u="none">
                    <a:latin typeface="Meiryo UI" panose="020B0604030504040204" pitchFamily="50" charset="-128"/>
                    <a:ea typeface="Meiryo UI" panose="020B0604030504040204" pitchFamily="50" charset="-128"/>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'1在留外国人推移 (3)'!$D$25:$I$25</c:f>
              <c:numCache>
                <c:formatCode>General</c:formatCode>
                <c:ptCount val="6"/>
                <c:pt idx="0">
                  <c:v>2017</c:v>
                </c:pt>
                <c:pt idx="1">
                  <c:v>2018</c:v>
                </c:pt>
                <c:pt idx="2">
                  <c:v>2019</c:v>
                </c:pt>
                <c:pt idx="3">
                  <c:v>2020</c:v>
                </c:pt>
                <c:pt idx="4">
                  <c:v>2021</c:v>
                </c:pt>
                <c:pt idx="5">
                  <c:v>2022</c:v>
                </c:pt>
              </c:numCache>
            </c:numRef>
          </c:cat>
          <c:val>
            <c:numRef>
              <c:f>'1在留外国人推移 (3)'!$D$39:$I$39</c:f>
              <c:numCache>
                <c:formatCode>#,##0_ </c:formatCode>
                <c:ptCount val="6"/>
                <c:pt idx="0">
                  <c:v>217656</c:v>
                </c:pt>
                <c:pt idx="1">
                  <c:v>228474</c:v>
                </c:pt>
                <c:pt idx="2">
                  <c:v>239113</c:v>
                </c:pt>
                <c:pt idx="3">
                  <c:v>255894</c:v>
                </c:pt>
                <c:pt idx="4">
                  <c:v>253814</c:v>
                </c:pt>
                <c:pt idx="5" formatCode="#,##0_);[Red]\(#,##0\)">
                  <c:v>272449</c:v>
                </c:pt>
              </c:numCache>
            </c:numRef>
          </c:val>
          <c:extLst>
            <c:ext xmlns:c16="http://schemas.microsoft.com/office/drawing/2014/chart" uri="{C3380CC4-5D6E-409C-BE32-E72D297353CC}">
              <c16:uniqueId val="{0000000D-CEBB-419C-B24D-C22B0510BDC1}"/>
            </c:ext>
          </c:extLst>
        </c:ser>
        <c:dLbls>
          <c:showLegendKey val="0"/>
          <c:showVal val="0"/>
          <c:showCatName val="0"/>
          <c:showSerName val="0"/>
          <c:showPercent val="0"/>
          <c:showBubbleSize val="0"/>
        </c:dLbls>
        <c:gapWidth val="150"/>
        <c:overlap val="100"/>
        <c:axId val="544615072"/>
        <c:axId val="1"/>
      </c:barChart>
      <c:catAx>
        <c:axId val="54461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max val="300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44615072"/>
        <c:crosses val="autoZero"/>
        <c:crossBetween val="between"/>
      </c:valAx>
      <c:spPr>
        <a:noFill/>
        <a:ln w="25400">
          <a:noFill/>
        </a:ln>
      </c:spPr>
    </c:plotArea>
    <c:legend>
      <c:legendPos val="b"/>
      <c:legendEntry>
        <c:idx val="13"/>
        <c:delete val="1"/>
      </c:legendEntry>
      <c:layout>
        <c:manualLayout>
          <c:xMode val="edge"/>
          <c:yMode val="edge"/>
          <c:x val="6.4034367595602826E-2"/>
          <c:y val="0.88031309062716734"/>
          <c:w val="0.79265675367120347"/>
          <c:h val="6.0303569102165805E-2"/>
        </c:manualLayout>
      </c:layout>
      <c:overlay val="0"/>
      <c:spPr>
        <a:solidFill>
          <a:sysClr val="window" lastClr="FFFFFF"/>
        </a:solid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629269825143886E-2"/>
          <c:y val="2.6070477430826976E-2"/>
          <c:w val="0.94108022735355668"/>
          <c:h val="0.88275422352066324"/>
        </c:manualLayout>
      </c:layout>
      <c:barChart>
        <c:barDir val="col"/>
        <c:grouping val="stacked"/>
        <c:varyColors val="0"/>
        <c:ser>
          <c:idx val="0"/>
          <c:order val="0"/>
          <c:tx>
            <c:strRef>
              <c:f>'★経年データ(22年末まで)方向性用'!$C$21</c:f>
              <c:strCache>
                <c:ptCount val="1"/>
                <c:pt idx="0">
                  <c:v>①特別永住者</c:v>
                </c:pt>
              </c:strCache>
            </c:strRef>
          </c:tx>
          <c:spPr>
            <a:solidFill>
              <a:schemeClr val="accent1">
                <a:lumMod val="20000"/>
                <a:lumOff val="80000"/>
              </a:schemeClr>
            </a:solidFill>
            <a:ln>
              <a:solidFill>
                <a:schemeClr val="bg1">
                  <a:lumMod val="50000"/>
                </a:schemeClr>
              </a:solidFill>
            </a:ln>
            <a:effectLst/>
          </c:spPr>
          <c:invertIfNegative val="0"/>
          <c:dLbls>
            <c:dLbl>
              <c:idx val="5"/>
              <c:tx>
                <c:rich>
                  <a:bodyPr/>
                  <a:lstStyle/>
                  <a:p>
                    <a:r>
                      <a:rPr lang="en-US" altLang="ja-JP" dirty="0"/>
                      <a:t>①</a:t>
                    </a:r>
                    <a:fld id="{41B1A727-D231-403C-825A-D9CB665C3122}" type="VALUE">
                      <a:rPr lang="en-US" altLang="ja-JP" smtClean="0"/>
                      <a:pPr/>
                      <a:t>[値]</a:t>
                    </a:fld>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D5-4974-843B-73B3C19A4F1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'★経年データ(22年末まで)方向性用'!$C$22:$C$32</c:f>
              <c:numCache>
                <c:formatCode>_(* #,##0_);_(* \(#,##0\);_(* "-"_);_(@_)</c:formatCode>
                <c:ptCount val="6"/>
                <c:pt idx="0">
                  <c:v>85500</c:v>
                </c:pt>
                <c:pt idx="1">
                  <c:v>82996</c:v>
                </c:pt>
                <c:pt idx="2">
                  <c:v>80516</c:v>
                </c:pt>
                <c:pt idx="3">
                  <c:v>78256</c:v>
                </c:pt>
                <c:pt idx="4">
                  <c:v>75819</c:v>
                </c:pt>
                <c:pt idx="5">
                  <c:v>73703</c:v>
                </c:pt>
              </c:numCache>
            </c:numRef>
          </c:val>
          <c:extLst>
            <c:ext xmlns:c16="http://schemas.microsoft.com/office/drawing/2014/chart" uri="{C3380CC4-5D6E-409C-BE32-E72D297353CC}">
              <c16:uniqueId val="{00000000-EBE6-43A0-B9A6-A7C037CC17F1}"/>
            </c:ext>
          </c:extLst>
        </c:ser>
        <c:ser>
          <c:idx val="1"/>
          <c:order val="1"/>
          <c:tx>
            <c:strRef>
              <c:f>'★経年データ(22年末まで)方向性用'!$D$21</c:f>
              <c:strCache>
                <c:ptCount val="1"/>
                <c:pt idx="0">
                  <c:v>②永住者</c:v>
                </c:pt>
              </c:strCache>
            </c:strRef>
          </c:tx>
          <c:spPr>
            <a:solidFill>
              <a:schemeClr val="tx2">
                <a:lumMod val="40000"/>
                <a:lumOff val="60000"/>
              </a:schemeClr>
            </a:solidFill>
            <a:ln>
              <a:solidFill>
                <a:schemeClr val="bg1">
                  <a:lumMod val="50000"/>
                </a:schemeClr>
              </a:solidFill>
            </a:ln>
            <a:effectLst/>
          </c:spPr>
          <c:invertIfNegative val="0"/>
          <c:dLbls>
            <c:dLbl>
              <c:idx val="5"/>
              <c:tx>
                <c:rich>
                  <a:bodyPr/>
                  <a:lstStyle/>
                  <a:p>
                    <a:r>
                      <a:rPr lang="en-US" altLang="ja-JP"/>
                      <a:t>②</a:t>
                    </a:r>
                    <a:fld id="{7111CF9C-9BC8-4D7B-8590-F6584BCC4369}"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D5-4974-843B-73B3C19A4F1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'★経年データ(22年末まで)方向性用'!$D$22:$D$32</c:f>
              <c:numCache>
                <c:formatCode>_(* #,##0_);_(* \(#,##0\);_(* "-"_);_(@_)</c:formatCode>
                <c:ptCount val="6"/>
                <c:pt idx="0">
                  <c:v>48370</c:v>
                </c:pt>
                <c:pt idx="1">
                  <c:v>50449</c:v>
                </c:pt>
                <c:pt idx="2">
                  <c:v>52702</c:v>
                </c:pt>
                <c:pt idx="3">
                  <c:v>54485</c:v>
                </c:pt>
                <c:pt idx="4">
                  <c:v>56209</c:v>
                </c:pt>
                <c:pt idx="5">
                  <c:v>58576</c:v>
                </c:pt>
              </c:numCache>
            </c:numRef>
          </c:val>
          <c:extLst>
            <c:ext xmlns:c16="http://schemas.microsoft.com/office/drawing/2014/chart" uri="{C3380CC4-5D6E-409C-BE32-E72D297353CC}">
              <c16:uniqueId val="{00000001-EBE6-43A0-B9A6-A7C037CC17F1}"/>
            </c:ext>
          </c:extLst>
        </c:ser>
        <c:ser>
          <c:idx val="3"/>
          <c:order val="2"/>
          <c:tx>
            <c:strRef>
              <c:f>'★経年データ(22年末まで)方向性用'!$F$21</c:f>
              <c:strCache>
                <c:ptCount val="1"/>
                <c:pt idx="0">
                  <c:v>③留学</c:v>
                </c:pt>
              </c:strCache>
            </c:strRef>
          </c:tx>
          <c:spPr>
            <a:solidFill>
              <a:schemeClr val="tx2">
                <a:lumMod val="60000"/>
                <a:lumOff val="40000"/>
              </a:schemeClr>
            </a:solidFill>
            <a:ln>
              <a:solidFill>
                <a:schemeClr val="bg1">
                  <a:lumMod val="50000"/>
                </a:schemeClr>
              </a:solidFill>
            </a:ln>
            <a:effectLst/>
          </c:spPr>
          <c:invertIfNegative val="0"/>
          <c:dLbls>
            <c:dLbl>
              <c:idx val="5"/>
              <c:tx>
                <c:rich>
                  <a:bodyPr/>
                  <a:lstStyle/>
                  <a:p>
                    <a:r>
                      <a:rPr lang="en-US" altLang="ja-JP"/>
                      <a:t>③</a:t>
                    </a:r>
                    <a:fld id="{9D28414A-9BC8-41C7-8177-0B2981C13D99}"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D5-4974-843B-73B3C19A4F1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'★経年データ(22年末まで)方向性用'!$F$22:$F$32</c:f>
              <c:numCache>
                <c:formatCode>_(* #,##0_);_(* \(#,##0\);_(* "-"_);_(@_)</c:formatCode>
                <c:ptCount val="6"/>
                <c:pt idx="0">
                  <c:v>26799</c:v>
                </c:pt>
                <c:pt idx="1">
                  <c:v>29708</c:v>
                </c:pt>
                <c:pt idx="2">
                  <c:v>32131</c:v>
                </c:pt>
                <c:pt idx="3">
                  <c:v>27871</c:v>
                </c:pt>
                <c:pt idx="4">
                  <c:v>21968</c:v>
                </c:pt>
                <c:pt idx="5">
                  <c:v>33108</c:v>
                </c:pt>
              </c:numCache>
            </c:numRef>
          </c:val>
          <c:extLst>
            <c:ext xmlns:c16="http://schemas.microsoft.com/office/drawing/2014/chart" uri="{C3380CC4-5D6E-409C-BE32-E72D297353CC}">
              <c16:uniqueId val="{00000002-EBE6-43A0-B9A6-A7C037CC17F1}"/>
            </c:ext>
          </c:extLst>
        </c:ser>
        <c:ser>
          <c:idx val="2"/>
          <c:order val="3"/>
          <c:tx>
            <c:strRef>
              <c:f>'★経年データ(22年末まで)方向性用'!$E$21</c:f>
              <c:strCache>
                <c:ptCount val="1"/>
                <c:pt idx="0">
                  <c:v>④技術・人文知識・国際業務</c:v>
                </c:pt>
              </c:strCache>
            </c:strRef>
          </c:tx>
          <c:spPr>
            <a:solidFill>
              <a:schemeClr val="tx2"/>
            </a:solidFill>
            <a:ln>
              <a:solidFill>
                <a:schemeClr val="bg1">
                  <a:lumMod val="50000"/>
                </a:schemeClr>
              </a:solidFill>
            </a:ln>
            <a:effectLst/>
          </c:spPr>
          <c:invertIfNegative val="0"/>
          <c:dLbls>
            <c:dLbl>
              <c:idx val="5"/>
              <c:tx>
                <c:rich>
                  <a:bodyPr/>
                  <a:lstStyle/>
                  <a:p>
                    <a:r>
                      <a:rPr lang="en-US" altLang="ja-JP"/>
                      <a:t>④</a:t>
                    </a:r>
                    <a:fld id="{9E106BC1-24C5-48D0-A82C-5F50C89C5443}"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D5-4974-843B-73B3C19A4F1C}"/>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'★経年データ(22年末まで)方向性用'!$E$22:$E$32</c:f>
              <c:numCache>
                <c:formatCode>_(* #,##0_);_(* \(#,##0\);_(* "-"_);_(@_)</c:formatCode>
                <c:ptCount val="6"/>
                <c:pt idx="0">
                  <c:v>15147</c:v>
                </c:pt>
                <c:pt idx="1">
                  <c:v>18500</c:v>
                </c:pt>
                <c:pt idx="2">
                  <c:v>23590</c:v>
                </c:pt>
                <c:pt idx="3">
                  <c:v>24782</c:v>
                </c:pt>
                <c:pt idx="4">
                  <c:v>23934</c:v>
                </c:pt>
                <c:pt idx="5">
                  <c:v>26516</c:v>
                </c:pt>
              </c:numCache>
            </c:numRef>
          </c:val>
          <c:extLst>
            <c:ext xmlns:c16="http://schemas.microsoft.com/office/drawing/2014/chart" uri="{C3380CC4-5D6E-409C-BE32-E72D297353CC}">
              <c16:uniqueId val="{00000003-EBE6-43A0-B9A6-A7C037CC17F1}"/>
            </c:ext>
          </c:extLst>
        </c:ser>
        <c:ser>
          <c:idx val="6"/>
          <c:order val="4"/>
          <c:tx>
            <c:strRef>
              <c:f>'★経年データ(22年末まで)方向性用'!$I$21</c:f>
              <c:strCache>
                <c:ptCount val="1"/>
                <c:pt idx="0">
                  <c:v>⑤家族滞在</c:v>
                </c:pt>
              </c:strCache>
            </c:strRef>
          </c:tx>
          <c:spPr>
            <a:pattFill prst="openDmnd">
              <a:fgClr>
                <a:schemeClr val="tx2">
                  <a:lumMod val="40000"/>
                  <a:lumOff val="60000"/>
                </a:schemeClr>
              </a:fgClr>
              <a:bgClr>
                <a:schemeClr val="bg1"/>
              </a:bgClr>
            </a:pattFill>
            <a:ln>
              <a:solidFill>
                <a:schemeClr val="bg1">
                  <a:lumMod val="50000"/>
                </a:schemeClr>
              </a:solidFill>
            </a:ln>
            <a:effectLst/>
          </c:spPr>
          <c:invertIfNegative val="0"/>
          <c:dLbls>
            <c:dLbl>
              <c:idx val="5"/>
              <c:tx>
                <c:rich>
                  <a:bodyPr/>
                  <a:lstStyle/>
                  <a:p>
                    <a:r>
                      <a:rPr lang="en-US" altLang="ja-JP"/>
                      <a:t>⑤</a:t>
                    </a:r>
                    <a:fld id="{ECDDAE57-6D91-421B-B971-45FA7482B6EA}"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3D5-4974-843B-73B3C19A4F1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'★経年データ(22年末まで)方向性用'!$I$22:$I$32</c:f>
              <c:numCache>
                <c:formatCode>_(* #,##0_);_(* \(#,##0\);_(* "-"_);_(@_)</c:formatCode>
                <c:ptCount val="6"/>
                <c:pt idx="0">
                  <c:v>9979</c:v>
                </c:pt>
                <c:pt idx="1">
                  <c:v>11107</c:v>
                </c:pt>
                <c:pt idx="2">
                  <c:v>13132</c:v>
                </c:pt>
                <c:pt idx="3">
                  <c:v>13503</c:v>
                </c:pt>
                <c:pt idx="4">
                  <c:v>14087</c:v>
                </c:pt>
                <c:pt idx="5">
                  <c:v>18304</c:v>
                </c:pt>
              </c:numCache>
            </c:numRef>
          </c:val>
          <c:extLst>
            <c:ext xmlns:c16="http://schemas.microsoft.com/office/drawing/2014/chart" uri="{C3380CC4-5D6E-409C-BE32-E72D297353CC}">
              <c16:uniqueId val="{00000004-EBE6-43A0-B9A6-A7C037CC17F1}"/>
            </c:ext>
          </c:extLst>
        </c:ser>
        <c:ser>
          <c:idx val="4"/>
          <c:order val="5"/>
          <c:tx>
            <c:strRef>
              <c:f>'★経年データ(22年末まで)方向性用'!$G$21</c:f>
              <c:strCache>
                <c:ptCount val="1"/>
                <c:pt idx="0">
                  <c:v>⑥技能実習</c:v>
                </c:pt>
              </c:strCache>
            </c:strRef>
          </c:tx>
          <c:spPr>
            <a:solidFill>
              <a:schemeClr val="accent5"/>
            </a:solidFill>
            <a:ln>
              <a:solidFill>
                <a:schemeClr val="bg1">
                  <a:lumMod val="50000"/>
                </a:schemeClr>
              </a:solidFill>
            </a:ln>
            <a:effectLst/>
          </c:spPr>
          <c:invertIfNegative val="0"/>
          <c:dLbls>
            <c:dLbl>
              <c:idx val="2"/>
              <c:layout>
                <c:manualLayout>
                  <c:x val="0"/>
                  <c:y val="1.1242989509139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BE6-43A0-B9A6-A7C037CC17F1}"/>
                </c:ext>
              </c:extLst>
            </c:dLbl>
            <c:dLbl>
              <c:idx val="5"/>
              <c:tx>
                <c:rich>
                  <a:bodyPr/>
                  <a:lstStyle/>
                  <a:p>
                    <a:r>
                      <a:rPr lang="en-US" altLang="ja-JP"/>
                      <a:t>⑥</a:t>
                    </a:r>
                    <a:fld id="{935A21C1-A9A5-456C-96C2-C9A314E294AA}"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3D5-4974-843B-73B3C19A4F1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'★経年データ(22年末まで)方向性用'!$G$22:$G$32</c:f>
              <c:numCache>
                <c:formatCode>_(* #,##0_);_(* \(#,##0\);_(* "-"_);_(@_)</c:formatCode>
                <c:ptCount val="6"/>
                <c:pt idx="0">
                  <c:v>10637</c:v>
                </c:pt>
                <c:pt idx="1">
                  <c:v>13314</c:v>
                </c:pt>
                <c:pt idx="2">
                  <c:v>18833</c:v>
                </c:pt>
                <c:pt idx="3">
                  <c:v>18541</c:v>
                </c:pt>
                <c:pt idx="4">
                  <c:v>14316</c:v>
                </c:pt>
                <c:pt idx="5">
                  <c:v>17247</c:v>
                </c:pt>
              </c:numCache>
            </c:numRef>
          </c:val>
          <c:extLst>
            <c:ext xmlns:c16="http://schemas.microsoft.com/office/drawing/2014/chart" uri="{C3380CC4-5D6E-409C-BE32-E72D297353CC}">
              <c16:uniqueId val="{00000005-EBE6-43A0-B9A6-A7C037CC17F1}"/>
            </c:ext>
          </c:extLst>
        </c:ser>
        <c:ser>
          <c:idx val="5"/>
          <c:order val="6"/>
          <c:tx>
            <c:strRef>
              <c:f>'★経年データ(22年末まで)方向性用'!$H$21</c:f>
              <c:strCache>
                <c:ptCount val="1"/>
                <c:pt idx="0">
                  <c:v>⑦特定技能</c:v>
                </c:pt>
              </c:strCache>
            </c:strRef>
          </c:tx>
          <c:spPr>
            <a:pattFill prst="pct90">
              <a:fgClr>
                <a:schemeClr val="accent5">
                  <a:lumMod val="40000"/>
                  <a:lumOff val="60000"/>
                </a:schemeClr>
              </a:fgClr>
              <a:bgClr>
                <a:schemeClr val="bg1"/>
              </a:bgClr>
            </a:pattFill>
            <a:ln>
              <a:solidFill>
                <a:schemeClr val="bg1">
                  <a:lumMod val="50000"/>
                </a:schemeClr>
              </a:solidFill>
            </a:ln>
            <a:effectLst/>
          </c:spPr>
          <c:invertIfNegative val="0"/>
          <c:dLbls>
            <c:dLbl>
              <c:idx val="2"/>
              <c:layout>
                <c:manualLayout>
                  <c:x val="0"/>
                  <c:y val="6.745793705483937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053365653042014E-2"/>
                      <c:h val="3.4482337352008618E-2"/>
                    </c:manualLayout>
                  </c15:layout>
                </c:ext>
                <c:ext xmlns:c16="http://schemas.microsoft.com/office/drawing/2014/chart" uri="{C3380CC4-5D6E-409C-BE32-E72D297353CC}">
                  <c16:uniqueId val="{00000018-EBE6-43A0-B9A6-A7C037CC17F1}"/>
                </c:ext>
              </c:extLst>
            </c:dLbl>
            <c:dLbl>
              <c:idx val="3"/>
              <c:layout>
                <c:manualLayout>
                  <c:x val="0"/>
                  <c:y val="6.7457937054839585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053365653042014E-2"/>
                      <c:h val="3.2233739450180633E-2"/>
                    </c:manualLayout>
                  </c15:layout>
                </c:ext>
                <c:ext xmlns:c16="http://schemas.microsoft.com/office/drawing/2014/chart" uri="{C3380CC4-5D6E-409C-BE32-E72D297353CC}">
                  <c16:uniqueId val="{00000016-EBE6-43A0-B9A6-A7C037CC17F1}"/>
                </c:ext>
              </c:extLst>
            </c:dLbl>
            <c:dLbl>
              <c:idx val="5"/>
              <c:tx>
                <c:rich>
                  <a:bodyPr/>
                  <a:lstStyle/>
                  <a:p>
                    <a:r>
                      <a:rPr lang="en-US" altLang="ja-JP"/>
                      <a:t>⑦</a:t>
                    </a:r>
                    <a:fld id="{B810680B-BE2C-45FD-8136-A34EE5C00995}"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3D5-4974-843B-73B3C19A4F1C}"/>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'★経年データ(22年末まで)方向性用'!$H$22:$H$32</c:f>
              <c:numCache>
                <c:formatCode>General</c:formatCode>
                <c:ptCount val="6"/>
                <c:pt idx="2" formatCode="_(* #,##0_);_(* \(#,##0\);_(* &quot;-&quot;_);_(@_)">
                  <c:v>103</c:v>
                </c:pt>
                <c:pt idx="3" formatCode="_(* #,##0_);_(* \(#,##0\);_(* &quot;-&quot;_);_(@_)">
                  <c:v>787</c:v>
                </c:pt>
                <c:pt idx="4" formatCode="_(* #,##0_);_(* \(#,##0\);_(* &quot;-&quot;_);_(@_)">
                  <c:v>2646</c:v>
                </c:pt>
                <c:pt idx="5" formatCode="_(* #,##0_);_(* \(#,##0\);_(* &quot;-&quot;_);_(@_)">
                  <c:v>7811</c:v>
                </c:pt>
              </c:numCache>
            </c:numRef>
          </c:val>
          <c:extLst>
            <c:ext xmlns:c16="http://schemas.microsoft.com/office/drawing/2014/chart" uri="{C3380CC4-5D6E-409C-BE32-E72D297353CC}">
              <c16:uniqueId val="{00000006-EBE6-43A0-B9A6-A7C037CC17F1}"/>
            </c:ext>
          </c:extLst>
        </c:ser>
        <c:ser>
          <c:idx val="7"/>
          <c:order val="7"/>
          <c:tx>
            <c:strRef>
              <c:f>'★経年データ(22年末まで)方向性用'!$J$21</c:f>
              <c:strCache>
                <c:ptCount val="1"/>
                <c:pt idx="0">
                  <c:v>⑧定住者</c:v>
                </c:pt>
              </c:strCache>
            </c:strRef>
          </c:tx>
          <c:spPr>
            <a:solidFill>
              <a:schemeClr val="accent2">
                <a:lumMod val="40000"/>
                <a:lumOff val="60000"/>
              </a:schemeClr>
            </a:solidFill>
            <a:ln>
              <a:solidFill>
                <a:schemeClr val="bg1">
                  <a:lumMod val="50000"/>
                </a:schemeClr>
              </a:solidFill>
            </a:ln>
            <a:effectLst/>
          </c:spPr>
          <c:invertIfNegative val="0"/>
          <c:dLbls>
            <c:dLbl>
              <c:idx val="3"/>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15-EBE6-43A0-B9A6-A7C037CC17F1}"/>
                </c:ext>
              </c:extLst>
            </c:dLbl>
            <c:dLbl>
              <c:idx val="5"/>
              <c:tx>
                <c:rich>
                  <a:bodyPr/>
                  <a:lstStyle/>
                  <a:p>
                    <a:r>
                      <a:rPr lang="en-US" altLang="ja-JP"/>
                      <a:t>⑧</a:t>
                    </a:r>
                    <a:fld id="{741384AC-35C8-4A74-A9F8-6FB211723B76}"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3D5-4974-843B-73B3C19A4F1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'★経年データ(22年末まで)方向性用'!$J$22:$J$32</c:f>
              <c:numCache>
                <c:formatCode>_(* #,##0_);_(* \(#,##0\);_(* "-"_);_(@_)</c:formatCode>
                <c:ptCount val="6"/>
                <c:pt idx="0">
                  <c:v>9355</c:v>
                </c:pt>
                <c:pt idx="1">
                  <c:v>9409</c:v>
                </c:pt>
                <c:pt idx="2">
                  <c:v>9625</c:v>
                </c:pt>
                <c:pt idx="3">
                  <c:v>9354</c:v>
                </c:pt>
                <c:pt idx="4">
                  <c:v>9229</c:v>
                </c:pt>
                <c:pt idx="5">
                  <c:v>9242</c:v>
                </c:pt>
              </c:numCache>
            </c:numRef>
          </c:val>
          <c:extLst>
            <c:ext xmlns:c16="http://schemas.microsoft.com/office/drawing/2014/chart" uri="{C3380CC4-5D6E-409C-BE32-E72D297353CC}">
              <c16:uniqueId val="{00000007-EBE6-43A0-B9A6-A7C037CC17F1}"/>
            </c:ext>
          </c:extLst>
        </c:ser>
        <c:ser>
          <c:idx val="8"/>
          <c:order val="8"/>
          <c:tx>
            <c:strRef>
              <c:f>'★経年データ(22年末まで)方向性用'!$K$21</c:f>
              <c:strCache>
                <c:ptCount val="1"/>
                <c:pt idx="0">
                  <c:v>⑨日本人の配偶者等</c:v>
                </c:pt>
              </c:strCache>
            </c:strRef>
          </c:tx>
          <c:spPr>
            <a:solidFill>
              <a:schemeClr val="accent3">
                <a:lumMod val="40000"/>
                <a:lumOff val="60000"/>
              </a:schemeClr>
            </a:solidFill>
            <a:ln>
              <a:solidFill>
                <a:schemeClr val="bg1">
                  <a:lumMod val="65000"/>
                </a:schemeClr>
              </a:solidFill>
            </a:ln>
            <a:effectLst/>
          </c:spPr>
          <c:invertIfNegative val="0"/>
          <c:dLbls>
            <c:dLbl>
              <c:idx val="0"/>
              <c:layout>
                <c:manualLayout>
                  <c:x val="0"/>
                  <c:y val="2.712984122797835E-4"/>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5703835915079478E-2"/>
                      <c:h val="4.3886108025878785E-2"/>
                    </c:manualLayout>
                  </c15:layout>
                </c:ext>
                <c:ext xmlns:c16="http://schemas.microsoft.com/office/drawing/2014/chart" uri="{C3380CC4-5D6E-409C-BE32-E72D297353CC}">
                  <c16:uniqueId val="{0000001B-EBE6-43A0-B9A6-A7C037CC17F1}"/>
                </c:ext>
              </c:extLst>
            </c:dLbl>
            <c:dLbl>
              <c:idx val="3"/>
              <c:layout>
                <c:manualLayout>
                  <c:x val="-1.3406458703990247E-3"/>
                  <c:y val="-1.978283243137327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35-42BE-BB90-F731639B57BA}"/>
                </c:ext>
              </c:extLst>
            </c:dLbl>
            <c:dLbl>
              <c:idx val="5"/>
              <c:tx>
                <c:rich>
                  <a:bodyPr/>
                  <a:lstStyle/>
                  <a:p>
                    <a:r>
                      <a:rPr lang="en-US" altLang="ja-JP"/>
                      <a:t>⑨</a:t>
                    </a:r>
                    <a:fld id="{1CAB4DB6-D0A6-4CE8-B6F6-2D101EAC42D0}" type="VALUE">
                      <a:rPr lang="en-US" altLang="ja-JP" smtClean="0"/>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3D5-4974-843B-73B3C19A4F1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'★経年データ(22年末まで)方向性用'!$K$22:$K$32</c:f>
              <c:numCache>
                <c:formatCode>_(* #,##0_);_(* \(#,##0\);_(* "-"_);_(@_)</c:formatCode>
                <c:ptCount val="6"/>
                <c:pt idx="0">
                  <c:v>9227</c:v>
                </c:pt>
                <c:pt idx="1">
                  <c:v>9080</c:v>
                </c:pt>
                <c:pt idx="2">
                  <c:v>9235</c:v>
                </c:pt>
                <c:pt idx="3">
                  <c:v>9177</c:v>
                </c:pt>
                <c:pt idx="4">
                  <c:v>8990</c:v>
                </c:pt>
                <c:pt idx="5">
                  <c:v>8995</c:v>
                </c:pt>
              </c:numCache>
            </c:numRef>
          </c:val>
          <c:extLst>
            <c:ext xmlns:c16="http://schemas.microsoft.com/office/drawing/2014/chart" uri="{C3380CC4-5D6E-409C-BE32-E72D297353CC}">
              <c16:uniqueId val="{00000008-EBE6-43A0-B9A6-A7C037CC17F1}"/>
            </c:ext>
          </c:extLst>
        </c:ser>
        <c:ser>
          <c:idx val="9"/>
          <c:order val="9"/>
          <c:tx>
            <c:strRef>
              <c:f>'★経年データ(22年末まで)方向性用'!$L$21</c:f>
              <c:strCache>
                <c:ptCount val="1"/>
                <c:pt idx="0">
                  <c:v>⑩特定活動</c:v>
                </c:pt>
              </c:strCache>
            </c:strRef>
          </c:tx>
          <c:spPr>
            <a:solidFill>
              <a:srgbClr val="00B0F0"/>
            </a:solidFill>
            <a:ln>
              <a:solidFill>
                <a:schemeClr val="bg1">
                  <a:lumMod val="50000"/>
                </a:schemeClr>
              </a:solidFill>
            </a:ln>
            <a:effectLst/>
          </c:spPr>
          <c:invertIfNegative val="0"/>
          <c:dLbls>
            <c:dLbl>
              <c:idx val="0"/>
              <c:layout>
                <c:manualLayout>
                  <c:x val="8.0438752223941489E-3"/>
                  <c:y val="8.4966618275430736E-8"/>
                </c:manualLayout>
              </c:layout>
              <c:spPr>
                <a:solidFill>
                  <a:srgbClr val="00B0F0"/>
                </a:solid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5703835915079478E-2"/>
                      <c:h val="1.3671978553066068E-2"/>
                    </c:manualLayout>
                  </c15:layout>
                </c:ext>
                <c:ext xmlns:c16="http://schemas.microsoft.com/office/drawing/2014/chart" uri="{C3380CC4-5D6E-409C-BE32-E72D297353CC}">
                  <c16:uniqueId val="{00000011-EBE6-43A0-B9A6-A7C037CC17F1}"/>
                </c:ext>
              </c:extLst>
            </c:dLbl>
            <c:dLbl>
              <c:idx val="1"/>
              <c:layout>
                <c:manualLayout>
                  <c:x val="4.0219376111970745E-3"/>
                  <c:y val="-3.237228157801364E-3"/>
                </c:manualLayout>
              </c:layout>
              <c:spPr>
                <a:solidFill>
                  <a:srgbClr val="00B0F0"/>
                </a:solid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8900110904137914E-2"/>
                      <c:h val="2.1279379757280958E-2"/>
                    </c:manualLayout>
                  </c15:layout>
                </c:ext>
                <c:ext xmlns:c16="http://schemas.microsoft.com/office/drawing/2014/chart" uri="{C3380CC4-5D6E-409C-BE32-E72D297353CC}">
                  <c16:uniqueId val="{00000010-EBE6-43A0-B9A6-A7C037CC17F1}"/>
                </c:ext>
              </c:extLst>
            </c:dLbl>
            <c:dLbl>
              <c:idx val="2"/>
              <c:spPr>
                <a:solidFill>
                  <a:srgbClr val="00B0F0"/>
                </a:solid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F-EBE6-43A0-B9A6-A7C037CC17F1}"/>
                </c:ext>
              </c:extLst>
            </c:dLbl>
            <c:dLbl>
              <c:idx val="3"/>
              <c:spPr>
                <a:solidFill>
                  <a:srgbClr val="00B0F0"/>
                </a:solid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14-EBE6-43A0-B9A6-A7C037CC17F1}"/>
                </c:ext>
              </c:extLst>
            </c:dLbl>
            <c:dLbl>
              <c:idx val="4"/>
              <c:spPr>
                <a:solidFill>
                  <a:srgbClr val="00B0F0"/>
                </a:solid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13-EBE6-43A0-B9A6-A7C037CC17F1}"/>
                </c:ext>
              </c:extLst>
            </c:dLbl>
            <c:dLbl>
              <c:idx val="5"/>
              <c:layout>
                <c:manualLayout>
                  <c:x val="-1.3406458703990247E-3"/>
                  <c:y val="-3.2372281578013722E-3"/>
                </c:manualLayout>
              </c:layout>
              <c:tx>
                <c:rich>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en-US" altLang="ja-JP" sz="900" dirty="0"/>
                      <a:t>⑩</a:t>
                    </a:r>
                    <a:fld id="{03F697C1-791E-4C6B-B690-95BB64F02DF1}" type="VALUE">
                      <a:rPr lang="en-US" altLang="ja-JP" sz="900" smtClean="0"/>
                      <a:pPr>
                        <a:defRPr sz="900"/>
                      </a:pPr>
                      <a:t>[値]</a:t>
                    </a:fld>
                    <a:endParaRPr lang="en-US" altLang="ja-JP" sz="900" dirty="0"/>
                  </a:p>
                </c:rich>
              </c:tx>
              <c:spPr>
                <a:solidFill>
                  <a:srgbClr val="00B0F0"/>
                </a:solid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7.2109329987419035E-2"/>
                      <c:h val="2.3601177569356552E-2"/>
                    </c:manualLayout>
                  </c15:layout>
                  <c15:dlblFieldTable/>
                  <c15:showDataLabelsRange val="0"/>
                </c:ext>
                <c:ext xmlns:c16="http://schemas.microsoft.com/office/drawing/2014/chart" uri="{C3380CC4-5D6E-409C-BE32-E72D297353CC}">
                  <c16:uniqueId val="{00000012-EBE6-43A0-B9A6-A7C037CC17F1}"/>
                </c:ext>
              </c:extLst>
            </c:dLbl>
            <c:spPr>
              <a:solidFill>
                <a:srgbClr val="00B0F0"/>
              </a:solid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'★経年データ(22年末まで)方向性用'!$L$22:$L$32</c:f>
              <c:numCache>
                <c:formatCode>_(* #,##0_);_(* \(#,##0\);_(* "-"_);_(@_)</c:formatCode>
                <c:ptCount val="6"/>
                <c:pt idx="0">
                  <c:v>3386</c:v>
                </c:pt>
                <c:pt idx="1">
                  <c:v>3778</c:v>
                </c:pt>
                <c:pt idx="2">
                  <c:v>3935</c:v>
                </c:pt>
                <c:pt idx="3">
                  <c:v>5245</c:v>
                </c:pt>
                <c:pt idx="4">
                  <c:v>7168</c:v>
                </c:pt>
                <c:pt idx="5">
                  <c:v>4533</c:v>
                </c:pt>
              </c:numCache>
            </c:numRef>
          </c:val>
          <c:extLst>
            <c:ext xmlns:c16="http://schemas.microsoft.com/office/drawing/2014/chart" uri="{C3380CC4-5D6E-409C-BE32-E72D297353CC}">
              <c16:uniqueId val="{00000009-EBE6-43A0-B9A6-A7C037CC17F1}"/>
            </c:ext>
          </c:extLst>
        </c:ser>
        <c:ser>
          <c:idx val="10"/>
          <c:order val="10"/>
          <c:tx>
            <c:strRef>
              <c:f>'★経年データ(22年末まで)方向性用'!$M$21</c:f>
              <c:strCache>
                <c:ptCount val="1"/>
                <c:pt idx="0">
                  <c:v>⑪その他</c:v>
                </c:pt>
              </c:strCache>
            </c:strRef>
          </c:tx>
          <c:spPr>
            <a:solidFill>
              <a:schemeClr val="bg1"/>
            </a:solidFill>
            <a:ln>
              <a:solidFill>
                <a:schemeClr val="bg1">
                  <a:lumMod val="50000"/>
                </a:schemeClr>
              </a:solidFill>
            </a:ln>
            <a:effectLst/>
          </c:spPr>
          <c:invertIfNegative val="0"/>
          <c:dLbls>
            <c:dLbl>
              <c:idx val="0"/>
              <c:layout>
                <c:manualLayout>
                  <c:x val="-2.4126897790220363E-17"/>
                  <c:y val="-1.85567094399952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E6-43A0-B9A6-A7C037CC17F1}"/>
                </c:ext>
              </c:extLst>
            </c:dLbl>
            <c:dLbl>
              <c:idx val="1"/>
              <c:layout>
                <c:manualLayout>
                  <c:x val="5.264111237716901E-3"/>
                  <c:y val="-4.01382304920040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E6-43A0-B9A6-A7C037CC17F1}"/>
                </c:ext>
              </c:extLst>
            </c:dLbl>
            <c:dLbl>
              <c:idx val="5"/>
              <c:layout>
                <c:manualLayout>
                  <c:x val="0"/>
                  <c:y val="-8.3301630613021298E-3"/>
                </c:manualLayout>
              </c:layout>
              <c:tx>
                <c:rich>
                  <a:bodyPr/>
                  <a:lstStyle/>
                  <a:p>
                    <a:r>
                      <a:rPr lang="en-US" altLang="ja-JP" dirty="0"/>
                      <a:t>⑪</a:t>
                    </a:r>
                    <a:fld id="{37C16C41-B354-48C8-BB47-97E32E823524}" type="VALUE">
                      <a:rPr lang="en-US" altLang="ja-JP" smtClean="0"/>
                      <a:pPr/>
                      <a:t>[値]</a:t>
                    </a:fld>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BE6-43A0-B9A6-A7C037CC17F1}"/>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'★経年データ(22年末まで)方向性用'!$M$22:$M$32</c:f>
              <c:numCache>
                <c:formatCode>_(* #,##0_);_(* \(#,##0\);_(* "-"_);_(@_)</c:formatCode>
                <c:ptCount val="6"/>
                <c:pt idx="0">
                  <c:v>10074</c:v>
                </c:pt>
                <c:pt idx="1">
                  <c:v>10772</c:v>
                </c:pt>
                <c:pt idx="2">
                  <c:v>12092</c:v>
                </c:pt>
                <c:pt idx="3">
                  <c:v>11813</c:v>
                </c:pt>
                <c:pt idx="4">
                  <c:v>11791</c:v>
                </c:pt>
                <c:pt idx="5">
                  <c:v>14414</c:v>
                </c:pt>
              </c:numCache>
            </c:numRef>
          </c:val>
          <c:extLst>
            <c:ext xmlns:c16="http://schemas.microsoft.com/office/drawing/2014/chart" uri="{C3380CC4-5D6E-409C-BE32-E72D297353CC}">
              <c16:uniqueId val="{0000000D-EBE6-43A0-B9A6-A7C037CC17F1}"/>
            </c:ext>
          </c:extLst>
        </c:ser>
        <c:ser>
          <c:idx val="11"/>
          <c:order val="11"/>
          <c:tx>
            <c:strRef>
              <c:f>'★経年データ(22年末まで)方向性用'!$N$21</c:f>
              <c:strCache>
                <c:ptCount val="1"/>
                <c:pt idx="0">
                  <c:v>総数</c:v>
                </c:pt>
              </c:strCache>
            </c:strRef>
          </c:tx>
          <c:spPr>
            <a:noFill/>
            <a:ln>
              <a:noFill/>
            </a:ln>
            <a:effectLst/>
          </c:spPr>
          <c:invertIfNegative val="0"/>
          <c:dLbls>
            <c:dLbl>
              <c:idx val="1"/>
              <c:layout>
                <c:manualLayout>
                  <c:x val="-1.5015233748469569E-3"/>
                  <c:y val="9.91329326534191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D5-4974-843B-73B3C19A4F1C}"/>
                </c:ext>
              </c:extLst>
            </c:dLbl>
            <c:dLbl>
              <c:idx val="2"/>
              <c:layout>
                <c:manualLayout>
                  <c:x val="1.1797683659511909E-3"/>
                  <c:y val="5.14085426117786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D5-4974-843B-73B3C19A4F1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'★経年データ(22年末まで)方向性用'!$B$22:$B$32</c:f>
              <c:numCache>
                <c:formatCode>General</c:formatCode>
                <c:ptCount val="6"/>
                <c:pt idx="0">
                  <c:v>2017</c:v>
                </c:pt>
                <c:pt idx="1">
                  <c:v>2018</c:v>
                </c:pt>
                <c:pt idx="2">
                  <c:v>2019</c:v>
                </c:pt>
                <c:pt idx="3">
                  <c:v>2020</c:v>
                </c:pt>
                <c:pt idx="4">
                  <c:v>2021</c:v>
                </c:pt>
                <c:pt idx="5">
                  <c:v>2022</c:v>
                </c:pt>
              </c:numCache>
            </c:numRef>
          </c:cat>
          <c:val>
            <c:numRef>
              <c:f>'★経年データ(22年末まで)方向性用'!$N$22:$N$32</c:f>
              <c:numCache>
                <c:formatCode>_(* #,##0_);_(* \(#,##0\);_(* "-"_);_(@_)</c:formatCode>
                <c:ptCount val="6"/>
                <c:pt idx="0">
                  <c:v>228474</c:v>
                </c:pt>
                <c:pt idx="1">
                  <c:v>239113</c:v>
                </c:pt>
                <c:pt idx="2">
                  <c:v>255894</c:v>
                </c:pt>
                <c:pt idx="3">
                  <c:v>253814</c:v>
                </c:pt>
                <c:pt idx="4">
                  <c:v>246157</c:v>
                </c:pt>
                <c:pt idx="5">
                  <c:v>272449</c:v>
                </c:pt>
              </c:numCache>
            </c:numRef>
          </c:val>
          <c:extLst>
            <c:ext xmlns:c16="http://schemas.microsoft.com/office/drawing/2014/chart" uri="{C3380CC4-5D6E-409C-BE32-E72D297353CC}">
              <c16:uniqueId val="{0000000E-EBE6-43A0-B9A6-A7C037CC17F1}"/>
            </c:ext>
          </c:extLst>
        </c:ser>
        <c:dLbls>
          <c:dLblPos val="ctr"/>
          <c:showLegendKey val="0"/>
          <c:showVal val="1"/>
          <c:showCatName val="0"/>
          <c:showSerName val="0"/>
          <c:showPercent val="0"/>
          <c:showBubbleSize val="0"/>
        </c:dLbls>
        <c:gapWidth val="70"/>
        <c:overlap val="100"/>
        <c:serLines>
          <c:spPr>
            <a:ln w="9525" cap="flat" cmpd="sng" algn="ctr">
              <a:solidFill>
                <a:schemeClr val="tx1">
                  <a:lumMod val="35000"/>
                  <a:lumOff val="65000"/>
                </a:schemeClr>
              </a:solidFill>
              <a:round/>
            </a:ln>
            <a:effectLst/>
          </c:spPr>
        </c:serLines>
        <c:axId val="1518516863"/>
        <c:axId val="1518514783"/>
      </c:barChart>
      <c:catAx>
        <c:axId val="151851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18514783"/>
        <c:crosses val="autoZero"/>
        <c:auto val="1"/>
        <c:lblAlgn val="ctr"/>
        <c:lblOffset val="100"/>
        <c:noMultiLvlLbl val="0"/>
      </c:catAx>
      <c:valAx>
        <c:axId val="1518514783"/>
        <c:scaling>
          <c:orientation val="minMax"/>
          <c:max val="28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18516863"/>
        <c:crosses val="autoZero"/>
        <c:crossBetween val="between"/>
      </c:valAx>
      <c:spPr>
        <a:noFill/>
        <a:ln>
          <a:noFill/>
        </a:ln>
        <a:effectLst/>
      </c:spPr>
    </c:plotArea>
    <c:legend>
      <c:legendPos val="b"/>
      <c:legendEntry>
        <c:idx val="11"/>
        <c:delete val="1"/>
      </c:legendEntry>
      <c:layout>
        <c:manualLayout>
          <c:xMode val="edge"/>
          <c:yMode val="edge"/>
          <c:x val="0"/>
          <c:y val="0.95071462920089422"/>
          <c:w val="0.99883137277623302"/>
          <c:h val="4.851730641342615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b="1">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'加工 (2)'!$C$7</c:f>
              <c:strCache>
                <c:ptCount val="1"/>
                <c:pt idx="0">
                  <c:v>製造業-中小企業</c:v>
                </c:pt>
              </c:strCache>
            </c:strRef>
          </c:tx>
          <c:spPr>
            <a:ln w="28575" cap="rnd" cmpd="dbl">
              <a:solidFill>
                <a:schemeClr val="accent2"/>
              </a:solidFill>
              <a:round/>
            </a:ln>
            <a:effectLst/>
          </c:spPr>
          <c:marker>
            <c:symbol val="none"/>
          </c:marker>
          <c:cat>
            <c:multiLvlStrRef>
              <c:f>'加工 (2)'!$A$8:$B$58</c:f>
              <c:multiLvlStrCache>
                <c:ptCount val="51"/>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pt idx="15">
                    <c:v>12</c:v>
                  </c:pt>
                  <c:pt idx="16">
                    <c:v>3</c:v>
                  </c:pt>
                  <c:pt idx="17">
                    <c:v>6</c:v>
                  </c:pt>
                  <c:pt idx="18">
                    <c:v>9</c:v>
                  </c:pt>
                  <c:pt idx="19">
                    <c:v>12</c:v>
                  </c:pt>
                  <c:pt idx="20">
                    <c:v>3</c:v>
                  </c:pt>
                  <c:pt idx="21">
                    <c:v>6</c:v>
                  </c:pt>
                  <c:pt idx="22">
                    <c:v>9</c:v>
                  </c:pt>
                  <c:pt idx="23">
                    <c:v>12</c:v>
                  </c:pt>
                  <c:pt idx="24">
                    <c:v>3</c:v>
                  </c:pt>
                  <c:pt idx="25">
                    <c:v>6</c:v>
                  </c:pt>
                  <c:pt idx="26">
                    <c:v>9</c:v>
                  </c:pt>
                  <c:pt idx="27">
                    <c:v>12</c:v>
                  </c:pt>
                  <c:pt idx="28">
                    <c:v>3</c:v>
                  </c:pt>
                  <c:pt idx="29">
                    <c:v>6</c:v>
                  </c:pt>
                  <c:pt idx="30">
                    <c:v>9</c:v>
                  </c:pt>
                  <c:pt idx="31">
                    <c:v>12</c:v>
                  </c:pt>
                  <c:pt idx="32">
                    <c:v>3</c:v>
                  </c:pt>
                  <c:pt idx="33">
                    <c:v>6</c:v>
                  </c:pt>
                  <c:pt idx="34">
                    <c:v>9</c:v>
                  </c:pt>
                  <c:pt idx="35">
                    <c:v>12</c:v>
                  </c:pt>
                  <c:pt idx="36">
                    <c:v>3</c:v>
                  </c:pt>
                  <c:pt idx="37">
                    <c:v>6</c:v>
                  </c:pt>
                  <c:pt idx="38">
                    <c:v>9</c:v>
                  </c:pt>
                  <c:pt idx="39">
                    <c:v>12</c:v>
                  </c:pt>
                  <c:pt idx="40">
                    <c:v>3</c:v>
                  </c:pt>
                  <c:pt idx="41">
                    <c:v>6</c:v>
                  </c:pt>
                  <c:pt idx="42">
                    <c:v>9</c:v>
                  </c:pt>
                  <c:pt idx="43">
                    <c:v>12</c:v>
                  </c:pt>
                  <c:pt idx="44">
                    <c:v>3</c:v>
                  </c:pt>
                  <c:pt idx="45">
                    <c:v>6</c:v>
                  </c:pt>
                  <c:pt idx="46">
                    <c:v>9</c:v>
                  </c:pt>
                  <c:pt idx="47">
                    <c:v>12</c:v>
                  </c:pt>
                  <c:pt idx="48">
                    <c:v>3</c:v>
                  </c:pt>
                  <c:pt idx="49">
                    <c:v>6</c:v>
                  </c:pt>
                  <c:pt idx="50">
                    <c:v>9</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7">
                    <c:v>2023</c:v>
                  </c:pt>
                </c:lvl>
              </c:multiLvlStrCache>
            </c:multiLvlStrRef>
          </c:cat>
          <c:val>
            <c:numRef>
              <c:f>'加工 (2)'!$C$8:$C$58</c:f>
              <c:numCache>
                <c:formatCode>0_ </c:formatCode>
                <c:ptCount val="51"/>
                <c:pt idx="0">
                  <c:v>11</c:v>
                </c:pt>
                <c:pt idx="1">
                  <c:v>12</c:v>
                </c:pt>
                <c:pt idx="2">
                  <c:v>9</c:v>
                </c:pt>
                <c:pt idx="3">
                  <c:v>6</c:v>
                </c:pt>
                <c:pt idx="4">
                  <c:v>8</c:v>
                </c:pt>
                <c:pt idx="5">
                  <c:v>12</c:v>
                </c:pt>
                <c:pt idx="6">
                  <c:v>9</c:v>
                </c:pt>
                <c:pt idx="7">
                  <c:v>15</c:v>
                </c:pt>
                <c:pt idx="8">
                  <c:v>10</c:v>
                </c:pt>
                <c:pt idx="9">
                  <c:v>12</c:v>
                </c:pt>
                <c:pt idx="10">
                  <c:v>8</c:v>
                </c:pt>
                <c:pt idx="11">
                  <c:v>-1</c:v>
                </c:pt>
                <c:pt idx="12">
                  <c:v>-6</c:v>
                </c:pt>
                <c:pt idx="13">
                  <c:v>-1</c:v>
                </c:pt>
                <c:pt idx="14">
                  <c:v>-4</c:v>
                </c:pt>
                <c:pt idx="15">
                  <c:v>-7</c:v>
                </c:pt>
                <c:pt idx="16">
                  <c:v>-10</c:v>
                </c:pt>
                <c:pt idx="17">
                  <c:v>-6</c:v>
                </c:pt>
                <c:pt idx="18">
                  <c:v>-8</c:v>
                </c:pt>
                <c:pt idx="19">
                  <c:v>-7</c:v>
                </c:pt>
                <c:pt idx="20">
                  <c:v>-8</c:v>
                </c:pt>
                <c:pt idx="21">
                  <c:v>-7</c:v>
                </c:pt>
                <c:pt idx="22">
                  <c:v>-9</c:v>
                </c:pt>
                <c:pt idx="23">
                  <c:v>-8</c:v>
                </c:pt>
                <c:pt idx="24">
                  <c:v>-18</c:v>
                </c:pt>
                <c:pt idx="25">
                  <c:v>-17</c:v>
                </c:pt>
                <c:pt idx="26">
                  <c:v>-24</c:v>
                </c:pt>
                <c:pt idx="27">
                  <c:v>-27</c:v>
                </c:pt>
                <c:pt idx="28">
                  <c:v>-31</c:v>
                </c:pt>
                <c:pt idx="29">
                  <c:v>-27</c:v>
                </c:pt>
                <c:pt idx="30">
                  <c:v>-32</c:v>
                </c:pt>
                <c:pt idx="31">
                  <c:v>-33</c:v>
                </c:pt>
                <c:pt idx="32">
                  <c:v>-33</c:v>
                </c:pt>
                <c:pt idx="33">
                  <c:v>-29</c:v>
                </c:pt>
                <c:pt idx="34">
                  <c:v>-28</c:v>
                </c:pt>
                <c:pt idx="35">
                  <c:v>-25</c:v>
                </c:pt>
                <c:pt idx="36">
                  <c:v>-20</c:v>
                </c:pt>
                <c:pt idx="37">
                  <c:v>13</c:v>
                </c:pt>
                <c:pt idx="38">
                  <c:v>13</c:v>
                </c:pt>
                <c:pt idx="39">
                  <c:v>6</c:v>
                </c:pt>
                <c:pt idx="40">
                  <c:v>-3</c:v>
                </c:pt>
                <c:pt idx="41">
                  <c:v>-6</c:v>
                </c:pt>
                <c:pt idx="42">
                  <c:v>-15</c:v>
                </c:pt>
                <c:pt idx="43">
                  <c:v>-17</c:v>
                </c:pt>
                <c:pt idx="44">
                  <c:v>-21</c:v>
                </c:pt>
                <c:pt idx="45">
                  <c:v>-21</c:v>
                </c:pt>
                <c:pt idx="46">
                  <c:v>-24</c:v>
                </c:pt>
                <c:pt idx="47">
                  <c:v>-24</c:v>
                </c:pt>
                <c:pt idx="48">
                  <c:v>-27</c:v>
                </c:pt>
                <c:pt idx="49">
                  <c:v>-19</c:v>
                </c:pt>
                <c:pt idx="50" formatCode="\(#,##0\);\(\-#,##0\)">
                  <c:v>-26</c:v>
                </c:pt>
              </c:numCache>
            </c:numRef>
          </c:val>
          <c:smooth val="0"/>
          <c:extLst>
            <c:ext xmlns:c16="http://schemas.microsoft.com/office/drawing/2014/chart" uri="{C3380CC4-5D6E-409C-BE32-E72D297353CC}">
              <c16:uniqueId val="{00000000-8CC4-4D31-AFF9-BB09C7055413}"/>
            </c:ext>
          </c:extLst>
        </c:ser>
        <c:ser>
          <c:idx val="1"/>
          <c:order val="1"/>
          <c:tx>
            <c:strRef>
              <c:f>'加工 (2)'!$D$7</c:f>
              <c:strCache>
                <c:ptCount val="1"/>
                <c:pt idx="0">
                  <c:v>非製造業-中小企業</c:v>
                </c:pt>
              </c:strCache>
            </c:strRef>
          </c:tx>
          <c:spPr>
            <a:ln w="34925" cap="rnd">
              <a:solidFill>
                <a:schemeClr val="accent5">
                  <a:lumMod val="75000"/>
                </a:schemeClr>
              </a:solidFill>
              <a:round/>
            </a:ln>
            <a:effectLst/>
          </c:spPr>
          <c:marker>
            <c:symbol val="none"/>
          </c:marker>
          <c:cat>
            <c:multiLvlStrRef>
              <c:f>'加工 (2)'!$A$8:$B$58</c:f>
              <c:multiLvlStrCache>
                <c:ptCount val="51"/>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pt idx="15">
                    <c:v>12</c:v>
                  </c:pt>
                  <c:pt idx="16">
                    <c:v>3</c:v>
                  </c:pt>
                  <c:pt idx="17">
                    <c:v>6</c:v>
                  </c:pt>
                  <c:pt idx="18">
                    <c:v>9</c:v>
                  </c:pt>
                  <c:pt idx="19">
                    <c:v>12</c:v>
                  </c:pt>
                  <c:pt idx="20">
                    <c:v>3</c:v>
                  </c:pt>
                  <c:pt idx="21">
                    <c:v>6</c:v>
                  </c:pt>
                  <c:pt idx="22">
                    <c:v>9</c:v>
                  </c:pt>
                  <c:pt idx="23">
                    <c:v>12</c:v>
                  </c:pt>
                  <c:pt idx="24">
                    <c:v>3</c:v>
                  </c:pt>
                  <c:pt idx="25">
                    <c:v>6</c:v>
                  </c:pt>
                  <c:pt idx="26">
                    <c:v>9</c:v>
                  </c:pt>
                  <c:pt idx="27">
                    <c:v>12</c:v>
                  </c:pt>
                  <c:pt idx="28">
                    <c:v>3</c:v>
                  </c:pt>
                  <c:pt idx="29">
                    <c:v>6</c:v>
                  </c:pt>
                  <c:pt idx="30">
                    <c:v>9</c:v>
                  </c:pt>
                  <c:pt idx="31">
                    <c:v>12</c:v>
                  </c:pt>
                  <c:pt idx="32">
                    <c:v>3</c:v>
                  </c:pt>
                  <c:pt idx="33">
                    <c:v>6</c:v>
                  </c:pt>
                  <c:pt idx="34">
                    <c:v>9</c:v>
                  </c:pt>
                  <c:pt idx="35">
                    <c:v>12</c:v>
                  </c:pt>
                  <c:pt idx="36">
                    <c:v>3</c:v>
                  </c:pt>
                  <c:pt idx="37">
                    <c:v>6</c:v>
                  </c:pt>
                  <c:pt idx="38">
                    <c:v>9</c:v>
                  </c:pt>
                  <c:pt idx="39">
                    <c:v>12</c:v>
                  </c:pt>
                  <c:pt idx="40">
                    <c:v>3</c:v>
                  </c:pt>
                  <c:pt idx="41">
                    <c:v>6</c:v>
                  </c:pt>
                  <c:pt idx="42">
                    <c:v>9</c:v>
                  </c:pt>
                  <c:pt idx="43">
                    <c:v>12</c:v>
                  </c:pt>
                  <c:pt idx="44">
                    <c:v>3</c:v>
                  </c:pt>
                  <c:pt idx="45">
                    <c:v>6</c:v>
                  </c:pt>
                  <c:pt idx="46">
                    <c:v>9</c:v>
                  </c:pt>
                  <c:pt idx="47">
                    <c:v>12</c:v>
                  </c:pt>
                  <c:pt idx="48">
                    <c:v>3</c:v>
                  </c:pt>
                  <c:pt idx="49">
                    <c:v>6</c:v>
                  </c:pt>
                  <c:pt idx="50">
                    <c:v>9</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7">
                    <c:v>2023</c:v>
                  </c:pt>
                </c:lvl>
              </c:multiLvlStrCache>
            </c:multiLvlStrRef>
          </c:cat>
          <c:val>
            <c:numRef>
              <c:f>'加工 (2)'!$D$8:$D$58</c:f>
              <c:numCache>
                <c:formatCode>0_ </c:formatCode>
                <c:ptCount val="51"/>
                <c:pt idx="0">
                  <c:v>1</c:v>
                </c:pt>
                <c:pt idx="1">
                  <c:v>6</c:v>
                </c:pt>
                <c:pt idx="2">
                  <c:v>2</c:v>
                </c:pt>
                <c:pt idx="3">
                  <c:v>-2</c:v>
                </c:pt>
                <c:pt idx="4">
                  <c:v>-3</c:v>
                </c:pt>
                <c:pt idx="5">
                  <c:v>-2</c:v>
                </c:pt>
                <c:pt idx="6">
                  <c:v>-5</c:v>
                </c:pt>
                <c:pt idx="7">
                  <c:v>-7</c:v>
                </c:pt>
                <c:pt idx="8">
                  <c:v>-7</c:v>
                </c:pt>
                <c:pt idx="9">
                  <c:v>-8</c:v>
                </c:pt>
                <c:pt idx="10">
                  <c:v>-11</c:v>
                </c:pt>
                <c:pt idx="11">
                  <c:v>-17</c:v>
                </c:pt>
                <c:pt idx="12">
                  <c:v>-20</c:v>
                </c:pt>
                <c:pt idx="13">
                  <c:v>-17</c:v>
                </c:pt>
                <c:pt idx="14">
                  <c:v>-18</c:v>
                </c:pt>
                <c:pt idx="15">
                  <c:v>-21</c:v>
                </c:pt>
                <c:pt idx="16">
                  <c:v>-24</c:v>
                </c:pt>
                <c:pt idx="17">
                  <c:v>-19</c:v>
                </c:pt>
                <c:pt idx="18">
                  <c:v>-23</c:v>
                </c:pt>
                <c:pt idx="19">
                  <c:v>-24</c:v>
                </c:pt>
                <c:pt idx="20">
                  <c:v>-27</c:v>
                </c:pt>
                <c:pt idx="21">
                  <c:v>-27</c:v>
                </c:pt>
                <c:pt idx="22">
                  <c:v>-27</c:v>
                </c:pt>
                <c:pt idx="23">
                  <c:v>-30</c:v>
                </c:pt>
                <c:pt idx="24">
                  <c:v>-31</c:v>
                </c:pt>
                <c:pt idx="25">
                  <c:v>-34</c:v>
                </c:pt>
                <c:pt idx="26">
                  <c:v>-37</c:v>
                </c:pt>
                <c:pt idx="27">
                  <c:v>-39</c:v>
                </c:pt>
                <c:pt idx="28">
                  <c:v>-40</c:v>
                </c:pt>
                <c:pt idx="29">
                  <c:v>-37</c:v>
                </c:pt>
                <c:pt idx="30">
                  <c:v>-39</c:v>
                </c:pt>
                <c:pt idx="31">
                  <c:v>-42</c:v>
                </c:pt>
                <c:pt idx="32">
                  <c:v>-41</c:v>
                </c:pt>
                <c:pt idx="33">
                  <c:v>-43</c:v>
                </c:pt>
                <c:pt idx="34">
                  <c:v>-40</c:v>
                </c:pt>
                <c:pt idx="35">
                  <c:v>-38</c:v>
                </c:pt>
                <c:pt idx="36">
                  <c:v>-37</c:v>
                </c:pt>
                <c:pt idx="37">
                  <c:v>-19</c:v>
                </c:pt>
                <c:pt idx="38">
                  <c:v>-16</c:v>
                </c:pt>
                <c:pt idx="39">
                  <c:v>-19</c:v>
                </c:pt>
                <c:pt idx="40">
                  <c:v>-17</c:v>
                </c:pt>
                <c:pt idx="41">
                  <c:v>-17</c:v>
                </c:pt>
                <c:pt idx="42">
                  <c:v>-19</c:v>
                </c:pt>
                <c:pt idx="43">
                  <c:v>-25</c:v>
                </c:pt>
                <c:pt idx="44">
                  <c:v>-29</c:v>
                </c:pt>
                <c:pt idx="45">
                  <c:v>-29</c:v>
                </c:pt>
                <c:pt idx="46">
                  <c:v>-34</c:v>
                </c:pt>
                <c:pt idx="47">
                  <c:v>-34</c:v>
                </c:pt>
                <c:pt idx="48">
                  <c:v>-36</c:v>
                </c:pt>
                <c:pt idx="49">
                  <c:v>-37</c:v>
                </c:pt>
                <c:pt idx="50" formatCode="\(#,##0\);\(\-#,##0\)">
                  <c:v>-42</c:v>
                </c:pt>
              </c:numCache>
            </c:numRef>
          </c:val>
          <c:smooth val="0"/>
          <c:extLst>
            <c:ext xmlns:c16="http://schemas.microsoft.com/office/drawing/2014/chart" uri="{C3380CC4-5D6E-409C-BE32-E72D297353CC}">
              <c16:uniqueId val="{00000001-8CC4-4D31-AFF9-BB09C7055413}"/>
            </c:ext>
          </c:extLst>
        </c:ser>
        <c:dLbls>
          <c:showLegendKey val="0"/>
          <c:showVal val="0"/>
          <c:showCatName val="0"/>
          <c:showSerName val="0"/>
          <c:showPercent val="0"/>
          <c:showBubbleSize val="0"/>
        </c:dLbls>
        <c:smooth val="0"/>
        <c:axId val="211476272"/>
        <c:axId val="211482096"/>
      </c:lineChart>
      <c:catAx>
        <c:axId val="2114762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1482096"/>
        <c:crosses val="autoZero"/>
        <c:auto val="1"/>
        <c:lblAlgn val="ctr"/>
        <c:lblOffset val="100"/>
        <c:noMultiLvlLbl val="0"/>
      </c:catAx>
      <c:valAx>
        <c:axId val="21148209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147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加工!$C$10</c:f>
              <c:strCache>
                <c:ptCount val="1"/>
                <c:pt idx="0">
                  <c:v>全産業-全規模</c:v>
                </c:pt>
              </c:strCache>
            </c:strRef>
          </c:tx>
          <c:spPr>
            <a:ln w="28575" cap="rnd">
              <a:solidFill>
                <a:schemeClr val="accent1"/>
              </a:solidFill>
              <a:round/>
            </a:ln>
            <a:effectLst/>
          </c:spPr>
          <c:marker>
            <c:symbol val="none"/>
          </c:marker>
          <c:cat>
            <c:multiLvlStrRef>
              <c:f>加工!$A$11:$B$61</c:f>
              <c:multiLvlStrCache>
                <c:ptCount val="51"/>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pt idx="15">
                    <c:v>12</c:v>
                  </c:pt>
                  <c:pt idx="16">
                    <c:v>3</c:v>
                  </c:pt>
                  <c:pt idx="17">
                    <c:v>6</c:v>
                  </c:pt>
                  <c:pt idx="18">
                    <c:v>9</c:v>
                  </c:pt>
                  <c:pt idx="19">
                    <c:v>12</c:v>
                  </c:pt>
                  <c:pt idx="20">
                    <c:v>3</c:v>
                  </c:pt>
                  <c:pt idx="21">
                    <c:v>6</c:v>
                  </c:pt>
                  <c:pt idx="22">
                    <c:v>9</c:v>
                  </c:pt>
                  <c:pt idx="23">
                    <c:v>12</c:v>
                  </c:pt>
                  <c:pt idx="24">
                    <c:v>3</c:v>
                  </c:pt>
                  <c:pt idx="25">
                    <c:v>6</c:v>
                  </c:pt>
                  <c:pt idx="26">
                    <c:v>9</c:v>
                  </c:pt>
                  <c:pt idx="27">
                    <c:v>12</c:v>
                  </c:pt>
                  <c:pt idx="28">
                    <c:v>3</c:v>
                  </c:pt>
                  <c:pt idx="29">
                    <c:v>6</c:v>
                  </c:pt>
                  <c:pt idx="30">
                    <c:v>9</c:v>
                  </c:pt>
                  <c:pt idx="31">
                    <c:v>12</c:v>
                  </c:pt>
                  <c:pt idx="32">
                    <c:v>3</c:v>
                  </c:pt>
                  <c:pt idx="33">
                    <c:v>6</c:v>
                  </c:pt>
                  <c:pt idx="34">
                    <c:v>9</c:v>
                  </c:pt>
                  <c:pt idx="35">
                    <c:v>12</c:v>
                  </c:pt>
                  <c:pt idx="36">
                    <c:v>3</c:v>
                  </c:pt>
                  <c:pt idx="37">
                    <c:v>6</c:v>
                  </c:pt>
                  <c:pt idx="38">
                    <c:v>9</c:v>
                  </c:pt>
                  <c:pt idx="39">
                    <c:v>12</c:v>
                  </c:pt>
                  <c:pt idx="40">
                    <c:v>3</c:v>
                  </c:pt>
                  <c:pt idx="41">
                    <c:v>6</c:v>
                  </c:pt>
                  <c:pt idx="42">
                    <c:v>9</c:v>
                  </c:pt>
                  <c:pt idx="43">
                    <c:v>12</c:v>
                  </c:pt>
                  <c:pt idx="44">
                    <c:v>3</c:v>
                  </c:pt>
                  <c:pt idx="45">
                    <c:v>6</c:v>
                  </c:pt>
                  <c:pt idx="46">
                    <c:v>9</c:v>
                  </c:pt>
                  <c:pt idx="47">
                    <c:v>12</c:v>
                  </c:pt>
                  <c:pt idx="48">
                    <c:v>3</c:v>
                  </c:pt>
                  <c:pt idx="49">
                    <c:v>6</c:v>
                  </c:pt>
                  <c:pt idx="50">
                    <c:v>9</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加工!$C$11:$C$61</c:f>
              <c:numCache>
                <c:formatCode>0_ </c:formatCode>
                <c:ptCount val="51"/>
                <c:pt idx="0">
                  <c:v>5</c:v>
                </c:pt>
                <c:pt idx="1">
                  <c:v>8</c:v>
                </c:pt>
                <c:pt idx="2">
                  <c:v>5</c:v>
                </c:pt>
                <c:pt idx="3">
                  <c:v>3</c:v>
                </c:pt>
                <c:pt idx="4">
                  <c:v>3</c:v>
                </c:pt>
                <c:pt idx="5">
                  <c:v>4</c:v>
                </c:pt>
                <c:pt idx="6">
                  <c:v>3</c:v>
                </c:pt>
                <c:pt idx="7">
                  <c:v>3</c:v>
                </c:pt>
                <c:pt idx="8">
                  <c:v>1</c:v>
                </c:pt>
                <c:pt idx="9">
                  <c:v>2</c:v>
                </c:pt>
                <c:pt idx="10">
                  <c:v>-2</c:v>
                </c:pt>
                <c:pt idx="11">
                  <c:v>-8</c:v>
                </c:pt>
                <c:pt idx="12">
                  <c:v>-11</c:v>
                </c:pt>
                <c:pt idx="13">
                  <c:v>-7</c:v>
                </c:pt>
                <c:pt idx="14">
                  <c:v>-9</c:v>
                </c:pt>
                <c:pt idx="15">
                  <c:v>-11</c:v>
                </c:pt>
                <c:pt idx="16">
                  <c:v>-15</c:v>
                </c:pt>
                <c:pt idx="17">
                  <c:v>-11</c:v>
                </c:pt>
                <c:pt idx="18">
                  <c:v>-14</c:v>
                </c:pt>
                <c:pt idx="19">
                  <c:v>-16</c:v>
                </c:pt>
                <c:pt idx="20">
                  <c:v>-16</c:v>
                </c:pt>
                <c:pt idx="21">
                  <c:v>-15</c:v>
                </c:pt>
                <c:pt idx="22">
                  <c:v>-16</c:v>
                </c:pt>
                <c:pt idx="23">
                  <c:v>-18</c:v>
                </c:pt>
                <c:pt idx="24">
                  <c:v>-22</c:v>
                </c:pt>
                <c:pt idx="25">
                  <c:v>-23</c:v>
                </c:pt>
                <c:pt idx="26">
                  <c:v>-27</c:v>
                </c:pt>
                <c:pt idx="27">
                  <c:v>-29</c:v>
                </c:pt>
                <c:pt idx="28">
                  <c:v>-31</c:v>
                </c:pt>
                <c:pt idx="29">
                  <c:v>-28</c:v>
                </c:pt>
                <c:pt idx="30">
                  <c:v>-32</c:v>
                </c:pt>
                <c:pt idx="31">
                  <c:v>-32</c:v>
                </c:pt>
                <c:pt idx="32">
                  <c:v>-33</c:v>
                </c:pt>
                <c:pt idx="33">
                  <c:v>-31</c:v>
                </c:pt>
                <c:pt idx="34">
                  <c:v>-30</c:v>
                </c:pt>
                <c:pt idx="35">
                  <c:v>-27</c:v>
                </c:pt>
                <c:pt idx="36">
                  <c:v>-25</c:v>
                </c:pt>
                <c:pt idx="37">
                  <c:v>-3</c:v>
                </c:pt>
                <c:pt idx="38">
                  <c:v>-1</c:v>
                </c:pt>
                <c:pt idx="39">
                  <c:v>-5</c:v>
                </c:pt>
                <c:pt idx="40">
                  <c:v>-8</c:v>
                </c:pt>
                <c:pt idx="41">
                  <c:v>-10</c:v>
                </c:pt>
                <c:pt idx="42">
                  <c:v>-12</c:v>
                </c:pt>
                <c:pt idx="43">
                  <c:v>-17</c:v>
                </c:pt>
                <c:pt idx="44">
                  <c:v>-21</c:v>
                </c:pt>
                <c:pt idx="45">
                  <c:v>-22</c:v>
                </c:pt>
                <c:pt idx="46">
                  <c:v>-26</c:v>
                </c:pt>
                <c:pt idx="47">
                  <c:v>-26</c:v>
                </c:pt>
                <c:pt idx="48">
                  <c:v>-29</c:v>
                </c:pt>
                <c:pt idx="49">
                  <c:v>-27</c:v>
                </c:pt>
                <c:pt idx="50" formatCode="\(#,##0\);\(\-#,##0\)">
                  <c:v>-31</c:v>
                </c:pt>
              </c:numCache>
            </c:numRef>
          </c:val>
          <c:smooth val="0"/>
          <c:extLst>
            <c:ext xmlns:c16="http://schemas.microsoft.com/office/drawing/2014/chart" uri="{C3380CC4-5D6E-409C-BE32-E72D297353CC}">
              <c16:uniqueId val="{00000000-61FC-403D-9050-CC756F497E6B}"/>
            </c:ext>
          </c:extLst>
        </c:ser>
        <c:dLbls>
          <c:showLegendKey val="0"/>
          <c:showVal val="0"/>
          <c:showCatName val="0"/>
          <c:showSerName val="0"/>
          <c:showPercent val="0"/>
          <c:showBubbleSize val="0"/>
        </c:dLbls>
        <c:smooth val="0"/>
        <c:axId val="211471280"/>
        <c:axId val="211483344"/>
      </c:lineChart>
      <c:catAx>
        <c:axId val="2114712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1483344"/>
        <c:crosses val="autoZero"/>
        <c:auto val="1"/>
        <c:lblAlgn val="ctr"/>
        <c:lblOffset val="100"/>
        <c:noMultiLvlLbl val="0"/>
      </c:catAx>
      <c:valAx>
        <c:axId val="21148334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147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加工!$D$10</c:f>
              <c:strCache>
                <c:ptCount val="1"/>
                <c:pt idx="0">
                  <c:v>大企業（全産業）</c:v>
                </c:pt>
              </c:strCache>
            </c:strRef>
          </c:tx>
          <c:spPr>
            <a:ln w="28575" cap="rnd" cmpd="dbl">
              <a:solidFill>
                <a:srgbClr val="FF0000"/>
              </a:solidFill>
              <a:round/>
            </a:ln>
            <a:effectLst/>
          </c:spPr>
          <c:marker>
            <c:symbol val="none"/>
          </c:marker>
          <c:cat>
            <c:multiLvlStrRef>
              <c:f>加工!$A$11:$B$61</c:f>
              <c:multiLvlStrCache>
                <c:ptCount val="51"/>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pt idx="15">
                    <c:v>12</c:v>
                  </c:pt>
                  <c:pt idx="16">
                    <c:v>3</c:v>
                  </c:pt>
                  <c:pt idx="17">
                    <c:v>6</c:v>
                  </c:pt>
                  <c:pt idx="18">
                    <c:v>9</c:v>
                  </c:pt>
                  <c:pt idx="19">
                    <c:v>12</c:v>
                  </c:pt>
                  <c:pt idx="20">
                    <c:v>3</c:v>
                  </c:pt>
                  <c:pt idx="21">
                    <c:v>6</c:v>
                  </c:pt>
                  <c:pt idx="22">
                    <c:v>9</c:v>
                  </c:pt>
                  <c:pt idx="23">
                    <c:v>12</c:v>
                  </c:pt>
                  <c:pt idx="24">
                    <c:v>3</c:v>
                  </c:pt>
                  <c:pt idx="25">
                    <c:v>6</c:v>
                  </c:pt>
                  <c:pt idx="26">
                    <c:v>9</c:v>
                  </c:pt>
                  <c:pt idx="27">
                    <c:v>12</c:v>
                  </c:pt>
                  <c:pt idx="28">
                    <c:v>3</c:v>
                  </c:pt>
                  <c:pt idx="29">
                    <c:v>6</c:v>
                  </c:pt>
                  <c:pt idx="30">
                    <c:v>9</c:v>
                  </c:pt>
                  <c:pt idx="31">
                    <c:v>12</c:v>
                  </c:pt>
                  <c:pt idx="32">
                    <c:v>3</c:v>
                  </c:pt>
                  <c:pt idx="33">
                    <c:v>6</c:v>
                  </c:pt>
                  <c:pt idx="34">
                    <c:v>9</c:v>
                  </c:pt>
                  <c:pt idx="35">
                    <c:v>12</c:v>
                  </c:pt>
                  <c:pt idx="36">
                    <c:v>3</c:v>
                  </c:pt>
                  <c:pt idx="37">
                    <c:v>6</c:v>
                  </c:pt>
                  <c:pt idx="38">
                    <c:v>9</c:v>
                  </c:pt>
                  <c:pt idx="39">
                    <c:v>12</c:v>
                  </c:pt>
                  <c:pt idx="40">
                    <c:v>3</c:v>
                  </c:pt>
                  <c:pt idx="41">
                    <c:v>6</c:v>
                  </c:pt>
                  <c:pt idx="42">
                    <c:v>9</c:v>
                  </c:pt>
                  <c:pt idx="43">
                    <c:v>12</c:v>
                  </c:pt>
                  <c:pt idx="44">
                    <c:v>3</c:v>
                  </c:pt>
                  <c:pt idx="45">
                    <c:v>6</c:v>
                  </c:pt>
                  <c:pt idx="46">
                    <c:v>9</c:v>
                  </c:pt>
                  <c:pt idx="47">
                    <c:v>12</c:v>
                  </c:pt>
                  <c:pt idx="48">
                    <c:v>3</c:v>
                  </c:pt>
                  <c:pt idx="49">
                    <c:v>6</c:v>
                  </c:pt>
                  <c:pt idx="50">
                    <c:v>9</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加工!$D$11:$D$61</c:f>
              <c:numCache>
                <c:formatCode>0_ </c:formatCode>
                <c:ptCount val="51"/>
                <c:pt idx="0">
                  <c:v>7</c:v>
                </c:pt>
                <c:pt idx="1">
                  <c:v>5</c:v>
                </c:pt>
                <c:pt idx="2">
                  <c:v>6</c:v>
                </c:pt>
                <c:pt idx="3">
                  <c:v>5</c:v>
                </c:pt>
                <c:pt idx="4">
                  <c:v>5</c:v>
                </c:pt>
                <c:pt idx="5">
                  <c:v>2</c:v>
                </c:pt>
                <c:pt idx="6">
                  <c:v>3</c:v>
                </c:pt>
                <c:pt idx="7">
                  <c:v>3</c:v>
                </c:pt>
                <c:pt idx="8">
                  <c:v>3</c:v>
                </c:pt>
                <c:pt idx="9">
                  <c:v>2</c:v>
                </c:pt>
                <c:pt idx="10">
                  <c:v>-3</c:v>
                </c:pt>
                <c:pt idx="11">
                  <c:v>-4</c:v>
                </c:pt>
                <c:pt idx="12">
                  <c:v>-5</c:v>
                </c:pt>
                <c:pt idx="13">
                  <c:v>-6</c:v>
                </c:pt>
                <c:pt idx="14">
                  <c:v>-8</c:v>
                </c:pt>
                <c:pt idx="15">
                  <c:v>-7</c:v>
                </c:pt>
                <c:pt idx="16">
                  <c:v>-10</c:v>
                </c:pt>
                <c:pt idx="17">
                  <c:v>-9</c:v>
                </c:pt>
                <c:pt idx="18">
                  <c:v>-9</c:v>
                </c:pt>
                <c:pt idx="19">
                  <c:v>-12</c:v>
                </c:pt>
                <c:pt idx="20">
                  <c:v>-10</c:v>
                </c:pt>
                <c:pt idx="21">
                  <c:v>-8</c:v>
                </c:pt>
                <c:pt idx="22">
                  <c:v>-9</c:v>
                </c:pt>
                <c:pt idx="23">
                  <c:v>-13</c:v>
                </c:pt>
                <c:pt idx="24">
                  <c:v>-16</c:v>
                </c:pt>
                <c:pt idx="25">
                  <c:v>-19</c:v>
                </c:pt>
                <c:pt idx="26">
                  <c:v>-21</c:v>
                </c:pt>
                <c:pt idx="27">
                  <c:v>-20</c:v>
                </c:pt>
                <c:pt idx="28">
                  <c:v>-24</c:v>
                </c:pt>
                <c:pt idx="29">
                  <c:v>-23</c:v>
                </c:pt>
                <c:pt idx="30">
                  <c:v>-27</c:v>
                </c:pt>
                <c:pt idx="31">
                  <c:v>-25</c:v>
                </c:pt>
                <c:pt idx="32">
                  <c:v>-27</c:v>
                </c:pt>
                <c:pt idx="33">
                  <c:v>-21</c:v>
                </c:pt>
                <c:pt idx="34">
                  <c:v>-22</c:v>
                </c:pt>
                <c:pt idx="35">
                  <c:v>-20</c:v>
                </c:pt>
                <c:pt idx="36">
                  <c:v>-18</c:v>
                </c:pt>
                <c:pt idx="37">
                  <c:v>-2</c:v>
                </c:pt>
                <c:pt idx="38">
                  <c:v>-2</c:v>
                </c:pt>
                <c:pt idx="39">
                  <c:v>-3</c:v>
                </c:pt>
                <c:pt idx="40">
                  <c:v>-4</c:v>
                </c:pt>
                <c:pt idx="41">
                  <c:v>-4</c:v>
                </c:pt>
                <c:pt idx="42">
                  <c:v>-6</c:v>
                </c:pt>
                <c:pt idx="43">
                  <c:v>-7</c:v>
                </c:pt>
                <c:pt idx="44">
                  <c:v>-10</c:v>
                </c:pt>
                <c:pt idx="45">
                  <c:v>-12</c:v>
                </c:pt>
                <c:pt idx="46">
                  <c:v>-15</c:v>
                </c:pt>
                <c:pt idx="47">
                  <c:v>-19</c:v>
                </c:pt>
                <c:pt idx="48">
                  <c:v>-21</c:v>
                </c:pt>
                <c:pt idx="49">
                  <c:v>-22</c:v>
                </c:pt>
                <c:pt idx="50" formatCode="\(#,##0\);\(\-#,##0\)">
                  <c:v>-24</c:v>
                </c:pt>
              </c:numCache>
            </c:numRef>
          </c:val>
          <c:smooth val="0"/>
          <c:extLst>
            <c:ext xmlns:c16="http://schemas.microsoft.com/office/drawing/2014/chart" uri="{C3380CC4-5D6E-409C-BE32-E72D297353CC}">
              <c16:uniqueId val="{00000000-8C51-4BCA-917E-6D1FB23446FE}"/>
            </c:ext>
          </c:extLst>
        </c:ser>
        <c:ser>
          <c:idx val="1"/>
          <c:order val="1"/>
          <c:tx>
            <c:strRef>
              <c:f>加工!$E$10</c:f>
              <c:strCache>
                <c:ptCount val="1"/>
                <c:pt idx="0">
                  <c:v>中堅企業（全産業）</c:v>
                </c:pt>
              </c:strCache>
            </c:strRef>
          </c:tx>
          <c:spPr>
            <a:ln w="28575" cap="rnd">
              <a:solidFill>
                <a:srgbClr val="92D050"/>
              </a:solidFill>
              <a:prstDash val="sysDash"/>
              <a:round/>
            </a:ln>
            <a:effectLst/>
          </c:spPr>
          <c:marker>
            <c:symbol val="none"/>
          </c:marker>
          <c:cat>
            <c:multiLvlStrRef>
              <c:f>加工!$A$11:$B$61</c:f>
              <c:multiLvlStrCache>
                <c:ptCount val="51"/>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pt idx="15">
                    <c:v>12</c:v>
                  </c:pt>
                  <c:pt idx="16">
                    <c:v>3</c:v>
                  </c:pt>
                  <c:pt idx="17">
                    <c:v>6</c:v>
                  </c:pt>
                  <c:pt idx="18">
                    <c:v>9</c:v>
                  </c:pt>
                  <c:pt idx="19">
                    <c:v>12</c:v>
                  </c:pt>
                  <c:pt idx="20">
                    <c:v>3</c:v>
                  </c:pt>
                  <c:pt idx="21">
                    <c:v>6</c:v>
                  </c:pt>
                  <c:pt idx="22">
                    <c:v>9</c:v>
                  </c:pt>
                  <c:pt idx="23">
                    <c:v>12</c:v>
                  </c:pt>
                  <c:pt idx="24">
                    <c:v>3</c:v>
                  </c:pt>
                  <c:pt idx="25">
                    <c:v>6</c:v>
                  </c:pt>
                  <c:pt idx="26">
                    <c:v>9</c:v>
                  </c:pt>
                  <c:pt idx="27">
                    <c:v>12</c:v>
                  </c:pt>
                  <c:pt idx="28">
                    <c:v>3</c:v>
                  </c:pt>
                  <c:pt idx="29">
                    <c:v>6</c:v>
                  </c:pt>
                  <c:pt idx="30">
                    <c:v>9</c:v>
                  </c:pt>
                  <c:pt idx="31">
                    <c:v>12</c:v>
                  </c:pt>
                  <c:pt idx="32">
                    <c:v>3</c:v>
                  </c:pt>
                  <c:pt idx="33">
                    <c:v>6</c:v>
                  </c:pt>
                  <c:pt idx="34">
                    <c:v>9</c:v>
                  </c:pt>
                  <c:pt idx="35">
                    <c:v>12</c:v>
                  </c:pt>
                  <c:pt idx="36">
                    <c:v>3</c:v>
                  </c:pt>
                  <c:pt idx="37">
                    <c:v>6</c:v>
                  </c:pt>
                  <c:pt idx="38">
                    <c:v>9</c:v>
                  </c:pt>
                  <c:pt idx="39">
                    <c:v>12</c:v>
                  </c:pt>
                  <c:pt idx="40">
                    <c:v>3</c:v>
                  </c:pt>
                  <c:pt idx="41">
                    <c:v>6</c:v>
                  </c:pt>
                  <c:pt idx="42">
                    <c:v>9</c:v>
                  </c:pt>
                  <c:pt idx="43">
                    <c:v>12</c:v>
                  </c:pt>
                  <c:pt idx="44">
                    <c:v>3</c:v>
                  </c:pt>
                  <c:pt idx="45">
                    <c:v>6</c:v>
                  </c:pt>
                  <c:pt idx="46">
                    <c:v>9</c:v>
                  </c:pt>
                  <c:pt idx="47">
                    <c:v>12</c:v>
                  </c:pt>
                  <c:pt idx="48">
                    <c:v>3</c:v>
                  </c:pt>
                  <c:pt idx="49">
                    <c:v>6</c:v>
                  </c:pt>
                  <c:pt idx="50">
                    <c:v>9</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加工!$E$11:$E$61</c:f>
              <c:numCache>
                <c:formatCode>0_ </c:formatCode>
                <c:ptCount val="51"/>
                <c:pt idx="0">
                  <c:v>2</c:v>
                </c:pt>
                <c:pt idx="1">
                  <c:v>7</c:v>
                </c:pt>
                <c:pt idx="2">
                  <c:v>3</c:v>
                </c:pt>
                <c:pt idx="3">
                  <c:v>4</c:v>
                </c:pt>
                <c:pt idx="4">
                  <c:v>3</c:v>
                </c:pt>
                <c:pt idx="5">
                  <c:v>7</c:v>
                </c:pt>
                <c:pt idx="6">
                  <c:v>8</c:v>
                </c:pt>
                <c:pt idx="7">
                  <c:v>5</c:v>
                </c:pt>
                <c:pt idx="8">
                  <c:v>0</c:v>
                </c:pt>
                <c:pt idx="9">
                  <c:v>2</c:v>
                </c:pt>
                <c:pt idx="10">
                  <c:v>0</c:v>
                </c:pt>
                <c:pt idx="11">
                  <c:v>-7</c:v>
                </c:pt>
                <c:pt idx="12">
                  <c:v>-9</c:v>
                </c:pt>
                <c:pt idx="13">
                  <c:v>-4</c:v>
                </c:pt>
                <c:pt idx="14">
                  <c:v>-5</c:v>
                </c:pt>
                <c:pt idx="15">
                  <c:v>-9</c:v>
                </c:pt>
                <c:pt idx="16">
                  <c:v>-14</c:v>
                </c:pt>
                <c:pt idx="17">
                  <c:v>-10</c:v>
                </c:pt>
                <c:pt idx="18">
                  <c:v>-13</c:v>
                </c:pt>
                <c:pt idx="19">
                  <c:v>-19</c:v>
                </c:pt>
                <c:pt idx="20">
                  <c:v>-18</c:v>
                </c:pt>
                <c:pt idx="21">
                  <c:v>-16</c:v>
                </c:pt>
                <c:pt idx="22">
                  <c:v>-18</c:v>
                </c:pt>
                <c:pt idx="23">
                  <c:v>-20</c:v>
                </c:pt>
                <c:pt idx="24">
                  <c:v>-25</c:v>
                </c:pt>
                <c:pt idx="25">
                  <c:v>-23</c:v>
                </c:pt>
                <c:pt idx="26">
                  <c:v>-27</c:v>
                </c:pt>
                <c:pt idx="27">
                  <c:v>-30</c:v>
                </c:pt>
                <c:pt idx="28">
                  <c:v>-30</c:v>
                </c:pt>
                <c:pt idx="29">
                  <c:v>-28</c:v>
                </c:pt>
                <c:pt idx="30">
                  <c:v>-30</c:v>
                </c:pt>
                <c:pt idx="31">
                  <c:v>-31</c:v>
                </c:pt>
                <c:pt idx="32">
                  <c:v>-31</c:v>
                </c:pt>
                <c:pt idx="33">
                  <c:v>-29</c:v>
                </c:pt>
                <c:pt idx="34">
                  <c:v>-26</c:v>
                </c:pt>
                <c:pt idx="35">
                  <c:v>-25</c:v>
                </c:pt>
                <c:pt idx="36">
                  <c:v>-23</c:v>
                </c:pt>
                <c:pt idx="37">
                  <c:v>0</c:v>
                </c:pt>
                <c:pt idx="38">
                  <c:v>1</c:v>
                </c:pt>
                <c:pt idx="39">
                  <c:v>-5</c:v>
                </c:pt>
                <c:pt idx="40">
                  <c:v>-9</c:v>
                </c:pt>
                <c:pt idx="41">
                  <c:v>-10</c:v>
                </c:pt>
                <c:pt idx="42">
                  <c:v>-10</c:v>
                </c:pt>
                <c:pt idx="43">
                  <c:v>-17</c:v>
                </c:pt>
                <c:pt idx="44">
                  <c:v>-22</c:v>
                </c:pt>
                <c:pt idx="45">
                  <c:v>-23</c:v>
                </c:pt>
                <c:pt idx="46">
                  <c:v>-25</c:v>
                </c:pt>
                <c:pt idx="47">
                  <c:v>-26</c:v>
                </c:pt>
                <c:pt idx="48">
                  <c:v>-30</c:v>
                </c:pt>
                <c:pt idx="49">
                  <c:v>-29</c:v>
                </c:pt>
                <c:pt idx="50" formatCode="\(#,##0\);\(\-#,##0\)">
                  <c:v>-31</c:v>
                </c:pt>
              </c:numCache>
            </c:numRef>
          </c:val>
          <c:smooth val="0"/>
          <c:extLst>
            <c:ext xmlns:c16="http://schemas.microsoft.com/office/drawing/2014/chart" uri="{C3380CC4-5D6E-409C-BE32-E72D297353CC}">
              <c16:uniqueId val="{00000001-8C51-4BCA-917E-6D1FB23446FE}"/>
            </c:ext>
          </c:extLst>
        </c:ser>
        <c:ser>
          <c:idx val="2"/>
          <c:order val="2"/>
          <c:tx>
            <c:strRef>
              <c:f>加工!$F$10</c:f>
              <c:strCache>
                <c:ptCount val="1"/>
                <c:pt idx="0">
                  <c:v>中小企業（全産業）</c:v>
                </c:pt>
              </c:strCache>
            </c:strRef>
          </c:tx>
          <c:spPr>
            <a:ln w="28575" cap="rnd">
              <a:solidFill>
                <a:srgbClr val="002060"/>
              </a:solidFill>
              <a:round/>
            </a:ln>
            <a:effectLst/>
          </c:spPr>
          <c:marker>
            <c:symbol val="none"/>
          </c:marker>
          <c:cat>
            <c:multiLvlStrRef>
              <c:f>加工!$A$11:$B$61</c:f>
              <c:multiLvlStrCache>
                <c:ptCount val="51"/>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pt idx="15">
                    <c:v>12</c:v>
                  </c:pt>
                  <c:pt idx="16">
                    <c:v>3</c:v>
                  </c:pt>
                  <c:pt idx="17">
                    <c:v>6</c:v>
                  </c:pt>
                  <c:pt idx="18">
                    <c:v>9</c:v>
                  </c:pt>
                  <c:pt idx="19">
                    <c:v>12</c:v>
                  </c:pt>
                  <c:pt idx="20">
                    <c:v>3</c:v>
                  </c:pt>
                  <c:pt idx="21">
                    <c:v>6</c:v>
                  </c:pt>
                  <c:pt idx="22">
                    <c:v>9</c:v>
                  </c:pt>
                  <c:pt idx="23">
                    <c:v>12</c:v>
                  </c:pt>
                  <c:pt idx="24">
                    <c:v>3</c:v>
                  </c:pt>
                  <c:pt idx="25">
                    <c:v>6</c:v>
                  </c:pt>
                  <c:pt idx="26">
                    <c:v>9</c:v>
                  </c:pt>
                  <c:pt idx="27">
                    <c:v>12</c:v>
                  </c:pt>
                  <c:pt idx="28">
                    <c:v>3</c:v>
                  </c:pt>
                  <c:pt idx="29">
                    <c:v>6</c:v>
                  </c:pt>
                  <c:pt idx="30">
                    <c:v>9</c:v>
                  </c:pt>
                  <c:pt idx="31">
                    <c:v>12</c:v>
                  </c:pt>
                  <c:pt idx="32">
                    <c:v>3</c:v>
                  </c:pt>
                  <c:pt idx="33">
                    <c:v>6</c:v>
                  </c:pt>
                  <c:pt idx="34">
                    <c:v>9</c:v>
                  </c:pt>
                  <c:pt idx="35">
                    <c:v>12</c:v>
                  </c:pt>
                  <c:pt idx="36">
                    <c:v>3</c:v>
                  </c:pt>
                  <c:pt idx="37">
                    <c:v>6</c:v>
                  </c:pt>
                  <c:pt idx="38">
                    <c:v>9</c:v>
                  </c:pt>
                  <c:pt idx="39">
                    <c:v>12</c:v>
                  </c:pt>
                  <c:pt idx="40">
                    <c:v>3</c:v>
                  </c:pt>
                  <c:pt idx="41">
                    <c:v>6</c:v>
                  </c:pt>
                  <c:pt idx="42">
                    <c:v>9</c:v>
                  </c:pt>
                  <c:pt idx="43">
                    <c:v>12</c:v>
                  </c:pt>
                  <c:pt idx="44">
                    <c:v>3</c:v>
                  </c:pt>
                  <c:pt idx="45">
                    <c:v>6</c:v>
                  </c:pt>
                  <c:pt idx="46">
                    <c:v>9</c:v>
                  </c:pt>
                  <c:pt idx="47">
                    <c:v>12</c:v>
                  </c:pt>
                  <c:pt idx="48">
                    <c:v>3</c:v>
                  </c:pt>
                  <c:pt idx="49">
                    <c:v>6</c:v>
                  </c:pt>
                  <c:pt idx="50">
                    <c:v>9</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加工!$F$11:$F$61</c:f>
              <c:numCache>
                <c:formatCode>0_ </c:formatCode>
                <c:ptCount val="51"/>
                <c:pt idx="0">
                  <c:v>6</c:v>
                </c:pt>
                <c:pt idx="1">
                  <c:v>9</c:v>
                </c:pt>
                <c:pt idx="2">
                  <c:v>5</c:v>
                </c:pt>
                <c:pt idx="3">
                  <c:v>2</c:v>
                </c:pt>
                <c:pt idx="4">
                  <c:v>3</c:v>
                </c:pt>
                <c:pt idx="5">
                  <c:v>4</c:v>
                </c:pt>
                <c:pt idx="6">
                  <c:v>1</c:v>
                </c:pt>
                <c:pt idx="7">
                  <c:v>3</c:v>
                </c:pt>
                <c:pt idx="8">
                  <c:v>0</c:v>
                </c:pt>
                <c:pt idx="9">
                  <c:v>1</c:v>
                </c:pt>
                <c:pt idx="10">
                  <c:v>-2</c:v>
                </c:pt>
                <c:pt idx="11">
                  <c:v>-10</c:v>
                </c:pt>
                <c:pt idx="12">
                  <c:v>-14</c:v>
                </c:pt>
                <c:pt idx="13">
                  <c:v>-10</c:v>
                </c:pt>
                <c:pt idx="14">
                  <c:v>-12</c:v>
                </c:pt>
                <c:pt idx="15">
                  <c:v>-15</c:v>
                </c:pt>
                <c:pt idx="16">
                  <c:v>-18</c:v>
                </c:pt>
                <c:pt idx="17">
                  <c:v>-13</c:v>
                </c:pt>
                <c:pt idx="18">
                  <c:v>-16</c:v>
                </c:pt>
                <c:pt idx="19">
                  <c:v>-16</c:v>
                </c:pt>
                <c:pt idx="20">
                  <c:v>-18</c:v>
                </c:pt>
                <c:pt idx="21">
                  <c:v>-17</c:v>
                </c:pt>
                <c:pt idx="22">
                  <c:v>-17</c:v>
                </c:pt>
                <c:pt idx="23">
                  <c:v>-19</c:v>
                </c:pt>
                <c:pt idx="24">
                  <c:v>-25</c:v>
                </c:pt>
                <c:pt idx="25">
                  <c:v>-26</c:v>
                </c:pt>
                <c:pt idx="26">
                  <c:v>-31</c:v>
                </c:pt>
                <c:pt idx="27">
                  <c:v>-33</c:v>
                </c:pt>
                <c:pt idx="28">
                  <c:v>-35</c:v>
                </c:pt>
                <c:pt idx="29">
                  <c:v>-32</c:v>
                </c:pt>
                <c:pt idx="30">
                  <c:v>-35</c:v>
                </c:pt>
                <c:pt idx="31">
                  <c:v>-37</c:v>
                </c:pt>
                <c:pt idx="32">
                  <c:v>-37</c:v>
                </c:pt>
                <c:pt idx="33">
                  <c:v>-36</c:v>
                </c:pt>
                <c:pt idx="34">
                  <c:v>-34</c:v>
                </c:pt>
                <c:pt idx="35">
                  <c:v>-32</c:v>
                </c:pt>
                <c:pt idx="36">
                  <c:v>-28</c:v>
                </c:pt>
                <c:pt idx="37">
                  <c:v>-4</c:v>
                </c:pt>
                <c:pt idx="38">
                  <c:v>-1</c:v>
                </c:pt>
                <c:pt idx="39">
                  <c:v>-7</c:v>
                </c:pt>
                <c:pt idx="40">
                  <c:v>-10</c:v>
                </c:pt>
                <c:pt idx="41">
                  <c:v>-12</c:v>
                </c:pt>
                <c:pt idx="42">
                  <c:v>-17</c:v>
                </c:pt>
                <c:pt idx="43">
                  <c:v>-22</c:v>
                </c:pt>
                <c:pt idx="44">
                  <c:v>-25</c:v>
                </c:pt>
                <c:pt idx="45">
                  <c:v>-25</c:v>
                </c:pt>
                <c:pt idx="46">
                  <c:v>-30</c:v>
                </c:pt>
                <c:pt idx="47">
                  <c:v>-29</c:v>
                </c:pt>
                <c:pt idx="48">
                  <c:v>-32</c:v>
                </c:pt>
                <c:pt idx="49">
                  <c:v>-29</c:v>
                </c:pt>
                <c:pt idx="50" formatCode="\(#,##0\);\(\-#,##0\)">
                  <c:v>-34</c:v>
                </c:pt>
              </c:numCache>
            </c:numRef>
          </c:val>
          <c:smooth val="0"/>
          <c:extLst>
            <c:ext xmlns:c16="http://schemas.microsoft.com/office/drawing/2014/chart" uri="{C3380CC4-5D6E-409C-BE32-E72D297353CC}">
              <c16:uniqueId val="{00000002-8C51-4BCA-917E-6D1FB23446FE}"/>
            </c:ext>
          </c:extLst>
        </c:ser>
        <c:dLbls>
          <c:showLegendKey val="0"/>
          <c:showVal val="0"/>
          <c:showCatName val="0"/>
          <c:showSerName val="0"/>
          <c:showPercent val="0"/>
          <c:showBubbleSize val="0"/>
        </c:dLbls>
        <c:smooth val="0"/>
        <c:axId val="220307327"/>
        <c:axId val="220308991"/>
      </c:lineChart>
      <c:catAx>
        <c:axId val="2203073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0308991"/>
        <c:crosses val="autoZero"/>
        <c:auto val="1"/>
        <c:lblAlgn val="ctr"/>
        <c:lblOffset val="100"/>
        <c:noMultiLvlLbl val="0"/>
      </c:catAx>
      <c:valAx>
        <c:axId val="220308991"/>
        <c:scaling>
          <c:orientation val="minMax"/>
          <c:max val="40"/>
          <c:min val="-4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0307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r>
              <a:rPr lang="ja-JP" altLang="en-US" dirty="0">
                <a:latin typeface="UD デジタル 教科書体 NK-R" panose="02020400000000000000" pitchFamily="18" charset="-128"/>
                <a:ea typeface="UD デジタル 教科書体 NK-R" panose="02020400000000000000" pitchFamily="18" charset="-128"/>
              </a:rPr>
              <a:t>産業別の雇用人員判断</a:t>
            </a:r>
            <a:r>
              <a:rPr lang="en-US" altLang="ja-JP" dirty="0">
                <a:latin typeface="UD デジタル 教科書体 NK-R" panose="02020400000000000000" pitchFamily="18" charset="-128"/>
                <a:ea typeface="UD デジタル 教科書体 NK-R" panose="02020400000000000000" pitchFamily="18" charset="-128"/>
              </a:rPr>
              <a:t>DI</a:t>
            </a:r>
            <a:r>
              <a:rPr lang="ja-JP" altLang="en-US" dirty="0">
                <a:latin typeface="UD デジタル 教科書体 NK-R" panose="02020400000000000000" pitchFamily="18" charset="-128"/>
                <a:ea typeface="UD デジタル 教科書体 NK-R" panose="02020400000000000000" pitchFamily="18" charset="-128"/>
              </a:rPr>
              <a:t>（「過剰」</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「不足」企業割合）</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7.5394948236843118E-2"/>
          <c:y val="5.4406176597513255E-2"/>
          <c:w val="0.8968132423230597"/>
          <c:h val="0.75852790271989246"/>
        </c:manualLayout>
      </c:layout>
      <c:lineChart>
        <c:grouping val="standard"/>
        <c:varyColors val="0"/>
        <c:ser>
          <c:idx val="0"/>
          <c:order val="0"/>
          <c:tx>
            <c:strRef>
              <c:f>集約!$B$3</c:f>
              <c:strCache>
                <c:ptCount val="1"/>
                <c:pt idx="0">
                  <c:v>製造業</c:v>
                </c:pt>
              </c:strCache>
            </c:strRef>
          </c:tx>
          <c:spPr>
            <a:ln w="34925" cap="rnd">
              <a:solidFill>
                <a:schemeClr val="accent1"/>
              </a:solidFill>
              <a:round/>
            </a:ln>
            <a:effectLst/>
          </c:spPr>
          <c:marker>
            <c:symbol val="star"/>
            <c:size val="7"/>
            <c:spPr>
              <a:noFill/>
              <a:ln w="9525">
                <a:solidFill>
                  <a:schemeClr val="accent1"/>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集約!$E$3:$M$3</c:f>
              <c:numCache>
                <c:formatCode>0.0</c:formatCode>
                <c:ptCount val="9"/>
                <c:pt idx="0">
                  <c:v>-16.399999999999999</c:v>
                </c:pt>
                <c:pt idx="1">
                  <c:v>-20</c:v>
                </c:pt>
                <c:pt idx="2">
                  <c:v>-31.6573556797021</c:v>
                </c:pt>
                <c:pt idx="3">
                  <c:v>-43.5</c:v>
                </c:pt>
                <c:pt idx="4">
                  <c:v>-36.9685767097967</c:v>
                </c:pt>
                <c:pt idx="5">
                  <c:v>2.5974025974026</c:v>
                </c:pt>
                <c:pt idx="6">
                  <c:v>-18.363636363636399</c:v>
                </c:pt>
                <c:pt idx="7">
                  <c:v>-32.956685499058402</c:v>
                </c:pt>
                <c:pt idx="8">
                  <c:v>-29.050279329608902</c:v>
                </c:pt>
              </c:numCache>
            </c:numRef>
          </c:val>
          <c:smooth val="0"/>
          <c:extLst>
            <c:ext xmlns:c16="http://schemas.microsoft.com/office/drawing/2014/chart" uri="{C3380CC4-5D6E-409C-BE32-E72D297353CC}">
              <c16:uniqueId val="{00000000-8CE2-4F28-9D0F-DB43E609E891}"/>
            </c:ext>
          </c:extLst>
        </c:ser>
        <c:ser>
          <c:idx val="1"/>
          <c:order val="1"/>
          <c:tx>
            <c:strRef>
              <c:f>集約!$B$4</c:f>
              <c:strCache>
                <c:ptCount val="1"/>
                <c:pt idx="0">
                  <c:v>建設業</c:v>
                </c:pt>
              </c:strCache>
            </c:strRef>
          </c:tx>
          <c:spPr>
            <a:ln w="34925" cap="rnd">
              <a:solidFill>
                <a:schemeClr val="accent5">
                  <a:lumMod val="50000"/>
                </a:schemeClr>
              </a:solidFill>
              <a:round/>
            </a:ln>
            <a:effectLst/>
          </c:spPr>
          <c:marker>
            <c:symbol val="triangle"/>
            <c:size val="7"/>
            <c:spPr>
              <a:solidFill>
                <a:srgbClr val="002060"/>
              </a:solidFill>
              <a:ln w="9525">
                <a:solidFill>
                  <a:schemeClr val="accent5">
                    <a:lumMod val="50000"/>
                  </a:schemeClr>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集約!$E$4:$M$4</c:f>
              <c:numCache>
                <c:formatCode>0.0</c:formatCode>
                <c:ptCount val="9"/>
                <c:pt idx="0">
                  <c:v>-30.2</c:v>
                </c:pt>
                <c:pt idx="1">
                  <c:v>-33</c:v>
                </c:pt>
                <c:pt idx="2">
                  <c:v>-41.968911917098403</c:v>
                </c:pt>
                <c:pt idx="3">
                  <c:v>-60</c:v>
                </c:pt>
                <c:pt idx="4">
                  <c:v>-66.091954022988503</c:v>
                </c:pt>
                <c:pt idx="5">
                  <c:v>-37.556561085972803</c:v>
                </c:pt>
                <c:pt idx="6">
                  <c:v>-35.930735930735899</c:v>
                </c:pt>
                <c:pt idx="7">
                  <c:v>-50.236966824644497</c:v>
                </c:pt>
                <c:pt idx="8">
                  <c:v>-55.251141552511399</c:v>
                </c:pt>
              </c:numCache>
            </c:numRef>
          </c:val>
          <c:smooth val="0"/>
          <c:extLst>
            <c:ext xmlns:c16="http://schemas.microsoft.com/office/drawing/2014/chart" uri="{C3380CC4-5D6E-409C-BE32-E72D297353CC}">
              <c16:uniqueId val="{00000001-8CE2-4F28-9D0F-DB43E609E891}"/>
            </c:ext>
          </c:extLst>
        </c:ser>
        <c:ser>
          <c:idx val="2"/>
          <c:order val="2"/>
          <c:tx>
            <c:strRef>
              <c:f>集約!$B$5</c:f>
              <c:strCache>
                <c:ptCount val="1"/>
                <c:pt idx="0">
                  <c:v>情報通信業</c:v>
                </c:pt>
              </c:strCache>
            </c:strRef>
          </c:tx>
          <c:spPr>
            <a:ln w="34925" cap="rnd">
              <a:solidFill>
                <a:schemeClr val="accent2"/>
              </a:solidFill>
              <a:round/>
            </a:ln>
            <a:effectLst/>
          </c:spPr>
          <c:marker>
            <c:symbol val="square"/>
            <c:size val="7"/>
            <c:spPr>
              <a:solidFill>
                <a:schemeClr val="accent2"/>
              </a:solidFill>
              <a:ln w="9525">
                <a:solidFill>
                  <a:schemeClr val="accent3"/>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集約!$E$5:$M$5</c:f>
              <c:numCache>
                <c:formatCode>0.0</c:formatCode>
                <c:ptCount val="9"/>
                <c:pt idx="0">
                  <c:v>-62</c:v>
                </c:pt>
                <c:pt idx="1">
                  <c:v>-58.4</c:v>
                </c:pt>
                <c:pt idx="2">
                  <c:v>-64.102564102564102</c:v>
                </c:pt>
                <c:pt idx="3">
                  <c:v>-71.8</c:v>
                </c:pt>
                <c:pt idx="4">
                  <c:v>-80</c:v>
                </c:pt>
                <c:pt idx="5">
                  <c:v>-36.1111111111111</c:v>
                </c:pt>
                <c:pt idx="6">
                  <c:v>-36.363636363636402</c:v>
                </c:pt>
                <c:pt idx="7">
                  <c:v>-50</c:v>
                </c:pt>
                <c:pt idx="8">
                  <c:v>-48.648648648648603</c:v>
                </c:pt>
              </c:numCache>
            </c:numRef>
          </c:val>
          <c:smooth val="0"/>
          <c:extLst>
            <c:ext xmlns:c16="http://schemas.microsoft.com/office/drawing/2014/chart" uri="{C3380CC4-5D6E-409C-BE32-E72D297353CC}">
              <c16:uniqueId val="{00000002-8CE2-4F28-9D0F-DB43E609E891}"/>
            </c:ext>
          </c:extLst>
        </c:ser>
        <c:ser>
          <c:idx val="3"/>
          <c:order val="3"/>
          <c:tx>
            <c:strRef>
              <c:f>集約!$B$6</c:f>
              <c:strCache>
                <c:ptCount val="1"/>
                <c:pt idx="0">
                  <c:v>運輸業</c:v>
                </c:pt>
              </c:strCache>
            </c:strRef>
          </c:tx>
          <c:spPr>
            <a:ln w="34925" cap="rnd">
              <a:solidFill>
                <a:schemeClr val="accent4"/>
              </a:solidFill>
              <a:prstDash val="sysDash"/>
              <a:round/>
            </a:ln>
            <a:effectLst/>
          </c:spPr>
          <c:marker>
            <c:symbol val="circle"/>
            <c:size val="7"/>
            <c:spPr>
              <a:solidFill>
                <a:schemeClr val="accent4"/>
              </a:solidFill>
              <a:ln w="9525">
                <a:solidFill>
                  <a:schemeClr val="accent4"/>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集約!$E$6:$M$6</c:f>
              <c:numCache>
                <c:formatCode>0.0</c:formatCode>
                <c:ptCount val="9"/>
                <c:pt idx="0">
                  <c:v>-32.799999999999997</c:v>
                </c:pt>
                <c:pt idx="1">
                  <c:v>-42.6</c:v>
                </c:pt>
                <c:pt idx="2">
                  <c:v>-51.612903225806399</c:v>
                </c:pt>
                <c:pt idx="3">
                  <c:v>-58.2</c:v>
                </c:pt>
                <c:pt idx="4">
                  <c:v>-59.016393442622899</c:v>
                </c:pt>
                <c:pt idx="5">
                  <c:v>-26.966292134831502</c:v>
                </c:pt>
                <c:pt idx="6">
                  <c:v>-29.268292682926798</c:v>
                </c:pt>
                <c:pt idx="7">
                  <c:v>-55.384615384615401</c:v>
                </c:pt>
                <c:pt idx="8">
                  <c:v>-52.631578947368403</c:v>
                </c:pt>
              </c:numCache>
            </c:numRef>
          </c:val>
          <c:smooth val="0"/>
          <c:extLst>
            <c:ext xmlns:c16="http://schemas.microsoft.com/office/drawing/2014/chart" uri="{C3380CC4-5D6E-409C-BE32-E72D297353CC}">
              <c16:uniqueId val="{00000003-8CE2-4F28-9D0F-DB43E609E891}"/>
            </c:ext>
          </c:extLst>
        </c:ser>
        <c:ser>
          <c:idx val="4"/>
          <c:order val="4"/>
          <c:tx>
            <c:strRef>
              <c:f>集約!$B$7</c:f>
              <c:strCache>
                <c:ptCount val="1"/>
                <c:pt idx="0">
                  <c:v>卸売業</c:v>
                </c:pt>
              </c:strCache>
            </c:strRef>
          </c:tx>
          <c:spPr>
            <a:ln w="34925" cap="rnd" cmpd="dbl">
              <a:solidFill>
                <a:schemeClr val="accent5"/>
              </a:solidFill>
              <a:prstDash val="dash"/>
              <a:round/>
            </a:ln>
            <a:effectLst/>
          </c:spPr>
          <c:marker>
            <c:symbol val="x"/>
            <c:size val="7"/>
            <c:spPr>
              <a:noFill/>
              <a:ln w="9525">
                <a:solidFill>
                  <a:schemeClr val="accent5"/>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集約!$E$7:$M$7</c:f>
              <c:numCache>
                <c:formatCode>0.0</c:formatCode>
                <c:ptCount val="9"/>
                <c:pt idx="0">
                  <c:v>-9.1999999999999993</c:v>
                </c:pt>
                <c:pt idx="1">
                  <c:v>-12.3</c:v>
                </c:pt>
                <c:pt idx="2">
                  <c:v>-22.8</c:v>
                </c:pt>
                <c:pt idx="3">
                  <c:v>-22.4</c:v>
                </c:pt>
                <c:pt idx="4">
                  <c:v>-29.133858267716501</c:v>
                </c:pt>
                <c:pt idx="5">
                  <c:v>2.8070175438596499</c:v>
                </c:pt>
                <c:pt idx="6">
                  <c:v>-10.5442176870748</c:v>
                </c:pt>
                <c:pt idx="7">
                  <c:v>-25.409836065573799</c:v>
                </c:pt>
                <c:pt idx="8">
                  <c:v>-26.966292134831502</c:v>
                </c:pt>
              </c:numCache>
            </c:numRef>
          </c:val>
          <c:smooth val="0"/>
          <c:extLst>
            <c:ext xmlns:c16="http://schemas.microsoft.com/office/drawing/2014/chart" uri="{C3380CC4-5D6E-409C-BE32-E72D297353CC}">
              <c16:uniqueId val="{00000004-8CE2-4F28-9D0F-DB43E609E891}"/>
            </c:ext>
          </c:extLst>
        </c:ser>
        <c:ser>
          <c:idx val="5"/>
          <c:order val="5"/>
          <c:tx>
            <c:strRef>
              <c:f>集約!$B$8</c:f>
              <c:strCache>
                <c:ptCount val="1"/>
                <c:pt idx="0">
                  <c:v>小売業</c:v>
                </c:pt>
              </c:strCache>
            </c:strRef>
          </c:tx>
          <c:spPr>
            <a:ln w="28575" cap="rnd">
              <a:solidFill>
                <a:schemeClr val="accent6"/>
              </a:solidFill>
              <a:round/>
            </a:ln>
            <a:effectLst/>
          </c:spPr>
          <c:marker>
            <c:symbol val="plus"/>
            <c:size val="7"/>
            <c:spPr>
              <a:noFill/>
              <a:ln w="9525">
                <a:solidFill>
                  <a:schemeClr val="accent6"/>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集約!$E$8:$M$8</c:f>
              <c:numCache>
                <c:formatCode>0.0</c:formatCode>
                <c:ptCount val="9"/>
                <c:pt idx="0">
                  <c:v>-14.7</c:v>
                </c:pt>
                <c:pt idx="1">
                  <c:v>-27.3</c:v>
                </c:pt>
                <c:pt idx="2">
                  <c:v>-22.404371584699501</c:v>
                </c:pt>
                <c:pt idx="3">
                  <c:v>-25.3</c:v>
                </c:pt>
                <c:pt idx="4">
                  <c:v>-33.3333333333333</c:v>
                </c:pt>
                <c:pt idx="5">
                  <c:v>0.48076923076922601</c:v>
                </c:pt>
                <c:pt idx="6">
                  <c:v>-9.6153846153846096</c:v>
                </c:pt>
                <c:pt idx="7">
                  <c:v>-23.1132075471698</c:v>
                </c:pt>
                <c:pt idx="8">
                  <c:v>-22.7722772277228</c:v>
                </c:pt>
              </c:numCache>
            </c:numRef>
          </c:val>
          <c:smooth val="0"/>
          <c:extLst>
            <c:ext xmlns:c16="http://schemas.microsoft.com/office/drawing/2014/chart" uri="{C3380CC4-5D6E-409C-BE32-E72D297353CC}">
              <c16:uniqueId val="{00000005-8CE2-4F28-9D0F-DB43E609E891}"/>
            </c:ext>
          </c:extLst>
        </c:ser>
        <c:ser>
          <c:idx val="6"/>
          <c:order val="6"/>
          <c:tx>
            <c:strRef>
              <c:f>集約!$B$9</c:f>
              <c:strCache>
                <c:ptCount val="1"/>
                <c:pt idx="0">
                  <c:v>不動産業</c:v>
                </c:pt>
              </c:strCache>
            </c:strRef>
          </c:tx>
          <c:spPr>
            <a:ln w="34925" cap="rnd" cmpd="dbl">
              <a:solidFill>
                <a:schemeClr val="accent1">
                  <a:lumMod val="60000"/>
                </a:schemeClr>
              </a:solidFill>
              <a:prstDash val="sysDash"/>
              <a:round/>
            </a:ln>
            <a:effectLst/>
          </c:spPr>
          <c:marker>
            <c:symbol val="circle"/>
            <c:size val="5"/>
            <c:spPr>
              <a:solidFill>
                <a:schemeClr val="accent1">
                  <a:lumMod val="60000"/>
                </a:schemeClr>
              </a:solidFill>
              <a:ln w="9525">
                <a:solidFill>
                  <a:schemeClr val="accent1">
                    <a:lumMod val="60000"/>
                  </a:schemeClr>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集約!$E$9:$M$9</c:f>
              <c:numCache>
                <c:formatCode>0.0</c:formatCode>
                <c:ptCount val="9"/>
                <c:pt idx="0">
                  <c:v>-15.2</c:v>
                </c:pt>
                <c:pt idx="1">
                  <c:v>-2.9</c:v>
                </c:pt>
                <c:pt idx="2">
                  <c:v>-14.492753623188401</c:v>
                </c:pt>
                <c:pt idx="3">
                  <c:v>-16.7</c:v>
                </c:pt>
                <c:pt idx="4">
                  <c:v>-11.2676056338028</c:v>
                </c:pt>
                <c:pt idx="5">
                  <c:v>-8.3333333333333393</c:v>
                </c:pt>
                <c:pt idx="6">
                  <c:v>-9.8039215686274499</c:v>
                </c:pt>
                <c:pt idx="7">
                  <c:v>-10.8108108108108</c:v>
                </c:pt>
                <c:pt idx="8">
                  <c:v>-14.4</c:v>
                </c:pt>
              </c:numCache>
            </c:numRef>
          </c:val>
          <c:smooth val="0"/>
          <c:extLst>
            <c:ext xmlns:c16="http://schemas.microsoft.com/office/drawing/2014/chart" uri="{C3380CC4-5D6E-409C-BE32-E72D297353CC}">
              <c16:uniqueId val="{00000006-8CE2-4F28-9D0F-DB43E609E891}"/>
            </c:ext>
          </c:extLst>
        </c:ser>
        <c:ser>
          <c:idx val="7"/>
          <c:order val="7"/>
          <c:tx>
            <c:strRef>
              <c:f>集約!$B$10</c:f>
              <c:strCache>
                <c:ptCount val="1"/>
                <c:pt idx="0">
                  <c:v>飲食店・宿泊業</c:v>
                </c:pt>
              </c:strCache>
            </c:strRef>
          </c:tx>
          <c:spPr>
            <a:ln w="34925" cap="rnd">
              <a:solidFill>
                <a:schemeClr val="accent2">
                  <a:lumMod val="60000"/>
                </a:schemeClr>
              </a:solidFill>
              <a:round/>
            </a:ln>
            <a:effectLst/>
          </c:spPr>
          <c:marker>
            <c:symbol val="circle"/>
            <c:size val="7"/>
            <c:spPr>
              <a:solidFill>
                <a:schemeClr val="accent2">
                  <a:lumMod val="60000"/>
                </a:schemeClr>
              </a:solidFill>
              <a:ln w="9525">
                <a:solidFill>
                  <a:schemeClr val="accent2">
                    <a:lumMod val="60000"/>
                  </a:schemeClr>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集約!$E$10:$M$10</c:f>
              <c:numCache>
                <c:formatCode>0.0</c:formatCode>
                <c:ptCount val="9"/>
                <c:pt idx="0">
                  <c:v>-31.4</c:v>
                </c:pt>
                <c:pt idx="1">
                  <c:v>-43.9</c:v>
                </c:pt>
                <c:pt idx="2">
                  <c:v>-51.851851851851798</c:v>
                </c:pt>
                <c:pt idx="3">
                  <c:v>-37.299999999999997</c:v>
                </c:pt>
                <c:pt idx="4">
                  <c:v>-50.909090909090899</c:v>
                </c:pt>
                <c:pt idx="5">
                  <c:v>-9.6385542168674707</c:v>
                </c:pt>
                <c:pt idx="6">
                  <c:v>-1.2195121951219501</c:v>
                </c:pt>
                <c:pt idx="7">
                  <c:v>-30.434782608695599</c:v>
                </c:pt>
                <c:pt idx="8">
                  <c:v>-48.314606741573002</c:v>
                </c:pt>
              </c:numCache>
            </c:numRef>
          </c:val>
          <c:smooth val="0"/>
          <c:extLst>
            <c:ext xmlns:c16="http://schemas.microsoft.com/office/drawing/2014/chart" uri="{C3380CC4-5D6E-409C-BE32-E72D297353CC}">
              <c16:uniqueId val="{00000007-8CE2-4F28-9D0F-DB43E609E891}"/>
            </c:ext>
          </c:extLst>
        </c:ser>
        <c:ser>
          <c:idx val="8"/>
          <c:order val="8"/>
          <c:tx>
            <c:strRef>
              <c:f>集約!$B$11</c:f>
              <c:strCache>
                <c:ptCount val="1"/>
                <c:pt idx="0">
                  <c:v>サービス業</c:v>
                </c:pt>
              </c:strCache>
            </c:strRef>
          </c:tx>
          <c:spPr>
            <a:ln w="34925" cap="rnd">
              <a:solidFill>
                <a:schemeClr val="accent3">
                  <a:lumMod val="60000"/>
                </a:schemeClr>
              </a:solidFill>
              <a:prstDash val="sysDot"/>
              <a:round/>
            </a:ln>
            <a:effectLst/>
          </c:spPr>
          <c:marker>
            <c:symbol val="circle"/>
            <c:size val="7"/>
            <c:spPr>
              <a:solidFill>
                <a:schemeClr val="bg2">
                  <a:lumMod val="50000"/>
                </a:schemeClr>
              </a:solidFill>
              <a:ln w="9525">
                <a:solidFill>
                  <a:schemeClr val="accent3">
                    <a:lumMod val="60000"/>
                  </a:schemeClr>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集約!$E$11:$M$11</c:f>
              <c:numCache>
                <c:formatCode>0.0</c:formatCode>
                <c:ptCount val="9"/>
                <c:pt idx="0">
                  <c:v>-29.2</c:v>
                </c:pt>
                <c:pt idx="1">
                  <c:v>-32.9</c:v>
                </c:pt>
                <c:pt idx="2">
                  <c:v>-40.099009900990097</c:v>
                </c:pt>
                <c:pt idx="3">
                  <c:v>-43.2</c:v>
                </c:pt>
                <c:pt idx="4">
                  <c:v>-47.619047619047599</c:v>
                </c:pt>
                <c:pt idx="5">
                  <c:v>-14.6067415730337</c:v>
                </c:pt>
                <c:pt idx="6">
                  <c:v>-27.573529411764699</c:v>
                </c:pt>
                <c:pt idx="7">
                  <c:v>-41.825095057034197</c:v>
                </c:pt>
                <c:pt idx="8">
                  <c:v>-42.436974789916</c:v>
                </c:pt>
              </c:numCache>
            </c:numRef>
          </c:val>
          <c:smooth val="0"/>
          <c:extLst>
            <c:ext xmlns:c16="http://schemas.microsoft.com/office/drawing/2014/chart" uri="{C3380CC4-5D6E-409C-BE32-E72D297353CC}">
              <c16:uniqueId val="{00000008-8CE2-4F28-9D0F-DB43E609E891}"/>
            </c:ext>
          </c:extLst>
        </c:ser>
        <c:ser>
          <c:idx val="9"/>
          <c:order val="9"/>
          <c:tx>
            <c:strRef>
              <c:f>集約!$B$12</c:f>
              <c:strCache>
                <c:ptCount val="1"/>
                <c:pt idx="0">
                  <c:v>全産業平均</c:v>
                </c:pt>
              </c:strCache>
            </c:strRef>
          </c:tx>
          <c:spPr>
            <a:ln w="34925" cap="rnd" cmpd="dbl">
              <a:solidFill>
                <a:schemeClr val="accent3"/>
              </a:solidFill>
              <a:round/>
            </a:ln>
            <a:effectLst/>
          </c:spPr>
          <c:marker>
            <c:symbol val="circle"/>
            <c:size val="7"/>
            <c:spPr>
              <a:solidFill>
                <a:schemeClr val="bg2">
                  <a:lumMod val="50000"/>
                </a:schemeClr>
              </a:solidFill>
              <a:ln w="9525">
                <a:solidFill>
                  <a:schemeClr val="accent3"/>
                </a:solidFill>
              </a:ln>
              <a:effectLst/>
            </c:spPr>
          </c:marker>
          <c:cat>
            <c:numRef>
              <c:f>集約!$E$2:$M$2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集約!$E$12:$M$12</c:f>
              <c:numCache>
                <c:formatCode>0.0</c:formatCode>
                <c:ptCount val="9"/>
                <c:pt idx="0">
                  <c:v>-20.3</c:v>
                </c:pt>
                <c:pt idx="1">
                  <c:v>-24.3</c:v>
                </c:pt>
                <c:pt idx="2">
                  <c:v>-33.039647577092502</c:v>
                </c:pt>
                <c:pt idx="3">
                  <c:v>-39.9</c:v>
                </c:pt>
                <c:pt idx="4">
                  <c:v>-41.324921135646598</c:v>
                </c:pt>
                <c:pt idx="5">
                  <c:v>-7.8905839032088396</c:v>
                </c:pt>
                <c:pt idx="6">
                  <c:v>-19.356568364611199</c:v>
                </c:pt>
                <c:pt idx="7">
                  <c:v>-33.767705382436297</c:v>
                </c:pt>
                <c:pt idx="8">
                  <c:v>-34.357541899441301</c:v>
                </c:pt>
              </c:numCache>
            </c:numRef>
          </c:val>
          <c:smooth val="0"/>
          <c:extLst>
            <c:ext xmlns:c16="http://schemas.microsoft.com/office/drawing/2014/chart" uri="{C3380CC4-5D6E-409C-BE32-E72D297353CC}">
              <c16:uniqueId val="{00000009-8CE2-4F28-9D0F-DB43E609E891}"/>
            </c:ext>
          </c:extLst>
        </c:ser>
        <c:dLbls>
          <c:showLegendKey val="0"/>
          <c:showVal val="0"/>
          <c:showCatName val="0"/>
          <c:showSerName val="0"/>
          <c:showPercent val="0"/>
          <c:showBubbleSize val="0"/>
        </c:dLbls>
        <c:marker val="1"/>
        <c:smooth val="0"/>
        <c:axId val="744473040"/>
        <c:axId val="744478448"/>
      </c:lineChart>
      <c:catAx>
        <c:axId val="744473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44478448"/>
        <c:crosses val="autoZero"/>
        <c:auto val="1"/>
        <c:lblAlgn val="ctr"/>
        <c:lblOffset val="100"/>
        <c:noMultiLvlLbl val="0"/>
      </c:catAx>
      <c:valAx>
        <c:axId val="744478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44473040"/>
        <c:crosses val="autoZero"/>
        <c:crossBetween val="between"/>
      </c:valAx>
      <c:spPr>
        <a:noFill/>
        <a:ln>
          <a:noFill/>
        </a:ln>
        <a:effectLst/>
      </c:spPr>
    </c:plotArea>
    <c:legend>
      <c:legendPos val="b"/>
      <c:layout>
        <c:manualLayout>
          <c:xMode val="edge"/>
          <c:yMode val="edge"/>
          <c:x val="6.7162080592600149E-2"/>
          <c:y val="0.8728062521903085"/>
          <c:w val="0.87970691829003955"/>
          <c:h val="0.107302061357325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ja-JP" sz="1400" b="0" i="0" baseline="0">
                <a:effectLst/>
                <a:latin typeface="UD デジタル 教科書体 NK-R" panose="02020400000000000000" pitchFamily="18" charset="-128"/>
                <a:ea typeface="UD デジタル 教科書体 NK-R" panose="02020400000000000000" pitchFamily="18" charset="-128"/>
              </a:rPr>
              <a:t>介護関連職種の有効求人倍率</a:t>
            </a:r>
            <a:endParaRPr lang="ja-JP" altLang="ja-JP" sz="1400">
              <a:effectLst/>
              <a:latin typeface="UD デジタル 教科書体 NK-R" panose="02020400000000000000" pitchFamily="18" charset="-128"/>
              <a:ea typeface="UD デジタル 教科書体 NK-R" panose="02020400000000000000" pitchFamily="18"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介護!$D$3</c:f>
              <c:strCache>
                <c:ptCount val="1"/>
                <c:pt idx="0">
                  <c:v>介護関連</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介護!$C$4:$C$12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介護!$D$4:$D$12</c:f>
              <c:numCache>
                <c:formatCode>General</c:formatCode>
                <c:ptCount val="9"/>
                <c:pt idx="0">
                  <c:v>3.04</c:v>
                </c:pt>
                <c:pt idx="1">
                  <c:v>3.72</c:v>
                </c:pt>
                <c:pt idx="2" formatCode="0.00">
                  <c:v>4.6100000000000003</c:v>
                </c:pt>
                <c:pt idx="3">
                  <c:v>5.41</c:v>
                </c:pt>
                <c:pt idx="4" formatCode="0.00">
                  <c:v>5.4</c:v>
                </c:pt>
                <c:pt idx="5">
                  <c:v>5.73</c:v>
                </c:pt>
                <c:pt idx="6">
                  <c:v>4.9000000000000004</c:v>
                </c:pt>
                <c:pt idx="7">
                  <c:v>4.22</c:v>
                </c:pt>
                <c:pt idx="8">
                  <c:v>4.28</c:v>
                </c:pt>
              </c:numCache>
            </c:numRef>
          </c:val>
          <c:smooth val="0"/>
          <c:extLst>
            <c:ext xmlns:c16="http://schemas.microsoft.com/office/drawing/2014/chart" uri="{C3380CC4-5D6E-409C-BE32-E72D297353CC}">
              <c16:uniqueId val="{00000000-6F4C-44C0-A17A-68FA325BA193}"/>
            </c:ext>
          </c:extLst>
        </c:ser>
        <c:ser>
          <c:idx val="1"/>
          <c:order val="1"/>
          <c:tx>
            <c:strRef>
              <c:f>介護!$E$3</c:f>
              <c:strCache>
                <c:ptCount val="1"/>
                <c:pt idx="0">
                  <c:v>全職業計</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介護!$C$4:$C$12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介護!$E$4:$E$12</c:f>
              <c:numCache>
                <c:formatCode>General</c:formatCode>
                <c:ptCount val="9"/>
                <c:pt idx="0">
                  <c:v>1.1299999999999999</c:v>
                </c:pt>
                <c:pt idx="1">
                  <c:v>1.28</c:v>
                </c:pt>
                <c:pt idx="2">
                  <c:v>1.44</c:v>
                </c:pt>
                <c:pt idx="3">
                  <c:v>1.68</c:v>
                </c:pt>
                <c:pt idx="4">
                  <c:v>1.74</c:v>
                </c:pt>
                <c:pt idx="5">
                  <c:v>1.61</c:v>
                </c:pt>
                <c:pt idx="6">
                  <c:v>1.1000000000000001</c:v>
                </c:pt>
                <c:pt idx="7">
                  <c:v>1.1000000000000001</c:v>
                </c:pt>
                <c:pt idx="8">
                  <c:v>1.26</c:v>
                </c:pt>
              </c:numCache>
            </c:numRef>
          </c:val>
          <c:smooth val="0"/>
          <c:extLst>
            <c:ext xmlns:c16="http://schemas.microsoft.com/office/drawing/2014/chart" uri="{C3380CC4-5D6E-409C-BE32-E72D297353CC}">
              <c16:uniqueId val="{00000001-6F4C-44C0-A17A-68FA325BA193}"/>
            </c:ext>
          </c:extLst>
        </c:ser>
        <c:dLbls>
          <c:dLblPos val="t"/>
          <c:showLegendKey val="0"/>
          <c:showVal val="1"/>
          <c:showCatName val="0"/>
          <c:showSerName val="0"/>
          <c:showPercent val="0"/>
          <c:showBubbleSize val="0"/>
        </c:dLbls>
        <c:marker val="1"/>
        <c:smooth val="0"/>
        <c:axId val="1532781951"/>
        <c:axId val="1532784031"/>
      </c:lineChart>
      <c:catAx>
        <c:axId val="1532781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32784031"/>
        <c:crosses val="autoZero"/>
        <c:auto val="1"/>
        <c:lblAlgn val="ctr"/>
        <c:lblOffset val="100"/>
        <c:noMultiLvlLbl val="0"/>
      </c:catAx>
      <c:valAx>
        <c:axId val="153278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32781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6222538879604"/>
          <c:y val="2.7823794320503196E-2"/>
          <c:w val="0.66543785379876152"/>
          <c:h val="0.54951305230153469"/>
        </c:manualLayout>
      </c:layout>
      <c:barChart>
        <c:barDir val="bar"/>
        <c:grouping val="stacked"/>
        <c:varyColors val="0"/>
        <c:ser>
          <c:idx val="0"/>
          <c:order val="0"/>
          <c:tx>
            <c:strRef>
              <c:f>Sheet4!$B$2</c:f>
              <c:strCache>
                <c:ptCount val="1"/>
                <c:pt idx="0">
                  <c:v>大幅に不足している</c:v>
                </c:pt>
              </c:strCache>
            </c:strRef>
          </c:tx>
          <c:spPr>
            <a:solidFill>
              <a:schemeClr val="accent5">
                <a:lumMod val="75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Sheet4!$A$3:$A$8</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Sheet4!$B$3:$B$8</c:f>
              <c:numCache>
                <c:formatCode>General</c:formatCode>
                <c:ptCount val="6"/>
                <c:pt idx="0">
                  <c:v>35.200000000000003</c:v>
                </c:pt>
                <c:pt idx="1">
                  <c:v>40.799999999999997</c:v>
                </c:pt>
                <c:pt idx="2">
                  <c:v>33</c:v>
                </c:pt>
                <c:pt idx="3">
                  <c:v>31.1</c:v>
                </c:pt>
                <c:pt idx="4">
                  <c:v>29.3</c:v>
                </c:pt>
                <c:pt idx="5">
                  <c:v>24.7</c:v>
                </c:pt>
              </c:numCache>
            </c:numRef>
          </c:val>
          <c:extLst>
            <c:ext xmlns:c16="http://schemas.microsoft.com/office/drawing/2014/chart" uri="{C3380CC4-5D6E-409C-BE32-E72D297353CC}">
              <c16:uniqueId val="{00000000-D69F-4D0B-B10D-632AC8B4B536}"/>
            </c:ext>
          </c:extLst>
        </c:ser>
        <c:ser>
          <c:idx val="1"/>
          <c:order val="1"/>
          <c:tx>
            <c:strRef>
              <c:f>Sheet4!$C$2</c:f>
              <c:strCache>
                <c:ptCount val="1"/>
                <c:pt idx="0">
                  <c:v>やや不足している</c:v>
                </c:pt>
              </c:strCache>
            </c:strRef>
          </c:tx>
          <c:spPr>
            <a:solidFill>
              <a:schemeClr val="accent1"/>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Sheet4!$A$3:$A$8</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Sheet4!$C$3:$C$8</c:f>
              <c:numCache>
                <c:formatCode>General</c:formatCode>
                <c:ptCount val="6"/>
                <c:pt idx="0">
                  <c:v>38.299999999999997</c:v>
                </c:pt>
                <c:pt idx="1">
                  <c:v>47.4</c:v>
                </c:pt>
                <c:pt idx="2">
                  <c:v>56</c:v>
                </c:pt>
                <c:pt idx="3">
                  <c:v>54.3</c:v>
                </c:pt>
                <c:pt idx="4">
                  <c:v>54.5</c:v>
                </c:pt>
                <c:pt idx="5">
                  <c:v>59.8</c:v>
                </c:pt>
              </c:numCache>
            </c:numRef>
          </c:val>
          <c:extLst>
            <c:ext xmlns:c16="http://schemas.microsoft.com/office/drawing/2014/chart" uri="{C3380CC4-5D6E-409C-BE32-E72D297353CC}">
              <c16:uniqueId val="{00000001-D69F-4D0B-B10D-632AC8B4B536}"/>
            </c:ext>
          </c:extLst>
        </c:ser>
        <c:ser>
          <c:idx val="2"/>
          <c:order val="2"/>
          <c:tx>
            <c:strRef>
              <c:f>Sheet4!$D$2</c:f>
              <c:strCache>
                <c:ptCount val="1"/>
                <c:pt idx="0">
                  <c:v>特に過不足はない</c:v>
                </c:pt>
              </c:strCache>
            </c:strRef>
          </c:tx>
          <c:spPr>
            <a:pattFill prst="ltUpDiag">
              <a:fgClr>
                <a:schemeClr val="accent1"/>
              </a:fgClr>
              <a:bgClr>
                <a:schemeClr val="bg1"/>
              </a:bgClr>
            </a:patt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Sheet4!$A$3:$A$8</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Sheet4!$D$3:$D$8</c:f>
              <c:numCache>
                <c:formatCode>General</c:formatCode>
                <c:ptCount val="6"/>
                <c:pt idx="0">
                  <c:v>13.9</c:v>
                </c:pt>
                <c:pt idx="1">
                  <c:v>8.3000000000000007</c:v>
                </c:pt>
                <c:pt idx="2">
                  <c:v>10.5</c:v>
                </c:pt>
                <c:pt idx="3">
                  <c:v>12.6</c:v>
                </c:pt>
                <c:pt idx="4">
                  <c:v>15.1</c:v>
                </c:pt>
                <c:pt idx="5">
                  <c:v>14.8</c:v>
                </c:pt>
              </c:numCache>
            </c:numRef>
          </c:val>
          <c:extLst>
            <c:ext xmlns:c16="http://schemas.microsoft.com/office/drawing/2014/chart" uri="{C3380CC4-5D6E-409C-BE32-E72D297353CC}">
              <c16:uniqueId val="{00000002-D69F-4D0B-B10D-632AC8B4B536}"/>
            </c:ext>
          </c:extLst>
        </c:ser>
        <c:ser>
          <c:idx val="3"/>
          <c:order val="3"/>
          <c:tx>
            <c:strRef>
              <c:f>Sheet4!$E$2</c:f>
              <c:strCache>
                <c:ptCount val="1"/>
                <c:pt idx="0">
                  <c:v>やや過剰である（削減や職種転換等が必要）</c:v>
                </c:pt>
              </c:strCache>
            </c:strRef>
          </c:tx>
          <c:spPr>
            <a:pattFill prst="pct50">
              <a:fgClr>
                <a:schemeClr val="accent1"/>
              </a:fgClr>
              <a:bgClr>
                <a:schemeClr val="bg1"/>
              </a:bgClr>
            </a:pattFill>
            <a:ln>
              <a:solidFill>
                <a:srgbClr val="0070C0"/>
              </a:solidFill>
            </a:ln>
            <a:effectLst/>
          </c:spPr>
          <c:invertIfNegative val="0"/>
          <c:cat>
            <c:strRef>
              <c:f>Sheet4!$A$3:$A$8</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Sheet4!$E$3:$E$8</c:f>
              <c:numCache>
                <c:formatCode>General</c:formatCode>
                <c:ptCount val="6"/>
                <c:pt idx="0">
                  <c:v>0.1</c:v>
                </c:pt>
                <c:pt idx="1">
                  <c:v>0.3</c:v>
                </c:pt>
                <c:pt idx="2">
                  <c:v>0.5</c:v>
                </c:pt>
                <c:pt idx="3">
                  <c:v>0.6</c:v>
                </c:pt>
                <c:pt idx="4">
                  <c:v>0.4</c:v>
                </c:pt>
                <c:pt idx="5">
                  <c:v>0.2</c:v>
                </c:pt>
              </c:numCache>
            </c:numRef>
          </c:val>
          <c:extLst>
            <c:ext xmlns:c16="http://schemas.microsoft.com/office/drawing/2014/chart" uri="{C3380CC4-5D6E-409C-BE32-E72D297353CC}">
              <c16:uniqueId val="{00000003-D69F-4D0B-B10D-632AC8B4B536}"/>
            </c:ext>
          </c:extLst>
        </c:ser>
        <c:ser>
          <c:idx val="4"/>
          <c:order val="4"/>
          <c:tx>
            <c:strRef>
              <c:f>Sheet4!$F$2</c:f>
              <c:strCache>
                <c:ptCount val="1"/>
                <c:pt idx="0">
                  <c:v>分からない</c:v>
                </c:pt>
              </c:strCache>
            </c:strRef>
          </c:tx>
          <c:spPr>
            <a:solidFill>
              <a:schemeClr val="accent1">
                <a:lumMod val="40000"/>
                <a:lumOff val="60000"/>
              </a:schemeClr>
            </a:solidFill>
            <a:ln>
              <a:solidFill>
                <a:schemeClr val="accent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FC24-4B15-9EEA-D485F661CF2F}"/>
                </c:ext>
              </c:extLst>
            </c:dLbl>
            <c:dLbl>
              <c:idx val="4"/>
              <c:delete val="1"/>
              <c:extLst>
                <c:ext xmlns:c15="http://schemas.microsoft.com/office/drawing/2012/chart" uri="{CE6537A1-D6FC-4f65-9D91-7224C49458BB}"/>
                <c:ext xmlns:c16="http://schemas.microsoft.com/office/drawing/2014/chart" uri="{C3380CC4-5D6E-409C-BE32-E72D297353CC}">
                  <c16:uniqueId val="{00000001-FC24-4B15-9EEA-D485F661CF2F}"/>
                </c:ext>
              </c:extLst>
            </c:dLbl>
            <c:dLbl>
              <c:idx val="5"/>
              <c:delete val="1"/>
              <c:extLst>
                <c:ext xmlns:c15="http://schemas.microsoft.com/office/drawing/2012/chart" uri="{CE6537A1-D6FC-4f65-9D91-7224C49458BB}"/>
                <c:ext xmlns:c16="http://schemas.microsoft.com/office/drawing/2014/chart" uri="{C3380CC4-5D6E-409C-BE32-E72D297353CC}">
                  <c16:uniqueId val="{00000000-FC24-4B15-9EEA-D485F661CF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Sheet4!$A$3:$A$8</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Sheet4!$F$3:$F$8</c:f>
              <c:numCache>
                <c:formatCode>General</c:formatCode>
                <c:ptCount val="6"/>
                <c:pt idx="0">
                  <c:v>12.5</c:v>
                </c:pt>
                <c:pt idx="3">
                  <c:v>1.3</c:v>
                </c:pt>
                <c:pt idx="4">
                  <c:v>0.7</c:v>
                </c:pt>
                <c:pt idx="5">
                  <c:v>0.5</c:v>
                </c:pt>
              </c:numCache>
            </c:numRef>
          </c:val>
          <c:extLst>
            <c:ext xmlns:c16="http://schemas.microsoft.com/office/drawing/2014/chart" uri="{C3380CC4-5D6E-409C-BE32-E72D297353CC}">
              <c16:uniqueId val="{00000004-D69F-4D0B-B10D-632AC8B4B536}"/>
            </c:ext>
          </c:extLst>
        </c:ser>
        <c:ser>
          <c:idx val="5"/>
          <c:order val="5"/>
          <c:tx>
            <c:strRef>
              <c:f>Sheet4!$G$2</c:f>
              <c:strCache>
                <c:ptCount val="1"/>
                <c:pt idx="0">
                  <c:v>無回答</c:v>
                </c:pt>
              </c:strCache>
            </c:strRef>
          </c:tx>
          <c:spPr>
            <a:pattFill prst="pct20">
              <a:fgClr>
                <a:schemeClr val="accent1">
                  <a:lumMod val="40000"/>
                  <a:lumOff val="60000"/>
                </a:schemeClr>
              </a:fgClr>
              <a:bgClr>
                <a:schemeClr val="bg1"/>
              </a:bgClr>
            </a:pattFill>
            <a:ln>
              <a:solidFill>
                <a:schemeClr val="accent1"/>
              </a:solidFill>
            </a:ln>
            <a:effectLst/>
          </c:spPr>
          <c:invertIfNegative val="0"/>
          <c:cat>
            <c:strRef>
              <c:f>Sheet4!$A$3:$A$8</c:f>
              <c:strCache>
                <c:ptCount val="6"/>
                <c:pt idx="0">
                  <c:v>２０２１年度調査（n=1,046）</c:v>
                </c:pt>
                <c:pt idx="1">
                  <c:v>２０２０年度調査（n=878）</c:v>
                </c:pt>
                <c:pt idx="2">
                  <c:v>IT人材白書２０２０（n=821）</c:v>
                </c:pt>
                <c:pt idx="3">
                  <c:v>IT人材白書２０１９（n=967）</c:v>
                </c:pt>
                <c:pt idx="4">
                  <c:v>IT人材白書２０１８（n=974）</c:v>
                </c:pt>
                <c:pt idx="5">
                  <c:v>IT人材白書２０１７（n=984）</c:v>
                </c:pt>
              </c:strCache>
            </c:strRef>
          </c:cat>
          <c:val>
            <c:numRef>
              <c:f>Sheet4!$G$3:$G$8</c:f>
              <c:numCache>
                <c:formatCode>General</c:formatCode>
                <c:ptCount val="6"/>
                <c:pt idx="1">
                  <c:v>3.2</c:v>
                </c:pt>
              </c:numCache>
            </c:numRef>
          </c:val>
          <c:extLst>
            <c:ext xmlns:c16="http://schemas.microsoft.com/office/drawing/2014/chart" uri="{C3380CC4-5D6E-409C-BE32-E72D297353CC}">
              <c16:uniqueId val="{00000005-D69F-4D0B-B10D-632AC8B4B536}"/>
            </c:ext>
          </c:extLst>
        </c:ser>
        <c:dLbls>
          <c:showLegendKey val="0"/>
          <c:showVal val="0"/>
          <c:showCatName val="0"/>
          <c:showSerName val="0"/>
          <c:showPercent val="0"/>
          <c:showBubbleSize val="0"/>
        </c:dLbls>
        <c:gapWidth val="150"/>
        <c:overlap val="100"/>
        <c:axId val="211484592"/>
        <c:axId val="211476688"/>
      </c:barChart>
      <c:catAx>
        <c:axId val="2114845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211476688"/>
        <c:crosses val="autoZero"/>
        <c:auto val="1"/>
        <c:lblAlgn val="ctr"/>
        <c:lblOffset val="100"/>
        <c:noMultiLvlLbl val="0"/>
      </c:catAx>
      <c:valAx>
        <c:axId val="21147668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11484592"/>
        <c:crosses val="autoZero"/>
        <c:crossBetween val="between"/>
      </c:valAx>
      <c:spPr>
        <a:noFill/>
        <a:ln>
          <a:noFill/>
        </a:ln>
        <a:effectLst/>
      </c:spPr>
    </c:plotArea>
    <c:legend>
      <c:legendPos val="b"/>
      <c:layout>
        <c:manualLayout>
          <c:xMode val="edge"/>
          <c:yMode val="edge"/>
          <c:x val="4.3165163638999552E-4"/>
          <c:y val="0.60118581318246933"/>
          <c:w val="0.97590283720374249"/>
          <c:h val="0.164299348973289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1421697287838"/>
          <c:y val="2.9999347186718341E-2"/>
          <c:w val="0.77548578302712157"/>
          <c:h val="0.80367520993100794"/>
        </c:manualLayout>
      </c:layout>
      <c:barChart>
        <c:barDir val="bar"/>
        <c:grouping val="stacked"/>
        <c:varyColors val="0"/>
        <c:ser>
          <c:idx val="0"/>
          <c:order val="0"/>
          <c:tx>
            <c:strRef>
              <c:f>Sheet1!$D$2</c:f>
              <c:strCache>
                <c:ptCount val="1"/>
                <c:pt idx="0">
                  <c:v>さらに拡大を図る</c:v>
                </c:pt>
              </c:strCache>
            </c:strRef>
          </c:tx>
          <c:spPr>
            <a:solidFill>
              <a:schemeClr val="accent5">
                <a:lumMod val="75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Sheet1!$C$3:$C$13</c:f>
              <c:strCache>
                <c:ptCount val="11"/>
                <c:pt idx="0">
                  <c:v>2011(n=2515)</c:v>
                </c:pt>
                <c:pt idx="1">
                  <c:v>2012(n=1686)</c:v>
                </c:pt>
                <c:pt idx="2">
                  <c:v>2013(n=2962)</c:v>
                </c:pt>
                <c:pt idx="3">
                  <c:v>2014(n=2444)</c:v>
                </c:pt>
                <c:pt idx="4">
                  <c:v>2015(n=2462)</c:v>
                </c:pt>
                <c:pt idx="5">
                  <c:v>2016(n=2603)</c:v>
                </c:pt>
                <c:pt idx="6">
                  <c:v>2017(n=2690)</c:v>
                </c:pt>
                <c:pt idx="7">
                  <c:v>2018(n=2808)</c:v>
                </c:pt>
                <c:pt idx="8">
                  <c:v>2019(n=2943)</c:v>
                </c:pt>
                <c:pt idx="9">
                  <c:v>2020(n=2372)</c:v>
                </c:pt>
                <c:pt idx="10">
                  <c:v>2021(n=1567)</c:v>
                </c:pt>
              </c:strCache>
            </c:strRef>
          </c:cat>
          <c:val>
            <c:numRef>
              <c:f>Sheet1!$D$3:$D$13</c:f>
              <c:numCache>
                <c:formatCode>0.0</c:formatCode>
                <c:ptCount val="11"/>
                <c:pt idx="0">
                  <c:v>55.3</c:v>
                </c:pt>
                <c:pt idx="1">
                  <c:v>62</c:v>
                </c:pt>
                <c:pt idx="2">
                  <c:v>67.400000000000006</c:v>
                </c:pt>
                <c:pt idx="3">
                  <c:v>66.2</c:v>
                </c:pt>
                <c:pt idx="4">
                  <c:v>74.2</c:v>
                </c:pt>
                <c:pt idx="5">
                  <c:v>70.099999999999994</c:v>
                </c:pt>
                <c:pt idx="6">
                  <c:v>67.8</c:v>
                </c:pt>
                <c:pt idx="7">
                  <c:v>70.5</c:v>
                </c:pt>
                <c:pt idx="8">
                  <c:v>71.099999999999994</c:v>
                </c:pt>
                <c:pt idx="9">
                  <c:v>66</c:v>
                </c:pt>
                <c:pt idx="10">
                  <c:v>75.2</c:v>
                </c:pt>
              </c:numCache>
            </c:numRef>
          </c:val>
          <c:extLst>
            <c:ext xmlns:c16="http://schemas.microsoft.com/office/drawing/2014/chart" uri="{C3380CC4-5D6E-409C-BE32-E72D297353CC}">
              <c16:uniqueId val="{00000000-AC0A-4C43-84DA-B33AF63796BA}"/>
            </c:ext>
          </c:extLst>
        </c:ser>
        <c:ser>
          <c:idx val="1"/>
          <c:order val="1"/>
          <c:tx>
            <c:strRef>
              <c:f>Sheet1!$E$2</c:f>
              <c:strCache>
                <c:ptCount val="1"/>
                <c:pt idx="0">
                  <c:v>今後、新たに取り組みたい</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Sheet1!$C$3:$C$13</c:f>
              <c:strCache>
                <c:ptCount val="11"/>
                <c:pt idx="0">
                  <c:v>2011(n=2515)</c:v>
                </c:pt>
                <c:pt idx="1">
                  <c:v>2012(n=1686)</c:v>
                </c:pt>
                <c:pt idx="2">
                  <c:v>2013(n=2962)</c:v>
                </c:pt>
                <c:pt idx="3">
                  <c:v>2014(n=2444)</c:v>
                </c:pt>
                <c:pt idx="4">
                  <c:v>2015(n=2462)</c:v>
                </c:pt>
                <c:pt idx="5">
                  <c:v>2016(n=2603)</c:v>
                </c:pt>
                <c:pt idx="6">
                  <c:v>2017(n=2690)</c:v>
                </c:pt>
                <c:pt idx="7">
                  <c:v>2018(n=2808)</c:v>
                </c:pt>
                <c:pt idx="8">
                  <c:v>2019(n=2943)</c:v>
                </c:pt>
                <c:pt idx="9">
                  <c:v>2020(n=2372)</c:v>
                </c:pt>
                <c:pt idx="10">
                  <c:v>2021(n=1567)</c:v>
                </c:pt>
              </c:strCache>
            </c:strRef>
          </c:cat>
          <c:val>
            <c:numRef>
              <c:f>Sheet1!$E$3:$E$13</c:f>
              <c:numCache>
                <c:formatCode>0.0</c:formatCode>
                <c:ptCount val="11"/>
                <c:pt idx="0">
                  <c:v>10.7</c:v>
                </c:pt>
                <c:pt idx="1">
                  <c:v>14.2</c:v>
                </c:pt>
                <c:pt idx="2">
                  <c:v>10.4</c:v>
                </c:pt>
                <c:pt idx="3">
                  <c:v>12.4</c:v>
                </c:pt>
                <c:pt idx="4">
                  <c:v>10.7</c:v>
                </c:pt>
                <c:pt idx="5">
                  <c:v>11.8</c:v>
                </c:pt>
                <c:pt idx="6">
                  <c:v>11.6</c:v>
                </c:pt>
                <c:pt idx="7">
                  <c:v>10.6</c:v>
                </c:pt>
                <c:pt idx="8">
                  <c:v>9.3000000000000007</c:v>
                </c:pt>
                <c:pt idx="9">
                  <c:v>10.8</c:v>
                </c:pt>
                <c:pt idx="10">
                  <c:v>7.6</c:v>
                </c:pt>
              </c:numCache>
            </c:numRef>
          </c:val>
          <c:extLst>
            <c:ext xmlns:c16="http://schemas.microsoft.com/office/drawing/2014/chart" uri="{C3380CC4-5D6E-409C-BE32-E72D297353CC}">
              <c16:uniqueId val="{00000001-AC0A-4C43-84DA-B33AF63796BA}"/>
            </c:ext>
          </c:extLst>
        </c:ser>
        <c:ser>
          <c:idx val="2"/>
          <c:order val="2"/>
          <c:tx>
            <c:strRef>
              <c:f>Sheet1!$F$2</c:f>
              <c:strCache>
                <c:ptCount val="1"/>
                <c:pt idx="0">
                  <c:v>現状を維持する、縮小、撤退を検討する、今後とも行う予定はない</c:v>
                </c:pt>
              </c:strCache>
            </c:strRef>
          </c:tx>
          <c:spPr>
            <a:pattFill prst="ltUpDiag">
              <a:fgClr>
                <a:schemeClr val="accent1"/>
              </a:fgClr>
              <a:bgClr>
                <a:schemeClr val="bg1"/>
              </a:bgClr>
            </a:pattFill>
            <a:ln>
              <a:solidFill>
                <a:srgbClr val="0070C0"/>
              </a:solidFill>
            </a:ln>
            <a:effectLst/>
          </c:spPr>
          <c:invertIfNegative val="0"/>
          <c:dLbls>
            <c:delete val="1"/>
          </c:dLbls>
          <c:cat>
            <c:strRef>
              <c:f>Sheet1!$C$3:$C$13</c:f>
              <c:strCache>
                <c:ptCount val="11"/>
                <c:pt idx="0">
                  <c:v>2011(n=2515)</c:v>
                </c:pt>
                <c:pt idx="1">
                  <c:v>2012(n=1686)</c:v>
                </c:pt>
                <c:pt idx="2">
                  <c:v>2013(n=2962)</c:v>
                </c:pt>
                <c:pt idx="3">
                  <c:v>2014(n=2444)</c:v>
                </c:pt>
                <c:pt idx="4">
                  <c:v>2015(n=2462)</c:v>
                </c:pt>
                <c:pt idx="5">
                  <c:v>2016(n=2603)</c:v>
                </c:pt>
                <c:pt idx="6">
                  <c:v>2017(n=2690)</c:v>
                </c:pt>
                <c:pt idx="7">
                  <c:v>2018(n=2808)</c:v>
                </c:pt>
                <c:pt idx="8">
                  <c:v>2019(n=2943)</c:v>
                </c:pt>
                <c:pt idx="9">
                  <c:v>2020(n=2372)</c:v>
                </c:pt>
                <c:pt idx="10">
                  <c:v>2021(n=1567)</c:v>
                </c:pt>
              </c:strCache>
            </c:strRef>
          </c:cat>
          <c:val>
            <c:numRef>
              <c:f>Sheet1!$F$3:$F$13</c:f>
              <c:numCache>
                <c:formatCode>0.0_ </c:formatCode>
                <c:ptCount val="11"/>
                <c:pt idx="0">
                  <c:v>34</c:v>
                </c:pt>
                <c:pt idx="1">
                  <c:v>23.8</c:v>
                </c:pt>
                <c:pt idx="2">
                  <c:v>22.199999999999996</c:v>
                </c:pt>
                <c:pt idx="3">
                  <c:v>21.4</c:v>
                </c:pt>
                <c:pt idx="4">
                  <c:v>15.099999999999998</c:v>
                </c:pt>
                <c:pt idx="5">
                  <c:v>18.100000000000005</c:v>
                </c:pt>
                <c:pt idx="6">
                  <c:v>20.6</c:v>
                </c:pt>
                <c:pt idx="7">
                  <c:v>18.899999999999999</c:v>
                </c:pt>
                <c:pt idx="8">
                  <c:v>19.600000000000005</c:v>
                </c:pt>
                <c:pt idx="9">
                  <c:v>23.2</c:v>
                </c:pt>
                <c:pt idx="10">
                  <c:v>17.199999999999996</c:v>
                </c:pt>
              </c:numCache>
            </c:numRef>
          </c:val>
          <c:extLst>
            <c:ext xmlns:c16="http://schemas.microsoft.com/office/drawing/2014/chart" uri="{C3380CC4-5D6E-409C-BE32-E72D297353CC}">
              <c16:uniqueId val="{00000002-AC0A-4C43-84DA-B33AF63796BA}"/>
            </c:ext>
          </c:extLst>
        </c:ser>
        <c:dLbls>
          <c:dLblPos val="ctr"/>
          <c:showLegendKey val="0"/>
          <c:showVal val="1"/>
          <c:showCatName val="0"/>
          <c:showSerName val="0"/>
          <c:showPercent val="0"/>
          <c:showBubbleSize val="0"/>
        </c:dLbls>
        <c:gapWidth val="150"/>
        <c:overlap val="100"/>
        <c:axId val="517430784"/>
        <c:axId val="517433280"/>
      </c:barChart>
      <c:catAx>
        <c:axId val="517430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7433280"/>
        <c:crosses val="autoZero"/>
        <c:auto val="1"/>
        <c:lblAlgn val="ctr"/>
        <c:lblOffset val="100"/>
        <c:noMultiLvlLbl val="0"/>
      </c:catAx>
      <c:valAx>
        <c:axId val="517433280"/>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1743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nSpc>
              <a:spcPts val="1000"/>
            </a:lnSpc>
            <a:defRPr sz="8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0.07353</cdr:x>
      <cdr:y>0.06067</cdr:y>
    </cdr:from>
    <cdr:to>
      <cdr:x>1</cdr:x>
      <cdr:y>0.12512</cdr:y>
    </cdr:to>
    <cdr:sp macro="" textlink="">
      <cdr:nvSpPr>
        <cdr:cNvPr id="2" name="テキスト ボックス 1"/>
        <cdr:cNvSpPr txBox="1"/>
      </cdr:nvSpPr>
      <cdr:spPr>
        <a:xfrm xmlns:a="http://schemas.openxmlformats.org/drawingml/2006/main">
          <a:off x="336179" y="326210"/>
          <a:ext cx="4235821" cy="3465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dirty="0">
              <a:latin typeface="UD デジタル 教科書体 NK-R" panose="02020400000000000000" pitchFamily="18" charset="-128"/>
              <a:ea typeface="UD デジタル 教科書体 NK-R" panose="02020400000000000000" pitchFamily="18" charset="-128"/>
            </a:rPr>
            <a:t>（雇用</a:t>
          </a:r>
          <a:r>
            <a:rPr lang="en-US" altLang="ja-JP" dirty="0">
              <a:latin typeface="UD デジタル 教科書体 NK-R" panose="02020400000000000000" pitchFamily="18" charset="-128"/>
              <a:ea typeface="UD デジタル 教科書体 NK-R" panose="02020400000000000000" pitchFamily="18" charset="-128"/>
            </a:rPr>
            <a:t>DI</a:t>
          </a:r>
          <a:r>
            <a:rPr lang="ja-JP" altLang="en-US" dirty="0">
              <a:latin typeface="UD デジタル 教科書体 NK-R" panose="02020400000000000000" pitchFamily="18" charset="-128"/>
              <a:ea typeface="UD デジタル 教科書体 NK-R" panose="02020400000000000000" pitchFamily="18" charset="-128"/>
            </a:rPr>
            <a:t>に介護業種のデータがないため、有効求人倍率で比較）</a:t>
          </a:r>
        </a:p>
      </cdr:txBody>
    </cdr:sp>
  </cdr:relSizeAnchor>
</c:userShapes>
</file>

<file path=ppt/drawings/drawing2.xml><?xml version="1.0" encoding="utf-8"?>
<c:userShapes xmlns:c="http://schemas.openxmlformats.org/drawingml/2006/chart">
  <cdr:relSizeAnchor xmlns:cdr="http://schemas.openxmlformats.org/drawingml/2006/chartDrawing">
    <cdr:from>
      <cdr:x>0.5832</cdr:x>
      <cdr:y>0.62835</cdr:y>
    </cdr:from>
    <cdr:to>
      <cdr:x>0.65705</cdr:x>
      <cdr:y>0.67431</cdr:y>
    </cdr:to>
    <cdr:sp macro="" textlink="">
      <cdr:nvSpPr>
        <cdr:cNvPr id="2" name="テキスト ボックス 1"/>
        <cdr:cNvSpPr txBox="1"/>
      </cdr:nvSpPr>
      <cdr:spPr>
        <a:xfrm xmlns:a="http://schemas.openxmlformats.org/drawingml/2006/main">
          <a:off x="4050343" y="3506450"/>
          <a:ext cx="512891" cy="256476"/>
        </a:xfrm>
        <a:prstGeom xmlns:a="http://schemas.openxmlformats.org/drawingml/2006/main" prst="rect">
          <a:avLst/>
        </a:prstGeom>
        <a:ln xmlns:a="http://schemas.openxmlformats.org/drawingml/2006/main">
          <a:solidFill>
            <a:schemeClr val="bg1"/>
          </a:solidFill>
        </a:ln>
      </cdr:spPr>
      <cdr:txBody>
        <a:bodyPr xmlns:a="http://schemas.openxmlformats.org/drawingml/2006/main" wrap="square" lIns="0" tIns="0" rIns="0" bIns="0" rtlCol="0" anchor="ctr" anchorCtr="0">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ja-JP" altLang="en-US" sz="647" dirty="0">
              <a:solidFill>
                <a:schemeClr val="bg1"/>
              </a:solidFill>
              <a:latin typeface="Meiryo UI" panose="020B0604030504040204" pitchFamily="50" charset="-128"/>
              <a:ea typeface="Meiryo UI" panose="020B0604030504040204" pitchFamily="50" charset="-128"/>
            </a:rPr>
            <a:t>技：</a:t>
          </a:r>
          <a:r>
            <a:rPr lang="en-US" altLang="ja-JP" sz="647" dirty="0">
              <a:solidFill>
                <a:schemeClr val="bg1"/>
              </a:solidFill>
              <a:latin typeface="Meiryo UI" panose="020B0604030504040204" pitchFamily="50" charset="-128"/>
              <a:ea typeface="Meiryo UI" panose="020B0604030504040204" pitchFamily="50" charset="-128"/>
            </a:rPr>
            <a:t>23,921</a:t>
          </a:r>
          <a:br>
            <a:rPr lang="en-US" altLang="ja-JP" sz="647" dirty="0">
              <a:solidFill>
                <a:schemeClr val="bg1"/>
              </a:solidFill>
              <a:latin typeface="Meiryo UI" panose="020B0604030504040204" pitchFamily="50" charset="-128"/>
              <a:ea typeface="Meiryo UI" panose="020B0604030504040204" pitchFamily="50" charset="-128"/>
            </a:rPr>
          </a:br>
          <a:r>
            <a:rPr lang="ja-JP" altLang="en-US" sz="647" dirty="0">
              <a:solidFill>
                <a:schemeClr val="bg1"/>
              </a:solidFill>
              <a:latin typeface="Meiryo UI" panose="020B0604030504040204" pitchFamily="50" charset="-128"/>
              <a:ea typeface="Meiryo UI" panose="020B0604030504040204" pitchFamily="50" charset="-128"/>
            </a:rPr>
            <a:t>特：</a:t>
          </a:r>
          <a:r>
            <a:rPr lang="en-US" altLang="ja-JP" sz="647" dirty="0">
              <a:solidFill>
                <a:schemeClr val="bg1"/>
              </a:solidFill>
              <a:latin typeface="Meiryo UI" panose="020B0604030504040204" pitchFamily="50" charset="-128"/>
              <a:ea typeface="Meiryo UI" panose="020B0604030504040204" pitchFamily="50" charset="-128"/>
            </a:rPr>
            <a:t>467</a:t>
          </a:r>
          <a:endParaRPr lang="ja-JP" altLang="en-US" sz="647" dirty="0">
            <a:solidFill>
              <a:schemeClr val="bg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0.27734</cdr:x>
      <cdr:y>0.66165</cdr:y>
    </cdr:from>
    <cdr:to>
      <cdr:x>0.35369</cdr:x>
      <cdr:y>0.69896</cdr:y>
    </cdr:to>
    <cdr:sp macro="" textlink="">
      <cdr:nvSpPr>
        <cdr:cNvPr id="3" name="テキスト ボックス 1"/>
        <cdr:cNvSpPr txBox="1"/>
      </cdr:nvSpPr>
      <cdr:spPr>
        <a:xfrm xmlns:a="http://schemas.openxmlformats.org/drawingml/2006/main">
          <a:off x="1926146" y="3692306"/>
          <a:ext cx="530254" cy="208205"/>
        </a:xfrm>
        <a:prstGeom xmlns:a="http://schemas.openxmlformats.org/drawingml/2006/main" prst="rect">
          <a:avLst/>
        </a:prstGeom>
        <a:ln xmlns:a="http://schemas.openxmlformats.org/drawingml/2006/main">
          <a:solidFill>
            <a:schemeClr val="bg1"/>
          </a:solidFill>
        </a:ln>
      </cdr:spPr>
      <cdr:txBody>
        <a:bodyPr xmlns:a="http://schemas.openxmlformats.org/drawingml/2006/main" wrap="squar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647" dirty="0">
              <a:solidFill>
                <a:schemeClr val="bg1"/>
              </a:solidFill>
              <a:latin typeface="Meiryo UI" panose="020B0604030504040204" pitchFamily="50" charset="-128"/>
              <a:ea typeface="Meiryo UI" panose="020B0604030504040204" pitchFamily="50" charset="-128"/>
            </a:rPr>
            <a:t>技：</a:t>
          </a:r>
          <a:r>
            <a:rPr lang="en-US" altLang="ja-JP" sz="647" dirty="0">
              <a:solidFill>
                <a:schemeClr val="bg1"/>
              </a:solidFill>
              <a:latin typeface="Meiryo UI" panose="020B0604030504040204" pitchFamily="50" charset="-128"/>
              <a:ea typeface="Meiryo UI" panose="020B0604030504040204" pitchFamily="50" charset="-128"/>
            </a:rPr>
            <a:t>16,572</a:t>
          </a:r>
          <a:endParaRPr lang="ja-JP" altLang="en-US" sz="647" dirty="0">
            <a:solidFill>
              <a:schemeClr val="bg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0.73629</cdr:x>
      <cdr:y>0.61846</cdr:y>
    </cdr:from>
    <cdr:to>
      <cdr:x>0.80641</cdr:x>
      <cdr:y>0.66366</cdr:y>
    </cdr:to>
    <cdr:sp macro="" textlink="">
      <cdr:nvSpPr>
        <cdr:cNvPr id="4" name="テキスト ボックス 1"/>
        <cdr:cNvSpPr txBox="1"/>
      </cdr:nvSpPr>
      <cdr:spPr>
        <a:xfrm xmlns:a="http://schemas.openxmlformats.org/drawingml/2006/main">
          <a:off x="5113566" y="3451289"/>
          <a:ext cx="486987" cy="252235"/>
        </a:xfrm>
        <a:prstGeom xmlns:a="http://schemas.openxmlformats.org/drawingml/2006/main" prst="rect">
          <a:avLst/>
        </a:prstGeom>
        <a:ln xmlns:a="http://schemas.openxmlformats.org/drawingml/2006/main">
          <a:solidFill>
            <a:schemeClr val="bg1"/>
          </a:solidFill>
        </a:ln>
      </cdr:spPr>
      <cdr:txBody>
        <a:bodyPr xmlns:a="http://schemas.openxmlformats.org/drawingml/2006/main" wrap="squar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647" dirty="0">
              <a:solidFill>
                <a:schemeClr val="bg1"/>
              </a:solidFill>
              <a:latin typeface="Meiryo UI" panose="020B0604030504040204" pitchFamily="50" charset="-128"/>
              <a:ea typeface="Meiryo UI" panose="020B0604030504040204" pitchFamily="50" charset="-128"/>
            </a:rPr>
            <a:t>技：</a:t>
          </a:r>
          <a:r>
            <a:rPr lang="en-US" altLang="ja-JP" sz="647" dirty="0">
              <a:solidFill>
                <a:schemeClr val="bg1"/>
              </a:solidFill>
              <a:latin typeface="Meiryo UI" panose="020B0604030504040204" pitchFamily="50" charset="-128"/>
              <a:ea typeface="Meiryo UI" panose="020B0604030504040204" pitchFamily="50" charset="-128"/>
            </a:rPr>
            <a:t>24,993</a:t>
          </a:r>
          <a:br>
            <a:rPr lang="en-US" altLang="ja-JP" sz="647" dirty="0">
              <a:solidFill>
                <a:schemeClr val="bg1"/>
              </a:solidFill>
              <a:latin typeface="Meiryo UI" panose="020B0604030504040204" pitchFamily="50" charset="-128"/>
              <a:ea typeface="Meiryo UI" panose="020B0604030504040204" pitchFamily="50" charset="-128"/>
            </a:rPr>
          </a:br>
          <a:r>
            <a:rPr lang="ja-JP" altLang="en-US" sz="647" dirty="0">
              <a:solidFill>
                <a:schemeClr val="bg1"/>
              </a:solidFill>
              <a:latin typeface="Meiryo UI" panose="020B0604030504040204" pitchFamily="50" charset="-128"/>
              <a:ea typeface="Meiryo UI" panose="020B0604030504040204" pitchFamily="50" charset="-128"/>
            </a:rPr>
            <a:t>特：</a:t>
          </a:r>
          <a:r>
            <a:rPr lang="en-US" altLang="ja-JP" sz="647" dirty="0">
              <a:solidFill>
                <a:schemeClr val="bg1"/>
              </a:solidFill>
              <a:latin typeface="Meiryo UI" panose="020B0604030504040204" pitchFamily="50" charset="-128"/>
              <a:ea typeface="Meiryo UI" panose="020B0604030504040204" pitchFamily="50" charset="-128"/>
            </a:rPr>
            <a:t>2,245</a:t>
          </a:r>
          <a:endParaRPr lang="ja-JP" altLang="en-US" sz="647" dirty="0">
            <a:solidFill>
              <a:schemeClr val="bg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0.58112</cdr:x>
      <cdr:y>0.26892</cdr:y>
    </cdr:from>
    <cdr:to>
      <cdr:x>0.65913</cdr:x>
      <cdr:y>0.30867</cdr:y>
    </cdr:to>
    <cdr:sp macro="" textlink="">
      <cdr:nvSpPr>
        <cdr:cNvPr id="5" name="テキスト ボックス 1"/>
        <cdr:cNvSpPr txBox="1"/>
      </cdr:nvSpPr>
      <cdr:spPr>
        <a:xfrm xmlns:a="http://schemas.openxmlformats.org/drawingml/2006/main">
          <a:off x="4035897" y="1500700"/>
          <a:ext cx="541783" cy="221821"/>
        </a:xfrm>
        <a:prstGeom xmlns:a="http://schemas.openxmlformats.org/drawingml/2006/main" prst="rect">
          <a:avLst/>
        </a:prstGeom>
        <a:ln xmlns:a="http://schemas.openxmlformats.org/drawingml/2006/main">
          <a:solidFill>
            <a:schemeClr val="bg1"/>
          </a:solidFill>
        </a:ln>
      </cdr:spPr>
      <cdr:txBody>
        <a:bodyPr xmlns:a="http://schemas.openxmlformats.org/drawingml/2006/main" wrap="square" lIns="0" tIns="0" rIns="0" bIns="0" rtlCol="0" anchor="ctr" anchorCtr="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ja-JP" altLang="en-US" sz="647" dirty="0">
              <a:solidFill>
                <a:schemeClr val="bg1"/>
              </a:solidFill>
              <a:latin typeface="Meiryo UI" panose="020B0604030504040204" pitchFamily="50" charset="-128"/>
              <a:ea typeface="Meiryo UI" panose="020B0604030504040204" pitchFamily="50" charset="-128"/>
            </a:rPr>
            <a:t>留：</a:t>
          </a:r>
          <a:r>
            <a:rPr lang="en-US" altLang="ja-JP" sz="647" dirty="0">
              <a:solidFill>
                <a:schemeClr val="bg1"/>
              </a:solidFill>
              <a:latin typeface="Meiryo UI" panose="020B0604030504040204" pitchFamily="50" charset="-128"/>
              <a:ea typeface="Meiryo UI" panose="020B0604030504040204" pitchFamily="50" charset="-128"/>
            </a:rPr>
            <a:t>32,551</a:t>
          </a:r>
          <a:r>
            <a:rPr lang="ja-JP" altLang="en-US" sz="647" dirty="0">
              <a:solidFill>
                <a:schemeClr val="bg1"/>
              </a:solidFill>
              <a:latin typeface="Meiryo UI" panose="020B0604030504040204" pitchFamily="50" charset="-128"/>
              <a:ea typeface="Meiryo UI" panose="020B0604030504040204" pitchFamily="50" charset="-128"/>
            </a:rPr>
            <a:t>　　</a:t>
          </a:r>
        </a:p>
      </cdr:txBody>
    </cdr:sp>
  </cdr:relSizeAnchor>
  <cdr:relSizeAnchor xmlns:cdr="http://schemas.openxmlformats.org/drawingml/2006/chartDrawing">
    <cdr:from>
      <cdr:x>0.42763</cdr:x>
      <cdr:y>0.33286</cdr:y>
    </cdr:from>
    <cdr:to>
      <cdr:x>0.50564</cdr:x>
      <cdr:y>0.376</cdr:y>
    </cdr:to>
    <cdr:sp macro="" textlink="">
      <cdr:nvSpPr>
        <cdr:cNvPr id="6" name="テキスト ボックス 1"/>
        <cdr:cNvSpPr txBox="1"/>
      </cdr:nvSpPr>
      <cdr:spPr>
        <a:xfrm xmlns:a="http://schemas.openxmlformats.org/drawingml/2006/main">
          <a:off x="2969898" y="1857494"/>
          <a:ext cx="541783" cy="240739"/>
        </a:xfrm>
        <a:prstGeom xmlns:a="http://schemas.openxmlformats.org/drawingml/2006/main" prst="rect">
          <a:avLst/>
        </a:prstGeom>
        <a:ln xmlns:a="http://schemas.openxmlformats.org/drawingml/2006/main">
          <a:solidFill>
            <a:schemeClr val="bg1"/>
          </a:solidFill>
        </a:ln>
      </cdr:spPr>
      <cdr:txBody>
        <a:bodyPr xmlns:a="http://schemas.openxmlformats.org/drawingml/2006/main" wrap="square" lIns="0" tIns="0" rIns="0" bIns="0" rtlCol="0" anchor="ctr" anchorCtr="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ja-JP" altLang="en-US" sz="647" dirty="0">
              <a:solidFill>
                <a:schemeClr val="bg1"/>
              </a:solidFill>
              <a:latin typeface="Meiryo UI" panose="020B0604030504040204" pitchFamily="50" charset="-128"/>
              <a:ea typeface="Meiryo UI" panose="020B0604030504040204" pitchFamily="50" charset="-128"/>
            </a:rPr>
            <a:t>留：</a:t>
          </a:r>
          <a:r>
            <a:rPr lang="en-US" altLang="ja-JP" sz="647" dirty="0">
              <a:solidFill>
                <a:schemeClr val="bg1"/>
              </a:solidFill>
              <a:latin typeface="Meiryo UI" panose="020B0604030504040204" pitchFamily="50" charset="-128"/>
              <a:ea typeface="Meiryo UI" panose="020B0604030504040204" pitchFamily="50" charset="-128"/>
            </a:rPr>
            <a:t>28,094</a:t>
          </a:r>
          <a:r>
            <a:rPr lang="ja-JP" altLang="en-US" sz="647" dirty="0">
              <a:solidFill>
                <a:schemeClr val="bg1"/>
              </a:solidFill>
              <a:latin typeface="Meiryo UI" panose="020B0604030504040204" pitchFamily="50" charset="-128"/>
              <a:ea typeface="Meiryo UI" panose="020B0604030504040204" pitchFamily="50" charset="-128"/>
            </a:rPr>
            <a:t>　　</a:t>
          </a:r>
        </a:p>
      </cdr:txBody>
    </cdr:sp>
  </cdr:relSizeAnchor>
  <cdr:relSizeAnchor xmlns:cdr="http://schemas.openxmlformats.org/drawingml/2006/chartDrawing">
    <cdr:from>
      <cdr:x>0.8639</cdr:x>
      <cdr:y>0.06325</cdr:y>
    </cdr:from>
    <cdr:to>
      <cdr:x>0.98008</cdr:x>
      <cdr:y>0.10858</cdr:y>
    </cdr:to>
    <cdr:sp macro="" textlink="">
      <cdr:nvSpPr>
        <cdr:cNvPr id="7" name="テキスト ボックス 6"/>
        <cdr:cNvSpPr txBox="1"/>
      </cdr:nvSpPr>
      <cdr:spPr>
        <a:xfrm xmlns:a="http://schemas.openxmlformats.org/drawingml/2006/main">
          <a:off x="5999834" y="352952"/>
          <a:ext cx="806897" cy="252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1" i="1" u="sng" dirty="0">
              <a:latin typeface="Meiryo UI" panose="020B0604030504040204" pitchFamily="50" charset="-128"/>
              <a:ea typeface="Meiryo UI" panose="020B0604030504040204" pitchFamily="50" charset="-128"/>
            </a:rPr>
            <a:t>124,570</a:t>
          </a:r>
          <a:endParaRPr lang="ja-JP" altLang="en-US" sz="1100" b="1" i="1" u="sng"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0.55788</cdr:x>
      <cdr:y>0.10944</cdr:y>
    </cdr:from>
    <cdr:to>
      <cdr:x>0.74763</cdr:x>
      <cdr:y>0.15581</cdr:y>
    </cdr:to>
    <cdr:sp macro="" textlink="">
      <cdr:nvSpPr>
        <cdr:cNvPr id="8" name="テキスト ボックス 7"/>
        <cdr:cNvSpPr txBox="1"/>
      </cdr:nvSpPr>
      <cdr:spPr>
        <a:xfrm xmlns:a="http://schemas.openxmlformats.org/drawingml/2006/main">
          <a:off x="3874520" y="610737"/>
          <a:ext cx="1317810" cy="2587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dirty="0">
              <a:latin typeface="Meiryo UI" panose="020B0604030504040204" pitchFamily="50" charset="-128"/>
              <a:ea typeface="Meiryo UI" panose="020B0604030504040204" pitchFamily="50" charset="-128"/>
            </a:rPr>
            <a:t>（不明）</a:t>
          </a:r>
        </a:p>
      </cdr:txBody>
    </cdr:sp>
  </cdr:relSizeAnchor>
</c:userShapes>
</file>

<file path=ppt/drawings/drawing3.xml><?xml version="1.0" encoding="utf-8"?>
<c:userShapes xmlns:c="http://schemas.openxmlformats.org/drawingml/2006/chart">
  <cdr:relSizeAnchor xmlns:cdr="http://schemas.openxmlformats.org/drawingml/2006/chartDrawing">
    <cdr:from>
      <cdr:x>0.15369</cdr:x>
      <cdr:y>0.00437</cdr:y>
    </cdr:from>
    <cdr:to>
      <cdr:x>0.31432</cdr:x>
      <cdr:y>0.07364</cdr:y>
    </cdr:to>
    <cdr:sp macro="" textlink="">
      <cdr:nvSpPr>
        <cdr:cNvPr id="2" name="テキスト ボックス 1"/>
        <cdr:cNvSpPr txBox="1"/>
      </cdr:nvSpPr>
      <cdr:spPr>
        <a:xfrm xmlns:a="http://schemas.openxmlformats.org/drawingml/2006/main">
          <a:off x="820449" y="12981"/>
          <a:ext cx="857521" cy="205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1" i="1" u="sng" dirty="0"/>
            <a:t>500,089</a:t>
          </a:r>
          <a:endParaRPr lang="ja-JP" altLang="en-US" sz="1100" b="1" i="1" u="sng" dirty="0"/>
        </a:p>
      </cdr:txBody>
    </cdr:sp>
  </cdr:relSizeAnchor>
</c:userShapes>
</file>

<file path=ppt/drawings/drawing4.xml><?xml version="1.0" encoding="utf-8"?>
<c:userShapes xmlns:c="http://schemas.openxmlformats.org/drawingml/2006/chart">
  <cdr:relSizeAnchor xmlns:cdr="http://schemas.openxmlformats.org/drawingml/2006/chartDrawing">
    <cdr:from>
      <cdr:x>0.59273</cdr:x>
      <cdr:y>0.03253</cdr:y>
    </cdr:from>
    <cdr:to>
      <cdr:x>0.84178</cdr:x>
      <cdr:y>0.19285</cdr:y>
    </cdr:to>
    <cdr:sp macro="" textlink="">
      <cdr:nvSpPr>
        <cdr:cNvPr id="2" name="角丸四角形吹き出し 1"/>
        <cdr:cNvSpPr/>
      </cdr:nvSpPr>
      <cdr:spPr>
        <a:xfrm xmlns:a="http://schemas.openxmlformats.org/drawingml/2006/main">
          <a:off x="5850984" y="171934"/>
          <a:ext cx="2458377" cy="847355"/>
        </a:xfrm>
        <a:prstGeom xmlns:a="http://schemas.openxmlformats.org/drawingml/2006/main" prst="wedgeRoundRectCallout">
          <a:avLst>
            <a:gd name="adj1" fmla="val 38480"/>
            <a:gd name="adj2" fmla="val 63679"/>
            <a:gd name="adj3" fmla="val 16667"/>
          </a:avLst>
        </a:prstGeom>
        <a:solidFill xmlns:a="http://schemas.openxmlformats.org/drawingml/2006/main">
          <a:schemeClr val="bg1"/>
        </a:solidFill>
        <a:ln xmlns:a="http://schemas.openxmlformats.org/drawingml/2006/main" w="31750" cmpd="dbl">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altLang="ja-JP" sz="800" b="1" dirty="0">
              <a:solidFill>
                <a:schemeClr val="tx1"/>
              </a:solidFill>
              <a:latin typeface="Meiryo UI" panose="020B0604030504040204" pitchFamily="50" charset="-128"/>
              <a:ea typeface="Meiryo UI" panose="020B0604030504040204" pitchFamily="50" charset="-128"/>
            </a:rPr>
            <a:t>GDP704</a:t>
          </a:r>
          <a:r>
            <a:rPr lang="ja-JP" altLang="en-US" sz="800" b="1" dirty="0">
              <a:solidFill>
                <a:schemeClr val="tx1"/>
              </a:solidFill>
              <a:latin typeface="Meiryo UI" panose="020B0604030504040204" pitchFamily="50" charset="-128"/>
              <a:ea typeface="Meiryo UI" panose="020B0604030504040204" pitchFamily="50" charset="-128"/>
            </a:rPr>
            <a:t>兆円、年平均成長率</a:t>
          </a:r>
          <a:r>
            <a:rPr lang="en-US" altLang="ja-JP" sz="800" b="1" dirty="0">
              <a:solidFill>
                <a:schemeClr val="tx1"/>
              </a:solidFill>
              <a:latin typeface="Meiryo UI" panose="020B0604030504040204" pitchFamily="50" charset="-128"/>
              <a:ea typeface="Meiryo UI" panose="020B0604030504040204" pitchFamily="50" charset="-128"/>
            </a:rPr>
            <a:t>1.24</a:t>
          </a:r>
          <a:r>
            <a:rPr lang="ja-JP" altLang="en-US" sz="800" b="1" dirty="0">
              <a:solidFill>
                <a:schemeClr val="tx1"/>
              </a:solidFill>
              <a:latin typeface="Meiryo UI" panose="020B0604030504040204" pitchFamily="50" charset="-128"/>
              <a:ea typeface="Meiryo UI" panose="020B0604030504040204" pitchFamily="50" charset="-128"/>
            </a:rPr>
            <a:t>％するための</a:t>
          </a:r>
          <a:endParaRPr lang="en-US" altLang="ja-JP" sz="800" b="1" dirty="0">
            <a:solidFill>
              <a:schemeClr val="tx1"/>
            </a:solidFill>
            <a:latin typeface="Meiryo UI" panose="020B0604030504040204" pitchFamily="50" charset="-128"/>
            <a:ea typeface="Meiryo UI" panose="020B0604030504040204" pitchFamily="50" charset="-128"/>
          </a:endParaRPr>
        </a:p>
        <a:p xmlns:a="http://schemas.openxmlformats.org/drawingml/2006/main">
          <a:pPr algn="ctr"/>
          <a:r>
            <a:rPr lang="ja-JP" altLang="en-US" b="1" u="sng" dirty="0">
              <a:solidFill>
                <a:schemeClr val="tx1"/>
              </a:solidFill>
              <a:latin typeface="Meiryo UI" panose="020B0604030504040204" pitchFamily="50" charset="-128"/>
              <a:ea typeface="Meiryo UI" panose="020B0604030504040204" pitchFamily="50" charset="-128"/>
            </a:rPr>
            <a:t>外国人労働者需要見込み</a:t>
          </a:r>
          <a:r>
            <a:rPr lang="ja-JP" altLang="en-US" dirty="0">
              <a:solidFill>
                <a:srgbClr val="FF0000"/>
              </a:solidFill>
              <a:latin typeface="Meiryo UI" panose="020B0604030504040204" pitchFamily="50" charset="-128"/>
              <a:ea typeface="Meiryo UI" panose="020B0604030504040204" pitchFamily="50" charset="-128"/>
            </a:rPr>
            <a:t>（■）</a:t>
          </a:r>
          <a:endParaRPr lang="en-US" altLang="ja-JP" b="1" u="sng" dirty="0">
            <a:solidFill>
              <a:schemeClr val="tx1"/>
            </a:solidFill>
            <a:latin typeface="Meiryo UI" panose="020B0604030504040204" pitchFamily="50" charset="-128"/>
            <a:ea typeface="Meiryo UI" panose="020B0604030504040204" pitchFamily="50" charset="-128"/>
          </a:endParaRPr>
        </a:p>
        <a:p xmlns:a="http://schemas.openxmlformats.org/drawingml/2006/main">
          <a:pPr algn="ctr"/>
          <a:r>
            <a:rPr lang="en-US" altLang="ja-JP" sz="800" dirty="0">
              <a:solidFill>
                <a:schemeClr val="tx1"/>
              </a:solidFill>
              <a:latin typeface="Meiryo UI" panose="020B0604030504040204" pitchFamily="50" charset="-128"/>
              <a:ea typeface="Meiryo UI" panose="020B0604030504040204" pitchFamily="50" charset="-128"/>
            </a:rPr>
            <a:t>※2030</a:t>
          </a:r>
          <a:r>
            <a:rPr lang="ja-JP" altLang="en-US" sz="800" dirty="0">
              <a:solidFill>
                <a:schemeClr val="tx1"/>
              </a:solidFill>
              <a:latin typeface="Meiryo UI" panose="020B0604030504040204" pitchFamily="50" charset="-128"/>
              <a:ea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rPr>
            <a:t>2040</a:t>
          </a:r>
          <a:r>
            <a:rPr lang="ja-JP" altLang="en-US" sz="800" dirty="0">
              <a:solidFill>
                <a:schemeClr val="tx1"/>
              </a:solidFill>
              <a:latin typeface="Meiryo UI" panose="020B0604030504040204" pitchFamily="50" charset="-128"/>
              <a:ea typeface="Meiryo UI" panose="020B0604030504040204" pitchFamily="50" charset="-128"/>
            </a:rPr>
            <a:t>年の大阪府の推計値（</a:t>
          </a:r>
          <a:r>
            <a:rPr lang="en-US" altLang="ja-JP" sz="800" dirty="0">
              <a:solidFill>
                <a:schemeClr val="tx1"/>
              </a:solidFill>
              <a:latin typeface="Meiryo UI" panose="020B0604030504040204" pitchFamily="50" charset="-128"/>
              <a:ea typeface="Meiryo UI" panose="020B0604030504040204" pitchFamily="50" charset="-128"/>
            </a:rPr>
            <a:t>JICA</a:t>
          </a:r>
          <a:r>
            <a:rPr lang="ja-JP" altLang="en-US" sz="800" dirty="0">
              <a:solidFill>
                <a:schemeClr val="tx1"/>
              </a:solidFill>
              <a:latin typeface="Meiryo UI" panose="020B0604030504040204" pitchFamily="50" charset="-128"/>
              <a:ea typeface="Meiryo UI" panose="020B0604030504040204" pitchFamily="50" charset="-128"/>
            </a:rPr>
            <a:t>提供）</a:t>
          </a:r>
          <a:endParaRPr lang="en-US" altLang="ja-JP" sz="800" dirty="0">
            <a:solidFill>
              <a:schemeClr val="tx1"/>
            </a:solidFill>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D9092FB8-FD18-40AE-9D22-BEC6B050F390}" type="datetimeFigureOut">
              <a:rPr kumimoji="1" lang="ja-JP" altLang="en-US" smtClean="0"/>
              <a:t>2024/1/26</a:t>
            </a:fld>
            <a:endParaRPr kumimoji="1" lang="ja-JP" altLang="en-US"/>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BD89AF42-F142-4625-B4CD-E321CA960B6D}" type="slidenum">
              <a:rPr kumimoji="1" lang="ja-JP" altLang="en-US" smtClean="0"/>
              <a:t>‹#›</a:t>
            </a:fld>
            <a:endParaRPr kumimoji="1" lang="ja-JP" altLang="en-US"/>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5985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35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446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36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4078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外国人材 ⇒ 在住外国人</a:t>
            </a:r>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38</a:t>
            </a:fld>
            <a:endParaRPr kumimoji="1" lang="ja-JP" altLang="en-US"/>
          </a:p>
        </p:txBody>
      </p:sp>
    </p:spTree>
    <p:extLst>
      <p:ext uri="{BB962C8B-B14F-4D97-AF65-F5344CB8AC3E}">
        <p14:creationId xmlns:p14="http://schemas.microsoft.com/office/powerpoint/2010/main" val="236032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5338" y="746125"/>
            <a:ext cx="52165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1005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5338" y="746125"/>
            <a:ext cx="52165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3582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施策課題「外国人は日常生活を送る上で様々な場面で困っている」を削除</a:t>
            </a:r>
          </a:p>
          <a:p>
            <a:endParaRPr kumimoji="1"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44</a:t>
            </a:fld>
            <a:endParaRPr kumimoji="1" lang="ja-JP" altLang="en-US"/>
          </a:p>
        </p:txBody>
      </p:sp>
    </p:spTree>
    <p:extLst>
      <p:ext uri="{BB962C8B-B14F-4D97-AF65-F5344CB8AC3E}">
        <p14:creationId xmlns:p14="http://schemas.microsoft.com/office/powerpoint/2010/main" val="48782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0944">
              <a:defRPr/>
            </a:pPr>
            <a:r>
              <a:rPr lang="ja-JP" altLang="en-US" sz="1400" b="1" dirty="0">
                <a:solidFill>
                  <a:prstClr val="white"/>
                </a:solidFill>
                <a:latin typeface="UD デジタル 教科書体 NK-R" panose="02020400000000000000" pitchFamily="18" charset="-128"/>
                <a:ea typeface="UD デジタル 教科書体 NK-R" panose="02020400000000000000" pitchFamily="18" charset="-128"/>
              </a:rPr>
              <a:t>１．</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施策</a:t>
            </a:r>
            <a:r>
              <a:rPr lang="ja-JP" altLang="en-US" sz="1400" b="1" dirty="0">
                <a:solidFill>
                  <a:prstClr val="white"/>
                </a:solidFill>
                <a:latin typeface="UD デジタル 教科書体 NK-R" panose="02020400000000000000" pitchFamily="18" charset="-128"/>
                <a:ea typeface="UD デジタル 教科書体 NK-R" panose="02020400000000000000" pitchFamily="18" charset="-128"/>
              </a:rPr>
              <a:t>課題：外国人は日常生活を送る上で様々な場面で困っている</a:t>
            </a:r>
          </a:p>
          <a:p>
            <a:pPr marL="174810" indent="-174810">
              <a:buFont typeface="Wingdings" panose="05000000000000000000" pitchFamily="2" charset="2"/>
              <a:buChar char="Ø"/>
            </a:pPr>
            <a:r>
              <a:rPr lang="ja-JP" altLang="en-US" sz="1400" dirty="0">
                <a:latin typeface="UD デジタル 教科書体 NK-R" panose="02020400000000000000" pitchFamily="18" charset="-128"/>
                <a:ea typeface="UD デジタル 教科書体 NK-R" panose="02020400000000000000" pitchFamily="18" charset="-128"/>
              </a:rPr>
              <a:t>支援が必要な外国人に届く仕組みの検討</a:t>
            </a:r>
            <a:endParaRPr lang="en-US" altLang="ja-JP" sz="1400" dirty="0">
              <a:latin typeface="UD デジタル 教科書体 NK-R" panose="02020400000000000000" pitchFamily="18" charset="-128"/>
              <a:ea typeface="UD デジタル 教科書体 NK-R" panose="02020400000000000000" pitchFamily="18" charset="-128"/>
            </a:endParaRPr>
          </a:p>
          <a:p>
            <a:pPr marL="281639" indent="-281639"/>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・関係機関が連携して必要な人に必要な支援が届く仕組みを検討する</a:t>
            </a:r>
            <a:endParaRPr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dirty="0"/>
              <a:t>を削除</a:t>
            </a:r>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45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9958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46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8968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13</a:t>
            </a:fld>
            <a:endParaRPr kumimoji="1" lang="ja-JP" altLang="en-US"/>
          </a:p>
        </p:txBody>
      </p:sp>
    </p:spTree>
    <p:extLst>
      <p:ext uri="{BB962C8B-B14F-4D97-AF65-F5344CB8AC3E}">
        <p14:creationId xmlns:p14="http://schemas.microsoft.com/office/powerpoint/2010/main" val="357168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40766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2610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149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958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0468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6651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18">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18">
                <a:defRPr/>
              </a:pPr>
              <a:t>34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8635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2846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2024/1/26</a:t>
            </a:fld>
            <a:endParaRPr kumimoji="1" lang="ja-JP" altLang="en-US"/>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19.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8" y="5541429"/>
            <a:ext cx="7560469" cy="992721"/>
          </a:xfrm>
        </p:spPr>
        <p:txBody>
          <a:bodyPr>
            <a:normAutofit/>
          </a:bodyPr>
          <a:lstStyle/>
          <a:p>
            <a:pPr>
              <a:lnSpc>
                <a:spcPts val="1800"/>
              </a:lnSpc>
            </a:pPr>
            <a:r>
              <a:rPr lang="en-US" altLang="ja-JP" sz="1600" dirty="0">
                <a:latin typeface="UD デジタル 教科書体 NK-R" panose="02020400000000000000" pitchFamily="18" charset="-128"/>
                <a:ea typeface="UD デジタル 教科書体 NK-R" panose="02020400000000000000" pitchFamily="18" charset="-128"/>
              </a:rPr>
              <a:t>OSAKA</a:t>
            </a:r>
            <a:r>
              <a:rPr lang="ja-JP" altLang="en-US" sz="1600" dirty="0">
                <a:latin typeface="UD デジタル 教科書体 NK-R" panose="02020400000000000000" pitchFamily="18" charset="-128"/>
                <a:ea typeface="UD デジタル 教科書体 NK-R" panose="02020400000000000000" pitchFamily="18" charset="-128"/>
              </a:rPr>
              <a:t>外国人材受入促進・共生推進協議会</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ts val="1200"/>
              </a:lnSpc>
            </a:pPr>
            <a:r>
              <a:rPr lang="en-US" altLang="ja-JP" sz="1600" dirty="0">
                <a:latin typeface="UD デジタル 教科書体 NK-R" panose="02020400000000000000" pitchFamily="18" charset="-128"/>
                <a:ea typeface="UD デジタル 教科書体 NK-R" panose="02020400000000000000" pitchFamily="18" charset="-128"/>
              </a:rPr>
              <a:t>202</a:t>
            </a:r>
            <a:r>
              <a:rPr lang="ja-JP" altLang="en-US" sz="1600" dirty="0">
                <a:latin typeface="UD デジタル 教科書体 NK-R" panose="02020400000000000000" pitchFamily="18" charset="-128"/>
                <a:ea typeface="UD デジタル 教科書体 NK-R" panose="02020400000000000000" pitchFamily="18" charset="-128"/>
              </a:rPr>
              <a:t>４年１月</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 name="タイトル 1"/>
          <p:cNvSpPr>
            <a:spLocks noGrp="1"/>
          </p:cNvSpPr>
          <p:nvPr>
            <p:ph type="ctrTitle"/>
          </p:nvPr>
        </p:nvSpPr>
        <p:spPr bwMode="gray">
          <a:xfrm>
            <a:off x="-20112" y="2646186"/>
            <a:ext cx="10080625" cy="736310"/>
          </a:xfrm>
          <a:solidFill>
            <a:schemeClr val="bg1"/>
          </a:solidFill>
        </p:spPr>
        <p:txBody>
          <a:bodyPr anchor="ctr" anchorCtr="0">
            <a:noAutofit/>
          </a:bodyPr>
          <a:lstStyle/>
          <a:p>
            <a:pPr>
              <a:lnSpc>
                <a:spcPct val="100000"/>
              </a:lnSpc>
              <a:spcBef>
                <a:spcPts val="0"/>
              </a:spcBef>
            </a:pPr>
            <a:r>
              <a:rPr kumimoji="1" lang="ja-JP" altLang="en-US" sz="2400" b="1" dirty="0">
                <a:latin typeface="UD デジタル 教科書体 NK-R" panose="02020400000000000000" pitchFamily="18" charset="-128"/>
                <a:ea typeface="UD デジタル 教科書体 NK-R" panose="02020400000000000000" pitchFamily="18" charset="-128"/>
              </a:rPr>
              <a:t>外国人材の受入れ・共生のための取組みの方向性（案）</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9" name="タイトル 1"/>
          <p:cNvSpPr txBox="1">
            <a:spLocks/>
          </p:cNvSpPr>
          <p:nvPr/>
        </p:nvSpPr>
        <p:spPr bwMode="gray">
          <a:xfrm>
            <a:off x="3432611" y="3766933"/>
            <a:ext cx="2939614" cy="463353"/>
          </a:xfrm>
          <a:prstGeom prst="rect">
            <a:avLst/>
          </a:prstGeom>
          <a:noFill/>
        </p:spPr>
        <p:txBody>
          <a:bodyPr vert="horz" lIns="91440" tIns="45720" rIns="91440" bIns="45720" rtlCol="0" anchor="ctr" anchorCtr="0">
            <a:normAutofit/>
          </a:bodyPr>
          <a:lstStyle>
            <a:lvl1pPr algn="ctr" defTabSz="959937" rtl="0" eaLnBrk="1" latinLnBrk="0" hangingPunct="1">
              <a:lnSpc>
                <a:spcPct val="90000"/>
              </a:lnSpc>
              <a:spcBef>
                <a:spcPct val="0"/>
              </a:spcBef>
              <a:buNone/>
              <a:defRPr kumimoji="1" sz="6299" kern="1200">
                <a:solidFill>
                  <a:schemeClr val="tx1"/>
                </a:solidFill>
                <a:latin typeface="+mj-lt"/>
                <a:ea typeface="+mj-ea"/>
                <a:cs typeface="+mj-cs"/>
              </a:defRPr>
            </a:lvl1pPr>
          </a:lstStyle>
          <a:p>
            <a:pPr>
              <a:lnSpc>
                <a:spcPct val="100000"/>
              </a:lnSpc>
              <a:spcBef>
                <a:spcPts val="0"/>
              </a:spcBef>
            </a:pPr>
            <a:endParaRPr lang="ja-JP" altLang="en-US" sz="1500" dirty="0">
              <a:latin typeface="+mn-ea"/>
              <a:ea typeface="+mn-ea"/>
            </a:endParaRPr>
          </a:p>
        </p:txBody>
      </p:sp>
      <p:sp>
        <p:nvSpPr>
          <p:cNvPr id="5" name="正方形/長方形 4">
            <a:extLst>
              <a:ext uri="{FF2B5EF4-FFF2-40B4-BE49-F238E27FC236}">
                <a16:creationId xmlns:a16="http://schemas.microsoft.com/office/drawing/2014/main" id="{32CF09D1-E8F0-4724-AD1C-F0AE1DFACFD7}"/>
              </a:ext>
            </a:extLst>
          </p:cNvPr>
          <p:cNvSpPr/>
          <p:nvPr/>
        </p:nvSpPr>
        <p:spPr>
          <a:xfrm>
            <a:off x="8820547" y="172411"/>
            <a:ext cx="1067015" cy="3148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資料３</a:t>
            </a:r>
          </a:p>
        </p:txBody>
      </p:sp>
    </p:spTree>
    <p:extLst>
      <p:ext uri="{BB962C8B-B14F-4D97-AF65-F5344CB8AC3E}">
        <p14:creationId xmlns:p14="http://schemas.microsoft.com/office/powerpoint/2010/main" val="21831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4125" y="777260"/>
            <a:ext cx="9292371" cy="4142673"/>
          </a:xfrm>
          <a:prstGeom prst="rect">
            <a:avLst/>
          </a:prstGeom>
          <a:noFill/>
        </p:spPr>
        <p:txBody>
          <a:bodyPr wrap="square" rtlCol="0">
            <a:spAutoFit/>
          </a:bodyPr>
          <a:lstStyle/>
          <a:p>
            <a:r>
              <a:rPr kumimoji="1" lang="ja-JP" altLang="en-US" sz="1880" dirty="0">
                <a:latin typeface="UD デジタル 教科書体 NK-R" panose="02020400000000000000" pitchFamily="18" charset="-128"/>
                <a:ea typeface="UD デジタル 教科書体 NK-R" panose="02020400000000000000" pitchFamily="18" charset="-128"/>
              </a:rPr>
              <a:t>✓</a:t>
            </a:r>
            <a:r>
              <a:rPr kumimoji="1" lang="ja-JP" altLang="en-US" sz="1880" b="1" dirty="0">
                <a:latin typeface="UD デジタル 教科書体 NK-R" panose="02020400000000000000" pitchFamily="18" charset="-128"/>
                <a:ea typeface="UD デジタル 教科書体 NK-R" panose="02020400000000000000" pitchFamily="18" charset="-128"/>
              </a:rPr>
              <a:t>生産年齢人口は減少</a:t>
            </a:r>
            <a:r>
              <a:rPr kumimoji="1" lang="ja-JP" altLang="en-US" sz="1880" dirty="0">
                <a:latin typeface="UD デジタル 教科書体 NK-R" panose="02020400000000000000" pitchFamily="18" charset="-128"/>
                <a:ea typeface="UD デジタル 教科書体 NK-R" panose="02020400000000000000" pitchFamily="18" charset="-128"/>
              </a:rPr>
              <a:t>する見込み。女性や高齢者の労働参加をすすめているが、将来的に</a:t>
            </a:r>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　　は労働力は減少していく</a:t>
            </a:r>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　　　　　　　　　　　　　　　　　　　　　　　　　　　　　　　　　　　　　　　　　</a:t>
            </a:r>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a:t>
            </a:r>
            <a:r>
              <a:rPr kumimoji="1" lang="ja-JP" altLang="en-US" sz="1880" b="1" dirty="0">
                <a:latin typeface="UD デジタル 教科書体 NK-R" panose="02020400000000000000" pitchFamily="18" charset="-128"/>
                <a:ea typeface="UD デジタル 教科書体 NK-R" panose="02020400000000000000" pitchFamily="18" charset="-128"/>
              </a:rPr>
              <a:t>企業の人手不足が長期化</a:t>
            </a:r>
            <a:r>
              <a:rPr kumimoji="1" lang="ja-JP" altLang="en-US" sz="1880" dirty="0">
                <a:latin typeface="UD デジタル 教科書体 NK-R" panose="02020400000000000000" pitchFamily="18" charset="-128"/>
                <a:ea typeface="UD デジタル 教科書体 NK-R" panose="02020400000000000000" pitchFamily="18" charset="-128"/>
              </a:rPr>
              <a:t>しており、特に小規模な企業が深刻</a:t>
            </a:r>
            <a:endParaRPr kumimoji="1" lang="en-US" altLang="ja-JP" sz="1880" dirty="0">
              <a:latin typeface="UD デジタル 教科書体 NK-R" panose="02020400000000000000" pitchFamily="18" charset="-128"/>
              <a:ea typeface="UD デジタル 教科書体 NK-R" panose="02020400000000000000" pitchFamily="18" charset="-128"/>
            </a:endParaRPr>
          </a:p>
          <a:p>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✓製造業、飲食業、宿泊業、建設業、介護関連職種など、多くの分野で人手不足となっている </a:t>
            </a:r>
            <a:endParaRPr kumimoji="1" lang="en-US" altLang="ja-JP" sz="1880" dirty="0">
              <a:latin typeface="UD デジタル 教科書体 NK-R" panose="02020400000000000000" pitchFamily="18" charset="-128"/>
              <a:ea typeface="UD デジタル 教科書体 NK-R" panose="02020400000000000000" pitchFamily="18" charset="-128"/>
            </a:endParaRPr>
          </a:p>
          <a:p>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✓また、</a:t>
            </a:r>
            <a:r>
              <a:rPr lang="ja-JP" altLang="en-US" dirty="0">
                <a:latin typeface="UD デジタル 教科書体 NK-R" panose="02020400000000000000" pitchFamily="18" charset="-128"/>
                <a:ea typeface="UD デジタル 教科書体 NK-R" panose="02020400000000000000" pitchFamily="18" charset="-128"/>
              </a:rPr>
              <a:t>大阪の成長をけん引するため、</a:t>
            </a:r>
            <a:r>
              <a:rPr lang="ja-JP" altLang="en-US" b="1" dirty="0">
                <a:latin typeface="UD デジタル 教科書体 NK-R" panose="02020400000000000000" pitchFamily="18" charset="-128"/>
                <a:ea typeface="UD デジタル 教科書体 NK-R" panose="02020400000000000000" pitchFamily="18" charset="-128"/>
              </a:rPr>
              <a:t>多様な視点を持つ人材</a:t>
            </a:r>
            <a:r>
              <a:rPr lang="ja-JP" altLang="en-US" dirty="0">
                <a:latin typeface="UD デジタル 教科書体 NK-R" panose="02020400000000000000" pitchFamily="18" charset="-128"/>
                <a:ea typeface="UD デジタル 教科書体 NK-R" panose="02020400000000000000" pitchFamily="18" charset="-128"/>
              </a:rPr>
              <a:t>が必要</a:t>
            </a:r>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dirty="0">
                <a:latin typeface="UD デジタル 教科書体 NK-R" panose="02020400000000000000" pitchFamily="18" charset="-128"/>
                <a:ea typeface="UD デジタル 教科書体 NK-R" panose="02020400000000000000" pitchFamily="18" charset="-128"/>
              </a:rPr>
              <a:t>✓さらに、今後グローバル化や</a:t>
            </a:r>
            <a:r>
              <a:rPr kumimoji="1" lang="en-US" altLang="ja-JP" sz="1880" dirty="0">
                <a:latin typeface="UD デジタル 教科書体 NK-R" panose="02020400000000000000" pitchFamily="18" charset="-128"/>
                <a:ea typeface="UD デジタル 教科書体 NK-R" panose="02020400000000000000" pitchFamily="18" charset="-128"/>
              </a:rPr>
              <a:t>DX</a:t>
            </a:r>
            <a:r>
              <a:rPr kumimoji="1" lang="ja-JP" altLang="en-US" sz="1880" dirty="0" err="1">
                <a:latin typeface="UD デジタル 教科書体 NK-R" panose="02020400000000000000" pitchFamily="18" charset="-128"/>
                <a:ea typeface="UD デジタル 教科書体 NK-R" panose="02020400000000000000" pitchFamily="18" charset="-128"/>
              </a:rPr>
              <a:t>への</a:t>
            </a:r>
            <a:r>
              <a:rPr kumimoji="1" lang="ja-JP" altLang="en-US" sz="1880" dirty="0">
                <a:latin typeface="UD デジタル 教科書体 NK-R" panose="02020400000000000000" pitchFamily="18" charset="-128"/>
                <a:ea typeface="UD デジタル 教科書体 NK-R" panose="02020400000000000000" pitchFamily="18" charset="-128"/>
              </a:rPr>
              <a:t>対応はもとより、</a:t>
            </a:r>
            <a:endParaRPr kumimoji="1" lang="en-US" altLang="ja-JP" sz="1880" dirty="0">
              <a:latin typeface="UD デジタル 教科書体 NK-R" panose="02020400000000000000" pitchFamily="18" charset="-128"/>
              <a:ea typeface="UD デジタル 教科書体 NK-R" panose="02020400000000000000" pitchFamily="18" charset="-128"/>
            </a:endParaRPr>
          </a:p>
          <a:p>
            <a:r>
              <a:rPr kumimoji="1" lang="ja-JP" altLang="en-US" sz="1880" b="1" dirty="0">
                <a:latin typeface="UD デジタル 教科書体 NK-R" panose="02020400000000000000" pitchFamily="18" charset="-128"/>
                <a:ea typeface="UD デジタル 教科書体 NK-R" panose="02020400000000000000" pitchFamily="18" charset="-128"/>
              </a:rPr>
              <a:t>　　</a:t>
            </a:r>
            <a:r>
              <a:rPr kumimoji="1" lang="en-US" altLang="ja-JP" sz="1880" b="1" dirty="0">
                <a:latin typeface="UD デジタル 教科書体 NK-R" panose="02020400000000000000" pitchFamily="18" charset="-128"/>
                <a:ea typeface="UD デジタル 教科書体 NK-R" panose="02020400000000000000" pitchFamily="18" charset="-128"/>
              </a:rPr>
              <a:t>2025</a:t>
            </a:r>
            <a:r>
              <a:rPr kumimoji="1" lang="ja-JP" altLang="en-US" sz="1880" b="1" dirty="0">
                <a:latin typeface="UD デジタル 教科書体 NK-R" panose="02020400000000000000" pitchFamily="18" charset="-128"/>
                <a:ea typeface="UD デジタル 教科書体 NK-R" panose="02020400000000000000" pitchFamily="18" charset="-128"/>
              </a:rPr>
              <a:t>年大阪・関西万博の開催、</a:t>
            </a:r>
            <a:r>
              <a:rPr kumimoji="1" lang="en-US" altLang="ja-JP" sz="1880" b="1" dirty="0">
                <a:latin typeface="UD デジタル 教科書体 NK-R" panose="02020400000000000000" pitchFamily="18" charset="-128"/>
                <a:ea typeface="UD デジタル 教科書体 NK-R" panose="02020400000000000000" pitchFamily="18" charset="-128"/>
              </a:rPr>
              <a:t>20</a:t>
            </a:r>
            <a:r>
              <a:rPr kumimoji="1" lang="ja-JP" altLang="en-US" sz="1880" b="1" dirty="0">
                <a:latin typeface="UD デジタル 教科書体 NK-R" panose="02020400000000000000" pitchFamily="18" charset="-128"/>
                <a:ea typeface="UD デジタル 教科書体 NK-R" panose="02020400000000000000" pitchFamily="18" charset="-128"/>
              </a:rPr>
              <a:t>３０年</a:t>
            </a:r>
            <a:r>
              <a:rPr kumimoji="1" lang="en-US" altLang="ja-JP" sz="1880" b="1" dirty="0">
                <a:latin typeface="UD デジタル 教科書体 NK-R" panose="02020400000000000000" pitchFamily="18" charset="-128"/>
                <a:ea typeface="UD デジタル 教科書体 NK-R" panose="02020400000000000000" pitchFamily="18" charset="-128"/>
              </a:rPr>
              <a:t>IR</a:t>
            </a:r>
            <a:r>
              <a:rPr kumimoji="1" lang="ja-JP" altLang="en-US" sz="1880" b="1" dirty="0">
                <a:latin typeface="UD デジタル 教科書体 NK-R" panose="02020400000000000000" pitchFamily="18" charset="-128"/>
                <a:ea typeface="UD デジタル 教科書体 NK-R" panose="02020400000000000000" pitchFamily="18" charset="-128"/>
              </a:rPr>
              <a:t>開業、そして国際金融都市の実現に向け、</a:t>
            </a:r>
            <a:endParaRPr kumimoji="1" lang="en-US" altLang="ja-JP" sz="1880" b="1" dirty="0">
              <a:latin typeface="UD デジタル 教科書体 NK-R" panose="02020400000000000000" pitchFamily="18" charset="-128"/>
              <a:ea typeface="UD デジタル 教科書体 NK-R" panose="02020400000000000000" pitchFamily="18" charset="-128"/>
            </a:endParaRPr>
          </a:p>
          <a:p>
            <a:r>
              <a:rPr kumimoji="1" lang="ja-JP" altLang="en-US" sz="1880" b="1" dirty="0">
                <a:latin typeface="UD デジタル 教科書体 NK-R" panose="02020400000000000000" pitchFamily="18" charset="-128"/>
                <a:ea typeface="UD デジタル 教科書体 NK-R" panose="02020400000000000000" pitchFamily="18" charset="-128"/>
              </a:rPr>
              <a:t>　　グローバルに活躍できる人材や専門分野において新たな価値を創造する人材を</a:t>
            </a:r>
            <a:endParaRPr kumimoji="1" lang="en-US" altLang="ja-JP" sz="1880" b="1" dirty="0">
              <a:latin typeface="UD デジタル 教科書体 NK-R" panose="02020400000000000000" pitchFamily="18" charset="-128"/>
              <a:ea typeface="UD デジタル 教科書体 NK-R" panose="02020400000000000000" pitchFamily="18" charset="-128"/>
            </a:endParaRPr>
          </a:p>
          <a:p>
            <a:r>
              <a:rPr kumimoji="1" lang="ja-JP" altLang="en-US" sz="1880" b="1" dirty="0">
                <a:latin typeface="UD デジタル 教科書体 NK-R" panose="02020400000000000000" pitchFamily="18" charset="-128"/>
                <a:ea typeface="UD デジタル 教科書体 NK-R" panose="02020400000000000000" pitchFamily="18" charset="-128"/>
              </a:rPr>
              <a:t>　　積極的に獲得する必要</a:t>
            </a:r>
            <a:r>
              <a:rPr kumimoji="1" lang="ja-JP" altLang="en-US" sz="1880" dirty="0">
                <a:latin typeface="UD デジタル 教科書体 NK-R" panose="02020400000000000000" pitchFamily="18" charset="-128"/>
                <a:ea typeface="UD デジタル 教科書体 NK-R" panose="02020400000000000000" pitchFamily="18" charset="-128"/>
              </a:rPr>
              <a:t>がある　</a:t>
            </a:r>
            <a:endParaRPr kumimoji="1" lang="en-US" altLang="ja-JP" sz="1880" dirty="0">
              <a:latin typeface="UD デジタル 教科書体 NK-R" panose="02020400000000000000" pitchFamily="18" charset="-128"/>
              <a:ea typeface="UD デジタル 教科書体 NK-R" panose="02020400000000000000" pitchFamily="18" charset="-128"/>
            </a:endParaRPr>
          </a:p>
          <a:p>
            <a:endParaRPr kumimoji="1" lang="ja-JP" altLang="en-US" sz="1880" dirty="0"/>
          </a:p>
        </p:txBody>
      </p:sp>
      <p:sp>
        <p:nvSpPr>
          <p:cNvPr id="9" name="二等辺三角形 8"/>
          <p:cNvSpPr/>
          <p:nvPr/>
        </p:nvSpPr>
        <p:spPr>
          <a:xfrm rot="10800000">
            <a:off x="2970280" y="4591511"/>
            <a:ext cx="3408921" cy="404869"/>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90"/>
          </a:p>
        </p:txBody>
      </p:sp>
      <p:sp>
        <p:nvSpPr>
          <p:cNvPr id="4" name="テキスト ボックス 3"/>
          <p:cNvSpPr txBox="1"/>
          <p:nvPr/>
        </p:nvSpPr>
        <p:spPr>
          <a:xfrm>
            <a:off x="567988" y="5104954"/>
            <a:ext cx="9082447" cy="1785104"/>
          </a:xfrm>
          <a:prstGeom prst="rect">
            <a:avLst/>
          </a:prstGeom>
          <a:noFill/>
        </p:spPr>
        <p:txBody>
          <a:bodyPr wrap="square" rtlCol="0">
            <a:spAutoFit/>
          </a:bodyPr>
          <a:lstStyle/>
          <a:p>
            <a:pPr defTabSz="-635">
              <a:lnSpc>
                <a:spcPts val="2200"/>
              </a:lnSpc>
              <a:tabLst>
                <a:tab pos="1080770" algn="l"/>
              </a:tabLst>
            </a:pPr>
            <a:r>
              <a:rPr kumimoji="1" lang="ja-JP" altLang="en-US" sz="2000" dirty="0">
                <a:latin typeface="UD デジタル 教科書体 NK-R" panose="02020400000000000000" pitchFamily="18" charset="-128"/>
                <a:ea typeface="UD デジタル 教科書体 NK-R" panose="02020400000000000000" pitchFamily="18" charset="-128"/>
              </a:rPr>
              <a:t>○　少子化対策や大阪を住みやすく、働きやすいまちとすることを通じて、</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r>
              <a:rPr kumimoji="1" lang="en-US" altLang="ja-JP"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大阪・関西への流入人口の増加を図る。あわせて、学校教育やリカレント教育、リスキ </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r>
              <a:rPr kumimoji="1" lang="en-US" altLang="ja-JP"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リングなどによる労働生産性の向上を図ることが必要。</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endParaRPr kumimoji="1" lang="en-US" altLang="ja-JP" sz="2000" b="1"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r>
              <a:rPr kumimoji="1" lang="ja-JP" altLang="en-US" sz="2000" dirty="0">
                <a:latin typeface="UD デジタル 教科書体 NK-R" panose="02020400000000000000" pitchFamily="18" charset="-128"/>
                <a:ea typeface="UD デジタル 教科書体 NK-R" panose="02020400000000000000" pitchFamily="18" charset="-128"/>
              </a:rPr>
              <a:t>○　これらに加えて、</a:t>
            </a:r>
            <a:r>
              <a:rPr kumimoji="1" lang="ja-JP" altLang="en-US" sz="2000" b="1" dirty="0">
                <a:latin typeface="UD デジタル 教科書体 NK-R" panose="02020400000000000000" pitchFamily="18" charset="-128"/>
                <a:ea typeface="UD デジタル 教科書体 NK-R" panose="02020400000000000000" pitchFamily="18" charset="-128"/>
              </a:rPr>
              <a:t>外国人材の受入れを促進する必要がある</a:t>
            </a:r>
            <a:endParaRPr kumimoji="1" lang="en-US" altLang="ja-JP" sz="2000" b="1" dirty="0">
              <a:latin typeface="UD デジタル 教科書体 NK-R" panose="02020400000000000000" pitchFamily="18" charset="-128"/>
              <a:ea typeface="UD デジタル 教科書体 NK-R" panose="02020400000000000000" pitchFamily="18" charset="-128"/>
            </a:endParaRPr>
          </a:p>
          <a:p>
            <a:pPr defTabSz="-635">
              <a:lnSpc>
                <a:spcPts val="2200"/>
              </a:lnSpc>
              <a:tabLst>
                <a:tab pos="1080770" algn="l"/>
              </a:tabLst>
            </a:pPr>
            <a:r>
              <a:rPr kumimoji="1" lang="ja-JP" altLang="en-US" sz="2000" dirty="0">
                <a:latin typeface="UD デジタル 教科書体 NK-R" panose="02020400000000000000" pitchFamily="18" charset="-128"/>
                <a:ea typeface="UD デジタル 教科書体 NK-R" panose="02020400000000000000" pitchFamily="18" charset="-128"/>
              </a:rPr>
              <a:t>　あわせて、受け入れた外国人が安心して働き幸せに暮らせる</a:t>
            </a:r>
            <a:r>
              <a:rPr kumimoji="1" lang="ja-JP" altLang="en-US" sz="2000" b="1" dirty="0">
                <a:latin typeface="UD デジタル 教科書体 NK-R" panose="02020400000000000000" pitchFamily="18" charset="-128"/>
                <a:ea typeface="UD デジタル 教科書体 NK-R" panose="02020400000000000000" pitchFamily="18" charset="-128"/>
              </a:rPr>
              <a:t>共生の取組みを推進</a:t>
            </a:r>
            <a:endParaRPr kumimoji="1"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498192" y="5059733"/>
            <a:ext cx="9222041" cy="1875546"/>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3" y="25046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４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まとめ</a:t>
            </a:r>
          </a:p>
        </p:txBody>
      </p:sp>
      <p:sp>
        <p:nvSpPr>
          <p:cNvPr id="12" name="スライド番号プレースホルダー 4"/>
          <p:cNvSpPr txBox="1"/>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t>10</a:t>
            </a:fld>
            <a:endParaRPr kumimoji="1" lang="ja-JP" altLang="en-US" dirty="0"/>
          </a:p>
        </p:txBody>
      </p:sp>
    </p:spTree>
    <p:extLst>
      <p:ext uri="{BB962C8B-B14F-4D97-AF65-F5344CB8AC3E}">
        <p14:creationId xmlns:p14="http://schemas.microsoft.com/office/powerpoint/2010/main" val="321776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07554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481125" y="2330348"/>
            <a:ext cx="9040178"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indent="441325" algn="just">
              <a:lnSpc>
                <a:spcPts val="1400"/>
              </a:lnSpc>
              <a:spcBef>
                <a:spcPts val="600"/>
              </a:spcBef>
              <a:defRPr/>
            </a:pPr>
            <a:r>
              <a:rPr lang="en-US" altLang="ja-JP" sz="4000" dirty="0">
                <a:latin typeface="UD デジタル 教科書体 NK-R" panose="02020400000000000000" pitchFamily="18" charset="-128"/>
                <a:ea typeface="UD デジタル 教科書体 NK-R" panose="02020400000000000000" pitchFamily="18" charset="-128"/>
              </a:rPr>
              <a:t>Ⅱ</a:t>
            </a:r>
            <a:r>
              <a:rPr lang="ja-JP" altLang="en-US" sz="4000" dirty="0">
                <a:latin typeface="UD デジタル 教科書体 NK-R" panose="02020400000000000000" pitchFamily="18" charset="-128"/>
                <a:ea typeface="UD デジタル 教科書体 NK-R" panose="02020400000000000000" pitchFamily="18" charset="-128"/>
              </a:rPr>
              <a:t>　大阪の成長に求められる外国人材</a:t>
            </a:r>
            <a:endParaRPr lang="en-US" altLang="ja-JP"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8"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12</a:t>
            </a:fld>
            <a:endParaRPr kumimoji="1" lang="ja-JP" altLang="en-US" dirty="0"/>
          </a:p>
        </p:txBody>
      </p:sp>
    </p:spTree>
    <p:extLst>
      <p:ext uri="{BB962C8B-B14F-4D97-AF65-F5344CB8AC3E}">
        <p14:creationId xmlns:p14="http://schemas.microsoft.com/office/powerpoint/2010/main" val="65313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879888751"/>
              </p:ext>
            </p:extLst>
          </p:nvPr>
        </p:nvGraphicFramePr>
        <p:xfrm>
          <a:off x="74736" y="1096504"/>
          <a:ext cx="9898203" cy="6091402"/>
        </p:xfrm>
        <a:graphic>
          <a:graphicData uri="http://schemas.openxmlformats.org/drawingml/2006/table">
            <a:tbl>
              <a:tblPr firstRow="1" bandRow="1">
                <a:tableStyleId>{5940675A-B579-460E-94D1-54222C63F5DA}</a:tableStyleId>
              </a:tblPr>
              <a:tblGrid>
                <a:gridCol w="285097">
                  <a:extLst>
                    <a:ext uri="{9D8B030D-6E8A-4147-A177-3AD203B41FA5}">
                      <a16:colId xmlns:a16="http://schemas.microsoft.com/office/drawing/2014/main" val="1483890403"/>
                    </a:ext>
                  </a:extLst>
                </a:gridCol>
                <a:gridCol w="4055845">
                  <a:extLst>
                    <a:ext uri="{9D8B030D-6E8A-4147-A177-3AD203B41FA5}">
                      <a16:colId xmlns:a16="http://schemas.microsoft.com/office/drawing/2014/main" val="2868722376"/>
                    </a:ext>
                  </a:extLst>
                </a:gridCol>
                <a:gridCol w="5557261">
                  <a:extLst>
                    <a:ext uri="{9D8B030D-6E8A-4147-A177-3AD203B41FA5}">
                      <a16:colId xmlns:a16="http://schemas.microsoft.com/office/drawing/2014/main" val="3371040674"/>
                    </a:ext>
                  </a:extLst>
                </a:gridCol>
              </a:tblGrid>
              <a:tr h="263952">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　　　</a:t>
                      </a:r>
                    </a:p>
                  </a:txBody>
                  <a:tcPr marL="88607" marR="88607" marT="44303" marB="44303">
                    <a:solidFill>
                      <a:schemeClr val="accent1">
                        <a:lumMod val="60000"/>
                        <a:lumOff val="40000"/>
                      </a:schemeClr>
                    </a:solidFill>
                  </a:tcPr>
                </a:tc>
                <a:tc gridSpan="2">
                  <a:txBody>
                    <a:bodyPr/>
                    <a:lstStyle/>
                    <a:p>
                      <a:pPr algn="ctr">
                        <a:lnSpc>
                          <a:spcPts val="1000"/>
                        </a:lnSpc>
                        <a:spcAft>
                          <a:spcPts val="0"/>
                        </a:spcAft>
                      </a:pPr>
                      <a:r>
                        <a:rPr kumimoji="1" lang="ja-JP" altLang="en-US" sz="1200" dirty="0">
                          <a:latin typeface="UD デジタル 教科書体 NK-R" panose="02020400000000000000" pitchFamily="18" charset="-128"/>
                          <a:ea typeface="UD デジタル 教科書体 NK-R" panose="02020400000000000000" pitchFamily="18" charset="-128"/>
                        </a:rPr>
                        <a:t>国の取組状況</a:t>
                      </a:r>
                    </a:p>
                  </a:txBody>
                  <a:tcPr marL="88607" marR="88607" marT="44303" marB="44303" anchor="b">
                    <a:solidFill>
                      <a:schemeClr val="accent1">
                        <a:lumMod val="60000"/>
                        <a:lumOff val="40000"/>
                      </a:schemeClr>
                    </a:solidFill>
                  </a:tcPr>
                </a:tc>
                <a:tc hMerge="1">
                  <a:txBody>
                    <a:bodyPr/>
                    <a:lstStyle/>
                    <a:p>
                      <a:pPr algn="ct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178942276"/>
                  </a:ext>
                </a:extLst>
              </a:tr>
              <a:tr h="397306">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Ｈ</a:t>
                      </a:r>
                      <a:r>
                        <a:rPr kumimoji="1" lang="en-US" altLang="ja-JP" sz="1000" dirty="0">
                          <a:latin typeface="UD デジタル 教科書体 NK-R" panose="02020400000000000000" pitchFamily="18" charset="-128"/>
                          <a:ea typeface="UD デジタル 教科書体 NK-R" panose="02020400000000000000" pitchFamily="18" charset="-128"/>
                        </a:rPr>
                        <a:t>29</a:t>
                      </a:r>
                      <a:r>
                        <a:rPr kumimoji="1" lang="ja-JP" altLang="en-US" sz="1000" dirty="0">
                          <a:latin typeface="UD デジタル 教科書体 NK-R" panose="02020400000000000000" pitchFamily="18" charset="-128"/>
                          <a:ea typeface="UD デジタル 教科書体 NK-R" panose="02020400000000000000" pitchFamily="18" charset="-128"/>
                        </a:rPr>
                        <a:t>以前</a:t>
                      </a:r>
                    </a:p>
                  </a:txBody>
                  <a:tcPr marL="88607" marR="88607" marT="44303" marB="44303" vert="eaVert" anchor="ctr">
                    <a:solidFill>
                      <a:schemeClr val="accent1">
                        <a:lumMod val="60000"/>
                        <a:lumOff val="40000"/>
                      </a:schemeClr>
                    </a:solidFill>
                  </a:tcPr>
                </a:tc>
                <a:tc gridSpan="2">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■「技能実習」創設（</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H22</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年度）</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開発途上国等の経済発展を担う「人づくり」に協力</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i="0" dirty="0">
                          <a:solidFill>
                            <a:schemeClr val="tx1"/>
                          </a:solidFill>
                          <a:latin typeface="UD デジタル 教科書体 NK-R" panose="02020400000000000000" pitchFamily="18" charset="-128"/>
                          <a:ea typeface="UD デジタル 教科書体 NK-R" panose="02020400000000000000" pitchFamily="18" charset="-128"/>
                        </a:rPr>
                        <a:t>高度人材ポイント制による優遇制度」創設</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H24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年度）</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ポイント制を活用した出入国在留管理上の優遇措置</a:t>
                      </a:r>
                    </a:p>
                  </a:txBody>
                  <a:tcPr marL="88607" marR="88607" marT="44303" marB="44303"/>
                </a:tc>
                <a:tc hMerge="1">
                  <a:txBody>
                    <a:bodyPr/>
                    <a:lstStyle/>
                    <a:p>
                      <a:pPr algn="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0408988"/>
                  </a:ext>
                </a:extLst>
              </a:tr>
              <a:tr h="552885">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Ｈ</a:t>
                      </a:r>
                      <a:r>
                        <a:rPr kumimoji="1" lang="en-US" altLang="ja-JP" sz="1000" dirty="0">
                          <a:latin typeface="UD デジタル 教科書体 NK-R" panose="02020400000000000000" pitchFamily="18" charset="-128"/>
                          <a:ea typeface="UD デジタル 教科書体 NK-R" panose="02020400000000000000" pitchFamily="18" charset="-128"/>
                        </a:rPr>
                        <a:t>30</a:t>
                      </a:r>
                    </a:p>
                    <a:p>
                      <a:pPr algn="ctr"/>
                      <a:r>
                        <a:rPr kumimoji="1" lang="ja-JP" altLang="en-US" sz="1000" dirty="0">
                          <a:latin typeface="UD デジタル 教科書体 NK-R" panose="02020400000000000000" pitchFamily="18" charset="-128"/>
                          <a:ea typeface="UD デジタル 教科書体 NK-R" panose="02020400000000000000" pitchFamily="18" charset="-128"/>
                        </a:rPr>
                        <a:t>年度</a:t>
                      </a:r>
                    </a:p>
                  </a:txBody>
                  <a:tcPr marL="88607" marR="88607" marT="44303" marB="44303" vert="eaVert" anchor="ctr">
                    <a:solidFill>
                      <a:schemeClr val="accent1">
                        <a:lumMod val="60000"/>
                        <a:lumOff val="40000"/>
                      </a:schemeClr>
                    </a:solidFill>
                  </a:tcPr>
                </a:tc>
                <a:tc gridSpan="2">
                  <a:txBody>
                    <a:bodyPr/>
                    <a:lstStyle/>
                    <a:p>
                      <a:pPr algn="l"/>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■第</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8</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回経済財政諮問会議　</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地方の中小・小規模事業者をはじめとして人手不足が深刻化</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。一定の専門性・技能を有し、即戦力となる外国人材を幅広く受け入れていく仕組みを早急に構築することを決定</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■外国人材の受入れ・共生のための総合的対応策　外国人の</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適正・円滑な受入れ</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に向けた取組みとともに、外国人との</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共生社会の実現</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に向けた環境整備を推進</a:t>
                      </a:r>
                    </a:p>
                  </a:txBody>
                  <a:tcPr marL="88607" marR="88607" marT="44303" marB="44303"/>
                </a:tc>
                <a:tc hMerge="1">
                  <a:txBody>
                    <a:bodyPr/>
                    <a:lstStyle/>
                    <a:p>
                      <a:pPr algn="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50145484"/>
                  </a:ext>
                </a:extLst>
              </a:tr>
              <a:tr h="249135">
                <a:tc rowSpan="2">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Ｈ</a:t>
                      </a:r>
                      <a:r>
                        <a:rPr kumimoji="1" lang="en-US" altLang="ja-JP" sz="1000" dirty="0">
                          <a:latin typeface="UD デジタル 教科書体 NK-R" panose="02020400000000000000" pitchFamily="18" charset="-128"/>
                          <a:ea typeface="UD デジタル 教科書体 NK-R" panose="02020400000000000000" pitchFamily="18" charset="-128"/>
                        </a:rPr>
                        <a:t>31</a:t>
                      </a:r>
                      <a:r>
                        <a:rPr kumimoji="1" lang="ja-JP" altLang="en-US" sz="1000" dirty="0">
                          <a:latin typeface="UD デジタル 教科書体 NK-R" panose="02020400000000000000" pitchFamily="18" charset="-128"/>
                          <a:ea typeface="UD デジタル 教科書体 NK-R" panose="02020400000000000000" pitchFamily="18" charset="-128"/>
                        </a:rPr>
                        <a:t>（Ｒ１）年度～３年度</a:t>
                      </a:r>
                    </a:p>
                  </a:txBody>
                  <a:tcPr marL="88607" marR="88607" marT="44303" marB="44303" vert="eaVert"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H31</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年</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月　新たな在留資格</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「特定技能」の創設</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中小企業等の深刻な人手不足を解消するため、</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14</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分野において専門性・技能を有し、即戦力となる</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外国人を受入れ</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１年</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12</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月　日本国内で新型コロナウイルス認知～その後、コロナ感染拡大状況に応じ、外国人の入国制限や帰国が困難な外国人の在留資格を変更するなど適宜対応</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３年度、入国制限の緩和（</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3</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月以降段階的に実施）</a:t>
                      </a:r>
                    </a:p>
                  </a:txBody>
                  <a:tcPr marL="88607" marR="88607" marT="44303" marB="4430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大阪府、大阪市の取組状況</a:t>
                      </a:r>
                    </a:p>
                  </a:txBody>
                  <a:tcPr marL="88607" marR="88607" marT="44303" marB="44303" anchor="ctr">
                    <a:lnL w="12700" cap="flat" cmpd="sng" algn="ctr">
                      <a:solidFill>
                        <a:schemeClr val="tx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480467982"/>
                  </a:ext>
                </a:extLst>
              </a:tr>
              <a:tr h="1797520">
                <a:tc vMerge="1">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8607" marR="88607" marT="44303" marB="44303" vert="eaVert"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R1</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年６月　大阪府で、外国人材受入れ・環境整備</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PT</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設置</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２年１月　</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大阪府・大阪市・経済</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団体首脳による意見交換会</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万博・</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IR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による建設需要やインバウンドの増加などの対応として、大阪産業局を窓口にして、中小企業などと外国人材のマッチングシステムの構築を図る</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２年３月　</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で「外国人材の受入れ・共生社会づくりに向けた取組みの方向性」策定</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①外国人材の受入れ促進 ②外国人材と地域住民がともに暮らし、支え合う共生社会づくり</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②に関する施策の予算措置）③外国人材受入れ・共生社会づくりに向けた推進体制の整備</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85725" indent="-85725"/>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２年度、</a:t>
                      </a:r>
                      <a:r>
                        <a:rPr kumimoji="1" lang="ja-JP" altLang="en-US" sz="1050" b="0" u="none" dirty="0">
                          <a:solidFill>
                            <a:schemeClr val="tx1"/>
                          </a:solidFill>
                          <a:latin typeface="UD デジタル 教科書体 NK-R" panose="02020400000000000000" pitchFamily="18" charset="-128"/>
                          <a:ea typeface="UD デジタル 教科書体 NK-R" panose="02020400000000000000" pitchFamily="18" charset="-128"/>
                        </a:rPr>
                        <a:t>新型コロナウイルスの状況を踏まえ、上記①～③の取組みを休止。</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その間、外国人雇用事業者・外国人労働者のアンケート調査（</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２年度）や外国人雇用事業者向けヒアリング調査（</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３年度）を実施。</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85725" indent="-85725"/>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３年度</a:t>
                      </a:r>
                      <a:r>
                        <a:rPr kumimoji="1" lang="ja-JP" altLang="en-US" sz="1050" b="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地域協議会の設置に向け、関係機関等と調整</a:t>
                      </a:r>
                    </a:p>
                  </a:txBody>
                  <a:tcPr marL="88607" marR="88607" marT="44303" marB="443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874698"/>
                  </a:ext>
                </a:extLst>
              </a:tr>
              <a:tr h="1960258">
                <a:tc>
                  <a:txBody>
                    <a:bodyPr/>
                    <a:lstStyle/>
                    <a:p>
                      <a:pPr algn="ctr">
                        <a:lnSpc>
                          <a:spcPts val="900"/>
                        </a:lnSpc>
                      </a:pPr>
                      <a:r>
                        <a:rPr kumimoji="1" lang="ja-JP" altLang="en-US" sz="1000" dirty="0">
                          <a:latin typeface="UD デジタル 教科書体 NK-R" panose="02020400000000000000" pitchFamily="18" charset="-128"/>
                          <a:ea typeface="UD デジタル 教科書体 NK-R" panose="02020400000000000000" pitchFamily="18" charset="-128"/>
                        </a:rPr>
                        <a:t>Ｒ</a:t>
                      </a:r>
                      <a:r>
                        <a:rPr kumimoji="1" lang="en-US" altLang="ja-JP" sz="1000" dirty="0">
                          <a:latin typeface="UD デジタル 教科書体 NK-R" panose="02020400000000000000" pitchFamily="18" charset="-128"/>
                          <a:ea typeface="UD デジタル 教科書体 NK-R" panose="02020400000000000000" pitchFamily="18" charset="-128"/>
                        </a:rPr>
                        <a:t>4</a:t>
                      </a:r>
                      <a:r>
                        <a:rPr kumimoji="1" lang="ja-JP" altLang="en-US" sz="1000" dirty="0">
                          <a:latin typeface="UD デジタル 教科書体 NK-R" panose="02020400000000000000" pitchFamily="18" charset="-128"/>
                          <a:ea typeface="UD デジタル 教科書体 NK-R" panose="02020400000000000000" pitchFamily="18" charset="-128"/>
                        </a:rPr>
                        <a:t>年度</a:t>
                      </a:r>
                    </a:p>
                  </a:txBody>
                  <a:tcPr marL="88607" marR="88607" marT="44303" marB="44303"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■４月　特定技能製造３分野の統合（</a:t>
                      </a:r>
                      <a:r>
                        <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14</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分野から１２分野に変更）</a:t>
                      </a:r>
                      <a:endPar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■８月　特定技能における受入れ見込数の見直し及び制度の改善</a:t>
                      </a:r>
                      <a:endPar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■９月　教育未来創造会議において、コロナ後の「新たな留学生受入れ・派遣計画」等の検討、高度人材受入れについて、世界に伍する水準の新たな制度の創設を検討　</a:t>
                      </a:r>
                      <a:endPar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R5</a:t>
                      </a: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年</a:t>
                      </a:r>
                      <a:r>
                        <a:rPr kumimoji="1" lang="ja-JP" altLang="en-US"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２月、新たな枠組み「未来創造人材制度」創設・「高度専門職」の取得要件拡大（</a:t>
                      </a:r>
                      <a:r>
                        <a:rPr kumimoji="1" lang="en-US" altLang="ja-JP"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R5</a:t>
                      </a:r>
                      <a:r>
                        <a:rPr kumimoji="1" lang="ja-JP" altLang="en-US"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年４月に運用開始）を関係閣僚会議で了承</a:t>
                      </a:r>
                      <a:endParaRPr kumimoji="1" lang="en-US" altLang="ja-JP"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10</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　コロナ禍による入国制限の大幅な緩和</a:t>
                      </a:r>
                      <a:endPar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12</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　</a:t>
                      </a:r>
                      <a:r>
                        <a:rPr kumimoji="1" lang="ja-JP" altLang="en-US" sz="105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技能実習制度及び特定技能制度の在り方に関する有識者会議（以下、「有識者会議」という）において、</a:t>
                      </a:r>
                      <a:r>
                        <a:rPr kumimoji="1" lang="ja-JP" altLang="en-US"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技能実習制度と特定技能制度の一本化も含めた議論</a:t>
                      </a:r>
                      <a:endParaRPr kumimoji="1" lang="en-US" altLang="ja-JP" sz="105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■１</a:t>
                      </a:r>
                      <a:r>
                        <a:rPr kumimoji="1" lang="en-US" altLang="ja-JP"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2</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　外国⼈起業家支援</a:t>
                      </a:r>
                      <a:r>
                        <a:rPr kumimoji="1" lang="ja-JP" altLang="en-US" sz="1050" b="0" i="0" kern="1200">
                          <a:solidFill>
                            <a:schemeClr val="tx1"/>
                          </a:solidFill>
                          <a:latin typeface="UD デジタル 教科書体 NK-R" panose="02020400000000000000" pitchFamily="18" charset="-128"/>
                          <a:ea typeface="UD デジタル 教科書体 NK-R" panose="02020400000000000000" pitchFamily="18" charset="-128"/>
                          <a:cs typeface="+mn-cs"/>
                        </a:rPr>
                        <a:t>のため国家</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戦略</a:t>
                      </a:r>
                      <a:r>
                        <a:rPr kumimoji="1" lang="ja-JP" altLang="en-US" sz="1050" b="0" i="0" kern="1200">
                          <a:solidFill>
                            <a:schemeClr val="tx1"/>
                          </a:solidFill>
                          <a:latin typeface="UD デジタル 教科書体 NK-R" panose="02020400000000000000" pitchFamily="18" charset="-128"/>
                          <a:ea typeface="UD デジタル 教科書体 NK-R" panose="02020400000000000000" pitchFamily="18" charset="-128"/>
                          <a:cs typeface="+mn-cs"/>
                        </a:rPr>
                        <a:t>特区における創業外国人の特例を追加し、起業</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準備活動期間を延長</a:t>
                      </a:r>
                    </a:p>
                  </a:txBody>
                  <a:tcPr marL="88607" marR="88607" marT="44303" marB="443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6</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月　</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外国人材受入促進・共生推進協議会に関する準備会</a:t>
                      </a:r>
                    </a:p>
                    <a:p>
                      <a:pPr>
                        <a:tabLst>
                          <a:tab pos="1134926" algn="l"/>
                        </a:tabLst>
                      </a:pPr>
                      <a:r>
                        <a:rPr kumimoji="1" lang="ja-JP" altLang="en-US" sz="1050" b="0" dirty="0">
                          <a:solidFill>
                            <a:schemeClr val="tx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コロナ収束後、速やかに外国人材の受入促進・共生推進を進められるよう国、府、市、経済</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a:tabLst>
                          <a:tab pos="1134926" algn="l"/>
                        </a:tabLst>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団体の実務担当者において、課題の抽出や共有等を図るなど準備を開始</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7</a:t>
                      </a:r>
                      <a:r>
                        <a:rPr kumimoji="1" lang="ja-JP" altLang="en-US"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月　外国人材マッチングプラットフォーム事業の開始　（大阪外国人材採用支援センター）</a:t>
                      </a:r>
                      <a:endParaRPr kumimoji="1" lang="en-US" altLang="ja-JP"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05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05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（上記取組みの方向性①）</a:t>
                      </a:r>
                      <a:endParaRPr kumimoji="1" lang="en-US" altLang="ja-JP" sz="105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中小企業等の外国人材の採用について相談からマッチングまでワンストップでサポート</a:t>
                      </a:r>
                      <a:endParaRPr kumimoji="1" lang="en-US" altLang="ja-JP" sz="105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■９月　</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外国人材受入促進・推進協議会の開催</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（上記取組みの方向性③）</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「外国人材の受入れ・共生のための取組みの方向性」を策定することを決定</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4190910"/>
                  </a:ext>
                </a:extLst>
              </a:tr>
              <a:tr h="552885">
                <a:tc>
                  <a:txBody>
                    <a:bodyPr/>
                    <a:lstStyle/>
                    <a:p>
                      <a:pPr marL="0" marR="0" lvl="0" indent="0" algn="ctr" defTabSz="959937" rtl="0" eaLnBrk="1" fontAlgn="auto" latinLnBrk="0" hangingPunct="1">
                        <a:lnSpc>
                          <a:spcPts val="9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Ｒ５</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0" marR="0" lvl="0" indent="0" algn="ctr" defTabSz="959937" rtl="0" eaLnBrk="1" fontAlgn="auto" latinLnBrk="0" hangingPunct="1">
                        <a:lnSpc>
                          <a:spcPts val="9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年度</a:t>
                      </a:r>
                    </a:p>
                  </a:txBody>
                  <a:tcPr marL="88607" marR="88607" marT="44303" marB="44303"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6</a:t>
                      </a: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月　特定技能２号の対象分野の追加が閣議決定</a:t>
                      </a:r>
                      <a:endParaRPr kumimoji="1" lang="en-US" altLang="ja-JP"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■１１月　</a:t>
                      </a:r>
                      <a:r>
                        <a:rPr kumimoji="1" lang="ja-JP" altLang="en-US" sz="105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有識者会議において、</a:t>
                      </a:r>
                      <a:r>
                        <a:rPr kumimoji="1" lang="ja-JP" altLang="en-US" sz="1050" b="1"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技能実習制度を新たな制度とするなど、提言を取りまとめた最終報告書を関係閣僚会議へ提出</a:t>
                      </a:r>
                    </a:p>
                  </a:txBody>
                  <a:tcPr marL="88607" marR="88607" marT="44303" marB="443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■１月　第２回</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OSAKA</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外国人材受入促進・推進協議会の開催</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8607" marR="88607" marT="44303" marB="443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598450"/>
                  </a:ext>
                </a:extLst>
              </a:tr>
            </a:tbl>
          </a:graphicData>
        </a:graphic>
      </p:graphicFrame>
      <p:sp>
        <p:nvSpPr>
          <p:cNvPr id="85" name="正方形/長方形 84"/>
          <p:cNvSpPr/>
          <p:nvPr/>
        </p:nvSpPr>
        <p:spPr>
          <a:xfrm>
            <a:off x="424601" y="721799"/>
            <a:ext cx="9581288" cy="11852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3" tIns="35997" rIns="71993" bIns="35997" numCol="1" spcCol="0" rtlCol="0" fromWordArt="0" anchor="ctr" anchorCtr="0" forceAA="0" compatLnSpc="1">
            <a:prstTxWarp prst="textNoShape">
              <a:avLst/>
            </a:prstTxWarp>
            <a:noAutofit/>
          </a:bodyPr>
          <a:lstStyle/>
          <a:p>
            <a:endParaRPr lang="en-US" altLang="ja-JP" sz="1163"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08629A6-829B-4394-A30A-5CB52C1BBB36}"/>
              </a:ext>
            </a:extLst>
          </p:cNvPr>
          <p:cNvSpPr/>
          <p:nvPr/>
        </p:nvSpPr>
        <p:spPr>
          <a:xfrm>
            <a:off x="13445" y="48346"/>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１　外国人在留資格制度の状況等</a:t>
            </a:r>
          </a:p>
        </p:txBody>
      </p:sp>
      <p:sp>
        <p:nvSpPr>
          <p:cNvPr id="8" name="正方形/長方形 7">
            <a:extLst>
              <a:ext uri="{FF2B5EF4-FFF2-40B4-BE49-F238E27FC236}">
                <a16:creationId xmlns:a16="http://schemas.microsoft.com/office/drawing/2014/main" id="{55EED9AA-96F6-4885-AFA7-E0637D01A52D}"/>
              </a:ext>
            </a:extLst>
          </p:cNvPr>
          <p:cNvSpPr/>
          <p:nvPr/>
        </p:nvSpPr>
        <p:spPr>
          <a:xfrm>
            <a:off x="104657" y="429960"/>
            <a:ext cx="9881697" cy="620125"/>
          </a:xfrm>
          <a:prstGeom prst="rect">
            <a:avLst/>
          </a:prstGeom>
          <a:ln w="19050">
            <a:solidFill>
              <a:schemeClr val="tx1"/>
            </a:solidFill>
            <a:prstDash val="sysDash"/>
          </a:ln>
        </p:spPr>
        <p:txBody>
          <a:bodyPr wrap="square">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労働力の減少に伴い、国は平成</a:t>
            </a:r>
            <a:r>
              <a:rPr lang="en-US" altLang="ja-JP" sz="1292" dirty="0">
                <a:latin typeface="UD デジタル 教科書体 NK-R" panose="02020400000000000000" pitchFamily="18" charset="-128"/>
                <a:ea typeface="UD デジタル 教科書体 NK-R" panose="02020400000000000000" pitchFamily="18" charset="-128"/>
              </a:rPr>
              <a:t>22</a:t>
            </a:r>
            <a:r>
              <a:rPr lang="ja-JP" altLang="en-US" sz="1292" dirty="0">
                <a:latin typeface="UD デジタル 教科書体 NK-R" panose="02020400000000000000" pitchFamily="18" charset="-128"/>
                <a:ea typeface="UD デジタル 教科書体 NK-R" panose="02020400000000000000" pitchFamily="18" charset="-128"/>
              </a:rPr>
              <a:t>年に在留資格「技能実習」を創設。その後、令和元年度には新たな在留資格「特定技能」　を創設し、</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2" dirty="0">
                <a:latin typeface="UD デジタル 教科書体 NK-R" panose="02020400000000000000" pitchFamily="18" charset="-128"/>
                <a:ea typeface="UD デジタル 教科書体 NK-R" panose="02020400000000000000" pitchFamily="18" charset="-128"/>
              </a:rPr>
              <a:t>　　人手不足に対応してきた。</a:t>
            </a:r>
            <a:endParaRPr lang="en-US" altLang="ja-JP" sz="1292" b="1" u="sng"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また、国の発展を担う高度人材については、平成</a:t>
            </a:r>
            <a:r>
              <a:rPr lang="en-US" altLang="ja-JP" sz="1292" dirty="0">
                <a:latin typeface="UD デジタル 教科書体 NK-R" panose="02020400000000000000" pitchFamily="18" charset="-128"/>
                <a:ea typeface="UD デジタル 教科書体 NK-R" panose="02020400000000000000" pitchFamily="18" charset="-128"/>
              </a:rPr>
              <a:t>24</a:t>
            </a:r>
            <a:r>
              <a:rPr lang="ja-JP" altLang="en-US" sz="1292" dirty="0">
                <a:latin typeface="UD デジタル 教科書体 NK-R" panose="02020400000000000000" pitchFamily="18" charset="-128"/>
                <a:ea typeface="UD デジタル 教科書体 NK-R" panose="02020400000000000000" pitchFamily="18" charset="-128"/>
              </a:rPr>
              <a:t>年度に高度人材ポイント制による優遇制度を創設、以後一貫して受入れに努めている。</a:t>
            </a:r>
            <a:endParaRPr lang="en-US" altLang="ja-JP" sz="1292" b="1" u="sng" dirty="0">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4"/>
          <p:cNvSpPr txBox="1">
            <a:spLocks/>
          </p:cNvSpPr>
          <p:nvPr/>
        </p:nvSpPr>
        <p:spPr>
          <a:xfrm>
            <a:off x="9625964" y="6879771"/>
            <a:ext cx="360390" cy="261716"/>
          </a:xfrm>
          <a:prstGeom prst="rect">
            <a:avLst/>
          </a:prstGeom>
          <a:solidFill>
            <a:schemeClr val="bg1"/>
          </a:solidFill>
          <a:ln>
            <a:solidFill>
              <a:schemeClr val="accent1"/>
            </a:solidFill>
          </a:ln>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13</a:t>
            </a:fld>
            <a:endParaRPr kumimoji="1" lang="ja-JP" altLang="en-US" dirty="0"/>
          </a:p>
        </p:txBody>
      </p:sp>
    </p:spTree>
    <p:extLst>
      <p:ext uri="{BB962C8B-B14F-4D97-AF65-F5344CB8AC3E}">
        <p14:creationId xmlns:p14="http://schemas.microsoft.com/office/powerpoint/2010/main" val="360146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グラフ 30"/>
          <p:cNvGraphicFramePr>
            <a:graphicFrameLocks/>
          </p:cNvGraphicFramePr>
          <p:nvPr>
            <p:extLst>
              <p:ext uri="{D42A27DB-BD31-4B8C-83A1-F6EECF244321}">
                <p14:modId xmlns:p14="http://schemas.microsoft.com/office/powerpoint/2010/main" val="2515504533"/>
              </p:ext>
            </p:extLst>
          </p:nvPr>
        </p:nvGraphicFramePr>
        <p:xfrm>
          <a:off x="461644" y="1437636"/>
          <a:ext cx="9157335" cy="5415396"/>
        </p:xfrm>
        <a:graphic>
          <a:graphicData uri="http://schemas.openxmlformats.org/drawingml/2006/chart">
            <c:chart xmlns:c="http://schemas.openxmlformats.org/drawingml/2006/chart" xmlns:r="http://schemas.openxmlformats.org/officeDocument/2006/relationships" r:id="rId3"/>
          </a:graphicData>
        </a:graphic>
      </p:graphicFrame>
      <p:sp>
        <p:nvSpPr>
          <p:cNvPr id="20" name="線吹き出し 1 (枠付き) 19"/>
          <p:cNvSpPr/>
          <p:nvPr/>
        </p:nvSpPr>
        <p:spPr>
          <a:xfrm>
            <a:off x="3434673" y="1488075"/>
            <a:ext cx="1628405" cy="576000"/>
          </a:xfrm>
          <a:prstGeom prst="borderCallout1">
            <a:avLst>
              <a:gd name="adj1" fmla="val 105232"/>
              <a:gd name="adj2" fmla="val 13962"/>
              <a:gd name="adj3" fmla="val 331152"/>
              <a:gd name="adj4" fmla="val 13756"/>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15" dirty="0">
                <a:ln w="0"/>
                <a:solidFill>
                  <a:schemeClr val="tx1"/>
                </a:solidFill>
                <a:latin typeface="メイリオ" panose="020B0604030504040204" pitchFamily="50" charset="-128"/>
                <a:ea typeface="メイリオ" panose="020B0604030504040204" pitchFamily="50" charset="-128"/>
              </a:rPr>
              <a:t>2012</a:t>
            </a:r>
            <a:r>
              <a:rPr lang="ja-JP" altLang="en-US" sz="915" dirty="0">
                <a:ln w="0"/>
                <a:solidFill>
                  <a:schemeClr val="tx1"/>
                </a:solidFill>
                <a:latin typeface="メイリオ" panose="020B0604030504040204" pitchFamily="50" charset="-128"/>
                <a:ea typeface="メイリオ" panose="020B0604030504040204" pitchFamily="50" charset="-128"/>
              </a:rPr>
              <a:t>年５月</a:t>
            </a:r>
            <a:endParaRPr lang="en-US" altLang="ja-JP" sz="915" dirty="0">
              <a:ln w="0"/>
              <a:solidFill>
                <a:schemeClr val="tx1"/>
              </a:solidFill>
              <a:latin typeface="メイリオ" panose="020B0604030504040204" pitchFamily="50" charset="-128"/>
              <a:ea typeface="メイリオ" panose="020B0604030504040204" pitchFamily="50" charset="-128"/>
            </a:endParaRPr>
          </a:p>
          <a:p>
            <a:pPr algn="ctr"/>
            <a:r>
              <a:rPr lang="ja-JP" altLang="en-US" sz="915" dirty="0">
                <a:ln w="0"/>
                <a:solidFill>
                  <a:schemeClr val="tx1"/>
                </a:solidFill>
                <a:latin typeface="メイリオ" panose="020B0604030504040204" pitchFamily="50" charset="-128"/>
                <a:ea typeface="メイリオ" panose="020B0604030504040204" pitchFamily="50" charset="-128"/>
              </a:rPr>
              <a:t>高度人材ポイント制による優遇措置の導入</a:t>
            </a:r>
            <a:endParaRPr lang="en-US" altLang="ja-JP" sz="915" dirty="0">
              <a:ln w="0"/>
              <a:solidFill>
                <a:schemeClr val="tx1"/>
              </a:solidFill>
              <a:latin typeface="メイリオ" panose="020B0604030504040204" pitchFamily="50" charset="-128"/>
              <a:ea typeface="メイリオ" panose="020B0604030504040204" pitchFamily="50" charset="-128"/>
            </a:endParaRPr>
          </a:p>
        </p:txBody>
      </p:sp>
      <p:sp>
        <p:nvSpPr>
          <p:cNvPr id="18" name="線吹き出し 1 (枠付き) 17"/>
          <p:cNvSpPr/>
          <p:nvPr/>
        </p:nvSpPr>
        <p:spPr>
          <a:xfrm>
            <a:off x="1545555" y="1459255"/>
            <a:ext cx="1821059" cy="639363"/>
          </a:xfrm>
          <a:prstGeom prst="borderCallout1">
            <a:avLst>
              <a:gd name="adj1" fmla="val 99812"/>
              <a:gd name="adj2" fmla="val 87732"/>
              <a:gd name="adj3" fmla="val 285805"/>
              <a:gd name="adj4" fmla="val 87836"/>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915" dirty="0">
                <a:ln w="0"/>
                <a:solidFill>
                  <a:schemeClr val="tx1"/>
                </a:solidFill>
                <a:latin typeface="メイリオ" panose="020B0604030504040204" pitchFamily="50" charset="-128"/>
                <a:ea typeface="メイリオ" panose="020B0604030504040204" pitchFamily="50" charset="-128"/>
              </a:rPr>
              <a:t>2011</a:t>
            </a:r>
            <a:r>
              <a:rPr lang="ja-JP" altLang="en-US" sz="915" dirty="0">
                <a:ln w="0"/>
                <a:solidFill>
                  <a:schemeClr val="tx1"/>
                </a:solidFill>
                <a:latin typeface="メイリオ" panose="020B0604030504040204" pitchFamily="50" charset="-128"/>
                <a:ea typeface="メイリオ" panose="020B0604030504040204" pitchFamily="50" charset="-128"/>
              </a:rPr>
              <a:t>年３月 東日本大震災</a:t>
            </a:r>
            <a:endParaRPr lang="en-US" altLang="ja-JP" sz="915" dirty="0">
              <a:ln w="0"/>
              <a:solidFill>
                <a:schemeClr val="tx1"/>
              </a:solidFill>
              <a:latin typeface="メイリオ" panose="020B0604030504040204" pitchFamily="50" charset="-128"/>
              <a:ea typeface="メイリオ" panose="020B0604030504040204" pitchFamily="50" charset="-128"/>
            </a:endParaRPr>
          </a:p>
          <a:p>
            <a:pPr algn="ctr"/>
            <a:r>
              <a:rPr lang="en-US" altLang="ja-JP" sz="915" dirty="0">
                <a:ln w="0"/>
                <a:solidFill>
                  <a:schemeClr val="tx1"/>
                </a:solidFill>
                <a:latin typeface="メイリオ" panose="020B0604030504040204" pitchFamily="50" charset="-128"/>
                <a:ea typeface="メイリオ" panose="020B0604030504040204" pitchFamily="50" charset="-128"/>
              </a:rPr>
              <a:t>2011</a:t>
            </a:r>
            <a:r>
              <a:rPr lang="ja-JP" altLang="en-US" sz="915" dirty="0">
                <a:ln w="0"/>
                <a:solidFill>
                  <a:schemeClr val="tx1"/>
                </a:solidFill>
                <a:latin typeface="メイリオ" panose="020B0604030504040204" pitchFamily="50" charset="-128"/>
                <a:ea typeface="メイリオ" panose="020B0604030504040204" pitchFamily="50" charset="-128"/>
              </a:rPr>
              <a:t>年までは外国人登録法、</a:t>
            </a:r>
            <a:endParaRPr lang="en-US" altLang="ja-JP" sz="915" dirty="0">
              <a:ln w="0"/>
              <a:solidFill>
                <a:schemeClr val="tx1"/>
              </a:solidFill>
              <a:latin typeface="メイリオ" panose="020B0604030504040204" pitchFamily="50" charset="-128"/>
              <a:ea typeface="メイリオ" panose="020B0604030504040204" pitchFamily="50" charset="-128"/>
            </a:endParaRPr>
          </a:p>
          <a:p>
            <a:pPr algn="ctr"/>
            <a:r>
              <a:rPr lang="en-US" altLang="ja-JP" sz="915" dirty="0">
                <a:ln w="0"/>
                <a:solidFill>
                  <a:schemeClr val="tx1"/>
                </a:solidFill>
                <a:latin typeface="メイリオ" panose="020B0604030504040204" pitchFamily="50" charset="-128"/>
                <a:ea typeface="メイリオ" panose="020B0604030504040204" pitchFamily="50" charset="-128"/>
              </a:rPr>
              <a:t>2012</a:t>
            </a:r>
            <a:r>
              <a:rPr lang="ja-JP" altLang="en-US" sz="915" dirty="0">
                <a:ln w="0"/>
                <a:solidFill>
                  <a:schemeClr val="tx1"/>
                </a:solidFill>
                <a:latin typeface="メイリオ" panose="020B0604030504040204" pitchFamily="50" charset="-128"/>
                <a:ea typeface="メイリオ" panose="020B0604030504040204" pitchFamily="50" charset="-128"/>
              </a:rPr>
              <a:t>年以降は住基法に基づく</a:t>
            </a:r>
            <a:endParaRPr lang="en-US" altLang="ja-JP" sz="915" dirty="0">
              <a:ln w="0"/>
              <a:solidFill>
                <a:schemeClr val="tx1"/>
              </a:solidFill>
              <a:latin typeface="メイリオ" panose="020B0604030504040204" pitchFamily="50" charset="-128"/>
              <a:ea typeface="メイリオ" panose="020B0604030504040204" pitchFamily="50" charset="-128"/>
            </a:endParaRPr>
          </a:p>
          <a:p>
            <a:pPr algn="ctr"/>
            <a:r>
              <a:rPr lang="ja-JP" altLang="en-US" sz="915" dirty="0">
                <a:ln w="0"/>
                <a:solidFill>
                  <a:schemeClr val="tx1"/>
                </a:solidFill>
                <a:latin typeface="メイリオ" panose="020B0604030504040204" pitchFamily="50" charset="-128"/>
                <a:ea typeface="メイリオ" panose="020B0604030504040204" pitchFamily="50" charset="-128"/>
              </a:rPr>
              <a:t>外国人住民数</a:t>
            </a:r>
            <a:r>
              <a:rPr lang="en-US" altLang="ja-JP" sz="915" dirty="0">
                <a:ln w="0"/>
                <a:solidFill>
                  <a:schemeClr val="tx1"/>
                </a:solidFill>
                <a:latin typeface="メイリオ" panose="020B0604030504040204" pitchFamily="50" charset="-128"/>
                <a:ea typeface="メイリオ" panose="020B0604030504040204" pitchFamily="50" charset="-128"/>
              </a:rPr>
              <a:t> </a:t>
            </a:r>
          </a:p>
        </p:txBody>
      </p:sp>
      <p:sp>
        <p:nvSpPr>
          <p:cNvPr id="24" name="線吹き出し 1 (枠付き) 23"/>
          <p:cNvSpPr/>
          <p:nvPr/>
        </p:nvSpPr>
        <p:spPr>
          <a:xfrm>
            <a:off x="1568659" y="2120696"/>
            <a:ext cx="2189552" cy="435455"/>
          </a:xfrm>
          <a:prstGeom prst="borderCallout1">
            <a:avLst>
              <a:gd name="adj1" fmla="val 98094"/>
              <a:gd name="adj2" fmla="val 49147"/>
              <a:gd name="adj3" fmla="val 247849"/>
              <a:gd name="adj4" fmla="val 4923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15" dirty="0">
                <a:ln w="0"/>
                <a:solidFill>
                  <a:schemeClr val="tx1"/>
                </a:solidFill>
                <a:latin typeface="メイリオ" panose="020B0604030504040204" pitchFamily="50" charset="-128"/>
                <a:ea typeface="メイリオ" panose="020B0604030504040204" pitchFamily="50" charset="-128"/>
              </a:rPr>
              <a:t>2010</a:t>
            </a:r>
            <a:r>
              <a:rPr lang="ja-JP" altLang="en-US" sz="915" dirty="0">
                <a:ln w="0"/>
                <a:solidFill>
                  <a:schemeClr val="tx1"/>
                </a:solidFill>
                <a:latin typeface="メイリオ" panose="020B0604030504040204" pitchFamily="50" charset="-128"/>
                <a:ea typeface="メイリオ" panose="020B0604030504040204" pitchFamily="50" charset="-128"/>
              </a:rPr>
              <a:t>年７月</a:t>
            </a:r>
            <a:r>
              <a:rPr lang="en-US" altLang="ja-JP" sz="915" dirty="0">
                <a:ln w="0"/>
                <a:solidFill>
                  <a:schemeClr val="tx1"/>
                </a:solidFill>
                <a:latin typeface="メイリオ" panose="020B0604030504040204" pitchFamily="50" charset="-128"/>
                <a:ea typeface="メイリオ" panose="020B0604030504040204" pitchFamily="50" charset="-128"/>
              </a:rPr>
              <a:t> </a:t>
            </a:r>
          </a:p>
          <a:p>
            <a:pPr algn="ctr"/>
            <a:r>
              <a:rPr lang="ja-JP" altLang="en-US" sz="915" dirty="0">
                <a:ln w="0"/>
                <a:solidFill>
                  <a:schemeClr val="tx1"/>
                </a:solidFill>
                <a:latin typeface="メイリオ" panose="020B0604030504040204" pitchFamily="50" charset="-128"/>
                <a:ea typeface="メイリオ" panose="020B0604030504040204" pitchFamily="50" charset="-128"/>
              </a:rPr>
              <a:t>在留資格「技能実習」の創設</a:t>
            </a:r>
            <a:endParaRPr lang="en-US" altLang="ja-JP" sz="915" dirty="0">
              <a:ln w="0"/>
              <a:solidFill>
                <a:schemeClr val="tx1"/>
              </a:solidFill>
              <a:latin typeface="メイリオ" panose="020B0604030504040204" pitchFamily="50" charset="-128"/>
              <a:ea typeface="メイリオ" panose="020B0604030504040204" pitchFamily="50" charset="-128"/>
            </a:endParaRPr>
          </a:p>
          <a:p>
            <a:pPr algn="ctr"/>
            <a:r>
              <a:rPr lang="ja-JP" altLang="en-US" sz="915" dirty="0">
                <a:ln w="0"/>
                <a:solidFill>
                  <a:schemeClr val="tx1"/>
                </a:solidFill>
                <a:latin typeface="メイリオ" panose="020B0604030504040204" pitchFamily="50" charset="-128"/>
                <a:ea typeface="メイリオ" panose="020B0604030504040204" pitchFamily="50" charset="-128"/>
              </a:rPr>
              <a:t>在留資格「留学」と「就学」の一本化</a:t>
            </a:r>
            <a:endParaRPr lang="en-US" altLang="ja-JP" sz="915" dirty="0">
              <a:ln w="0"/>
              <a:solidFill>
                <a:schemeClr val="tx1"/>
              </a:solidFill>
              <a:latin typeface="メイリオ" panose="020B0604030504040204" pitchFamily="50" charset="-128"/>
              <a:ea typeface="メイリオ" panose="020B0604030504040204" pitchFamily="50" charset="-128"/>
            </a:endParaRPr>
          </a:p>
        </p:txBody>
      </p:sp>
      <p:sp>
        <p:nvSpPr>
          <p:cNvPr id="48" name="AutoShape 2"/>
          <p:cNvSpPr>
            <a:spLocks noChangeArrowheads="1"/>
          </p:cNvSpPr>
          <p:nvPr/>
        </p:nvSpPr>
        <p:spPr bwMode="auto">
          <a:xfrm>
            <a:off x="383578" y="570516"/>
            <a:ext cx="6219218" cy="411949"/>
          </a:xfrm>
          <a:prstGeom prst="horizontalScroll">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lIns="91404" tIns="17993" rIns="91404" bIns="45703"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3664">
              <a:spcBef>
                <a:spcPct val="0"/>
              </a:spcBef>
              <a:buNone/>
              <a:defRPr/>
            </a:pPr>
            <a:endParaRPr lang="en-US" altLang="ja-JP" sz="2137"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2" name="テキスト ボックス 2"/>
          <p:cNvSpPr txBox="1"/>
          <p:nvPr/>
        </p:nvSpPr>
        <p:spPr>
          <a:xfrm>
            <a:off x="279868" y="1367464"/>
            <a:ext cx="743603" cy="3098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dirty="0">
                <a:latin typeface="メイリオ" panose="020B0604030504040204" pitchFamily="50" charset="-128"/>
                <a:ea typeface="メイリオ" panose="020B0604030504040204" pitchFamily="50" charset="-128"/>
              </a:rPr>
              <a:t>（千人）</a:t>
            </a:r>
          </a:p>
        </p:txBody>
      </p:sp>
      <p:sp>
        <p:nvSpPr>
          <p:cNvPr id="23" name="テキスト ボックス 2"/>
          <p:cNvSpPr txBox="1"/>
          <p:nvPr/>
        </p:nvSpPr>
        <p:spPr>
          <a:xfrm>
            <a:off x="9414911" y="1472839"/>
            <a:ext cx="743603" cy="3098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17" dirty="0">
                <a:latin typeface="メイリオ" panose="020B0604030504040204" pitchFamily="50" charset="-128"/>
                <a:ea typeface="メイリオ" panose="020B0604030504040204" pitchFamily="50" charset="-128"/>
              </a:rPr>
              <a:t>（</a:t>
            </a:r>
            <a:r>
              <a:rPr lang="en-US" altLang="ja-JP" sz="1017" dirty="0">
                <a:latin typeface="メイリオ" panose="020B0604030504040204" pitchFamily="50" charset="-128"/>
                <a:ea typeface="メイリオ" panose="020B0604030504040204" pitchFamily="50" charset="-128"/>
              </a:rPr>
              <a:t>%</a:t>
            </a:r>
            <a:r>
              <a:rPr lang="ja-JP" altLang="en-US" sz="1017" dirty="0">
                <a:latin typeface="メイリオ" panose="020B0604030504040204" pitchFamily="50" charset="-128"/>
                <a:ea typeface="メイリオ" panose="020B0604030504040204" pitchFamily="50" charset="-128"/>
              </a:rPr>
              <a:t>）</a:t>
            </a:r>
          </a:p>
        </p:txBody>
      </p:sp>
      <p:sp>
        <p:nvSpPr>
          <p:cNvPr id="25" name="テキスト ボックス 2"/>
          <p:cNvSpPr txBox="1"/>
          <p:nvPr/>
        </p:nvSpPr>
        <p:spPr>
          <a:xfrm>
            <a:off x="9185" y="2289091"/>
            <a:ext cx="472719" cy="25769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17" dirty="0">
                <a:latin typeface="メイリオ" panose="020B0604030504040204" pitchFamily="50" charset="-128"/>
                <a:ea typeface="メイリオ" panose="020B0604030504040204" pitchFamily="50" charset="-128"/>
              </a:rPr>
              <a:t>在留外国人数及び外国人労働者数</a:t>
            </a:r>
          </a:p>
        </p:txBody>
      </p:sp>
      <p:sp>
        <p:nvSpPr>
          <p:cNvPr id="26" name="テキスト ボックス 2"/>
          <p:cNvSpPr txBox="1"/>
          <p:nvPr/>
        </p:nvSpPr>
        <p:spPr>
          <a:xfrm>
            <a:off x="9496342" y="1932741"/>
            <a:ext cx="472719" cy="38541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17" dirty="0">
                <a:latin typeface="Meiryo UI" panose="020B0604030504040204" pitchFamily="50" charset="-128"/>
                <a:ea typeface="Meiryo UI" panose="020B0604030504040204" pitchFamily="50" charset="-128"/>
              </a:rPr>
              <a:t>我が国の総人口に占める在留外国人の割合</a:t>
            </a:r>
          </a:p>
        </p:txBody>
      </p:sp>
      <p:sp>
        <p:nvSpPr>
          <p:cNvPr id="17" name="線吹き出し 1 (枠付き) 16"/>
          <p:cNvSpPr/>
          <p:nvPr/>
        </p:nvSpPr>
        <p:spPr>
          <a:xfrm>
            <a:off x="856811" y="2638534"/>
            <a:ext cx="2453687" cy="396573"/>
          </a:xfrm>
          <a:prstGeom prst="borderCallout1">
            <a:avLst>
              <a:gd name="adj1" fmla="val 97566"/>
              <a:gd name="adj2" fmla="val 29345"/>
              <a:gd name="adj3" fmla="val 147112"/>
              <a:gd name="adj4" fmla="val 29415"/>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15" dirty="0">
                <a:ln w="0"/>
                <a:solidFill>
                  <a:schemeClr val="tx1"/>
                </a:solidFill>
                <a:latin typeface="メイリオ" panose="020B0604030504040204" pitchFamily="50" charset="-128"/>
                <a:ea typeface="メイリオ" panose="020B0604030504040204" pitchFamily="50" charset="-128"/>
              </a:rPr>
              <a:t>2008</a:t>
            </a:r>
            <a:r>
              <a:rPr lang="ja-JP" altLang="en-US" sz="915" dirty="0">
                <a:ln w="0"/>
                <a:solidFill>
                  <a:schemeClr val="tx1"/>
                </a:solidFill>
                <a:latin typeface="メイリオ" panose="020B0604030504040204" pitchFamily="50" charset="-128"/>
                <a:ea typeface="メイリオ" panose="020B0604030504040204" pitchFamily="50" charset="-128"/>
              </a:rPr>
              <a:t>年</a:t>
            </a:r>
            <a:r>
              <a:rPr lang="en-US" altLang="ja-JP" sz="915" dirty="0">
                <a:ln w="0"/>
                <a:solidFill>
                  <a:schemeClr val="tx1"/>
                </a:solidFill>
                <a:latin typeface="メイリオ" panose="020B0604030504040204" pitchFamily="50" charset="-128"/>
                <a:ea typeface="メイリオ" panose="020B0604030504040204" pitchFamily="50" charset="-128"/>
              </a:rPr>
              <a:t>7</a:t>
            </a:r>
            <a:r>
              <a:rPr lang="ja-JP" altLang="en-US" sz="915" dirty="0">
                <a:ln w="0"/>
                <a:solidFill>
                  <a:schemeClr val="tx1"/>
                </a:solidFill>
                <a:latin typeface="メイリオ" panose="020B0604030504040204" pitchFamily="50" charset="-128"/>
                <a:ea typeface="メイリオ" panose="020B0604030504040204" pitchFamily="50" charset="-128"/>
              </a:rPr>
              <a:t>月　「留学生</a:t>
            </a:r>
            <a:r>
              <a:rPr lang="en-US" altLang="ja-JP" sz="915" dirty="0">
                <a:ln w="0"/>
                <a:solidFill>
                  <a:schemeClr val="tx1"/>
                </a:solidFill>
                <a:latin typeface="メイリオ" panose="020B0604030504040204" pitchFamily="50" charset="-128"/>
                <a:ea typeface="メイリオ" panose="020B0604030504040204" pitchFamily="50" charset="-128"/>
              </a:rPr>
              <a:t>30</a:t>
            </a:r>
            <a:r>
              <a:rPr lang="ja-JP" altLang="en-US" sz="915" dirty="0">
                <a:ln w="0"/>
                <a:solidFill>
                  <a:schemeClr val="tx1"/>
                </a:solidFill>
                <a:latin typeface="メイリオ" panose="020B0604030504040204" pitchFamily="50" charset="-128"/>
                <a:ea typeface="メイリオ" panose="020B0604030504040204" pitchFamily="50" charset="-128"/>
              </a:rPr>
              <a:t>万人計画」策定 </a:t>
            </a:r>
            <a:endParaRPr lang="en-US" altLang="ja-JP" sz="915" dirty="0">
              <a:ln w="0"/>
              <a:solidFill>
                <a:schemeClr val="tx1"/>
              </a:solidFill>
              <a:latin typeface="メイリオ" panose="020B0604030504040204" pitchFamily="50" charset="-128"/>
              <a:ea typeface="メイリオ" panose="020B0604030504040204" pitchFamily="50" charset="-128"/>
            </a:endParaRPr>
          </a:p>
          <a:p>
            <a:pPr algn="ctr"/>
            <a:r>
              <a:rPr lang="en-US" altLang="ja-JP" sz="915" dirty="0">
                <a:ln w="0"/>
                <a:solidFill>
                  <a:schemeClr val="tx1"/>
                </a:solidFill>
                <a:latin typeface="メイリオ" panose="020B0604030504040204" pitchFamily="50" charset="-128"/>
                <a:ea typeface="メイリオ" panose="020B0604030504040204" pitchFamily="50" charset="-128"/>
              </a:rPr>
              <a:t>9</a:t>
            </a:r>
            <a:r>
              <a:rPr lang="ja-JP" altLang="en-US" sz="915" dirty="0">
                <a:ln w="0"/>
                <a:solidFill>
                  <a:schemeClr val="tx1"/>
                </a:solidFill>
                <a:latin typeface="メイリオ" panose="020B0604030504040204" pitchFamily="50" charset="-128"/>
                <a:ea typeface="メイリオ" panose="020B0604030504040204" pitchFamily="50" charset="-128"/>
              </a:rPr>
              <a:t>月　いわゆるリーマン・ショック</a:t>
            </a:r>
            <a:r>
              <a:rPr lang="en-US" altLang="ja-JP" sz="915" dirty="0">
                <a:ln w="0"/>
                <a:solidFill>
                  <a:schemeClr val="tx1"/>
                </a:solidFill>
                <a:latin typeface="メイリオ" panose="020B0604030504040204" pitchFamily="50" charset="-128"/>
                <a:ea typeface="メイリオ" panose="020B0604030504040204" pitchFamily="50" charset="-128"/>
              </a:rPr>
              <a:t> </a:t>
            </a:r>
          </a:p>
        </p:txBody>
      </p:sp>
      <p:sp>
        <p:nvSpPr>
          <p:cNvPr id="19" name="線吹き出し 1 (枠付き) 18"/>
          <p:cNvSpPr/>
          <p:nvPr/>
        </p:nvSpPr>
        <p:spPr>
          <a:xfrm>
            <a:off x="6084187" y="1437636"/>
            <a:ext cx="2588337" cy="197887"/>
          </a:xfrm>
          <a:prstGeom prst="borderCallout1">
            <a:avLst>
              <a:gd name="adj1" fmla="val 106596"/>
              <a:gd name="adj2" fmla="val 67707"/>
              <a:gd name="adj3" fmla="val 339920"/>
              <a:gd name="adj4" fmla="val 6794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915" dirty="0">
                <a:ln w="0"/>
                <a:solidFill>
                  <a:schemeClr val="tx1"/>
                </a:solidFill>
                <a:latin typeface="メイリオ" panose="020B0604030504040204" pitchFamily="50" charset="-128"/>
                <a:ea typeface="メイリオ" panose="020B0604030504040204" pitchFamily="50" charset="-128"/>
              </a:rPr>
              <a:t>2020</a:t>
            </a:r>
            <a:r>
              <a:rPr lang="ja-JP" altLang="en-US" sz="915" dirty="0">
                <a:ln w="0"/>
                <a:solidFill>
                  <a:schemeClr val="tx1"/>
                </a:solidFill>
                <a:latin typeface="メイリオ" panose="020B0604030504040204" pitchFamily="50" charset="-128"/>
                <a:ea typeface="メイリオ" panose="020B0604030504040204" pitchFamily="50" charset="-128"/>
              </a:rPr>
              <a:t>年 新型コロナウイルス感染症の流行</a:t>
            </a:r>
            <a:endParaRPr lang="en-US" altLang="ja-JP" sz="915" dirty="0">
              <a:ln w="0"/>
              <a:solidFill>
                <a:schemeClr val="tx1"/>
              </a:solidFill>
              <a:latin typeface="メイリオ" panose="020B0604030504040204" pitchFamily="50" charset="-128"/>
              <a:ea typeface="メイリオ" panose="020B0604030504040204" pitchFamily="50" charset="-128"/>
            </a:endParaRPr>
          </a:p>
        </p:txBody>
      </p:sp>
      <p:sp>
        <p:nvSpPr>
          <p:cNvPr id="27" name="線吹き出し 1 (枠付き) 26"/>
          <p:cNvSpPr/>
          <p:nvPr/>
        </p:nvSpPr>
        <p:spPr>
          <a:xfrm>
            <a:off x="5192611" y="2297629"/>
            <a:ext cx="1202315" cy="352569"/>
          </a:xfrm>
          <a:prstGeom prst="borderCallout1">
            <a:avLst>
              <a:gd name="adj1" fmla="val 97460"/>
              <a:gd name="adj2" fmla="val 88689"/>
              <a:gd name="adj3" fmla="val 150186"/>
              <a:gd name="adj4" fmla="val 8860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15" dirty="0">
                <a:ln w="0"/>
                <a:solidFill>
                  <a:schemeClr val="tx1"/>
                </a:solidFill>
                <a:latin typeface="メイリオ" panose="020B0604030504040204" pitchFamily="50" charset="-128"/>
                <a:ea typeface="メイリオ" panose="020B0604030504040204" pitchFamily="50" charset="-128"/>
              </a:rPr>
              <a:t>2017</a:t>
            </a:r>
            <a:r>
              <a:rPr lang="ja-JP" altLang="en-US" sz="915" dirty="0">
                <a:ln w="0"/>
                <a:solidFill>
                  <a:schemeClr val="tx1"/>
                </a:solidFill>
                <a:latin typeface="メイリオ" panose="020B0604030504040204" pitchFamily="50" charset="-128"/>
                <a:ea typeface="メイリオ" panose="020B0604030504040204" pitchFamily="50" charset="-128"/>
              </a:rPr>
              <a:t>年</a:t>
            </a:r>
            <a:r>
              <a:rPr lang="en-US" altLang="ja-JP" sz="915" dirty="0">
                <a:ln w="0"/>
                <a:solidFill>
                  <a:schemeClr val="tx1"/>
                </a:solidFill>
                <a:latin typeface="メイリオ" panose="020B0604030504040204" pitchFamily="50" charset="-128"/>
                <a:ea typeface="メイリオ" panose="020B0604030504040204" pitchFamily="50" charset="-128"/>
              </a:rPr>
              <a:t>11</a:t>
            </a:r>
            <a:r>
              <a:rPr lang="ja-JP" altLang="en-US" sz="915" dirty="0">
                <a:ln w="0"/>
                <a:solidFill>
                  <a:schemeClr val="tx1"/>
                </a:solidFill>
                <a:latin typeface="メイリオ" panose="020B0604030504040204" pitchFamily="50" charset="-128"/>
                <a:ea typeface="メイリオ" panose="020B0604030504040204" pitchFamily="50" charset="-128"/>
              </a:rPr>
              <a:t>月</a:t>
            </a:r>
            <a:endParaRPr lang="en-US" altLang="ja-JP" sz="915" dirty="0">
              <a:ln w="0"/>
              <a:solidFill>
                <a:schemeClr val="tx1"/>
              </a:solidFill>
              <a:latin typeface="メイリオ" panose="020B0604030504040204" pitchFamily="50" charset="-128"/>
              <a:ea typeface="メイリオ" panose="020B0604030504040204" pitchFamily="50" charset="-128"/>
            </a:endParaRPr>
          </a:p>
          <a:p>
            <a:pPr algn="ctr"/>
            <a:r>
              <a:rPr lang="ja-JP" altLang="en-US" sz="915" dirty="0">
                <a:ln w="0"/>
                <a:solidFill>
                  <a:schemeClr val="tx1"/>
                </a:solidFill>
                <a:latin typeface="メイリオ" panose="020B0604030504040204" pitchFamily="50" charset="-128"/>
                <a:ea typeface="メイリオ" panose="020B0604030504040204" pitchFamily="50" charset="-128"/>
              </a:rPr>
              <a:t>技能実習法の施行</a:t>
            </a:r>
            <a:endParaRPr lang="en-US" altLang="ja-JP" sz="915" dirty="0">
              <a:ln w="0"/>
              <a:solidFill>
                <a:schemeClr val="tx1"/>
              </a:solidFill>
              <a:latin typeface="メイリオ" panose="020B0604030504040204" pitchFamily="50" charset="-128"/>
              <a:ea typeface="メイリオ" panose="020B0604030504040204" pitchFamily="50" charset="-128"/>
            </a:endParaRPr>
          </a:p>
        </p:txBody>
      </p:sp>
      <p:sp>
        <p:nvSpPr>
          <p:cNvPr id="28" name="線吹き出し 1 (枠付き) 27"/>
          <p:cNvSpPr/>
          <p:nvPr/>
        </p:nvSpPr>
        <p:spPr>
          <a:xfrm>
            <a:off x="5997552" y="1879287"/>
            <a:ext cx="1589910" cy="319622"/>
          </a:xfrm>
          <a:prstGeom prst="borderCallout1">
            <a:avLst>
              <a:gd name="adj1" fmla="val 97625"/>
              <a:gd name="adj2" fmla="val 81033"/>
              <a:gd name="adj3" fmla="val 127053"/>
              <a:gd name="adj4" fmla="val 8130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15" dirty="0">
                <a:ln w="0"/>
                <a:solidFill>
                  <a:schemeClr val="tx1"/>
                </a:solidFill>
                <a:latin typeface="メイリオ" panose="020B0604030504040204" pitchFamily="50" charset="-128"/>
                <a:ea typeface="メイリオ" panose="020B0604030504040204" pitchFamily="50" charset="-128"/>
              </a:rPr>
              <a:t>2019</a:t>
            </a:r>
            <a:r>
              <a:rPr lang="ja-JP" altLang="en-US" sz="915" dirty="0">
                <a:ln w="0"/>
                <a:solidFill>
                  <a:schemeClr val="tx1"/>
                </a:solidFill>
                <a:latin typeface="メイリオ" panose="020B0604030504040204" pitchFamily="50" charset="-128"/>
                <a:ea typeface="メイリオ" panose="020B0604030504040204" pitchFamily="50" charset="-128"/>
              </a:rPr>
              <a:t>年４月</a:t>
            </a:r>
            <a:endParaRPr lang="en-US" altLang="ja-JP" sz="915" dirty="0">
              <a:ln w="0"/>
              <a:solidFill>
                <a:schemeClr val="tx1"/>
              </a:solidFill>
              <a:latin typeface="メイリオ" panose="020B0604030504040204" pitchFamily="50" charset="-128"/>
              <a:ea typeface="メイリオ" panose="020B0604030504040204" pitchFamily="50" charset="-128"/>
            </a:endParaRPr>
          </a:p>
          <a:p>
            <a:pPr algn="ctr"/>
            <a:r>
              <a:rPr lang="ja-JP" altLang="en-US" sz="915" dirty="0">
                <a:ln w="0"/>
                <a:solidFill>
                  <a:schemeClr val="tx1"/>
                </a:solidFill>
                <a:latin typeface="メイリオ" panose="020B0604030504040204" pitchFamily="50" charset="-128"/>
                <a:ea typeface="メイリオ" panose="020B0604030504040204" pitchFamily="50" charset="-128"/>
              </a:rPr>
              <a:t>「特定技能」制度の創設</a:t>
            </a:r>
            <a:endParaRPr lang="en-US" altLang="ja-JP" sz="915" dirty="0">
              <a:ln w="0"/>
              <a:solidFill>
                <a:schemeClr val="tx1"/>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8558096" y="3503702"/>
            <a:ext cx="846065" cy="217432"/>
          </a:xfrm>
          <a:prstGeom prst="rect">
            <a:avLst/>
          </a:prstGeom>
          <a:noFill/>
        </p:spPr>
        <p:txBody>
          <a:bodyPr wrap="square" rtlCol="0">
            <a:spAutoFit/>
          </a:bodyPr>
          <a:lstStyle/>
          <a:p>
            <a:pPr algn="ctr"/>
            <a:r>
              <a:rPr lang="en-US" altLang="ja-JP" sz="813" b="1" dirty="0">
                <a:latin typeface="ＭＳ Ｐゴシック" panose="020B0600070205080204" pitchFamily="50" charset="-128"/>
                <a:ea typeface="ＭＳ Ｐゴシック" panose="020B0600070205080204" pitchFamily="50" charset="-128"/>
              </a:rPr>
              <a:t>182</a:t>
            </a:r>
            <a:r>
              <a:rPr lang="ja-JP" altLang="en-US" sz="813" b="1" dirty="0">
                <a:latin typeface="ＭＳ Ｐゴシック" panose="020B0600070205080204" pitchFamily="50" charset="-128"/>
                <a:ea typeface="ＭＳ Ｐゴシック" panose="020B0600070205080204" pitchFamily="50" charset="-128"/>
              </a:rPr>
              <a:t>万</a:t>
            </a:r>
            <a:r>
              <a:rPr lang="en-US" altLang="ja-JP" sz="813" b="1" dirty="0">
                <a:latin typeface="ＭＳ Ｐゴシック" panose="020B0600070205080204" pitchFamily="50" charset="-128"/>
              </a:rPr>
              <a:t>2725</a:t>
            </a:r>
            <a:r>
              <a:rPr lang="ja-JP" altLang="en-US" sz="813" b="1" dirty="0">
                <a:latin typeface="ＭＳ Ｐゴシック" panose="020B0600070205080204" pitchFamily="50" charset="-128"/>
                <a:ea typeface="ＭＳ Ｐゴシック" panose="020B0600070205080204" pitchFamily="50" charset="-128"/>
              </a:rPr>
              <a:t>人</a:t>
            </a:r>
          </a:p>
        </p:txBody>
      </p:sp>
      <p:sp>
        <p:nvSpPr>
          <p:cNvPr id="33" name="テキスト ボックス 32"/>
          <p:cNvSpPr txBox="1"/>
          <p:nvPr/>
        </p:nvSpPr>
        <p:spPr>
          <a:xfrm>
            <a:off x="1219029" y="5216687"/>
            <a:ext cx="846065" cy="221265"/>
          </a:xfrm>
          <a:prstGeom prst="rect">
            <a:avLst/>
          </a:prstGeom>
          <a:noFill/>
        </p:spPr>
        <p:txBody>
          <a:bodyPr wrap="square" rtlCol="0">
            <a:spAutoFit/>
          </a:bodyPr>
          <a:lstStyle/>
          <a:p>
            <a:pPr algn="ctr"/>
            <a:r>
              <a:rPr lang="en-US" altLang="ja-JP" sz="813" b="1" dirty="0">
                <a:latin typeface="ＭＳ Ｐゴシック" panose="020B0600070205080204" pitchFamily="50" charset="-128"/>
                <a:ea typeface="ＭＳ Ｐゴシック" panose="020B0600070205080204" pitchFamily="50" charset="-128"/>
              </a:rPr>
              <a:t>48</a:t>
            </a:r>
            <a:r>
              <a:rPr lang="ja-JP" altLang="en-US" sz="813" b="1" dirty="0">
                <a:latin typeface="ＭＳ Ｐゴシック" panose="020B0600070205080204" pitchFamily="50" charset="-128"/>
                <a:ea typeface="ＭＳ Ｐゴシック" panose="020B0600070205080204" pitchFamily="50" charset="-128"/>
              </a:rPr>
              <a:t>万</a:t>
            </a:r>
            <a:r>
              <a:rPr lang="en-US" altLang="ja-JP" sz="813" b="1" dirty="0">
                <a:latin typeface="ＭＳ Ｐゴシック" panose="020B0600070205080204" pitchFamily="50" charset="-128"/>
                <a:ea typeface="ＭＳ Ｐゴシック" panose="020B0600070205080204" pitchFamily="50" charset="-128"/>
              </a:rPr>
              <a:t>6,398</a:t>
            </a:r>
            <a:r>
              <a:rPr lang="ja-JP" altLang="en-US" sz="813" b="1" dirty="0">
                <a:latin typeface="ＭＳ Ｐゴシック" panose="020B0600070205080204" pitchFamily="50" charset="-128"/>
                <a:ea typeface="ＭＳ Ｐゴシック" panose="020B0600070205080204" pitchFamily="50" charset="-128"/>
              </a:rPr>
              <a:t>人</a:t>
            </a:r>
          </a:p>
        </p:txBody>
      </p:sp>
      <p:sp>
        <p:nvSpPr>
          <p:cNvPr id="35" name="テキスト ボックス 34"/>
          <p:cNvSpPr txBox="1"/>
          <p:nvPr/>
        </p:nvSpPr>
        <p:spPr>
          <a:xfrm>
            <a:off x="7666735" y="4104222"/>
            <a:ext cx="428076" cy="221265"/>
          </a:xfrm>
          <a:prstGeom prst="rect">
            <a:avLst/>
          </a:prstGeom>
          <a:noFill/>
        </p:spPr>
        <p:txBody>
          <a:bodyPr wrap="square" rtlCol="0">
            <a:spAutoFit/>
          </a:bodyPr>
          <a:lstStyle/>
          <a:p>
            <a:pPr algn="ctr"/>
            <a:r>
              <a:rPr lang="en-US" altLang="ja-JP" sz="813" b="1" dirty="0">
                <a:latin typeface="ＭＳ Ｐゴシック" panose="020B0600070205080204" pitchFamily="50" charset="-128"/>
                <a:ea typeface="ＭＳ Ｐゴシック" panose="020B0600070205080204" pitchFamily="50" charset="-128"/>
              </a:rPr>
              <a:t>2.29%</a:t>
            </a:r>
            <a:endParaRPr lang="ja-JP" altLang="en-US" sz="813" b="1" dirty="0">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8192616" y="4184909"/>
            <a:ext cx="428076" cy="221265"/>
          </a:xfrm>
          <a:prstGeom prst="rect">
            <a:avLst/>
          </a:prstGeom>
          <a:noFill/>
        </p:spPr>
        <p:txBody>
          <a:bodyPr wrap="square" rtlCol="0">
            <a:spAutoFit/>
          </a:bodyPr>
          <a:lstStyle/>
          <a:p>
            <a:pPr algn="ctr"/>
            <a:r>
              <a:rPr lang="en-US" altLang="ja-JP" sz="813" b="1" dirty="0">
                <a:latin typeface="ＭＳ Ｐゴシック" panose="020B0600070205080204" pitchFamily="50" charset="-128"/>
                <a:ea typeface="ＭＳ Ｐゴシック" panose="020B0600070205080204" pitchFamily="50" charset="-128"/>
              </a:rPr>
              <a:t>2.18%</a:t>
            </a:r>
            <a:endParaRPr lang="ja-JP" altLang="en-US" sz="813" b="1" dirty="0">
              <a:latin typeface="ＭＳ Ｐゴシック" panose="020B0600070205080204" pitchFamily="50" charset="-128"/>
              <a:ea typeface="ＭＳ Ｐゴシック" panose="020B0600070205080204" pitchFamily="50" charset="-128"/>
            </a:endParaRPr>
          </a:p>
        </p:txBody>
      </p:sp>
      <p:sp>
        <p:nvSpPr>
          <p:cNvPr id="40" name="テキスト ボックス 39"/>
          <p:cNvSpPr txBox="1"/>
          <p:nvPr/>
        </p:nvSpPr>
        <p:spPr>
          <a:xfrm>
            <a:off x="7932173" y="2275364"/>
            <a:ext cx="846065" cy="348568"/>
          </a:xfrm>
          <a:prstGeom prst="rect">
            <a:avLst/>
          </a:prstGeom>
          <a:noFill/>
        </p:spPr>
        <p:txBody>
          <a:bodyPr wrap="square" rtlCol="0">
            <a:spAutoFit/>
          </a:bodyPr>
          <a:lstStyle/>
          <a:p>
            <a:pPr algn="ctr"/>
            <a:r>
              <a:rPr lang="en-US" altLang="ja-JP" sz="813" b="1" dirty="0">
                <a:latin typeface="ＭＳ Ｐゴシック" panose="020B0600070205080204" pitchFamily="50" charset="-128"/>
                <a:ea typeface="ＭＳ Ｐゴシック" panose="020B0600070205080204" pitchFamily="50" charset="-128"/>
              </a:rPr>
              <a:t>2021</a:t>
            </a:r>
            <a:r>
              <a:rPr lang="ja-JP" altLang="en-US" sz="813" b="1" dirty="0">
                <a:latin typeface="ＭＳ Ｐゴシック" panose="020B0600070205080204" pitchFamily="50" charset="-128"/>
                <a:ea typeface="ＭＳ Ｐゴシック" panose="020B0600070205080204" pitchFamily="50" charset="-128"/>
              </a:rPr>
              <a:t>年末</a:t>
            </a:r>
            <a:endParaRPr lang="en-US" altLang="ja-JP" sz="813" b="1" dirty="0">
              <a:latin typeface="ＭＳ Ｐゴシック" panose="020B0600070205080204" pitchFamily="50" charset="-128"/>
              <a:ea typeface="ＭＳ Ｐゴシック" panose="020B0600070205080204" pitchFamily="50" charset="-128"/>
            </a:endParaRPr>
          </a:p>
          <a:p>
            <a:pPr algn="ctr"/>
            <a:r>
              <a:rPr lang="en-US" altLang="ja-JP" sz="813" b="1" dirty="0">
                <a:latin typeface="ＭＳ Ｐゴシック" panose="020B0600070205080204" pitchFamily="50" charset="-128"/>
                <a:ea typeface="ＭＳ Ｐゴシック" panose="020B0600070205080204" pitchFamily="50" charset="-128"/>
              </a:rPr>
              <a:t>276</a:t>
            </a:r>
            <a:r>
              <a:rPr lang="ja-JP" altLang="en-US" sz="813" b="1" dirty="0">
                <a:latin typeface="ＭＳ Ｐゴシック" panose="020B0600070205080204" pitchFamily="50" charset="-128"/>
                <a:ea typeface="ＭＳ Ｐゴシック" panose="020B0600070205080204" pitchFamily="50" charset="-128"/>
              </a:rPr>
              <a:t>万</a:t>
            </a:r>
            <a:r>
              <a:rPr lang="en-US" altLang="ja-JP" sz="813" b="1" dirty="0">
                <a:latin typeface="ＭＳ Ｐゴシック" panose="020B0600070205080204" pitchFamily="50" charset="-128"/>
                <a:ea typeface="ＭＳ Ｐゴシック" panose="020B0600070205080204" pitchFamily="50" charset="-128"/>
              </a:rPr>
              <a:t>635</a:t>
            </a:r>
            <a:r>
              <a:rPr lang="ja-JP" altLang="en-US" sz="813" b="1" dirty="0">
                <a:latin typeface="ＭＳ Ｐゴシック" panose="020B0600070205080204" pitchFamily="50" charset="-128"/>
                <a:ea typeface="ＭＳ Ｐゴシック" panose="020B0600070205080204" pitchFamily="50" charset="-128"/>
              </a:rPr>
              <a:t>人</a:t>
            </a:r>
          </a:p>
        </p:txBody>
      </p:sp>
      <p:sp>
        <p:nvSpPr>
          <p:cNvPr id="45" name="正方形/長方形 44">
            <a:extLst>
              <a:ext uri="{FF2B5EF4-FFF2-40B4-BE49-F238E27FC236}">
                <a16:creationId xmlns:a16="http://schemas.microsoft.com/office/drawing/2014/main" id="{55EED9AA-96F6-4885-AFA7-E0637D01A52D}"/>
              </a:ext>
            </a:extLst>
          </p:cNvPr>
          <p:cNvSpPr/>
          <p:nvPr/>
        </p:nvSpPr>
        <p:spPr>
          <a:xfrm>
            <a:off x="116133" y="743323"/>
            <a:ext cx="9792000" cy="610328"/>
          </a:xfrm>
          <a:prstGeom prst="rect">
            <a:avLst/>
          </a:prstGeom>
          <a:ln w="19050">
            <a:solidFill>
              <a:schemeClr val="tx1"/>
            </a:solidFill>
            <a:prstDash val="sysDash"/>
          </a:ln>
        </p:spPr>
        <p:txBody>
          <a:bodyPr wrap="square" anchor="ctr">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在留外国人は、</a:t>
            </a:r>
            <a:r>
              <a:rPr lang="ja-JP" altLang="en-US" sz="1292" dirty="0">
                <a:latin typeface="UD デジタル 教科書体 NK-R" panose="02020400000000000000" pitchFamily="18" charset="-128"/>
                <a:ea typeface="UD デジタル 教科書体 NK-R" panose="02020400000000000000" pitchFamily="18" charset="-128"/>
              </a:rPr>
              <a:t>リーマンショックや東日本大震災、新型コロナウイルス感染症など一時的な要因で減少したものの、長期的に増加傾向</a:t>
            </a:r>
            <a:endParaRPr lang="en-US" altLang="ja-JP" sz="1292" b="1" u="sng"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外国人労働者は、</a:t>
            </a:r>
            <a:r>
              <a:rPr lang="ja-JP" altLang="en-US" sz="1292" dirty="0">
                <a:latin typeface="UD デジタル 教科書体 NK-R" panose="02020400000000000000" pitchFamily="18" charset="-128"/>
                <a:ea typeface="UD デジタル 教科書体 NK-R" panose="02020400000000000000" pitchFamily="18" charset="-128"/>
              </a:rPr>
              <a:t>技能実習制度や留学生受入れ促進、特定技能制度の運用等にあわせて飛躍的に増加</a:t>
            </a:r>
            <a:endParaRPr lang="en-US" altLang="ja-JP" sz="1292" dirty="0">
              <a:latin typeface="UD デジタル 教科書体 NK-R" panose="02020400000000000000" pitchFamily="18" charset="-128"/>
              <a:ea typeface="UD デジタル 教科書体 NK-R" panose="02020400000000000000" pitchFamily="18" charset="-128"/>
            </a:endParaRPr>
          </a:p>
        </p:txBody>
      </p:sp>
      <p:sp>
        <p:nvSpPr>
          <p:cNvPr id="46" name="正方形/長方形 45">
            <a:extLst>
              <a:ext uri="{FF2B5EF4-FFF2-40B4-BE49-F238E27FC236}">
                <a16:creationId xmlns:a16="http://schemas.microsoft.com/office/drawing/2014/main" id="{E08629A6-829B-4394-A30A-5CB52C1BBB36}"/>
              </a:ext>
            </a:extLst>
          </p:cNvPr>
          <p:cNvSpPr/>
          <p:nvPr/>
        </p:nvSpPr>
        <p:spPr>
          <a:xfrm>
            <a:off x="0" y="28310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２　在留外国人数及び外国人労働者数の推移（全国）</a:t>
            </a:r>
          </a:p>
        </p:txBody>
      </p:sp>
      <p:sp>
        <p:nvSpPr>
          <p:cNvPr id="2" name="正方形/長方形 1"/>
          <p:cNvSpPr/>
          <p:nvPr/>
        </p:nvSpPr>
        <p:spPr>
          <a:xfrm>
            <a:off x="6758282" y="6853032"/>
            <a:ext cx="2901756" cy="215444"/>
          </a:xfrm>
          <a:prstGeom prst="rect">
            <a:avLst/>
          </a:prstGeom>
        </p:spPr>
        <p:txBody>
          <a:bodyPr wrap="none">
            <a:spAutoFit/>
          </a:bodyPr>
          <a:lstStyle/>
          <a:p>
            <a:r>
              <a:rPr lang="ja-JP" altLang="en-US" sz="800" dirty="0">
                <a:solidFill>
                  <a:srgbClr val="333333"/>
                </a:solidFill>
                <a:latin typeface="UD デジタル 教科書体 NK-R" panose="02020400000000000000" pitchFamily="18" charset="-128"/>
                <a:ea typeface="UD デジタル 教科書体 NK-R" panose="02020400000000000000" pitchFamily="18" charset="-128"/>
              </a:rPr>
              <a:t>出典：</a:t>
            </a:r>
            <a:r>
              <a:rPr lang="zh-CN" altLang="en-US" sz="800" dirty="0">
                <a:solidFill>
                  <a:srgbClr val="333333"/>
                </a:solidFill>
                <a:latin typeface="UD デジタル 教科書体 NK-R" panose="02020400000000000000" pitchFamily="18" charset="-128"/>
                <a:ea typeface="UD デジタル 教科書体 NK-R" panose="02020400000000000000" pitchFamily="18" charset="-128"/>
              </a:rPr>
              <a:t>出入国在留管理庁</a:t>
            </a:r>
            <a:r>
              <a:rPr lang="ja-JP" altLang="en-US" sz="800" dirty="0">
                <a:solidFill>
                  <a:srgbClr val="333333"/>
                </a:solidFill>
                <a:latin typeface="UD デジタル 教科書体 NK-R" panose="02020400000000000000" pitchFamily="18" charset="-128"/>
                <a:ea typeface="UD デジタル 教科書体 NK-R" panose="02020400000000000000" pitchFamily="18" charset="-128"/>
              </a:rPr>
              <a:t>会議資料をもとに企画室において加工</a:t>
            </a:r>
            <a:endParaRPr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30"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14</a:t>
            </a:fld>
            <a:endParaRPr kumimoji="1" lang="ja-JP" altLang="en-US" dirty="0"/>
          </a:p>
        </p:txBody>
      </p:sp>
      <p:sp>
        <p:nvSpPr>
          <p:cNvPr id="39" name="テキスト ボックス 38"/>
          <p:cNvSpPr txBox="1"/>
          <p:nvPr/>
        </p:nvSpPr>
        <p:spPr>
          <a:xfrm>
            <a:off x="7393931" y="2108746"/>
            <a:ext cx="846065" cy="348568"/>
          </a:xfrm>
          <a:prstGeom prst="rect">
            <a:avLst/>
          </a:prstGeom>
          <a:noFill/>
        </p:spPr>
        <p:txBody>
          <a:bodyPr wrap="square" rtlCol="0">
            <a:spAutoFit/>
          </a:bodyPr>
          <a:lstStyle/>
          <a:p>
            <a:pPr algn="ctr"/>
            <a:r>
              <a:rPr lang="en-US" altLang="ja-JP" sz="813" b="1" dirty="0">
                <a:latin typeface="ＭＳ Ｐゴシック" panose="020B0600070205080204" pitchFamily="50" charset="-128"/>
                <a:ea typeface="ＭＳ Ｐゴシック" panose="020B0600070205080204" pitchFamily="50" charset="-128"/>
              </a:rPr>
              <a:t>2020</a:t>
            </a:r>
            <a:r>
              <a:rPr lang="ja-JP" altLang="en-US" sz="813" b="1" dirty="0">
                <a:latin typeface="ＭＳ Ｐゴシック" panose="020B0600070205080204" pitchFamily="50" charset="-128"/>
                <a:ea typeface="ＭＳ Ｐゴシック" panose="020B0600070205080204" pitchFamily="50" charset="-128"/>
              </a:rPr>
              <a:t>年末</a:t>
            </a:r>
            <a:endParaRPr lang="en-US" altLang="ja-JP" sz="813" b="1" dirty="0">
              <a:latin typeface="ＭＳ Ｐゴシック" panose="020B0600070205080204" pitchFamily="50" charset="-128"/>
              <a:ea typeface="ＭＳ Ｐゴシック" panose="020B0600070205080204" pitchFamily="50" charset="-128"/>
            </a:endParaRPr>
          </a:p>
          <a:p>
            <a:pPr algn="ctr"/>
            <a:r>
              <a:rPr lang="en-US" altLang="ja-JP" sz="813" b="1" dirty="0">
                <a:latin typeface="ＭＳ Ｐゴシック" panose="020B0600070205080204" pitchFamily="50" charset="-128"/>
                <a:ea typeface="ＭＳ Ｐゴシック" panose="020B0600070205080204" pitchFamily="50" charset="-128"/>
              </a:rPr>
              <a:t>288</a:t>
            </a:r>
            <a:r>
              <a:rPr lang="ja-JP" altLang="en-US" sz="813" b="1" dirty="0">
                <a:latin typeface="ＭＳ Ｐゴシック" panose="020B0600070205080204" pitchFamily="50" charset="-128"/>
                <a:ea typeface="ＭＳ Ｐゴシック" panose="020B0600070205080204" pitchFamily="50" charset="-128"/>
              </a:rPr>
              <a:t>万</a:t>
            </a:r>
            <a:r>
              <a:rPr lang="en-US" altLang="ja-JP" sz="813" b="1" dirty="0">
                <a:latin typeface="ＭＳ Ｐゴシック" panose="020B0600070205080204" pitchFamily="50" charset="-128"/>
                <a:ea typeface="ＭＳ Ｐゴシック" panose="020B0600070205080204" pitchFamily="50" charset="-128"/>
              </a:rPr>
              <a:t>7,116</a:t>
            </a:r>
            <a:r>
              <a:rPr lang="ja-JP" altLang="en-US" sz="813" b="1" dirty="0">
                <a:latin typeface="ＭＳ Ｐゴシック" panose="020B0600070205080204" pitchFamily="50" charset="-128"/>
                <a:ea typeface="ＭＳ Ｐゴシック" panose="020B0600070205080204" pitchFamily="50" charset="-128"/>
              </a:rPr>
              <a:t>人</a:t>
            </a:r>
          </a:p>
        </p:txBody>
      </p:sp>
      <p:sp>
        <p:nvSpPr>
          <p:cNvPr id="34" name="テキスト ボックス 33"/>
          <p:cNvSpPr txBox="1"/>
          <p:nvPr/>
        </p:nvSpPr>
        <p:spPr>
          <a:xfrm>
            <a:off x="8448708" y="1782673"/>
            <a:ext cx="846065" cy="348568"/>
          </a:xfrm>
          <a:prstGeom prst="rect">
            <a:avLst/>
          </a:prstGeom>
          <a:noFill/>
        </p:spPr>
        <p:txBody>
          <a:bodyPr wrap="square" rtlCol="0">
            <a:spAutoFit/>
          </a:bodyPr>
          <a:lstStyle/>
          <a:p>
            <a:pPr algn="ctr"/>
            <a:r>
              <a:rPr lang="en-US" altLang="ja-JP" sz="813" b="1" dirty="0">
                <a:latin typeface="ＭＳ Ｐゴシック" panose="020B0600070205080204" pitchFamily="50" charset="-128"/>
                <a:ea typeface="ＭＳ Ｐゴシック" panose="020B0600070205080204" pitchFamily="50" charset="-128"/>
              </a:rPr>
              <a:t>2022</a:t>
            </a:r>
            <a:r>
              <a:rPr lang="ja-JP" altLang="en-US" sz="813" b="1" dirty="0">
                <a:latin typeface="ＭＳ Ｐゴシック" panose="020B0600070205080204" pitchFamily="50" charset="-128"/>
                <a:ea typeface="ＭＳ Ｐゴシック" panose="020B0600070205080204" pitchFamily="50" charset="-128"/>
              </a:rPr>
              <a:t>年末</a:t>
            </a:r>
            <a:endParaRPr lang="en-US" altLang="ja-JP" sz="813" b="1" dirty="0">
              <a:latin typeface="ＭＳ Ｐゴシック" panose="020B0600070205080204" pitchFamily="50" charset="-128"/>
              <a:ea typeface="ＭＳ Ｐゴシック" panose="020B0600070205080204" pitchFamily="50" charset="-128"/>
            </a:endParaRPr>
          </a:p>
          <a:p>
            <a:pPr algn="ctr"/>
            <a:r>
              <a:rPr lang="en-US" altLang="ja-JP" sz="813" b="1" dirty="0">
                <a:latin typeface="ＭＳ Ｐゴシック" panose="020B0600070205080204" pitchFamily="50" charset="-128"/>
                <a:ea typeface="ＭＳ Ｐゴシック" panose="020B0600070205080204" pitchFamily="50" charset="-128"/>
              </a:rPr>
              <a:t>307</a:t>
            </a:r>
            <a:r>
              <a:rPr lang="ja-JP" altLang="en-US" sz="813" b="1" dirty="0">
                <a:latin typeface="ＭＳ Ｐゴシック" panose="020B0600070205080204" pitchFamily="50" charset="-128"/>
                <a:ea typeface="ＭＳ Ｐゴシック" panose="020B0600070205080204" pitchFamily="50" charset="-128"/>
              </a:rPr>
              <a:t>万</a:t>
            </a:r>
            <a:r>
              <a:rPr lang="en-US" altLang="ja-JP" sz="813" b="1" dirty="0">
                <a:latin typeface="ＭＳ Ｐゴシック" panose="020B0600070205080204" pitchFamily="50" charset="-128"/>
                <a:ea typeface="ＭＳ Ｐゴシック" panose="020B0600070205080204" pitchFamily="50" charset="-128"/>
              </a:rPr>
              <a:t>5,213</a:t>
            </a:r>
            <a:r>
              <a:rPr lang="ja-JP" altLang="en-US" sz="813" b="1" dirty="0">
                <a:latin typeface="ＭＳ Ｐゴシック" panose="020B0600070205080204" pitchFamily="50" charset="-128"/>
                <a:ea typeface="ＭＳ Ｐゴシック" panose="020B0600070205080204" pitchFamily="50" charset="-128"/>
              </a:rPr>
              <a:t>人</a:t>
            </a:r>
          </a:p>
        </p:txBody>
      </p:sp>
      <p:sp>
        <p:nvSpPr>
          <p:cNvPr id="37" name="テキスト ボックス 36"/>
          <p:cNvSpPr txBox="1"/>
          <p:nvPr/>
        </p:nvSpPr>
        <p:spPr>
          <a:xfrm>
            <a:off x="8718185" y="3963644"/>
            <a:ext cx="428076" cy="217432"/>
          </a:xfrm>
          <a:prstGeom prst="rect">
            <a:avLst/>
          </a:prstGeom>
          <a:noFill/>
        </p:spPr>
        <p:txBody>
          <a:bodyPr wrap="square" rtlCol="0">
            <a:spAutoFit/>
          </a:bodyPr>
          <a:lstStyle/>
          <a:p>
            <a:pPr algn="ctr"/>
            <a:r>
              <a:rPr lang="en-US" altLang="ja-JP" sz="813" b="1" dirty="0">
                <a:latin typeface="ＭＳ Ｐゴシック" panose="020B0600070205080204" pitchFamily="50" charset="-128"/>
                <a:ea typeface="ＭＳ Ｐゴシック" panose="020B0600070205080204" pitchFamily="50" charset="-128"/>
              </a:rPr>
              <a:t>2.44%</a:t>
            </a:r>
            <a:endParaRPr lang="ja-JP" altLang="en-US" sz="813" b="1"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EC942361-C3FD-450A-8EF9-15A6B624DD9E}"/>
              </a:ext>
            </a:extLst>
          </p:cNvPr>
          <p:cNvSpPr txBox="1"/>
          <p:nvPr/>
        </p:nvSpPr>
        <p:spPr>
          <a:xfrm>
            <a:off x="758230" y="6375171"/>
            <a:ext cx="2404070" cy="184666"/>
          </a:xfrm>
          <a:prstGeom prst="rect">
            <a:avLst/>
          </a:prstGeom>
          <a:noFill/>
        </p:spPr>
        <p:txBody>
          <a:bodyPr wrap="square" rtlCol="0">
            <a:spAutoFit/>
          </a:bodyPr>
          <a:lstStyle/>
          <a:p>
            <a:r>
              <a:rPr kumimoji="1" lang="en-US" altLang="ja-JP" sz="600" dirty="0">
                <a:solidFill>
                  <a:srgbClr val="FF0000"/>
                </a:solidFill>
                <a:latin typeface="Meiryo UI" panose="020B0604030504040204" pitchFamily="50" charset="-128"/>
                <a:ea typeface="Meiryo UI" panose="020B0604030504040204" pitchFamily="50" charset="-128"/>
              </a:rPr>
              <a:t>※</a:t>
            </a:r>
            <a:r>
              <a:rPr kumimoji="1" lang="ja-JP" altLang="en-US" sz="600" dirty="0">
                <a:solidFill>
                  <a:srgbClr val="FF0000"/>
                </a:solidFill>
                <a:latin typeface="Meiryo UI" panose="020B0604030504040204" pitchFamily="50" charset="-128"/>
                <a:ea typeface="Meiryo UI" panose="020B0604030504040204" pitchFamily="50" charset="-128"/>
              </a:rPr>
              <a:t>改正雇用対策法による外国人雇用状況届出の集計は</a:t>
            </a:r>
            <a:r>
              <a:rPr kumimoji="1" lang="en-US" altLang="ja-JP" sz="600" dirty="0">
                <a:solidFill>
                  <a:srgbClr val="FF0000"/>
                </a:solidFill>
                <a:latin typeface="Meiryo UI" panose="020B0604030504040204" pitchFamily="50" charset="-128"/>
                <a:ea typeface="Meiryo UI" panose="020B0604030504040204" pitchFamily="50" charset="-128"/>
              </a:rPr>
              <a:t>2008</a:t>
            </a:r>
            <a:r>
              <a:rPr kumimoji="1" lang="ja-JP" altLang="en-US" sz="600" dirty="0">
                <a:solidFill>
                  <a:srgbClr val="FF0000"/>
                </a:solidFill>
                <a:latin typeface="Meiryo UI" panose="020B0604030504040204" pitchFamily="50" charset="-128"/>
                <a:ea typeface="Meiryo UI" panose="020B0604030504040204" pitchFamily="50" charset="-128"/>
              </a:rPr>
              <a:t>年開始</a:t>
            </a:r>
          </a:p>
        </p:txBody>
      </p:sp>
      <p:sp>
        <p:nvSpPr>
          <p:cNvPr id="29" name="テキスト ボックス 28">
            <a:extLst>
              <a:ext uri="{FF2B5EF4-FFF2-40B4-BE49-F238E27FC236}">
                <a16:creationId xmlns:a16="http://schemas.microsoft.com/office/drawing/2014/main" id="{D7DB74CB-3FD0-4806-A9FB-F092C8E61BAB}"/>
              </a:ext>
            </a:extLst>
          </p:cNvPr>
          <p:cNvSpPr txBox="1"/>
          <p:nvPr/>
        </p:nvSpPr>
        <p:spPr>
          <a:xfrm>
            <a:off x="1195740" y="6150688"/>
            <a:ext cx="369073" cy="200055"/>
          </a:xfrm>
          <a:prstGeom prst="rect">
            <a:avLst/>
          </a:prstGeom>
          <a:noFill/>
        </p:spPr>
        <p:txBody>
          <a:bodyPr wrap="square" rtlCol="0">
            <a:spAutoFit/>
          </a:bodyPr>
          <a:lstStyle/>
          <a:p>
            <a:r>
              <a:rPr kumimoji="1" lang="en-US" altLang="ja-JP" sz="700" dirty="0">
                <a:solidFill>
                  <a:srgbClr val="FF0000"/>
                </a:solidFill>
                <a:latin typeface="Meiryo UI" panose="020B0604030504040204" pitchFamily="50" charset="-128"/>
                <a:ea typeface="Meiryo UI" panose="020B0604030504040204" pitchFamily="50" charset="-128"/>
              </a:rPr>
              <a:t>※</a:t>
            </a:r>
            <a:endParaRPr kumimoji="1" lang="ja-JP" altLang="en-US" sz="7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944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1216018080"/>
              </p:ext>
            </p:extLst>
          </p:nvPr>
        </p:nvGraphicFramePr>
        <p:xfrm>
          <a:off x="445907" y="1281922"/>
          <a:ext cx="6792959" cy="3251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1397407004"/>
              </p:ext>
            </p:extLst>
          </p:nvPr>
        </p:nvGraphicFramePr>
        <p:xfrm>
          <a:off x="177632" y="1414827"/>
          <a:ext cx="6945045" cy="5580415"/>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a:extLst>
              <a:ext uri="{FF2B5EF4-FFF2-40B4-BE49-F238E27FC236}">
                <a16:creationId xmlns:a16="http://schemas.microsoft.com/office/drawing/2014/main" id="{55EED9AA-96F6-4885-AFA7-E0637D01A52D}"/>
              </a:ext>
            </a:extLst>
          </p:cNvPr>
          <p:cNvSpPr/>
          <p:nvPr/>
        </p:nvSpPr>
        <p:spPr>
          <a:xfrm>
            <a:off x="150738" y="664087"/>
            <a:ext cx="9792000" cy="687881"/>
          </a:xfrm>
          <a:prstGeom prst="rect">
            <a:avLst/>
          </a:prstGeom>
          <a:ln w="19050">
            <a:solidFill>
              <a:schemeClr val="tx1"/>
            </a:solidFill>
            <a:prstDash val="sysDash"/>
          </a:ln>
        </p:spPr>
        <p:txBody>
          <a:bodyPr wrap="square" lIns="33817" rIns="33817">
            <a:spAutoFit/>
          </a:bodyPr>
          <a:lstStyle/>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rPr>
              <a:t>○　大阪府においても、外国人労働者は</a:t>
            </a:r>
            <a:r>
              <a:rPr lang="en-US" altLang="ja-JP" sz="1290" dirty="0">
                <a:latin typeface="UD デジタル 教科書体 NK-R" panose="02020400000000000000" pitchFamily="18" charset="-128"/>
                <a:ea typeface="UD デジタル 教科書体 NK-R" panose="02020400000000000000" pitchFamily="18" charset="-128"/>
              </a:rPr>
              <a:t>2020</a:t>
            </a:r>
            <a:r>
              <a:rPr lang="ja-JP" altLang="en-US" sz="1290" dirty="0">
                <a:latin typeface="UD デジタル 教科書体 NK-R" panose="02020400000000000000" pitchFamily="18" charset="-128"/>
                <a:ea typeface="UD デジタル 教科書体 NK-R" panose="02020400000000000000" pitchFamily="18" charset="-128"/>
              </a:rPr>
              <a:t>年まで年々増加していたが、</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コロナ禍で入国制限が行われ、</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外国人労働者数は減少</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（東京も減少、但し全国では微増）し、特に</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技能実習生と留学生のアルバイトが減少</a:t>
            </a: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２０２２年は特定技能や技・人・国がコロナ前より増加し、外国人労働者数は長期的に増加傾向　</a:t>
            </a:r>
            <a:endPar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7188602" y="1704890"/>
            <a:ext cx="2715476" cy="4298997"/>
            <a:chOff x="7053534" y="1555475"/>
            <a:chExt cx="2780923" cy="4386090"/>
          </a:xfrm>
        </p:grpSpPr>
        <p:grpSp>
          <p:nvGrpSpPr>
            <p:cNvPr id="4" name="グループ化 3"/>
            <p:cNvGrpSpPr/>
            <p:nvPr/>
          </p:nvGrpSpPr>
          <p:grpSpPr>
            <a:xfrm>
              <a:off x="7053534" y="1854558"/>
              <a:ext cx="2780923" cy="4087007"/>
              <a:chOff x="8377839" y="2301421"/>
              <a:chExt cx="2780923" cy="3930670"/>
            </a:xfrm>
          </p:grpSpPr>
          <p:sp>
            <p:nvSpPr>
              <p:cNvPr id="3" name="角丸四角形 2"/>
              <p:cNvSpPr/>
              <p:nvPr/>
            </p:nvSpPr>
            <p:spPr>
              <a:xfrm>
                <a:off x="8401791" y="5677026"/>
                <a:ext cx="2756970" cy="555065"/>
              </a:xfrm>
              <a:prstGeom prst="roundRect">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85" b="1" dirty="0">
                    <a:solidFill>
                      <a:schemeClr val="tx2"/>
                    </a:solidFill>
                    <a:latin typeface="Meiryo UI" panose="020B0604030504040204" pitchFamily="50" charset="-128"/>
                    <a:ea typeface="Meiryo UI" panose="020B0604030504040204" pitchFamily="50" charset="-128"/>
                  </a:rPr>
                  <a:t>①身分に基づく在留資格　</a:t>
                </a:r>
                <a:r>
                  <a:rPr kumimoji="1" lang="en-US" altLang="ja-JP" sz="985" b="1" dirty="0">
                    <a:solidFill>
                      <a:schemeClr val="tx2"/>
                    </a:solidFill>
                    <a:latin typeface="Meiryo UI" panose="020B0604030504040204" pitchFamily="50" charset="-128"/>
                    <a:ea typeface="Meiryo UI" panose="020B0604030504040204" pitchFamily="50" charset="-128"/>
                  </a:rPr>
                  <a:t>27,735</a:t>
                </a:r>
                <a:r>
                  <a:rPr kumimoji="1" lang="ja-JP" altLang="en-US" sz="985" b="1" dirty="0">
                    <a:solidFill>
                      <a:schemeClr val="tx2"/>
                    </a:solidFill>
                    <a:latin typeface="Meiryo UI" panose="020B0604030504040204" pitchFamily="50" charset="-128"/>
                    <a:ea typeface="Meiryo UI" panose="020B0604030504040204" pitchFamily="50" charset="-128"/>
                  </a:rPr>
                  <a:t>人</a:t>
                </a:r>
                <a:endParaRPr kumimoji="1" lang="en-US" altLang="ja-JP" sz="985" b="1"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・「定住者」（主に日系人）、「永住者」、「日本人の配偶者」等</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・在留中の活動に制限がないため、様々な分野で活動可能</a:t>
                </a:r>
                <a:endParaRPr kumimoji="1" lang="en-US" altLang="ja-JP" sz="752" dirty="0">
                  <a:solidFill>
                    <a:schemeClr val="tx2"/>
                  </a:solidFill>
                  <a:latin typeface="Meiryo UI" panose="020B0604030504040204" pitchFamily="50" charset="-128"/>
                  <a:ea typeface="Meiryo UI" panose="020B0604030504040204" pitchFamily="50" charset="-128"/>
                </a:endParaRPr>
              </a:p>
            </p:txBody>
          </p:sp>
          <p:sp>
            <p:nvSpPr>
              <p:cNvPr id="11" name="角丸四角形 10"/>
              <p:cNvSpPr/>
              <p:nvPr/>
            </p:nvSpPr>
            <p:spPr>
              <a:xfrm>
                <a:off x="8377839" y="3571094"/>
                <a:ext cx="2756970" cy="663447"/>
              </a:xfrm>
              <a:prstGeom prst="round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85" b="1" dirty="0">
                    <a:solidFill>
                      <a:schemeClr val="tx2"/>
                    </a:solidFill>
                    <a:latin typeface="Meiryo UI" panose="020B0604030504040204" pitchFamily="50" charset="-128"/>
                    <a:ea typeface="Meiryo UI" panose="020B0604030504040204" pitchFamily="50" charset="-128"/>
                  </a:rPr>
                  <a:t>③特定活動　</a:t>
                </a:r>
                <a:r>
                  <a:rPr kumimoji="1" lang="en-US" altLang="ja-JP" sz="985" b="1" dirty="0">
                    <a:solidFill>
                      <a:schemeClr val="tx2"/>
                    </a:solidFill>
                    <a:latin typeface="Meiryo UI" panose="020B0604030504040204" pitchFamily="50" charset="-128"/>
                    <a:ea typeface="Meiryo UI" panose="020B0604030504040204" pitchFamily="50" charset="-128"/>
                  </a:rPr>
                  <a:t>5,670</a:t>
                </a:r>
                <a:r>
                  <a:rPr kumimoji="1" lang="ja-JP" altLang="en-US" sz="985" b="1" dirty="0">
                    <a:solidFill>
                      <a:schemeClr val="tx2"/>
                    </a:solidFill>
                    <a:latin typeface="Meiryo UI" panose="020B0604030504040204" pitchFamily="50" charset="-128"/>
                    <a:ea typeface="Meiryo UI" panose="020B0604030504040204" pitchFamily="50" charset="-128"/>
                  </a:rPr>
                  <a:t>人</a:t>
                </a:r>
                <a:endParaRPr kumimoji="1" lang="en-US" altLang="ja-JP" sz="985" b="1"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a:t>
                </a:r>
                <a:r>
                  <a:rPr kumimoji="1" lang="en-US" altLang="ja-JP" sz="752" dirty="0">
                    <a:solidFill>
                      <a:schemeClr val="tx2"/>
                    </a:solidFill>
                    <a:latin typeface="Meiryo UI" panose="020B0604030504040204" pitchFamily="50" charset="-128"/>
                    <a:ea typeface="Meiryo UI" panose="020B0604030504040204" pitchFamily="50" charset="-128"/>
                  </a:rPr>
                  <a:t>EPA</a:t>
                </a:r>
                <a:r>
                  <a:rPr kumimoji="1" lang="ja-JP" altLang="en-US" sz="752" dirty="0">
                    <a:solidFill>
                      <a:schemeClr val="tx2"/>
                    </a:solidFill>
                    <a:latin typeface="Meiryo UI" panose="020B0604030504040204" pitchFamily="50" charset="-128"/>
                    <a:ea typeface="Meiryo UI" panose="020B0604030504040204" pitchFamily="50" charset="-128"/>
                  </a:rPr>
                  <a:t>に基づく看護師・介護福祉士候補者、ワーキングホリデー、</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en-US" altLang="ja-JP" sz="752" dirty="0">
                    <a:solidFill>
                      <a:schemeClr val="tx2"/>
                    </a:solidFill>
                    <a:latin typeface="Meiryo UI" panose="020B0604030504040204" pitchFamily="50" charset="-128"/>
                    <a:ea typeface="Meiryo UI" panose="020B0604030504040204" pitchFamily="50" charset="-128"/>
                  </a:rPr>
                  <a:t>  </a:t>
                </a:r>
                <a:r>
                  <a:rPr kumimoji="1" lang="ja-JP" altLang="en-US" sz="752" dirty="0">
                    <a:solidFill>
                      <a:schemeClr val="tx2"/>
                    </a:solidFill>
                    <a:latin typeface="Meiryo UI" panose="020B0604030504040204" pitchFamily="50" charset="-128"/>
                    <a:ea typeface="Meiryo UI" panose="020B0604030504040204" pitchFamily="50" charset="-128"/>
                  </a:rPr>
                  <a:t>外国人建設就労者など</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・個々の許可の内容により活動可能</a:t>
                </a:r>
                <a:endParaRPr kumimoji="1" lang="en-US" altLang="ja-JP" sz="752" dirty="0">
                  <a:solidFill>
                    <a:schemeClr val="tx2"/>
                  </a:solidFill>
                  <a:latin typeface="Meiryo UI" panose="020B0604030504040204" pitchFamily="50" charset="-128"/>
                  <a:ea typeface="Meiryo UI" panose="020B0604030504040204" pitchFamily="50" charset="-128"/>
                </a:endParaRPr>
              </a:p>
            </p:txBody>
          </p:sp>
          <p:sp>
            <p:nvSpPr>
              <p:cNvPr id="14" name="角丸四角形 13"/>
              <p:cNvSpPr/>
              <p:nvPr/>
            </p:nvSpPr>
            <p:spPr>
              <a:xfrm>
                <a:off x="8401792" y="2301421"/>
                <a:ext cx="2756970" cy="490634"/>
              </a:xfrm>
              <a:prstGeom prst="round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85" b="1" dirty="0">
                    <a:solidFill>
                      <a:schemeClr val="tx2"/>
                    </a:solidFill>
                    <a:latin typeface="Meiryo UI" panose="020B0604030504040204" pitchFamily="50" charset="-128"/>
                    <a:ea typeface="Meiryo UI" panose="020B0604030504040204" pitchFamily="50" charset="-128"/>
                  </a:rPr>
                  <a:t>⑤資格外活動</a:t>
                </a:r>
                <a:r>
                  <a:rPr kumimoji="1" lang="ja-JP" altLang="en-US" sz="752" dirty="0">
                    <a:solidFill>
                      <a:schemeClr val="tx2"/>
                    </a:solidFill>
                    <a:latin typeface="Meiryo UI" panose="020B0604030504040204" pitchFamily="50" charset="-128"/>
                    <a:ea typeface="Meiryo UI" panose="020B0604030504040204" pitchFamily="50" charset="-128"/>
                  </a:rPr>
                  <a:t>（留学生アルバイト等）</a:t>
                </a:r>
                <a:r>
                  <a:rPr kumimoji="1" lang="ja-JP" altLang="en-US" sz="985" b="1" dirty="0">
                    <a:solidFill>
                      <a:schemeClr val="tx2"/>
                    </a:solidFill>
                    <a:latin typeface="Meiryo UI" panose="020B0604030504040204" pitchFamily="50" charset="-128"/>
                    <a:ea typeface="Meiryo UI" panose="020B0604030504040204" pitchFamily="50" charset="-128"/>
                  </a:rPr>
                  <a:t>　</a:t>
                </a:r>
                <a:r>
                  <a:rPr kumimoji="1" lang="en-US" altLang="ja-JP" sz="985" b="1" dirty="0">
                    <a:solidFill>
                      <a:schemeClr val="tx2"/>
                    </a:solidFill>
                    <a:latin typeface="Meiryo UI" panose="020B0604030504040204" pitchFamily="50" charset="-128"/>
                    <a:ea typeface="Meiryo UI" panose="020B0604030504040204" pitchFamily="50" charset="-128"/>
                  </a:rPr>
                  <a:t>30,875</a:t>
                </a:r>
                <a:r>
                  <a:rPr kumimoji="1" lang="ja-JP" altLang="en-US" sz="985" b="1" dirty="0">
                    <a:solidFill>
                      <a:schemeClr val="tx2"/>
                    </a:solidFill>
                    <a:latin typeface="Meiryo UI" panose="020B0604030504040204" pitchFamily="50" charset="-128"/>
                    <a:ea typeface="Meiryo UI" panose="020B0604030504040204" pitchFamily="50" charset="-128"/>
                  </a:rPr>
                  <a:t>人</a:t>
                </a:r>
                <a:endParaRPr kumimoji="1" lang="en-US" altLang="ja-JP" sz="985" b="1"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・本来の在留資格の活動を阻害しない範囲（週</a:t>
                </a:r>
                <a:r>
                  <a:rPr kumimoji="1" lang="en-US" altLang="ja-JP" sz="752" dirty="0">
                    <a:solidFill>
                      <a:schemeClr val="tx2"/>
                    </a:solidFill>
                    <a:latin typeface="Meiryo UI" panose="020B0604030504040204" pitchFamily="50" charset="-128"/>
                    <a:ea typeface="Meiryo UI" panose="020B0604030504040204" pitchFamily="50" charset="-128"/>
                  </a:rPr>
                  <a:t>28</a:t>
                </a:r>
                <a:r>
                  <a:rPr kumimoji="1" lang="ja-JP" altLang="en-US" sz="752" dirty="0">
                    <a:solidFill>
                      <a:schemeClr val="tx2"/>
                    </a:solidFill>
                    <a:latin typeface="Meiryo UI" panose="020B0604030504040204" pitchFamily="50" charset="-128"/>
                    <a:ea typeface="Meiryo UI" panose="020B0604030504040204" pitchFamily="50" charset="-128"/>
                  </a:rPr>
                  <a:t>時間以内</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en-US" altLang="ja-JP" sz="752" dirty="0">
                    <a:solidFill>
                      <a:schemeClr val="tx2"/>
                    </a:solidFill>
                    <a:latin typeface="Meiryo UI" panose="020B0604030504040204" pitchFamily="50" charset="-128"/>
                    <a:ea typeface="Meiryo UI" panose="020B0604030504040204" pitchFamily="50" charset="-128"/>
                  </a:rPr>
                  <a:t> </a:t>
                </a:r>
                <a:r>
                  <a:rPr kumimoji="1" lang="ja-JP" altLang="en-US" sz="752" dirty="0">
                    <a:solidFill>
                      <a:schemeClr val="tx2"/>
                    </a:solidFill>
                    <a:latin typeface="Meiryo UI" panose="020B0604030504040204" pitchFamily="50" charset="-128"/>
                    <a:ea typeface="Meiryo UI" panose="020B0604030504040204" pitchFamily="50" charset="-128"/>
                  </a:rPr>
                  <a:t>等）で相当と認められる場合に活動可能</a:t>
                </a:r>
                <a:endParaRPr kumimoji="1" lang="en-US" altLang="ja-JP" sz="752" dirty="0">
                  <a:solidFill>
                    <a:schemeClr val="tx2"/>
                  </a:solidFill>
                  <a:latin typeface="Meiryo UI" panose="020B0604030504040204" pitchFamily="50" charset="-128"/>
                  <a:ea typeface="Meiryo UI" panose="020B0604030504040204" pitchFamily="50" charset="-128"/>
                </a:endParaRPr>
              </a:p>
            </p:txBody>
          </p:sp>
        </p:grpSp>
        <p:sp>
          <p:nvSpPr>
            <p:cNvPr id="18" name="テキスト ボックス 17"/>
            <p:cNvSpPr txBox="1"/>
            <p:nvPr/>
          </p:nvSpPr>
          <p:spPr>
            <a:xfrm>
              <a:off x="7710449" y="1555475"/>
              <a:ext cx="1525548" cy="253946"/>
            </a:xfrm>
            <a:prstGeom prst="rect">
              <a:avLst/>
            </a:prstGeom>
            <a:noFill/>
          </p:spPr>
          <p:txBody>
            <a:bodyPr wrap="square" rtlCol="0">
              <a:spAutoFit/>
            </a:bodyPr>
            <a:lstStyle/>
            <a:p>
              <a:pPr algn="ctr"/>
              <a:r>
                <a:rPr kumimoji="1" lang="en-US" altLang="ja-JP" sz="985" b="1" dirty="0">
                  <a:latin typeface="Meiryo UI" panose="020B0604030504040204" pitchFamily="50" charset="-128"/>
                  <a:ea typeface="Meiryo UI" panose="020B0604030504040204" pitchFamily="50" charset="-128"/>
                </a:rPr>
                <a:t>【</a:t>
              </a:r>
              <a:r>
                <a:rPr kumimoji="1" lang="ja-JP" altLang="en-US" sz="985" b="1" dirty="0">
                  <a:latin typeface="Meiryo UI" panose="020B0604030504040204" pitchFamily="50" charset="-128"/>
                  <a:ea typeface="Meiryo UI" panose="020B0604030504040204" pitchFamily="50" charset="-128"/>
                </a:rPr>
                <a:t>在留資格別内訳</a:t>
              </a:r>
              <a:r>
                <a:rPr kumimoji="1" lang="en-US" altLang="ja-JP" sz="985" b="1" dirty="0">
                  <a:latin typeface="Meiryo UI" panose="020B0604030504040204" pitchFamily="50" charset="-128"/>
                  <a:ea typeface="Meiryo UI" panose="020B0604030504040204" pitchFamily="50" charset="-128"/>
                </a:rPr>
                <a:t>】</a:t>
              </a:r>
            </a:p>
          </p:txBody>
        </p:sp>
        <p:sp>
          <p:nvSpPr>
            <p:cNvPr id="21" name="角丸四角形 20"/>
            <p:cNvSpPr/>
            <p:nvPr/>
          </p:nvSpPr>
          <p:spPr>
            <a:xfrm>
              <a:off x="7053534" y="4028539"/>
              <a:ext cx="2756970" cy="1194893"/>
            </a:xfrm>
            <a:prstGeom prst="roundRect">
              <a:avLst/>
            </a:prstGeom>
            <a:solidFill>
              <a:schemeClr val="accent2">
                <a:lumMod val="20000"/>
                <a:lumOff val="80000"/>
              </a:schemeClr>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kumimoji="1" lang="en-US" altLang="ja-JP" sz="985" b="1" spc="-9" dirty="0">
                <a:solidFill>
                  <a:schemeClr val="tx2"/>
                </a:solidFill>
                <a:latin typeface="Meiryo UI" panose="020B0604030504040204" pitchFamily="50" charset="-128"/>
                <a:ea typeface="Meiryo UI" panose="020B0604030504040204" pitchFamily="50" charset="-128"/>
              </a:endParaRPr>
            </a:p>
            <a:p>
              <a:r>
                <a:rPr kumimoji="1" lang="ja-JP" altLang="en-US" sz="985" b="1" spc="-9" dirty="0">
                  <a:solidFill>
                    <a:schemeClr val="tx2"/>
                  </a:solidFill>
                  <a:latin typeface="Meiryo UI" panose="020B0604030504040204" pitchFamily="50" charset="-128"/>
                  <a:ea typeface="Meiryo UI" panose="020B0604030504040204" pitchFamily="50" charset="-128"/>
                </a:rPr>
                <a:t>②専門的・技術的分野の在留資格 </a:t>
              </a:r>
              <a:r>
                <a:rPr kumimoji="1" lang="en-US" altLang="ja-JP" sz="985" b="1" spc="-9" dirty="0">
                  <a:solidFill>
                    <a:schemeClr val="tx2"/>
                  </a:solidFill>
                  <a:latin typeface="Meiryo UI" panose="020B0604030504040204" pitchFamily="50" charset="-128"/>
                  <a:ea typeface="Meiryo UI" panose="020B0604030504040204" pitchFamily="50" charset="-128"/>
                </a:rPr>
                <a:t>39,649</a:t>
              </a:r>
              <a:r>
                <a:rPr kumimoji="1" lang="ja-JP" altLang="en-US" sz="985" b="1" spc="-9" dirty="0">
                  <a:solidFill>
                    <a:schemeClr val="tx2"/>
                  </a:solidFill>
                  <a:latin typeface="Meiryo UI" panose="020B0604030504040204" pitchFamily="50" charset="-128"/>
                  <a:ea typeface="Meiryo UI" panose="020B0604030504040204" pitchFamily="50" charset="-128"/>
                </a:rPr>
                <a:t>人</a:t>
              </a:r>
              <a:endParaRPr kumimoji="1" lang="en-US" altLang="ja-JP" sz="985" b="1" spc="-9"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・「教授」「芸術」「宗教」「報道」「高度専門職」「経営・監理」</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　「法律・会計業務」「医療」「介護」「研究」「「教育」</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　</a:t>
              </a:r>
              <a:r>
                <a:rPr kumimoji="1" lang="ja-JP" altLang="en-US" sz="752" b="1" u="sng" dirty="0">
                  <a:solidFill>
                    <a:schemeClr val="tx2"/>
                  </a:solidFill>
                  <a:latin typeface="Meiryo UI" panose="020B0604030504040204" pitchFamily="50" charset="-128"/>
                  <a:ea typeface="Meiryo UI" panose="020B0604030504040204" pitchFamily="50" charset="-128"/>
                </a:rPr>
                <a:t>「</a:t>
              </a:r>
              <a:r>
                <a:rPr kumimoji="1" lang="ja-JP" altLang="en-US" sz="1068" b="1" u="sng" dirty="0">
                  <a:solidFill>
                    <a:schemeClr val="tx2"/>
                  </a:solidFill>
                  <a:latin typeface="Meiryo UI" panose="020B0604030504040204" pitchFamily="50" charset="-128"/>
                  <a:ea typeface="Meiryo UI" panose="020B0604030504040204" pitchFamily="50" charset="-128"/>
                </a:rPr>
                <a:t>技術・人文知識・国際業務」「特定技能</a:t>
              </a:r>
              <a:r>
                <a:rPr kumimoji="1" lang="ja-JP" altLang="en-US" sz="1068" b="1" dirty="0">
                  <a:solidFill>
                    <a:schemeClr val="tx2"/>
                  </a:solidFill>
                  <a:latin typeface="Meiryo UI" panose="020B0604030504040204" pitchFamily="50" charset="-128"/>
                  <a:ea typeface="Meiryo UI" panose="020B0604030504040204" pitchFamily="50" charset="-128"/>
                </a:rPr>
                <a:t>」</a:t>
              </a:r>
              <a:endParaRPr kumimoji="1" lang="en-US" altLang="ja-JP" sz="1068" b="1" dirty="0">
                <a:solidFill>
                  <a:schemeClr val="tx2"/>
                </a:solidFill>
                <a:latin typeface="Meiryo UI" panose="020B0604030504040204" pitchFamily="50" charset="-128"/>
                <a:ea typeface="Meiryo UI" panose="020B0604030504040204" pitchFamily="50" charset="-128"/>
              </a:endParaRPr>
            </a:p>
            <a:p>
              <a:r>
                <a:rPr kumimoji="1" lang="en-US" altLang="ja-JP" sz="814" b="1" dirty="0">
                  <a:solidFill>
                    <a:schemeClr val="tx2"/>
                  </a:solidFill>
                  <a:latin typeface="Meiryo UI" panose="020B0604030504040204" pitchFamily="50" charset="-128"/>
                  <a:ea typeface="Meiryo UI" panose="020B0604030504040204" pitchFamily="50" charset="-128"/>
                </a:rPr>
                <a:t>  </a:t>
              </a:r>
              <a:r>
                <a:rPr kumimoji="1" lang="ja-JP" altLang="en-US" sz="814" dirty="0">
                  <a:solidFill>
                    <a:schemeClr val="tx2"/>
                  </a:solidFill>
                  <a:latin typeface="Meiryo UI" panose="020B0604030504040204" pitchFamily="50" charset="-128"/>
                  <a:ea typeface="Meiryo UI" panose="020B0604030504040204" pitchFamily="50" charset="-128"/>
                </a:rPr>
                <a:t>「企業内転勤」　「興行」「技能」</a:t>
              </a:r>
              <a:endParaRPr kumimoji="1" lang="en-US" altLang="ja-JP" sz="814" dirty="0">
                <a:solidFill>
                  <a:schemeClr val="tx2"/>
                </a:solidFill>
                <a:latin typeface="Meiryo UI" panose="020B0604030504040204" pitchFamily="50" charset="-128"/>
                <a:ea typeface="Meiryo UI" panose="020B0604030504040204" pitchFamily="50" charset="-128"/>
              </a:endParaRPr>
            </a:p>
          </p:txBody>
        </p:sp>
      </p:grpSp>
      <p:sp>
        <p:nvSpPr>
          <p:cNvPr id="22" name="テキスト ボックス 1"/>
          <p:cNvSpPr txBox="1"/>
          <p:nvPr/>
        </p:nvSpPr>
        <p:spPr>
          <a:xfrm>
            <a:off x="6761769" y="6521431"/>
            <a:ext cx="3377537" cy="48546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33"/>
              </a:lnSpc>
            </a:pPr>
            <a:r>
              <a:rPr lang="ja-JP" altLang="en-US" sz="846" dirty="0">
                <a:latin typeface="Meiryo UI" panose="020B0604030504040204" pitchFamily="50" charset="-128"/>
                <a:ea typeface="Meiryo UI" panose="020B0604030504040204" pitchFamily="50" charset="-128"/>
              </a:rPr>
              <a:t>出典：大阪労働局「大阪労働局における外国人雇用状況の届出状況」</a:t>
            </a:r>
            <a:endParaRPr lang="en-US" altLang="ja-JP" sz="846" dirty="0">
              <a:latin typeface="Meiryo UI" panose="020B0604030504040204" pitchFamily="50" charset="-128"/>
              <a:ea typeface="Meiryo UI" panose="020B0604030504040204" pitchFamily="50" charset="-128"/>
            </a:endParaRPr>
          </a:p>
          <a:p>
            <a:pPr>
              <a:lnSpc>
                <a:spcPts val="1033"/>
              </a:lnSpc>
            </a:pPr>
            <a:r>
              <a:rPr lang="ja-JP" altLang="en-US" sz="846" dirty="0">
                <a:latin typeface="Meiryo UI" panose="020B0604030504040204" pitchFamily="50" charset="-128"/>
                <a:ea typeface="Meiryo UI" panose="020B0604030504040204" pitchFamily="50" charset="-128"/>
              </a:rPr>
              <a:t>　　　　 </a:t>
            </a:r>
            <a:r>
              <a:rPr lang="zh-TW" altLang="en-US" sz="846" dirty="0">
                <a:latin typeface="Meiryo UI" panose="020B0604030504040204" pitchFamily="50" charset="-128"/>
                <a:ea typeface="Meiryo UI" panose="020B0604030504040204" pitchFamily="50" charset="-128"/>
              </a:rPr>
              <a:t>大阪府統計課「毎月勤労統計調査地方集計月報」</a:t>
            </a:r>
          </a:p>
          <a:p>
            <a:pPr>
              <a:lnSpc>
                <a:spcPts val="1033"/>
              </a:lnSpc>
            </a:pPr>
            <a:r>
              <a:rPr lang="ja-JP" altLang="en-US" sz="846" dirty="0">
                <a:latin typeface="Meiryo UI" panose="020B0604030504040204" pitchFamily="50" charset="-128"/>
                <a:ea typeface="Meiryo UI" panose="020B0604030504040204" pitchFamily="50" charset="-128"/>
              </a:rPr>
              <a:t>　　　 （各年</a:t>
            </a:r>
            <a:r>
              <a:rPr lang="en-US" altLang="ja-JP" sz="846" dirty="0">
                <a:latin typeface="Meiryo UI" panose="020B0604030504040204" pitchFamily="50" charset="-128"/>
                <a:ea typeface="Meiryo UI" panose="020B0604030504040204" pitchFamily="50" charset="-128"/>
              </a:rPr>
              <a:t>10</a:t>
            </a:r>
            <a:r>
              <a:rPr lang="ja-JP" altLang="en-US" sz="846" dirty="0">
                <a:latin typeface="Meiryo UI" panose="020B0604030504040204" pitchFamily="50" charset="-128"/>
                <a:ea typeface="Meiryo UI" panose="020B0604030504040204" pitchFamily="50" charset="-128"/>
              </a:rPr>
              <a:t>月末時点）</a:t>
            </a:r>
            <a:endParaRPr lang="en-US" altLang="ja-JP" sz="846"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7632" y="1745051"/>
            <a:ext cx="563680" cy="209715"/>
          </a:xfrm>
          <a:prstGeom prst="rect">
            <a:avLst/>
          </a:prstGeom>
          <a:noFill/>
        </p:spPr>
        <p:txBody>
          <a:bodyPr wrap="square" rtlCol="0">
            <a:spAutoFit/>
          </a:bodyPr>
          <a:lstStyle/>
          <a:p>
            <a:pPr algn="r"/>
            <a:r>
              <a:rPr kumimoji="1" lang="ja-JP" altLang="en-US" sz="752" dirty="0">
                <a:latin typeface="Meiryo UI" panose="020B0604030504040204" pitchFamily="50" charset="-128"/>
                <a:ea typeface="Meiryo UI" panose="020B0604030504040204" pitchFamily="50" charset="-128"/>
              </a:rPr>
              <a:t>（人）</a:t>
            </a:r>
            <a:endParaRPr kumimoji="1" lang="en-US" altLang="ja-JP" sz="752"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75849" y="1570571"/>
            <a:ext cx="1568050" cy="348959"/>
          </a:xfrm>
          <a:prstGeom prst="rect">
            <a:avLst/>
          </a:prstGeom>
          <a:solidFill>
            <a:schemeClr val="bg1"/>
          </a:solidFill>
          <a:ln>
            <a:solidFill>
              <a:schemeClr val="accent1"/>
            </a:solidFill>
          </a:ln>
        </p:spPr>
        <p:txBody>
          <a:bodyPr wrap="square" rtlCol="0">
            <a:spAutoFit/>
          </a:bodyPr>
          <a:lstStyle/>
          <a:p>
            <a:pPr algn="ctr"/>
            <a:r>
              <a:rPr kumimoji="1" lang="ja-JP" altLang="en-US" sz="814" b="1" dirty="0">
                <a:latin typeface="Meiryo UI" panose="020B0604030504040204" pitchFamily="50" charset="-128"/>
                <a:ea typeface="Meiryo UI" panose="020B0604030504040204" pitchFamily="50" charset="-128"/>
              </a:rPr>
              <a:t>雇用者数のうち、</a:t>
            </a:r>
            <a:endParaRPr kumimoji="1" lang="en-US" altLang="ja-JP" sz="814" b="1" dirty="0">
              <a:latin typeface="Meiryo UI" panose="020B0604030504040204" pitchFamily="50" charset="-128"/>
              <a:ea typeface="Meiryo UI" panose="020B0604030504040204" pitchFamily="50" charset="-128"/>
            </a:endParaRPr>
          </a:p>
          <a:p>
            <a:pPr algn="ctr"/>
            <a:r>
              <a:rPr kumimoji="1" lang="ja-JP" altLang="en-US" sz="814" b="1" dirty="0">
                <a:latin typeface="Meiryo UI" panose="020B0604030504040204" pitchFamily="50" charset="-128"/>
                <a:ea typeface="Meiryo UI" panose="020B0604030504040204" pitchFamily="50" charset="-128"/>
              </a:rPr>
              <a:t>外国人が占める割合（％）</a:t>
            </a:r>
          </a:p>
        </p:txBody>
      </p:sp>
      <p:sp>
        <p:nvSpPr>
          <p:cNvPr id="20" name="テキスト ボックス 1"/>
          <p:cNvSpPr txBox="1"/>
          <p:nvPr/>
        </p:nvSpPr>
        <p:spPr>
          <a:xfrm>
            <a:off x="3154277" y="4966734"/>
            <a:ext cx="515336" cy="268837"/>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58" dirty="0">
                <a:solidFill>
                  <a:schemeClr val="bg1"/>
                </a:solidFill>
                <a:latin typeface="Meiryo UI" panose="020B0604030504040204" pitchFamily="50" charset="-128"/>
                <a:ea typeface="Meiryo UI" panose="020B0604030504040204" pitchFamily="50" charset="-128"/>
              </a:rPr>
              <a:t>技：</a:t>
            </a:r>
            <a:r>
              <a:rPr lang="en-US" altLang="ja-JP" sz="658" dirty="0">
                <a:solidFill>
                  <a:schemeClr val="bg1"/>
                </a:solidFill>
                <a:latin typeface="Meiryo UI" panose="020B0604030504040204" pitchFamily="50" charset="-128"/>
                <a:ea typeface="Meiryo UI" panose="020B0604030504040204" pitchFamily="50" charset="-128"/>
              </a:rPr>
              <a:t>21,473</a:t>
            </a:r>
            <a:br>
              <a:rPr lang="en-US" altLang="ja-JP" sz="658" dirty="0">
                <a:solidFill>
                  <a:schemeClr val="bg1"/>
                </a:solidFill>
                <a:latin typeface="Meiryo UI" panose="020B0604030504040204" pitchFamily="50" charset="-128"/>
                <a:ea typeface="Meiryo UI" panose="020B0604030504040204" pitchFamily="50" charset="-128"/>
              </a:rPr>
            </a:br>
            <a:r>
              <a:rPr lang="ja-JP" altLang="en-US" sz="658" dirty="0">
                <a:solidFill>
                  <a:schemeClr val="bg1"/>
                </a:solidFill>
                <a:latin typeface="Meiryo UI" panose="020B0604030504040204" pitchFamily="50" charset="-128"/>
                <a:ea typeface="Meiryo UI" panose="020B0604030504040204" pitchFamily="50" charset="-128"/>
              </a:rPr>
              <a:t>特：</a:t>
            </a:r>
            <a:r>
              <a:rPr lang="en-US" altLang="ja-JP" sz="658" dirty="0">
                <a:solidFill>
                  <a:schemeClr val="bg1"/>
                </a:solidFill>
                <a:latin typeface="Meiryo UI" panose="020B0604030504040204" pitchFamily="50" charset="-128"/>
                <a:ea typeface="Meiryo UI" panose="020B0604030504040204" pitchFamily="50" charset="-128"/>
              </a:rPr>
              <a:t>45</a:t>
            </a:r>
            <a:endParaRPr lang="ja-JP" altLang="en-US" sz="658" dirty="0">
              <a:solidFill>
                <a:schemeClr val="bg1"/>
              </a:solidFill>
              <a:latin typeface="Meiryo UI" panose="020B0604030504040204" pitchFamily="50" charset="-128"/>
              <a:ea typeface="Meiryo UI" panose="020B0604030504040204" pitchFamily="50" charset="-128"/>
            </a:endParaRPr>
          </a:p>
        </p:txBody>
      </p:sp>
      <p:sp>
        <p:nvSpPr>
          <p:cNvPr id="10" name="楕円 9"/>
          <p:cNvSpPr/>
          <p:nvPr/>
        </p:nvSpPr>
        <p:spPr>
          <a:xfrm>
            <a:off x="7410164" y="4207416"/>
            <a:ext cx="2175625" cy="1943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813" b="1" dirty="0">
                <a:latin typeface="Meiryo UI" panose="020B0604030504040204" pitchFamily="50" charset="-128"/>
                <a:ea typeface="Meiryo UI" panose="020B0604030504040204" pitchFamily="50" charset="-128"/>
              </a:rPr>
              <a:t>就労を目的とした在留資格</a:t>
            </a:r>
          </a:p>
        </p:txBody>
      </p:sp>
      <p:sp>
        <p:nvSpPr>
          <p:cNvPr id="25" name="テキスト ボックス 1"/>
          <p:cNvSpPr txBox="1"/>
          <p:nvPr/>
        </p:nvSpPr>
        <p:spPr>
          <a:xfrm>
            <a:off x="5254276" y="2895022"/>
            <a:ext cx="541783" cy="240740"/>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58" dirty="0">
                <a:solidFill>
                  <a:schemeClr val="bg1"/>
                </a:solidFill>
                <a:latin typeface="Meiryo UI" panose="020B0604030504040204" pitchFamily="50" charset="-128"/>
                <a:ea typeface="Meiryo UI" panose="020B0604030504040204" pitchFamily="50" charset="-128"/>
              </a:rPr>
              <a:t>留：</a:t>
            </a:r>
            <a:r>
              <a:rPr lang="en-US" altLang="ja-JP" sz="658" dirty="0">
                <a:solidFill>
                  <a:schemeClr val="bg1"/>
                </a:solidFill>
                <a:latin typeface="Meiryo UI" panose="020B0604030504040204" pitchFamily="50" charset="-128"/>
                <a:ea typeface="Meiryo UI" panose="020B0604030504040204" pitchFamily="50" charset="-128"/>
              </a:rPr>
              <a:t>22,665</a:t>
            </a:r>
            <a:r>
              <a:rPr lang="ja-JP" altLang="en-US" sz="658" dirty="0">
                <a:solidFill>
                  <a:schemeClr val="bg1"/>
                </a:solidFill>
                <a:latin typeface="Meiryo UI" panose="020B0604030504040204" pitchFamily="50" charset="-128"/>
                <a:ea typeface="Meiryo UI" panose="020B0604030504040204" pitchFamily="50" charset="-128"/>
              </a:rPr>
              <a:t>　　</a:t>
            </a:r>
          </a:p>
        </p:txBody>
      </p:sp>
      <p:sp>
        <p:nvSpPr>
          <p:cNvPr id="29" name="テキスト ボックス 1"/>
          <p:cNvSpPr txBox="1"/>
          <p:nvPr/>
        </p:nvSpPr>
        <p:spPr>
          <a:xfrm>
            <a:off x="2092249" y="3637687"/>
            <a:ext cx="541783" cy="240740"/>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58" dirty="0">
                <a:solidFill>
                  <a:schemeClr val="bg1"/>
                </a:solidFill>
                <a:latin typeface="Meiryo UI" panose="020B0604030504040204" pitchFamily="50" charset="-128"/>
                <a:ea typeface="Meiryo UI" panose="020B0604030504040204" pitchFamily="50" charset="-128"/>
              </a:rPr>
              <a:t>留：</a:t>
            </a:r>
            <a:r>
              <a:rPr lang="en-US" altLang="ja-JP" sz="658" dirty="0">
                <a:solidFill>
                  <a:schemeClr val="bg1"/>
                </a:solidFill>
                <a:latin typeface="Meiryo UI" panose="020B0604030504040204" pitchFamily="50" charset="-128"/>
                <a:ea typeface="Meiryo UI" panose="020B0604030504040204" pitchFamily="50" charset="-128"/>
              </a:rPr>
              <a:t>26,015</a:t>
            </a:r>
            <a:r>
              <a:rPr lang="ja-JP" altLang="en-US" sz="658" dirty="0">
                <a:solidFill>
                  <a:schemeClr val="bg1"/>
                </a:solidFill>
                <a:latin typeface="Meiryo UI" panose="020B0604030504040204" pitchFamily="50" charset="-128"/>
                <a:ea typeface="Meiryo UI" panose="020B0604030504040204" pitchFamily="50" charset="-128"/>
              </a:rPr>
              <a:t>　　</a:t>
            </a:r>
          </a:p>
        </p:txBody>
      </p:sp>
      <p:sp>
        <p:nvSpPr>
          <p:cNvPr id="31" name="テキスト ボックス 1"/>
          <p:cNvSpPr txBox="1"/>
          <p:nvPr/>
        </p:nvSpPr>
        <p:spPr>
          <a:xfrm>
            <a:off x="1028365" y="4128847"/>
            <a:ext cx="541783" cy="240740"/>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58" dirty="0">
                <a:solidFill>
                  <a:schemeClr val="bg1"/>
                </a:solidFill>
                <a:latin typeface="Meiryo UI" panose="020B0604030504040204" pitchFamily="50" charset="-128"/>
                <a:ea typeface="Meiryo UI" panose="020B0604030504040204" pitchFamily="50" charset="-128"/>
              </a:rPr>
              <a:t>留：</a:t>
            </a:r>
            <a:r>
              <a:rPr lang="en-US" altLang="ja-JP" sz="658" dirty="0">
                <a:solidFill>
                  <a:schemeClr val="bg1"/>
                </a:solidFill>
                <a:latin typeface="Meiryo UI" panose="020B0604030504040204" pitchFamily="50" charset="-128"/>
                <a:ea typeface="Meiryo UI" panose="020B0604030504040204" pitchFamily="50" charset="-128"/>
              </a:rPr>
              <a:t>20,508</a:t>
            </a:r>
            <a:r>
              <a:rPr lang="ja-JP" altLang="en-US" sz="658" dirty="0">
                <a:solidFill>
                  <a:schemeClr val="bg1"/>
                </a:solidFill>
                <a:latin typeface="Meiryo UI" panose="020B0604030504040204" pitchFamily="50" charset="-128"/>
                <a:ea typeface="Meiryo UI" panose="020B0604030504040204" pitchFamily="50" charset="-128"/>
              </a:rPr>
              <a:t>　　</a:t>
            </a:r>
          </a:p>
        </p:txBody>
      </p:sp>
      <p:sp>
        <p:nvSpPr>
          <p:cNvPr id="33" name="テキスト ボックス 32"/>
          <p:cNvSpPr txBox="1"/>
          <p:nvPr/>
        </p:nvSpPr>
        <p:spPr>
          <a:xfrm>
            <a:off x="4484421" y="6461826"/>
            <a:ext cx="1161900" cy="266222"/>
          </a:xfrm>
          <a:prstGeom prst="rect">
            <a:avLst/>
          </a:prstGeom>
          <a:noFill/>
        </p:spPr>
        <p:txBody>
          <a:bodyPr wrap="square" rtlCol="0">
            <a:spAutoFit/>
          </a:bodyPr>
          <a:lstStyle/>
          <a:p>
            <a:pPr algn="ctr"/>
            <a:r>
              <a:rPr kumimoji="1" lang="ja-JP" altLang="en-US" sz="1018" dirty="0">
                <a:latin typeface="Meiryo UI" panose="020B0604030504040204" pitchFamily="50" charset="-128"/>
                <a:ea typeface="Meiryo UI" panose="020B0604030504040204" pitchFamily="50" charset="-128"/>
              </a:rPr>
              <a:t>コロナ</a:t>
            </a:r>
            <a:r>
              <a:rPr kumimoji="1" lang="ja-JP" altLang="en-US" sz="1068" dirty="0">
                <a:latin typeface="Meiryo UI" panose="020B0604030504040204" pitchFamily="50" charset="-128"/>
                <a:ea typeface="Meiryo UI" panose="020B0604030504040204" pitchFamily="50" charset="-128"/>
              </a:rPr>
              <a:t>禍</a:t>
            </a:r>
          </a:p>
        </p:txBody>
      </p:sp>
      <p:cxnSp>
        <p:nvCxnSpPr>
          <p:cNvPr id="15" name="直線矢印コネクタ 14"/>
          <p:cNvCxnSpPr/>
          <p:nvPr/>
        </p:nvCxnSpPr>
        <p:spPr>
          <a:xfrm>
            <a:off x="3930715" y="6429515"/>
            <a:ext cx="2878494" cy="18062"/>
          </a:xfrm>
          <a:prstGeom prst="straightConnector1">
            <a:avLst/>
          </a:prstGeom>
          <a:ln w="25400">
            <a:prstDash val="dash"/>
            <a:tailEnd type="triangle"/>
          </a:ln>
        </p:spPr>
        <p:style>
          <a:lnRef idx="1">
            <a:schemeClr val="dk1"/>
          </a:lnRef>
          <a:fillRef idx="0">
            <a:schemeClr val="dk1"/>
          </a:fillRef>
          <a:effectRef idx="0">
            <a:schemeClr val="dk1"/>
          </a:effectRef>
          <a:fontRef idx="minor">
            <a:schemeClr val="tx1"/>
          </a:fontRef>
        </p:style>
      </p:cxnSp>
      <p:sp>
        <p:nvSpPr>
          <p:cNvPr id="7" name="上矢印吹き出し 6"/>
          <p:cNvSpPr/>
          <p:nvPr/>
        </p:nvSpPr>
        <p:spPr>
          <a:xfrm>
            <a:off x="2152532" y="6328924"/>
            <a:ext cx="1325469" cy="435239"/>
          </a:xfrm>
          <a:prstGeom prst="upArrowCallout">
            <a:avLst>
              <a:gd name="adj1" fmla="val 0"/>
              <a:gd name="adj2" fmla="val 18040"/>
              <a:gd name="adj3" fmla="val 25000"/>
              <a:gd name="adj4" fmla="val 49936"/>
            </a:avLst>
          </a:prstGeom>
          <a:no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68" dirty="0">
                <a:solidFill>
                  <a:schemeClr val="tx1"/>
                </a:solidFill>
                <a:latin typeface="Meiryo UI" panose="020B0604030504040204" pitchFamily="50" charset="-128"/>
                <a:ea typeface="Meiryo UI" panose="020B0604030504040204" pitchFamily="50" charset="-128"/>
              </a:rPr>
              <a:t>特定技能制度開始</a:t>
            </a:r>
          </a:p>
        </p:txBody>
      </p:sp>
      <p:sp>
        <p:nvSpPr>
          <p:cNvPr id="35" name="正方形/長方形 34">
            <a:extLst>
              <a:ext uri="{FF2B5EF4-FFF2-40B4-BE49-F238E27FC236}">
                <a16:creationId xmlns:a16="http://schemas.microsoft.com/office/drawing/2014/main" id="{E08629A6-829B-4394-A30A-5CB52C1BBB36}"/>
              </a:ext>
            </a:extLst>
          </p:cNvPr>
          <p:cNvSpPr/>
          <p:nvPr/>
        </p:nvSpPr>
        <p:spPr>
          <a:xfrm>
            <a:off x="0" y="23192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２　外国人労働者数の推移（大阪）</a:t>
            </a:r>
          </a:p>
        </p:txBody>
      </p:sp>
      <p:sp>
        <p:nvSpPr>
          <p:cNvPr id="36"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15</a:t>
            </a:fld>
            <a:endParaRPr kumimoji="1" lang="ja-JP" altLang="en-US" dirty="0"/>
          </a:p>
        </p:txBody>
      </p:sp>
      <p:sp>
        <p:nvSpPr>
          <p:cNvPr id="37" name="角丸四角形 36"/>
          <p:cNvSpPr/>
          <p:nvPr/>
        </p:nvSpPr>
        <p:spPr>
          <a:xfrm>
            <a:off x="7188602" y="2551785"/>
            <a:ext cx="2692087" cy="686474"/>
          </a:xfrm>
          <a:prstGeom prst="round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985" b="1" dirty="0">
                <a:solidFill>
                  <a:schemeClr val="tx2"/>
                </a:solidFill>
                <a:latin typeface="Meiryo UI" panose="020B0604030504040204" pitchFamily="50" charset="-128"/>
                <a:ea typeface="Meiryo UI" panose="020B0604030504040204" pitchFamily="50" charset="-128"/>
              </a:rPr>
              <a:t>④技能実習　</a:t>
            </a:r>
            <a:r>
              <a:rPr kumimoji="1" lang="en-US" altLang="ja-JP" sz="985" b="1" dirty="0">
                <a:solidFill>
                  <a:schemeClr val="tx2"/>
                </a:solidFill>
                <a:latin typeface="Meiryo UI" panose="020B0604030504040204" pitchFamily="50" charset="-128"/>
                <a:ea typeface="Meiryo UI" panose="020B0604030504040204" pitchFamily="50" charset="-128"/>
              </a:rPr>
              <a:t>20,641</a:t>
            </a:r>
            <a:r>
              <a:rPr kumimoji="1" lang="ja-JP" altLang="en-US" sz="985" b="1" dirty="0">
                <a:solidFill>
                  <a:schemeClr val="tx2"/>
                </a:solidFill>
                <a:latin typeface="Meiryo UI" panose="020B0604030504040204" pitchFamily="50" charset="-128"/>
                <a:ea typeface="Meiryo UI" panose="020B0604030504040204" pitchFamily="50" charset="-128"/>
              </a:rPr>
              <a:t>人</a:t>
            </a:r>
            <a:endParaRPr kumimoji="1" lang="en-US" altLang="ja-JP" sz="985" b="1"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・技能移転を通じた国際協力が目的</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a:t>
            </a:r>
            <a:r>
              <a:rPr kumimoji="1" lang="en-US" altLang="ja-JP" sz="752" dirty="0">
                <a:solidFill>
                  <a:schemeClr val="tx2"/>
                </a:solidFill>
                <a:latin typeface="Meiryo UI" panose="020B0604030504040204" pitchFamily="50" charset="-128"/>
                <a:ea typeface="Meiryo UI" panose="020B0604030504040204" pitchFamily="50" charset="-128"/>
              </a:rPr>
              <a:t>2009</a:t>
            </a:r>
            <a:r>
              <a:rPr kumimoji="1" lang="ja-JP" altLang="en-US" sz="752" dirty="0">
                <a:solidFill>
                  <a:schemeClr val="tx2"/>
                </a:solidFill>
                <a:latin typeface="Meiryo UI" panose="020B0604030504040204" pitchFamily="50" charset="-128"/>
                <a:ea typeface="Meiryo UI" panose="020B0604030504040204" pitchFamily="50" charset="-128"/>
              </a:rPr>
              <a:t>年の入管法等改正により、</a:t>
            </a:r>
            <a:r>
              <a:rPr kumimoji="1" lang="ja-JP" altLang="en-US" sz="752" dirty="0">
                <a:solidFill>
                  <a:srgbClr val="FF0000"/>
                </a:solidFill>
                <a:latin typeface="Meiryo UI" panose="020B0604030504040204" pitchFamily="50" charset="-128"/>
                <a:ea typeface="Meiryo UI" panose="020B0604030504040204" pitchFamily="50" charset="-128"/>
              </a:rPr>
              <a:t>１年目から</a:t>
            </a:r>
            <a:r>
              <a:rPr kumimoji="1" lang="ja-JP" altLang="en-US" sz="752" dirty="0">
                <a:solidFill>
                  <a:schemeClr val="tx2"/>
                </a:solidFill>
                <a:latin typeface="Meiryo UI" panose="020B0604030504040204" pitchFamily="50" charset="-128"/>
                <a:ea typeface="Meiryo UI" panose="020B0604030504040204" pitchFamily="50" charset="-128"/>
              </a:rPr>
              <a:t>労働関係法令が適用される</a:t>
            </a:r>
            <a:endParaRPr kumimoji="1" lang="en-US" altLang="ja-JP" sz="752" dirty="0">
              <a:solidFill>
                <a:schemeClr val="tx2"/>
              </a:solidFill>
              <a:latin typeface="Meiryo UI" panose="020B0604030504040204" pitchFamily="50" charset="-128"/>
              <a:ea typeface="Meiryo UI" panose="020B0604030504040204" pitchFamily="50" charset="-128"/>
            </a:endParaRPr>
          </a:p>
          <a:p>
            <a:r>
              <a:rPr kumimoji="1" lang="ja-JP" altLang="en-US" sz="752" dirty="0">
                <a:solidFill>
                  <a:schemeClr val="tx2"/>
                </a:solidFill>
                <a:latin typeface="Meiryo UI" panose="020B0604030504040204" pitchFamily="50" charset="-128"/>
                <a:ea typeface="Meiryo UI" panose="020B0604030504040204" pitchFamily="50" charset="-128"/>
              </a:rPr>
              <a:t>・</a:t>
            </a:r>
            <a:r>
              <a:rPr kumimoji="1" lang="en-US" altLang="ja-JP" sz="752" dirty="0">
                <a:solidFill>
                  <a:schemeClr val="tx2"/>
                </a:solidFill>
                <a:latin typeface="Meiryo UI" panose="020B0604030504040204" pitchFamily="50" charset="-128"/>
                <a:ea typeface="Meiryo UI" panose="020B0604030504040204" pitchFamily="50" charset="-128"/>
              </a:rPr>
              <a:t>2017</a:t>
            </a:r>
            <a:r>
              <a:rPr kumimoji="1" lang="ja-JP" altLang="en-US" sz="752" dirty="0">
                <a:solidFill>
                  <a:schemeClr val="tx2"/>
                </a:solidFill>
                <a:latin typeface="Meiryo UI" panose="020B0604030504040204" pitchFamily="50" charset="-128"/>
                <a:ea typeface="Meiryo UI" panose="020B0604030504040204" pitchFamily="50" charset="-128"/>
              </a:rPr>
              <a:t>年法改正により技能実習</a:t>
            </a:r>
            <a:r>
              <a:rPr kumimoji="1" lang="en-US" altLang="ja-JP" sz="752" dirty="0">
                <a:solidFill>
                  <a:schemeClr val="tx2"/>
                </a:solidFill>
                <a:latin typeface="Meiryo UI" panose="020B0604030504040204" pitchFamily="50" charset="-128"/>
                <a:ea typeface="Meiryo UI" panose="020B0604030504040204" pitchFamily="50" charset="-128"/>
              </a:rPr>
              <a:t>3</a:t>
            </a:r>
            <a:r>
              <a:rPr kumimoji="1" lang="ja-JP" altLang="en-US" sz="752" dirty="0">
                <a:solidFill>
                  <a:schemeClr val="tx2"/>
                </a:solidFill>
                <a:latin typeface="Meiryo UI" panose="020B0604030504040204" pitchFamily="50" charset="-128"/>
                <a:ea typeface="Meiryo UI" panose="020B0604030504040204" pitchFamily="50" charset="-128"/>
              </a:rPr>
              <a:t>号が創設</a:t>
            </a:r>
            <a:endParaRPr kumimoji="1" lang="en-US" altLang="ja-JP" sz="752" dirty="0">
              <a:solidFill>
                <a:schemeClr val="tx2"/>
              </a:solidFill>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1664754" y="1953726"/>
            <a:ext cx="371125" cy="488646"/>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1"/>
          <p:cNvSpPr txBox="1"/>
          <p:nvPr/>
        </p:nvSpPr>
        <p:spPr>
          <a:xfrm>
            <a:off x="6329053" y="2632562"/>
            <a:ext cx="541783" cy="240740"/>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58" dirty="0">
                <a:solidFill>
                  <a:schemeClr val="bg1"/>
                </a:solidFill>
                <a:latin typeface="Meiryo UI" panose="020B0604030504040204" pitchFamily="50" charset="-128"/>
                <a:ea typeface="Meiryo UI" panose="020B0604030504040204" pitchFamily="50" charset="-128"/>
              </a:rPr>
              <a:t>留：</a:t>
            </a:r>
            <a:r>
              <a:rPr lang="en-US" altLang="ja-JP" sz="658" dirty="0">
                <a:solidFill>
                  <a:schemeClr val="bg1"/>
                </a:solidFill>
                <a:latin typeface="Meiryo UI" panose="020B0604030504040204" pitchFamily="50" charset="-128"/>
                <a:ea typeface="Meiryo UI" panose="020B0604030504040204" pitchFamily="50" charset="-128"/>
              </a:rPr>
              <a:t>25,821</a:t>
            </a:r>
            <a:r>
              <a:rPr lang="ja-JP" altLang="en-US" sz="658" dirty="0">
                <a:solidFill>
                  <a:schemeClr val="bg1"/>
                </a:solidFill>
                <a:latin typeface="Meiryo UI" panose="020B0604030504040204" pitchFamily="50" charset="-128"/>
                <a:ea typeface="Meiryo UI" panose="020B0604030504040204" pitchFamily="50" charset="-128"/>
              </a:rPr>
              <a:t>　　</a:t>
            </a:r>
          </a:p>
        </p:txBody>
      </p:sp>
      <p:sp>
        <p:nvSpPr>
          <p:cNvPr id="39" name="テキスト ボックス 1"/>
          <p:cNvSpPr txBox="1"/>
          <p:nvPr/>
        </p:nvSpPr>
        <p:spPr>
          <a:xfrm>
            <a:off x="6337422" y="4858408"/>
            <a:ext cx="486987" cy="252235"/>
          </a:xfrm>
          <a:prstGeom prst="rect">
            <a:avLst/>
          </a:prstGeom>
          <a:ln>
            <a:solidFill>
              <a:schemeClr val="bg1"/>
            </a:solidFill>
          </a:ln>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47" dirty="0">
                <a:solidFill>
                  <a:schemeClr val="bg1"/>
                </a:solidFill>
                <a:latin typeface="Meiryo UI" panose="020B0604030504040204" pitchFamily="50" charset="-128"/>
                <a:ea typeface="Meiryo UI" panose="020B0604030504040204" pitchFamily="50" charset="-128"/>
              </a:rPr>
              <a:t>技：</a:t>
            </a:r>
            <a:r>
              <a:rPr lang="en-US" altLang="ja-JP" sz="647" dirty="0">
                <a:solidFill>
                  <a:schemeClr val="bg1"/>
                </a:solidFill>
                <a:latin typeface="Meiryo UI" panose="020B0604030504040204" pitchFamily="50" charset="-128"/>
                <a:ea typeface="Meiryo UI" panose="020B0604030504040204" pitchFamily="50" charset="-128"/>
              </a:rPr>
              <a:t>27,515</a:t>
            </a:r>
            <a:br>
              <a:rPr lang="en-US" altLang="ja-JP" sz="647" dirty="0">
                <a:solidFill>
                  <a:schemeClr val="bg1"/>
                </a:solidFill>
                <a:latin typeface="Meiryo UI" panose="020B0604030504040204" pitchFamily="50" charset="-128"/>
                <a:ea typeface="Meiryo UI" panose="020B0604030504040204" pitchFamily="50" charset="-128"/>
              </a:rPr>
            </a:br>
            <a:r>
              <a:rPr lang="ja-JP" altLang="en-US" sz="647" dirty="0">
                <a:solidFill>
                  <a:schemeClr val="bg1"/>
                </a:solidFill>
                <a:latin typeface="Meiryo UI" panose="020B0604030504040204" pitchFamily="50" charset="-128"/>
                <a:ea typeface="Meiryo UI" panose="020B0604030504040204" pitchFamily="50" charset="-128"/>
              </a:rPr>
              <a:t>特：</a:t>
            </a:r>
            <a:r>
              <a:rPr lang="en-US" altLang="ja-JP" sz="647" dirty="0">
                <a:solidFill>
                  <a:schemeClr val="bg1"/>
                </a:solidFill>
                <a:latin typeface="Meiryo UI" panose="020B0604030504040204" pitchFamily="50" charset="-128"/>
                <a:ea typeface="Meiryo UI" panose="020B0604030504040204" pitchFamily="50" charset="-128"/>
              </a:rPr>
              <a:t>6,629</a:t>
            </a:r>
            <a:endParaRPr lang="ja-JP" altLang="en-US" sz="647" dirty="0">
              <a:solidFill>
                <a:schemeClr val="bg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6219084" y="3807688"/>
            <a:ext cx="761719" cy="136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42" name="テキスト ボックス 41"/>
          <p:cNvSpPr txBox="1"/>
          <p:nvPr/>
        </p:nvSpPr>
        <p:spPr>
          <a:xfrm>
            <a:off x="6124952" y="4282847"/>
            <a:ext cx="156646" cy="371340"/>
          </a:xfrm>
          <a:prstGeom prst="rect">
            <a:avLst/>
          </a:prstGeom>
          <a:solidFill>
            <a:schemeClr val="bg1"/>
          </a:solidFill>
          <a:ln>
            <a:noFill/>
          </a:ln>
        </p:spPr>
        <p:txBody>
          <a:bodyPr vert="eaVert" wrap="square" lIns="0" tIns="0" rIns="0" bIns="0" rtlCol="0">
            <a:spAutoFit/>
          </a:bodyPr>
          <a:lstStyle/>
          <a:p>
            <a:pPr algn="ctr"/>
            <a:r>
              <a:rPr kumimoji="1" lang="ja-JP" altLang="en-US" sz="1018" b="1" dirty="0">
                <a:solidFill>
                  <a:srgbClr val="FF0000"/>
                </a:solidFill>
                <a:latin typeface="Meiryo UI" panose="020B0604030504040204" pitchFamily="50" charset="-128"/>
                <a:ea typeface="Meiryo UI" panose="020B0604030504040204" pitchFamily="50" charset="-128"/>
              </a:rPr>
              <a:t>増加</a:t>
            </a:r>
          </a:p>
        </p:txBody>
      </p:sp>
    </p:spTree>
    <p:extLst>
      <p:ext uri="{BB962C8B-B14F-4D97-AF65-F5344CB8AC3E}">
        <p14:creationId xmlns:p14="http://schemas.microsoft.com/office/powerpoint/2010/main" val="26494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49070" y="2113933"/>
          <a:ext cx="9793909" cy="4240177"/>
        </p:xfrm>
        <a:graphic>
          <a:graphicData uri="http://schemas.openxmlformats.org/drawingml/2006/table">
            <a:tbl>
              <a:tblPr/>
              <a:tblGrid>
                <a:gridCol w="298984">
                  <a:extLst>
                    <a:ext uri="{9D8B030D-6E8A-4147-A177-3AD203B41FA5}">
                      <a16:colId xmlns:a16="http://schemas.microsoft.com/office/drawing/2014/main" val="54180240"/>
                    </a:ext>
                  </a:extLst>
                </a:gridCol>
                <a:gridCol w="1090411">
                  <a:extLst>
                    <a:ext uri="{9D8B030D-6E8A-4147-A177-3AD203B41FA5}">
                      <a16:colId xmlns:a16="http://schemas.microsoft.com/office/drawing/2014/main" val="1437997041"/>
                    </a:ext>
                  </a:extLst>
                </a:gridCol>
                <a:gridCol w="650730">
                  <a:extLst>
                    <a:ext uri="{9D8B030D-6E8A-4147-A177-3AD203B41FA5}">
                      <a16:colId xmlns:a16="http://schemas.microsoft.com/office/drawing/2014/main" val="2439099742"/>
                    </a:ext>
                  </a:extLst>
                </a:gridCol>
                <a:gridCol w="514428">
                  <a:extLst>
                    <a:ext uri="{9D8B030D-6E8A-4147-A177-3AD203B41FA5}">
                      <a16:colId xmlns:a16="http://schemas.microsoft.com/office/drawing/2014/main" val="1502470242"/>
                    </a:ext>
                  </a:extLst>
                </a:gridCol>
                <a:gridCol w="457268">
                  <a:extLst>
                    <a:ext uri="{9D8B030D-6E8A-4147-A177-3AD203B41FA5}">
                      <a16:colId xmlns:a16="http://schemas.microsoft.com/office/drawing/2014/main" val="1258856562"/>
                    </a:ext>
                  </a:extLst>
                </a:gridCol>
                <a:gridCol w="507833">
                  <a:extLst>
                    <a:ext uri="{9D8B030D-6E8A-4147-A177-3AD203B41FA5}">
                      <a16:colId xmlns:a16="http://schemas.microsoft.com/office/drawing/2014/main" val="1862817531"/>
                    </a:ext>
                  </a:extLst>
                </a:gridCol>
                <a:gridCol w="457268">
                  <a:extLst>
                    <a:ext uri="{9D8B030D-6E8A-4147-A177-3AD203B41FA5}">
                      <a16:colId xmlns:a16="http://schemas.microsoft.com/office/drawing/2014/main" val="284659972"/>
                    </a:ext>
                  </a:extLst>
                </a:gridCol>
                <a:gridCol w="507833">
                  <a:extLst>
                    <a:ext uri="{9D8B030D-6E8A-4147-A177-3AD203B41FA5}">
                      <a16:colId xmlns:a16="http://schemas.microsoft.com/office/drawing/2014/main" val="1491662638"/>
                    </a:ext>
                  </a:extLst>
                </a:gridCol>
                <a:gridCol w="457268">
                  <a:extLst>
                    <a:ext uri="{9D8B030D-6E8A-4147-A177-3AD203B41FA5}">
                      <a16:colId xmlns:a16="http://schemas.microsoft.com/office/drawing/2014/main" val="886820042"/>
                    </a:ext>
                  </a:extLst>
                </a:gridCol>
                <a:gridCol w="507833">
                  <a:extLst>
                    <a:ext uri="{9D8B030D-6E8A-4147-A177-3AD203B41FA5}">
                      <a16:colId xmlns:a16="http://schemas.microsoft.com/office/drawing/2014/main" val="3315324063"/>
                    </a:ext>
                  </a:extLst>
                </a:gridCol>
                <a:gridCol w="457268">
                  <a:extLst>
                    <a:ext uri="{9D8B030D-6E8A-4147-A177-3AD203B41FA5}">
                      <a16:colId xmlns:a16="http://schemas.microsoft.com/office/drawing/2014/main" val="3933865045"/>
                    </a:ext>
                  </a:extLst>
                </a:gridCol>
                <a:gridCol w="534214">
                  <a:extLst>
                    <a:ext uri="{9D8B030D-6E8A-4147-A177-3AD203B41FA5}">
                      <a16:colId xmlns:a16="http://schemas.microsoft.com/office/drawing/2014/main" val="1320307160"/>
                    </a:ext>
                  </a:extLst>
                </a:gridCol>
                <a:gridCol w="457268">
                  <a:extLst>
                    <a:ext uri="{9D8B030D-6E8A-4147-A177-3AD203B41FA5}">
                      <a16:colId xmlns:a16="http://schemas.microsoft.com/office/drawing/2014/main" val="2477601306"/>
                    </a:ext>
                  </a:extLst>
                </a:gridCol>
                <a:gridCol w="507833">
                  <a:extLst>
                    <a:ext uri="{9D8B030D-6E8A-4147-A177-3AD203B41FA5}">
                      <a16:colId xmlns:a16="http://schemas.microsoft.com/office/drawing/2014/main" val="808484096"/>
                    </a:ext>
                  </a:extLst>
                </a:gridCol>
                <a:gridCol w="457268">
                  <a:extLst>
                    <a:ext uri="{9D8B030D-6E8A-4147-A177-3AD203B41FA5}">
                      <a16:colId xmlns:a16="http://schemas.microsoft.com/office/drawing/2014/main" val="387813884"/>
                    </a:ext>
                  </a:extLst>
                </a:gridCol>
                <a:gridCol w="507833">
                  <a:extLst>
                    <a:ext uri="{9D8B030D-6E8A-4147-A177-3AD203B41FA5}">
                      <a16:colId xmlns:a16="http://schemas.microsoft.com/office/drawing/2014/main" val="840343866"/>
                    </a:ext>
                  </a:extLst>
                </a:gridCol>
                <a:gridCol w="457268">
                  <a:extLst>
                    <a:ext uri="{9D8B030D-6E8A-4147-A177-3AD203B41FA5}">
                      <a16:colId xmlns:a16="http://schemas.microsoft.com/office/drawing/2014/main" val="3445142715"/>
                    </a:ext>
                  </a:extLst>
                </a:gridCol>
                <a:gridCol w="507833">
                  <a:extLst>
                    <a:ext uri="{9D8B030D-6E8A-4147-A177-3AD203B41FA5}">
                      <a16:colId xmlns:a16="http://schemas.microsoft.com/office/drawing/2014/main" val="2843629850"/>
                    </a:ext>
                  </a:extLst>
                </a:gridCol>
                <a:gridCol w="457268">
                  <a:extLst>
                    <a:ext uri="{9D8B030D-6E8A-4147-A177-3AD203B41FA5}">
                      <a16:colId xmlns:a16="http://schemas.microsoft.com/office/drawing/2014/main" val="374465968"/>
                    </a:ext>
                  </a:extLst>
                </a:gridCol>
              </a:tblGrid>
              <a:tr h="330639">
                <a:tc>
                  <a:txBody>
                    <a:bodyPr/>
                    <a:lstStyle/>
                    <a:p>
                      <a:pPr algn="l" fontAlgn="b"/>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全産業計</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建設業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製造業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情報通信業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教育、</a:t>
                      </a:r>
                      <a:b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学習支援業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卸売業、小売業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宿泊業、</a:t>
                      </a:r>
                      <a:b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飲食サービス業</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サービス業</a:t>
                      </a:r>
                      <a:br>
                        <a:rPr lang="ja-JP" altLang="en-US" sz="7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7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（他に分類されないもの）</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gridSpan="2">
                  <a:txBody>
                    <a:bodyPr/>
                    <a:lstStyle/>
                    <a:p>
                      <a:pPr algn="ctr" fontAlgn="ctr"/>
                      <a:r>
                        <a:rPr lang="ja-JP" altLang="en-US" sz="8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医療、福祉</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extLst>
                  <a:ext uri="{0D108BD9-81ED-4DB2-BD59-A6C34878D82A}">
                    <a16:rowId xmlns:a16="http://schemas.microsoft.com/office/drawing/2014/main" val="3335974213"/>
                  </a:ext>
                </a:extLst>
              </a:tr>
              <a:tr h="253095">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6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構成比</a:t>
                      </a:r>
                      <a:b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8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（注２）</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6924724"/>
                  </a:ext>
                </a:extLst>
              </a:tr>
              <a:tr h="280747">
                <a:tc gridSpan="2">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総　　数</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124,570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8,627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30,413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2,323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6,227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18,935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14,554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21,960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7,284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7489236"/>
                  </a:ext>
                </a:extLst>
              </a:tr>
              <a:tr h="284113">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①専門的・技術的分野の</a:t>
                      </a:r>
                      <a:b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在留資格</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39,649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1,920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22.3%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11,280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37.1%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1,680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742.3%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2,770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46.5%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6,086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32.1%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2,920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20.1%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4,750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21.6%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2,434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33.4%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83034172"/>
                  </a:ext>
                </a:extLst>
              </a:tr>
              <a:tr h="284113">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うち技術・人文知識</a:t>
                      </a:r>
                      <a:b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・国際業務</a:t>
                      </a:r>
                    </a:p>
                  </a:txBody>
                  <a:tcPr marL="4957" marR="4957" marT="4957"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27,515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1,171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7,497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24.7%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1,584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68.2%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1,627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26.1%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5,209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27.5%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1,603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4,146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18.9%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308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17038498"/>
                  </a:ext>
                </a:extLst>
              </a:tr>
              <a:tr h="280747">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うち特定技能</a:t>
                      </a:r>
                    </a:p>
                  </a:txBody>
                  <a:tcPr marL="4957" marR="4957" marT="495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endParaRPr kumimoji="1" lang="en-US" altLang="ja-JP" sz="800" b="0" i="0" u="none" strike="noStrike" kern="1200" dirty="0">
                        <a:solidFill>
                          <a:srgbClr val="000000"/>
                        </a:solidFill>
                        <a:effectLst/>
                        <a:latin typeface="+mn-lt"/>
                        <a:ea typeface="UD デジタル 教科書体 NK-R" panose="02020400000000000000" pitchFamily="18" charset="-128"/>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3,857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12.7%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800" b="0" i="0" u="none" strike="noStrike" dirty="0">
                          <a:solidFill>
                            <a:srgbClr val="000000"/>
                          </a:solidFill>
                          <a:effectLst/>
                          <a:latin typeface="+mn-lt"/>
                          <a:ea typeface="UD デジタル 教科書体 NK-R" panose="02020400000000000000" pitchFamily="18" charset="-128"/>
                        </a:rPr>
                        <a:t>　</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1" i="0" u="none" strike="noStrike" kern="1200" dirty="0">
                          <a:solidFill>
                            <a:srgbClr val="000000"/>
                          </a:solidFill>
                          <a:effectLst/>
                          <a:latin typeface="+mn-lt"/>
                          <a:ea typeface="UD デジタル 教科書体 NK-R" panose="02020400000000000000" pitchFamily="18" charset="-128"/>
                          <a:cs typeface="+mn-cs"/>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1" i="0" u="none" strike="noStrike" kern="1200" dirty="0">
                          <a:solidFill>
                            <a:srgbClr val="000000"/>
                          </a:solidFill>
                          <a:effectLst/>
                          <a:latin typeface="+mn-lt"/>
                          <a:ea typeface="UD デジタル 教科書体 NK-R" panose="02020400000000000000" pitchFamily="18" charset="-128"/>
                          <a:cs typeface="+mn-cs"/>
                        </a:rPr>
                        <a:t>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1,501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kumimoji="1" lang="en-US" altLang="ja-JP" sz="800" b="0" i="0" u="none" strike="noStrike" kern="1200" dirty="0">
                          <a:solidFill>
                            <a:srgbClr val="000000"/>
                          </a:solidFill>
                          <a:effectLst/>
                          <a:latin typeface="+mn-lt"/>
                          <a:ea typeface="UD デジタル 教科書体 NK-R" panose="02020400000000000000" pitchFamily="18" charset="-128"/>
                          <a:cs typeface="+mn-cs"/>
                        </a:rPr>
                        <a:t>20.6%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4456328"/>
                  </a:ext>
                </a:extLst>
              </a:tr>
              <a:tr h="280747">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②技能実習</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20,641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5,395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62.5%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a:solidFill>
                            <a:srgbClr val="000000"/>
                          </a:solidFill>
                          <a:effectLst/>
                          <a:latin typeface="+mn-lt"/>
                          <a:ea typeface="UD デジタル 教科書体 NK-R" panose="02020400000000000000" pitchFamily="18" charset="-128"/>
                        </a:rPr>
                        <a:t>9,503 </a:t>
                      </a:r>
                      <a:endParaRPr lang="en-US" altLang="ja-JP" sz="800" b="1" i="0" u="none" strike="noStrike" dirty="0">
                        <a:solidFill>
                          <a:srgbClr val="000000"/>
                        </a:solidFill>
                        <a:effectLst/>
                        <a:latin typeface="+mn-lt"/>
                        <a:ea typeface="UD デジタル 教科書体 NK-R" panose="02020400000000000000" pitchFamily="18" charset="-128"/>
                      </a:endParaRP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31.2%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800" b="1" i="0" u="none" strike="noStrike" dirty="0">
                          <a:solidFill>
                            <a:srgbClr val="000000"/>
                          </a:solidFill>
                          <a:effectLst/>
                          <a:latin typeface="+mn-lt"/>
                          <a:ea typeface="UD デジタル 教科書体 NK-R" panose="02020400000000000000" pitchFamily="18" charset="-128"/>
                        </a:rPr>
                        <a:t>　                 </a:t>
                      </a:r>
                      <a:r>
                        <a:rPr lang="en-US" altLang="ja-JP" sz="800" b="1" i="0" u="none" strike="noStrike" dirty="0">
                          <a:solidFill>
                            <a:srgbClr val="000000"/>
                          </a:solidFill>
                          <a:effectLst/>
                          <a:latin typeface="+mn-lt"/>
                          <a:ea typeface="UD デジタル 教科書体 NK-R" panose="02020400000000000000" pitchFamily="18" charset="-128"/>
                        </a:rPr>
                        <a:t>0</a:t>
                      </a:r>
                      <a:endParaRPr lang="ja-JP" altLang="en-US" sz="800" b="1" i="0" u="none" strike="noStrike" dirty="0">
                        <a:solidFill>
                          <a:srgbClr val="000000"/>
                        </a:solidFill>
                        <a:effectLst/>
                        <a:latin typeface="+mn-lt"/>
                        <a:ea typeface="UD デジタル 教科書体 NK-R" panose="02020400000000000000" pitchFamily="18" charset="-128"/>
                      </a:endParaRP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2,366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12.5%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227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773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984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279022"/>
                  </a:ext>
                </a:extLst>
              </a:tr>
              <a:tr h="280747">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③特定活動</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5,670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457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873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39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491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529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1,712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7.8%</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1,097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6716140"/>
                  </a:ext>
                </a:extLst>
              </a:tr>
              <a:tr h="280747">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④資格外活動</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30,875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112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2,581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8.5%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103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1,176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18.9%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5,555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29.3%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8,256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56.7%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9,378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42.7%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1,158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18169232"/>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うち留学</a:t>
                      </a:r>
                    </a:p>
                  </a:txBody>
                  <a:tcPr marL="4957" marR="4957" marT="495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25,821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1,830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83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1,047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16.8%</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4,778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25.2%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7,612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52.3%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7,215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32.9%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1,072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14.7%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4185455"/>
                  </a:ext>
                </a:extLst>
              </a:tr>
              <a:tr h="280747">
                <a:tc gridSpan="2">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⑤身分に基づく在留資格　</a:t>
                      </a:r>
                    </a:p>
                  </a:txBody>
                  <a:tcPr marL="4957" marR="4957" marT="4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27,735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743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8.6%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6,176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20.3%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496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21.4%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2,226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35.7%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4,437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23.4%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2,622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18.0%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5,347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24.3%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1" i="0" u="none" strike="noStrike" dirty="0">
                          <a:solidFill>
                            <a:srgbClr val="000000"/>
                          </a:solidFill>
                          <a:effectLst/>
                          <a:latin typeface="+mn-lt"/>
                          <a:ea typeface="UD デジタル 教科書体 NK-R" panose="02020400000000000000" pitchFamily="18" charset="-128"/>
                        </a:rPr>
                        <a:t>1,611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22.1%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98488383"/>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うち永住者</a:t>
                      </a:r>
                    </a:p>
                  </a:txBody>
                  <a:tcPr marL="4957" marR="4957" marT="4957"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16,717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355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3,539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306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1,440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23.1%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2,855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1,525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3,154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14.4%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967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13.3%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79967253"/>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うち日本人の配偶者等</a:t>
                      </a:r>
                    </a:p>
                  </a:txBody>
                  <a:tcPr marL="4957" marR="4957" marT="4957"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5,899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163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1,186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126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5.4%</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699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879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605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1,053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4.8%</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334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39071635"/>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うち永住者の配偶者等</a:t>
                      </a:r>
                    </a:p>
                  </a:txBody>
                  <a:tcPr marL="4957" marR="4957" marT="4957"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1,071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321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0.3%</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31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175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215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91565944"/>
                  </a:ext>
                </a:extLst>
              </a:tr>
              <a:tr h="280747">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4957" marR="4957" marT="4957" marB="0" vert="eaVert"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うち定住者</a:t>
                      </a:r>
                    </a:p>
                  </a:txBody>
                  <a:tcPr marL="4957" marR="4957" marT="495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4,048 </a:t>
                      </a:r>
                    </a:p>
                  </a:txBody>
                  <a:tcPr marL="4957" marR="4957" marT="4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173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2.0%</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1,130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57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2.5%</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0.9%</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528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2.8%</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386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2.7%</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925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4.2%</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263 </a:t>
                      </a:r>
                    </a:p>
                  </a:txBody>
                  <a:tcPr marL="4957" marR="4957" marT="495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n-lt"/>
                          <a:ea typeface="UD デジタル 教科書体 NK-R" panose="02020400000000000000" pitchFamily="18" charset="-128"/>
                        </a:rPr>
                        <a:t>3.6%</a:t>
                      </a:r>
                    </a:p>
                  </a:txBody>
                  <a:tcPr marL="4957" marR="4957" marT="495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690801"/>
                  </a:ext>
                </a:extLst>
              </a:tr>
            </a:tbl>
          </a:graphicData>
        </a:graphic>
      </p:graphicFrame>
      <p:sp>
        <p:nvSpPr>
          <p:cNvPr id="7" name="テキスト ボックス 6"/>
          <p:cNvSpPr txBox="1"/>
          <p:nvPr/>
        </p:nvSpPr>
        <p:spPr>
          <a:xfrm>
            <a:off x="230750" y="6360289"/>
            <a:ext cx="9489484" cy="555280"/>
          </a:xfrm>
          <a:prstGeom prst="rect">
            <a:avLst/>
          </a:prstGeom>
          <a:noFill/>
        </p:spPr>
        <p:txBody>
          <a:bodyPr wrap="square" rtlCol="0">
            <a:spAutoFit/>
          </a:bodyPr>
          <a:lstStyle/>
          <a:p>
            <a:r>
              <a:rPr kumimoji="1" lang="ja-JP" altLang="en-US" sz="752" dirty="0">
                <a:latin typeface="UD デジタル 教科書体 NK-R" panose="02020400000000000000" pitchFamily="18" charset="-128"/>
                <a:ea typeface="UD デジタル 教科書体 NK-R" panose="02020400000000000000" pitchFamily="18" charset="-128"/>
              </a:rPr>
              <a:t>注</a:t>
            </a:r>
            <a:r>
              <a:rPr kumimoji="1" lang="en-US" altLang="ja-JP" sz="752" dirty="0">
                <a:latin typeface="UD デジタル 教科書体 NK-R" panose="02020400000000000000" pitchFamily="18" charset="-128"/>
                <a:ea typeface="UD デジタル 教科書体 NK-R" panose="02020400000000000000" pitchFamily="18" charset="-128"/>
              </a:rPr>
              <a:t>1</a:t>
            </a:r>
            <a:r>
              <a:rPr kumimoji="1" lang="ja-JP" altLang="en-US" sz="752" dirty="0">
                <a:latin typeface="UD デジタル 教科書体 NK-R" panose="02020400000000000000" pitchFamily="18" charset="-128"/>
                <a:ea typeface="UD デジタル 教科書体 NK-R" panose="02020400000000000000" pitchFamily="18" charset="-128"/>
              </a:rPr>
              <a:t>：産業分類は、</a:t>
            </a:r>
            <a:r>
              <a:rPr kumimoji="1" lang="en-US" altLang="ja-JP" sz="752" dirty="0">
                <a:latin typeface="UD デジタル 教科書体 NK-R" panose="02020400000000000000" pitchFamily="18" charset="-128"/>
                <a:ea typeface="UD デジタル 教科書体 NK-R" panose="02020400000000000000" pitchFamily="18" charset="-128"/>
              </a:rPr>
              <a:t>2013</a:t>
            </a:r>
            <a:r>
              <a:rPr kumimoji="1" lang="ja-JP" altLang="en-US" sz="752" dirty="0">
                <a:latin typeface="UD デジタル 教科書体 NK-R" panose="02020400000000000000" pitchFamily="18" charset="-128"/>
                <a:ea typeface="UD デジタル 教科書体 NK-R" panose="02020400000000000000" pitchFamily="18" charset="-128"/>
              </a:rPr>
              <a:t>年</a:t>
            </a:r>
            <a:r>
              <a:rPr kumimoji="1" lang="en-US" altLang="ja-JP" sz="752" dirty="0">
                <a:latin typeface="UD デジタル 教科書体 NK-R" panose="02020400000000000000" pitchFamily="18" charset="-128"/>
                <a:ea typeface="UD デジタル 教科書体 NK-R" panose="02020400000000000000" pitchFamily="18" charset="-128"/>
              </a:rPr>
              <a:t>10</a:t>
            </a:r>
            <a:r>
              <a:rPr kumimoji="1" lang="ja-JP" altLang="en-US" sz="752" dirty="0">
                <a:latin typeface="UD デジタル 教科書体 NK-R" panose="02020400000000000000" pitchFamily="18" charset="-128"/>
                <a:ea typeface="UD デジタル 教科書体 NK-R" panose="02020400000000000000" pitchFamily="18" charset="-128"/>
              </a:rPr>
              <a:t>月改訂の日本標準産業分類に対応している。</a:t>
            </a:r>
          </a:p>
          <a:p>
            <a:r>
              <a:rPr kumimoji="1" lang="ja-JP" altLang="en-US" sz="752" dirty="0">
                <a:latin typeface="UD デジタル 教科書体 NK-R" panose="02020400000000000000" pitchFamily="18" charset="-128"/>
                <a:ea typeface="UD デジタル 教科書体 NK-R" panose="02020400000000000000" pitchFamily="18" charset="-128"/>
              </a:rPr>
              <a:t>注</a:t>
            </a:r>
            <a:r>
              <a:rPr kumimoji="1" lang="en-US" altLang="ja-JP" sz="752" dirty="0">
                <a:latin typeface="UD デジタル 教科書体 NK-R" panose="02020400000000000000" pitchFamily="18" charset="-128"/>
                <a:ea typeface="UD デジタル 教科書体 NK-R" panose="02020400000000000000" pitchFamily="18" charset="-128"/>
              </a:rPr>
              <a:t>2</a:t>
            </a:r>
            <a:r>
              <a:rPr kumimoji="1" lang="ja-JP" altLang="en-US" sz="752" dirty="0">
                <a:latin typeface="UD デジタル 教科書体 NK-R" panose="02020400000000000000" pitchFamily="18" charset="-128"/>
                <a:ea typeface="UD デジタル 教科書体 NK-R" panose="02020400000000000000" pitchFamily="18" charset="-128"/>
              </a:rPr>
              <a:t>：「構成比」欄は、各産業別外国人労働者総数に対する在留資格別外国人労働者の比率を示す。</a:t>
            </a:r>
          </a:p>
          <a:p>
            <a:r>
              <a:rPr kumimoji="1" lang="ja-JP" altLang="en-US" sz="752" dirty="0">
                <a:latin typeface="UD デジタル 教科書体 NK-R" panose="02020400000000000000" pitchFamily="18" charset="-128"/>
                <a:ea typeface="UD デジタル 教科書体 NK-R" panose="02020400000000000000" pitchFamily="18" charset="-128"/>
              </a:rPr>
              <a:t>注</a:t>
            </a:r>
            <a:r>
              <a:rPr kumimoji="1" lang="en-US" altLang="ja-JP" sz="752" dirty="0">
                <a:latin typeface="UD デジタル 教科書体 NK-R" panose="02020400000000000000" pitchFamily="18" charset="-128"/>
                <a:ea typeface="UD デジタル 教科書体 NK-R" panose="02020400000000000000" pitchFamily="18" charset="-128"/>
              </a:rPr>
              <a:t>3</a:t>
            </a:r>
            <a:r>
              <a:rPr kumimoji="1" lang="ja-JP" altLang="en-US" sz="752" dirty="0">
                <a:latin typeface="UD デジタル 教科書体 NK-R" panose="02020400000000000000" pitchFamily="18" charset="-128"/>
                <a:ea typeface="UD デジタル 教科書体 NK-R" panose="02020400000000000000" pitchFamily="18" charset="-128"/>
              </a:rPr>
              <a:t>：在留資格「特定技能」は、①専門的・技術的分野の在留資格に含む。各産業に特定技能の「」内の分野を計上。建設業「建設」、製造業「素形材産業、産業機械製造業、電気電子情報関連産業、飲食料品製造業、造船・船用工業」、</a:t>
            </a:r>
            <a:endParaRPr kumimoji="1" lang="en-US" altLang="ja-JP" sz="752" dirty="0">
              <a:latin typeface="UD デジタル 教科書体 NK-R" panose="02020400000000000000" pitchFamily="18" charset="-128"/>
              <a:ea typeface="UD デジタル 教科書体 NK-R" panose="02020400000000000000" pitchFamily="18" charset="-128"/>
            </a:endParaRPr>
          </a:p>
          <a:p>
            <a:r>
              <a:rPr kumimoji="1" lang="ja-JP" altLang="en-US" sz="752" dirty="0">
                <a:latin typeface="UD デジタル 教科書体 NK-R" panose="02020400000000000000" pitchFamily="18" charset="-128"/>
                <a:ea typeface="UD デジタル 教科書体 NK-R" panose="02020400000000000000" pitchFamily="18" charset="-128"/>
              </a:rPr>
              <a:t>　　　　宿泊・飲食サービス業「宿泊、外食業」、医療・福祉「介護」、サービス「自動車整備、ビルクリーニング」</a:t>
            </a:r>
          </a:p>
        </p:txBody>
      </p:sp>
      <p:sp>
        <p:nvSpPr>
          <p:cNvPr id="33" name="正方形/長方形 32"/>
          <p:cNvSpPr/>
          <p:nvPr/>
        </p:nvSpPr>
        <p:spPr>
          <a:xfrm>
            <a:off x="14066" y="222301"/>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817" tIns="33817" rIns="33817" bIns="33817" rtlCol="0" anchor="ctr"/>
          <a:lstStyle/>
          <a:p>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４　産業別の在留資格の特徴（大阪）</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55EED9AA-96F6-4885-AFA7-E0637D01A52D}"/>
              </a:ext>
            </a:extLst>
          </p:cNvPr>
          <p:cNvSpPr/>
          <p:nvPr/>
        </p:nvSpPr>
        <p:spPr>
          <a:xfrm>
            <a:off x="150979" y="635790"/>
            <a:ext cx="9792000" cy="1283428"/>
          </a:xfrm>
          <a:prstGeom prst="rect">
            <a:avLst/>
          </a:prstGeom>
          <a:ln w="19050">
            <a:solidFill>
              <a:schemeClr val="tx1"/>
            </a:solidFill>
            <a:prstDash val="sysDash"/>
          </a:ln>
        </p:spPr>
        <p:txBody>
          <a:bodyPr wrap="square" lIns="33817" rIns="33817">
            <a:spAutoFit/>
          </a:bodyPr>
          <a:lstStyle/>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産業ごと</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に、活躍する</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外国人労働者の在留資格に違いがある</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建設業、製造業</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では、「</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技能実習」</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の占める割合が高く、「</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特定技能」も見られる</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製造業は「技・人・国」の割合も高い</a:t>
            </a:r>
            <a:endPar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情報通信業</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では、</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「技・人・国」</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の割合が７割近い</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宿泊業・飲食サービス業</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では、「資格外活動」の占める割合が高く、</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留学生のアルバイトが多い</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医療、福祉</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は、新規求人数が多い分野だが、</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外国人労働者数は少ない</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活躍する在留資格は「身分に基づく在留資格」や「特定技能」、</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9078" indent="-429457" algn="just"/>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「特定活動（</a:t>
            </a:r>
            <a:r>
              <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EPA</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「技能実習」と幅広い</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テキスト ボックス 7"/>
          <p:cNvSpPr txBox="1"/>
          <p:nvPr/>
        </p:nvSpPr>
        <p:spPr>
          <a:xfrm>
            <a:off x="4775201" y="6749715"/>
            <a:ext cx="4945034" cy="208070"/>
          </a:xfrm>
          <a:prstGeom prst="rect">
            <a:avLst/>
          </a:prstGeom>
          <a:noFill/>
        </p:spPr>
        <p:txBody>
          <a:bodyPr wrap="square" rtlCol="0">
            <a:spAutoFit/>
          </a:bodyPr>
          <a:lstStyle/>
          <a:p>
            <a:r>
              <a:rPr kumimoji="1" lang="ja-JP" altLang="en-US" sz="752" dirty="0">
                <a:latin typeface="UD デジタル 教科書体 NK-R" panose="02020400000000000000" pitchFamily="18" charset="-128"/>
                <a:ea typeface="UD デジタル 教科書体 NK-R" panose="02020400000000000000" pitchFamily="18" charset="-128"/>
              </a:rPr>
              <a:t>出典：大阪労働局「大阪労働局における外国人雇用状況の届出状況」</a:t>
            </a:r>
            <a:r>
              <a:rPr lang="ja-JP" altLang="en-US" sz="752" dirty="0">
                <a:latin typeface="UD デジタル 教科書体 NK-R" panose="02020400000000000000" pitchFamily="18" charset="-128"/>
                <a:ea typeface="UD デジタル 教科書体 NK-R" panose="02020400000000000000" pitchFamily="18" charset="-128"/>
              </a:rPr>
              <a:t>（</a:t>
            </a:r>
            <a:r>
              <a:rPr lang="en-US" altLang="ja-JP" sz="752" dirty="0">
                <a:latin typeface="UD デジタル 教科書体 NK-R" panose="02020400000000000000" pitchFamily="18" charset="-128"/>
                <a:ea typeface="UD デジタル 教科書体 NK-R" panose="02020400000000000000" pitchFamily="18" charset="-128"/>
              </a:rPr>
              <a:t>202</a:t>
            </a:r>
            <a:r>
              <a:rPr lang="ja-JP" altLang="en-US" sz="752" dirty="0">
                <a:latin typeface="UD デジタル 教科書体 NK-R" panose="02020400000000000000" pitchFamily="18" charset="-128"/>
                <a:ea typeface="UD デジタル 教科書体 NK-R" panose="02020400000000000000" pitchFamily="18" charset="-128"/>
              </a:rPr>
              <a:t>２年</a:t>
            </a:r>
            <a:r>
              <a:rPr lang="en-US" altLang="ja-JP" sz="752" dirty="0">
                <a:latin typeface="UD デジタル 教科書体 NK-R" panose="02020400000000000000" pitchFamily="18" charset="-128"/>
                <a:ea typeface="UD デジタル 教科書体 NK-R" panose="02020400000000000000" pitchFamily="18" charset="-128"/>
              </a:rPr>
              <a:t>10</a:t>
            </a:r>
            <a:r>
              <a:rPr lang="ja-JP" altLang="en-US" sz="752" dirty="0">
                <a:latin typeface="UD デジタル 教科書体 NK-R" panose="02020400000000000000" pitchFamily="18" charset="-128"/>
                <a:ea typeface="UD デジタル 教科書体 NK-R" panose="02020400000000000000" pitchFamily="18" charset="-128"/>
              </a:rPr>
              <a:t>月末時点）をもとに企画室で加工</a:t>
            </a:r>
            <a:endParaRPr kumimoji="1" lang="en-US" altLang="ja-JP" sz="752"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8986303" y="3558465"/>
            <a:ext cx="944110" cy="549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6" name="正方形/長方形 15"/>
          <p:cNvSpPr/>
          <p:nvPr/>
        </p:nvSpPr>
        <p:spPr>
          <a:xfrm>
            <a:off x="7029084" y="4649864"/>
            <a:ext cx="1000125" cy="284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3" name="正方形/長方形 12"/>
          <p:cNvSpPr/>
          <p:nvPr/>
        </p:nvSpPr>
        <p:spPr>
          <a:xfrm>
            <a:off x="4134626" y="3245828"/>
            <a:ext cx="970817" cy="256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5" name="正方形/長方形 14"/>
          <p:cNvSpPr/>
          <p:nvPr/>
        </p:nvSpPr>
        <p:spPr>
          <a:xfrm>
            <a:off x="3170929" y="3541090"/>
            <a:ext cx="970817" cy="551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8" name="正方形/長方形 17"/>
          <p:cNvSpPr/>
          <p:nvPr/>
        </p:nvSpPr>
        <p:spPr>
          <a:xfrm>
            <a:off x="2186541" y="3542682"/>
            <a:ext cx="972000" cy="543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2" name="テキスト ボックス 21"/>
          <p:cNvSpPr txBox="1"/>
          <p:nvPr/>
        </p:nvSpPr>
        <p:spPr>
          <a:xfrm>
            <a:off x="9459467" y="1918442"/>
            <a:ext cx="563680" cy="209715"/>
          </a:xfrm>
          <a:prstGeom prst="rect">
            <a:avLst/>
          </a:prstGeom>
          <a:noFill/>
        </p:spPr>
        <p:txBody>
          <a:bodyPr wrap="square" rtlCol="0">
            <a:spAutoFit/>
          </a:bodyPr>
          <a:lstStyle/>
          <a:p>
            <a:pPr algn="r"/>
            <a:r>
              <a:rPr kumimoji="1" lang="ja-JP" altLang="en-US" sz="752" dirty="0">
                <a:latin typeface="Meiryo UI" panose="020B0604030504040204" pitchFamily="50" charset="-128"/>
                <a:ea typeface="Meiryo UI" panose="020B0604030504040204" pitchFamily="50" charset="-128"/>
              </a:rPr>
              <a:t>（人）</a:t>
            </a:r>
            <a:endParaRPr kumimoji="1" lang="en-US" altLang="ja-JP" sz="752" dirty="0">
              <a:latin typeface="Meiryo UI" panose="020B0604030504040204" pitchFamily="50" charset="-128"/>
              <a:ea typeface="Meiryo UI" panose="020B0604030504040204" pitchFamily="50" charset="-128"/>
            </a:endParaRPr>
          </a:p>
        </p:txBody>
      </p:sp>
      <p:sp>
        <p:nvSpPr>
          <p:cNvPr id="23" name="正方形/長方形 22"/>
          <p:cNvSpPr/>
          <p:nvPr/>
        </p:nvSpPr>
        <p:spPr>
          <a:xfrm>
            <a:off x="3164039" y="3248013"/>
            <a:ext cx="970817" cy="2930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1" name="正方形/長方形 20"/>
          <p:cNvSpPr/>
          <p:nvPr/>
        </p:nvSpPr>
        <p:spPr>
          <a:xfrm>
            <a:off x="8994413" y="2693533"/>
            <a:ext cx="936000" cy="284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0"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16</a:t>
            </a:fld>
            <a:endParaRPr kumimoji="1" lang="ja-JP" altLang="en-US" dirty="0"/>
          </a:p>
        </p:txBody>
      </p:sp>
      <p:sp>
        <p:nvSpPr>
          <p:cNvPr id="25" name="正方形/長方形 24"/>
          <p:cNvSpPr/>
          <p:nvPr/>
        </p:nvSpPr>
        <p:spPr>
          <a:xfrm>
            <a:off x="8983679" y="4098666"/>
            <a:ext cx="936000" cy="284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Tree>
    <p:extLst>
      <p:ext uri="{BB962C8B-B14F-4D97-AF65-F5344CB8AC3E}">
        <p14:creationId xmlns:p14="http://schemas.microsoft.com/office/powerpoint/2010/main" val="415930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07479274"/>
              </p:ext>
            </p:extLst>
          </p:nvPr>
        </p:nvGraphicFramePr>
        <p:xfrm>
          <a:off x="903573" y="1571741"/>
          <a:ext cx="8226978" cy="5185041"/>
        </p:xfrm>
        <a:graphic>
          <a:graphicData uri="http://schemas.openxmlformats.org/drawingml/2006/table">
            <a:tbl>
              <a:tblPr/>
              <a:tblGrid>
                <a:gridCol w="1151723">
                  <a:extLst>
                    <a:ext uri="{9D8B030D-6E8A-4147-A177-3AD203B41FA5}">
                      <a16:colId xmlns:a16="http://schemas.microsoft.com/office/drawing/2014/main" val="4022664078"/>
                    </a:ext>
                  </a:extLst>
                </a:gridCol>
                <a:gridCol w="1193759">
                  <a:extLst>
                    <a:ext uri="{9D8B030D-6E8A-4147-A177-3AD203B41FA5}">
                      <a16:colId xmlns:a16="http://schemas.microsoft.com/office/drawing/2014/main" val="3570453612"/>
                    </a:ext>
                  </a:extLst>
                </a:gridCol>
                <a:gridCol w="1193759">
                  <a:extLst>
                    <a:ext uri="{9D8B030D-6E8A-4147-A177-3AD203B41FA5}">
                      <a16:colId xmlns:a16="http://schemas.microsoft.com/office/drawing/2014/main" val="2995845308"/>
                    </a:ext>
                  </a:extLst>
                </a:gridCol>
                <a:gridCol w="1193759">
                  <a:extLst>
                    <a:ext uri="{9D8B030D-6E8A-4147-A177-3AD203B41FA5}">
                      <a16:colId xmlns:a16="http://schemas.microsoft.com/office/drawing/2014/main" val="2395032102"/>
                    </a:ext>
                  </a:extLst>
                </a:gridCol>
                <a:gridCol w="862009">
                  <a:extLst>
                    <a:ext uri="{9D8B030D-6E8A-4147-A177-3AD203B41FA5}">
                      <a16:colId xmlns:a16="http://schemas.microsoft.com/office/drawing/2014/main" val="848976212"/>
                    </a:ext>
                  </a:extLst>
                </a:gridCol>
                <a:gridCol w="862009">
                  <a:extLst>
                    <a:ext uri="{9D8B030D-6E8A-4147-A177-3AD203B41FA5}">
                      <a16:colId xmlns:a16="http://schemas.microsoft.com/office/drawing/2014/main" val="626113518"/>
                    </a:ext>
                  </a:extLst>
                </a:gridCol>
                <a:gridCol w="862009">
                  <a:extLst>
                    <a:ext uri="{9D8B030D-6E8A-4147-A177-3AD203B41FA5}">
                      <a16:colId xmlns:a16="http://schemas.microsoft.com/office/drawing/2014/main" val="2523264893"/>
                    </a:ext>
                  </a:extLst>
                </a:gridCol>
                <a:gridCol w="907951">
                  <a:extLst>
                    <a:ext uri="{9D8B030D-6E8A-4147-A177-3AD203B41FA5}">
                      <a16:colId xmlns:a16="http://schemas.microsoft.com/office/drawing/2014/main" val="3715590747"/>
                    </a:ext>
                  </a:extLst>
                </a:gridCol>
              </a:tblGrid>
              <a:tr h="249618">
                <a:tc rowSpan="3">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分野</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制度</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創設時点</a:t>
                      </a:r>
                      <a:endParaRPr lang="en-US" altLang="zh-TW"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見込み</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見込み数見直し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年６</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月</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末</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在留者数</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「特定技能」取得方法</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見込み数に</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対する現状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10020978"/>
                  </a:ext>
                </a:extLst>
              </a:tr>
              <a:tr h="24961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試験</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技能実習</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kumimoji="1" lang="ja-JP" altLang="en-US"/>
                    </a:p>
                  </a:txBody>
                  <a:tcPr/>
                </a:tc>
                <a:extLst>
                  <a:ext uri="{0D108BD9-81ED-4DB2-BD59-A6C34878D82A}">
                    <a16:rowId xmlns:a16="http://schemas.microsoft.com/office/drawing/2014/main" val="1767100689"/>
                  </a:ext>
                </a:extLst>
              </a:tr>
              <a:tr h="202057">
                <a:tc v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1992918"/>
                  </a:ext>
                </a:extLst>
              </a:tr>
              <a:tr h="32012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介護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21,915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17,498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4,184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68123645"/>
                  </a:ext>
                </a:extLst>
              </a:tr>
              <a:tr h="3008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ビルクリーニング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2,728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930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1,798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18897505"/>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素形材産業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49,750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35,641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rowSpan="3">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rowSpan="3">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34,807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rowSpan="3">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FFC000"/>
                    </a:solidFill>
                  </a:tcPr>
                </a:tc>
                <a:extLst>
                  <a:ext uri="{0D108BD9-81ED-4DB2-BD59-A6C34878D82A}">
                    <a16:rowId xmlns:a16="http://schemas.microsoft.com/office/drawing/2014/main" val="3163281724"/>
                  </a:ext>
                </a:extLst>
              </a:tr>
              <a:tr h="30087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産業機械製造業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5,250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24417103"/>
                  </a:ext>
                </a:extLst>
              </a:tr>
              <a:tr h="384871">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電気・電子情報関連産業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52811577"/>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建設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18,441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17,843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3646275"/>
                  </a:ext>
                </a:extLst>
              </a:tr>
              <a:tr h="3008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造船・舶用工業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6,377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6,326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58.0%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31807604"/>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自動車整備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2,210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333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1,867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76975218"/>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航空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342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342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52650699"/>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宿泊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272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6447909"/>
                  </a:ext>
                </a:extLst>
              </a:tr>
              <a:tr h="300879">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農業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20,882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7,110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13,772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10425972"/>
                  </a:ext>
                </a:extLst>
              </a:tr>
              <a:tr h="28973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漁業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2,148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1,972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65322441"/>
                  </a:ext>
                </a:extLst>
              </a:tr>
              <a:tr h="245161">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飲食料品製造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業</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87,200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53,282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15,103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38,179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1857030"/>
                  </a:ext>
                </a:extLst>
              </a:tr>
              <a:tr h="246213">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外食業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8,842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8,521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Meiryo UI" panose="020B0604030504040204" pitchFamily="50" charset="-128"/>
                          <a:ea typeface="Meiryo UI" panose="020B0604030504040204" pitchFamily="50" charset="-128"/>
                        </a:rPr>
                        <a:t>321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84117926"/>
                  </a:ext>
                </a:extLst>
              </a:tr>
              <a:tr h="289734">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345,150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345,150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1" i="0" u="none" strike="noStrike" dirty="0">
                          <a:solidFill>
                            <a:schemeClr val="tx1"/>
                          </a:solidFill>
                          <a:effectLst/>
                          <a:latin typeface="Meiryo UI" panose="020B0604030504040204" pitchFamily="50" charset="-128"/>
                          <a:ea typeface="Meiryo UI" panose="020B0604030504040204" pitchFamily="50" charset="-128"/>
                        </a:rPr>
                        <a:t>173,101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51,640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121,090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rPr>
                        <a:t>371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1" i="0" u="none" strike="noStrike" dirty="0">
                          <a:solidFill>
                            <a:schemeClr val="tx1"/>
                          </a:solidFill>
                          <a:effectLst/>
                          <a:latin typeface="Meiryo UI" panose="020B0604030504040204" pitchFamily="50" charset="-128"/>
                          <a:ea typeface="Meiryo UI" panose="020B0604030504040204" pitchFamily="50" charset="-128"/>
                        </a:rPr>
                        <a:t>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1667208"/>
                  </a:ext>
                </a:extLst>
              </a:tr>
            </a:tbl>
          </a:graphicData>
        </a:graphic>
      </p:graphicFrame>
      <p:sp>
        <p:nvSpPr>
          <p:cNvPr id="2" name="正方形/長方形 1">
            <a:extLst>
              <a:ext uri="{FF2B5EF4-FFF2-40B4-BE49-F238E27FC236}">
                <a16:creationId xmlns:a16="http://schemas.microsoft.com/office/drawing/2014/main" id="{55EED9AA-96F6-4885-AFA7-E0637D01A52D}"/>
              </a:ext>
            </a:extLst>
          </p:cNvPr>
          <p:cNvSpPr/>
          <p:nvPr/>
        </p:nvSpPr>
        <p:spPr>
          <a:xfrm>
            <a:off x="158272" y="629804"/>
            <a:ext cx="9792000" cy="687881"/>
          </a:xfrm>
          <a:prstGeom prst="rect">
            <a:avLst/>
          </a:prstGeom>
          <a:ln w="19050">
            <a:solidFill>
              <a:schemeClr val="tx1"/>
            </a:solidFill>
            <a:prstDash val="sysDash"/>
          </a:ln>
        </p:spPr>
        <p:txBody>
          <a:bodyPr wrap="square" lIns="33231" rIns="33231">
            <a:spAutoFit/>
          </a:bodyPr>
          <a:lstStyle/>
          <a:p>
            <a:pPr marL="166151" indent="-422019" algn="just"/>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人手不足を補うために創設された「特定技能」は、</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2024</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月末までに約</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34.5</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万人の受入れを想定しているものの、</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2023</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受入れ数は見込み数を下回る</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6151" indent="-422019" algn="just"/>
            <a:r>
              <a:rPr lang="ja-JP" altLang="en-US" sz="1290" dirty="0">
                <a:latin typeface="UD デジタル 教科書体 NK-R" panose="02020400000000000000" pitchFamily="18" charset="-128"/>
                <a:ea typeface="UD デジタル 教科書体 NK-R" panose="02020400000000000000" pitchFamily="18" charset="-128"/>
              </a:rPr>
              <a:t>○　製造などの分野では、技能実習からの移行が進む傾向</a:t>
            </a:r>
            <a:endParaRPr lang="en-US" altLang="ja-JP" sz="129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6965577" y="6847854"/>
            <a:ext cx="2667594" cy="200055"/>
          </a:xfrm>
          <a:prstGeom prst="rect">
            <a:avLst/>
          </a:prstGeom>
          <a:noFill/>
        </p:spPr>
        <p:txBody>
          <a:bodyPr wrap="square" rtlCol="0">
            <a:spAutoFit/>
          </a:bodyPr>
          <a:lstStyle/>
          <a:p>
            <a:pPr algn="r"/>
            <a:r>
              <a:rPr kumimoji="1" lang="ja-JP" altLang="en-US" sz="700" dirty="0">
                <a:latin typeface="Meiryo UI" panose="020B0604030504040204" pitchFamily="50" charset="-128"/>
                <a:ea typeface="Meiryo UI" panose="020B0604030504040204" pitchFamily="50" charset="-128"/>
              </a:rPr>
              <a:t>出典：出入国在留管理庁「特定技能在留外国人数」</a:t>
            </a:r>
            <a:endParaRPr kumimoji="1" lang="en-US" altLang="ja-JP" sz="7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03068" y="1330090"/>
            <a:ext cx="515277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en-US" sz="1200" b="1" dirty="0">
                <a:latin typeface="UD デジタル 教科書体 NK-R" panose="02020400000000000000" pitchFamily="18" charset="-128"/>
                <a:ea typeface="UD デジタル 教科書体 NK-R" panose="02020400000000000000" pitchFamily="18" charset="-128"/>
              </a:rPr>
              <a:t>特定技能の状況（全国）</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en-US" sz="1200" b="1" dirty="0">
                <a:latin typeface="UD デジタル 教科書体 NK-R" panose="02020400000000000000" pitchFamily="18" charset="-128"/>
                <a:ea typeface="UD デジタル 教科書体 NK-R" panose="02020400000000000000" pitchFamily="18" charset="-128"/>
              </a:rPr>
              <a:t>　</a:t>
            </a:r>
            <a:r>
              <a:rPr lang="en-US" altLang="ja-JP" sz="1200" b="1" dirty="0">
                <a:latin typeface="UD デジタル 教科書体 NK-R" panose="02020400000000000000" pitchFamily="18" charset="-128"/>
                <a:ea typeface="UD デジタル 教科書体 NK-R" panose="02020400000000000000" pitchFamily="18" charset="-128"/>
              </a:rPr>
              <a:t>2024</a:t>
            </a:r>
            <a:r>
              <a:rPr lang="ja-JP" altLang="en-US" sz="1200" b="1" dirty="0">
                <a:latin typeface="UD デジタル 教科書体 NK-R" panose="02020400000000000000" pitchFamily="18" charset="-128"/>
                <a:ea typeface="UD デジタル 教科書体 NK-R" panose="02020400000000000000" pitchFamily="18" charset="-128"/>
              </a:rPr>
              <a:t>年</a:t>
            </a:r>
            <a:r>
              <a:rPr lang="en-US" altLang="ja-JP" sz="1200" b="1" dirty="0">
                <a:latin typeface="UD デジタル 教科書体 NK-R" panose="02020400000000000000" pitchFamily="18" charset="-128"/>
                <a:ea typeface="UD デジタル 教科書体 NK-R" panose="02020400000000000000" pitchFamily="18" charset="-128"/>
              </a:rPr>
              <a:t>3</a:t>
            </a:r>
            <a:r>
              <a:rPr lang="ja-JP" altLang="en-US" sz="1200" b="1" dirty="0">
                <a:latin typeface="UD デジタル 教科書体 NK-R" panose="02020400000000000000" pitchFamily="18" charset="-128"/>
                <a:ea typeface="UD デジタル 教科書体 NK-R" panose="02020400000000000000" pitchFamily="18" charset="-128"/>
              </a:rPr>
              <a:t>月までの受入れ見込数</a:t>
            </a:r>
          </a:p>
        </p:txBody>
      </p:sp>
      <p:sp>
        <p:nvSpPr>
          <p:cNvPr id="6" name="正方形/長方形 5">
            <a:extLst>
              <a:ext uri="{FF2B5EF4-FFF2-40B4-BE49-F238E27FC236}">
                <a16:creationId xmlns:a16="http://schemas.microsoft.com/office/drawing/2014/main" id="{E08629A6-829B-4394-A30A-5CB52C1BBB36}"/>
              </a:ext>
            </a:extLst>
          </p:cNvPr>
          <p:cNvSpPr/>
          <p:nvPr/>
        </p:nvSpPr>
        <p:spPr>
          <a:xfrm>
            <a:off x="-1" y="208587"/>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５　今後求められる外国人材　 （１）特定技能</a:t>
            </a:r>
          </a:p>
        </p:txBody>
      </p:sp>
      <p:sp>
        <p:nvSpPr>
          <p:cNvPr id="7"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17</a:t>
            </a:fld>
            <a:endParaRPr kumimoji="1" lang="ja-JP" altLang="en-US" dirty="0"/>
          </a:p>
        </p:txBody>
      </p:sp>
      <p:sp>
        <p:nvSpPr>
          <p:cNvPr id="10" name="吹き出し: 四角形 4">
            <a:extLst>
              <a:ext uri="{FF2B5EF4-FFF2-40B4-BE49-F238E27FC236}">
                <a16:creationId xmlns:a16="http://schemas.microsoft.com/office/drawing/2014/main" id="{C2D81974-C437-4915-B014-5AAF4688E237}"/>
              </a:ext>
            </a:extLst>
          </p:cNvPr>
          <p:cNvSpPr/>
          <p:nvPr/>
        </p:nvSpPr>
        <p:spPr>
          <a:xfrm>
            <a:off x="4743019" y="3489669"/>
            <a:ext cx="1109248" cy="454605"/>
          </a:xfrm>
          <a:prstGeom prst="wedgeRectCallout">
            <a:avLst>
              <a:gd name="adj1" fmla="val 103803"/>
              <a:gd name="adj2" fmla="val -30449"/>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UD デジタル 教科書体 NK-R" panose="02020400000000000000" pitchFamily="18" charset="-128"/>
                <a:ea typeface="UD デジタル 教科書体 NK-R" panose="02020400000000000000" pitchFamily="18" charset="-128"/>
              </a:rPr>
              <a:t>技能実習からの移行進む</a:t>
            </a:r>
          </a:p>
        </p:txBody>
      </p:sp>
      <p:sp>
        <p:nvSpPr>
          <p:cNvPr id="12" name="正方形/長方形 11"/>
          <p:cNvSpPr/>
          <p:nvPr/>
        </p:nvSpPr>
        <p:spPr>
          <a:xfrm>
            <a:off x="903572" y="2898188"/>
            <a:ext cx="1152000" cy="9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3" name="正方形/長方形 12"/>
          <p:cNvSpPr/>
          <p:nvPr/>
        </p:nvSpPr>
        <p:spPr>
          <a:xfrm>
            <a:off x="6507143" y="2898188"/>
            <a:ext cx="864001" cy="9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4" name="正方形/長方形 13"/>
          <p:cNvSpPr/>
          <p:nvPr/>
        </p:nvSpPr>
        <p:spPr>
          <a:xfrm>
            <a:off x="8230063" y="2898189"/>
            <a:ext cx="907592" cy="9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5" name="正方形/長方形 14"/>
          <p:cNvSpPr/>
          <p:nvPr/>
        </p:nvSpPr>
        <p:spPr>
          <a:xfrm>
            <a:off x="6507143" y="5980084"/>
            <a:ext cx="864000" cy="24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6" name="正方形/長方形 15"/>
          <p:cNvSpPr/>
          <p:nvPr/>
        </p:nvSpPr>
        <p:spPr>
          <a:xfrm>
            <a:off x="8229600" y="5980083"/>
            <a:ext cx="901829" cy="245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17" name="正方形/長方形 16"/>
          <p:cNvSpPr/>
          <p:nvPr/>
        </p:nvSpPr>
        <p:spPr>
          <a:xfrm>
            <a:off x="8239326" y="6463380"/>
            <a:ext cx="881497" cy="270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0" name="正方形/長方形 19"/>
          <p:cNvSpPr/>
          <p:nvPr/>
        </p:nvSpPr>
        <p:spPr>
          <a:xfrm>
            <a:off x="899651" y="5969883"/>
            <a:ext cx="1152000"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4" name="正方形/長方形 23"/>
          <p:cNvSpPr/>
          <p:nvPr/>
        </p:nvSpPr>
        <p:spPr>
          <a:xfrm>
            <a:off x="3266005" y="6463381"/>
            <a:ext cx="1188000" cy="302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
        <p:nvSpPr>
          <p:cNvPr id="25" name="正方形/長方形 24"/>
          <p:cNvSpPr/>
          <p:nvPr/>
        </p:nvSpPr>
        <p:spPr>
          <a:xfrm>
            <a:off x="4456019" y="6463381"/>
            <a:ext cx="1185374" cy="302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dirty="0"/>
          </a:p>
        </p:txBody>
      </p:sp>
    </p:spTree>
    <p:extLst>
      <p:ext uri="{BB962C8B-B14F-4D97-AF65-F5344CB8AC3E}">
        <p14:creationId xmlns:p14="http://schemas.microsoft.com/office/powerpoint/2010/main" val="205838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630992655"/>
              </p:ext>
            </p:extLst>
          </p:nvPr>
        </p:nvGraphicFramePr>
        <p:xfrm>
          <a:off x="114262" y="4160184"/>
          <a:ext cx="5445440" cy="2745568"/>
        </p:xfrm>
        <a:graphic>
          <a:graphicData uri="http://schemas.openxmlformats.org/drawingml/2006/table">
            <a:tbl>
              <a:tblPr/>
              <a:tblGrid>
                <a:gridCol w="272350">
                  <a:extLst>
                    <a:ext uri="{9D8B030D-6E8A-4147-A177-3AD203B41FA5}">
                      <a16:colId xmlns:a16="http://schemas.microsoft.com/office/drawing/2014/main" val="2588573923"/>
                    </a:ext>
                  </a:extLst>
                </a:gridCol>
                <a:gridCol w="986827">
                  <a:extLst>
                    <a:ext uri="{9D8B030D-6E8A-4147-A177-3AD203B41FA5}">
                      <a16:colId xmlns:a16="http://schemas.microsoft.com/office/drawing/2014/main" val="705669010"/>
                    </a:ext>
                  </a:extLst>
                </a:gridCol>
                <a:gridCol w="782863">
                  <a:extLst>
                    <a:ext uri="{9D8B030D-6E8A-4147-A177-3AD203B41FA5}">
                      <a16:colId xmlns:a16="http://schemas.microsoft.com/office/drawing/2014/main" val="1839843940"/>
                    </a:ext>
                  </a:extLst>
                </a:gridCol>
                <a:gridCol w="680680">
                  <a:extLst>
                    <a:ext uri="{9D8B030D-6E8A-4147-A177-3AD203B41FA5}">
                      <a16:colId xmlns:a16="http://schemas.microsoft.com/office/drawing/2014/main" val="1185199935"/>
                    </a:ext>
                  </a:extLst>
                </a:gridCol>
                <a:gridCol w="680680">
                  <a:extLst>
                    <a:ext uri="{9D8B030D-6E8A-4147-A177-3AD203B41FA5}">
                      <a16:colId xmlns:a16="http://schemas.microsoft.com/office/drawing/2014/main" val="3439484445"/>
                    </a:ext>
                  </a:extLst>
                </a:gridCol>
                <a:gridCol w="680680">
                  <a:extLst>
                    <a:ext uri="{9D8B030D-6E8A-4147-A177-3AD203B41FA5}">
                      <a16:colId xmlns:a16="http://schemas.microsoft.com/office/drawing/2014/main" val="414887370"/>
                    </a:ext>
                  </a:extLst>
                </a:gridCol>
                <a:gridCol w="680680">
                  <a:extLst>
                    <a:ext uri="{9D8B030D-6E8A-4147-A177-3AD203B41FA5}">
                      <a16:colId xmlns:a16="http://schemas.microsoft.com/office/drawing/2014/main" val="678847137"/>
                    </a:ext>
                  </a:extLst>
                </a:gridCol>
                <a:gridCol w="680680">
                  <a:extLst>
                    <a:ext uri="{9D8B030D-6E8A-4147-A177-3AD203B41FA5}">
                      <a16:colId xmlns:a16="http://schemas.microsoft.com/office/drawing/2014/main" val="2286828976"/>
                    </a:ext>
                  </a:extLst>
                </a:gridCol>
              </a:tblGrid>
              <a:tr h="90803">
                <a:tc rowSpan="2">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外国人労働者計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専門的・技術的分野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2">
                  <a:txBody>
                    <a:bodyPr/>
                    <a:lstStyle/>
                    <a:p>
                      <a:pPr algn="l" fontAlgn="ctr"/>
                      <a:r>
                        <a:rPr lang="ja-JP" altLang="en-US" sz="900" b="0" i="0" u="none" strike="noStrike" dirty="0">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l" fontAlgn="ctr"/>
                      <a:endParaRPr lang="ja-JP" altLang="en-US" sz="1000" b="0" i="0" u="none" strike="noStrike" dirty="0">
                        <a:effectLst/>
                        <a:latin typeface="Meiryo UI" panose="020B0604030504040204" pitchFamily="50" charset="-128"/>
                        <a:ea typeface="Meiryo UI" panose="020B0604030504040204"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技能実習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身分に基づく</a:t>
                      </a:r>
                      <a:br>
                        <a:rPr lang="ja-JP" altLang="en-US" sz="900" b="0" i="0" u="none" strike="noStrike">
                          <a:effectLst/>
                          <a:latin typeface="Meiryo UI" panose="020B0604030504040204" pitchFamily="50" charset="-128"/>
                          <a:ea typeface="Meiryo UI" panose="020B0604030504040204" pitchFamily="50" charset="-128"/>
                        </a:rPr>
                      </a:br>
                      <a:r>
                        <a:rPr lang="ja-JP" altLang="en-US" sz="900" b="0" i="0" u="none" strike="noStrike">
                          <a:effectLst/>
                          <a:latin typeface="Meiryo UI" panose="020B0604030504040204" pitchFamily="50" charset="-128"/>
                          <a:ea typeface="Meiryo UI" panose="020B0604030504040204" pitchFamily="50" charset="-128"/>
                        </a:rPr>
                        <a:t>在留資格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zh-TW" altLang="en-US" sz="900" b="0" i="0" u="none" strike="noStrike" dirty="0">
                          <a:effectLst/>
                          <a:latin typeface="Meiryo UI" panose="020B0604030504040204" pitchFamily="50" charset="-128"/>
                          <a:ea typeface="Meiryo UI" panose="020B0604030504040204" pitchFamily="50" charset="-128"/>
                        </a:rPr>
                        <a:t>資格外活動</a:t>
                      </a:r>
                      <a:br>
                        <a:rPr lang="zh-TW" altLang="en-US" sz="900" b="0" i="0" u="none" strike="noStrike" dirty="0">
                          <a:effectLst/>
                          <a:latin typeface="Meiryo UI" panose="020B0604030504040204" pitchFamily="50" charset="-128"/>
                          <a:ea typeface="Meiryo UI" panose="020B0604030504040204" pitchFamily="50" charset="-128"/>
                        </a:rPr>
                      </a:br>
                      <a:r>
                        <a:rPr lang="zh-TW" altLang="en-US" sz="900" b="0" i="0" u="none" strike="noStrike" dirty="0">
                          <a:effectLst/>
                          <a:latin typeface="Meiryo UI" panose="020B0604030504040204" pitchFamily="50" charset="-128"/>
                          <a:ea typeface="Meiryo UI" panose="020B0604030504040204" pitchFamily="50" charset="-128"/>
                        </a:rPr>
                        <a:t>（留学）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38857788"/>
                  </a:ext>
                </a:extLst>
              </a:tr>
              <a:tr h="9109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500" b="0" i="0" u="none" strike="noStrike" dirty="0">
                          <a:effectLst/>
                          <a:latin typeface="Meiryo UI" panose="020B0604030504040204" pitchFamily="50" charset="-128"/>
                          <a:ea typeface="Meiryo UI" panose="020B0604030504040204" pitchFamily="50" charset="-128"/>
                        </a:rPr>
                        <a:t>うち、技術・人文知識・国際業務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ja-JP" altLang="en-US" sz="500" b="0" i="0" u="none" strike="noStrike" dirty="0">
                          <a:effectLst/>
                          <a:latin typeface="Meiryo UI" panose="020B0604030504040204" pitchFamily="50" charset="-128"/>
                          <a:ea typeface="Meiryo UI" panose="020B0604030504040204" pitchFamily="50" charset="-128"/>
                        </a:rPr>
                        <a:t>うち、特定技能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84258829"/>
                  </a:ext>
                </a:extLst>
              </a:tr>
              <a:tr h="323809">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東京</a:t>
                      </a:r>
                      <a:br>
                        <a:rPr lang="ja-JP" altLang="en-US" sz="1000" b="1" i="0" u="none" strike="noStrike" dirty="0">
                          <a:effectLst/>
                          <a:latin typeface="Meiryo UI" panose="020B0604030504040204" pitchFamily="50" charset="-128"/>
                          <a:ea typeface="Meiryo UI" panose="020B0604030504040204" pitchFamily="50" charset="-128"/>
                        </a:rPr>
                      </a:br>
                      <a:r>
                        <a:rPr lang="en-US" altLang="ja-JP" sz="1000" b="1" i="0" u="none" strike="noStrike" dirty="0">
                          <a:effectLst/>
                          <a:latin typeface="Meiryo UI" panose="020B0604030504040204" pitchFamily="50" charset="-128"/>
                          <a:ea typeface="Meiryo UI" panose="020B0604030504040204" pitchFamily="50" charset="-128"/>
                        </a:rPr>
                        <a:t>500,089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東京</a:t>
                      </a:r>
                      <a:br>
                        <a:rPr lang="ja-JP" altLang="en-US" sz="1000" b="1" i="0" u="none" strike="noStrike" dirty="0">
                          <a:effectLst/>
                          <a:latin typeface="Meiryo UI" panose="020B0604030504040204" pitchFamily="50" charset="-128"/>
                          <a:ea typeface="Meiryo UI" panose="020B0604030504040204" pitchFamily="50" charset="-128"/>
                        </a:rPr>
                      </a:br>
                      <a:r>
                        <a:rPr lang="en-US" altLang="ja-JP" sz="1000" b="1" i="0" u="none" strike="noStrike" dirty="0">
                          <a:effectLst/>
                          <a:latin typeface="Meiryo UI" panose="020B0604030504040204" pitchFamily="50" charset="-128"/>
                          <a:ea typeface="Meiryo UI" panose="020B0604030504040204" pitchFamily="50" charset="-128"/>
                        </a:rPr>
                        <a:t>183,694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東京</a:t>
                      </a:r>
                      <a:br>
                        <a:rPr lang="ja-JP" altLang="en-US" sz="1000" b="1" i="0" u="none" strike="noStrike" dirty="0">
                          <a:effectLst/>
                          <a:latin typeface="Meiryo UI" panose="020B0604030504040204" pitchFamily="50" charset="-128"/>
                          <a:ea typeface="Meiryo UI" panose="020B0604030504040204" pitchFamily="50" charset="-128"/>
                        </a:rPr>
                      </a:br>
                      <a:r>
                        <a:rPr lang="en-US" altLang="ja-JP" sz="1000" b="1" i="0" u="none" strike="noStrike" dirty="0">
                          <a:effectLst/>
                          <a:latin typeface="Meiryo UI" panose="020B0604030504040204" pitchFamily="50" charset="-128"/>
                          <a:ea typeface="Meiryo UI" panose="020B0604030504040204" pitchFamily="50" charset="-128"/>
                        </a:rPr>
                        <a:t>148,295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愛知</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9,839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愛知</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33,471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東京</a:t>
                      </a:r>
                      <a:br>
                        <a:rPr lang="ja-JP" altLang="en-US" sz="1000" b="1" i="0" u="none" strike="noStrike">
                          <a:effectLst/>
                          <a:latin typeface="Meiryo UI" panose="020B0604030504040204" pitchFamily="50" charset="-128"/>
                          <a:ea typeface="Meiryo UI" panose="020B0604030504040204" pitchFamily="50" charset="-128"/>
                        </a:rPr>
                      </a:br>
                      <a:r>
                        <a:rPr lang="en-US" altLang="ja-JP" sz="1000" b="1" i="0" u="none" strike="noStrike">
                          <a:effectLst/>
                          <a:latin typeface="Meiryo UI" panose="020B0604030504040204" pitchFamily="50" charset="-128"/>
                          <a:ea typeface="Meiryo UI" panose="020B0604030504040204" pitchFamily="50" charset="-128"/>
                        </a:rPr>
                        <a:t>141,989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effectLst/>
                          <a:latin typeface="Meiryo UI" panose="020B0604030504040204" pitchFamily="50" charset="-128"/>
                          <a:ea typeface="Meiryo UI" panose="020B0604030504040204" pitchFamily="50" charset="-128"/>
                        </a:rPr>
                        <a:t>東京</a:t>
                      </a:r>
                      <a:br>
                        <a:rPr lang="ja-JP" altLang="en-US" sz="900" b="1" i="0" u="none" strike="noStrike">
                          <a:effectLst/>
                          <a:latin typeface="Meiryo UI" panose="020B0604030504040204" pitchFamily="50" charset="-128"/>
                          <a:ea typeface="Meiryo UI" panose="020B0604030504040204" pitchFamily="50" charset="-128"/>
                        </a:rPr>
                      </a:br>
                      <a:r>
                        <a:rPr lang="en-US" altLang="ja-JP" sz="900" b="1" i="0" u="none" strike="noStrike">
                          <a:effectLst/>
                          <a:latin typeface="Meiryo UI" panose="020B0604030504040204" pitchFamily="50" charset="-128"/>
                          <a:ea typeface="Meiryo UI" panose="020B0604030504040204" pitchFamily="50" charset="-128"/>
                        </a:rPr>
                        <a:t>102,232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622410"/>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愛知</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188,691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39,649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27,515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6,629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東京</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21,912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愛知</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90,651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FFFFFF"/>
                          </a:solidFill>
                          <a:effectLst/>
                          <a:latin typeface="Meiryo UI" panose="020B0604030504040204" pitchFamily="50" charset="-128"/>
                          <a:ea typeface="Meiryo UI" panose="020B0604030504040204" pitchFamily="50" charset="-128"/>
                        </a:rPr>
                        <a:t>大阪</a:t>
                      </a:r>
                      <a:br>
                        <a:rPr lang="ja-JP" altLang="en-US" sz="900" b="1" i="0" u="none" strike="noStrike">
                          <a:solidFill>
                            <a:srgbClr val="FFFFFF"/>
                          </a:solidFill>
                          <a:effectLst/>
                          <a:latin typeface="Meiryo UI" panose="020B0604030504040204" pitchFamily="50" charset="-128"/>
                          <a:ea typeface="Meiryo UI" panose="020B0604030504040204" pitchFamily="50" charset="-128"/>
                        </a:rPr>
                      </a:br>
                      <a:r>
                        <a:rPr lang="en-US" altLang="ja-JP" sz="900" b="1" i="0" u="none" strike="noStrike">
                          <a:solidFill>
                            <a:srgbClr val="FFFFFF"/>
                          </a:solidFill>
                          <a:effectLst/>
                          <a:latin typeface="Meiryo UI" panose="020B0604030504040204" pitchFamily="50" charset="-128"/>
                          <a:ea typeface="Meiryo UI" panose="020B0604030504040204" pitchFamily="50" charset="-128"/>
                        </a:rPr>
                        <a:t>25,821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83130055"/>
                  </a:ext>
                </a:extLst>
              </a:tr>
              <a:tr h="323809">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a:solidFill>
                            <a:srgbClr val="FFFFFF"/>
                          </a:solidFill>
                          <a:effectLst/>
                          <a:latin typeface="Meiryo UI" panose="020B0604030504040204" pitchFamily="50" charset="-128"/>
                          <a:ea typeface="Meiryo UI" panose="020B0604030504040204" pitchFamily="50" charset="-128"/>
                        </a:rPr>
                      </a:br>
                      <a:r>
                        <a:rPr lang="en-US" altLang="ja-JP" sz="1000" b="1" i="0" u="none" strike="noStrike">
                          <a:solidFill>
                            <a:srgbClr val="FFFFFF"/>
                          </a:solidFill>
                          <a:effectLst/>
                          <a:latin typeface="Meiryo UI" panose="020B0604030504040204" pitchFamily="50" charset="-128"/>
                          <a:ea typeface="Meiryo UI" panose="020B0604030504040204" pitchFamily="50" charset="-128"/>
                        </a:rPr>
                        <a:t>124,570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愛知</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38,030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愛知</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22,995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東京</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5,770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20,641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神奈川</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44,832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福岡</a:t>
                      </a:r>
                      <a:br>
                        <a:rPr lang="ja-JP" altLang="en-US" sz="900" b="0" i="0" u="none" strike="noStrike" dirty="0">
                          <a:effectLst/>
                          <a:latin typeface="Meiryo UI" panose="020B0604030504040204" pitchFamily="50" charset="-128"/>
                          <a:ea typeface="Meiryo UI" panose="020B0604030504040204" pitchFamily="50" charset="-128"/>
                        </a:rPr>
                      </a:br>
                      <a:r>
                        <a:rPr lang="en-US" altLang="ja-JP" sz="900" b="0" i="0" u="none" strike="noStrike" dirty="0">
                          <a:effectLst/>
                          <a:latin typeface="Meiryo UI" panose="020B0604030504040204" pitchFamily="50" charset="-128"/>
                          <a:ea typeface="Meiryo UI" panose="020B0604030504040204" pitchFamily="50" charset="-128"/>
                        </a:rPr>
                        <a:t>18,615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926699"/>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神奈川</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105,973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神奈川</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29,698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神奈川</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20,218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千葉</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4,955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埼玉</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15,372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静岡</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38,217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愛知</a:t>
                      </a:r>
                      <a:br>
                        <a:rPr lang="ja-JP" altLang="en-US" sz="900" b="0" i="0" u="none" strike="noStrike">
                          <a:effectLst/>
                          <a:latin typeface="Meiryo UI" panose="020B0604030504040204" pitchFamily="50" charset="-128"/>
                          <a:ea typeface="Meiryo UI" panose="020B0604030504040204" pitchFamily="50" charset="-128"/>
                        </a:rPr>
                      </a:br>
                      <a:r>
                        <a:rPr lang="en-US" altLang="ja-JP" sz="900" b="0" i="0" u="none" strike="noStrike">
                          <a:effectLst/>
                          <a:latin typeface="Meiryo UI" panose="020B0604030504040204" pitchFamily="50" charset="-128"/>
                          <a:ea typeface="Meiryo UI" panose="020B0604030504040204" pitchFamily="50" charset="-128"/>
                        </a:rPr>
                        <a:t>16,329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126044"/>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92,936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19,200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11,562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4,627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茨城</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14,886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埼玉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34,488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埼玉</a:t>
                      </a:r>
                      <a:br>
                        <a:rPr lang="ja-JP" altLang="en-US" sz="900" b="0" i="0" u="none" strike="noStrike">
                          <a:effectLst/>
                          <a:latin typeface="Meiryo UI" panose="020B0604030504040204" pitchFamily="50" charset="-128"/>
                          <a:ea typeface="Meiryo UI" panose="020B0604030504040204" pitchFamily="50" charset="-128"/>
                        </a:rPr>
                      </a:br>
                      <a:r>
                        <a:rPr lang="en-US" altLang="ja-JP" sz="900" b="0" i="0" u="none" strike="noStrike">
                          <a:effectLst/>
                          <a:latin typeface="Meiryo UI" panose="020B0604030504040204" pitchFamily="50" charset="-128"/>
                          <a:ea typeface="Meiryo UI" panose="020B0604030504040204" pitchFamily="50" charset="-128"/>
                        </a:rPr>
                        <a:t>12,968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51909"/>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千葉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69,106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千葉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16,561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千葉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9,306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静岡</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広島</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14,236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大阪</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27,735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兵庫</a:t>
                      </a:r>
                      <a:br>
                        <a:rPr lang="ja-JP" altLang="en-US" sz="900" b="0" i="0" u="none" strike="noStrike">
                          <a:effectLst/>
                          <a:latin typeface="Meiryo UI" panose="020B0604030504040204" pitchFamily="50" charset="-128"/>
                          <a:ea typeface="Meiryo UI" panose="020B0604030504040204" pitchFamily="50" charset="-128"/>
                        </a:rPr>
                      </a:br>
                      <a:r>
                        <a:rPr lang="en-US" altLang="ja-JP" sz="900" b="0" i="0" u="none" strike="noStrike">
                          <a:effectLst/>
                          <a:latin typeface="Meiryo UI" panose="020B0604030504040204" pitchFamily="50" charset="-128"/>
                          <a:ea typeface="Meiryo UI" panose="020B0604030504040204" pitchFamily="50" charset="-128"/>
                        </a:rPr>
                        <a:t>10,609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348469"/>
                  </a:ext>
                </a:extLst>
              </a:tr>
              <a:tr h="279736">
                <a:tc>
                  <a:txBody>
                    <a:bodyPr/>
                    <a:lstStyle/>
                    <a:p>
                      <a:pPr algn="ctr" fontAlgn="ctr"/>
                      <a:r>
                        <a:rPr lang="en-US" altLang="ja-JP" sz="700" b="0" i="0" u="none" strike="noStrike">
                          <a:effectLst/>
                          <a:latin typeface="Meiryo UI" panose="020B0604030504040204" pitchFamily="50" charset="-128"/>
                          <a:ea typeface="Meiryo UI"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静岡</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67,841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兵庫</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12,809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兵庫</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7,855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茨城</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3,340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千葉</a:t>
                      </a:r>
                      <a:br>
                        <a:rPr lang="ja-JP" altLang="en-US" sz="1000" b="0" i="0" u="none" strike="noStrike">
                          <a:effectLst/>
                          <a:latin typeface="Meiryo UI" panose="020B0604030504040204" pitchFamily="50" charset="-128"/>
                          <a:ea typeface="Meiryo UI" panose="020B0604030504040204" pitchFamily="50" charset="-128"/>
                        </a:rPr>
                      </a:br>
                      <a:r>
                        <a:rPr lang="en-US" altLang="ja-JP" sz="1000" b="0" i="0" u="none" strike="noStrike">
                          <a:effectLst/>
                          <a:latin typeface="Meiryo UI" panose="020B0604030504040204" pitchFamily="50" charset="-128"/>
                          <a:ea typeface="Meiryo UI" panose="020B0604030504040204" pitchFamily="50" charset="-128"/>
                        </a:rPr>
                        <a:t>13,418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千葉</a:t>
                      </a:r>
                      <a:br>
                        <a:rPr lang="ja-JP" altLang="en-US" sz="1000" b="0" i="0" u="none" strike="noStrike" dirty="0">
                          <a:effectLst/>
                          <a:latin typeface="Meiryo UI" panose="020B0604030504040204" pitchFamily="50" charset="-128"/>
                          <a:ea typeface="Meiryo UI" panose="020B0604030504040204" pitchFamily="50" charset="-128"/>
                        </a:rPr>
                      </a:br>
                      <a:r>
                        <a:rPr lang="en-US" altLang="ja-JP" sz="1000" b="0" i="0" u="none" strike="noStrike" dirty="0">
                          <a:effectLst/>
                          <a:latin typeface="Meiryo UI" panose="020B0604030504040204" pitchFamily="50" charset="-128"/>
                          <a:ea typeface="Meiryo UI" panose="020B0604030504040204" pitchFamily="50" charset="-128"/>
                        </a:rPr>
                        <a:t>23,351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神奈川</a:t>
                      </a:r>
                      <a:br>
                        <a:rPr lang="ja-JP" altLang="en-US" sz="900" b="0" i="0" u="none" strike="noStrike" dirty="0">
                          <a:effectLst/>
                          <a:latin typeface="Meiryo UI" panose="020B0604030504040204" pitchFamily="50" charset="-128"/>
                          <a:ea typeface="Meiryo UI" panose="020B0604030504040204" pitchFamily="50" charset="-128"/>
                        </a:rPr>
                      </a:br>
                      <a:r>
                        <a:rPr lang="en-US" altLang="ja-JP" sz="900" b="0" i="0" u="none" strike="noStrike" dirty="0">
                          <a:effectLst/>
                          <a:latin typeface="Meiryo UI" panose="020B0604030504040204" pitchFamily="50" charset="-128"/>
                          <a:ea typeface="Meiryo UI" panose="020B0604030504040204" pitchFamily="50" charset="-128"/>
                        </a:rPr>
                        <a:t>9,106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820656"/>
                  </a:ext>
                </a:extLst>
              </a:tr>
              <a:tr h="217715">
                <a:tc>
                  <a:txBody>
                    <a:bodyPr/>
                    <a:lstStyle/>
                    <a:p>
                      <a:pPr algn="ctr" fontAlgn="ctr"/>
                      <a:r>
                        <a:rPr lang="ja-JP" altLang="en-US" sz="700" b="0" i="0" u="none" strike="noStrike">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1,822,725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479,949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318,850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79,054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343,254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595,207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effectLst/>
                          <a:latin typeface="Meiryo UI" panose="020B0604030504040204" pitchFamily="50" charset="-128"/>
                          <a:ea typeface="Meiryo UI" panose="020B0604030504040204" pitchFamily="50" charset="-128"/>
                        </a:rPr>
                        <a:t>258,636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439260"/>
                  </a:ext>
                </a:extLst>
              </a:tr>
            </a:tbl>
          </a:graphicData>
        </a:graphic>
      </p:graphicFrame>
      <p:graphicFrame>
        <p:nvGraphicFramePr>
          <p:cNvPr id="20" name="グラフ 19">
            <a:extLst>
              <a:ext uri="{FF2B5EF4-FFF2-40B4-BE49-F238E27FC236}">
                <a16:creationId xmlns:a16="http://schemas.microsoft.com/office/drawing/2014/main" id="{03A9F069-3588-43A0-ADF9-3BD1BF65E259}"/>
              </a:ext>
            </a:extLst>
          </p:cNvPr>
          <p:cNvGraphicFramePr>
            <a:graphicFrameLocks/>
          </p:cNvGraphicFramePr>
          <p:nvPr>
            <p:extLst>
              <p:ext uri="{D42A27DB-BD31-4B8C-83A1-F6EECF244321}">
                <p14:modId xmlns:p14="http://schemas.microsoft.com/office/powerpoint/2010/main" val="2436849976"/>
              </p:ext>
            </p:extLst>
          </p:nvPr>
        </p:nvGraphicFramePr>
        <p:xfrm>
          <a:off x="5684861" y="4177891"/>
          <a:ext cx="3889009" cy="240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2613630710"/>
              </p:ext>
            </p:extLst>
          </p:nvPr>
        </p:nvGraphicFramePr>
        <p:xfrm>
          <a:off x="0" y="1206415"/>
          <a:ext cx="5338483" cy="2971476"/>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a:extLst>
              <a:ext uri="{FF2B5EF4-FFF2-40B4-BE49-F238E27FC236}">
                <a16:creationId xmlns:a16="http://schemas.microsoft.com/office/drawing/2014/main" id="{55EED9AA-96F6-4885-AFA7-E0637D01A52D}"/>
              </a:ext>
            </a:extLst>
          </p:cNvPr>
          <p:cNvSpPr/>
          <p:nvPr/>
        </p:nvSpPr>
        <p:spPr>
          <a:xfrm>
            <a:off x="164355" y="658622"/>
            <a:ext cx="9792000" cy="489365"/>
          </a:xfrm>
          <a:prstGeom prst="rect">
            <a:avLst/>
          </a:prstGeom>
          <a:ln w="19050">
            <a:solidFill>
              <a:schemeClr val="tx1"/>
            </a:solidFill>
            <a:prstDash val="sysDash"/>
          </a:ln>
        </p:spPr>
        <p:txBody>
          <a:bodyPr wrap="square" lIns="33817" rIns="33817">
            <a:spAutoFit/>
          </a:bodyPr>
          <a:lstStyle/>
          <a:p>
            <a:pPr fontAlgn="base"/>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成長をけん引する高度な技術や知識を持つ人材（特に技・人・国）は、東京に集中</a:t>
            </a:r>
            <a:endParaRPr lang="en-US" altLang="ja-JP" sz="1290" dirty="0">
              <a:latin typeface="UD デジタル 教科書体 NK-R" panose="02020400000000000000" pitchFamily="18" charset="-128"/>
              <a:ea typeface="UD デジタル 教科書体 NK-R" panose="02020400000000000000" pitchFamily="18" charset="-128"/>
            </a:endParaRPr>
          </a:p>
          <a:p>
            <a:pPr fontAlgn="base"/>
            <a:r>
              <a:rPr lang="ja-JP" altLang="en-US" sz="1290" dirty="0">
                <a:latin typeface="UD デジタル 教科書体 NK-R" panose="02020400000000000000" pitchFamily="18" charset="-128"/>
                <a:ea typeface="UD デジタル 教科書体 NK-R" panose="02020400000000000000" pitchFamily="18" charset="-128"/>
              </a:rPr>
              <a:t>○　留学生のうち、</a:t>
            </a:r>
            <a:r>
              <a:rPr lang="ja-JP" altLang="ja-JP" sz="1290" b="1" dirty="0">
                <a:latin typeface="UD デジタル 教科書体 NK-R" panose="02020400000000000000" pitchFamily="18" charset="-128"/>
                <a:ea typeface="UD デジタル 教科書体 NK-R" panose="02020400000000000000" pitchFamily="18" charset="-128"/>
              </a:rPr>
              <a:t>約</a:t>
            </a:r>
            <a:r>
              <a:rPr lang="en-US" altLang="ja-JP" sz="1290" b="1" dirty="0">
                <a:latin typeface="UD デジタル 教科書体 NK-R" panose="02020400000000000000" pitchFamily="18" charset="-128"/>
                <a:ea typeface="UD デジタル 教科書体 NK-R" panose="02020400000000000000" pitchFamily="18" charset="-128"/>
              </a:rPr>
              <a:t>5</a:t>
            </a:r>
            <a:r>
              <a:rPr lang="ja-JP" altLang="en-US" sz="1290" b="1" dirty="0">
                <a:latin typeface="UD デジタル 教科書体 NK-R" panose="02020400000000000000" pitchFamily="18" charset="-128"/>
                <a:ea typeface="UD デジタル 教科書体 NK-R" panose="02020400000000000000" pitchFamily="18" charset="-128"/>
              </a:rPr>
              <a:t>８</a:t>
            </a:r>
            <a:r>
              <a:rPr lang="en-US" altLang="ja-JP" sz="1290" b="1" dirty="0">
                <a:latin typeface="UD デジタル 教科書体 NK-R" panose="02020400000000000000" pitchFamily="18" charset="-128"/>
                <a:ea typeface="UD デジタル 教科書体 NK-R" panose="02020400000000000000" pitchFamily="18" charset="-128"/>
              </a:rPr>
              <a:t>%</a:t>
            </a:r>
            <a:r>
              <a:rPr lang="ja-JP" altLang="en-US" sz="1290" b="1" dirty="0">
                <a:latin typeface="UD デジタル 教科書体 NK-R" panose="02020400000000000000" pitchFamily="18" charset="-128"/>
                <a:ea typeface="UD デジタル 教科書体 NK-R" panose="02020400000000000000" pitchFamily="18" charset="-128"/>
              </a:rPr>
              <a:t>が</a:t>
            </a:r>
            <a:r>
              <a:rPr lang="ja-JP" altLang="ja-JP" sz="1290" b="1" dirty="0">
                <a:latin typeface="UD デジタル 教科書体 NK-R" panose="02020400000000000000" pitchFamily="18" charset="-128"/>
                <a:ea typeface="UD デジタル 教科書体 NK-R" panose="02020400000000000000" pitchFamily="18" charset="-128"/>
              </a:rPr>
              <a:t>「日本での就職」を希望</a:t>
            </a:r>
            <a:r>
              <a:rPr lang="en-US" altLang="ja-JP" sz="1290" b="1" dirty="0">
                <a:latin typeface="UD デジタル 教科書体 NK-R" panose="02020400000000000000" pitchFamily="18" charset="-128"/>
                <a:ea typeface="UD デジタル 教科書体 NK-R" panose="02020400000000000000" pitchFamily="18" charset="-128"/>
              </a:rPr>
              <a:t>​</a:t>
            </a:r>
            <a:r>
              <a:rPr lang="ja-JP" altLang="en-US" sz="1290" dirty="0">
                <a:latin typeface="UD デジタル 教科書体 NK-R" panose="02020400000000000000" pitchFamily="18" charset="-128"/>
                <a:ea typeface="UD デジタル 教科書体 NK-R" panose="02020400000000000000" pitchFamily="18" charset="-128"/>
              </a:rPr>
              <a:t>しているものの、</a:t>
            </a:r>
            <a:r>
              <a:rPr lang="ja-JP" altLang="ja-JP" sz="1290" dirty="0">
                <a:latin typeface="UD デジタル 教科書体 NK-R" panose="02020400000000000000" pitchFamily="18" charset="-128"/>
                <a:ea typeface="UD デジタル 教科書体 NK-R" panose="02020400000000000000" pitchFamily="18" charset="-128"/>
              </a:rPr>
              <a:t>実際に</a:t>
            </a:r>
            <a:r>
              <a:rPr lang="ja-JP" altLang="ja-JP" sz="1290" b="1" dirty="0">
                <a:latin typeface="UD デジタル 教科書体 NK-R" panose="02020400000000000000" pitchFamily="18" charset="-128"/>
                <a:ea typeface="UD デジタル 教科書体 NK-R" panose="02020400000000000000" pitchFamily="18" charset="-128"/>
              </a:rPr>
              <a:t>日本国内に就職しているのは留学生の約</a:t>
            </a:r>
            <a:r>
              <a:rPr lang="ja-JP" altLang="en-US" sz="1290" b="1" dirty="0">
                <a:latin typeface="UD デジタル 教科書体 NK-R" panose="02020400000000000000" pitchFamily="18" charset="-128"/>
                <a:ea typeface="UD デジタル 教科書体 NK-R" panose="02020400000000000000" pitchFamily="18" charset="-128"/>
              </a:rPr>
              <a:t>３７</a:t>
            </a:r>
            <a:r>
              <a:rPr lang="ja-JP" altLang="ja-JP" sz="1290" b="1" dirty="0">
                <a:latin typeface="UD デジタル 教科書体 NK-R" panose="02020400000000000000" pitchFamily="18" charset="-128"/>
                <a:ea typeface="UD デジタル 教科書体 NK-R" panose="02020400000000000000" pitchFamily="18" charset="-128"/>
              </a:rPr>
              <a:t>％</a:t>
            </a:r>
            <a:r>
              <a:rPr lang="ja-JP" altLang="en-US" sz="1290" dirty="0">
                <a:latin typeface="UD デジタル 教科書体 NK-R" panose="02020400000000000000" pitchFamily="18" charset="-128"/>
                <a:ea typeface="UD デジタル 教科書体 NK-R" panose="02020400000000000000" pitchFamily="18" charset="-128"/>
              </a:rPr>
              <a:t>にとどまる</a:t>
            </a:r>
            <a:endParaRPr lang="en-US" altLang="ja-JP" sz="1290" dirty="0">
              <a:latin typeface="UD デジタル 教科書体 NK-R" panose="02020400000000000000" pitchFamily="18" charset="-128"/>
              <a:ea typeface="UD デジタル 教科書体 NK-R" panose="02020400000000000000" pitchFamily="18" charset="-128"/>
            </a:endParaRPr>
          </a:p>
        </p:txBody>
      </p:sp>
      <p:graphicFrame>
        <p:nvGraphicFramePr>
          <p:cNvPr id="31" name="グラフ 30">
            <a:extLst>
              <a:ext uri="{FF2B5EF4-FFF2-40B4-BE49-F238E27FC236}">
                <a16:creationId xmlns:a16="http://schemas.microsoft.com/office/drawing/2014/main" id="{9EAF9EE3-C43F-4CAF-A138-9C5EA94DD5B9}"/>
              </a:ext>
            </a:extLst>
          </p:cNvPr>
          <p:cNvGraphicFramePr>
            <a:graphicFrameLocks/>
          </p:cNvGraphicFramePr>
          <p:nvPr/>
        </p:nvGraphicFramePr>
        <p:xfrm>
          <a:off x="5684862" y="1361055"/>
          <a:ext cx="3889009" cy="2404603"/>
        </p:xfrm>
        <a:graphic>
          <a:graphicData uri="http://schemas.openxmlformats.org/drawingml/2006/chart">
            <c:chart xmlns:c="http://schemas.openxmlformats.org/drawingml/2006/chart" xmlns:r="http://schemas.openxmlformats.org/officeDocument/2006/relationships" r:id="rId5"/>
          </a:graphicData>
        </a:graphic>
      </p:graphicFrame>
      <p:sp>
        <p:nvSpPr>
          <p:cNvPr id="21" name="テキスト ボックス 1">
            <a:extLst>
              <a:ext uri="{FF2B5EF4-FFF2-40B4-BE49-F238E27FC236}">
                <a16:creationId xmlns:a16="http://schemas.microsoft.com/office/drawing/2014/main" id="{C05DAE16-567E-4C45-9731-15DDB9FABDBE}"/>
              </a:ext>
            </a:extLst>
          </p:cNvPr>
          <p:cNvSpPr txBox="1"/>
          <p:nvPr/>
        </p:nvSpPr>
        <p:spPr>
          <a:xfrm>
            <a:off x="7867207" y="4627635"/>
            <a:ext cx="1052255" cy="2716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46" dirty="0">
                <a:latin typeface="Meiryo UI" panose="020B0604030504040204" pitchFamily="50" charset="-128"/>
                <a:ea typeface="Meiryo UI" panose="020B0604030504040204" pitchFamily="50" charset="-128"/>
              </a:rPr>
              <a:t>※</a:t>
            </a:r>
            <a:r>
              <a:rPr lang="ja-JP" altLang="en-US" sz="846" dirty="0">
                <a:latin typeface="Meiryo UI" panose="020B0604030504040204" pitchFamily="50" charset="-128"/>
                <a:ea typeface="Meiryo UI" panose="020B0604030504040204" pitchFamily="50" charset="-128"/>
              </a:rPr>
              <a:t>重複計上あり</a:t>
            </a:r>
            <a:endParaRPr lang="en-US" altLang="ja-JP" sz="846"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0" y="17988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５　今後求められる外国人材　 （２）</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技・人・国、</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留学生</a:t>
            </a:r>
            <a:endPar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1365491" y="3938808"/>
            <a:ext cx="2915398" cy="246221"/>
          </a:xfrm>
          <a:prstGeom prst="rect">
            <a:avLst/>
          </a:prstGeom>
          <a:noFill/>
        </p:spPr>
        <p:txBody>
          <a:bodyPr wrap="square" rtlCol="0">
            <a:spAutoFit/>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在留資格別・外国人労働者の多い都道府県</a:t>
            </a:r>
            <a:r>
              <a:rPr lang="en-US" altLang="ja-JP" sz="1000" b="1" dirty="0">
                <a:latin typeface="Meiryo UI" panose="020B0604030504040204" pitchFamily="50" charset="-128"/>
                <a:ea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854778" y="1447087"/>
            <a:ext cx="540000" cy="24802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sp>
        <p:nvSpPr>
          <p:cNvPr id="32" name="正方形/長方形 31"/>
          <p:cNvSpPr/>
          <p:nvPr/>
        </p:nvSpPr>
        <p:spPr>
          <a:xfrm>
            <a:off x="2148918" y="4482449"/>
            <a:ext cx="688064" cy="6205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p:cNvSpPr/>
          <p:nvPr/>
        </p:nvSpPr>
        <p:spPr>
          <a:xfrm>
            <a:off x="4871638" y="4468150"/>
            <a:ext cx="688064" cy="6491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18</a:t>
            </a:fld>
            <a:endParaRPr kumimoji="1" lang="ja-JP" altLang="en-US" dirty="0"/>
          </a:p>
        </p:txBody>
      </p:sp>
      <p:sp>
        <p:nvSpPr>
          <p:cNvPr id="17" name="正方形/長方形 16"/>
          <p:cNvSpPr/>
          <p:nvPr/>
        </p:nvSpPr>
        <p:spPr>
          <a:xfrm>
            <a:off x="2659609" y="3117296"/>
            <a:ext cx="540000" cy="8215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sp>
        <p:nvSpPr>
          <p:cNvPr id="22" name="テキスト ボックス 1">
            <a:extLst>
              <a:ext uri="{FF2B5EF4-FFF2-40B4-BE49-F238E27FC236}">
                <a16:creationId xmlns:a16="http://schemas.microsoft.com/office/drawing/2014/main" id="{C05DAE16-567E-4C45-9731-15DDB9FABDBE}"/>
              </a:ext>
            </a:extLst>
          </p:cNvPr>
          <p:cNvSpPr txBox="1"/>
          <p:nvPr/>
        </p:nvSpPr>
        <p:spPr>
          <a:xfrm>
            <a:off x="5780921" y="3765658"/>
            <a:ext cx="4299704" cy="5408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52" dirty="0">
                <a:latin typeface="UD デジタル 教科書体 NK-R" panose="02020400000000000000" pitchFamily="18" charset="-128"/>
                <a:ea typeface="UD デジタル 教科書体 NK-R" panose="02020400000000000000" pitchFamily="18" charset="-128"/>
              </a:rPr>
              <a:t>※</a:t>
            </a:r>
            <a:r>
              <a:rPr lang="ja-JP" altLang="en-US" sz="752" dirty="0">
                <a:latin typeface="UD デジタル 教科書体 NK-R" panose="02020400000000000000" pitchFamily="18" charset="-128"/>
                <a:ea typeface="UD デジタル 教科書体 NK-R" panose="02020400000000000000" pitchFamily="18" charset="-128"/>
              </a:rPr>
              <a:t>調査時期</a:t>
            </a:r>
            <a:r>
              <a:rPr lang="en-US" altLang="ja-JP" sz="752" dirty="0">
                <a:latin typeface="UD デジタル 教科書体 NK-R" panose="02020400000000000000" pitchFamily="18" charset="-128"/>
                <a:ea typeface="UD デジタル 教科書体 NK-R" panose="02020400000000000000" pitchFamily="18" charset="-128"/>
              </a:rPr>
              <a:t>:2022</a:t>
            </a:r>
            <a:r>
              <a:rPr lang="ja-JP" altLang="en-US" sz="752" dirty="0">
                <a:latin typeface="UD デジタル 教科書体 NK-R" panose="02020400000000000000" pitchFamily="18" charset="-128"/>
                <a:ea typeface="UD デジタル 教科書体 NK-R" panose="02020400000000000000" pitchFamily="18" charset="-128"/>
              </a:rPr>
              <a:t>年</a:t>
            </a:r>
            <a:r>
              <a:rPr lang="en-US" altLang="ja-JP" sz="752" dirty="0">
                <a:latin typeface="UD デジタル 教科書体 NK-R" panose="02020400000000000000" pitchFamily="18" charset="-128"/>
                <a:ea typeface="UD デジタル 教科書体 NK-R" panose="02020400000000000000" pitchFamily="18" charset="-128"/>
              </a:rPr>
              <a:t>1</a:t>
            </a:r>
            <a:r>
              <a:rPr lang="ja-JP" altLang="en-US" sz="752" dirty="0">
                <a:latin typeface="UD デジタル 教科書体 NK-R" panose="02020400000000000000" pitchFamily="18" charset="-128"/>
                <a:ea typeface="UD デジタル 教科書体 NK-R" panose="02020400000000000000" pitchFamily="18" charset="-128"/>
              </a:rPr>
              <a:t>月～</a:t>
            </a:r>
            <a:r>
              <a:rPr lang="en-US" altLang="ja-JP" sz="752" dirty="0">
                <a:latin typeface="UD デジタル 教科書体 NK-R" panose="02020400000000000000" pitchFamily="18" charset="-128"/>
                <a:ea typeface="UD デジタル 教科書体 NK-R" panose="02020400000000000000" pitchFamily="18" charset="-128"/>
              </a:rPr>
              <a:t>3</a:t>
            </a:r>
            <a:r>
              <a:rPr lang="ja-JP" altLang="en-US" sz="752" dirty="0">
                <a:latin typeface="UD デジタル 教科書体 NK-R" panose="02020400000000000000" pitchFamily="18" charset="-128"/>
                <a:ea typeface="UD デジタル 教科書体 NK-R" panose="02020400000000000000" pitchFamily="18" charset="-128"/>
              </a:rPr>
              <a:t>月</a:t>
            </a:r>
            <a:endParaRPr lang="en-US" altLang="ja-JP" sz="752" dirty="0">
              <a:latin typeface="UD デジタル 教科書体 NK-R" panose="02020400000000000000" pitchFamily="18" charset="-128"/>
              <a:ea typeface="UD デジタル 教科書体 NK-R" panose="02020400000000000000" pitchFamily="18" charset="-128"/>
            </a:endParaRPr>
          </a:p>
          <a:p>
            <a:r>
              <a:rPr lang="ja-JP" altLang="en-US" sz="752" dirty="0">
                <a:latin typeface="UD デジタル 教科書体 NK-R" panose="02020400000000000000" pitchFamily="18" charset="-128"/>
                <a:ea typeface="UD デジタル 教科書体 NK-R" panose="02020400000000000000" pitchFamily="18" charset="-128"/>
              </a:rPr>
              <a:t>出典：独立行政法人日本学生支援機構「</a:t>
            </a:r>
            <a:r>
              <a:rPr lang="en-US" altLang="ja-JP" sz="752" dirty="0">
                <a:latin typeface="UD デジタル 教科書体 NK-R" panose="02020400000000000000" pitchFamily="18" charset="-128"/>
                <a:ea typeface="UD デジタル 教科書体 NK-R" panose="02020400000000000000" pitchFamily="18" charset="-128"/>
              </a:rPr>
              <a:t>2021(</a:t>
            </a:r>
            <a:r>
              <a:rPr lang="ja-JP" altLang="en-US" sz="752" dirty="0">
                <a:latin typeface="UD デジタル 教科書体 NK-R" panose="02020400000000000000" pitchFamily="18" charset="-128"/>
                <a:ea typeface="UD デジタル 教科書体 NK-R" panose="02020400000000000000" pitchFamily="18" charset="-128"/>
              </a:rPr>
              <a:t>令和</a:t>
            </a:r>
            <a:r>
              <a:rPr lang="en-US" altLang="ja-JP" sz="752" dirty="0">
                <a:latin typeface="UD デジタル 教科書体 NK-R" panose="02020400000000000000" pitchFamily="18" charset="-128"/>
                <a:ea typeface="UD デジタル 教科書体 NK-R" panose="02020400000000000000" pitchFamily="18" charset="-128"/>
              </a:rPr>
              <a:t>3)</a:t>
            </a:r>
            <a:r>
              <a:rPr lang="ja-JP" altLang="en-US" sz="752" dirty="0">
                <a:latin typeface="UD デジタル 教科書体 NK-R" panose="02020400000000000000" pitchFamily="18" charset="-128"/>
                <a:ea typeface="UD デジタル 教科書体 NK-R" panose="02020400000000000000" pitchFamily="18" charset="-128"/>
              </a:rPr>
              <a:t>年度私費外国人留学生生活実態調査」</a:t>
            </a:r>
            <a:endParaRPr lang="en-US" altLang="ja-JP" sz="752"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1">
            <a:extLst>
              <a:ext uri="{FF2B5EF4-FFF2-40B4-BE49-F238E27FC236}">
                <a16:creationId xmlns:a16="http://schemas.microsoft.com/office/drawing/2014/main" id="{58375B86-A0AB-41FC-83B2-C7DA8A286466}"/>
              </a:ext>
            </a:extLst>
          </p:cNvPr>
          <p:cNvSpPr txBox="1"/>
          <p:nvPr/>
        </p:nvSpPr>
        <p:spPr>
          <a:xfrm>
            <a:off x="5812790" y="6662821"/>
            <a:ext cx="4217790" cy="4231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58917">
              <a:defRPr/>
            </a:pPr>
            <a:r>
              <a:rPr lang="ja-JP" altLang="en-US" sz="752" dirty="0">
                <a:latin typeface="UD デジタル 教科書体 NK-R" panose="02020400000000000000" pitchFamily="18" charset="-128"/>
                <a:ea typeface="UD デジタル 教科書体 NK-R" panose="02020400000000000000" pitchFamily="18" charset="-128"/>
              </a:rPr>
              <a:t>出典：</a:t>
            </a:r>
            <a:r>
              <a:rPr lang="ja-JP" altLang="ja-JP" sz="752" dirty="0">
                <a:latin typeface="UD デジタル 教科書体 NK-R" panose="02020400000000000000" pitchFamily="18" charset="-128"/>
                <a:ea typeface="UD デジタル 教科書体 NK-R" panose="02020400000000000000" pitchFamily="18" charset="-128"/>
              </a:rPr>
              <a:t>独立行政法人日本学生支援機構</a:t>
            </a:r>
            <a:r>
              <a:rPr lang="ja-JP" altLang="en-US" sz="752" dirty="0">
                <a:latin typeface="UD デジタル 教科書体 NK-R" panose="02020400000000000000" pitchFamily="18" charset="-128"/>
                <a:ea typeface="UD デジタル 教科書体 NK-R" panose="02020400000000000000" pitchFamily="18" charset="-128"/>
              </a:rPr>
              <a:t>　「</a:t>
            </a:r>
            <a:r>
              <a:rPr lang="en-US" altLang="ja-JP" sz="752" dirty="0">
                <a:latin typeface="UD デジタル 教科書体 NK-R" panose="02020400000000000000" pitchFamily="18" charset="-128"/>
                <a:ea typeface="UD デジタル 教科書体 NK-R" panose="02020400000000000000" pitchFamily="18" charset="-128"/>
              </a:rPr>
              <a:t>2021(</a:t>
            </a:r>
            <a:r>
              <a:rPr lang="ja-JP" altLang="ja-JP" sz="752" dirty="0">
                <a:latin typeface="UD デジタル 教科書体 NK-R" panose="02020400000000000000" pitchFamily="18" charset="-128"/>
                <a:ea typeface="UD デジタル 教科書体 NK-R" panose="02020400000000000000" pitchFamily="18" charset="-128"/>
              </a:rPr>
              <a:t>令和</a:t>
            </a:r>
            <a:r>
              <a:rPr lang="en-US" altLang="ja-JP" sz="752" dirty="0">
                <a:latin typeface="UD デジタル 教科書体 NK-R" panose="02020400000000000000" pitchFamily="18" charset="-128"/>
                <a:ea typeface="UD デジタル 教科書体 NK-R" panose="02020400000000000000" pitchFamily="18" charset="-128"/>
              </a:rPr>
              <a:t>3)</a:t>
            </a:r>
            <a:r>
              <a:rPr lang="ja-JP" altLang="en-US" sz="752" dirty="0">
                <a:latin typeface="UD デジタル 教科書体 NK-R" panose="02020400000000000000" pitchFamily="18" charset="-128"/>
                <a:ea typeface="UD デジタル 教科書体 NK-R" panose="02020400000000000000" pitchFamily="18" charset="-128"/>
              </a:rPr>
              <a:t>年</a:t>
            </a:r>
            <a:r>
              <a:rPr lang="ja-JP" altLang="ja-JP" sz="752" dirty="0">
                <a:latin typeface="UD デジタル 教科書体 NK-R" panose="02020400000000000000" pitchFamily="18" charset="-128"/>
                <a:ea typeface="UD デジタル 教科書体 NK-R" panose="02020400000000000000" pitchFamily="18" charset="-128"/>
              </a:rPr>
              <a:t>度</a:t>
            </a:r>
            <a:r>
              <a:rPr lang="ja-JP" altLang="en-US" sz="752" dirty="0">
                <a:latin typeface="UD デジタル 教科書体 NK-R" panose="02020400000000000000" pitchFamily="18" charset="-128"/>
                <a:ea typeface="UD デジタル 教科書体 NK-R" panose="02020400000000000000" pitchFamily="18" charset="-128"/>
              </a:rPr>
              <a:t>外国人留学生進路状況</a:t>
            </a:r>
            <a:r>
              <a:rPr lang="ja-JP" altLang="ja-JP" sz="752" dirty="0">
                <a:latin typeface="UD デジタル 教科書体 NK-R" panose="02020400000000000000" pitchFamily="18" charset="-128"/>
                <a:ea typeface="UD デジタル 教科書体 NK-R" panose="02020400000000000000" pitchFamily="18" charset="-128"/>
              </a:rPr>
              <a:t>調査</a:t>
            </a:r>
            <a:r>
              <a:rPr lang="ja-JP" altLang="en-US" sz="752" dirty="0">
                <a:latin typeface="UD デジタル 教科書体 NK-R" panose="02020400000000000000" pitchFamily="18" charset="-128"/>
                <a:ea typeface="UD デジタル 教科書体 NK-R" panose="02020400000000000000" pitchFamily="18" charset="-128"/>
              </a:rPr>
              <a:t>」</a:t>
            </a:r>
            <a:endParaRPr lang="ja-JP" altLang="ja-JP" sz="752" dirty="0">
              <a:latin typeface="UD デジタル 教科書体 NK-R" panose="02020400000000000000" pitchFamily="18" charset="-128"/>
              <a:ea typeface="UD デジタル 教科書体 NK-R" panose="02020400000000000000" pitchFamily="18" charset="-128"/>
            </a:endParaRPr>
          </a:p>
          <a:p>
            <a:endParaRPr lang="ja-JP" altLang="en-US" sz="846"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1"/>
          <p:cNvSpPr txBox="1"/>
          <p:nvPr/>
        </p:nvSpPr>
        <p:spPr>
          <a:xfrm>
            <a:off x="1736287" y="2664849"/>
            <a:ext cx="868103" cy="210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i="1" dirty="0"/>
              <a:t>188,691</a:t>
            </a:r>
            <a:endParaRPr lang="ja-JP" altLang="en-US" sz="1100" i="1" dirty="0"/>
          </a:p>
        </p:txBody>
      </p:sp>
      <p:sp>
        <p:nvSpPr>
          <p:cNvPr id="27" name="テキスト ボックス 1"/>
          <p:cNvSpPr txBox="1"/>
          <p:nvPr/>
        </p:nvSpPr>
        <p:spPr>
          <a:xfrm>
            <a:off x="2633584" y="2916038"/>
            <a:ext cx="868103" cy="210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b="1" i="1" u="sng" dirty="0"/>
              <a:t>124,570</a:t>
            </a:r>
            <a:endParaRPr lang="ja-JP" altLang="en-US" sz="1100" b="1" i="1" u="sng" dirty="0"/>
          </a:p>
        </p:txBody>
      </p:sp>
      <p:sp>
        <p:nvSpPr>
          <p:cNvPr id="30" name="テキスト ボックス 1"/>
          <p:cNvSpPr txBox="1"/>
          <p:nvPr/>
        </p:nvSpPr>
        <p:spPr>
          <a:xfrm>
            <a:off x="3536067" y="3032023"/>
            <a:ext cx="868103" cy="210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i="1" dirty="0"/>
              <a:t>105,973</a:t>
            </a:r>
            <a:endParaRPr lang="ja-JP" altLang="en-US" sz="1100" i="1" dirty="0"/>
          </a:p>
        </p:txBody>
      </p:sp>
      <p:sp>
        <p:nvSpPr>
          <p:cNvPr id="35" name="テキスト ボックス 1"/>
          <p:cNvSpPr txBox="1"/>
          <p:nvPr/>
        </p:nvSpPr>
        <p:spPr>
          <a:xfrm>
            <a:off x="4475313" y="3041737"/>
            <a:ext cx="868103" cy="210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i="1" dirty="0"/>
              <a:t>92,936</a:t>
            </a:r>
            <a:endParaRPr lang="ja-JP" altLang="en-US" sz="1100" i="1" dirty="0"/>
          </a:p>
        </p:txBody>
      </p:sp>
      <p:sp>
        <p:nvSpPr>
          <p:cNvPr id="5" name="正方形/長方形 4"/>
          <p:cNvSpPr/>
          <p:nvPr/>
        </p:nvSpPr>
        <p:spPr>
          <a:xfrm>
            <a:off x="2497515" y="6935091"/>
            <a:ext cx="5038725" cy="215444"/>
          </a:xfrm>
          <a:prstGeom prst="rect">
            <a:avLst/>
          </a:prstGeom>
        </p:spPr>
        <p:txBody>
          <a:bodyPr>
            <a:spAutoFit/>
          </a:bodyPr>
          <a:lstStyle/>
          <a:p>
            <a:r>
              <a:rPr lang="ja-JP" altLang="en-US" sz="800" dirty="0">
                <a:latin typeface="UD デジタル 教科書体 NK-R" panose="02020400000000000000" pitchFamily="18" charset="-128"/>
                <a:ea typeface="UD デジタル 教科書体 NK-R" panose="02020400000000000000" pitchFamily="18" charset="-128"/>
              </a:rPr>
              <a:t>出典：厚生労働省「外国人雇用状況の届出状況（令和</a:t>
            </a:r>
            <a:r>
              <a:rPr lang="en-US" altLang="ja-JP" sz="800" dirty="0">
                <a:latin typeface="UD デジタル 教科書体 NK-R" panose="02020400000000000000" pitchFamily="18" charset="-128"/>
                <a:ea typeface="UD デジタル 教科書体 NK-R" panose="02020400000000000000" pitchFamily="18" charset="-128"/>
              </a:rPr>
              <a:t>4</a:t>
            </a:r>
            <a:r>
              <a:rPr lang="ja-JP" altLang="en-US" sz="800" dirty="0">
                <a:latin typeface="UD デジタル 教科書体 NK-R" panose="02020400000000000000" pitchFamily="18" charset="-128"/>
                <a:ea typeface="UD デジタル 教科書体 NK-R" panose="02020400000000000000" pitchFamily="18" charset="-128"/>
              </a:rPr>
              <a:t>年</a:t>
            </a:r>
            <a:r>
              <a:rPr lang="en-US" altLang="ja-JP" sz="800" dirty="0">
                <a:latin typeface="UD デジタル 教科書体 NK-R" panose="02020400000000000000" pitchFamily="18" charset="-128"/>
                <a:ea typeface="UD デジタル 教科書体 NK-R" panose="02020400000000000000" pitchFamily="18" charset="-128"/>
              </a:rPr>
              <a:t>10</a:t>
            </a:r>
            <a:r>
              <a:rPr lang="ja-JP" altLang="en-US" sz="800" dirty="0">
                <a:latin typeface="UD デジタル 教科書体 NK-R" panose="02020400000000000000" pitchFamily="18" charset="-128"/>
                <a:ea typeface="UD デジタル 教科書体 NK-R" panose="02020400000000000000" pitchFamily="18" charset="-128"/>
              </a:rPr>
              <a:t>月末現在）」</a:t>
            </a:r>
          </a:p>
        </p:txBody>
      </p:sp>
    </p:spTree>
    <p:extLst>
      <p:ext uri="{BB962C8B-B14F-4D97-AF65-F5344CB8AC3E}">
        <p14:creationId xmlns:p14="http://schemas.microsoft.com/office/powerpoint/2010/main" val="301365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グラフ 48"/>
          <p:cNvGraphicFramePr>
            <a:graphicFrameLocks/>
          </p:cNvGraphicFramePr>
          <p:nvPr/>
        </p:nvGraphicFramePr>
        <p:xfrm>
          <a:off x="129051" y="1121142"/>
          <a:ext cx="9857616" cy="5311752"/>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直線コネクタ 30"/>
          <p:cNvCxnSpPr/>
          <p:nvPr/>
        </p:nvCxnSpPr>
        <p:spPr>
          <a:xfrm flipV="1">
            <a:off x="6740770" y="2381556"/>
            <a:ext cx="0" cy="3991595"/>
          </a:xfrm>
          <a:prstGeom prst="line">
            <a:avLst/>
          </a:prstGeom>
          <a:ln w="127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0" name="グラフ 49"/>
          <p:cNvGraphicFramePr>
            <a:graphicFrameLocks/>
          </p:cNvGraphicFramePr>
          <p:nvPr/>
        </p:nvGraphicFramePr>
        <p:xfrm>
          <a:off x="0" y="879939"/>
          <a:ext cx="10074519" cy="5568043"/>
        </p:xfrm>
        <a:graphic>
          <a:graphicData uri="http://schemas.openxmlformats.org/drawingml/2006/chart">
            <c:chart xmlns:c="http://schemas.openxmlformats.org/drawingml/2006/chart" xmlns:r="http://schemas.openxmlformats.org/officeDocument/2006/relationships" r:id="rId4"/>
          </a:graphicData>
        </a:graphic>
      </p:graphicFrame>
      <p:cxnSp>
        <p:nvCxnSpPr>
          <p:cNvPr id="51" name="直線コネクタ 50"/>
          <p:cNvCxnSpPr/>
          <p:nvPr/>
        </p:nvCxnSpPr>
        <p:spPr>
          <a:xfrm flipV="1">
            <a:off x="3846634" y="2381555"/>
            <a:ext cx="0" cy="4029808"/>
          </a:xfrm>
          <a:prstGeom prst="line">
            <a:avLst/>
          </a:prstGeom>
          <a:ln w="127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1"/>
          <p:cNvSpPr txBox="1"/>
          <p:nvPr/>
        </p:nvSpPr>
        <p:spPr>
          <a:xfrm>
            <a:off x="4185025" y="6614012"/>
            <a:ext cx="5690694" cy="4653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33"/>
              </a:lnSpc>
            </a:pPr>
            <a:r>
              <a:rPr lang="ja-JP" altLang="en-US" sz="800" dirty="0">
                <a:latin typeface="Meiryo UI" panose="020B0604030504040204" pitchFamily="50" charset="-128"/>
                <a:ea typeface="Meiryo UI" panose="020B0604030504040204" pitchFamily="50" charset="-128"/>
              </a:rPr>
              <a:t>出典：大阪労働局「大阪労働局における外国人雇用状況の届出状況」及び</a:t>
            </a:r>
            <a:r>
              <a:rPr lang="en-US" altLang="ja-JP" sz="800" dirty="0">
                <a:latin typeface="Meiryo UI" panose="020B0604030504040204" pitchFamily="50" charset="-128"/>
                <a:ea typeface="Meiryo UI" panose="020B0604030504040204" pitchFamily="50" charset="-128"/>
              </a:rPr>
              <a:t>JICA</a:t>
            </a:r>
            <a:r>
              <a:rPr lang="ja-JP" altLang="en-US" sz="800" dirty="0">
                <a:latin typeface="Meiryo UI" panose="020B0604030504040204" pitchFamily="50" charset="-128"/>
                <a:ea typeface="Meiryo UI" panose="020B0604030504040204" pitchFamily="50" charset="-128"/>
              </a:rPr>
              <a:t>緒方研究所</a:t>
            </a:r>
            <a:endParaRPr lang="en-US" altLang="ja-JP" sz="800" dirty="0">
              <a:latin typeface="Meiryo UI" panose="020B0604030504040204" pitchFamily="50" charset="-128"/>
              <a:ea typeface="Meiryo UI" panose="020B0604030504040204" pitchFamily="50" charset="-128"/>
            </a:endParaRPr>
          </a:p>
          <a:p>
            <a:pPr>
              <a:lnSpc>
                <a:spcPts val="1033"/>
              </a:lnSpc>
            </a:pP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2030/40</a:t>
            </a:r>
            <a:r>
              <a:rPr lang="ja-JP" altLang="en-US" sz="800" dirty="0">
                <a:latin typeface="Meiryo UI" panose="020B0604030504040204" pitchFamily="50" charset="-128"/>
                <a:ea typeface="Meiryo UI" panose="020B0604030504040204" pitchFamily="50" charset="-128"/>
              </a:rPr>
              <a:t>年の外国人との共生社会の実現に向けた調査研究」に基づき企画室作成</a:t>
            </a:r>
            <a:endParaRPr lang="en-US" altLang="ja-JP" sz="800" dirty="0">
              <a:latin typeface="Meiryo UI" panose="020B0604030504040204" pitchFamily="50" charset="-128"/>
              <a:ea typeface="Meiryo UI" panose="020B0604030504040204" pitchFamily="50" charset="-128"/>
            </a:endParaRPr>
          </a:p>
          <a:p>
            <a:pPr>
              <a:lnSpc>
                <a:spcPts val="1033"/>
              </a:lnSpc>
            </a:pPr>
            <a:r>
              <a:rPr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大阪の供給量は、</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年外国人労働者の全国占める大阪の比率</a:t>
            </a:r>
            <a:r>
              <a:rPr lang="en-US" altLang="ja-JP" sz="800" dirty="0">
                <a:latin typeface="Meiryo UI" panose="020B0604030504040204" pitchFamily="50" charset="-128"/>
                <a:ea typeface="Meiryo UI" panose="020B0604030504040204" pitchFamily="50" charset="-128"/>
              </a:rPr>
              <a:t>(6.4%)</a:t>
            </a:r>
            <a:r>
              <a:rPr lang="ja-JP" altLang="en-US" sz="800" dirty="0">
                <a:latin typeface="Meiryo UI" panose="020B0604030504040204" pitchFamily="50" charset="-128"/>
                <a:ea typeface="Meiryo UI" panose="020B0604030504040204" pitchFamily="50" charset="-128"/>
              </a:rPr>
              <a:t>を全国供給量推計</a:t>
            </a:r>
            <a:r>
              <a:rPr lang="en-US" altLang="ja-JP" sz="800" dirty="0">
                <a:latin typeface="Meiryo UI" panose="020B0604030504040204" pitchFamily="50" charset="-128"/>
                <a:ea typeface="Meiryo UI" panose="020B0604030504040204" pitchFamily="50" charset="-128"/>
              </a:rPr>
              <a:t>(JICA)</a:t>
            </a:r>
            <a:r>
              <a:rPr lang="ja-JP" altLang="en-US" sz="800" dirty="0">
                <a:latin typeface="Meiryo UI" panose="020B0604030504040204" pitchFamily="50" charset="-128"/>
                <a:ea typeface="Meiryo UI" panose="020B0604030504040204" pitchFamily="50" charset="-128"/>
              </a:rPr>
              <a:t>に積算し算出。</a:t>
            </a:r>
            <a:endParaRPr lang="en-US" altLang="ja-JP" sz="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55EED9AA-96F6-4885-AFA7-E0637D01A52D}"/>
              </a:ext>
            </a:extLst>
          </p:cNvPr>
          <p:cNvSpPr/>
          <p:nvPr/>
        </p:nvSpPr>
        <p:spPr>
          <a:xfrm>
            <a:off x="126595" y="659460"/>
            <a:ext cx="9792000" cy="489365"/>
          </a:xfrm>
          <a:prstGeom prst="rect">
            <a:avLst/>
          </a:prstGeom>
          <a:ln w="19050">
            <a:solidFill>
              <a:schemeClr val="tx1"/>
            </a:solidFill>
            <a:prstDash val="sysDash"/>
          </a:ln>
        </p:spPr>
        <p:txBody>
          <a:bodyPr wrap="square">
            <a:sp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国が目標とする経済成長の実現のためには、国内人材の労働参加や</a:t>
            </a:r>
            <a:r>
              <a:rPr lang="en-US" altLang="ja-JP" sz="1290" dirty="0" err="1">
                <a:latin typeface="UD デジタル 教科書体 NK-R" panose="02020400000000000000" pitchFamily="18" charset="-128"/>
                <a:ea typeface="UD デジタル 教科書体 NK-R" panose="02020400000000000000" pitchFamily="18" charset="-128"/>
                <a:cs typeface="Meiryo UI" panose="020B0604030504040204" pitchFamily="50" charset="-128"/>
              </a:rPr>
              <a:t>IoT</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等への設備投資の進展を踏まえても、外国人材が不可欠</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将来的には、</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送出し国の経済発展による人材需要の高まりや少子化の進行等で、日本、大阪に来る外国人材は不足</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の見込み</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テキスト ボックス 1"/>
          <p:cNvSpPr txBox="1"/>
          <p:nvPr/>
        </p:nvSpPr>
        <p:spPr>
          <a:xfrm>
            <a:off x="582982" y="1758767"/>
            <a:ext cx="3228218" cy="915865"/>
          </a:xfrm>
          <a:prstGeom prst="rect">
            <a:avLst/>
          </a:prstGeom>
          <a:solidFill>
            <a:schemeClr val="accent1">
              <a:lumMod val="20000"/>
              <a:lumOff val="80000"/>
            </a:schemeClr>
          </a:solidFill>
          <a:ln>
            <a:solidFill>
              <a:schemeClr val="tx1"/>
            </a:solid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21" dirty="0">
                <a:latin typeface="Meiryo UI" panose="020B0604030504040204" pitchFamily="50" charset="-128"/>
                <a:ea typeface="Meiryo UI" panose="020B0604030504040204" pitchFamily="50" charset="-128"/>
              </a:rPr>
              <a:t>推計の前提：</a:t>
            </a:r>
            <a:endParaRPr lang="en-US" altLang="ja-JP" sz="1221" dirty="0">
              <a:latin typeface="Meiryo UI" panose="020B0604030504040204" pitchFamily="50" charset="-128"/>
              <a:ea typeface="Meiryo UI" panose="020B0604030504040204" pitchFamily="50" charset="-128"/>
            </a:endParaRPr>
          </a:p>
          <a:p>
            <a:r>
              <a:rPr lang="ja-JP" altLang="en-US" sz="1221" dirty="0">
                <a:latin typeface="Meiryo UI" panose="020B0604030504040204" pitchFamily="50" charset="-128"/>
                <a:ea typeface="Meiryo UI" panose="020B0604030504040204" pitchFamily="50" charset="-128"/>
              </a:rPr>
              <a:t>○　自動化への設備投資が促進される</a:t>
            </a:r>
            <a:endParaRPr lang="en-US" altLang="ja-JP" sz="1221" dirty="0">
              <a:latin typeface="Meiryo UI" panose="020B0604030504040204" pitchFamily="50" charset="-128"/>
              <a:ea typeface="Meiryo UI" panose="020B0604030504040204" pitchFamily="50" charset="-128"/>
            </a:endParaRPr>
          </a:p>
          <a:p>
            <a:r>
              <a:rPr lang="ja-JP" altLang="en-US" sz="1221" dirty="0">
                <a:latin typeface="Meiryo UI" panose="020B0604030504040204" pitchFamily="50" charset="-128"/>
                <a:ea typeface="Meiryo UI" panose="020B0604030504040204" pitchFamily="50" charset="-128"/>
              </a:rPr>
              <a:t>○　日本人の若者、女性、高齢者等の</a:t>
            </a:r>
            <a:endParaRPr lang="en-US" altLang="ja-JP" sz="1221" dirty="0">
              <a:latin typeface="Meiryo UI" panose="020B0604030504040204" pitchFamily="50" charset="-128"/>
              <a:ea typeface="Meiryo UI" panose="020B0604030504040204" pitchFamily="50" charset="-128"/>
            </a:endParaRPr>
          </a:p>
          <a:p>
            <a:r>
              <a:rPr lang="en-US" altLang="ja-JP" sz="1221" dirty="0">
                <a:latin typeface="Meiryo UI" panose="020B0604030504040204" pitchFamily="50" charset="-128"/>
                <a:ea typeface="Meiryo UI" panose="020B0604030504040204" pitchFamily="50" charset="-128"/>
              </a:rPr>
              <a:t>     </a:t>
            </a:r>
            <a:r>
              <a:rPr lang="ja-JP" altLang="en-US" sz="1221" dirty="0">
                <a:latin typeface="Meiryo UI" panose="020B0604030504040204" pitchFamily="50" charset="-128"/>
                <a:ea typeface="Meiryo UI" panose="020B0604030504040204" pitchFamily="50" charset="-128"/>
              </a:rPr>
              <a:t>労働市場への参加が一定程度進む</a:t>
            </a:r>
          </a:p>
        </p:txBody>
      </p:sp>
      <p:sp>
        <p:nvSpPr>
          <p:cNvPr id="7" name="左右矢印 6"/>
          <p:cNvSpPr/>
          <p:nvPr/>
        </p:nvSpPr>
        <p:spPr>
          <a:xfrm>
            <a:off x="660472" y="6643139"/>
            <a:ext cx="3495223" cy="320361"/>
          </a:xfrm>
          <a:prstGeom prst="leftRightArrow">
            <a:avLst>
              <a:gd name="adj1" fmla="val 5810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19" dirty="0">
                <a:latin typeface="Meiryo UI" panose="020B0604030504040204" pitchFamily="50" charset="-128"/>
                <a:ea typeface="Meiryo UI" panose="020B0604030504040204" pitchFamily="50" charset="-128"/>
              </a:rPr>
              <a:t>大阪における外国人労働者実数</a:t>
            </a:r>
          </a:p>
        </p:txBody>
      </p:sp>
      <p:sp>
        <p:nvSpPr>
          <p:cNvPr id="19" name="テキスト ボックス 18"/>
          <p:cNvSpPr txBox="1"/>
          <p:nvPr/>
        </p:nvSpPr>
        <p:spPr>
          <a:xfrm>
            <a:off x="8609134" y="2201480"/>
            <a:ext cx="842596" cy="261198"/>
          </a:xfrm>
          <a:prstGeom prst="rect">
            <a:avLst/>
          </a:prstGeom>
          <a:solidFill>
            <a:schemeClr val="bg1"/>
          </a:solidFill>
          <a:ln>
            <a:solidFill>
              <a:schemeClr val="tx2"/>
            </a:solidFill>
            <a:prstDash val="dash"/>
          </a:ln>
        </p:spPr>
        <p:txBody>
          <a:bodyPr wrap="square" rtlCol="0" anchor="ctr" anchorCtr="0">
            <a:spAutoFit/>
          </a:bodyPr>
          <a:lstStyle/>
          <a:p>
            <a:pPr algn="ctr"/>
            <a:r>
              <a:rPr kumimoji="1" lang="ja-JP" altLang="en-US" sz="1068" b="1" dirty="0">
                <a:latin typeface="Meiryo UI" panose="020B0604030504040204" pitchFamily="50" charset="-128"/>
                <a:ea typeface="Meiryo UI" panose="020B0604030504040204" pitchFamily="50" charset="-128"/>
              </a:rPr>
              <a:t>約</a:t>
            </a:r>
            <a:r>
              <a:rPr kumimoji="1" lang="en-US" altLang="ja-JP" sz="1068" b="1" dirty="0">
                <a:latin typeface="Meiryo UI" panose="020B0604030504040204" pitchFamily="50" charset="-128"/>
                <a:ea typeface="Meiryo UI" panose="020B0604030504040204" pitchFamily="50" charset="-128"/>
              </a:rPr>
              <a:t>40</a:t>
            </a:r>
            <a:r>
              <a:rPr kumimoji="1" lang="ja-JP" altLang="en-US" sz="1068" b="1" dirty="0">
                <a:latin typeface="Meiryo UI" panose="020B0604030504040204" pitchFamily="50" charset="-128"/>
                <a:ea typeface="Meiryo UI" panose="020B0604030504040204" pitchFamily="50" charset="-128"/>
              </a:rPr>
              <a:t>万人</a:t>
            </a:r>
            <a:endParaRPr kumimoji="1" lang="en-US" altLang="ja-JP" sz="1119" b="1" dirty="0">
              <a:latin typeface="Meiryo UI" panose="020B0604030504040204" pitchFamily="50" charset="-128"/>
              <a:ea typeface="Meiryo UI" panose="020B0604030504040204" pitchFamily="50" charset="-128"/>
            </a:endParaRPr>
          </a:p>
        </p:txBody>
      </p:sp>
      <p:cxnSp>
        <p:nvCxnSpPr>
          <p:cNvPr id="20" name="カギ線コネクタ 19"/>
          <p:cNvCxnSpPr/>
          <p:nvPr/>
        </p:nvCxnSpPr>
        <p:spPr>
          <a:xfrm rot="16200000" flipH="1">
            <a:off x="2307981" y="5427820"/>
            <a:ext cx="1383534" cy="626613"/>
          </a:xfrm>
          <a:prstGeom prst="bentConnector3">
            <a:avLst>
              <a:gd name="adj1" fmla="val 22910"/>
            </a:avLst>
          </a:prstGeom>
          <a:ln w="19050">
            <a:solidFill>
              <a:schemeClr val="accent5">
                <a:lumMod val="75000"/>
                <a:alpha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26595" y="1201954"/>
            <a:ext cx="63071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（人）</a:t>
            </a:r>
          </a:p>
        </p:txBody>
      </p:sp>
      <p:sp>
        <p:nvSpPr>
          <p:cNvPr id="18" name="テキスト ボックス 17"/>
          <p:cNvSpPr txBox="1"/>
          <p:nvPr/>
        </p:nvSpPr>
        <p:spPr>
          <a:xfrm>
            <a:off x="5788269" y="4067593"/>
            <a:ext cx="842596" cy="261198"/>
          </a:xfrm>
          <a:prstGeom prst="rect">
            <a:avLst/>
          </a:prstGeom>
          <a:solidFill>
            <a:schemeClr val="bg1"/>
          </a:solidFill>
          <a:ln>
            <a:solidFill>
              <a:schemeClr val="tx2"/>
            </a:solidFill>
            <a:prstDash val="dash"/>
          </a:ln>
        </p:spPr>
        <p:txBody>
          <a:bodyPr wrap="square" rtlCol="0" anchor="ctr" anchorCtr="0">
            <a:spAutoFit/>
          </a:bodyPr>
          <a:lstStyle/>
          <a:p>
            <a:pPr algn="ctr"/>
            <a:r>
              <a:rPr kumimoji="1" lang="ja-JP" altLang="en-US" sz="1068" b="1" dirty="0">
                <a:latin typeface="Meiryo UI" panose="020B0604030504040204" pitchFamily="50" charset="-128"/>
                <a:ea typeface="Meiryo UI" panose="020B0604030504040204" pitchFamily="50" charset="-128"/>
              </a:rPr>
              <a:t>約</a:t>
            </a:r>
            <a:r>
              <a:rPr kumimoji="1" lang="en-US" altLang="ja-JP" sz="1068" b="1" dirty="0">
                <a:latin typeface="Meiryo UI" panose="020B0604030504040204" pitchFamily="50" charset="-128"/>
                <a:ea typeface="Meiryo UI" panose="020B0604030504040204" pitchFamily="50" charset="-128"/>
              </a:rPr>
              <a:t>23</a:t>
            </a:r>
            <a:r>
              <a:rPr kumimoji="1" lang="ja-JP" altLang="en-US" sz="1068" b="1" dirty="0">
                <a:latin typeface="Meiryo UI" panose="020B0604030504040204" pitchFamily="50" charset="-128"/>
                <a:ea typeface="Meiryo UI" panose="020B0604030504040204" pitchFamily="50" charset="-128"/>
              </a:rPr>
              <a:t>万人</a:t>
            </a:r>
            <a:endParaRPr kumimoji="1" lang="en-US" altLang="ja-JP" sz="1068" b="1" dirty="0">
              <a:latin typeface="Meiryo UI" panose="020B0604030504040204" pitchFamily="50" charset="-128"/>
              <a:ea typeface="Meiryo UI" panose="020B0604030504040204" pitchFamily="50" charset="-128"/>
            </a:endParaRPr>
          </a:p>
        </p:txBody>
      </p:sp>
      <p:sp>
        <p:nvSpPr>
          <p:cNvPr id="25" name="角丸四角形吹き出し 24"/>
          <p:cNvSpPr/>
          <p:nvPr/>
        </p:nvSpPr>
        <p:spPr>
          <a:xfrm>
            <a:off x="7583366" y="3663961"/>
            <a:ext cx="2256693" cy="813709"/>
          </a:xfrm>
          <a:prstGeom prst="wedgeRoundRectCallout">
            <a:avLst>
              <a:gd name="adj1" fmla="val -39043"/>
              <a:gd name="adj2" fmla="val -66587"/>
              <a:gd name="adj3" fmla="val 16667"/>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183173" bIns="183173"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119" b="1" u="sng" dirty="0">
                <a:solidFill>
                  <a:schemeClr val="tx1"/>
                </a:solidFill>
                <a:latin typeface="Meiryo UI" panose="020B0604030504040204" pitchFamily="50" charset="-128"/>
                <a:ea typeface="Meiryo UI" panose="020B0604030504040204" pitchFamily="50" charset="-128"/>
              </a:rPr>
              <a:t>外国人労働者供給見込み</a:t>
            </a:r>
            <a:r>
              <a:rPr lang="ja-JP" altLang="en-US" sz="1119" b="1" dirty="0">
                <a:solidFill>
                  <a:schemeClr val="tx1"/>
                </a:solidFill>
                <a:latin typeface="Meiryo UI" panose="020B0604030504040204" pitchFamily="50" charset="-128"/>
                <a:ea typeface="Meiryo UI" panose="020B0604030504040204" pitchFamily="50" charset="-128"/>
              </a:rPr>
              <a:t>　</a:t>
            </a:r>
            <a:r>
              <a:rPr lang="en-US" altLang="ja-JP" sz="1119" b="1" dirty="0">
                <a:solidFill>
                  <a:srgbClr val="FF0000"/>
                </a:solidFill>
                <a:latin typeface="Meiryo UI" panose="020B0604030504040204" pitchFamily="50" charset="-128"/>
                <a:ea typeface="Meiryo UI" panose="020B0604030504040204" pitchFamily="50" charset="-128"/>
              </a:rPr>
              <a:t>(</a:t>
            </a:r>
            <a:r>
              <a:rPr lang="ja-JP" altLang="en-US" sz="1119" b="1" dirty="0">
                <a:solidFill>
                  <a:srgbClr val="FF0000"/>
                </a:solidFill>
                <a:latin typeface="Meiryo UI" panose="020B0604030504040204" pitchFamily="50" charset="-128"/>
                <a:ea typeface="Meiryo UI" panose="020B0604030504040204" pitchFamily="50" charset="-128"/>
              </a:rPr>
              <a:t>●</a:t>
            </a:r>
            <a:r>
              <a:rPr lang="en-US" altLang="ja-JP" sz="1119" b="1" dirty="0">
                <a:solidFill>
                  <a:srgbClr val="FF0000"/>
                </a:solidFill>
                <a:latin typeface="Meiryo UI" panose="020B0604030504040204" pitchFamily="50" charset="-128"/>
                <a:ea typeface="Meiryo UI" panose="020B0604030504040204" pitchFamily="50" charset="-128"/>
              </a:rPr>
              <a:t>)</a:t>
            </a:r>
            <a:endParaRPr lang="en-US" altLang="ja-JP" sz="1068" b="1" dirty="0">
              <a:solidFill>
                <a:schemeClr val="tx1"/>
              </a:solidFill>
              <a:latin typeface="Meiryo UI" panose="020B0604030504040204" pitchFamily="50" charset="-128"/>
              <a:ea typeface="Meiryo UI" panose="020B0604030504040204" pitchFamily="50" charset="-128"/>
            </a:endParaRPr>
          </a:p>
          <a:p>
            <a:pPr algn="ctr"/>
            <a:r>
              <a:rPr lang="en-US" altLang="ja-JP" sz="814" dirty="0">
                <a:solidFill>
                  <a:schemeClr val="tx1"/>
                </a:solidFill>
                <a:latin typeface="Meiryo UI" panose="020B0604030504040204" pitchFamily="50" charset="-128"/>
                <a:ea typeface="Meiryo UI" panose="020B0604030504040204" pitchFamily="50" charset="-128"/>
              </a:rPr>
              <a:t>※</a:t>
            </a:r>
            <a:r>
              <a:rPr lang="ja-JP" altLang="en-US" sz="814" dirty="0">
                <a:solidFill>
                  <a:schemeClr val="tx1"/>
                </a:solidFill>
                <a:latin typeface="Meiryo UI" panose="020B0604030504040204" pitchFamily="50" charset="-128"/>
                <a:ea typeface="Meiryo UI" panose="020B0604030504040204" pitchFamily="50" charset="-128"/>
              </a:rPr>
              <a:t>送出し国の人口動態や経済状況、</a:t>
            </a:r>
            <a:endParaRPr lang="en-US" altLang="ja-JP" sz="814" dirty="0">
              <a:solidFill>
                <a:schemeClr val="tx1"/>
              </a:solidFill>
              <a:latin typeface="Meiryo UI" panose="020B0604030504040204" pitchFamily="50" charset="-128"/>
              <a:ea typeface="Meiryo UI" panose="020B0604030504040204" pitchFamily="50" charset="-128"/>
            </a:endParaRPr>
          </a:p>
          <a:p>
            <a:pPr algn="ctr"/>
            <a:r>
              <a:rPr lang="ja-JP" altLang="en-US" sz="814" dirty="0">
                <a:solidFill>
                  <a:schemeClr val="tx1"/>
                </a:solidFill>
                <a:latin typeface="Meiryo UI" panose="020B0604030504040204" pitchFamily="50" charset="-128"/>
                <a:ea typeface="Meiryo UI" panose="020B0604030504040204" pitchFamily="50" charset="-128"/>
              </a:rPr>
              <a:t>産業の状態により供給不足が発生。</a:t>
            </a:r>
            <a:endParaRPr lang="en-US" altLang="ja-JP" sz="814" dirty="0">
              <a:solidFill>
                <a:schemeClr val="tx1"/>
              </a:solidFill>
              <a:latin typeface="Meiryo UI" panose="020B0604030504040204" pitchFamily="50" charset="-128"/>
              <a:ea typeface="Meiryo UI" panose="020B0604030504040204" pitchFamily="50" charset="-128"/>
            </a:endParaRPr>
          </a:p>
          <a:p>
            <a:pPr algn="ctr"/>
            <a:r>
              <a:rPr lang="en-US" altLang="ja-JP" sz="814" dirty="0">
                <a:solidFill>
                  <a:schemeClr val="tx1"/>
                </a:solidFill>
                <a:latin typeface="Meiryo UI" panose="020B0604030504040204" pitchFamily="50" charset="-128"/>
                <a:ea typeface="Meiryo UI" panose="020B0604030504040204" pitchFamily="50" charset="-128"/>
              </a:rPr>
              <a:t>※JICA</a:t>
            </a:r>
            <a:r>
              <a:rPr lang="ja-JP" altLang="en-US" sz="814" dirty="0">
                <a:solidFill>
                  <a:schemeClr val="tx1"/>
                </a:solidFill>
                <a:latin typeface="Meiryo UI" panose="020B0604030504040204" pitchFamily="50" charset="-128"/>
                <a:ea typeface="Meiryo UI" panose="020B0604030504040204" pitchFamily="50" charset="-128"/>
              </a:rPr>
              <a:t>推計値</a:t>
            </a:r>
            <a:r>
              <a:rPr lang="en-US" altLang="ja-JP" sz="814" dirty="0">
                <a:solidFill>
                  <a:schemeClr val="tx1"/>
                </a:solidFill>
                <a:latin typeface="Meiryo UI" panose="020B0604030504040204" pitchFamily="50" charset="-128"/>
                <a:ea typeface="Meiryo UI" panose="020B0604030504040204" pitchFamily="50" charset="-128"/>
              </a:rPr>
              <a:t>(</a:t>
            </a:r>
            <a:r>
              <a:rPr lang="ja-JP" altLang="en-US" sz="814" dirty="0">
                <a:solidFill>
                  <a:schemeClr val="tx1"/>
                </a:solidFill>
                <a:latin typeface="Meiryo UI" panose="020B0604030504040204" pitchFamily="50" charset="-128"/>
                <a:ea typeface="Meiryo UI" panose="020B0604030504040204" pitchFamily="50" charset="-128"/>
              </a:rPr>
              <a:t>全国</a:t>
            </a:r>
            <a:r>
              <a:rPr lang="en-US" altLang="ja-JP" sz="814" dirty="0">
                <a:solidFill>
                  <a:schemeClr val="tx1"/>
                </a:solidFill>
                <a:latin typeface="Meiryo UI" panose="020B0604030504040204" pitchFamily="50" charset="-128"/>
                <a:ea typeface="Meiryo UI" panose="020B0604030504040204" pitchFamily="50" charset="-128"/>
              </a:rPr>
              <a:t>)</a:t>
            </a:r>
            <a:r>
              <a:rPr lang="ja-JP" altLang="en-US" sz="814" dirty="0">
                <a:solidFill>
                  <a:schemeClr val="tx1"/>
                </a:solidFill>
                <a:latin typeface="Meiryo UI" panose="020B0604030504040204" pitchFamily="50" charset="-128"/>
                <a:ea typeface="Meiryo UI" panose="020B0604030504040204" pitchFamily="50" charset="-128"/>
              </a:rPr>
              <a:t>をもとに企画室で算出。</a:t>
            </a:r>
            <a:endParaRPr lang="ja-JP" altLang="en-US" sz="814"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035083" y="4823124"/>
            <a:ext cx="1099038" cy="167237"/>
          </a:xfrm>
          <a:prstGeom prst="rect">
            <a:avLst/>
          </a:prstGeom>
          <a:noFill/>
          <a:ln w="19050">
            <a:solidFill>
              <a:schemeClr val="accent5">
                <a:lumMod val="75000"/>
              </a:schemeClr>
            </a:solidFill>
            <a:prstDash val="sysDash"/>
          </a:ln>
        </p:spPr>
        <p:txBody>
          <a:bodyPr wrap="square" lIns="0" tIns="0" rIns="0" bIns="0" rtlCol="0" anchor="ctr" anchorCtr="0">
            <a:spAutoFit/>
          </a:bodyPr>
          <a:lstStyle/>
          <a:p>
            <a:pPr algn="ctr"/>
            <a:r>
              <a:rPr kumimoji="1" lang="ja-JP" altLang="en-US" sz="1068" dirty="0">
                <a:latin typeface="Meiryo UI" panose="020B0604030504040204" pitchFamily="50" charset="-128"/>
                <a:ea typeface="Meiryo UI" panose="020B0604030504040204" pitchFamily="50" charset="-128"/>
              </a:rPr>
              <a:t>特定技能の創設</a:t>
            </a:r>
          </a:p>
        </p:txBody>
      </p:sp>
      <p:sp>
        <p:nvSpPr>
          <p:cNvPr id="43" name="テキスト ボックス 42"/>
          <p:cNvSpPr txBox="1"/>
          <p:nvPr/>
        </p:nvSpPr>
        <p:spPr>
          <a:xfrm>
            <a:off x="8645769" y="1479855"/>
            <a:ext cx="842596" cy="261198"/>
          </a:xfrm>
          <a:prstGeom prst="rect">
            <a:avLst/>
          </a:prstGeom>
          <a:solidFill>
            <a:schemeClr val="bg1"/>
          </a:solidFill>
          <a:ln w="31750" cmpd="dbl">
            <a:solidFill>
              <a:schemeClr val="tx2"/>
            </a:solidFill>
          </a:ln>
        </p:spPr>
        <p:txBody>
          <a:bodyPr wrap="square" rtlCol="0" anchor="ctr" anchorCtr="0">
            <a:spAutoFit/>
          </a:bodyPr>
          <a:lstStyle/>
          <a:p>
            <a:pPr algn="ctr"/>
            <a:r>
              <a:rPr kumimoji="1" lang="ja-JP" altLang="en-US" sz="1068" b="1" dirty="0">
                <a:latin typeface="Meiryo UI" panose="020B0604030504040204" pitchFamily="50" charset="-128"/>
                <a:ea typeface="Meiryo UI" panose="020B0604030504040204" pitchFamily="50" charset="-128"/>
              </a:rPr>
              <a:t>約</a:t>
            </a:r>
            <a:r>
              <a:rPr kumimoji="1" lang="en-US" altLang="ja-JP" sz="1068" b="1" dirty="0">
                <a:latin typeface="Meiryo UI" panose="020B0604030504040204" pitchFamily="50" charset="-128"/>
                <a:ea typeface="Meiryo UI" panose="020B0604030504040204" pitchFamily="50" charset="-128"/>
              </a:rPr>
              <a:t>46</a:t>
            </a:r>
            <a:r>
              <a:rPr kumimoji="1" lang="ja-JP" altLang="en-US" sz="1068" b="1" dirty="0">
                <a:latin typeface="Meiryo UI" panose="020B0604030504040204" pitchFamily="50" charset="-128"/>
                <a:ea typeface="Meiryo UI" panose="020B0604030504040204" pitchFamily="50" charset="-128"/>
              </a:rPr>
              <a:t>万人</a:t>
            </a:r>
            <a:endParaRPr kumimoji="1" lang="en-US" altLang="ja-JP" sz="1119"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5788269" y="3198709"/>
            <a:ext cx="842596" cy="261198"/>
          </a:xfrm>
          <a:prstGeom prst="rect">
            <a:avLst/>
          </a:prstGeom>
          <a:solidFill>
            <a:schemeClr val="bg1"/>
          </a:solidFill>
          <a:ln w="31750" cmpd="dbl">
            <a:solidFill>
              <a:schemeClr val="tx2"/>
            </a:solidFill>
          </a:ln>
        </p:spPr>
        <p:txBody>
          <a:bodyPr wrap="square" rtlCol="0" anchor="ctr" anchorCtr="0">
            <a:spAutoFit/>
          </a:bodyPr>
          <a:lstStyle/>
          <a:p>
            <a:pPr algn="ctr"/>
            <a:r>
              <a:rPr kumimoji="1" lang="ja-JP" altLang="en-US" sz="1068" b="1" dirty="0">
                <a:latin typeface="Meiryo UI" panose="020B0604030504040204" pitchFamily="50" charset="-128"/>
                <a:ea typeface="Meiryo UI" panose="020B0604030504040204" pitchFamily="50" charset="-128"/>
              </a:rPr>
              <a:t>約</a:t>
            </a:r>
            <a:r>
              <a:rPr kumimoji="1" lang="en-US" altLang="ja-JP" sz="1068" b="1" dirty="0">
                <a:latin typeface="Meiryo UI" panose="020B0604030504040204" pitchFamily="50" charset="-128"/>
                <a:ea typeface="Meiryo UI" panose="020B0604030504040204" pitchFamily="50" charset="-128"/>
              </a:rPr>
              <a:t>28</a:t>
            </a:r>
            <a:r>
              <a:rPr kumimoji="1" lang="ja-JP" altLang="en-US" sz="1068" b="1" dirty="0">
                <a:latin typeface="Meiryo UI" panose="020B0604030504040204" pitchFamily="50" charset="-128"/>
                <a:ea typeface="Meiryo UI" panose="020B0604030504040204" pitchFamily="50" charset="-128"/>
              </a:rPr>
              <a:t>万人</a:t>
            </a:r>
            <a:endParaRPr kumimoji="1" lang="en-US" altLang="ja-JP" sz="1068"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8572500" y="1310146"/>
            <a:ext cx="915865" cy="127500"/>
          </a:xfrm>
          <a:prstGeom prst="rect">
            <a:avLst/>
          </a:prstGeom>
          <a:solidFill>
            <a:schemeClr val="bg1"/>
          </a:solidFill>
        </p:spPr>
        <p:txBody>
          <a:bodyPr wrap="square" lIns="0" tIns="0" rIns="0" bIns="0" rtlCol="0">
            <a:spAutoFit/>
          </a:bodyPr>
          <a:lstStyle/>
          <a:p>
            <a:pPr algn="ctr"/>
            <a:r>
              <a:rPr kumimoji="1" lang="en-US" altLang="ja-JP" sz="814" b="1" dirty="0">
                <a:latin typeface="Meiryo UI" panose="020B0604030504040204" pitchFamily="50" charset="-128"/>
                <a:ea typeface="Meiryo UI" panose="020B0604030504040204" pitchFamily="50" charset="-128"/>
              </a:rPr>
              <a:t>3.9</a:t>
            </a:r>
            <a:r>
              <a:rPr kumimoji="1" lang="ja-JP" altLang="en-US" sz="814" b="1" dirty="0">
                <a:latin typeface="Meiryo UI" panose="020B0604030504040204" pitchFamily="50" charset="-128"/>
                <a:ea typeface="Meiryo UI" panose="020B0604030504040204" pitchFamily="50" charset="-128"/>
              </a:rPr>
              <a:t>倍</a:t>
            </a:r>
            <a:r>
              <a:rPr kumimoji="1" lang="en-US" altLang="ja-JP" sz="509" b="1" dirty="0">
                <a:latin typeface="Meiryo UI" panose="020B0604030504040204" pitchFamily="50" charset="-128"/>
                <a:ea typeface="Meiryo UI" panose="020B0604030504040204" pitchFamily="50" charset="-128"/>
              </a:rPr>
              <a:t>(</a:t>
            </a:r>
            <a:r>
              <a:rPr kumimoji="1" lang="en-US" altLang="ja-JP" sz="509" dirty="0">
                <a:latin typeface="Meiryo UI" panose="020B0604030504040204" pitchFamily="50" charset="-128"/>
                <a:ea typeface="Meiryo UI" panose="020B0604030504040204" pitchFamily="50" charset="-128"/>
              </a:rPr>
              <a:t>2020</a:t>
            </a:r>
            <a:r>
              <a:rPr kumimoji="1" lang="ja-JP" altLang="en-US" sz="509" dirty="0">
                <a:latin typeface="Meiryo UI" panose="020B0604030504040204" pitchFamily="50" charset="-128"/>
                <a:ea typeface="Meiryo UI" panose="020B0604030504040204" pitchFamily="50" charset="-128"/>
              </a:rPr>
              <a:t>年比</a:t>
            </a:r>
            <a:r>
              <a:rPr kumimoji="1" lang="en-US" altLang="ja-JP" sz="509" dirty="0">
                <a:latin typeface="Meiryo UI" panose="020B0604030504040204" pitchFamily="50" charset="-128"/>
                <a:ea typeface="Meiryo UI" panose="020B0604030504040204" pitchFamily="50" charset="-128"/>
              </a:rPr>
              <a:t>)</a:t>
            </a:r>
            <a:endParaRPr kumimoji="1" lang="ja-JP" altLang="en-US" sz="814"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824904" y="3041135"/>
            <a:ext cx="915865" cy="127500"/>
          </a:xfrm>
          <a:prstGeom prst="rect">
            <a:avLst/>
          </a:prstGeom>
          <a:solidFill>
            <a:schemeClr val="bg1"/>
          </a:solidFill>
        </p:spPr>
        <p:txBody>
          <a:bodyPr wrap="square" lIns="0" tIns="0" rIns="0" bIns="0" rtlCol="0">
            <a:spAutoFit/>
          </a:bodyPr>
          <a:lstStyle/>
          <a:p>
            <a:pPr algn="ctr"/>
            <a:r>
              <a:rPr kumimoji="1" lang="en-US" altLang="ja-JP" sz="814" b="1" dirty="0">
                <a:latin typeface="Meiryo UI" panose="020B0604030504040204" pitchFamily="50" charset="-128"/>
                <a:ea typeface="Meiryo UI" panose="020B0604030504040204" pitchFamily="50" charset="-128"/>
              </a:rPr>
              <a:t>2.4</a:t>
            </a:r>
            <a:r>
              <a:rPr kumimoji="1" lang="ja-JP" altLang="en-US" sz="814" b="1" dirty="0">
                <a:latin typeface="Meiryo UI" panose="020B0604030504040204" pitchFamily="50" charset="-128"/>
                <a:ea typeface="Meiryo UI" panose="020B0604030504040204" pitchFamily="50" charset="-128"/>
              </a:rPr>
              <a:t>倍</a:t>
            </a:r>
            <a:r>
              <a:rPr kumimoji="1" lang="en-US" altLang="ja-JP" sz="509" b="1" dirty="0">
                <a:latin typeface="Meiryo UI" panose="020B0604030504040204" pitchFamily="50" charset="-128"/>
                <a:ea typeface="Meiryo UI" panose="020B0604030504040204" pitchFamily="50" charset="-128"/>
              </a:rPr>
              <a:t>(</a:t>
            </a:r>
            <a:r>
              <a:rPr kumimoji="1" lang="en-US" altLang="ja-JP" sz="509" dirty="0">
                <a:latin typeface="Meiryo UI" panose="020B0604030504040204" pitchFamily="50" charset="-128"/>
                <a:ea typeface="Meiryo UI" panose="020B0604030504040204" pitchFamily="50" charset="-128"/>
              </a:rPr>
              <a:t>2020</a:t>
            </a:r>
            <a:r>
              <a:rPr kumimoji="1" lang="ja-JP" altLang="en-US" sz="509" dirty="0">
                <a:latin typeface="Meiryo UI" panose="020B0604030504040204" pitchFamily="50" charset="-128"/>
                <a:ea typeface="Meiryo UI" panose="020B0604030504040204" pitchFamily="50" charset="-128"/>
              </a:rPr>
              <a:t>年比</a:t>
            </a:r>
            <a:r>
              <a:rPr kumimoji="1" lang="en-US" altLang="ja-JP" sz="611" dirty="0">
                <a:latin typeface="Meiryo UI" panose="020B0604030504040204" pitchFamily="50" charset="-128"/>
                <a:ea typeface="Meiryo UI" panose="020B0604030504040204" pitchFamily="50" charset="-128"/>
              </a:rPr>
              <a:t>)</a:t>
            </a:r>
            <a:endParaRPr kumimoji="1" lang="ja-JP" altLang="en-US" sz="814" b="1" dirty="0">
              <a:latin typeface="Meiryo UI" panose="020B0604030504040204" pitchFamily="50" charset="-128"/>
              <a:ea typeface="Meiryo UI" panose="020B0604030504040204" pitchFamily="50" charset="-128"/>
            </a:endParaRPr>
          </a:p>
        </p:txBody>
      </p:sp>
      <p:sp>
        <p:nvSpPr>
          <p:cNvPr id="6" name="爆発 1 5"/>
          <p:cNvSpPr/>
          <p:nvPr/>
        </p:nvSpPr>
        <p:spPr>
          <a:xfrm>
            <a:off x="7030372" y="2591358"/>
            <a:ext cx="2014744" cy="675726"/>
          </a:xfrm>
          <a:prstGeom prst="irregularSeal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32" b="1" dirty="0">
                <a:solidFill>
                  <a:srgbClr val="FF0000"/>
                </a:solidFill>
                <a:latin typeface="Meiryo UI" panose="020B0604030504040204" pitchFamily="50" charset="-128"/>
                <a:ea typeface="Meiryo UI" panose="020B0604030504040204" pitchFamily="50" charset="-128"/>
              </a:rPr>
              <a:t>人材不足</a:t>
            </a:r>
            <a:endParaRPr kumimoji="1" lang="ja-JP" altLang="en-US" sz="1425" b="1" dirty="0">
              <a:solidFill>
                <a:srgbClr val="FF0000"/>
              </a:solidFill>
              <a:latin typeface="Meiryo UI" panose="020B0604030504040204" pitchFamily="50" charset="-128"/>
              <a:ea typeface="Meiryo UI" panose="020B0604030504040204" pitchFamily="50" charset="-128"/>
            </a:endParaRPr>
          </a:p>
        </p:txBody>
      </p:sp>
      <p:graphicFrame>
        <p:nvGraphicFramePr>
          <p:cNvPr id="40" name="グラフ 39">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2752001203"/>
              </p:ext>
            </p:extLst>
          </p:nvPr>
        </p:nvGraphicFramePr>
        <p:xfrm>
          <a:off x="-14597" y="1175382"/>
          <a:ext cx="10045190" cy="5485725"/>
        </p:xfrm>
        <a:graphic>
          <a:graphicData uri="http://schemas.openxmlformats.org/drawingml/2006/chart">
            <c:chart xmlns:c="http://schemas.openxmlformats.org/drawingml/2006/chart" xmlns:r="http://schemas.openxmlformats.org/officeDocument/2006/relationships" r:id="rId5"/>
          </a:graphicData>
        </a:graphic>
      </p:graphicFrame>
      <p:sp>
        <p:nvSpPr>
          <p:cNvPr id="46" name="左右矢印 45"/>
          <p:cNvSpPr/>
          <p:nvPr/>
        </p:nvSpPr>
        <p:spPr>
          <a:xfrm>
            <a:off x="3846634" y="2431759"/>
            <a:ext cx="2894135" cy="595212"/>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21" b="1" dirty="0">
                <a:latin typeface="Meiryo UI" panose="020B0604030504040204" pitchFamily="50" charset="-128"/>
                <a:ea typeface="Meiryo UI" panose="020B0604030504040204" pitchFamily="50" charset="-128"/>
              </a:rPr>
              <a:t>大阪の受入必要数：</a:t>
            </a:r>
            <a:r>
              <a:rPr kumimoji="1" lang="en-US" altLang="ja-JP" sz="1221" b="1" dirty="0">
                <a:latin typeface="Meiryo UI" panose="020B0604030504040204" pitchFamily="50" charset="-128"/>
                <a:ea typeface="Meiryo UI" panose="020B0604030504040204" pitchFamily="50" charset="-128"/>
              </a:rPr>
              <a:t>16</a:t>
            </a:r>
            <a:r>
              <a:rPr kumimoji="1" lang="ja-JP" altLang="en-US" sz="1221" b="1" dirty="0">
                <a:latin typeface="Meiryo UI" panose="020B0604030504040204" pitchFamily="50" charset="-128"/>
                <a:ea typeface="Meiryo UI" panose="020B0604030504040204" pitchFamily="50" charset="-128"/>
              </a:rPr>
              <a:t>万人</a:t>
            </a:r>
          </a:p>
        </p:txBody>
      </p:sp>
      <p:sp>
        <p:nvSpPr>
          <p:cNvPr id="28" name="正方形/長方形 27">
            <a:extLst>
              <a:ext uri="{FF2B5EF4-FFF2-40B4-BE49-F238E27FC236}">
                <a16:creationId xmlns:a16="http://schemas.microsoft.com/office/drawing/2014/main" id="{E08629A6-829B-4394-A30A-5CB52C1BBB36}"/>
              </a:ext>
            </a:extLst>
          </p:cNvPr>
          <p:cNvSpPr/>
          <p:nvPr/>
        </p:nvSpPr>
        <p:spPr>
          <a:xfrm>
            <a:off x="17546" y="246331"/>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６　大阪の成長のために求められる外国人労働者数の長期見通し</a:t>
            </a:r>
          </a:p>
        </p:txBody>
      </p:sp>
      <p:sp>
        <p:nvSpPr>
          <p:cNvPr id="29"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19</a:t>
            </a:fld>
            <a:endParaRPr kumimoji="1" lang="ja-JP" altLang="en-US" dirty="0"/>
          </a:p>
        </p:txBody>
      </p:sp>
      <p:sp>
        <p:nvSpPr>
          <p:cNvPr id="16" name="テキスト ボックス 1"/>
          <p:cNvSpPr txBox="1"/>
          <p:nvPr/>
        </p:nvSpPr>
        <p:spPr>
          <a:xfrm>
            <a:off x="559266" y="2754792"/>
            <a:ext cx="3263651" cy="1282212"/>
          </a:xfrm>
          <a:prstGeom prst="rect">
            <a:avLst/>
          </a:prstGeom>
          <a:solidFill>
            <a:schemeClr val="accent1">
              <a:lumMod val="20000"/>
              <a:lumOff val="80000"/>
            </a:schemeClr>
          </a:solidFill>
          <a:ln>
            <a:solidFill>
              <a:schemeClr val="tx1"/>
            </a:solid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21" dirty="0">
                <a:latin typeface="Meiryo UI" panose="020B0604030504040204" pitchFamily="50" charset="-128"/>
                <a:ea typeface="Meiryo UI" panose="020B0604030504040204" pitchFamily="50" charset="-128"/>
              </a:rPr>
              <a:t>労働力となる外国人材：</a:t>
            </a:r>
            <a:endParaRPr lang="en-US" altLang="ja-JP" sz="1221" dirty="0">
              <a:latin typeface="Meiryo UI" panose="020B0604030504040204" pitchFamily="50" charset="-128"/>
              <a:ea typeface="Meiryo UI" panose="020B0604030504040204" pitchFamily="50" charset="-128"/>
            </a:endParaRPr>
          </a:p>
          <a:p>
            <a:r>
              <a:rPr lang="ja-JP" altLang="en-US" sz="1221" dirty="0">
                <a:latin typeface="Meiryo UI" panose="020B0604030504040204" pitchFamily="50" charset="-128"/>
                <a:ea typeface="Meiryo UI" panose="020B0604030504040204" pitchFamily="50" charset="-128"/>
              </a:rPr>
              <a:t>・「専門的・技術的分野の在留資格」</a:t>
            </a:r>
            <a:endParaRPr lang="en-US" altLang="ja-JP" sz="1221" dirty="0">
              <a:latin typeface="Meiryo UI" panose="020B0604030504040204" pitchFamily="50" charset="-128"/>
              <a:ea typeface="Meiryo UI" panose="020B0604030504040204" pitchFamily="50" charset="-128"/>
            </a:endParaRPr>
          </a:p>
          <a:p>
            <a:r>
              <a:rPr lang="en-US" altLang="ja-JP" sz="1221" dirty="0">
                <a:latin typeface="Meiryo UI" panose="020B0604030504040204" pitchFamily="50" charset="-128"/>
                <a:ea typeface="Meiryo UI" panose="020B0604030504040204" pitchFamily="50" charset="-128"/>
              </a:rPr>
              <a:t>(</a:t>
            </a:r>
            <a:r>
              <a:rPr lang="ja-JP" altLang="en-US" sz="1221" dirty="0">
                <a:latin typeface="Meiryo UI" panose="020B0604030504040204" pitchFamily="50" charset="-128"/>
                <a:ea typeface="Meiryo UI" panose="020B0604030504040204" pitchFamily="50" charset="-128"/>
              </a:rPr>
              <a:t>「技術・人文知識・国際業務」や「特定技能」</a:t>
            </a:r>
            <a:r>
              <a:rPr lang="en-US" altLang="ja-JP" sz="1221" dirty="0">
                <a:latin typeface="Meiryo UI" panose="020B0604030504040204" pitchFamily="50" charset="-128"/>
                <a:ea typeface="Meiryo UI" panose="020B0604030504040204" pitchFamily="50" charset="-128"/>
              </a:rPr>
              <a:t>)</a:t>
            </a:r>
            <a:endParaRPr lang="ja-JP" altLang="en-US" sz="1221" dirty="0">
              <a:latin typeface="Meiryo UI" panose="020B0604030504040204" pitchFamily="50" charset="-128"/>
              <a:ea typeface="Meiryo UI" panose="020B0604030504040204" pitchFamily="50" charset="-128"/>
            </a:endParaRPr>
          </a:p>
          <a:p>
            <a:r>
              <a:rPr lang="ja-JP" altLang="en-US" sz="1221" dirty="0">
                <a:latin typeface="Meiryo UI" panose="020B0604030504040204" pitchFamily="50" charset="-128"/>
                <a:ea typeface="Meiryo UI" panose="020B0604030504040204" pitchFamily="50" charset="-128"/>
              </a:rPr>
              <a:t>・「身分に基づく在留資格」</a:t>
            </a:r>
            <a:endParaRPr lang="en-US" altLang="ja-JP" sz="1221" dirty="0">
              <a:latin typeface="Meiryo UI" panose="020B0604030504040204" pitchFamily="50" charset="-128"/>
              <a:ea typeface="Meiryo UI" panose="020B0604030504040204" pitchFamily="50" charset="-128"/>
            </a:endParaRPr>
          </a:p>
          <a:p>
            <a:r>
              <a:rPr lang="ja-JP" altLang="en-US" sz="1221" dirty="0">
                <a:latin typeface="Meiryo UI" panose="020B0604030504040204" pitchFamily="50" charset="-128"/>
                <a:ea typeface="Meiryo UI" panose="020B0604030504040204" pitchFamily="50" charset="-128"/>
              </a:rPr>
              <a:t>・「留学」等の資格外活動（アルバイト）</a:t>
            </a:r>
            <a:endParaRPr lang="en-US" altLang="ja-JP" sz="1221" dirty="0">
              <a:latin typeface="Meiryo UI" panose="020B0604030504040204" pitchFamily="50" charset="-128"/>
              <a:ea typeface="Meiryo UI" panose="020B0604030504040204" pitchFamily="50" charset="-128"/>
            </a:endParaRPr>
          </a:p>
          <a:p>
            <a:r>
              <a:rPr lang="ja-JP" altLang="en-US" sz="1221" dirty="0">
                <a:latin typeface="Meiryo UI" panose="020B0604030504040204" pitchFamily="50" charset="-128"/>
                <a:ea typeface="Meiryo UI" panose="020B0604030504040204" pitchFamily="50" charset="-128"/>
              </a:rPr>
              <a:t>・「技能実習」</a:t>
            </a:r>
          </a:p>
        </p:txBody>
      </p:sp>
    </p:spTree>
    <p:extLst>
      <p:ext uri="{BB962C8B-B14F-4D97-AF65-F5344CB8AC3E}">
        <p14:creationId xmlns:p14="http://schemas.microsoft.com/office/powerpoint/2010/main" val="374811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16E0FB0-D25E-419A-84B4-8EDEFC81B60B}"/>
              </a:ext>
            </a:extLst>
          </p:cNvPr>
          <p:cNvSpPr txBox="1"/>
          <p:nvPr/>
        </p:nvSpPr>
        <p:spPr>
          <a:xfrm>
            <a:off x="4841396" y="376602"/>
            <a:ext cx="4878838" cy="5329664"/>
          </a:xfrm>
          <a:prstGeom prst="rect">
            <a:avLst/>
          </a:prstGeom>
          <a:noFill/>
        </p:spPr>
        <p:txBody>
          <a:bodyPr wrap="square">
            <a:spAutoFit/>
          </a:bodyPr>
          <a:lstStyle/>
          <a:p>
            <a:pPr lvl="0" indent="441325" algn="just">
              <a:lnSpc>
                <a:spcPts val="1400"/>
              </a:lnSpc>
              <a:defRPr/>
            </a:pP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Ⅲ</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取組みの方向性</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spcBef>
                <a:spcPts val="600"/>
              </a:spcBef>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　受入促進</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ヒアリングや調査の実施状況</a:t>
            </a: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雇用ステージに応じた現状</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①企業の立場から</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②外国人材の立場から</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今後受入れを進めていく在留資格の雇用ステージ</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①雇用ステージ</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②雇用ステージ別の施策課題</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４</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施策課題に応じた取組みの方向性</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　共生推進</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en-US" sz="1200" b="1" dirty="0">
                <a:latin typeface="UD デジタル 教科書体 NK-R" panose="02020400000000000000" pitchFamily="18" charset="-128"/>
                <a:ea typeface="UD デジタル 教科書体 NK-R" panose="02020400000000000000" pitchFamily="18" charset="-128"/>
              </a:rPr>
              <a:t>府内在留外国人の状況</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lvl="0"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①市町村別</a:t>
            </a:r>
            <a:endParaRPr kumimoji="1"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②国籍別</a:t>
            </a:r>
            <a:endParaRPr kumimoji="1"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③在留資格別</a:t>
            </a:r>
            <a:endPar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en-US" sz="1200" b="1" dirty="0">
                <a:latin typeface="UD デジタル 教科書体 NK-R" panose="02020400000000000000" pitchFamily="18" charset="-128"/>
                <a:ea typeface="UD デジタル 教科書体 NK-R" panose="02020400000000000000" pitchFamily="18" charset="-128"/>
              </a:rPr>
              <a:t>調査やヒアリングの実施状況</a:t>
            </a:r>
            <a:endPar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外国人材の暮らしの現状</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①日常生活</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②日本語の習得</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1"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共生推進における</a:t>
            </a:r>
            <a:r>
              <a:rPr kumimoji="1" lang="ja-JP" altLang="en-US" sz="1200" b="1" dirty="0">
                <a:latin typeface="UD デジタル 教科書体 NK-R" panose="02020400000000000000" pitchFamily="18" charset="-128"/>
                <a:ea typeface="UD デジタル 教科書体 NK-R" panose="02020400000000000000" pitchFamily="18" charset="-128"/>
              </a:rPr>
              <a:t>施策課題</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indent="85725">
              <a:lnSpc>
                <a:spcPts val="1500"/>
              </a:lnSpc>
              <a:defRPr/>
            </a:pPr>
            <a:r>
              <a:rPr kumimoji="1"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1"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a:t>
            </a:r>
            <a:r>
              <a:rPr kumimoji="1" lang="ja-JP" altLang="en-US" sz="1200" b="1" dirty="0">
                <a:latin typeface="UD デジタル 教科書体 NK-R" panose="02020400000000000000" pitchFamily="18" charset="-128"/>
                <a:ea typeface="UD デジタル 教科書体 NK-R" panose="02020400000000000000" pitchFamily="18" charset="-128"/>
              </a:rPr>
              <a:t>施策課題に応じた取組みの方向性</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indent="85725">
              <a:lnSpc>
                <a:spcPts val="1500"/>
              </a:lnSpc>
              <a:defRPr/>
            </a:pPr>
            <a:r>
              <a:rPr kumimoji="1" lang="ja-JP" altLang="en-US" sz="1200" b="1" dirty="0">
                <a:latin typeface="UD デジタル 教科書体 NK-R" panose="02020400000000000000" pitchFamily="18" charset="-128"/>
                <a:ea typeface="UD デジタル 教科書体 NK-R" panose="02020400000000000000" pitchFamily="18" charset="-128"/>
              </a:rPr>
              <a:t>　　　　　　　 </a:t>
            </a:r>
            <a:r>
              <a:rPr kumimoji="1" lang="ja-JP" altLang="en-US" sz="1200" b="1" dirty="0">
                <a:solidFill>
                  <a:srgbClr val="FF0000"/>
                </a:solidFill>
                <a:latin typeface="UD デジタル 教科書体 NK-R" panose="02020400000000000000" pitchFamily="18" charset="-128"/>
                <a:ea typeface="UD デジタル 教科書体 NK-R" panose="02020400000000000000" pitchFamily="18" charset="-128"/>
              </a:rPr>
              <a:t>　</a:t>
            </a:r>
            <a:endParaRPr lang="en-US" altLang="ja-JP" sz="1200" b="1" kern="100" dirty="0">
              <a:solidFill>
                <a:srgbClr val="FF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defRPr/>
            </a:pP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p>
        </p:txBody>
      </p:sp>
      <p:sp>
        <p:nvSpPr>
          <p:cNvPr id="5" name="テキスト ボックス 4">
            <a:extLst>
              <a:ext uri="{FF2B5EF4-FFF2-40B4-BE49-F238E27FC236}">
                <a16:creationId xmlns:a16="http://schemas.microsoft.com/office/drawing/2014/main" id="{A16E0FB0-D25E-419A-84B4-8EDEFC81B60B}"/>
              </a:ext>
            </a:extLst>
          </p:cNvPr>
          <p:cNvSpPr txBox="1"/>
          <p:nvPr/>
        </p:nvSpPr>
        <p:spPr>
          <a:xfrm>
            <a:off x="227917" y="327442"/>
            <a:ext cx="5022509" cy="6363280"/>
          </a:xfrm>
          <a:prstGeom prst="rect">
            <a:avLst/>
          </a:prstGeom>
          <a:noFill/>
        </p:spPr>
        <p:txBody>
          <a:bodyPr wrap="square">
            <a:spAutoFit/>
          </a:bodyPr>
          <a:lstStyle/>
          <a:p>
            <a:pPr marL="152400" marR="0" lvl="0" indent="-152400" algn="just" defTabSz="457200" rtl="0" eaLnBrk="1" fontAlgn="auto" latinLnBrk="0" hangingPunct="1">
              <a:lnSpc>
                <a:spcPts val="1400"/>
              </a:lnSpc>
              <a:spcBef>
                <a:spcPts val="0"/>
              </a:spcBef>
              <a:spcAft>
                <a:spcPts val="0"/>
              </a:spcAft>
              <a:buClrTx/>
              <a:buSzTx/>
              <a:buFontTx/>
              <a:buNone/>
              <a:tabLst/>
              <a:defRPr/>
            </a:pPr>
            <a:r>
              <a:rPr kumimoji="0" lang="ja-JP" altLang="en-US" sz="1200" b="1"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≪目 次≫</a:t>
            </a: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52400" marR="0" lvl="0" indent="-152400" algn="just" defTabSz="457200" rtl="0" eaLnBrk="1" fontAlgn="auto" latinLnBrk="0" hangingPunct="1">
              <a:lnSpc>
                <a:spcPts val="1400"/>
              </a:lnSpc>
              <a:spcBef>
                <a:spcPts val="0"/>
              </a:spcBef>
              <a:spcAft>
                <a:spcPts val="0"/>
              </a:spcAft>
              <a:buClrTx/>
              <a:buSzTx/>
              <a:buFontTx/>
              <a:buNone/>
              <a:tabLst/>
              <a:defRPr/>
            </a:pPr>
            <a:r>
              <a:rPr lang="ja-JP" altLang="en-US"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R="0" lvl="0" indent="-152400" algn="just" defTabSz="457200" rtl="0" eaLnBrk="1" fontAlgn="auto" latinLnBrk="0" hangingPunct="1">
              <a:lnSpc>
                <a:spcPts val="1500"/>
              </a:lnSpc>
              <a:spcBef>
                <a:spcPts val="0"/>
              </a:spcBef>
              <a:buClrTx/>
              <a:buSzTx/>
              <a:buFontTx/>
              <a:buNone/>
              <a:tabLst/>
              <a:defRPr/>
            </a:pPr>
            <a:r>
              <a:rPr lang="ja-JP" altLang="en-US"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Ⅰ</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外国人材を必要とする背景</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spcBef>
                <a:spcPts val="600"/>
              </a:spcBef>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　人口、労働力人口等の推移（大阪）</a:t>
            </a: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　人手不足の状況</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（１）近畿</a:t>
            </a: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（２）産業別、大阪</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（３）産業別外国人労働者数（大阪）</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３　今後求められる人材</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（１）グローバル化、</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DX</a:t>
            </a:r>
            <a:endPar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（２）大阪の成長</a:t>
            </a:r>
          </a:p>
          <a:p>
            <a:pPr lvl="0"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４　まとめ</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spcBef>
                <a:spcPts val="600"/>
              </a:spcBef>
              <a:defRPr/>
            </a:pP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spcBef>
                <a:spcPts val="600"/>
              </a:spcBef>
              <a:defRPr/>
            </a:pP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algn="just">
              <a:lnSpc>
                <a:spcPts val="14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Ⅱ</a:t>
            </a: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大阪の成長に求められる外国人材</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spcBef>
                <a:spcPts val="600"/>
              </a:spcBef>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　外国人在留資格制度の状況等</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　在留外国人数及び労働者数の推移（全国）</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３　外国人労働者数の推移（大阪）</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４　産業別の在留資格の特徴（大阪）</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５　今後求められる外国人材</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（１）特定技能</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（２）技・人・国、留学生</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６　大阪の成長のために求められる外国人労働者数の長期見通し</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７　国籍の多様性と一人当たり</a:t>
            </a:r>
            <a:r>
              <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GDP</a:t>
            </a: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８　今後特に受入れを進めていく産業等・在留資格</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1325" algn="just">
              <a:lnSpc>
                <a:spcPts val="1500"/>
              </a:lnSpc>
              <a:defRPr/>
            </a:pPr>
            <a:r>
              <a:rPr lang="ja-JP" altLang="en-US"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（参考）在留資格等について</a:t>
            </a:r>
            <a:endParaRPr lang="en-US" altLang="ja-JP" sz="12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R="0" lvl="0" indent="441325" algn="just" defTabSz="457200" rtl="0" eaLnBrk="1" fontAlgn="auto" latinLnBrk="0" hangingPunct="1">
              <a:lnSpc>
                <a:spcPts val="1400"/>
              </a:lnSpc>
              <a:spcBef>
                <a:spcPts val="600"/>
              </a:spcBef>
              <a:buClrTx/>
              <a:buSzTx/>
              <a:buFontTx/>
              <a:buNone/>
              <a:tabLst/>
              <a:defRPr/>
            </a:pP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R="0" lvl="0" indent="441325" algn="just" defTabSz="457200" rtl="0" eaLnBrk="1" fontAlgn="auto" latinLnBrk="0" hangingPunct="1">
              <a:lnSpc>
                <a:spcPts val="1400"/>
              </a:lnSpc>
              <a:spcBef>
                <a:spcPts val="600"/>
              </a:spcBef>
              <a:buClrTx/>
              <a:buSzTx/>
              <a:buFontTx/>
              <a:buNone/>
              <a:tabLst/>
              <a:defRPr/>
            </a:pP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spcBef>
                <a:spcPts val="600"/>
              </a:spcBef>
              <a:defRPr/>
            </a:pPr>
            <a:endParaRPr lang="en-US" altLang="ja-JP" sz="12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441325" algn="just">
              <a:lnSpc>
                <a:spcPts val="1400"/>
              </a:lnSpc>
              <a:spcBef>
                <a:spcPts val="600"/>
              </a:spcBef>
              <a:defRPr/>
            </a:pPr>
            <a:endParaRPr kumimoji="0" lang="en-US" altLang="ja-JP" sz="1200" b="1"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a:t>
            </a:fld>
            <a:endParaRPr kumimoji="1" lang="ja-JP" altLang="en-US" dirty="0"/>
          </a:p>
        </p:txBody>
      </p:sp>
    </p:spTree>
    <p:extLst>
      <p:ext uri="{BB962C8B-B14F-4D97-AF65-F5344CB8AC3E}">
        <p14:creationId xmlns:p14="http://schemas.microsoft.com/office/powerpoint/2010/main" val="69189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p:cNvGraphicFramePr>
            <a:graphicFrameLocks/>
          </p:cNvGraphicFramePr>
          <p:nvPr/>
        </p:nvGraphicFramePr>
        <p:xfrm>
          <a:off x="311768" y="1261675"/>
          <a:ext cx="9306629" cy="527133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301907"/>
            <a:ext cx="10080625" cy="34280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1714" b="1" dirty="0">
                <a:solidFill>
                  <a:schemeClr val="bg1"/>
                </a:solidFill>
                <a:latin typeface="UD デジタル 教科書体 NK-R" panose="02020400000000000000" pitchFamily="18" charset="-128"/>
                <a:ea typeface="UD デジタル 教科書体 NK-R" panose="02020400000000000000" pitchFamily="18" charset="-128"/>
              </a:rPr>
              <a:t>Ⅱ</a:t>
            </a:r>
            <a:r>
              <a:rPr lang="ja-JP" altLang="en-US" sz="1714" b="1" dirty="0">
                <a:solidFill>
                  <a:schemeClr val="bg1"/>
                </a:solidFill>
                <a:latin typeface="UD デジタル 教科書体 NK-R" panose="02020400000000000000" pitchFamily="18" charset="-128"/>
                <a:ea typeface="UD デジタル 教科書体 NK-R" panose="02020400000000000000" pitchFamily="18" charset="-128"/>
              </a:rPr>
              <a:t>　７　</a:t>
            </a:r>
            <a:r>
              <a:rPr lang="ja-JP" altLang="en-US" sz="1714" b="1" dirty="0">
                <a:solidFill>
                  <a:prstClr val="white"/>
                </a:solidFill>
                <a:latin typeface="UD デジタル 教科書体 NK-R" panose="02020400000000000000" pitchFamily="18" charset="-128"/>
                <a:ea typeface="UD デジタル 教科書体 NK-R" panose="02020400000000000000" pitchFamily="18" charset="-128"/>
              </a:rPr>
              <a:t>国籍の多様性と一人当たり</a:t>
            </a:r>
            <a:r>
              <a:rPr lang="en-US" altLang="ja-JP" sz="1714" b="1" dirty="0">
                <a:solidFill>
                  <a:prstClr val="white"/>
                </a:solidFill>
                <a:latin typeface="UD デジタル 教科書体 NK-R" panose="02020400000000000000" pitchFamily="18" charset="-128"/>
                <a:ea typeface="UD デジタル 教科書体 NK-R" panose="02020400000000000000" pitchFamily="18" charset="-128"/>
              </a:rPr>
              <a:t>GDP</a:t>
            </a:r>
          </a:p>
        </p:txBody>
      </p:sp>
      <p:sp>
        <p:nvSpPr>
          <p:cNvPr id="3" name="テキスト ボックス 2"/>
          <p:cNvSpPr txBox="1"/>
          <p:nvPr/>
        </p:nvSpPr>
        <p:spPr>
          <a:xfrm>
            <a:off x="672924" y="1267154"/>
            <a:ext cx="1018433" cy="246093"/>
          </a:xfrm>
          <a:prstGeom prst="rect">
            <a:avLst/>
          </a:prstGeom>
          <a:noFill/>
        </p:spPr>
        <p:txBody>
          <a:bodyPr wrap="square" rtlCol="0">
            <a:spAutoFit/>
          </a:bodyPr>
          <a:lstStyle/>
          <a:p>
            <a:r>
              <a:rPr lang="ja-JP" altLang="en-US" sz="999" dirty="0">
                <a:latin typeface="UD デジタル 教科書体 NK-R" panose="02020400000000000000" pitchFamily="18" charset="-128"/>
                <a:ea typeface="UD デジタル 教科書体 NK-R" panose="02020400000000000000" pitchFamily="18" charset="-128"/>
              </a:rPr>
              <a:t>（</a:t>
            </a:r>
            <a:r>
              <a:rPr lang="en-US" altLang="ja-JP" sz="999" dirty="0">
                <a:latin typeface="UD デジタル 教科書体 NK-R" panose="02020400000000000000" pitchFamily="18" charset="-128"/>
                <a:ea typeface="UD デジタル 教科書体 NK-R" panose="02020400000000000000" pitchFamily="18" charset="-128"/>
              </a:rPr>
              <a:t>US</a:t>
            </a:r>
            <a:r>
              <a:rPr lang="ja-JP" altLang="en-US" sz="999" dirty="0">
                <a:latin typeface="UD デジタル 教科書体 NK-R" panose="02020400000000000000" pitchFamily="18" charset="-128"/>
                <a:ea typeface="UD デジタル 教科書体 NK-R" panose="02020400000000000000" pitchFamily="18" charset="-128"/>
              </a:rPr>
              <a:t>ドル）</a:t>
            </a:r>
            <a:endParaRPr lang="en-US" altLang="ja-JP" sz="999" dirty="0">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p:cNvSpPr txBox="1"/>
          <p:nvPr/>
        </p:nvSpPr>
        <p:spPr>
          <a:xfrm>
            <a:off x="9406191" y="5933499"/>
            <a:ext cx="619511" cy="246093"/>
          </a:xfrm>
          <a:prstGeom prst="rect">
            <a:avLst/>
          </a:prstGeom>
          <a:noFill/>
        </p:spPr>
        <p:txBody>
          <a:bodyPr wrap="square" rtlCol="0">
            <a:spAutoFit/>
          </a:bodyPr>
          <a:lstStyle/>
          <a:p>
            <a:r>
              <a:rPr lang="ja-JP" altLang="en-US" sz="999" dirty="0">
                <a:latin typeface="UD デジタル 教科書体 NK-R" panose="02020400000000000000" pitchFamily="18" charset="-128"/>
                <a:ea typeface="UD デジタル 教科書体 NK-R" panose="02020400000000000000" pitchFamily="18" charset="-128"/>
              </a:rPr>
              <a:t>（％）</a:t>
            </a:r>
            <a:endParaRPr lang="en-US" altLang="ja-JP" sz="999" dirty="0">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p:cNvSpPr txBox="1"/>
          <p:nvPr/>
        </p:nvSpPr>
        <p:spPr>
          <a:xfrm>
            <a:off x="311768" y="812545"/>
            <a:ext cx="9229787" cy="290849"/>
          </a:xfrm>
          <a:prstGeom prst="rect">
            <a:avLst/>
          </a:prstGeom>
          <a:ln w="19050">
            <a:solidFill>
              <a:schemeClr val="tx1"/>
            </a:solidFill>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362816" indent="-362816"/>
            <a:r>
              <a:rPr lang="ja-JP" altLang="en-US"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G20</a:t>
            </a:r>
            <a:r>
              <a:rPr lang="ja-JP" altLang="en-US"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参加国では、国際移住者率と一人当たり</a:t>
            </a:r>
            <a:r>
              <a:rPr lang="en-US" altLang="ja-JP"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GDP</a:t>
            </a:r>
            <a:r>
              <a:rPr lang="ja-JP" altLang="en-US"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の間に正の相関がみられる</a:t>
            </a:r>
            <a:endParaRPr lang="en-US" altLang="ja-JP" sz="129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4" name="スライド番号プレースホルダー 4"/>
          <p:cNvSpPr txBox="1">
            <a:spLocks/>
          </p:cNvSpPr>
          <p:nvPr/>
        </p:nvSpPr>
        <p:spPr>
          <a:xfrm>
            <a:off x="9496679" y="6729322"/>
            <a:ext cx="343175" cy="195266"/>
          </a:xfrm>
          <a:prstGeom prst="rect">
            <a:avLst/>
          </a:prstGeom>
        </p:spPr>
        <p:txBody>
          <a:bodyPr vert="horz" lIns="87072" tIns="43536" rIns="87072" bIns="43536"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lang="ja-JP" altLang="en-US" sz="1200"/>
              <a:pPr/>
              <a:t>20</a:t>
            </a:fld>
            <a:endParaRPr lang="ja-JP" altLang="en-US" sz="1200" dirty="0"/>
          </a:p>
        </p:txBody>
      </p:sp>
      <p:sp>
        <p:nvSpPr>
          <p:cNvPr id="9" name="テキスト ボックス 8"/>
          <p:cNvSpPr txBox="1"/>
          <p:nvPr/>
        </p:nvSpPr>
        <p:spPr>
          <a:xfrm>
            <a:off x="7220486" y="5279876"/>
            <a:ext cx="1984389" cy="4148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48" dirty="0">
                <a:solidFill>
                  <a:srgbClr val="002060"/>
                </a:solidFill>
                <a:latin typeface="UD デジタル 教科書体 NK-R" panose="02020400000000000000" pitchFamily="18" charset="-128"/>
                <a:ea typeface="UD デジタル 教科書体 NK-R" panose="02020400000000000000" pitchFamily="18" charset="-128"/>
              </a:rPr>
              <a:t>◆</a:t>
            </a:r>
            <a:r>
              <a:rPr lang="ja-JP" altLang="en-US" sz="1048" dirty="0">
                <a:latin typeface="UD デジタル 教科書体 NK-R" panose="02020400000000000000" pitchFamily="18" charset="-128"/>
                <a:ea typeface="UD デジタル 教科書体 NK-R" panose="02020400000000000000" pitchFamily="18" charset="-128"/>
              </a:rPr>
              <a:t>：</a:t>
            </a:r>
            <a:r>
              <a:rPr lang="en-US" altLang="ja-JP" sz="1048" dirty="0">
                <a:latin typeface="UD デジタル 教科書体 NK-R" panose="02020400000000000000" pitchFamily="18" charset="-128"/>
                <a:ea typeface="UD デジタル 教科書体 NK-R" panose="02020400000000000000" pitchFamily="18" charset="-128"/>
              </a:rPr>
              <a:t>G20</a:t>
            </a:r>
            <a:r>
              <a:rPr lang="ja-JP" altLang="en-US" sz="1048" dirty="0">
                <a:latin typeface="UD デジタル 教科書体 NK-R" panose="02020400000000000000" pitchFamily="18" charset="-128"/>
                <a:ea typeface="UD デジタル 教科書体 NK-R" panose="02020400000000000000" pitchFamily="18" charset="-128"/>
              </a:rPr>
              <a:t>参加国</a:t>
            </a:r>
          </a:p>
          <a:p>
            <a:r>
              <a:rPr lang="ja-JP" altLang="en-US" sz="1048" dirty="0">
                <a:solidFill>
                  <a:srgbClr val="FFC000"/>
                </a:solidFill>
                <a:latin typeface="UD デジタル 教科書体 NK-R" panose="02020400000000000000" pitchFamily="18" charset="-128"/>
                <a:ea typeface="UD デジタル 教科書体 NK-R" panose="02020400000000000000" pitchFamily="18" charset="-128"/>
              </a:rPr>
              <a:t>▲</a:t>
            </a:r>
            <a:r>
              <a:rPr lang="ja-JP" altLang="en-US" sz="1048" dirty="0">
                <a:latin typeface="UD デジタル 教科書体 NK-R" panose="02020400000000000000" pitchFamily="18" charset="-128"/>
                <a:ea typeface="UD デジタル 教科書体 NK-R" panose="02020400000000000000" pitchFamily="18" charset="-128"/>
              </a:rPr>
              <a:t>：一人当たり</a:t>
            </a:r>
            <a:r>
              <a:rPr lang="en-US" altLang="ja-JP" sz="1048" dirty="0">
                <a:latin typeface="UD デジタル 教科書体 NK-R" panose="02020400000000000000" pitchFamily="18" charset="-128"/>
                <a:ea typeface="UD デジタル 教科書体 NK-R" panose="02020400000000000000" pitchFamily="18" charset="-128"/>
              </a:rPr>
              <a:t>GDP</a:t>
            </a:r>
            <a:r>
              <a:rPr lang="ja-JP" altLang="en-US" sz="1048" dirty="0">
                <a:latin typeface="UD デジタル 教科書体 NK-R" panose="02020400000000000000" pitchFamily="18" charset="-128"/>
                <a:ea typeface="UD デジタル 教科書体 NK-R" panose="02020400000000000000" pitchFamily="18" charset="-128"/>
              </a:rPr>
              <a:t>が高い国</a:t>
            </a:r>
            <a:endParaRPr lang="en-US" altLang="ja-JP" sz="1048"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75452D74-B96D-4AE9-83B9-A05D3D9A6CD9}"/>
              </a:ext>
            </a:extLst>
          </p:cNvPr>
          <p:cNvSpPr/>
          <p:nvPr/>
        </p:nvSpPr>
        <p:spPr>
          <a:xfrm>
            <a:off x="672924" y="6558595"/>
            <a:ext cx="8494126" cy="677621"/>
          </a:xfrm>
          <a:prstGeom prst="rect">
            <a:avLst/>
          </a:prstGeom>
        </p:spPr>
        <p:txBody>
          <a:bodyPr wrap="square">
            <a:spAutoFit/>
          </a:bodyPr>
          <a:lstStyle/>
          <a:p>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出典：国際移住者率（</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１）・・・</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United</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Nations</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（国際連合）「</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International Migrant Stock 2020</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95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１　各国の外国生まれ又は外国籍の人口統計に基づき推計したもの。日本においては総人口に占める在留外国人の割合に相当する</a:t>
            </a:r>
            <a:endParaRPr lang="en-US" altLang="ja-JP" sz="95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一人当たり</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GDP</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２）・・・</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IMF</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a:t>
            </a:r>
            <a:r>
              <a:rPr lang="zh-TW" altLang="en-US" sz="951" dirty="0">
                <a:solidFill>
                  <a:srgbClr val="000000"/>
                </a:solidFill>
                <a:latin typeface="UD デジタル 教科書体 NK-R" panose="02020400000000000000" pitchFamily="18" charset="-128"/>
                <a:ea typeface="UD デジタル 教科書体 NK-R" panose="02020400000000000000" pitchFamily="18" charset="-128"/>
              </a:rPr>
              <a:t>国際通貨基金</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World Economic Outlook Database</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95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２　</a:t>
            </a:r>
            <a:r>
              <a:rPr lang="en-US" altLang="ja-JP" sz="951" dirty="0">
                <a:solidFill>
                  <a:srgbClr val="000000"/>
                </a:solidFill>
                <a:latin typeface="UD デジタル 教科書体 NK-R" panose="02020400000000000000" pitchFamily="18" charset="-128"/>
                <a:ea typeface="UD デジタル 教科書体 NK-R" panose="02020400000000000000" pitchFamily="18" charset="-128"/>
              </a:rPr>
              <a:t>US</a:t>
            </a:r>
            <a:r>
              <a:rPr lang="ja-JP" altLang="en-US" sz="951" dirty="0">
                <a:solidFill>
                  <a:srgbClr val="000000"/>
                </a:solidFill>
                <a:latin typeface="UD デジタル 教科書体 NK-R" panose="02020400000000000000" pitchFamily="18" charset="-128"/>
                <a:ea typeface="UD デジタル 教科書体 NK-R" panose="02020400000000000000" pitchFamily="18" charset="-128"/>
              </a:rPr>
              <a:t>ドルへの換算は年平均為替レートベース</a:t>
            </a:r>
            <a:endParaRPr lang="ja-JP" altLang="en-US" sz="95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29499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234349" y="1243690"/>
            <a:ext cx="9611923" cy="766364"/>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大阪の成長を支え、即戦力となる人材</a:t>
            </a:r>
            <a:endParaRPr kumimoji="1" lang="en-US" altLang="ja-JP" b="1"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■人手不足が顕著な</a:t>
            </a:r>
            <a:r>
              <a:rPr lang="ja-JP" altLang="en-US" sz="1290" dirty="0">
                <a:solidFill>
                  <a:schemeClr val="tx1"/>
                </a:solidFill>
                <a:latin typeface="UD デジタル 教科書体 NK-R" panose="02020400000000000000" pitchFamily="18" charset="-128"/>
                <a:ea typeface="UD デジタル 教科書体 NK-R" panose="02020400000000000000" pitchFamily="18" charset="-128"/>
              </a:rPr>
              <a:t>産業等においては</a:t>
            </a:r>
            <a:r>
              <a:rPr lang="ja-JP" altLang="en-US" sz="1290" b="1" dirty="0">
                <a:solidFill>
                  <a:schemeClr val="tx1"/>
                </a:solidFill>
                <a:latin typeface="UD デジタル 教科書体 NK-R" panose="02020400000000000000" pitchFamily="18" charset="-128"/>
                <a:ea typeface="UD デジタル 教科書体 NK-R" panose="02020400000000000000" pitchFamily="18" charset="-128"/>
              </a:rPr>
              <a:t>、外国人材の受入れを積極的に進めていく</a:t>
            </a:r>
            <a:endParaRPr lang="en-US" altLang="ja-JP" sz="1290" b="1"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90" b="1" dirty="0">
                <a:solidFill>
                  <a:schemeClr val="tx1"/>
                </a:solidFill>
                <a:latin typeface="UD デジタル 教科書体 NK-R" panose="02020400000000000000" pitchFamily="18" charset="-128"/>
                <a:ea typeface="UD デジタル 教科書体 NK-R" panose="02020400000000000000" pitchFamily="18" charset="-128"/>
              </a:rPr>
              <a:t>■特に「特定技能」は一定の専門性・技能を有し、即戦力として期待される存在</a:t>
            </a: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E08629A6-829B-4394-A30A-5CB52C1BBB36}"/>
              </a:ext>
            </a:extLst>
          </p:cNvPr>
          <p:cNvSpPr/>
          <p:nvPr/>
        </p:nvSpPr>
        <p:spPr>
          <a:xfrm>
            <a:off x="0" y="24199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８　今後特に受入れを進めていく産業等・在留資格（</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1/</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a:t>
            </a:r>
          </a:p>
        </p:txBody>
      </p:sp>
      <p:sp>
        <p:nvSpPr>
          <p:cNvPr id="20"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21</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991194566"/>
              </p:ext>
            </p:extLst>
          </p:nvPr>
        </p:nvGraphicFramePr>
        <p:xfrm>
          <a:off x="234836" y="2052994"/>
          <a:ext cx="9417652" cy="4442795"/>
        </p:xfrm>
        <a:graphic>
          <a:graphicData uri="http://schemas.openxmlformats.org/drawingml/2006/table">
            <a:tbl>
              <a:tblPr firstRow="1" firstCol="1" bandRow="1">
                <a:tableStyleId>{3B4B98B0-60AC-42C2-AFA5-B58CD77FA1E5}</a:tableStyleId>
              </a:tblPr>
              <a:tblGrid>
                <a:gridCol w="1611956">
                  <a:extLst>
                    <a:ext uri="{9D8B030D-6E8A-4147-A177-3AD203B41FA5}">
                      <a16:colId xmlns:a16="http://schemas.microsoft.com/office/drawing/2014/main" val="737595556"/>
                    </a:ext>
                  </a:extLst>
                </a:gridCol>
                <a:gridCol w="980069">
                  <a:extLst>
                    <a:ext uri="{9D8B030D-6E8A-4147-A177-3AD203B41FA5}">
                      <a16:colId xmlns:a16="http://schemas.microsoft.com/office/drawing/2014/main" val="3128455818"/>
                    </a:ext>
                  </a:extLst>
                </a:gridCol>
                <a:gridCol w="6825627">
                  <a:extLst>
                    <a:ext uri="{9D8B030D-6E8A-4147-A177-3AD203B41FA5}">
                      <a16:colId xmlns:a16="http://schemas.microsoft.com/office/drawing/2014/main" val="101227981"/>
                    </a:ext>
                  </a:extLst>
                </a:gridCol>
              </a:tblGrid>
              <a:tr h="262503">
                <a:tc rowSpan="2">
                  <a:txBody>
                    <a:bodyPr/>
                    <a:lstStyle/>
                    <a:p>
                      <a:pPr algn="ctr">
                        <a:spcAft>
                          <a:spcPts val="0"/>
                        </a:spcAft>
                      </a:pPr>
                      <a:r>
                        <a:rPr lang="ja-JP" altLang="en-US"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産業等</a:t>
                      </a:r>
                      <a:endParaRPr 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ts val="1000"/>
                        </a:lnSpc>
                        <a:spcAft>
                          <a:spcPts val="0"/>
                        </a:spcAft>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在留資格</a:t>
                      </a:r>
                      <a:endParaRPr 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rowSpan="2">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特徴・求める人材</a:t>
                      </a:r>
                      <a:endParaRPr kumimoji="1"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2851836198"/>
                  </a:ext>
                </a:extLst>
              </a:tr>
              <a:tr h="250722">
                <a:tc vMerge="1">
                  <a:txBody>
                    <a:bodyPr/>
                    <a:lstStyle/>
                    <a:p>
                      <a:endParaRPr kumimoji="1" lang="ja-JP" altLang="en-US"/>
                    </a:p>
                  </a:txBody>
                  <a:tcPr/>
                </a:tc>
                <a:tc>
                  <a:txBody>
                    <a:bodyPr/>
                    <a:lstStyle/>
                    <a:p>
                      <a:pPr marL="71755" marR="71755" algn="ctr">
                        <a:lnSpc>
                          <a:spcPts val="10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特定技能</a:t>
                      </a:r>
                      <a:endPar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vMerge="1">
                  <a:txBody>
                    <a:bodyPr/>
                    <a:lstStyle/>
                    <a:p>
                      <a:endParaRPr kumimoji="1" lang="ja-JP" altLang="en-US"/>
                    </a:p>
                  </a:txBody>
                  <a:tcPr/>
                </a:tc>
                <a:extLst>
                  <a:ext uri="{0D108BD9-81ED-4DB2-BD59-A6C34878D82A}">
                    <a16:rowId xmlns:a16="http://schemas.microsoft.com/office/drawing/2014/main" val="845231465"/>
                  </a:ext>
                </a:extLst>
              </a:tr>
              <a:tr h="551939">
                <a:tc>
                  <a:txBody>
                    <a:bodyPr/>
                    <a:lstStyle/>
                    <a:p>
                      <a:pPr algn="l">
                        <a:spcAft>
                          <a:spcPts val="0"/>
                        </a:spcAft>
                      </a:pPr>
                      <a:r>
                        <a:rPr 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製造</a:t>
                      </a: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○常用労働者数が多く、外国人労働者数も多い産業</a:t>
                      </a:r>
                      <a:endParaRPr kumimoji="1"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産業規模が</a:t>
                      </a:r>
                      <a:r>
                        <a:rPr kumimoji="1"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大きく、</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現場作業に携わる多くの人手が求められている</a:t>
                      </a:r>
                      <a:endParaRPr kumimoji="1"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6926873"/>
                  </a:ext>
                </a:extLst>
              </a:tr>
              <a:tr h="487299">
                <a:tc>
                  <a:txBody>
                    <a:bodyPr/>
                    <a:lstStyle/>
                    <a:p>
                      <a:pPr algn="l">
                        <a:spcAft>
                          <a:spcPts val="0"/>
                        </a:spcAft>
                      </a:pPr>
                      <a:r>
                        <a:rPr 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建設</a:t>
                      </a: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○今後万博・</a:t>
                      </a:r>
                      <a:r>
                        <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IR</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を控え、現場作業で緊急性の高いインフラ整備に多くの</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人手が求められている</a:t>
                      </a:r>
                      <a:endParaRPr kumimoji="1"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3843246"/>
                  </a:ext>
                </a:extLst>
              </a:tr>
              <a:tr h="68632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ja-JP"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宿泊</a:t>
                      </a:r>
                      <a:r>
                        <a:rPr lang="ja-JP" altLang="en-US"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ja-JP" altLang="ja-JP" sz="14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コロナで影響を受けた分野。今後のインバウンドの拡大に備え、多くの人手が求められている</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○宿泊施設におけるフロント、</a:t>
                      </a:r>
                      <a:r>
                        <a:rPr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企画・広報、</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接客、レストランサービス等の宿泊</a:t>
                      </a:r>
                      <a:r>
                        <a:rPr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サービスの提供</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を</a:t>
                      </a:r>
                      <a:r>
                        <a:rPr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支える</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428913"/>
                  </a:ext>
                </a:extLst>
              </a:tr>
              <a:tr h="77719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飲食サービス業</a:t>
                      </a:r>
                      <a:endParaRPr lang="en-US" altLang="ja-JP" sz="1100" b="1" i="0" strike="sngStrike"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コロナで影響を受けた分野。今後のインバウンドの拡大に備え、多くの人手が求められている</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○飲食物調理や接客、店舗管理など飲食店の運営を支える人材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○技能実習制度がない。特定技能の受入れが求められている</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4305831"/>
                  </a:ext>
                </a:extLst>
              </a:tr>
              <a:tr h="81190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航空</a:t>
                      </a:r>
                      <a:endParaRPr lang="en-US" altLang="ja-JP" sz="1400" b="1"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コロナで影響を受けた分野。今後のインバウンドの拡大に備え、多くの人手が求められている</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○地上走行支援業務や手荷物・貨物取扱業務などの空港グランドハンドリングや、機体・装備品等を含めた航空機整備など、航空機の安全な飛行を支える人材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666710"/>
                  </a:ext>
                </a:extLst>
              </a:tr>
              <a:tr h="614906">
                <a:tc>
                  <a:txBody>
                    <a:bodyPr/>
                    <a:lstStyle/>
                    <a:p>
                      <a:pPr algn="l">
                        <a:spcAft>
                          <a:spcPts val="0"/>
                        </a:spcAft>
                      </a:pP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介護</a:t>
                      </a:r>
                      <a:endPar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○急速に進む高齢社会のなか、今後も需要は増加する見込み</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rPr>
                        <a:t>○施設における入浴や食事などの身体介護や身体介護に伴う支援業務など、施設運営を支える人材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4098112"/>
                  </a:ext>
                </a:extLst>
              </a:tr>
            </a:tbl>
          </a:graphicData>
        </a:graphic>
      </p:graphicFrame>
      <p:sp>
        <p:nvSpPr>
          <p:cNvPr id="8" name="正方形/長方形 7">
            <a:extLst>
              <a:ext uri="{FF2B5EF4-FFF2-40B4-BE49-F238E27FC236}">
                <a16:creationId xmlns:a16="http://schemas.microsoft.com/office/drawing/2014/main" id="{55EED9AA-96F6-4885-AFA7-E0637D01A52D}"/>
              </a:ext>
            </a:extLst>
          </p:cNvPr>
          <p:cNvSpPr/>
          <p:nvPr/>
        </p:nvSpPr>
        <p:spPr>
          <a:xfrm>
            <a:off x="234350" y="678162"/>
            <a:ext cx="9611923" cy="489365"/>
          </a:xfrm>
          <a:prstGeom prst="rect">
            <a:avLst/>
          </a:prstGeom>
          <a:ln w="19050">
            <a:solidFill>
              <a:schemeClr val="tx1"/>
            </a:solidFill>
            <a:prstDash val="sysDash"/>
          </a:ln>
        </p:spPr>
        <p:txBody>
          <a:bodyPr wrap="square">
            <a:spAutoFit/>
          </a:bodyPr>
          <a:lstStyle/>
          <a:p>
            <a:r>
              <a:rPr lang="ja-JP" altLang="en-US" sz="1290" dirty="0">
                <a:latin typeface="UD デジタル 教科書体 NK-R" panose="02020400000000000000" pitchFamily="18" charset="-128"/>
                <a:ea typeface="UD デジタル 教科書体 NK-R" panose="02020400000000000000" pitchFamily="18" charset="-128"/>
              </a:rPr>
              <a:t>○　人手不足が顕著な産業等に、即戦力となる人材の確保を進めるとともに、大阪の成長を支え、さらに新たな価値を創造する人材の受入れを進める</a:t>
            </a:r>
            <a:endParaRPr lang="en-US" altLang="ja-JP" sz="1290"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207470" y="6526437"/>
            <a:ext cx="3898900" cy="238527"/>
          </a:xfrm>
          <a:prstGeom prst="rect">
            <a:avLst/>
          </a:prstGeom>
          <a:noFill/>
        </p:spPr>
        <p:txBody>
          <a:bodyPr wrap="square" rtlCol="0">
            <a:spAutoFit/>
          </a:bodyPr>
          <a:lstStyle/>
          <a:p>
            <a:r>
              <a:rPr kumimoji="1" lang="ja-JP" altLang="en-US" sz="950" dirty="0">
                <a:latin typeface="UD デジタル 教科書体 NK-R" panose="02020400000000000000" pitchFamily="18" charset="-128"/>
                <a:ea typeface="UD デジタル 教科書体 NK-R" panose="02020400000000000000" pitchFamily="18" charset="-128"/>
              </a:rPr>
              <a:t>（</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）◎は最も受入れを進めていく産業等・在留資格を示す</a:t>
            </a:r>
          </a:p>
        </p:txBody>
      </p:sp>
    </p:spTree>
    <p:extLst>
      <p:ext uri="{BB962C8B-B14F-4D97-AF65-F5344CB8AC3E}">
        <p14:creationId xmlns:p14="http://schemas.microsoft.com/office/powerpoint/2010/main" val="313452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08629A6-829B-4394-A30A-5CB52C1BBB36}"/>
              </a:ext>
            </a:extLst>
          </p:cNvPr>
          <p:cNvSpPr/>
          <p:nvPr/>
        </p:nvSpPr>
        <p:spPr>
          <a:xfrm>
            <a:off x="0" y="24199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８　今後特に受入れを進めていく産業等・在留資格（２</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a:t>
            </a:r>
          </a:p>
        </p:txBody>
      </p:sp>
      <p:sp>
        <p:nvSpPr>
          <p:cNvPr id="20"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22</a:t>
            </a:fld>
            <a:endParaRPr kumimoji="1" lang="ja-JP" altLang="en-US" dirty="0"/>
          </a:p>
        </p:txBody>
      </p:sp>
      <p:sp>
        <p:nvSpPr>
          <p:cNvPr id="10" name="テキスト ボックス 9"/>
          <p:cNvSpPr txBox="1"/>
          <p:nvPr/>
        </p:nvSpPr>
        <p:spPr>
          <a:xfrm>
            <a:off x="114342" y="652146"/>
            <a:ext cx="9851940" cy="1163395"/>
          </a:xfrm>
          <a:prstGeom prst="rect">
            <a:avLst/>
          </a:prstGeom>
          <a:solidFill>
            <a:schemeClr val="accent1">
              <a:lumMod val="60000"/>
              <a:lumOff val="40000"/>
            </a:schemeClr>
          </a:solidFill>
          <a:ln w="19050">
            <a:noFill/>
          </a:ln>
        </p:spPr>
        <p:txBody>
          <a:bodyPr wrap="square" rtlCol="0" anchor="ctr">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大阪の成長をけん引する人材</a:t>
            </a:r>
            <a:endParaRPr kumimoji="1" lang="en-US" altLang="ja-JP" b="1"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■大阪の成長をけん引するため、企業の海外展開やインバウンド対応の業務など外国人材ならではの視点での活躍が期待される</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■特に、日本文化に親しみがある</a:t>
            </a:r>
            <a:r>
              <a:rPr lang="ja-JP" altLang="en-US" sz="1290" b="1" dirty="0">
                <a:latin typeface="UD デジタル 教科書体 NK-R" panose="02020400000000000000" pitchFamily="18" charset="-128"/>
                <a:ea typeface="UD デジタル 教科書体 NK-R" panose="02020400000000000000" pitchFamily="18" charset="-128"/>
              </a:rPr>
              <a:t>留学生からの「技術・人文知識・国際業務</a:t>
            </a:r>
            <a:r>
              <a:rPr lang="en-US" altLang="ja-JP" sz="1290" b="1" dirty="0">
                <a:latin typeface="UD デジタル 教科書体 NK-R" panose="02020400000000000000" pitchFamily="18" charset="-128"/>
                <a:ea typeface="UD デジタル 教科書体 NK-R" panose="02020400000000000000" pitchFamily="18" charset="-128"/>
              </a:rPr>
              <a:t>(</a:t>
            </a:r>
            <a:r>
              <a:rPr lang="ja-JP" altLang="en-US" sz="1290" b="1" dirty="0">
                <a:latin typeface="UD デジタル 教科書体 NK-R" panose="02020400000000000000" pitchFamily="18" charset="-128"/>
                <a:ea typeface="UD デジタル 教科書体 NK-R" panose="02020400000000000000" pitchFamily="18" charset="-128"/>
              </a:rPr>
              <a:t>技・人・国</a:t>
            </a:r>
            <a:r>
              <a:rPr lang="en-US" altLang="ja-JP" sz="1290" b="1" dirty="0">
                <a:latin typeface="UD デジタル 教科書体 NK-R" panose="02020400000000000000" pitchFamily="18" charset="-128"/>
                <a:ea typeface="UD デジタル 教科書体 NK-R" panose="02020400000000000000" pitchFamily="18" charset="-128"/>
              </a:rPr>
              <a:t>)</a:t>
            </a:r>
            <a:r>
              <a:rPr lang="ja-JP" altLang="en-US" sz="1290" b="1" dirty="0">
                <a:latin typeface="UD デジタル 教科書体 NK-R" panose="02020400000000000000" pitchFamily="18" charset="-128"/>
                <a:ea typeface="UD デジタル 教科書体 NK-R" panose="02020400000000000000" pitchFamily="18" charset="-128"/>
              </a:rPr>
              <a:t>」としての就職</a:t>
            </a:r>
            <a:r>
              <a:rPr lang="ja-JP" altLang="en-US" sz="1290" dirty="0">
                <a:latin typeface="UD デジタル 教科書体 NK-R" panose="02020400000000000000" pitchFamily="18" charset="-128"/>
                <a:ea typeface="UD デジタル 教科書体 NK-R" panose="02020400000000000000" pitchFamily="18" charset="-128"/>
              </a:rPr>
              <a:t>は、日本人とのコミュニケーションが取り</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やすく、</a:t>
            </a:r>
            <a:r>
              <a:rPr lang="ja-JP" altLang="en-US" sz="1290" b="1" dirty="0">
                <a:latin typeface="UD デジタル 教科書体 NK-R" panose="02020400000000000000" pitchFamily="18" charset="-128"/>
                <a:ea typeface="UD デジタル 教科書体 NK-R" panose="02020400000000000000" pitchFamily="18" charset="-128"/>
              </a:rPr>
              <a:t>重要な存在</a:t>
            </a:r>
            <a:endParaRPr lang="en-US" altLang="ja-JP" sz="1290" b="1"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■あわせて、よりよい生活・社会を実現するため、介護分野についてはより専門的な知識・技術を持つ外国人材の受入れが求められる</a:t>
            </a:r>
            <a:endParaRPr lang="en-US" altLang="ja-JP" sz="1290" dirty="0">
              <a:latin typeface="UD デジタル 教科書体 NK-R" panose="02020400000000000000" pitchFamily="18" charset="-128"/>
              <a:ea typeface="UD デジタル 教科書体 NK-R" panose="02020400000000000000" pitchFamily="18"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994898640"/>
              </p:ext>
            </p:extLst>
          </p:nvPr>
        </p:nvGraphicFramePr>
        <p:xfrm>
          <a:off x="235245" y="1876425"/>
          <a:ext cx="9325574" cy="4079502"/>
        </p:xfrm>
        <a:graphic>
          <a:graphicData uri="http://schemas.openxmlformats.org/drawingml/2006/table">
            <a:tbl>
              <a:tblPr firstRow="1" firstCol="1" bandRow="1">
                <a:tableStyleId>{3B4B98B0-60AC-42C2-AFA5-B58CD77FA1E5}</a:tableStyleId>
              </a:tblPr>
              <a:tblGrid>
                <a:gridCol w="1498600">
                  <a:extLst>
                    <a:ext uri="{9D8B030D-6E8A-4147-A177-3AD203B41FA5}">
                      <a16:colId xmlns:a16="http://schemas.microsoft.com/office/drawing/2014/main" val="3709180208"/>
                    </a:ext>
                  </a:extLst>
                </a:gridCol>
                <a:gridCol w="768350">
                  <a:extLst>
                    <a:ext uri="{9D8B030D-6E8A-4147-A177-3AD203B41FA5}">
                      <a16:colId xmlns:a16="http://schemas.microsoft.com/office/drawing/2014/main" val="2035905882"/>
                    </a:ext>
                  </a:extLst>
                </a:gridCol>
                <a:gridCol w="768350">
                  <a:extLst>
                    <a:ext uri="{9D8B030D-6E8A-4147-A177-3AD203B41FA5}">
                      <a16:colId xmlns:a16="http://schemas.microsoft.com/office/drawing/2014/main" val="1221280294"/>
                    </a:ext>
                  </a:extLst>
                </a:gridCol>
                <a:gridCol w="6290274">
                  <a:extLst>
                    <a:ext uri="{9D8B030D-6E8A-4147-A177-3AD203B41FA5}">
                      <a16:colId xmlns:a16="http://schemas.microsoft.com/office/drawing/2014/main" val="101227981"/>
                    </a:ext>
                  </a:extLst>
                </a:gridCol>
              </a:tblGrid>
              <a:tr h="172144">
                <a:tc rowSpan="2">
                  <a:txBody>
                    <a:bodyPr/>
                    <a:lstStyle/>
                    <a:p>
                      <a:pPr algn="ctr">
                        <a:spcAft>
                          <a:spcPts val="0"/>
                        </a:spcAft>
                      </a:pPr>
                      <a:r>
                        <a:rPr lang="ja-JP" altLang="en-US"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産業等</a:t>
                      </a:r>
                      <a:endParaRPr lang="ja-JP"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在留資格</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hMerge="1">
                  <a:txBody>
                    <a:bodyPr/>
                    <a:lstStyle/>
                    <a:p>
                      <a:pPr algn="ctr">
                        <a:spcAft>
                          <a:spcPts val="0"/>
                        </a:spcAft>
                      </a:pPr>
                      <a:endParaRPr lang="ja-JP" altLang="ja-JP" sz="1200" b="1"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rowSpan="2">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特徴・求める人材</a:t>
                      </a:r>
                      <a:endParaRPr kumimoji="1"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2851836198"/>
                  </a:ext>
                </a:extLst>
              </a:tr>
              <a:tr h="387271">
                <a:tc vMerge="1">
                  <a:txBody>
                    <a:bodyPr/>
                    <a:lstStyle/>
                    <a:p>
                      <a:endParaRPr kumimoji="1" lang="ja-JP" altLang="en-US"/>
                    </a:p>
                  </a:txBody>
                  <a:tcPr/>
                </a:tc>
                <a:tc>
                  <a:txBody>
                    <a:bodyPr/>
                    <a:lstStyle/>
                    <a:p>
                      <a:pPr marL="71755" marR="71755" algn="ctr">
                        <a:lnSpc>
                          <a:spcPts val="1600"/>
                        </a:lnSpc>
                        <a:spcAft>
                          <a:spcPts val="0"/>
                        </a:spcAft>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技・</a:t>
                      </a:r>
                    </a:p>
                    <a:p>
                      <a:pPr marL="71755" marR="71755" algn="ctr">
                        <a:lnSpc>
                          <a:spcPts val="1600"/>
                        </a:lnSpc>
                        <a:spcAft>
                          <a:spcPts val="0"/>
                        </a:spcAft>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人・国</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alpha val="20000"/>
                      </a:schemeClr>
                    </a:solidFill>
                  </a:tcPr>
                </a:tc>
                <a:tc>
                  <a:txBody>
                    <a:bodyPr/>
                    <a:lstStyle/>
                    <a:p>
                      <a:pPr algn="ctr">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a:t>
                      </a:r>
                      <a:endParaRPr lang="ja-JP"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alpha val="20000"/>
                      </a:schemeClr>
                    </a:solidFill>
                  </a:tcPr>
                </a:tc>
                <a:tc vMerge="1">
                  <a:txBody>
                    <a:bodyPr/>
                    <a:lstStyle/>
                    <a:p>
                      <a:endParaRPr kumimoji="1" lang="ja-JP" altLang="en-US"/>
                    </a:p>
                  </a:txBody>
                  <a:tcPr/>
                </a:tc>
                <a:extLst>
                  <a:ext uri="{0D108BD9-81ED-4DB2-BD59-A6C34878D82A}">
                    <a16:rowId xmlns:a16="http://schemas.microsoft.com/office/drawing/2014/main" val="2472818563"/>
                  </a:ext>
                </a:extLst>
              </a:tr>
              <a:tr h="1135239">
                <a:tc>
                  <a:txBody>
                    <a:bodyPr/>
                    <a:lstStyle/>
                    <a:p>
                      <a:pPr algn="l">
                        <a:spcAft>
                          <a:spcPts val="0"/>
                        </a:spcAft>
                      </a:pPr>
                      <a:r>
                        <a:rPr 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rPr>
                        <a:t>製造</a:t>
                      </a: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endParaRPr kumimoji="1" lang="en-US"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海外展開に取り組む企業における広報、通訳、翻訳や貿易実務などに携わる高い語学スキルを備えた人材</a:t>
                      </a:r>
                      <a:endPar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 現場で働く「特定技能」等の外国人材を指揮・監督し、日本人との橋渡しができる人材</a:t>
                      </a:r>
                      <a:endPar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○設計や生産管理、工程・品質管理に携わる、工学等の高い知識・技術を備えた人材</a:t>
                      </a:r>
                      <a:endParaRPr kumimoji="1" lang="en-US"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162473"/>
                  </a:ext>
                </a:extLst>
              </a:tr>
              <a:tr h="704150">
                <a:tc>
                  <a:txBody>
                    <a:bodyPr/>
                    <a:lstStyle/>
                    <a:p>
                      <a:pPr algn="l">
                        <a:spcAft>
                          <a:spcPts val="0"/>
                        </a:spcAft>
                      </a:pPr>
                      <a:r>
                        <a:rPr 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rPr>
                        <a:t>建設</a:t>
                      </a: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endParaRPr kumimoji="1" lang="en-US"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○現場で働く「特定技能」等の外国人材を指揮・監督し、日本人との橋渡しができる人材</a:t>
                      </a:r>
                      <a:endPar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○設計・施工管理等に携わる、土木・建築等に関する高い知識・技術を備えた人材</a:t>
                      </a:r>
                      <a:endParaRPr kumimoji="1" lang="en-US"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9902161"/>
                  </a:ext>
                </a:extLst>
              </a:tr>
              <a:tr h="56784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rPr>
                        <a:t>宿泊</a:t>
                      </a: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rPr>
                        <a:t>業</a:t>
                      </a:r>
                      <a:endParaRPr lang="en-US"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endParaRPr lang="en-US"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○万博や</a:t>
                      </a:r>
                      <a:r>
                        <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IR</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に備え、グローバルな視点と高い言語スキルを有し、企画・広報などを担う人材</a:t>
                      </a:r>
                      <a:endParaRPr lang="ja-JP"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○フロントでの充実</a:t>
                      </a:r>
                      <a:r>
                        <a:rPr lang="ja-JP" altLang="en-US" sz="1200" b="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した</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コンシェルジュ業務など訪日客にホスピタリティの高いサービスを提供する人材</a:t>
                      </a:r>
                      <a:endParaRPr lang="en-US"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866752"/>
                  </a:ext>
                </a:extLst>
              </a:tr>
              <a:tr h="52219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飲食</a:t>
                      </a:r>
                      <a:r>
                        <a:rPr lang="ja-JP" altLang="en-US" sz="1400" b="1" i="0" kern="100" dirty="0">
                          <a:solidFill>
                            <a:schemeClr val="tx1"/>
                          </a:solidFill>
                          <a:effectLst/>
                          <a:latin typeface="UD デジタル 教科書体 NK-R" panose="02020400000000000000" pitchFamily="18" charset="-128"/>
                          <a:ea typeface="UD デジタル 教科書体 NK-R" panose="02020400000000000000" pitchFamily="18" charset="-128"/>
                        </a:rPr>
                        <a:t>サービス業</a:t>
                      </a:r>
                      <a:endPar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○万博や</a:t>
                      </a:r>
                      <a:r>
                        <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IR</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に備え、グローバルな視点と高い言語スキルを有し、企画・広報などを担う人材</a:t>
                      </a:r>
                      <a:endParaRPr lang="ja-JP" alt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○複数</a:t>
                      </a:r>
                      <a:r>
                        <a:rPr lang="zh-TW"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店舗</a:t>
                      </a: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を管轄するマネージャーなど経営企画に携わる人材</a:t>
                      </a:r>
                      <a:endParaRPr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600023"/>
                  </a:ext>
                </a:extLst>
              </a:tr>
              <a:tr h="56784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介護</a:t>
                      </a:r>
                      <a:endPar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altLang="ja-JP" sz="14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ts val="1500"/>
                        </a:lnSpc>
                        <a:spcBef>
                          <a:spcPts val="0"/>
                        </a:spcBef>
                        <a:spcAft>
                          <a:spcPts val="0"/>
                        </a:spcAft>
                        <a:buClrTx/>
                        <a:buSzTx/>
                        <a:buFontTx/>
                        <a:buNone/>
                        <a:tabLst/>
                        <a:defRPr/>
                      </a:pPr>
                      <a:r>
                        <a:rPr lang="ja-JP" altLang="en-US"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2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介護福祉士として、専門的な知識・技術を活かし、高齢者等の様々なニーズに対応できる人材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791852"/>
                  </a:ext>
                </a:extLst>
              </a:tr>
            </a:tbl>
          </a:graphicData>
        </a:graphic>
      </p:graphicFrame>
      <p:sp>
        <p:nvSpPr>
          <p:cNvPr id="8" name="テキスト ボックス 7"/>
          <p:cNvSpPr txBox="1"/>
          <p:nvPr/>
        </p:nvSpPr>
        <p:spPr>
          <a:xfrm>
            <a:off x="235245" y="6050681"/>
            <a:ext cx="3898900" cy="238527"/>
          </a:xfrm>
          <a:prstGeom prst="rect">
            <a:avLst/>
          </a:prstGeom>
          <a:noFill/>
        </p:spPr>
        <p:txBody>
          <a:bodyPr wrap="square" rtlCol="0">
            <a:spAutoFit/>
          </a:bodyPr>
          <a:lstStyle/>
          <a:p>
            <a:r>
              <a:rPr kumimoji="1" lang="ja-JP" altLang="en-US" sz="950" dirty="0">
                <a:latin typeface="UD デジタル 教科書体 NK-R" panose="02020400000000000000" pitchFamily="18" charset="-128"/>
                <a:ea typeface="UD デジタル 教科書体 NK-R" panose="02020400000000000000" pitchFamily="18" charset="-128"/>
              </a:rPr>
              <a:t>（</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）◎は最も受入れを進めていく産業等・在留資格を示す</a:t>
            </a:r>
          </a:p>
        </p:txBody>
      </p:sp>
    </p:spTree>
    <p:extLst>
      <p:ext uri="{BB962C8B-B14F-4D97-AF65-F5344CB8AC3E}">
        <p14:creationId xmlns:p14="http://schemas.microsoft.com/office/powerpoint/2010/main" val="174614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8312" y="641876"/>
            <a:ext cx="9611922" cy="964880"/>
          </a:xfrm>
          <a:prstGeom prst="rect">
            <a:avLst/>
          </a:prstGeom>
          <a:solidFill>
            <a:schemeClr val="accent1">
              <a:lumMod val="60000"/>
              <a:lumOff val="40000"/>
            </a:schemeClr>
          </a:solidFill>
          <a:ln w="19050">
            <a:noFill/>
          </a:ln>
        </p:spPr>
        <p:txBody>
          <a:bodyPr wrap="square" rtlCol="0" anchor="ctr">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先端技術分野など万博関連の産業等を中心に、新たな価値を創造する人材</a:t>
            </a:r>
            <a:endParaRPr kumimoji="1" lang="en-US" altLang="ja-JP" b="1"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■大阪の成長のため、イノベーションを巻き起こし、新たな価値を創造する人材の確保を進める</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■特に自然科学分野に関して技術・知識を有する「技・人・国」は、革新的な製品や技術を生み出す貴重な存在</a:t>
            </a:r>
            <a:endParaRPr lang="en-US" altLang="ja-JP" sz="1290" dirty="0">
              <a:latin typeface="UD デジタル 教科書体 NK-R" panose="02020400000000000000" pitchFamily="18" charset="-128"/>
              <a:ea typeface="UD デジタル 教科書体 NK-R" panose="02020400000000000000" pitchFamily="18" charset="-128"/>
            </a:endParaRPr>
          </a:p>
          <a:p>
            <a:r>
              <a:rPr kumimoji="1" lang="ja-JP" altLang="en-US" sz="1290" b="1" dirty="0">
                <a:latin typeface="UD デジタル 教科書体 NK-R" panose="02020400000000000000" pitchFamily="18" charset="-128"/>
                <a:ea typeface="UD デジタル 教科書体 NK-R" panose="02020400000000000000" pitchFamily="18" charset="-128"/>
              </a:rPr>
              <a:t>■また、</a:t>
            </a:r>
            <a:r>
              <a:rPr kumimoji="1" lang="ja-JP" altLang="en-US" sz="1290" dirty="0">
                <a:latin typeface="UD デジタル 教科書体 NK-R" panose="02020400000000000000" pitchFamily="18" charset="-128"/>
                <a:ea typeface="UD デジタル 教科書体 NK-R" panose="02020400000000000000" pitchFamily="18" charset="-128"/>
              </a:rPr>
              <a:t>国際金融都市大阪の実現をめざし、金融分野の「高度専門職」を呼び込んでいく</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207378020"/>
              </p:ext>
            </p:extLst>
          </p:nvPr>
        </p:nvGraphicFramePr>
        <p:xfrm>
          <a:off x="108313" y="1771650"/>
          <a:ext cx="9611920" cy="2900970"/>
        </p:xfrm>
        <a:graphic>
          <a:graphicData uri="http://schemas.openxmlformats.org/drawingml/2006/table">
            <a:tbl>
              <a:tblPr firstRow="1" firstCol="1" bandRow="1">
                <a:tableStyleId>{3B4B98B0-60AC-42C2-AFA5-B58CD77FA1E5}</a:tableStyleId>
              </a:tblPr>
              <a:tblGrid>
                <a:gridCol w="1936387">
                  <a:extLst>
                    <a:ext uri="{9D8B030D-6E8A-4147-A177-3AD203B41FA5}">
                      <a16:colId xmlns:a16="http://schemas.microsoft.com/office/drawing/2014/main" val="737595556"/>
                    </a:ext>
                  </a:extLst>
                </a:gridCol>
                <a:gridCol w="838200">
                  <a:extLst>
                    <a:ext uri="{9D8B030D-6E8A-4147-A177-3AD203B41FA5}">
                      <a16:colId xmlns:a16="http://schemas.microsoft.com/office/drawing/2014/main" val="1234592201"/>
                    </a:ext>
                  </a:extLst>
                </a:gridCol>
                <a:gridCol w="838200">
                  <a:extLst>
                    <a:ext uri="{9D8B030D-6E8A-4147-A177-3AD203B41FA5}">
                      <a16:colId xmlns:a16="http://schemas.microsoft.com/office/drawing/2014/main" val="1829435990"/>
                    </a:ext>
                  </a:extLst>
                </a:gridCol>
                <a:gridCol w="889000">
                  <a:extLst>
                    <a:ext uri="{9D8B030D-6E8A-4147-A177-3AD203B41FA5}">
                      <a16:colId xmlns:a16="http://schemas.microsoft.com/office/drawing/2014/main" val="1315896139"/>
                    </a:ext>
                  </a:extLst>
                </a:gridCol>
                <a:gridCol w="5110133">
                  <a:extLst>
                    <a:ext uri="{9D8B030D-6E8A-4147-A177-3AD203B41FA5}">
                      <a16:colId xmlns:a16="http://schemas.microsoft.com/office/drawing/2014/main" val="896946045"/>
                    </a:ext>
                  </a:extLst>
                </a:gridCol>
              </a:tblGrid>
              <a:tr h="191309">
                <a:tc rowSpan="2">
                  <a:txBody>
                    <a:bodyPr/>
                    <a:lstStyle/>
                    <a:p>
                      <a:pPr algn="ctr">
                        <a:spcAft>
                          <a:spcPts val="0"/>
                        </a:spcAft>
                      </a:pPr>
                      <a:r>
                        <a:rPr kumimoji="1" lang="ja-JP" altLang="en-US" sz="1200" b="1" i="0"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産業等</a:t>
                      </a:r>
                      <a:endParaRPr lang="ja-JP" sz="1200"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在留資格</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hMerge="1">
                  <a:txBody>
                    <a:bodyPr/>
                    <a:lstStyle/>
                    <a:p>
                      <a:endParaRPr lang="ja-JP" altLang="en-US" sz="1200" b="0" dirty="0">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hMerge="1">
                  <a:txBody>
                    <a:bodyPr/>
                    <a:lstStyle/>
                    <a:p>
                      <a:endParaRPr lang="ja-JP" altLang="en-US" sz="1200" b="0" dirty="0">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rowSpan="2">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特徴・求める人材</a:t>
                      </a:r>
                      <a:endParaRPr kumimoji="1" lang="ja-JP"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836198"/>
                  </a:ext>
                </a:extLst>
              </a:tr>
              <a:tr h="203129">
                <a:tc vMerge="1">
                  <a:txBody>
                    <a:bodyPr/>
                    <a:lstStyle/>
                    <a:p>
                      <a:endParaRPr kumimoji="1" lang="ja-JP" altLang="en-US"/>
                    </a:p>
                  </a:txBody>
                  <a:tcPr/>
                </a:tc>
                <a:tc>
                  <a:txBody>
                    <a:bodyPr/>
                    <a:lstStyle/>
                    <a:p>
                      <a:pPr marL="71755" marR="71755" lvl="0" indent="0" algn="ctr" defTabSz="959937" rtl="0" eaLnBrk="1" fontAlgn="auto" latinLnBrk="0" hangingPunct="1">
                        <a:lnSpc>
                          <a:spcPts val="1400"/>
                        </a:lnSpc>
                        <a:spcBef>
                          <a:spcPts val="0"/>
                        </a:spcBef>
                        <a:spcAft>
                          <a:spcPts val="0"/>
                        </a:spcAft>
                        <a:buClrTx/>
                        <a:buSzTx/>
                        <a:buFontTx/>
                        <a:buNone/>
                        <a:tabLst/>
                        <a:defRPr/>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高度</a:t>
                      </a:r>
                      <a:endParaRPr lang="en-US"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71755" marR="71755" lvl="0" indent="0" algn="ctr" defTabSz="959937" rtl="0" eaLnBrk="1" fontAlgn="auto" latinLnBrk="0" hangingPunct="1">
                        <a:lnSpc>
                          <a:spcPts val="1400"/>
                        </a:lnSpc>
                        <a:spcBef>
                          <a:spcPts val="0"/>
                        </a:spcBef>
                        <a:spcAft>
                          <a:spcPts val="0"/>
                        </a:spcAft>
                        <a:buClrTx/>
                        <a:buSzTx/>
                        <a:buFontTx/>
                        <a:buNone/>
                        <a:tabLst/>
                        <a:defRPr/>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専門職</a:t>
                      </a:r>
                      <a:endPar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marL="71755" marR="71755" algn="ctr">
                        <a:lnSpc>
                          <a:spcPts val="14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技・</a:t>
                      </a:r>
                      <a:endParaRPr lang="en-US"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71755" marR="71755" algn="ctr">
                        <a:lnSpc>
                          <a:spcPts val="14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人・国</a:t>
                      </a:r>
                      <a:endParaRPr 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ts val="14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rPr>
                        <a:t>経営・管理、</a:t>
                      </a:r>
                      <a:endParaRPr lang="en-US"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ctr">
                        <a:lnSpc>
                          <a:spcPts val="1400"/>
                        </a:lnSpc>
                        <a:spcAft>
                          <a:spcPts val="0"/>
                        </a:spcAft>
                      </a:pPr>
                      <a:r>
                        <a:rPr lang="ja-JP" altLang="en-US" sz="1200" b="1" kern="100" dirty="0">
                          <a:solidFill>
                            <a:schemeClr val="tx1"/>
                          </a:solidFill>
                          <a:effectLst/>
                          <a:latin typeface="UD デジタル 教科書体 NK-R" panose="02020400000000000000" pitchFamily="18" charset="-128"/>
                          <a:ea typeface="UD デジタル 教科書体 NK-R" panose="02020400000000000000" pitchFamily="18" charset="-128"/>
                        </a:rPr>
                        <a:t>企業内転勤</a:t>
                      </a:r>
                      <a:endParaRPr lang="en-US" altLang="ja-JP" sz="12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vMerge="1">
                  <a:txBody>
                    <a:bodyPr/>
                    <a:lstStyle/>
                    <a:p>
                      <a:endParaRPr kumimoji="1" lang="ja-JP" altLang="en-US"/>
                    </a:p>
                  </a:txBody>
                  <a:tcPr/>
                </a:tc>
                <a:extLst>
                  <a:ext uri="{0D108BD9-81ED-4DB2-BD59-A6C34878D82A}">
                    <a16:rowId xmlns:a16="http://schemas.microsoft.com/office/drawing/2014/main" val="1854420095"/>
                  </a:ext>
                </a:extLst>
              </a:tr>
              <a:tr h="692864">
                <a:tc>
                  <a:txBody>
                    <a:bodyPr/>
                    <a:lstStyle/>
                    <a:p>
                      <a:pPr algn="l">
                        <a:spcAft>
                          <a:spcPts val="0"/>
                        </a:spcAft>
                      </a:pP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製造業</a:t>
                      </a:r>
                      <a:endParaRPr 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○ライフサイエンスやカーボンニュートラル等の先端技術分野など万博関連分野で新たな技術開発等を担う人材</a:t>
                      </a:r>
                      <a:endParaRPr kumimoji="1"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○これまでにない新たな製品や技術の開発をめざし研究する人材</a:t>
                      </a:r>
                      <a:endParaRPr lang="ja-JP"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6356723"/>
                  </a:ext>
                </a:extLst>
              </a:tr>
              <a:tr h="749300">
                <a:tc>
                  <a:txBody>
                    <a:bodyPr/>
                    <a:lstStyle/>
                    <a:p>
                      <a:pPr algn="l">
                        <a:spcAft>
                          <a:spcPts val="0"/>
                        </a:spcAft>
                      </a:pPr>
                      <a:r>
                        <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IT</a:t>
                      </a:r>
                      <a:r>
                        <a:rPr lang="ja-JP" altLang="en-US"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400" i="0" kern="100" dirty="0">
                          <a:solidFill>
                            <a:schemeClr val="tx1"/>
                          </a:solidFill>
                          <a:effectLst/>
                          <a:latin typeface="UD デジタル 教科書体 NK-R" panose="02020400000000000000" pitchFamily="18" charset="-128"/>
                          <a:ea typeface="UD デジタル 教科書体 NK-R" panose="02020400000000000000" pitchFamily="18" charset="-128"/>
                        </a:rPr>
                        <a:t>DX</a:t>
                      </a: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endParaRPr lang="ja-JP" altLang="ja-JP" sz="140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59937" rtl="0" eaLnBrk="1" fontAlgn="auto" latinLnBrk="0" hangingPunct="1">
                        <a:lnSpc>
                          <a:spcPts val="1500"/>
                        </a:lnSpc>
                        <a:spcBef>
                          <a:spcPts val="0"/>
                        </a:spcBef>
                        <a:spcAft>
                          <a:spcPts val="0"/>
                        </a:spcAft>
                        <a:buClrTx/>
                        <a:buSzTx/>
                        <a:buFontTx/>
                        <a:buNone/>
                        <a:tabLst/>
                        <a:defRPr/>
                      </a:pP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○多くの分野で情報伝達技術が急速に発達するなか、情報処理の知識を有し、社会の幅広い分野で</a:t>
                      </a:r>
                      <a:r>
                        <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IT</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化・</a:t>
                      </a:r>
                      <a:r>
                        <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DX</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化の推進を担う人材</a:t>
                      </a:r>
                      <a:endParaRPr lang="en-US"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59937" rtl="0" eaLnBrk="1" fontAlgn="auto" latinLnBrk="0" hangingPunct="1">
                        <a:lnSpc>
                          <a:spcPts val="1500"/>
                        </a:lnSpc>
                        <a:spcBef>
                          <a:spcPts val="0"/>
                        </a:spcBef>
                        <a:spcAft>
                          <a:spcPts val="0"/>
                        </a:spcAft>
                        <a:buClrTx/>
                        <a:buSzTx/>
                        <a:buFontTx/>
                        <a:buNone/>
                        <a:tabLst/>
                        <a:defRPr/>
                      </a:pP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新たな</a:t>
                      </a:r>
                      <a:r>
                        <a:rPr lang="zh-TW"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情報処理技術</a:t>
                      </a:r>
                      <a:r>
                        <a:rPr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やその構築</a:t>
                      </a:r>
                      <a:r>
                        <a:rPr kumimoji="1" lang="ja-JP" altLang="en-US"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等を研究する人材</a:t>
                      </a:r>
                      <a:endParaRPr lang="ja-JP" altLang="ja-JP" sz="1200" b="1" i="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409866"/>
                  </a:ext>
                </a:extLst>
              </a:tr>
              <a:tr h="911897">
                <a:tc>
                  <a:txBody>
                    <a:bodyPr/>
                    <a:lstStyle/>
                    <a:p>
                      <a:pPr algn="l">
                        <a:spcAft>
                          <a:spcPts val="0"/>
                        </a:spcAft>
                      </a:pPr>
                      <a:r>
                        <a:rPr lang="ja-JP" altLang="en-US" sz="1400"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rPr>
                        <a:t>フィンテック企業等</a:t>
                      </a:r>
                      <a:endParaRPr lang="en-US" altLang="ja-JP" sz="1400"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rPr>
                        <a:t>（国際金融都市関係）</a:t>
                      </a:r>
                      <a:endParaRPr lang="en-US" altLang="ja-JP" sz="1400"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40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○大阪に金融のビジネスチャンスを生み出す人材（金融系外国企業等の拠点設立等）</a:t>
                      </a:r>
                      <a:endParaRPr lang="en-US" altLang="ja-JP" sz="1200" b="1" i="0" strike="noStrik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7436" marR="57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60383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617123985"/>
              </p:ext>
            </p:extLst>
          </p:nvPr>
        </p:nvGraphicFramePr>
        <p:xfrm>
          <a:off x="108311" y="4907271"/>
          <a:ext cx="9518290" cy="449976"/>
        </p:xfrm>
        <a:graphic>
          <a:graphicData uri="http://schemas.openxmlformats.org/drawingml/2006/table">
            <a:tbl>
              <a:tblPr firstRow="1" bandRow="1">
                <a:tableStyleId>{5C22544A-7EE6-4342-B048-85BDC9FD1C3A}</a:tableStyleId>
              </a:tblPr>
              <a:tblGrid>
                <a:gridCol w="9518290">
                  <a:extLst>
                    <a:ext uri="{9D8B030D-6E8A-4147-A177-3AD203B41FA5}">
                      <a16:colId xmlns:a16="http://schemas.microsoft.com/office/drawing/2014/main" val="34081937"/>
                    </a:ext>
                  </a:extLst>
                </a:gridCol>
              </a:tblGrid>
              <a:tr h="44997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950" b="0" i="0" dirty="0">
                          <a:solidFill>
                            <a:srgbClr val="333333"/>
                          </a:solidFill>
                          <a:latin typeface="UD デジタル 教科書体 NK-R" panose="02020400000000000000" pitchFamily="18" charset="-128"/>
                          <a:ea typeface="UD デジタル 教科書体 NK-R" panose="02020400000000000000" pitchFamily="18" charset="-128"/>
                        </a:rPr>
                        <a:t>（</a:t>
                      </a:r>
                      <a:r>
                        <a:rPr lang="en-US" altLang="ja-JP" sz="950" b="0" i="0" dirty="0">
                          <a:solidFill>
                            <a:srgbClr val="333333"/>
                          </a:solidFill>
                          <a:latin typeface="UD デジタル 教科書体 NK-R" panose="02020400000000000000" pitchFamily="18" charset="-128"/>
                          <a:ea typeface="UD デジタル 教科書体 NK-R" panose="02020400000000000000" pitchFamily="18" charset="-128"/>
                        </a:rPr>
                        <a:t>※</a:t>
                      </a:r>
                      <a:r>
                        <a:rPr lang="ja-JP" altLang="en-US" sz="950" b="0" i="0" dirty="0">
                          <a:solidFill>
                            <a:srgbClr val="333333"/>
                          </a:solidFill>
                          <a:latin typeface="UD デジタル 教科書体 NK-R" panose="02020400000000000000" pitchFamily="18" charset="-128"/>
                          <a:ea typeface="UD デジタル 教科書体 NK-R" panose="02020400000000000000" pitchFamily="18" charset="-128"/>
                        </a:rPr>
                        <a:t>）高度専門職について：「技・人・国</a:t>
                      </a:r>
                      <a:r>
                        <a:rPr lang="ja-JP" altLang="en-US" sz="950" b="0" i="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、「経営・管理」や「企業内転勤」など、いわゆる就労資格（一部を除く。）に該当する活動を行うものであって</a:t>
                      </a:r>
                      <a:r>
                        <a:rPr lang="ja-JP" altLang="en-US" sz="950" b="0" i="0" dirty="0">
                          <a:solidFill>
                            <a:schemeClr val="tx1"/>
                          </a:solidFill>
                          <a:latin typeface="UD デジタル 教科書体 NK-R" panose="02020400000000000000" pitchFamily="18" charset="-128"/>
                          <a:ea typeface="UD デジタル 教科書体 NK-R" panose="02020400000000000000" pitchFamily="18" charset="-128"/>
                        </a:rPr>
                        <a:t>、本人の学歴や</a:t>
                      </a: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実績</a:t>
                      </a:r>
                      <a:r>
                        <a:rPr lang="ja-JP" altLang="en-US" sz="950" b="0" i="0" dirty="0">
                          <a:solidFill>
                            <a:schemeClr val="tx1"/>
                          </a:solidFill>
                          <a:latin typeface="UD デジタル 教科書体 NK-R" panose="02020400000000000000" pitchFamily="18" charset="-128"/>
                          <a:ea typeface="UD デジタル 教科書体 NK-R" panose="02020400000000000000" pitchFamily="18" charset="-128"/>
                        </a:rPr>
                        <a:t>等</a:t>
                      </a: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をポイント化し</a:t>
                      </a:r>
                      <a:endParaRPr lang="en-US" altLang="ja-JP" sz="950" b="0" i="0" strike="noStrike"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　　　　　　　　　　　　　　　　　　　　　　　一定以上のポイントが認められれば、</a:t>
                      </a:r>
                      <a:r>
                        <a:rPr lang="ja-JP" altLang="en-US" sz="950" b="0" i="0" dirty="0">
                          <a:solidFill>
                            <a:schemeClr val="tx1"/>
                          </a:solidFill>
                          <a:latin typeface="UD デジタル 教科書体 NK-R" panose="02020400000000000000" pitchFamily="18" charset="-128"/>
                          <a:ea typeface="UD デジタル 教科書体 NK-R" panose="02020400000000000000" pitchFamily="18" charset="-128"/>
                        </a:rPr>
                        <a:t>「高度専門職」の在留資格を取得できる。</a:t>
                      </a:r>
                      <a:r>
                        <a:rPr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rPr>
                        <a:t>主にエンジニアや文系総合職、経営者や管理者などが該当する。</a:t>
                      </a:r>
                      <a:endParaRPr kumimoji="1" lang="ja-JP" altLang="en-US" sz="950" b="0" i="0" strike="noStrike"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754925"/>
                  </a:ext>
                </a:extLst>
              </a:tr>
            </a:tbl>
          </a:graphicData>
        </a:graphic>
      </p:graphicFrame>
      <p:sp>
        <p:nvSpPr>
          <p:cNvPr id="14"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23</a:t>
            </a:fld>
            <a:endParaRPr kumimoji="1" lang="ja-JP" altLang="en-US" dirty="0"/>
          </a:p>
        </p:txBody>
      </p:sp>
      <p:sp>
        <p:nvSpPr>
          <p:cNvPr id="12" name="正方形/長方形 11">
            <a:extLst>
              <a:ext uri="{FF2B5EF4-FFF2-40B4-BE49-F238E27FC236}">
                <a16:creationId xmlns:a16="http://schemas.microsoft.com/office/drawing/2014/main" id="{E08629A6-829B-4394-A30A-5CB52C1BBB36}"/>
              </a:ext>
            </a:extLst>
          </p:cNvPr>
          <p:cNvSpPr/>
          <p:nvPr/>
        </p:nvSpPr>
        <p:spPr>
          <a:xfrm>
            <a:off x="0" y="24199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Ⅱ</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８　今後特に受入れを進めていく産業等・在留資格（３</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a:t>
            </a:r>
          </a:p>
        </p:txBody>
      </p:sp>
      <p:sp>
        <p:nvSpPr>
          <p:cNvPr id="8" name="テキスト ボックス 7"/>
          <p:cNvSpPr txBox="1"/>
          <p:nvPr/>
        </p:nvSpPr>
        <p:spPr>
          <a:xfrm>
            <a:off x="108311" y="4709047"/>
            <a:ext cx="3898900" cy="238527"/>
          </a:xfrm>
          <a:prstGeom prst="rect">
            <a:avLst/>
          </a:prstGeom>
          <a:noFill/>
        </p:spPr>
        <p:txBody>
          <a:bodyPr wrap="square" rtlCol="0">
            <a:spAutoFit/>
          </a:bodyPr>
          <a:lstStyle/>
          <a:p>
            <a:r>
              <a:rPr kumimoji="1" lang="ja-JP" altLang="en-US" sz="950" dirty="0">
                <a:latin typeface="UD デジタル 教科書体 NK-R" panose="02020400000000000000" pitchFamily="18" charset="-128"/>
                <a:ea typeface="UD デジタル 教科書体 NK-R" panose="02020400000000000000" pitchFamily="18" charset="-128"/>
              </a:rPr>
              <a:t>（</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）◎は最も受入れを進めていく産業等・在留資格を示す</a:t>
            </a:r>
          </a:p>
        </p:txBody>
      </p:sp>
    </p:spTree>
    <p:extLst>
      <p:ext uri="{BB962C8B-B14F-4D97-AF65-F5344CB8AC3E}">
        <p14:creationId xmlns:p14="http://schemas.microsoft.com/office/powerpoint/2010/main" val="419072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5589312" y="5652493"/>
            <a:ext cx="3345733" cy="24492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その他</a:t>
            </a:r>
          </a:p>
        </p:txBody>
      </p:sp>
      <p:sp>
        <p:nvSpPr>
          <p:cNvPr id="8" name="テキスト ボックス 7"/>
          <p:cNvSpPr txBox="1"/>
          <p:nvPr/>
        </p:nvSpPr>
        <p:spPr>
          <a:xfrm>
            <a:off x="984885" y="614123"/>
            <a:ext cx="3134845" cy="24492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就労が認められる在留資格（活動制限あり）</a:t>
            </a:r>
          </a:p>
        </p:txBody>
      </p:sp>
      <p:graphicFrame>
        <p:nvGraphicFramePr>
          <p:cNvPr id="19" name="表 18"/>
          <p:cNvGraphicFramePr>
            <a:graphicFrameLocks noGrp="1"/>
          </p:cNvGraphicFramePr>
          <p:nvPr>
            <p:extLst>
              <p:ext uri="{D42A27DB-BD31-4B8C-83A1-F6EECF244321}">
                <p14:modId xmlns:p14="http://schemas.microsoft.com/office/powerpoint/2010/main" val="1511159819"/>
              </p:ext>
            </p:extLst>
          </p:nvPr>
        </p:nvGraphicFramePr>
        <p:xfrm>
          <a:off x="5053756" y="5954747"/>
          <a:ext cx="4416847" cy="895079"/>
        </p:xfrm>
        <a:graphic>
          <a:graphicData uri="http://schemas.openxmlformats.org/drawingml/2006/table">
            <a:tbl>
              <a:tblPr firstRow="1" bandRow="1">
                <a:tableStyleId>{93296810-A885-4BE3-A3E7-6D5BEEA58F35}</a:tableStyleId>
              </a:tblPr>
              <a:tblGrid>
                <a:gridCol w="1295931">
                  <a:extLst>
                    <a:ext uri="{9D8B030D-6E8A-4147-A177-3AD203B41FA5}">
                      <a16:colId xmlns:a16="http://schemas.microsoft.com/office/drawing/2014/main" val="4115388510"/>
                    </a:ext>
                  </a:extLst>
                </a:gridCol>
                <a:gridCol w="3120916">
                  <a:extLst>
                    <a:ext uri="{9D8B030D-6E8A-4147-A177-3AD203B41FA5}">
                      <a16:colId xmlns:a16="http://schemas.microsoft.com/office/drawing/2014/main" val="3115545341"/>
                    </a:ext>
                  </a:extLst>
                </a:gridCol>
              </a:tblGrid>
              <a:tr h="298569">
                <a:tc>
                  <a:txBody>
                    <a:bodyPr/>
                    <a:lstStyle/>
                    <a:p>
                      <a:pPr algn="ctr"/>
                      <a:endParaRPr kumimoji="1" lang="ja-JP" altLang="en-US" sz="950" dirty="0">
                        <a:latin typeface="UD デジタル 教科書体 NK-R" panose="02020400000000000000" pitchFamily="18" charset="-128"/>
                        <a:ea typeface="UD デジタル 教科書体 NK-R" panose="02020400000000000000" pitchFamily="18" charset="-128"/>
                      </a:endParaRP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596510">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特別永住者</a:t>
                      </a:r>
                    </a:p>
                  </a:txBody>
                  <a:tcPr marL="85895" marR="85895" marT="42947" marB="4294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第</a:t>
                      </a:r>
                      <a:r>
                        <a:rPr kumimoji="1" lang="en-US" altLang="ja-JP" sz="950" dirty="0">
                          <a:latin typeface="UD デジタル 教科書体 NK-R" panose="02020400000000000000" pitchFamily="18" charset="-128"/>
                          <a:ea typeface="UD デジタル 教科書体 NK-R" panose="02020400000000000000" pitchFamily="18" charset="-128"/>
                        </a:rPr>
                        <a:t>2</a:t>
                      </a:r>
                      <a:r>
                        <a:rPr kumimoji="1" lang="ja-JP" altLang="en-US" sz="950" dirty="0">
                          <a:latin typeface="UD デジタル 教科書体 NK-R" panose="02020400000000000000" pitchFamily="18" charset="-128"/>
                          <a:ea typeface="UD デジタル 教科書体 NK-R" panose="02020400000000000000" pitchFamily="18" charset="-128"/>
                        </a:rPr>
                        <a:t>次世界大戦終戦前から引き続き居住している在日韓国人・朝鮮人・台湾人およびその子孫</a:t>
                      </a:r>
                    </a:p>
                  </a:txBody>
                  <a:tcPr marL="85895" marR="85895" marT="33817" marB="33817" anchor="ctr"/>
                </a:tc>
                <a:extLst>
                  <a:ext uri="{0D108BD9-81ED-4DB2-BD59-A6C34878D82A}">
                    <a16:rowId xmlns:a16="http://schemas.microsoft.com/office/drawing/2014/main" val="1585141918"/>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4080046809"/>
              </p:ext>
            </p:extLst>
          </p:nvPr>
        </p:nvGraphicFramePr>
        <p:xfrm>
          <a:off x="314459" y="910046"/>
          <a:ext cx="4475698" cy="5976276"/>
        </p:xfrm>
        <a:graphic>
          <a:graphicData uri="http://schemas.openxmlformats.org/drawingml/2006/table">
            <a:tbl>
              <a:tblPr firstRow="1" bandRow="1">
                <a:tableStyleId>{5C22544A-7EE6-4342-B048-85BDC9FD1C3A}</a:tableStyleId>
              </a:tblPr>
              <a:tblGrid>
                <a:gridCol w="1263124">
                  <a:extLst>
                    <a:ext uri="{9D8B030D-6E8A-4147-A177-3AD203B41FA5}">
                      <a16:colId xmlns:a16="http://schemas.microsoft.com/office/drawing/2014/main" val="4115388510"/>
                    </a:ext>
                  </a:extLst>
                </a:gridCol>
                <a:gridCol w="3212574">
                  <a:extLst>
                    <a:ext uri="{9D8B030D-6E8A-4147-A177-3AD203B41FA5}">
                      <a16:colId xmlns:a16="http://schemas.microsoft.com/office/drawing/2014/main" val="3115545341"/>
                    </a:ext>
                  </a:extLst>
                </a:gridCol>
              </a:tblGrid>
              <a:tr h="288966">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在留資格</a:t>
                      </a: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外交</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外国政府の大使、公使等及びその家族</a:t>
                      </a:r>
                    </a:p>
                  </a:txBody>
                  <a:tcPr marL="85895" marR="85895" marT="33817" marB="33817" anchor="ctr"/>
                </a:tc>
                <a:extLst>
                  <a:ext uri="{0D108BD9-81ED-4DB2-BD59-A6C34878D82A}">
                    <a16:rowId xmlns:a16="http://schemas.microsoft.com/office/drawing/2014/main" val="3235504840"/>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公用</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外国政府等の公務に従事する者及びその家族</a:t>
                      </a:r>
                    </a:p>
                  </a:txBody>
                  <a:tcPr marL="85895" marR="85895" marT="33817" marB="33817" anchor="ctr"/>
                </a:tc>
                <a:extLst>
                  <a:ext uri="{0D108BD9-81ED-4DB2-BD59-A6C34878D82A}">
                    <a16:rowId xmlns:a16="http://schemas.microsoft.com/office/drawing/2014/main" val="2123183193"/>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教授</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大学教授等</a:t>
                      </a:r>
                    </a:p>
                  </a:txBody>
                  <a:tcPr marL="85895" marR="85895" marT="33817" marB="33817" anchor="ctr"/>
                </a:tc>
                <a:extLst>
                  <a:ext uri="{0D108BD9-81ED-4DB2-BD59-A6C34878D82A}">
                    <a16:rowId xmlns:a16="http://schemas.microsoft.com/office/drawing/2014/main" val="1579499798"/>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芸術</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作曲家、画家、作家等</a:t>
                      </a:r>
                    </a:p>
                  </a:txBody>
                  <a:tcPr marL="85895" marR="85895" marT="33817" marB="33817" anchor="ctr"/>
                </a:tc>
                <a:extLst>
                  <a:ext uri="{0D108BD9-81ED-4DB2-BD59-A6C34878D82A}">
                    <a16:rowId xmlns:a16="http://schemas.microsoft.com/office/drawing/2014/main" val="1806871081"/>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宗教</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外国の宗教団体から派遣される宣教師等</a:t>
                      </a:r>
                    </a:p>
                  </a:txBody>
                  <a:tcPr marL="85895" marR="85895" marT="33817" marB="33817" anchor="ctr"/>
                </a:tc>
                <a:extLst>
                  <a:ext uri="{0D108BD9-81ED-4DB2-BD59-A6C34878D82A}">
                    <a16:rowId xmlns:a16="http://schemas.microsoft.com/office/drawing/2014/main" val="3297359885"/>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報道</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外国の報道機関の記者、カメラマン等</a:t>
                      </a:r>
                    </a:p>
                  </a:txBody>
                  <a:tcPr marL="85895" marR="85895" marT="33817" marB="33817" anchor="ctr"/>
                </a:tc>
                <a:extLst>
                  <a:ext uri="{0D108BD9-81ED-4DB2-BD59-A6C34878D82A}">
                    <a16:rowId xmlns:a16="http://schemas.microsoft.com/office/drawing/2014/main" val="661350982"/>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高度専門職</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ポイント制による高度人材</a:t>
                      </a:r>
                    </a:p>
                  </a:txBody>
                  <a:tcPr marL="85895" marR="85895" marT="33817" marB="33817" anchor="ctr"/>
                </a:tc>
                <a:extLst>
                  <a:ext uri="{0D108BD9-81ED-4DB2-BD59-A6C34878D82A}">
                    <a16:rowId xmlns:a16="http://schemas.microsoft.com/office/drawing/2014/main" val="1181942918"/>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経営・管理</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企業等の経営者、管理者等</a:t>
                      </a:r>
                    </a:p>
                  </a:txBody>
                  <a:tcPr marL="85895" marR="85895" marT="33817" marB="33817" anchor="ctr"/>
                </a:tc>
                <a:extLst>
                  <a:ext uri="{0D108BD9-81ED-4DB2-BD59-A6C34878D82A}">
                    <a16:rowId xmlns:a16="http://schemas.microsoft.com/office/drawing/2014/main" val="2217164175"/>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法律・会計業務</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弁護士・公認会計士等</a:t>
                      </a:r>
                    </a:p>
                  </a:txBody>
                  <a:tcPr marL="85895" marR="85895" marT="33817" marB="33817" anchor="ctr"/>
                </a:tc>
                <a:extLst>
                  <a:ext uri="{0D108BD9-81ED-4DB2-BD59-A6C34878D82A}">
                    <a16:rowId xmlns:a16="http://schemas.microsoft.com/office/drawing/2014/main" val="2848331419"/>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医療</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医師、歯科医師、看護師等</a:t>
                      </a:r>
                    </a:p>
                  </a:txBody>
                  <a:tcPr marL="85895" marR="85895" marT="33817" marB="33817" anchor="ctr"/>
                </a:tc>
                <a:extLst>
                  <a:ext uri="{0D108BD9-81ED-4DB2-BD59-A6C34878D82A}">
                    <a16:rowId xmlns:a16="http://schemas.microsoft.com/office/drawing/2014/main" val="3423011315"/>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研究</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政府関係機関や企業等の研究者等</a:t>
                      </a:r>
                    </a:p>
                  </a:txBody>
                  <a:tcPr marL="85895" marR="85895" marT="33817" marB="33817" anchor="ctr"/>
                </a:tc>
                <a:extLst>
                  <a:ext uri="{0D108BD9-81ED-4DB2-BD59-A6C34878D82A}">
                    <a16:rowId xmlns:a16="http://schemas.microsoft.com/office/drawing/2014/main" val="2816401905"/>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教育</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高等学校、中学校等の語学教師等</a:t>
                      </a:r>
                    </a:p>
                  </a:txBody>
                  <a:tcPr marL="85895" marR="85895" marT="33817" marB="33817" anchor="ctr"/>
                </a:tc>
                <a:extLst>
                  <a:ext uri="{0D108BD9-81ED-4DB2-BD59-A6C34878D82A}">
                    <a16:rowId xmlns:a16="http://schemas.microsoft.com/office/drawing/2014/main" val="4090274764"/>
                  </a:ext>
                </a:extLst>
              </a:tr>
              <a:tr h="485922">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技術・人文知識・</a:t>
                      </a:r>
                      <a:endParaRPr kumimoji="1" lang="en-US" altLang="ja-JP" sz="950" dirty="0">
                        <a:latin typeface="UD デジタル 教科書体 NK-R" panose="02020400000000000000" pitchFamily="18" charset="-128"/>
                        <a:ea typeface="UD デジタル 教科書体 NK-R" panose="02020400000000000000" pitchFamily="18" charset="-128"/>
                      </a:endParaRPr>
                    </a:p>
                    <a:p>
                      <a:r>
                        <a:rPr kumimoji="1" lang="ja-JP" altLang="en-US" sz="950" dirty="0">
                          <a:latin typeface="UD デジタル 教科書体 NK-R" panose="02020400000000000000" pitchFamily="18" charset="-128"/>
                          <a:ea typeface="UD デジタル 教科書体 NK-R" panose="02020400000000000000" pitchFamily="18" charset="-128"/>
                        </a:rPr>
                        <a:t>国際業務</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機械工学等の技術者等、通訳、デザイナー、語学講師等</a:t>
                      </a:r>
                    </a:p>
                  </a:txBody>
                  <a:tcPr marL="85895" marR="85895" marT="33817" marB="33817" anchor="ctr"/>
                </a:tc>
                <a:extLst>
                  <a:ext uri="{0D108BD9-81ED-4DB2-BD59-A6C34878D82A}">
                    <a16:rowId xmlns:a16="http://schemas.microsoft.com/office/drawing/2014/main" val="2323176734"/>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企業内転勤</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外国の事務所からの転勤者</a:t>
                      </a:r>
                    </a:p>
                  </a:txBody>
                  <a:tcPr marL="85895" marR="85895" marT="33817" marB="33817" anchor="ctr"/>
                </a:tc>
                <a:extLst>
                  <a:ext uri="{0D108BD9-81ED-4DB2-BD59-A6C34878D82A}">
                    <a16:rowId xmlns:a16="http://schemas.microsoft.com/office/drawing/2014/main" val="2827747471"/>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介護</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介護福祉士</a:t>
                      </a:r>
                    </a:p>
                  </a:txBody>
                  <a:tcPr marL="85895" marR="85895" marT="33817" marB="33817" anchor="ctr"/>
                </a:tc>
                <a:extLst>
                  <a:ext uri="{0D108BD9-81ED-4DB2-BD59-A6C34878D82A}">
                    <a16:rowId xmlns:a16="http://schemas.microsoft.com/office/drawing/2014/main" val="2683701220"/>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興行</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俳優、歌手、プロスポーツ選手等</a:t>
                      </a:r>
                    </a:p>
                  </a:txBody>
                  <a:tcPr marL="85895" marR="85895" marT="33817" marB="33817" anchor="ctr"/>
                </a:tc>
                <a:extLst>
                  <a:ext uri="{0D108BD9-81ED-4DB2-BD59-A6C34878D82A}">
                    <a16:rowId xmlns:a16="http://schemas.microsoft.com/office/drawing/2014/main" val="3902675732"/>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技能</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外国料理の調理師、スポーツ指導者等</a:t>
                      </a:r>
                    </a:p>
                  </a:txBody>
                  <a:tcPr marL="85895" marR="85895" marT="33817" marB="33817" anchor="ctr"/>
                </a:tc>
                <a:extLst>
                  <a:ext uri="{0D108BD9-81ED-4DB2-BD59-A6C34878D82A}">
                    <a16:rowId xmlns:a16="http://schemas.microsoft.com/office/drawing/2014/main" val="2422997770"/>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特定技能</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特定産業１</a:t>
                      </a:r>
                      <a:r>
                        <a:rPr kumimoji="1" lang="en-US" altLang="ja-JP" sz="950" dirty="0">
                          <a:latin typeface="UD デジタル 教科書体 NK-R" panose="02020400000000000000" pitchFamily="18" charset="-128"/>
                          <a:ea typeface="UD デジタル 教科書体 NK-R" panose="02020400000000000000" pitchFamily="18" charset="-128"/>
                        </a:rPr>
                        <a:t>2</a:t>
                      </a:r>
                      <a:r>
                        <a:rPr kumimoji="1" lang="ja-JP" altLang="en-US" sz="950" dirty="0">
                          <a:latin typeface="UD デジタル 教科書体 NK-R" panose="02020400000000000000" pitchFamily="18" charset="-128"/>
                          <a:ea typeface="UD デジタル 教科書体 NK-R" panose="02020400000000000000" pitchFamily="18" charset="-128"/>
                        </a:rPr>
                        <a:t>分野の各業務従事者</a:t>
                      </a:r>
                    </a:p>
                  </a:txBody>
                  <a:tcPr marL="85895" marR="85895" marT="33817" marB="33817" anchor="ctr"/>
                </a:tc>
                <a:extLst>
                  <a:ext uri="{0D108BD9-81ED-4DB2-BD59-A6C34878D82A}">
                    <a16:rowId xmlns:a16="http://schemas.microsoft.com/office/drawing/2014/main" val="2378445471"/>
                  </a:ext>
                </a:extLst>
              </a:tr>
              <a:tr h="288966">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技能実習</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技能実習生</a:t>
                      </a:r>
                    </a:p>
                  </a:txBody>
                  <a:tcPr marL="85895" marR="85895" marT="33817" marB="33817" anchor="ctr"/>
                </a:tc>
                <a:extLst>
                  <a:ext uri="{0D108BD9-81ED-4DB2-BD59-A6C34878D82A}">
                    <a16:rowId xmlns:a16="http://schemas.microsoft.com/office/drawing/2014/main" val="3528518960"/>
                  </a:ext>
                </a:extLst>
              </a:tr>
            </a:tbl>
          </a:graphicData>
        </a:graphic>
      </p:graphicFrame>
      <p:sp>
        <p:nvSpPr>
          <p:cNvPr id="10" name="テキスト ボックス 9"/>
          <p:cNvSpPr txBox="1"/>
          <p:nvPr/>
        </p:nvSpPr>
        <p:spPr>
          <a:xfrm>
            <a:off x="5673608" y="624603"/>
            <a:ext cx="3362442" cy="24492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身分・地位に基づく在留資格（活動制限なし）</a:t>
            </a:r>
          </a:p>
        </p:txBody>
      </p:sp>
      <p:graphicFrame>
        <p:nvGraphicFramePr>
          <p:cNvPr id="11" name="表 10"/>
          <p:cNvGraphicFramePr>
            <a:graphicFrameLocks noGrp="1"/>
          </p:cNvGraphicFramePr>
          <p:nvPr>
            <p:extLst>
              <p:ext uri="{D42A27DB-BD31-4B8C-83A1-F6EECF244321}">
                <p14:modId xmlns:p14="http://schemas.microsoft.com/office/powerpoint/2010/main" val="3237063770"/>
              </p:ext>
            </p:extLst>
          </p:nvPr>
        </p:nvGraphicFramePr>
        <p:xfrm>
          <a:off x="5188781" y="913163"/>
          <a:ext cx="4416847" cy="1192025"/>
        </p:xfrm>
        <a:graphic>
          <a:graphicData uri="http://schemas.openxmlformats.org/drawingml/2006/table">
            <a:tbl>
              <a:tblPr firstRow="1" bandRow="1">
                <a:tableStyleId>{93296810-A885-4BE3-A3E7-6D5BEEA58F35}</a:tableStyleId>
              </a:tblPr>
              <a:tblGrid>
                <a:gridCol w="1370077">
                  <a:extLst>
                    <a:ext uri="{9D8B030D-6E8A-4147-A177-3AD203B41FA5}">
                      <a16:colId xmlns:a16="http://schemas.microsoft.com/office/drawing/2014/main" val="4115388510"/>
                    </a:ext>
                  </a:extLst>
                </a:gridCol>
                <a:gridCol w="3046770">
                  <a:extLst>
                    <a:ext uri="{9D8B030D-6E8A-4147-A177-3AD203B41FA5}">
                      <a16:colId xmlns:a16="http://schemas.microsoft.com/office/drawing/2014/main" val="3115545341"/>
                    </a:ext>
                  </a:extLst>
                </a:gridCol>
              </a:tblGrid>
              <a:tr h="238405">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在留資格</a:t>
                      </a: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238405">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永住者</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永住許可を受けた者</a:t>
                      </a:r>
                    </a:p>
                  </a:txBody>
                  <a:tcPr marL="85895" marR="85895" marT="33817" marB="33817" anchor="ctr"/>
                </a:tc>
                <a:extLst>
                  <a:ext uri="{0D108BD9-81ED-4DB2-BD59-A6C34878D82A}">
                    <a16:rowId xmlns:a16="http://schemas.microsoft.com/office/drawing/2014/main" val="3235504840"/>
                  </a:ext>
                </a:extLst>
              </a:tr>
              <a:tr h="238405">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日本人の配偶者等</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日本人の配偶者・実子・特別養子</a:t>
                      </a:r>
                    </a:p>
                  </a:txBody>
                  <a:tcPr marL="85895" marR="85895" marT="33817" marB="33817" anchor="ctr"/>
                </a:tc>
                <a:extLst>
                  <a:ext uri="{0D108BD9-81ED-4DB2-BD59-A6C34878D82A}">
                    <a16:rowId xmlns:a16="http://schemas.microsoft.com/office/drawing/2014/main" val="2123183193"/>
                  </a:ext>
                </a:extLst>
              </a:tr>
              <a:tr h="238405">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永住者の配偶者等</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永住者・特別永住の配偶者等</a:t>
                      </a:r>
                      <a:endParaRPr kumimoji="1" lang="en-US" altLang="ja-JP" sz="950" dirty="0">
                        <a:latin typeface="UD デジタル 教科書体 NK-R" panose="02020400000000000000" pitchFamily="18" charset="-128"/>
                        <a:ea typeface="UD デジタル 教科書体 NK-R" panose="02020400000000000000" pitchFamily="18" charset="-128"/>
                      </a:endParaRPr>
                    </a:p>
                  </a:txBody>
                  <a:tcPr marL="85895" marR="85895" marT="33817" marB="33817" anchor="ctr"/>
                </a:tc>
                <a:extLst>
                  <a:ext uri="{0D108BD9-81ED-4DB2-BD59-A6C34878D82A}">
                    <a16:rowId xmlns:a16="http://schemas.microsoft.com/office/drawing/2014/main" val="1579499798"/>
                  </a:ext>
                </a:extLst>
              </a:tr>
              <a:tr h="238405">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定住者</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日系３世</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外国人配偶者の連れ子等</a:t>
                      </a:r>
                    </a:p>
                  </a:txBody>
                  <a:tcPr marL="85895" marR="85895" marT="33817" marB="33817" anchor="ctr"/>
                </a:tc>
                <a:extLst>
                  <a:ext uri="{0D108BD9-81ED-4DB2-BD59-A6C34878D82A}">
                    <a16:rowId xmlns:a16="http://schemas.microsoft.com/office/drawing/2014/main" val="1806871081"/>
                  </a:ext>
                </a:extLst>
              </a:tr>
            </a:tbl>
          </a:graphicData>
        </a:graphic>
      </p:graphicFrame>
      <p:sp>
        <p:nvSpPr>
          <p:cNvPr id="13" name="テキスト ボックス 12"/>
          <p:cNvSpPr txBox="1"/>
          <p:nvPr/>
        </p:nvSpPr>
        <p:spPr>
          <a:xfrm>
            <a:off x="5715984" y="2121063"/>
            <a:ext cx="3362442" cy="24492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就労の可否は指定される活動によるもの</a:t>
            </a:r>
          </a:p>
        </p:txBody>
      </p:sp>
      <p:graphicFrame>
        <p:nvGraphicFramePr>
          <p:cNvPr id="14" name="表 13"/>
          <p:cNvGraphicFramePr>
            <a:graphicFrameLocks noGrp="1"/>
          </p:cNvGraphicFramePr>
          <p:nvPr>
            <p:extLst>
              <p:ext uri="{D42A27DB-BD31-4B8C-83A1-F6EECF244321}">
                <p14:modId xmlns:p14="http://schemas.microsoft.com/office/powerpoint/2010/main" val="801259487"/>
              </p:ext>
            </p:extLst>
          </p:nvPr>
        </p:nvGraphicFramePr>
        <p:xfrm>
          <a:off x="5146404" y="2387807"/>
          <a:ext cx="4416847" cy="921567"/>
        </p:xfrm>
        <a:graphic>
          <a:graphicData uri="http://schemas.openxmlformats.org/drawingml/2006/table">
            <a:tbl>
              <a:tblPr firstRow="1" bandRow="1">
                <a:tableStyleId>{7DF18680-E054-41AD-8BC1-D1AEF772440D}</a:tableStyleId>
              </a:tblPr>
              <a:tblGrid>
                <a:gridCol w="1370077">
                  <a:extLst>
                    <a:ext uri="{9D8B030D-6E8A-4147-A177-3AD203B41FA5}">
                      <a16:colId xmlns:a16="http://schemas.microsoft.com/office/drawing/2014/main" val="4115388510"/>
                    </a:ext>
                  </a:extLst>
                </a:gridCol>
                <a:gridCol w="3046770">
                  <a:extLst>
                    <a:ext uri="{9D8B030D-6E8A-4147-A177-3AD203B41FA5}">
                      <a16:colId xmlns:a16="http://schemas.microsoft.com/office/drawing/2014/main" val="3115545341"/>
                    </a:ext>
                  </a:extLst>
                </a:gridCol>
              </a:tblGrid>
              <a:tr h="274016">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在留資格</a:t>
                      </a: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64755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特定活動</a:t>
                      </a:r>
                    </a:p>
                  </a:txBody>
                  <a:tcPr marL="85895" marR="85895" marT="33817" marB="33817" anchor="ctr"/>
                </a:tc>
                <a:tc>
                  <a:txBody>
                    <a:bodyPr/>
                    <a:lstStyle/>
                    <a:p>
                      <a:r>
                        <a:rPr kumimoji="1" lang="zh-TW" altLang="en-US" sz="950" dirty="0">
                          <a:latin typeface="UD デジタル 教科書体 NK-R" panose="02020400000000000000" pitchFamily="18" charset="-128"/>
                          <a:ea typeface="UD デジタル 教科書体 NK-R" panose="02020400000000000000" pitchFamily="18" charset="-128"/>
                        </a:rPr>
                        <a:t>ＥＰＡ看護師</a:t>
                      </a:r>
                      <a:r>
                        <a:rPr kumimoji="1" lang="ja-JP" altLang="en-US" sz="950" dirty="0">
                          <a:latin typeface="UD デジタル 教科書体 NK-R" panose="02020400000000000000" pitchFamily="18" charset="-128"/>
                          <a:ea typeface="UD デジタル 教科書体 NK-R" panose="02020400000000000000" pitchFamily="18" charset="-128"/>
                        </a:rPr>
                        <a:t>・介護福祉士、ワーキングホリデー、特定活動</a:t>
                      </a:r>
                      <a:r>
                        <a:rPr kumimoji="1" lang="en-US" altLang="ja-JP" sz="950" dirty="0">
                          <a:latin typeface="UD デジタル 教科書体 NK-R" panose="02020400000000000000" pitchFamily="18" charset="-128"/>
                          <a:ea typeface="UD デジタル 教科書体 NK-R" panose="02020400000000000000" pitchFamily="18" charset="-128"/>
                        </a:rPr>
                        <a:t>46</a:t>
                      </a:r>
                      <a:r>
                        <a:rPr kumimoji="1" lang="ja-JP" altLang="en-US" sz="950" dirty="0">
                          <a:latin typeface="UD デジタル 教科書体 NK-R" panose="02020400000000000000" pitchFamily="18" charset="-128"/>
                          <a:ea typeface="UD デジタル 教科書体 NK-R" panose="02020400000000000000" pitchFamily="18" charset="-128"/>
                        </a:rPr>
                        <a:t>号、建設や造船における技能実習修了生が引き続き従事する場合</a:t>
                      </a:r>
                    </a:p>
                  </a:txBody>
                  <a:tcPr marL="85895" marR="85895" marT="33817" marB="33817" anchor="ctr"/>
                </a:tc>
                <a:extLst>
                  <a:ext uri="{0D108BD9-81ED-4DB2-BD59-A6C34878D82A}">
                    <a16:rowId xmlns:a16="http://schemas.microsoft.com/office/drawing/2014/main" val="3235504840"/>
                  </a:ext>
                </a:extLst>
              </a:tr>
            </a:tbl>
          </a:graphicData>
        </a:graphic>
      </p:graphicFrame>
      <p:sp>
        <p:nvSpPr>
          <p:cNvPr id="15" name="テキスト ボックス 14"/>
          <p:cNvSpPr txBox="1"/>
          <p:nvPr/>
        </p:nvSpPr>
        <p:spPr>
          <a:xfrm>
            <a:off x="5673607" y="3416102"/>
            <a:ext cx="3362443" cy="241868"/>
          </a:xfrm>
          <a:prstGeom prst="rect">
            <a:avLst/>
          </a:prstGeom>
          <a:solidFill>
            <a:srgbClr val="FFFFCC"/>
          </a:solidFill>
          <a:ln>
            <a:solidFill>
              <a:schemeClr val="tx1"/>
            </a:solidFill>
          </a:ln>
        </p:spPr>
        <p:txBody>
          <a:bodyPr wrap="square" tIns="33817" bIns="33817" rtlCol="0">
            <a:spAutoFit/>
          </a:bodyPr>
          <a:lstStyle/>
          <a:p>
            <a:pPr algn="ctr"/>
            <a:r>
              <a:rPr kumimoji="1" lang="ja-JP" altLang="en-US" sz="1128" dirty="0">
                <a:latin typeface="UD デジタル 教科書体 NK-R" panose="02020400000000000000" pitchFamily="18" charset="-128"/>
                <a:ea typeface="UD デジタル 教科書体 NK-R" panose="02020400000000000000" pitchFamily="18" charset="-128"/>
              </a:rPr>
              <a:t>資格外活動許可を受ければ一定範囲内で就労可能</a:t>
            </a:r>
          </a:p>
        </p:txBody>
      </p:sp>
      <p:graphicFrame>
        <p:nvGraphicFramePr>
          <p:cNvPr id="16" name="表 15"/>
          <p:cNvGraphicFramePr>
            <a:graphicFrameLocks noGrp="1"/>
          </p:cNvGraphicFramePr>
          <p:nvPr>
            <p:extLst>
              <p:ext uri="{D42A27DB-BD31-4B8C-83A1-F6EECF244321}">
                <p14:modId xmlns:p14="http://schemas.microsoft.com/office/powerpoint/2010/main" val="3391732544"/>
              </p:ext>
            </p:extLst>
          </p:nvPr>
        </p:nvGraphicFramePr>
        <p:xfrm>
          <a:off x="5146406" y="3701602"/>
          <a:ext cx="4416847" cy="1805826"/>
        </p:xfrm>
        <a:graphic>
          <a:graphicData uri="http://schemas.openxmlformats.org/drawingml/2006/table">
            <a:tbl>
              <a:tblPr firstRow="1" bandRow="1">
                <a:tableStyleId>{21E4AEA4-8DFA-4A89-87EB-49C32662AFE0}</a:tableStyleId>
              </a:tblPr>
              <a:tblGrid>
                <a:gridCol w="1370077">
                  <a:extLst>
                    <a:ext uri="{9D8B030D-6E8A-4147-A177-3AD203B41FA5}">
                      <a16:colId xmlns:a16="http://schemas.microsoft.com/office/drawing/2014/main" val="4115388510"/>
                    </a:ext>
                  </a:extLst>
                </a:gridCol>
                <a:gridCol w="3046770">
                  <a:extLst>
                    <a:ext uri="{9D8B030D-6E8A-4147-A177-3AD203B41FA5}">
                      <a16:colId xmlns:a16="http://schemas.microsoft.com/office/drawing/2014/main" val="3115545341"/>
                    </a:ext>
                  </a:extLst>
                </a:gridCol>
              </a:tblGrid>
              <a:tr h="300971">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在留資格</a:t>
                      </a:r>
                    </a:p>
                  </a:txBody>
                  <a:tcPr marL="85895" marR="85895" marT="33817" marB="33817" anchor="ctr"/>
                </a:tc>
                <a:tc>
                  <a:txBody>
                    <a:bodyPr/>
                    <a:lstStyle/>
                    <a:p>
                      <a:pPr algn="ctr"/>
                      <a:r>
                        <a:rPr kumimoji="1" lang="ja-JP" altLang="en-US" sz="950" dirty="0">
                          <a:latin typeface="UD デジタル 教科書体 NK-R" panose="02020400000000000000" pitchFamily="18" charset="-128"/>
                          <a:ea typeface="UD デジタル 教科書体 NK-R" panose="02020400000000000000" pitchFamily="18" charset="-128"/>
                        </a:rPr>
                        <a:t>該当例</a:t>
                      </a:r>
                    </a:p>
                  </a:txBody>
                  <a:tcPr marL="85895" marR="85895" marT="33817" marB="33817" anchor="ctr"/>
                </a:tc>
                <a:extLst>
                  <a:ext uri="{0D108BD9-81ED-4DB2-BD59-A6C34878D82A}">
                    <a16:rowId xmlns:a16="http://schemas.microsoft.com/office/drawing/2014/main" val="886351281"/>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留学</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大学</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専門学校</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日本語学校等の学生</a:t>
                      </a:r>
                    </a:p>
                  </a:txBody>
                  <a:tcPr marL="85895" marR="85895" marT="33817" marB="33817" anchor="ctr"/>
                </a:tc>
                <a:extLst>
                  <a:ext uri="{0D108BD9-81ED-4DB2-BD59-A6C34878D82A}">
                    <a16:rowId xmlns:a16="http://schemas.microsoft.com/office/drawing/2014/main" val="3235504840"/>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家族滞在</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就労資格等で在留する外国人の配偶者</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子</a:t>
                      </a:r>
                    </a:p>
                  </a:txBody>
                  <a:tcPr marL="85895" marR="85895" marT="33817" marB="33817" anchor="ctr"/>
                </a:tc>
                <a:extLst>
                  <a:ext uri="{0D108BD9-81ED-4DB2-BD59-A6C34878D82A}">
                    <a16:rowId xmlns:a16="http://schemas.microsoft.com/office/drawing/2014/main" val="1485628634"/>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文化活動</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日本文化の研究者等</a:t>
                      </a:r>
                    </a:p>
                  </a:txBody>
                  <a:tcPr marL="85895" marR="85895" marT="33817" marB="33817" anchor="ctr"/>
                </a:tc>
                <a:extLst>
                  <a:ext uri="{0D108BD9-81ED-4DB2-BD59-A6C34878D82A}">
                    <a16:rowId xmlns:a16="http://schemas.microsoft.com/office/drawing/2014/main" val="380508633"/>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短期滞在</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観光客</a:t>
                      </a:r>
                      <a:r>
                        <a:rPr kumimoji="1" lang="en-US" altLang="ja-JP" sz="950" dirty="0">
                          <a:latin typeface="UD デジタル 教科書体 NK-R" panose="02020400000000000000" pitchFamily="18" charset="-128"/>
                          <a:ea typeface="UD デジタル 教科書体 NK-R" panose="02020400000000000000" pitchFamily="18" charset="-128"/>
                        </a:rPr>
                        <a:t>,</a:t>
                      </a:r>
                      <a:r>
                        <a:rPr kumimoji="1" lang="ja-JP" altLang="en-US" sz="950" dirty="0">
                          <a:latin typeface="UD デジタル 教科書体 NK-R" panose="02020400000000000000" pitchFamily="18" charset="-128"/>
                          <a:ea typeface="UD デジタル 教科書体 NK-R" panose="02020400000000000000" pitchFamily="18" charset="-128"/>
                        </a:rPr>
                        <a:t>会議参加者等</a:t>
                      </a:r>
                    </a:p>
                  </a:txBody>
                  <a:tcPr marL="85895" marR="85895" marT="33817" marB="33817" anchor="ctr"/>
                </a:tc>
                <a:extLst>
                  <a:ext uri="{0D108BD9-81ED-4DB2-BD59-A6C34878D82A}">
                    <a16:rowId xmlns:a16="http://schemas.microsoft.com/office/drawing/2014/main" val="2123183193"/>
                  </a:ext>
                </a:extLst>
              </a:tr>
              <a:tr h="300971">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研修</a:t>
                      </a:r>
                    </a:p>
                  </a:txBody>
                  <a:tcPr marL="85895" marR="85895" marT="33817" marB="33817" anchor="ctr"/>
                </a:tc>
                <a:tc>
                  <a:txBody>
                    <a:bodyPr/>
                    <a:lstStyle/>
                    <a:p>
                      <a:r>
                        <a:rPr kumimoji="1" lang="ja-JP" altLang="en-US" sz="950" dirty="0">
                          <a:latin typeface="UD デジタル 教科書体 NK-R" panose="02020400000000000000" pitchFamily="18" charset="-128"/>
                          <a:ea typeface="UD デジタル 教科書体 NK-R" panose="02020400000000000000" pitchFamily="18" charset="-128"/>
                        </a:rPr>
                        <a:t>研修生</a:t>
                      </a:r>
                    </a:p>
                  </a:txBody>
                  <a:tcPr marL="85895" marR="85895" marT="33817" marB="33817" anchor="ctr"/>
                </a:tc>
                <a:extLst>
                  <a:ext uri="{0D108BD9-81ED-4DB2-BD59-A6C34878D82A}">
                    <a16:rowId xmlns:a16="http://schemas.microsoft.com/office/drawing/2014/main" val="1806871081"/>
                  </a:ext>
                </a:extLst>
              </a:tr>
            </a:tbl>
          </a:graphicData>
        </a:graphic>
      </p:graphicFrame>
      <p:sp>
        <p:nvSpPr>
          <p:cNvPr id="17" name="正方形/長方形 16">
            <a:extLst>
              <a:ext uri="{FF2B5EF4-FFF2-40B4-BE49-F238E27FC236}">
                <a16:creationId xmlns:a16="http://schemas.microsoft.com/office/drawing/2014/main" id="{E08629A6-829B-4394-A30A-5CB52C1BBB36}"/>
              </a:ext>
            </a:extLst>
          </p:cNvPr>
          <p:cNvSpPr/>
          <p:nvPr/>
        </p:nvSpPr>
        <p:spPr>
          <a:xfrm>
            <a:off x="-1" y="216832"/>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（参考）在留資格等について</a:t>
            </a:r>
          </a:p>
        </p:txBody>
      </p:sp>
      <p:sp>
        <p:nvSpPr>
          <p:cNvPr id="29"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24</a:t>
            </a:fld>
            <a:endParaRPr kumimoji="1" lang="ja-JP" altLang="en-US" dirty="0"/>
          </a:p>
        </p:txBody>
      </p:sp>
      <p:sp>
        <p:nvSpPr>
          <p:cNvPr id="20" name="テキスト ボックス 19"/>
          <p:cNvSpPr txBox="1"/>
          <p:nvPr/>
        </p:nvSpPr>
        <p:spPr>
          <a:xfrm>
            <a:off x="6917759" y="6868672"/>
            <a:ext cx="2677659" cy="184666"/>
          </a:xfrm>
          <a:prstGeom prst="rect">
            <a:avLst/>
          </a:prstGeom>
          <a:noFill/>
        </p:spPr>
        <p:txBody>
          <a:bodyPr wrap="square" rtlCol="0">
            <a:spAutoFit/>
          </a:bodyPr>
          <a:lstStyle/>
          <a:p>
            <a:pPr algn="r"/>
            <a:r>
              <a:rPr kumimoji="1" lang="ja-JP" altLang="en-US" sz="600" dirty="0">
                <a:latin typeface="Meiryo UI" panose="020B0604030504040204" pitchFamily="50" charset="-128"/>
                <a:ea typeface="Meiryo UI" panose="020B0604030504040204" pitchFamily="50" charset="-128"/>
              </a:rPr>
              <a:t>出典：出入国在留管理庁ホームページより大阪府企画室作成</a:t>
            </a:r>
            <a:endParaRPr kumimoji="1" lang="en-US" altLang="ja-JP"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661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672375" y="262638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4000" dirty="0">
                <a:latin typeface="UD デジタル 教科書体 NK-R" panose="02020400000000000000" pitchFamily="18" charset="-128"/>
                <a:ea typeface="UD デジタル 教科書体 NK-R" panose="02020400000000000000" pitchFamily="18" charset="-128"/>
              </a:rPr>
              <a:t>Ⅲ</a:t>
            </a:r>
            <a:r>
              <a:rPr lang="ja-JP" altLang="en-US" sz="4000" dirty="0">
                <a:latin typeface="UD デジタル 教科書体 NK-R" panose="02020400000000000000" pitchFamily="18" charset="-128"/>
                <a:ea typeface="UD デジタル 教科書体 NK-R" panose="02020400000000000000" pitchFamily="18" charset="-128"/>
              </a:rPr>
              <a:t>　取組みの方向性</a:t>
            </a:r>
          </a:p>
        </p:txBody>
      </p:sp>
      <p:sp>
        <p:nvSpPr>
          <p:cNvPr id="8"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25</a:t>
            </a:fld>
            <a:endParaRPr kumimoji="1" lang="ja-JP" altLang="en-US" dirty="0"/>
          </a:p>
        </p:txBody>
      </p:sp>
    </p:spTree>
    <p:extLst>
      <p:ext uri="{BB962C8B-B14F-4D97-AF65-F5344CB8AC3E}">
        <p14:creationId xmlns:p14="http://schemas.microsoft.com/office/powerpoint/2010/main" val="2173605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48575" y="17596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１　</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受入促進</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4"/>
          <p:cNvSpPr txBox="1">
            <a:spLocks/>
          </p:cNvSpPr>
          <p:nvPr/>
        </p:nvSpPr>
        <p:spPr>
          <a:xfrm>
            <a:off x="9720234" y="6918220"/>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26</a:t>
            </a:fld>
            <a:endParaRPr kumimoji="1" lang="ja-JP" altLang="en-US" dirty="0"/>
          </a:p>
        </p:txBody>
      </p:sp>
      <p:sp>
        <p:nvSpPr>
          <p:cNvPr id="9" name="テキスト ボックス 8"/>
          <p:cNvSpPr txBox="1"/>
          <p:nvPr/>
        </p:nvSpPr>
        <p:spPr>
          <a:xfrm>
            <a:off x="1366040" y="3411037"/>
            <a:ext cx="8058535" cy="2062103"/>
          </a:xfrm>
          <a:prstGeom prst="rect">
            <a:avLst/>
          </a:prstGeom>
          <a:noFill/>
          <a:ln w="28575">
            <a:solidFill>
              <a:schemeClr val="tx2"/>
            </a:solidFill>
            <a:prstDash val="sysDot"/>
          </a:ln>
        </p:spPr>
        <p:txBody>
          <a:bodyPr wrap="square" rtlCol="0">
            <a:spAutoFit/>
          </a:bodyPr>
          <a:lstStyle/>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（１）ヒアリングや調査の実施状況</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（２）雇用ステージに応じた現状</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①企業の立場から</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②外国人材の立場から</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（３）今後受入れを進めていく在留資格の雇用ステージ</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①雇用ステージ</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②雇用ステージ別の施策課題</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（４）施策課題に応じた取組みの方向性</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8125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E08629A6-829B-4394-A30A-5CB52C1BBB36}"/>
              </a:ext>
            </a:extLst>
          </p:cNvPr>
          <p:cNvSpPr/>
          <p:nvPr/>
        </p:nvSpPr>
        <p:spPr>
          <a:xfrm>
            <a:off x="-1" y="30948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（１）ヒアリングや調査の実施状況</a:t>
            </a:r>
          </a:p>
        </p:txBody>
      </p:sp>
      <p:sp>
        <p:nvSpPr>
          <p:cNvPr id="77" name="スライド番号プレースホルダー 4"/>
          <p:cNvSpPr>
            <a:spLocks noGrp="1"/>
          </p:cNvSpPr>
          <p:nvPr>
            <p:ph type="sldNum" sz="quarter" idx="12"/>
          </p:nvPr>
        </p:nvSpPr>
        <p:spPr>
          <a:xfrm>
            <a:off x="9778465" y="6925797"/>
            <a:ext cx="379412" cy="190974"/>
          </a:xfrm>
        </p:spPr>
        <p:txBody>
          <a:bodyPr/>
          <a:lstStyle/>
          <a:p>
            <a:fld id="{D905376E-84B4-405D-8A7C-01C61F534285}" type="slidenum">
              <a:rPr kumimoji="1" lang="ja-JP" altLang="en-US" smtClean="0"/>
              <a:t>27</a:t>
            </a:fld>
            <a:endParaRPr kumimoji="1" lang="ja-JP" altLang="en-US" dirty="0"/>
          </a:p>
        </p:txBody>
      </p:sp>
      <p:sp>
        <p:nvSpPr>
          <p:cNvPr id="79" name="正方形/長方形 78">
            <a:extLst>
              <a:ext uri="{FF2B5EF4-FFF2-40B4-BE49-F238E27FC236}">
                <a16:creationId xmlns:a16="http://schemas.microsoft.com/office/drawing/2014/main" id="{55EED9AA-96F6-4885-AFA7-E0637D01A52D}"/>
              </a:ext>
            </a:extLst>
          </p:cNvPr>
          <p:cNvSpPr/>
          <p:nvPr/>
        </p:nvSpPr>
        <p:spPr>
          <a:xfrm>
            <a:off x="181891" y="808848"/>
            <a:ext cx="9792000" cy="505504"/>
          </a:xfrm>
          <a:prstGeom prst="rect">
            <a:avLst/>
          </a:prstGeom>
          <a:ln w="19050">
            <a:solidFill>
              <a:schemeClr val="tx1"/>
            </a:solidFill>
            <a:prstDash val="sysDash"/>
          </a:ln>
        </p:spPr>
        <p:txBody>
          <a:bodyPr wrap="square">
            <a:noAutofit/>
          </a:bodyPr>
          <a:lstStyle/>
          <a:p>
            <a:r>
              <a:rPr lang="ja-JP" altLang="en-US" sz="1292" dirty="0">
                <a:latin typeface="UD デジタル 教科書体 NK-R" panose="02020400000000000000" pitchFamily="18" charset="-128"/>
                <a:ea typeface="UD デジタル 教科書体 NK-R" panose="02020400000000000000" pitchFamily="18" charset="-128"/>
              </a:rPr>
              <a:t>〇　外国人材の雇用に関する現状を把握し、課題を整理するため、外国人材の就職を支援している機関等へのヒアリングを実施</a:t>
            </a:r>
          </a:p>
          <a:p>
            <a:r>
              <a:rPr lang="ja-JP" altLang="en-US" sz="1292" dirty="0">
                <a:latin typeface="UD デジタル 教科書体 NK-R" panose="02020400000000000000" pitchFamily="18" charset="-128"/>
                <a:ea typeface="UD デジタル 教科書体 NK-R" panose="02020400000000000000" pitchFamily="18" charset="-128"/>
              </a:rPr>
              <a:t>〇　これまでの調査やヒアリング結果をもとに企業、外国人材の双方の視点から現状の整理を行った</a:t>
            </a:r>
            <a:endParaRPr lang="en-US" altLang="ja-JP" sz="1292" b="1"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237311" y="1564534"/>
            <a:ext cx="2550694"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＜ヒアリング＞</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9" name="表 8">
            <a:extLst>
              <a:ext uri="{FF2B5EF4-FFF2-40B4-BE49-F238E27FC236}">
                <a16:creationId xmlns:a16="http://schemas.microsoft.com/office/drawing/2014/main" id="{ED9D9D1F-A016-4EEA-B755-9E44C5D206CB}"/>
              </a:ext>
            </a:extLst>
          </p:cNvPr>
          <p:cNvGraphicFramePr>
            <a:graphicFrameLocks noGrp="1"/>
          </p:cNvGraphicFramePr>
          <p:nvPr>
            <p:extLst>
              <p:ext uri="{D42A27DB-BD31-4B8C-83A1-F6EECF244321}">
                <p14:modId xmlns:p14="http://schemas.microsoft.com/office/powerpoint/2010/main" val="4070067196"/>
              </p:ext>
            </p:extLst>
          </p:nvPr>
        </p:nvGraphicFramePr>
        <p:xfrm>
          <a:off x="427018" y="3792947"/>
          <a:ext cx="9274196" cy="2773680"/>
        </p:xfrm>
        <a:graphic>
          <a:graphicData uri="http://schemas.openxmlformats.org/drawingml/2006/table">
            <a:tbl>
              <a:tblPr firstCol="1" bandRow="1">
                <a:tableStyleId>{5C22544A-7EE6-4342-B048-85BDC9FD1C3A}</a:tableStyleId>
              </a:tblPr>
              <a:tblGrid>
                <a:gridCol w="1520170">
                  <a:extLst>
                    <a:ext uri="{9D8B030D-6E8A-4147-A177-3AD203B41FA5}">
                      <a16:colId xmlns:a16="http://schemas.microsoft.com/office/drawing/2014/main" val="319247898"/>
                    </a:ext>
                  </a:extLst>
                </a:gridCol>
                <a:gridCol w="7754026">
                  <a:extLst>
                    <a:ext uri="{9D8B030D-6E8A-4147-A177-3AD203B41FA5}">
                      <a16:colId xmlns:a16="http://schemas.microsoft.com/office/drawing/2014/main" val="3951960585"/>
                    </a:ext>
                  </a:extLst>
                </a:gridCol>
              </a:tblGrid>
              <a:tr h="691911">
                <a:tc>
                  <a:txBody>
                    <a:bodyPr/>
                    <a:lstStyle/>
                    <a:p>
                      <a:pPr algn="ctr"/>
                      <a:r>
                        <a:rPr kumimoji="1" lang="en-US" altLang="ja-JP" sz="1600" dirty="0">
                          <a:latin typeface="UD デジタル 教科書体 NK-R" panose="02020400000000000000" pitchFamily="18" charset="-128"/>
                          <a:ea typeface="UD デジタル 教科書体 NK-R" panose="02020400000000000000" pitchFamily="18" charset="-128"/>
                        </a:rPr>
                        <a:t>R1</a:t>
                      </a:r>
                      <a:r>
                        <a:rPr kumimoji="1" lang="ja-JP" altLang="en-US" sz="1600" dirty="0">
                          <a:latin typeface="UD デジタル 教科書体 NK-R" panose="02020400000000000000" pitchFamily="18" charset="-128"/>
                          <a:ea typeface="UD デジタル 教科書体 NK-R" panose="02020400000000000000" pitchFamily="18" charset="-128"/>
                        </a:rPr>
                        <a:t>年度</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■外国人材の円滑な受入れ促進と共生社会づくりに向けたアンケート調査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・特定産業</a:t>
                      </a:r>
                      <a:r>
                        <a:rPr kumimoji="1" lang="en-US" altLang="ja-JP" sz="1400" dirty="0">
                          <a:latin typeface="UD デジタル 教科書体 NK-R" panose="02020400000000000000" pitchFamily="18" charset="-128"/>
                          <a:ea typeface="UD デジタル 教科書体 NK-R" panose="02020400000000000000" pitchFamily="18" charset="-128"/>
                        </a:rPr>
                        <a:t>14</a:t>
                      </a:r>
                      <a:r>
                        <a:rPr kumimoji="1" lang="ja-JP" altLang="en-US" sz="1400" dirty="0">
                          <a:latin typeface="UD デジタル 教科書体 NK-R" panose="02020400000000000000" pitchFamily="18" charset="-128"/>
                          <a:ea typeface="UD デジタル 教科書体 NK-R" panose="02020400000000000000" pitchFamily="18" charset="-128"/>
                        </a:rPr>
                        <a:t>分野に属する府内事業者における外国人雇用に係るアンケート調査</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aseline="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調査実施期間：</a:t>
                      </a:r>
                      <a:r>
                        <a:rPr kumimoji="1" lang="en-US" altLang="ja-JP" sz="1400" dirty="0">
                          <a:latin typeface="UD デジタル 教科書体 NK-R" panose="02020400000000000000" pitchFamily="18" charset="-128"/>
                          <a:ea typeface="UD デジタル 教科書体 NK-R" panose="02020400000000000000" pitchFamily="18" charset="-128"/>
                        </a:rPr>
                        <a:t>2019</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7</a:t>
                      </a:r>
                      <a:r>
                        <a:rPr kumimoji="1" lang="ja-JP" altLang="en-US" sz="1400" dirty="0">
                          <a:latin typeface="UD デジタル 教科書体 NK-R" panose="02020400000000000000" pitchFamily="18" charset="-128"/>
                          <a:ea typeface="UD デジタル 教科書体 NK-R" panose="02020400000000000000" pitchFamily="18" charset="-128"/>
                        </a:rPr>
                        <a:t>日～</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28</a:t>
                      </a:r>
                      <a:r>
                        <a:rPr kumimoji="1" lang="ja-JP" altLang="en-US" sz="1400" dirty="0">
                          <a:latin typeface="UD デジタル 教科書体 NK-R" panose="02020400000000000000" pitchFamily="18" charset="-128"/>
                          <a:ea typeface="UD デジタル 教科書体 NK-R" panose="02020400000000000000" pitchFamily="18" charset="-128"/>
                        </a:rPr>
                        <a:t>日</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068390713"/>
                  </a:ext>
                </a:extLst>
              </a:tr>
              <a:tr h="842041">
                <a:tc>
                  <a:txBody>
                    <a:bodyPr/>
                    <a:lstStyle/>
                    <a:p>
                      <a:pPr algn="ctr"/>
                      <a:r>
                        <a:rPr kumimoji="1" lang="en-US" altLang="ja-JP" sz="1600" dirty="0">
                          <a:latin typeface="UD デジタル 教科書体 NK-R" panose="02020400000000000000" pitchFamily="18" charset="-128"/>
                          <a:ea typeface="UD デジタル 教科書体 NK-R" panose="02020400000000000000" pitchFamily="18" charset="-128"/>
                        </a:rPr>
                        <a:t>R</a:t>
                      </a:r>
                      <a:r>
                        <a:rPr kumimoji="1" lang="ja-JP" altLang="en-US" sz="1600" dirty="0">
                          <a:latin typeface="UD デジタル 教科書体 NK-R" panose="02020400000000000000" pitchFamily="18" charset="-128"/>
                          <a:ea typeface="UD デジタル 教科書体 NK-R" panose="02020400000000000000" pitchFamily="18" charset="-128"/>
                        </a:rPr>
                        <a:t>２年度</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■コロナ禍における外国人の雇用状況等に係るアンケート調査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・外国人雇用事業者等アンケート調査</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aseline="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調査実施期間：</a:t>
                      </a:r>
                      <a:r>
                        <a:rPr kumimoji="1" lang="en-US" altLang="ja-JP" sz="1400" dirty="0">
                          <a:latin typeface="UD デジタル 教科書体 NK-R" panose="02020400000000000000" pitchFamily="18" charset="-128"/>
                          <a:ea typeface="UD デジタル 教科書体 NK-R" panose="02020400000000000000" pitchFamily="18" charset="-128"/>
                        </a:rPr>
                        <a:t>2021</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27</a:t>
                      </a:r>
                      <a:r>
                        <a:rPr kumimoji="1" lang="ja-JP" altLang="en-US" sz="1400" dirty="0">
                          <a:latin typeface="UD デジタル 教科書体 NK-R" panose="02020400000000000000" pitchFamily="18" charset="-128"/>
                          <a:ea typeface="UD デジタル 教科書体 NK-R" panose="02020400000000000000" pitchFamily="18" charset="-128"/>
                        </a:rPr>
                        <a:t>日～</a:t>
                      </a:r>
                      <a:r>
                        <a:rPr kumimoji="1" lang="en-US" altLang="ja-JP" sz="1400" dirty="0">
                          <a:latin typeface="UD デジタル 教科書体 NK-R" panose="02020400000000000000" pitchFamily="18" charset="-128"/>
                          <a:ea typeface="UD デジタル 教科書体 NK-R" panose="02020400000000000000" pitchFamily="18" charset="-128"/>
                        </a:rPr>
                        <a:t>2</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26</a:t>
                      </a:r>
                      <a:r>
                        <a:rPr kumimoji="1" lang="ja-JP" altLang="en-US" sz="1400" dirty="0">
                          <a:latin typeface="UD デジタル 教科書体 NK-R" panose="02020400000000000000" pitchFamily="18" charset="-128"/>
                          <a:ea typeface="UD デジタル 教科書体 NK-R" panose="02020400000000000000" pitchFamily="18" charset="-128"/>
                        </a:rPr>
                        <a:t>日</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・外国人労働者・留学生等アンケート調査</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aseline="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調査実施期間：</a:t>
                      </a:r>
                      <a:r>
                        <a:rPr kumimoji="1" lang="en-US" altLang="ja-JP" sz="1400" dirty="0">
                          <a:latin typeface="UD デジタル 教科書体 NK-R" panose="02020400000000000000" pitchFamily="18" charset="-128"/>
                          <a:ea typeface="UD デジタル 教科書体 NK-R" panose="02020400000000000000" pitchFamily="18" charset="-128"/>
                        </a:rPr>
                        <a:t>2021</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27</a:t>
                      </a:r>
                      <a:r>
                        <a:rPr kumimoji="1" lang="ja-JP" altLang="en-US" sz="1400" dirty="0">
                          <a:latin typeface="UD デジタル 教科書体 NK-R" panose="02020400000000000000" pitchFamily="18" charset="-128"/>
                          <a:ea typeface="UD デジタル 教科書体 NK-R" panose="02020400000000000000" pitchFamily="18" charset="-128"/>
                        </a:rPr>
                        <a:t>日～</a:t>
                      </a:r>
                      <a:r>
                        <a:rPr kumimoji="1" lang="en-US" altLang="ja-JP" sz="1400" dirty="0">
                          <a:latin typeface="UD デジタル 教科書体 NK-R" panose="02020400000000000000" pitchFamily="18" charset="-128"/>
                          <a:ea typeface="UD デジタル 教科書体 NK-R" panose="02020400000000000000" pitchFamily="18" charset="-128"/>
                        </a:rPr>
                        <a:t>2</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26</a:t>
                      </a:r>
                      <a:r>
                        <a:rPr kumimoji="1" lang="ja-JP" altLang="en-US" sz="1400" dirty="0">
                          <a:latin typeface="UD デジタル 教科書体 NK-R" panose="02020400000000000000" pitchFamily="18" charset="-128"/>
                          <a:ea typeface="UD デジタル 教科書体 NK-R" panose="02020400000000000000" pitchFamily="18" charset="-128"/>
                        </a:rPr>
                        <a:t>日</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650085325"/>
                  </a:ext>
                </a:extLst>
              </a:tr>
              <a:tr h="543591">
                <a:tc>
                  <a:txBody>
                    <a:bodyPr/>
                    <a:lstStyle/>
                    <a:p>
                      <a:pPr algn="ctr"/>
                      <a:r>
                        <a:rPr kumimoji="1" lang="en-US" altLang="ja-JP" sz="1600" dirty="0">
                          <a:latin typeface="UD デジタル 教科書体 NK-R" panose="02020400000000000000" pitchFamily="18" charset="-128"/>
                          <a:ea typeface="UD デジタル 教科書体 NK-R" panose="02020400000000000000" pitchFamily="18" charset="-128"/>
                        </a:rPr>
                        <a:t>R3</a:t>
                      </a:r>
                      <a:r>
                        <a:rPr kumimoji="1" lang="ja-JP" altLang="en-US" sz="1600" dirty="0">
                          <a:latin typeface="UD デジタル 教科書体 NK-R" panose="02020400000000000000" pitchFamily="18" charset="-128"/>
                          <a:ea typeface="UD デジタル 教科書体 NK-R" panose="02020400000000000000" pitchFamily="18" charset="-128"/>
                        </a:rPr>
                        <a:t>年度</a:t>
                      </a:r>
                    </a:p>
                  </a:txBody>
                  <a:tcPr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R" panose="02020400000000000000" pitchFamily="18" charset="-128"/>
                          <a:ea typeface="UD デジタル 教科書体 NK-R" panose="02020400000000000000" pitchFamily="18" charset="-128"/>
                        </a:rPr>
                        <a:t>■外国人材受入促進に向けたヒアリング調査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　・調査対象：「外国人雇用事業者等アンケート調査」の対象企業のうち１８社、支援機関・団体８事業者</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　・調査実施期間：</a:t>
                      </a:r>
                      <a:r>
                        <a:rPr kumimoji="1" lang="en-US" altLang="ja-JP" sz="1400" dirty="0">
                          <a:latin typeface="UD デジタル 教科書体 NK-R" panose="02020400000000000000" pitchFamily="18" charset="-128"/>
                          <a:ea typeface="UD デジタル 教科書体 NK-R" panose="02020400000000000000" pitchFamily="18" charset="-128"/>
                        </a:rPr>
                        <a:t>2021</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日～</a:t>
                      </a:r>
                      <a:r>
                        <a:rPr kumimoji="1" lang="en-US" altLang="ja-JP" sz="1400" dirty="0">
                          <a:latin typeface="UD デジタル 教科書体 NK-R" panose="02020400000000000000" pitchFamily="18" charset="-128"/>
                          <a:ea typeface="UD デジタル 教科書体 NK-R" panose="02020400000000000000" pitchFamily="18" charset="-128"/>
                        </a:rPr>
                        <a:t>7</a:t>
                      </a:r>
                      <a:r>
                        <a:rPr kumimoji="1" lang="ja-JP" altLang="en-US" sz="1400" dirty="0">
                          <a:latin typeface="UD デジタル 教科書体 NK-R" panose="02020400000000000000" pitchFamily="18" charset="-128"/>
                          <a:ea typeface="UD デジタル 教科書体 NK-R" panose="02020400000000000000" pitchFamily="18" charset="-128"/>
                        </a:rPr>
                        <a:t>月</a:t>
                      </a:r>
                      <a:r>
                        <a:rPr kumimoji="1" lang="en-US" altLang="ja-JP" sz="1400" dirty="0">
                          <a:latin typeface="UD デジタル 教科書体 NK-R" panose="02020400000000000000" pitchFamily="18" charset="-128"/>
                          <a:ea typeface="UD デジタル 教科書体 NK-R" panose="02020400000000000000" pitchFamily="18" charset="-128"/>
                        </a:rPr>
                        <a:t>28</a:t>
                      </a:r>
                      <a:r>
                        <a:rPr kumimoji="1" lang="ja-JP" altLang="en-US" sz="1400" dirty="0">
                          <a:latin typeface="UD デジタル 教科書体 NK-R" panose="02020400000000000000" pitchFamily="18" charset="-128"/>
                          <a:ea typeface="UD デジタル 教科書体 NK-R" panose="02020400000000000000" pitchFamily="18" charset="-128"/>
                        </a:rPr>
                        <a:t>日</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476894078"/>
                  </a:ext>
                </a:extLst>
              </a:tr>
            </a:tbl>
          </a:graphicData>
        </a:graphic>
      </p:graphicFrame>
      <p:sp>
        <p:nvSpPr>
          <p:cNvPr id="10" name="テキスト ボックス 9">
            <a:extLst>
              <a:ext uri="{FF2B5EF4-FFF2-40B4-BE49-F238E27FC236}">
                <a16:creationId xmlns:a16="http://schemas.microsoft.com/office/drawing/2014/main" id="{CC8E5F53-BFF2-4FFA-9666-95CA3DE33709}"/>
              </a:ext>
            </a:extLst>
          </p:cNvPr>
          <p:cNvSpPr txBox="1"/>
          <p:nvPr/>
        </p:nvSpPr>
        <p:spPr>
          <a:xfrm>
            <a:off x="237311" y="3474032"/>
            <a:ext cx="1889201"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＜調査＞　</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11" name="表 10">
            <a:extLst>
              <a:ext uri="{FF2B5EF4-FFF2-40B4-BE49-F238E27FC236}">
                <a16:creationId xmlns:a16="http://schemas.microsoft.com/office/drawing/2014/main" id="{CFD0BCC9-5160-4E50-A563-7FA1DCA13D3B}"/>
              </a:ext>
            </a:extLst>
          </p:cNvPr>
          <p:cNvGraphicFramePr>
            <a:graphicFrameLocks noGrp="1"/>
          </p:cNvGraphicFramePr>
          <p:nvPr>
            <p:extLst>
              <p:ext uri="{D42A27DB-BD31-4B8C-83A1-F6EECF244321}">
                <p14:modId xmlns:p14="http://schemas.microsoft.com/office/powerpoint/2010/main" val="1010962262"/>
              </p:ext>
            </p:extLst>
          </p:nvPr>
        </p:nvGraphicFramePr>
        <p:xfrm>
          <a:off x="427018" y="1910531"/>
          <a:ext cx="9274196" cy="1239058"/>
        </p:xfrm>
        <a:graphic>
          <a:graphicData uri="http://schemas.openxmlformats.org/drawingml/2006/table">
            <a:tbl>
              <a:tblPr firstCol="1" bandRow="1">
                <a:tableStyleId>{5C22544A-7EE6-4342-B048-85BDC9FD1C3A}</a:tableStyleId>
              </a:tblPr>
              <a:tblGrid>
                <a:gridCol w="1483670">
                  <a:extLst>
                    <a:ext uri="{9D8B030D-6E8A-4147-A177-3AD203B41FA5}">
                      <a16:colId xmlns:a16="http://schemas.microsoft.com/office/drawing/2014/main" val="319247898"/>
                    </a:ext>
                  </a:extLst>
                </a:gridCol>
                <a:gridCol w="7790526">
                  <a:extLst>
                    <a:ext uri="{9D8B030D-6E8A-4147-A177-3AD203B41FA5}">
                      <a16:colId xmlns:a16="http://schemas.microsoft.com/office/drawing/2014/main" val="3951960585"/>
                    </a:ext>
                  </a:extLst>
                </a:gridCol>
              </a:tblGrid>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実施期間</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1600" dirty="0">
                          <a:latin typeface="UD デジタル 教科書体 NK-R" panose="02020400000000000000" pitchFamily="18" charset="-128"/>
                          <a:ea typeface="UD デジタル 教科書体 NK-R" panose="02020400000000000000" pitchFamily="18" charset="-128"/>
                        </a:rPr>
                        <a:t>2022</a:t>
                      </a:r>
                      <a:r>
                        <a:rPr kumimoji="1" lang="ja-JP" altLang="en-US" sz="1600" dirty="0">
                          <a:latin typeface="UD デジタル 教科書体 NK-R" panose="02020400000000000000" pitchFamily="18" charset="-128"/>
                          <a:ea typeface="UD デジタル 教科書体 NK-R" panose="02020400000000000000" pitchFamily="18" charset="-128"/>
                        </a:rPr>
                        <a:t>年９月～１２月</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068390713"/>
                  </a:ext>
                </a:extLst>
              </a:tr>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ヒアリング対象</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行政機関、経済団体、支援機関、企業、専門学校等</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650085325"/>
                  </a:ext>
                </a:extLst>
              </a:tr>
              <a:tr h="364088">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ヒアリング項目</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今後特に受入れを進めていく在留資格における就労ステージに応じた現状</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326786935"/>
                  </a:ext>
                </a:extLst>
              </a:tr>
            </a:tbl>
          </a:graphicData>
        </a:graphic>
      </p:graphicFrame>
    </p:spTree>
    <p:extLst>
      <p:ext uri="{BB962C8B-B14F-4D97-AF65-F5344CB8AC3E}">
        <p14:creationId xmlns:p14="http://schemas.microsoft.com/office/powerpoint/2010/main" val="1531127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045787529"/>
              </p:ext>
            </p:extLst>
          </p:nvPr>
        </p:nvGraphicFramePr>
        <p:xfrm>
          <a:off x="65987" y="1002374"/>
          <a:ext cx="9945276" cy="5592901"/>
        </p:xfrm>
        <a:graphic>
          <a:graphicData uri="http://schemas.openxmlformats.org/drawingml/2006/table">
            <a:tbl>
              <a:tblPr firstRow="1" bandRow="1">
                <a:tableStyleId>{5940675A-B579-460E-94D1-54222C63F5DA}</a:tableStyleId>
              </a:tblPr>
              <a:tblGrid>
                <a:gridCol w="1112362">
                  <a:extLst>
                    <a:ext uri="{9D8B030D-6E8A-4147-A177-3AD203B41FA5}">
                      <a16:colId xmlns:a16="http://schemas.microsoft.com/office/drawing/2014/main" val="1589073408"/>
                    </a:ext>
                  </a:extLst>
                </a:gridCol>
                <a:gridCol w="2988296">
                  <a:extLst>
                    <a:ext uri="{9D8B030D-6E8A-4147-A177-3AD203B41FA5}">
                      <a16:colId xmlns:a16="http://schemas.microsoft.com/office/drawing/2014/main" val="302631263"/>
                    </a:ext>
                  </a:extLst>
                </a:gridCol>
                <a:gridCol w="2921172">
                  <a:extLst>
                    <a:ext uri="{9D8B030D-6E8A-4147-A177-3AD203B41FA5}">
                      <a16:colId xmlns:a16="http://schemas.microsoft.com/office/drawing/2014/main" val="750286631"/>
                    </a:ext>
                  </a:extLst>
                </a:gridCol>
                <a:gridCol w="2923446">
                  <a:extLst>
                    <a:ext uri="{9D8B030D-6E8A-4147-A177-3AD203B41FA5}">
                      <a16:colId xmlns:a16="http://schemas.microsoft.com/office/drawing/2014/main" val="703448771"/>
                    </a:ext>
                  </a:extLst>
                </a:gridCol>
              </a:tblGrid>
              <a:tr h="441176">
                <a:tc>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在留資格</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採用前</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 採用時</a:t>
                      </a:r>
                    </a:p>
                  </a:txBody>
                  <a:tcPr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採用後</a:t>
                      </a:r>
                    </a:p>
                  </a:txBody>
                  <a:tcPr anchor="ctr">
                    <a:solidFill>
                      <a:schemeClr val="accent5"/>
                    </a:solidFill>
                  </a:tcPr>
                </a:tc>
                <a:extLst>
                  <a:ext uri="{0D108BD9-81ED-4DB2-BD59-A6C34878D82A}">
                    <a16:rowId xmlns:a16="http://schemas.microsoft.com/office/drawing/2014/main" val="1646546926"/>
                  </a:ext>
                </a:extLst>
              </a:tr>
              <a:tr h="5151725">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高度専門職、</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latin typeface="UD デジタル 教科書体 NK-R" panose="02020400000000000000" pitchFamily="18" charset="-128"/>
                          <a:ea typeface="UD デジタル 教科書体 NK-R" panose="02020400000000000000" pitchFamily="18" charset="-128"/>
                        </a:rPr>
                        <a:t>技人国</a:t>
                      </a:r>
                    </a:p>
                  </a:txBody>
                  <a:tcPr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＜人材ニーズ＞</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高度人材のニーズが世界的に高まっている</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年収の違いにより、人材を呼び込むための手法が異なる</a:t>
                      </a:r>
                      <a:endPar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〇営業等の文系の人材は確保できているが</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、理系の人材が確保できておらず、直接海外の大学に</a:t>
                      </a:r>
                      <a:r>
                        <a:rPr kumimoji="1" lang="ja-JP" altLang="en-US"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アプローチしている企業もある</a:t>
                      </a:r>
                      <a:endParaRPr kumimoji="1" lang="en-US" altLang="ja-JP"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1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高度人材は東京に集中している</a:t>
                      </a:r>
                      <a:endParaRPr kumimoji="1" lang="en-US" altLang="ja-JP" sz="11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〇将来的には世界レベルのホスピタリティ人材や稼ぐ人材が求められる。</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＜企業の意向＞</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〇大企業が高度人材の確保を活発化させており、それに触発されて中小企業も追随している</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販路開拓、海外進出等で人材需要が高まっている</a:t>
                      </a:r>
                      <a:r>
                        <a:rPr kumimoji="1" lang="en-US" altLang="ja-JP"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製造業、卸売、小売、サービス業</a:t>
                      </a:r>
                      <a:r>
                        <a:rPr kumimoji="1" lang="en-US" altLang="ja-JP"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海外拠点がある企業は外国人材雇用に関心が強い</a:t>
                      </a:r>
                      <a:endParaRPr kumimoji="1" lang="en-US" altLang="ja-JP" sz="1100" b="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外国人を雇うイメージがつかない</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＜企業と外国人材のマッチング＞</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企業と外国人材との交流会やインターンシップなど、双方が情報を得る機会が不足し</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欲しい人材と巡り合わない</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〇留学生と企業との</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合同説明会など、マッチングの機会が不足</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〇インターンシップ後、</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企業と人材を</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マッチングするには、在留資格に対応するよう企業の業務の切り出しや外国人材の適性を見極めてコーディネートする専門スキルが必要だが、コーディネーターが不足</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＜企業の受入環境＞</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採用や雇用に際して届出が必要で、制度が複雑・煩雑</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留学生を雇用する場合、卒業までに在留資格の変更など、必要な手続きが完了せず、雇用できない場合がある</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外国人雇用経験の無い企業は、特に手続きなどがわからない</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〇採用時の入管手続きまで支援してやっと外国人を採用する企業が出てくるというのが実態</a:t>
                      </a:r>
                      <a:r>
                        <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a:t>
                      </a: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〇一定の日本語能力がマストという中小企業が多い</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＜企業の</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受入環境</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20650" indent="-120650" algn="l"/>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○社内にロールモデルがおらず、外国人材が活躍するためのノウハウや情報が不足</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indent="-107950" algn="l"/>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〇技人国の場合、従事できる業務が限定的で、現場の実態と会わない</a:t>
                      </a:r>
                      <a:r>
                        <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宿泊・飲食</a:t>
                      </a:r>
                      <a:r>
                        <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rPr>
                        <a:t>】</a:t>
                      </a: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日本と出身国との就労文化・スタイルの違いに対する受入側と外国人材の相互理解に苦慮</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＜採用後の効果＞</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〇外国人材の採用の効果として、勤勉で優秀な人材が多く社内人材の良い刺激になっている</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＜日本語教育＞</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○（高度人材であっても）</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日本語教育が必要</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〇安価で日本語教育を受けられる場が少ない</a:t>
                      </a:r>
                      <a:endParaRPr kumimoji="1" lang="en-US" altLang="ja-JP" sz="11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92799855"/>
                  </a:ext>
                </a:extLst>
              </a:tr>
            </a:tbl>
          </a:graphicData>
        </a:graphic>
      </p:graphicFrame>
      <p:sp>
        <p:nvSpPr>
          <p:cNvPr id="10"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28</a:t>
            </a:fld>
            <a:endParaRPr kumimoji="1" lang="ja-JP" altLang="en-US" dirty="0"/>
          </a:p>
        </p:txBody>
      </p:sp>
      <p:sp>
        <p:nvSpPr>
          <p:cNvPr id="5" name="正方形/長方形 4">
            <a:extLst>
              <a:ext uri="{FF2B5EF4-FFF2-40B4-BE49-F238E27FC236}">
                <a16:creationId xmlns:a16="http://schemas.microsoft.com/office/drawing/2014/main" id="{E08629A6-829B-4394-A30A-5CB52C1BBB36}"/>
              </a:ext>
            </a:extLst>
          </p:cNvPr>
          <p:cNvSpPr/>
          <p:nvPr/>
        </p:nvSpPr>
        <p:spPr>
          <a:xfrm>
            <a:off x="-1" y="322935"/>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（２）雇用ステージに応じた現状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①企業の立場から（１</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/2</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a:t>
            </a:r>
          </a:p>
        </p:txBody>
      </p:sp>
    </p:spTree>
    <p:extLst>
      <p:ext uri="{BB962C8B-B14F-4D97-AF65-F5344CB8AC3E}">
        <p14:creationId xmlns:p14="http://schemas.microsoft.com/office/powerpoint/2010/main" val="330784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08629A6-829B-4394-A30A-5CB52C1BBB36}"/>
              </a:ext>
            </a:extLst>
          </p:cNvPr>
          <p:cNvSpPr/>
          <p:nvPr/>
        </p:nvSpPr>
        <p:spPr>
          <a:xfrm>
            <a:off x="0" y="84735"/>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（２）雇用ステージに応じた現状　①</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企業の立場から（</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2/2</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a:t>
            </a:r>
          </a:p>
        </p:txBody>
      </p:sp>
      <p:sp>
        <p:nvSpPr>
          <p:cNvPr id="10" name="スライド番号プレースホルダー 4"/>
          <p:cNvSpPr>
            <a:spLocks noGrp="1"/>
          </p:cNvSpPr>
          <p:nvPr>
            <p:ph type="sldNum" sz="quarter" idx="12"/>
          </p:nvPr>
        </p:nvSpPr>
        <p:spPr>
          <a:xfrm>
            <a:off x="9701213" y="6924205"/>
            <a:ext cx="379412" cy="190974"/>
          </a:xfrm>
        </p:spPr>
        <p:txBody>
          <a:bodyPr/>
          <a:lstStyle/>
          <a:p>
            <a:fld id="{D905376E-84B4-405D-8A7C-01C61F534285}" type="slidenum">
              <a:rPr kumimoji="1" lang="ja-JP" altLang="en-US" smtClean="0"/>
              <a:t>29</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018178703"/>
              </p:ext>
            </p:extLst>
          </p:nvPr>
        </p:nvGraphicFramePr>
        <p:xfrm>
          <a:off x="132735" y="510559"/>
          <a:ext cx="9758183" cy="6322892"/>
        </p:xfrm>
        <a:graphic>
          <a:graphicData uri="http://schemas.openxmlformats.org/drawingml/2006/table">
            <a:tbl>
              <a:tblPr firstRow="1" bandRow="1">
                <a:tableStyleId>{5940675A-B579-460E-94D1-54222C63F5DA}</a:tableStyleId>
              </a:tblPr>
              <a:tblGrid>
                <a:gridCol w="1091436">
                  <a:extLst>
                    <a:ext uri="{9D8B030D-6E8A-4147-A177-3AD203B41FA5}">
                      <a16:colId xmlns:a16="http://schemas.microsoft.com/office/drawing/2014/main" val="1589073408"/>
                    </a:ext>
                  </a:extLst>
                </a:gridCol>
                <a:gridCol w="2895226">
                  <a:extLst>
                    <a:ext uri="{9D8B030D-6E8A-4147-A177-3AD203B41FA5}">
                      <a16:colId xmlns:a16="http://schemas.microsoft.com/office/drawing/2014/main" val="302631263"/>
                    </a:ext>
                  </a:extLst>
                </a:gridCol>
                <a:gridCol w="2903072">
                  <a:extLst>
                    <a:ext uri="{9D8B030D-6E8A-4147-A177-3AD203B41FA5}">
                      <a16:colId xmlns:a16="http://schemas.microsoft.com/office/drawing/2014/main" val="750286631"/>
                    </a:ext>
                  </a:extLst>
                </a:gridCol>
                <a:gridCol w="2868449">
                  <a:extLst>
                    <a:ext uri="{9D8B030D-6E8A-4147-A177-3AD203B41FA5}">
                      <a16:colId xmlns:a16="http://schemas.microsoft.com/office/drawing/2014/main" val="703448771"/>
                    </a:ext>
                  </a:extLst>
                </a:gridCol>
              </a:tblGrid>
              <a:tr h="279497">
                <a:tc>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在留資格</a:t>
                      </a:r>
                    </a:p>
                  </a:txBody>
                  <a:tcPr marL="87072" marR="87072" marT="43536" marB="43536"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採用前</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87072" marR="87072" marT="43536" marB="43536"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 採用時</a:t>
                      </a:r>
                    </a:p>
                  </a:txBody>
                  <a:tcPr marL="87072" marR="87072" marT="43536" marB="43536"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採用後</a:t>
                      </a:r>
                    </a:p>
                  </a:txBody>
                  <a:tcPr marL="87072" marR="87072" marT="43536" marB="43536" anchor="ctr">
                    <a:solidFill>
                      <a:schemeClr val="accent5"/>
                    </a:solidFill>
                  </a:tcPr>
                </a:tc>
                <a:extLst>
                  <a:ext uri="{0D108BD9-81ED-4DB2-BD59-A6C34878D82A}">
                    <a16:rowId xmlns:a16="http://schemas.microsoft.com/office/drawing/2014/main" val="1646546926"/>
                  </a:ext>
                </a:extLst>
              </a:tr>
              <a:tr h="4269404">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特定技能</a:t>
                      </a:r>
                    </a:p>
                  </a:txBody>
                  <a:tcPr marL="87072" marR="87072" marT="43536" marB="43536" anchor="ctr"/>
                </a:tc>
                <a:tc>
                  <a:txBody>
                    <a:bodyPr/>
                    <a:lstStyle/>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＜企業の認識＞</a:t>
                      </a:r>
                      <a:endParaRPr kumimoji="1" lang="en-US" altLang="ja-JP" sz="100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人手不足の解決策として、外国人材が思い浮かばないことや、採用したいと思わない、費用をかけたくないといった心理的抵抗感がある</a:t>
                      </a:r>
                      <a:endParaRPr kumimoji="1" lang="en-US" altLang="ja-JP" sz="10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〇高齢化する調理現場で、外国人雇用の心理的ハードルが高い</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〇採用に費用をかけるという発想がなく、外国人を雇用する場合、支援機関に支払う経費に否定的</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○産業分野協議会への加入が条件となり、加入の費用が負担。かつ加入手続きに時間を要する</a:t>
                      </a:r>
                      <a:r>
                        <a:rPr kumimoji="1" lang="en-US" altLang="ja-JP"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建設業</a:t>
                      </a:r>
                      <a:r>
                        <a:rPr kumimoji="1" lang="en-US" altLang="ja-JP"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〇送出機関や監理団体等の体制が整っており企業の事務負担の少ない技能実習に比べ、企業単独で受入体制整備が必要な特定技能制度は敬遠されがち。</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＜人手不足＞</a:t>
                      </a:r>
                      <a:endPar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万博に向け、さらなる人手不足が予想される</a:t>
                      </a:r>
                      <a:r>
                        <a:rPr kumimoji="1" lang="en-US" altLang="ja-JP"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建設、宿泊、飲食</a:t>
                      </a:r>
                      <a:r>
                        <a:rPr kumimoji="1" lang="en-US" altLang="ja-JP"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サービス</a:t>
                      </a:r>
                      <a:r>
                        <a:rPr kumimoji="1" lang="en-US" altLang="ja-JP" sz="1000" b="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〇なお、技能実習の管理団体は特定技能の</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支援機関も兼ねていることが多く（利益になるので）同じ分野であれば技能実習</a:t>
                      </a:r>
                      <a:r>
                        <a:rPr kumimoji="1" lang="ja-JP" altLang="en-US" sz="1000" i="0" dirty="0">
                          <a:latin typeface="UD デジタル 教科書体 NK-R" panose="02020400000000000000" pitchFamily="18" charset="-128"/>
                          <a:ea typeface="UD デジタル 教科書体 NK-R" panose="02020400000000000000" pitchFamily="18" charset="-128"/>
                        </a:rPr>
                        <a:t>から特定技能への移行を支援していると推測</a:t>
                      </a:r>
                      <a:endParaRPr kumimoji="1" lang="en-US" altLang="ja-JP" sz="1000" i="0" dirty="0">
                        <a:latin typeface="UD デジタル 教科書体 NK-R" panose="02020400000000000000" pitchFamily="18" charset="-128"/>
                        <a:ea typeface="UD デジタル 教科書体 NK-R" panose="02020400000000000000" pitchFamily="18" charset="-128"/>
                      </a:endParaRPr>
                    </a:p>
                  </a:txBody>
                  <a:tcPr marL="87072" marR="87072" marT="43536" marB="43536">
                    <a:noFill/>
                  </a:tcPr>
                </a:tc>
                <a:tc>
                  <a:txBody>
                    <a:bodyPr/>
                    <a:lstStyle/>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＜企業の受入環境＞</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〇特定技能の採用に関するセミナー等に企業が集まらない</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0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採用や雇用に際して届出が必要で、制度が複雑・煩雑</a:t>
                      </a: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外国人雇用経験の無い企業は、特に手続きなどがわからない</a:t>
                      </a:r>
                      <a:r>
                        <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〇分野別協議会に対して提出する特定技能受入計画について、認定が下りるまで３～４か月程度かかる事例もある</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000" b="1" i="0" u="sng" dirty="0">
                          <a:solidFill>
                            <a:schemeClr val="tx1"/>
                          </a:solidFill>
                          <a:latin typeface="UD デジタル 教科書体 NK-R" panose="02020400000000000000" pitchFamily="18" charset="-128"/>
                          <a:ea typeface="UD デジタル 教科書体 NK-R" panose="02020400000000000000" pitchFamily="18" charset="-128"/>
                        </a:rPr>
                        <a:t>毎月の登録支援機関への支援料の支払いなど、経費がかかる</a:t>
                      </a: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＜人材ニーズ＞</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〇危険な作業を伴う現場では、日本語を一定理解している人材が望ましく、技能実習生等、日本で勤務経験のある人材のニーズが高い傾向</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〇技能実習を終了した方には特定技能への移行を勧めているが、特定技能になると</a:t>
                      </a:r>
                      <a:r>
                        <a:rPr kumimoji="1" lang="ja-JP" altLang="en-US" sz="1000" i="0" strike="noStrike" dirty="0">
                          <a:solidFill>
                            <a:schemeClr val="tx1"/>
                          </a:solidFill>
                          <a:latin typeface="UD デジタル 教科書体 NK-R" panose="02020400000000000000" pitchFamily="18" charset="-128"/>
                          <a:ea typeface="UD デジタル 教科書体 NK-R" panose="02020400000000000000" pitchFamily="18" charset="-128"/>
                        </a:rPr>
                        <a:t>住居の提供を受けられないとして</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、移行を躊躇する外国人の方がみられる</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建設</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87072" marR="87072" marT="43536" marB="43536"/>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＜企業の受入環境＞</a:t>
                      </a:r>
                      <a:endPar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u="sng" dirty="0">
                          <a:solidFill>
                            <a:schemeClr val="tx1"/>
                          </a:solidFill>
                          <a:latin typeface="UD デジタル 教科書体 NK-R" panose="02020400000000000000" pitchFamily="18" charset="-128"/>
                          <a:ea typeface="UD デジタル 教科書体 NK-R" panose="02020400000000000000" pitchFamily="18" charset="-128"/>
                        </a:rPr>
                        <a:t>社内にロールモデルがおらず、外国人材が活躍するためのノウハウや情報が不足</a:t>
                      </a:r>
                      <a:endPar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000" b="1" i="0" u="sng" dirty="0">
                          <a:solidFill>
                            <a:schemeClr val="tx1"/>
                          </a:solidFill>
                          <a:latin typeface="UD デジタル 教科書体 NK-R" panose="02020400000000000000" pitchFamily="18" charset="-128"/>
                          <a:ea typeface="UD デジタル 教科書体 NK-R" panose="02020400000000000000" pitchFamily="18" charset="-128"/>
                        </a:rPr>
                        <a:t>インバウンドの増加を見込んで、管理者（店長）に育てていきたいと考えているが、過去に事例が無く、ノウハウが不足</a:t>
                      </a:r>
                      <a:r>
                        <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u="sng"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b="1" i="0" u="sng"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〇ハラスメントなど、労働環境に課題があると感じている</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rPr>
                        <a:t>】</a:t>
                      </a: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資格外活動</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アルバイト</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の場合、労働時間が週</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28</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時間までであり、管理に手間がかかり、シフトにいれにくくかったため、特定技能制度を活用</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000" b="1" i="0" dirty="0">
                          <a:solidFill>
                            <a:schemeClr val="tx1"/>
                          </a:solidFill>
                          <a:latin typeface="UD デジタル 教科書体 NK-R" panose="02020400000000000000" pitchFamily="18" charset="-128"/>
                          <a:ea typeface="UD デジタル 教科書体 NK-R" panose="02020400000000000000" pitchFamily="18" charset="-128"/>
                        </a:rPr>
                        <a:t>】</a:t>
                      </a: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〇特定技能は転職が自由となっており、せっかく育てた人材が別の企業に転職することはデメリットと感じる</a:t>
                      </a:r>
                      <a:endPar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採用後の効果＞</a:t>
                      </a:r>
                      <a:endParaRPr kumimoji="1" lang="en-US" altLang="ja-JP" sz="10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dirty="0">
                          <a:solidFill>
                            <a:schemeClr val="tx1"/>
                          </a:solidFill>
                          <a:latin typeface="UD デジタル 教科書体 NK-R" panose="02020400000000000000" pitchFamily="18" charset="-128"/>
                          <a:ea typeface="UD デジタル 教科書体 NK-R" panose="02020400000000000000" pitchFamily="18" charset="-128"/>
                        </a:rPr>
                        <a:t>〇外国人材を採用することで、会社に活気が戻って雰囲気がよくなった</a:t>
                      </a:r>
                      <a:endParaRPr kumimoji="1" lang="en-US" altLang="ja-JP" sz="1000" i="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72" marR="87072" marT="43536" marB="43536">
                    <a:noFill/>
                  </a:tcPr>
                </a:tc>
                <a:extLst>
                  <a:ext uri="{0D108BD9-81ED-4DB2-BD59-A6C34878D82A}">
                    <a16:rowId xmlns:a16="http://schemas.microsoft.com/office/drawing/2014/main" val="818504936"/>
                  </a:ext>
                </a:extLst>
              </a:tr>
              <a:tr h="1046980">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技能実習</a:t>
                      </a:r>
                    </a:p>
                  </a:txBody>
                  <a:tcPr marL="87072" marR="87072" marT="43536" marB="43536" anchor="ctr"/>
                </a:tc>
                <a:tc>
                  <a:txBody>
                    <a:bodyPr/>
                    <a:lstStyle/>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＜制度のニーズ＞</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〇</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制度の歴史が長く、製造、建設</a:t>
                      </a:r>
                      <a:r>
                        <a:rPr kumimoji="1" lang="ja-JP" altLang="en-US" sz="1000" dirty="0">
                          <a:latin typeface="UD デジタル 教科書体 NK-R" panose="02020400000000000000" pitchFamily="18" charset="-128"/>
                          <a:ea typeface="UD デジタル 教科書体 NK-R" panose="02020400000000000000" pitchFamily="18" charset="-128"/>
                        </a:rPr>
                        <a:t>、介護のニーズが高い</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〇過去の経過から技能実習制度がなくなるのは企業、監理団体とも耐えられないと思われる</a:t>
                      </a:r>
                      <a:endParaRPr kumimoji="1" lang="en-US" altLang="ja-JP" sz="1000" dirty="0">
                        <a:latin typeface="UD デジタル 教科書体 NK-R" panose="02020400000000000000" pitchFamily="18" charset="-128"/>
                        <a:ea typeface="UD デジタル 教科書体 NK-R" panose="02020400000000000000" pitchFamily="18" charset="-128"/>
                      </a:endParaRPr>
                    </a:p>
                  </a:txBody>
                  <a:tcPr marL="87072" marR="87072" marT="43536" marB="43536"/>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L="87072" marR="87072" marT="43536" marB="43536"/>
                </a:tc>
                <a:tc>
                  <a:txBody>
                    <a:bodyPr/>
                    <a:lstStyle/>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tx1"/>
                          </a:solidFill>
                          <a:latin typeface="UD デジタル 教科書体 NK-R" panose="02020400000000000000" pitchFamily="18" charset="-128"/>
                          <a:ea typeface="UD デジタル 教科書体 NK-R" panose="02020400000000000000" pitchFamily="18" charset="-128"/>
                        </a:rPr>
                        <a:t>＜制度の特徴＞</a:t>
                      </a:r>
                      <a:endParaRPr kumimoji="1" lang="en-US" altLang="ja-JP" sz="10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tx1"/>
                          </a:solidFill>
                          <a:latin typeface="UD デジタル 教科書体 NK-R" panose="02020400000000000000" pitchFamily="18" charset="-128"/>
                          <a:ea typeface="UD デジタル 教科書体 NK-R" panose="02020400000000000000" pitchFamily="18" charset="-128"/>
                        </a:rPr>
                        <a:t>〇特定技能と違い、３年間は企業に残ってくれることが魅力</a:t>
                      </a:r>
                      <a:endParaRPr kumimoji="1" lang="en-US" altLang="ja-JP" sz="1000" b="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〇拘束時間が長くきついため、技能実習の建設で働いていた人が、特定技能の食品加工業をめざす事例が多い。</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建設</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00" b="0" u="none"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72" marR="87072" marT="43536" marB="43536"/>
                </a:tc>
                <a:extLst>
                  <a:ext uri="{0D108BD9-81ED-4DB2-BD59-A6C34878D82A}">
                    <a16:rowId xmlns:a16="http://schemas.microsoft.com/office/drawing/2014/main" val="679443442"/>
                  </a:ext>
                </a:extLst>
              </a:tr>
              <a:tr h="727011">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身分に基づき</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在留する方</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（求職者）</a:t>
                      </a:r>
                    </a:p>
                  </a:txBody>
                  <a:tcPr marL="87072" marR="87072" marT="43536" marB="43536" anchor="ctr"/>
                </a:tc>
                <a:tc>
                  <a:txBody>
                    <a:bodyPr/>
                    <a:lstStyle/>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＜日本語の習得＞</a:t>
                      </a:r>
                      <a:endPar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○日本人や永住者の配偶者の場合、家庭で使用する言語によって、日本語の習得が難しい場合があり、採用につながらない</a:t>
                      </a:r>
                    </a:p>
                  </a:txBody>
                  <a:tcPr marL="87072" marR="87072" marT="43536" marB="43536"/>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＜雇用の手続き＞</a:t>
                      </a:r>
                      <a:endParaRPr kumimoji="1" lang="en-US" altLang="ja-JP" sz="10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1000" b="1"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雇用に際して届出が必要で手間がかかる</a:t>
                      </a:r>
                      <a:endParaRPr kumimoji="1" lang="en-US" altLang="ja-JP" sz="1000" b="1" u="sng" strike="sngStrik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L="87072" marR="87072" marT="43536" marB="43536"/>
                </a:tc>
                <a:tc>
                  <a:txBody>
                    <a:bodyPr/>
                    <a:lstStyle/>
                    <a:p>
                      <a:pPr algn="l"/>
                      <a:endParaRPr kumimoji="1" lang="en-US" altLang="ja-JP" sz="1000" b="0" u="none"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72" marR="87072" marT="43536" marB="43536"/>
                </a:tc>
                <a:extLst>
                  <a:ext uri="{0D108BD9-81ED-4DB2-BD59-A6C34878D82A}">
                    <a16:rowId xmlns:a16="http://schemas.microsoft.com/office/drawing/2014/main" val="1479642372"/>
                  </a:ext>
                </a:extLst>
              </a:tr>
            </a:tbl>
          </a:graphicData>
        </a:graphic>
      </p:graphicFrame>
    </p:spTree>
    <p:extLst>
      <p:ext uri="{BB962C8B-B14F-4D97-AF65-F5344CB8AC3E}">
        <p14:creationId xmlns:p14="http://schemas.microsoft.com/office/powerpoint/2010/main" val="247242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58100" y="2616855"/>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indent="441325" algn="just">
              <a:lnSpc>
                <a:spcPts val="1400"/>
              </a:lnSpc>
              <a:spcBef>
                <a:spcPts val="600"/>
              </a:spcBef>
              <a:defRPr/>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Ⅰ</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40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外国人材を必要とする背景</a:t>
            </a:r>
          </a:p>
        </p:txBody>
      </p:sp>
      <p:sp>
        <p:nvSpPr>
          <p:cNvPr id="4"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3</a:t>
            </a:fld>
            <a:endParaRPr kumimoji="1" lang="ja-JP" altLang="en-US" dirty="0"/>
          </a:p>
        </p:txBody>
      </p:sp>
    </p:spTree>
    <p:extLst>
      <p:ext uri="{BB962C8B-B14F-4D97-AF65-F5344CB8AC3E}">
        <p14:creationId xmlns:p14="http://schemas.microsoft.com/office/powerpoint/2010/main" val="146586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4286226"/>
              </p:ext>
            </p:extLst>
          </p:nvPr>
        </p:nvGraphicFramePr>
        <p:xfrm>
          <a:off x="127213" y="1013169"/>
          <a:ext cx="9763706" cy="4388728"/>
        </p:xfrm>
        <a:graphic>
          <a:graphicData uri="http://schemas.openxmlformats.org/drawingml/2006/table">
            <a:tbl>
              <a:tblPr firstRow="1" bandRow="1">
                <a:tableStyleId>{5940675A-B579-460E-94D1-54222C63F5DA}</a:tableStyleId>
              </a:tblPr>
              <a:tblGrid>
                <a:gridCol w="1134143">
                  <a:extLst>
                    <a:ext uri="{9D8B030D-6E8A-4147-A177-3AD203B41FA5}">
                      <a16:colId xmlns:a16="http://schemas.microsoft.com/office/drawing/2014/main" val="1589073408"/>
                    </a:ext>
                  </a:extLst>
                </a:gridCol>
                <a:gridCol w="2876521">
                  <a:extLst>
                    <a:ext uri="{9D8B030D-6E8A-4147-A177-3AD203B41FA5}">
                      <a16:colId xmlns:a16="http://schemas.microsoft.com/office/drawing/2014/main" val="302631263"/>
                    </a:ext>
                  </a:extLst>
                </a:gridCol>
                <a:gridCol w="2876521">
                  <a:extLst>
                    <a:ext uri="{9D8B030D-6E8A-4147-A177-3AD203B41FA5}">
                      <a16:colId xmlns:a16="http://schemas.microsoft.com/office/drawing/2014/main" val="750286631"/>
                    </a:ext>
                  </a:extLst>
                </a:gridCol>
                <a:gridCol w="2876521">
                  <a:extLst>
                    <a:ext uri="{9D8B030D-6E8A-4147-A177-3AD203B41FA5}">
                      <a16:colId xmlns:a16="http://schemas.microsoft.com/office/drawing/2014/main" val="703448771"/>
                    </a:ext>
                  </a:extLst>
                </a:gridCol>
              </a:tblGrid>
              <a:tr h="355843">
                <a:tc>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在留資格</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就職前</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就職時</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就職後</a:t>
                      </a:r>
                    </a:p>
                  </a:txBody>
                  <a:tcPr anchor="ctr">
                    <a:solidFill>
                      <a:schemeClr val="accent5"/>
                    </a:solidFill>
                  </a:tcPr>
                </a:tc>
                <a:extLst>
                  <a:ext uri="{0D108BD9-81ED-4DB2-BD59-A6C34878D82A}">
                    <a16:rowId xmlns:a16="http://schemas.microsoft.com/office/drawing/2014/main" val="3805061004"/>
                  </a:ext>
                </a:extLst>
              </a:tr>
              <a:tr h="4032885">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高度専門職、</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latin typeface="UD デジタル 教科書体 NK-R" panose="02020400000000000000" pitchFamily="18" charset="-128"/>
                          <a:ea typeface="UD デジタル 教科書体 NK-R" panose="02020400000000000000" pitchFamily="18" charset="-128"/>
                        </a:rPr>
                        <a:t>技人国</a:t>
                      </a:r>
                    </a:p>
                  </a:txBody>
                  <a:tcPr anchor="ctr"/>
                </a:tc>
                <a:tc>
                  <a:txBody>
                    <a:bodyPr/>
                    <a:lstStyle/>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＜日本の評価＞</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96838" marR="0" lvl="0" indent="-96838"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〇円安の影響もあり日本離れが進んでいると言われるが、安定して働ける、住みやすいといった一定の評価は得ている</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120650" marR="0" lvl="0" indent="-120650"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ja-JP" altLang="en-US" sz="1100" b="0" u="none" dirty="0">
                          <a:latin typeface="UD デジタル 教科書体 NK-R" panose="02020400000000000000" pitchFamily="18" charset="-128"/>
                          <a:ea typeface="UD デジタル 教科書体 NK-R" panose="02020400000000000000" pitchFamily="18" charset="-128"/>
                        </a:rPr>
                        <a:t>日本の魅力が低下しており、</a:t>
                      </a:r>
                      <a:r>
                        <a:rPr kumimoji="1" lang="ja-JP" altLang="en-US" sz="1100" dirty="0">
                          <a:latin typeface="UD デジタル 教科書体 NK-R" panose="02020400000000000000" pitchFamily="18" charset="-128"/>
                          <a:ea typeface="UD デジタル 教科書体 NK-R" panose="02020400000000000000" pitchFamily="18" charset="-128"/>
                        </a:rPr>
                        <a:t>ベトナムからの留学生が、賃金の高い台湾・韓国・オーストラリアに流れている</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dirty="0">
                          <a:latin typeface="UD デジタル 教科書体 NK-R" panose="02020400000000000000" pitchFamily="18" charset="-128"/>
                          <a:ea typeface="UD デジタル 教科書体 NK-R" panose="02020400000000000000" pitchFamily="18" charset="-128"/>
                        </a:rPr>
                        <a:t>＜留学生の意向＞</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dirty="0">
                          <a:latin typeface="UD デジタル 教科書体 NK-R" panose="02020400000000000000" pitchFamily="18" charset="-128"/>
                          <a:ea typeface="UD デジタル 教科書体 NK-R" panose="02020400000000000000" pitchFamily="18" charset="-128"/>
                        </a:rPr>
                        <a:t>〇留学生は自国に進出している日本企業に就職したいという希望が強く、企業情報を持っている府、経済団体等との連携が望ましい</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u="none" dirty="0">
                          <a:latin typeface="UD デジタル 教科書体 NK-R" panose="02020400000000000000" pitchFamily="18" charset="-128"/>
                          <a:ea typeface="UD デジタル 教科書体 NK-R" panose="02020400000000000000" pitchFamily="18" charset="-128"/>
                        </a:rPr>
                        <a:t>〇母国での就職を希望する傾向がある</a:t>
                      </a:r>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ja-JP" altLang="en-US" sz="1100" b="1" u="sng" dirty="0">
                          <a:latin typeface="UD デジタル 教科書体 NK-R" panose="02020400000000000000" pitchFamily="18" charset="-128"/>
                          <a:ea typeface="UD デジタル 教科書体 NK-R" panose="02020400000000000000" pitchFamily="18" charset="-128"/>
                        </a:rPr>
                        <a:t>中小企業ではなく、大企業への就職意欲が高い</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＜留学生の就職＞</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日本の就職慣行に馴染みがなく、就職のタイミングを逸してしまい、就職を希望するにも関わらず帰国となる場合がある</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企業（特に中小企業）の情報が少なく、企業と出会う機会が少ない</a:t>
                      </a:r>
                      <a:endPar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u="sng" dirty="0">
                          <a:solidFill>
                            <a:schemeClr val="tx1"/>
                          </a:solidFill>
                          <a:latin typeface="UD デジタル 教科書体 NK-R" panose="02020400000000000000" pitchFamily="18" charset="-128"/>
                          <a:ea typeface="UD デジタル 教科書体 NK-R" panose="02020400000000000000" pitchFamily="18" charset="-128"/>
                        </a:rPr>
                        <a:t>外国人材向けの採用情報が少ない</a:t>
                      </a:r>
                      <a:endParaRPr kumimoji="1" lang="ja-JP" altLang="en-US" sz="1100" b="1" u="sng"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＜外国人材の意向＞</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en-US" altLang="ja-JP" sz="1100" dirty="0">
                          <a:latin typeface="UD デジタル 教科書体 NK-R" panose="02020400000000000000" pitchFamily="18" charset="-128"/>
                          <a:ea typeface="UD デジタル 教科書体 NK-R" panose="02020400000000000000" pitchFamily="18" charset="-128"/>
                        </a:rPr>
                        <a:t>2020</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21</a:t>
                      </a:r>
                      <a:r>
                        <a:rPr kumimoji="1" lang="ja-JP" altLang="en-US" sz="1100" dirty="0">
                          <a:latin typeface="UD デジタル 教科書体 NK-R" panose="02020400000000000000" pitchFamily="18" charset="-128"/>
                          <a:ea typeface="UD デジタル 教科書体 NK-R" panose="02020400000000000000" pitchFamily="18" charset="-128"/>
                        </a:rPr>
                        <a:t>年は</a:t>
                      </a:r>
                      <a:r>
                        <a:rPr kumimoji="1" lang="ja-JP" altLang="en-US" sz="1100" b="0" u="none" dirty="0">
                          <a:latin typeface="UD デジタル 教科書体 NK-R" panose="02020400000000000000" pitchFamily="18" charset="-128"/>
                          <a:ea typeface="UD デジタル 教科書体 NK-R" panose="02020400000000000000" pitchFamily="18" charset="-128"/>
                        </a:rPr>
                        <a:t>コロナの影響もあり希望通りの就職ができておらず、外国人材の転職意向も活発</a:t>
                      </a:r>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ja-JP" altLang="en-US" sz="1100" b="1" u="sng" dirty="0">
                          <a:latin typeface="UD デジタル 教科書体 NK-R" panose="02020400000000000000" pitchFamily="18" charset="-128"/>
                          <a:ea typeface="UD デジタル 教科書体 NK-R" panose="02020400000000000000" pitchFamily="18" charset="-128"/>
                        </a:rPr>
                        <a:t>キャリアパスの意識が強く、ジョブ型雇用を求める傾向</a:t>
                      </a:r>
                      <a:r>
                        <a:rPr kumimoji="1" lang="ja-JP" altLang="en-US" sz="1100" b="0" u="none" dirty="0">
                          <a:latin typeface="UD デジタル 教科書体 NK-R" panose="02020400000000000000" pitchFamily="18" charset="-128"/>
                          <a:ea typeface="UD デジタル 教科書体 NK-R" panose="02020400000000000000" pitchFamily="18" charset="-128"/>
                        </a:rPr>
                        <a:t>がある</a:t>
                      </a:r>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〇技人国から高度専門職等に変更するための相談が多い</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indent="-87313" algn="l"/>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u="none" dirty="0">
                          <a:latin typeface="UD デジタル 教科書体 NK-R" panose="02020400000000000000" pitchFamily="18" charset="-128"/>
                          <a:ea typeface="UD デジタル 教科書体 NK-R" panose="02020400000000000000" pitchFamily="18" charset="-128"/>
                        </a:rPr>
                        <a:t>＜企業の受入環境＞</a:t>
                      </a:r>
                      <a:endParaRPr kumimoji="1" lang="en-US" altLang="ja-JP" sz="1100" b="0" u="none"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u="none" dirty="0">
                          <a:latin typeface="UD デジタル 教科書体 NK-R" panose="02020400000000000000" pitchFamily="18" charset="-128"/>
                          <a:ea typeface="UD デジタル 教科書体 NK-R" panose="02020400000000000000" pitchFamily="18" charset="-128"/>
                        </a:rPr>
                        <a:t>○</a:t>
                      </a:r>
                      <a:r>
                        <a:rPr kumimoji="1" lang="ja-JP" altLang="en-US" sz="1100" b="1" u="sng" dirty="0">
                          <a:latin typeface="UD デジタル 教科書体 NK-R" panose="02020400000000000000" pitchFamily="18" charset="-128"/>
                          <a:ea typeface="UD デジタル 教科書体 NK-R" panose="02020400000000000000" pitchFamily="18" charset="-128"/>
                        </a:rPr>
                        <a:t>日本と出身国との就労文化・スタイルの違いに対する受入側と外国人材の相互理解が不足</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a:t>
                      </a:r>
                      <a:r>
                        <a:rPr kumimoji="1" lang="ja-JP" altLang="en-US" sz="1100" b="1" u="sng" dirty="0">
                          <a:latin typeface="UD デジタル 教科書体 NK-R" panose="02020400000000000000" pitchFamily="18" charset="-128"/>
                          <a:ea typeface="UD デジタル 教科書体 NK-R" panose="02020400000000000000" pitchFamily="18" charset="-128"/>
                        </a:rPr>
                        <a:t>就職後定着につなげるには、母国語での相談体制が求められている</a:t>
                      </a:r>
                      <a:r>
                        <a:rPr kumimoji="1" lang="ja-JP" altLang="en-US" sz="1100" dirty="0">
                          <a:latin typeface="UD デジタル 教科書体 NK-R" panose="02020400000000000000" pitchFamily="18" charset="-128"/>
                          <a:ea typeface="UD デジタル 教科書体 NK-R" panose="02020400000000000000" pitchFamily="18" charset="-128"/>
                        </a:rPr>
                        <a:t>。</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92799855"/>
                  </a:ext>
                </a:extLst>
              </a:tr>
            </a:tbl>
          </a:graphicData>
        </a:graphic>
      </p:graphicFrame>
      <p:sp>
        <p:nvSpPr>
          <p:cNvPr id="6"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30</a:t>
            </a:fld>
            <a:endParaRPr kumimoji="1" lang="ja-JP" altLang="en-US" dirty="0"/>
          </a:p>
        </p:txBody>
      </p:sp>
      <p:sp>
        <p:nvSpPr>
          <p:cNvPr id="8" name="正方形/長方形 7">
            <a:extLst>
              <a:ext uri="{FF2B5EF4-FFF2-40B4-BE49-F238E27FC236}">
                <a16:creationId xmlns:a16="http://schemas.microsoft.com/office/drawing/2014/main" id="{E08629A6-829B-4394-A30A-5CB52C1BBB36}"/>
              </a:ext>
            </a:extLst>
          </p:cNvPr>
          <p:cNvSpPr/>
          <p:nvPr/>
        </p:nvSpPr>
        <p:spPr>
          <a:xfrm>
            <a:off x="-1" y="30948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（２）雇用ステージに応じた現状</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　②外国人材の立場から（１</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/2</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a:t>
            </a:r>
          </a:p>
        </p:txBody>
      </p:sp>
    </p:spTree>
    <p:extLst>
      <p:ext uri="{BB962C8B-B14F-4D97-AF65-F5344CB8AC3E}">
        <p14:creationId xmlns:p14="http://schemas.microsoft.com/office/powerpoint/2010/main" val="3507695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950457438"/>
              </p:ext>
            </p:extLst>
          </p:nvPr>
        </p:nvGraphicFramePr>
        <p:xfrm>
          <a:off x="127213" y="473621"/>
          <a:ext cx="9763706" cy="6617246"/>
        </p:xfrm>
        <a:graphic>
          <a:graphicData uri="http://schemas.openxmlformats.org/drawingml/2006/table">
            <a:tbl>
              <a:tblPr firstRow="1" bandRow="1">
                <a:tableStyleId>{5940675A-B579-460E-94D1-54222C63F5DA}</a:tableStyleId>
              </a:tblPr>
              <a:tblGrid>
                <a:gridCol w="1134143">
                  <a:extLst>
                    <a:ext uri="{9D8B030D-6E8A-4147-A177-3AD203B41FA5}">
                      <a16:colId xmlns:a16="http://schemas.microsoft.com/office/drawing/2014/main" val="1589073408"/>
                    </a:ext>
                  </a:extLst>
                </a:gridCol>
                <a:gridCol w="2876521">
                  <a:extLst>
                    <a:ext uri="{9D8B030D-6E8A-4147-A177-3AD203B41FA5}">
                      <a16:colId xmlns:a16="http://schemas.microsoft.com/office/drawing/2014/main" val="302631263"/>
                    </a:ext>
                  </a:extLst>
                </a:gridCol>
                <a:gridCol w="2876521">
                  <a:extLst>
                    <a:ext uri="{9D8B030D-6E8A-4147-A177-3AD203B41FA5}">
                      <a16:colId xmlns:a16="http://schemas.microsoft.com/office/drawing/2014/main" val="750286631"/>
                    </a:ext>
                  </a:extLst>
                </a:gridCol>
                <a:gridCol w="2876521">
                  <a:extLst>
                    <a:ext uri="{9D8B030D-6E8A-4147-A177-3AD203B41FA5}">
                      <a16:colId xmlns:a16="http://schemas.microsoft.com/office/drawing/2014/main" val="703448771"/>
                    </a:ext>
                  </a:extLst>
                </a:gridCol>
              </a:tblGrid>
              <a:tr h="307886">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在留資格</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就職前</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就職時</a:t>
                      </a:r>
                    </a:p>
                  </a:txBody>
                  <a:tcPr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就職後</a:t>
                      </a:r>
                    </a:p>
                  </a:txBody>
                  <a:tcPr anchor="ctr">
                    <a:solidFill>
                      <a:schemeClr val="accent5"/>
                    </a:solidFill>
                  </a:tcPr>
                </a:tc>
                <a:extLst>
                  <a:ext uri="{0D108BD9-81ED-4DB2-BD59-A6C34878D82A}">
                    <a16:rowId xmlns:a16="http://schemas.microsoft.com/office/drawing/2014/main" val="3805061004"/>
                  </a:ext>
                </a:extLst>
              </a:tr>
              <a:tr h="4053838">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特定技能</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87313" indent="-87313" algn="l"/>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＜技能試験等＞</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〇現在はタイ・インドネシア・フィリピン・ネパールで試験を実施。今後、二国間協定締結国が増えれば、各国の情勢も見つつ、試験実施地を変更・拡大</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〇日本語学校において、来年</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月に特定技能取得のコース（ビルクリーニング、飲食、宿泊を想定）を設置予定</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＜外国人材の意向＞</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i="0" u="sng" dirty="0">
                          <a:solidFill>
                            <a:schemeClr val="tx1"/>
                          </a:solidFill>
                          <a:latin typeface="UD デジタル 教科書体 NK-R" panose="02020400000000000000" pitchFamily="18" charset="-128"/>
                          <a:ea typeface="UD デジタル 教科書体 NK-R" panose="02020400000000000000" pitchFamily="18" charset="-128"/>
                        </a:rPr>
                        <a:t>特定技能の場合、住居確保のための支援は受けられるが、</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技能実習と異なり住居と食事を自力でまかなわなければならないので、</a:t>
                      </a:r>
                      <a:r>
                        <a:rPr kumimoji="1" lang="ja-JP" altLang="en-US" sz="1100" b="1" i="0" u="sng" dirty="0">
                          <a:solidFill>
                            <a:schemeClr val="tx1"/>
                          </a:solidFill>
                          <a:latin typeface="UD デジタル 教科書体 NK-R" panose="02020400000000000000" pitchFamily="18" charset="-128"/>
                          <a:ea typeface="UD デジタル 教科書体 NK-R" panose="02020400000000000000" pitchFamily="18" charset="-128"/>
                        </a:rPr>
                        <a:t>家賃手当てや社員寮がある企業に就職したがる傾向がある</a:t>
                      </a:r>
                      <a:endParaRPr kumimoji="1" lang="en-US" altLang="ja-JP" sz="11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＜留学生の意向＞</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114300" indent="-114300" algn="l"/>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〇帰国を見越した箔づけのため、知名度の高い飲食店・ホテルへの就職意欲が高い</a:t>
                      </a:r>
                      <a:r>
                        <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飲食・宿泊</a:t>
                      </a:r>
                      <a:r>
                        <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rPr>
                        <a:t>】</a:t>
                      </a: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日本の就職活動慣習に対する認識が不足</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dirty="0">
                          <a:solidFill>
                            <a:schemeClr val="tx1"/>
                          </a:solidFill>
                          <a:latin typeface="UD デジタル 教科書体 NK-R" panose="02020400000000000000" pitchFamily="18" charset="-128"/>
                          <a:ea typeface="UD デジタル 教科書体 NK-R" panose="02020400000000000000" pitchFamily="18" charset="-128"/>
                        </a:rPr>
                        <a:t>＜在留資格手続き等＞</a:t>
                      </a:r>
                      <a:endParaRPr kumimoji="1" lang="en-US" altLang="ja-JP" sz="11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dirty="0">
                          <a:solidFill>
                            <a:schemeClr val="tx1"/>
                          </a:solidFill>
                          <a:latin typeface="UD デジタル 教科書体 NK-R" panose="02020400000000000000" pitchFamily="18" charset="-128"/>
                          <a:ea typeface="UD デジタル 教科書体 NK-R" panose="02020400000000000000" pitchFamily="18" charset="-128"/>
                        </a:rPr>
                        <a:t>〇留学生や技能実習生が、特定技能の試験に合格しても、</a:t>
                      </a:r>
                      <a:r>
                        <a:rPr kumimoji="1" lang="ja-JP" altLang="en-US" sz="1100" b="1" i="0" u="sng" dirty="0">
                          <a:solidFill>
                            <a:schemeClr val="tx1"/>
                          </a:solidFill>
                          <a:latin typeface="UD デジタル 教科書体 NK-R" panose="02020400000000000000" pitchFamily="18" charset="-128"/>
                          <a:ea typeface="UD デジタル 教科書体 NK-R" panose="02020400000000000000" pitchFamily="18" charset="-128"/>
                        </a:rPr>
                        <a:t>在留資格変更の手続きを外国人が自分で行うのは困難</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〇技能実習から分野を変更して特定技能に移行する際は、支援機関による支援を受けないと難しい</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〇現在日本で働く特定技能は、技能実習からの移行が</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90</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％強</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製造</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p>
                    <a:p>
                      <a:pPr marL="87313" indent="-87313" algn="l"/>
                      <a:r>
                        <a:rPr kumimoji="1" lang="ja-JP" altLang="en-US" sz="1100" b="0" i="0" dirty="0">
                          <a:solidFill>
                            <a:schemeClr val="tx1"/>
                          </a:solidFill>
                          <a:latin typeface="UD デジタル 教科書体 NK-R" panose="02020400000000000000" pitchFamily="18" charset="-128"/>
                          <a:ea typeface="UD デジタル 教科書体 NK-R" panose="02020400000000000000" pitchFamily="18" charset="-128"/>
                        </a:rPr>
                        <a:t>〇特定技能の飲食の試験は抽選制で、受験できない留学生もいる</a:t>
                      </a:r>
                      <a:r>
                        <a:rPr kumimoji="1" lang="en-US" altLang="ja-JP" sz="1100" b="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100" b="0" i="0" dirty="0">
                          <a:solidFill>
                            <a:schemeClr val="tx1"/>
                          </a:solidFill>
                          <a:latin typeface="UD デジタル 教科書体 NK-R" panose="02020400000000000000" pitchFamily="18" charset="-128"/>
                          <a:ea typeface="UD デジタル 教科書体 NK-R" panose="02020400000000000000" pitchFamily="18" charset="-128"/>
                        </a:rPr>
                        <a:t>】</a:t>
                      </a:r>
                    </a:p>
                    <a:p>
                      <a:pPr marL="87313" indent="-87313" algn="l"/>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＜留学生の就職＞</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i="0" u="sng" dirty="0">
                          <a:solidFill>
                            <a:schemeClr val="tx1"/>
                          </a:solidFill>
                          <a:effectLst/>
                          <a:latin typeface="UD デジタル 教科書体 NK-R" panose="02020400000000000000" pitchFamily="18" charset="-128"/>
                          <a:ea typeface="UD デジタル 教科書体 NK-R" panose="02020400000000000000" pitchFamily="18" charset="-128"/>
                        </a:rPr>
                        <a:t>卒業時までに、特定技能の試験合格と内定の２つが揃い、在留資格変更許可がおりている状態でなければならない</a:t>
                      </a:r>
                      <a:endParaRPr kumimoji="1" lang="en-US" altLang="ja-JP" sz="1100" b="1" i="0" u="sng"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87313" indent="-87313" algn="l"/>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〇特定技能の試験を知らず、日本で就職できなかったためやむなく帰国する留学生もいる</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〇専門学校生が有償インターンップに参加する場合、労働時間が週</a:t>
                      </a:r>
                      <a:r>
                        <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rPr>
                        <a:t>28</a:t>
                      </a: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時間を超える場合の手続きが知られておらず、日本人学生と同じ条件のインターンシップに参加できない</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u="none"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飲食</a:t>
                      </a:r>
                      <a:r>
                        <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rPr>
                        <a:t>】</a:t>
                      </a:r>
                    </a:p>
                    <a:p>
                      <a:pPr marL="87313" marR="0" lvl="0" indent="-87313" algn="l" defTabSz="959937" rtl="0" eaLnBrk="1" fontAlgn="auto" latinLnBrk="0" hangingPunct="1">
                        <a:lnSpc>
                          <a:spcPct val="100000"/>
                        </a:lnSpc>
                        <a:spcBef>
                          <a:spcPts val="0"/>
                        </a:spcBef>
                        <a:spcAft>
                          <a:spcPts val="0"/>
                        </a:spcAft>
                        <a:buClrTx/>
                        <a:buSzTx/>
                        <a:buFontTx/>
                        <a:buNone/>
                        <a:tabLst/>
                        <a:defRPr/>
                      </a:pP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＜技能実習からの就職＞</a:t>
                      </a:r>
                      <a:endParaRPr kumimoji="1" lang="en-US" altLang="ja-JP" sz="1100" i="0" dirty="0">
                        <a:solidFill>
                          <a:schemeClr val="tx1"/>
                        </a:solidFill>
                        <a:latin typeface="UD デジタル 教科書体 NK-R" panose="02020400000000000000" pitchFamily="18" charset="-128"/>
                        <a:ea typeface="UD デジタル 教科書体 NK-R" panose="02020400000000000000" pitchFamily="18"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100" b="1" i="0" u="sng" dirty="0">
                          <a:solidFill>
                            <a:schemeClr val="tx1"/>
                          </a:solidFill>
                          <a:latin typeface="UD デジタル 教科書体 NK-R" panose="02020400000000000000" pitchFamily="18" charset="-128"/>
                          <a:ea typeface="UD デジタル 教科書体 NK-R" panose="02020400000000000000" pitchFamily="18" charset="-128"/>
                        </a:rPr>
                        <a:t>特定技能の場合、住居確保のための支援は受けられるが、技能実習と異なり、必ずしも住居が提供されないため、住まい探しや敷金の準備などに対応が困難な場合がある</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＜企業の受入環境＞</a:t>
                      </a:r>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a:t>
                      </a:r>
                      <a:r>
                        <a:rPr kumimoji="1" lang="ja-JP" altLang="en-US" sz="1100" b="1" i="0" u="sng" dirty="0">
                          <a:latin typeface="UD デジタル 教科書体 NK-R" panose="02020400000000000000" pitchFamily="18" charset="-128"/>
                          <a:ea typeface="UD デジタル 教科書体 NK-R" panose="02020400000000000000" pitchFamily="18" charset="-128"/>
                        </a:rPr>
                        <a:t>就職後定着につなげるには、母国語での相談体制が求められている</a:t>
                      </a:r>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indent="-85725" algn="l"/>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indent="-85725" algn="l"/>
                      <a:r>
                        <a:rPr kumimoji="1" lang="ja-JP" altLang="en-US" sz="1100" i="0" dirty="0">
                          <a:latin typeface="UD デジタル 教科書体 NK-R" panose="02020400000000000000" pitchFamily="18" charset="-128"/>
                          <a:ea typeface="UD デジタル 教科書体 NK-R" panose="02020400000000000000" pitchFamily="18" charset="-128"/>
                        </a:rPr>
                        <a:t>＜その他＞</a:t>
                      </a:r>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indent="-85725" algn="l"/>
                      <a:r>
                        <a:rPr kumimoji="1" lang="ja-JP" altLang="en-US" sz="1100" i="0" dirty="0">
                          <a:latin typeface="UD デジタル 教科書体 NK-R" panose="02020400000000000000" pitchFamily="18" charset="-128"/>
                          <a:ea typeface="UD デジタル 教科書体 NK-R" panose="02020400000000000000" pitchFamily="18" charset="-128"/>
                        </a:rPr>
                        <a:t>〇在留期限のない</a:t>
                      </a:r>
                      <a:r>
                        <a:rPr kumimoji="1" lang="en-US" altLang="ja-JP" sz="1100" i="0" dirty="0">
                          <a:latin typeface="UD デジタル 教科書体 NK-R" panose="02020400000000000000" pitchFamily="18" charset="-128"/>
                          <a:ea typeface="UD デジタル 教科書体 NK-R" panose="02020400000000000000" pitchFamily="18" charset="-128"/>
                        </a:rPr>
                        <a:t>2</a:t>
                      </a:r>
                      <a:r>
                        <a:rPr kumimoji="1" lang="ja-JP" altLang="en-US" sz="1100" i="0" dirty="0">
                          <a:latin typeface="UD デジタル 教科書体 NK-R" panose="02020400000000000000" pitchFamily="18" charset="-128"/>
                          <a:ea typeface="UD デジタル 教科書体 NK-R" panose="02020400000000000000" pitchFamily="18" charset="-128"/>
                        </a:rPr>
                        <a:t>号の対象分野の拡充が望ましい</a:t>
                      </a:r>
                      <a:endParaRPr kumimoji="1" lang="en-US" altLang="ja-JP" sz="1100" i="0" dirty="0">
                        <a:latin typeface="UD デジタル 教科書体 NK-R" panose="02020400000000000000" pitchFamily="18" charset="-128"/>
                        <a:ea typeface="UD デジタル 教科書体 NK-R" panose="02020400000000000000" pitchFamily="18"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〇労働相談件数が多い</a:t>
                      </a:r>
                      <a:r>
                        <a:rPr kumimoji="1" lang="en-US" altLang="ja-JP" sz="1100" i="0" dirty="0">
                          <a:latin typeface="UD デジタル 教科書体 NK-R" panose="02020400000000000000" pitchFamily="18" charset="-128"/>
                          <a:ea typeface="UD デジタル 教科書体 NK-R" panose="02020400000000000000" pitchFamily="18" charset="-128"/>
                        </a:rPr>
                        <a:t>【</a:t>
                      </a:r>
                      <a:r>
                        <a:rPr kumimoji="1" lang="ja-JP" altLang="en-US" sz="1100" i="0" dirty="0">
                          <a:latin typeface="UD デジタル 教科書体 NK-R" panose="02020400000000000000" pitchFamily="18" charset="-128"/>
                          <a:ea typeface="UD デジタル 教科書体 NK-R" panose="02020400000000000000" pitchFamily="18" charset="-128"/>
                        </a:rPr>
                        <a:t>建設</a:t>
                      </a:r>
                      <a:r>
                        <a:rPr kumimoji="1" lang="en-US" altLang="ja-JP" sz="1100" i="0" dirty="0">
                          <a:latin typeface="UD デジタル 教科書体 NK-R" panose="02020400000000000000" pitchFamily="18" charset="-128"/>
                          <a:ea typeface="UD デジタル 教科書体 NK-R" panose="02020400000000000000" pitchFamily="18" charset="-128"/>
                        </a:rPr>
                        <a:t>】</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〇拘束時間が長い建設から食品加工製造業に転職を希望する人が多い</a:t>
                      </a:r>
                      <a:r>
                        <a:rPr kumimoji="1" lang="en-US" altLang="ja-JP" sz="1100" i="0" dirty="0">
                          <a:latin typeface="UD デジタル 教科書体 NK-R" panose="02020400000000000000" pitchFamily="18" charset="-128"/>
                          <a:ea typeface="UD デジタル 教科書体 NK-R" panose="02020400000000000000" pitchFamily="18" charset="-128"/>
                        </a:rPr>
                        <a:t>【</a:t>
                      </a:r>
                      <a:r>
                        <a:rPr kumimoji="1" lang="ja-JP" altLang="en-US" sz="1100" i="0" dirty="0">
                          <a:latin typeface="UD デジタル 教科書体 NK-R" panose="02020400000000000000" pitchFamily="18" charset="-128"/>
                          <a:ea typeface="UD デジタル 教科書体 NK-R" panose="02020400000000000000" pitchFamily="18" charset="-128"/>
                        </a:rPr>
                        <a:t>建設</a:t>
                      </a:r>
                      <a:r>
                        <a:rPr kumimoji="1" lang="en-US" altLang="ja-JP" sz="1100" i="0" dirty="0">
                          <a:latin typeface="UD デジタル 教科書体 NK-R" panose="02020400000000000000" pitchFamily="18" charset="-128"/>
                          <a:ea typeface="UD デジタル 教科書体 NK-R" panose="02020400000000000000" pitchFamily="18" charset="-128"/>
                        </a:rPr>
                        <a:t>】</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〇賃金などの待遇面向上を期待して特定技能に移行する技能実習生はいる</a:t>
                      </a:r>
                      <a:r>
                        <a:rPr kumimoji="1" lang="en-US" altLang="ja-JP" sz="1100" i="0" dirty="0">
                          <a:latin typeface="UD デジタル 教科書体 NK-R" panose="02020400000000000000" pitchFamily="18" charset="-128"/>
                          <a:ea typeface="UD デジタル 教科書体 NK-R" panose="02020400000000000000" pitchFamily="18" charset="-128"/>
                        </a:rPr>
                        <a:t>【</a:t>
                      </a:r>
                      <a:r>
                        <a:rPr kumimoji="1" lang="ja-JP" altLang="en-US" sz="1100" i="0" dirty="0">
                          <a:latin typeface="UD デジタル 教科書体 NK-R" panose="02020400000000000000" pitchFamily="18" charset="-128"/>
                          <a:ea typeface="UD デジタル 教科書体 NK-R" panose="02020400000000000000" pitchFamily="18" charset="-128"/>
                        </a:rPr>
                        <a:t>特に建設</a:t>
                      </a:r>
                      <a:r>
                        <a:rPr kumimoji="1" lang="en-US" altLang="ja-JP" sz="1100" i="0" dirty="0">
                          <a:latin typeface="UD デジタル 教科書体 NK-R" panose="02020400000000000000" pitchFamily="18" charset="-128"/>
                          <a:ea typeface="UD デジタル 教科書体 NK-R" panose="02020400000000000000" pitchFamily="18" charset="-128"/>
                        </a:rPr>
                        <a:t>】</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i="0" dirty="0">
                          <a:latin typeface="UD デジタル 教科書体 NK-R" panose="02020400000000000000" pitchFamily="18" charset="-128"/>
                          <a:ea typeface="UD デジタル 教科書体 NK-R" panose="02020400000000000000" pitchFamily="18" charset="-128"/>
                        </a:rPr>
                        <a:t>〇日本語を使って働きたいという理由で介護分野や飲食サービス業等異業種への転職も多い</a:t>
                      </a:r>
                      <a:endParaRPr kumimoji="1" lang="en-US" altLang="ja-JP" sz="1100" i="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818504936"/>
                  </a:ext>
                </a:extLst>
              </a:tr>
              <a:tr h="478934">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技能実習</a:t>
                      </a:r>
                      <a:endParaRPr kumimoji="1" lang="en-US" altLang="ja-JP" sz="11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95250" marR="0" lvl="0" indent="-952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＜制度のニーズ＞</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95250" marR="0" lvl="0" indent="-9525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〇制度の歴史が長く、製造業、建設業、介護のニーズが高い</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87313" marR="0" lvl="0" indent="-87313" algn="ctr" defTabSz="959937" rtl="0" eaLnBrk="1" fontAlgn="auto" latinLnBrk="0" hangingPunct="1">
                        <a:lnSpc>
                          <a:spcPct val="100000"/>
                        </a:lnSpc>
                        <a:spcBef>
                          <a:spcPts val="0"/>
                        </a:spcBef>
                        <a:spcAft>
                          <a:spcPts val="0"/>
                        </a:spcAft>
                        <a:buClrTx/>
                        <a:buSzTx/>
                        <a:buFontTx/>
                        <a:buNone/>
                        <a:tabLst/>
                        <a:defRPr/>
                      </a:pP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＜労働相談＞</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R" panose="02020400000000000000" pitchFamily="18" charset="-128"/>
                          <a:ea typeface="UD デジタル 教科書体 NK-R" panose="02020400000000000000" pitchFamily="18" charset="-128"/>
                        </a:rPr>
                        <a:t>〇労働相談件数が多い</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特に建設</a:t>
                      </a:r>
                      <a:r>
                        <a:rPr kumimoji="1" lang="en-US" altLang="ja-JP" sz="1100" dirty="0">
                          <a:latin typeface="UD デジタル 教科書体 NK-R" panose="02020400000000000000" pitchFamily="18" charset="-128"/>
                          <a:ea typeface="UD デジタル 教科書体 NK-R" panose="02020400000000000000" pitchFamily="18" charset="-128"/>
                        </a:rPr>
                        <a:t>】</a:t>
                      </a:r>
                    </a:p>
                  </a:txBody>
                  <a:tcPr anchor="ctr"/>
                </a:tc>
                <a:extLst>
                  <a:ext uri="{0D108BD9-81ED-4DB2-BD59-A6C34878D82A}">
                    <a16:rowId xmlns:a16="http://schemas.microsoft.com/office/drawing/2014/main" val="4047607753"/>
                  </a:ext>
                </a:extLst>
              </a:tr>
              <a:tr h="667087">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身分に基づき</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latin typeface="UD デジタル 教科書体 NK-R" panose="02020400000000000000" pitchFamily="18" charset="-128"/>
                          <a:ea typeface="UD デジタル 教科書体 NK-R" panose="02020400000000000000" pitchFamily="18" charset="-128"/>
                        </a:rPr>
                        <a:t>在留する方（求職者</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＜日本語の習得＞</a:t>
                      </a:r>
                      <a:endParaRPr kumimoji="1" lang="en-US" altLang="ja-JP" sz="11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○日本人や永住者の配偶者の場合、家庭で使用する言語によって、日本語の習得が難しい場合がある</a:t>
                      </a:r>
                    </a:p>
                  </a:txBody>
                  <a:tcPr anchor="ctr"/>
                </a:tc>
                <a:tc>
                  <a:txBody>
                    <a:bodyPr/>
                    <a:lstStyle/>
                    <a:p>
                      <a:endParaRPr kumimoji="1"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anchor="ctr"/>
                </a:tc>
                <a:tc>
                  <a:txBody>
                    <a:bodyPr/>
                    <a:lstStyle/>
                    <a:p>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3724050553"/>
                  </a:ext>
                </a:extLst>
              </a:tr>
            </a:tbl>
          </a:graphicData>
        </a:graphic>
      </p:graphicFrame>
      <p:sp>
        <p:nvSpPr>
          <p:cNvPr id="6" name="スライド番号プレースホルダー 4"/>
          <p:cNvSpPr>
            <a:spLocks noGrp="1"/>
          </p:cNvSpPr>
          <p:nvPr>
            <p:ph type="sldNum" sz="quarter" idx="12"/>
          </p:nvPr>
        </p:nvSpPr>
        <p:spPr>
          <a:xfrm>
            <a:off x="9781895" y="6809901"/>
            <a:ext cx="379412" cy="190974"/>
          </a:xfrm>
        </p:spPr>
        <p:txBody>
          <a:bodyPr/>
          <a:lstStyle/>
          <a:p>
            <a:fld id="{D905376E-84B4-405D-8A7C-01C61F534285}" type="slidenum">
              <a:rPr kumimoji="1" lang="ja-JP" altLang="en-US" smtClean="0"/>
              <a:t>31</a:t>
            </a:fld>
            <a:endParaRPr kumimoji="1" lang="ja-JP" altLang="en-US" dirty="0"/>
          </a:p>
        </p:txBody>
      </p:sp>
      <p:sp>
        <p:nvSpPr>
          <p:cNvPr id="5" name="正方形/長方形 4">
            <a:extLst>
              <a:ext uri="{FF2B5EF4-FFF2-40B4-BE49-F238E27FC236}">
                <a16:creationId xmlns:a16="http://schemas.microsoft.com/office/drawing/2014/main" id="{E08629A6-829B-4394-A30A-5CB52C1BBB36}"/>
              </a:ext>
            </a:extLst>
          </p:cNvPr>
          <p:cNvSpPr/>
          <p:nvPr/>
        </p:nvSpPr>
        <p:spPr>
          <a:xfrm>
            <a:off x="0" y="96330"/>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（２）雇用ステージに応じた現状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②外国人材の立場から（２</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/2</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a:t>
            </a:r>
          </a:p>
        </p:txBody>
      </p:sp>
    </p:spTree>
    <p:extLst>
      <p:ext uri="{BB962C8B-B14F-4D97-AF65-F5344CB8AC3E}">
        <p14:creationId xmlns:p14="http://schemas.microsoft.com/office/powerpoint/2010/main" val="3893140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表 101">
            <a:extLst>
              <a:ext uri="{FF2B5EF4-FFF2-40B4-BE49-F238E27FC236}">
                <a16:creationId xmlns:a16="http://schemas.microsoft.com/office/drawing/2014/main" id="{7F52601E-9A0D-47AD-AACA-8D03C27D4C48}"/>
              </a:ext>
            </a:extLst>
          </p:cNvPr>
          <p:cNvGraphicFramePr>
            <a:graphicFrameLocks noGrp="1"/>
          </p:cNvGraphicFramePr>
          <p:nvPr>
            <p:extLst>
              <p:ext uri="{D42A27DB-BD31-4B8C-83A1-F6EECF244321}">
                <p14:modId xmlns:p14="http://schemas.microsoft.com/office/powerpoint/2010/main" val="3807379109"/>
              </p:ext>
            </p:extLst>
          </p:nvPr>
        </p:nvGraphicFramePr>
        <p:xfrm>
          <a:off x="71532" y="1373638"/>
          <a:ext cx="9956801" cy="5478968"/>
        </p:xfrm>
        <a:graphic>
          <a:graphicData uri="http://schemas.openxmlformats.org/drawingml/2006/table">
            <a:tbl>
              <a:tblPr firstRow="1" bandRow="1">
                <a:tableStyleId>{5940675A-B579-460E-94D1-54222C63F5DA}</a:tableStyleId>
              </a:tblPr>
              <a:tblGrid>
                <a:gridCol w="290289">
                  <a:extLst>
                    <a:ext uri="{9D8B030D-6E8A-4147-A177-3AD203B41FA5}">
                      <a16:colId xmlns:a16="http://schemas.microsoft.com/office/drawing/2014/main" val="1331425255"/>
                    </a:ext>
                  </a:extLst>
                </a:gridCol>
                <a:gridCol w="1785257">
                  <a:extLst>
                    <a:ext uri="{9D8B030D-6E8A-4147-A177-3AD203B41FA5}">
                      <a16:colId xmlns:a16="http://schemas.microsoft.com/office/drawing/2014/main" val="1182917217"/>
                    </a:ext>
                  </a:extLst>
                </a:gridCol>
                <a:gridCol w="2362973">
                  <a:extLst>
                    <a:ext uri="{9D8B030D-6E8A-4147-A177-3AD203B41FA5}">
                      <a16:colId xmlns:a16="http://schemas.microsoft.com/office/drawing/2014/main" val="2019932558"/>
                    </a:ext>
                  </a:extLst>
                </a:gridCol>
                <a:gridCol w="3850882">
                  <a:extLst>
                    <a:ext uri="{9D8B030D-6E8A-4147-A177-3AD203B41FA5}">
                      <a16:colId xmlns:a16="http://schemas.microsoft.com/office/drawing/2014/main" val="3339666035"/>
                    </a:ext>
                  </a:extLst>
                </a:gridCol>
                <a:gridCol w="1667400">
                  <a:extLst>
                    <a:ext uri="{9D8B030D-6E8A-4147-A177-3AD203B41FA5}">
                      <a16:colId xmlns:a16="http://schemas.microsoft.com/office/drawing/2014/main" val="2679773015"/>
                    </a:ext>
                  </a:extLst>
                </a:gridCol>
              </a:tblGrid>
              <a:tr h="178305">
                <a:tc rowSpan="3">
                  <a:txBody>
                    <a:bodyPr/>
                    <a:lstStyle/>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9050" cap="flat" cmpd="sng" algn="ctr">
                      <a:solidFill>
                        <a:schemeClr val="accent6">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ts val="17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rowSpan="2">
                  <a:txBody>
                    <a:bodyPr/>
                    <a:lstStyle/>
                    <a:p>
                      <a:pPr algn="ctr">
                        <a:lnSpc>
                          <a:spcPts val="1700"/>
                        </a:lnSpc>
                      </a:pPr>
                      <a:r>
                        <a:rPr kumimoji="1" lang="ja-JP" altLang="en-US" sz="1200" dirty="0">
                          <a:latin typeface="UD デジタル 教科書体 NK-B" panose="02020700000000000000" pitchFamily="18" charset="-128"/>
                          <a:ea typeface="UD デジタル 教科書体 NK-B" panose="02020700000000000000" pitchFamily="18" charset="-128"/>
                        </a:rPr>
                        <a:t>採用前・就職前</a:t>
                      </a:r>
                    </a:p>
                  </a:txBody>
                  <a:tcPr marL="87063" marR="87063" marT="43532" marB="43532" anchor="ctr">
                    <a:lnL w="12700" cap="flat" cmpd="sng" algn="ctr">
                      <a:noFill/>
                      <a:prstDash val="solid"/>
                      <a:round/>
                      <a:headEnd type="none" w="med" len="med"/>
                      <a:tailEnd type="none" w="med" len="med"/>
                    </a:lnL>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rowSpan="2">
                  <a:txBody>
                    <a:bodyPr/>
                    <a:lstStyle/>
                    <a:p>
                      <a:pPr algn="ctr">
                        <a:lnSpc>
                          <a:spcPts val="1700"/>
                        </a:lnSpc>
                      </a:pPr>
                      <a:r>
                        <a:rPr kumimoji="1" lang="ja-JP" altLang="en-US" sz="1200" dirty="0">
                          <a:latin typeface="UD デジタル 教科書体 NK-B" panose="02020700000000000000" pitchFamily="18" charset="-128"/>
                          <a:ea typeface="UD デジタル 教科書体 NK-B" panose="02020700000000000000" pitchFamily="18" charset="-128"/>
                        </a:rPr>
                        <a:t>採用時・就職時</a:t>
                      </a:r>
                    </a:p>
                  </a:txBody>
                  <a:tcPr marL="87063" marR="87063" marT="43532" marB="43532" anchor="ct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rowSpan="2">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B" panose="02020700000000000000" pitchFamily="18" charset="-128"/>
                          <a:ea typeface="UD デジタル 教科書体 NK-B" panose="02020700000000000000" pitchFamily="18" charset="-128"/>
                        </a:rPr>
                        <a:t>採用後・就職後</a:t>
                      </a:r>
                      <a:endParaRPr lang="ja-JP" altLang="en-US" dirty="0"/>
                    </a:p>
                  </a:txBody>
                  <a:tcPr marL="87063" marR="87063" marT="43532" marB="43532" anchor="ctr">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70638341"/>
                  </a:ext>
                </a:extLst>
              </a:tr>
              <a:tr h="342690">
                <a:tc vMerge="1">
                  <a:txBody>
                    <a:bodyPr/>
                    <a:lstStyle/>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9050" cap="flat" cmpd="sng" algn="ctr">
                      <a:solidFill>
                        <a:schemeClr val="accent6">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ts val="1700"/>
                        </a:lnSpc>
                      </a:pPr>
                      <a:r>
                        <a:rPr kumimoji="1" lang="ja-JP" altLang="en-US" sz="1200" dirty="0">
                          <a:latin typeface="UD デジタル 教科書体 NK-B" panose="02020700000000000000" pitchFamily="18" charset="-128"/>
                          <a:ea typeface="UD デジタル 教科書体 NK-B" panose="02020700000000000000" pitchFamily="18" charset="-128"/>
                        </a:rPr>
                        <a:t>（海外に</a:t>
                      </a:r>
                      <a:r>
                        <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rPr>
                        <a:t>いる外国人</a:t>
                      </a:r>
                      <a:r>
                        <a:rPr kumimoji="1" lang="ja-JP" altLang="en-US" sz="1200" dirty="0">
                          <a:latin typeface="UD デジタル 教科書体 NK-B" panose="02020700000000000000" pitchFamily="18" charset="-128"/>
                          <a:ea typeface="UD デジタル 教科書体 NK-B" panose="02020700000000000000" pitchFamily="18" charset="-128"/>
                        </a:rPr>
                        <a:t>）</a:t>
                      </a:r>
                    </a:p>
                  </a:txBody>
                  <a:tcPr marL="87063" marR="87063" marT="43532" marB="435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vMerge="1">
                  <a:txBody>
                    <a:bodyPr/>
                    <a:lstStyle/>
                    <a:p>
                      <a:pPr algn="ctr">
                        <a:lnSpc>
                          <a:spcPts val="17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nchor="ctr">
                    <a:lnL w="12700" cap="flat" cmpd="sng" algn="ctr">
                      <a:solidFill>
                        <a:schemeClr val="tx1"/>
                      </a:solidFill>
                      <a:prstDash val="solid"/>
                      <a:round/>
                      <a:headEnd type="none" w="med" len="med"/>
                      <a:tailEnd type="none" w="med" len="med"/>
                    </a:lnL>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vMerge="1">
                  <a:txBody>
                    <a:bodyPr/>
                    <a:lstStyle/>
                    <a:p>
                      <a:pPr algn="ctr">
                        <a:lnSpc>
                          <a:spcPts val="17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nchor="ct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tc vMerge="1">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endParaRPr lang="ja-JP" altLang="en-US" dirty="0"/>
                    </a:p>
                  </a:txBody>
                  <a:tcPr marL="87063" marR="87063" marT="43532" marB="43532" anchor="ctr">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85671982"/>
                  </a:ext>
                </a:extLst>
              </a:tr>
              <a:tr h="4843537">
                <a:tc vMerge="1">
                  <a:txBody>
                    <a:bodyPr/>
                    <a:lstStyle/>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9050" cap="flat" cmpd="sng" algn="ctr">
                      <a:solidFill>
                        <a:schemeClr val="accent6">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700"/>
                        </a:lnSpc>
                      </a:pPr>
                      <a:endParaRPr kumimoji="1" lang="en-US" altLang="ja-JP" sz="12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marL="87063" marR="87063" marT="43532" marB="43532">
                    <a:lnL w="12700" cap="flat" cmpd="sng" algn="ctr">
                      <a:solidFill>
                        <a:schemeClr val="tx1"/>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marL="87063" marR="87063" marT="43532" marB="43532">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marL="87063" marR="87063" marT="43532" marB="43532">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2622922"/>
                  </a:ext>
                </a:extLst>
              </a:tr>
            </a:tbl>
          </a:graphicData>
        </a:graphic>
      </p:graphicFrame>
      <p:sp>
        <p:nvSpPr>
          <p:cNvPr id="89" name="正方形/長方形 88">
            <a:extLst>
              <a:ext uri="{FF2B5EF4-FFF2-40B4-BE49-F238E27FC236}">
                <a16:creationId xmlns:a16="http://schemas.microsoft.com/office/drawing/2014/main" id="{E08629A6-829B-4394-A30A-5CB52C1BBB36}"/>
              </a:ext>
            </a:extLst>
          </p:cNvPr>
          <p:cNvSpPr/>
          <p:nvPr/>
        </p:nvSpPr>
        <p:spPr>
          <a:xfrm>
            <a:off x="-9923" y="312436"/>
            <a:ext cx="10080000"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今後受入れを進めていく在留資格の雇用ステージ　</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①雇用ステージ</a:t>
            </a:r>
            <a:endParaRPr lang="en-US" altLang="ja-JP"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7" name="スライド番号プレースホルダー 4"/>
          <p:cNvSpPr>
            <a:spLocks noGrp="1"/>
          </p:cNvSpPr>
          <p:nvPr>
            <p:ph type="sldNum" sz="quarter" idx="12"/>
          </p:nvPr>
        </p:nvSpPr>
        <p:spPr>
          <a:xfrm>
            <a:off x="9778465" y="6925797"/>
            <a:ext cx="379412" cy="190974"/>
          </a:xfrm>
        </p:spPr>
        <p:txBody>
          <a:bodyPr/>
          <a:lstStyle/>
          <a:p>
            <a:fld id="{D905376E-84B4-405D-8A7C-01C61F534285}" type="slidenum">
              <a:rPr kumimoji="1" lang="ja-JP" altLang="en-US" smtClean="0"/>
              <a:t>32</a:t>
            </a:fld>
            <a:endParaRPr kumimoji="1" lang="ja-JP" altLang="en-US" dirty="0"/>
          </a:p>
        </p:txBody>
      </p:sp>
      <p:sp>
        <p:nvSpPr>
          <p:cNvPr id="112" name="角丸四角形 44">
            <a:extLst>
              <a:ext uri="{FF2B5EF4-FFF2-40B4-BE49-F238E27FC236}">
                <a16:creationId xmlns:a16="http://schemas.microsoft.com/office/drawing/2014/main" id="{067648E8-3179-49B7-95DC-48B9430E4EEE}"/>
              </a:ext>
            </a:extLst>
          </p:cNvPr>
          <p:cNvSpPr/>
          <p:nvPr/>
        </p:nvSpPr>
        <p:spPr>
          <a:xfrm>
            <a:off x="7023613" y="2469282"/>
            <a:ext cx="328901" cy="2205034"/>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76" name="屈折矢印 175"/>
          <p:cNvSpPr/>
          <p:nvPr/>
        </p:nvSpPr>
        <p:spPr>
          <a:xfrm rot="16200000">
            <a:off x="3672395" y="4032357"/>
            <a:ext cx="506893" cy="425032"/>
          </a:xfrm>
          <a:prstGeom prst="bentUpArrow">
            <a:avLst>
              <a:gd name="adj1" fmla="val 25512"/>
              <a:gd name="adj2" fmla="val 13915"/>
              <a:gd name="adj3"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94">
            <a:extLst>
              <a:ext uri="{FF2B5EF4-FFF2-40B4-BE49-F238E27FC236}">
                <a16:creationId xmlns:a16="http://schemas.microsoft.com/office/drawing/2014/main" id="{559A0170-A4BE-4D31-BA62-F36EF2A99E09}"/>
              </a:ext>
            </a:extLst>
          </p:cNvPr>
          <p:cNvSpPr/>
          <p:nvPr/>
        </p:nvSpPr>
        <p:spPr>
          <a:xfrm>
            <a:off x="4939666" y="2481831"/>
            <a:ext cx="1002453" cy="3565542"/>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87" name="テキスト ボックス 86">
            <a:extLst>
              <a:ext uri="{FF2B5EF4-FFF2-40B4-BE49-F238E27FC236}">
                <a16:creationId xmlns:a16="http://schemas.microsoft.com/office/drawing/2014/main" id="{07CD7169-C8C0-4C3E-B4FD-E9B7E61AD612}"/>
              </a:ext>
            </a:extLst>
          </p:cNvPr>
          <p:cNvSpPr txBox="1"/>
          <p:nvPr/>
        </p:nvSpPr>
        <p:spPr>
          <a:xfrm>
            <a:off x="47135" y="3131298"/>
            <a:ext cx="330732" cy="1190219"/>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spAutoFit/>
          </a:bodyPr>
          <a:lstStyle/>
          <a:p>
            <a:pPr algn="ctr">
              <a:lnSpc>
                <a:spcPts val="1142"/>
              </a:lnSpc>
            </a:pPr>
            <a:r>
              <a:rPr kumimoji="1"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雇用ステージ</a:t>
            </a:r>
          </a:p>
        </p:txBody>
      </p:sp>
      <p:cxnSp>
        <p:nvCxnSpPr>
          <p:cNvPr id="66" name="直線矢印コネクタ 65">
            <a:extLst>
              <a:ext uri="{FF2B5EF4-FFF2-40B4-BE49-F238E27FC236}">
                <a16:creationId xmlns:a16="http://schemas.microsoft.com/office/drawing/2014/main" id="{F2E63487-6931-4A88-AD17-CA6847B76C84}"/>
              </a:ext>
            </a:extLst>
          </p:cNvPr>
          <p:cNvCxnSpPr>
            <a:cxnSpLocks/>
            <a:stCxn id="59" idx="3"/>
          </p:cNvCxnSpPr>
          <p:nvPr/>
        </p:nvCxnSpPr>
        <p:spPr>
          <a:xfrm flipV="1">
            <a:off x="4170527" y="5802689"/>
            <a:ext cx="672133" cy="553192"/>
          </a:xfrm>
          <a:prstGeom prst="straightConnector1">
            <a:avLst/>
          </a:prstGeom>
          <a:ln w="317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377867" y="2358721"/>
            <a:ext cx="9510614" cy="4120334"/>
            <a:chOff x="374026" y="1801166"/>
            <a:chExt cx="9510614" cy="4120334"/>
          </a:xfrm>
        </p:grpSpPr>
        <p:sp>
          <p:nvSpPr>
            <p:cNvPr id="82" name="テキスト ボックス 81"/>
            <p:cNvSpPr txBox="1"/>
            <p:nvPr/>
          </p:nvSpPr>
          <p:spPr>
            <a:xfrm>
              <a:off x="2244742" y="3321326"/>
              <a:ext cx="1486331" cy="400110"/>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特定技能</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海外試験合格者</a:t>
              </a:r>
              <a:endParaRPr kumimoji="1" lang="ja-JP" altLang="en-US"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3" name="テキスト ボックス 82"/>
            <p:cNvSpPr txBox="1"/>
            <p:nvPr/>
          </p:nvSpPr>
          <p:spPr>
            <a:xfrm>
              <a:off x="2248420" y="2081983"/>
              <a:ext cx="1497361" cy="246349"/>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lang="en-US" altLang="zh-TW" sz="1048" dirty="0">
                  <a:solidFill>
                    <a:schemeClr val="bg1"/>
                  </a:solidFill>
                  <a:latin typeface="UD デジタル 教科書体 NK-R" panose="02020400000000000000" pitchFamily="18" charset="-128"/>
                  <a:ea typeface="UD デジタル 教科書体 NK-R" panose="02020400000000000000" pitchFamily="18" charset="-128"/>
                </a:rPr>
                <a:t>(</a:t>
              </a:r>
              <a:r>
                <a:rPr lang="zh-TW" altLang="en-US" sz="1048" dirty="0">
                  <a:solidFill>
                    <a:schemeClr val="bg1"/>
                  </a:solidFill>
                  <a:latin typeface="UD デジタル 教科書体 NK-R" panose="02020400000000000000" pitchFamily="18" charset="-128"/>
                  <a:ea typeface="UD デジタル 教科書体 NK-R" panose="02020400000000000000" pitchFamily="18" charset="-128"/>
                </a:rPr>
                <a:t>高度専門職、技人国</a:t>
              </a:r>
              <a:r>
                <a:rPr lang="en-US" altLang="zh-TW" sz="1048" dirty="0">
                  <a:solidFill>
                    <a:schemeClr val="bg1"/>
                  </a:solidFill>
                  <a:latin typeface="UD デジタル 教科書体 NK-R" panose="02020400000000000000" pitchFamily="18" charset="-128"/>
                  <a:ea typeface="UD デジタル 教科書体 NK-R" panose="02020400000000000000" pitchFamily="18" charset="-128"/>
                </a:rPr>
                <a:t>)</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4" name="テキスト ボックス 83"/>
            <p:cNvSpPr txBox="1"/>
            <p:nvPr/>
          </p:nvSpPr>
          <p:spPr>
            <a:xfrm>
              <a:off x="2216458" y="2345605"/>
              <a:ext cx="1524923" cy="707886"/>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留学生</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（大学生・専門学校生）</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5" name="テキスト ボックス 84"/>
            <p:cNvSpPr txBox="1"/>
            <p:nvPr/>
          </p:nvSpPr>
          <p:spPr>
            <a:xfrm>
              <a:off x="2243474" y="3813203"/>
              <a:ext cx="1488865" cy="400238"/>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技能実習</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en-US" altLang="ja-JP" sz="1048" dirty="0">
                  <a:solidFill>
                    <a:schemeClr val="bg1"/>
                  </a:solidFill>
                  <a:latin typeface="UD デジタル 教科書体 NK-R" panose="02020400000000000000" pitchFamily="18" charset="-128"/>
                  <a:ea typeface="UD デジタル 教科書体 NK-R" panose="02020400000000000000" pitchFamily="18" charset="-128"/>
                </a:rPr>
                <a:t>2</a:t>
              </a: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号修了者</a:t>
              </a:r>
              <a:endParaRPr kumimoji="1" lang="ja-JP" altLang="en-US"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5" name="角丸四角形 94"/>
            <p:cNvSpPr/>
            <p:nvPr/>
          </p:nvSpPr>
          <p:spPr>
            <a:xfrm>
              <a:off x="6269236" y="1911727"/>
              <a:ext cx="279880" cy="3571449"/>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98" name="テキスト ボックス 97"/>
            <p:cNvSpPr txBox="1"/>
            <p:nvPr/>
          </p:nvSpPr>
          <p:spPr>
            <a:xfrm>
              <a:off x="6296257" y="3164327"/>
              <a:ext cx="254164" cy="61645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雇</a:t>
              </a:r>
              <a:endParaRPr lang="en-US" altLang="ja-JP" sz="1048" b="1" dirty="0">
                <a:latin typeface="UD デジタル 教科書体 NK-R" panose="02020400000000000000" pitchFamily="18" charset="-128"/>
                <a:ea typeface="UD デジタル 教科書体 NK-R" panose="02020400000000000000" pitchFamily="18" charset="-128"/>
              </a:endParaRPr>
            </a:p>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用</a:t>
              </a:r>
              <a:endParaRPr lang="en-US" altLang="ja-JP" sz="1048" b="1" dirty="0">
                <a:latin typeface="UD デジタル 教科書体 NK-R" panose="02020400000000000000" pitchFamily="18" charset="-128"/>
                <a:ea typeface="UD デジタル 教科書体 NK-R" panose="02020400000000000000" pitchFamily="18" charset="-128"/>
              </a:endParaRPr>
            </a:p>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契</a:t>
              </a:r>
              <a:endParaRPr lang="en-US" altLang="ja-JP" sz="1048" b="1" dirty="0">
                <a:latin typeface="UD デジタル 教科書体 NK-R" panose="02020400000000000000" pitchFamily="18" charset="-128"/>
                <a:ea typeface="UD デジタル 教科書体 NK-R" panose="02020400000000000000" pitchFamily="18" charset="-128"/>
              </a:endParaRPr>
            </a:p>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約</a:t>
              </a:r>
              <a:endParaRPr lang="en-US" altLang="ja-JP" sz="1048" b="1" dirty="0">
                <a:latin typeface="UD デジタル 教科書体 NK-R" panose="02020400000000000000" pitchFamily="18" charset="-128"/>
                <a:ea typeface="UD デジタル 教科書体 NK-R" panose="02020400000000000000" pitchFamily="18" charset="-128"/>
              </a:endParaRPr>
            </a:p>
          </p:txBody>
        </p:sp>
        <p:sp>
          <p:nvSpPr>
            <p:cNvPr id="109" name="角丸四角形 108"/>
            <p:cNvSpPr/>
            <p:nvPr/>
          </p:nvSpPr>
          <p:spPr>
            <a:xfrm>
              <a:off x="7770131" y="1911727"/>
              <a:ext cx="311399" cy="3571449"/>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10" name="テキスト ボックス 109"/>
            <p:cNvSpPr txBox="1"/>
            <p:nvPr/>
          </p:nvSpPr>
          <p:spPr>
            <a:xfrm>
              <a:off x="7799397" y="3150707"/>
              <a:ext cx="254164" cy="61645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就労開始</a:t>
              </a:r>
              <a:endParaRPr kumimoji="1" lang="ja-JP" altLang="en-US" sz="1048" b="1" dirty="0">
                <a:latin typeface="UD デジタル 教科書体 NK-R" panose="02020400000000000000" pitchFamily="18" charset="-128"/>
                <a:ea typeface="UD デジタル 教科書体 NK-R" panose="02020400000000000000" pitchFamily="18" charset="-128"/>
              </a:endParaRPr>
            </a:p>
          </p:txBody>
        </p:sp>
        <p:sp>
          <p:nvSpPr>
            <p:cNvPr id="114" name="テキスト ボックス 113">
              <a:extLst>
                <a:ext uri="{FF2B5EF4-FFF2-40B4-BE49-F238E27FC236}">
                  <a16:creationId xmlns:a16="http://schemas.microsoft.com/office/drawing/2014/main" id="{07CD7169-C8C0-4C3E-B4FD-E9B7E61AD612}"/>
                </a:ext>
              </a:extLst>
            </p:cNvPr>
            <p:cNvSpPr txBox="1"/>
            <p:nvPr/>
          </p:nvSpPr>
          <p:spPr>
            <a:xfrm>
              <a:off x="6987063" y="1989841"/>
              <a:ext cx="325730" cy="2172981"/>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spAutoFit/>
            </a:bodyPr>
            <a:lstStyle/>
            <a:p>
              <a:pPr algn="ctr">
                <a:lnSpc>
                  <a:spcPts val="1142"/>
                </a:lnSpc>
              </a:pPr>
              <a:r>
                <a:rPr lang="ja-JP" altLang="en-US" sz="1048" b="1" dirty="0">
                  <a:latin typeface="UD デジタル 教科書体 NK-R" panose="02020400000000000000" pitchFamily="18" charset="-128"/>
                  <a:ea typeface="UD デジタル 教科書体 NK-R" panose="02020400000000000000" pitchFamily="18" charset="-128"/>
                </a:rPr>
                <a:t>在留手続（在留資格の取得・変更）</a:t>
              </a:r>
              <a:endParaRPr kumimoji="1" lang="ja-JP" altLang="en-US" sz="1048" b="1" dirty="0">
                <a:latin typeface="UD デジタル 教科書体 NK-R" panose="02020400000000000000" pitchFamily="18" charset="-128"/>
                <a:ea typeface="UD デジタル 教科書体 NK-R" panose="02020400000000000000" pitchFamily="18" charset="-128"/>
              </a:endParaRPr>
            </a:p>
          </p:txBody>
        </p:sp>
        <p:sp>
          <p:nvSpPr>
            <p:cNvPr id="116" name="下矢印 115"/>
            <p:cNvSpPr/>
            <p:nvPr/>
          </p:nvSpPr>
          <p:spPr>
            <a:xfrm rot="16200000">
              <a:off x="4165633" y="1629968"/>
              <a:ext cx="260490" cy="1122687"/>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23" name="テキスト ボックス 122">
              <a:extLst>
                <a:ext uri="{FF2B5EF4-FFF2-40B4-BE49-F238E27FC236}">
                  <a16:creationId xmlns:a16="http://schemas.microsoft.com/office/drawing/2014/main" id="{8039FEE2-78AE-4667-B131-9499D0BAC245}"/>
                </a:ext>
              </a:extLst>
            </p:cNvPr>
            <p:cNvSpPr txBox="1"/>
            <p:nvPr/>
          </p:nvSpPr>
          <p:spPr>
            <a:xfrm>
              <a:off x="2205589" y="3078816"/>
              <a:ext cx="1453470" cy="251928"/>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238"/>
                </a:lnSpc>
              </a:pPr>
              <a:r>
                <a:rPr lang="ja-JP" altLang="en-US" sz="1200" b="1" dirty="0">
                  <a:latin typeface="UD デジタル 教科書体 NK-R" panose="02020400000000000000" pitchFamily="18" charset="-128"/>
                  <a:ea typeface="UD デジタル 教科書体 NK-R" panose="02020400000000000000" pitchFamily="18" charset="-128"/>
                </a:rPr>
                <a:t>［特定技能］　</a:t>
              </a:r>
              <a:endParaRPr lang="en-US" altLang="ja-JP" sz="1200" b="1" spc="-47" dirty="0">
                <a:latin typeface="UD デジタル 教科書体 NK-R" panose="02020400000000000000" pitchFamily="18" charset="-128"/>
                <a:ea typeface="UD デジタル 教科書体 NK-R" panose="02020400000000000000" pitchFamily="18" charset="-128"/>
              </a:endParaRPr>
            </a:p>
          </p:txBody>
        </p:sp>
        <p:sp>
          <p:nvSpPr>
            <p:cNvPr id="124" name="テキスト ボックス 123">
              <a:extLst>
                <a:ext uri="{FF2B5EF4-FFF2-40B4-BE49-F238E27FC236}">
                  <a16:creationId xmlns:a16="http://schemas.microsoft.com/office/drawing/2014/main" id="{8039FEE2-78AE-4667-B131-9499D0BAC245}"/>
                </a:ext>
              </a:extLst>
            </p:cNvPr>
            <p:cNvSpPr txBox="1"/>
            <p:nvPr/>
          </p:nvSpPr>
          <p:spPr>
            <a:xfrm>
              <a:off x="2147630" y="4398447"/>
              <a:ext cx="2898462" cy="40581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238"/>
                </a:lnSpc>
              </a:pP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en-US" sz="1200" b="1" dirty="0">
                  <a:latin typeface="UD デジタル 教科書体 NK-R" panose="02020400000000000000" pitchFamily="18" charset="-128"/>
                  <a:ea typeface="UD デジタル 教科書体 NK-R" panose="02020400000000000000" pitchFamily="18" charset="-128"/>
                </a:rPr>
                <a:t>身分・地位に基づく</a:t>
              </a:r>
              <a:endParaRPr lang="en-US" altLang="ja-JP" sz="1200" b="1" dirty="0">
                <a:latin typeface="UD デジタル 教科書体 NK-R" panose="02020400000000000000" pitchFamily="18" charset="-128"/>
                <a:ea typeface="UD デジタル 教科書体 NK-R" panose="02020400000000000000" pitchFamily="18" charset="-128"/>
              </a:endParaRPr>
            </a:p>
            <a:p>
              <a:pPr>
                <a:lnSpc>
                  <a:spcPts val="1238"/>
                </a:lnSpc>
              </a:pPr>
              <a:r>
                <a:rPr lang="ja-JP" altLang="en-US" sz="1200" b="1" dirty="0">
                  <a:latin typeface="UD デジタル 教科書体 NK-R" panose="02020400000000000000" pitchFamily="18" charset="-128"/>
                  <a:ea typeface="UD デジタル 教科書体 NK-R" panose="02020400000000000000" pitchFamily="18" charset="-128"/>
                </a:rPr>
                <a:t>　在留資格］</a:t>
              </a:r>
              <a:endParaRPr lang="en-US" altLang="ja-JP" sz="1200" b="1" spc="-47" dirty="0">
                <a:latin typeface="UD デジタル 教科書体 NK-R" panose="02020400000000000000" pitchFamily="18" charset="-128"/>
                <a:ea typeface="UD デジタル 教科書体 NK-R" panose="02020400000000000000" pitchFamily="18" charset="-128"/>
              </a:endParaRPr>
            </a:p>
          </p:txBody>
        </p:sp>
        <p:sp>
          <p:nvSpPr>
            <p:cNvPr id="149" name="下矢印 148"/>
            <p:cNvSpPr/>
            <p:nvPr/>
          </p:nvSpPr>
          <p:spPr>
            <a:xfrm rot="16200000">
              <a:off x="7935852" y="3194510"/>
              <a:ext cx="1075390" cy="459301"/>
            </a:xfrm>
            <a:prstGeom prst="downArrow">
              <a:avLst>
                <a:gd name="adj1" fmla="val 44141"/>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52" name="下矢印 151"/>
            <p:cNvSpPr/>
            <p:nvPr/>
          </p:nvSpPr>
          <p:spPr>
            <a:xfrm rot="16200000">
              <a:off x="4194797" y="4504178"/>
              <a:ext cx="239737" cy="1115873"/>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53" name="下矢印 152"/>
            <p:cNvSpPr/>
            <p:nvPr/>
          </p:nvSpPr>
          <p:spPr>
            <a:xfrm rot="16200000">
              <a:off x="4162397" y="3421238"/>
              <a:ext cx="272993" cy="1116652"/>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61" name="二等辺三角形 160"/>
            <p:cNvSpPr>
              <a:spLocks noChangeArrowheads="1"/>
            </p:cNvSpPr>
            <p:nvPr/>
          </p:nvSpPr>
          <p:spPr bwMode="auto">
            <a:xfrm rot="5400000">
              <a:off x="6606899" y="3123654"/>
              <a:ext cx="284311" cy="151420"/>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174" name="屈折矢印 173"/>
            <p:cNvSpPr/>
            <p:nvPr/>
          </p:nvSpPr>
          <p:spPr>
            <a:xfrm>
              <a:off x="3751441" y="2160070"/>
              <a:ext cx="548297" cy="585928"/>
            </a:xfrm>
            <a:prstGeom prst="bentUpArrow">
              <a:avLst>
                <a:gd name="adj1" fmla="val 25512"/>
                <a:gd name="adj2" fmla="val 13915"/>
                <a:gd name="adj3" fmla="val 800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テキスト ボックス 177">
              <a:extLst>
                <a:ext uri="{FF2B5EF4-FFF2-40B4-BE49-F238E27FC236}">
                  <a16:creationId xmlns:a16="http://schemas.microsoft.com/office/drawing/2014/main" id="{8039FEE2-78AE-4667-B131-9499D0BAC245}"/>
                </a:ext>
              </a:extLst>
            </p:cNvPr>
            <p:cNvSpPr txBox="1"/>
            <p:nvPr/>
          </p:nvSpPr>
          <p:spPr>
            <a:xfrm>
              <a:off x="2173198" y="1801166"/>
              <a:ext cx="1825562" cy="24622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238"/>
                </a:lnSpc>
              </a:pPr>
              <a:r>
                <a:rPr lang="ja-JP" altLang="en-US" sz="1200" b="1" dirty="0">
                  <a:latin typeface="UD デジタル 教科書体 NK-R" panose="02020400000000000000" pitchFamily="18" charset="-128"/>
                  <a:ea typeface="UD デジタル 教科書体 NK-R" panose="02020400000000000000" pitchFamily="18" charset="-128"/>
                </a:rPr>
                <a:t>［高度専門職、技人国</a:t>
              </a:r>
              <a:r>
                <a:rPr lang="en-US" altLang="ja-JP" sz="1200" b="1" dirty="0">
                  <a:latin typeface="UD デジタル 教科書体 NK-R" panose="02020400000000000000" pitchFamily="18" charset="-128"/>
                  <a:ea typeface="UD デジタル 教科書体 NK-R" panose="02020400000000000000" pitchFamily="18" charset="-128"/>
                </a:rPr>
                <a:t>】</a:t>
              </a:r>
              <a:endParaRPr lang="en-US" altLang="ja-JP" sz="1200" b="1" spc="-47"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9FC2DE55-CC83-4784-A248-18897746A8D7}"/>
                </a:ext>
              </a:extLst>
            </p:cNvPr>
            <p:cNvSpPr/>
            <p:nvPr/>
          </p:nvSpPr>
          <p:spPr>
            <a:xfrm>
              <a:off x="374026" y="2081983"/>
              <a:ext cx="992463" cy="74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UD デジタル 教科書体 N-B" panose="02020700000000000000" pitchFamily="17" charset="-128"/>
                  <a:ea typeface="UD デジタル 教科書体 N-B" panose="02020700000000000000" pitchFamily="17" charset="-128"/>
                </a:rPr>
                <a:t>社会人</a:t>
              </a:r>
            </a:p>
          </p:txBody>
        </p:sp>
        <p:sp>
          <p:nvSpPr>
            <p:cNvPr id="60" name="テキスト ボックス 59">
              <a:extLst>
                <a:ext uri="{FF2B5EF4-FFF2-40B4-BE49-F238E27FC236}">
                  <a16:creationId xmlns:a16="http://schemas.microsoft.com/office/drawing/2014/main" id="{5D7E7A9D-D35D-4854-AC6F-87376A6FBE3C}"/>
                </a:ext>
              </a:extLst>
            </p:cNvPr>
            <p:cNvSpPr txBox="1"/>
            <p:nvPr/>
          </p:nvSpPr>
          <p:spPr>
            <a:xfrm>
              <a:off x="380555" y="2905390"/>
              <a:ext cx="985935" cy="861774"/>
            </a:xfrm>
            <a:prstGeom prst="rect">
              <a:avLst/>
            </a:prstGeom>
            <a:solidFill>
              <a:srgbClr val="FF66FF"/>
            </a:solidFill>
            <a:ln>
              <a:solidFill>
                <a:srgbClr val="FF00FF"/>
              </a:solidFill>
              <a:prstDash val="dash"/>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海外</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大学生</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r>
                <a:rPr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専門学校生</a:t>
              </a: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238"/>
                </a:lnSpc>
              </a:pPr>
              <a:endParaRPr lang="en-US" altLang="ja-JP" sz="104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4" name="角丸四角形 108">
              <a:extLst>
                <a:ext uri="{FF2B5EF4-FFF2-40B4-BE49-F238E27FC236}">
                  <a16:creationId xmlns:a16="http://schemas.microsoft.com/office/drawing/2014/main" id="{B0FFE9D8-CA0A-4C9C-83C3-F68EC5A3D400}"/>
                </a:ext>
              </a:extLst>
            </p:cNvPr>
            <p:cNvSpPr/>
            <p:nvPr/>
          </p:nvSpPr>
          <p:spPr>
            <a:xfrm>
              <a:off x="8751580" y="1896325"/>
              <a:ext cx="376573" cy="3602254"/>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65" name="テキスト ボックス 64">
              <a:extLst>
                <a:ext uri="{FF2B5EF4-FFF2-40B4-BE49-F238E27FC236}">
                  <a16:creationId xmlns:a16="http://schemas.microsoft.com/office/drawing/2014/main" id="{AE366FD0-B354-438B-9EDB-D75F63C17DE8}"/>
                </a:ext>
              </a:extLst>
            </p:cNvPr>
            <p:cNvSpPr txBox="1"/>
            <p:nvPr/>
          </p:nvSpPr>
          <p:spPr>
            <a:xfrm>
              <a:off x="8783650" y="3052020"/>
              <a:ext cx="374745" cy="93871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kumimoji="1"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スキルアップ</a:t>
              </a:r>
            </a:p>
          </p:txBody>
        </p:sp>
        <p:sp>
          <p:nvSpPr>
            <p:cNvPr id="148" name="テキスト ボックス 147"/>
            <p:cNvSpPr txBox="1"/>
            <p:nvPr/>
          </p:nvSpPr>
          <p:spPr>
            <a:xfrm>
              <a:off x="7696980" y="3305794"/>
              <a:ext cx="1500691" cy="23673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kumimoji="1" lang="ja-JP" altLang="en-US" sz="1048" b="1" dirty="0">
                  <a:latin typeface="UD デジタル 教科書体 NK-R" panose="02020400000000000000" pitchFamily="18" charset="-128"/>
                  <a:ea typeface="UD デジタル 教科書体 NK-R" panose="02020400000000000000" pitchFamily="18" charset="-128"/>
                </a:rPr>
                <a:t>定着</a:t>
              </a:r>
            </a:p>
          </p:txBody>
        </p:sp>
        <p:sp>
          <p:nvSpPr>
            <p:cNvPr id="72" name="二等辺三角形 71">
              <a:extLst>
                <a:ext uri="{FF2B5EF4-FFF2-40B4-BE49-F238E27FC236}">
                  <a16:creationId xmlns:a16="http://schemas.microsoft.com/office/drawing/2014/main" id="{386DB120-BCFD-4FB8-B690-21D3D74605BC}"/>
                </a:ext>
              </a:extLst>
            </p:cNvPr>
            <p:cNvSpPr>
              <a:spLocks noChangeArrowheads="1"/>
            </p:cNvSpPr>
            <p:nvPr/>
          </p:nvSpPr>
          <p:spPr bwMode="auto">
            <a:xfrm rot="5400000">
              <a:off x="7016863" y="4964118"/>
              <a:ext cx="284311" cy="151420"/>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73" name="角丸四角形 108">
              <a:extLst>
                <a:ext uri="{FF2B5EF4-FFF2-40B4-BE49-F238E27FC236}">
                  <a16:creationId xmlns:a16="http://schemas.microsoft.com/office/drawing/2014/main" id="{5811D911-BAFA-4384-84E1-1D5358E4C7CC}"/>
                </a:ext>
              </a:extLst>
            </p:cNvPr>
            <p:cNvSpPr/>
            <p:nvPr/>
          </p:nvSpPr>
          <p:spPr>
            <a:xfrm>
              <a:off x="9545265" y="1868728"/>
              <a:ext cx="339375" cy="3585621"/>
            </a:xfrm>
            <a:prstGeom prst="roundRect">
              <a:avLst>
                <a:gd name="adj" fmla="val 3142"/>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74" name="テキスト ボックス 73">
              <a:extLst>
                <a:ext uri="{FF2B5EF4-FFF2-40B4-BE49-F238E27FC236}">
                  <a16:creationId xmlns:a16="http://schemas.microsoft.com/office/drawing/2014/main" id="{15D963BD-1734-4619-B972-36DD8A383E9D}"/>
                </a:ext>
              </a:extLst>
            </p:cNvPr>
            <p:cNvSpPr txBox="1"/>
            <p:nvPr/>
          </p:nvSpPr>
          <p:spPr>
            <a:xfrm>
              <a:off x="9539667" y="2652835"/>
              <a:ext cx="330732" cy="1800951"/>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spAutoFit/>
            </a:bodyPr>
            <a:lstStyle/>
            <a:p>
              <a:pPr algn="ctr">
                <a:lnSpc>
                  <a:spcPts val="1142"/>
                </a:lnSpc>
              </a:pPr>
              <a:r>
                <a:rPr kumimoji="1"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（必要に応じて）　　転職</a:t>
              </a:r>
            </a:p>
          </p:txBody>
        </p:sp>
        <p:sp>
          <p:nvSpPr>
            <p:cNvPr id="80" name="テキスト ボックス 79">
              <a:extLst>
                <a:ext uri="{FF2B5EF4-FFF2-40B4-BE49-F238E27FC236}">
                  <a16:creationId xmlns:a16="http://schemas.microsoft.com/office/drawing/2014/main" id="{7F6DB977-66AD-40AB-94CB-424DF3D407A9}"/>
                </a:ext>
              </a:extLst>
            </p:cNvPr>
            <p:cNvSpPr txBox="1"/>
            <p:nvPr/>
          </p:nvSpPr>
          <p:spPr>
            <a:xfrm>
              <a:off x="4993697" y="2505070"/>
              <a:ext cx="889987" cy="2995857"/>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spAutoFit/>
            </a:bodyPr>
            <a:lstStyle/>
            <a:p>
              <a:pP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〇マッチング</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142"/>
                </a:lnSpc>
              </a:pP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〇企業と外国人材との交流会、インターンシップ等</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142"/>
                </a:lnSpc>
              </a:pP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〇情報収集（採用情報）</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0" name="二等辺三角形 99">
              <a:extLst>
                <a:ext uri="{FF2B5EF4-FFF2-40B4-BE49-F238E27FC236}">
                  <a16:creationId xmlns:a16="http://schemas.microsoft.com/office/drawing/2014/main" id="{EC24A1D7-9D57-40AC-8A69-9726AB10A04F}"/>
                </a:ext>
              </a:extLst>
            </p:cNvPr>
            <p:cNvSpPr>
              <a:spLocks noChangeArrowheads="1"/>
            </p:cNvSpPr>
            <p:nvPr/>
          </p:nvSpPr>
          <p:spPr bwMode="auto">
            <a:xfrm rot="5400000">
              <a:off x="5950051" y="3118466"/>
              <a:ext cx="284311" cy="151420"/>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106" name="下矢印 105"/>
            <p:cNvSpPr/>
            <p:nvPr/>
          </p:nvSpPr>
          <p:spPr>
            <a:xfrm rot="16200000">
              <a:off x="1704419" y="1786924"/>
              <a:ext cx="223826" cy="836435"/>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07" name="下矢印 106"/>
            <p:cNvSpPr/>
            <p:nvPr/>
          </p:nvSpPr>
          <p:spPr>
            <a:xfrm rot="16200000">
              <a:off x="1682599" y="3054339"/>
              <a:ext cx="223826" cy="836435"/>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13" name="下矢印 112"/>
            <p:cNvSpPr/>
            <p:nvPr/>
          </p:nvSpPr>
          <p:spPr>
            <a:xfrm rot="16200000">
              <a:off x="1850715" y="2397543"/>
              <a:ext cx="238803" cy="453859"/>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115" name="屈折矢印 114"/>
            <p:cNvSpPr/>
            <p:nvPr/>
          </p:nvSpPr>
          <p:spPr>
            <a:xfrm>
              <a:off x="1376294" y="2605014"/>
              <a:ext cx="495085" cy="600752"/>
            </a:xfrm>
            <a:prstGeom prst="bentUpArrow">
              <a:avLst>
                <a:gd name="adj1" fmla="val 25512"/>
                <a:gd name="adj2" fmla="val 13915"/>
                <a:gd name="adj3" fmla="val 800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二等辺三角形 116"/>
            <p:cNvSpPr>
              <a:spLocks noChangeArrowheads="1"/>
            </p:cNvSpPr>
            <p:nvPr/>
          </p:nvSpPr>
          <p:spPr bwMode="auto">
            <a:xfrm rot="5400000">
              <a:off x="7448872" y="3142778"/>
              <a:ext cx="284311" cy="151420"/>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useBgFill="1">
          <p:nvSpPr>
            <p:cNvPr id="120" name="下矢印 119"/>
            <p:cNvSpPr/>
            <p:nvPr/>
          </p:nvSpPr>
          <p:spPr>
            <a:xfrm rot="16200000">
              <a:off x="8813021" y="3213377"/>
              <a:ext cx="1075390" cy="360619"/>
            </a:xfrm>
            <a:prstGeom prst="downArrow">
              <a:avLst>
                <a:gd name="adj1" fmla="val 44141"/>
                <a:gd name="adj2" fmla="val 29516"/>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085" tIns="45542" rIns="91085" bIns="45542" rtlCol="0" anchor="ctr"/>
            <a:lstStyle/>
            <a:p>
              <a:pPr algn="ctr"/>
              <a:endParaRPr kumimoji="1" lang="ja-JP" altLang="en-US" sz="1048">
                <a:latin typeface="UD デジタル 教科書体 NK-R" panose="02020400000000000000" pitchFamily="18" charset="-128"/>
                <a:ea typeface="UD デジタル 教科書体 NK-R" panose="02020400000000000000" pitchFamily="18" charset="-128"/>
              </a:endParaRPr>
            </a:p>
          </p:txBody>
        </p:sp>
        <p:sp>
          <p:nvSpPr>
            <p:cNvPr id="52" name="屈折矢印 51"/>
            <p:cNvSpPr/>
            <p:nvPr/>
          </p:nvSpPr>
          <p:spPr>
            <a:xfrm rot="16200000">
              <a:off x="3566580" y="3011491"/>
              <a:ext cx="1134783" cy="748070"/>
            </a:xfrm>
            <a:prstGeom prst="bentUpArrow">
              <a:avLst>
                <a:gd name="adj1" fmla="val 15894"/>
                <a:gd name="adj2" fmla="val 13915"/>
                <a:gd name="adj3"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4D495EAF-F0C3-40A8-BE52-8B4E7CA3B6B0}"/>
                </a:ext>
              </a:extLst>
            </p:cNvPr>
            <p:cNvSpPr txBox="1"/>
            <p:nvPr/>
          </p:nvSpPr>
          <p:spPr>
            <a:xfrm>
              <a:off x="2205184" y="5421238"/>
              <a:ext cx="984546" cy="251928"/>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238"/>
                </a:lnSpc>
              </a:pP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転職］</a:t>
              </a:r>
              <a:endParaRPr lang="en-US" altLang="ja-JP" sz="1200" b="1" spc="-47"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9" name="テキスト ボックス 58">
              <a:extLst>
                <a:ext uri="{FF2B5EF4-FFF2-40B4-BE49-F238E27FC236}">
                  <a16:creationId xmlns:a16="http://schemas.microsoft.com/office/drawing/2014/main" id="{C4A99560-DF17-4D64-B868-F0FB122FAC46}"/>
                </a:ext>
              </a:extLst>
            </p:cNvPr>
            <p:cNvSpPr txBox="1"/>
            <p:nvPr/>
          </p:nvSpPr>
          <p:spPr>
            <a:xfrm>
              <a:off x="2228960" y="5675151"/>
              <a:ext cx="1937726" cy="246349"/>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kumimoji="1"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在留資格の変更が無い場合</a:t>
              </a:r>
            </a:p>
          </p:txBody>
        </p:sp>
        <p:sp>
          <p:nvSpPr>
            <p:cNvPr id="50" name="テキスト ボックス 49">
              <a:extLst>
                <a:ext uri="{FF2B5EF4-FFF2-40B4-BE49-F238E27FC236}">
                  <a16:creationId xmlns:a16="http://schemas.microsoft.com/office/drawing/2014/main" id="{7F6DB977-66AD-40AB-94CB-424DF3D407A9}"/>
                </a:ext>
              </a:extLst>
            </p:cNvPr>
            <p:cNvSpPr txBox="1"/>
            <p:nvPr/>
          </p:nvSpPr>
          <p:spPr>
            <a:xfrm>
              <a:off x="4935165" y="1965168"/>
              <a:ext cx="979561" cy="374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採用活動</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142"/>
                </a:lnSpc>
              </a:pPr>
              <a:r>
                <a:rPr lang="ja-JP" altLang="en-US" sz="1048" b="1" dirty="0">
                  <a:solidFill>
                    <a:schemeClr val="tx1"/>
                  </a:solidFill>
                  <a:latin typeface="UD デジタル 教科書体 NK-R" panose="02020400000000000000" pitchFamily="18" charset="-128"/>
                  <a:ea typeface="UD デジタル 教科書体 NK-R" panose="02020400000000000000" pitchFamily="18" charset="-128"/>
                </a:rPr>
                <a:t>・就職活動</a:t>
              </a:r>
              <a:endParaRPr lang="en-US" altLang="ja-JP" sz="1048"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1" name="二等辺三角形 50">
              <a:extLst>
                <a:ext uri="{FF2B5EF4-FFF2-40B4-BE49-F238E27FC236}">
                  <a16:creationId xmlns:a16="http://schemas.microsoft.com/office/drawing/2014/main" id="{EC24A1D7-9D57-40AC-8A69-9726AB10A04F}"/>
                </a:ext>
              </a:extLst>
            </p:cNvPr>
            <p:cNvSpPr>
              <a:spLocks noChangeArrowheads="1"/>
            </p:cNvSpPr>
            <p:nvPr/>
          </p:nvSpPr>
          <p:spPr bwMode="auto">
            <a:xfrm rot="5400000">
              <a:off x="5237946" y="2898761"/>
              <a:ext cx="139809" cy="101123"/>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56" name="二等辺三角形 55">
              <a:extLst>
                <a:ext uri="{FF2B5EF4-FFF2-40B4-BE49-F238E27FC236}">
                  <a16:creationId xmlns:a16="http://schemas.microsoft.com/office/drawing/2014/main" id="{EC24A1D7-9D57-40AC-8A69-9726AB10A04F}"/>
                </a:ext>
              </a:extLst>
            </p:cNvPr>
            <p:cNvSpPr>
              <a:spLocks noChangeArrowheads="1"/>
            </p:cNvSpPr>
            <p:nvPr/>
          </p:nvSpPr>
          <p:spPr bwMode="auto">
            <a:xfrm rot="5400000">
              <a:off x="5524855" y="2900897"/>
              <a:ext cx="139809" cy="101123"/>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91085" tIns="45542" rIns="91085" bIns="45542" anchor="ctr" anchorCtr="0" upright="1">
              <a:noAutofit/>
            </a:bodyPr>
            <a:lstStyle/>
            <a:p>
              <a:endParaRPr lang="ja-JP" altLang="en-US" sz="1048">
                <a:latin typeface="UD デジタル 教科書体 NK-R" panose="02020400000000000000" pitchFamily="18" charset="-128"/>
                <a:ea typeface="UD デジタル 教科書体 NK-R" panose="02020400000000000000" pitchFamily="18" charset="-128"/>
              </a:endParaRPr>
            </a:p>
          </p:txBody>
        </p:sp>
        <p:sp>
          <p:nvSpPr>
            <p:cNvPr id="86" name="テキスト ボックス 85"/>
            <p:cNvSpPr txBox="1"/>
            <p:nvPr/>
          </p:nvSpPr>
          <p:spPr>
            <a:xfrm>
              <a:off x="2237802" y="4799917"/>
              <a:ext cx="1597926" cy="553998"/>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238"/>
                </a:lnSpc>
              </a:pPr>
              <a:r>
                <a:rPr kumimoji="1" lang="ja-JP" altLang="en-US" sz="1048" dirty="0">
                  <a:solidFill>
                    <a:schemeClr val="bg1"/>
                  </a:solidFill>
                  <a:latin typeface="UD デジタル 教科書体 NK-R" panose="02020400000000000000" pitchFamily="18" charset="-128"/>
                  <a:ea typeface="UD デジタル 教科書体 NK-R" panose="02020400000000000000" pitchFamily="18" charset="-128"/>
                </a:rPr>
                <a:t>定住者、日本人の配偶者（現在就職していない方）等</a:t>
              </a:r>
            </a:p>
          </p:txBody>
        </p:sp>
      </p:grpSp>
      <p:sp>
        <p:nvSpPr>
          <p:cNvPr id="53" name="正方形/長方形 52">
            <a:extLst>
              <a:ext uri="{FF2B5EF4-FFF2-40B4-BE49-F238E27FC236}">
                <a16:creationId xmlns:a16="http://schemas.microsoft.com/office/drawing/2014/main" id="{55EED9AA-96F6-4885-AFA7-E0637D01A52D}"/>
              </a:ext>
            </a:extLst>
          </p:cNvPr>
          <p:cNvSpPr/>
          <p:nvPr/>
        </p:nvSpPr>
        <p:spPr>
          <a:xfrm>
            <a:off x="101538" y="784571"/>
            <a:ext cx="9792000" cy="290849"/>
          </a:xfrm>
          <a:prstGeom prst="rect">
            <a:avLst/>
          </a:prstGeom>
          <a:ln w="19050">
            <a:solidFill>
              <a:schemeClr val="tx1"/>
            </a:solidFill>
            <a:prstDash val="sysDash"/>
          </a:ln>
        </p:spPr>
        <p:txBody>
          <a:bodyPr wrap="square">
            <a:sp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en-US" altLang="ja-JP" sz="1290" dirty="0">
                <a:latin typeface="UD デジタル 教科書体 NK-R" panose="02020400000000000000" pitchFamily="18" charset="-128"/>
                <a:ea typeface="UD デジタル 教科書体 NK-R" panose="02020400000000000000" pitchFamily="18" charset="-128"/>
              </a:rPr>
              <a:t>Ⅱ</a:t>
            </a:r>
            <a:r>
              <a:rPr lang="ja-JP" altLang="en-US" sz="1290" dirty="0">
                <a:latin typeface="UD デジタル 教科書体 NK-R" panose="02020400000000000000" pitchFamily="18" charset="-128"/>
                <a:ea typeface="UD デジタル 教科書体 NK-R" panose="02020400000000000000" pitchFamily="18" charset="-128"/>
              </a:rPr>
              <a:t>で今後受入れを進めていくとした在留資格を持つ外国人材の雇用ステージは、下表のとおり　</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Tree>
    <p:extLst>
      <p:ext uri="{BB962C8B-B14F-4D97-AF65-F5344CB8AC3E}">
        <p14:creationId xmlns:p14="http://schemas.microsoft.com/office/powerpoint/2010/main" val="2808684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50951557"/>
              </p:ext>
            </p:extLst>
          </p:nvPr>
        </p:nvGraphicFramePr>
        <p:xfrm>
          <a:off x="59961" y="502333"/>
          <a:ext cx="9924666" cy="6374219"/>
        </p:xfrm>
        <a:graphic>
          <a:graphicData uri="http://schemas.openxmlformats.org/drawingml/2006/table">
            <a:tbl>
              <a:tblPr firstRow="1" bandRow="1">
                <a:tableStyleId>{5940675A-B579-460E-94D1-54222C63F5DA}</a:tableStyleId>
              </a:tblPr>
              <a:tblGrid>
                <a:gridCol w="3122881">
                  <a:extLst>
                    <a:ext uri="{9D8B030D-6E8A-4147-A177-3AD203B41FA5}">
                      <a16:colId xmlns:a16="http://schemas.microsoft.com/office/drawing/2014/main" val="302631263"/>
                    </a:ext>
                  </a:extLst>
                </a:gridCol>
                <a:gridCol w="3933371">
                  <a:extLst>
                    <a:ext uri="{9D8B030D-6E8A-4147-A177-3AD203B41FA5}">
                      <a16:colId xmlns:a16="http://schemas.microsoft.com/office/drawing/2014/main" val="750286631"/>
                    </a:ext>
                  </a:extLst>
                </a:gridCol>
                <a:gridCol w="2868414">
                  <a:extLst>
                    <a:ext uri="{9D8B030D-6E8A-4147-A177-3AD203B41FA5}">
                      <a16:colId xmlns:a16="http://schemas.microsoft.com/office/drawing/2014/main" val="703448771"/>
                    </a:ext>
                  </a:extLst>
                </a:gridCol>
              </a:tblGrid>
              <a:tr h="313075">
                <a:tc>
                  <a:txBody>
                    <a:bodyPr/>
                    <a:lstStyle/>
                    <a:p>
                      <a:pPr marL="0" marR="0" lvl="0" indent="0" algn="ctr" defTabSz="959937" rtl="0" eaLnBrk="1" fontAlgn="auto" latinLnBrk="0" hangingPunct="1">
                        <a:lnSpc>
                          <a:spcPts val="1700"/>
                        </a:lnSpc>
                        <a:spcBef>
                          <a:spcPts val="0"/>
                        </a:spcBef>
                        <a:spcAft>
                          <a:spcPts val="0"/>
                        </a:spcAft>
                        <a:buClrTx/>
                        <a:buSzTx/>
                        <a:buFontTx/>
                        <a:buNone/>
                        <a:tabLst/>
                        <a:defRPr/>
                      </a:pP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採用前・就職前</a:t>
                      </a:r>
                    </a:p>
                  </a:txBody>
                  <a:tcPr marL="87063" marR="87063" marT="43532" marB="43532" anchor="ctr">
                    <a:solidFill>
                      <a:schemeClr val="accent5"/>
                    </a:solidFill>
                  </a:tcPr>
                </a:tc>
                <a:tc>
                  <a:txBody>
                    <a:bodyPr/>
                    <a:lstStyle/>
                    <a:p>
                      <a:pPr algn="ctr">
                        <a:lnSpc>
                          <a:spcPts val="1700"/>
                        </a:lnSpc>
                      </a:pP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採用時・就職時</a:t>
                      </a:r>
                    </a:p>
                  </a:txBody>
                  <a:tcPr marL="87063" marR="87063" marT="43532" marB="43532" anchor="ctr">
                    <a:solidFill>
                      <a:schemeClr val="accent5"/>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採用後・就職後</a:t>
                      </a:r>
                      <a:endParaRPr lang="ja-JP" altLang="en-US" dirty="0">
                        <a:solidFill>
                          <a:schemeClr val="bg1"/>
                        </a:solidFill>
                      </a:endParaRPr>
                    </a:p>
                  </a:txBody>
                  <a:tcPr marL="87063" marR="87063" marT="43532" marB="43532" anchor="ctr">
                    <a:solidFill>
                      <a:schemeClr val="accent5"/>
                    </a:solidFill>
                  </a:tcPr>
                </a:tc>
                <a:extLst>
                  <a:ext uri="{0D108BD9-81ED-4DB2-BD59-A6C34878D82A}">
                    <a16:rowId xmlns:a16="http://schemas.microsoft.com/office/drawing/2014/main" val="3805061004"/>
                  </a:ext>
                </a:extLst>
              </a:tr>
              <a:tr h="1743018">
                <a:tc>
                  <a:txBody>
                    <a:bodyPr/>
                    <a:lstStyle/>
                    <a:p>
                      <a:pPr marL="171450" indent="-171450" algn="l">
                        <a:buFont typeface="Wingdings" panose="05000000000000000000" pitchFamily="2" charset="2"/>
                        <a:buChar char="Ø"/>
                      </a:pPr>
                      <a:r>
                        <a:rPr kumimoji="1" lang="ja-JP" altLang="en-US" sz="1400" b="1" i="0" dirty="0">
                          <a:latin typeface="UD デジタル 教科書体 NK-R" panose="02020400000000000000" pitchFamily="18" charset="-128"/>
                          <a:ea typeface="UD デジタル 教科書体 NK-R" panose="02020400000000000000" pitchFamily="18" charset="-128"/>
                        </a:rPr>
                        <a:t>海外にいる外国人材が働く場として大阪を選んでいない</a:t>
                      </a:r>
                      <a:endParaRPr kumimoji="1" lang="en-US" altLang="ja-JP" sz="1400" b="1" i="0" dirty="0">
                        <a:latin typeface="UD デジタル 教科書体 NK-R" panose="02020400000000000000" pitchFamily="18" charset="-128"/>
                        <a:ea typeface="UD デジタル 教科書体 NK-R" panose="02020400000000000000" pitchFamily="18" charset="-128"/>
                      </a:endParaRPr>
                    </a:p>
                    <a:p>
                      <a:pPr marL="144000" indent="-468000" algn="l">
                        <a:buFont typeface="Wingdings" panose="05000000000000000000" pitchFamily="2" charset="2"/>
                        <a:buNone/>
                      </a:pPr>
                      <a:r>
                        <a:rPr kumimoji="1" lang="ja-JP" altLang="en-US" sz="1200" i="0" dirty="0">
                          <a:latin typeface="UD デジタル 教科書体 NK-R" panose="02020400000000000000" pitchFamily="18" charset="-128"/>
                          <a:ea typeface="UD デジタル 教科書体 NK-R" panose="02020400000000000000" pitchFamily="18" charset="-128"/>
                        </a:rPr>
                        <a:t>　・海外展開を拡大若しくは新たに取り組む意向を持つ企業が増え、外国人材のニーズがある中、日本で働く高度な技術や知識を持つ外国人材（技・人・国など）は東京を選び、大阪は選ばれていない</a:t>
                      </a:r>
                    </a:p>
                  </a:txBody>
                  <a:tcPr>
                    <a:lnB w="12700" cap="flat" cmpd="sng" algn="ctr">
                      <a:noFill/>
                      <a:prstDash val="solid"/>
                      <a:round/>
                      <a:headEnd type="none" w="med" len="med"/>
                      <a:tailEnd type="none" w="med" len="med"/>
                    </a:lnB>
                  </a:tcPr>
                </a:tc>
                <a:tc rowSpan="2">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企業に外国人材の採用に必要な知識が不足している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外国人材を雇用する場合、日本人を雇用する場合に比べて、国への届出などの手間がかかる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・特定技能の場合、毎月の登録支援機関への支援料の支払いなど、経費がかかる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・留学生を雇用する場合、卒業までに在留資格の変更などの必要な手続きが完了せず、雇用できない場合がある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・技能実習から特定技能への移行にあたり、技能実習生受入れ企業に特定技能制度の情報が不足し、移行手続きに時間を要する場合がある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271463" marR="0" lvl="0" indent="-271463"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外国人材に日本の就職慣行の知識が不足している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・日本で働きたい外国人材が日本の就職慣行に馴染みがなく、就職のタイミングを逸して、帰国している場合がある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271463" marR="0" lvl="0" indent="-271463"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Wingdings" panose="05000000000000000000" pitchFamily="2" charset="2"/>
                        <a:buChar char="Ø"/>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適切なマッチングの機会が不足している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72000" indent="-468000">
                        <a:buFont typeface="Wingdings" panose="05000000000000000000" pitchFamily="2" charset="2"/>
                        <a:buNone/>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外国人材向けの採用情報が少ない</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buFont typeface="Wingdings" panose="05000000000000000000" pitchFamily="2" charset="2"/>
                        <a:buNone/>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・企業と外国人材との交流会やインターンシップなど、双方が情報を得る機会が不足</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buFont typeface="Wingdings" panose="05000000000000000000" pitchFamily="2" charset="2"/>
                        <a:buNone/>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・合同企業説明会など、マッチングの機会が不足</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buFont typeface="Wingdings" panose="05000000000000000000" pitchFamily="2" charset="2"/>
                        <a:buNone/>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・マッチングには、在留資格に対応するよう企業の業務の切り出しや外国人材の適性を見極めてコーディネートする専門スキルが必要だが、専門スキルを持つ人材が不足</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271463" marR="0" lvl="0" indent="-271463"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85738" marR="0" lvl="0" indent="-185738"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就職に伴う生活環境の変化に対する支援が不足している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2286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・特定技能の場合、</a:t>
                      </a: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住居確保のための支援は受けられるが、技能実習と異なり、必ずしも住居が提供されないため、住まい探しや敷金</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の準備など対応が困難な場合がある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63" marR="87063" marT="43532" marB="43532">
                    <a:lnB w="12700" cap="flat" cmpd="sng" algn="ctr">
                      <a:solidFill>
                        <a:schemeClr val="tx1"/>
                      </a:solidFill>
                      <a:prstDash val="solid"/>
                      <a:round/>
                      <a:headEnd type="none" w="med" len="med"/>
                      <a:tailEnd type="none" w="med" len="med"/>
                    </a:lnB>
                    <a:solidFill>
                      <a:schemeClr val="bg1"/>
                    </a:solidFill>
                  </a:tcPr>
                </a:tc>
                <a:tc rowSpan="2">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外国人材が働きやすい職場環境になっていない</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400"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・外国人材が働く上で必要な日本語が身についていない場合がある一方、日本人も「やさしい日本語」の利用がされていないなど、日本語での意思疎通が不十分な場合がある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・文化や習慣の違いから、日本人と外国人の相互理解が進んでいない場合がある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・外国人材が職場内で相談できる体制が整っていない企業が存在している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228600" indent="-2286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外国人材が活躍できる職場環境になっていない</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・外国人材が活躍するためのキャリアパスが確立されていない</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indent="-468000"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・ジョブ型雇用を求める外国人材にとって、業務上の役割や仕事内容が明文化されていない</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228600" indent="-228600" algn="l"/>
                      <a:endParaRPr kumimoji="1" lang="en-US" altLang="ja-JP" sz="1400" i="0" dirty="0">
                        <a:solidFill>
                          <a:schemeClr val="tx1"/>
                        </a:solidFill>
                        <a:latin typeface="UD デジタル 教科書体 NK-R" panose="02020400000000000000" pitchFamily="18" charset="-128"/>
                        <a:ea typeface="UD デジタル 教科書体 NK-R" panose="02020400000000000000" pitchFamily="18" charset="-128"/>
                      </a:endParaRPr>
                    </a:p>
                  </a:txBody>
                  <a:tcPr marL="87063" marR="87063" marT="43532" marB="43532">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678502"/>
                  </a:ext>
                </a:extLst>
              </a:tr>
              <a:tr h="4299921">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企業に外国人材受入れの理解が不足している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257175" marR="0" lvl="0" indent="-257175"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i="0" dirty="0">
                          <a:latin typeface="UD デジタル 教科書体 NK-R" panose="02020400000000000000" pitchFamily="18" charset="-128"/>
                          <a:ea typeface="UD デジタル 教科書体 NK-R" panose="02020400000000000000" pitchFamily="18" charset="-128"/>
                        </a:rPr>
                        <a:t>　・</a:t>
                      </a:r>
                      <a:r>
                        <a:rPr kumimoji="1" lang="ja-JP" altLang="en-US" sz="1200" i="0" dirty="0">
                          <a:latin typeface="UD デジタル 教科書体 NK-R" panose="02020400000000000000" pitchFamily="18" charset="-128"/>
                          <a:ea typeface="UD デジタル 教科書体 NK-R" panose="02020400000000000000" pitchFamily="18" charset="-128"/>
                        </a:rPr>
                        <a:t>長期的な人手不足の中、外国人材を雇うイメージがつかない</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企業が存在している</a:t>
                      </a:r>
                      <a:endParaRPr kumimoji="1" lang="ja-JP" altLang="en-US" sz="1400" i="0" dirty="0">
                        <a:solidFill>
                          <a:schemeClr val="tx1"/>
                        </a:solidFill>
                        <a:latin typeface="UD デジタル 教科書体 NK-R" panose="02020400000000000000" pitchFamily="18" charset="-128"/>
                        <a:ea typeface="UD デジタル 教科書体 NK-R" panose="02020400000000000000" pitchFamily="18" charset="-128"/>
                      </a:endParaRPr>
                    </a:p>
                    <a:p>
                      <a:pPr marL="185738" marR="0" lvl="0" indent="-185738"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日本での就職を希望しながら就職できていない外国人材が存在</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i="0" dirty="0">
                          <a:latin typeface="UD デジタル 教科書体 NK-R" panose="02020400000000000000" pitchFamily="18" charset="-128"/>
                          <a:ea typeface="UD デジタル 教科書体 NK-R" panose="02020400000000000000" pitchFamily="18" charset="-128"/>
                        </a:rPr>
                        <a:t>　・</a:t>
                      </a:r>
                      <a:r>
                        <a:rPr kumimoji="1" lang="ja-JP" altLang="en-US" sz="1200" i="0" dirty="0">
                          <a:latin typeface="UD デジタル 教科書体 NK-R" panose="02020400000000000000" pitchFamily="18" charset="-128"/>
                          <a:ea typeface="UD デジタル 教科書体 NK-R" panose="02020400000000000000" pitchFamily="18" charset="-128"/>
                        </a:rPr>
                        <a:t>留学生の６割が日本での就職を希望しているにも関わらず、実際に日本で就職しているのは４割にとどまっている</a:t>
                      </a:r>
                      <a:endParaRPr kumimoji="1" lang="en-US" altLang="ja-JP" sz="1200" i="0" dirty="0">
                        <a:latin typeface="UD デジタル 教科書体 NK-R" panose="02020400000000000000" pitchFamily="18" charset="-128"/>
                        <a:ea typeface="UD デジタル 教科書体 NK-R" panose="02020400000000000000" pitchFamily="18" charset="-128"/>
                      </a:endParaRPr>
                    </a:p>
                    <a:p>
                      <a:pPr marL="144000" marR="0" lvl="0" indent="-4680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i="0" dirty="0">
                          <a:latin typeface="UD デジタル 教科書体 NK-R" panose="02020400000000000000" pitchFamily="18" charset="-128"/>
                          <a:ea typeface="UD デジタル 教科書体 NK-R" panose="02020400000000000000" pitchFamily="18" charset="-128"/>
                        </a:rPr>
                        <a:t>　・留学生に中小企業の情報や魅力が届いていない</a:t>
                      </a:r>
                      <a:endParaRPr kumimoji="1" lang="en-US" altLang="ja-JP" sz="1200" i="0" dirty="0">
                        <a:latin typeface="UD デジタル 教科書体 NK-R" panose="02020400000000000000" pitchFamily="18" charset="-128"/>
                        <a:ea typeface="UD デジタル 教科書体 NK-R" panose="02020400000000000000" pitchFamily="18" charset="-128"/>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B w="12700" cap="flat" cmpd="sng" algn="ctr">
                      <a:solidFill>
                        <a:schemeClr val="tx1"/>
                      </a:solidFill>
                      <a:prstDash val="solid"/>
                      <a:round/>
                      <a:headEnd type="none" w="med" len="med"/>
                      <a:tailEnd type="none" w="med" len="med"/>
                    </a:lnB>
                  </a:tcPr>
                </a:tc>
                <a:tc vMerge="1">
                  <a:txBody>
                    <a:bodyPr/>
                    <a:lstStyle/>
                    <a:p>
                      <a:pPr marL="87313" indent="-87313" algn="l"/>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393672"/>
                  </a:ext>
                </a:extLst>
              </a:tr>
            </a:tbl>
          </a:graphicData>
        </a:graphic>
      </p:graphicFrame>
      <p:sp>
        <p:nvSpPr>
          <p:cNvPr id="7" name="正方形/長方形 6">
            <a:extLst>
              <a:ext uri="{FF2B5EF4-FFF2-40B4-BE49-F238E27FC236}">
                <a16:creationId xmlns:a16="http://schemas.microsoft.com/office/drawing/2014/main" id="{E08629A6-829B-4394-A30A-5CB52C1BBB36}"/>
              </a:ext>
            </a:extLst>
          </p:cNvPr>
          <p:cNvSpPr/>
          <p:nvPr/>
        </p:nvSpPr>
        <p:spPr>
          <a:xfrm>
            <a:off x="1" y="84735"/>
            <a:ext cx="10080624"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今後受入れを進めていく在留資格の雇用ステージ　②雇用ステージ別の施策課題</a:t>
            </a:r>
          </a:p>
        </p:txBody>
      </p:sp>
      <p:sp>
        <p:nvSpPr>
          <p:cNvPr id="6" name="スライド番号プレースホルダー 4"/>
          <p:cNvSpPr>
            <a:spLocks noGrp="1"/>
          </p:cNvSpPr>
          <p:nvPr>
            <p:ph type="sldNum" sz="quarter" idx="12"/>
          </p:nvPr>
        </p:nvSpPr>
        <p:spPr>
          <a:xfrm>
            <a:off x="9605215" y="6934150"/>
            <a:ext cx="379412" cy="190974"/>
          </a:xfrm>
        </p:spPr>
        <p:txBody>
          <a:bodyPr/>
          <a:lstStyle/>
          <a:p>
            <a:fld id="{D905376E-84B4-405D-8A7C-01C61F534285}" type="slidenum">
              <a:rPr kumimoji="1" lang="ja-JP" altLang="en-US" smtClean="0"/>
              <a:t>33</a:t>
            </a:fld>
            <a:endParaRPr kumimoji="1" lang="ja-JP" altLang="en-US" dirty="0"/>
          </a:p>
        </p:txBody>
      </p:sp>
    </p:spTree>
    <p:extLst>
      <p:ext uri="{BB962C8B-B14F-4D97-AF65-F5344CB8AC3E}">
        <p14:creationId xmlns:p14="http://schemas.microsoft.com/office/powerpoint/2010/main" val="2977227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08629A6-829B-4394-A30A-5CB52C1BBB36}"/>
              </a:ext>
            </a:extLst>
          </p:cNvPr>
          <p:cNvSpPr/>
          <p:nvPr/>
        </p:nvSpPr>
        <p:spPr>
          <a:xfrm>
            <a:off x="0" y="99215"/>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４</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1/</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p>
        </p:txBody>
      </p:sp>
      <p:sp>
        <p:nvSpPr>
          <p:cNvPr id="16"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34</a:t>
            </a:fld>
            <a:endParaRPr kumimoji="1" lang="ja-JP" altLang="en-US" dirty="0"/>
          </a:p>
        </p:txBody>
      </p:sp>
      <p:sp>
        <p:nvSpPr>
          <p:cNvPr id="33" name="正方形/長方形 32">
            <a:extLst>
              <a:ext uri="{FF2B5EF4-FFF2-40B4-BE49-F238E27FC236}">
                <a16:creationId xmlns:a16="http://schemas.microsoft.com/office/drawing/2014/main" id="{BF998370-E193-4B84-928F-C5962A617B56}"/>
              </a:ext>
            </a:extLst>
          </p:cNvPr>
          <p:cNvSpPr/>
          <p:nvPr/>
        </p:nvSpPr>
        <p:spPr>
          <a:xfrm>
            <a:off x="249521" y="983575"/>
            <a:ext cx="7234121"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１．施策課題：海外にいる外国人材が働く場として大阪を選んでいない</a:t>
            </a:r>
            <a:endParaRPr kumimoji="1" lang="ja-JP" altLang="en-US" sz="1600" b="1" dirty="0">
              <a:solidFill>
                <a:schemeClr val="accent6">
                  <a:lumMod val="20000"/>
                  <a:lumOff val="80000"/>
                </a:schemeClr>
              </a:solidFill>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a:extLst>
              <a:ext uri="{FF2B5EF4-FFF2-40B4-BE49-F238E27FC236}">
                <a16:creationId xmlns:a16="http://schemas.microsoft.com/office/drawing/2014/main" id="{9634BAAD-D470-4804-A94C-5FD7E7DC57A0}"/>
              </a:ext>
            </a:extLst>
          </p:cNvPr>
          <p:cNvSpPr txBox="1"/>
          <p:nvPr/>
        </p:nvSpPr>
        <p:spPr>
          <a:xfrm>
            <a:off x="249522" y="1328090"/>
            <a:ext cx="9523884" cy="2123658"/>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大阪で</a:t>
            </a:r>
            <a:r>
              <a:rPr kumimoji="1" lang="ja-JP" altLang="en-US" sz="1600" dirty="0">
                <a:latin typeface="UD デジタル 教科書体 NK-R" panose="02020400000000000000" pitchFamily="18" charset="-128"/>
                <a:ea typeface="UD デジタル 教科書体 NK-R" panose="02020400000000000000" pitchFamily="18" charset="-128"/>
              </a:rPr>
              <a:t>働く魅力のプロモーション</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　・各国政府、現地の大学、支援機関、大阪府内の外国人コミュニティのネットワークを活用し、海外にいる外国人材に向けて多言語で情報発信。発信内容は、大阪の企業の魅力や大阪で活躍している外国人材の成功事例など受入促進に関するもの。</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・生活に関する支援情報や大阪の都市魅力など、働くために不可欠である共生社会に関する情報も併せて提供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7145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海外人材へのアウトリーチ</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indent="-265113"/>
            <a:r>
              <a:rPr kumimoji="1" lang="ja-JP" altLang="en-US" sz="1400" dirty="0">
                <a:latin typeface="UD デジタル 教科書体 NK-R" panose="02020400000000000000" pitchFamily="18" charset="-128"/>
                <a:ea typeface="UD デジタル 教科書体 NK-R" panose="02020400000000000000" pitchFamily="18" charset="-128"/>
              </a:rPr>
              <a:t>　　・大阪の企業が海外で実施する「企業と外国人材との交流会の開催」や、「大阪の企業が開催するインターシップに海外から直接参加する」など、双方が情報を得る機会を提供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400" dirty="0">
                <a:latin typeface="UD デジタル 教科書体 NK-R" panose="02020400000000000000" pitchFamily="18" charset="-128"/>
                <a:ea typeface="UD デジタル 教科書体 NK-R" panose="02020400000000000000" pitchFamily="18" charset="-128"/>
              </a:rPr>
              <a:t>　　・大阪の企業が海外で実施する「合同企業説明会の開催」など、海外にいる外国人材と企業とのマッチング機会を提供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0" y="645324"/>
            <a:ext cx="3054285"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採用前・就職前</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BF998370-E193-4B84-928F-C5962A617B56}"/>
              </a:ext>
            </a:extLst>
          </p:cNvPr>
          <p:cNvSpPr/>
          <p:nvPr/>
        </p:nvSpPr>
        <p:spPr>
          <a:xfrm>
            <a:off x="249521" y="3881530"/>
            <a:ext cx="7234121" cy="3645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２．施策課題：企業に外国人材受入れの理解が不足している</a:t>
            </a:r>
            <a:endParaRPr kumimoji="1" lang="en-US" altLang="ja-JP" sz="1600" b="1"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9634BAAD-D470-4804-A94C-5FD7E7DC57A0}"/>
              </a:ext>
            </a:extLst>
          </p:cNvPr>
          <p:cNvSpPr txBox="1"/>
          <p:nvPr/>
        </p:nvSpPr>
        <p:spPr>
          <a:xfrm>
            <a:off x="249521" y="4246118"/>
            <a:ext cx="9515849" cy="1200329"/>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企業の</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理解促進</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・企業の課題を明らかにし、どのような人材が必要かの相談やコンサルティングを実施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indent="-265113"/>
            <a:r>
              <a:rPr kumimoji="1" lang="ja-JP" altLang="en-US" sz="1400" dirty="0">
                <a:latin typeface="UD デジタル 教科書体 NK-R" panose="02020400000000000000" pitchFamily="18" charset="-128"/>
                <a:ea typeface="UD デジタル 教科書体 NK-R" panose="02020400000000000000" pitchFamily="18" charset="-128"/>
              </a:rPr>
              <a:t>　　・即戦力となる外国人材の確保により、人手不足を克服した成功事例や活用ノウハウを伝えるセミナーなどを実施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・新たな価値を創造する外国人材の</a:t>
            </a:r>
            <a:r>
              <a:rPr kumimoji="1" lang="ja-JP" altLang="en-US" sz="1400" dirty="0">
                <a:latin typeface="UD デジタル 教科書体 NK-R" panose="02020400000000000000" pitchFamily="18" charset="-128"/>
                <a:ea typeface="UD デジタル 教科書体 NK-R" panose="02020400000000000000" pitchFamily="18" charset="-128"/>
              </a:rPr>
              <a:t>獲得</a:t>
            </a:r>
            <a:r>
              <a:rPr kumimoji="1"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により、新たな事業展開を実現したり生産性が向上した成功事例や活用ノウハウを伝えるセミナーなどを実施</a:t>
            </a:r>
            <a:endParaRPr kumimoji="1"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BF998370-E193-4B84-928F-C5962A617B56}"/>
              </a:ext>
            </a:extLst>
          </p:cNvPr>
          <p:cNvSpPr/>
          <p:nvPr/>
        </p:nvSpPr>
        <p:spPr>
          <a:xfrm>
            <a:off x="257557" y="5713094"/>
            <a:ext cx="7226085" cy="3645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３．施策課題：日本での就職を希望しながら就職できていない留学生が存在</a:t>
            </a:r>
          </a:p>
        </p:txBody>
      </p:sp>
      <p:sp>
        <p:nvSpPr>
          <p:cNvPr id="10" name="テキスト ボックス 9">
            <a:extLst>
              <a:ext uri="{FF2B5EF4-FFF2-40B4-BE49-F238E27FC236}">
                <a16:creationId xmlns:a16="http://schemas.microsoft.com/office/drawing/2014/main" id="{9634BAAD-D470-4804-A94C-5FD7E7DC57A0}"/>
              </a:ext>
            </a:extLst>
          </p:cNvPr>
          <p:cNvSpPr txBox="1"/>
          <p:nvPr/>
        </p:nvSpPr>
        <p:spPr>
          <a:xfrm>
            <a:off x="257557" y="6077682"/>
            <a:ext cx="9515849" cy="769441"/>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日本での就職を希望する留学生に対する就職支援の実施</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・日本での就職を希望する留学生に対して、就職慣行を周知し、就職のタイミングを逃さない支援体制を整備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・留学生の受入環境が整っている中小企業の魅力を発信</a:t>
            </a:r>
          </a:p>
        </p:txBody>
      </p:sp>
      <p:sp>
        <p:nvSpPr>
          <p:cNvPr id="3" name="テキスト ボックス 2"/>
          <p:cNvSpPr txBox="1"/>
          <p:nvPr/>
        </p:nvSpPr>
        <p:spPr>
          <a:xfrm>
            <a:off x="7579895" y="495783"/>
            <a:ext cx="2368556" cy="800219"/>
          </a:xfrm>
          <a:prstGeom prst="rect">
            <a:avLst/>
          </a:prstGeom>
          <a:noFill/>
          <a:ln>
            <a:solidFill>
              <a:schemeClr val="tx1"/>
            </a:solidFill>
            <a:prstDash val="sysDash"/>
          </a:ln>
        </p:spPr>
        <p:txBody>
          <a:bodyPr wrap="square" spcCol="144000"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（凡例）</a:t>
            </a:r>
            <a:endParaRPr kumimoji="1" lang="en-US" altLang="ja-JP" sz="1100" dirty="0">
              <a:latin typeface="UD デジタル 教科書体 NK-R" panose="02020400000000000000" pitchFamily="18" charset="-128"/>
              <a:ea typeface="UD デジタル 教科書体 NK-R" panose="02020400000000000000" pitchFamily="18" charset="-128"/>
            </a:endParaRPr>
          </a:p>
          <a:p>
            <a:endParaRPr kumimoji="1" lang="en-US" altLang="ja-JP" sz="2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企業向けの取組み</a:t>
            </a:r>
            <a:endParaRPr kumimoji="1" lang="en-US" altLang="ja-JP" sz="1200" dirty="0">
              <a:latin typeface="UD デジタル 教科書体 NK-R" panose="02020400000000000000" pitchFamily="18" charset="-128"/>
              <a:ea typeface="UD デジタル 教科書体 NK-R" panose="02020400000000000000" pitchFamily="18" charset="-128"/>
            </a:endParaRPr>
          </a:p>
          <a:p>
            <a:endParaRPr kumimoji="1" lang="en-US" altLang="ja-JP" sz="7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外国人材向けの取組み</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8" name="正方形/長方形 17"/>
          <p:cNvSpPr/>
          <p:nvPr/>
        </p:nvSpPr>
        <p:spPr>
          <a:xfrm>
            <a:off x="7729482" y="714352"/>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19" name="正方形/長方形 18"/>
          <p:cNvSpPr/>
          <p:nvPr/>
        </p:nvSpPr>
        <p:spPr>
          <a:xfrm>
            <a:off x="7729483" y="1002864"/>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grpSp>
        <p:nvGrpSpPr>
          <p:cNvPr id="4" name="グループ化 3"/>
          <p:cNvGrpSpPr/>
          <p:nvPr/>
        </p:nvGrpSpPr>
        <p:grpSpPr>
          <a:xfrm>
            <a:off x="2777472" y="2472600"/>
            <a:ext cx="596727" cy="232509"/>
            <a:chOff x="2977478" y="2691566"/>
            <a:chExt cx="596727" cy="232509"/>
          </a:xfrm>
        </p:grpSpPr>
        <p:sp>
          <p:nvSpPr>
            <p:cNvPr id="20" name="正方形/長方形 19"/>
            <p:cNvSpPr/>
            <p:nvPr/>
          </p:nvSpPr>
          <p:spPr>
            <a:xfrm>
              <a:off x="2977478" y="2691566"/>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21" name="正方形/長方形 20"/>
            <p:cNvSpPr/>
            <p:nvPr/>
          </p:nvSpPr>
          <p:spPr>
            <a:xfrm>
              <a:off x="3297477" y="2691567"/>
              <a:ext cx="276728" cy="23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grpSp>
      <p:sp>
        <p:nvSpPr>
          <p:cNvPr id="22" name="正方形/長方形 21"/>
          <p:cNvSpPr/>
          <p:nvPr/>
        </p:nvSpPr>
        <p:spPr>
          <a:xfrm>
            <a:off x="3358737" y="1371216"/>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25" name="正方形/長方形 24"/>
          <p:cNvSpPr/>
          <p:nvPr/>
        </p:nvSpPr>
        <p:spPr>
          <a:xfrm>
            <a:off x="3021896" y="4278842"/>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26" name="正方形/長方形 25"/>
          <p:cNvSpPr/>
          <p:nvPr/>
        </p:nvSpPr>
        <p:spPr>
          <a:xfrm>
            <a:off x="5559789" y="6111820"/>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Tree>
    <p:extLst>
      <p:ext uri="{BB962C8B-B14F-4D97-AF65-F5344CB8AC3E}">
        <p14:creationId xmlns:p14="http://schemas.microsoft.com/office/powerpoint/2010/main" val="3568807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08629A6-829B-4394-A30A-5CB52C1BBB36}"/>
              </a:ext>
            </a:extLst>
          </p:cNvPr>
          <p:cNvSpPr/>
          <p:nvPr/>
        </p:nvSpPr>
        <p:spPr>
          <a:xfrm>
            <a:off x="-1" y="234581"/>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４</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施策課題に応じた取組みの方向性（２</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p>
        </p:txBody>
      </p:sp>
      <p:sp>
        <p:nvSpPr>
          <p:cNvPr id="16" name="スライド番号プレースホルダー 4"/>
          <p:cNvSpPr>
            <a:spLocks noGrp="1"/>
          </p:cNvSpPr>
          <p:nvPr>
            <p:ph type="sldNum" sz="quarter" idx="12"/>
          </p:nvPr>
        </p:nvSpPr>
        <p:spPr>
          <a:xfrm>
            <a:off x="9623807" y="6921140"/>
            <a:ext cx="379412" cy="190974"/>
          </a:xfrm>
        </p:spPr>
        <p:txBody>
          <a:bodyPr/>
          <a:lstStyle/>
          <a:p>
            <a:fld id="{D905376E-84B4-405D-8A7C-01C61F534285}" type="slidenum">
              <a:rPr kumimoji="1" lang="ja-JP" altLang="en-US" smtClean="0"/>
              <a:t>35</a:t>
            </a:fld>
            <a:endParaRPr kumimoji="1" lang="ja-JP" altLang="en-US" dirty="0"/>
          </a:p>
        </p:txBody>
      </p:sp>
      <p:sp>
        <p:nvSpPr>
          <p:cNvPr id="25" name="テキスト ボックス 24"/>
          <p:cNvSpPr txBox="1"/>
          <p:nvPr/>
        </p:nvSpPr>
        <p:spPr>
          <a:xfrm>
            <a:off x="0" y="591087"/>
            <a:ext cx="2263516"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採用時・就職時</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29" name="正方形/長方形 28">
            <a:extLst>
              <a:ext uri="{FF2B5EF4-FFF2-40B4-BE49-F238E27FC236}">
                <a16:creationId xmlns:a16="http://schemas.microsoft.com/office/drawing/2014/main" id="{BF998370-E193-4B84-928F-C5962A617B56}"/>
              </a:ext>
            </a:extLst>
          </p:cNvPr>
          <p:cNvSpPr/>
          <p:nvPr/>
        </p:nvSpPr>
        <p:spPr>
          <a:xfrm>
            <a:off x="300790" y="937621"/>
            <a:ext cx="7362753" cy="3299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４．施策課題：企業に外国人材の採用に必要な知識が不足している</a:t>
            </a:r>
            <a:endParaRPr kumimoji="1" lang="en-US" altLang="ja-JP" sz="1600" b="1"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a:extLst>
              <a:ext uri="{FF2B5EF4-FFF2-40B4-BE49-F238E27FC236}">
                <a16:creationId xmlns:a16="http://schemas.microsoft.com/office/drawing/2014/main" id="{9634BAAD-D470-4804-A94C-5FD7E7DC57A0}"/>
              </a:ext>
            </a:extLst>
          </p:cNvPr>
          <p:cNvSpPr txBox="1"/>
          <p:nvPr/>
        </p:nvSpPr>
        <p:spPr>
          <a:xfrm>
            <a:off x="300790" y="1268149"/>
            <a:ext cx="9599522" cy="984885"/>
          </a:xfrm>
          <a:prstGeom prst="rect">
            <a:avLst/>
          </a:prstGeom>
          <a:solidFill>
            <a:schemeClr val="bg1"/>
          </a:solidFill>
          <a:ln>
            <a:solidFill>
              <a:schemeClr val="tx1"/>
            </a:solidFill>
            <a:prstDash val="sysDot"/>
          </a:ln>
        </p:spPr>
        <p:txBody>
          <a:bodyPr wrap="square" rtlCol="0">
            <a:spAutoFit/>
          </a:bodyPr>
          <a:lstStyle/>
          <a:p>
            <a:pPr marL="180975" indent="-180975">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外国人材採用に向けた企業支援の実施</a:t>
            </a:r>
            <a:br>
              <a:rPr kumimoji="1" lang="en-US" altLang="ja-JP" dirty="0">
                <a:latin typeface="UD デジタル 教科書体 NK-R" panose="02020400000000000000" pitchFamily="18" charset="-128"/>
                <a:ea typeface="UD デジタル 教科書体 NK-R" panose="02020400000000000000" pitchFamily="18" charset="-128"/>
              </a:rPr>
            </a:br>
            <a:r>
              <a:rPr kumimoji="1" lang="ja-JP" altLang="en-US" sz="1400" dirty="0">
                <a:latin typeface="UD デジタル 教科書体 NK-R" panose="02020400000000000000" pitchFamily="18" charset="-128"/>
                <a:ea typeface="UD デジタル 教科書体 NK-R" panose="02020400000000000000" pitchFamily="18" charset="-128"/>
              </a:rPr>
              <a:t>・外国人材の採用や在留資格の移行手続きがスムーズに進むよう、在留資格別に外国人材採用の手続きや受入れのために必要な準備をまとめたノウハウ集を業界団体や経済界などを通じて企業に周知。あわせて、施策を担当する行政職員へも周知</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・在留資格別に、資格手続きのサポートや、支援機関へつなぐなど、外国人材採用に必要な支援を実施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9634BAAD-D470-4804-A94C-5FD7E7DC57A0}"/>
              </a:ext>
            </a:extLst>
          </p:cNvPr>
          <p:cNvSpPr txBox="1"/>
          <p:nvPr/>
        </p:nvSpPr>
        <p:spPr>
          <a:xfrm>
            <a:off x="300790" y="2623299"/>
            <a:ext cx="9599522" cy="1015663"/>
          </a:xfrm>
          <a:prstGeom prst="rect">
            <a:avLst/>
          </a:prstGeom>
          <a:solidFill>
            <a:schemeClr val="bg1"/>
          </a:solidFill>
          <a:ln>
            <a:solidFill>
              <a:schemeClr val="tx1"/>
            </a:solidFill>
            <a:prstDash val="sysDot"/>
          </a:ln>
        </p:spPr>
        <p:txBody>
          <a:bodyPr wrap="square" rtlCol="0">
            <a:spAutoFit/>
          </a:bodyPr>
          <a:lstStyle/>
          <a:p>
            <a:pPr>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就職活動に必要な知識の提供</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・在留資格別に、求人情報のとり方、履歴書の書き方、面接の受け方など就職活動の手法や在留資格による働き方の違い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などをまとめたノウハウ集を支援機関や学校などを通じて提供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・留学生に対して、大学等を通じた日本の就職慣行を周知し、就職のタイミングを逃さないサポート体制を整備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910A4D7A-2A98-421A-8D5E-F607775F8049}"/>
              </a:ext>
            </a:extLst>
          </p:cNvPr>
          <p:cNvSpPr/>
          <p:nvPr/>
        </p:nvSpPr>
        <p:spPr>
          <a:xfrm>
            <a:off x="300790" y="2301620"/>
            <a:ext cx="7362753" cy="3474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５．施策課題：</a:t>
            </a: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外国人材に日本の就職慣行の知識が不足している</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9634BAAD-D470-4804-A94C-5FD7E7DC57A0}"/>
              </a:ext>
            </a:extLst>
          </p:cNvPr>
          <p:cNvSpPr txBox="1"/>
          <p:nvPr/>
        </p:nvSpPr>
        <p:spPr>
          <a:xfrm>
            <a:off x="300790" y="6120921"/>
            <a:ext cx="9599522" cy="800219"/>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就職に伴う生活環境の変化に対する支援の実施</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192088" lvl="0" indent="-192088">
              <a:tabLst>
                <a:tab pos="806450" algn="l"/>
              </a:tabLst>
            </a:pP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外国人材が安心して就職できるよう、住まい探しや引越しの手続き</a:t>
            </a:r>
            <a:r>
              <a:rPr kumimoji="1" lang="zh-TW" altLang="en-US" sz="1400" dirty="0">
                <a:latin typeface="UD デジタル 教科書体 NK-R" panose="02020400000000000000" pitchFamily="18" charset="-128"/>
                <a:ea typeface="UD デジタル 教科書体 NK-R" panose="02020400000000000000" pitchFamily="18" charset="-128"/>
              </a:rPr>
              <a:t>、銀行口座開設</a:t>
            </a:r>
            <a:r>
              <a:rPr kumimoji="1" lang="ja-JP" altLang="en-US" sz="1400" dirty="0">
                <a:latin typeface="UD デジタル 教科書体 NK-R" panose="02020400000000000000" pitchFamily="18" charset="-128"/>
                <a:ea typeface="UD デジタル 教科書体 NK-R" panose="02020400000000000000" pitchFamily="18" charset="-128"/>
              </a:rPr>
              <a:t>など、生活環境の変化に対する相談や、支援機関へのつなぎなどの支援を実施</a:t>
            </a:r>
            <a:endParaRPr kumimoji="1"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910A4D7A-2A98-421A-8D5E-F607775F8049}"/>
              </a:ext>
            </a:extLst>
          </p:cNvPr>
          <p:cNvSpPr/>
          <p:nvPr/>
        </p:nvSpPr>
        <p:spPr>
          <a:xfrm>
            <a:off x="300790" y="5784728"/>
            <a:ext cx="7362753" cy="3361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７．施策課題：就職に伴う生活環境の</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変化</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に対する支援</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が必要</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9634BAAD-D470-4804-A94C-5FD7E7DC57A0}"/>
              </a:ext>
            </a:extLst>
          </p:cNvPr>
          <p:cNvSpPr txBox="1"/>
          <p:nvPr/>
        </p:nvSpPr>
        <p:spPr>
          <a:xfrm>
            <a:off x="300790" y="4059108"/>
            <a:ext cx="9599522" cy="1661993"/>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安定した雇用に結びつくマッチングの強化</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185738" lvl="0" indent="-185738"/>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在留資格別の「外国人材の採用意欲のある企業と外国人との交流会」やインターンシップの開催など、双方の情報収集や、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5738" lvl="0" indent="-185738"/>
            <a:r>
              <a:rPr kumimoji="1" lang="ja-JP" altLang="en-US" sz="1400" dirty="0">
                <a:latin typeface="UD デジタル 教科書体 NK-R" panose="02020400000000000000" pitchFamily="18" charset="-128"/>
                <a:ea typeface="UD デジタル 教科書体 NK-R" panose="02020400000000000000" pitchFamily="18" charset="-128"/>
              </a:rPr>
              <a:t>　　トライアル受入れとなる機会を提供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lvl="0"/>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・在留資格別の合同企業説明会や面接会の開催など、企業と外国人材とのマッチング機会を提供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lvl="0" indent="-180975"/>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・企業に対して、在留資格に対応するような業務の切り出しや外国人材の適正を見極めてコーディネートする専門スキルを持つ機関へのつなぎなど、マッチングに対する支援体制を整備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400" dirty="0">
                <a:latin typeface="UD デジタル 教科書体 NK-R" panose="02020400000000000000" pitchFamily="18" charset="-128"/>
                <a:ea typeface="UD デジタル 教科書体 NK-R" panose="02020400000000000000" pitchFamily="18" charset="-128"/>
              </a:rPr>
              <a:t>　・外国人材採用に関する優良事例企業情報の公表・情報提供</a:t>
            </a:r>
            <a:endParaRPr kumimoji="1"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910A4D7A-2A98-421A-8D5E-F607775F8049}"/>
              </a:ext>
            </a:extLst>
          </p:cNvPr>
          <p:cNvSpPr/>
          <p:nvPr/>
        </p:nvSpPr>
        <p:spPr>
          <a:xfrm>
            <a:off x="300790" y="3737429"/>
            <a:ext cx="7362753" cy="32167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６．施策課題：適切なマッチングの機会が不足している</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6" name="正方形/長方形 25"/>
          <p:cNvSpPr/>
          <p:nvPr/>
        </p:nvSpPr>
        <p:spPr>
          <a:xfrm>
            <a:off x="4062790" y="1309323"/>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27" name="正方形/長方形 26"/>
          <p:cNvSpPr/>
          <p:nvPr/>
        </p:nvSpPr>
        <p:spPr>
          <a:xfrm>
            <a:off x="3298579" y="2663567"/>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28" name="正方形/長方形 27"/>
          <p:cNvSpPr/>
          <p:nvPr/>
        </p:nvSpPr>
        <p:spPr>
          <a:xfrm>
            <a:off x="4537833" y="4110103"/>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30" name="正方形/長方形 29"/>
          <p:cNvSpPr/>
          <p:nvPr/>
        </p:nvSpPr>
        <p:spPr>
          <a:xfrm>
            <a:off x="4214113" y="4110103"/>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32" name="正方形/長方形 31"/>
          <p:cNvSpPr/>
          <p:nvPr/>
        </p:nvSpPr>
        <p:spPr>
          <a:xfrm>
            <a:off x="4675623" y="6184548"/>
            <a:ext cx="275581" cy="23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人</a:t>
            </a:r>
          </a:p>
        </p:txBody>
      </p:sp>
    </p:spTree>
    <p:extLst>
      <p:ext uri="{BB962C8B-B14F-4D97-AF65-F5344CB8AC3E}">
        <p14:creationId xmlns:p14="http://schemas.microsoft.com/office/powerpoint/2010/main" val="4221826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08629A6-829B-4394-A30A-5CB52C1BBB36}"/>
              </a:ext>
            </a:extLst>
          </p:cNvPr>
          <p:cNvSpPr/>
          <p:nvPr/>
        </p:nvSpPr>
        <p:spPr>
          <a:xfrm>
            <a:off x="-1" y="315263"/>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受入促進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４</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施策課題に応じた取組みの方向性（３</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３）</a:t>
            </a:r>
          </a:p>
        </p:txBody>
      </p:sp>
      <p:sp>
        <p:nvSpPr>
          <p:cNvPr id="16"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36</a:t>
            </a:fld>
            <a:endParaRPr kumimoji="1" lang="ja-JP" altLang="en-US" dirty="0"/>
          </a:p>
        </p:txBody>
      </p:sp>
      <p:sp>
        <p:nvSpPr>
          <p:cNvPr id="2" name="テキスト ボックス 1"/>
          <p:cNvSpPr txBox="1"/>
          <p:nvPr/>
        </p:nvSpPr>
        <p:spPr>
          <a:xfrm>
            <a:off x="10067" y="732845"/>
            <a:ext cx="2587137"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採用後・就職後</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9634BAAD-D470-4804-A94C-5FD7E7DC57A0}"/>
              </a:ext>
            </a:extLst>
          </p:cNvPr>
          <p:cNvSpPr txBox="1"/>
          <p:nvPr/>
        </p:nvSpPr>
        <p:spPr>
          <a:xfrm>
            <a:off x="237398" y="1639203"/>
            <a:ext cx="9599522" cy="1446550"/>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外国人材が働き続けられるよう職場定着支援</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180975" lvl="0" indent="-180975"/>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外国人材に対するビジネス日本語の研修や日本人従業員に対する「やさしいにほんご」など平易な日本語研修の実施など、日本語での意思疎通ができる職場環境を整備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lvl="0" indent="-180975"/>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・日本人と外国人の双方が文化や習慣に興味を持ち、違いを認識するための研修や交流会の実施など、相互理解を進める職場環境を整備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lvl="0" indent="-180975"/>
            <a:r>
              <a:rPr kumimoji="1" lang="ja-JP" altLang="en-US" sz="1400" dirty="0">
                <a:latin typeface="UD デジタル 教科書体 NK-R" panose="02020400000000000000" pitchFamily="18" charset="-128"/>
                <a:ea typeface="UD デジタル 教科書体 NK-R" panose="02020400000000000000" pitchFamily="18" charset="-128"/>
              </a:rPr>
              <a:t>　・外国人材が日常の困りごとなどを相談できる体制を企業内に整備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a:extLst>
              <a:ext uri="{FF2B5EF4-FFF2-40B4-BE49-F238E27FC236}">
                <a16:creationId xmlns:a16="http://schemas.microsoft.com/office/drawing/2014/main" id="{910A4D7A-2A98-421A-8D5E-F607775F8049}"/>
              </a:ext>
            </a:extLst>
          </p:cNvPr>
          <p:cNvSpPr/>
          <p:nvPr/>
        </p:nvSpPr>
        <p:spPr>
          <a:xfrm>
            <a:off x="237398" y="1303010"/>
            <a:ext cx="7524000" cy="3361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８．施策課題：外国人材が働きやすい職場環境になっていない</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9634BAAD-D470-4804-A94C-5FD7E7DC57A0}"/>
              </a:ext>
            </a:extLst>
          </p:cNvPr>
          <p:cNvSpPr txBox="1"/>
          <p:nvPr/>
        </p:nvSpPr>
        <p:spPr>
          <a:xfrm>
            <a:off x="237398" y="3829093"/>
            <a:ext cx="9599522" cy="1231106"/>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外国人材が活躍できる職場環境整備</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・企業の経営者や採用担当者に対して、外国人材採用を通じて新たな事業展開に結び付いた企業など、先進事例を紹介するセミナーなどを実施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400" dirty="0">
                <a:latin typeface="UD デジタル 教科書体 NK-R" panose="02020400000000000000" pitchFamily="18" charset="-128"/>
                <a:ea typeface="UD デジタル 教科書体 NK-R" panose="02020400000000000000" pitchFamily="18" charset="-128"/>
              </a:rPr>
              <a:t>　・外国人材に対する能力開発の機会の提供やメンター制度の導入など、キャリア形成上の課題解決につながる知識やノウハウを提供するセミナーやコンサルティングを実施</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910A4D7A-2A98-421A-8D5E-F607775F8049}"/>
              </a:ext>
            </a:extLst>
          </p:cNvPr>
          <p:cNvSpPr/>
          <p:nvPr/>
        </p:nvSpPr>
        <p:spPr>
          <a:xfrm>
            <a:off x="237398" y="3492900"/>
            <a:ext cx="7524000" cy="3361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９．施策課題：外国人材が活躍できる職場環境になっていない</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9" name="正方形/長方形 18"/>
          <p:cNvSpPr/>
          <p:nvPr/>
        </p:nvSpPr>
        <p:spPr>
          <a:xfrm>
            <a:off x="4423738" y="1693533"/>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
        <p:nvSpPr>
          <p:cNvPr id="20" name="正方形/長方形 19"/>
          <p:cNvSpPr/>
          <p:nvPr/>
        </p:nvSpPr>
        <p:spPr>
          <a:xfrm>
            <a:off x="3798044" y="3869771"/>
            <a:ext cx="275581" cy="2325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企</a:t>
            </a:r>
          </a:p>
        </p:txBody>
      </p:sp>
    </p:spTree>
    <p:extLst>
      <p:ext uri="{BB962C8B-B14F-4D97-AF65-F5344CB8AC3E}">
        <p14:creationId xmlns:p14="http://schemas.microsoft.com/office/powerpoint/2010/main" val="3504952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48575" y="1673871"/>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２</a:t>
            </a:r>
            <a:r>
              <a:rPr kumimoji="1" lang="ja-JP" altLang="en-US" sz="4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lang="ja-JP" altLang="en-US" sz="4000" noProof="0" dirty="0">
                <a:solidFill>
                  <a:prstClr val="black"/>
                </a:solidFill>
                <a:latin typeface="UD デジタル 教科書体 NK-R" panose="02020400000000000000" pitchFamily="18" charset="-128"/>
                <a:ea typeface="UD デジタル 教科書体 NK-R" panose="02020400000000000000" pitchFamily="18" charset="-128"/>
              </a:rPr>
              <a:t>共生推進</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4"/>
          <p:cNvSpPr txBox="1">
            <a:spLocks/>
          </p:cNvSpPr>
          <p:nvPr/>
        </p:nvSpPr>
        <p:spPr>
          <a:xfrm>
            <a:off x="9720234" y="6918220"/>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37</a:t>
            </a:fld>
            <a:endParaRPr kumimoji="1" lang="ja-JP" altLang="en-US" dirty="0"/>
          </a:p>
        </p:txBody>
      </p:sp>
      <p:sp>
        <p:nvSpPr>
          <p:cNvPr id="9" name="テキスト ボックス 8"/>
          <p:cNvSpPr txBox="1"/>
          <p:nvPr/>
        </p:nvSpPr>
        <p:spPr>
          <a:xfrm>
            <a:off x="1366040" y="3325308"/>
            <a:ext cx="8058535" cy="2554545"/>
          </a:xfrm>
          <a:prstGeom prst="rect">
            <a:avLst/>
          </a:prstGeom>
          <a:noFill/>
          <a:ln w="28575">
            <a:solidFill>
              <a:schemeClr val="tx2"/>
            </a:solidFill>
            <a:prstDash val="sysDot"/>
          </a:ln>
        </p:spPr>
        <p:txBody>
          <a:bodyPr wrap="square" rtlCol="0">
            <a:spAutoFit/>
          </a:bodyPr>
          <a:lstStyle/>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（１）府内在留外国人の状況</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①市町村別</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zh-TW"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②国籍別</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zh-TW"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③在留資格別</a:t>
            </a:r>
            <a:endPar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（２）調査やヒアリングの実施状況</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）外国人材の暮らしの現状</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①日常生活</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②日本語の習得</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）共生推進における施策課題</a:t>
            </a:r>
          </a:p>
          <a:p>
            <a:pPr lvl="0" indent="85725">
              <a:defRPr/>
            </a:pP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a:t>
            </a: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）施策課題に応じた取組みの方向性</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46517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267470" y="1646459"/>
            <a:ext cx="4673869" cy="5447619"/>
          </a:xfrm>
          <a:prstGeom prst="rect">
            <a:avLst/>
          </a:prstGeom>
        </p:spPr>
      </p:pic>
      <p:sp>
        <p:nvSpPr>
          <p:cNvPr id="89" name="正方形/長方形 88">
            <a:extLst>
              <a:ext uri="{FF2B5EF4-FFF2-40B4-BE49-F238E27FC236}">
                <a16:creationId xmlns:a16="http://schemas.microsoft.com/office/drawing/2014/main" id="{E08629A6-829B-4394-A30A-5CB52C1BBB36}"/>
              </a:ext>
            </a:extLst>
          </p:cNvPr>
          <p:cNvSpPr/>
          <p:nvPr/>
        </p:nvSpPr>
        <p:spPr>
          <a:xfrm>
            <a:off x="0" y="258744"/>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（１）府内在留外国人の状況 ①市町村別</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7" name="スライド番号プレースホルダー 4"/>
          <p:cNvSpPr>
            <a:spLocks noGrp="1"/>
          </p:cNvSpPr>
          <p:nvPr>
            <p:ph type="sldNum" sz="quarter" idx="12"/>
          </p:nvPr>
        </p:nvSpPr>
        <p:spPr>
          <a:xfrm>
            <a:off x="9620083" y="6864339"/>
            <a:ext cx="379412" cy="200156"/>
          </a:xfrm>
        </p:spPr>
        <p:txBody>
          <a:bodyPr/>
          <a:lstStyle/>
          <a:p>
            <a:fld id="{D905376E-84B4-405D-8A7C-01C61F534285}" type="slidenum">
              <a:rPr kumimoji="1" lang="ja-JP" altLang="en-US" smtClean="0"/>
              <a:t>38</a:t>
            </a:fld>
            <a:endParaRPr kumimoji="1" lang="ja-JP" altLang="en-US" dirty="0"/>
          </a:p>
        </p:txBody>
      </p:sp>
      <p:sp>
        <p:nvSpPr>
          <p:cNvPr id="11" name="正方形/長方形 10">
            <a:extLst>
              <a:ext uri="{FF2B5EF4-FFF2-40B4-BE49-F238E27FC236}">
                <a16:creationId xmlns:a16="http://schemas.microsoft.com/office/drawing/2014/main" id="{BDE94356-9EE1-4C5E-8EE6-0123C557A248}"/>
              </a:ext>
            </a:extLst>
          </p:cNvPr>
          <p:cNvSpPr/>
          <p:nvPr/>
        </p:nvSpPr>
        <p:spPr>
          <a:xfrm>
            <a:off x="119406" y="1270913"/>
            <a:ext cx="3890619" cy="276999"/>
          </a:xfrm>
          <a:prstGeom prst="rect">
            <a:avLst/>
          </a:prstGeom>
        </p:spPr>
        <p:txBody>
          <a:bodyPr wrap="square">
            <a:spAutoFit/>
          </a:bodyPr>
          <a:lstStyle/>
          <a:p>
            <a:pPr marL="147005" indent="-147005"/>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◇外国人の割合が多い市町村（</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2023</a:t>
            </a:r>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日時点）</a:t>
            </a:r>
            <a:endParaRPr lang="en-US" altLang="zh-CN" sz="12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Text Box 3">
            <a:extLst>
              <a:ext uri="{FF2B5EF4-FFF2-40B4-BE49-F238E27FC236}">
                <a16:creationId xmlns:a16="http://schemas.microsoft.com/office/drawing/2014/main" id="{DE222E80-F6DB-4EFF-8A46-377A2BAAC7B6}"/>
              </a:ext>
            </a:extLst>
          </p:cNvPr>
          <p:cNvSpPr txBox="1">
            <a:spLocks noChangeArrowheads="1"/>
          </p:cNvSpPr>
          <p:nvPr/>
        </p:nvSpPr>
        <p:spPr bwMode="auto">
          <a:xfrm>
            <a:off x="7586911" y="1118218"/>
            <a:ext cx="2683793" cy="143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1429" tIns="7351" rIns="61429" bIns="7351" numCol="1" anchor="t" anchorCtr="0" compatLnSpc="1">
            <a:prstTxWarp prst="textNoShape">
              <a:avLst/>
            </a:prstTxWarp>
            <a:spAutoFit/>
          </a:bodyPr>
          <a:lstStyle/>
          <a:p>
            <a:pPr fontAlgn="base">
              <a:lnSpc>
                <a:spcPts val="992"/>
              </a:lnSpc>
              <a:spcBef>
                <a:spcPct val="0"/>
              </a:spcBef>
              <a:spcAft>
                <a:spcPct val="0"/>
              </a:spcAft>
              <a:defRPr/>
            </a:pPr>
            <a:r>
              <a:rPr kumimoji="1" lang="en-US" altLang="ja-JP"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外国人の割合（全国平均）：</a:t>
            </a:r>
            <a:r>
              <a:rPr kumimoji="1" lang="en-US" altLang="ja-JP"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kumimoji="1" lang="ja-JP" altLang="en-US"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３９％</a:t>
            </a:r>
            <a:endParaRPr lang="en-US" altLang="ja-JP" sz="9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正方形/長方形 7">
            <a:extLst>
              <a:ext uri="{FF2B5EF4-FFF2-40B4-BE49-F238E27FC236}">
                <a16:creationId xmlns:a16="http://schemas.microsoft.com/office/drawing/2014/main" id="{55EED9AA-96F6-4885-AFA7-E0637D01A52D}"/>
              </a:ext>
            </a:extLst>
          </p:cNvPr>
          <p:cNvSpPr/>
          <p:nvPr/>
        </p:nvSpPr>
        <p:spPr>
          <a:xfrm>
            <a:off x="119406" y="749181"/>
            <a:ext cx="9792000" cy="296844"/>
          </a:xfrm>
          <a:prstGeom prst="rect">
            <a:avLst/>
          </a:prstGeom>
          <a:ln w="19050">
            <a:solidFill>
              <a:schemeClr val="tx1"/>
            </a:solidFill>
            <a:prstDash val="sysDash"/>
          </a:ln>
        </p:spPr>
        <p:txBody>
          <a:bodyPr wrap="square">
            <a:noAutofit/>
          </a:bodyPr>
          <a:lstStyle/>
          <a:p>
            <a:pPr marL="85725" indent="-85725"/>
            <a:r>
              <a:rPr lang="ja-JP" altLang="en-US" sz="1292" dirty="0">
                <a:latin typeface="UD デジタル 教科書体 NK-R" panose="02020400000000000000" pitchFamily="18" charset="-128"/>
                <a:ea typeface="UD デジタル 教科書体 NK-R" panose="02020400000000000000" pitchFamily="18" charset="-128"/>
              </a:rPr>
              <a:t>〇大阪府内市町村における在住外国人の割合は、大阪市</a:t>
            </a:r>
            <a:r>
              <a:rPr lang="en-US" altLang="ja-JP" sz="1292" dirty="0">
                <a:latin typeface="UD デジタル 教科書体 NK-R" panose="02020400000000000000" pitchFamily="18" charset="-128"/>
                <a:ea typeface="UD デジタル 教科書体 NK-R" panose="02020400000000000000" pitchFamily="18" charset="-128"/>
              </a:rPr>
              <a:t>(5.</a:t>
            </a:r>
            <a:r>
              <a:rPr lang="ja-JP" altLang="en-US" sz="1292" dirty="0">
                <a:latin typeface="UD デジタル 教科書体 NK-R" panose="02020400000000000000" pitchFamily="18" charset="-128"/>
                <a:ea typeface="UD デジタル 教科書体 NK-R" panose="02020400000000000000" pitchFamily="18" charset="-128"/>
              </a:rPr>
              <a:t>５６</a:t>
            </a:r>
            <a:r>
              <a:rPr lang="en-US" altLang="ja-JP" sz="1292" dirty="0">
                <a:latin typeface="UD デジタル 教科書体 NK-R" panose="02020400000000000000" pitchFamily="18" charset="-128"/>
                <a:ea typeface="UD デジタル 教科書体 NK-R" panose="02020400000000000000" pitchFamily="18" charset="-128"/>
              </a:rPr>
              <a:t>%)</a:t>
            </a:r>
            <a:r>
              <a:rPr lang="ja-JP" altLang="en-US" sz="1292" dirty="0">
                <a:latin typeface="UD デジタル 教科書体 NK-R" panose="02020400000000000000" pitchFamily="18" charset="-128"/>
                <a:ea typeface="UD デジタル 教科書体 NK-R" panose="02020400000000000000" pitchFamily="18" charset="-128"/>
              </a:rPr>
              <a:t>をはじめ、７市町で全国平均</a:t>
            </a:r>
            <a:r>
              <a:rPr lang="en-US" altLang="ja-JP" sz="1292" dirty="0">
                <a:latin typeface="UD デジタル 教科書体 NK-R" panose="02020400000000000000" pitchFamily="18" charset="-128"/>
                <a:ea typeface="UD デジタル 教科書体 NK-R" panose="02020400000000000000" pitchFamily="18" charset="-128"/>
              </a:rPr>
              <a:t>(2.</a:t>
            </a:r>
            <a:r>
              <a:rPr lang="ja-JP" altLang="en-US" sz="1292" dirty="0">
                <a:latin typeface="UD デジタル 教科書体 NK-R" panose="02020400000000000000" pitchFamily="18" charset="-128"/>
                <a:ea typeface="UD デジタル 教科書体 NK-R" panose="02020400000000000000" pitchFamily="18" charset="-128"/>
              </a:rPr>
              <a:t>３９</a:t>
            </a:r>
            <a:r>
              <a:rPr lang="en-US" altLang="ja-JP" sz="1292" dirty="0">
                <a:latin typeface="UD デジタル 教科書体 NK-R" panose="02020400000000000000" pitchFamily="18" charset="-128"/>
                <a:ea typeface="UD デジタル 教科書体 NK-R" panose="02020400000000000000" pitchFamily="18" charset="-128"/>
              </a:rPr>
              <a:t>%)</a:t>
            </a:r>
            <a:r>
              <a:rPr lang="ja-JP" altLang="en-US" sz="1292" dirty="0">
                <a:latin typeface="UD デジタル 教科書体 NK-R" panose="02020400000000000000" pitchFamily="18" charset="-128"/>
                <a:ea typeface="UD デジタル 教科書体 NK-R" panose="02020400000000000000" pitchFamily="18" charset="-128"/>
              </a:rPr>
              <a:t>以上となっている</a:t>
            </a:r>
            <a:endParaRPr lang="en-US" altLang="ja-JP" sz="1292"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5611851" y="6878634"/>
            <a:ext cx="3950120" cy="215444"/>
          </a:xfrm>
          <a:prstGeom prst="rect">
            <a:avLst/>
          </a:prstGeom>
        </p:spPr>
        <p:txBody>
          <a:bodyPr wrap="none">
            <a:spAutoFit/>
          </a:bodyPr>
          <a:lstStyle/>
          <a:p>
            <a:r>
              <a:rPr lang="ja-JP" altLang="en-US" sz="800" dirty="0">
                <a:solidFill>
                  <a:srgbClr val="333333"/>
                </a:solidFill>
                <a:latin typeface="UD デジタル 教科書体 NK-R" panose="02020400000000000000" pitchFamily="18" charset="-128"/>
                <a:ea typeface="UD デジタル 教科書体 NK-R" panose="02020400000000000000" pitchFamily="18" charset="-128"/>
              </a:rPr>
              <a:t>出典：総務省「住民基本台帳に基づく人口、人口動態及び世帯数」</a:t>
            </a:r>
            <a:r>
              <a:rPr lang="zh-TW" altLang="en-US" sz="800" dirty="0">
                <a:solidFill>
                  <a:srgbClr val="333333"/>
                </a:solidFill>
                <a:latin typeface="UD デジタル 教科書体 NK-R" panose="02020400000000000000" pitchFamily="18" charset="-128"/>
                <a:ea typeface="UD デジタル 教科書体 NK-R" panose="02020400000000000000" pitchFamily="18" charset="-128"/>
              </a:rPr>
              <a:t>令和</a:t>
            </a:r>
            <a:r>
              <a:rPr lang="ja-JP" altLang="en-US" sz="800" dirty="0">
                <a:solidFill>
                  <a:srgbClr val="FF0000"/>
                </a:solidFill>
                <a:latin typeface="UD デジタル 教科書体 NK-R" panose="02020400000000000000" pitchFamily="18" charset="-128"/>
                <a:ea typeface="UD デジタル 教科書体 NK-R" panose="02020400000000000000" pitchFamily="18" charset="-128"/>
              </a:rPr>
              <a:t>５</a:t>
            </a:r>
            <a:r>
              <a:rPr lang="zh-TW" altLang="en-US" sz="800" dirty="0">
                <a:solidFill>
                  <a:srgbClr val="333333"/>
                </a:solidFill>
                <a:latin typeface="UD デジタル 教科書体 NK-R" panose="02020400000000000000" pitchFamily="18" charset="-128"/>
                <a:ea typeface="UD デジタル 教科書体 NK-R" panose="02020400000000000000" pitchFamily="18" charset="-128"/>
              </a:rPr>
              <a:t>年</a:t>
            </a:r>
            <a:r>
              <a:rPr lang="en-US" altLang="zh-TW" sz="800" dirty="0">
                <a:solidFill>
                  <a:srgbClr val="333333"/>
                </a:solidFill>
                <a:latin typeface="UD デジタル 教科書体 NK-R" panose="02020400000000000000" pitchFamily="18" charset="-128"/>
                <a:ea typeface="UD デジタル 教科書体 NK-R" panose="02020400000000000000" pitchFamily="18" charset="-128"/>
              </a:rPr>
              <a:t>1</a:t>
            </a:r>
            <a:r>
              <a:rPr lang="zh-TW" altLang="en-US" sz="800" dirty="0">
                <a:solidFill>
                  <a:srgbClr val="333333"/>
                </a:solidFill>
                <a:latin typeface="UD デジタル 教科書体 NK-R" panose="02020400000000000000" pitchFamily="18" charset="-128"/>
                <a:ea typeface="UD デジタル 教科書体 NK-R" panose="02020400000000000000" pitchFamily="18" charset="-128"/>
              </a:rPr>
              <a:t>月</a:t>
            </a:r>
            <a:r>
              <a:rPr lang="en-US" altLang="zh-TW" sz="800" dirty="0">
                <a:solidFill>
                  <a:srgbClr val="333333"/>
                </a:solidFill>
                <a:latin typeface="UD デジタル 教科書体 NK-R" panose="02020400000000000000" pitchFamily="18" charset="-128"/>
                <a:ea typeface="UD デジタル 教科書体 NK-R" panose="02020400000000000000" pitchFamily="18" charset="-128"/>
              </a:rPr>
              <a:t>1</a:t>
            </a:r>
            <a:r>
              <a:rPr lang="zh-TW" altLang="en-US" sz="800" dirty="0">
                <a:solidFill>
                  <a:srgbClr val="333333"/>
                </a:solidFill>
                <a:latin typeface="UD デジタル 教科書体 NK-R" panose="02020400000000000000" pitchFamily="18" charset="-128"/>
                <a:ea typeface="UD デジタル 教科書体 NK-R" panose="02020400000000000000" pitchFamily="18" charset="-128"/>
              </a:rPr>
              <a:t>日現在</a:t>
            </a:r>
            <a:endParaRPr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12" name="Text Box 3">
            <a:extLst>
              <a:ext uri="{FF2B5EF4-FFF2-40B4-BE49-F238E27FC236}">
                <a16:creationId xmlns:a16="http://schemas.microsoft.com/office/drawing/2014/main" id="{DE222E80-F6DB-4EFF-8A46-377A2BAAC7B6}"/>
              </a:ext>
            </a:extLst>
          </p:cNvPr>
          <p:cNvSpPr txBox="1">
            <a:spLocks noChangeArrowheads="1"/>
          </p:cNvSpPr>
          <p:nvPr/>
        </p:nvSpPr>
        <p:spPr bwMode="auto">
          <a:xfrm>
            <a:off x="5235061" y="897603"/>
            <a:ext cx="252298" cy="1234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61429" tIns="7351" rIns="61429" bIns="7351" numCol="1" anchor="t" anchorCtr="0" compatLnSpc="1">
            <a:prstTxWarp prst="textNoShape">
              <a:avLst/>
            </a:prstTxWarp>
            <a:spAutoFit/>
          </a:bodyPr>
          <a:lstStyle/>
          <a:p>
            <a:pPr algn="ctr" fontAlgn="base">
              <a:lnSpc>
                <a:spcPts val="992"/>
              </a:lnSpc>
              <a:spcBef>
                <a:spcPct val="0"/>
              </a:spcBef>
              <a:spcAft>
                <a:spcPct val="0"/>
              </a:spcAft>
              <a:defRPr/>
            </a:pPr>
            <a:r>
              <a:rPr kumimoji="1" lang="ja-JP" altLang="en-US" sz="9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全国平均以上</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14" name="グループ化 13"/>
          <p:cNvGrpSpPr/>
          <p:nvPr/>
        </p:nvGrpSpPr>
        <p:grpSpPr>
          <a:xfrm>
            <a:off x="5248155" y="1919234"/>
            <a:ext cx="4371927" cy="371478"/>
            <a:chOff x="5248156" y="1919234"/>
            <a:chExt cx="4087188" cy="371478"/>
          </a:xfrm>
        </p:grpSpPr>
        <p:cxnSp>
          <p:nvCxnSpPr>
            <p:cNvPr id="6" name="直線コネクタ 5"/>
            <p:cNvCxnSpPr/>
            <p:nvPr/>
          </p:nvCxnSpPr>
          <p:spPr>
            <a:xfrm flipH="1">
              <a:off x="5302932" y="2290712"/>
              <a:ext cx="403241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上矢印 1"/>
            <p:cNvSpPr/>
            <p:nvPr/>
          </p:nvSpPr>
          <p:spPr>
            <a:xfrm>
              <a:off x="5248156" y="1919234"/>
              <a:ext cx="228839" cy="371478"/>
            </a:xfrm>
            <a:prstGeom prst="upArrow">
              <a:avLst/>
            </a:prstGeom>
            <a:solidFill>
              <a:schemeClr val="accent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7" name="表 16"/>
          <p:cNvGraphicFramePr>
            <a:graphicFrameLocks noGrp="1"/>
          </p:cNvGraphicFramePr>
          <p:nvPr>
            <p:extLst>
              <p:ext uri="{D42A27DB-BD31-4B8C-83A1-F6EECF244321}">
                <p14:modId xmlns:p14="http://schemas.microsoft.com/office/powerpoint/2010/main" val="3830775710"/>
              </p:ext>
            </p:extLst>
          </p:nvPr>
        </p:nvGraphicFramePr>
        <p:xfrm>
          <a:off x="5506409" y="1272754"/>
          <a:ext cx="4119629" cy="5582060"/>
        </p:xfrm>
        <a:graphic>
          <a:graphicData uri="http://schemas.openxmlformats.org/drawingml/2006/table">
            <a:tbl>
              <a:tblPr/>
              <a:tblGrid>
                <a:gridCol w="301437">
                  <a:extLst>
                    <a:ext uri="{9D8B030D-6E8A-4147-A177-3AD203B41FA5}">
                      <a16:colId xmlns:a16="http://schemas.microsoft.com/office/drawing/2014/main" val="4008150585"/>
                    </a:ext>
                  </a:extLst>
                </a:gridCol>
                <a:gridCol w="1356463">
                  <a:extLst>
                    <a:ext uri="{9D8B030D-6E8A-4147-A177-3AD203B41FA5}">
                      <a16:colId xmlns:a16="http://schemas.microsoft.com/office/drawing/2014/main" val="754729365"/>
                    </a:ext>
                  </a:extLst>
                </a:gridCol>
                <a:gridCol w="741030">
                  <a:extLst>
                    <a:ext uri="{9D8B030D-6E8A-4147-A177-3AD203B41FA5}">
                      <a16:colId xmlns:a16="http://schemas.microsoft.com/office/drawing/2014/main" val="1201095851"/>
                    </a:ext>
                  </a:extLst>
                </a:gridCol>
                <a:gridCol w="854069">
                  <a:extLst>
                    <a:ext uri="{9D8B030D-6E8A-4147-A177-3AD203B41FA5}">
                      <a16:colId xmlns:a16="http://schemas.microsoft.com/office/drawing/2014/main" val="3433153352"/>
                    </a:ext>
                  </a:extLst>
                </a:gridCol>
                <a:gridCol w="866630">
                  <a:extLst>
                    <a:ext uri="{9D8B030D-6E8A-4147-A177-3AD203B41FA5}">
                      <a16:colId xmlns:a16="http://schemas.microsoft.com/office/drawing/2014/main" val="32451519"/>
                    </a:ext>
                  </a:extLst>
                </a:gridCol>
              </a:tblGrid>
              <a:tr h="103837">
                <a:tc>
                  <a:txBody>
                    <a:bodyPr/>
                    <a:lstStyle/>
                    <a:p>
                      <a:pPr algn="l" fontAlgn="b"/>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ja-JP" altLang="en-US" sz="800" b="1" i="0" u="none" strike="noStrike" dirty="0">
                          <a:solidFill>
                            <a:schemeClr val="tx1"/>
                          </a:solidFill>
                          <a:effectLst/>
                          <a:latin typeface="Meiryo UI" panose="020B0604030504040204" pitchFamily="50" charset="-128"/>
                          <a:ea typeface="Meiryo UI" panose="020B0604030504040204" pitchFamily="50" charset="-128"/>
                        </a:rPr>
                        <a:t>市区町村名</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800" b="1" i="0" u="none" strike="noStrike" dirty="0">
                          <a:solidFill>
                            <a:schemeClr val="tx1"/>
                          </a:solidFill>
                          <a:effectLst/>
                          <a:latin typeface="Meiryo UI" panose="020B0604030504040204" pitchFamily="50" charset="-128"/>
                          <a:ea typeface="Meiryo UI" panose="020B0604030504040204" pitchFamily="50" charset="-128"/>
                        </a:rPr>
                        <a:t>総人口</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800" b="1" i="0" u="none" strike="noStrike">
                          <a:solidFill>
                            <a:schemeClr val="tx1"/>
                          </a:solidFill>
                          <a:effectLst/>
                          <a:latin typeface="Meiryo UI" panose="020B0604030504040204" pitchFamily="50" charset="-128"/>
                          <a:ea typeface="Meiryo UI" panose="020B0604030504040204" pitchFamily="50" charset="-128"/>
                        </a:rPr>
                        <a:t>外国人人口</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800" b="1" i="0" u="none" strike="noStrike" dirty="0">
                          <a:solidFill>
                            <a:schemeClr val="tx1"/>
                          </a:solidFill>
                          <a:effectLst/>
                          <a:latin typeface="Meiryo UI" panose="020B0604030504040204" pitchFamily="50" charset="-128"/>
                          <a:ea typeface="Meiryo UI" panose="020B0604030504040204" pitchFamily="50" charset="-128"/>
                        </a:rPr>
                        <a:t>外国人の割合</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2189568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2,741,587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152,560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5.56%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649200"/>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東大阪市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480,137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19,378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4.04%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62756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忠岡町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16,675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537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3.22%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84162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八尾市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261,998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8,056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3.07%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828661"/>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5</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門真市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117,937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3,494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2.96%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82648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6</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大東市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117,294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2,985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2.54%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86727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7</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柏原市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67,226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1,664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2.48%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039715"/>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8</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泉佐野市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98,545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2,124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2.16%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93154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9</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箕面市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139,128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2,970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2.13%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3329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10</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池田市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103,074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2,144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28376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泉大津市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73,282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1,517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54295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堺市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821,428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16,601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5431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守口市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142,014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2,763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1.95%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69174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14</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摂津市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86,457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1,666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1.93%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09388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15</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富田林市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108,105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1,980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1.83%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00721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16</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松原市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116,966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2,045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1.75%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86248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17</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岸和田市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189,396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3,184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1.68%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17183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18</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吹田市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381,316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6,350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686775"/>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19</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豊中市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407,695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6,659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66613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20</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和泉市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183,761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2,960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1.61%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936463"/>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田尻町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8,498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135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01582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貝塚市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83,156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1,296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1.56%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70553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泉南市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59,635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916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205571"/>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24</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岬町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14,793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218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286345"/>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25</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藤井寺市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63,336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929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1.47%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4432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26</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茨木市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284,921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4,139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1.45%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20582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27</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寝屋川市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227,544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3,277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1.44%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21181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28</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枚方市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396,252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5,270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1.33%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03331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29</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羽曳野市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108,961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1,374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1.26%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69625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30</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四條畷市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54,765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637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733698"/>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高槻市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348,530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3,840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878638"/>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能勢町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9,267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1.10%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759876"/>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河南町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14,995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163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499085"/>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34</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高石市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56,992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598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95625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35</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太子町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12,959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127</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0.98%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13480"/>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36</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阪南市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51,579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468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0.91%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58178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37</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大阪狭山市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58,292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528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0.91%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16889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38</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河内長野市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100,484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858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0.85%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958539"/>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39</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熊取町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43,013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360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0.84%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188652"/>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40</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島本町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31,646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259</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0.82%</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415147"/>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41</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交野市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77,363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624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0.81%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654514"/>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42</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豊能町</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18,526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138</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0.74%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641680"/>
                  </a:ext>
                </a:extLst>
              </a:tr>
              <a:tr h="103837">
                <a:tc>
                  <a:txBody>
                    <a:bodyPr/>
                    <a:lstStyle/>
                    <a:p>
                      <a:pPr algn="r" fontAlgn="b"/>
                      <a:r>
                        <a:rPr lang="en-US" altLang="ja-JP" sz="800" b="0" i="0" u="none" strike="noStrike">
                          <a:solidFill>
                            <a:schemeClr val="tx1"/>
                          </a:solidFill>
                          <a:effectLst/>
                          <a:latin typeface="Meiryo UI" panose="020B0604030504040204" pitchFamily="50" charset="-128"/>
                          <a:ea typeface="Meiryo UI" panose="020B0604030504040204" pitchFamily="50" charset="-128"/>
                        </a:rPr>
                        <a:t>43</a:t>
                      </a:r>
                    </a:p>
                  </a:txBody>
                  <a:tcPr marL="4945" marR="4945" marT="494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千早赤阪村</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4,893</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25</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0.51%</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205871"/>
                  </a:ext>
                </a:extLst>
              </a:tr>
            </a:tbl>
          </a:graphicData>
        </a:graphic>
      </p:graphicFrame>
      <p:sp>
        <p:nvSpPr>
          <p:cNvPr id="19" name="テキスト ボックス 18"/>
          <p:cNvSpPr txBox="1"/>
          <p:nvPr/>
        </p:nvSpPr>
        <p:spPr>
          <a:xfrm>
            <a:off x="2394202" y="4079220"/>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大阪市</a:t>
            </a:r>
          </a:p>
        </p:txBody>
      </p:sp>
      <p:sp>
        <p:nvSpPr>
          <p:cNvPr id="22" name="テキスト ボックス 21"/>
          <p:cNvSpPr txBox="1"/>
          <p:nvPr/>
        </p:nvSpPr>
        <p:spPr>
          <a:xfrm>
            <a:off x="3212138" y="4063784"/>
            <a:ext cx="604062"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東大阪市</a:t>
            </a:r>
          </a:p>
        </p:txBody>
      </p:sp>
      <p:sp>
        <p:nvSpPr>
          <p:cNvPr id="23" name="テキスト ボックス 22"/>
          <p:cNvSpPr txBox="1"/>
          <p:nvPr/>
        </p:nvSpPr>
        <p:spPr>
          <a:xfrm>
            <a:off x="2460868" y="2914557"/>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箕面市</a:t>
            </a:r>
          </a:p>
        </p:txBody>
      </p:sp>
      <p:sp>
        <p:nvSpPr>
          <p:cNvPr id="24" name="テキスト ボックス 23"/>
          <p:cNvSpPr txBox="1"/>
          <p:nvPr/>
        </p:nvSpPr>
        <p:spPr>
          <a:xfrm>
            <a:off x="1785456" y="3012020"/>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池田市</a:t>
            </a:r>
          </a:p>
        </p:txBody>
      </p:sp>
      <p:sp>
        <p:nvSpPr>
          <p:cNvPr id="27" name="テキスト ボックス 26"/>
          <p:cNvSpPr txBox="1"/>
          <p:nvPr/>
        </p:nvSpPr>
        <p:spPr>
          <a:xfrm>
            <a:off x="3144839" y="3560108"/>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門真市</a:t>
            </a:r>
          </a:p>
        </p:txBody>
      </p:sp>
      <p:sp>
        <p:nvSpPr>
          <p:cNvPr id="28" name="テキスト ボックス 27"/>
          <p:cNvSpPr txBox="1"/>
          <p:nvPr/>
        </p:nvSpPr>
        <p:spPr>
          <a:xfrm>
            <a:off x="1554666" y="5197506"/>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忠岡町</a:t>
            </a:r>
          </a:p>
        </p:txBody>
      </p:sp>
      <p:sp>
        <p:nvSpPr>
          <p:cNvPr id="29" name="テキスト ボックス 28"/>
          <p:cNvSpPr txBox="1"/>
          <p:nvPr/>
        </p:nvSpPr>
        <p:spPr>
          <a:xfrm>
            <a:off x="3291230" y="4379771"/>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八尾市</a:t>
            </a:r>
          </a:p>
        </p:txBody>
      </p:sp>
      <p:sp>
        <p:nvSpPr>
          <p:cNvPr id="30" name="テキスト ボックス 29"/>
          <p:cNvSpPr txBox="1"/>
          <p:nvPr/>
        </p:nvSpPr>
        <p:spPr>
          <a:xfrm>
            <a:off x="3326005" y="3778632"/>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大東市</a:t>
            </a:r>
          </a:p>
        </p:txBody>
      </p:sp>
      <p:sp>
        <p:nvSpPr>
          <p:cNvPr id="31" name="テキスト ボックス 30"/>
          <p:cNvSpPr txBox="1"/>
          <p:nvPr/>
        </p:nvSpPr>
        <p:spPr>
          <a:xfrm>
            <a:off x="3407665" y="4687429"/>
            <a:ext cx="525651"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柏原市</a:t>
            </a:r>
          </a:p>
        </p:txBody>
      </p:sp>
      <p:sp>
        <p:nvSpPr>
          <p:cNvPr id="32" name="テキスト ボックス 31"/>
          <p:cNvSpPr txBox="1"/>
          <p:nvPr/>
        </p:nvSpPr>
        <p:spPr>
          <a:xfrm>
            <a:off x="1357601" y="5767400"/>
            <a:ext cx="601563"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泉佐野市</a:t>
            </a:r>
          </a:p>
        </p:txBody>
      </p:sp>
      <p:sp>
        <p:nvSpPr>
          <p:cNvPr id="33" name="テキスト ボックス 32"/>
          <p:cNvSpPr txBox="1"/>
          <p:nvPr/>
        </p:nvSpPr>
        <p:spPr>
          <a:xfrm>
            <a:off x="1554666" y="4972041"/>
            <a:ext cx="601563"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泉大津市</a:t>
            </a:r>
          </a:p>
        </p:txBody>
      </p:sp>
      <p:sp>
        <p:nvSpPr>
          <p:cNvPr id="34" name="テキスト ボックス 33"/>
          <p:cNvSpPr txBox="1"/>
          <p:nvPr/>
        </p:nvSpPr>
        <p:spPr>
          <a:xfrm>
            <a:off x="2409886" y="4874579"/>
            <a:ext cx="462636" cy="19492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堺市</a:t>
            </a:r>
          </a:p>
        </p:txBody>
      </p:sp>
    </p:spTree>
    <p:extLst>
      <p:ext uri="{BB962C8B-B14F-4D97-AF65-F5344CB8AC3E}">
        <p14:creationId xmlns:p14="http://schemas.microsoft.com/office/powerpoint/2010/main" val="402658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5EED9AA-96F6-4885-AFA7-E0637D01A52D}"/>
              </a:ext>
            </a:extLst>
          </p:cNvPr>
          <p:cNvSpPr/>
          <p:nvPr/>
        </p:nvSpPr>
        <p:spPr>
          <a:xfrm>
            <a:off x="153244" y="474926"/>
            <a:ext cx="9656546" cy="687881"/>
          </a:xfrm>
          <a:prstGeom prst="rect">
            <a:avLst/>
          </a:prstGeom>
          <a:ln w="19050">
            <a:solidFill>
              <a:schemeClr val="tx1"/>
            </a:solidFill>
            <a:prstDash val="sysDash"/>
          </a:ln>
        </p:spPr>
        <p:txBody>
          <a:bodyPr wrap="square">
            <a:spAutoFit/>
          </a:bodyPr>
          <a:lstStyle/>
          <a:p>
            <a:pPr marL="148821" indent="-378003" algn="just"/>
            <a:r>
              <a:rPr lang="ja-JP" altLang="en-US" sz="129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大阪府に在留する外国人は、新型コロナウイルスによる入国制限</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等により一時的に減少したが、</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長期的に増加傾向</a:t>
            </a:r>
            <a:endParaRPr lang="en-US" altLang="ja-JP"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48821" indent="-378003" algn="just"/>
            <a:r>
              <a:rPr lang="ja-JP" altLang="en-US" sz="129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国籍別では、韓国籍と中国籍で約６割以上を占める。近年、</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ミャンマー、ベトナム、ネパール、インドネシアが増加しており、府内在留外国人の国籍は多様化している</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1" name="テキスト ボックス 5"/>
          <p:cNvSpPr txBox="1"/>
          <p:nvPr/>
        </p:nvSpPr>
        <p:spPr>
          <a:xfrm>
            <a:off x="8270026" y="6803732"/>
            <a:ext cx="1539763" cy="3213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744" dirty="0">
                <a:latin typeface="Meiryo UI" panose="020B0604030504040204" pitchFamily="50" charset="-128"/>
                <a:ea typeface="Meiryo UI" panose="020B0604030504040204" pitchFamily="50" charset="-128"/>
              </a:rPr>
              <a:t>出典：法務省「</a:t>
            </a:r>
            <a:r>
              <a:rPr kumimoji="1" lang="zh-TW" altLang="en-US" sz="744" dirty="0">
                <a:latin typeface="Meiryo UI" panose="020B0604030504040204" pitchFamily="50" charset="-128"/>
                <a:ea typeface="Meiryo UI" panose="020B0604030504040204" pitchFamily="50" charset="-128"/>
              </a:rPr>
              <a:t>在留外国人統計</a:t>
            </a:r>
            <a:r>
              <a:rPr kumimoji="1" lang="ja-JP" altLang="en-US" sz="744" dirty="0">
                <a:latin typeface="Meiryo UI" panose="020B0604030504040204" pitchFamily="50" charset="-128"/>
                <a:ea typeface="Meiryo UI" panose="020B0604030504040204" pitchFamily="50" charset="-128"/>
              </a:rPr>
              <a:t>」</a:t>
            </a:r>
            <a:endParaRPr kumimoji="1" lang="en-US" altLang="ja-JP" sz="744" dirty="0">
              <a:latin typeface="Meiryo UI" panose="020B0604030504040204" pitchFamily="50" charset="-128"/>
              <a:ea typeface="Meiryo UI" panose="020B0604030504040204" pitchFamily="50" charset="-128"/>
            </a:endParaRPr>
          </a:p>
          <a:p>
            <a:r>
              <a:rPr kumimoji="1" lang="ja-JP" altLang="en-US" sz="744" dirty="0">
                <a:latin typeface="Meiryo UI" panose="020B0604030504040204" pitchFamily="50" charset="-128"/>
                <a:ea typeface="Meiryo UI" panose="020B0604030504040204" pitchFamily="50" charset="-128"/>
              </a:rPr>
              <a:t>　　　　（各年</a:t>
            </a:r>
            <a:r>
              <a:rPr kumimoji="1" lang="en-US" altLang="ja-JP" sz="744" dirty="0">
                <a:latin typeface="Meiryo UI" panose="020B0604030504040204" pitchFamily="50" charset="-128"/>
                <a:ea typeface="Meiryo UI" panose="020B0604030504040204" pitchFamily="50" charset="-128"/>
              </a:rPr>
              <a:t>12</a:t>
            </a:r>
            <a:r>
              <a:rPr kumimoji="1" lang="ja-JP" altLang="en-US" sz="744" dirty="0">
                <a:latin typeface="Meiryo UI" panose="020B0604030504040204" pitchFamily="50" charset="-128"/>
                <a:ea typeface="Meiryo UI" panose="020B0604030504040204" pitchFamily="50" charset="-128"/>
              </a:rPr>
              <a:t>月末時点）</a:t>
            </a:r>
            <a:endParaRPr kumimoji="1" lang="en-US" altLang="ja-JP" sz="744"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E08629A6-829B-4394-A30A-5CB52C1BBB36}"/>
              </a:ext>
            </a:extLst>
          </p:cNvPr>
          <p:cNvSpPr/>
          <p:nvPr/>
        </p:nvSpPr>
        <p:spPr>
          <a:xfrm>
            <a:off x="0" y="33739"/>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１</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府内在留外国人の状況 ②国籍別</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2172946748"/>
              </p:ext>
            </p:extLst>
          </p:nvPr>
        </p:nvGraphicFramePr>
        <p:xfrm>
          <a:off x="518013" y="1124543"/>
          <a:ext cx="9291776" cy="3670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888685807"/>
              </p:ext>
            </p:extLst>
          </p:nvPr>
        </p:nvGraphicFramePr>
        <p:xfrm>
          <a:off x="770195" y="4622399"/>
          <a:ext cx="7499830" cy="2543175"/>
        </p:xfrm>
        <a:graphic>
          <a:graphicData uri="http://schemas.openxmlformats.org/drawingml/2006/table">
            <a:tbl>
              <a:tblPr/>
              <a:tblGrid>
                <a:gridCol w="912016">
                  <a:extLst>
                    <a:ext uri="{9D8B030D-6E8A-4147-A177-3AD203B41FA5}">
                      <a16:colId xmlns:a16="http://schemas.microsoft.com/office/drawing/2014/main" val="281766406"/>
                    </a:ext>
                  </a:extLst>
                </a:gridCol>
                <a:gridCol w="1097969">
                  <a:extLst>
                    <a:ext uri="{9D8B030D-6E8A-4147-A177-3AD203B41FA5}">
                      <a16:colId xmlns:a16="http://schemas.microsoft.com/office/drawing/2014/main" val="252640355"/>
                    </a:ext>
                  </a:extLst>
                </a:gridCol>
                <a:gridCol w="1097969">
                  <a:extLst>
                    <a:ext uri="{9D8B030D-6E8A-4147-A177-3AD203B41FA5}">
                      <a16:colId xmlns:a16="http://schemas.microsoft.com/office/drawing/2014/main" val="909525434"/>
                    </a:ext>
                  </a:extLst>
                </a:gridCol>
                <a:gridCol w="1097969">
                  <a:extLst>
                    <a:ext uri="{9D8B030D-6E8A-4147-A177-3AD203B41FA5}">
                      <a16:colId xmlns:a16="http://schemas.microsoft.com/office/drawing/2014/main" val="1971944078"/>
                    </a:ext>
                  </a:extLst>
                </a:gridCol>
                <a:gridCol w="1097969">
                  <a:extLst>
                    <a:ext uri="{9D8B030D-6E8A-4147-A177-3AD203B41FA5}">
                      <a16:colId xmlns:a16="http://schemas.microsoft.com/office/drawing/2014/main" val="2856851483"/>
                    </a:ext>
                  </a:extLst>
                </a:gridCol>
                <a:gridCol w="1097969">
                  <a:extLst>
                    <a:ext uri="{9D8B030D-6E8A-4147-A177-3AD203B41FA5}">
                      <a16:colId xmlns:a16="http://schemas.microsoft.com/office/drawing/2014/main" val="2068524329"/>
                    </a:ext>
                  </a:extLst>
                </a:gridCol>
                <a:gridCol w="1097969">
                  <a:extLst>
                    <a:ext uri="{9D8B030D-6E8A-4147-A177-3AD203B41FA5}">
                      <a16:colId xmlns:a16="http://schemas.microsoft.com/office/drawing/2014/main" val="2677625910"/>
                    </a:ext>
                  </a:extLst>
                </a:gridCol>
              </a:tblGrid>
              <a:tr h="0">
                <a:tc>
                  <a:txBody>
                    <a:bodyPr/>
                    <a:lstStyle/>
                    <a:p>
                      <a:pPr algn="ctr" fontAlgn="ctr"/>
                      <a:r>
                        <a:rPr lang="ja-JP" altLang="en-US" sz="1050" b="1" i="0" u="none" strike="noStrike" dirty="0">
                          <a:effectLst/>
                          <a:latin typeface="Meiryo UI" panose="020B0604030504040204" pitchFamily="50" charset="-128"/>
                          <a:ea typeface="Meiryo UI" panose="020B0604030504040204" pitchFamily="50" charset="-128"/>
                        </a:rPr>
                        <a:t>国・地域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a:effectLst/>
                          <a:latin typeface="Meiryo UI" panose="020B0604030504040204" pitchFamily="50" charset="-128"/>
                          <a:ea typeface="Meiryo UI" panose="020B0604030504040204" pitchFamily="50" charset="-128"/>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50" b="1" i="0" u="none" strike="noStrike" dirty="0">
                          <a:effectLst/>
                          <a:latin typeface="Meiryo UI" panose="020B0604030504040204" pitchFamily="50" charset="-128"/>
                          <a:ea typeface="Meiryo UI" panose="020B0604030504040204" pitchFamily="50" charset="-128"/>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587309535"/>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韓国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104,102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102,147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100,430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98,350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94,447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89,305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8050624"/>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中国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56,217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60,024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63,315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68,617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67,229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69,101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5859543"/>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ベトナム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14,260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19,789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25,641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39,184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47,577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9997924"/>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フィリピン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7,331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7,895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8,471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9,319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9,390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10,173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2258130"/>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台湾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5,951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6,620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7,058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7,594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6,285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6,070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0510024"/>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朝鮮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5,220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4,943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4,754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6789713"/>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ネパール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2,025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2,537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3,775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4,130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10,069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7464892"/>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インドネシア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3,866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3,981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6,361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6997796"/>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米　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2,909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3,140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3,404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7010973"/>
                  </a:ext>
                </a:extLst>
              </a:tr>
              <a:tr h="162756">
                <a:tc>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ブラジル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2,531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2,689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2,829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2,731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9676869"/>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タイ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2,675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2,761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804963"/>
                  </a:ext>
                </a:extLst>
              </a:tr>
              <a:tr h="162756">
                <a:tc>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ミャンマー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kumimoji="1" lang="en-US" altLang="ja-JP" sz="1050" b="0" i="0" u="none" strike="noStrike" kern="1200" dirty="0">
                          <a:solidFill>
                            <a:schemeClr val="tx1"/>
                          </a:solidFill>
                          <a:effectLst/>
                          <a:latin typeface="Meiryo UI" panose="020B0604030504040204" pitchFamily="50" charset="-128"/>
                          <a:ea typeface="Meiryo UI" panose="020B0604030504040204" pitchFamily="50" charset="-128"/>
                          <a:cs typeface="+mn-cs"/>
                        </a:rPr>
                        <a:t>2,919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1012164"/>
                  </a:ext>
                </a:extLst>
              </a:tr>
              <a:tr h="162756">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12,233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13,319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14,127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15,307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14,791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345259"/>
                  </a:ext>
                </a:extLst>
              </a:tr>
              <a:tr h="162756">
                <a:tc>
                  <a:txBody>
                    <a:bodyPr/>
                    <a:lstStyle/>
                    <a:p>
                      <a:pPr algn="ctr" fontAlgn="ctr"/>
                      <a:r>
                        <a:rPr lang="ja-JP" altLang="en-US" sz="1050" b="1" i="0" u="none" strike="noStrike" dirty="0">
                          <a:effectLst/>
                          <a:latin typeface="Meiryo UI" panose="020B0604030504040204" pitchFamily="50" charset="-128"/>
                          <a:ea typeface="Meiryo UI" panose="020B0604030504040204" pitchFamily="50" charset="-128"/>
                        </a:rPr>
                        <a:t>合　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50" b="1" i="0" u="none" strike="noStrike">
                          <a:effectLst/>
                          <a:latin typeface="Meiryo UI" panose="020B0604030504040204" pitchFamily="50" charset="-128"/>
                          <a:ea typeface="Meiryo UI" panose="020B0604030504040204" pitchFamily="50" charset="-128"/>
                        </a:rPr>
                        <a:t>217,656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1" i="0" u="none" strike="noStrike" dirty="0">
                          <a:effectLst/>
                          <a:latin typeface="Meiryo UI" panose="020B0604030504040204" pitchFamily="50" charset="-128"/>
                          <a:ea typeface="Meiryo UI" panose="020B0604030504040204" pitchFamily="50" charset="-128"/>
                        </a:rPr>
                        <a:t>228,474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1" i="0" u="none" strike="noStrike" dirty="0">
                          <a:effectLst/>
                          <a:latin typeface="Meiryo UI" panose="020B0604030504040204" pitchFamily="50" charset="-128"/>
                          <a:ea typeface="Meiryo UI" panose="020B0604030504040204" pitchFamily="50" charset="-128"/>
                        </a:rPr>
                        <a:t>239,113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1" i="0" u="none" strike="noStrike" dirty="0">
                          <a:effectLst/>
                          <a:latin typeface="Meiryo UI" panose="020B0604030504040204" pitchFamily="50" charset="-128"/>
                          <a:ea typeface="Meiryo UI" panose="020B0604030504040204" pitchFamily="50" charset="-128"/>
                        </a:rPr>
                        <a:t>255,894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1" i="0" u="none" strike="noStrike" dirty="0">
                          <a:effectLst/>
                          <a:latin typeface="Meiryo UI" panose="020B0604030504040204" pitchFamily="50" charset="-128"/>
                          <a:ea typeface="Meiryo UI" panose="020B0604030504040204" pitchFamily="50" charset="-128"/>
                        </a:rPr>
                        <a:t>253,814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kumimoji="1" lang="en-US" altLang="ja-JP" sz="1050" b="1" i="0" u="none" strike="noStrike" kern="1200" dirty="0">
                          <a:solidFill>
                            <a:schemeClr val="tx1"/>
                          </a:solidFill>
                          <a:effectLst/>
                          <a:latin typeface="Meiryo UI" panose="020B0604030504040204" pitchFamily="50" charset="-128"/>
                          <a:ea typeface="Meiryo UI" panose="020B0604030504040204" pitchFamily="50" charset="-128"/>
                          <a:cs typeface="+mn-cs"/>
                        </a:rPr>
                        <a:t>272,449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7696253"/>
                  </a:ext>
                </a:extLst>
              </a:tr>
            </a:tbl>
          </a:graphicData>
        </a:graphic>
      </p:graphicFrame>
      <p:sp>
        <p:nvSpPr>
          <p:cNvPr id="3" name="正方形/長方形 2"/>
          <p:cNvSpPr/>
          <p:nvPr/>
        </p:nvSpPr>
        <p:spPr>
          <a:xfrm>
            <a:off x="1674955" y="5135130"/>
            <a:ext cx="6595070" cy="1735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1674955" y="5814208"/>
            <a:ext cx="659507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1674955" y="6650873"/>
            <a:ext cx="659507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スライド番号プレースホルダー 4"/>
          <p:cNvSpPr>
            <a:spLocks noGrp="1"/>
          </p:cNvSpPr>
          <p:nvPr>
            <p:ph type="sldNum" sz="quarter" idx="12"/>
          </p:nvPr>
        </p:nvSpPr>
        <p:spPr>
          <a:xfrm>
            <a:off x="9620083" y="6864339"/>
            <a:ext cx="379412" cy="200156"/>
          </a:xfrm>
        </p:spPr>
        <p:txBody>
          <a:bodyPr/>
          <a:lstStyle/>
          <a:p>
            <a:fld id="{D905376E-84B4-405D-8A7C-01C61F534285}" type="slidenum">
              <a:rPr kumimoji="1" lang="ja-JP" altLang="en-US" smtClean="0"/>
              <a:t>39</a:t>
            </a:fld>
            <a:endParaRPr kumimoji="1" lang="ja-JP" altLang="en-US" dirty="0"/>
          </a:p>
        </p:txBody>
      </p:sp>
      <p:sp>
        <p:nvSpPr>
          <p:cNvPr id="12" name="テキスト ボックス 2"/>
          <p:cNvSpPr txBox="1"/>
          <p:nvPr/>
        </p:nvSpPr>
        <p:spPr>
          <a:xfrm>
            <a:off x="299495" y="1197290"/>
            <a:ext cx="652190" cy="2701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dirty="0"/>
              <a:t>（人）</a:t>
            </a:r>
          </a:p>
        </p:txBody>
      </p:sp>
    </p:spTree>
    <p:extLst>
      <p:ext uri="{BB962C8B-B14F-4D97-AF65-F5344CB8AC3E}">
        <p14:creationId xmlns:p14="http://schemas.microsoft.com/office/powerpoint/2010/main" val="55432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グラフ 38"/>
          <p:cNvGraphicFramePr>
            <a:graphicFrameLocks/>
          </p:cNvGraphicFramePr>
          <p:nvPr>
            <p:extLst>
              <p:ext uri="{D42A27DB-BD31-4B8C-83A1-F6EECF244321}">
                <p14:modId xmlns:p14="http://schemas.microsoft.com/office/powerpoint/2010/main" val="4005942137"/>
              </p:ext>
            </p:extLst>
          </p:nvPr>
        </p:nvGraphicFramePr>
        <p:xfrm>
          <a:off x="5276184" y="2075102"/>
          <a:ext cx="4857496" cy="44044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nvGraphicFramePr>
        <p:xfrm>
          <a:off x="30440" y="1723010"/>
          <a:ext cx="5194011" cy="4809909"/>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E08629A6-829B-4394-A30A-5CB52C1BBB36}"/>
              </a:ext>
            </a:extLst>
          </p:cNvPr>
          <p:cNvSpPr/>
          <p:nvPr/>
        </p:nvSpPr>
        <p:spPr>
          <a:xfrm>
            <a:off x="-1" y="15257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１　人口、労働力</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人口等の推移（大阪）</a:t>
            </a:r>
          </a:p>
        </p:txBody>
      </p:sp>
      <p:sp>
        <p:nvSpPr>
          <p:cNvPr id="7" name="テキスト ボックス 6">
            <a:extLst>
              <a:ext uri="{FF2B5EF4-FFF2-40B4-BE49-F238E27FC236}">
                <a16:creationId xmlns:a16="http://schemas.microsoft.com/office/drawing/2014/main" id="{C39F4C17-DC0F-4657-91B7-3169EADB24E4}"/>
              </a:ext>
            </a:extLst>
          </p:cNvPr>
          <p:cNvSpPr txBox="1"/>
          <p:nvPr/>
        </p:nvSpPr>
        <p:spPr>
          <a:xfrm>
            <a:off x="432369" y="6403672"/>
            <a:ext cx="5224591" cy="424412"/>
          </a:xfrm>
          <a:prstGeom prst="rect">
            <a:avLst/>
          </a:prstGeom>
          <a:noFill/>
        </p:spPr>
        <p:txBody>
          <a:bodyPr wrap="square" rtlCol="0">
            <a:spAutoFit/>
          </a:bodyPr>
          <a:lstStyle/>
          <a:p>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生産年齢人口：生産活動の中心となる</a:t>
            </a:r>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a:t>
            </a:r>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64</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歳（国勢調査の年齢不詳分は各年齢区分に按分）</a:t>
            </a:r>
            <a:endParaRPr lang="en-US" altLang="ja-JP" sz="738"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en-US" altLang="ja-JP" sz="738"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　労働力人口：</a:t>
            </a:r>
            <a:r>
              <a:rPr kumimoji="1" lang="en-US" altLang="ja-JP" sz="738" dirty="0">
                <a:solidFill>
                  <a:prstClr val="black"/>
                </a:solidFill>
                <a:latin typeface="UD デジタル 教科書体 NK-R" panose="02020400000000000000" pitchFamily="18" charset="-128"/>
                <a:ea typeface="UD デジタル 教科書体 NK-R" panose="02020400000000000000" pitchFamily="18" charset="-128"/>
              </a:rPr>
              <a:t>15</a:t>
            </a: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歳以上の就業者と完全失業者を合わせたもの。</a:t>
            </a:r>
          </a:p>
          <a:p>
            <a:endParaRPr lang="en-US" altLang="ja-JP" sz="682"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55EED9AA-96F6-4885-AFA7-E0637D01A52D}"/>
              </a:ext>
            </a:extLst>
          </p:cNvPr>
          <p:cNvSpPr/>
          <p:nvPr/>
        </p:nvSpPr>
        <p:spPr>
          <a:xfrm>
            <a:off x="132991" y="559854"/>
            <a:ext cx="9821226" cy="1067012"/>
          </a:xfrm>
          <a:prstGeom prst="rect">
            <a:avLst/>
          </a:prstGeom>
          <a:ln w="19050">
            <a:solidFill>
              <a:schemeClr val="tx1"/>
            </a:solidFill>
            <a:prstDash val="sysDash"/>
          </a:ln>
        </p:spPr>
        <p:txBody>
          <a:bodyPr wrap="square">
            <a:noAutofit/>
          </a:bodyPr>
          <a:lstStyle/>
          <a:p>
            <a:pPr marL="180975" indent="-180975"/>
            <a:r>
              <a:rPr lang="ja-JP" altLang="en-US" sz="1290" dirty="0">
                <a:latin typeface="UD デジタル 教科書体 NK-R" panose="02020400000000000000" pitchFamily="18" charset="-128"/>
                <a:ea typeface="UD デジタル 教科書体 NK-R" panose="02020400000000000000" pitchFamily="18" charset="-128"/>
              </a:rPr>
              <a:t>○　</a:t>
            </a:r>
            <a:r>
              <a:rPr lang="ja-JP" altLang="ja-JP" sz="1292" dirty="0">
                <a:latin typeface="UD デジタル 教科書体 NK-R" panose="02020400000000000000" pitchFamily="18" charset="-128"/>
                <a:ea typeface="UD デジタル 教科書体 NK-R" panose="02020400000000000000" pitchFamily="18" charset="-128"/>
              </a:rPr>
              <a:t>大阪府の</a:t>
            </a:r>
            <a:r>
              <a:rPr lang="ja-JP" altLang="en-US" sz="1292" dirty="0">
                <a:latin typeface="UD デジタル 教科書体 NK-R" panose="02020400000000000000" pitchFamily="18" charset="-128"/>
                <a:ea typeface="UD デジタル 教科書体 NK-R" panose="02020400000000000000" pitchFamily="18" charset="-128"/>
              </a:rPr>
              <a:t>人口は</a:t>
            </a:r>
            <a:r>
              <a:rPr lang="en-US" altLang="ja-JP" sz="1292" dirty="0">
                <a:latin typeface="UD デジタル 教科書体 NK-R" panose="02020400000000000000" pitchFamily="18" charset="-128"/>
                <a:ea typeface="UD デジタル 教科書体 NK-R" panose="02020400000000000000" pitchFamily="18" charset="-128"/>
              </a:rPr>
              <a:t>2010</a:t>
            </a:r>
            <a:r>
              <a:rPr lang="ja-JP" altLang="en-US" sz="1292" dirty="0">
                <a:latin typeface="UD デジタル 教科書体 NK-R" panose="02020400000000000000" pitchFamily="18" charset="-128"/>
                <a:ea typeface="UD デジタル 教科書体 NK-R" panose="02020400000000000000" pitchFamily="18" charset="-128"/>
              </a:rPr>
              <a:t>年の</a:t>
            </a:r>
            <a:r>
              <a:rPr lang="en-US" altLang="ja-JP" sz="1292" dirty="0">
                <a:latin typeface="UD デジタル 教科書体 NK-R" panose="02020400000000000000" pitchFamily="18" charset="-128"/>
                <a:ea typeface="UD デジタル 教科書体 NK-R" panose="02020400000000000000" pitchFamily="18" charset="-128"/>
              </a:rPr>
              <a:t>887</a:t>
            </a:r>
            <a:r>
              <a:rPr lang="ja-JP" altLang="en-US" sz="1292" dirty="0">
                <a:latin typeface="UD デジタル 教科書体 NK-R" panose="02020400000000000000" pitchFamily="18" charset="-128"/>
                <a:ea typeface="UD デジタル 教科書体 NK-R" panose="02020400000000000000" pitchFamily="18" charset="-128"/>
              </a:rPr>
              <a:t>万人をピークに減少。</a:t>
            </a:r>
            <a:r>
              <a:rPr lang="ja-JP" altLang="ja-JP" sz="1292" dirty="0">
                <a:latin typeface="UD デジタル 教科書体 NK-R" panose="02020400000000000000" pitchFamily="18" charset="-128"/>
                <a:ea typeface="UD デジタル 教科書体 NK-R" panose="02020400000000000000" pitchFamily="18" charset="-128"/>
              </a:rPr>
              <a:t>生産年齢人口（</a:t>
            </a:r>
            <a:r>
              <a:rPr lang="en-US" altLang="ja-JP" sz="1292" dirty="0">
                <a:latin typeface="UD デジタル 教科書体 NK-R" panose="02020400000000000000" pitchFamily="18" charset="-128"/>
                <a:ea typeface="UD デジタル 教科書体 NK-R" panose="02020400000000000000" pitchFamily="18" charset="-128"/>
              </a:rPr>
              <a:t>15</a:t>
            </a:r>
            <a:r>
              <a:rPr lang="ja-JP" altLang="ja-JP" sz="1292" dirty="0">
                <a:latin typeface="UD デジタル 教科書体 NK-R" panose="02020400000000000000" pitchFamily="18" charset="-128"/>
                <a:ea typeface="UD デジタル 教科書体 NK-R" panose="02020400000000000000" pitchFamily="18" charset="-128"/>
              </a:rPr>
              <a:t>～</a:t>
            </a:r>
            <a:r>
              <a:rPr lang="en-US" altLang="ja-JP" sz="1292" dirty="0">
                <a:latin typeface="UD デジタル 教科書体 NK-R" panose="02020400000000000000" pitchFamily="18" charset="-128"/>
                <a:ea typeface="UD デジタル 教科書体 NK-R" panose="02020400000000000000" pitchFamily="18" charset="-128"/>
              </a:rPr>
              <a:t>64</a:t>
            </a:r>
            <a:r>
              <a:rPr lang="ja-JP" altLang="ja-JP" sz="1292" dirty="0">
                <a:latin typeface="UD デジタル 教科書体 NK-R" panose="02020400000000000000" pitchFamily="18" charset="-128"/>
                <a:ea typeface="UD デジタル 教科書体 NK-R" panose="02020400000000000000" pitchFamily="18" charset="-128"/>
              </a:rPr>
              <a:t>歳）は</a:t>
            </a:r>
            <a:r>
              <a:rPr lang="ja-JP" altLang="en-US" sz="1292" dirty="0">
                <a:latin typeface="UD デジタル 教科書体 NK-R" panose="02020400000000000000" pitchFamily="18" charset="-128"/>
                <a:ea typeface="UD デジタル 教科書体 NK-R" panose="02020400000000000000" pitchFamily="18" charset="-128"/>
              </a:rPr>
              <a:t>それよりも早い</a:t>
            </a:r>
            <a:r>
              <a:rPr lang="en-US" altLang="ja-JP" sz="1292" dirty="0">
                <a:latin typeface="UD デジタル 教科書体 NK-R" panose="02020400000000000000" pitchFamily="18" charset="-128"/>
                <a:ea typeface="UD デジタル 教科書体 NK-R" panose="02020400000000000000" pitchFamily="18" charset="-128"/>
              </a:rPr>
              <a:t>1995</a:t>
            </a:r>
            <a:r>
              <a:rPr lang="ja-JP" altLang="ja-JP" sz="1292" dirty="0">
                <a:latin typeface="UD デジタル 教科書体 NK-R" panose="02020400000000000000" pitchFamily="18" charset="-128"/>
                <a:ea typeface="UD デジタル 教科書体 NK-R" panose="02020400000000000000" pitchFamily="18" charset="-128"/>
              </a:rPr>
              <a:t>年</a:t>
            </a:r>
            <a:r>
              <a:rPr lang="ja-JP" altLang="en-US" sz="1292" dirty="0">
                <a:latin typeface="UD デジタル 教科書体 NK-R" panose="02020400000000000000" pitchFamily="18" charset="-128"/>
                <a:ea typeface="UD デジタル 教科書体 NK-R" panose="02020400000000000000" pitchFamily="18" charset="-128"/>
              </a:rPr>
              <a:t>の６４２万人を</a:t>
            </a:r>
            <a:r>
              <a:rPr lang="ja-JP" altLang="ja-JP" sz="1292" dirty="0">
                <a:latin typeface="UD デジタル 教科書体 NK-R" panose="02020400000000000000" pitchFamily="18" charset="-128"/>
                <a:ea typeface="UD デジタル 教科書体 NK-R" panose="02020400000000000000" pitchFamily="18" charset="-128"/>
              </a:rPr>
              <a:t>ピーク</a:t>
            </a:r>
            <a:r>
              <a:rPr lang="ja-JP" altLang="en-US" sz="1292" dirty="0">
                <a:latin typeface="UD デジタル 教科書体 NK-R" panose="02020400000000000000" pitchFamily="18" charset="-128"/>
                <a:ea typeface="UD デジタル 教科書体 NK-R" panose="02020400000000000000" pitchFamily="18" charset="-128"/>
              </a:rPr>
              <a:t>に減少し、２０３０年に５００万人を割り込む見込み。</a:t>
            </a:r>
            <a:endParaRPr lang="en-US" altLang="ja-JP" sz="1292" dirty="0">
              <a:latin typeface="UD デジタル 教科書体 NK-R" panose="02020400000000000000" pitchFamily="18" charset="-128"/>
              <a:ea typeface="UD デジタル 教科書体 NK-R" panose="02020400000000000000" pitchFamily="18" charset="-128"/>
            </a:endParaRPr>
          </a:p>
          <a:p>
            <a:pPr marL="180975" indent="-180975"/>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労働力人口は１９９５年以降微減。２０１５年以降、女性や高齢者の労働参加により増加に転じたものの、２０２０年の４７７万人をピークに減少の見込み。</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就業者数でみると、２０１１年から２０２０年にかけて約</a:t>
            </a:r>
            <a:r>
              <a:rPr lang="en-US" altLang="ja-JP" sz="1292" dirty="0">
                <a:latin typeface="UD デジタル 教科書体 NK-R" panose="02020400000000000000" pitchFamily="18" charset="-128"/>
                <a:ea typeface="UD デジタル 教科書体 NK-R" panose="02020400000000000000" pitchFamily="18" charset="-128"/>
              </a:rPr>
              <a:t>53</a:t>
            </a:r>
            <a:r>
              <a:rPr lang="ja-JP" altLang="en-US" sz="1292" dirty="0">
                <a:latin typeface="UD デジタル 教科書体 NK-R" panose="02020400000000000000" pitchFamily="18" charset="-128"/>
                <a:ea typeface="UD デジタル 教科書体 NK-R" panose="02020400000000000000" pitchFamily="18" charset="-128"/>
              </a:rPr>
              <a:t>万人が増加。このうち、女性（</a:t>
            </a:r>
            <a:r>
              <a:rPr lang="en-US" altLang="ja-JP" sz="1292" dirty="0">
                <a:latin typeface="UD デジタル 教科書体 NK-R" panose="02020400000000000000" pitchFamily="18" charset="-128"/>
                <a:ea typeface="UD デジタル 教科書体 NK-R" panose="02020400000000000000" pitchFamily="18" charset="-128"/>
              </a:rPr>
              <a:t>64</a:t>
            </a:r>
            <a:r>
              <a:rPr lang="ja-JP" altLang="en-US" sz="1292" dirty="0">
                <a:latin typeface="UD デジタル 教科書体 NK-R" panose="02020400000000000000" pitchFamily="18" charset="-128"/>
                <a:ea typeface="UD デジタル 教科書体 NK-R" panose="02020400000000000000" pitchFamily="18" charset="-128"/>
              </a:rPr>
              <a:t>歳以下）は約２７万人、高齢者は約２０万人増加。</a:t>
            </a:r>
            <a:endParaRPr lang="en-US" altLang="ja-JP" sz="1292" dirty="0">
              <a:latin typeface="UD デジタル 教科書体 NK-R" panose="02020400000000000000" pitchFamily="18" charset="-128"/>
              <a:ea typeface="UD デジタル 教科書体 NK-R" panose="02020400000000000000" pitchFamily="18" charset="-128"/>
            </a:endParaRPr>
          </a:p>
        </p:txBody>
      </p:sp>
      <p:sp>
        <p:nvSpPr>
          <p:cNvPr id="16" name="吹き出し: 角を丸めた四角形 2">
            <a:extLst>
              <a:ext uri="{FF2B5EF4-FFF2-40B4-BE49-F238E27FC236}">
                <a16:creationId xmlns:a16="http://schemas.microsoft.com/office/drawing/2014/main" id="{0152FABA-0855-4C66-83CC-4726EB7C526A}"/>
              </a:ext>
            </a:extLst>
          </p:cNvPr>
          <p:cNvSpPr/>
          <p:nvPr/>
        </p:nvSpPr>
        <p:spPr>
          <a:xfrm>
            <a:off x="2778138" y="5639772"/>
            <a:ext cx="1804738" cy="503958"/>
          </a:xfrm>
          <a:prstGeom prst="wedgeRoundRectCallout">
            <a:avLst>
              <a:gd name="adj1" fmla="val -10707"/>
              <a:gd name="adj2" fmla="val -107960"/>
              <a:gd name="adj3" fmla="val 16667"/>
            </a:avLst>
          </a:prstGeom>
          <a:solidFill>
            <a:schemeClr val="bg1"/>
          </a:solidFill>
          <a:ln>
            <a:solidFill>
              <a:srgbClr val="FF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31" b="1" dirty="0">
                <a:solidFill>
                  <a:srgbClr val="C00000"/>
                </a:solidFill>
                <a:latin typeface="Meiryo UI" panose="020B0604030504040204" pitchFamily="50" charset="-128"/>
                <a:ea typeface="Meiryo UI" panose="020B0604030504040204" pitchFamily="50" charset="-128"/>
              </a:rPr>
              <a:t>労働力人口</a:t>
            </a:r>
            <a:r>
              <a:rPr kumimoji="1" lang="en-US" altLang="ja-JP" sz="831" b="1" dirty="0">
                <a:solidFill>
                  <a:srgbClr val="C00000"/>
                </a:solidFill>
                <a:latin typeface="Meiryo UI" panose="020B0604030504040204" pitchFamily="50" charset="-128"/>
                <a:ea typeface="Meiryo UI" panose="020B0604030504040204" pitchFamily="50" charset="-128"/>
              </a:rPr>
              <a:t>(2015</a:t>
            </a:r>
            <a:r>
              <a:rPr kumimoji="1" lang="ja-JP" altLang="en-US" sz="831" b="1" dirty="0">
                <a:solidFill>
                  <a:srgbClr val="C00000"/>
                </a:solidFill>
                <a:latin typeface="Meiryo UI" panose="020B0604030504040204" pitchFamily="50" charset="-128"/>
                <a:ea typeface="Meiryo UI" panose="020B0604030504040204" pitchFamily="50" charset="-128"/>
              </a:rPr>
              <a:t>→</a:t>
            </a:r>
            <a:r>
              <a:rPr kumimoji="1" lang="en-US" altLang="ja-JP" sz="831" b="1" dirty="0">
                <a:solidFill>
                  <a:srgbClr val="C00000"/>
                </a:solidFill>
                <a:latin typeface="Meiryo UI" panose="020B0604030504040204" pitchFamily="50" charset="-128"/>
                <a:ea typeface="Meiryo UI" panose="020B0604030504040204" pitchFamily="50" charset="-128"/>
              </a:rPr>
              <a:t>2020)</a:t>
            </a:r>
          </a:p>
          <a:p>
            <a:pPr algn="ctr"/>
            <a:r>
              <a:rPr kumimoji="1" lang="ja-JP" altLang="en-US" sz="831" b="1" dirty="0">
                <a:solidFill>
                  <a:srgbClr val="C00000"/>
                </a:solidFill>
                <a:latin typeface="Meiryo UI" panose="020B0604030504040204" pitchFamily="50" charset="-128"/>
                <a:ea typeface="Meiryo UI" panose="020B0604030504040204" pitchFamily="50" charset="-128"/>
              </a:rPr>
              <a:t>高齢者：</a:t>
            </a:r>
            <a:r>
              <a:rPr kumimoji="1" lang="en-US" altLang="ja-JP" sz="831" b="1" dirty="0">
                <a:solidFill>
                  <a:srgbClr val="C00000"/>
                </a:solidFill>
                <a:latin typeface="Meiryo UI" panose="020B0604030504040204" pitchFamily="50" charset="-128"/>
                <a:ea typeface="Meiryo UI" panose="020B0604030504040204" pitchFamily="50" charset="-128"/>
              </a:rPr>
              <a:t>27</a:t>
            </a:r>
            <a:r>
              <a:rPr kumimoji="1" lang="ja-JP" altLang="en-US" sz="831" b="1" dirty="0">
                <a:solidFill>
                  <a:srgbClr val="C00000"/>
                </a:solidFill>
                <a:latin typeface="Meiryo UI" panose="020B0604030504040204" pitchFamily="50" charset="-128"/>
                <a:ea typeface="Meiryo UI" panose="020B0604030504040204" pitchFamily="50" charset="-128"/>
              </a:rPr>
              <a:t>％増加</a:t>
            </a:r>
            <a:endParaRPr kumimoji="1" lang="en-US" altLang="ja-JP" sz="831" b="1" dirty="0">
              <a:solidFill>
                <a:srgbClr val="C00000"/>
              </a:solidFill>
              <a:latin typeface="Meiryo UI" panose="020B0604030504040204" pitchFamily="50" charset="-128"/>
              <a:ea typeface="Meiryo UI" panose="020B0604030504040204" pitchFamily="50" charset="-128"/>
            </a:endParaRPr>
          </a:p>
          <a:p>
            <a:pPr algn="ctr"/>
            <a:r>
              <a:rPr kumimoji="1" lang="en-US" altLang="ja-JP" sz="831" b="1" dirty="0">
                <a:solidFill>
                  <a:srgbClr val="C00000"/>
                </a:solidFill>
                <a:latin typeface="Meiryo UI" panose="020B0604030504040204" pitchFamily="50" charset="-128"/>
                <a:ea typeface="Meiryo UI" panose="020B0604030504040204" pitchFamily="50" charset="-128"/>
              </a:rPr>
              <a:t>64</a:t>
            </a:r>
            <a:r>
              <a:rPr kumimoji="1" lang="ja-JP" altLang="en-US" sz="831" b="1" dirty="0">
                <a:solidFill>
                  <a:srgbClr val="C00000"/>
                </a:solidFill>
                <a:latin typeface="Meiryo UI" panose="020B0604030504040204" pitchFamily="50" charset="-128"/>
                <a:ea typeface="Meiryo UI" panose="020B0604030504040204" pitchFamily="50" charset="-128"/>
              </a:rPr>
              <a:t>歳以下女性：</a:t>
            </a:r>
            <a:r>
              <a:rPr kumimoji="1" lang="en-US" altLang="ja-JP" sz="831" b="1" dirty="0">
                <a:solidFill>
                  <a:srgbClr val="C00000"/>
                </a:solidFill>
                <a:latin typeface="Meiryo UI" panose="020B0604030504040204" pitchFamily="50" charset="-128"/>
                <a:ea typeface="Meiryo UI" panose="020B0604030504040204" pitchFamily="50" charset="-128"/>
              </a:rPr>
              <a:t>11</a:t>
            </a:r>
            <a:r>
              <a:rPr kumimoji="1" lang="ja-JP" altLang="en-US" sz="831" b="1" dirty="0">
                <a:solidFill>
                  <a:srgbClr val="C00000"/>
                </a:solidFill>
                <a:latin typeface="Meiryo UI" panose="020B0604030504040204" pitchFamily="50" charset="-128"/>
                <a:ea typeface="Meiryo UI" panose="020B0604030504040204" pitchFamily="50" charset="-128"/>
              </a:rPr>
              <a:t>％増加</a:t>
            </a:r>
            <a:endParaRPr kumimoji="1" lang="en-US" altLang="ja-JP" sz="831" b="1" dirty="0">
              <a:solidFill>
                <a:srgbClr val="C00000"/>
              </a:solidFill>
              <a:latin typeface="Meiryo UI" panose="020B0604030504040204" pitchFamily="50" charset="-128"/>
              <a:ea typeface="Meiryo UI" panose="020B0604030504040204" pitchFamily="50" charset="-128"/>
            </a:endParaRPr>
          </a:p>
        </p:txBody>
      </p:sp>
      <p:sp>
        <p:nvSpPr>
          <p:cNvPr id="18" name="吹き出し: 角を丸めた四角形 2">
            <a:extLst>
              <a:ext uri="{FF2B5EF4-FFF2-40B4-BE49-F238E27FC236}">
                <a16:creationId xmlns:a16="http://schemas.microsoft.com/office/drawing/2014/main" id="{0152FABA-0855-4C66-83CC-4726EB7C526A}"/>
              </a:ext>
            </a:extLst>
          </p:cNvPr>
          <p:cNvSpPr/>
          <p:nvPr/>
        </p:nvSpPr>
        <p:spPr>
          <a:xfrm>
            <a:off x="1972195" y="3037521"/>
            <a:ext cx="1242995" cy="368668"/>
          </a:xfrm>
          <a:prstGeom prst="wedgeRoundRectCallout">
            <a:avLst>
              <a:gd name="adj1" fmla="val -25789"/>
              <a:gd name="adj2" fmla="val 93535"/>
              <a:gd name="adj3" fmla="val 16667"/>
            </a:avLst>
          </a:prstGeom>
          <a:solidFill>
            <a:schemeClr val="bg1"/>
          </a:solidFill>
          <a:ln>
            <a:solidFill>
              <a:srgbClr val="FF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831" b="1" dirty="0">
                <a:solidFill>
                  <a:srgbClr val="C00000"/>
                </a:solidFill>
                <a:latin typeface="Meiryo UI" panose="020B0604030504040204" pitchFamily="50" charset="-128"/>
                <a:ea typeface="Meiryo UI" panose="020B0604030504040204" pitchFamily="50" charset="-128"/>
              </a:rPr>
              <a:t>1995</a:t>
            </a:r>
            <a:r>
              <a:rPr kumimoji="1" lang="ja-JP" altLang="en-US" sz="831" b="1" dirty="0">
                <a:solidFill>
                  <a:srgbClr val="C00000"/>
                </a:solidFill>
                <a:latin typeface="Meiryo UI" panose="020B0604030504040204" pitchFamily="50" charset="-128"/>
                <a:ea typeface="Meiryo UI" panose="020B0604030504040204" pitchFamily="50" charset="-128"/>
              </a:rPr>
              <a:t>年</a:t>
            </a:r>
            <a:endParaRPr kumimoji="1" lang="en-US" altLang="ja-JP" sz="923" b="1" dirty="0">
              <a:solidFill>
                <a:srgbClr val="C00000"/>
              </a:solidFill>
              <a:latin typeface="Meiryo UI" panose="020B0604030504040204" pitchFamily="50" charset="-128"/>
              <a:ea typeface="Meiryo UI" panose="020B0604030504040204" pitchFamily="50" charset="-128"/>
            </a:endParaRPr>
          </a:p>
          <a:p>
            <a:pPr algn="ctr"/>
            <a:r>
              <a:rPr kumimoji="1" lang="ja-JP" altLang="en-US" sz="923" b="1" dirty="0">
                <a:solidFill>
                  <a:srgbClr val="C00000"/>
                </a:solidFill>
                <a:latin typeface="Meiryo UI" panose="020B0604030504040204" pitchFamily="50" charset="-128"/>
                <a:ea typeface="Meiryo UI" panose="020B0604030504040204" pitchFamily="50" charset="-128"/>
              </a:rPr>
              <a:t>生産年齢人口ピーク</a:t>
            </a:r>
          </a:p>
        </p:txBody>
      </p:sp>
      <p:sp>
        <p:nvSpPr>
          <p:cNvPr id="19" name="吹き出し: 角を丸めた四角形 2">
            <a:extLst>
              <a:ext uri="{FF2B5EF4-FFF2-40B4-BE49-F238E27FC236}">
                <a16:creationId xmlns:a16="http://schemas.microsoft.com/office/drawing/2014/main" id="{0152FABA-0855-4C66-83CC-4726EB7C526A}"/>
              </a:ext>
            </a:extLst>
          </p:cNvPr>
          <p:cNvSpPr/>
          <p:nvPr/>
        </p:nvSpPr>
        <p:spPr>
          <a:xfrm>
            <a:off x="3998887" y="3800192"/>
            <a:ext cx="1167977" cy="375881"/>
          </a:xfrm>
          <a:prstGeom prst="wedgeRoundRectCallout">
            <a:avLst>
              <a:gd name="adj1" fmla="val -25666"/>
              <a:gd name="adj2" fmla="val 104629"/>
              <a:gd name="adj3" fmla="val 16667"/>
            </a:avLst>
          </a:prstGeom>
          <a:solidFill>
            <a:schemeClr val="bg1"/>
          </a:solidFill>
          <a:ln>
            <a:solidFill>
              <a:srgbClr val="FF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831" b="1" dirty="0">
                <a:solidFill>
                  <a:srgbClr val="C00000"/>
                </a:solidFill>
                <a:latin typeface="Meiryo UI" panose="020B0604030504040204" pitchFamily="50" charset="-128"/>
                <a:ea typeface="Meiryo UI" panose="020B0604030504040204" pitchFamily="50" charset="-128"/>
              </a:rPr>
              <a:t>2030</a:t>
            </a:r>
            <a:r>
              <a:rPr kumimoji="1" lang="ja-JP" altLang="en-US" sz="831" b="1" dirty="0">
                <a:solidFill>
                  <a:srgbClr val="C00000"/>
                </a:solidFill>
                <a:latin typeface="Meiryo UI" panose="020B0604030504040204" pitchFamily="50" charset="-128"/>
                <a:ea typeface="Meiryo UI" panose="020B0604030504040204" pitchFamily="50" charset="-128"/>
              </a:rPr>
              <a:t>年</a:t>
            </a:r>
            <a:endParaRPr kumimoji="1" lang="en-US" altLang="ja-JP" sz="831" b="1" dirty="0">
              <a:solidFill>
                <a:srgbClr val="C00000"/>
              </a:solidFill>
              <a:latin typeface="Meiryo UI" panose="020B0604030504040204" pitchFamily="50" charset="-128"/>
              <a:ea typeface="Meiryo UI" panose="020B0604030504040204" pitchFamily="50" charset="-128"/>
            </a:endParaRPr>
          </a:p>
          <a:p>
            <a:pPr algn="ctr"/>
            <a:r>
              <a:rPr kumimoji="1" lang="en-US" altLang="ja-JP" sz="831" b="1" dirty="0">
                <a:solidFill>
                  <a:srgbClr val="C00000"/>
                </a:solidFill>
                <a:latin typeface="Meiryo UI" panose="020B0604030504040204" pitchFamily="50" charset="-128"/>
                <a:ea typeface="Meiryo UI" panose="020B0604030504040204" pitchFamily="50" charset="-128"/>
              </a:rPr>
              <a:t>500</a:t>
            </a:r>
            <a:r>
              <a:rPr kumimoji="1" lang="ja-JP" altLang="en-US" sz="831" b="1" dirty="0">
                <a:solidFill>
                  <a:srgbClr val="C00000"/>
                </a:solidFill>
                <a:latin typeface="Meiryo UI" panose="020B0604030504040204" pitchFamily="50" charset="-128"/>
                <a:ea typeface="Meiryo UI" panose="020B0604030504040204" pitchFamily="50" charset="-128"/>
              </a:rPr>
              <a:t>万人を割り込む</a:t>
            </a:r>
          </a:p>
        </p:txBody>
      </p:sp>
      <p:sp>
        <p:nvSpPr>
          <p:cNvPr id="25" name="テキスト ボックス 24">
            <a:extLst>
              <a:ext uri="{FF2B5EF4-FFF2-40B4-BE49-F238E27FC236}">
                <a16:creationId xmlns:a16="http://schemas.microsoft.com/office/drawing/2014/main" id="{178AA22E-FCB1-45B3-87A6-15F3CBAFE844}"/>
              </a:ext>
            </a:extLst>
          </p:cNvPr>
          <p:cNvSpPr txBox="1"/>
          <p:nvPr/>
        </p:nvSpPr>
        <p:spPr>
          <a:xfrm>
            <a:off x="-2" y="6669303"/>
            <a:ext cx="5656961" cy="205890"/>
          </a:xfrm>
          <a:prstGeom prst="rect">
            <a:avLst/>
          </a:prstGeom>
          <a:noFill/>
        </p:spPr>
        <p:txBody>
          <a:bodyPr wrap="square" rtlCol="0">
            <a:spAutoFit/>
          </a:bodyPr>
          <a:lstStyle/>
          <a:p>
            <a:pPr lvl="0">
              <a:defRPr/>
            </a:pP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出典：総務省「国勢調査」、「労働力調査」　</a:t>
            </a:r>
            <a:r>
              <a:rPr kumimoji="1" lang="en-US" altLang="ja-JP" sz="738" dirty="0">
                <a:solidFill>
                  <a:prstClr val="black"/>
                </a:solidFill>
                <a:latin typeface="UD デジタル 教科書体 NK-R" panose="02020400000000000000" pitchFamily="18" charset="-128"/>
                <a:ea typeface="UD デジタル 教科書体 NK-R" panose="02020400000000000000" pitchFamily="18" charset="-128"/>
              </a:rPr>
              <a:t>※2025</a:t>
            </a: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年以降の数値</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rPr>
              <a:t>は、大阪府「大阪府の将来推計人口について（</a:t>
            </a:r>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rPr>
              <a:t>2018</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rPr>
              <a:t>年</a:t>
            </a:r>
            <a:r>
              <a:rPr lang="en-US" altLang="ja-JP" sz="738" dirty="0">
                <a:solidFill>
                  <a:prstClr val="black"/>
                </a:solidFill>
                <a:latin typeface="UD デジタル 教科書体 NK-R" panose="02020400000000000000" pitchFamily="18" charset="-128"/>
                <a:ea typeface="UD デジタル 教科書体 NK-R" panose="02020400000000000000" pitchFamily="18" charset="-128"/>
              </a:rPr>
              <a:t>8</a:t>
            </a:r>
            <a:r>
              <a:rPr lang="ja-JP" altLang="en-US" sz="738" dirty="0">
                <a:solidFill>
                  <a:prstClr val="black"/>
                </a:solidFill>
                <a:latin typeface="UD デジタル 教科書体 NK-R" panose="02020400000000000000" pitchFamily="18" charset="-128"/>
                <a:ea typeface="UD デジタル 教科書体 NK-R" panose="02020400000000000000" pitchFamily="18" charset="-128"/>
              </a:rPr>
              <a:t>月）」に基づく</a:t>
            </a:r>
            <a:r>
              <a:rPr kumimoji="1" lang="ja-JP" altLang="en-US" sz="738" dirty="0">
                <a:solidFill>
                  <a:prstClr val="black"/>
                </a:solidFill>
                <a:latin typeface="UD デジタル 教科書体 NK-R" panose="02020400000000000000" pitchFamily="18" charset="-128"/>
                <a:ea typeface="UD デジタル 教科書体 NK-R" panose="02020400000000000000" pitchFamily="18" charset="-128"/>
              </a:rPr>
              <a:t>。</a:t>
            </a:r>
            <a:endParaRPr kumimoji="1" lang="en-US" altLang="ja-JP" sz="738"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528053" y="1651577"/>
            <a:ext cx="4638811" cy="307777"/>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大阪府の総人口・生産年齢人口・労働力人口の推移</a:t>
            </a: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6089469" y="1651577"/>
            <a:ext cx="3230926" cy="307777"/>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sz="1400" b="1" i="0" u="none" strike="noStrike" kern="1200" spc="0" baseline="0">
                <a:solidFill>
                  <a:prstClr val="black"/>
                </a:solidFill>
                <a:latin typeface="Meiryo UI" panose="020B0604030504040204" pitchFamily="50" charset="-128"/>
                <a:ea typeface="Meiryo UI" panose="020B0604030504040204" pitchFamily="50" charset="-128"/>
                <a:cs typeface="+mn-cs"/>
              </a:defRPr>
            </a:pPr>
            <a:r>
              <a:rPr lang="ja-JP" altLang="ja-JP" b="1" dirty="0">
                <a:solidFill>
                  <a:schemeClr val="tx1"/>
                </a:solidFill>
                <a:latin typeface="UD デジタル 教科書体 NK-R" panose="02020400000000000000" pitchFamily="18" charset="-128"/>
                <a:ea typeface="UD デジタル 教科書体 NK-R" panose="02020400000000000000" pitchFamily="18" charset="-128"/>
              </a:rPr>
              <a:t>大阪府の就業者数</a:t>
            </a:r>
            <a:r>
              <a:rPr lang="ja-JP" altLang="en-US" b="1" dirty="0">
                <a:solidFill>
                  <a:schemeClr val="tx1"/>
                </a:solidFill>
                <a:latin typeface="UD デジタル 教科書体 NK-R" panose="02020400000000000000" pitchFamily="18" charset="-128"/>
                <a:ea typeface="UD デジタル 教科書体 NK-R" panose="02020400000000000000" pitchFamily="18" charset="-128"/>
              </a:rPr>
              <a:t>の推移</a:t>
            </a:r>
            <a:endParaRPr lang="ja-JP" altLang="ja-JP"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 name="正方形/長方形 29"/>
          <p:cNvSpPr/>
          <p:nvPr/>
        </p:nvSpPr>
        <p:spPr>
          <a:xfrm>
            <a:off x="6788270" y="6612413"/>
            <a:ext cx="2637632" cy="245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40" dirty="0">
                <a:solidFill>
                  <a:schemeClr val="tx1"/>
                </a:solidFill>
                <a:latin typeface="UD デジタル 教科書体 NK-R" panose="02020400000000000000" pitchFamily="18" charset="-128"/>
                <a:ea typeface="UD デジタル 教科書体 NK-R" panose="02020400000000000000" pitchFamily="18" charset="-128"/>
              </a:rPr>
              <a:t>出典：大阪府</a:t>
            </a:r>
            <a:r>
              <a:rPr kumimoji="1" lang="zh-TW" altLang="en-US" sz="74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740" dirty="0">
                <a:solidFill>
                  <a:schemeClr val="tx1"/>
                </a:solidFill>
                <a:latin typeface="UD デジタル 教科書体 NK-R" panose="02020400000000000000" pitchFamily="18" charset="-128"/>
                <a:ea typeface="UD デジタル 教科書体 NK-R" panose="02020400000000000000" pitchFamily="18" charset="-128"/>
              </a:rPr>
              <a:t>労働力調査地方集計結果</a:t>
            </a:r>
            <a:r>
              <a:rPr kumimoji="1" lang="zh-TW" altLang="en-US" sz="74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740"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2" name="テキスト ボックス 1"/>
          <p:cNvSpPr txBox="1"/>
          <p:nvPr/>
        </p:nvSpPr>
        <p:spPr>
          <a:xfrm>
            <a:off x="5202293" y="1883598"/>
            <a:ext cx="711570" cy="230832"/>
          </a:xfrm>
          <a:prstGeom prst="rect">
            <a:avLst/>
          </a:prstGeom>
          <a:noFill/>
        </p:spPr>
        <p:txBody>
          <a:bodyPr wrap="square" rtlCol="0">
            <a:spAutoFit/>
          </a:bodyPr>
          <a:lstStyle/>
          <a:p>
            <a:r>
              <a:rPr kumimoji="1" lang="ja-JP" altLang="en-US" sz="900" dirty="0"/>
              <a:t>（千人）</a:t>
            </a:r>
          </a:p>
        </p:txBody>
      </p:sp>
      <p:sp>
        <p:nvSpPr>
          <p:cNvPr id="22" name="テキスト ボックス 21"/>
          <p:cNvSpPr txBox="1"/>
          <p:nvPr/>
        </p:nvSpPr>
        <p:spPr>
          <a:xfrm>
            <a:off x="-76538" y="1707399"/>
            <a:ext cx="711570" cy="230832"/>
          </a:xfrm>
          <a:prstGeom prst="rect">
            <a:avLst/>
          </a:prstGeom>
          <a:noFill/>
        </p:spPr>
        <p:txBody>
          <a:bodyPr wrap="square" rtlCol="0">
            <a:spAutoFit/>
          </a:bodyPr>
          <a:lstStyle/>
          <a:p>
            <a:r>
              <a:rPr kumimoji="1" lang="ja-JP" altLang="en-US" sz="900" dirty="0"/>
              <a:t>（万人）</a:t>
            </a:r>
          </a:p>
        </p:txBody>
      </p:sp>
      <p:sp>
        <p:nvSpPr>
          <p:cNvPr id="17" name="吹き出し: 角を丸めた四角形 2">
            <a:extLst>
              <a:ext uri="{FF2B5EF4-FFF2-40B4-BE49-F238E27FC236}">
                <a16:creationId xmlns:a16="http://schemas.microsoft.com/office/drawing/2014/main" id="{326C0B16-1964-4737-B2E5-018EFB4B3E3A}"/>
              </a:ext>
            </a:extLst>
          </p:cNvPr>
          <p:cNvSpPr/>
          <p:nvPr/>
        </p:nvSpPr>
        <p:spPr>
          <a:xfrm>
            <a:off x="2653142" y="1984065"/>
            <a:ext cx="1684133" cy="267083"/>
          </a:xfrm>
          <a:prstGeom prst="wedgeRoundRectCallout">
            <a:avLst>
              <a:gd name="adj1" fmla="val -25789"/>
              <a:gd name="adj2" fmla="val 93535"/>
              <a:gd name="adj3" fmla="val 16667"/>
            </a:avLst>
          </a:prstGeom>
          <a:solidFill>
            <a:schemeClr val="bg1"/>
          </a:solidFill>
          <a:ln>
            <a:solidFill>
              <a:srgbClr val="FF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831" b="1" dirty="0">
                <a:solidFill>
                  <a:srgbClr val="C00000"/>
                </a:solidFill>
                <a:latin typeface="Meiryo UI" panose="020B0604030504040204" pitchFamily="50" charset="-128"/>
                <a:ea typeface="Meiryo UI" panose="020B0604030504040204" pitchFamily="50" charset="-128"/>
              </a:rPr>
              <a:t>2010</a:t>
            </a:r>
            <a:r>
              <a:rPr kumimoji="1" lang="ja-JP" altLang="en-US" sz="831" b="1" dirty="0">
                <a:solidFill>
                  <a:srgbClr val="C00000"/>
                </a:solidFill>
                <a:latin typeface="Meiryo UI" panose="020B0604030504040204" pitchFamily="50" charset="-128"/>
                <a:ea typeface="Meiryo UI" panose="020B0604030504040204" pitchFamily="50" charset="-128"/>
              </a:rPr>
              <a:t>年</a:t>
            </a:r>
            <a:r>
              <a:rPr kumimoji="1" lang="ja-JP" altLang="en-US" sz="923" b="1" dirty="0">
                <a:solidFill>
                  <a:srgbClr val="C00000"/>
                </a:solidFill>
                <a:latin typeface="Meiryo UI" panose="020B0604030504040204" pitchFamily="50" charset="-128"/>
                <a:ea typeface="Meiryo UI" panose="020B0604030504040204" pitchFamily="50" charset="-128"/>
              </a:rPr>
              <a:t>人口ピーク</a:t>
            </a:r>
          </a:p>
        </p:txBody>
      </p:sp>
      <p:sp>
        <p:nvSpPr>
          <p:cNvPr id="3" name="正方形/長方形 2"/>
          <p:cNvSpPr/>
          <p:nvPr/>
        </p:nvSpPr>
        <p:spPr>
          <a:xfrm>
            <a:off x="5656959" y="2614246"/>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4,075</a:t>
            </a:r>
            <a:endParaRPr kumimoji="1" lang="ja-JP" altLang="en-US" sz="800" dirty="0"/>
          </a:p>
        </p:txBody>
      </p:sp>
      <p:sp>
        <p:nvSpPr>
          <p:cNvPr id="21" name="正方形/長方形 20"/>
          <p:cNvSpPr/>
          <p:nvPr/>
        </p:nvSpPr>
        <p:spPr>
          <a:xfrm>
            <a:off x="6025579" y="2520461"/>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4,130</a:t>
            </a:r>
            <a:endParaRPr kumimoji="1" lang="ja-JP" altLang="en-US" sz="800" dirty="0"/>
          </a:p>
        </p:txBody>
      </p:sp>
      <p:sp>
        <p:nvSpPr>
          <p:cNvPr id="23" name="正方形/長方形 22"/>
          <p:cNvSpPr/>
          <p:nvPr/>
        </p:nvSpPr>
        <p:spPr>
          <a:xfrm>
            <a:off x="6389949" y="2487919"/>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4,206</a:t>
            </a:r>
            <a:endParaRPr kumimoji="1" lang="ja-JP" altLang="en-US" sz="800" dirty="0"/>
          </a:p>
        </p:txBody>
      </p:sp>
      <p:sp>
        <p:nvSpPr>
          <p:cNvPr id="24" name="正方形/長方形 23"/>
          <p:cNvSpPr/>
          <p:nvPr/>
        </p:nvSpPr>
        <p:spPr>
          <a:xfrm>
            <a:off x="6742250" y="2490545"/>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4,215</a:t>
            </a:r>
            <a:endParaRPr kumimoji="1" lang="ja-JP" altLang="en-US" sz="800" dirty="0"/>
          </a:p>
        </p:txBody>
      </p:sp>
      <p:sp>
        <p:nvSpPr>
          <p:cNvPr id="28" name="正方形/長方形 27"/>
          <p:cNvSpPr/>
          <p:nvPr/>
        </p:nvSpPr>
        <p:spPr>
          <a:xfrm>
            <a:off x="7085026" y="2487918"/>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4,222</a:t>
            </a:r>
            <a:endParaRPr kumimoji="1" lang="ja-JP" altLang="en-US" sz="800" dirty="0"/>
          </a:p>
        </p:txBody>
      </p:sp>
      <p:sp>
        <p:nvSpPr>
          <p:cNvPr id="29" name="正方形/長方形 28"/>
          <p:cNvSpPr/>
          <p:nvPr/>
        </p:nvSpPr>
        <p:spPr>
          <a:xfrm>
            <a:off x="7446852" y="2377863"/>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4,278</a:t>
            </a:r>
            <a:endParaRPr kumimoji="1" lang="ja-JP" altLang="en-US" sz="800" dirty="0"/>
          </a:p>
        </p:txBody>
      </p:sp>
      <p:sp>
        <p:nvSpPr>
          <p:cNvPr id="31" name="正方形/長方形 30"/>
          <p:cNvSpPr/>
          <p:nvPr/>
        </p:nvSpPr>
        <p:spPr>
          <a:xfrm>
            <a:off x="7798014" y="2353571"/>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4,339</a:t>
            </a:r>
            <a:endParaRPr kumimoji="1" lang="ja-JP" altLang="en-US" sz="800" dirty="0"/>
          </a:p>
        </p:txBody>
      </p:sp>
      <p:sp>
        <p:nvSpPr>
          <p:cNvPr id="32" name="正方形/長方形 31"/>
          <p:cNvSpPr/>
          <p:nvPr/>
        </p:nvSpPr>
        <p:spPr>
          <a:xfrm>
            <a:off x="8147070" y="2319649"/>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4,422</a:t>
            </a:r>
            <a:endParaRPr kumimoji="1" lang="ja-JP" altLang="en-US" sz="800" dirty="0"/>
          </a:p>
        </p:txBody>
      </p:sp>
      <p:sp>
        <p:nvSpPr>
          <p:cNvPr id="33" name="正方形/長方形 32"/>
          <p:cNvSpPr/>
          <p:nvPr/>
        </p:nvSpPr>
        <p:spPr>
          <a:xfrm>
            <a:off x="8496126" y="2251148"/>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4,579</a:t>
            </a:r>
            <a:endParaRPr kumimoji="1" lang="ja-JP" altLang="en-US" sz="800" dirty="0"/>
          </a:p>
        </p:txBody>
      </p:sp>
      <p:sp>
        <p:nvSpPr>
          <p:cNvPr id="34" name="正方形/長方形 33"/>
          <p:cNvSpPr/>
          <p:nvPr/>
        </p:nvSpPr>
        <p:spPr>
          <a:xfrm>
            <a:off x="8835657" y="2202080"/>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4,605</a:t>
            </a:r>
            <a:endParaRPr kumimoji="1" lang="ja-JP" altLang="en-US" sz="800" dirty="0"/>
          </a:p>
        </p:txBody>
      </p:sp>
      <p:sp>
        <p:nvSpPr>
          <p:cNvPr id="35" name="正方形/長方形 34"/>
          <p:cNvSpPr/>
          <p:nvPr/>
        </p:nvSpPr>
        <p:spPr>
          <a:xfrm>
            <a:off x="9226718" y="2212282"/>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4,595</a:t>
            </a:r>
            <a:endParaRPr kumimoji="1" lang="ja-JP" altLang="en-US" sz="800" dirty="0"/>
          </a:p>
        </p:txBody>
      </p:sp>
      <p:sp>
        <p:nvSpPr>
          <p:cNvPr id="36" name="正方形/長方形 35"/>
          <p:cNvSpPr/>
          <p:nvPr/>
        </p:nvSpPr>
        <p:spPr>
          <a:xfrm>
            <a:off x="9576021" y="2132080"/>
            <a:ext cx="432510" cy="187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a:t>4,652</a:t>
            </a:r>
            <a:endParaRPr kumimoji="1" lang="ja-JP" altLang="en-US" sz="800" dirty="0"/>
          </a:p>
        </p:txBody>
      </p:sp>
      <p:sp>
        <p:nvSpPr>
          <p:cNvPr id="37"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4</a:t>
            </a:fld>
            <a:endParaRPr kumimoji="1" lang="ja-JP" altLang="en-US" dirty="0"/>
          </a:p>
        </p:txBody>
      </p:sp>
    </p:spTree>
    <p:extLst>
      <p:ext uri="{BB962C8B-B14F-4D97-AF65-F5344CB8AC3E}">
        <p14:creationId xmlns:p14="http://schemas.microsoft.com/office/powerpoint/2010/main" val="1448106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1616288180"/>
              </p:ext>
            </p:extLst>
          </p:nvPr>
        </p:nvGraphicFramePr>
        <p:xfrm>
          <a:off x="147037" y="979675"/>
          <a:ext cx="9473046" cy="5884664"/>
        </p:xfrm>
        <a:graphic>
          <a:graphicData uri="http://schemas.openxmlformats.org/drawingml/2006/chart">
            <c:chart xmlns:c="http://schemas.openxmlformats.org/drawingml/2006/chart" xmlns:r="http://schemas.openxmlformats.org/officeDocument/2006/relationships" r:id="rId3"/>
          </a:graphicData>
        </a:graphic>
      </p:graphicFrame>
      <p:sp>
        <p:nvSpPr>
          <p:cNvPr id="24" name="正方形/長方形 23">
            <a:extLst>
              <a:ext uri="{FF2B5EF4-FFF2-40B4-BE49-F238E27FC236}">
                <a16:creationId xmlns:a16="http://schemas.microsoft.com/office/drawing/2014/main" id="{55EED9AA-96F6-4885-AFA7-E0637D01A52D}"/>
              </a:ext>
            </a:extLst>
          </p:cNvPr>
          <p:cNvSpPr/>
          <p:nvPr/>
        </p:nvSpPr>
        <p:spPr>
          <a:xfrm>
            <a:off x="215186" y="439005"/>
            <a:ext cx="9650252" cy="489365"/>
          </a:xfrm>
          <a:prstGeom prst="rect">
            <a:avLst/>
          </a:prstGeom>
          <a:ln w="19050">
            <a:solidFill>
              <a:schemeClr val="tx1"/>
            </a:solidFill>
            <a:prstDash val="sysDash"/>
          </a:ln>
        </p:spPr>
        <p:txBody>
          <a:bodyPr wrap="square">
            <a:spAutoFit/>
          </a:bodyPr>
          <a:lstStyle/>
          <a:p>
            <a:pPr marL="148821" indent="-378003" algn="just"/>
            <a:r>
              <a:rPr lang="ja-JP" altLang="en-US" sz="1290" dirty="0">
                <a:latin typeface="UD デジタル 教科書体 NK-R" panose="02020400000000000000" pitchFamily="18" charset="-128"/>
                <a:ea typeface="UD デジタル 教科書体 NK-R" panose="02020400000000000000" pitchFamily="18" charset="-128"/>
              </a:rPr>
              <a:t>〇　在留資格別では、特別永住者が減少する中、</a:t>
            </a:r>
            <a:r>
              <a:rPr lang="ja-JP" altLang="en-US" sz="1290" b="1" dirty="0">
                <a:latin typeface="UD デジタル 教科書体 NK-R" panose="02020400000000000000" pitchFamily="18" charset="-128"/>
                <a:ea typeface="UD デジタル 教科書体 NK-R" panose="02020400000000000000" pitchFamily="18" charset="-128"/>
              </a:rPr>
              <a:t>「技術・人文知識・国際業務」「技能実習」、「家族滞在」等が増加</a:t>
            </a:r>
            <a:endParaRPr lang="en-US" altLang="ja-JP" sz="1290" dirty="0">
              <a:latin typeface="UD デジタル 教科書体 NK-R" panose="02020400000000000000" pitchFamily="18" charset="-128"/>
              <a:ea typeface="UD デジタル 教科書体 NK-R" panose="02020400000000000000" pitchFamily="18" charset="-128"/>
            </a:endParaRPr>
          </a:p>
          <a:p>
            <a:pPr marL="148821" indent="-378003" algn="just"/>
            <a:r>
              <a:rPr lang="ja-JP" altLang="en-US" sz="1290" dirty="0">
                <a:latin typeface="UD デジタル 教科書体 NK-R" panose="02020400000000000000" pitchFamily="18" charset="-128"/>
                <a:ea typeface="UD デジタル 教科書体 NK-R" panose="02020400000000000000" pitchFamily="18" charset="-128"/>
              </a:rPr>
              <a:t>〇　</a:t>
            </a:r>
            <a:r>
              <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年～２０２１年は</a:t>
            </a:r>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コロナ禍により</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「留学」、「技能実習」等が減少したが、２０２２年には持ち直し、特定技能も増加</a:t>
            </a:r>
          </a:p>
        </p:txBody>
      </p:sp>
      <p:sp>
        <p:nvSpPr>
          <p:cNvPr id="21" name="テキスト ボックス 5"/>
          <p:cNvSpPr txBox="1"/>
          <p:nvPr/>
        </p:nvSpPr>
        <p:spPr>
          <a:xfrm>
            <a:off x="6797044" y="6895713"/>
            <a:ext cx="2895934"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Meiryo UI" panose="020B0604030504040204" pitchFamily="50" charset="-128"/>
                <a:ea typeface="Meiryo UI" panose="020B0604030504040204" pitchFamily="50" charset="-128"/>
              </a:rPr>
              <a:t>出典：法務省「</a:t>
            </a:r>
            <a:r>
              <a:rPr kumimoji="1" lang="zh-TW" altLang="en-US" sz="800" dirty="0">
                <a:latin typeface="Meiryo UI" panose="020B0604030504040204" pitchFamily="50" charset="-128"/>
                <a:ea typeface="Meiryo UI" panose="020B0604030504040204" pitchFamily="50" charset="-128"/>
              </a:rPr>
              <a:t>在留外国人統計</a:t>
            </a:r>
            <a:r>
              <a:rPr kumimoji="1" lang="ja-JP" altLang="en-US" sz="800" dirty="0">
                <a:latin typeface="Meiryo UI" panose="020B0604030504040204" pitchFamily="50" charset="-128"/>
                <a:ea typeface="Meiryo UI" panose="020B0604030504040204" pitchFamily="50" charset="-128"/>
              </a:rPr>
              <a:t>」（各年</a:t>
            </a:r>
            <a:r>
              <a:rPr kumimoji="1"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月末時点）</a:t>
            </a:r>
            <a:endParaRPr kumimoji="1" lang="en-US" altLang="ja-JP" sz="800" dirty="0">
              <a:latin typeface="Meiryo UI" panose="020B0604030504040204" pitchFamily="50" charset="-128"/>
              <a:ea typeface="Meiryo UI" panose="020B0604030504040204" pitchFamily="50" charset="-128"/>
            </a:endParaRPr>
          </a:p>
        </p:txBody>
      </p:sp>
      <p:sp>
        <p:nvSpPr>
          <p:cNvPr id="25" name="テキスト ボックス 5"/>
          <p:cNvSpPr txBox="1"/>
          <p:nvPr/>
        </p:nvSpPr>
        <p:spPr>
          <a:xfrm>
            <a:off x="914577" y="6827928"/>
            <a:ext cx="309264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在留資格は、</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年末で多い順（特定技能を除く）</a:t>
            </a:r>
            <a:endParaRPr kumimoji="1" lang="en-US" altLang="ja-JP" sz="9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08629A6-829B-4394-A30A-5CB52C1BBB36}"/>
              </a:ext>
            </a:extLst>
          </p:cNvPr>
          <p:cNvSpPr/>
          <p:nvPr/>
        </p:nvSpPr>
        <p:spPr>
          <a:xfrm>
            <a:off x="0" y="0"/>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（１）府内在留外国人の状況　③在留資格別</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6" name="スライド番号プレースホルダー 4"/>
          <p:cNvSpPr>
            <a:spLocks noGrp="1"/>
          </p:cNvSpPr>
          <p:nvPr>
            <p:ph type="sldNum" sz="quarter" idx="12"/>
          </p:nvPr>
        </p:nvSpPr>
        <p:spPr>
          <a:xfrm>
            <a:off x="9620083" y="6864339"/>
            <a:ext cx="379412" cy="200156"/>
          </a:xfrm>
        </p:spPr>
        <p:txBody>
          <a:bodyPr/>
          <a:lstStyle/>
          <a:p>
            <a:fld id="{D905376E-84B4-405D-8A7C-01C61F534285}" type="slidenum">
              <a:rPr kumimoji="1" lang="ja-JP" altLang="en-US" smtClean="0"/>
              <a:t>40</a:t>
            </a:fld>
            <a:endParaRPr kumimoji="1" lang="ja-JP" altLang="en-US" dirty="0"/>
          </a:p>
        </p:txBody>
      </p:sp>
      <p:sp>
        <p:nvSpPr>
          <p:cNvPr id="3" name="テキスト ボックス 2"/>
          <p:cNvSpPr txBox="1"/>
          <p:nvPr/>
        </p:nvSpPr>
        <p:spPr>
          <a:xfrm>
            <a:off x="147037" y="1185001"/>
            <a:ext cx="63436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122829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E08629A6-829B-4394-A30A-5CB52C1BBB36}"/>
              </a:ext>
            </a:extLst>
          </p:cNvPr>
          <p:cNvSpPr/>
          <p:nvPr/>
        </p:nvSpPr>
        <p:spPr>
          <a:xfrm>
            <a:off x="7742" y="228453"/>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（２）調査やヒアリングの実施状況</a:t>
            </a:r>
          </a:p>
        </p:txBody>
      </p:sp>
      <p:sp>
        <p:nvSpPr>
          <p:cNvPr id="77" name="スライド番号プレースホルダー 4"/>
          <p:cNvSpPr>
            <a:spLocks noGrp="1"/>
          </p:cNvSpPr>
          <p:nvPr>
            <p:ph type="sldNum" sz="quarter" idx="12"/>
          </p:nvPr>
        </p:nvSpPr>
        <p:spPr>
          <a:xfrm>
            <a:off x="9778465" y="6925797"/>
            <a:ext cx="379412" cy="190974"/>
          </a:xfrm>
        </p:spPr>
        <p:txBody>
          <a:bodyPr/>
          <a:lstStyle/>
          <a:p>
            <a:fld id="{D905376E-84B4-405D-8A7C-01C61F534285}" type="slidenum">
              <a:rPr kumimoji="1" lang="ja-JP" altLang="en-US" smtClean="0"/>
              <a:t>41</a:t>
            </a:fld>
            <a:endParaRPr kumimoji="1" lang="ja-JP" altLang="en-US" dirty="0"/>
          </a:p>
        </p:txBody>
      </p:sp>
      <p:sp>
        <p:nvSpPr>
          <p:cNvPr id="2" name="テキスト ボックス 1"/>
          <p:cNvSpPr txBox="1"/>
          <p:nvPr/>
        </p:nvSpPr>
        <p:spPr>
          <a:xfrm>
            <a:off x="302235" y="1754375"/>
            <a:ext cx="2550694"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＜ヒアリング＞</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9" name="表 8">
            <a:extLst>
              <a:ext uri="{FF2B5EF4-FFF2-40B4-BE49-F238E27FC236}">
                <a16:creationId xmlns:a16="http://schemas.microsoft.com/office/drawing/2014/main" id="{ED9D9D1F-A016-4EEA-B755-9E44C5D206CB}"/>
              </a:ext>
            </a:extLst>
          </p:cNvPr>
          <p:cNvGraphicFramePr>
            <a:graphicFrameLocks noGrp="1"/>
          </p:cNvGraphicFramePr>
          <p:nvPr/>
        </p:nvGraphicFramePr>
        <p:xfrm>
          <a:off x="302235" y="5456857"/>
          <a:ext cx="9274196" cy="1371600"/>
        </p:xfrm>
        <a:graphic>
          <a:graphicData uri="http://schemas.openxmlformats.org/drawingml/2006/table">
            <a:tbl>
              <a:tblPr firstCol="1" bandRow="1">
                <a:tableStyleId>{5C22544A-7EE6-4342-B048-85BDC9FD1C3A}</a:tableStyleId>
              </a:tblPr>
              <a:tblGrid>
                <a:gridCol w="1520170">
                  <a:extLst>
                    <a:ext uri="{9D8B030D-6E8A-4147-A177-3AD203B41FA5}">
                      <a16:colId xmlns:a16="http://schemas.microsoft.com/office/drawing/2014/main" val="319247898"/>
                    </a:ext>
                  </a:extLst>
                </a:gridCol>
                <a:gridCol w="7754026">
                  <a:extLst>
                    <a:ext uri="{9D8B030D-6E8A-4147-A177-3AD203B41FA5}">
                      <a16:colId xmlns:a16="http://schemas.microsoft.com/office/drawing/2014/main" val="3951960585"/>
                    </a:ext>
                  </a:extLst>
                </a:gridCol>
              </a:tblGrid>
              <a:tr h="691911">
                <a:tc>
                  <a:txBody>
                    <a:bodyPr/>
                    <a:lstStyle/>
                    <a:p>
                      <a:pPr algn="ctr"/>
                      <a:r>
                        <a:rPr kumimoji="1" lang="en-US" altLang="ja-JP" sz="1600" dirty="0">
                          <a:latin typeface="UD デジタル 教科書体 NK-R" panose="02020400000000000000" pitchFamily="18" charset="-128"/>
                          <a:ea typeface="UD デジタル 教科書体 NK-R" panose="02020400000000000000" pitchFamily="18" charset="-128"/>
                        </a:rPr>
                        <a:t>R1</a:t>
                      </a:r>
                      <a:r>
                        <a:rPr kumimoji="1" lang="ja-JP" altLang="en-US" sz="1600" dirty="0">
                          <a:latin typeface="UD デジタル 教科書体 NK-R" panose="02020400000000000000" pitchFamily="18" charset="-128"/>
                          <a:ea typeface="UD デジタル 教科書体 NK-R" panose="02020400000000000000" pitchFamily="18" charset="-128"/>
                        </a:rPr>
                        <a:t>年度</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800" dirty="0">
                          <a:latin typeface="UD デジタル 教科書体 NK-R" panose="02020400000000000000" pitchFamily="18" charset="-128"/>
                          <a:ea typeface="UD デジタル 教科書体 NK-R" panose="02020400000000000000" pitchFamily="18" charset="-128"/>
                        </a:rPr>
                        <a:t>■外国人材の円滑な受入れ促進と共生社会づくりに向けたアンケート調査</a:t>
                      </a:r>
                      <a:endParaRPr kumimoji="1" lang="en-US" altLang="ja-JP" sz="1800" dirty="0">
                        <a:latin typeface="UD デジタル 教科書体 NK-R" panose="02020400000000000000" pitchFamily="18" charset="-128"/>
                        <a:ea typeface="UD デジタル 教科書体 NK-R" panose="02020400000000000000" pitchFamily="18" charset="-128"/>
                      </a:endParaRPr>
                    </a:p>
                    <a:p>
                      <a:r>
                        <a:rPr kumimoji="1"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・大阪市外国人住民アンケート調査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R" panose="02020400000000000000" pitchFamily="18" charset="-128"/>
                          <a:ea typeface="UD デジタル 教科書体 NK-R" panose="02020400000000000000" pitchFamily="18" charset="-128"/>
                        </a:rPr>
                        <a:t>   　調査実施期間：</a:t>
                      </a:r>
                      <a:r>
                        <a:rPr kumimoji="1" lang="en-US" altLang="ja-JP" sz="1600" dirty="0">
                          <a:latin typeface="UD デジタル 教科書体 NK-R" panose="02020400000000000000" pitchFamily="18" charset="-128"/>
                          <a:ea typeface="UD デジタル 教科書体 NK-R" panose="02020400000000000000" pitchFamily="18" charset="-128"/>
                        </a:rPr>
                        <a:t>2019</a:t>
                      </a:r>
                      <a:r>
                        <a:rPr kumimoji="1" lang="ja-JP" altLang="en-US" sz="1600" dirty="0">
                          <a:latin typeface="UD デジタル 教科書体 NK-R" panose="02020400000000000000" pitchFamily="18" charset="-128"/>
                          <a:ea typeface="UD デジタル 教科書体 NK-R" panose="02020400000000000000" pitchFamily="18" charset="-128"/>
                        </a:rPr>
                        <a:t>年</a:t>
                      </a:r>
                      <a:r>
                        <a:rPr kumimoji="1" lang="en-US" altLang="ja-JP" sz="1600" dirty="0">
                          <a:latin typeface="UD デジタル 教科書体 NK-R" panose="02020400000000000000" pitchFamily="18" charset="-128"/>
                          <a:ea typeface="UD デジタル 教科書体 NK-R" panose="02020400000000000000" pitchFamily="18" charset="-128"/>
                        </a:rPr>
                        <a:t>10</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15</a:t>
                      </a:r>
                      <a:r>
                        <a:rPr kumimoji="1" lang="ja-JP" altLang="en-US" sz="1600" dirty="0">
                          <a:latin typeface="UD デジタル 教科書体 NK-R" panose="02020400000000000000" pitchFamily="18" charset="-128"/>
                          <a:ea typeface="UD デジタル 教科書体 NK-R" panose="02020400000000000000" pitchFamily="18" charset="-128"/>
                        </a:rPr>
                        <a:t>日～</a:t>
                      </a:r>
                      <a:r>
                        <a:rPr kumimoji="1" lang="en-US" altLang="ja-JP" sz="1600" dirty="0">
                          <a:latin typeface="UD デジタル 教科書体 NK-R" panose="02020400000000000000" pitchFamily="18" charset="-128"/>
                          <a:ea typeface="UD デジタル 教科書体 NK-R" panose="02020400000000000000" pitchFamily="18" charset="-128"/>
                        </a:rPr>
                        <a:t>11</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4</a:t>
                      </a:r>
                      <a:r>
                        <a:rPr kumimoji="1" lang="ja-JP" altLang="en-US" sz="1600" dirty="0">
                          <a:latin typeface="UD デジタル 教科書体 NK-R" panose="02020400000000000000" pitchFamily="18" charset="-128"/>
                          <a:ea typeface="UD デジタル 教科書体 NK-R" panose="02020400000000000000" pitchFamily="18" charset="-128"/>
                        </a:rPr>
                        <a:t>日</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zh-CN" altLang="en-US" sz="1600" dirty="0">
                          <a:latin typeface="UD デジタル 教科書体 NK-R" panose="02020400000000000000" pitchFamily="18" charset="-128"/>
                          <a:ea typeface="UD デジタル 教科書体 NK-R" panose="02020400000000000000" pitchFamily="18" charset="-128"/>
                        </a:rPr>
                        <a:t>府内市町村外国籍住民施策調査</a:t>
                      </a:r>
                      <a:endParaRPr kumimoji="1" lang="en-US" altLang="zh-CN" sz="1600" dirty="0">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R" panose="02020400000000000000" pitchFamily="18" charset="-128"/>
                          <a:ea typeface="UD デジタル 教科書体 NK-R" panose="02020400000000000000" pitchFamily="18" charset="-128"/>
                        </a:rPr>
                        <a:t>　　　調査実施期間：</a:t>
                      </a:r>
                      <a:r>
                        <a:rPr kumimoji="1" lang="en-US" altLang="ja-JP" sz="1600" dirty="0">
                          <a:latin typeface="UD デジタル 教科書体 NK-R" panose="02020400000000000000" pitchFamily="18" charset="-128"/>
                          <a:ea typeface="UD デジタル 教科書体 NK-R" panose="02020400000000000000" pitchFamily="18" charset="-128"/>
                        </a:rPr>
                        <a:t>2019</a:t>
                      </a:r>
                      <a:r>
                        <a:rPr kumimoji="1" lang="ja-JP" altLang="en-US" sz="1600" dirty="0">
                          <a:latin typeface="UD デジタル 教科書体 NK-R" panose="02020400000000000000" pitchFamily="18" charset="-128"/>
                          <a:ea typeface="UD デジタル 教科書体 NK-R" panose="02020400000000000000" pitchFamily="18" charset="-128"/>
                        </a:rPr>
                        <a:t>年</a:t>
                      </a:r>
                      <a:r>
                        <a:rPr kumimoji="1" lang="en-US" altLang="ja-JP" sz="1600" dirty="0">
                          <a:latin typeface="UD デジタル 教科書体 NK-R" panose="02020400000000000000" pitchFamily="18" charset="-128"/>
                          <a:ea typeface="UD デジタル 教科書体 NK-R" panose="02020400000000000000" pitchFamily="18" charset="-128"/>
                        </a:rPr>
                        <a:t>8</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16</a:t>
                      </a:r>
                      <a:r>
                        <a:rPr kumimoji="1" lang="ja-JP" altLang="en-US" sz="1600" dirty="0">
                          <a:latin typeface="UD デジタル 教科書体 NK-R" panose="02020400000000000000" pitchFamily="18" charset="-128"/>
                          <a:ea typeface="UD デジタル 教科書体 NK-R" panose="02020400000000000000" pitchFamily="18" charset="-128"/>
                        </a:rPr>
                        <a:t>日～</a:t>
                      </a:r>
                      <a:r>
                        <a:rPr kumimoji="1" lang="en-US" altLang="ja-JP" sz="1600" dirty="0">
                          <a:latin typeface="UD デジタル 教科書体 NK-R" panose="02020400000000000000" pitchFamily="18" charset="-128"/>
                          <a:ea typeface="UD デジタル 教科書体 NK-R" panose="02020400000000000000" pitchFamily="18" charset="-128"/>
                        </a:rPr>
                        <a:t>9</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17</a:t>
                      </a:r>
                      <a:r>
                        <a:rPr kumimoji="1" lang="ja-JP" altLang="en-US" sz="1600" dirty="0">
                          <a:latin typeface="UD デジタル 教科書体 NK-R" panose="02020400000000000000" pitchFamily="18" charset="-128"/>
                          <a:ea typeface="UD デジタル 教科書体 NK-R" panose="02020400000000000000" pitchFamily="18" charset="-128"/>
                        </a:rPr>
                        <a:t>日</a:t>
                      </a:r>
                      <a:endParaRPr kumimoji="1" lang="en-US" altLang="ja-JP" sz="18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068390713"/>
                  </a:ext>
                </a:extLst>
              </a:tr>
            </a:tbl>
          </a:graphicData>
        </a:graphic>
      </p:graphicFrame>
      <p:sp>
        <p:nvSpPr>
          <p:cNvPr id="10" name="テキスト ボックス 9">
            <a:extLst>
              <a:ext uri="{FF2B5EF4-FFF2-40B4-BE49-F238E27FC236}">
                <a16:creationId xmlns:a16="http://schemas.microsoft.com/office/drawing/2014/main" id="{CC8E5F53-BFF2-4FFA-9666-95CA3DE33709}"/>
              </a:ext>
            </a:extLst>
          </p:cNvPr>
          <p:cNvSpPr txBox="1"/>
          <p:nvPr/>
        </p:nvSpPr>
        <p:spPr>
          <a:xfrm>
            <a:off x="302235" y="5118303"/>
            <a:ext cx="1889201"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＜調査＞　</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11" name="表 10">
            <a:extLst>
              <a:ext uri="{FF2B5EF4-FFF2-40B4-BE49-F238E27FC236}">
                <a16:creationId xmlns:a16="http://schemas.microsoft.com/office/drawing/2014/main" id="{CFD0BCC9-5160-4E50-A563-7FA1DCA13D3B}"/>
              </a:ext>
            </a:extLst>
          </p:cNvPr>
          <p:cNvGraphicFramePr>
            <a:graphicFrameLocks noGrp="1"/>
          </p:cNvGraphicFramePr>
          <p:nvPr>
            <p:extLst>
              <p:ext uri="{D42A27DB-BD31-4B8C-83A1-F6EECF244321}">
                <p14:modId xmlns:p14="http://schemas.microsoft.com/office/powerpoint/2010/main" val="3883747687"/>
              </p:ext>
            </p:extLst>
          </p:nvPr>
        </p:nvGraphicFramePr>
        <p:xfrm>
          <a:off x="302235" y="2041409"/>
          <a:ext cx="9274196" cy="1454090"/>
        </p:xfrm>
        <a:graphic>
          <a:graphicData uri="http://schemas.openxmlformats.org/drawingml/2006/table">
            <a:tbl>
              <a:tblPr firstCol="1" bandRow="1">
                <a:tableStyleId>{5C22544A-7EE6-4342-B048-85BDC9FD1C3A}</a:tableStyleId>
              </a:tblPr>
              <a:tblGrid>
                <a:gridCol w="2548223">
                  <a:extLst>
                    <a:ext uri="{9D8B030D-6E8A-4147-A177-3AD203B41FA5}">
                      <a16:colId xmlns:a16="http://schemas.microsoft.com/office/drawing/2014/main" val="319247898"/>
                    </a:ext>
                  </a:extLst>
                </a:gridCol>
                <a:gridCol w="6725973">
                  <a:extLst>
                    <a:ext uri="{9D8B030D-6E8A-4147-A177-3AD203B41FA5}">
                      <a16:colId xmlns:a16="http://schemas.microsoft.com/office/drawing/2014/main" val="3951960585"/>
                    </a:ext>
                  </a:extLst>
                </a:gridCol>
              </a:tblGrid>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実施期間</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1600" dirty="0">
                          <a:latin typeface="UD デジタル 教科書体 NK-R" panose="02020400000000000000" pitchFamily="18" charset="-128"/>
                          <a:ea typeface="UD デジタル 教科書体 NK-R" panose="02020400000000000000" pitchFamily="18" charset="-128"/>
                        </a:rPr>
                        <a:t>2022</a:t>
                      </a:r>
                      <a:r>
                        <a:rPr kumimoji="1" lang="ja-JP" altLang="en-US" sz="1600" dirty="0">
                          <a:latin typeface="UD デジタル 教科書体 NK-R" panose="02020400000000000000" pitchFamily="18" charset="-128"/>
                          <a:ea typeface="UD デジタル 教科書体 NK-R" panose="02020400000000000000" pitchFamily="18" charset="-128"/>
                        </a:rPr>
                        <a:t>年９月～１２月</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068390713"/>
                  </a:ext>
                </a:extLst>
              </a:tr>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ヒアリング対象</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市、</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支援</a:t>
                      </a:r>
                      <a:r>
                        <a:rPr kumimoji="1" lang="ja-JP" altLang="en-US" sz="1600" i="0" dirty="0">
                          <a:solidFill>
                            <a:schemeClr val="tx1"/>
                          </a:solidFill>
                          <a:latin typeface="UD デジタル 教科書体 NK-R" panose="02020400000000000000" pitchFamily="18" charset="-128"/>
                          <a:ea typeface="UD デジタル 教科書体 NK-R" panose="02020400000000000000" pitchFamily="18" charset="-128"/>
                        </a:rPr>
                        <a:t>団体等</a:t>
                      </a:r>
                      <a:endParaRPr kumimoji="1" lang="en-US" altLang="ja-JP" sz="1400" i="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650085325"/>
                  </a:ext>
                </a:extLst>
              </a:tr>
              <a:tr h="364088">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ヒアリング項目</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外国人に対する情報発信、相談支援、生活支援、日本語習得に関する支援等の現状</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326786935"/>
                  </a:ext>
                </a:extLst>
              </a:tr>
            </a:tbl>
          </a:graphicData>
        </a:graphic>
      </p:graphicFrame>
      <p:sp>
        <p:nvSpPr>
          <p:cNvPr id="8" name="正方形/長方形 7">
            <a:extLst>
              <a:ext uri="{FF2B5EF4-FFF2-40B4-BE49-F238E27FC236}">
                <a16:creationId xmlns:a16="http://schemas.microsoft.com/office/drawing/2014/main" id="{55EED9AA-96F6-4885-AFA7-E0637D01A52D}"/>
              </a:ext>
            </a:extLst>
          </p:cNvPr>
          <p:cNvSpPr/>
          <p:nvPr/>
        </p:nvSpPr>
        <p:spPr>
          <a:xfrm>
            <a:off x="161711" y="634003"/>
            <a:ext cx="9792000" cy="1094786"/>
          </a:xfrm>
          <a:prstGeom prst="rect">
            <a:avLst/>
          </a:prstGeom>
          <a:ln w="19050">
            <a:solidFill>
              <a:schemeClr val="tx1"/>
            </a:solidFill>
            <a:prstDash val="sysDash"/>
          </a:ln>
        </p:spPr>
        <p:txBody>
          <a:bodyPr wrap="square">
            <a:noAutofit/>
          </a:bodyPr>
          <a:lstStyle/>
          <a:p>
            <a:pPr marL="85725" indent="-85725"/>
            <a:r>
              <a:rPr lang="ja-JP" altLang="en-US" sz="1292" dirty="0">
                <a:latin typeface="UD デジタル 教科書体 NK-R" panose="02020400000000000000" pitchFamily="18" charset="-128"/>
                <a:ea typeface="UD デジタル 教科書体 NK-R" panose="02020400000000000000" pitchFamily="18" charset="-128"/>
              </a:rPr>
              <a:t>〇生活支援や日本語の習得に関する支援等を含め、幅広に現状を把握するため、多くの外国人が居住する市や外国人との交流活動に取り組んでいる支援団体等へのヒアリングを実施した</a:t>
            </a:r>
            <a:endParaRPr lang="en-US" altLang="ja-JP" sz="1292" dirty="0">
              <a:latin typeface="UD デジタル 教科書体 NK-R" panose="02020400000000000000" pitchFamily="18" charset="-128"/>
              <a:ea typeface="UD デジタル 教科書体 NK-R" panose="02020400000000000000" pitchFamily="18" charset="-128"/>
            </a:endParaRPr>
          </a:p>
          <a:p>
            <a:pPr marL="85725" indent="-85725"/>
            <a:r>
              <a:rPr lang="ja-JP" altLang="en-US" sz="1292" dirty="0">
                <a:latin typeface="UD デジタル 教科書体 NK-R" panose="02020400000000000000" pitchFamily="18" charset="-128"/>
                <a:ea typeface="UD デジタル 教科書体 NK-R" panose="02020400000000000000" pitchFamily="18" charset="-128"/>
              </a:rPr>
              <a:t>〇併せて、外国人に対する情報発信、相談支援の現状を把握するため、多くの外国人が居住する市や外国人の支援を行う支援団体等に調査を実施</a:t>
            </a:r>
            <a:endParaRPr lang="en-US" altLang="ja-JP" sz="1292" dirty="0">
              <a:latin typeface="UD デジタル 教科書体 NK-R" panose="02020400000000000000" pitchFamily="18" charset="-128"/>
              <a:ea typeface="UD デジタル 教科書体 NK-R" panose="02020400000000000000" pitchFamily="18" charset="-128"/>
            </a:endParaRPr>
          </a:p>
          <a:p>
            <a:pPr marL="85725" indent="-85725"/>
            <a:r>
              <a:rPr lang="ja-JP" altLang="en-US" sz="1292" dirty="0">
                <a:latin typeface="UD デジタル 教科書体 NK-R" panose="02020400000000000000" pitchFamily="18" charset="-128"/>
                <a:ea typeface="UD デジタル 教科書体 NK-R" panose="02020400000000000000" pitchFamily="18" charset="-128"/>
              </a:rPr>
              <a:t>〇調査やヒアリング結果、過去のアンケート調査をもとに、外国人材の暮らしに関する現状の整理を行った</a:t>
            </a:r>
          </a:p>
        </p:txBody>
      </p:sp>
      <p:graphicFrame>
        <p:nvGraphicFramePr>
          <p:cNvPr id="12" name="表 11">
            <a:extLst>
              <a:ext uri="{FF2B5EF4-FFF2-40B4-BE49-F238E27FC236}">
                <a16:creationId xmlns:a16="http://schemas.microsoft.com/office/drawing/2014/main" id="{CFD0BCC9-5160-4E50-A563-7FA1DCA13D3B}"/>
              </a:ext>
            </a:extLst>
          </p:cNvPr>
          <p:cNvGraphicFramePr>
            <a:graphicFrameLocks noGrp="1"/>
          </p:cNvGraphicFramePr>
          <p:nvPr>
            <p:extLst>
              <p:ext uri="{D42A27DB-BD31-4B8C-83A1-F6EECF244321}">
                <p14:modId xmlns:p14="http://schemas.microsoft.com/office/powerpoint/2010/main" val="3447791236"/>
              </p:ext>
            </p:extLst>
          </p:nvPr>
        </p:nvGraphicFramePr>
        <p:xfrm>
          <a:off x="302235" y="3870937"/>
          <a:ext cx="9274196" cy="1239058"/>
        </p:xfrm>
        <a:graphic>
          <a:graphicData uri="http://schemas.openxmlformats.org/drawingml/2006/table">
            <a:tbl>
              <a:tblPr firstCol="1" bandRow="1">
                <a:tableStyleId>{5C22544A-7EE6-4342-B048-85BDC9FD1C3A}</a:tableStyleId>
              </a:tblPr>
              <a:tblGrid>
                <a:gridCol w="2548223">
                  <a:extLst>
                    <a:ext uri="{9D8B030D-6E8A-4147-A177-3AD203B41FA5}">
                      <a16:colId xmlns:a16="http://schemas.microsoft.com/office/drawing/2014/main" val="319247898"/>
                    </a:ext>
                  </a:extLst>
                </a:gridCol>
                <a:gridCol w="6725973">
                  <a:extLst>
                    <a:ext uri="{9D8B030D-6E8A-4147-A177-3AD203B41FA5}">
                      <a16:colId xmlns:a16="http://schemas.microsoft.com/office/drawing/2014/main" val="3951960585"/>
                    </a:ext>
                  </a:extLst>
                </a:gridCol>
              </a:tblGrid>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実施期間</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1600" dirty="0">
                          <a:latin typeface="UD デジタル 教科書体 NK-R" panose="02020400000000000000" pitchFamily="18" charset="-128"/>
                          <a:ea typeface="UD デジタル 教科書体 NK-R" panose="02020400000000000000" pitchFamily="18" charset="-128"/>
                        </a:rPr>
                        <a:t>2022</a:t>
                      </a:r>
                      <a:r>
                        <a:rPr kumimoji="1" lang="ja-JP" altLang="en-US" sz="1600" dirty="0">
                          <a:latin typeface="UD デジタル 教科書体 NK-R" panose="02020400000000000000" pitchFamily="18" charset="-128"/>
                          <a:ea typeface="UD デジタル 教科書体 NK-R" panose="02020400000000000000" pitchFamily="18" charset="-128"/>
                        </a:rPr>
                        <a:t>年</a:t>
                      </a:r>
                      <a:r>
                        <a:rPr kumimoji="1" lang="en-US" altLang="ja-JP" sz="1600" dirty="0">
                          <a:latin typeface="UD デジタル 教科書体 NK-R" panose="02020400000000000000" pitchFamily="18" charset="-128"/>
                          <a:ea typeface="UD デジタル 教科書体 NK-R" panose="02020400000000000000" pitchFamily="18" charset="-128"/>
                        </a:rPr>
                        <a:t>12</a:t>
                      </a:r>
                      <a:r>
                        <a:rPr kumimoji="1" lang="ja-JP" altLang="en-US" sz="1600" dirty="0">
                          <a:latin typeface="UD デジタル 教科書体 NK-R" panose="02020400000000000000" pitchFamily="18" charset="-128"/>
                          <a:ea typeface="UD デジタル 教科書体 NK-R" panose="02020400000000000000" pitchFamily="18" charset="-128"/>
                        </a:rPr>
                        <a:t>月</a:t>
                      </a:r>
                      <a:r>
                        <a:rPr kumimoji="1" lang="en-US" altLang="ja-JP" sz="1600" dirty="0">
                          <a:latin typeface="UD デジタル 教科書体 NK-R" panose="02020400000000000000" pitchFamily="18" charset="-128"/>
                          <a:ea typeface="UD デジタル 教科書体 NK-R" panose="02020400000000000000" pitchFamily="18" charset="-128"/>
                        </a:rPr>
                        <a:t>28</a:t>
                      </a:r>
                      <a:r>
                        <a:rPr kumimoji="1" lang="ja-JP" altLang="en-US" sz="1600" dirty="0">
                          <a:latin typeface="UD デジタル 教科書体 NK-R" panose="02020400000000000000" pitchFamily="18" charset="-128"/>
                          <a:ea typeface="UD デジタル 教科書体 NK-R" panose="02020400000000000000" pitchFamily="18" charset="-128"/>
                        </a:rPr>
                        <a:t>日～</a:t>
                      </a:r>
                      <a:r>
                        <a:rPr kumimoji="1" lang="en-US" altLang="ja-JP" sz="1600" dirty="0">
                          <a:latin typeface="UD デジタル 教科書体 NK-R" panose="02020400000000000000" pitchFamily="18" charset="-128"/>
                          <a:ea typeface="UD デジタル 教科書体 NK-R" panose="02020400000000000000" pitchFamily="18" charset="-128"/>
                        </a:rPr>
                        <a:t>2023</a:t>
                      </a:r>
                      <a:r>
                        <a:rPr kumimoji="1" lang="ja-JP" altLang="en-US" sz="1600" dirty="0">
                          <a:latin typeface="UD デジタル 教科書体 NK-R" panose="02020400000000000000" pitchFamily="18" charset="-128"/>
                          <a:ea typeface="UD デジタル 教科書体 NK-R" panose="02020400000000000000" pitchFamily="18" charset="-128"/>
                        </a:rPr>
                        <a:t>年１月</a:t>
                      </a:r>
                      <a:r>
                        <a:rPr kumimoji="1" lang="en-US" altLang="ja-JP" sz="1600" dirty="0">
                          <a:latin typeface="UD デジタル 教科書体 NK-R" panose="02020400000000000000" pitchFamily="18" charset="-128"/>
                          <a:ea typeface="UD デジタル 教科書体 NK-R" panose="02020400000000000000" pitchFamily="18" charset="-128"/>
                        </a:rPr>
                        <a:t>13</a:t>
                      </a:r>
                      <a:r>
                        <a:rPr kumimoji="1" lang="ja-JP" altLang="en-US" sz="1600" dirty="0">
                          <a:latin typeface="UD デジタル 教科書体 NK-R" panose="02020400000000000000" pitchFamily="18" charset="-128"/>
                          <a:ea typeface="UD デジタル 教科書体 NK-R" panose="02020400000000000000" pitchFamily="18" charset="-128"/>
                        </a:rPr>
                        <a:t>日</a:t>
                      </a:r>
                    </a:p>
                  </a:txBody>
                  <a:tcPr anchor="ctr"/>
                </a:tc>
                <a:extLst>
                  <a:ext uri="{0D108BD9-81ED-4DB2-BD59-A6C34878D82A}">
                    <a16:rowId xmlns:a16="http://schemas.microsoft.com/office/drawing/2014/main" val="1068390713"/>
                  </a:ext>
                </a:extLst>
              </a:tr>
              <a:tr h="437485">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調査対象</a:t>
                      </a:r>
                    </a:p>
                  </a:txBody>
                  <a:tcPr anchor="ctr"/>
                </a:tc>
                <a:tc>
                  <a:txBody>
                    <a:bodyPr/>
                    <a:lstStyle/>
                    <a:p>
                      <a:r>
                        <a:rPr kumimoji="1" lang="ja-JP" altLang="en-US" sz="1600" i="0" dirty="0">
                          <a:latin typeface="UD デジタル 教科書体 NK-R" panose="02020400000000000000" pitchFamily="18" charset="-128"/>
                          <a:ea typeface="UD デジタル 教科書体 NK-R" panose="02020400000000000000" pitchFamily="18" charset="-128"/>
                        </a:rPr>
                        <a:t>府内</a:t>
                      </a:r>
                      <a:r>
                        <a:rPr kumimoji="1" lang="en-US" altLang="ja-JP" sz="1600" i="0" dirty="0">
                          <a:latin typeface="UD デジタル 教科書体 NK-R" panose="02020400000000000000" pitchFamily="18" charset="-128"/>
                          <a:ea typeface="UD デジタル 教科書体 NK-R" panose="02020400000000000000" pitchFamily="18" charset="-128"/>
                        </a:rPr>
                        <a:t>10</a:t>
                      </a:r>
                      <a:r>
                        <a:rPr kumimoji="1" lang="ja-JP" altLang="en-US" sz="1600" i="0" dirty="0">
                          <a:solidFill>
                            <a:schemeClr val="tx1"/>
                          </a:solidFill>
                          <a:latin typeface="UD デジタル 教科書体 NK-R" panose="02020400000000000000" pitchFamily="18" charset="-128"/>
                          <a:ea typeface="UD デジタル 教科書体 NK-R" panose="02020400000000000000" pitchFamily="18" charset="-128"/>
                        </a:rPr>
                        <a:t>市町、支援団体</a:t>
                      </a:r>
                      <a:r>
                        <a:rPr kumimoji="1" lang="en-US" altLang="ja-JP" sz="1600" i="0"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600" i="0" dirty="0">
                          <a:solidFill>
                            <a:schemeClr val="tx1"/>
                          </a:solidFill>
                          <a:latin typeface="UD デジタル 教科書体 NK-R" panose="02020400000000000000" pitchFamily="18" charset="-128"/>
                          <a:ea typeface="UD デジタル 教科書体 NK-R" panose="02020400000000000000" pitchFamily="18" charset="-128"/>
                        </a:rPr>
                        <a:t>団体</a:t>
                      </a:r>
                      <a:endParaRPr kumimoji="1" lang="en-US" altLang="ja-JP" sz="1400" i="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650085325"/>
                  </a:ext>
                </a:extLst>
              </a:tr>
              <a:tr h="364088">
                <a:tc>
                  <a:txBody>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調査項目</a:t>
                      </a:r>
                    </a:p>
                  </a:txBody>
                  <a:tcPr anchor="ct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外国人に対する情報発信、相談支援の現状</a:t>
                      </a:r>
                      <a:endParaRPr kumimoji="1" lang="en-US" altLang="ja-JP" sz="16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326786935"/>
                  </a:ext>
                </a:extLst>
              </a:tr>
            </a:tbl>
          </a:graphicData>
        </a:graphic>
      </p:graphicFrame>
      <p:sp>
        <p:nvSpPr>
          <p:cNvPr id="13" name="テキスト ボックス 12"/>
          <p:cNvSpPr txBox="1"/>
          <p:nvPr/>
        </p:nvSpPr>
        <p:spPr>
          <a:xfrm>
            <a:off x="302235" y="3532383"/>
            <a:ext cx="6599970"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＜外国人に対する情報発信、相談支援に関する調査＞</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1878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08629A6-829B-4394-A30A-5CB52C1BBB36}"/>
              </a:ext>
            </a:extLst>
          </p:cNvPr>
          <p:cNvSpPr/>
          <p:nvPr/>
        </p:nvSpPr>
        <p:spPr>
          <a:xfrm>
            <a:off x="0" y="72600"/>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(3)</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外国人材の暮らしの現状　①</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日常生活</a:t>
            </a:r>
          </a:p>
        </p:txBody>
      </p:sp>
      <p:sp>
        <p:nvSpPr>
          <p:cNvPr id="10" name="スライド番号プレースホルダー 4"/>
          <p:cNvSpPr>
            <a:spLocks noGrp="1"/>
          </p:cNvSpPr>
          <p:nvPr>
            <p:ph type="sldNum" sz="quarter" idx="12"/>
          </p:nvPr>
        </p:nvSpPr>
        <p:spPr>
          <a:xfrm>
            <a:off x="9674408" y="6904220"/>
            <a:ext cx="378787" cy="261249"/>
          </a:xfrm>
        </p:spPr>
        <p:txBody>
          <a:bodyPr/>
          <a:lstStyle/>
          <a:p>
            <a:fld id="{D905376E-84B4-405D-8A7C-01C61F534285}" type="slidenum">
              <a:rPr kumimoji="1" lang="ja-JP" altLang="en-US" smtClean="0"/>
              <a:t>42</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53715156"/>
              </p:ext>
            </p:extLst>
          </p:nvPr>
        </p:nvGraphicFramePr>
        <p:xfrm>
          <a:off x="149157" y="464591"/>
          <a:ext cx="9714644" cy="6407638"/>
        </p:xfrm>
        <a:graphic>
          <a:graphicData uri="http://schemas.openxmlformats.org/drawingml/2006/table">
            <a:tbl>
              <a:tblPr firstRow="1" bandRow="1">
                <a:tableStyleId>{5940675A-B579-460E-94D1-54222C63F5DA}</a:tableStyleId>
              </a:tblPr>
              <a:tblGrid>
                <a:gridCol w="975848">
                  <a:extLst>
                    <a:ext uri="{9D8B030D-6E8A-4147-A177-3AD203B41FA5}">
                      <a16:colId xmlns:a16="http://schemas.microsoft.com/office/drawing/2014/main" val="1589073408"/>
                    </a:ext>
                  </a:extLst>
                </a:gridCol>
                <a:gridCol w="8738796">
                  <a:extLst>
                    <a:ext uri="{9D8B030D-6E8A-4147-A177-3AD203B41FA5}">
                      <a16:colId xmlns:a16="http://schemas.microsoft.com/office/drawing/2014/main" val="3804659301"/>
                    </a:ext>
                  </a:extLst>
                </a:gridCol>
              </a:tblGrid>
              <a:tr h="289367">
                <a:tc>
                  <a:txBody>
                    <a:bodyPr/>
                    <a:lstStyle/>
                    <a:p>
                      <a:pPr algn="ctr"/>
                      <a:r>
                        <a:rPr kumimoji="1" lang="ja-JP" altLang="en-US" sz="1400" strike="noStrike" dirty="0">
                          <a:solidFill>
                            <a:schemeClr val="bg1"/>
                          </a:solidFill>
                          <a:latin typeface="UD デジタル 教科書体 NP-B" panose="02020700000000000000" pitchFamily="18" charset="-128"/>
                          <a:ea typeface="UD デジタル 教科書体 NP-B" panose="02020700000000000000" pitchFamily="18" charset="-128"/>
                        </a:rPr>
                        <a:t>主体</a:t>
                      </a:r>
                    </a:p>
                  </a:txBody>
                  <a:tcPr anchor="ctr">
                    <a:solidFill>
                      <a:schemeClr val="accent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strike="noStrike" dirty="0">
                          <a:solidFill>
                            <a:schemeClr val="bg1"/>
                          </a:solidFill>
                          <a:latin typeface="UD デジタル 教科書体 NP-B" panose="02020700000000000000" pitchFamily="18" charset="-128"/>
                          <a:ea typeface="UD デジタル 教科書体 NP-B" panose="02020700000000000000" pitchFamily="18" charset="-128"/>
                        </a:rPr>
                        <a:t>現状・課題</a:t>
                      </a:r>
                      <a:endParaRPr kumimoji="1" lang="en-US" altLang="ja-JP" sz="1400" strike="noStrike" dirty="0">
                        <a:solidFill>
                          <a:schemeClr val="bg1"/>
                        </a:solidFill>
                        <a:latin typeface="UD デジタル 教科書体 NP-B" panose="02020700000000000000" pitchFamily="18" charset="-128"/>
                        <a:ea typeface="UD デジタル 教科書体 NP-B" panose="02020700000000000000" pitchFamily="18" charset="-128"/>
                      </a:endParaRPr>
                    </a:p>
                  </a:txBody>
                  <a:tcPr anchor="ctr">
                    <a:solidFill>
                      <a:schemeClr val="accent1"/>
                    </a:solidFill>
                  </a:tcPr>
                </a:tc>
                <a:extLst>
                  <a:ext uri="{0D108BD9-81ED-4DB2-BD59-A6C34878D82A}">
                    <a16:rowId xmlns:a16="http://schemas.microsoft.com/office/drawing/2014/main" val="1646546926"/>
                  </a:ext>
                </a:extLst>
              </a:tr>
              <a:tr h="1128530">
                <a:tc>
                  <a:txBody>
                    <a:bodyPr/>
                    <a:lstStyle/>
                    <a:p>
                      <a:pPr algn="ctr"/>
                      <a:r>
                        <a:rPr kumimoji="1" lang="ja-JP" altLang="en-US" sz="1400" b="0" dirty="0">
                          <a:latin typeface="UD デジタル 教科書体 NK-R" panose="02020400000000000000" pitchFamily="18" charset="-128"/>
                          <a:ea typeface="UD デジタル 教科書体 NK-R" panose="02020400000000000000" pitchFamily="18" charset="-128"/>
                        </a:rPr>
                        <a:t>外国人</a:t>
                      </a:r>
                      <a:endParaRPr kumimoji="1" lang="en-US" altLang="ja-JP" sz="1400" b="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rPr>
                        <a:t>&lt;</a:t>
                      </a: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日常生活での困りごと</a:t>
                      </a:r>
                      <a:r>
                        <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rPr>
                        <a:t>&gt;</a:t>
                      </a: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生活での困りごとは「住居探し」、「病院での受診」、「子育て」など多岐に渡る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〇口座開設等がうまくできない、病院にかかるときや住居探しで困る等、</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日常の困りごとの積み重ねが「日本は住みにくい」といった評価につながる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b="1"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支援に関する希望は、「どこに相談すればよいかを適切に教えてほしい」</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「オンライン</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(SNS</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含む</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で相談に応じてほしい」が多い</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07950" marR="0" lvl="0" indent="-107950"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細かい内容は、母語で相談したい人が多い</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485663976"/>
                  </a:ext>
                </a:extLst>
              </a:tr>
              <a:tr h="3906451">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b="0" dirty="0">
                          <a:latin typeface="UD デジタル 教科書体 NK-R" panose="02020400000000000000" pitchFamily="18" charset="-128"/>
                          <a:ea typeface="UD デジタル 教科書体 NK-R" panose="02020400000000000000" pitchFamily="18" charset="-128"/>
                        </a:rPr>
                        <a:t>行政</a:t>
                      </a:r>
                      <a:endParaRPr kumimoji="1" lang="en-US" altLang="ja-JP" sz="1400" b="0" dirty="0">
                        <a:latin typeface="UD デジタル 教科書体 NK-R" panose="02020400000000000000" pitchFamily="18" charset="-128"/>
                        <a:ea typeface="UD デジタル 教科書体 NK-R" panose="02020400000000000000" pitchFamily="18"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endParaRPr kumimoji="1" lang="en-US" altLang="ja-JP" sz="1400" b="0" dirty="0">
                        <a:latin typeface="UD デジタル 教科書体 NK-R" panose="02020400000000000000" pitchFamily="18" charset="-128"/>
                        <a:ea typeface="UD デジタル 教科書体 NK-R" panose="02020400000000000000" pitchFamily="18"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000" b="0" dirty="0">
                          <a:latin typeface="UD デジタル 教科書体 NK-R" panose="02020400000000000000" pitchFamily="18" charset="-128"/>
                          <a:ea typeface="UD デジタル 教科書体 NK-R" panose="02020400000000000000" pitchFamily="18" charset="-128"/>
                        </a:rPr>
                        <a:t>支援団体</a:t>
                      </a:r>
                      <a:endParaRPr kumimoji="1" lang="en-US" altLang="ja-JP" sz="1000" b="0" dirty="0">
                        <a:latin typeface="UD デジタル 教科書体 NK-R" panose="02020400000000000000" pitchFamily="18" charset="-128"/>
                        <a:ea typeface="UD デジタル 教科書体 NK-R" panose="02020400000000000000" pitchFamily="18"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endParaRPr kumimoji="1" lang="en-US" altLang="ja-JP" sz="1400" b="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＜相談窓口＞</a:t>
                      </a: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〇相談内容は社会保険、年金、住まいなど多岐に渡っており、</a:t>
                      </a:r>
                      <a:r>
                        <a:rPr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相談の詳細を把握し適切に対応するためには、</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専門知識をもつ相談員が、母国語や分かりやすい平易な日本語を使って相談を受けることができる体制が求められている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〇相談内容によっては、支援元が複数の役所や団体にまたがるケースがあり、横断的な対応が必要となるが、相談窓口と企業、支援団体が連携できていない</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各種相談窓口や専門機関が連携した専門的な相談へ</a:t>
                      </a:r>
                      <a:r>
                        <a:rPr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の対応</a:t>
                      </a: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が求められている</a:t>
                      </a:r>
                      <a:endParaRPr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a:t>
                      </a:r>
                      <a:r>
                        <a:rPr lang="ja-JP" altLang="en-US" sz="1200" i="0" u="sng" dirty="0">
                          <a:solidFill>
                            <a:schemeClr val="tx1"/>
                          </a:solidFill>
                          <a:latin typeface="UD デジタル 教科書体 NK-R" panose="02020400000000000000" pitchFamily="18" charset="-128"/>
                          <a:ea typeface="UD デジタル 教科書体 NK-R" panose="02020400000000000000" pitchFamily="18" charset="-128"/>
                        </a:rPr>
                        <a:t>相談体制の質（専門性や多言語対応）・量（相談員の数の確保）の向上が必要</a:t>
                      </a: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と考えている</a:t>
                      </a:r>
                      <a:endParaRPr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〇相談窓口が安心できる相談場所として認識されておらず、失踪した元技能実習生</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などの支援すべき対象者が相談を躊躇しているとも考えられる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＜情報発信＞</a:t>
                      </a: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〇行政からの文書は難しい言葉を使用しがちで、</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行政側が知らせたい情報が伝わりづらい場合</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がある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〇外国人向けの</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多言語化した支援情報を様々な媒体で発信している機関でも、</a:t>
                      </a:r>
                      <a:r>
                        <a:rPr kumimoji="1" lang="ja-JP" altLang="en-US" sz="1200" b="1" i="0" u="sng" strike="noStrike" dirty="0">
                          <a:solidFill>
                            <a:schemeClr val="tx1"/>
                          </a:solidFill>
                          <a:latin typeface="UD デジタル 教科書体 NK-R" panose="02020400000000000000" pitchFamily="18" charset="-128"/>
                          <a:ea typeface="UD デジタル 教科書体 NK-R" panose="02020400000000000000" pitchFamily="18" charset="-128"/>
                        </a:rPr>
                        <a:t>情報が必要な人に届いているかわからず、</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関係機関との連携による発信体制の整備や発信内容の拡充を希望</a:t>
                      </a:r>
                      <a:r>
                        <a:rPr kumimoji="1" lang="ja-JP" altLang="en-US" sz="1200" b="1" i="0" u="none" dirty="0">
                          <a:solidFill>
                            <a:schemeClr val="tx1"/>
                          </a:solidFill>
                          <a:latin typeface="UD デジタル 教科書体 NK-R" panose="02020400000000000000" pitchFamily="18" charset="-128"/>
                          <a:ea typeface="UD デジタル 教科書体 NK-R" panose="02020400000000000000" pitchFamily="18" charset="-128"/>
                        </a:rPr>
                        <a:t>し</a:t>
                      </a:r>
                      <a:r>
                        <a:rPr kumimoji="1" lang="ja-JP" altLang="en-US" sz="1200" i="0" u="none" dirty="0">
                          <a:solidFill>
                            <a:schemeClr val="tx1"/>
                          </a:solidFill>
                          <a:latin typeface="UD デジタル 教科書体 NK-R" panose="02020400000000000000" pitchFamily="18" charset="-128"/>
                          <a:ea typeface="UD デジタル 教科書体 NK-R" panose="02020400000000000000" pitchFamily="18" charset="-128"/>
                        </a:rPr>
                        <a:t>ている</a:t>
                      </a:r>
                      <a:endParaRPr kumimoji="1" lang="en-US" altLang="ja-JP" sz="120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〇いわゆる「ニューカマー」が増加し、外国人のコミュニティとの接点が希薄と感じている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〇母国が同じコミュニティや子育て世帯のネットワークによる情報は伝わるが、</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行政からの情報は伝わりにくい</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a:t>
                      </a:r>
                      <a:r>
                        <a:rPr kumimoji="1" lang="ja-JP" altLang="en-US" sz="1200" i="0" u="sng" dirty="0">
                          <a:solidFill>
                            <a:schemeClr val="tx1"/>
                          </a:solidFill>
                          <a:latin typeface="UD デジタル 教科書体 NK-R" panose="02020400000000000000" pitchFamily="18" charset="-128"/>
                          <a:ea typeface="UD デジタル 教科書体 NK-R" panose="02020400000000000000" pitchFamily="18" charset="-128"/>
                        </a:rPr>
                        <a:t>外国人が</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どのような情報を欲しているか、把握できていない場合がある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〇外国人住民が多い市や一部の支援団体は、外国人住民の国籍により</a:t>
                      </a:r>
                      <a:r>
                        <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の種類を使い分けるなど、</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情報発信手法を工夫している</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131763" marR="0" lvl="0" indent="-131763" algn="l" defTabSz="959937" rtl="0" eaLnBrk="1" fontAlgn="auto" latinLnBrk="0" hangingPunct="1">
                        <a:lnSpc>
                          <a:spcPct val="100000"/>
                        </a:lnSpc>
                        <a:spcBef>
                          <a:spcPts val="0"/>
                        </a:spcBef>
                        <a:spcAft>
                          <a:spcPts val="0"/>
                        </a:spcAft>
                        <a:buClrTx/>
                        <a:buSzTx/>
                        <a:buFontTx/>
                        <a:buNone/>
                        <a:tabLst/>
                        <a:defRPr/>
                      </a:pP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tx1"/>
                          </a:solidFill>
                          <a:latin typeface="UD デジタル 教科書体 NK-R" panose="02020400000000000000" pitchFamily="18" charset="-128"/>
                          <a:ea typeface="UD デジタル 教科書体 NK-R" panose="02020400000000000000" pitchFamily="18" charset="-128"/>
                        </a:rPr>
                        <a:t>＜支援体制＞</a:t>
                      </a:r>
                      <a:endParaRPr kumimoji="1" lang="en-US" altLang="ja-JP" sz="12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〇保険センターでの検診や小・中学校の懇談会などでの</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通訳・翻訳に従事するボランティアの確保に苦慮</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〇支援対象者との信頼関係を重視してボランティア募集時に最低２年間等の要件を設けているため、</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ボランティアの確保が課題</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12563286"/>
                  </a:ext>
                </a:extLst>
              </a:tr>
              <a:tr h="799318">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b="0" strike="noStrike" dirty="0">
                          <a:solidFill>
                            <a:schemeClr val="tx1"/>
                          </a:solidFill>
                          <a:latin typeface="UD デジタル 教科書体 NK-R" panose="02020400000000000000" pitchFamily="18" charset="-128"/>
                          <a:ea typeface="UD デジタル 教科書体 NK-R" panose="02020400000000000000" pitchFamily="18" charset="-128"/>
                        </a:rPr>
                        <a:t>社会</a:t>
                      </a:r>
                      <a:endParaRPr kumimoji="1" lang="en-US" altLang="ja-JP" sz="1400" b="0" strike="noStrike"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strike="noStrike" dirty="0">
                          <a:solidFill>
                            <a:schemeClr val="tx1"/>
                          </a:solidFill>
                          <a:latin typeface="UD デジタル 教科書体 NK-R" panose="02020400000000000000" pitchFamily="18" charset="-128"/>
                          <a:ea typeface="UD デジタル 教科書体 NK-R" panose="02020400000000000000" pitchFamily="18" charset="-128"/>
                        </a:rPr>
                        <a:t>＜外国人の地域参画＞</a:t>
                      </a:r>
                      <a:endParaRPr kumimoji="1" lang="en-US" altLang="ja-JP" sz="1200" b="1" i="0" strike="noStrike"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b="0" i="0" strike="noStrike" dirty="0">
                          <a:solidFill>
                            <a:schemeClr val="tx1"/>
                          </a:solidFill>
                          <a:latin typeface="UD デジタル 教科書体 NK-R" panose="02020400000000000000" pitchFamily="18" charset="-128"/>
                          <a:ea typeface="UD デジタル 教科書体 NK-R" panose="02020400000000000000" pitchFamily="18" charset="-128"/>
                        </a:rPr>
                        <a:t>〇外国人が日本語を学んでいないと、職場以外でのコミュニケーションが取れず、地域の活動に参加していくことが難しい。外国人だけでなく、地域の日本人住民等の外国人材を受け入れる側がどう対応するかも重要。</a:t>
                      </a:r>
                      <a:endParaRPr kumimoji="1" lang="en-US" altLang="ja-JP" sz="1200" i="0" strike="sngStrike"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790651421"/>
                  </a:ext>
                </a:extLst>
              </a:tr>
            </a:tbl>
          </a:graphicData>
        </a:graphic>
      </p:graphicFrame>
    </p:spTree>
    <p:extLst>
      <p:ext uri="{BB962C8B-B14F-4D97-AF65-F5344CB8AC3E}">
        <p14:creationId xmlns:p14="http://schemas.microsoft.com/office/powerpoint/2010/main" val="3063295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026246741"/>
              </p:ext>
            </p:extLst>
          </p:nvPr>
        </p:nvGraphicFramePr>
        <p:xfrm>
          <a:off x="181306" y="726383"/>
          <a:ext cx="9768810" cy="4902362"/>
        </p:xfrm>
        <a:graphic>
          <a:graphicData uri="http://schemas.openxmlformats.org/drawingml/2006/table">
            <a:tbl>
              <a:tblPr firstRow="1" bandRow="1">
                <a:tableStyleId>{5940675A-B579-460E-94D1-54222C63F5DA}</a:tableStyleId>
              </a:tblPr>
              <a:tblGrid>
                <a:gridCol w="1013598">
                  <a:extLst>
                    <a:ext uri="{9D8B030D-6E8A-4147-A177-3AD203B41FA5}">
                      <a16:colId xmlns:a16="http://schemas.microsoft.com/office/drawing/2014/main" val="1589073408"/>
                    </a:ext>
                  </a:extLst>
                </a:gridCol>
                <a:gridCol w="8755212">
                  <a:extLst>
                    <a:ext uri="{9D8B030D-6E8A-4147-A177-3AD203B41FA5}">
                      <a16:colId xmlns:a16="http://schemas.microsoft.com/office/drawing/2014/main" val="476719659"/>
                    </a:ext>
                  </a:extLst>
                </a:gridCol>
              </a:tblGrid>
              <a:tr h="285251">
                <a:tc>
                  <a:txBody>
                    <a:bodyPr/>
                    <a:lstStyle/>
                    <a:p>
                      <a:pPr algn="ct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主体</a:t>
                      </a:r>
                    </a:p>
                  </a:txBody>
                  <a:tcPr anchor="ctr">
                    <a:solidFill>
                      <a:schemeClr val="accent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strike="noStrike" dirty="0">
                          <a:solidFill>
                            <a:schemeClr val="bg1"/>
                          </a:solidFill>
                          <a:latin typeface="UD デジタル 教科書体 NK-B" panose="02020700000000000000" pitchFamily="18" charset="-128"/>
                          <a:ea typeface="UD デジタル 教科書体 NK-B" panose="02020700000000000000" pitchFamily="18" charset="-128"/>
                        </a:rPr>
                        <a:t>現状・課題</a:t>
                      </a:r>
                      <a:endParaRPr kumimoji="1" lang="en-US" altLang="ja-JP" sz="1400" strike="noStrike" dirty="0">
                        <a:solidFill>
                          <a:schemeClr val="bg1"/>
                        </a:solidFill>
                        <a:latin typeface="UD デジタル 教科書体 NK-B" panose="02020700000000000000" pitchFamily="18" charset="-128"/>
                        <a:ea typeface="UD デジタル 教科書体 NK-B" panose="02020700000000000000" pitchFamily="18" charset="-128"/>
                      </a:endParaRPr>
                    </a:p>
                  </a:txBody>
                  <a:tcPr anchor="ctr">
                    <a:solidFill>
                      <a:schemeClr val="accent1"/>
                    </a:solidFill>
                  </a:tcPr>
                </a:tc>
                <a:extLst>
                  <a:ext uri="{0D108BD9-81ED-4DB2-BD59-A6C34878D82A}">
                    <a16:rowId xmlns:a16="http://schemas.microsoft.com/office/drawing/2014/main" val="1646546926"/>
                  </a:ext>
                </a:extLst>
              </a:tr>
              <a:tr h="2494442">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外国人</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＜働く外国人の日本語学習＞</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〇在留資格を問わず、雇用する外国人材に</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職場で必要な最低限の日本語を求める企業が多い</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一方、</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受入れ企業では外国人従業員の日本語教育の対応ができず、地域の識字・日本語教室を案内</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している企業もある</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○日本語学習意欲があっても、就業時間外に安価で学習できる場が見つからず、学習できていない外国人がいる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＜帯同家族の日本語学習＞</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〇外国籍の親が日本で就労した後、配偶者や子ども等の家族を呼び寄せる場合、来日時の年齢によって日本語習得に差が生じる</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・小学校入学前に来日した子どもの場合、幼稚園や保育所に入れないと、友達ができず、日本語の習得の機会が無い</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1" i="0" u="sng" dirty="0">
                          <a:solidFill>
                            <a:schemeClr val="tx1"/>
                          </a:solidFill>
                          <a:latin typeface="UD デジタル 教科書体 NK-R" panose="02020400000000000000" pitchFamily="18" charset="-128"/>
                          <a:ea typeface="UD デジタル 教科書体 NK-R" panose="02020400000000000000" pitchFamily="18" charset="-128"/>
                        </a:rPr>
                        <a:t>来日する子どもによっては日本語の習得が不十分で、中学卒業後の進学や就職といった進路選択にどのようにつなげていくか、苦慮している市町村もある</a:t>
                      </a:r>
                      <a:endParaRPr kumimoji="1" lang="en-US" altLang="ja-JP" sz="1200" b="1" i="0" u="sng" dirty="0">
                        <a:solidFill>
                          <a:schemeClr val="tx1"/>
                        </a:solidFill>
                        <a:latin typeface="UD デジタル 教科書体 NK-R" panose="02020400000000000000" pitchFamily="18" charset="-128"/>
                        <a:ea typeface="UD デジタル 教科書体 NK-R" panose="02020400000000000000" pitchFamily="18" charset="-128"/>
                      </a:endParaRP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○文部科学省調査（</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2017</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年）では、日本語指導が必要な高校生等の中退・進路状況は、全高校生と比べ、中退率は</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7.4</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倍、進学も就職もしていない者の率は</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2.7</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倍、就職者における非正規就職率は</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9.</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３倍</a:t>
                      </a:r>
                    </a:p>
                    <a:p>
                      <a:pPr marL="127000" marR="0" lvl="0" indent="-12700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〇子ども向けの日本語教室は保護者の送り迎えが必須の場合があるが、保護者の就業時間中だと対応できない</a:t>
                      </a:r>
                    </a:p>
                  </a:txBody>
                  <a:tcPr/>
                </a:tc>
                <a:extLst>
                  <a:ext uri="{0D108BD9-81ED-4DB2-BD59-A6C34878D82A}">
                    <a16:rowId xmlns:a16="http://schemas.microsoft.com/office/drawing/2014/main" val="2485663976"/>
                  </a:ext>
                </a:extLst>
              </a:tr>
              <a:tr h="1659163">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受入れ側</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＜日本語教室等の学習支援＞</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日本語教室等（識字・日本語教室、日本語教室、学習支援教室）はボランティアに支えられている面があり、ニーズのある全ての外</a:t>
                      </a:r>
                      <a:endParaRPr kumimoji="1" lang="en-US" altLang="ja-JP"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　</a:t>
                      </a:r>
                      <a:r>
                        <a:rPr kumimoji="1" lang="ja-JP" altLang="en-US"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国人を受け入れることができていない</a:t>
                      </a:r>
                      <a:endParaRPr kumimoji="1" lang="en-US" altLang="ja-JP"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日本語教室等の運営を担う人材や学習支援を行うボランティアが不足している</a:t>
                      </a:r>
                      <a:endParaRPr kumimoji="1" lang="en-US" altLang="ja-JP"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2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〇</a:t>
                      </a:r>
                      <a:r>
                        <a:rPr kumimoji="1" lang="ja-JP" altLang="en-US" sz="1200" b="1" i="0" u="sng"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日本語教室等のボランティアには教員免許や日本語指導の資格を求めていないことから</a:t>
                      </a:r>
                      <a:r>
                        <a:rPr kumimoji="1" lang="ja-JP" altLang="en-US" sz="12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rPr>
                        <a:t>、全く日本語が話せない方の対応は難しい。</a:t>
                      </a:r>
                      <a:endParaRPr kumimoji="1" lang="en-US" altLang="ja-JP" sz="1200" b="1" i="0" u="none"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〇日本語教室等によって、日本語指導の体制に差がある</a:t>
                      </a:r>
                    </a:p>
                    <a:p>
                      <a:pPr marL="117475" marR="0" lvl="0" indent="-117475" algn="l" defTabSz="959937" rtl="0" eaLnBrk="1" fontAlgn="auto" latinLnBrk="0" hangingPunct="1">
                        <a:lnSpc>
                          <a:spcPct val="100000"/>
                        </a:lnSpc>
                        <a:spcBef>
                          <a:spcPts val="0"/>
                        </a:spcBef>
                        <a:spcAft>
                          <a:spcPts val="0"/>
                        </a:spcAft>
                        <a:buClrTx/>
                        <a:buSzTx/>
                        <a:buFontTx/>
                        <a:buNone/>
                        <a:tabLst/>
                        <a:defRPr/>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〇地域の</a:t>
                      </a:r>
                      <a:r>
                        <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rPr>
                        <a:t>NPO</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団体が開催している学習支援教室に、多様化した外国にルーツのある子どもが増加している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17475" indent="-117475" algn="l"/>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38113" marR="0" lvl="0" indent="-138113" algn="l" defTabSz="959937" rtl="0" eaLnBrk="1" fontAlgn="auto" latinLnBrk="0" hangingPunct="1">
                        <a:lnSpc>
                          <a:spcPct val="100000"/>
                        </a:lnSpc>
                        <a:spcBef>
                          <a:spcPts val="0"/>
                        </a:spcBef>
                        <a:spcAft>
                          <a:spcPts val="0"/>
                        </a:spcAft>
                        <a:buClrTx/>
                        <a:buSzTx/>
                        <a:buFontTx/>
                        <a:buNone/>
                        <a:tabLst/>
                        <a:defRPr/>
                      </a:pPr>
                      <a:r>
                        <a:rPr kumimoji="1" lang="ja-JP" altLang="en-US" sz="1200" i="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＜日本人</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側の意識＞</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117475" indent="-117475" algn="l"/>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〇「やさしい日本語」もツールの一つとして進めるべきではあるが、万能ではない点には留意が必要</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〇職場で外国人従業員とコミュニケーションをとるために、</a:t>
                      </a:r>
                      <a:r>
                        <a:rPr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日本人従業員も伝わりやすい平易な表現を使う等の努力が</a:t>
                      </a:r>
                      <a:r>
                        <a:rPr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必要</a:t>
                      </a:r>
                      <a:endParaRPr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575536355"/>
                  </a:ext>
                </a:extLst>
              </a:tr>
            </a:tbl>
          </a:graphicData>
        </a:graphic>
      </p:graphicFrame>
      <p:sp>
        <p:nvSpPr>
          <p:cNvPr id="7" name="スライド番号プレースホルダー 4"/>
          <p:cNvSpPr>
            <a:spLocks noGrp="1"/>
          </p:cNvSpPr>
          <p:nvPr>
            <p:ph type="sldNum" sz="quarter" idx="12"/>
          </p:nvPr>
        </p:nvSpPr>
        <p:spPr>
          <a:xfrm>
            <a:off x="9701213" y="6917377"/>
            <a:ext cx="379412" cy="190974"/>
          </a:xfrm>
        </p:spPr>
        <p:txBody>
          <a:bodyPr/>
          <a:lstStyle/>
          <a:p>
            <a:fld id="{D905376E-84B4-405D-8A7C-01C61F534285}" type="slidenum">
              <a:rPr kumimoji="1" lang="ja-JP" altLang="en-US" smtClean="0"/>
              <a:t>43</a:t>
            </a:fld>
            <a:endParaRPr kumimoji="1" lang="ja-JP" altLang="en-US" dirty="0"/>
          </a:p>
        </p:txBody>
      </p:sp>
      <p:sp>
        <p:nvSpPr>
          <p:cNvPr id="10" name="正方形/長方形 9">
            <a:extLst>
              <a:ext uri="{FF2B5EF4-FFF2-40B4-BE49-F238E27FC236}">
                <a16:creationId xmlns:a16="http://schemas.microsoft.com/office/drawing/2014/main" id="{E08629A6-829B-4394-A30A-5CB52C1BBB36}"/>
              </a:ext>
            </a:extLst>
          </p:cNvPr>
          <p:cNvSpPr/>
          <p:nvPr/>
        </p:nvSpPr>
        <p:spPr>
          <a:xfrm>
            <a:off x="625" y="104773"/>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(3)</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外国人材の暮らしの現状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②日本語の習得</a:t>
            </a:r>
          </a:p>
        </p:txBody>
      </p:sp>
    </p:spTree>
    <p:extLst>
      <p:ext uri="{BB962C8B-B14F-4D97-AF65-F5344CB8AC3E}">
        <p14:creationId xmlns:p14="http://schemas.microsoft.com/office/powerpoint/2010/main" val="2049669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08629A6-829B-4394-A30A-5CB52C1BBB36}"/>
              </a:ext>
            </a:extLst>
          </p:cNvPr>
          <p:cNvSpPr/>
          <p:nvPr/>
        </p:nvSpPr>
        <p:spPr>
          <a:xfrm>
            <a:off x="625" y="167257"/>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(4)</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共生推進における</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施策課題</a:t>
            </a:r>
          </a:p>
        </p:txBody>
      </p:sp>
      <p:sp>
        <p:nvSpPr>
          <p:cNvPr id="6" name="スライド番号プレースホルダー 4"/>
          <p:cNvSpPr>
            <a:spLocks noGrp="1"/>
          </p:cNvSpPr>
          <p:nvPr>
            <p:ph type="sldNum" sz="quarter" idx="12"/>
          </p:nvPr>
        </p:nvSpPr>
        <p:spPr>
          <a:xfrm>
            <a:off x="9659059" y="6898404"/>
            <a:ext cx="379412" cy="190974"/>
          </a:xfrm>
        </p:spPr>
        <p:txBody>
          <a:bodyPr/>
          <a:lstStyle/>
          <a:p>
            <a:fld id="{D905376E-84B4-405D-8A7C-01C61F534285}" type="slidenum">
              <a:rPr kumimoji="1" lang="ja-JP" altLang="en-US" smtClean="0"/>
              <a:t>44</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1278329484"/>
              </p:ext>
            </p:extLst>
          </p:nvPr>
        </p:nvGraphicFramePr>
        <p:xfrm>
          <a:off x="157597" y="684677"/>
          <a:ext cx="9880874" cy="5280694"/>
        </p:xfrm>
        <a:graphic>
          <a:graphicData uri="http://schemas.openxmlformats.org/drawingml/2006/table">
            <a:tbl>
              <a:tblPr firstCol="1" bandRow="1">
                <a:tableStyleId>{5C22544A-7EE6-4342-B048-85BDC9FD1C3A}</a:tableStyleId>
              </a:tblPr>
              <a:tblGrid>
                <a:gridCol w="1008233">
                  <a:extLst>
                    <a:ext uri="{9D8B030D-6E8A-4147-A177-3AD203B41FA5}">
                      <a16:colId xmlns:a16="http://schemas.microsoft.com/office/drawing/2014/main" val="36247480"/>
                    </a:ext>
                  </a:extLst>
                </a:gridCol>
                <a:gridCol w="8872641">
                  <a:extLst>
                    <a:ext uri="{9D8B030D-6E8A-4147-A177-3AD203B41FA5}">
                      <a16:colId xmlns:a16="http://schemas.microsoft.com/office/drawing/2014/main" val="1680878219"/>
                    </a:ext>
                  </a:extLst>
                </a:gridCol>
              </a:tblGrid>
              <a:tr h="3482374">
                <a:tc>
                  <a:txBody>
                    <a:bodyPr/>
                    <a:lstStyle/>
                    <a:p>
                      <a:pPr algn="ctr"/>
                      <a:r>
                        <a:rPr kumimoji="1" lang="ja-JP" altLang="en-US" sz="1400" strike="noStrike" dirty="0">
                          <a:latin typeface="UD デジタル 教科書体 NK-R" panose="02020400000000000000" pitchFamily="18" charset="-128"/>
                          <a:ea typeface="UD デジタル 教科書体 NK-R" panose="02020400000000000000" pitchFamily="18" charset="-128"/>
                        </a:rPr>
                        <a:t>日常生活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b="1" i="0" noProof="0" dirty="0">
                          <a:solidFill>
                            <a:schemeClr val="tx1"/>
                          </a:solidFill>
                          <a:latin typeface="UD デジタル 教科書体 NK-R" panose="02020400000000000000" pitchFamily="18" charset="-128"/>
                          <a:ea typeface="UD デジタル 教科書体 NK-R" panose="02020400000000000000" pitchFamily="18" charset="-128"/>
                        </a:rPr>
                        <a:t>外国人支援の相談窓口が十分な機能を発揮できていない</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・外国人は、在留資格の取得や更新、口座開設、就職、住居確保、医療機関の受診、出産、子育て・教育など</a:t>
                      </a: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、ライフステージに応じた　</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様々な課題に直面しており、個々の事情に応じた相談を希望している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・多言語対応や専門的な相談の対応が不十分と考えている市や支援団体がある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215900" marR="0" lvl="0" indent="-2159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・大阪府国際交流財団、外国人住民が多い市や一部の支援団体は、外国人の相談に対応する専門の窓口を設置しているものの、専用</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215900" marR="0" lvl="0" indent="-2159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の相談窓口が認識されておらず、本当に相談が必要な人が相談できていない可能性がある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228600" marR="0" lvl="0" indent="-2286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b="1" i="0" noProof="0" dirty="0">
                          <a:solidFill>
                            <a:schemeClr val="tx1"/>
                          </a:solidFill>
                          <a:latin typeface="UD デジタル 教科書体 NK-R" panose="02020400000000000000" pitchFamily="18" charset="-128"/>
                          <a:ea typeface="UD デジタル 教科書体 NK-R" panose="02020400000000000000" pitchFamily="18" charset="-128"/>
                        </a:rPr>
                        <a:t>情報が必要な外国人に十分に届いていない</a:t>
                      </a:r>
                      <a:endParaRPr lang="en-US" altLang="ja-JP" sz="1400" b="1"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i="0" baseline="0" noProof="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・外国人がどのような情報を必要としているか、把握できていない場合がある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・多言語対応や伝わりやすい日本語等の発信が不十分と考えている市や支援団体がある</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・コミュニティと連携した情報発信が有効と推測されるものの、コミュニティとのつながり方が十分把握されていない</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外国人支援の体制不足</a:t>
                      </a:r>
                      <a:endParaRPr kumimoji="1" lang="en-US" altLang="ja-JP"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・大阪府内には、</a:t>
                      </a: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専門的な相談に応じる</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ことができるワンストップの相談機能は少なく、多くの市町村や支援団体は、常時専門的な相談</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ができる体制になっていない</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・通訳、翻訳や子どもの支援に従事するボランティアを募集しているが、必要なボランティアを確保できていない</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・外国人が地域の活動に参加できていない</a:t>
                      </a:r>
                      <a:endParaRPr lang="en-US" altLang="ja-JP" sz="1200" i="0" noProof="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5736043"/>
                  </a:ext>
                </a:extLst>
              </a:tr>
              <a:tr h="1715089">
                <a:tc>
                  <a:txBody>
                    <a:bodyPr/>
                    <a:lstStyle/>
                    <a:p>
                      <a:pPr algn="ctr"/>
                      <a:r>
                        <a:rPr kumimoji="1" lang="ja-JP" altLang="en-US" sz="1400" strike="noStrike" dirty="0">
                          <a:latin typeface="UD デジタル 教科書体 NK-R" panose="02020400000000000000" pitchFamily="18" charset="-128"/>
                          <a:ea typeface="UD デジタル 教科書体 NK-R" panose="02020400000000000000" pitchFamily="18" charset="-128"/>
                        </a:rPr>
                        <a:t>日本語の習得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lgn="l">
                        <a:buFont typeface="Wingdings" panose="05000000000000000000" pitchFamily="2" charset="2"/>
                        <a:buChar char="Ø"/>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外国人が日本語を学べる機会が限られている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gn="l">
                        <a:buFont typeface="Wingdings" panose="05000000000000000000" pitchFamily="2" charset="2"/>
                        <a:buNone/>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・働く外国人は、職場や地域によって、日本語を学べる環境に差がある</a:t>
                      </a:r>
                      <a:endParaRPr kumimoji="1" lang="en-US" altLang="ja-JP" sz="1200" i="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gn="l">
                        <a:buFont typeface="Wingdings" panose="05000000000000000000" pitchFamily="2" charset="2"/>
                        <a:buNone/>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・学校以外で日本語を学ぶ場所が近くにないなど、帯同家族の子どもに必要な日本語学習ができていない</a:t>
                      </a:r>
                    </a:p>
                    <a:p>
                      <a:pPr marL="200025" marR="0" lvl="0" indent="-200025"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i="0" noProof="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400" i="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lgn="l">
                        <a:buFont typeface="Wingdings" panose="05000000000000000000" pitchFamily="2" charset="2"/>
                        <a:buChar char="Ø"/>
                      </a:pPr>
                      <a:r>
                        <a:rPr kumimoji="1" lang="ja-JP" altLang="en-US" sz="1400" b="1" i="0" dirty="0">
                          <a:solidFill>
                            <a:schemeClr val="tx1"/>
                          </a:solidFill>
                          <a:latin typeface="UD デジタル 教科書体 NK-R" panose="02020400000000000000" pitchFamily="18" charset="-128"/>
                          <a:ea typeface="UD デジタル 教科書体 NK-R" panose="02020400000000000000" pitchFamily="18" charset="-128"/>
                        </a:rPr>
                        <a:t>日本語を指導する専門的な人員が不足している</a:t>
                      </a:r>
                      <a:endParaRPr kumimoji="1" lang="en-US" altLang="ja-JP" sz="1400" b="1" i="0" dirty="0">
                        <a:solidFill>
                          <a:schemeClr val="tx1"/>
                        </a:solidFill>
                        <a:latin typeface="UD デジタル 教科書体 NK-R" panose="02020400000000000000" pitchFamily="18" charset="-128"/>
                        <a:ea typeface="UD デジタル 教科書体 NK-R" panose="02020400000000000000" pitchFamily="18" charset="-128"/>
                      </a:endParaRPr>
                    </a:p>
                    <a:p>
                      <a:pPr marL="214313" indent="-214313" algn="l">
                        <a:buFont typeface="Wingdings" panose="05000000000000000000" pitchFamily="2" charset="2"/>
                        <a:buNone/>
                      </a:pPr>
                      <a:r>
                        <a:rPr kumimoji="1" lang="ja-JP" altLang="en-US" sz="1200" i="0" dirty="0">
                          <a:solidFill>
                            <a:schemeClr val="tx1"/>
                          </a:solidFill>
                          <a:latin typeface="UD デジタル 教科書体 NK-R" panose="02020400000000000000" pitchFamily="18" charset="-128"/>
                          <a:ea typeface="UD デジタル 教科書体 NK-R" panose="02020400000000000000" pitchFamily="18" charset="-128"/>
                        </a:rPr>
                        <a:t>　　・日本語教室等はボランティアに支えられている面があり、ニーズのあるすべての外国人を受け入れるのに</a:t>
                      </a: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必要なボランティアが確保できていない</a:t>
                      </a:r>
                      <a:endParaRPr kumimoji="1" lang="en-US" altLang="ja-JP" sz="1200" b="0" i="0" dirty="0">
                        <a:solidFill>
                          <a:schemeClr val="tx1"/>
                        </a:solidFill>
                        <a:latin typeface="UD デジタル 教科書体 NK-R" panose="02020400000000000000" pitchFamily="18" charset="-128"/>
                        <a:ea typeface="UD デジタル 教科書体 NK-R" panose="02020400000000000000" pitchFamily="18" charset="-128"/>
                      </a:endParaRPr>
                    </a:p>
                    <a:p>
                      <a:pPr marL="214313" indent="-214313" algn="l">
                        <a:buFont typeface="Wingdings" panose="05000000000000000000" pitchFamily="2" charset="2"/>
                        <a:buNone/>
                      </a:pPr>
                      <a:r>
                        <a:rPr kumimoji="1" lang="ja-JP" altLang="en-US" sz="1200" b="0" i="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日本語教育に関する専門的な訓練を受けた指導者が少ない</a:t>
                      </a:r>
                      <a:endParaRPr kumimoji="1" lang="en-US" altLang="ja-JP" sz="1100" b="0" i="0" u="none" dirty="0">
                        <a:solidFill>
                          <a:schemeClr val="tx1"/>
                        </a:solidFill>
                        <a:latin typeface="UD デジタル 教科書体 NK-R" panose="02020400000000000000" pitchFamily="18" charset="-128"/>
                        <a:ea typeface="UD デジタル 教科書体 NK-R" panose="02020400000000000000" pitchFamily="18" charset="-128"/>
                      </a:endParaRPr>
                    </a:p>
                    <a:p>
                      <a:pPr marL="214313" indent="-214313" algn="l">
                        <a:buFont typeface="Wingdings" panose="05000000000000000000" pitchFamily="2" charset="2"/>
                        <a:buNone/>
                      </a:pPr>
                      <a:r>
                        <a:rPr kumimoji="1" lang="ja-JP" altLang="en-US" sz="1200" b="0" i="0" u="none" dirty="0">
                          <a:solidFill>
                            <a:schemeClr val="tx1"/>
                          </a:solidFill>
                          <a:latin typeface="UD デジタル 教科書体 NK-R" panose="02020400000000000000" pitchFamily="18" charset="-128"/>
                          <a:ea typeface="UD デジタル 教科書体 NK-R" panose="02020400000000000000" pitchFamily="18" charset="-128"/>
                        </a:rPr>
                        <a:t>　　・帯同家族の子どもが通う学校によっては、十分な日本語指導を受けることができていない場合がある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7063820"/>
                  </a:ext>
                </a:extLst>
              </a:tr>
            </a:tbl>
          </a:graphicData>
        </a:graphic>
      </p:graphicFrame>
    </p:spTree>
    <p:extLst>
      <p:ext uri="{BB962C8B-B14F-4D97-AF65-F5344CB8AC3E}">
        <p14:creationId xmlns:p14="http://schemas.microsoft.com/office/powerpoint/2010/main" val="536532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08629A6-829B-4394-A30A-5CB52C1BBB36}"/>
              </a:ext>
            </a:extLst>
          </p:cNvPr>
          <p:cNvSpPr/>
          <p:nvPr/>
        </p:nvSpPr>
        <p:spPr>
          <a:xfrm>
            <a:off x="0" y="233984"/>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(5</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）施策課題に応じた取組みの方向性（１</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２）</a:t>
            </a:r>
          </a:p>
        </p:txBody>
      </p:sp>
      <p:sp>
        <p:nvSpPr>
          <p:cNvPr id="16" name="スライド番号プレースホルダー 4"/>
          <p:cNvSpPr>
            <a:spLocks noGrp="1"/>
          </p:cNvSpPr>
          <p:nvPr>
            <p:ph type="sldNum" sz="quarter" idx="12"/>
          </p:nvPr>
        </p:nvSpPr>
        <p:spPr>
          <a:xfrm>
            <a:off x="9701213" y="6809901"/>
            <a:ext cx="379412" cy="190974"/>
          </a:xfrm>
        </p:spPr>
        <p:txBody>
          <a:bodyPr/>
          <a:lstStyle/>
          <a:p>
            <a:fld id="{D905376E-84B4-405D-8A7C-01C61F534285}" type="slidenum">
              <a:rPr kumimoji="1" lang="ja-JP" altLang="en-US" smtClean="0"/>
              <a:t>45</a:t>
            </a:fld>
            <a:endParaRPr kumimoji="1" lang="ja-JP" altLang="en-US" dirty="0"/>
          </a:p>
        </p:txBody>
      </p:sp>
      <p:sp>
        <p:nvSpPr>
          <p:cNvPr id="23" name="正方形/長方形 22">
            <a:extLst>
              <a:ext uri="{FF2B5EF4-FFF2-40B4-BE49-F238E27FC236}">
                <a16:creationId xmlns:a16="http://schemas.microsoft.com/office/drawing/2014/main" id="{BF998370-E193-4B84-928F-C5962A617B56}"/>
              </a:ext>
            </a:extLst>
          </p:cNvPr>
          <p:cNvSpPr/>
          <p:nvPr/>
        </p:nvSpPr>
        <p:spPr>
          <a:xfrm>
            <a:off x="209982" y="1098182"/>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１．施策</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課題：外国人支援の相談窓口が十分な機能を発揮できていない</a:t>
            </a:r>
          </a:p>
        </p:txBody>
      </p:sp>
      <p:sp>
        <p:nvSpPr>
          <p:cNvPr id="25" name="テキスト ボックス 24">
            <a:extLst>
              <a:ext uri="{FF2B5EF4-FFF2-40B4-BE49-F238E27FC236}">
                <a16:creationId xmlns:a16="http://schemas.microsoft.com/office/drawing/2014/main" id="{9634BAAD-D470-4804-A94C-5FD7E7DC57A0}"/>
              </a:ext>
            </a:extLst>
          </p:cNvPr>
          <p:cNvSpPr txBox="1"/>
          <p:nvPr/>
        </p:nvSpPr>
        <p:spPr>
          <a:xfrm>
            <a:off x="213940" y="1438870"/>
            <a:ext cx="9553676" cy="584775"/>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lang="ja-JP" altLang="en-US" sz="1600" dirty="0">
                <a:latin typeface="UD デジタル 教科書体 NK-R" panose="02020400000000000000" pitchFamily="18" charset="-128"/>
                <a:ea typeface="UD デジタル 教科書体 NK-R" panose="02020400000000000000" pitchFamily="18" charset="-128"/>
              </a:rPr>
              <a:t>専門的な相談ができるよう、専門機関のネットワークを形成</a:t>
            </a:r>
            <a:endParaRPr lang="en-US" altLang="ja-JP" sz="1600" dirty="0">
              <a:latin typeface="UD デジタル 教科書体 NK-R" panose="02020400000000000000" pitchFamily="18" charset="-128"/>
              <a:ea typeface="UD デジタル 教科書体 NK-R" panose="02020400000000000000" pitchFamily="18" charset="-128"/>
            </a:endParaRPr>
          </a:p>
          <a:p>
            <a:pPr marL="265113" indent="-265113"/>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　・外国人からの多様な相談内容に対応し得る専門機関のネットワークの形成を進める</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18" name="グループ化 17"/>
          <p:cNvGrpSpPr/>
          <p:nvPr/>
        </p:nvGrpSpPr>
        <p:grpSpPr>
          <a:xfrm>
            <a:off x="243732" y="2520834"/>
            <a:ext cx="9523884" cy="1564287"/>
            <a:chOff x="123477" y="988884"/>
            <a:chExt cx="9523884" cy="1564287"/>
          </a:xfrm>
        </p:grpSpPr>
        <p:sp>
          <p:nvSpPr>
            <p:cNvPr id="19" name="正方形/長方形 18">
              <a:extLst>
                <a:ext uri="{FF2B5EF4-FFF2-40B4-BE49-F238E27FC236}">
                  <a16:creationId xmlns:a16="http://schemas.microsoft.com/office/drawing/2014/main" id="{BF998370-E193-4B84-928F-C5962A617B56}"/>
                </a:ext>
              </a:extLst>
            </p:cNvPr>
            <p:cNvSpPr/>
            <p:nvPr/>
          </p:nvSpPr>
          <p:spPr>
            <a:xfrm>
              <a:off x="123477" y="988884"/>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59937">
                <a:defRPr/>
              </a:pP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２．</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施策課題：</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情報が必要な外国人に十分に届いていない</a:t>
              </a:r>
              <a:endParaRPr kumimoji="1" lang="en-US" altLang="ja-JP" sz="1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9634BAAD-D470-4804-A94C-5FD7E7DC57A0}"/>
                </a:ext>
              </a:extLst>
            </p:cNvPr>
            <p:cNvSpPr txBox="1"/>
            <p:nvPr/>
          </p:nvSpPr>
          <p:spPr>
            <a:xfrm>
              <a:off x="123477" y="1352842"/>
              <a:ext cx="9523884" cy="1200329"/>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より効果的な情報発信の充実</a:t>
              </a:r>
              <a:endParaRPr kumimoji="1" lang="en-US" altLang="ja-JP" sz="1600" strike="sngStrike" dirty="0">
                <a:latin typeface="UD デジタル 教科書体 NK-R" panose="02020400000000000000" pitchFamily="18" charset="-128"/>
                <a:ea typeface="UD デジタル 教科書体 NK-R" panose="02020400000000000000" pitchFamily="18" charset="-128"/>
              </a:endParaRPr>
            </a:p>
            <a:p>
              <a:pPr lvl="0"/>
              <a:r>
                <a:rPr kumimoji="1" lang="ja-JP" altLang="en-US" sz="1400" dirty="0">
                  <a:latin typeface="UD デジタル 教科書体 NK-R" panose="02020400000000000000" pitchFamily="18" charset="-128"/>
                  <a:ea typeface="UD デジタル 教科書体 NK-R" panose="02020400000000000000" pitchFamily="18" charset="-128"/>
                </a:rPr>
                <a:t>　　・多言語化や「やさしいにほんご」など平易な日本語での発信を進める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lvl="0"/>
              <a:r>
                <a:rPr kumimoji="1" lang="ja-JP" altLang="en-US" sz="1400" dirty="0">
                  <a:latin typeface="UD デジタル 教科書体 NK-R" panose="02020400000000000000" pitchFamily="18" charset="-128"/>
                  <a:ea typeface="UD デジタル 教科書体 NK-R" panose="02020400000000000000" pitchFamily="18" charset="-128"/>
                </a:rPr>
                <a:t>　　・関係機関で連携した情報発信ができる体制を整備する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65113" lvl="0" indent="-265113"/>
              <a:r>
                <a:rPr kumimoji="1" lang="ja-JP" altLang="en-US" sz="1400" dirty="0">
                  <a:latin typeface="UD デジタル 教科書体 NK-R" panose="02020400000000000000" pitchFamily="18" charset="-128"/>
                  <a:ea typeface="UD デジタル 教科書体 NK-R" panose="02020400000000000000" pitchFamily="18" charset="-128"/>
                </a:rPr>
                <a:t>　　・外国人がどのような情報を必要としているかの把握方法や外国人コミュニティや支援団体・企業等への効果的なアプローチ方法について検討する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grpSp>
        <p:nvGrpSpPr>
          <p:cNvPr id="21" name="グループ化 20"/>
          <p:cNvGrpSpPr/>
          <p:nvPr/>
        </p:nvGrpSpPr>
        <p:grpSpPr>
          <a:xfrm>
            <a:off x="224878" y="4603178"/>
            <a:ext cx="9523884" cy="1348843"/>
            <a:chOff x="123477" y="988884"/>
            <a:chExt cx="9523884" cy="1348843"/>
          </a:xfrm>
        </p:grpSpPr>
        <p:sp>
          <p:nvSpPr>
            <p:cNvPr id="22" name="正方形/長方形 21">
              <a:extLst>
                <a:ext uri="{FF2B5EF4-FFF2-40B4-BE49-F238E27FC236}">
                  <a16:creationId xmlns:a16="http://schemas.microsoft.com/office/drawing/2014/main" id="{BF998370-E193-4B84-928F-C5962A617B56}"/>
                </a:ext>
              </a:extLst>
            </p:cNvPr>
            <p:cNvSpPr/>
            <p:nvPr/>
          </p:nvSpPr>
          <p:spPr>
            <a:xfrm>
              <a:off x="123477" y="988884"/>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59937">
                <a:defRPr/>
              </a:pP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３．施策</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課題：</a:t>
              </a: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外国人支援の体制不足</a:t>
              </a:r>
            </a:p>
          </p:txBody>
        </p:sp>
        <p:sp>
          <p:nvSpPr>
            <p:cNvPr id="26" name="テキスト ボックス 25">
              <a:extLst>
                <a:ext uri="{FF2B5EF4-FFF2-40B4-BE49-F238E27FC236}">
                  <a16:creationId xmlns:a16="http://schemas.microsoft.com/office/drawing/2014/main" id="{9634BAAD-D470-4804-A94C-5FD7E7DC57A0}"/>
                </a:ext>
              </a:extLst>
            </p:cNvPr>
            <p:cNvSpPr txBox="1"/>
            <p:nvPr/>
          </p:nvSpPr>
          <p:spPr>
            <a:xfrm>
              <a:off x="123477" y="1352842"/>
              <a:ext cx="9523884" cy="984885"/>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lang="ja-JP" altLang="en-US" sz="1600" dirty="0">
                  <a:latin typeface="UD デジタル 教科書体 NK-R" panose="02020400000000000000" pitchFamily="18" charset="-128"/>
                  <a:ea typeface="UD デジタル 教科書体 NK-R" panose="02020400000000000000" pitchFamily="18" charset="-128"/>
                </a:rPr>
                <a:t>外国人支援体制の充実</a:t>
              </a:r>
              <a:endParaRPr lang="en-US" altLang="ja-JP" sz="1600" dirty="0">
                <a:latin typeface="UD デジタル 教科書体 NK-R" panose="02020400000000000000" pitchFamily="18" charset="-128"/>
                <a:ea typeface="UD デジタル 教科書体 NK-R" panose="02020400000000000000" pitchFamily="18" charset="-128"/>
              </a:endParaRPr>
            </a:p>
            <a:p>
              <a:pPr marL="271463" indent="-271463"/>
              <a:r>
                <a:rPr lang="ja-JP" altLang="en-US" sz="1400" dirty="0">
                  <a:latin typeface="UD デジタル 教科書体 NK-R" panose="02020400000000000000" pitchFamily="18" charset="-128"/>
                  <a:ea typeface="UD デジタル 教科書体 NK-R" panose="02020400000000000000" pitchFamily="18" charset="-128"/>
                </a:rPr>
                <a:t>　　・効果的な支援人員の確保策について検討する</a:t>
              </a:r>
              <a:endParaRPr lang="en-US" altLang="ja-JP" sz="1400" dirty="0">
                <a:latin typeface="UD デジタル 教科書体 NK-R" panose="02020400000000000000" pitchFamily="18" charset="-128"/>
                <a:ea typeface="UD デジタル 教科書体 NK-R" panose="02020400000000000000" pitchFamily="18" charset="-128"/>
              </a:endParaRPr>
            </a:p>
            <a:p>
              <a:pPr marL="271463" lvl="0" indent="-271463"/>
              <a:r>
                <a:rPr lang="ja-JP" altLang="en-US" sz="1400" dirty="0">
                  <a:latin typeface="UD デジタル 教科書体 NK-R" panose="02020400000000000000" pitchFamily="18" charset="-128"/>
                  <a:ea typeface="UD デジタル 教科書体 NK-R" panose="02020400000000000000" pitchFamily="18" charset="-128"/>
                </a:rPr>
                <a:t>　　・翻訳ツールの活用を進めるなど、支援人員不足に対応できる方法を検討する</a:t>
              </a:r>
              <a:endParaRPr lang="en-US" altLang="ja-JP" sz="1400" dirty="0">
                <a:latin typeface="UD デジタル 教科書体 NK-R" panose="02020400000000000000" pitchFamily="18" charset="-128"/>
                <a:ea typeface="UD デジタル 教科書体 NK-R" panose="02020400000000000000" pitchFamily="18" charset="-128"/>
              </a:endParaRPr>
            </a:p>
            <a:p>
              <a:pPr marL="271463" lvl="0" indent="-271463"/>
              <a:r>
                <a:rPr lang="ja-JP" altLang="en-US" sz="1400" dirty="0">
                  <a:latin typeface="UD デジタル 教科書体 NK-R" panose="02020400000000000000" pitchFamily="18" charset="-128"/>
                  <a:ea typeface="UD デジタル 教科書体 NK-R" panose="02020400000000000000" pitchFamily="18" charset="-128"/>
                </a:rPr>
                <a:t>　　・地域住民の外国人支援の取組みへの参加を促進する方策を検討する</a:t>
              </a:r>
              <a:endParaRPr lang="en-US" altLang="ja-JP" sz="1400" dirty="0">
                <a:latin typeface="UD デジタル 教科書体 NK-R" panose="02020400000000000000" pitchFamily="18" charset="-128"/>
                <a:ea typeface="UD デジタル 教科書体 NK-R" panose="02020400000000000000" pitchFamily="18" charset="-128"/>
              </a:endParaRPr>
            </a:p>
          </p:txBody>
        </p:sp>
      </p:grpSp>
      <p:sp>
        <p:nvSpPr>
          <p:cNvPr id="27" name="テキスト ボックス 26"/>
          <p:cNvSpPr txBox="1"/>
          <p:nvPr/>
        </p:nvSpPr>
        <p:spPr>
          <a:xfrm>
            <a:off x="173629" y="621070"/>
            <a:ext cx="4043363"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日常生活</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03064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4"/>
          <p:cNvSpPr>
            <a:spLocks noGrp="1"/>
          </p:cNvSpPr>
          <p:nvPr>
            <p:ph type="sldNum" sz="quarter" idx="12"/>
          </p:nvPr>
        </p:nvSpPr>
        <p:spPr>
          <a:xfrm>
            <a:off x="9701213" y="6845997"/>
            <a:ext cx="379412" cy="190974"/>
          </a:xfrm>
        </p:spPr>
        <p:txBody>
          <a:bodyPr/>
          <a:lstStyle/>
          <a:p>
            <a:fld id="{D905376E-84B4-405D-8A7C-01C61F534285}" type="slidenum">
              <a:rPr kumimoji="1" lang="ja-JP" altLang="en-US" smtClean="0"/>
              <a:t>46</a:t>
            </a:fld>
            <a:endParaRPr kumimoji="1" lang="ja-JP" altLang="en-US" dirty="0"/>
          </a:p>
        </p:txBody>
      </p:sp>
      <p:sp>
        <p:nvSpPr>
          <p:cNvPr id="14" name="正方形/長方形 13">
            <a:extLst>
              <a:ext uri="{FF2B5EF4-FFF2-40B4-BE49-F238E27FC236}">
                <a16:creationId xmlns:a16="http://schemas.microsoft.com/office/drawing/2014/main" id="{BF998370-E193-4B84-928F-C5962A617B56}"/>
              </a:ext>
            </a:extLst>
          </p:cNvPr>
          <p:cNvSpPr/>
          <p:nvPr/>
        </p:nvSpPr>
        <p:spPr>
          <a:xfrm>
            <a:off x="123477" y="1282006"/>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４．</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施策課題：</a:t>
            </a:r>
            <a:r>
              <a:rPr kumimoji="1" lang="ja-JP" altLang="en-US" sz="1600" b="1" dirty="0">
                <a:latin typeface="UD デジタル 教科書体 NK-R" panose="02020400000000000000" pitchFamily="18" charset="-128"/>
                <a:ea typeface="UD デジタル 教科書体 NK-R" panose="02020400000000000000" pitchFamily="18" charset="-128"/>
              </a:rPr>
              <a:t>外国人が日本語を学べる場が限られている</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9634BAAD-D470-4804-A94C-5FD7E7DC57A0}"/>
              </a:ext>
            </a:extLst>
          </p:cNvPr>
          <p:cNvSpPr txBox="1"/>
          <p:nvPr/>
        </p:nvSpPr>
        <p:spPr>
          <a:xfrm>
            <a:off x="123477" y="1645964"/>
            <a:ext cx="9523884" cy="1261884"/>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日本語を習得できる機会を増やす検討</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71463" lvl="0" indent="-271463"/>
            <a:r>
              <a:rPr kumimoji="1" lang="ja-JP" altLang="en-US" sz="1400" dirty="0">
                <a:latin typeface="UD デジタル 教科書体 NK-R" panose="02020400000000000000" pitchFamily="18" charset="-128"/>
                <a:ea typeface="UD デジタル 教科書体 NK-R" panose="02020400000000000000" pitchFamily="18" charset="-128"/>
              </a:rPr>
              <a:t>　　・地域で日本語が学習できる場を増やす取組みを検討する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71463" lvl="0" indent="-271463"/>
            <a:r>
              <a:rPr kumimoji="1" lang="ja-JP" altLang="en-US" sz="1400" dirty="0">
                <a:latin typeface="UD デジタル 教科書体 NK-R" panose="02020400000000000000" pitchFamily="18" charset="-128"/>
                <a:ea typeface="UD デジタル 教科書体 NK-R" panose="02020400000000000000" pitchFamily="18" charset="-128"/>
              </a:rPr>
              <a:t>　　・オンラインなど、外国人が自分の都合やレベルに応じて日本語を学習できる体制の整備を検討する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受入れ企業による日本語教育の検討</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271463" lvl="0" indent="-271463"/>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・支援団体と連携した従業員向けの日本語教育の実施など、柔軟な方法を検討する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123477" y="809427"/>
            <a:ext cx="4043363" cy="36933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日本語の習得</a:t>
            </a:r>
            <a:r>
              <a:rPr kumimoji="1"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21" name="正方形/長方形 20">
            <a:extLst>
              <a:ext uri="{FF2B5EF4-FFF2-40B4-BE49-F238E27FC236}">
                <a16:creationId xmlns:a16="http://schemas.microsoft.com/office/drawing/2014/main" id="{BF998370-E193-4B84-928F-C5962A617B56}"/>
              </a:ext>
            </a:extLst>
          </p:cNvPr>
          <p:cNvSpPr/>
          <p:nvPr/>
        </p:nvSpPr>
        <p:spPr>
          <a:xfrm>
            <a:off x="123477" y="3519626"/>
            <a:ext cx="7524000" cy="36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600" b="1" dirty="0">
                <a:solidFill>
                  <a:schemeClr val="bg1"/>
                </a:solidFill>
                <a:latin typeface="UD デジタル 教科書体 NK-R" panose="02020400000000000000" pitchFamily="18" charset="-128"/>
                <a:ea typeface="UD デジタル 教科書体 NK-R" panose="02020400000000000000" pitchFamily="18" charset="-128"/>
              </a:rPr>
              <a:t>５．施策</a:t>
            </a:r>
            <a:r>
              <a:rPr kumimoji="1" lang="ja-JP" altLang="en-US" sz="1600" b="1" dirty="0">
                <a:solidFill>
                  <a:prstClr val="white"/>
                </a:solidFill>
                <a:latin typeface="UD デジタル 教科書体 NK-R" panose="02020400000000000000" pitchFamily="18" charset="-128"/>
                <a:ea typeface="UD デジタル 教科書体 NK-R" panose="02020400000000000000" pitchFamily="18" charset="-128"/>
              </a:rPr>
              <a:t>課題：</a:t>
            </a:r>
            <a:r>
              <a:rPr kumimoji="1" lang="ja-JP" altLang="en-US" sz="1600" b="1" dirty="0">
                <a:latin typeface="UD デジタル 教科書体 NK-R" panose="02020400000000000000" pitchFamily="18" charset="-128"/>
                <a:ea typeface="UD デジタル 教科書体 NK-R" panose="02020400000000000000" pitchFamily="18" charset="-128"/>
              </a:rPr>
              <a:t>日本語を指導する人員が不足している</a:t>
            </a:r>
          </a:p>
        </p:txBody>
      </p:sp>
      <p:sp>
        <p:nvSpPr>
          <p:cNvPr id="22" name="テキスト ボックス 21">
            <a:extLst>
              <a:ext uri="{FF2B5EF4-FFF2-40B4-BE49-F238E27FC236}">
                <a16:creationId xmlns:a16="http://schemas.microsoft.com/office/drawing/2014/main" id="{9634BAAD-D470-4804-A94C-5FD7E7DC57A0}"/>
              </a:ext>
            </a:extLst>
          </p:cNvPr>
          <p:cNvSpPr txBox="1"/>
          <p:nvPr/>
        </p:nvSpPr>
        <p:spPr>
          <a:xfrm>
            <a:off x="123477" y="3883584"/>
            <a:ext cx="9523884" cy="1015663"/>
          </a:xfrm>
          <a:prstGeom prst="rect">
            <a:avLst/>
          </a:prstGeom>
          <a:solidFill>
            <a:schemeClr val="bg1"/>
          </a:solidFill>
          <a:ln>
            <a:solidFill>
              <a:schemeClr val="tx1"/>
            </a:solidFill>
            <a:prstDash val="sysDot"/>
          </a:ln>
        </p:spPr>
        <p:txBody>
          <a:bodyPr wrap="square" rtlCol="0">
            <a:spAutoFit/>
          </a:bodyPr>
          <a:lstStyle/>
          <a:p>
            <a:pPr marL="171450" lvl="0" indent="-171450">
              <a:buFont typeface="Wingdings" panose="05000000000000000000" pitchFamily="2" charset="2"/>
              <a:buChar char="Ø"/>
            </a:pPr>
            <a:r>
              <a:rPr kumimoji="1" lang="ja-JP" altLang="en-US" sz="1600" dirty="0">
                <a:latin typeface="UD デジタル 教科書体 NK-R" panose="02020400000000000000" pitchFamily="18" charset="-128"/>
                <a:ea typeface="UD デジタル 教科書体 NK-R" panose="02020400000000000000" pitchFamily="18" charset="-128"/>
              </a:rPr>
              <a:t>日本語を教えるスタッフの確保に対する支援の検討</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lvl="0"/>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・効果的な日本語指導人材の確保策について検討する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・ボランティアのみに頼らない日本語教育を検討する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・日本語指導のスキルを高めるための研修を実施する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0" name="正方形/長方形 19">
            <a:extLst>
              <a:ext uri="{FF2B5EF4-FFF2-40B4-BE49-F238E27FC236}">
                <a16:creationId xmlns:a16="http://schemas.microsoft.com/office/drawing/2014/main" id="{E08629A6-829B-4394-A30A-5CB52C1BBB36}"/>
              </a:ext>
            </a:extLst>
          </p:cNvPr>
          <p:cNvSpPr/>
          <p:nvPr/>
        </p:nvSpPr>
        <p:spPr>
          <a:xfrm>
            <a:off x="0" y="233984"/>
            <a:ext cx="1008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Ⅲ</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共生推進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(5</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）施策課題に応じた取組みの方向性（２</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２）</a:t>
            </a:r>
          </a:p>
        </p:txBody>
      </p:sp>
      <p:sp>
        <p:nvSpPr>
          <p:cNvPr id="2" name="テキスト ボックス 1"/>
          <p:cNvSpPr txBox="1"/>
          <p:nvPr/>
        </p:nvSpPr>
        <p:spPr>
          <a:xfrm>
            <a:off x="291647" y="5263205"/>
            <a:ext cx="9187543"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なお、人権意識の尊重等、人権に関することは、「大阪府在日外国人施策に関する指針」の通り対応する</a:t>
            </a:r>
          </a:p>
        </p:txBody>
      </p:sp>
    </p:spTree>
    <p:extLst>
      <p:ext uri="{BB962C8B-B14F-4D97-AF65-F5344CB8AC3E}">
        <p14:creationId xmlns:p14="http://schemas.microsoft.com/office/powerpoint/2010/main" val="343963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グラフ 38"/>
          <p:cNvGraphicFramePr>
            <a:graphicFrameLocks/>
          </p:cNvGraphicFramePr>
          <p:nvPr>
            <p:extLst>
              <p:ext uri="{D42A27DB-BD31-4B8C-83A1-F6EECF244321}">
                <p14:modId xmlns:p14="http://schemas.microsoft.com/office/powerpoint/2010/main" val="1443713787"/>
              </p:ext>
            </p:extLst>
          </p:nvPr>
        </p:nvGraphicFramePr>
        <p:xfrm>
          <a:off x="4989816" y="4334743"/>
          <a:ext cx="4985754" cy="24079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グラフ 37"/>
          <p:cNvGraphicFramePr>
            <a:graphicFrameLocks/>
          </p:cNvGraphicFramePr>
          <p:nvPr>
            <p:extLst>
              <p:ext uri="{D42A27DB-BD31-4B8C-83A1-F6EECF244321}">
                <p14:modId xmlns:p14="http://schemas.microsoft.com/office/powerpoint/2010/main" val="696395238"/>
              </p:ext>
            </p:extLst>
          </p:nvPr>
        </p:nvGraphicFramePr>
        <p:xfrm>
          <a:off x="95071" y="1870433"/>
          <a:ext cx="4867052" cy="4528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グラフ 36"/>
          <p:cNvGraphicFramePr>
            <a:graphicFrameLocks/>
          </p:cNvGraphicFramePr>
          <p:nvPr>
            <p:extLst>
              <p:ext uri="{D42A27DB-BD31-4B8C-83A1-F6EECF244321}">
                <p14:modId xmlns:p14="http://schemas.microsoft.com/office/powerpoint/2010/main" val="308246086"/>
              </p:ext>
            </p:extLst>
          </p:nvPr>
        </p:nvGraphicFramePr>
        <p:xfrm>
          <a:off x="4989816" y="1694182"/>
          <a:ext cx="4985754" cy="2321339"/>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直線コネクタ 8"/>
          <p:cNvCxnSpPr/>
          <p:nvPr/>
        </p:nvCxnSpPr>
        <p:spPr>
          <a:xfrm>
            <a:off x="8559763" y="4626757"/>
            <a:ext cx="0" cy="1301583"/>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H="1">
            <a:off x="3574712" y="2553139"/>
            <a:ext cx="0" cy="334800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536111" y="1835025"/>
            <a:ext cx="0" cy="140400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E08629A6-829B-4394-A30A-5CB52C1BBB36}"/>
              </a:ext>
            </a:extLst>
          </p:cNvPr>
          <p:cNvSpPr/>
          <p:nvPr/>
        </p:nvSpPr>
        <p:spPr>
          <a:xfrm>
            <a:off x="-1" y="15257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人手不足の状況　（１）</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近畿</a:t>
            </a:r>
          </a:p>
        </p:txBody>
      </p:sp>
      <p:sp>
        <p:nvSpPr>
          <p:cNvPr id="4" name="正方形/長方形 3"/>
          <p:cNvSpPr/>
          <p:nvPr/>
        </p:nvSpPr>
        <p:spPr>
          <a:xfrm>
            <a:off x="155870" y="1321427"/>
            <a:ext cx="4806253" cy="307777"/>
          </a:xfrm>
          <a:prstGeom prst="rect">
            <a:avLst/>
          </a:prstGeom>
          <a:solidFill>
            <a:schemeClr val="accent1">
              <a:lumMod val="40000"/>
              <a:lumOff val="60000"/>
            </a:schemeClr>
          </a:solidFill>
        </p:spPr>
        <p:txBody>
          <a:bodyPr wrap="square">
            <a:spAutoFit/>
          </a:bodyPr>
          <a:lstStyle/>
          <a:p>
            <a:pPr algn="ctr"/>
            <a:r>
              <a:rPr lang="ja-JP" altLang="en-US" sz="1400" b="1" dirty="0">
                <a:latin typeface="UD デジタル 教科書体 NK-R" panose="02020400000000000000" pitchFamily="18" charset="-128"/>
                <a:ea typeface="UD デジタル 教科書体 NK-R" panose="02020400000000000000" pitchFamily="18" charset="-128"/>
              </a:rPr>
              <a:t>全産業における</a:t>
            </a:r>
            <a:r>
              <a:rPr lang="ja-JP" altLang="ja-JP" sz="1400" b="1" dirty="0">
                <a:latin typeface="UD デジタル 教科書体 NK-R" panose="02020400000000000000" pitchFamily="18" charset="-128"/>
                <a:ea typeface="UD デジタル 教科書体 NK-R" panose="02020400000000000000" pitchFamily="18" charset="-128"/>
              </a:rPr>
              <a:t>雇用人員判断</a:t>
            </a:r>
            <a:r>
              <a:rPr lang="en-US" altLang="ja-JP" sz="1400" b="1" dirty="0">
                <a:latin typeface="UD デジタル 教科書体 NK-R" panose="02020400000000000000" pitchFamily="18" charset="-128"/>
                <a:ea typeface="UD デジタル 教科書体 NK-R" panose="02020400000000000000" pitchFamily="18" charset="-128"/>
              </a:rPr>
              <a:t>DI</a:t>
            </a:r>
            <a:r>
              <a:rPr lang="ja-JP" altLang="ja-JP" sz="1400" b="1" dirty="0">
                <a:latin typeface="UD デジタル 教科書体 NK-R" panose="02020400000000000000" pitchFamily="18" charset="-128"/>
                <a:ea typeface="UD デジタル 教科書体 NK-R" panose="02020400000000000000" pitchFamily="18" charset="-128"/>
              </a:rPr>
              <a:t>（｢過剰｣－｢不足｣）の推移</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grpSp>
        <p:nvGrpSpPr>
          <p:cNvPr id="13" name="グループ化 12"/>
          <p:cNvGrpSpPr/>
          <p:nvPr/>
        </p:nvGrpSpPr>
        <p:grpSpPr>
          <a:xfrm>
            <a:off x="702014" y="1648599"/>
            <a:ext cx="3616470" cy="3837801"/>
            <a:chOff x="-2563950" y="-4764716"/>
            <a:chExt cx="5001009" cy="4434059"/>
          </a:xfrm>
        </p:grpSpPr>
        <p:sp>
          <p:nvSpPr>
            <p:cNvPr id="14" name="テキスト ボックス 13"/>
            <p:cNvSpPr txBox="1"/>
            <p:nvPr/>
          </p:nvSpPr>
          <p:spPr>
            <a:xfrm>
              <a:off x="-2563950" y="-4764716"/>
              <a:ext cx="5001009" cy="320036"/>
            </a:xfrm>
            <a:prstGeom prst="rect">
              <a:avLst/>
            </a:prstGeom>
            <a:noFill/>
          </p:spPr>
          <p:txBody>
            <a:bodyPr wrap="square" rtlCol="0">
              <a:spAutoFit/>
            </a:bodyPr>
            <a:lstStyle/>
            <a:p>
              <a:pPr algn="ctr"/>
              <a:r>
                <a:rPr lang="en-US" altLang="ja-JP" sz="1200" b="1"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回答企業の雇用人員判断</a:t>
              </a:r>
              <a:r>
                <a:rPr kumimoji="1" lang="en-US" altLang="ja-JP" sz="1000" dirty="0">
                  <a:latin typeface="UD デジタル 教科書体 NK-R" panose="02020400000000000000" pitchFamily="18" charset="-128"/>
                  <a:ea typeface="UD デジタル 教科書体 NK-R" panose="02020400000000000000" pitchFamily="18" charset="-128"/>
                </a:rPr>
                <a:t>&lt;</a:t>
              </a:r>
              <a:r>
                <a:rPr kumimoji="1" lang="ja-JP" altLang="en-US" sz="1000" dirty="0">
                  <a:latin typeface="UD デジタル 教科書体 NK-R" panose="02020400000000000000" pitchFamily="18" charset="-128"/>
                  <a:ea typeface="UD デジタル 教科書体 NK-R" panose="02020400000000000000" pitchFamily="18" charset="-128"/>
                </a:rPr>
                <a:t>選択肢</a:t>
              </a:r>
              <a:r>
                <a:rPr kumimoji="1" lang="en-US" altLang="ja-JP" sz="1000" dirty="0">
                  <a:latin typeface="UD デジタル 教科書体 NK-R" panose="02020400000000000000" pitchFamily="18" charset="-128"/>
                  <a:ea typeface="UD デジタル 教科書体 NK-R" panose="02020400000000000000" pitchFamily="18" charset="-128"/>
                </a:rPr>
                <a:t>&gt;</a:t>
              </a:r>
              <a:r>
                <a:rPr kumimoji="1" lang="ja-JP" altLang="en-US" sz="1000" dirty="0">
                  <a:latin typeface="UD デジタル 教科書体 NK-R" panose="02020400000000000000" pitchFamily="18" charset="-128"/>
                  <a:ea typeface="UD デジタル 教科書体 NK-R" panose="02020400000000000000" pitchFamily="18" charset="-128"/>
                </a:rPr>
                <a:t>「過剰」「適正」「不足」</a:t>
              </a:r>
              <a:endParaRPr lang="ja-JP" altLang="ja-JP" sz="1000" dirty="0">
                <a:latin typeface="UD デジタル 教科書体 NK-R" panose="02020400000000000000" pitchFamily="18" charset="-128"/>
                <a:ea typeface="UD デジタル 教科書体 NK-R" panose="02020400000000000000" pitchFamily="18" charset="-128"/>
              </a:endParaRPr>
            </a:p>
          </p:txBody>
        </p:sp>
        <p:sp>
          <p:nvSpPr>
            <p:cNvPr id="17" name="下矢印 16"/>
            <p:cNvSpPr/>
            <p:nvPr/>
          </p:nvSpPr>
          <p:spPr>
            <a:xfrm>
              <a:off x="-1919266" y="-1787800"/>
              <a:ext cx="576291" cy="1457143"/>
            </a:xfrm>
            <a:prstGeom prst="downArrow">
              <a:avLst/>
            </a:prstGeom>
            <a:gradFill>
              <a:gsLst>
                <a:gs pos="0">
                  <a:schemeClr val="accent1">
                    <a:lumMod val="5000"/>
                    <a:lumOff val="95000"/>
                  </a:schemeClr>
                </a:gs>
                <a:gs pos="42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不足</a:t>
              </a:r>
            </a:p>
          </p:txBody>
        </p:sp>
      </p:grpSp>
      <p:sp>
        <p:nvSpPr>
          <p:cNvPr id="20" name="テキスト ボックス 19"/>
          <p:cNvSpPr txBox="1"/>
          <p:nvPr/>
        </p:nvSpPr>
        <p:spPr>
          <a:xfrm>
            <a:off x="1340539" y="1992515"/>
            <a:ext cx="2692842" cy="369332"/>
          </a:xfrm>
          <a:prstGeom prst="rect">
            <a:avLst/>
          </a:prstGeom>
          <a:solidFill>
            <a:schemeClr val="bg1"/>
          </a:solidFill>
          <a:ln>
            <a:solidFill>
              <a:schemeClr val="bg1">
                <a:lumMod val="50000"/>
              </a:schemeClr>
            </a:solidFill>
          </a:ln>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雇用人員判断</a:t>
            </a:r>
            <a:r>
              <a:rPr kumimoji="1" lang="en-US" altLang="ja-JP" sz="900" dirty="0">
                <a:latin typeface="UD デジタル 教科書体 NK-R" panose="02020400000000000000" pitchFamily="18" charset="-128"/>
                <a:ea typeface="UD デジタル 教科書体 NK-R" panose="02020400000000000000" pitchFamily="18" charset="-128"/>
              </a:rPr>
              <a:t>DI</a:t>
            </a:r>
            <a:r>
              <a:rPr kumimoji="1" lang="ja-JP" altLang="en-US" sz="900" dirty="0">
                <a:latin typeface="UD デジタル 教科書体 NK-R" panose="02020400000000000000" pitchFamily="18" charset="-128"/>
                <a:ea typeface="UD デジタル 教科書体 NK-R" panose="02020400000000000000" pitchFamily="18" charset="-128"/>
              </a:rPr>
              <a:t>がマイナス数値になった場合は</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人手不足が生じている </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31" name="正方形/長方形 30"/>
          <p:cNvSpPr/>
          <p:nvPr/>
        </p:nvSpPr>
        <p:spPr>
          <a:xfrm>
            <a:off x="5223414" y="1319395"/>
            <a:ext cx="4677015" cy="307777"/>
          </a:xfrm>
          <a:prstGeom prst="rect">
            <a:avLst/>
          </a:prstGeom>
          <a:solidFill>
            <a:schemeClr val="accent1">
              <a:lumMod val="40000"/>
              <a:lumOff val="60000"/>
            </a:schemeClr>
          </a:solidFill>
        </p:spPr>
        <p:txBody>
          <a:bodyPr wrap="square">
            <a:spAutoFit/>
          </a:bodyPr>
          <a:lstStyle/>
          <a:p>
            <a:pPr algn="ctr"/>
            <a:r>
              <a:rPr lang="ja-JP" altLang="en-US" sz="1400" b="1" dirty="0">
                <a:latin typeface="UD デジタル 教科書体 NK-R" panose="02020400000000000000" pitchFamily="18" charset="-128"/>
                <a:ea typeface="UD デジタル 教科書体 NK-R" panose="02020400000000000000" pitchFamily="18" charset="-128"/>
              </a:rPr>
              <a:t>企業規模別</a:t>
            </a:r>
            <a:r>
              <a:rPr lang="ja-JP" altLang="ja-JP" sz="1400" b="1" dirty="0">
                <a:latin typeface="UD デジタル 教科書体 NK-R" panose="02020400000000000000" pitchFamily="18" charset="-128"/>
                <a:ea typeface="UD デジタル 教科書体 NK-R" panose="02020400000000000000" pitchFamily="18" charset="-128"/>
              </a:rPr>
              <a:t>雇用人員判断</a:t>
            </a:r>
            <a:r>
              <a:rPr lang="en-US" altLang="ja-JP" sz="1400" b="1" dirty="0">
                <a:latin typeface="UD デジタル 教科書体 NK-R" panose="02020400000000000000" pitchFamily="18" charset="-128"/>
                <a:ea typeface="UD デジタル 教科書体 NK-R" panose="02020400000000000000" pitchFamily="18" charset="-128"/>
              </a:rPr>
              <a:t>DI</a:t>
            </a:r>
            <a:r>
              <a:rPr lang="ja-JP" altLang="ja-JP" sz="1400" b="1" dirty="0">
                <a:latin typeface="UD デジタル 教科書体 NK-R" panose="02020400000000000000" pitchFamily="18" charset="-128"/>
                <a:ea typeface="UD デジタル 教科書体 NK-R" panose="02020400000000000000" pitchFamily="18" charset="-128"/>
              </a:rPr>
              <a:t>の推移</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1" name="正方形/長方形 20">
            <a:extLst>
              <a:ext uri="{FF2B5EF4-FFF2-40B4-BE49-F238E27FC236}">
                <a16:creationId xmlns:a16="http://schemas.microsoft.com/office/drawing/2014/main" id="{55EED9AA-96F6-4885-AFA7-E0637D01A52D}"/>
              </a:ext>
            </a:extLst>
          </p:cNvPr>
          <p:cNvSpPr/>
          <p:nvPr/>
        </p:nvSpPr>
        <p:spPr>
          <a:xfrm>
            <a:off x="147464" y="559687"/>
            <a:ext cx="9792000" cy="723872"/>
          </a:xfrm>
          <a:prstGeom prst="rect">
            <a:avLst/>
          </a:prstGeom>
          <a:ln w="19050">
            <a:solidFill>
              <a:schemeClr val="tx1"/>
            </a:solidFill>
            <a:prstDash val="sysDash"/>
          </a:ln>
        </p:spPr>
        <p:txBody>
          <a:bodyPr wrap="square">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近畿では、</a:t>
            </a:r>
            <a:r>
              <a:rPr lang="en-US" altLang="ja-JP" sz="1292" dirty="0">
                <a:latin typeface="UD デジタル 教科書体 NK-R" panose="02020400000000000000" pitchFamily="18" charset="-128"/>
                <a:ea typeface="UD デジタル 教科書体 NK-R" panose="02020400000000000000" pitchFamily="18" charset="-128"/>
              </a:rPr>
              <a:t>2013</a:t>
            </a:r>
            <a:r>
              <a:rPr lang="ja-JP" altLang="en-US" sz="1292" dirty="0">
                <a:latin typeface="UD デジタル 教科書体 NK-R" panose="02020400000000000000" pitchFamily="18" charset="-128"/>
                <a:ea typeface="UD デジタル 教科書体 NK-R" panose="02020400000000000000" pitchFamily="18" charset="-128"/>
              </a:rPr>
              <a:t>年以降、長期にわたり企業の人手不足が続いている</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企業規模別では、特に規模が小さい企業ほど、人手不足が深刻</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中小企業のうち、製造業と非製造業を比較すると非製造業がより人手不足の状況</a:t>
            </a:r>
            <a:endParaRPr lang="en-US" altLang="ja-JP" sz="1292" b="1"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771154129"/>
              </p:ext>
            </p:extLst>
          </p:nvPr>
        </p:nvGraphicFramePr>
        <p:xfrm>
          <a:off x="5370644" y="1721076"/>
          <a:ext cx="2720276" cy="619586"/>
        </p:xfrm>
        <a:graphic>
          <a:graphicData uri="http://schemas.openxmlformats.org/drawingml/2006/table">
            <a:tbl>
              <a:tblPr/>
              <a:tblGrid>
                <a:gridCol w="241037">
                  <a:extLst>
                    <a:ext uri="{9D8B030D-6E8A-4147-A177-3AD203B41FA5}">
                      <a16:colId xmlns:a16="http://schemas.microsoft.com/office/drawing/2014/main" val="2921229296"/>
                    </a:ext>
                  </a:extLst>
                </a:gridCol>
                <a:gridCol w="619809">
                  <a:extLst>
                    <a:ext uri="{9D8B030D-6E8A-4147-A177-3AD203B41FA5}">
                      <a16:colId xmlns:a16="http://schemas.microsoft.com/office/drawing/2014/main" val="664241139"/>
                    </a:ext>
                  </a:extLst>
                </a:gridCol>
                <a:gridCol w="1859430">
                  <a:extLst>
                    <a:ext uri="{9D8B030D-6E8A-4147-A177-3AD203B41FA5}">
                      <a16:colId xmlns:a16="http://schemas.microsoft.com/office/drawing/2014/main" val="3065437524"/>
                    </a:ext>
                  </a:extLst>
                </a:gridCol>
              </a:tblGrid>
              <a:tr h="88276">
                <a:tc gridSpan="3">
                  <a:txBody>
                    <a:bodyPr/>
                    <a:lstStyle/>
                    <a:p>
                      <a:pPr algn="l" fontAlgn="ct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企業規模は</a:t>
                      </a: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資本金を基準に</a:t>
                      </a: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以下のとおり 3つに区分</a:t>
                      </a:r>
                    </a:p>
                  </a:txBody>
                  <a:tcPr marL="8792" marR="8792" marT="8792" marB="0" anchor="ctr">
                    <a:lnL>
                      <a:noFill/>
                    </a:lnL>
                    <a:lnR>
                      <a:noFill/>
                    </a:lnR>
                    <a:lnT>
                      <a:noFill/>
                    </a:lnT>
                    <a:lnB w="635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01140248"/>
                  </a:ext>
                </a:extLst>
              </a:tr>
              <a:tr h="168038">
                <a:tc rowSpan="3">
                  <a:txBody>
                    <a:bodyPr/>
                    <a:lstStyle/>
                    <a:p>
                      <a:pPr algn="ctr" fontAlgn="ct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8792" marR="8792" marT="8792"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ct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大企業</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資本金 10億円以上</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286370"/>
                  </a:ext>
                </a:extLst>
              </a:tr>
              <a:tr h="168038">
                <a:tc vMerge="1">
                  <a:txBody>
                    <a:bodyPr/>
                    <a:lstStyle/>
                    <a:p>
                      <a:endParaRPr kumimoji="1" lang="ja-JP" altLang="en-US"/>
                    </a:p>
                  </a:txBody>
                  <a:tcPr/>
                </a:tc>
                <a:tc>
                  <a:txBody>
                    <a:bodyPr/>
                    <a:lstStyle/>
                    <a:p>
                      <a:pPr algn="l" fontAlgn="ct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中堅企業</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資本金1億円以上 10億円未満</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185193"/>
                  </a:ext>
                </a:extLst>
              </a:tr>
              <a:tr h="168038">
                <a:tc vMerge="1">
                  <a:txBody>
                    <a:bodyPr/>
                    <a:lstStyle/>
                    <a:p>
                      <a:endParaRPr kumimoji="1" lang="ja-JP" altLang="en-US"/>
                    </a:p>
                  </a:txBody>
                  <a:tcPr/>
                </a:tc>
                <a:tc>
                  <a:txBody>
                    <a:bodyPr/>
                    <a:lstStyle/>
                    <a:p>
                      <a:pPr algn="l" fontAlgn="ct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中小企業</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資本金2千万円以上1億</a:t>
                      </a: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円未満</a:t>
                      </a:r>
                      <a:endParaRPr 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196809"/>
                  </a:ext>
                </a:extLst>
              </a:tr>
            </a:tbl>
          </a:graphicData>
        </a:graphic>
      </p:graphicFrame>
      <p:sp>
        <p:nvSpPr>
          <p:cNvPr id="33" name="正方形/長方形 32"/>
          <p:cNvSpPr/>
          <p:nvPr/>
        </p:nvSpPr>
        <p:spPr>
          <a:xfrm>
            <a:off x="3762970" y="6744701"/>
            <a:ext cx="2636005" cy="216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出典：</a:t>
            </a:r>
            <a:r>
              <a:rPr kumimoji="1" lang="zh-TW" altLang="en-US" sz="800" dirty="0">
                <a:solidFill>
                  <a:schemeClr val="tx1"/>
                </a:solidFill>
                <a:latin typeface="UD デジタル 教科書体 NK-R" panose="02020400000000000000" pitchFamily="18" charset="-128"/>
                <a:ea typeface="UD デジタル 教科書体 NK-R" panose="02020400000000000000" pitchFamily="18" charset="-128"/>
              </a:rPr>
              <a:t>日本銀行「企業短期経済観測調査（近畿地区</a:t>
            </a:r>
            <a:r>
              <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zh-TW" altLang="en-US" sz="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22" name="正方形/長方形 21"/>
          <p:cNvSpPr/>
          <p:nvPr/>
        </p:nvSpPr>
        <p:spPr>
          <a:xfrm>
            <a:off x="5164901" y="4042863"/>
            <a:ext cx="4677015" cy="307777"/>
          </a:xfrm>
          <a:prstGeom prst="rect">
            <a:avLst/>
          </a:prstGeom>
          <a:solidFill>
            <a:schemeClr val="accent1">
              <a:lumMod val="40000"/>
              <a:lumOff val="60000"/>
            </a:schemeClr>
          </a:solidFill>
        </p:spPr>
        <p:txBody>
          <a:bodyPr wrap="square">
            <a:spAutoFit/>
          </a:bodyPr>
          <a:lstStyle/>
          <a:p>
            <a:pPr algn="ctr"/>
            <a:r>
              <a:rPr lang="ja-JP" altLang="en-US" sz="1400" b="1" dirty="0">
                <a:latin typeface="UD デジタル 教科書体 NK-R" panose="02020400000000000000" pitchFamily="18" charset="-128"/>
                <a:ea typeface="UD デジタル 教科書体 NK-R" panose="02020400000000000000" pitchFamily="18" charset="-128"/>
              </a:rPr>
              <a:t>製造業及び非製造業</a:t>
            </a:r>
            <a:r>
              <a:rPr lang="ja-JP" altLang="ja-JP" sz="1400" b="1" dirty="0">
                <a:latin typeface="UD デジタル 教科書体 NK-R" panose="02020400000000000000" pitchFamily="18" charset="-128"/>
                <a:ea typeface="UD デジタル 教科書体 NK-R" panose="02020400000000000000" pitchFamily="18" charset="-128"/>
              </a:rPr>
              <a:t>雇用人員判断</a:t>
            </a:r>
            <a:r>
              <a:rPr lang="en-US" altLang="ja-JP" sz="1400" b="1" dirty="0">
                <a:latin typeface="UD デジタル 教科書体 NK-R" panose="02020400000000000000" pitchFamily="18" charset="-128"/>
                <a:ea typeface="UD デジタル 教科書体 NK-R" panose="02020400000000000000" pitchFamily="18" charset="-128"/>
              </a:rPr>
              <a:t>DI</a:t>
            </a:r>
            <a:r>
              <a:rPr lang="ja-JP" altLang="ja-JP" sz="1400" b="1" dirty="0">
                <a:latin typeface="UD デジタル 教科書体 NK-R" panose="02020400000000000000" pitchFamily="18" charset="-128"/>
                <a:ea typeface="UD デジタル 教科書体 NK-R" panose="02020400000000000000" pitchFamily="18" charset="-128"/>
              </a:rPr>
              <a:t>の推移</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cxnSp>
        <p:nvCxnSpPr>
          <p:cNvPr id="24" name="直線コネクタ 23"/>
          <p:cNvCxnSpPr/>
          <p:nvPr/>
        </p:nvCxnSpPr>
        <p:spPr>
          <a:xfrm>
            <a:off x="461238" y="3069880"/>
            <a:ext cx="443365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直線コネクタ 27"/>
          <p:cNvCxnSpPr/>
          <p:nvPr/>
        </p:nvCxnSpPr>
        <p:spPr>
          <a:xfrm>
            <a:off x="5286584" y="4891594"/>
            <a:ext cx="443365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7" name="テキスト ボックス 26"/>
          <p:cNvSpPr txBox="1"/>
          <p:nvPr/>
        </p:nvSpPr>
        <p:spPr>
          <a:xfrm>
            <a:off x="3315929" y="2363011"/>
            <a:ext cx="690558" cy="230832"/>
          </a:xfrm>
          <a:prstGeom prst="rect">
            <a:avLst/>
          </a:prstGeom>
          <a:noFill/>
        </p:spPr>
        <p:txBody>
          <a:bodyPr wrap="square" rtlCol="0">
            <a:spAutoFit/>
          </a:bodyPr>
          <a:lstStyle/>
          <a:p>
            <a:r>
              <a:rPr kumimoji="1" lang="ja-JP" altLang="en-US" sz="900" dirty="0">
                <a:solidFill>
                  <a:srgbClr val="FF0000"/>
                </a:solidFill>
                <a:latin typeface="Meiryo UI" panose="020B0604030504040204" pitchFamily="50" charset="-128"/>
                <a:ea typeface="Meiryo UI" panose="020B0604030504040204" pitchFamily="50" charset="-128"/>
              </a:rPr>
              <a:t>コロナ発生</a:t>
            </a:r>
          </a:p>
        </p:txBody>
      </p:sp>
      <p:sp>
        <p:nvSpPr>
          <p:cNvPr id="29" name="テキスト ボックス 28"/>
          <p:cNvSpPr txBox="1"/>
          <p:nvPr/>
        </p:nvSpPr>
        <p:spPr>
          <a:xfrm>
            <a:off x="8219924" y="1630634"/>
            <a:ext cx="690558" cy="230832"/>
          </a:xfrm>
          <a:prstGeom prst="rect">
            <a:avLst/>
          </a:prstGeom>
          <a:noFill/>
        </p:spPr>
        <p:txBody>
          <a:bodyPr wrap="square" rtlCol="0">
            <a:spAutoFit/>
          </a:bodyPr>
          <a:lstStyle/>
          <a:p>
            <a:r>
              <a:rPr kumimoji="1" lang="ja-JP" altLang="en-US" sz="900" dirty="0">
                <a:solidFill>
                  <a:srgbClr val="FF0000"/>
                </a:solidFill>
                <a:latin typeface="Meiryo UI" panose="020B0604030504040204" pitchFamily="50" charset="-128"/>
                <a:ea typeface="Meiryo UI" panose="020B0604030504040204" pitchFamily="50" charset="-128"/>
              </a:rPr>
              <a:t>コロナ発生</a:t>
            </a:r>
          </a:p>
        </p:txBody>
      </p:sp>
      <p:sp>
        <p:nvSpPr>
          <p:cNvPr id="30" name="テキスト ボックス 29"/>
          <p:cNvSpPr txBox="1"/>
          <p:nvPr/>
        </p:nvSpPr>
        <p:spPr>
          <a:xfrm>
            <a:off x="8219924" y="4373282"/>
            <a:ext cx="690558" cy="230832"/>
          </a:xfrm>
          <a:prstGeom prst="rect">
            <a:avLst/>
          </a:prstGeom>
          <a:noFill/>
        </p:spPr>
        <p:txBody>
          <a:bodyPr wrap="square" rtlCol="0">
            <a:spAutoFit/>
          </a:bodyPr>
          <a:lstStyle/>
          <a:p>
            <a:r>
              <a:rPr kumimoji="1" lang="ja-JP" altLang="en-US" sz="900" dirty="0">
                <a:solidFill>
                  <a:srgbClr val="FF0000"/>
                </a:solidFill>
                <a:latin typeface="Meiryo UI" panose="020B0604030504040204" pitchFamily="50" charset="-128"/>
                <a:ea typeface="Meiryo UI" panose="020B0604030504040204" pitchFamily="50" charset="-128"/>
              </a:rPr>
              <a:t>コロナ発生</a:t>
            </a:r>
          </a:p>
        </p:txBody>
      </p:sp>
      <p:sp>
        <p:nvSpPr>
          <p:cNvPr id="34"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5</a:t>
            </a:fld>
            <a:endParaRPr kumimoji="1" lang="ja-JP" altLang="en-US" dirty="0"/>
          </a:p>
        </p:txBody>
      </p:sp>
      <p:cxnSp>
        <p:nvCxnSpPr>
          <p:cNvPr id="36" name="直線コネクタ 35"/>
          <p:cNvCxnSpPr/>
          <p:nvPr/>
        </p:nvCxnSpPr>
        <p:spPr>
          <a:xfrm>
            <a:off x="5356121" y="2516541"/>
            <a:ext cx="443365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649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3707208318"/>
              </p:ext>
            </p:extLst>
          </p:nvPr>
        </p:nvGraphicFramePr>
        <p:xfrm>
          <a:off x="125760" y="1330950"/>
          <a:ext cx="5483630" cy="55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グラフ 25"/>
          <p:cNvGraphicFramePr>
            <a:graphicFrameLocks/>
          </p:cNvGraphicFramePr>
          <p:nvPr/>
        </p:nvGraphicFramePr>
        <p:xfrm>
          <a:off x="5459492" y="1330950"/>
          <a:ext cx="4572000" cy="5377111"/>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E08629A6-829B-4394-A30A-5CB52C1BBB36}"/>
              </a:ext>
            </a:extLst>
          </p:cNvPr>
          <p:cNvSpPr/>
          <p:nvPr/>
        </p:nvSpPr>
        <p:spPr>
          <a:xfrm>
            <a:off x="-1" y="203378"/>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人手不足の状況　 （２）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産業別、大阪</a:t>
            </a:r>
          </a:p>
        </p:txBody>
      </p:sp>
      <p:sp>
        <p:nvSpPr>
          <p:cNvPr id="5" name="正方形/長方形 4">
            <a:extLst>
              <a:ext uri="{FF2B5EF4-FFF2-40B4-BE49-F238E27FC236}">
                <a16:creationId xmlns:a16="http://schemas.microsoft.com/office/drawing/2014/main" id="{55EED9AA-96F6-4885-AFA7-E0637D01A52D}"/>
              </a:ext>
            </a:extLst>
          </p:cNvPr>
          <p:cNvSpPr/>
          <p:nvPr/>
        </p:nvSpPr>
        <p:spPr>
          <a:xfrm>
            <a:off x="147464" y="610487"/>
            <a:ext cx="9792000" cy="720463"/>
          </a:xfrm>
          <a:prstGeom prst="rect">
            <a:avLst/>
          </a:prstGeom>
          <a:ln w="19050">
            <a:solidFill>
              <a:schemeClr val="tx1"/>
            </a:solidFill>
            <a:prstDash val="sysDash"/>
          </a:ln>
        </p:spPr>
        <p:txBody>
          <a:bodyPr wrap="square">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産業別では、長期間にわたり情報通信業の人手不足が最も大きい。</a:t>
            </a:r>
            <a:endParaRPr lang="en-US" altLang="ja-JP" sz="1292" dirty="0">
              <a:latin typeface="UD デジタル 教科書体 NK-R" panose="02020400000000000000" pitchFamily="18" charset="-128"/>
              <a:ea typeface="UD デジタル 教科書体 NK-R" panose="02020400000000000000" pitchFamily="18" charset="-128"/>
            </a:endParaRPr>
          </a:p>
          <a:p>
            <a:r>
              <a:rPr lang="ja-JP" altLang="en-US" sz="1292" dirty="0">
                <a:latin typeface="UD デジタル 教科書体 NK-R" panose="02020400000000000000" pitchFamily="18" charset="-128"/>
                <a:ea typeface="UD デジタル 教科書体 NK-R" panose="02020400000000000000" pitchFamily="18" charset="-128"/>
              </a:rPr>
              <a:t>○　</a:t>
            </a:r>
            <a:r>
              <a:rPr lang="en-US" altLang="ja-JP" sz="1292" dirty="0">
                <a:latin typeface="UD デジタル 教科書体 NK-R" panose="02020400000000000000" pitchFamily="18" charset="-128"/>
                <a:ea typeface="UD デジタル 教科書体 NK-R" panose="02020400000000000000" pitchFamily="18" charset="-128"/>
              </a:rPr>
              <a:t>201</a:t>
            </a:r>
            <a:r>
              <a:rPr lang="ja-JP" altLang="en-US" sz="1292" dirty="0">
                <a:latin typeface="UD デジタル 教科書体 NK-R" panose="02020400000000000000" pitchFamily="18" charset="-128"/>
                <a:ea typeface="UD デジタル 教科書体 NK-R" panose="02020400000000000000" pitchFamily="18" charset="-128"/>
              </a:rPr>
              <a:t>５年以降では、常に全産業平均より雇用</a:t>
            </a:r>
            <a:r>
              <a:rPr lang="en-US" altLang="ja-JP" sz="1292" dirty="0">
                <a:latin typeface="UD デジタル 教科書体 NK-R" panose="02020400000000000000" pitchFamily="18" charset="-128"/>
                <a:ea typeface="UD デジタル 教科書体 NK-R" panose="02020400000000000000" pitchFamily="18" charset="-128"/>
              </a:rPr>
              <a:t>DI</a:t>
            </a:r>
            <a:r>
              <a:rPr lang="ja-JP" altLang="en-US" sz="1292" dirty="0">
                <a:latin typeface="UD デジタル 教科書体 NK-R" panose="02020400000000000000" pitchFamily="18" charset="-128"/>
                <a:ea typeface="UD デジタル 教科書体 NK-R" panose="02020400000000000000" pitchFamily="18" charset="-128"/>
              </a:rPr>
              <a:t>が下回っているのは、情報通信業、建設業、運輸業、サービス業となっている</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rPr>
              <a:t>○　介護関連職種は</a:t>
            </a:r>
            <a:r>
              <a:rPr lang="en-US" altLang="ja-JP" sz="1290" dirty="0">
                <a:latin typeface="UD デジタル 教科書体 NK-R" panose="02020400000000000000" pitchFamily="18" charset="-128"/>
                <a:ea typeface="UD デジタル 教科書体 NK-R" panose="02020400000000000000" pitchFamily="18" charset="-128"/>
              </a:rPr>
              <a:t>2015</a:t>
            </a:r>
            <a:r>
              <a:rPr lang="ja-JP" altLang="en-US" sz="1290" dirty="0">
                <a:latin typeface="UD デジタル 教科書体 NK-R" panose="02020400000000000000" pitchFamily="18" charset="-128"/>
                <a:ea typeface="UD デジタル 教科書体 NK-R" panose="02020400000000000000" pitchFamily="18" charset="-128"/>
              </a:rPr>
              <a:t>年以降では、常に全職業計より有効求人倍率が高い状態で推移しており、慢性的な人手不足となっている</a:t>
            </a:r>
            <a:endParaRPr lang="en-US" altLang="ja-JP" sz="1292" dirty="0">
              <a:latin typeface="UD デジタル 教科書体 NK-R" panose="02020400000000000000" pitchFamily="18" charset="-128"/>
              <a:ea typeface="UD デジタル 教科書体 NK-R" panose="02020400000000000000" pitchFamily="18" charset="-128"/>
            </a:endParaRPr>
          </a:p>
        </p:txBody>
      </p:sp>
      <p:grpSp>
        <p:nvGrpSpPr>
          <p:cNvPr id="13" name="グループ化 12"/>
          <p:cNvGrpSpPr/>
          <p:nvPr/>
        </p:nvGrpSpPr>
        <p:grpSpPr>
          <a:xfrm>
            <a:off x="570399" y="1654951"/>
            <a:ext cx="4608000" cy="4144724"/>
            <a:chOff x="738329" y="1657897"/>
            <a:chExt cx="8402514" cy="2329279"/>
          </a:xfrm>
        </p:grpSpPr>
        <p:cxnSp>
          <p:nvCxnSpPr>
            <p:cNvPr id="6" name="直線コネクタ 5"/>
            <p:cNvCxnSpPr/>
            <p:nvPr/>
          </p:nvCxnSpPr>
          <p:spPr>
            <a:xfrm flipV="1">
              <a:off x="738329" y="1878419"/>
              <a:ext cx="8402514"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直線コネクタ 7"/>
            <p:cNvCxnSpPr/>
            <p:nvPr/>
          </p:nvCxnSpPr>
          <p:spPr>
            <a:xfrm flipH="1">
              <a:off x="5926356" y="1800848"/>
              <a:ext cx="0" cy="218632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288247" y="1657897"/>
              <a:ext cx="1392007" cy="138272"/>
            </a:xfrm>
            <a:prstGeom prst="rect">
              <a:avLst/>
            </a:prstGeom>
            <a:noFill/>
          </p:spPr>
          <p:txBody>
            <a:bodyPr wrap="square" rtlCol="0">
              <a:spAutoFit/>
            </a:bodyPr>
            <a:lstStyle/>
            <a:p>
              <a:r>
                <a:rPr kumimoji="1" lang="ja-JP" altLang="en-US" sz="900" dirty="0">
                  <a:solidFill>
                    <a:srgbClr val="FF0000"/>
                  </a:solidFill>
                  <a:latin typeface="Meiryo UI" panose="020B0604030504040204" pitchFamily="50" charset="-128"/>
                  <a:ea typeface="Meiryo UI" panose="020B0604030504040204" pitchFamily="50" charset="-128"/>
                </a:rPr>
                <a:t>コロナ発生</a:t>
              </a:r>
            </a:p>
          </p:txBody>
        </p:sp>
      </p:grpSp>
      <p:sp>
        <p:nvSpPr>
          <p:cNvPr id="16" name="テキスト ボックス 15"/>
          <p:cNvSpPr txBox="1"/>
          <p:nvPr/>
        </p:nvSpPr>
        <p:spPr>
          <a:xfrm>
            <a:off x="6931164" y="6752181"/>
            <a:ext cx="2172493" cy="206210"/>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出典：大阪労働局「労働市場ニュース」各年</a:t>
            </a:r>
            <a:r>
              <a:rPr kumimoji="1" lang="en-US" altLang="ja-JP" sz="740" dirty="0">
                <a:latin typeface="UD デジタル 教科書体 NK-R" panose="02020400000000000000" pitchFamily="18" charset="-128"/>
                <a:ea typeface="UD デジタル 教科書体 NK-R" panose="02020400000000000000" pitchFamily="18" charset="-128"/>
              </a:rPr>
              <a:t>1</a:t>
            </a:r>
            <a:r>
              <a:rPr kumimoji="1" lang="ja-JP" altLang="en-US" sz="740" dirty="0">
                <a:latin typeface="UD デジタル 教科書体 NK-R" panose="02020400000000000000" pitchFamily="18" charset="-128"/>
                <a:ea typeface="UD デジタル 教科書体 NK-R" panose="02020400000000000000" pitchFamily="18" charset="-128"/>
              </a:rPr>
              <a:t>月</a:t>
            </a:r>
          </a:p>
        </p:txBody>
      </p:sp>
      <p:sp>
        <p:nvSpPr>
          <p:cNvPr id="18" name="テキスト ボックス 17"/>
          <p:cNvSpPr txBox="1"/>
          <p:nvPr/>
        </p:nvSpPr>
        <p:spPr>
          <a:xfrm>
            <a:off x="705118" y="6780423"/>
            <a:ext cx="4335193" cy="206210"/>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出典：大阪産業経済リサーチ＆デザインセンター </a:t>
            </a:r>
            <a:r>
              <a:rPr kumimoji="1" lang="en-US" altLang="ja-JP" sz="740" dirty="0" err="1">
                <a:latin typeface="UD デジタル 教科書体 NK-R" panose="02020400000000000000" pitchFamily="18" charset="-128"/>
                <a:ea typeface="UD デジタル 教科書体 NK-R" panose="02020400000000000000" pitchFamily="18" charset="-128"/>
              </a:rPr>
              <a:t>orcie</a:t>
            </a:r>
            <a:r>
              <a:rPr kumimoji="1" lang="ja-JP" altLang="en-US" sz="740" dirty="0">
                <a:latin typeface="UD デジタル 教科書体 NK-R" panose="02020400000000000000" pitchFamily="18" charset="-128"/>
                <a:ea typeface="UD デジタル 教科書体 NK-R" panose="02020400000000000000" pitchFamily="18" charset="-128"/>
              </a:rPr>
              <a:t>「</a:t>
            </a:r>
            <a:r>
              <a:rPr kumimoji="1" lang="zh-TW" altLang="en-US" sz="740" dirty="0">
                <a:latin typeface="UD デジタル 教科書体 NK-R" panose="02020400000000000000" pitchFamily="18" charset="-128"/>
                <a:ea typeface="UD デジタル 教科書体 NK-R" panose="02020400000000000000" pitchFamily="18" charset="-128"/>
              </a:rPr>
              <a:t>大阪府景気観測調査結果</a:t>
            </a:r>
            <a:r>
              <a:rPr kumimoji="1" lang="ja-JP" altLang="en-US" sz="740" dirty="0">
                <a:latin typeface="UD デジタル 教科書体 NK-R" panose="02020400000000000000" pitchFamily="18" charset="-128"/>
                <a:ea typeface="UD デジタル 教科書体 NK-R" panose="02020400000000000000" pitchFamily="18" charset="-128"/>
              </a:rPr>
              <a:t>」各年４月～６月度</a:t>
            </a:r>
          </a:p>
        </p:txBody>
      </p:sp>
      <p:sp>
        <p:nvSpPr>
          <p:cNvPr id="20" name="線吹き出し 1 (枠付き) 19"/>
          <p:cNvSpPr/>
          <p:nvPr/>
        </p:nvSpPr>
        <p:spPr>
          <a:xfrm>
            <a:off x="3897657" y="5146547"/>
            <a:ext cx="947526" cy="179859"/>
          </a:xfrm>
          <a:prstGeom prst="borderCallout1">
            <a:avLst>
              <a:gd name="adj1" fmla="val -434075"/>
              <a:gd name="adj2" fmla="val 132637"/>
              <a:gd name="adj3" fmla="val 4482"/>
              <a:gd name="adj4" fmla="val 337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建設業</a:t>
            </a:r>
          </a:p>
        </p:txBody>
      </p:sp>
      <p:sp>
        <p:nvSpPr>
          <p:cNvPr id="21" name="テキスト ボックス 1"/>
          <p:cNvSpPr txBox="1"/>
          <p:nvPr/>
        </p:nvSpPr>
        <p:spPr>
          <a:xfrm>
            <a:off x="5795671" y="6468057"/>
            <a:ext cx="4235821" cy="2400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原数値</a:t>
            </a:r>
            <a:endParaRPr lang="ja-JP" altLang="en-US" sz="1100" dirty="0"/>
          </a:p>
        </p:txBody>
      </p:sp>
      <p:sp>
        <p:nvSpPr>
          <p:cNvPr id="23" name="線吹き出し 1 (枠付き) 22"/>
          <p:cNvSpPr/>
          <p:nvPr/>
        </p:nvSpPr>
        <p:spPr>
          <a:xfrm>
            <a:off x="352739" y="3827603"/>
            <a:ext cx="947526" cy="224645"/>
          </a:xfrm>
          <a:prstGeom prst="borderCallout1">
            <a:avLst>
              <a:gd name="adj1" fmla="val -220020"/>
              <a:gd name="adj2" fmla="val 147676"/>
              <a:gd name="adj3" fmla="val 4482"/>
              <a:gd name="adj4" fmla="val 337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全産業平均</a:t>
            </a:r>
          </a:p>
        </p:txBody>
      </p:sp>
      <p:sp>
        <p:nvSpPr>
          <p:cNvPr id="19"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6</a:t>
            </a:fld>
            <a:endParaRPr kumimoji="1" lang="ja-JP" altLang="en-US" dirty="0"/>
          </a:p>
        </p:txBody>
      </p:sp>
      <p:sp>
        <p:nvSpPr>
          <p:cNvPr id="24" name="線吹き出し 1 (枠付き) 23"/>
          <p:cNvSpPr/>
          <p:nvPr/>
        </p:nvSpPr>
        <p:spPr>
          <a:xfrm>
            <a:off x="3506155" y="4775524"/>
            <a:ext cx="859624" cy="197740"/>
          </a:xfrm>
          <a:prstGeom prst="borderCallout1">
            <a:avLst>
              <a:gd name="adj1" fmla="val -190623"/>
              <a:gd name="adj2" fmla="val 128551"/>
              <a:gd name="adj3" fmla="val 4482"/>
              <a:gd name="adj4" fmla="val 337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運輸業</a:t>
            </a:r>
          </a:p>
        </p:txBody>
      </p:sp>
      <p:sp>
        <p:nvSpPr>
          <p:cNvPr id="10" name="線吹き出し 1 (枠付き) 9"/>
          <p:cNvSpPr/>
          <p:nvPr/>
        </p:nvSpPr>
        <p:spPr>
          <a:xfrm>
            <a:off x="3499588" y="4480744"/>
            <a:ext cx="862024" cy="209371"/>
          </a:xfrm>
          <a:prstGeom prst="borderCallout1">
            <a:avLst>
              <a:gd name="adj1" fmla="val -155736"/>
              <a:gd name="adj2" fmla="val 129117"/>
              <a:gd name="adj3" fmla="val 4482"/>
              <a:gd name="adj4" fmla="val 337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情報通信業</a:t>
            </a:r>
          </a:p>
        </p:txBody>
      </p:sp>
      <p:sp>
        <p:nvSpPr>
          <p:cNvPr id="25" name="線吹き出し 1 (枠付き) 24"/>
          <p:cNvSpPr/>
          <p:nvPr/>
        </p:nvSpPr>
        <p:spPr>
          <a:xfrm>
            <a:off x="3506155" y="3916582"/>
            <a:ext cx="855457" cy="221075"/>
          </a:xfrm>
          <a:prstGeom prst="borderCallout1">
            <a:avLst>
              <a:gd name="adj1" fmla="val -114966"/>
              <a:gd name="adj2" fmla="val 114431"/>
              <a:gd name="adj3" fmla="val 4482"/>
              <a:gd name="adj4" fmla="val 337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サービス業</a:t>
            </a:r>
          </a:p>
        </p:txBody>
      </p:sp>
      <p:sp>
        <p:nvSpPr>
          <p:cNvPr id="22" name="テキスト ボックス 21">
            <a:extLst>
              <a:ext uri="{FF2B5EF4-FFF2-40B4-BE49-F238E27FC236}">
                <a16:creationId xmlns:a16="http://schemas.microsoft.com/office/drawing/2014/main" id="{4319169C-A205-443B-B4CF-2D6F3646D097}"/>
              </a:ext>
            </a:extLst>
          </p:cNvPr>
          <p:cNvSpPr txBox="1"/>
          <p:nvPr/>
        </p:nvSpPr>
        <p:spPr>
          <a:xfrm>
            <a:off x="511147" y="1650040"/>
            <a:ext cx="2519018" cy="369332"/>
          </a:xfrm>
          <a:prstGeom prst="rect">
            <a:avLst/>
          </a:prstGeom>
          <a:solidFill>
            <a:schemeClr val="bg1"/>
          </a:solidFill>
          <a:ln>
            <a:solidFill>
              <a:schemeClr val="bg1">
                <a:lumMod val="50000"/>
              </a:schemeClr>
            </a:solidFill>
          </a:ln>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雇用人員判断</a:t>
            </a:r>
            <a:r>
              <a:rPr kumimoji="1" lang="en-US" altLang="ja-JP" sz="900" dirty="0">
                <a:latin typeface="UD デジタル 教科書体 NK-R" panose="02020400000000000000" pitchFamily="18" charset="-128"/>
                <a:ea typeface="UD デジタル 教科書体 NK-R" panose="02020400000000000000" pitchFamily="18" charset="-128"/>
              </a:rPr>
              <a:t>DI</a:t>
            </a:r>
            <a:r>
              <a:rPr kumimoji="1" lang="ja-JP" altLang="en-US" sz="900" dirty="0">
                <a:latin typeface="UD デジタル 教科書体 NK-R" panose="02020400000000000000" pitchFamily="18" charset="-128"/>
                <a:ea typeface="UD デジタル 教科書体 NK-R" panose="02020400000000000000" pitchFamily="18" charset="-128"/>
              </a:rPr>
              <a:t>がマイナス数値になった場合は</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人手不足が生じている </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0448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367" y="307303"/>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817" tIns="33817" rIns="33817" bIns="33817" rtlCol="0" anchor="ctr"/>
          <a:lstStyle/>
          <a:p>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２　人手不足の状況　 （３） 産業別外国人労働者数（大阪）</a:t>
            </a:r>
          </a:p>
        </p:txBody>
      </p:sp>
      <p:sp>
        <p:nvSpPr>
          <p:cNvPr id="15" name="正方形/長方形 14">
            <a:extLst>
              <a:ext uri="{FF2B5EF4-FFF2-40B4-BE49-F238E27FC236}">
                <a16:creationId xmlns:a16="http://schemas.microsoft.com/office/drawing/2014/main" id="{55EED9AA-96F6-4885-AFA7-E0637D01A52D}"/>
              </a:ext>
            </a:extLst>
          </p:cNvPr>
          <p:cNvSpPr/>
          <p:nvPr/>
        </p:nvSpPr>
        <p:spPr>
          <a:xfrm>
            <a:off x="70155" y="723186"/>
            <a:ext cx="9792000" cy="1084912"/>
          </a:xfrm>
          <a:prstGeom prst="rect">
            <a:avLst/>
          </a:prstGeom>
          <a:ln w="19050">
            <a:solidFill>
              <a:schemeClr val="tx1"/>
            </a:solidFill>
            <a:prstDash val="sysDash"/>
          </a:ln>
        </p:spPr>
        <p:txBody>
          <a:bodyPr wrap="square">
            <a:spAutoFit/>
          </a:bodyPr>
          <a:lstStyle/>
          <a:p>
            <a:pPr marL="154940" indent="-393700" algn="just"/>
            <a:r>
              <a:rPr lang="ja-JP" altLang="en-US" sz="1290" dirty="0">
                <a:latin typeface="UD デジタル 教科書体 NK-R" panose="02020400000000000000" pitchFamily="18" charset="-128"/>
                <a:ea typeface="UD デジタル 教科書体 NK-R" panose="02020400000000000000" pitchFamily="18" charset="-128"/>
              </a:rPr>
              <a:t>○　府内企業の調査において、「情報通信業」「建設業」「飲食サービス」、「運輸業、郵便業」「医療、福祉」「宿泊」の人手不足感が顕著</a:t>
            </a:r>
            <a:endParaRPr lang="en-US" altLang="ja-JP" sz="1290" dirty="0">
              <a:latin typeface="UD デジタル 教科書体 NK-R" panose="02020400000000000000" pitchFamily="18" charset="-128"/>
              <a:ea typeface="UD デジタル 教科書体 NK-R" panose="02020400000000000000" pitchFamily="18" charset="-128"/>
            </a:endParaRPr>
          </a:p>
          <a:p>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a:t>
            </a:r>
            <a:r>
              <a:rPr lang="ja-JP" altLang="en-US" sz="1290" b="1" dirty="0">
                <a:latin typeface="UD デジタル 教科書体 NK-R" panose="02020400000000000000" pitchFamily="18" charset="-128"/>
                <a:ea typeface="UD デジタル 教科書体 NK-R" panose="02020400000000000000" pitchFamily="18" charset="-128"/>
              </a:rPr>
              <a:t>外国人労働者数が最も多い産業は「</a:t>
            </a:r>
            <a:r>
              <a:rPr lang="ja-JP" altLang="ja-JP" sz="1290" b="1" dirty="0">
                <a:latin typeface="UD デジタル 教科書体 NK-R" panose="02020400000000000000" pitchFamily="18" charset="-128"/>
                <a:ea typeface="UD デジタル 教科書体 NK-R" panose="02020400000000000000" pitchFamily="18" charset="-128"/>
              </a:rPr>
              <a:t>製造業</a:t>
            </a:r>
            <a:r>
              <a:rPr lang="ja-JP" altLang="en-US" sz="1290" b="1" dirty="0">
                <a:latin typeface="UD デジタル 教科書体 NK-R" panose="02020400000000000000" pitchFamily="18" charset="-128"/>
                <a:ea typeface="UD デジタル 教科書体 NK-R" panose="02020400000000000000" pitchFamily="18" charset="-128"/>
              </a:rPr>
              <a:t>」で、</a:t>
            </a:r>
            <a:r>
              <a:rPr lang="ja-JP" altLang="ja-JP" sz="1290" b="1" dirty="0">
                <a:latin typeface="UD デジタル 教科書体 NK-R" panose="02020400000000000000" pitchFamily="18" charset="-128"/>
                <a:ea typeface="UD デジタル 教科書体 NK-R" panose="02020400000000000000" pitchFamily="18" charset="-128"/>
              </a:rPr>
              <a:t>外国人</a:t>
            </a:r>
            <a:r>
              <a:rPr lang="ja-JP" altLang="en-US" sz="1290" b="1" dirty="0">
                <a:latin typeface="UD デジタル 教科書体 NK-R" panose="02020400000000000000" pitchFamily="18" charset="-128"/>
                <a:ea typeface="UD デジタル 教科書体 NK-R" panose="02020400000000000000" pitchFamily="18" charset="-128"/>
              </a:rPr>
              <a:t>労働者が約３万人就業</a:t>
            </a:r>
            <a:endParaRPr lang="en-US" altLang="ja-JP" sz="1290" b="1" dirty="0">
              <a:latin typeface="UD デジタル 教科書体 NK-R" panose="02020400000000000000" pitchFamily="18" charset="-128"/>
              <a:ea typeface="UD デジタル 教科書体 NK-R" panose="02020400000000000000" pitchFamily="18" charset="-128"/>
            </a:endParaRPr>
          </a:p>
          <a:p>
            <a:pPr marL="180975" indent="-180975"/>
            <a:r>
              <a:rPr lang="ja-JP" altLang="en-US" sz="129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〇　常用労働者に占める外国人労働者の割合が平均より高い産業は「</a:t>
            </a:r>
            <a:r>
              <a:rPr lang="ja-JP" altLang="en-US"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宿泊業」「製造業」「飲食サービス業」「建設業」「学術研究、専門・技術サービス業」</a:t>
            </a:r>
            <a:endParaRPr lang="en-US" altLang="ja-JP" sz="129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0" dirty="0">
                <a:latin typeface="UD デジタル 教科書体 NK-R" panose="02020400000000000000" pitchFamily="18" charset="-128"/>
                <a:ea typeface="UD デジタル 教科書体 NK-R" panose="02020400000000000000" pitchFamily="18" charset="-128"/>
              </a:rPr>
              <a:t>〇　「</a:t>
            </a:r>
            <a:r>
              <a:rPr lang="ja-JP" altLang="en-US" sz="1290" b="1" dirty="0">
                <a:latin typeface="UD デジタル 教科書体 NK-R" panose="02020400000000000000" pitchFamily="18" charset="-128"/>
                <a:ea typeface="UD デジタル 教科書体 NK-R" panose="02020400000000000000" pitchFamily="18" charset="-128"/>
              </a:rPr>
              <a:t>医療・福祉（介護含む）」</a:t>
            </a:r>
            <a:r>
              <a:rPr lang="ja-JP" altLang="en-US" sz="1290" dirty="0">
                <a:latin typeface="UD デジタル 教科書体 NK-R" panose="02020400000000000000" pitchFamily="18" charset="-128"/>
                <a:ea typeface="UD デジタル 教科書体 NK-R" panose="02020400000000000000" pitchFamily="18" charset="-128"/>
              </a:rPr>
              <a:t>は外国人雇用者数は少ないが、新規求人数が群を抜いて多く、</a:t>
            </a:r>
            <a:r>
              <a:rPr lang="ja-JP" altLang="en-US" sz="1290" b="1" dirty="0">
                <a:latin typeface="UD デジタル 教科書体 NK-R" panose="02020400000000000000" pitchFamily="18" charset="-128"/>
                <a:ea typeface="UD デジタル 教科書体 NK-R" panose="02020400000000000000" pitchFamily="18" charset="-128"/>
              </a:rPr>
              <a:t>人材需要が大きい</a:t>
            </a:r>
            <a:endParaRPr lang="ja-JP" altLang="ja-JP" sz="1290" b="1"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p:cNvSpPr txBox="1"/>
          <p:nvPr/>
        </p:nvSpPr>
        <p:spPr>
          <a:xfrm>
            <a:off x="5428838" y="6738207"/>
            <a:ext cx="4271074" cy="421077"/>
          </a:xfrm>
          <a:prstGeom prst="rect">
            <a:avLst/>
          </a:prstGeom>
          <a:noFill/>
        </p:spPr>
        <p:txBody>
          <a:bodyPr wrap="square" rtlCol="0">
            <a:spAutoFit/>
          </a:bodyPr>
          <a:lstStyle/>
          <a:p>
            <a:r>
              <a:rPr kumimoji="1" lang="ja-JP" altLang="en-US" sz="712" dirty="0">
                <a:latin typeface="UD デジタル 教科書体 NK-R" panose="02020400000000000000" pitchFamily="18" charset="-128"/>
                <a:ea typeface="UD デジタル 教科書体 NK-R" panose="02020400000000000000" pitchFamily="18" charset="-128"/>
              </a:rPr>
              <a:t>出典：</a:t>
            </a:r>
            <a:r>
              <a:rPr lang="zh-TW" altLang="en-US" sz="712" dirty="0">
                <a:solidFill>
                  <a:srgbClr val="000000"/>
                </a:solidFill>
                <a:latin typeface="UD デジタル 教科書体 NK-R" panose="02020400000000000000" pitchFamily="18" charset="-128"/>
                <a:ea typeface="UD デジタル 教科書体 NK-R" panose="02020400000000000000" pitchFamily="18" charset="-128"/>
              </a:rPr>
              <a:t> </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常用労働者数</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a:t>
            </a:r>
            <a:r>
              <a:rPr lang="zh-TW" altLang="en-US" sz="712" dirty="0">
                <a:solidFill>
                  <a:srgbClr val="000000"/>
                </a:solidFill>
                <a:latin typeface="UD デジタル 教科書体 NK-R" panose="02020400000000000000" pitchFamily="18" charset="-128"/>
                <a:ea typeface="UD デジタル 教科書体 NK-R" panose="02020400000000000000" pitchFamily="18" charset="-128"/>
              </a:rPr>
              <a:t>大阪府統計課「毎月勤労統計調査地方</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調査月報（</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2022</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月）</a:t>
            </a:r>
            <a:r>
              <a:rPr lang="zh-TW" altLang="en-US" sz="712"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712" dirty="0">
              <a:solidFill>
                <a:srgbClr val="000000"/>
              </a:solidFill>
              <a:latin typeface="UD デジタル 教科書体 NK-R" panose="02020400000000000000" pitchFamily="18" charset="-128"/>
              <a:ea typeface="UD デジタル 教科書体 NK-R" panose="02020400000000000000" pitchFamily="18" charset="-128"/>
            </a:endParaRPr>
          </a:p>
          <a:p>
            <a:r>
              <a:rPr kumimoji="1" lang="ja-JP" altLang="en-US" sz="712" dirty="0">
                <a:latin typeface="UD デジタル 教科書体 NK-R" panose="02020400000000000000" pitchFamily="18" charset="-128"/>
                <a:ea typeface="UD デジタル 教科書体 NK-R" panose="02020400000000000000" pitchFamily="18" charset="-128"/>
              </a:rPr>
              <a:t>　　　　　 外国人労働者数</a:t>
            </a:r>
            <a:r>
              <a:rPr kumimoji="1" lang="en-US" altLang="ja-JP" sz="712" dirty="0">
                <a:latin typeface="UD デジタル 教科書体 NK-R" panose="02020400000000000000" pitchFamily="18" charset="-128"/>
                <a:ea typeface="UD デジタル 教科書体 NK-R" panose="02020400000000000000" pitchFamily="18" charset="-128"/>
              </a:rPr>
              <a:t>…</a:t>
            </a:r>
            <a:r>
              <a:rPr kumimoji="1" lang="ja-JP" altLang="en-US" sz="712" dirty="0">
                <a:latin typeface="UD デジタル 教科書体 NK-R" panose="02020400000000000000" pitchFamily="18" charset="-128"/>
                <a:ea typeface="UD デジタル 教科書体 NK-R" panose="02020400000000000000" pitchFamily="18" charset="-128"/>
              </a:rPr>
              <a:t>大阪労働局「大阪労働局における外国人雇用状況の届出状況</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2022</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712"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712" dirty="0">
                <a:solidFill>
                  <a:srgbClr val="000000"/>
                </a:solidFill>
                <a:latin typeface="UD デジタル 教科書体 NK-R" panose="02020400000000000000" pitchFamily="18" charset="-128"/>
                <a:ea typeface="UD デジタル 教科書体 NK-R" panose="02020400000000000000" pitchFamily="18" charset="-128"/>
              </a:rPr>
              <a:t>月） </a:t>
            </a:r>
            <a:r>
              <a:rPr kumimoji="1" lang="ja-JP" altLang="en-US" sz="712" dirty="0">
                <a:latin typeface="UD デジタル 教科書体 NK-R" panose="02020400000000000000" pitchFamily="18" charset="-128"/>
                <a:ea typeface="UD デジタル 教科書体 NK-R" panose="02020400000000000000" pitchFamily="18" charset="-128"/>
              </a:rPr>
              <a:t>」</a:t>
            </a:r>
            <a:endParaRPr kumimoji="1" lang="en-US" altLang="ja-JP" sz="712" dirty="0">
              <a:latin typeface="UD デジタル 教科書体 NK-R" panose="02020400000000000000" pitchFamily="18" charset="-128"/>
              <a:ea typeface="UD デジタル 教科書体 NK-R" panose="02020400000000000000" pitchFamily="18" charset="-128"/>
            </a:endParaRPr>
          </a:p>
          <a:p>
            <a:r>
              <a:rPr kumimoji="1" lang="en-US" altLang="ja-JP" sz="712" dirty="0">
                <a:latin typeface="UD デジタル 教科書体 NK-R" panose="02020400000000000000" pitchFamily="18" charset="-128"/>
                <a:ea typeface="UD デジタル 教科書体 NK-R" panose="02020400000000000000" pitchFamily="18" charset="-128"/>
              </a:rPr>
              <a:t>         </a:t>
            </a:r>
            <a:r>
              <a:rPr kumimoji="1" lang="ja-JP" altLang="en-US" sz="712" dirty="0">
                <a:latin typeface="UD デジタル 教科書体 NK-R" panose="02020400000000000000" pitchFamily="18" charset="-128"/>
                <a:ea typeface="UD デジタル 教科書体 NK-R" panose="02020400000000000000" pitchFamily="18" charset="-128"/>
              </a:rPr>
              <a:t>新規求人数</a:t>
            </a:r>
            <a:r>
              <a:rPr kumimoji="1" lang="en-US" altLang="ja-JP" sz="712" dirty="0">
                <a:latin typeface="UD デジタル 教科書体 NK-R" panose="02020400000000000000" pitchFamily="18" charset="-128"/>
                <a:ea typeface="UD デジタル 教科書体 NK-R" panose="02020400000000000000" pitchFamily="18" charset="-128"/>
              </a:rPr>
              <a:t>…</a:t>
            </a:r>
            <a:r>
              <a:rPr kumimoji="1" lang="ja-JP" altLang="en-US" sz="712" dirty="0">
                <a:latin typeface="UD デジタル 教科書体 NK-R" panose="02020400000000000000" pitchFamily="18" charset="-128"/>
                <a:ea typeface="UD デジタル 教科書体 NK-R" panose="02020400000000000000" pitchFamily="18" charset="-128"/>
              </a:rPr>
              <a:t>大阪労働局「新規求人の状況（主要産業別）（</a:t>
            </a:r>
            <a:r>
              <a:rPr kumimoji="1" lang="en-US" altLang="ja-JP" sz="712" dirty="0">
                <a:latin typeface="UD デジタル 教科書体 NK-R" panose="02020400000000000000" pitchFamily="18" charset="-128"/>
                <a:ea typeface="UD デジタル 教科書体 NK-R" panose="02020400000000000000" pitchFamily="18" charset="-128"/>
              </a:rPr>
              <a:t>2022</a:t>
            </a:r>
            <a:r>
              <a:rPr kumimoji="1" lang="ja-JP" altLang="en-US" sz="712" dirty="0">
                <a:latin typeface="UD デジタル 教科書体 NK-R" panose="02020400000000000000" pitchFamily="18" charset="-128"/>
                <a:ea typeface="UD デジタル 教科書体 NK-R" panose="02020400000000000000" pitchFamily="18" charset="-128"/>
              </a:rPr>
              <a:t>年</a:t>
            </a:r>
            <a:r>
              <a:rPr kumimoji="1" lang="en-US" altLang="ja-JP" sz="712" dirty="0">
                <a:latin typeface="UD デジタル 教科書体 NK-R" panose="02020400000000000000" pitchFamily="18" charset="-128"/>
                <a:ea typeface="UD デジタル 教科書体 NK-R" panose="02020400000000000000" pitchFamily="18" charset="-128"/>
              </a:rPr>
              <a:t>1</a:t>
            </a:r>
            <a:r>
              <a:rPr kumimoji="1" lang="ja-JP" altLang="en-US" sz="712" dirty="0">
                <a:latin typeface="UD デジタル 教科書体 NK-R" panose="02020400000000000000" pitchFamily="18" charset="-128"/>
                <a:ea typeface="UD デジタル 教科書体 NK-R" panose="02020400000000000000" pitchFamily="18" charset="-128"/>
              </a:rPr>
              <a:t>月～</a:t>
            </a:r>
            <a:r>
              <a:rPr kumimoji="1" lang="en-US" altLang="ja-JP" sz="712" dirty="0">
                <a:latin typeface="UD デジタル 教科書体 NK-R" panose="02020400000000000000" pitchFamily="18" charset="-128"/>
                <a:ea typeface="UD デジタル 教科書体 NK-R" panose="02020400000000000000" pitchFamily="18" charset="-128"/>
              </a:rPr>
              <a:t>12</a:t>
            </a:r>
            <a:r>
              <a:rPr kumimoji="1" lang="ja-JP" altLang="en-US" sz="712" dirty="0">
                <a:latin typeface="UD デジタル 教科書体 NK-R" panose="02020400000000000000" pitchFamily="18" charset="-128"/>
                <a:ea typeface="UD デジタル 教科書体 NK-R" panose="02020400000000000000" pitchFamily="18" charset="-128"/>
              </a:rPr>
              <a:t>月合計）」</a:t>
            </a:r>
            <a:endParaRPr kumimoji="1" lang="en-US" altLang="ja-JP" sz="712" dirty="0">
              <a:latin typeface="UD デジタル 教科書体 NK-R" panose="02020400000000000000" pitchFamily="18" charset="-128"/>
              <a:ea typeface="UD デジタル 教科書体 NK-R" panose="02020400000000000000" pitchFamily="18" charset="-128"/>
            </a:endParaRPr>
          </a:p>
        </p:txBody>
      </p:sp>
      <p:sp>
        <p:nvSpPr>
          <p:cNvPr id="18" name="正方形/長方形 17">
            <a:extLst>
              <a:ext uri="{FF2B5EF4-FFF2-40B4-BE49-F238E27FC236}">
                <a16:creationId xmlns:a16="http://schemas.microsoft.com/office/drawing/2014/main" id="{55EED9AA-96F6-4885-AFA7-E0637D01A52D}"/>
              </a:ext>
            </a:extLst>
          </p:cNvPr>
          <p:cNvSpPr/>
          <p:nvPr/>
        </p:nvSpPr>
        <p:spPr>
          <a:xfrm>
            <a:off x="4901512" y="1787328"/>
            <a:ext cx="5050550" cy="280205"/>
          </a:xfrm>
          <a:prstGeom prst="rect">
            <a:avLst/>
          </a:prstGeom>
          <a:ln w="19050">
            <a:noFill/>
            <a:prstDash val="sysDash"/>
          </a:ln>
        </p:spPr>
        <p:txBody>
          <a:bodyPr wrap="square">
            <a:spAutoFit/>
          </a:bodyPr>
          <a:lstStyle/>
          <a:p>
            <a:pPr marL="169078" indent="-429457" algn="just"/>
            <a:r>
              <a:rPr lang="en-US" altLang="ja-JP" sz="1221"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21"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主な産業別</a:t>
            </a:r>
            <a:r>
              <a:rPr lang="ja-JP" altLang="en-US" sz="1221"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・常用労働者数に占める外国人労働者の割合（</a:t>
            </a:r>
            <a:r>
              <a:rPr lang="en-US" altLang="ja-JP" sz="1221"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2022</a:t>
            </a:r>
            <a:r>
              <a:rPr lang="ja-JP" altLang="en-US" sz="1221"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21"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p:txBody>
      </p:sp>
      <p:sp>
        <p:nvSpPr>
          <p:cNvPr id="19" name="正方形/長方形 18">
            <a:extLst>
              <a:ext uri="{FF2B5EF4-FFF2-40B4-BE49-F238E27FC236}">
                <a16:creationId xmlns:a16="http://schemas.microsoft.com/office/drawing/2014/main" id="{55EED9AA-96F6-4885-AFA7-E0637D01A52D}"/>
              </a:ext>
            </a:extLst>
          </p:cNvPr>
          <p:cNvSpPr/>
          <p:nvPr/>
        </p:nvSpPr>
        <p:spPr>
          <a:xfrm>
            <a:off x="5365974" y="6617718"/>
            <a:ext cx="4731018" cy="203582"/>
          </a:xfrm>
          <a:prstGeom prst="rect">
            <a:avLst/>
          </a:prstGeom>
          <a:ln w="19050">
            <a:noFill/>
            <a:prstDash val="sysDash"/>
          </a:ln>
        </p:spPr>
        <p:txBody>
          <a:bodyPr wrap="square">
            <a:spAutoFit/>
          </a:bodyPr>
          <a:lstStyle/>
          <a:p>
            <a:pPr marL="169078" indent="-429457" algn="just"/>
            <a:r>
              <a:rPr lang="ja-JP" altLang="en-US" sz="712"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＊外国人労働者数は、雇用期間・労働時間を問わず届出。特別永住者在留資格「外交」「公用」は除く。</a:t>
            </a:r>
            <a:endParaRPr lang="en-US" altLang="ja-JP" sz="814"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2" name="表 1"/>
          <p:cNvGraphicFramePr>
            <a:graphicFrameLocks noGrp="1"/>
          </p:cNvGraphicFramePr>
          <p:nvPr/>
        </p:nvGraphicFramePr>
        <p:xfrm>
          <a:off x="4924306" y="2009124"/>
          <a:ext cx="4816789" cy="4610487"/>
        </p:xfrm>
        <a:graphic>
          <a:graphicData uri="http://schemas.openxmlformats.org/drawingml/2006/table">
            <a:tbl>
              <a:tblPr/>
              <a:tblGrid>
                <a:gridCol w="1372663">
                  <a:extLst>
                    <a:ext uri="{9D8B030D-6E8A-4147-A177-3AD203B41FA5}">
                      <a16:colId xmlns:a16="http://schemas.microsoft.com/office/drawing/2014/main" val="1252860094"/>
                    </a:ext>
                  </a:extLst>
                </a:gridCol>
                <a:gridCol w="833140">
                  <a:extLst>
                    <a:ext uri="{9D8B030D-6E8A-4147-A177-3AD203B41FA5}">
                      <a16:colId xmlns:a16="http://schemas.microsoft.com/office/drawing/2014/main" val="2277083509"/>
                    </a:ext>
                  </a:extLst>
                </a:gridCol>
                <a:gridCol w="959465">
                  <a:extLst>
                    <a:ext uri="{9D8B030D-6E8A-4147-A177-3AD203B41FA5}">
                      <a16:colId xmlns:a16="http://schemas.microsoft.com/office/drawing/2014/main" val="250364221"/>
                    </a:ext>
                  </a:extLst>
                </a:gridCol>
                <a:gridCol w="680526">
                  <a:extLst>
                    <a:ext uri="{9D8B030D-6E8A-4147-A177-3AD203B41FA5}">
                      <a16:colId xmlns:a16="http://schemas.microsoft.com/office/drawing/2014/main" val="946890924"/>
                    </a:ext>
                  </a:extLst>
                </a:gridCol>
                <a:gridCol w="970995">
                  <a:extLst>
                    <a:ext uri="{9D8B030D-6E8A-4147-A177-3AD203B41FA5}">
                      <a16:colId xmlns:a16="http://schemas.microsoft.com/office/drawing/2014/main" val="4027091876"/>
                    </a:ext>
                  </a:extLst>
                </a:gridCol>
              </a:tblGrid>
              <a:tr h="255180">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産業分類</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①</a:t>
                      </a:r>
                      <a:r>
                        <a:rPr lang="zh-TW"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常用労働者数</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②外国人労働者数</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構成比</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新規求人数</a:t>
                      </a:r>
                      <a:endPar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61736022"/>
                  </a:ext>
                </a:extLst>
              </a:tr>
              <a:tr h="23962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建設業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６，</a:t>
                      </a: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513</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8,627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4.89%</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72,388</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2530509"/>
                  </a:ext>
                </a:extLst>
              </a:tr>
              <a:tr h="23962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製造業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508,279</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30,413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kumimoji="1" lang="en-US" altLang="ja-JP" sz="900" b="0" i="0" u="none" strike="noStrike" kern="1200" dirty="0">
                          <a:solidFill>
                            <a:srgbClr val="000000"/>
                          </a:solidFill>
                          <a:effectLst/>
                          <a:latin typeface="UD デジタル 教科書体 NK-R" panose="02020400000000000000" pitchFamily="18" charset="-128"/>
                          <a:ea typeface="UD デジタル 教科書体 NK-R" panose="02020400000000000000" pitchFamily="18" charset="-128"/>
                          <a:cs typeface="+mn-cs"/>
                        </a:rPr>
                        <a:t>63,826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69016"/>
                  </a:ext>
                </a:extLst>
              </a:tr>
              <a:tr h="23962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電気・ガス・熱供給・水道業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17,245</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0.12%</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747936"/>
                  </a:ext>
                </a:extLst>
              </a:tr>
              <a:tr h="23962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情報通信業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141,294</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2,323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1.64%</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34,42</a:t>
                      </a: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６</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910804"/>
                  </a:ext>
                </a:extLst>
              </a:tr>
              <a:tr h="23962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運輸業，郵便業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235,672</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5,191</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59,505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17333"/>
                  </a:ext>
                </a:extLst>
              </a:tr>
              <a:tr h="23962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卸売業，小売業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811,096</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18,935</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83,975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247814"/>
                  </a:ext>
                </a:extLst>
              </a:tr>
              <a:tr h="23962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金融業，保険業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106,174</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0.36%</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193906"/>
                  </a:ext>
                </a:extLst>
              </a:tr>
              <a:tr h="23962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不動産業，物品賃貸業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82,281</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1,977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517067"/>
                  </a:ext>
                </a:extLst>
              </a:tr>
              <a:tr h="239622">
                <a:tc>
                  <a:txBody>
                    <a:bodyPr/>
                    <a:lstStyle/>
                    <a:p>
                      <a:pPr algn="l" fontAlgn="ct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学術研究，専門・技術サービス業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108,213</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4,278</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26,629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003260"/>
                  </a:ext>
                </a:extLst>
              </a:tr>
              <a:tr h="19468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宿泊業，飲食サービス業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325,889</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14,554</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4.47%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83,45</a:t>
                      </a: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２</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89230207"/>
                  </a:ext>
                </a:extLst>
              </a:tr>
              <a:tr h="194682">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うち宿泊  </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23,403</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1,913</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900" b="1"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86069583"/>
                  </a:ext>
                </a:extLst>
              </a:tr>
              <a:tr h="194682">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うち飲食</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302,486</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12,567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190621"/>
                  </a:ext>
                </a:extLst>
              </a:tr>
              <a:tr h="223035">
                <a:tc>
                  <a:txBody>
                    <a:bodyPr/>
                    <a:lstStyle/>
                    <a:p>
                      <a:pPr algn="l" fontAlgn="ctr"/>
                      <a:r>
                        <a:rPr lang="ja-JP" alt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生活関連サービス業，娯楽業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105,496</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1,429</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1.35%</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36,076</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054972"/>
                  </a:ext>
                </a:extLst>
              </a:tr>
              <a:tr h="194682">
                <a:tc>
                  <a:txBody>
                    <a:bodyPr/>
                    <a:lstStyle/>
                    <a:p>
                      <a:pPr algn="l" fontAlgn="ctr"/>
                      <a:r>
                        <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教育，学習支援業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225,768</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6,227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2.76%</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11,24</a:t>
                      </a: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７</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232492"/>
                  </a:ext>
                </a:extLst>
              </a:tr>
              <a:tr h="19468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医療，福祉</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571,545</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7,284</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1.27%</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222,272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82730954"/>
                  </a:ext>
                </a:extLst>
              </a:tr>
              <a:tr h="194682">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医療</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288,505</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1,850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rPr>
                        <a:t>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93573143"/>
                  </a:ext>
                </a:extLst>
              </a:tr>
              <a:tr h="176624">
                <a:tc>
                  <a:txBody>
                    <a:bodyPr/>
                    <a:lstStyle/>
                    <a:p>
                      <a:pPr algn="ctr"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福祉</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283,040</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5,404</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944437"/>
                  </a:ext>
                </a:extLst>
              </a:tr>
              <a:tr h="194682">
                <a:tc>
                  <a:txBody>
                    <a:bodyPr/>
                    <a:lstStyle/>
                    <a:p>
                      <a:pPr algn="l"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複合サービス事業</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19,544</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235</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59937"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3713291"/>
                  </a:ext>
                </a:extLst>
              </a:tr>
              <a:tr h="221557">
                <a:tc>
                  <a:txBody>
                    <a:bodyPr/>
                    <a:lstStyle/>
                    <a:p>
                      <a:pPr algn="l" fontAlgn="ct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サービス業</a:t>
                      </a:r>
                      <a:r>
                        <a:rPr lang="en-US" alt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他に分類されないもの</a:t>
                      </a:r>
                      <a:r>
                        <a:rPr lang="en-US" altLang="ja-JP" sz="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365,116</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21,960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6.01%</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109,657</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074456"/>
                  </a:ext>
                </a:extLst>
              </a:tr>
              <a:tr h="214719">
                <a:tc>
                  <a:txBody>
                    <a:bodyPr/>
                    <a:lstStyle/>
                    <a:p>
                      <a:pPr algn="l" fontAlgn="ctr"/>
                      <a:r>
                        <a:rPr lang="ja-JP" altLang="en-US"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産業計</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3,800,125</a:t>
                      </a:r>
                    </a:p>
                  </a:txBody>
                  <a:tcPr marL="7621" marR="7621"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124,570</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3.28%</a:t>
                      </a:r>
                    </a:p>
                  </a:txBody>
                  <a:tcPr marL="7755" marR="7755" marT="7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842,433</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046104"/>
                  </a:ext>
                </a:extLst>
              </a:tr>
            </a:tbl>
          </a:graphicData>
        </a:graphic>
      </p:graphicFrame>
      <p:graphicFrame>
        <p:nvGraphicFramePr>
          <p:cNvPr id="13" name="表 12"/>
          <p:cNvGraphicFramePr>
            <a:graphicFrameLocks noGrp="1"/>
          </p:cNvGraphicFramePr>
          <p:nvPr/>
        </p:nvGraphicFramePr>
        <p:xfrm>
          <a:off x="255095" y="1883647"/>
          <a:ext cx="4325570" cy="4886718"/>
        </p:xfrm>
        <a:graphic>
          <a:graphicData uri="http://schemas.openxmlformats.org/drawingml/2006/table">
            <a:tbl>
              <a:tblPr firstRow="1" bandRow="1">
                <a:tableStyleId>{5C22544A-7EE6-4342-B048-85BDC9FD1C3A}</a:tableStyleId>
              </a:tblPr>
              <a:tblGrid>
                <a:gridCol w="2883903">
                  <a:extLst>
                    <a:ext uri="{9D8B030D-6E8A-4147-A177-3AD203B41FA5}">
                      <a16:colId xmlns:a16="http://schemas.microsoft.com/office/drawing/2014/main" val="684844700"/>
                    </a:ext>
                  </a:extLst>
                </a:gridCol>
                <a:gridCol w="1441667">
                  <a:extLst>
                    <a:ext uri="{9D8B030D-6E8A-4147-A177-3AD203B41FA5}">
                      <a16:colId xmlns:a16="http://schemas.microsoft.com/office/drawing/2014/main" val="179605864"/>
                    </a:ext>
                  </a:extLst>
                </a:gridCol>
              </a:tblGrid>
              <a:tr h="807787">
                <a:tc gridSpan="2">
                  <a:txBody>
                    <a:bodyPr/>
                    <a:lstStyle/>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人材不足</a:t>
                      </a:r>
                      <a:r>
                        <a:rPr lang="en-US" altLang="ja-JP" sz="1100" dirty="0">
                          <a:latin typeface="UD デジタル 教科書体 NK-R" panose="02020400000000000000" pitchFamily="18" charset="-128"/>
                          <a:ea typeface="UD デジタル 教科書体 NK-R" panose="02020400000000000000" pitchFamily="18" charset="-128"/>
                        </a:rPr>
                        <a:t>DI】</a:t>
                      </a:r>
                    </a:p>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人材不足</a:t>
                      </a:r>
                      <a:r>
                        <a:rPr lang="en-US" altLang="ja-JP" sz="1100" dirty="0">
                          <a:latin typeface="UD デジタル 教科書体 NK-R" panose="02020400000000000000" pitchFamily="18" charset="-128"/>
                          <a:ea typeface="UD デジタル 教科書体 NK-R" panose="02020400000000000000" pitchFamily="18" charset="-128"/>
                        </a:rPr>
                        <a:t>DI</a:t>
                      </a:r>
                      <a:r>
                        <a:rPr lang="ja-JP" altLang="en-US" sz="1100" dirty="0">
                          <a:latin typeface="UD デジタル 教科書体 NK-R" panose="02020400000000000000" pitchFamily="18" charset="-128"/>
                          <a:ea typeface="UD デジタル 教科書体 NK-R" panose="02020400000000000000" pitchFamily="18" charset="-128"/>
                        </a:rPr>
                        <a:t>＝「不足」と「やや不足」の割合の合計から　「やや余剰・過剰」と「余剰・過剰」の割合の合計を引いたもので、値が大きくなるほど人手不足感が強い。</a:t>
                      </a:r>
                      <a:endParaRPr lang="en-US" altLang="ja-JP" sz="1100" dirty="0">
                        <a:latin typeface="UD デジタル 教科書体 NK-R" panose="02020400000000000000" pitchFamily="18" charset="-128"/>
                        <a:ea typeface="UD デジタル 教科書体 NK-R" panose="02020400000000000000" pitchFamily="18" charset="-128"/>
                      </a:endParaRPr>
                    </a:p>
                  </a:txBody>
                  <a:tcPr/>
                </a:tc>
                <a:tc hMerge="1">
                  <a:txBody>
                    <a:bodyPr/>
                    <a:lstStyle/>
                    <a:p>
                      <a:endParaRPr kumimoji="1" lang="ja-JP" altLang="en-US" dirty="0"/>
                    </a:p>
                  </a:txBody>
                  <a:tcPr/>
                </a:tc>
                <a:extLst>
                  <a:ext uri="{0D108BD9-81ED-4DB2-BD59-A6C34878D82A}">
                    <a16:rowId xmlns:a16="http://schemas.microsoft.com/office/drawing/2014/main" val="494716495"/>
                  </a:ext>
                </a:extLst>
              </a:tr>
              <a:tr h="301253">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情報通信業（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n=92)</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75.0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898713227"/>
                  </a:ext>
                </a:extLst>
              </a:tr>
              <a:tr h="312268">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建設業（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n=269)</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74.7</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983493884"/>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飲食サービス（</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n=147)</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68.7</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318427024"/>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運輸業，郵便業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n=206)</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67.0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323937897"/>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医療，福祉（</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n=252)</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66.3</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516325389"/>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宿泊（</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n=20)</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65.0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3572379"/>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小売業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n=286)</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50" dirty="0">
                          <a:latin typeface="UD デジタル 教科書体 NK-R" panose="02020400000000000000" pitchFamily="18" charset="-128"/>
                          <a:ea typeface="UD デジタル 教科書体 NK-R" panose="02020400000000000000" pitchFamily="18" charset="-128"/>
                        </a:rPr>
                        <a:t>60.1</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563697258"/>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生活関連サービス業，娯楽業（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n=112)</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57.1</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43018494"/>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製造業（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n=731)</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56.6</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111336629"/>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学術研究，専門・技術サービス業（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n=152)</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49.3</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49320393"/>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卸売業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n=328)</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48.5</a:t>
                      </a:r>
                    </a:p>
                  </a:txBody>
                  <a:tcPr/>
                </a:tc>
                <a:extLst>
                  <a:ext uri="{0D108BD9-81ED-4DB2-BD59-A6C34878D82A}">
                    <a16:rowId xmlns:a16="http://schemas.microsoft.com/office/drawing/2014/main" val="629654867"/>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金融業，保険業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n=127)</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30.0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86662347"/>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教育，学習支援業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n=35)</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22.9</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515323593"/>
                  </a:ext>
                </a:extLst>
              </a:tr>
              <a:tr h="266570">
                <a:tc>
                  <a:txBody>
                    <a:bodyPr/>
                    <a:lstStyle/>
                    <a:p>
                      <a:pPr algn="l" fontAlgn="ctr"/>
                      <a:r>
                        <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不動産業，物品賃貸業</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n=127)</a:t>
                      </a:r>
                      <a:endParaRPr lang="zh-TW"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6002" marR="6002" marT="6002" marB="0" anchor="ctr"/>
                </a:tc>
                <a:tc>
                  <a:txBody>
                    <a:bodyPr/>
                    <a:lstStyle/>
                    <a:p>
                      <a:r>
                        <a:rPr kumimoji="1" lang="en-US" altLang="ja-JP" sz="1050" dirty="0">
                          <a:latin typeface="UD デジタル 教科書体 NK-R" panose="02020400000000000000" pitchFamily="18" charset="-128"/>
                          <a:ea typeface="UD デジタル 教科書体 NK-R" panose="02020400000000000000" pitchFamily="18" charset="-128"/>
                        </a:rPr>
                        <a:t>22.0</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555075490"/>
                  </a:ext>
                </a:extLst>
              </a:tr>
              <a:tr h="266570">
                <a:tc>
                  <a:txBody>
                    <a:bodyPr/>
                    <a:lstStyle/>
                    <a:p>
                      <a:pPr algn="l" fontAlgn="ct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サービス業</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他に分類されないもの</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en-US" altLang="ja-JP"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n=235)</a:t>
                      </a:r>
                    </a:p>
                  </a:txBody>
                  <a:tcPr marL="6002" marR="6002" marT="6002" marB="0" anchor="ct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50" dirty="0">
                          <a:latin typeface="UD デジタル 教科書体 NK-R" panose="02020400000000000000" pitchFamily="18" charset="-128"/>
                          <a:ea typeface="UD デジタル 教科書体 NK-R" panose="02020400000000000000" pitchFamily="18" charset="-128"/>
                        </a:rPr>
                        <a:t>73.6</a:t>
                      </a:r>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933603781"/>
                  </a:ext>
                </a:extLst>
              </a:tr>
            </a:tbl>
          </a:graphicData>
        </a:graphic>
      </p:graphicFrame>
      <p:sp>
        <p:nvSpPr>
          <p:cNvPr id="24" name="正方形/長方形 23"/>
          <p:cNvSpPr/>
          <p:nvPr/>
        </p:nvSpPr>
        <p:spPr>
          <a:xfrm>
            <a:off x="4926632" y="2280329"/>
            <a:ext cx="1368000" cy="253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5" name="正方形/長方形 24"/>
          <p:cNvSpPr/>
          <p:nvPr/>
        </p:nvSpPr>
        <p:spPr>
          <a:xfrm>
            <a:off x="5176978" y="4818698"/>
            <a:ext cx="1109512" cy="18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4" name="正方形/長方形 3"/>
          <p:cNvSpPr/>
          <p:nvPr/>
        </p:nvSpPr>
        <p:spPr>
          <a:xfrm>
            <a:off x="4937753" y="5429496"/>
            <a:ext cx="1348737" cy="183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14" name="正方形/長方形 13"/>
          <p:cNvSpPr/>
          <p:nvPr/>
        </p:nvSpPr>
        <p:spPr>
          <a:xfrm>
            <a:off x="8101923" y="2280329"/>
            <a:ext cx="684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16" name="正方形/長方形 15"/>
          <p:cNvSpPr/>
          <p:nvPr/>
        </p:nvSpPr>
        <p:spPr>
          <a:xfrm>
            <a:off x="4923724" y="2517549"/>
            <a:ext cx="1376213"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17" name="正方形/長方形 16"/>
          <p:cNvSpPr/>
          <p:nvPr/>
        </p:nvSpPr>
        <p:spPr>
          <a:xfrm>
            <a:off x="7120340" y="2503253"/>
            <a:ext cx="1656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1" name="正方形/長方形 20"/>
          <p:cNvSpPr/>
          <p:nvPr/>
        </p:nvSpPr>
        <p:spPr>
          <a:xfrm>
            <a:off x="4914959" y="4171423"/>
            <a:ext cx="1384978" cy="238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3" name="正方形/長方形 22"/>
          <p:cNvSpPr/>
          <p:nvPr/>
        </p:nvSpPr>
        <p:spPr>
          <a:xfrm>
            <a:off x="8096938" y="4626377"/>
            <a:ext cx="684000" cy="185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6" name="正方形/長方形 25"/>
          <p:cNvSpPr/>
          <p:nvPr/>
        </p:nvSpPr>
        <p:spPr>
          <a:xfrm>
            <a:off x="8096938" y="4806092"/>
            <a:ext cx="684000" cy="185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7" name="正方形/長方形 26"/>
          <p:cNvSpPr/>
          <p:nvPr/>
        </p:nvSpPr>
        <p:spPr>
          <a:xfrm>
            <a:off x="5176978" y="4619924"/>
            <a:ext cx="1109512" cy="1987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29" name="正方形/長方形 28"/>
          <p:cNvSpPr/>
          <p:nvPr/>
        </p:nvSpPr>
        <p:spPr>
          <a:xfrm>
            <a:off x="8095173" y="4177996"/>
            <a:ext cx="684000" cy="2315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30" name="正方形/長方形 29"/>
          <p:cNvSpPr/>
          <p:nvPr/>
        </p:nvSpPr>
        <p:spPr>
          <a:xfrm>
            <a:off x="8767491" y="5424569"/>
            <a:ext cx="975655" cy="18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p>
        </p:txBody>
      </p:sp>
      <p:sp>
        <p:nvSpPr>
          <p:cNvPr id="31" name="四角形 8"/>
          <p:cNvSpPr/>
          <p:nvPr/>
        </p:nvSpPr>
        <p:spPr>
          <a:xfrm>
            <a:off x="255095" y="2672176"/>
            <a:ext cx="4325570" cy="1709323"/>
          </a:xfrm>
          <a:prstGeom prst="rect">
            <a:avLst/>
          </a:prstGeom>
          <a:noFill/>
          <a:ln w="28575">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90"/>
          </a:p>
        </p:txBody>
      </p:sp>
      <p:sp>
        <p:nvSpPr>
          <p:cNvPr id="32"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7</a:t>
            </a:fld>
            <a:endParaRPr kumimoji="1" lang="ja-JP" altLang="en-US" dirty="0"/>
          </a:p>
        </p:txBody>
      </p:sp>
      <p:sp>
        <p:nvSpPr>
          <p:cNvPr id="28" name="テキスト ボックス 27"/>
          <p:cNvSpPr txBox="1"/>
          <p:nvPr/>
        </p:nvSpPr>
        <p:spPr>
          <a:xfrm>
            <a:off x="716784" y="6771296"/>
            <a:ext cx="3994813" cy="320088"/>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出典：大阪府政策企画部・商工労働部「</a:t>
            </a:r>
            <a:r>
              <a:rPr kumimoji="1" lang="zh-TW" altLang="en-US" sz="740" dirty="0">
                <a:latin typeface="UD デジタル 教科書体 NK-R" panose="02020400000000000000" pitchFamily="18" charset="-128"/>
                <a:ea typeface="UD デジタル 教科書体 NK-R" panose="02020400000000000000" pitchFamily="18" charset="-128"/>
              </a:rPr>
              <a:t>「２０２２年度大阪府内企業経営実態調査」</a:t>
            </a:r>
            <a:endParaRPr kumimoji="1" lang="en-US" altLang="ja-JP" sz="740" dirty="0">
              <a:latin typeface="UD デジタル 教科書体 NK-R" panose="02020400000000000000" pitchFamily="18" charset="-128"/>
              <a:ea typeface="UD デジタル 教科書体 NK-R" panose="02020400000000000000" pitchFamily="18" charset="-128"/>
            </a:endParaRPr>
          </a:p>
          <a:p>
            <a:r>
              <a:rPr kumimoji="1" lang="ja-JP" altLang="en-US" sz="740" dirty="0">
                <a:latin typeface="UD デジタル 教科書体 NK-R" panose="02020400000000000000" pitchFamily="18" charset="-128"/>
                <a:ea typeface="UD デジタル 教科書体 NK-R" panose="02020400000000000000" pitchFamily="18" charset="-128"/>
              </a:rPr>
              <a:t>　　　　　調査実施時期：</a:t>
            </a:r>
            <a:r>
              <a:rPr kumimoji="1" lang="en-US" altLang="ja-JP" sz="740" dirty="0">
                <a:latin typeface="UD デジタル 教科書体 NK-R" panose="02020400000000000000" pitchFamily="18" charset="-128"/>
                <a:ea typeface="UD デジタル 教科書体 NK-R" panose="02020400000000000000" pitchFamily="18" charset="-128"/>
              </a:rPr>
              <a:t>2022</a:t>
            </a:r>
            <a:r>
              <a:rPr kumimoji="1" lang="ja-JP" altLang="en-US" sz="740" dirty="0">
                <a:latin typeface="UD デジタル 教科書体 NK-R" panose="02020400000000000000" pitchFamily="18" charset="-128"/>
                <a:ea typeface="UD デジタル 教科書体 NK-R" panose="02020400000000000000" pitchFamily="18" charset="-128"/>
              </a:rPr>
              <a:t>年</a:t>
            </a:r>
            <a:r>
              <a:rPr kumimoji="1" lang="en-US" altLang="ja-JP" sz="740" dirty="0">
                <a:latin typeface="UD デジタル 教科書体 NK-R" panose="02020400000000000000" pitchFamily="18" charset="-128"/>
                <a:ea typeface="UD デジタル 教科書体 NK-R" panose="02020400000000000000" pitchFamily="18" charset="-128"/>
              </a:rPr>
              <a:t>7</a:t>
            </a:r>
            <a:r>
              <a:rPr kumimoji="1" lang="ja-JP" altLang="en-US" sz="740" dirty="0">
                <a:latin typeface="UD デジタル 教科書体 NK-R" panose="02020400000000000000" pitchFamily="18" charset="-128"/>
                <a:ea typeface="UD デジタル 教科書体 NK-R" panose="02020400000000000000" pitchFamily="18" charset="-128"/>
              </a:rPr>
              <a:t>月１１日～７月２９日</a:t>
            </a:r>
          </a:p>
        </p:txBody>
      </p:sp>
    </p:spTree>
    <p:extLst>
      <p:ext uri="{BB962C8B-B14F-4D97-AF65-F5344CB8AC3E}">
        <p14:creationId xmlns:p14="http://schemas.microsoft.com/office/powerpoint/2010/main" val="421354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p:cNvGraphicFramePr>
            <a:graphicFrameLocks/>
          </p:cNvGraphicFramePr>
          <p:nvPr>
            <p:extLst>
              <p:ext uri="{D42A27DB-BD31-4B8C-83A1-F6EECF244321}">
                <p14:modId xmlns:p14="http://schemas.microsoft.com/office/powerpoint/2010/main" val="4273047161"/>
              </p:ext>
            </p:extLst>
          </p:nvPr>
        </p:nvGraphicFramePr>
        <p:xfrm>
          <a:off x="5102346" y="2175693"/>
          <a:ext cx="5159253" cy="3195107"/>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102923" y="1685461"/>
            <a:ext cx="4676600"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en-US"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IT</a:t>
            </a: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人材の過不足感</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6112924" y="6864947"/>
            <a:ext cx="3445162" cy="206210"/>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a:t>
            </a:r>
            <a:r>
              <a:rPr kumimoji="1" lang="zh-TW" altLang="en-US" sz="740" dirty="0">
                <a:latin typeface="UD デジタル 教科書体 NK-R" panose="02020400000000000000" pitchFamily="18" charset="-128"/>
                <a:ea typeface="UD デジタル 教科書体 NK-R" panose="02020400000000000000" pitchFamily="18" charset="-128"/>
              </a:rPr>
              <a:t>独立行政法人情報処理推進機構</a:t>
            </a:r>
            <a:r>
              <a:rPr kumimoji="1" lang="ja-JP" altLang="en-US" sz="740" dirty="0">
                <a:latin typeface="UD デジタル 教科書体 NK-R" panose="02020400000000000000" pitchFamily="18" charset="-128"/>
                <a:ea typeface="UD デジタル 教科書体 NK-R" panose="02020400000000000000" pitchFamily="18" charset="-128"/>
              </a:rPr>
              <a:t>「</a:t>
            </a:r>
            <a:r>
              <a:rPr kumimoji="1" lang="en-US" altLang="ja-JP" sz="740" dirty="0">
                <a:latin typeface="UD デジタル 教科書体 NK-R" panose="02020400000000000000" pitchFamily="18" charset="-128"/>
                <a:ea typeface="UD デジタル 教科書体 NK-R" panose="02020400000000000000" pitchFamily="18" charset="-128"/>
              </a:rPr>
              <a:t>DX</a:t>
            </a:r>
            <a:r>
              <a:rPr kumimoji="1" lang="ja-JP" altLang="en-US" sz="740" dirty="0">
                <a:latin typeface="UD デジタル 教科書体 NK-R" panose="02020400000000000000" pitchFamily="18" charset="-128"/>
                <a:ea typeface="UD デジタル 教科書体 NK-R" panose="02020400000000000000" pitchFamily="18" charset="-128"/>
              </a:rPr>
              <a:t>白書</a:t>
            </a:r>
            <a:r>
              <a:rPr kumimoji="1" lang="en-US" altLang="ja-JP" sz="740" dirty="0">
                <a:latin typeface="UD デジタル 教科書体 NK-R" panose="02020400000000000000" pitchFamily="18" charset="-128"/>
                <a:ea typeface="UD デジタル 教科書体 NK-R" panose="02020400000000000000" pitchFamily="18" charset="-128"/>
              </a:rPr>
              <a:t>202</a:t>
            </a:r>
            <a:r>
              <a:rPr kumimoji="1" lang="ja-JP" altLang="en-US" sz="740" dirty="0">
                <a:latin typeface="UD デジタル 教科書体 NK-R" panose="02020400000000000000" pitchFamily="18" charset="-128"/>
                <a:ea typeface="UD デジタル 教科書体 NK-R" panose="02020400000000000000" pitchFamily="18" charset="-128"/>
              </a:rPr>
              <a:t>３」</a:t>
            </a:r>
          </a:p>
        </p:txBody>
      </p:sp>
      <p:sp>
        <p:nvSpPr>
          <p:cNvPr id="8" name="角丸四角形 7"/>
          <p:cNvSpPr/>
          <p:nvPr/>
        </p:nvSpPr>
        <p:spPr>
          <a:xfrm>
            <a:off x="6752727" y="3705225"/>
            <a:ext cx="3092917" cy="29334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6757790" y="2018764"/>
            <a:ext cx="1511808" cy="261610"/>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「量」の過不足感</a:t>
            </a:r>
          </a:p>
        </p:txBody>
      </p:sp>
      <p:sp>
        <p:nvSpPr>
          <p:cNvPr id="10" name="テキスト ボックス 9"/>
          <p:cNvSpPr txBox="1"/>
          <p:nvPr/>
        </p:nvSpPr>
        <p:spPr>
          <a:xfrm>
            <a:off x="6851796" y="4657310"/>
            <a:ext cx="1511808" cy="261610"/>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「質」の過不足感</a:t>
            </a:r>
          </a:p>
        </p:txBody>
      </p:sp>
      <p:sp>
        <p:nvSpPr>
          <p:cNvPr id="11" name="テキスト ボックス 10"/>
          <p:cNvSpPr txBox="1"/>
          <p:nvPr/>
        </p:nvSpPr>
        <p:spPr>
          <a:xfrm>
            <a:off x="9409949" y="2113192"/>
            <a:ext cx="60822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9382075" y="4695098"/>
            <a:ext cx="60822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55EED9AA-96F6-4885-AFA7-E0637D01A52D}"/>
              </a:ext>
            </a:extLst>
          </p:cNvPr>
          <p:cNvSpPr/>
          <p:nvPr/>
        </p:nvSpPr>
        <p:spPr>
          <a:xfrm>
            <a:off x="140226" y="666526"/>
            <a:ext cx="9792000" cy="899051"/>
          </a:xfrm>
          <a:prstGeom prst="rect">
            <a:avLst/>
          </a:prstGeom>
          <a:ln w="19050">
            <a:solidFill>
              <a:schemeClr val="tx1"/>
            </a:solidFill>
            <a:prstDash val="sysDash"/>
          </a:ln>
        </p:spPr>
        <p:txBody>
          <a:bodyPr wrap="square" anchor="ctr">
            <a:noAutofit/>
          </a:bodyPr>
          <a:lstStyle/>
          <a:p>
            <a:pPr marL="142875" indent="-142875"/>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今後、日本国内の消費拡大が見込めない中、２０２１年の調査では、海外ビジネスに関心が高い日本企業のうち７５％が輸出の拡大、８％が新たに輸出に取り組むとしている。その担い手となる高い語学力や多様な視点をもつグローバル人材が必要</a:t>
            </a:r>
            <a:endParaRPr lang="en-US" altLang="ja-JP" sz="1292" dirty="0">
              <a:latin typeface="UD デジタル 教科書体 NK-R" panose="02020400000000000000" pitchFamily="18" charset="-128"/>
              <a:ea typeface="UD デジタル 教科書体 NK-R" panose="02020400000000000000" pitchFamily="18" charset="-128"/>
            </a:endParaRPr>
          </a:p>
          <a:p>
            <a:pPr marL="142875" indent="-142875"/>
            <a:r>
              <a:rPr lang="ja-JP" altLang="en-US" sz="1290" dirty="0">
                <a:latin typeface="UD デジタル 教科書体 NK-R" panose="02020400000000000000" pitchFamily="18" charset="-128"/>
                <a:ea typeface="UD デジタル 教科書体 NK-R" panose="02020400000000000000" pitchFamily="18" charset="-128"/>
              </a:rPr>
              <a:t>○　</a:t>
            </a:r>
            <a:r>
              <a:rPr lang="ja-JP" altLang="en-US" sz="1292" dirty="0">
                <a:latin typeface="UD デジタル 教科書体 NK-R" panose="02020400000000000000" pitchFamily="18" charset="-128"/>
                <a:ea typeface="UD デジタル 教科書体 NK-R" panose="02020400000000000000" pitchFamily="18" charset="-128"/>
              </a:rPr>
              <a:t>世界的な</a:t>
            </a:r>
            <a:r>
              <a:rPr lang="en-US" altLang="ja-JP" sz="1292" dirty="0">
                <a:latin typeface="UD デジタル 教科書体 NK-R" panose="02020400000000000000" pitchFamily="18" charset="-128"/>
                <a:ea typeface="UD デジタル 教科書体 NK-R" panose="02020400000000000000" pitchFamily="18" charset="-128"/>
              </a:rPr>
              <a:t>DX</a:t>
            </a:r>
            <a:r>
              <a:rPr lang="ja-JP" altLang="en-US" sz="1292" dirty="0">
                <a:latin typeface="UD デジタル 教科書体 NK-R" panose="02020400000000000000" pitchFamily="18" charset="-128"/>
                <a:ea typeface="UD デジタル 教科書体 NK-R" panose="02020400000000000000" pitchFamily="18" charset="-128"/>
              </a:rPr>
              <a:t>（デジタルトランスフォーメーション）の進展により、日本でも</a:t>
            </a:r>
            <a:r>
              <a:rPr lang="en-US" altLang="ja-JP" sz="1292" dirty="0">
                <a:latin typeface="UD デジタル 教科書体 NK-R" panose="02020400000000000000" pitchFamily="18" charset="-128"/>
                <a:ea typeface="UD デジタル 教科書体 NK-R" panose="02020400000000000000" pitchFamily="18" charset="-128"/>
              </a:rPr>
              <a:t>IT</a:t>
            </a:r>
            <a:r>
              <a:rPr lang="ja-JP" altLang="en-US" sz="1292" dirty="0">
                <a:latin typeface="UD デジタル 教科書体 NK-R" panose="02020400000000000000" pitchFamily="18" charset="-128"/>
                <a:ea typeface="UD デジタル 教科書体 NK-R" panose="02020400000000000000" pitchFamily="18" charset="-128"/>
              </a:rPr>
              <a:t>を活用し、事業創造や業務の生産性向上等が求められる中、</a:t>
            </a:r>
            <a:endParaRPr lang="en-US" altLang="ja-JP" sz="1292" dirty="0">
              <a:latin typeface="UD デジタル 教科書体 NK-R" panose="02020400000000000000" pitchFamily="18" charset="-128"/>
              <a:ea typeface="UD デジタル 教科書体 NK-R" panose="02020400000000000000" pitchFamily="18" charset="-128"/>
            </a:endParaRPr>
          </a:p>
          <a:p>
            <a:pPr marL="142875" indent="-142875"/>
            <a:r>
              <a:rPr lang="ja-JP" altLang="en-US" sz="1292" dirty="0">
                <a:latin typeface="UD デジタル 教科書体 NK-R" panose="02020400000000000000" pitchFamily="18" charset="-128"/>
                <a:ea typeface="UD デジタル 教科書体 NK-R" panose="02020400000000000000" pitchFamily="18" charset="-128"/>
              </a:rPr>
              <a:t>　　</a:t>
            </a:r>
            <a:r>
              <a:rPr lang="en-US" altLang="ja-JP" sz="1292" dirty="0">
                <a:latin typeface="UD デジタル 教科書体 NK-R" panose="02020400000000000000" pitchFamily="18" charset="-128"/>
                <a:ea typeface="UD デジタル 教科書体 NK-R" panose="02020400000000000000" pitchFamily="18" charset="-128"/>
              </a:rPr>
              <a:t>IT</a:t>
            </a:r>
            <a:r>
              <a:rPr lang="ja-JP" altLang="en-US" sz="1292" dirty="0">
                <a:latin typeface="UD デジタル 教科書体 NK-R" panose="02020400000000000000" pitchFamily="18" charset="-128"/>
                <a:ea typeface="UD デジタル 教科書体 NK-R" panose="02020400000000000000" pitchFamily="18" charset="-128"/>
              </a:rPr>
              <a:t>人材は質・量とも不足していると回答した企業が</a:t>
            </a:r>
            <a:r>
              <a:rPr lang="en-US" altLang="ja-JP" sz="1292" dirty="0">
                <a:latin typeface="UD デジタル 教科書体 NK-R" panose="02020400000000000000" pitchFamily="18" charset="-128"/>
                <a:ea typeface="UD デジタル 教科書体 NK-R" panose="02020400000000000000" pitchFamily="18" charset="-128"/>
              </a:rPr>
              <a:t>7</a:t>
            </a:r>
            <a:r>
              <a:rPr lang="ja-JP" altLang="en-US" sz="1292" dirty="0">
                <a:latin typeface="UD デジタル 教科書体 NK-R" panose="02020400000000000000" pitchFamily="18" charset="-128"/>
                <a:ea typeface="UD デジタル 教科書体 NK-R" panose="02020400000000000000" pitchFamily="18" charset="-128"/>
              </a:rPr>
              <a:t>割強</a:t>
            </a:r>
            <a:endParaRPr lang="en-US" altLang="ja-JP" sz="1292" b="1" u="sng"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E08629A6-829B-4394-A30A-5CB52C1BBB36}"/>
              </a:ext>
            </a:extLst>
          </p:cNvPr>
          <p:cNvSpPr/>
          <p:nvPr/>
        </p:nvSpPr>
        <p:spPr>
          <a:xfrm>
            <a:off x="-1" y="218441"/>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　今後求められる人材　 （１） グローバル化、</a:t>
            </a:r>
            <a:r>
              <a:rPr kumimoji="1" lang="en-US" altLang="ja-JP" b="1" dirty="0">
                <a:solidFill>
                  <a:schemeClr val="bg1"/>
                </a:solidFill>
                <a:latin typeface="UD デジタル 教科書体 NK-R" panose="02020400000000000000" pitchFamily="18" charset="-128"/>
                <a:ea typeface="UD デジタル 教科書体 NK-R" panose="02020400000000000000" pitchFamily="18" charset="-128"/>
              </a:rPr>
              <a:t>DX</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4004122937"/>
              </p:ext>
            </p:extLst>
          </p:nvPr>
        </p:nvGraphicFramePr>
        <p:xfrm>
          <a:off x="251929" y="1993238"/>
          <a:ext cx="4572000" cy="4656768"/>
        </p:xfrm>
        <a:graphic>
          <a:graphicData uri="http://schemas.openxmlformats.org/drawingml/2006/chart">
            <c:chart xmlns:c="http://schemas.openxmlformats.org/drawingml/2006/chart" xmlns:r="http://schemas.openxmlformats.org/officeDocument/2006/relationships" r:id="rId3"/>
          </a:graphicData>
        </a:graphic>
      </p:graphicFrame>
      <p:sp>
        <p:nvSpPr>
          <p:cNvPr id="17" name="角丸四角形 16"/>
          <p:cNvSpPr/>
          <p:nvPr/>
        </p:nvSpPr>
        <p:spPr>
          <a:xfrm>
            <a:off x="1194733" y="5550092"/>
            <a:ext cx="2626990" cy="30150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18" name="正方形/長方形 17"/>
          <p:cNvSpPr/>
          <p:nvPr/>
        </p:nvSpPr>
        <p:spPr>
          <a:xfrm>
            <a:off x="227514" y="1688838"/>
            <a:ext cx="4676600"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今後の輸出方針</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232720" y="5825401"/>
            <a:ext cx="4368840" cy="230832"/>
          </a:xfrm>
          <a:prstGeom prst="rect">
            <a:avLst/>
          </a:prstGeom>
          <a:noFill/>
        </p:spPr>
        <p:txBody>
          <a:bodyPr wrap="squar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ｎは「輸出を行う業種ではない（</a:t>
            </a:r>
            <a:r>
              <a:rPr kumimoji="1" lang="en-US" altLang="ja-JP" sz="900" dirty="0">
                <a:latin typeface="UD デジタル 教科書体 NK-R" panose="02020400000000000000" pitchFamily="18" charset="-128"/>
                <a:ea typeface="UD デジタル 教科書体 NK-R" panose="02020400000000000000" pitchFamily="18" charset="-128"/>
              </a:rPr>
              <a:t>2012</a:t>
            </a:r>
            <a:r>
              <a:rPr kumimoji="1" lang="ja-JP" altLang="en-US" sz="900" dirty="0">
                <a:latin typeface="UD デジタル 教科書体 NK-R" panose="02020400000000000000" pitchFamily="18" charset="-128"/>
                <a:ea typeface="UD デジタル 教科書体 NK-R" panose="02020400000000000000" pitchFamily="18" charset="-128"/>
              </a:rPr>
              <a:t>年に新設）、「無回答」を除いた事業数</a:t>
            </a:r>
          </a:p>
        </p:txBody>
      </p:sp>
      <p:sp>
        <p:nvSpPr>
          <p:cNvPr id="20" name="テキスト ボックス 19"/>
          <p:cNvSpPr txBox="1"/>
          <p:nvPr/>
        </p:nvSpPr>
        <p:spPr>
          <a:xfrm>
            <a:off x="3993334" y="2010314"/>
            <a:ext cx="60822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a:t>
            </a:r>
          </a:p>
        </p:txBody>
      </p:sp>
      <p:sp>
        <p:nvSpPr>
          <p:cNvPr id="21"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8</a:t>
            </a:fld>
            <a:endParaRPr kumimoji="1" lang="ja-JP" altLang="en-US" dirty="0"/>
          </a:p>
        </p:txBody>
      </p:sp>
      <p:graphicFrame>
        <p:nvGraphicFramePr>
          <p:cNvPr id="25" name="グラフ 24"/>
          <p:cNvGraphicFramePr>
            <a:graphicFrameLocks/>
          </p:cNvGraphicFramePr>
          <p:nvPr>
            <p:extLst>
              <p:ext uri="{D42A27DB-BD31-4B8C-83A1-F6EECF244321}">
                <p14:modId xmlns:p14="http://schemas.microsoft.com/office/powerpoint/2010/main" val="1042178064"/>
              </p:ext>
            </p:extLst>
          </p:nvPr>
        </p:nvGraphicFramePr>
        <p:xfrm>
          <a:off x="4982346" y="4788115"/>
          <a:ext cx="5250709" cy="2076832"/>
        </p:xfrm>
        <a:graphic>
          <a:graphicData uri="http://schemas.openxmlformats.org/drawingml/2006/chart">
            <c:chart xmlns:c="http://schemas.openxmlformats.org/drawingml/2006/chart" xmlns:r="http://schemas.openxmlformats.org/officeDocument/2006/relationships" r:id="rId4"/>
          </a:graphicData>
        </a:graphic>
      </p:graphicFrame>
      <p:sp>
        <p:nvSpPr>
          <p:cNvPr id="26" name="角丸四角形 25"/>
          <p:cNvSpPr/>
          <p:nvPr/>
        </p:nvSpPr>
        <p:spPr>
          <a:xfrm>
            <a:off x="6752726" y="6160350"/>
            <a:ext cx="3092918" cy="25152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126779" y="6588743"/>
            <a:ext cx="4340780" cy="433965"/>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出典：日本貿易振興機構（ジェトロ）　「日本企業の海外事業展開に関するアンケート調査」</a:t>
            </a:r>
            <a:endParaRPr kumimoji="1" lang="en-US" altLang="ja-JP" sz="740" dirty="0">
              <a:latin typeface="UD デジタル 教科書体 NK-R" panose="02020400000000000000" pitchFamily="18" charset="-128"/>
              <a:ea typeface="UD デジタル 教科書体 NK-R" panose="02020400000000000000" pitchFamily="18" charset="-128"/>
            </a:endParaRPr>
          </a:p>
          <a:p>
            <a:r>
              <a:rPr kumimoji="1" lang="ja-JP" altLang="en-US" sz="740" dirty="0">
                <a:latin typeface="UD デジタル 教科書体 NK-R" panose="02020400000000000000" pitchFamily="18" charset="-128"/>
                <a:ea typeface="UD デジタル 教科書体 NK-R" panose="02020400000000000000" pitchFamily="18" charset="-128"/>
              </a:rPr>
              <a:t>　　　　　調査実施時期：</a:t>
            </a:r>
            <a:r>
              <a:rPr kumimoji="1" lang="en-US" altLang="ja-JP" sz="740" dirty="0">
                <a:latin typeface="UD デジタル 教科書体 NK-R" panose="02020400000000000000" pitchFamily="18" charset="-128"/>
                <a:ea typeface="UD デジタル 教科書体 NK-R" panose="02020400000000000000" pitchFamily="18" charset="-128"/>
              </a:rPr>
              <a:t>2021</a:t>
            </a:r>
            <a:r>
              <a:rPr kumimoji="1" lang="ja-JP" altLang="en-US" sz="740" dirty="0">
                <a:latin typeface="UD デジタル 教科書体 NK-R" panose="02020400000000000000" pitchFamily="18" charset="-128"/>
                <a:ea typeface="UD デジタル 教科書体 NK-R" panose="02020400000000000000" pitchFamily="18" charset="-128"/>
              </a:rPr>
              <a:t>年</a:t>
            </a:r>
            <a:r>
              <a:rPr kumimoji="1" lang="en-US" altLang="ja-JP" sz="740" dirty="0">
                <a:latin typeface="UD デジタル 教科書体 NK-R" panose="02020400000000000000" pitchFamily="18" charset="-128"/>
                <a:ea typeface="UD デジタル 教科書体 NK-R" panose="02020400000000000000" pitchFamily="18" charset="-128"/>
              </a:rPr>
              <a:t>11</a:t>
            </a:r>
            <a:r>
              <a:rPr kumimoji="1" lang="ja-JP" altLang="en-US" sz="740" dirty="0">
                <a:latin typeface="UD デジタル 教科書体 NK-R" panose="02020400000000000000" pitchFamily="18" charset="-128"/>
                <a:ea typeface="UD デジタル 教科書体 NK-R" panose="02020400000000000000" pitchFamily="18" charset="-128"/>
              </a:rPr>
              <a:t>月初旬～</a:t>
            </a:r>
            <a:r>
              <a:rPr kumimoji="1" lang="en-US" altLang="ja-JP" sz="740" dirty="0">
                <a:latin typeface="UD デジタル 教科書体 NK-R" panose="02020400000000000000" pitchFamily="18" charset="-128"/>
                <a:ea typeface="UD デジタル 教科書体 NK-R" panose="02020400000000000000" pitchFamily="18" charset="-128"/>
              </a:rPr>
              <a:t>12</a:t>
            </a:r>
            <a:r>
              <a:rPr kumimoji="1" lang="ja-JP" altLang="en-US" sz="740" dirty="0">
                <a:latin typeface="UD デジタル 教科書体 NK-R" panose="02020400000000000000" pitchFamily="18" charset="-128"/>
                <a:ea typeface="UD デジタル 教科書体 NK-R" panose="02020400000000000000" pitchFamily="18" charset="-128"/>
              </a:rPr>
              <a:t>月初旬</a:t>
            </a:r>
            <a:endParaRPr kumimoji="1" lang="en-US" altLang="ja-JP" sz="740" dirty="0">
              <a:latin typeface="UD デジタル 教科書体 NK-R" panose="02020400000000000000" pitchFamily="18" charset="-128"/>
              <a:ea typeface="UD デジタル 教科書体 NK-R" panose="02020400000000000000" pitchFamily="18" charset="-128"/>
            </a:endParaRPr>
          </a:p>
          <a:p>
            <a:r>
              <a:rPr kumimoji="1" lang="ja-JP" altLang="en-US" sz="740" dirty="0">
                <a:latin typeface="UD デジタル 教科書体 NK-R" panose="02020400000000000000" pitchFamily="18" charset="-128"/>
                <a:ea typeface="UD デジタル 教科書体 NK-R" panose="02020400000000000000" pitchFamily="18" charset="-128"/>
              </a:rPr>
              <a:t>　　　　　対象：海外ビジネスに関心が高い日本企業（本社） ： </a:t>
            </a:r>
            <a:r>
              <a:rPr kumimoji="1" lang="en-US" altLang="ja-JP" sz="740" dirty="0">
                <a:latin typeface="UD デジタル 教科書体 NK-R" panose="02020400000000000000" pitchFamily="18" charset="-128"/>
                <a:ea typeface="UD デジタル 教科書体 NK-R" panose="02020400000000000000" pitchFamily="18" charset="-128"/>
              </a:rPr>
              <a:t>13,456</a:t>
            </a:r>
            <a:r>
              <a:rPr kumimoji="1" lang="ja-JP" altLang="en-US" sz="740" dirty="0">
                <a:latin typeface="UD デジタル 教科書体 NK-R" panose="02020400000000000000" pitchFamily="18" charset="-128"/>
                <a:ea typeface="UD デジタル 教科書体 NK-R" panose="02020400000000000000" pitchFamily="18" charset="-128"/>
              </a:rPr>
              <a:t>社</a:t>
            </a:r>
          </a:p>
        </p:txBody>
      </p:sp>
    </p:spTree>
    <p:extLst>
      <p:ext uri="{BB962C8B-B14F-4D97-AF65-F5344CB8AC3E}">
        <p14:creationId xmlns:p14="http://schemas.microsoft.com/office/powerpoint/2010/main" val="160520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017200498"/>
              </p:ext>
            </p:extLst>
          </p:nvPr>
        </p:nvGraphicFramePr>
        <p:xfrm>
          <a:off x="47968" y="1853842"/>
          <a:ext cx="4932000" cy="5311140"/>
        </p:xfrm>
        <a:graphic>
          <a:graphicData uri="http://schemas.openxmlformats.org/drawingml/2006/table">
            <a:tbl>
              <a:tblPr firstRow="1" bandRow="1">
                <a:tableStyleId>{5C22544A-7EE6-4342-B048-85BDC9FD1C3A}</a:tableStyleId>
              </a:tblPr>
              <a:tblGrid>
                <a:gridCol w="2537613">
                  <a:extLst>
                    <a:ext uri="{9D8B030D-6E8A-4147-A177-3AD203B41FA5}">
                      <a16:colId xmlns:a16="http://schemas.microsoft.com/office/drawing/2014/main" val="20000"/>
                    </a:ext>
                  </a:extLst>
                </a:gridCol>
                <a:gridCol w="2394387">
                  <a:extLst>
                    <a:ext uri="{9D8B030D-6E8A-4147-A177-3AD203B41FA5}">
                      <a16:colId xmlns:a16="http://schemas.microsoft.com/office/drawing/2014/main" val="20001"/>
                    </a:ext>
                  </a:extLst>
                </a:gridCol>
              </a:tblGrid>
              <a:tr h="270113">
                <a:tc gridSpan="2">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万博を契機とした「未来社会」の実現に向けて</a:t>
                      </a:r>
                      <a:endParaRPr kumimoji="1" lang="en-US" altLang="ja-JP"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ja-JP"/>
                    </a:p>
                  </a:txBody>
                  <a:tcPr/>
                </a:tc>
                <a:extLst>
                  <a:ext uri="{0D108BD9-81ED-4DB2-BD59-A6C34878D82A}">
                    <a16:rowId xmlns:a16="http://schemas.microsoft.com/office/drawing/2014/main" val="10000"/>
                  </a:ext>
                </a:extLst>
              </a:tr>
              <a:tr h="1222450">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１．健康・医療</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① ライフサイエンス</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■大阪・関西の最先端の取組みを会場内外で発信</a:t>
                      </a:r>
                      <a:endParaRPr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□再生医療の普及と産業化の進展</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□再生医療の提供による国際貢献</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② 次世代ヘルスケア</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■大阪ヘルスケアパビリオンで個人の</a:t>
                      </a:r>
                      <a:r>
                        <a:rPr lang="en-US" altLang="ja-JP" sz="800" dirty="0">
                          <a:latin typeface="UD デジタル 教科書体 NK-R" panose="02020400000000000000" pitchFamily="18" charset="-128"/>
                          <a:ea typeface="UD デジタル 教科書体 NK-R" panose="02020400000000000000" pitchFamily="18" charset="-128"/>
                        </a:rPr>
                        <a:t>PHR</a:t>
                      </a:r>
                      <a:r>
                        <a:rPr lang="ja-JP" altLang="en-US" sz="800" dirty="0">
                          <a:latin typeface="UD デジタル 教科書体 NK-R" panose="02020400000000000000" pitchFamily="18" charset="-128"/>
                          <a:ea typeface="UD デジタル 教科書体 NK-R" panose="02020400000000000000" pitchFamily="18" charset="-128"/>
                        </a:rPr>
                        <a:t>をもとにパーソナライズされた健康プログラムを提案</a:t>
                      </a:r>
                      <a:endParaRPr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800" dirty="0">
                          <a:latin typeface="UD デジタル 教科書体 NK-R" panose="02020400000000000000" pitchFamily="18" charset="-128"/>
                          <a:ea typeface="UD デジタル 教科書体 NK-R" panose="02020400000000000000" pitchFamily="18" charset="-128"/>
                        </a:rPr>
                        <a:t>□次世代ヘルスケアサービスの拡大による住民の健康増進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dirty="0">
                          <a:latin typeface="UD デジタル 教科書体 NK-R" panose="02020400000000000000" pitchFamily="18" charset="-128"/>
                          <a:ea typeface="UD デジタル 教科書体 NK-R" panose="02020400000000000000" pitchFamily="18" charset="-128"/>
                        </a:rPr>
                        <a:t>４．スマートシティ、スタートアップ</a:t>
                      </a:r>
                    </a:p>
                    <a:p>
                      <a:r>
                        <a:rPr lang="ja-JP" altLang="en-US" sz="950" b="1" dirty="0">
                          <a:latin typeface="UD デジタル 教科書体 NK-R" panose="02020400000000000000" pitchFamily="18" charset="-128"/>
                          <a:ea typeface="UD デジタル 教科書体 NK-R" panose="02020400000000000000" pitchFamily="18" charset="-128"/>
                        </a:rPr>
                        <a:t>⑨ スマートシティ</a:t>
                      </a:r>
                      <a:endParaRPr lang="en-US" altLang="ja-JP" sz="950" b="1"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■スーパーシティを活用し、未来社会をいち早く実現</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□デジタルサービスの広がりにより、便利で快適にいきいきと生活できる未来社会の実現</a:t>
                      </a:r>
                    </a:p>
                    <a:p>
                      <a:r>
                        <a:rPr lang="ja-JP" altLang="en-US" sz="950" b="1" dirty="0">
                          <a:latin typeface="UD デジタル 教科書体 NK-R" panose="02020400000000000000" pitchFamily="18" charset="-128"/>
                          <a:ea typeface="UD デジタル 教科書体 NK-R" panose="02020400000000000000" pitchFamily="18" charset="-128"/>
                        </a:rPr>
                        <a:t>⑩ スタートアップ</a:t>
                      </a:r>
                      <a:endParaRPr lang="en-US" altLang="ja-JP" sz="950" b="1"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Global Startup EXPO 2025</a:t>
                      </a:r>
                      <a:r>
                        <a:rPr lang="ja-JP" altLang="en-US" sz="800" dirty="0">
                          <a:latin typeface="UD デジタル 教科書体 NK-R" panose="02020400000000000000" pitchFamily="18" charset="-128"/>
                          <a:ea typeface="UD デジタル 教科書体 NK-R" panose="02020400000000000000" pitchFamily="18" charset="-128"/>
                        </a:rPr>
                        <a:t>」（仮）の開催により革新的な技術・サービスを世界に発信</a:t>
                      </a:r>
                    </a:p>
                    <a:p>
                      <a:r>
                        <a:rPr kumimoji="1" lang="ja-JP" altLang="en-US" sz="800" dirty="0">
                          <a:latin typeface="UD デジタル 教科書体 NK-R" panose="02020400000000000000" pitchFamily="18" charset="-128"/>
                          <a:ea typeface="UD デジタル 教科書体 NK-R" panose="02020400000000000000" pitchFamily="18" charset="-128"/>
                        </a:rPr>
                        <a:t>□世界トップレベルのスタートアップ集積拠点の実現</a:t>
                      </a:r>
                      <a:endParaRPr lang="ja-JP" altLang="en-US" sz="80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03335">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２．モビリティ</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③ 空飛ぶクルマ</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■会場内の遊覧・観覧体験や会場外ポートとの２地点間運航を実現　</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b="0" dirty="0">
                          <a:latin typeface="UD デジタル 教科書体 NK-R" panose="02020400000000000000" pitchFamily="18" charset="-128"/>
                          <a:ea typeface="UD デジタル 教科書体 NK-R" panose="02020400000000000000" pitchFamily="18" charset="-128"/>
                        </a:rPr>
                        <a:t>□都心部中心を含む商用運航の拡大</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baseline="0" dirty="0">
                          <a:latin typeface="UD デジタル 教科書体 NK-R" panose="02020400000000000000" pitchFamily="18" charset="-128"/>
                          <a:ea typeface="UD デジタル 教科書体 NK-R" panose="02020400000000000000" pitchFamily="18" charset="-128"/>
                        </a:rPr>
                        <a:t>④ 自動運転</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■会場内及び会場アクセスでの自動運転（レベル４）の実現　</a:t>
                      </a:r>
                    </a:p>
                    <a:p>
                      <a:r>
                        <a:rPr lang="ja-JP" altLang="en-US" sz="800" b="0" dirty="0">
                          <a:latin typeface="UD デジタル 教科書体 NK-R" panose="02020400000000000000" pitchFamily="18" charset="-128"/>
                          <a:ea typeface="UD デジタル 教科書体 NK-R" panose="02020400000000000000" pitchFamily="18" charset="-128"/>
                        </a:rPr>
                        <a:t>□自動運転の社会実装</a:t>
                      </a:r>
                    </a:p>
                    <a:p>
                      <a:r>
                        <a:rPr lang="ja-JP" altLang="en-US" sz="950" b="1" baseline="0" dirty="0">
                          <a:latin typeface="UD デジタル 教科書体 NK-R" panose="02020400000000000000" pitchFamily="18" charset="-128"/>
                          <a:ea typeface="UD デジタル 教科書体 NK-R" panose="02020400000000000000" pitchFamily="18" charset="-128"/>
                        </a:rPr>
                        <a:t>⑤ </a:t>
                      </a:r>
                      <a:r>
                        <a:rPr lang="en-US" altLang="ja-JP" sz="950" b="1" baseline="0" dirty="0" err="1">
                          <a:latin typeface="UD デジタル 教科書体 NK-R" panose="02020400000000000000" pitchFamily="18" charset="-128"/>
                          <a:ea typeface="UD デジタル 教科書体 NK-R" panose="02020400000000000000" pitchFamily="18" charset="-128"/>
                        </a:rPr>
                        <a:t>MaaS</a:t>
                      </a:r>
                      <a:r>
                        <a:rPr lang="ja-JP" altLang="en-US" sz="950" b="1" baseline="0" dirty="0">
                          <a:latin typeface="UD デジタル 教科書体 NK-R" panose="02020400000000000000" pitchFamily="18" charset="-128"/>
                          <a:ea typeface="UD デジタル 教科書体 NK-R" panose="02020400000000000000" pitchFamily="18" charset="-128"/>
                        </a:rPr>
                        <a:t>（マース）</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■万博来訪者向けの</a:t>
                      </a:r>
                      <a:r>
                        <a:rPr lang="en-US" altLang="ja-JP" sz="800" dirty="0" err="1">
                          <a:latin typeface="UD デジタル 教科書体 NK-R" panose="02020400000000000000" pitchFamily="18" charset="-128"/>
                          <a:ea typeface="UD デジタル 教科書体 NK-R" panose="02020400000000000000" pitchFamily="18" charset="-128"/>
                        </a:rPr>
                        <a:t>MaaS</a:t>
                      </a:r>
                      <a:r>
                        <a:rPr lang="ja-JP" altLang="en-US" sz="800" dirty="0">
                          <a:latin typeface="UD デジタル 教科書体 NK-R" panose="02020400000000000000" pitchFamily="18" charset="-128"/>
                          <a:ea typeface="UD デジタル 教科書体 NK-R" panose="02020400000000000000" pitchFamily="18" charset="-128"/>
                        </a:rPr>
                        <a:t>構築　</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□関西広域</a:t>
                      </a:r>
                      <a:r>
                        <a:rPr lang="en-US" altLang="ja-JP" sz="800" dirty="0" err="1">
                          <a:latin typeface="UD デジタル 教科書体 NK-R" panose="02020400000000000000" pitchFamily="18" charset="-128"/>
                          <a:ea typeface="UD デジタル 教科書体 NK-R" panose="02020400000000000000" pitchFamily="18" charset="-128"/>
                        </a:rPr>
                        <a:t>MaaS</a:t>
                      </a:r>
                      <a:r>
                        <a:rPr lang="ja-JP" altLang="en-US" sz="800" dirty="0" err="1">
                          <a:latin typeface="UD デジタル 教科書体 NK-R" panose="02020400000000000000" pitchFamily="18" charset="-128"/>
                          <a:ea typeface="UD デジタル 教科書体 NK-R" panose="02020400000000000000" pitchFamily="18" charset="-128"/>
                        </a:rPr>
                        <a:t>が拡</a:t>
                      </a:r>
                      <a:r>
                        <a:rPr lang="ja-JP" altLang="en-US" sz="800" dirty="0">
                          <a:latin typeface="UD デジタル 教科書体 NK-R" panose="02020400000000000000" pitchFamily="18" charset="-128"/>
                          <a:ea typeface="UD デジタル 教科書体 NK-R" panose="02020400000000000000" pitchFamily="18" charset="-128"/>
                        </a:rPr>
                        <a:t>大</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950" b="1" baseline="0" dirty="0">
                          <a:latin typeface="UD デジタル 教科書体 NK-R" panose="02020400000000000000" pitchFamily="18" charset="-128"/>
                          <a:ea typeface="UD デジタル 教科書体 NK-R" panose="02020400000000000000" pitchFamily="18" charset="-128"/>
                        </a:rPr>
                        <a:t>⑥ ゼロエミッションモビリティ</a:t>
                      </a:r>
                      <a:endParaRPr lang="en-US" altLang="ja-JP" sz="950" b="1" baseline="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■会場アクセス等での</a:t>
                      </a:r>
                      <a:r>
                        <a:rPr lang="en-US" altLang="ja-JP" sz="800" dirty="0">
                          <a:latin typeface="UD デジタル 教科書体 NK-R" panose="02020400000000000000" pitchFamily="18" charset="-128"/>
                          <a:ea typeface="UD デジタル 教科書体 NK-R" panose="02020400000000000000" pitchFamily="18" charset="-128"/>
                        </a:rPr>
                        <a:t>EV</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FC</a:t>
                      </a:r>
                      <a:r>
                        <a:rPr lang="ja-JP" altLang="en-US" sz="800" dirty="0">
                          <a:latin typeface="UD デジタル 教科書体 NK-R" panose="02020400000000000000" pitchFamily="18" charset="-128"/>
                          <a:ea typeface="UD デジタル 教科書体 NK-R" panose="02020400000000000000" pitchFamily="18" charset="-128"/>
                        </a:rPr>
                        <a:t>バス</a:t>
                      </a:r>
                      <a:r>
                        <a:rPr lang="en-US" altLang="ja-JP" sz="800" dirty="0">
                          <a:latin typeface="UD デジタル 教科書体 NK-R" panose="02020400000000000000" pitchFamily="18" charset="-128"/>
                          <a:ea typeface="UD デジタル 教科書体 NK-R" panose="02020400000000000000" pitchFamily="18" charset="-128"/>
                        </a:rPr>
                        <a:t>/</a:t>
                      </a:r>
                      <a:r>
                        <a:rPr lang="ja-JP" altLang="en-US" sz="800" dirty="0">
                          <a:latin typeface="UD デジタル 教科書体 NK-R" panose="02020400000000000000" pitchFamily="18" charset="-128"/>
                          <a:ea typeface="UD デジタル 教科書体 NK-R" panose="02020400000000000000" pitchFamily="18" charset="-128"/>
                        </a:rPr>
                        <a:t>船の活用　</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□府域の路線バスの５割を</a:t>
                      </a:r>
                      <a:r>
                        <a:rPr lang="en-US" altLang="ja-JP" sz="800" dirty="0">
                          <a:latin typeface="UD デジタル 教科書体 NK-R" panose="02020400000000000000" pitchFamily="18" charset="-128"/>
                          <a:ea typeface="UD デジタル 教科書体 NK-R" panose="02020400000000000000" pitchFamily="18" charset="-128"/>
                        </a:rPr>
                        <a:t>EV</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FC</a:t>
                      </a:r>
                      <a:r>
                        <a:rPr lang="ja-JP" altLang="en-US" sz="800" dirty="0">
                          <a:latin typeface="UD デジタル 教科書体 NK-R" panose="02020400000000000000" pitchFamily="18" charset="-128"/>
                          <a:ea typeface="UD デジタル 教科書体 NK-R" panose="02020400000000000000" pitchFamily="18" charset="-128"/>
                        </a:rPr>
                        <a:t>バスへ</a:t>
                      </a:r>
                      <a:r>
                        <a:rPr lang="en-US" altLang="ja-JP" sz="800" dirty="0">
                          <a:latin typeface="UD デジタル 教科書体 NK-R" panose="02020400000000000000" pitchFamily="18" charset="-128"/>
                          <a:ea typeface="UD デジタル 教科書体 NK-R" panose="02020400000000000000" pitchFamily="18" charset="-128"/>
                        </a:rPr>
                        <a:t>(</a:t>
                      </a:r>
                      <a:r>
                        <a:rPr lang="ja-JP" altLang="en-US" sz="800" dirty="0">
                          <a:latin typeface="UD デジタル 教科書体 NK-R" panose="02020400000000000000" pitchFamily="18" charset="-128"/>
                          <a:ea typeface="UD デジタル 教科書体 NK-R" panose="02020400000000000000" pitchFamily="18" charset="-128"/>
                        </a:rPr>
                        <a:t>更新分）</a:t>
                      </a:r>
                    </a:p>
                    <a:p>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EV</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FC</a:t>
                      </a:r>
                      <a:r>
                        <a:rPr lang="ja-JP" altLang="en-US" sz="800" dirty="0">
                          <a:latin typeface="UD デジタル 教科書体 NK-R" panose="02020400000000000000" pitchFamily="18" charset="-128"/>
                          <a:ea typeface="UD デジタル 教科書体 NK-R" panose="02020400000000000000" pitchFamily="18" charset="-128"/>
                        </a:rPr>
                        <a:t>船の実用化</a:t>
                      </a:r>
                      <a:endParaRPr lang="ja-JP" altLang="en-US" sz="105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950" b="1" dirty="0">
                          <a:latin typeface="UD デジタル 教科書体 NK-R" panose="02020400000000000000" pitchFamily="18" charset="-128"/>
                          <a:ea typeface="UD デジタル 教科書体 NK-R" panose="02020400000000000000" pitchFamily="18" charset="-128"/>
                        </a:rPr>
                        <a:t>５．観光・文化、おもてなし</a:t>
                      </a:r>
                    </a:p>
                    <a:p>
                      <a:r>
                        <a:rPr kumimoji="1" lang="ja-JP" altLang="en-US" sz="950" b="1" dirty="0">
                          <a:latin typeface="UD デジタル 教科書体 NK-R" panose="02020400000000000000" pitchFamily="18" charset="-128"/>
                          <a:ea typeface="UD デジタル 教科書体 NK-R" panose="02020400000000000000" pitchFamily="18" charset="-128"/>
                        </a:rPr>
                        <a:t>⑪ 多様な都市魅力の創出・発信</a:t>
                      </a:r>
                    </a:p>
                    <a:p>
                      <a:r>
                        <a:rPr kumimoji="1" lang="ja-JP" altLang="en-US" sz="800" dirty="0">
                          <a:latin typeface="UD デジタル 教科書体 NK-R" panose="02020400000000000000" pitchFamily="18" charset="-128"/>
                          <a:ea typeface="UD デジタル 教科書体 NK-R" panose="02020400000000000000" pitchFamily="18" charset="-128"/>
                        </a:rPr>
                        <a:t>■万博来訪者の大阪・関西、日本各地への周遊・滞在を促進</a:t>
                      </a:r>
                    </a:p>
                    <a:p>
                      <a:r>
                        <a:rPr kumimoji="1" lang="ja-JP" altLang="en-US" sz="800" dirty="0">
                          <a:latin typeface="UD デジタル 教科書体 NK-R" panose="02020400000000000000" pitchFamily="18" charset="-128"/>
                          <a:ea typeface="UD デジタル 教科書体 NK-R" panose="02020400000000000000" pitchFamily="18" charset="-128"/>
                        </a:rPr>
                        <a:t>□訪日外客数</a:t>
                      </a:r>
                      <a:r>
                        <a:rPr kumimoji="1" lang="en-US" altLang="ja-JP" sz="800" dirty="0">
                          <a:latin typeface="UD デジタル 教科書体 NK-R" panose="02020400000000000000" pitchFamily="18" charset="-128"/>
                          <a:ea typeface="UD デジタル 教科書体 NK-R" panose="02020400000000000000" pitchFamily="18" charset="-128"/>
                        </a:rPr>
                        <a:t>6,000</a:t>
                      </a:r>
                      <a:r>
                        <a:rPr kumimoji="1" lang="ja-JP" altLang="en-US" sz="800" dirty="0">
                          <a:latin typeface="UD デジタル 教科書体 NK-R" panose="02020400000000000000" pitchFamily="18" charset="-128"/>
                          <a:ea typeface="UD デジタル 教科書体 NK-R" panose="02020400000000000000" pitchFamily="18" charset="-128"/>
                        </a:rPr>
                        <a:t>万人の目標達成に向け、大阪・関西が牽引</a:t>
                      </a:r>
                    </a:p>
                    <a:p>
                      <a:r>
                        <a:rPr kumimoji="1" lang="ja-JP" altLang="en-US" sz="950" b="1" dirty="0">
                          <a:latin typeface="UD デジタル 教科書体 NK-R" panose="02020400000000000000" pitchFamily="18" charset="-128"/>
                          <a:ea typeface="UD デジタル 教科書体 NK-R" panose="02020400000000000000" pitchFamily="18" charset="-128"/>
                        </a:rPr>
                        <a:t>⑫ 移動の利便性（水上交通ネットワーク構築）　</a:t>
                      </a:r>
                    </a:p>
                    <a:p>
                      <a:r>
                        <a:rPr kumimoji="1" lang="ja-JP" altLang="en-US" sz="800" dirty="0">
                          <a:latin typeface="UD デジタル 教科書体 NK-R" panose="02020400000000000000" pitchFamily="18" charset="-128"/>
                          <a:ea typeface="UD デジタル 教科書体 NK-R" panose="02020400000000000000" pitchFamily="18" charset="-128"/>
                        </a:rPr>
                        <a:t>■万博会場を起点とした水上交通ネットワークの構築</a:t>
                      </a:r>
                    </a:p>
                    <a:p>
                      <a:r>
                        <a:rPr kumimoji="1" lang="ja-JP" altLang="en-US" sz="800" dirty="0">
                          <a:latin typeface="UD デジタル 教科書体 NK-R" panose="02020400000000000000" pitchFamily="18" charset="-128"/>
                          <a:ea typeface="UD デジタル 教科書体 NK-R" panose="02020400000000000000" pitchFamily="18" charset="-128"/>
                        </a:rPr>
                        <a:t>□大阪と関西・西日本エリアとの水上交通ネットワーク形成</a:t>
                      </a:r>
                    </a:p>
                    <a:p>
                      <a:r>
                        <a:rPr kumimoji="1" lang="ja-JP" altLang="en-US" sz="950" b="1" dirty="0">
                          <a:latin typeface="UD デジタル 教科書体 NK-R" panose="02020400000000000000" pitchFamily="18" charset="-128"/>
                          <a:ea typeface="UD デジタル 教科書体 NK-R" panose="02020400000000000000" pitchFamily="18" charset="-128"/>
                        </a:rPr>
                        <a:t>⑫ 移動の利便性（</a:t>
                      </a:r>
                      <a:r>
                        <a:rPr kumimoji="1" lang="en-US" altLang="ja-JP" sz="950" b="1" dirty="0">
                          <a:latin typeface="UD デジタル 教科書体 NK-R" panose="02020400000000000000" pitchFamily="18" charset="-128"/>
                          <a:ea typeface="UD デジタル 教科書体 NK-R" panose="02020400000000000000" pitchFamily="18" charset="-128"/>
                        </a:rPr>
                        <a:t>UD</a:t>
                      </a:r>
                      <a:r>
                        <a:rPr kumimoji="1" lang="ja-JP" altLang="en-US" sz="950" b="1" dirty="0">
                          <a:latin typeface="UD デジタル 教科書体 NK-R" panose="02020400000000000000" pitchFamily="18" charset="-128"/>
                          <a:ea typeface="UD デジタル 教科書体 NK-R" panose="02020400000000000000" pitchFamily="18" charset="-128"/>
                        </a:rPr>
                        <a:t>タクシーの普及拡大）　</a:t>
                      </a:r>
                    </a:p>
                    <a:p>
                      <a:r>
                        <a:rPr kumimoji="1" lang="ja-JP" altLang="en-US" sz="800" dirty="0">
                          <a:latin typeface="UD デジタル 教科書体 NK-R" panose="02020400000000000000" pitchFamily="18" charset="-128"/>
                          <a:ea typeface="UD デジタル 教科書体 NK-R" panose="02020400000000000000" pitchFamily="18" charset="-128"/>
                        </a:rPr>
                        <a:t>■２０２４年までに</a:t>
                      </a:r>
                      <a:r>
                        <a:rPr kumimoji="1" lang="en-US" altLang="ja-JP" sz="800" dirty="0">
                          <a:latin typeface="UD デジタル 教科書体 NK-R" panose="02020400000000000000" pitchFamily="18" charset="-128"/>
                          <a:ea typeface="UD デジタル 教科書体 NK-R" panose="02020400000000000000" pitchFamily="18" charset="-128"/>
                        </a:rPr>
                        <a:t>UD</a:t>
                      </a:r>
                      <a:r>
                        <a:rPr kumimoji="1" lang="ja-JP" altLang="en-US" sz="800" dirty="0">
                          <a:latin typeface="UD デジタル 教科書体 NK-R" panose="02020400000000000000" pitchFamily="18" charset="-128"/>
                          <a:ea typeface="UD デジタル 教科書体 NK-R" panose="02020400000000000000" pitchFamily="18" charset="-128"/>
                        </a:rPr>
                        <a:t>タクシー導入</a:t>
                      </a:r>
                      <a:r>
                        <a:rPr kumimoji="1" lang="en-US" altLang="ja-JP" sz="800" dirty="0">
                          <a:latin typeface="UD デジタル 教科書体 NK-R" panose="02020400000000000000" pitchFamily="18" charset="-128"/>
                          <a:ea typeface="UD デジタル 教科書体 NK-R" panose="02020400000000000000" pitchFamily="18" charset="-128"/>
                        </a:rPr>
                        <a:t>25</a:t>
                      </a:r>
                      <a:r>
                        <a:rPr kumimoji="1" lang="ja-JP" altLang="en-US" sz="800" dirty="0">
                          <a:latin typeface="UD デジタル 教科書体 NK-R" panose="02020400000000000000" pitchFamily="18" charset="-128"/>
                          <a:ea typeface="UD デジタル 教科書体 NK-R" panose="02020400000000000000" pitchFamily="18" charset="-128"/>
                        </a:rPr>
                        <a:t>％を実現</a:t>
                      </a:r>
                    </a:p>
                    <a:p>
                      <a:r>
                        <a:rPr kumimoji="1" lang="ja-JP" altLang="en-US" sz="800" dirty="0">
                          <a:latin typeface="UD デジタル 教科書体 NK-R" panose="02020400000000000000" pitchFamily="18" charset="-128"/>
                          <a:ea typeface="UD デジタル 教科書体 NK-R" panose="02020400000000000000" pitchFamily="18" charset="-128"/>
                        </a:rPr>
                        <a:t>□</a:t>
                      </a:r>
                      <a:r>
                        <a:rPr kumimoji="1" lang="en-US" altLang="ja-JP" sz="800" dirty="0">
                          <a:latin typeface="UD デジタル 教科書体 NK-R" panose="02020400000000000000" pitchFamily="18" charset="-128"/>
                          <a:ea typeface="UD デジタル 教科書体 NK-R" panose="02020400000000000000" pitchFamily="18" charset="-128"/>
                        </a:rPr>
                        <a:t>UD</a:t>
                      </a:r>
                      <a:r>
                        <a:rPr kumimoji="1" lang="ja-JP" altLang="en-US" sz="800" dirty="0">
                          <a:latin typeface="UD デジタル 教科書体 NK-R" panose="02020400000000000000" pitchFamily="18" charset="-128"/>
                          <a:ea typeface="UD デジタル 教科書体 NK-R" panose="02020400000000000000" pitchFamily="18" charset="-128"/>
                        </a:rPr>
                        <a:t>タクシーの更なる拡大</a:t>
                      </a:r>
                    </a:p>
                    <a:p>
                      <a:r>
                        <a:rPr kumimoji="1" lang="ja-JP" altLang="en-US" sz="950" b="1" dirty="0">
                          <a:latin typeface="UD デジタル 教科書体 NK-R" panose="02020400000000000000" pitchFamily="18" charset="-128"/>
                          <a:ea typeface="UD デジタル 教科書体 NK-R" panose="02020400000000000000" pitchFamily="18" charset="-128"/>
                        </a:rPr>
                        <a:t>⑬空港運用の強化 　</a:t>
                      </a:r>
                      <a:endParaRPr kumimoji="1" lang="en-US" altLang="ja-JP" sz="950" b="1"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■国内外からの来訪者の万全な受け入れ体制</a:t>
                      </a:r>
                    </a:p>
                    <a:p>
                      <a:r>
                        <a:rPr kumimoji="1" lang="ja-JP" altLang="en-US" sz="800" dirty="0">
                          <a:latin typeface="UD デジタル 教科書体 NK-R" panose="02020400000000000000" pitchFamily="18" charset="-128"/>
                          <a:ea typeface="UD デジタル 教科書体 NK-R" panose="02020400000000000000" pitchFamily="18" charset="-128"/>
                        </a:rPr>
                        <a:t>□更なる来訪者増に向けた受入体制の強化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6688">
                <a:tc rowSpan="2">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dirty="0">
                          <a:latin typeface="UD デジタル 教科書体 NK-R" panose="02020400000000000000" pitchFamily="18" charset="-128"/>
                          <a:ea typeface="UD デジタル 教科書体 NK-R" panose="02020400000000000000" pitchFamily="18" charset="-128"/>
                        </a:rPr>
                        <a:t>３．環境</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dirty="0">
                          <a:latin typeface="UD デジタル 教科書体 NK-R" panose="02020400000000000000" pitchFamily="18" charset="-128"/>
                          <a:ea typeface="UD デジタル 教科書体 NK-R" panose="02020400000000000000" pitchFamily="18" charset="-128"/>
                        </a:rPr>
                        <a:t>⑦　カーボンニュートラル</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■最先端技術の実証・活用</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□万博で活用した最先端技術の実用化</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■カーボンニュートラルに向けた行動変容の動機づけ　</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□脱炭素行動の定着</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950" b="1" dirty="0">
                          <a:latin typeface="UD デジタル 教科書体 NK-R" panose="02020400000000000000" pitchFamily="18" charset="-128"/>
                          <a:ea typeface="UD デジタル 教科書体 NK-R" panose="02020400000000000000" pitchFamily="18" charset="-128"/>
                        </a:rPr>
                        <a:t>⑧　大阪ブルー・オーシャン・ビジョン</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■「大阪ブルー・オーシャン・ビジョン」に向けた取組みの発信　</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□大阪湾に流入するプラごみ半減</a:t>
                      </a:r>
                    </a:p>
                    <a:p>
                      <a:pPr marL="0" marR="0" lvl="0" indent="0" algn="l" defTabSz="959485" rtl="0" eaLnBrk="1" fontAlgn="auto" latinLnBrk="0" hangingPunct="1">
                        <a:lnSpc>
                          <a:spcPct val="100000"/>
                        </a:lnSpc>
                        <a:spcBef>
                          <a:spcPts val="0"/>
                        </a:spcBef>
                        <a:spcAft>
                          <a:spcPts val="0"/>
                        </a:spcAft>
                        <a:buClrTx/>
                        <a:buSzTx/>
                        <a:buFontTx/>
                        <a:buNone/>
                        <a:defRPr/>
                      </a:pPr>
                      <a:r>
                        <a:rPr lang="ja-JP" altLang="en-US" sz="800" dirty="0">
                          <a:latin typeface="UD デジタル 教科書体 NK-R" panose="02020400000000000000" pitchFamily="18" charset="-128"/>
                          <a:ea typeface="UD デジタル 教科書体 NK-R" panose="02020400000000000000" pitchFamily="18" charset="-128"/>
                        </a:rPr>
                        <a:t>□既存のプラスチック製品製造からの業種転換の拡大</a:t>
                      </a:r>
                      <a:endParaRPr lang="ja-JP" altLang="en-US" sz="105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6003">
                <a:tc vMerge="1">
                  <a:txBody>
                    <a:bodyPr/>
                    <a:lstStyle/>
                    <a:p>
                      <a:endParaRPr kumimoji="1" lang="ja-JP" altLang="en-US"/>
                    </a:p>
                  </a:txBody>
                  <a:tcPr/>
                </a:tc>
                <a:tc>
                  <a:txBody>
                    <a:bodyPr/>
                    <a:lstStyle/>
                    <a:p>
                      <a:endParaRPr kumimoji="1" lang="ja-JP" altLang="en-US" sz="105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2187524"/>
                  </a:ext>
                </a:extLst>
              </a:tr>
            </a:tbl>
          </a:graphicData>
        </a:graphic>
      </p:graphicFrame>
      <p:sp>
        <p:nvSpPr>
          <p:cNvPr id="3" name="正方形/長方形 2"/>
          <p:cNvSpPr/>
          <p:nvPr/>
        </p:nvSpPr>
        <p:spPr>
          <a:xfrm>
            <a:off x="-2444" y="228120"/>
            <a:ext cx="10080625"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en-US" altLang="ja-JP" b="1" dirty="0">
                <a:solidFill>
                  <a:prstClr val="white"/>
                </a:solidFill>
                <a:latin typeface="UD デジタル 教科書体 NK-R" panose="02020400000000000000" pitchFamily="18" charset="-128"/>
                <a:ea typeface="UD デジタル 教科書体 NK-R" panose="02020400000000000000" pitchFamily="18" charset="-128"/>
              </a:rPr>
              <a:t>Ⅰ</a:t>
            </a:r>
            <a:r>
              <a:rPr kumimoji="1" lang="ja-JP" altLang="en-US"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３　今後求められる人材　 （２） 大阪の成長</a:t>
            </a:r>
          </a:p>
        </p:txBody>
      </p:sp>
      <p:sp>
        <p:nvSpPr>
          <p:cNvPr id="7" name="テキスト ボックス 6"/>
          <p:cNvSpPr txBox="1"/>
          <p:nvPr/>
        </p:nvSpPr>
        <p:spPr>
          <a:xfrm>
            <a:off x="2759855" y="6422958"/>
            <a:ext cx="2173306" cy="433965"/>
          </a:xfrm>
          <a:prstGeom prst="rect">
            <a:avLst/>
          </a:prstGeom>
          <a:noFill/>
        </p:spPr>
        <p:txBody>
          <a:bodyPr wrap="square" rtlCol="0">
            <a:spAutoFit/>
          </a:bodyPr>
          <a:lstStyle/>
          <a:p>
            <a:r>
              <a:rPr kumimoji="1" lang="ja-JP" altLang="en-US" sz="740" dirty="0">
                <a:latin typeface="UD デジタル 教科書体 NK-R" panose="02020400000000000000" pitchFamily="18" charset="-128"/>
                <a:ea typeface="UD デジタル 教科書体 NK-R" panose="02020400000000000000" pitchFamily="18" charset="-128"/>
              </a:rPr>
              <a:t>出典：大阪・関西万博を契機とした「未来社会」の実現に向けて（大阪版万博アクションプラン）　概要</a:t>
            </a:r>
            <a:endParaRPr kumimoji="1" lang="en-US" altLang="ja-JP" sz="740" dirty="0">
              <a:latin typeface="UD デジタル 教科書体 NK-R" panose="02020400000000000000" pitchFamily="18" charset="-128"/>
              <a:ea typeface="UD デジタル 教科書体 NK-R" panose="02020400000000000000" pitchFamily="18" charset="-128"/>
            </a:endParaRPr>
          </a:p>
          <a:p>
            <a:r>
              <a:rPr kumimoji="1" lang="ja-JP" altLang="en-US" sz="740" dirty="0">
                <a:latin typeface="UD デジタル 教科書体 NK-R" panose="02020400000000000000" pitchFamily="18" charset="-128"/>
                <a:ea typeface="UD デジタル 教科書体 NK-R" panose="02020400000000000000" pitchFamily="18" charset="-128"/>
              </a:rPr>
              <a:t>（２０２</a:t>
            </a:r>
            <a:r>
              <a:rPr kumimoji="1" lang="en-US" altLang="ja-JP" sz="740" dirty="0">
                <a:latin typeface="UD デジタル 教科書体 NK-R" panose="02020400000000000000" pitchFamily="18" charset="-128"/>
                <a:ea typeface="UD デジタル 教科書体 NK-R" panose="02020400000000000000" pitchFamily="18" charset="-128"/>
              </a:rPr>
              <a:t>4</a:t>
            </a:r>
            <a:r>
              <a:rPr kumimoji="1" lang="ja-JP" altLang="en-US" sz="740" dirty="0">
                <a:latin typeface="UD デジタル 教科書体 NK-R" panose="02020400000000000000" pitchFamily="18" charset="-128"/>
                <a:ea typeface="UD デジタル 教科書体 NK-R" panose="02020400000000000000" pitchFamily="18" charset="-128"/>
              </a:rPr>
              <a:t>年１月改訂版）</a:t>
            </a:r>
          </a:p>
        </p:txBody>
      </p:sp>
      <p:sp>
        <p:nvSpPr>
          <p:cNvPr id="13" name="正方形/長方形 12"/>
          <p:cNvSpPr/>
          <p:nvPr/>
        </p:nvSpPr>
        <p:spPr>
          <a:xfrm>
            <a:off x="153942" y="642830"/>
            <a:ext cx="9792000" cy="820508"/>
          </a:xfrm>
          <a:prstGeom prst="rect">
            <a:avLst/>
          </a:prstGeom>
          <a:ln w="19050">
            <a:solidFill>
              <a:schemeClr val="tx1"/>
            </a:solidFill>
            <a:prstDash val="sysDash"/>
          </a:ln>
        </p:spPr>
        <p:txBody>
          <a:bodyPr wrap="square" anchor="ctr">
            <a:noAutofit/>
          </a:bodyPr>
          <a:lstStyle/>
          <a:p>
            <a:r>
              <a:rPr lang="ja-JP" altLang="en-US" sz="1290" dirty="0">
                <a:latin typeface="UD デジタル 教科書体 NK-R" panose="02020400000000000000" pitchFamily="18" charset="-128"/>
                <a:ea typeface="UD デジタル 教科書体 NK-R" panose="02020400000000000000" pitchFamily="18" charset="-128"/>
              </a:rPr>
              <a:t>○　大阪府・市では、</a:t>
            </a:r>
            <a:r>
              <a:rPr lang="en-US" altLang="ja-JP" sz="1290" dirty="0">
                <a:latin typeface="UD デジタル 教科書体 NK-R" panose="02020400000000000000" pitchFamily="18" charset="-128"/>
                <a:ea typeface="UD デジタル 教科書体 NK-R" panose="02020400000000000000" pitchFamily="18" charset="-128"/>
              </a:rPr>
              <a:t>2025 </a:t>
            </a:r>
            <a:r>
              <a:rPr lang="ja-JP" altLang="en-US" sz="1290" dirty="0">
                <a:latin typeface="UD デジタル 教科書体 NK-R" panose="02020400000000000000" pitchFamily="18" charset="-128"/>
                <a:ea typeface="UD デジタル 教科書体 NK-R" panose="02020400000000000000" pitchFamily="18" charset="-128"/>
              </a:rPr>
              <a:t>年大阪・関⻄万博の開催を控え、</a:t>
            </a:r>
            <a:r>
              <a:rPr lang="en-US" altLang="ja-JP" sz="1290" dirty="0">
                <a:latin typeface="UD デジタル 教科書体 NK-R" panose="02020400000000000000" pitchFamily="18" charset="-128"/>
                <a:ea typeface="UD デジタル 教科書体 NK-R" panose="02020400000000000000" pitchFamily="18" charset="-128"/>
              </a:rPr>
              <a:t>2030</a:t>
            </a:r>
            <a:r>
              <a:rPr lang="ja-JP" altLang="en-US" sz="1290" dirty="0">
                <a:latin typeface="UD デジタル 教科書体 NK-R" panose="02020400000000000000" pitchFamily="18" charset="-128"/>
                <a:ea typeface="UD デジタル 教科書体 NK-R" panose="02020400000000000000" pitchFamily="18" charset="-128"/>
              </a:rPr>
              <a:t>年</a:t>
            </a:r>
            <a:r>
              <a:rPr lang="en-US" altLang="ja-JP" sz="1290" dirty="0">
                <a:latin typeface="UD デジタル 教科書体 NK-R" panose="02020400000000000000" pitchFamily="18" charset="-128"/>
                <a:ea typeface="UD デジタル 教科書体 NK-R" panose="02020400000000000000" pitchFamily="18" charset="-128"/>
              </a:rPr>
              <a:t>IR</a:t>
            </a:r>
            <a:r>
              <a:rPr lang="ja-JP" altLang="en-US" sz="1290" dirty="0">
                <a:latin typeface="UD デジタル 教科書体 NK-R" panose="02020400000000000000" pitchFamily="18" charset="-128"/>
                <a:ea typeface="UD デジタル 教科書体 NK-R" panose="02020400000000000000" pitchFamily="18" charset="-128"/>
              </a:rPr>
              <a:t>開業、さらに国際金融都市の実現に向け取り組んでいる</a:t>
            </a:r>
            <a:endParaRPr lang="en-US" altLang="ja-JP" sz="1290" dirty="0">
              <a:latin typeface="UD デジタル 教科書体 NK-R" panose="02020400000000000000" pitchFamily="18" charset="-128"/>
              <a:ea typeface="UD デジタル 教科書体 NK-R" panose="02020400000000000000" pitchFamily="18" charset="-128"/>
            </a:endParaRPr>
          </a:p>
          <a:p>
            <a:pPr marL="100013" indent="-100013"/>
            <a:r>
              <a:rPr lang="ja-JP" altLang="en-US" sz="1290" dirty="0">
                <a:latin typeface="UD デジタル 教科書体 NK-R" panose="02020400000000000000" pitchFamily="18" charset="-128"/>
                <a:ea typeface="UD デジタル 教科書体 NK-R" panose="02020400000000000000" pitchFamily="18" charset="-128"/>
              </a:rPr>
              <a:t>○　万博のインパクトを最大限に活かし、ライフサイエンスやカーボンニュートラルなどの分野で先進的な取組みを進めている</a:t>
            </a:r>
            <a:endParaRPr lang="en-US" altLang="ja-JP" sz="1290" dirty="0">
              <a:latin typeface="UD デジタル 教科書体 NK-R" panose="02020400000000000000" pitchFamily="18" charset="-128"/>
              <a:ea typeface="UD デジタル 教科書体 NK-R" panose="02020400000000000000" pitchFamily="18" charset="-128"/>
            </a:endParaRPr>
          </a:p>
          <a:p>
            <a:pPr marL="100013" indent="-100013"/>
            <a:r>
              <a:rPr lang="ja-JP" altLang="en-US" sz="1290" dirty="0">
                <a:latin typeface="UD デジタル 教科書体 NK-R" panose="02020400000000000000" pitchFamily="18" charset="-128"/>
                <a:ea typeface="UD デジタル 教科書体 NK-R" panose="02020400000000000000" pitchFamily="18" charset="-128"/>
              </a:rPr>
              <a:t>○　こうした取組みを支える人材に加え、国内外からの集客を支えホスピタリティの高いサービスを提供する人材や金融のフロントランナーとして先駆的な金融ビジネスを生み出す人材など専門人材が求められている</a:t>
            </a:r>
            <a:endParaRPr lang="en-US" altLang="ja-JP" sz="1290" b="1"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26562" y="1508935"/>
            <a:ext cx="4932000"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en-US"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2025</a:t>
            </a: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年大阪・関西万博における５つのめざす姿</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sp>
        <p:nvSpPr>
          <p:cNvPr id="21" name="正方形/長方形 20"/>
          <p:cNvSpPr/>
          <p:nvPr/>
        </p:nvSpPr>
        <p:spPr>
          <a:xfrm>
            <a:off x="5019564" y="1505981"/>
            <a:ext cx="5016339"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大阪</a:t>
            </a:r>
            <a:r>
              <a:rPr lang="en-US"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IR</a:t>
            </a: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のめざす姿</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466888067"/>
              </p:ext>
            </p:extLst>
          </p:nvPr>
        </p:nvGraphicFramePr>
        <p:xfrm>
          <a:off x="5019565" y="1855220"/>
          <a:ext cx="5016339" cy="2876932"/>
        </p:xfrm>
        <a:graphic>
          <a:graphicData uri="http://schemas.openxmlformats.org/drawingml/2006/table">
            <a:tbl>
              <a:tblPr firstRow="1" bandRow="1">
                <a:tableStyleId>{3B4B98B0-60AC-42C2-AFA5-B58CD77FA1E5}</a:tableStyleId>
              </a:tblPr>
              <a:tblGrid>
                <a:gridCol w="1344093">
                  <a:extLst>
                    <a:ext uri="{9D8B030D-6E8A-4147-A177-3AD203B41FA5}">
                      <a16:colId xmlns:a16="http://schemas.microsoft.com/office/drawing/2014/main" val="20000"/>
                    </a:ext>
                  </a:extLst>
                </a:gridCol>
                <a:gridCol w="3672246">
                  <a:extLst>
                    <a:ext uri="{9D8B030D-6E8A-4147-A177-3AD203B41FA5}">
                      <a16:colId xmlns:a16="http://schemas.microsoft.com/office/drawing/2014/main" val="20001"/>
                    </a:ext>
                  </a:extLst>
                </a:gridCol>
              </a:tblGrid>
              <a:tr h="0">
                <a:tc>
                  <a:txBody>
                    <a:bodyPr/>
                    <a:lstStyle/>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１　世界水準のオールインワンＭＩＣＥ拠点の形成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①世界水準の競争力を備えたオールインワンＭＩＣＥ拠点</a:t>
                      </a:r>
                      <a:endParaRPr kumimoji="1" lang="en-US" altLang="ja-JP"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②日本最大の複合ＭＩＣＥ施設の整備</a:t>
                      </a: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③オール大阪でのＭＩＣＥ推進・誘致体制の強化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3944">
                <a:tc>
                  <a:txBody>
                    <a:bodyPr/>
                    <a:lstStyle/>
                    <a:p>
                      <a:pPr>
                        <a:lnSpc>
                          <a:spcPts val="1300"/>
                        </a:lnSpc>
                        <a:spcAft>
                          <a:spcPts val="300"/>
                        </a:spcAft>
                      </a:pPr>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２　魅力の創造・発信拠点の形成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①大阪・関西・日本が誇る魅力を効果的な手法で発信</a:t>
                      </a: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②大阪ＩＲ発、大阪・関西・日本のコンテンツの発展・創造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7145">
                <a:tc>
                  <a:txBody>
                    <a:bodyPr/>
                    <a:lstStyle/>
                    <a:p>
                      <a:pPr>
                        <a:lnSpc>
                          <a:spcPts val="1300"/>
                        </a:lnSpc>
                        <a:spcAft>
                          <a:spcPts val="300"/>
                        </a:spcAft>
                      </a:pPr>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３　日本観光のゲートウェイの形成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①大阪・関西・西日本をはじめ、日本各地との連携による観光客の送り出し</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②大阪・関西の強みを活かしたニューツーリズムの創出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7145">
                <a:tc>
                  <a:txBody>
                    <a:bodyPr/>
                    <a:lstStyle/>
                    <a:p>
                      <a:pPr>
                        <a:lnSpc>
                          <a:spcPts val="1300"/>
                        </a:lnSpc>
                        <a:spcAft>
                          <a:spcPts val="300"/>
                        </a:spcAft>
                      </a:pPr>
                      <a:r>
                        <a:rPr kumimoji="1" lang="en-US" altLang="ja-JP"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4</a:t>
                      </a:r>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　利用者需要の高度化・多様化に対応した宿泊施設の整備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①世界水準の規模と質を有する宿泊施設</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②多様な宿泊ニーズに対応できる施設・サービスの提供</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endPar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7145">
                <a:tc>
                  <a:txBody>
                    <a:bodyPr/>
                    <a:lstStyle/>
                    <a:p>
                      <a:pPr>
                        <a:lnSpc>
                          <a:spcPts val="1300"/>
                        </a:lnSpc>
                        <a:spcAft>
                          <a:spcPts val="300"/>
                        </a:spcAft>
                      </a:pPr>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５　オンリーワンのエンターテイメント拠点、リゾート空間の創出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①夢洲でしか体験できないエンターテイメントの提供</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②長期滞在を楽しめる都市型のリゾート空間、上質な施設・サービスの提供</a:t>
                      </a:r>
                    </a:p>
                    <a:p>
                      <a:pPr marL="0" marR="0" lvl="0" indent="0" algn="l" defTabSz="959485" rtl="0" eaLnBrk="1" fontAlgn="auto" latinLnBrk="0" hangingPunct="1">
                        <a:lnSpc>
                          <a:spcPct val="100000"/>
                        </a:lnSpc>
                        <a:spcBef>
                          <a:spcPts val="0"/>
                        </a:spcBef>
                        <a:spcAft>
                          <a:spcPts val="0"/>
                        </a:spcAft>
                        <a:buClrTx/>
                        <a:buSzTx/>
                        <a:buFontTx/>
                        <a:buNone/>
                        <a:defRPr/>
                      </a:pPr>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③大阪の新たなランドマークとなるインパクトのある空間の形成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2" name="テキスト ボックス 21"/>
          <p:cNvSpPr txBox="1"/>
          <p:nvPr/>
        </p:nvSpPr>
        <p:spPr>
          <a:xfrm>
            <a:off x="6630613" y="4719550"/>
            <a:ext cx="4682365" cy="206210"/>
          </a:xfrm>
          <a:prstGeom prst="rect">
            <a:avLst/>
          </a:prstGeom>
          <a:noFill/>
        </p:spPr>
        <p:txBody>
          <a:bodyPr wrap="square" rtlCol="0">
            <a:spAutoFit/>
          </a:bodyPr>
          <a:lstStyle/>
          <a:p>
            <a:pPr algn="ctr"/>
            <a:r>
              <a:rPr lang="ja-JP" altLang="en-US" sz="740" dirty="0">
                <a:solidFill>
                  <a:prstClr val="black"/>
                </a:solidFill>
                <a:latin typeface="UD デジタル 教科書体 NK-R" panose="02020400000000000000" pitchFamily="18" charset="-128"/>
                <a:ea typeface="UD デジタル 教科書体 NK-R" panose="02020400000000000000" pitchFamily="18" charset="-128"/>
              </a:rPr>
              <a:t>出典：大阪ＩＲ基本構想</a:t>
            </a:r>
            <a:endParaRPr lang="en-US" altLang="ja-JP" sz="74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5" name="正方形/長方形 14"/>
          <p:cNvSpPr/>
          <p:nvPr/>
        </p:nvSpPr>
        <p:spPr>
          <a:xfrm>
            <a:off x="5037757" y="4973159"/>
            <a:ext cx="5016338" cy="307777"/>
          </a:xfrm>
          <a:prstGeom prst="rect">
            <a:avLst/>
          </a:prstGeom>
          <a:solidFill>
            <a:schemeClr val="accent1">
              <a:lumMod val="60000"/>
              <a:lumOff val="40000"/>
            </a:schemeClr>
          </a:solidFill>
        </p:spPr>
        <p:txBody>
          <a:bodyPr wrap="square">
            <a:spAutoFit/>
          </a:bodyPr>
          <a:lstStyle/>
          <a:p>
            <a:pPr algn="ctr">
              <a:defRPr sz="1100" b="1" i="0" u="none" strike="noStrike" kern="1200" spc="0" baseline="0">
                <a:solidFill>
                  <a:prstClr val="black">
                    <a:lumMod val="95000"/>
                    <a:lumOff val="5000"/>
                  </a:prstClr>
                </a:solidFill>
                <a:latin typeface="Meiryo UI" panose="020B0604030504040204" pitchFamily="50" charset="-128"/>
                <a:ea typeface="Meiryo UI" panose="020B0604030504040204" pitchFamily="50" charset="-128"/>
                <a:cs typeface="+mn-cs"/>
              </a:defRPr>
            </a:pP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国際金融都市</a:t>
            </a:r>
            <a:r>
              <a:rPr lang="en-US"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OSAKA</a:t>
            </a:r>
            <a:r>
              <a:rPr lang="ja-JP" altLang="en-US"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のめざす都市像</a:t>
            </a:r>
            <a:endParaRPr lang="ja-JP" altLang="ja-JP" sz="1400" b="1"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380369605"/>
              </p:ext>
            </p:extLst>
          </p:nvPr>
        </p:nvGraphicFramePr>
        <p:xfrm>
          <a:off x="5037757" y="5346770"/>
          <a:ext cx="5016338" cy="1463040"/>
        </p:xfrm>
        <a:graphic>
          <a:graphicData uri="http://schemas.openxmlformats.org/drawingml/2006/table">
            <a:tbl>
              <a:tblPr firstRow="1" bandRow="1">
                <a:tableStyleId>{3B4B98B0-60AC-42C2-AFA5-B58CD77FA1E5}</a:tableStyleId>
              </a:tblPr>
              <a:tblGrid>
                <a:gridCol w="5016338">
                  <a:extLst>
                    <a:ext uri="{9D8B030D-6E8A-4147-A177-3AD203B41FA5}">
                      <a16:colId xmlns:a16="http://schemas.microsoft.com/office/drawing/2014/main" val="20000"/>
                    </a:ext>
                  </a:extLst>
                </a:gridCol>
              </a:tblGrid>
              <a:tr h="370840">
                <a:tc>
                  <a:txBody>
                    <a:bodyPr/>
                    <a:lstStyle/>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１　アジア・世界の活力を呼び込み「金融をテコに発展するグローバル都市」</a:t>
                      </a:r>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b="0" kern="1200" dirty="0">
                          <a:solidFill>
                            <a:schemeClr val="dk1"/>
                          </a:solidFill>
                          <a:latin typeface="UD デジタル 教科書体 NK-R" panose="02020400000000000000" pitchFamily="18" charset="-128"/>
                          <a:ea typeface="UD デジタル 教科書体 NK-R" panose="02020400000000000000" pitchFamily="18" charset="-128"/>
                          <a:cs typeface="+mn-cs"/>
                        </a:rPr>
                        <a:t>大阪・関西の投資魅力に対する注目が高まり、企業に資金が循環して経済が活性化するとともに、災害等に強い経済が実現する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kumimoji="1" lang="ja-JP" altLang="en-US"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rPr>
                        <a:t>２　先駆けた取組みで世界に挑戦する「金融のフロントランナー都市」</a:t>
                      </a:r>
                      <a:endParaRPr kumimoji="1" lang="en-US" altLang="ja-JP" sz="1050" b="1"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endParaRPr kumimoji="1" lang="en-US" altLang="ja-JP" sz="1050" kern="1200" dirty="0">
                        <a:solidFill>
                          <a:schemeClr val="dk1"/>
                        </a:solidFill>
                        <a:latin typeface="UD デジタル 教科書体 NK-R" panose="02020400000000000000" pitchFamily="18" charset="-128"/>
                        <a:ea typeface="UD デジタル 教科書体 NK-R" panose="02020400000000000000" pitchFamily="18" charset="-128"/>
                        <a:cs typeface="+mn-cs"/>
                      </a:endParaRPr>
                    </a:p>
                    <a:p>
                      <a:r>
                        <a:rPr kumimoji="1" lang="ja-JP" altLang="en-US" sz="1050" kern="1200" dirty="0">
                          <a:solidFill>
                            <a:schemeClr val="dk1"/>
                          </a:solidFill>
                          <a:latin typeface="UD デジタル 教科書体 NK-R" panose="02020400000000000000" pitchFamily="18" charset="-128"/>
                          <a:ea typeface="UD デジタル 教科書体 NK-R" panose="02020400000000000000" pitchFamily="18" charset="-128"/>
                          <a:cs typeface="+mn-cs"/>
                        </a:rPr>
                        <a:t>アジアにおける先駆的なデリバティブの拠点としての魅力が向上するとともに、カーボンニュートラルをはじめ、社会的課題の解決という世界共通の目標に金融面から貢献する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6" name="テキスト ボックス 15"/>
          <p:cNvSpPr txBox="1"/>
          <p:nvPr/>
        </p:nvSpPr>
        <p:spPr>
          <a:xfrm>
            <a:off x="6630613" y="6809810"/>
            <a:ext cx="4682365" cy="206210"/>
          </a:xfrm>
          <a:prstGeom prst="rect">
            <a:avLst/>
          </a:prstGeom>
          <a:noFill/>
        </p:spPr>
        <p:txBody>
          <a:bodyPr wrap="square" rtlCol="0">
            <a:spAutoFit/>
          </a:bodyPr>
          <a:lstStyle/>
          <a:p>
            <a:pPr algn="ctr"/>
            <a:r>
              <a:rPr lang="ja-JP" altLang="en-US" sz="740" dirty="0">
                <a:solidFill>
                  <a:prstClr val="black"/>
                </a:solidFill>
                <a:latin typeface="UD デジタル 教科書体 NK-R" panose="02020400000000000000" pitchFamily="18" charset="-128"/>
                <a:ea typeface="UD デジタル 教科書体 NK-R" panose="02020400000000000000" pitchFamily="18" charset="-128"/>
              </a:rPr>
              <a:t>出典：国際金融都市</a:t>
            </a:r>
            <a:r>
              <a:rPr lang="en-US" altLang="ja-JP" sz="740" dirty="0">
                <a:solidFill>
                  <a:prstClr val="black"/>
                </a:solidFill>
                <a:latin typeface="UD デジタル 教科書体 NK-R" panose="02020400000000000000" pitchFamily="18" charset="-128"/>
                <a:ea typeface="UD デジタル 教科書体 NK-R" panose="02020400000000000000" pitchFamily="18" charset="-128"/>
              </a:rPr>
              <a:t>OSAKA</a:t>
            </a:r>
            <a:r>
              <a:rPr lang="ja-JP" altLang="en-US" sz="740" dirty="0">
                <a:solidFill>
                  <a:prstClr val="black"/>
                </a:solidFill>
                <a:latin typeface="UD デジタル 教科書体 NK-R" panose="02020400000000000000" pitchFamily="18" charset="-128"/>
                <a:ea typeface="UD デジタル 教科書体 NK-R" panose="02020400000000000000" pitchFamily="18" charset="-128"/>
              </a:rPr>
              <a:t>戦略</a:t>
            </a:r>
            <a:endParaRPr lang="en-US" altLang="ja-JP" sz="74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7" name="スライド番号プレースホルダー 4"/>
          <p:cNvSpPr txBox="1">
            <a:spLocks/>
          </p:cNvSpPr>
          <p:nvPr/>
        </p:nvSpPr>
        <p:spPr>
          <a:xfrm>
            <a:off x="9720234" y="6886322"/>
            <a:ext cx="360390" cy="205062"/>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5376E-84B4-405D-8A7C-01C61F534285}" type="slidenum">
              <a:rPr kumimoji="1" lang="ja-JP" altLang="en-US" smtClean="0"/>
              <a:pPr/>
              <a:t>9</a:t>
            </a:fld>
            <a:endParaRPr kumimoji="1" lang="ja-JP" altLang="en-US" dirty="0"/>
          </a:p>
        </p:txBody>
      </p:sp>
      <p:sp>
        <p:nvSpPr>
          <p:cNvPr id="19" name="正方形/長方形 18"/>
          <p:cNvSpPr/>
          <p:nvPr/>
        </p:nvSpPr>
        <p:spPr>
          <a:xfrm>
            <a:off x="2859106" y="6138265"/>
            <a:ext cx="554361" cy="253916"/>
          </a:xfrm>
          <a:prstGeom prst="rect">
            <a:avLst/>
          </a:prstGeom>
        </p:spPr>
        <p:txBody>
          <a:bodyPr wrap="square">
            <a:spAutoFit/>
          </a:bodyPr>
          <a:lstStyle/>
          <a:p>
            <a:pPr lvl="0">
              <a:lnSpc>
                <a:spcPct val="150000"/>
              </a:lnSpc>
              <a:spcBef>
                <a:spcPts val="1200"/>
              </a:spcBef>
            </a:pPr>
            <a:r>
              <a:rPr lang="en-US" altLang="ja-JP" sz="7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7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凡例</a:t>
            </a:r>
            <a:r>
              <a:rPr lang="en-US" altLang="ja-JP" sz="7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p:txBody>
      </p:sp>
      <p:sp>
        <p:nvSpPr>
          <p:cNvPr id="20" name="正方形/長方形 19"/>
          <p:cNvSpPr/>
          <p:nvPr/>
        </p:nvSpPr>
        <p:spPr>
          <a:xfrm>
            <a:off x="3248744" y="6138265"/>
            <a:ext cx="1382029" cy="284693"/>
          </a:xfrm>
          <a:prstGeom prst="rect">
            <a:avLst/>
          </a:prstGeom>
        </p:spPr>
        <p:txBody>
          <a:bodyPr wrap="square">
            <a:spAutoFit/>
          </a:bodyPr>
          <a:lstStyle/>
          <a:p>
            <a:pPr lvl="0">
              <a:lnSpc>
                <a:spcPct val="150000"/>
              </a:lnSpc>
              <a:spcBef>
                <a:spcPts val="1200"/>
              </a:spcBef>
            </a:pP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万博開催（</a:t>
            </a:r>
            <a:r>
              <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2025</a:t>
            </a: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）に向けてめざす姿</a:t>
            </a:r>
            <a:endPar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0"/>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万博後（</a:t>
            </a:r>
            <a:r>
              <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2030</a:t>
            </a:r>
            <a:r>
              <a:rPr lang="ja-JP" altLang="en-US"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）に向けてめざす姿</a:t>
            </a:r>
            <a:endParaRPr lang="en-US" altLang="ja-JP" sz="5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3" name="正方形/長方形 22"/>
          <p:cNvSpPr/>
          <p:nvPr/>
        </p:nvSpPr>
        <p:spPr>
          <a:xfrm>
            <a:off x="2861561" y="6146713"/>
            <a:ext cx="1783824" cy="256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Tree>
    <p:extLst>
      <p:ext uri="{BB962C8B-B14F-4D97-AF65-F5344CB8AC3E}">
        <p14:creationId xmlns:p14="http://schemas.microsoft.com/office/powerpoint/2010/main" val="26470999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17572</TotalTime>
  <Words>16727</Words>
  <Application>Microsoft Office PowerPoint</Application>
  <PresentationFormat>ユーザー設定</PresentationFormat>
  <Paragraphs>2274</Paragraphs>
  <Slides>46</Slides>
  <Notes>17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46</vt:i4>
      </vt:variant>
    </vt:vector>
  </HeadingPairs>
  <TitlesOfParts>
    <vt:vector size="60" baseType="lpstr">
      <vt:lpstr>HG丸ｺﾞｼｯｸM-PRO</vt:lpstr>
      <vt:lpstr>Meiryo UI</vt:lpstr>
      <vt:lpstr>ＭＳ Ｐゴシック</vt:lpstr>
      <vt:lpstr>UD デジタル 教科書体 N-B</vt:lpstr>
      <vt:lpstr>UD デジタル 教科書体 NK-B</vt:lpstr>
      <vt:lpstr>UD デジタル 教科書体 NK-R</vt:lpstr>
      <vt:lpstr>UD デジタル 教科書体 NP-B</vt:lpstr>
      <vt:lpstr>メイリオ</vt:lpstr>
      <vt:lpstr>游ゴシック</vt:lpstr>
      <vt:lpstr>Arial</vt:lpstr>
      <vt:lpstr>Calibri</vt:lpstr>
      <vt:lpstr>Calibri Light</vt:lpstr>
      <vt:lpstr>Wingdings</vt:lpstr>
      <vt:lpstr>Office テーマ</vt:lpstr>
      <vt:lpstr>外国人材の受入れ・共生のための取組みの方向性（案）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外国人材の受入れ・共生のための取組みの方向性（案）</dc:title>
  <dc:creator/>
  <cp:lastModifiedBy>佐倉　由佳</cp:lastModifiedBy>
  <cp:revision>1713</cp:revision>
  <cp:lastPrinted>2024-01-25T08:33:48Z</cp:lastPrinted>
  <dcterms:created xsi:type="dcterms:W3CDTF">2022-05-09T02:35:56Z</dcterms:created>
  <dcterms:modified xsi:type="dcterms:W3CDTF">2024-01-26T08:31:03Z</dcterms:modified>
</cp:coreProperties>
</file>