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handoutMasterIdLst>
    <p:handoutMasterId r:id="rId4"/>
  </p:handoutMasterIdLst>
  <p:sldIdLst>
    <p:sldId id="256" r:id="rId2"/>
  </p:sldIdLst>
  <p:sldSz cx="15122525" cy="10801350"/>
  <p:notesSz cx="9939338" cy="6807200"/>
  <p:defaultText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02">
          <p15:clr>
            <a:srgbClr val="A4A3A4"/>
          </p15:clr>
        </p15:guide>
        <p15:guide id="2" pos="47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9664" autoAdjust="0"/>
  </p:normalViewPr>
  <p:slideViewPr>
    <p:cSldViewPr>
      <p:cViewPr>
        <p:scale>
          <a:sx n="75" d="100"/>
          <a:sy n="75" d="100"/>
        </p:scale>
        <p:origin x="259" y="173"/>
      </p:cViewPr>
      <p:guideLst>
        <p:guide orient="horz" pos="3402"/>
        <p:guide pos="47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4306737" cy="340306"/>
          </a:xfrm>
          <a:prstGeom prst="rect">
            <a:avLst/>
          </a:prstGeom>
        </p:spPr>
        <p:txBody>
          <a:bodyPr vert="horz" lIns="91410" tIns="45706" rIns="91410" bIns="4570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87" y="0"/>
            <a:ext cx="4306737" cy="340306"/>
          </a:xfrm>
          <a:prstGeom prst="rect">
            <a:avLst/>
          </a:prstGeom>
        </p:spPr>
        <p:txBody>
          <a:bodyPr vert="horz" lIns="91410" tIns="45706" rIns="91410" bIns="45706" rtlCol="0"/>
          <a:lstStyle>
            <a:lvl1pPr algn="r">
              <a:defRPr sz="1200"/>
            </a:lvl1pPr>
          </a:lstStyle>
          <a:p>
            <a:fld id="{501931E4-B05A-40DA-9851-B8055BA93722}" type="datetimeFigureOut">
              <a:rPr kumimoji="1" lang="ja-JP" altLang="en-US" smtClean="0"/>
              <a:t>2024/2/1</a:t>
            </a:fld>
            <a:endParaRPr kumimoji="1" lang="ja-JP" altLang="en-US"/>
          </a:p>
        </p:txBody>
      </p:sp>
      <p:sp>
        <p:nvSpPr>
          <p:cNvPr id="4" name="フッター プレースホルダー 3"/>
          <p:cNvSpPr>
            <a:spLocks noGrp="1"/>
          </p:cNvSpPr>
          <p:nvPr>
            <p:ph type="ftr" sz="quarter" idx="2"/>
          </p:nvPr>
        </p:nvSpPr>
        <p:spPr>
          <a:xfrm>
            <a:off x="5" y="6465812"/>
            <a:ext cx="4306737" cy="340305"/>
          </a:xfrm>
          <a:prstGeom prst="rect">
            <a:avLst/>
          </a:prstGeom>
        </p:spPr>
        <p:txBody>
          <a:bodyPr vert="horz" lIns="91410" tIns="45706" rIns="91410" bIns="4570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87" y="6465812"/>
            <a:ext cx="4306737" cy="340305"/>
          </a:xfrm>
          <a:prstGeom prst="rect">
            <a:avLst/>
          </a:prstGeom>
        </p:spPr>
        <p:txBody>
          <a:bodyPr vert="horz" lIns="91410" tIns="45706" rIns="91410" bIns="45706" rtlCol="0" anchor="b"/>
          <a:lstStyle>
            <a:lvl1pPr algn="r">
              <a:defRPr sz="1200"/>
            </a:lvl1pPr>
          </a:lstStyle>
          <a:p>
            <a:fld id="{4F6E997F-8629-48F0-880C-71847BBD8ADB}" type="slidenum">
              <a:rPr kumimoji="1" lang="ja-JP" altLang="en-US" smtClean="0"/>
              <a:t>‹#›</a:t>
            </a:fld>
            <a:endParaRPr kumimoji="1" lang="ja-JP" altLang="en-US"/>
          </a:p>
        </p:txBody>
      </p:sp>
    </p:spTree>
    <p:extLst>
      <p:ext uri="{BB962C8B-B14F-4D97-AF65-F5344CB8AC3E}">
        <p14:creationId xmlns:p14="http://schemas.microsoft.com/office/powerpoint/2010/main" val="3818378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4306737" cy="340306"/>
          </a:xfrm>
          <a:prstGeom prst="rect">
            <a:avLst/>
          </a:prstGeom>
        </p:spPr>
        <p:txBody>
          <a:bodyPr vert="horz" lIns="91410" tIns="45706" rIns="91410"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287" y="0"/>
            <a:ext cx="4306737" cy="340306"/>
          </a:xfrm>
          <a:prstGeom prst="rect">
            <a:avLst/>
          </a:prstGeom>
        </p:spPr>
        <p:txBody>
          <a:bodyPr vert="horz" lIns="91410" tIns="45706" rIns="91410" bIns="45706" rtlCol="0"/>
          <a:lstStyle>
            <a:lvl1pPr algn="r">
              <a:defRPr sz="1200"/>
            </a:lvl1pPr>
          </a:lstStyle>
          <a:p>
            <a:fld id="{64CB58A3-54AD-4A26-8BFA-6D2375241D74}" type="datetimeFigureOut">
              <a:rPr kumimoji="1" lang="ja-JP" altLang="en-US" smtClean="0"/>
              <a:t>2024/2/1</a:t>
            </a:fld>
            <a:endParaRPr kumimoji="1" lang="ja-JP" altLang="en-US"/>
          </a:p>
        </p:txBody>
      </p:sp>
      <p:sp>
        <p:nvSpPr>
          <p:cNvPr id="4" name="スライド イメージ プレースホルダー 3"/>
          <p:cNvSpPr>
            <a:spLocks noGrp="1" noRot="1" noChangeAspect="1"/>
          </p:cNvSpPr>
          <p:nvPr>
            <p:ph type="sldImg" idx="2"/>
          </p:nvPr>
        </p:nvSpPr>
        <p:spPr>
          <a:xfrm>
            <a:off x="3184525" y="511175"/>
            <a:ext cx="3570288" cy="2551113"/>
          </a:xfrm>
          <a:prstGeom prst="rect">
            <a:avLst/>
          </a:prstGeom>
          <a:noFill/>
          <a:ln w="12700">
            <a:solidFill>
              <a:prstClr val="black"/>
            </a:solidFill>
          </a:ln>
        </p:spPr>
        <p:txBody>
          <a:bodyPr vert="horz" lIns="91410" tIns="45706" rIns="91410" bIns="45706" rtlCol="0" anchor="ctr"/>
          <a:lstStyle/>
          <a:p>
            <a:endParaRPr lang="ja-JP" altLang="en-US"/>
          </a:p>
        </p:txBody>
      </p:sp>
      <p:sp>
        <p:nvSpPr>
          <p:cNvPr id="5" name="ノート プレースホルダー 4"/>
          <p:cNvSpPr>
            <a:spLocks noGrp="1"/>
          </p:cNvSpPr>
          <p:nvPr>
            <p:ph type="body" sz="quarter" idx="3"/>
          </p:nvPr>
        </p:nvSpPr>
        <p:spPr>
          <a:xfrm>
            <a:off x="994401" y="3233450"/>
            <a:ext cx="7950543" cy="3062751"/>
          </a:xfrm>
          <a:prstGeom prst="rect">
            <a:avLst/>
          </a:prstGeom>
        </p:spPr>
        <p:txBody>
          <a:bodyPr vert="horz" lIns="91410" tIns="45706" rIns="91410"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6465812"/>
            <a:ext cx="4306737" cy="340305"/>
          </a:xfrm>
          <a:prstGeom prst="rect">
            <a:avLst/>
          </a:prstGeom>
        </p:spPr>
        <p:txBody>
          <a:bodyPr vert="horz" lIns="91410" tIns="45706" rIns="91410"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287" y="6465812"/>
            <a:ext cx="4306737" cy="340305"/>
          </a:xfrm>
          <a:prstGeom prst="rect">
            <a:avLst/>
          </a:prstGeom>
        </p:spPr>
        <p:txBody>
          <a:bodyPr vert="horz" lIns="91410" tIns="45706" rIns="91410" bIns="45706" rtlCol="0" anchor="b"/>
          <a:lstStyle>
            <a:lvl1pPr algn="r">
              <a:defRPr sz="1200"/>
            </a:lvl1pPr>
          </a:lstStyle>
          <a:p>
            <a:fld id="{363DA221-24E1-40B4-8DD8-20E00B8AB87A}" type="slidenum">
              <a:rPr kumimoji="1" lang="ja-JP" altLang="en-US" smtClean="0"/>
              <a:t>‹#›</a:t>
            </a:fld>
            <a:endParaRPr kumimoji="1" lang="ja-JP" altLang="en-US"/>
          </a:p>
        </p:txBody>
      </p:sp>
    </p:spTree>
    <p:extLst>
      <p:ext uri="{BB962C8B-B14F-4D97-AF65-F5344CB8AC3E}">
        <p14:creationId xmlns:p14="http://schemas.microsoft.com/office/powerpoint/2010/main" val="17917849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63DA221-24E1-40B4-8DD8-20E00B8AB87A}" type="slidenum">
              <a:rPr kumimoji="1" lang="ja-JP" altLang="en-US" smtClean="0"/>
              <a:t>1</a:t>
            </a:fld>
            <a:endParaRPr kumimoji="1" lang="ja-JP" altLang="en-US"/>
          </a:p>
        </p:txBody>
      </p:sp>
    </p:spTree>
    <p:extLst>
      <p:ext uri="{BB962C8B-B14F-4D97-AF65-F5344CB8AC3E}">
        <p14:creationId xmlns:p14="http://schemas.microsoft.com/office/powerpoint/2010/main" val="12733565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55420"/>
            <a:ext cx="12854146" cy="231528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268379" y="6120765"/>
            <a:ext cx="10585768" cy="2760345"/>
          </a:xfrm>
        </p:spPr>
        <p:txBody>
          <a:bodyPr/>
          <a:lstStyle>
            <a:lvl1pPr marL="0" indent="0" algn="ctr">
              <a:buNone/>
              <a:defRPr>
                <a:solidFill>
                  <a:schemeClr val="tx1">
                    <a:tint val="75000"/>
                  </a:schemeClr>
                </a:solidFill>
              </a:defRPr>
            </a:lvl1pPr>
            <a:lvl2pPr marL="740664" indent="0" algn="ctr">
              <a:buNone/>
              <a:defRPr>
                <a:solidFill>
                  <a:schemeClr val="tx1">
                    <a:tint val="75000"/>
                  </a:schemeClr>
                </a:solidFill>
              </a:defRPr>
            </a:lvl2pPr>
            <a:lvl3pPr marL="1481328" indent="0" algn="ctr">
              <a:buNone/>
              <a:defRPr>
                <a:solidFill>
                  <a:schemeClr val="tx1">
                    <a:tint val="75000"/>
                  </a:schemeClr>
                </a:solidFill>
              </a:defRPr>
            </a:lvl3pPr>
            <a:lvl4pPr marL="2221992" indent="0" algn="ctr">
              <a:buNone/>
              <a:defRPr>
                <a:solidFill>
                  <a:schemeClr val="tx1">
                    <a:tint val="75000"/>
                  </a:schemeClr>
                </a:solidFill>
              </a:defRPr>
            </a:lvl4pPr>
            <a:lvl5pPr marL="2962656" indent="0" algn="ctr">
              <a:buNone/>
              <a:defRPr>
                <a:solidFill>
                  <a:schemeClr val="tx1">
                    <a:tint val="75000"/>
                  </a:schemeClr>
                </a:solidFill>
              </a:defRPr>
            </a:lvl5pPr>
            <a:lvl6pPr marL="3703320" indent="0" algn="ctr">
              <a:buNone/>
              <a:defRPr>
                <a:solidFill>
                  <a:schemeClr val="tx1">
                    <a:tint val="75000"/>
                  </a:schemeClr>
                </a:solidFill>
              </a:defRPr>
            </a:lvl6pPr>
            <a:lvl7pPr marL="4443984" indent="0" algn="ctr">
              <a:buNone/>
              <a:defRPr>
                <a:solidFill>
                  <a:schemeClr val="tx1">
                    <a:tint val="75000"/>
                  </a:schemeClr>
                </a:solidFill>
              </a:defRPr>
            </a:lvl7pPr>
            <a:lvl8pPr marL="5184648" indent="0" algn="ctr">
              <a:buNone/>
              <a:defRPr>
                <a:solidFill>
                  <a:schemeClr val="tx1">
                    <a:tint val="75000"/>
                  </a:schemeClr>
                </a:solidFill>
              </a:defRPr>
            </a:lvl8pPr>
            <a:lvl9pPr marL="592531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614301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34105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32556"/>
            <a:ext cx="3402568" cy="9216152"/>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756126" y="432556"/>
            <a:ext cx="9955662" cy="921615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973185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743224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5" y="6940868"/>
            <a:ext cx="12854146" cy="2145268"/>
          </a:xfrm>
        </p:spPr>
        <p:txBody>
          <a:bodyPr anchor="t"/>
          <a:lstStyle>
            <a:lvl1pPr algn="l">
              <a:defRPr sz="65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194575" y="4578074"/>
            <a:ext cx="12854146" cy="2362795"/>
          </a:xfrm>
        </p:spPr>
        <p:txBody>
          <a:bodyPr anchor="b"/>
          <a:lstStyle>
            <a:lvl1pPr marL="0" indent="0">
              <a:buNone/>
              <a:defRPr sz="3200">
                <a:solidFill>
                  <a:schemeClr val="tx1">
                    <a:tint val="75000"/>
                  </a:schemeClr>
                </a:solidFill>
              </a:defRPr>
            </a:lvl1pPr>
            <a:lvl2pPr marL="740664" indent="0">
              <a:buNone/>
              <a:defRPr sz="2900">
                <a:solidFill>
                  <a:schemeClr val="tx1">
                    <a:tint val="75000"/>
                  </a:schemeClr>
                </a:solidFill>
              </a:defRPr>
            </a:lvl2pPr>
            <a:lvl3pPr marL="1481328" indent="0">
              <a:buNone/>
              <a:defRPr sz="2600">
                <a:solidFill>
                  <a:schemeClr val="tx1">
                    <a:tint val="75000"/>
                  </a:schemeClr>
                </a:solidFill>
              </a:defRPr>
            </a:lvl3pPr>
            <a:lvl4pPr marL="2221992" indent="0">
              <a:buNone/>
              <a:defRPr sz="2300">
                <a:solidFill>
                  <a:schemeClr val="tx1">
                    <a:tint val="75000"/>
                  </a:schemeClr>
                </a:solidFill>
              </a:defRPr>
            </a:lvl4pPr>
            <a:lvl5pPr marL="2962656" indent="0">
              <a:buNone/>
              <a:defRPr sz="2300">
                <a:solidFill>
                  <a:schemeClr val="tx1">
                    <a:tint val="75000"/>
                  </a:schemeClr>
                </a:solidFill>
              </a:defRPr>
            </a:lvl5pPr>
            <a:lvl6pPr marL="3703320" indent="0">
              <a:buNone/>
              <a:defRPr sz="2300">
                <a:solidFill>
                  <a:schemeClr val="tx1">
                    <a:tint val="75000"/>
                  </a:schemeClr>
                </a:solidFill>
              </a:defRPr>
            </a:lvl6pPr>
            <a:lvl7pPr marL="4443984" indent="0">
              <a:buNone/>
              <a:defRPr sz="2300">
                <a:solidFill>
                  <a:schemeClr val="tx1">
                    <a:tint val="75000"/>
                  </a:schemeClr>
                </a:solidFill>
              </a:defRPr>
            </a:lvl7pPr>
            <a:lvl8pPr marL="5184648" indent="0">
              <a:buNone/>
              <a:defRPr sz="2300">
                <a:solidFill>
                  <a:schemeClr val="tx1">
                    <a:tint val="75000"/>
                  </a:schemeClr>
                </a:solidFill>
              </a:defRPr>
            </a:lvl8pPr>
            <a:lvl9pPr marL="5925312" indent="0">
              <a:buNone/>
              <a:defRPr sz="2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4CFF732-8462-425E-9F4F-46955D65FCC6}" type="datetimeFigureOut">
              <a:rPr kumimoji="1" lang="ja-JP" altLang="en-US" smtClean="0"/>
              <a:t>2024/2/1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265144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756126" y="2520316"/>
            <a:ext cx="6679115" cy="712839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7687284" y="2520316"/>
            <a:ext cx="6679115" cy="7128392"/>
          </a:xfrm>
        </p:spPr>
        <p:txBody>
          <a:bodyPr/>
          <a:lstStyle>
            <a:lvl1pPr>
              <a:defRPr sz="4500"/>
            </a:lvl1pPr>
            <a:lvl2pPr>
              <a:defRPr sz="3900"/>
            </a:lvl2pPr>
            <a:lvl3pPr>
              <a:defRPr sz="3200"/>
            </a:lvl3pPr>
            <a:lvl4pPr>
              <a:defRPr sz="2900"/>
            </a:lvl4pPr>
            <a:lvl5pPr>
              <a:defRPr sz="2900"/>
            </a:lvl5pPr>
            <a:lvl6pPr>
              <a:defRPr sz="2900"/>
            </a:lvl6pPr>
            <a:lvl7pPr>
              <a:defRPr sz="2900"/>
            </a:lvl7pPr>
            <a:lvl8pPr>
              <a:defRPr sz="2900"/>
            </a:lvl8pPr>
            <a:lvl9pPr>
              <a:defRPr sz="2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2474173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56126" y="2417803"/>
            <a:ext cx="6681741" cy="1007625"/>
          </a:xfrm>
        </p:spPr>
        <p:txBody>
          <a:bodyPr anchor="b"/>
          <a:lstStyle>
            <a:lvl1pPr marL="0" indent="0">
              <a:buNone/>
              <a:defRPr sz="3900" b="1"/>
            </a:lvl1pPr>
            <a:lvl2pPr marL="740664" indent="0">
              <a:buNone/>
              <a:defRPr sz="3200" b="1"/>
            </a:lvl2pPr>
            <a:lvl3pPr marL="1481328" indent="0">
              <a:buNone/>
              <a:defRPr sz="2900" b="1"/>
            </a:lvl3pPr>
            <a:lvl4pPr marL="2221992" indent="0">
              <a:buNone/>
              <a:defRPr sz="2600" b="1"/>
            </a:lvl4pPr>
            <a:lvl5pPr marL="2962656" indent="0">
              <a:buNone/>
              <a:defRPr sz="2600" b="1"/>
            </a:lvl5pPr>
            <a:lvl6pPr marL="3703320" indent="0">
              <a:buNone/>
              <a:defRPr sz="2600" b="1"/>
            </a:lvl6pPr>
            <a:lvl7pPr marL="4443984" indent="0">
              <a:buNone/>
              <a:defRPr sz="2600" b="1"/>
            </a:lvl7pPr>
            <a:lvl8pPr marL="5184648" indent="0">
              <a:buNone/>
              <a:defRPr sz="2600" b="1"/>
            </a:lvl8pPr>
            <a:lvl9pPr marL="5925312" indent="0">
              <a:buNone/>
              <a:defRPr sz="2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756126" y="3425428"/>
            <a:ext cx="6681741" cy="6223279"/>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7682034" y="2417803"/>
            <a:ext cx="6684366" cy="1007625"/>
          </a:xfrm>
        </p:spPr>
        <p:txBody>
          <a:bodyPr anchor="b"/>
          <a:lstStyle>
            <a:lvl1pPr marL="0" indent="0">
              <a:buNone/>
              <a:defRPr sz="3900" b="1"/>
            </a:lvl1pPr>
            <a:lvl2pPr marL="740664" indent="0">
              <a:buNone/>
              <a:defRPr sz="3200" b="1"/>
            </a:lvl2pPr>
            <a:lvl3pPr marL="1481328" indent="0">
              <a:buNone/>
              <a:defRPr sz="2900" b="1"/>
            </a:lvl3pPr>
            <a:lvl4pPr marL="2221992" indent="0">
              <a:buNone/>
              <a:defRPr sz="2600" b="1"/>
            </a:lvl4pPr>
            <a:lvl5pPr marL="2962656" indent="0">
              <a:buNone/>
              <a:defRPr sz="2600" b="1"/>
            </a:lvl5pPr>
            <a:lvl6pPr marL="3703320" indent="0">
              <a:buNone/>
              <a:defRPr sz="2600" b="1"/>
            </a:lvl6pPr>
            <a:lvl7pPr marL="4443984" indent="0">
              <a:buNone/>
              <a:defRPr sz="2600" b="1"/>
            </a:lvl7pPr>
            <a:lvl8pPr marL="5184648" indent="0">
              <a:buNone/>
              <a:defRPr sz="2600" b="1"/>
            </a:lvl8pPr>
            <a:lvl9pPr marL="5925312" indent="0">
              <a:buNone/>
              <a:defRPr sz="2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7682034" y="3425428"/>
            <a:ext cx="6684366" cy="6223279"/>
          </a:xfrm>
        </p:spPr>
        <p:txBody>
          <a:bodyPr/>
          <a:lstStyle>
            <a:lvl1pPr>
              <a:defRPr sz="39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4CFF732-8462-425E-9F4F-46955D65FCC6}" type="datetimeFigureOut">
              <a:rPr kumimoji="1" lang="ja-JP" altLang="en-US" smtClean="0"/>
              <a:t>2024/2/1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999739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4CFF732-8462-425E-9F4F-46955D65FCC6}" type="datetimeFigureOut">
              <a:rPr kumimoji="1" lang="ja-JP" altLang="en-US" smtClean="0"/>
              <a:t>2024/2/1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397508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4CFF732-8462-425E-9F4F-46955D65FCC6}" type="datetimeFigureOut">
              <a:rPr kumimoji="1" lang="ja-JP" altLang="en-US" smtClean="0"/>
              <a:t>2024/2/1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3566397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27" y="430054"/>
            <a:ext cx="4975207" cy="1830229"/>
          </a:xfrm>
        </p:spPr>
        <p:txBody>
          <a:bodyPr anchor="b"/>
          <a:lstStyle>
            <a:lvl1pPr algn="l">
              <a:defRPr sz="3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912487" y="430055"/>
            <a:ext cx="8453912" cy="9218653"/>
          </a:xfrm>
        </p:spPr>
        <p:txBody>
          <a:bodyPr/>
          <a:lstStyle>
            <a:lvl1pPr>
              <a:defRPr sz="5200"/>
            </a:lvl1pPr>
            <a:lvl2pPr>
              <a:defRPr sz="4500"/>
            </a:lvl2pPr>
            <a:lvl3pPr>
              <a:defRPr sz="3900"/>
            </a:lvl3pPr>
            <a:lvl4pPr>
              <a:defRPr sz="3200"/>
            </a:lvl4pPr>
            <a:lvl5pPr>
              <a:defRPr sz="3200"/>
            </a:lvl5pPr>
            <a:lvl6pPr>
              <a:defRPr sz="3200"/>
            </a:lvl6pPr>
            <a:lvl7pPr>
              <a:defRPr sz="3200"/>
            </a:lvl7pPr>
            <a:lvl8pPr>
              <a:defRPr sz="3200"/>
            </a:lvl8pPr>
            <a:lvl9pPr>
              <a:defRPr sz="3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756127" y="2260283"/>
            <a:ext cx="4975207" cy="7388424"/>
          </a:xfrm>
        </p:spPr>
        <p:txBody>
          <a:bodyPr/>
          <a:lstStyle>
            <a:lvl1pPr marL="0" indent="0">
              <a:buNone/>
              <a:defRPr sz="2300"/>
            </a:lvl1pPr>
            <a:lvl2pPr marL="740664" indent="0">
              <a:buNone/>
              <a:defRPr sz="1900"/>
            </a:lvl2pPr>
            <a:lvl3pPr marL="1481328" indent="0">
              <a:buNone/>
              <a:defRPr sz="1600"/>
            </a:lvl3pPr>
            <a:lvl4pPr marL="2221992" indent="0">
              <a:buNone/>
              <a:defRPr sz="1500"/>
            </a:lvl4pPr>
            <a:lvl5pPr marL="2962656" indent="0">
              <a:buNone/>
              <a:defRPr sz="1500"/>
            </a:lvl5pPr>
            <a:lvl6pPr marL="3703320" indent="0">
              <a:buNone/>
              <a:defRPr sz="1500"/>
            </a:lvl6pPr>
            <a:lvl7pPr marL="4443984" indent="0">
              <a:buNone/>
              <a:defRPr sz="1500"/>
            </a:lvl7pPr>
            <a:lvl8pPr marL="5184648" indent="0">
              <a:buNone/>
              <a:defRPr sz="1500"/>
            </a:lvl8pPr>
            <a:lvl9pPr marL="5925312" indent="0">
              <a:buNone/>
              <a:defRPr sz="15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405045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1" y="7560945"/>
            <a:ext cx="9073515" cy="892612"/>
          </a:xfrm>
        </p:spPr>
        <p:txBody>
          <a:bodyPr anchor="b"/>
          <a:lstStyle>
            <a:lvl1pPr algn="l">
              <a:defRPr sz="3200" b="1"/>
            </a:lvl1pPr>
          </a:lstStyle>
          <a:p>
            <a:r>
              <a:rPr kumimoji="1" lang="ja-JP" altLang="en-US"/>
              <a:t>マスター タイトルの書式設定</a:t>
            </a:r>
          </a:p>
        </p:txBody>
      </p:sp>
      <p:sp>
        <p:nvSpPr>
          <p:cNvPr id="3" name="図プレースホルダー 2"/>
          <p:cNvSpPr>
            <a:spLocks noGrp="1"/>
          </p:cNvSpPr>
          <p:nvPr>
            <p:ph type="pic" idx="1"/>
          </p:nvPr>
        </p:nvSpPr>
        <p:spPr>
          <a:xfrm>
            <a:off x="2964121" y="965121"/>
            <a:ext cx="9073515" cy="6480810"/>
          </a:xfrm>
        </p:spPr>
        <p:txBody>
          <a:bodyPr/>
          <a:lstStyle>
            <a:lvl1pPr marL="0" indent="0">
              <a:buNone/>
              <a:defRPr sz="5200"/>
            </a:lvl1pPr>
            <a:lvl2pPr marL="740664" indent="0">
              <a:buNone/>
              <a:defRPr sz="4500"/>
            </a:lvl2pPr>
            <a:lvl3pPr marL="1481328" indent="0">
              <a:buNone/>
              <a:defRPr sz="3900"/>
            </a:lvl3pPr>
            <a:lvl4pPr marL="2221992" indent="0">
              <a:buNone/>
              <a:defRPr sz="3200"/>
            </a:lvl4pPr>
            <a:lvl5pPr marL="2962656" indent="0">
              <a:buNone/>
              <a:defRPr sz="3200"/>
            </a:lvl5pPr>
            <a:lvl6pPr marL="3703320" indent="0">
              <a:buNone/>
              <a:defRPr sz="3200"/>
            </a:lvl6pPr>
            <a:lvl7pPr marL="4443984" indent="0">
              <a:buNone/>
              <a:defRPr sz="3200"/>
            </a:lvl7pPr>
            <a:lvl8pPr marL="5184648" indent="0">
              <a:buNone/>
              <a:defRPr sz="3200"/>
            </a:lvl8pPr>
            <a:lvl9pPr marL="5925312" indent="0">
              <a:buNone/>
              <a:defRPr sz="3200"/>
            </a:lvl9pPr>
          </a:lstStyle>
          <a:p>
            <a:endParaRPr kumimoji="1" lang="ja-JP" altLang="en-US"/>
          </a:p>
        </p:txBody>
      </p:sp>
      <p:sp>
        <p:nvSpPr>
          <p:cNvPr id="4" name="テキスト プレースホルダー 3"/>
          <p:cNvSpPr>
            <a:spLocks noGrp="1"/>
          </p:cNvSpPr>
          <p:nvPr>
            <p:ph type="body" sz="half" idx="2"/>
          </p:nvPr>
        </p:nvSpPr>
        <p:spPr>
          <a:xfrm>
            <a:off x="2964121" y="8453557"/>
            <a:ext cx="9073515" cy="1267658"/>
          </a:xfrm>
        </p:spPr>
        <p:txBody>
          <a:bodyPr/>
          <a:lstStyle>
            <a:lvl1pPr marL="0" indent="0">
              <a:buNone/>
              <a:defRPr sz="2300"/>
            </a:lvl1pPr>
            <a:lvl2pPr marL="740664" indent="0">
              <a:buNone/>
              <a:defRPr sz="1900"/>
            </a:lvl2pPr>
            <a:lvl3pPr marL="1481328" indent="0">
              <a:buNone/>
              <a:defRPr sz="1600"/>
            </a:lvl3pPr>
            <a:lvl4pPr marL="2221992" indent="0">
              <a:buNone/>
              <a:defRPr sz="1500"/>
            </a:lvl4pPr>
            <a:lvl5pPr marL="2962656" indent="0">
              <a:buNone/>
              <a:defRPr sz="1500"/>
            </a:lvl5pPr>
            <a:lvl6pPr marL="3703320" indent="0">
              <a:buNone/>
              <a:defRPr sz="1500"/>
            </a:lvl6pPr>
            <a:lvl7pPr marL="4443984" indent="0">
              <a:buNone/>
              <a:defRPr sz="1500"/>
            </a:lvl7pPr>
            <a:lvl8pPr marL="5184648" indent="0">
              <a:buNone/>
              <a:defRPr sz="1500"/>
            </a:lvl8pPr>
            <a:lvl9pPr marL="5925312" indent="0">
              <a:buNone/>
              <a:defRPr sz="15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4CFF732-8462-425E-9F4F-46955D65FCC6}" type="datetimeFigureOut">
              <a:rPr kumimoji="1" lang="ja-JP" altLang="en-US" smtClean="0"/>
              <a:t>2024/2/1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14254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6" y="432555"/>
            <a:ext cx="13610273" cy="1800225"/>
          </a:xfrm>
          <a:prstGeom prst="rect">
            <a:avLst/>
          </a:prstGeom>
        </p:spPr>
        <p:txBody>
          <a:bodyPr vert="horz" lIns="148133" tIns="74066" rIns="148133" bIns="74066"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756126" y="2520316"/>
            <a:ext cx="13610273" cy="7128392"/>
          </a:xfrm>
          <a:prstGeom prst="rect">
            <a:avLst/>
          </a:prstGeom>
        </p:spPr>
        <p:txBody>
          <a:bodyPr vert="horz" lIns="148133" tIns="74066" rIns="148133" bIns="74066"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756126" y="10011252"/>
            <a:ext cx="3528589" cy="575072"/>
          </a:xfrm>
          <a:prstGeom prst="rect">
            <a:avLst/>
          </a:prstGeom>
        </p:spPr>
        <p:txBody>
          <a:bodyPr vert="horz" lIns="148133" tIns="74066" rIns="148133" bIns="74066" rtlCol="0" anchor="ctr"/>
          <a:lstStyle>
            <a:lvl1pPr algn="l">
              <a:defRPr sz="1900">
                <a:solidFill>
                  <a:schemeClr val="tx1">
                    <a:tint val="75000"/>
                  </a:schemeClr>
                </a:solidFill>
              </a:defRPr>
            </a:lvl1pPr>
          </a:lstStyle>
          <a:p>
            <a:fld id="{F4CFF732-8462-425E-9F4F-46955D65FCC6}" type="datetimeFigureOut">
              <a:rPr kumimoji="1" lang="ja-JP" altLang="en-US" smtClean="0"/>
              <a:t>2024/2/1</a:t>
            </a:fld>
            <a:endParaRPr kumimoji="1" lang="ja-JP" altLang="en-US"/>
          </a:p>
        </p:txBody>
      </p:sp>
      <p:sp>
        <p:nvSpPr>
          <p:cNvPr id="5" name="フッター プレースホルダー 4"/>
          <p:cNvSpPr>
            <a:spLocks noGrp="1"/>
          </p:cNvSpPr>
          <p:nvPr>
            <p:ph type="ftr" sz="quarter" idx="3"/>
          </p:nvPr>
        </p:nvSpPr>
        <p:spPr>
          <a:xfrm>
            <a:off x="5166863" y="10011252"/>
            <a:ext cx="4788800" cy="575072"/>
          </a:xfrm>
          <a:prstGeom prst="rect">
            <a:avLst/>
          </a:prstGeom>
        </p:spPr>
        <p:txBody>
          <a:bodyPr vert="horz" lIns="148133" tIns="74066" rIns="148133" bIns="74066" rtlCol="0" anchor="ctr"/>
          <a:lstStyle>
            <a:lvl1pPr algn="ctr">
              <a:defRPr sz="1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10" y="10011252"/>
            <a:ext cx="3528589" cy="575072"/>
          </a:xfrm>
          <a:prstGeom prst="rect">
            <a:avLst/>
          </a:prstGeom>
        </p:spPr>
        <p:txBody>
          <a:bodyPr vert="horz" lIns="148133" tIns="74066" rIns="148133" bIns="74066" rtlCol="0" anchor="ctr"/>
          <a:lstStyle>
            <a:lvl1pPr algn="r">
              <a:defRPr sz="1900">
                <a:solidFill>
                  <a:schemeClr val="tx1">
                    <a:tint val="75000"/>
                  </a:schemeClr>
                </a:solidFill>
              </a:defRPr>
            </a:lvl1pPr>
          </a:lstStyle>
          <a:p>
            <a:fld id="{6DB2EB7A-7408-4CC6-8AFE-5FF7052B3340}" type="slidenum">
              <a:rPr kumimoji="1" lang="ja-JP" altLang="en-US" smtClean="0"/>
              <a:t>‹#›</a:t>
            </a:fld>
            <a:endParaRPr kumimoji="1" lang="ja-JP" altLang="en-US"/>
          </a:p>
        </p:txBody>
      </p:sp>
    </p:spTree>
    <p:extLst>
      <p:ext uri="{BB962C8B-B14F-4D97-AF65-F5344CB8AC3E}">
        <p14:creationId xmlns:p14="http://schemas.microsoft.com/office/powerpoint/2010/main" val="1168643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81328" rtl="0" eaLnBrk="1" latinLnBrk="0" hangingPunct="1">
        <a:spcBef>
          <a:spcPct val="0"/>
        </a:spcBef>
        <a:buNone/>
        <a:defRPr kumimoji="1" sz="7100" kern="1200">
          <a:solidFill>
            <a:schemeClr val="tx1"/>
          </a:solidFill>
          <a:latin typeface="+mj-lt"/>
          <a:ea typeface="+mj-ea"/>
          <a:cs typeface="+mj-cs"/>
        </a:defRPr>
      </a:lvl1pPr>
    </p:titleStyle>
    <p:bodyStyle>
      <a:lvl1pPr marL="555498" indent="-555498" algn="l" defTabSz="1481328" rtl="0" eaLnBrk="1" latinLnBrk="0" hangingPunct="1">
        <a:spcBef>
          <a:spcPct val="20000"/>
        </a:spcBef>
        <a:buFont typeface="Arial" panose="020B0604020202020204" pitchFamily="34" charset="0"/>
        <a:buChar char="•"/>
        <a:defRPr kumimoji="1" sz="5200" kern="1200">
          <a:solidFill>
            <a:schemeClr val="tx1"/>
          </a:solidFill>
          <a:latin typeface="+mn-lt"/>
          <a:ea typeface="+mn-ea"/>
          <a:cs typeface="+mn-cs"/>
        </a:defRPr>
      </a:lvl1pPr>
      <a:lvl2pPr marL="1203579" indent="-462915" algn="l" defTabSz="1481328"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2pPr>
      <a:lvl3pPr marL="1851660" indent="-370332" algn="l" defTabSz="1481328"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3pPr>
      <a:lvl4pPr marL="2592324"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4pPr>
      <a:lvl5pPr marL="3332988"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5pPr>
      <a:lvl6pPr marL="4073652"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6pPr>
      <a:lvl7pPr marL="4814316"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7pPr>
      <a:lvl8pPr marL="5554980"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8pPr>
      <a:lvl9pPr marL="6295644" indent="-370332" algn="l" defTabSz="1481328"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9pPr>
    </p:bodyStyle>
    <p:otherStyle>
      <a:defPPr>
        <a:defRPr lang="ja-JP"/>
      </a:defPPr>
      <a:lvl1pPr marL="0" algn="l" defTabSz="1481328" rtl="0" eaLnBrk="1" latinLnBrk="0" hangingPunct="1">
        <a:defRPr kumimoji="1" sz="2900" kern="1200">
          <a:solidFill>
            <a:schemeClr val="tx1"/>
          </a:solidFill>
          <a:latin typeface="+mn-lt"/>
          <a:ea typeface="+mn-ea"/>
          <a:cs typeface="+mn-cs"/>
        </a:defRPr>
      </a:lvl1pPr>
      <a:lvl2pPr marL="740664" algn="l" defTabSz="1481328" rtl="0" eaLnBrk="1" latinLnBrk="0" hangingPunct="1">
        <a:defRPr kumimoji="1" sz="2900" kern="1200">
          <a:solidFill>
            <a:schemeClr val="tx1"/>
          </a:solidFill>
          <a:latin typeface="+mn-lt"/>
          <a:ea typeface="+mn-ea"/>
          <a:cs typeface="+mn-cs"/>
        </a:defRPr>
      </a:lvl2pPr>
      <a:lvl3pPr marL="1481328" algn="l" defTabSz="1481328" rtl="0" eaLnBrk="1" latinLnBrk="0" hangingPunct="1">
        <a:defRPr kumimoji="1" sz="2900" kern="1200">
          <a:solidFill>
            <a:schemeClr val="tx1"/>
          </a:solidFill>
          <a:latin typeface="+mn-lt"/>
          <a:ea typeface="+mn-ea"/>
          <a:cs typeface="+mn-cs"/>
        </a:defRPr>
      </a:lvl3pPr>
      <a:lvl4pPr marL="2221992" algn="l" defTabSz="1481328" rtl="0" eaLnBrk="1" latinLnBrk="0" hangingPunct="1">
        <a:defRPr kumimoji="1" sz="2900" kern="1200">
          <a:solidFill>
            <a:schemeClr val="tx1"/>
          </a:solidFill>
          <a:latin typeface="+mn-lt"/>
          <a:ea typeface="+mn-ea"/>
          <a:cs typeface="+mn-cs"/>
        </a:defRPr>
      </a:lvl4pPr>
      <a:lvl5pPr marL="2962656" algn="l" defTabSz="1481328" rtl="0" eaLnBrk="1" latinLnBrk="0" hangingPunct="1">
        <a:defRPr kumimoji="1" sz="2900" kern="1200">
          <a:solidFill>
            <a:schemeClr val="tx1"/>
          </a:solidFill>
          <a:latin typeface="+mn-lt"/>
          <a:ea typeface="+mn-ea"/>
          <a:cs typeface="+mn-cs"/>
        </a:defRPr>
      </a:lvl5pPr>
      <a:lvl6pPr marL="3703320" algn="l" defTabSz="1481328" rtl="0" eaLnBrk="1" latinLnBrk="0" hangingPunct="1">
        <a:defRPr kumimoji="1" sz="2900" kern="1200">
          <a:solidFill>
            <a:schemeClr val="tx1"/>
          </a:solidFill>
          <a:latin typeface="+mn-lt"/>
          <a:ea typeface="+mn-ea"/>
          <a:cs typeface="+mn-cs"/>
        </a:defRPr>
      </a:lvl6pPr>
      <a:lvl7pPr marL="4443984" algn="l" defTabSz="1481328" rtl="0" eaLnBrk="1" latinLnBrk="0" hangingPunct="1">
        <a:defRPr kumimoji="1" sz="2900" kern="1200">
          <a:solidFill>
            <a:schemeClr val="tx1"/>
          </a:solidFill>
          <a:latin typeface="+mn-lt"/>
          <a:ea typeface="+mn-ea"/>
          <a:cs typeface="+mn-cs"/>
        </a:defRPr>
      </a:lvl7pPr>
      <a:lvl8pPr marL="5184648" algn="l" defTabSz="1481328" rtl="0" eaLnBrk="1" latinLnBrk="0" hangingPunct="1">
        <a:defRPr kumimoji="1" sz="2900" kern="1200">
          <a:solidFill>
            <a:schemeClr val="tx1"/>
          </a:solidFill>
          <a:latin typeface="+mn-lt"/>
          <a:ea typeface="+mn-ea"/>
          <a:cs typeface="+mn-cs"/>
        </a:defRPr>
      </a:lvl8pPr>
      <a:lvl9pPr marL="5925312" algn="l" defTabSz="1481328" rtl="0" eaLnBrk="1" latinLnBrk="0" hangingPunct="1">
        <a:defRPr kumimoji="1"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角丸四角形 54"/>
          <p:cNvSpPr/>
          <p:nvPr/>
        </p:nvSpPr>
        <p:spPr>
          <a:xfrm>
            <a:off x="6907382" y="722778"/>
            <a:ext cx="8136779" cy="2249676"/>
          </a:xfrm>
          <a:prstGeom prst="roundRect">
            <a:avLst>
              <a:gd name="adj" fmla="val 494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2" name="正方形/長方形 71"/>
          <p:cNvSpPr/>
          <p:nvPr/>
        </p:nvSpPr>
        <p:spPr>
          <a:xfrm>
            <a:off x="6705410" y="1177002"/>
            <a:ext cx="8285061" cy="1709003"/>
          </a:xfrm>
          <a:prstGeom prst="rect">
            <a:avLst/>
          </a:prstGeom>
          <a:ln w="3175">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lvl="0"/>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Times New Roman"/>
              </a:rPr>
              <a:t>大阪府と市町村は、適切な役割分担のもと、相互に連携して、女性支援事業に取り組む。</a:t>
            </a:r>
            <a:endParaRPr lang="en-US" altLang="ja-JP" sz="1000" kern="100" spc="-150" dirty="0">
              <a:solidFill>
                <a:schemeClr val="tx1"/>
              </a:solidFill>
              <a:latin typeface="HG丸ｺﾞｼｯｸM-PRO" panose="020F0600000000000000" pitchFamily="50" charset="-128"/>
              <a:ea typeface="HG丸ｺﾞｼｯｸM-PRO" panose="020F0600000000000000" pitchFamily="50" charset="-128"/>
              <a:cs typeface="ＭＳ 明朝"/>
            </a:endParaRPr>
          </a:p>
        </p:txBody>
      </p:sp>
      <p:sp>
        <p:nvSpPr>
          <p:cNvPr id="64" name="角丸四角形 63"/>
          <p:cNvSpPr/>
          <p:nvPr/>
        </p:nvSpPr>
        <p:spPr>
          <a:xfrm>
            <a:off x="94459" y="10201619"/>
            <a:ext cx="14882775" cy="556029"/>
          </a:xfrm>
          <a:prstGeom prst="roundRect">
            <a:avLst>
              <a:gd name="adj" fmla="val 28726"/>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2" name="角丸四角形 61"/>
          <p:cNvSpPr/>
          <p:nvPr/>
        </p:nvSpPr>
        <p:spPr>
          <a:xfrm>
            <a:off x="136614" y="912674"/>
            <a:ext cx="6506094" cy="2390331"/>
          </a:xfrm>
          <a:prstGeom prst="roundRect">
            <a:avLst>
              <a:gd name="adj" fmla="val 494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1" name="角丸四角形 60"/>
          <p:cNvSpPr/>
          <p:nvPr/>
        </p:nvSpPr>
        <p:spPr>
          <a:xfrm>
            <a:off x="126224" y="3315865"/>
            <a:ext cx="6550913" cy="5165747"/>
          </a:xfrm>
          <a:prstGeom prst="roundRect">
            <a:avLst>
              <a:gd name="adj" fmla="val 494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chemeClr val="tx1"/>
              </a:solidFill>
            </a:endParaRPr>
          </a:p>
        </p:txBody>
      </p:sp>
      <p:sp>
        <p:nvSpPr>
          <p:cNvPr id="18" name="角丸四角形 17"/>
          <p:cNvSpPr/>
          <p:nvPr/>
        </p:nvSpPr>
        <p:spPr>
          <a:xfrm>
            <a:off x="6775031" y="2931986"/>
            <a:ext cx="8354353" cy="7220293"/>
          </a:xfrm>
          <a:prstGeom prst="roundRect">
            <a:avLst>
              <a:gd name="adj" fmla="val 235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kumimoji="1" lang="ja-JP" altLang="en-US">
              <a:solidFill>
                <a:schemeClr val="tx1"/>
              </a:solidFill>
            </a:endParaRPr>
          </a:p>
        </p:txBody>
      </p:sp>
      <p:sp>
        <p:nvSpPr>
          <p:cNvPr id="39" name="角丸四角形 38"/>
          <p:cNvSpPr/>
          <p:nvPr/>
        </p:nvSpPr>
        <p:spPr>
          <a:xfrm rot="16200000">
            <a:off x="3181792" y="346108"/>
            <a:ext cx="374501" cy="6355204"/>
          </a:xfrm>
          <a:prstGeom prst="roundRect">
            <a:avLst/>
          </a:prstGeom>
          <a:gradFill flip="none" rotWithShape="1">
            <a:gsLst>
              <a:gs pos="0">
                <a:srgbClr val="4F81BD">
                  <a:lumMod val="60000"/>
                  <a:lumOff val="40000"/>
                  <a:tint val="66000"/>
                  <a:satMod val="160000"/>
                </a:srgbClr>
              </a:gs>
              <a:gs pos="50000">
                <a:srgbClr val="4F81BD">
                  <a:lumMod val="60000"/>
                  <a:lumOff val="40000"/>
                  <a:tint val="44500"/>
                  <a:satMod val="160000"/>
                </a:srgbClr>
              </a:gs>
              <a:gs pos="100000">
                <a:srgbClr val="4F81BD">
                  <a:lumMod val="60000"/>
                  <a:lumOff val="40000"/>
                  <a:tint val="23500"/>
                  <a:satMod val="160000"/>
                </a:srgbClr>
              </a:gs>
            </a:gsLst>
            <a:lin ang="10800000" scaled="1"/>
            <a:tileRect/>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vert="eaVert" wrap="square" rtlCol="0" anchor="ctr">
            <a:noAutofit/>
          </a:bodyPr>
          <a:lstStyle/>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２　</a:t>
            </a:r>
            <a:r>
              <a:rPr lang="ja-JP" altLang="en-US" sz="1600" b="1" dirty="0">
                <a:latin typeface="ＭＳ Ｐゴシック"/>
                <a:ea typeface="Meiryo UI"/>
                <a:cs typeface="ＭＳ Ｐゴシック"/>
              </a:rPr>
              <a:t>困難な問題を抱える女性をめぐる現状・課題</a:t>
            </a:r>
            <a:r>
              <a:rPr lang="ja-JP" altLang="en-US" sz="1200" b="1" dirty="0">
                <a:latin typeface="ＭＳ Ｐゴシック"/>
                <a:ea typeface="Meiryo UI"/>
                <a:cs typeface="ＭＳ Ｐゴシック"/>
              </a:rPr>
              <a:t>（</a:t>
            </a:r>
            <a:r>
              <a:rPr lang="ja-JP" altLang="en-US" sz="1200" b="1" dirty="0">
                <a:latin typeface="Meiryo UI" panose="020B0604030504040204" pitchFamily="50" charset="-128"/>
                <a:ea typeface="Meiryo UI" panose="020B0604030504040204" pitchFamily="50" charset="-128"/>
              </a:rPr>
              <a:t>第</a:t>
            </a:r>
            <a:r>
              <a:rPr lang="en-US" altLang="ja-JP" sz="1200" b="1" dirty="0">
                <a:latin typeface="Meiryo UI" panose="020B0604030504040204" pitchFamily="50" charset="-128"/>
                <a:ea typeface="Meiryo UI" panose="020B0604030504040204" pitchFamily="50" charset="-128"/>
              </a:rPr>
              <a:t>1</a:t>
            </a:r>
            <a:r>
              <a:rPr lang="ja-JP" altLang="en-US" sz="1200" b="1" dirty="0">
                <a:latin typeface="Meiryo UI" panose="020B0604030504040204" pitchFamily="50" charset="-128"/>
                <a:ea typeface="Meiryo UI" panose="020B0604030504040204" pitchFamily="50" charset="-128"/>
              </a:rPr>
              <a:t>章）</a:t>
            </a:r>
            <a:endParaRPr lang="en-US" altLang="ja-JP" sz="1200" b="1" dirty="0">
              <a:latin typeface="Meiryo UI" panose="020B0604030504040204" pitchFamily="50" charset="-128"/>
              <a:ea typeface="Meiryo UI" panose="020B0604030504040204" pitchFamily="50" charset="-128"/>
            </a:endParaRPr>
          </a:p>
        </p:txBody>
      </p:sp>
      <p:sp>
        <p:nvSpPr>
          <p:cNvPr id="24" name="角丸四角形 23"/>
          <p:cNvSpPr/>
          <p:nvPr/>
        </p:nvSpPr>
        <p:spPr>
          <a:xfrm>
            <a:off x="1235146" y="167993"/>
            <a:ext cx="12601400" cy="523389"/>
          </a:xfrm>
          <a:prstGeom prst="round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noFill/>
          </a:ln>
          <a:effectLst>
            <a:glow>
              <a:schemeClr val="accent1">
                <a:alpha val="40000"/>
              </a:schemeClr>
            </a:glow>
            <a:innerShdw blurRad="63500" dist="50800" dir="18900000">
              <a:prstClr val="black">
                <a:alpha val="50000"/>
              </a:prstClr>
            </a:innerShdw>
            <a:reflection blurRad="25400" endPos="0" dir="5400000" sy="-100000" algn="bl" rotWithShape="0"/>
            <a:softEdge rad="0"/>
          </a:effectLst>
          <a:scene3d>
            <a:camera prst="orthographicFront"/>
            <a:lightRig rig="twoPt" dir="t"/>
          </a:scene3d>
          <a:sp3d>
            <a:bevelT/>
            <a:bevelB/>
          </a:sp3d>
        </p:spPr>
        <p:style>
          <a:lnRef idx="2">
            <a:schemeClr val="accent6"/>
          </a:lnRef>
          <a:fillRef idx="1">
            <a:schemeClr val="lt1"/>
          </a:fillRef>
          <a:effectRef idx="0">
            <a:schemeClr val="accent6"/>
          </a:effectRef>
          <a:fontRef idx="minor">
            <a:schemeClr val="dk1"/>
          </a:fontRef>
        </p:style>
        <p:txBody>
          <a:bodyPr wrap="square" rtlCol="0" anchor="ctr">
            <a:noAutofit/>
          </a:bodyPr>
          <a:lstStyle/>
          <a:p>
            <a:pPr algn="dist">
              <a:spcAft>
                <a:spcPts val="0"/>
              </a:spcAft>
            </a:pPr>
            <a:r>
              <a:rPr lang="ja-JP" altLang="en-US" sz="2000" b="1" kern="1200" dirty="0">
                <a:solidFill>
                  <a:schemeClr val="tx1"/>
                </a:solidFill>
                <a:effectLst/>
                <a:latin typeface="ＭＳ Ｐゴシック"/>
                <a:ea typeface="Meiryo UI"/>
                <a:cs typeface="ＭＳ Ｐゴシック"/>
              </a:rPr>
              <a:t>大阪府困難な問題を抱える女性への支援のための施策の実施に関する基本的な計画（</a:t>
            </a:r>
            <a:r>
              <a:rPr lang="ja-JP" altLang="en-US" sz="2000" b="1" dirty="0">
                <a:solidFill>
                  <a:schemeClr val="tx1"/>
                </a:solidFill>
                <a:latin typeface="ＭＳ Ｐゴシック"/>
                <a:ea typeface="Meiryo UI"/>
                <a:cs typeface="ＭＳ Ｐゴシック"/>
              </a:rPr>
              <a:t>案</a:t>
            </a:r>
            <a:r>
              <a:rPr lang="ja-JP" altLang="en-US" sz="2000" b="1" kern="1200" dirty="0">
                <a:solidFill>
                  <a:schemeClr val="tx1"/>
                </a:solidFill>
                <a:effectLst/>
                <a:latin typeface="ＭＳ Ｐゴシック"/>
                <a:ea typeface="Meiryo UI"/>
                <a:cs typeface="ＭＳ Ｐゴシック"/>
              </a:rPr>
              <a:t>）の概要</a:t>
            </a:r>
            <a:endParaRPr lang="ja-JP" sz="1200" b="1" dirty="0">
              <a:solidFill>
                <a:schemeClr val="tx1"/>
              </a:solidFill>
              <a:effectLst/>
              <a:latin typeface="ＭＳ Ｐゴシック"/>
              <a:cs typeface="ＭＳ Ｐゴシック"/>
            </a:endParaRPr>
          </a:p>
        </p:txBody>
      </p:sp>
      <p:sp>
        <p:nvSpPr>
          <p:cNvPr id="16" name="角丸四角形吹き出し 15"/>
          <p:cNvSpPr/>
          <p:nvPr/>
        </p:nvSpPr>
        <p:spPr>
          <a:xfrm>
            <a:off x="224118" y="3746004"/>
            <a:ext cx="1743955" cy="317094"/>
          </a:xfrm>
          <a:prstGeom prst="wedgeRoundRectCallout">
            <a:avLst>
              <a:gd name="adj1" fmla="val -20833"/>
              <a:gd name="adj2" fmla="val 27777"/>
              <a:gd name="adj3" fmla="val 16667"/>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lIns="97969" tIns="48984" rIns="97969" bIns="48984" spcCol="0" rtlCol="0" anchor="ctr">
            <a:noAutofit/>
          </a:bodyPr>
          <a:lstStyle/>
          <a:p>
            <a:pPr>
              <a:spcAft>
                <a:spcPts val="0"/>
              </a:spcAft>
            </a:pPr>
            <a:r>
              <a:rPr lang="ja-JP" altLang="en-US" sz="1400" b="1" dirty="0">
                <a:latin typeface="ＭＳ Ｐゴシック"/>
                <a:ea typeface="Meiryo UI"/>
                <a:cs typeface="ＭＳ Ｐゴシック"/>
              </a:rPr>
              <a:t>（１）　現状</a:t>
            </a:r>
            <a:endParaRPr lang="ja-JP" sz="1200" dirty="0">
              <a:effectLst/>
              <a:latin typeface="ＭＳ Ｐゴシック"/>
              <a:cs typeface="ＭＳ Ｐゴシック"/>
            </a:endParaRPr>
          </a:p>
        </p:txBody>
      </p:sp>
      <p:sp>
        <p:nvSpPr>
          <p:cNvPr id="14" name="正方形/長方形 13"/>
          <p:cNvSpPr/>
          <p:nvPr/>
        </p:nvSpPr>
        <p:spPr>
          <a:xfrm>
            <a:off x="211333" y="1137473"/>
            <a:ext cx="6387439" cy="2154511"/>
          </a:xfrm>
          <a:prstGeom prst="rect">
            <a:avLst/>
          </a:prstGeom>
          <a:ln w="3175">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36000" rIns="91440" bIns="36000" numCol="1" spcCol="0" rtlCol="0" fromWordArt="0" anchor="ctr" anchorCtr="0" forceAA="0" compatLnSpc="1">
            <a:prstTxWarp prst="textNoShape">
              <a:avLst/>
            </a:prstTxWarp>
            <a:noAutofit/>
          </a:bodyPr>
          <a:lstStyle/>
          <a:p>
            <a:pPr lvl="0"/>
            <a:r>
              <a:rPr lang="ja-JP" altLang="en-US" sz="1000" u="sng" kern="100" dirty="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ja-JP" sz="1000" u="sng" kern="100" dirty="0">
                <a:solidFill>
                  <a:schemeClr val="tx1"/>
                </a:solidFill>
                <a:latin typeface="HG丸ｺﾞｼｯｸM-PRO" panose="020F0600000000000000" pitchFamily="50" charset="-128"/>
                <a:ea typeface="HG丸ｺﾞｼｯｸM-PRO" panose="020F0600000000000000" pitchFamily="50" charset="-128"/>
                <a:cs typeface="Times New Roman"/>
              </a:rPr>
              <a:t>困難な問題を抱える女性への支援に関する法律</a:t>
            </a:r>
            <a:r>
              <a:rPr lang="ja-JP" altLang="en-US" sz="1000" u="sng" kern="100" dirty="0">
                <a:solidFill>
                  <a:schemeClr val="tx1"/>
                </a:solidFill>
                <a:latin typeface="HG丸ｺﾞｼｯｸM-PRO" panose="020F0600000000000000" pitchFamily="50" charset="-128"/>
                <a:ea typeface="HG丸ｺﾞｼｯｸM-PRO" panose="020F0600000000000000" pitchFamily="50" charset="-128"/>
                <a:cs typeface="Times New Roman"/>
              </a:rPr>
              <a:t>（以下「女性支援法」）の成立</a:t>
            </a:r>
            <a:endParaRPr lang="en-US" altLang="ja-JP" sz="1000" u="sng"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ja-JP"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女性が抱える問題が多様化、複雑化している中、支援を必要とする女性が抱えている問題やその背景、心身の状況等に応</a:t>
            </a:r>
            <a:r>
              <a:rPr lang="ja-JP" altLang="en-US"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　</a:t>
            </a:r>
            <a:endParaRPr lang="en-US" altLang="ja-JP" sz="1000" kern="100" spc="-15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ja-JP"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じた適切な支援を包括的に</a:t>
            </a:r>
            <a:r>
              <a:rPr lang="ja-JP" altLang="en-US"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提供することが必要</a:t>
            </a:r>
            <a:endParaRPr lang="en-US" altLang="ja-JP" sz="1000" kern="100" spc="-15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 府では</a:t>
            </a:r>
            <a:r>
              <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rPr>
              <a:t>H30</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「大阪府における保護を必要とする女性への支援のあり方について提言」を踏まえ、女性支</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援を実施</a:t>
            </a:r>
            <a:endParaRPr lang="en-US" altLang="ja-JP" sz="1000" kern="100" spc="-15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　■  </a:t>
            </a:r>
            <a:r>
              <a:rPr lang="ja-JP" altLang="ja-JP"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女性が安心かつ自立して暮らせる社会の実現</a:t>
            </a:r>
            <a:r>
              <a:rPr lang="ja-JP" altLang="en-US"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を目的として、女性支援法が成立</a:t>
            </a:r>
            <a:endParaRPr lang="en-US" altLang="ja-JP" sz="1000" kern="100" spc="-15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u="sng" kern="100" spc="-150" dirty="0">
                <a:solidFill>
                  <a:schemeClr val="tx1"/>
                </a:solidFill>
                <a:latin typeface="HG丸ｺﾞｼｯｸM-PRO" panose="020F0600000000000000" pitchFamily="50" charset="-128"/>
                <a:ea typeface="HG丸ｺﾞｼｯｸM-PRO" panose="020F0600000000000000" pitchFamily="50" charset="-128"/>
                <a:cs typeface="ＭＳ 明朝"/>
              </a:rPr>
              <a:t>大阪府基本計画の策定</a:t>
            </a:r>
            <a:endParaRPr lang="en-US" altLang="ja-JP" sz="1000" u="sng" kern="100" spc="-15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　■  女性支援</a:t>
            </a:r>
            <a:r>
              <a:rPr lang="ja-JP" altLang="ja-JP"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法や</a:t>
            </a:r>
            <a:r>
              <a:rPr lang="ja-JP" altLang="en-US"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厚生労働省が令和５年３月に策定した</a:t>
            </a:r>
            <a:r>
              <a:rPr lang="ja-JP" altLang="ja-JP"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基本方針の内容を受け、困難な問題を抱える女性への福祉の増進及び</a:t>
            </a:r>
            <a:endParaRPr lang="en-US" altLang="ja-JP" sz="1000" kern="100" spc="-15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ja-JP"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自立に向けた施策を総合的かつ計画的に展開し、個々の支援対象となる女性に対して効果的に機能することを目指すため</a:t>
            </a:r>
            <a:endParaRPr lang="en-US" altLang="ja-JP" sz="1000" kern="100" spc="-15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ja-JP"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に</a:t>
            </a:r>
            <a:r>
              <a:rPr lang="ja-JP" altLang="en-US"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大阪府基本計画を策定</a:t>
            </a:r>
            <a:endParaRPr lang="en-US" altLang="ja-JP" sz="1000" kern="100" spc="-15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dirty="0">
                <a:solidFill>
                  <a:schemeClr val="tx1"/>
                </a:solidFill>
                <a:latin typeface="HG丸ｺﾞｼｯｸM-PRO" panose="020F0600000000000000" pitchFamily="50" charset="-128"/>
                <a:ea typeface="HG丸ｺﾞｼｯｸM-PRO" panose="020F0600000000000000" pitchFamily="50" charset="-128"/>
                <a:cs typeface="Times New Roman"/>
              </a:rPr>
              <a:t>　■  基本計画の対象期間は令和６年度（</a:t>
            </a:r>
            <a:r>
              <a:rPr lang="en-US" altLang="ja-JP" sz="1000" dirty="0">
                <a:solidFill>
                  <a:schemeClr val="tx1"/>
                </a:solidFill>
                <a:latin typeface="HG丸ｺﾞｼｯｸM-PRO" panose="020F0600000000000000" pitchFamily="50" charset="-128"/>
                <a:ea typeface="HG丸ｺﾞｼｯｸM-PRO" panose="020F0600000000000000" pitchFamily="50" charset="-128"/>
                <a:cs typeface="Times New Roman"/>
              </a:rPr>
              <a:t>2024</a:t>
            </a:r>
            <a:r>
              <a:rPr lang="ja-JP" altLang="en-US" sz="1000" dirty="0">
                <a:solidFill>
                  <a:schemeClr val="tx1"/>
                </a:solidFill>
                <a:latin typeface="HG丸ｺﾞｼｯｸM-PRO" panose="020F0600000000000000" pitchFamily="50" charset="-128"/>
                <a:ea typeface="HG丸ｺﾞｼｯｸM-PRO" panose="020F0600000000000000" pitchFamily="50" charset="-128"/>
                <a:cs typeface="Times New Roman"/>
              </a:rPr>
              <a:t>年度）から令和８年度（</a:t>
            </a:r>
            <a:r>
              <a:rPr lang="en-US" altLang="ja-JP" sz="1000" dirty="0">
                <a:solidFill>
                  <a:schemeClr val="tx1"/>
                </a:solidFill>
                <a:latin typeface="HG丸ｺﾞｼｯｸM-PRO" panose="020F0600000000000000" pitchFamily="50" charset="-128"/>
                <a:ea typeface="HG丸ｺﾞｼｯｸM-PRO" panose="020F0600000000000000" pitchFamily="50" charset="-128"/>
                <a:cs typeface="Times New Roman"/>
              </a:rPr>
              <a:t>2026</a:t>
            </a:r>
            <a:r>
              <a:rPr lang="ja-JP" altLang="en-US" sz="1000" dirty="0">
                <a:solidFill>
                  <a:schemeClr val="tx1"/>
                </a:solidFill>
                <a:latin typeface="HG丸ｺﾞｼｯｸM-PRO" panose="020F0600000000000000" pitchFamily="50" charset="-128"/>
                <a:ea typeface="HG丸ｺﾞｼｯｸM-PRO" panose="020F0600000000000000" pitchFamily="50" charset="-128"/>
                <a:cs typeface="Times New Roman"/>
              </a:rPr>
              <a:t>年度）までの３年間　</a:t>
            </a:r>
            <a:endParaRPr lang="en-US" altLang="ja-JP" sz="100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00" u="sng" kern="100" spc="-150" dirty="0">
                <a:solidFill>
                  <a:schemeClr val="tx1"/>
                </a:solidFill>
                <a:latin typeface="HG丸ｺﾞｼｯｸM-PRO" panose="020F0600000000000000" pitchFamily="50" charset="-128"/>
                <a:ea typeface="HG丸ｺﾞｼｯｸM-PRO" panose="020F0600000000000000" pitchFamily="50" charset="-128"/>
                <a:cs typeface="ＭＳ 明朝"/>
              </a:rPr>
              <a:t>支援の対象者と基本理念</a:t>
            </a:r>
            <a:endParaRPr lang="en-US" altLang="ja-JP" sz="1000" u="sng" kern="100" spc="-15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spc="-150" dirty="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支援の対象者と基本理念は女性支援法及び国の基本方針を踏襲し、包括的かつ継続的な支援を実施</a:t>
            </a:r>
            <a:endParaRPr lang="en-US" altLang="ja-JP" sz="1000" kern="100" spc="-150" dirty="0">
              <a:solidFill>
                <a:schemeClr val="tx1"/>
              </a:solidFill>
              <a:latin typeface="HG丸ｺﾞｼｯｸM-PRO" panose="020F0600000000000000" pitchFamily="50" charset="-128"/>
              <a:ea typeface="HG丸ｺﾞｼｯｸM-PRO" panose="020F0600000000000000" pitchFamily="50" charset="-128"/>
              <a:cs typeface="ＭＳ 明朝"/>
            </a:endParaRPr>
          </a:p>
        </p:txBody>
      </p:sp>
      <p:sp>
        <p:nvSpPr>
          <p:cNvPr id="15" name="角丸四角形 14"/>
          <p:cNvSpPr/>
          <p:nvPr/>
        </p:nvSpPr>
        <p:spPr>
          <a:xfrm rot="16200000">
            <a:off x="3174544" y="-2257411"/>
            <a:ext cx="374499" cy="6390480"/>
          </a:xfrm>
          <a:prstGeom prst="roundRect">
            <a:avLst/>
          </a:prstGeom>
          <a:gradFill flip="none" rotWithShape="1">
            <a:gsLst>
              <a:gs pos="0">
                <a:srgbClr val="4F81BD">
                  <a:lumMod val="60000"/>
                  <a:lumOff val="40000"/>
                  <a:tint val="66000"/>
                  <a:satMod val="160000"/>
                </a:srgbClr>
              </a:gs>
              <a:gs pos="50000">
                <a:srgbClr val="4F81BD">
                  <a:lumMod val="60000"/>
                  <a:lumOff val="40000"/>
                  <a:tint val="44500"/>
                  <a:satMod val="160000"/>
                </a:srgbClr>
              </a:gs>
              <a:gs pos="100000">
                <a:srgbClr val="4F81BD">
                  <a:lumMod val="60000"/>
                  <a:lumOff val="40000"/>
                  <a:tint val="23500"/>
                  <a:satMod val="160000"/>
                </a:srgbClr>
              </a:gs>
            </a:gsLst>
            <a:lin ang="10800000" scaled="1"/>
            <a:tileRect/>
          </a:gradFill>
          <a:ln w="25400" cap="flat" cmpd="sng" algn="ctr">
            <a:noFill/>
            <a:prstDash val="solid"/>
          </a:ln>
          <a:effectLst>
            <a:innerShdw blurRad="63500" dist="50800" dir="18900000">
              <a:prstClr val="black">
                <a:alpha val="50000"/>
              </a:prstClr>
            </a:innerShdw>
            <a:softEdge rad="0"/>
          </a:effectLst>
          <a:scene3d>
            <a:camera prst="orthographicFront"/>
            <a:lightRig rig="twoPt" dir="t"/>
          </a:scene3d>
          <a:sp3d>
            <a:bevelT/>
            <a:bevelB/>
          </a:sp3d>
        </p:spPr>
        <p:txBody>
          <a:bodyPr vert="eaVert" wrap="square" rtlCol="0" anchor="ctr">
            <a:noAutofit/>
          </a:bodyPr>
          <a:lstStyle/>
          <a:p>
            <a:pPr>
              <a:spcAft>
                <a:spcPts val="0"/>
              </a:spcAft>
            </a:pPr>
            <a:r>
              <a:rPr lang="ja-JP" altLang="en-US" sz="1600" b="1" dirty="0">
                <a:latin typeface="ＭＳ Ｐゴシック"/>
                <a:ea typeface="Meiryo UI"/>
                <a:cs typeface="ＭＳ Ｐゴシック"/>
              </a:rPr>
              <a:t>　１</a:t>
            </a:r>
            <a:r>
              <a:rPr lang="ja-JP" altLang="en-US" sz="1600" b="1" kern="1200" dirty="0">
                <a:effectLst/>
                <a:latin typeface="ＭＳ Ｐゴシック"/>
                <a:ea typeface="Meiryo UI"/>
                <a:cs typeface="ＭＳ Ｐゴシック"/>
              </a:rPr>
              <a:t>　計画の基本的な考え方　</a:t>
            </a:r>
            <a:r>
              <a:rPr lang="ja-JP" altLang="en-US" sz="1200" b="1" kern="1200" dirty="0">
                <a:effectLst/>
                <a:latin typeface="ＭＳ Ｐゴシック"/>
                <a:ea typeface="Meiryo UI"/>
                <a:cs typeface="ＭＳ Ｐゴシック"/>
              </a:rPr>
              <a:t>（第</a:t>
            </a:r>
            <a:r>
              <a:rPr lang="en-US" altLang="ja-JP" sz="1200" b="1" kern="1200" dirty="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200" b="1" kern="1200" dirty="0">
                <a:effectLst/>
                <a:latin typeface="Meiryo UI" panose="020B0604030504040204" pitchFamily="50" charset="-128"/>
                <a:ea typeface="Meiryo UI" panose="020B0604030504040204" pitchFamily="50" charset="-128"/>
                <a:cs typeface="Meiryo UI" panose="020B0604030504040204" pitchFamily="50" charset="-128"/>
              </a:rPr>
              <a:t>章</a:t>
            </a:r>
            <a:r>
              <a:rPr lang="ja-JP" altLang="en-US" sz="1200" b="1" dirty="0">
                <a:latin typeface="Meiryo UI" panose="020B0604030504040204" pitchFamily="50" charset="-128"/>
                <a:ea typeface="Meiryo UI" panose="020B0604030504040204" pitchFamily="50" charset="-128"/>
                <a:cs typeface="ＭＳ Ｐゴシック"/>
              </a:rPr>
              <a:t>）</a:t>
            </a:r>
            <a:endParaRPr lang="ja-JP" sz="1600" b="1" dirty="0">
              <a:effectLst/>
              <a:latin typeface="Meiryo UI" panose="020B0604030504040204" pitchFamily="50" charset="-128"/>
              <a:ea typeface="Meiryo UI" panose="020B0604030504040204" pitchFamily="50" charset="-128"/>
              <a:cs typeface="ＭＳ Ｐゴシック"/>
            </a:endParaRPr>
          </a:p>
        </p:txBody>
      </p:sp>
      <p:sp>
        <p:nvSpPr>
          <p:cNvPr id="2" name="Rectangle 2"/>
          <p:cNvSpPr>
            <a:spLocks noChangeArrowheads="1"/>
          </p:cNvSpPr>
          <p:nvPr/>
        </p:nvSpPr>
        <p:spPr bwMode="auto">
          <a:xfrm>
            <a:off x="0" y="-269304"/>
            <a:ext cx="184731"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5" name="角丸四角形 44"/>
          <p:cNvSpPr/>
          <p:nvPr/>
        </p:nvSpPr>
        <p:spPr>
          <a:xfrm>
            <a:off x="6845375" y="3559750"/>
            <a:ext cx="4000936" cy="695566"/>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36000" rIns="36000" bIns="36000" numCol="1" spcCol="0" rtlCol="0" fromWordArt="0" anchor="t" anchorCtr="0" forceAA="0" compatLnSpc="1">
            <a:prstTxWarp prst="textNoShape">
              <a:avLst/>
            </a:prstTxWarp>
            <a:noAutofit/>
          </a:bodyPr>
          <a:lstStyle/>
          <a:p>
            <a:pPr>
              <a:spcAft>
                <a:spcPts val="0"/>
              </a:spcAft>
            </a:pP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具体的取組み</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民間団体と連携した、</a:t>
            </a:r>
            <a:r>
              <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rPr>
              <a:t>SNS</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等を活用した早期把握</a:t>
            </a:r>
            <a:endParaRPr lang="en-US" altLang="ja-JP" sz="8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支援対象者を早期に把握して必要な支援に結びつける市町村の好</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事例を広く展開 </a:t>
            </a:r>
            <a:endParaRPr lang="ja-JP" altLang="ja-JP" sz="1000"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a:t>
            </a:r>
            <a:endParaRPr lang="en-US" altLang="ja-JP" sz="8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p:txBody>
      </p:sp>
      <p:sp>
        <p:nvSpPr>
          <p:cNvPr id="54" name="角丸四角形 53"/>
          <p:cNvSpPr/>
          <p:nvPr/>
        </p:nvSpPr>
        <p:spPr>
          <a:xfrm>
            <a:off x="2390068" y="10297030"/>
            <a:ext cx="12531133" cy="443499"/>
          </a:xfrm>
          <a:prstGeom prst="roundRect">
            <a:avLst>
              <a:gd name="adj" fmla="val 0"/>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144000" tIns="36000" rIns="72000" bIns="36000" numCol="1" spcCol="0" rtlCol="0" fromWordArt="0" anchor="ctr" anchorCtr="0" forceAA="0" compatLnSpc="1">
            <a:prstTxWarp prst="textNoShape">
              <a:avLst/>
            </a:prstTxWarp>
            <a:noAutofit/>
          </a:bodyPr>
          <a:lstStyle/>
          <a:p>
            <a:pPr>
              <a:spcAft>
                <a:spcPts val="0"/>
              </a:spcAft>
            </a:pP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基本計画の見直しにあたっては、見直し前に各種統計調査、市町村アンケート及び民間団体アンケート等を行い、当該調査結果等をもとに基本計画に定めた基本目標の評価を行う。</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当該評価により得られた結果をもとに、女性支援の課題や改善点を抽出し、基本計画の見直しを行うこととする。</a:t>
            </a:r>
            <a:endParaRPr lang="ja-JP" sz="1050" dirty="0">
              <a:solidFill>
                <a:schemeClr val="tx1"/>
              </a:solidFill>
              <a:effectLst/>
              <a:latin typeface="HG丸ｺﾞｼｯｸM-PRO" panose="020F0600000000000000" pitchFamily="50" charset="-128"/>
              <a:ea typeface="HG丸ｺﾞｼｯｸM-PRO" panose="020F0600000000000000" pitchFamily="50" charset="-128"/>
              <a:cs typeface="ＭＳ Ｐゴシック"/>
            </a:endParaRPr>
          </a:p>
        </p:txBody>
      </p:sp>
      <p:sp>
        <p:nvSpPr>
          <p:cNvPr id="56" name="角丸四角形 55"/>
          <p:cNvSpPr/>
          <p:nvPr/>
        </p:nvSpPr>
        <p:spPr>
          <a:xfrm rot="16200000">
            <a:off x="10697366" y="-1084598"/>
            <a:ext cx="369931" cy="8303363"/>
          </a:xfrm>
          <a:prstGeom prst="roundRect">
            <a:avLst/>
          </a:prstGeom>
          <a:gradFill flip="none" rotWithShape="1">
            <a:gsLst>
              <a:gs pos="0">
                <a:srgbClr val="4F81BD">
                  <a:lumMod val="60000"/>
                  <a:lumOff val="40000"/>
                  <a:tint val="66000"/>
                  <a:satMod val="160000"/>
                </a:srgbClr>
              </a:gs>
              <a:gs pos="50000">
                <a:srgbClr val="4F81BD">
                  <a:lumMod val="60000"/>
                  <a:lumOff val="40000"/>
                  <a:tint val="44500"/>
                  <a:satMod val="160000"/>
                </a:srgbClr>
              </a:gs>
              <a:gs pos="100000">
                <a:srgbClr val="4F81BD">
                  <a:lumMod val="60000"/>
                  <a:lumOff val="40000"/>
                  <a:tint val="23500"/>
                  <a:satMod val="160000"/>
                </a:srgbClr>
              </a:gs>
            </a:gsLst>
            <a:lin ang="10800000" scaled="1"/>
            <a:tileRect/>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vert="eaVert" wrap="square" rtlCol="0" anchor="ctr">
            <a:noAutofit/>
          </a:bodyPr>
          <a:lstStyle/>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５　支援内容</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章）</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角丸四角形 58"/>
          <p:cNvSpPr/>
          <p:nvPr/>
        </p:nvSpPr>
        <p:spPr>
          <a:xfrm>
            <a:off x="10989536" y="3558268"/>
            <a:ext cx="4000936" cy="687751"/>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36000" rIns="36000" bIns="36000" numCol="1" spcCol="0" rtlCol="0" fromWordArt="0" anchor="t" anchorCtr="0" forceAA="0" compatLnSpc="1">
            <a:prstTxWarp prst="textNoShape">
              <a:avLst/>
            </a:prstTxWarp>
            <a:noAutofit/>
          </a:bodyPr>
          <a:lstStyle/>
          <a:p>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具体的取組み</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00" dirty="0">
                <a:solidFill>
                  <a:schemeClr val="tx1"/>
                </a:solidFill>
                <a:latin typeface="HG丸ｺﾞｼｯｸM-PRO" panose="020F0600000000000000" pitchFamily="50" charset="-128"/>
                <a:ea typeface="HG丸ｺﾞｼｯｸM-PRO" panose="020F0600000000000000" pitchFamily="50" charset="-128"/>
                <a:cs typeface="Times New Roman"/>
              </a:rPr>
              <a:t>■ 市町村や民間団体が実施する居場所提供事業の周知</a:t>
            </a:r>
            <a:endParaRPr lang="en-US" altLang="ja-JP" sz="100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00" dirty="0">
                <a:solidFill>
                  <a:schemeClr val="tx1"/>
                </a:solidFill>
                <a:latin typeface="HG丸ｺﾞｼｯｸM-PRO" panose="020F0600000000000000" pitchFamily="50" charset="-128"/>
                <a:ea typeface="HG丸ｺﾞｼｯｸM-PRO" panose="020F0600000000000000" pitchFamily="50" charset="-128"/>
                <a:cs typeface="Times New Roman"/>
              </a:rPr>
              <a:t>■ 民間団体が実施する既存の居場所提供事業の推進・拡大</a:t>
            </a:r>
            <a:endParaRPr lang="en-US" altLang="ja-JP" sz="1000" dirty="0">
              <a:solidFill>
                <a:schemeClr val="tx1"/>
              </a:solidFill>
              <a:latin typeface="HG丸ｺﾞｼｯｸM-PRO" panose="020F0600000000000000" pitchFamily="50" charset="-128"/>
              <a:ea typeface="HG丸ｺﾞｼｯｸM-PRO" panose="020F0600000000000000" pitchFamily="50" charset="-128"/>
              <a:cs typeface="Times New Roman"/>
            </a:endParaRPr>
          </a:p>
        </p:txBody>
      </p:sp>
      <p:sp>
        <p:nvSpPr>
          <p:cNvPr id="67" name="角丸四角形 66"/>
          <p:cNvSpPr/>
          <p:nvPr/>
        </p:nvSpPr>
        <p:spPr>
          <a:xfrm>
            <a:off x="6845374" y="4623449"/>
            <a:ext cx="3988380" cy="1131657"/>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36000" rIns="36000" bIns="36000" numCol="1" spcCol="0" rtlCol="0" fromWordArt="0" anchor="ctr" anchorCtr="0" forceAA="0" compatLnSpc="1">
            <a:prstTxWarp prst="textNoShape">
              <a:avLst/>
            </a:prstTxWarp>
            <a:noAutofit/>
          </a:bodyPr>
          <a:lstStyle/>
          <a:p>
            <a:pPr>
              <a:spcAft>
                <a:spcPts val="0"/>
              </a:spcAft>
            </a:pP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具体的取組み</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indent="-133350"/>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女性相談センターの相談支援体制の充実（継続・拡充）</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indent="-133350"/>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女性相談窓口（府・市町村）の周知</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indent="-133350"/>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市町村への女性相談支援員の配置促進・育成支援（継続・拡充）</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a:spcAft>
                <a:spcPts val="0"/>
              </a:spcAft>
            </a:pP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個別ケース支援調整会議の開催促進                </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indent="-133350"/>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女性相談支援員が適切な支援を提供できるよう、アドバイスや</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indent="-133350"/>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スーパーバイズなどの支援や協力を行う（継続・拡充）</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indent="-133350"/>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p:txBody>
      </p:sp>
      <p:sp>
        <p:nvSpPr>
          <p:cNvPr id="68" name="角丸四角形 67"/>
          <p:cNvSpPr/>
          <p:nvPr/>
        </p:nvSpPr>
        <p:spPr>
          <a:xfrm>
            <a:off x="10989536" y="4623449"/>
            <a:ext cx="4000935" cy="1018964"/>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36000" rIns="36000" bIns="36000" numCol="1" spcCol="0" rtlCol="0" fromWordArt="0" anchor="t" anchorCtr="0" forceAA="0" compatLnSpc="1">
            <a:prstTxWarp prst="textNoShape">
              <a:avLst/>
            </a:prstTxWarp>
            <a:noAutofit/>
          </a:bodyPr>
          <a:lstStyle/>
          <a:p>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具体的取組み</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marL="133350" indent="-133350"/>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一時保護中の携帯電話や外出などの制限は必要最小限とし必要性</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marL="133350" indent="-133350"/>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を丁寧に説明するとともに、適切な情報提供に努め、一時保護の</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marL="133350" indent="-133350"/>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必要な女性が、一時保護につながるよう支援（継続・拡充）</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marL="133350" indent="-133350"/>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それぞれの状況に応じた一時保護又は一時保護委託を充実させ、</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marL="133350" indent="-133350"/>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多様なニーズに対応（継続・拡充）</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marL="133350" indent="-133350">
              <a:spcAft>
                <a:spcPts val="0"/>
              </a:spcAft>
            </a:pPr>
            <a:endParaRPr lang="ja-JP" altLang="en-US" sz="1000" dirty="0">
              <a:solidFill>
                <a:schemeClr val="tx1"/>
              </a:solidFill>
              <a:latin typeface="HG丸ｺﾞｼｯｸM-PRO" panose="020F0600000000000000" pitchFamily="50" charset="-128"/>
              <a:ea typeface="HG丸ｺﾞｼｯｸM-PRO" panose="020F0600000000000000" pitchFamily="50" charset="-128"/>
              <a:cs typeface="Times New Roman"/>
            </a:endParaRPr>
          </a:p>
        </p:txBody>
      </p:sp>
      <p:sp>
        <p:nvSpPr>
          <p:cNvPr id="75" name="角丸四角形 74"/>
          <p:cNvSpPr/>
          <p:nvPr/>
        </p:nvSpPr>
        <p:spPr>
          <a:xfrm>
            <a:off x="6864684" y="6078381"/>
            <a:ext cx="3989548" cy="1120597"/>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36000" rIns="36000" bIns="36000" numCol="1" spcCol="0" rtlCol="0" fromWordArt="0" anchor="t" anchorCtr="0" forceAA="0" compatLnSpc="1">
            <a:prstTxWarp prst="textNoShape">
              <a:avLst/>
            </a:prstTxWarp>
            <a:noAutofit/>
          </a:bodyPr>
          <a:lstStyle/>
          <a:p>
            <a:pPr>
              <a:spcAft>
                <a:spcPts val="0"/>
              </a:spcAft>
            </a:pP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具体的取組み</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a:t>
            </a:r>
          </a:p>
          <a:p>
            <a:pPr>
              <a:spcAft>
                <a:spcPts val="0"/>
              </a:spcAft>
            </a:pP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a:t>
            </a:r>
            <a:r>
              <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女性相談センター一時保護所への心理担当職員の配置（継続）</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a:spcAft>
                <a:spcPts val="0"/>
              </a:spcAft>
            </a:pP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一時保護中の支援対象者へ必要に応じて法律相談を実施（継続）</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a:spcAft>
                <a:spcPts val="0"/>
              </a:spcAft>
            </a:pP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一時保護中の性的な被害を含めた暴力被害者等に対する医療機関</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a:spcAft>
                <a:spcPts val="0"/>
              </a:spcAft>
            </a:pP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等と連携した心身の健康の回復のための援助（継続）</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大阪府立女性自立支援センターの利用者に対する医学的又は心理</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学的援助（継続）</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a:spcAft>
                <a:spcPts val="0"/>
              </a:spcAft>
            </a:pP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endPar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a:spcAft>
                <a:spcPts val="0"/>
              </a:spcAft>
            </a:pP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p:txBody>
      </p:sp>
      <p:sp>
        <p:nvSpPr>
          <p:cNvPr id="76" name="角丸四角形 75"/>
          <p:cNvSpPr/>
          <p:nvPr/>
        </p:nvSpPr>
        <p:spPr>
          <a:xfrm>
            <a:off x="10998061" y="6018769"/>
            <a:ext cx="3979173" cy="767372"/>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36000" rIns="36000" bIns="36000" numCol="1" spcCol="0" rtlCol="0" fromWordArt="0" anchor="t" anchorCtr="0" forceAA="0" compatLnSpc="1">
            <a:prstTxWarp prst="textNoShape">
              <a:avLst/>
            </a:prstTxWarp>
            <a:noAutofit/>
          </a:bodyPr>
          <a:lstStyle/>
          <a:p>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具体的取組み</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a:t>
            </a: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大阪府立女性自立支援センターの支援内容の充実（継続）</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入所施設等との連携促進や、一時保護を経て施設入所する支援対</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象者への個別ケース支援調整会議の開催</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p:txBody>
      </p:sp>
      <p:sp>
        <p:nvSpPr>
          <p:cNvPr id="41" name="角丸四角形 40"/>
          <p:cNvSpPr/>
          <p:nvPr/>
        </p:nvSpPr>
        <p:spPr>
          <a:xfrm>
            <a:off x="136614" y="10263311"/>
            <a:ext cx="2268000" cy="522449"/>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pPr>
              <a:spcAft>
                <a:spcPts val="0"/>
              </a:spcAft>
            </a:pPr>
            <a:r>
              <a:rPr lang="ja-JP" altLang="en-US" sz="1600" b="1" dirty="0">
                <a:latin typeface="ＭＳ Ｐゴシック"/>
                <a:ea typeface="Meiryo UI"/>
                <a:cs typeface="ＭＳ Ｐゴシック"/>
              </a:rPr>
              <a:t>７　基本計画の見直し</a:t>
            </a:r>
            <a:endParaRPr lang="en-US" altLang="ja-JP" sz="1600" b="1" dirty="0">
              <a:latin typeface="ＭＳ Ｐゴシック"/>
              <a:ea typeface="Meiryo UI"/>
              <a:cs typeface="ＭＳ Ｐゴシック"/>
            </a:endParaRPr>
          </a:p>
          <a:p>
            <a:pPr algn="ctr">
              <a:spcAft>
                <a:spcPts val="0"/>
              </a:spcAft>
            </a:pPr>
            <a:r>
              <a:rPr lang="ja-JP" altLang="en-US" sz="1200" b="1" dirty="0">
                <a:latin typeface="ＭＳ Ｐゴシック"/>
                <a:ea typeface="Meiryo UI"/>
                <a:cs typeface="ＭＳ Ｐゴシック"/>
              </a:rPr>
              <a:t>（</a:t>
            </a:r>
            <a:r>
              <a:rPr lang="ja-JP" altLang="en-US" sz="1200" b="1" dirty="0">
                <a:latin typeface="Meiryo UI" panose="020B0604030504040204" pitchFamily="50" charset="-128"/>
                <a:ea typeface="Meiryo UI" panose="020B0604030504040204" pitchFamily="50" charset="-128"/>
                <a:cs typeface="ＭＳ Ｐゴシック"/>
              </a:rPr>
              <a:t>第</a:t>
            </a:r>
            <a:r>
              <a:rPr lang="en-US" altLang="ja-JP" sz="1200" b="1" dirty="0">
                <a:latin typeface="Meiryo UI" panose="020B0604030504040204" pitchFamily="50" charset="-128"/>
                <a:ea typeface="Meiryo UI" panose="020B0604030504040204" pitchFamily="50" charset="-128"/>
                <a:cs typeface="ＭＳ Ｐゴシック"/>
              </a:rPr>
              <a:t>3</a:t>
            </a:r>
            <a:r>
              <a:rPr lang="ja-JP" altLang="en-US" sz="1200" b="1" dirty="0">
                <a:effectLst/>
                <a:latin typeface="Meiryo UI" panose="020B0604030504040204" pitchFamily="50" charset="-128"/>
                <a:ea typeface="Meiryo UI" panose="020B0604030504040204" pitchFamily="50" charset="-128"/>
                <a:cs typeface="ＭＳ Ｐゴシック"/>
              </a:rPr>
              <a:t>章）</a:t>
            </a:r>
            <a:endParaRPr lang="ja-JP" sz="1600" dirty="0">
              <a:effectLst/>
              <a:latin typeface="Meiryo UI" panose="020B0604030504040204" pitchFamily="50" charset="-128"/>
              <a:ea typeface="Meiryo UI" panose="020B0604030504040204" pitchFamily="50" charset="-128"/>
              <a:cs typeface="ＭＳ Ｐゴシック"/>
            </a:endParaRPr>
          </a:p>
        </p:txBody>
      </p:sp>
      <p:sp>
        <p:nvSpPr>
          <p:cNvPr id="35" name="角丸四角形 34"/>
          <p:cNvSpPr/>
          <p:nvPr/>
        </p:nvSpPr>
        <p:spPr>
          <a:xfrm>
            <a:off x="6845375" y="7566215"/>
            <a:ext cx="4000936" cy="985983"/>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36000" rIns="36000" bIns="36000" numCol="1" spcCol="0" rtlCol="0" fromWordArt="0" anchor="t" anchorCtr="0" forceAA="0" compatLnSpc="1">
            <a:prstTxWarp prst="textNoShape">
              <a:avLst/>
            </a:prstTxWarp>
            <a:noAutofit/>
          </a:bodyPr>
          <a:lstStyle/>
          <a:p>
            <a:pPr>
              <a:spcAft>
                <a:spcPts val="0"/>
              </a:spcAft>
            </a:pP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具体的取組み</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 </a:t>
            </a: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一時保護中の児童に対し、学習習慣や学力の維持を図るため、</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学齢に応じた学習支援を実施（継続）</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一時保護中の子どもに必要に応じ心理的ケアを実施（継続）</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母子ともに支援が可能な施設との連携（継続）</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個別ケース支援調整会議において同伴児童等への支援体制の調整</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a:spcAft>
                <a:spcPts val="0"/>
              </a:spcAft>
            </a:pP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p:txBody>
      </p:sp>
      <p:sp>
        <p:nvSpPr>
          <p:cNvPr id="38" name="角丸四角形 37"/>
          <p:cNvSpPr/>
          <p:nvPr/>
        </p:nvSpPr>
        <p:spPr>
          <a:xfrm>
            <a:off x="10989537" y="7164984"/>
            <a:ext cx="3968592" cy="1579258"/>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36000" rIns="36000" bIns="36000" numCol="1" spcCol="0" rtlCol="0" fromWordArt="0" anchor="t" anchorCtr="0" forceAA="0" compatLnSpc="1">
            <a:prstTxWarp prst="textNoShape">
              <a:avLst/>
            </a:prstTxWarp>
            <a:noAutofit/>
          </a:bodyPr>
          <a:lstStyle/>
          <a:p>
            <a:pPr>
              <a:spcAft>
                <a:spcPts val="0"/>
              </a:spcAft>
            </a:pP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具体的取組み</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 </a:t>
            </a:r>
          </a:p>
          <a:p>
            <a:pPr>
              <a:spcAft>
                <a:spcPts val="0"/>
              </a:spcAft>
            </a:pPr>
            <a:r>
              <a:rPr lang="ja-JP" altLang="en-US" sz="1050" kern="100" dirty="0">
                <a:solidFill>
                  <a:schemeClr val="tx1"/>
                </a:solidFill>
                <a:latin typeface="HG丸ｺﾞｼｯｸM-PRO" panose="020F0600000000000000" pitchFamily="50" charset="-128"/>
                <a:ea typeface="HG丸ｺﾞｼｯｸM-PRO" panose="020F0600000000000000" pitchFamily="50" charset="-128"/>
                <a:cs typeface="ＭＳ 明朝"/>
              </a:rPr>
              <a:t>■</a:t>
            </a:r>
            <a:r>
              <a:rPr lang="ja-JP" altLang="en-US" sz="1050" kern="100" dirty="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Times New Roman"/>
              </a:rPr>
              <a:t>一時保護中の支援対象者に、医療機関等の専門機関と連携し</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Times New Roman"/>
              </a:rPr>
              <a:t>　 た支援を実施（継続）</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Times New Roman"/>
              </a:rPr>
              <a:t>身元保証人確保対策事業や、</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退所者自立支援事業等の活用によ</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a:spcAft>
                <a:spcPts val="0"/>
              </a:spcAft>
            </a:pP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り、必要に応じた自立支援を</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Times New Roman"/>
              </a:rPr>
              <a:t>実施</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市町村女性相談支援員等が相談者のニーズに応じた支援の調整</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窓口として自立支援をコーディネートできるよう支援</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50" kern="100" dirty="0">
                <a:solidFill>
                  <a:schemeClr val="tx1"/>
                </a:solidFill>
                <a:latin typeface="HG丸ｺﾞｼｯｸM-PRO" panose="020F0600000000000000" pitchFamily="50" charset="-128"/>
                <a:ea typeface="HG丸ｺﾞｼｯｸM-PRO" panose="020F0600000000000000" pitchFamily="50" charset="-128"/>
                <a:cs typeface="ＭＳ 明朝"/>
              </a:rPr>
              <a:t>■ 個別ケース</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支援調整会議における支援体制の調整を促進</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a:t>
            </a:r>
            <a:r>
              <a:rPr lang="en-US" alt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DV</a:t>
            </a:r>
            <a:r>
              <a:rPr lang="ja-JP" altLang="en-US"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被害者等自立生活援助事業による自立支援</a:t>
            </a:r>
          </a:p>
        </p:txBody>
      </p:sp>
      <p:sp>
        <p:nvSpPr>
          <p:cNvPr id="43" name="角丸四角形 42"/>
          <p:cNvSpPr/>
          <p:nvPr/>
        </p:nvSpPr>
        <p:spPr>
          <a:xfrm>
            <a:off x="6845374" y="8899124"/>
            <a:ext cx="4000936" cy="1152072"/>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36000" rIns="36000" bIns="36000" numCol="1" spcCol="0" rtlCol="0" fromWordArt="0" anchor="t" anchorCtr="0" forceAA="0" compatLnSpc="1">
            <a:prstTxWarp prst="textNoShape">
              <a:avLst/>
            </a:prstTxWarp>
            <a:noAutofit/>
          </a:bodyPr>
          <a:lstStyle/>
          <a:p>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具体的取組み</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a:t>
            </a:r>
          </a:p>
          <a:p>
            <a:pPr>
              <a:spcAft>
                <a:spcPts val="0"/>
              </a:spcAft>
            </a:pP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Times New Roman"/>
              </a:rPr>
              <a:t> 大阪府立女性自立支援センターにおいて、必要に応じて</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退所者</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a:spcAft>
                <a:spcPts val="0"/>
              </a:spcAft>
            </a:pP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自立支援事業等の支援を</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Times New Roman"/>
              </a:rPr>
              <a:t>実施（継続）（再掲）</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a:t>
            </a:r>
            <a:r>
              <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Times New Roman"/>
              </a:rPr>
              <a:t>DV</a:t>
            </a: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Times New Roman"/>
              </a:rPr>
              <a:t>被害者等自立生活援助事業による自立支援（再掲）</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Times New Roman"/>
            </a:endParaRPr>
          </a:p>
          <a:p>
            <a:pPr>
              <a:spcAft>
                <a:spcPts val="0"/>
              </a:spcAft>
            </a:pP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市町村女性相談支援員を中心とした継続的なアフターケア</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a:spcAft>
                <a:spcPts val="0"/>
              </a:spcAft>
            </a:pP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の働きかけ</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a:spcAft>
                <a:spcPts val="0"/>
              </a:spcAft>
            </a:pPr>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個別ケース支援調整会議における支援体制の調整を促進（再掲）</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pPr>
              <a:spcAft>
                <a:spcPts val="0"/>
              </a:spcAft>
            </a:pP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p:txBody>
      </p:sp>
      <p:sp>
        <p:nvSpPr>
          <p:cNvPr id="47" name="角丸四角形 46"/>
          <p:cNvSpPr/>
          <p:nvPr/>
        </p:nvSpPr>
        <p:spPr>
          <a:xfrm>
            <a:off x="136613" y="8509707"/>
            <a:ext cx="6511979" cy="1619711"/>
          </a:xfrm>
          <a:prstGeom prst="roundRect">
            <a:avLst>
              <a:gd name="adj" fmla="val 4949"/>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8" name="角丸四角形 47"/>
          <p:cNvSpPr/>
          <p:nvPr/>
        </p:nvSpPr>
        <p:spPr>
          <a:xfrm rot="16200000">
            <a:off x="3145165" y="5348858"/>
            <a:ext cx="374501" cy="6381141"/>
          </a:xfrm>
          <a:prstGeom prst="roundRect">
            <a:avLst/>
          </a:prstGeom>
          <a:gradFill flip="none" rotWithShape="1">
            <a:gsLst>
              <a:gs pos="0">
                <a:srgbClr val="4F81BD">
                  <a:lumMod val="60000"/>
                  <a:lumOff val="40000"/>
                  <a:tint val="66000"/>
                  <a:satMod val="160000"/>
                </a:srgbClr>
              </a:gs>
              <a:gs pos="50000">
                <a:srgbClr val="4F81BD">
                  <a:lumMod val="60000"/>
                  <a:lumOff val="40000"/>
                  <a:tint val="44500"/>
                  <a:satMod val="160000"/>
                </a:srgbClr>
              </a:gs>
              <a:gs pos="100000">
                <a:srgbClr val="4F81BD">
                  <a:lumMod val="60000"/>
                  <a:lumOff val="40000"/>
                  <a:tint val="23500"/>
                  <a:satMod val="160000"/>
                </a:srgbClr>
              </a:gs>
            </a:gsLst>
            <a:lin ang="10800000" scaled="1"/>
            <a:tileRect/>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vert="eaVert" wrap="square" rtlCol="0" anchor="ctr">
            <a:noAutofit/>
          </a:bodyPr>
          <a:lstStyle/>
          <a:p>
            <a:pPr>
              <a:spcAft>
                <a:spcPts val="0"/>
              </a:spcAft>
            </a:pP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３　基本目標（令和６年度～令和８年度）</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（第１章）</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201697" y="6977475"/>
            <a:ext cx="6428242" cy="1302502"/>
          </a:xfrm>
          <a:prstGeom prst="rect">
            <a:avLst/>
          </a:prstGeom>
          <a:ln w="3175">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lvl="0"/>
            <a:r>
              <a:rPr lang="ja-JP" altLang="en-US" sz="1050" b="1" u="sng" kern="100" dirty="0">
                <a:solidFill>
                  <a:schemeClr val="tx1"/>
                </a:solidFill>
                <a:latin typeface="+mn-ea"/>
                <a:cs typeface="Times New Roman"/>
              </a:rPr>
              <a:t>支援体制</a:t>
            </a:r>
            <a:endParaRPr lang="en-US" altLang="ja-JP" sz="1050" b="1" u="sng" kern="100" dirty="0">
              <a:solidFill>
                <a:schemeClr val="tx1"/>
              </a:solidFill>
              <a:latin typeface="+mn-ea"/>
              <a:cs typeface="Times New Roman"/>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Times New Roman"/>
              </a:rPr>
              <a:t>　</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婦人相談員設置市の数が多いとはいえないことに加え、配偶者暴力相談支援センター（府及び市</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町村）の認知度も高いとはいえず、</a:t>
            </a:r>
            <a:r>
              <a:rPr lang="ja-JP"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相談</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や</a:t>
            </a:r>
            <a:r>
              <a:rPr lang="ja-JP"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支援</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の</a:t>
            </a:r>
            <a:r>
              <a:rPr lang="ja-JP"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ニーズに十分対応できていない可能性がある</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 相談件数は横ばいにも関わらず、一時保護の人数が減少傾向にあり、一時保護が必要であった人が、</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結果として一時保護につながらなかった可能性がある</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50" b="1" u="sng" kern="100" dirty="0">
                <a:solidFill>
                  <a:schemeClr val="tx1"/>
                </a:solidFill>
                <a:latin typeface="+mn-ea"/>
                <a:cs typeface="Times New Roman"/>
              </a:rPr>
              <a:t>民間団体との連携</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cs typeface="ＭＳ 明朝"/>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cs typeface="ＭＳ 明朝"/>
              </a:rPr>
              <a:t>　</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多様な活動を行う民間団体があるが、</a:t>
            </a:r>
            <a:r>
              <a:rPr lang="ja-JP"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十分連携が取れてい</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る行政機関は多いとはいえず連携場面　　</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も限定的</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p:txBody>
      </p:sp>
      <p:sp>
        <p:nvSpPr>
          <p:cNvPr id="49" name="正方形/長方形 48"/>
          <p:cNvSpPr/>
          <p:nvPr/>
        </p:nvSpPr>
        <p:spPr>
          <a:xfrm>
            <a:off x="224118" y="4029337"/>
            <a:ext cx="6479463" cy="2595282"/>
          </a:xfrm>
          <a:prstGeom prst="rect">
            <a:avLst/>
          </a:prstGeom>
          <a:ln w="3175">
            <a:solidFill>
              <a:schemeClr val="accent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sz="1050" b="1" u="sng" kern="100" dirty="0">
                <a:solidFill>
                  <a:schemeClr val="tx1"/>
                </a:solidFill>
                <a:latin typeface="+mn-ea"/>
                <a:cs typeface="Times New Roman"/>
              </a:rPr>
              <a:t>女性相談センター及び市町村婦人相談員の相談状況等</a:t>
            </a:r>
            <a:endParaRPr lang="en-US" altLang="ja-JP" sz="1050" b="1" u="sng" kern="100" dirty="0">
              <a:solidFill>
                <a:schemeClr val="tx1"/>
              </a:solidFill>
              <a:latin typeface="+mn-ea"/>
              <a:cs typeface="Times New Roman"/>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 婦人相談所１か所設置（大阪府女性相談センター）　婦人相談員設置市　</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14</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市</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/33</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市（</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42.4</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 女性相談の件数　大阪府</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11,401</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件（</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R</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４）、婦人相談員設置市</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11,709</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件（</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R</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４・</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13</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市）</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市町村</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DV</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相談</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16,697</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件（政令市含む）</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 女性相談センターにおける一時保護人数（一時保護委託件数含む）　</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245</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人（</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R</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４）　</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50" b="1" u="sng" kern="100" dirty="0">
                <a:solidFill>
                  <a:schemeClr val="tx1"/>
                </a:solidFill>
                <a:latin typeface="+mn-ea"/>
                <a:cs typeface="Times New Roman"/>
              </a:rPr>
              <a:t>配偶者暴力相談支援センターの状況等</a:t>
            </a:r>
            <a:endParaRPr lang="en-US" altLang="ja-JP" sz="1050" b="1" u="sng" kern="100" dirty="0">
              <a:solidFill>
                <a:schemeClr val="tx1"/>
              </a:solidFill>
              <a:latin typeface="+mn-ea"/>
              <a:cs typeface="Times New Roman"/>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 大阪府配偶者暴力相談支援センター ７か所（女性相談センター及び６か所の子ども家庭センター）</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 市町村配偶者暴力相談支援センター ８市</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/43</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市町村（</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18.6</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R</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５）</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 配偶者暴力相談支援センター（府及び市町村）の認知度　</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20</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R1</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資料出所：大阪府「男女共同参画に関する府民意識調査」</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50" b="1" u="sng" kern="100" dirty="0">
                <a:solidFill>
                  <a:schemeClr val="tx1"/>
                </a:solidFill>
                <a:latin typeface="+mn-ea"/>
                <a:cs typeface="Times New Roman"/>
              </a:rPr>
              <a:t>婦人保護施設</a:t>
            </a:r>
            <a:endParaRPr lang="en-US" altLang="ja-JP" sz="1050" b="1" u="sng" kern="100" dirty="0">
              <a:solidFill>
                <a:schemeClr val="tx1"/>
              </a:solidFill>
              <a:latin typeface="+mn-ea"/>
              <a:cs typeface="Times New Roman"/>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 婦人保護施設１か所２施設（大阪府立女性自立支援センター）　定員数　</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60</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人</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 令和４年度利用者実績　</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79</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人（本人のみの人数）</a:t>
            </a:r>
          </a:p>
          <a:p>
            <a:r>
              <a:rPr lang="ja-JP" altLang="en-US" sz="1050" b="1" u="sng" kern="100" dirty="0">
                <a:solidFill>
                  <a:schemeClr val="tx1"/>
                </a:solidFill>
                <a:latin typeface="+mn-ea"/>
                <a:cs typeface="Times New Roman"/>
              </a:rPr>
              <a:t>行政機関と民間団体の連携</a:t>
            </a:r>
            <a:endParaRPr lang="en-US" altLang="ja-JP" sz="1050" b="1" u="sng" kern="100" dirty="0">
              <a:solidFill>
                <a:schemeClr val="tx1"/>
              </a:solidFill>
              <a:latin typeface="+mn-ea"/>
              <a:cs typeface="Times New Roman"/>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 民間団体アンケート回答</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46</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団体（</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R5</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調査）中、行政機関と連携している民間団体　</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38</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団体</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　■ 女性相談窓口において民間団体と連携している市町村数　８市</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/43</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市町村（</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18.6</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a:t>
            </a:r>
            <a:r>
              <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rPr>
              <a:t>R4</a:t>
            </a:r>
            <a:r>
              <a:rPr lang="ja-JP" altLang="en-US" sz="1050" dirty="0">
                <a:solidFill>
                  <a:schemeClr val="tx1"/>
                </a:solidFill>
                <a:latin typeface="HG丸ｺﾞｼｯｸM-PRO" panose="020F0600000000000000" pitchFamily="50" charset="-128"/>
                <a:ea typeface="HG丸ｺﾞｼｯｸM-PRO" panose="020F0600000000000000" pitchFamily="50" charset="-128"/>
                <a:cs typeface="Times New Roman"/>
              </a:rPr>
              <a:t>調査）</a:t>
            </a:r>
            <a:endParaRPr lang="en-US" altLang="ja-JP" sz="1050" dirty="0">
              <a:solidFill>
                <a:schemeClr val="tx1"/>
              </a:solidFill>
              <a:latin typeface="HG丸ｺﾞｼｯｸM-PRO" panose="020F0600000000000000" pitchFamily="50" charset="-128"/>
              <a:ea typeface="HG丸ｺﾞｼｯｸM-PRO" panose="020F0600000000000000" pitchFamily="50" charset="-128"/>
              <a:cs typeface="Times New Roman"/>
            </a:endParaRPr>
          </a:p>
        </p:txBody>
      </p:sp>
      <p:sp>
        <p:nvSpPr>
          <p:cNvPr id="10" name="正方形/長方形 9"/>
          <p:cNvSpPr/>
          <p:nvPr/>
        </p:nvSpPr>
        <p:spPr>
          <a:xfrm>
            <a:off x="165784" y="8738131"/>
            <a:ext cx="6471718" cy="1494195"/>
          </a:xfrm>
          <a:prstGeom prst="rect">
            <a:avLst/>
          </a:prstGeom>
          <a:solidFill>
            <a:schemeClr val="bg1"/>
          </a:solidFill>
          <a:ln w="3175" cap="flat" cmpd="sng" algn="ctr">
            <a:solidFill>
              <a:schemeClr val="accent1"/>
            </a:solidFill>
            <a:prstDash val="solid"/>
          </a:ln>
          <a:effectLst/>
        </p:spPr>
        <p:txBody>
          <a:bodyPr rot="0" spcFirstLastPara="0" vert="horz" wrap="square" lIns="36000" tIns="0" rIns="36000" bIns="0" numCol="1" spcCol="0" rtlCol="0" fromWordArt="0" anchor="ctr" anchorCtr="0" forceAA="0" compatLnSpc="1">
            <a:prstTxWarp prst="textNoShape">
              <a:avLst/>
            </a:prstTxWarp>
            <a:noAutofit/>
          </a:bodyPr>
          <a:lstStyle/>
          <a:p>
            <a:pPr indent="133350"/>
            <a:r>
              <a:rPr lang="ja-JP" altLang="en-US" sz="1050" dirty="0">
                <a:latin typeface="HG丸ｺﾞｼｯｸM-PRO" panose="020F0600000000000000" pitchFamily="50" charset="-128"/>
                <a:ea typeface="HG丸ｺﾞｼｯｸM-PRO" panose="020F0600000000000000" pitchFamily="50" charset="-128"/>
                <a:cs typeface="Times New Roman"/>
              </a:rPr>
              <a:t>（１）女性相談支援員の配置などにより全ての市町村で女性相談機能の構築を促進</a:t>
            </a:r>
            <a:endParaRPr lang="en-US" altLang="ja-JP" sz="1050" dirty="0">
              <a:latin typeface="HG丸ｺﾞｼｯｸM-PRO" panose="020F0600000000000000" pitchFamily="50" charset="-128"/>
              <a:ea typeface="HG丸ｺﾞｼｯｸM-PRO" panose="020F0600000000000000" pitchFamily="50" charset="-128"/>
              <a:cs typeface="Times New Roman"/>
            </a:endParaRPr>
          </a:p>
          <a:p>
            <a:pPr indent="133350"/>
            <a:r>
              <a:rPr lang="ja-JP" altLang="en-US" sz="1050" dirty="0">
                <a:latin typeface="HG丸ｺﾞｼｯｸM-PRO" panose="020F0600000000000000" pitchFamily="50" charset="-128"/>
                <a:ea typeface="HG丸ｺﾞｼｯｸM-PRO" panose="020F0600000000000000" pitchFamily="50" charset="-128"/>
                <a:cs typeface="Times New Roman"/>
              </a:rPr>
              <a:t>　　　</a:t>
            </a:r>
            <a:r>
              <a:rPr lang="en-US" altLang="ja-JP" sz="1050" dirty="0">
                <a:latin typeface="HG丸ｺﾞｼｯｸM-PRO" panose="020F0600000000000000" pitchFamily="50" charset="-128"/>
                <a:ea typeface="HG丸ｺﾞｼｯｸM-PRO" panose="020F0600000000000000" pitchFamily="50" charset="-128"/>
                <a:cs typeface="Times New Roman"/>
              </a:rPr>
              <a:t>【</a:t>
            </a:r>
            <a:r>
              <a:rPr lang="ja-JP" altLang="en-US" sz="1050" dirty="0">
                <a:latin typeface="HG丸ｺﾞｼｯｸM-PRO" panose="020F0600000000000000" pitchFamily="50" charset="-128"/>
                <a:ea typeface="HG丸ｺﾞｼｯｸM-PRO" panose="020F0600000000000000" pitchFamily="50" charset="-128"/>
                <a:cs typeface="Times New Roman"/>
              </a:rPr>
              <a:t>女性相談支援員の配置市数　</a:t>
            </a:r>
            <a:r>
              <a:rPr lang="en-US" altLang="ja-JP" sz="1050" dirty="0">
                <a:latin typeface="HG丸ｺﾞｼｯｸM-PRO" panose="020F0600000000000000" pitchFamily="50" charset="-128"/>
                <a:ea typeface="HG丸ｺﾞｼｯｸM-PRO" panose="020F0600000000000000" pitchFamily="50" charset="-128"/>
                <a:cs typeface="Times New Roman"/>
              </a:rPr>
              <a:t>14</a:t>
            </a:r>
            <a:r>
              <a:rPr lang="ja-JP" altLang="en-US" sz="1050" dirty="0">
                <a:latin typeface="HG丸ｺﾞｼｯｸM-PRO" panose="020F0600000000000000" pitchFamily="50" charset="-128"/>
                <a:ea typeface="HG丸ｺﾞｼｯｸM-PRO" panose="020F0600000000000000" pitchFamily="50" charset="-128"/>
                <a:cs typeface="Times New Roman"/>
              </a:rPr>
              <a:t>市→全</a:t>
            </a:r>
            <a:r>
              <a:rPr lang="en-US" altLang="ja-JP" sz="1050" dirty="0">
                <a:latin typeface="HG丸ｺﾞｼｯｸM-PRO" panose="020F0600000000000000" pitchFamily="50" charset="-128"/>
                <a:ea typeface="HG丸ｺﾞｼｯｸM-PRO" panose="020F0600000000000000" pitchFamily="50" charset="-128"/>
                <a:cs typeface="Times New Roman"/>
              </a:rPr>
              <a:t>33</a:t>
            </a:r>
            <a:r>
              <a:rPr lang="ja-JP" altLang="en-US" sz="1050" dirty="0">
                <a:latin typeface="HG丸ｺﾞｼｯｸM-PRO" panose="020F0600000000000000" pitchFamily="50" charset="-128"/>
                <a:ea typeface="HG丸ｺﾞｼｯｸM-PRO" panose="020F0600000000000000" pitchFamily="50" charset="-128"/>
                <a:cs typeface="Times New Roman"/>
              </a:rPr>
              <a:t>市</a:t>
            </a:r>
            <a:r>
              <a:rPr lang="en-US" altLang="ja-JP" sz="1050" dirty="0">
                <a:latin typeface="HG丸ｺﾞｼｯｸM-PRO" panose="020F0600000000000000" pitchFamily="50" charset="-128"/>
                <a:ea typeface="HG丸ｺﾞｼｯｸM-PRO" panose="020F0600000000000000" pitchFamily="50" charset="-128"/>
                <a:cs typeface="Times New Roman"/>
              </a:rPr>
              <a:t>】</a:t>
            </a:r>
          </a:p>
          <a:p>
            <a:pPr indent="133350"/>
            <a:r>
              <a:rPr lang="ja-JP" altLang="en-US" sz="1050" dirty="0">
                <a:latin typeface="HG丸ｺﾞｼｯｸM-PRO" panose="020F0600000000000000" pitchFamily="50" charset="-128"/>
                <a:ea typeface="HG丸ｺﾞｼｯｸM-PRO" panose="020F0600000000000000" pitchFamily="50" charset="-128"/>
                <a:cs typeface="Times New Roman"/>
              </a:rPr>
              <a:t>（２）女性相談支援員の任用６か月以内の初任者研修受講</a:t>
            </a:r>
            <a:r>
              <a:rPr lang="en-US" altLang="ja-JP" sz="1050" dirty="0">
                <a:latin typeface="HG丸ｺﾞｼｯｸM-PRO" panose="020F0600000000000000" pitchFamily="50" charset="-128"/>
                <a:ea typeface="HG丸ｺﾞｼｯｸM-PRO" panose="020F0600000000000000" pitchFamily="50" charset="-128"/>
                <a:cs typeface="Times New Roman"/>
              </a:rPr>
              <a:t>【</a:t>
            </a:r>
            <a:r>
              <a:rPr lang="ja-JP" altLang="en-US" sz="1050" dirty="0">
                <a:latin typeface="HG丸ｺﾞｼｯｸM-PRO" panose="020F0600000000000000" pitchFamily="50" charset="-128"/>
                <a:ea typeface="HG丸ｺﾞｼｯｸM-PRO" panose="020F0600000000000000" pitchFamily="50" charset="-128"/>
                <a:cs typeface="Times New Roman"/>
              </a:rPr>
              <a:t>受講率</a:t>
            </a:r>
            <a:r>
              <a:rPr lang="en-US" altLang="ja-JP" sz="1050" dirty="0">
                <a:latin typeface="HG丸ｺﾞｼｯｸM-PRO" panose="020F0600000000000000" pitchFamily="50" charset="-128"/>
                <a:ea typeface="HG丸ｺﾞｼｯｸM-PRO" panose="020F0600000000000000" pitchFamily="50" charset="-128"/>
                <a:cs typeface="Times New Roman"/>
              </a:rPr>
              <a:t>100</a:t>
            </a:r>
            <a:r>
              <a:rPr lang="ja-JP" altLang="en-US" sz="1050" dirty="0">
                <a:latin typeface="HG丸ｺﾞｼｯｸM-PRO" panose="020F0600000000000000" pitchFamily="50" charset="-128"/>
                <a:ea typeface="HG丸ｺﾞｼｯｸM-PRO" panose="020F0600000000000000" pitchFamily="50" charset="-128"/>
                <a:cs typeface="Times New Roman"/>
              </a:rPr>
              <a:t>％</a:t>
            </a:r>
            <a:r>
              <a:rPr lang="en-US" altLang="ja-JP" sz="1050" dirty="0">
                <a:latin typeface="HG丸ｺﾞｼｯｸM-PRO" panose="020F0600000000000000" pitchFamily="50" charset="-128"/>
                <a:ea typeface="HG丸ｺﾞｼｯｸM-PRO" panose="020F0600000000000000" pitchFamily="50" charset="-128"/>
                <a:cs typeface="Times New Roman"/>
              </a:rPr>
              <a:t>】</a:t>
            </a:r>
            <a:r>
              <a:rPr lang="ja-JP" altLang="en-US" sz="1050" dirty="0">
                <a:latin typeface="HG丸ｺﾞｼｯｸM-PRO" panose="020F0600000000000000" pitchFamily="50" charset="-128"/>
                <a:ea typeface="HG丸ｺﾞｼｯｸM-PRO" panose="020F0600000000000000" pitchFamily="50" charset="-128"/>
                <a:cs typeface="Times New Roman"/>
              </a:rPr>
              <a:t>及び中堅職員研修の充実</a:t>
            </a:r>
            <a:endParaRPr lang="en-US" altLang="ja-JP" sz="1050" dirty="0">
              <a:latin typeface="HG丸ｺﾞｼｯｸM-PRO" panose="020F0600000000000000" pitchFamily="50" charset="-128"/>
              <a:ea typeface="HG丸ｺﾞｼｯｸM-PRO" panose="020F0600000000000000" pitchFamily="50" charset="-128"/>
              <a:cs typeface="Times New Roman"/>
            </a:endParaRPr>
          </a:p>
          <a:p>
            <a:pPr indent="133350"/>
            <a:r>
              <a:rPr lang="ja-JP" altLang="en-US" sz="1050" dirty="0">
                <a:latin typeface="HG丸ｺﾞｼｯｸM-PRO" panose="020F0600000000000000" pitchFamily="50" charset="-128"/>
                <a:ea typeface="HG丸ｺﾞｼｯｸM-PRO" panose="020F0600000000000000" pitchFamily="50" charset="-128"/>
                <a:cs typeface="Times New Roman"/>
              </a:rPr>
              <a:t>（３）女性支援に必要な関係者や支援者が参画する会議（支援調整会議）の開催を促進</a:t>
            </a:r>
            <a:endParaRPr lang="en-US" altLang="ja-JP" sz="1050" dirty="0">
              <a:latin typeface="HG丸ｺﾞｼｯｸM-PRO" panose="020F0600000000000000" pitchFamily="50" charset="-128"/>
              <a:ea typeface="HG丸ｺﾞｼｯｸM-PRO" panose="020F0600000000000000" pitchFamily="50" charset="-128"/>
              <a:cs typeface="Times New Roman"/>
            </a:endParaRPr>
          </a:p>
          <a:p>
            <a:pPr indent="133350"/>
            <a:r>
              <a:rPr lang="ja-JP" altLang="en-US" sz="1050" dirty="0">
                <a:latin typeface="HG丸ｺﾞｼｯｸM-PRO" panose="020F0600000000000000" pitchFamily="50" charset="-128"/>
                <a:ea typeface="HG丸ｺﾞｼｯｸM-PRO" panose="020F0600000000000000" pitchFamily="50" charset="-128"/>
                <a:cs typeface="Times New Roman"/>
              </a:rPr>
              <a:t>　　　</a:t>
            </a:r>
            <a:r>
              <a:rPr lang="en-US" altLang="ja-JP" sz="1050" dirty="0">
                <a:latin typeface="HG丸ｺﾞｼｯｸM-PRO" panose="020F0600000000000000" pitchFamily="50" charset="-128"/>
                <a:ea typeface="HG丸ｺﾞｼｯｸM-PRO" panose="020F0600000000000000" pitchFamily="50" charset="-128"/>
                <a:cs typeface="Times New Roman"/>
              </a:rPr>
              <a:t>【16</a:t>
            </a:r>
            <a:r>
              <a:rPr lang="ja-JP" altLang="en-US" sz="1050" dirty="0">
                <a:latin typeface="HG丸ｺﾞｼｯｸM-PRO" panose="020F0600000000000000" pitchFamily="50" charset="-128"/>
                <a:ea typeface="HG丸ｺﾞｼｯｸM-PRO" panose="020F0600000000000000" pitchFamily="50" charset="-128"/>
                <a:cs typeface="Times New Roman"/>
              </a:rPr>
              <a:t>市（町村）</a:t>
            </a:r>
            <a:r>
              <a:rPr lang="en-US" altLang="ja-JP" sz="1050" dirty="0">
                <a:latin typeface="HG丸ｺﾞｼｯｸM-PRO" panose="020F0600000000000000" pitchFamily="50" charset="-128"/>
                <a:ea typeface="HG丸ｺﾞｼｯｸM-PRO" panose="020F0600000000000000" pitchFamily="50" charset="-128"/>
                <a:cs typeface="Times New Roman"/>
              </a:rPr>
              <a:t>】</a:t>
            </a:r>
          </a:p>
          <a:p>
            <a:pPr indent="133350"/>
            <a:r>
              <a:rPr lang="ja-JP" altLang="en-US" sz="1050" dirty="0">
                <a:latin typeface="HG丸ｺﾞｼｯｸM-PRO" panose="020F0600000000000000" pitchFamily="50" charset="-128"/>
                <a:ea typeface="HG丸ｺﾞｼｯｸM-PRO" panose="020F0600000000000000" pitchFamily="50" charset="-128"/>
                <a:cs typeface="Times New Roman"/>
              </a:rPr>
              <a:t>（４）市町村（女性相談窓口）における民間団体との連携を促進</a:t>
            </a:r>
            <a:r>
              <a:rPr lang="en-US" altLang="ja-JP" sz="1050" dirty="0">
                <a:latin typeface="HG丸ｺﾞｼｯｸM-PRO" panose="020F0600000000000000" pitchFamily="50" charset="-128"/>
                <a:ea typeface="HG丸ｺﾞｼｯｸM-PRO" panose="020F0600000000000000" pitchFamily="50" charset="-128"/>
                <a:cs typeface="Times New Roman"/>
              </a:rPr>
              <a:t>【</a:t>
            </a:r>
            <a:r>
              <a:rPr lang="ja-JP" altLang="en-US" sz="1050" dirty="0">
                <a:latin typeface="HG丸ｺﾞｼｯｸM-PRO" panose="020F0600000000000000" pitchFamily="50" charset="-128"/>
                <a:ea typeface="HG丸ｺﾞｼｯｸM-PRO" panose="020F0600000000000000" pitchFamily="50" charset="-128"/>
                <a:cs typeface="Times New Roman"/>
              </a:rPr>
              <a:t>８市→</a:t>
            </a:r>
            <a:r>
              <a:rPr lang="en-US" altLang="ja-JP" sz="1050" dirty="0">
                <a:latin typeface="HG丸ｺﾞｼｯｸM-PRO" panose="020F0600000000000000" pitchFamily="50" charset="-128"/>
                <a:ea typeface="HG丸ｺﾞｼｯｸM-PRO" panose="020F0600000000000000" pitchFamily="50" charset="-128"/>
                <a:cs typeface="Times New Roman"/>
              </a:rPr>
              <a:t>16</a:t>
            </a:r>
            <a:r>
              <a:rPr lang="ja-JP" altLang="en-US" sz="1050" dirty="0">
                <a:latin typeface="HG丸ｺﾞｼｯｸM-PRO" panose="020F0600000000000000" pitchFamily="50" charset="-128"/>
                <a:ea typeface="HG丸ｺﾞｼｯｸM-PRO" panose="020F0600000000000000" pitchFamily="50" charset="-128"/>
                <a:cs typeface="Times New Roman"/>
              </a:rPr>
              <a:t>市（町村）</a:t>
            </a:r>
            <a:r>
              <a:rPr lang="en-US" altLang="ja-JP" sz="1050" dirty="0">
                <a:latin typeface="HG丸ｺﾞｼｯｸM-PRO" panose="020F0600000000000000" pitchFamily="50" charset="-128"/>
                <a:ea typeface="HG丸ｺﾞｼｯｸM-PRO" panose="020F0600000000000000" pitchFamily="50" charset="-128"/>
                <a:cs typeface="Times New Roman"/>
              </a:rPr>
              <a:t>】</a:t>
            </a:r>
            <a:endParaRPr lang="ja-JP" altLang="ja-JP" sz="1050" dirty="0">
              <a:latin typeface="HG丸ｺﾞｼｯｸM-PRO" panose="020F0600000000000000" pitchFamily="50" charset="-128"/>
              <a:ea typeface="HG丸ｺﾞｼｯｸM-PRO" panose="020F0600000000000000" pitchFamily="50" charset="-128"/>
              <a:cs typeface="Times New Roman"/>
            </a:endParaRPr>
          </a:p>
          <a:p>
            <a:pPr indent="133350"/>
            <a:r>
              <a:rPr lang="ja-JP" altLang="en-US" sz="1050" dirty="0">
                <a:latin typeface="HG丸ｺﾞｼｯｸM-PRO" panose="020F0600000000000000" pitchFamily="50" charset="-128"/>
                <a:ea typeface="HG丸ｺﾞｼｯｸM-PRO" panose="020F0600000000000000" pitchFamily="50" charset="-128"/>
                <a:cs typeface="Times New Roman"/>
              </a:rPr>
              <a:t>（５）大阪府及び府内市町村の女性相談窓口を掲載する府ウェブページを開設</a:t>
            </a:r>
            <a:r>
              <a:rPr lang="en-US" altLang="ja-JP" sz="1050" dirty="0">
                <a:latin typeface="HG丸ｺﾞｼｯｸM-PRO" panose="020F0600000000000000" pitchFamily="50" charset="-128"/>
                <a:ea typeface="HG丸ｺﾞｼｯｸM-PRO" panose="020F0600000000000000" pitchFamily="50" charset="-128"/>
                <a:cs typeface="Times New Roman"/>
              </a:rPr>
              <a:t>【30,000PV】</a:t>
            </a:r>
          </a:p>
          <a:p>
            <a:pPr indent="133350"/>
            <a:r>
              <a:rPr lang="ja-JP" altLang="en-US" sz="1050" dirty="0">
                <a:latin typeface="HG丸ｺﾞｼｯｸM-PRO" panose="020F0600000000000000" pitchFamily="50" charset="-128"/>
                <a:ea typeface="HG丸ｺﾞｼｯｸM-PRO" panose="020F0600000000000000" pitchFamily="50" charset="-128"/>
                <a:cs typeface="Times New Roman"/>
              </a:rPr>
              <a:t>　　　配偶者暴力相談支援センター（府及び市町村）の認知度の向上</a:t>
            </a:r>
            <a:r>
              <a:rPr lang="en-US" altLang="ja-JP" sz="1050" dirty="0">
                <a:latin typeface="HG丸ｺﾞｼｯｸM-PRO" panose="020F0600000000000000" pitchFamily="50" charset="-128"/>
                <a:ea typeface="HG丸ｺﾞｼｯｸM-PRO" panose="020F0600000000000000" pitchFamily="50" charset="-128"/>
                <a:cs typeface="Times New Roman"/>
              </a:rPr>
              <a:t>【20</a:t>
            </a:r>
            <a:r>
              <a:rPr lang="ja-JP" altLang="en-US" sz="1050" dirty="0">
                <a:latin typeface="HG丸ｺﾞｼｯｸM-PRO" panose="020F0600000000000000" pitchFamily="50" charset="-128"/>
                <a:ea typeface="HG丸ｺﾞｼｯｸM-PRO" panose="020F0600000000000000" pitchFamily="50" charset="-128"/>
                <a:cs typeface="Times New Roman"/>
              </a:rPr>
              <a:t>％→</a:t>
            </a:r>
            <a:r>
              <a:rPr lang="en-US" altLang="ja-JP" sz="1050" dirty="0">
                <a:latin typeface="HG丸ｺﾞｼｯｸM-PRO" panose="020F0600000000000000" pitchFamily="50" charset="-128"/>
                <a:ea typeface="HG丸ｺﾞｼｯｸM-PRO" panose="020F0600000000000000" pitchFamily="50" charset="-128"/>
                <a:cs typeface="Times New Roman"/>
              </a:rPr>
              <a:t>25</a:t>
            </a:r>
            <a:r>
              <a:rPr lang="ja-JP" altLang="en-US" sz="1050" dirty="0">
                <a:latin typeface="HG丸ｺﾞｼｯｸM-PRO" panose="020F0600000000000000" pitchFamily="50" charset="-128"/>
                <a:ea typeface="HG丸ｺﾞｼｯｸM-PRO" panose="020F0600000000000000" pitchFamily="50" charset="-128"/>
                <a:cs typeface="Times New Roman"/>
              </a:rPr>
              <a:t>％</a:t>
            </a:r>
            <a:r>
              <a:rPr lang="en-US" altLang="ja-JP" sz="1050" dirty="0">
                <a:latin typeface="HG丸ｺﾞｼｯｸM-PRO" panose="020F0600000000000000" pitchFamily="50" charset="-128"/>
                <a:ea typeface="HG丸ｺﾞｼｯｸM-PRO" panose="020F0600000000000000" pitchFamily="50" charset="-128"/>
                <a:cs typeface="Times New Roman"/>
              </a:rPr>
              <a:t>】</a:t>
            </a:r>
          </a:p>
          <a:p>
            <a:pPr indent="133350"/>
            <a:r>
              <a:rPr lang="ja-JP" altLang="en-US" sz="1050" dirty="0">
                <a:latin typeface="HG丸ｺﾞｼｯｸM-PRO" panose="020F0600000000000000" pitchFamily="50" charset="-128"/>
                <a:ea typeface="HG丸ｺﾞｼｯｸM-PRO" panose="020F0600000000000000" pitchFamily="50" charset="-128"/>
                <a:cs typeface="Times New Roman"/>
              </a:rPr>
              <a:t>　　　</a:t>
            </a:r>
            <a:r>
              <a:rPr lang="en-US" altLang="ja-JP" sz="1050" dirty="0">
                <a:latin typeface="HG丸ｺﾞｼｯｸM-PRO" panose="020F0600000000000000" pitchFamily="50" charset="-128"/>
                <a:ea typeface="HG丸ｺﾞｼｯｸM-PRO" panose="020F0600000000000000" pitchFamily="50" charset="-128"/>
                <a:cs typeface="Times New Roman"/>
              </a:rPr>
              <a:t>※</a:t>
            </a:r>
            <a:r>
              <a:rPr lang="ja-JP" altLang="en-US" sz="1050" dirty="0">
                <a:latin typeface="HG丸ｺﾞｼｯｸM-PRO" panose="020F0600000000000000" pitchFamily="50" charset="-128"/>
                <a:ea typeface="HG丸ｺﾞｼｯｸM-PRO" panose="020F0600000000000000" pitchFamily="50" charset="-128"/>
                <a:cs typeface="Times New Roman"/>
              </a:rPr>
              <a:t>おおさか男女共同参画プランにおける目標値（</a:t>
            </a:r>
            <a:r>
              <a:rPr lang="en-US" altLang="ja-JP" sz="1050" dirty="0">
                <a:latin typeface="HG丸ｺﾞｼｯｸM-PRO" panose="020F0600000000000000" pitchFamily="50" charset="-128"/>
                <a:ea typeface="HG丸ｺﾞｼｯｸM-PRO" panose="020F0600000000000000" pitchFamily="50" charset="-128"/>
                <a:cs typeface="Times New Roman"/>
              </a:rPr>
              <a:t>R7</a:t>
            </a:r>
            <a:r>
              <a:rPr lang="ja-JP" altLang="en-US" sz="1050" dirty="0">
                <a:latin typeface="HG丸ｺﾞｼｯｸM-PRO" panose="020F0600000000000000" pitchFamily="50" charset="-128"/>
                <a:ea typeface="HG丸ｺﾞｼｯｸM-PRO" panose="020F0600000000000000" pitchFamily="50" charset="-128"/>
                <a:cs typeface="Times New Roman"/>
              </a:rPr>
              <a:t>年度）と同じ</a:t>
            </a:r>
            <a:endParaRPr lang="en-US" altLang="ja-JP" sz="1050" b="1" u="sng" dirty="0">
              <a:latin typeface="HG丸ｺﾞｼｯｸM-PRO" panose="020F0600000000000000" pitchFamily="50" charset="-128"/>
              <a:ea typeface="HG丸ｺﾞｼｯｸM-PRO" panose="020F0600000000000000" pitchFamily="50" charset="-128"/>
              <a:cs typeface="Times New Roman"/>
            </a:endParaRPr>
          </a:p>
        </p:txBody>
      </p:sp>
      <p:sp>
        <p:nvSpPr>
          <p:cNvPr id="3" name="テキスト ボックス 2"/>
          <p:cNvSpPr txBox="1"/>
          <p:nvPr/>
        </p:nvSpPr>
        <p:spPr>
          <a:xfrm>
            <a:off x="1930214" y="3703681"/>
            <a:ext cx="4672349" cy="230832"/>
          </a:xfrm>
          <a:prstGeom prst="rect">
            <a:avLst/>
          </a:prstGeom>
          <a:noFill/>
        </p:spPr>
        <p:txBody>
          <a:bodyPr wrap="square" rtlCol="0">
            <a:spAutoFit/>
          </a:bodyPr>
          <a:lstStyle/>
          <a:p>
            <a:r>
              <a:rPr lang="en-US" altLang="ja-JP" sz="900" dirty="0">
                <a:latin typeface="HG丸ｺﾞｼｯｸM-PRO" panose="020F0600000000000000" pitchFamily="50" charset="-128"/>
                <a:ea typeface="HG丸ｺﾞｼｯｸM-PRO" panose="020F0600000000000000" pitchFamily="50" charset="-128"/>
                <a:cs typeface="Times New Roman"/>
              </a:rPr>
              <a:t>※</a:t>
            </a:r>
            <a:r>
              <a:rPr lang="ja-JP" altLang="en-US" sz="900" dirty="0">
                <a:latin typeface="HG丸ｺﾞｼｯｸM-PRO" panose="020F0600000000000000" pitchFamily="50" charset="-128"/>
                <a:ea typeface="HG丸ｺﾞｼｯｸM-PRO" panose="020F0600000000000000" pitchFamily="50" charset="-128"/>
                <a:cs typeface="Times New Roman"/>
              </a:rPr>
              <a:t>数値については一部を除き令和４年度のものです。</a:t>
            </a:r>
          </a:p>
        </p:txBody>
      </p:sp>
      <p:sp>
        <p:nvSpPr>
          <p:cNvPr id="65" name="角丸四角形 64"/>
          <p:cNvSpPr/>
          <p:nvPr/>
        </p:nvSpPr>
        <p:spPr>
          <a:xfrm rot="16200000">
            <a:off x="10656711" y="-3174275"/>
            <a:ext cx="426148" cy="8278270"/>
          </a:xfrm>
          <a:prstGeom prst="roundRect">
            <a:avLst/>
          </a:prstGeom>
          <a:gradFill flip="none" rotWithShape="1">
            <a:gsLst>
              <a:gs pos="0">
                <a:srgbClr val="4F81BD">
                  <a:lumMod val="60000"/>
                  <a:lumOff val="40000"/>
                  <a:tint val="66000"/>
                  <a:satMod val="160000"/>
                </a:srgbClr>
              </a:gs>
              <a:gs pos="50000">
                <a:srgbClr val="4F81BD">
                  <a:lumMod val="60000"/>
                  <a:lumOff val="40000"/>
                  <a:tint val="44500"/>
                  <a:satMod val="160000"/>
                </a:srgbClr>
              </a:gs>
              <a:gs pos="100000">
                <a:srgbClr val="4F81BD">
                  <a:lumMod val="60000"/>
                  <a:lumOff val="40000"/>
                  <a:tint val="23500"/>
                  <a:satMod val="160000"/>
                </a:srgbClr>
              </a:gs>
            </a:gsLst>
            <a:lin ang="10800000" scaled="1"/>
            <a:tileRect/>
          </a:gradFill>
          <a:ln w="25400" cap="flat" cmpd="sng" algn="ctr">
            <a:noFill/>
            <a:prstDash val="solid"/>
          </a:ln>
          <a:effectLst>
            <a:innerShdw blurRad="63500" dist="50800" dir="18900000">
              <a:prstClr val="black">
                <a:alpha val="50000"/>
              </a:prstClr>
            </a:innerShdw>
            <a:softEdge rad="0"/>
          </a:effectLst>
          <a:scene3d>
            <a:camera prst="orthographicFront"/>
            <a:lightRig rig="twoPt" dir="t"/>
          </a:scene3d>
          <a:sp3d>
            <a:bevelT/>
            <a:bevelB/>
          </a:sp3d>
        </p:spPr>
        <p:txBody>
          <a:bodyPr vert="eaVert" wrap="square" rtlCol="0" anchor="ctr">
            <a:noAutofit/>
          </a:bodyPr>
          <a:lstStyle/>
          <a:p>
            <a:pPr>
              <a:spcAft>
                <a:spcPts val="0"/>
              </a:spcAft>
            </a:pPr>
            <a:r>
              <a:rPr lang="ja-JP" altLang="en-US" sz="1600" b="1" dirty="0">
                <a:latin typeface="ＭＳ Ｐゴシック"/>
                <a:ea typeface="Meiryo UI"/>
                <a:cs typeface="ＭＳ Ｐゴシック"/>
              </a:rPr>
              <a:t>　４</a:t>
            </a:r>
            <a:r>
              <a:rPr lang="ja-JP" altLang="en-US" sz="1600" b="1" kern="1200" dirty="0">
                <a:effectLst/>
                <a:latin typeface="ＭＳ Ｐゴシック"/>
                <a:ea typeface="Meiryo UI"/>
                <a:cs typeface="ＭＳ Ｐゴシック"/>
              </a:rPr>
              <a:t>　役割分担　</a:t>
            </a:r>
            <a:r>
              <a:rPr lang="ja-JP" altLang="en-US" sz="1200" b="1" kern="1200" dirty="0">
                <a:effectLst/>
                <a:latin typeface="ＭＳ Ｐゴシック"/>
                <a:ea typeface="Meiryo UI"/>
                <a:cs typeface="ＭＳ Ｐゴシック"/>
              </a:rPr>
              <a:t>（第２</a:t>
            </a:r>
            <a:r>
              <a:rPr lang="ja-JP" altLang="en-US" sz="1200" b="1" kern="1200" dirty="0">
                <a:effectLst/>
                <a:latin typeface="Meiryo UI" panose="020B0604030504040204" pitchFamily="50" charset="-128"/>
                <a:ea typeface="Meiryo UI" panose="020B0604030504040204" pitchFamily="50" charset="-128"/>
                <a:cs typeface="Meiryo UI" panose="020B0604030504040204" pitchFamily="50" charset="-128"/>
              </a:rPr>
              <a:t>章</a:t>
            </a:r>
            <a:r>
              <a:rPr lang="ja-JP" altLang="en-US" sz="1200" b="1" dirty="0">
                <a:latin typeface="Meiryo UI" panose="020B0604030504040204" pitchFamily="50" charset="-128"/>
                <a:ea typeface="Meiryo UI" panose="020B0604030504040204" pitchFamily="50" charset="-128"/>
                <a:cs typeface="ＭＳ Ｐゴシック"/>
              </a:rPr>
              <a:t>）</a:t>
            </a:r>
            <a:endParaRPr lang="ja-JP" sz="1600" b="1" dirty="0">
              <a:effectLst/>
              <a:latin typeface="Meiryo UI" panose="020B0604030504040204" pitchFamily="50" charset="-128"/>
              <a:ea typeface="Meiryo UI" panose="020B0604030504040204" pitchFamily="50" charset="-128"/>
              <a:cs typeface="ＭＳ Ｐゴシック"/>
            </a:endParaRPr>
          </a:p>
        </p:txBody>
      </p:sp>
      <p:sp>
        <p:nvSpPr>
          <p:cNvPr id="69" name="角丸四角形 68"/>
          <p:cNvSpPr/>
          <p:nvPr/>
        </p:nvSpPr>
        <p:spPr>
          <a:xfrm>
            <a:off x="6836302" y="1737603"/>
            <a:ext cx="4716884" cy="1030243"/>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72000" rIns="36000" bIns="36000" numCol="1" spcCol="0" rtlCol="0" fromWordArt="0" anchor="t" anchorCtr="0" forceAA="0" compatLnSpc="1">
            <a:prstTxWarp prst="textNoShape">
              <a:avLst/>
            </a:prstTxWarp>
            <a:noAutofit/>
          </a:bodyPr>
          <a:lstStyle/>
          <a:p>
            <a:r>
              <a:rPr lang="ja-JP" altLang="en-US" sz="1050" kern="100" dirty="0">
                <a:solidFill>
                  <a:schemeClr val="tx1"/>
                </a:solidFill>
                <a:latin typeface="HG丸ｺﾞｼｯｸM-PRO" panose="020F0600000000000000" pitchFamily="50" charset="-128"/>
                <a:ea typeface="HG丸ｺﾞｼｯｸM-PRO" panose="020F0600000000000000" pitchFamily="50" charset="-128"/>
              </a:rPr>
              <a:t>■ 女性支援事業に当たり中核的な役割を果たし、基本計画を策定すること等</a:t>
            </a:r>
            <a:endParaRPr lang="en-US" altLang="ja-JP" sz="1050" kern="100" dirty="0">
              <a:solidFill>
                <a:schemeClr val="tx1"/>
              </a:solidFill>
              <a:latin typeface="HG丸ｺﾞｼｯｸM-PRO" panose="020F0600000000000000" pitchFamily="50" charset="-128"/>
              <a:ea typeface="HG丸ｺﾞｼｯｸM-PRO" panose="020F0600000000000000" pitchFamily="50" charset="-128"/>
            </a:endParaRPr>
          </a:p>
          <a:p>
            <a:r>
              <a:rPr lang="en-US" altLang="ja-JP" sz="1050" kern="100" dirty="0">
                <a:solidFill>
                  <a:schemeClr val="tx1"/>
                </a:solidFill>
                <a:latin typeface="HG丸ｺﾞｼｯｸM-PRO" panose="020F0600000000000000" pitchFamily="50" charset="-128"/>
                <a:ea typeface="HG丸ｺﾞｼｯｸM-PRO" panose="020F0600000000000000" pitchFamily="50" charset="-128"/>
              </a:rPr>
              <a:t>    </a:t>
            </a:r>
            <a:r>
              <a:rPr lang="ja-JP" altLang="en-US" sz="1050" kern="100" dirty="0">
                <a:solidFill>
                  <a:schemeClr val="tx1"/>
                </a:solidFill>
                <a:latin typeface="HG丸ｺﾞｼｯｸM-PRO" panose="020F0600000000000000" pitchFamily="50" charset="-128"/>
                <a:ea typeface="HG丸ｺﾞｼｯｸM-PRO" panose="020F0600000000000000" pitchFamily="50" charset="-128"/>
              </a:rPr>
              <a:t>を通じて、地域特性を考慮しつつ施策を検討し展開</a:t>
            </a:r>
            <a:endParaRPr lang="en-US" altLang="ja-JP" sz="1050" kern="1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50" kern="100" dirty="0">
                <a:solidFill>
                  <a:schemeClr val="tx1"/>
                </a:solidFill>
                <a:latin typeface="HG丸ｺﾞｼｯｸM-PRO" panose="020F0600000000000000" pitchFamily="50" charset="-128"/>
                <a:ea typeface="HG丸ｺﾞｼｯｸM-PRO" panose="020F0600000000000000" pitchFamily="50" charset="-128"/>
              </a:rPr>
              <a:t>■ 段階的・重層的な支援を行うため、行政機関と民間団体それぞれの特性を</a:t>
            </a:r>
            <a:endParaRPr lang="en-US" altLang="ja-JP" sz="1050" kern="100" dirty="0">
              <a:solidFill>
                <a:schemeClr val="tx1"/>
              </a:solidFill>
              <a:latin typeface="HG丸ｺﾞｼｯｸM-PRO" panose="020F0600000000000000" pitchFamily="50" charset="-128"/>
              <a:ea typeface="HG丸ｺﾞｼｯｸM-PRO" panose="020F0600000000000000" pitchFamily="50" charset="-128"/>
            </a:endParaRPr>
          </a:p>
          <a:p>
            <a:r>
              <a:rPr lang="en-US" altLang="ja-JP" sz="1050" kern="100" dirty="0">
                <a:solidFill>
                  <a:schemeClr val="tx1"/>
                </a:solidFill>
                <a:latin typeface="HG丸ｺﾞｼｯｸM-PRO" panose="020F0600000000000000" pitchFamily="50" charset="-128"/>
                <a:ea typeface="HG丸ｺﾞｼｯｸM-PRO" panose="020F0600000000000000" pitchFamily="50" charset="-128"/>
              </a:rPr>
              <a:t>    </a:t>
            </a:r>
            <a:r>
              <a:rPr lang="ja-JP" altLang="en-US" sz="1050" kern="100" dirty="0">
                <a:solidFill>
                  <a:schemeClr val="tx1"/>
                </a:solidFill>
                <a:latin typeface="HG丸ｺﾞｼｯｸM-PRO" panose="020F0600000000000000" pitchFamily="50" charset="-128"/>
                <a:ea typeface="HG丸ｺﾞｼｯｸM-PRO" panose="020F0600000000000000" pitchFamily="50" charset="-128"/>
              </a:rPr>
              <a:t>生かした支援のあり方を検討</a:t>
            </a:r>
          </a:p>
          <a:p>
            <a:r>
              <a:rPr lang="ja-JP" altLang="en-US" sz="1050" kern="100" dirty="0">
                <a:solidFill>
                  <a:schemeClr val="tx1"/>
                </a:solidFill>
                <a:latin typeface="HG丸ｺﾞｼｯｸM-PRO" panose="020F0600000000000000" pitchFamily="50" charset="-128"/>
                <a:ea typeface="HG丸ｺﾞｼｯｸM-PRO" panose="020F0600000000000000" pitchFamily="50" charset="-128"/>
              </a:rPr>
              <a:t>■ 広域的な観点から、市町村への情報提供、施策の取組状況の把握や展開、</a:t>
            </a:r>
            <a:endParaRPr lang="en-US" altLang="ja-JP" sz="1050" kern="1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50" kern="100" dirty="0">
                <a:solidFill>
                  <a:schemeClr val="tx1"/>
                </a:solidFill>
                <a:latin typeface="HG丸ｺﾞｼｯｸM-PRO" panose="020F0600000000000000" pitchFamily="50" charset="-128"/>
                <a:ea typeface="HG丸ｺﾞｼｯｸM-PRO" panose="020F0600000000000000" pitchFamily="50" charset="-128"/>
              </a:rPr>
              <a:t>　 支援、必要な取組を促進</a:t>
            </a:r>
            <a:endParaRPr lang="en-US" altLang="ja-JP" sz="1050" kern="1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050" kern="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71" name="角丸四角形 57">
            <a:extLst>
              <a:ext uri="{FF2B5EF4-FFF2-40B4-BE49-F238E27FC236}">
                <a16:creationId xmlns:a16="http://schemas.microsoft.com/office/drawing/2014/main" id="{7C13C64A-1155-41AE-919D-E532A03C11B0}"/>
              </a:ext>
            </a:extLst>
          </p:cNvPr>
          <p:cNvSpPr/>
          <p:nvPr/>
        </p:nvSpPr>
        <p:spPr>
          <a:xfrm>
            <a:off x="11667654" y="1746935"/>
            <a:ext cx="3096345" cy="1030243"/>
          </a:xfrm>
          <a:prstGeom prst="roundRect">
            <a:avLst>
              <a:gd name="adj" fmla="val 455"/>
            </a:avLst>
          </a:prstGeom>
          <a:solidFill>
            <a:schemeClr val="accent6">
              <a:lumMod val="20000"/>
              <a:lumOff val="80000"/>
            </a:schemeClr>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72000" rIns="36000" bIns="36000" numCol="1" spcCol="0" rtlCol="0" fromWordArt="0" anchor="t" anchorCtr="0" forceAA="0" compatLnSpc="1">
            <a:prstTxWarp prst="textNoShape">
              <a:avLst/>
            </a:prstTxWarp>
            <a:noAutofit/>
          </a:bodyPr>
          <a:lstStyle/>
          <a:p>
            <a:r>
              <a:rPr lang="ja-JP" altLang="en-US" sz="1000" kern="100" dirty="0">
                <a:solidFill>
                  <a:schemeClr val="tx1"/>
                </a:solidFill>
                <a:latin typeface="HG丸ｺﾞｼｯｸM-PRO" panose="020F0600000000000000" pitchFamily="50" charset="-128"/>
                <a:ea typeface="HG丸ｺﾞｼｯｸM-PRO" panose="020F0600000000000000" pitchFamily="50" charset="-128"/>
              </a:rPr>
              <a:t>■ 最も身近な相談先としての役割を果たす</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rPr>
              <a:t>■ 多くの福祉制度の実施主体として、必要な支援</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rPr>
              <a:t>　 の包括的な提供、他機関や他自治体等への繋ぎ</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rPr>
              <a:t>　 等を実施</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000" kern="100" dirty="0">
                <a:solidFill>
                  <a:schemeClr val="tx1"/>
                </a:solidFill>
                <a:latin typeface="HG丸ｺﾞｼｯｸM-PRO" panose="020F0600000000000000" pitchFamily="50" charset="-128"/>
                <a:ea typeface="HG丸ｺﾞｼｯｸM-PRO" panose="020F0600000000000000" pitchFamily="50" charset="-128"/>
              </a:rPr>
              <a:t>■ 関係機関が参加する会議の開催等の工夫</a:t>
            </a:r>
            <a:endParaRPr lang="en-US" altLang="ja-JP" sz="1000" kern="100" dirty="0">
              <a:solidFill>
                <a:schemeClr val="tx1"/>
              </a:solidFill>
              <a:latin typeface="HG丸ｺﾞｼｯｸM-PRO" panose="020F0600000000000000" pitchFamily="50" charset="-128"/>
              <a:ea typeface="HG丸ｺﾞｼｯｸM-PRO" panose="020F0600000000000000" pitchFamily="50" charset="-128"/>
            </a:endParaRPr>
          </a:p>
        </p:txBody>
      </p:sp>
      <p:sp>
        <p:nvSpPr>
          <p:cNvPr id="4" name="テキスト ボックス 3">
            <a:extLst>
              <a:ext uri="{FF2B5EF4-FFF2-40B4-BE49-F238E27FC236}">
                <a16:creationId xmlns:a16="http://schemas.microsoft.com/office/drawing/2014/main" id="{D001993F-4C75-CBBC-CD6E-76E6FA293BEE}"/>
              </a:ext>
            </a:extLst>
          </p:cNvPr>
          <p:cNvSpPr txBox="1"/>
          <p:nvPr/>
        </p:nvSpPr>
        <p:spPr>
          <a:xfrm>
            <a:off x="4917820" y="8464176"/>
            <a:ext cx="1584176" cy="230832"/>
          </a:xfrm>
          <a:prstGeom prst="rect">
            <a:avLst/>
          </a:prstGeom>
          <a:noFill/>
        </p:spPr>
        <p:txBody>
          <a:bodyPr wrap="square" rtlCol="0">
            <a:spAutoFit/>
          </a:bodyPr>
          <a:lstStyle/>
          <a:p>
            <a:r>
              <a:rPr lang="en-US" altLang="ja-JP" sz="900" dirty="0">
                <a:latin typeface="HG丸ｺﾞｼｯｸM-PRO" panose="020F0600000000000000" pitchFamily="50" charset="-128"/>
                <a:ea typeface="HG丸ｺﾞｼｯｸM-PRO" panose="020F0600000000000000" pitchFamily="50" charset="-128"/>
                <a:cs typeface="Times New Roman"/>
              </a:rPr>
              <a:t>※【】</a:t>
            </a:r>
            <a:r>
              <a:rPr lang="ja-JP" altLang="en-US" sz="900" dirty="0">
                <a:latin typeface="HG丸ｺﾞｼｯｸM-PRO" panose="020F0600000000000000" pitchFamily="50" charset="-128"/>
                <a:ea typeface="HG丸ｺﾞｼｯｸM-PRO" panose="020F0600000000000000" pitchFamily="50" charset="-128"/>
                <a:cs typeface="Times New Roman"/>
              </a:rPr>
              <a:t>内は数値目標</a:t>
            </a:r>
          </a:p>
        </p:txBody>
      </p:sp>
      <p:sp>
        <p:nvSpPr>
          <p:cNvPr id="6" name="角丸四角形 58">
            <a:extLst>
              <a:ext uri="{FF2B5EF4-FFF2-40B4-BE49-F238E27FC236}">
                <a16:creationId xmlns:a16="http://schemas.microsoft.com/office/drawing/2014/main" id="{68DA481C-7221-659B-026B-F0656E616D5A}"/>
              </a:ext>
            </a:extLst>
          </p:cNvPr>
          <p:cNvSpPr/>
          <p:nvPr/>
        </p:nvSpPr>
        <p:spPr>
          <a:xfrm>
            <a:off x="10985941" y="9141951"/>
            <a:ext cx="4000936" cy="837054"/>
          </a:xfrm>
          <a:prstGeom prst="roundRect">
            <a:avLst>
              <a:gd name="adj" fmla="val 455"/>
            </a:avLst>
          </a:prstGeom>
          <a:solidFill>
            <a:schemeClr val="bg1"/>
          </a:solidFill>
          <a:ln w="6350">
            <a:solidFill>
              <a:schemeClr val="accent2"/>
            </a:solidFill>
          </a:ln>
        </p:spPr>
        <p:style>
          <a:lnRef idx="2">
            <a:schemeClr val="accent6"/>
          </a:lnRef>
          <a:fillRef idx="1">
            <a:schemeClr val="lt1"/>
          </a:fillRef>
          <a:effectRef idx="0">
            <a:schemeClr val="accent6"/>
          </a:effectRef>
          <a:fontRef idx="minor">
            <a:schemeClr val="dk1"/>
          </a:fontRef>
        </p:style>
        <p:txBody>
          <a:bodyPr rot="0" spcFirstLastPara="0" vert="horz" wrap="square" lIns="72000" tIns="36000" rIns="36000" bIns="36000" numCol="1" spcCol="0" rtlCol="0" fromWordArt="0" anchor="t" anchorCtr="0" forceAA="0" compatLnSpc="1">
            <a:prstTxWarp prst="textNoShape">
              <a:avLst/>
            </a:prstTxWarp>
            <a:noAutofit/>
          </a:bodyPr>
          <a:lstStyle/>
          <a:p>
            <a:r>
              <a:rPr lang="ja-JP" altLang="en-US" sz="1000" dirty="0">
                <a:solidFill>
                  <a:schemeClr val="tx1"/>
                </a:solidFill>
                <a:latin typeface="HG丸ｺﾞｼｯｸM-PRO" panose="020F0600000000000000" pitchFamily="50" charset="-128"/>
                <a:ea typeface="HG丸ｺﾞｼｯｸM-PRO" panose="020F0600000000000000" pitchFamily="50" charset="-128"/>
                <a:cs typeface="Times New Roman"/>
              </a:rPr>
              <a:t>■ 女性相談センター、女性相談支援員、大阪府立女性自立支援セン</a:t>
            </a:r>
            <a:endParaRPr lang="en-US" altLang="ja-JP" sz="100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00" dirty="0">
                <a:solidFill>
                  <a:schemeClr val="tx1"/>
                </a:solidFill>
                <a:latin typeface="HG丸ｺﾞｼｯｸM-PRO" panose="020F0600000000000000" pitchFamily="50" charset="-128"/>
                <a:ea typeface="HG丸ｺﾞｼｯｸM-PRO" panose="020F0600000000000000" pitchFamily="50" charset="-128"/>
                <a:cs typeface="Times New Roman"/>
              </a:rPr>
              <a:t>　 ターの連携</a:t>
            </a:r>
            <a:endParaRPr lang="en-US" altLang="ja-JP" sz="100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00" dirty="0">
                <a:solidFill>
                  <a:schemeClr val="tx1"/>
                </a:solidFill>
                <a:latin typeface="HG丸ｺﾞｼｯｸM-PRO" panose="020F0600000000000000" pitchFamily="50" charset="-128"/>
                <a:ea typeface="HG丸ｺﾞｼｯｸM-PRO" panose="020F0600000000000000" pitchFamily="50" charset="-128"/>
                <a:cs typeface="Times New Roman"/>
              </a:rPr>
              <a:t>■ 民間団体との連携</a:t>
            </a:r>
            <a:endParaRPr lang="en-US" altLang="ja-JP" sz="1000" dirty="0">
              <a:solidFill>
                <a:schemeClr val="tx1"/>
              </a:solidFill>
              <a:latin typeface="HG丸ｺﾞｼｯｸM-PRO" panose="020F0600000000000000" pitchFamily="50" charset="-128"/>
              <a:ea typeface="HG丸ｺﾞｼｯｸM-PRO" panose="020F0600000000000000" pitchFamily="50" charset="-128"/>
              <a:cs typeface="Times New Roman"/>
            </a:endParaRPr>
          </a:p>
          <a:p>
            <a:r>
              <a:rPr lang="ja-JP" altLang="en-US" sz="1000" dirty="0">
                <a:solidFill>
                  <a:schemeClr val="tx1"/>
                </a:solidFill>
                <a:latin typeface="HG丸ｺﾞｼｯｸM-PRO" panose="020F0600000000000000" pitchFamily="50" charset="-128"/>
                <a:ea typeface="HG丸ｺﾞｼｯｸM-PRO" panose="020F0600000000000000" pitchFamily="50" charset="-128"/>
                <a:cs typeface="Times New Roman"/>
              </a:rPr>
              <a:t>■ 関係機関との連携</a:t>
            </a:r>
          </a:p>
          <a:p>
            <a:r>
              <a:rPr lang="ja-JP" altLang="en-US" sz="1000" dirty="0">
                <a:solidFill>
                  <a:schemeClr val="tx1"/>
                </a:solidFill>
                <a:latin typeface="HG丸ｺﾞｼｯｸM-PRO" panose="020F0600000000000000" pitchFamily="50" charset="-128"/>
                <a:ea typeface="HG丸ｺﾞｼｯｸM-PRO" panose="020F0600000000000000" pitchFamily="50" charset="-128"/>
                <a:cs typeface="Times New Roman"/>
              </a:rPr>
              <a:t>■ 支援調整会議</a:t>
            </a:r>
            <a:endParaRPr lang="en-US" altLang="ja-JP" sz="1000" dirty="0">
              <a:solidFill>
                <a:schemeClr val="tx1"/>
              </a:solidFill>
              <a:latin typeface="HG丸ｺﾞｼｯｸM-PRO" panose="020F0600000000000000" pitchFamily="50" charset="-128"/>
              <a:ea typeface="HG丸ｺﾞｼｯｸM-PRO" panose="020F0600000000000000" pitchFamily="50" charset="-128"/>
              <a:cs typeface="Times New Roman"/>
            </a:endParaRPr>
          </a:p>
          <a:p>
            <a:endParaRPr lang="en-US" altLang="ja-JP" sz="1000" dirty="0">
              <a:solidFill>
                <a:schemeClr val="tx1"/>
              </a:solidFill>
              <a:latin typeface="HG丸ｺﾞｼｯｸM-PRO" panose="020F0600000000000000" pitchFamily="50" charset="-128"/>
              <a:ea typeface="HG丸ｺﾞｼｯｸM-PRO" panose="020F0600000000000000" pitchFamily="50" charset="-128"/>
              <a:cs typeface="Times New Roman"/>
            </a:endParaRPr>
          </a:p>
        </p:txBody>
      </p:sp>
      <p:sp>
        <p:nvSpPr>
          <p:cNvPr id="66" name="角丸四角形 65"/>
          <p:cNvSpPr/>
          <p:nvPr/>
        </p:nvSpPr>
        <p:spPr>
          <a:xfrm>
            <a:off x="6807274" y="1401840"/>
            <a:ext cx="4761284" cy="346901"/>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r>
              <a:rPr lang="ja-JP" altLang="en-US" sz="1200" b="1" dirty="0">
                <a:latin typeface="ＭＳ Ｐゴシック"/>
                <a:ea typeface="Meiryo UI"/>
                <a:cs typeface="ＭＳ Ｐゴシック"/>
              </a:rPr>
              <a:t>大阪府の役割</a:t>
            </a:r>
            <a:endParaRPr lang="ja-JP" altLang="ja-JP" sz="1200" dirty="0">
              <a:latin typeface="+mj-ea"/>
              <a:cs typeface="ＭＳ Ｐゴシック"/>
            </a:endParaRPr>
          </a:p>
        </p:txBody>
      </p:sp>
      <p:sp>
        <p:nvSpPr>
          <p:cNvPr id="70" name="角丸四角形 54">
            <a:extLst>
              <a:ext uri="{FF2B5EF4-FFF2-40B4-BE49-F238E27FC236}">
                <a16:creationId xmlns:a16="http://schemas.microsoft.com/office/drawing/2014/main" id="{049EDDFE-6842-4C64-84AD-10000000C9C5}"/>
              </a:ext>
            </a:extLst>
          </p:cNvPr>
          <p:cNvSpPr/>
          <p:nvPr/>
        </p:nvSpPr>
        <p:spPr>
          <a:xfrm>
            <a:off x="11653183" y="1401840"/>
            <a:ext cx="3125289" cy="369729"/>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r>
              <a:rPr lang="ja-JP" altLang="en-US" sz="1200" b="1" dirty="0">
                <a:latin typeface="ＭＳ Ｐゴシック"/>
                <a:ea typeface="Meiryo UI"/>
                <a:cs typeface="ＭＳ Ｐゴシック"/>
              </a:rPr>
              <a:t>市町村の役割</a:t>
            </a:r>
            <a:endParaRPr lang="ja-JP" altLang="ja-JP" sz="1200" dirty="0">
              <a:latin typeface="+mj-ea"/>
              <a:cs typeface="ＭＳ Ｐゴシック"/>
            </a:endParaRPr>
          </a:p>
        </p:txBody>
      </p:sp>
      <p:sp>
        <p:nvSpPr>
          <p:cNvPr id="46" name="角丸四角形 45"/>
          <p:cNvSpPr/>
          <p:nvPr/>
        </p:nvSpPr>
        <p:spPr>
          <a:xfrm>
            <a:off x="6795081" y="3284154"/>
            <a:ext cx="4122679" cy="289258"/>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pPr>
              <a:spcAft>
                <a:spcPts val="0"/>
              </a:spcAft>
            </a:pPr>
            <a:r>
              <a:rPr lang="ja-JP" altLang="en-US" sz="1200" b="1" dirty="0">
                <a:latin typeface="ＭＳ Ｐゴシック"/>
                <a:ea typeface="Meiryo UI"/>
                <a:cs typeface="ＭＳ Ｐゴシック"/>
              </a:rPr>
              <a:t>（</a:t>
            </a:r>
            <a:r>
              <a:rPr lang="ja-JP" altLang="en-US" sz="1200" b="1" dirty="0">
                <a:effectLst/>
                <a:latin typeface="ＭＳ Ｐゴシック"/>
                <a:ea typeface="Meiryo UI"/>
                <a:cs typeface="ＭＳ Ｐゴシック"/>
              </a:rPr>
              <a:t>１）　支援対象者の</a:t>
            </a:r>
            <a:r>
              <a:rPr lang="ja-JP" altLang="en-US" sz="1200" b="1" dirty="0">
                <a:latin typeface="ＭＳ Ｐゴシック"/>
                <a:ea typeface="Meiryo UI"/>
                <a:cs typeface="ＭＳ Ｐゴシック"/>
              </a:rPr>
              <a:t>早期把握（</a:t>
            </a:r>
            <a:r>
              <a:rPr lang="ja-JP" altLang="en-US" sz="1100" b="1" dirty="0">
                <a:latin typeface="ＭＳ Ｐゴシック"/>
                <a:ea typeface="Meiryo UI"/>
                <a:cs typeface="ＭＳ Ｐゴシック"/>
              </a:rPr>
              <a:t>アウトリーチ等）</a:t>
            </a:r>
            <a:endParaRPr lang="ja-JP" sz="1100" dirty="0">
              <a:effectLst/>
              <a:latin typeface="+mj-ea"/>
              <a:ea typeface="+mj-ea"/>
              <a:cs typeface="ＭＳ Ｐゴシック"/>
            </a:endParaRPr>
          </a:p>
        </p:txBody>
      </p:sp>
      <p:sp>
        <p:nvSpPr>
          <p:cNvPr id="50" name="角丸四角形 49"/>
          <p:cNvSpPr/>
          <p:nvPr/>
        </p:nvSpPr>
        <p:spPr>
          <a:xfrm>
            <a:off x="10973894" y="4306908"/>
            <a:ext cx="4047673" cy="324758"/>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pPr>
              <a:spcAft>
                <a:spcPts val="0"/>
              </a:spcAft>
            </a:pPr>
            <a:r>
              <a:rPr lang="ja-JP" altLang="en-US" sz="1200" b="1" dirty="0">
                <a:latin typeface="ＭＳ Ｐゴシック"/>
                <a:ea typeface="Meiryo UI"/>
                <a:cs typeface="ＭＳ Ｐゴシック"/>
              </a:rPr>
              <a:t>（４）　一時保護の充実</a:t>
            </a:r>
            <a:endParaRPr lang="ja-JP" altLang="ja-JP" sz="1200" b="1" dirty="0">
              <a:latin typeface="ＭＳ Ｐゴシック"/>
              <a:ea typeface="Meiryo UI"/>
              <a:cs typeface="ＭＳ Ｐゴシック"/>
            </a:endParaRPr>
          </a:p>
        </p:txBody>
      </p:sp>
      <p:sp>
        <p:nvSpPr>
          <p:cNvPr id="60" name="角丸四角形 59"/>
          <p:cNvSpPr/>
          <p:nvPr/>
        </p:nvSpPr>
        <p:spPr>
          <a:xfrm>
            <a:off x="6795081" y="4315191"/>
            <a:ext cx="4134872" cy="297958"/>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r>
              <a:rPr lang="ja-JP" altLang="en-US" sz="1200" b="1" dirty="0">
                <a:latin typeface="ＭＳ Ｐゴシック"/>
                <a:ea typeface="Meiryo UI"/>
                <a:cs typeface="ＭＳ Ｐゴシック"/>
              </a:rPr>
              <a:t>（３）　適切な相談支援</a:t>
            </a:r>
            <a:endParaRPr lang="ja-JP" altLang="ja-JP" sz="1200" dirty="0">
              <a:latin typeface="+mj-ea"/>
              <a:cs typeface="ＭＳ Ｐゴシック"/>
            </a:endParaRPr>
          </a:p>
        </p:txBody>
      </p:sp>
      <p:sp>
        <p:nvSpPr>
          <p:cNvPr id="73" name="角丸四角形 72"/>
          <p:cNvSpPr/>
          <p:nvPr/>
        </p:nvSpPr>
        <p:spPr>
          <a:xfrm>
            <a:off x="10973894" y="5712493"/>
            <a:ext cx="4060119" cy="324758"/>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pPr>
              <a:spcAft>
                <a:spcPts val="0"/>
              </a:spcAft>
            </a:pPr>
            <a:r>
              <a:rPr lang="ja-JP" altLang="en-US" sz="1200" b="1" dirty="0">
                <a:latin typeface="ＭＳ Ｐゴシック"/>
                <a:ea typeface="Meiryo UI"/>
                <a:cs typeface="ＭＳ Ｐゴシック"/>
              </a:rPr>
              <a:t>（６）　日常生活の回復支援</a:t>
            </a:r>
            <a:endParaRPr lang="ja-JP" sz="1200" b="1" dirty="0">
              <a:latin typeface="ＭＳ Ｐゴシック"/>
              <a:ea typeface="Meiryo UI"/>
              <a:cs typeface="ＭＳ Ｐゴシック"/>
            </a:endParaRPr>
          </a:p>
        </p:txBody>
      </p:sp>
      <p:sp>
        <p:nvSpPr>
          <p:cNvPr id="74" name="角丸四角形 73"/>
          <p:cNvSpPr/>
          <p:nvPr/>
        </p:nvSpPr>
        <p:spPr>
          <a:xfrm>
            <a:off x="6795081" y="5804446"/>
            <a:ext cx="4120025" cy="302322"/>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r>
              <a:rPr lang="ja-JP" altLang="en-US" sz="1200" b="1" dirty="0">
                <a:latin typeface="ＭＳ Ｐゴシック"/>
                <a:ea typeface="Meiryo UI"/>
                <a:cs typeface="ＭＳ Ｐゴシック"/>
              </a:rPr>
              <a:t>（５）　</a:t>
            </a:r>
            <a:r>
              <a:rPr lang="zh-TW" altLang="en-US" sz="1200" b="1" dirty="0">
                <a:latin typeface="ＭＳ Ｐゴシック"/>
                <a:ea typeface="Meiryo UI"/>
                <a:cs typeface="ＭＳ Ｐゴシック"/>
              </a:rPr>
              <a:t>被害回復支援</a:t>
            </a:r>
            <a:endParaRPr lang="ja-JP" altLang="ja-JP" sz="1200" dirty="0">
              <a:latin typeface="+mj-ea"/>
              <a:cs typeface="ＭＳ Ｐゴシック"/>
            </a:endParaRPr>
          </a:p>
        </p:txBody>
      </p:sp>
      <p:sp>
        <p:nvSpPr>
          <p:cNvPr id="34" name="角丸四角形 33"/>
          <p:cNvSpPr/>
          <p:nvPr/>
        </p:nvSpPr>
        <p:spPr>
          <a:xfrm>
            <a:off x="6795081" y="7243731"/>
            <a:ext cx="4142556" cy="325963"/>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r>
              <a:rPr lang="ja-JP" altLang="en-US" sz="1200" b="1" dirty="0">
                <a:latin typeface="ＭＳ Ｐゴシック"/>
                <a:ea typeface="Meiryo UI"/>
                <a:cs typeface="ＭＳ Ｐゴシック"/>
              </a:rPr>
              <a:t>（７）　同伴児童等への支援</a:t>
            </a:r>
            <a:endParaRPr lang="ja-JP" altLang="ja-JP" sz="1200" dirty="0">
              <a:latin typeface="+mj-ea"/>
              <a:cs typeface="ＭＳ Ｐゴシック"/>
            </a:endParaRPr>
          </a:p>
        </p:txBody>
      </p:sp>
      <p:sp>
        <p:nvSpPr>
          <p:cNvPr id="36" name="角丸四角形 35"/>
          <p:cNvSpPr/>
          <p:nvPr/>
        </p:nvSpPr>
        <p:spPr>
          <a:xfrm>
            <a:off x="10973894" y="6835481"/>
            <a:ext cx="4053393" cy="317082"/>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r>
              <a:rPr lang="ja-JP" altLang="en-US" sz="1200" b="1" dirty="0">
                <a:latin typeface="ＭＳ Ｐゴシック"/>
                <a:ea typeface="Meiryo UI"/>
                <a:cs typeface="ＭＳ Ｐゴシック"/>
              </a:rPr>
              <a:t>（８）　支援対象者に寄り添った</a:t>
            </a:r>
            <a:r>
              <a:rPr lang="zh-TW" altLang="en-US" sz="1200" b="1" dirty="0">
                <a:latin typeface="ＭＳ Ｐゴシック"/>
                <a:ea typeface="Meiryo UI"/>
                <a:cs typeface="ＭＳ Ｐゴシック"/>
              </a:rPr>
              <a:t>自立支援</a:t>
            </a:r>
            <a:endParaRPr lang="ja-JP" altLang="ja-JP" sz="1200" dirty="0">
              <a:latin typeface="+mj-ea"/>
              <a:cs typeface="ＭＳ Ｐゴシック"/>
            </a:endParaRPr>
          </a:p>
        </p:txBody>
      </p:sp>
      <p:sp>
        <p:nvSpPr>
          <p:cNvPr id="40" name="角丸四角形 39"/>
          <p:cNvSpPr/>
          <p:nvPr/>
        </p:nvSpPr>
        <p:spPr>
          <a:xfrm>
            <a:off x="6795081" y="8610931"/>
            <a:ext cx="4134872" cy="304667"/>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r>
              <a:rPr lang="ja-JP" altLang="en-US" sz="1200" b="1" dirty="0">
                <a:latin typeface="ＭＳ Ｐゴシック"/>
                <a:ea typeface="Meiryo UI"/>
                <a:cs typeface="ＭＳ Ｐゴシック"/>
              </a:rPr>
              <a:t>（９）　アフターケア</a:t>
            </a:r>
            <a:endParaRPr lang="ja-JP" altLang="ja-JP" sz="1200" dirty="0">
              <a:latin typeface="+mj-ea"/>
              <a:cs typeface="ＭＳ Ｐゴシック"/>
            </a:endParaRPr>
          </a:p>
        </p:txBody>
      </p:sp>
      <p:sp>
        <p:nvSpPr>
          <p:cNvPr id="57" name="角丸四角形 56"/>
          <p:cNvSpPr/>
          <p:nvPr/>
        </p:nvSpPr>
        <p:spPr>
          <a:xfrm>
            <a:off x="10973894" y="3278673"/>
            <a:ext cx="4060119" cy="295234"/>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r>
              <a:rPr lang="ja-JP" altLang="en-US" sz="1200" b="1" dirty="0">
                <a:latin typeface="ＭＳ Ｐゴシック"/>
                <a:ea typeface="Meiryo UI"/>
                <a:cs typeface="ＭＳ Ｐゴシック"/>
              </a:rPr>
              <a:t>（２）　気軽に立ち寄ることができる居場所の提供</a:t>
            </a:r>
            <a:endParaRPr lang="ja-JP" altLang="ja-JP" sz="1200" dirty="0">
              <a:latin typeface="+mj-ea"/>
              <a:cs typeface="ＭＳ Ｐゴシック"/>
            </a:endParaRPr>
          </a:p>
        </p:txBody>
      </p:sp>
      <p:sp>
        <p:nvSpPr>
          <p:cNvPr id="5" name="角丸四角形 56">
            <a:extLst>
              <a:ext uri="{FF2B5EF4-FFF2-40B4-BE49-F238E27FC236}">
                <a16:creationId xmlns:a16="http://schemas.microsoft.com/office/drawing/2014/main" id="{6419844D-4423-8CB2-7887-10D4C9C661EC}"/>
              </a:ext>
            </a:extLst>
          </p:cNvPr>
          <p:cNvSpPr/>
          <p:nvPr/>
        </p:nvSpPr>
        <p:spPr>
          <a:xfrm>
            <a:off x="10959653" y="8814322"/>
            <a:ext cx="4060119" cy="324758"/>
          </a:xfrm>
          <a:prstGeom prst="roundRect">
            <a:avLst/>
          </a:prstGeom>
          <a:gradFill>
            <a:gsLst>
              <a:gs pos="0">
                <a:srgbClr val="5E9EFF"/>
              </a:gs>
              <a:gs pos="39999">
                <a:srgbClr val="85C2FF"/>
              </a:gs>
              <a:gs pos="70000">
                <a:srgbClr val="C4D6EB"/>
              </a:gs>
              <a:gs pos="100000">
                <a:srgbClr val="FFEBFA"/>
              </a:gs>
            </a:gsLst>
            <a:lin ang="10800000" scaled="0"/>
          </a:gradFill>
          <a:ln w="25400" cap="flat" cmpd="sng" algn="ctr">
            <a:noFill/>
            <a:prstDash val="solid"/>
          </a:ln>
          <a:effectLst>
            <a:glow>
              <a:srgbClr val="4F81BD">
                <a:alpha val="40000"/>
              </a:srgbClr>
            </a:glow>
            <a:softEdge rad="0"/>
          </a:effectLst>
          <a:scene3d>
            <a:camera prst="orthographicFront"/>
            <a:lightRig rig="twoPt" dir="t"/>
          </a:scene3d>
          <a:sp3d>
            <a:bevelT/>
            <a:bevelB/>
          </a:sp3d>
        </p:spPr>
        <p:txBody>
          <a:bodyPr wrap="square" rtlCol="0" anchor="ctr">
            <a:noAutofit/>
          </a:bodyPr>
          <a:lstStyle/>
          <a:p>
            <a:r>
              <a:rPr lang="ja-JP" altLang="en-US" sz="1200" b="1" dirty="0">
                <a:latin typeface="ＭＳ Ｐゴシック"/>
                <a:ea typeface="Meiryo UI"/>
                <a:cs typeface="ＭＳ Ｐゴシック"/>
              </a:rPr>
              <a:t>　</a:t>
            </a:r>
            <a:r>
              <a:rPr lang="ja-JP" altLang="en-US" sz="1600" b="1" dirty="0">
                <a:latin typeface="ＭＳ Ｐゴシック"/>
                <a:ea typeface="Meiryo UI"/>
                <a:cs typeface="ＭＳ Ｐゴシック"/>
              </a:rPr>
              <a:t>６　大阪府における計画の推進体制</a:t>
            </a:r>
            <a:r>
              <a:rPr lang="ja-JP" altLang="en-US" sz="1050" b="1" dirty="0">
                <a:latin typeface="ＭＳ Ｐゴシック"/>
                <a:ea typeface="Meiryo UI"/>
                <a:cs typeface="ＭＳ Ｐゴシック"/>
              </a:rPr>
              <a:t>（第２</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章</a:t>
            </a:r>
            <a:r>
              <a:rPr lang="ja-JP" altLang="en-US" sz="1050" b="1" dirty="0">
                <a:latin typeface="Meiryo UI" panose="020B0604030504040204" pitchFamily="50" charset="-128"/>
                <a:ea typeface="Meiryo UI" panose="020B0604030504040204" pitchFamily="50" charset="-128"/>
                <a:cs typeface="ＭＳ Ｐゴシック"/>
              </a:rPr>
              <a:t>）</a:t>
            </a:r>
            <a:endParaRPr lang="ja-JP" altLang="ja-JP" sz="1200" b="1" dirty="0">
              <a:latin typeface="Meiryo UI" panose="020B0604030504040204" pitchFamily="50" charset="-128"/>
              <a:ea typeface="Meiryo UI" panose="020B0604030504040204" pitchFamily="50" charset="-128"/>
              <a:cs typeface="ＭＳ Ｐゴシック"/>
            </a:endParaRPr>
          </a:p>
        </p:txBody>
      </p:sp>
      <p:sp>
        <p:nvSpPr>
          <p:cNvPr id="44" name="角丸四角形吹き出し 43"/>
          <p:cNvSpPr/>
          <p:nvPr/>
        </p:nvSpPr>
        <p:spPr>
          <a:xfrm>
            <a:off x="203307" y="6672755"/>
            <a:ext cx="1731419" cy="317094"/>
          </a:xfrm>
          <a:prstGeom prst="wedgeRoundRectCallout">
            <a:avLst>
              <a:gd name="adj1" fmla="val -20833"/>
              <a:gd name="adj2" fmla="val 27777"/>
              <a:gd name="adj3" fmla="val 16667"/>
            </a:avLst>
          </a:prstGeom>
          <a:gradFill rotWithShape="1">
            <a:gsLst>
              <a:gs pos="0">
                <a:srgbClr val="F79646">
                  <a:shade val="51000"/>
                  <a:satMod val="130000"/>
                </a:srgbClr>
              </a:gs>
              <a:gs pos="80000">
                <a:srgbClr val="F79646">
                  <a:shade val="93000"/>
                  <a:satMod val="130000"/>
                </a:srgbClr>
              </a:gs>
              <a:gs pos="100000">
                <a:srgbClr val="F79646">
                  <a:shade val="94000"/>
                  <a:satMod val="135000"/>
                </a:srgb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p:spPr>
        <p:txBody>
          <a:bodyPr wrap="square" lIns="97969" tIns="48984" rIns="97969" bIns="48984" spcCol="0" rtlCol="0" anchor="ctr">
            <a:noAutofit/>
          </a:bodyPr>
          <a:lstStyle/>
          <a:p>
            <a:pPr>
              <a:spcAft>
                <a:spcPts val="0"/>
              </a:spcAft>
            </a:pPr>
            <a:r>
              <a:rPr lang="ja-JP" altLang="en-US" sz="1400" b="1" dirty="0">
                <a:latin typeface="ＭＳ Ｐゴシック"/>
                <a:ea typeface="Meiryo UI"/>
                <a:cs typeface="ＭＳ Ｐゴシック"/>
              </a:rPr>
              <a:t>（２）　課題</a:t>
            </a:r>
            <a:endParaRPr lang="ja-JP" sz="1200" dirty="0">
              <a:effectLst/>
              <a:latin typeface="ＭＳ Ｐゴシック"/>
              <a:cs typeface="ＭＳ Ｐゴシック"/>
            </a:endParaRPr>
          </a:p>
        </p:txBody>
      </p:sp>
    </p:spTree>
    <p:extLst>
      <p:ext uri="{BB962C8B-B14F-4D97-AF65-F5344CB8AC3E}">
        <p14:creationId xmlns:p14="http://schemas.microsoft.com/office/powerpoint/2010/main" val="411955431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2028</Words>
  <Application>Microsoft Office PowerPoint</Application>
  <PresentationFormat>ユーザー設定</PresentationFormat>
  <Paragraphs>146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Meiryo UI</vt:lpstr>
      <vt:lpstr>ＭＳ Ｐゴシック</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2020-01-24T02:33:06Z</dcterms:created>
  <dcterms:modified xsi:type="dcterms:W3CDTF">2024-02-01T00:23:11Z</dcterms:modified>
</cp:coreProperties>
</file>