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varScale="1">
        <p:scale>
          <a:sx n="69" d="100"/>
          <a:sy n="69" d="100"/>
        </p:scale>
        <p:origin x="2333" y="91"/>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2"/>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660380" indent="0" algn="ctr">
              <a:buNone/>
              <a:defRPr>
                <a:solidFill>
                  <a:schemeClr val="tx1">
                    <a:tint val="75000"/>
                  </a:schemeClr>
                </a:solidFill>
              </a:defRPr>
            </a:lvl2pPr>
            <a:lvl3pPr marL="1320759" indent="0" algn="ctr">
              <a:buNone/>
              <a:defRPr>
                <a:solidFill>
                  <a:schemeClr val="tx1">
                    <a:tint val="75000"/>
                  </a:schemeClr>
                </a:solidFill>
              </a:defRPr>
            </a:lvl3pPr>
            <a:lvl4pPr marL="1981139" indent="0" algn="ctr">
              <a:buNone/>
              <a:defRPr>
                <a:solidFill>
                  <a:schemeClr val="tx1">
                    <a:tint val="75000"/>
                  </a:schemeClr>
                </a:solidFill>
              </a:defRPr>
            </a:lvl4pPr>
            <a:lvl5pPr marL="2641519" indent="0" algn="ctr">
              <a:buNone/>
              <a:defRPr>
                <a:solidFill>
                  <a:schemeClr val="tx1">
                    <a:tint val="75000"/>
                  </a:schemeClr>
                </a:solidFill>
              </a:defRPr>
            </a:lvl5pPr>
            <a:lvl6pPr marL="3301898" indent="0" algn="ctr">
              <a:buNone/>
              <a:defRPr>
                <a:solidFill>
                  <a:schemeClr val="tx1">
                    <a:tint val="75000"/>
                  </a:schemeClr>
                </a:solidFill>
              </a:defRPr>
            </a:lvl6pPr>
            <a:lvl7pPr marL="3962278" indent="0" algn="ctr">
              <a:buNone/>
              <a:defRPr>
                <a:solidFill>
                  <a:schemeClr val="tx1">
                    <a:tint val="75000"/>
                  </a:schemeClr>
                </a:solidFill>
              </a:defRPr>
            </a:lvl7pPr>
            <a:lvl8pPr marL="4622658" indent="0" algn="ctr">
              <a:buNone/>
              <a:defRPr>
                <a:solidFill>
                  <a:schemeClr val="tx1">
                    <a:tint val="75000"/>
                  </a:schemeClr>
                </a:solidFill>
              </a:defRPr>
            </a:lvl8pPr>
            <a:lvl9pPr marL="5283037"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2024/1/16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2024/1/16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0"/>
            <a:ext cx="1543050" cy="845220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0"/>
            <a:ext cx="4514850" cy="845220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2024/1/16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2024/1/16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3"/>
            <a:ext cx="5829300" cy="1967442"/>
          </a:xfrm>
        </p:spPr>
        <p:txBody>
          <a:bodyPr anchor="t"/>
          <a:lstStyle>
            <a:lvl1pPr algn="l">
              <a:defRPr sz="5778"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6"/>
            <a:ext cx="5829300" cy="2166937"/>
          </a:xfrm>
        </p:spPr>
        <p:txBody>
          <a:bodyPr anchor="b"/>
          <a:lstStyle>
            <a:lvl1pPr marL="0" indent="0">
              <a:buNone/>
              <a:defRPr sz="2889">
                <a:solidFill>
                  <a:schemeClr val="tx1">
                    <a:tint val="75000"/>
                  </a:schemeClr>
                </a:solidFill>
              </a:defRPr>
            </a:lvl1pPr>
            <a:lvl2pPr marL="660380" indent="0">
              <a:buNone/>
              <a:defRPr sz="2600">
                <a:solidFill>
                  <a:schemeClr val="tx1">
                    <a:tint val="75000"/>
                  </a:schemeClr>
                </a:solidFill>
              </a:defRPr>
            </a:lvl2pPr>
            <a:lvl3pPr marL="1320759" indent="0">
              <a:buNone/>
              <a:defRPr sz="2311">
                <a:solidFill>
                  <a:schemeClr val="tx1">
                    <a:tint val="75000"/>
                  </a:schemeClr>
                </a:solidFill>
              </a:defRPr>
            </a:lvl3pPr>
            <a:lvl4pPr marL="1981139" indent="0">
              <a:buNone/>
              <a:defRPr sz="2022">
                <a:solidFill>
                  <a:schemeClr val="tx1">
                    <a:tint val="75000"/>
                  </a:schemeClr>
                </a:solidFill>
              </a:defRPr>
            </a:lvl4pPr>
            <a:lvl5pPr marL="2641519" indent="0">
              <a:buNone/>
              <a:defRPr sz="2022">
                <a:solidFill>
                  <a:schemeClr val="tx1">
                    <a:tint val="75000"/>
                  </a:schemeClr>
                </a:solidFill>
              </a:defRPr>
            </a:lvl5pPr>
            <a:lvl6pPr marL="3301898" indent="0">
              <a:buNone/>
              <a:defRPr sz="2022">
                <a:solidFill>
                  <a:schemeClr val="tx1">
                    <a:tint val="75000"/>
                  </a:schemeClr>
                </a:solidFill>
              </a:defRPr>
            </a:lvl6pPr>
            <a:lvl7pPr marL="3962278" indent="0">
              <a:buNone/>
              <a:defRPr sz="2022">
                <a:solidFill>
                  <a:schemeClr val="tx1">
                    <a:tint val="75000"/>
                  </a:schemeClr>
                </a:solidFill>
              </a:defRPr>
            </a:lvl7pPr>
            <a:lvl8pPr marL="4622658" indent="0">
              <a:buNone/>
              <a:defRPr sz="2022">
                <a:solidFill>
                  <a:schemeClr val="tx1">
                    <a:tint val="75000"/>
                  </a:schemeClr>
                </a:solidFill>
              </a:defRPr>
            </a:lvl8pPr>
            <a:lvl9pPr marL="5283037" indent="0">
              <a:buNone/>
              <a:defRPr sz="202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2024/1/16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1"/>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1"/>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2024/1/16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217385"/>
            <a:ext cx="303133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3141486"/>
            <a:ext cx="303133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2024/1/16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2024/1/16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2024/1/16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889"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94406"/>
            <a:ext cx="3833813"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2072923"/>
            <a:ext cx="2256235" cy="6775980"/>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2024/1/16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0"/>
            <a:ext cx="4114800" cy="818622"/>
          </a:xfrm>
        </p:spPr>
        <p:txBody>
          <a:bodyPr anchor="b"/>
          <a:lstStyle>
            <a:lvl1pPr algn="l">
              <a:defRPr sz="2889"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r>
              <a:rPr kumimoji="1" lang="ja-JP" altLang="en-US"/>
              <a:t>図を追加</a:t>
            </a:r>
          </a:p>
        </p:txBody>
      </p:sp>
      <p:sp>
        <p:nvSpPr>
          <p:cNvPr id="4" name="テキスト プレースホルダー 3"/>
          <p:cNvSpPr>
            <a:spLocks noGrp="1"/>
          </p:cNvSpPr>
          <p:nvPr>
            <p:ph type="body" sz="half" idx="2"/>
          </p:nvPr>
        </p:nvSpPr>
        <p:spPr>
          <a:xfrm>
            <a:off x="1344216" y="7752822"/>
            <a:ext cx="4114800" cy="1162578"/>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2024/1/16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7372D545-8467-428C-B4B7-668AFE11EB3F}" type="datetimeFigureOut">
              <a:rPr kumimoji="1" lang="ja-JP" altLang="en-US" smtClean="0"/>
              <a:t>2024/1/16</a:t>
            </a:fld>
            <a:endParaRPr kumimoji="1" lang="ja-JP" altLang="en-US"/>
          </a:p>
        </p:txBody>
      </p:sp>
      <p:sp>
        <p:nvSpPr>
          <p:cNvPr id="5" name="フッター プレースホルダー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20759" rtl="0" eaLnBrk="1" latinLnBrk="0" hangingPunct="1">
        <a:spcBef>
          <a:spcPct val="0"/>
        </a:spcBef>
        <a:buNone/>
        <a:defRPr kumimoji="1" sz="6355" kern="1200">
          <a:solidFill>
            <a:schemeClr val="tx1"/>
          </a:solidFill>
          <a:latin typeface="+mj-lt"/>
          <a:ea typeface="+mj-ea"/>
          <a:cs typeface="+mj-cs"/>
        </a:defRPr>
      </a:lvl1pPr>
    </p:titleStyle>
    <p:bodyStyle>
      <a:lvl1pPr marL="495285" indent="-495285" algn="l" defTabSz="1320759" rtl="0" eaLnBrk="1" latinLnBrk="0" hangingPunct="1">
        <a:spcBef>
          <a:spcPct val="20000"/>
        </a:spcBef>
        <a:buFont typeface="Arial" pitchFamily="34" charset="0"/>
        <a:buChar char="•"/>
        <a:defRPr kumimoji="1" sz="4622" kern="1200">
          <a:solidFill>
            <a:schemeClr val="tx1"/>
          </a:solidFill>
          <a:latin typeface="+mn-lt"/>
          <a:ea typeface="+mn-ea"/>
          <a:cs typeface="+mn-cs"/>
        </a:defRPr>
      </a:lvl1pPr>
      <a:lvl2pPr marL="1073117" indent="-412737" algn="l" defTabSz="1320759" rtl="0" eaLnBrk="1" latinLnBrk="0" hangingPunct="1">
        <a:spcBef>
          <a:spcPct val="20000"/>
        </a:spcBef>
        <a:buFont typeface="Arial" pitchFamily="34" charset="0"/>
        <a:buChar char="–"/>
        <a:defRPr kumimoji="1" sz="4044" kern="1200">
          <a:solidFill>
            <a:schemeClr val="tx1"/>
          </a:solidFill>
          <a:latin typeface="+mn-lt"/>
          <a:ea typeface="+mn-ea"/>
          <a:cs typeface="+mn-cs"/>
        </a:defRPr>
      </a:lvl2pPr>
      <a:lvl3pPr marL="1650949" indent="-330190" algn="l" defTabSz="1320759" rtl="0" eaLnBrk="1" latinLnBrk="0" hangingPunct="1">
        <a:spcBef>
          <a:spcPct val="20000"/>
        </a:spcBef>
        <a:buFont typeface="Arial" pitchFamily="34" charset="0"/>
        <a:buChar char="•"/>
        <a:defRPr kumimoji="1" sz="3467" kern="1200">
          <a:solidFill>
            <a:schemeClr val="tx1"/>
          </a:solidFill>
          <a:latin typeface="+mn-lt"/>
          <a:ea typeface="+mn-ea"/>
          <a:cs typeface="+mn-cs"/>
        </a:defRPr>
      </a:lvl3pPr>
      <a:lvl4pPr marL="231132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4pPr>
      <a:lvl5pPr marL="297170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5pPr>
      <a:lvl6pPr marL="363208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246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84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3227"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角丸四角形 5"/>
          <p:cNvSpPr/>
          <p:nvPr/>
        </p:nvSpPr>
        <p:spPr>
          <a:xfrm>
            <a:off x="332656" y="680144"/>
            <a:ext cx="6264696" cy="3286583"/>
          </a:xfrm>
          <a:prstGeom prst="roundRect">
            <a:avLst>
              <a:gd name="adj" fmla="val 6496"/>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27384" y="-15552"/>
            <a:ext cx="792088" cy="288032"/>
          </a:xfrm>
          <a:prstGeom prst="rect">
            <a:avLst/>
          </a:prstGeom>
          <a:noFill/>
        </p:spPr>
        <p:txBody>
          <a:bodyPr wrap="square" rtlCol="0">
            <a:spAutoFit/>
          </a:bodyPr>
          <a:lstStyle/>
          <a:p>
            <a:r>
              <a:rPr kumimoji="1" lang="ja-JP" altLang="en-US" sz="1200" dirty="0"/>
              <a:t>（様式４）</a:t>
            </a:r>
          </a:p>
        </p:txBody>
      </p:sp>
      <p:pic>
        <p:nvPicPr>
          <p:cNvPr id="24" name="図 23"/>
          <p:cNvPicPr>
            <a:picLocks noChangeAspect="1"/>
          </p:cNvPicPr>
          <p:nvPr/>
        </p:nvPicPr>
        <p:blipFill>
          <a:blip r:embed="rId2"/>
          <a:stretch>
            <a:fillRect/>
          </a:stretch>
        </p:blipFill>
        <p:spPr>
          <a:xfrm>
            <a:off x="332656" y="5529064"/>
            <a:ext cx="6264696" cy="3315875"/>
          </a:xfrm>
          <a:prstGeom prst="rect">
            <a:avLst/>
          </a:prstGeom>
        </p:spPr>
      </p:pic>
      <p:sp>
        <p:nvSpPr>
          <p:cNvPr id="27" name="テキスト ボックス 26"/>
          <p:cNvSpPr txBox="1"/>
          <p:nvPr/>
        </p:nvSpPr>
        <p:spPr>
          <a:xfrm>
            <a:off x="332657" y="5601072"/>
            <a:ext cx="1080120" cy="276999"/>
          </a:xfrm>
          <a:prstGeom prst="rect">
            <a:avLst/>
          </a:prstGeom>
          <a:noFill/>
        </p:spPr>
        <p:txBody>
          <a:bodyPr wrap="square" rtlCol="0">
            <a:spAutoFit/>
          </a:bodyPr>
          <a:lstStyle/>
          <a:p>
            <a:pPr algn="just"/>
            <a:r>
              <a:rPr lang="ja-JP" altLang="en-US" sz="1200" dirty="0">
                <a:latin typeface="ＭＳ ゴシック" panose="020B0609070205080204" pitchFamily="49" charset="-128"/>
                <a:ea typeface="ＭＳ ゴシック" panose="020B0609070205080204" pitchFamily="49" charset="-128"/>
              </a:rPr>
              <a:t>写真添付欄</a:t>
            </a:r>
          </a:p>
        </p:txBody>
      </p:sp>
      <p:graphicFrame>
        <p:nvGraphicFramePr>
          <p:cNvPr id="2" name="表 1"/>
          <p:cNvGraphicFramePr>
            <a:graphicFrameLocks noGrp="1"/>
          </p:cNvGraphicFramePr>
          <p:nvPr>
            <p:extLst>
              <p:ext uri="{D42A27DB-BD31-4B8C-83A1-F6EECF244321}">
                <p14:modId xmlns:p14="http://schemas.microsoft.com/office/powerpoint/2010/main" val="661500131"/>
              </p:ext>
            </p:extLst>
          </p:nvPr>
        </p:nvGraphicFramePr>
        <p:xfrm>
          <a:off x="692693" y="103312"/>
          <a:ext cx="6120683" cy="457200"/>
        </p:xfrm>
        <a:graphic>
          <a:graphicData uri="http://schemas.openxmlformats.org/drawingml/2006/table">
            <a:tbl>
              <a:tblPr firstRow="1" bandRow="1">
                <a:tableStyleId>{5C22544A-7EE6-4342-B048-85BDC9FD1C3A}</a:tableStyleId>
              </a:tblPr>
              <a:tblGrid>
                <a:gridCol w="504059">
                  <a:extLst>
                    <a:ext uri="{9D8B030D-6E8A-4147-A177-3AD203B41FA5}">
                      <a16:colId xmlns:a16="http://schemas.microsoft.com/office/drawing/2014/main" val="2440440742"/>
                    </a:ext>
                  </a:extLst>
                </a:gridCol>
                <a:gridCol w="1224136">
                  <a:extLst>
                    <a:ext uri="{9D8B030D-6E8A-4147-A177-3AD203B41FA5}">
                      <a16:colId xmlns:a16="http://schemas.microsoft.com/office/drawing/2014/main" val="4116216465"/>
                    </a:ext>
                  </a:extLst>
                </a:gridCol>
                <a:gridCol w="648072">
                  <a:extLst>
                    <a:ext uri="{9D8B030D-6E8A-4147-A177-3AD203B41FA5}">
                      <a16:colId xmlns:a16="http://schemas.microsoft.com/office/drawing/2014/main" val="2708224815"/>
                    </a:ext>
                  </a:extLst>
                </a:gridCol>
                <a:gridCol w="1440160">
                  <a:extLst>
                    <a:ext uri="{9D8B030D-6E8A-4147-A177-3AD203B41FA5}">
                      <a16:colId xmlns:a16="http://schemas.microsoft.com/office/drawing/2014/main" val="1297180548"/>
                    </a:ext>
                  </a:extLst>
                </a:gridCol>
                <a:gridCol w="648072">
                  <a:extLst>
                    <a:ext uri="{9D8B030D-6E8A-4147-A177-3AD203B41FA5}">
                      <a16:colId xmlns:a16="http://schemas.microsoft.com/office/drawing/2014/main" val="1850053096"/>
                    </a:ext>
                  </a:extLst>
                </a:gridCol>
                <a:gridCol w="1656184">
                  <a:extLst>
                    <a:ext uri="{9D8B030D-6E8A-4147-A177-3AD203B41FA5}">
                      <a16:colId xmlns:a16="http://schemas.microsoft.com/office/drawing/2014/main" val="1239537650"/>
                    </a:ext>
                  </a:extLst>
                </a:gridCol>
              </a:tblGrid>
              <a:tr h="358180">
                <a:tc>
                  <a:txBody>
                    <a:bodyPr/>
                    <a:lstStyle/>
                    <a:p>
                      <a:r>
                        <a:rPr kumimoji="1" lang="ja-JP" altLang="en-US" sz="1200" b="0" dirty="0">
                          <a:solidFill>
                            <a:schemeClr val="tx1"/>
                          </a:solidFill>
                        </a:rPr>
                        <a:t>職業</a:t>
                      </a:r>
                      <a:endParaRPr kumimoji="1" lang="en-US" altLang="ja-JP" sz="1200" b="0" dirty="0">
                        <a:solidFill>
                          <a:schemeClr val="tx1"/>
                        </a:solidFill>
                      </a:endParaRPr>
                    </a:p>
                    <a:p>
                      <a:r>
                        <a:rPr kumimoji="1" lang="ja-JP" altLang="en-US" sz="1200" b="0" dirty="0">
                          <a:solidFill>
                            <a:schemeClr val="tx1"/>
                          </a:solidFill>
                        </a:rPr>
                        <a:t>部門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b="0" dirty="0">
                          <a:solidFill>
                            <a:schemeClr val="tx1"/>
                          </a:solidFill>
                        </a:rPr>
                        <a:t>第５部門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b="0" dirty="0">
                          <a:solidFill>
                            <a:schemeClr val="tx1"/>
                          </a:solidFill>
                        </a:rPr>
                        <a:t>被推薦者氏名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b="0" dirty="0">
                          <a:solidFill>
                            <a:schemeClr val="tx1"/>
                          </a:solidFill>
                        </a:rPr>
                        <a:t>技能　秀一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b="0" dirty="0">
                          <a:solidFill>
                            <a:schemeClr val="tx1"/>
                          </a:solidFill>
                        </a:rPr>
                        <a:t>撮影</a:t>
                      </a:r>
                      <a:endParaRPr kumimoji="1" lang="en-US" altLang="ja-JP" sz="1200" b="0" dirty="0">
                        <a:solidFill>
                          <a:schemeClr val="tx1"/>
                        </a:solidFill>
                      </a:endParaRPr>
                    </a:p>
                    <a:p>
                      <a:r>
                        <a:rPr kumimoji="1" lang="ja-JP" altLang="en-US" sz="1200" b="0" dirty="0">
                          <a:solidFill>
                            <a:schemeClr val="tx1"/>
                          </a:solidFill>
                        </a:rPr>
                        <a:t>年月日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b="0" dirty="0">
                          <a:solidFill>
                            <a:schemeClr val="tx1"/>
                          </a:solidFill>
                          <a:latin typeface="ＭＳ ゴシック" panose="020B0609070205080204" pitchFamily="49" charset="-128"/>
                          <a:ea typeface="ＭＳ ゴシック" panose="020B0609070205080204" pitchFamily="49" charset="-128"/>
                        </a:rPr>
                        <a:t>令和５年</a:t>
                      </a:r>
                      <a:r>
                        <a:rPr kumimoji="1" lang="en-US" altLang="ja-JP" sz="1200" b="0" dirty="0">
                          <a:solidFill>
                            <a:schemeClr val="tx1"/>
                          </a:solidFill>
                          <a:latin typeface="ＭＳ ゴシック" panose="020B0609070205080204" pitchFamily="49" charset="-128"/>
                          <a:ea typeface="ＭＳ ゴシック" panose="020B0609070205080204" pitchFamily="49" charset="-128"/>
                        </a:rPr>
                        <a:t>11</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月３日</a:t>
                      </a:r>
                      <a:endParaRPr kumimoji="1" lang="en-US" altLang="ja-JP" sz="1200" b="0"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28613149"/>
                  </a:ext>
                </a:extLst>
              </a:tr>
            </a:tbl>
          </a:graphicData>
        </a:graphic>
      </p:graphicFrame>
      <p:graphicFrame>
        <p:nvGraphicFramePr>
          <p:cNvPr id="3" name="表 2"/>
          <p:cNvGraphicFramePr>
            <a:graphicFrameLocks noGrp="1" noChangeAspect="1"/>
          </p:cNvGraphicFramePr>
          <p:nvPr>
            <p:extLst>
              <p:ext uri="{D42A27DB-BD31-4B8C-83A1-F6EECF244321}">
                <p14:modId xmlns:p14="http://schemas.microsoft.com/office/powerpoint/2010/main" val="1112706034"/>
              </p:ext>
            </p:extLst>
          </p:nvPr>
        </p:nvGraphicFramePr>
        <p:xfrm>
          <a:off x="332656" y="4064520"/>
          <a:ext cx="6264696" cy="815278"/>
        </p:xfrm>
        <a:graphic>
          <a:graphicData uri="http://schemas.openxmlformats.org/drawingml/2006/table">
            <a:tbl>
              <a:tblPr firstRow="1" bandRow="1">
                <a:tableStyleId>{5C22544A-7EE6-4342-B048-85BDC9FD1C3A}</a:tableStyleId>
              </a:tblPr>
              <a:tblGrid>
                <a:gridCol w="576064">
                  <a:extLst>
                    <a:ext uri="{9D8B030D-6E8A-4147-A177-3AD203B41FA5}">
                      <a16:colId xmlns:a16="http://schemas.microsoft.com/office/drawing/2014/main" val="3054784901"/>
                    </a:ext>
                  </a:extLst>
                </a:gridCol>
                <a:gridCol w="5688632">
                  <a:extLst>
                    <a:ext uri="{9D8B030D-6E8A-4147-A177-3AD203B41FA5}">
                      <a16:colId xmlns:a16="http://schemas.microsoft.com/office/drawing/2014/main" val="3503925816"/>
                    </a:ext>
                  </a:extLst>
                </a:gridCol>
              </a:tblGrid>
              <a:tr h="815278">
                <a:tc>
                  <a:txBody>
                    <a:bodyPr/>
                    <a:lstStyle/>
                    <a:p>
                      <a:pPr algn="ctr"/>
                      <a:r>
                        <a:rPr kumimoji="1" lang="ja-JP" altLang="en-US" sz="1200" b="0" dirty="0">
                          <a:solidFill>
                            <a:schemeClr val="tx1"/>
                          </a:solidFill>
                        </a:rPr>
                        <a:t>写真</a:t>
                      </a:r>
                      <a:endParaRPr kumimoji="1" lang="en-US" altLang="ja-JP" sz="1200" b="0" dirty="0">
                        <a:solidFill>
                          <a:schemeClr val="tx1"/>
                        </a:solidFill>
                      </a:endParaRPr>
                    </a:p>
                    <a:p>
                      <a:pPr algn="ctr"/>
                      <a:r>
                        <a:rPr kumimoji="1" lang="ja-JP" altLang="en-US" sz="1200" b="0" dirty="0">
                          <a:solidFill>
                            <a:schemeClr val="tx1"/>
                          </a:solidFill>
                        </a:rPr>
                        <a:t>説明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a:solidFill>
                            <a:schemeClr val="tx1"/>
                          </a:solidFill>
                        </a:rPr>
                        <a:t>金型の加工作業。被推薦者は長年の知見と経験を駆使し、</a:t>
                      </a:r>
                      <a:r>
                        <a:rPr kumimoji="1" lang="en-US" altLang="ja-JP" sz="1200" b="0" dirty="0">
                          <a:solidFill>
                            <a:schemeClr val="tx1"/>
                          </a:solidFill>
                        </a:rPr>
                        <a:t>1000</a:t>
                      </a:r>
                      <a:r>
                        <a:rPr kumimoji="1" lang="ja-JP" altLang="en-US" sz="1200" b="0" dirty="0">
                          <a:solidFill>
                            <a:schemeClr val="tx1"/>
                          </a:solidFill>
                        </a:rPr>
                        <a:t>分の１</a:t>
                      </a:r>
                      <a:r>
                        <a:rPr kumimoji="1" lang="en-US" altLang="ja-JP" sz="1200" b="0" dirty="0">
                          <a:solidFill>
                            <a:schemeClr val="tx1"/>
                          </a:solidFill>
                        </a:rPr>
                        <a:t>mm</a:t>
                      </a:r>
                      <a:r>
                        <a:rPr kumimoji="1" lang="ja-JP" altLang="en-US" sz="1200" b="0" dirty="0">
                          <a:solidFill>
                            <a:schemeClr val="tx1"/>
                          </a:solidFill>
                        </a:rPr>
                        <a:t>オーダーの精度で加工を行うことができる優れた技能を有している。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52334357"/>
                  </a:ext>
                </a:extLst>
              </a:tr>
            </a:tbl>
          </a:graphicData>
        </a:graphic>
      </p:graphicFrame>
      <p:graphicFrame>
        <p:nvGraphicFramePr>
          <p:cNvPr id="25" name="表 24"/>
          <p:cNvGraphicFramePr>
            <a:graphicFrameLocks noGrp="1"/>
          </p:cNvGraphicFramePr>
          <p:nvPr>
            <p:extLst>
              <p:ext uri="{D42A27DB-BD31-4B8C-83A1-F6EECF244321}">
                <p14:modId xmlns:p14="http://schemas.microsoft.com/office/powerpoint/2010/main" val="2265813962"/>
              </p:ext>
            </p:extLst>
          </p:nvPr>
        </p:nvGraphicFramePr>
        <p:xfrm>
          <a:off x="332656" y="8913440"/>
          <a:ext cx="6264696" cy="815278"/>
        </p:xfrm>
        <a:graphic>
          <a:graphicData uri="http://schemas.openxmlformats.org/drawingml/2006/table">
            <a:tbl>
              <a:tblPr firstRow="1" bandRow="1">
                <a:tableStyleId>{5C22544A-7EE6-4342-B048-85BDC9FD1C3A}</a:tableStyleId>
              </a:tblPr>
              <a:tblGrid>
                <a:gridCol w="576064">
                  <a:extLst>
                    <a:ext uri="{9D8B030D-6E8A-4147-A177-3AD203B41FA5}">
                      <a16:colId xmlns:a16="http://schemas.microsoft.com/office/drawing/2014/main" val="3054784901"/>
                    </a:ext>
                  </a:extLst>
                </a:gridCol>
                <a:gridCol w="5688632">
                  <a:extLst>
                    <a:ext uri="{9D8B030D-6E8A-4147-A177-3AD203B41FA5}">
                      <a16:colId xmlns:a16="http://schemas.microsoft.com/office/drawing/2014/main" val="3503925816"/>
                    </a:ext>
                  </a:extLst>
                </a:gridCol>
              </a:tblGrid>
              <a:tr h="815278">
                <a:tc>
                  <a:txBody>
                    <a:bodyPr/>
                    <a:lstStyle/>
                    <a:p>
                      <a:pPr algn="ctr"/>
                      <a:r>
                        <a:rPr kumimoji="1" lang="ja-JP" altLang="en-US" sz="1200" b="0" dirty="0">
                          <a:solidFill>
                            <a:schemeClr val="tx1"/>
                          </a:solidFill>
                        </a:rPr>
                        <a:t>写真</a:t>
                      </a:r>
                      <a:endParaRPr kumimoji="1" lang="en-US" altLang="ja-JP" sz="1200" b="0" dirty="0">
                        <a:solidFill>
                          <a:schemeClr val="tx1"/>
                        </a:solidFill>
                      </a:endParaRPr>
                    </a:p>
                    <a:p>
                      <a:pPr algn="ctr"/>
                      <a:r>
                        <a:rPr kumimoji="1" lang="ja-JP" altLang="en-US" sz="1200" b="0" dirty="0">
                          <a:solidFill>
                            <a:schemeClr val="tx1"/>
                          </a:solidFill>
                        </a:rPr>
                        <a:t>説明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b="0" dirty="0">
                          <a:solidFill>
                            <a:schemeClr val="tx1"/>
                          </a:solidFill>
                        </a:rPr>
                        <a:t>写真の金型は○○機械において、重要な部品である。</a:t>
                      </a:r>
                    </a:p>
                    <a:p>
                      <a:r>
                        <a:rPr kumimoji="1" lang="ja-JP" altLang="en-US" sz="1200" b="0" dirty="0">
                          <a:solidFill>
                            <a:schemeClr val="tx1"/>
                          </a:solidFill>
                        </a:rPr>
                        <a:t>左が通常の金型。右が左の金型に被推薦者が卓越した技能を発揮して加工した金型であり、○○機械の機能性を大幅に向上することに貢献した。</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52334357"/>
                  </a:ext>
                </a:extLst>
              </a:tr>
            </a:tbl>
          </a:graphicData>
        </a:graphic>
      </p:graphicFrame>
      <p:graphicFrame>
        <p:nvGraphicFramePr>
          <p:cNvPr id="26" name="表 25"/>
          <p:cNvGraphicFramePr>
            <a:graphicFrameLocks noGrp="1"/>
          </p:cNvGraphicFramePr>
          <p:nvPr>
            <p:extLst>
              <p:ext uri="{D42A27DB-BD31-4B8C-83A1-F6EECF244321}">
                <p14:modId xmlns:p14="http://schemas.microsoft.com/office/powerpoint/2010/main" val="2677461812"/>
              </p:ext>
            </p:extLst>
          </p:nvPr>
        </p:nvGraphicFramePr>
        <p:xfrm>
          <a:off x="692692" y="5025008"/>
          <a:ext cx="6120683" cy="457200"/>
        </p:xfrm>
        <a:graphic>
          <a:graphicData uri="http://schemas.openxmlformats.org/drawingml/2006/table">
            <a:tbl>
              <a:tblPr firstRow="1" bandRow="1">
                <a:tableStyleId>{5C22544A-7EE6-4342-B048-85BDC9FD1C3A}</a:tableStyleId>
              </a:tblPr>
              <a:tblGrid>
                <a:gridCol w="504059">
                  <a:extLst>
                    <a:ext uri="{9D8B030D-6E8A-4147-A177-3AD203B41FA5}">
                      <a16:colId xmlns:a16="http://schemas.microsoft.com/office/drawing/2014/main" val="2440440742"/>
                    </a:ext>
                  </a:extLst>
                </a:gridCol>
                <a:gridCol w="1224136">
                  <a:extLst>
                    <a:ext uri="{9D8B030D-6E8A-4147-A177-3AD203B41FA5}">
                      <a16:colId xmlns:a16="http://schemas.microsoft.com/office/drawing/2014/main" val="4116216465"/>
                    </a:ext>
                  </a:extLst>
                </a:gridCol>
                <a:gridCol w="648072">
                  <a:extLst>
                    <a:ext uri="{9D8B030D-6E8A-4147-A177-3AD203B41FA5}">
                      <a16:colId xmlns:a16="http://schemas.microsoft.com/office/drawing/2014/main" val="2708224815"/>
                    </a:ext>
                  </a:extLst>
                </a:gridCol>
                <a:gridCol w="1440160">
                  <a:extLst>
                    <a:ext uri="{9D8B030D-6E8A-4147-A177-3AD203B41FA5}">
                      <a16:colId xmlns:a16="http://schemas.microsoft.com/office/drawing/2014/main" val="1297180548"/>
                    </a:ext>
                  </a:extLst>
                </a:gridCol>
                <a:gridCol w="720080">
                  <a:extLst>
                    <a:ext uri="{9D8B030D-6E8A-4147-A177-3AD203B41FA5}">
                      <a16:colId xmlns:a16="http://schemas.microsoft.com/office/drawing/2014/main" val="1850053096"/>
                    </a:ext>
                  </a:extLst>
                </a:gridCol>
                <a:gridCol w="1584176">
                  <a:extLst>
                    <a:ext uri="{9D8B030D-6E8A-4147-A177-3AD203B41FA5}">
                      <a16:colId xmlns:a16="http://schemas.microsoft.com/office/drawing/2014/main" val="1239537650"/>
                    </a:ext>
                  </a:extLst>
                </a:gridCol>
              </a:tblGrid>
              <a:tr h="358180">
                <a:tc>
                  <a:txBody>
                    <a:bodyPr/>
                    <a:lstStyle/>
                    <a:p>
                      <a:r>
                        <a:rPr kumimoji="1" lang="ja-JP" altLang="en-US" sz="1200" b="0" dirty="0">
                          <a:solidFill>
                            <a:schemeClr val="tx1"/>
                          </a:solidFill>
                          <a:latin typeface="ＭＳ ゴシック" panose="020B0609070205080204" pitchFamily="49" charset="-128"/>
                          <a:ea typeface="ＭＳ ゴシック" panose="020B0609070205080204" pitchFamily="49" charset="-128"/>
                        </a:rPr>
                        <a:t>職業</a:t>
                      </a:r>
                      <a:endParaRPr kumimoji="1" lang="en-US" altLang="ja-JP" sz="1200" b="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200" b="0" dirty="0">
                          <a:solidFill>
                            <a:schemeClr val="tx1"/>
                          </a:solidFill>
                          <a:latin typeface="ＭＳ ゴシック" panose="020B0609070205080204" pitchFamily="49" charset="-128"/>
                          <a:ea typeface="ＭＳ ゴシック" panose="020B0609070205080204" pitchFamily="49" charset="-128"/>
                        </a:rPr>
                        <a:t>部門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1320759"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ゴシック" panose="020B0609070205080204" pitchFamily="49" charset="-128"/>
                          <a:ea typeface="ＭＳ ゴシック" panose="020B0609070205080204" pitchFamily="49" charset="-128"/>
                        </a:rPr>
                        <a:t>第５部門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b="0" dirty="0">
                          <a:solidFill>
                            <a:schemeClr val="tx1"/>
                          </a:solidFill>
                          <a:latin typeface="ＭＳ ゴシック" panose="020B0609070205080204" pitchFamily="49" charset="-128"/>
                          <a:ea typeface="ＭＳ ゴシック" panose="020B0609070205080204" pitchFamily="49" charset="-128"/>
                        </a:rPr>
                        <a:t>被推薦者氏名</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b="0" dirty="0">
                          <a:solidFill>
                            <a:schemeClr val="tx1"/>
                          </a:solidFill>
                          <a:latin typeface="ＭＳ ゴシック" panose="020B0609070205080204" pitchFamily="49" charset="-128"/>
                          <a:ea typeface="ＭＳ ゴシック" panose="020B0609070205080204" pitchFamily="49" charset="-128"/>
                        </a:rPr>
                        <a:t>技能　秀一</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b="0" dirty="0">
                          <a:solidFill>
                            <a:schemeClr val="tx1"/>
                          </a:solidFill>
                          <a:latin typeface="ＭＳ ゴシック" panose="020B0609070205080204" pitchFamily="49" charset="-128"/>
                          <a:ea typeface="ＭＳ ゴシック" panose="020B0609070205080204" pitchFamily="49" charset="-128"/>
                        </a:rPr>
                        <a:t>撮影</a:t>
                      </a:r>
                      <a:endParaRPr kumimoji="1" lang="en-US" altLang="ja-JP" sz="1200" b="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200" b="0" dirty="0">
                          <a:solidFill>
                            <a:schemeClr val="tx1"/>
                          </a:solidFill>
                          <a:latin typeface="ＭＳ ゴシック" panose="020B0609070205080204" pitchFamily="49" charset="-128"/>
                          <a:ea typeface="ＭＳ ゴシック" panose="020B0609070205080204" pitchFamily="49" charset="-128"/>
                        </a:rPr>
                        <a:t>年月日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200" b="0" dirty="0">
                          <a:solidFill>
                            <a:schemeClr val="tx1"/>
                          </a:solidFill>
                          <a:latin typeface="ＭＳ ゴシック" panose="020B0609070205080204" pitchFamily="49" charset="-128"/>
                          <a:ea typeface="ＭＳ ゴシック" panose="020B0609070205080204" pitchFamily="49" charset="-128"/>
                        </a:rPr>
                        <a:t>令和５年５月１日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28613149"/>
                  </a:ext>
                </a:extLst>
              </a:tr>
            </a:tbl>
          </a:graphicData>
        </a:graphic>
      </p:graphicFrame>
      <p:sp>
        <p:nvSpPr>
          <p:cNvPr id="11" name="テキスト ボックス 10"/>
          <p:cNvSpPr txBox="1"/>
          <p:nvPr/>
        </p:nvSpPr>
        <p:spPr>
          <a:xfrm>
            <a:off x="332656" y="704528"/>
            <a:ext cx="1080120" cy="276999"/>
          </a:xfrm>
          <a:prstGeom prst="rect">
            <a:avLst/>
          </a:prstGeom>
          <a:noFill/>
        </p:spPr>
        <p:txBody>
          <a:bodyPr wrap="square" rtlCol="0">
            <a:spAutoFit/>
          </a:bodyPr>
          <a:lstStyle/>
          <a:p>
            <a:pPr algn="just"/>
            <a:r>
              <a:rPr lang="ja-JP" altLang="en-US" sz="1200" dirty="0">
                <a:latin typeface="ＭＳ ゴシック" panose="020B0609070205080204" pitchFamily="49" charset="-128"/>
                <a:ea typeface="ＭＳ ゴシック" panose="020B0609070205080204" pitchFamily="49" charset="-128"/>
              </a:rPr>
              <a:t>写真添付欄</a:t>
            </a:r>
          </a:p>
        </p:txBody>
      </p:sp>
      <p:sp>
        <p:nvSpPr>
          <p:cNvPr id="12" name="テキスト ボックス 11"/>
          <p:cNvSpPr txBox="1"/>
          <p:nvPr/>
        </p:nvSpPr>
        <p:spPr>
          <a:xfrm>
            <a:off x="383342" y="970776"/>
            <a:ext cx="6264696" cy="2951134"/>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normAutofit/>
          </a:bodyPr>
          <a:lstStyle/>
          <a:p>
            <a:pPr algn="just">
              <a:lnSpc>
                <a:spcPts val="1400"/>
              </a:lnSpc>
            </a:pPr>
            <a:endParaRPr lang="ja-JP" altLang="en-US" sz="1200" dirty="0">
              <a:latin typeface="ＭＳ ゴシック" panose="020B0609070205080204" pitchFamily="49" charset="-128"/>
              <a:ea typeface="ＭＳ ゴシック" panose="020B0609070205080204" pitchFamily="49" charset="-128"/>
            </a:endParaRPr>
          </a:p>
        </p:txBody>
      </p:sp>
      <p:sp>
        <p:nvSpPr>
          <p:cNvPr id="13" name="テキスト ボックス 12"/>
          <p:cNvSpPr txBox="1"/>
          <p:nvPr/>
        </p:nvSpPr>
        <p:spPr>
          <a:xfrm>
            <a:off x="-4419872" y="2703943"/>
            <a:ext cx="4176464" cy="1360577"/>
          </a:xfrm>
          <a:prstGeom prst="rect">
            <a:avLst/>
          </a:prstGeom>
          <a:ln/>
        </p:spPr>
        <p:style>
          <a:lnRef idx="2">
            <a:schemeClr val="accent1"/>
          </a:lnRef>
          <a:fillRef idx="1">
            <a:schemeClr val="lt1"/>
          </a:fillRef>
          <a:effectRef idx="0">
            <a:schemeClr val="accent1"/>
          </a:effectRef>
          <a:fontRef idx="minor">
            <a:schemeClr val="dk1"/>
          </a:fontRef>
        </p:style>
        <p:txBody>
          <a:bodyPr wrap="square" rtlCol="0">
            <a:normAutofit/>
          </a:bodyPr>
          <a:lstStyle/>
          <a:p>
            <a:pPr algn="just">
              <a:lnSpc>
                <a:spcPts val="1400"/>
              </a:lnSpc>
            </a:pPr>
            <a:r>
              <a:rPr lang="ja-JP" altLang="en-US" sz="1600" dirty="0">
                <a:latin typeface="ＭＳ ゴシック" panose="020B0609070205080204" pitchFamily="49" charset="-128"/>
                <a:ea typeface="ＭＳ ゴシック" panose="020B0609070205080204" pitchFamily="49" charset="-128"/>
              </a:rPr>
              <a:t>写真添付の際の留意事項補足</a:t>
            </a:r>
            <a:endParaRPr lang="en-US" altLang="ja-JP" sz="1600" dirty="0">
              <a:latin typeface="ＭＳ ゴシック" panose="020B0609070205080204" pitchFamily="49" charset="-128"/>
              <a:ea typeface="ＭＳ ゴシック" panose="020B0609070205080204" pitchFamily="49" charset="-128"/>
            </a:endParaRPr>
          </a:p>
          <a:p>
            <a:pPr algn="just">
              <a:lnSpc>
                <a:spcPts val="1400"/>
              </a:lnSpc>
            </a:pPr>
            <a:endParaRPr lang="en-US" altLang="ja-JP" sz="1200" dirty="0">
              <a:latin typeface="ＭＳ ゴシック" panose="020B0609070205080204" pitchFamily="49" charset="-128"/>
              <a:ea typeface="ＭＳ ゴシック" panose="020B0609070205080204" pitchFamily="49" charset="-128"/>
            </a:endParaRPr>
          </a:p>
          <a:p>
            <a:pPr algn="just">
              <a:lnSpc>
                <a:spcPts val="1400"/>
              </a:lnSpc>
            </a:pPr>
            <a:r>
              <a:rPr lang="ja-JP" altLang="en-US" sz="1200" dirty="0">
                <a:latin typeface="ＭＳ ゴシック" panose="020B0609070205080204" pitchFamily="49" charset="-128"/>
                <a:ea typeface="ＭＳ ゴシック" panose="020B0609070205080204" pitchFamily="49" charset="-128"/>
              </a:rPr>
              <a:t>・直近１年以内･･･</a:t>
            </a:r>
            <a:r>
              <a:rPr lang="ja-JP" altLang="en-US" sz="1200" b="1" u="sng" dirty="0">
                <a:solidFill>
                  <a:srgbClr val="FF0000"/>
                </a:solidFill>
                <a:latin typeface="ＭＳ ゴシック" panose="020B0609070205080204" pitchFamily="49" charset="-128"/>
                <a:ea typeface="ＭＳ ゴシック" panose="020B0609070205080204" pitchFamily="49" charset="-128"/>
              </a:rPr>
              <a:t>令和５年４月１日～令和６年３月</a:t>
            </a:r>
            <a:r>
              <a:rPr lang="en-US" altLang="ja-JP" sz="1200" b="1" u="sng" dirty="0">
                <a:solidFill>
                  <a:srgbClr val="FF0000"/>
                </a:solidFill>
                <a:latin typeface="ＭＳ ゴシック" panose="020B0609070205080204" pitchFamily="49" charset="-128"/>
                <a:ea typeface="ＭＳ ゴシック" panose="020B0609070205080204" pitchFamily="49" charset="-128"/>
              </a:rPr>
              <a:t>29</a:t>
            </a:r>
            <a:r>
              <a:rPr lang="ja-JP" altLang="en-US" sz="1200" b="1" u="sng" dirty="0">
                <a:solidFill>
                  <a:srgbClr val="FF0000"/>
                </a:solidFill>
                <a:latin typeface="ＭＳ ゴシック" panose="020B0609070205080204" pitchFamily="49" charset="-128"/>
                <a:ea typeface="ＭＳ ゴシック" panose="020B0609070205080204" pitchFamily="49" charset="-128"/>
              </a:rPr>
              <a:t>日</a:t>
            </a:r>
          </a:p>
          <a:p>
            <a:pPr algn="just">
              <a:lnSpc>
                <a:spcPts val="1400"/>
              </a:lnSpc>
            </a:pPr>
            <a:r>
              <a:rPr lang="ja-JP" altLang="en-US" sz="1200" dirty="0">
                <a:latin typeface="ＭＳ ゴシック" panose="020B0609070205080204" pitchFamily="49" charset="-128"/>
                <a:ea typeface="ＭＳ ゴシック" panose="020B0609070205080204" pitchFamily="49" charset="-128"/>
              </a:rPr>
              <a:t>・本ファイルを含む推薦書類の合計サイズが被推薦者１人につき合計</a:t>
            </a:r>
            <a:r>
              <a:rPr lang="ja-JP" altLang="en-US" sz="1200" b="1" u="sng" dirty="0">
                <a:solidFill>
                  <a:srgbClr val="FF0000"/>
                </a:solidFill>
                <a:latin typeface="ＭＳ ゴシック" panose="020B0609070205080204" pitchFamily="49" charset="-128"/>
                <a:ea typeface="ＭＳ ゴシック" panose="020B0609070205080204" pitchFamily="49" charset="-128"/>
              </a:rPr>
              <a:t>１メガバイト以内</a:t>
            </a:r>
            <a:r>
              <a:rPr lang="ja-JP" altLang="en-US" sz="1200" dirty="0">
                <a:latin typeface="ＭＳ ゴシック" panose="020B0609070205080204" pitchFamily="49" charset="-128"/>
                <a:ea typeface="ＭＳ ゴシック" panose="020B0609070205080204" pitchFamily="49" charset="-128"/>
              </a:rPr>
              <a:t>とすること。</a:t>
            </a:r>
          </a:p>
        </p:txBody>
      </p:sp>
      <p:sp>
        <p:nvSpPr>
          <p:cNvPr id="14" name="正方形/長方形 13"/>
          <p:cNvSpPr/>
          <p:nvPr/>
        </p:nvSpPr>
        <p:spPr>
          <a:xfrm>
            <a:off x="1052736" y="1122368"/>
            <a:ext cx="4943475" cy="27813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5" name="AutoShape 10"/>
          <p:cNvSpPr>
            <a:spLocks noChangeArrowheads="1"/>
          </p:cNvSpPr>
          <p:nvPr/>
        </p:nvSpPr>
        <p:spPr bwMode="auto">
          <a:xfrm>
            <a:off x="3319686" y="2446343"/>
            <a:ext cx="1447800" cy="457200"/>
          </a:xfrm>
          <a:custGeom>
            <a:avLst/>
            <a:gdLst>
              <a:gd name="G0" fmla="+- 5400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00"/>
              <a:gd name="G18" fmla="*/ 5400 1 2"/>
              <a:gd name="G19" fmla="+- G18 5400 0"/>
              <a:gd name="G20" fmla="cos G19 11796480"/>
              <a:gd name="G21" fmla="sin G19 11796480"/>
              <a:gd name="G22" fmla="+- G20 10800 0"/>
              <a:gd name="G23" fmla="+- G21 10800 0"/>
              <a:gd name="G24" fmla="+- 10800 0 G20"/>
              <a:gd name="G25" fmla="+- 5400 10800 0"/>
              <a:gd name="G26" fmla="?: G9 G17 G25"/>
              <a:gd name="G27" fmla="?: G9 0 21600"/>
              <a:gd name="G28" fmla="cos 10800 11796480"/>
              <a:gd name="G29" fmla="sin 10800 11796480"/>
              <a:gd name="G30" fmla="sin 5400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700 w 21600"/>
              <a:gd name="T15" fmla="*/ 10800 h 21600"/>
              <a:gd name="T16" fmla="*/ 10800 w 21600"/>
              <a:gd name="T17" fmla="*/ 5400 h 21600"/>
              <a:gd name="T18" fmla="*/ 18900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gradFill rotWithShape="0">
            <a:gsLst>
              <a:gs pos="0">
                <a:schemeClr val="bg1"/>
              </a:gs>
              <a:gs pos="100000">
                <a:schemeClr val="bg1">
                  <a:gamma/>
                  <a:tint val="0"/>
                  <a:invGamma/>
                </a:schemeClr>
              </a:gs>
            </a:gsLst>
            <a:lin ang="5400000" scaled="1"/>
          </a:gradFill>
          <a:ln w="9525">
            <a:solidFill>
              <a:schemeClr val="tx1"/>
            </a:solidFill>
            <a:miter lim="800000"/>
            <a:headEnd/>
            <a:tailEnd/>
          </a:ln>
          <a:effectLst/>
        </p:spPr>
        <p:txBody>
          <a:bodyPr wrap="none" anchor="ctr"/>
          <a:lstStyle/>
          <a:p>
            <a:endParaRPr lang="ja-JP" altLang="en-US"/>
          </a:p>
        </p:txBody>
      </p:sp>
      <p:sp>
        <p:nvSpPr>
          <p:cNvPr id="16" name="AutoShape 13"/>
          <p:cNvSpPr>
            <a:spLocks noChangeArrowheads="1"/>
          </p:cNvSpPr>
          <p:nvPr/>
        </p:nvSpPr>
        <p:spPr bwMode="auto">
          <a:xfrm>
            <a:off x="3243486" y="2284418"/>
            <a:ext cx="152400" cy="914400"/>
          </a:xfrm>
          <a:prstGeom prst="parallelogram">
            <a:avLst>
              <a:gd name="adj" fmla="val 25000"/>
            </a:avLst>
          </a:prstGeom>
          <a:gradFill rotWithShape="0">
            <a:gsLst>
              <a:gs pos="0">
                <a:schemeClr val="bg1"/>
              </a:gs>
              <a:gs pos="100000">
                <a:schemeClr val="bg1">
                  <a:gamma/>
                  <a:tint val="0"/>
                  <a:invGamma/>
                </a:schemeClr>
              </a:gs>
            </a:gsLst>
            <a:lin ang="5400000" scaled="1"/>
          </a:gradFill>
          <a:ln w="9525">
            <a:solidFill>
              <a:schemeClr val="tx1"/>
            </a:solidFill>
            <a:miter lim="800000"/>
            <a:headEnd/>
            <a:tailEnd/>
          </a:ln>
          <a:effectLst/>
        </p:spPr>
        <p:txBody>
          <a:bodyPr wrap="none" anchor="ctr"/>
          <a:lstStyle/>
          <a:p>
            <a:endParaRPr lang="ja-JP" altLang="en-US"/>
          </a:p>
        </p:txBody>
      </p:sp>
      <p:sp>
        <p:nvSpPr>
          <p:cNvPr id="17" name="AutoShape 15"/>
          <p:cNvSpPr>
            <a:spLocks noChangeArrowheads="1"/>
          </p:cNvSpPr>
          <p:nvPr/>
        </p:nvSpPr>
        <p:spPr bwMode="auto">
          <a:xfrm>
            <a:off x="2624361" y="2379668"/>
            <a:ext cx="914400" cy="914400"/>
          </a:xfrm>
          <a:prstGeom prst="irregularSeal1">
            <a:avLst/>
          </a:prstGeom>
          <a:gradFill rotWithShape="0">
            <a:gsLst>
              <a:gs pos="0">
                <a:schemeClr val="bg1"/>
              </a:gs>
              <a:gs pos="100000">
                <a:schemeClr val="bg1">
                  <a:gamma/>
                  <a:tint val="0"/>
                  <a:invGamma/>
                </a:schemeClr>
              </a:gs>
            </a:gsLst>
            <a:lin ang="5400000" scaled="1"/>
          </a:gradFill>
          <a:ln w="9525">
            <a:solidFill>
              <a:schemeClr val="tx1"/>
            </a:solidFill>
            <a:miter lim="800000"/>
            <a:headEnd/>
            <a:tailEnd/>
          </a:ln>
          <a:effectLst/>
        </p:spPr>
        <p:txBody>
          <a:bodyPr wrap="none" anchor="ctr"/>
          <a:lstStyle/>
          <a:p>
            <a:endParaRPr lang="ja-JP" altLang="en-US"/>
          </a:p>
        </p:txBody>
      </p:sp>
      <p:sp>
        <p:nvSpPr>
          <p:cNvPr id="18" name="Oval 6"/>
          <p:cNvSpPr>
            <a:spLocks noChangeArrowheads="1"/>
          </p:cNvSpPr>
          <p:nvPr/>
        </p:nvSpPr>
        <p:spPr bwMode="auto">
          <a:xfrm>
            <a:off x="4234086" y="1684343"/>
            <a:ext cx="838200" cy="762000"/>
          </a:xfrm>
          <a:prstGeom prst="ellipse">
            <a:avLst/>
          </a:prstGeom>
          <a:gradFill rotWithShape="0">
            <a:gsLst>
              <a:gs pos="0">
                <a:schemeClr val="bg1"/>
              </a:gs>
              <a:gs pos="100000">
                <a:schemeClr val="bg1">
                  <a:gamma/>
                  <a:tint val="0"/>
                  <a:invGamma/>
                </a:schemeClr>
              </a:gs>
            </a:gsLst>
            <a:lin ang="5400000" scaled="1"/>
          </a:gradFill>
          <a:ln w="9525">
            <a:solidFill>
              <a:schemeClr val="tx1"/>
            </a:solidFill>
            <a:round/>
            <a:headEnd/>
            <a:tailEnd/>
          </a:ln>
          <a:effectLst/>
        </p:spPr>
        <p:txBody>
          <a:bodyPr wrap="none" anchor="ctr"/>
          <a:lstStyle/>
          <a:p>
            <a:endParaRPr lang="ja-JP" altLang="en-US"/>
          </a:p>
        </p:txBody>
      </p:sp>
      <p:sp>
        <p:nvSpPr>
          <p:cNvPr id="19" name="AutoShape 7"/>
          <p:cNvSpPr>
            <a:spLocks noChangeArrowheads="1"/>
          </p:cNvSpPr>
          <p:nvPr/>
        </p:nvSpPr>
        <p:spPr bwMode="auto">
          <a:xfrm>
            <a:off x="3986436" y="2284418"/>
            <a:ext cx="1336675" cy="1524000"/>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gradFill rotWithShape="0">
            <a:gsLst>
              <a:gs pos="0">
                <a:schemeClr val="bg1"/>
              </a:gs>
              <a:gs pos="100000">
                <a:schemeClr val="bg1">
                  <a:gamma/>
                  <a:tint val="0"/>
                  <a:invGamma/>
                </a:schemeClr>
              </a:gs>
            </a:gsLst>
            <a:lin ang="5400000" scaled="1"/>
          </a:gradFill>
          <a:ln w="9525">
            <a:solidFill>
              <a:schemeClr val="tx1"/>
            </a:solidFill>
            <a:miter lim="800000"/>
            <a:headEnd/>
            <a:tailEnd/>
          </a:ln>
          <a:effectLst/>
        </p:spPr>
        <p:txBody>
          <a:bodyPr wrap="none" anchor="ctr"/>
          <a:lstStyle/>
          <a:p>
            <a:endParaRPr lang="ja-JP" altLang="en-US"/>
          </a:p>
        </p:txBody>
      </p:sp>
      <p:sp>
        <p:nvSpPr>
          <p:cNvPr id="20" name="AutoShape 8"/>
          <p:cNvSpPr>
            <a:spLocks noChangeArrowheads="1"/>
          </p:cNvSpPr>
          <p:nvPr/>
        </p:nvSpPr>
        <p:spPr bwMode="auto">
          <a:xfrm flipV="1">
            <a:off x="3251741" y="1970093"/>
            <a:ext cx="1668145" cy="1676400"/>
          </a:xfrm>
          <a:custGeom>
            <a:avLst/>
            <a:gdLst>
              <a:gd name="G0" fmla="+- 7261 0 0"/>
              <a:gd name="G1" fmla="+- -11542394 0 0"/>
              <a:gd name="G2" fmla="+- 0 0 -11542394"/>
              <a:gd name="T0" fmla="*/ 0 256 1"/>
              <a:gd name="T1" fmla="*/ 180 256 1"/>
              <a:gd name="G3" fmla="+- -11542394 T0 T1"/>
              <a:gd name="T2" fmla="*/ 0 256 1"/>
              <a:gd name="T3" fmla="*/ 90 256 1"/>
              <a:gd name="G4" fmla="+- -11542394 T2 T3"/>
              <a:gd name="G5" fmla="*/ G4 2 1"/>
              <a:gd name="T4" fmla="*/ 90 256 1"/>
              <a:gd name="T5" fmla="*/ 0 256 1"/>
              <a:gd name="G6" fmla="+- -11542394 T4 T5"/>
              <a:gd name="G7" fmla="*/ G6 2 1"/>
              <a:gd name="G8" fmla="abs -11542394"/>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7261"/>
              <a:gd name="G18" fmla="*/ 7261 1 2"/>
              <a:gd name="G19" fmla="+- G18 5400 0"/>
              <a:gd name="G20" fmla="cos G19 -11542394"/>
              <a:gd name="G21" fmla="sin G19 -11542394"/>
              <a:gd name="G22" fmla="+- G20 10800 0"/>
              <a:gd name="G23" fmla="+- G21 10800 0"/>
              <a:gd name="G24" fmla="+- 10800 0 G20"/>
              <a:gd name="G25" fmla="+- 7261 10800 0"/>
              <a:gd name="G26" fmla="?: G9 G17 G25"/>
              <a:gd name="G27" fmla="?: G9 0 21600"/>
              <a:gd name="G28" fmla="cos 10800 -11542394"/>
              <a:gd name="G29" fmla="sin 10800 -11542394"/>
              <a:gd name="G30" fmla="sin 7261 -11542394"/>
              <a:gd name="G31" fmla="+- G28 10800 0"/>
              <a:gd name="G32" fmla="+- G29 10800 0"/>
              <a:gd name="G33" fmla="+- G30 10800 0"/>
              <a:gd name="G34" fmla="?: G4 0 G31"/>
              <a:gd name="G35" fmla="?: -11542394 G34 0"/>
              <a:gd name="G36" fmla="?: G6 G35 G31"/>
              <a:gd name="G37" fmla="+- 21600 0 G36"/>
              <a:gd name="G38" fmla="?: G4 0 G33"/>
              <a:gd name="G39" fmla="?: -11542394 G38 G32"/>
              <a:gd name="G40" fmla="?: G6 G39 0"/>
              <a:gd name="G41" fmla="?: G4 G32 21600"/>
              <a:gd name="G42" fmla="?: G6 G41 G33"/>
              <a:gd name="T12" fmla="*/ 10800 w 21600"/>
              <a:gd name="T13" fmla="*/ 0 h 21600"/>
              <a:gd name="T14" fmla="*/ 1789 w 21600"/>
              <a:gd name="T15" fmla="*/ 10189 h 21600"/>
              <a:gd name="T16" fmla="*/ 10800 w 21600"/>
              <a:gd name="T17" fmla="*/ 3539 h 21600"/>
              <a:gd name="T18" fmla="*/ 19811 w 21600"/>
              <a:gd name="T19" fmla="*/ 10189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555" y="10309"/>
                </a:moveTo>
                <a:cubicBezTo>
                  <a:pt x="3813" y="6498"/>
                  <a:pt x="6980" y="3538"/>
                  <a:pt x="10800" y="3539"/>
                </a:cubicBezTo>
                <a:cubicBezTo>
                  <a:pt x="14619" y="3539"/>
                  <a:pt x="17786" y="6498"/>
                  <a:pt x="18044" y="10309"/>
                </a:cubicBezTo>
                <a:lnTo>
                  <a:pt x="21575" y="10069"/>
                </a:lnTo>
                <a:cubicBezTo>
                  <a:pt x="21191" y="4401"/>
                  <a:pt x="16481" y="-1"/>
                  <a:pt x="10799" y="0"/>
                </a:cubicBezTo>
                <a:cubicBezTo>
                  <a:pt x="5118" y="0"/>
                  <a:pt x="408" y="4401"/>
                  <a:pt x="24" y="10069"/>
                </a:cubicBezTo>
                <a:close/>
              </a:path>
            </a:pathLst>
          </a:custGeom>
          <a:gradFill rotWithShape="0">
            <a:gsLst>
              <a:gs pos="0">
                <a:schemeClr val="bg1"/>
              </a:gs>
              <a:gs pos="100000">
                <a:schemeClr val="bg1">
                  <a:gamma/>
                  <a:tint val="0"/>
                  <a:invGamma/>
                </a:schemeClr>
              </a:gs>
            </a:gsLst>
            <a:lin ang="5400000" scaled="1"/>
          </a:gradFill>
          <a:ln w="9525">
            <a:solidFill>
              <a:schemeClr val="tx1"/>
            </a:solidFill>
            <a:miter lim="800000"/>
            <a:headEnd/>
            <a:tailEnd/>
          </a:ln>
          <a:effectLst/>
        </p:spPr>
        <p:txBody>
          <a:bodyPr wrap="none" anchor="ctr"/>
          <a:lstStyle/>
          <a:p>
            <a:endParaRPr lang="ja-JP" altLang="en-US"/>
          </a:p>
        </p:txBody>
      </p:sp>
      <p:sp>
        <p:nvSpPr>
          <p:cNvPr id="21" name="AutoShape 11"/>
          <p:cNvSpPr>
            <a:spLocks noChangeArrowheads="1"/>
          </p:cNvSpPr>
          <p:nvPr/>
        </p:nvSpPr>
        <p:spPr bwMode="auto">
          <a:xfrm>
            <a:off x="2252886" y="3151193"/>
            <a:ext cx="914400" cy="609600"/>
          </a:xfrm>
          <a:prstGeom prst="flowChartMagneticDisk">
            <a:avLst/>
          </a:prstGeom>
          <a:gradFill rotWithShape="0">
            <a:gsLst>
              <a:gs pos="0">
                <a:schemeClr val="bg1"/>
              </a:gs>
              <a:gs pos="100000">
                <a:schemeClr val="bg1">
                  <a:gamma/>
                  <a:tint val="0"/>
                  <a:invGamma/>
                </a:schemeClr>
              </a:gs>
            </a:gsLst>
            <a:lin ang="5400000" scaled="1"/>
          </a:gradFill>
          <a:ln w="9525">
            <a:solidFill>
              <a:schemeClr val="tx1"/>
            </a:solidFill>
            <a:round/>
            <a:headEnd/>
            <a:tailEnd/>
          </a:ln>
          <a:effectLst/>
        </p:spPr>
        <p:txBody>
          <a:bodyPr wrap="none" anchor="ctr"/>
          <a:lstStyle/>
          <a:p>
            <a:endParaRPr lang="ja-JP" altLang="en-US"/>
          </a:p>
        </p:txBody>
      </p:sp>
      <p:sp>
        <p:nvSpPr>
          <p:cNvPr id="22" name="フローチャート: 論理積ゲート 2"/>
          <p:cNvSpPr/>
          <p:nvPr/>
        </p:nvSpPr>
        <p:spPr>
          <a:xfrm rot="16200000">
            <a:off x="4519836" y="1159833"/>
            <a:ext cx="327025" cy="1180465"/>
          </a:xfrm>
          <a:custGeom>
            <a:avLst/>
            <a:gdLst>
              <a:gd name="connsiteX0" fmla="*/ 0 w 514350"/>
              <a:gd name="connsiteY0" fmla="*/ 0 h 795020"/>
              <a:gd name="connsiteX1" fmla="*/ 257175 w 514350"/>
              <a:gd name="connsiteY1" fmla="*/ 0 h 795020"/>
              <a:gd name="connsiteX2" fmla="*/ 514350 w 514350"/>
              <a:gd name="connsiteY2" fmla="*/ 397510 h 795020"/>
              <a:gd name="connsiteX3" fmla="*/ 257175 w 514350"/>
              <a:gd name="connsiteY3" fmla="*/ 795020 h 795020"/>
              <a:gd name="connsiteX4" fmla="*/ 0 w 514350"/>
              <a:gd name="connsiteY4" fmla="*/ 795020 h 795020"/>
              <a:gd name="connsiteX5" fmla="*/ 0 w 514350"/>
              <a:gd name="connsiteY5" fmla="*/ 0 h 795020"/>
              <a:gd name="connsiteX0" fmla="*/ 0 w 514862"/>
              <a:gd name="connsiteY0" fmla="*/ 1 h 795021"/>
              <a:gd name="connsiteX1" fmla="*/ 200025 w 514862"/>
              <a:gd name="connsiteY1" fmla="*/ 0 h 795021"/>
              <a:gd name="connsiteX2" fmla="*/ 514350 w 514862"/>
              <a:gd name="connsiteY2" fmla="*/ 397511 h 795021"/>
              <a:gd name="connsiteX3" fmla="*/ 257175 w 514862"/>
              <a:gd name="connsiteY3" fmla="*/ 795021 h 795021"/>
              <a:gd name="connsiteX4" fmla="*/ 0 w 514862"/>
              <a:gd name="connsiteY4" fmla="*/ 795021 h 795021"/>
              <a:gd name="connsiteX5" fmla="*/ 0 w 514862"/>
              <a:gd name="connsiteY5" fmla="*/ 1 h 795021"/>
              <a:gd name="connsiteX0" fmla="*/ 0 w 514397"/>
              <a:gd name="connsiteY0" fmla="*/ 1 h 795021"/>
              <a:gd name="connsiteX1" fmla="*/ 200025 w 514397"/>
              <a:gd name="connsiteY1" fmla="*/ 0 h 795021"/>
              <a:gd name="connsiteX2" fmla="*/ 514350 w 514397"/>
              <a:gd name="connsiteY2" fmla="*/ 397511 h 795021"/>
              <a:gd name="connsiteX3" fmla="*/ 219037 w 514397"/>
              <a:gd name="connsiteY3" fmla="*/ 795021 h 795021"/>
              <a:gd name="connsiteX4" fmla="*/ 0 w 514397"/>
              <a:gd name="connsiteY4" fmla="*/ 795021 h 795021"/>
              <a:gd name="connsiteX5" fmla="*/ 0 w 514397"/>
              <a:gd name="connsiteY5" fmla="*/ 1 h 795021"/>
              <a:gd name="connsiteX0" fmla="*/ 0 w 515587"/>
              <a:gd name="connsiteY0" fmla="*/ 2 h 795022"/>
              <a:gd name="connsiteX1" fmla="*/ 114292 w 515587"/>
              <a:gd name="connsiteY1" fmla="*/ 0 h 795022"/>
              <a:gd name="connsiteX2" fmla="*/ 514350 w 515587"/>
              <a:gd name="connsiteY2" fmla="*/ 397512 h 795022"/>
              <a:gd name="connsiteX3" fmla="*/ 219037 w 515587"/>
              <a:gd name="connsiteY3" fmla="*/ 795022 h 795022"/>
              <a:gd name="connsiteX4" fmla="*/ 0 w 515587"/>
              <a:gd name="connsiteY4" fmla="*/ 795022 h 795022"/>
              <a:gd name="connsiteX5" fmla="*/ 0 w 515587"/>
              <a:gd name="connsiteY5" fmla="*/ 2 h 795022"/>
              <a:gd name="connsiteX0" fmla="*/ 0 w 515588"/>
              <a:gd name="connsiteY0" fmla="*/ 0 h 890268"/>
              <a:gd name="connsiteX1" fmla="*/ 114293 w 515588"/>
              <a:gd name="connsiteY1" fmla="*/ 95246 h 890268"/>
              <a:gd name="connsiteX2" fmla="*/ 514351 w 515588"/>
              <a:gd name="connsiteY2" fmla="*/ 492758 h 890268"/>
              <a:gd name="connsiteX3" fmla="*/ 219038 w 515588"/>
              <a:gd name="connsiteY3" fmla="*/ 890268 h 890268"/>
              <a:gd name="connsiteX4" fmla="*/ 1 w 515588"/>
              <a:gd name="connsiteY4" fmla="*/ 890268 h 890268"/>
              <a:gd name="connsiteX5" fmla="*/ 0 w 515588"/>
              <a:gd name="connsiteY5" fmla="*/ 0 h 890268"/>
              <a:gd name="connsiteX0" fmla="*/ 57215 w 515587"/>
              <a:gd name="connsiteY0" fmla="*/ 0 h 890267"/>
              <a:gd name="connsiteX1" fmla="*/ 114292 w 515587"/>
              <a:gd name="connsiteY1" fmla="*/ 95245 h 890267"/>
              <a:gd name="connsiteX2" fmla="*/ 514350 w 515587"/>
              <a:gd name="connsiteY2" fmla="*/ 492757 h 890267"/>
              <a:gd name="connsiteX3" fmla="*/ 219037 w 515587"/>
              <a:gd name="connsiteY3" fmla="*/ 890267 h 890267"/>
              <a:gd name="connsiteX4" fmla="*/ 0 w 515587"/>
              <a:gd name="connsiteY4" fmla="*/ 890267 h 890267"/>
              <a:gd name="connsiteX5" fmla="*/ 57215 w 515587"/>
              <a:gd name="connsiteY5" fmla="*/ 0 h 890267"/>
              <a:gd name="connsiteX0" fmla="*/ 57215 w 514357"/>
              <a:gd name="connsiteY0" fmla="*/ 0 h 890269"/>
              <a:gd name="connsiteX1" fmla="*/ 114292 w 514357"/>
              <a:gd name="connsiteY1" fmla="*/ 95245 h 890269"/>
              <a:gd name="connsiteX2" fmla="*/ 514350 w 514357"/>
              <a:gd name="connsiteY2" fmla="*/ 492757 h 890269"/>
              <a:gd name="connsiteX3" fmla="*/ 104603 w 514357"/>
              <a:gd name="connsiteY3" fmla="*/ 890269 h 890269"/>
              <a:gd name="connsiteX4" fmla="*/ 0 w 514357"/>
              <a:gd name="connsiteY4" fmla="*/ 890267 h 890269"/>
              <a:gd name="connsiteX5" fmla="*/ 57215 w 514357"/>
              <a:gd name="connsiteY5" fmla="*/ 0 h 890269"/>
              <a:gd name="connsiteX0" fmla="*/ 57216 w 514358"/>
              <a:gd name="connsiteY0" fmla="*/ 0 h 956942"/>
              <a:gd name="connsiteX1" fmla="*/ 114293 w 514358"/>
              <a:gd name="connsiteY1" fmla="*/ 95245 h 956942"/>
              <a:gd name="connsiteX2" fmla="*/ 514351 w 514358"/>
              <a:gd name="connsiteY2" fmla="*/ 492757 h 956942"/>
              <a:gd name="connsiteX3" fmla="*/ 104604 w 514358"/>
              <a:gd name="connsiteY3" fmla="*/ 890269 h 956942"/>
              <a:gd name="connsiteX4" fmla="*/ 0 w 514358"/>
              <a:gd name="connsiteY4" fmla="*/ 956942 h 956942"/>
              <a:gd name="connsiteX5" fmla="*/ 57216 w 514358"/>
              <a:gd name="connsiteY5" fmla="*/ 0 h 956942"/>
              <a:gd name="connsiteX0" fmla="*/ 0 w 457142"/>
              <a:gd name="connsiteY0" fmla="*/ 0 h 1033144"/>
              <a:gd name="connsiteX1" fmla="*/ 57077 w 457142"/>
              <a:gd name="connsiteY1" fmla="*/ 95245 h 1033144"/>
              <a:gd name="connsiteX2" fmla="*/ 457135 w 457142"/>
              <a:gd name="connsiteY2" fmla="*/ 492757 h 1033144"/>
              <a:gd name="connsiteX3" fmla="*/ 47388 w 457142"/>
              <a:gd name="connsiteY3" fmla="*/ 890269 h 1033144"/>
              <a:gd name="connsiteX4" fmla="*/ 9460 w 457142"/>
              <a:gd name="connsiteY4" fmla="*/ 1033144 h 1033144"/>
              <a:gd name="connsiteX5" fmla="*/ 0 w 457142"/>
              <a:gd name="connsiteY5" fmla="*/ 0 h 1033144"/>
              <a:gd name="connsiteX0" fmla="*/ 1 w 457143"/>
              <a:gd name="connsiteY0" fmla="*/ 0 h 1033144"/>
              <a:gd name="connsiteX1" fmla="*/ 57078 w 457143"/>
              <a:gd name="connsiteY1" fmla="*/ 95245 h 1033144"/>
              <a:gd name="connsiteX2" fmla="*/ 457136 w 457143"/>
              <a:gd name="connsiteY2" fmla="*/ 492757 h 1033144"/>
              <a:gd name="connsiteX3" fmla="*/ 47389 w 457143"/>
              <a:gd name="connsiteY3" fmla="*/ 890269 h 1033144"/>
              <a:gd name="connsiteX4" fmla="*/ 0 w 457143"/>
              <a:gd name="connsiteY4" fmla="*/ 1033144 h 1033144"/>
              <a:gd name="connsiteX5" fmla="*/ 1 w 457143"/>
              <a:gd name="connsiteY5" fmla="*/ 0 h 1033144"/>
              <a:gd name="connsiteX0" fmla="*/ 2 w 457144"/>
              <a:gd name="connsiteY0" fmla="*/ 0 h 975994"/>
              <a:gd name="connsiteX1" fmla="*/ 57079 w 457144"/>
              <a:gd name="connsiteY1" fmla="*/ 95245 h 975994"/>
              <a:gd name="connsiteX2" fmla="*/ 457137 w 457144"/>
              <a:gd name="connsiteY2" fmla="*/ 492757 h 975994"/>
              <a:gd name="connsiteX3" fmla="*/ 47390 w 457144"/>
              <a:gd name="connsiteY3" fmla="*/ 890269 h 975994"/>
              <a:gd name="connsiteX4" fmla="*/ 0 w 457144"/>
              <a:gd name="connsiteY4" fmla="*/ 975994 h 975994"/>
              <a:gd name="connsiteX5" fmla="*/ 2 w 457144"/>
              <a:gd name="connsiteY5" fmla="*/ 0 h 975994"/>
              <a:gd name="connsiteX0" fmla="*/ 3 w 457145"/>
              <a:gd name="connsiteY0" fmla="*/ 0 h 975994"/>
              <a:gd name="connsiteX1" fmla="*/ 57080 w 457145"/>
              <a:gd name="connsiteY1" fmla="*/ 95245 h 975994"/>
              <a:gd name="connsiteX2" fmla="*/ 457138 w 457145"/>
              <a:gd name="connsiteY2" fmla="*/ 492757 h 975994"/>
              <a:gd name="connsiteX3" fmla="*/ 47391 w 457145"/>
              <a:gd name="connsiteY3" fmla="*/ 890269 h 975994"/>
              <a:gd name="connsiteX4" fmla="*/ 0 w 457145"/>
              <a:gd name="connsiteY4" fmla="*/ 975994 h 975994"/>
              <a:gd name="connsiteX5" fmla="*/ 3 w 457145"/>
              <a:gd name="connsiteY5" fmla="*/ 0 h 975994"/>
              <a:gd name="connsiteX0" fmla="*/ 0 w 457146"/>
              <a:gd name="connsiteY0" fmla="*/ 0 h 918844"/>
              <a:gd name="connsiteX1" fmla="*/ 57081 w 457146"/>
              <a:gd name="connsiteY1" fmla="*/ 38095 h 918844"/>
              <a:gd name="connsiteX2" fmla="*/ 457139 w 457146"/>
              <a:gd name="connsiteY2" fmla="*/ 435607 h 918844"/>
              <a:gd name="connsiteX3" fmla="*/ 47392 w 457146"/>
              <a:gd name="connsiteY3" fmla="*/ 833119 h 918844"/>
              <a:gd name="connsiteX4" fmla="*/ 1 w 457146"/>
              <a:gd name="connsiteY4" fmla="*/ 918844 h 918844"/>
              <a:gd name="connsiteX5" fmla="*/ 0 w 457146"/>
              <a:gd name="connsiteY5" fmla="*/ 0 h 918844"/>
              <a:gd name="connsiteX0" fmla="*/ 0 w 457147"/>
              <a:gd name="connsiteY0" fmla="*/ 0 h 975994"/>
              <a:gd name="connsiteX1" fmla="*/ 57082 w 457147"/>
              <a:gd name="connsiteY1" fmla="*/ 95245 h 975994"/>
              <a:gd name="connsiteX2" fmla="*/ 457140 w 457147"/>
              <a:gd name="connsiteY2" fmla="*/ 492757 h 975994"/>
              <a:gd name="connsiteX3" fmla="*/ 47393 w 457147"/>
              <a:gd name="connsiteY3" fmla="*/ 890269 h 975994"/>
              <a:gd name="connsiteX4" fmla="*/ 2 w 457147"/>
              <a:gd name="connsiteY4" fmla="*/ 975994 h 975994"/>
              <a:gd name="connsiteX5" fmla="*/ 0 w 457147"/>
              <a:gd name="connsiteY5" fmla="*/ 0 h 975994"/>
              <a:gd name="connsiteX0" fmla="*/ 0 w 401550"/>
              <a:gd name="connsiteY0" fmla="*/ 0 h 975994"/>
              <a:gd name="connsiteX1" fmla="*/ 57082 w 401550"/>
              <a:gd name="connsiteY1" fmla="*/ 95245 h 975994"/>
              <a:gd name="connsiteX2" fmla="*/ 401541 w 401550"/>
              <a:gd name="connsiteY2" fmla="*/ 492759 h 975994"/>
              <a:gd name="connsiteX3" fmla="*/ 47393 w 401550"/>
              <a:gd name="connsiteY3" fmla="*/ 890269 h 975994"/>
              <a:gd name="connsiteX4" fmla="*/ 2 w 401550"/>
              <a:gd name="connsiteY4" fmla="*/ 975994 h 975994"/>
              <a:gd name="connsiteX5" fmla="*/ 0 w 401550"/>
              <a:gd name="connsiteY5" fmla="*/ 0 h 975994"/>
              <a:gd name="connsiteX0" fmla="*/ 0 w 414725"/>
              <a:gd name="connsiteY0" fmla="*/ 0 h 975994"/>
              <a:gd name="connsiteX1" fmla="*/ 57082 w 414725"/>
              <a:gd name="connsiteY1" fmla="*/ 95245 h 975994"/>
              <a:gd name="connsiteX2" fmla="*/ 401541 w 414725"/>
              <a:gd name="connsiteY2" fmla="*/ 492759 h 975994"/>
              <a:gd name="connsiteX3" fmla="*/ 314753 w 414725"/>
              <a:gd name="connsiteY3" fmla="*/ 772599 h 975994"/>
              <a:gd name="connsiteX4" fmla="*/ 47393 w 414725"/>
              <a:gd name="connsiteY4" fmla="*/ 890269 h 975994"/>
              <a:gd name="connsiteX5" fmla="*/ 2 w 414725"/>
              <a:gd name="connsiteY5" fmla="*/ 975994 h 975994"/>
              <a:gd name="connsiteX6" fmla="*/ 0 w 414725"/>
              <a:gd name="connsiteY6" fmla="*/ 0 h 975994"/>
              <a:gd name="connsiteX0" fmla="*/ 0 w 402464"/>
              <a:gd name="connsiteY0" fmla="*/ 0 h 975994"/>
              <a:gd name="connsiteX1" fmla="*/ 57082 w 402464"/>
              <a:gd name="connsiteY1" fmla="*/ 95245 h 975994"/>
              <a:gd name="connsiteX2" fmla="*/ 339939 w 402464"/>
              <a:gd name="connsiteY2" fmla="*/ 257967 h 975994"/>
              <a:gd name="connsiteX3" fmla="*/ 401541 w 402464"/>
              <a:gd name="connsiteY3" fmla="*/ 492759 h 975994"/>
              <a:gd name="connsiteX4" fmla="*/ 314753 w 402464"/>
              <a:gd name="connsiteY4" fmla="*/ 772599 h 975994"/>
              <a:gd name="connsiteX5" fmla="*/ 47393 w 402464"/>
              <a:gd name="connsiteY5" fmla="*/ 890269 h 975994"/>
              <a:gd name="connsiteX6" fmla="*/ 2 w 402464"/>
              <a:gd name="connsiteY6" fmla="*/ 975994 h 975994"/>
              <a:gd name="connsiteX7" fmla="*/ 0 w 402464"/>
              <a:gd name="connsiteY7" fmla="*/ 0 h 975994"/>
              <a:gd name="connsiteX0" fmla="*/ 0 w 401810"/>
              <a:gd name="connsiteY0" fmla="*/ 0 h 975994"/>
              <a:gd name="connsiteX1" fmla="*/ 57082 w 401810"/>
              <a:gd name="connsiteY1" fmla="*/ 95245 h 975994"/>
              <a:gd name="connsiteX2" fmla="*/ 293572 w 401810"/>
              <a:gd name="connsiteY2" fmla="*/ 281466 h 975994"/>
              <a:gd name="connsiteX3" fmla="*/ 401541 w 401810"/>
              <a:gd name="connsiteY3" fmla="*/ 492759 h 975994"/>
              <a:gd name="connsiteX4" fmla="*/ 314753 w 401810"/>
              <a:gd name="connsiteY4" fmla="*/ 772599 h 975994"/>
              <a:gd name="connsiteX5" fmla="*/ 47393 w 401810"/>
              <a:gd name="connsiteY5" fmla="*/ 890269 h 975994"/>
              <a:gd name="connsiteX6" fmla="*/ 2 w 401810"/>
              <a:gd name="connsiteY6" fmla="*/ 975994 h 975994"/>
              <a:gd name="connsiteX7" fmla="*/ 0 w 401810"/>
              <a:gd name="connsiteY7" fmla="*/ 0 h 975994"/>
              <a:gd name="connsiteX0" fmla="*/ 0 w 401577"/>
              <a:gd name="connsiteY0" fmla="*/ 0 h 975994"/>
              <a:gd name="connsiteX1" fmla="*/ 57082 w 401577"/>
              <a:gd name="connsiteY1" fmla="*/ 95245 h 975994"/>
              <a:gd name="connsiteX2" fmla="*/ 321389 w 401577"/>
              <a:gd name="connsiteY2" fmla="*/ 234470 h 975994"/>
              <a:gd name="connsiteX3" fmla="*/ 401541 w 401577"/>
              <a:gd name="connsiteY3" fmla="*/ 492759 h 975994"/>
              <a:gd name="connsiteX4" fmla="*/ 314753 w 401577"/>
              <a:gd name="connsiteY4" fmla="*/ 772599 h 975994"/>
              <a:gd name="connsiteX5" fmla="*/ 47393 w 401577"/>
              <a:gd name="connsiteY5" fmla="*/ 890269 h 975994"/>
              <a:gd name="connsiteX6" fmla="*/ 2 w 401577"/>
              <a:gd name="connsiteY6" fmla="*/ 975994 h 975994"/>
              <a:gd name="connsiteX7" fmla="*/ 0 w 401577"/>
              <a:gd name="connsiteY7" fmla="*/ 0 h 975994"/>
              <a:gd name="connsiteX0" fmla="*/ 1 w 401578"/>
              <a:gd name="connsiteY0" fmla="*/ 0 h 975994"/>
              <a:gd name="connsiteX1" fmla="*/ 57083 w 401578"/>
              <a:gd name="connsiteY1" fmla="*/ 95245 h 975994"/>
              <a:gd name="connsiteX2" fmla="*/ 321390 w 401578"/>
              <a:gd name="connsiteY2" fmla="*/ 234470 h 975994"/>
              <a:gd name="connsiteX3" fmla="*/ 401542 w 401578"/>
              <a:gd name="connsiteY3" fmla="*/ 492759 h 975994"/>
              <a:gd name="connsiteX4" fmla="*/ 314754 w 401578"/>
              <a:gd name="connsiteY4" fmla="*/ 772599 h 975994"/>
              <a:gd name="connsiteX5" fmla="*/ 47394 w 401578"/>
              <a:gd name="connsiteY5" fmla="*/ 890269 h 975994"/>
              <a:gd name="connsiteX6" fmla="*/ 0 w 401578"/>
              <a:gd name="connsiteY6" fmla="*/ 975994 h 975994"/>
              <a:gd name="connsiteX7" fmla="*/ 1 w 401578"/>
              <a:gd name="connsiteY7" fmla="*/ 0 h 975994"/>
              <a:gd name="connsiteX0" fmla="*/ 2 w 401579"/>
              <a:gd name="connsiteY0" fmla="*/ 0 h 1025649"/>
              <a:gd name="connsiteX1" fmla="*/ 57084 w 401579"/>
              <a:gd name="connsiteY1" fmla="*/ 95245 h 1025649"/>
              <a:gd name="connsiteX2" fmla="*/ 321391 w 401579"/>
              <a:gd name="connsiteY2" fmla="*/ 234470 h 1025649"/>
              <a:gd name="connsiteX3" fmla="*/ 401543 w 401579"/>
              <a:gd name="connsiteY3" fmla="*/ 492759 h 1025649"/>
              <a:gd name="connsiteX4" fmla="*/ 314755 w 401579"/>
              <a:gd name="connsiteY4" fmla="*/ 772599 h 1025649"/>
              <a:gd name="connsiteX5" fmla="*/ 47395 w 401579"/>
              <a:gd name="connsiteY5" fmla="*/ 890269 h 1025649"/>
              <a:gd name="connsiteX6" fmla="*/ 0 w 401579"/>
              <a:gd name="connsiteY6" fmla="*/ 1025649 h 1025649"/>
              <a:gd name="connsiteX7" fmla="*/ 2 w 401579"/>
              <a:gd name="connsiteY7" fmla="*/ 0 h 1025649"/>
              <a:gd name="connsiteX0" fmla="*/ 2 w 401579"/>
              <a:gd name="connsiteY0" fmla="*/ 0 h 1025649"/>
              <a:gd name="connsiteX1" fmla="*/ 57084 w 401579"/>
              <a:gd name="connsiteY1" fmla="*/ 95245 h 1025649"/>
              <a:gd name="connsiteX2" fmla="*/ 321391 w 401579"/>
              <a:gd name="connsiteY2" fmla="*/ 234470 h 1025649"/>
              <a:gd name="connsiteX3" fmla="*/ 401543 w 401579"/>
              <a:gd name="connsiteY3" fmla="*/ 492759 h 1025649"/>
              <a:gd name="connsiteX4" fmla="*/ 314755 w 401579"/>
              <a:gd name="connsiteY4" fmla="*/ 772599 h 1025649"/>
              <a:gd name="connsiteX5" fmla="*/ 93572 w 401579"/>
              <a:gd name="connsiteY5" fmla="*/ 903167 h 1025649"/>
              <a:gd name="connsiteX6" fmla="*/ 0 w 401579"/>
              <a:gd name="connsiteY6" fmla="*/ 1025649 h 1025649"/>
              <a:gd name="connsiteX7" fmla="*/ 2 w 401579"/>
              <a:gd name="connsiteY7" fmla="*/ 0 h 10256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01579" h="1025649">
                <a:moveTo>
                  <a:pt x="2" y="0"/>
                </a:moveTo>
                <a:lnTo>
                  <a:pt x="57084" y="95245"/>
                </a:lnTo>
                <a:cubicBezTo>
                  <a:pt x="106014" y="144767"/>
                  <a:pt x="263981" y="168218"/>
                  <a:pt x="321391" y="234470"/>
                </a:cubicBezTo>
                <a:cubicBezTo>
                  <a:pt x="378801" y="300722"/>
                  <a:pt x="402649" y="403071"/>
                  <a:pt x="401543" y="492759"/>
                </a:cubicBezTo>
                <a:cubicBezTo>
                  <a:pt x="400437" y="582447"/>
                  <a:pt x="366083" y="704198"/>
                  <a:pt x="314755" y="772599"/>
                </a:cubicBezTo>
                <a:cubicBezTo>
                  <a:pt x="263427" y="841000"/>
                  <a:pt x="142942" y="862740"/>
                  <a:pt x="93572" y="903167"/>
                </a:cubicBezTo>
                <a:lnTo>
                  <a:pt x="0" y="1025649"/>
                </a:lnTo>
                <a:cubicBezTo>
                  <a:pt x="0" y="728893"/>
                  <a:pt x="2" y="296756"/>
                  <a:pt x="2" y="0"/>
                </a:cubicBezTo>
                <a:close/>
              </a:path>
            </a:pathLst>
          </a:cu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8" name="フローチャート: データ 23"/>
          <p:cNvSpPr/>
          <p:nvPr/>
        </p:nvSpPr>
        <p:spPr>
          <a:xfrm>
            <a:off x="4234086" y="1789118"/>
            <a:ext cx="229870" cy="45085"/>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286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429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000"/>
              <a:gd name="connsiteY0" fmla="*/ 10000 h 10000"/>
              <a:gd name="connsiteX1" fmla="*/ 1429 w 8000"/>
              <a:gd name="connsiteY1" fmla="*/ 0 h 10000"/>
              <a:gd name="connsiteX2" fmla="*/ 7333 w 8000"/>
              <a:gd name="connsiteY2" fmla="*/ 0 h 10000"/>
              <a:gd name="connsiteX3" fmla="*/ 8000 w 8000"/>
              <a:gd name="connsiteY3" fmla="*/ 10000 h 10000"/>
              <a:gd name="connsiteX4" fmla="*/ 0 w 8000"/>
              <a:gd name="connsiteY4" fmla="*/ 10000 h 10000"/>
              <a:gd name="connsiteX0" fmla="*/ 0 w 10080"/>
              <a:gd name="connsiteY0" fmla="*/ 10000 h 10000"/>
              <a:gd name="connsiteX1" fmla="*/ 1786 w 10080"/>
              <a:gd name="connsiteY1" fmla="*/ 0 h 10000"/>
              <a:gd name="connsiteX2" fmla="*/ 10000 w 10080"/>
              <a:gd name="connsiteY2" fmla="*/ 0 h 10000"/>
              <a:gd name="connsiteX3" fmla="*/ 10000 w 10080"/>
              <a:gd name="connsiteY3" fmla="*/ 10000 h 10000"/>
              <a:gd name="connsiteX4" fmla="*/ 0 w 10080"/>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80" h="10000">
                <a:moveTo>
                  <a:pt x="0" y="10000"/>
                </a:moveTo>
                <a:lnTo>
                  <a:pt x="1786" y="0"/>
                </a:lnTo>
                <a:lnTo>
                  <a:pt x="10000" y="0"/>
                </a:lnTo>
                <a:cubicBezTo>
                  <a:pt x="10278" y="3333"/>
                  <a:pt x="9723" y="6667"/>
                  <a:pt x="10000" y="10000"/>
                </a:cubicBezTo>
                <a:lnTo>
                  <a:pt x="0" y="10000"/>
                </a:ln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9" name="正方形/長方形 28"/>
          <p:cNvSpPr/>
          <p:nvPr/>
        </p:nvSpPr>
        <p:spPr>
          <a:xfrm>
            <a:off x="4567461" y="1789753"/>
            <a:ext cx="190500" cy="4889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 name="正方形/長方形 29"/>
          <p:cNvSpPr/>
          <p:nvPr/>
        </p:nvSpPr>
        <p:spPr>
          <a:xfrm rot="5400000">
            <a:off x="4576669" y="1792610"/>
            <a:ext cx="190500" cy="48895"/>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1" name="フローチャート: データ 23"/>
          <p:cNvSpPr/>
          <p:nvPr/>
        </p:nvSpPr>
        <p:spPr>
          <a:xfrm flipH="1">
            <a:off x="4843051" y="1789118"/>
            <a:ext cx="288925" cy="48895"/>
          </a:xfrm>
          <a:custGeom>
            <a:avLst/>
            <a:gdLst>
              <a:gd name="connsiteX0" fmla="*/ 0 w 10000"/>
              <a:gd name="connsiteY0" fmla="*/ 10000 h 10000"/>
              <a:gd name="connsiteX1" fmla="*/ 200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286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0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10000"/>
              <a:gd name="connsiteY0" fmla="*/ 10000 h 10000"/>
              <a:gd name="connsiteX1" fmla="*/ 1429 w 10000"/>
              <a:gd name="connsiteY1" fmla="*/ 0 h 10000"/>
              <a:gd name="connsiteX2" fmla="*/ 10000 w 10000"/>
              <a:gd name="connsiteY2" fmla="*/ 0 h 10000"/>
              <a:gd name="connsiteX3" fmla="*/ 8000 w 10000"/>
              <a:gd name="connsiteY3" fmla="*/ 10000 h 10000"/>
              <a:gd name="connsiteX4" fmla="*/ 0 w 10000"/>
              <a:gd name="connsiteY4" fmla="*/ 10000 h 10000"/>
              <a:gd name="connsiteX0" fmla="*/ 0 w 8000"/>
              <a:gd name="connsiteY0" fmla="*/ 10000 h 10000"/>
              <a:gd name="connsiteX1" fmla="*/ 1429 w 8000"/>
              <a:gd name="connsiteY1" fmla="*/ 0 h 10000"/>
              <a:gd name="connsiteX2" fmla="*/ 7333 w 8000"/>
              <a:gd name="connsiteY2" fmla="*/ 0 h 10000"/>
              <a:gd name="connsiteX3" fmla="*/ 8000 w 8000"/>
              <a:gd name="connsiteY3" fmla="*/ 10000 h 10000"/>
              <a:gd name="connsiteX4" fmla="*/ 0 w 8000"/>
              <a:gd name="connsiteY4" fmla="*/ 10000 h 10000"/>
              <a:gd name="connsiteX0" fmla="*/ 0 w 10080"/>
              <a:gd name="connsiteY0" fmla="*/ 10000 h 10000"/>
              <a:gd name="connsiteX1" fmla="*/ 1786 w 10080"/>
              <a:gd name="connsiteY1" fmla="*/ 0 h 10000"/>
              <a:gd name="connsiteX2" fmla="*/ 10000 w 10080"/>
              <a:gd name="connsiteY2" fmla="*/ 0 h 10000"/>
              <a:gd name="connsiteX3" fmla="*/ 10000 w 10080"/>
              <a:gd name="connsiteY3" fmla="*/ 10000 h 10000"/>
              <a:gd name="connsiteX4" fmla="*/ 0 w 10080"/>
              <a:gd name="connsiteY4" fmla="*/ 10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80" h="10000">
                <a:moveTo>
                  <a:pt x="0" y="10000"/>
                </a:moveTo>
                <a:lnTo>
                  <a:pt x="1786" y="0"/>
                </a:lnTo>
                <a:lnTo>
                  <a:pt x="10000" y="0"/>
                </a:lnTo>
                <a:cubicBezTo>
                  <a:pt x="10278" y="3333"/>
                  <a:pt x="9723" y="6667"/>
                  <a:pt x="10000" y="10000"/>
                </a:cubicBezTo>
                <a:lnTo>
                  <a:pt x="0" y="10000"/>
                </a:lnTo>
                <a:close/>
              </a:path>
            </a:pathLst>
          </a:cu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4" name="角丸四角形吹き出し 33"/>
          <p:cNvSpPr>
            <a:spLocks noChangeArrowheads="1"/>
          </p:cNvSpPr>
          <p:nvPr/>
        </p:nvSpPr>
        <p:spPr bwMode="auto">
          <a:xfrm>
            <a:off x="233483" y="1038085"/>
            <a:ext cx="2759178" cy="1312728"/>
          </a:xfrm>
          <a:prstGeom prst="wedgeRoundRectCallout">
            <a:avLst>
              <a:gd name="adj1" fmla="val 77059"/>
              <a:gd name="adj2" fmla="val 34428"/>
              <a:gd name="adj3" fmla="val 16667"/>
            </a:avLst>
          </a:prstGeom>
          <a:solidFill>
            <a:srgbClr val="FFFFFF"/>
          </a:solidFill>
          <a:ln w="9525">
            <a:solidFill>
              <a:srgbClr val="000000"/>
            </a:solidFill>
            <a:miter lim="800000"/>
            <a:headEnd/>
            <a:tailEnd/>
          </a:ln>
        </p:spPr>
        <p:txBody>
          <a:bodyPr rot="0" vert="horz" wrap="square" lIns="74295" tIns="8890" rIns="74295" bIns="8890" anchor="t" anchorCtr="0" upright="1">
            <a:noAutofit/>
          </a:bodyPr>
          <a:lstStyle/>
          <a:p>
            <a:pPr algn="just">
              <a:spcAft>
                <a:spcPts val="0"/>
              </a:spcAft>
            </a:pPr>
            <a:r>
              <a:rPr lang="ja-JP" sz="1400" kern="100" dirty="0">
                <a:effectLst/>
                <a:latin typeface="游明朝" panose="02020400000000000000" pitchFamily="18" charset="-128"/>
                <a:ea typeface="ＭＳ ゴシック" panose="020B0609070205080204" pitchFamily="49" charset="-128"/>
                <a:cs typeface="Times New Roman" panose="02020603050405020304" pitchFamily="18" charset="0"/>
              </a:rPr>
              <a:t>卓越した技能を説明するための写真を添付すること。（通常、該当職種で求められる安全面や衛生面に留意している写真を添付すること。）</a:t>
            </a:r>
            <a:endParaRPr lang="ja-JP"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35" name="角丸四角形吹き出し 34"/>
          <p:cNvSpPr>
            <a:spLocks noChangeArrowheads="1"/>
          </p:cNvSpPr>
          <p:nvPr/>
        </p:nvSpPr>
        <p:spPr bwMode="auto">
          <a:xfrm>
            <a:off x="4085813" y="694222"/>
            <a:ext cx="2562225" cy="974478"/>
          </a:xfrm>
          <a:prstGeom prst="wedgeRoundRectCallout">
            <a:avLst>
              <a:gd name="adj1" fmla="val 22704"/>
              <a:gd name="adj2" fmla="val -79906"/>
              <a:gd name="adj3" fmla="val 16667"/>
            </a:avLst>
          </a:prstGeom>
          <a:solidFill>
            <a:srgbClr val="FFFFFF"/>
          </a:solidFill>
          <a:ln w="9525">
            <a:solidFill>
              <a:srgbClr val="000000"/>
            </a:solidFill>
            <a:miter lim="800000"/>
            <a:headEnd/>
            <a:tailEnd/>
          </a:ln>
        </p:spPr>
        <p:txBody>
          <a:bodyPr rot="0" vert="horz" wrap="square" lIns="74295" tIns="8890" rIns="74295" bIns="8890" anchor="t" anchorCtr="0" upright="1">
            <a:noAutofit/>
          </a:bodyPr>
          <a:lstStyle/>
          <a:p>
            <a:pPr algn="just">
              <a:spcAft>
                <a:spcPts val="0"/>
              </a:spcAft>
            </a:pP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直近</a:t>
            </a: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１</a:t>
            </a: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年以内</a:t>
            </a:r>
            <a:r>
              <a:rPr lang="ja-JP" sz="1200" u="sng" kern="100" dirty="0">
                <a:solidFill>
                  <a:srgbClr val="00808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（令和</a:t>
            </a:r>
            <a:r>
              <a:rPr lang="ja-JP" altLang="en-US" sz="1200" u="sng" kern="100" dirty="0">
                <a:solidFill>
                  <a:srgbClr val="00808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５</a:t>
            </a:r>
            <a:r>
              <a:rPr lang="ja-JP" sz="1200" u="sng" kern="100" dirty="0">
                <a:solidFill>
                  <a:srgbClr val="00808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年４月１日から令和</a:t>
            </a:r>
            <a:r>
              <a:rPr lang="ja-JP" altLang="en-US" sz="1200" u="sng" kern="100" dirty="0">
                <a:solidFill>
                  <a:srgbClr val="00808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６</a:t>
            </a:r>
            <a:r>
              <a:rPr lang="ja-JP" sz="1200" u="sng" kern="100" dirty="0">
                <a:solidFill>
                  <a:srgbClr val="00808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年３月</a:t>
            </a:r>
            <a:r>
              <a:rPr lang="en-US" sz="1200" u="sng" kern="100" dirty="0">
                <a:solidFill>
                  <a:srgbClr val="00808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31</a:t>
            </a:r>
            <a:r>
              <a:rPr lang="ja-JP" sz="1200" u="sng" kern="100" dirty="0">
                <a:solidFill>
                  <a:srgbClr val="00808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日まで）</a:t>
            </a: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の作業風景写真を</a:t>
            </a: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必ず１</a:t>
            </a: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枚以上添付</a:t>
            </a:r>
            <a:r>
              <a:rPr lang="ja-JP" altLang="en-US"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すること</a:t>
            </a:r>
            <a:r>
              <a:rPr lang="ja-JP" sz="1200" kern="100" dirty="0">
                <a:effectLst/>
                <a:latin typeface="ＭＳ ゴシック" panose="020B0609070205080204" pitchFamily="49" charset="-128"/>
                <a:ea typeface="ＭＳ ゴシック" panose="020B0609070205080204" pitchFamily="49" charset="-128"/>
                <a:cs typeface="Times New Roman" panose="02020603050405020304" pitchFamily="18" charset="0"/>
              </a:rPr>
              <a:t>。</a:t>
            </a:r>
            <a:endParaRPr lang="ja-JP" sz="16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
        <p:nvSpPr>
          <p:cNvPr id="71" name="星 10 70"/>
          <p:cNvSpPr/>
          <p:nvPr/>
        </p:nvSpPr>
        <p:spPr>
          <a:xfrm>
            <a:off x="4053333" y="7046088"/>
            <a:ext cx="1031875" cy="885825"/>
          </a:xfrm>
          <a:prstGeom prst="star10">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72" name="正方形/長方形 71"/>
          <p:cNvSpPr/>
          <p:nvPr/>
        </p:nvSpPr>
        <p:spPr>
          <a:xfrm>
            <a:off x="1005333" y="5961112"/>
            <a:ext cx="4943475" cy="27813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73" name="角丸四角形吹き出し 28"/>
          <p:cNvSpPr>
            <a:spLocks noChangeArrowheads="1"/>
          </p:cNvSpPr>
          <p:nvPr/>
        </p:nvSpPr>
        <p:spPr bwMode="auto">
          <a:xfrm>
            <a:off x="321967" y="5797231"/>
            <a:ext cx="2462758" cy="731749"/>
          </a:xfrm>
          <a:prstGeom prst="wedgeRoundRectCallout">
            <a:avLst>
              <a:gd name="adj1" fmla="val 32350"/>
              <a:gd name="adj2" fmla="val 74879"/>
              <a:gd name="adj3" fmla="val 16667"/>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作品や部品の説明（卓越した技能を要する部分など）があると分かりやすい。</a:t>
            </a:r>
            <a:endParaRPr kumimoji="0" lang="ja-JP" altLang="ja-JP" sz="3200" b="0" i="0" u="none" strike="noStrike" cap="none" normalizeH="0" baseline="0">
              <a:ln>
                <a:noFill/>
              </a:ln>
              <a:solidFill>
                <a:schemeClr val="tx1"/>
              </a:solidFill>
              <a:effectLst/>
              <a:latin typeface="Arial" panose="020B0604020202020204" pitchFamily="34" charset="0"/>
            </a:endParaRPr>
          </a:p>
        </p:txBody>
      </p:sp>
      <p:sp>
        <p:nvSpPr>
          <p:cNvPr id="74" name="角丸四角形吹き出し 40"/>
          <p:cNvSpPr>
            <a:spLocks noChangeArrowheads="1"/>
          </p:cNvSpPr>
          <p:nvPr/>
        </p:nvSpPr>
        <p:spPr bwMode="auto">
          <a:xfrm>
            <a:off x="4473703" y="5922371"/>
            <a:ext cx="1885950" cy="525462"/>
          </a:xfrm>
          <a:prstGeom prst="wedgeRoundRectCallout">
            <a:avLst>
              <a:gd name="adj1" fmla="val -36074"/>
              <a:gd name="adj2" fmla="val 70704"/>
              <a:gd name="adj3" fmla="val 16667"/>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cs typeface="Times New Roman" panose="02020603050405020304" pitchFamily="18" charset="0"/>
              </a:rPr>
              <a:t>最終的な製品や部品を並べると分かりやすい。</a:t>
            </a:r>
            <a:endParaRPr kumimoji="0" lang="ja-JP" altLang="ja-JP" sz="3200" b="0" i="0" u="none" strike="noStrike" cap="none" normalizeH="0" baseline="0">
              <a:ln>
                <a:noFill/>
              </a:ln>
              <a:solidFill>
                <a:schemeClr val="tx1"/>
              </a:solidFill>
              <a:effectLst/>
              <a:latin typeface="Arial" panose="020B0604020202020204" pitchFamily="34" charset="0"/>
            </a:endParaRPr>
          </a:p>
        </p:txBody>
      </p:sp>
      <p:sp>
        <p:nvSpPr>
          <p:cNvPr id="75" name="楕円 74"/>
          <p:cNvSpPr/>
          <p:nvPr/>
        </p:nvSpPr>
        <p:spPr>
          <a:xfrm>
            <a:off x="3673603" y="6722238"/>
            <a:ext cx="1743075" cy="1571625"/>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76" name="楕円 75"/>
          <p:cNvSpPr/>
          <p:nvPr/>
        </p:nvSpPr>
        <p:spPr>
          <a:xfrm>
            <a:off x="1376808" y="6722238"/>
            <a:ext cx="1743075" cy="1571625"/>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77" name="角丸四角形吹き出し 14"/>
          <p:cNvSpPr>
            <a:spLocks noChangeArrowheads="1"/>
          </p:cNvSpPr>
          <p:nvPr/>
        </p:nvSpPr>
        <p:spPr bwMode="auto">
          <a:xfrm>
            <a:off x="5044777" y="7689304"/>
            <a:ext cx="1685925" cy="1289815"/>
          </a:xfrm>
          <a:prstGeom prst="wedgeRoundRectCallout">
            <a:avLst>
              <a:gd name="adj1" fmla="val -63949"/>
              <a:gd name="adj2" fmla="val -40657"/>
              <a:gd name="adj3" fmla="val 16667"/>
            </a:avLst>
          </a:prstGeom>
          <a:solidFill>
            <a:srgbClr val="FFFFFF"/>
          </a:solidFill>
          <a:ln w="12700">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200" b="0" i="0" u="none" strike="noStrike" cap="none" normalizeH="0" baseline="0" dirty="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繊細さがポイントの場合、該当部分が分かる鮮明な写真を添付すると分かりやすい。</a:t>
            </a:r>
            <a:endParaRPr kumimoji="0" lang="ja-JP" altLang="ja-JP" sz="3200" b="0" i="0" u="none" strike="noStrike" cap="none" normalizeH="0" baseline="0" dirty="0">
              <a:ln>
                <a:noFill/>
              </a:ln>
              <a:solidFill>
                <a:schemeClr val="tx1"/>
              </a:solidFill>
              <a:effectLst/>
              <a:latin typeface="Arial" panose="020B0604020202020204" pitchFamily="34" charset="0"/>
            </a:endParaRPr>
          </a:p>
        </p:txBody>
      </p:sp>
      <p:sp>
        <p:nvSpPr>
          <p:cNvPr id="78" name="楕円 77"/>
          <p:cNvSpPr/>
          <p:nvPr/>
        </p:nvSpPr>
        <p:spPr>
          <a:xfrm>
            <a:off x="4186683" y="7160388"/>
            <a:ext cx="781050" cy="6858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79" name="楕円 78"/>
          <p:cNvSpPr/>
          <p:nvPr/>
        </p:nvSpPr>
        <p:spPr>
          <a:xfrm>
            <a:off x="1843533" y="7160388"/>
            <a:ext cx="781050" cy="685800"/>
          </a:xfrm>
          <a:prstGeom prst="ellipse">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7" name="テキスト ボックス 36"/>
          <p:cNvSpPr txBox="1"/>
          <p:nvPr/>
        </p:nvSpPr>
        <p:spPr>
          <a:xfrm>
            <a:off x="2920984" y="9669705"/>
            <a:ext cx="1080120" cy="261610"/>
          </a:xfrm>
          <a:prstGeom prst="rect">
            <a:avLst/>
          </a:prstGeom>
          <a:noFill/>
        </p:spPr>
        <p:txBody>
          <a:bodyPr wrap="square" rtlCol="0">
            <a:spAutoFit/>
          </a:bodyPr>
          <a:lstStyle/>
          <a:p>
            <a:pPr algn="ctr"/>
            <a:r>
              <a:rPr lang="en-US" altLang="ja-JP" sz="1050" dirty="0">
                <a:latin typeface="Century" panose="02040604050505020304" pitchFamily="18" charset="0"/>
                <a:ea typeface="ＭＳ ゴシック" panose="020B0609070205080204" pitchFamily="49" charset="-128"/>
              </a:rPr>
              <a:t>25</a:t>
            </a:r>
            <a:endParaRPr lang="ja-JP" altLang="en-US" sz="1050" dirty="0">
              <a:latin typeface="Century" panose="02040604050505020304" pitchFamily="18" charset="0"/>
              <a:ea typeface="ＭＳ ゴシック" panose="020B0609070205080204" pitchFamily="49" charset="-128"/>
            </a:endParaRPr>
          </a:p>
        </p:txBody>
      </p:sp>
    </p:spTree>
    <p:extLst>
      <p:ext uri="{BB962C8B-B14F-4D97-AF65-F5344CB8AC3E}">
        <p14:creationId xmlns:p14="http://schemas.microsoft.com/office/powerpoint/2010/main" val="239143322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docProps/app.xml><?xml version="1.0" encoding="utf-8"?>
<Properties xmlns="http://schemas.openxmlformats.org/officeDocument/2006/extended-properties" xmlns:vt="http://schemas.openxmlformats.org/officeDocument/2006/docPropsVTypes">
  <Template>blank</Template>
  <TotalTime>267</TotalTime>
  <Words>299</Words>
  <Application>Microsoft Office PowerPoint</Application>
  <PresentationFormat>A4 210 x 297 mm</PresentationFormat>
  <Paragraphs>36</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ゴシック</vt:lpstr>
      <vt:lpstr>游明朝</vt:lpstr>
      <vt:lpstr>Arial</vt:lpstr>
      <vt:lpstr>Calibri</vt:lpstr>
      <vt:lpstr>Century</vt:lpstr>
      <vt:lpstr>Office ​​テーマ</vt:lpstr>
      <vt:lpstr>PowerPoint プレゼンテーション</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青木　遼太</cp:lastModifiedBy>
  <cp:revision>38</cp:revision>
  <cp:lastPrinted>2024-01-16T09:27:59Z</cp:lastPrinted>
  <dcterms:created xsi:type="dcterms:W3CDTF">2021-11-11T05:31:38Z</dcterms:created>
  <dcterms:modified xsi:type="dcterms:W3CDTF">2024-01-16T09:28:23Z</dcterms:modified>
</cp:coreProperties>
</file>